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2"/>
  </p:notesMasterIdLst>
  <p:handoutMasterIdLst>
    <p:handoutMasterId r:id="rId53"/>
  </p:handoutMasterIdLst>
  <p:sldIdLst>
    <p:sldId id="257" r:id="rId6"/>
    <p:sldId id="319" r:id="rId7"/>
    <p:sldId id="321" r:id="rId8"/>
    <p:sldId id="323" r:id="rId9"/>
    <p:sldId id="324" r:id="rId10"/>
    <p:sldId id="327" r:id="rId11"/>
    <p:sldId id="329" r:id="rId12"/>
    <p:sldId id="375" r:id="rId13"/>
    <p:sldId id="331" r:id="rId14"/>
    <p:sldId id="358" r:id="rId15"/>
    <p:sldId id="332" r:id="rId16"/>
    <p:sldId id="360" r:id="rId17"/>
    <p:sldId id="334" r:id="rId18"/>
    <p:sldId id="380" r:id="rId19"/>
    <p:sldId id="337" r:id="rId20"/>
    <p:sldId id="338" r:id="rId21"/>
    <p:sldId id="378" r:id="rId22"/>
    <p:sldId id="359" r:id="rId23"/>
    <p:sldId id="379" r:id="rId24"/>
    <p:sldId id="381" r:id="rId25"/>
    <p:sldId id="382" r:id="rId26"/>
    <p:sldId id="342" r:id="rId27"/>
    <p:sldId id="343" r:id="rId28"/>
    <p:sldId id="344" r:id="rId29"/>
    <p:sldId id="345" r:id="rId30"/>
    <p:sldId id="346" r:id="rId31"/>
    <p:sldId id="362" r:id="rId32"/>
    <p:sldId id="383" r:id="rId33"/>
    <p:sldId id="384" r:id="rId34"/>
    <p:sldId id="367" r:id="rId35"/>
    <p:sldId id="368" r:id="rId36"/>
    <p:sldId id="369" r:id="rId37"/>
    <p:sldId id="385" r:id="rId38"/>
    <p:sldId id="370" r:id="rId39"/>
    <p:sldId id="377" r:id="rId40"/>
    <p:sldId id="376" r:id="rId41"/>
    <p:sldId id="355" r:id="rId42"/>
    <p:sldId id="356" r:id="rId43"/>
    <p:sldId id="357" r:id="rId44"/>
    <p:sldId id="391" r:id="rId45"/>
    <p:sldId id="386" r:id="rId46"/>
    <p:sldId id="387" r:id="rId47"/>
    <p:sldId id="388" r:id="rId48"/>
    <p:sldId id="389" r:id="rId49"/>
    <p:sldId id="390" r:id="rId50"/>
    <p:sldId id="256" r:id="rId5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1E"/>
    <a:srgbClr val="000000"/>
    <a:srgbClr val="429A16"/>
    <a:srgbClr val="292929"/>
    <a:srgbClr val="FFFFFF"/>
    <a:srgbClr val="F8F57B"/>
    <a:srgbClr val="ACE58F"/>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23" d="100"/>
          <a:sy n="123" d="100"/>
        </p:scale>
        <p:origin x="-216"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6:56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713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713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6:56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6:55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hyperlink" Target="http://www.microsoft.com/sqlserverlab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hyperlink" Target="http://microsoft.com/msd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2.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34.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Windows Azure Insights for the Enterprise IT Pro </a:t>
            </a:r>
            <a:endParaRPr lang="en-US" dirty="0"/>
          </a:p>
        </p:txBody>
      </p:sp>
      <p:sp>
        <p:nvSpPr>
          <p:cNvPr id="3" name="Subtitle 2"/>
          <p:cNvSpPr>
            <a:spLocks noGrp="1"/>
          </p:cNvSpPr>
          <p:nvPr>
            <p:ph type="subTitle" idx="1"/>
          </p:nvPr>
        </p:nvSpPr>
        <p:spPr/>
        <p:txBody>
          <a:bodyPr/>
          <a:lstStyle/>
          <a:p>
            <a:r>
              <a:rPr lang="en-US" dirty="0" smtClean="0"/>
              <a:t>John Craddock</a:t>
            </a:r>
          </a:p>
          <a:p>
            <a:r>
              <a:rPr lang="en-US" dirty="0" smtClean="0"/>
              <a:t>Infrastructure and Identity Architect</a:t>
            </a:r>
          </a:p>
          <a:p>
            <a:r>
              <a:rPr lang="en-US" dirty="0" smtClean="0"/>
              <a:t>XTSeminars</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8320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AZR301</a:t>
            </a:r>
            <a:endParaRPr lang="en-US" dirty="0" smtClean="0">
              <a:solidFill>
                <a:schemeClr val="tx1">
                  <a:alpha val="99000"/>
                </a:schemeClr>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a:p>
        </p:txBody>
      </p:sp>
      <p:sp>
        <p:nvSpPr>
          <p:cNvPr id="5" name="Subtitle 4"/>
          <p:cNvSpPr>
            <a:spLocks noGrp="1"/>
          </p:cNvSpPr>
          <p:nvPr>
            <p:ph type="subTitle" idx="1"/>
          </p:nvPr>
        </p:nvSpPr>
        <p:spPr/>
        <p:txBody>
          <a:bodyPr/>
          <a:lstStyle/>
          <a:p>
            <a:endParaRPr lang="en-GB"/>
          </a:p>
        </p:txBody>
      </p:sp>
      <p:sp>
        <p:nvSpPr>
          <p:cNvPr id="4" name="Title 3"/>
          <p:cNvSpPr>
            <a:spLocks noGrp="1"/>
          </p:cNvSpPr>
          <p:nvPr>
            <p:ph type="ctrTitle"/>
          </p:nvPr>
        </p:nvSpPr>
        <p:spPr/>
        <p:txBody>
          <a:bodyPr/>
          <a:lstStyle/>
          <a:p>
            <a:r>
              <a:rPr lang="en-GB" dirty="0" smtClean="0"/>
              <a:t>The Windows Azure portal tour…..</a:t>
            </a:r>
            <a:endParaRPr lang="en-GB" dirty="0"/>
          </a:p>
        </p:txBody>
      </p:sp>
    </p:spTree>
    <p:extLst>
      <p:ext uri="{BB962C8B-B14F-4D97-AF65-F5344CB8AC3E}">
        <p14:creationId xmlns:p14="http://schemas.microsoft.com/office/powerpoint/2010/main" val="41678001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7136808" y="1728613"/>
            <a:ext cx="1916725" cy="1938755"/>
          </a:xfrm>
          <a:prstGeom prst="roundRect">
            <a:avLst/>
          </a:prstGeom>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endParaRPr lang="en-GB"/>
          </a:p>
        </p:txBody>
      </p:sp>
      <p:sp>
        <p:nvSpPr>
          <p:cNvPr id="55" name="TextBox 54"/>
          <p:cNvSpPr txBox="1"/>
          <p:nvPr/>
        </p:nvSpPr>
        <p:spPr>
          <a:xfrm>
            <a:off x="7260763" y="1664870"/>
            <a:ext cx="1675288" cy="400087"/>
          </a:xfrm>
          <a:prstGeom prst="rect">
            <a:avLst/>
          </a:prstGeom>
        </p:spPr>
        <p:txBody>
          <a:bodyPr wrap="none" lIns="121899" tIns="60949" rIns="121899" bIns="60949" rtlCol="0">
            <a:spAutoFit/>
          </a:bodyPr>
          <a:lstStyle/>
          <a:p>
            <a:pPr algn="ctr"/>
            <a:r>
              <a:rPr lang="en-GB" dirty="0">
                <a:solidFill>
                  <a:schemeClr val="bg1"/>
                </a:solidFill>
              </a:rPr>
              <a:t>Worker Role 1</a:t>
            </a:r>
          </a:p>
        </p:txBody>
      </p:sp>
      <p:sp>
        <p:nvSpPr>
          <p:cNvPr id="52" name="Rounded Rectangle 51"/>
          <p:cNvSpPr/>
          <p:nvPr/>
        </p:nvSpPr>
        <p:spPr>
          <a:xfrm>
            <a:off x="3866425" y="1286144"/>
            <a:ext cx="1916725" cy="2366187"/>
          </a:xfrm>
          <a:prstGeom prst="roundRect">
            <a:avLst/>
          </a:prstGeom>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endParaRPr lang="en-GB"/>
          </a:p>
        </p:txBody>
      </p:sp>
      <p:sp>
        <p:nvSpPr>
          <p:cNvPr id="2" name="Title 1"/>
          <p:cNvSpPr>
            <a:spLocks noGrp="1"/>
          </p:cNvSpPr>
          <p:nvPr>
            <p:ph type="title"/>
          </p:nvPr>
        </p:nvSpPr>
        <p:spPr/>
        <p:txBody>
          <a:bodyPr/>
          <a:lstStyle/>
          <a:p>
            <a:r>
              <a:rPr lang="en-GB" dirty="0" smtClean="0"/>
              <a:t>Web &amp; Worker roles</a:t>
            </a:r>
            <a:endParaRPr lang="en-GB" dirty="0"/>
          </a:p>
        </p:txBody>
      </p:sp>
      <p:sp>
        <p:nvSpPr>
          <p:cNvPr id="5" name="Rectangle 4"/>
          <p:cNvSpPr/>
          <p:nvPr/>
        </p:nvSpPr>
        <p:spPr>
          <a:xfrm>
            <a:off x="4016144" y="3077983"/>
            <a:ext cx="1623756" cy="450055"/>
          </a:xfrm>
          <a:prstGeom prst="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rPr>
              <a:t>instance #0</a:t>
            </a:r>
          </a:p>
        </p:txBody>
      </p:sp>
      <p:cxnSp>
        <p:nvCxnSpPr>
          <p:cNvPr id="6" name="Straight Connector 5"/>
          <p:cNvCxnSpPr/>
          <p:nvPr/>
        </p:nvCxnSpPr>
        <p:spPr>
          <a:xfrm>
            <a:off x="1962558" y="2431955"/>
            <a:ext cx="1164194" cy="6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 name="Rectangle 6"/>
          <p:cNvSpPr/>
          <p:nvPr/>
        </p:nvSpPr>
        <p:spPr>
          <a:xfrm>
            <a:off x="2003983" y="2009992"/>
            <a:ext cx="1146425" cy="451405"/>
          </a:xfrm>
          <a:prstGeom prst="rect">
            <a:avLst/>
          </a:prstGeom>
          <a:ln>
            <a:noFill/>
          </a:ln>
        </p:spPr>
        <p:txBody>
          <a:bodyPr wrap="none" lIns="121899" tIns="60949" rIns="121899" bIns="60949">
            <a:spAutoFit/>
          </a:bodyPr>
          <a:lstStyle/>
          <a:p>
            <a:pPr lvl="0" algn="ctr"/>
            <a:r>
              <a:rPr lang="en-US" sz="2100" dirty="0">
                <a:latin typeface="+mj-lt"/>
              </a:rPr>
              <a:t>Request</a:t>
            </a:r>
          </a:p>
        </p:txBody>
      </p:sp>
      <p:sp>
        <p:nvSpPr>
          <p:cNvPr id="9" name="Can 8"/>
          <p:cNvSpPr/>
          <p:nvPr/>
        </p:nvSpPr>
        <p:spPr>
          <a:xfrm>
            <a:off x="9791793" y="2014616"/>
            <a:ext cx="1408019" cy="1119352"/>
          </a:xfrm>
          <a:prstGeom prst="can">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latin typeface="+mj-lt"/>
              </a:rPr>
              <a:t>Database</a:t>
            </a:r>
          </a:p>
        </p:txBody>
      </p:sp>
      <p:cxnSp>
        <p:nvCxnSpPr>
          <p:cNvPr id="11" name="Straight Connector 10"/>
          <p:cNvCxnSpPr/>
          <p:nvPr/>
        </p:nvCxnSpPr>
        <p:spPr>
          <a:xfrm>
            <a:off x="9053535" y="2472297"/>
            <a:ext cx="668206" cy="2147"/>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a:off x="1934532" y="2615888"/>
            <a:ext cx="1164194" cy="613"/>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a:off x="9053537" y="2658382"/>
            <a:ext cx="64017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5" name="Rectangle 14"/>
          <p:cNvSpPr/>
          <p:nvPr/>
        </p:nvSpPr>
        <p:spPr>
          <a:xfrm>
            <a:off x="1793923" y="2619605"/>
            <a:ext cx="1309761" cy="451405"/>
          </a:xfrm>
          <a:prstGeom prst="rect">
            <a:avLst/>
          </a:prstGeom>
          <a:ln>
            <a:noFill/>
          </a:ln>
        </p:spPr>
        <p:txBody>
          <a:bodyPr wrap="none" lIns="121899" tIns="60949" rIns="121899" bIns="60949">
            <a:spAutoFit/>
          </a:bodyPr>
          <a:lstStyle/>
          <a:p>
            <a:pPr lvl="0" algn="ctr"/>
            <a:r>
              <a:rPr lang="en-US" sz="2100" dirty="0">
                <a:latin typeface="+mj-lt"/>
              </a:rPr>
              <a:t>Response</a:t>
            </a:r>
          </a:p>
        </p:txBody>
      </p:sp>
      <p:grpSp>
        <p:nvGrpSpPr>
          <p:cNvPr id="16" name="Group 15"/>
          <p:cNvGrpSpPr/>
          <p:nvPr/>
        </p:nvGrpSpPr>
        <p:grpSpPr>
          <a:xfrm>
            <a:off x="578305" y="2204903"/>
            <a:ext cx="1237283" cy="602515"/>
            <a:chOff x="705863" y="2008397"/>
            <a:chExt cx="1139453" cy="837166"/>
          </a:xfrm>
        </p:grpSpPr>
        <p:pic>
          <p:nvPicPr>
            <p:cNvPr id="17" name="Picture 16" descr="laptop"/>
            <p:cNvPicPr>
              <a:picLocks noChangeAspect="1" noChangeArrowheads="1"/>
            </p:cNvPicPr>
            <p:nvPr/>
          </p:nvPicPr>
          <p:blipFill>
            <a:blip r:embed="rId2" cstate="print"/>
            <a:srcRect/>
            <a:stretch>
              <a:fillRect/>
            </a:stretch>
          </p:blipFill>
          <p:spPr bwMode="auto">
            <a:xfrm>
              <a:off x="705863" y="2008397"/>
              <a:ext cx="1139453" cy="837166"/>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1481">
              <a:off x="1231929" y="2082310"/>
              <a:ext cx="462456" cy="40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p:cNvSpPr txBox="1"/>
          <p:nvPr/>
        </p:nvSpPr>
        <p:spPr>
          <a:xfrm>
            <a:off x="329501" y="2694945"/>
            <a:ext cx="1188424" cy="446254"/>
          </a:xfrm>
          <a:prstGeom prst="rect">
            <a:avLst/>
          </a:prstGeom>
        </p:spPr>
        <p:txBody>
          <a:bodyPr wrap="none" lIns="121899" tIns="60949" rIns="121899" bIns="60949" rtlCol="0">
            <a:spAutoFit/>
          </a:bodyPr>
          <a:lstStyle/>
          <a:p>
            <a:r>
              <a:rPr lang="en-GB" sz="2100" dirty="0"/>
              <a:t>Browser</a:t>
            </a:r>
          </a:p>
        </p:txBody>
      </p:sp>
      <p:sp>
        <p:nvSpPr>
          <p:cNvPr id="20" name="Rectangle 19"/>
          <p:cNvSpPr/>
          <p:nvPr/>
        </p:nvSpPr>
        <p:spPr>
          <a:xfrm>
            <a:off x="4719734" y="4464287"/>
            <a:ext cx="3013348" cy="42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a:p>
        </p:txBody>
      </p:sp>
      <p:sp>
        <p:nvSpPr>
          <p:cNvPr id="21" name="Rounded Rectangle 20"/>
          <p:cNvSpPr/>
          <p:nvPr/>
        </p:nvSpPr>
        <p:spPr>
          <a:xfrm>
            <a:off x="4744843" y="4498155"/>
            <a:ext cx="451437" cy="338667"/>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GB"/>
          </a:p>
        </p:txBody>
      </p:sp>
      <p:sp>
        <p:nvSpPr>
          <p:cNvPr id="22" name="Rounded Rectangle 21"/>
          <p:cNvSpPr/>
          <p:nvPr/>
        </p:nvSpPr>
        <p:spPr>
          <a:xfrm>
            <a:off x="5331713" y="4506619"/>
            <a:ext cx="451437" cy="338667"/>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GB"/>
          </a:p>
        </p:txBody>
      </p:sp>
      <p:sp>
        <p:nvSpPr>
          <p:cNvPr id="23" name="Rounded Rectangle 22"/>
          <p:cNvSpPr/>
          <p:nvPr/>
        </p:nvSpPr>
        <p:spPr>
          <a:xfrm>
            <a:off x="5924989" y="4506619"/>
            <a:ext cx="451437" cy="338667"/>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GB"/>
          </a:p>
        </p:txBody>
      </p:sp>
      <p:sp>
        <p:nvSpPr>
          <p:cNvPr id="24" name="Rounded Rectangle 23"/>
          <p:cNvSpPr/>
          <p:nvPr/>
        </p:nvSpPr>
        <p:spPr>
          <a:xfrm>
            <a:off x="6496347" y="4506619"/>
            <a:ext cx="451437" cy="338667"/>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GB"/>
          </a:p>
        </p:txBody>
      </p:sp>
      <p:cxnSp>
        <p:nvCxnSpPr>
          <p:cNvPr id="26" name="Straight Arrow Connector 25"/>
          <p:cNvCxnSpPr/>
          <p:nvPr/>
        </p:nvCxnSpPr>
        <p:spPr>
          <a:xfrm>
            <a:off x="4970562" y="3734067"/>
            <a:ext cx="0" cy="6370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428362" y="3772102"/>
            <a:ext cx="0" cy="5990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4117388129"/>
              </p:ext>
            </p:extLst>
          </p:nvPr>
        </p:nvGraphicFramePr>
        <p:xfrm>
          <a:off x="4921612" y="4998720"/>
          <a:ext cx="2609593" cy="792480"/>
        </p:xfrm>
        <a:graphic>
          <a:graphicData uri="http://schemas.openxmlformats.org/drawingml/2006/table">
            <a:tbl>
              <a:tblPr firstRow="1" bandRow="1">
                <a:tableStyleId>{7DF18680-E054-41AD-8BC1-D1AEF772440D}</a:tableStyleId>
              </a:tblPr>
              <a:tblGrid>
                <a:gridCol w="372799"/>
                <a:gridCol w="372799"/>
                <a:gridCol w="372799"/>
                <a:gridCol w="372799"/>
                <a:gridCol w="372799"/>
                <a:gridCol w="372799"/>
                <a:gridCol w="372799"/>
              </a:tblGrid>
              <a:tr h="130284">
                <a:tc>
                  <a:txBody>
                    <a:bodyPr/>
                    <a:lstStyle/>
                    <a:p>
                      <a:endParaRPr lang="en-GB" sz="700" dirty="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dirty="0"/>
                    </a:p>
                  </a:txBody>
                  <a:tcPr marL="121888" marR="121888"/>
                </a:tc>
              </a:tr>
              <a:tr h="130284">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dirty="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r>
              <a:tr h="130284">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r>
              <a:tr h="130284">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dirty="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dirty="0"/>
                    </a:p>
                  </a:txBody>
                  <a:tcPr marL="121888" marR="121888"/>
                </a:tc>
              </a:tr>
            </a:tbl>
          </a:graphicData>
        </a:graphic>
      </p:graphicFrame>
      <p:cxnSp>
        <p:nvCxnSpPr>
          <p:cNvPr id="31" name="Elbow Connector 30"/>
          <p:cNvCxnSpPr/>
          <p:nvPr/>
        </p:nvCxnSpPr>
        <p:spPr>
          <a:xfrm rot="5400000">
            <a:off x="7029005" y="4236266"/>
            <a:ext cx="1838301" cy="8339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a:off x="4245734" y="3734068"/>
            <a:ext cx="675881" cy="1838301"/>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850397" y="4592978"/>
            <a:ext cx="2304435" cy="677086"/>
          </a:xfrm>
          <a:prstGeom prst="rect">
            <a:avLst/>
          </a:prstGeom>
        </p:spPr>
        <p:txBody>
          <a:bodyPr wrap="none" lIns="121899" tIns="60949" rIns="121899" bIns="60949" rtlCol="0">
            <a:spAutoFit/>
          </a:bodyPr>
          <a:lstStyle/>
          <a:p>
            <a:r>
              <a:rPr lang="en-GB" dirty="0" smtClean="0"/>
              <a:t>Communications via</a:t>
            </a:r>
          </a:p>
          <a:p>
            <a:r>
              <a:rPr lang="en-GB" dirty="0" smtClean="0"/>
              <a:t>Queues and Tables</a:t>
            </a:r>
          </a:p>
        </p:txBody>
      </p:sp>
      <p:sp>
        <p:nvSpPr>
          <p:cNvPr id="38" name="Rectangle 37"/>
          <p:cNvSpPr/>
          <p:nvPr/>
        </p:nvSpPr>
        <p:spPr>
          <a:xfrm>
            <a:off x="4016144" y="2570165"/>
            <a:ext cx="1623756" cy="450055"/>
          </a:xfrm>
          <a:prstGeom prst="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rPr>
              <a:t>instance #1</a:t>
            </a:r>
          </a:p>
        </p:txBody>
      </p:sp>
      <p:sp>
        <p:nvSpPr>
          <p:cNvPr id="39" name="Rectangle 38"/>
          <p:cNvSpPr/>
          <p:nvPr/>
        </p:nvSpPr>
        <p:spPr>
          <a:xfrm>
            <a:off x="4016144" y="2083577"/>
            <a:ext cx="1623756" cy="450055"/>
          </a:xfrm>
          <a:prstGeom prst="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rPr>
              <a:t>instance #2</a:t>
            </a:r>
          </a:p>
        </p:txBody>
      </p:sp>
      <p:sp>
        <p:nvSpPr>
          <p:cNvPr id="40" name="Rectangle 39"/>
          <p:cNvSpPr/>
          <p:nvPr/>
        </p:nvSpPr>
        <p:spPr>
          <a:xfrm>
            <a:off x="4016144" y="1599650"/>
            <a:ext cx="1623756" cy="450055"/>
          </a:xfrm>
          <a:prstGeom prst="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latin typeface="+mj-lt"/>
              </a:rPr>
              <a:t>instance #3</a:t>
            </a:r>
          </a:p>
        </p:txBody>
      </p:sp>
      <p:sp>
        <p:nvSpPr>
          <p:cNvPr id="43" name="Rectangle 42"/>
          <p:cNvSpPr/>
          <p:nvPr/>
        </p:nvSpPr>
        <p:spPr>
          <a:xfrm>
            <a:off x="7205399" y="2567451"/>
            <a:ext cx="1746565" cy="450055"/>
          </a:xfrm>
          <a:prstGeom prst="rect">
            <a:avLst/>
          </a:prstGeom>
          <a:ln/>
        </p:spPr>
        <p:style>
          <a:lnRef idx="0">
            <a:schemeClr val="accent4"/>
          </a:lnRef>
          <a:fillRef idx="3">
            <a:schemeClr val="accent4"/>
          </a:fillRef>
          <a:effectRef idx="3">
            <a:schemeClr val="accent4"/>
          </a:effectRef>
          <a:fontRef idx="minor">
            <a:schemeClr val="lt1"/>
          </a:fontRef>
        </p:style>
        <p:txBody>
          <a:bodyPr lIns="121899" tIns="60949" rIns="121899" bIns="60949" rtlCol="0" anchor="ctr"/>
          <a:lstStyle/>
          <a:p>
            <a:pPr algn="ctr"/>
            <a:r>
              <a:rPr lang="en-US" sz="2100" dirty="0">
                <a:solidFill>
                  <a:schemeClr val="tx1"/>
                </a:solidFill>
              </a:rPr>
              <a:t>instance #1</a:t>
            </a:r>
          </a:p>
        </p:txBody>
      </p:sp>
      <p:sp>
        <p:nvSpPr>
          <p:cNvPr id="44" name="Rectangle 43"/>
          <p:cNvSpPr/>
          <p:nvPr/>
        </p:nvSpPr>
        <p:spPr>
          <a:xfrm>
            <a:off x="7205399" y="2086194"/>
            <a:ext cx="1746565" cy="450055"/>
          </a:xfrm>
          <a:prstGeom prst="rect">
            <a:avLst/>
          </a:prstGeom>
          <a:ln/>
        </p:spPr>
        <p:style>
          <a:lnRef idx="0">
            <a:schemeClr val="accent4"/>
          </a:lnRef>
          <a:fillRef idx="3">
            <a:schemeClr val="accent4"/>
          </a:fillRef>
          <a:effectRef idx="3">
            <a:schemeClr val="accent4"/>
          </a:effectRef>
          <a:fontRef idx="minor">
            <a:schemeClr val="lt1"/>
          </a:fontRef>
        </p:style>
        <p:txBody>
          <a:bodyPr lIns="121899" tIns="60949" rIns="121899" bIns="60949" rtlCol="0" anchor="ctr"/>
          <a:lstStyle/>
          <a:p>
            <a:pPr algn="ctr"/>
            <a:r>
              <a:rPr lang="en-US" sz="2100" dirty="0">
                <a:solidFill>
                  <a:schemeClr val="tx1"/>
                </a:solidFill>
                <a:latin typeface="+mj-lt"/>
              </a:rPr>
              <a:t>instance #3</a:t>
            </a:r>
          </a:p>
        </p:txBody>
      </p:sp>
      <p:cxnSp>
        <p:nvCxnSpPr>
          <p:cNvPr id="45" name="Straight Arrow Connector 44"/>
          <p:cNvCxnSpPr/>
          <p:nvPr/>
        </p:nvCxnSpPr>
        <p:spPr>
          <a:xfrm>
            <a:off x="6668172" y="2086194"/>
            <a:ext cx="0" cy="15514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226408" y="1599649"/>
            <a:ext cx="0" cy="201054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 name="Trapezoid 3"/>
          <p:cNvSpPr/>
          <p:nvPr/>
        </p:nvSpPr>
        <p:spPr>
          <a:xfrm rot="16200000">
            <a:off x="2941891" y="2350441"/>
            <a:ext cx="1424451" cy="424615"/>
          </a:xfrm>
          <a:prstGeom prst="trapezoid">
            <a:avLst>
              <a:gd name="adj" fmla="val 152580"/>
            </a:avLst>
          </a:prstGeom>
        </p:spPr>
        <p:style>
          <a:lnRef idx="2">
            <a:schemeClr val="accent1">
              <a:shade val="50000"/>
            </a:schemeClr>
          </a:lnRef>
          <a:fillRef idx="1">
            <a:schemeClr val="accent1"/>
          </a:fillRef>
          <a:effectRef idx="0">
            <a:schemeClr val="accent1"/>
          </a:effectRef>
          <a:fontRef idx="minor">
            <a:schemeClr val="lt1"/>
          </a:fontRef>
        </p:style>
        <p:txBody>
          <a:bodyPr vert="vert" lIns="121899" tIns="60949" rIns="121899" bIns="60949" rtlCol="0" anchor="ctr"/>
          <a:lstStyle/>
          <a:p>
            <a:pPr algn="ctr"/>
            <a:r>
              <a:rPr lang="en-GB" dirty="0" smtClean="0"/>
              <a:t>LB</a:t>
            </a:r>
            <a:endParaRPr lang="en-GB" dirty="0"/>
          </a:p>
        </p:txBody>
      </p:sp>
      <p:sp>
        <p:nvSpPr>
          <p:cNvPr id="49" name="Rectangle 48"/>
          <p:cNvSpPr/>
          <p:nvPr/>
        </p:nvSpPr>
        <p:spPr>
          <a:xfrm>
            <a:off x="7216688" y="3050401"/>
            <a:ext cx="1746565" cy="450055"/>
          </a:xfrm>
          <a:prstGeom prst="rect">
            <a:avLst/>
          </a:prstGeom>
          <a:ln/>
        </p:spPr>
        <p:style>
          <a:lnRef idx="0">
            <a:schemeClr val="accent4"/>
          </a:lnRef>
          <a:fillRef idx="3">
            <a:schemeClr val="accent4"/>
          </a:fillRef>
          <a:effectRef idx="3">
            <a:schemeClr val="accent4"/>
          </a:effectRef>
          <a:fontRef idx="minor">
            <a:schemeClr val="lt1"/>
          </a:fontRef>
        </p:style>
        <p:txBody>
          <a:bodyPr lIns="121899" tIns="60949" rIns="121899" bIns="60949" rtlCol="0" anchor="ctr"/>
          <a:lstStyle/>
          <a:p>
            <a:pPr algn="ctr"/>
            <a:r>
              <a:rPr lang="en-US" sz="2100" dirty="0">
                <a:solidFill>
                  <a:schemeClr val="tx1"/>
                </a:solidFill>
              </a:rPr>
              <a:t>instance #0</a:t>
            </a:r>
          </a:p>
        </p:txBody>
      </p:sp>
      <p:sp>
        <p:nvSpPr>
          <p:cNvPr id="50" name="TextBox 49"/>
          <p:cNvSpPr txBox="1"/>
          <p:nvPr/>
        </p:nvSpPr>
        <p:spPr>
          <a:xfrm>
            <a:off x="5808561" y="3533994"/>
            <a:ext cx="1259277" cy="677086"/>
          </a:xfrm>
          <a:prstGeom prst="rect">
            <a:avLst/>
          </a:prstGeom>
        </p:spPr>
        <p:txBody>
          <a:bodyPr wrap="none" lIns="121899" tIns="60949" rIns="121899" bIns="60949" rtlCol="0">
            <a:spAutoFit/>
          </a:bodyPr>
          <a:lstStyle/>
          <a:p>
            <a:pPr algn="ctr"/>
            <a:r>
              <a:rPr lang="en-GB" dirty="0" smtClean="0"/>
              <a:t>Scale up</a:t>
            </a:r>
            <a:br>
              <a:rPr lang="en-GB" dirty="0" smtClean="0"/>
            </a:br>
            <a:r>
              <a:rPr lang="en-GB" dirty="0" smtClean="0"/>
              <a:t>and down</a:t>
            </a:r>
          </a:p>
        </p:txBody>
      </p:sp>
      <p:sp>
        <p:nvSpPr>
          <p:cNvPr id="53" name="TextBox 52"/>
          <p:cNvSpPr txBox="1"/>
          <p:nvPr/>
        </p:nvSpPr>
        <p:spPr>
          <a:xfrm>
            <a:off x="4125127" y="1213464"/>
            <a:ext cx="1405792" cy="400087"/>
          </a:xfrm>
          <a:prstGeom prst="rect">
            <a:avLst/>
          </a:prstGeom>
        </p:spPr>
        <p:txBody>
          <a:bodyPr wrap="none" lIns="121899" tIns="60949" rIns="121899" bIns="60949" rtlCol="0">
            <a:spAutoFit/>
          </a:bodyPr>
          <a:lstStyle/>
          <a:p>
            <a:pPr algn="ctr"/>
            <a:r>
              <a:rPr lang="en-GB" dirty="0">
                <a:solidFill>
                  <a:schemeClr val="bg1"/>
                </a:solidFill>
              </a:rPr>
              <a:t>Web Role 1</a:t>
            </a:r>
          </a:p>
        </p:txBody>
      </p:sp>
    </p:spTree>
    <p:extLst>
      <p:ext uri="{BB962C8B-B14F-4D97-AF65-F5344CB8AC3E}">
        <p14:creationId xmlns:p14="http://schemas.microsoft.com/office/powerpoint/2010/main" val="60935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randombar(horizontal)">
                                      <p:cBhvr>
                                        <p:cTn id="35" dur="500"/>
                                        <p:tgtEl>
                                          <p:spTgt spid="38"/>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randombar(horizontal)">
                                      <p:cBhvr>
                                        <p:cTn id="39" dur="500"/>
                                        <p:tgtEl>
                                          <p:spTgt spid="39"/>
                                        </p:tgtEl>
                                      </p:cBhvr>
                                    </p:animEffect>
                                  </p:childTnLst>
                                </p:cTn>
                              </p:par>
                            </p:childTnLst>
                          </p:cTn>
                        </p:par>
                        <p:par>
                          <p:cTn id="40" fill="hold">
                            <p:stCondLst>
                              <p:cond delay="1000"/>
                            </p:stCondLst>
                            <p:childTnLst>
                              <p:par>
                                <p:cTn id="41" presetID="14" presetClass="entr" presetSubtype="1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randombar(horizontal)">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par>
                                <p:cTn id="98" presetID="10" presetClass="entr" presetSubtype="0"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10" presetClass="entr" presetSubtype="0"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par>
                                <p:cTn id="104" presetID="10" presetClass="entr" presetSubtype="0" fill="hold"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par>
                                <p:cTn id="107" presetID="10" presetClass="entr" presetSubtype="0" fill="hold"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par>
                                <p:cTn id="110" presetID="10" presetClass="entr" presetSubtype="0"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2" grpId="0" animBg="1"/>
      <p:bldP spid="5" grpId="0" animBg="1"/>
      <p:bldP spid="7" grpId="0"/>
      <p:bldP spid="9" grpId="0" animBg="1"/>
      <p:bldP spid="15" grpId="0"/>
      <p:bldP spid="19" grpId="0"/>
      <p:bldP spid="20" grpId="0" animBg="1"/>
      <p:bldP spid="21" grpId="0" animBg="1"/>
      <p:bldP spid="22" grpId="0" animBg="1"/>
      <p:bldP spid="23" grpId="0" animBg="1"/>
      <p:bldP spid="24" grpId="0" animBg="1"/>
      <p:bldP spid="37" grpId="0"/>
      <p:bldP spid="38" grpId="0" animBg="1"/>
      <p:bldP spid="39" grpId="0" animBg="1"/>
      <p:bldP spid="40" grpId="0" animBg="1"/>
      <p:bldP spid="43" grpId="0" animBg="1"/>
      <p:bldP spid="44" grpId="0" animBg="1"/>
      <p:bldP spid="4" grpId="0" animBg="1"/>
      <p:bldP spid="49" grpId="0" animBg="1"/>
      <p:bldP spid="50"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 &amp; Worker </a:t>
            </a:r>
            <a:r>
              <a:rPr lang="en-GB" dirty="0" smtClean="0"/>
              <a:t>roles (continued)</a:t>
            </a:r>
            <a:endParaRPr lang="en-GB" dirty="0"/>
          </a:p>
        </p:txBody>
      </p:sp>
      <p:sp>
        <p:nvSpPr>
          <p:cNvPr id="3" name="Content Placeholder 2"/>
          <p:cNvSpPr>
            <a:spLocks noGrp="1"/>
          </p:cNvSpPr>
          <p:nvPr>
            <p:ph idx="1"/>
          </p:nvPr>
        </p:nvSpPr>
        <p:spPr>
          <a:xfrm>
            <a:off x="519112" y="1447799"/>
            <a:ext cx="11149013" cy="4918269"/>
          </a:xfrm>
        </p:spPr>
        <p:txBody>
          <a:bodyPr/>
          <a:lstStyle/>
          <a:p>
            <a:r>
              <a:rPr lang="en-GB" dirty="0"/>
              <a:t>Applications are specifically developed for Windows Azure W</a:t>
            </a:r>
            <a:r>
              <a:rPr lang="en-GB" dirty="0" smtClean="0"/>
              <a:t>eb roles, Worker roles and storage</a:t>
            </a:r>
            <a:endParaRPr lang="en-GB" dirty="0"/>
          </a:p>
          <a:p>
            <a:r>
              <a:rPr lang="en-GB" dirty="0"/>
              <a:t>Windows Azure applications can be run in a development environment</a:t>
            </a:r>
          </a:p>
          <a:p>
            <a:pPr lvl="1"/>
            <a:r>
              <a:rPr lang="en-GB" dirty="0"/>
              <a:t>You </a:t>
            </a:r>
            <a:r>
              <a:rPr lang="en-GB" dirty="0" smtClean="0"/>
              <a:t>cannot </a:t>
            </a:r>
            <a:r>
              <a:rPr lang="en-GB" dirty="0"/>
              <a:t>deploy and run them on-premise</a:t>
            </a:r>
          </a:p>
          <a:p>
            <a:r>
              <a:rPr lang="en-GB" dirty="0" smtClean="0"/>
              <a:t>Pay </a:t>
            </a:r>
            <a:r>
              <a:rPr lang="en-GB" dirty="0"/>
              <a:t>per role </a:t>
            </a:r>
            <a:r>
              <a:rPr lang="en-GB" dirty="0" smtClean="0"/>
              <a:t>instance</a:t>
            </a:r>
          </a:p>
          <a:p>
            <a:pPr lvl="1"/>
            <a:r>
              <a:rPr lang="en-GB" dirty="0" smtClean="0"/>
              <a:t>Two instances required for 99.95% SLA</a:t>
            </a:r>
            <a:endParaRPr lang="en-GB" dirty="0"/>
          </a:p>
          <a:p>
            <a:r>
              <a:rPr lang="en-GB" dirty="0"/>
              <a:t>Add and remove instances based on demand</a:t>
            </a:r>
          </a:p>
          <a:p>
            <a:pPr lvl="1"/>
            <a:r>
              <a:rPr lang="en-GB" dirty="0"/>
              <a:t>Load balancing is automatically </a:t>
            </a:r>
            <a:r>
              <a:rPr lang="en-GB" dirty="0" smtClean="0"/>
              <a:t>configured</a:t>
            </a:r>
            <a:endParaRPr lang="en-GB" dirty="0"/>
          </a:p>
          <a:p>
            <a:endParaRPr lang="en-GB" dirty="0" smtClean="0"/>
          </a:p>
        </p:txBody>
      </p:sp>
    </p:spTree>
    <p:extLst>
      <p:ext uri="{BB962C8B-B14F-4D97-AF65-F5344CB8AC3E}">
        <p14:creationId xmlns:p14="http://schemas.microsoft.com/office/powerpoint/2010/main" val="9170028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Choose your instance size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14408407"/>
              </p:ext>
            </p:extLst>
          </p:nvPr>
        </p:nvGraphicFramePr>
        <p:xfrm>
          <a:off x="1422029" y="1371600"/>
          <a:ext cx="9141620" cy="2255520"/>
        </p:xfrm>
        <a:graphic>
          <a:graphicData uri="http://schemas.openxmlformats.org/drawingml/2006/table">
            <a:tbl>
              <a:tblPr>
                <a:tableStyleId>{35758FB7-9AC5-4552-8A53-C91805E547FA}</a:tableStyleId>
              </a:tblPr>
              <a:tblGrid>
                <a:gridCol w="1828324"/>
                <a:gridCol w="1828324"/>
                <a:gridCol w="1828324"/>
                <a:gridCol w="1828324"/>
                <a:gridCol w="1828324"/>
              </a:tblGrid>
              <a:tr h="579120">
                <a:tc>
                  <a:txBody>
                    <a:bodyPr/>
                    <a:lstStyle/>
                    <a:p>
                      <a:r>
                        <a:rPr lang="en-GB" sz="1600" dirty="0"/>
                        <a:t>Compute Instance Size</a:t>
                      </a:r>
                    </a:p>
                  </a:txBody>
                  <a:tcPr marL="121888" marR="121888" anchor="ctr"/>
                </a:tc>
                <a:tc>
                  <a:txBody>
                    <a:bodyPr/>
                    <a:lstStyle/>
                    <a:p>
                      <a:r>
                        <a:rPr lang="en-GB" sz="1600"/>
                        <a:t>CPU</a:t>
                      </a:r>
                    </a:p>
                  </a:txBody>
                  <a:tcPr marL="121888" marR="121888" anchor="ctr"/>
                </a:tc>
                <a:tc>
                  <a:txBody>
                    <a:bodyPr/>
                    <a:lstStyle/>
                    <a:p>
                      <a:r>
                        <a:rPr lang="en-GB" sz="1600"/>
                        <a:t>Memory</a:t>
                      </a:r>
                    </a:p>
                  </a:txBody>
                  <a:tcPr marL="121888" marR="121888" anchor="ctr"/>
                </a:tc>
                <a:tc>
                  <a:txBody>
                    <a:bodyPr/>
                    <a:lstStyle/>
                    <a:p>
                      <a:r>
                        <a:rPr lang="en-GB" sz="1600"/>
                        <a:t>Instance Storage</a:t>
                      </a:r>
                    </a:p>
                  </a:txBody>
                  <a:tcPr marL="121888" marR="121888" anchor="ctr"/>
                </a:tc>
                <a:tc>
                  <a:txBody>
                    <a:bodyPr/>
                    <a:lstStyle/>
                    <a:p>
                      <a:r>
                        <a:rPr lang="en-GB" sz="1600"/>
                        <a:t>I/O Performance</a:t>
                      </a:r>
                    </a:p>
                  </a:txBody>
                  <a:tcPr marL="121888" marR="121888" anchor="ctr"/>
                </a:tc>
              </a:tr>
              <a:tr h="335280">
                <a:tc>
                  <a:txBody>
                    <a:bodyPr/>
                    <a:lstStyle/>
                    <a:p>
                      <a:r>
                        <a:rPr lang="en-GB" sz="1600"/>
                        <a:t>Extra Small</a:t>
                      </a:r>
                    </a:p>
                  </a:txBody>
                  <a:tcPr marL="121888" marR="121888" anchor="ctr"/>
                </a:tc>
                <a:tc>
                  <a:txBody>
                    <a:bodyPr/>
                    <a:lstStyle/>
                    <a:p>
                      <a:r>
                        <a:rPr lang="en-GB" sz="1600"/>
                        <a:t>1.0 GHz</a:t>
                      </a:r>
                    </a:p>
                  </a:txBody>
                  <a:tcPr marL="121888" marR="121888" anchor="ctr"/>
                </a:tc>
                <a:tc>
                  <a:txBody>
                    <a:bodyPr/>
                    <a:lstStyle/>
                    <a:p>
                      <a:r>
                        <a:rPr lang="en-GB" sz="1600"/>
                        <a:t>768 MB</a:t>
                      </a:r>
                    </a:p>
                  </a:txBody>
                  <a:tcPr marL="121888" marR="121888" anchor="ctr"/>
                </a:tc>
                <a:tc>
                  <a:txBody>
                    <a:bodyPr/>
                    <a:lstStyle/>
                    <a:p>
                      <a:r>
                        <a:rPr lang="en-GB" sz="1600"/>
                        <a:t>20 GB</a:t>
                      </a:r>
                    </a:p>
                  </a:txBody>
                  <a:tcPr marL="121888" marR="121888" anchor="ctr"/>
                </a:tc>
                <a:tc>
                  <a:txBody>
                    <a:bodyPr/>
                    <a:lstStyle/>
                    <a:p>
                      <a:r>
                        <a:rPr lang="en-GB" sz="1600"/>
                        <a:t>Low</a:t>
                      </a:r>
                    </a:p>
                  </a:txBody>
                  <a:tcPr marL="121888" marR="121888" anchor="ctr"/>
                </a:tc>
              </a:tr>
              <a:tr h="335280">
                <a:tc>
                  <a:txBody>
                    <a:bodyPr/>
                    <a:lstStyle/>
                    <a:p>
                      <a:r>
                        <a:rPr lang="en-GB" sz="1600"/>
                        <a:t>Small</a:t>
                      </a:r>
                    </a:p>
                  </a:txBody>
                  <a:tcPr marL="121888" marR="121888" anchor="ctr"/>
                </a:tc>
                <a:tc>
                  <a:txBody>
                    <a:bodyPr/>
                    <a:lstStyle/>
                    <a:p>
                      <a:r>
                        <a:rPr lang="en-GB" sz="1600"/>
                        <a:t>1.6 GHz</a:t>
                      </a:r>
                    </a:p>
                  </a:txBody>
                  <a:tcPr marL="121888" marR="121888" anchor="ctr"/>
                </a:tc>
                <a:tc>
                  <a:txBody>
                    <a:bodyPr/>
                    <a:lstStyle/>
                    <a:p>
                      <a:r>
                        <a:rPr lang="en-GB" sz="1600"/>
                        <a:t>1.75 GB</a:t>
                      </a:r>
                    </a:p>
                  </a:txBody>
                  <a:tcPr marL="121888" marR="121888" anchor="ctr"/>
                </a:tc>
                <a:tc>
                  <a:txBody>
                    <a:bodyPr/>
                    <a:lstStyle/>
                    <a:p>
                      <a:r>
                        <a:rPr lang="en-GB" sz="1600"/>
                        <a:t>225 GB</a:t>
                      </a:r>
                    </a:p>
                  </a:txBody>
                  <a:tcPr marL="121888" marR="121888" anchor="ctr"/>
                </a:tc>
                <a:tc>
                  <a:txBody>
                    <a:bodyPr/>
                    <a:lstStyle/>
                    <a:p>
                      <a:r>
                        <a:rPr lang="en-GB" sz="1600"/>
                        <a:t>Moderate</a:t>
                      </a:r>
                    </a:p>
                  </a:txBody>
                  <a:tcPr marL="121888" marR="121888" anchor="ctr"/>
                </a:tc>
              </a:tr>
              <a:tr h="335280">
                <a:tc>
                  <a:txBody>
                    <a:bodyPr/>
                    <a:lstStyle/>
                    <a:p>
                      <a:r>
                        <a:rPr lang="en-GB" sz="1600"/>
                        <a:t>Medium</a:t>
                      </a:r>
                    </a:p>
                  </a:txBody>
                  <a:tcPr marL="121888" marR="121888" anchor="ctr"/>
                </a:tc>
                <a:tc>
                  <a:txBody>
                    <a:bodyPr/>
                    <a:lstStyle/>
                    <a:p>
                      <a:r>
                        <a:rPr lang="en-GB" sz="1600"/>
                        <a:t>2 x 1.6 GHz</a:t>
                      </a:r>
                    </a:p>
                  </a:txBody>
                  <a:tcPr marL="121888" marR="121888" anchor="ctr"/>
                </a:tc>
                <a:tc>
                  <a:txBody>
                    <a:bodyPr/>
                    <a:lstStyle/>
                    <a:p>
                      <a:r>
                        <a:rPr lang="en-GB" sz="1600"/>
                        <a:t>3.5 GB</a:t>
                      </a:r>
                    </a:p>
                  </a:txBody>
                  <a:tcPr marL="121888" marR="121888" anchor="ctr"/>
                </a:tc>
                <a:tc>
                  <a:txBody>
                    <a:bodyPr/>
                    <a:lstStyle/>
                    <a:p>
                      <a:r>
                        <a:rPr lang="en-GB" sz="1600"/>
                        <a:t>490 GB</a:t>
                      </a:r>
                    </a:p>
                  </a:txBody>
                  <a:tcPr marL="121888" marR="121888" anchor="ctr"/>
                </a:tc>
                <a:tc>
                  <a:txBody>
                    <a:bodyPr/>
                    <a:lstStyle/>
                    <a:p>
                      <a:r>
                        <a:rPr lang="en-GB" sz="1600"/>
                        <a:t>High</a:t>
                      </a:r>
                    </a:p>
                  </a:txBody>
                  <a:tcPr marL="121888" marR="121888" anchor="ctr"/>
                </a:tc>
              </a:tr>
              <a:tr h="335280">
                <a:tc>
                  <a:txBody>
                    <a:bodyPr/>
                    <a:lstStyle/>
                    <a:p>
                      <a:r>
                        <a:rPr lang="en-GB" sz="1600"/>
                        <a:t>Large</a:t>
                      </a:r>
                    </a:p>
                  </a:txBody>
                  <a:tcPr marL="121888" marR="121888" anchor="ctr"/>
                </a:tc>
                <a:tc>
                  <a:txBody>
                    <a:bodyPr/>
                    <a:lstStyle/>
                    <a:p>
                      <a:r>
                        <a:rPr lang="en-GB" sz="1600"/>
                        <a:t>4 x 1.6 GHz</a:t>
                      </a:r>
                    </a:p>
                  </a:txBody>
                  <a:tcPr marL="121888" marR="121888" anchor="ctr"/>
                </a:tc>
                <a:tc>
                  <a:txBody>
                    <a:bodyPr/>
                    <a:lstStyle/>
                    <a:p>
                      <a:r>
                        <a:rPr lang="en-GB" sz="1600"/>
                        <a:t>7 GB</a:t>
                      </a:r>
                    </a:p>
                  </a:txBody>
                  <a:tcPr marL="121888" marR="121888" anchor="ctr"/>
                </a:tc>
                <a:tc>
                  <a:txBody>
                    <a:bodyPr/>
                    <a:lstStyle/>
                    <a:p>
                      <a:r>
                        <a:rPr lang="en-GB" sz="1600"/>
                        <a:t>1,000 GB</a:t>
                      </a:r>
                    </a:p>
                  </a:txBody>
                  <a:tcPr marL="121888" marR="121888" anchor="ctr"/>
                </a:tc>
                <a:tc>
                  <a:txBody>
                    <a:bodyPr/>
                    <a:lstStyle/>
                    <a:p>
                      <a:r>
                        <a:rPr lang="en-GB" sz="1600" dirty="0"/>
                        <a:t>High</a:t>
                      </a:r>
                    </a:p>
                  </a:txBody>
                  <a:tcPr marL="121888" marR="121888" anchor="ctr"/>
                </a:tc>
              </a:tr>
              <a:tr h="335280">
                <a:tc>
                  <a:txBody>
                    <a:bodyPr/>
                    <a:lstStyle/>
                    <a:p>
                      <a:r>
                        <a:rPr lang="en-GB" sz="1600"/>
                        <a:t>Extra Large</a:t>
                      </a:r>
                    </a:p>
                  </a:txBody>
                  <a:tcPr marL="121888" marR="121888" anchor="ctr"/>
                </a:tc>
                <a:tc>
                  <a:txBody>
                    <a:bodyPr/>
                    <a:lstStyle/>
                    <a:p>
                      <a:r>
                        <a:rPr lang="en-GB" sz="1600"/>
                        <a:t>8 x 1.6 GHz</a:t>
                      </a:r>
                    </a:p>
                  </a:txBody>
                  <a:tcPr marL="121888" marR="121888" anchor="ctr"/>
                </a:tc>
                <a:tc>
                  <a:txBody>
                    <a:bodyPr/>
                    <a:lstStyle/>
                    <a:p>
                      <a:r>
                        <a:rPr lang="en-GB" sz="1600" dirty="0"/>
                        <a:t>14 GB</a:t>
                      </a:r>
                    </a:p>
                  </a:txBody>
                  <a:tcPr marL="121888" marR="121888" anchor="ctr"/>
                </a:tc>
                <a:tc>
                  <a:txBody>
                    <a:bodyPr/>
                    <a:lstStyle/>
                    <a:p>
                      <a:r>
                        <a:rPr lang="en-GB" sz="1600" dirty="0"/>
                        <a:t>2,040 GB</a:t>
                      </a:r>
                    </a:p>
                  </a:txBody>
                  <a:tcPr marL="121888" marR="121888" anchor="ctr"/>
                </a:tc>
                <a:tc>
                  <a:txBody>
                    <a:bodyPr/>
                    <a:lstStyle/>
                    <a:p>
                      <a:r>
                        <a:rPr lang="en-GB" sz="1600" dirty="0"/>
                        <a:t>High</a:t>
                      </a:r>
                    </a:p>
                  </a:txBody>
                  <a:tcPr marL="121888" marR="121888" anchor="ctr"/>
                </a:tc>
              </a:tr>
            </a:tbl>
          </a:graphicData>
        </a:graphic>
      </p:graphicFrame>
      <p:sp>
        <p:nvSpPr>
          <p:cNvPr id="6" name="Content Placeholder 5"/>
          <p:cNvSpPr>
            <a:spLocks noGrp="1"/>
          </p:cNvSpPr>
          <p:nvPr>
            <p:ph idx="1"/>
          </p:nvPr>
        </p:nvSpPr>
        <p:spPr>
          <a:xfrm>
            <a:off x="609441" y="4016375"/>
            <a:ext cx="10969943" cy="2525307"/>
          </a:xfrm>
        </p:spPr>
        <p:txBody>
          <a:bodyPr/>
          <a:lstStyle/>
          <a:p>
            <a:r>
              <a:rPr lang="en-GB" dirty="0"/>
              <a:t>Each instance is deployed in its </a:t>
            </a:r>
            <a:r>
              <a:rPr lang="en-GB" dirty="0">
                <a:solidFill>
                  <a:srgbClr val="FFC000"/>
                </a:solidFill>
              </a:rPr>
              <a:t>own</a:t>
            </a:r>
            <a:r>
              <a:rPr lang="en-GB" dirty="0"/>
              <a:t> </a:t>
            </a:r>
            <a:r>
              <a:rPr lang="en-GB" dirty="0" smtClean="0"/>
              <a:t>VM</a:t>
            </a:r>
          </a:p>
          <a:p>
            <a:pPr lvl="1"/>
            <a:r>
              <a:rPr lang="en-GB" dirty="0" smtClean="0"/>
              <a:t>You can use RDP to access the VM</a:t>
            </a:r>
            <a:endParaRPr lang="en-GB" dirty="0"/>
          </a:p>
          <a:p>
            <a:r>
              <a:rPr lang="en-GB" dirty="0"/>
              <a:t>Cost is based on deployed instance sizes</a:t>
            </a:r>
          </a:p>
          <a:p>
            <a:pPr lvl="1"/>
            <a:r>
              <a:rPr lang="en-GB" sz="2700" dirty="0"/>
              <a:t>Charged even if the instance is not running</a:t>
            </a:r>
          </a:p>
          <a:p>
            <a:r>
              <a:rPr lang="en-GB" dirty="0"/>
              <a:t>Remember the SLA </a:t>
            </a:r>
            <a:r>
              <a:rPr lang="en-GB" dirty="0" smtClean="0"/>
              <a:t>requires </a:t>
            </a:r>
            <a:r>
              <a:rPr lang="en-GB" dirty="0"/>
              <a:t>at least two instances per role</a:t>
            </a:r>
          </a:p>
        </p:txBody>
      </p:sp>
    </p:spTree>
    <p:extLst>
      <p:ext uri="{BB962C8B-B14F-4D97-AF65-F5344CB8AC3E}">
        <p14:creationId xmlns:p14="http://schemas.microsoft.com/office/powerpoint/2010/main" val="28520979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Choose where your service is located</a:t>
            </a:r>
            <a:endParaRPr lang="en-GB" dirty="0"/>
          </a:p>
        </p:txBody>
      </p:sp>
      <p:sp>
        <p:nvSpPr>
          <p:cNvPr id="3" name="Content Placeholder 2"/>
          <p:cNvSpPr>
            <a:spLocks noGrp="1"/>
          </p:cNvSpPr>
          <p:nvPr>
            <p:ph type="body" sz="quarter" idx="10"/>
          </p:nvPr>
        </p:nvSpPr>
        <p:spPr>
          <a:xfrm>
            <a:off x="519112" y="4419600"/>
            <a:ext cx="11149013" cy="1973561"/>
          </a:xfrm>
        </p:spPr>
        <p:txBody>
          <a:bodyPr/>
          <a:lstStyle/>
          <a:p>
            <a:r>
              <a:rPr lang="en-GB" dirty="0" smtClean="0"/>
              <a:t>You decide which region of the world you deploy in</a:t>
            </a:r>
          </a:p>
          <a:p>
            <a:pPr lvl="1"/>
            <a:r>
              <a:rPr lang="en-GB" dirty="0" smtClean="0"/>
              <a:t>You cannot choose a datacentre</a:t>
            </a:r>
          </a:p>
          <a:p>
            <a:pPr lvl="1"/>
            <a:r>
              <a:rPr lang="en-GB" dirty="0" smtClean="0"/>
              <a:t>Affinity groups can be created to ensure that a hosted service and storage are in the same datacentre within a region</a:t>
            </a:r>
            <a:endParaRPr lang="en-GB" dirty="0"/>
          </a:p>
        </p:txBody>
      </p:sp>
      <p:pic>
        <p:nvPicPr>
          <p:cNvPr id="4" name="Picture 2" descr="C:\Program Files\Microsoft Resource DVD Artwork\DVD_ART\Artwork_Imagery\Shapes and Graphics\Map Globe\lt blue world map.png"/>
          <p:cNvPicPr>
            <a:picLocks noChangeAspect="1" noChangeArrowheads="1"/>
          </p:cNvPicPr>
          <p:nvPr/>
        </p:nvPicPr>
        <p:blipFill>
          <a:blip r:embed="rId2" cstate="print"/>
          <a:stretch>
            <a:fillRect/>
          </a:stretch>
        </p:blipFill>
        <p:spPr bwMode="auto">
          <a:xfrm>
            <a:off x="-18862" y="685801"/>
            <a:ext cx="7484518" cy="4043497"/>
          </a:xfrm>
          <a:prstGeom prst="rect">
            <a:avLst/>
          </a:prstGeom>
          <a:noFill/>
          <a:ln>
            <a:noFill/>
          </a:ln>
          <a:effectLst/>
        </p:spPr>
      </p:pic>
    </p:spTree>
    <p:extLst>
      <p:ext uri="{BB962C8B-B14F-4D97-AF65-F5344CB8AC3E}">
        <p14:creationId xmlns:p14="http://schemas.microsoft.com/office/powerpoint/2010/main" val="2679056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Storage</a:t>
            </a:r>
            <a:endParaRPr lang="en-GB" dirty="0"/>
          </a:p>
        </p:txBody>
      </p:sp>
      <p:sp>
        <p:nvSpPr>
          <p:cNvPr id="3" name="Content Placeholder 2"/>
          <p:cNvSpPr>
            <a:spLocks noGrp="1"/>
          </p:cNvSpPr>
          <p:nvPr>
            <p:ph idx="1"/>
          </p:nvPr>
        </p:nvSpPr>
        <p:spPr>
          <a:xfrm>
            <a:off x="519112" y="1447799"/>
            <a:ext cx="11149013" cy="4216539"/>
          </a:xfrm>
        </p:spPr>
        <p:txBody>
          <a:bodyPr/>
          <a:lstStyle/>
          <a:p>
            <a:r>
              <a:rPr lang="en-GB" dirty="0" smtClean="0"/>
              <a:t>Local storage can be allocated on an instance bases</a:t>
            </a:r>
          </a:p>
          <a:p>
            <a:pPr lvl="1"/>
            <a:r>
              <a:rPr lang="en-GB" dirty="0" smtClean="0"/>
              <a:t>All Web and Worker roles are stateless so local storage should only be used for caching</a:t>
            </a:r>
          </a:p>
          <a:p>
            <a:r>
              <a:rPr lang="en-GB" dirty="0" smtClean="0"/>
              <a:t>Persistent storage is managed through</a:t>
            </a:r>
          </a:p>
          <a:p>
            <a:pPr lvl="1"/>
            <a:r>
              <a:rPr lang="en-GB" dirty="0" smtClean="0"/>
              <a:t>BLOBs</a:t>
            </a:r>
          </a:p>
          <a:p>
            <a:pPr lvl="2"/>
            <a:r>
              <a:rPr lang="en-GB" dirty="0" smtClean="0"/>
              <a:t>NTFS VHD drive can be stored in blobs and attached to instances </a:t>
            </a:r>
          </a:p>
          <a:p>
            <a:pPr lvl="1"/>
            <a:r>
              <a:rPr lang="en-GB" dirty="0" smtClean="0"/>
              <a:t>Tables</a:t>
            </a:r>
          </a:p>
          <a:p>
            <a:pPr lvl="1"/>
            <a:r>
              <a:rPr lang="en-GB" dirty="0" smtClean="0"/>
              <a:t>Queues</a:t>
            </a:r>
          </a:p>
          <a:p>
            <a:pPr lvl="1"/>
            <a:r>
              <a:rPr lang="en-GB" dirty="0" smtClean="0"/>
              <a:t>SQL Azure</a:t>
            </a:r>
            <a:endParaRPr lang="en-GB" dirty="0"/>
          </a:p>
        </p:txBody>
      </p:sp>
    </p:spTree>
    <p:extLst>
      <p:ext uri="{BB962C8B-B14F-4D97-AF65-F5344CB8AC3E}">
        <p14:creationId xmlns:p14="http://schemas.microsoft.com/office/powerpoint/2010/main" val="1396382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Storage access</a:t>
            </a:r>
            <a:endParaRPr lang="en-GB" dirty="0"/>
          </a:p>
        </p:txBody>
      </p:sp>
      <p:sp>
        <p:nvSpPr>
          <p:cNvPr id="3" name="Content Placeholder 2"/>
          <p:cNvSpPr>
            <a:spLocks noGrp="1"/>
          </p:cNvSpPr>
          <p:nvPr>
            <p:ph idx="1"/>
          </p:nvPr>
        </p:nvSpPr>
        <p:spPr/>
        <p:txBody>
          <a:bodyPr/>
          <a:lstStyle/>
          <a:p>
            <a:r>
              <a:rPr lang="en-GB" smtClean="0"/>
              <a:t>Blobs, tables and queues are accessible via URLs</a:t>
            </a:r>
          </a:p>
          <a:p>
            <a:pPr lvl="1"/>
            <a:r>
              <a:rPr lang="en-GB" smtClean="0"/>
              <a:t>Accessible via Representational State Transfer (REST) APIs</a:t>
            </a:r>
          </a:p>
          <a:p>
            <a:pPr lvl="2"/>
            <a:r>
              <a:rPr lang="en-GB" smtClean="0"/>
              <a:t>Uses HTTP methods : POST, GET, PUT and DELETE</a:t>
            </a:r>
          </a:p>
          <a:p>
            <a:pPr lvl="1"/>
            <a:r>
              <a:rPr lang="en-GB" smtClean="0"/>
              <a:t>Requests are signed with the storage key</a:t>
            </a:r>
          </a:p>
          <a:p>
            <a:r>
              <a:rPr lang="en-GB" smtClean="0"/>
              <a:t>All Windows Azure storage can be accessed from anywhere</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326" y="3902486"/>
            <a:ext cx="9165449" cy="288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636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a:p>
        </p:txBody>
      </p:sp>
      <p:sp>
        <p:nvSpPr>
          <p:cNvPr id="5" name="Subtitle 4"/>
          <p:cNvSpPr>
            <a:spLocks noGrp="1"/>
          </p:cNvSpPr>
          <p:nvPr>
            <p:ph type="subTitle" idx="1"/>
          </p:nvPr>
        </p:nvSpPr>
        <p:spPr/>
        <p:txBody>
          <a:bodyPr/>
          <a:lstStyle/>
          <a:p>
            <a:endParaRPr lang="en-GB"/>
          </a:p>
        </p:txBody>
      </p:sp>
      <p:sp>
        <p:nvSpPr>
          <p:cNvPr id="4" name="Title 3"/>
          <p:cNvSpPr>
            <a:spLocks noGrp="1"/>
          </p:cNvSpPr>
          <p:nvPr>
            <p:ph type="ctrTitle"/>
          </p:nvPr>
        </p:nvSpPr>
        <p:spPr/>
        <p:txBody>
          <a:bodyPr/>
          <a:lstStyle/>
          <a:p>
            <a:r>
              <a:rPr lang="en-GB" dirty="0" smtClean="0"/>
              <a:t>Creating a storage account</a:t>
            </a:r>
            <a:endParaRPr lang="en-GB" dirty="0"/>
          </a:p>
        </p:txBody>
      </p:sp>
    </p:spTree>
    <p:extLst>
      <p:ext uri="{BB962C8B-B14F-4D97-AF65-F5344CB8AC3E}">
        <p14:creationId xmlns:p14="http://schemas.microsoft.com/office/powerpoint/2010/main" val="32934815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Azure Virtual Machines</a:t>
            </a:r>
            <a:endParaRPr lang="en-GB" dirty="0"/>
          </a:p>
        </p:txBody>
      </p:sp>
      <p:sp>
        <p:nvSpPr>
          <p:cNvPr id="3" name="Content Placeholder 2"/>
          <p:cNvSpPr>
            <a:spLocks noGrp="1"/>
          </p:cNvSpPr>
          <p:nvPr>
            <p:ph idx="1"/>
          </p:nvPr>
        </p:nvSpPr>
        <p:spPr>
          <a:xfrm>
            <a:off x="519112" y="1447799"/>
            <a:ext cx="11149013" cy="4370427"/>
          </a:xfrm>
        </p:spPr>
        <p:txBody>
          <a:bodyPr/>
          <a:lstStyle/>
          <a:p>
            <a:r>
              <a:rPr lang="en-GB" dirty="0" smtClean="0"/>
              <a:t>Persistent VM roles</a:t>
            </a:r>
          </a:p>
          <a:p>
            <a:pPr lvl="1"/>
            <a:r>
              <a:rPr lang="en-GB" dirty="0" smtClean="0"/>
              <a:t>Yes, VMs as we know and love them </a:t>
            </a:r>
            <a:r>
              <a:rPr lang="en-GB" dirty="0" smtClean="0">
                <a:sym typeface="Wingdings" pitchFamily="2" charset="2"/>
              </a:rPr>
              <a:t></a:t>
            </a:r>
          </a:p>
          <a:p>
            <a:pPr lvl="1"/>
            <a:r>
              <a:rPr lang="en-GB" dirty="0" smtClean="0">
                <a:sym typeface="Wingdings" pitchFamily="2" charset="2"/>
              </a:rPr>
              <a:t>Bring your own or use Microsoft provided</a:t>
            </a:r>
          </a:p>
          <a:p>
            <a:pPr lvl="2"/>
            <a:r>
              <a:rPr lang="en-GB" dirty="0" smtClean="0">
                <a:sym typeface="Wingdings" pitchFamily="2" charset="2"/>
              </a:rPr>
              <a:t>You update and maintain them</a:t>
            </a:r>
          </a:p>
          <a:p>
            <a:r>
              <a:rPr lang="en-GB" dirty="0" smtClean="0">
                <a:sym typeface="Wingdings" pitchFamily="2" charset="2"/>
              </a:rPr>
              <a:t>Possible to host:</a:t>
            </a:r>
          </a:p>
          <a:p>
            <a:pPr lvl="1"/>
            <a:r>
              <a:rPr lang="en-GB" dirty="0" smtClean="0">
                <a:sym typeface="Wingdings" pitchFamily="2" charset="2"/>
              </a:rPr>
              <a:t>Active Directory, SharePoint 2010, SQL Server and more…</a:t>
            </a:r>
          </a:p>
          <a:p>
            <a:r>
              <a:rPr lang="en-GB" dirty="0" smtClean="0">
                <a:sym typeface="Wingdings" pitchFamily="2" charset="2"/>
              </a:rPr>
              <a:t>99.9</a:t>
            </a:r>
            <a:r>
              <a:rPr lang="en-GB" dirty="0">
                <a:sym typeface="Wingdings" pitchFamily="2" charset="2"/>
              </a:rPr>
              <a:t>% </a:t>
            </a:r>
            <a:r>
              <a:rPr lang="en-GB" dirty="0" smtClean="0">
                <a:sym typeface="Wingdings" pitchFamily="2" charset="2"/>
              </a:rPr>
              <a:t>SLA on single-instance </a:t>
            </a:r>
          </a:p>
          <a:p>
            <a:r>
              <a:rPr lang="en-GB" dirty="0" smtClean="0">
                <a:sym typeface="Wingdings" pitchFamily="2" charset="2"/>
              </a:rPr>
              <a:t>Connect to on-premise using</a:t>
            </a:r>
          </a:p>
          <a:p>
            <a:pPr lvl="1"/>
            <a:r>
              <a:rPr lang="en-GB" dirty="0" smtClean="0">
                <a:sym typeface="Wingdings" pitchFamily="2" charset="2"/>
              </a:rPr>
              <a:t>Windows Azure Virtual Network </a:t>
            </a:r>
          </a:p>
        </p:txBody>
      </p:sp>
    </p:spTree>
    <p:extLst>
      <p:ext uri="{BB962C8B-B14F-4D97-AF65-F5344CB8AC3E}">
        <p14:creationId xmlns:p14="http://schemas.microsoft.com/office/powerpoint/2010/main" val="8578192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Azure Virtual Network</a:t>
            </a:r>
            <a:endParaRPr lang="en-GB" dirty="0"/>
          </a:p>
        </p:txBody>
      </p:sp>
      <p:sp>
        <p:nvSpPr>
          <p:cNvPr id="3" name="Content Placeholder 2"/>
          <p:cNvSpPr>
            <a:spLocks noGrp="1"/>
          </p:cNvSpPr>
          <p:nvPr>
            <p:ph idx="1"/>
          </p:nvPr>
        </p:nvSpPr>
        <p:spPr>
          <a:xfrm>
            <a:off x="519112" y="5029200"/>
            <a:ext cx="11149013" cy="1391150"/>
          </a:xfrm>
        </p:spPr>
        <p:txBody>
          <a:bodyPr/>
          <a:lstStyle/>
          <a:p>
            <a:r>
              <a:rPr lang="en-GB" dirty="0" smtClean="0"/>
              <a:t>On-Premise to Windows Azure routable VPN</a:t>
            </a:r>
          </a:p>
          <a:p>
            <a:pPr lvl="1"/>
            <a:r>
              <a:rPr lang="en-GB" dirty="0" smtClean="0"/>
              <a:t>Supports IPv4 routing</a:t>
            </a:r>
          </a:p>
          <a:p>
            <a:pPr lvl="1"/>
            <a:r>
              <a:rPr lang="en-GB" dirty="0" smtClean="0"/>
              <a:t>Bring your own IP addresses</a:t>
            </a:r>
            <a:endParaRPr lang="en-GB" dirty="0"/>
          </a:p>
        </p:txBody>
      </p:sp>
      <p:sp>
        <p:nvSpPr>
          <p:cNvPr id="4" name="Cloud 3"/>
          <p:cNvSpPr/>
          <p:nvPr/>
        </p:nvSpPr>
        <p:spPr>
          <a:xfrm>
            <a:off x="6858634" y="1407075"/>
            <a:ext cx="4874578" cy="3241125"/>
          </a:xfrm>
          <a:prstGeom prst="cloud">
            <a:avLst/>
          </a:prstGeom>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endParaRPr lang="en-GB">
              <a:solidFill>
                <a:schemeClr val="bg1"/>
              </a:solidFill>
            </a:endParaRPr>
          </a:p>
        </p:txBody>
      </p:sp>
      <p:sp>
        <p:nvSpPr>
          <p:cNvPr id="7" name="Rounded Rectangle 6"/>
          <p:cNvSpPr/>
          <p:nvPr/>
        </p:nvSpPr>
        <p:spPr bwMode="auto">
          <a:xfrm>
            <a:off x="7849234" y="2057400"/>
            <a:ext cx="838200" cy="645075"/>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FFFF">
                  <a:alpha val="98824"/>
                </a:srgbClr>
              </a:solidFill>
              <a:latin typeface="Segoe UI" pitchFamily="34" charset="0"/>
              <a:ea typeface="Segoe UI" pitchFamily="34" charset="0"/>
              <a:cs typeface="Segoe UI" pitchFamily="34" charset="0"/>
            </a:endParaRPr>
          </a:p>
        </p:txBody>
      </p:sp>
      <p:sp>
        <p:nvSpPr>
          <p:cNvPr id="14" name="Rounded Rectangle 13"/>
          <p:cNvSpPr/>
          <p:nvPr/>
        </p:nvSpPr>
        <p:spPr bwMode="auto">
          <a:xfrm>
            <a:off x="8839834" y="2057400"/>
            <a:ext cx="838200" cy="645075"/>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FFFF">
                  <a:alpha val="98824"/>
                </a:srgbClr>
              </a:solidFill>
              <a:latin typeface="Segoe UI" pitchFamily="34" charset="0"/>
              <a:ea typeface="Segoe UI" pitchFamily="34" charset="0"/>
              <a:cs typeface="Segoe UI" pitchFamily="34" charset="0"/>
            </a:endParaRPr>
          </a:p>
        </p:txBody>
      </p:sp>
      <p:sp>
        <p:nvSpPr>
          <p:cNvPr id="15" name="Rounded Rectangle 14"/>
          <p:cNvSpPr/>
          <p:nvPr/>
        </p:nvSpPr>
        <p:spPr bwMode="auto">
          <a:xfrm>
            <a:off x="9858264" y="2057400"/>
            <a:ext cx="838200" cy="645075"/>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FFFF">
                  <a:alpha val="98824"/>
                </a:srgbClr>
              </a:solidFill>
              <a:latin typeface="Segoe UI" pitchFamily="34" charset="0"/>
              <a:ea typeface="Segoe UI" pitchFamily="34" charset="0"/>
              <a:cs typeface="Segoe UI" pitchFamily="34" charset="0"/>
            </a:endParaRPr>
          </a:p>
        </p:txBody>
      </p:sp>
      <p:sp>
        <p:nvSpPr>
          <p:cNvPr id="16" name="TextBox 15"/>
          <p:cNvSpPr txBox="1"/>
          <p:nvPr/>
        </p:nvSpPr>
        <p:spPr>
          <a:xfrm>
            <a:off x="8119170" y="3200400"/>
            <a:ext cx="2298193" cy="849463"/>
          </a:xfrm>
          <a:prstGeom prst="rect">
            <a:avLst/>
          </a:prstGeom>
          <a:noFill/>
        </p:spPr>
        <p:txBody>
          <a:bodyPr wrap="none" lIns="91440" tIns="91440" rIns="91440" bIns="91440" rtlCol="0">
            <a:spAutoFit/>
          </a:bodyPr>
          <a:lstStyle/>
          <a:p>
            <a:pPr algn="ctr">
              <a:lnSpc>
                <a:spcPct val="90000"/>
              </a:lnSpc>
              <a:spcBef>
                <a:spcPct val="20000"/>
              </a:spcBef>
              <a:buSzPct val="90000"/>
            </a:pPr>
            <a:r>
              <a:rPr lang="en-GB" sz="2400" dirty="0" smtClean="0">
                <a:solidFill>
                  <a:schemeClr val="bg1">
                    <a:alpha val="99000"/>
                  </a:schemeClr>
                </a:solidFill>
              </a:rPr>
              <a:t>Windows Azure</a:t>
            </a:r>
            <a:br>
              <a:rPr lang="en-GB" sz="2400" dirty="0" smtClean="0">
                <a:solidFill>
                  <a:schemeClr val="bg1">
                    <a:alpha val="99000"/>
                  </a:schemeClr>
                </a:solidFill>
              </a:rPr>
            </a:br>
            <a:r>
              <a:rPr lang="en-GB" sz="2400" dirty="0" smtClean="0">
                <a:solidFill>
                  <a:schemeClr val="bg1">
                    <a:alpha val="99000"/>
                  </a:schemeClr>
                </a:solidFill>
              </a:rPr>
              <a:t>Persistent VMs</a:t>
            </a:r>
          </a:p>
        </p:txBody>
      </p:sp>
      <p:cxnSp>
        <p:nvCxnSpPr>
          <p:cNvPr id="17" name="Straight Connector 16"/>
          <p:cNvCxnSpPr/>
          <p:nvPr/>
        </p:nvCxnSpPr>
        <p:spPr>
          <a:xfrm>
            <a:off x="8268333" y="2686101"/>
            <a:ext cx="0" cy="332301"/>
          </a:xfrm>
          <a:prstGeom prst="line">
            <a:avLst/>
          </a:prstGeom>
          <a:ln w="38100">
            <a:solidFill>
              <a:srgbClr val="29292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63957" y="2686101"/>
            <a:ext cx="0" cy="332301"/>
          </a:xfrm>
          <a:prstGeom prst="line">
            <a:avLst/>
          </a:prstGeom>
          <a:ln w="38100">
            <a:solidFill>
              <a:srgbClr val="29292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277364" y="2686101"/>
            <a:ext cx="0" cy="332301"/>
          </a:xfrm>
          <a:prstGeom prst="line">
            <a:avLst/>
          </a:prstGeom>
          <a:ln w="38100">
            <a:solidFill>
              <a:srgbClr val="292929"/>
            </a:solidFill>
          </a:ln>
        </p:spPr>
        <p:style>
          <a:lnRef idx="1">
            <a:schemeClr val="accent1"/>
          </a:lnRef>
          <a:fillRef idx="0">
            <a:schemeClr val="accent1"/>
          </a:fillRef>
          <a:effectRef idx="0">
            <a:schemeClr val="accent1"/>
          </a:effectRef>
          <a:fontRef idx="minor">
            <a:schemeClr val="tx1"/>
          </a:fontRef>
        </p:style>
      </p:cxnSp>
      <p:pic>
        <p:nvPicPr>
          <p:cNvPr id="23" name="Picture 541" descr="msalp01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4" y="1787525"/>
            <a:ext cx="44958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irect Access Storage 5"/>
          <p:cNvSpPr/>
          <p:nvPr/>
        </p:nvSpPr>
        <p:spPr bwMode="auto">
          <a:xfrm>
            <a:off x="4572634" y="2895600"/>
            <a:ext cx="3352800" cy="192570"/>
          </a:xfrm>
          <a:prstGeom prst="flowChartMagneticDrum">
            <a:avLst/>
          </a:prstGeom>
          <a:solidFill>
            <a:schemeClr val="accent1"/>
          </a:solidFill>
          <a:ln>
            <a:solidFill>
              <a:srgbClr val="292929"/>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13" name="Straight Connector 12"/>
          <p:cNvCxnSpPr/>
          <p:nvPr/>
        </p:nvCxnSpPr>
        <p:spPr>
          <a:xfrm flipH="1">
            <a:off x="7458458" y="3018402"/>
            <a:ext cx="3200401" cy="0"/>
          </a:xfrm>
          <a:prstGeom prst="line">
            <a:avLst/>
          </a:prstGeom>
          <a:ln w="38100">
            <a:solidFill>
              <a:srgbClr val="2929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8516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5" name="Content Placeholder 4"/>
          <p:cNvSpPr>
            <a:spLocks noGrp="1"/>
          </p:cNvSpPr>
          <p:nvPr>
            <p:ph idx="1"/>
          </p:nvPr>
        </p:nvSpPr>
        <p:spPr>
          <a:xfrm>
            <a:off x="519112" y="1282699"/>
            <a:ext cx="11149013" cy="4319644"/>
          </a:xfrm>
        </p:spPr>
        <p:txBody>
          <a:bodyPr/>
          <a:lstStyle/>
          <a:p>
            <a:pPr lvl="1"/>
            <a:r>
              <a:rPr lang="en-GB" sz="3200" dirty="0" smtClean="0"/>
              <a:t>IT roles and challenges</a:t>
            </a:r>
          </a:p>
          <a:p>
            <a:pPr lvl="1"/>
            <a:r>
              <a:rPr lang="en-GB" sz="3200" dirty="0" smtClean="0"/>
              <a:t>Introduction </a:t>
            </a:r>
            <a:r>
              <a:rPr lang="en-GB" sz="3200" dirty="0"/>
              <a:t>to the Cloud</a:t>
            </a:r>
          </a:p>
          <a:p>
            <a:pPr lvl="1"/>
            <a:r>
              <a:rPr lang="en-GB" sz="3200" dirty="0"/>
              <a:t>Windows Azure fundamentals</a:t>
            </a:r>
          </a:p>
          <a:p>
            <a:pPr lvl="1"/>
            <a:r>
              <a:rPr lang="en-GB" sz="3200" dirty="0" smtClean="0"/>
              <a:t>Deploying Windows Azure Virtual Machines</a:t>
            </a:r>
          </a:p>
          <a:p>
            <a:pPr lvl="1"/>
            <a:r>
              <a:rPr lang="en-GB" sz="3200" dirty="0" smtClean="0"/>
              <a:t>Connecting on-premise and Cloud systems	</a:t>
            </a:r>
          </a:p>
          <a:p>
            <a:pPr lvl="1"/>
            <a:r>
              <a:rPr lang="en-GB" sz="3200" dirty="0" smtClean="0"/>
              <a:t>Building </a:t>
            </a:r>
            <a:r>
              <a:rPr lang="en-GB" sz="3200" dirty="0"/>
              <a:t>and deploying a Windows Azure service</a:t>
            </a:r>
          </a:p>
          <a:p>
            <a:pPr lvl="1"/>
            <a:r>
              <a:rPr lang="en-GB" sz="3200" dirty="0" smtClean="0"/>
              <a:t>Managing </a:t>
            </a:r>
            <a:r>
              <a:rPr lang="en-GB" sz="3200" dirty="0"/>
              <a:t>identity with the Access Control </a:t>
            </a:r>
            <a:r>
              <a:rPr lang="en-GB" sz="3200" dirty="0" smtClean="0"/>
              <a:t>Service</a:t>
            </a:r>
            <a:endParaRPr lang="en-GB" sz="3700" dirty="0"/>
          </a:p>
          <a:p>
            <a:endParaRPr lang="en-GB" sz="3700" dirty="0"/>
          </a:p>
        </p:txBody>
      </p:sp>
    </p:spTree>
    <p:extLst>
      <p:ext uri="{BB962C8B-B14F-4D97-AF65-F5344CB8AC3E}">
        <p14:creationId xmlns:p14="http://schemas.microsoft.com/office/powerpoint/2010/main" val="14924082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a:p>
        </p:txBody>
      </p:sp>
      <p:sp>
        <p:nvSpPr>
          <p:cNvPr id="5" name="Subtitle 4"/>
          <p:cNvSpPr>
            <a:spLocks noGrp="1"/>
          </p:cNvSpPr>
          <p:nvPr>
            <p:ph type="subTitle" idx="1"/>
          </p:nvPr>
        </p:nvSpPr>
        <p:spPr/>
        <p:txBody>
          <a:bodyPr/>
          <a:lstStyle/>
          <a:p>
            <a:endParaRPr lang="en-GB"/>
          </a:p>
        </p:txBody>
      </p:sp>
      <p:sp>
        <p:nvSpPr>
          <p:cNvPr id="4" name="Title 3"/>
          <p:cNvSpPr>
            <a:spLocks noGrp="1"/>
          </p:cNvSpPr>
          <p:nvPr>
            <p:ph type="ctrTitle"/>
          </p:nvPr>
        </p:nvSpPr>
        <p:spPr/>
        <p:txBody>
          <a:bodyPr/>
          <a:lstStyle/>
          <a:p>
            <a:r>
              <a:rPr lang="en-GB" dirty="0" smtClean="0"/>
              <a:t>Creating a virtual machine</a:t>
            </a:r>
            <a:endParaRPr lang="en-GB" dirty="0"/>
          </a:p>
        </p:txBody>
      </p:sp>
    </p:spTree>
    <p:extLst>
      <p:ext uri="{BB962C8B-B14F-4D97-AF65-F5344CB8AC3E}">
        <p14:creationId xmlns:p14="http://schemas.microsoft.com/office/powerpoint/2010/main" val="33822181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7136808" y="1728613"/>
            <a:ext cx="1916725" cy="1938755"/>
          </a:xfrm>
          <a:prstGeom prst="roundRect">
            <a:avLst/>
          </a:prstGeom>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endParaRPr lang="en-GB"/>
          </a:p>
        </p:txBody>
      </p:sp>
      <p:sp>
        <p:nvSpPr>
          <p:cNvPr id="55" name="TextBox 54"/>
          <p:cNvSpPr txBox="1"/>
          <p:nvPr/>
        </p:nvSpPr>
        <p:spPr>
          <a:xfrm>
            <a:off x="7260763" y="1664870"/>
            <a:ext cx="1675288" cy="400087"/>
          </a:xfrm>
          <a:prstGeom prst="rect">
            <a:avLst/>
          </a:prstGeom>
        </p:spPr>
        <p:txBody>
          <a:bodyPr wrap="none" lIns="121899" tIns="60949" rIns="121899" bIns="60949" rtlCol="0">
            <a:spAutoFit/>
          </a:bodyPr>
          <a:lstStyle/>
          <a:p>
            <a:pPr algn="ctr"/>
            <a:r>
              <a:rPr lang="en-GB" dirty="0">
                <a:solidFill>
                  <a:schemeClr val="bg1"/>
                </a:solidFill>
              </a:rPr>
              <a:t>Worker Role 1</a:t>
            </a:r>
          </a:p>
        </p:txBody>
      </p:sp>
      <p:sp>
        <p:nvSpPr>
          <p:cNvPr id="52" name="Rounded Rectangle 51"/>
          <p:cNvSpPr/>
          <p:nvPr/>
        </p:nvSpPr>
        <p:spPr>
          <a:xfrm>
            <a:off x="3866425" y="1286144"/>
            <a:ext cx="1916725" cy="2366187"/>
          </a:xfrm>
          <a:prstGeom prst="roundRect">
            <a:avLst/>
          </a:prstGeom>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endParaRPr lang="en-GB"/>
          </a:p>
        </p:txBody>
      </p:sp>
      <p:sp>
        <p:nvSpPr>
          <p:cNvPr id="2" name="Title 1"/>
          <p:cNvSpPr>
            <a:spLocks noGrp="1"/>
          </p:cNvSpPr>
          <p:nvPr>
            <p:ph type="title"/>
          </p:nvPr>
        </p:nvSpPr>
        <p:spPr/>
        <p:txBody>
          <a:bodyPr/>
          <a:lstStyle/>
          <a:p>
            <a:r>
              <a:rPr lang="en-GB" dirty="0" smtClean="0"/>
              <a:t>Deploying Cloud Services</a:t>
            </a:r>
            <a:endParaRPr lang="en-GB" dirty="0"/>
          </a:p>
        </p:txBody>
      </p:sp>
      <p:sp>
        <p:nvSpPr>
          <p:cNvPr id="5" name="Rectangle 4"/>
          <p:cNvSpPr/>
          <p:nvPr/>
        </p:nvSpPr>
        <p:spPr>
          <a:xfrm>
            <a:off x="4016144" y="3077983"/>
            <a:ext cx="1623756" cy="450055"/>
          </a:xfrm>
          <a:prstGeom prst="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rPr>
              <a:t>instance #0</a:t>
            </a:r>
          </a:p>
        </p:txBody>
      </p:sp>
      <p:cxnSp>
        <p:nvCxnSpPr>
          <p:cNvPr id="6" name="Straight Connector 5"/>
          <p:cNvCxnSpPr/>
          <p:nvPr/>
        </p:nvCxnSpPr>
        <p:spPr>
          <a:xfrm>
            <a:off x="1962558" y="2431955"/>
            <a:ext cx="1164194" cy="6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 name="Rectangle 6"/>
          <p:cNvSpPr/>
          <p:nvPr/>
        </p:nvSpPr>
        <p:spPr>
          <a:xfrm>
            <a:off x="2003983" y="2009992"/>
            <a:ext cx="1146425" cy="451405"/>
          </a:xfrm>
          <a:prstGeom prst="rect">
            <a:avLst/>
          </a:prstGeom>
          <a:ln>
            <a:noFill/>
          </a:ln>
        </p:spPr>
        <p:txBody>
          <a:bodyPr wrap="none" lIns="121899" tIns="60949" rIns="121899" bIns="60949">
            <a:spAutoFit/>
          </a:bodyPr>
          <a:lstStyle/>
          <a:p>
            <a:pPr lvl="0" algn="ctr"/>
            <a:r>
              <a:rPr lang="en-US" sz="2100" dirty="0">
                <a:latin typeface="+mj-lt"/>
              </a:rPr>
              <a:t>Request</a:t>
            </a:r>
          </a:p>
        </p:txBody>
      </p:sp>
      <p:sp>
        <p:nvSpPr>
          <p:cNvPr id="9" name="Can 8"/>
          <p:cNvSpPr/>
          <p:nvPr/>
        </p:nvSpPr>
        <p:spPr>
          <a:xfrm>
            <a:off x="9791793" y="2014616"/>
            <a:ext cx="1408019" cy="1119352"/>
          </a:xfrm>
          <a:prstGeom prst="can">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latin typeface="+mj-lt"/>
              </a:rPr>
              <a:t>Database</a:t>
            </a:r>
          </a:p>
        </p:txBody>
      </p:sp>
      <p:cxnSp>
        <p:nvCxnSpPr>
          <p:cNvPr id="11" name="Straight Connector 10"/>
          <p:cNvCxnSpPr/>
          <p:nvPr/>
        </p:nvCxnSpPr>
        <p:spPr>
          <a:xfrm>
            <a:off x="9053535" y="2472297"/>
            <a:ext cx="668206" cy="2147"/>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a:off x="1934532" y="2615888"/>
            <a:ext cx="1164194" cy="613"/>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a:off x="9053537" y="2658382"/>
            <a:ext cx="64017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5" name="Rectangle 14"/>
          <p:cNvSpPr/>
          <p:nvPr/>
        </p:nvSpPr>
        <p:spPr>
          <a:xfrm>
            <a:off x="1793923" y="2619605"/>
            <a:ext cx="1309761" cy="451405"/>
          </a:xfrm>
          <a:prstGeom prst="rect">
            <a:avLst/>
          </a:prstGeom>
          <a:ln>
            <a:noFill/>
          </a:ln>
        </p:spPr>
        <p:txBody>
          <a:bodyPr wrap="none" lIns="121899" tIns="60949" rIns="121899" bIns="60949">
            <a:spAutoFit/>
          </a:bodyPr>
          <a:lstStyle/>
          <a:p>
            <a:pPr lvl="0" algn="ctr"/>
            <a:r>
              <a:rPr lang="en-US" sz="2100" dirty="0">
                <a:latin typeface="+mj-lt"/>
              </a:rPr>
              <a:t>Response</a:t>
            </a:r>
          </a:p>
        </p:txBody>
      </p:sp>
      <p:grpSp>
        <p:nvGrpSpPr>
          <p:cNvPr id="16" name="Group 15"/>
          <p:cNvGrpSpPr/>
          <p:nvPr/>
        </p:nvGrpSpPr>
        <p:grpSpPr>
          <a:xfrm>
            <a:off x="578305" y="2204903"/>
            <a:ext cx="1237283" cy="602515"/>
            <a:chOff x="705863" y="2008397"/>
            <a:chExt cx="1139453" cy="837166"/>
          </a:xfrm>
        </p:grpSpPr>
        <p:pic>
          <p:nvPicPr>
            <p:cNvPr id="17" name="Picture 16" descr="laptop"/>
            <p:cNvPicPr>
              <a:picLocks noChangeAspect="1" noChangeArrowheads="1"/>
            </p:cNvPicPr>
            <p:nvPr/>
          </p:nvPicPr>
          <p:blipFill>
            <a:blip r:embed="rId2" cstate="print"/>
            <a:srcRect/>
            <a:stretch>
              <a:fillRect/>
            </a:stretch>
          </p:blipFill>
          <p:spPr bwMode="auto">
            <a:xfrm>
              <a:off x="705863" y="2008397"/>
              <a:ext cx="1139453" cy="837166"/>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1481">
              <a:off x="1231929" y="2082310"/>
              <a:ext cx="462456" cy="40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p:cNvSpPr txBox="1"/>
          <p:nvPr/>
        </p:nvSpPr>
        <p:spPr>
          <a:xfrm>
            <a:off x="329501" y="2694945"/>
            <a:ext cx="1188424" cy="446254"/>
          </a:xfrm>
          <a:prstGeom prst="rect">
            <a:avLst/>
          </a:prstGeom>
        </p:spPr>
        <p:txBody>
          <a:bodyPr wrap="none" lIns="121899" tIns="60949" rIns="121899" bIns="60949" rtlCol="0">
            <a:spAutoFit/>
          </a:bodyPr>
          <a:lstStyle/>
          <a:p>
            <a:r>
              <a:rPr lang="en-GB" sz="2100" dirty="0"/>
              <a:t>Browser</a:t>
            </a:r>
          </a:p>
        </p:txBody>
      </p:sp>
      <p:sp>
        <p:nvSpPr>
          <p:cNvPr id="20" name="Rectangle 19"/>
          <p:cNvSpPr/>
          <p:nvPr/>
        </p:nvSpPr>
        <p:spPr>
          <a:xfrm>
            <a:off x="4719734" y="4464287"/>
            <a:ext cx="3013348" cy="42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a:p>
        </p:txBody>
      </p:sp>
      <p:sp>
        <p:nvSpPr>
          <p:cNvPr id="21" name="Rounded Rectangle 20"/>
          <p:cNvSpPr/>
          <p:nvPr/>
        </p:nvSpPr>
        <p:spPr>
          <a:xfrm>
            <a:off x="4744843" y="4498155"/>
            <a:ext cx="451437" cy="338667"/>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GB"/>
          </a:p>
        </p:txBody>
      </p:sp>
      <p:sp>
        <p:nvSpPr>
          <p:cNvPr id="22" name="Rounded Rectangle 21"/>
          <p:cNvSpPr/>
          <p:nvPr/>
        </p:nvSpPr>
        <p:spPr>
          <a:xfrm>
            <a:off x="5331713" y="4506619"/>
            <a:ext cx="451437" cy="338667"/>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GB"/>
          </a:p>
        </p:txBody>
      </p:sp>
      <p:sp>
        <p:nvSpPr>
          <p:cNvPr id="23" name="Rounded Rectangle 22"/>
          <p:cNvSpPr/>
          <p:nvPr/>
        </p:nvSpPr>
        <p:spPr>
          <a:xfrm>
            <a:off x="5924989" y="4506619"/>
            <a:ext cx="451437" cy="338667"/>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GB"/>
          </a:p>
        </p:txBody>
      </p:sp>
      <p:sp>
        <p:nvSpPr>
          <p:cNvPr id="24" name="Rounded Rectangle 23"/>
          <p:cNvSpPr/>
          <p:nvPr/>
        </p:nvSpPr>
        <p:spPr>
          <a:xfrm>
            <a:off x="6496347" y="4506619"/>
            <a:ext cx="451437" cy="338667"/>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GB"/>
          </a:p>
        </p:txBody>
      </p:sp>
      <p:cxnSp>
        <p:nvCxnSpPr>
          <p:cNvPr id="26" name="Straight Arrow Connector 25"/>
          <p:cNvCxnSpPr/>
          <p:nvPr/>
        </p:nvCxnSpPr>
        <p:spPr>
          <a:xfrm>
            <a:off x="4970562" y="3734067"/>
            <a:ext cx="0" cy="6370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428362" y="3772102"/>
            <a:ext cx="0" cy="5990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1919503072"/>
              </p:ext>
            </p:extLst>
          </p:nvPr>
        </p:nvGraphicFramePr>
        <p:xfrm>
          <a:off x="4921612" y="4998720"/>
          <a:ext cx="2609593" cy="792480"/>
        </p:xfrm>
        <a:graphic>
          <a:graphicData uri="http://schemas.openxmlformats.org/drawingml/2006/table">
            <a:tbl>
              <a:tblPr firstRow="1" bandRow="1">
                <a:tableStyleId>{7DF18680-E054-41AD-8BC1-D1AEF772440D}</a:tableStyleId>
              </a:tblPr>
              <a:tblGrid>
                <a:gridCol w="372799"/>
                <a:gridCol w="372799"/>
                <a:gridCol w="372799"/>
                <a:gridCol w="372799"/>
                <a:gridCol w="372799"/>
                <a:gridCol w="372799"/>
                <a:gridCol w="372799"/>
              </a:tblGrid>
              <a:tr h="130284">
                <a:tc>
                  <a:txBody>
                    <a:bodyPr/>
                    <a:lstStyle/>
                    <a:p>
                      <a:endParaRPr lang="en-GB" sz="700" dirty="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dirty="0"/>
                    </a:p>
                  </a:txBody>
                  <a:tcPr marL="121888" marR="121888"/>
                </a:tc>
              </a:tr>
              <a:tr h="130284">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dirty="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r>
              <a:tr h="130284">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r>
              <a:tr h="130284">
                <a:tc>
                  <a:txBody>
                    <a:bodyPr/>
                    <a:lstStyle/>
                    <a:p>
                      <a:endParaRPr lang="en-GB" sz="70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dirty="0"/>
                    </a:p>
                  </a:txBody>
                  <a:tcPr marL="121888" marR="121888"/>
                </a:tc>
                <a:tc>
                  <a:txBody>
                    <a:bodyPr/>
                    <a:lstStyle/>
                    <a:p>
                      <a:endParaRPr lang="en-GB" sz="700"/>
                    </a:p>
                  </a:txBody>
                  <a:tcPr marL="121888" marR="121888"/>
                </a:tc>
                <a:tc>
                  <a:txBody>
                    <a:bodyPr/>
                    <a:lstStyle/>
                    <a:p>
                      <a:endParaRPr lang="en-GB" sz="700"/>
                    </a:p>
                  </a:txBody>
                  <a:tcPr marL="121888" marR="121888"/>
                </a:tc>
                <a:tc>
                  <a:txBody>
                    <a:bodyPr/>
                    <a:lstStyle/>
                    <a:p>
                      <a:endParaRPr lang="en-GB" sz="700" dirty="0"/>
                    </a:p>
                  </a:txBody>
                  <a:tcPr marL="121888" marR="121888"/>
                </a:tc>
              </a:tr>
            </a:tbl>
          </a:graphicData>
        </a:graphic>
      </p:graphicFrame>
      <p:cxnSp>
        <p:nvCxnSpPr>
          <p:cNvPr id="31" name="Elbow Connector 30"/>
          <p:cNvCxnSpPr/>
          <p:nvPr/>
        </p:nvCxnSpPr>
        <p:spPr>
          <a:xfrm rot="5400000">
            <a:off x="7029005" y="4236266"/>
            <a:ext cx="1838301" cy="8339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a:off x="4245734" y="3734068"/>
            <a:ext cx="675881" cy="1838301"/>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850397" y="4592978"/>
            <a:ext cx="2304435" cy="677086"/>
          </a:xfrm>
          <a:prstGeom prst="rect">
            <a:avLst/>
          </a:prstGeom>
        </p:spPr>
        <p:txBody>
          <a:bodyPr wrap="none" lIns="121899" tIns="60949" rIns="121899" bIns="60949" rtlCol="0">
            <a:spAutoFit/>
          </a:bodyPr>
          <a:lstStyle/>
          <a:p>
            <a:r>
              <a:rPr lang="en-GB" dirty="0" smtClean="0"/>
              <a:t>Communications via</a:t>
            </a:r>
          </a:p>
          <a:p>
            <a:r>
              <a:rPr lang="en-GB" dirty="0" smtClean="0"/>
              <a:t>Queues and Tables</a:t>
            </a:r>
          </a:p>
        </p:txBody>
      </p:sp>
      <p:sp>
        <p:nvSpPr>
          <p:cNvPr id="38" name="Rectangle 37"/>
          <p:cNvSpPr/>
          <p:nvPr/>
        </p:nvSpPr>
        <p:spPr>
          <a:xfrm>
            <a:off x="4016144" y="2570165"/>
            <a:ext cx="1623756" cy="450055"/>
          </a:xfrm>
          <a:prstGeom prst="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rPr>
              <a:t>instance #1</a:t>
            </a:r>
          </a:p>
        </p:txBody>
      </p:sp>
      <p:sp>
        <p:nvSpPr>
          <p:cNvPr id="39" name="Rectangle 38"/>
          <p:cNvSpPr/>
          <p:nvPr/>
        </p:nvSpPr>
        <p:spPr>
          <a:xfrm>
            <a:off x="4016144" y="2083577"/>
            <a:ext cx="1623756" cy="450055"/>
          </a:xfrm>
          <a:prstGeom prst="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rPr>
              <a:t>instance #2</a:t>
            </a:r>
          </a:p>
        </p:txBody>
      </p:sp>
      <p:sp>
        <p:nvSpPr>
          <p:cNvPr id="40" name="Rectangle 39"/>
          <p:cNvSpPr/>
          <p:nvPr/>
        </p:nvSpPr>
        <p:spPr>
          <a:xfrm>
            <a:off x="4016144" y="1599650"/>
            <a:ext cx="1623756" cy="450055"/>
          </a:xfrm>
          <a:prstGeom prst="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lang="en-US" sz="2100" dirty="0">
                <a:solidFill>
                  <a:schemeClr val="tx1"/>
                </a:solidFill>
                <a:latin typeface="+mj-lt"/>
              </a:rPr>
              <a:t>instance #3</a:t>
            </a:r>
          </a:p>
        </p:txBody>
      </p:sp>
      <p:sp>
        <p:nvSpPr>
          <p:cNvPr id="43" name="Rectangle 42"/>
          <p:cNvSpPr/>
          <p:nvPr/>
        </p:nvSpPr>
        <p:spPr>
          <a:xfrm>
            <a:off x="7205399" y="2567451"/>
            <a:ext cx="1746565" cy="450055"/>
          </a:xfrm>
          <a:prstGeom prst="rect">
            <a:avLst/>
          </a:prstGeom>
          <a:ln/>
        </p:spPr>
        <p:style>
          <a:lnRef idx="0">
            <a:schemeClr val="accent4"/>
          </a:lnRef>
          <a:fillRef idx="3">
            <a:schemeClr val="accent4"/>
          </a:fillRef>
          <a:effectRef idx="3">
            <a:schemeClr val="accent4"/>
          </a:effectRef>
          <a:fontRef idx="minor">
            <a:schemeClr val="lt1"/>
          </a:fontRef>
        </p:style>
        <p:txBody>
          <a:bodyPr lIns="121899" tIns="60949" rIns="121899" bIns="60949" rtlCol="0" anchor="ctr"/>
          <a:lstStyle/>
          <a:p>
            <a:pPr algn="ctr"/>
            <a:r>
              <a:rPr lang="en-US" sz="2100" dirty="0">
                <a:solidFill>
                  <a:schemeClr val="tx1"/>
                </a:solidFill>
              </a:rPr>
              <a:t>instance #1</a:t>
            </a:r>
          </a:p>
        </p:txBody>
      </p:sp>
      <p:sp>
        <p:nvSpPr>
          <p:cNvPr id="44" name="Rectangle 43"/>
          <p:cNvSpPr/>
          <p:nvPr/>
        </p:nvSpPr>
        <p:spPr>
          <a:xfrm>
            <a:off x="7205399" y="2086194"/>
            <a:ext cx="1746565" cy="450055"/>
          </a:xfrm>
          <a:prstGeom prst="rect">
            <a:avLst/>
          </a:prstGeom>
          <a:ln/>
        </p:spPr>
        <p:style>
          <a:lnRef idx="0">
            <a:schemeClr val="accent4"/>
          </a:lnRef>
          <a:fillRef idx="3">
            <a:schemeClr val="accent4"/>
          </a:fillRef>
          <a:effectRef idx="3">
            <a:schemeClr val="accent4"/>
          </a:effectRef>
          <a:fontRef idx="minor">
            <a:schemeClr val="lt1"/>
          </a:fontRef>
        </p:style>
        <p:txBody>
          <a:bodyPr lIns="121899" tIns="60949" rIns="121899" bIns="60949" rtlCol="0" anchor="ctr"/>
          <a:lstStyle/>
          <a:p>
            <a:pPr algn="ctr"/>
            <a:r>
              <a:rPr lang="en-US" sz="2100" dirty="0">
                <a:solidFill>
                  <a:schemeClr val="tx1"/>
                </a:solidFill>
                <a:latin typeface="+mj-lt"/>
              </a:rPr>
              <a:t>instance #3</a:t>
            </a:r>
          </a:p>
        </p:txBody>
      </p:sp>
      <p:cxnSp>
        <p:nvCxnSpPr>
          <p:cNvPr id="45" name="Straight Arrow Connector 44"/>
          <p:cNvCxnSpPr/>
          <p:nvPr/>
        </p:nvCxnSpPr>
        <p:spPr>
          <a:xfrm>
            <a:off x="6668172" y="2086194"/>
            <a:ext cx="0" cy="15514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226408" y="1599649"/>
            <a:ext cx="0" cy="201054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 name="Trapezoid 3"/>
          <p:cNvSpPr/>
          <p:nvPr/>
        </p:nvSpPr>
        <p:spPr>
          <a:xfrm rot="16200000">
            <a:off x="2941891" y="2350441"/>
            <a:ext cx="1424451" cy="424615"/>
          </a:xfrm>
          <a:prstGeom prst="trapezoid">
            <a:avLst>
              <a:gd name="adj" fmla="val 152580"/>
            </a:avLst>
          </a:prstGeom>
        </p:spPr>
        <p:style>
          <a:lnRef idx="2">
            <a:schemeClr val="accent1">
              <a:shade val="50000"/>
            </a:schemeClr>
          </a:lnRef>
          <a:fillRef idx="1">
            <a:schemeClr val="accent1"/>
          </a:fillRef>
          <a:effectRef idx="0">
            <a:schemeClr val="accent1"/>
          </a:effectRef>
          <a:fontRef idx="minor">
            <a:schemeClr val="lt1"/>
          </a:fontRef>
        </p:style>
        <p:txBody>
          <a:bodyPr vert="vert" lIns="121899" tIns="60949" rIns="121899" bIns="60949" rtlCol="0" anchor="ctr"/>
          <a:lstStyle/>
          <a:p>
            <a:pPr algn="ctr"/>
            <a:r>
              <a:rPr lang="en-GB" dirty="0" smtClean="0"/>
              <a:t>LB</a:t>
            </a:r>
            <a:endParaRPr lang="en-GB" dirty="0"/>
          </a:p>
        </p:txBody>
      </p:sp>
      <p:sp>
        <p:nvSpPr>
          <p:cNvPr id="49" name="Rectangle 48"/>
          <p:cNvSpPr/>
          <p:nvPr/>
        </p:nvSpPr>
        <p:spPr>
          <a:xfrm>
            <a:off x="7216688" y="3050401"/>
            <a:ext cx="1746565" cy="450055"/>
          </a:xfrm>
          <a:prstGeom prst="rect">
            <a:avLst/>
          </a:prstGeom>
          <a:ln/>
        </p:spPr>
        <p:style>
          <a:lnRef idx="0">
            <a:schemeClr val="accent4"/>
          </a:lnRef>
          <a:fillRef idx="3">
            <a:schemeClr val="accent4"/>
          </a:fillRef>
          <a:effectRef idx="3">
            <a:schemeClr val="accent4"/>
          </a:effectRef>
          <a:fontRef idx="minor">
            <a:schemeClr val="lt1"/>
          </a:fontRef>
        </p:style>
        <p:txBody>
          <a:bodyPr lIns="121899" tIns="60949" rIns="121899" bIns="60949" rtlCol="0" anchor="ctr"/>
          <a:lstStyle/>
          <a:p>
            <a:pPr algn="ctr"/>
            <a:r>
              <a:rPr lang="en-US" sz="2100" dirty="0">
                <a:solidFill>
                  <a:schemeClr val="tx1"/>
                </a:solidFill>
              </a:rPr>
              <a:t>instance #0</a:t>
            </a:r>
          </a:p>
        </p:txBody>
      </p:sp>
      <p:sp>
        <p:nvSpPr>
          <p:cNvPr id="50" name="TextBox 49"/>
          <p:cNvSpPr txBox="1"/>
          <p:nvPr/>
        </p:nvSpPr>
        <p:spPr>
          <a:xfrm>
            <a:off x="5808561" y="3533994"/>
            <a:ext cx="1259277" cy="677086"/>
          </a:xfrm>
          <a:prstGeom prst="rect">
            <a:avLst/>
          </a:prstGeom>
        </p:spPr>
        <p:txBody>
          <a:bodyPr wrap="none" lIns="121899" tIns="60949" rIns="121899" bIns="60949" rtlCol="0">
            <a:spAutoFit/>
          </a:bodyPr>
          <a:lstStyle/>
          <a:p>
            <a:pPr algn="ctr"/>
            <a:r>
              <a:rPr lang="en-GB" dirty="0" smtClean="0"/>
              <a:t>Scale up</a:t>
            </a:r>
            <a:br>
              <a:rPr lang="en-GB" dirty="0" smtClean="0"/>
            </a:br>
            <a:r>
              <a:rPr lang="en-GB" dirty="0" smtClean="0"/>
              <a:t>and down</a:t>
            </a:r>
          </a:p>
        </p:txBody>
      </p:sp>
      <p:sp>
        <p:nvSpPr>
          <p:cNvPr id="53" name="TextBox 52"/>
          <p:cNvSpPr txBox="1"/>
          <p:nvPr/>
        </p:nvSpPr>
        <p:spPr>
          <a:xfrm>
            <a:off x="4125127" y="1213464"/>
            <a:ext cx="1405792" cy="400087"/>
          </a:xfrm>
          <a:prstGeom prst="rect">
            <a:avLst/>
          </a:prstGeom>
        </p:spPr>
        <p:txBody>
          <a:bodyPr wrap="none" lIns="121899" tIns="60949" rIns="121899" bIns="60949" rtlCol="0">
            <a:spAutoFit/>
          </a:bodyPr>
          <a:lstStyle/>
          <a:p>
            <a:pPr algn="ctr"/>
            <a:r>
              <a:rPr lang="en-GB" dirty="0">
                <a:solidFill>
                  <a:schemeClr val="bg1"/>
                </a:solidFill>
              </a:rPr>
              <a:t>Web Role 1</a:t>
            </a:r>
          </a:p>
        </p:txBody>
      </p:sp>
    </p:spTree>
    <p:extLst>
      <p:ext uri="{BB962C8B-B14F-4D97-AF65-F5344CB8AC3E}">
        <p14:creationId xmlns:p14="http://schemas.microsoft.com/office/powerpoint/2010/main" val="337746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GB" dirty="0" smtClean="0"/>
              <a:t>The developer builds the application</a:t>
            </a:r>
            <a:endParaRPr lang="en-GB" dirty="0"/>
          </a:p>
        </p:txBody>
      </p:sp>
      <p:sp>
        <p:nvSpPr>
          <p:cNvPr id="3" name="Content Placeholder 2"/>
          <p:cNvSpPr>
            <a:spLocks noGrp="1"/>
          </p:cNvSpPr>
          <p:nvPr>
            <p:ph idx="1"/>
          </p:nvPr>
        </p:nvSpPr>
        <p:spPr>
          <a:xfrm>
            <a:off x="609441" y="1295401"/>
            <a:ext cx="6703854" cy="5202963"/>
          </a:xfrm>
        </p:spPr>
        <p:txBody>
          <a:bodyPr/>
          <a:lstStyle/>
          <a:p>
            <a:r>
              <a:rPr lang="en-GB" sz="2700" dirty="0"/>
              <a:t>Binaries</a:t>
            </a:r>
          </a:p>
          <a:p>
            <a:pPr lvl="1"/>
            <a:r>
              <a:rPr lang="en-GB" sz="2400" dirty="0" smtClean="0"/>
              <a:t>Web/Worker </a:t>
            </a:r>
            <a:r>
              <a:rPr lang="en-GB" sz="2400" dirty="0"/>
              <a:t>role code</a:t>
            </a:r>
          </a:p>
          <a:p>
            <a:pPr lvl="1"/>
            <a:r>
              <a:rPr lang="en-GB" sz="2400" dirty="0"/>
              <a:t>VM roles: VHDs</a:t>
            </a:r>
          </a:p>
          <a:p>
            <a:r>
              <a:rPr lang="en-GB" sz="2700" dirty="0"/>
              <a:t>Definition file (.</a:t>
            </a:r>
            <a:r>
              <a:rPr lang="en-GB" sz="2700" dirty="0" err="1"/>
              <a:t>csdef</a:t>
            </a:r>
            <a:r>
              <a:rPr lang="en-GB" sz="2700" dirty="0"/>
              <a:t>)</a:t>
            </a:r>
          </a:p>
          <a:p>
            <a:pPr lvl="1"/>
            <a:r>
              <a:rPr lang="en-GB" sz="2400" dirty="0"/>
              <a:t>Role names and types</a:t>
            </a:r>
          </a:p>
          <a:p>
            <a:pPr lvl="1"/>
            <a:r>
              <a:rPr lang="en-GB" sz="2400" dirty="0"/>
              <a:t>Instance sizes</a:t>
            </a:r>
          </a:p>
          <a:p>
            <a:pPr lvl="1"/>
            <a:r>
              <a:rPr lang="en-GB" sz="2400" dirty="0"/>
              <a:t>Network endpoints</a:t>
            </a:r>
          </a:p>
          <a:p>
            <a:r>
              <a:rPr lang="en-GB" sz="2700" dirty="0"/>
              <a:t>Configuration file (.</a:t>
            </a:r>
            <a:r>
              <a:rPr lang="en-GB" sz="2700" dirty="0" err="1"/>
              <a:t>cscfg</a:t>
            </a:r>
            <a:r>
              <a:rPr lang="en-GB" sz="2700" dirty="0"/>
              <a:t>)</a:t>
            </a:r>
          </a:p>
          <a:p>
            <a:pPr lvl="1"/>
            <a:r>
              <a:rPr lang="en-GB" sz="2400" dirty="0"/>
              <a:t>Number of instances for each role</a:t>
            </a:r>
          </a:p>
          <a:p>
            <a:pPr lvl="1"/>
            <a:r>
              <a:rPr lang="en-GB" sz="2400" dirty="0"/>
              <a:t>Configuration settings for modules </a:t>
            </a:r>
            <a:br>
              <a:rPr lang="en-GB" sz="2400" dirty="0"/>
            </a:br>
            <a:r>
              <a:rPr lang="en-GB" sz="2400" dirty="0"/>
              <a:t>and strings declared in the definition </a:t>
            </a:r>
            <a:r>
              <a:rPr lang="en-GB" sz="2400" dirty="0" smtClean="0"/>
              <a:t>file</a:t>
            </a:r>
          </a:p>
          <a:p>
            <a:pPr lvl="1"/>
            <a:r>
              <a:rPr lang="en-GB" sz="2400" dirty="0" smtClean="0"/>
              <a:t>Configuration data can be updated on a live system</a:t>
            </a:r>
            <a:endParaRPr lang="en-GB" sz="2400" dirty="0"/>
          </a:p>
        </p:txBody>
      </p:sp>
      <p:sp>
        <p:nvSpPr>
          <p:cNvPr id="4" name="TextBox 3"/>
          <p:cNvSpPr txBox="1"/>
          <p:nvPr/>
        </p:nvSpPr>
        <p:spPr>
          <a:xfrm>
            <a:off x="7313295" y="762000"/>
            <a:ext cx="4469236" cy="2585301"/>
          </a:xfrm>
          <a:prstGeom prst="rect">
            <a:avLst/>
          </a:prstGeom>
        </p:spPr>
        <p:style>
          <a:lnRef idx="2">
            <a:schemeClr val="accent4"/>
          </a:lnRef>
          <a:fillRef idx="1">
            <a:schemeClr val="lt1"/>
          </a:fillRef>
          <a:effectRef idx="0">
            <a:schemeClr val="accent4"/>
          </a:effectRef>
          <a:fontRef idx="minor">
            <a:schemeClr val="dk1"/>
          </a:fontRef>
        </p:style>
        <p:txBody>
          <a:bodyPr wrap="square" lIns="121899" tIns="60949" rIns="121899" bIns="60949" rtlCol="0">
            <a:spAutoFit/>
          </a:bodyPr>
          <a:lstStyle/>
          <a:p>
            <a:r>
              <a:rPr lang="en-GB" sz="1600" dirty="0"/>
              <a:t>&lt;</a:t>
            </a:r>
            <a:r>
              <a:rPr lang="en-GB" sz="1600" dirty="0" err="1"/>
              <a:t>WorkerRole</a:t>
            </a:r>
            <a:r>
              <a:rPr lang="en-GB" sz="1600" dirty="0"/>
              <a:t> name="Example1_WorkerRole1" </a:t>
            </a:r>
            <a:r>
              <a:rPr lang="en-GB" sz="1600" dirty="0" err="1"/>
              <a:t>vmsize</a:t>
            </a:r>
            <a:r>
              <a:rPr lang="en-GB" sz="1600" dirty="0"/>
              <a:t>="Small"&gt;</a:t>
            </a:r>
          </a:p>
          <a:p>
            <a:r>
              <a:rPr lang="en-GB" sz="1600" dirty="0"/>
              <a:t>    &lt;Imports&gt;</a:t>
            </a:r>
          </a:p>
          <a:p>
            <a:r>
              <a:rPr lang="en-GB" sz="1600" dirty="0"/>
              <a:t>      &lt;Import </a:t>
            </a:r>
            <a:r>
              <a:rPr lang="en-GB" sz="1600" dirty="0" err="1"/>
              <a:t>moduleName</a:t>
            </a:r>
            <a:r>
              <a:rPr lang="en-GB" sz="1600" dirty="0"/>
              <a:t>="Diagnostics" /&gt;</a:t>
            </a:r>
          </a:p>
          <a:p>
            <a:r>
              <a:rPr lang="en-GB" sz="1600" dirty="0"/>
              <a:t>      &lt;Import </a:t>
            </a:r>
            <a:r>
              <a:rPr lang="en-GB" sz="1600" dirty="0" err="1"/>
              <a:t>moduleName</a:t>
            </a:r>
            <a:r>
              <a:rPr lang="en-GB" sz="1600" dirty="0"/>
              <a:t>="</a:t>
            </a:r>
            <a:r>
              <a:rPr lang="en-GB" sz="1600" dirty="0" err="1"/>
              <a:t>RemoteAccess</a:t>
            </a:r>
            <a:r>
              <a:rPr lang="en-GB" sz="1600" dirty="0"/>
              <a:t>" /&gt;</a:t>
            </a:r>
          </a:p>
          <a:p>
            <a:r>
              <a:rPr lang="en-GB" sz="1600" dirty="0"/>
              <a:t>      &lt;Import </a:t>
            </a:r>
            <a:r>
              <a:rPr lang="en-GB" sz="1600" dirty="0" err="1"/>
              <a:t>moduleName</a:t>
            </a:r>
            <a:r>
              <a:rPr lang="en-GB" sz="1600" dirty="0"/>
              <a:t>="</a:t>
            </a:r>
            <a:r>
              <a:rPr lang="en-GB" sz="1600" dirty="0" err="1"/>
              <a:t>RemoteForwarder</a:t>
            </a:r>
            <a:r>
              <a:rPr lang="en-GB" sz="1600" dirty="0"/>
              <a:t>" /&gt;</a:t>
            </a:r>
          </a:p>
          <a:p>
            <a:r>
              <a:rPr lang="en-GB" sz="1600" dirty="0"/>
              <a:t>    &lt;/Imports&gt;</a:t>
            </a:r>
          </a:p>
          <a:p>
            <a:r>
              <a:rPr lang="en-GB" sz="1600" dirty="0"/>
              <a:t>    &lt;</a:t>
            </a:r>
            <a:r>
              <a:rPr lang="en-GB" sz="1600" dirty="0" err="1"/>
              <a:t>ConfigurationSettings</a:t>
            </a:r>
            <a:r>
              <a:rPr lang="en-GB" sz="1600" dirty="0"/>
              <a:t>&gt;</a:t>
            </a:r>
          </a:p>
          <a:p>
            <a:r>
              <a:rPr lang="en-GB" sz="1600" dirty="0"/>
              <a:t>      &lt;Setting name="</a:t>
            </a:r>
            <a:r>
              <a:rPr lang="en-GB" sz="1600" dirty="0" err="1"/>
              <a:t>DataConnectionString</a:t>
            </a:r>
            <a:r>
              <a:rPr lang="en-GB" sz="1600" dirty="0"/>
              <a:t>" /&gt;</a:t>
            </a:r>
          </a:p>
        </p:txBody>
      </p:sp>
      <p:sp>
        <p:nvSpPr>
          <p:cNvPr id="5" name="TextBox 4"/>
          <p:cNvSpPr txBox="1"/>
          <p:nvPr/>
        </p:nvSpPr>
        <p:spPr>
          <a:xfrm>
            <a:off x="7313295" y="2819400"/>
            <a:ext cx="4469236" cy="3570208"/>
          </a:xfrm>
          <a:prstGeom prst="rect">
            <a:avLst/>
          </a:prstGeom>
        </p:spPr>
        <p:style>
          <a:lnRef idx="2">
            <a:schemeClr val="accent4"/>
          </a:lnRef>
          <a:fillRef idx="1">
            <a:schemeClr val="lt1"/>
          </a:fillRef>
          <a:effectRef idx="0">
            <a:schemeClr val="accent4"/>
          </a:effectRef>
          <a:fontRef idx="minor">
            <a:schemeClr val="dk1"/>
          </a:fontRef>
        </p:style>
        <p:txBody>
          <a:bodyPr wrap="square" lIns="121899" tIns="60949" rIns="121899" bIns="60949" rtlCol="0">
            <a:spAutoFit/>
          </a:bodyPr>
          <a:lstStyle/>
          <a:p>
            <a:r>
              <a:rPr lang="en-GB" sz="1600" dirty="0"/>
              <a:t>&lt;Role name="Example1_WorkerRole1"&gt;</a:t>
            </a:r>
          </a:p>
          <a:p>
            <a:r>
              <a:rPr lang="en-GB" sz="1600" dirty="0"/>
              <a:t>    &lt;Instances count="2" /&gt;</a:t>
            </a:r>
          </a:p>
          <a:p>
            <a:r>
              <a:rPr lang="en-GB" sz="1600" dirty="0"/>
              <a:t>    &lt;</a:t>
            </a:r>
            <a:r>
              <a:rPr lang="en-GB" sz="1600" dirty="0" err="1"/>
              <a:t>ConfigurationSettings</a:t>
            </a:r>
            <a:r>
              <a:rPr lang="en-GB" sz="1600" dirty="0"/>
              <a:t>&gt;</a:t>
            </a:r>
          </a:p>
          <a:p>
            <a:r>
              <a:rPr lang="en-GB" sz="1600" dirty="0"/>
              <a:t>&lt;Setting name="</a:t>
            </a:r>
            <a:r>
              <a:rPr lang="en-GB" sz="1600" dirty="0" err="1"/>
              <a:t>DataConnectionString</a:t>
            </a:r>
            <a:r>
              <a:rPr lang="en-GB" sz="1600" dirty="0"/>
              <a:t>" value="</a:t>
            </a:r>
            <a:r>
              <a:rPr lang="en-GB" sz="1600" dirty="0" err="1"/>
              <a:t>DefaultEndpointsProtocol</a:t>
            </a:r>
            <a:r>
              <a:rPr lang="en-GB" sz="1600" dirty="0"/>
              <a:t>=</a:t>
            </a:r>
            <a:r>
              <a:rPr lang="en-GB" sz="1600" dirty="0" err="1"/>
              <a:t>https;AccountName</a:t>
            </a:r>
            <a:r>
              <a:rPr lang="en-GB" sz="1600" dirty="0"/>
              <a:t>=</a:t>
            </a:r>
            <a:r>
              <a:rPr lang="en-GB" sz="1600" dirty="0" err="1"/>
              <a:t>xtsstorage;AccountKey</a:t>
            </a:r>
            <a:r>
              <a:rPr lang="en-GB" sz="1600" dirty="0"/>
              <a:t>=LR44MguTHmD1bGpcObJxdr22zZcYrPj8UclhJMBllyFngsHq+Z5OYqdJ8Na6y1+xxxxxxxxxxxxxxxxxxx==" /&gt;</a:t>
            </a:r>
          </a:p>
          <a:p>
            <a:r>
              <a:rPr lang="en-GB" sz="1600" dirty="0"/>
              <a:t>      &lt;Setting name="</a:t>
            </a:r>
            <a:r>
              <a:rPr lang="en-GB" sz="1600" dirty="0" err="1"/>
              <a:t>Microsoft.WindowsAzure.Plugins.RemoteAccess.Enabled</a:t>
            </a:r>
            <a:r>
              <a:rPr lang="en-GB" sz="1600" dirty="0"/>
              <a:t>" value="true" /&gt;</a:t>
            </a:r>
          </a:p>
          <a:p>
            <a:r>
              <a:rPr lang="en-GB" sz="1600" dirty="0"/>
              <a:t>      &lt;Setting name="</a:t>
            </a:r>
            <a:r>
              <a:rPr lang="en-GB" sz="1600" dirty="0" err="1"/>
              <a:t>Microsoft.WindowsAzure.Plugins.RemoteAccess.AccountUsername</a:t>
            </a:r>
            <a:r>
              <a:rPr lang="en-GB" sz="1600" dirty="0"/>
              <a:t>" value="Tom" /&gt;</a:t>
            </a:r>
          </a:p>
        </p:txBody>
      </p:sp>
      <p:cxnSp>
        <p:nvCxnSpPr>
          <p:cNvPr id="7" name="Straight Arrow Connector 6"/>
          <p:cNvCxnSpPr/>
          <p:nvPr/>
        </p:nvCxnSpPr>
        <p:spPr>
          <a:xfrm flipV="1">
            <a:off x="4270685" y="1524000"/>
            <a:ext cx="3042610" cy="1295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a:endCxn id="3" idx="3"/>
          </p:cNvCxnSpPr>
          <p:nvPr/>
        </p:nvCxnSpPr>
        <p:spPr>
          <a:xfrm flipV="1">
            <a:off x="4819650" y="3896883"/>
            <a:ext cx="2493645" cy="46556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13584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Deploying the service</a:t>
            </a:r>
            <a:endParaRPr lang="en-GB" dirty="0"/>
          </a:p>
        </p:txBody>
      </p:sp>
      <p:sp>
        <p:nvSpPr>
          <p:cNvPr id="20" name="Content Placeholder 19"/>
          <p:cNvSpPr>
            <a:spLocks noGrp="1"/>
          </p:cNvSpPr>
          <p:nvPr>
            <p:ph idx="1"/>
          </p:nvPr>
        </p:nvSpPr>
        <p:spPr>
          <a:xfrm>
            <a:off x="203149" y="5638800"/>
            <a:ext cx="11973135" cy="1024896"/>
          </a:xfrm>
        </p:spPr>
        <p:txBody>
          <a:bodyPr/>
          <a:lstStyle/>
          <a:p>
            <a:r>
              <a:rPr lang="en-GB" sz="3700" dirty="0"/>
              <a:t>Configuration data values can </a:t>
            </a:r>
            <a:r>
              <a:rPr lang="en-GB" sz="3700" dirty="0" smtClean="0"/>
              <a:t>be updated </a:t>
            </a:r>
            <a:r>
              <a:rPr lang="en-GB" sz="3700" dirty="0"/>
              <a:t>on the live system</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953" y="1371600"/>
            <a:ext cx="749104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3149" y="1066800"/>
            <a:ext cx="3228806" cy="1231084"/>
          </a:xfrm>
          <a:prstGeom prst="rect">
            <a:avLst/>
          </a:prstGeom>
          <a:noFill/>
        </p:spPr>
        <p:txBody>
          <a:bodyPr wrap="square" lIns="121899" tIns="60949" rIns="121899" bIns="60949" rtlCol="0">
            <a:spAutoFit/>
          </a:bodyPr>
          <a:lstStyle/>
          <a:p>
            <a:r>
              <a:rPr lang="en-GB" dirty="0"/>
              <a:t>The binaries and definition (</a:t>
            </a:r>
            <a:r>
              <a:rPr lang="en-GB" dirty="0" err="1"/>
              <a:t>csdef</a:t>
            </a:r>
            <a:r>
              <a:rPr lang="en-GB" dirty="0"/>
              <a:t>) file are zipped </a:t>
            </a:r>
            <a:r>
              <a:rPr lang="en-GB" dirty="0" smtClean="0"/>
              <a:t>into</a:t>
            </a:r>
          </a:p>
          <a:p>
            <a:r>
              <a:rPr lang="en-GB" dirty="0" smtClean="0"/>
              <a:t>service </a:t>
            </a:r>
            <a:r>
              <a:rPr lang="en-GB" dirty="0"/>
              <a:t>package file</a:t>
            </a:r>
          </a:p>
          <a:p>
            <a:endParaRPr lang="en-GB"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074" y="2292725"/>
            <a:ext cx="6030929" cy="3193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656648" y="1653064"/>
            <a:ext cx="203147"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a:p>
        </p:txBody>
      </p:sp>
      <p:sp>
        <p:nvSpPr>
          <p:cNvPr id="10" name="Rectangle 9"/>
          <p:cNvSpPr/>
          <p:nvPr/>
        </p:nvSpPr>
        <p:spPr>
          <a:xfrm>
            <a:off x="3656648" y="1905000"/>
            <a:ext cx="203147"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a:p>
        </p:txBody>
      </p:sp>
      <p:sp>
        <p:nvSpPr>
          <p:cNvPr id="11" name="Rectangle 10"/>
          <p:cNvSpPr/>
          <p:nvPr/>
        </p:nvSpPr>
        <p:spPr>
          <a:xfrm>
            <a:off x="4892072" y="4350124"/>
            <a:ext cx="203147"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a:p>
        </p:txBody>
      </p:sp>
      <p:sp>
        <p:nvSpPr>
          <p:cNvPr id="12" name="Rectangle 11"/>
          <p:cNvSpPr/>
          <p:nvPr/>
        </p:nvSpPr>
        <p:spPr>
          <a:xfrm>
            <a:off x="4892072" y="4826375"/>
            <a:ext cx="203147"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a:p>
        </p:txBody>
      </p:sp>
      <p:cxnSp>
        <p:nvCxnSpPr>
          <p:cNvPr id="9" name="Elbow Connector 8"/>
          <p:cNvCxnSpPr>
            <a:stCxn id="7" idx="1"/>
            <a:endCxn id="11" idx="1"/>
          </p:cNvCxnSpPr>
          <p:nvPr/>
        </p:nvCxnSpPr>
        <p:spPr>
          <a:xfrm rot="10800000" flipH="1" flipV="1">
            <a:off x="3656647" y="1729265"/>
            <a:ext cx="1235425" cy="2697060"/>
          </a:xfrm>
          <a:prstGeom prst="bentConnector3">
            <a:avLst>
              <a:gd name="adj1" fmla="val -45219"/>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1"/>
            <a:endCxn id="12" idx="1"/>
          </p:cNvCxnSpPr>
          <p:nvPr/>
        </p:nvCxnSpPr>
        <p:spPr>
          <a:xfrm rot="10800000" flipH="1" flipV="1">
            <a:off x="3656647" y="1981201"/>
            <a:ext cx="1235425" cy="2921375"/>
          </a:xfrm>
          <a:prstGeom prst="bentConnector3">
            <a:avLst>
              <a:gd name="adj1" fmla="val -2158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913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fade">
                                      <p:cBhvr>
                                        <p:cTn id="13" dur="500"/>
                                        <p:tgtEl>
                                          <p:spTgt spid="61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977104" y="5667375"/>
            <a:ext cx="203147" cy="95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a:solidFill>
                <a:schemeClr val="bg1"/>
              </a:solidFill>
            </a:endParaRPr>
          </a:p>
        </p:txBody>
      </p:sp>
      <p:sp>
        <p:nvSpPr>
          <p:cNvPr id="59" name="Rectangle 58"/>
          <p:cNvSpPr/>
          <p:nvPr/>
        </p:nvSpPr>
        <p:spPr>
          <a:xfrm>
            <a:off x="4977104" y="5762625"/>
            <a:ext cx="203147" cy="95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a:solidFill>
                <a:schemeClr val="bg1"/>
              </a:solidFill>
            </a:endParaRPr>
          </a:p>
        </p:txBody>
      </p:sp>
      <p:sp>
        <p:nvSpPr>
          <p:cNvPr id="2" name="Title 1"/>
          <p:cNvSpPr>
            <a:spLocks noGrp="1"/>
          </p:cNvSpPr>
          <p:nvPr>
            <p:ph type="title"/>
          </p:nvPr>
        </p:nvSpPr>
        <p:spPr/>
        <p:txBody>
          <a:bodyPr/>
          <a:lstStyle/>
          <a:p>
            <a:r>
              <a:rPr lang="en-GB" dirty="0" smtClean="0"/>
              <a:t>Running the service</a:t>
            </a:r>
            <a:endParaRPr lang="en-GB" dirty="0"/>
          </a:p>
        </p:txBody>
      </p:sp>
      <p:sp>
        <p:nvSpPr>
          <p:cNvPr id="52" name="Content Placeholder 51"/>
          <p:cNvSpPr>
            <a:spLocks noGrp="1"/>
          </p:cNvSpPr>
          <p:nvPr>
            <p:ph idx="1"/>
          </p:nvPr>
        </p:nvSpPr>
        <p:spPr>
          <a:xfrm>
            <a:off x="6032113" y="1732864"/>
            <a:ext cx="6005899" cy="3220882"/>
          </a:xfrm>
        </p:spPr>
        <p:txBody>
          <a:bodyPr/>
          <a:lstStyle/>
          <a:p>
            <a:r>
              <a:rPr lang="en-GB" sz="3700" dirty="0"/>
              <a:t>The Fabric Controller manages</a:t>
            </a:r>
          </a:p>
          <a:p>
            <a:pPr lvl="1"/>
            <a:r>
              <a:rPr lang="en-GB" sz="3200" dirty="0"/>
              <a:t>Resource allocation</a:t>
            </a:r>
          </a:p>
          <a:p>
            <a:pPr lvl="1"/>
            <a:r>
              <a:rPr lang="en-GB" sz="3200" dirty="0"/>
              <a:t>Service provisioning</a:t>
            </a:r>
          </a:p>
          <a:p>
            <a:pPr lvl="1"/>
            <a:r>
              <a:rPr lang="en-GB" sz="3200" dirty="0"/>
              <a:t>Service lifecycle </a:t>
            </a:r>
          </a:p>
          <a:p>
            <a:pPr lvl="1"/>
            <a:r>
              <a:rPr lang="en-GB" sz="3200" dirty="0"/>
              <a:t>Service health</a:t>
            </a:r>
          </a:p>
          <a:p>
            <a:pPr lvl="1"/>
            <a:endParaRPr lang="en-GB" sz="3200" dirty="0"/>
          </a:p>
        </p:txBody>
      </p:sp>
      <p:sp>
        <p:nvSpPr>
          <p:cNvPr id="4" name="Flowchart: Document 3"/>
          <p:cNvSpPr/>
          <p:nvPr/>
        </p:nvSpPr>
        <p:spPr>
          <a:xfrm>
            <a:off x="4062942" y="1363196"/>
            <a:ext cx="507868" cy="358339"/>
          </a:xfrm>
          <a:prstGeom prst="flowChartDocument">
            <a:avLst/>
          </a:prstGeom>
        </p:spPr>
        <p:style>
          <a:lnRef idx="0">
            <a:schemeClr val="accent6"/>
          </a:lnRef>
          <a:fillRef idx="3">
            <a:schemeClr val="accent6"/>
          </a:fillRef>
          <a:effectRef idx="3">
            <a:schemeClr val="accent6"/>
          </a:effectRef>
          <a:fontRef idx="minor">
            <a:schemeClr val="lt1"/>
          </a:fontRef>
        </p:style>
        <p:txBody>
          <a:bodyPr lIns="121899" tIns="60949" rIns="121899" bIns="60949" rtlCol="0" anchor="ctr"/>
          <a:lstStyle/>
          <a:p>
            <a:pPr algn="ctr"/>
            <a:endParaRPr lang="en-GB"/>
          </a:p>
        </p:txBody>
      </p:sp>
      <p:sp>
        <p:nvSpPr>
          <p:cNvPr id="5" name="TextBox 4"/>
          <p:cNvSpPr txBox="1"/>
          <p:nvPr/>
        </p:nvSpPr>
        <p:spPr>
          <a:xfrm>
            <a:off x="877622" y="1219202"/>
            <a:ext cx="1857004" cy="677086"/>
          </a:xfrm>
          <a:prstGeom prst="rect">
            <a:avLst/>
          </a:prstGeom>
          <a:noFill/>
        </p:spPr>
        <p:txBody>
          <a:bodyPr wrap="none" lIns="121899" tIns="60949" rIns="121899" bIns="60949" rtlCol="0">
            <a:spAutoFit/>
          </a:bodyPr>
          <a:lstStyle/>
          <a:p>
            <a:pPr algn="ctr"/>
            <a:r>
              <a:rPr lang="en-GB" dirty="0" smtClean="0"/>
              <a:t>Develop and </a:t>
            </a:r>
            <a:br>
              <a:rPr lang="en-GB" dirty="0" smtClean="0"/>
            </a:br>
            <a:r>
              <a:rPr lang="en-GB" dirty="0" smtClean="0"/>
              <a:t>package service</a:t>
            </a:r>
            <a:endParaRPr lang="en-GB" dirty="0"/>
          </a:p>
        </p:txBody>
      </p:sp>
      <p:sp>
        <p:nvSpPr>
          <p:cNvPr id="6" name="Rectangle 5"/>
          <p:cNvSpPr/>
          <p:nvPr/>
        </p:nvSpPr>
        <p:spPr>
          <a:xfrm>
            <a:off x="1523603" y="2589431"/>
            <a:ext cx="2844059" cy="420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GB" dirty="0" smtClean="0"/>
              <a:t>Portal Service</a:t>
            </a:r>
            <a:endParaRPr lang="en-GB" dirty="0"/>
          </a:p>
        </p:txBody>
      </p:sp>
      <p:sp>
        <p:nvSpPr>
          <p:cNvPr id="7" name="Rectangle 6"/>
          <p:cNvSpPr/>
          <p:nvPr/>
        </p:nvSpPr>
        <p:spPr>
          <a:xfrm>
            <a:off x="1523603" y="3073400"/>
            <a:ext cx="2844059" cy="420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GB" dirty="0" smtClean="0"/>
              <a:t>RDFE</a:t>
            </a:r>
            <a:endParaRPr lang="en-GB" dirty="0"/>
          </a:p>
        </p:txBody>
      </p:sp>
      <p:sp>
        <p:nvSpPr>
          <p:cNvPr id="8" name="Rectangle 7"/>
          <p:cNvSpPr/>
          <p:nvPr/>
        </p:nvSpPr>
        <p:spPr>
          <a:xfrm>
            <a:off x="304721" y="4495800"/>
            <a:ext cx="568811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a:p>
        </p:txBody>
      </p:sp>
      <p:graphicFrame>
        <p:nvGraphicFramePr>
          <p:cNvPr id="9" name="Table 8"/>
          <p:cNvGraphicFramePr>
            <a:graphicFrameLocks noGrp="1"/>
          </p:cNvGraphicFramePr>
          <p:nvPr>
            <p:extLst>
              <p:ext uri="{D42A27DB-BD31-4B8C-83A1-F6EECF244321}">
                <p14:modId xmlns:p14="http://schemas.microsoft.com/office/powerpoint/2010/main" val="417044699"/>
              </p:ext>
            </p:extLst>
          </p:nvPr>
        </p:nvGraphicFramePr>
        <p:xfrm>
          <a:off x="372436" y="5105401"/>
          <a:ext cx="5552680" cy="1193801"/>
        </p:xfrm>
        <a:graphic>
          <a:graphicData uri="http://schemas.openxmlformats.org/drawingml/2006/table">
            <a:tbl>
              <a:tblPr firstRow="1" bandRow="1">
                <a:tableStyleId>{5C22544A-7EE6-4342-B048-85BDC9FD1C3A}</a:tableStyleId>
              </a:tblPr>
              <a:tblGrid>
                <a:gridCol w="277634"/>
                <a:gridCol w="277634"/>
                <a:gridCol w="277634"/>
                <a:gridCol w="277634"/>
                <a:gridCol w="277634"/>
                <a:gridCol w="277634"/>
                <a:gridCol w="277634"/>
                <a:gridCol w="277634"/>
                <a:gridCol w="277634"/>
                <a:gridCol w="277634"/>
                <a:gridCol w="277634"/>
                <a:gridCol w="277634"/>
                <a:gridCol w="277634"/>
                <a:gridCol w="277634"/>
                <a:gridCol w="277634"/>
                <a:gridCol w="277634"/>
                <a:gridCol w="277634"/>
                <a:gridCol w="277634"/>
                <a:gridCol w="277634"/>
                <a:gridCol w="277634"/>
              </a:tblGrid>
              <a:tr h="170543">
                <a:tc>
                  <a:txBody>
                    <a:bodyPr/>
                    <a:lstStyle/>
                    <a:p>
                      <a:endParaRPr lang="en-GB" sz="400" dirty="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r>
              <a:tr h="170543">
                <a:tc>
                  <a:txBody>
                    <a:bodyPr/>
                    <a:lstStyle/>
                    <a:p>
                      <a:endParaRPr lang="en-GB" sz="40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r>
              <a:tr h="170543">
                <a:tc>
                  <a:txBody>
                    <a:bodyPr/>
                    <a:lstStyle/>
                    <a:p>
                      <a:endParaRPr lang="en-GB" sz="400"/>
                    </a:p>
                  </a:txBody>
                  <a:tcPr marL="121888" marR="121888"/>
                </a:tc>
                <a:tc>
                  <a:txBody>
                    <a:bodyPr/>
                    <a:lstStyle/>
                    <a:p>
                      <a:endParaRPr lang="en-GB" sz="40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r>
              <a:tr h="170543">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dirty="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r>
              <a:tr h="170543">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dirty="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r>
              <a:tr h="170543">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dirty="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r>
              <a:tr h="170543">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c>
                  <a:txBody>
                    <a:bodyPr/>
                    <a:lstStyle/>
                    <a:p>
                      <a:endParaRPr lang="en-GB" sz="400" dirty="0"/>
                    </a:p>
                  </a:txBody>
                  <a:tcPr marL="121888" marR="121888"/>
                </a:tc>
              </a:tr>
            </a:tbl>
          </a:graphicData>
        </a:graphic>
      </p:graphicFrame>
      <p:sp>
        <p:nvSpPr>
          <p:cNvPr id="10" name="TextBox 9"/>
          <p:cNvSpPr txBox="1"/>
          <p:nvPr/>
        </p:nvSpPr>
        <p:spPr>
          <a:xfrm>
            <a:off x="1952225" y="4591567"/>
            <a:ext cx="1919329" cy="400087"/>
          </a:xfrm>
          <a:prstGeom prst="rect">
            <a:avLst/>
          </a:prstGeom>
          <a:noFill/>
        </p:spPr>
        <p:txBody>
          <a:bodyPr wrap="none" lIns="121899" tIns="60949" rIns="121899" bIns="60949" rtlCol="0">
            <a:spAutoFit/>
          </a:bodyPr>
          <a:lstStyle/>
          <a:p>
            <a:r>
              <a:rPr lang="en-GB" dirty="0" smtClean="0">
                <a:solidFill>
                  <a:schemeClr val="bg1"/>
                </a:solidFill>
              </a:rPr>
              <a:t>Fabric Controller</a:t>
            </a:r>
            <a:endParaRPr lang="en-GB" dirty="0">
              <a:solidFill>
                <a:schemeClr val="bg1"/>
              </a:solidFill>
            </a:endParaRPr>
          </a:p>
        </p:txBody>
      </p:sp>
      <p:cxnSp>
        <p:nvCxnSpPr>
          <p:cNvPr id="12" name="Straight Arrow Connector 11"/>
          <p:cNvCxnSpPr>
            <a:stCxn id="5" idx="3"/>
          </p:cNvCxnSpPr>
          <p:nvPr/>
        </p:nvCxnSpPr>
        <p:spPr>
          <a:xfrm flipV="1">
            <a:off x="2734626" y="1542368"/>
            <a:ext cx="1226742" cy="15377"/>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5" name="Flowchart: Document 14"/>
          <p:cNvSpPr/>
          <p:nvPr/>
        </p:nvSpPr>
        <p:spPr>
          <a:xfrm>
            <a:off x="1625177" y="3112868"/>
            <a:ext cx="507868" cy="358339"/>
          </a:xfrm>
          <a:prstGeom prst="flowChartDocument">
            <a:avLst/>
          </a:prstGeom>
        </p:spPr>
        <p:style>
          <a:lnRef idx="0">
            <a:schemeClr val="accent6"/>
          </a:lnRef>
          <a:fillRef idx="3">
            <a:schemeClr val="accent6"/>
          </a:fillRef>
          <a:effectRef idx="3">
            <a:schemeClr val="accent6"/>
          </a:effectRef>
          <a:fontRef idx="minor">
            <a:schemeClr val="lt1"/>
          </a:fontRef>
        </p:style>
        <p:txBody>
          <a:bodyPr lIns="121899" tIns="60949" rIns="121899" bIns="60949" rtlCol="0" anchor="ctr"/>
          <a:lstStyle/>
          <a:p>
            <a:pPr algn="ctr"/>
            <a:endParaRPr lang="en-GB"/>
          </a:p>
        </p:txBody>
      </p:sp>
      <p:cxnSp>
        <p:nvCxnSpPr>
          <p:cNvPr id="17" name="Straight Arrow Connector 16"/>
          <p:cNvCxnSpPr/>
          <p:nvPr/>
        </p:nvCxnSpPr>
        <p:spPr>
          <a:xfrm flipH="1">
            <a:off x="1320456" y="3471207"/>
            <a:ext cx="431688" cy="112036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9" name="Flowchart: Document 18"/>
          <p:cNvSpPr/>
          <p:nvPr/>
        </p:nvSpPr>
        <p:spPr>
          <a:xfrm>
            <a:off x="1066522" y="4603929"/>
            <a:ext cx="507868" cy="358339"/>
          </a:xfrm>
          <a:prstGeom prst="flowChartDocument">
            <a:avLst/>
          </a:prstGeom>
        </p:spPr>
        <p:style>
          <a:lnRef idx="0">
            <a:schemeClr val="accent6"/>
          </a:lnRef>
          <a:fillRef idx="3">
            <a:schemeClr val="accent6"/>
          </a:fillRef>
          <a:effectRef idx="3">
            <a:schemeClr val="accent6"/>
          </a:effectRef>
          <a:fontRef idx="minor">
            <a:schemeClr val="lt1"/>
          </a:fontRef>
        </p:style>
        <p:txBody>
          <a:bodyPr lIns="121899" tIns="60949" rIns="121899" bIns="60949" rtlCol="0" anchor="ctr"/>
          <a:lstStyle/>
          <a:p>
            <a:pPr algn="ctr"/>
            <a:endParaRPr lang="en-GB"/>
          </a:p>
        </p:txBody>
      </p:sp>
      <p:sp>
        <p:nvSpPr>
          <p:cNvPr id="21" name="TextBox 20"/>
          <p:cNvSpPr txBox="1"/>
          <p:nvPr/>
        </p:nvSpPr>
        <p:spPr>
          <a:xfrm>
            <a:off x="1625177" y="4082535"/>
            <a:ext cx="2273785" cy="400087"/>
          </a:xfrm>
          <a:prstGeom prst="rect">
            <a:avLst/>
          </a:prstGeom>
          <a:noFill/>
        </p:spPr>
        <p:txBody>
          <a:bodyPr wrap="none" lIns="121899" tIns="60949" rIns="121899" bIns="60949" rtlCol="0">
            <a:spAutoFit/>
          </a:bodyPr>
          <a:lstStyle/>
          <a:p>
            <a:r>
              <a:rPr lang="en-GB" dirty="0" smtClean="0"/>
              <a:t>Regional </a:t>
            </a:r>
            <a:r>
              <a:rPr lang="en-GB" dirty="0" err="1" smtClean="0"/>
              <a:t>datacenter</a:t>
            </a:r>
            <a:endParaRPr lang="en-GB" dirty="0"/>
          </a:p>
        </p:txBody>
      </p:sp>
      <p:cxnSp>
        <p:nvCxnSpPr>
          <p:cNvPr id="23" name="Straight Arrow Connector 22"/>
          <p:cNvCxnSpPr>
            <a:stCxn id="19" idx="2"/>
            <a:endCxn id="24" idx="1"/>
          </p:cNvCxnSpPr>
          <p:nvPr/>
        </p:nvCxnSpPr>
        <p:spPr>
          <a:xfrm>
            <a:off x="1320456" y="4938578"/>
            <a:ext cx="1007271" cy="60802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327727" y="5454397"/>
            <a:ext cx="253934" cy="184404"/>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lIns="121899" tIns="60949" rIns="121899" bIns="60949" rtlCol="0" anchor="ctr"/>
          <a:lstStyle/>
          <a:p>
            <a:pPr algn="ctr"/>
            <a:endParaRPr lang="en-GB"/>
          </a:p>
        </p:txBody>
      </p:sp>
      <p:sp>
        <p:nvSpPr>
          <p:cNvPr id="25" name="Rounded Rectangle 24"/>
          <p:cNvSpPr/>
          <p:nvPr/>
        </p:nvSpPr>
        <p:spPr>
          <a:xfrm>
            <a:off x="1498210" y="5454397"/>
            <a:ext cx="253934" cy="184404"/>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lIns="121899" tIns="60949" rIns="121899" bIns="60949" rtlCol="0" anchor="ctr"/>
          <a:lstStyle/>
          <a:p>
            <a:pPr algn="ctr"/>
            <a:endParaRPr lang="en-GB"/>
          </a:p>
        </p:txBody>
      </p:sp>
      <p:sp>
        <p:nvSpPr>
          <p:cNvPr id="26" name="Rounded Rectangle 25"/>
          <p:cNvSpPr/>
          <p:nvPr/>
        </p:nvSpPr>
        <p:spPr>
          <a:xfrm>
            <a:off x="3978297" y="5454397"/>
            <a:ext cx="253934" cy="184404"/>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lIns="121899" tIns="60949" rIns="121899" bIns="60949" rtlCol="0" anchor="ctr"/>
          <a:lstStyle/>
          <a:p>
            <a:pPr algn="ctr"/>
            <a:endParaRPr lang="en-GB"/>
          </a:p>
        </p:txBody>
      </p:sp>
      <p:sp>
        <p:nvSpPr>
          <p:cNvPr id="27" name="Rounded Rectangle 26"/>
          <p:cNvSpPr/>
          <p:nvPr/>
        </p:nvSpPr>
        <p:spPr>
          <a:xfrm>
            <a:off x="3148780" y="5454397"/>
            <a:ext cx="253934" cy="184404"/>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lIns="121899" tIns="60949" rIns="121899" bIns="60949" rtlCol="0" anchor="ctr"/>
          <a:lstStyle/>
          <a:p>
            <a:pPr algn="ctr"/>
            <a:endParaRPr lang="en-GB"/>
          </a:p>
        </p:txBody>
      </p:sp>
      <p:cxnSp>
        <p:nvCxnSpPr>
          <p:cNvPr id="28" name="Straight Arrow Connector 27"/>
          <p:cNvCxnSpPr>
            <a:stCxn id="19" idx="2"/>
          </p:cNvCxnSpPr>
          <p:nvPr/>
        </p:nvCxnSpPr>
        <p:spPr>
          <a:xfrm>
            <a:off x="1320456" y="4938578"/>
            <a:ext cx="1828324" cy="60802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6" idx="1"/>
          </p:cNvCxnSpPr>
          <p:nvPr/>
        </p:nvCxnSpPr>
        <p:spPr>
          <a:xfrm>
            <a:off x="1320456" y="4938578"/>
            <a:ext cx="2657841" cy="60802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320456" y="4938577"/>
            <a:ext cx="304721" cy="5158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12589" y="5955268"/>
            <a:ext cx="4570809" cy="400087"/>
          </a:xfrm>
          <a:prstGeom prst="rect">
            <a:avLst/>
          </a:prstGeom>
          <a:noFill/>
        </p:spPr>
        <p:txBody>
          <a:bodyPr wrap="square" lIns="121899" tIns="60949" rIns="121899" bIns="60949" rtlCol="0">
            <a:spAutoFit/>
          </a:bodyPr>
          <a:lstStyle/>
          <a:p>
            <a:r>
              <a:rPr lang="en-GB" dirty="0" smtClean="0">
                <a:solidFill>
                  <a:schemeClr val="bg1"/>
                </a:solidFill>
              </a:rPr>
              <a:t>Resources allocated for roles</a:t>
            </a:r>
            <a:endParaRPr lang="en-GB" dirty="0">
              <a:solidFill>
                <a:schemeClr val="bg1"/>
              </a:solidFill>
            </a:endParaRPr>
          </a:p>
        </p:txBody>
      </p:sp>
      <p:cxnSp>
        <p:nvCxnSpPr>
          <p:cNvPr id="48" name="Elbow Connector 47"/>
          <p:cNvCxnSpPr>
            <a:stCxn id="4" idx="2"/>
            <a:endCxn id="15" idx="0"/>
          </p:cNvCxnSpPr>
          <p:nvPr/>
        </p:nvCxnSpPr>
        <p:spPr>
          <a:xfrm rot="5400000">
            <a:off x="2390481" y="1186474"/>
            <a:ext cx="1415024" cy="2437765"/>
          </a:xfrm>
          <a:prstGeom prst="bentConnector3">
            <a:avLst>
              <a:gd name="adj1" fmla="val 25767"/>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3" name="Trapezoid 52"/>
          <p:cNvSpPr/>
          <p:nvPr/>
        </p:nvSpPr>
        <p:spPr>
          <a:xfrm rot="5400000">
            <a:off x="5017606" y="5525016"/>
            <a:ext cx="606683" cy="68768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dirty="0">
              <a:solidFill>
                <a:schemeClr val="bg1"/>
              </a:solidFill>
            </a:endParaRPr>
          </a:p>
        </p:txBody>
      </p:sp>
      <p:cxnSp>
        <p:nvCxnSpPr>
          <p:cNvPr id="55" name="Straight Connector 54"/>
          <p:cNvCxnSpPr>
            <a:stCxn id="53" idx="0"/>
          </p:cNvCxnSpPr>
          <p:nvPr/>
        </p:nvCxnSpPr>
        <p:spPr>
          <a:xfrm flipV="1">
            <a:off x="5664792" y="5868860"/>
            <a:ext cx="2664241" cy="1"/>
          </a:xfrm>
          <a:prstGeom prst="line">
            <a:avLst/>
          </a:prstGeom>
          <a:ln w="19050">
            <a:solidFill>
              <a:srgbClr val="59D01E"/>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195987" y="5470399"/>
            <a:ext cx="1115006" cy="400087"/>
          </a:xfrm>
          <a:prstGeom prst="rect">
            <a:avLst/>
          </a:prstGeom>
          <a:noFill/>
        </p:spPr>
        <p:txBody>
          <a:bodyPr wrap="none" lIns="121899" tIns="60949" rIns="121899" bIns="60949" rtlCol="0">
            <a:spAutoFit/>
          </a:bodyPr>
          <a:lstStyle/>
          <a:p>
            <a:r>
              <a:rPr lang="en-GB" dirty="0" smtClean="0"/>
              <a:t>Public IP</a:t>
            </a:r>
            <a:endParaRPr lang="en-GB" dirty="0"/>
          </a:p>
        </p:txBody>
      </p:sp>
      <p:sp>
        <p:nvSpPr>
          <p:cNvPr id="57" name="TextBox 56"/>
          <p:cNvSpPr txBox="1"/>
          <p:nvPr/>
        </p:nvSpPr>
        <p:spPr>
          <a:xfrm>
            <a:off x="5036540" y="5684192"/>
            <a:ext cx="488233" cy="400087"/>
          </a:xfrm>
          <a:prstGeom prst="rect">
            <a:avLst/>
          </a:prstGeom>
          <a:noFill/>
        </p:spPr>
        <p:txBody>
          <a:bodyPr wrap="none" lIns="121899" tIns="60949" rIns="121899" bIns="60949" rtlCol="0">
            <a:spAutoFit/>
          </a:bodyPr>
          <a:lstStyle/>
          <a:p>
            <a:r>
              <a:rPr lang="en-GB" dirty="0" smtClean="0">
                <a:solidFill>
                  <a:schemeClr val="bg1"/>
                </a:solidFill>
              </a:rPr>
              <a:t>LB</a:t>
            </a:r>
            <a:endParaRPr lang="en-GB" dirty="0">
              <a:solidFill>
                <a:schemeClr val="bg1"/>
              </a:solidFill>
            </a:endParaRPr>
          </a:p>
        </p:txBody>
      </p:sp>
      <p:cxnSp>
        <p:nvCxnSpPr>
          <p:cNvPr id="68" name="Elbow Connector 67"/>
          <p:cNvCxnSpPr>
            <a:stCxn id="26" idx="2"/>
            <a:endCxn id="58" idx="1"/>
          </p:cNvCxnSpPr>
          <p:nvPr/>
        </p:nvCxnSpPr>
        <p:spPr>
          <a:xfrm rot="16200000" flipH="1">
            <a:off x="4503084" y="5240980"/>
            <a:ext cx="76200" cy="871840"/>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59" idx="1"/>
            <a:endCxn id="27" idx="2"/>
          </p:cNvCxnSpPr>
          <p:nvPr/>
        </p:nvCxnSpPr>
        <p:spPr>
          <a:xfrm rot="10800000">
            <a:off x="3275747" y="5638800"/>
            <a:ext cx="1701357" cy="171451"/>
          </a:xfrm>
          <a:prstGeom prst="bentConnector2">
            <a:avLst/>
          </a:prstGeom>
          <a:ln w="19050"/>
        </p:spPr>
        <p:style>
          <a:lnRef idx="1">
            <a:schemeClr val="accent1"/>
          </a:lnRef>
          <a:fillRef idx="0">
            <a:schemeClr val="accent1"/>
          </a:fillRef>
          <a:effectRef idx="0">
            <a:schemeClr val="accent1"/>
          </a:effectRef>
          <a:fontRef idx="minor">
            <a:schemeClr val="tx1"/>
          </a:fontRef>
        </p:style>
      </p:cxnSp>
      <p:sp>
        <p:nvSpPr>
          <p:cNvPr id="3" name="Cloud 2"/>
          <p:cNvSpPr/>
          <p:nvPr/>
        </p:nvSpPr>
        <p:spPr bwMode="auto">
          <a:xfrm>
            <a:off x="7618412" y="5410200"/>
            <a:ext cx="1981200" cy="945155"/>
          </a:xfrm>
          <a:prstGeom prst="cloud">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200" dirty="0" smtClean="0">
                <a:solidFill>
                  <a:srgbClr val="FFFFFF">
                    <a:alpha val="98824"/>
                  </a:srgbClr>
                </a:solidFill>
                <a:latin typeface="Segoe UI" pitchFamily="34" charset="0"/>
                <a:ea typeface="Segoe UI" pitchFamily="34" charset="0"/>
                <a:cs typeface="Segoe UI" pitchFamily="34" charset="0"/>
              </a:rPr>
              <a:t>Internet</a:t>
            </a:r>
          </a:p>
        </p:txBody>
      </p:sp>
    </p:spTree>
    <p:extLst>
      <p:ext uri="{BB962C8B-B14F-4D97-AF65-F5344CB8AC3E}">
        <p14:creationId xmlns:p14="http://schemas.microsoft.com/office/powerpoint/2010/main" val="659152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par>
                                <p:cTn id="54" presetID="10" presetClass="entr" presetSubtype="0"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par>
                                <p:cTn id="63" presetID="10"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animBg="1"/>
      <p:bldP spid="19" grpId="0" animBg="1"/>
      <p:bldP spid="24" grpId="0" animBg="1"/>
      <p:bldP spid="25" grpId="0" animBg="1"/>
      <p:bldP spid="26" grpId="0" animBg="1"/>
      <p:bldP spid="27" grpId="0" animBg="1"/>
      <p:bldP spid="41" grpId="0"/>
      <p:bldP spid="53" grpId="0" animBg="1"/>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Update  &amp; </a:t>
            </a:r>
            <a:r>
              <a:rPr lang="en-GB" dirty="0"/>
              <a:t>F</a:t>
            </a:r>
            <a:r>
              <a:rPr lang="en-GB" dirty="0" smtClean="0"/>
              <a:t>ault Domains</a:t>
            </a:r>
            <a:endParaRPr lang="en-GB" dirty="0"/>
          </a:p>
        </p:txBody>
      </p:sp>
      <p:sp>
        <p:nvSpPr>
          <p:cNvPr id="5" name="Content Placeholder 4"/>
          <p:cNvSpPr>
            <a:spLocks noGrp="1"/>
          </p:cNvSpPr>
          <p:nvPr>
            <p:ph idx="1"/>
          </p:nvPr>
        </p:nvSpPr>
        <p:spPr>
          <a:xfrm>
            <a:off x="1058819" y="3044958"/>
            <a:ext cx="9647282" cy="3440942"/>
          </a:xfrm>
        </p:spPr>
        <p:txBody>
          <a:bodyPr/>
          <a:lstStyle/>
          <a:p>
            <a:r>
              <a:rPr lang="en-GB" sz="2700" dirty="0"/>
              <a:t>Windows Azure distributes instances across multiple </a:t>
            </a:r>
            <a:r>
              <a:rPr lang="en-GB" sz="2700" dirty="0" smtClean="0"/>
              <a:t>Update </a:t>
            </a:r>
            <a:r>
              <a:rPr lang="en-GB" sz="2700" dirty="0"/>
              <a:t>D</a:t>
            </a:r>
            <a:r>
              <a:rPr lang="en-GB" sz="2700" dirty="0" smtClean="0"/>
              <a:t>omains </a:t>
            </a:r>
            <a:r>
              <a:rPr lang="en-GB" sz="2700" dirty="0"/>
              <a:t>to support in-place upgrades</a:t>
            </a:r>
          </a:p>
          <a:p>
            <a:pPr lvl="1"/>
            <a:r>
              <a:rPr lang="en-GB" sz="2400" dirty="0"/>
              <a:t>One domain is updated at a time</a:t>
            </a:r>
          </a:p>
          <a:p>
            <a:pPr lvl="2"/>
            <a:r>
              <a:rPr lang="en-GB" sz="1900" dirty="0"/>
              <a:t>Supports application and Windows Azure OS updates</a:t>
            </a:r>
          </a:p>
          <a:p>
            <a:pPr lvl="1"/>
            <a:r>
              <a:rPr lang="en-GB" sz="2400" dirty="0"/>
              <a:t>Service remains running with reduced capacity</a:t>
            </a:r>
          </a:p>
          <a:p>
            <a:r>
              <a:rPr lang="en-GB" sz="2700" dirty="0"/>
              <a:t>Similar concept used to support Windows Azure datacentre hardware failures</a:t>
            </a:r>
          </a:p>
          <a:p>
            <a:pPr lvl="1"/>
            <a:r>
              <a:rPr lang="en-GB" sz="2400" dirty="0"/>
              <a:t>Instances are distributed across multiple fault domains</a:t>
            </a:r>
          </a:p>
          <a:p>
            <a:pPr lvl="2"/>
            <a:r>
              <a:rPr lang="en-GB" sz="1900" dirty="0"/>
              <a:t>A single failure will allow service to remain running  </a:t>
            </a:r>
          </a:p>
        </p:txBody>
      </p:sp>
      <p:grpSp>
        <p:nvGrpSpPr>
          <p:cNvPr id="2" name="Group 1"/>
          <p:cNvGrpSpPr/>
          <p:nvPr/>
        </p:nvGrpSpPr>
        <p:grpSpPr>
          <a:xfrm>
            <a:off x="1422030" y="1041433"/>
            <a:ext cx="2640912" cy="1983461"/>
            <a:chOff x="1066800" y="914400"/>
            <a:chExt cx="1981200" cy="2133600"/>
          </a:xfrm>
        </p:grpSpPr>
        <p:sp>
          <p:nvSpPr>
            <p:cNvPr id="15" name="Rounded Rectangle 14"/>
            <p:cNvSpPr/>
            <p:nvPr/>
          </p:nvSpPr>
          <p:spPr>
            <a:xfrm>
              <a:off x="1066800" y="914400"/>
              <a:ext cx="1981200" cy="2133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a:p>
          </p:txBody>
        </p:sp>
        <p:sp>
          <p:nvSpPr>
            <p:cNvPr id="8" name="Rectangle 7"/>
            <p:cNvSpPr/>
            <p:nvPr/>
          </p:nvSpPr>
          <p:spPr>
            <a:xfrm>
              <a:off x="1219200" y="1905001"/>
              <a:ext cx="1632291" cy="45005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latin typeface="+mj-lt"/>
                </a:rPr>
                <a:t>Worker Role </a:t>
              </a:r>
              <a:r>
                <a:rPr lang="en-US" dirty="0" err="1">
                  <a:solidFill>
                    <a:schemeClr val="bg1"/>
                  </a:solidFill>
                  <a:latin typeface="+mj-lt"/>
                </a:rPr>
                <a:t>Inst</a:t>
              </a:r>
              <a:r>
                <a:rPr lang="en-US" dirty="0">
                  <a:solidFill>
                    <a:schemeClr val="bg1"/>
                  </a:solidFill>
                  <a:latin typeface="+mj-lt"/>
                </a:rPr>
                <a:t> #0</a:t>
              </a:r>
            </a:p>
          </p:txBody>
        </p:sp>
        <p:sp>
          <p:nvSpPr>
            <p:cNvPr id="9" name="Rectangle 8"/>
            <p:cNvSpPr/>
            <p:nvPr/>
          </p:nvSpPr>
          <p:spPr>
            <a:xfrm>
              <a:off x="1219200" y="1219201"/>
              <a:ext cx="1632291" cy="45005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latin typeface="+mj-lt"/>
                </a:rPr>
                <a:t>Web Role </a:t>
              </a:r>
              <a:r>
                <a:rPr lang="en-US" dirty="0" err="1">
                  <a:solidFill>
                    <a:schemeClr val="tx1"/>
                  </a:solidFill>
                  <a:latin typeface="+mj-lt"/>
                </a:rPr>
                <a:t>Inst</a:t>
              </a:r>
              <a:r>
                <a:rPr lang="en-US" dirty="0">
                  <a:solidFill>
                    <a:schemeClr val="tx1"/>
                  </a:solidFill>
                  <a:latin typeface="+mj-lt"/>
                </a:rPr>
                <a:t> #0</a:t>
              </a:r>
            </a:p>
          </p:txBody>
        </p:sp>
        <p:sp>
          <p:nvSpPr>
            <p:cNvPr id="19" name="TextBox 18"/>
            <p:cNvSpPr txBox="1"/>
            <p:nvPr/>
          </p:nvSpPr>
          <p:spPr>
            <a:xfrm>
              <a:off x="1095414" y="2590800"/>
              <a:ext cx="1333886" cy="364181"/>
            </a:xfrm>
            <a:prstGeom prst="rect">
              <a:avLst/>
            </a:prstGeom>
            <a:noFill/>
          </p:spPr>
          <p:txBody>
            <a:bodyPr wrap="none" rtlCol="0">
              <a:spAutoFit/>
            </a:bodyPr>
            <a:lstStyle/>
            <a:p>
              <a:r>
                <a:rPr lang="en-GB" sz="1600" dirty="0" smtClean="0">
                  <a:solidFill>
                    <a:schemeClr val="bg1"/>
                  </a:solidFill>
                </a:rPr>
                <a:t>Update Domain 0</a:t>
              </a:r>
              <a:endParaRPr lang="en-GB" sz="1600" dirty="0">
                <a:solidFill>
                  <a:schemeClr val="bg1"/>
                </a:solidFill>
              </a:endParaRPr>
            </a:p>
          </p:txBody>
        </p:sp>
      </p:grpSp>
      <p:grpSp>
        <p:nvGrpSpPr>
          <p:cNvPr id="3" name="Group 2"/>
          <p:cNvGrpSpPr/>
          <p:nvPr/>
        </p:nvGrpSpPr>
        <p:grpSpPr>
          <a:xfrm>
            <a:off x="4541410" y="1041433"/>
            <a:ext cx="2640912" cy="1983461"/>
            <a:chOff x="3406945" y="914400"/>
            <a:chExt cx="1981200" cy="2133600"/>
          </a:xfrm>
        </p:grpSpPr>
        <p:sp>
          <p:nvSpPr>
            <p:cNvPr id="16" name="Rounded Rectangle 15"/>
            <p:cNvSpPr/>
            <p:nvPr/>
          </p:nvSpPr>
          <p:spPr>
            <a:xfrm>
              <a:off x="3406945" y="914400"/>
              <a:ext cx="1981200" cy="2133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a:p>
          </p:txBody>
        </p:sp>
        <p:sp>
          <p:nvSpPr>
            <p:cNvPr id="11" name="Rectangle 10"/>
            <p:cNvSpPr/>
            <p:nvPr/>
          </p:nvSpPr>
          <p:spPr>
            <a:xfrm>
              <a:off x="3581400" y="1905000"/>
              <a:ext cx="1632291" cy="45005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latin typeface="+mj-lt"/>
                </a:rPr>
                <a:t>Worker Role </a:t>
              </a:r>
              <a:r>
                <a:rPr lang="en-US" dirty="0" err="1">
                  <a:solidFill>
                    <a:schemeClr val="bg1"/>
                  </a:solidFill>
                  <a:latin typeface="+mj-lt"/>
                </a:rPr>
                <a:t>Inst</a:t>
              </a:r>
              <a:r>
                <a:rPr lang="en-US" dirty="0">
                  <a:solidFill>
                    <a:schemeClr val="bg1"/>
                  </a:solidFill>
                  <a:latin typeface="+mj-lt"/>
                </a:rPr>
                <a:t> #1</a:t>
              </a:r>
            </a:p>
          </p:txBody>
        </p:sp>
        <p:sp>
          <p:nvSpPr>
            <p:cNvPr id="12" name="Rectangle 11"/>
            <p:cNvSpPr/>
            <p:nvPr/>
          </p:nvSpPr>
          <p:spPr>
            <a:xfrm>
              <a:off x="3581400" y="1219200"/>
              <a:ext cx="1632291" cy="45005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latin typeface="+mj-lt"/>
                </a:rPr>
                <a:t>Web Role </a:t>
              </a:r>
              <a:r>
                <a:rPr lang="en-US" dirty="0" err="1">
                  <a:solidFill>
                    <a:schemeClr val="tx1"/>
                  </a:solidFill>
                  <a:latin typeface="+mj-lt"/>
                </a:rPr>
                <a:t>Inst</a:t>
              </a:r>
              <a:r>
                <a:rPr lang="en-US" dirty="0">
                  <a:solidFill>
                    <a:schemeClr val="tx1"/>
                  </a:solidFill>
                  <a:latin typeface="+mj-lt"/>
                </a:rPr>
                <a:t> #1</a:t>
              </a:r>
            </a:p>
          </p:txBody>
        </p:sp>
        <p:sp>
          <p:nvSpPr>
            <p:cNvPr id="20" name="TextBox 19"/>
            <p:cNvSpPr txBox="1"/>
            <p:nvPr/>
          </p:nvSpPr>
          <p:spPr>
            <a:xfrm>
              <a:off x="3435559" y="2590800"/>
              <a:ext cx="1333886" cy="364181"/>
            </a:xfrm>
            <a:prstGeom prst="rect">
              <a:avLst/>
            </a:prstGeom>
            <a:noFill/>
          </p:spPr>
          <p:txBody>
            <a:bodyPr wrap="none" rtlCol="0">
              <a:spAutoFit/>
            </a:bodyPr>
            <a:lstStyle/>
            <a:p>
              <a:r>
                <a:rPr lang="en-GB" sz="1600" dirty="0" smtClean="0">
                  <a:solidFill>
                    <a:schemeClr val="bg1"/>
                  </a:solidFill>
                </a:rPr>
                <a:t>Update Domain 1</a:t>
              </a:r>
              <a:endParaRPr lang="en-GB" sz="1600" dirty="0">
                <a:solidFill>
                  <a:schemeClr val="bg1"/>
                </a:solidFill>
              </a:endParaRPr>
            </a:p>
          </p:txBody>
        </p:sp>
      </p:grpSp>
      <p:grpSp>
        <p:nvGrpSpPr>
          <p:cNvPr id="6" name="Group 5"/>
          <p:cNvGrpSpPr/>
          <p:nvPr/>
        </p:nvGrpSpPr>
        <p:grpSpPr>
          <a:xfrm>
            <a:off x="7690190" y="1041433"/>
            <a:ext cx="2640912" cy="1983746"/>
            <a:chOff x="5769145" y="895350"/>
            <a:chExt cx="1981200" cy="2152650"/>
          </a:xfrm>
        </p:grpSpPr>
        <p:sp>
          <p:nvSpPr>
            <p:cNvPr id="17" name="Rounded Rectangle 16"/>
            <p:cNvSpPr/>
            <p:nvPr/>
          </p:nvSpPr>
          <p:spPr>
            <a:xfrm>
              <a:off x="5769145" y="895350"/>
              <a:ext cx="1981200" cy="21526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a:p>
          </p:txBody>
        </p:sp>
        <p:sp>
          <p:nvSpPr>
            <p:cNvPr id="13" name="Rectangle 12"/>
            <p:cNvSpPr/>
            <p:nvPr/>
          </p:nvSpPr>
          <p:spPr>
            <a:xfrm>
              <a:off x="5943600" y="1905000"/>
              <a:ext cx="1632291" cy="45005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latin typeface="+mj-lt"/>
                </a:rPr>
                <a:t>Worker Role </a:t>
              </a:r>
              <a:r>
                <a:rPr lang="en-US" dirty="0" err="1">
                  <a:solidFill>
                    <a:schemeClr val="bg1"/>
                  </a:solidFill>
                  <a:latin typeface="+mj-lt"/>
                </a:rPr>
                <a:t>Inst</a:t>
              </a:r>
              <a:r>
                <a:rPr lang="en-US" dirty="0">
                  <a:solidFill>
                    <a:schemeClr val="bg1"/>
                  </a:solidFill>
                  <a:latin typeface="+mj-lt"/>
                </a:rPr>
                <a:t> #2</a:t>
              </a:r>
            </a:p>
          </p:txBody>
        </p:sp>
        <p:sp>
          <p:nvSpPr>
            <p:cNvPr id="21" name="TextBox 20"/>
            <p:cNvSpPr txBox="1"/>
            <p:nvPr/>
          </p:nvSpPr>
          <p:spPr>
            <a:xfrm>
              <a:off x="5783452" y="2590800"/>
              <a:ext cx="1333886" cy="367380"/>
            </a:xfrm>
            <a:prstGeom prst="rect">
              <a:avLst/>
            </a:prstGeom>
            <a:noFill/>
          </p:spPr>
          <p:txBody>
            <a:bodyPr wrap="none" rtlCol="0">
              <a:spAutoFit/>
            </a:bodyPr>
            <a:lstStyle/>
            <a:p>
              <a:r>
                <a:rPr lang="en-GB" sz="1600" dirty="0" smtClean="0">
                  <a:solidFill>
                    <a:schemeClr val="bg1"/>
                  </a:solidFill>
                </a:rPr>
                <a:t>Update Domain 2</a:t>
              </a:r>
              <a:endParaRPr lang="en-GB" sz="1600" dirty="0">
                <a:solidFill>
                  <a:schemeClr val="bg1"/>
                </a:solidFill>
              </a:endParaRPr>
            </a:p>
          </p:txBody>
        </p:sp>
      </p:grpSp>
    </p:spTree>
    <p:extLst>
      <p:ext uri="{BB962C8B-B14F-4D97-AF65-F5344CB8AC3E}">
        <p14:creationId xmlns:p14="http://schemas.microsoft.com/office/powerpoint/2010/main" val="3955374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Staging and production</a:t>
            </a:r>
            <a:endParaRPr lang="en-GB" dirty="0"/>
          </a:p>
        </p:txBody>
      </p:sp>
      <p:sp>
        <p:nvSpPr>
          <p:cNvPr id="3" name="Content Placeholder 2"/>
          <p:cNvSpPr>
            <a:spLocks noGrp="1"/>
          </p:cNvSpPr>
          <p:nvPr>
            <p:ph idx="1"/>
          </p:nvPr>
        </p:nvSpPr>
        <p:spPr>
          <a:xfrm>
            <a:off x="641182" y="3352800"/>
            <a:ext cx="10969943" cy="3148554"/>
          </a:xfrm>
        </p:spPr>
        <p:txBody>
          <a:bodyPr/>
          <a:lstStyle/>
          <a:p>
            <a:r>
              <a:rPr lang="en-GB" sz="3700" dirty="0"/>
              <a:t>A service can be deployed to staging, tested and “moved” to production by swapping the VIP</a:t>
            </a:r>
          </a:p>
          <a:p>
            <a:r>
              <a:rPr lang="en-GB" sz="3700" dirty="0"/>
              <a:t>A service upgrade can be deployed to staging and then swapped to the production environment</a:t>
            </a:r>
          </a:p>
          <a:p>
            <a:pPr lvl="1"/>
            <a:r>
              <a:rPr lang="en-GB" sz="3200" dirty="0"/>
              <a:t>During the swap the current production environment is “moved” to staging</a:t>
            </a:r>
          </a:p>
        </p:txBody>
      </p:sp>
      <p:sp>
        <p:nvSpPr>
          <p:cNvPr id="4" name="Rounded Rectangle 3"/>
          <p:cNvSpPr/>
          <p:nvPr/>
        </p:nvSpPr>
        <p:spPr>
          <a:xfrm>
            <a:off x="7427565" y="1552575"/>
            <a:ext cx="284405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GB" dirty="0" smtClean="0"/>
              <a:t>Production</a:t>
            </a:r>
            <a:endParaRPr lang="en-GB" dirty="0"/>
          </a:p>
        </p:txBody>
      </p:sp>
      <p:sp>
        <p:nvSpPr>
          <p:cNvPr id="5" name="Rounded Rectangle 4"/>
          <p:cNvSpPr/>
          <p:nvPr/>
        </p:nvSpPr>
        <p:spPr>
          <a:xfrm>
            <a:off x="7427565" y="2200275"/>
            <a:ext cx="284405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GB" dirty="0" smtClean="0"/>
              <a:t>Staging</a:t>
            </a:r>
            <a:endParaRPr lang="en-GB" dirty="0"/>
          </a:p>
        </p:txBody>
      </p:sp>
      <p:sp>
        <p:nvSpPr>
          <p:cNvPr id="6" name="Rectangle 5"/>
          <p:cNvSpPr/>
          <p:nvPr/>
        </p:nvSpPr>
        <p:spPr>
          <a:xfrm>
            <a:off x="1130005" y="1666875"/>
            <a:ext cx="274248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GB" dirty="0" smtClean="0"/>
              <a:t>Production URL</a:t>
            </a:r>
            <a:endParaRPr lang="en-GB" dirty="0"/>
          </a:p>
        </p:txBody>
      </p:sp>
      <p:sp>
        <p:nvSpPr>
          <p:cNvPr id="7" name="Rectangle 6"/>
          <p:cNvSpPr/>
          <p:nvPr/>
        </p:nvSpPr>
        <p:spPr>
          <a:xfrm>
            <a:off x="1117309" y="2314575"/>
            <a:ext cx="274248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GB" dirty="0" smtClean="0"/>
              <a:t>Staging URL</a:t>
            </a:r>
            <a:endParaRPr lang="en-GB" dirty="0"/>
          </a:p>
        </p:txBody>
      </p:sp>
      <p:cxnSp>
        <p:nvCxnSpPr>
          <p:cNvPr id="9" name="Straight Arrow Connector 8"/>
          <p:cNvCxnSpPr>
            <a:stCxn id="6" idx="3"/>
            <a:endCxn id="4" idx="1"/>
          </p:cNvCxnSpPr>
          <p:nvPr/>
        </p:nvCxnSpPr>
        <p:spPr>
          <a:xfrm>
            <a:off x="3872491" y="1781175"/>
            <a:ext cx="355507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5" idx="1"/>
          </p:cNvCxnSpPr>
          <p:nvPr/>
        </p:nvCxnSpPr>
        <p:spPr>
          <a:xfrm>
            <a:off x="3859796" y="2428875"/>
            <a:ext cx="356777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p:cNvCxnSpPr>
          <p:nvPr/>
        </p:nvCxnSpPr>
        <p:spPr>
          <a:xfrm>
            <a:off x="3872493" y="1781175"/>
            <a:ext cx="3237657" cy="581025"/>
          </a:xfrm>
          <a:prstGeom prst="straightConnector1">
            <a:avLst/>
          </a:prstGeom>
          <a:ln w="19050">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p:cNvCxnSpPr>
          <p:nvPr/>
        </p:nvCxnSpPr>
        <p:spPr>
          <a:xfrm flipV="1">
            <a:off x="3859795" y="1828801"/>
            <a:ext cx="3351927" cy="600075"/>
          </a:xfrm>
          <a:prstGeom prst="straightConnector1">
            <a:avLst/>
          </a:prstGeom>
          <a:ln w="19050">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889" y="1028733"/>
            <a:ext cx="824524" cy="84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7414868" y="1514475"/>
            <a:ext cx="507868" cy="533400"/>
          </a:xfrm>
          <a:prstGeom prst="roundRect">
            <a:avLst/>
          </a:prstGeom>
        </p:spPr>
        <p:style>
          <a:lnRef idx="1">
            <a:schemeClr val="accent4"/>
          </a:lnRef>
          <a:fillRef idx="2">
            <a:schemeClr val="accent4"/>
          </a:fillRef>
          <a:effectRef idx="1">
            <a:schemeClr val="accent4"/>
          </a:effectRef>
          <a:fontRef idx="minor">
            <a:schemeClr val="dk1"/>
          </a:fontRef>
        </p:style>
        <p:txBody>
          <a:bodyPr lIns="121899" tIns="60949" rIns="121899" bIns="60949" rtlCol="0" anchor="ctr"/>
          <a:lstStyle/>
          <a:p>
            <a:pPr algn="ctr"/>
            <a:r>
              <a:rPr lang="en-GB" sz="1900" dirty="0"/>
              <a:t>LB</a:t>
            </a:r>
          </a:p>
        </p:txBody>
      </p:sp>
      <p:sp>
        <p:nvSpPr>
          <p:cNvPr id="14" name="Rounded Rectangle 13"/>
          <p:cNvSpPr/>
          <p:nvPr/>
        </p:nvSpPr>
        <p:spPr>
          <a:xfrm>
            <a:off x="7414868" y="2162175"/>
            <a:ext cx="507868" cy="533400"/>
          </a:xfrm>
          <a:prstGeom prst="roundRect">
            <a:avLst/>
          </a:prstGeom>
        </p:spPr>
        <p:style>
          <a:lnRef idx="1">
            <a:schemeClr val="accent4"/>
          </a:lnRef>
          <a:fillRef idx="2">
            <a:schemeClr val="accent4"/>
          </a:fillRef>
          <a:effectRef idx="1">
            <a:schemeClr val="accent4"/>
          </a:effectRef>
          <a:fontRef idx="minor">
            <a:schemeClr val="dk1"/>
          </a:fontRef>
        </p:style>
        <p:txBody>
          <a:bodyPr lIns="121899" tIns="60949" rIns="121899" bIns="60949" rtlCol="0" anchor="ctr"/>
          <a:lstStyle/>
          <a:p>
            <a:pPr algn="ctr"/>
            <a:r>
              <a:rPr lang="en-GB" sz="1900" dirty="0"/>
              <a:t>LB</a:t>
            </a:r>
          </a:p>
        </p:txBody>
      </p:sp>
      <p:sp>
        <p:nvSpPr>
          <p:cNvPr id="10" name="TextBox 9"/>
          <p:cNvSpPr txBox="1"/>
          <p:nvPr/>
        </p:nvSpPr>
        <p:spPr>
          <a:xfrm>
            <a:off x="711017" y="2564904"/>
            <a:ext cx="3056243" cy="400087"/>
          </a:xfrm>
          <a:prstGeom prst="rect">
            <a:avLst/>
          </a:prstGeom>
          <a:noFill/>
        </p:spPr>
        <p:txBody>
          <a:bodyPr wrap="none" lIns="121899" tIns="60949" rIns="121899" bIns="60949" rtlCol="0">
            <a:spAutoFit/>
          </a:bodyPr>
          <a:lstStyle/>
          <a:p>
            <a:r>
              <a:rPr lang="en-GB" dirty="0" smtClean="0"/>
              <a:t>http://&lt;guid&gt;.cloudapp.net</a:t>
            </a:r>
            <a:endParaRPr lang="en-GB" dirty="0"/>
          </a:p>
        </p:txBody>
      </p:sp>
      <p:sp>
        <p:nvSpPr>
          <p:cNvPr id="16" name="TextBox 15"/>
          <p:cNvSpPr txBox="1"/>
          <p:nvPr/>
        </p:nvSpPr>
        <p:spPr>
          <a:xfrm>
            <a:off x="711017" y="1208365"/>
            <a:ext cx="3163644" cy="400087"/>
          </a:xfrm>
          <a:prstGeom prst="rect">
            <a:avLst/>
          </a:prstGeom>
          <a:noFill/>
        </p:spPr>
        <p:txBody>
          <a:bodyPr wrap="none" lIns="121899" tIns="60949" rIns="121899" bIns="60949" rtlCol="0">
            <a:spAutoFit/>
          </a:bodyPr>
          <a:lstStyle/>
          <a:p>
            <a:r>
              <a:rPr lang="en-GB" dirty="0" smtClean="0"/>
              <a:t>http://&lt;name&gt;.cloudapp.net</a:t>
            </a:r>
            <a:endParaRPr lang="en-GB" dirty="0"/>
          </a:p>
        </p:txBody>
      </p:sp>
    </p:spTree>
    <p:extLst>
      <p:ext uri="{BB962C8B-B14F-4D97-AF65-F5344CB8AC3E}">
        <p14:creationId xmlns:p14="http://schemas.microsoft.com/office/powerpoint/2010/main" val="104334694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itle 3"/>
          <p:cNvSpPr>
            <a:spLocks noGrp="1"/>
          </p:cNvSpPr>
          <p:nvPr>
            <p:ph type="ctrTitle"/>
          </p:nvPr>
        </p:nvSpPr>
        <p:spPr/>
        <p:txBody>
          <a:bodyPr/>
          <a:lstStyle/>
          <a:p>
            <a:r>
              <a:rPr lang="en-GB" dirty="0"/>
              <a:t>Deploying and </a:t>
            </a:r>
            <a:r>
              <a:rPr lang="en-GB" dirty="0" smtClean="0"/>
              <a:t>running </a:t>
            </a:r>
            <a:r>
              <a:rPr lang="en-GB" dirty="0"/>
              <a:t>applications</a:t>
            </a:r>
          </a:p>
        </p:txBody>
      </p:sp>
    </p:spTree>
    <p:extLst>
      <p:ext uri="{BB962C8B-B14F-4D97-AF65-F5344CB8AC3E}">
        <p14:creationId xmlns:p14="http://schemas.microsoft.com/office/powerpoint/2010/main" val="33372300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Demand burst with Windows Azure</a:t>
            </a:r>
            <a:endParaRPr lang="en-GB" dirty="0"/>
          </a:p>
        </p:txBody>
      </p:sp>
      <p:cxnSp>
        <p:nvCxnSpPr>
          <p:cNvPr id="9" name="Straight Connector 8"/>
          <p:cNvCxnSpPr/>
          <p:nvPr/>
        </p:nvCxnSpPr>
        <p:spPr>
          <a:xfrm flipV="1">
            <a:off x="1873445" y="1806292"/>
            <a:ext cx="0" cy="3959448"/>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57349" y="5765740"/>
            <a:ext cx="9789755"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774015" y="5230921"/>
            <a:ext cx="741507" cy="400087"/>
          </a:xfrm>
          <a:prstGeom prst="rect">
            <a:avLst/>
          </a:prstGeom>
        </p:spPr>
        <p:txBody>
          <a:bodyPr wrap="none" lIns="121899" tIns="60949" rIns="121899" bIns="60949" rtlCol="0">
            <a:spAutoFit/>
          </a:bodyPr>
          <a:lstStyle/>
          <a:p>
            <a:r>
              <a:rPr lang="en-GB" dirty="0" smtClean="0"/>
              <a:t>Time</a:t>
            </a:r>
          </a:p>
        </p:txBody>
      </p:sp>
      <p:sp>
        <p:nvSpPr>
          <p:cNvPr id="19" name="TextBox 18"/>
          <p:cNvSpPr txBox="1"/>
          <p:nvPr/>
        </p:nvSpPr>
        <p:spPr>
          <a:xfrm>
            <a:off x="39532" y="1802561"/>
            <a:ext cx="1353854" cy="400087"/>
          </a:xfrm>
          <a:prstGeom prst="rect">
            <a:avLst/>
          </a:prstGeom>
        </p:spPr>
        <p:txBody>
          <a:bodyPr wrap="none" lIns="121899" tIns="60949" rIns="121899" bIns="60949" rtlCol="0">
            <a:spAutoFit/>
          </a:bodyPr>
          <a:lstStyle/>
          <a:p>
            <a:r>
              <a:rPr lang="en-GB" dirty="0" smtClean="0"/>
              <a:t>IT Demand</a:t>
            </a:r>
          </a:p>
        </p:txBody>
      </p:sp>
      <p:sp>
        <p:nvSpPr>
          <p:cNvPr id="34" name="Freeform 33"/>
          <p:cNvSpPr/>
          <p:nvPr/>
        </p:nvSpPr>
        <p:spPr>
          <a:xfrm>
            <a:off x="1884737" y="2392673"/>
            <a:ext cx="9322194" cy="2579585"/>
          </a:xfrm>
          <a:custGeom>
            <a:avLst/>
            <a:gdLst>
              <a:gd name="connsiteX0" fmla="*/ 0 w 6993467"/>
              <a:gd name="connsiteY0" fmla="*/ 1835206 h 2579585"/>
              <a:gd name="connsiteX1" fmla="*/ 389467 w 6993467"/>
              <a:gd name="connsiteY1" fmla="*/ 1784406 h 2579585"/>
              <a:gd name="connsiteX2" fmla="*/ 601134 w 6993467"/>
              <a:gd name="connsiteY2" fmla="*/ 1945273 h 2579585"/>
              <a:gd name="connsiteX3" fmla="*/ 897467 w 6993467"/>
              <a:gd name="connsiteY3" fmla="*/ 1843673 h 2579585"/>
              <a:gd name="connsiteX4" fmla="*/ 1286934 w 6993467"/>
              <a:gd name="connsiteY4" fmla="*/ 1928340 h 2579585"/>
              <a:gd name="connsiteX5" fmla="*/ 1769534 w 6993467"/>
              <a:gd name="connsiteY5" fmla="*/ 6406 h 2579585"/>
              <a:gd name="connsiteX6" fmla="*/ 2438400 w 6993467"/>
              <a:gd name="connsiteY6" fmla="*/ 1344140 h 2579585"/>
              <a:gd name="connsiteX7" fmla="*/ 3513667 w 6993467"/>
              <a:gd name="connsiteY7" fmla="*/ 2385540 h 2579585"/>
              <a:gd name="connsiteX8" fmla="*/ 4182534 w 6993467"/>
              <a:gd name="connsiteY8" fmla="*/ 2461740 h 2579585"/>
              <a:gd name="connsiteX9" fmla="*/ 4639734 w 6993467"/>
              <a:gd name="connsiteY9" fmla="*/ 2461740 h 2579585"/>
              <a:gd name="connsiteX10" fmla="*/ 5096934 w 6993467"/>
              <a:gd name="connsiteY10" fmla="*/ 2537940 h 2579585"/>
              <a:gd name="connsiteX11" fmla="*/ 5325534 w 6993467"/>
              <a:gd name="connsiteY11" fmla="*/ 2444806 h 2579585"/>
              <a:gd name="connsiteX12" fmla="*/ 5477934 w 6993467"/>
              <a:gd name="connsiteY12" fmla="*/ 1970673 h 2579585"/>
              <a:gd name="connsiteX13" fmla="*/ 5901267 w 6993467"/>
              <a:gd name="connsiteY13" fmla="*/ 395873 h 2579585"/>
              <a:gd name="connsiteX14" fmla="*/ 6324600 w 6993467"/>
              <a:gd name="connsiteY14" fmla="*/ 1208673 h 2579585"/>
              <a:gd name="connsiteX15" fmla="*/ 6527800 w 6993467"/>
              <a:gd name="connsiteY15" fmla="*/ 2461740 h 2579585"/>
              <a:gd name="connsiteX16" fmla="*/ 6993467 w 6993467"/>
              <a:gd name="connsiteY16" fmla="*/ 2453273 h 25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3467" h="2579585">
                <a:moveTo>
                  <a:pt x="0" y="1835206"/>
                </a:moveTo>
                <a:cubicBezTo>
                  <a:pt x="144639" y="1800633"/>
                  <a:pt x="289278" y="1766061"/>
                  <a:pt x="389467" y="1784406"/>
                </a:cubicBezTo>
                <a:cubicBezTo>
                  <a:pt x="489656" y="1802750"/>
                  <a:pt x="516467" y="1935395"/>
                  <a:pt x="601134" y="1945273"/>
                </a:cubicBezTo>
                <a:cubicBezTo>
                  <a:pt x="685801" y="1955151"/>
                  <a:pt x="783167" y="1846495"/>
                  <a:pt x="897467" y="1843673"/>
                </a:cubicBezTo>
                <a:cubicBezTo>
                  <a:pt x="1011767" y="1840851"/>
                  <a:pt x="1141590" y="2234551"/>
                  <a:pt x="1286934" y="1928340"/>
                </a:cubicBezTo>
                <a:cubicBezTo>
                  <a:pt x="1432278" y="1622129"/>
                  <a:pt x="1577623" y="103773"/>
                  <a:pt x="1769534" y="6406"/>
                </a:cubicBezTo>
                <a:cubicBezTo>
                  <a:pt x="1961445" y="-90961"/>
                  <a:pt x="2147711" y="947618"/>
                  <a:pt x="2438400" y="1344140"/>
                </a:cubicBezTo>
                <a:cubicBezTo>
                  <a:pt x="2729089" y="1740662"/>
                  <a:pt x="3222978" y="2199273"/>
                  <a:pt x="3513667" y="2385540"/>
                </a:cubicBezTo>
                <a:cubicBezTo>
                  <a:pt x="3804356" y="2571807"/>
                  <a:pt x="3994856" y="2449040"/>
                  <a:pt x="4182534" y="2461740"/>
                </a:cubicBezTo>
                <a:cubicBezTo>
                  <a:pt x="4370212" y="2474440"/>
                  <a:pt x="4487334" y="2449040"/>
                  <a:pt x="4639734" y="2461740"/>
                </a:cubicBezTo>
                <a:cubicBezTo>
                  <a:pt x="4792134" y="2474440"/>
                  <a:pt x="4982634" y="2540762"/>
                  <a:pt x="5096934" y="2537940"/>
                </a:cubicBezTo>
                <a:cubicBezTo>
                  <a:pt x="5211234" y="2535118"/>
                  <a:pt x="5262034" y="2539350"/>
                  <a:pt x="5325534" y="2444806"/>
                </a:cubicBezTo>
                <a:cubicBezTo>
                  <a:pt x="5389034" y="2350262"/>
                  <a:pt x="5381979" y="2312162"/>
                  <a:pt x="5477934" y="1970673"/>
                </a:cubicBezTo>
                <a:cubicBezTo>
                  <a:pt x="5573890" y="1629184"/>
                  <a:pt x="5760156" y="522873"/>
                  <a:pt x="5901267" y="395873"/>
                </a:cubicBezTo>
                <a:cubicBezTo>
                  <a:pt x="6042378" y="268873"/>
                  <a:pt x="6220178" y="864362"/>
                  <a:pt x="6324600" y="1208673"/>
                </a:cubicBezTo>
                <a:cubicBezTo>
                  <a:pt x="6429022" y="1552984"/>
                  <a:pt x="6416322" y="2254307"/>
                  <a:pt x="6527800" y="2461740"/>
                </a:cubicBezTo>
                <a:cubicBezTo>
                  <a:pt x="6639278" y="2669173"/>
                  <a:pt x="6816372" y="2561223"/>
                  <a:pt x="6993467" y="2453273"/>
                </a:cubicBezTo>
              </a:path>
            </a:pathLst>
          </a:custGeom>
          <a:ln>
            <a:solidFill>
              <a:schemeClr val="tx1"/>
            </a:solidFill>
          </a:ln>
        </p:spPr>
        <p:style>
          <a:lnRef idx="3">
            <a:schemeClr val="accent1"/>
          </a:lnRef>
          <a:fillRef idx="0">
            <a:schemeClr val="accent1"/>
          </a:fillRef>
          <a:effectRef idx="2">
            <a:schemeClr val="accent1"/>
          </a:effectRef>
          <a:fontRef idx="minor">
            <a:schemeClr val="tx1"/>
          </a:fontRef>
        </p:style>
        <p:txBody>
          <a:bodyPr lIns="121899" tIns="60949" rIns="121899" bIns="60949" rtlCol="0" anchor="ctr"/>
          <a:lstStyle/>
          <a:p>
            <a:pPr algn="ctr"/>
            <a:endParaRPr lang="en-GB"/>
          </a:p>
        </p:txBody>
      </p:sp>
      <p:sp>
        <p:nvSpPr>
          <p:cNvPr id="36" name="TextBox 35"/>
          <p:cNvSpPr txBox="1"/>
          <p:nvPr/>
        </p:nvSpPr>
        <p:spPr>
          <a:xfrm>
            <a:off x="4993499" y="5816877"/>
            <a:ext cx="2495897" cy="400087"/>
          </a:xfrm>
          <a:prstGeom prst="rect">
            <a:avLst/>
          </a:prstGeom>
        </p:spPr>
        <p:txBody>
          <a:bodyPr wrap="none" lIns="121899" tIns="60949" rIns="121899" bIns="60949" rtlCol="0">
            <a:spAutoFit/>
          </a:bodyPr>
          <a:lstStyle/>
          <a:p>
            <a:r>
              <a:rPr lang="en-GB" dirty="0" smtClean="0"/>
              <a:t>Concert ticket website</a:t>
            </a:r>
          </a:p>
        </p:txBody>
      </p:sp>
      <p:cxnSp>
        <p:nvCxnSpPr>
          <p:cNvPr id="38" name="Straight Arrow Connector 37"/>
          <p:cNvCxnSpPr/>
          <p:nvPr/>
        </p:nvCxnSpPr>
        <p:spPr>
          <a:xfrm flipV="1">
            <a:off x="3667931" y="4346389"/>
            <a:ext cx="0" cy="669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3" idx="0"/>
          </p:cNvCxnSpPr>
          <p:nvPr/>
        </p:nvCxnSpPr>
        <p:spPr>
          <a:xfrm flipV="1">
            <a:off x="8716336" y="4972252"/>
            <a:ext cx="199563" cy="2576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52243" y="4875769"/>
            <a:ext cx="1974409" cy="400087"/>
          </a:xfrm>
          <a:prstGeom prst="rect">
            <a:avLst/>
          </a:prstGeom>
        </p:spPr>
        <p:txBody>
          <a:bodyPr wrap="none" lIns="121899" tIns="60949" rIns="121899" bIns="60949" rtlCol="0">
            <a:spAutoFit/>
          </a:bodyPr>
          <a:lstStyle/>
          <a:p>
            <a:r>
              <a:rPr lang="en-GB" dirty="0" smtClean="0"/>
              <a:t>Ticket sales open</a:t>
            </a:r>
          </a:p>
        </p:txBody>
      </p:sp>
      <p:sp>
        <p:nvSpPr>
          <p:cNvPr id="43" name="TextBox 42"/>
          <p:cNvSpPr txBox="1"/>
          <p:nvPr/>
        </p:nvSpPr>
        <p:spPr>
          <a:xfrm>
            <a:off x="7729131" y="5229924"/>
            <a:ext cx="1974409" cy="400087"/>
          </a:xfrm>
          <a:prstGeom prst="rect">
            <a:avLst/>
          </a:prstGeom>
        </p:spPr>
        <p:txBody>
          <a:bodyPr wrap="none" lIns="121899" tIns="60949" rIns="121899" bIns="60949" rtlCol="0">
            <a:spAutoFit/>
          </a:bodyPr>
          <a:lstStyle/>
          <a:p>
            <a:r>
              <a:rPr lang="en-GB" dirty="0" smtClean="0"/>
              <a:t>Ticket sales open</a:t>
            </a:r>
          </a:p>
        </p:txBody>
      </p:sp>
      <p:sp>
        <p:nvSpPr>
          <p:cNvPr id="3" name="TextBox 2"/>
          <p:cNvSpPr txBox="1"/>
          <p:nvPr/>
        </p:nvSpPr>
        <p:spPr>
          <a:xfrm>
            <a:off x="6156206" y="1216002"/>
            <a:ext cx="5748711" cy="1107973"/>
          </a:xfrm>
          <a:prstGeom prst="rect">
            <a:avLst/>
          </a:prstGeom>
        </p:spPr>
        <p:txBody>
          <a:bodyPr wrap="none" lIns="121899" tIns="60949" rIns="121899" bIns="60949" rtlCol="0">
            <a:spAutoFit/>
          </a:bodyPr>
          <a:lstStyle/>
          <a:p>
            <a:r>
              <a:rPr lang="en-GB" sz="3200" dirty="0">
                <a:solidFill>
                  <a:srgbClr val="FFC000"/>
                </a:solidFill>
              </a:rPr>
              <a:t>On-demand compute </a:t>
            </a:r>
            <a:r>
              <a:rPr lang="en-GB" sz="3200" dirty="0" smtClean="0">
                <a:solidFill>
                  <a:srgbClr val="FFC000"/>
                </a:solidFill>
              </a:rPr>
              <a:t>capacity</a:t>
            </a:r>
          </a:p>
          <a:p>
            <a:r>
              <a:rPr lang="en-GB" sz="3200" dirty="0" smtClean="0">
                <a:solidFill>
                  <a:srgbClr val="FFC000"/>
                </a:solidFill>
              </a:rPr>
              <a:t>and software </a:t>
            </a:r>
            <a:r>
              <a:rPr lang="en-GB" sz="3200" dirty="0" err="1" smtClean="0">
                <a:solidFill>
                  <a:srgbClr val="FFC000"/>
                </a:solidFill>
              </a:rPr>
              <a:t>lisencing</a:t>
            </a:r>
            <a:endParaRPr lang="en-GB" sz="3200" dirty="0">
              <a:solidFill>
                <a:srgbClr val="FFC000"/>
              </a:solidFill>
            </a:endParaRPr>
          </a:p>
        </p:txBody>
      </p:sp>
      <p:sp>
        <p:nvSpPr>
          <p:cNvPr id="20" name="TextBox 19"/>
          <p:cNvSpPr txBox="1"/>
          <p:nvPr/>
        </p:nvSpPr>
        <p:spPr>
          <a:xfrm>
            <a:off x="5923386" y="3300351"/>
            <a:ext cx="2112074" cy="400087"/>
          </a:xfrm>
          <a:prstGeom prst="rect">
            <a:avLst/>
          </a:prstGeom>
        </p:spPr>
        <p:txBody>
          <a:bodyPr wrap="none" lIns="121899" tIns="60949" rIns="121899" bIns="60949" rtlCol="0">
            <a:spAutoFit/>
          </a:bodyPr>
          <a:lstStyle/>
          <a:p>
            <a:r>
              <a:rPr lang="en-GB" dirty="0" smtClean="0"/>
              <a:t>Compute Capacity</a:t>
            </a:r>
          </a:p>
        </p:txBody>
      </p:sp>
      <p:sp>
        <p:nvSpPr>
          <p:cNvPr id="11" name="Freeform 10"/>
          <p:cNvSpPr/>
          <p:nvPr/>
        </p:nvSpPr>
        <p:spPr>
          <a:xfrm>
            <a:off x="1873468" y="2161984"/>
            <a:ext cx="9830061" cy="1676400"/>
          </a:xfrm>
          <a:custGeom>
            <a:avLst/>
            <a:gdLst>
              <a:gd name="connsiteX0" fmla="*/ 0 w 7374466"/>
              <a:gd name="connsiteY0" fmla="*/ 1676400 h 1676400"/>
              <a:gd name="connsiteX1" fmla="*/ 1168400 w 7374466"/>
              <a:gd name="connsiteY1" fmla="*/ 1676400 h 1676400"/>
              <a:gd name="connsiteX2" fmla="*/ 1168400 w 7374466"/>
              <a:gd name="connsiteY2" fmla="*/ 0 h 1676400"/>
              <a:gd name="connsiteX3" fmla="*/ 2895600 w 7374466"/>
              <a:gd name="connsiteY3" fmla="*/ 0 h 1676400"/>
              <a:gd name="connsiteX4" fmla="*/ 2895600 w 7374466"/>
              <a:gd name="connsiteY4" fmla="*/ 1659466 h 1676400"/>
              <a:gd name="connsiteX5" fmla="*/ 5105400 w 7374466"/>
              <a:gd name="connsiteY5" fmla="*/ 1659466 h 1676400"/>
              <a:gd name="connsiteX6" fmla="*/ 5105400 w 7374466"/>
              <a:gd name="connsiteY6" fmla="*/ 457200 h 1676400"/>
              <a:gd name="connsiteX7" fmla="*/ 6477000 w 7374466"/>
              <a:gd name="connsiteY7" fmla="*/ 457200 h 1676400"/>
              <a:gd name="connsiteX8" fmla="*/ 6477000 w 7374466"/>
              <a:gd name="connsiteY8" fmla="*/ 1574800 h 1676400"/>
              <a:gd name="connsiteX9" fmla="*/ 7374466 w 7374466"/>
              <a:gd name="connsiteY9" fmla="*/ 15748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74466" h="1676400">
                <a:moveTo>
                  <a:pt x="0" y="1676400"/>
                </a:moveTo>
                <a:lnTo>
                  <a:pt x="1168400" y="1676400"/>
                </a:lnTo>
                <a:lnTo>
                  <a:pt x="1168400" y="0"/>
                </a:lnTo>
                <a:lnTo>
                  <a:pt x="2895600" y="0"/>
                </a:lnTo>
                <a:lnTo>
                  <a:pt x="2895600" y="1659466"/>
                </a:lnTo>
                <a:lnTo>
                  <a:pt x="5105400" y="1659466"/>
                </a:lnTo>
                <a:lnTo>
                  <a:pt x="5105400" y="457200"/>
                </a:lnTo>
                <a:lnTo>
                  <a:pt x="6477000" y="457200"/>
                </a:lnTo>
                <a:lnTo>
                  <a:pt x="6477000" y="1574800"/>
                </a:lnTo>
                <a:lnTo>
                  <a:pt x="7374466" y="157480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GB"/>
          </a:p>
        </p:txBody>
      </p:sp>
      <p:sp>
        <p:nvSpPr>
          <p:cNvPr id="4" name="TextBox 3"/>
          <p:cNvSpPr txBox="1"/>
          <p:nvPr/>
        </p:nvSpPr>
        <p:spPr>
          <a:xfrm>
            <a:off x="2635660" y="1216002"/>
            <a:ext cx="1594112" cy="677086"/>
          </a:xfrm>
          <a:prstGeom prst="rect">
            <a:avLst/>
          </a:prstGeom>
          <a:noFill/>
        </p:spPr>
        <p:txBody>
          <a:bodyPr wrap="none" lIns="121899" tIns="60949" rIns="121899" bIns="60949" rtlCol="0">
            <a:spAutoFit/>
          </a:bodyPr>
          <a:lstStyle/>
          <a:p>
            <a:pPr algn="ctr"/>
            <a:r>
              <a:rPr lang="en-GB" dirty="0" smtClean="0"/>
              <a:t>Scale prior to</a:t>
            </a:r>
            <a:br>
              <a:rPr lang="en-GB" dirty="0" smtClean="0"/>
            </a:br>
            <a:r>
              <a:rPr lang="en-GB" dirty="0" smtClean="0"/>
              <a:t>demand</a:t>
            </a:r>
            <a:endParaRPr lang="en-GB" dirty="0"/>
          </a:p>
        </p:txBody>
      </p:sp>
      <p:cxnSp>
        <p:nvCxnSpPr>
          <p:cNvPr id="6" name="Straight Arrow Connector 5"/>
          <p:cNvCxnSpPr>
            <a:stCxn id="4" idx="2"/>
            <a:endCxn id="11" idx="2"/>
          </p:cNvCxnSpPr>
          <p:nvPr/>
        </p:nvCxnSpPr>
        <p:spPr>
          <a:xfrm flipH="1">
            <a:off x="3430929" y="1893088"/>
            <a:ext cx="1787" cy="2688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295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Track demand – ensure success</a:t>
            </a:r>
            <a:endParaRPr lang="en-GB" dirty="0"/>
          </a:p>
        </p:txBody>
      </p:sp>
      <p:cxnSp>
        <p:nvCxnSpPr>
          <p:cNvPr id="46" name="Straight Arrow Connector 45"/>
          <p:cNvCxnSpPr/>
          <p:nvPr/>
        </p:nvCxnSpPr>
        <p:spPr>
          <a:xfrm flipV="1">
            <a:off x="2432953" y="1557784"/>
            <a:ext cx="6258710" cy="395944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2449051" y="1557784"/>
            <a:ext cx="0" cy="3959448"/>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432949" y="5517232"/>
            <a:ext cx="712453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8691663" y="5134160"/>
            <a:ext cx="741507" cy="400087"/>
          </a:xfrm>
          <a:prstGeom prst="rect">
            <a:avLst/>
          </a:prstGeom>
        </p:spPr>
        <p:txBody>
          <a:bodyPr wrap="none" lIns="121899" tIns="60949" rIns="121899" bIns="60949" rtlCol="0">
            <a:spAutoFit/>
          </a:bodyPr>
          <a:lstStyle/>
          <a:p>
            <a:r>
              <a:rPr lang="en-GB" dirty="0" smtClean="0"/>
              <a:t>Time</a:t>
            </a:r>
          </a:p>
        </p:txBody>
      </p:sp>
      <p:sp>
        <p:nvSpPr>
          <p:cNvPr id="105" name="TextBox 104"/>
          <p:cNvSpPr txBox="1"/>
          <p:nvPr/>
        </p:nvSpPr>
        <p:spPr>
          <a:xfrm>
            <a:off x="615143" y="1709159"/>
            <a:ext cx="1354046" cy="400087"/>
          </a:xfrm>
          <a:prstGeom prst="rect">
            <a:avLst/>
          </a:prstGeom>
        </p:spPr>
        <p:txBody>
          <a:bodyPr wrap="none" lIns="121899" tIns="60949" rIns="121899" bIns="60949" rtlCol="0">
            <a:spAutoFit/>
          </a:bodyPr>
          <a:lstStyle/>
          <a:p>
            <a:r>
              <a:rPr lang="en-GB" dirty="0" smtClean="0"/>
              <a:t>IT capacity</a:t>
            </a:r>
          </a:p>
        </p:txBody>
      </p:sp>
      <p:sp>
        <p:nvSpPr>
          <p:cNvPr id="113" name="TextBox 112"/>
          <p:cNvSpPr txBox="1"/>
          <p:nvPr/>
        </p:nvSpPr>
        <p:spPr>
          <a:xfrm>
            <a:off x="8691659" y="1188452"/>
            <a:ext cx="1992041" cy="400087"/>
          </a:xfrm>
          <a:prstGeom prst="rect">
            <a:avLst/>
          </a:prstGeom>
        </p:spPr>
        <p:txBody>
          <a:bodyPr wrap="none" lIns="121899" tIns="60949" rIns="121899" bIns="60949" rtlCol="0">
            <a:spAutoFit/>
          </a:bodyPr>
          <a:lstStyle/>
          <a:p>
            <a:r>
              <a:rPr lang="en-GB" dirty="0" smtClean="0"/>
              <a:t>Forecast demand</a:t>
            </a:r>
          </a:p>
        </p:txBody>
      </p:sp>
      <p:sp>
        <p:nvSpPr>
          <p:cNvPr id="5" name="Freeform 4"/>
          <p:cNvSpPr/>
          <p:nvPr/>
        </p:nvSpPr>
        <p:spPr bwMode="auto">
          <a:xfrm>
            <a:off x="2478704" y="1352707"/>
            <a:ext cx="3974995" cy="4141250"/>
          </a:xfrm>
          <a:custGeom>
            <a:avLst/>
            <a:gdLst>
              <a:gd name="connsiteX0" fmla="*/ 0 w 3974995"/>
              <a:gd name="connsiteY0" fmla="*/ 4141250 h 4141250"/>
              <a:gd name="connsiteX1" fmla="*/ 377851 w 3974995"/>
              <a:gd name="connsiteY1" fmla="*/ 4065680 h 4141250"/>
              <a:gd name="connsiteX2" fmla="*/ 785931 w 3974995"/>
              <a:gd name="connsiteY2" fmla="*/ 3823855 h 4141250"/>
              <a:gd name="connsiteX3" fmla="*/ 876615 w 3974995"/>
              <a:gd name="connsiteY3" fmla="*/ 3695386 h 4141250"/>
              <a:gd name="connsiteX4" fmla="*/ 1171339 w 3974995"/>
              <a:gd name="connsiteY4" fmla="*/ 3166394 h 4141250"/>
              <a:gd name="connsiteX5" fmla="*/ 1330036 w 3974995"/>
              <a:gd name="connsiteY5" fmla="*/ 2833885 h 4141250"/>
              <a:gd name="connsiteX6" fmla="*/ 1564304 w 3974995"/>
              <a:gd name="connsiteY6" fmla="*/ 2357792 h 4141250"/>
              <a:gd name="connsiteX7" fmla="*/ 1859028 w 3974995"/>
              <a:gd name="connsiteY7" fmla="*/ 2418248 h 4141250"/>
              <a:gd name="connsiteX8" fmla="*/ 2010169 w 3974995"/>
              <a:gd name="connsiteY8" fmla="*/ 2554275 h 4141250"/>
              <a:gd name="connsiteX9" fmla="*/ 2501375 w 3974995"/>
              <a:gd name="connsiteY9" fmla="*/ 2796100 h 4141250"/>
              <a:gd name="connsiteX10" fmla="*/ 2985025 w 3974995"/>
              <a:gd name="connsiteY10" fmla="*/ 2599617 h 4141250"/>
              <a:gd name="connsiteX11" fmla="*/ 3287306 w 3974995"/>
              <a:gd name="connsiteY11" fmla="*/ 1859029 h 4141250"/>
              <a:gd name="connsiteX12" fmla="*/ 3551802 w 3974995"/>
              <a:gd name="connsiteY12" fmla="*/ 1171339 h 4141250"/>
              <a:gd name="connsiteX13" fmla="*/ 3876754 w 3974995"/>
              <a:gd name="connsiteY13" fmla="*/ 196483 h 4141250"/>
              <a:gd name="connsiteX14" fmla="*/ 3974995 w 3974995"/>
              <a:gd name="connsiteY14" fmla="*/ 0 h 41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4995" h="4141250">
                <a:moveTo>
                  <a:pt x="0" y="4141250"/>
                </a:moveTo>
                <a:cubicBezTo>
                  <a:pt x="123431" y="4129914"/>
                  <a:pt x="246863" y="4118579"/>
                  <a:pt x="377851" y="4065680"/>
                </a:cubicBezTo>
                <a:cubicBezTo>
                  <a:pt x="508839" y="4012781"/>
                  <a:pt x="702804" y="3885571"/>
                  <a:pt x="785931" y="3823855"/>
                </a:cubicBezTo>
                <a:cubicBezTo>
                  <a:pt x="869058" y="3762139"/>
                  <a:pt x="812380" y="3804963"/>
                  <a:pt x="876615" y="3695386"/>
                </a:cubicBezTo>
                <a:cubicBezTo>
                  <a:pt x="940850" y="3585809"/>
                  <a:pt x="1095769" y="3309977"/>
                  <a:pt x="1171339" y="3166394"/>
                </a:cubicBezTo>
                <a:cubicBezTo>
                  <a:pt x="1246909" y="3022811"/>
                  <a:pt x="1264542" y="2968652"/>
                  <a:pt x="1330036" y="2833885"/>
                </a:cubicBezTo>
                <a:cubicBezTo>
                  <a:pt x="1395530" y="2699118"/>
                  <a:pt x="1476139" y="2427065"/>
                  <a:pt x="1564304" y="2357792"/>
                </a:cubicBezTo>
                <a:cubicBezTo>
                  <a:pt x="1652469" y="2288519"/>
                  <a:pt x="1784717" y="2385501"/>
                  <a:pt x="1859028" y="2418248"/>
                </a:cubicBezTo>
                <a:cubicBezTo>
                  <a:pt x="1933339" y="2450995"/>
                  <a:pt x="1903111" y="2491300"/>
                  <a:pt x="2010169" y="2554275"/>
                </a:cubicBezTo>
                <a:cubicBezTo>
                  <a:pt x="2117227" y="2617250"/>
                  <a:pt x="2338899" y="2788543"/>
                  <a:pt x="2501375" y="2796100"/>
                </a:cubicBezTo>
                <a:cubicBezTo>
                  <a:pt x="2663851" y="2803657"/>
                  <a:pt x="2854037" y="2755795"/>
                  <a:pt x="2985025" y="2599617"/>
                </a:cubicBezTo>
                <a:cubicBezTo>
                  <a:pt x="3116013" y="2443439"/>
                  <a:pt x="3192843" y="2097075"/>
                  <a:pt x="3287306" y="1859029"/>
                </a:cubicBezTo>
                <a:cubicBezTo>
                  <a:pt x="3381769" y="1620983"/>
                  <a:pt x="3453561" y="1448430"/>
                  <a:pt x="3551802" y="1171339"/>
                </a:cubicBezTo>
                <a:cubicBezTo>
                  <a:pt x="3650043" y="894248"/>
                  <a:pt x="3806222" y="391706"/>
                  <a:pt x="3876754" y="196483"/>
                </a:cubicBezTo>
                <a:cubicBezTo>
                  <a:pt x="3947286" y="1260"/>
                  <a:pt x="3944767" y="44082"/>
                  <a:pt x="3974995" y="0"/>
                </a:cubicBezTo>
              </a:path>
            </a:pathLst>
          </a:custGeom>
          <a:noFill/>
          <a:ln w="28575">
            <a:solidFill>
              <a:srgbClr val="FFFF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Freeform 5"/>
          <p:cNvSpPr/>
          <p:nvPr/>
        </p:nvSpPr>
        <p:spPr bwMode="auto">
          <a:xfrm>
            <a:off x="2456033" y="1219200"/>
            <a:ext cx="3801184" cy="4066820"/>
          </a:xfrm>
          <a:custGeom>
            <a:avLst/>
            <a:gdLst>
              <a:gd name="connsiteX0" fmla="*/ 0 w 3801184"/>
              <a:gd name="connsiteY0" fmla="*/ 3937210 h 4066820"/>
              <a:gd name="connsiteX1" fmla="*/ 211597 w 3801184"/>
              <a:gd name="connsiteY1" fmla="*/ 3937210 h 4066820"/>
              <a:gd name="connsiteX2" fmla="*/ 559220 w 3801184"/>
              <a:gd name="connsiteY2" fmla="*/ 3929653 h 4066820"/>
              <a:gd name="connsiteX3" fmla="*/ 1466063 w 3801184"/>
              <a:gd name="connsiteY3" fmla="*/ 2108410 h 4066820"/>
              <a:gd name="connsiteX4" fmla="*/ 2282222 w 3801184"/>
              <a:gd name="connsiteY4" fmla="*/ 2395577 h 4066820"/>
              <a:gd name="connsiteX5" fmla="*/ 2909455 w 3801184"/>
              <a:gd name="connsiteY5" fmla="*/ 2501376 h 4066820"/>
              <a:gd name="connsiteX6" fmla="*/ 3801184 w 3801184"/>
              <a:gd name="connsiteY6" fmla="*/ 0 h 406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184" h="4066820">
                <a:moveTo>
                  <a:pt x="0" y="3937210"/>
                </a:moveTo>
                <a:cubicBezTo>
                  <a:pt x="59197" y="3937839"/>
                  <a:pt x="211597" y="3937210"/>
                  <a:pt x="211597" y="3937210"/>
                </a:cubicBezTo>
                <a:cubicBezTo>
                  <a:pt x="304800" y="3935951"/>
                  <a:pt x="350142" y="4234453"/>
                  <a:pt x="559220" y="3929653"/>
                </a:cubicBezTo>
                <a:cubicBezTo>
                  <a:pt x="768298" y="3624853"/>
                  <a:pt x="1178896" y="2364089"/>
                  <a:pt x="1466063" y="2108410"/>
                </a:cubicBezTo>
                <a:cubicBezTo>
                  <a:pt x="1753230" y="1852731"/>
                  <a:pt x="2041657" y="2330083"/>
                  <a:pt x="2282222" y="2395577"/>
                </a:cubicBezTo>
                <a:cubicBezTo>
                  <a:pt x="2522787" y="2461071"/>
                  <a:pt x="2656295" y="2900639"/>
                  <a:pt x="2909455" y="2501376"/>
                </a:cubicBezTo>
                <a:cubicBezTo>
                  <a:pt x="3162615" y="2102113"/>
                  <a:pt x="3481899" y="1051056"/>
                  <a:pt x="3801184" y="0"/>
                </a:cubicBezTo>
              </a:path>
            </a:pathLst>
          </a:custGeom>
          <a:noFill/>
          <a:ln w="28575">
            <a:solidFill>
              <a:srgbClr val="429A1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4757644" y="1276817"/>
            <a:ext cx="1195777" cy="461665"/>
          </a:xfrm>
          <a:prstGeom prst="rect">
            <a:avLst/>
          </a:prstGeom>
          <a:noFill/>
        </p:spPr>
        <p:txBody>
          <a:bodyPr wrap="none" lIns="91440" tIns="91440" rIns="91440" bIns="91440" rtlCol="0">
            <a:spAutoFit/>
          </a:bodyPr>
          <a:lstStyle/>
          <a:p>
            <a:pPr>
              <a:lnSpc>
                <a:spcPct val="90000"/>
              </a:lnSpc>
              <a:spcBef>
                <a:spcPct val="20000"/>
              </a:spcBef>
              <a:buSzPct val="90000"/>
            </a:pPr>
            <a:r>
              <a:rPr lang="en-GB" sz="2000" dirty="0" smtClean="0">
                <a:solidFill>
                  <a:schemeClr val="tx1">
                    <a:alpha val="99000"/>
                  </a:schemeClr>
                </a:solidFill>
              </a:rPr>
              <a:t>Available</a:t>
            </a:r>
          </a:p>
        </p:txBody>
      </p:sp>
      <p:sp>
        <p:nvSpPr>
          <p:cNvPr id="34" name="TextBox 33"/>
          <p:cNvSpPr txBox="1"/>
          <p:nvPr/>
        </p:nvSpPr>
        <p:spPr>
          <a:xfrm>
            <a:off x="6453699" y="1432789"/>
            <a:ext cx="1196866" cy="461665"/>
          </a:xfrm>
          <a:prstGeom prst="rect">
            <a:avLst/>
          </a:prstGeom>
          <a:noFill/>
        </p:spPr>
        <p:txBody>
          <a:bodyPr wrap="none" lIns="91440" tIns="91440" rIns="91440" bIns="91440" rtlCol="0">
            <a:spAutoFit/>
          </a:bodyPr>
          <a:lstStyle/>
          <a:p>
            <a:pPr>
              <a:lnSpc>
                <a:spcPct val="90000"/>
              </a:lnSpc>
              <a:spcBef>
                <a:spcPct val="20000"/>
              </a:spcBef>
              <a:buSzPct val="90000"/>
            </a:pPr>
            <a:r>
              <a:rPr lang="en-GB" sz="2000" dirty="0">
                <a:solidFill>
                  <a:schemeClr val="tx1">
                    <a:alpha val="99000"/>
                  </a:schemeClr>
                </a:solidFill>
              </a:rPr>
              <a:t>R</a:t>
            </a:r>
            <a:r>
              <a:rPr lang="en-GB" sz="2000" dirty="0" smtClean="0">
                <a:solidFill>
                  <a:schemeClr val="tx1">
                    <a:alpha val="99000"/>
                  </a:schemeClr>
                </a:solidFill>
              </a:rPr>
              <a:t>equired</a:t>
            </a:r>
          </a:p>
        </p:txBody>
      </p:sp>
      <p:cxnSp>
        <p:nvCxnSpPr>
          <p:cNvPr id="9" name="Straight Arrow Connector 8"/>
          <p:cNvCxnSpPr/>
          <p:nvPr/>
        </p:nvCxnSpPr>
        <p:spPr>
          <a:xfrm flipH="1">
            <a:off x="6257217" y="1738482"/>
            <a:ext cx="294395" cy="2427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37212" y="1663621"/>
            <a:ext cx="358004" cy="196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12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530013" cy="747897"/>
          </a:xfrm>
        </p:spPr>
        <p:txBody>
          <a:bodyPr/>
          <a:lstStyle/>
          <a:p>
            <a:r>
              <a:rPr lang="en-GB" dirty="0" smtClean="0"/>
              <a:t>What do IT pros do?</a:t>
            </a:r>
            <a:endParaRPr lang="en-GB" dirty="0"/>
          </a:p>
        </p:txBody>
      </p:sp>
      <p:sp>
        <p:nvSpPr>
          <p:cNvPr id="3" name="Content Placeholder 2"/>
          <p:cNvSpPr>
            <a:spLocks noGrp="1"/>
          </p:cNvSpPr>
          <p:nvPr>
            <p:ph idx="1"/>
          </p:nvPr>
        </p:nvSpPr>
        <p:spPr>
          <a:xfrm>
            <a:off x="519112" y="1447799"/>
            <a:ext cx="11149013" cy="4973669"/>
          </a:xfrm>
        </p:spPr>
        <p:txBody>
          <a:bodyPr/>
          <a:lstStyle/>
          <a:p>
            <a:r>
              <a:rPr lang="en-GB" sz="2800" dirty="0" smtClean="0"/>
              <a:t>Install server hardware</a:t>
            </a:r>
          </a:p>
          <a:p>
            <a:r>
              <a:rPr lang="en-GB" sz="2800" dirty="0" smtClean="0"/>
              <a:t>Configure the network</a:t>
            </a:r>
          </a:p>
          <a:p>
            <a:r>
              <a:rPr lang="en-GB" sz="2800" dirty="0" smtClean="0"/>
              <a:t>Install the OS</a:t>
            </a:r>
          </a:p>
          <a:p>
            <a:pPr lvl="1"/>
            <a:r>
              <a:rPr lang="en-GB" sz="2400" dirty="0" smtClean="0"/>
              <a:t>Update, update, update……..</a:t>
            </a:r>
          </a:p>
          <a:p>
            <a:r>
              <a:rPr lang="en-GB" sz="2800" dirty="0" smtClean="0"/>
              <a:t>Manage storage and backup</a:t>
            </a:r>
          </a:p>
          <a:p>
            <a:r>
              <a:rPr lang="en-GB" sz="2800" dirty="0" smtClean="0"/>
              <a:t>Apply </a:t>
            </a:r>
            <a:r>
              <a:rPr lang="en-GB" sz="2800" dirty="0"/>
              <a:t>security</a:t>
            </a:r>
          </a:p>
          <a:p>
            <a:r>
              <a:rPr lang="en-GB" sz="2800" dirty="0" smtClean="0"/>
              <a:t>Manage certificates</a:t>
            </a:r>
          </a:p>
          <a:p>
            <a:r>
              <a:rPr lang="en-GB" sz="2800" dirty="0" smtClean="0"/>
              <a:t>Deploy applications</a:t>
            </a:r>
          </a:p>
          <a:p>
            <a:r>
              <a:rPr lang="en-GB" sz="2800" dirty="0" smtClean="0"/>
              <a:t>Monitor application/OS health and performance</a:t>
            </a:r>
          </a:p>
          <a:p>
            <a:r>
              <a:rPr lang="en-GB" sz="2800" dirty="0" smtClean="0"/>
              <a:t>Match the business requirements by scaling to demand and being agile</a:t>
            </a:r>
            <a:endParaRPr lang="en-GB" sz="2800" dirty="0"/>
          </a:p>
        </p:txBody>
      </p:sp>
    </p:spTree>
    <p:extLst>
      <p:ext uri="{BB962C8B-B14F-4D97-AF65-F5344CB8AC3E}">
        <p14:creationId xmlns:p14="http://schemas.microsoft.com/office/powerpoint/2010/main" val="2116131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Identity in the Cloud</a:t>
            </a:r>
            <a:endParaRPr lang="en-GB" dirty="0"/>
          </a:p>
        </p:txBody>
      </p:sp>
      <p:sp>
        <p:nvSpPr>
          <p:cNvPr id="7" name="Content Placeholder 6"/>
          <p:cNvSpPr>
            <a:spLocks noGrp="1"/>
          </p:cNvSpPr>
          <p:nvPr>
            <p:ph sz="half" idx="1"/>
          </p:nvPr>
        </p:nvSpPr>
        <p:spPr>
          <a:xfrm>
            <a:off x="8594979" y="4286250"/>
            <a:ext cx="3579812" cy="1606594"/>
          </a:xfrm>
        </p:spPr>
        <p:txBody>
          <a:bodyPr/>
          <a:lstStyle/>
          <a:p>
            <a:r>
              <a:rPr lang="en-GB" dirty="0" smtClean="0"/>
              <a:t>Application</a:t>
            </a:r>
          </a:p>
          <a:p>
            <a:pPr lvl="1"/>
            <a:r>
              <a:rPr lang="en-GB" dirty="0" smtClean="0"/>
              <a:t>On-premise</a:t>
            </a:r>
          </a:p>
          <a:p>
            <a:pPr lvl="1"/>
            <a:r>
              <a:rPr lang="en-GB" dirty="0" smtClean="0"/>
              <a:t>Partner organization</a:t>
            </a:r>
          </a:p>
          <a:p>
            <a:pPr lvl="1"/>
            <a:r>
              <a:rPr lang="en-GB" dirty="0" smtClean="0"/>
              <a:t>Somewhere!!!</a:t>
            </a:r>
            <a:endParaRPr lang="en-GB" dirty="0"/>
          </a:p>
        </p:txBody>
      </p:sp>
      <p:sp>
        <p:nvSpPr>
          <p:cNvPr id="4" name="Cloud 3"/>
          <p:cNvSpPr/>
          <p:nvPr/>
        </p:nvSpPr>
        <p:spPr>
          <a:xfrm>
            <a:off x="8526780" y="2356658"/>
            <a:ext cx="3186366" cy="1929592"/>
          </a:xfrm>
          <a:prstGeom prst="cloud">
            <a:avLst/>
          </a:prstGeom>
          <a:solidFill>
            <a:schemeClr val="tx1">
              <a:lumMod val="85000"/>
            </a:schemeClr>
          </a:solidFill>
          <a:ln>
            <a:solidFill>
              <a:schemeClr val="bg2">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pPr algn="ctr"/>
            <a:endParaRPr lang="en-GB" dirty="0">
              <a:solidFill>
                <a:schemeClr val="bg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19982560"/>
              </p:ext>
            </p:extLst>
          </p:nvPr>
        </p:nvGraphicFramePr>
        <p:xfrm>
          <a:off x="9636093" y="2860285"/>
          <a:ext cx="876300" cy="922338"/>
        </p:xfrm>
        <a:graphic>
          <a:graphicData uri="http://schemas.openxmlformats.org/presentationml/2006/ole">
            <mc:AlternateContent xmlns:mc="http://schemas.openxmlformats.org/markup-compatibility/2006">
              <mc:Choice xmlns:v="urn:schemas-microsoft-com:vml" Requires="v">
                <p:oleObj spid="_x0000_s1045"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093" y="2860285"/>
                        <a:ext cx="87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Cloud 8"/>
          <p:cNvSpPr/>
          <p:nvPr/>
        </p:nvSpPr>
        <p:spPr>
          <a:xfrm>
            <a:off x="171450" y="916478"/>
            <a:ext cx="3186366" cy="1929592"/>
          </a:xfrm>
          <a:prstGeom prst="cloud">
            <a:avLst/>
          </a:prstGeom>
          <a:solidFill>
            <a:schemeClr val="tx1">
              <a:lumMod val="85000"/>
            </a:schemeClr>
          </a:solidFill>
          <a:ln>
            <a:solidFill>
              <a:schemeClr val="bg2">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pPr algn="ctr"/>
            <a:endParaRPr lang="en-GB" dirty="0">
              <a:solidFill>
                <a:schemeClr val="bg1"/>
              </a:solidFill>
            </a:endParaRPr>
          </a:p>
        </p:txBody>
      </p:sp>
      <p:pic>
        <p:nvPicPr>
          <p:cNvPr id="10" name="Picture 9" descr="laptop"/>
          <p:cNvPicPr>
            <a:picLocks noChangeAspect="1" noChangeArrowheads="1"/>
          </p:cNvPicPr>
          <p:nvPr/>
        </p:nvPicPr>
        <p:blipFill>
          <a:blip r:embed="rId5" cstate="print"/>
          <a:srcRect/>
          <a:stretch>
            <a:fillRect/>
          </a:stretch>
        </p:blipFill>
        <p:spPr bwMode="auto">
          <a:xfrm>
            <a:off x="1407354" y="1315955"/>
            <a:ext cx="1182540" cy="651787"/>
          </a:xfrm>
          <a:prstGeom prst="rect">
            <a:avLst/>
          </a:prstGeom>
          <a:noFill/>
          <a:ln w="9525">
            <a:noFill/>
            <a:miter lim="800000"/>
            <a:headEnd/>
            <a:tailEnd/>
          </a:ln>
        </p:spPr>
      </p:pic>
      <p:sp>
        <p:nvSpPr>
          <p:cNvPr id="11" name="TextBox 10"/>
          <p:cNvSpPr txBox="1"/>
          <p:nvPr/>
        </p:nvSpPr>
        <p:spPr>
          <a:xfrm>
            <a:off x="1029110" y="1953732"/>
            <a:ext cx="768758" cy="446254"/>
          </a:xfrm>
          <a:prstGeom prst="rect">
            <a:avLst/>
          </a:prstGeom>
        </p:spPr>
        <p:txBody>
          <a:bodyPr wrap="none" lIns="121899" tIns="60949" rIns="121899" bIns="60949" rtlCol="0">
            <a:spAutoFit/>
          </a:bodyPr>
          <a:lstStyle/>
          <a:p>
            <a:r>
              <a:rPr lang="en-GB" sz="2100" dirty="0">
                <a:solidFill>
                  <a:schemeClr val="bg1"/>
                </a:solidFill>
              </a:rPr>
              <a:t>User</a:t>
            </a:r>
          </a:p>
        </p:txBody>
      </p:sp>
      <p:pic>
        <p:nvPicPr>
          <p:cNvPr id="12" name="Picture 68" descr="YellowUser"/>
          <p:cNvPicPr>
            <a:picLocks noChangeAspect="1" noChangeArrowheads="1"/>
          </p:cNvPicPr>
          <p:nvPr/>
        </p:nvPicPr>
        <p:blipFill>
          <a:blip r:embed="rId6">
            <a:clrChange>
              <a:clrFrom>
                <a:srgbClr val="08369A"/>
              </a:clrFrom>
              <a:clrTo>
                <a:srgbClr val="08369A">
                  <a:alpha val="0"/>
                </a:srgbClr>
              </a:clrTo>
            </a:clrChange>
            <a:duotone>
              <a:prstClr val="black"/>
              <a:srgbClr val="FF0000">
                <a:tint val="45000"/>
                <a:satMod val="400000"/>
              </a:srgbClr>
            </a:duotone>
          </a:blip>
          <a:srcRect/>
          <a:stretch>
            <a:fillRect/>
          </a:stretch>
        </p:blipFill>
        <p:spPr bwMode="auto">
          <a:xfrm>
            <a:off x="1057733" y="1444409"/>
            <a:ext cx="660420" cy="523043"/>
          </a:xfrm>
          <a:prstGeom prst="rect">
            <a:avLst/>
          </a:prstGeom>
          <a:noFill/>
        </p:spPr>
      </p:pic>
      <p:sp>
        <p:nvSpPr>
          <p:cNvPr id="13" name="Content Placeholder 6"/>
          <p:cNvSpPr>
            <a:spLocks noGrp="1"/>
          </p:cNvSpPr>
          <p:nvPr>
            <p:ph sz="half" idx="1"/>
          </p:nvPr>
        </p:nvSpPr>
        <p:spPr>
          <a:xfrm>
            <a:off x="156552" y="2846070"/>
            <a:ext cx="3579812" cy="1606594"/>
          </a:xfrm>
        </p:spPr>
        <p:txBody>
          <a:bodyPr/>
          <a:lstStyle/>
          <a:p>
            <a:r>
              <a:rPr lang="en-GB" dirty="0" smtClean="0"/>
              <a:t>User</a:t>
            </a:r>
          </a:p>
          <a:p>
            <a:pPr lvl="1"/>
            <a:r>
              <a:rPr lang="en-GB" dirty="0" smtClean="0"/>
              <a:t>On-premise</a:t>
            </a:r>
          </a:p>
          <a:p>
            <a:pPr lvl="1"/>
            <a:r>
              <a:rPr lang="en-GB" dirty="0" smtClean="0"/>
              <a:t>Partner organization</a:t>
            </a:r>
          </a:p>
          <a:p>
            <a:pPr lvl="1"/>
            <a:r>
              <a:rPr lang="en-GB" dirty="0" smtClean="0"/>
              <a:t>Somewhere!!!</a:t>
            </a:r>
            <a:endParaRPr lang="en-GB" dirty="0"/>
          </a:p>
        </p:txBody>
      </p:sp>
      <p:sp>
        <p:nvSpPr>
          <p:cNvPr id="14" name="Content Placeholder 6"/>
          <p:cNvSpPr>
            <a:spLocks noGrp="1"/>
          </p:cNvSpPr>
          <p:nvPr>
            <p:ph sz="half" idx="1"/>
          </p:nvPr>
        </p:nvSpPr>
        <p:spPr>
          <a:xfrm>
            <a:off x="3988689" y="4286250"/>
            <a:ext cx="3579812" cy="1938992"/>
          </a:xfrm>
        </p:spPr>
        <p:txBody>
          <a:bodyPr/>
          <a:lstStyle/>
          <a:p>
            <a:r>
              <a:rPr lang="en-GB" dirty="0" smtClean="0"/>
              <a:t>User’s Identity</a:t>
            </a:r>
          </a:p>
          <a:p>
            <a:pPr lvl="1"/>
            <a:r>
              <a:rPr lang="en-GB" dirty="0" smtClean="0"/>
              <a:t>On-premise</a:t>
            </a:r>
          </a:p>
          <a:p>
            <a:pPr lvl="1"/>
            <a:r>
              <a:rPr lang="en-GB" dirty="0" smtClean="0"/>
              <a:t>Partner organization</a:t>
            </a:r>
          </a:p>
          <a:p>
            <a:pPr lvl="1"/>
            <a:r>
              <a:rPr lang="en-GB" dirty="0" smtClean="0"/>
              <a:t>3</a:t>
            </a:r>
            <a:r>
              <a:rPr lang="en-GB" baseline="30000" dirty="0" smtClean="0"/>
              <a:t>rd</a:t>
            </a:r>
            <a:r>
              <a:rPr lang="en-GB" dirty="0" smtClean="0"/>
              <a:t> Party Identity provider</a:t>
            </a:r>
            <a:endParaRPr lang="en-GB" dirty="0"/>
          </a:p>
        </p:txBody>
      </p:sp>
      <p:sp>
        <p:nvSpPr>
          <p:cNvPr id="15" name="Cloud 14"/>
          <p:cNvSpPr/>
          <p:nvPr/>
        </p:nvSpPr>
        <p:spPr>
          <a:xfrm>
            <a:off x="3920490" y="2356658"/>
            <a:ext cx="3186366" cy="1929592"/>
          </a:xfrm>
          <a:prstGeom prst="cloud">
            <a:avLst/>
          </a:prstGeom>
          <a:solidFill>
            <a:schemeClr val="tx1">
              <a:lumMod val="85000"/>
            </a:schemeClr>
          </a:solidFill>
          <a:ln>
            <a:solidFill>
              <a:schemeClr val="bg2">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endParaRPr lang="en-GB" dirty="0">
              <a:solidFill>
                <a:schemeClr val="bg1"/>
              </a:solidFill>
            </a:endParaRPr>
          </a:p>
        </p:txBody>
      </p:sp>
      <p:sp>
        <p:nvSpPr>
          <p:cNvPr id="16" name="TextBox 15"/>
          <p:cNvSpPr txBox="1"/>
          <p:nvPr/>
        </p:nvSpPr>
        <p:spPr>
          <a:xfrm>
            <a:off x="4663504" y="2654882"/>
            <a:ext cx="1700337" cy="1538883"/>
          </a:xfrm>
          <a:prstGeom prst="rect">
            <a:avLst/>
          </a:prstGeom>
          <a:noFill/>
        </p:spPr>
        <p:txBody>
          <a:bodyPr wrap="none" lIns="0" tIns="0" rIns="0" bIns="0" rtlCol="0">
            <a:spAutoFit/>
          </a:bodyPr>
          <a:lstStyle/>
          <a:p>
            <a:r>
              <a:rPr lang="en-GB" sz="2000" dirty="0">
                <a:solidFill>
                  <a:schemeClr val="bg1"/>
                </a:solidFill>
              </a:rPr>
              <a:t>Name: Fred</a:t>
            </a:r>
          </a:p>
          <a:p>
            <a:r>
              <a:rPr lang="en-GB" sz="2000" dirty="0">
                <a:solidFill>
                  <a:schemeClr val="bg1"/>
                </a:solidFill>
              </a:rPr>
              <a:t>Password: *****</a:t>
            </a:r>
          </a:p>
          <a:p>
            <a:r>
              <a:rPr lang="en-GB" sz="2000" dirty="0">
                <a:solidFill>
                  <a:schemeClr val="bg1"/>
                </a:solidFill>
              </a:rPr>
              <a:t>Age: 107</a:t>
            </a:r>
          </a:p>
          <a:p>
            <a:r>
              <a:rPr lang="en-GB" sz="2000" dirty="0">
                <a:solidFill>
                  <a:schemeClr val="bg1"/>
                </a:solidFill>
              </a:rPr>
              <a:t>Country: Japan</a:t>
            </a:r>
          </a:p>
          <a:p>
            <a:endParaRPr lang="en-GB" sz="2000" dirty="0" err="1" smtClean="0">
              <a:gradFill>
                <a:gsLst>
                  <a:gs pos="0">
                    <a:schemeClr val="tx1"/>
                  </a:gs>
                  <a:gs pos="86000">
                    <a:schemeClr val="tx1"/>
                  </a:gs>
                </a:gsLst>
                <a:lin ang="5400000" scaled="0"/>
              </a:gradFill>
            </a:endParaRPr>
          </a:p>
        </p:txBody>
      </p:sp>
      <p:sp>
        <p:nvSpPr>
          <p:cNvPr id="17" name="Cloud 16"/>
          <p:cNvSpPr/>
          <p:nvPr/>
        </p:nvSpPr>
        <p:spPr>
          <a:xfrm>
            <a:off x="2743200" y="1657089"/>
            <a:ext cx="8924226" cy="964796"/>
          </a:xfrm>
          <a:prstGeom prst="cloud">
            <a:avLst/>
          </a:prstGeom>
          <a:solidFill>
            <a:schemeClr val="tx1">
              <a:lumMod val="85000"/>
            </a:schemeClr>
          </a:solidFill>
          <a:ln>
            <a:solidFill>
              <a:schemeClr val="bg2">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pPr algn="r"/>
            <a:r>
              <a:rPr lang="en-GB" sz="3200" dirty="0" smtClean="0">
                <a:solidFill>
                  <a:schemeClr val="bg1"/>
                </a:solidFill>
              </a:rPr>
              <a:t>Federation joins it all together</a:t>
            </a:r>
            <a:endParaRPr lang="en-GB" sz="3200" dirty="0">
              <a:solidFill>
                <a:schemeClr val="bg1"/>
              </a:solidFill>
            </a:endParaRPr>
          </a:p>
        </p:txBody>
      </p:sp>
    </p:spTree>
    <p:extLst>
      <p:ext uri="{BB962C8B-B14F-4D97-AF65-F5344CB8AC3E}">
        <p14:creationId xmlns:p14="http://schemas.microsoft.com/office/powerpoint/2010/main" val="6229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500"/>
                                        <p:tgtEl>
                                          <p:spTgt spid="13">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500"/>
                                        <p:tgtEl>
                                          <p:spTgt spid="13">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xEl>
                                              <p:pRg st="2" end="2"/>
                                            </p:txEl>
                                          </p:spTgt>
                                        </p:tgtEl>
                                        <p:attrNameLst>
                                          <p:attrName>style.visibility</p:attrName>
                                        </p:attrNameLst>
                                      </p:cBhvr>
                                      <p:to>
                                        <p:strVal val="visible"/>
                                      </p:to>
                                    </p:set>
                                    <p:animEffect transition="in" filter="fade">
                                      <p:cBhvr>
                                        <p:cTn id="45" dur="500"/>
                                        <p:tgtEl>
                                          <p:spTgt spid="13">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xEl>
                                              <p:pRg st="3" end="3"/>
                                            </p:txEl>
                                          </p:spTgt>
                                        </p:tgtEl>
                                        <p:attrNameLst>
                                          <p:attrName>style.visibility</p:attrName>
                                        </p:attrNameLst>
                                      </p:cBhvr>
                                      <p:to>
                                        <p:strVal val="visible"/>
                                      </p:to>
                                    </p:set>
                                    <p:animEffect transition="in" filter="fade">
                                      <p:cBhvr>
                                        <p:cTn id="48" dur="500"/>
                                        <p:tgtEl>
                                          <p:spTgt spid="1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Effect transition="in" filter="fade">
                                      <p:cBhvr>
                                        <p:cTn id="53" dur="500"/>
                                        <p:tgtEl>
                                          <p:spTgt spid="14">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xEl>
                                              <p:pRg st="1" end="1"/>
                                            </p:txEl>
                                          </p:spTgt>
                                        </p:tgtEl>
                                        <p:attrNameLst>
                                          <p:attrName>style.visibility</p:attrName>
                                        </p:attrNameLst>
                                      </p:cBhvr>
                                      <p:to>
                                        <p:strVal val="visible"/>
                                      </p:to>
                                    </p:set>
                                    <p:animEffect transition="in" filter="fade">
                                      <p:cBhvr>
                                        <p:cTn id="56" dur="500"/>
                                        <p:tgtEl>
                                          <p:spTgt spid="14">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xEl>
                                              <p:pRg st="2" end="2"/>
                                            </p:txEl>
                                          </p:spTgt>
                                        </p:tgtEl>
                                        <p:attrNameLst>
                                          <p:attrName>style.visibility</p:attrName>
                                        </p:attrNameLst>
                                      </p:cBhvr>
                                      <p:to>
                                        <p:strVal val="visible"/>
                                      </p:to>
                                    </p:set>
                                    <p:animEffect transition="in" filter="fade">
                                      <p:cBhvr>
                                        <p:cTn id="59" dur="500"/>
                                        <p:tgtEl>
                                          <p:spTgt spid="14">
                                            <p:txEl>
                                              <p:pRg st="2" end="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xEl>
                                              <p:pRg st="3" end="3"/>
                                            </p:txEl>
                                          </p:spTgt>
                                        </p:tgtEl>
                                        <p:attrNameLst>
                                          <p:attrName>style.visibility</p:attrName>
                                        </p:attrNameLst>
                                      </p:cBhvr>
                                      <p:to>
                                        <p:strVal val="visible"/>
                                      </p:to>
                                    </p:set>
                                    <p:animEffect transition="in" filter="fade">
                                      <p:cBhvr>
                                        <p:cTn id="62" dur="500"/>
                                        <p:tgtEl>
                                          <p:spTgt spid="14">
                                            <p:txEl>
                                              <p:pRg st="3" end="3"/>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P spid="9" grpId="0" animBg="1"/>
      <p:bldP spid="11" grpId="0"/>
      <p:bldP spid="13" grpId="0" build="p"/>
      <p:bldP spid="14" grpId="0" build="p"/>
      <p:bldP spid="15" grpId="0" animBg="1"/>
      <p:bldP spid="16" grpId="0"/>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Azure Active Directory</a:t>
            </a:r>
            <a:endParaRPr lang="en-GB" dirty="0"/>
          </a:p>
        </p:txBody>
      </p:sp>
      <p:sp>
        <p:nvSpPr>
          <p:cNvPr id="3" name="Content Placeholder 2"/>
          <p:cNvSpPr>
            <a:spLocks noGrp="1"/>
          </p:cNvSpPr>
          <p:nvPr>
            <p:ph idx="1"/>
          </p:nvPr>
        </p:nvSpPr>
        <p:spPr>
          <a:xfrm>
            <a:off x="507868" y="1447800"/>
            <a:ext cx="11149013" cy="4782848"/>
          </a:xfrm>
        </p:spPr>
        <p:txBody>
          <a:bodyPr/>
          <a:lstStyle/>
          <a:p>
            <a:r>
              <a:rPr lang="en-GB" dirty="0"/>
              <a:t>Windows Azure </a:t>
            </a:r>
            <a:r>
              <a:rPr lang="en-GB" dirty="0" smtClean="0"/>
              <a:t>AD includes the Access </a:t>
            </a:r>
            <a:r>
              <a:rPr lang="en-GB" dirty="0"/>
              <a:t>Control Service </a:t>
            </a:r>
            <a:r>
              <a:rPr lang="en-GB" dirty="0" smtClean="0"/>
              <a:t>(ACS) </a:t>
            </a:r>
          </a:p>
          <a:p>
            <a:pPr lvl="1"/>
            <a:r>
              <a:rPr lang="en-GB" dirty="0" smtClean="0"/>
              <a:t>Provides </a:t>
            </a:r>
            <a:r>
              <a:rPr lang="en-GB" dirty="0"/>
              <a:t>a method for applications and services to authenticate and authorize users</a:t>
            </a:r>
          </a:p>
          <a:p>
            <a:r>
              <a:rPr lang="en-GB" dirty="0"/>
              <a:t>ACS brokers authentication with popular identity providers</a:t>
            </a:r>
          </a:p>
          <a:p>
            <a:pPr lvl="1"/>
            <a:r>
              <a:rPr lang="en-GB" sz="2700" dirty="0"/>
              <a:t>Live ID</a:t>
            </a:r>
          </a:p>
          <a:p>
            <a:pPr lvl="1"/>
            <a:r>
              <a:rPr lang="en-GB" sz="2700" dirty="0"/>
              <a:t>Google</a:t>
            </a:r>
          </a:p>
          <a:p>
            <a:pPr lvl="1"/>
            <a:r>
              <a:rPr lang="en-GB" sz="2700" dirty="0"/>
              <a:t>Yahoo</a:t>
            </a:r>
          </a:p>
          <a:p>
            <a:pPr lvl="1"/>
            <a:r>
              <a:rPr lang="en-GB" sz="2700" dirty="0"/>
              <a:t>Facebook</a:t>
            </a:r>
          </a:p>
          <a:p>
            <a:r>
              <a:rPr lang="en-GB" dirty="0"/>
              <a:t>Relying parties can be applications or AD FS</a:t>
            </a:r>
          </a:p>
        </p:txBody>
      </p:sp>
    </p:spTree>
    <p:extLst>
      <p:ext uri="{BB962C8B-B14F-4D97-AF65-F5344CB8AC3E}">
        <p14:creationId xmlns:p14="http://schemas.microsoft.com/office/powerpoint/2010/main" val="154637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ACS</a:t>
            </a:r>
            <a:endParaRPr lang="en-GB" dirty="0"/>
          </a:p>
        </p:txBody>
      </p:sp>
      <p:pic>
        <p:nvPicPr>
          <p:cNvPr id="5" name="Picture 4" descr="laptop"/>
          <p:cNvPicPr>
            <a:picLocks noChangeAspect="1" noChangeArrowheads="1"/>
          </p:cNvPicPr>
          <p:nvPr/>
        </p:nvPicPr>
        <p:blipFill>
          <a:blip r:embed="rId3" cstate="print"/>
          <a:srcRect/>
          <a:stretch>
            <a:fillRect/>
          </a:stretch>
        </p:blipFill>
        <p:spPr bwMode="auto">
          <a:xfrm>
            <a:off x="527244" y="1258805"/>
            <a:ext cx="1182540" cy="651787"/>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2710031791"/>
              </p:ext>
            </p:extLst>
          </p:nvPr>
        </p:nvGraphicFramePr>
        <p:xfrm>
          <a:off x="4000773" y="1123529"/>
          <a:ext cx="876072" cy="922337"/>
        </p:xfrm>
        <a:graphic>
          <a:graphicData uri="http://schemas.openxmlformats.org/presentationml/2006/ole">
            <mc:AlternateContent xmlns:mc="http://schemas.openxmlformats.org/markup-compatibility/2006">
              <mc:Choice xmlns:v="urn:schemas-microsoft-com:vml" Requires="v">
                <p:oleObj spid="_x0000_s2069" name="Visio" r:id="rId4" imgW="681228" imgH="955548" progId="Visio.Drawing.11">
                  <p:embed/>
                </p:oleObj>
              </mc:Choice>
              <mc:Fallback>
                <p:oleObj name="Visio" r:id="rId4"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773" y="1123529"/>
                        <a:ext cx="87607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1929897" y="1226405"/>
            <a:ext cx="1874830" cy="1092585"/>
          </a:xfrm>
          <a:prstGeom prst="rect">
            <a:avLst/>
          </a:prstGeom>
        </p:spPr>
        <p:txBody>
          <a:bodyPr wrap="none" lIns="121899" tIns="60949" rIns="121899" bIns="60949" rtlCol="0">
            <a:spAutoFit/>
          </a:bodyPr>
          <a:lstStyle/>
          <a:p>
            <a:r>
              <a:rPr lang="en-GB" sz="2100" dirty="0"/>
              <a:t>Relying party</a:t>
            </a:r>
            <a:br>
              <a:rPr lang="en-GB" sz="2100" dirty="0"/>
            </a:br>
            <a:r>
              <a:rPr lang="en-GB" sz="2100" dirty="0"/>
              <a:t>AD FS server</a:t>
            </a:r>
            <a:br>
              <a:rPr lang="en-GB" sz="2100" dirty="0"/>
            </a:br>
            <a:r>
              <a:rPr lang="en-GB" sz="2100" dirty="0"/>
              <a:t>or application</a:t>
            </a:r>
          </a:p>
        </p:txBody>
      </p:sp>
      <p:cxnSp>
        <p:nvCxnSpPr>
          <p:cNvPr id="14" name="Straight Connector 13"/>
          <p:cNvCxnSpPr/>
          <p:nvPr/>
        </p:nvCxnSpPr>
        <p:spPr>
          <a:xfrm>
            <a:off x="1117436" y="2096852"/>
            <a:ext cx="0" cy="4409747"/>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4384713" y="2096852"/>
            <a:ext cx="0" cy="4409747"/>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6800458" y="2668270"/>
            <a:ext cx="13847" cy="3245007"/>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1118517" y="5972735"/>
            <a:ext cx="326619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H="1">
            <a:off x="1118517" y="2544460"/>
            <a:ext cx="326619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1118514" y="2864180"/>
            <a:ext cx="5695791"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a:off x="149000" y="1896582"/>
            <a:ext cx="768758" cy="446254"/>
          </a:xfrm>
          <a:prstGeom prst="rect">
            <a:avLst/>
          </a:prstGeom>
        </p:spPr>
        <p:txBody>
          <a:bodyPr wrap="none" lIns="121899" tIns="60949" rIns="121899" bIns="60949" rtlCol="0">
            <a:spAutoFit/>
          </a:bodyPr>
          <a:lstStyle/>
          <a:p>
            <a:r>
              <a:rPr lang="en-GB" sz="2100" dirty="0"/>
              <a:t>User</a:t>
            </a:r>
          </a:p>
        </p:txBody>
      </p:sp>
      <p:cxnSp>
        <p:nvCxnSpPr>
          <p:cNvPr id="34" name="Straight Arrow Connector 33"/>
          <p:cNvCxnSpPr/>
          <p:nvPr/>
        </p:nvCxnSpPr>
        <p:spPr>
          <a:xfrm>
            <a:off x="1117437" y="4511511"/>
            <a:ext cx="568994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flipV="1">
            <a:off x="1090808" y="5290651"/>
            <a:ext cx="5720669" cy="6613"/>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1982111" y="4921318"/>
            <a:ext cx="1464141" cy="446254"/>
          </a:xfrm>
          <a:prstGeom prst="rect">
            <a:avLst/>
          </a:prstGeom>
        </p:spPr>
        <p:txBody>
          <a:bodyPr wrap="none" lIns="121899" tIns="60949" rIns="121899" bIns="60949" rtlCol="0">
            <a:spAutoFit/>
          </a:bodyPr>
          <a:lstStyle/>
          <a:p>
            <a:r>
              <a:rPr lang="en-GB" sz="2100" dirty="0"/>
              <a:t>ACS token</a:t>
            </a:r>
          </a:p>
        </p:txBody>
      </p:sp>
      <p:grpSp>
        <p:nvGrpSpPr>
          <p:cNvPr id="58" name="Group 57"/>
          <p:cNvGrpSpPr/>
          <p:nvPr/>
        </p:nvGrpSpPr>
        <p:grpSpPr>
          <a:xfrm>
            <a:off x="3318374" y="4797541"/>
            <a:ext cx="675993" cy="624603"/>
            <a:chOff x="589448" y="4012780"/>
            <a:chExt cx="675993" cy="624602"/>
          </a:xfrm>
        </p:grpSpPr>
        <p:sp>
          <p:nvSpPr>
            <p:cNvPr id="59" name="Regular Pentagon 58"/>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a:r>
                <a:rPr lang="en-GB" sz="1600" dirty="0">
                  <a:solidFill>
                    <a:schemeClr val="tx1"/>
                  </a:solidFill>
                </a:rPr>
                <a:t>ST</a:t>
              </a:r>
            </a:p>
          </p:txBody>
        </p:sp>
        <p:sp>
          <p:nvSpPr>
            <p:cNvPr id="60" name="Rounded Rectangle 59"/>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2100">
                <a:solidFill>
                  <a:schemeClr val="tx1"/>
                </a:solidFill>
              </a:endParaRPr>
            </a:p>
          </p:txBody>
        </p:sp>
      </p:grpSp>
      <p:cxnSp>
        <p:nvCxnSpPr>
          <p:cNvPr id="72" name="Straight Arrow Connector 71"/>
          <p:cNvCxnSpPr/>
          <p:nvPr/>
        </p:nvCxnSpPr>
        <p:spPr>
          <a:xfrm>
            <a:off x="1118517" y="2249628"/>
            <a:ext cx="326619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 name="Rectangle 3"/>
          <p:cNvSpPr/>
          <p:nvPr/>
        </p:nvSpPr>
        <p:spPr bwMode="auto">
          <a:xfrm>
            <a:off x="5761822" y="844571"/>
            <a:ext cx="5982159" cy="1823701"/>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GB" sz="2700" dirty="0">
              <a:solidFill>
                <a:schemeClr val="bg1"/>
              </a:solidFill>
            </a:endParaRPr>
          </a:p>
        </p:txBody>
      </p:sp>
      <p:sp>
        <p:nvSpPr>
          <p:cNvPr id="12" name="Left-Right Arrow 11"/>
          <p:cNvSpPr/>
          <p:nvPr/>
        </p:nvSpPr>
        <p:spPr bwMode="auto">
          <a:xfrm>
            <a:off x="4831375" y="1377109"/>
            <a:ext cx="930447" cy="207588"/>
          </a:xfrm>
          <a:prstGeom prst="leftRightArrow">
            <a:avLst/>
          </a:prstGeom>
          <a:solidFill>
            <a:srgbClr val="ACE58F"/>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GB" sz="2700" dirty="0">
              <a:solidFill>
                <a:schemeClr val="tx1">
                  <a:alpha val="99000"/>
                </a:schemeClr>
              </a:solidFill>
            </a:endParaRPr>
          </a:p>
        </p:txBody>
      </p:sp>
      <p:sp>
        <p:nvSpPr>
          <p:cNvPr id="52" name="TextBox 51"/>
          <p:cNvSpPr txBox="1"/>
          <p:nvPr/>
        </p:nvSpPr>
        <p:spPr>
          <a:xfrm>
            <a:off x="4945669" y="1612308"/>
            <a:ext cx="806269" cy="446254"/>
          </a:xfrm>
          <a:prstGeom prst="rect">
            <a:avLst/>
          </a:prstGeom>
        </p:spPr>
        <p:txBody>
          <a:bodyPr wrap="none" lIns="121899" tIns="60949" rIns="121899" bIns="60949" rtlCol="0">
            <a:spAutoFit/>
          </a:bodyPr>
          <a:lstStyle/>
          <a:p>
            <a:r>
              <a:rPr lang="en-GB" sz="2100" dirty="0"/>
              <a:t>Trust</a:t>
            </a:r>
          </a:p>
        </p:txBody>
      </p:sp>
      <p:sp>
        <p:nvSpPr>
          <p:cNvPr id="13" name="Rectangle 12"/>
          <p:cNvSpPr/>
          <p:nvPr/>
        </p:nvSpPr>
        <p:spPr bwMode="auto">
          <a:xfrm>
            <a:off x="7973457" y="3145615"/>
            <a:ext cx="1558889" cy="3289835"/>
          </a:xfrm>
          <a:prstGeom prst="rect">
            <a:avLst/>
          </a:prstGeom>
          <a:solidFill>
            <a:srgbClr val="F8F57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GB" sz="2100" dirty="0">
                <a:solidFill>
                  <a:schemeClr val="bg1"/>
                </a:solidFill>
              </a:rPr>
              <a:t>Identity providers</a:t>
            </a:r>
          </a:p>
          <a:p>
            <a:pPr algn="ctr" defTabSz="1218585"/>
            <a:endParaRPr lang="en-GB" sz="2100" dirty="0">
              <a:solidFill>
                <a:schemeClr val="bg1"/>
              </a:solidFill>
            </a:endParaRPr>
          </a:p>
          <a:p>
            <a:pPr algn="ctr" defTabSz="1218585"/>
            <a:r>
              <a:rPr lang="en-GB" sz="2100" dirty="0" err="1">
                <a:solidFill>
                  <a:schemeClr val="bg1"/>
                </a:solidFill>
              </a:rPr>
              <a:t>LiveID</a:t>
            </a:r>
            <a:endParaRPr lang="en-GB" sz="2100" dirty="0">
              <a:solidFill>
                <a:schemeClr val="bg1"/>
              </a:solidFill>
            </a:endParaRPr>
          </a:p>
          <a:p>
            <a:pPr algn="ctr" defTabSz="1218585"/>
            <a:r>
              <a:rPr lang="en-GB" sz="2100" dirty="0">
                <a:solidFill>
                  <a:schemeClr val="bg1"/>
                </a:solidFill>
              </a:rPr>
              <a:t>Google</a:t>
            </a:r>
          </a:p>
          <a:p>
            <a:pPr algn="ctr" defTabSz="1218585"/>
            <a:r>
              <a:rPr lang="en-GB" sz="2100" dirty="0">
                <a:solidFill>
                  <a:schemeClr val="bg1"/>
                </a:solidFill>
              </a:rPr>
              <a:t>Yahoo</a:t>
            </a:r>
          </a:p>
          <a:p>
            <a:pPr algn="ctr" defTabSz="1218585"/>
            <a:r>
              <a:rPr lang="en-GB" sz="2100" dirty="0">
                <a:solidFill>
                  <a:schemeClr val="bg1"/>
                </a:solidFill>
              </a:rPr>
              <a:t>AD FS 2.0</a:t>
            </a:r>
          </a:p>
          <a:p>
            <a:pPr algn="ctr" defTabSz="1218585"/>
            <a:r>
              <a:rPr lang="en-GB" sz="2100" dirty="0">
                <a:solidFill>
                  <a:schemeClr val="bg1"/>
                </a:solidFill>
              </a:rPr>
              <a:t>Facebook</a:t>
            </a:r>
            <a:br>
              <a:rPr lang="en-GB" sz="2100" dirty="0">
                <a:solidFill>
                  <a:schemeClr val="bg1"/>
                </a:solidFill>
              </a:rPr>
            </a:br>
            <a:r>
              <a:rPr lang="en-GB" sz="2100" dirty="0" err="1">
                <a:solidFill>
                  <a:schemeClr val="bg1"/>
                </a:solidFill>
              </a:rPr>
              <a:t>OpenID</a:t>
            </a:r>
            <a:endParaRPr lang="en-GB" sz="2100" dirty="0">
              <a:solidFill>
                <a:schemeClr val="bg1"/>
              </a:solidFill>
            </a:endParaRPr>
          </a:p>
        </p:txBody>
      </p:sp>
      <p:sp>
        <p:nvSpPr>
          <p:cNvPr id="17" name="Rectangle 16"/>
          <p:cNvSpPr/>
          <p:nvPr/>
        </p:nvSpPr>
        <p:spPr bwMode="auto">
          <a:xfrm>
            <a:off x="9642515" y="1981641"/>
            <a:ext cx="1969266" cy="596307"/>
          </a:xfrm>
          <a:prstGeom prst="rect">
            <a:avLst/>
          </a:prstGeom>
          <a:solidFill>
            <a:schemeClr val="tx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GB" sz="2100" dirty="0">
                <a:solidFill>
                  <a:schemeClr val="bg1"/>
                </a:solidFill>
              </a:rPr>
              <a:t>Management portal</a:t>
            </a:r>
          </a:p>
        </p:txBody>
      </p:sp>
      <p:pic>
        <p:nvPicPr>
          <p:cNvPr id="37890" name="Picture 2" descr="C:\Users\Administrator\AppData\Local\Microsoft\Windows\Temporary Internet Files\Content.IE5\6R6L6OJ6\MC910217001[1].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667" b="100000" l="0" r="100000">
                        <a14:backgroundMark x1="96111" y1="82333" x2="96111" y2="82333"/>
                        <a14:backgroundMark x1="96111" y1="74222" x2="96111" y2="74222"/>
                      </a14:backgroundRemoval>
                    </a14:imgEffect>
                  </a14:imgLayer>
                </a14:imgProps>
              </a:ext>
              <a:ext uri="{28A0092B-C50C-407E-A947-70E740481C1C}">
                <a14:useLocalDpi xmlns:a14="http://schemas.microsoft.com/office/drawing/2010/main" val="0"/>
              </a:ext>
            </a:extLst>
          </a:blip>
          <a:srcRect/>
          <a:stretch>
            <a:fillRect/>
          </a:stretch>
        </p:blipFill>
        <p:spPr bwMode="auto">
          <a:xfrm>
            <a:off x="9058432" y="3188043"/>
            <a:ext cx="426112" cy="409908"/>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bwMode="auto">
          <a:xfrm>
            <a:off x="5871997" y="1981641"/>
            <a:ext cx="1969266" cy="596307"/>
          </a:xfrm>
          <a:prstGeom prst="rect">
            <a:avLst/>
          </a:prstGeom>
          <a:solidFill>
            <a:srgbClr val="ACE58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GB" sz="2100" dirty="0">
                <a:solidFill>
                  <a:schemeClr val="bg1"/>
                </a:solidFill>
              </a:rPr>
              <a:t>STS</a:t>
            </a:r>
          </a:p>
        </p:txBody>
      </p:sp>
      <p:pic>
        <p:nvPicPr>
          <p:cNvPr id="75" name="Picture 74" descr="laptop"/>
          <p:cNvPicPr>
            <a:picLocks noChangeAspect="1" noChangeArrowheads="1"/>
          </p:cNvPicPr>
          <p:nvPr/>
        </p:nvPicPr>
        <p:blipFill>
          <a:blip r:embed="rId3" cstate="print"/>
          <a:srcRect/>
          <a:stretch>
            <a:fillRect/>
          </a:stretch>
        </p:blipFill>
        <p:spPr bwMode="auto">
          <a:xfrm>
            <a:off x="9925708" y="3499212"/>
            <a:ext cx="1182540" cy="651787"/>
          </a:xfrm>
          <a:prstGeom prst="rect">
            <a:avLst/>
          </a:prstGeom>
          <a:noFill/>
          <a:ln w="9525">
            <a:noFill/>
            <a:miter lim="800000"/>
            <a:headEnd/>
            <a:tailEnd/>
          </a:ln>
        </p:spPr>
      </p:pic>
      <p:sp>
        <p:nvSpPr>
          <p:cNvPr id="22" name="Up-Down Arrow 21"/>
          <p:cNvSpPr/>
          <p:nvPr/>
        </p:nvSpPr>
        <p:spPr bwMode="auto">
          <a:xfrm>
            <a:off x="10516978" y="2668270"/>
            <a:ext cx="205877" cy="724727"/>
          </a:xfrm>
          <a:prstGeom prst="up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GB" sz="2700" dirty="0">
              <a:solidFill>
                <a:schemeClr val="tx1">
                  <a:alpha val="99000"/>
                </a:schemeClr>
              </a:solidFill>
            </a:endParaRPr>
          </a:p>
        </p:txBody>
      </p:sp>
      <p:sp>
        <p:nvSpPr>
          <p:cNvPr id="24" name="TextBox 23"/>
          <p:cNvSpPr txBox="1"/>
          <p:nvPr/>
        </p:nvSpPr>
        <p:spPr>
          <a:xfrm>
            <a:off x="7560266" y="936905"/>
            <a:ext cx="2629759" cy="323165"/>
          </a:xfrm>
          <a:prstGeom prst="rect">
            <a:avLst/>
          </a:prstGeom>
          <a:noFill/>
        </p:spPr>
        <p:txBody>
          <a:bodyPr wrap="none" lIns="0" tIns="0" rIns="0" bIns="0" rtlCol="0">
            <a:spAutoFit/>
          </a:bodyPr>
          <a:lstStyle/>
          <a:p>
            <a:r>
              <a:rPr lang="en-GB" sz="2100" dirty="0">
                <a:solidFill>
                  <a:schemeClr val="bg1"/>
                </a:solidFill>
              </a:rPr>
              <a:t>Access Control Service</a:t>
            </a:r>
          </a:p>
        </p:txBody>
      </p:sp>
      <p:sp>
        <p:nvSpPr>
          <p:cNvPr id="28" name="Rectangle 27"/>
          <p:cNvSpPr/>
          <p:nvPr/>
        </p:nvSpPr>
        <p:spPr bwMode="auto">
          <a:xfrm>
            <a:off x="5871997" y="1286543"/>
            <a:ext cx="1969266" cy="596307"/>
          </a:xfrm>
          <a:prstGeom prst="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GB" sz="2100" dirty="0">
                <a:solidFill>
                  <a:schemeClr val="bg1"/>
                </a:solidFill>
              </a:rPr>
              <a:t>Rules engine</a:t>
            </a:r>
          </a:p>
        </p:txBody>
      </p:sp>
      <p:cxnSp>
        <p:nvCxnSpPr>
          <p:cNvPr id="76" name="Straight Arrow Connector 75"/>
          <p:cNvCxnSpPr/>
          <p:nvPr/>
        </p:nvCxnSpPr>
        <p:spPr>
          <a:xfrm>
            <a:off x="1118514" y="3392996"/>
            <a:ext cx="685494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7" name="TextBox 76"/>
          <p:cNvSpPr txBox="1"/>
          <p:nvPr/>
        </p:nvSpPr>
        <p:spPr>
          <a:xfrm>
            <a:off x="2265508" y="3038066"/>
            <a:ext cx="1754605" cy="446254"/>
          </a:xfrm>
          <a:prstGeom prst="rect">
            <a:avLst/>
          </a:prstGeom>
        </p:spPr>
        <p:txBody>
          <a:bodyPr wrap="none" lIns="121899" tIns="60949" rIns="121899" bIns="60949" rtlCol="0">
            <a:spAutoFit/>
          </a:bodyPr>
          <a:lstStyle/>
          <a:p>
            <a:r>
              <a:rPr lang="en-GB" sz="2100" dirty="0"/>
              <a:t>Authenticate</a:t>
            </a:r>
          </a:p>
        </p:txBody>
      </p:sp>
      <p:cxnSp>
        <p:nvCxnSpPr>
          <p:cNvPr id="78" name="Straight Arrow Connector 77"/>
          <p:cNvCxnSpPr/>
          <p:nvPr/>
        </p:nvCxnSpPr>
        <p:spPr>
          <a:xfrm>
            <a:off x="1117437" y="3825103"/>
            <a:ext cx="6856019" cy="0"/>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55" name="Group 54"/>
          <p:cNvGrpSpPr/>
          <p:nvPr/>
        </p:nvGrpSpPr>
        <p:grpSpPr>
          <a:xfrm>
            <a:off x="5967785" y="3529808"/>
            <a:ext cx="675993" cy="624603"/>
            <a:chOff x="589448" y="4012780"/>
            <a:chExt cx="675993" cy="624602"/>
          </a:xfrm>
        </p:grpSpPr>
        <p:sp>
          <p:nvSpPr>
            <p:cNvPr id="56" name="Regular Pentagon 55"/>
            <p:cNvSpPr/>
            <p:nvPr/>
          </p:nvSpPr>
          <p:spPr bwMode="auto">
            <a:xfrm>
              <a:off x="589448" y="4012780"/>
              <a:ext cx="675993" cy="607075"/>
            </a:xfrm>
            <a:prstGeom prst="pentago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a:r>
                <a:rPr lang="en-GB" sz="1600" dirty="0">
                  <a:solidFill>
                    <a:schemeClr val="tx1"/>
                  </a:solidFill>
                </a:rPr>
                <a:t>ST</a:t>
              </a:r>
            </a:p>
          </p:txBody>
        </p:sp>
        <p:sp>
          <p:nvSpPr>
            <p:cNvPr id="57" name="Rounded Rectangle 56"/>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2100">
                <a:solidFill>
                  <a:schemeClr val="tx1"/>
                </a:solidFill>
              </a:endParaRPr>
            </a:p>
          </p:txBody>
        </p:sp>
      </p:grpSp>
      <p:sp>
        <p:nvSpPr>
          <p:cNvPr id="79" name="TextBox 78"/>
          <p:cNvSpPr txBox="1"/>
          <p:nvPr/>
        </p:nvSpPr>
        <p:spPr>
          <a:xfrm>
            <a:off x="4621902" y="3455771"/>
            <a:ext cx="1373090" cy="446254"/>
          </a:xfrm>
          <a:prstGeom prst="rect">
            <a:avLst/>
          </a:prstGeom>
        </p:spPr>
        <p:txBody>
          <a:bodyPr wrap="none" lIns="121899" tIns="60949" rIns="121899" bIns="60949" rtlCol="0">
            <a:spAutoFit/>
          </a:bodyPr>
          <a:lstStyle/>
          <a:p>
            <a:r>
              <a:rPr lang="en-GB" sz="2100" dirty="0" err="1"/>
              <a:t>IdP</a:t>
            </a:r>
            <a:r>
              <a:rPr lang="en-GB" sz="2100" dirty="0"/>
              <a:t> token</a:t>
            </a:r>
          </a:p>
        </p:txBody>
      </p:sp>
      <p:grpSp>
        <p:nvGrpSpPr>
          <p:cNvPr id="80" name="Group 79"/>
          <p:cNvGrpSpPr/>
          <p:nvPr/>
        </p:nvGrpSpPr>
        <p:grpSpPr>
          <a:xfrm>
            <a:off x="1589519" y="3989424"/>
            <a:ext cx="675993" cy="624603"/>
            <a:chOff x="589448" y="4012780"/>
            <a:chExt cx="675993" cy="624602"/>
          </a:xfrm>
        </p:grpSpPr>
        <p:sp>
          <p:nvSpPr>
            <p:cNvPr id="81" name="Regular Pentagon 80"/>
            <p:cNvSpPr/>
            <p:nvPr/>
          </p:nvSpPr>
          <p:spPr bwMode="auto">
            <a:xfrm>
              <a:off x="589448" y="4012780"/>
              <a:ext cx="675993" cy="607075"/>
            </a:xfrm>
            <a:prstGeom prst="pentago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a:r>
                <a:rPr lang="en-GB" sz="1600" dirty="0">
                  <a:solidFill>
                    <a:schemeClr val="tx1"/>
                  </a:solidFill>
                </a:rPr>
                <a:t>ST</a:t>
              </a:r>
            </a:p>
          </p:txBody>
        </p:sp>
        <p:sp>
          <p:nvSpPr>
            <p:cNvPr id="82" name="Rounded Rectangle 81"/>
            <p:cNvSpPr/>
            <p:nvPr/>
          </p:nvSpPr>
          <p:spPr>
            <a:xfrm>
              <a:off x="948405" y="4551784"/>
              <a:ext cx="207819" cy="85598"/>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a:endParaRPr lang="en-GB" sz="1600">
                <a:solidFill>
                  <a:schemeClr val="tx1"/>
                </a:solidFill>
              </a:endParaRPr>
            </a:p>
          </p:txBody>
        </p:sp>
      </p:grpSp>
      <p:sp>
        <p:nvSpPr>
          <p:cNvPr id="83" name="TextBox 82"/>
          <p:cNvSpPr txBox="1"/>
          <p:nvPr/>
        </p:nvSpPr>
        <p:spPr>
          <a:xfrm>
            <a:off x="2265509" y="4106107"/>
            <a:ext cx="1373090" cy="446254"/>
          </a:xfrm>
          <a:prstGeom prst="rect">
            <a:avLst/>
          </a:prstGeom>
        </p:spPr>
        <p:txBody>
          <a:bodyPr wrap="none" lIns="121899" tIns="60949" rIns="121899" bIns="60949" rtlCol="0">
            <a:spAutoFit/>
          </a:bodyPr>
          <a:lstStyle/>
          <a:p>
            <a:r>
              <a:rPr lang="en-GB" sz="2100" dirty="0" err="1"/>
              <a:t>IdP</a:t>
            </a:r>
            <a:r>
              <a:rPr lang="en-GB" sz="2100" dirty="0"/>
              <a:t> token</a:t>
            </a:r>
          </a:p>
        </p:txBody>
      </p:sp>
      <p:sp>
        <p:nvSpPr>
          <p:cNvPr id="84" name="Rectangle 83"/>
          <p:cNvSpPr/>
          <p:nvPr/>
        </p:nvSpPr>
        <p:spPr bwMode="auto">
          <a:xfrm>
            <a:off x="5815825" y="4614025"/>
            <a:ext cx="1969266" cy="59630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GB" sz="2100" dirty="0">
                <a:solidFill>
                  <a:schemeClr val="bg1"/>
                </a:solidFill>
              </a:rPr>
              <a:t>Process rules</a:t>
            </a:r>
          </a:p>
        </p:txBody>
      </p:sp>
      <p:grpSp>
        <p:nvGrpSpPr>
          <p:cNvPr id="85" name="Group 84"/>
          <p:cNvGrpSpPr/>
          <p:nvPr/>
        </p:nvGrpSpPr>
        <p:grpSpPr>
          <a:xfrm>
            <a:off x="1272483" y="5437543"/>
            <a:ext cx="675993" cy="624603"/>
            <a:chOff x="589448" y="4012780"/>
            <a:chExt cx="675993" cy="624602"/>
          </a:xfrm>
        </p:grpSpPr>
        <p:sp>
          <p:nvSpPr>
            <p:cNvPr id="86" name="Regular Pentagon 85"/>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a:r>
                <a:rPr lang="en-GB" sz="1600" dirty="0">
                  <a:solidFill>
                    <a:schemeClr val="tx1"/>
                  </a:solidFill>
                </a:rPr>
                <a:t>ST</a:t>
              </a:r>
            </a:p>
          </p:txBody>
        </p:sp>
        <p:sp>
          <p:nvSpPr>
            <p:cNvPr id="87" name="Rounded Rectangle 86"/>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2100">
                <a:solidFill>
                  <a:schemeClr val="tx1"/>
                </a:solidFill>
              </a:endParaRPr>
            </a:p>
          </p:txBody>
        </p:sp>
      </p:grpSp>
      <p:pic>
        <p:nvPicPr>
          <p:cNvPr id="88" name="Picture 68" descr="YellowUser"/>
          <p:cNvPicPr>
            <a:picLocks noChangeAspect="1" noChangeArrowheads="1"/>
          </p:cNvPicPr>
          <p:nvPr/>
        </p:nvPicPr>
        <p:blipFill>
          <a:blip r:embed="rId8">
            <a:clrChange>
              <a:clrFrom>
                <a:srgbClr val="08369A"/>
              </a:clrFrom>
              <a:clrTo>
                <a:srgbClr val="08369A">
                  <a:alpha val="0"/>
                </a:srgbClr>
              </a:clrTo>
            </a:clrChange>
            <a:duotone>
              <a:prstClr val="black"/>
              <a:srgbClr val="FF0000">
                <a:tint val="45000"/>
                <a:satMod val="400000"/>
              </a:srgbClr>
            </a:duotone>
          </a:blip>
          <a:srcRect/>
          <a:stretch>
            <a:fillRect/>
          </a:stretch>
        </p:blipFill>
        <p:spPr bwMode="auto">
          <a:xfrm>
            <a:off x="177623" y="1387259"/>
            <a:ext cx="660420" cy="523043"/>
          </a:xfrm>
          <a:prstGeom prst="rect">
            <a:avLst/>
          </a:prstGeom>
          <a:noFill/>
        </p:spPr>
      </p:pic>
      <p:pic>
        <p:nvPicPr>
          <p:cNvPr id="89" name="Picture 68" descr="YellowUser"/>
          <p:cNvPicPr>
            <a:picLocks noChangeAspect="1" noChangeArrowheads="1"/>
          </p:cNvPicPr>
          <p:nvPr/>
        </p:nvPicPr>
        <p:blipFill>
          <a:blip r:embed="rId8">
            <a:clrChange>
              <a:clrFrom>
                <a:srgbClr val="08369A"/>
              </a:clrFrom>
              <a:clrTo>
                <a:srgbClr val="08369A">
                  <a:alpha val="0"/>
                </a:srgbClr>
              </a:clrTo>
            </a:clrChange>
            <a:duotone>
              <a:prstClr val="black"/>
              <a:schemeClr val="accent4">
                <a:tint val="45000"/>
                <a:satMod val="400000"/>
              </a:schemeClr>
            </a:duotone>
          </a:blip>
          <a:srcRect/>
          <a:stretch>
            <a:fillRect/>
          </a:stretch>
        </p:blipFill>
        <p:spPr bwMode="auto">
          <a:xfrm>
            <a:off x="10388859" y="4266907"/>
            <a:ext cx="660420" cy="523043"/>
          </a:xfrm>
          <a:prstGeom prst="rect">
            <a:avLst/>
          </a:prstGeom>
          <a:noFill/>
        </p:spPr>
      </p:pic>
      <p:sp>
        <p:nvSpPr>
          <p:cNvPr id="90" name="Rectangle 89"/>
          <p:cNvSpPr/>
          <p:nvPr/>
        </p:nvSpPr>
        <p:spPr bwMode="auto">
          <a:xfrm>
            <a:off x="9642515" y="1286545"/>
            <a:ext cx="1969266" cy="596307"/>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GB" sz="2100" dirty="0">
                <a:solidFill>
                  <a:schemeClr val="bg1"/>
                </a:solidFill>
              </a:rPr>
              <a:t>Management </a:t>
            </a:r>
            <a:r>
              <a:rPr lang="en-GB" sz="2100" dirty="0" smtClean="0">
                <a:solidFill>
                  <a:schemeClr val="bg1"/>
                </a:solidFill>
              </a:rPr>
              <a:t>services</a:t>
            </a:r>
            <a:endParaRPr lang="en-GB" sz="2100" dirty="0">
              <a:solidFill>
                <a:schemeClr val="bg1"/>
              </a:solidFill>
            </a:endParaRPr>
          </a:p>
        </p:txBody>
      </p:sp>
      <p:sp>
        <p:nvSpPr>
          <p:cNvPr id="91" name="TextBox 90"/>
          <p:cNvSpPr txBox="1"/>
          <p:nvPr/>
        </p:nvSpPr>
        <p:spPr>
          <a:xfrm>
            <a:off x="9788966" y="4810772"/>
            <a:ext cx="2366631" cy="446254"/>
          </a:xfrm>
          <a:prstGeom prst="rect">
            <a:avLst/>
          </a:prstGeom>
        </p:spPr>
        <p:txBody>
          <a:bodyPr wrap="none" lIns="121899" tIns="60949" rIns="121899" bIns="60949" rtlCol="0">
            <a:spAutoFit/>
          </a:bodyPr>
          <a:lstStyle/>
          <a:p>
            <a:r>
              <a:rPr lang="en-GB" sz="2100" dirty="0"/>
              <a:t>ACS administrator</a:t>
            </a:r>
          </a:p>
        </p:txBody>
      </p:sp>
      <p:sp>
        <p:nvSpPr>
          <p:cNvPr id="41" name="Cloud 40"/>
          <p:cNvSpPr/>
          <p:nvPr/>
        </p:nvSpPr>
        <p:spPr bwMode="auto">
          <a:xfrm>
            <a:off x="8006508" y="1407431"/>
            <a:ext cx="1409177" cy="850032"/>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a:r>
              <a:rPr lang="en-GB" sz="1900" dirty="0">
                <a:solidFill>
                  <a:schemeClr val="bg1"/>
                </a:solidFill>
              </a:rPr>
              <a:t>Azure</a:t>
            </a:r>
          </a:p>
        </p:txBody>
      </p:sp>
    </p:spTree>
    <p:extLst>
      <p:ext uri="{BB962C8B-B14F-4D97-AF65-F5344CB8AC3E}">
        <p14:creationId xmlns:p14="http://schemas.microsoft.com/office/powerpoint/2010/main" val="39690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childTnLst>
                                </p:cTn>
                              </p:par>
                              <p:par>
                                <p:cTn id="45" presetID="1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500"/>
                                        <p:tgtEl>
                                          <p:spTgt spid="8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ntr" presetSubtype="0"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2" grpId="0" animBg="1"/>
      <p:bldP spid="77" grpId="0"/>
      <p:bldP spid="79" grpId="0"/>
      <p:bldP spid="83" grpId="0"/>
      <p:bldP spid="84" grpId="0" animBg="1"/>
      <p:bldP spid="9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itle 3"/>
          <p:cNvSpPr>
            <a:spLocks noGrp="1"/>
          </p:cNvSpPr>
          <p:nvPr>
            <p:ph type="ctrTitle"/>
          </p:nvPr>
        </p:nvSpPr>
        <p:spPr/>
        <p:txBody>
          <a:bodyPr/>
          <a:lstStyle/>
          <a:p>
            <a:r>
              <a:rPr lang="en-GB" dirty="0" smtClean="0"/>
              <a:t>ACS in action</a:t>
            </a:r>
            <a:endParaRPr lang="en-GB" dirty="0"/>
          </a:p>
        </p:txBody>
      </p:sp>
    </p:spTree>
    <p:extLst>
      <p:ext uri="{BB962C8B-B14F-4D97-AF65-F5344CB8AC3E}">
        <p14:creationId xmlns:p14="http://schemas.microsoft.com/office/powerpoint/2010/main" val="293982313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79052" y="3810506"/>
            <a:ext cx="6610546" cy="1523494"/>
          </a:xfrm>
        </p:spPr>
        <p:txBody>
          <a:bodyPr/>
          <a:lstStyle/>
          <a:p>
            <a:r>
              <a:rPr lang="en-GB" dirty="0" smtClean="0"/>
              <a:t>Monitoring and diagnostics</a:t>
            </a:r>
            <a:endParaRPr lang="en-GB" dirty="0"/>
          </a:p>
        </p:txBody>
      </p:sp>
    </p:spTree>
    <p:extLst>
      <p:ext uri="{BB962C8B-B14F-4D97-AF65-F5344CB8AC3E}">
        <p14:creationId xmlns:p14="http://schemas.microsoft.com/office/powerpoint/2010/main" val="157153797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Gathering data</a:t>
            </a:r>
            <a:endParaRPr lang="en-GB" dirty="0"/>
          </a:p>
        </p:txBody>
      </p:sp>
      <p:sp>
        <p:nvSpPr>
          <p:cNvPr id="7" name="Cloud 6"/>
          <p:cNvSpPr/>
          <p:nvPr/>
        </p:nvSpPr>
        <p:spPr>
          <a:xfrm>
            <a:off x="204498" y="1143000"/>
            <a:ext cx="11256962" cy="4669722"/>
          </a:xfrm>
          <a:prstGeom prst="cloud">
            <a:avLst/>
          </a:prstGeom>
          <a:solidFill>
            <a:schemeClr val="tx1">
              <a:lumMod val="85000"/>
            </a:schemeClr>
          </a:solidFill>
          <a:ln>
            <a:solidFill>
              <a:schemeClr val="bg2">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pPr algn="ctr"/>
            <a:endParaRPr lang="en-GB" dirty="0">
              <a:solidFill>
                <a:schemeClr val="bg1"/>
              </a:solidFill>
            </a:endParaRPr>
          </a:p>
        </p:txBody>
      </p:sp>
      <p:sp>
        <p:nvSpPr>
          <p:cNvPr id="8" name="Rectangle 7"/>
          <p:cNvSpPr/>
          <p:nvPr/>
        </p:nvSpPr>
        <p:spPr bwMode="auto">
          <a:xfrm>
            <a:off x="1598612" y="2209800"/>
            <a:ext cx="3810000" cy="200346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FFFF">
                  <a:alpha val="98824"/>
                </a:srgbClr>
              </a:solidFill>
              <a:latin typeface="Segoe UI" pitchFamily="34" charset="0"/>
              <a:ea typeface="Segoe UI" pitchFamily="34" charset="0"/>
              <a:cs typeface="Segoe UI" pitchFamily="34" charset="0"/>
            </a:endParaRPr>
          </a:p>
        </p:txBody>
      </p:sp>
      <p:sp>
        <p:nvSpPr>
          <p:cNvPr id="9" name="Rectangle 8"/>
          <p:cNvSpPr/>
          <p:nvPr/>
        </p:nvSpPr>
        <p:spPr bwMode="auto">
          <a:xfrm>
            <a:off x="6399212" y="3849138"/>
            <a:ext cx="3352800" cy="722861"/>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rgbClr val="FFFFFF">
                    <a:alpha val="98824"/>
                  </a:srgbClr>
                </a:solidFill>
                <a:latin typeface="Segoe UI" pitchFamily="34" charset="0"/>
                <a:ea typeface="Segoe UI" pitchFamily="34" charset="0"/>
                <a:cs typeface="Segoe UI" pitchFamily="34" charset="0"/>
              </a:rPr>
              <a:t>Windows Azure Storage</a:t>
            </a:r>
          </a:p>
          <a:p>
            <a:pPr algn="ctr" defTabSz="914099"/>
            <a:r>
              <a:rPr lang="en-GB" dirty="0" smtClean="0">
                <a:solidFill>
                  <a:srgbClr val="FFFFFF">
                    <a:alpha val="98824"/>
                  </a:srgbClr>
                </a:solidFill>
                <a:latin typeface="Segoe UI" pitchFamily="34" charset="0"/>
                <a:ea typeface="Segoe UI" pitchFamily="34" charset="0"/>
                <a:cs typeface="Segoe UI" pitchFamily="34" charset="0"/>
              </a:rPr>
              <a:t>Blobs &amp; Tables</a:t>
            </a:r>
          </a:p>
        </p:txBody>
      </p:sp>
      <p:sp>
        <p:nvSpPr>
          <p:cNvPr id="10" name="Rectangle 9"/>
          <p:cNvSpPr/>
          <p:nvPr/>
        </p:nvSpPr>
        <p:spPr bwMode="auto">
          <a:xfrm>
            <a:off x="3283500" y="2652405"/>
            <a:ext cx="1828800" cy="609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rgbClr val="FFFFFF">
                    <a:alpha val="98824"/>
                  </a:srgbClr>
                </a:solidFill>
                <a:latin typeface="Segoe UI" pitchFamily="34" charset="0"/>
                <a:ea typeface="Segoe UI" pitchFamily="34" charset="0"/>
                <a:cs typeface="Segoe UI" pitchFamily="34" charset="0"/>
              </a:rPr>
              <a:t>Diagnostic</a:t>
            </a:r>
            <a:br>
              <a:rPr lang="en-GB" dirty="0" smtClean="0">
                <a:solidFill>
                  <a:srgbClr val="FFFFFF">
                    <a:alpha val="98824"/>
                  </a:srgbClr>
                </a:solidFill>
                <a:latin typeface="Segoe UI" pitchFamily="34" charset="0"/>
                <a:ea typeface="Segoe UI" pitchFamily="34" charset="0"/>
                <a:cs typeface="Segoe UI" pitchFamily="34" charset="0"/>
              </a:rPr>
            </a:br>
            <a:r>
              <a:rPr lang="en-GB" dirty="0" smtClean="0">
                <a:solidFill>
                  <a:srgbClr val="FFFFFF">
                    <a:alpha val="98824"/>
                  </a:srgbClr>
                </a:solidFill>
                <a:latin typeface="Segoe UI" pitchFamily="34" charset="0"/>
                <a:ea typeface="Segoe UI" pitchFamily="34" charset="0"/>
                <a:cs typeface="Segoe UI" pitchFamily="34" charset="0"/>
              </a:rPr>
              <a:t>monitoring</a:t>
            </a:r>
          </a:p>
        </p:txBody>
      </p:sp>
      <p:sp>
        <p:nvSpPr>
          <p:cNvPr id="11" name="Rectangle 10"/>
          <p:cNvSpPr/>
          <p:nvPr/>
        </p:nvSpPr>
        <p:spPr bwMode="auto">
          <a:xfrm>
            <a:off x="6399212" y="2262147"/>
            <a:ext cx="3314700" cy="139386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rgbClr val="FFFFFF">
                    <a:alpha val="98824"/>
                  </a:srgbClr>
                </a:solidFill>
                <a:latin typeface="Segoe UI" pitchFamily="34" charset="0"/>
                <a:ea typeface="Segoe UI" pitchFamily="34" charset="0"/>
                <a:cs typeface="Segoe UI" pitchFamily="34" charset="0"/>
              </a:rPr>
              <a:t>Windows data sources</a:t>
            </a:r>
          </a:p>
          <a:p>
            <a:pPr algn="ctr" defTabSz="914099"/>
            <a:r>
              <a:rPr lang="en-GB" dirty="0" smtClean="0">
                <a:solidFill>
                  <a:srgbClr val="FFFFFF">
                    <a:alpha val="98824"/>
                  </a:srgbClr>
                </a:solidFill>
                <a:latin typeface="Segoe UI" pitchFamily="34" charset="0"/>
                <a:ea typeface="Segoe UI" pitchFamily="34" charset="0"/>
                <a:cs typeface="Segoe UI" pitchFamily="34" charset="0"/>
              </a:rPr>
              <a:t>Event logs</a:t>
            </a:r>
          </a:p>
          <a:p>
            <a:pPr algn="ctr" defTabSz="914099"/>
            <a:r>
              <a:rPr lang="en-GB" dirty="0" smtClean="0">
                <a:solidFill>
                  <a:srgbClr val="FFFFFF">
                    <a:alpha val="98824"/>
                  </a:srgbClr>
                </a:solidFill>
                <a:latin typeface="Segoe UI" pitchFamily="34" charset="0"/>
                <a:ea typeface="Segoe UI" pitchFamily="34" charset="0"/>
                <a:cs typeface="Segoe UI" pitchFamily="34" charset="0"/>
              </a:rPr>
              <a:t>IIS logs</a:t>
            </a:r>
          </a:p>
          <a:p>
            <a:pPr algn="ctr" defTabSz="914099"/>
            <a:r>
              <a:rPr lang="en-GB" dirty="0" smtClean="0">
                <a:solidFill>
                  <a:srgbClr val="FFFFFF">
                    <a:alpha val="98824"/>
                  </a:srgbClr>
                </a:solidFill>
                <a:latin typeface="Segoe UI" pitchFamily="34" charset="0"/>
                <a:ea typeface="Segoe UI" pitchFamily="34" charset="0"/>
                <a:cs typeface="Segoe UI" pitchFamily="34" charset="0"/>
              </a:rPr>
              <a:t>Failed request log</a:t>
            </a:r>
          </a:p>
          <a:p>
            <a:pPr algn="ctr" defTabSz="914099"/>
            <a:r>
              <a:rPr lang="en-GB" dirty="0" smtClean="0">
                <a:solidFill>
                  <a:srgbClr val="FFFFFF">
                    <a:alpha val="98824"/>
                  </a:srgbClr>
                </a:solidFill>
                <a:latin typeface="Segoe UI" pitchFamily="34" charset="0"/>
                <a:ea typeface="Segoe UI" pitchFamily="34" charset="0"/>
                <a:cs typeface="Segoe UI" pitchFamily="34" charset="0"/>
              </a:rPr>
              <a:t>Performance counters</a:t>
            </a:r>
          </a:p>
        </p:txBody>
      </p:sp>
      <p:sp>
        <p:nvSpPr>
          <p:cNvPr id="12" name="Rectangle 11"/>
          <p:cNvSpPr/>
          <p:nvPr/>
        </p:nvSpPr>
        <p:spPr bwMode="auto">
          <a:xfrm>
            <a:off x="2375712" y="2217766"/>
            <a:ext cx="2209800" cy="304800"/>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rgbClr val="FFFFFF">
                    <a:alpha val="98824"/>
                  </a:srgbClr>
                </a:solidFill>
                <a:latin typeface="Segoe UI" pitchFamily="34" charset="0"/>
                <a:ea typeface="Segoe UI" pitchFamily="34" charset="0"/>
                <a:cs typeface="Segoe UI" pitchFamily="34" charset="0"/>
              </a:rPr>
              <a:t>Role instance</a:t>
            </a:r>
          </a:p>
        </p:txBody>
      </p:sp>
      <p:sp>
        <p:nvSpPr>
          <p:cNvPr id="13" name="Rectangle 12"/>
          <p:cNvSpPr/>
          <p:nvPr/>
        </p:nvSpPr>
        <p:spPr bwMode="auto">
          <a:xfrm>
            <a:off x="1712912" y="2804805"/>
            <a:ext cx="10287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rgbClr val="FFFFFF">
                    <a:alpha val="98824"/>
                  </a:srgbClr>
                </a:solidFill>
                <a:latin typeface="Segoe UI" pitchFamily="34" charset="0"/>
                <a:ea typeface="Segoe UI" pitchFamily="34" charset="0"/>
                <a:cs typeface="Segoe UI" pitchFamily="34" charset="0"/>
              </a:rPr>
              <a:t>Role</a:t>
            </a:r>
          </a:p>
        </p:txBody>
      </p:sp>
      <p:sp>
        <p:nvSpPr>
          <p:cNvPr id="14" name="Rectangle 13"/>
          <p:cNvSpPr/>
          <p:nvPr/>
        </p:nvSpPr>
        <p:spPr bwMode="auto">
          <a:xfrm>
            <a:off x="2398712" y="3777662"/>
            <a:ext cx="2209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mtClean="0">
                <a:solidFill>
                  <a:srgbClr val="FFFFFF">
                    <a:alpha val="98824"/>
                  </a:srgbClr>
                </a:solidFill>
                <a:latin typeface="Segoe UI" pitchFamily="34" charset="0"/>
                <a:ea typeface="Segoe UI" pitchFamily="34" charset="0"/>
                <a:cs typeface="Segoe UI" pitchFamily="34" charset="0"/>
              </a:rPr>
              <a:t>Local storage</a:t>
            </a:r>
            <a:endParaRPr lang="en-GB" dirty="0" smtClean="0">
              <a:solidFill>
                <a:srgbClr val="FFFFFF">
                  <a:alpha val="98824"/>
                </a:srgbClr>
              </a:solidFill>
              <a:latin typeface="Segoe UI" pitchFamily="34" charset="0"/>
              <a:ea typeface="Segoe UI" pitchFamily="34" charset="0"/>
              <a:cs typeface="Segoe UI" pitchFamily="34" charset="0"/>
            </a:endParaRPr>
          </a:p>
        </p:txBody>
      </p:sp>
      <p:cxnSp>
        <p:nvCxnSpPr>
          <p:cNvPr id="16" name="Straight Arrow Connector 15"/>
          <p:cNvCxnSpPr>
            <a:stCxn id="11" idx="1"/>
            <a:endCxn id="10" idx="3"/>
          </p:cNvCxnSpPr>
          <p:nvPr/>
        </p:nvCxnSpPr>
        <p:spPr>
          <a:xfrm flipH="1" flipV="1">
            <a:off x="5112300" y="2957205"/>
            <a:ext cx="1286912" cy="1873"/>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21700" y="3262005"/>
            <a:ext cx="0" cy="509989"/>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353805" y="3262005"/>
            <a:ext cx="1" cy="509989"/>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41612" y="2968226"/>
            <a:ext cx="533400" cy="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5112300" y="3109605"/>
            <a:ext cx="1286912" cy="1100963"/>
          </a:xfrm>
          <a:prstGeom prst="bentConnector3">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6" descr="laptop"/>
          <p:cNvPicPr>
            <a:picLocks noChangeAspect="1" noChangeArrowheads="1"/>
          </p:cNvPicPr>
          <p:nvPr/>
        </p:nvPicPr>
        <p:blipFill>
          <a:blip r:embed="rId2" cstate="print"/>
          <a:srcRect/>
          <a:stretch>
            <a:fillRect/>
          </a:stretch>
        </p:blipFill>
        <p:spPr bwMode="auto">
          <a:xfrm>
            <a:off x="7502672" y="5334000"/>
            <a:ext cx="1182540" cy="651787"/>
          </a:xfrm>
          <a:prstGeom prst="rect">
            <a:avLst/>
          </a:prstGeom>
          <a:noFill/>
          <a:ln w="9525">
            <a:noFill/>
            <a:miter lim="800000"/>
            <a:headEnd/>
            <a:tailEnd/>
          </a:ln>
        </p:spPr>
      </p:pic>
      <p:pic>
        <p:nvPicPr>
          <p:cNvPr id="28" name="Picture 68" descr="YellowUser"/>
          <p:cNvPicPr>
            <a:picLocks noChangeAspect="1" noChangeArrowheads="1"/>
          </p:cNvPicPr>
          <p:nvPr/>
        </p:nvPicPr>
        <p:blipFill>
          <a:blip r:embed="rId3">
            <a:clrChange>
              <a:clrFrom>
                <a:srgbClr val="08369A"/>
              </a:clrFrom>
              <a:clrTo>
                <a:srgbClr val="08369A">
                  <a:alpha val="0"/>
                </a:srgbClr>
              </a:clrTo>
            </a:clrChange>
            <a:duotone>
              <a:prstClr val="black"/>
              <a:schemeClr val="accent4">
                <a:tint val="45000"/>
                <a:satMod val="400000"/>
              </a:schemeClr>
            </a:duotone>
          </a:blip>
          <a:srcRect/>
          <a:stretch>
            <a:fillRect/>
          </a:stretch>
        </p:blipFill>
        <p:spPr bwMode="auto">
          <a:xfrm>
            <a:off x="7847012" y="5993545"/>
            <a:ext cx="660420" cy="523043"/>
          </a:xfrm>
          <a:prstGeom prst="rect">
            <a:avLst/>
          </a:prstGeom>
          <a:noFill/>
        </p:spPr>
      </p:pic>
      <p:cxnSp>
        <p:nvCxnSpPr>
          <p:cNvPr id="29" name="Straight Arrow Connector 28"/>
          <p:cNvCxnSpPr/>
          <p:nvPr/>
        </p:nvCxnSpPr>
        <p:spPr>
          <a:xfrm>
            <a:off x="8101405" y="4571999"/>
            <a:ext cx="0" cy="685801"/>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8542998" y="6102666"/>
            <a:ext cx="2504413"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rgbClr val="FFFFFF">
                    <a:alpha val="98824"/>
                  </a:srgbClr>
                </a:solidFill>
                <a:latin typeface="Segoe UI" pitchFamily="34" charset="0"/>
                <a:ea typeface="Segoe UI" pitchFamily="34" charset="0"/>
                <a:cs typeface="Segoe UI" pitchFamily="34" charset="0"/>
              </a:rPr>
              <a:t>On premise analysis</a:t>
            </a:r>
          </a:p>
        </p:txBody>
      </p:sp>
    </p:spTree>
    <p:extLst>
      <p:ext uri="{BB962C8B-B14F-4D97-AF65-F5344CB8AC3E}">
        <p14:creationId xmlns:p14="http://schemas.microsoft.com/office/powerpoint/2010/main" val="276862871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9112" y="4191000"/>
            <a:ext cx="11149013" cy="3557897"/>
          </a:xfrm>
        </p:spPr>
        <p:txBody>
          <a:bodyPr/>
          <a:lstStyle/>
          <a:p>
            <a:r>
              <a:rPr lang="en-GB" dirty="0" smtClean="0"/>
              <a:t>System Center 2012 puts you in the driving seat</a:t>
            </a:r>
          </a:p>
          <a:p>
            <a:r>
              <a:rPr lang="en-GB" dirty="0" smtClean="0"/>
              <a:t>App Controller</a:t>
            </a:r>
          </a:p>
          <a:p>
            <a:pPr lvl="1"/>
            <a:r>
              <a:rPr lang="en-GB" dirty="0" smtClean="0"/>
              <a:t>Deploy and manage services/roles and instance counts</a:t>
            </a:r>
          </a:p>
          <a:p>
            <a:r>
              <a:rPr lang="en-GB" dirty="0" smtClean="0"/>
              <a:t>Operations Manager</a:t>
            </a:r>
          </a:p>
          <a:p>
            <a:pPr lvl="1"/>
            <a:r>
              <a:rPr lang="en-GB" dirty="0" smtClean="0"/>
              <a:t>Monitoring health and performance</a:t>
            </a:r>
          </a:p>
          <a:p>
            <a:pPr lvl="1"/>
            <a:endParaRPr lang="en-GB" dirty="0" smtClean="0"/>
          </a:p>
          <a:p>
            <a:endParaRPr lang="en-GB" dirty="0" smtClean="0"/>
          </a:p>
        </p:txBody>
      </p:sp>
      <p:pic>
        <p:nvPicPr>
          <p:cNvPr id="7" name="Picture 6"/>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tretch>
            <a:fillRect/>
          </a:stretch>
        </p:blipFill>
        <p:spPr bwMode="auto">
          <a:xfrm>
            <a:off x="227012" y="152400"/>
            <a:ext cx="2438400" cy="5557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blogs.technet.com/cfs-file.ashx/__key/communityserver-blogs-components-weblogfiles/00-00-00-89-15-metablogapi/8357.Image_5F00_32_5F00_31FBB7C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 y="914400"/>
            <a:ext cx="5715000" cy="32146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logs.technet.com/cfs-file.ashx/__key/communityserver-blogs-components-weblogfiles/00-00-00-89-15-metablogapi/8838.image_5F00_16E2E8B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68275"/>
            <a:ext cx="5983401" cy="318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6283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530013" cy="1495794"/>
          </a:xfrm>
        </p:spPr>
        <p:txBody>
          <a:bodyPr/>
          <a:lstStyle/>
          <a:p>
            <a:r>
              <a:rPr lang="en-GB" dirty="0" smtClean="0"/>
              <a:t>What do IT pros do with Windows Azure?</a:t>
            </a:r>
            <a:endParaRPr lang="en-GB" dirty="0"/>
          </a:p>
        </p:txBody>
      </p:sp>
      <p:sp>
        <p:nvSpPr>
          <p:cNvPr id="3" name="Content Placeholder 2"/>
          <p:cNvSpPr>
            <a:spLocks noGrp="1"/>
          </p:cNvSpPr>
          <p:nvPr>
            <p:ph idx="1"/>
          </p:nvPr>
        </p:nvSpPr>
        <p:spPr>
          <a:xfrm>
            <a:off x="519112" y="1447799"/>
            <a:ext cx="11149013" cy="4973669"/>
          </a:xfrm>
        </p:spPr>
        <p:txBody>
          <a:bodyPr/>
          <a:lstStyle/>
          <a:p>
            <a:r>
              <a:rPr lang="en-GB" sz="2800" dirty="0" smtClean="0"/>
              <a:t>Install server hardware </a:t>
            </a:r>
          </a:p>
          <a:p>
            <a:r>
              <a:rPr lang="en-GB" sz="2800" dirty="0" smtClean="0"/>
              <a:t>Configure the network</a:t>
            </a:r>
          </a:p>
          <a:p>
            <a:r>
              <a:rPr lang="en-GB" sz="2800" dirty="0" smtClean="0"/>
              <a:t>Install the OS</a:t>
            </a:r>
          </a:p>
          <a:p>
            <a:pPr lvl="1"/>
            <a:r>
              <a:rPr lang="en-GB" sz="2400" dirty="0" smtClean="0"/>
              <a:t>Update, update, update……..</a:t>
            </a:r>
          </a:p>
          <a:p>
            <a:r>
              <a:rPr lang="en-GB" sz="2800" dirty="0" smtClean="0"/>
              <a:t>Manage storage and backup</a:t>
            </a:r>
          </a:p>
          <a:p>
            <a:r>
              <a:rPr lang="en-GB" sz="2800" dirty="0" smtClean="0"/>
              <a:t>Apply </a:t>
            </a:r>
            <a:r>
              <a:rPr lang="en-GB" sz="2800" dirty="0"/>
              <a:t>security</a:t>
            </a:r>
          </a:p>
          <a:p>
            <a:r>
              <a:rPr lang="en-GB" sz="2800" dirty="0" smtClean="0"/>
              <a:t>Manage certificates</a:t>
            </a:r>
          </a:p>
          <a:p>
            <a:r>
              <a:rPr lang="en-GB" sz="2800" dirty="0" smtClean="0"/>
              <a:t>Deploy VMs and applications</a:t>
            </a:r>
          </a:p>
          <a:p>
            <a:r>
              <a:rPr lang="en-GB" sz="2800" dirty="0" smtClean="0"/>
              <a:t>Monitor application/OS health and performance</a:t>
            </a:r>
          </a:p>
          <a:p>
            <a:r>
              <a:rPr lang="en-GB" sz="2800" dirty="0" smtClean="0"/>
              <a:t>Match the business requirements by scaling to demand and being agile</a:t>
            </a:r>
            <a:endParaRPr lang="en-GB" sz="2800" dirty="0"/>
          </a:p>
        </p:txBody>
      </p:sp>
      <p:cxnSp>
        <p:nvCxnSpPr>
          <p:cNvPr id="5" name="Straight Connector 4"/>
          <p:cNvCxnSpPr/>
          <p:nvPr/>
        </p:nvCxnSpPr>
        <p:spPr>
          <a:xfrm>
            <a:off x="723900" y="1638300"/>
            <a:ext cx="3829050" cy="0"/>
          </a:xfrm>
          <a:prstGeom prst="line">
            <a:avLst/>
          </a:prstGeom>
          <a:ln>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a:xfrm>
            <a:off x="723900" y="2581275"/>
            <a:ext cx="3829050" cy="0"/>
          </a:xfrm>
          <a:prstGeom prst="line">
            <a:avLst/>
          </a:prstGeom>
          <a:ln>
            <a:solidFill>
              <a:srgbClr val="FFFF00"/>
            </a:solidFill>
            <a:prstDash val="sysDot"/>
          </a:ln>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a:off x="857250" y="3019425"/>
            <a:ext cx="3829050" cy="0"/>
          </a:xfrm>
          <a:prstGeom prst="line">
            <a:avLst/>
          </a:prstGeom>
          <a:ln>
            <a:solidFill>
              <a:srgbClr val="FFFF00"/>
            </a:solidFill>
            <a:prstDash val="sysDot"/>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602188" y="1872850"/>
            <a:ext cx="6064224" cy="430887"/>
          </a:xfrm>
          <a:prstGeom prst="rect">
            <a:avLst/>
          </a:prstGeom>
          <a:noFill/>
        </p:spPr>
        <p:txBody>
          <a:bodyPr wrap="none" lIns="0" tIns="0" rIns="0" bIns="0" rtlCol="0">
            <a:spAutoFit/>
          </a:bodyPr>
          <a:lstStyle/>
          <a:p>
            <a:r>
              <a:rPr lang="en-GB" sz="2800" dirty="0" smtClean="0">
                <a:solidFill>
                  <a:srgbClr val="FFFF00"/>
                </a:solidFill>
              </a:rPr>
              <a:t> - for </a:t>
            </a:r>
            <a:r>
              <a:rPr lang="en-GB" sz="2800" dirty="0">
                <a:solidFill>
                  <a:srgbClr val="FFFF00"/>
                </a:solidFill>
              </a:rPr>
              <a:t>cloud / on-premise connectivity </a:t>
            </a:r>
          </a:p>
        </p:txBody>
      </p:sp>
      <p:sp>
        <p:nvSpPr>
          <p:cNvPr id="4" name="TextBox 3"/>
          <p:cNvSpPr txBox="1"/>
          <p:nvPr/>
        </p:nvSpPr>
        <p:spPr>
          <a:xfrm>
            <a:off x="6591300" y="2486025"/>
            <a:ext cx="4419600" cy="2215991"/>
          </a:xfrm>
          <a:prstGeom prst="rect">
            <a:avLst/>
          </a:prstGeom>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GB" sz="3600" dirty="0" smtClean="0">
                <a:solidFill>
                  <a:schemeClr val="bg1"/>
                </a:solidFill>
                <a:latin typeface="Segoe UI Light" pitchFamily="34" charset="0"/>
              </a:rPr>
              <a:t>New ways of supporting your enterprise and new opportunities </a:t>
            </a:r>
          </a:p>
        </p:txBody>
      </p:sp>
      <p:sp>
        <p:nvSpPr>
          <p:cNvPr id="9" name="TextBox 8"/>
          <p:cNvSpPr txBox="1"/>
          <p:nvPr/>
        </p:nvSpPr>
        <p:spPr>
          <a:xfrm>
            <a:off x="4567223" y="1422856"/>
            <a:ext cx="5921493" cy="430887"/>
          </a:xfrm>
          <a:prstGeom prst="rect">
            <a:avLst/>
          </a:prstGeom>
          <a:noFill/>
        </p:spPr>
        <p:txBody>
          <a:bodyPr wrap="none" lIns="0" tIns="0" rIns="0" bIns="0" rtlCol="0">
            <a:spAutoFit/>
          </a:bodyPr>
          <a:lstStyle/>
          <a:p>
            <a:r>
              <a:rPr lang="en-GB" sz="2800" dirty="0" smtClean="0">
                <a:solidFill>
                  <a:srgbClr val="FFFF00"/>
                </a:solidFill>
              </a:rPr>
              <a:t> - Manage image libraries and deploy</a:t>
            </a:r>
            <a:endParaRPr lang="en-GB" sz="2800" dirty="0">
              <a:solidFill>
                <a:srgbClr val="FFFF00"/>
              </a:solidFill>
            </a:endParaRPr>
          </a:p>
        </p:txBody>
      </p:sp>
    </p:spTree>
    <p:extLst>
      <p:ext uri="{BB962C8B-B14F-4D97-AF65-F5344CB8AC3E}">
        <p14:creationId xmlns:p14="http://schemas.microsoft.com/office/powerpoint/2010/main" val="2132467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00" y="0"/>
            <a:ext cx="12188825" cy="6858000"/>
          </a:xfrm>
          <a:prstGeom prst="rect">
            <a:avLst/>
          </a:prstGeom>
          <a:solidFill>
            <a:srgbClr val="00AFD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en-US" dirty="0">
              <a:solidFill>
                <a:srgbClr val="FFFFFF"/>
              </a:solidFill>
              <a:ea typeface="ＭＳ Ｐゴシック" pitchFamily="34" charset="-128"/>
            </a:endParaRPr>
          </a:p>
        </p:txBody>
      </p:sp>
      <p:sp>
        <p:nvSpPr>
          <p:cNvPr id="10" name="Title 1"/>
          <p:cNvSpPr>
            <a:spLocks noGrp="1"/>
          </p:cNvSpPr>
          <p:nvPr/>
        </p:nvSpPr>
        <p:spPr>
          <a:xfrm>
            <a:off x="836615" y="1316766"/>
            <a:ext cx="10439399" cy="3771900"/>
          </a:xfrm>
          <a:prstGeom prst="rect">
            <a:avLst/>
          </a:prstGeom>
        </p:spPr>
        <p:txBody>
          <a:bodyPr vert="horz" lIns="0" tIns="0" rIns="121899" bIns="0" rtlCol="0" anchor="t">
            <a:noAutofit/>
          </a:bodyPr>
          <a:lstStyle>
            <a:lvl1pPr algn="ctr" defTabSz="914400" rtl="0" eaLnBrk="1" latinLnBrk="0" hangingPunct="1">
              <a:spcBef>
                <a:spcPct val="0"/>
              </a:spcBef>
              <a:buNone/>
              <a:defRPr sz="2400" b="0" kern="1200" cap="none" baseline="0">
                <a:solidFill>
                  <a:schemeClr val="bg1"/>
                </a:solidFill>
                <a:effectLst>
                  <a:reflection blurRad="127000" stA="25000" endPos="40000" dir="5400000" sy="-100000" algn="bl" rotWithShape="0"/>
                </a:effectLst>
                <a:latin typeface="Segoe UI" pitchFamily="34" charset="0"/>
                <a:ea typeface="+mj-ea"/>
                <a:cs typeface="Segoe UI" pitchFamily="34" charset="0"/>
              </a:defRPr>
            </a:lvl1pPr>
          </a:lstStyle>
          <a:p>
            <a:pPr lvl="0">
              <a:defRPr/>
            </a:pPr>
            <a:r>
              <a:rPr lang="en-US"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rPr>
              <a:t>Azure </a:t>
            </a:r>
            <a:r>
              <a:rPr lang="en-US" sz="4800" b="1" dirty="0" smtClean="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rPr>
              <a:t>Cloud </a:t>
            </a:r>
            <a:r>
              <a:rPr lang="en-US"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rPr>
              <a:t>offers you the opportunity to be the expert at bringing scalability and </a:t>
            </a:r>
            <a:r>
              <a:rPr lang="en-US" sz="4800" b="1" dirty="0" smtClean="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rPr>
              <a:t>agility </a:t>
            </a:r>
            <a:r>
              <a:rPr lang="en-US"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rPr>
              <a:t>to your company’s applications and services</a:t>
            </a:r>
            <a:endParaRPr lang="en-US" sz="3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endParaRPr>
          </a:p>
        </p:txBody>
      </p:sp>
    </p:spTree>
    <p:extLst>
      <p:ext uri="{BB962C8B-B14F-4D97-AF65-F5344CB8AC3E}">
        <p14:creationId xmlns:p14="http://schemas.microsoft.com/office/powerpoint/2010/main" val="211953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88825" cy="6858000"/>
          </a:xfrm>
          <a:prstGeom prst="rect">
            <a:avLst/>
          </a:prstGeom>
          <a:solidFill>
            <a:srgbClr val="00AFD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en-US" dirty="0">
              <a:solidFill>
                <a:srgbClr val="FFFFFF"/>
              </a:solidFill>
              <a:ea typeface="ＭＳ Ｐゴシック" pitchFamily="34" charset="-128"/>
            </a:endParaRPr>
          </a:p>
        </p:txBody>
      </p:sp>
      <p:sp>
        <p:nvSpPr>
          <p:cNvPr id="10" name="Title 1"/>
          <p:cNvSpPr>
            <a:spLocks noGrp="1"/>
          </p:cNvSpPr>
          <p:nvPr/>
        </p:nvSpPr>
        <p:spPr>
          <a:xfrm>
            <a:off x="836615" y="548681"/>
            <a:ext cx="10439399" cy="3771900"/>
          </a:xfrm>
          <a:prstGeom prst="rect">
            <a:avLst/>
          </a:prstGeom>
        </p:spPr>
        <p:txBody>
          <a:bodyPr vert="horz" lIns="0" tIns="0" rIns="121899" bIns="0" rtlCol="0" anchor="t">
            <a:noAutofit/>
          </a:bodyPr>
          <a:lstStyle>
            <a:lvl1pPr algn="ctr" defTabSz="914400" rtl="0" eaLnBrk="1" latinLnBrk="0" hangingPunct="1">
              <a:spcBef>
                <a:spcPct val="0"/>
              </a:spcBef>
              <a:buNone/>
              <a:defRPr sz="2400" b="0" kern="1200" cap="none" baseline="0">
                <a:solidFill>
                  <a:schemeClr val="bg1"/>
                </a:solidFill>
                <a:effectLst>
                  <a:reflection blurRad="127000" stA="25000" endPos="40000" dir="5400000" sy="-100000" algn="bl" rotWithShape="0"/>
                </a:effectLst>
                <a:latin typeface="Segoe UI" pitchFamily="34" charset="0"/>
                <a:ea typeface="+mj-ea"/>
                <a:cs typeface="Segoe UI" pitchFamily="34" charset="0"/>
              </a:defRPr>
            </a:lvl1pPr>
          </a:lstStyle>
          <a:p>
            <a:pPr lvl="0">
              <a:defRPr/>
            </a:pPr>
            <a:r>
              <a:rPr lang="en-US"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rPr>
              <a:t>A chance to innovate</a:t>
            </a:r>
          </a:p>
          <a:p>
            <a:pPr lvl="0">
              <a:defRPr/>
            </a:pPr>
            <a:r>
              <a:rPr lang="en-GB"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rPr>
              <a:t>Test out new ideas with small upfront costs</a:t>
            </a:r>
          </a:p>
          <a:p>
            <a:pPr lvl="0">
              <a:defRPr/>
            </a:pPr>
            <a:endParaRPr lang="en-GB"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endParaRPr>
          </a:p>
          <a:p>
            <a:pPr lvl="0">
              <a:defRPr/>
            </a:pPr>
            <a:r>
              <a:rPr lang="en-GB"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rPr>
              <a:t>If you need to scale rapidly, you can</a:t>
            </a:r>
          </a:p>
          <a:p>
            <a:pPr lvl="0">
              <a:defRPr/>
            </a:pPr>
            <a:endParaRPr lang="en-US"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endParaRPr>
          </a:p>
          <a:p>
            <a:pPr lvl="0">
              <a:defRPr/>
            </a:pPr>
            <a:endParaRPr lang="en-US"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endParaRPr>
          </a:p>
          <a:p>
            <a:pPr lvl="0">
              <a:defRPr/>
            </a:pPr>
            <a:endParaRPr lang="en-US" sz="4800" b="1" dirty="0">
              <a:solidFill>
                <a:sysClr val="window" lastClr="FFFFFF"/>
              </a:solidFill>
              <a:effectLst>
                <a:outerShdw blurRad="38100" dist="38100" dir="2700000" algn="tl">
                  <a:srgbClr val="000000">
                    <a:alpha val="43137"/>
                  </a:srgbClr>
                </a:outerShdw>
                <a:reflection blurRad="190500" stA="55000" endA="300" endPos="45500" dir="5400000" sy="-100000" algn="bl" rotWithShape="0"/>
              </a:effectLst>
            </a:endParaRPr>
          </a:p>
        </p:txBody>
      </p:sp>
    </p:spTree>
    <p:extLst>
      <p:ext uri="{BB962C8B-B14F-4D97-AF65-F5344CB8AC3E}">
        <p14:creationId xmlns:p14="http://schemas.microsoft.com/office/powerpoint/2010/main" val="56834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98"/>
          <p:cNvSpPr/>
          <p:nvPr/>
        </p:nvSpPr>
        <p:spPr>
          <a:xfrm>
            <a:off x="5536232" y="1687161"/>
            <a:ext cx="3007337" cy="876988"/>
          </a:xfrm>
          <a:custGeom>
            <a:avLst/>
            <a:gdLst>
              <a:gd name="connsiteX0" fmla="*/ 2256090 w 2256090"/>
              <a:gd name="connsiteY0" fmla="*/ 0 h 435836"/>
              <a:gd name="connsiteX1" fmla="*/ 2256090 w 2256090"/>
              <a:gd name="connsiteY1" fmla="*/ 427290 h 435836"/>
              <a:gd name="connsiteX2" fmla="*/ 1375873 w 2256090"/>
              <a:gd name="connsiteY2" fmla="*/ 418744 h 435836"/>
              <a:gd name="connsiteX3" fmla="*/ 940037 w 2256090"/>
              <a:gd name="connsiteY3" fmla="*/ 427290 h 435836"/>
              <a:gd name="connsiteX4" fmla="*/ 692209 w 2256090"/>
              <a:gd name="connsiteY4" fmla="*/ 427290 h 435836"/>
              <a:gd name="connsiteX5" fmla="*/ 529839 w 2256090"/>
              <a:gd name="connsiteY5" fmla="*/ 435836 h 435836"/>
              <a:gd name="connsiteX6" fmla="*/ 367469 w 2256090"/>
              <a:gd name="connsiteY6" fmla="*/ 427290 h 435836"/>
              <a:gd name="connsiteX7" fmla="*/ 111095 w 2256090"/>
              <a:gd name="connsiteY7" fmla="*/ 401652 h 435836"/>
              <a:gd name="connsiteX8" fmla="*/ 0 w 2256090"/>
              <a:gd name="connsiteY8" fmla="*/ 393107 h 435836"/>
              <a:gd name="connsiteX9" fmla="*/ 8546 w 2256090"/>
              <a:gd name="connsiteY9" fmla="*/ 17092 h 435836"/>
              <a:gd name="connsiteX10" fmla="*/ 2256090 w 2256090"/>
              <a:gd name="connsiteY10" fmla="*/ 0 h 43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090" h="435836">
                <a:moveTo>
                  <a:pt x="2256090" y="0"/>
                </a:moveTo>
                <a:lnTo>
                  <a:pt x="2256090" y="427290"/>
                </a:lnTo>
                <a:lnTo>
                  <a:pt x="1375873" y="418744"/>
                </a:lnTo>
                <a:lnTo>
                  <a:pt x="940037" y="427290"/>
                </a:lnTo>
                <a:lnTo>
                  <a:pt x="692209" y="427290"/>
                </a:lnTo>
                <a:lnTo>
                  <a:pt x="529839" y="435836"/>
                </a:lnTo>
                <a:lnTo>
                  <a:pt x="367469" y="427290"/>
                </a:lnTo>
                <a:lnTo>
                  <a:pt x="111095" y="401652"/>
                </a:lnTo>
                <a:lnTo>
                  <a:pt x="0" y="393107"/>
                </a:lnTo>
                <a:lnTo>
                  <a:pt x="8546" y="17092"/>
                </a:lnTo>
                <a:lnTo>
                  <a:pt x="2256090" y="0"/>
                </a:lnTo>
                <a:close/>
              </a:path>
            </a:pathLst>
          </a:custGeom>
          <a:solidFill>
            <a:schemeClr val="accent4">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endParaRPr lang="en-GB">
              <a:solidFill>
                <a:schemeClr val="tx1"/>
              </a:solidFill>
            </a:endParaRPr>
          </a:p>
        </p:txBody>
      </p:sp>
      <p:sp>
        <p:nvSpPr>
          <p:cNvPr id="98" name="Freeform 97"/>
          <p:cNvSpPr/>
          <p:nvPr/>
        </p:nvSpPr>
        <p:spPr>
          <a:xfrm>
            <a:off x="2449157" y="3435411"/>
            <a:ext cx="2540288" cy="2076628"/>
          </a:xfrm>
          <a:custGeom>
            <a:avLst/>
            <a:gdLst>
              <a:gd name="connsiteX0" fmla="*/ 0 w 1905712"/>
              <a:gd name="connsiteY0" fmla="*/ 777668 h 2076628"/>
              <a:gd name="connsiteX1" fmla="*/ 1187865 w 1905712"/>
              <a:gd name="connsiteY1" fmla="*/ 794759 h 2076628"/>
              <a:gd name="connsiteX2" fmla="*/ 1187865 w 1905712"/>
              <a:gd name="connsiteY2" fmla="*/ 8546 h 2076628"/>
              <a:gd name="connsiteX3" fmla="*/ 1888620 w 1905712"/>
              <a:gd name="connsiteY3" fmla="*/ 0 h 2076628"/>
              <a:gd name="connsiteX4" fmla="*/ 1905712 w 1905712"/>
              <a:gd name="connsiteY4" fmla="*/ 316195 h 2076628"/>
              <a:gd name="connsiteX5" fmla="*/ 1905712 w 1905712"/>
              <a:gd name="connsiteY5" fmla="*/ 512748 h 2076628"/>
              <a:gd name="connsiteX6" fmla="*/ 1862983 w 1905712"/>
              <a:gd name="connsiteY6" fmla="*/ 675118 h 2076628"/>
              <a:gd name="connsiteX7" fmla="*/ 1768979 w 1905712"/>
              <a:gd name="connsiteY7" fmla="*/ 769122 h 2076628"/>
              <a:gd name="connsiteX8" fmla="*/ 1700613 w 1905712"/>
              <a:gd name="connsiteY8" fmla="*/ 803305 h 2076628"/>
              <a:gd name="connsiteX9" fmla="*/ 1649338 w 1905712"/>
              <a:gd name="connsiteY9" fmla="*/ 854580 h 2076628"/>
              <a:gd name="connsiteX10" fmla="*/ 1580972 w 1905712"/>
              <a:gd name="connsiteY10" fmla="*/ 999858 h 2076628"/>
              <a:gd name="connsiteX11" fmla="*/ 1495514 w 1905712"/>
              <a:gd name="connsiteY11" fmla="*/ 1204957 h 2076628"/>
              <a:gd name="connsiteX12" fmla="*/ 1427147 w 1905712"/>
              <a:gd name="connsiteY12" fmla="*/ 1384419 h 2076628"/>
              <a:gd name="connsiteX13" fmla="*/ 1350235 w 1905712"/>
              <a:gd name="connsiteY13" fmla="*/ 1589518 h 2076628"/>
              <a:gd name="connsiteX14" fmla="*/ 1187865 w 1905712"/>
              <a:gd name="connsiteY14" fmla="*/ 1751888 h 2076628"/>
              <a:gd name="connsiteX15" fmla="*/ 914400 w 1905712"/>
              <a:gd name="connsiteY15" fmla="*/ 1854438 h 2076628"/>
              <a:gd name="connsiteX16" fmla="*/ 769121 w 1905712"/>
              <a:gd name="connsiteY16" fmla="*/ 1897167 h 2076628"/>
              <a:gd name="connsiteX17" fmla="*/ 632389 w 1905712"/>
              <a:gd name="connsiteY17" fmla="*/ 1931350 h 2076628"/>
              <a:gd name="connsiteX18" fmla="*/ 470018 w 1905712"/>
              <a:gd name="connsiteY18" fmla="*/ 1982625 h 2076628"/>
              <a:gd name="connsiteX19" fmla="*/ 316194 w 1905712"/>
              <a:gd name="connsiteY19" fmla="*/ 2008262 h 2076628"/>
              <a:gd name="connsiteX20" fmla="*/ 162370 w 1905712"/>
              <a:gd name="connsiteY20" fmla="*/ 2042445 h 2076628"/>
              <a:gd name="connsiteX21" fmla="*/ 34183 w 1905712"/>
              <a:gd name="connsiteY21" fmla="*/ 2076628 h 2076628"/>
              <a:gd name="connsiteX22" fmla="*/ 8546 w 1905712"/>
              <a:gd name="connsiteY22" fmla="*/ 2068083 h 2076628"/>
              <a:gd name="connsiteX23" fmla="*/ 0 w 1905712"/>
              <a:gd name="connsiteY23" fmla="*/ 777668 h 20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5712" h="2076628">
                <a:moveTo>
                  <a:pt x="0" y="777668"/>
                </a:moveTo>
                <a:lnTo>
                  <a:pt x="1187865" y="794759"/>
                </a:lnTo>
                <a:lnTo>
                  <a:pt x="1187865" y="8546"/>
                </a:lnTo>
                <a:lnTo>
                  <a:pt x="1888620" y="0"/>
                </a:lnTo>
                <a:lnTo>
                  <a:pt x="1905712" y="316195"/>
                </a:lnTo>
                <a:lnTo>
                  <a:pt x="1905712" y="512748"/>
                </a:lnTo>
                <a:lnTo>
                  <a:pt x="1862983" y="675118"/>
                </a:lnTo>
                <a:lnTo>
                  <a:pt x="1768979" y="769122"/>
                </a:lnTo>
                <a:lnTo>
                  <a:pt x="1700613" y="803305"/>
                </a:lnTo>
                <a:lnTo>
                  <a:pt x="1649338" y="854580"/>
                </a:lnTo>
                <a:lnTo>
                  <a:pt x="1580972" y="999858"/>
                </a:lnTo>
                <a:lnTo>
                  <a:pt x="1495514" y="1204957"/>
                </a:lnTo>
                <a:lnTo>
                  <a:pt x="1427147" y="1384419"/>
                </a:lnTo>
                <a:lnTo>
                  <a:pt x="1350235" y="1589518"/>
                </a:lnTo>
                <a:lnTo>
                  <a:pt x="1187865" y="1751888"/>
                </a:lnTo>
                <a:lnTo>
                  <a:pt x="914400" y="1854438"/>
                </a:lnTo>
                <a:lnTo>
                  <a:pt x="769121" y="1897167"/>
                </a:lnTo>
                <a:lnTo>
                  <a:pt x="632389" y="1931350"/>
                </a:lnTo>
                <a:lnTo>
                  <a:pt x="470018" y="1982625"/>
                </a:lnTo>
                <a:lnTo>
                  <a:pt x="316194" y="2008262"/>
                </a:lnTo>
                <a:lnTo>
                  <a:pt x="162370" y="2042445"/>
                </a:lnTo>
                <a:lnTo>
                  <a:pt x="34183" y="2076628"/>
                </a:lnTo>
                <a:lnTo>
                  <a:pt x="8546" y="2068083"/>
                </a:lnTo>
                <a:cubicBezTo>
                  <a:pt x="5697" y="1640793"/>
                  <a:pt x="2849" y="1213503"/>
                  <a:pt x="0" y="777668"/>
                </a:cubicBezTo>
                <a:close/>
              </a:path>
            </a:pathLst>
          </a:custGeom>
          <a:solidFill>
            <a:schemeClr val="accent4">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endParaRPr lang="en-GB">
              <a:solidFill>
                <a:schemeClr val="tx1"/>
              </a:solidFill>
            </a:endParaRPr>
          </a:p>
        </p:txBody>
      </p:sp>
      <p:sp>
        <p:nvSpPr>
          <p:cNvPr id="92" name="Freeform 91"/>
          <p:cNvSpPr/>
          <p:nvPr/>
        </p:nvSpPr>
        <p:spPr>
          <a:xfrm>
            <a:off x="4966661" y="2520778"/>
            <a:ext cx="569572" cy="922945"/>
          </a:xfrm>
          <a:custGeom>
            <a:avLst/>
            <a:gdLst>
              <a:gd name="connsiteX0" fmla="*/ 8546 w 427290"/>
              <a:gd name="connsiteY0" fmla="*/ 922945 h 922945"/>
              <a:gd name="connsiteX1" fmla="*/ 0 w 427290"/>
              <a:gd name="connsiteY1" fmla="*/ 495656 h 922945"/>
              <a:gd name="connsiteX2" fmla="*/ 25638 w 427290"/>
              <a:gd name="connsiteY2" fmla="*/ 264919 h 922945"/>
              <a:gd name="connsiteX3" fmla="*/ 68367 w 427290"/>
              <a:gd name="connsiteY3" fmla="*/ 136732 h 922945"/>
              <a:gd name="connsiteX4" fmla="*/ 239283 w 427290"/>
              <a:gd name="connsiteY4" fmla="*/ 8545 h 922945"/>
              <a:gd name="connsiteX5" fmla="*/ 418744 w 427290"/>
              <a:gd name="connsiteY5" fmla="*/ 0 h 922945"/>
              <a:gd name="connsiteX6" fmla="*/ 427290 w 427290"/>
              <a:gd name="connsiteY6" fmla="*/ 922945 h 922945"/>
              <a:gd name="connsiteX7" fmla="*/ 8546 w 427290"/>
              <a:gd name="connsiteY7" fmla="*/ 922945 h 9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290" h="922945">
                <a:moveTo>
                  <a:pt x="8546" y="922945"/>
                </a:moveTo>
                <a:lnTo>
                  <a:pt x="0" y="495656"/>
                </a:lnTo>
                <a:lnTo>
                  <a:pt x="25638" y="264919"/>
                </a:lnTo>
                <a:lnTo>
                  <a:pt x="68367" y="136732"/>
                </a:lnTo>
                <a:lnTo>
                  <a:pt x="239283" y="8545"/>
                </a:lnTo>
                <a:lnTo>
                  <a:pt x="418744" y="0"/>
                </a:lnTo>
                <a:cubicBezTo>
                  <a:pt x="421593" y="307648"/>
                  <a:pt x="424441" y="615297"/>
                  <a:pt x="427290" y="922945"/>
                </a:cubicBezTo>
                <a:lnTo>
                  <a:pt x="8546" y="922945"/>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GB">
              <a:solidFill>
                <a:schemeClr val="tx1"/>
              </a:solidFill>
            </a:endParaRPr>
          </a:p>
        </p:txBody>
      </p:sp>
      <p:sp>
        <p:nvSpPr>
          <p:cNvPr id="2" name="Title 1"/>
          <p:cNvSpPr>
            <a:spLocks noGrp="1"/>
          </p:cNvSpPr>
          <p:nvPr>
            <p:ph type="title"/>
          </p:nvPr>
        </p:nvSpPr>
        <p:spPr/>
        <p:txBody>
          <a:bodyPr/>
          <a:lstStyle/>
          <a:p>
            <a:r>
              <a:rPr lang="en-GB" dirty="0" smtClean="0"/>
              <a:t>Managing demand</a:t>
            </a:r>
            <a:endParaRPr lang="en-GB" dirty="0"/>
          </a:p>
        </p:txBody>
      </p:sp>
      <p:cxnSp>
        <p:nvCxnSpPr>
          <p:cNvPr id="46" name="Straight Arrow Connector 45"/>
          <p:cNvCxnSpPr/>
          <p:nvPr/>
        </p:nvCxnSpPr>
        <p:spPr>
          <a:xfrm flipV="1">
            <a:off x="2432953" y="1557784"/>
            <a:ext cx="6258710" cy="395944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2449051" y="1557784"/>
            <a:ext cx="0" cy="3959448"/>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432949" y="5517232"/>
            <a:ext cx="712453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449053" y="4221088"/>
            <a:ext cx="15816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030721" y="3429500"/>
            <a:ext cx="0" cy="816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019434" y="3437889"/>
            <a:ext cx="153577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535479" y="1709166"/>
            <a:ext cx="0" cy="17372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512906" y="1709507"/>
            <a:ext cx="3053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2439708" y="4213083"/>
            <a:ext cx="11392" cy="12904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8691663" y="5134160"/>
            <a:ext cx="741507" cy="400087"/>
          </a:xfrm>
          <a:prstGeom prst="rect">
            <a:avLst/>
          </a:prstGeom>
        </p:spPr>
        <p:txBody>
          <a:bodyPr wrap="none" lIns="121899" tIns="60949" rIns="121899" bIns="60949" rtlCol="0">
            <a:spAutoFit/>
          </a:bodyPr>
          <a:lstStyle/>
          <a:p>
            <a:r>
              <a:rPr lang="en-GB" dirty="0" smtClean="0"/>
              <a:t>Time</a:t>
            </a:r>
          </a:p>
        </p:txBody>
      </p:sp>
      <p:sp>
        <p:nvSpPr>
          <p:cNvPr id="105" name="TextBox 104"/>
          <p:cNvSpPr txBox="1"/>
          <p:nvPr/>
        </p:nvSpPr>
        <p:spPr>
          <a:xfrm>
            <a:off x="615143" y="1709159"/>
            <a:ext cx="1354046" cy="400087"/>
          </a:xfrm>
          <a:prstGeom prst="rect">
            <a:avLst/>
          </a:prstGeom>
        </p:spPr>
        <p:txBody>
          <a:bodyPr wrap="none" lIns="121899" tIns="60949" rIns="121899" bIns="60949" rtlCol="0">
            <a:spAutoFit/>
          </a:bodyPr>
          <a:lstStyle/>
          <a:p>
            <a:r>
              <a:rPr lang="en-GB" dirty="0" smtClean="0"/>
              <a:t>IT capacity</a:t>
            </a:r>
          </a:p>
        </p:txBody>
      </p:sp>
      <p:sp>
        <p:nvSpPr>
          <p:cNvPr id="106" name="Left Brace 105"/>
          <p:cNvSpPr/>
          <p:nvPr/>
        </p:nvSpPr>
        <p:spPr>
          <a:xfrm>
            <a:off x="2032012" y="4246495"/>
            <a:ext cx="318960" cy="1270743"/>
          </a:xfrm>
          <a:prstGeom prst="leftBrace">
            <a:avLst>
              <a:gd name="adj1" fmla="val 8333"/>
              <a:gd name="adj2" fmla="val 50673"/>
            </a:avLst>
          </a:prstGeom>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GB"/>
          </a:p>
        </p:txBody>
      </p:sp>
      <p:sp>
        <p:nvSpPr>
          <p:cNvPr id="107" name="TextBox 106"/>
          <p:cNvSpPr txBox="1"/>
          <p:nvPr/>
        </p:nvSpPr>
        <p:spPr>
          <a:xfrm>
            <a:off x="283635" y="4682085"/>
            <a:ext cx="1502741" cy="400087"/>
          </a:xfrm>
          <a:prstGeom prst="rect">
            <a:avLst/>
          </a:prstGeom>
        </p:spPr>
        <p:txBody>
          <a:bodyPr wrap="none" lIns="121899" tIns="60949" rIns="121899" bIns="60949" rtlCol="0">
            <a:spAutoFit/>
          </a:bodyPr>
          <a:lstStyle/>
          <a:p>
            <a:r>
              <a:rPr lang="en-GB" dirty="0" smtClean="0"/>
              <a:t>Entry barrier</a:t>
            </a:r>
          </a:p>
        </p:txBody>
      </p:sp>
      <p:sp>
        <p:nvSpPr>
          <p:cNvPr id="109" name="Rectangle 108"/>
          <p:cNvSpPr/>
          <p:nvPr/>
        </p:nvSpPr>
        <p:spPr>
          <a:xfrm>
            <a:off x="8046895" y="3650921"/>
            <a:ext cx="1224405" cy="188859"/>
          </a:xfrm>
          <a:prstGeom prst="rect">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endParaRPr lang="en-GB">
              <a:solidFill>
                <a:schemeClr val="tx1"/>
              </a:solidFill>
            </a:endParaRPr>
          </a:p>
        </p:txBody>
      </p:sp>
      <p:sp>
        <p:nvSpPr>
          <p:cNvPr id="110" name="Rectangle 109"/>
          <p:cNvSpPr/>
          <p:nvPr/>
        </p:nvSpPr>
        <p:spPr>
          <a:xfrm>
            <a:off x="8061767" y="4008572"/>
            <a:ext cx="1224405" cy="1888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GB">
              <a:solidFill>
                <a:schemeClr val="tx1"/>
              </a:solidFill>
            </a:endParaRPr>
          </a:p>
        </p:txBody>
      </p:sp>
      <p:sp>
        <p:nvSpPr>
          <p:cNvPr id="111" name="TextBox 110"/>
          <p:cNvSpPr txBox="1"/>
          <p:nvPr/>
        </p:nvSpPr>
        <p:spPr>
          <a:xfrm>
            <a:off x="9286165" y="3913928"/>
            <a:ext cx="1762812" cy="400087"/>
          </a:xfrm>
          <a:prstGeom prst="rect">
            <a:avLst/>
          </a:prstGeom>
        </p:spPr>
        <p:txBody>
          <a:bodyPr wrap="none" lIns="121899" tIns="60949" rIns="121899" bIns="60949" rtlCol="0">
            <a:spAutoFit/>
          </a:bodyPr>
          <a:lstStyle/>
          <a:p>
            <a:r>
              <a:rPr lang="en-GB" dirty="0" smtClean="0"/>
              <a:t>Under capacity</a:t>
            </a:r>
          </a:p>
        </p:txBody>
      </p:sp>
      <p:sp>
        <p:nvSpPr>
          <p:cNvPr id="112" name="TextBox 111"/>
          <p:cNvSpPr txBox="1"/>
          <p:nvPr/>
        </p:nvSpPr>
        <p:spPr>
          <a:xfrm>
            <a:off x="9286171" y="3563452"/>
            <a:ext cx="1622005" cy="400087"/>
          </a:xfrm>
          <a:prstGeom prst="rect">
            <a:avLst/>
          </a:prstGeom>
        </p:spPr>
        <p:txBody>
          <a:bodyPr wrap="none" lIns="121899" tIns="60949" rIns="121899" bIns="60949" rtlCol="0">
            <a:spAutoFit/>
          </a:bodyPr>
          <a:lstStyle/>
          <a:p>
            <a:r>
              <a:rPr lang="en-GB" dirty="0" smtClean="0"/>
              <a:t>Over capacity</a:t>
            </a:r>
          </a:p>
        </p:txBody>
      </p:sp>
      <p:sp>
        <p:nvSpPr>
          <p:cNvPr id="113" name="TextBox 112"/>
          <p:cNvSpPr txBox="1"/>
          <p:nvPr/>
        </p:nvSpPr>
        <p:spPr>
          <a:xfrm>
            <a:off x="8691659" y="1188452"/>
            <a:ext cx="1992041" cy="400087"/>
          </a:xfrm>
          <a:prstGeom prst="rect">
            <a:avLst/>
          </a:prstGeom>
        </p:spPr>
        <p:txBody>
          <a:bodyPr wrap="none" lIns="121899" tIns="60949" rIns="121899" bIns="60949" rtlCol="0">
            <a:spAutoFit/>
          </a:bodyPr>
          <a:lstStyle/>
          <a:p>
            <a:r>
              <a:rPr lang="en-GB" dirty="0" smtClean="0"/>
              <a:t>Forecast demand</a:t>
            </a:r>
          </a:p>
        </p:txBody>
      </p:sp>
      <p:cxnSp>
        <p:nvCxnSpPr>
          <p:cNvPr id="116" name="Straight Connector 115"/>
          <p:cNvCxnSpPr/>
          <p:nvPr/>
        </p:nvCxnSpPr>
        <p:spPr>
          <a:xfrm>
            <a:off x="8046888" y="3395295"/>
            <a:ext cx="12244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9286168" y="3212976"/>
            <a:ext cx="2076808" cy="400087"/>
          </a:xfrm>
          <a:prstGeom prst="rect">
            <a:avLst/>
          </a:prstGeom>
        </p:spPr>
        <p:txBody>
          <a:bodyPr wrap="none" lIns="121899" tIns="60949" rIns="121899" bIns="60949" rtlCol="0">
            <a:spAutoFit/>
          </a:bodyPr>
          <a:lstStyle/>
          <a:p>
            <a:r>
              <a:rPr lang="en-GB" dirty="0" smtClean="0"/>
              <a:t>Compute capacity</a:t>
            </a:r>
          </a:p>
        </p:txBody>
      </p:sp>
      <p:sp>
        <p:nvSpPr>
          <p:cNvPr id="39" name="Freeform 38"/>
          <p:cNvSpPr/>
          <p:nvPr/>
        </p:nvSpPr>
        <p:spPr>
          <a:xfrm>
            <a:off x="2460554" y="2505100"/>
            <a:ext cx="6105803" cy="3006941"/>
          </a:xfrm>
          <a:custGeom>
            <a:avLst/>
            <a:gdLst>
              <a:gd name="connsiteX0" fmla="*/ 0 w 4580545"/>
              <a:gd name="connsiteY0" fmla="*/ 3006941 h 3006941"/>
              <a:gd name="connsiteX1" fmla="*/ 1170773 w 4580545"/>
              <a:gd name="connsiteY1" fmla="*/ 2682201 h 3006941"/>
              <a:gd name="connsiteX2" fmla="*/ 1461330 w 4580545"/>
              <a:gd name="connsiteY2" fmla="*/ 2186545 h 3006941"/>
              <a:gd name="connsiteX3" fmla="*/ 1640792 w 4580545"/>
              <a:gd name="connsiteY3" fmla="*/ 1776347 h 3006941"/>
              <a:gd name="connsiteX4" fmla="*/ 1888620 w 4580545"/>
              <a:gd name="connsiteY4" fmla="*/ 1494336 h 3006941"/>
              <a:gd name="connsiteX5" fmla="*/ 1956987 w 4580545"/>
              <a:gd name="connsiteY5" fmla="*/ 127009 h 3006941"/>
              <a:gd name="connsiteX6" fmla="*/ 2897024 w 4580545"/>
              <a:gd name="connsiteY6" fmla="*/ 50097 h 3006941"/>
              <a:gd name="connsiteX7" fmla="*/ 4580545 w 4580545"/>
              <a:gd name="connsiteY7" fmla="*/ 41551 h 300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0545" h="3006941">
                <a:moveTo>
                  <a:pt x="0" y="3006941"/>
                </a:moveTo>
                <a:cubicBezTo>
                  <a:pt x="463609" y="2912937"/>
                  <a:pt x="927218" y="2818934"/>
                  <a:pt x="1170773" y="2682201"/>
                </a:cubicBezTo>
                <a:cubicBezTo>
                  <a:pt x="1414328" y="2545468"/>
                  <a:pt x="1382994" y="2337521"/>
                  <a:pt x="1461330" y="2186545"/>
                </a:cubicBezTo>
                <a:cubicBezTo>
                  <a:pt x="1539666" y="2035569"/>
                  <a:pt x="1569577" y="1891715"/>
                  <a:pt x="1640792" y="1776347"/>
                </a:cubicBezTo>
                <a:cubicBezTo>
                  <a:pt x="1712007" y="1660979"/>
                  <a:pt x="1835921" y="1769226"/>
                  <a:pt x="1888620" y="1494336"/>
                </a:cubicBezTo>
                <a:cubicBezTo>
                  <a:pt x="1941319" y="1219446"/>
                  <a:pt x="1788920" y="367715"/>
                  <a:pt x="1956987" y="127009"/>
                </a:cubicBezTo>
                <a:cubicBezTo>
                  <a:pt x="2125054" y="-113698"/>
                  <a:pt x="2459764" y="64340"/>
                  <a:pt x="2897024" y="50097"/>
                </a:cubicBezTo>
                <a:cubicBezTo>
                  <a:pt x="3334284" y="35854"/>
                  <a:pt x="3957414" y="38702"/>
                  <a:pt x="4580545" y="41551"/>
                </a:cubicBezTo>
              </a:path>
            </a:pathLst>
          </a:custGeom>
          <a:ln>
            <a:solidFill>
              <a:srgbClr val="FFFF00"/>
            </a:solidFill>
          </a:ln>
        </p:spPr>
        <p:style>
          <a:lnRef idx="3">
            <a:schemeClr val="accent2"/>
          </a:lnRef>
          <a:fillRef idx="0">
            <a:schemeClr val="accent2"/>
          </a:fillRef>
          <a:effectRef idx="2">
            <a:schemeClr val="accent2"/>
          </a:effectRef>
          <a:fontRef idx="minor">
            <a:schemeClr val="tx1"/>
          </a:fontRef>
        </p:style>
        <p:txBody>
          <a:bodyPr lIns="121899" tIns="60949" rIns="121899" bIns="60949" rtlCol="0" anchor="ctr"/>
          <a:lstStyle/>
          <a:p>
            <a:pPr algn="ctr"/>
            <a:endParaRPr lang="en-GB"/>
          </a:p>
        </p:txBody>
      </p:sp>
      <p:sp>
        <p:nvSpPr>
          <p:cNvPr id="114" name="Line Callout 1 113"/>
          <p:cNvSpPr/>
          <p:nvPr/>
        </p:nvSpPr>
        <p:spPr>
          <a:xfrm>
            <a:off x="2889203" y="2149796"/>
            <a:ext cx="1568746" cy="800133"/>
          </a:xfrm>
          <a:prstGeom prst="borderCallout1">
            <a:avLst>
              <a:gd name="adj1" fmla="val 68501"/>
              <a:gd name="adj2" fmla="val 99074"/>
              <a:gd name="adj3" fmla="val 119063"/>
              <a:gd name="adj4" fmla="val 150709"/>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GB" dirty="0">
                <a:solidFill>
                  <a:schemeClr val="bg1"/>
                </a:solidFill>
              </a:rPr>
              <a:t>Potential business loss</a:t>
            </a:r>
          </a:p>
        </p:txBody>
      </p:sp>
      <p:sp>
        <p:nvSpPr>
          <p:cNvPr id="115" name="Line Callout 1 114"/>
          <p:cNvSpPr/>
          <p:nvPr/>
        </p:nvSpPr>
        <p:spPr>
          <a:xfrm>
            <a:off x="5251447" y="4336008"/>
            <a:ext cx="1568746" cy="800133"/>
          </a:xfrm>
          <a:prstGeom prst="borderCallout1">
            <a:avLst>
              <a:gd name="adj1" fmla="val 32523"/>
              <a:gd name="adj2" fmla="val -2365"/>
              <a:gd name="adj3" fmla="val 25945"/>
              <a:gd name="adj4" fmla="val -70874"/>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GB" sz="1900" dirty="0">
                <a:solidFill>
                  <a:schemeClr val="bg1"/>
                </a:solidFill>
              </a:rPr>
              <a:t>Wasted capacity</a:t>
            </a:r>
          </a:p>
        </p:txBody>
      </p:sp>
      <p:sp>
        <p:nvSpPr>
          <p:cNvPr id="3" name="TextBox 2"/>
          <p:cNvSpPr txBox="1"/>
          <p:nvPr/>
        </p:nvSpPr>
        <p:spPr>
          <a:xfrm>
            <a:off x="1446212" y="5783789"/>
            <a:ext cx="8981818" cy="1071062"/>
          </a:xfrm>
          <a:prstGeom prst="rect">
            <a:avLst/>
          </a:prstGeom>
          <a:noFill/>
        </p:spPr>
        <p:txBody>
          <a:bodyPr wrap="none" lIns="91440" tIns="91440" rIns="91440" bIns="91440" rtlCol="0">
            <a:spAutoFit/>
          </a:bodyPr>
          <a:lstStyle/>
          <a:p>
            <a:pPr algn="ctr">
              <a:lnSpc>
                <a:spcPct val="90000"/>
              </a:lnSpc>
              <a:spcBef>
                <a:spcPct val="20000"/>
              </a:spcBef>
              <a:buSzPct val="90000"/>
            </a:pPr>
            <a:r>
              <a:rPr lang="en-GB" sz="3200" dirty="0" smtClean="0">
                <a:solidFill>
                  <a:srgbClr val="FFC000"/>
                </a:solidFill>
              </a:rPr>
              <a:t>Don’t forget you are also paying for unnecessary</a:t>
            </a:r>
            <a:br>
              <a:rPr lang="en-GB" sz="3200" dirty="0" smtClean="0">
                <a:solidFill>
                  <a:srgbClr val="FFC000"/>
                </a:solidFill>
              </a:rPr>
            </a:br>
            <a:r>
              <a:rPr lang="en-GB" sz="3200" dirty="0" smtClean="0">
                <a:solidFill>
                  <a:srgbClr val="FFC000"/>
                </a:solidFill>
              </a:rPr>
              <a:t>software licencing while you are over capacity</a:t>
            </a:r>
          </a:p>
        </p:txBody>
      </p:sp>
      <p:sp>
        <p:nvSpPr>
          <p:cNvPr id="4" name="6-Point Star 3"/>
          <p:cNvSpPr/>
          <p:nvPr/>
        </p:nvSpPr>
        <p:spPr bwMode="auto">
          <a:xfrm>
            <a:off x="1010362" y="5783789"/>
            <a:ext cx="563607" cy="609600"/>
          </a:xfrm>
          <a:prstGeom prst="star6">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C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8807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500"/>
                                        <p:tgtEl>
                                          <p:spTgt spid="118"/>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500"/>
                                        <p:tgtEl>
                                          <p:spTgt spid="1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fade">
                                      <p:cBhvr>
                                        <p:cTn id="54" dur="500"/>
                                        <p:tgtEl>
                                          <p:spTgt spid="9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fade">
                                      <p:cBhvr>
                                        <p:cTn id="57" dur="500"/>
                                        <p:tgtEl>
                                          <p:spTgt spid="1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fade">
                                      <p:cBhvr>
                                        <p:cTn id="60" dur="500"/>
                                        <p:tgtEl>
                                          <p:spTgt spid="1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fade">
                                      <p:cBhvr>
                                        <p:cTn id="65" dur="500"/>
                                        <p:tgtEl>
                                          <p:spTgt spid="1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5"/>
                                        </p:tgtEl>
                                        <p:attrNameLst>
                                          <p:attrName>style.visibility</p:attrName>
                                        </p:attrNameLst>
                                      </p:cBhvr>
                                      <p:to>
                                        <p:strVal val="visible"/>
                                      </p:to>
                                    </p:set>
                                    <p:animEffect transition="in" filter="fade">
                                      <p:cBhvr>
                                        <p:cTn id="70" dur="500"/>
                                        <p:tgtEl>
                                          <p:spTgt spid="1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500"/>
                                        <p:tgtEl>
                                          <p:spTgt spid="9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fade">
                                      <p:cBhvr>
                                        <p:cTn id="76" dur="500"/>
                                        <p:tgtEl>
                                          <p:spTgt spid="9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fade">
                                      <p:cBhvr>
                                        <p:cTn id="79" dur="500"/>
                                        <p:tgtEl>
                                          <p:spTgt spid="10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fade">
                                      <p:cBhvr>
                                        <p:cTn id="82" dur="500"/>
                                        <p:tgtEl>
                                          <p:spTgt spid="11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8" grpId="0" animBg="1"/>
      <p:bldP spid="92" grpId="0" animBg="1"/>
      <p:bldP spid="106" grpId="0" animBg="1"/>
      <p:bldP spid="107" grpId="0"/>
      <p:bldP spid="109" grpId="0" animBg="1"/>
      <p:bldP spid="110" grpId="0" animBg="1"/>
      <p:bldP spid="111" grpId="0"/>
      <p:bldP spid="112" grpId="0"/>
      <p:bldP spid="113" grpId="0"/>
      <p:bldP spid="118" grpId="0"/>
      <p:bldP spid="39" grpId="0" animBg="1"/>
      <p:bldP spid="114" grpId="0" animBg="1"/>
      <p:bldP spid="115" grpId="0" animBg="1"/>
      <p:bldP spid="3"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Consulting services on request</a:t>
            </a:r>
            <a:endParaRPr lang="en-GB" dirty="0"/>
          </a:p>
        </p:txBody>
      </p:sp>
      <p:sp>
        <p:nvSpPr>
          <p:cNvPr id="5" name="TextBox 4"/>
          <p:cNvSpPr txBox="1"/>
          <p:nvPr/>
        </p:nvSpPr>
        <p:spPr>
          <a:xfrm>
            <a:off x="4742481" y="1816015"/>
            <a:ext cx="4400244" cy="338554"/>
          </a:xfrm>
          <a:prstGeom prst="rect">
            <a:avLst/>
          </a:prstGeom>
          <a:noFill/>
        </p:spPr>
        <p:txBody>
          <a:bodyPr wrap="none" lIns="0" tIns="0" rIns="0" bIns="0" rtlCol="0">
            <a:spAutoFit/>
          </a:bodyPr>
          <a:lstStyle/>
          <a:p>
            <a:r>
              <a:rPr lang="en-GB" sz="2200" dirty="0" smtClean="0">
                <a:gradFill>
                  <a:gsLst>
                    <a:gs pos="0">
                      <a:schemeClr val="tx1"/>
                    </a:gs>
                    <a:gs pos="86000">
                      <a:schemeClr val="tx1"/>
                    </a:gs>
                  </a:gsLst>
                  <a:lin ang="5400000" scaled="0"/>
                </a:gradFill>
                <a:latin typeface="Segoe Light" pitchFamily="34" charset="0"/>
              </a:rPr>
              <a:t>John.craddock@xtseminars.co.uk</a:t>
            </a:r>
          </a:p>
        </p:txBody>
      </p:sp>
      <p:sp>
        <p:nvSpPr>
          <p:cNvPr id="6" name="TextBox 5"/>
          <p:cNvSpPr txBox="1"/>
          <p:nvPr/>
        </p:nvSpPr>
        <p:spPr>
          <a:xfrm>
            <a:off x="4742485" y="2619214"/>
            <a:ext cx="6819252" cy="3323987"/>
          </a:xfrm>
          <a:prstGeom prst="rect">
            <a:avLst/>
          </a:prstGeom>
          <a:noFill/>
        </p:spPr>
        <p:txBody>
          <a:bodyPr wrap="square" lIns="0" tIns="0" rIns="0" bIns="0" rtlCol="0">
            <a:spAutoFit/>
          </a:bodyPr>
          <a:lstStyle/>
          <a:p>
            <a:r>
              <a:rPr lang="en-US" dirty="0"/>
              <a:t>John has designed and implemented computing systems ranging from high-speed industrial controllers through to distributed IT systems with a focus on security and high-availability. A key player in many IT projects for industry leaders including Microsoft, the UK Government and multi-nationals that require optimized IT systems. Developed technical training courses that have been published worldwide, co-authored a highly successful book on Microsoft Active Directory Internals, presents regularly at major international conferences </a:t>
            </a:r>
            <a:r>
              <a:rPr lang="en-US" dirty="0" smtClean="0"/>
              <a:t>including </a:t>
            </a:r>
            <a:r>
              <a:rPr lang="en-US" dirty="0" err="1"/>
              <a:t>TechEd</a:t>
            </a:r>
            <a:r>
              <a:rPr lang="en-US" dirty="0"/>
              <a:t>, IT Forum and European summits. John can be engaged as a consultant or booked for speaking engagements through XTSeminars. www.xtseminars.co.uk</a:t>
            </a:r>
            <a:endParaRPr lang="en-GB" dirty="0"/>
          </a:p>
          <a:p>
            <a:endParaRPr lang="en-GB" dirty="0" err="1" smtClean="0">
              <a:gradFill>
                <a:gsLst>
                  <a:gs pos="0">
                    <a:schemeClr val="tx1"/>
                  </a:gs>
                  <a:gs pos="86000">
                    <a:schemeClr val="tx1"/>
                  </a:gs>
                </a:gsLst>
                <a:lin ang="5400000" scaled="0"/>
              </a:gradFill>
              <a:latin typeface="Segoe Light" pitchFamily="34" charset="0"/>
            </a:endParaRPr>
          </a:p>
        </p:txBody>
      </p:sp>
      <p:sp>
        <p:nvSpPr>
          <p:cNvPr id="7" name="Rectangle for Speaker Name"/>
          <p:cNvSpPr/>
          <p:nvPr/>
        </p:nvSpPr>
        <p:spPr bwMode="auto">
          <a:xfrm>
            <a:off x="977092" y="3404107"/>
            <a:ext cx="2148840" cy="222199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0" b="1" dirty="0">
              <a:solidFill>
                <a:srgbClr val="FFFFFF"/>
              </a:solidFill>
              <a:latin typeface="Segoe Condensed" pitchFamily="34" charset="0"/>
            </a:endParaRPr>
          </a:p>
        </p:txBody>
      </p:sp>
      <p:sp>
        <p:nvSpPr>
          <p:cNvPr id="8" name="Rectangle for Speaker Name"/>
          <p:cNvSpPr/>
          <p:nvPr/>
        </p:nvSpPr>
        <p:spPr bwMode="auto">
          <a:xfrm>
            <a:off x="977092" y="1019483"/>
            <a:ext cx="2148840" cy="2221992"/>
          </a:xfrm>
          <a:prstGeom prst="rect">
            <a:avLst/>
          </a:prstGeom>
          <a:solidFill>
            <a:srgbClr val="EE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0" b="1" dirty="0">
              <a:solidFill>
                <a:srgbClr val="FFFFFF"/>
              </a:solidFill>
              <a:latin typeface="Segoe Condensed"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6799" y="1243527"/>
            <a:ext cx="1929425" cy="1754744"/>
          </a:xfrm>
          <a:prstGeom prst="rect">
            <a:avLst/>
          </a:prstGeom>
          <a:solidFill>
            <a:schemeClr val="accent1">
              <a:lumMod val="75000"/>
            </a:schemeClr>
          </a:solidFill>
          <a:ln>
            <a:noFill/>
          </a:ln>
          <a:effectLst/>
        </p:spPr>
      </p:pic>
      <p:sp>
        <p:nvSpPr>
          <p:cNvPr id="10" name="Presentation Title Rectangle"/>
          <p:cNvSpPr txBox="1">
            <a:spLocks/>
          </p:cNvSpPr>
          <p:nvPr/>
        </p:nvSpPr>
        <p:spPr>
          <a:xfrm>
            <a:off x="975504" y="3519288"/>
            <a:ext cx="2145520" cy="1991630"/>
          </a:xfrm>
          <a:prstGeom prst="rect">
            <a:avLst/>
          </a:prstGeom>
          <a:noFill/>
        </p:spPr>
        <p:txBody>
          <a:bodyPr lIns="182880" rIns="137160"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John Craddock</a:t>
            </a:r>
            <a:endParaRPr lang="en-US"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600" b="0" spc="-70" dirty="0" smtClean="0">
                <a:gradFill flip="none" rotWithShape="1">
                  <a:gsLst>
                    <a:gs pos="15000">
                      <a:srgbClr val="000000"/>
                    </a:gs>
                    <a:gs pos="40000">
                      <a:srgbClr val="000000"/>
                    </a:gs>
                  </a:gsLst>
                  <a:lin ang="5400000" scaled="0"/>
                  <a:tileRect/>
                </a:gradFill>
                <a:latin typeface="+mn-lt"/>
              </a:rPr>
              <a:t>Infrastructure and security Architect</a:t>
            </a:r>
          </a:p>
          <a:p>
            <a:r>
              <a:rPr lang="en-US" sz="1600" b="0" spc="-70" dirty="0" smtClean="0">
                <a:gradFill flip="none" rotWithShape="1">
                  <a:gsLst>
                    <a:gs pos="15000">
                      <a:srgbClr val="000000"/>
                    </a:gs>
                    <a:gs pos="40000">
                      <a:srgbClr val="000000"/>
                    </a:gs>
                  </a:gsLst>
                  <a:lin ang="5400000" scaled="0"/>
                  <a:tileRect/>
                </a:gradFill>
                <a:latin typeface="+mn-lt"/>
              </a:rPr>
              <a:t>XTSeminars Ltd</a:t>
            </a:r>
            <a:endParaRPr lang="en-US" sz="1600" b="0" spc="-70" dirty="0">
              <a:gradFill flip="none" rotWithShape="1">
                <a:gsLst>
                  <a:gs pos="15000">
                    <a:srgbClr val="000000"/>
                  </a:gs>
                  <a:gs pos="40000">
                    <a:srgbClr val="000000"/>
                  </a:gs>
                </a:gsLst>
                <a:lin ang="5400000" scaled="0"/>
                <a:tileRect/>
              </a:gradFill>
              <a:latin typeface="+mn-lt"/>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838" y="6019800"/>
            <a:ext cx="11906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5"/>
          <p:cNvSpPr txBox="1"/>
          <p:nvPr/>
        </p:nvSpPr>
        <p:spPr>
          <a:xfrm>
            <a:off x="4113212" y="6019800"/>
            <a:ext cx="5160965" cy="307777"/>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GB" sz="2000" dirty="0" smtClean="0">
                <a:gradFill>
                  <a:gsLst>
                    <a:gs pos="0">
                      <a:schemeClr val="tx1"/>
                    </a:gs>
                    <a:gs pos="86000">
                      <a:schemeClr val="tx1"/>
                    </a:gs>
                  </a:gsLst>
                  <a:lin ang="5400000" scaled="0"/>
                </a:gradFill>
                <a:latin typeface="Segoe UI Light" pitchFamily="34" charset="0"/>
              </a:rPr>
              <a:t>@</a:t>
            </a:r>
            <a:r>
              <a:rPr lang="en-GB" sz="2000" dirty="0" err="1" smtClean="0">
                <a:gradFill>
                  <a:gsLst>
                    <a:gs pos="0">
                      <a:schemeClr val="tx1"/>
                    </a:gs>
                    <a:gs pos="86000">
                      <a:schemeClr val="tx1"/>
                    </a:gs>
                  </a:gsLst>
                  <a:lin ang="5400000" scaled="0"/>
                </a:gradFill>
                <a:latin typeface="Segoe UI Light" pitchFamily="34" charset="0"/>
              </a:rPr>
              <a:t>john_craddock</a:t>
            </a:r>
            <a:r>
              <a:rPr lang="en-GB" sz="2000" dirty="0" smtClean="0">
                <a:gradFill>
                  <a:gsLst>
                    <a:gs pos="0">
                      <a:schemeClr val="tx1"/>
                    </a:gs>
                    <a:gs pos="86000">
                      <a:schemeClr val="tx1"/>
                    </a:gs>
                  </a:gsLst>
                  <a:lin ang="5400000" scaled="0"/>
                </a:gradFill>
                <a:latin typeface="Segoe UI Light" pitchFamily="34" charset="0"/>
              </a:rPr>
              <a:t>               blog.xtseminars.co.uk</a:t>
            </a:r>
          </a:p>
        </p:txBody>
      </p:sp>
    </p:spTree>
    <p:extLst>
      <p:ext uri="{BB962C8B-B14F-4D97-AF65-F5344CB8AC3E}">
        <p14:creationId xmlns:p14="http://schemas.microsoft.com/office/powerpoint/2010/main" val="167413802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grpSp>
        <p:nvGrpSpPr>
          <p:cNvPr id="3" name="Group 2"/>
          <p:cNvGrpSpPr/>
          <p:nvPr/>
        </p:nvGrpSpPr>
        <p:grpSpPr>
          <a:xfrm>
            <a:off x="2143221" y="1447800"/>
            <a:ext cx="7879080" cy="4114800"/>
            <a:chOff x="1293812" y="1447800"/>
            <a:chExt cx="7879080" cy="4114800"/>
          </a:xfrm>
        </p:grpSpPr>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293812" y="1447800"/>
              <a:ext cx="3628486" cy="4114800"/>
            </a:xfrm>
            <a:prstGeom prst="rect">
              <a:avLst/>
            </a:prstGeom>
          </p:spPr>
        </p:pic>
        <p:sp>
          <p:nvSpPr>
            <p:cNvPr id="5" name="Rectangle 4"/>
            <p:cNvSpPr/>
            <p:nvPr/>
          </p:nvSpPr>
          <p:spPr bwMode="auto">
            <a:xfrm>
              <a:off x="5027612" y="3550920"/>
              <a:ext cx="2011680"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rgbClr val="FFFFFF"/>
                  </a:solidFill>
                  <a:ea typeface="Segoe UI" pitchFamily="34" charset="0"/>
                  <a:cs typeface="Segoe UI" pitchFamily="34" charset="0"/>
                </a:rPr>
                <a:t>Meetwindowsazure.com</a:t>
              </a:r>
            </a:p>
          </p:txBody>
        </p:sp>
        <p:sp>
          <p:nvSpPr>
            <p:cNvPr id="17" name="Rectangle 16">
              <a:hlinkClick r:id="rId4"/>
            </p:cNvPr>
            <p:cNvSpPr/>
            <p:nvPr/>
          </p:nvSpPr>
          <p:spPr bwMode="auto">
            <a:xfrm>
              <a:off x="5027612"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rPr>
                <a:t>@</a:t>
              </a:r>
              <a:r>
                <a:rPr lang="en-US" dirty="0" err="1">
                  <a:solidFill>
                    <a:srgbClr val="FFFFFF"/>
                  </a:solidFill>
                </a:rPr>
                <a:t>WindowsAzure</a:t>
              </a:r>
              <a:r>
                <a:rPr lang="en-US" dirty="0">
                  <a:solidFill>
                    <a:srgbClr val="FFFFFF"/>
                  </a:solidFill>
                </a:rPr>
                <a:t> </a:t>
              </a:r>
              <a:endParaRPr lang="en-US" dirty="0" smtClean="0">
                <a:solidFill>
                  <a:srgbClr val="FFFFFF"/>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ea typeface="Segoe UI" pitchFamily="34" charset="0"/>
                  <a:cs typeface="Segoe UI" pitchFamily="34" charset="0"/>
                </a:rPr>
                <a:t>@</a:t>
              </a:r>
              <a:r>
                <a:rPr lang="en-US" dirty="0">
                  <a:solidFill>
                    <a:srgbClr val="FFFFFF"/>
                  </a:solidFill>
                  <a:ea typeface="Segoe UI" pitchFamily="34" charset="0"/>
                  <a:cs typeface="Segoe UI" pitchFamily="34" charset="0"/>
                </a:rPr>
                <a:t>ms_teched</a:t>
              </a:r>
              <a:endParaRPr lang="en-US" sz="1600" dirty="0">
                <a:solidFill>
                  <a:srgbClr val="FFFFFF"/>
                </a:solidFill>
                <a:ea typeface="Segoe UI" pitchFamily="34" charset="0"/>
                <a:cs typeface="Segoe UI" pitchFamily="34" charset="0"/>
              </a:endParaRPr>
            </a:p>
          </p:txBody>
        </p:sp>
        <p:sp>
          <p:nvSpPr>
            <p:cNvPr id="20" name="Rectangle 19">
              <a:hlinkClick r:id="rId4"/>
            </p:cNvPr>
            <p:cNvSpPr/>
            <p:nvPr/>
          </p:nvSpPr>
          <p:spPr bwMode="auto">
            <a:xfrm>
              <a:off x="7161212"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400"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400" dirty="0" err="1">
                  <a:solidFill>
                    <a:srgbClr val="FFFFFF"/>
                  </a:solidFill>
                  <a:ea typeface="Segoe UI" pitchFamily="34" charset="0"/>
                  <a:cs typeface="Segoe UI" pitchFamily="34" charset="0"/>
                </a:rPr>
                <a:t>teched</a:t>
              </a:r>
              <a:endParaRPr lang="en-US" sz="1400" dirty="0">
                <a:solidFill>
                  <a:srgbClr val="FFFFFF"/>
                </a:solidFill>
                <a:ea typeface="Segoe UI" pitchFamily="34" charset="0"/>
                <a:cs typeface="Segoe UI" pitchFamily="34" charset="0"/>
              </a:endParaRPr>
            </a:p>
          </p:txBody>
        </p:sp>
        <p:sp>
          <p:nvSpPr>
            <p:cNvPr id="8" name="Rectangle 7">
              <a:hlinkClick r:id="rId4"/>
            </p:cNvPr>
            <p:cNvSpPr/>
            <p:nvPr/>
          </p:nvSpPr>
          <p:spPr bwMode="auto">
            <a:xfrm>
              <a:off x="7161212" y="144780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26" name="Picture 3" descr="C:\Users\chrisw\Desktop\Kinect Hand.png"/>
            <p:cNvPicPr>
              <a:picLocks noChangeAspect="1" noChangeArrowheads="1"/>
            </p:cNvPicPr>
            <p:nvPr/>
          </p:nvPicPr>
          <p:blipFill rotWithShape="1">
            <a:blip r:embed="rId5">
              <a:extLst>
                <a:ext uri="{28A0092B-C50C-407E-A947-70E740481C1C}">
                  <a14:useLocalDpi xmlns:a14="http://schemas.microsoft.com/office/drawing/2010/main" val="0"/>
                </a:ext>
              </a:extLst>
            </a:blip>
            <a:srcRect l="20200" t="39359" r="23215" b="-2658"/>
            <a:stretch/>
          </p:blipFill>
          <p:spPr bwMode="black">
            <a:xfrm>
              <a:off x="7620205" y="186199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p:cNvSpPr>
              <a:spLocks noEditPoints="1"/>
            </p:cNvSpPr>
            <p:nvPr/>
          </p:nvSpPr>
          <p:spPr bwMode="black">
            <a:xfrm>
              <a:off x="5535229"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8" name="Freeform 17"/>
            <p:cNvSpPr>
              <a:spLocks noEditPoints="1"/>
            </p:cNvSpPr>
            <p:nvPr/>
          </p:nvSpPr>
          <p:spPr bwMode="black">
            <a:xfrm>
              <a:off x="5405967" y="4087792"/>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rgbClr val="FFFFFF"/>
                </a:solidFill>
                <a:latin typeface="Segoe UI Light" pitchFamily="34" charset="0"/>
              </a:endParaRPr>
            </a:p>
          </p:txBody>
        </p:sp>
      </p:grpSp>
    </p:spTree>
    <p:extLst>
      <p:ext uri="{BB962C8B-B14F-4D97-AF65-F5344CB8AC3E}">
        <p14:creationId xmlns:p14="http://schemas.microsoft.com/office/powerpoint/2010/main" val="279251909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41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99917730"/>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6313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73094677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9586913" y="2286000"/>
            <a:ext cx="519112" cy="328613"/>
          </a:xfrm>
          <a:custGeom>
            <a:avLst/>
            <a:gdLst>
              <a:gd name="connsiteX0" fmla="*/ 0 w 519112"/>
              <a:gd name="connsiteY0" fmla="*/ 328613 h 328613"/>
              <a:gd name="connsiteX1" fmla="*/ 85725 w 519112"/>
              <a:gd name="connsiteY1" fmla="*/ 114300 h 328613"/>
              <a:gd name="connsiteX2" fmla="*/ 195262 w 519112"/>
              <a:gd name="connsiteY2" fmla="*/ 0 h 328613"/>
              <a:gd name="connsiteX3" fmla="*/ 366712 w 519112"/>
              <a:gd name="connsiteY3" fmla="*/ 80963 h 328613"/>
              <a:gd name="connsiteX4" fmla="*/ 490537 w 519112"/>
              <a:gd name="connsiteY4" fmla="*/ 276225 h 328613"/>
              <a:gd name="connsiteX5" fmla="*/ 519112 w 519112"/>
              <a:gd name="connsiteY5" fmla="*/ 328613 h 328613"/>
              <a:gd name="connsiteX6" fmla="*/ 0 w 519112"/>
              <a:gd name="connsiteY6" fmla="*/ 328613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12" h="328613">
                <a:moveTo>
                  <a:pt x="0" y="328613"/>
                </a:moveTo>
                <a:lnTo>
                  <a:pt x="85725" y="114300"/>
                </a:lnTo>
                <a:lnTo>
                  <a:pt x="195262" y="0"/>
                </a:lnTo>
                <a:lnTo>
                  <a:pt x="366712" y="80963"/>
                </a:lnTo>
                <a:lnTo>
                  <a:pt x="490537" y="276225"/>
                </a:lnTo>
                <a:lnTo>
                  <a:pt x="519112" y="328613"/>
                </a:lnTo>
                <a:lnTo>
                  <a:pt x="0" y="328613"/>
                </a:lnTo>
                <a:close/>
              </a:path>
            </a:pathLst>
          </a:cu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 name="Freeform 3"/>
          <p:cNvSpPr/>
          <p:nvPr/>
        </p:nvSpPr>
        <p:spPr bwMode="auto">
          <a:xfrm>
            <a:off x="3924300" y="1924050"/>
            <a:ext cx="857250" cy="747713"/>
          </a:xfrm>
          <a:custGeom>
            <a:avLst/>
            <a:gdLst>
              <a:gd name="connsiteX0" fmla="*/ 0 w 857250"/>
              <a:gd name="connsiteY0" fmla="*/ 742950 h 747713"/>
              <a:gd name="connsiteX1" fmla="*/ 95250 w 857250"/>
              <a:gd name="connsiteY1" fmla="*/ 423863 h 747713"/>
              <a:gd name="connsiteX2" fmla="*/ 190500 w 857250"/>
              <a:gd name="connsiteY2" fmla="*/ 161925 h 747713"/>
              <a:gd name="connsiteX3" fmla="*/ 280988 w 857250"/>
              <a:gd name="connsiteY3" fmla="*/ 14288 h 747713"/>
              <a:gd name="connsiteX4" fmla="*/ 357188 w 857250"/>
              <a:gd name="connsiteY4" fmla="*/ 0 h 747713"/>
              <a:gd name="connsiteX5" fmla="*/ 433388 w 857250"/>
              <a:gd name="connsiteY5" fmla="*/ 14288 h 747713"/>
              <a:gd name="connsiteX6" fmla="*/ 590550 w 857250"/>
              <a:gd name="connsiteY6" fmla="*/ 219075 h 747713"/>
              <a:gd name="connsiteX7" fmla="*/ 714375 w 857250"/>
              <a:gd name="connsiteY7" fmla="*/ 471488 h 747713"/>
              <a:gd name="connsiteX8" fmla="*/ 819150 w 857250"/>
              <a:gd name="connsiteY8" fmla="*/ 695325 h 747713"/>
              <a:gd name="connsiteX9" fmla="*/ 857250 w 857250"/>
              <a:gd name="connsiteY9" fmla="*/ 747713 h 747713"/>
              <a:gd name="connsiteX10" fmla="*/ 0 w 857250"/>
              <a:gd name="connsiteY10" fmla="*/ 742950 h 74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50" h="747713">
                <a:moveTo>
                  <a:pt x="0" y="742950"/>
                </a:moveTo>
                <a:lnTo>
                  <a:pt x="95250" y="423863"/>
                </a:lnTo>
                <a:lnTo>
                  <a:pt x="190500" y="161925"/>
                </a:lnTo>
                <a:lnTo>
                  <a:pt x="280988" y="14288"/>
                </a:lnTo>
                <a:lnTo>
                  <a:pt x="357188" y="0"/>
                </a:lnTo>
                <a:lnTo>
                  <a:pt x="433388" y="14288"/>
                </a:lnTo>
                <a:lnTo>
                  <a:pt x="590550" y="219075"/>
                </a:lnTo>
                <a:lnTo>
                  <a:pt x="714375" y="471488"/>
                </a:lnTo>
                <a:lnTo>
                  <a:pt x="819150" y="695325"/>
                </a:lnTo>
                <a:lnTo>
                  <a:pt x="857250" y="747713"/>
                </a:lnTo>
                <a:lnTo>
                  <a:pt x="0" y="742950"/>
                </a:lnTo>
                <a:close/>
              </a:path>
            </a:pathLst>
          </a:cu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GB" dirty="0" smtClean="0"/>
              <a:t>Demand burst</a:t>
            </a:r>
            <a:endParaRPr lang="en-GB" dirty="0"/>
          </a:p>
        </p:txBody>
      </p:sp>
      <p:cxnSp>
        <p:nvCxnSpPr>
          <p:cNvPr id="9" name="Straight Connector 8"/>
          <p:cNvCxnSpPr/>
          <p:nvPr/>
        </p:nvCxnSpPr>
        <p:spPr>
          <a:xfrm flipV="1">
            <a:off x="1873445" y="1329175"/>
            <a:ext cx="0" cy="3959448"/>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57349" y="5288623"/>
            <a:ext cx="9789755"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774015" y="4908911"/>
            <a:ext cx="741507" cy="400087"/>
          </a:xfrm>
          <a:prstGeom prst="rect">
            <a:avLst/>
          </a:prstGeom>
        </p:spPr>
        <p:txBody>
          <a:bodyPr wrap="none" lIns="121899" tIns="60949" rIns="121899" bIns="60949" rtlCol="0">
            <a:spAutoFit/>
          </a:bodyPr>
          <a:lstStyle/>
          <a:p>
            <a:r>
              <a:rPr lang="en-GB" dirty="0" smtClean="0"/>
              <a:t>Time</a:t>
            </a:r>
          </a:p>
        </p:txBody>
      </p:sp>
      <p:sp>
        <p:nvSpPr>
          <p:cNvPr id="19" name="TextBox 18"/>
          <p:cNvSpPr txBox="1"/>
          <p:nvPr/>
        </p:nvSpPr>
        <p:spPr>
          <a:xfrm>
            <a:off x="39532" y="1480550"/>
            <a:ext cx="1353854" cy="400087"/>
          </a:xfrm>
          <a:prstGeom prst="rect">
            <a:avLst/>
          </a:prstGeom>
        </p:spPr>
        <p:txBody>
          <a:bodyPr wrap="none" lIns="121899" tIns="60949" rIns="121899" bIns="60949" rtlCol="0">
            <a:spAutoFit/>
          </a:bodyPr>
          <a:lstStyle/>
          <a:p>
            <a:r>
              <a:rPr lang="en-GB" dirty="0" smtClean="0"/>
              <a:t>IT demand</a:t>
            </a:r>
          </a:p>
        </p:txBody>
      </p:sp>
      <p:sp>
        <p:nvSpPr>
          <p:cNvPr id="34" name="Freeform 33"/>
          <p:cNvSpPr/>
          <p:nvPr/>
        </p:nvSpPr>
        <p:spPr>
          <a:xfrm>
            <a:off x="1884737" y="1915556"/>
            <a:ext cx="9322194" cy="2579585"/>
          </a:xfrm>
          <a:custGeom>
            <a:avLst/>
            <a:gdLst>
              <a:gd name="connsiteX0" fmla="*/ 0 w 6993467"/>
              <a:gd name="connsiteY0" fmla="*/ 1835206 h 2579585"/>
              <a:gd name="connsiteX1" fmla="*/ 389467 w 6993467"/>
              <a:gd name="connsiteY1" fmla="*/ 1784406 h 2579585"/>
              <a:gd name="connsiteX2" fmla="*/ 601134 w 6993467"/>
              <a:gd name="connsiteY2" fmla="*/ 1945273 h 2579585"/>
              <a:gd name="connsiteX3" fmla="*/ 897467 w 6993467"/>
              <a:gd name="connsiteY3" fmla="*/ 1843673 h 2579585"/>
              <a:gd name="connsiteX4" fmla="*/ 1286934 w 6993467"/>
              <a:gd name="connsiteY4" fmla="*/ 1928340 h 2579585"/>
              <a:gd name="connsiteX5" fmla="*/ 1769534 w 6993467"/>
              <a:gd name="connsiteY5" fmla="*/ 6406 h 2579585"/>
              <a:gd name="connsiteX6" fmla="*/ 2438400 w 6993467"/>
              <a:gd name="connsiteY6" fmla="*/ 1344140 h 2579585"/>
              <a:gd name="connsiteX7" fmla="*/ 3513667 w 6993467"/>
              <a:gd name="connsiteY7" fmla="*/ 2385540 h 2579585"/>
              <a:gd name="connsiteX8" fmla="*/ 4182534 w 6993467"/>
              <a:gd name="connsiteY8" fmla="*/ 2461740 h 2579585"/>
              <a:gd name="connsiteX9" fmla="*/ 4639734 w 6993467"/>
              <a:gd name="connsiteY9" fmla="*/ 2461740 h 2579585"/>
              <a:gd name="connsiteX10" fmla="*/ 5096934 w 6993467"/>
              <a:gd name="connsiteY10" fmla="*/ 2537940 h 2579585"/>
              <a:gd name="connsiteX11" fmla="*/ 5325534 w 6993467"/>
              <a:gd name="connsiteY11" fmla="*/ 2444806 h 2579585"/>
              <a:gd name="connsiteX12" fmla="*/ 5477934 w 6993467"/>
              <a:gd name="connsiteY12" fmla="*/ 1970673 h 2579585"/>
              <a:gd name="connsiteX13" fmla="*/ 5901267 w 6993467"/>
              <a:gd name="connsiteY13" fmla="*/ 395873 h 2579585"/>
              <a:gd name="connsiteX14" fmla="*/ 6324600 w 6993467"/>
              <a:gd name="connsiteY14" fmla="*/ 1208673 h 2579585"/>
              <a:gd name="connsiteX15" fmla="*/ 6527800 w 6993467"/>
              <a:gd name="connsiteY15" fmla="*/ 2461740 h 2579585"/>
              <a:gd name="connsiteX16" fmla="*/ 6993467 w 6993467"/>
              <a:gd name="connsiteY16" fmla="*/ 2453273 h 25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3467" h="2579585">
                <a:moveTo>
                  <a:pt x="0" y="1835206"/>
                </a:moveTo>
                <a:cubicBezTo>
                  <a:pt x="144639" y="1800633"/>
                  <a:pt x="289278" y="1766061"/>
                  <a:pt x="389467" y="1784406"/>
                </a:cubicBezTo>
                <a:cubicBezTo>
                  <a:pt x="489656" y="1802750"/>
                  <a:pt x="516467" y="1935395"/>
                  <a:pt x="601134" y="1945273"/>
                </a:cubicBezTo>
                <a:cubicBezTo>
                  <a:pt x="685801" y="1955151"/>
                  <a:pt x="783167" y="1846495"/>
                  <a:pt x="897467" y="1843673"/>
                </a:cubicBezTo>
                <a:cubicBezTo>
                  <a:pt x="1011767" y="1840851"/>
                  <a:pt x="1141590" y="2234551"/>
                  <a:pt x="1286934" y="1928340"/>
                </a:cubicBezTo>
                <a:cubicBezTo>
                  <a:pt x="1432278" y="1622129"/>
                  <a:pt x="1577623" y="103773"/>
                  <a:pt x="1769534" y="6406"/>
                </a:cubicBezTo>
                <a:cubicBezTo>
                  <a:pt x="1961445" y="-90961"/>
                  <a:pt x="2147711" y="947618"/>
                  <a:pt x="2438400" y="1344140"/>
                </a:cubicBezTo>
                <a:cubicBezTo>
                  <a:pt x="2729089" y="1740662"/>
                  <a:pt x="3222978" y="2199273"/>
                  <a:pt x="3513667" y="2385540"/>
                </a:cubicBezTo>
                <a:cubicBezTo>
                  <a:pt x="3804356" y="2571807"/>
                  <a:pt x="3994856" y="2449040"/>
                  <a:pt x="4182534" y="2461740"/>
                </a:cubicBezTo>
                <a:cubicBezTo>
                  <a:pt x="4370212" y="2474440"/>
                  <a:pt x="4487334" y="2449040"/>
                  <a:pt x="4639734" y="2461740"/>
                </a:cubicBezTo>
                <a:cubicBezTo>
                  <a:pt x="4792134" y="2474440"/>
                  <a:pt x="4982634" y="2540762"/>
                  <a:pt x="5096934" y="2537940"/>
                </a:cubicBezTo>
                <a:cubicBezTo>
                  <a:pt x="5211234" y="2535118"/>
                  <a:pt x="5262034" y="2539350"/>
                  <a:pt x="5325534" y="2444806"/>
                </a:cubicBezTo>
                <a:cubicBezTo>
                  <a:pt x="5389034" y="2350262"/>
                  <a:pt x="5381979" y="2312162"/>
                  <a:pt x="5477934" y="1970673"/>
                </a:cubicBezTo>
                <a:cubicBezTo>
                  <a:pt x="5573890" y="1629184"/>
                  <a:pt x="5760156" y="522873"/>
                  <a:pt x="5901267" y="395873"/>
                </a:cubicBezTo>
                <a:cubicBezTo>
                  <a:pt x="6042378" y="268873"/>
                  <a:pt x="6220178" y="864362"/>
                  <a:pt x="6324600" y="1208673"/>
                </a:cubicBezTo>
                <a:cubicBezTo>
                  <a:pt x="6429022" y="1552984"/>
                  <a:pt x="6416322" y="2254307"/>
                  <a:pt x="6527800" y="2461740"/>
                </a:cubicBezTo>
                <a:cubicBezTo>
                  <a:pt x="6639278" y="2669173"/>
                  <a:pt x="6816372" y="2561223"/>
                  <a:pt x="6993467" y="2453273"/>
                </a:cubicBezTo>
              </a:path>
            </a:pathLst>
          </a:custGeom>
          <a:ln>
            <a:solidFill>
              <a:schemeClr val="tx1"/>
            </a:solidFill>
          </a:ln>
        </p:spPr>
        <p:style>
          <a:lnRef idx="3">
            <a:schemeClr val="accent1"/>
          </a:lnRef>
          <a:fillRef idx="0">
            <a:schemeClr val="accent1"/>
          </a:fillRef>
          <a:effectRef idx="2">
            <a:schemeClr val="accent1"/>
          </a:effectRef>
          <a:fontRef idx="minor">
            <a:schemeClr val="tx1"/>
          </a:fontRef>
        </p:style>
        <p:txBody>
          <a:bodyPr lIns="121899" tIns="60949" rIns="121899" bIns="60949" rtlCol="0" anchor="ctr"/>
          <a:lstStyle/>
          <a:p>
            <a:pPr algn="ctr"/>
            <a:endParaRPr lang="en-GB"/>
          </a:p>
        </p:txBody>
      </p:sp>
      <p:sp>
        <p:nvSpPr>
          <p:cNvPr id="36" name="TextBox 35"/>
          <p:cNvSpPr txBox="1"/>
          <p:nvPr/>
        </p:nvSpPr>
        <p:spPr>
          <a:xfrm>
            <a:off x="4993502" y="5494867"/>
            <a:ext cx="2558415" cy="400087"/>
          </a:xfrm>
          <a:prstGeom prst="rect">
            <a:avLst/>
          </a:prstGeom>
        </p:spPr>
        <p:txBody>
          <a:bodyPr wrap="none" lIns="121899" tIns="60949" rIns="121899" bIns="60949" rtlCol="0">
            <a:spAutoFit/>
          </a:bodyPr>
          <a:lstStyle/>
          <a:p>
            <a:r>
              <a:rPr lang="en-GB" dirty="0" smtClean="0"/>
              <a:t>Concert ticket web site</a:t>
            </a:r>
          </a:p>
        </p:txBody>
      </p:sp>
      <p:cxnSp>
        <p:nvCxnSpPr>
          <p:cNvPr id="38" name="Straight Arrow Connector 37"/>
          <p:cNvCxnSpPr/>
          <p:nvPr/>
        </p:nvCxnSpPr>
        <p:spPr>
          <a:xfrm flipV="1">
            <a:off x="3476072" y="4055541"/>
            <a:ext cx="0" cy="439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915899" y="4495135"/>
            <a:ext cx="0" cy="43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302331" y="4538581"/>
            <a:ext cx="1974409" cy="400087"/>
          </a:xfrm>
          <a:prstGeom prst="rect">
            <a:avLst/>
          </a:prstGeom>
        </p:spPr>
        <p:txBody>
          <a:bodyPr wrap="none" lIns="121899" tIns="60949" rIns="121899" bIns="60949" rtlCol="0">
            <a:spAutoFit/>
          </a:bodyPr>
          <a:lstStyle/>
          <a:p>
            <a:r>
              <a:rPr lang="en-GB" dirty="0" smtClean="0"/>
              <a:t>Ticket sales open</a:t>
            </a:r>
          </a:p>
        </p:txBody>
      </p:sp>
      <p:sp>
        <p:nvSpPr>
          <p:cNvPr id="43" name="TextBox 42"/>
          <p:cNvSpPr txBox="1"/>
          <p:nvPr/>
        </p:nvSpPr>
        <p:spPr>
          <a:xfrm>
            <a:off x="7729131" y="4836947"/>
            <a:ext cx="1974409" cy="400087"/>
          </a:xfrm>
          <a:prstGeom prst="rect">
            <a:avLst/>
          </a:prstGeom>
        </p:spPr>
        <p:txBody>
          <a:bodyPr wrap="none" lIns="121899" tIns="60949" rIns="121899" bIns="60949" rtlCol="0">
            <a:spAutoFit/>
          </a:bodyPr>
          <a:lstStyle/>
          <a:p>
            <a:r>
              <a:rPr lang="en-GB" dirty="0" smtClean="0"/>
              <a:t>Ticket sales open</a:t>
            </a:r>
          </a:p>
        </p:txBody>
      </p:sp>
      <p:cxnSp>
        <p:nvCxnSpPr>
          <p:cNvPr id="5" name="Straight Connector 4"/>
          <p:cNvCxnSpPr/>
          <p:nvPr/>
        </p:nvCxnSpPr>
        <p:spPr>
          <a:xfrm flipV="1">
            <a:off x="1884737" y="2594385"/>
            <a:ext cx="9630785" cy="95693"/>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72709" y="2194298"/>
            <a:ext cx="2076808" cy="400087"/>
          </a:xfrm>
          <a:prstGeom prst="rect">
            <a:avLst/>
          </a:prstGeom>
        </p:spPr>
        <p:txBody>
          <a:bodyPr wrap="none" lIns="121899" tIns="60949" rIns="121899" bIns="60949" rtlCol="0">
            <a:spAutoFit/>
          </a:bodyPr>
          <a:lstStyle/>
          <a:p>
            <a:r>
              <a:rPr lang="en-GB" dirty="0" smtClean="0"/>
              <a:t>Compute capacity</a:t>
            </a:r>
          </a:p>
        </p:txBody>
      </p:sp>
      <p:cxnSp>
        <p:nvCxnSpPr>
          <p:cNvPr id="12" name="Straight Arrow Connector 11"/>
          <p:cNvCxnSpPr/>
          <p:nvPr/>
        </p:nvCxnSpPr>
        <p:spPr>
          <a:xfrm flipH="1">
            <a:off x="4429125" y="1104900"/>
            <a:ext cx="2881988" cy="11811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a:endCxn id="6" idx="1"/>
          </p:cNvCxnSpPr>
          <p:nvPr/>
        </p:nvCxnSpPr>
        <p:spPr>
          <a:xfrm>
            <a:off x="7311113" y="1104900"/>
            <a:ext cx="2361525" cy="1295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4" name="TextBox 23"/>
          <p:cNvSpPr txBox="1"/>
          <p:nvPr/>
        </p:nvSpPr>
        <p:spPr>
          <a:xfrm>
            <a:off x="6902665" y="704813"/>
            <a:ext cx="802421" cy="400087"/>
          </a:xfrm>
          <a:prstGeom prst="rect">
            <a:avLst/>
          </a:prstGeom>
        </p:spPr>
        <p:txBody>
          <a:bodyPr wrap="none" lIns="121899" tIns="60949" rIns="121899" bIns="60949" rtlCol="0">
            <a:spAutoFit/>
          </a:bodyPr>
          <a:lstStyle/>
          <a:p>
            <a:r>
              <a:rPr lang="en-GB" dirty="0" smtClean="0"/>
              <a:t>CLMs</a:t>
            </a:r>
          </a:p>
        </p:txBody>
      </p:sp>
    </p:spTree>
    <p:extLst>
      <p:ext uri="{BB962C8B-B14F-4D97-AF65-F5344CB8AC3E}">
        <p14:creationId xmlns:p14="http://schemas.microsoft.com/office/powerpoint/2010/main" val="213145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Cloud computing</a:t>
            </a:r>
            <a:endParaRPr lang="en-GB" dirty="0"/>
          </a:p>
        </p:txBody>
      </p:sp>
      <p:sp>
        <p:nvSpPr>
          <p:cNvPr id="3" name="Content Placeholder 2"/>
          <p:cNvSpPr>
            <a:spLocks noGrp="1"/>
          </p:cNvSpPr>
          <p:nvPr>
            <p:ph idx="1"/>
          </p:nvPr>
        </p:nvSpPr>
        <p:spPr>
          <a:xfrm>
            <a:off x="519112" y="1447799"/>
            <a:ext cx="11149013" cy="4505849"/>
          </a:xfrm>
        </p:spPr>
        <p:txBody>
          <a:bodyPr/>
          <a:lstStyle/>
          <a:p>
            <a:r>
              <a:rPr lang="en-GB" dirty="0" smtClean="0"/>
              <a:t>On demand compute and storage capacity</a:t>
            </a:r>
          </a:p>
          <a:p>
            <a:r>
              <a:rPr lang="en-GB" dirty="0" smtClean="0"/>
              <a:t>Internet based</a:t>
            </a:r>
          </a:p>
          <a:p>
            <a:r>
              <a:rPr lang="en-GB" dirty="0" smtClean="0"/>
              <a:t>Pay for what you use</a:t>
            </a:r>
          </a:p>
          <a:p>
            <a:endParaRPr lang="en-GB" dirty="0"/>
          </a:p>
          <a:p>
            <a:r>
              <a:rPr lang="en-GB" dirty="0" smtClean="0"/>
              <a:t>Delivered as a service</a:t>
            </a:r>
          </a:p>
          <a:p>
            <a:pPr lvl="1"/>
            <a:r>
              <a:rPr lang="en-GB" dirty="0" smtClean="0"/>
              <a:t>Don’t expect to be able to change what’s delivered</a:t>
            </a:r>
          </a:p>
          <a:p>
            <a:pPr lvl="1"/>
            <a:r>
              <a:rPr lang="en-GB" dirty="0" smtClean="0"/>
              <a:t>Read the SLAs</a:t>
            </a:r>
          </a:p>
          <a:p>
            <a:pPr lvl="2"/>
            <a:r>
              <a:rPr lang="en-GB" dirty="0" smtClean="0"/>
              <a:t>If they don’t give you what you need, look to another vendor</a:t>
            </a:r>
          </a:p>
          <a:p>
            <a:endParaRPr lang="en-GB" dirty="0"/>
          </a:p>
        </p:txBody>
      </p:sp>
    </p:spTree>
    <p:extLst>
      <p:ext uri="{BB962C8B-B14F-4D97-AF65-F5344CB8AC3E}">
        <p14:creationId xmlns:p14="http://schemas.microsoft.com/office/powerpoint/2010/main" val="24554950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418012" y="5486400"/>
            <a:ext cx="7010400" cy="1295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FFFF">
                  <a:alpha val="98824"/>
                </a:srgbClr>
              </a:solidFill>
              <a:latin typeface="Segoe UI" pitchFamily="34" charset="0"/>
              <a:ea typeface="Segoe UI" pitchFamily="34" charset="0"/>
              <a:cs typeface="Segoe UI" pitchFamily="34" charset="0"/>
            </a:endParaRPr>
          </a:p>
        </p:txBody>
      </p:sp>
      <p:sp>
        <p:nvSpPr>
          <p:cNvPr id="3" name="Rectangle 2"/>
          <p:cNvSpPr/>
          <p:nvPr/>
        </p:nvSpPr>
        <p:spPr bwMode="auto">
          <a:xfrm>
            <a:off x="303212" y="3630144"/>
            <a:ext cx="2057400" cy="576829"/>
          </a:xfrm>
          <a:prstGeom prst="rect">
            <a:avLst/>
          </a:prstGeom>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GB" dirty="0" smtClean="0"/>
              <a:t>Windows Azure</a:t>
            </a:r>
            <a:endParaRPr lang="en-GB" dirty="0"/>
          </a:p>
        </p:txBody>
      </p:sp>
      <p:sp>
        <p:nvSpPr>
          <p:cNvPr id="4" name="Rectangle 3"/>
          <p:cNvSpPr/>
          <p:nvPr/>
        </p:nvSpPr>
        <p:spPr bwMode="auto">
          <a:xfrm>
            <a:off x="2753819" y="2323238"/>
            <a:ext cx="5454503" cy="66985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pc="-50" dirty="0" smtClean="0">
                <a:solidFill>
                  <a:schemeClr val="bg1"/>
                </a:solidFill>
                <a:latin typeface="Segoe UI" pitchFamily="34" charset="0"/>
                <a:ea typeface="Segoe UI" pitchFamily="34" charset="0"/>
                <a:cs typeface="Segoe UI" pitchFamily="34" charset="0"/>
              </a:rPr>
              <a:t>Windows Azure Services</a:t>
            </a:r>
            <a:endParaRPr lang="en-GB" spc="-50" dirty="0">
              <a:solidFill>
                <a:schemeClr val="bg1"/>
              </a:solidFill>
              <a:latin typeface="Segoe UI" pitchFamily="34" charset="0"/>
              <a:ea typeface="Segoe UI" pitchFamily="34" charset="0"/>
              <a:cs typeface="Segoe UI" pitchFamily="34" charset="0"/>
            </a:endParaRPr>
          </a:p>
        </p:txBody>
      </p:sp>
      <p:sp>
        <p:nvSpPr>
          <p:cNvPr id="5" name="Rectangle 4"/>
          <p:cNvSpPr/>
          <p:nvPr/>
        </p:nvSpPr>
        <p:spPr bwMode="auto">
          <a:xfrm>
            <a:off x="2753819" y="3205740"/>
            <a:ext cx="1679945" cy="66985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pc="-50" dirty="0" smtClean="0">
                <a:solidFill>
                  <a:schemeClr val="bg1"/>
                </a:solidFill>
                <a:latin typeface="Segoe UI" pitchFamily="34" charset="0"/>
                <a:ea typeface="Segoe UI" pitchFamily="34" charset="0"/>
                <a:cs typeface="Segoe UI" pitchFamily="34" charset="0"/>
              </a:rPr>
              <a:t>Compute</a:t>
            </a:r>
            <a:endParaRPr lang="en-GB" spc="-50" dirty="0">
              <a:solidFill>
                <a:schemeClr val="bg1"/>
              </a:solidFill>
              <a:latin typeface="Segoe UI" pitchFamily="34" charset="0"/>
              <a:ea typeface="Segoe UI" pitchFamily="34" charset="0"/>
              <a:cs typeface="Segoe UI" pitchFamily="34" charset="0"/>
            </a:endParaRPr>
          </a:p>
        </p:txBody>
      </p:sp>
      <p:sp>
        <p:nvSpPr>
          <p:cNvPr id="6" name="Rectangle 5"/>
          <p:cNvSpPr/>
          <p:nvPr/>
        </p:nvSpPr>
        <p:spPr bwMode="auto">
          <a:xfrm>
            <a:off x="6528377" y="3221688"/>
            <a:ext cx="1679945" cy="66985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pc="-50" dirty="0" smtClean="0">
                <a:solidFill>
                  <a:schemeClr val="bg1"/>
                </a:solidFill>
                <a:latin typeface="Segoe UI" pitchFamily="34" charset="0"/>
                <a:ea typeface="Segoe UI" pitchFamily="34" charset="0"/>
                <a:cs typeface="Segoe UI" pitchFamily="34" charset="0"/>
              </a:rPr>
              <a:t>SQL Azure</a:t>
            </a:r>
            <a:endParaRPr lang="en-GB" spc="-50" dirty="0">
              <a:solidFill>
                <a:schemeClr val="bg1"/>
              </a:solidFill>
              <a:latin typeface="Segoe UI" pitchFamily="34" charset="0"/>
              <a:ea typeface="Segoe UI" pitchFamily="34" charset="0"/>
              <a:cs typeface="Segoe UI" pitchFamily="34" charset="0"/>
            </a:endParaRPr>
          </a:p>
        </p:txBody>
      </p:sp>
      <p:sp>
        <p:nvSpPr>
          <p:cNvPr id="7" name="Rectangle 6"/>
          <p:cNvSpPr/>
          <p:nvPr/>
        </p:nvSpPr>
        <p:spPr bwMode="auto">
          <a:xfrm>
            <a:off x="4641097" y="3200421"/>
            <a:ext cx="1679945" cy="66985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pc="-50" dirty="0" smtClean="0">
                <a:solidFill>
                  <a:schemeClr val="bg1"/>
                </a:solidFill>
                <a:latin typeface="Segoe UI" pitchFamily="34" charset="0"/>
                <a:ea typeface="Segoe UI" pitchFamily="34" charset="0"/>
                <a:cs typeface="Segoe UI" pitchFamily="34" charset="0"/>
              </a:rPr>
              <a:t>Storage</a:t>
            </a:r>
            <a:endParaRPr lang="en-GB" spc="-50" dirty="0">
              <a:solidFill>
                <a:schemeClr val="bg1"/>
              </a:solidFill>
              <a:latin typeface="Segoe UI" pitchFamily="34" charset="0"/>
              <a:ea typeface="Segoe UI" pitchFamily="34" charset="0"/>
              <a:cs typeface="Segoe UI" pitchFamily="34" charset="0"/>
            </a:endParaRPr>
          </a:p>
        </p:txBody>
      </p:sp>
      <p:sp>
        <p:nvSpPr>
          <p:cNvPr id="8" name="Rectangle 7"/>
          <p:cNvSpPr/>
          <p:nvPr/>
        </p:nvSpPr>
        <p:spPr bwMode="auto">
          <a:xfrm>
            <a:off x="2753819" y="4130773"/>
            <a:ext cx="5454503" cy="669851"/>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Azure </a:t>
            </a:r>
            <a:r>
              <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t>
            </a: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anagement</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bwMode="auto">
          <a:xfrm>
            <a:off x="4205166" y="4731486"/>
            <a:ext cx="1084521" cy="531628"/>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Portal</a:t>
            </a:r>
          </a:p>
        </p:txBody>
      </p:sp>
      <p:sp>
        <p:nvSpPr>
          <p:cNvPr id="10" name="Rectangle 9"/>
          <p:cNvSpPr/>
          <p:nvPr/>
        </p:nvSpPr>
        <p:spPr bwMode="auto">
          <a:xfrm>
            <a:off x="5768152" y="4731486"/>
            <a:ext cx="1084521" cy="531628"/>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APIs</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Line Callout 1 17"/>
          <p:cNvSpPr/>
          <p:nvPr/>
        </p:nvSpPr>
        <p:spPr bwMode="auto">
          <a:xfrm>
            <a:off x="150812" y="2993089"/>
            <a:ext cx="2285999" cy="1274110"/>
          </a:xfrm>
          <a:prstGeom prst="borderCallout1">
            <a:avLst>
              <a:gd name="adj1" fmla="val 50001"/>
              <a:gd name="adj2" fmla="val 101407"/>
              <a:gd name="adj3" fmla="val 44833"/>
              <a:gd name="adj4" fmla="val 114211"/>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Web </a:t>
            </a: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roles </a:t>
            </a:r>
            <a:b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worker roles</a:t>
            </a:r>
            <a:b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Web sites</a:t>
            </a:r>
          </a:p>
          <a:p>
            <a:pPr algn="ctr" defTabSz="914099" fontAlgn="base">
              <a:spcBef>
                <a:spcPct val="0"/>
              </a:spcBef>
              <a:spcAft>
                <a:spcPct val="0"/>
              </a:spcAft>
            </a:pP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Virtual machines</a:t>
            </a:r>
          </a:p>
        </p:txBody>
      </p:sp>
      <p:sp>
        <p:nvSpPr>
          <p:cNvPr id="19" name="Line Callout 1 18"/>
          <p:cNvSpPr/>
          <p:nvPr/>
        </p:nvSpPr>
        <p:spPr bwMode="auto">
          <a:xfrm>
            <a:off x="9100027" y="4237097"/>
            <a:ext cx="1637415" cy="760203"/>
          </a:xfrm>
          <a:prstGeom prst="borderCallout1">
            <a:avLst>
              <a:gd name="adj1" fmla="val 47918"/>
              <a:gd name="adj2" fmla="val -2489"/>
              <a:gd name="adj3" fmla="val -54169"/>
              <a:gd name="adj4" fmla="val -185086"/>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Blobs, tables, queues</a:t>
            </a:r>
          </a:p>
        </p:txBody>
      </p:sp>
      <p:sp>
        <p:nvSpPr>
          <p:cNvPr id="21" name="Line Callout 1 20"/>
          <p:cNvSpPr/>
          <p:nvPr/>
        </p:nvSpPr>
        <p:spPr bwMode="auto">
          <a:xfrm>
            <a:off x="6321042" y="510374"/>
            <a:ext cx="5396025" cy="1488558"/>
          </a:xfrm>
          <a:prstGeom prst="borderCallout1">
            <a:avLst>
              <a:gd name="adj1" fmla="val 70775"/>
              <a:gd name="adj2" fmla="val -124"/>
              <a:gd name="adj3" fmla="val 127974"/>
              <a:gd name="adj4" fmla="val -17992"/>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Building </a:t>
            </a:r>
            <a:r>
              <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blocks for distributed </a:t>
            </a: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services</a:t>
            </a:r>
          </a:p>
          <a:p>
            <a:pPr marL="285750" indent="-285750" defTabSz="914099" fontAlgn="base">
              <a:spcBef>
                <a:spcPct val="0"/>
              </a:spcBef>
              <a:spcAft>
                <a:spcPct val="0"/>
              </a:spcAft>
              <a:buFont typeface="Wingdings" pitchFamily="2" charset="2"/>
              <a:buChar char="Ø"/>
            </a:pPr>
            <a:r>
              <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Access control</a:t>
            </a:r>
          </a:p>
          <a:p>
            <a:pPr marL="285750" indent="-285750" defTabSz="914099" fontAlgn="base">
              <a:spcBef>
                <a:spcPct val="0"/>
              </a:spcBef>
              <a:spcAft>
                <a:spcPct val="0"/>
              </a:spcAft>
              <a:buFont typeface="Wingdings" pitchFamily="2" charset="2"/>
              <a:buChar char="Ø"/>
            </a:pPr>
            <a:r>
              <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Network connectivity</a:t>
            </a:r>
          </a:p>
          <a:p>
            <a:pPr marL="742932" lvl="1" indent="-285750" defTabSz="914099" fontAlgn="base">
              <a:spcBef>
                <a:spcPct val="0"/>
              </a:spcBef>
              <a:spcAft>
                <a:spcPct val="0"/>
              </a:spcAft>
              <a:buFont typeface="Wingdings" pitchFamily="2" charset="2"/>
              <a:buChar char="Ø"/>
            </a:pPr>
            <a:r>
              <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Connect on-premise and </a:t>
            </a: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Cloud </a:t>
            </a:r>
            <a:r>
              <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applications</a:t>
            </a:r>
          </a:p>
          <a:p>
            <a:pPr marL="285750" indent="-285750" defTabSz="914099" fontAlgn="base">
              <a:spcBef>
                <a:spcPct val="0"/>
              </a:spcBef>
              <a:spcAft>
                <a:spcPct val="0"/>
              </a:spcAft>
              <a:buFont typeface="Wingdings" pitchFamily="2" charset="2"/>
              <a:buChar char="Ø"/>
            </a:pPr>
            <a:r>
              <a:rPr lang="en-GB"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Caching</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Explosion 2 10"/>
          <p:cNvSpPr/>
          <p:nvPr/>
        </p:nvSpPr>
        <p:spPr bwMode="auto">
          <a:xfrm>
            <a:off x="1827212" y="4047125"/>
            <a:ext cx="926607" cy="451886"/>
          </a:xfrm>
          <a:prstGeom prst="irregularSeal2">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FFFF">
                  <a:alpha val="98824"/>
                </a:srgbClr>
              </a:solidFill>
              <a:latin typeface="Segoe UI" pitchFamily="34" charset="0"/>
              <a:ea typeface="Segoe UI" pitchFamily="34" charset="0"/>
              <a:cs typeface="Segoe UI" pitchFamily="34" charset="0"/>
            </a:endParaRPr>
          </a:p>
        </p:txBody>
      </p:sp>
      <p:sp>
        <p:nvSpPr>
          <p:cNvPr id="12" name="TextBox 11"/>
          <p:cNvSpPr txBox="1"/>
          <p:nvPr/>
        </p:nvSpPr>
        <p:spPr>
          <a:xfrm rot="20439806">
            <a:off x="2054127" y="4088682"/>
            <a:ext cx="490840" cy="350865"/>
          </a:xfrm>
          <a:prstGeom prst="rect">
            <a:avLst/>
          </a:prstGeom>
          <a:noFill/>
        </p:spPr>
        <p:txBody>
          <a:bodyPr wrap="none" lIns="91440" tIns="91440" rIns="91440" bIns="91440" rtlCol="0">
            <a:spAutoFit/>
          </a:bodyPr>
          <a:lstStyle/>
          <a:p>
            <a:pPr>
              <a:lnSpc>
                <a:spcPct val="90000"/>
              </a:lnSpc>
              <a:spcBef>
                <a:spcPct val="20000"/>
              </a:spcBef>
              <a:buSzPct val="90000"/>
            </a:pPr>
            <a:r>
              <a:rPr lang="en-GB" sz="1200" dirty="0" smtClean="0">
                <a:solidFill>
                  <a:schemeClr val="tx1">
                    <a:alpha val="99000"/>
                  </a:schemeClr>
                </a:solidFill>
              </a:rPr>
              <a:t>New</a:t>
            </a:r>
          </a:p>
        </p:txBody>
      </p:sp>
      <p:pic>
        <p:nvPicPr>
          <p:cNvPr id="16" name="Picture 15" descr="http://t0.gstatic.com/images?q=tbn:ANd9GcQx6CJR3W0-yCoePG8SVXm-m12ItG7ifwWnFSk9YZpUjaO2hBgoi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03833" y="5818858"/>
            <a:ext cx="834908" cy="6542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0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40318" y="5818858"/>
            <a:ext cx="639916" cy="65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bwMode="invGray">
          <a:xfrm>
            <a:off x="7505094" y="5769190"/>
            <a:ext cx="1523603" cy="636339"/>
            <a:chOff x="7374855" y="4111470"/>
            <a:chExt cx="1191467" cy="677022"/>
          </a:xfrm>
        </p:grpSpPr>
        <p:pic>
          <p:nvPicPr>
            <p:cNvPr id="24" name="Pictur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invGray">
            <a:xfrm>
              <a:off x="7374855" y="4111470"/>
              <a:ext cx="1191467" cy="435254"/>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invGray">
            <a:xfrm>
              <a:off x="7760043" y="4353238"/>
              <a:ext cx="574589" cy="435254"/>
            </a:xfrm>
            <a:prstGeom prst="rect">
              <a:avLst/>
            </a:prstGeom>
            <a:ln>
              <a:noFill/>
            </a:ln>
            <a:effectLst>
              <a:outerShdw blurRad="190500" algn="tl" rotWithShape="0">
                <a:srgbClr val="000000">
                  <a:alpha val="70000"/>
                </a:srgbClr>
              </a:outerShdw>
            </a:effectLst>
          </p:spPr>
        </p:pic>
      </p:grpSp>
      <p:sp>
        <p:nvSpPr>
          <p:cNvPr id="22" name="TextBox 41"/>
          <p:cNvSpPr txBox="1"/>
          <p:nvPr/>
        </p:nvSpPr>
        <p:spPr>
          <a:xfrm>
            <a:off x="7208199" y="6340315"/>
            <a:ext cx="2485619" cy="369332"/>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200" dirty="0"/>
              <a:t>Windows Admin </a:t>
            </a:r>
            <a:br>
              <a:rPr lang="en-US" sz="1200" dirty="0"/>
            </a:br>
            <a:r>
              <a:rPr lang="en-US" sz="1200" dirty="0"/>
              <a:t>Server Tools</a:t>
            </a:r>
          </a:p>
        </p:txBody>
      </p:sp>
      <p:pic>
        <p:nvPicPr>
          <p:cNvPr id="23" name="Picture 22"/>
          <p:cNvPicPr>
            <a:picLocks noChangeAspect="1" noChangeArrowheads="1"/>
          </p:cNvPicPr>
          <p:nvPr/>
        </p:nvPicPr>
        <p:blipFill>
          <a:blip r:embed="rId6" cstate="print">
            <a:lum bright="100000"/>
            <a:extLst>
              <a:ext uri="{28A0092B-C50C-407E-A947-70E740481C1C}">
                <a14:useLocalDpi xmlns:a14="http://schemas.microsoft.com/office/drawing/2010/main" val="0"/>
              </a:ext>
            </a:extLst>
          </a:blip>
          <a:stretch>
            <a:fillRect/>
          </a:stretch>
        </p:blipFill>
        <p:spPr bwMode="auto">
          <a:xfrm>
            <a:off x="9413833" y="5818858"/>
            <a:ext cx="1775094" cy="4046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8" descr="YellowUser"/>
          <p:cNvPicPr>
            <a:picLocks noChangeAspect="1" noChangeArrowheads="1"/>
          </p:cNvPicPr>
          <p:nvPr/>
        </p:nvPicPr>
        <p:blipFill>
          <a:blip r:embed="rId7">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4713908" y="5916768"/>
            <a:ext cx="660420" cy="523042"/>
          </a:xfrm>
          <a:prstGeom prst="rect">
            <a:avLst/>
          </a:prstGeom>
          <a:noFill/>
        </p:spPr>
      </p:pic>
      <p:sp>
        <p:nvSpPr>
          <p:cNvPr id="14" name="TextBox 13"/>
          <p:cNvSpPr txBox="1"/>
          <p:nvPr/>
        </p:nvSpPr>
        <p:spPr>
          <a:xfrm>
            <a:off x="6519729" y="5422865"/>
            <a:ext cx="2797754" cy="433965"/>
          </a:xfrm>
          <a:prstGeom prst="rect">
            <a:avLst/>
          </a:prstGeom>
          <a:noFill/>
        </p:spPr>
        <p:txBody>
          <a:bodyPr wrap="none" lIns="91440" tIns="91440" rIns="91440" bIns="91440" rtlCol="0">
            <a:spAutoFit/>
          </a:bodyPr>
          <a:lstStyle/>
          <a:p>
            <a:pPr>
              <a:lnSpc>
                <a:spcPct val="90000"/>
              </a:lnSpc>
              <a:spcBef>
                <a:spcPct val="20000"/>
              </a:spcBef>
              <a:buSzPct val="90000"/>
            </a:pPr>
            <a:r>
              <a:rPr lang="en-GB" dirty="0" smtClean="0">
                <a:solidFill>
                  <a:schemeClr val="bg1">
                    <a:alpha val="99000"/>
                  </a:schemeClr>
                </a:solidFill>
              </a:rPr>
              <a:t>On-premise management</a:t>
            </a:r>
          </a:p>
        </p:txBody>
      </p:sp>
      <p:sp>
        <p:nvSpPr>
          <p:cNvPr id="27" name="Rectangle 26"/>
          <p:cNvSpPr/>
          <p:nvPr/>
        </p:nvSpPr>
        <p:spPr bwMode="auto">
          <a:xfrm>
            <a:off x="760413" y="5486400"/>
            <a:ext cx="3505200" cy="1295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rgbClr val="FFFFFF">
                  <a:alpha val="98824"/>
                </a:srgbClr>
              </a:solidFill>
              <a:latin typeface="Segoe UI" pitchFamily="34" charset="0"/>
              <a:ea typeface="Segoe UI" pitchFamily="34" charset="0"/>
              <a:cs typeface="Segoe UI" pitchFamily="34" charset="0"/>
            </a:endParaRPr>
          </a:p>
        </p:txBody>
      </p:sp>
      <p:sp>
        <p:nvSpPr>
          <p:cNvPr id="28" name="TextBox 27"/>
          <p:cNvSpPr txBox="1"/>
          <p:nvPr/>
        </p:nvSpPr>
        <p:spPr>
          <a:xfrm>
            <a:off x="1114136" y="5433435"/>
            <a:ext cx="2791598" cy="433965"/>
          </a:xfrm>
          <a:prstGeom prst="rect">
            <a:avLst/>
          </a:prstGeom>
          <a:noFill/>
        </p:spPr>
        <p:txBody>
          <a:bodyPr wrap="none" lIns="91440" tIns="91440" rIns="91440" bIns="91440" rtlCol="0">
            <a:spAutoFit/>
          </a:bodyPr>
          <a:lstStyle/>
          <a:p>
            <a:pPr>
              <a:lnSpc>
                <a:spcPct val="90000"/>
              </a:lnSpc>
              <a:spcBef>
                <a:spcPct val="20000"/>
              </a:spcBef>
              <a:buSzPct val="90000"/>
            </a:pPr>
            <a:r>
              <a:rPr lang="en-GB" dirty="0" smtClean="0">
                <a:solidFill>
                  <a:schemeClr val="bg1">
                    <a:alpha val="99000"/>
                  </a:schemeClr>
                </a:solidFill>
              </a:rPr>
              <a:t>On-premise development</a:t>
            </a:r>
          </a:p>
        </p:txBody>
      </p:sp>
      <p:sp>
        <p:nvSpPr>
          <p:cNvPr id="29" name="TextBox 28"/>
          <p:cNvSpPr txBox="1"/>
          <p:nvPr/>
        </p:nvSpPr>
        <p:spPr>
          <a:xfrm>
            <a:off x="998039" y="5867400"/>
            <a:ext cx="3038973" cy="433965"/>
          </a:xfrm>
          <a:prstGeom prst="rect">
            <a:avLst/>
          </a:prstGeom>
          <a:noFill/>
        </p:spPr>
        <p:txBody>
          <a:bodyPr wrap="none" lIns="91440" tIns="91440" rIns="91440" bIns="91440" rtlCol="0">
            <a:spAutoFit/>
          </a:bodyPr>
          <a:lstStyle/>
          <a:p>
            <a:pPr>
              <a:lnSpc>
                <a:spcPct val="90000"/>
              </a:lnSpc>
              <a:spcBef>
                <a:spcPct val="20000"/>
              </a:spcBef>
              <a:buSzPct val="90000"/>
            </a:pPr>
            <a:r>
              <a:rPr lang="en-GB" dirty="0" smtClean="0">
                <a:solidFill>
                  <a:schemeClr val="bg1">
                    <a:alpha val="99000"/>
                  </a:schemeClr>
                </a:solidFill>
              </a:rPr>
              <a:t>Visual Studio, Azure SDK </a:t>
            </a:r>
            <a:r>
              <a:rPr lang="en-GB" dirty="0" err="1" smtClean="0">
                <a:solidFill>
                  <a:schemeClr val="bg1">
                    <a:alpha val="99000"/>
                  </a:schemeClr>
                </a:solidFill>
              </a:rPr>
              <a:t>etc</a:t>
            </a:r>
            <a:endParaRPr lang="en-GB" dirty="0" smtClean="0">
              <a:solidFill>
                <a:schemeClr val="bg1">
                  <a:alpha val="99000"/>
                </a:schemeClr>
              </a:solidFill>
            </a:endParaRPr>
          </a:p>
        </p:txBody>
      </p:sp>
    </p:spTree>
    <p:extLst>
      <p:ext uri="{BB962C8B-B14F-4D97-AF65-F5344CB8AC3E}">
        <p14:creationId xmlns:p14="http://schemas.microsoft.com/office/powerpoint/2010/main" val="4122105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the boundaries</a:t>
            </a:r>
            <a:endParaRPr lang="en-GB" dirty="0"/>
          </a:p>
        </p:txBody>
      </p:sp>
      <p:sp>
        <p:nvSpPr>
          <p:cNvPr id="3" name="Content Placeholder 2"/>
          <p:cNvSpPr>
            <a:spLocks noGrp="1"/>
          </p:cNvSpPr>
          <p:nvPr>
            <p:ph idx="1"/>
          </p:nvPr>
        </p:nvSpPr>
        <p:spPr>
          <a:xfrm>
            <a:off x="519112" y="1447799"/>
            <a:ext cx="11149013" cy="2782300"/>
          </a:xfrm>
        </p:spPr>
        <p:txBody>
          <a:bodyPr/>
          <a:lstStyle/>
          <a:p>
            <a:r>
              <a:rPr lang="en-GB" dirty="0" smtClean="0"/>
              <a:t>Windows Azure is an extension of your IT environment</a:t>
            </a:r>
          </a:p>
          <a:p>
            <a:pPr lvl="1"/>
            <a:r>
              <a:rPr lang="en-GB" dirty="0" smtClean="0"/>
              <a:t>As IT Pros, you need to monitor, debug, scale, backup</a:t>
            </a:r>
          </a:p>
          <a:p>
            <a:pPr lvl="2"/>
            <a:r>
              <a:rPr lang="en-GB" dirty="0" smtClean="0"/>
              <a:t>Doing all the good things you do today</a:t>
            </a:r>
          </a:p>
          <a:p>
            <a:r>
              <a:rPr lang="en-GB" dirty="0" smtClean="0"/>
              <a:t>The anomaly is that developers have the potential to access compute and storage without asking you!</a:t>
            </a:r>
          </a:p>
          <a:p>
            <a:pPr lvl="1"/>
            <a:r>
              <a:rPr lang="en-GB" dirty="0" smtClean="0"/>
              <a:t>Fine for development but not for production</a:t>
            </a:r>
          </a:p>
        </p:txBody>
      </p:sp>
      <p:sp>
        <p:nvSpPr>
          <p:cNvPr id="4" name="TextBox 3"/>
          <p:cNvSpPr txBox="1"/>
          <p:nvPr/>
        </p:nvSpPr>
        <p:spPr>
          <a:xfrm>
            <a:off x="2338690" y="4572000"/>
            <a:ext cx="6803722" cy="1071062"/>
          </a:xfrm>
          <a:prstGeom prst="rect">
            <a:avLst/>
          </a:prstGeom>
          <a:noFill/>
        </p:spPr>
        <p:txBody>
          <a:bodyPr wrap="none" lIns="91440" tIns="91440" rIns="91440" bIns="91440" rtlCol="0">
            <a:spAutoFit/>
          </a:bodyPr>
          <a:lstStyle/>
          <a:p>
            <a:pPr algn="ctr">
              <a:lnSpc>
                <a:spcPct val="90000"/>
              </a:lnSpc>
              <a:spcBef>
                <a:spcPct val="20000"/>
              </a:spcBef>
              <a:buSzPct val="90000"/>
            </a:pPr>
            <a:r>
              <a:rPr lang="en-GB" sz="3200" dirty="0" smtClean="0">
                <a:solidFill>
                  <a:schemeClr val="tx1">
                    <a:alpha val="99000"/>
                  </a:schemeClr>
                </a:solidFill>
              </a:rPr>
              <a:t>Take control of your Windows Azure </a:t>
            </a:r>
            <a:br>
              <a:rPr lang="en-GB" sz="3200" dirty="0" smtClean="0">
                <a:solidFill>
                  <a:schemeClr val="tx1">
                    <a:alpha val="99000"/>
                  </a:schemeClr>
                </a:solidFill>
              </a:rPr>
            </a:br>
            <a:r>
              <a:rPr lang="en-GB" sz="3200" dirty="0" smtClean="0">
                <a:solidFill>
                  <a:schemeClr val="tx1">
                    <a:alpha val="99000"/>
                  </a:schemeClr>
                </a:solidFill>
              </a:rPr>
              <a:t>production environment</a:t>
            </a:r>
          </a:p>
        </p:txBody>
      </p:sp>
    </p:spTree>
    <p:extLst>
      <p:ext uri="{BB962C8B-B14F-4D97-AF65-F5344CB8AC3E}">
        <p14:creationId xmlns:p14="http://schemas.microsoft.com/office/powerpoint/2010/main" val="35832610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Ready to go…</a:t>
            </a:r>
            <a:endParaRPr lang="en-GB" dirty="0"/>
          </a:p>
        </p:txBody>
      </p:sp>
      <p:sp>
        <p:nvSpPr>
          <p:cNvPr id="4" name="Content Placeholder 3"/>
          <p:cNvSpPr>
            <a:spLocks noGrp="1"/>
          </p:cNvSpPr>
          <p:nvPr>
            <p:ph idx="1"/>
          </p:nvPr>
        </p:nvSpPr>
        <p:spPr>
          <a:xfrm>
            <a:off x="1775057" y="5201691"/>
            <a:ext cx="9702753" cy="1357295"/>
          </a:xfrm>
        </p:spPr>
        <p:txBody>
          <a:bodyPr/>
          <a:lstStyle/>
          <a:p>
            <a:r>
              <a:rPr lang="en-GB" dirty="0"/>
              <a:t>Start by creating a subscription</a:t>
            </a:r>
          </a:p>
          <a:p>
            <a:pPr lvl="1"/>
            <a:r>
              <a:rPr lang="en-GB" sz="2700" dirty="0"/>
              <a:t>Check for introductory offers</a:t>
            </a:r>
          </a:p>
          <a:p>
            <a:pPr lvl="1"/>
            <a:r>
              <a:rPr lang="en-GB" sz="2700" dirty="0"/>
              <a:t>MSDN subscriptions include Windows Azure service</a:t>
            </a:r>
          </a:p>
        </p:txBody>
      </p:sp>
      <p:sp>
        <p:nvSpPr>
          <p:cNvPr id="5" name="TextBox 4"/>
          <p:cNvSpPr txBox="1"/>
          <p:nvPr/>
        </p:nvSpPr>
        <p:spPr>
          <a:xfrm>
            <a:off x="9456408" y="2846393"/>
            <a:ext cx="2711534" cy="400087"/>
          </a:xfrm>
          <a:prstGeom prst="rect">
            <a:avLst/>
          </a:prstGeom>
          <a:noFill/>
        </p:spPr>
        <p:txBody>
          <a:bodyPr wrap="none" lIns="121899" tIns="60949" rIns="121899" bIns="60949" rtlCol="0">
            <a:spAutoFit/>
          </a:bodyPr>
          <a:lstStyle/>
          <a:p>
            <a:r>
              <a:rPr lang="en-GB" dirty="0" smtClean="0"/>
              <a:t>www.windowsazure.com</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51" y="981075"/>
            <a:ext cx="7295457" cy="410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642"/>
          <a:stretch/>
        </p:blipFill>
        <p:spPr bwMode="auto">
          <a:xfrm>
            <a:off x="2146556" y="990600"/>
            <a:ext cx="7295457" cy="409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728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www.w3.org/XML/1998/namespace"/>
    <ds:schemaRef ds:uri="http://purl.org/dc/elements/1.1/"/>
    <ds:schemaRef ds:uri="http://schemas.microsoft.com/office/2006/documentManagement/types"/>
    <ds:schemaRef ds:uri="2295e2e7-0eeb-498e-8716-217bb2ee6ee3"/>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8b529f77-48ab-4581-b468-93f09345b8aa"/>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2561</TotalTime>
  <Words>2085</Words>
  <Application>Microsoft Office PowerPoint</Application>
  <PresentationFormat>Custom</PresentationFormat>
  <Paragraphs>440</Paragraphs>
  <Slides>46</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49" baseType="lpstr">
      <vt:lpstr>TechEd_2012_Template_16x9</vt:lpstr>
      <vt:lpstr>White with Consolas font for code slides</vt:lpstr>
      <vt:lpstr>Visio</vt:lpstr>
      <vt:lpstr>Windows Azure Insights for the Enterprise IT Pro </vt:lpstr>
      <vt:lpstr>Agenda</vt:lpstr>
      <vt:lpstr>What do IT pros do?</vt:lpstr>
      <vt:lpstr>Managing demand</vt:lpstr>
      <vt:lpstr>Demand burst</vt:lpstr>
      <vt:lpstr>Public Cloud computing</vt:lpstr>
      <vt:lpstr>Windows Azure</vt:lpstr>
      <vt:lpstr>Setting the boundaries</vt:lpstr>
      <vt:lpstr>Ready to go…</vt:lpstr>
      <vt:lpstr>The Windows Azure portal tour…..</vt:lpstr>
      <vt:lpstr>Web &amp; Worker roles</vt:lpstr>
      <vt:lpstr>Web &amp; Worker roles (continued)</vt:lpstr>
      <vt:lpstr>Choose your instance size</vt:lpstr>
      <vt:lpstr>Choose where your service is located</vt:lpstr>
      <vt:lpstr>Storage</vt:lpstr>
      <vt:lpstr>Storage access</vt:lpstr>
      <vt:lpstr>Creating a storage account</vt:lpstr>
      <vt:lpstr>Windows Azure Virtual Machines</vt:lpstr>
      <vt:lpstr>Windows Azure Virtual Network</vt:lpstr>
      <vt:lpstr>Creating a virtual machine</vt:lpstr>
      <vt:lpstr>Deploying Cloud Services</vt:lpstr>
      <vt:lpstr>The developer builds the application</vt:lpstr>
      <vt:lpstr>Deploying the service</vt:lpstr>
      <vt:lpstr>Running the service</vt:lpstr>
      <vt:lpstr>Update  &amp; Fault Domains</vt:lpstr>
      <vt:lpstr>Staging and production</vt:lpstr>
      <vt:lpstr>Deploying and running applications</vt:lpstr>
      <vt:lpstr>Demand burst with Windows Azure</vt:lpstr>
      <vt:lpstr>Track demand – ensure success</vt:lpstr>
      <vt:lpstr>Managing Identity in the Cloud</vt:lpstr>
      <vt:lpstr>Windows Azure Active Directory</vt:lpstr>
      <vt:lpstr>Using ACS</vt:lpstr>
      <vt:lpstr>ACS in action</vt:lpstr>
      <vt:lpstr>Monitoring and diagnostics</vt:lpstr>
      <vt:lpstr>Gathering data</vt:lpstr>
      <vt:lpstr>PowerPoint Presentation</vt:lpstr>
      <vt:lpstr>What do IT pros do with Windows Azure?</vt:lpstr>
      <vt:lpstr>PowerPoint Presentation</vt:lpstr>
      <vt:lpstr>PowerPoint Presentation</vt:lpstr>
      <vt:lpstr>Consulting services on request</vt:lpstr>
      <vt:lpstr>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42</cp:revision>
  <cp:lastPrinted>2010-05-11T05:02:34Z</cp:lastPrinted>
  <dcterms:created xsi:type="dcterms:W3CDTF">2012-03-23T02:48:52Z</dcterms:created>
  <dcterms:modified xsi:type="dcterms:W3CDTF">2012-06-12T23:00:09Z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