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45"/>
  </p:notesMasterIdLst>
  <p:handoutMasterIdLst>
    <p:handoutMasterId r:id="rId46"/>
  </p:handoutMasterIdLst>
  <p:sldIdLst>
    <p:sldId id="258"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5" r:id="rId24"/>
    <p:sldId id="276" r:id="rId25"/>
    <p:sldId id="277" r:id="rId26"/>
    <p:sldId id="278" r:id="rId27"/>
    <p:sldId id="279" r:id="rId28"/>
    <p:sldId id="280" r:id="rId29"/>
    <p:sldId id="281" r:id="rId30"/>
    <p:sldId id="282" r:id="rId31"/>
    <p:sldId id="296" r:id="rId32"/>
    <p:sldId id="292" r:id="rId33"/>
    <p:sldId id="293" r:id="rId34"/>
    <p:sldId id="294" r:id="rId35"/>
    <p:sldId id="295" r:id="rId36"/>
    <p:sldId id="284" r:id="rId37"/>
    <p:sldId id="285" r:id="rId38"/>
    <p:sldId id="286" r:id="rId39"/>
    <p:sldId id="287" r:id="rId40"/>
    <p:sldId id="288" r:id="rId41"/>
    <p:sldId id="289" r:id="rId42"/>
    <p:sldId id="290" r:id="rId43"/>
    <p:sldId id="256"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3AE983-2268-40C0-ABB1-70EA466BE0ED}">
          <p14:sldIdLst>
            <p14:sldId id="258"/>
            <p14:sldId id="257"/>
            <p14:sldId id="259"/>
            <p14:sldId id="260"/>
            <p14:sldId id="261"/>
            <p14:sldId id="262"/>
            <p14:sldId id="263"/>
            <p14:sldId id="264"/>
            <p14:sldId id="265"/>
            <p14:sldId id="266"/>
            <p14:sldId id="267"/>
            <p14:sldId id="268"/>
            <p14:sldId id="269"/>
            <p14:sldId id="270"/>
            <p14:sldId id="271"/>
            <p14:sldId id="272"/>
            <p14:sldId id="273"/>
            <p14:sldId id="275"/>
            <p14:sldId id="276"/>
            <p14:sldId id="277"/>
            <p14:sldId id="278"/>
            <p14:sldId id="279"/>
            <p14:sldId id="280"/>
            <p14:sldId id="281"/>
            <p14:sldId id="282"/>
            <p14:sldId id="296"/>
            <p14:sldId id="292"/>
            <p14:sldId id="293"/>
            <p14:sldId id="294"/>
            <p14:sldId id="295"/>
          </p14:sldIdLst>
        </p14:section>
        <p14:section name="Appendix" id="{D5809C33-50E4-4CCF-A4FE-73521705138E}">
          <p14:sldIdLst>
            <p14:sldId id="284"/>
            <p14:sldId id="285"/>
            <p14:sldId id="286"/>
            <p14:sldId id="287"/>
            <p14:sldId id="288"/>
            <p14:sldId id="289"/>
            <p14:sldId id="290"/>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4633" autoAdjust="0"/>
  </p:normalViewPr>
  <p:slideViewPr>
    <p:cSldViewPr snapToGrid="0">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4664A66-7F43-48D1-91D2-AE7A931D6495}"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6552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BA08628-3453-4FF5-BBAB-9FFAB7B74D01}"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1262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TechReady13</a:t>
            </a:r>
          </a:p>
        </p:txBody>
      </p:sp>
      <p:sp>
        <p:nvSpPr>
          <p:cNvPr id="5" name="Date Placeholder 4"/>
          <p:cNvSpPr>
            <a:spLocks noGrp="1"/>
          </p:cNvSpPr>
          <p:nvPr>
            <p:ph type="dt" idx="11"/>
          </p:nvPr>
        </p:nvSpPr>
        <p:spPr/>
        <p:txBody>
          <a:bodyPr/>
          <a:lstStyle/>
          <a:p>
            <a:fld id="{27F5D10D-7BBF-491C-B701-35466A0646FF}" type="datetime1">
              <a:rPr lang="en-US" smtClean="0">
                <a:solidFill>
                  <a:prstClr val="black"/>
                </a:solidFill>
              </a:rPr>
              <a:pPr/>
              <a:t>6/12/2012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2654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TechReady13</a:t>
            </a:r>
          </a:p>
        </p:txBody>
      </p:sp>
      <p:sp>
        <p:nvSpPr>
          <p:cNvPr id="5" name="Date Placeholder 4"/>
          <p:cNvSpPr>
            <a:spLocks noGrp="1"/>
          </p:cNvSpPr>
          <p:nvPr>
            <p:ph type="dt" idx="11"/>
          </p:nvPr>
        </p:nvSpPr>
        <p:spPr/>
        <p:txBody>
          <a:bodyPr/>
          <a:lstStyle/>
          <a:p>
            <a:fld id="{27F5D10D-7BBF-491C-B701-35466A0646FF}" type="datetime1">
              <a:rPr lang="en-US" smtClean="0">
                <a:solidFill>
                  <a:prstClr val="black"/>
                </a:solidFill>
              </a:rPr>
              <a:pPr/>
              <a:t>6/12/2012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2654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E576C7-292E-4EA7-A9A4-C37724606ACD}"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5915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2261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2261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2261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2261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2261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E576C7-292E-4EA7-A9A4-C37724606ACD}"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5915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374CAE-DBB6-40F4-B1A2-058486AC4DEA}"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68165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2045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5:40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599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76283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74464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5043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6C2C444-613E-417E-A652-E26BC4BE2282}"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4240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spcAft>
                <a:spcPts val="333"/>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96857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63393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5:40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204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7057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3298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373DC0-2B19-496B-83DE-F4860F6876EE}"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9887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6948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5841F7-6F93-4FA6-830E-15EC8CFBE3DD}"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02231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21.png"/><Relationship Id="rId1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25.jp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14.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23.png"/><Relationship Id="rId1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17"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pic>
        <p:nvPicPr>
          <p:cNvPr id="21" name="TechEd Logo"/>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1044954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085" y="3314503"/>
            <a:ext cx="1055318" cy="1036132"/>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21790" r="25133"/>
          <a:stretch/>
        </p:blipFill>
        <p:spPr bwMode="black">
          <a:xfrm>
            <a:off x="2751511" y="3312727"/>
            <a:ext cx="947396" cy="1070958"/>
          </a:xfrm>
          <a:prstGeom prst="rect">
            <a:avLst/>
          </a:prstGeom>
        </p:spPr>
      </p:pic>
      <p:sp>
        <p:nvSpPr>
          <p:cNvPr id="17" name="Arrow Bar"/>
          <p:cNvSpPr/>
          <p:nvPr userDrawn="1"/>
        </p:nvSpPr>
        <p:spPr bwMode="auto">
          <a:xfrm>
            <a:off x="11349317" y="3183211"/>
            <a:ext cx="502023" cy="2823139"/>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TextBox 20"/>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232175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black">
          <a:xfrm>
            <a:off x="1179948" y="3535286"/>
            <a:ext cx="1043065" cy="625839"/>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18" name="Picture 2" descr="C:\Users\Justin\Desktop\_Work_in_Progress\_MS\1530\toolbox.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91635" y="3436893"/>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Arrow Bar"/>
          <p:cNvSpPr/>
          <p:nvPr userDrawn="1"/>
        </p:nvSpPr>
        <p:spPr bwMode="auto">
          <a:xfrm>
            <a:off x="11349317" y="3183211"/>
            <a:ext cx="502023" cy="28231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609829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4"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5"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1"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9"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0"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1"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52"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7" name="Rectangle 56"/>
          <p:cNvSpPr/>
          <p:nvPr userDrawn="1"/>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8" name="Rectangle 57"/>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0" name="Rectangle 59"/>
          <p:cNvSpPr/>
          <p:nvPr userDrawn="1"/>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1" name="Picture 6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62" name="Picture 61"/>
          <p:cNvPicPr>
            <a:picLocks noChangeAspect="1"/>
          </p:cNvPicPr>
          <p:nvPr userDrawn="1"/>
        </p:nvPicPr>
        <p:blipFill rotWithShape="1">
          <a:blip r:embed="rId5">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3" name="Picture 6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65" name="Rectangle 64"/>
          <p:cNvSpPr/>
          <p:nvPr userDrawn="1"/>
        </p:nvSpPr>
        <p:spPr bwMode="auto">
          <a:xfrm>
            <a:off x="2514069" y="4693844"/>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6" name="Picture 65"/>
          <p:cNvPicPr>
            <a:picLocks noChangeAspect="1"/>
          </p:cNvPicPr>
          <p:nvPr userDrawn="1"/>
        </p:nvPicPr>
        <p:blipFill rotWithShape="1">
          <a:blip r:embed="rId7">
            <a:extLst>
              <a:ext uri="{28A0092B-C50C-407E-A947-70E740481C1C}">
                <a14:useLocalDpi xmlns:a14="http://schemas.microsoft.com/office/drawing/2010/main" val="0"/>
              </a:ext>
            </a:extLst>
          </a:blip>
          <a:srcRect l="21790" r="25133"/>
          <a:stretch/>
        </p:blipFill>
        <p:spPr bwMode="black">
          <a:xfrm>
            <a:off x="2751511" y="4821305"/>
            <a:ext cx="947396" cy="1070958"/>
          </a:xfrm>
          <a:prstGeom prst="rect">
            <a:avLst/>
          </a:prstGeom>
        </p:spPr>
      </p:pic>
      <p:sp>
        <p:nvSpPr>
          <p:cNvPr id="68"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9" name="TextBox 68"/>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335854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321992564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1" name="Rectangle 10"/>
          <p:cNvSpPr/>
          <p:nvPr userDrawn="1"/>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2" name="Rectangle 11"/>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3" name="Rectangle 12"/>
          <p:cNvSpPr/>
          <p:nvPr userDrawn="1"/>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2032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4096031" y="4884103"/>
            <a:ext cx="6917109"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2" y="3391158"/>
            <a:ext cx="6917110" cy="914096"/>
          </a:xfrm>
        </p:spPr>
        <p:txBody>
          <a:bodyPr wrap="square" anchor="ctr">
            <a:noAutofit/>
          </a:bodyPr>
          <a:lstStyle>
            <a:lvl1pPr marL="0" indent="0">
              <a:buNone/>
              <a:defRPr sz="4000" b="1" spc="-100"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7757" y="3519524"/>
            <a:ext cx="2164976" cy="2125612"/>
          </a:xfrm>
          <a:prstGeom prst="rect">
            <a:avLst/>
          </a:prstGeom>
        </p:spPr>
      </p:pic>
    </p:spTree>
    <p:extLst>
      <p:ext uri="{BB962C8B-B14F-4D97-AF65-F5344CB8AC3E}">
        <p14:creationId xmlns:p14="http://schemas.microsoft.com/office/powerpoint/2010/main" val="611940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Video</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3">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6707" t="18131" r="23736" b="9074"/>
          <a:stretch/>
        </p:blipFill>
        <p:spPr bwMode="black">
          <a:xfrm>
            <a:off x="1223682" y="3536575"/>
            <a:ext cx="2380130" cy="2097743"/>
          </a:xfrm>
          <a:prstGeom prst="rect">
            <a:avLst/>
          </a:prstGeom>
        </p:spPr>
      </p:pic>
    </p:spTree>
    <p:extLst>
      <p:ext uri="{BB962C8B-B14F-4D97-AF65-F5344CB8AC3E}">
        <p14:creationId xmlns:p14="http://schemas.microsoft.com/office/powerpoint/2010/main" val="3382201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Partner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1">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853" y="3516372"/>
            <a:ext cx="2291020" cy="2249365"/>
          </a:xfrm>
          <a:prstGeom prst="rect">
            <a:avLst/>
          </a:prstGeom>
        </p:spPr>
      </p:pic>
    </p:spTree>
    <p:extLst>
      <p:ext uri="{BB962C8B-B14F-4D97-AF65-F5344CB8AC3E}">
        <p14:creationId xmlns:p14="http://schemas.microsoft.com/office/powerpoint/2010/main" val="1870054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Customer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4">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42" y="3404210"/>
            <a:ext cx="2556572" cy="2510089"/>
          </a:xfrm>
          <a:prstGeom prst="rect">
            <a:avLst/>
          </a:prstGeom>
        </p:spPr>
      </p:pic>
    </p:spTree>
    <p:extLst>
      <p:ext uri="{BB962C8B-B14F-4D97-AF65-F5344CB8AC3E}">
        <p14:creationId xmlns:p14="http://schemas.microsoft.com/office/powerpoint/2010/main" val="1792561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Announcement</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6">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399131" y="3455894"/>
            <a:ext cx="4101357" cy="2460812"/>
          </a:xfrm>
          <a:prstGeom prst="rect">
            <a:avLst/>
          </a:prstGeom>
        </p:spPr>
      </p:pic>
    </p:spTree>
    <p:extLst>
      <p:ext uri="{BB962C8B-B14F-4D97-AF65-F5344CB8AC3E}">
        <p14:creationId xmlns:p14="http://schemas.microsoft.com/office/powerpoint/2010/main" val="4264659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946563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628261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16942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300477994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83340232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146757803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1365726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26616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35677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WALKIN - EUROPE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335531" y="6132408"/>
            <a:ext cx="1478056" cy="725592"/>
          </a:xfrm>
          <a:prstGeom prst="rect">
            <a:avLst/>
          </a:prstGeom>
        </p:spPr>
      </p:pic>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2" name="Picture 11"/>
          <p:cNvPicPr>
            <a:picLocks noChangeAspect="1"/>
          </p:cNvPicPr>
          <p:nvPr userDrawn="1"/>
        </p:nvPicPr>
        <p:blipFill rotWithShape="1">
          <a:blip r:embed="rId9">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pic>
        <p:nvPicPr>
          <p:cNvPr id="9" name="Picture 2" descr="C:\Users\Justin\Desktop\_Work_in_Progress\_MS\1530\toolbox.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11" name="Picture 10"/>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96400" y="4552447"/>
            <a:ext cx="2671595" cy="1103911"/>
          </a:xfrm>
          <a:prstGeom prst="rect">
            <a:avLst/>
          </a:prstGeom>
        </p:spPr>
      </p:pic>
      <p:sp>
        <p:nvSpPr>
          <p:cNvPr id="13" name="TextBox 12"/>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421079064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0" name="Picture 2" descr="C:\Users\Justin\Desktop\_Work_in_Progress\_MS\1530\toolbox.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3" name="Picture 2"/>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296400" y="4552447"/>
            <a:ext cx="2671595" cy="1103910"/>
          </a:xfrm>
          <a:prstGeom prst="rect">
            <a:avLst/>
          </a:prstGeom>
        </p:spPr>
      </p:pic>
      <p:sp>
        <p:nvSpPr>
          <p:cNvPr id="17" name="TextBox 16"/>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pic>
        <p:nvPicPr>
          <p:cNvPr id="18" name="Picture 17"/>
          <p:cNvPicPr>
            <a:picLocks noChangeAspect="1"/>
          </p:cNvPicPr>
          <p:nvPr userDrawn="1"/>
        </p:nvPicPr>
        <p:blipFill rotWithShape="1">
          <a:blip r:embed="rId12">
            <a:extLst>
              <a:ext uri="{28A0092B-C50C-407E-A947-70E740481C1C}">
                <a14:useLocalDpi xmlns:a14="http://schemas.microsoft.com/office/drawing/2010/main" val="0"/>
              </a:ext>
            </a:extLst>
          </a:blip>
          <a:srcRect/>
          <a:stretch/>
        </p:blipFill>
        <p:spPr>
          <a:xfrm>
            <a:off x="335531" y="6132408"/>
            <a:ext cx="1478056" cy="725592"/>
          </a:xfrm>
          <a:prstGeom prst="rect">
            <a:avLst/>
          </a:prstGeom>
        </p:spPr>
      </p:pic>
      <p:pic>
        <p:nvPicPr>
          <p:cNvPr id="19" name="Picture 18"/>
          <p:cNvPicPr>
            <a:picLocks noChangeAspect="1"/>
          </p:cNvPicPr>
          <p:nvPr userDrawn="1"/>
        </p:nvPicPr>
        <p:blipFill rotWithShape="1">
          <a:blip r:embed="rId13">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20" name="Picture 19"/>
          <p:cNvPicPr>
            <a:picLocks noChangeAspect="1"/>
          </p:cNvPicPr>
          <p:nvPr userDrawn="1"/>
        </p:nvPicPr>
        <p:blipFill rotWithShape="1">
          <a:blip r:embed="rId14">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spTree>
    <p:extLst>
      <p:ext uri="{BB962C8B-B14F-4D97-AF65-F5344CB8AC3E}">
        <p14:creationId xmlns:p14="http://schemas.microsoft.com/office/powerpoint/2010/main" val="84369693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87139737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26844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31299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p:nvSpPr>
        <p:spPr bwMode="auto">
          <a:xfrm>
            <a:off x="-1" y="6574428"/>
            <a:ext cx="12188825" cy="28357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621941" y="113217"/>
            <a:ext cx="1477755" cy="740353"/>
          </a:xfrm>
          <a:prstGeom prst="rect">
            <a:avLst/>
          </a:prstGeom>
        </p:spPr>
      </p:pic>
      <p:sp>
        <p:nvSpPr>
          <p:cNvPr id="13" name="Rectangle 12"/>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5491858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64585"/>
          </a:xfrm>
        </p:spPr>
        <p:txBody>
          <a:bodyPr/>
          <a:lstStyle>
            <a:lvl1pPr marL="339962" indent="-339962">
              <a:lnSpc>
                <a:spcPct val="90000"/>
              </a:lnSpc>
              <a:defRPr sz="2800"/>
            </a:lvl1pPr>
            <a:lvl2pPr marL="673310" indent="-325411">
              <a:lnSpc>
                <a:spcPct val="90000"/>
              </a:lnSpc>
              <a:defRPr sz="2400"/>
            </a:lvl2pPr>
            <a:lvl3pPr marL="953745" indent="-288372">
              <a:lnSpc>
                <a:spcPct val="90000"/>
              </a:lnSpc>
              <a:defRPr sz="2000"/>
            </a:lvl3pPr>
            <a:lvl4pPr marL="1227566" indent="-273821">
              <a:lnSpc>
                <a:spcPct val="90000"/>
              </a:lnSpc>
              <a:defRPr sz="1900"/>
            </a:lvl4pPr>
            <a:lvl5pPr marL="1515939" indent="-280435">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64585"/>
          </a:xfrm>
        </p:spPr>
        <p:txBody>
          <a:bodyPr/>
          <a:lstStyle>
            <a:lvl1pPr marL="347899" indent="-347899">
              <a:lnSpc>
                <a:spcPct val="90000"/>
              </a:lnSpc>
              <a:defRPr sz="2800"/>
            </a:lvl1pPr>
            <a:lvl2pPr marL="673310" indent="-339962">
              <a:lnSpc>
                <a:spcPct val="90000"/>
              </a:lnSpc>
              <a:defRPr sz="2400"/>
            </a:lvl2pPr>
            <a:lvl3pPr marL="961682" indent="-302923">
              <a:lnSpc>
                <a:spcPct val="90000"/>
              </a:lnSpc>
              <a:defRPr sz="2000"/>
            </a:lvl3pPr>
            <a:lvl4pPr marL="1227566" indent="-265885">
              <a:lnSpc>
                <a:spcPct val="90000"/>
              </a:lnSpc>
              <a:defRPr sz="1900"/>
            </a:lvl4pPr>
            <a:lvl5pPr marL="1515939" indent="-27382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327821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02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6690456"/>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5" r:id="rId26"/>
    <p:sldLayoutId id="2147483756" r:id="rId2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37.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hyperlink" Target="http://www.microsoft.com/sqlserverlab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hyperlink" Target="http://microsoft.com/msd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3.emf"/><Relationship Id="rId11" Type="http://schemas.microsoft.com/office/2007/relationships/hdphoto" Target="../media/hdphoto5.wdp"/><Relationship Id="rId5" Type="http://schemas.openxmlformats.org/officeDocument/2006/relationships/hyperlink" Target="http://northamerica.msteched.com/" TargetMode="External"/><Relationship Id="rId10" Type="http://schemas.openxmlformats.org/officeDocument/2006/relationships/image" Target="../media/image45.png"/><Relationship Id="rId4" Type="http://schemas.microsoft.com/office/2007/relationships/hdphoto" Target="../media/hdphoto4.wdp"/><Relationship Id="rId9" Type="http://schemas.openxmlformats.org/officeDocument/2006/relationships/hyperlink" Target="http://microsoft.com/techne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6.png"/><Relationship Id="rId7" Type="http://schemas.microsoft.com/office/2007/relationships/hdphoto" Target="../media/hdphoto7.wdp"/><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58.png"/><Relationship Id="rId5" Type="http://schemas.microsoft.com/office/2007/relationships/hdphoto" Target="../media/hdphoto6.wdp"/><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9.xml"/><Relationship Id="rId4"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561" y="3203201"/>
            <a:ext cx="6870739" cy="1218795"/>
          </a:xfrm>
        </p:spPr>
        <p:txBody>
          <a:bodyPr/>
          <a:lstStyle/>
          <a:p>
            <a:r>
              <a:rPr lang="en-US" sz="4400" dirty="0" smtClean="0"/>
              <a:t>Windows Azure Web Sites: Under The Hood</a:t>
            </a:r>
            <a:endParaRPr lang="en-US" sz="4400" dirty="0"/>
          </a:p>
        </p:txBody>
      </p:sp>
      <p:sp>
        <p:nvSpPr>
          <p:cNvPr id="5" name="Text Placeholder 4"/>
          <p:cNvSpPr>
            <a:spLocks noGrp="1"/>
          </p:cNvSpPr>
          <p:nvPr>
            <p:ph type="body" sz="quarter" idx="12"/>
          </p:nvPr>
        </p:nvSpPr>
        <p:spPr>
          <a:xfrm>
            <a:off x="4190961" y="4725494"/>
            <a:ext cx="2369327" cy="883735"/>
          </a:xfrm>
        </p:spPr>
        <p:txBody>
          <a:bodyPr/>
          <a:lstStyle/>
          <a:p>
            <a:r>
              <a:rPr lang="en-US" sz="1800" dirty="0" smtClean="0"/>
              <a:t>Yochay Kiriaty </a:t>
            </a:r>
          </a:p>
          <a:p>
            <a:r>
              <a:rPr lang="en-US" dirty="0" smtClean="0"/>
              <a:t>yochay@microsoft.com</a:t>
            </a:r>
          </a:p>
          <a:p>
            <a:r>
              <a:rPr lang="en-US" dirty="0" smtClean="0"/>
              <a:t>@</a:t>
            </a:r>
            <a:r>
              <a:rPr lang="en-US" dirty="0" err="1" smtClean="0"/>
              <a:t>yochayk</a:t>
            </a:r>
            <a:endParaRPr lang="en-US" dirty="0" smtClean="0"/>
          </a:p>
        </p:txBody>
      </p:sp>
      <p:sp>
        <p:nvSpPr>
          <p:cNvPr id="7" name="Text Placeholder 4"/>
          <p:cNvSpPr txBox="1">
            <a:spLocks/>
          </p:cNvSpPr>
          <p:nvPr/>
        </p:nvSpPr>
        <p:spPr>
          <a:xfrm>
            <a:off x="6568619" y="4718409"/>
            <a:ext cx="2369327" cy="88373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0"/>
              </a:spcBef>
              <a:spcAft>
                <a:spcPts val="0"/>
              </a:spcAft>
              <a:buClrTx/>
              <a:buSzPct val="90000"/>
              <a:buFont typeface="Arial" pitchFamily="34" charset="0"/>
              <a:buNone/>
              <a:tabLst/>
              <a:defRPr sz="1600" kern="1200" spc="-70" baseline="0">
                <a:gradFill>
                  <a:gsLst>
                    <a:gs pos="0">
                      <a:schemeClr val="tx2"/>
                    </a:gs>
                    <a:gs pos="100000">
                      <a:schemeClr val="tx2"/>
                    </a:gs>
                  </a:gsLst>
                  <a:lin ang="5400000" scaled="0"/>
                </a:gra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gradFill>
                  <a:gsLst>
                    <a:gs pos="0">
                      <a:srgbClr val="80BEE4"/>
                    </a:gs>
                    <a:gs pos="100000">
                      <a:srgbClr val="80BEE4"/>
                    </a:gs>
                  </a:gsLst>
                  <a:lin ang="5400000" scaled="0"/>
                </a:gradFill>
              </a:rPr>
              <a:t>Craig </a:t>
            </a:r>
            <a:r>
              <a:rPr lang="en-US" sz="1800" dirty="0" err="1" smtClean="0">
                <a:gradFill>
                  <a:gsLst>
                    <a:gs pos="0">
                      <a:srgbClr val="80BEE4"/>
                    </a:gs>
                    <a:gs pos="100000">
                      <a:srgbClr val="80BEE4"/>
                    </a:gs>
                  </a:gsLst>
                  <a:lin ang="5400000" scaled="0"/>
                </a:gradFill>
              </a:rPr>
              <a:t>Kitterman</a:t>
            </a:r>
            <a:r>
              <a:rPr lang="en-US" sz="1800" dirty="0" smtClean="0">
                <a:gradFill>
                  <a:gsLst>
                    <a:gs pos="0">
                      <a:srgbClr val="80BEE4"/>
                    </a:gs>
                    <a:gs pos="100000">
                      <a:srgbClr val="80BEE4"/>
                    </a:gs>
                  </a:gsLst>
                  <a:lin ang="5400000" scaled="0"/>
                </a:gradFill>
              </a:rPr>
              <a:t> </a:t>
            </a:r>
          </a:p>
          <a:p>
            <a:r>
              <a:rPr lang="en-US" dirty="0" smtClean="0">
                <a:gradFill>
                  <a:gsLst>
                    <a:gs pos="0">
                      <a:srgbClr val="80BEE4"/>
                    </a:gs>
                    <a:gs pos="100000">
                      <a:srgbClr val="80BEE4"/>
                    </a:gs>
                  </a:gsLst>
                  <a:lin ang="5400000" scaled="0"/>
                </a:gradFill>
              </a:rPr>
              <a:t>ckitter@microsoft.com</a:t>
            </a:r>
          </a:p>
          <a:p>
            <a:r>
              <a:rPr lang="en-US" dirty="0" smtClean="0">
                <a:gradFill>
                  <a:gsLst>
                    <a:gs pos="0">
                      <a:srgbClr val="80BEE4"/>
                    </a:gs>
                    <a:gs pos="100000">
                      <a:srgbClr val="80BEE4"/>
                    </a:gs>
                  </a:gsLst>
                  <a:lin ang="5400000" scaled="0"/>
                </a:gradFill>
              </a:rPr>
              <a:t>@</a:t>
            </a:r>
            <a:r>
              <a:rPr lang="en-US" dirty="0" err="1" smtClean="0">
                <a:gradFill>
                  <a:gsLst>
                    <a:gs pos="0">
                      <a:srgbClr val="80BEE4"/>
                    </a:gs>
                    <a:gs pos="100000">
                      <a:srgbClr val="80BEE4"/>
                    </a:gs>
                  </a:gsLst>
                  <a:lin ang="5400000" scaled="0"/>
                </a:gradFill>
              </a:rPr>
              <a:t>craigkitterman</a:t>
            </a:r>
            <a:endParaRPr lang="en-US" dirty="0" smtClean="0">
              <a:gradFill>
                <a:gsLst>
                  <a:gs pos="0">
                    <a:srgbClr val="80BEE4"/>
                  </a:gs>
                  <a:gs pos="100000">
                    <a:srgbClr val="80BEE4"/>
                  </a:gs>
                </a:gsLst>
                <a:lin ang="5400000" scaled="0"/>
              </a:gradFill>
            </a:endParaRPr>
          </a:p>
          <a:p>
            <a:r>
              <a:rPr lang="en-US" dirty="0" smtClean="0">
                <a:gradFill>
                  <a:gsLst>
                    <a:gs pos="0">
                      <a:srgbClr val="80BEE4"/>
                    </a:gs>
                    <a:gs pos="100000">
                      <a:srgbClr val="80BEE4"/>
                    </a:gs>
                  </a:gsLst>
                  <a:lin ang="5400000" scaled="0"/>
                </a:gradFill>
              </a:rPr>
              <a:t>http://craig.kitterman.net</a:t>
            </a:r>
          </a:p>
          <a:p>
            <a:endParaRPr lang="en-US" dirty="0" smtClean="0">
              <a:gradFill>
                <a:gsLst>
                  <a:gs pos="0">
                    <a:srgbClr val="80BEE4"/>
                  </a:gs>
                  <a:gs pos="100000">
                    <a:srgbClr val="80BEE4"/>
                  </a:gs>
                </a:gsLst>
                <a:lin ang="5400000" scaled="0"/>
              </a:gradFill>
            </a:endParaRPr>
          </a:p>
        </p:txBody>
      </p:sp>
      <p:sp>
        <p:nvSpPr>
          <p:cNvPr id="2" name="TextBox 1"/>
          <p:cNvSpPr txBox="1"/>
          <p:nvPr/>
        </p:nvSpPr>
        <p:spPr>
          <a:xfrm>
            <a:off x="521208" y="228600"/>
            <a:ext cx="746295" cy="276999"/>
          </a:xfrm>
          <a:prstGeom prst="rect">
            <a:avLst/>
          </a:prstGeom>
          <a:noFill/>
        </p:spPr>
        <p:txBody>
          <a:bodyPr wrap="none" lIns="0" tIns="0" rIns="0" bIns="0" rtlCol="0">
            <a:spAutoFit/>
          </a:bodyPr>
          <a:lstStyle/>
          <a:p>
            <a:r>
              <a:rPr lang="en-US" spc="-70" dirty="0" smtClean="0">
                <a:gradFill>
                  <a:gsLst>
                    <a:gs pos="2917">
                      <a:schemeClr val="tx1"/>
                    </a:gs>
                    <a:gs pos="30000">
                      <a:schemeClr val="tx1"/>
                    </a:gs>
                  </a:gsLst>
                  <a:lin ang="5400000" scaled="0"/>
                </a:gradFill>
              </a:rPr>
              <a:t>AZR305</a:t>
            </a:r>
          </a:p>
        </p:txBody>
      </p:sp>
    </p:spTree>
    <p:extLst>
      <p:ext uri="{BB962C8B-B14F-4D97-AF65-F5344CB8AC3E}">
        <p14:creationId xmlns:p14="http://schemas.microsoft.com/office/powerpoint/2010/main" val="2128559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smtClean="0"/>
          </a:p>
          <a:p>
            <a:endParaRPr lang="en-US" dirty="0" smtClean="0"/>
          </a:p>
        </p:txBody>
      </p:sp>
      <p:sp>
        <p:nvSpPr>
          <p:cNvPr id="26" name="Text Placeholder 25"/>
          <p:cNvSpPr>
            <a:spLocks noGrp="1"/>
          </p:cNvSpPr>
          <p:nvPr>
            <p:ph type="body" sz="quarter" idx="11"/>
          </p:nvPr>
        </p:nvSpPr>
        <p:spPr/>
        <p:txBody>
          <a:bodyPr/>
          <a:lstStyle/>
          <a:p>
            <a:r>
              <a:rPr lang="en-US" dirty="0" smtClean="0"/>
              <a:t>Hello Web Sites And Then Some</a:t>
            </a:r>
            <a:endParaRPr lang="en-US" dirty="0"/>
          </a:p>
        </p:txBody>
      </p:sp>
    </p:spTree>
    <p:extLst>
      <p:ext uri="{BB962C8B-B14F-4D97-AF65-F5344CB8AC3E}">
        <p14:creationId xmlns:p14="http://schemas.microsoft.com/office/powerpoint/2010/main" val="261150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19112" y="1443902"/>
            <a:ext cx="7055173" cy="5007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19107" y="2073896"/>
            <a:ext cx="7055173" cy="50074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19107" y="2714750"/>
            <a:ext cx="7055173" cy="50074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19107" y="3355604"/>
            <a:ext cx="7055173" cy="50074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19107" y="3996458"/>
            <a:ext cx="7055173" cy="50074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519107" y="4637313"/>
            <a:ext cx="7055173" cy="5007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649740" y="1509608"/>
            <a:ext cx="7946571" cy="369332"/>
          </a:xfrm>
          <a:prstGeom prst="rect">
            <a:avLst/>
          </a:prstGeom>
          <a:noFill/>
        </p:spPr>
        <p:txBody>
          <a:bodyPr wrap="square" lIns="0" tIns="0" rIns="0" bIns="0" rtlCol="0">
            <a:spAutoFit/>
          </a:bodyPr>
          <a:lstStyle/>
          <a:p>
            <a:r>
              <a:rPr lang="en-US" sz="2400" dirty="0">
                <a:solidFill>
                  <a:srgbClr val="FFFFFF"/>
                </a:solidFill>
              </a:rPr>
              <a:t>Cloud First by Design</a:t>
            </a:r>
          </a:p>
        </p:txBody>
      </p:sp>
      <p:sp>
        <p:nvSpPr>
          <p:cNvPr id="15" name="TextBox 14"/>
          <p:cNvSpPr txBox="1"/>
          <p:nvPr/>
        </p:nvSpPr>
        <p:spPr>
          <a:xfrm>
            <a:off x="649734" y="2139602"/>
            <a:ext cx="7946571" cy="369332"/>
          </a:xfrm>
          <a:prstGeom prst="rect">
            <a:avLst/>
          </a:prstGeom>
          <a:noFill/>
        </p:spPr>
        <p:txBody>
          <a:bodyPr wrap="square" lIns="0" tIns="0" rIns="0" bIns="0" rtlCol="0">
            <a:spAutoFit/>
          </a:bodyPr>
          <a:lstStyle/>
          <a:p>
            <a:r>
              <a:rPr lang="en-US" sz="2400" dirty="0">
                <a:solidFill>
                  <a:srgbClr val="FFFFFF"/>
                </a:solidFill>
              </a:rPr>
              <a:t>SQL based configuration</a:t>
            </a:r>
          </a:p>
        </p:txBody>
      </p:sp>
      <p:sp>
        <p:nvSpPr>
          <p:cNvPr id="16" name="TextBox 15"/>
          <p:cNvSpPr txBox="1"/>
          <p:nvPr/>
        </p:nvSpPr>
        <p:spPr>
          <a:xfrm>
            <a:off x="649733" y="2780456"/>
            <a:ext cx="7946571" cy="369332"/>
          </a:xfrm>
          <a:prstGeom prst="rect">
            <a:avLst/>
          </a:prstGeom>
          <a:noFill/>
        </p:spPr>
        <p:txBody>
          <a:bodyPr wrap="square" lIns="0" tIns="0" rIns="0" bIns="0" rtlCol="0">
            <a:spAutoFit/>
          </a:bodyPr>
          <a:lstStyle/>
          <a:p>
            <a:r>
              <a:rPr lang="en-US" sz="2400" dirty="0">
                <a:solidFill>
                  <a:srgbClr val="FFFFFF"/>
                </a:solidFill>
              </a:rPr>
              <a:t>Dynamic provisioning of sites on demand</a:t>
            </a:r>
          </a:p>
        </p:txBody>
      </p:sp>
      <p:sp>
        <p:nvSpPr>
          <p:cNvPr id="17" name="TextBox 16"/>
          <p:cNvSpPr txBox="1"/>
          <p:nvPr/>
        </p:nvSpPr>
        <p:spPr>
          <a:xfrm>
            <a:off x="649732" y="3421310"/>
            <a:ext cx="7946571" cy="369332"/>
          </a:xfrm>
          <a:prstGeom prst="rect">
            <a:avLst/>
          </a:prstGeom>
          <a:noFill/>
        </p:spPr>
        <p:txBody>
          <a:bodyPr wrap="square" lIns="0" tIns="0" rIns="0" bIns="0" rtlCol="0">
            <a:spAutoFit/>
          </a:bodyPr>
          <a:lstStyle/>
          <a:p>
            <a:r>
              <a:rPr lang="en-US" sz="2400" dirty="0">
                <a:solidFill>
                  <a:srgbClr val="FFFFFF"/>
                </a:solidFill>
              </a:rPr>
              <a:t>Network Storage (Azure </a:t>
            </a:r>
            <a:r>
              <a:rPr lang="en-US" sz="2400" dirty="0" err="1" smtClean="0">
                <a:solidFill>
                  <a:srgbClr val="FFFFFF"/>
                </a:solidFill>
              </a:rPr>
              <a:t>xDrive</a:t>
            </a:r>
            <a:r>
              <a:rPr lang="en-US" sz="2400" dirty="0" smtClean="0">
                <a:solidFill>
                  <a:srgbClr val="FFFFFF"/>
                </a:solidFill>
              </a:rPr>
              <a:t>, </a:t>
            </a:r>
            <a:r>
              <a:rPr lang="en-US" sz="2400" dirty="0">
                <a:solidFill>
                  <a:srgbClr val="FFFFFF"/>
                </a:solidFill>
              </a:rPr>
              <a:t>SMB, NAS, </a:t>
            </a:r>
            <a:r>
              <a:rPr lang="en-US" sz="2400" dirty="0" smtClean="0">
                <a:solidFill>
                  <a:srgbClr val="FFFFFF"/>
                </a:solidFill>
              </a:rPr>
              <a:t>SAN)</a:t>
            </a:r>
            <a:endParaRPr lang="en-US" sz="2400" dirty="0">
              <a:solidFill>
                <a:srgbClr val="FFFFFF"/>
              </a:solidFill>
            </a:endParaRPr>
          </a:p>
        </p:txBody>
      </p:sp>
      <p:sp>
        <p:nvSpPr>
          <p:cNvPr id="18" name="TextBox 17"/>
          <p:cNvSpPr txBox="1"/>
          <p:nvPr/>
        </p:nvSpPr>
        <p:spPr>
          <a:xfrm>
            <a:off x="649731" y="4062164"/>
            <a:ext cx="7946571" cy="369332"/>
          </a:xfrm>
          <a:prstGeom prst="rect">
            <a:avLst/>
          </a:prstGeom>
          <a:noFill/>
        </p:spPr>
        <p:txBody>
          <a:bodyPr wrap="square" lIns="0" tIns="0" rIns="0" bIns="0" rtlCol="0">
            <a:spAutoFit/>
          </a:bodyPr>
          <a:lstStyle/>
          <a:p>
            <a:r>
              <a:rPr lang="en-US" sz="2400" dirty="0">
                <a:solidFill>
                  <a:srgbClr val="FFFFFF"/>
                </a:solidFill>
              </a:rPr>
              <a:t>Stateless web servers (no synchronization required)</a:t>
            </a:r>
          </a:p>
        </p:txBody>
      </p:sp>
      <p:sp>
        <p:nvSpPr>
          <p:cNvPr id="19" name="TextBox 18"/>
          <p:cNvSpPr txBox="1"/>
          <p:nvPr/>
        </p:nvSpPr>
        <p:spPr>
          <a:xfrm>
            <a:off x="649730" y="4689636"/>
            <a:ext cx="7946571" cy="369332"/>
          </a:xfrm>
          <a:prstGeom prst="rect">
            <a:avLst/>
          </a:prstGeom>
          <a:noFill/>
        </p:spPr>
        <p:txBody>
          <a:bodyPr wrap="square" lIns="0" tIns="0" rIns="0" bIns="0" rtlCol="0">
            <a:spAutoFit/>
          </a:bodyPr>
          <a:lstStyle/>
          <a:p>
            <a:r>
              <a:rPr lang="en-US" sz="2400" dirty="0">
                <a:solidFill>
                  <a:srgbClr val="FFFFFF"/>
                </a:solidFill>
              </a:rPr>
              <a:t>Intelligent load balancing</a:t>
            </a:r>
          </a:p>
        </p:txBody>
      </p:sp>
      <p:sp>
        <p:nvSpPr>
          <p:cNvPr id="13" name="Title 12"/>
          <p:cNvSpPr>
            <a:spLocks noGrp="1"/>
          </p:cNvSpPr>
          <p:nvPr>
            <p:ph type="title"/>
          </p:nvPr>
        </p:nvSpPr>
        <p:spPr>
          <a:xfrm>
            <a:off x="519112" y="228600"/>
            <a:ext cx="11149013" cy="747897"/>
          </a:xfrm>
        </p:spPr>
        <p:txBody>
          <a:bodyPr/>
          <a:lstStyle/>
          <a:p>
            <a:r>
              <a:rPr lang="en-US" dirty="0" smtClean="0"/>
              <a:t>How Does It Work</a:t>
            </a:r>
            <a:endParaRPr lang="en-US" dirty="0"/>
          </a:p>
        </p:txBody>
      </p:sp>
      <p:pic>
        <p:nvPicPr>
          <p:cNvPr id="20" name="Picture 2" descr="C:\Users\yochayk\Desktop\brain_tease2[1].jpg"/>
          <p:cNvPicPr>
            <a:picLocks noChangeAspect="1" noChangeArrowheads="1"/>
          </p:cNvPicPr>
          <p:nvPr/>
        </p:nvPicPr>
        <p:blipFill>
          <a:blip r:embed="rId3"/>
          <a:srcRect/>
          <a:stretch>
            <a:fillRect/>
          </a:stretch>
        </p:blipFill>
        <p:spPr bwMode="auto">
          <a:xfrm>
            <a:off x="7977007" y="138903"/>
            <a:ext cx="4069682" cy="6606452"/>
          </a:xfrm>
          <a:prstGeom prst="rect">
            <a:avLst/>
          </a:prstGeom>
          <a:noFill/>
        </p:spPr>
      </p:pic>
    </p:spTree>
    <p:extLst>
      <p:ext uri="{BB962C8B-B14F-4D97-AF65-F5344CB8AC3E}">
        <p14:creationId xmlns:p14="http://schemas.microsoft.com/office/powerpoint/2010/main" val="4242038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12101" y="1171369"/>
            <a:ext cx="1033155" cy="5353256"/>
          </a:xfrm>
          <a:prstGeom prst="roundRect">
            <a:avLst>
              <a:gd name="adj" fmla="val 0"/>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kern="0" dirty="0" smtClean="0">
                <a:solidFill>
                  <a:srgbClr val="FFFFFF"/>
                </a:solidFill>
              </a:rPr>
              <a:t>Azure </a:t>
            </a:r>
          </a:p>
          <a:p>
            <a:pPr algn="ctr" defTabSz="914099" fontAlgn="base">
              <a:spcBef>
                <a:spcPct val="0"/>
              </a:spcBef>
              <a:spcAft>
                <a:spcPct val="0"/>
              </a:spcAft>
              <a:defRPr/>
            </a:pPr>
            <a:r>
              <a:rPr lang="en-US" kern="0" dirty="0" smtClean="0">
                <a:solidFill>
                  <a:srgbClr val="FFFFFF"/>
                </a:solidFill>
              </a:rPr>
              <a:t>LB</a:t>
            </a:r>
          </a:p>
        </p:txBody>
      </p:sp>
      <p:sp>
        <p:nvSpPr>
          <p:cNvPr id="38" name="Flowchart: Magnetic Disk 37"/>
          <p:cNvSpPr/>
          <p:nvPr/>
        </p:nvSpPr>
        <p:spPr bwMode="auto">
          <a:xfrm>
            <a:off x="2248293" y="2974056"/>
            <a:ext cx="1362175" cy="1413793"/>
          </a:xfrm>
          <a:prstGeom prst="flowChartMagneticDisk">
            <a:avLst/>
          </a:prstGeom>
          <a:solidFill>
            <a:schemeClr val="accent3"/>
          </a:solidFill>
          <a:ln w="9525" cap="flat" cmpd="sng" algn="ctr">
            <a:solidFill>
              <a:schemeClr val="accent3">
                <a:lumMod val="50000"/>
              </a:scheme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rPr>
              <a:t>Runtime DB</a:t>
            </a:r>
          </a:p>
        </p:txBody>
      </p:sp>
      <p:sp>
        <p:nvSpPr>
          <p:cNvPr id="39" name="Rounded Rectangle 38"/>
          <p:cNvSpPr/>
          <p:nvPr/>
        </p:nvSpPr>
        <p:spPr bwMode="auto">
          <a:xfrm>
            <a:off x="5566381" y="5489640"/>
            <a:ext cx="1720244" cy="914400"/>
          </a:xfrm>
          <a:prstGeom prst="roundRect">
            <a:avLst>
              <a:gd name="adj" fmla="val 0"/>
            </a:avLst>
          </a:prstGeom>
          <a:solidFill>
            <a:schemeClr val="accent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kern="0" dirty="0" smtClean="0">
                <a:solidFill>
                  <a:srgbClr val="FFFFFF"/>
                </a:solidFill>
              </a:rPr>
              <a:t>Storage Controller</a:t>
            </a:r>
          </a:p>
        </p:txBody>
      </p:sp>
      <p:sp>
        <p:nvSpPr>
          <p:cNvPr id="40" name="Rounded Rectangle 39"/>
          <p:cNvSpPr/>
          <p:nvPr/>
        </p:nvSpPr>
        <p:spPr bwMode="auto">
          <a:xfrm>
            <a:off x="2248293" y="1304342"/>
            <a:ext cx="1640263" cy="914400"/>
          </a:xfrm>
          <a:prstGeom prst="roundRect">
            <a:avLst>
              <a:gd name="adj" fmla="val 0"/>
            </a:avLst>
          </a:prstGeom>
          <a:solidFill>
            <a:schemeClr val="accent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kern="0" dirty="0" smtClean="0">
                <a:solidFill>
                  <a:srgbClr val="FFFFFF"/>
                </a:solidFill>
              </a:rPr>
              <a:t>IIS ARR</a:t>
            </a:r>
          </a:p>
          <a:p>
            <a:pPr algn="ctr" defTabSz="914099" fontAlgn="base">
              <a:spcBef>
                <a:spcPct val="0"/>
              </a:spcBef>
              <a:spcAft>
                <a:spcPct val="0"/>
              </a:spcAft>
              <a:defRPr/>
            </a:pPr>
            <a:r>
              <a:rPr lang="en-US" sz="2000" kern="0" dirty="0" smtClean="0">
                <a:solidFill>
                  <a:srgbClr val="FFFFFF"/>
                </a:solidFill>
              </a:rPr>
              <a:t>(LB)</a:t>
            </a:r>
          </a:p>
        </p:txBody>
      </p:sp>
      <p:sp>
        <p:nvSpPr>
          <p:cNvPr id="41" name="Rounded Rectangle 40"/>
          <p:cNvSpPr/>
          <p:nvPr/>
        </p:nvSpPr>
        <p:spPr bwMode="auto">
          <a:xfrm>
            <a:off x="5448303" y="1171368"/>
            <a:ext cx="1952623" cy="3495881"/>
          </a:xfrm>
          <a:prstGeom prst="roundRect">
            <a:avLst>
              <a:gd name="adj" fmla="val 0"/>
            </a:avLst>
          </a:prstGeom>
          <a:solidFill>
            <a:schemeClr val="accent4"/>
          </a:soli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2000" kern="0" dirty="0" smtClean="0">
                <a:solidFill>
                  <a:srgbClr val="FFFFFF"/>
                </a:solidFill>
              </a:rPr>
              <a:t>Web Server</a:t>
            </a:r>
          </a:p>
        </p:txBody>
      </p:sp>
      <p:sp>
        <p:nvSpPr>
          <p:cNvPr id="42" name="Right Arrow 41"/>
          <p:cNvSpPr/>
          <p:nvPr/>
        </p:nvSpPr>
        <p:spPr>
          <a:xfrm rot="5400000" flipV="1">
            <a:off x="2331073" y="2553532"/>
            <a:ext cx="755315" cy="161936"/>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43" name="Flowchart: Magnetic Disk 42"/>
          <p:cNvSpPr/>
          <p:nvPr/>
        </p:nvSpPr>
        <p:spPr bwMode="auto">
          <a:xfrm>
            <a:off x="7862730" y="3057929"/>
            <a:ext cx="1376520" cy="1329921"/>
          </a:xfrm>
          <a:prstGeom prst="flowChartMagneticDisk">
            <a:avLst/>
          </a:prstGeom>
          <a:solidFill>
            <a:schemeClr val="accent3"/>
          </a:solidFill>
          <a:ln w="9525" cap="flat" cmpd="sng" algn="ctr">
            <a:solidFill>
              <a:schemeClr val="accent3">
                <a:lumMod val="50000"/>
              </a:scheme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rPr>
              <a:t>Web Site</a:t>
            </a:r>
          </a:p>
          <a:p>
            <a:pPr algn="ctr" defTabSz="914099" fontAlgn="base">
              <a:spcBef>
                <a:spcPct val="0"/>
              </a:spcBef>
              <a:spcAft>
                <a:spcPct val="0"/>
              </a:spcAft>
              <a:defRPr/>
            </a:pPr>
            <a:r>
              <a:rPr lang="en-US" sz="1600" kern="0" dirty="0" smtClean="0">
                <a:solidFill>
                  <a:srgbClr val="FFFFFF"/>
                </a:solidFill>
              </a:rPr>
              <a:t>DB</a:t>
            </a:r>
          </a:p>
        </p:txBody>
      </p:sp>
      <p:sp>
        <p:nvSpPr>
          <p:cNvPr id="44" name="Dodecagon 43"/>
          <p:cNvSpPr/>
          <p:nvPr/>
        </p:nvSpPr>
        <p:spPr>
          <a:xfrm rot="77372">
            <a:off x="1272207" y="1215945"/>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kern="0" dirty="0" smtClean="0">
                <a:solidFill>
                  <a:srgbClr val="FFFFFF"/>
                </a:solidFill>
              </a:rPr>
              <a:t>1</a:t>
            </a:r>
          </a:p>
        </p:txBody>
      </p:sp>
      <p:sp>
        <p:nvSpPr>
          <p:cNvPr id="45" name="Right Arrow 44"/>
          <p:cNvSpPr/>
          <p:nvPr/>
        </p:nvSpPr>
        <p:spPr>
          <a:xfrm rot="16200000" flipV="1">
            <a:off x="2550148" y="2553531"/>
            <a:ext cx="755315" cy="161936"/>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46" name="Right Arrow 45"/>
          <p:cNvSpPr/>
          <p:nvPr/>
        </p:nvSpPr>
        <p:spPr>
          <a:xfrm flipV="1">
            <a:off x="4000501" y="1449297"/>
            <a:ext cx="1437134" cy="165515"/>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47" name="Dodecagon 46"/>
          <p:cNvSpPr/>
          <p:nvPr/>
        </p:nvSpPr>
        <p:spPr>
          <a:xfrm rot="77372">
            <a:off x="2231767" y="2315365"/>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sz="2000" kern="0" dirty="0" smtClean="0">
                <a:solidFill>
                  <a:srgbClr val="FFFFFF"/>
                </a:solidFill>
              </a:rPr>
              <a:t>2</a:t>
            </a:r>
          </a:p>
        </p:txBody>
      </p:sp>
      <p:sp>
        <p:nvSpPr>
          <p:cNvPr id="48" name="Right Arrow 47"/>
          <p:cNvSpPr/>
          <p:nvPr/>
        </p:nvSpPr>
        <p:spPr>
          <a:xfrm rot="10800000" flipV="1">
            <a:off x="3981450" y="1699626"/>
            <a:ext cx="1437134" cy="165515"/>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49" name="Dodecagon 48"/>
          <p:cNvSpPr/>
          <p:nvPr/>
        </p:nvSpPr>
        <p:spPr>
          <a:xfrm rot="77372">
            <a:off x="4003025" y="1175912"/>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kern="0" dirty="0" smtClean="0">
                <a:solidFill>
                  <a:srgbClr val="FFFFFF"/>
                </a:solidFill>
              </a:rPr>
              <a:t>3</a:t>
            </a:r>
          </a:p>
        </p:txBody>
      </p:sp>
      <p:sp>
        <p:nvSpPr>
          <p:cNvPr id="50" name="Right Arrow 49"/>
          <p:cNvSpPr/>
          <p:nvPr/>
        </p:nvSpPr>
        <p:spPr>
          <a:xfrm flipV="1">
            <a:off x="1174447" y="1449292"/>
            <a:ext cx="1064320" cy="161938"/>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1" name="Right Arrow 50"/>
          <p:cNvSpPr/>
          <p:nvPr/>
        </p:nvSpPr>
        <p:spPr>
          <a:xfrm rot="10800000" flipV="1">
            <a:off x="1148865" y="1966323"/>
            <a:ext cx="1064320" cy="161938"/>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2" name="Right Arrow 51"/>
          <p:cNvSpPr/>
          <p:nvPr/>
        </p:nvSpPr>
        <p:spPr>
          <a:xfrm rot="10800000" flipV="1">
            <a:off x="3657602" y="3797003"/>
            <a:ext cx="1752601" cy="165516"/>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3" name="Dodecagon 52"/>
          <p:cNvSpPr/>
          <p:nvPr/>
        </p:nvSpPr>
        <p:spPr>
          <a:xfrm rot="77372">
            <a:off x="4934708" y="3570650"/>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kern="0" dirty="0" smtClean="0">
                <a:solidFill>
                  <a:srgbClr val="FFFFFF"/>
                </a:solidFill>
              </a:rPr>
              <a:t>4</a:t>
            </a:r>
          </a:p>
        </p:txBody>
      </p:sp>
      <p:sp>
        <p:nvSpPr>
          <p:cNvPr id="54" name="Right Arrow 53"/>
          <p:cNvSpPr/>
          <p:nvPr/>
        </p:nvSpPr>
        <p:spPr>
          <a:xfrm flipV="1">
            <a:off x="3686178" y="3984044"/>
            <a:ext cx="1752601" cy="165516"/>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5" name="Dodecagon 54"/>
          <p:cNvSpPr/>
          <p:nvPr/>
        </p:nvSpPr>
        <p:spPr>
          <a:xfrm rot="77372">
            <a:off x="7175232" y="4698375"/>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kern="0" dirty="0" smtClean="0">
                <a:solidFill>
                  <a:srgbClr val="FFFFFF"/>
                </a:solidFill>
              </a:rPr>
              <a:t>5</a:t>
            </a:r>
          </a:p>
        </p:txBody>
      </p:sp>
      <p:sp>
        <p:nvSpPr>
          <p:cNvPr id="56" name="Right Arrow 55"/>
          <p:cNvSpPr/>
          <p:nvPr/>
        </p:nvSpPr>
        <p:spPr>
          <a:xfrm rot="5400000" flipV="1">
            <a:off x="6363495" y="5015567"/>
            <a:ext cx="795746" cy="152400"/>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7" name="Right Arrow 56"/>
          <p:cNvSpPr/>
          <p:nvPr/>
        </p:nvSpPr>
        <p:spPr>
          <a:xfrm rot="16200000" flipV="1">
            <a:off x="6614016" y="4999374"/>
            <a:ext cx="799544" cy="161940"/>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8" name="Right Arrow 57"/>
          <p:cNvSpPr/>
          <p:nvPr/>
        </p:nvSpPr>
        <p:spPr>
          <a:xfrm rot="12681162" flipV="1">
            <a:off x="3294107" y="2717611"/>
            <a:ext cx="2278135" cy="206795"/>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59" name="Dodecagon 58"/>
          <p:cNvSpPr/>
          <p:nvPr/>
        </p:nvSpPr>
        <p:spPr>
          <a:xfrm rot="77372">
            <a:off x="4964412" y="2809429"/>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sz="2000" kern="0" dirty="0" smtClean="0">
                <a:solidFill>
                  <a:srgbClr val="FFFFFF"/>
                </a:solidFill>
              </a:rPr>
              <a:t>5</a:t>
            </a:r>
          </a:p>
        </p:txBody>
      </p:sp>
      <p:sp>
        <p:nvSpPr>
          <p:cNvPr id="60" name="Dodecagon 59"/>
          <p:cNvSpPr/>
          <p:nvPr/>
        </p:nvSpPr>
        <p:spPr>
          <a:xfrm rot="77372">
            <a:off x="1272207" y="2132805"/>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kern="0" dirty="0" smtClean="0">
                <a:solidFill>
                  <a:srgbClr val="FFFFFF"/>
                </a:solidFill>
              </a:rPr>
              <a:t>5</a:t>
            </a:r>
          </a:p>
        </p:txBody>
      </p:sp>
      <p:sp>
        <p:nvSpPr>
          <p:cNvPr id="61" name="Dodecagon 60"/>
          <p:cNvSpPr/>
          <p:nvPr/>
        </p:nvSpPr>
        <p:spPr>
          <a:xfrm rot="77372">
            <a:off x="7453053" y="3409279"/>
            <a:ext cx="406294" cy="228866"/>
          </a:xfrm>
          <a:prstGeom prst="dodecagon">
            <a:avLst/>
          </a:prstGeom>
          <a:solidFill>
            <a:schemeClr val="accent2"/>
          </a:solidFill>
          <a:ln w="0" cap="flat" cmpd="sng" algn="ctr">
            <a:noFill/>
            <a:prstDash val="solid"/>
          </a:ln>
          <a:effectLst/>
        </p:spPr>
        <p:txBody>
          <a:bodyPr rtlCol="0" anchor="ctr"/>
          <a:lstStyle/>
          <a:p>
            <a:pPr algn="ctr">
              <a:defRPr/>
            </a:pPr>
            <a:r>
              <a:rPr lang="en-US" sz="2000" kern="0" dirty="0" smtClean="0">
                <a:solidFill>
                  <a:srgbClr val="FFFFFF"/>
                </a:solidFill>
              </a:rPr>
              <a:t>5</a:t>
            </a:r>
          </a:p>
        </p:txBody>
      </p:sp>
      <p:sp>
        <p:nvSpPr>
          <p:cNvPr id="62" name="Right Arrow 61"/>
          <p:cNvSpPr/>
          <p:nvPr/>
        </p:nvSpPr>
        <p:spPr>
          <a:xfrm flipV="1">
            <a:off x="7464186" y="3654245"/>
            <a:ext cx="398544" cy="148672"/>
          </a:xfrm>
          <a:prstGeom prst="rightArrow">
            <a:avLst/>
          </a:prstGeom>
          <a:solidFill>
            <a:schemeClr val="accent2"/>
          </a:solidFill>
          <a:ln w="0" cap="flat" cmpd="sng" algn="ctr">
            <a:noFill/>
            <a:prstDash val="solid"/>
          </a:ln>
          <a:effectLst/>
        </p:spPr>
        <p:txBody>
          <a:bodyPr rtlCol="0" anchor="ctr"/>
          <a:lstStyle/>
          <a:p>
            <a:pPr algn="ctr">
              <a:defRPr/>
            </a:pPr>
            <a:endParaRPr lang="en-US" sz="2000" kern="0" smtClean="0">
              <a:solidFill>
                <a:srgbClr val="000000">
                  <a:lumMod val="75000"/>
                  <a:lumOff val="25000"/>
                </a:srgbClr>
              </a:solidFill>
            </a:endParaRPr>
          </a:p>
        </p:txBody>
      </p:sp>
      <p:sp>
        <p:nvSpPr>
          <p:cNvPr id="63" name="TextBox 62"/>
          <p:cNvSpPr txBox="1"/>
          <p:nvPr/>
        </p:nvSpPr>
        <p:spPr>
          <a:xfrm>
            <a:off x="9239250" y="1115790"/>
            <a:ext cx="2949574" cy="523220"/>
          </a:xfrm>
          <a:prstGeom prst="rect">
            <a:avLst/>
          </a:prstGeom>
          <a:noFill/>
        </p:spPr>
        <p:txBody>
          <a:bodyPr wrap="square" rtlCol="0">
            <a:spAutoFit/>
          </a:bodyPr>
          <a:lstStyle/>
          <a:p>
            <a:r>
              <a:rPr lang="en-US" sz="1400" dirty="0" smtClean="0">
                <a:solidFill>
                  <a:srgbClr val="FFFFFF"/>
                </a:solidFill>
                <a:effectLst>
                  <a:outerShdw blurRad="38100" dist="38100" dir="2700000" algn="tl">
                    <a:srgbClr val="000000">
                      <a:alpha val="43137"/>
                    </a:srgbClr>
                  </a:outerShdw>
                </a:effectLst>
                <a:latin typeface="Segoe UI Light" pitchFamily="34" charset="0"/>
              </a:rPr>
              <a:t>1. Request for a </a:t>
            </a:r>
            <a:r>
              <a:rPr lang="en-US" sz="1400" b="1" dirty="0" smtClean="0">
                <a:solidFill>
                  <a:srgbClr val="FFFFFF"/>
                </a:solidFill>
                <a:effectLst>
                  <a:outerShdw blurRad="38100" dist="38100" dir="2700000" algn="tl">
                    <a:srgbClr val="000000">
                      <a:alpha val="43137"/>
                    </a:srgbClr>
                  </a:outerShdw>
                </a:effectLst>
                <a:latin typeface="Segoe UI Light" pitchFamily="34" charset="0"/>
              </a:rPr>
              <a:t>foo.com</a:t>
            </a:r>
            <a:r>
              <a:rPr lang="en-US" sz="1400" dirty="0" smtClean="0">
                <a:solidFill>
                  <a:srgbClr val="FFFFFF"/>
                </a:solidFill>
                <a:effectLst>
                  <a:outerShdw blurRad="38100" dist="38100" dir="2700000" algn="tl">
                    <a:srgbClr val="000000">
                      <a:alpha val="43137"/>
                    </a:srgbClr>
                  </a:outerShdw>
                </a:effectLst>
                <a:latin typeface="Segoe UI Light" pitchFamily="34" charset="0"/>
              </a:rPr>
              <a:t> arrives to ARR/Load Balancer</a:t>
            </a:r>
            <a:endParaRPr lang="en-US" sz="1400" dirty="0">
              <a:solidFill>
                <a:srgbClr val="FFFFFF"/>
              </a:solidFill>
              <a:effectLst>
                <a:outerShdw blurRad="38100" dist="38100" dir="2700000" algn="tl">
                  <a:srgbClr val="000000">
                    <a:alpha val="43137"/>
                  </a:srgbClr>
                </a:outerShdw>
              </a:effectLst>
              <a:latin typeface="Segoe UI Light" pitchFamily="34" charset="0"/>
            </a:endParaRPr>
          </a:p>
        </p:txBody>
      </p:sp>
      <p:sp>
        <p:nvSpPr>
          <p:cNvPr id="64" name="TextBox 63"/>
          <p:cNvSpPr txBox="1"/>
          <p:nvPr/>
        </p:nvSpPr>
        <p:spPr>
          <a:xfrm>
            <a:off x="9239250" y="1773018"/>
            <a:ext cx="2949574" cy="1600438"/>
          </a:xfrm>
          <a:prstGeom prst="rect">
            <a:avLst/>
          </a:prstGeom>
          <a:noFill/>
        </p:spPr>
        <p:txBody>
          <a:bodyPr wrap="square" rtlCol="0">
            <a:spAutoFit/>
          </a:bodyPr>
          <a:lstStyle/>
          <a:p>
            <a:r>
              <a:rPr lang="en-US" sz="1400" dirty="0">
                <a:solidFill>
                  <a:srgbClr val="FFFFFF"/>
                </a:solidFill>
                <a:effectLst>
                  <a:outerShdw blurRad="38100" dist="38100" dir="2700000" algn="tl">
                    <a:srgbClr val="000000">
                      <a:alpha val="43137"/>
                    </a:srgbClr>
                  </a:outerShdw>
                </a:effectLst>
                <a:latin typeface="Segoe UI Light" pitchFamily="34" charset="0"/>
              </a:rPr>
              <a:t>2</a:t>
            </a:r>
            <a:r>
              <a:rPr lang="en-US" sz="1400" dirty="0" smtClean="0">
                <a:solidFill>
                  <a:srgbClr val="FFFFFF"/>
                </a:solidFill>
                <a:effectLst>
                  <a:outerShdw blurRad="38100" dist="38100" dir="2700000" algn="tl">
                    <a:srgbClr val="000000">
                      <a:alpha val="43137"/>
                    </a:srgbClr>
                  </a:outerShdw>
                </a:effectLst>
                <a:latin typeface="Segoe UI Light" pitchFamily="34" charset="0"/>
              </a:rPr>
              <a:t>. ARR gets info from Runtime DB about </a:t>
            </a:r>
            <a:r>
              <a:rPr lang="en-US" sz="1400" b="1" dirty="0" smtClean="0">
                <a:solidFill>
                  <a:srgbClr val="FFFFFF"/>
                </a:solidFill>
                <a:effectLst>
                  <a:outerShdw blurRad="38100" dist="38100" dir="2700000" algn="tl">
                    <a:srgbClr val="000000">
                      <a:alpha val="43137"/>
                    </a:srgbClr>
                  </a:outerShdw>
                </a:effectLst>
                <a:latin typeface="Segoe UI Light" pitchFamily="34" charset="0"/>
              </a:rPr>
              <a:t>foo.com</a:t>
            </a:r>
            <a:r>
              <a:rPr lang="en-US" sz="1400" dirty="0" smtClean="0">
                <a:solidFill>
                  <a:srgbClr val="FFFFFF"/>
                </a:solidFill>
                <a:effectLst>
                  <a:outerShdw blurRad="38100" dist="38100" dir="2700000" algn="tl">
                    <a:srgbClr val="000000">
                      <a:alpha val="43137"/>
                    </a:srgbClr>
                  </a:outerShdw>
                </a:effectLst>
                <a:latin typeface="Segoe UI Light" pitchFamily="34" charset="0"/>
              </a:rPr>
              <a:t> and determines which Web server(s)) should host the site. </a:t>
            </a:r>
          </a:p>
          <a:p>
            <a:endParaRPr lang="en-US" sz="1400" dirty="0" smtClean="0">
              <a:solidFill>
                <a:srgbClr val="FFFFFF"/>
              </a:solidFill>
              <a:effectLst>
                <a:outerShdw blurRad="38100" dist="38100" dir="2700000" algn="tl">
                  <a:srgbClr val="000000">
                    <a:alpha val="43137"/>
                  </a:srgbClr>
                </a:outerShdw>
              </a:effectLst>
              <a:latin typeface="Segoe UI Light" pitchFamily="34" charset="0"/>
            </a:endParaRPr>
          </a:p>
          <a:p>
            <a:r>
              <a:rPr lang="en-US" sz="1400" dirty="0" smtClean="0">
                <a:solidFill>
                  <a:srgbClr val="FFFFFF"/>
                </a:solidFill>
                <a:effectLst>
                  <a:outerShdw blurRad="38100" dist="38100" dir="2700000" algn="tl">
                    <a:srgbClr val="000000">
                      <a:alpha val="43137"/>
                    </a:srgbClr>
                  </a:outerShdw>
                </a:effectLst>
                <a:latin typeface="Segoe UI Light" pitchFamily="34" charset="0"/>
              </a:rPr>
              <a:t>(</a:t>
            </a:r>
            <a:r>
              <a:rPr lang="en-US" sz="1400" dirty="0">
                <a:solidFill>
                  <a:srgbClr val="FFFFFF"/>
                </a:solidFill>
                <a:effectLst>
                  <a:outerShdw blurRad="38100" dist="38100" dir="2700000" algn="tl">
                    <a:srgbClr val="000000">
                      <a:alpha val="43137"/>
                    </a:srgbClr>
                  </a:outerShdw>
                </a:effectLst>
                <a:latin typeface="Segoe UI Light" pitchFamily="34" charset="0"/>
              </a:rPr>
              <a:t>Antares is actively monitoring all Web Servers in the farm</a:t>
            </a:r>
            <a:r>
              <a:rPr lang="en-US" sz="1400" dirty="0" smtClean="0">
                <a:solidFill>
                  <a:srgbClr val="FFFFFF"/>
                </a:solidFill>
                <a:effectLst>
                  <a:outerShdw blurRad="38100" dist="38100" dir="2700000" algn="tl">
                    <a:srgbClr val="000000">
                      <a:alpha val="43137"/>
                    </a:srgbClr>
                  </a:outerShdw>
                </a:effectLst>
                <a:latin typeface="Segoe UI Light" pitchFamily="34" charset="0"/>
              </a:rPr>
              <a:t>..</a:t>
            </a:r>
          </a:p>
        </p:txBody>
      </p:sp>
      <p:sp>
        <p:nvSpPr>
          <p:cNvPr id="65" name="TextBox 64"/>
          <p:cNvSpPr txBox="1"/>
          <p:nvPr/>
        </p:nvSpPr>
        <p:spPr>
          <a:xfrm>
            <a:off x="9239250" y="3855271"/>
            <a:ext cx="2949574" cy="523220"/>
          </a:xfrm>
          <a:prstGeom prst="rect">
            <a:avLst/>
          </a:prstGeom>
          <a:noFill/>
        </p:spPr>
        <p:txBody>
          <a:bodyPr wrap="square" rtlCol="0">
            <a:spAutoFit/>
          </a:bodyPr>
          <a:lstStyle/>
          <a:p>
            <a:r>
              <a:rPr lang="en-US" sz="1400" dirty="0" smtClean="0">
                <a:solidFill>
                  <a:srgbClr val="FFFFFF"/>
                </a:solidFill>
                <a:effectLst>
                  <a:outerShdw blurRad="38100" dist="38100" dir="2700000" algn="tl">
                    <a:srgbClr val="000000">
                      <a:alpha val="43137"/>
                    </a:srgbClr>
                  </a:outerShdw>
                </a:effectLst>
                <a:latin typeface="Segoe UI Light" pitchFamily="34" charset="0"/>
              </a:rPr>
              <a:t>3. ARR forwards request to the designated web Server</a:t>
            </a:r>
          </a:p>
        </p:txBody>
      </p:sp>
      <p:sp>
        <p:nvSpPr>
          <p:cNvPr id="66" name="TextBox 65"/>
          <p:cNvSpPr txBox="1"/>
          <p:nvPr/>
        </p:nvSpPr>
        <p:spPr>
          <a:xfrm>
            <a:off x="9239250" y="4620992"/>
            <a:ext cx="2949574" cy="523220"/>
          </a:xfrm>
          <a:prstGeom prst="rect">
            <a:avLst/>
          </a:prstGeom>
          <a:noFill/>
        </p:spPr>
        <p:txBody>
          <a:bodyPr wrap="square" rtlCol="0">
            <a:spAutoFit/>
          </a:bodyPr>
          <a:lstStyle/>
          <a:p>
            <a:r>
              <a:rPr lang="en-US" sz="1400" dirty="0" smtClean="0">
                <a:solidFill>
                  <a:srgbClr val="FFFFFF"/>
                </a:solidFill>
                <a:effectLst>
                  <a:outerShdw blurRad="38100" dist="38100" dir="2700000" algn="tl">
                    <a:srgbClr val="000000">
                      <a:alpha val="43137"/>
                    </a:srgbClr>
                  </a:outerShdw>
                </a:effectLst>
                <a:latin typeface="Segoe UI Light" pitchFamily="34" charset="0"/>
              </a:rPr>
              <a:t>4. Web Server provisions site</a:t>
            </a:r>
          </a:p>
          <a:p>
            <a:r>
              <a:rPr lang="en-US" sz="1400" dirty="0" smtClean="0">
                <a:solidFill>
                  <a:srgbClr val="FFFFFF"/>
                </a:solidFill>
                <a:effectLst>
                  <a:outerShdw blurRad="38100" dist="38100" dir="2700000" algn="tl">
                    <a:srgbClr val="000000">
                      <a:alpha val="43137"/>
                    </a:srgbClr>
                  </a:outerShdw>
                </a:effectLst>
                <a:latin typeface="Segoe UI Light" pitchFamily="34" charset="0"/>
              </a:rPr>
              <a:t> </a:t>
            </a:r>
            <a:r>
              <a:rPr lang="en-US" sz="1400" b="1" dirty="0" smtClean="0">
                <a:solidFill>
                  <a:srgbClr val="FFFFFF"/>
                </a:solidFill>
                <a:effectLst>
                  <a:outerShdw blurRad="38100" dist="38100" dir="2700000" algn="tl">
                    <a:srgbClr val="000000">
                      <a:alpha val="43137"/>
                    </a:srgbClr>
                  </a:outerShdw>
                </a:effectLst>
                <a:latin typeface="Segoe UI Light" pitchFamily="34" charset="0"/>
              </a:rPr>
              <a:t>* </a:t>
            </a:r>
            <a:r>
              <a:rPr lang="en-US" sz="1400" dirty="0" smtClean="0">
                <a:solidFill>
                  <a:srgbClr val="FFFFFF"/>
                </a:solidFill>
                <a:effectLst>
                  <a:outerShdw blurRad="38100" dist="38100" dir="2700000" algn="tl">
                    <a:srgbClr val="000000">
                      <a:alpha val="43137"/>
                    </a:srgbClr>
                  </a:outerShdw>
                </a:effectLst>
                <a:latin typeface="Segoe UI Light" pitchFamily="34" charset="0"/>
              </a:rPr>
              <a:t>de-provision inactive sites</a:t>
            </a:r>
          </a:p>
        </p:txBody>
      </p:sp>
      <p:sp>
        <p:nvSpPr>
          <p:cNvPr id="67" name="TextBox 66"/>
          <p:cNvSpPr txBox="1"/>
          <p:nvPr/>
        </p:nvSpPr>
        <p:spPr>
          <a:xfrm>
            <a:off x="9239250" y="5601938"/>
            <a:ext cx="2949574" cy="523220"/>
          </a:xfrm>
          <a:prstGeom prst="rect">
            <a:avLst/>
          </a:prstGeom>
          <a:noFill/>
        </p:spPr>
        <p:txBody>
          <a:bodyPr wrap="square" rtlCol="0">
            <a:spAutoFit/>
          </a:bodyPr>
          <a:lstStyle/>
          <a:p>
            <a:r>
              <a:rPr lang="en-US" sz="1400" dirty="0">
                <a:solidFill>
                  <a:srgbClr val="FFFFFF"/>
                </a:solidFill>
                <a:effectLst>
                  <a:outerShdw blurRad="38100" dist="38100" dir="2700000" algn="tl">
                    <a:srgbClr val="000000">
                      <a:alpha val="43137"/>
                    </a:srgbClr>
                  </a:outerShdw>
                </a:effectLst>
                <a:latin typeface="Segoe UI Light" pitchFamily="34" charset="0"/>
              </a:rPr>
              <a:t>5</a:t>
            </a:r>
            <a:r>
              <a:rPr lang="en-US" sz="1400" dirty="0" smtClean="0">
                <a:solidFill>
                  <a:srgbClr val="FFFFFF"/>
                </a:solidFill>
                <a:effectLst>
                  <a:outerShdw blurRad="38100" dist="38100" dir="2700000" algn="tl">
                    <a:srgbClr val="000000">
                      <a:alpha val="43137"/>
                    </a:srgbClr>
                  </a:outerShdw>
                </a:effectLst>
                <a:latin typeface="Segoe UI Light" pitchFamily="34" charset="0"/>
              </a:rPr>
              <a:t>. Web Server executes request  accessing site’s content and site’s DB </a:t>
            </a:r>
          </a:p>
        </p:txBody>
      </p:sp>
      <p:sp>
        <p:nvSpPr>
          <p:cNvPr id="36" name="Title 12"/>
          <p:cNvSpPr txBox="1">
            <a:spLocks/>
          </p:cNvSpPr>
          <p:nvPr/>
        </p:nvSpPr>
        <p:spPr>
          <a:xfrm>
            <a:off x="519112" y="22860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4400">
                <a:gradFill>
                  <a:gsLst>
                    <a:gs pos="1250">
                      <a:srgbClr val="FFFFFF"/>
                    </a:gs>
                    <a:gs pos="100000">
                      <a:srgbClr val="FFFFFF"/>
                    </a:gs>
                  </a:gsLst>
                  <a:lin ang="5400000" scaled="0"/>
                </a:gradFill>
              </a:rPr>
              <a:t>Request Process Flow – Inactive Site (Cold Site)</a:t>
            </a:r>
          </a:p>
        </p:txBody>
      </p:sp>
    </p:spTree>
    <p:extLst>
      <p:ext uri="{BB962C8B-B14F-4D97-AF65-F5344CB8AC3E}">
        <p14:creationId xmlns:p14="http://schemas.microsoft.com/office/powerpoint/2010/main" val="333432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500"/>
                                        <p:tgtEl>
                                          <p:spTgt spid="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121371" y="1171367"/>
            <a:ext cx="1034012" cy="5353257"/>
          </a:xfrm>
          <a:prstGeom prst="roundRect">
            <a:avLst>
              <a:gd name="adj" fmla="val 0"/>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kern="0" dirty="0" smtClean="0">
                <a:solidFill>
                  <a:srgbClr val="FFFFFF"/>
                </a:solidFill>
              </a:rPr>
              <a:t>Azure </a:t>
            </a:r>
          </a:p>
          <a:p>
            <a:pPr algn="ctr" defTabSz="914099" fontAlgn="base">
              <a:spcBef>
                <a:spcPct val="0"/>
              </a:spcBef>
              <a:spcAft>
                <a:spcPct val="0"/>
              </a:spcAft>
              <a:defRPr/>
            </a:pPr>
            <a:r>
              <a:rPr lang="en-US" kern="0" dirty="0" smtClean="0">
                <a:solidFill>
                  <a:srgbClr val="FFFFFF"/>
                </a:solidFill>
              </a:rPr>
              <a:t>LB</a:t>
            </a:r>
          </a:p>
        </p:txBody>
      </p:sp>
      <p:sp>
        <p:nvSpPr>
          <p:cNvPr id="29" name="Rounded Rectangle 28"/>
          <p:cNvSpPr/>
          <p:nvPr/>
        </p:nvSpPr>
        <p:spPr bwMode="auto">
          <a:xfrm>
            <a:off x="5566381" y="5461065"/>
            <a:ext cx="1720244" cy="914400"/>
          </a:xfrm>
          <a:prstGeom prst="roundRect">
            <a:avLst>
              <a:gd name="adj" fmla="val 0"/>
            </a:avLst>
          </a:prstGeom>
          <a:solidFill>
            <a:schemeClr val="accent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kern="0" dirty="0" smtClean="0">
                <a:solidFill>
                  <a:srgbClr val="FFFFFF"/>
                </a:solidFill>
              </a:rPr>
              <a:t>Storage Controller</a:t>
            </a:r>
          </a:p>
        </p:txBody>
      </p:sp>
      <p:sp>
        <p:nvSpPr>
          <p:cNvPr id="30" name="Rounded Rectangle 29"/>
          <p:cNvSpPr/>
          <p:nvPr/>
        </p:nvSpPr>
        <p:spPr bwMode="auto">
          <a:xfrm>
            <a:off x="2248293" y="1275767"/>
            <a:ext cx="1640263" cy="914400"/>
          </a:xfrm>
          <a:prstGeom prst="roundRect">
            <a:avLst>
              <a:gd name="adj" fmla="val 0"/>
            </a:avLst>
          </a:prstGeom>
          <a:solidFill>
            <a:schemeClr val="accent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kern="0" dirty="0" smtClean="0">
                <a:solidFill>
                  <a:srgbClr val="FFFFFF"/>
                </a:solidFill>
              </a:rPr>
              <a:t>IIS ARR</a:t>
            </a:r>
          </a:p>
          <a:p>
            <a:pPr algn="ctr" defTabSz="914099" fontAlgn="base">
              <a:spcBef>
                <a:spcPct val="0"/>
              </a:spcBef>
              <a:spcAft>
                <a:spcPct val="0"/>
              </a:spcAft>
              <a:defRPr/>
            </a:pPr>
            <a:r>
              <a:rPr lang="en-US" sz="2000" kern="0" dirty="0" smtClean="0">
                <a:solidFill>
                  <a:srgbClr val="FFFFFF"/>
                </a:solidFill>
              </a:rPr>
              <a:t>(LB)</a:t>
            </a:r>
          </a:p>
        </p:txBody>
      </p:sp>
      <p:sp>
        <p:nvSpPr>
          <p:cNvPr id="31" name="Rounded Rectangle 30"/>
          <p:cNvSpPr/>
          <p:nvPr/>
        </p:nvSpPr>
        <p:spPr bwMode="auto">
          <a:xfrm>
            <a:off x="5448302" y="1182826"/>
            <a:ext cx="1952623" cy="3446323"/>
          </a:xfrm>
          <a:prstGeom prst="roundRect">
            <a:avLst>
              <a:gd name="adj" fmla="val 1057"/>
            </a:avLst>
          </a:prstGeom>
          <a:solidFill>
            <a:schemeClr val="accent4"/>
          </a:soli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2000" kern="0" dirty="0" smtClean="0">
                <a:solidFill>
                  <a:srgbClr val="FFFFFF"/>
                </a:solidFill>
              </a:rPr>
              <a:t>Web Server</a:t>
            </a:r>
          </a:p>
        </p:txBody>
      </p:sp>
      <p:sp>
        <p:nvSpPr>
          <p:cNvPr id="32" name="Flowchart: Magnetic Disk 31"/>
          <p:cNvSpPr/>
          <p:nvPr/>
        </p:nvSpPr>
        <p:spPr bwMode="auto">
          <a:xfrm>
            <a:off x="7862730" y="3325343"/>
            <a:ext cx="1291180" cy="1303807"/>
          </a:xfrm>
          <a:prstGeom prst="flowChartMagneticDisk">
            <a:avLst/>
          </a:prstGeom>
          <a:solidFill>
            <a:schemeClr val="accent3"/>
          </a:solidFill>
          <a:ln w="9525" cap="flat" cmpd="sng" algn="ctr">
            <a:solidFill>
              <a:schemeClr val="accent3">
                <a:lumMod val="50000"/>
              </a:scheme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rgbClr val="FFFFFF"/>
                </a:solidFill>
              </a:rPr>
              <a:t>Web Site</a:t>
            </a:r>
          </a:p>
          <a:p>
            <a:pPr algn="ctr" defTabSz="914099" fontAlgn="base">
              <a:spcBef>
                <a:spcPct val="0"/>
              </a:spcBef>
              <a:spcAft>
                <a:spcPct val="0"/>
              </a:spcAft>
              <a:defRPr/>
            </a:pPr>
            <a:r>
              <a:rPr lang="en-US" sz="1600" kern="0" dirty="0" smtClean="0">
                <a:solidFill>
                  <a:srgbClr val="FFFFFF"/>
                </a:solidFill>
              </a:rPr>
              <a:t>DB</a:t>
            </a:r>
          </a:p>
        </p:txBody>
      </p:sp>
      <p:sp>
        <p:nvSpPr>
          <p:cNvPr id="33" name="Dodecagon 32"/>
          <p:cNvSpPr/>
          <p:nvPr/>
        </p:nvSpPr>
        <p:spPr>
          <a:xfrm rot="77372">
            <a:off x="1272207" y="1187370"/>
            <a:ext cx="406294" cy="228866"/>
          </a:xfrm>
          <a:prstGeom prst="dodecagon">
            <a:avLst/>
          </a:prstGeom>
          <a:solidFill>
            <a:schemeClr val="accent2"/>
          </a:solidFill>
          <a:ln w="0" cap="flat" cmpd="sng" algn="ctr">
            <a:noFill/>
            <a:prstDash val="solid"/>
          </a:ln>
          <a:effectLst/>
        </p:spPr>
        <p:txBody>
          <a:bodyPr rtlCol="0" anchor="ctr"/>
          <a:lstStyle/>
          <a:p>
            <a:pPr algn="ctr" defTabSz="914400">
              <a:defRPr/>
            </a:pPr>
            <a:r>
              <a:rPr lang="en-US" kern="0" dirty="0">
                <a:solidFill>
                  <a:srgbClr val="FFFFFF"/>
                </a:solidFill>
              </a:rPr>
              <a:t>1</a:t>
            </a:r>
          </a:p>
        </p:txBody>
      </p:sp>
      <p:sp>
        <p:nvSpPr>
          <p:cNvPr id="34" name="Right Arrow 33"/>
          <p:cNvSpPr/>
          <p:nvPr/>
        </p:nvSpPr>
        <p:spPr>
          <a:xfrm flipV="1">
            <a:off x="4000501" y="1420720"/>
            <a:ext cx="1437134" cy="165515"/>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35" name="Dodecagon 34"/>
          <p:cNvSpPr/>
          <p:nvPr/>
        </p:nvSpPr>
        <p:spPr>
          <a:xfrm rot="77372">
            <a:off x="4003025" y="1147337"/>
            <a:ext cx="406294" cy="228866"/>
          </a:xfrm>
          <a:prstGeom prst="dodecagon">
            <a:avLst/>
          </a:prstGeom>
          <a:solidFill>
            <a:schemeClr val="accent2"/>
          </a:solidFill>
          <a:ln w="0" cap="flat" cmpd="sng" algn="ctr">
            <a:noFill/>
            <a:prstDash val="solid"/>
          </a:ln>
          <a:effectLst/>
        </p:spPr>
        <p:txBody>
          <a:bodyPr rtlCol="0" anchor="ctr"/>
          <a:lstStyle/>
          <a:p>
            <a:pPr algn="ctr" defTabSz="914400">
              <a:defRPr/>
            </a:pPr>
            <a:r>
              <a:rPr lang="en-US" kern="0" dirty="0" smtClean="0">
                <a:solidFill>
                  <a:srgbClr val="FFFFFF"/>
                </a:solidFill>
              </a:rPr>
              <a:t>2</a:t>
            </a:r>
            <a:endParaRPr lang="en-US" kern="0" dirty="0">
              <a:solidFill>
                <a:srgbClr val="FFFFFF"/>
              </a:solidFill>
            </a:endParaRPr>
          </a:p>
        </p:txBody>
      </p:sp>
      <p:sp>
        <p:nvSpPr>
          <p:cNvPr id="36" name="Right Arrow 35"/>
          <p:cNvSpPr/>
          <p:nvPr/>
        </p:nvSpPr>
        <p:spPr>
          <a:xfrm flipV="1">
            <a:off x="1174447" y="1420717"/>
            <a:ext cx="1064320" cy="161938"/>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37" name="Right Arrow 36"/>
          <p:cNvSpPr/>
          <p:nvPr/>
        </p:nvSpPr>
        <p:spPr>
          <a:xfrm rot="10800000" flipV="1">
            <a:off x="1148865" y="1937748"/>
            <a:ext cx="1064320" cy="161938"/>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38" name="Dodecagon 37"/>
          <p:cNvSpPr/>
          <p:nvPr/>
        </p:nvSpPr>
        <p:spPr>
          <a:xfrm rot="77372">
            <a:off x="7175232" y="4669800"/>
            <a:ext cx="406294" cy="228866"/>
          </a:xfrm>
          <a:prstGeom prst="dodecagon">
            <a:avLst/>
          </a:prstGeom>
          <a:solidFill>
            <a:schemeClr val="accent2"/>
          </a:solidFill>
          <a:ln w="0" cap="flat" cmpd="sng" algn="ctr">
            <a:noFill/>
            <a:prstDash val="solid"/>
          </a:ln>
          <a:effectLst/>
        </p:spPr>
        <p:txBody>
          <a:bodyPr rtlCol="0" anchor="ctr"/>
          <a:lstStyle/>
          <a:p>
            <a:pPr algn="ctr" defTabSz="914400">
              <a:defRPr/>
            </a:pPr>
            <a:r>
              <a:rPr lang="en-US" kern="0" dirty="0" smtClean="0">
                <a:solidFill>
                  <a:srgbClr val="FFFFFF"/>
                </a:solidFill>
              </a:rPr>
              <a:t>3</a:t>
            </a:r>
            <a:endParaRPr lang="en-US" kern="0" dirty="0">
              <a:solidFill>
                <a:srgbClr val="FFFFFF"/>
              </a:solidFill>
            </a:endParaRPr>
          </a:p>
        </p:txBody>
      </p:sp>
      <p:sp>
        <p:nvSpPr>
          <p:cNvPr id="39" name="Right Arrow 38"/>
          <p:cNvSpPr/>
          <p:nvPr/>
        </p:nvSpPr>
        <p:spPr>
          <a:xfrm rot="5400000" flipV="1">
            <a:off x="6363495" y="4986992"/>
            <a:ext cx="795746" cy="152400"/>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40" name="Right Arrow 39"/>
          <p:cNvSpPr/>
          <p:nvPr/>
        </p:nvSpPr>
        <p:spPr>
          <a:xfrm rot="16200000" flipV="1">
            <a:off x="6614016" y="4970798"/>
            <a:ext cx="799544" cy="161940"/>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41" name="Right Arrow 40"/>
          <p:cNvSpPr/>
          <p:nvPr/>
        </p:nvSpPr>
        <p:spPr>
          <a:xfrm rot="12681162" flipV="1">
            <a:off x="3294107" y="2689034"/>
            <a:ext cx="2278135" cy="206795"/>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42" name="Dodecagon 41"/>
          <p:cNvSpPr/>
          <p:nvPr/>
        </p:nvSpPr>
        <p:spPr>
          <a:xfrm rot="77372">
            <a:off x="4934761" y="2676456"/>
            <a:ext cx="406294" cy="232237"/>
          </a:xfrm>
          <a:prstGeom prst="dodecagon">
            <a:avLst/>
          </a:prstGeom>
          <a:solidFill>
            <a:schemeClr val="accent2"/>
          </a:solidFill>
          <a:ln w="0" cap="flat" cmpd="sng" algn="ctr">
            <a:noFill/>
            <a:prstDash val="solid"/>
          </a:ln>
          <a:effectLst/>
        </p:spPr>
        <p:txBody>
          <a:bodyPr rtlCol="0" anchor="ctr"/>
          <a:lstStyle/>
          <a:p>
            <a:pPr algn="ctr" defTabSz="914400">
              <a:defRPr/>
            </a:pPr>
            <a:r>
              <a:rPr lang="en-US" kern="0" dirty="0">
                <a:solidFill>
                  <a:srgbClr val="FFFFFF"/>
                </a:solidFill>
              </a:rPr>
              <a:t>3</a:t>
            </a:r>
          </a:p>
        </p:txBody>
      </p:sp>
      <p:sp>
        <p:nvSpPr>
          <p:cNvPr id="43" name="Dodecagon 42"/>
          <p:cNvSpPr/>
          <p:nvPr/>
        </p:nvSpPr>
        <p:spPr>
          <a:xfrm rot="77372">
            <a:off x="1272207" y="2104230"/>
            <a:ext cx="406294" cy="228866"/>
          </a:xfrm>
          <a:prstGeom prst="dodecagon">
            <a:avLst/>
          </a:prstGeom>
          <a:solidFill>
            <a:schemeClr val="accent2"/>
          </a:solidFill>
          <a:ln w="0" cap="flat" cmpd="sng" algn="ctr">
            <a:noFill/>
            <a:prstDash val="solid"/>
          </a:ln>
          <a:effectLst/>
        </p:spPr>
        <p:txBody>
          <a:bodyPr rtlCol="0" anchor="ctr"/>
          <a:lstStyle/>
          <a:p>
            <a:pPr algn="ctr" defTabSz="914400">
              <a:defRPr/>
            </a:pPr>
            <a:r>
              <a:rPr lang="en-US" kern="0" dirty="0" smtClean="0">
                <a:solidFill>
                  <a:srgbClr val="FFFFFF"/>
                </a:solidFill>
              </a:rPr>
              <a:t>3</a:t>
            </a:r>
            <a:endParaRPr lang="en-US" kern="0" dirty="0">
              <a:solidFill>
                <a:srgbClr val="FFFFFF"/>
              </a:solidFill>
            </a:endParaRPr>
          </a:p>
        </p:txBody>
      </p:sp>
      <p:sp>
        <p:nvSpPr>
          <p:cNvPr id="44" name="Dodecagon 43"/>
          <p:cNvSpPr/>
          <p:nvPr/>
        </p:nvSpPr>
        <p:spPr>
          <a:xfrm rot="77372">
            <a:off x="7453053" y="3380704"/>
            <a:ext cx="406294" cy="228866"/>
          </a:xfrm>
          <a:prstGeom prst="dodecagon">
            <a:avLst/>
          </a:prstGeom>
          <a:solidFill>
            <a:schemeClr val="accent2"/>
          </a:solidFill>
          <a:ln w="0" cap="flat" cmpd="sng" algn="ctr">
            <a:noFill/>
            <a:prstDash val="solid"/>
          </a:ln>
          <a:effectLst/>
        </p:spPr>
        <p:txBody>
          <a:bodyPr rtlCol="0" anchor="ctr"/>
          <a:lstStyle/>
          <a:p>
            <a:pPr algn="ctr" defTabSz="914400">
              <a:defRPr/>
            </a:pPr>
            <a:r>
              <a:rPr lang="en-US" kern="0" dirty="0" smtClean="0">
                <a:solidFill>
                  <a:srgbClr val="FFFFFF"/>
                </a:solidFill>
              </a:rPr>
              <a:t>3</a:t>
            </a:r>
            <a:endParaRPr lang="en-US" kern="0" dirty="0">
              <a:solidFill>
                <a:srgbClr val="FFFFFF"/>
              </a:solidFill>
            </a:endParaRPr>
          </a:p>
        </p:txBody>
      </p:sp>
      <p:sp>
        <p:nvSpPr>
          <p:cNvPr id="45" name="Right Arrow 44"/>
          <p:cNvSpPr/>
          <p:nvPr/>
        </p:nvSpPr>
        <p:spPr>
          <a:xfrm flipV="1">
            <a:off x="7464184" y="3625670"/>
            <a:ext cx="398546" cy="161940"/>
          </a:xfrm>
          <a:prstGeom prst="rightArrow">
            <a:avLst/>
          </a:prstGeom>
          <a:solidFill>
            <a:schemeClr val="accent2"/>
          </a:solidFill>
          <a:ln w="0" cap="flat" cmpd="sng" algn="ctr">
            <a:noFill/>
            <a:prstDash val="solid"/>
          </a:ln>
          <a:effectLst/>
        </p:spPr>
        <p:txBody>
          <a:bodyPr rtlCol="0" anchor="ctr"/>
          <a:lstStyle/>
          <a:p>
            <a:pPr algn="ctr" defTabSz="914400">
              <a:defRPr/>
            </a:pPr>
            <a:endParaRPr lang="en-US" kern="0">
              <a:solidFill>
                <a:srgbClr val="000000">
                  <a:lumMod val="75000"/>
                  <a:lumOff val="25000"/>
                </a:srgbClr>
              </a:solidFill>
            </a:endParaRPr>
          </a:p>
        </p:txBody>
      </p:sp>
      <p:sp>
        <p:nvSpPr>
          <p:cNvPr id="46" name="TextBox 45"/>
          <p:cNvSpPr txBox="1"/>
          <p:nvPr/>
        </p:nvSpPr>
        <p:spPr>
          <a:xfrm>
            <a:off x="9239250" y="1104901"/>
            <a:ext cx="2949574" cy="738664"/>
          </a:xfrm>
          <a:prstGeom prst="rect">
            <a:avLst/>
          </a:prstGeom>
          <a:noFill/>
        </p:spPr>
        <p:txBody>
          <a:bodyPr wrap="square" rtlCol="0">
            <a:spAutoFit/>
          </a:bodyPr>
          <a:lstStyle/>
          <a:p>
            <a:r>
              <a:rPr lang="en-US" sz="1400" dirty="0" smtClean="0">
                <a:solidFill>
                  <a:srgbClr val="FFFFFF"/>
                </a:solidFill>
                <a:effectLst>
                  <a:outerShdw blurRad="38100" dist="38100" dir="2700000" algn="tl">
                    <a:srgbClr val="000000">
                      <a:alpha val="43137"/>
                    </a:srgbClr>
                  </a:outerShdw>
                </a:effectLst>
                <a:latin typeface="Segoe UI Light" pitchFamily="34" charset="0"/>
              </a:rPr>
              <a:t>1. Request for a </a:t>
            </a:r>
            <a:r>
              <a:rPr lang="en-US" sz="1400" b="1" dirty="0" smtClean="0">
                <a:solidFill>
                  <a:srgbClr val="FFFFFF"/>
                </a:solidFill>
                <a:effectLst>
                  <a:outerShdw blurRad="38100" dist="38100" dir="2700000" algn="tl">
                    <a:srgbClr val="000000">
                      <a:alpha val="43137"/>
                    </a:srgbClr>
                  </a:outerShdw>
                </a:effectLst>
                <a:latin typeface="Segoe UI Light" pitchFamily="34" charset="0"/>
              </a:rPr>
              <a:t>foo.com</a:t>
            </a:r>
            <a:r>
              <a:rPr lang="en-US" sz="1400" dirty="0" smtClean="0">
                <a:solidFill>
                  <a:srgbClr val="FFFFFF"/>
                </a:solidFill>
                <a:effectLst>
                  <a:outerShdw blurRad="38100" dist="38100" dir="2700000" algn="tl">
                    <a:srgbClr val="000000">
                      <a:alpha val="43137"/>
                    </a:srgbClr>
                  </a:outerShdw>
                </a:effectLst>
                <a:latin typeface="Segoe UI Light" pitchFamily="34" charset="0"/>
              </a:rPr>
              <a:t> arrives to ARR/Load Balancer, which already “familiar” with foo.com </a:t>
            </a:r>
            <a:endParaRPr lang="en-US" sz="1400" dirty="0">
              <a:solidFill>
                <a:srgbClr val="FFFFFF"/>
              </a:solidFill>
              <a:effectLst>
                <a:outerShdw blurRad="38100" dist="38100" dir="2700000" algn="tl">
                  <a:srgbClr val="000000">
                    <a:alpha val="43137"/>
                  </a:srgbClr>
                </a:outerShdw>
              </a:effectLst>
              <a:latin typeface="Segoe UI Light" pitchFamily="34" charset="0"/>
            </a:endParaRPr>
          </a:p>
        </p:txBody>
      </p:sp>
      <p:sp>
        <p:nvSpPr>
          <p:cNvPr id="47" name="TextBox 46"/>
          <p:cNvSpPr txBox="1"/>
          <p:nvPr/>
        </p:nvSpPr>
        <p:spPr>
          <a:xfrm>
            <a:off x="9239250" y="2101997"/>
            <a:ext cx="2949574" cy="738664"/>
          </a:xfrm>
          <a:prstGeom prst="rect">
            <a:avLst/>
          </a:prstGeom>
          <a:noFill/>
        </p:spPr>
        <p:txBody>
          <a:bodyPr wrap="square" rtlCol="0">
            <a:spAutoFit/>
          </a:bodyPr>
          <a:lstStyle/>
          <a:p>
            <a:r>
              <a:rPr lang="en-US" sz="1400" dirty="0">
                <a:solidFill>
                  <a:srgbClr val="FFFFFF"/>
                </a:solidFill>
                <a:effectLst>
                  <a:outerShdw blurRad="38100" dist="38100" dir="2700000" algn="tl">
                    <a:srgbClr val="000000">
                      <a:alpha val="43137"/>
                    </a:srgbClr>
                  </a:outerShdw>
                </a:effectLst>
                <a:latin typeface="Segoe UI Light" pitchFamily="34" charset="0"/>
              </a:rPr>
              <a:t>2</a:t>
            </a:r>
            <a:r>
              <a:rPr lang="en-US" sz="1400" dirty="0" smtClean="0">
                <a:solidFill>
                  <a:srgbClr val="FFFFFF"/>
                </a:solidFill>
                <a:effectLst>
                  <a:outerShdw blurRad="38100" dist="38100" dir="2700000" algn="tl">
                    <a:srgbClr val="000000">
                      <a:alpha val="43137"/>
                    </a:srgbClr>
                  </a:outerShdw>
                </a:effectLst>
                <a:latin typeface="Segoe UI Light" pitchFamily="34" charset="0"/>
              </a:rPr>
              <a:t>. ARR “remembers” foo.com and route the request to the right web Server(s).</a:t>
            </a:r>
          </a:p>
        </p:txBody>
      </p:sp>
      <p:sp>
        <p:nvSpPr>
          <p:cNvPr id="48" name="TextBox 47"/>
          <p:cNvSpPr txBox="1"/>
          <p:nvPr/>
        </p:nvSpPr>
        <p:spPr>
          <a:xfrm>
            <a:off x="9239251" y="4040865"/>
            <a:ext cx="2949574" cy="738664"/>
          </a:xfrm>
          <a:prstGeom prst="rect">
            <a:avLst/>
          </a:prstGeom>
          <a:noFill/>
        </p:spPr>
        <p:txBody>
          <a:bodyPr wrap="square" rtlCol="0">
            <a:spAutoFit/>
          </a:bodyPr>
          <a:lstStyle/>
          <a:p>
            <a:r>
              <a:rPr lang="en-US" sz="1400" b="1" dirty="0" smtClean="0">
                <a:solidFill>
                  <a:srgbClr val="FFFFFF"/>
                </a:solidFill>
                <a:effectLst>
                  <a:outerShdw blurRad="38100" dist="38100" dir="2700000" algn="tl">
                    <a:srgbClr val="000000">
                      <a:alpha val="43137"/>
                    </a:srgbClr>
                  </a:outerShdw>
                </a:effectLst>
                <a:latin typeface="Segoe UI Light" pitchFamily="34" charset="0"/>
              </a:rPr>
              <a:t>*</a:t>
            </a:r>
            <a:r>
              <a:rPr lang="en-US" sz="1400" dirty="0" smtClean="0">
                <a:solidFill>
                  <a:srgbClr val="FFFFFF"/>
                </a:solidFill>
                <a:effectLst>
                  <a:outerShdw blurRad="38100" dist="38100" dir="2700000" algn="tl">
                    <a:srgbClr val="000000">
                      <a:alpha val="43137"/>
                    </a:srgbClr>
                  </a:outerShdw>
                </a:effectLst>
                <a:latin typeface="Segoe UI Light" pitchFamily="34" charset="0"/>
              </a:rPr>
              <a:t> Subsequent requests to this site get routed to a Web Server that has the site provisioned.  </a:t>
            </a:r>
          </a:p>
        </p:txBody>
      </p:sp>
      <p:sp>
        <p:nvSpPr>
          <p:cNvPr id="49" name="TextBox 48"/>
          <p:cNvSpPr txBox="1"/>
          <p:nvPr/>
        </p:nvSpPr>
        <p:spPr>
          <a:xfrm>
            <a:off x="9239251" y="3139988"/>
            <a:ext cx="2949574" cy="523220"/>
          </a:xfrm>
          <a:prstGeom prst="rect">
            <a:avLst/>
          </a:prstGeom>
          <a:noFill/>
        </p:spPr>
        <p:txBody>
          <a:bodyPr wrap="square" rtlCol="0">
            <a:spAutoFit/>
          </a:bodyPr>
          <a:lstStyle/>
          <a:p>
            <a:r>
              <a:rPr lang="en-US" sz="1400" dirty="0" smtClean="0">
                <a:solidFill>
                  <a:srgbClr val="FFFFFF"/>
                </a:solidFill>
                <a:effectLst>
                  <a:outerShdw blurRad="38100" dist="38100" dir="2700000" algn="tl">
                    <a:srgbClr val="000000">
                      <a:alpha val="43137"/>
                    </a:srgbClr>
                  </a:outerShdw>
                </a:effectLst>
                <a:latin typeface="Segoe UI Light" pitchFamily="34" charset="0"/>
              </a:rPr>
              <a:t>3. </a:t>
            </a:r>
            <a:r>
              <a:rPr lang="en-US" sz="1400" dirty="0">
                <a:solidFill>
                  <a:srgbClr val="FFFFFF"/>
                </a:solidFill>
                <a:effectLst>
                  <a:outerShdw blurRad="38100" dist="38100" dir="2700000" algn="tl">
                    <a:srgbClr val="000000">
                      <a:alpha val="43137"/>
                    </a:srgbClr>
                  </a:outerShdw>
                </a:effectLst>
                <a:latin typeface="Segoe UI Light" pitchFamily="34" charset="0"/>
              </a:rPr>
              <a:t>Web </a:t>
            </a:r>
            <a:r>
              <a:rPr lang="en-US" sz="1400" dirty="0" smtClean="0">
                <a:solidFill>
                  <a:srgbClr val="FFFFFF"/>
                </a:solidFill>
                <a:effectLst>
                  <a:outerShdw blurRad="38100" dist="38100" dir="2700000" algn="tl">
                    <a:srgbClr val="000000">
                      <a:alpha val="43137"/>
                    </a:srgbClr>
                  </a:outerShdw>
                </a:effectLst>
                <a:latin typeface="Segoe UI Light" pitchFamily="34" charset="0"/>
              </a:rPr>
              <a:t>Server </a:t>
            </a:r>
            <a:r>
              <a:rPr lang="en-US" sz="1400" dirty="0">
                <a:solidFill>
                  <a:srgbClr val="FFFFFF"/>
                </a:solidFill>
                <a:effectLst>
                  <a:outerShdw blurRad="38100" dist="38100" dir="2700000" algn="tl">
                    <a:srgbClr val="000000">
                      <a:alpha val="43137"/>
                    </a:srgbClr>
                  </a:outerShdw>
                </a:effectLst>
                <a:latin typeface="Segoe UI Light" pitchFamily="34" charset="0"/>
              </a:rPr>
              <a:t>executes request  </a:t>
            </a:r>
            <a:r>
              <a:rPr lang="en-US" sz="1400" dirty="0" smtClean="0">
                <a:solidFill>
                  <a:srgbClr val="FFFFFF"/>
                </a:solidFill>
                <a:effectLst>
                  <a:outerShdw blurRad="38100" dist="38100" dir="2700000" algn="tl">
                    <a:srgbClr val="000000">
                      <a:alpha val="43137"/>
                    </a:srgbClr>
                  </a:outerShdw>
                </a:effectLst>
                <a:latin typeface="Segoe UI Light" pitchFamily="34" charset="0"/>
              </a:rPr>
              <a:t>accessing </a:t>
            </a:r>
            <a:r>
              <a:rPr lang="en-US" sz="1400" dirty="0">
                <a:solidFill>
                  <a:srgbClr val="FFFFFF"/>
                </a:solidFill>
                <a:effectLst>
                  <a:outerShdw blurRad="38100" dist="38100" dir="2700000" algn="tl">
                    <a:srgbClr val="000000">
                      <a:alpha val="43137"/>
                    </a:srgbClr>
                  </a:outerShdw>
                </a:effectLst>
                <a:latin typeface="Segoe UI Light" pitchFamily="34" charset="0"/>
              </a:rPr>
              <a:t>site’s content and site’s DB </a:t>
            </a:r>
          </a:p>
        </p:txBody>
      </p:sp>
      <p:sp>
        <p:nvSpPr>
          <p:cNvPr id="25" name="Title 12"/>
          <p:cNvSpPr txBox="1">
            <a:spLocks/>
          </p:cNvSpPr>
          <p:nvPr/>
        </p:nvSpPr>
        <p:spPr>
          <a:xfrm>
            <a:off x="519112" y="22860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4400">
                <a:gradFill>
                  <a:gsLst>
                    <a:gs pos="1250">
                      <a:srgbClr val="FFFFFF"/>
                    </a:gs>
                    <a:gs pos="100000">
                      <a:srgbClr val="FFFFFF"/>
                    </a:gs>
                  </a:gsLst>
                  <a:lin ang="5400000" scaled="0"/>
                </a:gradFill>
              </a:rPr>
              <a:t>Request Process Flow – Active Site (Hot Site)</a:t>
            </a:r>
          </a:p>
        </p:txBody>
      </p:sp>
    </p:spTree>
    <p:extLst>
      <p:ext uri="{BB962C8B-B14F-4D97-AF65-F5344CB8AC3E}">
        <p14:creationId xmlns:p14="http://schemas.microsoft.com/office/powerpoint/2010/main" val="18646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9743" y="1171367"/>
            <a:ext cx="1034013" cy="5353258"/>
          </a:xfrm>
          <a:prstGeom prst="roundRect">
            <a:avLst>
              <a:gd name="adj" fmla="val 0"/>
            </a:avLst>
          </a:prstGeom>
          <a:solidFill>
            <a:schemeClr val="accent1"/>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Azure </a:t>
            </a:r>
          </a:p>
          <a:p>
            <a:pPr algn="ctr" defTabSz="914099" fontAlgn="base">
              <a:spcBef>
                <a:spcPct val="0"/>
              </a:spcBef>
              <a:spcAft>
                <a:spcPct val="0"/>
              </a:spcAft>
            </a:pPr>
            <a:r>
              <a:rPr lang="en-US" dirty="0" smtClean="0">
                <a:solidFill>
                  <a:srgbClr val="FFFFFF"/>
                </a:solidFill>
              </a:rPr>
              <a:t>LB</a:t>
            </a:r>
          </a:p>
        </p:txBody>
      </p:sp>
      <p:sp>
        <p:nvSpPr>
          <p:cNvPr id="6" name="Flowchart: Magnetic Disk 5"/>
          <p:cNvSpPr/>
          <p:nvPr/>
        </p:nvSpPr>
        <p:spPr bwMode="auto">
          <a:xfrm>
            <a:off x="2526384" y="2440657"/>
            <a:ext cx="1084083" cy="1168924"/>
          </a:xfrm>
          <a:prstGeom prst="flowChartMagneticDisk">
            <a:avLst/>
          </a:prstGeom>
          <a:solidFill>
            <a:schemeClr val="accent1"/>
          </a:solidFill>
          <a:ln>
            <a:solidFill>
              <a:schemeClr val="accent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Runtime </a:t>
            </a:r>
          </a:p>
          <a:p>
            <a:pPr algn="ctr" defTabSz="914099" fontAlgn="base">
              <a:spcBef>
                <a:spcPct val="0"/>
              </a:spcBef>
              <a:spcAft>
                <a:spcPct val="0"/>
              </a:spcAft>
            </a:pPr>
            <a:r>
              <a:rPr lang="en-US" dirty="0" smtClean="0">
                <a:solidFill>
                  <a:srgbClr val="FFFFFF"/>
                </a:solidFill>
              </a:rPr>
              <a:t>DB</a:t>
            </a:r>
          </a:p>
        </p:txBody>
      </p:sp>
      <p:sp>
        <p:nvSpPr>
          <p:cNvPr id="7" name="Rounded Rectangle 6"/>
          <p:cNvSpPr/>
          <p:nvPr/>
        </p:nvSpPr>
        <p:spPr bwMode="auto">
          <a:xfrm>
            <a:off x="5252056" y="5075986"/>
            <a:ext cx="1720244"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Storage Controller</a:t>
            </a:r>
          </a:p>
        </p:txBody>
      </p:sp>
      <p:sp>
        <p:nvSpPr>
          <p:cNvPr id="8" name="Rounded Rectangle 7"/>
          <p:cNvSpPr/>
          <p:nvPr/>
        </p:nvSpPr>
        <p:spPr bwMode="auto">
          <a:xfrm>
            <a:off x="2248293" y="1177805"/>
            <a:ext cx="1640264"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IIS ARR</a:t>
            </a:r>
          </a:p>
          <a:p>
            <a:pPr algn="ctr" defTabSz="914099" fontAlgn="base">
              <a:spcBef>
                <a:spcPct val="0"/>
              </a:spcBef>
              <a:spcAft>
                <a:spcPct val="0"/>
              </a:spcAft>
            </a:pPr>
            <a:r>
              <a:rPr lang="en-US" sz="2200" dirty="0" smtClean="0">
                <a:solidFill>
                  <a:srgbClr val="FFFFFF"/>
                </a:solidFill>
              </a:rPr>
              <a:t>(LB)</a:t>
            </a:r>
          </a:p>
        </p:txBody>
      </p:sp>
      <p:sp>
        <p:nvSpPr>
          <p:cNvPr id="18" name="Rounded Rectangle 17"/>
          <p:cNvSpPr/>
          <p:nvPr/>
        </p:nvSpPr>
        <p:spPr bwMode="auto">
          <a:xfrm>
            <a:off x="5133976" y="1185969"/>
            <a:ext cx="1952624" cy="3319356"/>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Web Server</a:t>
            </a:r>
          </a:p>
        </p:txBody>
      </p:sp>
      <p:sp>
        <p:nvSpPr>
          <p:cNvPr id="20" name="Flowchart: Magnetic Disk 19"/>
          <p:cNvSpPr/>
          <p:nvPr/>
        </p:nvSpPr>
        <p:spPr bwMode="auto">
          <a:xfrm>
            <a:off x="7755502" y="4944306"/>
            <a:ext cx="1084083" cy="1168924"/>
          </a:xfrm>
          <a:prstGeom prst="flowChartMagneticDisk">
            <a:avLst/>
          </a:prstGeom>
          <a:solidFill>
            <a:schemeClr val="accent3"/>
          </a:solidFill>
          <a:ln>
            <a:solidFill>
              <a:schemeClr val="accent3">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solidFill>
              </a:rPr>
              <a:t>Cloud </a:t>
            </a:r>
            <a:r>
              <a:rPr lang="en-US" sz="2000" dirty="0" smtClean="0">
                <a:solidFill>
                  <a:srgbClr val="FFFFFF"/>
                </a:solidFill>
              </a:rPr>
              <a:t>Drive </a:t>
            </a:r>
          </a:p>
        </p:txBody>
      </p:sp>
      <p:cxnSp>
        <p:nvCxnSpPr>
          <p:cNvPr id="12" name="Straight Arrow Connector 11"/>
          <p:cNvCxnSpPr>
            <a:stCxn id="7" idx="3"/>
            <a:endCxn id="20" idx="2"/>
          </p:cNvCxnSpPr>
          <p:nvPr/>
        </p:nvCxnSpPr>
        <p:spPr>
          <a:xfrm flipV="1">
            <a:off x="6972300" y="5528768"/>
            <a:ext cx="783202" cy="4418"/>
          </a:xfrm>
          <a:prstGeom prst="straightConnector1">
            <a:avLst/>
          </a:prstGeom>
          <a:ln w="12700">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4" name="Elbow Connector 13"/>
          <p:cNvCxnSpPr>
            <a:stCxn id="8" idx="2"/>
            <a:endCxn id="6" idx="1"/>
          </p:cNvCxnSpPr>
          <p:nvPr/>
        </p:nvCxnSpPr>
        <p:spPr>
          <a:xfrm rot="16200000" flipH="1">
            <a:off x="2894199" y="2266430"/>
            <a:ext cx="348452" cy="1"/>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17" name="Elbow Connector 16"/>
          <p:cNvCxnSpPr/>
          <p:nvPr/>
        </p:nvCxnSpPr>
        <p:spPr>
          <a:xfrm>
            <a:off x="3888557" y="1746887"/>
            <a:ext cx="1245419" cy="798605"/>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9" name="Rounded Rectangle 28"/>
          <p:cNvSpPr/>
          <p:nvPr/>
        </p:nvSpPr>
        <p:spPr bwMode="auto">
          <a:xfrm>
            <a:off x="2139738" y="5413440"/>
            <a:ext cx="1857375"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Deployment Server(s)</a:t>
            </a:r>
          </a:p>
        </p:txBody>
      </p:sp>
      <p:cxnSp>
        <p:nvCxnSpPr>
          <p:cNvPr id="24" name="Elbow Connector 23"/>
          <p:cNvCxnSpPr>
            <a:stCxn id="18" idx="2"/>
            <a:endCxn id="7" idx="0"/>
          </p:cNvCxnSpPr>
          <p:nvPr/>
        </p:nvCxnSpPr>
        <p:spPr>
          <a:xfrm rot="16200000" flipH="1">
            <a:off x="5825903" y="4789710"/>
            <a:ext cx="570661" cy="1890"/>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33" name="Flowchart: Magnetic Disk 32"/>
          <p:cNvSpPr/>
          <p:nvPr/>
        </p:nvSpPr>
        <p:spPr bwMode="auto">
          <a:xfrm>
            <a:off x="7755501" y="2961750"/>
            <a:ext cx="1084083" cy="1168924"/>
          </a:xfrm>
          <a:prstGeom prst="flowChartMagneticDisk">
            <a:avLst/>
          </a:prstGeom>
          <a:solidFill>
            <a:schemeClr val="accent1"/>
          </a:solidFill>
          <a:ln>
            <a:solidFill>
              <a:schemeClr val="accent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Web Sites DBs</a:t>
            </a:r>
          </a:p>
        </p:txBody>
      </p:sp>
      <p:cxnSp>
        <p:nvCxnSpPr>
          <p:cNvPr id="27" name="Elbow Connector 26"/>
          <p:cNvCxnSpPr/>
          <p:nvPr/>
        </p:nvCxnSpPr>
        <p:spPr>
          <a:xfrm flipV="1">
            <a:off x="7086600" y="3179470"/>
            <a:ext cx="1210943" cy="60795"/>
          </a:xfrm>
          <a:prstGeom prst="bentConnector4">
            <a:avLst>
              <a:gd name="adj1" fmla="val 27619"/>
              <a:gd name="adj2" fmla="val 1175822"/>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35" name="Elbow Connector 34"/>
          <p:cNvCxnSpPr>
            <a:stCxn id="19" idx="3"/>
            <a:endCxn id="7" idx="1"/>
          </p:cNvCxnSpPr>
          <p:nvPr/>
        </p:nvCxnSpPr>
        <p:spPr>
          <a:xfrm>
            <a:off x="4000500" y="4613340"/>
            <a:ext cx="1251556" cy="919846"/>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39" name="Elbow Connector 38"/>
          <p:cNvCxnSpPr>
            <a:stCxn id="29" idx="3"/>
            <a:endCxn id="7" idx="2"/>
          </p:cNvCxnSpPr>
          <p:nvPr/>
        </p:nvCxnSpPr>
        <p:spPr>
          <a:xfrm>
            <a:off x="3997113" y="5870640"/>
            <a:ext cx="2115065" cy="119746"/>
          </a:xfrm>
          <a:prstGeom prst="bentConnector4">
            <a:avLst>
              <a:gd name="adj1" fmla="val 29667"/>
              <a:gd name="adj2" fmla="val 290904"/>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42" name="Elbow Connector 41"/>
          <p:cNvCxnSpPr>
            <a:stCxn id="19" idx="0"/>
            <a:endCxn id="6" idx="3"/>
          </p:cNvCxnSpPr>
          <p:nvPr/>
        </p:nvCxnSpPr>
        <p:spPr>
          <a:xfrm rot="16200000" flipV="1">
            <a:off x="2796841" y="3881167"/>
            <a:ext cx="546559" cy="3387"/>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51" name="Elbow Connector 50"/>
          <p:cNvCxnSpPr>
            <a:stCxn id="29" idx="0"/>
            <a:endCxn id="6" idx="2"/>
          </p:cNvCxnSpPr>
          <p:nvPr/>
        </p:nvCxnSpPr>
        <p:spPr>
          <a:xfrm rot="16200000" flipV="1">
            <a:off x="1603245" y="3948259"/>
            <a:ext cx="2388321" cy="542042"/>
          </a:xfrm>
          <a:prstGeom prst="bentConnector4">
            <a:avLst>
              <a:gd name="adj1" fmla="val 5710"/>
              <a:gd name="adj2" fmla="val 235082"/>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a:endCxn id="8" idx="1"/>
          </p:cNvCxnSpPr>
          <p:nvPr/>
        </p:nvCxnSpPr>
        <p:spPr>
          <a:xfrm>
            <a:off x="1140643" y="1635005"/>
            <a:ext cx="1107650" cy="0"/>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61" name="Straight Arrow Connector 60"/>
          <p:cNvCxnSpPr/>
          <p:nvPr/>
        </p:nvCxnSpPr>
        <p:spPr>
          <a:xfrm>
            <a:off x="1140643" y="5907176"/>
            <a:ext cx="999095" cy="583"/>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3" name="Rectangle 2"/>
          <p:cNvSpPr/>
          <p:nvPr/>
        </p:nvSpPr>
        <p:spPr bwMode="auto">
          <a:xfrm>
            <a:off x="9153910" y="1185189"/>
            <a:ext cx="2819015" cy="657225"/>
          </a:xfrm>
          <a:prstGeom prst="rect">
            <a:avLst/>
          </a:prstGeom>
          <a:solidFill>
            <a:schemeClr val="accent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All DBs are running on SQL Azure</a:t>
            </a:r>
          </a:p>
        </p:txBody>
      </p:sp>
      <p:sp>
        <p:nvSpPr>
          <p:cNvPr id="52" name="Rectangle 51"/>
          <p:cNvSpPr/>
          <p:nvPr/>
        </p:nvSpPr>
        <p:spPr bwMode="auto">
          <a:xfrm>
            <a:off x="9153909" y="1979380"/>
            <a:ext cx="2819015" cy="657225"/>
          </a:xfrm>
          <a:prstGeom prst="rect">
            <a:avLst/>
          </a:prstGeom>
          <a:solidFill>
            <a:schemeClr val="accent3"/>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Azure Blobs as durable storage</a:t>
            </a:r>
          </a:p>
        </p:txBody>
      </p:sp>
      <p:sp>
        <p:nvSpPr>
          <p:cNvPr id="71" name="Rectangle 70"/>
          <p:cNvSpPr/>
          <p:nvPr/>
        </p:nvSpPr>
        <p:spPr bwMode="auto">
          <a:xfrm>
            <a:off x="9153910" y="2785541"/>
            <a:ext cx="2819015" cy="657225"/>
          </a:xfrm>
          <a:prstGeom prst="rect">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Windows Azure Worker Roles</a:t>
            </a:r>
          </a:p>
        </p:txBody>
      </p:sp>
      <p:sp>
        <p:nvSpPr>
          <p:cNvPr id="26" name="Title 12"/>
          <p:cNvSpPr txBox="1">
            <a:spLocks/>
          </p:cNvSpPr>
          <p:nvPr/>
        </p:nvSpPr>
        <p:spPr>
          <a:xfrm>
            <a:off x="519112" y="22860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4400">
                <a:gradFill>
                  <a:gsLst>
                    <a:gs pos="1250">
                      <a:srgbClr val="FFFFFF"/>
                    </a:gs>
                    <a:gs pos="100000">
                      <a:srgbClr val="FFFFFF"/>
                    </a:gs>
                  </a:gsLst>
                  <a:lin ang="5400000" scaled="0"/>
                </a:gradFill>
              </a:rPr>
              <a:t>Antares on Windows Azure Block Diagram</a:t>
            </a:r>
          </a:p>
        </p:txBody>
      </p:sp>
      <p:sp>
        <p:nvSpPr>
          <p:cNvPr id="19" name="Rounded Rectangle 18"/>
          <p:cNvSpPr/>
          <p:nvPr/>
        </p:nvSpPr>
        <p:spPr bwMode="auto">
          <a:xfrm>
            <a:off x="2143125" y="4156140"/>
            <a:ext cx="1857375"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API Frontend</a:t>
            </a:r>
          </a:p>
        </p:txBody>
      </p:sp>
      <p:cxnSp>
        <p:nvCxnSpPr>
          <p:cNvPr id="34" name="Straight Arrow Connector 33"/>
          <p:cNvCxnSpPr/>
          <p:nvPr/>
        </p:nvCxnSpPr>
        <p:spPr>
          <a:xfrm>
            <a:off x="1140643" y="4790655"/>
            <a:ext cx="999095" cy="0"/>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194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9" grpId="0" animBg="1"/>
      <p:bldP spid="33" grpId="0" animBg="1"/>
      <p:bldP spid="3" grpId="0" animBg="1"/>
      <p:bldP spid="52"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lowchart: Magnetic Disk 71"/>
          <p:cNvSpPr/>
          <p:nvPr/>
        </p:nvSpPr>
        <p:spPr bwMode="auto">
          <a:xfrm>
            <a:off x="2526380" y="2440653"/>
            <a:ext cx="1084083" cy="1168924"/>
          </a:xfrm>
          <a:prstGeom prst="flowChartMagneticDisk">
            <a:avLst/>
          </a:prstGeom>
          <a:solidFill>
            <a:schemeClr val="accent1"/>
          </a:solidFill>
          <a:ln>
            <a:solidFill>
              <a:schemeClr val="accent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Runtime </a:t>
            </a:r>
          </a:p>
          <a:p>
            <a:pPr algn="ctr" defTabSz="914099" fontAlgn="base">
              <a:spcBef>
                <a:spcPct val="0"/>
              </a:spcBef>
              <a:spcAft>
                <a:spcPct val="0"/>
              </a:spcAft>
            </a:pPr>
            <a:r>
              <a:rPr lang="en-US" dirty="0" smtClean="0">
                <a:solidFill>
                  <a:srgbClr val="FFFFFF"/>
                </a:solidFill>
              </a:rPr>
              <a:t>DB</a:t>
            </a:r>
          </a:p>
        </p:txBody>
      </p:sp>
      <p:sp>
        <p:nvSpPr>
          <p:cNvPr id="70" name="Rounded Rectangle 69"/>
          <p:cNvSpPr/>
          <p:nvPr/>
        </p:nvSpPr>
        <p:spPr bwMode="auto">
          <a:xfrm>
            <a:off x="99739" y="1171363"/>
            <a:ext cx="1034013" cy="5353258"/>
          </a:xfrm>
          <a:prstGeom prst="roundRect">
            <a:avLst>
              <a:gd name="adj" fmla="val 0"/>
            </a:avLst>
          </a:prstGeom>
          <a:solidFill>
            <a:schemeClr val="accent1"/>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Azure </a:t>
            </a:r>
          </a:p>
          <a:p>
            <a:pPr algn="ctr" defTabSz="914099" fontAlgn="base">
              <a:spcBef>
                <a:spcPct val="0"/>
              </a:spcBef>
              <a:spcAft>
                <a:spcPct val="0"/>
              </a:spcAft>
            </a:pPr>
            <a:r>
              <a:rPr lang="en-US" dirty="0" smtClean="0">
                <a:solidFill>
                  <a:srgbClr val="FFFFFF"/>
                </a:solidFill>
              </a:rPr>
              <a:t>LB</a:t>
            </a:r>
          </a:p>
        </p:txBody>
      </p:sp>
      <p:sp>
        <p:nvSpPr>
          <p:cNvPr id="73" name="Rounded Rectangle 72"/>
          <p:cNvSpPr/>
          <p:nvPr/>
        </p:nvSpPr>
        <p:spPr bwMode="auto">
          <a:xfrm>
            <a:off x="5252052" y="5075982"/>
            <a:ext cx="1720244"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Storage Controller</a:t>
            </a:r>
          </a:p>
        </p:txBody>
      </p:sp>
      <p:sp>
        <p:nvSpPr>
          <p:cNvPr id="74" name="Rounded Rectangle 73"/>
          <p:cNvSpPr/>
          <p:nvPr/>
        </p:nvSpPr>
        <p:spPr bwMode="auto">
          <a:xfrm>
            <a:off x="2248289" y="1177801"/>
            <a:ext cx="1640264"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IIS ARR</a:t>
            </a:r>
          </a:p>
          <a:p>
            <a:pPr algn="ctr" defTabSz="914099" fontAlgn="base">
              <a:spcBef>
                <a:spcPct val="0"/>
              </a:spcBef>
              <a:spcAft>
                <a:spcPct val="0"/>
              </a:spcAft>
            </a:pPr>
            <a:r>
              <a:rPr lang="en-US" sz="2200" dirty="0" smtClean="0">
                <a:solidFill>
                  <a:srgbClr val="FFFFFF"/>
                </a:solidFill>
              </a:rPr>
              <a:t>(LB)</a:t>
            </a:r>
          </a:p>
        </p:txBody>
      </p:sp>
      <p:sp>
        <p:nvSpPr>
          <p:cNvPr id="75" name="Rounded Rectangle 74"/>
          <p:cNvSpPr/>
          <p:nvPr/>
        </p:nvSpPr>
        <p:spPr bwMode="auto">
          <a:xfrm>
            <a:off x="5133972" y="1185965"/>
            <a:ext cx="1952624" cy="3309835"/>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Web Server</a:t>
            </a:r>
          </a:p>
        </p:txBody>
      </p:sp>
      <p:sp>
        <p:nvSpPr>
          <p:cNvPr id="76" name="Flowchart: Magnetic Disk 75"/>
          <p:cNvSpPr/>
          <p:nvPr/>
        </p:nvSpPr>
        <p:spPr bwMode="auto">
          <a:xfrm>
            <a:off x="7755498" y="4944302"/>
            <a:ext cx="1084083" cy="1168924"/>
          </a:xfrm>
          <a:prstGeom prst="flowChartMagneticDisk">
            <a:avLst/>
          </a:prstGeom>
          <a:solidFill>
            <a:schemeClr val="accent3"/>
          </a:solidFill>
          <a:ln>
            <a:solidFill>
              <a:schemeClr val="accent3">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Cloud Drive</a:t>
            </a:r>
          </a:p>
        </p:txBody>
      </p:sp>
      <p:cxnSp>
        <p:nvCxnSpPr>
          <p:cNvPr id="77" name="Straight Arrow Connector 76"/>
          <p:cNvCxnSpPr>
            <a:stCxn id="73" idx="3"/>
            <a:endCxn id="76" idx="2"/>
          </p:cNvCxnSpPr>
          <p:nvPr/>
        </p:nvCxnSpPr>
        <p:spPr>
          <a:xfrm flipV="1">
            <a:off x="6972296" y="5528764"/>
            <a:ext cx="783202" cy="4418"/>
          </a:xfrm>
          <a:prstGeom prst="straightConnector1">
            <a:avLst/>
          </a:prstGeom>
          <a:ln w="12700">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78" name="Elbow Connector 77"/>
          <p:cNvCxnSpPr>
            <a:stCxn id="74" idx="2"/>
            <a:endCxn id="72" idx="1"/>
          </p:cNvCxnSpPr>
          <p:nvPr/>
        </p:nvCxnSpPr>
        <p:spPr>
          <a:xfrm rot="16200000" flipH="1">
            <a:off x="2894195" y="2266426"/>
            <a:ext cx="348452" cy="1"/>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79" name="Elbow Connector 78"/>
          <p:cNvCxnSpPr/>
          <p:nvPr/>
        </p:nvCxnSpPr>
        <p:spPr>
          <a:xfrm>
            <a:off x="3888553" y="1746883"/>
            <a:ext cx="1245419" cy="795608"/>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80" name="Rounded Rectangle 79"/>
          <p:cNvSpPr/>
          <p:nvPr/>
        </p:nvSpPr>
        <p:spPr bwMode="auto">
          <a:xfrm>
            <a:off x="2139734" y="5413436"/>
            <a:ext cx="1857375"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Deployment  Server(s)</a:t>
            </a:r>
          </a:p>
        </p:txBody>
      </p:sp>
      <p:cxnSp>
        <p:nvCxnSpPr>
          <p:cNvPr id="81" name="Elbow Connector 80"/>
          <p:cNvCxnSpPr>
            <a:stCxn id="75" idx="2"/>
            <a:endCxn id="73" idx="0"/>
          </p:cNvCxnSpPr>
          <p:nvPr/>
        </p:nvCxnSpPr>
        <p:spPr>
          <a:xfrm rot="16200000" flipH="1">
            <a:off x="5821138" y="4784946"/>
            <a:ext cx="580182" cy="1890"/>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82" name="Flowchart: Magnetic Disk 81"/>
          <p:cNvSpPr/>
          <p:nvPr/>
        </p:nvSpPr>
        <p:spPr bwMode="auto">
          <a:xfrm>
            <a:off x="7755497" y="2951113"/>
            <a:ext cx="1084083" cy="1168924"/>
          </a:xfrm>
          <a:prstGeom prst="flowChartMagneticDisk">
            <a:avLst/>
          </a:prstGeom>
          <a:solidFill>
            <a:schemeClr val="accent1"/>
          </a:solidFill>
          <a:ln>
            <a:solidFill>
              <a:schemeClr val="accent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Web Sites DBs</a:t>
            </a:r>
            <a:endParaRPr lang="en-US" sz="1600" dirty="0">
              <a:solidFill>
                <a:srgbClr val="FFFFFF"/>
              </a:solidFill>
            </a:endParaRPr>
          </a:p>
        </p:txBody>
      </p:sp>
      <p:cxnSp>
        <p:nvCxnSpPr>
          <p:cNvPr id="84" name="Elbow Connector 83"/>
          <p:cNvCxnSpPr>
            <a:stCxn id="93" idx="3"/>
            <a:endCxn id="73" idx="1"/>
          </p:cNvCxnSpPr>
          <p:nvPr/>
        </p:nvCxnSpPr>
        <p:spPr>
          <a:xfrm>
            <a:off x="4000496" y="4613336"/>
            <a:ext cx="1251556" cy="919846"/>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85" name="Elbow Connector 84"/>
          <p:cNvCxnSpPr>
            <a:stCxn id="80" idx="3"/>
            <a:endCxn id="73" idx="2"/>
          </p:cNvCxnSpPr>
          <p:nvPr/>
        </p:nvCxnSpPr>
        <p:spPr>
          <a:xfrm>
            <a:off x="3997109" y="5870636"/>
            <a:ext cx="2115065" cy="119746"/>
          </a:xfrm>
          <a:prstGeom prst="bentConnector4">
            <a:avLst>
              <a:gd name="adj1" fmla="val 29667"/>
              <a:gd name="adj2" fmla="val 290904"/>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86" name="Elbow Connector 85"/>
          <p:cNvCxnSpPr>
            <a:stCxn id="93" idx="0"/>
            <a:endCxn id="72" idx="3"/>
          </p:cNvCxnSpPr>
          <p:nvPr/>
        </p:nvCxnSpPr>
        <p:spPr>
          <a:xfrm rot="16200000" flipV="1">
            <a:off x="2796837" y="3881163"/>
            <a:ext cx="546559" cy="3387"/>
          </a:xfrm>
          <a:prstGeom prst="bentConnector3">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88" name="Straight Arrow Connector 87"/>
          <p:cNvCxnSpPr>
            <a:endCxn id="74" idx="1"/>
          </p:cNvCxnSpPr>
          <p:nvPr/>
        </p:nvCxnSpPr>
        <p:spPr>
          <a:xfrm>
            <a:off x="1140639" y="1635001"/>
            <a:ext cx="1107650" cy="0"/>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89" name="Straight Arrow Connector 88"/>
          <p:cNvCxnSpPr/>
          <p:nvPr/>
        </p:nvCxnSpPr>
        <p:spPr>
          <a:xfrm>
            <a:off x="1140639" y="5907172"/>
            <a:ext cx="999095" cy="583"/>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90" name="Rectangle 89"/>
          <p:cNvSpPr/>
          <p:nvPr/>
        </p:nvSpPr>
        <p:spPr bwMode="auto">
          <a:xfrm>
            <a:off x="9153906" y="1185185"/>
            <a:ext cx="2819015" cy="657225"/>
          </a:xfrm>
          <a:prstGeom prst="rect">
            <a:avLst/>
          </a:prstGeom>
          <a:solidFill>
            <a:schemeClr val="accent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All DBs are running on SQL Azure</a:t>
            </a:r>
          </a:p>
        </p:txBody>
      </p:sp>
      <p:sp>
        <p:nvSpPr>
          <p:cNvPr id="91" name="Rectangle 90"/>
          <p:cNvSpPr/>
          <p:nvPr/>
        </p:nvSpPr>
        <p:spPr bwMode="auto">
          <a:xfrm>
            <a:off x="9153905" y="1981556"/>
            <a:ext cx="2819015" cy="657225"/>
          </a:xfrm>
          <a:prstGeom prst="rect">
            <a:avLst/>
          </a:prstGeom>
          <a:solidFill>
            <a:schemeClr val="accent3"/>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Azure Blobs as durable storage</a:t>
            </a:r>
          </a:p>
        </p:txBody>
      </p:sp>
      <p:sp>
        <p:nvSpPr>
          <p:cNvPr id="92" name="Rectangle 91"/>
          <p:cNvSpPr/>
          <p:nvPr/>
        </p:nvSpPr>
        <p:spPr bwMode="auto">
          <a:xfrm>
            <a:off x="9153906" y="2777927"/>
            <a:ext cx="2819015" cy="657225"/>
          </a:xfrm>
          <a:prstGeom prst="rect">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Windows Azure Worker Roles</a:t>
            </a:r>
          </a:p>
        </p:txBody>
      </p:sp>
      <p:sp>
        <p:nvSpPr>
          <p:cNvPr id="93" name="Rounded Rectangle 92"/>
          <p:cNvSpPr/>
          <p:nvPr/>
        </p:nvSpPr>
        <p:spPr bwMode="auto">
          <a:xfrm>
            <a:off x="2143121" y="4156136"/>
            <a:ext cx="1857375" cy="914400"/>
          </a:xfrm>
          <a:prstGeom prst="roundRect">
            <a:avLst>
              <a:gd name="adj" fmla="val 0"/>
            </a:avLst>
          </a:prstGeom>
          <a:solidFill>
            <a:schemeClr val="accent4"/>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API Frontend</a:t>
            </a:r>
          </a:p>
        </p:txBody>
      </p:sp>
      <p:sp>
        <p:nvSpPr>
          <p:cNvPr id="2" name="Rectangle 1"/>
          <p:cNvSpPr/>
          <p:nvPr/>
        </p:nvSpPr>
        <p:spPr bwMode="auto">
          <a:xfrm>
            <a:off x="5366656" y="3418122"/>
            <a:ext cx="1381125" cy="390525"/>
          </a:xfrm>
          <a:prstGeom prst="rect">
            <a:avLst/>
          </a:prstGeom>
          <a:solidFill>
            <a:schemeClr val="accent2"/>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Metering</a:t>
            </a:r>
          </a:p>
        </p:txBody>
      </p:sp>
      <p:sp>
        <p:nvSpPr>
          <p:cNvPr id="28" name="Rectangle 27"/>
          <p:cNvSpPr/>
          <p:nvPr/>
        </p:nvSpPr>
        <p:spPr bwMode="auto">
          <a:xfrm>
            <a:off x="5366655" y="3909242"/>
            <a:ext cx="1381125" cy="390525"/>
          </a:xfrm>
          <a:prstGeom prst="rect">
            <a:avLst/>
          </a:prstGeom>
          <a:solidFill>
            <a:schemeClr val="accent5"/>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solidFill>
              </a:rPr>
              <a:t>DWAS</a:t>
            </a:r>
          </a:p>
        </p:txBody>
      </p:sp>
      <p:sp>
        <p:nvSpPr>
          <p:cNvPr id="30" name="Rectangle 29"/>
          <p:cNvSpPr/>
          <p:nvPr/>
        </p:nvSpPr>
        <p:spPr bwMode="auto">
          <a:xfrm>
            <a:off x="5261879" y="2151966"/>
            <a:ext cx="1495427" cy="390525"/>
          </a:xfrm>
          <a:prstGeom prst="rect">
            <a:avLst/>
          </a:prstGeom>
          <a:solidFill>
            <a:schemeClr val="accent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Site (W3WP.exe)</a:t>
            </a:r>
          </a:p>
        </p:txBody>
      </p:sp>
      <p:sp>
        <p:nvSpPr>
          <p:cNvPr id="31" name="Rectangle 30"/>
          <p:cNvSpPr/>
          <p:nvPr/>
        </p:nvSpPr>
        <p:spPr bwMode="auto">
          <a:xfrm>
            <a:off x="5309505" y="2285317"/>
            <a:ext cx="1495427" cy="390525"/>
          </a:xfrm>
          <a:prstGeom prst="rect">
            <a:avLst/>
          </a:prstGeom>
          <a:solidFill>
            <a:schemeClr val="accent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Site (W3WP.exe)</a:t>
            </a:r>
          </a:p>
        </p:txBody>
      </p:sp>
      <p:sp>
        <p:nvSpPr>
          <p:cNvPr id="32" name="Rectangle 31"/>
          <p:cNvSpPr/>
          <p:nvPr/>
        </p:nvSpPr>
        <p:spPr bwMode="auto">
          <a:xfrm>
            <a:off x="5376179" y="2386260"/>
            <a:ext cx="1495427" cy="390525"/>
          </a:xfrm>
          <a:prstGeom prst="rect">
            <a:avLst/>
          </a:prstGeom>
          <a:solidFill>
            <a:schemeClr val="accent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rPr>
              <a:t>Site (W3WP.exe)</a:t>
            </a:r>
          </a:p>
        </p:txBody>
      </p:sp>
      <p:sp>
        <p:nvSpPr>
          <p:cNvPr id="34" name="Rectangle 33"/>
          <p:cNvSpPr/>
          <p:nvPr/>
        </p:nvSpPr>
        <p:spPr bwMode="auto">
          <a:xfrm>
            <a:off x="9153905" y="3574298"/>
            <a:ext cx="2819016" cy="657224"/>
          </a:xfrm>
          <a:prstGeom prst="rect">
            <a:avLst/>
          </a:prstGeom>
          <a:solidFill>
            <a:schemeClr val="accent2"/>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Monitor resources usage</a:t>
            </a:r>
          </a:p>
        </p:txBody>
      </p:sp>
      <p:sp>
        <p:nvSpPr>
          <p:cNvPr id="36" name="Rectangle 35"/>
          <p:cNvSpPr/>
          <p:nvPr/>
        </p:nvSpPr>
        <p:spPr bwMode="auto">
          <a:xfrm>
            <a:off x="9153906" y="4370668"/>
            <a:ext cx="2819016" cy="657223"/>
          </a:xfrm>
          <a:prstGeom prst="rect">
            <a:avLst/>
          </a:prstGeom>
          <a:solidFill>
            <a:schemeClr val="accent5"/>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Dynamic Web Activation Service</a:t>
            </a:r>
          </a:p>
        </p:txBody>
      </p:sp>
      <p:sp>
        <p:nvSpPr>
          <p:cNvPr id="37" name="Rectangle 36"/>
          <p:cNvSpPr/>
          <p:nvPr/>
        </p:nvSpPr>
        <p:spPr bwMode="auto">
          <a:xfrm>
            <a:off x="9153905" y="5167036"/>
            <a:ext cx="2819017" cy="671043"/>
          </a:xfrm>
          <a:prstGeom prst="rect">
            <a:avLst/>
          </a:prstGeom>
          <a:solidFill>
            <a:schemeClr val="accent6"/>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rPr>
              <a:t>W3WP.exe IIS Application Pool Process</a:t>
            </a:r>
          </a:p>
        </p:txBody>
      </p:sp>
      <p:sp>
        <p:nvSpPr>
          <p:cNvPr id="69" name="Title 12"/>
          <p:cNvSpPr txBox="1">
            <a:spLocks/>
          </p:cNvSpPr>
          <p:nvPr/>
        </p:nvSpPr>
        <p:spPr>
          <a:xfrm>
            <a:off x="519112" y="22860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4400">
                <a:gradFill>
                  <a:gsLst>
                    <a:gs pos="1250">
                      <a:srgbClr val="FFFFFF"/>
                    </a:gs>
                    <a:gs pos="100000">
                      <a:srgbClr val="FFFFFF"/>
                    </a:gs>
                  </a:gsLst>
                  <a:lin ang="5400000" scaled="0"/>
                </a:gradFill>
              </a:rPr>
              <a:t>Antares on Windows Azure Block Diagram</a:t>
            </a:r>
          </a:p>
        </p:txBody>
      </p:sp>
      <p:cxnSp>
        <p:nvCxnSpPr>
          <p:cNvPr id="6" name="Elbow Connector 5"/>
          <p:cNvCxnSpPr>
            <a:stCxn id="28" idx="1"/>
            <a:endCxn id="72" idx="4"/>
          </p:cNvCxnSpPr>
          <p:nvPr/>
        </p:nvCxnSpPr>
        <p:spPr>
          <a:xfrm rot="10800000">
            <a:off x="3610463" y="3025115"/>
            <a:ext cx="1756192" cy="1079390"/>
          </a:xfrm>
          <a:prstGeom prst="bentConnector3">
            <a:avLst>
              <a:gd name="adj1" fmla="val 50000"/>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2" idx="1"/>
            <a:endCxn id="72" idx="4"/>
          </p:cNvCxnSpPr>
          <p:nvPr/>
        </p:nvCxnSpPr>
        <p:spPr>
          <a:xfrm rot="10800000">
            <a:off x="3610464" y="3025115"/>
            <a:ext cx="1756193" cy="588270"/>
          </a:xfrm>
          <a:prstGeom prst="bent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133752" y="4798135"/>
            <a:ext cx="993625" cy="0"/>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38" name="Elbow Connector 37"/>
          <p:cNvCxnSpPr/>
          <p:nvPr/>
        </p:nvCxnSpPr>
        <p:spPr>
          <a:xfrm flipV="1">
            <a:off x="7086600" y="3179470"/>
            <a:ext cx="1210943" cy="60795"/>
          </a:xfrm>
          <a:prstGeom prst="bentConnector4">
            <a:avLst>
              <a:gd name="adj1" fmla="val 27619"/>
              <a:gd name="adj2" fmla="val 1175822"/>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42" name="Elbow Connector 41"/>
          <p:cNvCxnSpPr/>
          <p:nvPr/>
        </p:nvCxnSpPr>
        <p:spPr>
          <a:xfrm rot="16200000" flipV="1">
            <a:off x="1603245" y="3948259"/>
            <a:ext cx="2388321" cy="542042"/>
          </a:xfrm>
          <a:prstGeom prst="bentConnector4">
            <a:avLst>
              <a:gd name="adj1" fmla="val 5710"/>
              <a:gd name="adj2" fmla="val 235082"/>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85478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0" grpId="0" animBg="1"/>
      <p:bldP spid="31" grpId="0" animBg="1"/>
      <p:bldP spid="32" grpId="0" animBg="1"/>
      <p:bldP spid="34"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62656" y="960922"/>
            <a:ext cx="5372153" cy="443198"/>
          </a:xfrm>
        </p:spPr>
        <p:txBody>
          <a:bodyPr/>
          <a:lstStyle/>
          <a:p>
            <a:r>
              <a:rPr lang="en-US" sz="3200" dirty="0" smtClean="0"/>
              <a:t>Web </a:t>
            </a:r>
            <a:r>
              <a:rPr lang="en-US" sz="3200" dirty="0"/>
              <a:t>Server Internals</a:t>
            </a:r>
            <a:endParaRPr lang="en-US" dirty="0"/>
          </a:p>
        </p:txBody>
      </p:sp>
      <p:grpSp>
        <p:nvGrpSpPr>
          <p:cNvPr id="13" name="Group 12"/>
          <p:cNvGrpSpPr/>
          <p:nvPr/>
        </p:nvGrpSpPr>
        <p:grpSpPr>
          <a:xfrm>
            <a:off x="6629061" y="1852833"/>
            <a:ext cx="5039064" cy="3871910"/>
            <a:chOff x="6633518" y="1550700"/>
            <a:chExt cx="5039064" cy="3871910"/>
          </a:xfrm>
        </p:grpSpPr>
        <p:grpSp>
          <p:nvGrpSpPr>
            <p:cNvPr id="10" name="Group 9"/>
            <p:cNvGrpSpPr/>
            <p:nvPr/>
          </p:nvGrpSpPr>
          <p:grpSpPr>
            <a:xfrm>
              <a:off x="6633518" y="3356313"/>
              <a:ext cx="5039064" cy="2066297"/>
              <a:chOff x="6633518" y="3356313"/>
              <a:chExt cx="5039064" cy="2066297"/>
            </a:xfrm>
          </p:grpSpPr>
          <p:sp>
            <p:nvSpPr>
              <p:cNvPr id="2" name="Rectangle 1"/>
              <p:cNvSpPr/>
              <p:nvPr/>
            </p:nvSpPr>
            <p:spPr bwMode="auto">
              <a:xfrm>
                <a:off x="6633518" y="3356313"/>
                <a:ext cx="5039064" cy="47462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2400" dirty="0">
                    <a:gradFill>
                      <a:gsLst>
                        <a:gs pos="0">
                          <a:srgbClr val="FFFFFF"/>
                        </a:gs>
                        <a:gs pos="100000">
                          <a:srgbClr val="FFFFFF"/>
                        </a:gs>
                      </a:gsLst>
                      <a:lin ang="5400000" scaled="0"/>
                    </a:gradFill>
                  </a:rPr>
                  <a:t>DWAS (Dynamic Activation Service</a:t>
                </a:r>
                <a:r>
                  <a:rPr lang="en-US" dirty="0">
                    <a:gradFill>
                      <a:gsLst>
                        <a:gs pos="0">
                          <a:srgbClr val="FFFFFF"/>
                        </a:gs>
                        <a:gs pos="100000">
                          <a:srgbClr val="FFFFFF"/>
                        </a:gs>
                      </a:gsLst>
                      <a:lin ang="5400000" scaled="0"/>
                    </a:gradFill>
                  </a:rPr>
                  <a:t>)</a:t>
                </a:r>
              </a:p>
            </p:txBody>
          </p:sp>
          <p:sp>
            <p:nvSpPr>
              <p:cNvPr id="32" name="Rectangle 31"/>
              <p:cNvSpPr/>
              <p:nvPr/>
            </p:nvSpPr>
            <p:spPr bwMode="auto">
              <a:xfrm>
                <a:off x="6633518" y="4410607"/>
                <a:ext cx="5039064" cy="47063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err="1" smtClean="0">
                    <a:gradFill>
                      <a:gsLst>
                        <a:gs pos="0">
                          <a:srgbClr val="FFFFFF"/>
                        </a:gs>
                        <a:gs pos="100000">
                          <a:srgbClr val="FFFFFF"/>
                        </a:gs>
                      </a:gsLst>
                      <a:lin ang="5400000" scaled="0"/>
                    </a:gradFill>
                  </a:rPr>
                  <a:t>Config</a:t>
                </a:r>
                <a:r>
                  <a:rPr lang="en-US" sz="1900" dirty="0" smtClean="0">
                    <a:gradFill>
                      <a:gsLst>
                        <a:gs pos="0">
                          <a:srgbClr val="FFFFFF"/>
                        </a:gs>
                        <a:gs pos="100000">
                          <a:srgbClr val="FFFFFF"/>
                        </a:gs>
                      </a:gsLst>
                      <a:lin ang="5400000" scaled="0"/>
                    </a:gradFill>
                  </a:rPr>
                  <a:t> and files – “Change Notifications”</a:t>
                </a:r>
                <a:endParaRPr lang="en-US" sz="1900" dirty="0">
                  <a:gradFill>
                    <a:gsLst>
                      <a:gs pos="0">
                        <a:srgbClr val="FFFFFF"/>
                      </a:gs>
                      <a:gs pos="100000">
                        <a:srgbClr val="FFFFFF"/>
                      </a:gs>
                    </a:gsLst>
                    <a:lin ang="5400000" scaled="0"/>
                  </a:gradFill>
                </a:endParaRPr>
              </a:p>
            </p:txBody>
          </p:sp>
          <p:sp>
            <p:nvSpPr>
              <p:cNvPr id="33" name="Rectangle 32"/>
              <p:cNvSpPr/>
              <p:nvPr/>
            </p:nvSpPr>
            <p:spPr bwMode="auto">
              <a:xfrm>
                <a:off x="6633518" y="4951976"/>
                <a:ext cx="5039064" cy="47063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a:gradFill>
                      <a:gsLst>
                        <a:gs pos="0">
                          <a:srgbClr val="FFFFFF"/>
                        </a:gs>
                        <a:gs pos="100000">
                          <a:srgbClr val="FFFFFF"/>
                        </a:gs>
                      </a:gsLst>
                      <a:lin ang="5400000" scaled="0"/>
                    </a:gradFill>
                  </a:rPr>
                  <a:t>Quota Enforcement </a:t>
                </a:r>
              </a:p>
            </p:txBody>
          </p:sp>
          <p:sp>
            <p:nvSpPr>
              <p:cNvPr id="34" name="Rectangle 33"/>
              <p:cNvSpPr/>
              <p:nvPr/>
            </p:nvSpPr>
            <p:spPr bwMode="auto">
              <a:xfrm>
                <a:off x="6633518" y="3883460"/>
                <a:ext cx="5039064" cy="47063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a:gradFill>
                      <a:gsLst>
                        <a:gs pos="0">
                          <a:srgbClr val="FFFFFF"/>
                        </a:gs>
                        <a:gs pos="100000">
                          <a:srgbClr val="FFFFFF"/>
                        </a:gs>
                      </a:gsLst>
                      <a:lin ang="5400000" scaled="0"/>
                    </a:gradFill>
                  </a:rPr>
                  <a:t>Site Activation / deactivation</a:t>
                </a:r>
              </a:p>
            </p:txBody>
          </p:sp>
        </p:grpSp>
        <p:grpSp>
          <p:nvGrpSpPr>
            <p:cNvPr id="9" name="Group 8"/>
            <p:cNvGrpSpPr/>
            <p:nvPr/>
          </p:nvGrpSpPr>
          <p:grpSpPr>
            <a:xfrm>
              <a:off x="6633518" y="1550700"/>
              <a:ext cx="5034607" cy="1524928"/>
              <a:chOff x="6633518" y="1550700"/>
              <a:chExt cx="5034607" cy="1524928"/>
            </a:xfrm>
          </p:grpSpPr>
          <p:sp>
            <p:nvSpPr>
              <p:cNvPr id="35" name="Rectangle 34"/>
              <p:cNvSpPr/>
              <p:nvPr/>
            </p:nvSpPr>
            <p:spPr bwMode="auto">
              <a:xfrm>
                <a:off x="6633518" y="1550700"/>
                <a:ext cx="5034606" cy="4706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2400" dirty="0">
                    <a:gradFill>
                      <a:gsLst>
                        <a:gs pos="0">
                          <a:srgbClr val="FFFFFF"/>
                        </a:gs>
                        <a:gs pos="100000">
                          <a:srgbClr val="FFFFFF"/>
                        </a:gs>
                      </a:gsLst>
                      <a:lin ang="5400000" scaled="0"/>
                    </a:gradFill>
                  </a:rPr>
                  <a:t>Monitoring Agent</a:t>
                </a:r>
              </a:p>
            </p:txBody>
          </p:sp>
          <p:sp>
            <p:nvSpPr>
              <p:cNvPr id="36" name="Rectangle 35"/>
              <p:cNvSpPr/>
              <p:nvPr/>
            </p:nvSpPr>
            <p:spPr bwMode="auto">
              <a:xfrm>
                <a:off x="6633519" y="2604994"/>
                <a:ext cx="5034606" cy="4706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a:gradFill>
                      <a:gsLst>
                        <a:gs pos="0">
                          <a:srgbClr val="FFFFFF"/>
                        </a:gs>
                        <a:gs pos="100000">
                          <a:srgbClr val="FFFFFF"/>
                        </a:gs>
                      </a:gsLst>
                      <a:lin ang="5400000" scaled="0"/>
                    </a:gradFill>
                  </a:rPr>
                  <a:t>Errors and logging  </a:t>
                </a:r>
              </a:p>
            </p:txBody>
          </p:sp>
          <p:sp>
            <p:nvSpPr>
              <p:cNvPr id="38" name="Rectangle 37"/>
              <p:cNvSpPr/>
              <p:nvPr/>
            </p:nvSpPr>
            <p:spPr bwMode="auto">
              <a:xfrm>
                <a:off x="6633518" y="2077847"/>
                <a:ext cx="5034606" cy="4706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a:gradFill>
                      <a:gsLst>
                        <a:gs pos="0">
                          <a:srgbClr val="FFFFFF"/>
                        </a:gs>
                        <a:gs pos="100000">
                          <a:srgbClr val="FFFFFF"/>
                        </a:gs>
                      </a:gsLst>
                      <a:lin ang="5400000" scaled="0"/>
                    </a:gradFill>
                  </a:rPr>
                  <a:t>Resource consumption</a:t>
                </a:r>
              </a:p>
            </p:txBody>
          </p:sp>
        </p:grpSp>
      </p:grpSp>
      <p:sp>
        <p:nvSpPr>
          <p:cNvPr id="8" name="TextBox 7"/>
          <p:cNvSpPr txBox="1"/>
          <p:nvPr/>
        </p:nvSpPr>
        <p:spPr>
          <a:xfrm>
            <a:off x="9791949" y="5839918"/>
            <a:ext cx="1871718" cy="193899"/>
          </a:xfrm>
          <a:prstGeom prst="rect">
            <a:avLst/>
          </a:prstGeom>
          <a:noFill/>
        </p:spPr>
        <p:txBody>
          <a:bodyPr wrap="square" lIns="0" tIns="0" rIns="0" bIns="0" rtlCol="0">
            <a:spAutoFit/>
          </a:bodyPr>
          <a:lstStyle/>
          <a:p>
            <a:pPr>
              <a:lnSpc>
                <a:spcPct val="90000"/>
              </a:lnSpc>
              <a:spcBef>
                <a:spcPct val="20000"/>
              </a:spcBef>
              <a:buSzPct val="80000"/>
            </a:pPr>
            <a:r>
              <a:rPr lang="en-US" sz="1400" dirty="0" smtClean="0">
                <a:solidFill>
                  <a:srgbClr val="FFFFFF"/>
                </a:solidFill>
              </a:rPr>
              <a:t>“Modified</a:t>
            </a:r>
            <a:r>
              <a:rPr lang="en-US" sz="1400" dirty="0">
                <a:solidFill>
                  <a:srgbClr val="FFFFFF"/>
                </a:solidFill>
              </a:rPr>
              <a:t>” Web Server</a:t>
            </a:r>
          </a:p>
        </p:txBody>
      </p:sp>
      <p:grpSp>
        <p:nvGrpSpPr>
          <p:cNvPr id="5" name="Group 4"/>
          <p:cNvGrpSpPr/>
          <p:nvPr/>
        </p:nvGrpSpPr>
        <p:grpSpPr>
          <a:xfrm>
            <a:off x="519112" y="2607423"/>
            <a:ext cx="4424634" cy="2340634"/>
            <a:chOff x="691395" y="2262828"/>
            <a:chExt cx="4424634" cy="2579870"/>
          </a:xfrm>
        </p:grpSpPr>
        <p:sp>
          <p:nvSpPr>
            <p:cNvPr id="43" name="Rectangle 42"/>
            <p:cNvSpPr/>
            <p:nvPr/>
          </p:nvSpPr>
          <p:spPr bwMode="auto">
            <a:xfrm>
              <a:off x="702024" y="2262828"/>
              <a:ext cx="4414005" cy="812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smtClean="0">
                  <a:gradFill>
                    <a:gsLst>
                      <a:gs pos="0">
                        <a:srgbClr val="FFFFFF"/>
                      </a:gs>
                      <a:gs pos="100000">
                        <a:srgbClr val="FFFFFF"/>
                      </a:gs>
                    </a:gsLst>
                    <a:lin ang="5400000" scaled="0"/>
                  </a:gradFill>
                </a:rPr>
                <a:t>Central </a:t>
              </a:r>
              <a:r>
                <a:rPr lang="en-US" sz="1900" dirty="0">
                  <a:gradFill>
                    <a:gsLst>
                      <a:gs pos="0">
                        <a:srgbClr val="FFFFFF"/>
                      </a:gs>
                      <a:gs pos="100000">
                        <a:srgbClr val="FFFFFF"/>
                      </a:gs>
                    </a:gsLst>
                    <a:lin ang="5400000" scaled="0"/>
                  </a:gradFill>
                </a:rPr>
                <a:t>data store (SQL Server, </a:t>
              </a:r>
              <a:r>
                <a:rPr lang="en-US" sz="1900" dirty="0" smtClean="0">
                  <a:gradFill>
                    <a:gsLst>
                      <a:gs pos="0">
                        <a:srgbClr val="FFFFFF"/>
                      </a:gs>
                      <a:gs pos="100000">
                        <a:srgbClr val="FFFFFF"/>
                      </a:gs>
                    </a:gsLst>
                    <a:lin ang="5400000" scaled="0"/>
                  </a:gradFill>
                </a:rPr>
                <a:t>SQL-Azure)</a:t>
              </a:r>
              <a:endParaRPr lang="en-US" sz="1900" dirty="0">
                <a:gradFill>
                  <a:gsLst>
                    <a:gs pos="0">
                      <a:srgbClr val="FFFFFF"/>
                    </a:gs>
                    <a:gs pos="100000">
                      <a:srgbClr val="FFFFFF"/>
                    </a:gs>
                  </a:gsLst>
                  <a:lin ang="5400000" scaled="0"/>
                </a:gradFill>
              </a:endParaRPr>
            </a:p>
          </p:txBody>
        </p:sp>
        <p:sp>
          <p:nvSpPr>
            <p:cNvPr id="44" name="Rectangle 43"/>
            <p:cNvSpPr/>
            <p:nvPr/>
          </p:nvSpPr>
          <p:spPr bwMode="auto">
            <a:xfrm>
              <a:off x="702023" y="4029898"/>
              <a:ext cx="4414005" cy="812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smtClean="0">
                  <a:gradFill>
                    <a:gsLst>
                      <a:gs pos="0">
                        <a:srgbClr val="FFFFFF"/>
                      </a:gs>
                      <a:gs pos="100000">
                        <a:srgbClr val="FFFFFF"/>
                      </a:gs>
                    </a:gsLst>
                    <a:lin ang="5400000" scaled="0"/>
                  </a:gradFill>
                </a:rPr>
                <a:t>Web Sites Data</a:t>
              </a:r>
              <a:endParaRPr lang="en-US" sz="1900" dirty="0">
                <a:gradFill>
                  <a:gsLst>
                    <a:gs pos="0">
                      <a:srgbClr val="FFFFFF"/>
                    </a:gs>
                    <a:gs pos="100000">
                      <a:srgbClr val="FFFFFF"/>
                    </a:gs>
                  </a:gsLst>
                  <a:lin ang="5400000" scaled="0"/>
                </a:gradFill>
              </a:endParaRPr>
            </a:p>
          </p:txBody>
        </p:sp>
        <p:sp>
          <p:nvSpPr>
            <p:cNvPr id="45" name="Rectangle 44"/>
            <p:cNvSpPr/>
            <p:nvPr/>
          </p:nvSpPr>
          <p:spPr bwMode="auto">
            <a:xfrm>
              <a:off x="691395" y="3146363"/>
              <a:ext cx="4424634" cy="812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a:gradFill>
                    <a:gsLst>
                      <a:gs pos="0">
                        <a:srgbClr val="FFFFFF"/>
                      </a:gs>
                      <a:gs pos="100000">
                        <a:srgbClr val="FFFFFF"/>
                      </a:gs>
                    </a:gsLst>
                    <a:lin ang="5400000" scaled="0"/>
                  </a:gradFill>
                </a:rPr>
                <a:t>Hosting plans</a:t>
              </a:r>
            </a:p>
          </p:txBody>
        </p:sp>
      </p:grpSp>
      <p:sp>
        <p:nvSpPr>
          <p:cNvPr id="12" name="Left-Right Arrow 11"/>
          <p:cNvSpPr/>
          <p:nvPr/>
        </p:nvSpPr>
        <p:spPr bwMode="auto">
          <a:xfrm>
            <a:off x="5193960" y="3538325"/>
            <a:ext cx="1181087" cy="645632"/>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19" name="Title 1"/>
          <p:cNvSpPr txBox="1">
            <a:spLocks/>
          </p:cNvSpPr>
          <p:nvPr/>
        </p:nvSpPr>
        <p:spPr>
          <a:xfrm>
            <a:off x="519112" y="228600"/>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a:gradFill>
                  <a:gsLst>
                    <a:gs pos="1250">
                      <a:srgbClr val="FFFFFF"/>
                    </a:gs>
                    <a:gs pos="100000">
                      <a:srgbClr val="FFFFFF"/>
                    </a:gs>
                  </a:gsLst>
                  <a:lin ang="5400000" scaled="0"/>
                </a:gradFill>
              </a:rPr>
              <a:t>How It Works</a:t>
            </a:r>
          </a:p>
        </p:txBody>
      </p:sp>
      <p:sp>
        <p:nvSpPr>
          <p:cNvPr id="21" name="Rectangle 20"/>
          <p:cNvSpPr/>
          <p:nvPr/>
        </p:nvSpPr>
        <p:spPr bwMode="auto">
          <a:xfrm>
            <a:off x="543911" y="5011642"/>
            <a:ext cx="4414005" cy="7374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1218585" fontAlgn="base">
              <a:spcBef>
                <a:spcPct val="0"/>
              </a:spcBef>
              <a:spcAft>
                <a:spcPct val="0"/>
              </a:spcAft>
            </a:pPr>
            <a:r>
              <a:rPr lang="en-US" sz="1900" dirty="0" smtClean="0">
                <a:gradFill>
                  <a:gsLst>
                    <a:gs pos="0">
                      <a:srgbClr val="FFFFFF"/>
                    </a:gs>
                    <a:gs pos="100000">
                      <a:srgbClr val="FFFFFF"/>
                    </a:gs>
                  </a:gsLst>
                  <a:lin ang="5400000" scaled="0"/>
                </a:gradFill>
              </a:rPr>
              <a:t>Web Servers Monitor / Stats </a:t>
            </a:r>
            <a:endParaRPr lang="en-US" sz="19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6007928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Subtitle 3"/>
          <p:cNvSpPr>
            <a:spLocks noGrp="1"/>
          </p:cNvSpPr>
          <p:nvPr>
            <p:ph type="subTitle" idx="1"/>
          </p:nvPr>
        </p:nvSpPr>
        <p:spPr/>
        <p:txBody>
          <a:bodyPr/>
          <a:lstStyle/>
          <a:p>
            <a:r>
              <a:rPr lang="en-US" dirty="0" smtClean="0"/>
              <a:t>Changing Application Configuration on the Fly</a:t>
            </a:r>
            <a:endParaRPr lang="en-US" dirty="0"/>
          </a:p>
        </p:txBody>
      </p:sp>
      <p:sp>
        <p:nvSpPr>
          <p:cNvPr id="6" name="Text Placeholder 5"/>
          <p:cNvSpPr>
            <a:spLocks noGrp="1"/>
          </p:cNvSpPr>
          <p:nvPr>
            <p:ph type="body" sz="quarter" idx="11"/>
          </p:nvPr>
        </p:nvSpPr>
        <p:spPr/>
        <p:txBody>
          <a:bodyPr/>
          <a:lstStyle/>
          <a:p>
            <a:r>
              <a:rPr lang="en-US" dirty="0" smtClean="0"/>
              <a:t>Dynamic App Settings</a:t>
            </a:r>
            <a:endParaRPr lang="en-US" dirty="0"/>
          </a:p>
        </p:txBody>
      </p:sp>
    </p:spTree>
    <p:extLst>
      <p:ext uri="{BB962C8B-B14F-4D97-AF65-F5344CB8AC3E}">
        <p14:creationId xmlns:p14="http://schemas.microsoft.com/office/powerpoint/2010/main" val="799227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1844" y="1289120"/>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smtClean="0">
                    <a:gradFill>
                      <a:gsLst>
                        <a:gs pos="0">
                          <a:srgbClr val="FFFFFF"/>
                        </a:gs>
                        <a:gs pos="100000">
                          <a:srgbClr val="FFFFFF"/>
                        </a:gs>
                      </a:gsLst>
                    </a:gradFill>
                    <a:latin typeface="Segoe UI Light" pitchFamily="34" charset="0"/>
                  </a:rPr>
                  <a:t>1</a:t>
                </a:r>
                <a:endParaRPr lang="en-US" sz="6600" dirty="0">
                  <a:gradFill>
                    <a:gsLst>
                      <a:gs pos="0">
                        <a:srgbClr val="FFFFFF"/>
                      </a:gs>
                      <a:gs pos="100000">
                        <a:srgbClr val="FFFFFF"/>
                      </a:gs>
                    </a:gsLst>
                  </a:gradFill>
                  <a:latin typeface="Segoe UI Light" pitchFamily="34" charset="0"/>
                </a:endParaRPr>
              </a:p>
            </p:txBody>
          </p:sp>
          <p:sp>
            <p:nvSpPr>
              <p:cNvPr id="23" name="Rectangle 22"/>
              <p:cNvSpPr/>
              <p:nvPr/>
            </p:nvSpPr>
            <p:spPr bwMode="auto">
              <a:xfrm>
                <a:off x="2543998" y="6093146"/>
                <a:ext cx="8058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4" name="Rectangle 23"/>
            <p:cNvSpPr/>
            <p:nvPr/>
          </p:nvSpPr>
          <p:spPr bwMode="auto">
            <a:xfrm>
              <a:off x="3706190" y="1363080"/>
              <a:ext cx="135293" cy="528676"/>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a:extLst>
                <a:ext uri="{28A0092B-C50C-407E-A947-70E740481C1C}">
                  <a14:useLocalDpi xmlns:a14="http://schemas.microsoft.com/office/drawing/2010/main" val="0"/>
                </a:ext>
              </a:extLst>
            </a:blip>
            <a:srcRect l="-1043"/>
            <a:stretch/>
          </p:blipFill>
          <p:spPr bwMode="auto">
            <a:xfrm>
              <a:off x="-3534589"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 y="300008"/>
            <a:ext cx="12188826" cy="806078"/>
            <a:chOff x="-1" y="300008"/>
            <a:chExt cx="12188826" cy="806078"/>
          </a:xfrm>
        </p:grpSpPr>
        <p:grpSp>
          <p:nvGrpSpPr>
            <p:cNvPr id="13" name="Group 12"/>
            <p:cNvGrpSpPr/>
            <p:nvPr/>
          </p:nvGrpSpPr>
          <p:grpSpPr>
            <a:xfrm>
              <a:off x="-1" y="300008"/>
              <a:ext cx="12188826" cy="806078"/>
              <a:chOff x="-1" y="300008"/>
              <a:chExt cx="12188826" cy="806078"/>
            </a:xfrm>
          </p:grpSpPr>
          <p:sp>
            <p:nvSpPr>
              <p:cNvPr id="11" name="Rectangle 10"/>
              <p:cNvSpPr/>
              <p:nvPr/>
            </p:nvSpPr>
            <p:spPr bwMode="auto">
              <a:xfrm flipV="1">
                <a:off x="-1" y="983233"/>
                <a:ext cx="6772189" cy="122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6770962" y="300008"/>
                <a:ext cx="1790058" cy="805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1" name="Rectangle 110"/>
              <p:cNvSpPr/>
              <p:nvPr/>
            </p:nvSpPr>
            <p:spPr bwMode="auto">
              <a:xfrm flipV="1">
                <a:off x="8550972" y="983234"/>
                <a:ext cx="3637853" cy="1228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73" name="Group 72"/>
            <p:cNvGrpSpPr/>
            <p:nvPr/>
          </p:nvGrpSpPr>
          <p:grpSpPr>
            <a:xfrm>
              <a:off x="0" y="300008"/>
              <a:ext cx="12188825" cy="683226"/>
              <a:chOff x="0" y="300008"/>
              <a:chExt cx="12188825" cy="683226"/>
            </a:xfrm>
          </p:grpSpPr>
          <p:cxnSp>
            <p:nvCxnSpPr>
              <p:cNvPr id="79" name="Straight Connector 7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74" name="Title 1"/>
              <p:cNvSpPr txBox="1">
                <a:spLocks/>
              </p:cNvSpPr>
              <p:nvPr/>
            </p:nvSpPr>
            <p:spPr>
              <a:xfrm>
                <a:off x="6866207" y="473075"/>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a:gradFill>
                      <a:gsLst>
                        <a:gs pos="0">
                          <a:srgbClr val="FFFFFF"/>
                        </a:gs>
                        <a:gs pos="100000">
                          <a:srgbClr val="FFFFFF"/>
                        </a:gs>
                      </a:gsLst>
                      <a:lin ang="5400000" scaled="0"/>
                    </a:gradFill>
                  </a:rPr>
                  <a:t>shared</a:t>
                </a:r>
              </a:p>
            </p:txBody>
          </p:sp>
          <p:sp>
            <p:nvSpPr>
              <p:cNvPr id="75" name="Title 1"/>
              <p:cNvSpPr txBox="1">
                <a:spLocks/>
              </p:cNvSpPr>
              <p:nvPr/>
            </p:nvSpPr>
            <p:spPr>
              <a:xfrm>
                <a:off x="8681891" y="453411"/>
                <a:ext cx="183863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smtClean="0">
                    <a:gradFill>
                      <a:gsLst>
                        <a:gs pos="0">
                          <a:srgbClr val="363535">
                            <a:lumMod val="60000"/>
                            <a:lumOff val="40000"/>
                          </a:srgbClr>
                        </a:gs>
                        <a:gs pos="100000">
                          <a:srgbClr val="363535">
                            <a:lumMod val="60000"/>
                            <a:lumOff val="40000"/>
                          </a:srgbClr>
                        </a:gs>
                      </a:gsLst>
                      <a:lin ang="5400000" scaled="0"/>
                    </a:gradFill>
                  </a:rPr>
                  <a:t>reserved</a:t>
                </a:r>
                <a:endParaRPr sz="3200" dirty="0">
                  <a:gradFill>
                    <a:gsLst>
                      <a:gs pos="0">
                        <a:srgbClr val="363535">
                          <a:lumMod val="60000"/>
                          <a:lumOff val="40000"/>
                        </a:srgbClr>
                      </a:gs>
                      <a:gs pos="100000">
                        <a:srgbClr val="363535">
                          <a:lumMod val="60000"/>
                          <a:lumOff val="40000"/>
                        </a:srgbClr>
                      </a:gs>
                    </a:gsLst>
                    <a:lin ang="5400000" scaled="0"/>
                  </a:gradFill>
                </a:endParaRPr>
              </a:p>
            </p:txBody>
          </p:sp>
          <p:cxnSp>
            <p:nvCxnSpPr>
              <p:cNvPr id="76" name="Straight Connector 7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08" name="Isosceles Triangle 107"/>
          <p:cNvSpPr/>
          <p:nvPr/>
        </p:nvSpPr>
        <p:spPr bwMode="auto">
          <a:xfrm rot="9464752">
            <a:off x="-280063" y="16026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96" name="Group 95"/>
          <p:cNvGrpSpPr/>
          <p:nvPr/>
        </p:nvGrpSpPr>
        <p:grpSpPr>
          <a:xfrm>
            <a:off x="5696212" y="3073496"/>
            <a:ext cx="376096" cy="631077"/>
            <a:chOff x="2146300" y="552450"/>
            <a:chExt cx="3428608" cy="5753100"/>
          </a:xfrm>
        </p:grpSpPr>
        <p:pic>
          <p:nvPicPr>
            <p:cNvPr id="103" name="Picture 10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97" name="Group 96"/>
          <p:cNvGrpSpPr/>
          <p:nvPr/>
        </p:nvGrpSpPr>
        <p:grpSpPr>
          <a:xfrm>
            <a:off x="5696212" y="3762695"/>
            <a:ext cx="376096" cy="631077"/>
            <a:chOff x="2146300" y="552450"/>
            <a:chExt cx="3428608" cy="5753100"/>
          </a:xfrm>
        </p:grpSpPr>
        <p:pic>
          <p:nvPicPr>
            <p:cNvPr id="101" name="Picture 10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98" name="Group 97"/>
          <p:cNvGrpSpPr/>
          <p:nvPr/>
        </p:nvGrpSpPr>
        <p:grpSpPr>
          <a:xfrm>
            <a:off x="5696212" y="4451895"/>
            <a:ext cx="376096" cy="631077"/>
            <a:chOff x="2146300" y="552450"/>
            <a:chExt cx="3428608" cy="5753100"/>
          </a:xfrm>
        </p:grpSpPr>
        <p:pic>
          <p:nvPicPr>
            <p:cNvPr id="99" name="Picture 9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20" name="TextBox 119"/>
          <p:cNvSpPr txBox="1"/>
          <p:nvPr/>
        </p:nvSpPr>
        <p:spPr>
          <a:xfrm>
            <a:off x="239369" y="2752725"/>
            <a:ext cx="2757145" cy="221599"/>
          </a:xfrm>
          <a:prstGeom prst="rect">
            <a:avLst/>
          </a:prstGeom>
          <a:noFill/>
        </p:spPr>
        <p:txBody>
          <a:bodyPr wrap="square" lIns="0" tIns="0" rIns="0" bIns="0" rtlCol="0">
            <a:spAutoFit/>
          </a:bodyPr>
          <a:lstStyle/>
          <a:p>
            <a:pPr>
              <a:lnSpc>
                <a:spcPct val="90000"/>
              </a:lnSpc>
              <a:spcBef>
                <a:spcPct val="20000"/>
              </a:spcBef>
              <a:buSzPct val="80000"/>
            </a:pPr>
            <a:r>
              <a:rPr lang="en-US" sz="1600" b="1" cap="all" dirty="0" smtClean="0">
                <a:solidFill>
                  <a:srgbClr val="000000"/>
                </a:solidFill>
              </a:rPr>
              <a:t>Shared instances</a:t>
            </a:r>
            <a:endParaRPr lang="en-US" sz="1600" b="1" cap="all" dirty="0">
              <a:solidFill>
                <a:srgbClr val="000000"/>
              </a:solidFill>
            </a:endParaRPr>
          </a:p>
        </p:txBody>
      </p:sp>
      <p:grpSp>
        <p:nvGrpSpPr>
          <p:cNvPr id="151" name="Group 150"/>
          <p:cNvGrpSpPr/>
          <p:nvPr/>
        </p:nvGrpSpPr>
        <p:grpSpPr>
          <a:xfrm>
            <a:off x="4734349" y="3073496"/>
            <a:ext cx="866164" cy="631077"/>
            <a:chOff x="2146300" y="552450"/>
            <a:chExt cx="7896225" cy="5753100"/>
          </a:xfrm>
        </p:grpSpPr>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54" name="Group 153"/>
          <p:cNvGrpSpPr/>
          <p:nvPr/>
        </p:nvGrpSpPr>
        <p:grpSpPr>
          <a:xfrm>
            <a:off x="4734349" y="3762695"/>
            <a:ext cx="866164" cy="631077"/>
            <a:chOff x="2146300" y="552450"/>
            <a:chExt cx="7896225" cy="5753100"/>
          </a:xfrm>
        </p:grpSpPr>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57" name="Group 156"/>
          <p:cNvGrpSpPr/>
          <p:nvPr/>
        </p:nvGrpSpPr>
        <p:grpSpPr>
          <a:xfrm>
            <a:off x="4734349" y="4451895"/>
            <a:ext cx="866164" cy="631077"/>
            <a:chOff x="2146300" y="552450"/>
            <a:chExt cx="7896225" cy="5753100"/>
          </a:xfrm>
        </p:grpSpPr>
        <p:pic>
          <p:nvPicPr>
            <p:cNvPr id="158" name="Picture 1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62" name="Group 161"/>
          <p:cNvGrpSpPr/>
          <p:nvPr/>
        </p:nvGrpSpPr>
        <p:grpSpPr>
          <a:xfrm>
            <a:off x="3772488" y="3073496"/>
            <a:ext cx="866164" cy="631077"/>
            <a:chOff x="2146300" y="552450"/>
            <a:chExt cx="7896225" cy="5753100"/>
          </a:xfrm>
        </p:grpSpPr>
        <p:pic>
          <p:nvPicPr>
            <p:cNvPr id="169" name="Picture 1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63" name="Group 162"/>
          <p:cNvGrpSpPr/>
          <p:nvPr/>
        </p:nvGrpSpPr>
        <p:grpSpPr>
          <a:xfrm>
            <a:off x="3772488" y="3762695"/>
            <a:ext cx="866164" cy="631077"/>
            <a:chOff x="2146300" y="552450"/>
            <a:chExt cx="7896225" cy="5753100"/>
          </a:xfrm>
        </p:grpSpPr>
        <p:pic>
          <p:nvPicPr>
            <p:cNvPr id="167" name="Picture 1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64" name="Group 163"/>
          <p:cNvGrpSpPr/>
          <p:nvPr/>
        </p:nvGrpSpPr>
        <p:grpSpPr>
          <a:xfrm>
            <a:off x="3772488" y="4451895"/>
            <a:ext cx="866164" cy="631077"/>
            <a:chOff x="2146300" y="552450"/>
            <a:chExt cx="7896225" cy="5753100"/>
          </a:xfrm>
        </p:grpSpPr>
        <p:pic>
          <p:nvPicPr>
            <p:cNvPr id="165" name="Picture 1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2" name="Group 171"/>
          <p:cNvGrpSpPr/>
          <p:nvPr/>
        </p:nvGrpSpPr>
        <p:grpSpPr>
          <a:xfrm>
            <a:off x="2810627" y="3073496"/>
            <a:ext cx="866164" cy="631077"/>
            <a:chOff x="2146300" y="552450"/>
            <a:chExt cx="7896225" cy="5753100"/>
          </a:xfrm>
        </p:grpSpPr>
        <p:pic>
          <p:nvPicPr>
            <p:cNvPr id="179" name="Picture 1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3" name="Group 172"/>
          <p:cNvGrpSpPr/>
          <p:nvPr/>
        </p:nvGrpSpPr>
        <p:grpSpPr>
          <a:xfrm>
            <a:off x="2810627" y="3762695"/>
            <a:ext cx="866164" cy="631077"/>
            <a:chOff x="2146300" y="552450"/>
            <a:chExt cx="7896225" cy="5753100"/>
          </a:xfrm>
        </p:grpSpPr>
        <p:pic>
          <p:nvPicPr>
            <p:cNvPr id="177" name="Picture 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4" name="Group 173"/>
          <p:cNvGrpSpPr/>
          <p:nvPr/>
        </p:nvGrpSpPr>
        <p:grpSpPr>
          <a:xfrm>
            <a:off x="2810627" y="4451895"/>
            <a:ext cx="866164" cy="631077"/>
            <a:chOff x="2146300" y="552450"/>
            <a:chExt cx="7896225" cy="5753100"/>
          </a:xfrm>
        </p:grpSpPr>
        <p:pic>
          <p:nvPicPr>
            <p:cNvPr id="175" name="Picture 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12" name="Group 211"/>
          <p:cNvGrpSpPr/>
          <p:nvPr/>
        </p:nvGrpSpPr>
        <p:grpSpPr>
          <a:xfrm>
            <a:off x="3779258" y="3074226"/>
            <a:ext cx="866164" cy="631077"/>
            <a:chOff x="2146303" y="552449"/>
            <a:chExt cx="7896222" cy="5753100"/>
          </a:xfrm>
        </p:grpSpPr>
        <p:pic>
          <p:nvPicPr>
            <p:cNvPr id="213" name="Picture 2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8" name="Group 7"/>
          <p:cNvGrpSpPr/>
          <p:nvPr/>
        </p:nvGrpSpPr>
        <p:grpSpPr>
          <a:xfrm>
            <a:off x="3774801" y="3844418"/>
            <a:ext cx="852458" cy="530688"/>
            <a:chOff x="3774801" y="3161749"/>
            <a:chExt cx="852458" cy="530688"/>
          </a:xfrm>
        </p:grpSpPr>
        <p:sp>
          <p:nvSpPr>
            <p:cNvPr id="109" name="Rectangle 108"/>
            <p:cNvSpPr/>
            <p:nvPr/>
          </p:nvSpPr>
          <p:spPr bwMode="auto">
            <a:xfrm>
              <a:off x="3774801" y="3200546"/>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0" name="Rectangle 109"/>
            <p:cNvSpPr/>
            <p:nvPr/>
          </p:nvSpPr>
          <p:spPr bwMode="auto">
            <a:xfrm>
              <a:off x="3787081" y="3161749"/>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sym typeface="Wingdings" pitchFamily="2" charset="2"/>
                </a:rPr>
                <a:t>:-)</a:t>
              </a:r>
              <a:endParaRPr lang="en-US" sz="2800" dirty="0" smtClean="0">
                <a:gradFill>
                  <a:gsLst>
                    <a:gs pos="0">
                      <a:srgbClr val="FFFFFF"/>
                    </a:gs>
                    <a:gs pos="100000">
                      <a:srgbClr val="FFFFFF"/>
                    </a:gs>
                  </a:gsLst>
                  <a:lin ang="5400000" scaled="0"/>
                </a:gradFill>
              </a:endParaRPr>
            </a:p>
          </p:txBody>
        </p:sp>
      </p:grpSp>
      <p:sp>
        <p:nvSpPr>
          <p:cNvPr id="105" name="Title 1"/>
          <p:cNvSpPr txBox="1">
            <a:spLocks/>
          </p:cNvSpPr>
          <p:nvPr/>
        </p:nvSpPr>
        <p:spPr>
          <a:xfrm>
            <a:off x="1222078" y="1533589"/>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1089025" algn="l"/>
              </a:tabLst>
            </a:pPr>
            <a:r>
              <a:rPr sz="3200" dirty="0">
                <a:gradFill>
                  <a:gsLst>
                    <a:gs pos="0">
                      <a:srgbClr val="FFFFFF"/>
                    </a:gs>
                    <a:gs pos="100000">
                      <a:srgbClr val="FFFFFF"/>
                    </a:gs>
                  </a:gsLst>
                  <a:lin ang="5400000" scaled="0"/>
                </a:gradFill>
                <a:latin typeface="Segoe UI"/>
              </a:rPr>
              <a:t>shared</a:t>
            </a:r>
          </a:p>
        </p:txBody>
      </p:sp>
      <p:sp>
        <p:nvSpPr>
          <p:cNvPr id="3" name="Title 2"/>
          <p:cNvSpPr>
            <a:spLocks noGrp="1"/>
          </p:cNvSpPr>
          <p:nvPr>
            <p:ph type="title"/>
          </p:nvPr>
        </p:nvSpPr>
        <p:spPr/>
        <p:txBody>
          <a:bodyPr/>
          <a:lstStyle/>
          <a:p>
            <a:r>
              <a:rPr lang="en-US" dirty="0" smtClean="0"/>
              <a:t>web sites</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3791" y="5276408"/>
            <a:ext cx="5143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91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1844" y="1289120"/>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smtClean="0">
                    <a:gradFill>
                      <a:gsLst>
                        <a:gs pos="0">
                          <a:srgbClr val="FFFFFF"/>
                        </a:gs>
                        <a:gs pos="100000">
                          <a:srgbClr val="FFFFFF"/>
                        </a:gs>
                      </a:gsLst>
                    </a:gradFill>
                    <a:latin typeface="Segoe UI Light" pitchFamily="34" charset="0"/>
                  </a:rPr>
                  <a:t>2</a:t>
                </a:r>
                <a:endParaRPr lang="en-US" sz="6600" dirty="0">
                  <a:gradFill>
                    <a:gsLst>
                      <a:gs pos="0">
                        <a:srgbClr val="FFFFFF"/>
                      </a:gs>
                      <a:gs pos="100000">
                        <a:srgbClr val="FFFFFF"/>
                      </a:gs>
                    </a:gsLst>
                  </a:gradFill>
                  <a:latin typeface="Segoe UI Light" pitchFamily="34" charset="0"/>
                </a:endParaRPr>
              </a:p>
            </p:txBody>
          </p:sp>
          <p:sp>
            <p:nvSpPr>
              <p:cNvPr id="23" name="Rectangle 22"/>
              <p:cNvSpPr/>
              <p:nvPr/>
            </p:nvSpPr>
            <p:spPr bwMode="auto">
              <a:xfrm>
                <a:off x="2543998" y="6093146"/>
                <a:ext cx="24049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4" name="Rectangle 23"/>
            <p:cNvSpPr/>
            <p:nvPr/>
          </p:nvSpPr>
          <p:spPr bwMode="auto">
            <a:xfrm>
              <a:off x="5440583" y="1363080"/>
              <a:ext cx="135293" cy="528676"/>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a:extLst>
                <a:ext uri="{28A0092B-C50C-407E-A947-70E740481C1C}">
                  <a14:useLocalDpi xmlns:a14="http://schemas.microsoft.com/office/drawing/2010/main" val="0"/>
                </a:ext>
              </a:extLst>
            </a:blip>
            <a:srcRect l="-1043"/>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92420" y="1589948"/>
            <a:ext cx="6576424" cy="4691237"/>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5" cy="221599"/>
              </a:xfrm>
              <a:prstGeom prst="rect">
                <a:avLst/>
              </a:prstGeom>
              <a:noFill/>
            </p:spPr>
            <p:txBody>
              <a:bodyPr wrap="square" lIns="0" tIns="0" rIns="0" bIns="0" rtlCol="0">
                <a:spAutoFit/>
              </a:bodyPr>
              <a:lstStyle/>
              <a:p>
                <a:pPr>
                  <a:lnSpc>
                    <a:spcPct val="90000"/>
                  </a:lnSpc>
                  <a:spcBef>
                    <a:spcPct val="20000"/>
                  </a:spcBef>
                  <a:buSzPct val="80000"/>
                </a:pPr>
                <a:r>
                  <a:rPr lang="en-US" sz="1600" b="1" cap="all" dirty="0" smtClean="0">
                    <a:solidFill>
                      <a:srgbClr val="000000"/>
                    </a:solidFill>
                  </a:rPr>
                  <a:t>Shared instances</a:t>
                </a:r>
                <a:endParaRPr lang="en-US" sz="1600" b="1" cap="all" dirty="0">
                  <a:solidFill>
                    <a:srgbClr val="000000"/>
                  </a:soli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8"/>
                <a:chOff x="2146300" y="552450"/>
                <a:chExt cx="7896225" cy="5753100"/>
              </a:xfrm>
            </p:grpSpPr>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grpSp>
      <p:grpSp>
        <p:nvGrpSpPr>
          <p:cNvPr id="8" name="Group 7"/>
          <p:cNvGrpSpPr/>
          <p:nvPr/>
        </p:nvGrpSpPr>
        <p:grpSpPr>
          <a:xfrm>
            <a:off x="3774801" y="3844693"/>
            <a:ext cx="852458" cy="530688"/>
            <a:chOff x="3780607" y="3155943"/>
            <a:chExt cx="852458" cy="530688"/>
          </a:xfrm>
        </p:grpSpPr>
        <p:sp>
          <p:nvSpPr>
            <p:cNvPr id="109" name="Rectangle 108"/>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0" name="Rectangle 109"/>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sym typeface="Wingdings" pitchFamily="2" charset="2"/>
                </a:rPr>
                <a:t>:-)</a:t>
              </a:r>
              <a:endParaRPr lang="en-US" sz="2800" dirty="0" smtClean="0">
                <a:gradFill>
                  <a:gsLst>
                    <a:gs pos="0">
                      <a:srgbClr val="FFFFFF"/>
                    </a:gs>
                    <a:gs pos="100000">
                      <a:srgbClr val="FFFFFF"/>
                    </a:gs>
                  </a:gsLst>
                  <a:lin ang="5400000" scaled="0"/>
                </a:gradFill>
              </a:endParaRPr>
            </a:p>
          </p:txBody>
        </p:sp>
      </p:grpSp>
      <p:grpSp>
        <p:nvGrpSpPr>
          <p:cNvPr id="114" name="Group 113"/>
          <p:cNvGrpSpPr/>
          <p:nvPr/>
        </p:nvGrpSpPr>
        <p:grpSpPr>
          <a:xfrm>
            <a:off x="1850962" y="4536375"/>
            <a:ext cx="852458" cy="530688"/>
            <a:chOff x="3780607" y="3155943"/>
            <a:chExt cx="852458" cy="530688"/>
          </a:xfrm>
        </p:grpSpPr>
        <p:sp>
          <p:nvSpPr>
            <p:cNvPr id="115" name="Rectangle 114"/>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6" name="Rectangle 115"/>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sym typeface="Wingdings" pitchFamily="2" charset="2"/>
                </a:rPr>
                <a:t>:-)</a:t>
              </a:r>
              <a:endParaRPr lang="en-US" sz="2800" dirty="0" smtClean="0">
                <a:gradFill>
                  <a:gsLst>
                    <a:gs pos="0">
                      <a:srgbClr val="FFFFFF"/>
                    </a:gs>
                    <a:gs pos="100000">
                      <a:srgbClr val="FFFFFF"/>
                    </a:gs>
                  </a:gsLst>
                  <a:lin ang="5400000" scaled="0"/>
                </a:gradFill>
              </a:endParaRPr>
            </a:p>
          </p:txBody>
        </p:sp>
      </p:grpSp>
      <p:sp>
        <p:nvSpPr>
          <p:cNvPr id="107" name="Title 1"/>
          <p:cNvSpPr txBox="1">
            <a:spLocks/>
          </p:cNvSpPr>
          <p:nvPr/>
        </p:nvSpPr>
        <p:spPr>
          <a:xfrm>
            <a:off x="1222078" y="1533589"/>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1089025" algn="l"/>
              </a:tabLst>
            </a:pPr>
            <a:r>
              <a:rPr sz="3200" dirty="0">
                <a:gradFill>
                  <a:gsLst>
                    <a:gs pos="0">
                      <a:srgbClr val="FFFFFF"/>
                    </a:gs>
                    <a:gs pos="100000">
                      <a:srgbClr val="FFFFFF"/>
                    </a:gs>
                  </a:gsLst>
                  <a:lin ang="5400000" scaled="0"/>
                </a:gradFill>
                <a:latin typeface="Segoe UI"/>
              </a:rPr>
              <a:t>shared</a:t>
            </a:r>
          </a:p>
        </p:txBody>
      </p:sp>
      <p:sp>
        <p:nvSpPr>
          <p:cNvPr id="5" name="Title 4"/>
          <p:cNvSpPr>
            <a:spLocks noGrp="1"/>
          </p:cNvSpPr>
          <p:nvPr>
            <p:ph type="title"/>
          </p:nvPr>
        </p:nvSpPr>
        <p:spPr/>
        <p:txBody>
          <a:bodyPr/>
          <a:lstStyle/>
          <a:p>
            <a:r>
              <a:rPr lang="en-US" dirty="0"/>
              <a:t>web sites</a:t>
            </a:r>
          </a:p>
        </p:txBody>
      </p:sp>
      <p:grpSp>
        <p:nvGrpSpPr>
          <p:cNvPr id="111" name="Group 110"/>
          <p:cNvGrpSpPr/>
          <p:nvPr/>
        </p:nvGrpSpPr>
        <p:grpSpPr>
          <a:xfrm>
            <a:off x="-1" y="300008"/>
            <a:ext cx="12188826" cy="806078"/>
            <a:chOff x="-1" y="300008"/>
            <a:chExt cx="12188826" cy="806078"/>
          </a:xfrm>
        </p:grpSpPr>
        <p:grpSp>
          <p:nvGrpSpPr>
            <p:cNvPr id="112" name="Group 111"/>
            <p:cNvGrpSpPr/>
            <p:nvPr/>
          </p:nvGrpSpPr>
          <p:grpSpPr>
            <a:xfrm>
              <a:off x="-1" y="300008"/>
              <a:ext cx="12188826" cy="806078"/>
              <a:chOff x="-1" y="300008"/>
              <a:chExt cx="12188826" cy="806078"/>
            </a:xfrm>
          </p:grpSpPr>
          <p:sp>
            <p:nvSpPr>
              <p:cNvPr id="141" name="Rectangle 140"/>
              <p:cNvSpPr/>
              <p:nvPr/>
            </p:nvSpPr>
            <p:spPr bwMode="auto">
              <a:xfrm flipV="1">
                <a:off x="-1" y="983233"/>
                <a:ext cx="6772189" cy="122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2" name="Rectangle 141"/>
              <p:cNvSpPr/>
              <p:nvPr/>
            </p:nvSpPr>
            <p:spPr bwMode="auto">
              <a:xfrm>
                <a:off x="6770962" y="300008"/>
                <a:ext cx="1790058" cy="805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3" name="Rectangle 142"/>
              <p:cNvSpPr/>
              <p:nvPr/>
            </p:nvSpPr>
            <p:spPr bwMode="auto">
              <a:xfrm flipV="1">
                <a:off x="8550972" y="983234"/>
                <a:ext cx="3637853" cy="1228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13" name="Group 112"/>
            <p:cNvGrpSpPr/>
            <p:nvPr/>
          </p:nvGrpSpPr>
          <p:grpSpPr>
            <a:xfrm>
              <a:off x="0" y="300008"/>
              <a:ext cx="12188825" cy="683226"/>
              <a:chOff x="0" y="300008"/>
              <a:chExt cx="12188825" cy="683226"/>
            </a:xfrm>
          </p:grpSpPr>
          <p:cxnSp>
            <p:nvCxnSpPr>
              <p:cNvPr id="134" name="Straight Connector 133"/>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35" name="Title 1"/>
              <p:cNvSpPr txBox="1">
                <a:spLocks/>
              </p:cNvSpPr>
              <p:nvPr/>
            </p:nvSpPr>
            <p:spPr>
              <a:xfrm>
                <a:off x="6866207" y="473075"/>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a:gradFill>
                      <a:gsLst>
                        <a:gs pos="0">
                          <a:srgbClr val="FFFFFF"/>
                        </a:gs>
                        <a:gs pos="100000">
                          <a:srgbClr val="FFFFFF"/>
                        </a:gs>
                      </a:gsLst>
                      <a:lin ang="5400000" scaled="0"/>
                    </a:gradFill>
                  </a:rPr>
                  <a:t>shared</a:t>
                </a:r>
              </a:p>
            </p:txBody>
          </p:sp>
          <p:sp>
            <p:nvSpPr>
              <p:cNvPr id="136" name="Title 1"/>
              <p:cNvSpPr txBox="1">
                <a:spLocks/>
              </p:cNvSpPr>
              <p:nvPr/>
            </p:nvSpPr>
            <p:spPr>
              <a:xfrm>
                <a:off x="8681891" y="453411"/>
                <a:ext cx="183863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a:gradFill>
                      <a:gsLst>
                        <a:gs pos="0">
                          <a:srgbClr val="363535">
                            <a:lumMod val="60000"/>
                            <a:lumOff val="40000"/>
                          </a:srgbClr>
                        </a:gs>
                        <a:gs pos="100000">
                          <a:srgbClr val="363535">
                            <a:lumMod val="60000"/>
                            <a:lumOff val="40000"/>
                          </a:srgbClr>
                        </a:gs>
                      </a:gsLst>
                      <a:lin ang="5400000" scaled="0"/>
                    </a:gradFill>
                  </a:rPr>
                  <a:t>reserved</a:t>
                </a:r>
              </a:p>
            </p:txBody>
          </p:sp>
          <p:cxnSp>
            <p:nvCxnSpPr>
              <p:cNvPr id="137" name="Straight Connector 136"/>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2207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02260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47625" y="300008"/>
            <a:ext cx="12236451" cy="806078"/>
            <a:chOff x="-47625" y="300008"/>
            <a:chExt cx="12236451" cy="806078"/>
          </a:xfrm>
        </p:grpSpPr>
        <p:grpSp>
          <p:nvGrpSpPr>
            <p:cNvPr id="123" name="Group 122"/>
            <p:cNvGrpSpPr/>
            <p:nvPr/>
          </p:nvGrpSpPr>
          <p:grpSpPr>
            <a:xfrm>
              <a:off x="-1" y="300008"/>
              <a:ext cx="12188827" cy="806078"/>
              <a:chOff x="-1" y="300008"/>
              <a:chExt cx="12188827" cy="806078"/>
            </a:xfrm>
          </p:grpSpPr>
          <p:sp>
            <p:nvSpPr>
              <p:cNvPr id="143" name="Rectangle 142"/>
              <p:cNvSpPr/>
              <p:nvPr/>
            </p:nvSpPr>
            <p:spPr bwMode="auto">
              <a:xfrm flipV="1">
                <a:off x="-1" y="983232"/>
                <a:ext cx="8730467" cy="122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9" name="Rectangle 148"/>
              <p:cNvSpPr/>
              <p:nvPr/>
            </p:nvSpPr>
            <p:spPr bwMode="auto">
              <a:xfrm>
                <a:off x="8682841" y="300008"/>
                <a:ext cx="1790058" cy="805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0" name="Rectangle 149"/>
              <p:cNvSpPr/>
              <p:nvPr/>
            </p:nvSpPr>
            <p:spPr bwMode="auto">
              <a:xfrm flipV="1">
                <a:off x="10472900" y="983234"/>
                <a:ext cx="1715926" cy="1228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24" name="Group 123"/>
            <p:cNvGrpSpPr/>
            <p:nvPr/>
          </p:nvGrpSpPr>
          <p:grpSpPr>
            <a:xfrm>
              <a:off x="-47625" y="300008"/>
              <a:ext cx="12188825" cy="683226"/>
              <a:chOff x="-47625" y="300008"/>
              <a:chExt cx="12188825" cy="683226"/>
            </a:xfrm>
          </p:grpSpPr>
          <p:cxnSp>
            <p:nvCxnSpPr>
              <p:cNvPr id="126" name="Straight Connector 125"/>
              <p:cNvCxnSpPr/>
              <p:nvPr/>
            </p:nvCxnSpPr>
            <p:spPr>
              <a:xfrm>
                <a:off x="10472899" y="983233"/>
                <a:ext cx="166830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27" name="Title 1"/>
              <p:cNvSpPr txBox="1">
                <a:spLocks/>
              </p:cNvSpPr>
              <p:nvPr/>
            </p:nvSpPr>
            <p:spPr>
              <a:xfrm>
                <a:off x="6866207" y="473075"/>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a:gradFill>
                      <a:gsLst>
                        <a:gs pos="0">
                          <a:srgbClr val="363535">
                            <a:lumMod val="60000"/>
                            <a:lumOff val="40000"/>
                          </a:srgbClr>
                        </a:gs>
                        <a:gs pos="100000">
                          <a:srgbClr val="363535">
                            <a:lumMod val="60000"/>
                            <a:lumOff val="40000"/>
                          </a:srgbClr>
                        </a:gs>
                      </a:gsLst>
                      <a:lin ang="5400000" scaled="0"/>
                    </a:gradFill>
                  </a:rPr>
                  <a:t>shared</a:t>
                </a:r>
              </a:p>
            </p:txBody>
          </p:sp>
          <p:sp>
            <p:nvSpPr>
              <p:cNvPr id="128" name="Title 1"/>
              <p:cNvSpPr txBox="1">
                <a:spLocks/>
              </p:cNvSpPr>
              <p:nvPr/>
            </p:nvSpPr>
            <p:spPr>
              <a:xfrm>
                <a:off x="8681891" y="453411"/>
                <a:ext cx="183863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smtClean="0">
                    <a:gradFill>
                      <a:gsLst>
                        <a:gs pos="0">
                          <a:srgbClr val="FFFFFF"/>
                        </a:gs>
                        <a:gs pos="100000">
                          <a:srgbClr val="FFFFFF"/>
                        </a:gs>
                      </a:gsLst>
                      <a:lin ang="5400000" scaled="0"/>
                    </a:gradFill>
                  </a:rPr>
                  <a:t>reserved</a:t>
                </a:r>
                <a:endParaRPr sz="3200" dirty="0">
                  <a:gradFill>
                    <a:gsLst>
                      <a:gs pos="0">
                        <a:srgbClr val="FFFFFF"/>
                      </a:gs>
                      <a:gs pos="100000">
                        <a:srgbClr val="FFFFFF"/>
                      </a:gs>
                    </a:gsLst>
                    <a:lin ang="5400000" scaled="0"/>
                  </a:gradFill>
                </a:endParaRPr>
              </a:p>
            </p:txBody>
          </p:sp>
          <p:cxnSp>
            <p:nvCxnSpPr>
              <p:cNvPr id="139" name="Straight Connector 138"/>
              <p:cNvCxnSpPr/>
              <p:nvPr/>
            </p:nvCxnSpPr>
            <p:spPr>
              <a:xfrm flipV="1">
                <a:off x="8682841"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682841" y="300008"/>
                <a:ext cx="1790058"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0472899"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7625" y="983233"/>
                <a:ext cx="873046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292420" y="1589948"/>
            <a:ext cx="6576424" cy="4691237"/>
            <a:chOff x="-292420" y="1589948"/>
            <a:chExt cx="6576424" cy="4691237"/>
          </a:xfrm>
        </p:grpSpPr>
        <p:grpSp>
          <p:nvGrpSpPr>
            <p:cNvPr id="226" name="Group 225"/>
            <p:cNvGrpSpPr/>
            <p:nvPr/>
          </p:nvGrpSpPr>
          <p:grpSpPr>
            <a:xfrm>
              <a:off x="-292420" y="1589948"/>
              <a:ext cx="6576424" cy="4691237"/>
              <a:chOff x="-292420" y="1589948"/>
              <a:chExt cx="6576424" cy="4691237"/>
            </a:xfrm>
          </p:grpSpPr>
          <p:sp>
            <p:nvSpPr>
              <p:cNvPr id="227"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28" name="Group 227"/>
              <p:cNvGrpSpPr/>
              <p:nvPr/>
            </p:nvGrpSpPr>
            <p:grpSpPr>
              <a:xfrm>
                <a:off x="-1" y="2752725"/>
                <a:ext cx="6059952" cy="2330247"/>
                <a:chOff x="-1" y="2752725"/>
                <a:chExt cx="6059952" cy="2330247"/>
              </a:xfrm>
            </p:grpSpPr>
            <p:grpSp>
              <p:nvGrpSpPr>
                <p:cNvPr id="229" name="Group 228"/>
                <p:cNvGrpSpPr/>
                <p:nvPr/>
              </p:nvGrpSpPr>
              <p:grpSpPr>
                <a:xfrm>
                  <a:off x="5683855" y="3073496"/>
                  <a:ext cx="376096" cy="631077"/>
                  <a:chOff x="2146300" y="552450"/>
                  <a:chExt cx="3428608" cy="5753100"/>
                </a:xfrm>
              </p:grpSpPr>
              <p:pic>
                <p:nvPicPr>
                  <p:cNvPr id="294" name="Picture 29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295" name="Rectangle 294"/>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0" name="Group 229"/>
                <p:cNvGrpSpPr/>
                <p:nvPr/>
              </p:nvGrpSpPr>
              <p:grpSpPr>
                <a:xfrm>
                  <a:off x="5683855" y="3762695"/>
                  <a:ext cx="376096" cy="631077"/>
                  <a:chOff x="2146300" y="552450"/>
                  <a:chExt cx="3428608" cy="5753100"/>
                </a:xfrm>
              </p:grpSpPr>
              <p:pic>
                <p:nvPicPr>
                  <p:cNvPr id="292" name="Picture 29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293" name="Rectangle 292"/>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1" name="Group 230"/>
                <p:cNvGrpSpPr/>
                <p:nvPr/>
              </p:nvGrpSpPr>
              <p:grpSpPr>
                <a:xfrm>
                  <a:off x="5683855" y="4451895"/>
                  <a:ext cx="376096" cy="631077"/>
                  <a:chOff x="2146300" y="552450"/>
                  <a:chExt cx="3428608" cy="5753100"/>
                </a:xfrm>
              </p:grpSpPr>
              <p:pic>
                <p:nvPicPr>
                  <p:cNvPr id="290" name="Picture 28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291" name="Rectangle 290"/>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32" name="TextBox 231"/>
                <p:cNvSpPr txBox="1"/>
                <p:nvPr/>
              </p:nvSpPr>
              <p:spPr>
                <a:xfrm>
                  <a:off x="227012" y="2752725"/>
                  <a:ext cx="2757145" cy="221599"/>
                </a:xfrm>
                <a:prstGeom prst="rect">
                  <a:avLst/>
                </a:prstGeom>
                <a:noFill/>
              </p:spPr>
              <p:txBody>
                <a:bodyPr wrap="square" lIns="0" tIns="0" rIns="0" bIns="0" rtlCol="0">
                  <a:spAutoFit/>
                </a:bodyPr>
                <a:lstStyle/>
                <a:p>
                  <a:pPr>
                    <a:lnSpc>
                      <a:spcPct val="90000"/>
                    </a:lnSpc>
                    <a:spcBef>
                      <a:spcPct val="20000"/>
                    </a:spcBef>
                    <a:buSzPct val="80000"/>
                  </a:pPr>
                  <a:r>
                    <a:rPr lang="en-US" sz="1600" b="1" cap="all" dirty="0" smtClean="0">
                      <a:solidFill>
                        <a:srgbClr val="000000"/>
                      </a:solidFill>
                    </a:rPr>
                    <a:t>Shared </a:t>
                  </a:r>
                  <a:r>
                    <a:rPr lang="en-US" sz="1600" b="1" cap="all" dirty="0" err="1" smtClean="0">
                      <a:solidFill>
                        <a:srgbClr val="000000"/>
                      </a:solidFill>
                    </a:rPr>
                    <a:t>instanceS</a:t>
                  </a:r>
                  <a:endParaRPr lang="en-US" sz="1600" b="1" cap="all" dirty="0">
                    <a:solidFill>
                      <a:srgbClr val="000000"/>
                    </a:solidFill>
                  </a:endParaRPr>
                </a:p>
              </p:txBody>
            </p:sp>
            <p:grpSp>
              <p:nvGrpSpPr>
                <p:cNvPr id="233" name="Group 232"/>
                <p:cNvGrpSpPr/>
                <p:nvPr/>
              </p:nvGrpSpPr>
              <p:grpSpPr>
                <a:xfrm>
                  <a:off x="4721992" y="3073496"/>
                  <a:ext cx="866164" cy="631077"/>
                  <a:chOff x="2146300" y="552450"/>
                  <a:chExt cx="7896225" cy="5753100"/>
                </a:xfrm>
              </p:grpSpPr>
              <p:pic>
                <p:nvPicPr>
                  <p:cNvPr id="288" name="Picture 2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9" name="Rectangle 28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4" name="Group 233"/>
                <p:cNvGrpSpPr/>
                <p:nvPr/>
              </p:nvGrpSpPr>
              <p:grpSpPr>
                <a:xfrm>
                  <a:off x="4721992" y="3762695"/>
                  <a:ext cx="866164" cy="631077"/>
                  <a:chOff x="2146300" y="552450"/>
                  <a:chExt cx="7896225" cy="5753100"/>
                </a:xfrm>
              </p:grpSpPr>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7" name="Rectangle 28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5" name="Group 234"/>
                <p:cNvGrpSpPr/>
                <p:nvPr/>
              </p:nvGrpSpPr>
              <p:grpSpPr>
                <a:xfrm>
                  <a:off x="4721992" y="4451895"/>
                  <a:ext cx="866164" cy="631077"/>
                  <a:chOff x="2146300" y="552450"/>
                  <a:chExt cx="7896225" cy="5753100"/>
                </a:xfrm>
              </p:grpSpPr>
              <p:pic>
                <p:nvPicPr>
                  <p:cNvPr id="284" name="Picture 2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5" name="Rectangle 28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6" name="Group 235"/>
                <p:cNvGrpSpPr/>
                <p:nvPr/>
              </p:nvGrpSpPr>
              <p:grpSpPr>
                <a:xfrm>
                  <a:off x="3760131" y="3073496"/>
                  <a:ext cx="866164" cy="631077"/>
                  <a:chOff x="2146300" y="552450"/>
                  <a:chExt cx="7896225" cy="5753100"/>
                </a:xfrm>
              </p:grpSpPr>
              <p:pic>
                <p:nvPicPr>
                  <p:cNvPr id="282" name="Picture 2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3" name="Rectangle 28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7" name="Group 236"/>
                <p:cNvGrpSpPr/>
                <p:nvPr/>
              </p:nvGrpSpPr>
              <p:grpSpPr>
                <a:xfrm>
                  <a:off x="3760131" y="3762695"/>
                  <a:ext cx="866164" cy="631077"/>
                  <a:chOff x="2146300" y="552450"/>
                  <a:chExt cx="7896225" cy="5753100"/>
                </a:xfrm>
              </p:grpSpPr>
              <p:pic>
                <p:nvPicPr>
                  <p:cNvPr id="280" name="Picture 2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1" name="Rectangle 280"/>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8" name="Group 237"/>
                <p:cNvGrpSpPr/>
                <p:nvPr/>
              </p:nvGrpSpPr>
              <p:grpSpPr>
                <a:xfrm>
                  <a:off x="3760131" y="4451895"/>
                  <a:ext cx="866164" cy="631077"/>
                  <a:chOff x="2146300" y="552450"/>
                  <a:chExt cx="7896225" cy="5753100"/>
                </a:xfrm>
              </p:grpSpPr>
              <p:pic>
                <p:nvPicPr>
                  <p:cNvPr id="278" name="Picture 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9" name="Rectangle 27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39" name="Group 238"/>
                <p:cNvGrpSpPr/>
                <p:nvPr/>
              </p:nvGrpSpPr>
              <p:grpSpPr>
                <a:xfrm>
                  <a:off x="2798270" y="3073496"/>
                  <a:ext cx="866164" cy="631077"/>
                  <a:chOff x="2146300" y="552450"/>
                  <a:chExt cx="7896225" cy="5753100"/>
                </a:xfrm>
              </p:grpSpPr>
              <p:pic>
                <p:nvPicPr>
                  <p:cNvPr id="276" name="Picture 2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7" name="Rectangle 27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0" name="Group 239"/>
                <p:cNvGrpSpPr/>
                <p:nvPr/>
              </p:nvGrpSpPr>
              <p:grpSpPr>
                <a:xfrm>
                  <a:off x="2798270" y="3762695"/>
                  <a:ext cx="866164" cy="631077"/>
                  <a:chOff x="2146300" y="552450"/>
                  <a:chExt cx="7896225" cy="5753100"/>
                </a:xfrm>
              </p:grpSpPr>
              <p:pic>
                <p:nvPicPr>
                  <p:cNvPr id="274" name="Picture 2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5" name="Rectangle 27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1" name="Group 240"/>
                <p:cNvGrpSpPr/>
                <p:nvPr/>
              </p:nvGrpSpPr>
              <p:grpSpPr>
                <a:xfrm>
                  <a:off x="2798270" y="4451895"/>
                  <a:ext cx="866164" cy="631077"/>
                  <a:chOff x="2146300" y="552450"/>
                  <a:chExt cx="7896225" cy="5753100"/>
                </a:xfrm>
              </p:grpSpPr>
              <p:pic>
                <p:nvPicPr>
                  <p:cNvPr id="272" name="Picture 2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3" name="Rectangle 27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2" name="Group 241"/>
                <p:cNvGrpSpPr/>
                <p:nvPr/>
              </p:nvGrpSpPr>
              <p:grpSpPr>
                <a:xfrm>
                  <a:off x="1836409" y="3073496"/>
                  <a:ext cx="866164" cy="631077"/>
                  <a:chOff x="2146300" y="552450"/>
                  <a:chExt cx="7896225" cy="5753100"/>
                </a:xfrm>
              </p:grpSpPr>
              <p:pic>
                <p:nvPicPr>
                  <p:cNvPr id="270" name="Picture 2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71" name="Rectangle 27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3" name="Group 242"/>
                <p:cNvGrpSpPr/>
                <p:nvPr/>
              </p:nvGrpSpPr>
              <p:grpSpPr>
                <a:xfrm>
                  <a:off x="1836409" y="3762695"/>
                  <a:ext cx="866164" cy="631077"/>
                  <a:chOff x="2146300" y="552450"/>
                  <a:chExt cx="7896225" cy="5753100"/>
                </a:xfrm>
              </p:grpSpPr>
              <p:pic>
                <p:nvPicPr>
                  <p:cNvPr id="268" name="Picture 2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9" name="Rectangle 26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4" name="Group 243"/>
                <p:cNvGrpSpPr/>
                <p:nvPr/>
              </p:nvGrpSpPr>
              <p:grpSpPr>
                <a:xfrm>
                  <a:off x="1836409" y="4451895"/>
                  <a:ext cx="866164" cy="631077"/>
                  <a:chOff x="2146300" y="552450"/>
                  <a:chExt cx="7896225" cy="5753100"/>
                </a:xfrm>
              </p:grpSpPr>
              <p:pic>
                <p:nvPicPr>
                  <p:cNvPr id="266" name="Picture 2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7" name="Rectangle 266"/>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5" name="Group 244"/>
                <p:cNvGrpSpPr/>
                <p:nvPr/>
              </p:nvGrpSpPr>
              <p:grpSpPr>
                <a:xfrm>
                  <a:off x="874548" y="3073496"/>
                  <a:ext cx="866164" cy="631077"/>
                  <a:chOff x="2146300" y="552450"/>
                  <a:chExt cx="7896225" cy="5753100"/>
                </a:xfrm>
              </p:grpSpPr>
              <p:pic>
                <p:nvPicPr>
                  <p:cNvPr id="264" name="Picture 2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5" name="Rectangle 26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6" name="Group 245"/>
                <p:cNvGrpSpPr/>
                <p:nvPr/>
              </p:nvGrpSpPr>
              <p:grpSpPr>
                <a:xfrm>
                  <a:off x="874548" y="3762695"/>
                  <a:ext cx="866164" cy="631077"/>
                  <a:chOff x="2146300" y="552450"/>
                  <a:chExt cx="7896225" cy="5753100"/>
                </a:xfrm>
              </p:grpSpPr>
              <p:pic>
                <p:nvPicPr>
                  <p:cNvPr id="262" name="Picture 2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3" name="Rectangle 26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7" name="Group 246"/>
                <p:cNvGrpSpPr/>
                <p:nvPr/>
              </p:nvGrpSpPr>
              <p:grpSpPr>
                <a:xfrm>
                  <a:off x="874548" y="4451895"/>
                  <a:ext cx="866164" cy="631077"/>
                  <a:chOff x="2146300" y="552450"/>
                  <a:chExt cx="7896225" cy="5753100"/>
                </a:xfrm>
              </p:grpSpPr>
              <p:pic>
                <p:nvPicPr>
                  <p:cNvPr id="260" name="Picture 2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1" name="Rectangle 26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8" name="Group 247"/>
                <p:cNvGrpSpPr/>
                <p:nvPr/>
              </p:nvGrpSpPr>
              <p:grpSpPr>
                <a:xfrm>
                  <a:off x="-1" y="3073496"/>
                  <a:ext cx="778852" cy="631077"/>
                  <a:chOff x="2942264" y="552450"/>
                  <a:chExt cx="7100261" cy="5753100"/>
                </a:xfrm>
              </p:grpSpPr>
              <p:pic>
                <p:nvPicPr>
                  <p:cNvPr id="258" name="Picture 25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59" name="Rectangle 258"/>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9" name="Group 248"/>
                <p:cNvGrpSpPr/>
                <p:nvPr/>
              </p:nvGrpSpPr>
              <p:grpSpPr>
                <a:xfrm>
                  <a:off x="-1" y="3762695"/>
                  <a:ext cx="778852" cy="631077"/>
                  <a:chOff x="2942264" y="552450"/>
                  <a:chExt cx="7100261" cy="5753100"/>
                </a:xfrm>
              </p:grpSpPr>
              <p:pic>
                <p:nvPicPr>
                  <p:cNvPr id="256" name="Picture 25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57" name="Rectangle 256"/>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50" name="Group 249"/>
                <p:cNvGrpSpPr/>
                <p:nvPr/>
              </p:nvGrpSpPr>
              <p:grpSpPr>
                <a:xfrm>
                  <a:off x="-1" y="4451895"/>
                  <a:ext cx="778852" cy="631077"/>
                  <a:chOff x="2942264" y="552450"/>
                  <a:chExt cx="7100261" cy="5753100"/>
                </a:xfrm>
              </p:grpSpPr>
              <p:pic>
                <p:nvPicPr>
                  <p:cNvPr id="254" name="Picture 25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55" name="Rectangle 254"/>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grpSp>
        <p:grpSp>
          <p:nvGrpSpPr>
            <p:cNvPr id="299" name="Group 298"/>
            <p:cNvGrpSpPr/>
            <p:nvPr/>
          </p:nvGrpSpPr>
          <p:grpSpPr>
            <a:xfrm>
              <a:off x="1850962" y="4536375"/>
              <a:ext cx="852458" cy="527785"/>
              <a:chOff x="3780607" y="3155943"/>
              <a:chExt cx="852458" cy="527785"/>
            </a:xfrm>
          </p:grpSpPr>
          <p:sp>
            <p:nvSpPr>
              <p:cNvPr id="300" name="Rectangle 299"/>
              <p:cNvSpPr/>
              <p:nvPr/>
            </p:nvSpPr>
            <p:spPr bwMode="auto">
              <a:xfrm>
                <a:off x="3780607" y="3191837"/>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01" name="Rectangle 300"/>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sym typeface="Wingdings" pitchFamily="2" charset="2"/>
                  </a:rPr>
                  <a:t>:-)</a:t>
                </a:r>
                <a:endParaRPr lang="en-US" sz="2800" dirty="0" smtClean="0">
                  <a:gradFill>
                    <a:gsLst>
                      <a:gs pos="0">
                        <a:srgbClr val="FFFFFF"/>
                      </a:gs>
                      <a:gs pos="100000">
                        <a:srgbClr val="FFFFFF"/>
                      </a:gs>
                    </a:gsLst>
                    <a:lin ang="5400000" scaled="0"/>
                  </a:gradFill>
                </a:endParaRPr>
              </a:p>
            </p:txBody>
          </p:sp>
        </p:grpSp>
      </p:grpSp>
      <p:grpSp>
        <p:nvGrpSpPr>
          <p:cNvPr id="88" name="Group 87"/>
          <p:cNvGrpSpPr/>
          <p:nvPr/>
        </p:nvGrpSpPr>
        <p:grpSpPr>
          <a:xfrm>
            <a:off x="3031844" y="1293202"/>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smtClean="0">
                    <a:gradFill>
                      <a:gsLst>
                        <a:gs pos="0">
                          <a:srgbClr val="FFFFFF"/>
                        </a:gs>
                        <a:gs pos="100000">
                          <a:srgbClr val="FFFFFF"/>
                        </a:gs>
                      </a:gsLst>
                      <a:lin ang="0" scaled="0"/>
                    </a:gradFill>
                    <a:latin typeface="Segoe UI Light" pitchFamily="34" charset="0"/>
                  </a:rPr>
                  <a:t>1</a:t>
                </a:r>
                <a:endParaRPr lang="en-US" sz="6600" dirty="0">
                  <a:gradFill>
                    <a:gsLst>
                      <a:gs pos="0">
                        <a:srgbClr val="FFFFFF"/>
                      </a:gs>
                      <a:gs pos="100000">
                        <a:srgbClr val="FFFFFF"/>
                      </a:gs>
                    </a:gsLst>
                    <a:lin ang="0" scaled="0"/>
                  </a:gradFill>
                  <a:latin typeface="Segoe UI Light" pitchFamily="34" charset="0"/>
                </a:endParaRPr>
              </a:p>
            </p:txBody>
          </p:sp>
          <p:sp>
            <p:nvSpPr>
              <p:cNvPr id="23" name="Rectangle 22"/>
              <p:cNvSpPr/>
              <p:nvPr/>
            </p:nvSpPr>
            <p:spPr bwMode="auto">
              <a:xfrm>
                <a:off x="2543998" y="6093146"/>
                <a:ext cx="750100"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4" name="Rectangle 23"/>
            <p:cNvSpPr/>
            <p:nvPr/>
          </p:nvSpPr>
          <p:spPr bwMode="auto">
            <a:xfrm>
              <a:off x="3760131" y="1363080"/>
              <a:ext cx="135293" cy="528676"/>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6">
              <a:extLst>
                <a:ext uri="{28A0092B-C50C-407E-A947-70E740481C1C}">
                  <a14:useLocalDpi xmlns:a14="http://schemas.microsoft.com/office/drawing/2010/main" val="0"/>
                </a:ext>
              </a:extLst>
            </a:blip>
            <a:srcRect l="-1043"/>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1" r="55012"/>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 name="Group 135"/>
          <p:cNvGrpSpPr/>
          <p:nvPr/>
        </p:nvGrpSpPr>
        <p:grpSpPr>
          <a:xfrm>
            <a:off x="6128924" y="2633150"/>
            <a:ext cx="2372247"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8" name="TextBox 137"/>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smtClean="0">
                  <a:solidFill>
                    <a:srgbClr val="000000"/>
                  </a:solidFill>
                </a:rPr>
                <a:t>RESERVED instance</a:t>
              </a:r>
              <a:endParaRPr lang="en-US" sz="1600" b="1" cap="all" dirty="0">
                <a:solidFill>
                  <a:srgbClr val="000000"/>
                </a:solidFill>
              </a:endParaRPr>
            </a:p>
          </p:txBody>
        </p:sp>
      </p:grpSp>
      <p:grpSp>
        <p:nvGrpSpPr>
          <p:cNvPr id="144" name="Group 143"/>
          <p:cNvGrpSpPr/>
          <p:nvPr/>
        </p:nvGrpSpPr>
        <p:grpSpPr>
          <a:xfrm>
            <a:off x="6234821" y="3291434"/>
            <a:ext cx="2160454" cy="1572958"/>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400" dirty="0" smtClean="0">
                  <a:gradFill>
                    <a:gsLst>
                      <a:gs pos="0">
                        <a:srgbClr val="FFFFFF"/>
                      </a:gs>
                      <a:gs pos="100000">
                        <a:srgbClr val="FFFFFF"/>
                      </a:gs>
                    </a:gsLst>
                    <a:lin ang="5400000" scaled="0"/>
                  </a:gradFill>
                  <a:sym typeface="Wingdings" pitchFamily="2" charset="2"/>
                </a:rPr>
                <a:t>:-)</a:t>
              </a:r>
              <a:endParaRPr lang="en-US" sz="4800" dirty="0" smtClean="0">
                <a:gradFill>
                  <a:gsLst>
                    <a:gs pos="0">
                      <a:srgbClr val="FFFFFF"/>
                    </a:gs>
                    <a:gs pos="100000">
                      <a:srgbClr val="FFFFFF"/>
                    </a:gs>
                  </a:gsLst>
                  <a:lin ang="5400000" scaled="0"/>
                </a:gradFill>
              </a:endParaRPr>
            </a:p>
          </p:txBody>
        </p:sp>
      </p:grpSp>
      <p:grpSp>
        <p:nvGrpSpPr>
          <p:cNvPr id="305" name="Group 304"/>
          <p:cNvGrpSpPr/>
          <p:nvPr/>
        </p:nvGrpSpPr>
        <p:grpSpPr>
          <a:xfrm>
            <a:off x="3759726" y="3762623"/>
            <a:ext cx="866164" cy="631078"/>
            <a:chOff x="5633504" y="3707933"/>
            <a:chExt cx="866164" cy="631078"/>
          </a:xfrm>
        </p:grpSpPr>
        <p:grpSp>
          <p:nvGrpSpPr>
            <p:cNvPr id="306" name="Group 305"/>
            <p:cNvGrpSpPr/>
            <p:nvPr/>
          </p:nvGrpSpPr>
          <p:grpSpPr>
            <a:xfrm>
              <a:off x="5633504" y="3707933"/>
              <a:ext cx="866164" cy="631078"/>
              <a:chOff x="2146300" y="552450"/>
              <a:chExt cx="7896225" cy="5753100"/>
            </a:xfrm>
          </p:grpSpPr>
          <p:pic>
            <p:nvPicPr>
              <p:cNvPr id="308" name="Picture 3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309" name="Rectangle 308"/>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307" name="Rectangle 306"/>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sym typeface="Wingdings" pitchFamily="2" charset="2"/>
                </a:rPr>
                <a:t>:-)</a:t>
              </a:r>
              <a:endParaRPr lang="en-US" sz="2800" dirty="0" smtClean="0">
                <a:gradFill>
                  <a:gsLst>
                    <a:gs pos="0">
                      <a:srgbClr val="FFFFFF"/>
                    </a:gs>
                    <a:gs pos="100000">
                      <a:srgbClr val="FFFFFF"/>
                    </a:gs>
                  </a:gsLst>
                  <a:lin ang="5400000" scaled="0"/>
                </a:gradFill>
              </a:endParaRPr>
            </a:p>
          </p:txBody>
        </p:sp>
      </p:grpSp>
      <p:grpSp>
        <p:nvGrpSpPr>
          <p:cNvPr id="310" name="Group 309"/>
          <p:cNvGrpSpPr/>
          <p:nvPr/>
        </p:nvGrpSpPr>
        <p:grpSpPr>
          <a:xfrm>
            <a:off x="3031844" y="1293202"/>
            <a:ext cx="7645400" cy="914096"/>
            <a:chOff x="3031844" y="1170370"/>
            <a:chExt cx="7645400" cy="914096"/>
          </a:xfrm>
        </p:grpSpPr>
        <p:grpSp>
          <p:nvGrpSpPr>
            <p:cNvPr id="314" name="Group 313"/>
            <p:cNvGrpSpPr/>
            <p:nvPr/>
          </p:nvGrpSpPr>
          <p:grpSpPr>
            <a:xfrm>
              <a:off x="3031844" y="1170370"/>
              <a:ext cx="7645400" cy="914096"/>
              <a:chOff x="2540230" y="5754872"/>
              <a:chExt cx="7645400" cy="914096"/>
            </a:xfrm>
          </p:grpSpPr>
          <p:sp>
            <p:nvSpPr>
              <p:cNvPr id="315" name="Rectangle 314"/>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6" name="TextBox 315"/>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smtClean="0">
                    <a:gradFill>
                      <a:gsLst>
                        <a:gs pos="0">
                          <a:srgbClr val="FFFFFF"/>
                        </a:gs>
                        <a:gs pos="100000">
                          <a:srgbClr val="FFFFFF"/>
                        </a:gs>
                      </a:gsLst>
                    </a:gradFill>
                    <a:latin typeface="Segoe UI Light" pitchFamily="34" charset="0"/>
                  </a:rPr>
                  <a:t>0</a:t>
                </a:r>
                <a:endParaRPr lang="en-US" sz="6600" dirty="0">
                  <a:gradFill>
                    <a:gsLst>
                      <a:gs pos="0">
                        <a:srgbClr val="FFFFFF"/>
                      </a:gs>
                      <a:gs pos="100000">
                        <a:srgbClr val="FFFFFF"/>
                      </a:gs>
                    </a:gsLst>
                  </a:gradFill>
                  <a:latin typeface="Segoe UI Light" pitchFamily="34" charset="0"/>
                </a:endParaRPr>
              </a:p>
            </p:txBody>
          </p:sp>
          <p:sp>
            <p:nvSpPr>
              <p:cNvPr id="317" name="Rectangle 316"/>
              <p:cNvSpPr/>
              <p:nvPr/>
            </p:nvSpPr>
            <p:spPr bwMode="auto">
              <a:xfrm>
                <a:off x="2543998" y="6093146"/>
                <a:ext cx="26459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312" name="Rectangle 311"/>
            <p:cNvSpPr/>
            <p:nvPr/>
          </p:nvSpPr>
          <p:spPr bwMode="auto">
            <a:xfrm>
              <a:off x="3164910" y="1363080"/>
              <a:ext cx="135293" cy="528676"/>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125" name="Title 1"/>
          <p:cNvSpPr txBox="1">
            <a:spLocks/>
          </p:cNvSpPr>
          <p:nvPr/>
        </p:nvSpPr>
        <p:spPr>
          <a:xfrm>
            <a:off x="1222078" y="1533589"/>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1089025" algn="l"/>
              </a:tabLst>
            </a:pPr>
            <a:r>
              <a:rPr sz="3200" dirty="0">
                <a:gradFill>
                  <a:gsLst>
                    <a:gs pos="0">
                      <a:srgbClr val="FFFFFF"/>
                    </a:gs>
                    <a:gs pos="100000">
                      <a:srgbClr val="FFFFFF"/>
                    </a:gs>
                  </a:gsLst>
                  <a:lin ang="5400000" scaled="0"/>
                </a:gradFill>
                <a:latin typeface="Segoe UI"/>
              </a:rPr>
              <a:t>reserved</a:t>
            </a:r>
          </a:p>
        </p:txBody>
      </p:sp>
      <p:sp>
        <p:nvSpPr>
          <p:cNvPr id="6" name="Title 5"/>
          <p:cNvSpPr>
            <a:spLocks noGrp="1"/>
          </p:cNvSpPr>
          <p:nvPr>
            <p:ph type="title"/>
          </p:nvPr>
        </p:nvSpPr>
        <p:spPr/>
        <p:txBody>
          <a:bodyPr/>
          <a:lstStyle/>
          <a:p>
            <a:r>
              <a:rPr lang="en-US" dirty="0" smtClean="0"/>
              <a:t>web sites</a:t>
            </a:r>
            <a:endParaRPr lang="en-US" dirty="0"/>
          </a:p>
        </p:txBody>
      </p:sp>
      <p:sp>
        <p:nvSpPr>
          <p:cNvPr id="13" name="Rectangle 12"/>
          <p:cNvSpPr/>
          <p:nvPr/>
        </p:nvSpPr>
        <p:spPr bwMode="auto">
          <a:xfrm>
            <a:off x="8681891" y="300008"/>
            <a:ext cx="1791008" cy="153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2832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xit" presetSubtype="0" fill="hold" nodeType="withEffect">
                                  <p:stCondLst>
                                    <p:cond delay="750"/>
                                  </p:stCondLst>
                                  <p:childTnLst>
                                    <p:animEffect transition="out" filter="fade">
                                      <p:cBhvr>
                                        <p:cTn id="9" dur="500"/>
                                        <p:tgtEl>
                                          <p:spTgt spid="310"/>
                                        </p:tgtEl>
                                      </p:cBhvr>
                                    </p:animEffect>
                                    <p:set>
                                      <p:cBhvr>
                                        <p:cTn id="10" dur="1" fill="hold">
                                          <p:stCondLst>
                                            <p:cond delay="499"/>
                                          </p:stCondLst>
                                        </p:cTn>
                                        <p:tgtEl>
                                          <p:spTgt spid="310"/>
                                        </p:tgtEl>
                                        <p:attrNameLst>
                                          <p:attrName>style.visibility</p:attrName>
                                        </p:attrNameLst>
                                      </p:cBhvr>
                                      <p:to>
                                        <p:strVal val="hidden"/>
                                      </p:to>
                                    </p:se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fade">
                                      <p:cBhvr>
                                        <p:cTn id="14" dur="500"/>
                                        <p:tgtEl>
                                          <p:spTgt spid="136"/>
                                        </p:tgtEl>
                                      </p:cBhvr>
                                    </p:animEffect>
                                  </p:childTnLst>
                                </p:cTn>
                              </p:par>
                              <p:par>
                                <p:cTn id="15" presetID="22" presetClass="exit" presetSubtype="4" fill="hold" grpId="0" nodeType="withEffect">
                                  <p:stCondLst>
                                    <p:cond delay="0"/>
                                  </p:stCondLst>
                                  <p:childTnLst>
                                    <p:animEffect transition="out" filter="wipe(down)">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1750"/>
                            </p:stCondLst>
                            <p:childTnLst>
                              <p:par>
                                <p:cTn id="19" presetID="63" presetClass="path" presetSubtype="0" accel="50000" decel="50000" fill="hold" nodeType="afterEffect">
                                  <p:stCondLst>
                                    <p:cond delay="0"/>
                                  </p:stCondLst>
                                  <p:childTnLst>
                                    <p:animMotion origin="layout" path="M -4.23453E-6 4.19056E-6 L 0.25772 4.19056E-6 " pathEditMode="relative" rAng="0" ptsTypes="AA">
                                      <p:cBhvr>
                                        <p:cTn id="20" dur="2000" fill="hold"/>
                                        <p:tgtEl>
                                          <p:spTgt spid="305"/>
                                        </p:tgtEl>
                                        <p:attrNameLst>
                                          <p:attrName>ppt_x</p:attrName>
                                          <p:attrName>ppt_y</p:attrName>
                                        </p:attrNameLst>
                                      </p:cBhvr>
                                      <p:rCtr x="12886" y="0"/>
                                    </p:animMotion>
                                  </p:childTnLst>
                                </p:cTn>
                              </p:par>
                            </p:childTnLst>
                          </p:cTn>
                        </p:par>
                        <p:par>
                          <p:cTn id="21" fill="hold">
                            <p:stCondLst>
                              <p:cond delay="3750"/>
                            </p:stCondLst>
                            <p:childTnLst>
                              <p:par>
                                <p:cTn id="22" presetID="10" presetClass="exit" presetSubtype="0" fill="hold" nodeType="after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1250" fill="hold"/>
                                        <p:tgtEl>
                                          <p:spTgt spid="144"/>
                                        </p:tgtEl>
                                        <p:attrNameLst>
                                          <p:attrName>ppt_w</p:attrName>
                                        </p:attrNameLst>
                                      </p:cBhvr>
                                      <p:tavLst>
                                        <p:tav tm="0">
                                          <p:val>
                                            <p:fltVal val="0"/>
                                          </p:val>
                                        </p:tav>
                                        <p:tav tm="100000">
                                          <p:val>
                                            <p:strVal val="#ppt_w"/>
                                          </p:val>
                                        </p:tav>
                                      </p:tavLst>
                                    </p:anim>
                                    <p:anim calcmode="lin" valueType="num">
                                      <p:cBhvr>
                                        <p:cTn id="28" dur="1250" fill="hold"/>
                                        <p:tgtEl>
                                          <p:spTgt spid="144"/>
                                        </p:tgtEl>
                                        <p:attrNameLst>
                                          <p:attrName>ppt_h</p:attrName>
                                        </p:attrNameLst>
                                      </p:cBhvr>
                                      <p:tavLst>
                                        <p:tav tm="0">
                                          <p:val>
                                            <p:fltVal val="0"/>
                                          </p:val>
                                        </p:tav>
                                        <p:tav tm="100000">
                                          <p:val>
                                            <p:strVal val="#ppt_h"/>
                                          </p:val>
                                        </p:tav>
                                      </p:tavLst>
                                    </p:anim>
                                    <p:animEffect transition="in" filter="fade">
                                      <p:cBhvr>
                                        <p:cTn id="29" dur="1250"/>
                                        <p:tgtEl>
                                          <p:spTgt spid="144"/>
                                        </p:tgtEl>
                                      </p:cBhvr>
                                    </p:animEffect>
                                  </p:childTnLst>
                                </p:cTn>
                              </p:par>
                              <p:par>
                                <p:cTn id="30" presetID="10" presetClass="exit" presetSubtype="0" fill="hold" nodeType="withEffect">
                                  <p:stCondLst>
                                    <p:cond delay="0"/>
                                  </p:stCondLst>
                                  <p:childTnLst>
                                    <p:animEffect transition="out" filter="fade">
                                      <p:cBhvr>
                                        <p:cTn id="31" dur="1250"/>
                                        <p:tgtEl>
                                          <p:spTgt spid="305"/>
                                        </p:tgtEl>
                                      </p:cBhvr>
                                    </p:animEffect>
                                    <p:set>
                                      <p:cBhvr>
                                        <p:cTn id="32" dur="1" fill="hold">
                                          <p:stCondLst>
                                            <p:cond delay="1249"/>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1844" y="1293202"/>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smtClean="0">
                    <a:gradFill>
                      <a:gsLst>
                        <a:gs pos="0">
                          <a:srgbClr val="FFFFFF"/>
                        </a:gs>
                        <a:gs pos="100000">
                          <a:srgbClr val="FFFFFF"/>
                        </a:gs>
                      </a:gsLst>
                    </a:gradFill>
                    <a:latin typeface="Segoe UI Light" pitchFamily="34" charset="0"/>
                  </a:rPr>
                  <a:t>2</a:t>
                </a:r>
                <a:endParaRPr lang="en-US" sz="6600" dirty="0">
                  <a:gradFill>
                    <a:gsLst>
                      <a:gs pos="0">
                        <a:srgbClr val="FFFFFF"/>
                      </a:gs>
                      <a:gs pos="100000">
                        <a:srgbClr val="FFFFFF"/>
                      </a:gs>
                    </a:gsLst>
                  </a:gradFill>
                  <a:latin typeface="Segoe UI Light" pitchFamily="34" charset="0"/>
                </a:endParaRP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a:extLst>
                <a:ext uri="{28A0092B-C50C-407E-A947-70E740481C1C}">
                  <a14:useLocalDpi xmlns:a14="http://schemas.microsoft.com/office/drawing/2010/main" val="0"/>
                </a:ext>
              </a:extLst>
            </a:blip>
            <a:srcRect l="-1043"/>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 name="Group 135"/>
          <p:cNvGrpSpPr/>
          <p:nvPr/>
        </p:nvGrpSpPr>
        <p:grpSpPr>
          <a:xfrm>
            <a:off x="6128924" y="2633150"/>
            <a:ext cx="2372247"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8" name="TextBox 137"/>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smtClean="0">
                  <a:solidFill>
                    <a:srgbClr val="000000"/>
                  </a:solidFill>
                </a:rPr>
                <a:t>RESERVED instance</a:t>
              </a:r>
              <a:endParaRPr lang="en-US" sz="1600" b="1" cap="all" dirty="0">
                <a:solidFill>
                  <a:srgbClr val="000000"/>
                </a:solidFill>
              </a:endParaRPr>
            </a:p>
          </p:txBody>
        </p:sp>
      </p:grpSp>
      <p:grpSp>
        <p:nvGrpSpPr>
          <p:cNvPr id="144" name="Group 143"/>
          <p:cNvGrpSpPr/>
          <p:nvPr/>
        </p:nvGrpSpPr>
        <p:grpSpPr>
          <a:xfrm>
            <a:off x="6234821" y="3291434"/>
            <a:ext cx="2160454" cy="1572958"/>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400" dirty="0" smtClean="0">
                  <a:gradFill>
                    <a:gsLst>
                      <a:gs pos="0">
                        <a:srgbClr val="FFFFFF"/>
                      </a:gs>
                      <a:gs pos="100000">
                        <a:srgbClr val="FFFFFF"/>
                      </a:gs>
                    </a:gsLst>
                    <a:lin ang="5400000" scaled="0"/>
                  </a:gradFill>
                  <a:sym typeface="Wingdings" pitchFamily="2" charset="2"/>
                </a:rPr>
                <a:t>:-)</a:t>
              </a:r>
              <a:endParaRPr lang="en-US" sz="4800" dirty="0" smtClean="0">
                <a:gradFill>
                  <a:gsLst>
                    <a:gs pos="0">
                      <a:srgbClr val="FFFFFF"/>
                    </a:gs>
                    <a:gs pos="100000">
                      <a:srgbClr val="FFFFFF"/>
                    </a:gs>
                  </a:gsLst>
                  <a:lin ang="5400000" scaled="0"/>
                </a:gradFill>
              </a:endParaRPr>
            </a:p>
          </p:txBody>
        </p:sp>
      </p:grpSp>
      <p:grpSp>
        <p:nvGrpSpPr>
          <p:cNvPr id="121" name="Group 120"/>
          <p:cNvGrpSpPr/>
          <p:nvPr/>
        </p:nvGrpSpPr>
        <p:grpSpPr>
          <a:xfrm>
            <a:off x="6128634" y="2633150"/>
            <a:ext cx="2372247" cy="2928764"/>
            <a:chOff x="7389812" y="2633150"/>
            <a:chExt cx="2372247" cy="2928764"/>
          </a:xfrm>
        </p:grpSpPr>
        <p:grpSp>
          <p:nvGrpSpPr>
            <p:cNvPr id="122" name="Group 121"/>
            <p:cNvGrpSpPr/>
            <p:nvPr/>
          </p:nvGrpSpPr>
          <p:grpSpPr>
            <a:xfrm>
              <a:off x="738981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4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9" name="TextBox 148"/>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smtClean="0">
                    <a:solidFill>
                      <a:srgbClr val="000000"/>
                    </a:solidFill>
                  </a:rPr>
                  <a:t>RESERVED instance</a:t>
                </a:r>
                <a:endParaRPr lang="en-US" sz="1600" b="1" cap="all" dirty="0">
                  <a:solidFill>
                    <a:srgbClr val="000000"/>
                  </a:solidFill>
                </a:endParaRPr>
              </a:p>
            </p:txBody>
          </p:sp>
        </p:grpSp>
        <p:grpSp>
          <p:nvGrpSpPr>
            <p:cNvPr id="123" name="Group 122"/>
            <p:cNvGrpSpPr/>
            <p:nvPr/>
          </p:nvGrpSpPr>
          <p:grpSpPr>
            <a:xfrm>
              <a:off x="750207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400" dirty="0" smtClean="0">
                    <a:gradFill>
                      <a:gsLst>
                        <a:gs pos="0">
                          <a:srgbClr val="FFFFFF"/>
                        </a:gs>
                        <a:gs pos="100000">
                          <a:srgbClr val="FFFFFF"/>
                        </a:gs>
                      </a:gsLst>
                      <a:lin ang="5400000" scaled="0"/>
                    </a:gradFill>
                    <a:sym typeface="Wingdings" pitchFamily="2" charset="2"/>
                  </a:rPr>
                  <a:t>:-)</a:t>
                </a:r>
                <a:endParaRPr lang="en-US" sz="4800" dirty="0" smtClean="0">
                  <a:gradFill>
                    <a:gsLst>
                      <a:gs pos="0">
                        <a:srgbClr val="FFFFFF"/>
                      </a:gs>
                      <a:gs pos="100000">
                        <a:srgbClr val="FFFFFF"/>
                      </a:gs>
                    </a:gsLst>
                    <a:lin ang="5400000" scaled="0"/>
                  </a:gradFill>
                </a:endParaRPr>
              </a:p>
            </p:txBody>
          </p:sp>
        </p:grpSp>
      </p:grpSp>
      <p:sp>
        <p:nvSpPr>
          <p:cNvPr id="46" name="Title 1"/>
          <p:cNvSpPr txBox="1">
            <a:spLocks/>
          </p:cNvSpPr>
          <p:nvPr/>
        </p:nvSpPr>
        <p:spPr>
          <a:xfrm>
            <a:off x="1222078" y="1533589"/>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1089025" algn="l"/>
              </a:tabLst>
            </a:pPr>
            <a:r>
              <a:rPr sz="3200" dirty="0">
                <a:gradFill>
                  <a:gsLst>
                    <a:gs pos="0">
                      <a:srgbClr val="FFFFFF"/>
                    </a:gs>
                    <a:gs pos="100000">
                      <a:srgbClr val="FFFFFF"/>
                    </a:gs>
                  </a:gsLst>
                  <a:lin ang="5400000" scaled="0"/>
                </a:gradFill>
                <a:latin typeface="Segoe UI"/>
              </a:rPr>
              <a:t>reserved</a:t>
            </a:r>
          </a:p>
        </p:txBody>
      </p:sp>
      <p:sp>
        <p:nvSpPr>
          <p:cNvPr id="5" name="Title 4"/>
          <p:cNvSpPr>
            <a:spLocks noGrp="1"/>
          </p:cNvSpPr>
          <p:nvPr>
            <p:ph type="title"/>
          </p:nvPr>
        </p:nvSpPr>
        <p:spPr/>
        <p:txBody>
          <a:bodyPr/>
          <a:lstStyle/>
          <a:p>
            <a:r>
              <a:rPr lang="en-US" dirty="0" smtClean="0"/>
              <a:t>web sites</a:t>
            </a:r>
            <a:endParaRPr lang="en-US" dirty="0"/>
          </a:p>
        </p:txBody>
      </p:sp>
      <p:grpSp>
        <p:nvGrpSpPr>
          <p:cNvPr id="48" name="Group 47"/>
          <p:cNvGrpSpPr/>
          <p:nvPr/>
        </p:nvGrpSpPr>
        <p:grpSpPr>
          <a:xfrm>
            <a:off x="-47625" y="300008"/>
            <a:ext cx="12236451" cy="806078"/>
            <a:chOff x="-47625" y="300008"/>
            <a:chExt cx="12236451" cy="806078"/>
          </a:xfrm>
        </p:grpSpPr>
        <p:grpSp>
          <p:nvGrpSpPr>
            <p:cNvPr id="49" name="Group 48"/>
            <p:cNvGrpSpPr/>
            <p:nvPr/>
          </p:nvGrpSpPr>
          <p:grpSpPr>
            <a:xfrm>
              <a:off x="-1" y="300008"/>
              <a:ext cx="12188827" cy="806078"/>
              <a:chOff x="-1" y="300008"/>
              <a:chExt cx="12188827" cy="806078"/>
            </a:xfrm>
          </p:grpSpPr>
          <p:sp>
            <p:nvSpPr>
              <p:cNvPr id="58" name="Rectangle 57"/>
              <p:cNvSpPr/>
              <p:nvPr/>
            </p:nvSpPr>
            <p:spPr bwMode="auto">
              <a:xfrm flipV="1">
                <a:off x="-1" y="983232"/>
                <a:ext cx="8730467" cy="122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9" name="Rectangle 58"/>
              <p:cNvSpPr/>
              <p:nvPr/>
            </p:nvSpPr>
            <p:spPr bwMode="auto">
              <a:xfrm>
                <a:off x="8682841" y="300008"/>
                <a:ext cx="1790058" cy="805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0" name="Rectangle 59"/>
              <p:cNvSpPr/>
              <p:nvPr/>
            </p:nvSpPr>
            <p:spPr bwMode="auto">
              <a:xfrm flipV="1">
                <a:off x="10472900" y="983234"/>
                <a:ext cx="1715926" cy="1228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50" name="Group 49"/>
            <p:cNvGrpSpPr/>
            <p:nvPr/>
          </p:nvGrpSpPr>
          <p:grpSpPr>
            <a:xfrm>
              <a:off x="-47625" y="300008"/>
              <a:ext cx="12188825" cy="683226"/>
              <a:chOff x="-47625" y="300008"/>
              <a:chExt cx="12188825" cy="683226"/>
            </a:xfrm>
          </p:grpSpPr>
          <p:cxnSp>
            <p:nvCxnSpPr>
              <p:cNvPr id="51" name="Straight Connector 50"/>
              <p:cNvCxnSpPr/>
              <p:nvPr/>
            </p:nvCxnSpPr>
            <p:spPr>
              <a:xfrm>
                <a:off x="10472899" y="983233"/>
                <a:ext cx="166830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52" name="Title 1"/>
              <p:cNvSpPr txBox="1">
                <a:spLocks/>
              </p:cNvSpPr>
              <p:nvPr/>
            </p:nvSpPr>
            <p:spPr>
              <a:xfrm>
                <a:off x="6866207" y="473075"/>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a:gradFill>
                      <a:gsLst>
                        <a:gs pos="0">
                          <a:srgbClr val="363535">
                            <a:lumMod val="60000"/>
                            <a:lumOff val="40000"/>
                          </a:srgbClr>
                        </a:gs>
                        <a:gs pos="100000">
                          <a:srgbClr val="363535">
                            <a:lumMod val="60000"/>
                            <a:lumOff val="40000"/>
                          </a:srgbClr>
                        </a:gs>
                      </a:gsLst>
                      <a:lin ang="5400000" scaled="0"/>
                    </a:gradFill>
                  </a:rPr>
                  <a:t>shared</a:t>
                </a:r>
              </a:p>
            </p:txBody>
          </p:sp>
          <p:sp>
            <p:nvSpPr>
              <p:cNvPr id="53" name="Title 1"/>
              <p:cNvSpPr txBox="1">
                <a:spLocks/>
              </p:cNvSpPr>
              <p:nvPr/>
            </p:nvSpPr>
            <p:spPr>
              <a:xfrm>
                <a:off x="8681891" y="453411"/>
                <a:ext cx="183863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smtClean="0">
                    <a:gradFill>
                      <a:gsLst>
                        <a:gs pos="0">
                          <a:srgbClr val="FFFFFF"/>
                        </a:gs>
                        <a:gs pos="100000">
                          <a:srgbClr val="FFFFFF"/>
                        </a:gs>
                      </a:gsLst>
                      <a:lin ang="5400000" scaled="0"/>
                    </a:gradFill>
                  </a:rPr>
                  <a:t>reserved</a:t>
                </a:r>
                <a:endParaRPr sz="3200" dirty="0">
                  <a:gradFill>
                    <a:gsLst>
                      <a:gs pos="0">
                        <a:srgbClr val="FFFFFF"/>
                      </a:gs>
                      <a:gs pos="100000">
                        <a:srgbClr val="FFFFFF"/>
                      </a:gs>
                    </a:gsLst>
                    <a:lin ang="5400000" scaled="0"/>
                  </a:gradFill>
                </a:endParaRPr>
              </a:p>
            </p:txBody>
          </p:sp>
          <p:cxnSp>
            <p:nvCxnSpPr>
              <p:cNvPr id="54" name="Straight Connector 53"/>
              <p:cNvCxnSpPr/>
              <p:nvPr/>
            </p:nvCxnSpPr>
            <p:spPr>
              <a:xfrm flipV="1">
                <a:off x="8682841"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682841" y="300008"/>
                <a:ext cx="1790058"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472899"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625" y="983233"/>
                <a:ext cx="873046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211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par>
                                <p:cTn id="8" presetID="63" presetClass="path" presetSubtype="0" accel="50000" decel="50000" fill="hold" nodeType="withEffect">
                                  <p:stCondLst>
                                    <p:cond delay="0"/>
                                  </p:stCondLst>
                                  <p:childTnLst>
                                    <p:animMotion origin="layout" path="M -4.46659E-6 -1.01758E-6 L 0.20347 -1.01758E-6 " pathEditMode="relative" rAng="0" ptsTypes="AA">
                                      <p:cBhvr>
                                        <p:cTn id="9" dur="2000" fill="hold"/>
                                        <p:tgtEl>
                                          <p:spTgt spid="121"/>
                                        </p:tgtEl>
                                        <p:attrNameLst>
                                          <p:attrName>ppt_x</p:attrName>
                                          <p:attrName>ppt_y</p:attrName>
                                        </p:attrNameLst>
                                      </p:cBhvr>
                                      <p:rCtr x="101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031844" y="1293202"/>
            <a:ext cx="7645400" cy="914096"/>
            <a:chOff x="3031844" y="1170370"/>
            <a:chExt cx="7645400" cy="914096"/>
          </a:xfrm>
        </p:grpSpPr>
        <p:grpSp>
          <p:nvGrpSpPr>
            <p:cNvPr id="20" name="Group 19"/>
            <p:cNvGrpSpPr/>
            <p:nvPr/>
          </p:nvGrpSpPr>
          <p:grpSpPr>
            <a:xfrm>
              <a:off x="3031844" y="1170370"/>
              <a:ext cx="7645400" cy="914096"/>
              <a:chOff x="2540230" y="5754872"/>
              <a:chExt cx="7645400" cy="914096"/>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TextBox 21"/>
              <p:cNvSpPr txBox="1"/>
              <p:nvPr/>
            </p:nvSpPr>
            <p:spPr>
              <a:xfrm>
                <a:off x="9195030" y="5754872"/>
                <a:ext cx="990600" cy="914096"/>
              </a:xfrm>
              <a:prstGeom prst="rect">
                <a:avLst/>
              </a:prstGeom>
              <a:noFill/>
            </p:spPr>
            <p:txBody>
              <a:bodyPr wrap="square" lIns="0" tIns="0" rIns="0" bIns="0" rtlCol="0">
                <a:spAutoFit/>
              </a:bodyPr>
              <a:lstStyle/>
              <a:p>
                <a:pPr algn="ctr">
                  <a:lnSpc>
                    <a:spcPct val="90000"/>
                  </a:lnSpc>
                  <a:spcBef>
                    <a:spcPct val="20000"/>
                  </a:spcBef>
                  <a:buSzPct val="80000"/>
                </a:pPr>
                <a:r>
                  <a:rPr lang="en-US" sz="6600" dirty="0" smtClean="0">
                    <a:gradFill>
                      <a:gsLst>
                        <a:gs pos="0">
                          <a:srgbClr val="FFFFFF"/>
                        </a:gs>
                        <a:gs pos="100000">
                          <a:srgbClr val="FFFFFF"/>
                        </a:gs>
                      </a:gsLst>
                      <a:lin ang="0" scaled="0"/>
                    </a:gradFill>
                    <a:latin typeface="Segoe UI Light" pitchFamily="34" charset="0"/>
                  </a:rPr>
                  <a:t>2</a:t>
                </a:r>
                <a:endParaRPr lang="en-US" sz="6600" dirty="0">
                  <a:gradFill>
                    <a:gsLst>
                      <a:gs pos="0">
                        <a:srgbClr val="FFFFFF"/>
                      </a:gs>
                      <a:gs pos="100000">
                        <a:srgbClr val="FFFFFF"/>
                      </a:gs>
                    </a:gsLst>
                    <a:lin ang="0" scaled="0"/>
                  </a:gradFill>
                  <a:latin typeface="Segoe UI Light" pitchFamily="34" charset="0"/>
                </a:endParaRP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grpSp>
        <p:nvGrpSpPr>
          <p:cNvPr id="67" name="Group 66"/>
          <p:cNvGrpSpPr/>
          <p:nvPr/>
        </p:nvGrpSpPr>
        <p:grpSpPr>
          <a:xfrm>
            <a:off x="-1" y="5727773"/>
            <a:ext cx="12188826" cy="1046296"/>
            <a:chOff x="-5012461" y="5194194"/>
            <a:chExt cx="16033937"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3" y="5194194"/>
              <a:ext cx="3186112"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3">
              <a:extLst>
                <a:ext uri="{28A0092B-C50C-407E-A947-70E740481C1C}">
                  <a14:useLocalDpi xmlns:a14="http://schemas.microsoft.com/office/drawing/2010/main" val="0"/>
                </a:ext>
              </a:extLst>
            </a:blip>
            <a:srcRect l="-1043"/>
            <a:stretch/>
          </p:blipFill>
          <p:spPr bwMode="auto">
            <a:xfrm>
              <a:off x="-3534590" y="5194194"/>
              <a:ext cx="3219309"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jonahs\Documents\Dropbox\Projects SCOTT\Azure Deck\Source Images\server-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r="55012"/>
            <a:stretch/>
          </p:blipFill>
          <p:spPr bwMode="auto">
            <a:xfrm>
              <a:off x="9571520" y="5194194"/>
              <a:ext cx="1449956" cy="1376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 name="Group 135"/>
          <p:cNvGrpSpPr/>
          <p:nvPr/>
        </p:nvGrpSpPr>
        <p:grpSpPr>
          <a:xfrm>
            <a:off x="6128924" y="2633150"/>
            <a:ext cx="2372247" cy="2928764"/>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8" name="TextBox 137"/>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smtClean="0">
                  <a:solidFill>
                    <a:srgbClr val="000000"/>
                  </a:solidFill>
                </a:rPr>
                <a:t>RESERVED instance</a:t>
              </a:r>
              <a:endParaRPr lang="en-US" sz="1600" b="1" cap="all" dirty="0">
                <a:solidFill>
                  <a:srgbClr val="000000"/>
                </a:solidFill>
              </a:endParaRPr>
            </a:p>
          </p:txBody>
        </p:sp>
      </p:grpSp>
      <p:grpSp>
        <p:nvGrpSpPr>
          <p:cNvPr id="144" name="Group 143"/>
          <p:cNvGrpSpPr/>
          <p:nvPr/>
        </p:nvGrpSpPr>
        <p:grpSpPr>
          <a:xfrm>
            <a:off x="6234821" y="3291437"/>
            <a:ext cx="2160457" cy="1572958"/>
            <a:chOff x="5633503" y="3707934"/>
            <a:chExt cx="866165" cy="631077"/>
          </a:xfrm>
        </p:grpSpPr>
        <p:grpSp>
          <p:nvGrpSpPr>
            <p:cNvPr id="145" name="Group 144"/>
            <p:cNvGrpSpPr/>
            <p:nvPr/>
          </p:nvGrpSpPr>
          <p:grpSpPr>
            <a:xfrm>
              <a:off x="5633503" y="3707934"/>
              <a:ext cx="866164" cy="631077"/>
              <a:chOff x="2146305" y="552450"/>
              <a:chExt cx="7896221" cy="5753100"/>
            </a:xfrm>
          </p:grpSpPr>
          <p:pic>
            <p:nvPicPr>
              <p:cNvPr id="147" name="Picture 1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400" dirty="0" smtClean="0">
                  <a:gradFill>
                    <a:gsLst>
                      <a:gs pos="0">
                        <a:srgbClr val="FFFFFF"/>
                      </a:gs>
                      <a:gs pos="100000">
                        <a:srgbClr val="FFFFFF"/>
                      </a:gs>
                    </a:gsLst>
                    <a:lin ang="5400000" scaled="0"/>
                  </a:gradFill>
                  <a:sym typeface="Wingdings" pitchFamily="2" charset="2"/>
                </a:rPr>
                <a:t>:-)</a:t>
              </a:r>
              <a:endParaRPr lang="en-US" sz="4800" dirty="0" smtClean="0">
                <a:gradFill>
                  <a:gsLst>
                    <a:gs pos="0">
                      <a:srgbClr val="FFFFFF"/>
                    </a:gs>
                    <a:gs pos="100000">
                      <a:srgbClr val="FFFFFF"/>
                    </a:gs>
                  </a:gsLst>
                  <a:lin ang="5400000" scaled="0"/>
                </a:gradFill>
              </a:endParaRPr>
            </a:p>
          </p:txBody>
        </p:sp>
      </p:grpSp>
      <p:grpSp>
        <p:nvGrpSpPr>
          <p:cNvPr id="122" name="Group 121"/>
          <p:cNvGrpSpPr/>
          <p:nvPr/>
        </p:nvGrpSpPr>
        <p:grpSpPr>
          <a:xfrm>
            <a:off x="861664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4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9" name="TextBox 148"/>
            <p:cNvSpPr txBox="1"/>
            <p:nvPr/>
          </p:nvSpPr>
          <p:spPr>
            <a:xfrm>
              <a:off x="5014374" y="2791511"/>
              <a:ext cx="2047163" cy="221599"/>
            </a:xfrm>
            <a:prstGeom prst="rect">
              <a:avLst/>
            </a:prstGeom>
            <a:noFill/>
          </p:spPr>
          <p:txBody>
            <a:bodyPr wrap="none" lIns="0" tIns="0" rIns="0" bIns="0" rtlCol="0">
              <a:spAutoFit/>
            </a:bodyPr>
            <a:lstStyle/>
            <a:p>
              <a:pPr>
                <a:lnSpc>
                  <a:spcPct val="90000"/>
                </a:lnSpc>
                <a:spcBef>
                  <a:spcPct val="20000"/>
                </a:spcBef>
                <a:buSzPct val="80000"/>
              </a:pPr>
              <a:r>
                <a:rPr lang="en-US" sz="1600" b="1" cap="all" dirty="0" smtClean="0">
                  <a:solidFill>
                    <a:srgbClr val="000000"/>
                  </a:solidFill>
                </a:rPr>
                <a:t>RESERVED instance</a:t>
              </a:r>
              <a:endParaRPr lang="en-US" sz="1600" b="1" cap="all" dirty="0">
                <a:solidFill>
                  <a:srgbClr val="000000"/>
                </a:solidFill>
              </a:endParaRPr>
            </a:p>
          </p:txBody>
        </p:sp>
      </p:grpSp>
      <p:grpSp>
        <p:nvGrpSpPr>
          <p:cNvPr id="123" name="Group 122"/>
          <p:cNvGrpSpPr/>
          <p:nvPr/>
        </p:nvGrpSpPr>
        <p:grpSpPr>
          <a:xfrm>
            <a:off x="872890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400" dirty="0" smtClean="0">
                  <a:gradFill>
                    <a:gsLst>
                      <a:gs pos="0">
                        <a:srgbClr val="FFFFFF"/>
                      </a:gs>
                      <a:gs pos="100000">
                        <a:srgbClr val="FFFFFF"/>
                      </a:gs>
                    </a:gsLst>
                    <a:lin ang="5400000" scaled="0"/>
                  </a:gradFill>
                  <a:sym typeface="Wingdings" pitchFamily="2" charset="2"/>
                </a:rPr>
                <a:t>:-)</a:t>
              </a:r>
              <a:endParaRPr lang="en-US" sz="4800" dirty="0" smtClean="0">
                <a:gradFill>
                  <a:gsLst>
                    <a:gs pos="0">
                      <a:srgbClr val="FFFFFF"/>
                    </a:gs>
                    <a:gs pos="100000">
                      <a:srgbClr val="FFFFFF"/>
                    </a:gs>
                  </a:gsLst>
                  <a:lin ang="5400000" scaled="0"/>
                </a:gradFill>
              </a:endParaRPr>
            </a:p>
          </p:txBody>
        </p:sp>
      </p:grpSp>
      <p:grpSp>
        <p:nvGrpSpPr>
          <p:cNvPr id="58" name="Group 57"/>
          <p:cNvGrpSpPr/>
          <p:nvPr/>
        </p:nvGrpSpPr>
        <p:grpSpPr>
          <a:xfrm>
            <a:off x="6229627" y="3105925"/>
            <a:ext cx="1526813" cy="1111624"/>
            <a:chOff x="5633504" y="3707933"/>
            <a:chExt cx="866164" cy="631077"/>
          </a:xfrm>
        </p:grpSpPr>
        <p:grpSp>
          <p:nvGrpSpPr>
            <p:cNvPr id="59" name="Group 58"/>
            <p:cNvGrpSpPr/>
            <p:nvPr/>
          </p:nvGrpSpPr>
          <p:grpSpPr>
            <a:xfrm>
              <a:off x="5633504" y="3707933"/>
              <a:ext cx="866164" cy="631077"/>
              <a:chOff x="2146300" y="552450"/>
              <a:chExt cx="7896225" cy="5753100"/>
            </a:xfrm>
          </p:grpSpPr>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62" name="Rectangle 6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60" name="Rectangle 5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dirty="0" smtClean="0">
                  <a:gradFill>
                    <a:gsLst>
                      <a:gs pos="0">
                        <a:srgbClr val="FFFFFF"/>
                      </a:gs>
                      <a:gs pos="100000">
                        <a:srgbClr val="FFFFFF"/>
                      </a:gs>
                    </a:gsLst>
                    <a:lin ang="5400000" scaled="0"/>
                  </a:gradFill>
                  <a:sym typeface="Wingdings" pitchFamily="2" charset="2"/>
                </a:rPr>
                <a:t>:-)</a:t>
              </a:r>
              <a:endParaRPr lang="en-US" sz="4400" dirty="0" smtClean="0">
                <a:gradFill>
                  <a:gsLst>
                    <a:gs pos="0">
                      <a:srgbClr val="FFFFFF"/>
                    </a:gs>
                    <a:gs pos="100000">
                      <a:srgbClr val="FFFFFF"/>
                    </a:gs>
                  </a:gsLst>
                  <a:lin ang="5400000" scaled="0"/>
                </a:gradFill>
              </a:endParaRPr>
            </a:p>
          </p:txBody>
        </p:sp>
      </p:grpSp>
      <p:grpSp>
        <p:nvGrpSpPr>
          <p:cNvPr id="63" name="Group 62"/>
          <p:cNvGrpSpPr/>
          <p:nvPr/>
        </p:nvGrpSpPr>
        <p:grpSpPr>
          <a:xfrm>
            <a:off x="6229627" y="4325125"/>
            <a:ext cx="955033" cy="695329"/>
            <a:chOff x="5633504" y="3707933"/>
            <a:chExt cx="866164" cy="631077"/>
          </a:xfrm>
        </p:grpSpPr>
        <p:grpSp>
          <p:nvGrpSpPr>
            <p:cNvPr id="64" name="Group 63"/>
            <p:cNvGrpSpPr/>
            <p:nvPr/>
          </p:nvGrpSpPr>
          <p:grpSpPr>
            <a:xfrm>
              <a:off x="5633504" y="3707933"/>
              <a:ext cx="866164" cy="631077"/>
              <a:chOff x="2146300" y="552450"/>
              <a:chExt cx="7896225" cy="5753100"/>
            </a:xfrm>
          </p:grpSpPr>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2" name="Rectangle 71"/>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grpSp>
        <p:sp>
          <p:nvSpPr>
            <p:cNvPr id="65" name="Rectangle 6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sym typeface="Wingdings" pitchFamily="2" charset="2"/>
                </a:rPr>
                <a:t>:-)</a:t>
              </a:r>
              <a:endParaRPr lang="en-US" dirty="0" smtClean="0">
                <a:gradFill>
                  <a:gsLst>
                    <a:gs pos="0">
                      <a:srgbClr val="FFFFFF"/>
                    </a:gs>
                    <a:gs pos="100000">
                      <a:srgbClr val="FFFFFF"/>
                    </a:gs>
                  </a:gsLst>
                  <a:lin ang="5400000" scaled="0"/>
                </a:gradFill>
              </a:endParaRPr>
            </a:p>
          </p:txBody>
        </p:sp>
      </p:grpSp>
      <p:grpSp>
        <p:nvGrpSpPr>
          <p:cNvPr id="73" name="Group 72"/>
          <p:cNvGrpSpPr/>
          <p:nvPr/>
        </p:nvGrpSpPr>
        <p:grpSpPr>
          <a:xfrm>
            <a:off x="7273807" y="4325125"/>
            <a:ext cx="955033" cy="695329"/>
            <a:chOff x="5633504" y="3707933"/>
            <a:chExt cx="866164" cy="631077"/>
          </a:xfrm>
        </p:grpSpPr>
        <p:grpSp>
          <p:nvGrpSpPr>
            <p:cNvPr id="74" name="Group 73"/>
            <p:cNvGrpSpPr/>
            <p:nvPr/>
          </p:nvGrpSpPr>
          <p:grpSpPr>
            <a:xfrm>
              <a:off x="5633504" y="3707933"/>
              <a:ext cx="866164" cy="631077"/>
              <a:chOff x="2146300" y="552450"/>
              <a:chExt cx="7896225" cy="5753100"/>
            </a:xfrm>
          </p:grpSpPr>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7" name="Rectangle 76"/>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grpSp>
        <p:sp>
          <p:nvSpPr>
            <p:cNvPr id="75" name="Rectangle 7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sym typeface="Wingdings" pitchFamily="2" charset="2"/>
                </a:rPr>
                <a:t>:-)</a:t>
              </a:r>
              <a:endParaRPr lang="en-US" dirty="0" smtClean="0">
                <a:gradFill>
                  <a:gsLst>
                    <a:gs pos="0">
                      <a:srgbClr val="FFFFFF"/>
                    </a:gs>
                    <a:gs pos="100000">
                      <a:srgbClr val="FFFFFF"/>
                    </a:gs>
                  </a:gsLst>
                  <a:lin ang="5400000" scaled="0"/>
                </a:gradFill>
              </a:endParaRPr>
            </a:p>
          </p:txBody>
        </p:sp>
      </p:grpSp>
      <p:grpSp>
        <p:nvGrpSpPr>
          <p:cNvPr id="78" name="Group 77"/>
          <p:cNvGrpSpPr/>
          <p:nvPr/>
        </p:nvGrpSpPr>
        <p:grpSpPr>
          <a:xfrm>
            <a:off x="8689828" y="3105925"/>
            <a:ext cx="1526813" cy="1111624"/>
            <a:chOff x="5633504" y="3707933"/>
            <a:chExt cx="866164" cy="631077"/>
          </a:xfrm>
        </p:grpSpPr>
        <p:grpSp>
          <p:nvGrpSpPr>
            <p:cNvPr id="79" name="Group 78"/>
            <p:cNvGrpSpPr/>
            <p:nvPr/>
          </p:nvGrpSpPr>
          <p:grpSpPr>
            <a:xfrm>
              <a:off x="5633504" y="3707933"/>
              <a:ext cx="866164" cy="631077"/>
              <a:chOff x="2146300" y="552450"/>
              <a:chExt cx="7896225" cy="5753100"/>
            </a:xfrm>
          </p:grpSpPr>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2" name="Rectangle 8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80" name="Rectangle 7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dirty="0" smtClean="0">
                  <a:gradFill>
                    <a:gsLst>
                      <a:gs pos="0">
                        <a:srgbClr val="FFFFFF"/>
                      </a:gs>
                      <a:gs pos="100000">
                        <a:srgbClr val="FFFFFF"/>
                      </a:gs>
                    </a:gsLst>
                    <a:lin ang="5400000" scaled="0"/>
                  </a:gradFill>
                  <a:sym typeface="Wingdings" pitchFamily="2" charset="2"/>
                </a:rPr>
                <a:t>:-)</a:t>
              </a:r>
              <a:endParaRPr lang="en-US" sz="4400" dirty="0" smtClean="0">
                <a:gradFill>
                  <a:gsLst>
                    <a:gs pos="0">
                      <a:srgbClr val="FFFFFF"/>
                    </a:gs>
                    <a:gs pos="100000">
                      <a:srgbClr val="FFFFFF"/>
                    </a:gs>
                  </a:gsLst>
                  <a:lin ang="5400000" scaled="0"/>
                </a:gradFill>
              </a:endParaRPr>
            </a:p>
          </p:txBody>
        </p:sp>
      </p:grpSp>
      <p:grpSp>
        <p:nvGrpSpPr>
          <p:cNvPr id="83" name="Group 82"/>
          <p:cNvGrpSpPr/>
          <p:nvPr/>
        </p:nvGrpSpPr>
        <p:grpSpPr>
          <a:xfrm>
            <a:off x="8689828" y="4325125"/>
            <a:ext cx="955033" cy="695329"/>
            <a:chOff x="5633504" y="3707933"/>
            <a:chExt cx="866164" cy="631077"/>
          </a:xfrm>
        </p:grpSpPr>
        <p:grpSp>
          <p:nvGrpSpPr>
            <p:cNvPr id="84" name="Group 83"/>
            <p:cNvGrpSpPr/>
            <p:nvPr/>
          </p:nvGrpSpPr>
          <p:grpSpPr>
            <a:xfrm>
              <a:off x="5633504" y="3707933"/>
              <a:ext cx="866164" cy="631077"/>
              <a:chOff x="2146300" y="552450"/>
              <a:chExt cx="7896225" cy="5753100"/>
            </a:xfrm>
          </p:grpSpPr>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9" name="Rectangle 88"/>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grpSp>
        <p:sp>
          <p:nvSpPr>
            <p:cNvPr id="85" name="Rectangle 8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sym typeface="Wingdings" pitchFamily="2" charset="2"/>
                </a:rPr>
                <a:t>:-)</a:t>
              </a:r>
              <a:endParaRPr lang="en-US" dirty="0" smtClean="0">
                <a:gradFill>
                  <a:gsLst>
                    <a:gs pos="0">
                      <a:srgbClr val="FFFFFF"/>
                    </a:gs>
                    <a:gs pos="100000">
                      <a:srgbClr val="FFFFFF"/>
                    </a:gs>
                  </a:gsLst>
                  <a:lin ang="5400000" scaled="0"/>
                </a:gradFill>
              </a:endParaRPr>
            </a:p>
          </p:txBody>
        </p:sp>
      </p:grpSp>
      <p:grpSp>
        <p:nvGrpSpPr>
          <p:cNvPr id="90" name="Group 89"/>
          <p:cNvGrpSpPr/>
          <p:nvPr/>
        </p:nvGrpSpPr>
        <p:grpSpPr>
          <a:xfrm>
            <a:off x="9734008" y="4325125"/>
            <a:ext cx="955033" cy="695329"/>
            <a:chOff x="5633504" y="3707933"/>
            <a:chExt cx="866164" cy="631077"/>
          </a:xfrm>
        </p:grpSpPr>
        <p:grpSp>
          <p:nvGrpSpPr>
            <p:cNvPr id="91" name="Group 90"/>
            <p:cNvGrpSpPr/>
            <p:nvPr/>
          </p:nvGrpSpPr>
          <p:grpSpPr>
            <a:xfrm>
              <a:off x="5633504" y="3707933"/>
              <a:ext cx="866164" cy="631077"/>
              <a:chOff x="2146300" y="552450"/>
              <a:chExt cx="7896225" cy="5753100"/>
            </a:xfrm>
          </p:grpSpPr>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94" name="Rectangle 93"/>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grpSp>
        <p:sp>
          <p:nvSpPr>
            <p:cNvPr id="92" name="Rectangle 91"/>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sym typeface="Wingdings" pitchFamily="2" charset="2"/>
                </a:rPr>
                <a:t>:-)</a:t>
              </a:r>
              <a:endParaRPr lang="en-US" dirty="0" smtClean="0">
                <a:gradFill>
                  <a:gsLst>
                    <a:gs pos="0">
                      <a:srgbClr val="FFFFFF"/>
                    </a:gs>
                    <a:gs pos="100000">
                      <a:srgbClr val="FFFFFF"/>
                    </a:gs>
                  </a:gsLst>
                  <a:lin ang="5400000" scaled="0"/>
                </a:gradFill>
              </a:endParaRPr>
            </a:p>
          </p:txBody>
        </p:sp>
      </p:grpSp>
      <p:sp>
        <p:nvSpPr>
          <p:cNvPr id="99" name="Title 1"/>
          <p:cNvSpPr txBox="1">
            <a:spLocks/>
          </p:cNvSpPr>
          <p:nvPr/>
        </p:nvSpPr>
        <p:spPr>
          <a:xfrm>
            <a:off x="1222078" y="1533589"/>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1089025" algn="l"/>
              </a:tabLst>
            </a:pPr>
            <a:r>
              <a:rPr sz="3200" dirty="0">
                <a:gradFill>
                  <a:gsLst>
                    <a:gs pos="0">
                      <a:srgbClr val="FFFFFF"/>
                    </a:gs>
                    <a:gs pos="100000">
                      <a:srgbClr val="FFFFFF"/>
                    </a:gs>
                  </a:gsLst>
                  <a:lin ang="5400000" scaled="0"/>
                </a:gradFill>
                <a:latin typeface="Segoe UI"/>
              </a:rPr>
              <a:t>reserved</a:t>
            </a:r>
          </a:p>
        </p:txBody>
      </p:sp>
      <p:sp>
        <p:nvSpPr>
          <p:cNvPr id="5" name="Title 4"/>
          <p:cNvSpPr>
            <a:spLocks noGrp="1"/>
          </p:cNvSpPr>
          <p:nvPr>
            <p:ph type="title"/>
          </p:nvPr>
        </p:nvSpPr>
        <p:spPr/>
        <p:txBody>
          <a:bodyPr/>
          <a:lstStyle/>
          <a:p>
            <a:r>
              <a:rPr lang="en-US" dirty="0" smtClean="0"/>
              <a:t>web sites</a:t>
            </a:r>
            <a:endParaRPr lang="en-US" dirty="0"/>
          </a:p>
        </p:txBody>
      </p:sp>
      <p:grpSp>
        <p:nvGrpSpPr>
          <p:cNvPr id="87" name="Group 86"/>
          <p:cNvGrpSpPr/>
          <p:nvPr/>
        </p:nvGrpSpPr>
        <p:grpSpPr>
          <a:xfrm>
            <a:off x="-47625" y="300008"/>
            <a:ext cx="12236451" cy="806078"/>
            <a:chOff x="-47625" y="300008"/>
            <a:chExt cx="12236451" cy="806078"/>
          </a:xfrm>
        </p:grpSpPr>
        <p:grpSp>
          <p:nvGrpSpPr>
            <p:cNvPr id="100" name="Group 99"/>
            <p:cNvGrpSpPr/>
            <p:nvPr/>
          </p:nvGrpSpPr>
          <p:grpSpPr>
            <a:xfrm>
              <a:off x="-1" y="300008"/>
              <a:ext cx="12188827" cy="806078"/>
              <a:chOff x="-1" y="300008"/>
              <a:chExt cx="12188827" cy="806078"/>
            </a:xfrm>
          </p:grpSpPr>
          <p:sp>
            <p:nvSpPr>
              <p:cNvPr id="109" name="Rectangle 108"/>
              <p:cNvSpPr/>
              <p:nvPr/>
            </p:nvSpPr>
            <p:spPr bwMode="auto">
              <a:xfrm flipV="1">
                <a:off x="-1" y="983232"/>
                <a:ext cx="8730467" cy="122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0" name="Rectangle 109"/>
              <p:cNvSpPr/>
              <p:nvPr/>
            </p:nvSpPr>
            <p:spPr bwMode="auto">
              <a:xfrm>
                <a:off x="8682841" y="300008"/>
                <a:ext cx="1790058" cy="805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1" name="Rectangle 110"/>
              <p:cNvSpPr/>
              <p:nvPr/>
            </p:nvSpPr>
            <p:spPr bwMode="auto">
              <a:xfrm flipV="1">
                <a:off x="10472900" y="983234"/>
                <a:ext cx="1715926" cy="1228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01" name="Group 100"/>
            <p:cNvGrpSpPr/>
            <p:nvPr/>
          </p:nvGrpSpPr>
          <p:grpSpPr>
            <a:xfrm>
              <a:off x="-47625" y="300008"/>
              <a:ext cx="12188825" cy="683226"/>
              <a:chOff x="-47625" y="300008"/>
              <a:chExt cx="12188825" cy="683226"/>
            </a:xfrm>
          </p:grpSpPr>
          <p:cxnSp>
            <p:nvCxnSpPr>
              <p:cNvPr id="102" name="Straight Connector 101"/>
              <p:cNvCxnSpPr/>
              <p:nvPr/>
            </p:nvCxnSpPr>
            <p:spPr>
              <a:xfrm>
                <a:off x="10472899" y="983233"/>
                <a:ext cx="166830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03" name="Title 1"/>
              <p:cNvSpPr txBox="1">
                <a:spLocks/>
              </p:cNvSpPr>
              <p:nvPr/>
            </p:nvSpPr>
            <p:spPr>
              <a:xfrm>
                <a:off x="6866207" y="473075"/>
                <a:ext cx="158953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a:gradFill>
                      <a:gsLst>
                        <a:gs pos="0">
                          <a:srgbClr val="363535">
                            <a:lumMod val="60000"/>
                            <a:lumOff val="40000"/>
                          </a:srgbClr>
                        </a:gs>
                        <a:gs pos="100000">
                          <a:srgbClr val="363535">
                            <a:lumMod val="60000"/>
                            <a:lumOff val="40000"/>
                          </a:srgbClr>
                        </a:gs>
                      </a:gsLst>
                      <a:lin ang="5400000" scaled="0"/>
                    </a:gradFill>
                  </a:rPr>
                  <a:t>shared</a:t>
                </a:r>
              </a:p>
            </p:txBody>
          </p:sp>
          <p:sp>
            <p:nvSpPr>
              <p:cNvPr id="104" name="Title 1"/>
              <p:cNvSpPr txBox="1">
                <a:spLocks/>
              </p:cNvSpPr>
              <p:nvPr/>
            </p:nvSpPr>
            <p:spPr>
              <a:xfrm>
                <a:off x="8681891" y="453411"/>
                <a:ext cx="183863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smtClean="0">
                    <a:gradFill>
                      <a:gsLst>
                        <a:gs pos="0">
                          <a:srgbClr val="FFFFFF"/>
                        </a:gs>
                        <a:gs pos="100000">
                          <a:srgbClr val="FFFFFF"/>
                        </a:gs>
                      </a:gsLst>
                      <a:lin ang="5400000" scaled="0"/>
                    </a:gradFill>
                  </a:rPr>
                  <a:t>reserved</a:t>
                </a:r>
                <a:endParaRPr sz="3200" dirty="0">
                  <a:gradFill>
                    <a:gsLst>
                      <a:gs pos="0">
                        <a:srgbClr val="FFFFFF"/>
                      </a:gs>
                      <a:gs pos="100000">
                        <a:srgbClr val="FFFFFF"/>
                      </a:gs>
                    </a:gsLst>
                    <a:lin ang="5400000" scaled="0"/>
                  </a:gradFill>
                </a:endParaRPr>
              </a:p>
            </p:txBody>
          </p:sp>
          <p:cxnSp>
            <p:nvCxnSpPr>
              <p:cNvPr id="105" name="Straight Connector 104"/>
              <p:cNvCxnSpPr/>
              <p:nvPr/>
            </p:nvCxnSpPr>
            <p:spPr>
              <a:xfrm flipV="1">
                <a:off x="8682841"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682841" y="300008"/>
                <a:ext cx="1790058"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0472899"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7625" y="983233"/>
                <a:ext cx="8730466"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971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23"/>
                                        </p:tgtEl>
                                      </p:cBhvr>
                                    </p:animEffect>
                                    <p:set>
                                      <p:cBhvr>
                                        <p:cTn id="7" dur="1" fill="hold">
                                          <p:stCondLst>
                                            <p:cond delay="499"/>
                                          </p:stCondLst>
                                        </p:cTn>
                                        <p:tgtEl>
                                          <p:spTgt spid="1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499"/>
                                          </p:stCondLst>
                                        </p:cTn>
                                        <p:tgtEl>
                                          <p:spTgt spid="14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10" presetClass="entr" presetSubtype="0" fill="hold" nodeType="afterEffect">
                                  <p:stCondLst>
                                    <p:cond delay="75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75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2250"/>
                            </p:stCondLst>
                            <p:childTnLst>
                              <p:par>
                                <p:cTn id="26" presetID="10" presetClass="entr" presetSubtype="0" fill="hold" nodeType="afterEffect">
                                  <p:stCondLst>
                                    <p:cond delay="5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6" name="Text Placeholder 5"/>
          <p:cNvSpPr>
            <a:spLocks noGrp="1"/>
          </p:cNvSpPr>
          <p:nvPr>
            <p:ph type="body" sz="quarter" idx="11"/>
          </p:nvPr>
        </p:nvSpPr>
        <p:spPr/>
        <p:txBody>
          <a:bodyPr/>
          <a:lstStyle/>
          <a:p>
            <a:r>
              <a:rPr lang="en-US" dirty="0" smtClean="0"/>
              <a:t>Scale Demo</a:t>
            </a:r>
            <a:endParaRPr lang="en-US" dirty="0"/>
          </a:p>
        </p:txBody>
      </p:sp>
    </p:spTree>
    <p:extLst>
      <p:ext uri="{BB962C8B-B14F-4D97-AF65-F5344CB8AC3E}">
        <p14:creationId xmlns:p14="http://schemas.microsoft.com/office/powerpoint/2010/main" val="1258903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619" y="573484"/>
            <a:ext cx="1621576" cy="1621576"/>
          </a:xfrm>
          <a:prstGeom prst="rect">
            <a:avLst/>
          </a:prstGeom>
          <a:effectLst>
            <a:outerShdw blurRad="50800" dist="50800" dir="5400000" algn="ctr" rotWithShape="0">
              <a:schemeClr val="bg1">
                <a:alpha val="13000"/>
              </a:schemeClr>
            </a:outerShdw>
          </a:effectLst>
        </p:spPr>
      </p:pic>
      <p:sp>
        <p:nvSpPr>
          <p:cNvPr id="12" name="Rectangle 11"/>
          <p:cNvSpPr/>
          <p:nvPr/>
        </p:nvSpPr>
        <p:spPr bwMode="auto">
          <a:xfrm>
            <a:off x="1825757" y="2210776"/>
            <a:ext cx="8513243"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algn="ctr" fontAlgn="base">
              <a:spcBef>
                <a:spcPct val="0"/>
              </a:spcBef>
              <a:spcAft>
                <a:spcPct val="0"/>
              </a:spcAft>
              <a:buClr>
                <a:srgbClr val="FFFF99"/>
              </a:buClr>
              <a:buSzPct val="120000"/>
              <a:defRPr/>
            </a:pPr>
            <a:r>
              <a:rPr lang="en-US" sz="6000" spc="-100" dirty="0" smtClean="0">
                <a:ln w="3175">
                  <a:noFill/>
                </a:ln>
                <a:solidFill>
                  <a:srgbClr val="FFFFFF"/>
                </a:solidFill>
                <a:cs typeface="Arial" charset="0"/>
              </a:rPr>
              <a:t>Web Sites In Seconds</a:t>
            </a:r>
            <a:endParaRPr lang="en-US" altLang="zh-CN" sz="6000" spc="-100" dirty="0">
              <a:ln w="3175">
                <a:noFill/>
              </a:ln>
              <a:solidFill>
                <a:srgbClr val="FFFFFF"/>
              </a:solidFill>
              <a:cs typeface="Arial" charset="0"/>
            </a:endParaRPr>
          </a:p>
        </p:txBody>
      </p:sp>
      <p:sp>
        <p:nvSpPr>
          <p:cNvPr id="6" name="Rectangle 5"/>
          <p:cNvSpPr/>
          <p:nvPr/>
        </p:nvSpPr>
        <p:spPr bwMode="auto">
          <a:xfrm>
            <a:off x="1825757" y="3192902"/>
            <a:ext cx="8513243" cy="533400"/>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algn="ctr" fontAlgn="base">
              <a:spcBef>
                <a:spcPct val="0"/>
              </a:spcBef>
              <a:spcAft>
                <a:spcPct val="0"/>
              </a:spcAft>
              <a:buClr>
                <a:srgbClr val="FFFF99"/>
              </a:buClr>
              <a:buSzPct val="120000"/>
              <a:defRPr/>
            </a:pPr>
            <a:r>
              <a:rPr lang="en-US" sz="2400" spc="-100" dirty="0" smtClean="0">
                <a:ln w="3175">
                  <a:noFill/>
                </a:ln>
                <a:solidFill>
                  <a:srgbClr val="FFFFFF"/>
                </a:solidFill>
                <a:ea typeface="Segoe UI" pitchFamily="34" charset="0"/>
                <a:cs typeface="Segoe UI" pitchFamily="34" charset="0"/>
              </a:rPr>
              <a:t>As Powerful As You Need Them To </a:t>
            </a:r>
            <a:r>
              <a:rPr lang="en-US" sz="2400" spc="-100" dirty="0">
                <a:ln w="3175">
                  <a:noFill/>
                </a:ln>
                <a:solidFill>
                  <a:srgbClr val="FFFFFF"/>
                </a:solidFill>
                <a:ea typeface="Segoe UI" pitchFamily="34" charset="0"/>
                <a:cs typeface="Segoe UI" pitchFamily="34" charset="0"/>
              </a:rPr>
              <a:t>B</a:t>
            </a:r>
            <a:r>
              <a:rPr lang="en-US" sz="2400" spc="-100" dirty="0" smtClean="0">
                <a:ln w="3175">
                  <a:noFill/>
                </a:ln>
                <a:solidFill>
                  <a:srgbClr val="FFFFFF"/>
                </a:solidFill>
                <a:ea typeface="Segoe UI" pitchFamily="34" charset="0"/>
                <a:cs typeface="Segoe UI" pitchFamily="34" charset="0"/>
              </a:rPr>
              <a:t>e</a:t>
            </a:r>
            <a:endParaRPr lang="en-US" altLang="zh-CN" sz="2400" spc="-100" dirty="0">
              <a:ln w="3175">
                <a:noFill/>
              </a:ln>
              <a:solidFill>
                <a:srgbClr val="FFFFFF"/>
              </a:solidFill>
              <a:ea typeface="Segoe UI" pitchFamily="34" charset="0"/>
              <a:cs typeface="Segoe UI" pitchFamily="34" charset="0"/>
            </a:endParaRPr>
          </a:p>
        </p:txBody>
      </p:sp>
      <p:grpSp>
        <p:nvGrpSpPr>
          <p:cNvPr id="19" name="Group 18"/>
          <p:cNvGrpSpPr/>
          <p:nvPr/>
        </p:nvGrpSpPr>
        <p:grpSpPr>
          <a:xfrm>
            <a:off x="828134" y="4017434"/>
            <a:ext cx="3275013" cy="2220686"/>
            <a:chOff x="828134" y="4017434"/>
            <a:chExt cx="3275013" cy="2220686"/>
          </a:xfrm>
        </p:grpSpPr>
        <p:sp>
          <p:nvSpPr>
            <p:cNvPr id="2" name="Rectangle 1"/>
            <p:cNvSpPr/>
            <p:nvPr/>
          </p:nvSpPr>
          <p:spPr bwMode="auto">
            <a:xfrm>
              <a:off x="828134" y="4017434"/>
              <a:ext cx="3275013" cy="22206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831503" y="4017434"/>
              <a:ext cx="2924068" cy="750509"/>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00" spc="-100" dirty="0" smtClean="0">
                  <a:ln w="3175">
                    <a:noFill/>
                  </a:ln>
                  <a:solidFill>
                    <a:srgbClr val="FFFFFF"/>
                  </a:solidFill>
                  <a:cs typeface="Arial" charset="0"/>
                </a:rPr>
                <a:t>Start Simple</a:t>
              </a:r>
              <a:endParaRPr lang="en-US" altLang="zh-CN" sz="4000" spc="-100" dirty="0">
                <a:ln w="3175">
                  <a:noFill/>
                </a:ln>
                <a:solidFill>
                  <a:srgbClr val="FFFFFF"/>
                </a:solidFill>
                <a:cs typeface="Arial" charset="0"/>
              </a:endParaRPr>
            </a:p>
          </p:txBody>
        </p:sp>
        <p:sp>
          <p:nvSpPr>
            <p:cNvPr id="8" name="Rectangle 7"/>
            <p:cNvSpPr/>
            <p:nvPr/>
          </p:nvSpPr>
          <p:spPr bwMode="auto">
            <a:xfrm>
              <a:off x="831503" y="4746171"/>
              <a:ext cx="3000271"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pc="-100" dirty="0" smtClean="0">
                  <a:ln w="3175">
                    <a:noFill/>
                  </a:ln>
                  <a:solidFill>
                    <a:srgbClr val="FFFFFF"/>
                  </a:solidFill>
                  <a:ea typeface="Segoe UI" pitchFamily="34" charset="0"/>
                  <a:cs typeface="Segoe UI" pitchFamily="34" charset="0"/>
                </a:rPr>
                <a:t>start free, scale up and out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as you go, friction-free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and without the headaches</a:t>
              </a:r>
              <a:endParaRPr lang="en-US" altLang="zh-CN" spc="-100" dirty="0">
                <a:ln w="3175">
                  <a:noFill/>
                </a:ln>
                <a:solidFill>
                  <a:srgbClr val="FFFFFF"/>
                </a:solidFill>
                <a:ea typeface="Segoe UI" pitchFamily="34" charset="0"/>
                <a:cs typeface="Segoe UI" pitchFamily="34" charset="0"/>
              </a:endParaRPr>
            </a:p>
          </p:txBody>
        </p:sp>
      </p:grpSp>
      <p:grpSp>
        <p:nvGrpSpPr>
          <p:cNvPr id="20" name="Group 19"/>
          <p:cNvGrpSpPr/>
          <p:nvPr/>
        </p:nvGrpSpPr>
        <p:grpSpPr>
          <a:xfrm>
            <a:off x="4438067" y="4017434"/>
            <a:ext cx="3293852" cy="2220686"/>
            <a:chOff x="4438067" y="4017434"/>
            <a:chExt cx="3293852" cy="2220686"/>
          </a:xfrm>
        </p:grpSpPr>
        <p:sp>
          <p:nvSpPr>
            <p:cNvPr id="13" name="Rectangle 12"/>
            <p:cNvSpPr/>
            <p:nvPr/>
          </p:nvSpPr>
          <p:spPr bwMode="auto">
            <a:xfrm>
              <a:off x="4456906" y="4017434"/>
              <a:ext cx="3275013" cy="222068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459840" y="4028320"/>
              <a:ext cx="2583217" cy="728737"/>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00" spc="-100" dirty="0" smtClean="0">
                  <a:ln w="3175">
                    <a:noFill/>
                  </a:ln>
                  <a:solidFill>
                    <a:srgbClr val="FFFFFF"/>
                  </a:solidFill>
                  <a:cs typeface="Arial" charset="0"/>
                </a:rPr>
                <a:t>Be Brilliant</a:t>
              </a:r>
              <a:endParaRPr lang="en-US" altLang="zh-CN" sz="4000" spc="-100" dirty="0">
                <a:ln w="3175">
                  <a:noFill/>
                </a:ln>
                <a:solidFill>
                  <a:srgbClr val="FFFFFF"/>
                </a:solidFill>
                <a:cs typeface="Arial" charset="0"/>
              </a:endParaRPr>
            </a:p>
          </p:txBody>
        </p:sp>
        <p:sp>
          <p:nvSpPr>
            <p:cNvPr id="11" name="Rectangle 10"/>
            <p:cNvSpPr/>
            <p:nvPr/>
          </p:nvSpPr>
          <p:spPr bwMode="auto">
            <a:xfrm>
              <a:off x="4438067" y="4750793"/>
              <a:ext cx="2604989"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pc="-100" dirty="0" smtClean="0">
                  <a:ln w="3175">
                    <a:noFill/>
                  </a:ln>
                  <a:solidFill>
                    <a:srgbClr val="FFFFFF"/>
                  </a:solidFill>
                  <a:ea typeface="Segoe UI" pitchFamily="34" charset="0"/>
                  <a:cs typeface="Segoe UI" pitchFamily="34" charset="0"/>
                </a:rPr>
                <a:t>with asp.net, </a:t>
              </a:r>
              <a:r>
                <a:rPr lang="en-US" spc="-100" dirty="0" err="1" smtClean="0">
                  <a:ln w="3175">
                    <a:noFill/>
                  </a:ln>
                  <a:solidFill>
                    <a:srgbClr val="FFFFFF"/>
                  </a:solidFill>
                  <a:ea typeface="Segoe UI" pitchFamily="34" charset="0"/>
                  <a:cs typeface="Segoe UI" pitchFamily="34" charset="0"/>
                </a:rPr>
                <a:t>php</a:t>
              </a:r>
              <a:r>
                <a:rPr lang="en-US" spc="-100" dirty="0" smtClean="0">
                  <a:ln w="3175">
                    <a:noFill/>
                  </a:ln>
                  <a:solidFill>
                    <a:srgbClr val="FFFFFF"/>
                  </a:solidFill>
                  <a:ea typeface="Segoe UI" pitchFamily="34" charset="0"/>
                  <a:cs typeface="Segoe UI" pitchFamily="34" charset="0"/>
                </a:rPr>
                <a:t> or node.js, develop on Windows, OSX or Linux</a:t>
              </a:r>
              <a:endParaRPr lang="en-US" altLang="zh-CN" spc="-100" dirty="0">
                <a:ln w="3175">
                  <a:noFill/>
                </a:ln>
                <a:solidFill>
                  <a:srgbClr val="FFFFFF"/>
                </a:solidFill>
                <a:ea typeface="Segoe UI" pitchFamily="34" charset="0"/>
                <a:cs typeface="Segoe UI" pitchFamily="34" charset="0"/>
              </a:endParaRPr>
            </a:p>
          </p:txBody>
        </p:sp>
      </p:grpSp>
      <p:grpSp>
        <p:nvGrpSpPr>
          <p:cNvPr id="21" name="Group 20"/>
          <p:cNvGrpSpPr/>
          <p:nvPr/>
        </p:nvGrpSpPr>
        <p:grpSpPr>
          <a:xfrm>
            <a:off x="8085678" y="3968751"/>
            <a:ext cx="3275013" cy="2269369"/>
            <a:chOff x="8085678" y="3968751"/>
            <a:chExt cx="3275013" cy="2269369"/>
          </a:xfrm>
        </p:grpSpPr>
        <p:sp>
          <p:nvSpPr>
            <p:cNvPr id="14" name="Rectangle 13"/>
            <p:cNvSpPr/>
            <p:nvPr/>
          </p:nvSpPr>
          <p:spPr bwMode="auto">
            <a:xfrm>
              <a:off x="8085678" y="4017434"/>
              <a:ext cx="3275013" cy="222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085678" y="3968751"/>
              <a:ext cx="1832102" cy="881137"/>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00" spc="-100" dirty="0" smtClean="0">
                  <a:ln w="3175">
                    <a:noFill/>
                  </a:ln>
                  <a:solidFill>
                    <a:srgbClr val="FFFFFF"/>
                  </a:solidFill>
                  <a:cs typeface="Arial" charset="0"/>
                </a:rPr>
                <a:t>Go Live</a:t>
              </a:r>
              <a:endParaRPr lang="en-US" altLang="zh-CN" sz="4000" spc="-100" dirty="0">
                <a:ln w="3175">
                  <a:noFill/>
                </a:ln>
                <a:solidFill>
                  <a:srgbClr val="FFFFFF"/>
                </a:solidFill>
                <a:cs typeface="Arial" charset="0"/>
              </a:endParaRPr>
            </a:p>
          </p:txBody>
        </p:sp>
        <p:sp>
          <p:nvSpPr>
            <p:cNvPr id="16" name="Rectangle 15"/>
            <p:cNvSpPr/>
            <p:nvPr/>
          </p:nvSpPr>
          <p:spPr bwMode="auto">
            <a:xfrm>
              <a:off x="8085678" y="4761678"/>
              <a:ext cx="2888018"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pc="-100" dirty="0" smtClean="0">
                  <a:ln w="3175">
                    <a:noFill/>
                  </a:ln>
                  <a:solidFill>
                    <a:srgbClr val="FFFFFF"/>
                  </a:solidFill>
                  <a:ea typeface="Segoe UI" pitchFamily="34" charset="0"/>
                  <a:cs typeface="Segoe UI" pitchFamily="34" charset="0"/>
                </a:rPr>
                <a:t>deploy live in seconds,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easily monitor performance, rapidly diagnose and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fix issues</a:t>
              </a:r>
              <a:endParaRPr lang="en-US" altLang="zh-CN" spc="-100" dirty="0">
                <a:ln w="3175">
                  <a:noFill/>
                </a:ln>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638083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Q&amp;A</a:t>
            </a:r>
            <a:endParaRPr lang="en-US" dirty="0"/>
          </a:p>
        </p:txBody>
      </p:sp>
      <p:sp>
        <p:nvSpPr>
          <p:cNvPr id="3" name="Text Placeholder 2"/>
          <p:cNvSpPr>
            <a:spLocks noGrp="1"/>
          </p:cNvSpPr>
          <p:nvPr>
            <p:ph type="body" sz="quarter" idx="10"/>
          </p:nvPr>
        </p:nvSpPr>
        <p:spPr>
          <a:xfrm>
            <a:off x="519112" y="1447799"/>
            <a:ext cx="5020451" cy="2640723"/>
          </a:xfrm>
        </p:spPr>
        <p:txBody>
          <a:bodyPr/>
          <a:lstStyle/>
          <a:p>
            <a:pPr marL="0" indent="0">
              <a:buNone/>
            </a:pPr>
            <a:r>
              <a:rPr lang="en-US" sz="4400" dirty="0" smtClean="0"/>
              <a:t>Yochay Kiriaty</a:t>
            </a:r>
          </a:p>
          <a:p>
            <a:pPr marL="0" indent="0">
              <a:buNone/>
            </a:pPr>
            <a:r>
              <a:rPr lang="en-US" dirty="0" smtClean="0"/>
              <a:t>yochay@microsoft.com</a:t>
            </a:r>
          </a:p>
          <a:p>
            <a:pPr marL="0" indent="0">
              <a:buNone/>
            </a:pPr>
            <a:r>
              <a:rPr lang="en-US" dirty="0"/>
              <a:t>@</a:t>
            </a:r>
            <a:r>
              <a:rPr lang="en-US" dirty="0" err="1"/>
              <a:t>yochayk</a:t>
            </a:r>
            <a:endParaRPr lang="en-US" dirty="0" smtClean="0"/>
          </a:p>
          <a:p>
            <a:pPr marL="0" indent="0">
              <a:buNone/>
            </a:pPr>
            <a:r>
              <a:rPr lang="en-US" dirty="0" smtClean="0"/>
              <a:t> </a:t>
            </a:r>
          </a:p>
        </p:txBody>
      </p:sp>
      <p:sp>
        <p:nvSpPr>
          <p:cNvPr id="4" name="Text Placeholder 2"/>
          <p:cNvSpPr txBox="1">
            <a:spLocks/>
          </p:cNvSpPr>
          <p:nvPr/>
        </p:nvSpPr>
        <p:spPr>
          <a:xfrm>
            <a:off x="6200672" y="1451337"/>
            <a:ext cx="5020451" cy="1963614"/>
          </a:xfrm>
          <a:prstGeom prst="rect">
            <a:avLst/>
          </a:prstGeom>
        </p:spPr>
        <p:txBody>
          <a:bodyPr vert="horz"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4400" dirty="0" smtClean="0">
                <a:gradFill>
                  <a:gsLst>
                    <a:gs pos="1250">
                      <a:srgbClr val="FFFFFF"/>
                    </a:gs>
                    <a:gs pos="100000">
                      <a:srgbClr val="FFFFFF"/>
                    </a:gs>
                  </a:gsLst>
                  <a:lin ang="5400000" scaled="0"/>
                </a:gradFill>
              </a:rPr>
              <a:t>Craig </a:t>
            </a:r>
            <a:r>
              <a:rPr lang="en-US" sz="4400" dirty="0" err="1" smtClean="0">
                <a:gradFill>
                  <a:gsLst>
                    <a:gs pos="1250">
                      <a:srgbClr val="FFFFFF"/>
                    </a:gs>
                    <a:gs pos="100000">
                      <a:srgbClr val="FFFFFF"/>
                    </a:gs>
                  </a:gsLst>
                  <a:lin ang="5400000" scaled="0"/>
                </a:gradFill>
              </a:rPr>
              <a:t>Kitterman</a:t>
            </a:r>
            <a:endParaRPr lang="en-US" sz="4400" dirty="0" smtClean="0">
              <a:gradFill>
                <a:gsLst>
                  <a:gs pos="1250">
                    <a:srgbClr val="FFFFFF"/>
                  </a:gs>
                  <a:gs pos="100000">
                    <a:srgbClr val="FFFFFF"/>
                  </a:gs>
                </a:gsLst>
                <a:lin ang="5400000" scaled="0"/>
              </a:gradFill>
            </a:endParaRPr>
          </a:p>
          <a:p>
            <a:pPr marL="0" indent="0">
              <a:buFont typeface="Wingdings" pitchFamily="2" charset="2"/>
              <a:buNone/>
            </a:pPr>
            <a:r>
              <a:rPr lang="en-US" dirty="0" smtClean="0">
                <a:gradFill>
                  <a:gsLst>
                    <a:gs pos="1250">
                      <a:srgbClr val="FFFFFF"/>
                    </a:gs>
                    <a:gs pos="100000">
                      <a:srgbClr val="FFFFFF"/>
                    </a:gs>
                  </a:gsLst>
                  <a:lin ang="5400000" scaled="0"/>
                </a:gradFill>
              </a:rPr>
              <a:t>ckitter@microsoft.com </a:t>
            </a:r>
          </a:p>
          <a:p>
            <a:pPr marL="0" indent="0">
              <a:buFont typeface="Wingdings" pitchFamily="2" charset="2"/>
              <a:buNone/>
            </a:pPr>
            <a:r>
              <a:rPr lang="en-US" dirty="0" smtClean="0">
                <a:gradFill>
                  <a:gsLst>
                    <a:gs pos="1250">
                      <a:srgbClr val="FFFFFF"/>
                    </a:gs>
                    <a:gs pos="100000">
                      <a:srgbClr val="FFFFFF"/>
                    </a:gs>
                  </a:gsLst>
                  <a:lin ang="5400000" scaled="0"/>
                </a:gradFill>
              </a:rPr>
              <a:t>@</a:t>
            </a:r>
            <a:r>
              <a:rPr lang="en-US" dirty="0" err="1" smtClean="0">
                <a:gradFill>
                  <a:gsLst>
                    <a:gs pos="1250">
                      <a:srgbClr val="FFFFFF"/>
                    </a:gs>
                    <a:gs pos="100000">
                      <a:srgbClr val="FFFFFF"/>
                    </a:gs>
                  </a:gsLst>
                  <a:lin ang="5400000" scaled="0"/>
                </a:gradFill>
              </a:rPr>
              <a:t>craigkitterman</a:t>
            </a:r>
            <a:endParaRPr lang="en-US" dirty="0" smtClean="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8183735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pSp>
        <p:nvGrpSpPr>
          <p:cNvPr id="3" name="Group 2"/>
          <p:cNvGrpSpPr/>
          <p:nvPr/>
        </p:nvGrpSpPr>
        <p:grpSpPr>
          <a:xfrm>
            <a:off x="2143221" y="1447800"/>
            <a:ext cx="7879080" cy="4114800"/>
            <a:chOff x="1293812" y="1447800"/>
            <a:chExt cx="7879080" cy="411480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293812" y="1447800"/>
              <a:ext cx="3628486" cy="4114800"/>
            </a:xfrm>
            <a:prstGeom prst="rect">
              <a:avLst/>
            </a:prstGeom>
          </p:spPr>
        </p:pic>
        <p:sp>
          <p:nvSpPr>
            <p:cNvPr id="5" name="Rectangle 4"/>
            <p:cNvSpPr/>
            <p:nvPr/>
          </p:nvSpPr>
          <p:spPr bwMode="auto">
            <a:xfrm>
              <a:off x="5027612" y="3550920"/>
              <a:ext cx="2011680"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rgbClr val="FFFFFF"/>
                  </a:solidFill>
                  <a:ea typeface="Segoe UI" pitchFamily="34" charset="0"/>
                  <a:cs typeface="Segoe UI" pitchFamily="34" charset="0"/>
                </a:rPr>
                <a:t>Meetwindowsazure.com</a:t>
              </a:r>
            </a:p>
          </p:txBody>
        </p:sp>
        <p:sp>
          <p:nvSpPr>
            <p:cNvPr id="17" name="Rectangle 16">
              <a:hlinkClick r:id="rId4"/>
            </p:cNvPr>
            <p:cNvSpPr/>
            <p:nvPr/>
          </p:nvSpPr>
          <p:spPr bwMode="auto">
            <a:xfrm>
              <a:off x="5027612"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rPr>
                <a:t>@</a:t>
              </a:r>
              <a:r>
                <a:rPr lang="en-US" dirty="0" err="1">
                  <a:solidFill>
                    <a:srgbClr val="FFFFFF"/>
                  </a:solidFill>
                </a:rPr>
                <a:t>WindowsAzure</a:t>
              </a:r>
              <a:r>
                <a:rPr lang="en-US" dirty="0">
                  <a:solidFill>
                    <a:srgbClr val="FFFFFF"/>
                  </a:solidFill>
                </a:rPr>
                <a:t> </a:t>
              </a:r>
              <a:endParaRPr lang="en-US" dirty="0" smtClean="0">
                <a:solidFill>
                  <a:srgbClr val="FFFFFF"/>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ea typeface="Segoe UI" pitchFamily="34" charset="0"/>
                  <a:cs typeface="Segoe UI" pitchFamily="34" charset="0"/>
                </a:rPr>
                <a:t>@</a:t>
              </a:r>
              <a:r>
                <a:rPr lang="en-US" dirty="0">
                  <a:solidFill>
                    <a:srgbClr val="FFFFFF"/>
                  </a:solidFill>
                  <a:ea typeface="Segoe UI" pitchFamily="34" charset="0"/>
                  <a:cs typeface="Segoe UI" pitchFamily="34" charset="0"/>
                </a:rPr>
                <a:t>ms_teched</a:t>
              </a:r>
              <a:endParaRPr lang="en-US" sz="1600" dirty="0">
                <a:solidFill>
                  <a:srgbClr val="FFFFFF"/>
                </a:solidFill>
                <a:ea typeface="Segoe UI" pitchFamily="34" charset="0"/>
                <a:cs typeface="Segoe UI" pitchFamily="34" charset="0"/>
              </a:endParaRPr>
            </a:p>
          </p:txBody>
        </p:sp>
        <p:sp>
          <p:nvSpPr>
            <p:cNvPr id="20" name="Rectangle 19">
              <a:hlinkClick r:id="rId4"/>
            </p:cNvPr>
            <p:cNvSpPr/>
            <p:nvPr/>
          </p:nvSpPr>
          <p:spPr bwMode="auto">
            <a:xfrm>
              <a:off x="7161212"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400"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400" dirty="0" err="1">
                  <a:solidFill>
                    <a:srgbClr val="FFFFFF"/>
                  </a:solidFill>
                  <a:ea typeface="Segoe UI" pitchFamily="34" charset="0"/>
                  <a:cs typeface="Segoe UI" pitchFamily="34" charset="0"/>
                </a:rPr>
                <a:t>teched</a:t>
              </a:r>
              <a:endParaRPr lang="en-US" sz="1400" dirty="0">
                <a:solidFill>
                  <a:srgbClr val="FFFFFF"/>
                </a:solidFill>
                <a:ea typeface="Segoe UI" pitchFamily="34" charset="0"/>
                <a:cs typeface="Segoe UI" pitchFamily="34" charset="0"/>
              </a:endParaRPr>
            </a:p>
          </p:txBody>
        </p:sp>
        <p:sp>
          <p:nvSpPr>
            <p:cNvPr id="8" name="Rectangle 7">
              <a:hlinkClick r:id="rId4"/>
            </p:cNvPr>
            <p:cNvSpPr/>
            <p:nvPr/>
          </p:nvSpPr>
          <p:spPr bwMode="auto">
            <a:xfrm>
              <a:off x="7161212" y="144780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5">
              <a:extLst>
                <a:ext uri="{28A0092B-C50C-407E-A947-70E740481C1C}">
                  <a14:useLocalDpi xmlns:a14="http://schemas.microsoft.com/office/drawing/2010/main" val="0"/>
                </a:ext>
              </a:extLst>
            </a:blip>
            <a:srcRect l="20200" t="39359" r="23215" b="-2658"/>
            <a:stretch/>
          </p:blipFill>
          <p:spPr bwMode="black">
            <a:xfrm>
              <a:off x="7620205" y="186199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p:cNvSpPr>
              <a:spLocks noEditPoints="1"/>
            </p:cNvSpPr>
            <p:nvPr/>
          </p:nvSpPr>
          <p:spPr bwMode="black">
            <a:xfrm>
              <a:off x="5535229"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8" name="Freeform 17"/>
            <p:cNvSpPr>
              <a:spLocks noEditPoints="1"/>
            </p:cNvSpPr>
            <p:nvPr/>
          </p:nvSpPr>
          <p:spPr bwMode="black">
            <a:xfrm>
              <a:off x="5405967" y="4087792"/>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spTree>
    <p:extLst>
      <p:ext uri="{BB962C8B-B14F-4D97-AF65-F5344CB8AC3E}">
        <p14:creationId xmlns:p14="http://schemas.microsoft.com/office/powerpoint/2010/main" val="2944936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ltGray">
            <a:xfrm>
              <a:off x="2055368" y="1295442"/>
              <a:ext cx="2924518" cy="1203392"/>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05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54499759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32060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19112" y="1447800"/>
            <a:ext cx="8679318" cy="8139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Today’s Agenda</a:t>
            </a:r>
            <a:endParaRPr lang="en-US" dirty="0"/>
          </a:p>
        </p:txBody>
      </p:sp>
      <p:sp>
        <p:nvSpPr>
          <p:cNvPr id="5" name="TextBox 4"/>
          <p:cNvSpPr txBox="1"/>
          <p:nvPr/>
        </p:nvSpPr>
        <p:spPr>
          <a:xfrm>
            <a:off x="649740" y="1547003"/>
            <a:ext cx="5910943" cy="615553"/>
          </a:xfrm>
          <a:prstGeom prst="rect">
            <a:avLst/>
          </a:prstGeom>
          <a:noFill/>
        </p:spPr>
        <p:txBody>
          <a:bodyPr wrap="square" lIns="0" tIns="0" rIns="0" bIns="0" rtlCol="0">
            <a:spAutoFit/>
          </a:bodyPr>
          <a:lstStyle/>
          <a:p>
            <a:r>
              <a:rPr lang="en-US" sz="4000" dirty="0">
                <a:solidFill>
                  <a:srgbClr val="FFFFFF"/>
                </a:solidFill>
              </a:rPr>
              <a:t>What we will cover</a:t>
            </a:r>
            <a:r>
              <a:rPr lang="en-US" sz="4000" dirty="0" smtClean="0">
                <a:solidFill>
                  <a:srgbClr val="FFFFFF"/>
                </a:solidFill>
              </a:rPr>
              <a:t>…</a:t>
            </a:r>
            <a:endParaRPr lang="en-US" sz="4000" dirty="0">
              <a:solidFill>
                <a:srgbClr val="FFFFFF"/>
              </a:solidFill>
            </a:endParaRPr>
          </a:p>
        </p:txBody>
      </p:sp>
      <p:sp>
        <p:nvSpPr>
          <p:cNvPr id="6" name="Rectangle 5"/>
          <p:cNvSpPr/>
          <p:nvPr/>
        </p:nvSpPr>
        <p:spPr bwMode="auto">
          <a:xfrm>
            <a:off x="519112" y="2401870"/>
            <a:ext cx="8679318" cy="5007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19112" y="3042724"/>
            <a:ext cx="8679318" cy="50074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19112" y="3683578"/>
            <a:ext cx="8679318" cy="50074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19112" y="4324432"/>
            <a:ext cx="8679318" cy="50074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19112" y="4965286"/>
            <a:ext cx="8679318" cy="50074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519112" y="5606141"/>
            <a:ext cx="8679318" cy="5007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649740" y="2467576"/>
            <a:ext cx="7946571" cy="369332"/>
          </a:xfrm>
          <a:prstGeom prst="rect">
            <a:avLst/>
          </a:prstGeom>
          <a:noFill/>
        </p:spPr>
        <p:txBody>
          <a:bodyPr wrap="square" lIns="0" tIns="0" rIns="0" bIns="0" rtlCol="0">
            <a:spAutoFit/>
          </a:bodyPr>
          <a:lstStyle/>
          <a:p>
            <a:pPr marL="3175"/>
            <a:r>
              <a:rPr lang="en-US" sz="2400" dirty="0" smtClean="0">
                <a:solidFill>
                  <a:srgbClr val="FFFFFF"/>
                </a:solidFill>
              </a:rPr>
              <a:t>General Overview (a marketing necessity)</a:t>
            </a:r>
            <a:endParaRPr lang="en-US" sz="2400" dirty="0">
              <a:solidFill>
                <a:srgbClr val="FFFFFF"/>
              </a:solidFill>
            </a:endParaRPr>
          </a:p>
        </p:txBody>
      </p:sp>
      <p:sp>
        <p:nvSpPr>
          <p:cNvPr id="13" name="TextBox 12"/>
          <p:cNvSpPr txBox="1"/>
          <p:nvPr/>
        </p:nvSpPr>
        <p:spPr>
          <a:xfrm>
            <a:off x="649740" y="3108430"/>
            <a:ext cx="7946571" cy="369332"/>
          </a:xfrm>
          <a:prstGeom prst="rect">
            <a:avLst/>
          </a:prstGeom>
          <a:noFill/>
        </p:spPr>
        <p:txBody>
          <a:bodyPr wrap="square" lIns="0" tIns="0" rIns="0" bIns="0" rtlCol="0">
            <a:spAutoFit/>
          </a:bodyPr>
          <a:lstStyle/>
          <a:p>
            <a:pPr marL="3175"/>
            <a:r>
              <a:rPr lang="en-US" sz="2400" dirty="0" smtClean="0">
                <a:solidFill>
                  <a:srgbClr val="FFFFFF"/>
                </a:solidFill>
              </a:rPr>
              <a:t>Demo</a:t>
            </a:r>
            <a:endParaRPr lang="en-US" sz="2400" dirty="0">
              <a:solidFill>
                <a:srgbClr val="FFFFFF"/>
              </a:solidFill>
            </a:endParaRPr>
          </a:p>
        </p:txBody>
      </p:sp>
      <p:sp>
        <p:nvSpPr>
          <p:cNvPr id="14" name="TextBox 13"/>
          <p:cNvSpPr txBox="1"/>
          <p:nvPr/>
        </p:nvSpPr>
        <p:spPr>
          <a:xfrm>
            <a:off x="649738" y="3749284"/>
            <a:ext cx="7946571" cy="369332"/>
          </a:xfrm>
          <a:prstGeom prst="rect">
            <a:avLst/>
          </a:prstGeom>
          <a:noFill/>
        </p:spPr>
        <p:txBody>
          <a:bodyPr wrap="square" lIns="0" tIns="0" rIns="0" bIns="0" rtlCol="0">
            <a:spAutoFit/>
          </a:bodyPr>
          <a:lstStyle/>
          <a:p>
            <a:pPr marL="3175"/>
            <a:r>
              <a:rPr lang="en-US" sz="2400" dirty="0" smtClean="0">
                <a:solidFill>
                  <a:srgbClr val="FFFFFF"/>
                </a:solidFill>
              </a:rPr>
              <a:t>Architecture</a:t>
            </a:r>
            <a:endParaRPr lang="en-US" sz="2400" dirty="0">
              <a:solidFill>
                <a:srgbClr val="FFFFFF"/>
              </a:solidFill>
            </a:endParaRPr>
          </a:p>
        </p:txBody>
      </p:sp>
      <p:sp>
        <p:nvSpPr>
          <p:cNvPr id="15" name="TextBox 14"/>
          <p:cNvSpPr txBox="1"/>
          <p:nvPr/>
        </p:nvSpPr>
        <p:spPr>
          <a:xfrm>
            <a:off x="649737" y="4390138"/>
            <a:ext cx="7946571" cy="369332"/>
          </a:xfrm>
          <a:prstGeom prst="rect">
            <a:avLst/>
          </a:prstGeom>
          <a:noFill/>
        </p:spPr>
        <p:txBody>
          <a:bodyPr wrap="square" lIns="0" tIns="0" rIns="0" bIns="0" rtlCol="0">
            <a:spAutoFit/>
          </a:bodyPr>
          <a:lstStyle/>
          <a:p>
            <a:pPr marL="3175"/>
            <a:r>
              <a:rPr lang="en-US" sz="2400" dirty="0" smtClean="0">
                <a:solidFill>
                  <a:srgbClr val="FFFFFF"/>
                </a:solidFill>
              </a:rPr>
              <a:t>Configurations</a:t>
            </a:r>
            <a:endParaRPr lang="en-US" sz="2400" dirty="0">
              <a:solidFill>
                <a:srgbClr val="FFFFFF"/>
              </a:solidFill>
            </a:endParaRPr>
          </a:p>
        </p:txBody>
      </p:sp>
      <p:sp>
        <p:nvSpPr>
          <p:cNvPr id="16" name="TextBox 15"/>
          <p:cNvSpPr txBox="1"/>
          <p:nvPr/>
        </p:nvSpPr>
        <p:spPr>
          <a:xfrm>
            <a:off x="649736" y="5030992"/>
            <a:ext cx="7946571" cy="369332"/>
          </a:xfrm>
          <a:prstGeom prst="rect">
            <a:avLst/>
          </a:prstGeom>
          <a:noFill/>
        </p:spPr>
        <p:txBody>
          <a:bodyPr wrap="square" lIns="0" tIns="0" rIns="0" bIns="0" rtlCol="0">
            <a:spAutoFit/>
          </a:bodyPr>
          <a:lstStyle/>
          <a:p>
            <a:pPr marL="3175"/>
            <a:r>
              <a:rPr lang="en-US" sz="2400" dirty="0" smtClean="0">
                <a:solidFill>
                  <a:srgbClr val="FFFFFF"/>
                </a:solidFill>
              </a:rPr>
              <a:t>Demo</a:t>
            </a:r>
            <a:endParaRPr lang="en-US" sz="2400" dirty="0">
              <a:solidFill>
                <a:srgbClr val="FFFFFF"/>
              </a:solidFill>
            </a:endParaRPr>
          </a:p>
        </p:txBody>
      </p:sp>
      <p:sp>
        <p:nvSpPr>
          <p:cNvPr id="17" name="TextBox 16"/>
          <p:cNvSpPr txBox="1"/>
          <p:nvPr/>
        </p:nvSpPr>
        <p:spPr>
          <a:xfrm>
            <a:off x="649735" y="5658464"/>
            <a:ext cx="7946571" cy="369332"/>
          </a:xfrm>
          <a:prstGeom prst="rect">
            <a:avLst/>
          </a:prstGeom>
          <a:noFill/>
        </p:spPr>
        <p:txBody>
          <a:bodyPr wrap="square" lIns="0" tIns="0" rIns="0" bIns="0" rtlCol="0">
            <a:spAutoFit/>
          </a:bodyPr>
          <a:lstStyle/>
          <a:p>
            <a:pPr marL="3175"/>
            <a:r>
              <a:rPr lang="en-US" sz="2400" dirty="0" smtClean="0">
                <a:solidFill>
                  <a:srgbClr val="FFFFFF"/>
                </a:solidFill>
              </a:rPr>
              <a:t>Scale </a:t>
            </a:r>
            <a:endParaRPr lang="en-US" sz="2400" dirty="0">
              <a:solidFill>
                <a:srgbClr val="FFFFFF"/>
              </a:solidFill>
            </a:endParaRPr>
          </a:p>
        </p:txBody>
      </p:sp>
      <p:sp>
        <p:nvSpPr>
          <p:cNvPr id="19" name="Rectangle 18"/>
          <p:cNvSpPr/>
          <p:nvPr/>
        </p:nvSpPr>
        <p:spPr bwMode="auto">
          <a:xfrm>
            <a:off x="519112" y="6236037"/>
            <a:ext cx="8679318" cy="50074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649740" y="6301743"/>
            <a:ext cx="7946571" cy="369332"/>
          </a:xfrm>
          <a:prstGeom prst="rect">
            <a:avLst/>
          </a:prstGeom>
          <a:noFill/>
        </p:spPr>
        <p:txBody>
          <a:bodyPr wrap="square" lIns="0" tIns="0" rIns="0" bIns="0" rtlCol="0">
            <a:spAutoFit/>
          </a:bodyPr>
          <a:lstStyle/>
          <a:p>
            <a:pPr marL="3175"/>
            <a:r>
              <a:rPr lang="en-US" sz="2400" dirty="0" smtClean="0">
                <a:solidFill>
                  <a:srgbClr val="FFFFFF"/>
                </a:solidFill>
              </a:rPr>
              <a:t>Demo</a:t>
            </a:r>
            <a:endParaRPr lang="en-US" sz="2400" dirty="0">
              <a:solidFill>
                <a:srgbClr val="FFFFFF"/>
              </a:solidFill>
            </a:endParaRPr>
          </a:p>
        </p:txBody>
      </p:sp>
    </p:spTree>
    <p:extLst>
      <p:ext uri="{BB962C8B-B14F-4D97-AF65-F5344CB8AC3E}">
        <p14:creationId xmlns:p14="http://schemas.microsoft.com/office/powerpoint/2010/main" val="4079167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15895696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89649" y="4969733"/>
            <a:ext cx="3647961" cy="1366595"/>
          </a:xfrm>
          <a:prstGeom prst="roundRect">
            <a:avLst>
              <a:gd name="adj" fmla="val 0"/>
            </a:avLst>
          </a:prstGeom>
          <a:solidFill>
            <a:schemeClr val="accent2"/>
          </a:solidFill>
          <a:ln w="9525" cap="flat" cmpd="sng" algn="ctr">
            <a:noFill/>
            <a:prstDash val="solid"/>
          </a:ln>
          <a:effectLst/>
        </p:spPr>
        <p:txBody>
          <a:bodyPr lIns="76179" tIns="38089" rIns="76179" bIns="38089" rtlCol="0" anchor="t" anchorCtr="0"/>
          <a:lstStyle/>
          <a:p>
            <a:pPr marL="3175" defTabSz="914259">
              <a:lnSpc>
                <a:spcPct val="90000"/>
              </a:lnSpc>
              <a:spcAft>
                <a:spcPts val="900"/>
              </a:spcAft>
              <a:buSzPct val="80000"/>
            </a:pPr>
            <a:r>
              <a:rPr lang="en-US" sz="2000" spc="-83" dirty="0" smtClean="0">
                <a:solidFill>
                  <a:srgbClr val="000000"/>
                </a:solidFill>
                <a:latin typeface="Segoe UI Light" pitchFamily="34" charset="0"/>
              </a:rPr>
              <a:t>Popular </a:t>
            </a:r>
            <a:r>
              <a:rPr lang="en-US" sz="2000" spc="-83" dirty="0">
                <a:solidFill>
                  <a:srgbClr val="000000"/>
                </a:solidFill>
                <a:latin typeface="Segoe UI Light" pitchFamily="34" charset="0"/>
              </a:rPr>
              <a:t>o</a:t>
            </a:r>
            <a:r>
              <a:rPr lang="en-US" sz="2000" spc="-83" dirty="0" smtClean="0">
                <a:solidFill>
                  <a:srgbClr val="000000"/>
                </a:solidFill>
                <a:latin typeface="Segoe UI Light" pitchFamily="34" charset="0"/>
              </a:rPr>
              <a:t>pen source apps</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a:solidFill>
                  <a:srgbClr val="000000"/>
                </a:solidFill>
              </a:rPr>
              <a:t>Launch a professional looking site with a few clicks using apps like </a:t>
            </a:r>
            <a:r>
              <a:rPr lang="en-US" sz="1400" spc="-42" dirty="0" err="1">
                <a:solidFill>
                  <a:srgbClr val="000000"/>
                </a:solidFill>
              </a:rPr>
              <a:t>WordPress</a:t>
            </a:r>
            <a:r>
              <a:rPr lang="en-US" sz="1400" spc="-42" dirty="0">
                <a:solidFill>
                  <a:srgbClr val="000000"/>
                </a:solidFill>
              </a:rPr>
              <a:t>, </a:t>
            </a:r>
            <a:r>
              <a:rPr lang="en-US" sz="1400" spc="-42" dirty="0" err="1">
                <a:solidFill>
                  <a:srgbClr val="000000"/>
                </a:solidFill>
              </a:rPr>
              <a:t>Joomla</a:t>
            </a:r>
            <a:r>
              <a:rPr lang="en-US" sz="1400" spc="-42" dirty="0">
                <a:solidFill>
                  <a:srgbClr val="000000"/>
                </a:solidFill>
              </a:rPr>
              <a:t>!, Drupal, </a:t>
            </a:r>
            <a:r>
              <a:rPr lang="en-US" sz="1400" spc="-42" dirty="0" err="1">
                <a:solidFill>
                  <a:srgbClr val="000000"/>
                </a:solidFill>
              </a:rPr>
              <a:t>DotNetNuke</a:t>
            </a:r>
            <a:r>
              <a:rPr lang="en-US" sz="1400" spc="-42" dirty="0">
                <a:solidFill>
                  <a:srgbClr val="000000"/>
                </a:solidFill>
              </a:rPr>
              <a:t> and </a:t>
            </a:r>
            <a:r>
              <a:rPr lang="en-US" sz="1400" spc="-42" dirty="0" err="1">
                <a:solidFill>
                  <a:srgbClr val="000000"/>
                </a:solidFill>
              </a:rPr>
              <a:t>Umbraco</a:t>
            </a:r>
            <a:endParaRPr lang="en-US" sz="1400" spc="-42" dirty="0">
              <a:solidFill>
                <a:srgbClr val="000000"/>
              </a:solidFill>
            </a:endParaRPr>
          </a:p>
        </p:txBody>
      </p:sp>
      <p:sp>
        <p:nvSpPr>
          <p:cNvPr id="14" name="Rounded Rectangle 13"/>
          <p:cNvSpPr/>
          <p:nvPr/>
        </p:nvSpPr>
        <p:spPr bwMode="auto">
          <a:xfrm>
            <a:off x="389649" y="3530949"/>
            <a:ext cx="3647961" cy="1366595"/>
          </a:xfrm>
          <a:prstGeom prst="roundRect">
            <a:avLst>
              <a:gd name="adj" fmla="val 0"/>
            </a:avLst>
          </a:prstGeom>
          <a:solidFill>
            <a:schemeClr val="accent2"/>
          </a:solidFill>
          <a:ln w="9525" cap="flat" cmpd="sng" algn="ctr">
            <a:noFill/>
            <a:prstDash val="solid"/>
          </a:ln>
          <a:effectLst/>
        </p:spPr>
        <p:txBody>
          <a:bodyPr lIns="76179" tIns="38089" rIns="76179" bIns="38089" rtlCol="0" anchor="t" anchorCtr="0"/>
          <a:lstStyle/>
          <a:p>
            <a:pPr marL="3175" defTabSz="914259">
              <a:lnSpc>
                <a:spcPct val="90000"/>
              </a:lnSpc>
              <a:spcAft>
                <a:spcPts val="900"/>
              </a:spcAft>
              <a:buSzPct val="80000"/>
            </a:pPr>
            <a:r>
              <a:rPr lang="en-US" sz="2000" spc="-83" dirty="0" smtClean="0">
                <a:solidFill>
                  <a:srgbClr val="000000"/>
                </a:solidFill>
                <a:latin typeface="Segoe UI Light" pitchFamily="34" charset="0"/>
              </a:rPr>
              <a:t>Continuous development</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smtClean="0">
                <a:solidFill>
                  <a:srgbClr val="000000"/>
                </a:solidFill>
              </a:rPr>
              <a:t>Deploy  </a:t>
            </a:r>
            <a:r>
              <a:rPr lang="en-US" sz="1400" spc="-42" dirty="0">
                <a:solidFill>
                  <a:srgbClr val="000000"/>
                </a:solidFill>
              </a:rPr>
              <a:t>directly from your source code repository, using </a:t>
            </a:r>
            <a:r>
              <a:rPr lang="en-US" sz="1400" spc="-42" dirty="0" err="1">
                <a:solidFill>
                  <a:srgbClr val="000000"/>
                </a:solidFill>
              </a:rPr>
              <a:t>Git</a:t>
            </a:r>
            <a:r>
              <a:rPr lang="en-US" sz="1400" spc="-42" dirty="0">
                <a:solidFill>
                  <a:srgbClr val="000000"/>
                </a:solidFill>
              </a:rPr>
              <a:t> or Team Foundation </a:t>
            </a:r>
            <a:r>
              <a:rPr lang="en-US" sz="1400" spc="-42" dirty="0" smtClean="0">
                <a:solidFill>
                  <a:srgbClr val="000000"/>
                </a:solidFill>
              </a:rPr>
              <a:t>Service.</a:t>
            </a:r>
            <a:endParaRPr lang="en-US" sz="1400" spc="-42" dirty="0">
              <a:solidFill>
                <a:srgbClr val="000000"/>
              </a:solidFill>
            </a:endParaRPr>
          </a:p>
        </p:txBody>
      </p:sp>
      <p:sp>
        <p:nvSpPr>
          <p:cNvPr id="11" name="Rounded Rectangle 10"/>
          <p:cNvSpPr/>
          <p:nvPr/>
        </p:nvSpPr>
        <p:spPr bwMode="auto">
          <a:xfrm>
            <a:off x="389649" y="2097425"/>
            <a:ext cx="3647961" cy="1366595"/>
          </a:xfrm>
          <a:prstGeom prst="roundRect">
            <a:avLst>
              <a:gd name="adj" fmla="val 0"/>
            </a:avLst>
          </a:prstGeom>
          <a:solidFill>
            <a:schemeClr val="accent2"/>
          </a:solidFill>
          <a:ln w="9525" cap="flat" cmpd="sng" algn="ctr">
            <a:noFill/>
            <a:prstDash val="solid"/>
          </a:ln>
          <a:effectLst/>
        </p:spPr>
        <p:txBody>
          <a:bodyPr lIns="76179" tIns="38089" rIns="76179" bIns="38089" rtlCol="0" anchor="t" anchorCtr="0"/>
          <a:lstStyle/>
          <a:p>
            <a:pPr marL="3175" defTabSz="914259">
              <a:lnSpc>
                <a:spcPct val="90000"/>
              </a:lnSpc>
              <a:spcAft>
                <a:spcPts val="900"/>
              </a:spcAft>
              <a:buSzPct val="80000"/>
            </a:pPr>
            <a:r>
              <a:rPr lang="en-US" sz="2000" spc="-83" dirty="0" smtClean="0">
                <a:solidFill>
                  <a:srgbClr val="000000"/>
                </a:solidFill>
                <a:latin typeface="Segoe UI Light" pitchFamily="34" charset="0"/>
              </a:rPr>
              <a:t>Modern web apps</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a:solidFill>
                  <a:srgbClr val="000000"/>
                </a:solidFill>
              </a:rPr>
              <a:t>Perfect if your app consists of client side markup and scripting, server side scripting and a </a:t>
            </a:r>
            <a:r>
              <a:rPr lang="en-US" sz="1400" spc="-42" dirty="0" smtClean="0">
                <a:solidFill>
                  <a:srgbClr val="000000"/>
                </a:solidFill>
              </a:rPr>
              <a:t>database</a:t>
            </a:r>
            <a:r>
              <a:rPr lang="en-US" sz="1400" spc="-42" dirty="0">
                <a:solidFill>
                  <a:srgbClr val="000000"/>
                </a:solidFill>
              </a:rPr>
              <a:t>. Powerful capability to scale out and up as needed.</a:t>
            </a:r>
          </a:p>
        </p:txBody>
      </p:sp>
      <p:sp>
        <p:nvSpPr>
          <p:cNvPr id="4" name="Title 3"/>
          <p:cNvSpPr>
            <a:spLocks noGrp="1"/>
          </p:cNvSpPr>
          <p:nvPr>
            <p:ph type="title"/>
          </p:nvPr>
        </p:nvSpPr>
        <p:spPr>
          <a:xfrm>
            <a:off x="519113" y="228601"/>
            <a:ext cx="11149013" cy="747897"/>
          </a:xfrm>
        </p:spPr>
        <p:txBody>
          <a:bodyPr/>
          <a:lstStyle/>
          <a:p>
            <a:r>
              <a:rPr lang="en-US" dirty="0" smtClean="0"/>
              <a:t>Application </a:t>
            </a:r>
            <a:r>
              <a:rPr lang="en-US" dirty="0" smtClean="0">
                <a:solidFill>
                  <a:srgbClr val="00B0F0">
                    <a:alpha val="99000"/>
                  </a:srgbClr>
                </a:solidFill>
              </a:rPr>
              <a:t>Scenarios</a:t>
            </a:r>
            <a:endParaRPr lang="en-US" dirty="0">
              <a:solidFill>
                <a:srgbClr val="00B0F0">
                  <a:alpha val="99000"/>
                </a:srgbClr>
              </a:solidFill>
            </a:endParaRPr>
          </a:p>
        </p:txBody>
      </p:sp>
      <p:sp>
        <p:nvSpPr>
          <p:cNvPr id="8" name="TextBox 7"/>
          <p:cNvSpPr txBox="1"/>
          <p:nvPr/>
        </p:nvSpPr>
        <p:spPr>
          <a:xfrm>
            <a:off x="343929" y="1072954"/>
            <a:ext cx="3693682" cy="692475"/>
          </a:xfrm>
          <a:prstGeom prst="rect">
            <a:avLst/>
          </a:prstGeom>
          <a:noFill/>
        </p:spPr>
        <p:txBody>
          <a:bodyPr wrap="square" lIns="76179" tIns="38089" rIns="76179" bIns="38089" rtlCol="0">
            <a:spAutoFit/>
          </a:bodyPr>
          <a:lstStyle/>
          <a:p>
            <a:r>
              <a:rPr lang="en-US" sz="2000" spc="-83" dirty="0">
                <a:solidFill>
                  <a:srgbClr val="E7B921">
                    <a:alpha val="99000"/>
                  </a:srgbClr>
                </a:solidFill>
                <a:latin typeface="Segoe UI Light" pitchFamily="34" charset="0"/>
              </a:rPr>
              <a:t>Windows Azure </a:t>
            </a:r>
            <a:r>
              <a:rPr lang="en-US" sz="2000" spc="-83" dirty="0" smtClean="0">
                <a:solidFill>
                  <a:srgbClr val="E7B921">
                    <a:alpha val="99000"/>
                  </a:srgbClr>
                </a:solidFill>
                <a:latin typeface="Segoe UI Light" pitchFamily="34" charset="0"/>
              </a:rPr>
              <a:t/>
            </a:r>
            <a:br>
              <a:rPr lang="en-US" sz="2000" spc="-83" dirty="0" smtClean="0">
                <a:solidFill>
                  <a:srgbClr val="E7B921">
                    <a:alpha val="99000"/>
                  </a:srgbClr>
                </a:solidFill>
                <a:latin typeface="Segoe UI Light" pitchFamily="34" charset="0"/>
              </a:rPr>
            </a:br>
            <a:r>
              <a:rPr lang="en-US" sz="2000" spc="-83" dirty="0" smtClean="0">
                <a:solidFill>
                  <a:srgbClr val="E7B921">
                    <a:alpha val="99000"/>
                  </a:srgbClr>
                </a:solidFill>
                <a:latin typeface="Segoe UI Light" pitchFamily="34" charset="0"/>
              </a:rPr>
              <a:t>Web </a:t>
            </a:r>
            <a:r>
              <a:rPr lang="en-US" sz="2000" spc="-83" dirty="0">
                <a:solidFill>
                  <a:srgbClr val="E7B921">
                    <a:alpha val="99000"/>
                  </a:srgbClr>
                </a:solidFill>
                <a:latin typeface="Segoe UI Light" pitchFamily="34" charset="0"/>
              </a:rPr>
              <a:t>Sites are ideal for:</a:t>
            </a:r>
          </a:p>
        </p:txBody>
      </p:sp>
      <p:sp>
        <p:nvSpPr>
          <p:cNvPr id="16" name="Rounded Rectangle 15"/>
          <p:cNvSpPr/>
          <p:nvPr/>
        </p:nvSpPr>
        <p:spPr bwMode="auto">
          <a:xfrm>
            <a:off x="4137389" y="3544021"/>
            <a:ext cx="3924734" cy="1366595"/>
          </a:xfrm>
          <a:prstGeom prst="roundRect">
            <a:avLst>
              <a:gd name="adj" fmla="val 0"/>
            </a:avLst>
          </a:prstGeom>
          <a:solidFill>
            <a:schemeClr val="accent1"/>
          </a:solidFill>
          <a:ln w="9525" cap="flat" cmpd="sng" algn="ctr">
            <a:noFill/>
            <a:prstDash val="solid"/>
          </a:ln>
          <a:effectLst/>
        </p:spPr>
        <p:txBody>
          <a:bodyPr lIns="76179" tIns="38089" rIns="76179" bIns="38089" rtlCol="0" anchor="t" anchorCtr="0"/>
          <a:lstStyle/>
          <a:p>
            <a:pPr marL="3175">
              <a:spcAft>
                <a:spcPts val="900"/>
              </a:spcAft>
              <a:buSzPct val="80000"/>
            </a:pPr>
            <a:r>
              <a:rPr lang="en-US" sz="2000" spc="-83" dirty="0" smtClean="0">
                <a:solidFill>
                  <a:srgbClr val="000000"/>
                </a:solidFill>
                <a:latin typeface="Segoe UI Light" pitchFamily="34" charset="0"/>
              </a:rPr>
              <a:t>Apps that require advanced administration</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a:solidFill>
                  <a:srgbClr val="000000"/>
                </a:solidFill>
              </a:rPr>
              <a:t>Cloud-based applications that require admin access, remote desktop access or elevated permissions</a:t>
            </a:r>
          </a:p>
        </p:txBody>
      </p:sp>
      <p:sp>
        <p:nvSpPr>
          <p:cNvPr id="18" name="TextBox 17"/>
          <p:cNvSpPr txBox="1"/>
          <p:nvPr/>
        </p:nvSpPr>
        <p:spPr>
          <a:xfrm>
            <a:off x="4137387" y="1070398"/>
            <a:ext cx="3993289" cy="692475"/>
          </a:xfrm>
          <a:prstGeom prst="rect">
            <a:avLst/>
          </a:prstGeom>
          <a:noFill/>
        </p:spPr>
        <p:txBody>
          <a:bodyPr wrap="square" lIns="76179" tIns="38089" rIns="76179" bIns="38089" rtlCol="0">
            <a:spAutoFit/>
          </a:bodyPr>
          <a:lstStyle/>
          <a:p>
            <a:r>
              <a:rPr lang="en-US" sz="2000" spc="-83" dirty="0">
                <a:solidFill>
                  <a:srgbClr val="3397D3">
                    <a:alpha val="99000"/>
                  </a:srgbClr>
                </a:solidFill>
                <a:latin typeface="Segoe UI Light" pitchFamily="34" charset="0"/>
              </a:rPr>
              <a:t>Windows Azure </a:t>
            </a:r>
            <a:r>
              <a:rPr lang="en-US" sz="2000" spc="-83" dirty="0" smtClean="0">
                <a:solidFill>
                  <a:srgbClr val="3397D3">
                    <a:alpha val="99000"/>
                  </a:srgbClr>
                </a:solidFill>
                <a:latin typeface="Segoe UI Light" pitchFamily="34" charset="0"/>
              </a:rPr>
              <a:t/>
            </a:r>
            <a:br>
              <a:rPr lang="en-US" sz="2000" spc="-83" dirty="0" smtClean="0">
                <a:solidFill>
                  <a:srgbClr val="3397D3">
                    <a:alpha val="99000"/>
                  </a:srgbClr>
                </a:solidFill>
                <a:latin typeface="Segoe UI Light" pitchFamily="34" charset="0"/>
              </a:rPr>
            </a:br>
            <a:r>
              <a:rPr lang="en-US" sz="2000" spc="-83" dirty="0" smtClean="0">
                <a:solidFill>
                  <a:srgbClr val="3397D3">
                    <a:alpha val="99000"/>
                  </a:srgbClr>
                </a:solidFill>
                <a:latin typeface="Segoe UI Light" pitchFamily="34" charset="0"/>
              </a:rPr>
              <a:t>Cloud Services </a:t>
            </a:r>
            <a:r>
              <a:rPr lang="en-US" sz="2000" spc="-83" dirty="0">
                <a:solidFill>
                  <a:srgbClr val="3397D3">
                    <a:alpha val="99000"/>
                  </a:srgbClr>
                </a:solidFill>
                <a:latin typeface="Segoe UI Light" pitchFamily="34" charset="0"/>
              </a:rPr>
              <a:t>(Web Role) are ideal for:</a:t>
            </a:r>
          </a:p>
        </p:txBody>
      </p:sp>
      <p:sp>
        <p:nvSpPr>
          <p:cNvPr id="10" name="Rounded Rectangle 9"/>
          <p:cNvSpPr/>
          <p:nvPr/>
        </p:nvSpPr>
        <p:spPr bwMode="auto">
          <a:xfrm>
            <a:off x="4137389" y="2097425"/>
            <a:ext cx="3924734" cy="1366595"/>
          </a:xfrm>
          <a:prstGeom prst="roundRect">
            <a:avLst>
              <a:gd name="adj" fmla="val 0"/>
            </a:avLst>
          </a:prstGeom>
          <a:solidFill>
            <a:schemeClr val="accent1"/>
          </a:solidFill>
          <a:ln w="9525" cap="flat" cmpd="sng" algn="ctr">
            <a:noFill/>
            <a:prstDash val="solid"/>
          </a:ln>
          <a:effectLst/>
        </p:spPr>
        <p:txBody>
          <a:bodyPr lIns="76179" tIns="38089" rIns="76179" bIns="38089" rtlCol="0" anchor="t" anchorCtr="0"/>
          <a:lstStyle/>
          <a:p>
            <a:pPr marL="3175">
              <a:spcAft>
                <a:spcPts val="900"/>
              </a:spcAft>
              <a:buSzPct val="80000"/>
            </a:pPr>
            <a:r>
              <a:rPr lang="en-US" sz="2000" spc="-83" dirty="0">
                <a:solidFill>
                  <a:srgbClr val="000000"/>
                </a:solidFill>
                <a:latin typeface="Segoe UI Light" pitchFamily="34" charset="0"/>
              </a:rPr>
              <a:t>Multi-tier applications</a:t>
            </a:r>
          </a:p>
          <a:p>
            <a:pPr marL="3175" defTabSz="914259">
              <a:lnSpc>
                <a:spcPct val="90000"/>
              </a:lnSpc>
              <a:spcAft>
                <a:spcPts val="900"/>
              </a:spcAft>
              <a:buSzPct val="80000"/>
            </a:pPr>
            <a:r>
              <a:rPr lang="en-US" sz="1400" spc="-42" dirty="0">
                <a:solidFill>
                  <a:srgbClr val="000000"/>
                </a:solidFill>
              </a:rPr>
              <a:t>Cloud-based applications that separate application logic into multiple tiers (i.e. caching middle tier, asynchronous background processes like order processing) using both Web and Worker Roles</a:t>
            </a:r>
          </a:p>
        </p:txBody>
      </p:sp>
      <p:sp>
        <p:nvSpPr>
          <p:cNvPr id="12" name="Rounded Rectangle 11"/>
          <p:cNvSpPr/>
          <p:nvPr/>
        </p:nvSpPr>
        <p:spPr bwMode="auto">
          <a:xfrm>
            <a:off x="4137388" y="4982805"/>
            <a:ext cx="3924734" cy="1366595"/>
          </a:xfrm>
          <a:prstGeom prst="roundRect">
            <a:avLst>
              <a:gd name="adj" fmla="val 0"/>
            </a:avLst>
          </a:prstGeom>
          <a:solidFill>
            <a:schemeClr val="accent1"/>
          </a:solidFill>
          <a:ln w="9525" cap="flat" cmpd="sng" algn="ctr">
            <a:noFill/>
            <a:prstDash val="solid"/>
          </a:ln>
          <a:effectLst/>
        </p:spPr>
        <p:txBody>
          <a:bodyPr lIns="76179" tIns="38089" rIns="76179" bIns="38089" rtlCol="0" anchor="t" anchorCtr="0"/>
          <a:lstStyle/>
          <a:p>
            <a:pPr marL="3175">
              <a:spcAft>
                <a:spcPts val="900"/>
              </a:spcAft>
              <a:buSzPct val="80000"/>
            </a:pPr>
            <a:r>
              <a:rPr lang="en-US" sz="2000" spc="-83" dirty="0" smtClean="0">
                <a:solidFill>
                  <a:srgbClr val="000000"/>
                </a:solidFill>
                <a:latin typeface="Segoe UI Light" pitchFamily="34" charset="0"/>
              </a:rPr>
              <a:t>Apps that require advanced networking</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a:solidFill>
                  <a:srgbClr val="000000"/>
                </a:solidFill>
              </a:rPr>
              <a:t>Cloud-based applications that require network isolation for use with Windows Azure Connect or Windows Azure Virtual Network</a:t>
            </a:r>
          </a:p>
        </p:txBody>
      </p:sp>
      <p:sp>
        <p:nvSpPr>
          <p:cNvPr id="13" name="Rounded Rectangle 12"/>
          <p:cNvSpPr/>
          <p:nvPr/>
        </p:nvSpPr>
        <p:spPr bwMode="auto">
          <a:xfrm>
            <a:off x="8130678" y="3544021"/>
            <a:ext cx="3924734" cy="1366595"/>
          </a:xfrm>
          <a:prstGeom prst="roundRect">
            <a:avLst>
              <a:gd name="adj" fmla="val 0"/>
            </a:avLst>
          </a:prstGeom>
          <a:solidFill>
            <a:schemeClr val="accent4"/>
          </a:solidFill>
          <a:ln w="9525" cap="flat" cmpd="sng" algn="ctr">
            <a:noFill/>
            <a:prstDash val="solid"/>
          </a:ln>
          <a:effectLst/>
        </p:spPr>
        <p:txBody>
          <a:bodyPr lIns="76179" tIns="38089" rIns="76179" bIns="38089" rtlCol="0" anchor="t" anchorCtr="0"/>
          <a:lstStyle/>
          <a:p>
            <a:pPr marL="3175" defTabSz="914259">
              <a:lnSpc>
                <a:spcPct val="90000"/>
              </a:lnSpc>
              <a:spcAft>
                <a:spcPts val="900"/>
              </a:spcAft>
              <a:buSzPct val="80000"/>
            </a:pPr>
            <a:r>
              <a:rPr lang="en-US" sz="2000" spc="-83" dirty="0">
                <a:solidFill>
                  <a:srgbClr val="000000"/>
                </a:solidFill>
                <a:latin typeface="Segoe UI Light" pitchFamily="34" charset="0"/>
              </a:rPr>
              <a:t>Porting existing line of business apps</a:t>
            </a:r>
          </a:p>
          <a:p>
            <a:pPr marL="3175" defTabSz="914259">
              <a:lnSpc>
                <a:spcPct val="90000"/>
              </a:lnSpc>
              <a:spcAft>
                <a:spcPts val="900"/>
              </a:spcAft>
              <a:buSzPct val="80000"/>
            </a:pPr>
            <a:r>
              <a:rPr lang="en-US" sz="1400" spc="-42" dirty="0">
                <a:solidFill>
                  <a:srgbClr val="000000"/>
                </a:solidFill>
              </a:rPr>
              <a:t>Choose </a:t>
            </a:r>
            <a:r>
              <a:rPr lang="en-US" sz="1400" spc="-42" dirty="0" smtClean="0">
                <a:solidFill>
                  <a:srgbClr val="000000"/>
                </a:solidFill>
              </a:rPr>
              <a:t>an </a:t>
            </a:r>
            <a:r>
              <a:rPr lang="en-US" sz="1400" spc="-42" dirty="0">
                <a:solidFill>
                  <a:srgbClr val="000000"/>
                </a:solidFill>
              </a:rPr>
              <a:t>image from the library or upload your own </a:t>
            </a:r>
            <a:r>
              <a:rPr lang="en-US" sz="1400" spc="-42" dirty="0" err="1">
                <a:solidFill>
                  <a:srgbClr val="000000"/>
                </a:solidFill>
              </a:rPr>
              <a:t>VHD</a:t>
            </a:r>
            <a:r>
              <a:rPr lang="en-US" sz="1400" spc="-42" dirty="0">
                <a:solidFill>
                  <a:srgbClr val="000000"/>
                </a:solidFill>
              </a:rPr>
              <a:t>. </a:t>
            </a:r>
          </a:p>
        </p:txBody>
      </p:sp>
      <p:sp>
        <p:nvSpPr>
          <p:cNvPr id="17" name="Rounded Rectangle 16"/>
          <p:cNvSpPr/>
          <p:nvPr/>
        </p:nvSpPr>
        <p:spPr bwMode="auto">
          <a:xfrm>
            <a:off x="8130678" y="2097425"/>
            <a:ext cx="3924734" cy="1366595"/>
          </a:xfrm>
          <a:prstGeom prst="roundRect">
            <a:avLst>
              <a:gd name="adj" fmla="val 0"/>
            </a:avLst>
          </a:prstGeom>
          <a:solidFill>
            <a:schemeClr val="accent4"/>
          </a:solidFill>
          <a:ln w="9525" cap="flat" cmpd="sng" algn="ctr">
            <a:noFill/>
            <a:prstDash val="solid"/>
          </a:ln>
          <a:effectLst/>
        </p:spPr>
        <p:txBody>
          <a:bodyPr lIns="76179" tIns="38089" rIns="76179" bIns="38089" rtlCol="0" anchor="t" anchorCtr="0"/>
          <a:lstStyle/>
          <a:p>
            <a:pPr marL="3175">
              <a:spcAft>
                <a:spcPts val="900"/>
              </a:spcAft>
              <a:buSzPct val="80000"/>
            </a:pPr>
            <a:r>
              <a:rPr lang="en-US" sz="2000" spc="-83" dirty="0" smtClean="0">
                <a:solidFill>
                  <a:srgbClr val="000000"/>
                </a:solidFill>
                <a:latin typeface="Segoe UI Light" pitchFamily="34" charset="0"/>
              </a:rPr>
              <a:t>Enterprise server applications</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a:solidFill>
                  <a:srgbClr val="000000"/>
                </a:solidFill>
              </a:rPr>
              <a:t>Run your existing enterprise applications </a:t>
            </a:r>
            <a:r>
              <a:rPr lang="en-US" sz="1400" spc="-42" dirty="0" smtClean="0">
                <a:solidFill>
                  <a:srgbClr val="000000"/>
                </a:solidFill>
              </a:rPr>
              <a:t>in </a:t>
            </a:r>
            <a:r>
              <a:rPr lang="en-US" sz="1400" spc="-42" dirty="0">
                <a:solidFill>
                  <a:srgbClr val="000000"/>
                </a:solidFill>
              </a:rPr>
              <a:t>the cloud, such as SQL Server, SharePoint Server or Active Directory.</a:t>
            </a:r>
          </a:p>
        </p:txBody>
      </p:sp>
      <p:sp>
        <p:nvSpPr>
          <p:cNvPr id="19" name="Rounded Rectangle 18"/>
          <p:cNvSpPr/>
          <p:nvPr/>
        </p:nvSpPr>
        <p:spPr bwMode="auto">
          <a:xfrm>
            <a:off x="8130677" y="4982805"/>
            <a:ext cx="3924734" cy="1366595"/>
          </a:xfrm>
          <a:prstGeom prst="roundRect">
            <a:avLst>
              <a:gd name="adj" fmla="val 0"/>
            </a:avLst>
          </a:prstGeom>
          <a:solidFill>
            <a:schemeClr val="accent4"/>
          </a:solidFill>
          <a:ln w="9525" cap="flat" cmpd="sng" algn="ctr">
            <a:noFill/>
            <a:prstDash val="solid"/>
          </a:ln>
          <a:effectLst/>
        </p:spPr>
        <p:txBody>
          <a:bodyPr lIns="76179" tIns="38089" rIns="76179" bIns="38089" rtlCol="0" anchor="t" anchorCtr="0"/>
          <a:lstStyle/>
          <a:p>
            <a:pPr marL="3175">
              <a:spcAft>
                <a:spcPts val="900"/>
              </a:spcAft>
              <a:buSzPct val="80000"/>
            </a:pPr>
            <a:r>
              <a:rPr lang="en-US" sz="2000" spc="-83" dirty="0" smtClean="0">
                <a:solidFill>
                  <a:srgbClr val="000000"/>
                </a:solidFill>
                <a:latin typeface="Segoe UI Light" pitchFamily="34" charset="0"/>
              </a:rPr>
              <a:t>Windows or Linux operating system </a:t>
            </a:r>
            <a:endParaRPr lang="en-US" sz="2000" spc="-83" dirty="0">
              <a:solidFill>
                <a:srgbClr val="000000"/>
              </a:solidFill>
              <a:latin typeface="Segoe UI Light" pitchFamily="34" charset="0"/>
            </a:endParaRPr>
          </a:p>
          <a:p>
            <a:pPr marL="3175" defTabSz="914259">
              <a:lnSpc>
                <a:spcPct val="90000"/>
              </a:lnSpc>
              <a:spcAft>
                <a:spcPts val="900"/>
              </a:spcAft>
              <a:buSzPct val="80000"/>
            </a:pPr>
            <a:r>
              <a:rPr lang="en-US" sz="1400" spc="-42" dirty="0">
                <a:solidFill>
                  <a:srgbClr val="000000"/>
                </a:solidFill>
              </a:rPr>
              <a:t>Support for Windows Server, along with community and commercial versions of Linux. Connect virtual machines with cloud </a:t>
            </a:r>
            <a:r>
              <a:rPr lang="en-US" sz="1400" spc="-42" dirty="0" smtClean="0">
                <a:solidFill>
                  <a:srgbClr val="000000"/>
                </a:solidFill>
              </a:rPr>
              <a:t>services </a:t>
            </a:r>
            <a:r>
              <a:rPr lang="en-US" sz="1400" spc="-42" dirty="0">
                <a:solidFill>
                  <a:srgbClr val="000000"/>
                </a:solidFill>
              </a:rPr>
              <a:t>to take full advantage of </a:t>
            </a:r>
            <a:r>
              <a:rPr lang="en-US" sz="1400" spc="-42" dirty="0" err="1">
                <a:solidFill>
                  <a:srgbClr val="000000"/>
                </a:solidFill>
              </a:rPr>
              <a:t>PaaS</a:t>
            </a:r>
            <a:r>
              <a:rPr lang="en-US" sz="1400" spc="-42" dirty="0">
                <a:solidFill>
                  <a:srgbClr val="000000"/>
                </a:solidFill>
              </a:rPr>
              <a:t> services.</a:t>
            </a:r>
          </a:p>
        </p:txBody>
      </p:sp>
      <p:sp>
        <p:nvSpPr>
          <p:cNvPr id="20" name="TextBox 19"/>
          <p:cNvSpPr txBox="1"/>
          <p:nvPr/>
        </p:nvSpPr>
        <p:spPr>
          <a:xfrm>
            <a:off x="8121497" y="1100050"/>
            <a:ext cx="3993289" cy="692475"/>
          </a:xfrm>
          <a:prstGeom prst="rect">
            <a:avLst/>
          </a:prstGeom>
          <a:noFill/>
        </p:spPr>
        <p:txBody>
          <a:bodyPr wrap="square" lIns="76179" tIns="38089" rIns="76179" bIns="38089" rtlCol="0">
            <a:spAutoFit/>
          </a:bodyPr>
          <a:lstStyle/>
          <a:p>
            <a:r>
              <a:rPr lang="en-US" sz="2000" spc="-83" dirty="0">
                <a:solidFill>
                  <a:srgbClr val="ED5326">
                    <a:alpha val="99000"/>
                  </a:srgbClr>
                </a:solidFill>
                <a:latin typeface="Segoe UI Light" pitchFamily="34" charset="0"/>
              </a:rPr>
              <a:t>Windows Azure </a:t>
            </a:r>
            <a:r>
              <a:rPr lang="en-US" sz="2000" spc="-83" dirty="0" smtClean="0">
                <a:solidFill>
                  <a:srgbClr val="ED5326">
                    <a:alpha val="99000"/>
                  </a:srgbClr>
                </a:solidFill>
                <a:latin typeface="Segoe UI Light" pitchFamily="34" charset="0"/>
              </a:rPr>
              <a:t/>
            </a:r>
            <a:br>
              <a:rPr lang="en-US" sz="2000" spc="-83" dirty="0" smtClean="0">
                <a:solidFill>
                  <a:srgbClr val="ED5326">
                    <a:alpha val="99000"/>
                  </a:srgbClr>
                </a:solidFill>
                <a:latin typeface="Segoe UI Light" pitchFamily="34" charset="0"/>
              </a:rPr>
            </a:br>
            <a:r>
              <a:rPr lang="en-US" sz="2000" spc="-83" dirty="0" smtClean="0">
                <a:solidFill>
                  <a:srgbClr val="ED5326">
                    <a:alpha val="99000"/>
                  </a:srgbClr>
                </a:solidFill>
                <a:latin typeface="Segoe UI Light" pitchFamily="34" charset="0"/>
              </a:rPr>
              <a:t>Virtual Machines </a:t>
            </a:r>
            <a:r>
              <a:rPr lang="en-US" sz="2000" spc="-83" dirty="0">
                <a:solidFill>
                  <a:srgbClr val="ED5326">
                    <a:alpha val="99000"/>
                  </a:srgbClr>
                </a:solidFill>
                <a:latin typeface="Segoe UI Light" pitchFamily="34" charset="0"/>
              </a:rPr>
              <a:t>are ideal for:</a:t>
            </a:r>
          </a:p>
        </p:txBody>
      </p:sp>
    </p:spTree>
    <p:extLst>
      <p:ext uri="{BB962C8B-B14F-4D97-AF65-F5344CB8AC3E}">
        <p14:creationId xmlns:p14="http://schemas.microsoft.com/office/powerpoint/2010/main" val="991537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8" grpId="0"/>
      <p:bldP spid="16" grpId="0" animBg="1"/>
      <p:bldP spid="18" grpId="0"/>
      <p:bldP spid="10" grpId="0" animBg="1"/>
      <p:bldP spid="12" grpId="0" animBg="1"/>
      <p:bldP spid="13" grpId="0" animBg="1"/>
      <p:bldP spid="17" grpId="0" animBg="1"/>
      <p:bldP spid="19"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Languages &amp; Frameworks</a:t>
            </a:r>
            <a:endParaRPr lang="en-US" dirty="0"/>
          </a:p>
        </p:txBody>
      </p:sp>
      <p:sp>
        <p:nvSpPr>
          <p:cNvPr id="3" name="Text Placeholder 2"/>
          <p:cNvSpPr>
            <a:spLocks noGrp="1"/>
          </p:cNvSpPr>
          <p:nvPr>
            <p:ph type="body" sz="quarter" idx="10"/>
          </p:nvPr>
        </p:nvSpPr>
        <p:spPr>
          <a:xfrm>
            <a:off x="519112" y="1447799"/>
            <a:ext cx="11149013" cy="2585323"/>
          </a:xfrm>
        </p:spPr>
        <p:txBody>
          <a:bodyPr/>
          <a:lstStyle/>
          <a:p>
            <a:r>
              <a:rPr lang="en-US" dirty="0" err="1" smtClean="0"/>
              <a:t>.Net</a:t>
            </a:r>
            <a:endParaRPr lang="en-US" dirty="0" smtClean="0"/>
          </a:p>
          <a:p>
            <a:r>
              <a:rPr lang="en-US" dirty="0" smtClean="0"/>
              <a:t>Node.js</a:t>
            </a:r>
          </a:p>
          <a:p>
            <a:r>
              <a:rPr lang="en-US" dirty="0" smtClean="0"/>
              <a:t>PHP</a:t>
            </a:r>
          </a:p>
          <a:p>
            <a:r>
              <a:rPr lang="en-US" dirty="0" smtClean="0"/>
              <a:t>Python (Coming Soon)</a:t>
            </a:r>
            <a:endParaRPr lang="en-US" dirty="0"/>
          </a:p>
        </p:txBody>
      </p:sp>
    </p:spTree>
    <p:extLst>
      <p:ext uri="{BB962C8B-B14F-4D97-AF65-F5344CB8AC3E}">
        <p14:creationId xmlns:p14="http://schemas.microsoft.com/office/powerpoint/2010/main" val="20607364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7"/>
          <p:cNvSpPr txBox="1">
            <a:spLocks/>
          </p:cNvSpPr>
          <p:nvPr/>
        </p:nvSpPr>
        <p:spPr>
          <a:xfrm>
            <a:off x="2861340" y="2351630"/>
            <a:ext cx="8356578" cy="369332"/>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ln>
                  <a:solidFill>
                    <a:srgbClr val="000000">
                      <a:alpha val="0"/>
                    </a:srgbClr>
                  </a:solidFill>
                </a:ln>
                <a:solidFill>
                  <a:srgbClr val="3397D3"/>
                </a:solidFill>
                <a:latin typeface="Consolas" pitchFamily="49" charset="0"/>
                <a:cs typeface="Consolas" pitchFamily="49" charset="0"/>
              </a:rPr>
              <a:t>01010111001010101010001010100011101010100101</a:t>
            </a:r>
            <a:endParaRPr lang="en-US" sz="2400" dirty="0">
              <a:ln>
                <a:solidFill>
                  <a:srgbClr val="000000">
                    <a:alpha val="0"/>
                  </a:srgbClr>
                </a:solidFill>
              </a:ln>
              <a:solidFill>
                <a:srgbClr val="3397D3"/>
              </a:solidFill>
              <a:latin typeface="Consolas" pitchFamily="49" charset="0"/>
              <a:cs typeface="Consolas" pitchFamily="49" charset="0"/>
            </a:endParaRPr>
          </a:p>
        </p:txBody>
      </p:sp>
      <p:sp>
        <p:nvSpPr>
          <p:cNvPr id="42" name="Rectangle 41"/>
          <p:cNvSpPr/>
          <p:nvPr/>
        </p:nvSpPr>
        <p:spPr bwMode="auto">
          <a:xfrm>
            <a:off x="2861340" y="2351630"/>
            <a:ext cx="7290845" cy="369332"/>
          </a:xfrm>
          <a:prstGeom prst="rect">
            <a:avLst/>
          </a:prstGeom>
          <a:gradFill flip="none" rotWithShape="1">
            <a:gsLst>
              <a:gs pos="0">
                <a:schemeClr val="accent5">
                  <a:alpha val="0"/>
                </a:schemeClr>
              </a:gs>
              <a:gs pos="63000">
                <a:srgbClr val="FCFCFC"/>
              </a:gs>
              <a:gs pos="100000">
                <a:srgbClr val="FCFCFC"/>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8" name="Content Placeholder 27"/>
          <p:cNvSpPr txBox="1">
            <a:spLocks/>
          </p:cNvSpPr>
          <p:nvPr/>
        </p:nvSpPr>
        <p:spPr>
          <a:xfrm>
            <a:off x="2861340" y="5187769"/>
            <a:ext cx="8356578" cy="369332"/>
          </a:xfrm>
          <a:prstGeom prst="rect">
            <a:avLst/>
          </a:prstGeom>
        </p:spPr>
        <p:txBody>
          <a:bodyPr vert="horz" wrap="square" lIns="0" tIns="0" rIns="0" bIns="0" rtlCol="0">
            <a:spAutoFit/>
          </a:bodyPr>
          <a:lstStyle>
            <a:defPPr>
              <a:defRPr lang="en-US"/>
            </a:defPPr>
            <a:lvl1pPr indent="0">
              <a:lnSpc>
                <a:spcPct val="100000"/>
              </a:lnSpc>
              <a:spcBef>
                <a:spcPts val="1200"/>
              </a:spcBef>
              <a:buSzPct val="80000"/>
              <a:buFont typeface="Arial" pitchFamily="34" charset="0"/>
              <a:buNone/>
              <a:defRPr sz="1600">
                <a:ln>
                  <a:solidFill>
                    <a:schemeClr val="bg1">
                      <a:alpha val="0"/>
                    </a:schemeClr>
                  </a:solidFill>
                </a:ln>
                <a:gradFill>
                  <a:gsLst>
                    <a:gs pos="0">
                      <a:srgbClr val="595959"/>
                    </a:gs>
                    <a:gs pos="86000">
                      <a:srgbClr val="595959"/>
                    </a:gs>
                  </a:gsLst>
                  <a:lin ang="5400000" scaled="0"/>
                </a:gradFill>
                <a:latin typeface="Consolas" pitchFamily="49" charset="0"/>
                <a:cs typeface="Consolas" pitchFamily="49" charset="0"/>
              </a:defRPr>
            </a:lvl1pPr>
            <a:lvl2pPr marL="801688" indent="-341313">
              <a:lnSpc>
                <a:spcPct val="100000"/>
              </a:lnSpc>
              <a:spcBef>
                <a:spcPts val="300"/>
              </a:spcBef>
              <a:buSzPct val="80000"/>
              <a:buFont typeface="Arial" pitchFamily="34" charset="0"/>
              <a:buChar char="•"/>
              <a:defRPr sz="2800">
                <a:ln>
                  <a:solidFill>
                    <a:schemeClr val="bg1">
                      <a:alpha val="0"/>
                    </a:schemeClr>
                  </a:solidFill>
                </a:ln>
                <a:gradFill>
                  <a:gsLst>
                    <a:gs pos="0">
                      <a:srgbClr val="595959"/>
                    </a:gs>
                    <a:gs pos="86000">
                      <a:srgbClr val="595959"/>
                    </a:gs>
                  </a:gsLst>
                  <a:lin ang="5400000" scaled="0"/>
                </a:gradFill>
              </a:defRPr>
            </a:lvl2pPr>
            <a:lvl3pPr marL="1258888" indent="-344488">
              <a:lnSpc>
                <a:spcPct val="100000"/>
              </a:lnSpc>
              <a:spcBef>
                <a:spcPts val="300"/>
              </a:spcBef>
              <a:buSzPct val="80000"/>
              <a:buFont typeface="Arial" pitchFamily="34" charset="0"/>
              <a:buChar char="•"/>
              <a:defRPr sz="2400">
                <a:ln>
                  <a:solidFill>
                    <a:schemeClr val="bg1">
                      <a:alpha val="0"/>
                    </a:schemeClr>
                  </a:solidFill>
                </a:ln>
                <a:gradFill>
                  <a:gsLst>
                    <a:gs pos="0">
                      <a:srgbClr val="595959"/>
                    </a:gs>
                    <a:gs pos="86000">
                      <a:srgbClr val="595959"/>
                    </a:gs>
                  </a:gsLst>
                  <a:lin ang="5400000" scaled="0"/>
                </a:gradFill>
              </a:defRPr>
            </a:lvl3pPr>
            <a:lvl4pPr marL="1716088" indent="-346075">
              <a:lnSpc>
                <a:spcPct val="100000"/>
              </a:lnSpc>
              <a:spcBef>
                <a:spcPts val="300"/>
              </a:spcBef>
              <a:buSzPct val="80000"/>
              <a:buFont typeface="Arial" pitchFamily="34" charset="0"/>
              <a:buChar char="•"/>
              <a:defRPr sz="2000">
                <a:ln>
                  <a:solidFill>
                    <a:schemeClr val="bg1">
                      <a:alpha val="0"/>
                    </a:schemeClr>
                  </a:solidFill>
                </a:ln>
                <a:gradFill>
                  <a:gsLst>
                    <a:gs pos="0">
                      <a:srgbClr val="595959"/>
                    </a:gs>
                    <a:gs pos="86000">
                      <a:srgbClr val="595959"/>
                    </a:gs>
                  </a:gsLst>
                  <a:lin ang="5400000" scaled="0"/>
                </a:gradFill>
              </a:defRPr>
            </a:lvl4pPr>
            <a:lvl5pPr marL="2173288" indent="-336550">
              <a:lnSpc>
                <a:spcPct val="100000"/>
              </a:lnSpc>
              <a:spcBef>
                <a:spcPts val="300"/>
              </a:spcBef>
              <a:buSzPct val="80000"/>
              <a:buFont typeface="Arial" pitchFamily="34" charset="0"/>
              <a:buChar char="•"/>
              <a:defRPr sz="2000">
                <a:ln>
                  <a:solidFill>
                    <a:schemeClr val="bg1">
                      <a:alpha val="0"/>
                    </a:schemeClr>
                  </a:solidFill>
                </a:ln>
                <a:gradFill>
                  <a:gsLst>
                    <a:gs pos="0">
                      <a:srgbClr val="595959"/>
                    </a:gs>
                    <a:gs pos="86000">
                      <a:srgbClr val="595959"/>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ln>
                  <a:solidFill>
                    <a:srgbClr val="000000">
                      <a:alpha val="0"/>
                    </a:srgbClr>
                  </a:solidFill>
                </a:ln>
                <a:solidFill>
                  <a:srgbClr val="ED5326"/>
                </a:solidFill>
              </a:rPr>
              <a:t>01010111001010101010001010100011101010100101</a:t>
            </a:r>
          </a:p>
        </p:txBody>
      </p:sp>
      <p:sp>
        <p:nvSpPr>
          <p:cNvPr id="37" name="Content Placeholder 27"/>
          <p:cNvSpPr txBox="1">
            <a:spLocks/>
          </p:cNvSpPr>
          <p:nvPr/>
        </p:nvSpPr>
        <p:spPr>
          <a:xfrm>
            <a:off x="2861340" y="3739792"/>
            <a:ext cx="8356578" cy="369332"/>
          </a:xfrm>
          <a:prstGeom prst="rect">
            <a:avLst/>
          </a:prstGeom>
        </p:spPr>
        <p:txBody>
          <a:bodyPr vert="horz" wrap="square" lIns="0" tIns="0" rIns="0" bIns="0" rtlCol="0">
            <a:spAutoFit/>
          </a:bodyPr>
          <a:lstStyle>
            <a:defPPr>
              <a:defRPr lang="en-US"/>
            </a:defPPr>
            <a:lvl1pPr indent="0">
              <a:lnSpc>
                <a:spcPct val="100000"/>
              </a:lnSpc>
              <a:spcBef>
                <a:spcPts val="1200"/>
              </a:spcBef>
              <a:buSzPct val="80000"/>
              <a:buFont typeface="Arial" pitchFamily="34" charset="0"/>
              <a:buNone/>
              <a:defRPr sz="1600">
                <a:ln>
                  <a:solidFill>
                    <a:schemeClr val="bg1">
                      <a:alpha val="0"/>
                    </a:schemeClr>
                  </a:solidFill>
                </a:ln>
                <a:gradFill>
                  <a:gsLst>
                    <a:gs pos="0">
                      <a:srgbClr val="595959"/>
                    </a:gs>
                    <a:gs pos="86000">
                      <a:srgbClr val="595959"/>
                    </a:gs>
                  </a:gsLst>
                  <a:lin ang="5400000" scaled="0"/>
                </a:gradFill>
                <a:latin typeface="Consolas" pitchFamily="49" charset="0"/>
                <a:cs typeface="Consolas" pitchFamily="49" charset="0"/>
              </a:defRPr>
            </a:lvl1pPr>
            <a:lvl2pPr marL="801688" indent="-341313">
              <a:lnSpc>
                <a:spcPct val="100000"/>
              </a:lnSpc>
              <a:spcBef>
                <a:spcPts val="300"/>
              </a:spcBef>
              <a:buSzPct val="80000"/>
              <a:buFont typeface="Arial" pitchFamily="34" charset="0"/>
              <a:buChar char="•"/>
              <a:defRPr sz="2800">
                <a:ln>
                  <a:solidFill>
                    <a:schemeClr val="bg1">
                      <a:alpha val="0"/>
                    </a:schemeClr>
                  </a:solidFill>
                </a:ln>
                <a:gradFill>
                  <a:gsLst>
                    <a:gs pos="0">
                      <a:srgbClr val="595959"/>
                    </a:gs>
                    <a:gs pos="86000">
                      <a:srgbClr val="595959"/>
                    </a:gs>
                  </a:gsLst>
                  <a:lin ang="5400000" scaled="0"/>
                </a:gradFill>
              </a:defRPr>
            </a:lvl2pPr>
            <a:lvl3pPr marL="1258888" indent="-344488">
              <a:lnSpc>
                <a:spcPct val="100000"/>
              </a:lnSpc>
              <a:spcBef>
                <a:spcPts val="300"/>
              </a:spcBef>
              <a:buSzPct val="80000"/>
              <a:buFont typeface="Arial" pitchFamily="34" charset="0"/>
              <a:buChar char="•"/>
              <a:defRPr sz="2400">
                <a:ln>
                  <a:solidFill>
                    <a:schemeClr val="bg1">
                      <a:alpha val="0"/>
                    </a:schemeClr>
                  </a:solidFill>
                </a:ln>
                <a:gradFill>
                  <a:gsLst>
                    <a:gs pos="0">
                      <a:srgbClr val="595959"/>
                    </a:gs>
                    <a:gs pos="86000">
                      <a:srgbClr val="595959"/>
                    </a:gs>
                  </a:gsLst>
                  <a:lin ang="5400000" scaled="0"/>
                </a:gradFill>
              </a:defRPr>
            </a:lvl3pPr>
            <a:lvl4pPr marL="1716088" indent="-346075">
              <a:lnSpc>
                <a:spcPct val="100000"/>
              </a:lnSpc>
              <a:spcBef>
                <a:spcPts val="300"/>
              </a:spcBef>
              <a:buSzPct val="80000"/>
              <a:buFont typeface="Arial" pitchFamily="34" charset="0"/>
              <a:buChar char="•"/>
              <a:defRPr sz="2000">
                <a:ln>
                  <a:solidFill>
                    <a:schemeClr val="bg1">
                      <a:alpha val="0"/>
                    </a:schemeClr>
                  </a:solidFill>
                </a:ln>
                <a:gradFill>
                  <a:gsLst>
                    <a:gs pos="0">
                      <a:srgbClr val="595959"/>
                    </a:gs>
                    <a:gs pos="86000">
                      <a:srgbClr val="595959"/>
                    </a:gs>
                  </a:gsLst>
                  <a:lin ang="5400000" scaled="0"/>
                </a:gradFill>
              </a:defRPr>
            </a:lvl4pPr>
            <a:lvl5pPr marL="2173288" indent="-336550">
              <a:lnSpc>
                <a:spcPct val="100000"/>
              </a:lnSpc>
              <a:spcBef>
                <a:spcPts val="300"/>
              </a:spcBef>
              <a:buSzPct val="80000"/>
              <a:buFont typeface="Arial" pitchFamily="34" charset="0"/>
              <a:buChar char="•"/>
              <a:defRPr sz="2000">
                <a:ln>
                  <a:solidFill>
                    <a:schemeClr val="bg1">
                      <a:alpha val="0"/>
                    </a:schemeClr>
                  </a:solidFill>
                </a:ln>
                <a:gradFill>
                  <a:gsLst>
                    <a:gs pos="0">
                      <a:srgbClr val="595959"/>
                    </a:gs>
                    <a:gs pos="86000">
                      <a:srgbClr val="595959"/>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ln>
                  <a:solidFill>
                    <a:srgbClr val="000000">
                      <a:alpha val="0"/>
                    </a:srgbClr>
                  </a:solidFill>
                </a:ln>
                <a:solidFill>
                  <a:srgbClr val="8E499C"/>
                </a:solidFill>
              </a:rPr>
              <a:t>01010111001010101010001010100011101010100101</a:t>
            </a:r>
          </a:p>
        </p:txBody>
      </p:sp>
      <p:grpSp>
        <p:nvGrpSpPr>
          <p:cNvPr id="22" name="Group 21"/>
          <p:cNvGrpSpPr/>
          <p:nvPr/>
        </p:nvGrpSpPr>
        <p:grpSpPr>
          <a:xfrm>
            <a:off x="845146" y="1770530"/>
            <a:ext cx="1929934" cy="1162203"/>
            <a:chOff x="931406" y="1269912"/>
            <a:chExt cx="1929934" cy="1162203"/>
          </a:xfrm>
        </p:grpSpPr>
        <p:grpSp>
          <p:nvGrpSpPr>
            <p:cNvPr id="6" name="Group 5"/>
            <p:cNvGrpSpPr>
              <a:grpSpLocks noChangeAspect="1"/>
            </p:cNvGrpSpPr>
            <p:nvPr/>
          </p:nvGrpSpPr>
          <p:grpSpPr bwMode="black">
            <a:xfrm>
              <a:off x="931406" y="1269912"/>
              <a:ext cx="1929934" cy="1162203"/>
              <a:chOff x="8843608" y="828600"/>
              <a:chExt cx="925448" cy="557448"/>
            </a:xfrm>
            <a:solidFill>
              <a:schemeClr val="tx2"/>
            </a:solidFill>
          </p:grpSpPr>
          <p:sp>
            <p:nvSpPr>
              <p:cNvPr id="7" name="Rectangle 6"/>
              <p:cNvSpPr/>
              <p:nvPr/>
            </p:nvSpPr>
            <p:spPr bwMode="black">
              <a:xfrm>
                <a:off x="8857595" y="835151"/>
                <a:ext cx="623646" cy="459637"/>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781" fontAlgn="base">
                  <a:spcBef>
                    <a:spcPct val="0"/>
                  </a:spcBef>
                  <a:spcAft>
                    <a:spcPct val="0"/>
                  </a:spcAft>
                </a:pPr>
                <a:endParaRPr lang="en-US" sz="1200" dirty="0">
                  <a:gradFill>
                    <a:gsLst>
                      <a:gs pos="0">
                        <a:srgbClr val="FFFFFF"/>
                      </a:gs>
                      <a:gs pos="100000">
                        <a:srgbClr val="FFFFFF"/>
                      </a:gs>
                    </a:gsLst>
                    <a:lin ang="5400000" scaled="0"/>
                  </a:gradFill>
                </a:endParaRPr>
              </a:p>
            </p:txBody>
          </p:sp>
          <p:grpSp>
            <p:nvGrpSpPr>
              <p:cNvPr id="8" name="Group 7"/>
              <p:cNvGrpSpPr/>
              <p:nvPr/>
            </p:nvGrpSpPr>
            <p:grpSpPr bwMode="black">
              <a:xfrm>
                <a:off x="8843608" y="828600"/>
                <a:ext cx="925448" cy="557448"/>
                <a:chOff x="863600" y="2393157"/>
                <a:chExt cx="876300" cy="527844"/>
              </a:xfrm>
              <a:grpFill/>
            </p:grpSpPr>
            <p:sp>
              <p:nvSpPr>
                <p:cNvPr id="9" name="Freeform 8"/>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0"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pic>
          <p:nvPicPr>
            <p:cNvPr id="21" name="Picture 2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93460" y="1496689"/>
              <a:ext cx="434784" cy="532039"/>
            </a:xfrm>
            <a:prstGeom prst="rect">
              <a:avLst/>
            </a:prstGeom>
          </p:spPr>
        </p:pic>
      </p:grpSp>
      <p:grpSp>
        <p:nvGrpSpPr>
          <p:cNvPr id="11" name="Group 10"/>
          <p:cNvGrpSpPr>
            <a:grpSpLocks noChangeAspect="1"/>
          </p:cNvGrpSpPr>
          <p:nvPr/>
        </p:nvGrpSpPr>
        <p:grpSpPr bwMode="black">
          <a:xfrm>
            <a:off x="845146" y="3184728"/>
            <a:ext cx="1929934" cy="1162203"/>
            <a:chOff x="8843608" y="828600"/>
            <a:chExt cx="925448" cy="557448"/>
          </a:xfrm>
          <a:solidFill>
            <a:schemeClr val="tx2"/>
          </a:solidFill>
        </p:grpSpPr>
        <p:sp>
          <p:nvSpPr>
            <p:cNvPr id="12" name="Rectangle 11"/>
            <p:cNvSpPr/>
            <p:nvPr/>
          </p:nvSpPr>
          <p:spPr bwMode="black">
            <a:xfrm>
              <a:off x="8857595" y="835151"/>
              <a:ext cx="623646" cy="459637"/>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781" fontAlgn="base">
                <a:spcBef>
                  <a:spcPct val="0"/>
                </a:spcBef>
                <a:spcAft>
                  <a:spcPct val="0"/>
                </a:spcAft>
              </a:pPr>
              <a:endParaRPr lang="en-US" sz="1200" dirty="0">
                <a:gradFill>
                  <a:gsLst>
                    <a:gs pos="0">
                      <a:srgbClr val="FFFFFF"/>
                    </a:gs>
                    <a:gs pos="100000">
                      <a:srgbClr val="FFFFFF"/>
                    </a:gs>
                  </a:gsLst>
                  <a:lin ang="5400000" scaled="0"/>
                </a:gradFill>
              </a:endParaRPr>
            </a:p>
          </p:txBody>
        </p:sp>
        <p:grpSp>
          <p:nvGrpSpPr>
            <p:cNvPr id="13" name="Group 12"/>
            <p:cNvGrpSpPr/>
            <p:nvPr/>
          </p:nvGrpSpPr>
          <p:grpSpPr bwMode="black">
            <a:xfrm>
              <a:off x="8843608" y="828600"/>
              <a:ext cx="925448" cy="557448"/>
              <a:chOff x="863600" y="2393157"/>
              <a:chExt cx="876300" cy="527844"/>
            </a:xfrm>
            <a:grpFill/>
          </p:grpSpPr>
          <p:sp>
            <p:nvSpPr>
              <p:cNvPr id="14" name="Freeform 13"/>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5"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grpSp>
        <p:nvGrpSpPr>
          <p:cNvPr id="16" name="Group 15"/>
          <p:cNvGrpSpPr>
            <a:grpSpLocks noChangeAspect="1"/>
          </p:cNvGrpSpPr>
          <p:nvPr/>
        </p:nvGrpSpPr>
        <p:grpSpPr bwMode="black">
          <a:xfrm>
            <a:off x="845146" y="4598925"/>
            <a:ext cx="1929934" cy="1162203"/>
            <a:chOff x="8843608" y="828600"/>
            <a:chExt cx="925448" cy="557448"/>
          </a:xfrm>
          <a:solidFill>
            <a:schemeClr val="tx2"/>
          </a:solidFill>
        </p:grpSpPr>
        <p:sp>
          <p:nvSpPr>
            <p:cNvPr id="17" name="Rectangle 16"/>
            <p:cNvSpPr/>
            <p:nvPr/>
          </p:nvSpPr>
          <p:spPr bwMode="black">
            <a:xfrm>
              <a:off x="8857595" y="835151"/>
              <a:ext cx="623646" cy="459637"/>
            </a:xfrm>
            <a:prstGeom prst="rect">
              <a:avLst/>
            </a:prstGeom>
            <a:solidFill>
              <a:schemeClr val="accent4"/>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781" fontAlgn="base">
                <a:spcBef>
                  <a:spcPct val="0"/>
                </a:spcBef>
                <a:spcAft>
                  <a:spcPct val="0"/>
                </a:spcAft>
              </a:pPr>
              <a:endParaRPr lang="en-US" sz="1200" dirty="0">
                <a:gradFill>
                  <a:gsLst>
                    <a:gs pos="0">
                      <a:srgbClr val="FFFFFF"/>
                    </a:gs>
                    <a:gs pos="100000">
                      <a:srgbClr val="FFFFFF"/>
                    </a:gs>
                  </a:gsLst>
                  <a:lin ang="5400000" scaled="0"/>
                </a:gradFill>
              </a:endParaRPr>
            </a:p>
          </p:txBody>
        </p:sp>
        <p:grpSp>
          <p:nvGrpSpPr>
            <p:cNvPr id="18" name="Group 17"/>
            <p:cNvGrpSpPr/>
            <p:nvPr/>
          </p:nvGrpSpPr>
          <p:grpSpPr bwMode="black">
            <a:xfrm>
              <a:off x="8843608" y="828600"/>
              <a:ext cx="925448" cy="557448"/>
              <a:chOff x="863600" y="2393157"/>
              <a:chExt cx="876300" cy="527844"/>
            </a:xfrm>
            <a:grpFill/>
          </p:grpSpPr>
          <p:sp>
            <p:nvSpPr>
              <p:cNvPr id="19" name="Freeform 18"/>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20"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pic>
        <p:nvPicPr>
          <p:cNvPr id="26" name="Picture 25"/>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colorTemperature colorTemp="6625"/>
                    </a14:imgEffect>
                    <a14:imgEffect>
                      <a14:saturation sat="25000"/>
                    </a14:imgEffect>
                  </a14:imgLayer>
                </a14:imgProps>
              </a:ext>
              <a:ext uri="{28A0092B-C50C-407E-A947-70E740481C1C}">
                <a14:useLocalDpi xmlns:a14="http://schemas.microsoft.com/office/drawing/2010/main" val="0"/>
              </a:ext>
            </a:extLst>
          </a:blip>
          <a:stretch>
            <a:fillRect/>
          </a:stretch>
        </p:blipFill>
        <p:spPr>
          <a:xfrm>
            <a:off x="1310774" y="3419634"/>
            <a:ext cx="439275" cy="515783"/>
          </a:xfrm>
          <a:prstGeom prst="rect">
            <a:avLst/>
          </a:prstGeom>
        </p:spPr>
      </p:pic>
      <p:sp>
        <p:nvSpPr>
          <p:cNvPr id="27" name="Title 26"/>
          <p:cNvSpPr>
            <a:spLocks noGrp="1"/>
          </p:cNvSpPr>
          <p:nvPr>
            <p:ph type="title"/>
          </p:nvPr>
        </p:nvSpPr>
        <p:spPr/>
        <p:txBody>
          <a:bodyPr/>
          <a:lstStyle/>
          <a:p>
            <a:r>
              <a:rPr lang="en-US" dirty="0" smtClean="0"/>
              <a:t>Supported Deployment Protocols</a:t>
            </a:r>
            <a:endParaRPr lang="en-US" dirty="0"/>
          </a:p>
        </p:txBody>
      </p:sp>
      <p:sp>
        <p:nvSpPr>
          <p:cNvPr id="28" name="Content Placeholder 27"/>
          <p:cNvSpPr>
            <a:spLocks noGrp="1"/>
          </p:cNvSpPr>
          <p:nvPr>
            <p:ph sz="quarter" idx="10"/>
          </p:nvPr>
        </p:nvSpPr>
        <p:spPr>
          <a:xfrm>
            <a:off x="2906971" y="1964677"/>
            <a:ext cx="1502606" cy="276999"/>
          </a:xfrm>
        </p:spPr>
        <p:txBody>
          <a:bodyPr/>
          <a:lstStyle/>
          <a:p>
            <a:pPr marL="0" lvl="0" indent="0">
              <a:lnSpc>
                <a:spcPct val="100000"/>
              </a:lnSpc>
              <a:spcBef>
                <a:spcPts val="0"/>
              </a:spcBef>
              <a:buSzTx/>
              <a:buNone/>
            </a:pPr>
            <a:r>
              <a:rPr lang="en-US" sz="1800" spc="0" dirty="0">
                <a:solidFill>
                  <a:srgbClr val="FFFFFF"/>
                </a:solidFill>
                <a:latin typeface="Segoe UI"/>
              </a:rPr>
              <a:t>GIT : FTP</a:t>
            </a:r>
          </a:p>
        </p:txBody>
      </p:sp>
      <p:sp>
        <p:nvSpPr>
          <p:cNvPr id="33" name="Content Placeholder 27"/>
          <p:cNvSpPr txBox="1">
            <a:spLocks/>
          </p:cNvSpPr>
          <p:nvPr/>
        </p:nvSpPr>
        <p:spPr>
          <a:xfrm>
            <a:off x="2898006" y="3378875"/>
            <a:ext cx="1502606" cy="276999"/>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ln>
                  <a:solidFill>
                    <a:srgbClr val="000000">
                      <a:alpha val="0"/>
                    </a:srgbClr>
                  </a:solidFill>
                </a:ln>
                <a:solidFill>
                  <a:srgbClr val="FFFFFF"/>
                </a:solidFill>
              </a:rPr>
              <a:t>GIT : FTP</a:t>
            </a:r>
            <a:endParaRPr lang="en-US" sz="1800" dirty="0">
              <a:ln>
                <a:solidFill>
                  <a:srgbClr val="000000">
                    <a:alpha val="0"/>
                  </a:srgbClr>
                </a:solidFill>
              </a:ln>
              <a:solidFill>
                <a:srgbClr val="FFFFFF"/>
              </a:solidFill>
            </a:endParaRPr>
          </a:p>
        </p:txBody>
      </p:sp>
      <p:sp>
        <p:nvSpPr>
          <p:cNvPr id="34" name="Content Placeholder 27"/>
          <p:cNvSpPr txBox="1">
            <a:spLocks/>
          </p:cNvSpPr>
          <p:nvPr/>
        </p:nvSpPr>
        <p:spPr>
          <a:xfrm>
            <a:off x="2898006" y="4793072"/>
            <a:ext cx="4273518" cy="276999"/>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ln>
                  <a:solidFill>
                    <a:srgbClr val="000000">
                      <a:alpha val="0"/>
                    </a:srgbClr>
                  </a:solidFill>
                </a:ln>
                <a:solidFill>
                  <a:srgbClr val="FFFFFF"/>
                </a:solidFill>
              </a:rPr>
              <a:t>GIT : FTP : Web Deploy : TFS Deploy </a:t>
            </a:r>
            <a:endParaRPr lang="en-US" sz="1800" dirty="0">
              <a:ln>
                <a:solidFill>
                  <a:srgbClr val="000000">
                    <a:alpha val="0"/>
                  </a:srgbClr>
                </a:solidFill>
              </a:ln>
              <a:solidFill>
                <a:srgbClr val="FFFFFF"/>
              </a:solidFill>
            </a:endParaRPr>
          </a:p>
        </p:txBody>
      </p:sp>
      <p:pic>
        <p:nvPicPr>
          <p:cNvPr id="25" name="Picture 24"/>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1223348" y="4847042"/>
            <a:ext cx="614128" cy="489361"/>
          </a:xfrm>
          <a:prstGeom prst="rect">
            <a:avLst/>
          </a:prstGeom>
        </p:spPr>
      </p:pic>
      <p:sp>
        <p:nvSpPr>
          <p:cNvPr id="40" name="Rectangle 39"/>
          <p:cNvSpPr/>
          <p:nvPr/>
        </p:nvSpPr>
        <p:spPr bwMode="auto">
          <a:xfrm>
            <a:off x="2861340" y="3739792"/>
            <a:ext cx="7290845" cy="369332"/>
          </a:xfrm>
          <a:prstGeom prst="rect">
            <a:avLst/>
          </a:prstGeom>
          <a:gradFill flip="none" rotWithShape="1">
            <a:gsLst>
              <a:gs pos="0">
                <a:schemeClr val="accent5">
                  <a:alpha val="0"/>
                </a:schemeClr>
              </a:gs>
              <a:gs pos="63000">
                <a:srgbClr val="FCFCFC"/>
              </a:gs>
              <a:gs pos="100000">
                <a:srgbClr val="FCFCFC"/>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3" name="Rectangle 42"/>
          <p:cNvSpPr/>
          <p:nvPr/>
        </p:nvSpPr>
        <p:spPr bwMode="auto">
          <a:xfrm>
            <a:off x="2861340" y="5187769"/>
            <a:ext cx="7290845" cy="369332"/>
          </a:xfrm>
          <a:prstGeom prst="rect">
            <a:avLst/>
          </a:prstGeom>
          <a:gradFill flip="none" rotWithShape="1">
            <a:gsLst>
              <a:gs pos="0">
                <a:schemeClr val="accent5">
                  <a:alpha val="0"/>
                </a:schemeClr>
              </a:gs>
              <a:gs pos="63000">
                <a:srgbClr val="FCFCFC"/>
              </a:gs>
              <a:gs pos="100000">
                <a:srgbClr val="FCFCFC"/>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35" name="Group 34"/>
          <p:cNvGrpSpPr/>
          <p:nvPr/>
        </p:nvGrpSpPr>
        <p:grpSpPr>
          <a:xfrm>
            <a:off x="8002127" y="1335453"/>
            <a:ext cx="3704896" cy="4707867"/>
            <a:chOff x="1087822" y="827327"/>
            <a:chExt cx="3704896" cy="4707867"/>
          </a:xfrm>
        </p:grpSpPr>
        <p:sp>
          <p:nvSpPr>
            <p:cNvPr id="39" name="Rectangle 38"/>
            <p:cNvSpPr/>
            <p:nvPr/>
          </p:nvSpPr>
          <p:spPr bwMode="auto">
            <a:xfrm>
              <a:off x="1087822" y="827327"/>
              <a:ext cx="3704896" cy="4707867"/>
            </a:xfrm>
            <a:prstGeom prst="rect">
              <a:avLst/>
            </a:prstGeom>
            <a:solidFill>
              <a:schemeClr val="accent2"/>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pPr>
              <a:endParaRPr lang="en-US" sz="2900" dirty="0">
                <a:gradFill>
                  <a:gsLst>
                    <a:gs pos="85000">
                      <a:srgbClr val="FFFFFF"/>
                    </a:gs>
                    <a:gs pos="0">
                      <a:srgbClr val="FFFFFF"/>
                    </a:gs>
                  </a:gsLst>
                  <a:lin ang="5400000" scaled="0"/>
                </a:gradFill>
              </a:endParaRP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8427" y="1175657"/>
              <a:ext cx="3363686" cy="3363686"/>
            </a:xfrm>
            <a:prstGeom prst="rect">
              <a:avLst/>
            </a:prstGeom>
          </p:spPr>
        </p:pic>
      </p:grpSp>
    </p:spTree>
    <p:extLst>
      <p:ext uri="{BB962C8B-B14F-4D97-AF65-F5344CB8AC3E}">
        <p14:creationId xmlns:p14="http://schemas.microsoft.com/office/powerpoint/2010/main" val="47899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 calcmode="lin" valueType="num">
                                      <p:cBhvr additive="base">
                                        <p:cTn id="12"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 calcmode="lin" valueType="num">
                                      <p:cBhvr additive="base">
                                        <p:cTn id="1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bldLvl="5"/>
      <p:bldP spid="38" grpId="0" build="p" bldLvl="5"/>
      <p:bldP spid="37"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3" y="228601"/>
            <a:ext cx="11149013" cy="812531"/>
          </a:xfrm>
        </p:spPr>
        <p:txBody>
          <a:bodyPr/>
          <a:lstStyle/>
          <a:p>
            <a:r>
              <a:rPr lang="en-US" sz="5900" dirty="0"/>
              <a:t>Azure Pricing and Offer (for Preview)</a:t>
            </a:r>
            <a:endParaRPr lang="en-US" sz="5900" dirty="0">
              <a:solidFill>
                <a:schemeClr val="accent2">
                  <a:alpha val="99000"/>
                </a:schemeClr>
              </a:solidFill>
            </a:endParaRPr>
          </a:p>
        </p:txBody>
      </p:sp>
      <p:graphicFrame>
        <p:nvGraphicFramePr>
          <p:cNvPr id="5" name="Content Placeholder 12"/>
          <p:cNvGraphicFramePr>
            <a:graphicFrameLocks noGrp="1"/>
          </p:cNvGraphicFramePr>
          <p:nvPr>
            <p:ph sz="half" idx="1"/>
            <p:extLst>
              <p:ext uri="{D42A27DB-BD31-4B8C-83A1-F6EECF244321}">
                <p14:modId xmlns:p14="http://schemas.microsoft.com/office/powerpoint/2010/main" val="4077395398"/>
              </p:ext>
            </p:extLst>
          </p:nvPr>
        </p:nvGraphicFramePr>
        <p:xfrm>
          <a:off x="304721" y="1092200"/>
          <a:ext cx="11477810" cy="5486401"/>
        </p:xfrm>
        <a:graphic>
          <a:graphicData uri="http://schemas.openxmlformats.org/drawingml/2006/table">
            <a:tbl>
              <a:tblPr firstRow="1" bandRow="1">
                <a:tableStyleId>{21E4AEA4-8DFA-4A89-87EB-49C32662AFE0}</a:tableStyleId>
              </a:tblPr>
              <a:tblGrid>
                <a:gridCol w="2550625"/>
                <a:gridCol w="3848508"/>
                <a:gridCol w="5078677"/>
              </a:tblGrid>
              <a:tr h="392905">
                <a:tc>
                  <a:txBody>
                    <a:bodyPr/>
                    <a:lstStyle/>
                    <a:p>
                      <a:endParaRPr lang="en-US" sz="700" dirty="0">
                        <a:effectLst/>
                        <a:latin typeface="Calibri"/>
                        <a:cs typeface="Times New Roman"/>
                      </a:endParaRPr>
                    </a:p>
                  </a:txBody>
                  <a:tcPr marL="60092" marR="60092"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2400" dirty="0">
                          <a:effectLst/>
                        </a:rPr>
                        <a:t>Shared Instances</a:t>
                      </a:r>
                      <a:endParaRPr lang="en-US" sz="2400" dirty="0">
                        <a:effectLst/>
                        <a:latin typeface="Calibri"/>
                        <a:ea typeface="Calibri"/>
                        <a:cs typeface="Times New Roman"/>
                      </a:endParaRPr>
                    </a:p>
                  </a:txBody>
                  <a:tcPr marL="60092" marR="60092"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2400" dirty="0">
                          <a:effectLst/>
                        </a:rPr>
                        <a:t>Reserved Instances</a:t>
                      </a:r>
                      <a:endParaRPr lang="en-US" sz="2400" dirty="0">
                        <a:effectLst/>
                        <a:latin typeface="Calibri"/>
                        <a:ea typeface="Calibri"/>
                        <a:cs typeface="Times New Roman"/>
                      </a:endParaRPr>
                    </a:p>
                  </a:txBody>
                  <a:tcPr marL="60092" marR="60092"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550067">
                <a:tc>
                  <a:txBody>
                    <a:bodyPr/>
                    <a:lstStyle/>
                    <a:p>
                      <a:pPr marL="247015" marR="0" algn="l">
                        <a:spcBef>
                          <a:spcPts val="0"/>
                        </a:spcBef>
                        <a:spcAft>
                          <a:spcPts val="0"/>
                        </a:spcAft>
                      </a:pPr>
                      <a:r>
                        <a:rPr lang="en-US" sz="1600" b="1" dirty="0">
                          <a:effectLst/>
                        </a:rPr>
                        <a:t>Price</a:t>
                      </a:r>
                      <a:endParaRPr lang="en-US" sz="1600" b="1" dirty="0">
                        <a:effectLst/>
                        <a:latin typeface="Calibri"/>
                        <a:ea typeface="Calibri"/>
                        <a:cs typeface="Times New Roman"/>
                      </a:endParaRPr>
                    </a:p>
                  </a:txBody>
                  <a:tcPr marL="60092" marR="60092"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FREE </a:t>
                      </a:r>
                      <a:r>
                        <a:rPr lang="en-US" sz="1600" dirty="0" smtClean="0">
                          <a:effectLst/>
                        </a:rPr>
                        <a:t>for 12 months</a:t>
                      </a:r>
                      <a:endParaRPr lang="en-US" sz="1600" dirty="0">
                        <a:effectLst/>
                        <a:latin typeface="Calibri"/>
                        <a:ea typeface="Calibri"/>
                        <a:cs typeface="Times New Roman"/>
                      </a:endParaRPr>
                    </a:p>
                  </a:txBody>
                  <a:tcPr marL="60092" marR="60092"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rPr>
                        <a:t>Azure S,M,L</a:t>
                      </a:r>
                      <a:r>
                        <a:rPr lang="en-US" sz="1600" baseline="0" dirty="0" smtClean="0">
                          <a:effectLst/>
                        </a:rPr>
                        <a:t> instances at 33% discount</a:t>
                      </a:r>
                      <a:endParaRPr lang="en-US" sz="1600" dirty="0">
                        <a:effectLst/>
                      </a:endParaRPr>
                    </a:p>
                  </a:txBody>
                  <a:tcPr marL="60092" marR="60092"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344688">
                <a:tc>
                  <a:txBody>
                    <a:bodyPr/>
                    <a:lstStyle/>
                    <a:p>
                      <a:pPr marL="247015" marR="0" algn="l">
                        <a:spcBef>
                          <a:spcPts val="0"/>
                        </a:spcBef>
                        <a:spcAft>
                          <a:spcPts val="0"/>
                        </a:spcAft>
                      </a:pPr>
                      <a:r>
                        <a:rPr lang="en-US" sz="1600" b="1" dirty="0">
                          <a:effectLst/>
                        </a:rPr>
                        <a:t>Number of Sites</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Up to </a:t>
                      </a:r>
                      <a:r>
                        <a:rPr lang="en-US" sz="1600" dirty="0" smtClean="0">
                          <a:effectLst/>
                        </a:rPr>
                        <a:t>10</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rPr>
                        <a:t>Up</a:t>
                      </a:r>
                      <a:r>
                        <a:rPr lang="en-US" sz="1600" baseline="0" dirty="0" smtClean="0">
                          <a:effectLst/>
                        </a:rPr>
                        <a:t> to 100</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4688">
                <a:tc>
                  <a:txBody>
                    <a:bodyPr/>
                    <a:lstStyle/>
                    <a:p>
                      <a:pPr marL="247015" marR="0" algn="l">
                        <a:spcBef>
                          <a:spcPts val="0"/>
                        </a:spcBef>
                        <a:spcAft>
                          <a:spcPts val="0"/>
                        </a:spcAft>
                      </a:pPr>
                      <a:r>
                        <a:rPr lang="en-US" sz="1600" b="1" dirty="0" smtClean="0">
                          <a:effectLst/>
                          <a:latin typeface="Calibri"/>
                          <a:ea typeface="Calibri"/>
                          <a:cs typeface="Times New Roman"/>
                        </a:rPr>
                        <a:t>Maximum Scale</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latin typeface="Calibri"/>
                          <a:ea typeface="Calibri"/>
                          <a:cs typeface="Times New Roman"/>
                        </a:rPr>
                        <a:t>3 instances</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indent="0" algn="l" defTabSz="914363" rtl="0" eaLnBrk="1" fontAlgn="auto" latinLnBrk="0" hangingPunct="1">
                        <a:lnSpc>
                          <a:spcPct val="100000"/>
                        </a:lnSpc>
                        <a:spcBef>
                          <a:spcPts val="0"/>
                        </a:spcBef>
                        <a:spcAft>
                          <a:spcPts val="0"/>
                        </a:spcAft>
                        <a:buClrTx/>
                        <a:buSzTx/>
                        <a:buFontTx/>
                        <a:buNone/>
                        <a:tabLst/>
                        <a:defRPr/>
                      </a:pPr>
                      <a:r>
                        <a:rPr lang="en-US" sz="1600" dirty="0" smtClean="0">
                          <a:effectLst/>
                          <a:latin typeface="Calibri"/>
                          <a:ea typeface="Calibri"/>
                          <a:cs typeface="Times New Roman"/>
                        </a:rPr>
                        <a:t>3 instances</a:t>
                      </a: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4688">
                <a:tc>
                  <a:txBody>
                    <a:bodyPr/>
                    <a:lstStyle/>
                    <a:p>
                      <a:pPr marL="247015" marR="0" algn="l">
                        <a:spcBef>
                          <a:spcPts val="0"/>
                        </a:spcBef>
                        <a:spcAft>
                          <a:spcPts val="0"/>
                        </a:spcAft>
                      </a:pPr>
                      <a:r>
                        <a:rPr lang="en-US" sz="1600" b="1" dirty="0" smtClean="0">
                          <a:effectLst/>
                        </a:rPr>
                        <a:t>Storage</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a:effectLst/>
                        </a:rPr>
                        <a:t>1GB (shared by all sites)</a:t>
                      </a:r>
                      <a:endParaRPr lang="en-US" sz="160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10GB (shared by all sites)</a:t>
                      </a:r>
                      <a:r>
                        <a:rPr lang="en-US" sz="1400" dirty="0">
                          <a:effectLst/>
                        </a:rPr>
                        <a:t> </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50067">
                <a:tc>
                  <a:txBody>
                    <a:bodyPr/>
                    <a:lstStyle/>
                    <a:p>
                      <a:pPr marL="247015" marR="0" algn="l">
                        <a:spcBef>
                          <a:spcPts val="0"/>
                        </a:spcBef>
                        <a:spcAft>
                          <a:spcPts val="0"/>
                        </a:spcAft>
                      </a:pPr>
                      <a:r>
                        <a:rPr lang="en-US" sz="1600" b="1" dirty="0" smtClean="0">
                          <a:effectLst/>
                        </a:rPr>
                        <a:t>Storage Transactions</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Unlimited (abstracted by storage subsystem)</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Unlimited (abstracted by storage subsystem)</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825100">
                <a:tc>
                  <a:txBody>
                    <a:bodyPr/>
                    <a:lstStyle/>
                    <a:p>
                      <a:pPr marL="247015" marR="0" algn="l">
                        <a:spcBef>
                          <a:spcPts val="0"/>
                        </a:spcBef>
                        <a:spcAft>
                          <a:spcPts val="0"/>
                        </a:spcAft>
                      </a:pPr>
                      <a:r>
                        <a:rPr lang="en-US" sz="1600" b="1" dirty="0" smtClean="0">
                          <a:effectLst/>
                        </a:rPr>
                        <a:t>SQL Database</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rPr>
                        <a:t>Standard SQL Database</a:t>
                      </a:r>
                      <a:endParaRPr lang="en-US" sz="1600" dirty="0">
                        <a:effectLst/>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indent="0" algn="l" defTabSz="914363" rtl="0" eaLnBrk="1" fontAlgn="auto" latinLnBrk="0" hangingPunct="1">
                        <a:lnSpc>
                          <a:spcPct val="100000"/>
                        </a:lnSpc>
                        <a:spcBef>
                          <a:spcPts val="0"/>
                        </a:spcBef>
                        <a:spcAft>
                          <a:spcPts val="0"/>
                        </a:spcAft>
                        <a:buClrTx/>
                        <a:buSzTx/>
                        <a:buFontTx/>
                        <a:buNone/>
                        <a:tabLst/>
                        <a:defRPr/>
                      </a:pPr>
                      <a:r>
                        <a:rPr lang="en-US" sz="1600" dirty="0" smtClean="0">
                          <a:effectLst/>
                        </a:rPr>
                        <a:t>Standard SQL Database</a:t>
                      </a:r>
                    </a:p>
                    <a:p>
                      <a:pPr marL="247015" marR="0">
                        <a:spcBef>
                          <a:spcPts val="0"/>
                        </a:spcBef>
                        <a:spcAft>
                          <a:spcPts val="0"/>
                        </a:spcAft>
                      </a:pPr>
                      <a:endParaRPr lang="en-US" sz="1600" dirty="0">
                        <a:effectLst/>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50067">
                <a:tc>
                  <a:txBody>
                    <a:bodyPr/>
                    <a:lstStyle/>
                    <a:p>
                      <a:pPr marL="247015" marR="0" algn="l">
                        <a:spcBef>
                          <a:spcPts val="0"/>
                        </a:spcBef>
                        <a:spcAft>
                          <a:spcPts val="0"/>
                        </a:spcAft>
                      </a:pPr>
                      <a:r>
                        <a:rPr lang="en-US" sz="1600" b="1" dirty="0" smtClean="0">
                          <a:effectLst/>
                        </a:rPr>
                        <a:t>MySQL</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rPr>
                        <a:t>Includes one 20MB database</a:t>
                      </a:r>
                      <a:endParaRPr lang="en-US" sz="1600" dirty="0">
                        <a:effectLst/>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rPr>
                        <a:t>Includes one 20MB database</a:t>
                      </a:r>
                    </a:p>
                    <a:p>
                      <a:pPr marL="247015" marR="0">
                        <a:spcBef>
                          <a:spcPts val="0"/>
                        </a:spcBef>
                        <a:spcAft>
                          <a:spcPts val="0"/>
                        </a:spcAft>
                      </a:pPr>
                      <a:r>
                        <a:rPr lang="en-US" sz="1600" dirty="0" smtClean="0">
                          <a:effectLst/>
                        </a:rPr>
                        <a:t>TBD beyond </a:t>
                      </a:r>
                      <a:r>
                        <a:rPr lang="en-US" sz="1600" dirty="0">
                          <a:effectLst/>
                        </a:rPr>
                        <a:t>20MB </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50067">
                <a:tc>
                  <a:txBody>
                    <a:bodyPr/>
                    <a:lstStyle/>
                    <a:p>
                      <a:pPr marL="247015" marR="0" algn="l">
                        <a:spcBef>
                          <a:spcPts val="0"/>
                        </a:spcBef>
                        <a:spcAft>
                          <a:spcPts val="0"/>
                        </a:spcAft>
                      </a:pPr>
                      <a:r>
                        <a:rPr lang="en-US" sz="1600" b="1" dirty="0" smtClean="0">
                          <a:effectLst/>
                        </a:rPr>
                        <a:t>Bandwidth</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a:effectLst/>
                        </a:rPr>
                        <a:t>Ingress – Unlimited</a:t>
                      </a:r>
                    </a:p>
                    <a:p>
                      <a:pPr marL="247015" marR="0">
                        <a:spcBef>
                          <a:spcPts val="0"/>
                        </a:spcBef>
                        <a:spcAft>
                          <a:spcPts val="0"/>
                        </a:spcAft>
                      </a:pPr>
                      <a:r>
                        <a:rPr lang="en-US" sz="1600">
                          <a:effectLst/>
                        </a:rPr>
                        <a:t>Egress – 165MB/day (5GB/month)</a:t>
                      </a:r>
                      <a:r>
                        <a:rPr lang="en-US" sz="1400">
                          <a:effectLst/>
                        </a:rPr>
                        <a:t> </a:t>
                      </a:r>
                      <a:endParaRPr lang="en-US" sz="160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Ingress – Unlimited</a:t>
                      </a:r>
                    </a:p>
                    <a:p>
                      <a:pPr marL="247015" marR="0">
                        <a:spcBef>
                          <a:spcPts val="0"/>
                        </a:spcBef>
                        <a:spcAft>
                          <a:spcPts val="0"/>
                        </a:spcAft>
                      </a:pPr>
                      <a:r>
                        <a:rPr lang="en-US" sz="1600" dirty="0">
                          <a:effectLst/>
                        </a:rPr>
                        <a:t>Egress </a:t>
                      </a:r>
                      <a:r>
                        <a:rPr lang="en-US" sz="1600" dirty="0" smtClean="0">
                          <a:effectLst/>
                        </a:rPr>
                        <a:t>– Azure bandwidth</a:t>
                      </a:r>
                      <a:r>
                        <a:rPr lang="en-US" sz="1600" baseline="0" dirty="0" smtClean="0">
                          <a:effectLst/>
                        </a:rPr>
                        <a:t> rates (above 5GB/month)</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4688">
                <a:tc>
                  <a:txBody>
                    <a:bodyPr/>
                    <a:lstStyle/>
                    <a:p>
                      <a:pPr marL="247015" marR="0" algn="l">
                        <a:spcBef>
                          <a:spcPts val="0"/>
                        </a:spcBef>
                        <a:spcAft>
                          <a:spcPts val="0"/>
                        </a:spcAft>
                      </a:pPr>
                      <a:r>
                        <a:rPr lang="en-US" sz="1600" b="1" dirty="0">
                          <a:effectLst/>
                        </a:rPr>
                        <a:t>Custom </a:t>
                      </a:r>
                      <a:r>
                        <a:rPr lang="en-US" sz="1600" b="1" dirty="0" smtClean="0">
                          <a:effectLst/>
                        </a:rPr>
                        <a:t>Domains</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Not </a:t>
                      </a:r>
                      <a:r>
                        <a:rPr lang="en-US" sz="1600" dirty="0" smtClean="0">
                          <a:effectLst/>
                        </a:rPr>
                        <a:t>Available</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Supported</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4688">
                <a:tc>
                  <a:txBody>
                    <a:bodyPr/>
                    <a:lstStyle/>
                    <a:p>
                      <a:pPr marL="247015" marR="0" algn="l">
                        <a:spcBef>
                          <a:spcPts val="0"/>
                        </a:spcBef>
                        <a:spcAft>
                          <a:spcPts val="0"/>
                        </a:spcAft>
                      </a:pPr>
                      <a:r>
                        <a:rPr lang="en-US" sz="1600" b="1" dirty="0">
                          <a:effectLst/>
                        </a:rPr>
                        <a:t>SLA</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None</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a:effectLst/>
                        </a:rPr>
                        <a:t>None</a:t>
                      </a:r>
                      <a:endParaRPr lang="en-US" sz="160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4688">
                <a:tc>
                  <a:txBody>
                    <a:bodyPr/>
                    <a:lstStyle/>
                    <a:p>
                      <a:pPr marL="247015" marR="0" algn="l">
                        <a:spcBef>
                          <a:spcPts val="0"/>
                        </a:spcBef>
                        <a:spcAft>
                          <a:spcPts val="0"/>
                        </a:spcAft>
                      </a:pPr>
                      <a:r>
                        <a:rPr lang="en-US" sz="1600" b="1" dirty="0">
                          <a:effectLst/>
                        </a:rPr>
                        <a:t>Support</a:t>
                      </a:r>
                      <a:endParaRPr lang="en-US" sz="1600" b="1"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a:effectLst/>
                        </a:rPr>
                        <a:t>FAQ, Forum</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47015" marR="0">
                        <a:spcBef>
                          <a:spcPts val="0"/>
                        </a:spcBef>
                        <a:spcAft>
                          <a:spcPts val="0"/>
                        </a:spcAft>
                      </a:pPr>
                      <a:r>
                        <a:rPr lang="en-US" sz="1600" dirty="0" smtClean="0">
                          <a:effectLst/>
                        </a:rPr>
                        <a:t>Email, Phone, FAQ, and Forum</a:t>
                      </a:r>
                      <a:endParaRPr lang="en-US" sz="1600" dirty="0">
                        <a:effectLst/>
                        <a:latin typeface="Calibri"/>
                        <a:ea typeface="Calibri"/>
                        <a:cs typeface="Times New Roman"/>
                      </a:endParaRPr>
                    </a:p>
                  </a:txBody>
                  <a:tcPr marL="60092" marR="6009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191794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519113" y="228602"/>
            <a:ext cx="11149013" cy="747897"/>
          </a:xfrm>
          <a:prstGeom prst="rect">
            <a:avLst/>
          </a:prstGeom>
        </p:spPr>
        <p:txBody>
          <a:bodyPr lIns="91432" tIns="45717" rIns="91432" bIns="45717"/>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t>Reserved Instance Details</a:t>
            </a:r>
            <a:endParaRPr/>
          </a:p>
        </p:txBody>
      </p:sp>
      <p:sp>
        <p:nvSpPr>
          <p:cNvPr id="3" name="Content Placeholder 2"/>
          <p:cNvSpPr txBox="1">
            <a:spLocks/>
          </p:cNvSpPr>
          <p:nvPr>
            <p:custDataLst>
              <p:tags r:id="rId2"/>
            </p:custDataLst>
          </p:nvPr>
        </p:nvSpPr>
        <p:spPr>
          <a:xfrm>
            <a:off x="519115" y="1463675"/>
            <a:ext cx="11155679" cy="2000548"/>
          </a:xfrm>
          <a:prstGeom prst="rect">
            <a:avLst/>
          </a:prstGeom>
        </p:spPr>
        <p:txBody>
          <a:bodyPr lIns="91432" tIns="45717" rIns="91432" bIns="45717"/>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solidFill>
                  <a:srgbClr val="E7B921">
                    <a:alpha val="99000"/>
                  </a:srgbClr>
                </a:solidFill>
                <a:latin typeface="Segoe UI Light" pitchFamily="34" charset="0"/>
              </a:rPr>
              <a:t>Windows Azure Web Sites</a:t>
            </a:r>
          </a:p>
          <a:p>
            <a:pPr marL="0" lvl="1" indent="0">
              <a:buFont typeface="Arial" pitchFamily="34" charset="0"/>
              <a:buNone/>
            </a:pPr>
            <a:r>
              <a:rPr lang="en-US" sz="2000" dirty="0"/>
              <a:t>Supports Various Reserved Instance Sizes</a:t>
            </a:r>
          </a:p>
          <a:p>
            <a:pPr marL="0" lvl="1" indent="0">
              <a:buFont typeface="Arial" pitchFamily="34" charset="0"/>
              <a:buNone/>
            </a:pPr>
            <a:r>
              <a:rPr lang="en-US" sz="2000" dirty="0"/>
              <a:t>Reserved Instances for Windows Azure Web Sites the same as Cloud Apps Instances except for Extra Small and Extra Large (for Preview)</a:t>
            </a:r>
          </a:p>
          <a:p>
            <a:pPr marL="0" lvl="1" indent="0">
              <a:buFont typeface="Arial" pitchFamily="34" charset="0"/>
              <a:buNone/>
            </a:pPr>
            <a:r>
              <a:rPr lang="en-US" sz="2000" dirty="0"/>
              <a:t>Balance of Performance per node vs. High Availability from multiple nodes</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385625883"/>
              </p:ext>
            </p:extLst>
          </p:nvPr>
        </p:nvGraphicFramePr>
        <p:xfrm>
          <a:off x="517525" y="3656801"/>
          <a:ext cx="8926832" cy="1645920"/>
        </p:xfrm>
        <a:graphic>
          <a:graphicData uri="http://schemas.openxmlformats.org/drawingml/2006/table">
            <a:tbl>
              <a:tblPr firstRow="1" bandRow="1">
                <a:tableStyleId>{7DF18680-E054-41AD-8BC1-D1AEF772440D}</a:tableStyleId>
              </a:tblPr>
              <a:tblGrid>
                <a:gridCol w="2231708"/>
                <a:gridCol w="2231708"/>
                <a:gridCol w="1824486"/>
                <a:gridCol w="2638930"/>
              </a:tblGrid>
              <a:tr h="457200">
                <a:tc>
                  <a:txBody>
                    <a:bodyPr/>
                    <a:lstStyle/>
                    <a:p>
                      <a:pPr algn="ctr"/>
                      <a:r>
                        <a:rPr lang="en-NZ" sz="2400" b="0" dirty="0" smtClean="0">
                          <a:ln>
                            <a:solidFill>
                              <a:srgbClr val="FFFFFF">
                                <a:alpha val="0"/>
                              </a:srgbClr>
                            </a:solidFill>
                          </a:ln>
                          <a:solidFill>
                            <a:schemeClr val="lt1">
                              <a:alpha val="99000"/>
                            </a:schemeClr>
                          </a:solidFill>
                        </a:rPr>
                        <a:t>Size</a:t>
                      </a:r>
                      <a:endParaRPr lang="en-NZ" sz="2400" b="0" dirty="0">
                        <a:ln>
                          <a:solidFill>
                            <a:srgbClr val="FFFFFF">
                              <a:alpha val="0"/>
                            </a:srgbClr>
                          </a:solidFill>
                        </a:ln>
                        <a:solidFill>
                          <a:schemeClr val="lt1">
                            <a:alpha val="99000"/>
                          </a:scheme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algn="ctr"/>
                      <a:r>
                        <a:rPr lang="en-NZ" sz="2400" b="0" dirty="0" smtClean="0">
                          <a:ln>
                            <a:solidFill>
                              <a:srgbClr val="FFFFFF">
                                <a:alpha val="0"/>
                              </a:srgbClr>
                            </a:solidFill>
                          </a:ln>
                          <a:solidFill>
                            <a:schemeClr val="lt1">
                              <a:alpha val="99000"/>
                            </a:schemeClr>
                          </a:solidFill>
                        </a:rPr>
                        <a:t>CPU Cores</a:t>
                      </a:r>
                      <a:endParaRPr lang="en-NZ" sz="2400" b="0" dirty="0">
                        <a:ln>
                          <a:solidFill>
                            <a:srgbClr val="FFFFFF">
                              <a:alpha val="0"/>
                            </a:srgbClr>
                          </a:solidFill>
                        </a:ln>
                        <a:solidFill>
                          <a:schemeClr val="lt1">
                            <a:alpha val="99000"/>
                          </a:scheme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algn="ctr"/>
                      <a:r>
                        <a:rPr lang="en-NZ" sz="2400" b="0" dirty="0" smtClean="0">
                          <a:ln>
                            <a:solidFill>
                              <a:srgbClr val="FFFFFF">
                                <a:alpha val="0"/>
                              </a:srgbClr>
                            </a:solidFill>
                          </a:ln>
                          <a:solidFill>
                            <a:schemeClr val="lt1">
                              <a:alpha val="99000"/>
                            </a:schemeClr>
                          </a:solidFill>
                        </a:rPr>
                        <a:t>RAM</a:t>
                      </a:r>
                      <a:endParaRPr lang="en-NZ" sz="2400" b="0" dirty="0">
                        <a:ln>
                          <a:solidFill>
                            <a:srgbClr val="FFFFFF">
                              <a:alpha val="0"/>
                            </a:srgbClr>
                          </a:solidFill>
                        </a:ln>
                        <a:solidFill>
                          <a:schemeClr val="lt1">
                            <a:alpha val="99000"/>
                          </a:scheme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algn="ctr"/>
                      <a:r>
                        <a:rPr lang="en-NZ" sz="2400" b="0" dirty="0" smtClean="0">
                          <a:ln>
                            <a:solidFill>
                              <a:srgbClr val="FFFFFF">
                                <a:alpha val="0"/>
                              </a:srgbClr>
                            </a:solidFill>
                          </a:ln>
                          <a:solidFill>
                            <a:schemeClr val="lt1">
                              <a:alpha val="99000"/>
                            </a:schemeClr>
                          </a:solidFill>
                        </a:rPr>
                        <a:t>Cost / HR (USD)</a:t>
                      </a:r>
                      <a:endParaRPr lang="en-NZ" sz="2400" b="0" dirty="0">
                        <a:ln>
                          <a:solidFill>
                            <a:srgbClr val="FFFFFF">
                              <a:alpha val="0"/>
                            </a:srgbClr>
                          </a:solidFill>
                        </a:ln>
                        <a:solidFill>
                          <a:schemeClr val="lt1">
                            <a:alpha val="99000"/>
                          </a:scheme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396240">
                <a:tc>
                  <a:txBody>
                    <a:bodyPr/>
                    <a:lstStyle/>
                    <a:p>
                      <a:r>
                        <a:rPr lang="en-NZ" sz="2000" dirty="0" smtClean="0">
                          <a:ln>
                            <a:solidFill>
                              <a:srgbClr val="FFFFFF">
                                <a:alpha val="0"/>
                              </a:srgbClr>
                            </a:solidFill>
                          </a:ln>
                          <a:solidFill>
                            <a:srgbClr val="595959">
                              <a:alpha val="99000"/>
                            </a:srgbClr>
                          </a:solidFill>
                        </a:rPr>
                        <a:t>Small</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1</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1.7GB</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.12</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96240">
                <a:tc>
                  <a:txBody>
                    <a:bodyPr/>
                    <a:lstStyle/>
                    <a:p>
                      <a:r>
                        <a:rPr lang="en-NZ" sz="2000" dirty="0" smtClean="0">
                          <a:ln>
                            <a:solidFill>
                              <a:srgbClr val="FFFFFF">
                                <a:alpha val="0"/>
                              </a:srgbClr>
                            </a:solidFill>
                          </a:ln>
                          <a:solidFill>
                            <a:srgbClr val="595959">
                              <a:alpha val="99000"/>
                            </a:srgbClr>
                          </a:solidFill>
                        </a:rPr>
                        <a:t>Medium</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2</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3.5GB</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.24</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396240">
                <a:tc>
                  <a:txBody>
                    <a:bodyPr/>
                    <a:lstStyle/>
                    <a:p>
                      <a:r>
                        <a:rPr lang="en-NZ" sz="2000" dirty="0" smtClean="0">
                          <a:ln>
                            <a:solidFill>
                              <a:srgbClr val="FFFFFF">
                                <a:alpha val="0"/>
                              </a:srgbClr>
                            </a:solidFill>
                          </a:ln>
                          <a:solidFill>
                            <a:srgbClr val="595959">
                              <a:alpha val="99000"/>
                            </a:srgbClr>
                          </a:solidFill>
                        </a:rPr>
                        <a:t>Large</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4</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7GB</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NZ" sz="2000" dirty="0" smtClean="0">
                          <a:ln>
                            <a:solidFill>
                              <a:srgbClr val="FFFFFF">
                                <a:alpha val="0"/>
                              </a:srgbClr>
                            </a:solidFill>
                          </a:ln>
                          <a:solidFill>
                            <a:srgbClr val="595959">
                              <a:alpha val="99000"/>
                            </a:srgbClr>
                          </a:solidFill>
                        </a:rPr>
                        <a:t>.48</a:t>
                      </a:r>
                      <a:endParaRPr lang="en-NZ" sz="2000" dirty="0">
                        <a:ln>
                          <a:solidFill>
                            <a:srgbClr val="FFFFFF">
                              <a:alpha val="0"/>
                            </a:srgbClr>
                          </a:solidFill>
                        </a:ln>
                        <a:solidFill>
                          <a:srgbClr val="595959">
                            <a:alpha val="99000"/>
                          </a:srgbClr>
                        </a:solidFill>
                      </a:endParaRPr>
                    </a:p>
                  </a:txBody>
                  <a:tcPr marL="121888" marR="1218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7095592" y="5763127"/>
            <a:ext cx="4579202" cy="443199"/>
          </a:xfrm>
          <a:prstGeom prst="rect">
            <a:avLst/>
          </a:prstGeom>
          <a:noFill/>
        </p:spPr>
        <p:txBody>
          <a:bodyPr wrap="none" lIns="0" tIns="0" rIns="0" bIns="0" rtlCol="0">
            <a:spAutoFit/>
          </a:bodyPr>
          <a:lstStyle/>
          <a:p>
            <a:pPr>
              <a:lnSpc>
                <a:spcPct val="90000"/>
              </a:lnSpc>
              <a:spcBef>
                <a:spcPct val="20000"/>
              </a:spcBef>
              <a:buSzPct val="80000"/>
            </a:pPr>
            <a:r>
              <a:rPr lang="en-US" sz="3200" dirty="0">
                <a:gradFill>
                  <a:gsLst>
                    <a:gs pos="0">
                      <a:srgbClr val="292929">
                        <a:lumMod val="90000"/>
                        <a:lumOff val="10000"/>
                      </a:srgbClr>
                    </a:gs>
                    <a:gs pos="86000">
                      <a:srgbClr val="292929">
                        <a:lumMod val="90000"/>
                        <a:lumOff val="10000"/>
                      </a:srgbClr>
                    </a:gs>
                  </a:gsLst>
                  <a:lin ang="5400000" scaled="0"/>
                </a:gradFill>
              </a:rPr>
              <a:t>33% discount for preview</a:t>
            </a:r>
          </a:p>
        </p:txBody>
      </p:sp>
    </p:spTree>
    <p:extLst>
      <p:ext uri="{BB962C8B-B14F-4D97-AF65-F5344CB8AC3E}">
        <p14:creationId xmlns:p14="http://schemas.microsoft.com/office/powerpoint/2010/main" val="70658384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91136" y="4969733"/>
            <a:ext cx="5534222" cy="1366595"/>
          </a:xfrm>
          <a:prstGeom prst="roundRect">
            <a:avLst>
              <a:gd name="adj" fmla="val 0"/>
            </a:avLst>
          </a:prstGeom>
          <a:solidFill>
            <a:schemeClr val="accent2"/>
          </a:solidFill>
          <a:ln w="9525" cap="flat" cmpd="sng" algn="ctr">
            <a:noFill/>
            <a:prstDash val="solid"/>
          </a:ln>
          <a:effectLst/>
        </p:spPr>
        <p:txBody>
          <a:bodyPr lIns="76157" tIns="38080" rIns="76157" bIns="38080" rtlCol="0" anchor="t" anchorCtr="0"/>
          <a:lstStyle/>
          <a:p>
            <a:pPr marL="3174" defTabSz="914023">
              <a:lnSpc>
                <a:spcPct val="90000"/>
              </a:lnSpc>
              <a:spcAft>
                <a:spcPts val="900"/>
              </a:spcAft>
              <a:buSzPct val="80000"/>
            </a:pPr>
            <a:r>
              <a:rPr lang="en-US" spc="-83" dirty="0">
                <a:solidFill>
                  <a:srgbClr val="FFFFFF">
                    <a:alpha val="99000"/>
                  </a:srgbClr>
                </a:solidFill>
                <a:latin typeface="Segoe UI Light" pitchFamily="34" charset="0"/>
              </a:rPr>
              <a:t>Popular open source apps</a:t>
            </a:r>
          </a:p>
          <a:p>
            <a:pPr marL="3174" defTabSz="914023">
              <a:lnSpc>
                <a:spcPct val="90000"/>
              </a:lnSpc>
              <a:spcAft>
                <a:spcPts val="900"/>
              </a:spcAft>
              <a:buSzPct val="80000"/>
            </a:pPr>
            <a:r>
              <a:rPr lang="en-US" sz="1500" spc="-43" dirty="0">
                <a:solidFill>
                  <a:srgbClr val="000000">
                    <a:alpha val="99000"/>
                  </a:srgbClr>
                </a:solidFill>
              </a:rPr>
              <a:t>Launch a professional looking site with a few clicks using apps like </a:t>
            </a:r>
            <a:r>
              <a:rPr lang="en-US" sz="1500" spc="-43" dirty="0" err="1">
                <a:solidFill>
                  <a:srgbClr val="000000">
                    <a:alpha val="99000"/>
                  </a:srgbClr>
                </a:solidFill>
              </a:rPr>
              <a:t>WordPress</a:t>
            </a:r>
            <a:r>
              <a:rPr lang="en-US" sz="1500" spc="-43" dirty="0">
                <a:solidFill>
                  <a:srgbClr val="000000">
                    <a:alpha val="99000"/>
                  </a:srgbClr>
                </a:solidFill>
              </a:rPr>
              <a:t>, </a:t>
            </a:r>
            <a:r>
              <a:rPr lang="en-US" sz="1500" spc="-43" dirty="0" err="1">
                <a:solidFill>
                  <a:srgbClr val="000000">
                    <a:alpha val="99000"/>
                  </a:srgbClr>
                </a:solidFill>
              </a:rPr>
              <a:t>Joomla</a:t>
            </a:r>
            <a:r>
              <a:rPr lang="en-US" sz="1500" spc="-43" dirty="0">
                <a:solidFill>
                  <a:srgbClr val="000000">
                    <a:alpha val="99000"/>
                  </a:srgbClr>
                </a:solidFill>
              </a:rPr>
              <a:t>!, Drupal, </a:t>
            </a:r>
            <a:r>
              <a:rPr lang="en-US" sz="1500" spc="-43" dirty="0" err="1">
                <a:solidFill>
                  <a:srgbClr val="000000">
                    <a:alpha val="99000"/>
                  </a:srgbClr>
                </a:solidFill>
              </a:rPr>
              <a:t>DotNetNuke</a:t>
            </a:r>
            <a:r>
              <a:rPr lang="en-US" sz="1500" spc="-43" dirty="0">
                <a:solidFill>
                  <a:srgbClr val="000000">
                    <a:alpha val="99000"/>
                  </a:srgbClr>
                </a:solidFill>
              </a:rPr>
              <a:t> and </a:t>
            </a:r>
            <a:r>
              <a:rPr lang="en-US" sz="1500" spc="-43" dirty="0" err="1">
                <a:solidFill>
                  <a:srgbClr val="000000">
                    <a:alpha val="99000"/>
                  </a:srgbClr>
                </a:solidFill>
              </a:rPr>
              <a:t>Umbraco</a:t>
            </a:r>
            <a:endParaRPr lang="en-US" sz="1500" spc="-43" dirty="0">
              <a:solidFill>
                <a:srgbClr val="000000">
                  <a:alpha val="99000"/>
                </a:srgbClr>
              </a:solidFill>
            </a:endParaRPr>
          </a:p>
        </p:txBody>
      </p:sp>
      <p:sp>
        <p:nvSpPr>
          <p:cNvPr id="14" name="Rounded Rectangle 13"/>
          <p:cNvSpPr/>
          <p:nvPr/>
        </p:nvSpPr>
        <p:spPr bwMode="auto">
          <a:xfrm>
            <a:off x="391136" y="3530949"/>
            <a:ext cx="5534222" cy="1366595"/>
          </a:xfrm>
          <a:prstGeom prst="roundRect">
            <a:avLst>
              <a:gd name="adj" fmla="val 0"/>
            </a:avLst>
          </a:prstGeom>
          <a:solidFill>
            <a:schemeClr val="accent2"/>
          </a:solidFill>
          <a:ln w="9525" cap="flat" cmpd="sng" algn="ctr">
            <a:noFill/>
            <a:prstDash val="solid"/>
          </a:ln>
          <a:effectLst/>
        </p:spPr>
        <p:txBody>
          <a:bodyPr lIns="76157" tIns="38080" rIns="76157" bIns="38080" rtlCol="0" anchor="t" anchorCtr="0"/>
          <a:lstStyle/>
          <a:p>
            <a:pPr marL="3174" defTabSz="914023">
              <a:lnSpc>
                <a:spcPct val="90000"/>
              </a:lnSpc>
              <a:spcAft>
                <a:spcPts val="900"/>
              </a:spcAft>
              <a:buSzPct val="80000"/>
            </a:pPr>
            <a:r>
              <a:rPr lang="en-US" spc="-83" dirty="0">
                <a:solidFill>
                  <a:srgbClr val="FFFFFF">
                    <a:alpha val="99000"/>
                  </a:srgbClr>
                </a:solidFill>
                <a:latin typeface="Segoe UI Light" pitchFamily="34" charset="0"/>
              </a:rPr>
              <a:t>Porting existing web sites</a:t>
            </a:r>
          </a:p>
          <a:p>
            <a:pPr marL="3174" defTabSz="914023">
              <a:lnSpc>
                <a:spcPct val="90000"/>
              </a:lnSpc>
              <a:spcAft>
                <a:spcPts val="900"/>
              </a:spcAft>
              <a:buSzPct val="80000"/>
            </a:pPr>
            <a:r>
              <a:rPr lang="en-US" sz="1500" spc="-43" dirty="0">
                <a:solidFill>
                  <a:srgbClr val="000000">
                    <a:alpha val="99000"/>
                  </a:srgbClr>
                </a:solidFill>
              </a:rPr>
              <a:t>Popular languages and frameworks are preinstalled.  No need to change your code to scale.</a:t>
            </a:r>
          </a:p>
        </p:txBody>
      </p:sp>
      <p:sp>
        <p:nvSpPr>
          <p:cNvPr id="11" name="Rounded Rectangle 10"/>
          <p:cNvSpPr/>
          <p:nvPr/>
        </p:nvSpPr>
        <p:spPr bwMode="auto">
          <a:xfrm>
            <a:off x="391136" y="2097425"/>
            <a:ext cx="5534222" cy="1366595"/>
          </a:xfrm>
          <a:prstGeom prst="roundRect">
            <a:avLst>
              <a:gd name="adj" fmla="val 0"/>
            </a:avLst>
          </a:prstGeom>
          <a:solidFill>
            <a:schemeClr val="accent2"/>
          </a:solidFill>
          <a:ln w="9525" cap="flat" cmpd="sng" algn="ctr">
            <a:noFill/>
            <a:prstDash val="solid"/>
          </a:ln>
          <a:effectLst/>
        </p:spPr>
        <p:txBody>
          <a:bodyPr lIns="76157" tIns="38080" rIns="76157" bIns="38080" rtlCol="0" anchor="t" anchorCtr="0"/>
          <a:lstStyle/>
          <a:p>
            <a:pPr marL="3174" defTabSz="914023">
              <a:lnSpc>
                <a:spcPct val="90000"/>
              </a:lnSpc>
              <a:spcAft>
                <a:spcPts val="900"/>
              </a:spcAft>
              <a:buSzPct val="80000"/>
            </a:pPr>
            <a:r>
              <a:rPr lang="en-US" spc="-83" dirty="0">
                <a:solidFill>
                  <a:srgbClr val="FFFFFF">
                    <a:alpha val="99000"/>
                  </a:srgbClr>
                </a:solidFill>
                <a:latin typeface="Segoe UI Light" pitchFamily="34" charset="0"/>
              </a:rPr>
              <a:t>Web apps</a:t>
            </a:r>
          </a:p>
          <a:p>
            <a:pPr marL="3174" defTabSz="914023">
              <a:lnSpc>
                <a:spcPct val="90000"/>
              </a:lnSpc>
              <a:spcAft>
                <a:spcPts val="900"/>
              </a:spcAft>
              <a:buSzPct val="80000"/>
            </a:pPr>
            <a:r>
              <a:rPr lang="en-US" sz="1500" spc="-43" dirty="0">
                <a:solidFill>
                  <a:srgbClr val="000000">
                    <a:alpha val="99000"/>
                  </a:srgbClr>
                </a:solidFill>
              </a:rPr>
              <a:t>Perfect if your app consists of client side markup and scripting, server side scripting and a database</a:t>
            </a:r>
          </a:p>
        </p:txBody>
      </p:sp>
      <p:sp>
        <p:nvSpPr>
          <p:cNvPr id="4" name="Title 3"/>
          <p:cNvSpPr>
            <a:spLocks noGrp="1"/>
          </p:cNvSpPr>
          <p:nvPr>
            <p:ph type="title"/>
          </p:nvPr>
        </p:nvSpPr>
        <p:spPr>
          <a:xfrm>
            <a:off x="520566" y="228603"/>
            <a:ext cx="11146110" cy="747897"/>
          </a:xfrm>
        </p:spPr>
        <p:txBody>
          <a:bodyPr/>
          <a:lstStyle/>
          <a:p>
            <a:r>
              <a:rPr lang="en-US" dirty="0" smtClean="0"/>
              <a:t>Application </a:t>
            </a:r>
            <a:r>
              <a:rPr lang="en-US" dirty="0" smtClean="0">
                <a:solidFill>
                  <a:srgbClr val="00B0F0">
                    <a:alpha val="99000"/>
                  </a:srgbClr>
                </a:solidFill>
              </a:rPr>
              <a:t>Scenarios</a:t>
            </a:r>
            <a:endParaRPr lang="en-US" dirty="0">
              <a:solidFill>
                <a:srgbClr val="00B0F0">
                  <a:alpha val="99000"/>
                </a:srgbClr>
              </a:solidFill>
            </a:endParaRPr>
          </a:p>
        </p:txBody>
      </p:sp>
      <p:sp>
        <p:nvSpPr>
          <p:cNvPr id="8" name="TextBox 7"/>
          <p:cNvSpPr txBox="1"/>
          <p:nvPr/>
        </p:nvSpPr>
        <p:spPr>
          <a:xfrm>
            <a:off x="345427" y="1072956"/>
            <a:ext cx="5693384" cy="1031013"/>
          </a:xfrm>
          <a:prstGeom prst="rect">
            <a:avLst/>
          </a:prstGeom>
          <a:noFill/>
        </p:spPr>
        <p:txBody>
          <a:bodyPr wrap="square" lIns="76157" tIns="38080" rIns="76157" bIns="38080" rtlCol="0">
            <a:spAutoFit/>
          </a:bodyPr>
          <a:lstStyle/>
          <a:p>
            <a:r>
              <a:rPr lang="en-US" sz="3100" spc="-83" dirty="0">
                <a:solidFill>
                  <a:srgbClr val="E7B921">
                    <a:alpha val="99000"/>
                  </a:srgbClr>
                </a:solidFill>
                <a:latin typeface="Segoe UI Light" pitchFamily="34" charset="0"/>
              </a:rPr>
              <a:t>Windows Azure </a:t>
            </a:r>
            <a:br>
              <a:rPr lang="en-US" sz="3100" spc="-83" dirty="0">
                <a:solidFill>
                  <a:srgbClr val="E7B921">
                    <a:alpha val="99000"/>
                  </a:srgbClr>
                </a:solidFill>
                <a:latin typeface="Segoe UI Light" pitchFamily="34" charset="0"/>
              </a:rPr>
            </a:br>
            <a:r>
              <a:rPr lang="en-US" sz="3100" spc="-83" dirty="0">
                <a:solidFill>
                  <a:srgbClr val="E7B921">
                    <a:alpha val="99000"/>
                  </a:srgbClr>
                </a:solidFill>
                <a:latin typeface="Segoe UI Light" pitchFamily="34" charset="0"/>
              </a:rPr>
              <a:t>Web Sites are ideal for:</a:t>
            </a:r>
          </a:p>
        </p:txBody>
      </p:sp>
      <p:sp>
        <p:nvSpPr>
          <p:cNvPr id="16" name="Rounded Rectangle 15"/>
          <p:cNvSpPr/>
          <p:nvPr/>
        </p:nvSpPr>
        <p:spPr bwMode="auto">
          <a:xfrm>
            <a:off x="6084519" y="3530949"/>
            <a:ext cx="5954108" cy="1366595"/>
          </a:xfrm>
          <a:prstGeom prst="roundRect">
            <a:avLst>
              <a:gd name="adj" fmla="val 0"/>
            </a:avLst>
          </a:prstGeom>
          <a:solidFill>
            <a:schemeClr val="accent1"/>
          </a:solidFill>
          <a:ln w="9525" cap="flat" cmpd="sng" algn="ctr">
            <a:noFill/>
            <a:prstDash val="solid"/>
          </a:ln>
          <a:effectLst/>
        </p:spPr>
        <p:txBody>
          <a:bodyPr lIns="76157" tIns="38080" rIns="76157" bIns="38080" rtlCol="0" anchor="t" anchorCtr="0"/>
          <a:lstStyle/>
          <a:p>
            <a:pPr marL="3174">
              <a:spcAft>
                <a:spcPts val="900"/>
              </a:spcAft>
              <a:buSzPct val="80000"/>
            </a:pPr>
            <a:r>
              <a:rPr lang="en-US" spc="-83" dirty="0">
                <a:solidFill>
                  <a:srgbClr val="000000">
                    <a:alpha val="99000"/>
                  </a:srgbClr>
                </a:solidFill>
                <a:latin typeface="Segoe UI Light" pitchFamily="34" charset="0"/>
              </a:rPr>
              <a:t>Apps that require advanced administration</a:t>
            </a:r>
          </a:p>
          <a:p>
            <a:pPr marL="3174" defTabSz="914023">
              <a:lnSpc>
                <a:spcPct val="90000"/>
              </a:lnSpc>
              <a:spcAft>
                <a:spcPts val="900"/>
              </a:spcAft>
              <a:buSzPct val="80000"/>
            </a:pPr>
            <a:r>
              <a:rPr lang="en-US" sz="1500" spc="-43" dirty="0">
                <a:solidFill>
                  <a:srgbClr val="000000">
                    <a:alpha val="99000"/>
                  </a:srgbClr>
                </a:solidFill>
              </a:rPr>
              <a:t>Cloud-based applications that require admin access, remote desktop access or elevated permissions</a:t>
            </a:r>
          </a:p>
        </p:txBody>
      </p:sp>
      <p:sp>
        <p:nvSpPr>
          <p:cNvPr id="18" name="TextBox 17"/>
          <p:cNvSpPr txBox="1"/>
          <p:nvPr/>
        </p:nvSpPr>
        <p:spPr>
          <a:xfrm>
            <a:off x="6099755" y="1042476"/>
            <a:ext cx="5954105" cy="1031013"/>
          </a:xfrm>
          <a:prstGeom prst="rect">
            <a:avLst/>
          </a:prstGeom>
          <a:noFill/>
        </p:spPr>
        <p:txBody>
          <a:bodyPr wrap="square" lIns="76157" tIns="38080" rIns="76157" bIns="38080" rtlCol="0">
            <a:spAutoFit/>
          </a:bodyPr>
          <a:lstStyle/>
          <a:p>
            <a:pPr algn="r"/>
            <a:r>
              <a:rPr lang="en-US" sz="3100" spc="-83" dirty="0">
                <a:solidFill>
                  <a:srgbClr val="3397D3">
                    <a:alpha val="99000"/>
                  </a:srgbClr>
                </a:solidFill>
                <a:latin typeface="Segoe UI Light" pitchFamily="34" charset="0"/>
              </a:rPr>
              <a:t>Windows Azure </a:t>
            </a:r>
            <a:br>
              <a:rPr lang="en-US" sz="3100" spc="-83" dirty="0">
                <a:solidFill>
                  <a:srgbClr val="3397D3">
                    <a:alpha val="99000"/>
                  </a:srgbClr>
                </a:solidFill>
                <a:latin typeface="Segoe UI Light" pitchFamily="34" charset="0"/>
              </a:rPr>
            </a:br>
            <a:r>
              <a:rPr lang="en-US" sz="3100" spc="-83" dirty="0">
                <a:solidFill>
                  <a:srgbClr val="3397D3">
                    <a:alpha val="99000"/>
                  </a:srgbClr>
                </a:solidFill>
                <a:latin typeface="Segoe UI Light" pitchFamily="34" charset="0"/>
              </a:rPr>
              <a:t>Cloud Apps (Web Role) are ideal for:</a:t>
            </a:r>
          </a:p>
        </p:txBody>
      </p:sp>
      <p:sp>
        <p:nvSpPr>
          <p:cNvPr id="10" name="Rounded Rectangle 9"/>
          <p:cNvSpPr/>
          <p:nvPr/>
        </p:nvSpPr>
        <p:spPr bwMode="auto">
          <a:xfrm>
            <a:off x="6084519" y="2084353"/>
            <a:ext cx="5954108" cy="1366595"/>
          </a:xfrm>
          <a:prstGeom prst="roundRect">
            <a:avLst>
              <a:gd name="adj" fmla="val 0"/>
            </a:avLst>
          </a:prstGeom>
          <a:solidFill>
            <a:schemeClr val="accent1"/>
          </a:solidFill>
          <a:ln w="9525" cap="flat" cmpd="sng" algn="ctr">
            <a:noFill/>
            <a:prstDash val="solid"/>
          </a:ln>
          <a:effectLst/>
        </p:spPr>
        <p:txBody>
          <a:bodyPr lIns="76157" tIns="38080" rIns="76157" bIns="38080" rtlCol="0" anchor="t" anchorCtr="0"/>
          <a:lstStyle/>
          <a:p>
            <a:pPr marL="3174">
              <a:spcAft>
                <a:spcPts val="900"/>
              </a:spcAft>
              <a:buSzPct val="80000"/>
            </a:pPr>
            <a:r>
              <a:rPr lang="en-US" spc="-83" dirty="0">
                <a:solidFill>
                  <a:srgbClr val="000000">
                    <a:alpha val="99000"/>
                  </a:srgbClr>
                </a:solidFill>
                <a:latin typeface="Segoe UI Light" pitchFamily="34" charset="0"/>
              </a:rPr>
              <a:t>Multi-tier applications</a:t>
            </a:r>
          </a:p>
          <a:p>
            <a:pPr marL="3174" defTabSz="914023">
              <a:lnSpc>
                <a:spcPct val="90000"/>
              </a:lnSpc>
              <a:spcAft>
                <a:spcPts val="900"/>
              </a:spcAft>
              <a:buSzPct val="80000"/>
            </a:pPr>
            <a:r>
              <a:rPr lang="en-US" sz="1500" spc="-43" dirty="0">
                <a:solidFill>
                  <a:srgbClr val="000000">
                    <a:alpha val="99000"/>
                  </a:srgbClr>
                </a:solidFill>
              </a:rPr>
              <a:t>Cloud-based applications that separate application logic into multiple tiers (i.e. asynchronous background processes like order processing) using both Web and Worker Roles</a:t>
            </a:r>
          </a:p>
        </p:txBody>
      </p:sp>
      <p:sp>
        <p:nvSpPr>
          <p:cNvPr id="12" name="Rounded Rectangle 11"/>
          <p:cNvSpPr/>
          <p:nvPr/>
        </p:nvSpPr>
        <p:spPr bwMode="auto">
          <a:xfrm>
            <a:off x="6084518" y="4969733"/>
            <a:ext cx="5954108" cy="1366595"/>
          </a:xfrm>
          <a:prstGeom prst="roundRect">
            <a:avLst>
              <a:gd name="adj" fmla="val 0"/>
            </a:avLst>
          </a:prstGeom>
          <a:solidFill>
            <a:schemeClr val="accent1"/>
          </a:solidFill>
          <a:ln w="9525" cap="flat" cmpd="sng" algn="ctr">
            <a:noFill/>
            <a:prstDash val="solid"/>
          </a:ln>
          <a:effectLst/>
        </p:spPr>
        <p:txBody>
          <a:bodyPr lIns="76157" tIns="38080" rIns="76157" bIns="38080" rtlCol="0" anchor="t" anchorCtr="0"/>
          <a:lstStyle/>
          <a:p>
            <a:pPr marL="3174">
              <a:spcAft>
                <a:spcPts val="900"/>
              </a:spcAft>
              <a:buSzPct val="80000"/>
            </a:pPr>
            <a:r>
              <a:rPr lang="en-US" spc="-83" dirty="0">
                <a:solidFill>
                  <a:srgbClr val="000000">
                    <a:alpha val="99000"/>
                  </a:srgbClr>
                </a:solidFill>
                <a:latin typeface="Segoe UI Light" pitchFamily="34" charset="0"/>
              </a:rPr>
              <a:t>Apps that require advanced networking</a:t>
            </a:r>
          </a:p>
          <a:p>
            <a:pPr marL="3174" defTabSz="914023">
              <a:lnSpc>
                <a:spcPct val="90000"/>
              </a:lnSpc>
              <a:spcAft>
                <a:spcPts val="900"/>
              </a:spcAft>
              <a:buSzPct val="80000"/>
            </a:pPr>
            <a:r>
              <a:rPr lang="en-US" sz="1500" spc="-43" dirty="0">
                <a:solidFill>
                  <a:srgbClr val="000000">
                    <a:alpha val="99000"/>
                  </a:srgbClr>
                </a:solidFill>
              </a:rPr>
              <a:t>Cloud-based applications that require network isolation for use with Windows Azure Connect or Windows Azure Virtual Network</a:t>
            </a:r>
          </a:p>
        </p:txBody>
      </p:sp>
    </p:spTree>
    <p:extLst>
      <p:ext uri="{BB962C8B-B14F-4D97-AF65-F5344CB8AC3E}">
        <p14:creationId xmlns:p14="http://schemas.microsoft.com/office/powerpoint/2010/main" val="2732628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8" grpId="0"/>
      <p:bldP spid="16" grpId="0" animBg="1"/>
      <p:bldP spid="18" grpId="0"/>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976902" y="809649"/>
            <a:ext cx="2601577" cy="818467"/>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r>
              <a:rPr lang="en-US" spc="-83" dirty="0">
                <a:solidFill>
                  <a:srgbClr val="000000">
                    <a:alpha val="99000"/>
                  </a:srgbClr>
                </a:solidFill>
                <a:latin typeface="Segoe UI Light" pitchFamily="34" charset="0"/>
              </a:rPr>
              <a:t>Web Role</a:t>
            </a:r>
          </a:p>
        </p:txBody>
      </p:sp>
      <p:sp>
        <p:nvSpPr>
          <p:cNvPr id="136" name="Rectangle 135"/>
          <p:cNvSpPr/>
          <p:nvPr/>
        </p:nvSpPr>
        <p:spPr>
          <a:xfrm>
            <a:off x="8976898" y="1821224"/>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7" name="Rectangle 136"/>
          <p:cNvSpPr/>
          <p:nvPr/>
        </p:nvSpPr>
        <p:spPr>
          <a:xfrm>
            <a:off x="8976898" y="2126879"/>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8" name="Rectangle 137"/>
          <p:cNvSpPr/>
          <p:nvPr/>
        </p:nvSpPr>
        <p:spPr>
          <a:xfrm>
            <a:off x="8976898" y="2432533"/>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9" name="Rectangle 138"/>
          <p:cNvSpPr/>
          <p:nvPr/>
        </p:nvSpPr>
        <p:spPr>
          <a:xfrm>
            <a:off x="8976898" y="2738185"/>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0" name="Rectangle 139"/>
          <p:cNvSpPr/>
          <p:nvPr/>
        </p:nvSpPr>
        <p:spPr>
          <a:xfrm>
            <a:off x="8976898" y="3043838"/>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1" name="Rectangle 140"/>
          <p:cNvSpPr/>
          <p:nvPr/>
        </p:nvSpPr>
        <p:spPr>
          <a:xfrm>
            <a:off x="8976898" y="3349491"/>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2" name="Rectangle 141"/>
          <p:cNvSpPr/>
          <p:nvPr/>
        </p:nvSpPr>
        <p:spPr>
          <a:xfrm>
            <a:off x="8976898" y="3655145"/>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3" name="Rectangle 142"/>
          <p:cNvSpPr/>
          <p:nvPr/>
        </p:nvSpPr>
        <p:spPr>
          <a:xfrm>
            <a:off x="8976898" y="3960797"/>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4" name="Rectangle 143"/>
          <p:cNvSpPr/>
          <p:nvPr/>
        </p:nvSpPr>
        <p:spPr>
          <a:xfrm>
            <a:off x="8976898" y="4266450"/>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5" name="Rectangle 144"/>
          <p:cNvSpPr/>
          <p:nvPr/>
        </p:nvSpPr>
        <p:spPr>
          <a:xfrm>
            <a:off x="8976898" y="4572103"/>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6" name="Rectangle 145"/>
          <p:cNvSpPr/>
          <p:nvPr/>
        </p:nvSpPr>
        <p:spPr>
          <a:xfrm>
            <a:off x="8976898" y="4877757"/>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7" name="Rectangle 146"/>
          <p:cNvSpPr/>
          <p:nvPr/>
        </p:nvSpPr>
        <p:spPr>
          <a:xfrm>
            <a:off x="8976898" y="5183409"/>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8" name="Rectangle 147"/>
          <p:cNvSpPr/>
          <p:nvPr/>
        </p:nvSpPr>
        <p:spPr>
          <a:xfrm>
            <a:off x="8976898" y="5489062"/>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9" name="Rectangle 148"/>
          <p:cNvSpPr/>
          <p:nvPr/>
        </p:nvSpPr>
        <p:spPr>
          <a:xfrm>
            <a:off x="8976898" y="5794713"/>
            <a:ext cx="2575692" cy="263679"/>
          </a:xfrm>
          <a:prstGeom prst="rect">
            <a:avLst/>
          </a:prstGeom>
          <a:solidFill>
            <a:schemeClr val="accent1"/>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2" name="Rectangle 121"/>
          <p:cNvSpPr/>
          <p:nvPr/>
        </p:nvSpPr>
        <p:spPr>
          <a:xfrm>
            <a:off x="6316559" y="1821224"/>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3" name="Rectangle 122"/>
          <p:cNvSpPr/>
          <p:nvPr/>
        </p:nvSpPr>
        <p:spPr>
          <a:xfrm>
            <a:off x="6316559" y="2126879"/>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4" name="Rectangle 123"/>
          <p:cNvSpPr/>
          <p:nvPr/>
        </p:nvSpPr>
        <p:spPr>
          <a:xfrm>
            <a:off x="6316559" y="2432533"/>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5" name="Rectangle 124"/>
          <p:cNvSpPr/>
          <p:nvPr/>
        </p:nvSpPr>
        <p:spPr>
          <a:xfrm>
            <a:off x="6316559" y="2738185"/>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6" name="Rectangle 125"/>
          <p:cNvSpPr/>
          <p:nvPr/>
        </p:nvSpPr>
        <p:spPr>
          <a:xfrm>
            <a:off x="6316559" y="3043838"/>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7" name="Rectangle 126"/>
          <p:cNvSpPr/>
          <p:nvPr/>
        </p:nvSpPr>
        <p:spPr>
          <a:xfrm>
            <a:off x="6316559" y="3349491"/>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8" name="Rectangle 127"/>
          <p:cNvSpPr/>
          <p:nvPr/>
        </p:nvSpPr>
        <p:spPr>
          <a:xfrm>
            <a:off x="6316559" y="3655145"/>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29" name="Rectangle 128"/>
          <p:cNvSpPr/>
          <p:nvPr/>
        </p:nvSpPr>
        <p:spPr>
          <a:xfrm>
            <a:off x="6316559" y="3960797"/>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0" name="Rectangle 129"/>
          <p:cNvSpPr/>
          <p:nvPr/>
        </p:nvSpPr>
        <p:spPr>
          <a:xfrm>
            <a:off x="6316559" y="4266450"/>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1" name="Rectangle 130"/>
          <p:cNvSpPr/>
          <p:nvPr/>
        </p:nvSpPr>
        <p:spPr>
          <a:xfrm>
            <a:off x="6316559" y="4572103"/>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2" name="Rectangle 131"/>
          <p:cNvSpPr/>
          <p:nvPr/>
        </p:nvSpPr>
        <p:spPr>
          <a:xfrm>
            <a:off x="6316559" y="4877757"/>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3" name="Rectangle 132"/>
          <p:cNvSpPr/>
          <p:nvPr/>
        </p:nvSpPr>
        <p:spPr>
          <a:xfrm>
            <a:off x="6316559" y="5183409"/>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4" name="Rectangle 133"/>
          <p:cNvSpPr/>
          <p:nvPr/>
        </p:nvSpPr>
        <p:spPr>
          <a:xfrm>
            <a:off x="6316559" y="5489062"/>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35" name="Rectangle 134"/>
          <p:cNvSpPr/>
          <p:nvPr/>
        </p:nvSpPr>
        <p:spPr>
          <a:xfrm>
            <a:off x="6316559" y="5794713"/>
            <a:ext cx="2575692" cy="263679"/>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endParaRPr lang="en-US" spc="-83" dirty="0">
              <a:solidFill>
                <a:srgbClr val="000000">
                  <a:alpha val="99000"/>
                </a:srgbClr>
              </a:solidFill>
              <a:latin typeface="Segoe UI Light" pitchFamily="34" charset="0"/>
            </a:endParaRPr>
          </a:p>
        </p:txBody>
      </p:sp>
      <p:sp>
        <p:nvSpPr>
          <p:cNvPr id="14" name="Rectangle 13"/>
          <p:cNvSpPr/>
          <p:nvPr/>
        </p:nvSpPr>
        <p:spPr>
          <a:xfrm>
            <a:off x="6316559" y="807961"/>
            <a:ext cx="2575692" cy="818467"/>
          </a:xfrm>
          <a:prstGeom prst="rect">
            <a:avLst/>
          </a:prstGeom>
          <a:solidFill>
            <a:schemeClr val="accent2"/>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r>
              <a:rPr lang="en-US" spc="-83" dirty="0">
                <a:solidFill>
                  <a:srgbClr val="000000">
                    <a:alpha val="99000"/>
                  </a:srgbClr>
                </a:solidFill>
                <a:latin typeface="Segoe UI Light" pitchFamily="34" charset="0"/>
              </a:rPr>
              <a:t>Web Sites</a:t>
            </a:r>
          </a:p>
        </p:txBody>
      </p:sp>
      <p:sp>
        <p:nvSpPr>
          <p:cNvPr id="2" name="TextBox 1"/>
          <p:cNvSpPr txBox="1"/>
          <p:nvPr/>
        </p:nvSpPr>
        <p:spPr>
          <a:xfrm>
            <a:off x="-494675" y="6594636"/>
            <a:ext cx="12084078" cy="152349"/>
          </a:xfrm>
          <a:prstGeom prst="rect">
            <a:avLst/>
          </a:prstGeom>
          <a:noFill/>
        </p:spPr>
        <p:txBody>
          <a:bodyPr wrap="square" lIns="0" tIns="0" rIns="0" bIns="0" rtlCol="0">
            <a:spAutoFit/>
          </a:bodyPr>
          <a:lstStyle/>
          <a:p>
            <a:pPr algn="r">
              <a:lnSpc>
                <a:spcPct val="90000"/>
              </a:lnSpc>
              <a:spcBef>
                <a:spcPct val="20000"/>
              </a:spcBef>
              <a:buSzPct val="80000"/>
            </a:pPr>
            <a:r>
              <a:rPr lang="en-US" sz="1100" dirty="0">
                <a:solidFill>
                  <a:srgbClr val="FFFFFF">
                    <a:lumMod val="50000"/>
                    <a:lumOff val="50000"/>
                    <a:alpha val="99000"/>
                  </a:srgbClr>
                </a:solidFill>
              </a:rPr>
              <a:t>* Cloud Apps (Web or Worker roles) can integrate with </a:t>
            </a:r>
            <a:r>
              <a:rPr lang="en-US" sz="1100" dirty="0" err="1">
                <a:solidFill>
                  <a:srgbClr val="FFFFFF">
                    <a:lumMod val="50000"/>
                    <a:lumOff val="50000"/>
                    <a:alpha val="99000"/>
                  </a:srgbClr>
                </a:solidFill>
              </a:rPr>
              <a:t>ClearDB’s</a:t>
            </a:r>
            <a:r>
              <a:rPr lang="en-US" sz="1100" dirty="0">
                <a:solidFill>
                  <a:srgbClr val="FFFFFF">
                    <a:lumMod val="50000"/>
                    <a:lumOff val="50000"/>
                    <a:alpha val="99000"/>
                  </a:srgbClr>
                </a:solidFill>
              </a:rPr>
              <a:t> MySQL as a Service via connection string through the Marketplace but not via seamless portal/provisioning workflow  </a:t>
            </a:r>
          </a:p>
        </p:txBody>
      </p:sp>
      <p:graphicFrame>
        <p:nvGraphicFramePr>
          <p:cNvPr id="13" name="Table 12"/>
          <p:cNvGraphicFramePr>
            <a:graphicFrameLocks noGrp="1"/>
          </p:cNvGraphicFramePr>
          <p:nvPr>
            <p:extLst>
              <p:ext uri="{D42A27DB-BD31-4B8C-83A1-F6EECF244321}">
                <p14:modId xmlns:p14="http://schemas.microsoft.com/office/powerpoint/2010/main" val="2481850479"/>
              </p:ext>
            </p:extLst>
          </p:nvPr>
        </p:nvGraphicFramePr>
        <p:xfrm>
          <a:off x="445752" y="1786659"/>
          <a:ext cx="5868982" cy="4480560"/>
        </p:xfrm>
        <a:graphic>
          <a:graphicData uri="http://schemas.openxmlformats.org/drawingml/2006/table">
            <a:tbl>
              <a:tblPr firstRow="1" bandRow="1">
                <a:tableStyleId>{5C22544A-7EE6-4342-B048-85BDC9FD1C3A}</a:tableStyleId>
              </a:tblPr>
              <a:tblGrid>
                <a:gridCol w="5868982"/>
              </a:tblGrid>
              <a:tr h="320040">
                <a:tc>
                  <a:txBody>
                    <a:bodyPr/>
                    <a:lstStyle/>
                    <a:p>
                      <a:pPr algn="r"/>
                      <a:r>
                        <a:rPr lang="en-US" sz="1500" b="0" dirty="0" smtClean="0">
                          <a:solidFill>
                            <a:schemeClr val="tx2">
                              <a:alpha val="99000"/>
                            </a:schemeClr>
                          </a:solidFill>
                        </a:rPr>
                        <a:t>Access to services like Caching, Service Bus, Storage, SQL Database</a:t>
                      </a:r>
                      <a:endParaRPr lang="en-US" sz="1500" b="0" dirty="0">
                        <a:solidFill>
                          <a:schemeClr val="tx2">
                            <a:alpha val="99000"/>
                          </a:schemeClr>
                        </a:solidFill>
                      </a:endParaRPr>
                    </a:p>
                  </a:txBody>
                  <a:tcPr marL="91416" marR="91416">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Supports</a:t>
                      </a:r>
                      <a:r>
                        <a:rPr lang="en-US" sz="1500" b="0" baseline="0" dirty="0" smtClean="0">
                          <a:solidFill>
                            <a:schemeClr val="tx2">
                              <a:alpha val="99000"/>
                            </a:schemeClr>
                          </a:solidFill>
                        </a:rPr>
                        <a:t> ASP.NET, classic ASP, Node.js, PHP</a:t>
                      </a:r>
                      <a:endParaRPr lang="en-US" sz="1500" b="0" dirty="0">
                        <a:solidFill>
                          <a:schemeClr val="tx2">
                            <a:alpha val="99000"/>
                          </a:schemeClr>
                        </a:solidFill>
                      </a:endParaRPr>
                    </a:p>
                  </a:txBody>
                  <a:tcPr marL="91416" marR="91416">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Shared content and configuration</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GIT,</a:t>
                      </a:r>
                      <a:r>
                        <a:rPr lang="en-US" sz="1500" b="0" baseline="0" dirty="0" smtClean="0">
                          <a:solidFill>
                            <a:schemeClr val="tx2">
                              <a:alpha val="99000"/>
                            </a:schemeClr>
                          </a:solidFill>
                        </a:rPr>
                        <a:t> FTP</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Near-instant deployment</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Integrated MySQL</a:t>
                      </a:r>
                      <a:r>
                        <a:rPr lang="en-US" sz="1500" b="0" baseline="0" dirty="0" smtClean="0">
                          <a:solidFill>
                            <a:schemeClr val="tx2">
                              <a:alpha val="99000"/>
                            </a:schemeClr>
                          </a:solidFill>
                        </a:rPr>
                        <a:t> as a service support</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Environments/Staging</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Network isolation</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Remote desktop access</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Elevated permissions</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Start-up tasks</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Unsupported</a:t>
                      </a:r>
                      <a:r>
                        <a:rPr lang="en-US" sz="1500" b="0" baseline="0" dirty="0" smtClean="0">
                          <a:solidFill>
                            <a:schemeClr val="tx2">
                              <a:alpha val="99000"/>
                            </a:schemeClr>
                          </a:solidFill>
                        </a:rPr>
                        <a:t> frameworks or libraries</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Service Model</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algn="r"/>
                      <a:r>
                        <a:rPr lang="en-US" sz="1500" b="0" dirty="0" smtClean="0">
                          <a:solidFill>
                            <a:schemeClr val="tx2">
                              <a:alpha val="99000"/>
                            </a:schemeClr>
                          </a:solidFill>
                        </a:rPr>
                        <a:t>Windows Azure Connect/ Windows Azure</a:t>
                      </a:r>
                      <a:r>
                        <a:rPr lang="en-US" sz="1500" b="0" baseline="0" dirty="0" smtClean="0">
                          <a:solidFill>
                            <a:schemeClr val="tx2">
                              <a:alpha val="99000"/>
                            </a:schemeClr>
                          </a:solidFill>
                        </a:rPr>
                        <a:t> </a:t>
                      </a:r>
                      <a:r>
                        <a:rPr lang="en-US" sz="1500" b="0" dirty="0" smtClean="0">
                          <a:solidFill>
                            <a:schemeClr val="tx2">
                              <a:alpha val="99000"/>
                            </a:schemeClr>
                          </a:solidFill>
                        </a:rPr>
                        <a:t>Network</a:t>
                      </a:r>
                      <a:endParaRPr lang="en-US" sz="1500" b="0" dirty="0">
                        <a:solidFill>
                          <a:schemeClr val="tx2">
                            <a:alpha val="99000"/>
                          </a:schemeClr>
                        </a:solidFill>
                      </a:endParaRPr>
                    </a:p>
                  </a:txBody>
                  <a:tcPr marL="91416" marR="914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9" name="TextBox 118"/>
          <p:cNvSpPr txBox="1"/>
          <p:nvPr/>
        </p:nvSpPr>
        <p:spPr>
          <a:xfrm>
            <a:off x="10474446" y="3343579"/>
            <a:ext cx="888043" cy="276999"/>
          </a:xfrm>
          <a:prstGeom prst="rect">
            <a:avLst/>
          </a:prstGeom>
          <a:noFill/>
        </p:spPr>
        <p:txBody>
          <a:bodyPr wrap="square" lIns="0" tIns="0" rIns="0" bIns="0" rtlCol="0">
            <a:spAutoFit/>
          </a:bodyPr>
          <a:lstStyle/>
          <a:p>
            <a:pPr>
              <a:lnSpc>
                <a:spcPct val="90000"/>
              </a:lnSpc>
              <a:spcBef>
                <a:spcPct val="20000"/>
              </a:spcBef>
              <a:buSzPct val="80000"/>
            </a:pPr>
            <a:r>
              <a:rPr lang="en-US" sz="2000" dirty="0">
                <a:solidFill>
                  <a:srgbClr val="000000">
                    <a:alpha val="57000"/>
                  </a:srgbClr>
                </a:solidFill>
              </a:rPr>
              <a:t>*</a:t>
            </a:r>
          </a:p>
        </p:txBody>
      </p:sp>
      <p:sp>
        <p:nvSpPr>
          <p:cNvPr id="120" name="Rectangle 119"/>
          <p:cNvSpPr/>
          <p:nvPr/>
        </p:nvSpPr>
        <p:spPr>
          <a:xfrm>
            <a:off x="537026" y="809649"/>
            <a:ext cx="5683762" cy="818467"/>
          </a:xfrm>
          <a:prstGeom prst="rect">
            <a:avLst/>
          </a:prstGeom>
          <a:solidFill>
            <a:schemeClr val="tx1">
              <a:lumMod val="75000"/>
              <a:lumOff val="25000"/>
            </a:schemeClr>
          </a:solidFill>
          <a:ln w="9525" cap="flat" cmpd="sng" algn="ctr">
            <a:noFill/>
            <a:prstDash val="solid"/>
          </a:ln>
          <a:effectLst/>
        </p:spPr>
        <p:txBody>
          <a:bodyPr lIns="0" tIns="0" rIns="0" bIns="0" rtlCol="0" anchor="ctr" anchorCtr="0"/>
          <a:lstStyle/>
          <a:p>
            <a:pPr algn="ctr" defTabSz="914023">
              <a:lnSpc>
                <a:spcPct val="90000"/>
              </a:lnSpc>
              <a:spcAft>
                <a:spcPts val="900"/>
              </a:spcAft>
              <a:buSzPct val="80000"/>
            </a:pPr>
            <a:r>
              <a:rPr lang="en-US" spc="-83" dirty="0">
                <a:solidFill>
                  <a:srgbClr val="000000">
                    <a:alpha val="99000"/>
                  </a:srgbClr>
                </a:solidFill>
                <a:latin typeface="Segoe UI Light" pitchFamily="34" charset="0"/>
              </a:rPr>
              <a:t>Capabilities</a:t>
            </a:r>
          </a:p>
        </p:txBody>
      </p:sp>
      <p:sp>
        <p:nvSpPr>
          <p:cNvPr id="121" name="Oval 120"/>
          <p:cNvSpPr/>
          <p:nvPr/>
        </p:nvSpPr>
        <p:spPr bwMode="auto">
          <a:xfrm>
            <a:off x="8725478" y="1018136"/>
            <a:ext cx="417238" cy="4173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45707" numCol="1" rtlCol="0" anchor="ctr" anchorCtr="0" compatLnSpc="1">
            <a:prstTxWarp prst="textNoShape">
              <a:avLst/>
            </a:prstTxWarp>
          </a:bodyPr>
          <a:lstStyle/>
          <a:p>
            <a:pPr algn="ctr" defTabSz="913863" fontAlgn="base">
              <a:spcBef>
                <a:spcPct val="0"/>
              </a:spcBef>
              <a:spcAft>
                <a:spcPct val="0"/>
              </a:spcAft>
            </a:pPr>
            <a:r>
              <a:rPr lang="en-US" sz="1600" b="1" dirty="0">
                <a:solidFill>
                  <a:srgbClr val="80BEE4">
                    <a:alpha val="99000"/>
                  </a:srgbClr>
                </a:solidFill>
              </a:rPr>
              <a:t>vs.</a:t>
            </a:r>
          </a:p>
        </p:txBody>
      </p:sp>
      <p:sp>
        <p:nvSpPr>
          <p:cNvPr id="8" name="Freeform 5"/>
          <p:cNvSpPr>
            <a:spLocks noEditPoints="1"/>
          </p:cNvSpPr>
          <p:nvPr/>
        </p:nvSpPr>
        <p:spPr bwMode="auto">
          <a:xfrm>
            <a:off x="7448972" y="1847969"/>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0" name="Freeform 5"/>
          <p:cNvSpPr>
            <a:spLocks noEditPoints="1"/>
          </p:cNvSpPr>
          <p:nvPr/>
        </p:nvSpPr>
        <p:spPr bwMode="auto">
          <a:xfrm>
            <a:off x="7448972" y="2152317"/>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1" name="Freeform 5"/>
          <p:cNvSpPr>
            <a:spLocks noEditPoints="1"/>
          </p:cNvSpPr>
          <p:nvPr/>
        </p:nvSpPr>
        <p:spPr bwMode="auto">
          <a:xfrm>
            <a:off x="7448972" y="2455781"/>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2" name="Freeform 5"/>
          <p:cNvSpPr>
            <a:spLocks noEditPoints="1"/>
          </p:cNvSpPr>
          <p:nvPr/>
        </p:nvSpPr>
        <p:spPr bwMode="auto">
          <a:xfrm>
            <a:off x="7448972" y="2760805"/>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3" name="Freeform 5"/>
          <p:cNvSpPr>
            <a:spLocks noEditPoints="1"/>
          </p:cNvSpPr>
          <p:nvPr/>
        </p:nvSpPr>
        <p:spPr bwMode="auto">
          <a:xfrm>
            <a:off x="7448972" y="3070581"/>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4" name="Freeform 5"/>
          <p:cNvSpPr>
            <a:spLocks noEditPoints="1"/>
          </p:cNvSpPr>
          <p:nvPr/>
        </p:nvSpPr>
        <p:spPr bwMode="auto">
          <a:xfrm>
            <a:off x="7448972" y="3367633"/>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5" name="Freeform 5"/>
          <p:cNvSpPr>
            <a:spLocks noEditPoints="1"/>
          </p:cNvSpPr>
          <p:nvPr/>
        </p:nvSpPr>
        <p:spPr bwMode="auto">
          <a:xfrm>
            <a:off x="10236917" y="3681885"/>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6" name="Freeform 5"/>
          <p:cNvSpPr>
            <a:spLocks noEditPoints="1"/>
          </p:cNvSpPr>
          <p:nvPr/>
        </p:nvSpPr>
        <p:spPr bwMode="auto">
          <a:xfrm>
            <a:off x="10236917" y="3986237"/>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7" name="Freeform 5"/>
          <p:cNvSpPr>
            <a:spLocks noEditPoints="1"/>
          </p:cNvSpPr>
          <p:nvPr/>
        </p:nvSpPr>
        <p:spPr bwMode="auto">
          <a:xfrm>
            <a:off x="10236917" y="4289697"/>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8" name="Freeform 5"/>
          <p:cNvSpPr>
            <a:spLocks noEditPoints="1"/>
          </p:cNvSpPr>
          <p:nvPr/>
        </p:nvSpPr>
        <p:spPr bwMode="auto">
          <a:xfrm>
            <a:off x="10236917" y="4594721"/>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59" name="Freeform 5"/>
          <p:cNvSpPr>
            <a:spLocks noEditPoints="1"/>
          </p:cNvSpPr>
          <p:nvPr/>
        </p:nvSpPr>
        <p:spPr bwMode="auto">
          <a:xfrm>
            <a:off x="10236917" y="4904497"/>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60" name="Freeform 5"/>
          <p:cNvSpPr>
            <a:spLocks noEditPoints="1"/>
          </p:cNvSpPr>
          <p:nvPr/>
        </p:nvSpPr>
        <p:spPr bwMode="auto">
          <a:xfrm>
            <a:off x="10236917" y="5210217"/>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61" name="Freeform 5"/>
          <p:cNvSpPr>
            <a:spLocks noEditPoints="1"/>
          </p:cNvSpPr>
          <p:nvPr/>
        </p:nvSpPr>
        <p:spPr bwMode="auto">
          <a:xfrm>
            <a:off x="10236917" y="5515805"/>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62" name="Freeform 5"/>
          <p:cNvSpPr>
            <a:spLocks noEditPoints="1"/>
          </p:cNvSpPr>
          <p:nvPr/>
        </p:nvSpPr>
        <p:spPr bwMode="auto">
          <a:xfrm>
            <a:off x="10236917" y="5821525"/>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63" name="Freeform 5"/>
          <p:cNvSpPr>
            <a:spLocks noEditPoints="1"/>
          </p:cNvSpPr>
          <p:nvPr/>
        </p:nvSpPr>
        <p:spPr bwMode="auto">
          <a:xfrm>
            <a:off x="10236917" y="3371245"/>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alpha val="60000"/>
            </a:srgbClr>
          </a:solidFill>
          <a:ln>
            <a:noFill/>
          </a:ln>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64" name="Freeform 5"/>
          <p:cNvSpPr>
            <a:spLocks noEditPoints="1"/>
          </p:cNvSpPr>
          <p:nvPr/>
        </p:nvSpPr>
        <p:spPr bwMode="auto">
          <a:xfrm>
            <a:off x="10236917" y="1849273"/>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
        <p:nvSpPr>
          <p:cNvPr id="165" name="Freeform 5"/>
          <p:cNvSpPr>
            <a:spLocks noEditPoints="1"/>
          </p:cNvSpPr>
          <p:nvPr/>
        </p:nvSpPr>
        <p:spPr bwMode="auto">
          <a:xfrm>
            <a:off x="10236917" y="2153621"/>
            <a:ext cx="210132" cy="210187"/>
          </a:xfrm>
          <a:custGeom>
            <a:avLst/>
            <a:gdLst>
              <a:gd name="T0" fmla="*/ 1468 w 2936"/>
              <a:gd name="T1" fmla="*/ 0 h 2936"/>
              <a:gd name="T2" fmla="*/ 0 w 2936"/>
              <a:gd name="T3" fmla="*/ 1468 h 2936"/>
              <a:gd name="T4" fmla="*/ 1468 w 2936"/>
              <a:gd name="T5" fmla="*/ 2936 h 2936"/>
              <a:gd name="T6" fmla="*/ 2936 w 2936"/>
              <a:gd name="T7" fmla="*/ 1468 h 2936"/>
              <a:gd name="T8" fmla="*/ 1468 w 2936"/>
              <a:gd name="T9" fmla="*/ 0 h 2936"/>
              <a:gd name="T10" fmla="*/ 1351 w 2936"/>
              <a:gd name="T11" fmla="*/ 2158 h 2936"/>
              <a:gd name="T12" fmla="*/ 726 w 2936"/>
              <a:gd name="T13" fmla="*/ 1616 h 2936"/>
              <a:gd name="T14" fmla="*/ 925 w 2936"/>
              <a:gd name="T15" fmla="*/ 1387 h 2936"/>
              <a:gd name="T16" fmla="*/ 1323 w 2936"/>
              <a:gd name="T17" fmla="*/ 1730 h 2936"/>
              <a:gd name="T18" fmla="*/ 1948 w 2936"/>
              <a:gd name="T19" fmla="*/ 788 h 2936"/>
              <a:gd name="T20" fmla="*/ 2203 w 2936"/>
              <a:gd name="T21" fmla="*/ 959 h 2936"/>
              <a:gd name="T22" fmla="*/ 1351 w 2936"/>
              <a:gd name="T23" fmla="*/ 215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6" h="2936">
                <a:moveTo>
                  <a:pt x="1468" y="0"/>
                </a:moveTo>
                <a:cubicBezTo>
                  <a:pt x="657" y="0"/>
                  <a:pt x="0" y="657"/>
                  <a:pt x="0" y="1468"/>
                </a:cubicBezTo>
                <a:cubicBezTo>
                  <a:pt x="0" y="2279"/>
                  <a:pt x="657" y="2936"/>
                  <a:pt x="1468" y="2936"/>
                </a:cubicBezTo>
                <a:cubicBezTo>
                  <a:pt x="2279" y="2936"/>
                  <a:pt x="2936" y="2279"/>
                  <a:pt x="2936" y="1468"/>
                </a:cubicBezTo>
                <a:cubicBezTo>
                  <a:pt x="2936" y="657"/>
                  <a:pt x="2279" y="0"/>
                  <a:pt x="1468" y="0"/>
                </a:cubicBezTo>
                <a:close/>
                <a:moveTo>
                  <a:pt x="1351" y="2158"/>
                </a:moveTo>
                <a:cubicBezTo>
                  <a:pt x="1351" y="2158"/>
                  <a:pt x="1351" y="2158"/>
                  <a:pt x="726" y="1616"/>
                </a:cubicBezTo>
                <a:cubicBezTo>
                  <a:pt x="726" y="1616"/>
                  <a:pt x="726" y="1616"/>
                  <a:pt x="925" y="1387"/>
                </a:cubicBezTo>
                <a:cubicBezTo>
                  <a:pt x="925" y="1387"/>
                  <a:pt x="925" y="1387"/>
                  <a:pt x="1323" y="1730"/>
                </a:cubicBezTo>
                <a:cubicBezTo>
                  <a:pt x="1323" y="1730"/>
                  <a:pt x="1323" y="1730"/>
                  <a:pt x="1948" y="788"/>
                </a:cubicBezTo>
                <a:cubicBezTo>
                  <a:pt x="2203" y="959"/>
                  <a:pt x="2203" y="959"/>
                  <a:pt x="2203" y="959"/>
                </a:cubicBezTo>
                <a:cubicBezTo>
                  <a:pt x="2203" y="959"/>
                  <a:pt x="2203" y="959"/>
                  <a:pt x="1351" y="2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514568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45437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619" y="573484"/>
            <a:ext cx="1621576" cy="1621576"/>
          </a:xfrm>
          <a:prstGeom prst="rect">
            <a:avLst/>
          </a:prstGeom>
          <a:effectLst>
            <a:outerShdw blurRad="50800" dist="50800" dir="5400000" algn="ctr" rotWithShape="0">
              <a:schemeClr val="bg1">
                <a:alpha val="13000"/>
              </a:schemeClr>
            </a:outerShdw>
          </a:effectLst>
        </p:spPr>
      </p:pic>
      <p:sp>
        <p:nvSpPr>
          <p:cNvPr id="12" name="Rectangle 11"/>
          <p:cNvSpPr/>
          <p:nvPr/>
        </p:nvSpPr>
        <p:spPr bwMode="auto">
          <a:xfrm>
            <a:off x="1825757" y="2210776"/>
            <a:ext cx="8513243"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algn="ctr" fontAlgn="base">
              <a:spcBef>
                <a:spcPct val="0"/>
              </a:spcBef>
              <a:spcAft>
                <a:spcPct val="0"/>
              </a:spcAft>
              <a:buClr>
                <a:srgbClr val="FFFF99"/>
              </a:buClr>
              <a:buSzPct val="120000"/>
              <a:defRPr/>
            </a:pPr>
            <a:r>
              <a:rPr lang="en-US" sz="6000" spc="-100" dirty="0" smtClean="0">
                <a:ln w="3175">
                  <a:noFill/>
                </a:ln>
                <a:solidFill>
                  <a:srgbClr val="FFFFFF"/>
                </a:solidFill>
                <a:cs typeface="Arial" charset="0"/>
              </a:rPr>
              <a:t>Web Sites In Seconds</a:t>
            </a:r>
            <a:endParaRPr lang="en-US" altLang="zh-CN" sz="6000" spc="-100" dirty="0">
              <a:ln w="3175">
                <a:noFill/>
              </a:ln>
              <a:solidFill>
                <a:srgbClr val="FFFFFF"/>
              </a:solidFill>
              <a:cs typeface="Arial" charset="0"/>
            </a:endParaRPr>
          </a:p>
        </p:txBody>
      </p:sp>
      <p:sp>
        <p:nvSpPr>
          <p:cNvPr id="6" name="Rectangle 5"/>
          <p:cNvSpPr/>
          <p:nvPr/>
        </p:nvSpPr>
        <p:spPr bwMode="auto">
          <a:xfrm>
            <a:off x="1825757" y="3192902"/>
            <a:ext cx="8513243" cy="533400"/>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algn="ctr" fontAlgn="base">
              <a:spcBef>
                <a:spcPct val="0"/>
              </a:spcBef>
              <a:spcAft>
                <a:spcPct val="0"/>
              </a:spcAft>
              <a:buClr>
                <a:srgbClr val="FFFF99"/>
              </a:buClr>
              <a:buSzPct val="120000"/>
              <a:defRPr/>
            </a:pPr>
            <a:r>
              <a:rPr lang="en-US" sz="2400" spc="-100" dirty="0" smtClean="0">
                <a:ln w="3175">
                  <a:noFill/>
                </a:ln>
                <a:solidFill>
                  <a:srgbClr val="FFFFFF"/>
                </a:solidFill>
                <a:ea typeface="Segoe UI" pitchFamily="34" charset="0"/>
                <a:cs typeface="Segoe UI" pitchFamily="34" charset="0"/>
              </a:rPr>
              <a:t>As Powerful As You Need Them To </a:t>
            </a:r>
            <a:r>
              <a:rPr lang="en-US" sz="2400" spc="-100" dirty="0">
                <a:ln w="3175">
                  <a:noFill/>
                </a:ln>
                <a:solidFill>
                  <a:srgbClr val="FFFFFF"/>
                </a:solidFill>
                <a:ea typeface="Segoe UI" pitchFamily="34" charset="0"/>
                <a:cs typeface="Segoe UI" pitchFamily="34" charset="0"/>
              </a:rPr>
              <a:t>B</a:t>
            </a:r>
            <a:r>
              <a:rPr lang="en-US" sz="2400" spc="-100" dirty="0" smtClean="0">
                <a:ln w="3175">
                  <a:noFill/>
                </a:ln>
                <a:solidFill>
                  <a:srgbClr val="FFFFFF"/>
                </a:solidFill>
                <a:ea typeface="Segoe UI" pitchFamily="34" charset="0"/>
                <a:cs typeface="Segoe UI" pitchFamily="34" charset="0"/>
              </a:rPr>
              <a:t>e</a:t>
            </a:r>
            <a:endParaRPr lang="en-US" altLang="zh-CN" sz="2400" spc="-100" dirty="0">
              <a:ln w="3175">
                <a:noFill/>
              </a:ln>
              <a:solidFill>
                <a:srgbClr val="FFFFFF"/>
              </a:solidFill>
              <a:ea typeface="Segoe UI" pitchFamily="34" charset="0"/>
              <a:cs typeface="Segoe UI" pitchFamily="34" charset="0"/>
            </a:endParaRPr>
          </a:p>
        </p:txBody>
      </p:sp>
      <p:grpSp>
        <p:nvGrpSpPr>
          <p:cNvPr id="19" name="Group 18"/>
          <p:cNvGrpSpPr/>
          <p:nvPr/>
        </p:nvGrpSpPr>
        <p:grpSpPr>
          <a:xfrm>
            <a:off x="828134" y="4017434"/>
            <a:ext cx="3275013" cy="2220686"/>
            <a:chOff x="828134" y="4017434"/>
            <a:chExt cx="3275013" cy="2220686"/>
          </a:xfrm>
        </p:grpSpPr>
        <p:sp>
          <p:nvSpPr>
            <p:cNvPr id="2" name="Rectangle 1"/>
            <p:cNvSpPr/>
            <p:nvPr/>
          </p:nvSpPr>
          <p:spPr bwMode="auto">
            <a:xfrm>
              <a:off x="828134" y="4017434"/>
              <a:ext cx="3275013" cy="22206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831503" y="4017434"/>
              <a:ext cx="2924068" cy="750509"/>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00" spc="-100" dirty="0" smtClean="0">
                  <a:ln w="3175">
                    <a:noFill/>
                  </a:ln>
                  <a:solidFill>
                    <a:srgbClr val="FFFFFF"/>
                  </a:solidFill>
                  <a:cs typeface="Arial" charset="0"/>
                </a:rPr>
                <a:t>Start Simple</a:t>
              </a:r>
              <a:endParaRPr lang="en-US" altLang="zh-CN" sz="4000" spc="-100" dirty="0">
                <a:ln w="3175">
                  <a:noFill/>
                </a:ln>
                <a:solidFill>
                  <a:srgbClr val="FFFFFF"/>
                </a:solidFill>
                <a:cs typeface="Arial" charset="0"/>
              </a:endParaRPr>
            </a:p>
          </p:txBody>
        </p:sp>
        <p:sp>
          <p:nvSpPr>
            <p:cNvPr id="8" name="Rectangle 7"/>
            <p:cNvSpPr/>
            <p:nvPr/>
          </p:nvSpPr>
          <p:spPr bwMode="auto">
            <a:xfrm>
              <a:off x="831503" y="4746171"/>
              <a:ext cx="3000271"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pc="-100" dirty="0" smtClean="0">
                  <a:ln w="3175">
                    <a:noFill/>
                  </a:ln>
                  <a:solidFill>
                    <a:srgbClr val="FFFFFF"/>
                  </a:solidFill>
                  <a:ea typeface="Segoe UI" pitchFamily="34" charset="0"/>
                  <a:cs typeface="Segoe UI" pitchFamily="34" charset="0"/>
                </a:rPr>
                <a:t>start free, scale up and out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as you go, friction-free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and without the headaches</a:t>
              </a:r>
              <a:endParaRPr lang="en-US" altLang="zh-CN" spc="-100" dirty="0">
                <a:ln w="3175">
                  <a:noFill/>
                </a:ln>
                <a:solidFill>
                  <a:srgbClr val="FFFFFF"/>
                </a:solidFill>
                <a:ea typeface="Segoe UI" pitchFamily="34" charset="0"/>
                <a:cs typeface="Segoe UI" pitchFamily="34" charset="0"/>
              </a:endParaRPr>
            </a:p>
          </p:txBody>
        </p:sp>
      </p:grpSp>
      <p:grpSp>
        <p:nvGrpSpPr>
          <p:cNvPr id="20" name="Group 19"/>
          <p:cNvGrpSpPr/>
          <p:nvPr/>
        </p:nvGrpSpPr>
        <p:grpSpPr>
          <a:xfrm>
            <a:off x="4438067" y="4017434"/>
            <a:ext cx="3293852" cy="2220686"/>
            <a:chOff x="4438067" y="4017434"/>
            <a:chExt cx="3293852" cy="2220686"/>
          </a:xfrm>
        </p:grpSpPr>
        <p:sp>
          <p:nvSpPr>
            <p:cNvPr id="13" name="Rectangle 12"/>
            <p:cNvSpPr/>
            <p:nvPr/>
          </p:nvSpPr>
          <p:spPr bwMode="auto">
            <a:xfrm>
              <a:off x="4456906" y="4017434"/>
              <a:ext cx="3275013" cy="222068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459840" y="4028320"/>
              <a:ext cx="2583217" cy="728737"/>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00" spc="-100" dirty="0" smtClean="0">
                  <a:ln w="3175">
                    <a:noFill/>
                  </a:ln>
                  <a:solidFill>
                    <a:srgbClr val="FFFFFF"/>
                  </a:solidFill>
                  <a:cs typeface="Arial" charset="0"/>
                </a:rPr>
                <a:t>Be Brilliant</a:t>
              </a:r>
              <a:endParaRPr lang="en-US" altLang="zh-CN" sz="4000" spc="-100" dirty="0">
                <a:ln w="3175">
                  <a:noFill/>
                </a:ln>
                <a:solidFill>
                  <a:srgbClr val="FFFFFF"/>
                </a:solidFill>
                <a:cs typeface="Arial" charset="0"/>
              </a:endParaRPr>
            </a:p>
          </p:txBody>
        </p:sp>
        <p:sp>
          <p:nvSpPr>
            <p:cNvPr id="11" name="Rectangle 10"/>
            <p:cNvSpPr/>
            <p:nvPr/>
          </p:nvSpPr>
          <p:spPr bwMode="auto">
            <a:xfrm>
              <a:off x="4438067" y="4750793"/>
              <a:ext cx="2604989"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pc="-100" dirty="0" smtClean="0">
                  <a:ln w="3175">
                    <a:noFill/>
                  </a:ln>
                  <a:solidFill>
                    <a:srgbClr val="FFFFFF"/>
                  </a:solidFill>
                  <a:ea typeface="Segoe UI" pitchFamily="34" charset="0"/>
                  <a:cs typeface="Segoe UI" pitchFamily="34" charset="0"/>
                </a:rPr>
                <a:t>with asp.net, </a:t>
              </a:r>
              <a:r>
                <a:rPr lang="en-US" spc="-100" dirty="0" err="1" smtClean="0">
                  <a:ln w="3175">
                    <a:noFill/>
                  </a:ln>
                  <a:solidFill>
                    <a:srgbClr val="FFFFFF"/>
                  </a:solidFill>
                  <a:ea typeface="Segoe UI" pitchFamily="34" charset="0"/>
                  <a:cs typeface="Segoe UI" pitchFamily="34" charset="0"/>
                </a:rPr>
                <a:t>php</a:t>
              </a:r>
              <a:r>
                <a:rPr lang="en-US" spc="-100" dirty="0" smtClean="0">
                  <a:ln w="3175">
                    <a:noFill/>
                  </a:ln>
                  <a:solidFill>
                    <a:srgbClr val="FFFFFF"/>
                  </a:solidFill>
                  <a:ea typeface="Segoe UI" pitchFamily="34" charset="0"/>
                  <a:cs typeface="Segoe UI" pitchFamily="34" charset="0"/>
                </a:rPr>
                <a:t> or node.js, develop on Windows, OSX or Linux</a:t>
              </a:r>
              <a:endParaRPr lang="en-US" altLang="zh-CN" spc="-100" dirty="0">
                <a:ln w="3175">
                  <a:noFill/>
                </a:ln>
                <a:solidFill>
                  <a:srgbClr val="FFFFFF"/>
                </a:solidFill>
                <a:ea typeface="Segoe UI" pitchFamily="34" charset="0"/>
                <a:cs typeface="Segoe UI" pitchFamily="34" charset="0"/>
              </a:endParaRPr>
            </a:p>
          </p:txBody>
        </p:sp>
      </p:grpSp>
      <p:grpSp>
        <p:nvGrpSpPr>
          <p:cNvPr id="21" name="Group 20"/>
          <p:cNvGrpSpPr/>
          <p:nvPr/>
        </p:nvGrpSpPr>
        <p:grpSpPr>
          <a:xfrm>
            <a:off x="8085678" y="3968751"/>
            <a:ext cx="3275013" cy="2269369"/>
            <a:chOff x="8085678" y="3968751"/>
            <a:chExt cx="3275013" cy="2269369"/>
          </a:xfrm>
        </p:grpSpPr>
        <p:sp>
          <p:nvSpPr>
            <p:cNvPr id="14" name="Rectangle 13"/>
            <p:cNvSpPr/>
            <p:nvPr/>
          </p:nvSpPr>
          <p:spPr bwMode="auto">
            <a:xfrm>
              <a:off x="8085678" y="4017434"/>
              <a:ext cx="3275013" cy="222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085678" y="3968751"/>
              <a:ext cx="1832102" cy="881137"/>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00" spc="-100" dirty="0" smtClean="0">
                  <a:ln w="3175">
                    <a:noFill/>
                  </a:ln>
                  <a:solidFill>
                    <a:srgbClr val="FFFFFF"/>
                  </a:solidFill>
                  <a:cs typeface="Arial" charset="0"/>
                </a:rPr>
                <a:t>Go Live</a:t>
              </a:r>
              <a:endParaRPr lang="en-US" altLang="zh-CN" sz="4000" spc="-100" dirty="0">
                <a:ln w="3175">
                  <a:noFill/>
                </a:ln>
                <a:solidFill>
                  <a:srgbClr val="FFFFFF"/>
                </a:solidFill>
                <a:cs typeface="Arial" charset="0"/>
              </a:endParaRPr>
            </a:p>
          </p:txBody>
        </p:sp>
        <p:sp>
          <p:nvSpPr>
            <p:cNvPr id="16" name="Rectangle 15"/>
            <p:cNvSpPr/>
            <p:nvPr/>
          </p:nvSpPr>
          <p:spPr bwMode="auto">
            <a:xfrm>
              <a:off x="8085678" y="4761678"/>
              <a:ext cx="2888018"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8" tIns="0" rIns="121848"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pc="-100" dirty="0" smtClean="0">
                  <a:ln w="3175">
                    <a:noFill/>
                  </a:ln>
                  <a:solidFill>
                    <a:srgbClr val="FFFFFF"/>
                  </a:solidFill>
                  <a:ea typeface="Segoe UI" pitchFamily="34" charset="0"/>
                  <a:cs typeface="Segoe UI" pitchFamily="34" charset="0"/>
                </a:rPr>
                <a:t>deploy live in seconds,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easily monitor performance, rapidly diagnose and </a:t>
              </a:r>
              <a:br>
                <a:rPr lang="en-US" spc="-100" dirty="0" smtClean="0">
                  <a:ln w="3175">
                    <a:noFill/>
                  </a:ln>
                  <a:solidFill>
                    <a:srgbClr val="FFFFFF"/>
                  </a:solidFill>
                  <a:ea typeface="Segoe UI" pitchFamily="34" charset="0"/>
                  <a:cs typeface="Segoe UI" pitchFamily="34" charset="0"/>
                </a:rPr>
              </a:br>
              <a:r>
                <a:rPr lang="en-US" spc="-100" dirty="0" smtClean="0">
                  <a:ln w="3175">
                    <a:noFill/>
                  </a:ln>
                  <a:solidFill>
                    <a:srgbClr val="FFFFFF"/>
                  </a:solidFill>
                  <a:ea typeface="Segoe UI" pitchFamily="34" charset="0"/>
                  <a:cs typeface="Segoe UI" pitchFamily="34" charset="0"/>
                </a:rPr>
                <a:t>fix issues</a:t>
              </a:r>
              <a:endParaRPr lang="en-US" altLang="zh-CN" spc="-100" dirty="0">
                <a:ln w="3175">
                  <a:noFill/>
                </a:ln>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428667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61731" y="228600"/>
            <a:ext cx="10837946" cy="747897"/>
          </a:xfrm>
        </p:spPr>
        <p:txBody>
          <a:bodyPr/>
          <a:lstStyle/>
          <a:p>
            <a:r>
              <a:rPr lang="en-US" dirty="0" smtClean="0"/>
              <a:t>Windows Azure Web Sites</a:t>
            </a:r>
            <a:endParaRPr lang="en-US" dirty="0"/>
          </a:p>
        </p:txBody>
      </p:sp>
      <p:sp>
        <p:nvSpPr>
          <p:cNvPr id="24" name="Rectangle 23"/>
          <p:cNvSpPr/>
          <p:nvPr/>
        </p:nvSpPr>
        <p:spPr bwMode="auto">
          <a:xfrm>
            <a:off x="8305548" y="4240243"/>
            <a:ext cx="3004135" cy="31618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171450" indent="-171450">
              <a:spcBef>
                <a:spcPct val="20000"/>
              </a:spcBef>
              <a:spcAft>
                <a:spcPts val="800"/>
              </a:spcAft>
              <a:buSzPct val="80000"/>
              <a:buFont typeface="Arial" pitchFamily="34" charset="0"/>
              <a:buChar char="•"/>
              <a:defRPr/>
            </a:pPr>
            <a:endParaRPr lang="en-US" sz="1200" dirty="0">
              <a:solidFill>
                <a:srgbClr val="80BEE4">
                  <a:alpha val="99000"/>
                </a:srgbClr>
              </a:solidFill>
            </a:endParaRPr>
          </a:p>
        </p:txBody>
      </p:sp>
      <p:sp>
        <p:nvSpPr>
          <p:cNvPr id="11" name="Rectangle 10"/>
          <p:cNvSpPr/>
          <p:nvPr/>
        </p:nvSpPr>
        <p:spPr bwMode="auto">
          <a:xfrm>
            <a:off x="987049" y="1224601"/>
            <a:ext cx="2806224" cy="49911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ectangle 16"/>
          <p:cNvSpPr/>
          <p:nvPr/>
        </p:nvSpPr>
        <p:spPr>
          <a:xfrm>
            <a:off x="997935" y="3019345"/>
            <a:ext cx="2795338" cy="458587"/>
          </a:xfrm>
          <a:prstGeom prst="rect">
            <a:avLst/>
          </a:prstGeom>
        </p:spPr>
        <p:txBody>
          <a:bodyPr wrap="square" lIns="91440" anchor="b" anchorCtr="0">
            <a:spAutoFit/>
          </a:bodyPr>
          <a:lstStyle/>
          <a:p>
            <a:pPr algn="ctr" defTabSz="914361">
              <a:lnSpc>
                <a:spcPct val="85000"/>
              </a:lnSpc>
              <a:defRPr/>
            </a:pPr>
            <a:r>
              <a:rPr lang="en-US" sz="2800" kern="0" spc="-70" dirty="0" smtClean="0">
                <a:solidFill>
                  <a:srgbClr val="FFFFFF">
                    <a:alpha val="99000"/>
                  </a:srgbClr>
                </a:solidFill>
                <a:ea typeface="Segoe UI" pitchFamily="34" charset="0"/>
                <a:cs typeface="Segoe UI" pitchFamily="34" charset="0"/>
              </a:rPr>
              <a:t>Start Simple</a:t>
            </a:r>
            <a:endParaRPr lang="en-US" sz="2800" kern="0" spc="-70" dirty="0">
              <a:solidFill>
                <a:srgbClr val="FFFFFF">
                  <a:alpha val="99000"/>
                </a:srgbClr>
              </a:solidFill>
              <a:ea typeface="Segoe UI" pitchFamily="34" charset="0"/>
              <a:cs typeface="Segoe UI" pitchFamily="34" charset="0"/>
            </a:endParaRPr>
          </a:p>
        </p:txBody>
      </p:sp>
      <p:sp>
        <p:nvSpPr>
          <p:cNvPr id="22" name="Freeform 45"/>
          <p:cNvSpPr>
            <a:spLocks noEditPoints="1"/>
          </p:cNvSpPr>
          <p:nvPr/>
        </p:nvSpPr>
        <p:spPr bwMode="black">
          <a:xfrm>
            <a:off x="1834716" y="1675192"/>
            <a:ext cx="1027610" cy="1108573"/>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Rectangle 42"/>
          <p:cNvSpPr/>
          <p:nvPr/>
        </p:nvSpPr>
        <p:spPr bwMode="auto">
          <a:xfrm>
            <a:off x="987049" y="3525530"/>
            <a:ext cx="2806224" cy="211325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t" anchorCtr="0" compatLnSpc="1">
            <a:prstTxWarp prst="textNoShape">
              <a:avLst/>
            </a:prstTxWarp>
          </a:bodyPr>
          <a:lstStyle/>
          <a:p>
            <a:pPr marL="128605" indent="-128605">
              <a:spcAft>
                <a:spcPts val="600"/>
              </a:spcAft>
              <a:buFont typeface="Arial" pitchFamily="34" charset="0"/>
              <a:buChar char="•"/>
              <a:defRPr/>
            </a:pPr>
            <a:r>
              <a:rPr lang="en-US" sz="1200" dirty="0">
                <a:solidFill>
                  <a:srgbClr val="FFFFFF">
                    <a:alpha val="99000"/>
                  </a:srgbClr>
                </a:solidFill>
              </a:rPr>
              <a:t>Create new sites in just a few clicks</a:t>
            </a:r>
          </a:p>
          <a:p>
            <a:pPr marL="128605" indent="-128605">
              <a:spcAft>
                <a:spcPts val="600"/>
              </a:spcAft>
              <a:buFont typeface="Arial" pitchFamily="34" charset="0"/>
              <a:buChar char="•"/>
              <a:defRPr/>
            </a:pPr>
            <a:r>
              <a:rPr lang="en-US" sz="1200" dirty="0" smtClean="0">
                <a:solidFill>
                  <a:srgbClr val="FFFFFF">
                    <a:alpha val="99000"/>
                  </a:srgbClr>
                </a:solidFill>
              </a:rPr>
              <a:t>Get </a:t>
            </a:r>
            <a:r>
              <a:rPr lang="en-US" sz="1200" dirty="0">
                <a:solidFill>
                  <a:srgbClr val="FFFFFF">
                    <a:alpha val="99000"/>
                  </a:srgbClr>
                </a:solidFill>
              </a:rPr>
              <a:t>started with 10 free web sites</a:t>
            </a:r>
          </a:p>
          <a:p>
            <a:pPr marL="128605" indent="-128605">
              <a:spcAft>
                <a:spcPts val="600"/>
              </a:spcAft>
              <a:buFont typeface="Arial" pitchFamily="34" charset="0"/>
              <a:buChar char="•"/>
              <a:defRPr/>
            </a:pPr>
            <a:r>
              <a:rPr lang="en-US" sz="1200" dirty="0" smtClean="0">
                <a:solidFill>
                  <a:srgbClr val="FFFFFF">
                    <a:alpha val="99000"/>
                  </a:srgbClr>
                </a:solidFill>
              </a:rPr>
              <a:t>Easy </a:t>
            </a:r>
            <a:r>
              <a:rPr lang="en-US" sz="1200" dirty="0">
                <a:solidFill>
                  <a:srgbClr val="FFFFFF">
                    <a:alpha val="99000"/>
                  </a:srgbClr>
                </a:solidFill>
              </a:rPr>
              <a:t>to manage and scale your sites</a:t>
            </a:r>
          </a:p>
          <a:p>
            <a:pPr marL="128605" indent="-128605">
              <a:spcAft>
                <a:spcPts val="600"/>
              </a:spcAft>
              <a:buFont typeface="Arial" pitchFamily="34" charset="0"/>
              <a:buChar char="•"/>
              <a:defRPr/>
            </a:pPr>
            <a:r>
              <a:rPr lang="en-US" sz="1200" dirty="0">
                <a:solidFill>
                  <a:srgbClr val="FFFFFF">
                    <a:alpha val="99000"/>
                  </a:srgbClr>
                </a:solidFill>
              </a:rPr>
              <a:t>Automatic load balancing and shared storage across instances</a:t>
            </a:r>
          </a:p>
          <a:p>
            <a:pPr marL="128605" indent="-128605">
              <a:spcBef>
                <a:spcPct val="20000"/>
              </a:spcBef>
              <a:spcAft>
                <a:spcPts val="600"/>
              </a:spcAft>
              <a:buSzPct val="80000"/>
              <a:buFont typeface="Arial" pitchFamily="34" charset="0"/>
              <a:buChar char="•"/>
              <a:defRPr/>
            </a:pPr>
            <a:r>
              <a:rPr lang="en-US" sz="1200" dirty="0">
                <a:solidFill>
                  <a:srgbClr val="FFFFFF">
                    <a:alpha val="99000"/>
                  </a:srgbClr>
                </a:solidFill>
              </a:rPr>
              <a:t>Scale out or up to reserved instances </a:t>
            </a:r>
            <a:r>
              <a:rPr lang="en-US" sz="1200" dirty="0" smtClean="0">
                <a:solidFill>
                  <a:srgbClr val="FFFFFF">
                    <a:alpha val="99000"/>
                  </a:srgbClr>
                </a:solidFill>
              </a:rPr>
              <a:t/>
            </a:r>
            <a:br>
              <a:rPr lang="en-US" sz="1200" dirty="0" smtClean="0">
                <a:solidFill>
                  <a:srgbClr val="FFFFFF">
                    <a:alpha val="99000"/>
                  </a:srgbClr>
                </a:solidFill>
              </a:rPr>
            </a:br>
            <a:r>
              <a:rPr lang="en-US" sz="1200" dirty="0" smtClean="0">
                <a:solidFill>
                  <a:srgbClr val="FFFFFF">
                    <a:alpha val="99000"/>
                  </a:srgbClr>
                </a:solidFill>
              </a:rPr>
              <a:t>for </a:t>
            </a:r>
            <a:r>
              <a:rPr lang="en-US" sz="1200" dirty="0">
                <a:solidFill>
                  <a:srgbClr val="FFFFFF">
                    <a:alpha val="99000"/>
                  </a:srgbClr>
                </a:solidFill>
              </a:rPr>
              <a:t>improved performance and scale</a:t>
            </a:r>
          </a:p>
          <a:p>
            <a:pPr marL="128605" indent="-128605">
              <a:spcAft>
                <a:spcPts val="600"/>
              </a:spcAft>
              <a:buFont typeface="Arial" pitchFamily="34" charset="0"/>
              <a:buChar char="•"/>
              <a:defRPr/>
            </a:pPr>
            <a:endParaRPr lang="en-US" sz="1400" dirty="0">
              <a:solidFill>
                <a:srgbClr val="80BEE4">
                  <a:alpha val="99000"/>
                </a:srgbClr>
              </a:solidFill>
            </a:endParaRPr>
          </a:p>
          <a:p>
            <a:pPr marL="107171" indent="-214341">
              <a:spcAft>
                <a:spcPts val="600"/>
              </a:spcAft>
              <a:buFont typeface="Arial" pitchFamily="34" charset="0"/>
              <a:buChar char="•"/>
              <a:defRPr/>
            </a:pPr>
            <a:endParaRPr lang="en-US" sz="1400" dirty="0">
              <a:solidFill>
                <a:srgbClr val="80BEE4">
                  <a:alpha val="99000"/>
                </a:srgbClr>
              </a:solidFill>
            </a:endParaRPr>
          </a:p>
        </p:txBody>
      </p:sp>
      <p:sp>
        <p:nvSpPr>
          <p:cNvPr id="13" name="Rectangle 12"/>
          <p:cNvSpPr/>
          <p:nvPr/>
        </p:nvSpPr>
        <p:spPr bwMode="auto">
          <a:xfrm>
            <a:off x="8305548" y="1224602"/>
            <a:ext cx="2803259" cy="49911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 name="Rectangle 18"/>
          <p:cNvSpPr/>
          <p:nvPr/>
        </p:nvSpPr>
        <p:spPr>
          <a:xfrm>
            <a:off x="8322063" y="3019345"/>
            <a:ext cx="2786744" cy="458587"/>
          </a:xfrm>
          <a:prstGeom prst="rect">
            <a:avLst/>
          </a:prstGeom>
        </p:spPr>
        <p:txBody>
          <a:bodyPr wrap="square" lIns="91440" anchor="b" anchorCtr="0">
            <a:spAutoFit/>
          </a:bodyPr>
          <a:lstStyle/>
          <a:p>
            <a:pPr algn="ctr" defTabSz="914361">
              <a:lnSpc>
                <a:spcPct val="85000"/>
              </a:lnSpc>
              <a:defRPr/>
            </a:pPr>
            <a:r>
              <a:rPr lang="en-US" sz="2800" kern="0" spc="-70" dirty="0" smtClean="0">
                <a:solidFill>
                  <a:srgbClr val="FFFFFF">
                    <a:alpha val="99000"/>
                  </a:srgbClr>
                </a:solidFill>
                <a:ea typeface="Segoe UI" pitchFamily="34" charset="0"/>
                <a:cs typeface="Segoe UI" pitchFamily="34" charset="0"/>
              </a:rPr>
              <a:t>Go Live</a:t>
            </a:r>
            <a:endParaRPr lang="en-US" sz="2800" kern="0" spc="-70" dirty="0">
              <a:solidFill>
                <a:srgbClr val="FFFFFF">
                  <a:alpha val="99000"/>
                </a:srgbClr>
              </a:solidFill>
              <a:ea typeface="Segoe UI" pitchFamily="34" charset="0"/>
              <a:cs typeface="Segoe UI" pitchFamily="34" charset="0"/>
            </a:endParaRPr>
          </a:p>
        </p:txBody>
      </p:sp>
      <p:sp>
        <p:nvSpPr>
          <p:cNvPr id="20" name="Freeform 35"/>
          <p:cNvSpPr>
            <a:spLocks/>
          </p:cNvSpPr>
          <p:nvPr/>
        </p:nvSpPr>
        <p:spPr bwMode="black">
          <a:xfrm>
            <a:off x="9037544" y="1486845"/>
            <a:ext cx="1399325" cy="143919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45" name="Rectangle 44"/>
          <p:cNvSpPr/>
          <p:nvPr/>
        </p:nvSpPr>
        <p:spPr bwMode="auto">
          <a:xfrm>
            <a:off x="8305548" y="3528609"/>
            <a:ext cx="2803259" cy="23713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t" anchorCtr="0" compatLnSpc="1">
            <a:prstTxWarp prst="textNoShape">
              <a:avLst/>
            </a:prstTxWarp>
          </a:bodyPr>
          <a:lstStyle/>
          <a:p>
            <a:pPr marL="128605" indent="-128605">
              <a:spcBef>
                <a:spcPct val="20000"/>
              </a:spcBef>
              <a:spcAft>
                <a:spcPts val="600"/>
              </a:spcAft>
              <a:buSzPct val="80000"/>
              <a:buFont typeface="Arial" pitchFamily="34" charset="0"/>
              <a:buChar char="•"/>
              <a:defRPr/>
            </a:pPr>
            <a:r>
              <a:rPr lang="en-US" sz="1200" dirty="0">
                <a:solidFill>
                  <a:srgbClr val="FFFFFF"/>
                </a:solidFill>
              </a:rPr>
              <a:t>Rapid deployment for quick iteration</a:t>
            </a:r>
          </a:p>
          <a:p>
            <a:pPr marL="128605" indent="-128605">
              <a:spcBef>
                <a:spcPct val="20000"/>
              </a:spcBef>
              <a:spcAft>
                <a:spcPts val="600"/>
              </a:spcAft>
              <a:buSzPct val="80000"/>
              <a:buFont typeface="Arial" pitchFamily="34" charset="0"/>
              <a:buChar char="•"/>
              <a:defRPr/>
            </a:pPr>
            <a:r>
              <a:rPr lang="en-US" sz="1200" dirty="0">
                <a:solidFill>
                  <a:srgbClr val="FFFFFF"/>
                </a:solidFill>
              </a:rPr>
              <a:t>Integrated source control with Team Foundation Server (TFS) and </a:t>
            </a:r>
            <a:r>
              <a:rPr lang="en-US" sz="1200" dirty="0" err="1">
                <a:solidFill>
                  <a:srgbClr val="FFFFFF"/>
                </a:solidFill>
              </a:rPr>
              <a:t>Git</a:t>
            </a:r>
            <a:endParaRPr lang="en-US" sz="1200" dirty="0">
              <a:solidFill>
                <a:srgbClr val="FFFFFF"/>
              </a:solidFill>
            </a:endParaRPr>
          </a:p>
          <a:p>
            <a:pPr marL="128605" indent="-128605">
              <a:spcBef>
                <a:spcPct val="20000"/>
              </a:spcBef>
              <a:spcAft>
                <a:spcPts val="600"/>
              </a:spcAft>
              <a:buSzPct val="80000"/>
              <a:buFont typeface="Arial" pitchFamily="34" charset="0"/>
              <a:buChar char="•"/>
              <a:defRPr/>
            </a:pPr>
            <a:r>
              <a:rPr lang="en-US" sz="1200" dirty="0">
                <a:solidFill>
                  <a:srgbClr val="FFFFFF"/>
                </a:solidFill>
              </a:rPr>
              <a:t>Built-in monitoring of performance </a:t>
            </a:r>
            <a:r>
              <a:rPr lang="en-US" sz="1200" dirty="0" smtClean="0">
                <a:solidFill>
                  <a:srgbClr val="FFFFFF"/>
                </a:solidFill>
              </a:rPr>
              <a:t/>
            </a:r>
            <a:br>
              <a:rPr lang="en-US" sz="1200" dirty="0" smtClean="0">
                <a:solidFill>
                  <a:srgbClr val="FFFFFF"/>
                </a:solidFill>
              </a:rPr>
            </a:br>
            <a:r>
              <a:rPr lang="en-US" sz="1200" dirty="0" smtClean="0">
                <a:solidFill>
                  <a:srgbClr val="FFFFFF"/>
                </a:solidFill>
              </a:rPr>
              <a:t>and </a:t>
            </a:r>
            <a:r>
              <a:rPr lang="en-US" sz="1200" dirty="0">
                <a:solidFill>
                  <a:srgbClr val="FFFFFF"/>
                </a:solidFill>
              </a:rPr>
              <a:t>usage data</a:t>
            </a:r>
          </a:p>
          <a:p>
            <a:pPr marL="128605" indent="-128605">
              <a:spcBef>
                <a:spcPct val="20000"/>
              </a:spcBef>
              <a:spcAft>
                <a:spcPts val="600"/>
              </a:spcAft>
              <a:buSzPct val="80000"/>
              <a:buFont typeface="Arial" pitchFamily="34" charset="0"/>
              <a:buChar char="•"/>
              <a:defRPr/>
            </a:pPr>
            <a:r>
              <a:rPr lang="en-US" sz="1200" dirty="0">
                <a:solidFill>
                  <a:srgbClr val="FFFFFF"/>
                </a:solidFill>
              </a:rPr>
              <a:t>Quick access to request logs, failed </a:t>
            </a:r>
            <a:r>
              <a:rPr lang="en-US" sz="1200" dirty="0" smtClean="0">
                <a:solidFill>
                  <a:srgbClr val="FFFFFF"/>
                </a:solidFill>
              </a:rPr>
              <a:t/>
            </a:r>
            <a:br>
              <a:rPr lang="en-US" sz="1200" dirty="0" smtClean="0">
                <a:solidFill>
                  <a:srgbClr val="FFFFFF"/>
                </a:solidFill>
              </a:rPr>
            </a:br>
            <a:r>
              <a:rPr lang="en-US" sz="1200" dirty="0" smtClean="0">
                <a:solidFill>
                  <a:srgbClr val="FFFFFF"/>
                </a:solidFill>
              </a:rPr>
              <a:t>requests </a:t>
            </a:r>
            <a:r>
              <a:rPr lang="en-US" sz="1200" dirty="0">
                <a:solidFill>
                  <a:srgbClr val="FFFFFF"/>
                </a:solidFill>
              </a:rPr>
              <a:t>diagnostics and diagnostics</a:t>
            </a:r>
          </a:p>
          <a:p>
            <a:pPr marL="128605" indent="-128605">
              <a:spcBef>
                <a:spcPct val="20000"/>
              </a:spcBef>
              <a:spcAft>
                <a:spcPts val="600"/>
              </a:spcAft>
              <a:buSzPct val="80000"/>
              <a:buFont typeface="Arial" pitchFamily="34" charset="0"/>
              <a:buChar char="•"/>
              <a:defRPr/>
            </a:pPr>
            <a:endParaRPr lang="en-US" sz="1400" dirty="0">
              <a:solidFill>
                <a:srgbClr val="80BEE4">
                  <a:alpha val="99000"/>
                </a:srgbClr>
              </a:solidFill>
            </a:endParaRPr>
          </a:p>
        </p:txBody>
      </p:sp>
      <p:sp>
        <p:nvSpPr>
          <p:cNvPr id="12" name="Rectangle 11"/>
          <p:cNvSpPr/>
          <p:nvPr/>
        </p:nvSpPr>
        <p:spPr bwMode="auto">
          <a:xfrm>
            <a:off x="4631186" y="1224602"/>
            <a:ext cx="2836448" cy="49911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ectangle 17"/>
          <p:cNvSpPr/>
          <p:nvPr/>
        </p:nvSpPr>
        <p:spPr>
          <a:xfrm>
            <a:off x="4637345" y="3019345"/>
            <a:ext cx="2830289" cy="458587"/>
          </a:xfrm>
          <a:prstGeom prst="rect">
            <a:avLst/>
          </a:prstGeom>
        </p:spPr>
        <p:txBody>
          <a:bodyPr wrap="square" lIns="91440" anchor="b" anchorCtr="0">
            <a:spAutoFit/>
          </a:bodyPr>
          <a:lstStyle/>
          <a:p>
            <a:pPr algn="ctr" defTabSz="914361">
              <a:lnSpc>
                <a:spcPct val="85000"/>
              </a:lnSpc>
              <a:defRPr/>
            </a:pPr>
            <a:r>
              <a:rPr lang="en-US" sz="2800" kern="0" spc="-70" dirty="0" smtClean="0">
                <a:solidFill>
                  <a:srgbClr val="FFFFFF">
                    <a:alpha val="99000"/>
                  </a:srgbClr>
                </a:solidFill>
                <a:ea typeface="Segoe UI" pitchFamily="34" charset="0"/>
                <a:cs typeface="Segoe UI" pitchFamily="34" charset="0"/>
              </a:rPr>
              <a:t>Be Brilliant</a:t>
            </a:r>
            <a:endParaRPr lang="en-US" sz="2800" kern="0" spc="-70" dirty="0">
              <a:solidFill>
                <a:srgbClr val="FFFFFF">
                  <a:alpha val="99000"/>
                </a:srgbClr>
              </a:solidFill>
              <a:ea typeface="Segoe UI" pitchFamily="34" charset="0"/>
              <a:cs typeface="Segoe UI" pitchFamily="34" charset="0"/>
            </a:endParaRPr>
          </a:p>
        </p:txBody>
      </p:sp>
      <p:grpSp>
        <p:nvGrpSpPr>
          <p:cNvPr id="42" name="Group 41"/>
          <p:cNvGrpSpPr/>
          <p:nvPr/>
        </p:nvGrpSpPr>
        <p:grpSpPr>
          <a:xfrm>
            <a:off x="5114828" y="1507807"/>
            <a:ext cx="1880032" cy="1275958"/>
            <a:chOff x="-6467475" y="914401"/>
            <a:chExt cx="5765799" cy="3913187"/>
          </a:xfrm>
        </p:grpSpPr>
        <p:sp>
          <p:nvSpPr>
            <p:cNvPr id="28" name="Freeform 5"/>
            <p:cNvSpPr>
              <a:spLocks/>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6"/>
            <p:cNvSpPr>
              <a:spLocks/>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7"/>
            <p:cNvSpPr>
              <a:spLocks/>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8"/>
            <p:cNvSpPr>
              <a:spLocks/>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9"/>
            <p:cNvSpPr>
              <a:spLocks/>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10"/>
            <p:cNvSpPr>
              <a:spLocks/>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11"/>
            <p:cNvSpPr>
              <a:spLocks/>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12"/>
            <p:cNvSpPr>
              <a:spLocks/>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13"/>
            <p:cNvSpPr>
              <a:spLocks/>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14"/>
            <p:cNvSpPr>
              <a:spLocks/>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15"/>
            <p:cNvSpPr>
              <a:spLocks/>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16"/>
            <p:cNvSpPr>
              <a:spLocks/>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17"/>
            <p:cNvSpPr>
              <a:spLocks/>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18"/>
            <p:cNvSpPr>
              <a:spLocks/>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4" name="Rectangle 43"/>
          <p:cNvSpPr/>
          <p:nvPr/>
        </p:nvSpPr>
        <p:spPr bwMode="auto">
          <a:xfrm>
            <a:off x="4640353" y="3525530"/>
            <a:ext cx="2827282" cy="23713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t" anchorCtr="0" compatLnSpc="1">
            <a:prstTxWarp prst="textNoShape">
              <a:avLst/>
            </a:prstTxWarp>
          </a:bodyPr>
          <a:lstStyle/>
          <a:p>
            <a:pPr marL="128605" indent="-128605">
              <a:spcBef>
                <a:spcPct val="20000"/>
              </a:spcBef>
              <a:spcAft>
                <a:spcPts val="600"/>
              </a:spcAft>
              <a:buSzPct val="80000"/>
              <a:buFont typeface="Arial" pitchFamily="34" charset="0"/>
              <a:buChar char="•"/>
            </a:pPr>
            <a:r>
              <a:rPr lang="en-US" sz="1200" dirty="0">
                <a:solidFill>
                  <a:srgbClr val="FFFFFF">
                    <a:alpha val="99000"/>
                  </a:srgbClr>
                </a:solidFill>
              </a:rPr>
              <a:t>Build using ASP.NET, ASP, PHP, </a:t>
            </a:r>
            <a:r>
              <a:rPr lang="en-US" sz="1200" dirty="0" smtClean="0">
                <a:solidFill>
                  <a:srgbClr val="FFFFFF">
                    <a:alpha val="99000"/>
                  </a:srgbClr>
                </a:solidFill>
              </a:rPr>
              <a:t/>
            </a:r>
            <a:br>
              <a:rPr lang="en-US" sz="1200" dirty="0" smtClean="0">
                <a:solidFill>
                  <a:srgbClr val="FFFFFF">
                    <a:alpha val="99000"/>
                  </a:srgbClr>
                </a:solidFill>
              </a:rPr>
            </a:br>
            <a:r>
              <a:rPr lang="en-US" sz="1200" dirty="0" smtClean="0">
                <a:solidFill>
                  <a:srgbClr val="FFFFFF">
                    <a:alpha val="99000"/>
                  </a:srgbClr>
                </a:solidFill>
              </a:rPr>
              <a:t>or Node.js</a:t>
            </a:r>
            <a:endParaRPr lang="en-US" sz="1200" dirty="0">
              <a:solidFill>
                <a:srgbClr val="FFFFFF">
                  <a:alpha val="99000"/>
                </a:srgbClr>
              </a:solidFill>
            </a:endParaRPr>
          </a:p>
          <a:p>
            <a:pPr marL="128605" indent="-128605">
              <a:spcBef>
                <a:spcPct val="20000"/>
              </a:spcBef>
              <a:spcAft>
                <a:spcPts val="600"/>
              </a:spcAft>
              <a:buSzPct val="80000"/>
              <a:buFont typeface="Arial" pitchFamily="34" charset="0"/>
              <a:buChar char="•"/>
            </a:pPr>
            <a:r>
              <a:rPr lang="en-US" sz="1200" dirty="0">
                <a:solidFill>
                  <a:srgbClr val="FFFFFF">
                    <a:alpha val="99000"/>
                  </a:srgbClr>
                </a:solidFill>
              </a:rPr>
              <a:t>Choose a SQL </a:t>
            </a:r>
            <a:r>
              <a:rPr lang="en-US" sz="1200" dirty="0" smtClean="0">
                <a:solidFill>
                  <a:srgbClr val="FFFFFF">
                    <a:alpha val="99000"/>
                  </a:srgbClr>
                </a:solidFill>
              </a:rPr>
              <a:t>Database or </a:t>
            </a:r>
            <a:br>
              <a:rPr lang="en-US" sz="1200" dirty="0" smtClean="0">
                <a:solidFill>
                  <a:srgbClr val="FFFFFF">
                    <a:alpha val="99000"/>
                  </a:srgbClr>
                </a:solidFill>
              </a:rPr>
            </a:br>
            <a:r>
              <a:rPr lang="en-US" sz="1200" dirty="0" smtClean="0">
                <a:solidFill>
                  <a:srgbClr val="FFFFFF">
                    <a:alpha val="99000"/>
                  </a:srgbClr>
                </a:solidFill>
              </a:rPr>
              <a:t>MySQL database</a:t>
            </a:r>
            <a:endParaRPr lang="en-US" sz="1200" dirty="0">
              <a:solidFill>
                <a:srgbClr val="FFFFFF">
                  <a:alpha val="99000"/>
                </a:srgbClr>
              </a:solidFill>
            </a:endParaRPr>
          </a:p>
          <a:p>
            <a:pPr marL="128605" indent="-128605">
              <a:spcBef>
                <a:spcPct val="20000"/>
              </a:spcBef>
              <a:spcAft>
                <a:spcPts val="600"/>
              </a:spcAft>
              <a:buSzPct val="80000"/>
              <a:buFont typeface="Arial" pitchFamily="34" charset="0"/>
              <a:buChar char="•"/>
            </a:pPr>
            <a:r>
              <a:rPr lang="en-US" sz="1200" dirty="0">
                <a:solidFill>
                  <a:srgbClr val="FFFFFF">
                    <a:alpha val="99000"/>
                  </a:srgbClr>
                </a:solidFill>
              </a:rPr>
              <a:t>Start with a gallery of open </a:t>
            </a:r>
            <a:r>
              <a:rPr lang="en-US" sz="1200" dirty="0" smtClean="0">
                <a:solidFill>
                  <a:srgbClr val="FFFFFF">
                    <a:alpha val="99000"/>
                  </a:srgbClr>
                </a:solidFill>
              </a:rPr>
              <a:t/>
            </a:r>
            <a:br>
              <a:rPr lang="en-US" sz="1200" dirty="0" smtClean="0">
                <a:solidFill>
                  <a:srgbClr val="FFFFFF">
                    <a:alpha val="99000"/>
                  </a:srgbClr>
                </a:solidFill>
              </a:rPr>
            </a:br>
            <a:r>
              <a:rPr lang="en-US" sz="1200" dirty="0" smtClean="0">
                <a:solidFill>
                  <a:srgbClr val="FFFFFF">
                    <a:alpha val="99000"/>
                  </a:srgbClr>
                </a:solidFill>
              </a:rPr>
              <a:t>source apps </a:t>
            </a:r>
            <a:endParaRPr lang="en-US" sz="1200" dirty="0">
              <a:solidFill>
                <a:srgbClr val="FFFFFF">
                  <a:alpha val="99000"/>
                </a:srgbClr>
              </a:solidFill>
            </a:endParaRPr>
          </a:p>
          <a:p>
            <a:pPr marL="128605" indent="-128605">
              <a:spcBef>
                <a:spcPct val="20000"/>
              </a:spcBef>
              <a:spcAft>
                <a:spcPts val="600"/>
              </a:spcAft>
              <a:buSzPct val="80000"/>
              <a:buFont typeface="Arial" pitchFamily="34" charset="0"/>
              <a:buChar char="•"/>
            </a:pPr>
            <a:r>
              <a:rPr lang="en-US" sz="1200" dirty="0">
                <a:solidFill>
                  <a:srgbClr val="FFFFFF">
                    <a:alpha val="99000"/>
                  </a:srgbClr>
                </a:solidFill>
              </a:rPr>
              <a:t>Integrated with Visual Studio </a:t>
            </a:r>
            <a:r>
              <a:rPr lang="en-US" sz="1200" dirty="0" smtClean="0">
                <a:solidFill>
                  <a:srgbClr val="FFFFFF">
                    <a:alpha val="99000"/>
                  </a:srgbClr>
                </a:solidFill>
              </a:rPr>
              <a:t/>
            </a:r>
            <a:br>
              <a:rPr lang="en-US" sz="1200" dirty="0" smtClean="0">
                <a:solidFill>
                  <a:srgbClr val="FFFFFF">
                    <a:alpha val="99000"/>
                  </a:srgbClr>
                </a:solidFill>
              </a:rPr>
            </a:br>
            <a:r>
              <a:rPr lang="en-US" sz="1200" dirty="0" smtClean="0">
                <a:solidFill>
                  <a:srgbClr val="FFFFFF">
                    <a:alpha val="99000"/>
                  </a:srgbClr>
                </a:solidFill>
              </a:rPr>
              <a:t>and </a:t>
            </a:r>
            <a:r>
              <a:rPr lang="en-US" sz="1200" dirty="0" err="1" smtClean="0">
                <a:solidFill>
                  <a:srgbClr val="FFFFFF">
                    <a:alpha val="99000"/>
                  </a:srgbClr>
                </a:solidFill>
              </a:rPr>
              <a:t>WebMatrix</a:t>
            </a:r>
            <a:endParaRPr lang="en-US" sz="1200" dirty="0">
              <a:solidFill>
                <a:srgbClr val="FFFFFF">
                  <a:alpha val="99000"/>
                </a:srgbClr>
              </a:solidFill>
            </a:endParaRPr>
          </a:p>
          <a:p>
            <a:pPr marL="128605" indent="-128605">
              <a:spcBef>
                <a:spcPct val="20000"/>
              </a:spcBef>
              <a:spcAft>
                <a:spcPts val="600"/>
              </a:spcAft>
              <a:buSzPct val="80000"/>
              <a:buFont typeface="Arial" pitchFamily="34" charset="0"/>
              <a:buChar char="•"/>
            </a:pPr>
            <a:r>
              <a:rPr lang="en-US" sz="1200" dirty="0">
                <a:solidFill>
                  <a:srgbClr val="FFFFFF">
                    <a:alpha val="99000"/>
                  </a:srgbClr>
                </a:solidFill>
              </a:rPr>
              <a:t>Supports any Web development </a:t>
            </a:r>
            <a:r>
              <a:rPr lang="en-US" sz="1200" dirty="0" smtClean="0">
                <a:solidFill>
                  <a:srgbClr val="FFFFFF">
                    <a:alpha val="99000"/>
                  </a:srgbClr>
                </a:solidFill>
              </a:rPr>
              <a:t/>
            </a:r>
            <a:br>
              <a:rPr lang="en-US" sz="1200" dirty="0" smtClean="0">
                <a:solidFill>
                  <a:srgbClr val="FFFFFF">
                    <a:alpha val="99000"/>
                  </a:srgbClr>
                </a:solidFill>
              </a:rPr>
            </a:br>
            <a:r>
              <a:rPr lang="en-US" sz="1200" dirty="0" smtClean="0">
                <a:solidFill>
                  <a:srgbClr val="FFFFFF">
                    <a:alpha val="99000"/>
                  </a:srgbClr>
                </a:solidFill>
              </a:rPr>
              <a:t>tool on </a:t>
            </a:r>
            <a:r>
              <a:rPr lang="en-US" sz="1200" dirty="0">
                <a:solidFill>
                  <a:srgbClr val="FFFFFF">
                    <a:alpha val="99000"/>
                  </a:srgbClr>
                </a:solidFill>
              </a:rPr>
              <a:t>any platform (Windows, </a:t>
            </a:r>
            <a:r>
              <a:rPr lang="en-US" sz="1200" dirty="0" smtClean="0">
                <a:solidFill>
                  <a:srgbClr val="FFFFFF">
                    <a:alpha val="99000"/>
                  </a:srgbClr>
                </a:solidFill>
              </a:rPr>
              <a:t/>
            </a:r>
            <a:br>
              <a:rPr lang="en-US" sz="1200" dirty="0" smtClean="0">
                <a:solidFill>
                  <a:srgbClr val="FFFFFF">
                    <a:alpha val="99000"/>
                  </a:srgbClr>
                </a:solidFill>
              </a:rPr>
            </a:br>
            <a:r>
              <a:rPr lang="en-US" sz="1200" dirty="0" smtClean="0">
                <a:solidFill>
                  <a:srgbClr val="FFFFFF">
                    <a:alpha val="99000"/>
                  </a:srgbClr>
                </a:solidFill>
              </a:rPr>
              <a:t>OSX</a:t>
            </a:r>
            <a:r>
              <a:rPr lang="en-US" sz="1200" dirty="0">
                <a:solidFill>
                  <a:srgbClr val="FFFFFF">
                    <a:alpha val="99000"/>
                  </a:srgbClr>
                </a:solidFill>
              </a:rPr>
              <a:t>, </a:t>
            </a:r>
            <a:r>
              <a:rPr lang="en-US" sz="1200" dirty="0">
                <a:solidFill>
                  <a:srgbClr val="FFFFFF"/>
                </a:solidFill>
              </a:rPr>
              <a:t>Linux)</a:t>
            </a:r>
          </a:p>
        </p:txBody>
      </p:sp>
    </p:spTree>
    <p:extLst>
      <p:ext uri="{BB962C8B-B14F-4D97-AF65-F5344CB8AC3E}">
        <p14:creationId xmlns:p14="http://schemas.microsoft.com/office/powerpoint/2010/main" val="19059750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Web </a:t>
            </a:r>
            <a:r>
              <a:rPr lang="en-US" dirty="0"/>
              <a:t>Sites</a:t>
            </a:r>
          </a:p>
        </p:txBody>
      </p:sp>
      <p:sp>
        <p:nvSpPr>
          <p:cNvPr id="11" name="Rectangle 10"/>
          <p:cNvSpPr/>
          <p:nvPr/>
        </p:nvSpPr>
        <p:spPr bwMode="auto">
          <a:xfrm>
            <a:off x="1916377" y="1192421"/>
            <a:ext cx="2743200" cy="2743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4786048" y="1192421"/>
            <a:ext cx="2743200" cy="27432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Rectangle 12"/>
          <p:cNvSpPr/>
          <p:nvPr/>
        </p:nvSpPr>
        <p:spPr bwMode="auto">
          <a:xfrm>
            <a:off x="7655719" y="1192421"/>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ectangle 16"/>
          <p:cNvSpPr/>
          <p:nvPr/>
        </p:nvSpPr>
        <p:spPr>
          <a:xfrm>
            <a:off x="1916377" y="3477034"/>
            <a:ext cx="2743200" cy="458587"/>
          </a:xfrm>
          <a:prstGeom prst="rect">
            <a:avLst/>
          </a:prstGeom>
        </p:spPr>
        <p:txBody>
          <a:bodyPr wrap="square" lIns="91440" anchor="b" anchorCtr="0">
            <a:spAutoFit/>
          </a:bodyPr>
          <a:lstStyle/>
          <a:p>
            <a:pPr defTabSz="914361">
              <a:lnSpc>
                <a:spcPct val="85000"/>
              </a:lnSpc>
              <a:defRPr/>
            </a:pPr>
            <a:r>
              <a:rPr lang="en-US" sz="2800" kern="0" spc="-70" dirty="0" smtClean="0">
                <a:solidFill>
                  <a:srgbClr val="000000">
                    <a:alpha val="99000"/>
                  </a:srgbClr>
                </a:solidFill>
                <a:latin typeface="Segoe UI Light" pitchFamily="34" charset="0"/>
                <a:ea typeface="Segoe UI" pitchFamily="34" charset="0"/>
                <a:cs typeface="Segoe UI" pitchFamily="34" charset="0"/>
              </a:rPr>
              <a:t>Easy</a:t>
            </a:r>
            <a:endParaRPr lang="en-US" sz="2800" kern="0" spc="-70" dirty="0">
              <a:solidFill>
                <a:srgbClr val="000000">
                  <a:alpha val="99000"/>
                </a:srgbClr>
              </a:solidFill>
              <a:latin typeface="Segoe UI Light" pitchFamily="34" charset="0"/>
              <a:ea typeface="Segoe UI" pitchFamily="34" charset="0"/>
              <a:cs typeface="Segoe UI" pitchFamily="34" charset="0"/>
            </a:endParaRPr>
          </a:p>
        </p:txBody>
      </p:sp>
      <p:sp>
        <p:nvSpPr>
          <p:cNvPr id="18" name="Rectangle 17"/>
          <p:cNvSpPr/>
          <p:nvPr/>
        </p:nvSpPr>
        <p:spPr>
          <a:xfrm>
            <a:off x="4786048" y="3477034"/>
            <a:ext cx="2743200" cy="458587"/>
          </a:xfrm>
          <a:prstGeom prst="rect">
            <a:avLst/>
          </a:prstGeom>
        </p:spPr>
        <p:txBody>
          <a:bodyPr wrap="square" lIns="91440" anchor="b" anchorCtr="0">
            <a:spAutoFit/>
          </a:bodyPr>
          <a:lstStyle/>
          <a:p>
            <a:pPr defTabSz="914361">
              <a:lnSpc>
                <a:spcPct val="85000"/>
              </a:lnSpc>
              <a:defRPr/>
            </a:pPr>
            <a:r>
              <a:rPr lang="en-US" sz="2800" kern="0" spc="-70" dirty="0" smtClean="0">
                <a:solidFill>
                  <a:srgbClr val="000000">
                    <a:alpha val="99000"/>
                  </a:srgbClr>
                </a:solidFill>
                <a:latin typeface="Segoe UI Light" pitchFamily="34" charset="0"/>
                <a:ea typeface="Segoe UI" pitchFamily="34" charset="0"/>
                <a:cs typeface="Segoe UI" pitchFamily="34" charset="0"/>
              </a:rPr>
              <a:t>Flexible &amp; Open</a:t>
            </a:r>
            <a:endParaRPr lang="en-US" sz="2800" kern="0" spc="-70" dirty="0">
              <a:solidFill>
                <a:srgbClr val="000000">
                  <a:alpha val="99000"/>
                </a:srgbClr>
              </a:solidFill>
              <a:latin typeface="Segoe UI Light" pitchFamily="34" charset="0"/>
              <a:ea typeface="Segoe UI" pitchFamily="34" charset="0"/>
              <a:cs typeface="Segoe UI" pitchFamily="34" charset="0"/>
            </a:endParaRPr>
          </a:p>
        </p:txBody>
      </p:sp>
      <p:sp>
        <p:nvSpPr>
          <p:cNvPr id="19" name="Rectangle 18"/>
          <p:cNvSpPr/>
          <p:nvPr/>
        </p:nvSpPr>
        <p:spPr>
          <a:xfrm>
            <a:off x="7655719" y="3477034"/>
            <a:ext cx="2743200" cy="458587"/>
          </a:xfrm>
          <a:prstGeom prst="rect">
            <a:avLst/>
          </a:prstGeom>
        </p:spPr>
        <p:txBody>
          <a:bodyPr wrap="square" lIns="91440" anchor="b" anchorCtr="0">
            <a:spAutoFit/>
          </a:bodyPr>
          <a:lstStyle/>
          <a:p>
            <a:pPr defTabSz="914361">
              <a:lnSpc>
                <a:spcPct val="85000"/>
              </a:lnSpc>
              <a:defRPr/>
            </a:pPr>
            <a:r>
              <a:rPr lang="en-US" sz="2800" kern="0" spc="-70" dirty="0" smtClean="0">
                <a:solidFill>
                  <a:srgbClr val="000000">
                    <a:alpha val="99000"/>
                  </a:srgbClr>
                </a:solidFill>
                <a:latin typeface="Segoe UI Light" pitchFamily="34" charset="0"/>
                <a:ea typeface="Segoe UI" pitchFamily="34" charset="0"/>
                <a:cs typeface="Segoe UI" pitchFamily="34" charset="0"/>
              </a:rPr>
              <a:t>Powerful</a:t>
            </a:r>
            <a:endParaRPr lang="en-US" sz="2800" kern="0" spc="-70" dirty="0">
              <a:solidFill>
                <a:srgbClr val="000000">
                  <a:alpha val="99000"/>
                </a:srgbClr>
              </a:solidFill>
              <a:latin typeface="Segoe UI Light" pitchFamily="34" charset="0"/>
              <a:ea typeface="Segoe UI" pitchFamily="34" charset="0"/>
              <a:cs typeface="Segoe UI" pitchFamily="34" charset="0"/>
            </a:endParaRPr>
          </a:p>
        </p:txBody>
      </p:sp>
      <p:sp>
        <p:nvSpPr>
          <p:cNvPr id="21" name="Rectangle 20"/>
          <p:cNvSpPr/>
          <p:nvPr/>
        </p:nvSpPr>
        <p:spPr bwMode="auto">
          <a:xfrm>
            <a:off x="1843225" y="4083827"/>
            <a:ext cx="2743200" cy="31618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indent="-142835">
              <a:spcAft>
                <a:spcPts val="800"/>
              </a:spcAft>
              <a:defRPr/>
            </a:pPr>
            <a:r>
              <a:rPr lang="en-US" sz="1500" dirty="0" smtClean="0">
                <a:solidFill>
                  <a:srgbClr val="E7B921">
                    <a:alpha val="99000"/>
                  </a:srgbClr>
                </a:solidFill>
              </a:rPr>
              <a:t>Easy</a:t>
            </a:r>
            <a:r>
              <a:rPr lang="en-US" sz="1500" dirty="0" smtClean="0">
                <a:solidFill>
                  <a:srgbClr val="80BEE4">
                    <a:alpha val="99000"/>
                  </a:srgbClr>
                </a:solidFill>
              </a:rPr>
              <a:t> </a:t>
            </a:r>
            <a:r>
              <a:rPr lang="en-US" sz="1500" dirty="0">
                <a:solidFill>
                  <a:srgbClr val="80BEE4">
                    <a:alpha val="99000"/>
                  </a:srgbClr>
                </a:solidFill>
              </a:rPr>
              <a:t>to get started, including a free offer of 10 web sites</a:t>
            </a:r>
          </a:p>
          <a:p>
            <a:pPr indent="-142835">
              <a:spcAft>
                <a:spcPts val="800"/>
              </a:spcAft>
              <a:defRPr/>
            </a:pPr>
            <a:r>
              <a:rPr lang="en-US" sz="1500" dirty="0">
                <a:solidFill>
                  <a:srgbClr val="E7B921">
                    <a:alpha val="99000"/>
                  </a:srgbClr>
                </a:solidFill>
              </a:rPr>
              <a:t>Easy</a:t>
            </a:r>
            <a:r>
              <a:rPr lang="en-US" sz="1500" dirty="0">
                <a:solidFill>
                  <a:srgbClr val="80BEE4">
                    <a:alpha val="99000"/>
                  </a:srgbClr>
                </a:solidFill>
              </a:rPr>
              <a:t> to deploy existing </a:t>
            </a:r>
            <a:r>
              <a:rPr lang="en-US" sz="1500" dirty="0" smtClean="0">
                <a:solidFill>
                  <a:srgbClr val="80BEE4">
                    <a:alpha val="99000"/>
                  </a:srgbClr>
                </a:solidFill>
              </a:rPr>
              <a:t>sites; if </a:t>
            </a:r>
            <a:r>
              <a:rPr lang="en-US" sz="1500" dirty="0">
                <a:solidFill>
                  <a:srgbClr val="80BEE4">
                    <a:alpha val="99000"/>
                  </a:srgbClr>
                </a:solidFill>
              </a:rPr>
              <a:t>your web site runs on Internet Information Services (IIS) 7, it will run on Windows Azure Web Sites</a:t>
            </a:r>
          </a:p>
        </p:txBody>
      </p:sp>
      <p:sp>
        <p:nvSpPr>
          <p:cNvPr id="23" name="Rectangle 22"/>
          <p:cNvSpPr/>
          <p:nvPr/>
        </p:nvSpPr>
        <p:spPr bwMode="auto">
          <a:xfrm>
            <a:off x="4680769" y="4083827"/>
            <a:ext cx="3156946" cy="31618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spcBef>
                <a:spcPct val="20000"/>
              </a:spcBef>
              <a:spcAft>
                <a:spcPts val="800"/>
              </a:spcAft>
              <a:buSzPct val="80000"/>
            </a:pPr>
            <a:r>
              <a:rPr lang="en-US" sz="1500" dirty="0">
                <a:solidFill>
                  <a:srgbClr val="80BEE4">
                    <a:alpha val="99000"/>
                  </a:srgbClr>
                </a:solidFill>
              </a:rPr>
              <a:t>Support for multiple frameworks </a:t>
            </a:r>
            <a:r>
              <a:rPr lang="en-US" sz="1400" dirty="0">
                <a:solidFill>
                  <a:srgbClr val="80BEE4">
                    <a:alpha val="99000"/>
                  </a:srgbClr>
                </a:solidFill>
              </a:rPr>
              <a:t>(ASP.NET, PHP, Node.js)</a:t>
            </a:r>
          </a:p>
          <a:p>
            <a:pPr>
              <a:spcBef>
                <a:spcPct val="20000"/>
              </a:spcBef>
              <a:spcAft>
                <a:spcPts val="800"/>
              </a:spcAft>
              <a:buSzPct val="80000"/>
            </a:pPr>
            <a:r>
              <a:rPr lang="en-US" sz="1500" dirty="0">
                <a:solidFill>
                  <a:srgbClr val="80BEE4">
                    <a:alpha val="99000"/>
                  </a:srgbClr>
                </a:solidFill>
              </a:rPr>
              <a:t>Pick from popular OSS apps </a:t>
            </a:r>
          </a:p>
          <a:p>
            <a:pPr>
              <a:spcBef>
                <a:spcPct val="20000"/>
              </a:spcBef>
              <a:spcAft>
                <a:spcPts val="800"/>
              </a:spcAft>
              <a:buSzPct val="80000"/>
            </a:pPr>
            <a:r>
              <a:rPr lang="en-US" sz="1500" dirty="0">
                <a:solidFill>
                  <a:srgbClr val="80BEE4">
                    <a:alpha val="99000"/>
                  </a:srgbClr>
                </a:solidFill>
              </a:rPr>
              <a:t>Pick your DB </a:t>
            </a:r>
            <a:r>
              <a:rPr lang="en-US" sz="1400" dirty="0">
                <a:solidFill>
                  <a:srgbClr val="80BEE4">
                    <a:alpha val="99000"/>
                  </a:srgbClr>
                </a:solidFill>
              </a:rPr>
              <a:t>(SQL Azure, MySQL)</a:t>
            </a:r>
          </a:p>
          <a:p>
            <a:pPr>
              <a:spcBef>
                <a:spcPct val="20000"/>
              </a:spcBef>
              <a:spcAft>
                <a:spcPts val="800"/>
              </a:spcAft>
              <a:buSzPct val="80000"/>
            </a:pPr>
            <a:r>
              <a:rPr lang="en-US" sz="1500" dirty="0">
                <a:solidFill>
                  <a:srgbClr val="80BEE4">
                    <a:alpha val="99000"/>
                  </a:srgbClr>
                </a:solidFill>
              </a:rPr>
              <a:t>Choose your tools </a:t>
            </a:r>
            <a:r>
              <a:rPr lang="en-US" sz="1500" dirty="0" smtClean="0">
                <a:solidFill>
                  <a:srgbClr val="80BEE4">
                    <a:alpha val="99000"/>
                  </a:srgbClr>
                </a:solidFill>
              </a:rPr>
              <a:t/>
            </a:r>
            <a:br>
              <a:rPr lang="en-US" sz="1500" dirty="0" smtClean="0">
                <a:solidFill>
                  <a:srgbClr val="80BEE4">
                    <a:alpha val="99000"/>
                  </a:srgbClr>
                </a:solidFill>
              </a:rPr>
            </a:br>
            <a:r>
              <a:rPr lang="en-US" sz="1400" dirty="0" smtClean="0">
                <a:solidFill>
                  <a:srgbClr val="80BEE4">
                    <a:alpha val="99000"/>
                  </a:srgbClr>
                </a:solidFill>
              </a:rPr>
              <a:t>(</a:t>
            </a:r>
            <a:r>
              <a:rPr lang="en-US" sz="1400" dirty="0">
                <a:solidFill>
                  <a:srgbClr val="80BEE4">
                    <a:alpha val="99000"/>
                  </a:srgbClr>
                </a:solidFill>
              </a:rPr>
              <a:t>Visual Studio, </a:t>
            </a:r>
            <a:r>
              <a:rPr lang="en-US" sz="1400" dirty="0" err="1">
                <a:solidFill>
                  <a:srgbClr val="80BEE4">
                    <a:alpha val="99000"/>
                  </a:srgbClr>
                </a:solidFill>
              </a:rPr>
              <a:t>Git</a:t>
            </a:r>
            <a:r>
              <a:rPr lang="en-US" sz="1400" dirty="0">
                <a:solidFill>
                  <a:srgbClr val="80BEE4">
                    <a:alpha val="99000"/>
                  </a:srgbClr>
                </a:solidFill>
              </a:rPr>
              <a:t>, FTP, </a:t>
            </a:r>
            <a:r>
              <a:rPr lang="en-US" sz="1400" dirty="0" err="1">
                <a:solidFill>
                  <a:srgbClr val="80BEE4">
                    <a:alpha val="99000"/>
                  </a:srgbClr>
                </a:solidFill>
              </a:rPr>
              <a:t>WebMatrix</a:t>
            </a:r>
            <a:r>
              <a:rPr lang="en-US" sz="1400" dirty="0">
                <a:solidFill>
                  <a:srgbClr val="80BEE4">
                    <a:alpha val="99000"/>
                  </a:srgbClr>
                </a:solidFill>
              </a:rPr>
              <a:t>)</a:t>
            </a:r>
          </a:p>
          <a:p>
            <a:pPr>
              <a:spcBef>
                <a:spcPct val="20000"/>
              </a:spcBef>
              <a:spcAft>
                <a:spcPts val="800"/>
              </a:spcAft>
              <a:buSzPct val="80000"/>
            </a:pPr>
            <a:r>
              <a:rPr lang="en-US" sz="1500" dirty="0">
                <a:solidFill>
                  <a:srgbClr val="80BEE4">
                    <a:alpha val="99000"/>
                  </a:srgbClr>
                </a:solidFill>
              </a:rPr>
              <a:t>Build on any platform </a:t>
            </a:r>
            <a:r>
              <a:rPr lang="en-US" sz="1500" dirty="0" smtClean="0">
                <a:solidFill>
                  <a:srgbClr val="80BEE4">
                    <a:alpha val="99000"/>
                  </a:srgbClr>
                </a:solidFill>
              </a:rPr>
              <a:t/>
            </a:r>
            <a:br>
              <a:rPr lang="en-US" sz="1500" dirty="0" smtClean="0">
                <a:solidFill>
                  <a:srgbClr val="80BEE4">
                    <a:alpha val="99000"/>
                  </a:srgbClr>
                </a:solidFill>
              </a:rPr>
            </a:br>
            <a:r>
              <a:rPr lang="en-US" sz="1400" dirty="0" smtClean="0">
                <a:solidFill>
                  <a:srgbClr val="80BEE4">
                    <a:alpha val="99000"/>
                  </a:srgbClr>
                </a:solidFill>
              </a:rPr>
              <a:t>(</a:t>
            </a:r>
            <a:r>
              <a:rPr lang="en-US" sz="1400" dirty="0">
                <a:solidFill>
                  <a:srgbClr val="80BEE4">
                    <a:alpha val="99000"/>
                  </a:srgbClr>
                </a:solidFill>
              </a:rPr>
              <a:t>Windows, Mac, Linux)</a:t>
            </a:r>
          </a:p>
        </p:txBody>
      </p:sp>
      <p:sp>
        <p:nvSpPr>
          <p:cNvPr id="24" name="Rectangle 23"/>
          <p:cNvSpPr/>
          <p:nvPr/>
        </p:nvSpPr>
        <p:spPr bwMode="auto">
          <a:xfrm>
            <a:off x="7583629" y="4083827"/>
            <a:ext cx="2743200" cy="31618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spcBef>
                <a:spcPct val="20000"/>
              </a:spcBef>
              <a:spcAft>
                <a:spcPts val="800"/>
              </a:spcAft>
              <a:buSzPct val="80000"/>
              <a:defRPr/>
            </a:pPr>
            <a:r>
              <a:rPr lang="en-US" sz="1500" dirty="0">
                <a:solidFill>
                  <a:srgbClr val="80BEE4">
                    <a:alpha val="99000"/>
                  </a:srgbClr>
                </a:solidFill>
              </a:rPr>
              <a:t>Near instant deployment</a:t>
            </a:r>
          </a:p>
          <a:p>
            <a:pPr>
              <a:spcBef>
                <a:spcPct val="20000"/>
              </a:spcBef>
              <a:spcAft>
                <a:spcPts val="800"/>
              </a:spcAft>
              <a:buSzPct val="80000"/>
              <a:defRPr/>
            </a:pPr>
            <a:r>
              <a:rPr lang="en-US" sz="1500" dirty="0">
                <a:solidFill>
                  <a:srgbClr val="80BEE4">
                    <a:alpha val="99000"/>
                  </a:srgbClr>
                </a:solidFill>
              </a:rPr>
              <a:t>Scale out for greater availability or scale up more compute </a:t>
            </a:r>
            <a:r>
              <a:rPr lang="en-US" sz="1500" dirty="0" smtClean="0">
                <a:solidFill>
                  <a:srgbClr val="80BEE4">
                    <a:alpha val="99000"/>
                  </a:srgbClr>
                </a:solidFill>
              </a:rPr>
              <a:t>capacity</a:t>
            </a:r>
            <a:endParaRPr lang="en-US" sz="1500" dirty="0">
              <a:solidFill>
                <a:srgbClr val="80BEE4">
                  <a:alpha val="99000"/>
                </a:srgbClr>
              </a:solidFill>
            </a:endParaRPr>
          </a:p>
        </p:txBody>
      </p:sp>
      <p:sp>
        <p:nvSpPr>
          <p:cNvPr id="43" name="Freeform 6"/>
          <p:cNvSpPr>
            <a:spLocks noEditPoints="1"/>
          </p:cNvSpPr>
          <p:nvPr/>
        </p:nvSpPr>
        <p:spPr bwMode="auto">
          <a:xfrm>
            <a:off x="2615142" y="1540594"/>
            <a:ext cx="1345670" cy="1310518"/>
          </a:xfrm>
          <a:custGeom>
            <a:avLst/>
            <a:gdLst>
              <a:gd name="T0" fmla="*/ 3359 w 4057"/>
              <a:gd name="T1" fmla="*/ 3511 h 3952"/>
              <a:gd name="T2" fmla="*/ 3166 w 4057"/>
              <a:gd name="T3" fmla="*/ 869 h 3952"/>
              <a:gd name="T4" fmla="*/ 2901 w 4057"/>
              <a:gd name="T5" fmla="*/ 1161 h 3952"/>
              <a:gd name="T6" fmla="*/ 2669 w 4057"/>
              <a:gd name="T7" fmla="*/ 1450 h 3952"/>
              <a:gd name="T8" fmla="*/ 2467 w 4057"/>
              <a:gd name="T9" fmla="*/ 1729 h 3952"/>
              <a:gd name="T10" fmla="*/ 2293 w 4057"/>
              <a:gd name="T11" fmla="*/ 1993 h 3952"/>
              <a:gd name="T12" fmla="*/ 2149 w 4057"/>
              <a:gd name="T13" fmla="*/ 2234 h 3952"/>
              <a:gd name="T14" fmla="*/ 2033 w 4057"/>
              <a:gd name="T15" fmla="*/ 2446 h 3952"/>
              <a:gd name="T16" fmla="*/ 1944 w 4057"/>
              <a:gd name="T17" fmla="*/ 2622 h 3952"/>
              <a:gd name="T18" fmla="*/ 1882 w 4057"/>
              <a:gd name="T19" fmla="*/ 2756 h 3952"/>
              <a:gd name="T20" fmla="*/ 1844 w 4057"/>
              <a:gd name="T21" fmla="*/ 2841 h 3952"/>
              <a:gd name="T22" fmla="*/ 1833 w 4057"/>
              <a:gd name="T23" fmla="*/ 2870 h 3952"/>
              <a:gd name="T24" fmla="*/ 1733 w 4057"/>
              <a:gd name="T25" fmla="*/ 3007 h 3952"/>
              <a:gd name="T26" fmla="*/ 1640 w 4057"/>
              <a:gd name="T27" fmla="*/ 3100 h 3952"/>
              <a:gd name="T28" fmla="*/ 1566 w 4057"/>
              <a:gd name="T29" fmla="*/ 3156 h 3952"/>
              <a:gd name="T30" fmla="*/ 1526 w 4057"/>
              <a:gd name="T31" fmla="*/ 3178 h 3952"/>
              <a:gd name="T32" fmla="*/ 1454 w 4057"/>
              <a:gd name="T33" fmla="*/ 3200 h 3952"/>
              <a:gd name="T34" fmla="*/ 1386 w 4057"/>
              <a:gd name="T35" fmla="*/ 3214 h 3952"/>
              <a:gd name="T36" fmla="*/ 1354 w 4057"/>
              <a:gd name="T37" fmla="*/ 3210 h 3952"/>
              <a:gd name="T38" fmla="*/ 1347 w 4057"/>
              <a:gd name="T39" fmla="*/ 3198 h 3952"/>
              <a:gd name="T40" fmla="*/ 1349 w 4057"/>
              <a:gd name="T41" fmla="*/ 3185 h 3952"/>
              <a:gd name="T42" fmla="*/ 1354 w 4057"/>
              <a:gd name="T43" fmla="*/ 3179 h 3952"/>
              <a:gd name="T44" fmla="*/ 1235 w 4057"/>
              <a:gd name="T45" fmla="*/ 2825 h 3952"/>
              <a:gd name="T46" fmla="*/ 1119 w 4057"/>
              <a:gd name="T47" fmla="*/ 2548 h 3952"/>
              <a:gd name="T48" fmla="*/ 1007 w 4057"/>
              <a:gd name="T49" fmla="*/ 2338 h 3952"/>
              <a:gd name="T50" fmla="*/ 905 w 4057"/>
              <a:gd name="T51" fmla="*/ 2187 h 3952"/>
              <a:gd name="T52" fmla="*/ 814 w 4057"/>
              <a:gd name="T53" fmla="*/ 2085 h 3952"/>
              <a:gd name="T54" fmla="*/ 737 w 4057"/>
              <a:gd name="T55" fmla="*/ 2022 h 3952"/>
              <a:gd name="T56" fmla="*/ 678 w 4057"/>
              <a:gd name="T57" fmla="*/ 1990 h 3952"/>
              <a:gd name="T58" fmla="*/ 641 w 4057"/>
              <a:gd name="T59" fmla="*/ 1977 h 3952"/>
              <a:gd name="T60" fmla="*/ 628 w 4057"/>
              <a:gd name="T61" fmla="*/ 1974 h 3952"/>
              <a:gd name="T62" fmla="*/ 756 w 4057"/>
              <a:gd name="T63" fmla="*/ 1825 h 3952"/>
              <a:gd name="T64" fmla="*/ 875 w 4057"/>
              <a:gd name="T65" fmla="*/ 1746 h 3952"/>
              <a:gd name="T66" fmla="*/ 987 w 4057"/>
              <a:gd name="T67" fmla="*/ 1728 h 3952"/>
              <a:gd name="T68" fmla="*/ 1089 w 4057"/>
              <a:gd name="T69" fmla="*/ 1758 h 3952"/>
              <a:gd name="T70" fmla="*/ 1183 w 4057"/>
              <a:gd name="T71" fmla="*/ 1826 h 3952"/>
              <a:gd name="T72" fmla="*/ 1265 w 4057"/>
              <a:gd name="T73" fmla="*/ 1922 h 3952"/>
              <a:gd name="T74" fmla="*/ 1338 w 4057"/>
              <a:gd name="T75" fmla="*/ 2034 h 3952"/>
              <a:gd name="T76" fmla="*/ 1400 w 4057"/>
              <a:gd name="T77" fmla="*/ 2154 h 3952"/>
              <a:gd name="T78" fmla="*/ 1449 w 4057"/>
              <a:gd name="T79" fmla="*/ 2270 h 3952"/>
              <a:gd name="T80" fmla="*/ 1487 w 4057"/>
              <a:gd name="T81" fmla="*/ 2369 h 3952"/>
              <a:gd name="T82" fmla="*/ 1512 w 4057"/>
              <a:gd name="T83" fmla="*/ 2443 h 3952"/>
              <a:gd name="T84" fmla="*/ 1523 w 4057"/>
              <a:gd name="T85" fmla="*/ 2481 h 3952"/>
              <a:gd name="T86" fmla="*/ 1601 w 4057"/>
              <a:gd name="T87" fmla="*/ 2336 h 3952"/>
              <a:gd name="T88" fmla="*/ 1755 w 4057"/>
              <a:gd name="T89" fmla="*/ 2095 h 3952"/>
              <a:gd name="T90" fmla="*/ 1946 w 4057"/>
              <a:gd name="T91" fmla="*/ 1838 h 3952"/>
              <a:gd name="T92" fmla="*/ 2165 w 4057"/>
              <a:gd name="T93" fmla="*/ 1569 h 3952"/>
              <a:gd name="T94" fmla="*/ 2403 w 4057"/>
              <a:gd name="T95" fmla="*/ 1301 h 3952"/>
              <a:gd name="T96" fmla="*/ 2650 w 4057"/>
              <a:gd name="T97" fmla="*/ 1040 h 3952"/>
              <a:gd name="T98" fmla="*/ 2899 w 4057"/>
              <a:gd name="T99" fmla="*/ 791 h 3952"/>
              <a:gd name="T100" fmla="*/ 475 w 4057"/>
              <a:gd name="T101" fmla="*/ 639 h 3952"/>
              <a:gd name="T102" fmla="*/ 4037 w 4057"/>
              <a:gd name="T103" fmla="*/ 6 h 3952"/>
              <a:gd name="T104" fmla="*/ 4056 w 4057"/>
              <a:gd name="T105" fmla="*/ 28 h 3952"/>
              <a:gd name="T106" fmla="*/ 4053 w 4057"/>
              <a:gd name="T107" fmla="*/ 59 h 3952"/>
              <a:gd name="T108" fmla="*/ 4039 w 4057"/>
              <a:gd name="T109" fmla="*/ 92 h 3952"/>
              <a:gd name="T110" fmla="*/ 4023 w 4057"/>
              <a:gd name="T111" fmla="*/ 121 h 3952"/>
              <a:gd name="T112" fmla="*/ 4012 w 4057"/>
              <a:gd name="T113" fmla="*/ 135 h 3952"/>
              <a:gd name="T114" fmla="*/ 3789 w 4057"/>
              <a:gd name="T115" fmla="*/ 303 h 3952"/>
              <a:gd name="T116" fmla="*/ 0 w 4057"/>
              <a:gd name="T117" fmla="*/ 170 h 3952"/>
              <a:gd name="T118" fmla="*/ 3698 w 4057"/>
              <a:gd name="T119" fmla="*/ 113 h 3952"/>
              <a:gd name="T120" fmla="*/ 3799 w 4057"/>
              <a:gd name="T121" fmla="*/ 55 h 3952"/>
              <a:gd name="T122" fmla="*/ 3907 w 4057"/>
              <a:gd name="T123" fmla="*/ 17 h 3952"/>
              <a:gd name="T124" fmla="*/ 3991 w 4057"/>
              <a:gd name="T125" fmla="*/ 0 h 3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57" h="3952">
                <a:moveTo>
                  <a:pt x="475" y="639"/>
                </a:moveTo>
                <a:lnTo>
                  <a:pt x="475" y="3511"/>
                </a:lnTo>
                <a:lnTo>
                  <a:pt x="3359" y="3511"/>
                </a:lnTo>
                <a:lnTo>
                  <a:pt x="3359" y="676"/>
                </a:lnTo>
                <a:lnTo>
                  <a:pt x="3261" y="772"/>
                </a:lnTo>
                <a:lnTo>
                  <a:pt x="3166" y="869"/>
                </a:lnTo>
                <a:lnTo>
                  <a:pt x="3074" y="966"/>
                </a:lnTo>
                <a:lnTo>
                  <a:pt x="2986" y="1063"/>
                </a:lnTo>
                <a:lnTo>
                  <a:pt x="2901" y="1161"/>
                </a:lnTo>
                <a:lnTo>
                  <a:pt x="2821" y="1258"/>
                </a:lnTo>
                <a:lnTo>
                  <a:pt x="2744" y="1354"/>
                </a:lnTo>
                <a:lnTo>
                  <a:pt x="2669" y="1450"/>
                </a:lnTo>
                <a:lnTo>
                  <a:pt x="2598" y="1543"/>
                </a:lnTo>
                <a:lnTo>
                  <a:pt x="2531" y="1637"/>
                </a:lnTo>
                <a:lnTo>
                  <a:pt x="2467" y="1729"/>
                </a:lnTo>
                <a:lnTo>
                  <a:pt x="2405" y="1819"/>
                </a:lnTo>
                <a:lnTo>
                  <a:pt x="2349" y="1906"/>
                </a:lnTo>
                <a:lnTo>
                  <a:pt x="2293" y="1993"/>
                </a:lnTo>
                <a:lnTo>
                  <a:pt x="2243" y="2075"/>
                </a:lnTo>
                <a:lnTo>
                  <a:pt x="2195" y="2156"/>
                </a:lnTo>
                <a:lnTo>
                  <a:pt x="2149" y="2234"/>
                </a:lnTo>
                <a:lnTo>
                  <a:pt x="2107" y="2308"/>
                </a:lnTo>
                <a:lnTo>
                  <a:pt x="2069" y="2378"/>
                </a:lnTo>
                <a:lnTo>
                  <a:pt x="2033" y="2446"/>
                </a:lnTo>
                <a:lnTo>
                  <a:pt x="2000" y="2508"/>
                </a:lnTo>
                <a:lnTo>
                  <a:pt x="1971" y="2567"/>
                </a:lnTo>
                <a:lnTo>
                  <a:pt x="1944" y="2622"/>
                </a:lnTo>
                <a:lnTo>
                  <a:pt x="1920" y="2671"/>
                </a:lnTo>
                <a:lnTo>
                  <a:pt x="1899" y="2716"/>
                </a:lnTo>
                <a:lnTo>
                  <a:pt x="1882" y="2756"/>
                </a:lnTo>
                <a:lnTo>
                  <a:pt x="1866" y="2789"/>
                </a:lnTo>
                <a:lnTo>
                  <a:pt x="1854" y="2818"/>
                </a:lnTo>
                <a:lnTo>
                  <a:pt x="1844" y="2841"/>
                </a:lnTo>
                <a:lnTo>
                  <a:pt x="1838" y="2857"/>
                </a:lnTo>
                <a:lnTo>
                  <a:pt x="1834" y="2866"/>
                </a:lnTo>
                <a:lnTo>
                  <a:pt x="1833" y="2870"/>
                </a:lnTo>
                <a:lnTo>
                  <a:pt x="1800" y="2921"/>
                </a:lnTo>
                <a:lnTo>
                  <a:pt x="1766" y="2966"/>
                </a:lnTo>
                <a:lnTo>
                  <a:pt x="1733" y="3007"/>
                </a:lnTo>
                <a:lnTo>
                  <a:pt x="1701" y="3042"/>
                </a:lnTo>
                <a:lnTo>
                  <a:pt x="1669" y="3073"/>
                </a:lnTo>
                <a:lnTo>
                  <a:pt x="1640" y="3100"/>
                </a:lnTo>
                <a:lnTo>
                  <a:pt x="1612" y="3122"/>
                </a:lnTo>
                <a:lnTo>
                  <a:pt x="1588" y="3141"/>
                </a:lnTo>
                <a:lnTo>
                  <a:pt x="1566" y="3156"/>
                </a:lnTo>
                <a:lnTo>
                  <a:pt x="1548" y="3166"/>
                </a:lnTo>
                <a:lnTo>
                  <a:pt x="1535" y="3173"/>
                </a:lnTo>
                <a:lnTo>
                  <a:pt x="1526" y="3178"/>
                </a:lnTo>
                <a:lnTo>
                  <a:pt x="1524" y="3179"/>
                </a:lnTo>
                <a:lnTo>
                  <a:pt x="1486" y="3191"/>
                </a:lnTo>
                <a:lnTo>
                  <a:pt x="1454" y="3200"/>
                </a:lnTo>
                <a:lnTo>
                  <a:pt x="1427" y="3207"/>
                </a:lnTo>
                <a:lnTo>
                  <a:pt x="1404" y="3211"/>
                </a:lnTo>
                <a:lnTo>
                  <a:pt x="1386" y="3214"/>
                </a:lnTo>
                <a:lnTo>
                  <a:pt x="1372" y="3214"/>
                </a:lnTo>
                <a:lnTo>
                  <a:pt x="1361" y="3212"/>
                </a:lnTo>
                <a:lnTo>
                  <a:pt x="1354" y="3210"/>
                </a:lnTo>
                <a:lnTo>
                  <a:pt x="1349" y="3206"/>
                </a:lnTo>
                <a:lnTo>
                  <a:pt x="1347" y="3202"/>
                </a:lnTo>
                <a:lnTo>
                  <a:pt x="1347" y="3198"/>
                </a:lnTo>
                <a:lnTo>
                  <a:pt x="1347" y="3194"/>
                </a:lnTo>
                <a:lnTo>
                  <a:pt x="1348" y="3189"/>
                </a:lnTo>
                <a:lnTo>
                  <a:pt x="1349" y="3185"/>
                </a:lnTo>
                <a:lnTo>
                  <a:pt x="1352" y="3182"/>
                </a:lnTo>
                <a:lnTo>
                  <a:pt x="1353" y="3180"/>
                </a:lnTo>
                <a:lnTo>
                  <a:pt x="1354" y="3179"/>
                </a:lnTo>
                <a:lnTo>
                  <a:pt x="1313" y="3052"/>
                </a:lnTo>
                <a:lnTo>
                  <a:pt x="1274" y="2934"/>
                </a:lnTo>
                <a:lnTo>
                  <a:pt x="1235" y="2825"/>
                </a:lnTo>
                <a:lnTo>
                  <a:pt x="1196" y="2724"/>
                </a:lnTo>
                <a:lnTo>
                  <a:pt x="1157" y="2631"/>
                </a:lnTo>
                <a:lnTo>
                  <a:pt x="1119" y="2548"/>
                </a:lnTo>
                <a:lnTo>
                  <a:pt x="1081" y="2471"/>
                </a:lnTo>
                <a:lnTo>
                  <a:pt x="1044" y="2401"/>
                </a:lnTo>
                <a:lnTo>
                  <a:pt x="1007" y="2338"/>
                </a:lnTo>
                <a:lnTo>
                  <a:pt x="972" y="2282"/>
                </a:lnTo>
                <a:lnTo>
                  <a:pt x="938" y="2231"/>
                </a:lnTo>
                <a:lnTo>
                  <a:pt x="905" y="2187"/>
                </a:lnTo>
                <a:lnTo>
                  <a:pt x="873" y="2149"/>
                </a:lnTo>
                <a:lnTo>
                  <a:pt x="842" y="2114"/>
                </a:lnTo>
                <a:lnTo>
                  <a:pt x="814" y="2085"/>
                </a:lnTo>
                <a:lnTo>
                  <a:pt x="787" y="2060"/>
                </a:lnTo>
                <a:lnTo>
                  <a:pt x="761" y="2039"/>
                </a:lnTo>
                <a:lnTo>
                  <a:pt x="737" y="2022"/>
                </a:lnTo>
                <a:lnTo>
                  <a:pt x="715" y="2009"/>
                </a:lnTo>
                <a:lnTo>
                  <a:pt x="695" y="1998"/>
                </a:lnTo>
                <a:lnTo>
                  <a:pt x="678" y="1990"/>
                </a:lnTo>
                <a:lnTo>
                  <a:pt x="663" y="1984"/>
                </a:lnTo>
                <a:lnTo>
                  <a:pt x="651" y="1979"/>
                </a:lnTo>
                <a:lnTo>
                  <a:pt x="641" y="1977"/>
                </a:lnTo>
                <a:lnTo>
                  <a:pt x="634" y="1974"/>
                </a:lnTo>
                <a:lnTo>
                  <a:pt x="629" y="1974"/>
                </a:lnTo>
                <a:lnTo>
                  <a:pt x="628" y="1974"/>
                </a:lnTo>
                <a:lnTo>
                  <a:pt x="671" y="1916"/>
                </a:lnTo>
                <a:lnTo>
                  <a:pt x="714" y="1867"/>
                </a:lnTo>
                <a:lnTo>
                  <a:pt x="756" y="1825"/>
                </a:lnTo>
                <a:lnTo>
                  <a:pt x="796" y="1792"/>
                </a:lnTo>
                <a:lnTo>
                  <a:pt x="836" y="1766"/>
                </a:lnTo>
                <a:lnTo>
                  <a:pt x="875" y="1746"/>
                </a:lnTo>
                <a:lnTo>
                  <a:pt x="913" y="1734"/>
                </a:lnTo>
                <a:lnTo>
                  <a:pt x="950" y="1728"/>
                </a:lnTo>
                <a:lnTo>
                  <a:pt x="987" y="1728"/>
                </a:lnTo>
                <a:lnTo>
                  <a:pt x="1022" y="1733"/>
                </a:lnTo>
                <a:lnTo>
                  <a:pt x="1056" y="1743"/>
                </a:lnTo>
                <a:lnTo>
                  <a:pt x="1089" y="1758"/>
                </a:lnTo>
                <a:lnTo>
                  <a:pt x="1121" y="1777"/>
                </a:lnTo>
                <a:lnTo>
                  <a:pt x="1152" y="1799"/>
                </a:lnTo>
                <a:lnTo>
                  <a:pt x="1183" y="1826"/>
                </a:lnTo>
                <a:lnTo>
                  <a:pt x="1211" y="1855"/>
                </a:lnTo>
                <a:lnTo>
                  <a:pt x="1238" y="1888"/>
                </a:lnTo>
                <a:lnTo>
                  <a:pt x="1265" y="1922"/>
                </a:lnTo>
                <a:lnTo>
                  <a:pt x="1291" y="1958"/>
                </a:lnTo>
                <a:lnTo>
                  <a:pt x="1315" y="1996"/>
                </a:lnTo>
                <a:lnTo>
                  <a:pt x="1338" y="2034"/>
                </a:lnTo>
                <a:lnTo>
                  <a:pt x="1360" y="2075"/>
                </a:lnTo>
                <a:lnTo>
                  <a:pt x="1380" y="2114"/>
                </a:lnTo>
                <a:lnTo>
                  <a:pt x="1400" y="2154"/>
                </a:lnTo>
                <a:lnTo>
                  <a:pt x="1417" y="2193"/>
                </a:lnTo>
                <a:lnTo>
                  <a:pt x="1434" y="2233"/>
                </a:lnTo>
                <a:lnTo>
                  <a:pt x="1449" y="2270"/>
                </a:lnTo>
                <a:lnTo>
                  <a:pt x="1462" y="2305"/>
                </a:lnTo>
                <a:lnTo>
                  <a:pt x="1476" y="2338"/>
                </a:lnTo>
                <a:lnTo>
                  <a:pt x="1487" y="2369"/>
                </a:lnTo>
                <a:lnTo>
                  <a:pt x="1496" y="2398"/>
                </a:lnTo>
                <a:lnTo>
                  <a:pt x="1504" y="2422"/>
                </a:lnTo>
                <a:lnTo>
                  <a:pt x="1512" y="2443"/>
                </a:lnTo>
                <a:lnTo>
                  <a:pt x="1516" y="2460"/>
                </a:lnTo>
                <a:lnTo>
                  <a:pt x="1520" y="2474"/>
                </a:lnTo>
                <a:lnTo>
                  <a:pt x="1523" y="2481"/>
                </a:lnTo>
                <a:lnTo>
                  <a:pt x="1524" y="2484"/>
                </a:lnTo>
                <a:lnTo>
                  <a:pt x="1560" y="2412"/>
                </a:lnTo>
                <a:lnTo>
                  <a:pt x="1601" y="2336"/>
                </a:lnTo>
                <a:lnTo>
                  <a:pt x="1648" y="2258"/>
                </a:lnTo>
                <a:lnTo>
                  <a:pt x="1700" y="2178"/>
                </a:lnTo>
                <a:lnTo>
                  <a:pt x="1755" y="2095"/>
                </a:lnTo>
                <a:lnTo>
                  <a:pt x="1816" y="2011"/>
                </a:lnTo>
                <a:lnTo>
                  <a:pt x="1880" y="1925"/>
                </a:lnTo>
                <a:lnTo>
                  <a:pt x="1946" y="1838"/>
                </a:lnTo>
                <a:lnTo>
                  <a:pt x="2016" y="1749"/>
                </a:lnTo>
                <a:lnTo>
                  <a:pt x="2090" y="1659"/>
                </a:lnTo>
                <a:lnTo>
                  <a:pt x="2165" y="1569"/>
                </a:lnTo>
                <a:lnTo>
                  <a:pt x="2243" y="1481"/>
                </a:lnTo>
                <a:lnTo>
                  <a:pt x="2323" y="1391"/>
                </a:lnTo>
                <a:lnTo>
                  <a:pt x="2403" y="1301"/>
                </a:lnTo>
                <a:lnTo>
                  <a:pt x="2485" y="1214"/>
                </a:lnTo>
                <a:lnTo>
                  <a:pt x="2568" y="1126"/>
                </a:lnTo>
                <a:lnTo>
                  <a:pt x="2650" y="1040"/>
                </a:lnTo>
                <a:lnTo>
                  <a:pt x="2734" y="955"/>
                </a:lnTo>
                <a:lnTo>
                  <a:pt x="2816" y="873"/>
                </a:lnTo>
                <a:lnTo>
                  <a:pt x="2899" y="791"/>
                </a:lnTo>
                <a:lnTo>
                  <a:pt x="2980" y="714"/>
                </a:lnTo>
                <a:lnTo>
                  <a:pt x="3060" y="639"/>
                </a:lnTo>
                <a:lnTo>
                  <a:pt x="475" y="639"/>
                </a:lnTo>
                <a:close/>
                <a:moveTo>
                  <a:pt x="4010" y="0"/>
                </a:moveTo>
                <a:lnTo>
                  <a:pt x="4026" y="2"/>
                </a:lnTo>
                <a:lnTo>
                  <a:pt x="4037" y="6"/>
                </a:lnTo>
                <a:lnTo>
                  <a:pt x="4046" y="12"/>
                </a:lnTo>
                <a:lnTo>
                  <a:pt x="4052" y="20"/>
                </a:lnTo>
                <a:lnTo>
                  <a:pt x="4056" y="28"/>
                </a:lnTo>
                <a:lnTo>
                  <a:pt x="4057" y="38"/>
                </a:lnTo>
                <a:lnTo>
                  <a:pt x="4056" y="49"/>
                </a:lnTo>
                <a:lnTo>
                  <a:pt x="4053" y="59"/>
                </a:lnTo>
                <a:lnTo>
                  <a:pt x="4050" y="70"/>
                </a:lnTo>
                <a:lnTo>
                  <a:pt x="4045" y="81"/>
                </a:lnTo>
                <a:lnTo>
                  <a:pt x="4039" y="92"/>
                </a:lnTo>
                <a:lnTo>
                  <a:pt x="4034" y="102"/>
                </a:lnTo>
                <a:lnTo>
                  <a:pt x="4028" y="112"/>
                </a:lnTo>
                <a:lnTo>
                  <a:pt x="4023" y="121"/>
                </a:lnTo>
                <a:lnTo>
                  <a:pt x="4018" y="127"/>
                </a:lnTo>
                <a:lnTo>
                  <a:pt x="4014" y="132"/>
                </a:lnTo>
                <a:lnTo>
                  <a:pt x="4012" y="135"/>
                </a:lnTo>
                <a:lnTo>
                  <a:pt x="4010" y="137"/>
                </a:lnTo>
                <a:lnTo>
                  <a:pt x="3897" y="219"/>
                </a:lnTo>
                <a:lnTo>
                  <a:pt x="3789" y="303"/>
                </a:lnTo>
                <a:lnTo>
                  <a:pt x="3789" y="3952"/>
                </a:lnTo>
                <a:lnTo>
                  <a:pt x="0" y="3952"/>
                </a:lnTo>
                <a:lnTo>
                  <a:pt x="0" y="170"/>
                </a:lnTo>
                <a:lnTo>
                  <a:pt x="3615" y="170"/>
                </a:lnTo>
                <a:lnTo>
                  <a:pt x="3658" y="140"/>
                </a:lnTo>
                <a:lnTo>
                  <a:pt x="3698" y="113"/>
                </a:lnTo>
                <a:lnTo>
                  <a:pt x="3735" y="90"/>
                </a:lnTo>
                <a:lnTo>
                  <a:pt x="3768" y="71"/>
                </a:lnTo>
                <a:lnTo>
                  <a:pt x="3799" y="55"/>
                </a:lnTo>
                <a:lnTo>
                  <a:pt x="3824" y="44"/>
                </a:lnTo>
                <a:lnTo>
                  <a:pt x="3869" y="28"/>
                </a:lnTo>
                <a:lnTo>
                  <a:pt x="3907" y="17"/>
                </a:lnTo>
                <a:lnTo>
                  <a:pt x="3939" y="9"/>
                </a:lnTo>
                <a:lnTo>
                  <a:pt x="3967" y="2"/>
                </a:lnTo>
                <a:lnTo>
                  <a:pt x="3991" y="0"/>
                </a:lnTo>
                <a:lnTo>
                  <a:pt x="401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44" name="Group 43"/>
          <p:cNvGrpSpPr/>
          <p:nvPr/>
        </p:nvGrpSpPr>
        <p:grpSpPr>
          <a:xfrm>
            <a:off x="8286796" y="1419906"/>
            <a:ext cx="1481046" cy="1551894"/>
            <a:chOff x="11671302" y="671513"/>
            <a:chExt cx="4845051" cy="5076825"/>
          </a:xfrm>
          <a:solidFill>
            <a:schemeClr val="bg1"/>
          </a:solidFill>
        </p:grpSpPr>
        <p:sp>
          <p:nvSpPr>
            <p:cNvPr id="45" name="Freeform 11"/>
            <p:cNvSpPr>
              <a:spLocks/>
            </p:cNvSpPr>
            <p:nvPr/>
          </p:nvSpPr>
          <p:spPr bwMode="auto">
            <a:xfrm>
              <a:off x="12395202" y="4418013"/>
              <a:ext cx="3892550" cy="1330325"/>
            </a:xfrm>
            <a:custGeom>
              <a:avLst/>
              <a:gdLst>
                <a:gd name="T0" fmla="*/ 1475 w 4904"/>
                <a:gd name="T1" fmla="*/ 45 h 1677"/>
                <a:gd name="T2" fmla="*/ 1787 w 4904"/>
                <a:gd name="T3" fmla="*/ 128 h 1677"/>
                <a:gd name="T4" fmla="*/ 2070 w 4904"/>
                <a:gd name="T5" fmla="*/ 154 h 1677"/>
                <a:gd name="T6" fmla="*/ 2373 w 4904"/>
                <a:gd name="T7" fmla="*/ 123 h 1677"/>
                <a:gd name="T8" fmla="*/ 2586 w 4904"/>
                <a:gd name="T9" fmla="*/ 76 h 1677"/>
                <a:gd name="T10" fmla="*/ 2844 w 4904"/>
                <a:gd name="T11" fmla="*/ 41 h 1677"/>
                <a:gd name="T12" fmla="*/ 3113 w 4904"/>
                <a:gd name="T13" fmla="*/ 72 h 1677"/>
                <a:gd name="T14" fmla="*/ 3295 w 4904"/>
                <a:gd name="T15" fmla="*/ 187 h 1677"/>
                <a:gd name="T16" fmla="*/ 3328 w 4904"/>
                <a:gd name="T17" fmla="*/ 328 h 1677"/>
                <a:gd name="T18" fmla="*/ 3210 w 4904"/>
                <a:gd name="T19" fmla="*/ 456 h 1677"/>
                <a:gd name="T20" fmla="*/ 3028 w 4904"/>
                <a:gd name="T21" fmla="*/ 537 h 1677"/>
                <a:gd name="T22" fmla="*/ 2822 w 4904"/>
                <a:gd name="T23" fmla="*/ 545 h 1677"/>
                <a:gd name="T24" fmla="*/ 2704 w 4904"/>
                <a:gd name="T25" fmla="*/ 535 h 1677"/>
                <a:gd name="T26" fmla="*/ 2572 w 4904"/>
                <a:gd name="T27" fmla="*/ 528 h 1677"/>
                <a:gd name="T28" fmla="*/ 2322 w 4904"/>
                <a:gd name="T29" fmla="*/ 532 h 1677"/>
                <a:gd name="T30" fmla="*/ 2138 w 4904"/>
                <a:gd name="T31" fmla="*/ 563 h 1677"/>
                <a:gd name="T32" fmla="*/ 2004 w 4904"/>
                <a:gd name="T33" fmla="*/ 623 h 1677"/>
                <a:gd name="T34" fmla="*/ 1942 w 4904"/>
                <a:gd name="T35" fmla="*/ 702 h 1677"/>
                <a:gd name="T36" fmla="*/ 2171 w 4904"/>
                <a:gd name="T37" fmla="*/ 793 h 1677"/>
                <a:gd name="T38" fmla="*/ 2437 w 4904"/>
                <a:gd name="T39" fmla="*/ 931 h 1677"/>
                <a:gd name="T40" fmla="*/ 2981 w 4904"/>
                <a:gd name="T41" fmla="*/ 964 h 1677"/>
                <a:gd name="T42" fmla="*/ 3478 w 4904"/>
                <a:gd name="T43" fmla="*/ 977 h 1677"/>
                <a:gd name="T44" fmla="*/ 3708 w 4904"/>
                <a:gd name="T45" fmla="*/ 892 h 1677"/>
                <a:gd name="T46" fmla="*/ 3955 w 4904"/>
                <a:gd name="T47" fmla="*/ 828 h 1677"/>
                <a:gd name="T48" fmla="*/ 4187 w 4904"/>
                <a:gd name="T49" fmla="*/ 698 h 1677"/>
                <a:gd name="T50" fmla="*/ 4416 w 4904"/>
                <a:gd name="T51" fmla="*/ 549 h 1677"/>
                <a:gd name="T52" fmla="*/ 4652 w 4904"/>
                <a:gd name="T53" fmla="*/ 508 h 1677"/>
                <a:gd name="T54" fmla="*/ 4780 w 4904"/>
                <a:gd name="T55" fmla="*/ 563 h 1677"/>
                <a:gd name="T56" fmla="*/ 4877 w 4904"/>
                <a:gd name="T57" fmla="*/ 638 h 1677"/>
                <a:gd name="T58" fmla="*/ 4904 w 4904"/>
                <a:gd name="T59" fmla="*/ 663 h 1677"/>
                <a:gd name="T60" fmla="*/ 4881 w 4904"/>
                <a:gd name="T61" fmla="*/ 683 h 1677"/>
                <a:gd name="T62" fmla="*/ 4798 w 4904"/>
                <a:gd name="T63" fmla="*/ 747 h 1677"/>
                <a:gd name="T64" fmla="*/ 4670 w 4904"/>
                <a:gd name="T65" fmla="*/ 844 h 1677"/>
                <a:gd name="T66" fmla="*/ 4633 w 4904"/>
                <a:gd name="T67" fmla="*/ 902 h 1677"/>
                <a:gd name="T68" fmla="*/ 4528 w 4904"/>
                <a:gd name="T69" fmla="*/ 989 h 1677"/>
                <a:gd name="T70" fmla="*/ 4315 w 4904"/>
                <a:gd name="T71" fmla="*/ 1173 h 1677"/>
                <a:gd name="T72" fmla="*/ 4084 w 4904"/>
                <a:gd name="T73" fmla="*/ 1270 h 1677"/>
                <a:gd name="T74" fmla="*/ 3819 w 4904"/>
                <a:gd name="T75" fmla="*/ 1377 h 1677"/>
                <a:gd name="T76" fmla="*/ 3577 w 4904"/>
                <a:gd name="T77" fmla="*/ 1495 h 1677"/>
                <a:gd name="T78" fmla="*/ 3199 w 4904"/>
                <a:gd name="T79" fmla="*/ 1528 h 1677"/>
                <a:gd name="T80" fmla="*/ 2708 w 4904"/>
                <a:gd name="T81" fmla="*/ 1598 h 1677"/>
                <a:gd name="T82" fmla="*/ 2318 w 4904"/>
                <a:gd name="T83" fmla="*/ 1669 h 1677"/>
                <a:gd name="T84" fmla="*/ 2148 w 4904"/>
                <a:gd name="T85" fmla="*/ 1652 h 1677"/>
                <a:gd name="T86" fmla="*/ 1985 w 4904"/>
                <a:gd name="T87" fmla="*/ 1640 h 1677"/>
                <a:gd name="T88" fmla="*/ 1805 w 4904"/>
                <a:gd name="T89" fmla="*/ 1625 h 1677"/>
                <a:gd name="T90" fmla="*/ 1578 w 4904"/>
                <a:gd name="T91" fmla="*/ 1596 h 1677"/>
                <a:gd name="T92" fmla="*/ 1274 w 4904"/>
                <a:gd name="T93" fmla="*/ 1545 h 1677"/>
                <a:gd name="T94" fmla="*/ 867 w 4904"/>
                <a:gd name="T95" fmla="*/ 1460 h 1677"/>
                <a:gd name="T96" fmla="*/ 328 w 4904"/>
                <a:gd name="T97" fmla="*/ 1332 h 1677"/>
                <a:gd name="T98" fmla="*/ 0 w 4904"/>
                <a:gd name="T99" fmla="*/ 1220 h 1677"/>
                <a:gd name="T100" fmla="*/ 0 w 4904"/>
                <a:gd name="T101" fmla="*/ 559 h 1677"/>
                <a:gd name="T102" fmla="*/ 68 w 4904"/>
                <a:gd name="T103" fmla="*/ 353 h 1677"/>
                <a:gd name="T104" fmla="*/ 289 w 4904"/>
                <a:gd name="T105" fmla="*/ 249 h 1677"/>
                <a:gd name="T106" fmla="*/ 487 w 4904"/>
                <a:gd name="T107" fmla="*/ 130 h 1677"/>
                <a:gd name="T108" fmla="*/ 737 w 4904"/>
                <a:gd name="T109" fmla="*/ 35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04" h="1677">
                  <a:moveTo>
                    <a:pt x="1082" y="0"/>
                  </a:moveTo>
                  <a:lnTo>
                    <a:pt x="1212" y="6"/>
                  </a:lnTo>
                  <a:lnTo>
                    <a:pt x="1343" y="20"/>
                  </a:lnTo>
                  <a:lnTo>
                    <a:pt x="1475" y="45"/>
                  </a:lnTo>
                  <a:lnTo>
                    <a:pt x="1609" y="80"/>
                  </a:lnTo>
                  <a:lnTo>
                    <a:pt x="1667" y="97"/>
                  </a:lnTo>
                  <a:lnTo>
                    <a:pt x="1727" y="115"/>
                  </a:lnTo>
                  <a:lnTo>
                    <a:pt x="1787" y="128"/>
                  </a:lnTo>
                  <a:lnTo>
                    <a:pt x="1851" y="140"/>
                  </a:lnTo>
                  <a:lnTo>
                    <a:pt x="1919" y="148"/>
                  </a:lnTo>
                  <a:lnTo>
                    <a:pt x="1993" y="154"/>
                  </a:lnTo>
                  <a:lnTo>
                    <a:pt x="2070" y="154"/>
                  </a:lnTo>
                  <a:lnTo>
                    <a:pt x="2156" y="148"/>
                  </a:lnTo>
                  <a:lnTo>
                    <a:pt x="2249" y="138"/>
                  </a:lnTo>
                  <a:lnTo>
                    <a:pt x="2315" y="130"/>
                  </a:lnTo>
                  <a:lnTo>
                    <a:pt x="2373" y="123"/>
                  </a:lnTo>
                  <a:lnTo>
                    <a:pt x="2429" y="111"/>
                  </a:lnTo>
                  <a:lnTo>
                    <a:pt x="2481" y="99"/>
                  </a:lnTo>
                  <a:lnTo>
                    <a:pt x="2534" y="88"/>
                  </a:lnTo>
                  <a:lnTo>
                    <a:pt x="2586" y="76"/>
                  </a:lnTo>
                  <a:lnTo>
                    <a:pt x="2642" y="64"/>
                  </a:lnTo>
                  <a:lnTo>
                    <a:pt x="2702" y="55"/>
                  </a:lnTo>
                  <a:lnTo>
                    <a:pt x="2768" y="47"/>
                  </a:lnTo>
                  <a:lnTo>
                    <a:pt x="2844" y="41"/>
                  </a:lnTo>
                  <a:lnTo>
                    <a:pt x="2927" y="41"/>
                  </a:lnTo>
                  <a:lnTo>
                    <a:pt x="2991" y="45"/>
                  </a:lnTo>
                  <a:lnTo>
                    <a:pt x="3053" y="55"/>
                  </a:lnTo>
                  <a:lnTo>
                    <a:pt x="3113" y="72"/>
                  </a:lnTo>
                  <a:lnTo>
                    <a:pt x="3168" y="95"/>
                  </a:lnTo>
                  <a:lnTo>
                    <a:pt x="3218" y="123"/>
                  </a:lnTo>
                  <a:lnTo>
                    <a:pt x="3261" y="154"/>
                  </a:lnTo>
                  <a:lnTo>
                    <a:pt x="3295" y="187"/>
                  </a:lnTo>
                  <a:lnTo>
                    <a:pt x="3321" y="221"/>
                  </a:lnTo>
                  <a:lnTo>
                    <a:pt x="3334" y="258"/>
                  </a:lnTo>
                  <a:lnTo>
                    <a:pt x="3334" y="293"/>
                  </a:lnTo>
                  <a:lnTo>
                    <a:pt x="3328" y="328"/>
                  </a:lnTo>
                  <a:lnTo>
                    <a:pt x="3311" y="363"/>
                  </a:lnTo>
                  <a:lnTo>
                    <a:pt x="3284" y="396"/>
                  </a:lnTo>
                  <a:lnTo>
                    <a:pt x="3251" y="427"/>
                  </a:lnTo>
                  <a:lnTo>
                    <a:pt x="3210" y="456"/>
                  </a:lnTo>
                  <a:lnTo>
                    <a:pt x="3168" y="483"/>
                  </a:lnTo>
                  <a:lnTo>
                    <a:pt x="3121" y="506"/>
                  </a:lnTo>
                  <a:lnTo>
                    <a:pt x="3074" y="524"/>
                  </a:lnTo>
                  <a:lnTo>
                    <a:pt x="3028" y="537"/>
                  </a:lnTo>
                  <a:lnTo>
                    <a:pt x="2985" y="547"/>
                  </a:lnTo>
                  <a:lnTo>
                    <a:pt x="2921" y="547"/>
                  </a:lnTo>
                  <a:lnTo>
                    <a:pt x="2867" y="545"/>
                  </a:lnTo>
                  <a:lnTo>
                    <a:pt x="2822" y="545"/>
                  </a:lnTo>
                  <a:lnTo>
                    <a:pt x="2788" y="543"/>
                  </a:lnTo>
                  <a:lnTo>
                    <a:pt x="2757" y="541"/>
                  </a:lnTo>
                  <a:lnTo>
                    <a:pt x="2729" y="537"/>
                  </a:lnTo>
                  <a:lnTo>
                    <a:pt x="2704" y="535"/>
                  </a:lnTo>
                  <a:lnTo>
                    <a:pt x="2677" y="533"/>
                  </a:lnTo>
                  <a:lnTo>
                    <a:pt x="2648" y="532"/>
                  </a:lnTo>
                  <a:lnTo>
                    <a:pt x="2613" y="530"/>
                  </a:lnTo>
                  <a:lnTo>
                    <a:pt x="2572" y="528"/>
                  </a:lnTo>
                  <a:lnTo>
                    <a:pt x="2524" y="528"/>
                  </a:lnTo>
                  <a:lnTo>
                    <a:pt x="2462" y="528"/>
                  </a:lnTo>
                  <a:lnTo>
                    <a:pt x="2386" y="528"/>
                  </a:lnTo>
                  <a:lnTo>
                    <a:pt x="2322" y="532"/>
                  </a:lnTo>
                  <a:lnTo>
                    <a:pt x="2266" y="537"/>
                  </a:lnTo>
                  <a:lnTo>
                    <a:pt x="2218" y="543"/>
                  </a:lnTo>
                  <a:lnTo>
                    <a:pt x="2177" y="553"/>
                  </a:lnTo>
                  <a:lnTo>
                    <a:pt x="2138" y="563"/>
                  </a:lnTo>
                  <a:lnTo>
                    <a:pt x="2103" y="574"/>
                  </a:lnTo>
                  <a:lnTo>
                    <a:pt x="2070" y="590"/>
                  </a:lnTo>
                  <a:lnTo>
                    <a:pt x="2037" y="605"/>
                  </a:lnTo>
                  <a:lnTo>
                    <a:pt x="2004" y="623"/>
                  </a:lnTo>
                  <a:lnTo>
                    <a:pt x="1968" y="642"/>
                  </a:lnTo>
                  <a:lnTo>
                    <a:pt x="1927" y="661"/>
                  </a:lnTo>
                  <a:lnTo>
                    <a:pt x="1880" y="683"/>
                  </a:lnTo>
                  <a:lnTo>
                    <a:pt x="1942" y="702"/>
                  </a:lnTo>
                  <a:lnTo>
                    <a:pt x="2001" y="721"/>
                  </a:lnTo>
                  <a:lnTo>
                    <a:pt x="2059" y="743"/>
                  </a:lnTo>
                  <a:lnTo>
                    <a:pt x="2115" y="766"/>
                  </a:lnTo>
                  <a:lnTo>
                    <a:pt x="2171" y="793"/>
                  </a:lnTo>
                  <a:lnTo>
                    <a:pt x="2231" y="822"/>
                  </a:lnTo>
                  <a:lnTo>
                    <a:pt x="2293" y="855"/>
                  </a:lnTo>
                  <a:lnTo>
                    <a:pt x="2363" y="890"/>
                  </a:lnTo>
                  <a:lnTo>
                    <a:pt x="2437" y="931"/>
                  </a:lnTo>
                  <a:lnTo>
                    <a:pt x="2520" y="975"/>
                  </a:lnTo>
                  <a:lnTo>
                    <a:pt x="2675" y="962"/>
                  </a:lnTo>
                  <a:lnTo>
                    <a:pt x="2828" y="960"/>
                  </a:lnTo>
                  <a:lnTo>
                    <a:pt x="2981" y="964"/>
                  </a:lnTo>
                  <a:lnTo>
                    <a:pt x="3129" y="973"/>
                  </a:lnTo>
                  <a:lnTo>
                    <a:pt x="3274" y="985"/>
                  </a:lnTo>
                  <a:lnTo>
                    <a:pt x="3412" y="995"/>
                  </a:lnTo>
                  <a:lnTo>
                    <a:pt x="3478" y="977"/>
                  </a:lnTo>
                  <a:lnTo>
                    <a:pt x="3540" y="956"/>
                  </a:lnTo>
                  <a:lnTo>
                    <a:pt x="3598" y="935"/>
                  </a:lnTo>
                  <a:lnTo>
                    <a:pt x="3652" y="913"/>
                  </a:lnTo>
                  <a:lnTo>
                    <a:pt x="3708" y="892"/>
                  </a:lnTo>
                  <a:lnTo>
                    <a:pt x="3765" y="873"/>
                  </a:lnTo>
                  <a:lnTo>
                    <a:pt x="3823" y="855"/>
                  </a:lnTo>
                  <a:lnTo>
                    <a:pt x="3887" y="840"/>
                  </a:lnTo>
                  <a:lnTo>
                    <a:pt x="3955" y="828"/>
                  </a:lnTo>
                  <a:lnTo>
                    <a:pt x="4032" y="820"/>
                  </a:lnTo>
                  <a:lnTo>
                    <a:pt x="4081" y="782"/>
                  </a:lnTo>
                  <a:lnTo>
                    <a:pt x="4133" y="739"/>
                  </a:lnTo>
                  <a:lnTo>
                    <a:pt x="4187" y="698"/>
                  </a:lnTo>
                  <a:lnTo>
                    <a:pt x="4241" y="656"/>
                  </a:lnTo>
                  <a:lnTo>
                    <a:pt x="4300" y="617"/>
                  </a:lnTo>
                  <a:lnTo>
                    <a:pt x="4358" y="580"/>
                  </a:lnTo>
                  <a:lnTo>
                    <a:pt x="4416" y="549"/>
                  </a:lnTo>
                  <a:lnTo>
                    <a:pt x="4476" y="526"/>
                  </a:lnTo>
                  <a:lnTo>
                    <a:pt x="4534" y="510"/>
                  </a:lnTo>
                  <a:lnTo>
                    <a:pt x="4594" y="502"/>
                  </a:lnTo>
                  <a:lnTo>
                    <a:pt x="4652" y="508"/>
                  </a:lnTo>
                  <a:lnTo>
                    <a:pt x="4685" y="516"/>
                  </a:lnTo>
                  <a:lnTo>
                    <a:pt x="4716" y="528"/>
                  </a:lnTo>
                  <a:lnTo>
                    <a:pt x="4749" y="545"/>
                  </a:lnTo>
                  <a:lnTo>
                    <a:pt x="4780" y="563"/>
                  </a:lnTo>
                  <a:lnTo>
                    <a:pt x="4809" y="584"/>
                  </a:lnTo>
                  <a:lnTo>
                    <a:pt x="4835" y="603"/>
                  </a:lnTo>
                  <a:lnTo>
                    <a:pt x="4858" y="623"/>
                  </a:lnTo>
                  <a:lnTo>
                    <a:pt x="4877" y="638"/>
                  </a:lnTo>
                  <a:lnTo>
                    <a:pt x="4893" y="652"/>
                  </a:lnTo>
                  <a:lnTo>
                    <a:pt x="4900" y="661"/>
                  </a:lnTo>
                  <a:lnTo>
                    <a:pt x="4904" y="663"/>
                  </a:lnTo>
                  <a:lnTo>
                    <a:pt x="4904" y="663"/>
                  </a:lnTo>
                  <a:lnTo>
                    <a:pt x="4902" y="665"/>
                  </a:lnTo>
                  <a:lnTo>
                    <a:pt x="4899" y="669"/>
                  </a:lnTo>
                  <a:lnTo>
                    <a:pt x="4891" y="675"/>
                  </a:lnTo>
                  <a:lnTo>
                    <a:pt x="4881" y="683"/>
                  </a:lnTo>
                  <a:lnTo>
                    <a:pt x="4868" y="692"/>
                  </a:lnTo>
                  <a:lnTo>
                    <a:pt x="4850" y="706"/>
                  </a:lnTo>
                  <a:lnTo>
                    <a:pt x="4827" y="723"/>
                  </a:lnTo>
                  <a:lnTo>
                    <a:pt x="4798" y="747"/>
                  </a:lnTo>
                  <a:lnTo>
                    <a:pt x="4763" y="772"/>
                  </a:lnTo>
                  <a:lnTo>
                    <a:pt x="4722" y="803"/>
                  </a:lnTo>
                  <a:lnTo>
                    <a:pt x="4672" y="840"/>
                  </a:lnTo>
                  <a:lnTo>
                    <a:pt x="4670" y="844"/>
                  </a:lnTo>
                  <a:lnTo>
                    <a:pt x="4664" y="855"/>
                  </a:lnTo>
                  <a:lnTo>
                    <a:pt x="4654" y="871"/>
                  </a:lnTo>
                  <a:lnTo>
                    <a:pt x="4645" y="886"/>
                  </a:lnTo>
                  <a:lnTo>
                    <a:pt x="4633" y="902"/>
                  </a:lnTo>
                  <a:lnTo>
                    <a:pt x="4623" y="913"/>
                  </a:lnTo>
                  <a:lnTo>
                    <a:pt x="4614" y="917"/>
                  </a:lnTo>
                  <a:lnTo>
                    <a:pt x="4573" y="952"/>
                  </a:lnTo>
                  <a:lnTo>
                    <a:pt x="4528" y="989"/>
                  </a:lnTo>
                  <a:lnTo>
                    <a:pt x="4484" y="1030"/>
                  </a:lnTo>
                  <a:lnTo>
                    <a:pt x="4433" y="1074"/>
                  </a:lnTo>
                  <a:lnTo>
                    <a:pt x="4377" y="1121"/>
                  </a:lnTo>
                  <a:lnTo>
                    <a:pt x="4315" y="1173"/>
                  </a:lnTo>
                  <a:lnTo>
                    <a:pt x="4245" y="1229"/>
                  </a:lnTo>
                  <a:lnTo>
                    <a:pt x="4199" y="1237"/>
                  </a:lnTo>
                  <a:lnTo>
                    <a:pt x="4144" y="1251"/>
                  </a:lnTo>
                  <a:lnTo>
                    <a:pt x="4084" y="1270"/>
                  </a:lnTo>
                  <a:lnTo>
                    <a:pt x="4020" y="1291"/>
                  </a:lnTo>
                  <a:lnTo>
                    <a:pt x="3955" y="1318"/>
                  </a:lnTo>
                  <a:lnTo>
                    <a:pt x="3887" y="1346"/>
                  </a:lnTo>
                  <a:lnTo>
                    <a:pt x="3819" y="1377"/>
                  </a:lnTo>
                  <a:lnTo>
                    <a:pt x="3753" y="1406"/>
                  </a:lnTo>
                  <a:lnTo>
                    <a:pt x="3689" y="1437"/>
                  </a:lnTo>
                  <a:lnTo>
                    <a:pt x="3629" y="1468"/>
                  </a:lnTo>
                  <a:lnTo>
                    <a:pt x="3577" y="1495"/>
                  </a:lnTo>
                  <a:lnTo>
                    <a:pt x="3528" y="1522"/>
                  </a:lnTo>
                  <a:lnTo>
                    <a:pt x="3425" y="1518"/>
                  </a:lnTo>
                  <a:lnTo>
                    <a:pt x="3315" y="1520"/>
                  </a:lnTo>
                  <a:lnTo>
                    <a:pt x="3199" y="1528"/>
                  </a:lnTo>
                  <a:lnTo>
                    <a:pt x="3076" y="1539"/>
                  </a:lnTo>
                  <a:lnTo>
                    <a:pt x="2954" y="1555"/>
                  </a:lnTo>
                  <a:lnTo>
                    <a:pt x="2830" y="1574"/>
                  </a:lnTo>
                  <a:lnTo>
                    <a:pt x="2708" y="1598"/>
                  </a:lnTo>
                  <a:lnTo>
                    <a:pt x="2588" y="1621"/>
                  </a:lnTo>
                  <a:lnTo>
                    <a:pt x="2474" y="1648"/>
                  </a:lnTo>
                  <a:lnTo>
                    <a:pt x="2365" y="1677"/>
                  </a:lnTo>
                  <a:lnTo>
                    <a:pt x="2318" y="1669"/>
                  </a:lnTo>
                  <a:lnTo>
                    <a:pt x="2272" y="1663"/>
                  </a:lnTo>
                  <a:lnTo>
                    <a:pt x="2229" y="1660"/>
                  </a:lnTo>
                  <a:lnTo>
                    <a:pt x="2189" y="1656"/>
                  </a:lnTo>
                  <a:lnTo>
                    <a:pt x="2148" y="1652"/>
                  </a:lnTo>
                  <a:lnTo>
                    <a:pt x="2107" y="1648"/>
                  </a:lnTo>
                  <a:lnTo>
                    <a:pt x="2066" y="1646"/>
                  </a:lnTo>
                  <a:lnTo>
                    <a:pt x="2026" y="1642"/>
                  </a:lnTo>
                  <a:lnTo>
                    <a:pt x="1985" y="1640"/>
                  </a:lnTo>
                  <a:lnTo>
                    <a:pt x="1942" y="1636"/>
                  </a:lnTo>
                  <a:lnTo>
                    <a:pt x="1900" y="1632"/>
                  </a:lnTo>
                  <a:lnTo>
                    <a:pt x="1853" y="1629"/>
                  </a:lnTo>
                  <a:lnTo>
                    <a:pt x="1805" y="1625"/>
                  </a:lnTo>
                  <a:lnTo>
                    <a:pt x="1754" y="1619"/>
                  </a:lnTo>
                  <a:lnTo>
                    <a:pt x="1698" y="1613"/>
                  </a:lnTo>
                  <a:lnTo>
                    <a:pt x="1640" y="1605"/>
                  </a:lnTo>
                  <a:lnTo>
                    <a:pt x="1578" y="1596"/>
                  </a:lnTo>
                  <a:lnTo>
                    <a:pt x="1510" y="1586"/>
                  </a:lnTo>
                  <a:lnTo>
                    <a:pt x="1437" y="1574"/>
                  </a:lnTo>
                  <a:lnTo>
                    <a:pt x="1359" y="1561"/>
                  </a:lnTo>
                  <a:lnTo>
                    <a:pt x="1274" y="1545"/>
                  </a:lnTo>
                  <a:lnTo>
                    <a:pt x="1183" y="1528"/>
                  </a:lnTo>
                  <a:lnTo>
                    <a:pt x="1086" y="1506"/>
                  </a:lnTo>
                  <a:lnTo>
                    <a:pt x="981" y="1485"/>
                  </a:lnTo>
                  <a:lnTo>
                    <a:pt x="867" y="1460"/>
                  </a:lnTo>
                  <a:lnTo>
                    <a:pt x="746" y="1433"/>
                  </a:lnTo>
                  <a:lnTo>
                    <a:pt x="617" y="1402"/>
                  </a:lnTo>
                  <a:lnTo>
                    <a:pt x="477" y="1369"/>
                  </a:lnTo>
                  <a:lnTo>
                    <a:pt x="328" y="1332"/>
                  </a:lnTo>
                  <a:lnTo>
                    <a:pt x="169" y="1291"/>
                  </a:lnTo>
                  <a:lnTo>
                    <a:pt x="0" y="1249"/>
                  </a:lnTo>
                  <a:lnTo>
                    <a:pt x="0" y="1241"/>
                  </a:lnTo>
                  <a:lnTo>
                    <a:pt x="0" y="1220"/>
                  </a:lnTo>
                  <a:lnTo>
                    <a:pt x="0" y="1189"/>
                  </a:lnTo>
                  <a:lnTo>
                    <a:pt x="0" y="690"/>
                  </a:lnTo>
                  <a:lnTo>
                    <a:pt x="0" y="623"/>
                  </a:lnTo>
                  <a:lnTo>
                    <a:pt x="0" y="559"/>
                  </a:lnTo>
                  <a:lnTo>
                    <a:pt x="0" y="501"/>
                  </a:lnTo>
                  <a:lnTo>
                    <a:pt x="0" y="404"/>
                  </a:lnTo>
                  <a:lnTo>
                    <a:pt x="0" y="371"/>
                  </a:lnTo>
                  <a:lnTo>
                    <a:pt x="68" y="353"/>
                  </a:lnTo>
                  <a:lnTo>
                    <a:pt x="130" y="330"/>
                  </a:lnTo>
                  <a:lnTo>
                    <a:pt x="186" y="305"/>
                  </a:lnTo>
                  <a:lnTo>
                    <a:pt x="239" y="278"/>
                  </a:lnTo>
                  <a:lnTo>
                    <a:pt x="289" y="249"/>
                  </a:lnTo>
                  <a:lnTo>
                    <a:pt x="337" y="219"/>
                  </a:lnTo>
                  <a:lnTo>
                    <a:pt x="386" y="188"/>
                  </a:lnTo>
                  <a:lnTo>
                    <a:pt x="434" y="159"/>
                  </a:lnTo>
                  <a:lnTo>
                    <a:pt x="487" y="130"/>
                  </a:lnTo>
                  <a:lnTo>
                    <a:pt x="541" y="101"/>
                  </a:lnTo>
                  <a:lnTo>
                    <a:pt x="601" y="76"/>
                  </a:lnTo>
                  <a:lnTo>
                    <a:pt x="665" y="55"/>
                  </a:lnTo>
                  <a:lnTo>
                    <a:pt x="737" y="35"/>
                  </a:lnTo>
                  <a:lnTo>
                    <a:pt x="814" y="20"/>
                  </a:lnTo>
                  <a:lnTo>
                    <a:pt x="948" y="6"/>
                  </a:lnTo>
                  <a:lnTo>
                    <a:pt x="10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2"/>
            <p:cNvSpPr>
              <a:spLocks/>
            </p:cNvSpPr>
            <p:nvPr/>
          </p:nvSpPr>
          <p:spPr bwMode="auto">
            <a:xfrm>
              <a:off x="11671302" y="4511676"/>
              <a:ext cx="600075" cy="1035050"/>
            </a:xfrm>
            <a:custGeom>
              <a:avLst/>
              <a:gdLst>
                <a:gd name="T0" fmla="*/ 0 w 756"/>
                <a:gd name="T1" fmla="*/ 0 h 1304"/>
                <a:gd name="T2" fmla="*/ 659 w 756"/>
                <a:gd name="T3" fmla="*/ 0 h 1304"/>
                <a:gd name="T4" fmla="*/ 692 w 756"/>
                <a:gd name="T5" fmla="*/ 4 h 1304"/>
                <a:gd name="T6" fmla="*/ 719 w 756"/>
                <a:gd name="T7" fmla="*/ 15 h 1304"/>
                <a:gd name="T8" fmla="*/ 739 w 756"/>
                <a:gd name="T9" fmla="*/ 33 h 1304"/>
                <a:gd name="T10" fmla="*/ 752 w 756"/>
                <a:gd name="T11" fmla="*/ 54 h 1304"/>
                <a:gd name="T12" fmla="*/ 756 w 756"/>
                <a:gd name="T13" fmla="*/ 77 h 1304"/>
                <a:gd name="T14" fmla="*/ 756 w 756"/>
                <a:gd name="T15" fmla="*/ 93 h 1304"/>
                <a:gd name="T16" fmla="*/ 756 w 756"/>
                <a:gd name="T17" fmla="*/ 104 h 1304"/>
                <a:gd name="T18" fmla="*/ 756 w 756"/>
                <a:gd name="T19" fmla="*/ 120 h 1304"/>
                <a:gd name="T20" fmla="*/ 756 w 756"/>
                <a:gd name="T21" fmla="*/ 199 h 1304"/>
                <a:gd name="T22" fmla="*/ 756 w 756"/>
                <a:gd name="T23" fmla="*/ 240 h 1304"/>
                <a:gd name="T24" fmla="*/ 756 w 756"/>
                <a:gd name="T25" fmla="*/ 288 h 1304"/>
                <a:gd name="T26" fmla="*/ 756 w 756"/>
                <a:gd name="T27" fmla="*/ 1207 h 1304"/>
                <a:gd name="T28" fmla="*/ 752 w 756"/>
                <a:gd name="T29" fmla="*/ 1240 h 1304"/>
                <a:gd name="T30" fmla="*/ 739 w 756"/>
                <a:gd name="T31" fmla="*/ 1267 h 1304"/>
                <a:gd name="T32" fmla="*/ 719 w 756"/>
                <a:gd name="T33" fmla="*/ 1287 h 1304"/>
                <a:gd name="T34" fmla="*/ 692 w 756"/>
                <a:gd name="T35" fmla="*/ 1300 h 1304"/>
                <a:gd name="T36" fmla="*/ 659 w 756"/>
                <a:gd name="T37" fmla="*/ 1304 h 1304"/>
                <a:gd name="T38" fmla="*/ 0 w 756"/>
                <a:gd name="T39" fmla="*/ 1304 h 1304"/>
                <a:gd name="T40" fmla="*/ 0 w 756"/>
                <a:gd name="T41" fmla="*/ 1120 h 1304"/>
                <a:gd name="T42" fmla="*/ 0 w 756"/>
                <a:gd name="T43" fmla="*/ 1070 h 1304"/>
                <a:gd name="T44" fmla="*/ 0 w 756"/>
                <a:gd name="T45" fmla="*/ 942 h 1304"/>
                <a:gd name="T46" fmla="*/ 0 w 756"/>
                <a:gd name="T47" fmla="*/ 866 h 1304"/>
                <a:gd name="T48" fmla="*/ 0 w 756"/>
                <a:gd name="T49" fmla="*/ 777 h 1304"/>
                <a:gd name="T50" fmla="*/ 0 w 756"/>
                <a:gd name="T51" fmla="*/ 678 h 1304"/>
                <a:gd name="T52" fmla="*/ 0 w 756"/>
                <a:gd name="T53" fmla="*/ 570 h 1304"/>
                <a:gd name="T54" fmla="*/ 0 w 756"/>
                <a:gd name="T5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6" h="1304">
                  <a:moveTo>
                    <a:pt x="0" y="0"/>
                  </a:moveTo>
                  <a:lnTo>
                    <a:pt x="659" y="0"/>
                  </a:lnTo>
                  <a:lnTo>
                    <a:pt x="692" y="4"/>
                  </a:lnTo>
                  <a:lnTo>
                    <a:pt x="719" y="15"/>
                  </a:lnTo>
                  <a:lnTo>
                    <a:pt x="739" y="33"/>
                  </a:lnTo>
                  <a:lnTo>
                    <a:pt x="752" y="54"/>
                  </a:lnTo>
                  <a:lnTo>
                    <a:pt x="756" y="77"/>
                  </a:lnTo>
                  <a:lnTo>
                    <a:pt x="756" y="93"/>
                  </a:lnTo>
                  <a:lnTo>
                    <a:pt x="756" y="104"/>
                  </a:lnTo>
                  <a:lnTo>
                    <a:pt x="756" y="120"/>
                  </a:lnTo>
                  <a:lnTo>
                    <a:pt x="756" y="199"/>
                  </a:lnTo>
                  <a:lnTo>
                    <a:pt x="756" y="240"/>
                  </a:lnTo>
                  <a:lnTo>
                    <a:pt x="756" y="288"/>
                  </a:lnTo>
                  <a:lnTo>
                    <a:pt x="756" y="1207"/>
                  </a:lnTo>
                  <a:lnTo>
                    <a:pt x="752" y="1240"/>
                  </a:lnTo>
                  <a:lnTo>
                    <a:pt x="739" y="1267"/>
                  </a:lnTo>
                  <a:lnTo>
                    <a:pt x="719" y="1287"/>
                  </a:lnTo>
                  <a:lnTo>
                    <a:pt x="692" y="1300"/>
                  </a:lnTo>
                  <a:lnTo>
                    <a:pt x="659" y="1304"/>
                  </a:lnTo>
                  <a:lnTo>
                    <a:pt x="0" y="1304"/>
                  </a:lnTo>
                  <a:lnTo>
                    <a:pt x="0" y="1120"/>
                  </a:lnTo>
                  <a:lnTo>
                    <a:pt x="0" y="1070"/>
                  </a:lnTo>
                  <a:lnTo>
                    <a:pt x="0" y="942"/>
                  </a:lnTo>
                  <a:lnTo>
                    <a:pt x="0" y="866"/>
                  </a:lnTo>
                  <a:lnTo>
                    <a:pt x="0" y="777"/>
                  </a:lnTo>
                  <a:lnTo>
                    <a:pt x="0" y="678"/>
                  </a:lnTo>
                  <a:lnTo>
                    <a:pt x="0" y="57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3"/>
            <p:cNvSpPr>
              <a:spLocks noEditPoints="1"/>
            </p:cNvSpPr>
            <p:nvPr/>
          </p:nvSpPr>
          <p:spPr bwMode="auto">
            <a:xfrm>
              <a:off x="12946065" y="671513"/>
              <a:ext cx="3570288" cy="3571875"/>
            </a:xfrm>
            <a:custGeom>
              <a:avLst/>
              <a:gdLst>
                <a:gd name="T0" fmla="*/ 3794 w 4499"/>
                <a:gd name="T1" fmla="*/ 3533 h 4500"/>
                <a:gd name="T2" fmla="*/ 3927 w 4499"/>
                <a:gd name="T3" fmla="*/ 2533 h 4500"/>
                <a:gd name="T4" fmla="*/ 4214 w 4499"/>
                <a:gd name="T5" fmla="*/ 2715 h 4500"/>
                <a:gd name="T6" fmla="*/ 3987 w 4499"/>
                <a:gd name="T7" fmla="*/ 2359 h 4500"/>
                <a:gd name="T8" fmla="*/ 539 w 4499"/>
                <a:gd name="T9" fmla="*/ 3339 h 4500"/>
                <a:gd name="T10" fmla="*/ 1256 w 4499"/>
                <a:gd name="T11" fmla="*/ 3603 h 4500"/>
                <a:gd name="T12" fmla="*/ 1155 w 4499"/>
                <a:gd name="T13" fmla="*/ 2952 h 4500"/>
                <a:gd name="T14" fmla="*/ 936 w 4499"/>
                <a:gd name="T15" fmla="*/ 2843 h 4500"/>
                <a:gd name="T16" fmla="*/ 518 w 4499"/>
                <a:gd name="T17" fmla="*/ 2595 h 4500"/>
                <a:gd name="T18" fmla="*/ 3776 w 4499"/>
                <a:gd name="T19" fmla="*/ 1655 h 4500"/>
                <a:gd name="T20" fmla="*/ 4094 w 4499"/>
                <a:gd name="T21" fmla="*/ 1789 h 4500"/>
                <a:gd name="T22" fmla="*/ 2557 w 4499"/>
                <a:gd name="T23" fmla="*/ 616 h 4500"/>
                <a:gd name="T24" fmla="*/ 2130 w 4499"/>
                <a:gd name="T25" fmla="*/ 1066 h 4500"/>
                <a:gd name="T26" fmla="*/ 1859 w 4499"/>
                <a:gd name="T27" fmla="*/ 740 h 4500"/>
                <a:gd name="T28" fmla="*/ 1638 w 4499"/>
                <a:gd name="T29" fmla="*/ 475 h 4500"/>
                <a:gd name="T30" fmla="*/ 1522 w 4499"/>
                <a:gd name="T31" fmla="*/ 384 h 4500"/>
                <a:gd name="T32" fmla="*/ 1553 w 4499"/>
                <a:gd name="T33" fmla="*/ 676 h 4500"/>
                <a:gd name="T34" fmla="*/ 1572 w 4499"/>
                <a:gd name="T35" fmla="*/ 1041 h 4500"/>
                <a:gd name="T36" fmla="*/ 1425 w 4499"/>
                <a:gd name="T37" fmla="*/ 746 h 4500"/>
                <a:gd name="T38" fmla="*/ 1210 w 4499"/>
                <a:gd name="T39" fmla="*/ 1068 h 4500"/>
                <a:gd name="T40" fmla="*/ 1262 w 4499"/>
                <a:gd name="T41" fmla="*/ 1428 h 4500"/>
                <a:gd name="T42" fmla="*/ 1371 w 4499"/>
                <a:gd name="T43" fmla="*/ 1085 h 4500"/>
                <a:gd name="T44" fmla="*/ 1778 w 4499"/>
                <a:gd name="T45" fmla="*/ 1368 h 4500"/>
                <a:gd name="T46" fmla="*/ 1295 w 4499"/>
                <a:gd name="T47" fmla="*/ 1940 h 4500"/>
                <a:gd name="T48" fmla="*/ 1093 w 4499"/>
                <a:gd name="T49" fmla="*/ 2396 h 4500"/>
                <a:gd name="T50" fmla="*/ 762 w 4499"/>
                <a:gd name="T51" fmla="*/ 2272 h 4500"/>
                <a:gd name="T52" fmla="*/ 775 w 4499"/>
                <a:gd name="T53" fmla="*/ 2543 h 4500"/>
                <a:gd name="T54" fmla="*/ 932 w 4499"/>
                <a:gd name="T55" fmla="*/ 2508 h 4500"/>
                <a:gd name="T56" fmla="*/ 1002 w 4499"/>
                <a:gd name="T57" fmla="*/ 2655 h 4500"/>
                <a:gd name="T58" fmla="*/ 1256 w 4499"/>
                <a:gd name="T59" fmla="*/ 2750 h 4500"/>
                <a:gd name="T60" fmla="*/ 1892 w 4499"/>
                <a:gd name="T61" fmla="*/ 3126 h 4500"/>
                <a:gd name="T62" fmla="*/ 1851 w 4499"/>
                <a:gd name="T63" fmla="*/ 3779 h 4500"/>
                <a:gd name="T64" fmla="*/ 2731 w 4499"/>
                <a:gd name="T65" fmla="*/ 4212 h 4500"/>
                <a:gd name="T66" fmla="*/ 3127 w 4499"/>
                <a:gd name="T67" fmla="*/ 3196 h 4500"/>
                <a:gd name="T68" fmla="*/ 2757 w 4499"/>
                <a:gd name="T69" fmla="*/ 2981 h 4500"/>
                <a:gd name="T70" fmla="*/ 2598 w 4499"/>
                <a:gd name="T71" fmla="*/ 2275 h 4500"/>
                <a:gd name="T72" fmla="*/ 3305 w 4499"/>
                <a:gd name="T73" fmla="*/ 1971 h 4500"/>
                <a:gd name="T74" fmla="*/ 3592 w 4499"/>
                <a:gd name="T75" fmla="*/ 2163 h 4500"/>
                <a:gd name="T76" fmla="*/ 3939 w 4499"/>
                <a:gd name="T77" fmla="*/ 2095 h 4500"/>
                <a:gd name="T78" fmla="*/ 3718 w 4499"/>
                <a:gd name="T79" fmla="*/ 1940 h 4500"/>
                <a:gd name="T80" fmla="*/ 3644 w 4499"/>
                <a:gd name="T81" fmla="*/ 1961 h 4500"/>
                <a:gd name="T82" fmla="*/ 3350 w 4499"/>
                <a:gd name="T83" fmla="*/ 1711 h 4500"/>
                <a:gd name="T84" fmla="*/ 3408 w 4499"/>
                <a:gd name="T85" fmla="*/ 1977 h 4500"/>
                <a:gd name="T86" fmla="*/ 3278 w 4499"/>
                <a:gd name="T87" fmla="*/ 1733 h 4500"/>
                <a:gd name="T88" fmla="*/ 2890 w 4499"/>
                <a:gd name="T89" fmla="*/ 1938 h 4500"/>
                <a:gd name="T90" fmla="*/ 2999 w 4499"/>
                <a:gd name="T91" fmla="*/ 1731 h 4500"/>
                <a:gd name="T92" fmla="*/ 3010 w 4499"/>
                <a:gd name="T93" fmla="*/ 1541 h 4500"/>
                <a:gd name="T94" fmla="*/ 3262 w 4499"/>
                <a:gd name="T95" fmla="*/ 1238 h 4500"/>
                <a:gd name="T96" fmla="*/ 3476 w 4499"/>
                <a:gd name="T97" fmla="*/ 1357 h 4500"/>
                <a:gd name="T98" fmla="*/ 3699 w 4499"/>
                <a:gd name="T99" fmla="*/ 1140 h 4500"/>
                <a:gd name="T100" fmla="*/ 3538 w 4499"/>
                <a:gd name="T101" fmla="*/ 987 h 4500"/>
                <a:gd name="T102" fmla="*/ 3427 w 4499"/>
                <a:gd name="T103" fmla="*/ 1008 h 4500"/>
                <a:gd name="T104" fmla="*/ 3321 w 4499"/>
                <a:gd name="T105" fmla="*/ 1231 h 4500"/>
                <a:gd name="T106" fmla="*/ 3181 w 4499"/>
                <a:gd name="T107" fmla="*/ 1171 h 4500"/>
                <a:gd name="T108" fmla="*/ 3499 w 4499"/>
                <a:gd name="T109" fmla="*/ 667 h 4500"/>
                <a:gd name="T110" fmla="*/ 3286 w 4499"/>
                <a:gd name="T111" fmla="*/ 256 h 4500"/>
                <a:gd name="T112" fmla="*/ 4499 w 4499"/>
                <a:gd name="T113" fmla="*/ 2239 h 4500"/>
                <a:gd name="T114" fmla="*/ 3286 w 4499"/>
                <a:gd name="T115" fmla="*/ 4243 h 4500"/>
                <a:gd name="T116" fmla="*/ 938 w 4499"/>
                <a:gd name="T117" fmla="*/ 4086 h 4500"/>
                <a:gd name="T118" fmla="*/ 23 w 4499"/>
                <a:gd name="T119" fmla="*/ 1907 h 4500"/>
                <a:gd name="T120" fmla="*/ 1590 w 4499"/>
                <a:gd name="T121" fmla="*/ 95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9" h="4500">
                  <a:moveTo>
                    <a:pt x="4057" y="3045"/>
                  </a:moveTo>
                  <a:lnTo>
                    <a:pt x="4022" y="3053"/>
                  </a:lnTo>
                  <a:lnTo>
                    <a:pt x="3987" y="3070"/>
                  </a:lnTo>
                  <a:lnTo>
                    <a:pt x="3954" y="3097"/>
                  </a:lnTo>
                  <a:lnTo>
                    <a:pt x="3922" y="3132"/>
                  </a:lnTo>
                  <a:lnTo>
                    <a:pt x="3892" y="3173"/>
                  </a:lnTo>
                  <a:lnTo>
                    <a:pt x="3863" y="3219"/>
                  </a:lnTo>
                  <a:lnTo>
                    <a:pt x="3838" y="3270"/>
                  </a:lnTo>
                  <a:lnTo>
                    <a:pt x="3813" y="3322"/>
                  </a:lnTo>
                  <a:lnTo>
                    <a:pt x="3792" y="3376"/>
                  </a:lnTo>
                  <a:lnTo>
                    <a:pt x="3772" y="3431"/>
                  </a:lnTo>
                  <a:lnTo>
                    <a:pt x="3753" y="3483"/>
                  </a:lnTo>
                  <a:lnTo>
                    <a:pt x="3737" y="3531"/>
                  </a:lnTo>
                  <a:lnTo>
                    <a:pt x="3726" y="3578"/>
                  </a:lnTo>
                  <a:lnTo>
                    <a:pt x="3714" y="3619"/>
                  </a:lnTo>
                  <a:lnTo>
                    <a:pt x="3794" y="3533"/>
                  </a:lnTo>
                  <a:lnTo>
                    <a:pt x="3865" y="3444"/>
                  </a:lnTo>
                  <a:lnTo>
                    <a:pt x="3931" y="3351"/>
                  </a:lnTo>
                  <a:lnTo>
                    <a:pt x="3991" y="3254"/>
                  </a:lnTo>
                  <a:lnTo>
                    <a:pt x="4046" y="3153"/>
                  </a:lnTo>
                  <a:lnTo>
                    <a:pt x="4096" y="3049"/>
                  </a:lnTo>
                  <a:lnTo>
                    <a:pt x="4057" y="3045"/>
                  </a:lnTo>
                  <a:close/>
                  <a:moveTo>
                    <a:pt x="3881" y="2239"/>
                  </a:moveTo>
                  <a:lnTo>
                    <a:pt x="3869" y="2248"/>
                  </a:lnTo>
                  <a:lnTo>
                    <a:pt x="3861" y="2264"/>
                  </a:lnTo>
                  <a:lnTo>
                    <a:pt x="3860" y="2289"/>
                  </a:lnTo>
                  <a:lnTo>
                    <a:pt x="3861" y="2320"/>
                  </a:lnTo>
                  <a:lnTo>
                    <a:pt x="3867" y="2355"/>
                  </a:lnTo>
                  <a:lnTo>
                    <a:pt x="3877" y="2396"/>
                  </a:lnTo>
                  <a:lnTo>
                    <a:pt x="3891" y="2438"/>
                  </a:lnTo>
                  <a:lnTo>
                    <a:pt x="3908" y="2485"/>
                  </a:lnTo>
                  <a:lnTo>
                    <a:pt x="3927" y="2533"/>
                  </a:lnTo>
                  <a:lnTo>
                    <a:pt x="3949" y="2582"/>
                  </a:lnTo>
                  <a:lnTo>
                    <a:pt x="3974" y="2632"/>
                  </a:lnTo>
                  <a:lnTo>
                    <a:pt x="4001" y="2681"/>
                  </a:lnTo>
                  <a:lnTo>
                    <a:pt x="4032" y="2725"/>
                  </a:lnTo>
                  <a:lnTo>
                    <a:pt x="4063" y="2770"/>
                  </a:lnTo>
                  <a:lnTo>
                    <a:pt x="4096" y="2810"/>
                  </a:lnTo>
                  <a:lnTo>
                    <a:pt x="4110" y="2818"/>
                  </a:lnTo>
                  <a:lnTo>
                    <a:pt x="4125" y="2820"/>
                  </a:lnTo>
                  <a:lnTo>
                    <a:pt x="4143" y="2816"/>
                  </a:lnTo>
                  <a:lnTo>
                    <a:pt x="4164" y="2812"/>
                  </a:lnTo>
                  <a:lnTo>
                    <a:pt x="4191" y="2810"/>
                  </a:lnTo>
                  <a:lnTo>
                    <a:pt x="4193" y="2793"/>
                  </a:lnTo>
                  <a:lnTo>
                    <a:pt x="4199" y="2774"/>
                  </a:lnTo>
                  <a:lnTo>
                    <a:pt x="4206" y="2752"/>
                  </a:lnTo>
                  <a:lnTo>
                    <a:pt x="4212" y="2731"/>
                  </a:lnTo>
                  <a:lnTo>
                    <a:pt x="4214" y="2715"/>
                  </a:lnTo>
                  <a:lnTo>
                    <a:pt x="4185" y="2717"/>
                  </a:lnTo>
                  <a:lnTo>
                    <a:pt x="4158" y="2723"/>
                  </a:lnTo>
                  <a:lnTo>
                    <a:pt x="4133" y="2731"/>
                  </a:lnTo>
                  <a:lnTo>
                    <a:pt x="4111" y="2737"/>
                  </a:lnTo>
                  <a:lnTo>
                    <a:pt x="4096" y="2739"/>
                  </a:lnTo>
                  <a:lnTo>
                    <a:pt x="4077" y="2725"/>
                  </a:lnTo>
                  <a:lnTo>
                    <a:pt x="4061" y="2706"/>
                  </a:lnTo>
                  <a:lnTo>
                    <a:pt x="4048" y="2679"/>
                  </a:lnTo>
                  <a:lnTo>
                    <a:pt x="4038" y="2646"/>
                  </a:lnTo>
                  <a:lnTo>
                    <a:pt x="4028" y="2609"/>
                  </a:lnTo>
                  <a:lnTo>
                    <a:pt x="4020" y="2568"/>
                  </a:lnTo>
                  <a:lnTo>
                    <a:pt x="4015" y="2527"/>
                  </a:lnTo>
                  <a:lnTo>
                    <a:pt x="4009" y="2483"/>
                  </a:lnTo>
                  <a:lnTo>
                    <a:pt x="4003" y="2440"/>
                  </a:lnTo>
                  <a:lnTo>
                    <a:pt x="3995" y="2399"/>
                  </a:lnTo>
                  <a:lnTo>
                    <a:pt x="3987" y="2359"/>
                  </a:lnTo>
                  <a:lnTo>
                    <a:pt x="3978" y="2324"/>
                  </a:lnTo>
                  <a:lnTo>
                    <a:pt x="3964" y="2293"/>
                  </a:lnTo>
                  <a:lnTo>
                    <a:pt x="3949" y="2268"/>
                  </a:lnTo>
                  <a:lnTo>
                    <a:pt x="3931" y="2250"/>
                  </a:lnTo>
                  <a:lnTo>
                    <a:pt x="3908" y="2239"/>
                  </a:lnTo>
                  <a:lnTo>
                    <a:pt x="3881" y="2239"/>
                  </a:lnTo>
                  <a:close/>
                  <a:moveTo>
                    <a:pt x="213" y="2144"/>
                  </a:moveTo>
                  <a:lnTo>
                    <a:pt x="213" y="2239"/>
                  </a:lnTo>
                  <a:lnTo>
                    <a:pt x="219" y="2390"/>
                  </a:lnTo>
                  <a:lnTo>
                    <a:pt x="237" y="2537"/>
                  </a:lnTo>
                  <a:lnTo>
                    <a:pt x="264" y="2682"/>
                  </a:lnTo>
                  <a:lnTo>
                    <a:pt x="301" y="2824"/>
                  </a:lnTo>
                  <a:lnTo>
                    <a:pt x="347" y="2960"/>
                  </a:lnTo>
                  <a:lnTo>
                    <a:pt x="403" y="3091"/>
                  </a:lnTo>
                  <a:lnTo>
                    <a:pt x="467" y="3219"/>
                  </a:lnTo>
                  <a:lnTo>
                    <a:pt x="539" y="3339"/>
                  </a:lnTo>
                  <a:lnTo>
                    <a:pt x="620" y="3456"/>
                  </a:lnTo>
                  <a:lnTo>
                    <a:pt x="708" y="3564"/>
                  </a:lnTo>
                  <a:lnTo>
                    <a:pt x="803" y="3667"/>
                  </a:lnTo>
                  <a:lnTo>
                    <a:pt x="903" y="3762"/>
                  </a:lnTo>
                  <a:lnTo>
                    <a:pt x="1008" y="3849"/>
                  </a:lnTo>
                  <a:lnTo>
                    <a:pt x="1120" y="3929"/>
                  </a:lnTo>
                  <a:lnTo>
                    <a:pt x="1237" y="4000"/>
                  </a:lnTo>
                  <a:lnTo>
                    <a:pt x="1245" y="3948"/>
                  </a:lnTo>
                  <a:lnTo>
                    <a:pt x="1250" y="3896"/>
                  </a:lnTo>
                  <a:lnTo>
                    <a:pt x="1256" y="3843"/>
                  </a:lnTo>
                  <a:lnTo>
                    <a:pt x="1260" y="3793"/>
                  </a:lnTo>
                  <a:lnTo>
                    <a:pt x="1264" y="3747"/>
                  </a:lnTo>
                  <a:lnTo>
                    <a:pt x="1264" y="3702"/>
                  </a:lnTo>
                  <a:lnTo>
                    <a:pt x="1264" y="3663"/>
                  </a:lnTo>
                  <a:lnTo>
                    <a:pt x="1262" y="3630"/>
                  </a:lnTo>
                  <a:lnTo>
                    <a:pt x="1256" y="3603"/>
                  </a:lnTo>
                  <a:lnTo>
                    <a:pt x="1248" y="3584"/>
                  </a:lnTo>
                  <a:lnTo>
                    <a:pt x="1237" y="3572"/>
                  </a:lnTo>
                  <a:lnTo>
                    <a:pt x="1194" y="3531"/>
                  </a:lnTo>
                  <a:lnTo>
                    <a:pt x="1153" y="3487"/>
                  </a:lnTo>
                  <a:lnTo>
                    <a:pt x="1117" y="3440"/>
                  </a:lnTo>
                  <a:lnTo>
                    <a:pt x="1086" y="3392"/>
                  </a:lnTo>
                  <a:lnTo>
                    <a:pt x="1062" y="3339"/>
                  </a:lnTo>
                  <a:lnTo>
                    <a:pt x="1047" y="3285"/>
                  </a:lnTo>
                  <a:lnTo>
                    <a:pt x="1039" y="3231"/>
                  </a:lnTo>
                  <a:lnTo>
                    <a:pt x="1041" y="3175"/>
                  </a:lnTo>
                  <a:lnTo>
                    <a:pt x="1055" y="3117"/>
                  </a:lnTo>
                  <a:lnTo>
                    <a:pt x="1080" y="3058"/>
                  </a:lnTo>
                  <a:lnTo>
                    <a:pt x="1119" y="3000"/>
                  </a:lnTo>
                  <a:lnTo>
                    <a:pt x="1132" y="2987"/>
                  </a:lnTo>
                  <a:lnTo>
                    <a:pt x="1146" y="2969"/>
                  </a:lnTo>
                  <a:lnTo>
                    <a:pt x="1155" y="2952"/>
                  </a:lnTo>
                  <a:lnTo>
                    <a:pt x="1163" y="2931"/>
                  </a:lnTo>
                  <a:lnTo>
                    <a:pt x="1167" y="2905"/>
                  </a:lnTo>
                  <a:lnTo>
                    <a:pt x="1171" y="2888"/>
                  </a:lnTo>
                  <a:lnTo>
                    <a:pt x="1169" y="2874"/>
                  </a:lnTo>
                  <a:lnTo>
                    <a:pt x="1163" y="2869"/>
                  </a:lnTo>
                  <a:lnTo>
                    <a:pt x="1152" y="2867"/>
                  </a:lnTo>
                  <a:lnTo>
                    <a:pt x="1136" y="2867"/>
                  </a:lnTo>
                  <a:lnTo>
                    <a:pt x="1117" y="2869"/>
                  </a:lnTo>
                  <a:lnTo>
                    <a:pt x="1093" y="2872"/>
                  </a:lnTo>
                  <a:lnTo>
                    <a:pt x="1064" y="2876"/>
                  </a:lnTo>
                  <a:lnTo>
                    <a:pt x="1033" y="2880"/>
                  </a:lnTo>
                  <a:lnTo>
                    <a:pt x="1000" y="2882"/>
                  </a:lnTo>
                  <a:lnTo>
                    <a:pt x="977" y="2878"/>
                  </a:lnTo>
                  <a:lnTo>
                    <a:pt x="960" y="2870"/>
                  </a:lnTo>
                  <a:lnTo>
                    <a:pt x="946" y="2859"/>
                  </a:lnTo>
                  <a:lnTo>
                    <a:pt x="936" y="2843"/>
                  </a:lnTo>
                  <a:lnTo>
                    <a:pt x="929" y="2824"/>
                  </a:lnTo>
                  <a:lnTo>
                    <a:pt x="921" y="2805"/>
                  </a:lnTo>
                  <a:lnTo>
                    <a:pt x="913" y="2783"/>
                  </a:lnTo>
                  <a:lnTo>
                    <a:pt x="903" y="2762"/>
                  </a:lnTo>
                  <a:lnTo>
                    <a:pt x="890" y="2741"/>
                  </a:lnTo>
                  <a:lnTo>
                    <a:pt x="872" y="2719"/>
                  </a:lnTo>
                  <a:lnTo>
                    <a:pt x="849" y="2702"/>
                  </a:lnTo>
                  <a:lnTo>
                    <a:pt x="820" y="2686"/>
                  </a:lnTo>
                  <a:lnTo>
                    <a:pt x="783" y="2675"/>
                  </a:lnTo>
                  <a:lnTo>
                    <a:pt x="737" y="2667"/>
                  </a:lnTo>
                  <a:lnTo>
                    <a:pt x="679" y="2659"/>
                  </a:lnTo>
                  <a:lnTo>
                    <a:pt x="630" y="2651"/>
                  </a:lnTo>
                  <a:lnTo>
                    <a:pt x="591" y="2640"/>
                  </a:lnTo>
                  <a:lnTo>
                    <a:pt x="560" y="2628"/>
                  </a:lnTo>
                  <a:lnTo>
                    <a:pt x="535" y="2613"/>
                  </a:lnTo>
                  <a:lnTo>
                    <a:pt x="518" y="2595"/>
                  </a:lnTo>
                  <a:lnTo>
                    <a:pt x="504" y="2574"/>
                  </a:lnTo>
                  <a:lnTo>
                    <a:pt x="494" y="2551"/>
                  </a:lnTo>
                  <a:lnTo>
                    <a:pt x="489" y="2522"/>
                  </a:lnTo>
                  <a:lnTo>
                    <a:pt x="481" y="2489"/>
                  </a:lnTo>
                  <a:lnTo>
                    <a:pt x="475" y="2452"/>
                  </a:lnTo>
                  <a:lnTo>
                    <a:pt x="469" y="2399"/>
                  </a:lnTo>
                  <a:lnTo>
                    <a:pt x="452" y="2347"/>
                  </a:lnTo>
                  <a:lnTo>
                    <a:pt x="425" y="2299"/>
                  </a:lnTo>
                  <a:lnTo>
                    <a:pt x="390" y="2254"/>
                  </a:lnTo>
                  <a:lnTo>
                    <a:pt x="349" y="2213"/>
                  </a:lnTo>
                  <a:lnTo>
                    <a:pt x="304" y="2182"/>
                  </a:lnTo>
                  <a:lnTo>
                    <a:pt x="260" y="2157"/>
                  </a:lnTo>
                  <a:lnTo>
                    <a:pt x="213" y="2144"/>
                  </a:lnTo>
                  <a:close/>
                  <a:moveTo>
                    <a:pt x="3846" y="1642"/>
                  </a:moveTo>
                  <a:lnTo>
                    <a:pt x="3809" y="1644"/>
                  </a:lnTo>
                  <a:lnTo>
                    <a:pt x="3776" y="1655"/>
                  </a:lnTo>
                  <a:lnTo>
                    <a:pt x="3751" y="1673"/>
                  </a:lnTo>
                  <a:lnTo>
                    <a:pt x="3734" y="1696"/>
                  </a:lnTo>
                  <a:lnTo>
                    <a:pt x="3724" y="1721"/>
                  </a:lnTo>
                  <a:lnTo>
                    <a:pt x="3720" y="1748"/>
                  </a:lnTo>
                  <a:lnTo>
                    <a:pt x="3726" y="1777"/>
                  </a:lnTo>
                  <a:lnTo>
                    <a:pt x="3739" y="1806"/>
                  </a:lnTo>
                  <a:lnTo>
                    <a:pt x="3763" y="1834"/>
                  </a:lnTo>
                  <a:lnTo>
                    <a:pt x="3811" y="1843"/>
                  </a:lnTo>
                  <a:lnTo>
                    <a:pt x="3861" y="1849"/>
                  </a:lnTo>
                  <a:lnTo>
                    <a:pt x="3914" y="1851"/>
                  </a:lnTo>
                  <a:lnTo>
                    <a:pt x="3962" y="1849"/>
                  </a:lnTo>
                  <a:lnTo>
                    <a:pt x="4009" y="1843"/>
                  </a:lnTo>
                  <a:lnTo>
                    <a:pt x="4048" y="1834"/>
                  </a:lnTo>
                  <a:lnTo>
                    <a:pt x="4073" y="1822"/>
                  </a:lnTo>
                  <a:lnTo>
                    <a:pt x="4088" y="1806"/>
                  </a:lnTo>
                  <a:lnTo>
                    <a:pt x="4094" y="1789"/>
                  </a:lnTo>
                  <a:lnTo>
                    <a:pt x="4092" y="1771"/>
                  </a:lnTo>
                  <a:lnTo>
                    <a:pt x="4082" y="1752"/>
                  </a:lnTo>
                  <a:lnTo>
                    <a:pt x="4067" y="1731"/>
                  </a:lnTo>
                  <a:lnTo>
                    <a:pt x="4044" y="1711"/>
                  </a:lnTo>
                  <a:lnTo>
                    <a:pt x="4018" y="1694"/>
                  </a:lnTo>
                  <a:lnTo>
                    <a:pt x="3987" y="1677"/>
                  </a:lnTo>
                  <a:lnTo>
                    <a:pt x="3954" y="1663"/>
                  </a:lnTo>
                  <a:lnTo>
                    <a:pt x="3920" y="1651"/>
                  </a:lnTo>
                  <a:lnTo>
                    <a:pt x="3883" y="1644"/>
                  </a:lnTo>
                  <a:lnTo>
                    <a:pt x="3846" y="1642"/>
                  </a:lnTo>
                  <a:close/>
                  <a:moveTo>
                    <a:pt x="2570" y="262"/>
                  </a:moveTo>
                  <a:lnTo>
                    <a:pt x="2570" y="351"/>
                  </a:lnTo>
                  <a:lnTo>
                    <a:pt x="2570" y="430"/>
                  </a:lnTo>
                  <a:lnTo>
                    <a:pt x="2569" y="500"/>
                  </a:lnTo>
                  <a:lnTo>
                    <a:pt x="2565" y="562"/>
                  </a:lnTo>
                  <a:lnTo>
                    <a:pt x="2557" y="616"/>
                  </a:lnTo>
                  <a:lnTo>
                    <a:pt x="2547" y="667"/>
                  </a:lnTo>
                  <a:lnTo>
                    <a:pt x="2541" y="692"/>
                  </a:lnTo>
                  <a:lnTo>
                    <a:pt x="2528" y="713"/>
                  </a:lnTo>
                  <a:lnTo>
                    <a:pt x="2505" y="733"/>
                  </a:lnTo>
                  <a:lnTo>
                    <a:pt x="2475" y="752"/>
                  </a:lnTo>
                  <a:lnTo>
                    <a:pt x="2441" y="771"/>
                  </a:lnTo>
                  <a:lnTo>
                    <a:pt x="2404" y="791"/>
                  </a:lnTo>
                  <a:lnTo>
                    <a:pt x="2363" y="810"/>
                  </a:lnTo>
                  <a:lnTo>
                    <a:pt x="2322" y="831"/>
                  </a:lnTo>
                  <a:lnTo>
                    <a:pt x="2282" y="855"/>
                  </a:lnTo>
                  <a:lnTo>
                    <a:pt x="2243" y="880"/>
                  </a:lnTo>
                  <a:lnTo>
                    <a:pt x="2210" y="909"/>
                  </a:lnTo>
                  <a:lnTo>
                    <a:pt x="2181" y="944"/>
                  </a:lnTo>
                  <a:lnTo>
                    <a:pt x="2158" y="981"/>
                  </a:lnTo>
                  <a:lnTo>
                    <a:pt x="2142" y="1023"/>
                  </a:lnTo>
                  <a:lnTo>
                    <a:pt x="2130" y="1066"/>
                  </a:lnTo>
                  <a:lnTo>
                    <a:pt x="2117" y="1095"/>
                  </a:lnTo>
                  <a:lnTo>
                    <a:pt x="2101" y="1113"/>
                  </a:lnTo>
                  <a:lnTo>
                    <a:pt x="2086" y="1122"/>
                  </a:lnTo>
                  <a:lnTo>
                    <a:pt x="2068" y="1122"/>
                  </a:lnTo>
                  <a:lnTo>
                    <a:pt x="2051" y="1113"/>
                  </a:lnTo>
                  <a:lnTo>
                    <a:pt x="2030" y="1099"/>
                  </a:lnTo>
                  <a:lnTo>
                    <a:pt x="2008" y="1078"/>
                  </a:lnTo>
                  <a:lnTo>
                    <a:pt x="1985" y="1050"/>
                  </a:lnTo>
                  <a:lnTo>
                    <a:pt x="1960" y="1021"/>
                  </a:lnTo>
                  <a:lnTo>
                    <a:pt x="1933" y="988"/>
                  </a:lnTo>
                  <a:lnTo>
                    <a:pt x="1904" y="954"/>
                  </a:lnTo>
                  <a:lnTo>
                    <a:pt x="1878" y="913"/>
                  </a:lnTo>
                  <a:lnTo>
                    <a:pt x="1863" y="870"/>
                  </a:lnTo>
                  <a:lnTo>
                    <a:pt x="1855" y="828"/>
                  </a:lnTo>
                  <a:lnTo>
                    <a:pt x="1855" y="783"/>
                  </a:lnTo>
                  <a:lnTo>
                    <a:pt x="1859" y="740"/>
                  </a:lnTo>
                  <a:lnTo>
                    <a:pt x="1867" y="696"/>
                  </a:lnTo>
                  <a:lnTo>
                    <a:pt x="1873" y="653"/>
                  </a:lnTo>
                  <a:lnTo>
                    <a:pt x="1876" y="611"/>
                  </a:lnTo>
                  <a:lnTo>
                    <a:pt x="1876" y="572"/>
                  </a:lnTo>
                  <a:lnTo>
                    <a:pt x="1871" y="535"/>
                  </a:lnTo>
                  <a:lnTo>
                    <a:pt x="1857" y="500"/>
                  </a:lnTo>
                  <a:lnTo>
                    <a:pt x="1844" y="479"/>
                  </a:lnTo>
                  <a:lnTo>
                    <a:pt x="1828" y="465"/>
                  </a:lnTo>
                  <a:lnTo>
                    <a:pt x="1807" y="457"/>
                  </a:lnTo>
                  <a:lnTo>
                    <a:pt x="1783" y="455"/>
                  </a:lnTo>
                  <a:lnTo>
                    <a:pt x="1760" y="455"/>
                  </a:lnTo>
                  <a:lnTo>
                    <a:pt x="1733" y="459"/>
                  </a:lnTo>
                  <a:lnTo>
                    <a:pt x="1708" y="465"/>
                  </a:lnTo>
                  <a:lnTo>
                    <a:pt x="1683" y="469"/>
                  </a:lnTo>
                  <a:lnTo>
                    <a:pt x="1659" y="473"/>
                  </a:lnTo>
                  <a:lnTo>
                    <a:pt x="1638" y="475"/>
                  </a:lnTo>
                  <a:lnTo>
                    <a:pt x="1621" y="471"/>
                  </a:lnTo>
                  <a:lnTo>
                    <a:pt x="1607" y="463"/>
                  </a:lnTo>
                  <a:lnTo>
                    <a:pt x="1597" y="450"/>
                  </a:lnTo>
                  <a:lnTo>
                    <a:pt x="1595" y="428"/>
                  </a:lnTo>
                  <a:lnTo>
                    <a:pt x="1597" y="405"/>
                  </a:lnTo>
                  <a:lnTo>
                    <a:pt x="1607" y="382"/>
                  </a:lnTo>
                  <a:lnTo>
                    <a:pt x="1619" y="361"/>
                  </a:lnTo>
                  <a:lnTo>
                    <a:pt x="1630" y="341"/>
                  </a:lnTo>
                  <a:lnTo>
                    <a:pt x="1638" y="324"/>
                  </a:lnTo>
                  <a:lnTo>
                    <a:pt x="1642" y="310"/>
                  </a:lnTo>
                  <a:lnTo>
                    <a:pt x="1624" y="324"/>
                  </a:lnTo>
                  <a:lnTo>
                    <a:pt x="1607" y="331"/>
                  </a:lnTo>
                  <a:lnTo>
                    <a:pt x="1590" y="333"/>
                  </a:lnTo>
                  <a:lnTo>
                    <a:pt x="1570" y="333"/>
                  </a:lnTo>
                  <a:lnTo>
                    <a:pt x="1545" y="355"/>
                  </a:lnTo>
                  <a:lnTo>
                    <a:pt x="1522" y="384"/>
                  </a:lnTo>
                  <a:lnTo>
                    <a:pt x="1500" y="417"/>
                  </a:lnTo>
                  <a:lnTo>
                    <a:pt x="1481" y="450"/>
                  </a:lnTo>
                  <a:lnTo>
                    <a:pt x="1466" y="483"/>
                  </a:lnTo>
                  <a:lnTo>
                    <a:pt x="1450" y="512"/>
                  </a:lnTo>
                  <a:lnTo>
                    <a:pt x="1438" y="533"/>
                  </a:lnTo>
                  <a:lnTo>
                    <a:pt x="1429" y="549"/>
                  </a:lnTo>
                  <a:lnTo>
                    <a:pt x="1415" y="570"/>
                  </a:lnTo>
                  <a:lnTo>
                    <a:pt x="1411" y="587"/>
                  </a:lnTo>
                  <a:lnTo>
                    <a:pt x="1413" y="601"/>
                  </a:lnTo>
                  <a:lnTo>
                    <a:pt x="1423" y="612"/>
                  </a:lnTo>
                  <a:lnTo>
                    <a:pt x="1438" y="622"/>
                  </a:lnTo>
                  <a:lnTo>
                    <a:pt x="1458" y="632"/>
                  </a:lnTo>
                  <a:lnTo>
                    <a:pt x="1479" y="640"/>
                  </a:lnTo>
                  <a:lnTo>
                    <a:pt x="1504" y="649"/>
                  </a:lnTo>
                  <a:lnTo>
                    <a:pt x="1528" y="661"/>
                  </a:lnTo>
                  <a:lnTo>
                    <a:pt x="1553" y="676"/>
                  </a:lnTo>
                  <a:lnTo>
                    <a:pt x="1576" y="694"/>
                  </a:lnTo>
                  <a:lnTo>
                    <a:pt x="1595" y="715"/>
                  </a:lnTo>
                  <a:lnTo>
                    <a:pt x="1628" y="766"/>
                  </a:lnTo>
                  <a:lnTo>
                    <a:pt x="1659" y="814"/>
                  </a:lnTo>
                  <a:lnTo>
                    <a:pt x="1687" y="857"/>
                  </a:lnTo>
                  <a:lnTo>
                    <a:pt x="1708" y="895"/>
                  </a:lnTo>
                  <a:lnTo>
                    <a:pt x="1721" y="932"/>
                  </a:lnTo>
                  <a:lnTo>
                    <a:pt x="1729" y="965"/>
                  </a:lnTo>
                  <a:lnTo>
                    <a:pt x="1727" y="996"/>
                  </a:lnTo>
                  <a:lnTo>
                    <a:pt x="1714" y="1023"/>
                  </a:lnTo>
                  <a:lnTo>
                    <a:pt x="1704" y="1039"/>
                  </a:lnTo>
                  <a:lnTo>
                    <a:pt x="1687" y="1047"/>
                  </a:lnTo>
                  <a:lnTo>
                    <a:pt x="1663" y="1052"/>
                  </a:lnTo>
                  <a:lnTo>
                    <a:pt x="1634" y="1052"/>
                  </a:lnTo>
                  <a:lnTo>
                    <a:pt x="1603" y="1049"/>
                  </a:lnTo>
                  <a:lnTo>
                    <a:pt x="1572" y="1041"/>
                  </a:lnTo>
                  <a:lnTo>
                    <a:pt x="1541" y="1029"/>
                  </a:lnTo>
                  <a:lnTo>
                    <a:pt x="1510" y="1016"/>
                  </a:lnTo>
                  <a:lnTo>
                    <a:pt x="1485" y="998"/>
                  </a:lnTo>
                  <a:lnTo>
                    <a:pt x="1466" y="979"/>
                  </a:lnTo>
                  <a:lnTo>
                    <a:pt x="1452" y="956"/>
                  </a:lnTo>
                  <a:lnTo>
                    <a:pt x="1446" y="932"/>
                  </a:lnTo>
                  <a:lnTo>
                    <a:pt x="1452" y="905"/>
                  </a:lnTo>
                  <a:lnTo>
                    <a:pt x="1469" y="872"/>
                  </a:lnTo>
                  <a:lnTo>
                    <a:pt x="1481" y="845"/>
                  </a:lnTo>
                  <a:lnTo>
                    <a:pt x="1487" y="822"/>
                  </a:lnTo>
                  <a:lnTo>
                    <a:pt x="1487" y="802"/>
                  </a:lnTo>
                  <a:lnTo>
                    <a:pt x="1481" y="787"/>
                  </a:lnTo>
                  <a:lnTo>
                    <a:pt x="1473" y="773"/>
                  </a:lnTo>
                  <a:lnTo>
                    <a:pt x="1460" y="762"/>
                  </a:lnTo>
                  <a:lnTo>
                    <a:pt x="1444" y="754"/>
                  </a:lnTo>
                  <a:lnTo>
                    <a:pt x="1425" y="746"/>
                  </a:lnTo>
                  <a:lnTo>
                    <a:pt x="1404" y="738"/>
                  </a:lnTo>
                  <a:lnTo>
                    <a:pt x="1382" y="742"/>
                  </a:lnTo>
                  <a:lnTo>
                    <a:pt x="1367" y="752"/>
                  </a:lnTo>
                  <a:lnTo>
                    <a:pt x="1353" y="768"/>
                  </a:lnTo>
                  <a:lnTo>
                    <a:pt x="1345" y="789"/>
                  </a:lnTo>
                  <a:lnTo>
                    <a:pt x="1340" y="814"/>
                  </a:lnTo>
                  <a:lnTo>
                    <a:pt x="1336" y="845"/>
                  </a:lnTo>
                  <a:lnTo>
                    <a:pt x="1334" y="878"/>
                  </a:lnTo>
                  <a:lnTo>
                    <a:pt x="1334" y="915"/>
                  </a:lnTo>
                  <a:lnTo>
                    <a:pt x="1334" y="954"/>
                  </a:lnTo>
                  <a:lnTo>
                    <a:pt x="1328" y="977"/>
                  </a:lnTo>
                  <a:lnTo>
                    <a:pt x="1316" y="998"/>
                  </a:lnTo>
                  <a:lnTo>
                    <a:pt x="1297" y="1018"/>
                  </a:lnTo>
                  <a:lnTo>
                    <a:pt x="1272" y="1035"/>
                  </a:lnTo>
                  <a:lnTo>
                    <a:pt x="1241" y="1052"/>
                  </a:lnTo>
                  <a:lnTo>
                    <a:pt x="1210" y="1068"/>
                  </a:lnTo>
                  <a:lnTo>
                    <a:pt x="1175" y="1085"/>
                  </a:lnTo>
                  <a:lnTo>
                    <a:pt x="1140" y="1103"/>
                  </a:lnTo>
                  <a:lnTo>
                    <a:pt x="1107" y="1122"/>
                  </a:lnTo>
                  <a:lnTo>
                    <a:pt x="1076" y="1144"/>
                  </a:lnTo>
                  <a:lnTo>
                    <a:pt x="1047" y="1167"/>
                  </a:lnTo>
                  <a:lnTo>
                    <a:pt x="1027" y="1200"/>
                  </a:lnTo>
                  <a:lnTo>
                    <a:pt x="1020" y="1229"/>
                  </a:lnTo>
                  <a:lnTo>
                    <a:pt x="1022" y="1258"/>
                  </a:lnTo>
                  <a:lnTo>
                    <a:pt x="1033" y="1287"/>
                  </a:lnTo>
                  <a:lnTo>
                    <a:pt x="1053" y="1312"/>
                  </a:lnTo>
                  <a:lnTo>
                    <a:pt x="1078" y="1337"/>
                  </a:lnTo>
                  <a:lnTo>
                    <a:pt x="1109" y="1359"/>
                  </a:lnTo>
                  <a:lnTo>
                    <a:pt x="1146" y="1380"/>
                  </a:lnTo>
                  <a:lnTo>
                    <a:pt x="1183" y="1397"/>
                  </a:lnTo>
                  <a:lnTo>
                    <a:pt x="1221" y="1415"/>
                  </a:lnTo>
                  <a:lnTo>
                    <a:pt x="1262" y="1428"/>
                  </a:lnTo>
                  <a:lnTo>
                    <a:pt x="1287" y="1434"/>
                  </a:lnTo>
                  <a:lnTo>
                    <a:pt x="1307" y="1434"/>
                  </a:lnTo>
                  <a:lnTo>
                    <a:pt x="1322" y="1427"/>
                  </a:lnTo>
                  <a:lnTo>
                    <a:pt x="1332" y="1413"/>
                  </a:lnTo>
                  <a:lnTo>
                    <a:pt x="1340" y="1395"/>
                  </a:lnTo>
                  <a:lnTo>
                    <a:pt x="1343" y="1374"/>
                  </a:lnTo>
                  <a:lnTo>
                    <a:pt x="1345" y="1351"/>
                  </a:lnTo>
                  <a:lnTo>
                    <a:pt x="1345" y="1322"/>
                  </a:lnTo>
                  <a:lnTo>
                    <a:pt x="1343" y="1293"/>
                  </a:lnTo>
                  <a:lnTo>
                    <a:pt x="1343" y="1264"/>
                  </a:lnTo>
                  <a:lnTo>
                    <a:pt x="1341" y="1233"/>
                  </a:lnTo>
                  <a:lnTo>
                    <a:pt x="1341" y="1202"/>
                  </a:lnTo>
                  <a:lnTo>
                    <a:pt x="1343" y="1173"/>
                  </a:lnTo>
                  <a:lnTo>
                    <a:pt x="1349" y="1145"/>
                  </a:lnTo>
                  <a:lnTo>
                    <a:pt x="1357" y="1120"/>
                  </a:lnTo>
                  <a:lnTo>
                    <a:pt x="1371" y="1085"/>
                  </a:lnTo>
                  <a:lnTo>
                    <a:pt x="1386" y="1064"/>
                  </a:lnTo>
                  <a:lnTo>
                    <a:pt x="1407" y="1050"/>
                  </a:lnTo>
                  <a:lnTo>
                    <a:pt x="1429" y="1045"/>
                  </a:lnTo>
                  <a:lnTo>
                    <a:pt x="1456" y="1047"/>
                  </a:lnTo>
                  <a:lnTo>
                    <a:pt x="1483" y="1056"/>
                  </a:lnTo>
                  <a:lnTo>
                    <a:pt x="1512" y="1072"/>
                  </a:lnTo>
                  <a:lnTo>
                    <a:pt x="1541" y="1091"/>
                  </a:lnTo>
                  <a:lnTo>
                    <a:pt x="1572" y="1116"/>
                  </a:lnTo>
                  <a:lnTo>
                    <a:pt x="1601" y="1144"/>
                  </a:lnTo>
                  <a:lnTo>
                    <a:pt x="1632" y="1175"/>
                  </a:lnTo>
                  <a:lnTo>
                    <a:pt x="1661" y="1206"/>
                  </a:lnTo>
                  <a:lnTo>
                    <a:pt x="1690" y="1238"/>
                  </a:lnTo>
                  <a:lnTo>
                    <a:pt x="1712" y="1270"/>
                  </a:lnTo>
                  <a:lnTo>
                    <a:pt x="1733" y="1302"/>
                  </a:lnTo>
                  <a:lnTo>
                    <a:pt x="1756" y="1335"/>
                  </a:lnTo>
                  <a:lnTo>
                    <a:pt x="1778" y="1368"/>
                  </a:lnTo>
                  <a:lnTo>
                    <a:pt x="1799" y="1403"/>
                  </a:lnTo>
                  <a:lnTo>
                    <a:pt x="1816" y="1436"/>
                  </a:lnTo>
                  <a:lnTo>
                    <a:pt x="1830" y="1471"/>
                  </a:lnTo>
                  <a:lnTo>
                    <a:pt x="1840" y="1504"/>
                  </a:lnTo>
                  <a:lnTo>
                    <a:pt x="1842" y="1535"/>
                  </a:lnTo>
                  <a:lnTo>
                    <a:pt x="1838" y="1566"/>
                  </a:lnTo>
                  <a:lnTo>
                    <a:pt x="1828" y="1593"/>
                  </a:lnTo>
                  <a:lnTo>
                    <a:pt x="1807" y="1620"/>
                  </a:lnTo>
                  <a:lnTo>
                    <a:pt x="1778" y="1646"/>
                  </a:lnTo>
                  <a:lnTo>
                    <a:pt x="1737" y="1667"/>
                  </a:lnTo>
                  <a:lnTo>
                    <a:pt x="1636" y="1711"/>
                  </a:lnTo>
                  <a:lnTo>
                    <a:pt x="1547" y="1756"/>
                  </a:lnTo>
                  <a:lnTo>
                    <a:pt x="1469" y="1801"/>
                  </a:lnTo>
                  <a:lnTo>
                    <a:pt x="1404" y="1847"/>
                  </a:lnTo>
                  <a:lnTo>
                    <a:pt x="1345" y="1894"/>
                  </a:lnTo>
                  <a:lnTo>
                    <a:pt x="1295" y="1940"/>
                  </a:lnTo>
                  <a:lnTo>
                    <a:pt x="1254" y="1985"/>
                  </a:lnTo>
                  <a:lnTo>
                    <a:pt x="1219" y="2031"/>
                  </a:lnTo>
                  <a:lnTo>
                    <a:pt x="1190" y="2076"/>
                  </a:lnTo>
                  <a:lnTo>
                    <a:pt x="1167" y="2118"/>
                  </a:lnTo>
                  <a:lnTo>
                    <a:pt x="1150" y="2161"/>
                  </a:lnTo>
                  <a:lnTo>
                    <a:pt x="1138" y="2196"/>
                  </a:lnTo>
                  <a:lnTo>
                    <a:pt x="1134" y="2231"/>
                  </a:lnTo>
                  <a:lnTo>
                    <a:pt x="1132" y="2260"/>
                  </a:lnTo>
                  <a:lnTo>
                    <a:pt x="1134" y="2285"/>
                  </a:lnTo>
                  <a:lnTo>
                    <a:pt x="1136" y="2310"/>
                  </a:lnTo>
                  <a:lnTo>
                    <a:pt x="1136" y="2332"/>
                  </a:lnTo>
                  <a:lnTo>
                    <a:pt x="1134" y="2349"/>
                  </a:lnTo>
                  <a:lnTo>
                    <a:pt x="1130" y="2367"/>
                  </a:lnTo>
                  <a:lnTo>
                    <a:pt x="1119" y="2382"/>
                  </a:lnTo>
                  <a:lnTo>
                    <a:pt x="1105" y="2394"/>
                  </a:lnTo>
                  <a:lnTo>
                    <a:pt x="1093" y="2396"/>
                  </a:lnTo>
                  <a:lnTo>
                    <a:pt x="1084" y="2392"/>
                  </a:lnTo>
                  <a:lnTo>
                    <a:pt x="1074" y="2380"/>
                  </a:lnTo>
                  <a:lnTo>
                    <a:pt x="1066" y="2363"/>
                  </a:lnTo>
                  <a:lnTo>
                    <a:pt x="1058" y="2339"/>
                  </a:lnTo>
                  <a:lnTo>
                    <a:pt x="1049" y="2310"/>
                  </a:lnTo>
                  <a:lnTo>
                    <a:pt x="1037" y="2275"/>
                  </a:lnTo>
                  <a:lnTo>
                    <a:pt x="1024" y="2239"/>
                  </a:lnTo>
                  <a:lnTo>
                    <a:pt x="1006" y="2219"/>
                  </a:lnTo>
                  <a:lnTo>
                    <a:pt x="983" y="2206"/>
                  </a:lnTo>
                  <a:lnTo>
                    <a:pt x="954" y="2196"/>
                  </a:lnTo>
                  <a:lnTo>
                    <a:pt x="923" y="2192"/>
                  </a:lnTo>
                  <a:lnTo>
                    <a:pt x="890" y="2194"/>
                  </a:lnTo>
                  <a:lnTo>
                    <a:pt x="855" y="2202"/>
                  </a:lnTo>
                  <a:lnTo>
                    <a:pt x="822" y="2217"/>
                  </a:lnTo>
                  <a:lnTo>
                    <a:pt x="791" y="2241"/>
                  </a:lnTo>
                  <a:lnTo>
                    <a:pt x="762" y="2272"/>
                  </a:lnTo>
                  <a:lnTo>
                    <a:pt x="737" y="2310"/>
                  </a:lnTo>
                  <a:lnTo>
                    <a:pt x="719" y="2322"/>
                  </a:lnTo>
                  <a:lnTo>
                    <a:pt x="708" y="2341"/>
                  </a:lnTo>
                  <a:lnTo>
                    <a:pt x="698" y="2363"/>
                  </a:lnTo>
                  <a:lnTo>
                    <a:pt x="694" y="2388"/>
                  </a:lnTo>
                  <a:lnTo>
                    <a:pt x="690" y="2417"/>
                  </a:lnTo>
                  <a:lnTo>
                    <a:pt x="690" y="2446"/>
                  </a:lnTo>
                  <a:lnTo>
                    <a:pt x="690" y="2477"/>
                  </a:lnTo>
                  <a:lnTo>
                    <a:pt x="692" y="2514"/>
                  </a:lnTo>
                  <a:lnTo>
                    <a:pt x="696" y="2539"/>
                  </a:lnTo>
                  <a:lnTo>
                    <a:pt x="704" y="2556"/>
                  </a:lnTo>
                  <a:lnTo>
                    <a:pt x="715" y="2566"/>
                  </a:lnTo>
                  <a:lnTo>
                    <a:pt x="727" y="2568"/>
                  </a:lnTo>
                  <a:lnTo>
                    <a:pt x="743" y="2564"/>
                  </a:lnTo>
                  <a:lnTo>
                    <a:pt x="758" y="2555"/>
                  </a:lnTo>
                  <a:lnTo>
                    <a:pt x="775" y="2543"/>
                  </a:lnTo>
                  <a:lnTo>
                    <a:pt x="795" y="2529"/>
                  </a:lnTo>
                  <a:lnTo>
                    <a:pt x="814" y="2512"/>
                  </a:lnTo>
                  <a:lnTo>
                    <a:pt x="836" y="2496"/>
                  </a:lnTo>
                  <a:lnTo>
                    <a:pt x="855" y="2481"/>
                  </a:lnTo>
                  <a:lnTo>
                    <a:pt x="876" y="2467"/>
                  </a:lnTo>
                  <a:lnTo>
                    <a:pt x="896" y="2456"/>
                  </a:lnTo>
                  <a:lnTo>
                    <a:pt x="915" y="2450"/>
                  </a:lnTo>
                  <a:lnTo>
                    <a:pt x="934" y="2448"/>
                  </a:lnTo>
                  <a:lnTo>
                    <a:pt x="952" y="2452"/>
                  </a:lnTo>
                  <a:lnTo>
                    <a:pt x="975" y="2460"/>
                  </a:lnTo>
                  <a:lnTo>
                    <a:pt x="987" y="2465"/>
                  </a:lnTo>
                  <a:lnTo>
                    <a:pt x="987" y="2471"/>
                  </a:lnTo>
                  <a:lnTo>
                    <a:pt x="981" y="2479"/>
                  </a:lnTo>
                  <a:lnTo>
                    <a:pt x="969" y="2487"/>
                  </a:lnTo>
                  <a:lnTo>
                    <a:pt x="952" y="2496"/>
                  </a:lnTo>
                  <a:lnTo>
                    <a:pt x="932" y="2508"/>
                  </a:lnTo>
                  <a:lnTo>
                    <a:pt x="915" y="2522"/>
                  </a:lnTo>
                  <a:lnTo>
                    <a:pt x="898" y="2537"/>
                  </a:lnTo>
                  <a:lnTo>
                    <a:pt x="886" y="2553"/>
                  </a:lnTo>
                  <a:lnTo>
                    <a:pt x="878" y="2574"/>
                  </a:lnTo>
                  <a:lnTo>
                    <a:pt x="880" y="2595"/>
                  </a:lnTo>
                  <a:lnTo>
                    <a:pt x="886" y="2611"/>
                  </a:lnTo>
                  <a:lnTo>
                    <a:pt x="896" y="2622"/>
                  </a:lnTo>
                  <a:lnTo>
                    <a:pt x="907" y="2628"/>
                  </a:lnTo>
                  <a:lnTo>
                    <a:pt x="919" y="2632"/>
                  </a:lnTo>
                  <a:lnTo>
                    <a:pt x="932" y="2634"/>
                  </a:lnTo>
                  <a:lnTo>
                    <a:pt x="946" y="2634"/>
                  </a:lnTo>
                  <a:lnTo>
                    <a:pt x="960" y="2634"/>
                  </a:lnTo>
                  <a:lnTo>
                    <a:pt x="973" y="2636"/>
                  </a:lnTo>
                  <a:lnTo>
                    <a:pt x="985" y="2638"/>
                  </a:lnTo>
                  <a:lnTo>
                    <a:pt x="994" y="2646"/>
                  </a:lnTo>
                  <a:lnTo>
                    <a:pt x="1002" y="2655"/>
                  </a:lnTo>
                  <a:lnTo>
                    <a:pt x="1008" y="2671"/>
                  </a:lnTo>
                  <a:lnTo>
                    <a:pt x="1008" y="2694"/>
                  </a:lnTo>
                  <a:lnTo>
                    <a:pt x="1006" y="2723"/>
                  </a:lnTo>
                  <a:lnTo>
                    <a:pt x="1000" y="2762"/>
                  </a:lnTo>
                  <a:lnTo>
                    <a:pt x="998" y="2785"/>
                  </a:lnTo>
                  <a:lnTo>
                    <a:pt x="1002" y="2803"/>
                  </a:lnTo>
                  <a:lnTo>
                    <a:pt x="1014" y="2814"/>
                  </a:lnTo>
                  <a:lnTo>
                    <a:pt x="1029" y="2818"/>
                  </a:lnTo>
                  <a:lnTo>
                    <a:pt x="1051" y="2820"/>
                  </a:lnTo>
                  <a:lnTo>
                    <a:pt x="1076" y="2816"/>
                  </a:lnTo>
                  <a:lnTo>
                    <a:pt x="1103" y="2808"/>
                  </a:lnTo>
                  <a:lnTo>
                    <a:pt x="1132" y="2799"/>
                  </a:lnTo>
                  <a:lnTo>
                    <a:pt x="1163" y="2789"/>
                  </a:lnTo>
                  <a:lnTo>
                    <a:pt x="1194" y="2775"/>
                  </a:lnTo>
                  <a:lnTo>
                    <a:pt x="1227" y="2762"/>
                  </a:lnTo>
                  <a:lnTo>
                    <a:pt x="1256" y="2750"/>
                  </a:lnTo>
                  <a:lnTo>
                    <a:pt x="1285" y="2739"/>
                  </a:lnTo>
                  <a:lnTo>
                    <a:pt x="1334" y="2727"/>
                  </a:lnTo>
                  <a:lnTo>
                    <a:pt x="1380" y="2725"/>
                  </a:lnTo>
                  <a:lnTo>
                    <a:pt x="1425" y="2735"/>
                  </a:lnTo>
                  <a:lnTo>
                    <a:pt x="1469" y="2752"/>
                  </a:lnTo>
                  <a:lnTo>
                    <a:pt x="1512" y="2775"/>
                  </a:lnTo>
                  <a:lnTo>
                    <a:pt x="1553" y="2806"/>
                  </a:lnTo>
                  <a:lnTo>
                    <a:pt x="1593" y="2841"/>
                  </a:lnTo>
                  <a:lnTo>
                    <a:pt x="1634" y="2878"/>
                  </a:lnTo>
                  <a:lnTo>
                    <a:pt x="1673" y="2919"/>
                  </a:lnTo>
                  <a:lnTo>
                    <a:pt x="1710" y="2958"/>
                  </a:lnTo>
                  <a:lnTo>
                    <a:pt x="1747" y="2998"/>
                  </a:lnTo>
                  <a:lnTo>
                    <a:pt x="1783" y="3037"/>
                  </a:lnTo>
                  <a:lnTo>
                    <a:pt x="1820" y="3072"/>
                  </a:lnTo>
                  <a:lnTo>
                    <a:pt x="1857" y="3101"/>
                  </a:lnTo>
                  <a:lnTo>
                    <a:pt x="1892" y="3126"/>
                  </a:lnTo>
                  <a:lnTo>
                    <a:pt x="1929" y="3144"/>
                  </a:lnTo>
                  <a:lnTo>
                    <a:pt x="1995" y="3167"/>
                  </a:lnTo>
                  <a:lnTo>
                    <a:pt x="2051" y="3188"/>
                  </a:lnTo>
                  <a:lnTo>
                    <a:pt x="2096" y="3210"/>
                  </a:lnTo>
                  <a:lnTo>
                    <a:pt x="2130" y="3231"/>
                  </a:lnTo>
                  <a:lnTo>
                    <a:pt x="2158" y="3252"/>
                  </a:lnTo>
                  <a:lnTo>
                    <a:pt x="2173" y="3276"/>
                  </a:lnTo>
                  <a:lnTo>
                    <a:pt x="2181" y="3301"/>
                  </a:lnTo>
                  <a:lnTo>
                    <a:pt x="2177" y="3328"/>
                  </a:lnTo>
                  <a:lnTo>
                    <a:pt x="2165" y="3357"/>
                  </a:lnTo>
                  <a:lnTo>
                    <a:pt x="2125" y="3433"/>
                  </a:lnTo>
                  <a:lnTo>
                    <a:pt x="2076" y="3506"/>
                  </a:lnTo>
                  <a:lnTo>
                    <a:pt x="2024" y="3574"/>
                  </a:lnTo>
                  <a:lnTo>
                    <a:pt x="1968" y="3644"/>
                  </a:lnTo>
                  <a:lnTo>
                    <a:pt x="1909" y="3710"/>
                  </a:lnTo>
                  <a:lnTo>
                    <a:pt x="1851" y="3779"/>
                  </a:lnTo>
                  <a:lnTo>
                    <a:pt x="1793" y="3849"/>
                  </a:lnTo>
                  <a:lnTo>
                    <a:pt x="1737" y="3921"/>
                  </a:lnTo>
                  <a:lnTo>
                    <a:pt x="1685" y="3998"/>
                  </a:lnTo>
                  <a:lnTo>
                    <a:pt x="1636" y="4080"/>
                  </a:lnTo>
                  <a:lnTo>
                    <a:pt x="1595" y="4167"/>
                  </a:lnTo>
                  <a:lnTo>
                    <a:pt x="1679" y="4194"/>
                  </a:lnTo>
                  <a:lnTo>
                    <a:pt x="1768" y="4217"/>
                  </a:lnTo>
                  <a:lnTo>
                    <a:pt x="1861" y="4235"/>
                  </a:lnTo>
                  <a:lnTo>
                    <a:pt x="1954" y="4247"/>
                  </a:lnTo>
                  <a:lnTo>
                    <a:pt x="2049" y="4256"/>
                  </a:lnTo>
                  <a:lnTo>
                    <a:pt x="2144" y="4260"/>
                  </a:lnTo>
                  <a:lnTo>
                    <a:pt x="2237" y="4262"/>
                  </a:lnTo>
                  <a:lnTo>
                    <a:pt x="2367" y="4260"/>
                  </a:lnTo>
                  <a:lnTo>
                    <a:pt x="2493" y="4250"/>
                  </a:lnTo>
                  <a:lnTo>
                    <a:pt x="2613" y="4235"/>
                  </a:lnTo>
                  <a:lnTo>
                    <a:pt x="2731" y="4212"/>
                  </a:lnTo>
                  <a:lnTo>
                    <a:pt x="2846" y="4181"/>
                  </a:lnTo>
                  <a:lnTo>
                    <a:pt x="2958" y="4142"/>
                  </a:lnTo>
                  <a:lnTo>
                    <a:pt x="3071" y="4095"/>
                  </a:lnTo>
                  <a:lnTo>
                    <a:pt x="3063" y="4033"/>
                  </a:lnTo>
                  <a:lnTo>
                    <a:pt x="3057" y="3967"/>
                  </a:lnTo>
                  <a:lnTo>
                    <a:pt x="3057" y="3898"/>
                  </a:lnTo>
                  <a:lnTo>
                    <a:pt x="3059" y="3828"/>
                  </a:lnTo>
                  <a:lnTo>
                    <a:pt x="3063" y="3754"/>
                  </a:lnTo>
                  <a:lnTo>
                    <a:pt x="3069" y="3681"/>
                  </a:lnTo>
                  <a:lnTo>
                    <a:pt x="3078" y="3607"/>
                  </a:lnTo>
                  <a:lnTo>
                    <a:pt x="3086" y="3533"/>
                  </a:lnTo>
                  <a:lnTo>
                    <a:pt x="3096" y="3462"/>
                  </a:lnTo>
                  <a:lnTo>
                    <a:pt x="3105" y="3392"/>
                  </a:lnTo>
                  <a:lnTo>
                    <a:pt x="3115" y="3324"/>
                  </a:lnTo>
                  <a:lnTo>
                    <a:pt x="3121" y="3258"/>
                  </a:lnTo>
                  <a:lnTo>
                    <a:pt x="3127" y="3196"/>
                  </a:lnTo>
                  <a:lnTo>
                    <a:pt x="3131" y="3142"/>
                  </a:lnTo>
                  <a:lnTo>
                    <a:pt x="3131" y="3089"/>
                  </a:lnTo>
                  <a:lnTo>
                    <a:pt x="3129" y="3045"/>
                  </a:lnTo>
                  <a:lnTo>
                    <a:pt x="3123" y="3006"/>
                  </a:lnTo>
                  <a:lnTo>
                    <a:pt x="3111" y="2975"/>
                  </a:lnTo>
                  <a:lnTo>
                    <a:pt x="3096" y="2952"/>
                  </a:lnTo>
                  <a:lnTo>
                    <a:pt x="3067" y="2938"/>
                  </a:lnTo>
                  <a:lnTo>
                    <a:pt x="3038" y="2927"/>
                  </a:lnTo>
                  <a:lnTo>
                    <a:pt x="3009" y="2921"/>
                  </a:lnTo>
                  <a:lnTo>
                    <a:pt x="2981" y="2921"/>
                  </a:lnTo>
                  <a:lnTo>
                    <a:pt x="2952" y="2929"/>
                  </a:lnTo>
                  <a:lnTo>
                    <a:pt x="2912" y="2940"/>
                  </a:lnTo>
                  <a:lnTo>
                    <a:pt x="2871" y="2954"/>
                  </a:lnTo>
                  <a:lnTo>
                    <a:pt x="2832" y="2965"/>
                  </a:lnTo>
                  <a:lnTo>
                    <a:pt x="2793" y="2975"/>
                  </a:lnTo>
                  <a:lnTo>
                    <a:pt x="2757" y="2981"/>
                  </a:lnTo>
                  <a:lnTo>
                    <a:pt x="2722" y="2983"/>
                  </a:lnTo>
                  <a:lnTo>
                    <a:pt x="2691" y="2977"/>
                  </a:lnTo>
                  <a:lnTo>
                    <a:pt x="2636" y="2946"/>
                  </a:lnTo>
                  <a:lnTo>
                    <a:pt x="2592" y="2911"/>
                  </a:lnTo>
                  <a:lnTo>
                    <a:pt x="2555" y="2870"/>
                  </a:lnTo>
                  <a:lnTo>
                    <a:pt x="2526" y="2826"/>
                  </a:lnTo>
                  <a:lnTo>
                    <a:pt x="2505" y="2775"/>
                  </a:lnTo>
                  <a:lnTo>
                    <a:pt x="2489" y="2725"/>
                  </a:lnTo>
                  <a:lnTo>
                    <a:pt x="2481" y="2671"/>
                  </a:lnTo>
                  <a:lnTo>
                    <a:pt x="2481" y="2615"/>
                  </a:lnTo>
                  <a:lnTo>
                    <a:pt x="2487" y="2556"/>
                  </a:lnTo>
                  <a:lnTo>
                    <a:pt x="2499" y="2500"/>
                  </a:lnTo>
                  <a:lnTo>
                    <a:pt x="2514" y="2442"/>
                  </a:lnTo>
                  <a:lnTo>
                    <a:pt x="2537" y="2384"/>
                  </a:lnTo>
                  <a:lnTo>
                    <a:pt x="2565" y="2328"/>
                  </a:lnTo>
                  <a:lnTo>
                    <a:pt x="2598" y="2275"/>
                  </a:lnTo>
                  <a:lnTo>
                    <a:pt x="2632" y="2223"/>
                  </a:lnTo>
                  <a:lnTo>
                    <a:pt x="2673" y="2175"/>
                  </a:lnTo>
                  <a:lnTo>
                    <a:pt x="2718" y="2130"/>
                  </a:lnTo>
                  <a:lnTo>
                    <a:pt x="2766" y="2089"/>
                  </a:lnTo>
                  <a:lnTo>
                    <a:pt x="2817" y="2054"/>
                  </a:lnTo>
                  <a:lnTo>
                    <a:pt x="2871" y="2023"/>
                  </a:lnTo>
                  <a:lnTo>
                    <a:pt x="2929" y="2000"/>
                  </a:lnTo>
                  <a:lnTo>
                    <a:pt x="2981" y="1987"/>
                  </a:lnTo>
                  <a:lnTo>
                    <a:pt x="3036" y="1979"/>
                  </a:lnTo>
                  <a:lnTo>
                    <a:pt x="3090" y="1977"/>
                  </a:lnTo>
                  <a:lnTo>
                    <a:pt x="3142" y="1977"/>
                  </a:lnTo>
                  <a:lnTo>
                    <a:pt x="3185" y="1969"/>
                  </a:lnTo>
                  <a:lnTo>
                    <a:pt x="3222" y="1963"/>
                  </a:lnTo>
                  <a:lnTo>
                    <a:pt x="3255" y="1961"/>
                  </a:lnTo>
                  <a:lnTo>
                    <a:pt x="3282" y="1965"/>
                  </a:lnTo>
                  <a:lnTo>
                    <a:pt x="3305" y="1971"/>
                  </a:lnTo>
                  <a:lnTo>
                    <a:pt x="3321" y="1983"/>
                  </a:lnTo>
                  <a:lnTo>
                    <a:pt x="3330" y="2000"/>
                  </a:lnTo>
                  <a:lnTo>
                    <a:pt x="3332" y="2023"/>
                  </a:lnTo>
                  <a:lnTo>
                    <a:pt x="3338" y="2053"/>
                  </a:lnTo>
                  <a:lnTo>
                    <a:pt x="3354" y="2078"/>
                  </a:lnTo>
                  <a:lnTo>
                    <a:pt x="3375" y="2103"/>
                  </a:lnTo>
                  <a:lnTo>
                    <a:pt x="3404" y="2124"/>
                  </a:lnTo>
                  <a:lnTo>
                    <a:pt x="3435" y="2144"/>
                  </a:lnTo>
                  <a:lnTo>
                    <a:pt x="3466" y="2159"/>
                  </a:lnTo>
                  <a:lnTo>
                    <a:pt x="3499" y="2173"/>
                  </a:lnTo>
                  <a:lnTo>
                    <a:pt x="3528" y="2182"/>
                  </a:lnTo>
                  <a:lnTo>
                    <a:pt x="3553" y="2188"/>
                  </a:lnTo>
                  <a:lnTo>
                    <a:pt x="3571" y="2190"/>
                  </a:lnTo>
                  <a:lnTo>
                    <a:pt x="3580" y="2186"/>
                  </a:lnTo>
                  <a:lnTo>
                    <a:pt x="3586" y="2177"/>
                  </a:lnTo>
                  <a:lnTo>
                    <a:pt x="3592" y="2163"/>
                  </a:lnTo>
                  <a:lnTo>
                    <a:pt x="3598" y="2148"/>
                  </a:lnTo>
                  <a:lnTo>
                    <a:pt x="3604" y="2134"/>
                  </a:lnTo>
                  <a:lnTo>
                    <a:pt x="3609" y="2124"/>
                  </a:lnTo>
                  <a:lnTo>
                    <a:pt x="3619" y="2118"/>
                  </a:lnTo>
                  <a:lnTo>
                    <a:pt x="3664" y="2122"/>
                  </a:lnTo>
                  <a:lnTo>
                    <a:pt x="3704" y="2128"/>
                  </a:lnTo>
                  <a:lnTo>
                    <a:pt x="3743" y="2136"/>
                  </a:lnTo>
                  <a:lnTo>
                    <a:pt x="3780" y="2144"/>
                  </a:lnTo>
                  <a:lnTo>
                    <a:pt x="3813" y="2153"/>
                  </a:lnTo>
                  <a:lnTo>
                    <a:pt x="3842" y="2161"/>
                  </a:lnTo>
                  <a:lnTo>
                    <a:pt x="3867" y="2167"/>
                  </a:lnTo>
                  <a:lnTo>
                    <a:pt x="3889" y="2169"/>
                  </a:lnTo>
                  <a:lnTo>
                    <a:pt x="3906" y="2167"/>
                  </a:lnTo>
                  <a:lnTo>
                    <a:pt x="3920" y="2159"/>
                  </a:lnTo>
                  <a:lnTo>
                    <a:pt x="3929" y="2144"/>
                  </a:lnTo>
                  <a:lnTo>
                    <a:pt x="3939" y="2095"/>
                  </a:lnTo>
                  <a:lnTo>
                    <a:pt x="3945" y="2056"/>
                  </a:lnTo>
                  <a:lnTo>
                    <a:pt x="3949" y="2029"/>
                  </a:lnTo>
                  <a:lnTo>
                    <a:pt x="3949" y="2010"/>
                  </a:lnTo>
                  <a:lnTo>
                    <a:pt x="3947" y="1998"/>
                  </a:lnTo>
                  <a:lnTo>
                    <a:pt x="3939" y="1992"/>
                  </a:lnTo>
                  <a:lnTo>
                    <a:pt x="3927" y="1991"/>
                  </a:lnTo>
                  <a:lnTo>
                    <a:pt x="3914" y="1992"/>
                  </a:lnTo>
                  <a:lnTo>
                    <a:pt x="3892" y="1996"/>
                  </a:lnTo>
                  <a:lnTo>
                    <a:pt x="3867" y="2000"/>
                  </a:lnTo>
                  <a:lnTo>
                    <a:pt x="3838" y="2002"/>
                  </a:lnTo>
                  <a:lnTo>
                    <a:pt x="3803" y="2004"/>
                  </a:lnTo>
                  <a:lnTo>
                    <a:pt x="3763" y="2000"/>
                  </a:lnTo>
                  <a:lnTo>
                    <a:pt x="3743" y="1991"/>
                  </a:lnTo>
                  <a:lnTo>
                    <a:pt x="3732" y="1977"/>
                  </a:lnTo>
                  <a:lnTo>
                    <a:pt x="3724" y="1960"/>
                  </a:lnTo>
                  <a:lnTo>
                    <a:pt x="3718" y="1940"/>
                  </a:lnTo>
                  <a:lnTo>
                    <a:pt x="3714" y="1921"/>
                  </a:lnTo>
                  <a:lnTo>
                    <a:pt x="3710" y="1901"/>
                  </a:lnTo>
                  <a:lnTo>
                    <a:pt x="3704" y="1884"/>
                  </a:lnTo>
                  <a:lnTo>
                    <a:pt x="3697" y="1870"/>
                  </a:lnTo>
                  <a:lnTo>
                    <a:pt x="3685" y="1861"/>
                  </a:lnTo>
                  <a:lnTo>
                    <a:pt x="3666" y="1857"/>
                  </a:lnTo>
                  <a:lnTo>
                    <a:pt x="3656" y="1855"/>
                  </a:lnTo>
                  <a:lnTo>
                    <a:pt x="3652" y="1859"/>
                  </a:lnTo>
                  <a:lnTo>
                    <a:pt x="3648" y="1868"/>
                  </a:lnTo>
                  <a:lnTo>
                    <a:pt x="3648" y="1882"/>
                  </a:lnTo>
                  <a:lnTo>
                    <a:pt x="3650" y="1897"/>
                  </a:lnTo>
                  <a:lnTo>
                    <a:pt x="3652" y="1915"/>
                  </a:lnTo>
                  <a:lnTo>
                    <a:pt x="3652" y="1930"/>
                  </a:lnTo>
                  <a:lnTo>
                    <a:pt x="3652" y="1944"/>
                  </a:lnTo>
                  <a:lnTo>
                    <a:pt x="3650" y="1954"/>
                  </a:lnTo>
                  <a:lnTo>
                    <a:pt x="3644" y="1961"/>
                  </a:lnTo>
                  <a:lnTo>
                    <a:pt x="3635" y="1960"/>
                  </a:lnTo>
                  <a:lnTo>
                    <a:pt x="3619" y="1952"/>
                  </a:lnTo>
                  <a:lnTo>
                    <a:pt x="3588" y="1927"/>
                  </a:lnTo>
                  <a:lnTo>
                    <a:pt x="3561" y="1894"/>
                  </a:lnTo>
                  <a:lnTo>
                    <a:pt x="3536" y="1859"/>
                  </a:lnTo>
                  <a:lnTo>
                    <a:pt x="3513" y="1822"/>
                  </a:lnTo>
                  <a:lnTo>
                    <a:pt x="3487" y="1787"/>
                  </a:lnTo>
                  <a:lnTo>
                    <a:pt x="3464" y="1754"/>
                  </a:lnTo>
                  <a:lnTo>
                    <a:pt x="3439" y="1725"/>
                  </a:lnTo>
                  <a:lnTo>
                    <a:pt x="3412" y="1704"/>
                  </a:lnTo>
                  <a:lnTo>
                    <a:pt x="3381" y="1690"/>
                  </a:lnTo>
                  <a:lnTo>
                    <a:pt x="3359" y="1688"/>
                  </a:lnTo>
                  <a:lnTo>
                    <a:pt x="3348" y="1688"/>
                  </a:lnTo>
                  <a:lnTo>
                    <a:pt x="3342" y="1694"/>
                  </a:lnTo>
                  <a:lnTo>
                    <a:pt x="3344" y="1702"/>
                  </a:lnTo>
                  <a:lnTo>
                    <a:pt x="3350" y="1711"/>
                  </a:lnTo>
                  <a:lnTo>
                    <a:pt x="3361" y="1723"/>
                  </a:lnTo>
                  <a:lnTo>
                    <a:pt x="3375" y="1739"/>
                  </a:lnTo>
                  <a:lnTo>
                    <a:pt x="3390" y="1754"/>
                  </a:lnTo>
                  <a:lnTo>
                    <a:pt x="3408" y="1771"/>
                  </a:lnTo>
                  <a:lnTo>
                    <a:pt x="3425" y="1789"/>
                  </a:lnTo>
                  <a:lnTo>
                    <a:pt x="3443" y="1806"/>
                  </a:lnTo>
                  <a:lnTo>
                    <a:pt x="3456" y="1824"/>
                  </a:lnTo>
                  <a:lnTo>
                    <a:pt x="3468" y="1841"/>
                  </a:lnTo>
                  <a:lnTo>
                    <a:pt x="3476" y="1857"/>
                  </a:lnTo>
                  <a:lnTo>
                    <a:pt x="3480" y="1880"/>
                  </a:lnTo>
                  <a:lnTo>
                    <a:pt x="3478" y="1901"/>
                  </a:lnTo>
                  <a:lnTo>
                    <a:pt x="3470" y="1923"/>
                  </a:lnTo>
                  <a:lnTo>
                    <a:pt x="3458" y="1942"/>
                  </a:lnTo>
                  <a:lnTo>
                    <a:pt x="3443" y="1960"/>
                  </a:lnTo>
                  <a:lnTo>
                    <a:pt x="3425" y="1971"/>
                  </a:lnTo>
                  <a:lnTo>
                    <a:pt x="3408" y="1977"/>
                  </a:lnTo>
                  <a:lnTo>
                    <a:pt x="3390" y="1977"/>
                  </a:lnTo>
                  <a:lnTo>
                    <a:pt x="3373" y="1969"/>
                  </a:lnTo>
                  <a:lnTo>
                    <a:pt x="3357" y="1952"/>
                  </a:lnTo>
                  <a:lnTo>
                    <a:pt x="3354" y="1946"/>
                  </a:lnTo>
                  <a:lnTo>
                    <a:pt x="3356" y="1934"/>
                  </a:lnTo>
                  <a:lnTo>
                    <a:pt x="3361" y="1923"/>
                  </a:lnTo>
                  <a:lnTo>
                    <a:pt x="3369" y="1909"/>
                  </a:lnTo>
                  <a:lnTo>
                    <a:pt x="3375" y="1894"/>
                  </a:lnTo>
                  <a:lnTo>
                    <a:pt x="3379" y="1874"/>
                  </a:lnTo>
                  <a:lnTo>
                    <a:pt x="3381" y="1855"/>
                  </a:lnTo>
                  <a:lnTo>
                    <a:pt x="3377" y="1834"/>
                  </a:lnTo>
                  <a:lnTo>
                    <a:pt x="3363" y="1812"/>
                  </a:lnTo>
                  <a:lnTo>
                    <a:pt x="3342" y="1787"/>
                  </a:lnTo>
                  <a:lnTo>
                    <a:pt x="3309" y="1762"/>
                  </a:lnTo>
                  <a:lnTo>
                    <a:pt x="3295" y="1744"/>
                  </a:lnTo>
                  <a:lnTo>
                    <a:pt x="3278" y="1733"/>
                  </a:lnTo>
                  <a:lnTo>
                    <a:pt x="3259" y="1727"/>
                  </a:lnTo>
                  <a:lnTo>
                    <a:pt x="3235" y="1727"/>
                  </a:lnTo>
                  <a:lnTo>
                    <a:pt x="3212" y="1733"/>
                  </a:lnTo>
                  <a:lnTo>
                    <a:pt x="3189" y="1744"/>
                  </a:lnTo>
                  <a:lnTo>
                    <a:pt x="3166" y="1762"/>
                  </a:lnTo>
                  <a:lnTo>
                    <a:pt x="3135" y="1797"/>
                  </a:lnTo>
                  <a:lnTo>
                    <a:pt x="3109" y="1832"/>
                  </a:lnTo>
                  <a:lnTo>
                    <a:pt x="3090" y="1861"/>
                  </a:lnTo>
                  <a:lnTo>
                    <a:pt x="3072" y="1884"/>
                  </a:lnTo>
                  <a:lnTo>
                    <a:pt x="3059" y="1899"/>
                  </a:lnTo>
                  <a:lnTo>
                    <a:pt x="3047" y="1905"/>
                  </a:lnTo>
                  <a:lnTo>
                    <a:pt x="3012" y="1925"/>
                  </a:lnTo>
                  <a:lnTo>
                    <a:pt x="2981" y="1938"/>
                  </a:lnTo>
                  <a:lnTo>
                    <a:pt x="2952" y="1944"/>
                  </a:lnTo>
                  <a:lnTo>
                    <a:pt x="2921" y="1944"/>
                  </a:lnTo>
                  <a:lnTo>
                    <a:pt x="2890" y="1938"/>
                  </a:lnTo>
                  <a:lnTo>
                    <a:pt x="2857" y="1928"/>
                  </a:lnTo>
                  <a:lnTo>
                    <a:pt x="2834" y="1919"/>
                  </a:lnTo>
                  <a:lnTo>
                    <a:pt x="2817" y="1899"/>
                  </a:lnTo>
                  <a:lnTo>
                    <a:pt x="2805" y="1876"/>
                  </a:lnTo>
                  <a:lnTo>
                    <a:pt x="2797" y="1847"/>
                  </a:lnTo>
                  <a:lnTo>
                    <a:pt x="2795" y="1818"/>
                  </a:lnTo>
                  <a:lnTo>
                    <a:pt x="2799" y="1789"/>
                  </a:lnTo>
                  <a:lnTo>
                    <a:pt x="2807" y="1762"/>
                  </a:lnTo>
                  <a:lnTo>
                    <a:pt x="2821" y="1740"/>
                  </a:lnTo>
                  <a:lnTo>
                    <a:pt x="2836" y="1723"/>
                  </a:lnTo>
                  <a:lnTo>
                    <a:pt x="2857" y="1713"/>
                  </a:lnTo>
                  <a:lnTo>
                    <a:pt x="2881" y="1715"/>
                  </a:lnTo>
                  <a:lnTo>
                    <a:pt x="2923" y="1725"/>
                  </a:lnTo>
                  <a:lnTo>
                    <a:pt x="2956" y="1731"/>
                  </a:lnTo>
                  <a:lnTo>
                    <a:pt x="2981" y="1733"/>
                  </a:lnTo>
                  <a:lnTo>
                    <a:pt x="2999" y="1731"/>
                  </a:lnTo>
                  <a:lnTo>
                    <a:pt x="3010" y="1727"/>
                  </a:lnTo>
                  <a:lnTo>
                    <a:pt x="3016" y="1719"/>
                  </a:lnTo>
                  <a:lnTo>
                    <a:pt x="3018" y="1711"/>
                  </a:lnTo>
                  <a:lnTo>
                    <a:pt x="3014" y="1700"/>
                  </a:lnTo>
                  <a:lnTo>
                    <a:pt x="3009" y="1688"/>
                  </a:lnTo>
                  <a:lnTo>
                    <a:pt x="3001" y="1675"/>
                  </a:lnTo>
                  <a:lnTo>
                    <a:pt x="2991" y="1661"/>
                  </a:lnTo>
                  <a:lnTo>
                    <a:pt x="2983" y="1646"/>
                  </a:lnTo>
                  <a:lnTo>
                    <a:pt x="2976" y="1632"/>
                  </a:lnTo>
                  <a:lnTo>
                    <a:pt x="2968" y="1616"/>
                  </a:lnTo>
                  <a:lnTo>
                    <a:pt x="2964" y="1603"/>
                  </a:lnTo>
                  <a:lnTo>
                    <a:pt x="2964" y="1591"/>
                  </a:lnTo>
                  <a:lnTo>
                    <a:pt x="2968" y="1582"/>
                  </a:lnTo>
                  <a:lnTo>
                    <a:pt x="2976" y="1572"/>
                  </a:lnTo>
                  <a:lnTo>
                    <a:pt x="2991" y="1558"/>
                  </a:lnTo>
                  <a:lnTo>
                    <a:pt x="3010" y="1541"/>
                  </a:lnTo>
                  <a:lnTo>
                    <a:pt x="3036" y="1520"/>
                  </a:lnTo>
                  <a:lnTo>
                    <a:pt x="3065" y="1492"/>
                  </a:lnTo>
                  <a:lnTo>
                    <a:pt x="3092" y="1465"/>
                  </a:lnTo>
                  <a:lnTo>
                    <a:pt x="3119" y="1436"/>
                  </a:lnTo>
                  <a:lnTo>
                    <a:pt x="3142" y="1405"/>
                  </a:lnTo>
                  <a:lnTo>
                    <a:pt x="3154" y="1390"/>
                  </a:lnTo>
                  <a:lnTo>
                    <a:pt x="3162" y="1370"/>
                  </a:lnTo>
                  <a:lnTo>
                    <a:pt x="3169" y="1351"/>
                  </a:lnTo>
                  <a:lnTo>
                    <a:pt x="3175" y="1328"/>
                  </a:lnTo>
                  <a:lnTo>
                    <a:pt x="3181" y="1306"/>
                  </a:lnTo>
                  <a:lnTo>
                    <a:pt x="3187" y="1285"/>
                  </a:lnTo>
                  <a:lnTo>
                    <a:pt x="3197" y="1266"/>
                  </a:lnTo>
                  <a:lnTo>
                    <a:pt x="3206" y="1250"/>
                  </a:lnTo>
                  <a:lnTo>
                    <a:pt x="3220" y="1240"/>
                  </a:lnTo>
                  <a:lnTo>
                    <a:pt x="3239" y="1237"/>
                  </a:lnTo>
                  <a:lnTo>
                    <a:pt x="3262" y="1238"/>
                  </a:lnTo>
                  <a:lnTo>
                    <a:pt x="3274" y="1242"/>
                  </a:lnTo>
                  <a:lnTo>
                    <a:pt x="3284" y="1250"/>
                  </a:lnTo>
                  <a:lnTo>
                    <a:pt x="3292" y="1264"/>
                  </a:lnTo>
                  <a:lnTo>
                    <a:pt x="3295" y="1281"/>
                  </a:lnTo>
                  <a:lnTo>
                    <a:pt x="3299" y="1299"/>
                  </a:lnTo>
                  <a:lnTo>
                    <a:pt x="3303" y="1316"/>
                  </a:lnTo>
                  <a:lnTo>
                    <a:pt x="3311" y="1333"/>
                  </a:lnTo>
                  <a:lnTo>
                    <a:pt x="3319" y="1347"/>
                  </a:lnTo>
                  <a:lnTo>
                    <a:pt x="3332" y="1357"/>
                  </a:lnTo>
                  <a:lnTo>
                    <a:pt x="3346" y="1364"/>
                  </a:lnTo>
                  <a:lnTo>
                    <a:pt x="3363" y="1368"/>
                  </a:lnTo>
                  <a:lnTo>
                    <a:pt x="3385" y="1368"/>
                  </a:lnTo>
                  <a:lnTo>
                    <a:pt x="3408" y="1364"/>
                  </a:lnTo>
                  <a:lnTo>
                    <a:pt x="3431" y="1363"/>
                  </a:lnTo>
                  <a:lnTo>
                    <a:pt x="3454" y="1359"/>
                  </a:lnTo>
                  <a:lnTo>
                    <a:pt x="3476" y="1357"/>
                  </a:lnTo>
                  <a:lnTo>
                    <a:pt x="3503" y="1355"/>
                  </a:lnTo>
                  <a:lnTo>
                    <a:pt x="3522" y="1347"/>
                  </a:lnTo>
                  <a:lnTo>
                    <a:pt x="3534" y="1333"/>
                  </a:lnTo>
                  <a:lnTo>
                    <a:pt x="3542" y="1316"/>
                  </a:lnTo>
                  <a:lnTo>
                    <a:pt x="3545" y="1293"/>
                  </a:lnTo>
                  <a:lnTo>
                    <a:pt x="3547" y="1268"/>
                  </a:lnTo>
                  <a:lnTo>
                    <a:pt x="3547" y="1238"/>
                  </a:lnTo>
                  <a:lnTo>
                    <a:pt x="3551" y="1215"/>
                  </a:lnTo>
                  <a:lnTo>
                    <a:pt x="3561" y="1198"/>
                  </a:lnTo>
                  <a:lnTo>
                    <a:pt x="3578" y="1182"/>
                  </a:lnTo>
                  <a:lnTo>
                    <a:pt x="3598" y="1173"/>
                  </a:lnTo>
                  <a:lnTo>
                    <a:pt x="3619" y="1165"/>
                  </a:lnTo>
                  <a:lnTo>
                    <a:pt x="3642" y="1157"/>
                  </a:lnTo>
                  <a:lnTo>
                    <a:pt x="3664" y="1151"/>
                  </a:lnTo>
                  <a:lnTo>
                    <a:pt x="3683" y="1145"/>
                  </a:lnTo>
                  <a:lnTo>
                    <a:pt x="3699" y="1140"/>
                  </a:lnTo>
                  <a:lnTo>
                    <a:pt x="3710" y="1130"/>
                  </a:lnTo>
                  <a:lnTo>
                    <a:pt x="3714" y="1120"/>
                  </a:lnTo>
                  <a:lnTo>
                    <a:pt x="3704" y="1105"/>
                  </a:lnTo>
                  <a:lnTo>
                    <a:pt x="3691" y="1095"/>
                  </a:lnTo>
                  <a:lnTo>
                    <a:pt x="3673" y="1091"/>
                  </a:lnTo>
                  <a:lnTo>
                    <a:pt x="3654" y="1091"/>
                  </a:lnTo>
                  <a:lnTo>
                    <a:pt x="3633" y="1091"/>
                  </a:lnTo>
                  <a:lnTo>
                    <a:pt x="3609" y="1093"/>
                  </a:lnTo>
                  <a:lnTo>
                    <a:pt x="3588" y="1093"/>
                  </a:lnTo>
                  <a:lnTo>
                    <a:pt x="3567" y="1093"/>
                  </a:lnTo>
                  <a:lnTo>
                    <a:pt x="3549" y="1089"/>
                  </a:lnTo>
                  <a:lnTo>
                    <a:pt x="3536" y="1082"/>
                  </a:lnTo>
                  <a:lnTo>
                    <a:pt x="3526" y="1068"/>
                  </a:lnTo>
                  <a:lnTo>
                    <a:pt x="3524" y="1049"/>
                  </a:lnTo>
                  <a:lnTo>
                    <a:pt x="3528" y="1016"/>
                  </a:lnTo>
                  <a:lnTo>
                    <a:pt x="3538" y="987"/>
                  </a:lnTo>
                  <a:lnTo>
                    <a:pt x="3551" y="963"/>
                  </a:lnTo>
                  <a:lnTo>
                    <a:pt x="3569" y="944"/>
                  </a:lnTo>
                  <a:lnTo>
                    <a:pt x="3582" y="928"/>
                  </a:lnTo>
                  <a:lnTo>
                    <a:pt x="3596" y="917"/>
                  </a:lnTo>
                  <a:lnTo>
                    <a:pt x="3604" y="905"/>
                  </a:lnTo>
                  <a:lnTo>
                    <a:pt x="3604" y="895"/>
                  </a:lnTo>
                  <a:lnTo>
                    <a:pt x="3594" y="888"/>
                  </a:lnTo>
                  <a:lnTo>
                    <a:pt x="3571" y="882"/>
                  </a:lnTo>
                  <a:lnTo>
                    <a:pt x="3549" y="876"/>
                  </a:lnTo>
                  <a:lnTo>
                    <a:pt x="3526" y="878"/>
                  </a:lnTo>
                  <a:lnTo>
                    <a:pt x="3505" y="886"/>
                  </a:lnTo>
                  <a:lnTo>
                    <a:pt x="3483" y="899"/>
                  </a:lnTo>
                  <a:lnTo>
                    <a:pt x="3464" y="917"/>
                  </a:lnTo>
                  <a:lnTo>
                    <a:pt x="3449" y="942"/>
                  </a:lnTo>
                  <a:lnTo>
                    <a:pt x="3435" y="971"/>
                  </a:lnTo>
                  <a:lnTo>
                    <a:pt x="3427" y="1008"/>
                  </a:lnTo>
                  <a:lnTo>
                    <a:pt x="3425" y="1049"/>
                  </a:lnTo>
                  <a:lnTo>
                    <a:pt x="3429" y="1095"/>
                  </a:lnTo>
                  <a:lnTo>
                    <a:pt x="3435" y="1138"/>
                  </a:lnTo>
                  <a:lnTo>
                    <a:pt x="3441" y="1176"/>
                  </a:lnTo>
                  <a:lnTo>
                    <a:pt x="3445" y="1209"/>
                  </a:lnTo>
                  <a:lnTo>
                    <a:pt x="3447" y="1238"/>
                  </a:lnTo>
                  <a:lnTo>
                    <a:pt x="3447" y="1262"/>
                  </a:lnTo>
                  <a:lnTo>
                    <a:pt x="3445" y="1279"/>
                  </a:lnTo>
                  <a:lnTo>
                    <a:pt x="3437" y="1293"/>
                  </a:lnTo>
                  <a:lnTo>
                    <a:pt x="3425" y="1299"/>
                  </a:lnTo>
                  <a:lnTo>
                    <a:pt x="3408" y="1301"/>
                  </a:lnTo>
                  <a:lnTo>
                    <a:pt x="3387" y="1297"/>
                  </a:lnTo>
                  <a:lnTo>
                    <a:pt x="3357" y="1287"/>
                  </a:lnTo>
                  <a:lnTo>
                    <a:pt x="3338" y="1270"/>
                  </a:lnTo>
                  <a:lnTo>
                    <a:pt x="3326" y="1250"/>
                  </a:lnTo>
                  <a:lnTo>
                    <a:pt x="3321" y="1231"/>
                  </a:lnTo>
                  <a:lnTo>
                    <a:pt x="3317" y="1213"/>
                  </a:lnTo>
                  <a:lnTo>
                    <a:pt x="3317" y="1194"/>
                  </a:lnTo>
                  <a:lnTo>
                    <a:pt x="3321" y="1178"/>
                  </a:lnTo>
                  <a:lnTo>
                    <a:pt x="3323" y="1163"/>
                  </a:lnTo>
                  <a:lnTo>
                    <a:pt x="3324" y="1149"/>
                  </a:lnTo>
                  <a:lnTo>
                    <a:pt x="3324" y="1140"/>
                  </a:lnTo>
                  <a:lnTo>
                    <a:pt x="3323" y="1134"/>
                  </a:lnTo>
                  <a:lnTo>
                    <a:pt x="3315" y="1132"/>
                  </a:lnTo>
                  <a:lnTo>
                    <a:pt x="3303" y="1136"/>
                  </a:lnTo>
                  <a:lnTo>
                    <a:pt x="3286" y="1144"/>
                  </a:lnTo>
                  <a:lnTo>
                    <a:pt x="3262" y="1157"/>
                  </a:lnTo>
                  <a:lnTo>
                    <a:pt x="3241" y="1171"/>
                  </a:lnTo>
                  <a:lnTo>
                    <a:pt x="3224" y="1178"/>
                  </a:lnTo>
                  <a:lnTo>
                    <a:pt x="3206" y="1182"/>
                  </a:lnTo>
                  <a:lnTo>
                    <a:pt x="3193" y="1180"/>
                  </a:lnTo>
                  <a:lnTo>
                    <a:pt x="3181" y="1171"/>
                  </a:lnTo>
                  <a:lnTo>
                    <a:pt x="3173" y="1155"/>
                  </a:lnTo>
                  <a:lnTo>
                    <a:pt x="3167" y="1130"/>
                  </a:lnTo>
                  <a:lnTo>
                    <a:pt x="3166" y="1095"/>
                  </a:lnTo>
                  <a:lnTo>
                    <a:pt x="3169" y="1070"/>
                  </a:lnTo>
                  <a:lnTo>
                    <a:pt x="3179" y="1039"/>
                  </a:lnTo>
                  <a:lnTo>
                    <a:pt x="3195" y="1004"/>
                  </a:lnTo>
                  <a:lnTo>
                    <a:pt x="3214" y="965"/>
                  </a:lnTo>
                  <a:lnTo>
                    <a:pt x="3237" y="926"/>
                  </a:lnTo>
                  <a:lnTo>
                    <a:pt x="3264" y="884"/>
                  </a:lnTo>
                  <a:lnTo>
                    <a:pt x="3295" y="843"/>
                  </a:lnTo>
                  <a:lnTo>
                    <a:pt x="3326" y="802"/>
                  </a:lnTo>
                  <a:lnTo>
                    <a:pt x="3361" y="766"/>
                  </a:lnTo>
                  <a:lnTo>
                    <a:pt x="3396" y="733"/>
                  </a:lnTo>
                  <a:lnTo>
                    <a:pt x="3431" y="704"/>
                  </a:lnTo>
                  <a:lnTo>
                    <a:pt x="3466" y="682"/>
                  </a:lnTo>
                  <a:lnTo>
                    <a:pt x="3499" y="667"/>
                  </a:lnTo>
                  <a:lnTo>
                    <a:pt x="3400" y="589"/>
                  </a:lnTo>
                  <a:lnTo>
                    <a:pt x="3293" y="519"/>
                  </a:lnTo>
                  <a:lnTo>
                    <a:pt x="3185" y="457"/>
                  </a:lnTo>
                  <a:lnTo>
                    <a:pt x="3071" y="401"/>
                  </a:lnTo>
                  <a:lnTo>
                    <a:pt x="2952" y="355"/>
                  </a:lnTo>
                  <a:lnTo>
                    <a:pt x="2830" y="316"/>
                  </a:lnTo>
                  <a:lnTo>
                    <a:pt x="2702" y="285"/>
                  </a:lnTo>
                  <a:lnTo>
                    <a:pt x="2570" y="262"/>
                  </a:lnTo>
                  <a:close/>
                  <a:moveTo>
                    <a:pt x="2237" y="0"/>
                  </a:moveTo>
                  <a:lnTo>
                    <a:pt x="2398" y="6"/>
                  </a:lnTo>
                  <a:lnTo>
                    <a:pt x="2555" y="23"/>
                  </a:lnTo>
                  <a:lnTo>
                    <a:pt x="2710" y="50"/>
                  </a:lnTo>
                  <a:lnTo>
                    <a:pt x="2859" y="87"/>
                  </a:lnTo>
                  <a:lnTo>
                    <a:pt x="3007" y="134"/>
                  </a:lnTo>
                  <a:lnTo>
                    <a:pt x="3148" y="192"/>
                  </a:lnTo>
                  <a:lnTo>
                    <a:pt x="3286" y="256"/>
                  </a:lnTo>
                  <a:lnTo>
                    <a:pt x="3418" y="331"/>
                  </a:lnTo>
                  <a:lnTo>
                    <a:pt x="3544" y="415"/>
                  </a:lnTo>
                  <a:lnTo>
                    <a:pt x="3666" y="504"/>
                  </a:lnTo>
                  <a:lnTo>
                    <a:pt x="3778" y="603"/>
                  </a:lnTo>
                  <a:lnTo>
                    <a:pt x="3887" y="709"/>
                  </a:lnTo>
                  <a:lnTo>
                    <a:pt x="3986" y="822"/>
                  </a:lnTo>
                  <a:lnTo>
                    <a:pt x="4079" y="940"/>
                  </a:lnTo>
                  <a:lnTo>
                    <a:pt x="4162" y="1064"/>
                  </a:lnTo>
                  <a:lnTo>
                    <a:pt x="4237" y="1196"/>
                  </a:lnTo>
                  <a:lnTo>
                    <a:pt x="4305" y="1332"/>
                  </a:lnTo>
                  <a:lnTo>
                    <a:pt x="4363" y="1473"/>
                  </a:lnTo>
                  <a:lnTo>
                    <a:pt x="4412" y="1618"/>
                  </a:lnTo>
                  <a:lnTo>
                    <a:pt x="4449" y="1768"/>
                  </a:lnTo>
                  <a:lnTo>
                    <a:pt x="4478" y="1921"/>
                  </a:lnTo>
                  <a:lnTo>
                    <a:pt x="4493" y="2078"/>
                  </a:lnTo>
                  <a:lnTo>
                    <a:pt x="4499" y="2239"/>
                  </a:lnTo>
                  <a:lnTo>
                    <a:pt x="4493" y="2401"/>
                  </a:lnTo>
                  <a:lnTo>
                    <a:pt x="4478" y="2560"/>
                  </a:lnTo>
                  <a:lnTo>
                    <a:pt x="4449" y="2717"/>
                  </a:lnTo>
                  <a:lnTo>
                    <a:pt x="4412" y="2869"/>
                  </a:lnTo>
                  <a:lnTo>
                    <a:pt x="4363" y="3016"/>
                  </a:lnTo>
                  <a:lnTo>
                    <a:pt x="4305" y="3159"/>
                  </a:lnTo>
                  <a:lnTo>
                    <a:pt x="4237" y="3297"/>
                  </a:lnTo>
                  <a:lnTo>
                    <a:pt x="4162" y="3429"/>
                  </a:lnTo>
                  <a:lnTo>
                    <a:pt x="4079" y="3555"/>
                  </a:lnTo>
                  <a:lnTo>
                    <a:pt x="3986" y="3675"/>
                  </a:lnTo>
                  <a:lnTo>
                    <a:pt x="3887" y="3789"/>
                  </a:lnTo>
                  <a:lnTo>
                    <a:pt x="3778" y="3896"/>
                  </a:lnTo>
                  <a:lnTo>
                    <a:pt x="3666" y="3995"/>
                  </a:lnTo>
                  <a:lnTo>
                    <a:pt x="3544" y="4086"/>
                  </a:lnTo>
                  <a:lnTo>
                    <a:pt x="3418" y="4169"/>
                  </a:lnTo>
                  <a:lnTo>
                    <a:pt x="3286" y="4243"/>
                  </a:lnTo>
                  <a:lnTo>
                    <a:pt x="3148" y="4309"/>
                  </a:lnTo>
                  <a:lnTo>
                    <a:pt x="3007" y="4367"/>
                  </a:lnTo>
                  <a:lnTo>
                    <a:pt x="2859" y="4413"/>
                  </a:lnTo>
                  <a:lnTo>
                    <a:pt x="2710" y="4450"/>
                  </a:lnTo>
                  <a:lnTo>
                    <a:pt x="2555" y="4477"/>
                  </a:lnTo>
                  <a:lnTo>
                    <a:pt x="2398" y="4495"/>
                  </a:lnTo>
                  <a:lnTo>
                    <a:pt x="2237" y="4500"/>
                  </a:lnTo>
                  <a:lnTo>
                    <a:pt x="2078" y="4495"/>
                  </a:lnTo>
                  <a:lnTo>
                    <a:pt x="1921" y="4477"/>
                  </a:lnTo>
                  <a:lnTo>
                    <a:pt x="1766" y="4450"/>
                  </a:lnTo>
                  <a:lnTo>
                    <a:pt x="1617" y="4413"/>
                  </a:lnTo>
                  <a:lnTo>
                    <a:pt x="1471" y="4367"/>
                  </a:lnTo>
                  <a:lnTo>
                    <a:pt x="1330" y="4309"/>
                  </a:lnTo>
                  <a:lnTo>
                    <a:pt x="1194" y="4243"/>
                  </a:lnTo>
                  <a:lnTo>
                    <a:pt x="1064" y="4169"/>
                  </a:lnTo>
                  <a:lnTo>
                    <a:pt x="938" y="4086"/>
                  </a:lnTo>
                  <a:lnTo>
                    <a:pt x="820" y="3995"/>
                  </a:lnTo>
                  <a:lnTo>
                    <a:pt x="708" y="3896"/>
                  </a:lnTo>
                  <a:lnTo>
                    <a:pt x="603" y="3789"/>
                  </a:lnTo>
                  <a:lnTo>
                    <a:pt x="504" y="3675"/>
                  </a:lnTo>
                  <a:lnTo>
                    <a:pt x="413" y="3555"/>
                  </a:lnTo>
                  <a:lnTo>
                    <a:pt x="330" y="3429"/>
                  </a:lnTo>
                  <a:lnTo>
                    <a:pt x="256" y="3297"/>
                  </a:lnTo>
                  <a:lnTo>
                    <a:pt x="190" y="3159"/>
                  </a:lnTo>
                  <a:lnTo>
                    <a:pt x="134" y="3016"/>
                  </a:lnTo>
                  <a:lnTo>
                    <a:pt x="85" y="2869"/>
                  </a:lnTo>
                  <a:lnTo>
                    <a:pt x="49" y="2717"/>
                  </a:lnTo>
                  <a:lnTo>
                    <a:pt x="21" y="2560"/>
                  </a:lnTo>
                  <a:lnTo>
                    <a:pt x="4" y="2401"/>
                  </a:lnTo>
                  <a:lnTo>
                    <a:pt x="0" y="2239"/>
                  </a:lnTo>
                  <a:lnTo>
                    <a:pt x="6" y="2072"/>
                  </a:lnTo>
                  <a:lnTo>
                    <a:pt x="23" y="1907"/>
                  </a:lnTo>
                  <a:lnTo>
                    <a:pt x="52" y="1746"/>
                  </a:lnTo>
                  <a:lnTo>
                    <a:pt x="93" y="1591"/>
                  </a:lnTo>
                  <a:lnTo>
                    <a:pt x="145" y="1440"/>
                  </a:lnTo>
                  <a:lnTo>
                    <a:pt x="207" y="1295"/>
                  </a:lnTo>
                  <a:lnTo>
                    <a:pt x="279" y="1153"/>
                  </a:lnTo>
                  <a:lnTo>
                    <a:pt x="359" y="1019"/>
                  </a:lnTo>
                  <a:lnTo>
                    <a:pt x="450" y="892"/>
                  </a:lnTo>
                  <a:lnTo>
                    <a:pt x="547" y="769"/>
                  </a:lnTo>
                  <a:lnTo>
                    <a:pt x="653" y="655"/>
                  </a:lnTo>
                  <a:lnTo>
                    <a:pt x="768" y="549"/>
                  </a:lnTo>
                  <a:lnTo>
                    <a:pt x="890" y="450"/>
                  </a:lnTo>
                  <a:lnTo>
                    <a:pt x="1018" y="361"/>
                  </a:lnTo>
                  <a:lnTo>
                    <a:pt x="1153" y="279"/>
                  </a:lnTo>
                  <a:lnTo>
                    <a:pt x="1293" y="207"/>
                  </a:lnTo>
                  <a:lnTo>
                    <a:pt x="1438" y="145"/>
                  </a:lnTo>
                  <a:lnTo>
                    <a:pt x="1590" y="95"/>
                  </a:lnTo>
                  <a:lnTo>
                    <a:pt x="1747" y="54"/>
                  </a:lnTo>
                  <a:lnTo>
                    <a:pt x="1906" y="25"/>
                  </a:lnTo>
                  <a:lnTo>
                    <a:pt x="2070" y="6"/>
                  </a:lnTo>
                  <a:lnTo>
                    <a:pt x="2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14"/>
            <p:cNvSpPr>
              <a:spLocks/>
            </p:cNvSpPr>
            <p:nvPr/>
          </p:nvSpPr>
          <p:spPr bwMode="auto">
            <a:xfrm>
              <a:off x="15232065" y="1597026"/>
              <a:ext cx="155575" cy="228600"/>
            </a:xfrm>
            <a:custGeom>
              <a:avLst/>
              <a:gdLst>
                <a:gd name="T0" fmla="*/ 95 w 195"/>
                <a:gd name="T1" fmla="*/ 0 h 287"/>
                <a:gd name="T2" fmla="*/ 118 w 195"/>
                <a:gd name="T3" fmla="*/ 6 h 287"/>
                <a:gd name="T4" fmla="*/ 139 w 195"/>
                <a:gd name="T5" fmla="*/ 19 h 287"/>
                <a:gd name="T6" fmla="*/ 157 w 195"/>
                <a:gd name="T7" fmla="*/ 40 h 287"/>
                <a:gd name="T8" fmla="*/ 172 w 195"/>
                <a:gd name="T9" fmla="*/ 66 h 287"/>
                <a:gd name="T10" fmla="*/ 184 w 195"/>
                <a:gd name="T11" fmla="*/ 95 h 287"/>
                <a:gd name="T12" fmla="*/ 191 w 195"/>
                <a:gd name="T13" fmla="*/ 128 h 287"/>
                <a:gd name="T14" fmla="*/ 195 w 195"/>
                <a:gd name="T15" fmla="*/ 159 h 287"/>
                <a:gd name="T16" fmla="*/ 195 w 195"/>
                <a:gd name="T17" fmla="*/ 188 h 287"/>
                <a:gd name="T18" fmla="*/ 190 w 195"/>
                <a:gd name="T19" fmla="*/ 215 h 287"/>
                <a:gd name="T20" fmla="*/ 176 w 195"/>
                <a:gd name="T21" fmla="*/ 248 h 287"/>
                <a:gd name="T22" fmla="*/ 159 w 195"/>
                <a:gd name="T23" fmla="*/ 269 h 287"/>
                <a:gd name="T24" fmla="*/ 139 w 195"/>
                <a:gd name="T25" fmla="*/ 283 h 287"/>
                <a:gd name="T26" fmla="*/ 118 w 195"/>
                <a:gd name="T27" fmla="*/ 287 h 287"/>
                <a:gd name="T28" fmla="*/ 97 w 195"/>
                <a:gd name="T29" fmla="*/ 285 h 287"/>
                <a:gd name="T30" fmla="*/ 75 w 195"/>
                <a:gd name="T31" fmla="*/ 275 h 287"/>
                <a:gd name="T32" fmla="*/ 56 w 195"/>
                <a:gd name="T33" fmla="*/ 260 h 287"/>
                <a:gd name="T34" fmla="*/ 36 w 195"/>
                <a:gd name="T35" fmla="*/ 240 h 287"/>
                <a:gd name="T36" fmla="*/ 21 w 195"/>
                <a:gd name="T37" fmla="*/ 217 h 287"/>
                <a:gd name="T38" fmla="*/ 9 w 195"/>
                <a:gd name="T39" fmla="*/ 192 h 287"/>
                <a:gd name="T40" fmla="*/ 0 w 195"/>
                <a:gd name="T41" fmla="*/ 166 h 287"/>
                <a:gd name="T42" fmla="*/ 2 w 195"/>
                <a:gd name="T43" fmla="*/ 128 h 287"/>
                <a:gd name="T44" fmla="*/ 5 w 195"/>
                <a:gd name="T45" fmla="*/ 93 h 287"/>
                <a:gd name="T46" fmla="*/ 15 w 195"/>
                <a:gd name="T47" fmla="*/ 62 h 287"/>
                <a:gd name="T48" fmla="*/ 27 w 195"/>
                <a:gd name="T49" fmla="*/ 35 h 287"/>
                <a:gd name="T50" fmla="*/ 44 w 195"/>
                <a:gd name="T51" fmla="*/ 17 h 287"/>
                <a:gd name="T52" fmla="*/ 67 w 195"/>
                <a:gd name="T53" fmla="*/ 4 h 287"/>
                <a:gd name="T54" fmla="*/ 95 w 195"/>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287">
                  <a:moveTo>
                    <a:pt x="95" y="0"/>
                  </a:moveTo>
                  <a:lnTo>
                    <a:pt x="118" y="6"/>
                  </a:lnTo>
                  <a:lnTo>
                    <a:pt x="139" y="19"/>
                  </a:lnTo>
                  <a:lnTo>
                    <a:pt x="157" y="40"/>
                  </a:lnTo>
                  <a:lnTo>
                    <a:pt x="172" y="66"/>
                  </a:lnTo>
                  <a:lnTo>
                    <a:pt x="184" y="95"/>
                  </a:lnTo>
                  <a:lnTo>
                    <a:pt x="191" y="128"/>
                  </a:lnTo>
                  <a:lnTo>
                    <a:pt x="195" y="159"/>
                  </a:lnTo>
                  <a:lnTo>
                    <a:pt x="195" y="188"/>
                  </a:lnTo>
                  <a:lnTo>
                    <a:pt x="190" y="215"/>
                  </a:lnTo>
                  <a:lnTo>
                    <a:pt x="176" y="248"/>
                  </a:lnTo>
                  <a:lnTo>
                    <a:pt x="159" y="269"/>
                  </a:lnTo>
                  <a:lnTo>
                    <a:pt x="139" y="283"/>
                  </a:lnTo>
                  <a:lnTo>
                    <a:pt x="118" y="287"/>
                  </a:lnTo>
                  <a:lnTo>
                    <a:pt x="97" y="285"/>
                  </a:lnTo>
                  <a:lnTo>
                    <a:pt x="75" y="275"/>
                  </a:lnTo>
                  <a:lnTo>
                    <a:pt x="56" y="260"/>
                  </a:lnTo>
                  <a:lnTo>
                    <a:pt x="36" y="240"/>
                  </a:lnTo>
                  <a:lnTo>
                    <a:pt x="21" y="217"/>
                  </a:lnTo>
                  <a:lnTo>
                    <a:pt x="9" y="192"/>
                  </a:lnTo>
                  <a:lnTo>
                    <a:pt x="0" y="166"/>
                  </a:lnTo>
                  <a:lnTo>
                    <a:pt x="2" y="128"/>
                  </a:lnTo>
                  <a:lnTo>
                    <a:pt x="5" y="93"/>
                  </a:lnTo>
                  <a:lnTo>
                    <a:pt x="15" y="62"/>
                  </a:lnTo>
                  <a:lnTo>
                    <a:pt x="27" y="35"/>
                  </a:lnTo>
                  <a:lnTo>
                    <a:pt x="44" y="17"/>
                  </a:lnTo>
                  <a:lnTo>
                    <a:pt x="67" y="4"/>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15"/>
            <p:cNvSpPr>
              <a:spLocks/>
            </p:cNvSpPr>
            <p:nvPr/>
          </p:nvSpPr>
          <p:spPr bwMode="auto">
            <a:xfrm>
              <a:off x="13787440" y="2598738"/>
              <a:ext cx="277813" cy="111125"/>
            </a:xfrm>
            <a:custGeom>
              <a:avLst/>
              <a:gdLst>
                <a:gd name="T0" fmla="*/ 35 w 351"/>
                <a:gd name="T1" fmla="*/ 0 h 139"/>
                <a:gd name="T2" fmla="*/ 62 w 351"/>
                <a:gd name="T3" fmla="*/ 1 h 139"/>
                <a:gd name="T4" fmla="*/ 97 w 351"/>
                <a:gd name="T5" fmla="*/ 7 h 139"/>
                <a:gd name="T6" fmla="*/ 136 w 351"/>
                <a:gd name="T7" fmla="*/ 13 h 139"/>
                <a:gd name="T8" fmla="*/ 177 w 351"/>
                <a:gd name="T9" fmla="*/ 25 h 139"/>
                <a:gd name="T10" fmla="*/ 219 w 351"/>
                <a:gd name="T11" fmla="*/ 36 h 139"/>
                <a:gd name="T12" fmla="*/ 258 w 351"/>
                <a:gd name="T13" fmla="*/ 50 h 139"/>
                <a:gd name="T14" fmla="*/ 295 w 351"/>
                <a:gd name="T15" fmla="*/ 64 h 139"/>
                <a:gd name="T16" fmla="*/ 324 w 351"/>
                <a:gd name="T17" fmla="*/ 79 h 139"/>
                <a:gd name="T18" fmla="*/ 344 w 351"/>
                <a:gd name="T19" fmla="*/ 95 h 139"/>
                <a:gd name="T20" fmla="*/ 351 w 351"/>
                <a:gd name="T21" fmla="*/ 112 h 139"/>
                <a:gd name="T22" fmla="*/ 349 w 351"/>
                <a:gd name="T23" fmla="*/ 124 h 139"/>
                <a:gd name="T24" fmla="*/ 340 w 351"/>
                <a:gd name="T25" fmla="*/ 131 h 139"/>
                <a:gd name="T26" fmla="*/ 324 w 351"/>
                <a:gd name="T27" fmla="*/ 137 h 139"/>
                <a:gd name="T28" fmla="*/ 303 w 351"/>
                <a:gd name="T29" fmla="*/ 139 h 139"/>
                <a:gd name="T30" fmla="*/ 276 w 351"/>
                <a:gd name="T31" fmla="*/ 139 h 139"/>
                <a:gd name="T32" fmla="*/ 247 w 351"/>
                <a:gd name="T33" fmla="*/ 137 h 139"/>
                <a:gd name="T34" fmla="*/ 214 w 351"/>
                <a:gd name="T35" fmla="*/ 131 h 139"/>
                <a:gd name="T36" fmla="*/ 181 w 351"/>
                <a:gd name="T37" fmla="*/ 126 h 139"/>
                <a:gd name="T38" fmla="*/ 146 w 351"/>
                <a:gd name="T39" fmla="*/ 116 h 139"/>
                <a:gd name="T40" fmla="*/ 113 w 351"/>
                <a:gd name="T41" fmla="*/ 106 h 139"/>
                <a:gd name="T42" fmla="*/ 82 w 351"/>
                <a:gd name="T43" fmla="*/ 95 h 139"/>
                <a:gd name="T44" fmla="*/ 57 w 351"/>
                <a:gd name="T45" fmla="*/ 85 h 139"/>
                <a:gd name="T46" fmla="*/ 35 w 351"/>
                <a:gd name="T47" fmla="*/ 73 h 139"/>
                <a:gd name="T48" fmla="*/ 18 w 351"/>
                <a:gd name="T49" fmla="*/ 62 h 139"/>
                <a:gd name="T50" fmla="*/ 4 w 351"/>
                <a:gd name="T51" fmla="*/ 48 h 139"/>
                <a:gd name="T52" fmla="*/ 0 w 351"/>
                <a:gd name="T53" fmla="*/ 34 h 139"/>
                <a:gd name="T54" fmla="*/ 2 w 351"/>
                <a:gd name="T55" fmla="*/ 21 h 139"/>
                <a:gd name="T56" fmla="*/ 14 w 351"/>
                <a:gd name="T57" fmla="*/ 9 h 139"/>
                <a:gd name="T58" fmla="*/ 35 w 351"/>
                <a:gd name="T5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 h="139">
                  <a:moveTo>
                    <a:pt x="35" y="0"/>
                  </a:moveTo>
                  <a:lnTo>
                    <a:pt x="62" y="1"/>
                  </a:lnTo>
                  <a:lnTo>
                    <a:pt x="97" y="7"/>
                  </a:lnTo>
                  <a:lnTo>
                    <a:pt x="136" y="13"/>
                  </a:lnTo>
                  <a:lnTo>
                    <a:pt x="177" y="25"/>
                  </a:lnTo>
                  <a:lnTo>
                    <a:pt x="219" y="36"/>
                  </a:lnTo>
                  <a:lnTo>
                    <a:pt x="258" y="50"/>
                  </a:lnTo>
                  <a:lnTo>
                    <a:pt x="295" y="64"/>
                  </a:lnTo>
                  <a:lnTo>
                    <a:pt x="324" y="79"/>
                  </a:lnTo>
                  <a:lnTo>
                    <a:pt x="344" y="95"/>
                  </a:lnTo>
                  <a:lnTo>
                    <a:pt x="351" y="112"/>
                  </a:lnTo>
                  <a:lnTo>
                    <a:pt x="349" y="124"/>
                  </a:lnTo>
                  <a:lnTo>
                    <a:pt x="340" y="131"/>
                  </a:lnTo>
                  <a:lnTo>
                    <a:pt x="324" y="137"/>
                  </a:lnTo>
                  <a:lnTo>
                    <a:pt x="303" y="139"/>
                  </a:lnTo>
                  <a:lnTo>
                    <a:pt x="276" y="139"/>
                  </a:lnTo>
                  <a:lnTo>
                    <a:pt x="247" y="137"/>
                  </a:lnTo>
                  <a:lnTo>
                    <a:pt x="214" y="131"/>
                  </a:lnTo>
                  <a:lnTo>
                    <a:pt x="181" y="126"/>
                  </a:lnTo>
                  <a:lnTo>
                    <a:pt x="146" y="116"/>
                  </a:lnTo>
                  <a:lnTo>
                    <a:pt x="113" y="106"/>
                  </a:lnTo>
                  <a:lnTo>
                    <a:pt x="82" y="95"/>
                  </a:lnTo>
                  <a:lnTo>
                    <a:pt x="57" y="85"/>
                  </a:lnTo>
                  <a:lnTo>
                    <a:pt x="35" y="73"/>
                  </a:lnTo>
                  <a:lnTo>
                    <a:pt x="18" y="62"/>
                  </a:lnTo>
                  <a:lnTo>
                    <a:pt x="4" y="48"/>
                  </a:lnTo>
                  <a:lnTo>
                    <a:pt x="0" y="34"/>
                  </a:lnTo>
                  <a:lnTo>
                    <a:pt x="2" y="21"/>
                  </a:lnTo>
                  <a:lnTo>
                    <a:pt x="14" y="9"/>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16"/>
            <p:cNvSpPr>
              <a:spLocks/>
            </p:cNvSpPr>
            <p:nvPr/>
          </p:nvSpPr>
          <p:spPr bwMode="auto">
            <a:xfrm>
              <a:off x="14957427" y="1323976"/>
              <a:ext cx="163513" cy="133350"/>
            </a:xfrm>
            <a:custGeom>
              <a:avLst/>
              <a:gdLst>
                <a:gd name="T0" fmla="*/ 83 w 205"/>
                <a:gd name="T1" fmla="*/ 0 h 168"/>
                <a:gd name="T2" fmla="*/ 110 w 205"/>
                <a:gd name="T3" fmla="*/ 0 h 168"/>
                <a:gd name="T4" fmla="*/ 135 w 205"/>
                <a:gd name="T5" fmla="*/ 6 h 168"/>
                <a:gd name="T6" fmla="*/ 160 w 205"/>
                <a:gd name="T7" fmla="*/ 17 h 168"/>
                <a:gd name="T8" fmla="*/ 184 w 205"/>
                <a:gd name="T9" fmla="*/ 35 h 168"/>
                <a:gd name="T10" fmla="*/ 201 w 205"/>
                <a:gd name="T11" fmla="*/ 60 h 168"/>
                <a:gd name="T12" fmla="*/ 205 w 205"/>
                <a:gd name="T13" fmla="*/ 89 h 168"/>
                <a:gd name="T14" fmla="*/ 195 w 205"/>
                <a:gd name="T15" fmla="*/ 118 h 168"/>
                <a:gd name="T16" fmla="*/ 176 w 205"/>
                <a:gd name="T17" fmla="*/ 141 h 168"/>
                <a:gd name="T18" fmla="*/ 149 w 205"/>
                <a:gd name="T19" fmla="*/ 159 h 168"/>
                <a:gd name="T20" fmla="*/ 114 w 205"/>
                <a:gd name="T21" fmla="*/ 168 h 168"/>
                <a:gd name="T22" fmla="*/ 75 w 205"/>
                <a:gd name="T23" fmla="*/ 168 h 168"/>
                <a:gd name="T24" fmla="*/ 34 w 205"/>
                <a:gd name="T25" fmla="*/ 155 h 168"/>
                <a:gd name="T26" fmla="*/ 13 w 205"/>
                <a:gd name="T27" fmla="*/ 122 h 168"/>
                <a:gd name="T28" fmla="*/ 1 w 205"/>
                <a:gd name="T29" fmla="*/ 95 h 168"/>
                <a:gd name="T30" fmla="*/ 0 w 205"/>
                <a:gd name="T31" fmla="*/ 68 h 168"/>
                <a:gd name="T32" fmla="*/ 5 w 205"/>
                <a:gd name="T33" fmla="*/ 46 h 168"/>
                <a:gd name="T34" fmla="*/ 19 w 205"/>
                <a:gd name="T35" fmla="*/ 29 h 168"/>
                <a:gd name="T36" fmla="*/ 36 w 205"/>
                <a:gd name="T37" fmla="*/ 13 h 168"/>
                <a:gd name="T38" fmla="*/ 58 w 205"/>
                <a:gd name="T39" fmla="*/ 4 h 168"/>
                <a:gd name="T40" fmla="*/ 83 w 205"/>
                <a:gd name="T4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68">
                  <a:moveTo>
                    <a:pt x="83" y="0"/>
                  </a:moveTo>
                  <a:lnTo>
                    <a:pt x="110" y="0"/>
                  </a:lnTo>
                  <a:lnTo>
                    <a:pt x="135" y="6"/>
                  </a:lnTo>
                  <a:lnTo>
                    <a:pt x="160" y="17"/>
                  </a:lnTo>
                  <a:lnTo>
                    <a:pt x="184" y="35"/>
                  </a:lnTo>
                  <a:lnTo>
                    <a:pt x="201" y="60"/>
                  </a:lnTo>
                  <a:lnTo>
                    <a:pt x="205" y="89"/>
                  </a:lnTo>
                  <a:lnTo>
                    <a:pt x="195" y="118"/>
                  </a:lnTo>
                  <a:lnTo>
                    <a:pt x="176" y="141"/>
                  </a:lnTo>
                  <a:lnTo>
                    <a:pt x="149" y="159"/>
                  </a:lnTo>
                  <a:lnTo>
                    <a:pt x="114" y="168"/>
                  </a:lnTo>
                  <a:lnTo>
                    <a:pt x="75" y="168"/>
                  </a:lnTo>
                  <a:lnTo>
                    <a:pt x="34" y="155"/>
                  </a:lnTo>
                  <a:lnTo>
                    <a:pt x="13" y="122"/>
                  </a:lnTo>
                  <a:lnTo>
                    <a:pt x="1" y="95"/>
                  </a:lnTo>
                  <a:lnTo>
                    <a:pt x="0" y="68"/>
                  </a:lnTo>
                  <a:lnTo>
                    <a:pt x="5" y="46"/>
                  </a:lnTo>
                  <a:lnTo>
                    <a:pt x="19" y="29"/>
                  </a:lnTo>
                  <a:lnTo>
                    <a:pt x="36" y="13"/>
                  </a:lnTo>
                  <a:lnTo>
                    <a:pt x="58" y="4"/>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1" name="Group 50"/>
          <p:cNvGrpSpPr/>
          <p:nvPr/>
        </p:nvGrpSpPr>
        <p:grpSpPr>
          <a:xfrm>
            <a:off x="5135937" y="1614481"/>
            <a:ext cx="2043423" cy="1162744"/>
            <a:chOff x="744568" y="1393217"/>
            <a:chExt cx="3092492" cy="1759684"/>
          </a:xfrm>
          <a:solidFill>
            <a:schemeClr val="bg1"/>
          </a:solidFill>
        </p:grpSpPr>
        <p:sp>
          <p:nvSpPr>
            <p:cNvPr id="52" name="Freeform 21"/>
            <p:cNvSpPr>
              <a:spLocks/>
            </p:cNvSpPr>
            <p:nvPr/>
          </p:nvSpPr>
          <p:spPr bwMode="auto">
            <a:xfrm>
              <a:off x="744568" y="1413748"/>
              <a:ext cx="194190" cy="1739153"/>
            </a:xfrm>
            <a:custGeom>
              <a:avLst/>
              <a:gdLst>
                <a:gd name="T0" fmla="*/ 113 w 227"/>
                <a:gd name="T1" fmla="*/ 0 h 2033"/>
                <a:gd name="T2" fmla="*/ 136 w 227"/>
                <a:gd name="T3" fmla="*/ 3 h 2033"/>
                <a:gd name="T4" fmla="*/ 157 w 227"/>
                <a:gd name="T5" fmla="*/ 8 h 2033"/>
                <a:gd name="T6" fmla="*/ 173 w 227"/>
                <a:gd name="T7" fmla="*/ 17 h 2033"/>
                <a:gd name="T8" fmla="*/ 186 w 227"/>
                <a:gd name="T9" fmla="*/ 28 h 2033"/>
                <a:gd name="T10" fmla="*/ 199 w 227"/>
                <a:gd name="T11" fmla="*/ 40 h 2033"/>
                <a:gd name="T12" fmla="*/ 207 w 227"/>
                <a:gd name="T13" fmla="*/ 53 h 2033"/>
                <a:gd name="T14" fmla="*/ 214 w 227"/>
                <a:gd name="T15" fmla="*/ 66 h 2033"/>
                <a:gd name="T16" fmla="*/ 218 w 227"/>
                <a:gd name="T17" fmla="*/ 80 h 2033"/>
                <a:gd name="T18" fmla="*/ 223 w 227"/>
                <a:gd name="T19" fmla="*/ 92 h 2033"/>
                <a:gd name="T20" fmla="*/ 225 w 227"/>
                <a:gd name="T21" fmla="*/ 103 h 2033"/>
                <a:gd name="T22" fmla="*/ 226 w 227"/>
                <a:gd name="T23" fmla="*/ 110 h 2033"/>
                <a:gd name="T24" fmla="*/ 226 w 227"/>
                <a:gd name="T25" fmla="*/ 116 h 2033"/>
                <a:gd name="T26" fmla="*/ 226 w 227"/>
                <a:gd name="T27" fmla="*/ 118 h 2033"/>
                <a:gd name="T28" fmla="*/ 226 w 227"/>
                <a:gd name="T29" fmla="*/ 1917 h 2033"/>
                <a:gd name="T30" fmla="*/ 227 w 227"/>
                <a:gd name="T31" fmla="*/ 1918 h 2033"/>
                <a:gd name="T32" fmla="*/ 227 w 227"/>
                <a:gd name="T33" fmla="*/ 1922 h 2033"/>
                <a:gd name="T34" fmla="*/ 227 w 227"/>
                <a:gd name="T35" fmla="*/ 1930 h 2033"/>
                <a:gd name="T36" fmla="*/ 227 w 227"/>
                <a:gd name="T37" fmla="*/ 1939 h 2033"/>
                <a:gd name="T38" fmla="*/ 225 w 227"/>
                <a:gd name="T39" fmla="*/ 1950 h 2033"/>
                <a:gd name="T40" fmla="*/ 223 w 227"/>
                <a:gd name="T41" fmla="*/ 1961 h 2033"/>
                <a:gd name="T42" fmla="*/ 218 w 227"/>
                <a:gd name="T43" fmla="*/ 1973 h 2033"/>
                <a:gd name="T44" fmla="*/ 213 w 227"/>
                <a:gd name="T45" fmla="*/ 1985 h 2033"/>
                <a:gd name="T46" fmla="*/ 204 w 227"/>
                <a:gd name="T47" fmla="*/ 1997 h 2033"/>
                <a:gd name="T48" fmla="*/ 193 w 227"/>
                <a:gd name="T49" fmla="*/ 2008 h 2033"/>
                <a:gd name="T50" fmla="*/ 180 w 227"/>
                <a:gd name="T51" fmla="*/ 2018 h 2033"/>
                <a:gd name="T52" fmla="*/ 162 w 227"/>
                <a:gd name="T53" fmla="*/ 2025 h 2033"/>
                <a:gd name="T54" fmla="*/ 142 w 227"/>
                <a:gd name="T55" fmla="*/ 2031 h 2033"/>
                <a:gd name="T56" fmla="*/ 117 w 227"/>
                <a:gd name="T57" fmla="*/ 2033 h 2033"/>
                <a:gd name="T58" fmla="*/ 92 w 227"/>
                <a:gd name="T59" fmla="*/ 2032 h 2033"/>
                <a:gd name="T60" fmla="*/ 71 w 227"/>
                <a:gd name="T61" fmla="*/ 2028 h 2033"/>
                <a:gd name="T62" fmla="*/ 54 w 227"/>
                <a:gd name="T63" fmla="*/ 2021 h 2033"/>
                <a:gd name="T64" fmla="*/ 39 w 227"/>
                <a:gd name="T65" fmla="*/ 2012 h 2033"/>
                <a:gd name="T66" fmla="*/ 27 w 227"/>
                <a:gd name="T67" fmla="*/ 2001 h 2033"/>
                <a:gd name="T68" fmla="*/ 19 w 227"/>
                <a:gd name="T69" fmla="*/ 1989 h 2033"/>
                <a:gd name="T70" fmla="*/ 12 w 227"/>
                <a:gd name="T71" fmla="*/ 1976 h 2033"/>
                <a:gd name="T72" fmla="*/ 7 w 227"/>
                <a:gd name="T73" fmla="*/ 1964 h 2033"/>
                <a:gd name="T74" fmla="*/ 3 w 227"/>
                <a:gd name="T75" fmla="*/ 1952 h 2033"/>
                <a:gd name="T76" fmla="*/ 1 w 227"/>
                <a:gd name="T77" fmla="*/ 1940 h 2033"/>
                <a:gd name="T78" fmla="*/ 0 w 227"/>
                <a:gd name="T79" fmla="*/ 1931 h 2033"/>
                <a:gd name="T80" fmla="*/ 0 w 227"/>
                <a:gd name="T81" fmla="*/ 1923 h 2033"/>
                <a:gd name="T82" fmla="*/ 0 w 227"/>
                <a:gd name="T83" fmla="*/ 1918 h 2033"/>
                <a:gd name="T84" fmla="*/ 0 w 227"/>
                <a:gd name="T85" fmla="*/ 1917 h 2033"/>
                <a:gd name="T86" fmla="*/ 0 w 227"/>
                <a:gd name="T87" fmla="*/ 118 h 2033"/>
                <a:gd name="T88" fmla="*/ 0 w 227"/>
                <a:gd name="T89" fmla="*/ 116 h 2033"/>
                <a:gd name="T90" fmla="*/ 1 w 227"/>
                <a:gd name="T91" fmla="*/ 110 h 2033"/>
                <a:gd name="T92" fmla="*/ 2 w 227"/>
                <a:gd name="T93" fmla="*/ 103 h 2033"/>
                <a:gd name="T94" fmla="*/ 4 w 227"/>
                <a:gd name="T95" fmla="*/ 92 h 2033"/>
                <a:gd name="T96" fmla="*/ 8 w 227"/>
                <a:gd name="T97" fmla="*/ 80 h 2033"/>
                <a:gd name="T98" fmla="*/ 13 w 227"/>
                <a:gd name="T99" fmla="*/ 66 h 2033"/>
                <a:gd name="T100" fmla="*/ 20 w 227"/>
                <a:gd name="T101" fmla="*/ 53 h 2033"/>
                <a:gd name="T102" fmla="*/ 29 w 227"/>
                <a:gd name="T103" fmla="*/ 40 h 2033"/>
                <a:gd name="T104" fmla="*/ 39 w 227"/>
                <a:gd name="T105" fmla="*/ 28 h 2033"/>
                <a:gd name="T106" fmla="*/ 54 w 227"/>
                <a:gd name="T107" fmla="*/ 17 h 2033"/>
                <a:gd name="T108" fmla="*/ 70 w 227"/>
                <a:gd name="T109" fmla="*/ 8 h 2033"/>
                <a:gd name="T110" fmla="*/ 90 w 227"/>
                <a:gd name="T111" fmla="*/ 3 h 2033"/>
                <a:gd name="T112" fmla="*/ 113 w 227"/>
                <a:gd name="T113" fmla="*/ 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2033">
                  <a:moveTo>
                    <a:pt x="113" y="0"/>
                  </a:moveTo>
                  <a:lnTo>
                    <a:pt x="136" y="3"/>
                  </a:lnTo>
                  <a:lnTo>
                    <a:pt x="157" y="8"/>
                  </a:lnTo>
                  <a:lnTo>
                    <a:pt x="173" y="17"/>
                  </a:lnTo>
                  <a:lnTo>
                    <a:pt x="186" y="28"/>
                  </a:lnTo>
                  <a:lnTo>
                    <a:pt x="199" y="40"/>
                  </a:lnTo>
                  <a:lnTo>
                    <a:pt x="207" y="53"/>
                  </a:lnTo>
                  <a:lnTo>
                    <a:pt x="214" y="66"/>
                  </a:lnTo>
                  <a:lnTo>
                    <a:pt x="218" y="80"/>
                  </a:lnTo>
                  <a:lnTo>
                    <a:pt x="223" y="92"/>
                  </a:lnTo>
                  <a:lnTo>
                    <a:pt x="225" y="103"/>
                  </a:lnTo>
                  <a:lnTo>
                    <a:pt x="226" y="110"/>
                  </a:lnTo>
                  <a:lnTo>
                    <a:pt x="226" y="116"/>
                  </a:lnTo>
                  <a:lnTo>
                    <a:pt x="226" y="118"/>
                  </a:lnTo>
                  <a:lnTo>
                    <a:pt x="226" y="1917"/>
                  </a:lnTo>
                  <a:lnTo>
                    <a:pt x="227" y="1918"/>
                  </a:lnTo>
                  <a:lnTo>
                    <a:pt x="227" y="1922"/>
                  </a:lnTo>
                  <a:lnTo>
                    <a:pt x="227" y="1930"/>
                  </a:lnTo>
                  <a:lnTo>
                    <a:pt x="227" y="1939"/>
                  </a:lnTo>
                  <a:lnTo>
                    <a:pt x="225" y="1950"/>
                  </a:lnTo>
                  <a:lnTo>
                    <a:pt x="223" y="1961"/>
                  </a:lnTo>
                  <a:lnTo>
                    <a:pt x="218" y="1973"/>
                  </a:lnTo>
                  <a:lnTo>
                    <a:pt x="213" y="1985"/>
                  </a:lnTo>
                  <a:lnTo>
                    <a:pt x="204" y="1997"/>
                  </a:lnTo>
                  <a:lnTo>
                    <a:pt x="193" y="2008"/>
                  </a:lnTo>
                  <a:lnTo>
                    <a:pt x="180" y="2018"/>
                  </a:lnTo>
                  <a:lnTo>
                    <a:pt x="162" y="2025"/>
                  </a:lnTo>
                  <a:lnTo>
                    <a:pt x="142" y="2031"/>
                  </a:lnTo>
                  <a:lnTo>
                    <a:pt x="117" y="2033"/>
                  </a:lnTo>
                  <a:lnTo>
                    <a:pt x="92" y="2032"/>
                  </a:lnTo>
                  <a:lnTo>
                    <a:pt x="71" y="2028"/>
                  </a:lnTo>
                  <a:lnTo>
                    <a:pt x="54" y="2021"/>
                  </a:lnTo>
                  <a:lnTo>
                    <a:pt x="39" y="2012"/>
                  </a:lnTo>
                  <a:lnTo>
                    <a:pt x="27" y="2001"/>
                  </a:lnTo>
                  <a:lnTo>
                    <a:pt x="19" y="1989"/>
                  </a:lnTo>
                  <a:lnTo>
                    <a:pt x="12" y="1976"/>
                  </a:lnTo>
                  <a:lnTo>
                    <a:pt x="7" y="1964"/>
                  </a:lnTo>
                  <a:lnTo>
                    <a:pt x="3" y="1952"/>
                  </a:lnTo>
                  <a:lnTo>
                    <a:pt x="1" y="1940"/>
                  </a:lnTo>
                  <a:lnTo>
                    <a:pt x="0" y="1931"/>
                  </a:lnTo>
                  <a:lnTo>
                    <a:pt x="0" y="1923"/>
                  </a:lnTo>
                  <a:lnTo>
                    <a:pt x="0" y="1918"/>
                  </a:lnTo>
                  <a:lnTo>
                    <a:pt x="0" y="1917"/>
                  </a:lnTo>
                  <a:lnTo>
                    <a:pt x="0" y="118"/>
                  </a:lnTo>
                  <a:lnTo>
                    <a:pt x="0" y="116"/>
                  </a:lnTo>
                  <a:lnTo>
                    <a:pt x="1" y="110"/>
                  </a:lnTo>
                  <a:lnTo>
                    <a:pt x="2" y="103"/>
                  </a:lnTo>
                  <a:lnTo>
                    <a:pt x="4" y="92"/>
                  </a:lnTo>
                  <a:lnTo>
                    <a:pt x="8" y="80"/>
                  </a:lnTo>
                  <a:lnTo>
                    <a:pt x="13" y="66"/>
                  </a:lnTo>
                  <a:lnTo>
                    <a:pt x="20" y="53"/>
                  </a:lnTo>
                  <a:lnTo>
                    <a:pt x="29" y="40"/>
                  </a:lnTo>
                  <a:lnTo>
                    <a:pt x="39" y="28"/>
                  </a:lnTo>
                  <a:lnTo>
                    <a:pt x="54" y="17"/>
                  </a:lnTo>
                  <a:lnTo>
                    <a:pt x="70" y="8"/>
                  </a:lnTo>
                  <a:lnTo>
                    <a:pt x="90"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22"/>
            <p:cNvSpPr>
              <a:spLocks/>
            </p:cNvSpPr>
            <p:nvPr/>
          </p:nvSpPr>
          <p:spPr bwMode="auto">
            <a:xfrm>
              <a:off x="1130381" y="1511271"/>
              <a:ext cx="211299" cy="1541541"/>
            </a:xfrm>
            <a:custGeom>
              <a:avLst/>
              <a:gdLst>
                <a:gd name="T0" fmla="*/ 129 w 247"/>
                <a:gd name="T1" fmla="*/ 0 h 1802"/>
                <a:gd name="T2" fmla="*/ 157 w 247"/>
                <a:gd name="T3" fmla="*/ 2 h 1802"/>
                <a:gd name="T4" fmla="*/ 179 w 247"/>
                <a:gd name="T5" fmla="*/ 6 h 1802"/>
                <a:gd name="T6" fmla="*/ 197 w 247"/>
                <a:gd name="T7" fmla="*/ 14 h 1802"/>
                <a:gd name="T8" fmla="*/ 212 w 247"/>
                <a:gd name="T9" fmla="*/ 23 h 1802"/>
                <a:gd name="T10" fmla="*/ 223 w 247"/>
                <a:gd name="T11" fmla="*/ 32 h 1802"/>
                <a:gd name="T12" fmla="*/ 231 w 247"/>
                <a:gd name="T13" fmla="*/ 45 h 1802"/>
                <a:gd name="T14" fmla="*/ 238 w 247"/>
                <a:gd name="T15" fmla="*/ 56 h 1802"/>
                <a:gd name="T16" fmla="*/ 242 w 247"/>
                <a:gd name="T17" fmla="*/ 67 h 1802"/>
                <a:gd name="T18" fmla="*/ 244 w 247"/>
                <a:gd name="T19" fmla="*/ 78 h 1802"/>
                <a:gd name="T20" fmla="*/ 247 w 247"/>
                <a:gd name="T21" fmla="*/ 86 h 1802"/>
                <a:gd name="T22" fmla="*/ 247 w 247"/>
                <a:gd name="T23" fmla="*/ 94 h 1802"/>
                <a:gd name="T24" fmla="*/ 247 w 247"/>
                <a:gd name="T25" fmla="*/ 98 h 1802"/>
                <a:gd name="T26" fmla="*/ 247 w 247"/>
                <a:gd name="T27" fmla="*/ 101 h 1802"/>
                <a:gd name="T28" fmla="*/ 247 w 247"/>
                <a:gd name="T29" fmla="*/ 1702 h 1802"/>
                <a:gd name="T30" fmla="*/ 247 w 247"/>
                <a:gd name="T31" fmla="*/ 1704 h 1802"/>
                <a:gd name="T32" fmla="*/ 246 w 247"/>
                <a:gd name="T33" fmla="*/ 1708 h 1802"/>
                <a:gd name="T34" fmla="*/ 243 w 247"/>
                <a:gd name="T35" fmla="*/ 1717 h 1802"/>
                <a:gd name="T36" fmla="*/ 240 w 247"/>
                <a:gd name="T37" fmla="*/ 1727 h 1802"/>
                <a:gd name="T38" fmla="*/ 236 w 247"/>
                <a:gd name="T39" fmla="*/ 1738 h 1802"/>
                <a:gd name="T40" fmla="*/ 228 w 247"/>
                <a:gd name="T41" fmla="*/ 1750 h 1802"/>
                <a:gd name="T42" fmla="*/ 219 w 247"/>
                <a:gd name="T43" fmla="*/ 1762 h 1802"/>
                <a:gd name="T44" fmla="*/ 206 w 247"/>
                <a:gd name="T45" fmla="*/ 1774 h 1802"/>
                <a:gd name="T46" fmla="*/ 191 w 247"/>
                <a:gd name="T47" fmla="*/ 1784 h 1802"/>
                <a:gd name="T48" fmla="*/ 172 w 247"/>
                <a:gd name="T49" fmla="*/ 1793 h 1802"/>
                <a:gd name="T50" fmla="*/ 150 w 247"/>
                <a:gd name="T51" fmla="*/ 1799 h 1802"/>
                <a:gd name="T52" fmla="*/ 124 w 247"/>
                <a:gd name="T53" fmla="*/ 1802 h 1802"/>
                <a:gd name="T54" fmla="*/ 97 w 247"/>
                <a:gd name="T55" fmla="*/ 1802 h 1802"/>
                <a:gd name="T56" fmla="*/ 74 w 247"/>
                <a:gd name="T57" fmla="*/ 1796 h 1802"/>
                <a:gd name="T58" fmla="*/ 56 w 247"/>
                <a:gd name="T59" fmla="*/ 1789 h 1802"/>
                <a:gd name="T60" fmla="*/ 40 w 247"/>
                <a:gd name="T61" fmla="*/ 1780 h 1802"/>
                <a:gd name="T62" fmla="*/ 28 w 247"/>
                <a:gd name="T63" fmla="*/ 1769 h 1802"/>
                <a:gd name="T64" fmla="*/ 19 w 247"/>
                <a:gd name="T65" fmla="*/ 1758 h 1802"/>
                <a:gd name="T66" fmla="*/ 12 w 247"/>
                <a:gd name="T67" fmla="*/ 1746 h 1802"/>
                <a:gd name="T68" fmla="*/ 6 w 247"/>
                <a:gd name="T69" fmla="*/ 1735 h 1802"/>
                <a:gd name="T70" fmla="*/ 3 w 247"/>
                <a:gd name="T71" fmla="*/ 1725 h 1802"/>
                <a:gd name="T72" fmla="*/ 1 w 247"/>
                <a:gd name="T73" fmla="*/ 1717 h 1802"/>
                <a:gd name="T74" fmla="*/ 1 w 247"/>
                <a:gd name="T75" fmla="*/ 1711 h 1802"/>
                <a:gd name="T76" fmla="*/ 0 w 247"/>
                <a:gd name="T77" fmla="*/ 1710 h 1802"/>
                <a:gd name="T78" fmla="*/ 0 w 247"/>
                <a:gd name="T79" fmla="*/ 71 h 1802"/>
                <a:gd name="T80" fmla="*/ 0 w 247"/>
                <a:gd name="T81" fmla="*/ 70 h 1802"/>
                <a:gd name="T82" fmla="*/ 1 w 247"/>
                <a:gd name="T83" fmla="*/ 65 h 1802"/>
                <a:gd name="T84" fmla="*/ 3 w 247"/>
                <a:gd name="T85" fmla="*/ 60 h 1802"/>
                <a:gd name="T86" fmla="*/ 6 w 247"/>
                <a:gd name="T87" fmla="*/ 52 h 1802"/>
                <a:gd name="T88" fmla="*/ 11 w 247"/>
                <a:gd name="T89" fmla="*/ 45 h 1802"/>
                <a:gd name="T90" fmla="*/ 19 w 247"/>
                <a:gd name="T91" fmla="*/ 36 h 1802"/>
                <a:gd name="T92" fmla="*/ 27 w 247"/>
                <a:gd name="T93" fmla="*/ 27 h 1802"/>
                <a:gd name="T94" fmla="*/ 40 w 247"/>
                <a:gd name="T95" fmla="*/ 18 h 1802"/>
                <a:gd name="T96" fmla="*/ 57 w 247"/>
                <a:gd name="T97" fmla="*/ 11 h 1802"/>
                <a:gd name="T98" fmla="*/ 77 w 247"/>
                <a:gd name="T99" fmla="*/ 5 h 1802"/>
                <a:gd name="T100" fmla="*/ 101 w 247"/>
                <a:gd name="T101" fmla="*/ 2 h 1802"/>
                <a:gd name="T102" fmla="*/ 129 w 247"/>
                <a:gd name="T103" fmla="*/ 0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7" h="1802">
                  <a:moveTo>
                    <a:pt x="129" y="0"/>
                  </a:moveTo>
                  <a:lnTo>
                    <a:pt x="157" y="2"/>
                  </a:lnTo>
                  <a:lnTo>
                    <a:pt x="179" y="6"/>
                  </a:lnTo>
                  <a:lnTo>
                    <a:pt x="197" y="14"/>
                  </a:lnTo>
                  <a:lnTo>
                    <a:pt x="212" y="23"/>
                  </a:lnTo>
                  <a:lnTo>
                    <a:pt x="223" y="32"/>
                  </a:lnTo>
                  <a:lnTo>
                    <a:pt x="231" y="45"/>
                  </a:lnTo>
                  <a:lnTo>
                    <a:pt x="238" y="56"/>
                  </a:lnTo>
                  <a:lnTo>
                    <a:pt x="242" y="67"/>
                  </a:lnTo>
                  <a:lnTo>
                    <a:pt x="244" y="78"/>
                  </a:lnTo>
                  <a:lnTo>
                    <a:pt x="247" y="86"/>
                  </a:lnTo>
                  <a:lnTo>
                    <a:pt x="247" y="94"/>
                  </a:lnTo>
                  <a:lnTo>
                    <a:pt x="247" y="98"/>
                  </a:lnTo>
                  <a:lnTo>
                    <a:pt x="247" y="101"/>
                  </a:lnTo>
                  <a:lnTo>
                    <a:pt x="247" y="1702"/>
                  </a:lnTo>
                  <a:lnTo>
                    <a:pt x="247" y="1704"/>
                  </a:lnTo>
                  <a:lnTo>
                    <a:pt x="246" y="1708"/>
                  </a:lnTo>
                  <a:lnTo>
                    <a:pt x="243" y="1717"/>
                  </a:lnTo>
                  <a:lnTo>
                    <a:pt x="240" y="1727"/>
                  </a:lnTo>
                  <a:lnTo>
                    <a:pt x="236" y="1738"/>
                  </a:lnTo>
                  <a:lnTo>
                    <a:pt x="228" y="1750"/>
                  </a:lnTo>
                  <a:lnTo>
                    <a:pt x="219" y="1762"/>
                  </a:lnTo>
                  <a:lnTo>
                    <a:pt x="206" y="1774"/>
                  </a:lnTo>
                  <a:lnTo>
                    <a:pt x="191" y="1784"/>
                  </a:lnTo>
                  <a:lnTo>
                    <a:pt x="172" y="1793"/>
                  </a:lnTo>
                  <a:lnTo>
                    <a:pt x="150" y="1799"/>
                  </a:lnTo>
                  <a:lnTo>
                    <a:pt x="124" y="1802"/>
                  </a:lnTo>
                  <a:lnTo>
                    <a:pt x="97" y="1802"/>
                  </a:lnTo>
                  <a:lnTo>
                    <a:pt x="74" y="1796"/>
                  </a:lnTo>
                  <a:lnTo>
                    <a:pt x="56" y="1789"/>
                  </a:lnTo>
                  <a:lnTo>
                    <a:pt x="40" y="1780"/>
                  </a:lnTo>
                  <a:lnTo>
                    <a:pt x="28" y="1769"/>
                  </a:lnTo>
                  <a:lnTo>
                    <a:pt x="19" y="1758"/>
                  </a:lnTo>
                  <a:lnTo>
                    <a:pt x="12" y="1746"/>
                  </a:lnTo>
                  <a:lnTo>
                    <a:pt x="6" y="1735"/>
                  </a:lnTo>
                  <a:lnTo>
                    <a:pt x="3" y="1725"/>
                  </a:lnTo>
                  <a:lnTo>
                    <a:pt x="1" y="1717"/>
                  </a:lnTo>
                  <a:lnTo>
                    <a:pt x="1" y="1711"/>
                  </a:lnTo>
                  <a:lnTo>
                    <a:pt x="0" y="1710"/>
                  </a:lnTo>
                  <a:lnTo>
                    <a:pt x="0" y="71"/>
                  </a:lnTo>
                  <a:lnTo>
                    <a:pt x="0" y="70"/>
                  </a:lnTo>
                  <a:lnTo>
                    <a:pt x="1" y="65"/>
                  </a:lnTo>
                  <a:lnTo>
                    <a:pt x="3" y="60"/>
                  </a:lnTo>
                  <a:lnTo>
                    <a:pt x="6" y="52"/>
                  </a:lnTo>
                  <a:lnTo>
                    <a:pt x="11" y="45"/>
                  </a:lnTo>
                  <a:lnTo>
                    <a:pt x="19" y="36"/>
                  </a:lnTo>
                  <a:lnTo>
                    <a:pt x="27" y="27"/>
                  </a:lnTo>
                  <a:lnTo>
                    <a:pt x="40" y="18"/>
                  </a:lnTo>
                  <a:lnTo>
                    <a:pt x="57" y="11"/>
                  </a:lnTo>
                  <a:lnTo>
                    <a:pt x="77" y="5"/>
                  </a:lnTo>
                  <a:lnTo>
                    <a:pt x="101" y="2"/>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23"/>
            <p:cNvSpPr>
              <a:spLocks/>
            </p:cNvSpPr>
            <p:nvPr/>
          </p:nvSpPr>
          <p:spPr bwMode="auto">
            <a:xfrm>
              <a:off x="3242515" y="1511271"/>
              <a:ext cx="213865" cy="1542396"/>
            </a:xfrm>
            <a:custGeom>
              <a:avLst/>
              <a:gdLst>
                <a:gd name="T0" fmla="*/ 134 w 250"/>
                <a:gd name="T1" fmla="*/ 0 h 1803"/>
                <a:gd name="T2" fmla="*/ 160 w 250"/>
                <a:gd name="T3" fmla="*/ 2 h 1803"/>
                <a:gd name="T4" fmla="*/ 182 w 250"/>
                <a:gd name="T5" fmla="*/ 5 h 1803"/>
                <a:gd name="T6" fmla="*/ 201 w 250"/>
                <a:gd name="T7" fmla="*/ 12 h 1803"/>
                <a:gd name="T8" fmla="*/ 215 w 250"/>
                <a:gd name="T9" fmla="*/ 18 h 1803"/>
                <a:gd name="T10" fmla="*/ 227 w 250"/>
                <a:gd name="T11" fmla="*/ 27 h 1803"/>
                <a:gd name="T12" fmla="*/ 236 w 250"/>
                <a:gd name="T13" fmla="*/ 37 h 1803"/>
                <a:gd name="T14" fmla="*/ 242 w 250"/>
                <a:gd name="T15" fmla="*/ 47 h 1803"/>
                <a:gd name="T16" fmla="*/ 246 w 250"/>
                <a:gd name="T17" fmla="*/ 56 h 1803"/>
                <a:gd name="T18" fmla="*/ 249 w 250"/>
                <a:gd name="T19" fmla="*/ 64 h 1803"/>
                <a:gd name="T20" fmla="*/ 250 w 250"/>
                <a:gd name="T21" fmla="*/ 72 h 1803"/>
                <a:gd name="T22" fmla="*/ 250 w 250"/>
                <a:gd name="T23" fmla="*/ 79 h 1803"/>
                <a:gd name="T24" fmla="*/ 250 w 250"/>
                <a:gd name="T25" fmla="*/ 82 h 1803"/>
                <a:gd name="T26" fmla="*/ 250 w 250"/>
                <a:gd name="T27" fmla="*/ 83 h 1803"/>
                <a:gd name="T28" fmla="*/ 250 w 250"/>
                <a:gd name="T29" fmla="*/ 1731 h 1803"/>
                <a:gd name="T30" fmla="*/ 250 w 250"/>
                <a:gd name="T31" fmla="*/ 1732 h 1803"/>
                <a:gd name="T32" fmla="*/ 249 w 250"/>
                <a:gd name="T33" fmla="*/ 1736 h 1803"/>
                <a:gd name="T34" fmla="*/ 248 w 250"/>
                <a:gd name="T35" fmla="*/ 1742 h 1803"/>
                <a:gd name="T36" fmla="*/ 245 w 250"/>
                <a:gd name="T37" fmla="*/ 1750 h 1803"/>
                <a:gd name="T38" fmla="*/ 240 w 250"/>
                <a:gd name="T39" fmla="*/ 1758 h 1803"/>
                <a:gd name="T40" fmla="*/ 234 w 250"/>
                <a:gd name="T41" fmla="*/ 1766 h 1803"/>
                <a:gd name="T42" fmla="*/ 224 w 250"/>
                <a:gd name="T43" fmla="*/ 1775 h 1803"/>
                <a:gd name="T44" fmla="*/ 212 w 250"/>
                <a:gd name="T45" fmla="*/ 1784 h 1803"/>
                <a:gd name="T46" fmla="*/ 195 w 250"/>
                <a:gd name="T47" fmla="*/ 1791 h 1803"/>
                <a:gd name="T48" fmla="*/ 177 w 250"/>
                <a:gd name="T49" fmla="*/ 1797 h 1803"/>
                <a:gd name="T50" fmla="*/ 153 w 250"/>
                <a:gd name="T51" fmla="*/ 1800 h 1803"/>
                <a:gd name="T52" fmla="*/ 125 w 250"/>
                <a:gd name="T53" fmla="*/ 1803 h 1803"/>
                <a:gd name="T54" fmla="*/ 98 w 250"/>
                <a:gd name="T55" fmla="*/ 1800 h 1803"/>
                <a:gd name="T56" fmla="*/ 74 w 250"/>
                <a:gd name="T57" fmla="*/ 1796 h 1803"/>
                <a:gd name="T58" fmla="*/ 55 w 250"/>
                <a:gd name="T59" fmla="*/ 1789 h 1803"/>
                <a:gd name="T60" fmla="*/ 39 w 250"/>
                <a:gd name="T61" fmla="*/ 1781 h 1803"/>
                <a:gd name="T62" fmla="*/ 27 w 250"/>
                <a:gd name="T63" fmla="*/ 1771 h 1803"/>
                <a:gd name="T64" fmla="*/ 17 w 250"/>
                <a:gd name="T65" fmla="*/ 1760 h 1803"/>
                <a:gd name="T66" fmla="*/ 10 w 250"/>
                <a:gd name="T67" fmla="*/ 1750 h 1803"/>
                <a:gd name="T68" fmla="*/ 6 w 250"/>
                <a:gd name="T69" fmla="*/ 1740 h 1803"/>
                <a:gd name="T70" fmla="*/ 2 w 250"/>
                <a:gd name="T71" fmla="*/ 1731 h 1803"/>
                <a:gd name="T72" fmla="*/ 0 w 250"/>
                <a:gd name="T73" fmla="*/ 1725 h 1803"/>
                <a:gd name="T74" fmla="*/ 0 w 250"/>
                <a:gd name="T75" fmla="*/ 1720 h 1803"/>
                <a:gd name="T76" fmla="*/ 0 w 250"/>
                <a:gd name="T77" fmla="*/ 1718 h 1803"/>
                <a:gd name="T78" fmla="*/ 0 w 250"/>
                <a:gd name="T79" fmla="*/ 83 h 1803"/>
                <a:gd name="T80" fmla="*/ 0 w 250"/>
                <a:gd name="T81" fmla="*/ 82 h 1803"/>
                <a:gd name="T82" fmla="*/ 1 w 250"/>
                <a:gd name="T83" fmla="*/ 78 h 1803"/>
                <a:gd name="T84" fmla="*/ 4 w 250"/>
                <a:gd name="T85" fmla="*/ 70 h 1803"/>
                <a:gd name="T86" fmla="*/ 7 w 250"/>
                <a:gd name="T87" fmla="*/ 62 h 1803"/>
                <a:gd name="T88" fmla="*/ 12 w 250"/>
                <a:gd name="T89" fmla="*/ 52 h 1803"/>
                <a:gd name="T90" fmla="*/ 20 w 250"/>
                <a:gd name="T91" fmla="*/ 41 h 1803"/>
                <a:gd name="T92" fmla="*/ 30 w 250"/>
                <a:gd name="T93" fmla="*/ 31 h 1803"/>
                <a:gd name="T94" fmla="*/ 43 w 250"/>
                <a:gd name="T95" fmla="*/ 22 h 1803"/>
                <a:gd name="T96" fmla="*/ 59 w 250"/>
                <a:gd name="T97" fmla="*/ 13 h 1803"/>
                <a:gd name="T98" fmla="*/ 80 w 250"/>
                <a:gd name="T99" fmla="*/ 6 h 1803"/>
                <a:gd name="T100" fmla="*/ 104 w 250"/>
                <a:gd name="T101" fmla="*/ 2 h 1803"/>
                <a:gd name="T102" fmla="*/ 134 w 250"/>
                <a:gd name="T103"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0" h="1803">
                  <a:moveTo>
                    <a:pt x="134" y="0"/>
                  </a:moveTo>
                  <a:lnTo>
                    <a:pt x="160" y="2"/>
                  </a:lnTo>
                  <a:lnTo>
                    <a:pt x="182" y="5"/>
                  </a:lnTo>
                  <a:lnTo>
                    <a:pt x="201" y="12"/>
                  </a:lnTo>
                  <a:lnTo>
                    <a:pt x="215" y="18"/>
                  </a:lnTo>
                  <a:lnTo>
                    <a:pt x="227" y="27"/>
                  </a:lnTo>
                  <a:lnTo>
                    <a:pt x="236" y="37"/>
                  </a:lnTo>
                  <a:lnTo>
                    <a:pt x="242" y="47"/>
                  </a:lnTo>
                  <a:lnTo>
                    <a:pt x="246" y="56"/>
                  </a:lnTo>
                  <a:lnTo>
                    <a:pt x="249" y="64"/>
                  </a:lnTo>
                  <a:lnTo>
                    <a:pt x="250" y="72"/>
                  </a:lnTo>
                  <a:lnTo>
                    <a:pt x="250" y="79"/>
                  </a:lnTo>
                  <a:lnTo>
                    <a:pt x="250" y="82"/>
                  </a:lnTo>
                  <a:lnTo>
                    <a:pt x="250" y="83"/>
                  </a:lnTo>
                  <a:lnTo>
                    <a:pt x="250" y="1731"/>
                  </a:lnTo>
                  <a:lnTo>
                    <a:pt x="250" y="1732"/>
                  </a:lnTo>
                  <a:lnTo>
                    <a:pt x="249" y="1736"/>
                  </a:lnTo>
                  <a:lnTo>
                    <a:pt x="248" y="1742"/>
                  </a:lnTo>
                  <a:lnTo>
                    <a:pt x="245" y="1750"/>
                  </a:lnTo>
                  <a:lnTo>
                    <a:pt x="240" y="1758"/>
                  </a:lnTo>
                  <a:lnTo>
                    <a:pt x="234" y="1766"/>
                  </a:lnTo>
                  <a:lnTo>
                    <a:pt x="224" y="1775"/>
                  </a:lnTo>
                  <a:lnTo>
                    <a:pt x="212" y="1784"/>
                  </a:lnTo>
                  <a:lnTo>
                    <a:pt x="195" y="1791"/>
                  </a:lnTo>
                  <a:lnTo>
                    <a:pt x="177" y="1797"/>
                  </a:lnTo>
                  <a:lnTo>
                    <a:pt x="153" y="1800"/>
                  </a:lnTo>
                  <a:lnTo>
                    <a:pt x="125" y="1803"/>
                  </a:lnTo>
                  <a:lnTo>
                    <a:pt x="98" y="1800"/>
                  </a:lnTo>
                  <a:lnTo>
                    <a:pt x="74" y="1796"/>
                  </a:lnTo>
                  <a:lnTo>
                    <a:pt x="55" y="1789"/>
                  </a:lnTo>
                  <a:lnTo>
                    <a:pt x="39" y="1781"/>
                  </a:lnTo>
                  <a:lnTo>
                    <a:pt x="27" y="1771"/>
                  </a:lnTo>
                  <a:lnTo>
                    <a:pt x="17" y="1760"/>
                  </a:lnTo>
                  <a:lnTo>
                    <a:pt x="10" y="1750"/>
                  </a:lnTo>
                  <a:lnTo>
                    <a:pt x="6" y="1740"/>
                  </a:lnTo>
                  <a:lnTo>
                    <a:pt x="2" y="1731"/>
                  </a:lnTo>
                  <a:lnTo>
                    <a:pt x="0" y="1725"/>
                  </a:lnTo>
                  <a:lnTo>
                    <a:pt x="0" y="1720"/>
                  </a:lnTo>
                  <a:lnTo>
                    <a:pt x="0" y="1718"/>
                  </a:lnTo>
                  <a:lnTo>
                    <a:pt x="0" y="83"/>
                  </a:lnTo>
                  <a:lnTo>
                    <a:pt x="0" y="82"/>
                  </a:lnTo>
                  <a:lnTo>
                    <a:pt x="1" y="78"/>
                  </a:lnTo>
                  <a:lnTo>
                    <a:pt x="4" y="70"/>
                  </a:lnTo>
                  <a:lnTo>
                    <a:pt x="7" y="62"/>
                  </a:lnTo>
                  <a:lnTo>
                    <a:pt x="12" y="52"/>
                  </a:lnTo>
                  <a:lnTo>
                    <a:pt x="20" y="41"/>
                  </a:lnTo>
                  <a:lnTo>
                    <a:pt x="30" y="31"/>
                  </a:lnTo>
                  <a:lnTo>
                    <a:pt x="43" y="22"/>
                  </a:lnTo>
                  <a:lnTo>
                    <a:pt x="59" y="13"/>
                  </a:lnTo>
                  <a:lnTo>
                    <a:pt x="80" y="6"/>
                  </a:lnTo>
                  <a:lnTo>
                    <a:pt x="104"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24"/>
            <p:cNvSpPr>
              <a:spLocks/>
            </p:cNvSpPr>
            <p:nvPr/>
          </p:nvSpPr>
          <p:spPr bwMode="auto">
            <a:xfrm>
              <a:off x="3620628" y="1393217"/>
              <a:ext cx="216432" cy="1759684"/>
            </a:xfrm>
            <a:custGeom>
              <a:avLst/>
              <a:gdLst>
                <a:gd name="T0" fmla="*/ 143 w 253"/>
                <a:gd name="T1" fmla="*/ 0 h 2057"/>
                <a:gd name="T2" fmla="*/ 168 w 253"/>
                <a:gd name="T3" fmla="*/ 1 h 2057"/>
                <a:gd name="T4" fmla="*/ 189 w 253"/>
                <a:gd name="T5" fmla="*/ 6 h 2057"/>
                <a:gd name="T6" fmla="*/ 207 w 253"/>
                <a:gd name="T7" fmla="*/ 12 h 2057"/>
                <a:gd name="T8" fmla="*/ 221 w 253"/>
                <a:gd name="T9" fmla="*/ 20 h 2057"/>
                <a:gd name="T10" fmla="*/ 232 w 253"/>
                <a:gd name="T11" fmla="*/ 30 h 2057"/>
                <a:gd name="T12" fmla="*/ 239 w 253"/>
                <a:gd name="T13" fmla="*/ 41 h 2057"/>
                <a:gd name="T14" fmla="*/ 246 w 253"/>
                <a:gd name="T15" fmla="*/ 52 h 2057"/>
                <a:gd name="T16" fmla="*/ 249 w 253"/>
                <a:gd name="T17" fmla="*/ 63 h 2057"/>
                <a:gd name="T18" fmla="*/ 252 w 253"/>
                <a:gd name="T19" fmla="*/ 74 h 2057"/>
                <a:gd name="T20" fmla="*/ 253 w 253"/>
                <a:gd name="T21" fmla="*/ 84 h 2057"/>
                <a:gd name="T22" fmla="*/ 253 w 253"/>
                <a:gd name="T23" fmla="*/ 93 h 2057"/>
                <a:gd name="T24" fmla="*/ 253 w 253"/>
                <a:gd name="T25" fmla="*/ 99 h 2057"/>
                <a:gd name="T26" fmla="*/ 252 w 253"/>
                <a:gd name="T27" fmla="*/ 102 h 2057"/>
                <a:gd name="T28" fmla="*/ 252 w 253"/>
                <a:gd name="T29" fmla="*/ 105 h 2057"/>
                <a:gd name="T30" fmla="*/ 253 w 253"/>
                <a:gd name="T31" fmla="*/ 1941 h 2057"/>
                <a:gd name="T32" fmla="*/ 253 w 253"/>
                <a:gd name="T33" fmla="*/ 1942 h 2057"/>
                <a:gd name="T34" fmla="*/ 252 w 253"/>
                <a:gd name="T35" fmla="*/ 1947 h 2057"/>
                <a:gd name="T36" fmla="*/ 250 w 253"/>
                <a:gd name="T37" fmla="*/ 1956 h 2057"/>
                <a:gd name="T38" fmla="*/ 247 w 253"/>
                <a:gd name="T39" fmla="*/ 1967 h 2057"/>
                <a:gd name="T40" fmla="*/ 243 w 253"/>
                <a:gd name="T41" fmla="*/ 1979 h 2057"/>
                <a:gd name="T42" fmla="*/ 237 w 253"/>
                <a:gd name="T43" fmla="*/ 1992 h 2057"/>
                <a:gd name="T44" fmla="*/ 230 w 253"/>
                <a:gd name="T45" fmla="*/ 2005 h 2057"/>
                <a:gd name="T46" fmla="*/ 220 w 253"/>
                <a:gd name="T47" fmla="*/ 2019 h 2057"/>
                <a:gd name="T48" fmla="*/ 207 w 253"/>
                <a:gd name="T49" fmla="*/ 2031 h 2057"/>
                <a:gd name="T50" fmla="*/ 192 w 253"/>
                <a:gd name="T51" fmla="*/ 2042 h 2057"/>
                <a:gd name="T52" fmla="*/ 174 w 253"/>
                <a:gd name="T53" fmla="*/ 2049 h 2057"/>
                <a:gd name="T54" fmla="*/ 152 w 253"/>
                <a:gd name="T55" fmla="*/ 2055 h 2057"/>
                <a:gd name="T56" fmla="*/ 126 w 253"/>
                <a:gd name="T57" fmla="*/ 2057 h 2057"/>
                <a:gd name="T58" fmla="*/ 101 w 253"/>
                <a:gd name="T59" fmla="*/ 2055 h 2057"/>
                <a:gd name="T60" fmla="*/ 79 w 253"/>
                <a:gd name="T61" fmla="*/ 2049 h 2057"/>
                <a:gd name="T62" fmla="*/ 62 w 253"/>
                <a:gd name="T63" fmla="*/ 2042 h 2057"/>
                <a:gd name="T64" fmla="*/ 46 w 253"/>
                <a:gd name="T65" fmla="*/ 2031 h 2057"/>
                <a:gd name="T66" fmla="*/ 33 w 253"/>
                <a:gd name="T67" fmla="*/ 2019 h 2057"/>
                <a:gd name="T68" fmla="*/ 23 w 253"/>
                <a:gd name="T69" fmla="*/ 2005 h 2057"/>
                <a:gd name="T70" fmla="*/ 16 w 253"/>
                <a:gd name="T71" fmla="*/ 1992 h 2057"/>
                <a:gd name="T72" fmla="*/ 10 w 253"/>
                <a:gd name="T73" fmla="*/ 1979 h 2057"/>
                <a:gd name="T74" fmla="*/ 6 w 253"/>
                <a:gd name="T75" fmla="*/ 1967 h 2057"/>
                <a:gd name="T76" fmla="*/ 4 w 253"/>
                <a:gd name="T77" fmla="*/ 1956 h 2057"/>
                <a:gd name="T78" fmla="*/ 1 w 253"/>
                <a:gd name="T79" fmla="*/ 1947 h 2057"/>
                <a:gd name="T80" fmla="*/ 0 w 253"/>
                <a:gd name="T81" fmla="*/ 1942 h 2057"/>
                <a:gd name="T82" fmla="*/ 0 w 253"/>
                <a:gd name="T83" fmla="*/ 1941 h 2057"/>
                <a:gd name="T84" fmla="*/ 0 w 253"/>
                <a:gd name="T85" fmla="*/ 105 h 2057"/>
                <a:gd name="T86" fmla="*/ 1 w 253"/>
                <a:gd name="T87" fmla="*/ 102 h 2057"/>
                <a:gd name="T88" fmla="*/ 1 w 253"/>
                <a:gd name="T89" fmla="*/ 98 h 2057"/>
                <a:gd name="T90" fmla="*/ 4 w 253"/>
                <a:gd name="T91" fmla="*/ 90 h 2057"/>
                <a:gd name="T92" fmla="*/ 7 w 253"/>
                <a:gd name="T93" fmla="*/ 80 h 2057"/>
                <a:gd name="T94" fmla="*/ 12 w 253"/>
                <a:gd name="T95" fmla="*/ 69 h 2057"/>
                <a:gd name="T96" fmla="*/ 19 w 253"/>
                <a:gd name="T97" fmla="*/ 58 h 2057"/>
                <a:gd name="T98" fmla="*/ 28 w 253"/>
                <a:gd name="T99" fmla="*/ 46 h 2057"/>
                <a:gd name="T100" fmla="*/ 39 w 253"/>
                <a:gd name="T101" fmla="*/ 34 h 2057"/>
                <a:gd name="T102" fmla="*/ 53 w 253"/>
                <a:gd name="T103" fmla="*/ 23 h 2057"/>
                <a:gd name="T104" fmla="*/ 71 w 253"/>
                <a:gd name="T105" fmla="*/ 13 h 2057"/>
                <a:gd name="T106" fmla="*/ 91 w 253"/>
                <a:gd name="T107" fmla="*/ 7 h 2057"/>
                <a:gd name="T108" fmla="*/ 114 w 253"/>
                <a:gd name="T109" fmla="*/ 1 h 2057"/>
                <a:gd name="T110" fmla="*/ 143 w 253"/>
                <a:gd name="T111"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057">
                  <a:moveTo>
                    <a:pt x="143" y="0"/>
                  </a:moveTo>
                  <a:lnTo>
                    <a:pt x="168" y="1"/>
                  </a:lnTo>
                  <a:lnTo>
                    <a:pt x="189" y="6"/>
                  </a:lnTo>
                  <a:lnTo>
                    <a:pt x="207" y="12"/>
                  </a:lnTo>
                  <a:lnTo>
                    <a:pt x="221" y="20"/>
                  </a:lnTo>
                  <a:lnTo>
                    <a:pt x="232" y="30"/>
                  </a:lnTo>
                  <a:lnTo>
                    <a:pt x="239" y="41"/>
                  </a:lnTo>
                  <a:lnTo>
                    <a:pt x="246" y="52"/>
                  </a:lnTo>
                  <a:lnTo>
                    <a:pt x="249" y="63"/>
                  </a:lnTo>
                  <a:lnTo>
                    <a:pt x="252" y="74"/>
                  </a:lnTo>
                  <a:lnTo>
                    <a:pt x="253" y="84"/>
                  </a:lnTo>
                  <a:lnTo>
                    <a:pt x="253" y="93"/>
                  </a:lnTo>
                  <a:lnTo>
                    <a:pt x="253" y="99"/>
                  </a:lnTo>
                  <a:lnTo>
                    <a:pt x="252" y="102"/>
                  </a:lnTo>
                  <a:lnTo>
                    <a:pt x="252" y="105"/>
                  </a:lnTo>
                  <a:lnTo>
                    <a:pt x="253" y="1941"/>
                  </a:lnTo>
                  <a:lnTo>
                    <a:pt x="253" y="1942"/>
                  </a:lnTo>
                  <a:lnTo>
                    <a:pt x="252" y="1947"/>
                  </a:lnTo>
                  <a:lnTo>
                    <a:pt x="250" y="1956"/>
                  </a:lnTo>
                  <a:lnTo>
                    <a:pt x="247" y="1967"/>
                  </a:lnTo>
                  <a:lnTo>
                    <a:pt x="243" y="1979"/>
                  </a:lnTo>
                  <a:lnTo>
                    <a:pt x="237" y="1992"/>
                  </a:lnTo>
                  <a:lnTo>
                    <a:pt x="230" y="2005"/>
                  </a:lnTo>
                  <a:lnTo>
                    <a:pt x="220" y="2019"/>
                  </a:lnTo>
                  <a:lnTo>
                    <a:pt x="207" y="2031"/>
                  </a:lnTo>
                  <a:lnTo>
                    <a:pt x="192" y="2042"/>
                  </a:lnTo>
                  <a:lnTo>
                    <a:pt x="174" y="2049"/>
                  </a:lnTo>
                  <a:lnTo>
                    <a:pt x="152" y="2055"/>
                  </a:lnTo>
                  <a:lnTo>
                    <a:pt x="126" y="2057"/>
                  </a:lnTo>
                  <a:lnTo>
                    <a:pt x="101" y="2055"/>
                  </a:lnTo>
                  <a:lnTo>
                    <a:pt x="79" y="2049"/>
                  </a:lnTo>
                  <a:lnTo>
                    <a:pt x="62" y="2042"/>
                  </a:lnTo>
                  <a:lnTo>
                    <a:pt x="46" y="2031"/>
                  </a:lnTo>
                  <a:lnTo>
                    <a:pt x="33" y="2019"/>
                  </a:lnTo>
                  <a:lnTo>
                    <a:pt x="23" y="2005"/>
                  </a:lnTo>
                  <a:lnTo>
                    <a:pt x="16" y="1992"/>
                  </a:lnTo>
                  <a:lnTo>
                    <a:pt x="10" y="1979"/>
                  </a:lnTo>
                  <a:lnTo>
                    <a:pt x="6" y="1967"/>
                  </a:lnTo>
                  <a:lnTo>
                    <a:pt x="4" y="1956"/>
                  </a:lnTo>
                  <a:lnTo>
                    <a:pt x="1" y="1947"/>
                  </a:lnTo>
                  <a:lnTo>
                    <a:pt x="0" y="1942"/>
                  </a:lnTo>
                  <a:lnTo>
                    <a:pt x="0" y="1941"/>
                  </a:lnTo>
                  <a:lnTo>
                    <a:pt x="0" y="105"/>
                  </a:lnTo>
                  <a:lnTo>
                    <a:pt x="1" y="102"/>
                  </a:lnTo>
                  <a:lnTo>
                    <a:pt x="1" y="98"/>
                  </a:lnTo>
                  <a:lnTo>
                    <a:pt x="4" y="90"/>
                  </a:lnTo>
                  <a:lnTo>
                    <a:pt x="7" y="80"/>
                  </a:lnTo>
                  <a:lnTo>
                    <a:pt x="12" y="69"/>
                  </a:lnTo>
                  <a:lnTo>
                    <a:pt x="19" y="58"/>
                  </a:lnTo>
                  <a:lnTo>
                    <a:pt x="28" y="46"/>
                  </a:lnTo>
                  <a:lnTo>
                    <a:pt x="39" y="34"/>
                  </a:lnTo>
                  <a:lnTo>
                    <a:pt x="53" y="23"/>
                  </a:lnTo>
                  <a:lnTo>
                    <a:pt x="71" y="13"/>
                  </a:lnTo>
                  <a:lnTo>
                    <a:pt x="91" y="7"/>
                  </a:lnTo>
                  <a:lnTo>
                    <a:pt x="114" y="1"/>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25"/>
            <p:cNvSpPr>
              <a:spLocks noEditPoints="1"/>
            </p:cNvSpPr>
            <p:nvPr/>
          </p:nvSpPr>
          <p:spPr bwMode="auto">
            <a:xfrm>
              <a:off x="1517049" y="1582274"/>
              <a:ext cx="1557795" cy="1427765"/>
            </a:xfrm>
            <a:custGeom>
              <a:avLst/>
              <a:gdLst>
                <a:gd name="T0" fmla="*/ 213 w 1821"/>
                <a:gd name="T1" fmla="*/ 1438 h 1669"/>
                <a:gd name="T2" fmla="*/ 354 w 1821"/>
                <a:gd name="T3" fmla="*/ 1415 h 1669"/>
                <a:gd name="T4" fmla="*/ 501 w 1821"/>
                <a:gd name="T5" fmla="*/ 1400 h 1669"/>
                <a:gd name="T6" fmla="*/ 650 w 1821"/>
                <a:gd name="T7" fmla="*/ 1391 h 1669"/>
                <a:gd name="T8" fmla="*/ 798 w 1821"/>
                <a:gd name="T9" fmla="*/ 1387 h 1669"/>
                <a:gd name="T10" fmla="*/ 942 w 1821"/>
                <a:gd name="T11" fmla="*/ 1388 h 1669"/>
                <a:gd name="T12" fmla="*/ 1080 w 1821"/>
                <a:gd name="T13" fmla="*/ 1391 h 1669"/>
                <a:gd name="T14" fmla="*/ 1209 w 1821"/>
                <a:gd name="T15" fmla="*/ 1399 h 1669"/>
                <a:gd name="T16" fmla="*/ 1325 w 1821"/>
                <a:gd name="T17" fmla="*/ 1407 h 1669"/>
                <a:gd name="T18" fmla="*/ 1427 w 1821"/>
                <a:gd name="T19" fmla="*/ 1415 h 1669"/>
                <a:gd name="T20" fmla="*/ 1510 w 1821"/>
                <a:gd name="T21" fmla="*/ 1424 h 1669"/>
                <a:gd name="T22" fmla="*/ 1574 w 1821"/>
                <a:gd name="T23" fmla="*/ 1432 h 1669"/>
                <a:gd name="T24" fmla="*/ 1615 w 1821"/>
                <a:gd name="T25" fmla="*/ 1437 h 1669"/>
                <a:gd name="T26" fmla="*/ 1629 w 1821"/>
                <a:gd name="T27" fmla="*/ 1438 h 1669"/>
                <a:gd name="T28" fmla="*/ 1547 w 1821"/>
                <a:gd name="T29" fmla="*/ 240 h 1669"/>
                <a:gd name="T30" fmla="*/ 1383 w 1821"/>
                <a:gd name="T31" fmla="*/ 262 h 1669"/>
                <a:gd name="T32" fmla="*/ 1221 w 1821"/>
                <a:gd name="T33" fmla="*/ 276 h 1669"/>
                <a:gd name="T34" fmla="*/ 1063 w 1821"/>
                <a:gd name="T35" fmla="*/ 282 h 1669"/>
                <a:gd name="T36" fmla="*/ 910 w 1821"/>
                <a:gd name="T37" fmla="*/ 283 h 1669"/>
                <a:gd name="T38" fmla="*/ 767 w 1821"/>
                <a:gd name="T39" fmla="*/ 280 h 1669"/>
                <a:gd name="T40" fmla="*/ 635 w 1821"/>
                <a:gd name="T41" fmla="*/ 272 h 1669"/>
                <a:gd name="T42" fmla="*/ 515 w 1821"/>
                <a:gd name="T43" fmla="*/ 264 h 1669"/>
                <a:gd name="T44" fmla="*/ 413 w 1821"/>
                <a:gd name="T45" fmla="*/ 254 h 1669"/>
                <a:gd name="T46" fmla="*/ 329 w 1821"/>
                <a:gd name="T47" fmla="*/ 244 h 1669"/>
                <a:gd name="T48" fmla="*/ 266 w 1821"/>
                <a:gd name="T49" fmla="*/ 235 h 1669"/>
                <a:gd name="T50" fmla="*/ 226 w 1821"/>
                <a:gd name="T51" fmla="*/ 228 h 1669"/>
                <a:gd name="T52" fmla="*/ 213 w 1821"/>
                <a:gd name="T53" fmla="*/ 226 h 1669"/>
                <a:gd name="T54" fmla="*/ 3 w 1821"/>
                <a:gd name="T55" fmla="*/ 1 h 1669"/>
                <a:gd name="T56" fmla="*/ 32 w 1821"/>
                <a:gd name="T57" fmla="*/ 5 h 1669"/>
                <a:gd name="T58" fmla="*/ 86 w 1821"/>
                <a:gd name="T59" fmla="*/ 13 h 1669"/>
                <a:gd name="T60" fmla="*/ 165 w 1821"/>
                <a:gd name="T61" fmla="*/ 23 h 1669"/>
                <a:gd name="T62" fmla="*/ 269 w 1821"/>
                <a:gd name="T63" fmla="*/ 34 h 1669"/>
                <a:gd name="T64" fmla="*/ 393 w 1821"/>
                <a:gd name="T65" fmla="*/ 44 h 1669"/>
                <a:gd name="T66" fmla="*/ 535 w 1821"/>
                <a:gd name="T67" fmla="*/ 54 h 1669"/>
                <a:gd name="T68" fmla="*/ 696 w 1821"/>
                <a:gd name="T69" fmla="*/ 60 h 1669"/>
                <a:gd name="T70" fmla="*/ 874 w 1821"/>
                <a:gd name="T71" fmla="*/ 64 h 1669"/>
                <a:gd name="T72" fmla="*/ 1065 w 1821"/>
                <a:gd name="T73" fmla="*/ 62 h 1669"/>
                <a:gd name="T74" fmla="*/ 1269 w 1821"/>
                <a:gd name="T75" fmla="*/ 54 h 1669"/>
                <a:gd name="T76" fmla="*/ 1483 w 1821"/>
                <a:gd name="T77" fmla="*/ 38 h 1669"/>
                <a:gd name="T78" fmla="*/ 1706 w 1821"/>
                <a:gd name="T79" fmla="*/ 15 h 1669"/>
                <a:gd name="T80" fmla="*/ 1821 w 1821"/>
                <a:gd name="T81" fmla="*/ 1669 h 1669"/>
                <a:gd name="T82" fmla="*/ 1805 w 1821"/>
                <a:gd name="T83" fmla="*/ 1667 h 1669"/>
                <a:gd name="T84" fmla="*/ 1762 w 1821"/>
                <a:gd name="T85" fmla="*/ 1661 h 1669"/>
                <a:gd name="T86" fmla="*/ 1692 w 1821"/>
                <a:gd name="T87" fmla="*/ 1654 h 1669"/>
                <a:gd name="T88" fmla="*/ 1599 w 1821"/>
                <a:gd name="T89" fmla="*/ 1645 h 1669"/>
                <a:gd name="T90" fmla="*/ 1485 w 1821"/>
                <a:gd name="T91" fmla="*/ 1635 h 1669"/>
                <a:gd name="T92" fmla="*/ 1352 w 1821"/>
                <a:gd name="T93" fmla="*/ 1626 h 1669"/>
                <a:gd name="T94" fmla="*/ 1203 w 1821"/>
                <a:gd name="T95" fmla="*/ 1619 h 1669"/>
                <a:gd name="T96" fmla="*/ 1040 w 1821"/>
                <a:gd name="T97" fmla="*/ 1613 h 1669"/>
                <a:gd name="T98" fmla="*/ 865 w 1821"/>
                <a:gd name="T99" fmla="*/ 1611 h 1669"/>
                <a:gd name="T100" fmla="*/ 681 w 1821"/>
                <a:gd name="T101" fmla="*/ 1613 h 1669"/>
                <a:gd name="T102" fmla="*/ 490 w 1821"/>
                <a:gd name="T103" fmla="*/ 1621 h 1669"/>
                <a:gd name="T104" fmla="*/ 295 w 1821"/>
                <a:gd name="T105" fmla="*/ 1635 h 1669"/>
                <a:gd name="T106" fmla="*/ 97 w 1821"/>
                <a:gd name="T107" fmla="*/ 1656 h 1669"/>
                <a:gd name="T108" fmla="*/ 0 w 1821"/>
                <a:gd name="T109"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1" h="1669">
                  <a:moveTo>
                    <a:pt x="213" y="226"/>
                  </a:moveTo>
                  <a:lnTo>
                    <a:pt x="213" y="1438"/>
                  </a:lnTo>
                  <a:lnTo>
                    <a:pt x="283" y="1426"/>
                  </a:lnTo>
                  <a:lnTo>
                    <a:pt x="354" y="1415"/>
                  </a:lnTo>
                  <a:lnTo>
                    <a:pt x="428" y="1407"/>
                  </a:lnTo>
                  <a:lnTo>
                    <a:pt x="501" y="1400"/>
                  </a:lnTo>
                  <a:lnTo>
                    <a:pt x="576" y="1395"/>
                  </a:lnTo>
                  <a:lnTo>
                    <a:pt x="650" y="1391"/>
                  </a:lnTo>
                  <a:lnTo>
                    <a:pt x="725" y="1388"/>
                  </a:lnTo>
                  <a:lnTo>
                    <a:pt x="798" y="1387"/>
                  </a:lnTo>
                  <a:lnTo>
                    <a:pt x="871" y="1387"/>
                  </a:lnTo>
                  <a:lnTo>
                    <a:pt x="942" y="1388"/>
                  </a:lnTo>
                  <a:lnTo>
                    <a:pt x="1012" y="1389"/>
                  </a:lnTo>
                  <a:lnTo>
                    <a:pt x="1080" y="1391"/>
                  </a:lnTo>
                  <a:lnTo>
                    <a:pt x="1146" y="1395"/>
                  </a:lnTo>
                  <a:lnTo>
                    <a:pt x="1209" y="1399"/>
                  </a:lnTo>
                  <a:lnTo>
                    <a:pt x="1269" y="1402"/>
                  </a:lnTo>
                  <a:lnTo>
                    <a:pt x="1325" y="1407"/>
                  </a:lnTo>
                  <a:lnTo>
                    <a:pt x="1379" y="1411"/>
                  </a:lnTo>
                  <a:lnTo>
                    <a:pt x="1427" y="1415"/>
                  </a:lnTo>
                  <a:lnTo>
                    <a:pt x="1471" y="1420"/>
                  </a:lnTo>
                  <a:lnTo>
                    <a:pt x="1510" y="1424"/>
                  </a:lnTo>
                  <a:lnTo>
                    <a:pt x="1546" y="1429"/>
                  </a:lnTo>
                  <a:lnTo>
                    <a:pt x="1574" y="1432"/>
                  </a:lnTo>
                  <a:lnTo>
                    <a:pt x="1597" y="1434"/>
                  </a:lnTo>
                  <a:lnTo>
                    <a:pt x="1615" y="1437"/>
                  </a:lnTo>
                  <a:lnTo>
                    <a:pt x="1624" y="1438"/>
                  </a:lnTo>
                  <a:lnTo>
                    <a:pt x="1629" y="1438"/>
                  </a:lnTo>
                  <a:lnTo>
                    <a:pt x="1629" y="226"/>
                  </a:lnTo>
                  <a:lnTo>
                    <a:pt x="1547" y="240"/>
                  </a:lnTo>
                  <a:lnTo>
                    <a:pt x="1465" y="253"/>
                  </a:lnTo>
                  <a:lnTo>
                    <a:pt x="1383" y="262"/>
                  </a:lnTo>
                  <a:lnTo>
                    <a:pt x="1302" y="270"/>
                  </a:lnTo>
                  <a:lnTo>
                    <a:pt x="1221" y="276"/>
                  </a:lnTo>
                  <a:lnTo>
                    <a:pt x="1142" y="280"/>
                  </a:lnTo>
                  <a:lnTo>
                    <a:pt x="1063" y="282"/>
                  </a:lnTo>
                  <a:lnTo>
                    <a:pt x="986" y="283"/>
                  </a:lnTo>
                  <a:lnTo>
                    <a:pt x="910" y="283"/>
                  </a:lnTo>
                  <a:lnTo>
                    <a:pt x="838" y="282"/>
                  </a:lnTo>
                  <a:lnTo>
                    <a:pt x="767" y="280"/>
                  </a:lnTo>
                  <a:lnTo>
                    <a:pt x="700" y="277"/>
                  </a:lnTo>
                  <a:lnTo>
                    <a:pt x="635" y="272"/>
                  </a:lnTo>
                  <a:lnTo>
                    <a:pt x="574" y="268"/>
                  </a:lnTo>
                  <a:lnTo>
                    <a:pt x="515" y="264"/>
                  </a:lnTo>
                  <a:lnTo>
                    <a:pt x="463" y="258"/>
                  </a:lnTo>
                  <a:lnTo>
                    <a:pt x="413" y="254"/>
                  </a:lnTo>
                  <a:lnTo>
                    <a:pt x="368" y="248"/>
                  </a:lnTo>
                  <a:lnTo>
                    <a:pt x="329" y="244"/>
                  </a:lnTo>
                  <a:lnTo>
                    <a:pt x="295" y="238"/>
                  </a:lnTo>
                  <a:lnTo>
                    <a:pt x="266" y="235"/>
                  </a:lnTo>
                  <a:lnTo>
                    <a:pt x="243" y="231"/>
                  </a:lnTo>
                  <a:lnTo>
                    <a:pt x="226" y="228"/>
                  </a:lnTo>
                  <a:lnTo>
                    <a:pt x="216" y="227"/>
                  </a:lnTo>
                  <a:lnTo>
                    <a:pt x="213" y="226"/>
                  </a:lnTo>
                  <a:close/>
                  <a:moveTo>
                    <a:pt x="0" y="0"/>
                  </a:moveTo>
                  <a:lnTo>
                    <a:pt x="3" y="1"/>
                  </a:lnTo>
                  <a:lnTo>
                    <a:pt x="14" y="3"/>
                  </a:lnTo>
                  <a:lnTo>
                    <a:pt x="32" y="5"/>
                  </a:lnTo>
                  <a:lnTo>
                    <a:pt x="56" y="9"/>
                  </a:lnTo>
                  <a:lnTo>
                    <a:pt x="86" y="13"/>
                  </a:lnTo>
                  <a:lnTo>
                    <a:pt x="123" y="18"/>
                  </a:lnTo>
                  <a:lnTo>
                    <a:pt x="165" y="23"/>
                  </a:lnTo>
                  <a:lnTo>
                    <a:pt x="214" y="29"/>
                  </a:lnTo>
                  <a:lnTo>
                    <a:pt x="269" y="34"/>
                  </a:lnTo>
                  <a:lnTo>
                    <a:pt x="328" y="40"/>
                  </a:lnTo>
                  <a:lnTo>
                    <a:pt x="393" y="44"/>
                  </a:lnTo>
                  <a:lnTo>
                    <a:pt x="462" y="49"/>
                  </a:lnTo>
                  <a:lnTo>
                    <a:pt x="535" y="54"/>
                  </a:lnTo>
                  <a:lnTo>
                    <a:pt x="614" y="57"/>
                  </a:lnTo>
                  <a:lnTo>
                    <a:pt x="696" y="60"/>
                  </a:lnTo>
                  <a:lnTo>
                    <a:pt x="783" y="63"/>
                  </a:lnTo>
                  <a:lnTo>
                    <a:pt x="874" y="64"/>
                  </a:lnTo>
                  <a:lnTo>
                    <a:pt x="967" y="64"/>
                  </a:lnTo>
                  <a:lnTo>
                    <a:pt x="1065" y="62"/>
                  </a:lnTo>
                  <a:lnTo>
                    <a:pt x="1166" y="58"/>
                  </a:lnTo>
                  <a:lnTo>
                    <a:pt x="1269" y="54"/>
                  </a:lnTo>
                  <a:lnTo>
                    <a:pt x="1374" y="47"/>
                  </a:lnTo>
                  <a:lnTo>
                    <a:pt x="1483" y="38"/>
                  </a:lnTo>
                  <a:lnTo>
                    <a:pt x="1594" y="29"/>
                  </a:lnTo>
                  <a:lnTo>
                    <a:pt x="1706" y="15"/>
                  </a:lnTo>
                  <a:lnTo>
                    <a:pt x="1821" y="0"/>
                  </a:lnTo>
                  <a:lnTo>
                    <a:pt x="1821" y="1669"/>
                  </a:lnTo>
                  <a:lnTo>
                    <a:pt x="1816" y="1668"/>
                  </a:lnTo>
                  <a:lnTo>
                    <a:pt x="1805" y="1667"/>
                  </a:lnTo>
                  <a:lnTo>
                    <a:pt x="1787" y="1665"/>
                  </a:lnTo>
                  <a:lnTo>
                    <a:pt x="1762" y="1661"/>
                  </a:lnTo>
                  <a:lnTo>
                    <a:pt x="1731" y="1658"/>
                  </a:lnTo>
                  <a:lnTo>
                    <a:pt x="1692" y="1654"/>
                  </a:lnTo>
                  <a:lnTo>
                    <a:pt x="1649" y="1649"/>
                  </a:lnTo>
                  <a:lnTo>
                    <a:pt x="1599" y="1645"/>
                  </a:lnTo>
                  <a:lnTo>
                    <a:pt x="1546" y="1639"/>
                  </a:lnTo>
                  <a:lnTo>
                    <a:pt x="1485" y="1635"/>
                  </a:lnTo>
                  <a:lnTo>
                    <a:pt x="1422" y="1631"/>
                  </a:lnTo>
                  <a:lnTo>
                    <a:pt x="1352" y="1626"/>
                  </a:lnTo>
                  <a:lnTo>
                    <a:pt x="1280" y="1622"/>
                  </a:lnTo>
                  <a:lnTo>
                    <a:pt x="1203" y="1619"/>
                  </a:lnTo>
                  <a:lnTo>
                    <a:pt x="1123" y="1615"/>
                  </a:lnTo>
                  <a:lnTo>
                    <a:pt x="1040" y="1613"/>
                  </a:lnTo>
                  <a:lnTo>
                    <a:pt x="953" y="1612"/>
                  </a:lnTo>
                  <a:lnTo>
                    <a:pt x="865" y="1611"/>
                  </a:lnTo>
                  <a:lnTo>
                    <a:pt x="774" y="1612"/>
                  </a:lnTo>
                  <a:lnTo>
                    <a:pt x="681" y="1613"/>
                  </a:lnTo>
                  <a:lnTo>
                    <a:pt x="586" y="1616"/>
                  </a:lnTo>
                  <a:lnTo>
                    <a:pt x="490" y="1621"/>
                  </a:lnTo>
                  <a:lnTo>
                    <a:pt x="393" y="1627"/>
                  </a:lnTo>
                  <a:lnTo>
                    <a:pt x="295" y="1635"/>
                  </a:lnTo>
                  <a:lnTo>
                    <a:pt x="196" y="1644"/>
                  </a:lnTo>
                  <a:lnTo>
                    <a:pt x="97" y="1656"/>
                  </a:lnTo>
                  <a:lnTo>
                    <a:pt x="0" y="166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3684616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Simple</a:t>
            </a:r>
            <a:endParaRPr lang="en-US" dirty="0"/>
          </a:p>
        </p:txBody>
      </p:sp>
      <p:sp>
        <p:nvSpPr>
          <p:cNvPr id="4" name="Text Placeholder 3"/>
          <p:cNvSpPr>
            <a:spLocks noGrp="1"/>
          </p:cNvSpPr>
          <p:nvPr>
            <p:ph type="body" sz="quarter" idx="10"/>
          </p:nvPr>
        </p:nvSpPr>
        <p:spPr>
          <a:xfrm>
            <a:off x="6259513" y="1523081"/>
            <a:ext cx="5145087" cy="3463512"/>
          </a:xfrm>
        </p:spPr>
        <p:txBody>
          <a:bodyPr/>
          <a:lstStyle/>
          <a:p>
            <a:pPr marL="171450" indent="-171450">
              <a:spcAft>
                <a:spcPts val="800"/>
              </a:spcAft>
              <a:buFont typeface="Arial" pitchFamily="34" charset="0"/>
              <a:buChar char="•"/>
              <a:defRPr/>
            </a:pPr>
            <a:r>
              <a:rPr lang="en-US" sz="2800" dirty="0">
                <a:solidFill>
                  <a:schemeClr val="tx1">
                    <a:alpha val="99000"/>
                  </a:schemeClr>
                </a:solidFill>
              </a:rPr>
              <a:t>Get started with 10 free web sites</a:t>
            </a:r>
          </a:p>
          <a:p>
            <a:pPr marL="171450" indent="-171450">
              <a:spcAft>
                <a:spcPts val="800"/>
              </a:spcAft>
              <a:buFont typeface="Arial" pitchFamily="34" charset="0"/>
              <a:buChar char="•"/>
              <a:defRPr/>
            </a:pPr>
            <a:r>
              <a:rPr lang="en-US" sz="2800" dirty="0">
                <a:solidFill>
                  <a:schemeClr val="tx1">
                    <a:alpha val="99000"/>
                  </a:schemeClr>
                </a:solidFill>
              </a:rPr>
              <a:t>Create new sites in just a few clicks</a:t>
            </a:r>
          </a:p>
          <a:p>
            <a:pPr marL="171450" indent="-171450">
              <a:spcAft>
                <a:spcPts val="800"/>
              </a:spcAft>
              <a:buFont typeface="Arial" pitchFamily="34" charset="0"/>
              <a:buChar char="•"/>
              <a:defRPr/>
            </a:pPr>
            <a:r>
              <a:rPr lang="en-US" sz="2800" dirty="0">
                <a:solidFill>
                  <a:schemeClr val="tx1">
                    <a:alpha val="99000"/>
                  </a:schemeClr>
                </a:solidFill>
              </a:rPr>
              <a:t>Easy to manage and scale your sites</a:t>
            </a:r>
          </a:p>
          <a:p>
            <a:pPr marL="171450" indent="-171450">
              <a:spcAft>
                <a:spcPts val="800"/>
              </a:spcAft>
              <a:buFont typeface="Arial" pitchFamily="34" charset="0"/>
              <a:buChar char="•"/>
              <a:defRPr/>
            </a:pPr>
            <a:r>
              <a:rPr lang="en-US" sz="2800" dirty="0">
                <a:solidFill>
                  <a:schemeClr val="tx1">
                    <a:alpha val="99000"/>
                  </a:schemeClr>
                </a:solidFill>
              </a:rPr>
              <a:t>Automatic load balancing and shared storage across instances</a:t>
            </a:r>
          </a:p>
          <a:p>
            <a:pPr marL="171450" lvl="0" indent="-171450">
              <a:spcAft>
                <a:spcPts val="800"/>
              </a:spcAft>
              <a:buSzPct val="80000"/>
              <a:buFont typeface="Arial" pitchFamily="34" charset="0"/>
              <a:buChar char="•"/>
              <a:defRPr/>
            </a:pPr>
            <a:r>
              <a:rPr lang="en-US" sz="2800" dirty="0">
                <a:solidFill>
                  <a:schemeClr val="tx1">
                    <a:alpha val="99000"/>
                  </a:schemeClr>
                </a:solidFill>
              </a:rPr>
              <a:t>Scale out or up to reserved instances for improved performance and </a:t>
            </a:r>
            <a:r>
              <a:rPr lang="en-US" sz="2800" dirty="0" smtClean="0">
                <a:solidFill>
                  <a:schemeClr val="tx1">
                    <a:alpha val="99000"/>
                  </a:schemeClr>
                </a:solidFill>
              </a:rPr>
              <a:t>scale</a:t>
            </a:r>
            <a:endParaRPr lang="en-US" sz="2800" dirty="0">
              <a:solidFill>
                <a:schemeClr val="tx1">
                  <a:alpha val="99000"/>
                </a:schemeClr>
              </a:solidFill>
            </a:endParaRPr>
          </a:p>
        </p:txBody>
      </p:sp>
      <p:sp>
        <p:nvSpPr>
          <p:cNvPr id="5" name="Rectangle 4"/>
          <p:cNvSpPr/>
          <p:nvPr/>
        </p:nvSpPr>
        <p:spPr bwMode="auto">
          <a:xfrm>
            <a:off x="12449175" y="11160"/>
            <a:ext cx="4171950" cy="535208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defTabSz="914099" fontAlgn="base">
              <a:spcBef>
                <a:spcPct val="0"/>
              </a:spcBef>
              <a:spcAft>
                <a:spcPct val="0"/>
              </a:spcAft>
              <a:buFont typeface="Arial" pitchFamily="34" charset="0"/>
              <a:buChar char="•"/>
            </a:pPr>
            <a:r>
              <a:rPr lang="en-US" dirty="0" smtClean="0">
                <a:solidFill>
                  <a:srgbClr val="ED5326"/>
                </a:solidFill>
                <a:ea typeface="Segoe UI" pitchFamily="34" charset="0"/>
                <a:cs typeface="Segoe UI" pitchFamily="34" charset="0"/>
              </a:rPr>
              <a:t>Include an image that makes this slide look ‘more alive’ It should match the image in slide 17 that corresponds.</a:t>
            </a:r>
            <a:endParaRPr lang="en-US" dirty="0" smtClean="0">
              <a:solidFill>
                <a:srgbClr val="000000"/>
              </a:solidFill>
              <a:ea typeface="Segoe UI" pitchFamily="34" charset="0"/>
              <a:cs typeface="Segoe UI" pitchFamily="34" charset="0"/>
            </a:endParaRPr>
          </a:p>
        </p:txBody>
      </p:sp>
      <p:sp>
        <p:nvSpPr>
          <p:cNvPr id="6" name="Rectangle 5"/>
          <p:cNvSpPr/>
          <p:nvPr/>
        </p:nvSpPr>
        <p:spPr bwMode="auto">
          <a:xfrm>
            <a:off x="1306512" y="1558510"/>
            <a:ext cx="4357854" cy="43578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Freeform 45"/>
          <p:cNvSpPr>
            <a:spLocks noEditPoints="1"/>
          </p:cNvSpPr>
          <p:nvPr/>
        </p:nvSpPr>
        <p:spPr bwMode="black">
          <a:xfrm>
            <a:off x="2428026" y="2440127"/>
            <a:ext cx="2114826" cy="228144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2190000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Be Brilliant</a:t>
            </a:r>
            <a:endParaRPr lang="en-US" dirty="0"/>
          </a:p>
        </p:txBody>
      </p:sp>
      <p:sp>
        <p:nvSpPr>
          <p:cNvPr id="4" name="Rectangle 3"/>
          <p:cNvSpPr/>
          <p:nvPr/>
        </p:nvSpPr>
        <p:spPr bwMode="auto">
          <a:xfrm>
            <a:off x="12449175" y="11160"/>
            <a:ext cx="4171950" cy="535208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defTabSz="914099" fontAlgn="base">
              <a:spcBef>
                <a:spcPct val="0"/>
              </a:spcBef>
              <a:spcAft>
                <a:spcPct val="0"/>
              </a:spcAft>
              <a:buFont typeface="Arial" pitchFamily="34" charset="0"/>
              <a:buChar char="•"/>
            </a:pPr>
            <a:r>
              <a:rPr lang="en-US" dirty="0" smtClean="0">
                <a:solidFill>
                  <a:srgbClr val="ED5326"/>
                </a:solidFill>
                <a:ea typeface="Segoe UI" pitchFamily="34" charset="0"/>
                <a:cs typeface="Segoe UI" pitchFamily="34" charset="0"/>
              </a:rPr>
              <a:t>Include an image that makes this slide look ‘more alive’ It should match the image in slide 17 that corresponds.</a:t>
            </a:r>
            <a:endParaRPr lang="en-US" dirty="0" smtClean="0">
              <a:solidFill>
                <a:srgbClr val="000000"/>
              </a:solidFill>
              <a:ea typeface="Segoe UI" pitchFamily="34" charset="0"/>
              <a:cs typeface="Segoe UI" pitchFamily="34" charset="0"/>
            </a:endParaRPr>
          </a:p>
        </p:txBody>
      </p:sp>
      <p:sp>
        <p:nvSpPr>
          <p:cNvPr id="5" name="Rectangle 4"/>
          <p:cNvSpPr/>
          <p:nvPr/>
        </p:nvSpPr>
        <p:spPr bwMode="auto">
          <a:xfrm>
            <a:off x="1306512" y="1558510"/>
            <a:ext cx="4357854" cy="435785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Text Placeholder 3"/>
          <p:cNvSpPr txBox="1">
            <a:spLocks/>
          </p:cNvSpPr>
          <p:nvPr/>
        </p:nvSpPr>
        <p:spPr>
          <a:xfrm>
            <a:off x="6259513" y="1523081"/>
            <a:ext cx="5145087" cy="4610493"/>
          </a:xfrm>
          <a:prstGeom prst="rect">
            <a:avLst/>
          </a:prstGeom>
        </p:spPr>
        <p:txBody>
          <a:bodyPr vert="horz"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gradFill>
                  <a:gsLst>
                    <a:gs pos="1250">
                      <a:srgbClr val="FFFFFF"/>
                    </a:gs>
                    <a:gs pos="100000">
                      <a:srgbClr val="FFFFFF"/>
                    </a:gs>
                  </a:gsLst>
                  <a:lin ang="5400000" scaled="0"/>
                </a:gradFill>
              </a:rPr>
              <a:t>Build using ASP.NET, ASP, PHP, or Node.js</a:t>
            </a:r>
          </a:p>
          <a:p>
            <a:r>
              <a:rPr lang="en-US" sz="2800" dirty="0">
                <a:gradFill>
                  <a:gsLst>
                    <a:gs pos="1250">
                      <a:srgbClr val="FFFFFF"/>
                    </a:gs>
                    <a:gs pos="100000">
                      <a:srgbClr val="FFFFFF"/>
                    </a:gs>
                  </a:gsLst>
                  <a:lin ang="5400000" scaled="0"/>
                </a:gradFill>
              </a:rPr>
              <a:t>Choose a SQL Azure or MySQL database</a:t>
            </a:r>
          </a:p>
          <a:p>
            <a:r>
              <a:rPr lang="en-US" sz="2800" dirty="0">
                <a:gradFill>
                  <a:gsLst>
                    <a:gs pos="1250">
                      <a:srgbClr val="FFFFFF"/>
                    </a:gs>
                    <a:gs pos="100000">
                      <a:srgbClr val="FFFFFF"/>
                    </a:gs>
                  </a:gsLst>
                  <a:lin ang="5400000" scaled="0"/>
                </a:gradFill>
              </a:rPr>
              <a:t>Start with a gallery of open source apps </a:t>
            </a:r>
          </a:p>
          <a:p>
            <a:r>
              <a:rPr lang="en-US" sz="2800" dirty="0">
                <a:gradFill>
                  <a:gsLst>
                    <a:gs pos="1250">
                      <a:srgbClr val="FFFFFF"/>
                    </a:gs>
                    <a:gs pos="100000">
                      <a:srgbClr val="FFFFFF"/>
                    </a:gs>
                  </a:gsLst>
                  <a:lin ang="5400000" scaled="0"/>
                </a:gradFill>
              </a:rPr>
              <a:t>Integrated with Visual Studio and </a:t>
            </a:r>
            <a:r>
              <a:rPr lang="en-US" sz="2800" dirty="0" err="1">
                <a:gradFill>
                  <a:gsLst>
                    <a:gs pos="1250">
                      <a:srgbClr val="FFFFFF"/>
                    </a:gs>
                    <a:gs pos="100000">
                      <a:srgbClr val="FFFFFF"/>
                    </a:gs>
                  </a:gsLst>
                  <a:lin ang="5400000" scaled="0"/>
                </a:gradFill>
              </a:rPr>
              <a:t>WebMatrix</a:t>
            </a:r>
            <a:endParaRPr lang="en-US" sz="2800" dirty="0">
              <a:gradFill>
                <a:gsLst>
                  <a:gs pos="1250">
                    <a:srgbClr val="FFFFFF"/>
                  </a:gs>
                  <a:gs pos="100000">
                    <a:srgbClr val="FFFFFF"/>
                  </a:gs>
                </a:gsLst>
                <a:lin ang="5400000" scaled="0"/>
              </a:gradFill>
            </a:endParaRPr>
          </a:p>
          <a:p>
            <a:r>
              <a:rPr lang="en-US" sz="2800" dirty="0">
                <a:gradFill>
                  <a:gsLst>
                    <a:gs pos="1250">
                      <a:srgbClr val="FFFFFF"/>
                    </a:gs>
                    <a:gs pos="100000">
                      <a:srgbClr val="FFFFFF"/>
                    </a:gs>
                  </a:gsLst>
                  <a:lin ang="5400000" scaled="0"/>
                </a:gradFill>
              </a:rPr>
              <a:t>Supports any Web development tool on any platform (Windows, OSX, Linux)</a:t>
            </a:r>
          </a:p>
        </p:txBody>
      </p:sp>
      <p:grpSp>
        <p:nvGrpSpPr>
          <p:cNvPr id="11" name="Group 10"/>
          <p:cNvGrpSpPr/>
          <p:nvPr/>
        </p:nvGrpSpPr>
        <p:grpSpPr>
          <a:xfrm>
            <a:off x="1909424" y="2663650"/>
            <a:ext cx="3152030" cy="2139250"/>
            <a:chOff x="-6467475" y="914401"/>
            <a:chExt cx="5765799" cy="3913187"/>
          </a:xfrm>
        </p:grpSpPr>
        <p:sp>
          <p:nvSpPr>
            <p:cNvPr id="12" name="Freeform 5"/>
            <p:cNvSpPr>
              <a:spLocks/>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0828410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Go Live</a:t>
            </a:r>
            <a:endParaRPr lang="en-US" dirty="0"/>
          </a:p>
        </p:txBody>
      </p:sp>
      <p:sp>
        <p:nvSpPr>
          <p:cNvPr id="4" name="Rectangle 3"/>
          <p:cNvSpPr/>
          <p:nvPr/>
        </p:nvSpPr>
        <p:spPr bwMode="auto">
          <a:xfrm>
            <a:off x="12449175" y="11160"/>
            <a:ext cx="4171950" cy="535208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285750" indent="-285750" defTabSz="914099" fontAlgn="base">
              <a:spcBef>
                <a:spcPct val="0"/>
              </a:spcBef>
              <a:spcAft>
                <a:spcPct val="0"/>
              </a:spcAft>
              <a:buFont typeface="Arial" pitchFamily="34" charset="0"/>
              <a:buChar char="•"/>
            </a:pPr>
            <a:r>
              <a:rPr lang="en-US" dirty="0" smtClean="0">
                <a:solidFill>
                  <a:srgbClr val="ED5326"/>
                </a:solidFill>
                <a:ea typeface="Segoe UI" pitchFamily="34" charset="0"/>
                <a:cs typeface="Segoe UI" pitchFamily="34" charset="0"/>
              </a:rPr>
              <a:t>Include an image that makes this slide look ‘more alive’ It should match the image in slide 17 that corresponds.</a:t>
            </a:r>
            <a:endParaRPr lang="en-US" dirty="0" smtClean="0">
              <a:solidFill>
                <a:srgbClr val="000000"/>
              </a:solidFill>
              <a:ea typeface="Segoe UI" pitchFamily="34" charset="0"/>
              <a:cs typeface="Segoe UI" pitchFamily="34" charset="0"/>
            </a:endParaRPr>
          </a:p>
        </p:txBody>
      </p:sp>
      <p:sp>
        <p:nvSpPr>
          <p:cNvPr id="5" name="Rectangle 4"/>
          <p:cNvSpPr/>
          <p:nvPr/>
        </p:nvSpPr>
        <p:spPr bwMode="auto">
          <a:xfrm>
            <a:off x="1306512" y="1558510"/>
            <a:ext cx="4357854" cy="43578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Text Placeholder 3"/>
          <p:cNvSpPr txBox="1">
            <a:spLocks/>
          </p:cNvSpPr>
          <p:nvPr/>
        </p:nvSpPr>
        <p:spPr>
          <a:xfrm>
            <a:off x="6259513" y="1523081"/>
            <a:ext cx="5145087" cy="4136517"/>
          </a:xfrm>
          <a:prstGeom prst="rect">
            <a:avLst/>
          </a:prstGeom>
        </p:spPr>
        <p:txBody>
          <a:bodyPr vert="horz"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gradFill>
                  <a:gsLst>
                    <a:gs pos="1250">
                      <a:srgbClr val="FFFFFF"/>
                    </a:gs>
                    <a:gs pos="100000">
                      <a:srgbClr val="FFFFFF"/>
                    </a:gs>
                  </a:gsLst>
                  <a:lin ang="5400000" scaled="0"/>
                </a:gradFill>
              </a:rPr>
              <a:t>Rapid deployment for quick iteration</a:t>
            </a:r>
          </a:p>
          <a:p>
            <a:r>
              <a:rPr lang="en-US" sz="2800" dirty="0">
                <a:gradFill>
                  <a:gsLst>
                    <a:gs pos="1250">
                      <a:srgbClr val="FFFFFF"/>
                    </a:gs>
                    <a:gs pos="100000">
                      <a:srgbClr val="FFFFFF"/>
                    </a:gs>
                  </a:gsLst>
                  <a:lin ang="5400000" scaled="0"/>
                </a:gradFill>
              </a:rPr>
              <a:t>Integrated source control with Team Foundation Server (TFS) and </a:t>
            </a:r>
            <a:r>
              <a:rPr lang="en-US" sz="2800" dirty="0" err="1">
                <a:gradFill>
                  <a:gsLst>
                    <a:gs pos="1250">
                      <a:srgbClr val="FFFFFF"/>
                    </a:gs>
                    <a:gs pos="100000">
                      <a:srgbClr val="FFFFFF"/>
                    </a:gs>
                  </a:gsLst>
                  <a:lin ang="5400000" scaled="0"/>
                </a:gradFill>
              </a:rPr>
              <a:t>Git</a:t>
            </a:r>
            <a:endParaRPr lang="en-US" sz="2800" dirty="0">
              <a:gradFill>
                <a:gsLst>
                  <a:gs pos="1250">
                    <a:srgbClr val="FFFFFF"/>
                  </a:gs>
                  <a:gs pos="100000">
                    <a:srgbClr val="FFFFFF"/>
                  </a:gs>
                </a:gsLst>
                <a:lin ang="5400000" scaled="0"/>
              </a:gradFill>
            </a:endParaRPr>
          </a:p>
          <a:p>
            <a:r>
              <a:rPr lang="en-US" sz="2800" dirty="0">
                <a:gradFill>
                  <a:gsLst>
                    <a:gs pos="1250">
                      <a:srgbClr val="FFFFFF"/>
                    </a:gs>
                    <a:gs pos="100000">
                      <a:srgbClr val="FFFFFF"/>
                    </a:gs>
                  </a:gsLst>
                  <a:lin ang="5400000" scaled="0"/>
                </a:gradFill>
              </a:rPr>
              <a:t>Built-in monitoring of performance and usage data</a:t>
            </a:r>
          </a:p>
          <a:p>
            <a:r>
              <a:rPr lang="en-US" sz="2800" dirty="0">
                <a:gradFill>
                  <a:gsLst>
                    <a:gs pos="1250">
                      <a:srgbClr val="FFFFFF"/>
                    </a:gs>
                    <a:gs pos="100000">
                      <a:srgbClr val="FFFFFF"/>
                    </a:gs>
                  </a:gsLst>
                  <a:lin ang="5400000" scaled="0"/>
                </a:gradFill>
              </a:rPr>
              <a:t>Quick access to request logs, failed requests diagnostics and diagnostics</a:t>
            </a:r>
          </a:p>
        </p:txBody>
      </p:sp>
      <p:sp>
        <p:nvSpPr>
          <p:cNvPr id="8" name="Freeform 35"/>
          <p:cNvSpPr>
            <a:spLocks/>
          </p:cNvSpPr>
          <p:nvPr/>
        </p:nvSpPr>
        <p:spPr bwMode="black">
          <a:xfrm>
            <a:off x="2291743" y="2285261"/>
            <a:ext cx="2539792" cy="261215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414280416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b_49dqoIk6cWuZe8VUi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lbEiHr_7UefuFEyEScl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XLqlRik_0C27RpQ9Q0jTA"/>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WindowsAzure_Template_16x9">
  <a:themeElements>
    <a:clrScheme name="TechEd 2012 Windows Azure 16x9">
      <a:dk1>
        <a:srgbClr val="000000"/>
      </a:dk1>
      <a:lt1>
        <a:srgbClr val="FFFFFF"/>
      </a:lt1>
      <a:dk2>
        <a:srgbClr val="363535"/>
      </a:dk2>
      <a:lt2>
        <a:srgbClr val="80BEE4"/>
      </a:lt2>
      <a:accent1>
        <a:srgbClr val="3397D3"/>
      </a:accent1>
      <a:accent2>
        <a:srgbClr val="E7B921"/>
      </a:accent2>
      <a:accent3>
        <a:srgbClr val="94C949"/>
      </a:accent3>
      <a:accent4>
        <a:srgbClr val="ED5326"/>
      </a:accent4>
      <a:accent5>
        <a:srgbClr val="3BBEB4"/>
      </a:accent5>
      <a:accent6>
        <a:srgbClr val="8E499C"/>
      </a:accent6>
      <a:hlink>
        <a:srgbClr val="3BBEB4"/>
      </a:hlink>
      <a:folHlink>
        <a:srgbClr val="3397D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Yochay Kiriaty, Craig Kitterman</External_x0020_Speaker>
    <Session_x0020_Code xmlns="2295e2e7-0eeb-498e-8716-217bb2ee6ee3"> AZR305</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dcmitype/"/>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2295e2e7-0eeb-498e-8716-217bb2ee6ee3"/>
    <ds:schemaRef ds:uri="8b529f77-48ab-4581-b468-93f09345b8aa"/>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39</TotalTime>
  <Words>3362</Words>
  <Application>Microsoft Office PowerPoint</Application>
  <PresentationFormat>Custom</PresentationFormat>
  <Paragraphs>487</Paragraphs>
  <Slides>38</Slides>
  <Notes>32</Notes>
  <HiddenSlides>5</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TechEd_2012_Template_16x9</vt:lpstr>
      <vt:lpstr>White with Consolas font for code slides</vt:lpstr>
      <vt:lpstr>TechEd_WindowsAzure_Template_16x9</vt:lpstr>
      <vt:lpstr>Windows Azure Web Sites: Under The Hood</vt:lpstr>
      <vt:lpstr>PowerPoint Presentation</vt:lpstr>
      <vt:lpstr>Today’s Agenda</vt:lpstr>
      <vt:lpstr>PowerPoint Presentation</vt:lpstr>
      <vt:lpstr>Windows Azure Web Sites</vt:lpstr>
      <vt:lpstr>Windows Azure Web Sites</vt:lpstr>
      <vt:lpstr>Start Simple</vt:lpstr>
      <vt:lpstr>Be Brilliant</vt:lpstr>
      <vt:lpstr>Go Live</vt:lpstr>
      <vt:lpstr>PowerPoint Presentation</vt:lpstr>
      <vt:lpstr>How Does It Work</vt:lpstr>
      <vt:lpstr>PowerPoint Presentation</vt:lpstr>
      <vt:lpstr>PowerPoint Presentation</vt:lpstr>
      <vt:lpstr>PowerPoint Presentation</vt:lpstr>
      <vt:lpstr>PowerPoint Presentation</vt:lpstr>
      <vt:lpstr>Web Server Internals</vt:lpstr>
      <vt:lpstr>PowerPoint Presentation</vt:lpstr>
      <vt:lpstr>web sites</vt:lpstr>
      <vt:lpstr>web sites</vt:lpstr>
      <vt:lpstr>web sites</vt:lpstr>
      <vt:lpstr>web sites</vt:lpstr>
      <vt:lpstr>web sites</vt:lpstr>
      <vt:lpstr>PowerPoint Presentation</vt:lpstr>
      <vt:lpstr>PowerPoint Presentation</vt:lpstr>
      <vt:lpstr>Q&amp;A</vt:lpstr>
      <vt:lpstr>Track Resources</vt:lpstr>
      <vt:lpstr>Resources</vt:lpstr>
      <vt:lpstr>PowerPoint Presentation</vt:lpstr>
      <vt:lpstr>MS Tag</vt:lpstr>
      <vt:lpstr>PowerPoint Presentation</vt:lpstr>
      <vt:lpstr>Application Scenarios</vt:lpstr>
      <vt:lpstr>Languages &amp; Frameworks</vt:lpstr>
      <vt:lpstr>Supported Deployment Protocols</vt:lpstr>
      <vt:lpstr>Azure Pricing and Offer (for Preview)</vt:lpstr>
      <vt:lpstr>PowerPoint Presentation</vt:lpstr>
      <vt:lpstr>Application Scenarios</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Web Sites: Under The Hood</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6</cp:revision>
  <cp:lastPrinted>2010-05-11T05:02:34Z</cp:lastPrinted>
  <dcterms:created xsi:type="dcterms:W3CDTF">2012-06-12T18:16:28Z</dcterms:created>
  <dcterms:modified xsi:type="dcterms:W3CDTF">2012-06-12T21:55:31Z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