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2"/>
  </p:notesMasterIdLst>
  <p:handoutMasterIdLst>
    <p:handoutMasterId r:id="rId23"/>
  </p:handoutMasterIdLst>
  <p:sldIdLst>
    <p:sldId id="257" r:id="rId6"/>
    <p:sldId id="326" r:id="rId7"/>
    <p:sldId id="327" r:id="rId8"/>
    <p:sldId id="328" r:id="rId9"/>
    <p:sldId id="334" r:id="rId10"/>
    <p:sldId id="333" r:id="rId11"/>
    <p:sldId id="319" r:id="rId12"/>
    <p:sldId id="329" r:id="rId13"/>
    <p:sldId id="330" r:id="rId14"/>
    <p:sldId id="331" r:id="rId15"/>
    <p:sldId id="335" r:id="rId16"/>
    <p:sldId id="313" r:id="rId17"/>
    <p:sldId id="314" r:id="rId18"/>
    <p:sldId id="315" r:id="rId19"/>
    <p:sldId id="271" r:id="rId20"/>
    <p:sldId id="256" r:id="rId2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hyperlink" Target="http://www.microsoft.com/sqlserverlab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hyperlink" Target="http://microsoft.com/msd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6.emf"/><Relationship Id="rId11" Type="http://schemas.microsoft.com/office/2007/relationships/hdphoto" Target="../media/hdphoto4.wdp"/><Relationship Id="rId5" Type="http://schemas.openxmlformats.org/officeDocument/2006/relationships/hyperlink" Target="http://northamerica.msteched.com/" TargetMode="External"/><Relationship Id="rId10" Type="http://schemas.openxmlformats.org/officeDocument/2006/relationships/image" Target="../media/image28.png"/><Relationship Id="rId4" Type="http://schemas.microsoft.com/office/2007/relationships/hdphoto" Target="../media/hdphoto3.wdp"/><Relationship Id="rId9" Type="http://schemas.openxmlformats.org/officeDocument/2006/relationships/hyperlink" Target="http://microsoft.com/techne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indowsazure.com/en-us/manage/linux/common-tasks/upload-VHD" TargetMode="Externa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2.wmf"/><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11" Type="http://schemas.microsoft.com/office/2007/relationships/hdphoto" Target="../media/hdphoto2.wdp"/><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9412" y="3505200"/>
            <a:ext cx="6718301" cy="1232464"/>
          </a:xfrm>
        </p:spPr>
        <p:txBody>
          <a:bodyPr/>
          <a:lstStyle/>
          <a:p>
            <a:r>
              <a:rPr lang="en-US" dirty="0" smtClean="0"/>
              <a:t>Linux </a:t>
            </a:r>
            <a:r>
              <a:rPr lang="en-US" dirty="0"/>
              <a:t>on Windows Azure </a:t>
            </a:r>
            <a:r>
              <a:rPr lang="en-US" dirty="0" err="1"/>
              <a:t>IaaS</a:t>
            </a:r>
            <a:r>
              <a:rPr lang="en-US" dirty="0"/>
              <a:t> with Partner Demos </a:t>
            </a:r>
          </a:p>
        </p:txBody>
      </p:sp>
      <p:sp>
        <p:nvSpPr>
          <p:cNvPr id="3" name="Subtitle 2"/>
          <p:cNvSpPr>
            <a:spLocks noGrp="1"/>
          </p:cNvSpPr>
          <p:nvPr>
            <p:ph type="subTitle" idx="1"/>
          </p:nvPr>
        </p:nvSpPr>
        <p:spPr/>
        <p:txBody>
          <a:bodyPr/>
          <a:lstStyle/>
          <a:p>
            <a:r>
              <a:rPr lang="en-US" dirty="0" smtClean="0"/>
              <a:t>Tad Brockway and Henry Jerez</a:t>
            </a:r>
          </a:p>
          <a:p>
            <a:r>
              <a:rPr lang="en-US" dirty="0" smtClean="0"/>
              <a:t>Windows Azure Program Managers</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2224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AZR307</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Panel</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Microsoft and Partners</a:t>
            </a:r>
            <a:endParaRPr lang="en-US" dirty="0"/>
          </a:p>
        </p:txBody>
      </p:sp>
    </p:spTree>
    <p:extLst>
      <p:ext uri="{BB962C8B-B14F-4D97-AF65-F5344CB8AC3E}">
        <p14:creationId xmlns:p14="http://schemas.microsoft.com/office/powerpoint/2010/main" val="5942118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grpSp>
        <p:nvGrpSpPr>
          <p:cNvPr id="3" name="Group 2"/>
          <p:cNvGrpSpPr/>
          <p:nvPr/>
        </p:nvGrpSpPr>
        <p:grpSpPr>
          <a:xfrm>
            <a:off x="2143221" y="1447800"/>
            <a:ext cx="7879080" cy="4114800"/>
            <a:chOff x="1293812" y="1447800"/>
            <a:chExt cx="7879080" cy="4114800"/>
          </a:xfrm>
        </p:grpSpPr>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293812" y="1447800"/>
              <a:ext cx="3628486" cy="4114800"/>
            </a:xfrm>
            <a:prstGeom prst="rect">
              <a:avLst/>
            </a:prstGeom>
          </p:spPr>
        </p:pic>
        <p:sp>
          <p:nvSpPr>
            <p:cNvPr id="5" name="Rectangle 4"/>
            <p:cNvSpPr/>
            <p:nvPr/>
          </p:nvSpPr>
          <p:spPr bwMode="auto">
            <a:xfrm>
              <a:off x="5027612" y="3550920"/>
              <a:ext cx="2011680"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rgbClr val="FFFFFF"/>
                  </a:solidFill>
                  <a:ea typeface="Segoe UI" pitchFamily="34" charset="0"/>
                  <a:cs typeface="Segoe UI" pitchFamily="34" charset="0"/>
                </a:rPr>
                <a:t>Meetwindowsazure.com</a:t>
              </a:r>
            </a:p>
          </p:txBody>
        </p:sp>
        <p:sp>
          <p:nvSpPr>
            <p:cNvPr id="17" name="Rectangle 16">
              <a:hlinkClick r:id="rId4"/>
            </p:cNvPr>
            <p:cNvSpPr/>
            <p:nvPr/>
          </p:nvSpPr>
          <p:spPr bwMode="auto">
            <a:xfrm>
              <a:off x="5027612"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rPr>
                <a:t>@</a:t>
              </a:r>
              <a:r>
                <a:rPr lang="en-US" dirty="0" err="1">
                  <a:solidFill>
                    <a:srgbClr val="FFFFFF"/>
                  </a:solidFill>
                </a:rPr>
                <a:t>WindowsAzure</a:t>
              </a:r>
              <a:r>
                <a:rPr lang="en-US" dirty="0">
                  <a:solidFill>
                    <a:srgbClr val="FFFFFF"/>
                  </a:solidFill>
                </a:rPr>
                <a:t> </a:t>
              </a:r>
              <a:endParaRPr lang="en-US" dirty="0" smtClean="0">
                <a:solidFill>
                  <a:srgbClr val="FFFFFF"/>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ea typeface="Segoe UI" pitchFamily="34" charset="0"/>
                  <a:cs typeface="Segoe UI" pitchFamily="34" charset="0"/>
                </a:rPr>
                <a:t>@</a:t>
              </a:r>
              <a:r>
                <a:rPr lang="en-US" dirty="0">
                  <a:solidFill>
                    <a:srgbClr val="FFFFFF"/>
                  </a:solidFill>
                  <a:ea typeface="Segoe UI" pitchFamily="34" charset="0"/>
                  <a:cs typeface="Segoe UI" pitchFamily="34" charset="0"/>
                </a:rPr>
                <a:t>ms_teched</a:t>
              </a:r>
              <a:endParaRPr lang="en-US" sz="1600" dirty="0">
                <a:solidFill>
                  <a:srgbClr val="FFFFFF"/>
                </a:solidFill>
                <a:ea typeface="Segoe UI" pitchFamily="34" charset="0"/>
                <a:cs typeface="Segoe UI" pitchFamily="34" charset="0"/>
              </a:endParaRPr>
            </a:p>
          </p:txBody>
        </p:sp>
        <p:sp>
          <p:nvSpPr>
            <p:cNvPr id="20" name="Rectangle 19">
              <a:hlinkClick r:id="rId4"/>
            </p:cNvPr>
            <p:cNvSpPr/>
            <p:nvPr/>
          </p:nvSpPr>
          <p:spPr bwMode="auto">
            <a:xfrm>
              <a:off x="7161212"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400"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400" dirty="0" err="1">
                  <a:solidFill>
                    <a:srgbClr val="FFFFFF"/>
                  </a:solidFill>
                  <a:ea typeface="Segoe UI" pitchFamily="34" charset="0"/>
                  <a:cs typeface="Segoe UI" pitchFamily="34" charset="0"/>
                </a:rPr>
                <a:t>teched</a:t>
              </a:r>
              <a:endParaRPr lang="en-US" sz="1400" dirty="0">
                <a:solidFill>
                  <a:srgbClr val="FFFFFF"/>
                </a:solidFill>
                <a:ea typeface="Segoe UI" pitchFamily="34" charset="0"/>
                <a:cs typeface="Segoe UI" pitchFamily="34" charset="0"/>
              </a:endParaRPr>
            </a:p>
          </p:txBody>
        </p:sp>
        <p:sp>
          <p:nvSpPr>
            <p:cNvPr id="8" name="Rectangle 7">
              <a:hlinkClick r:id="rId4"/>
            </p:cNvPr>
            <p:cNvSpPr/>
            <p:nvPr/>
          </p:nvSpPr>
          <p:spPr bwMode="auto">
            <a:xfrm>
              <a:off x="7161212" y="144780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26" name="Picture 3" descr="C:\Users\chrisw\Desktop\Kinect Hand.png"/>
            <p:cNvPicPr>
              <a:picLocks noChangeAspect="1" noChangeArrowheads="1"/>
            </p:cNvPicPr>
            <p:nvPr/>
          </p:nvPicPr>
          <p:blipFill rotWithShape="1">
            <a:blip r:embed="rId5">
              <a:extLst>
                <a:ext uri="{28A0092B-C50C-407E-A947-70E740481C1C}">
                  <a14:useLocalDpi xmlns:a14="http://schemas.microsoft.com/office/drawing/2010/main" val="0"/>
                </a:ext>
              </a:extLst>
            </a:blip>
            <a:srcRect l="20200" t="39359" r="23215" b="-2658"/>
            <a:stretch/>
          </p:blipFill>
          <p:spPr bwMode="black">
            <a:xfrm>
              <a:off x="7620205" y="186199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p:cNvSpPr>
              <a:spLocks noEditPoints="1"/>
            </p:cNvSpPr>
            <p:nvPr/>
          </p:nvSpPr>
          <p:spPr bwMode="black">
            <a:xfrm>
              <a:off x="5535229"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8" name="Freeform 17"/>
            <p:cNvSpPr>
              <a:spLocks noEditPoints="1"/>
            </p:cNvSpPr>
            <p:nvPr/>
          </p:nvSpPr>
          <p:spPr bwMode="black">
            <a:xfrm>
              <a:off x="5405967" y="4087792"/>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rgbClr val="FFFFFF"/>
                </a:solidFill>
                <a:latin typeface="Segoe UI Light" pitchFamily="34" charset="0"/>
              </a:endParaRPr>
            </a:p>
          </p:txBody>
        </p:sp>
      </p:grpSp>
    </p:spTree>
    <p:extLst>
      <p:ext uri="{BB962C8B-B14F-4D97-AF65-F5344CB8AC3E}">
        <p14:creationId xmlns:p14="http://schemas.microsoft.com/office/powerpoint/2010/main" val="29243542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2" y="1447799"/>
            <a:ext cx="11149013" cy="4776692"/>
          </a:xfrm>
        </p:spPr>
        <p:txBody>
          <a:bodyPr/>
          <a:lstStyle/>
          <a:p>
            <a:r>
              <a:rPr lang="en-US" dirty="0" smtClean="0"/>
              <a:t>Opening</a:t>
            </a:r>
          </a:p>
          <a:p>
            <a:endParaRPr lang="en-US" dirty="0" smtClean="0"/>
          </a:p>
          <a:p>
            <a:r>
              <a:rPr lang="en-US" dirty="0" smtClean="0"/>
              <a:t>OPSCODE Demo</a:t>
            </a:r>
          </a:p>
          <a:p>
            <a:endParaRPr lang="en-US" dirty="0" smtClean="0"/>
          </a:p>
          <a:p>
            <a:r>
              <a:rPr lang="en-US" dirty="0" smtClean="0"/>
              <a:t>SUSE Studio Demo</a:t>
            </a:r>
          </a:p>
          <a:p>
            <a:endParaRPr lang="en-US" dirty="0" smtClean="0"/>
          </a:p>
          <a:p>
            <a:r>
              <a:rPr lang="en-US" dirty="0" smtClean="0"/>
              <a:t>Canonical Juju Demo</a:t>
            </a:r>
          </a:p>
          <a:p>
            <a:endParaRPr lang="en-US" dirty="0"/>
          </a:p>
          <a:p>
            <a:r>
              <a:rPr lang="en-US" dirty="0" smtClean="0"/>
              <a:t>Panel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891" y="1371600"/>
            <a:ext cx="2177143"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242" y="3810000"/>
            <a:ext cx="2892287" cy="1543050"/>
          </a:xfrm>
          <a:prstGeom prst="rect">
            <a:avLst/>
          </a:prstGeom>
          <a:ln w="38100">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497" y="1562429"/>
            <a:ext cx="2139077" cy="1180771"/>
          </a:xfrm>
          <a:prstGeom prst="rect">
            <a:avLst/>
          </a:prstGeom>
          <a:noFill/>
          <a:ln>
            <a:noFill/>
          </a:ln>
        </p:spPr>
      </p:pic>
    </p:spTree>
    <p:extLst>
      <p:ext uri="{BB962C8B-B14F-4D97-AF65-F5344CB8AC3E}">
        <p14:creationId xmlns:p14="http://schemas.microsoft.com/office/powerpoint/2010/main" val="3168232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533400"/>
            <a:ext cx="11149013" cy="609398"/>
          </a:xfrm>
        </p:spPr>
        <p:txBody>
          <a:bodyPr/>
          <a:lstStyle/>
          <a:p>
            <a:r>
              <a:rPr lang="en-US" dirty="0" smtClean="0"/>
              <a:t>Microsoft Goals for Linux on Windows Azure</a:t>
            </a:r>
            <a:endParaRPr lang="en-US" dirty="0"/>
          </a:p>
        </p:txBody>
      </p:sp>
      <p:sp>
        <p:nvSpPr>
          <p:cNvPr id="3" name="Text Placeholder 2"/>
          <p:cNvSpPr>
            <a:spLocks noGrp="1"/>
          </p:cNvSpPr>
          <p:nvPr>
            <p:ph type="body" sz="quarter" idx="10"/>
          </p:nvPr>
        </p:nvSpPr>
        <p:spPr>
          <a:xfrm>
            <a:off x="531812" y="1676400"/>
            <a:ext cx="11149013" cy="4235006"/>
          </a:xfrm>
        </p:spPr>
        <p:txBody>
          <a:bodyPr/>
          <a:lstStyle/>
          <a:p>
            <a:r>
              <a:rPr lang="en-US" dirty="0"/>
              <a:t>All the best of Windows Azure </a:t>
            </a:r>
            <a:r>
              <a:rPr lang="en-US" dirty="0" err="1"/>
              <a:t>IaaS</a:t>
            </a:r>
            <a:r>
              <a:rPr lang="en-US" dirty="0"/>
              <a:t> for Linux VMs</a:t>
            </a:r>
            <a:r>
              <a:rPr lang="en-US" dirty="0" smtClean="0"/>
              <a:t>.</a:t>
            </a:r>
          </a:p>
          <a:p>
            <a:endParaRPr lang="en-US" dirty="0"/>
          </a:p>
          <a:p>
            <a:r>
              <a:rPr lang="en-US" dirty="0" smtClean="0"/>
              <a:t>Enterprise </a:t>
            </a:r>
            <a:r>
              <a:rPr lang="en-US" dirty="0"/>
              <a:t>customers will have a great experience</a:t>
            </a:r>
            <a:r>
              <a:rPr lang="en-US" dirty="0" smtClean="0"/>
              <a:t>.</a:t>
            </a:r>
          </a:p>
          <a:p>
            <a:endParaRPr lang="en-US" dirty="0"/>
          </a:p>
          <a:p>
            <a:r>
              <a:rPr lang="en-US" dirty="0" smtClean="0"/>
              <a:t>We </a:t>
            </a:r>
            <a:r>
              <a:rPr lang="en-US" dirty="0"/>
              <a:t>aim to be a strong </a:t>
            </a:r>
            <a:r>
              <a:rPr lang="en-US" dirty="0" smtClean="0"/>
              <a:t>platform for </a:t>
            </a:r>
            <a:r>
              <a:rPr lang="en-US" dirty="0"/>
              <a:t>small ISVs</a:t>
            </a:r>
            <a:r>
              <a:rPr lang="en-US" dirty="0" smtClean="0"/>
              <a:t>.</a:t>
            </a:r>
          </a:p>
          <a:p>
            <a:endParaRPr lang="en-US" dirty="0"/>
          </a:p>
          <a:p>
            <a:r>
              <a:rPr lang="en-US" dirty="0" smtClean="0"/>
              <a:t>We will </a:t>
            </a:r>
            <a:r>
              <a:rPr lang="en-US" dirty="0"/>
              <a:t>open source </a:t>
            </a:r>
            <a:r>
              <a:rPr lang="en-US" dirty="0" smtClean="0"/>
              <a:t>much of our </a:t>
            </a:r>
            <a:r>
              <a:rPr lang="en-US" dirty="0"/>
              <a:t>related innovation.</a:t>
            </a:r>
          </a:p>
          <a:p>
            <a:endParaRPr lang="en-US" dirty="0"/>
          </a:p>
        </p:txBody>
      </p:sp>
    </p:spTree>
    <p:extLst>
      <p:ext uri="{BB962C8B-B14F-4D97-AF65-F5344CB8AC3E}">
        <p14:creationId xmlns:p14="http://schemas.microsoft.com/office/powerpoint/2010/main" val="30016836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on Windows Azure </a:t>
            </a:r>
            <a:r>
              <a:rPr lang="en-US" dirty="0" err="1" smtClean="0"/>
              <a:t>IaaS</a:t>
            </a:r>
            <a:r>
              <a:rPr lang="en-US" dirty="0" smtClean="0"/>
              <a:t> Roadmap</a:t>
            </a:r>
            <a:endParaRPr lang="en-US" dirty="0"/>
          </a:p>
        </p:txBody>
      </p:sp>
      <p:sp>
        <p:nvSpPr>
          <p:cNvPr id="4" name="Freeform 21"/>
          <p:cNvSpPr>
            <a:spLocks/>
          </p:cNvSpPr>
          <p:nvPr/>
        </p:nvSpPr>
        <p:spPr bwMode="auto">
          <a:xfrm>
            <a:off x="303212" y="1740574"/>
            <a:ext cx="10591800" cy="4648200"/>
          </a:xfrm>
          <a:custGeom>
            <a:avLst/>
            <a:gdLst/>
            <a:ahLst/>
            <a:cxnLst>
              <a:cxn ang="0">
                <a:pos x="903" y="4322"/>
              </a:cxn>
              <a:cxn ang="0">
                <a:pos x="7124" y="1313"/>
              </a:cxn>
              <a:cxn ang="0">
                <a:pos x="7388" y="1590"/>
              </a:cxn>
              <a:cxn ang="0">
                <a:pos x="7517" y="373"/>
              </a:cxn>
              <a:cxn ang="0">
                <a:pos x="5857" y="0"/>
              </a:cxn>
              <a:cxn ang="0">
                <a:pos x="6076" y="228"/>
              </a:cxn>
              <a:cxn ang="0">
                <a:pos x="0" y="2264"/>
              </a:cxn>
              <a:cxn ang="0">
                <a:pos x="903" y="4322"/>
              </a:cxn>
            </a:cxnLst>
            <a:rect l="0" t="0" r="r" b="b"/>
            <a:pathLst>
              <a:path w="7517" h="4322">
                <a:moveTo>
                  <a:pt x="903" y="4322"/>
                </a:moveTo>
                <a:lnTo>
                  <a:pt x="7124" y="1313"/>
                </a:lnTo>
                <a:lnTo>
                  <a:pt x="7388" y="1590"/>
                </a:lnTo>
                <a:lnTo>
                  <a:pt x="7517" y="373"/>
                </a:lnTo>
                <a:lnTo>
                  <a:pt x="5857" y="0"/>
                </a:lnTo>
                <a:lnTo>
                  <a:pt x="6076" y="228"/>
                </a:lnTo>
                <a:lnTo>
                  <a:pt x="0" y="2264"/>
                </a:lnTo>
                <a:lnTo>
                  <a:pt x="903" y="4322"/>
                </a:lnTo>
                <a:close/>
              </a:path>
            </a:pathLst>
          </a:custGeom>
          <a:gradFill flip="none" rotWithShape="1">
            <a:gsLst>
              <a:gs pos="3000">
                <a:srgbClr val="FFFFFF"/>
              </a:gs>
              <a:gs pos="6000">
                <a:srgbClr val="FFFFFF">
                  <a:alpha val="24000"/>
                </a:srgbClr>
              </a:gs>
              <a:gs pos="12000">
                <a:srgbClr val="00B0F0">
                  <a:alpha val="48000"/>
                </a:srgbClr>
              </a:gs>
              <a:gs pos="50000">
                <a:srgbClr val="00B0F0">
                  <a:alpha val="20000"/>
                </a:srgbClr>
              </a:gs>
              <a:gs pos="56000">
                <a:srgbClr val="00B0F0">
                  <a:alpha val="28000"/>
                </a:srgbClr>
              </a:gs>
              <a:gs pos="76000">
                <a:srgbClr val="0070C0">
                  <a:alpha val="0"/>
                </a:srgbClr>
              </a:gs>
            </a:gsLst>
            <a:lin ang="9000000" scaled="0"/>
            <a:tileRect/>
          </a:gradFill>
          <a:ln w="12700" cap="flat" cmpd="sng" algn="ctr">
            <a:gradFill>
              <a:gsLst>
                <a:gs pos="0">
                  <a:schemeClr val="accent1">
                    <a:tint val="66000"/>
                    <a:satMod val="160000"/>
                  </a:schemeClr>
                </a:gs>
                <a:gs pos="50000">
                  <a:srgbClr val="0099CC">
                    <a:alpha val="54000"/>
                  </a:srgbClr>
                </a:gs>
                <a:gs pos="71000">
                  <a:srgbClr val="0099CC">
                    <a:alpha val="27000"/>
                  </a:srgbClr>
                </a:gs>
              </a:gsLst>
              <a:lin ang="78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327" fontAlgn="base">
              <a:spcBef>
                <a:spcPct val="0"/>
              </a:spcBef>
              <a:spcAft>
                <a:spcPct val="0"/>
              </a:spcAft>
              <a:defRPr/>
            </a:pPr>
            <a:endParaRPr lang="en-US" dirty="0">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578070" y="1128486"/>
            <a:ext cx="5173441" cy="5810822"/>
          </a:xfrm>
          <a:prstGeom prst="rect">
            <a:avLst/>
          </a:prstGeom>
          <a:noFill/>
        </p:spPr>
        <p:txBody>
          <a:bodyPr wrap="square" lIns="91440" tIns="91440" rIns="91440" bIns="91440" rtlCol="0">
            <a:spAutoFit/>
          </a:bodyPr>
          <a:lstStyle/>
          <a:p>
            <a:pPr>
              <a:lnSpc>
                <a:spcPct val="90000"/>
              </a:lnSpc>
              <a:spcBef>
                <a:spcPct val="20000"/>
              </a:spcBef>
              <a:buSzPct val="90000"/>
            </a:pPr>
            <a:r>
              <a:rPr lang="en-US" sz="2800" b="1" dirty="0" smtClean="0">
                <a:solidFill>
                  <a:schemeClr val="tx1">
                    <a:alpha val="99000"/>
                  </a:schemeClr>
                </a:solidFill>
              </a:rPr>
              <a:t>June Preview </a:t>
            </a:r>
            <a:r>
              <a:rPr lang="en-US" sz="2800" b="1" dirty="0">
                <a:solidFill>
                  <a:schemeClr val="tx1">
                    <a:alpha val="99000"/>
                  </a:schemeClr>
                </a:solidFill>
              </a:rPr>
              <a:t>Release </a:t>
            </a:r>
            <a:endParaRPr lang="en-US" sz="2800" b="1" dirty="0" smtClean="0">
              <a:solidFill>
                <a:schemeClr val="tx1">
                  <a:alpha val="99000"/>
                </a:schemeClr>
              </a:solidFill>
            </a:endParaRPr>
          </a:p>
          <a:p>
            <a:pPr>
              <a:lnSpc>
                <a:spcPct val="90000"/>
              </a:lnSpc>
              <a:spcBef>
                <a:spcPct val="20000"/>
              </a:spcBef>
              <a:buSzPct val="90000"/>
            </a:pPr>
            <a:endParaRPr lang="en-US" sz="2400" dirty="0" smtClean="0">
              <a:solidFill>
                <a:schemeClr val="tx1">
                  <a:alpha val="99000"/>
                </a:schemeClr>
              </a:solidFill>
            </a:endParaRPr>
          </a:p>
          <a:p>
            <a:pPr>
              <a:lnSpc>
                <a:spcPct val="90000"/>
              </a:lnSpc>
              <a:spcBef>
                <a:spcPct val="20000"/>
              </a:spcBef>
              <a:buSzPct val="90000"/>
            </a:pPr>
            <a:r>
              <a:rPr lang="en-US" sz="2000" dirty="0" smtClean="0">
                <a:solidFill>
                  <a:schemeClr val="tx1">
                    <a:alpha val="99000"/>
                  </a:schemeClr>
                </a:solidFill>
              </a:rPr>
              <a:t>Canonical Ubuntu</a:t>
            </a:r>
          </a:p>
          <a:p>
            <a:pPr>
              <a:lnSpc>
                <a:spcPct val="90000"/>
              </a:lnSpc>
              <a:spcBef>
                <a:spcPct val="20000"/>
              </a:spcBef>
              <a:buSzPct val="90000"/>
            </a:pPr>
            <a:endParaRPr lang="en-US" sz="2000" dirty="0" smtClean="0">
              <a:solidFill>
                <a:schemeClr val="tx1">
                  <a:alpha val="99000"/>
                </a:schemeClr>
              </a:solidFill>
            </a:endParaRPr>
          </a:p>
          <a:p>
            <a:pPr>
              <a:lnSpc>
                <a:spcPct val="90000"/>
              </a:lnSpc>
              <a:spcBef>
                <a:spcPct val="20000"/>
              </a:spcBef>
              <a:buSzPct val="90000"/>
            </a:pPr>
            <a:r>
              <a:rPr lang="en-US" sz="2000" dirty="0" err="1" smtClean="0">
                <a:solidFill>
                  <a:schemeClr val="tx1">
                    <a:alpha val="99000"/>
                  </a:schemeClr>
                </a:solidFill>
              </a:rPr>
              <a:t>OpenSUSE</a:t>
            </a:r>
            <a:r>
              <a:rPr lang="en-US" sz="2000" dirty="0" smtClean="0">
                <a:solidFill>
                  <a:schemeClr val="tx1">
                    <a:alpha val="99000"/>
                  </a:schemeClr>
                </a:solidFill>
              </a:rPr>
              <a:t>, SUSE </a:t>
            </a:r>
            <a:r>
              <a:rPr lang="en-US" sz="2000" dirty="0">
                <a:solidFill>
                  <a:schemeClr val="tx1">
                    <a:alpha val="99000"/>
                  </a:schemeClr>
                </a:solidFill>
              </a:rPr>
              <a:t>Linux Enterprise Server (SLES) </a:t>
            </a:r>
          </a:p>
          <a:p>
            <a:pPr>
              <a:lnSpc>
                <a:spcPct val="90000"/>
              </a:lnSpc>
              <a:spcBef>
                <a:spcPct val="20000"/>
              </a:spcBef>
              <a:buSzPct val="90000"/>
            </a:pPr>
            <a:endParaRPr lang="en-US" sz="2000" dirty="0">
              <a:solidFill>
                <a:schemeClr val="tx1">
                  <a:alpha val="99000"/>
                </a:schemeClr>
              </a:solidFill>
            </a:endParaRPr>
          </a:p>
          <a:p>
            <a:pPr>
              <a:lnSpc>
                <a:spcPct val="90000"/>
              </a:lnSpc>
              <a:spcBef>
                <a:spcPct val="20000"/>
              </a:spcBef>
              <a:buSzPct val="90000"/>
            </a:pPr>
            <a:r>
              <a:rPr lang="en-US" sz="2000" dirty="0" err="1" smtClean="0">
                <a:solidFill>
                  <a:schemeClr val="tx1">
                    <a:alpha val="99000"/>
                  </a:schemeClr>
                </a:solidFill>
              </a:rPr>
              <a:t>CentOS</a:t>
            </a:r>
            <a:r>
              <a:rPr lang="en-US" sz="2000" dirty="0" smtClean="0">
                <a:solidFill>
                  <a:schemeClr val="tx1">
                    <a:alpha val="99000"/>
                  </a:schemeClr>
                </a:solidFill>
              </a:rPr>
              <a:t> (provided by </a:t>
            </a:r>
            <a:r>
              <a:rPr lang="en-US" sz="2000" dirty="0" err="1" smtClean="0">
                <a:solidFill>
                  <a:schemeClr val="tx1">
                    <a:alpha val="99000"/>
                  </a:schemeClr>
                </a:solidFill>
              </a:rPr>
              <a:t>OpenLogic</a:t>
            </a:r>
            <a:r>
              <a:rPr lang="en-US" sz="2000" dirty="0" smtClean="0">
                <a:solidFill>
                  <a:schemeClr val="tx1">
                    <a:alpha val="99000"/>
                  </a:schemeClr>
                </a:solidFill>
              </a:rPr>
              <a:t>)</a:t>
            </a:r>
          </a:p>
          <a:p>
            <a:pPr>
              <a:lnSpc>
                <a:spcPct val="90000"/>
              </a:lnSpc>
              <a:spcBef>
                <a:spcPct val="20000"/>
              </a:spcBef>
              <a:buSzPct val="90000"/>
            </a:pPr>
            <a:endParaRPr lang="en-US" sz="2000" dirty="0" smtClean="0">
              <a:solidFill>
                <a:schemeClr val="tx1">
                  <a:alpha val="99000"/>
                </a:schemeClr>
              </a:solidFill>
            </a:endParaRPr>
          </a:p>
          <a:p>
            <a:pPr>
              <a:lnSpc>
                <a:spcPct val="90000"/>
              </a:lnSpc>
              <a:spcBef>
                <a:spcPct val="20000"/>
              </a:spcBef>
              <a:buSzPct val="90000"/>
            </a:pPr>
            <a:r>
              <a:rPr lang="en-US" sz="2000" dirty="0" smtClean="0">
                <a:solidFill>
                  <a:schemeClr val="tx1">
                    <a:alpha val="99000"/>
                  </a:schemeClr>
                </a:solidFill>
              </a:rPr>
              <a:t>Partner Curated Images Discoverable via Windows Azure Gallery </a:t>
            </a:r>
          </a:p>
          <a:p>
            <a:pPr>
              <a:lnSpc>
                <a:spcPct val="90000"/>
              </a:lnSpc>
              <a:spcBef>
                <a:spcPct val="20000"/>
              </a:spcBef>
              <a:buSzPct val="90000"/>
            </a:pPr>
            <a:endParaRPr lang="en-US" sz="2000" dirty="0">
              <a:solidFill>
                <a:schemeClr val="tx1">
                  <a:alpha val="99000"/>
                </a:schemeClr>
              </a:solidFill>
            </a:endParaRPr>
          </a:p>
          <a:p>
            <a:pPr>
              <a:lnSpc>
                <a:spcPct val="90000"/>
              </a:lnSpc>
              <a:spcBef>
                <a:spcPct val="20000"/>
              </a:spcBef>
              <a:buSzPct val="90000"/>
            </a:pPr>
            <a:r>
              <a:rPr lang="en-US" sz="2000" dirty="0" smtClean="0">
                <a:solidFill>
                  <a:schemeClr val="tx1">
                    <a:alpha val="99000"/>
                  </a:schemeClr>
                </a:solidFill>
              </a:rPr>
              <a:t>‘Bring-your-own-Linux’ </a:t>
            </a:r>
          </a:p>
          <a:p>
            <a:pPr>
              <a:lnSpc>
                <a:spcPct val="90000"/>
              </a:lnSpc>
              <a:spcBef>
                <a:spcPct val="20000"/>
              </a:spcBef>
              <a:buSzPct val="90000"/>
            </a:pPr>
            <a:r>
              <a:rPr lang="en-US" sz="2000" dirty="0" smtClean="0">
                <a:solidFill>
                  <a:srgbClr val="FF0000"/>
                </a:solidFill>
                <a:hlinkClick r:id="rId2"/>
              </a:rPr>
              <a:t>http://windowsazure.com/en-us/manage/linux/common-tasks/upload-VHD</a:t>
            </a:r>
            <a:endParaRPr lang="en-US" sz="2000" dirty="0" smtClean="0">
              <a:solidFill>
                <a:srgbClr val="FF0000"/>
              </a:solidFill>
            </a:endParaRPr>
          </a:p>
          <a:p>
            <a:pPr>
              <a:lnSpc>
                <a:spcPct val="90000"/>
              </a:lnSpc>
              <a:spcBef>
                <a:spcPct val="20000"/>
              </a:spcBef>
              <a:buSzPct val="90000"/>
            </a:pPr>
            <a:endParaRPr lang="en-US" sz="2000" dirty="0" smtClean="0">
              <a:solidFill>
                <a:schemeClr val="tx1">
                  <a:alpha val="99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612" y="1713993"/>
            <a:ext cx="762000" cy="76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317" y="2203090"/>
            <a:ext cx="812800" cy="762000"/>
          </a:xfrm>
          <a:prstGeom prst="rect">
            <a:avLst/>
          </a:prstGeom>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117" y="3268118"/>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161212" y="1128486"/>
            <a:ext cx="5230148" cy="3354765"/>
          </a:xfrm>
          <a:prstGeom prst="rect">
            <a:avLst/>
          </a:prstGeom>
          <a:noFill/>
        </p:spPr>
        <p:txBody>
          <a:bodyPr wrap="square" lIns="91440" tIns="91440" rIns="91440" bIns="91440" rtlCol="0">
            <a:spAutoFit/>
          </a:bodyPr>
          <a:lstStyle/>
          <a:p>
            <a:pPr>
              <a:lnSpc>
                <a:spcPct val="90000"/>
              </a:lnSpc>
              <a:spcBef>
                <a:spcPct val="20000"/>
              </a:spcBef>
              <a:buSzPct val="90000"/>
            </a:pPr>
            <a:r>
              <a:rPr lang="en-US" sz="2800" b="1" dirty="0" smtClean="0">
                <a:solidFill>
                  <a:schemeClr val="tx1">
                    <a:alpha val="99000"/>
                  </a:schemeClr>
                </a:solidFill>
              </a:rPr>
              <a:t>Future</a:t>
            </a:r>
          </a:p>
          <a:p>
            <a:pPr>
              <a:lnSpc>
                <a:spcPct val="90000"/>
              </a:lnSpc>
              <a:spcBef>
                <a:spcPct val="20000"/>
              </a:spcBef>
              <a:buSzPct val="90000"/>
            </a:pPr>
            <a:endParaRPr lang="en-US" sz="2400" dirty="0" smtClean="0">
              <a:solidFill>
                <a:schemeClr val="tx1">
                  <a:alpha val="99000"/>
                </a:schemeClr>
              </a:solidFill>
            </a:endParaRPr>
          </a:p>
          <a:p>
            <a:pPr>
              <a:lnSpc>
                <a:spcPct val="90000"/>
              </a:lnSpc>
              <a:spcBef>
                <a:spcPct val="20000"/>
              </a:spcBef>
              <a:buSzPct val="90000"/>
            </a:pPr>
            <a:r>
              <a:rPr lang="en-US" sz="2000" dirty="0">
                <a:solidFill>
                  <a:schemeClr val="tx1">
                    <a:alpha val="99000"/>
                  </a:schemeClr>
                </a:solidFill>
              </a:rPr>
              <a:t>Additional </a:t>
            </a:r>
            <a:r>
              <a:rPr lang="en-US" sz="2000" dirty="0" err="1" smtClean="0">
                <a:solidFill>
                  <a:schemeClr val="tx1">
                    <a:alpha val="99000"/>
                  </a:schemeClr>
                </a:solidFill>
              </a:rPr>
              <a:t>Distros</a:t>
            </a:r>
            <a:r>
              <a:rPr lang="en-US" sz="2000" dirty="0" smtClean="0">
                <a:solidFill>
                  <a:schemeClr val="tx1">
                    <a:alpha val="99000"/>
                  </a:schemeClr>
                </a:solidFill>
              </a:rPr>
              <a:t> </a:t>
            </a:r>
          </a:p>
          <a:p>
            <a:pPr>
              <a:lnSpc>
                <a:spcPct val="90000"/>
              </a:lnSpc>
              <a:spcBef>
                <a:spcPct val="20000"/>
              </a:spcBef>
              <a:buSzPct val="90000"/>
            </a:pPr>
            <a:endParaRPr lang="en-US" sz="2000" dirty="0">
              <a:solidFill>
                <a:schemeClr val="tx1">
                  <a:alpha val="99000"/>
                </a:schemeClr>
              </a:solidFill>
            </a:endParaRPr>
          </a:p>
          <a:p>
            <a:pPr>
              <a:lnSpc>
                <a:spcPct val="90000"/>
              </a:lnSpc>
              <a:spcBef>
                <a:spcPct val="20000"/>
              </a:spcBef>
              <a:buSzPct val="90000"/>
            </a:pPr>
            <a:r>
              <a:rPr lang="en-US" sz="2000" dirty="0" smtClean="0">
                <a:solidFill>
                  <a:schemeClr val="tx1">
                    <a:alpha val="99000"/>
                  </a:schemeClr>
                </a:solidFill>
              </a:rPr>
              <a:t>Community VHD Repository</a:t>
            </a:r>
          </a:p>
          <a:p>
            <a:pPr>
              <a:lnSpc>
                <a:spcPct val="90000"/>
              </a:lnSpc>
              <a:spcBef>
                <a:spcPct val="20000"/>
              </a:spcBef>
              <a:buSzPct val="90000"/>
            </a:pPr>
            <a:endParaRPr lang="en-US" sz="2000" dirty="0" smtClean="0">
              <a:solidFill>
                <a:schemeClr val="tx1">
                  <a:alpha val="99000"/>
                </a:schemeClr>
              </a:solidFill>
            </a:endParaRPr>
          </a:p>
          <a:p>
            <a:pPr>
              <a:lnSpc>
                <a:spcPct val="90000"/>
              </a:lnSpc>
              <a:spcBef>
                <a:spcPct val="20000"/>
              </a:spcBef>
              <a:buSzPct val="90000"/>
            </a:pPr>
            <a:r>
              <a:rPr lang="en-US" sz="2000" dirty="0" smtClean="0">
                <a:solidFill>
                  <a:schemeClr val="tx1">
                    <a:alpha val="99000"/>
                  </a:schemeClr>
                </a:solidFill>
              </a:rPr>
              <a:t>Premium Services:  Patching and Phone Support</a:t>
            </a:r>
            <a:endParaRPr lang="en-US" sz="2400" dirty="0" smtClean="0">
              <a:solidFill>
                <a:schemeClr val="tx1">
                  <a:alpha val="99000"/>
                </a:schemeClr>
              </a:solidFill>
            </a:endParaRPr>
          </a:p>
          <a:p>
            <a:pPr>
              <a:lnSpc>
                <a:spcPct val="90000"/>
              </a:lnSpc>
              <a:spcBef>
                <a:spcPct val="20000"/>
              </a:spcBef>
              <a:buSzPct val="90000"/>
            </a:pPr>
            <a:r>
              <a:rPr lang="en-US" sz="2400" dirty="0" smtClean="0">
                <a:solidFill>
                  <a:schemeClr val="tx1">
                    <a:alpha val="99000"/>
                  </a:schemeClr>
                </a:solidFill>
              </a:rPr>
              <a:t> </a:t>
            </a:r>
          </a:p>
        </p:txBody>
      </p:sp>
    </p:spTree>
    <p:extLst>
      <p:ext uri="{BB962C8B-B14F-4D97-AF65-F5344CB8AC3E}">
        <p14:creationId xmlns:p14="http://schemas.microsoft.com/office/powerpoint/2010/main" val="30767876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MICROSOFT</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Linux on Windows Azure</a:t>
            </a:r>
            <a:endParaRPr lang="en-US" dirty="0"/>
          </a:p>
        </p:txBody>
      </p:sp>
    </p:spTree>
    <p:extLst>
      <p:ext uri="{BB962C8B-B14F-4D97-AF65-F5344CB8AC3E}">
        <p14:creationId xmlns:p14="http://schemas.microsoft.com/office/powerpoint/2010/main" val="24181600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669713" cy="609398"/>
          </a:xfrm>
        </p:spPr>
        <p:txBody>
          <a:bodyPr/>
          <a:lstStyle/>
          <a:p>
            <a:r>
              <a:rPr lang="en-US" sz="4400" dirty="0" smtClean="0"/>
              <a:t>Technology Behind Launching a Linux VM</a:t>
            </a:r>
            <a:endParaRPr lang="en-US" sz="4400" dirty="0"/>
          </a:p>
        </p:txBody>
      </p:sp>
      <p:pic>
        <p:nvPicPr>
          <p:cNvPr id="180"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94900" y="5570680"/>
            <a:ext cx="391206" cy="993775"/>
          </a:xfrm>
          <a:prstGeom prst="rect">
            <a:avLst/>
          </a:prstGeom>
          <a:noFill/>
          <a:extLst>
            <a:ext uri="{909E8E84-426E-40DD-AFC4-6F175D3DCCD1}">
              <a14:hiddenFill xmlns:a14="http://schemas.microsoft.com/office/drawing/2010/main">
                <a:solidFill>
                  <a:srgbClr val="FFFFFF"/>
                </a:solidFill>
              </a14:hiddenFill>
            </a:ext>
          </a:extLst>
        </p:spPr>
      </p:pic>
      <p:sp>
        <p:nvSpPr>
          <p:cNvPr id="181" name="Rectangle 180"/>
          <p:cNvSpPr/>
          <p:nvPr/>
        </p:nvSpPr>
        <p:spPr>
          <a:xfrm>
            <a:off x="6094413" y="5677494"/>
            <a:ext cx="2397727" cy="95190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t"/>
          <a:lstStyle/>
          <a:p>
            <a:pPr algn="r"/>
            <a:r>
              <a:rPr lang="en-US" sz="2000" dirty="0" smtClean="0">
                <a:solidFill>
                  <a:schemeClr val="bg1">
                    <a:alpha val="99000"/>
                  </a:schemeClr>
                </a:solidFill>
              </a:rPr>
              <a:t/>
            </a:r>
            <a:br>
              <a:rPr lang="en-US" sz="2000" dirty="0" smtClean="0">
                <a:solidFill>
                  <a:schemeClr val="bg1">
                    <a:alpha val="99000"/>
                  </a:schemeClr>
                </a:solidFill>
              </a:rPr>
            </a:br>
            <a:r>
              <a:rPr lang="en-US" sz="2000" dirty="0" smtClean="0">
                <a:solidFill>
                  <a:schemeClr val="bg1">
                    <a:alpha val="99000"/>
                  </a:schemeClr>
                </a:solidFill>
              </a:rPr>
              <a:t>Portal (API)</a:t>
            </a:r>
            <a:endParaRPr lang="en-US" sz="2000" dirty="0">
              <a:solidFill>
                <a:schemeClr val="bg1">
                  <a:alpha val="99000"/>
                </a:schemeClr>
              </a:solidFill>
            </a:endParaRPr>
          </a:p>
        </p:txBody>
      </p:sp>
      <p:sp>
        <p:nvSpPr>
          <p:cNvPr id="182" name="Rectangle 181"/>
          <p:cNvSpPr/>
          <p:nvPr/>
        </p:nvSpPr>
        <p:spPr>
          <a:xfrm>
            <a:off x="514240" y="1181178"/>
            <a:ext cx="2945633" cy="5533064"/>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r"/>
            <a:r>
              <a:rPr lang="en-US" sz="2000" dirty="0" smtClean="0">
                <a:solidFill>
                  <a:schemeClr val="bg1">
                    <a:alpha val="99000"/>
                  </a:schemeClr>
                </a:solidFill>
              </a:rPr>
              <a:t>Windows Azure Hypervisor</a:t>
            </a:r>
            <a:endParaRPr lang="en-US" sz="2000" dirty="0">
              <a:solidFill>
                <a:schemeClr val="bg1">
                  <a:alpha val="99000"/>
                </a:schemeClr>
              </a:solidFill>
            </a:endParaRPr>
          </a:p>
        </p:txBody>
      </p:sp>
      <p:sp>
        <p:nvSpPr>
          <p:cNvPr id="183" name="Rectangle 182"/>
          <p:cNvSpPr/>
          <p:nvPr/>
        </p:nvSpPr>
        <p:spPr>
          <a:xfrm>
            <a:off x="684212" y="1447800"/>
            <a:ext cx="2590800" cy="3123988"/>
          </a:xfrm>
          <a:prstGeom prst="rect">
            <a:avLst/>
          </a:prstGeom>
          <a:solidFill>
            <a:schemeClr val="accent6">
              <a:lumMod val="5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r"/>
            <a:r>
              <a:rPr lang="en-US" sz="2000" dirty="0" smtClean="0">
                <a:solidFill>
                  <a:schemeClr val="tx1">
                    <a:alpha val="99000"/>
                  </a:schemeClr>
                </a:solidFill>
              </a:rPr>
              <a:t>VM</a:t>
            </a:r>
            <a:endParaRPr lang="en-US" sz="2000" dirty="0">
              <a:solidFill>
                <a:schemeClr val="tx1">
                  <a:alpha val="99000"/>
                </a:schemeClr>
              </a:solidFill>
            </a:endParaRPr>
          </a:p>
        </p:txBody>
      </p:sp>
      <p:sp>
        <p:nvSpPr>
          <p:cNvPr id="184" name="TextBox 183"/>
          <p:cNvSpPr txBox="1"/>
          <p:nvPr/>
        </p:nvSpPr>
        <p:spPr>
          <a:xfrm>
            <a:off x="980117" y="2442888"/>
            <a:ext cx="482824" cy="369332"/>
          </a:xfrm>
          <a:prstGeom prst="rect">
            <a:avLst/>
          </a:prstGeom>
          <a:noFill/>
        </p:spPr>
        <p:txBody>
          <a:bodyPr wrap="none" rtlCol="0">
            <a:spAutoFit/>
          </a:bodyPr>
          <a:lstStyle/>
          <a:p>
            <a:r>
              <a:rPr lang="en-US" dirty="0" smtClean="0">
                <a:solidFill>
                  <a:schemeClr val="tx1">
                    <a:alpha val="99000"/>
                  </a:schemeClr>
                </a:solidFill>
              </a:rPr>
              <a:t>OS</a:t>
            </a:r>
          </a:p>
        </p:txBody>
      </p:sp>
      <p:sp>
        <p:nvSpPr>
          <p:cNvPr id="185" name="TextBox 184"/>
          <p:cNvSpPr txBox="1"/>
          <p:nvPr/>
        </p:nvSpPr>
        <p:spPr>
          <a:xfrm>
            <a:off x="961748" y="1697348"/>
            <a:ext cx="659155" cy="369332"/>
          </a:xfrm>
          <a:prstGeom prst="rect">
            <a:avLst/>
          </a:prstGeom>
          <a:noFill/>
        </p:spPr>
        <p:txBody>
          <a:bodyPr wrap="none" rtlCol="0">
            <a:spAutoFit/>
          </a:bodyPr>
          <a:lstStyle/>
          <a:p>
            <a:r>
              <a:rPr lang="en-US" dirty="0" smtClean="0">
                <a:solidFill>
                  <a:schemeClr val="tx1">
                    <a:alpha val="99000"/>
                  </a:schemeClr>
                </a:solidFill>
              </a:rPr>
              <a:t>Data</a:t>
            </a:r>
            <a:endParaRPr lang="en-US" dirty="0">
              <a:solidFill>
                <a:schemeClr val="tx1">
                  <a:alpha val="99000"/>
                </a:schemeClr>
              </a:solidFill>
            </a:endParaRPr>
          </a:p>
        </p:txBody>
      </p:sp>
      <p:sp>
        <p:nvSpPr>
          <p:cNvPr id="186" name="TextBox 185"/>
          <p:cNvSpPr txBox="1"/>
          <p:nvPr/>
        </p:nvSpPr>
        <p:spPr>
          <a:xfrm>
            <a:off x="980117" y="3933968"/>
            <a:ext cx="801823" cy="369332"/>
          </a:xfrm>
          <a:prstGeom prst="rect">
            <a:avLst/>
          </a:prstGeom>
          <a:noFill/>
        </p:spPr>
        <p:txBody>
          <a:bodyPr wrap="none" rtlCol="0">
            <a:spAutoFit/>
          </a:bodyPr>
          <a:lstStyle/>
          <a:p>
            <a:r>
              <a:rPr lang="en-US" dirty="0" smtClean="0">
                <a:solidFill>
                  <a:schemeClr val="tx1">
                    <a:alpha val="99000"/>
                  </a:schemeClr>
                </a:solidFill>
              </a:rPr>
              <a:t>Cache</a:t>
            </a:r>
          </a:p>
        </p:txBody>
      </p:sp>
      <p:pic>
        <p:nvPicPr>
          <p:cNvPr id="18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5888" y="2355626"/>
            <a:ext cx="402336" cy="546028"/>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7909" y="1611743"/>
            <a:ext cx="398294" cy="540543"/>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5888" y="3845620"/>
            <a:ext cx="402336" cy="546028"/>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9"/>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r="4304" b="3215"/>
          <a:stretch/>
        </p:blipFill>
        <p:spPr bwMode="auto">
          <a:xfrm>
            <a:off x="1697797" y="3078092"/>
            <a:ext cx="578518" cy="590004"/>
          </a:xfrm>
          <a:prstGeom prst="ellipse">
            <a:avLst/>
          </a:prstGeom>
          <a:noFill/>
          <a:ln>
            <a:noFill/>
          </a:ln>
        </p:spPr>
      </p:pic>
      <p:sp>
        <p:nvSpPr>
          <p:cNvPr id="191" name="TextBox 190"/>
          <p:cNvSpPr txBox="1"/>
          <p:nvPr/>
        </p:nvSpPr>
        <p:spPr>
          <a:xfrm>
            <a:off x="980117" y="3188428"/>
            <a:ext cx="543739" cy="369332"/>
          </a:xfrm>
          <a:prstGeom prst="rect">
            <a:avLst/>
          </a:prstGeom>
          <a:noFill/>
        </p:spPr>
        <p:txBody>
          <a:bodyPr wrap="none" rtlCol="0">
            <a:spAutoFit/>
          </a:bodyPr>
          <a:lstStyle/>
          <a:p>
            <a:r>
              <a:rPr lang="en-US" dirty="0" smtClean="0">
                <a:solidFill>
                  <a:schemeClr val="tx1">
                    <a:alpha val="99000"/>
                  </a:schemeClr>
                </a:solidFill>
              </a:rPr>
              <a:t>ISO</a:t>
            </a:r>
            <a:endParaRPr lang="en-US" dirty="0">
              <a:solidFill>
                <a:schemeClr val="tx1">
                  <a:alpha val="99000"/>
                </a:schemeClr>
              </a:solidFill>
            </a:endParaRPr>
          </a:p>
        </p:txBody>
      </p:sp>
      <p:sp>
        <p:nvSpPr>
          <p:cNvPr id="192" name="Rectangle 191"/>
          <p:cNvSpPr/>
          <p:nvPr/>
        </p:nvSpPr>
        <p:spPr>
          <a:xfrm>
            <a:off x="8816804" y="1181178"/>
            <a:ext cx="2992608" cy="1828616"/>
          </a:xfrm>
          <a:prstGeom prst="rect">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r>
              <a:rPr lang="en-US" sz="1200" dirty="0" err="1" smtClean="0">
                <a:solidFill>
                  <a:schemeClr val="bg1">
                    <a:alpha val="99000"/>
                  </a:schemeClr>
                </a:solidFill>
              </a:rPr>
              <a:t>Distro</a:t>
            </a:r>
            <a:r>
              <a:rPr lang="en-US" sz="1200" dirty="0" smtClean="0">
                <a:solidFill>
                  <a:schemeClr val="bg1">
                    <a:alpha val="99000"/>
                  </a:schemeClr>
                </a:solidFill>
              </a:rPr>
              <a:t> Partner Repository</a:t>
            </a:r>
            <a:endParaRPr lang="en-US" sz="1200" dirty="0">
              <a:solidFill>
                <a:schemeClr val="bg1">
                  <a:alpha val="99000"/>
                </a:schemeClr>
              </a:solidFill>
            </a:endParaRPr>
          </a:p>
        </p:txBody>
      </p:sp>
      <p:sp>
        <p:nvSpPr>
          <p:cNvPr id="193" name="Rectangle 192"/>
          <p:cNvSpPr/>
          <p:nvPr/>
        </p:nvSpPr>
        <p:spPr>
          <a:xfrm>
            <a:off x="3706988" y="1181178"/>
            <a:ext cx="4830430" cy="1896914"/>
          </a:xfrm>
          <a:prstGeom prst="rect">
            <a:avLst/>
          </a:prstGeom>
          <a:solidFill>
            <a:schemeClr val="accent4"/>
          </a:solid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algn="r"/>
            <a:r>
              <a:rPr lang="en-US" sz="2000" dirty="0" smtClean="0">
                <a:solidFill>
                  <a:schemeClr val="bg1">
                    <a:alpha val="99000"/>
                  </a:schemeClr>
                </a:solidFill>
              </a:rPr>
              <a:t>Customer</a:t>
            </a:r>
          </a:p>
          <a:p>
            <a:pPr algn="r"/>
            <a:r>
              <a:rPr lang="en-US" sz="2000" dirty="0" smtClean="0">
                <a:solidFill>
                  <a:schemeClr val="bg1">
                    <a:alpha val="99000"/>
                  </a:schemeClr>
                </a:solidFill>
              </a:rPr>
              <a:t>Storage </a:t>
            </a:r>
            <a:br>
              <a:rPr lang="en-US" sz="2000" dirty="0" smtClean="0">
                <a:solidFill>
                  <a:schemeClr val="bg1">
                    <a:alpha val="99000"/>
                  </a:schemeClr>
                </a:solidFill>
              </a:rPr>
            </a:br>
            <a:r>
              <a:rPr lang="en-US" sz="2000" dirty="0" smtClean="0">
                <a:solidFill>
                  <a:schemeClr val="bg1">
                    <a:alpha val="99000"/>
                  </a:schemeClr>
                </a:solidFill>
              </a:rPr>
              <a:t>Account</a:t>
            </a:r>
            <a:endParaRPr lang="en-US" sz="2000" dirty="0">
              <a:solidFill>
                <a:schemeClr val="bg1">
                  <a:alpha val="99000"/>
                </a:schemeClr>
              </a:solidFill>
            </a:endParaRPr>
          </a:p>
        </p:txBody>
      </p:sp>
      <p:sp>
        <p:nvSpPr>
          <p:cNvPr id="194" name="Rectangle 193"/>
          <p:cNvSpPr/>
          <p:nvPr/>
        </p:nvSpPr>
        <p:spPr>
          <a:xfrm>
            <a:off x="3797166" y="2124362"/>
            <a:ext cx="1380744" cy="777240"/>
          </a:xfrm>
          <a:prstGeom prst="rect">
            <a:avLst/>
          </a:prstGeom>
          <a:blipFill>
            <a:blip r:embed="rId5"/>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2">
                  <a:alpha val="99000"/>
                </a:schemeClr>
              </a:solidFill>
            </a:endParaRPr>
          </a:p>
        </p:txBody>
      </p:sp>
      <p:sp>
        <p:nvSpPr>
          <p:cNvPr id="195" name="Rectangle 194"/>
          <p:cNvSpPr/>
          <p:nvPr/>
        </p:nvSpPr>
        <p:spPr>
          <a:xfrm>
            <a:off x="3793387" y="1248638"/>
            <a:ext cx="1381728" cy="777422"/>
          </a:xfrm>
          <a:prstGeom prst="rect">
            <a:avLst/>
          </a:prstGeom>
          <a:blipFill>
            <a:blip r:embed="rId5"/>
            <a:stretch>
              <a:fillRect/>
            </a:stretch>
          </a:bli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2">
                  <a:alpha val="99000"/>
                </a:schemeClr>
              </a:solidFill>
            </a:endParaRPr>
          </a:p>
        </p:txBody>
      </p:sp>
      <p:sp>
        <p:nvSpPr>
          <p:cNvPr id="196" name="TextBox 195"/>
          <p:cNvSpPr txBox="1"/>
          <p:nvPr/>
        </p:nvSpPr>
        <p:spPr>
          <a:xfrm>
            <a:off x="10735256" y="1170552"/>
            <a:ext cx="1074156" cy="707886"/>
          </a:xfrm>
          <a:prstGeom prst="rect">
            <a:avLst/>
          </a:prstGeom>
          <a:noFill/>
        </p:spPr>
        <p:txBody>
          <a:bodyPr wrap="square" rtlCol="0">
            <a:spAutoFit/>
          </a:bodyPr>
          <a:lstStyle/>
          <a:p>
            <a:pPr algn="r"/>
            <a:r>
              <a:rPr lang="en-US" sz="2000" dirty="0" smtClean="0">
                <a:solidFill>
                  <a:schemeClr val="bg1">
                    <a:alpha val="99000"/>
                  </a:schemeClr>
                </a:solidFill>
              </a:rPr>
              <a:t>Base</a:t>
            </a:r>
            <a:br>
              <a:rPr lang="en-US" sz="2000" dirty="0" smtClean="0">
                <a:solidFill>
                  <a:schemeClr val="bg1">
                    <a:alpha val="99000"/>
                  </a:schemeClr>
                </a:solidFill>
              </a:rPr>
            </a:br>
            <a:r>
              <a:rPr lang="en-US" sz="2000" dirty="0" smtClean="0">
                <a:solidFill>
                  <a:schemeClr val="bg1">
                    <a:alpha val="99000"/>
                  </a:schemeClr>
                </a:solidFill>
              </a:rPr>
              <a:t>Images</a:t>
            </a:r>
            <a:endParaRPr lang="en-US" sz="2000" dirty="0">
              <a:solidFill>
                <a:schemeClr val="bg1">
                  <a:alpha val="99000"/>
                </a:schemeClr>
              </a:solidFill>
            </a:endParaRPr>
          </a:p>
        </p:txBody>
      </p:sp>
      <p:sp>
        <p:nvSpPr>
          <p:cNvPr id="197" name="Rectangle 196"/>
          <p:cNvSpPr/>
          <p:nvPr/>
        </p:nvSpPr>
        <p:spPr>
          <a:xfrm>
            <a:off x="3706986" y="3188428"/>
            <a:ext cx="2126250" cy="2382252"/>
          </a:xfrm>
          <a:prstGeom prst="rect">
            <a:avLst/>
          </a:prstGeom>
          <a:solidFill>
            <a:schemeClr val="accent2">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b"/>
          <a:lstStyle/>
          <a:p>
            <a:pPr algn="r"/>
            <a:r>
              <a:rPr lang="en-US" dirty="0" smtClean="0">
                <a:solidFill>
                  <a:schemeClr val="bg2">
                    <a:alpha val="99000"/>
                  </a:schemeClr>
                </a:solidFill>
              </a:rPr>
              <a:t>Provisioning Repository</a:t>
            </a:r>
          </a:p>
          <a:p>
            <a:pPr algn="r"/>
            <a:endParaRPr lang="en-US" dirty="0">
              <a:solidFill>
                <a:schemeClr val="bg2">
                  <a:alpha val="99000"/>
                </a:schemeClr>
              </a:solidFill>
            </a:endParaRPr>
          </a:p>
        </p:txBody>
      </p:sp>
      <p:sp>
        <p:nvSpPr>
          <p:cNvPr id="198" name="TextBox 197"/>
          <p:cNvSpPr txBox="1"/>
          <p:nvPr/>
        </p:nvSpPr>
        <p:spPr>
          <a:xfrm>
            <a:off x="4111022" y="4222371"/>
            <a:ext cx="1237312" cy="338554"/>
          </a:xfrm>
          <a:prstGeom prst="rect">
            <a:avLst/>
          </a:prstGeom>
          <a:noFill/>
        </p:spPr>
        <p:txBody>
          <a:bodyPr wrap="square" rtlCol="0">
            <a:spAutoFit/>
          </a:bodyPr>
          <a:lstStyle/>
          <a:p>
            <a:pPr algn="ctr"/>
            <a:r>
              <a:rPr lang="en-US" sz="1600" dirty="0" smtClean="0">
                <a:solidFill>
                  <a:schemeClr val="bg2">
                    <a:alpha val="99000"/>
                  </a:schemeClr>
                </a:solidFill>
              </a:rPr>
              <a:t>UNATTEND</a:t>
            </a:r>
            <a:endParaRPr lang="en-US" dirty="0">
              <a:solidFill>
                <a:schemeClr val="bg2">
                  <a:alpha val="99000"/>
                </a:schemeClr>
              </a:solidFill>
            </a:endParaRPr>
          </a:p>
        </p:txBody>
      </p:sp>
      <p:sp>
        <p:nvSpPr>
          <p:cNvPr id="199" name="Rectangular Callout 198"/>
          <p:cNvSpPr/>
          <p:nvPr/>
        </p:nvSpPr>
        <p:spPr>
          <a:xfrm>
            <a:off x="9809649" y="4571788"/>
            <a:ext cx="1851214" cy="998892"/>
          </a:xfrm>
          <a:prstGeom prst="wedgeRectCallout">
            <a:avLst>
              <a:gd name="adj1" fmla="val -3888"/>
              <a:gd name="adj2" fmla="val 70904"/>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alpha val="99000"/>
                  </a:schemeClr>
                </a:solidFill>
              </a:rPr>
              <a:t>Add Server</a:t>
            </a:r>
          </a:p>
          <a:p>
            <a:pPr marL="285750" indent="-285750">
              <a:buFont typeface="Wingdings" pitchFamily="2" charset="2"/>
              <a:buChar char="à"/>
            </a:pPr>
            <a:r>
              <a:rPr lang="en-US" sz="1100" dirty="0" smtClean="0">
                <a:solidFill>
                  <a:schemeClr val="tx1">
                    <a:alpha val="99000"/>
                  </a:schemeClr>
                </a:solidFill>
                <a:sym typeface="Wingdings" pitchFamily="2" charset="2"/>
              </a:rPr>
              <a:t>Hostname</a:t>
            </a:r>
          </a:p>
          <a:p>
            <a:pPr marL="285750" indent="-285750">
              <a:buFont typeface="Wingdings" pitchFamily="2" charset="2"/>
              <a:buChar char="à"/>
            </a:pPr>
            <a:r>
              <a:rPr lang="en-US" sz="1100" dirty="0" smtClean="0">
                <a:solidFill>
                  <a:schemeClr val="tx1">
                    <a:alpha val="99000"/>
                  </a:schemeClr>
                </a:solidFill>
                <a:sym typeface="Wingdings" pitchFamily="2" charset="2"/>
              </a:rPr>
              <a:t>Password</a:t>
            </a:r>
          </a:p>
          <a:p>
            <a:pPr marL="285750" indent="-285750">
              <a:buFont typeface="Wingdings" pitchFamily="2" charset="2"/>
              <a:buChar char="à"/>
            </a:pPr>
            <a:r>
              <a:rPr lang="en-US" sz="1200" dirty="0" smtClean="0">
                <a:solidFill>
                  <a:schemeClr val="tx1">
                    <a:alpha val="99000"/>
                  </a:schemeClr>
                </a:solidFill>
                <a:sym typeface="Wingdings" pitchFamily="2" charset="2"/>
              </a:rPr>
              <a:t>…</a:t>
            </a:r>
          </a:p>
        </p:txBody>
      </p:sp>
      <p:pic>
        <p:nvPicPr>
          <p:cNvPr id="200"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264269" y="5749132"/>
            <a:ext cx="471533" cy="471533"/>
          </a:xfrm>
          <a:prstGeom prst="rect">
            <a:avLst/>
          </a:prstGeom>
          <a:noFill/>
          <a:extLst>
            <a:ext uri="{909E8E84-426E-40DD-AFC4-6F175D3DCCD1}">
              <a14:hiddenFill xmlns:a14="http://schemas.microsoft.com/office/drawing/2010/main">
                <a:solidFill>
                  <a:srgbClr val="FFFFFF"/>
                </a:solidFill>
              </a14:hiddenFill>
            </a:ext>
          </a:extLst>
        </p:spPr>
      </p:pic>
      <p:sp>
        <p:nvSpPr>
          <p:cNvPr id="201" name="Bent-Up Arrow 200"/>
          <p:cNvSpPr/>
          <p:nvPr/>
        </p:nvSpPr>
        <p:spPr>
          <a:xfrm>
            <a:off x="7174630" y="3009793"/>
            <a:ext cx="2635020" cy="2252047"/>
          </a:xfrm>
          <a:prstGeom prst="bentUpArrow">
            <a:avLst>
              <a:gd name="adj1" fmla="val 13476"/>
              <a:gd name="adj2" fmla="val 17180"/>
              <a:gd name="adj3" fmla="val 25000"/>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t"/>
          <a:lstStyle/>
          <a:p>
            <a:pPr algn="r"/>
            <a:endParaRPr lang="en-US" sz="2000">
              <a:solidFill>
                <a:schemeClr val="bg1">
                  <a:alpha val="99000"/>
                </a:schemeClr>
              </a:solidFill>
            </a:endParaRPr>
          </a:p>
        </p:txBody>
      </p:sp>
      <p:sp>
        <p:nvSpPr>
          <p:cNvPr id="202" name="Bent-Up Arrow 201"/>
          <p:cNvSpPr/>
          <p:nvPr/>
        </p:nvSpPr>
        <p:spPr>
          <a:xfrm rot="16200000">
            <a:off x="4829440" y="2422078"/>
            <a:ext cx="2503591" cy="1806647"/>
          </a:xfrm>
          <a:prstGeom prst="bentUpArrow">
            <a:avLst>
              <a:gd name="adj1" fmla="val 13269"/>
              <a:gd name="adj2" fmla="val 15721"/>
              <a:gd name="adj3" fmla="val 20782"/>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t"/>
          <a:lstStyle/>
          <a:p>
            <a:pPr algn="r"/>
            <a:endParaRPr lang="en-US" sz="2000">
              <a:solidFill>
                <a:schemeClr val="bg1">
                  <a:alpha val="99000"/>
                </a:schemeClr>
              </a:solidFill>
            </a:endParaRPr>
          </a:p>
        </p:txBody>
      </p:sp>
      <p:pic>
        <p:nvPicPr>
          <p:cNvPr id="203" name="Picture 15"/>
          <p:cNvPicPr>
            <a:picLocks noChangeAspect="1" noChangeArrowheads="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765612" y="1244550"/>
            <a:ext cx="411803" cy="55989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5"/>
          <p:cNvPicPr>
            <a:picLocks noChangeAspect="1" noChangeArrowheads="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765612" y="2101513"/>
            <a:ext cx="411803" cy="55989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3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635716" y="4953003"/>
            <a:ext cx="702678" cy="617677"/>
          </a:xfrm>
          <a:prstGeom prst="rect">
            <a:avLst/>
          </a:prstGeom>
          <a:noFill/>
          <a:extLst>
            <a:ext uri="{909E8E84-426E-40DD-AFC4-6F175D3DCCD1}">
              <a14:hiddenFill xmlns:a14="http://schemas.microsoft.com/office/drawing/2010/main">
                <a:solidFill>
                  <a:srgbClr val="FFFFFF"/>
                </a:solidFill>
              </a14:hiddenFill>
            </a:ext>
          </a:extLst>
        </p:spPr>
      </p:pic>
      <p:sp>
        <p:nvSpPr>
          <p:cNvPr id="206" name="Up-Down Arrow 205"/>
          <p:cNvSpPr/>
          <p:nvPr/>
        </p:nvSpPr>
        <p:spPr>
          <a:xfrm>
            <a:off x="1876489" y="4478476"/>
            <a:ext cx="221134" cy="452576"/>
          </a:xfrm>
          <a:prstGeom prst="upDownArrow">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US" sz="1200" b="1">
              <a:solidFill>
                <a:schemeClr val="accent1">
                  <a:lumMod val="50000"/>
                  <a:alpha val="99000"/>
                </a:schemeClr>
              </a:solidFill>
            </a:endParaRPr>
          </a:p>
        </p:txBody>
      </p:sp>
      <p:sp>
        <p:nvSpPr>
          <p:cNvPr id="207" name="TextBox 206"/>
          <p:cNvSpPr txBox="1"/>
          <p:nvPr/>
        </p:nvSpPr>
        <p:spPr>
          <a:xfrm>
            <a:off x="1308486" y="5590672"/>
            <a:ext cx="1281633" cy="338554"/>
          </a:xfrm>
          <a:prstGeom prst="rect">
            <a:avLst/>
          </a:prstGeom>
          <a:noFill/>
        </p:spPr>
        <p:txBody>
          <a:bodyPr wrap="none" rtlCol="0">
            <a:spAutoFit/>
          </a:bodyPr>
          <a:lstStyle/>
          <a:p>
            <a:r>
              <a:rPr lang="en-US" sz="1600" dirty="0" smtClean="0">
                <a:solidFill>
                  <a:schemeClr val="bg1">
                    <a:alpha val="99000"/>
                  </a:schemeClr>
                </a:solidFill>
              </a:rPr>
              <a:t>CACHE.VHD</a:t>
            </a:r>
            <a:endParaRPr lang="en-US" dirty="0">
              <a:solidFill>
                <a:schemeClr val="bg1">
                  <a:alpha val="99000"/>
                </a:schemeClr>
              </a:solidFill>
            </a:endParaRPr>
          </a:p>
        </p:txBody>
      </p:sp>
      <p:sp>
        <p:nvSpPr>
          <p:cNvPr id="208" name="Left-Right Arrow 207"/>
          <p:cNvSpPr/>
          <p:nvPr/>
        </p:nvSpPr>
        <p:spPr>
          <a:xfrm>
            <a:off x="2276312" y="2528836"/>
            <a:ext cx="1389113" cy="199607"/>
          </a:xfrm>
          <a:prstGeom prst="leftRightArrow">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US" sz="1200" b="1">
              <a:solidFill>
                <a:schemeClr val="accent1">
                  <a:lumMod val="50000"/>
                  <a:alpha val="99000"/>
                </a:schemeClr>
              </a:solidFill>
            </a:endParaRPr>
          </a:p>
        </p:txBody>
      </p:sp>
      <p:sp>
        <p:nvSpPr>
          <p:cNvPr id="209" name="Left-Right Arrow 208"/>
          <p:cNvSpPr/>
          <p:nvPr/>
        </p:nvSpPr>
        <p:spPr>
          <a:xfrm>
            <a:off x="2276312" y="1782210"/>
            <a:ext cx="1389114" cy="199607"/>
          </a:xfrm>
          <a:prstGeom prst="leftRightArrow">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US" sz="1200" b="1" dirty="0">
              <a:solidFill>
                <a:schemeClr val="accent1">
                  <a:lumMod val="50000"/>
                  <a:alpha val="99000"/>
                </a:schemeClr>
              </a:solidFill>
            </a:endParaRPr>
          </a:p>
        </p:txBody>
      </p:sp>
      <p:sp>
        <p:nvSpPr>
          <p:cNvPr id="210" name="Bent Arrow 209"/>
          <p:cNvSpPr/>
          <p:nvPr/>
        </p:nvSpPr>
        <p:spPr>
          <a:xfrm flipH="1">
            <a:off x="2276313" y="3207095"/>
            <a:ext cx="2494942" cy="428566"/>
          </a:xfrm>
          <a:prstGeom prst="bentArrow">
            <a:avLst>
              <a:gd name="adj1" fmla="val 25565"/>
              <a:gd name="adj2" fmla="val 25011"/>
              <a:gd name="adj3" fmla="val 24595"/>
              <a:gd name="adj4" fmla="val 50925"/>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US" sz="1200" b="1">
              <a:solidFill>
                <a:schemeClr val="accent1">
                  <a:lumMod val="50000"/>
                  <a:alpha val="99000"/>
                </a:schemeClr>
              </a:solidFill>
            </a:endParaRPr>
          </a:p>
        </p:txBody>
      </p:sp>
      <p:sp>
        <p:nvSpPr>
          <p:cNvPr id="211" name="Rectangle 210"/>
          <p:cNvSpPr/>
          <p:nvPr/>
        </p:nvSpPr>
        <p:spPr>
          <a:xfrm>
            <a:off x="6094413" y="4577198"/>
            <a:ext cx="2397727" cy="9924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t"/>
          <a:lstStyle/>
          <a:p>
            <a:pPr algn="r"/>
            <a:r>
              <a:rPr lang="en-US" sz="2000" dirty="0" smtClean="0">
                <a:solidFill>
                  <a:schemeClr val="bg1">
                    <a:alpha val="99000"/>
                  </a:schemeClr>
                </a:solidFill>
              </a:rPr>
              <a:t/>
            </a:r>
            <a:br>
              <a:rPr lang="en-US" sz="2000" dirty="0" smtClean="0">
                <a:solidFill>
                  <a:schemeClr val="bg1">
                    <a:alpha val="99000"/>
                  </a:schemeClr>
                </a:solidFill>
              </a:rPr>
            </a:br>
            <a:r>
              <a:rPr lang="en-US" sz="2000" dirty="0" smtClean="0">
                <a:solidFill>
                  <a:schemeClr val="bg1">
                    <a:alpha val="99000"/>
                  </a:schemeClr>
                </a:solidFill>
              </a:rPr>
              <a:t>Storage API</a:t>
            </a:r>
            <a:endParaRPr lang="en-US" sz="2000" dirty="0">
              <a:solidFill>
                <a:schemeClr val="bg1">
                  <a:alpha val="99000"/>
                </a:schemeClr>
              </a:solidFill>
            </a:endParaRPr>
          </a:p>
        </p:txBody>
      </p:sp>
      <p:pic>
        <p:nvPicPr>
          <p:cNvPr id="212" name="Picture 2" descr="C:\Users\Greg\Desktop\Misc\DVD_ART36\Artwork_Imagery\Icons - Illustrations\_ WINDOWS SERVER ICONS\Media\Media DVD CD Disc.png"/>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1116" t="2000" r="4012" b="4283"/>
          <a:stretch/>
        </p:blipFill>
        <p:spPr bwMode="auto">
          <a:xfrm>
            <a:off x="8936209" y="1287628"/>
            <a:ext cx="1078762" cy="1074572"/>
          </a:xfrm>
          <a:prstGeom prst="ellipse">
            <a:avLst/>
          </a:prstGeom>
          <a:noFill/>
          <a:extLst>
            <a:ext uri="{909E8E84-426E-40DD-AFC4-6F175D3DCCD1}">
              <a14:hiddenFill xmlns:a14="http://schemas.microsoft.com/office/drawing/2010/main">
                <a:solidFill>
                  <a:srgbClr val="FFFFFF"/>
                </a:solidFill>
              </a14:hiddenFill>
            </a:ext>
          </a:extLst>
        </p:spPr>
      </p:pic>
      <p:pic>
        <p:nvPicPr>
          <p:cNvPr id="213" name="Picture 2" descr="C:\Users\Greg\Desktop\Misc\DVD_ART36\Artwork_Imagery\Icons - Illustrations\_ WINDOWS SERVER ICONS\Media\Media DVD CD Disc.png"/>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1116" t="2000" r="4012" b="4283"/>
          <a:stretch/>
        </p:blipFill>
        <p:spPr bwMode="auto">
          <a:xfrm>
            <a:off x="9657040" y="1637349"/>
            <a:ext cx="1078762" cy="1074572"/>
          </a:xfrm>
          <a:prstGeom prst="ellipse">
            <a:avLst/>
          </a:prstGeom>
          <a:noFill/>
          <a:extLst>
            <a:ext uri="{909E8E84-426E-40DD-AFC4-6F175D3DCCD1}">
              <a14:hiddenFill xmlns:a14="http://schemas.microsoft.com/office/drawing/2010/main">
                <a:solidFill>
                  <a:srgbClr val="FFFFFF"/>
                </a:solidFill>
              </a14:hiddenFill>
            </a:ext>
          </a:extLst>
        </p:spPr>
      </p:pic>
      <p:sp>
        <p:nvSpPr>
          <p:cNvPr id="214" name="Rectangle 213"/>
          <p:cNvSpPr/>
          <p:nvPr/>
        </p:nvSpPr>
        <p:spPr>
          <a:xfrm>
            <a:off x="4953465" y="2532257"/>
            <a:ext cx="1090359" cy="369332"/>
          </a:xfrm>
          <a:prstGeom prst="rect">
            <a:avLst/>
          </a:prstGeom>
        </p:spPr>
        <p:txBody>
          <a:bodyPr wrap="square">
            <a:spAutoFit/>
          </a:bodyPr>
          <a:lstStyle/>
          <a:p>
            <a:pPr algn="ctr"/>
            <a:r>
              <a:rPr lang="en-US" dirty="0">
                <a:solidFill>
                  <a:schemeClr val="bg1">
                    <a:alpha val="99000"/>
                  </a:schemeClr>
                </a:solidFill>
              </a:rPr>
              <a:t>OS </a:t>
            </a:r>
            <a:r>
              <a:rPr lang="en-US" dirty="0" smtClean="0">
                <a:solidFill>
                  <a:schemeClr val="bg1">
                    <a:alpha val="99000"/>
                  </a:schemeClr>
                </a:solidFill>
              </a:rPr>
              <a:t>Disk</a:t>
            </a:r>
            <a:endParaRPr lang="en-US" dirty="0">
              <a:solidFill>
                <a:schemeClr val="bg1">
                  <a:alpha val="99000"/>
                </a:schemeClr>
              </a:solidFill>
            </a:endParaRPr>
          </a:p>
        </p:txBody>
      </p:sp>
      <p:sp>
        <p:nvSpPr>
          <p:cNvPr id="215" name="Rectangle 214"/>
          <p:cNvSpPr/>
          <p:nvPr/>
        </p:nvSpPr>
        <p:spPr>
          <a:xfrm>
            <a:off x="4771256" y="1670152"/>
            <a:ext cx="1652063" cy="369332"/>
          </a:xfrm>
          <a:prstGeom prst="rect">
            <a:avLst/>
          </a:prstGeom>
        </p:spPr>
        <p:txBody>
          <a:bodyPr wrap="square">
            <a:spAutoFit/>
          </a:bodyPr>
          <a:lstStyle/>
          <a:p>
            <a:pPr algn="ctr"/>
            <a:r>
              <a:rPr lang="en-US" dirty="0">
                <a:solidFill>
                  <a:schemeClr val="bg1">
                    <a:alpha val="99000"/>
                  </a:schemeClr>
                </a:solidFill>
              </a:rPr>
              <a:t>Data </a:t>
            </a:r>
            <a:r>
              <a:rPr lang="en-US" dirty="0" smtClean="0">
                <a:solidFill>
                  <a:schemeClr val="bg1">
                    <a:alpha val="99000"/>
                  </a:schemeClr>
                </a:solidFill>
              </a:rPr>
              <a:t>Disk</a:t>
            </a:r>
            <a:endParaRPr lang="en-US" dirty="0">
              <a:solidFill>
                <a:schemeClr val="bg1">
                  <a:alpha val="99000"/>
                </a:schemeClr>
              </a:solidFill>
            </a:endParaRPr>
          </a:p>
        </p:txBody>
      </p:sp>
      <p:pic>
        <p:nvPicPr>
          <p:cNvPr id="216" name="Picture 215"/>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08352" y="4671674"/>
            <a:ext cx="2057400" cy="239146"/>
          </a:xfrm>
          <a:prstGeom prst="rect">
            <a:avLst/>
          </a:prstGeom>
        </p:spPr>
      </p:pic>
      <p:pic>
        <p:nvPicPr>
          <p:cNvPr id="217" name="Picture 216"/>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08352" y="5720858"/>
            <a:ext cx="2057400" cy="239146"/>
          </a:xfrm>
          <a:prstGeom prst="rect">
            <a:avLst/>
          </a:prstGeom>
        </p:spPr>
      </p:pic>
      <p:pic>
        <p:nvPicPr>
          <p:cNvPr id="218"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094413" y="5706340"/>
            <a:ext cx="1007902" cy="100790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338393" y="3445045"/>
            <a:ext cx="765753" cy="791325"/>
            <a:chOff x="2071031" y="2590801"/>
            <a:chExt cx="765753" cy="791325"/>
          </a:xfrm>
        </p:grpSpPr>
        <p:pic>
          <p:nvPicPr>
            <p:cNvPr id="219" name="Picture 2" descr="C:\Users\hjerez.REDMOND\AppData\Local\Microsoft\Windows\Temporary Internet Files\Content.IE5\89YZ8OWK\MC900326128[1].wmf"/>
            <p:cNvPicPr>
              <a:picLocks noChangeAspect="1" noChangeArrowheads="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6544" y="2590801"/>
              <a:ext cx="534726" cy="585935"/>
            </a:xfrm>
            <a:prstGeom prst="rect">
              <a:avLst/>
            </a:prstGeom>
            <a:noFill/>
            <a:extLst>
              <a:ext uri="{909E8E84-426E-40DD-AFC4-6F175D3DCCD1}">
                <a14:hiddenFill xmlns:a14="http://schemas.microsoft.com/office/drawing/2010/main">
                  <a:solidFill>
                    <a:srgbClr val="FFFFFF"/>
                  </a:solidFill>
                </a14:hiddenFill>
              </a:ext>
            </a:extLst>
          </p:spPr>
        </p:pic>
        <p:sp>
          <p:nvSpPr>
            <p:cNvPr id="220" name="TextBox 219"/>
            <p:cNvSpPr txBox="1"/>
            <p:nvPr/>
          </p:nvSpPr>
          <p:spPr>
            <a:xfrm>
              <a:off x="2071031" y="3120516"/>
              <a:ext cx="765753" cy="261610"/>
            </a:xfrm>
            <a:prstGeom prst="rect">
              <a:avLst/>
            </a:prstGeom>
            <a:noFill/>
          </p:spPr>
          <p:txBody>
            <a:bodyPr wrap="square" lIns="0" rIns="0" rtlCol="0">
              <a:spAutoFit/>
            </a:bodyPr>
            <a:lstStyle/>
            <a:p>
              <a:r>
                <a:rPr lang="en-US" sz="1100" dirty="0" smtClean="0">
                  <a:solidFill>
                    <a:schemeClr val="accent5"/>
                  </a:solidFill>
                </a:rPr>
                <a:t>Linux Agent</a:t>
              </a:r>
              <a:endParaRPr lang="en-US" sz="1100" dirty="0">
                <a:solidFill>
                  <a:schemeClr val="accent5"/>
                </a:solidFill>
              </a:endParaRPr>
            </a:p>
          </p:txBody>
        </p:sp>
      </p:grpSp>
      <p:grpSp>
        <p:nvGrpSpPr>
          <p:cNvPr id="8" name="Group 7"/>
          <p:cNvGrpSpPr/>
          <p:nvPr/>
        </p:nvGrpSpPr>
        <p:grpSpPr>
          <a:xfrm>
            <a:off x="4432591" y="2351878"/>
            <a:ext cx="379309" cy="444086"/>
            <a:chOff x="4589047" y="2222442"/>
            <a:chExt cx="379309" cy="444086"/>
          </a:xfrm>
        </p:grpSpPr>
        <p:sp>
          <p:nvSpPr>
            <p:cNvPr id="221" name="TextBox 220"/>
            <p:cNvSpPr txBox="1"/>
            <p:nvPr/>
          </p:nvSpPr>
          <p:spPr>
            <a:xfrm>
              <a:off x="4589047" y="2222442"/>
              <a:ext cx="379309" cy="253916"/>
            </a:xfrm>
            <a:prstGeom prst="rect">
              <a:avLst/>
            </a:prstGeom>
            <a:noFill/>
          </p:spPr>
          <p:txBody>
            <a:bodyPr wrap="square" rtlCol="0">
              <a:spAutoFit/>
            </a:bodyPr>
            <a:lstStyle/>
            <a:p>
              <a:pPr algn="ctr"/>
              <a:r>
                <a:rPr lang="en-US" sz="1050" dirty="0" smtClean="0">
                  <a:solidFill>
                    <a:schemeClr val="bg1">
                      <a:alpha val="99000"/>
                    </a:schemeClr>
                  </a:solidFill>
                </a:rPr>
                <a:t>ICs</a:t>
              </a:r>
              <a:endParaRPr lang="en-US" sz="1050" dirty="0">
                <a:solidFill>
                  <a:schemeClr val="bg1">
                    <a:alpha val="99000"/>
                  </a:schemeClr>
                </a:solidFill>
              </a:endParaRPr>
            </a:p>
          </p:txBody>
        </p:sp>
        <p:pic>
          <p:nvPicPr>
            <p:cNvPr id="222" name="Picture 2" descr="C:\Users\hjerez.REDMOND\AppData\Local\Microsoft\Windows\Temporary Internet Files\Content.IE5\89YZ8OWK\MC900326128[1].wmf"/>
            <p:cNvPicPr>
              <a:picLocks noChangeAspect="1" noChangeArrowheads="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9680" y="2427605"/>
              <a:ext cx="218042" cy="238923"/>
            </a:xfrm>
            <a:prstGeom prst="rect">
              <a:avLst/>
            </a:prstGeom>
            <a:noFill/>
          </p:spPr>
        </p:pic>
      </p:grpSp>
    </p:spTree>
    <p:extLst>
      <p:ext uri="{BB962C8B-B14F-4D97-AF65-F5344CB8AC3E}">
        <p14:creationId xmlns:p14="http://schemas.microsoft.com/office/powerpoint/2010/main" val="2067655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500"/>
                                        <p:tgtEl>
                                          <p:spTgt spid="200"/>
                                        </p:tgtEl>
                                      </p:cBhvr>
                                    </p:animEffect>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1.45833E-6 -2.59259E-6 L -0.27877 -2.59259E-6 " pathEditMode="relative" rAng="0" ptsTypes="AA">
                                      <p:cBhvr>
                                        <p:cTn id="15" dur="2000" fill="hold"/>
                                        <p:tgtEl>
                                          <p:spTgt spid="200"/>
                                        </p:tgtEl>
                                        <p:attrNameLst>
                                          <p:attrName>ppt_x</p:attrName>
                                          <p:attrName>ppt_y</p:attrName>
                                        </p:attrNameLst>
                                      </p:cBhvr>
                                      <p:rCtr x="-13945" y="0"/>
                                    </p:animMotion>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nodeType="clickEffect">
                                  <p:stCondLst>
                                    <p:cond delay="0"/>
                                  </p:stCondLst>
                                  <p:childTnLst>
                                    <p:animEffect transition="out" filter="fade">
                                      <p:cBhvr>
                                        <p:cTn id="19" dur="2000"/>
                                        <p:tgtEl>
                                          <p:spTgt spid="200"/>
                                        </p:tgtEl>
                                      </p:cBhvr>
                                    </p:animEffect>
                                    <p:anim calcmode="lin" valueType="num">
                                      <p:cBhvr>
                                        <p:cTn id="20" dur="2000"/>
                                        <p:tgtEl>
                                          <p:spTgt spid="20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200"/>
                                        </p:tgtEl>
                                        <p:attrNameLst>
                                          <p:attrName>ppt_h</p:attrName>
                                        </p:attrNameLst>
                                      </p:cBhvr>
                                      <p:tavLst>
                                        <p:tav tm="0">
                                          <p:val>
                                            <p:strVal val="ppt_h"/>
                                          </p:val>
                                        </p:tav>
                                        <p:tav tm="100000">
                                          <p:val>
                                            <p:strVal val="ppt_h"/>
                                          </p:val>
                                        </p:tav>
                                      </p:tavLst>
                                    </p:anim>
                                    <p:set>
                                      <p:cBhvr>
                                        <p:cTn id="22" dur="1" fill="hold">
                                          <p:stCondLst>
                                            <p:cond delay="1999"/>
                                          </p:stCondLst>
                                        </p:cTn>
                                        <p:tgtEl>
                                          <p:spTgt spid="200"/>
                                        </p:tgtEl>
                                        <p:attrNameLst>
                                          <p:attrName>style.visibility</p:attrName>
                                        </p:attrNameLst>
                                      </p:cBhvr>
                                      <p:to>
                                        <p:strVal val="hidden"/>
                                      </p:to>
                                    </p:set>
                                  </p:childTnLst>
                                </p:cTn>
                              </p:par>
                              <p:par>
                                <p:cTn id="23" presetID="45" presetClass="entr" presetSubtype="0" fill="hold" nodeType="withEffect">
                                  <p:stCondLst>
                                    <p:cond delay="0"/>
                                  </p:stCondLst>
                                  <p:childTnLst>
                                    <p:set>
                                      <p:cBhvr>
                                        <p:cTn id="24" dur="1" fill="hold">
                                          <p:stCondLst>
                                            <p:cond delay="0"/>
                                          </p:stCondLst>
                                        </p:cTn>
                                        <p:tgtEl>
                                          <p:spTgt spid="218"/>
                                        </p:tgtEl>
                                        <p:attrNameLst>
                                          <p:attrName>style.visibility</p:attrName>
                                        </p:attrNameLst>
                                      </p:cBhvr>
                                      <p:to>
                                        <p:strVal val="visible"/>
                                      </p:to>
                                    </p:set>
                                    <p:animEffect transition="in" filter="fade">
                                      <p:cBhvr>
                                        <p:cTn id="25" dur="2000"/>
                                        <p:tgtEl>
                                          <p:spTgt spid="218"/>
                                        </p:tgtEl>
                                      </p:cBhvr>
                                    </p:animEffect>
                                    <p:anim calcmode="lin" valueType="num">
                                      <p:cBhvr>
                                        <p:cTn id="26" dur="2000" fill="hold"/>
                                        <p:tgtEl>
                                          <p:spTgt spid="218"/>
                                        </p:tgtEl>
                                        <p:attrNameLst>
                                          <p:attrName>ppt_w</p:attrName>
                                        </p:attrNameLst>
                                      </p:cBhvr>
                                      <p:tavLst>
                                        <p:tav tm="0" fmla="#ppt_w*sin(2.5*pi*$)">
                                          <p:val>
                                            <p:fltVal val="0"/>
                                          </p:val>
                                        </p:tav>
                                        <p:tav tm="100000">
                                          <p:val>
                                            <p:fltVal val="1"/>
                                          </p:val>
                                        </p:tav>
                                      </p:tavLst>
                                    </p:anim>
                                    <p:anim calcmode="lin" valueType="num">
                                      <p:cBhvr>
                                        <p:cTn id="27" dur="2000" fill="hold"/>
                                        <p:tgtEl>
                                          <p:spTgt spid="21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0" presetClass="path" presetSubtype="0" accel="50000" decel="50000" fill="hold" nodeType="clickEffect">
                                  <p:stCondLst>
                                    <p:cond delay="0"/>
                                  </p:stCondLst>
                                  <p:childTnLst>
                                    <p:animMotion origin="layout" path="M -0.00026 -0.00047 L -0.00026 -0.17284 C -0.00026 -0.25128 -0.04143 -0.34845 -0.07516 -0.34845 L -0.15136 -0.34845 " pathEditMode="relative" rAng="16200000" ptsTypes="FfFF">
                                      <p:cBhvr>
                                        <p:cTn id="31" dur="2000" fill="hold"/>
                                        <p:tgtEl>
                                          <p:spTgt spid="218"/>
                                        </p:tgtEl>
                                        <p:attrNameLst>
                                          <p:attrName>ppt_x</p:attrName>
                                          <p:attrName>ppt_y</p:attrName>
                                        </p:attrNameLst>
                                      </p:cBhvr>
                                      <p:rCtr x="-7555" y="-17399"/>
                                    </p:animMotion>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500"/>
                                        <p:tgtEl>
                                          <p:spTgt spid="19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childTnLst>
                                    <p:set>
                                      <p:cBhvr>
                                        <p:cTn id="39" dur="1" fill="hold">
                                          <p:stCondLst>
                                            <p:cond delay="0"/>
                                          </p:stCondLst>
                                        </p:cTn>
                                        <p:tgtEl>
                                          <p:spTgt spid="201"/>
                                        </p:tgtEl>
                                        <p:attrNameLst>
                                          <p:attrName>style.visibility</p:attrName>
                                        </p:attrNameLst>
                                      </p:cBhvr>
                                      <p:to>
                                        <p:strVal val="visible"/>
                                      </p:to>
                                    </p:set>
                                  </p:childTnLst>
                                </p:cTn>
                              </p:par>
                              <p:par>
                                <p:cTn id="40" presetID="27" presetClass="emph" presetSubtype="0" fill="remove" grpId="0" nodeType="withEffect">
                                  <p:stCondLst>
                                    <p:cond delay="0"/>
                                  </p:stCondLst>
                                  <p:childTnLst>
                                    <p:animClr clrSpc="rgb" dir="cw">
                                      <p:cBhvr override="childStyle">
                                        <p:cTn id="41" dur="250" autoRev="1" fill="remove"/>
                                        <p:tgtEl>
                                          <p:spTgt spid="201"/>
                                        </p:tgtEl>
                                        <p:attrNameLst>
                                          <p:attrName>style.color</p:attrName>
                                        </p:attrNameLst>
                                      </p:cBhvr>
                                      <p:to>
                                        <a:schemeClr val="bg1"/>
                                      </p:to>
                                    </p:animClr>
                                    <p:animClr clrSpc="rgb" dir="cw">
                                      <p:cBhvr>
                                        <p:cTn id="42" dur="250" autoRev="1" fill="remove"/>
                                        <p:tgtEl>
                                          <p:spTgt spid="201"/>
                                        </p:tgtEl>
                                        <p:attrNameLst>
                                          <p:attrName>fillcolor</p:attrName>
                                        </p:attrNameLst>
                                      </p:cBhvr>
                                      <p:to>
                                        <a:schemeClr val="bg1"/>
                                      </p:to>
                                    </p:animClr>
                                    <p:set>
                                      <p:cBhvr>
                                        <p:cTn id="43" dur="250" autoRev="1" fill="remove"/>
                                        <p:tgtEl>
                                          <p:spTgt spid="201"/>
                                        </p:tgtEl>
                                        <p:attrNameLst>
                                          <p:attrName>fill.type</p:attrName>
                                        </p:attrNameLst>
                                      </p:cBhvr>
                                      <p:to>
                                        <p:strVal val="solid"/>
                                      </p:to>
                                    </p:set>
                                    <p:set>
                                      <p:cBhvr>
                                        <p:cTn id="44" dur="250" autoRev="1" fill="remove"/>
                                        <p:tgtEl>
                                          <p:spTgt spid="201"/>
                                        </p:tgtEl>
                                        <p:attrNameLst>
                                          <p:attrName>fill.on</p:attrName>
                                        </p:attrNameLst>
                                      </p:cBhvr>
                                      <p:to>
                                        <p:strVal val="true"/>
                                      </p:to>
                                    </p:set>
                                  </p:childTnLst>
                                </p:cTn>
                              </p:par>
                              <p:par>
                                <p:cTn id="45" presetID="22" presetClass="exit" presetSubtype="4" fill="hold" grpId="1" nodeType="withEffect">
                                  <p:stCondLst>
                                    <p:cond delay="500"/>
                                  </p:stCondLst>
                                  <p:childTnLst>
                                    <p:animEffect transition="out" filter="wipe(down)">
                                      <p:cBhvr>
                                        <p:cTn id="46" dur="500"/>
                                        <p:tgtEl>
                                          <p:spTgt spid="201"/>
                                        </p:tgtEl>
                                      </p:cBhvr>
                                    </p:animEffect>
                                    <p:set>
                                      <p:cBhvr>
                                        <p:cTn id="47" dur="1" fill="hold">
                                          <p:stCondLst>
                                            <p:cond delay="499"/>
                                          </p:stCondLst>
                                        </p:cTn>
                                        <p:tgtEl>
                                          <p:spTgt spid="201"/>
                                        </p:tgtEl>
                                        <p:attrNameLst>
                                          <p:attrName>style.visibility</p:attrName>
                                        </p:attrNameLst>
                                      </p:cBhvr>
                                      <p:to>
                                        <p:strVal val="hidden"/>
                                      </p:to>
                                    </p:set>
                                  </p:childTnLst>
                                </p:cTn>
                              </p:par>
                            </p:childTnLst>
                          </p:cTn>
                        </p:par>
                        <p:par>
                          <p:cTn id="48" fill="hold">
                            <p:stCondLst>
                              <p:cond delay="1000"/>
                            </p:stCondLst>
                            <p:childTnLst>
                              <p:par>
                                <p:cTn id="49" presetID="1" presetClass="entr" presetSubtype="0" fill="hold" grpId="2" nodeType="after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childTnLst>
                          </p:cTn>
                        </p:par>
                        <p:par>
                          <p:cTn id="51" fill="hold">
                            <p:stCondLst>
                              <p:cond delay="1000"/>
                            </p:stCondLst>
                            <p:childTnLst>
                              <p:par>
                                <p:cTn id="52" presetID="27" presetClass="emph" presetSubtype="0" fill="remove" grpId="0" nodeType="afterEffect">
                                  <p:stCondLst>
                                    <p:cond delay="0"/>
                                  </p:stCondLst>
                                  <p:childTnLst>
                                    <p:animClr clrSpc="rgb" dir="cw">
                                      <p:cBhvr override="childStyle">
                                        <p:cTn id="53" dur="250" autoRev="1" fill="remove"/>
                                        <p:tgtEl>
                                          <p:spTgt spid="202"/>
                                        </p:tgtEl>
                                        <p:attrNameLst>
                                          <p:attrName>style.color</p:attrName>
                                        </p:attrNameLst>
                                      </p:cBhvr>
                                      <p:to>
                                        <a:schemeClr val="bg1"/>
                                      </p:to>
                                    </p:animClr>
                                    <p:animClr clrSpc="rgb" dir="cw">
                                      <p:cBhvr>
                                        <p:cTn id="54" dur="250" autoRev="1" fill="remove"/>
                                        <p:tgtEl>
                                          <p:spTgt spid="202"/>
                                        </p:tgtEl>
                                        <p:attrNameLst>
                                          <p:attrName>fillcolor</p:attrName>
                                        </p:attrNameLst>
                                      </p:cBhvr>
                                      <p:to>
                                        <a:schemeClr val="bg1"/>
                                      </p:to>
                                    </p:animClr>
                                    <p:set>
                                      <p:cBhvr>
                                        <p:cTn id="55" dur="250" autoRev="1" fill="remove"/>
                                        <p:tgtEl>
                                          <p:spTgt spid="202"/>
                                        </p:tgtEl>
                                        <p:attrNameLst>
                                          <p:attrName>fill.type</p:attrName>
                                        </p:attrNameLst>
                                      </p:cBhvr>
                                      <p:to>
                                        <p:strVal val="solid"/>
                                      </p:to>
                                    </p:set>
                                    <p:set>
                                      <p:cBhvr>
                                        <p:cTn id="56" dur="250" autoRev="1" fill="remove"/>
                                        <p:tgtEl>
                                          <p:spTgt spid="202"/>
                                        </p:tgtEl>
                                        <p:attrNameLst>
                                          <p:attrName>fill.on</p:attrName>
                                        </p:attrNameLst>
                                      </p:cBhvr>
                                      <p:to>
                                        <p:strVal val="true"/>
                                      </p:to>
                                    </p:set>
                                  </p:childTnLst>
                                </p:cTn>
                              </p:par>
                              <p:par>
                                <p:cTn id="57" presetID="22" presetClass="exit" presetSubtype="4" fill="hold" grpId="1" nodeType="withEffect">
                                  <p:stCondLst>
                                    <p:cond delay="500"/>
                                  </p:stCondLst>
                                  <p:childTnLst>
                                    <p:animEffect transition="out" filter="wipe(down)">
                                      <p:cBhvr>
                                        <p:cTn id="58" dur="500"/>
                                        <p:tgtEl>
                                          <p:spTgt spid="202"/>
                                        </p:tgtEl>
                                      </p:cBhvr>
                                    </p:animEffect>
                                    <p:set>
                                      <p:cBhvr>
                                        <p:cTn id="59" dur="1" fill="hold">
                                          <p:stCondLst>
                                            <p:cond delay="499"/>
                                          </p:stCondLst>
                                        </p:cTn>
                                        <p:tgtEl>
                                          <p:spTgt spid="202"/>
                                        </p:tgtEl>
                                        <p:attrNameLst>
                                          <p:attrName>style.visibility</p:attrName>
                                        </p:attrNameLst>
                                      </p:cBhvr>
                                      <p:to>
                                        <p:strVal val="hidden"/>
                                      </p:to>
                                    </p:set>
                                  </p:childTnLst>
                                </p:cTn>
                              </p:par>
                              <p:par>
                                <p:cTn id="60" presetID="10" presetClass="entr" presetSubtype="0" fill="hold" grpId="0" nodeType="withEffect">
                                  <p:stCondLst>
                                    <p:cond delay="500"/>
                                  </p:stCondLst>
                                  <p:childTnLst>
                                    <p:set>
                                      <p:cBhvr>
                                        <p:cTn id="61" dur="1" fill="hold">
                                          <p:stCondLst>
                                            <p:cond delay="0"/>
                                          </p:stCondLst>
                                        </p:cTn>
                                        <p:tgtEl>
                                          <p:spTgt spid="194"/>
                                        </p:tgtEl>
                                        <p:attrNameLst>
                                          <p:attrName>style.visibility</p:attrName>
                                        </p:attrNameLst>
                                      </p:cBhvr>
                                      <p:to>
                                        <p:strVal val="visible"/>
                                      </p:to>
                                    </p:set>
                                    <p:animEffect transition="in" filter="fade">
                                      <p:cBhvr>
                                        <p:cTn id="62" dur="500"/>
                                        <p:tgtEl>
                                          <p:spTgt spid="194"/>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14"/>
                                        </p:tgtEl>
                                        <p:attrNameLst>
                                          <p:attrName>style.visibility</p:attrName>
                                        </p:attrNameLst>
                                      </p:cBhvr>
                                      <p:to>
                                        <p:strVal val="visible"/>
                                      </p:to>
                                    </p:set>
                                    <p:animEffect transition="in" filter="fade">
                                      <p:cBhvr>
                                        <p:cTn id="65" dur="500"/>
                                        <p:tgtEl>
                                          <p:spTgt spid="214"/>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03"/>
                                        </p:tgtEl>
                                        <p:attrNameLst>
                                          <p:attrName>style.visibility</p:attrName>
                                        </p:attrNameLst>
                                      </p:cBhvr>
                                      <p:to>
                                        <p:strVal val="visible"/>
                                      </p:to>
                                    </p:set>
                                    <p:animEffect transition="in" filter="fade">
                                      <p:cBhvr>
                                        <p:cTn id="74" dur="500"/>
                                        <p:tgtEl>
                                          <p:spTgt spid="203"/>
                                        </p:tgtEl>
                                      </p:cBhvr>
                                    </p:animEffect>
                                  </p:childTnLst>
                                </p:cTn>
                              </p:par>
                              <p:par>
                                <p:cTn id="75" presetID="10" presetClass="entr" presetSubtype="0" fill="hold" nodeType="withEffect">
                                  <p:stCondLst>
                                    <p:cond delay="0"/>
                                  </p:stCondLst>
                                  <p:childTnLst>
                                    <p:set>
                                      <p:cBhvr>
                                        <p:cTn id="76" dur="1" fill="hold">
                                          <p:stCondLst>
                                            <p:cond delay="0"/>
                                          </p:stCondLst>
                                        </p:cTn>
                                        <p:tgtEl>
                                          <p:spTgt spid="204"/>
                                        </p:tgtEl>
                                        <p:attrNameLst>
                                          <p:attrName>style.visibility</p:attrName>
                                        </p:attrNameLst>
                                      </p:cBhvr>
                                      <p:to>
                                        <p:strVal val="visible"/>
                                      </p:to>
                                    </p:set>
                                    <p:animEffect transition="in" filter="fade">
                                      <p:cBhvr>
                                        <p:cTn id="77" dur="500"/>
                                        <p:tgtEl>
                                          <p:spTgt spid="20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3"/>
                                        </p:tgtEl>
                                        <p:attrNameLst>
                                          <p:attrName>style.visibility</p:attrName>
                                        </p:attrNameLst>
                                      </p:cBhvr>
                                      <p:to>
                                        <p:strVal val="visible"/>
                                      </p:to>
                                    </p:set>
                                    <p:animEffect transition="in" filter="fade">
                                      <p:cBhvr>
                                        <p:cTn id="82" dur="500"/>
                                        <p:tgtEl>
                                          <p:spTgt spid="1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05"/>
                                        </p:tgtEl>
                                        <p:attrNameLst>
                                          <p:attrName>style.visibility</p:attrName>
                                        </p:attrNameLst>
                                      </p:cBhvr>
                                      <p:to>
                                        <p:strVal val="visible"/>
                                      </p:to>
                                    </p:set>
                                    <p:animEffect transition="in" filter="wipe(down)">
                                      <p:cBhvr>
                                        <p:cTn id="87" dur="500"/>
                                        <p:tgtEl>
                                          <p:spTgt spid="20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07"/>
                                        </p:tgtEl>
                                        <p:attrNameLst>
                                          <p:attrName>style.visibility</p:attrName>
                                        </p:attrNameLst>
                                      </p:cBhvr>
                                      <p:to>
                                        <p:strVal val="visible"/>
                                      </p:to>
                                    </p:set>
                                    <p:animEffect transition="in" filter="wipe(down)">
                                      <p:cBhvr>
                                        <p:cTn id="90" dur="500"/>
                                        <p:tgtEl>
                                          <p:spTgt spid="207"/>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89"/>
                                        </p:tgtEl>
                                        <p:attrNameLst>
                                          <p:attrName>style.visibility</p:attrName>
                                        </p:attrNameLst>
                                      </p:cBhvr>
                                      <p:to>
                                        <p:strVal val="visible"/>
                                      </p:to>
                                    </p:set>
                                    <p:animEffect transition="in" filter="fade">
                                      <p:cBhvr>
                                        <p:cTn id="95" dur="1000"/>
                                        <p:tgtEl>
                                          <p:spTgt spid="189"/>
                                        </p:tgtEl>
                                      </p:cBhvr>
                                    </p:animEffect>
                                    <p:anim calcmode="lin" valueType="num">
                                      <p:cBhvr>
                                        <p:cTn id="96" dur="1000" fill="hold"/>
                                        <p:tgtEl>
                                          <p:spTgt spid="189"/>
                                        </p:tgtEl>
                                        <p:attrNameLst>
                                          <p:attrName>ppt_x</p:attrName>
                                        </p:attrNameLst>
                                      </p:cBhvr>
                                      <p:tavLst>
                                        <p:tav tm="0">
                                          <p:val>
                                            <p:strVal val="#ppt_x"/>
                                          </p:val>
                                        </p:tav>
                                        <p:tav tm="100000">
                                          <p:val>
                                            <p:strVal val="#ppt_x"/>
                                          </p:val>
                                        </p:tav>
                                      </p:tavLst>
                                    </p:anim>
                                    <p:anim calcmode="lin" valueType="num">
                                      <p:cBhvr>
                                        <p:cTn id="97" dur="1000" fill="hold"/>
                                        <p:tgtEl>
                                          <p:spTgt spid="189"/>
                                        </p:tgtEl>
                                        <p:attrNameLst>
                                          <p:attrName>ppt_y</p:attrName>
                                        </p:attrNameLst>
                                      </p:cBhvr>
                                      <p:tavLst>
                                        <p:tav tm="0">
                                          <p:val>
                                            <p:strVal val="#ppt_y+.1"/>
                                          </p:val>
                                        </p:tav>
                                        <p:tav tm="100000">
                                          <p:val>
                                            <p:strVal val="#ppt_y"/>
                                          </p:val>
                                        </p:tav>
                                      </p:tavLst>
                                    </p:anim>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186"/>
                                        </p:tgtEl>
                                        <p:attrNameLst>
                                          <p:attrName>style.visibility</p:attrName>
                                        </p:attrNameLst>
                                      </p:cBhvr>
                                      <p:to>
                                        <p:strVal val="visible"/>
                                      </p:to>
                                    </p:set>
                                    <p:animEffect transition="in" filter="fade">
                                      <p:cBhvr>
                                        <p:cTn id="101" dur="500"/>
                                        <p:tgtEl>
                                          <p:spTgt spid="186"/>
                                        </p:tgtEl>
                                      </p:cBhvr>
                                    </p:animEffect>
                                  </p:childTnLst>
                                </p:cTn>
                              </p:par>
                            </p:childTnLst>
                          </p:cTn>
                        </p:par>
                        <p:par>
                          <p:cTn id="102" fill="hold">
                            <p:stCondLst>
                              <p:cond delay="1500"/>
                            </p:stCondLst>
                            <p:childTnLst>
                              <p:par>
                                <p:cTn id="103" presetID="16" presetClass="entr" presetSubtype="42" fill="hold" grpId="0" nodeType="afterEffect">
                                  <p:stCondLst>
                                    <p:cond delay="0"/>
                                  </p:stCondLst>
                                  <p:childTnLst>
                                    <p:set>
                                      <p:cBhvr>
                                        <p:cTn id="104" dur="1" fill="hold">
                                          <p:stCondLst>
                                            <p:cond delay="0"/>
                                          </p:stCondLst>
                                        </p:cTn>
                                        <p:tgtEl>
                                          <p:spTgt spid="206"/>
                                        </p:tgtEl>
                                        <p:attrNameLst>
                                          <p:attrName>style.visibility</p:attrName>
                                        </p:attrNameLst>
                                      </p:cBhvr>
                                      <p:to>
                                        <p:strVal val="visible"/>
                                      </p:to>
                                    </p:set>
                                    <p:animEffect transition="in" filter="barn(outHorizontal)">
                                      <p:cBhvr>
                                        <p:cTn id="105" dur="500"/>
                                        <p:tgtEl>
                                          <p:spTgt spid="206"/>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187"/>
                                        </p:tgtEl>
                                        <p:attrNameLst>
                                          <p:attrName>style.visibility</p:attrName>
                                        </p:attrNameLst>
                                      </p:cBhvr>
                                      <p:to>
                                        <p:strVal val="visible"/>
                                      </p:to>
                                    </p:set>
                                    <p:animEffect transition="in" filter="fade">
                                      <p:cBhvr>
                                        <p:cTn id="110" dur="1000"/>
                                        <p:tgtEl>
                                          <p:spTgt spid="187"/>
                                        </p:tgtEl>
                                      </p:cBhvr>
                                    </p:animEffect>
                                    <p:anim calcmode="lin" valueType="num">
                                      <p:cBhvr>
                                        <p:cTn id="111" dur="1000" fill="hold"/>
                                        <p:tgtEl>
                                          <p:spTgt spid="187"/>
                                        </p:tgtEl>
                                        <p:attrNameLst>
                                          <p:attrName>ppt_x</p:attrName>
                                        </p:attrNameLst>
                                      </p:cBhvr>
                                      <p:tavLst>
                                        <p:tav tm="0">
                                          <p:val>
                                            <p:strVal val="#ppt_x"/>
                                          </p:val>
                                        </p:tav>
                                        <p:tav tm="100000">
                                          <p:val>
                                            <p:strVal val="#ppt_x"/>
                                          </p:val>
                                        </p:tav>
                                      </p:tavLst>
                                    </p:anim>
                                    <p:anim calcmode="lin" valueType="num">
                                      <p:cBhvr>
                                        <p:cTn id="112" dur="1000" fill="hold"/>
                                        <p:tgtEl>
                                          <p:spTgt spid="187"/>
                                        </p:tgtEl>
                                        <p:attrNameLst>
                                          <p:attrName>ppt_y</p:attrName>
                                        </p:attrNameLst>
                                      </p:cBhvr>
                                      <p:tavLst>
                                        <p:tav tm="0">
                                          <p:val>
                                            <p:strVal val="#ppt_y+.1"/>
                                          </p:val>
                                        </p:tav>
                                        <p:tav tm="100000">
                                          <p:val>
                                            <p:strVal val="#ppt_y"/>
                                          </p:val>
                                        </p:tav>
                                      </p:tavLst>
                                    </p:anim>
                                  </p:childTnLst>
                                </p:cTn>
                              </p:par>
                            </p:childTnLst>
                          </p:cTn>
                        </p:par>
                        <p:par>
                          <p:cTn id="113" fill="hold">
                            <p:stCondLst>
                              <p:cond delay="1000"/>
                            </p:stCondLst>
                            <p:childTnLst>
                              <p:par>
                                <p:cTn id="114" presetID="10" presetClass="entr" presetSubtype="0" fill="hold" grpId="0" nodeType="afterEffect">
                                  <p:stCondLst>
                                    <p:cond delay="0"/>
                                  </p:stCondLst>
                                  <p:childTnLst>
                                    <p:set>
                                      <p:cBhvr>
                                        <p:cTn id="115" dur="1" fill="hold">
                                          <p:stCondLst>
                                            <p:cond delay="0"/>
                                          </p:stCondLst>
                                        </p:cTn>
                                        <p:tgtEl>
                                          <p:spTgt spid="184"/>
                                        </p:tgtEl>
                                        <p:attrNameLst>
                                          <p:attrName>style.visibility</p:attrName>
                                        </p:attrNameLst>
                                      </p:cBhvr>
                                      <p:to>
                                        <p:strVal val="visible"/>
                                      </p:to>
                                    </p:set>
                                    <p:animEffect transition="in" filter="fade">
                                      <p:cBhvr>
                                        <p:cTn id="116" dur="500"/>
                                        <p:tgtEl>
                                          <p:spTgt spid="184"/>
                                        </p:tgtEl>
                                      </p:cBhvr>
                                    </p:animEffect>
                                  </p:childTnLst>
                                </p:cTn>
                              </p:par>
                            </p:childTnLst>
                          </p:cTn>
                        </p:par>
                        <p:par>
                          <p:cTn id="117" fill="hold">
                            <p:stCondLst>
                              <p:cond delay="1500"/>
                            </p:stCondLst>
                            <p:childTnLst>
                              <p:par>
                                <p:cTn id="118" presetID="16" presetClass="entr" presetSubtype="37" fill="hold" grpId="0" nodeType="afterEffect">
                                  <p:stCondLst>
                                    <p:cond delay="0"/>
                                  </p:stCondLst>
                                  <p:childTnLst>
                                    <p:set>
                                      <p:cBhvr>
                                        <p:cTn id="119" dur="1" fill="hold">
                                          <p:stCondLst>
                                            <p:cond delay="0"/>
                                          </p:stCondLst>
                                        </p:cTn>
                                        <p:tgtEl>
                                          <p:spTgt spid="208"/>
                                        </p:tgtEl>
                                        <p:attrNameLst>
                                          <p:attrName>style.visibility</p:attrName>
                                        </p:attrNameLst>
                                      </p:cBhvr>
                                      <p:to>
                                        <p:strVal val="visible"/>
                                      </p:to>
                                    </p:set>
                                    <p:animEffect transition="in" filter="barn(outVertical)">
                                      <p:cBhvr>
                                        <p:cTn id="120" dur="500"/>
                                        <p:tgtEl>
                                          <p:spTgt spid="208"/>
                                        </p:tgtEl>
                                      </p:cBhvr>
                                    </p:animEffect>
                                  </p:childTnLst>
                                </p:cTn>
                              </p:par>
                            </p:childTnLst>
                          </p:cTn>
                        </p:par>
                        <p:par>
                          <p:cTn id="121" fill="hold">
                            <p:stCondLst>
                              <p:cond delay="2000"/>
                            </p:stCondLst>
                            <p:childTnLst>
                              <p:par>
                                <p:cTn id="122" presetID="10" presetClass="entr" presetSubtype="0" fill="hold" nodeType="after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fade">
                                      <p:cBhvr>
                                        <p:cTn id="124" dur="500"/>
                                        <p:tgtEl>
                                          <p:spTgt spid="9"/>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188"/>
                                        </p:tgtEl>
                                        <p:attrNameLst>
                                          <p:attrName>style.visibility</p:attrName>
                                        </p:attrNameLst>
                                      </p:cBhvr>
                                      <p:to>
                                        <p:strVal val="visible"/>
                                      </p:to>
                                    </p:set>
                                    <p:animEffect transition="in" filter="fade">
                                      <p:cBhvr>
                                        <p:cTn id="129" dur="1000"/>
                                        <p:tgtEl>
                                          <p:spTgt spid="188"/>
                                        </p:tgtEl>
                                      </p:cBhvr>
                                    </p:animEffect>
                                    <p:anim calcmode="lin" valueType="num">
                                      <p:cBhvr>
                                        <p:cTn id="130" dur="1000" fill="hold"/>
                                        <p:tgtEl>
                                          <p:spTgt spid="188"/>
                                        </p:tgtEl>
                                        <p:attrNameLst>
                                          <p:attrName>ppt_x</p:attrName>
                                        </p:attrNameLst>
                                      </p:cBhvr>
                                      <p:tavLst>
                                        <p:tav tm="0">
                                          <p:val>
                                            <p:strVal val="#ppt_x"/>
                                          </p:val>
                                        </p:tav>
                                        <p:tav tm="100000">
                                          <p:val>
                                            <p:strVal val="#ppt_x"/>
                                          </p:val>
                                        </p:tav>
                                      </p:tavLst>
                                    </p:anim>
                                    <p:anim calcmode="lin" valueType="num">
                                      <p:cBhvr>
                                        <p:cTn id="131" dur="1000" fill="hold"/>
                                        <p:tgtEl>
                                          <p:spTgt spid="188"/>
                                        </p:tgtEl>
                                        <p:attrNameLst>
                                          <p:attrName>ppt_y</p:attrName>
                                        </p:attrNameLst>
                                      </p:cBhvr>
                                      <p:tavLst>
                                        <p:tav tm="0">
                                          <p:val>
                                            <p:strVal val="#ppt_y+.1"/>
                                          </p:val>
                                        </p:tav>
                                        <p:tav tm="100000">
                                          <p:val>
                                            <p:strVal val="#ppt_y"/>
                                          </p:val>
                                        </p:tav>
                                      </p:tavLst>
                                    </p:anim>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185"/>
                                        </p:tgtEl>
                                        <p:attrNameLst>
                                          <p:attrName>style.visibility</p:attrName>
                                        </p:attrNameLst>
                                      </p:cBhvr>
                                      <p:to>
                                        <p:strVal val="visible"/>
                                      </p:to>
                                    </p:set>
                                    <p:animEffect transition="in" filter="fade">
                                      <p:cBhvr>
                                        <p:cTn id="135" dur="500"/>
                                        <p:tgtEl>
                                          <p:spTgt spid="185"/>
                                        </p:tgtEl>
                                      </p:cBhvr>
                                    </p:animEffect>
                                  </p:childTnLst>
                                </p:cTn>
                              </p:par>
                            </p:childTnLst>
                          </p:cTn>
                        </p:par>
                        <p:par>
                          <p:cTn id="136" fill="hold">
                            <p:stCondLst>
                              <p:cond delay="1500"/>
                            </p:stCondLst>
                            <p:childTnLst>
                              <p:par>
                                <p:cTn id="137" presetID="16" presetClass="entr" presetSubtype="37" fill="hold" grpId="0" nodeType="afterEffect">
                                  <p:stCondLst>
                                    <p:cond delay="0"/>
                                  </p:stCondLst>
                                  <p:childTnLst>
                                    <p:set>
                                      <p:cBhvr>
                                        <p:cTn id="138" dur="1" fill="hold">
                                          <p:stCondLst>
                                            <p:cond delay="0"/>
                                          </p:stCondLst>
                                        </p:cTn>
                                        <p:tgtEl>
                                          <p:spTgt spid="209"/>
                                        </p:tgtEl>
                                        <p:attrNameLst>
                                          <p:attrName>style.visibility</p:attrName>
                                        </p:attrNameLst>
                                      </p:cBhvr>
                                      <p:to>
                                        <p:strVal val="visible"/>
                                      </p:to>
                                    </p:set>
                                    <p:animEffect transition="in" filter="barn(outVertical)">
                                      <p:cBhvr>
                                        <p:cTn id="139" dur="500"/>
                                        <p:tgtEl>
                                          <p:spTgt spid="209"/>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190"/>
                                        </p:tgtEl>
                                        <p:attrNameLst>
                                          <p:attrName>style.visibility</p:attrName>
                                        </p:attrNameLst>
                                      </p:cBhvr>
                                      <p:to>
                                        <p:strVal val="visible"/>
                                      </p:to>
                                    </p:set>
                                    <p:animEffect transition="in" filter="fade">
                                      <p:cBhvr>
                                        <p:cTn id="144" dur="1000"/>
                                        <p:tgtEl>
                                          <p:spTgt spid="190"/>
                                        </p:tgtEl>
                                      </p:cBhvr>
                                    </p:animEffect>
                                    <p:anim calcmode="lin" valueType="num">
                                      <p:cBhvr>
                                        <p:cTn id="145" dur="1000" fill="hold"/>
                                        <p:tgtEl>
                                          <p:spTgt spid="190"/>
                                        </p:tgtEl>
                                        <p:attrNameLst>
                                          <p:attrName>ppt_x</p:attrName>
                                        </p:attrNameLst>
                                      </p:cBhvr>
                                      <p:tavLst>
                                        <p:tav tm="0">
                                          <p:val>
                                            <p:strVal val="#ppt_x"/>
                                          </p:val>
                                        </p:tav>
                                        <p:tav tm="100000">
                                          <p:val>
                                            <p:strVal val="#ppt_x"/>
                                          </p:val>
                                        </p:tav>
                                      </p:tavLst>
                                    </p:anim>
                                    <p:anim calcmode="lin" valueType="num">
                                      <p:cBhvr>
                                        <p:cTn id="146" dur="1000" fill="hold"/>
                                        <p:tgtEl>
                                          <p:spTgt spid="190"/>
                                        </p:tgtEl>
                                        <p:attrNameLst>
                                          <p:attrName>ppt_y</p:attrName>
                                        </p:attrNameLst>
                                      </p:cBhvr>
                                      <p:tavLst>
                                        <p:tav tm="0">
                                          <p:val>
                                            <p:strVal val="#ppt_y+.1"/>
                                          </p:val>
                                        </p:tav>
                                        <p:tav tm="100000">
                                          <p:val>
                                            <p:strVal val="#ppt_y"/>
                                          </p:val>
                                        </p:tav>
                                      </p:tavLst>
                                    </p:anim>
                                  </p:childTnLst>
                                </p:cTn>
                              </p:par>
                            </p:childTnLst>
                          </p:cTn>
                        </p:par>
                        <p:par>
                          <p:cTn id="147" fill="hold">
                            <p:stCondLst>
                              <p:cond delay="1000"/>
                            </p:stCondLst>
                            <p:childTnLst>
                              <p:par>
                                <p:cTn id="148" presetID="10" presetClass="entr" presetSubtype="0" fill="hold" grpId="0" nodeType="afterEffect">
                                  <p:stCondLst>
                                    <p:cond delay="0"/>
                                  </p:stCondLst>
                                  <p:childTnLst>
                                    <p:set>
                                      <p:cBhvr>
                                        <p:cTn id="149" dur="1" fill="hold">
                                          <p:stCondLst>
                                            <p:cond delay="0"/>
                                          </p:stCondLst>
                                        </p:cTn>
                                        <p:tgtEl>
                                          <p:spTgt spid="191"/>
                                        </p:tgtEl>
                                        <p:attrNameLst>
                                          <p:attrName>style.visibility</p:attrName>
                                        </p:attrNameLst>
                                      </p:cBhvr>
                                      <p:to>
                                        <p:strVal val="visible"/>
                                      </p:to>
                                    </p:set>
                                    <p:animEffect transition="in" filter="fade">
                                      <p:cBhvr>
                                        <p:cTn id="150" dur="500"/>
                                        <p:tgtEl>
                                          <p:spTgt spid="191"/>
                                        </p:tgtEl>
                                      </p:cBhvr>
                                    </p:animEffect>
                                  </p:childTnLst>
                                </p:cTn>
                              </p:par>
                            </p:childTnLst>
                          </p:cTn>
                        </p:par>
                        <p:par>
                          <p:cTn id="151" fill="hold">
                            <p:stCondLst>
                              <p:cond delay="1500"/>
                            </p:stCondLst>
                            <p:childTnLst>
                              <p:par>
                                <p:cTn id="152" presetID="22" presetClass="entr" presetSubtype="2" fill="hold" grpId="1" nodeType="afterEffect">
                                  <p:stCondLst>
                                    <p:cond delay="0"/>
                                  </p:stCondLst>
                                  <p:childTnLst>
                                    <p:set>
                                      <p:cBhvr>
                                        <p:cTn id="153" dur="1" fill="hold">
                                          <p:stCondLst>
                                            <p:cond delay="0"/>
                                          </p:stCondLst>
                                        </p:cTn>
                                        <p:tgtEl>
                                          <p:spTgt spid="210"/>
                                        </p:tgtEl>
                                        <p:attrNameLst>
                                          <p:attrName>style.visibility</p:attrName>
                                        </p:attrNameLst>
                                      </p:cBhvr>
                                      <p:to>
                                        <p:strVal val="visible"/>
                                      </p:to>
                                    </p:set>
                                    <p:animEffect transition="in" filter="wipe(right)">
                                      <p:cBhvr>
                                        <p:cTn id="154" dur="500"/>
                                        <p:tgtEl>
                                          <p:spTgt spid="210"/>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mph" presetSubtype="2" fill="hold" nodeType="clickEffect">
                                  <p:stCondLst>
                                    <p:cond delay="0"/>
                                  </p:stCondLst>
                                  <p:childTnLst>
                                    <p:animClr clrSpc="rgb" dir="cw">
                                      <p:cBhvr>
                                        <p:cTn id="158" dur="2000" fill="hold"/>
                                        <p:tgtEl>
                                          <p:spTgt spid="183"/>
                                        </p:tgtEl>
                                        <p:attrNameLst>
                                          <p:attrName>fillcolor</p:attrName>
                                        </p:attrNameLst>
                                      </p:cBhvr>
                                      <p:to>
                                        <a:srgbClr val="FFB865"/>
                                      </p:to>
                                    </p:animClr>
                                    <p:set>
                                      <p:cBhvr>
                                        <p:cTn id="159" dur="2000" fill="hold"/>
                                        <p:tgtEl>
                                          <p:spTgt spid="183"/>
                                        </p:tgtEl>
                                        <p:attrNameLst>
                                          <p:attrName>fill.type</p:attrName>
                                        </p:attrNameLst>
                                      </p:cBhvr>
                                      <p:to>
                                        <p:strVal val="solid"/>
                                      </p:to>
                                    </p:set>
                                    <p:set>
                                      <p:cBhvr>
                                        <p:cTn id="160" dur="2000" fill="hold"/>
                                        <p:tgtEl>
                                          <p:spTgt spid="183"/>
                                        </p:tgtEl>
                                        <p:attrNameLst>
                                          <p:attrName>fill.on</p:attrName>
                                        </p:attrNameLst>
                                      </p:cBhvr>
                                      <p:to>
                                        <p:strVal val="true"/>
                                      </p:to>
                                    </p:set>
                                  </p:childTnLst>
                                </p:cTn>
                              </p:par>
                            </p:childTnLst>
                          </p:cTn>
                        </p:par>
                        <p:par>
                          <p:cTn id="161" fill="hold">
                            <p:stCondLst>
                              <p:cond delay="2000"/>
                            </p:stCondLst>
                            <p:childTnLst>
                              <p:par>
                                <p:cTn id="162" presetID="8" presetClass="emph" presetSubtype="0" fill="hold" nodeType="afterEffect">
                                  <p:stCondLst>
                                    <p:cond delay="0"/>
                                  </p:stCondLst>
                                  <p:childTnLst>
                                    <p:animRot by="21600000">
                                      <p:cBhvr>
                                        <p:cTn id="163" dur="2000" fill="hold"/>
                                        <p:tgtEl>
                                          <p:spTgt spid="190"/>
                                        </p:tgtEl>
                                        <p:attrNameLst>
                                          <p:attrName>r</p:attrName>
                                        </p:attrNameLst>
                                      </p:cBhvr>
                                    </p:animRot>
                                  </p:childTnLst>
                                </p:cTn>
                              </p:par>
                            </p:childTnLst>
                          </p:cTn>
                        </p:par>
                        <p:par>
                          <p:cTn id="164" fill="hold">
                            <p:stCondLst>
                              <p:cond delay="4000"/>
                            </p:stCondLst>
                            <p:childTnLst>
                              <p:par>
                                <p:cTn id="165" presetID="10" presetClass="exit" presetSubtype="0" fill="hold" nodeType="afterEffect">
                                  <p:stCondLst>
                                    <p:cond delay="0"/>
                                  </p:stCondLst>
                                  <p:childTnLst>
                                    <p:animEffect transition="out" filter="fade">
                                      <p:cBhvr>
                                        <p:cTn id="166" dur="500"/>
                                        <p:tgtEl>
                                          <p:spTgt spid="190"/>
                                        </p:tgtEl>
                                      </p:cBhvr>
                                    </p:animEffect>
                                    <p:set>
                                      <p:cBhvr>
                                        <p:cTn id="167" dur="1" fill="hold">
                                          <p:stCondLst>
                                            <p:cond delay="499"/>
                                          </p:stCondLst>
                                        </p:cTn>
                                        <p:tgtEl>
                                          <p:spTgt spid="190"/>
                                        </p:tgtEl>
                                        <p:attrNameLst>
                                          <p:attrName>style.visibility</p:attrName>
                                        </p:attrNameLst>
                                      </p:cBhvr>
                                      <p:to>
                                        <p:strVal val="hidden"/>
                                      </p:to>
                                    </p:set>
                                  </p:childTnLst>
                                </p:cTn>
                              </p:par>
                              <p:par>
                                <p:cTn id="168" presetID="22" presetClass="exit" presetSubtype="8" fill="hold" grpId="0" nodeType="withEffect">
                                  <p:stCondLst>
                                    <p:cond delay="0"/>
                                  </p:stCondLst>
                                  <p:childTnLst>
                                    <p:animEffect transition="out" filter="wipe(left)">
                                      <p:cBhvr>
                                        <p:cTn id="169" dur="500"/>
                                        <p:tgtEl>
                                          <p:spTgt spid="210"/>
                                        </p:tgtEl>
                                      </p:cBhvr>
                                    </p:animEffect>
                                    <p:set>
                                      <p:cBhvr>
                                        <p:cTn id="170" dur="1" fill="hold">
                                          <p:stCondLst>
                                            <p:cond delay="499"/>
                                          </p:stCondLst>
                                        </p:cTn>
                                        <p:tgtEl>
                                          <p:spTgt spid="210"/>
                                        </p:tgtEl>
                                        <p:attrNameLst>
                                          <p:attrName>style.visibility</p:attrName>
                                        </p:attrNameLst>
                                      </p:cBhvr>
                                      <p:to>
                                        <p:strVal val="hidden"/>
                                      </p:to>
                                    </p:set>
                                  </p:childTnLst>
                                </p:cTn>
                              </p:par>
                              <p:par>
                                <p:cTn id="171" presetID="9" presetClass="exit" presetSubtype="0" fill="hold" grpId="1" nodeType="withEffect">
                                  <p:stCondLst>
                                    <p:cond delay="0"/>
                                  </p:stCondLst>
                                  <p:childTnLst>
                                    <p:animEffect transition="out" filter="dissolve">
                                      <p:cBhvr>
                                        <p:cTn id="172" dur="500"/>
                                        <p:tgtEl>
                                          <p:spTgt spid="191"/>
                                        </p:tgtEl>
                                      </p:cBhvr>
                                    </p:animEffect>
                                    <p:set>
                                      <p:cBhvr>
                                        <p:cTn id="173" dur="1" fill="hold">
                                          <p:stCondLst>
                                            <p:cond delay="499"/>
                                          </p:stCondLst>
                                        </p:cTn>
                                        <p:tgtEl>
                                          <p:spTgt spid="191"/>
                                        </p:tgtEl>
                                        <p:attrNameLst>
                                          <p:attrName>style.visibility</p:attrName>
                                        </p:attrNameLst>
                                      </p:cBhvr>
                                      <p:to>
                                        <p:strVal val="hidden"/>
                                      </p:to>
                                    </p:set>
                                  </p:childTnLst>
                                </p:cTn>
                              </p:par>
                              <p:par>
                                <p:cTn id="174" presetID="9" presetClass="exit" presetSubtype="0" fill="hold" grpId="1" nodeType="withEffect">
                                  <p:stCondLst>
                                    <p:cond delay="0"/>
                                  </p:stCondLst>
                                  <p:childTnLst>
                                    <p:animEffect transition="out" filter="dissolve">
                                      <p:cBhvr>
                                        <p:cTn id="175" dur="500"/>
                                        <p:tgtEl>
                                          <p:spTgt spid="198"/>
                                        </p:tgtEl>
                                      </p:cBhvr>
                                    </p:animEffect>
                                    <p:set>
                                      <p:cBhvr>
                                        <p:cTn id="176" dur="1" fill="hold">
                                          <p:stCondLst>
                                            <p:cond delay="499"/>
                                          </p:stCondLst>
                                        </p:cTn>
                                        <p:tgtEl>
                                          <p:spTgt spid="198"/>
                                        </p:tgtEl>
                                        <p:attrNameLst>
                                          <p:attrName>style.visibility</p:attrName>
                                        </p:attrNameLst>
                                      </p:cBhvr>
                                      <p:to>
                                        <p:strVal val="hidden"/>
                                      </p:to>
                                    </p:set>
                                  </p:childTnLst>
                                </p:cTn>
                              </p:par>
                            </p:childTnLst>
                          </p:cTn>
                        </p:par>
                        <p:par>
                          <p:cTn id="177" fill="hold">
                            <p:stCondLst>
                              <p:cond delay="4500"/>
                            </p:stCondLst>
                            <p:childTnLst>
                              <p:par>
                                <p:cTn id="178" presetID="10" presetClass="exit" presetSubtype="0" fill="hold" grpId="1" nodeType="afterEffect">
                                  <p:stCondLst>
                                    <p:cond delay="0"/>
                                  </p:stCondLst>
                                  <p:childTnLst>
                                    <p:animEffect transition="out" filter="fade">
                                      <p:cBhvr>
                                        <p:cTn id="179" dur="500"/>
                                        <p:tgtEl>
                                          <p:spTgt spid="199"/>
                                        </p:tgtEl>
                                      </p:cBhvr>
                                    </p:animEffect>
                                    <p:set>
                                      <p:cBhvr>
                                        <p:cTn id="180" dur="1" fill="hold">
                                          <p:stCondLst>
                                            <p:cond delay="499"/>
                                          </p:stCondLst>
                                        </p:cTn>
                                        <p:tgtEl>
                                          <p:spTgt spid="199"/>
                                        </p:tgtEl>
                                        <p:attrNameLst>
                                          <p:attrName>style.visibility</p:attrName>
                                        </p:attrNameLst>
                                      </p:cBhvr>
                                      <p:to>
                                        <p:strVal val="hidden"/>
                                      </p:to>
                                    </p:set>
                                  </p:childTnLst>
                                </p:cTn>
                              </p:par>
                            </p:childTnLst>
                          </p:cTn>
                        </p:par>
                        <p:par>
                          <p:cTn id="181" fill="hold">
                            <p:stCondLst>
                              <p:cond delay="5000"/>
                            </p:stCondLst>
                            <p:childTnLst>
                              <p:par>
                                <p:cTn id="182" presetID="10" presetClass="exit" presetSubtype="0" fill="hold" nodeType="afterEffect">
                                  <p:stCondLst>
                                    <p:cond delay="0"/>
                                  </p:stCondLst>
                                  <p:childTnLst>
                                    <p:animEffect transition="out" filter="fade">
                                      <p:cBhvr>
                                        <p:cTn id="183" dur="500"/>
                                        <p:tgtEl>
                                          <p:spTgt spid="218"/>
                                        </p:tgtEl>
                                      </p:cBhvr>
                                    </p:animEffect>
                                    <p:set>
                                      <p:cBhvr>
                                        <p:cTn id="184" dur="1" fill="hold">
                                          <p:stCondLst>
                                            <p:cond delay="499"/>
                                          </p:stCondLst>
                                        </p:cTn>
                                        <p:tgtEl>
                                          <p:spTgt spid="218"/>
                                        </p:tgtEl>
                                        <p:attrNameLst>
                                          <p:attrName>style.visibility</p:attrName>
                                        </p:attrNameLst>
                                      </p:cBhvr>
                                      <p:to>
                                        <p:strVal val="hidden"/>
                                      </p:to>
                                    </p:set>
                                  </p:childTnLst>
                                </p:cTn>
                              </p:par>
                            </p:childTnLst>
                          </p:cTn>
                        </p:par>
                        <p:par>
                          <p:cTn id="185" fill="hold">
                            <p:stCondLst>
                              <p:cond delay="5500"/>
                            </p:stCondLst>
                            <p:childTnLst>
                              <p:par>
                                <p:cTn id="186" presetID="32" presetClass="emph" presetSubtype="0" fill="hold" nodeType="afterEffect">
                                  <p:stCondLst>
                                    <p:cond delay="0"/>
                                  </p:stCondLst>
                                  <p:childTnLst>
                                    <p:animRot by="120000">
                                      <p:cBhvr>
                                        <p:cTn id="187" dur="100" fill="hold">
                                          <p:stCondLst>
                                            <p:cond delay="0"/>
                                          </p:stCondLst>
                                        </p:cTn>
                                        <p:tgtEl>
                                          <p:spTgt spid="180"/>
                                        </p:tgtEl>
                                        <p:attrNameLst>
                                          <p:attrName>r</p:attrName>
                                        </p:attrNameLst>
                                      </p:cBhvr>
                                    </p:animRot>
                                    <p:animRot by="-240000">
                                      <p:cBhvr>
                                        <p:cTn id="188" dur="200" fill="hold">
                                          <p:stCondLst>
                                            <p:cond delay="200"/>
                                          </p:stCondLst>
                                        </p:cTn>
                                        <p:tgtEl>
                                          <p:spTgt spid="180"/>
                                        </p:tgtEl>
                                        <p:attrNameLst>
                                          <p:attrName>r</p:attrName>
                                        </p:attrNameLst>
                                      </p:cBhvr>
                                    </p:animRot>
                                    <p:animRot by="240000">
                                      <p:cBhvr>
                                        <p:cTn id="189" dur="200" fill="hold">
                                          <p:stCondLst>
                                            <p:cond delay="400"/>
                                          </p:stCondLst>
                                        </p:cTn>
                                        <p:tgtEl>
                                          <p:spTgt spid="180"/>
                                        </p:tgtEl>
                                        <p:attrNameLst>
                                          <p:attrName>r</p:attrName>
                                        </p:attrNameLst>
                                      </p:cBhvr>
                                    </p:animRot>
                                    <p:animRot by="-240000">
                                      <p:cBhvr>
                                        <p:cTn id="190" dur="200" fill="hold">
                                          <p:stCondLst>
                                            <p:cond delay="600"/>
                                          </p:stCondLst>
                                        </p:cTn>
                                        <p:tgtEl>
                                          <p:spTgt spid="180"/>
                                        </p:tgtEl>
                                        <p:attrNameLst>
                                          <p:attrName>r</p:attrName>
                                        </p:attrNameLst>
                                      </p:cBhvr>
                                    </p:animRot>
                                    <p:animRot by="120000">
                                      <p:cBhvr>
                                        <p:cTn id="191" dur="200" fill="hold">
                                          <p:stCondLst>
                                            <p:cond delay="800"/>
                                          </p:stCondLst>
                                        </p:cTn>
                                        <p:tgtEl>
                                          <p:spTgt spid="1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p:bldP spid="185" grpId="0"/>
      <p:bldP spid="186" grpId="0"/>
      <p:bldP spid="191" grpId="0"/>
      <p:bldP spid="191" grpId="1"/>
      <p:bldP spid="194" grpId="0" animBg="1"/>
      <p:bldP spid="198" grpId="0"/>
      <p:bldP spid="198" grpId="1"/>
      <p:bldP spid="199" grpId="0" animBg="1"/>
      <p:bldP spid="199" grpId="1" animBg="1"/>
      <p:bldP spid="201" grpId="0" animBg="1"/>
      <p:bldP spid="201" grpId="1" animBg="1"/>
      <p:bldP spid="201" grpId="2" animBg="1"/>
      <p:bldP spid="202" grpId="0" animBg="1"/>
      <p:bldP spid="202" grpId="1" animBg="1"/>
      <p:bldP spid="202" grpId="2" animBg="1"/>
      <p:bldP spid="206" grpId="0" animBg="1"/>
      <p:bldP spid="207" grpId="0"/>
      <p:bldP spid="208" grpId="0" animBg="1"/>
      <p:bldP spid="209" grpId="0" animBg="1"/>
      <p:bldP spid="210" grpId="0" animBg="1"/>
      <p:bldP spid="210" grpId="1" animBg="1"/>
      <p:bldP spid="2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OPSCODE</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357850309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SUSE Studio</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35361057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Canonical Juju</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35361057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Tad Brockway; Henry Jerez</External_x0020_Speaker>
    <Session_x0020_Code xmlns="2295e2e7-0eeb-498e-8716-217bb2ee6ee3"> AZR307</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2295e2e7-0eeb-498e-8716-217bb2ee6ee3"/>
    <ds:schemaRef ds:uri="8b529f77-48ab-4581-b468-93f09345b8aa"/>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purl.org/dc/dcmitype/"/>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121</TotalTime>
  <Words>642</Words>
  <Application>Microsoft Office PowerPoint</Application>
  <PresentationFormat>Custom</PresentationFormat>
  <Paragraphs>121</Paragraphs>
  <Slides>16</Slides>
  <Notes>7</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TechEd_2012_Template_16x9</vt:lpstr>
      <vt:lpstr>White with Consolas font for code slides</vt:lpstr>
      <vt:lpstr>Linux on Windows Azure IaaS with Partner Demos </vt:lpstr>
      <vt:lpstr>Agenda</vt:lpstr>
      <vt:lpstr>Microsoft Goals for Linux on Windows Azure</vt:lpstr>
      <vt:lpstr>Linux on Windows Azure IaaS Roadmap</vt:lpstr>
      <vt:lpstr>Linux on Windows Azure</vt:lpstr>
      <vt:lpstr>Technology Behind Launching a Linux VM</vt:lpstr>
      <vt:lpstr>PowerPoint Presentation</vt:lpstr>
      <vt:lpstr>PowerPoint Presentation</vt:lpstr>
      <vt:lpstr>PowerPoint Presentation</vt:lpstr>
      <vt:lpstr>Microsoft and Partners</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on Windows Azure IaaS with Partner Demos</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32</cp:revision>
  <cp:lastPrinted>2010-05-11T05:02:34Z</cp:lastPrinted>
  <dcterms:created xsi:type="dcterms:W3CDTF">2012-03-23T02:48:52Z</dcterms:created>
  <dcterms:modified xsi:type="dcterms:W3CDTF">2012-06-14T14:45:03Z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