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36.xml" ContentType="application/vnd.openxmlformats-officedocument.presentationml.notesSlide+xml"/>
  <Override PartName="/ppt/tags/tag44.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 id="2147483735" r:id="rId6"/>
  </p:sldMasterIdLst>
  <p:notesMasterIdLst>
    <p:notesMasterId r:id="rId62"/>
  </p:notesMasterIdLst>
  <p:handoutMasterIdLst>
    <p:handoutMasterId r:id="rId63"/>
  </p:handoutMasterIdLst>
  <p:sldIdLst>
    <p:sldId id="475" r:id="rId7"/>
    <p:sldId id="326" r:id="rId8"/>
    <p:sldId id="399" r:id="rId9"/>
    <p:sldId id="438" r:id="rId10"/>
    <p:sldId id="440" r:id="rId11"/>
    <p:sldId id="439" r:id="rId12"/>
    <p:sldId id="441" r:id="rId13"/>
    <p:sldId id="379" r:id="rId14"/>
    <p:sldId id="442" r:id="rId15"/>
    <p:sldId id="466" r:id="rId16"/>
    <p:sldId id="375" r:id="rId17"/>
    <p:sldId id="350" r:id="rId18"/>
    <p:sldId id="377" r:id="rId19"/>
    <p:sldId id="373" r:id="rId20"/>
    <p:sldId id="448" r:id="rId21"/>
    <p:sldId id="345" r:id="rId22"/>
    <p:sldId id="346" r:id="rId23"/>
    <p:sldId id="378" r:id="rId24"/>
    <p:sldId id="357" r:id="rId25"/>
    <p:sldId id="449" r:id="rId26"/>
    <p:sldId id="458" r:id="rId27"/>
    <p:sldId id="451" r:id="rId28"/>
    <p:sldId id="452" r:id="rId29"/>
    <p:sldId id="453" r:id="rId30"/>
    <p:sldId id="454" r:id="rId31"/>
    <p:sldId id="455" r:id="rId32"/>
    <p:sldId id="471" r:id="rId33"/>
    <p:sldId id="472" r:id="rId34"/>
    <p:sldId id="473" r:id="rId35"/>
    <p:sldId id="474" r:id="rId36"/>
    <p:sldId id="460" r:id="rId37"/>
    <p:sldId id="403" r:id="rId38"/>
    <p:sldId id="404" r:id="rId39"/>
    <p:sldId id="405" r:id="rId40"/>
    <p:sldId id="406" r:id="rId41"/>
    <p:sldId id="407" r:id="rId42"/>
    <p:sldId id="411" r:id="rId43"/>
    <p:sldId id="412" r:id="rId44"/>
    <p:sldId id="415" r:id="rId45"/>
    <p:sldId id="426" r:id="rId46"/>
    <p:sldId id="427" r:id="rId47"/>
    <p:sldId id="428" r:id="rId48"/>
    <p:sldId id="429" r:id="rId49"/>
    <p:sldId id="461" r:id="rId50"/>
    <p:sldId id="462" r:id="rId51"/>
    <p:sldId id="463" r:id="rId52"/>
    <p:sldId id="464" r:id="rId53"/>
    <p:sldId id="465" r:id="rId54"/>
    <p:sldId id="477" r:id="rId55"/>
    <p:sldId id="478" r:id="rId56"/>
    <p:sldId id="479" r:id="rId57"/>
    <p:sldId id="476" r:id="rId58"/>
    <p:sldId id="437" r:id="rId59"/>
    <p:sldId id="445" r:id="rId60"/>
    <p:sldId id="256" r:id="rId61"/>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000000"/>
    <a:srgbClr val="FFFFFF"/>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95" autoAdjust="0"/>
    <p:restoredTop sz="94633" autoAdjust="0"/>
  </p:normalViewPr>
  <p:slideViewPr>
    <p:cSldViewPr>
      <p:cViewPr>
        <p:scale>
          <a:sx n="77" d="100"/>
          <a:sy n="77" d="100"/>
        </p:scale>
        <p:origin x="-1992" y="-76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33" d="100"/>
        <a:sy n="33"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3:56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45317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39932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12</a:t>
            </a:fld>
            <a:endParaRPr lang="en-US"/>
          </a:p>
        </p:txBody>
      </p:sp>
    </p:spTree>
    <p:extLst>
      <p:ext uri="{BB962C8B-B14F-4D97-AF65-F5344CB8AC3E}">
        <p14:creationId xmlns:p14="http://schemas.microsoft.com/office/powerpoint/2010/main" val="1092586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476453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2201529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52354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7190516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17</a:t>
            </a:fld>
            <a:endParaRPr lang="en-US"/>
          </a:p>
        </p:txBody>
      </p:sp>
    </p:spTree>
    <p:extLst>
      <p:ext uri="{BB962C8B-B14F-4D97-AF65-F5344CB8AC3E}">
        <p14:creationId xmlns:p14="http://schemas.microsoft.com/office/powerpoint/2010/main" val="2538786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107896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19</a:t>
            </a:fld>
            <a:endParaRPr lang="en-US"/>
          </a:p>
        </p:txBody>
      </p:sp>
    </p:spTree>
    <p:extLst>
      <p:ext uri="{BB962C8B-B14F-4D97-AF65-F5344CB8AC3E}">
        <p14:creationId xmlns:p14="http://schemas.microsoft.com/office/powerpoint/2010/main" val="176322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2622971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404429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4096492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398772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03533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2375419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866759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154002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648735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817958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97256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6756103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164443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597842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2365856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14107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363" rtl="0" eaLnBrk="1" fontAlgn="auto" latinLnBrk="0" hangingPunct="1">
              <a:lnSpc>
                <a:spcPct val="90000"/>
              </a:lnSpc>
              <a:spcBef>
                <a:spcPts val="0"/>
              </a:spcBef>
              <a:spcAft>
                <a:spcPts val="333"/>
              </a:spcAft>
              <a:buClrTx/>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0622206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11426487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893612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895838">
              <a:defRPr/>
            </a:pPr>
            <a:endParaRPr lang="en-US" dirty="0"/>
          </a:p>
        </p:txBody>
      </p:sp>
      <p:sp>
        <p:nvSpPr>
          <p:cNvPr id="4" name="Slide Number Placeholder 3"/>
          <p:cNvSpPr>
            <a:spLocks noGrp="1"/>
          </p:cNvSpPr>
          <p:nvPr>
            <p:ph type="sldNum" sz="quarter" idx="10"/>
          </p:nvPr>
        </p:nvSpPr>
        <p:spPr/>
        <p:txBody>
          <a:bodyPr/>
          <a:lstStyle/>
          <a:p>
            <a:fld id="{5301ADCB-C905-43F8-B5D9-C3AE14EE0116}"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52879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4061048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82928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4</a:t>
            </a:fld>
            <a:endParaRPr lang="en-US"/>
          </a:p>
        </p:txBody>
      </p:sp>
    </p:spTree>
    <p:extLst>
      <p:ext uri="{BB962C8B-B14F-4D97-AF65-F5344CB8AC3E}">
        <p14:creationId xmlns:p14="http://schemas.microsoft.com/office/powerpoint/2010/main" val="37581598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629347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57291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2685757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30797075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9419452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47</a:t>
            </a:fld>
            <a:endParaRPr lang="en-US" dirty="0"/>
          </a:p>
        </p:txBody>
      </p:sp>
    </p:spTree>
    <p:extLst>
      <p:ext uri="{BB962C8B-B14F-4D97-AF65-F5344CB8AC3E}">
        <p14:creationId xmlns:p14="http://schemas.microsoft.com/office/powerpoint/2010/main" val="17412309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817958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6839406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5</a:t>
            </a:fld>
            <a:endParaRPr lang="en-US"/>
          </a:p>
        </p:txBody>
      </p:sp>
    </p:spTree>
    <p:extLst>
      <p:ext uri="{BB962C8B-B14F-4D97-AF65-F5344CB8AC3E}">
        <p14:creationId xmlns:p14="http://schemas.microsoft.com/office/powerpoint/2010/main" val="1276230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6/13/2012 3:56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53</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3:56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55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6</a:t>
            </a:fld>
            <a:endParaRPr lang="en-US"/>
          </a:p>
        </p:txBody>
      </p:sp>
    </p:spTree>
    <p:extLst>
      <p:ext uri="{BB962C8B-B14F-4D97-AF65-F5344CB8AC3E}">
        <p14:creationId xmlns:p14="http://schemas.microsoft.com/office/powerpoint/2010/main" val="1276230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t>7</a:t>
            </a:fld>
            <a:endParaRPr lang="en-US"/>
          </a:p>
        </p:txBody>
      </p:sp>
    </p:spTree>
    <p:extLst>
      <p:ext uri="{BB962C8B-B14F-4D97-AF65-F5344CB8AC3E}">
        <p14:creationId xmlns:p14="http://schemas.microsoft.com/office/powerpoint/2010/main" val="127623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84211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4531707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Master" Target="../slideMasters/slideMaster3.xml"/><Relationship Id="rId6" Type="http://schemas.microsoft.com/office/2007/relationships/hdphoto" Target="../media/hdphoto2.wdp"/><Relationship Id="rId5" Type="http://schemas.openxmlformats.org/officeDocument/2006/relationships/image" Target="../media/image13.png"/><Relationship Id="rId4" Type="http://schemas.microsoft.com/office/2007/relationships/hdphoto" Target="../media/hdphoto3.wdp"/></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Tile"/>
          <p:cNvSpPr/>
          <p:nvPr/>
        </p:nvSpPr>
        <p:spPr bwMode="auto">
          <a:xfrm>
            <a:off x="4010027" y="3187137"/>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Arrow Bar"/>
          <p:cNvSpPr/>
          <p:nvPr/>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Circle Arrow"/>
          <p:cNvSpPr>
            <a:spLocks noEditPoints="1"/>
          </p:cNvSpPr>
          <p:nvPr/>
        </p:nvSpPr>
        <p:spPr bwMode="auto">
          <a:xfrm rot="5400000">
            <a:off x="9948224" y="1873056"/>
            <a:ext cx="841375" cy="84137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36" tIns="45719" rIns="91436" bIns="45719" numCol="1" anchor="t" anchorCtr="0" compatLnSpc="1">
            <a:prstTxWarp prst="textNoShape">
              <a:avLst/>
            </a:prstTxWarp>
          </a:bodyPr>
          <a:lstStyle/>
          <a:p>
            <a:endParaRPr lang="en-US"/>
          </a:p>
        </p:txBody>
      </p:sp>
      <p:sp>
        <p:nvSpPr>
          <p:cNvPr id="10" name="TechEd Tile"/>
          <p:cNvSpPr/>
          <p:nvPr/>
        </p:nvSpPr>
        <p:spPr bwMode="auto">
          <a:xfrm>
            <a:off x="1022072"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1" name="Rectangle 10"/>
          <p:cNvSpPr/>
          <p:nvPr/>
        </p:nvSpPr>
        <p:spPr bwMode="auto">
          <a:xfrm>
            <a:off x="2514070" y="3185267"/>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2" name="Rectangle 11"/>
          <p:cNvSpPr/>
          <p:nvPr/>
        </p:nvSpPr>
        <p:spPr bwMode="auto">
          <a:xfrm>
            <a:off x="1016508" y="4682828"/>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3" name="Rectangle 12"/>
          <p:cNvSpPr/>
          <p:nvPr/>
        </p:nvSpPr>
        <p:spPr bwMode="auto">
          <a:xfrm>
            <a:off x="2514070"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5" name="Rectangle 14"/>
          <p:cNvSpPr/>
          <p:nvPr/>
        </p:nvSpPr>
        <p:spPr bwMode="auto">
          <a:xfrm>
            <a:off x="1016508" y="3185265"/>
            <a:ext cx="2823442" cy="2823443"/>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096030" y="1635447"/>
            <a:ext cx="6920328"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5500" b="1" kern="1200" cap="none" spc="-100" baseline="0" dirty="0" smtClean="0">
                <a:ln w="3175">
                  <a:noFill/>
                </a:ln>
                <a:solidFill>
                  <a:schemeClr val="tx1">
                    <a:alpha val="99000"/>
                  </a:schemeClr>
                </a:solidFill>
                <a:effectLst/>
                <a:latin typeface="+mn-lt"/>
                <a:ea typeface="+mn-ea"/>
                <a:cs typeface="Arial" charset="0"/>
              </a:defRPr>
            </a:lvl1pPr>
          </a:lstStyle>
          <a:p>
            <a:pPr lvl="0"/>
            <a:r>
              <a:rPr lang="en-US" dirty="0" smtClean="0"/>
              <a:t>Demo</a:t>
            </a:r>
          </a:p>
        </p:txBody>
      </p:sp>
      <p:sp>
        <p:nvSpPr>
          <p:cNvPr id="3" name="Subtitle 2"/>
          <p:cNvSpPr>
            <a:spLocks noGrp="1"/>
          </p:cNvSpPr>
          <p:nvPr>
            <p:ph type="subTitle" idx="1"/>
          </p:nvPr>
        </p:nvSpPr>
        <p:spPr>
          <a:xfrm>
            <a:off x="4096032" y="4884105"/>
            <a:ext cx="6917109" cy="461665"/>
          </a:xfrm>
        </p:spPr>
        <p:txBody>
          <a:bodyPr>
            <a:noAutofit/>
          </a:bodyPr>
          <a:lstStyle>
            <a:lvl1pPr marL="0" indent="0" algn="l">
              <a:lnSpc>
                <a:spcPct val="90000"/>
              </a:lnSpc>
              <a:spcBef>
                <a:spcPts val="0"/>
              </a:spcBef>
              <a:buNone/>
              <a:defRPr lang="en-US" sz="1600" kern="1200" spc="0" baseline="0" dirty="0">
                <a:solidFill>
                  <a:schemeClr val="tx2">
                    <a:alpha val="99000"/>
                  </a:schemeClr>
                </a:solidFill>
                <a:latin typeface="+mj-lt"/>
                <a:ea typeface="+mn-ea"/>
                <a:cs typeface="+mn-cs"/>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pPr marL="0" marR="0" lvl="0" indent="0" algn="l" defTabSz="914325"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5" name="Text Placeholder 4"/>
          <p:cNvSpPr>
            <a:spLocks noGrp="1"/>
          </p:cNvSpPr>
          <p:nvPr>
            <p:ph type="body" sz="quarter" idx="11"/>
          </p:nvPr>
        </p:nvSpPr>
        <p:spPr>
          <a:xfrm>
            <a:off x="4096032" y="3391159"/>
            <a:ext cx="6917110" cy="914096"/>
          </a:xfrm>
        </p:spPr>
        <p:txBody>
          <a:bodyPr wrap="square" anchor="ctr">
            <a:noAutofit/>
          </a:bodyPr>
          <a:lstStyle>
            <a:lvl1pPr marL="0" indent="0">
              <a:buNone/>
              <a:defRPr sz="4000" b="1" spc="-100" baseline="0">
                <a:solidFill>
                  <a:schemeClr val="accent2">
                    <a:alpha val="99000"/>
                  </a:schemeClr>
                </a:solidFill>
                <a:latin typeface="+mn-lt"/>
              </a:defRPr>
            </a:lvl1pPr>
          </a:lstStyle>
          <a:p>
            <a:pPr lvl="0"/>
            <a:r>
              <a:rPr lang="en-US" smtClean="0"/>
              <a:t>Click to edit Master text styles</a:t>
            </a: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141" y="1749965"/>
            <a:ext cx="2638447" cy="1087555"/>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7758" y="3519525"/>
            <a:ext cx="2164976" cy="2125612"/>
          </a:xfrm>
          <a:prstGeom prst="rect">
            <a:avLst/>
          </a:prstGeom>
        </p:spPr>
      </p:pic>
    </p:spTree>
    <p:extLst>
      <p:ext uri="{BB962C8B-B14F-4D97-AF65-F5344CB8AC3E}">
        <p14:creationId xmlns:p14="http://schemas.microsoft.com/office/powerpoint/2010/main" val="2312172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757131"/>
          </a:xfrm>
        </p:spPr>
        <p:txBody>
          <a:bodyPr/>
          <a:lstStyle>
            <a:lvl1pPr algn="l" defTabSz="914325" rtl="0" eaLnBrk="1" latinLnBrk="0" hangingPunct="1">
              <a:lnSpc>
                <a:spcPct val="90000"/>
              </a:lnSpc>
              <a:spcBef>
                <a:spcPct val="0"/>
              </a:spcBef>
              <a:buNone/>
              <a:defRPr lang="en-US" sz="55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99036"/>
          </a:xfrm>
        </p:spPr>
        <p:txBody>
          <a:bodyPr/>
          <a:lstStyle>
            <a:lvl1pPr marL="0" indent="0">
              <a:spcBef>
                <a:spcPts val="0"/>
              </a:spcBef>
              <a:spcAft>
                <a:spcPts val="0"/>
              </a:spcAft>
              <a:buFont typeface="Arial" pitchFamily="34" charset="0"/>
              <a:buNone/>
              <a:defRPr lang="en-US" sz="3200" kern="1200" dirty="0" smtClean="0">
                <a:gradFill>
                  <a:gsLst>
                    <a:gs pos="0">
                      <a:srgbClr val="595959"/>
                    </a:gs>
                    <a:gs pos="86000">
                      <a:srgbClr val="595959"/>
                    </a:gs>
                  </a:gsLst>
                  <a:lin ang="5400000" scaled="0"/>
                </a:gradFill>
                <a:latin typeface="+mn-lt"/>
                <a:ea typeface="+mn-ea"/>
                <a:cs typeface="+mn-cs"/>
              </a:defRPr>
            </a:lvl1pPr>
            <a:lvl2pPr marL="688946" indent="-342885">
              <a:spcBef>
                <a:spcPts val="0"/>
              </a:spcBef>
              <a:spcAft>
                <a:spcPts val="0"/>
              </a:spcAft>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2000"/>
            </a:lvl3pPr>
            <a:lvl4pPr marL="0" indent="0">
              <a:spcBef>
                <a:spcPts val="0"/>
              </a:spcBef>
              <a:spcAft>
                <a:spcPts val="400"/>
              </a:spcAft>
              <a:buNone/>
              <a:defRPr/>
            </a:lvl4pPr>
            <a:lvl5pPr marL="342885" indent="-342885">
              <a:spcBef>
                <a:spcPts val="0"/>
              </a:spcBef>
              <a:spcAft>
                <a:spcPts val="400"/>
              </a:spcAft>
              <a:buFont typeface="Arial" pitchFamily="34" charset="0"/>
              <a:buChar char="•"/>
              <a:defRPr/>
            </a:lvl5pPr>
            <a:lvl6pPr marL="1033419" indent="-342885">
              <a:buFont typeface="Arial" pitchFamily="34" charset="0"/>
              <a:buChar char="•"/>
              <a:defRPr sz="2400">
                <a:gradFill>
                  <a:gsLst>
                    <a:gs pos="0">
                      <a:srgbClr val="595959"/>
                    </a:gs>
                    <a:gs pos="86000">
                      <a:srgbClr val="595959"/>
                    </a:gs>
                  </a:gsLst>
                  <a:lin ang="5400000" scaled="0"/>
                </a:gradFill>
              </a:defRPr>
            </a:lvl6pPr>
            <a:lvl7pPr marL="1255660" indent="-225415">
              <a:defRPr>
                <a:gradFill>
                  <a:gsLst>
                    <a:gs pos="0">
                      <a:srgbClr val="595959"/>
                    </a:gs>
                    <a:gs pos="86000">
                      <a:srgbClr val="595959"/>
                    </a:gs>
                  </a:gsLst>
                  <a:lin ang="5400000" scaled="0"/>
                </a:gradFill>
              </a:defRPr>
            </a:lvl7pPr>
            <a:lvl8pPr marL="1487426" indent="-231765">
              <a:defRPr>
                <a:gradFill>
                  <a:gsLst>
                    <a:gs pos="0">
                      <a:srgbClr val="595959"/>
                    </a:gs>
                    <a:gs pos="86000">
                      <a:srgbClr val="595959"/>
                    </a:gs>
                  </a:gsLst>
                  <a:lin ang="5400000" scaled="0"/>
                </a:gradFill>
              </a:defRPr>
            </a:lvl8pPr>
          </a:lstStyle>
          <a:p>
            <a:pPr marL="346061" lvl="0" indent="-346061" algn="l" defTabSz="914325" rtl="0" eaLnBrk="1" latinLnBrk="0" hangingPunct="1">
              <a:lnSpc>
                <a:spcPct val="90000"/>
              </a:lnSpc>
              <a:spcBef>
                <a:spcPct val="20000"/>
              </a:spcBef>
              <a:buSzPct val="90000"/>
              <a:buFont typeface="Arial" pitchFamily="34" charset="0"/>
              <a:buChar char="•"/>
            </a:pPr>
            <a:r>
              <a:rPr lang="en-US" smtClean="0"/>
              <a:t>Click to edit Master text styles</a:t>
            </a:r>
          </a:p>
          <a:p>
            <a:pPr marL="346061" lvl="1" indent="-346061" algn="l" defTabSz="914325" rtl="0" eaLnBrk="1" latinLnBrk="0" hangingPunct="1">
              <a:lnSpc>
                <a:spcPct val="90000"/>
              </a:lnSpc>
              <a:spcBef>
                <a:spcPct val="20000"/>
              </a:spcBef>
              <a:buSzPct val="90000"/>
              <a:buFont typeface="Arial" pitchFamily="34" charset="0"/>
              <a:buChar char="•"/>
            </a:pPr>
            <a:r>
              <a:rPr lang="en-US" smtClean="0"/>
              <a:t>Second level</a:t>
            </a:r>
          </a:p>
          <a:p>
            <a:pPr marL="346061" lvl="2" indent="-346061" algn="l" defTabSz="914325" rtl="0" eaLnBrk="1" latinLnBrk="0" hangingPunct="1">
              <a:lnSpc>
                <a:spcPct val="90000"/>
              </a:lnSpc>
              <a:spcBef>
                <a:spcPct val="20000"/>
              </a:spcBef>
              <a:buSzPct val="90000"/>
              <a:buFont typeface="Arial" pitchFamily="34" charset="0"/>
              <a:buChar char="•"/>
            </a:pPr>
            <a:r>
              <a:rPr lang="en-US" smtClean="0"/>
              <a:t>Third level</a:t>
            </a:r>
          </a:p>
          <a:p>
            <a:pPr marL="346061" lvl="3" indent="-346061" algn="l" defTabSz="914325" rtl="0" eaLnBrk="1" latinLnBrk="0" hangingPunct="1">
              <a:lnSpc>
                <a:spcPct val="90000"/>
              </a:lnSpc>
              <a:spcBef>
                <a:spcPct val="20000"/>
              </a:spcBef>
              <a:buSzPct val="90000"/>
              <a:buFont typeface="Arial" pitchFamily="34" charset="0"/>
              <a:buChar char="•"/>
            </a:pPr>
            <a:r>
              <a:rPr lang="en-US" smtClean="0"/>
              <a:t>Fourth level</a:t>
            </a:r>
          </a:p>
          <a:p>
            <a:pPr marL="346061" lvl="4" indent="-346061" algn="l" defTabSz="914325"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pic>
        <p:nvPicPr>
          <p:cNvPr id="4" name="Picture 3"/>
          <p:cNvPicPr>
            <a:picLocks noChangeAspect="1"/>
          </p:cNvPicPr>
          <p:nvPr/>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18669" y="6372547"/>
            <a:ext cx="1681921" cy="195501"/>
          </a:xfrm>
          <a:prstGeom prst="rect">
            <a:avLst/>
          </a:prstGeom>
        </p:spPr>
      </p:pic>
    </p:spTree>
    <p:extLst>
      <p:ext uri="{BB962C8B-B14F-4D97-AF65-F5344CB8AC3E}">
        <p14:creationId xmlns:p14="http://schemas.microsoft.com/office/powerpoint/2010/main" val="407306360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Windows Azure 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250073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5725138"/>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9113" y="2234114"/>
            <a:ext cx="8373521" cy="1359196"/>
          </a:xfrm>
        </p:spPr>
        <p:txBody>
          <a:bodyPr anchor="ctr" anchorCtr="0">
            <a:noAutofit/>
          </a:bodyPr>
          <a:lstStyle>
            <a:lvl1pPr>
              <a:lnSpc>
                <a:spcPct val="90000"/>
              </a:lnSpc>
              <a:defRPr sz="6600" baseline="0">
                <a:solidFill>
                  <a:schemeClr val="bg1">
                    <a:alpha val="99000"/>
                  </a:schemeClr>
                </a:solidFill>
                <a:latin typeface="Segoe UI Light" pitchFamily="34" charset="0"/>
              </a:defRPr>
            </a:lvl1pPr>
          </a:lstStyle>
          <a:p>
            <a:r>
              <a:rPr lang="en-US" dirty="0" smtClean="0"/>
              <a:t>Title Here</a:t>
            </a:r>
            <a:endParaRPr lang="en-US" dirty="0"/>
          </a:p>
        </p:txBody>
      </p:sp>
      <p:sp>
        <p:nvSpPr>
          <p:cNvPr id="7" name="Text Placeholder 6"/>
          <p:cNvSpPr>
            <a:spLocks noGrp="1"/>
          </p:cNvSpPr>
          <p:nvPr>
            <p:ph type="body" sz="quarter" idx="11" hasCustomPrompt="1"/>
          </p:nvPr>
        </p:nvSpPr>
        <p:spPr>
          <a:xfrm>
            <a:off x="519113" y="4637623"/>
            <a:ext cx="5454333" cy="1144929"/>
          </a:xfrm>
        </p:spPr>
        <p:txBody>
          <a:bodyPr/>
          <a:lstStyle>
            <a:lvl1pPr marL="0" indent="0">
              <a:buFont typeface="Arial" pitchFamily="34" charset="0"/>
              <a:buNone/>
              <a:defRPr sz="2400">
                <a:solidFill>
                  <a:schemeClr val="bg1">
                    <a:alpha val="98000"/>
                  </a:schemeClr>
                </a:solidFill>
                <a:latin typeface="Segoe UI Light" pitchFamily="34" charset="0"/>
              </a:defRPr>
            </a:lvl1pPr>
            <a:lvl2pPr marL="460375" indent="0">
              <a:buFont typeface="Arial" pitchFamily="34" charset="0"/>
              <a:buNone/>
              <a:defRPr/>
            </a:lvl2pPr>
            <a:lvl3pPr marL="855663" indent="0">
              <a:buFont typeface="Arial" pitchFamily="34" charset="0"/>
              <a:buNone/>
              <a:defRPr/>
            </a:lvl3pPr>
            <a:lvl4pPr marL="1258888" indent="0">
              <a:buFont typeface="Arial" pitchFamily="34" charset="0"/>
              <a:buNone/>
              <a:defRPr/>
            </a:lvl4pPr>
            <a:lvl5pPr marL="1604963" indent="0">
              <a:buFont typeface="Arial" pitchFamily="34" charset="0"/>
              <a:buNone/>
              <a:defRPr/>
            </a:lvl5pPr>
          </a:lstStyle>
          <a:p>
            <a:pPr lvl="0"/>
            <a:r>
              <a:rPr lang="en-US" dirty="0" smtClean="0"/>
              <a:t>Name</a:t>
            </a:r>
          </a:p>
          <a:p>
            <a:pPr lvl="0"/>
            <a:r>
              <a:rPr lang="en-US" dirty="0" smtClean="0"/>
              <a:t>Title</a:t>
            </a:r>
          </a:p>
          <a:p>
            <a:pPr lvl="0"/>
            <a:r>
              <a:rPr lang="en-US" dirty="0" smtClean="0"/>
              <a:t>Microsoft Corporation</a:t>
            </a:r>
          </a:p>
        </p:txBody>
      </p:sp>
      <p:pic>
        <p:nvPicPr>
          <p:cNvPr id="13" name="Picture 12"/>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70298" y="228600"/>
            <a:ext cx="2497827" cy="290338"/>
          </a:xfrm>
          <a:prstGeom prst="rect">
            <a:avLst/>
          </a:prstGeom>
        </p:spPr>
      </p:pic>
    </p:spTree>
    <p:extLst>
      <p:ext uri="{BB962C8B-B14F-4D97-AF65-F5344CB8AC3E}">
        <p14:creationId xmlns:p14="http://schemas.microsoft.com/office/powerpoint/2010/main" val="254361816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accent1">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8"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8"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000" b="0" i="0" u="none" strike="noStrike" kern="1200" cap="none" spc="-642" normalizeH="0" baseline="0" noProof="0" dirty="0" smtClean="0">
                <a:ln w="11430"/>
                <a:solidFill>
                  <a:schemeClr val="bg1">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7713385" y="2136047"/>
            <a:ext cx="3499128" cy="2114058"/>
            <a:chOff x="1411369" y="3975421"/>
            <a:chExt cx="1714604" cy="1035908"/>
          </a:xfrm>
        </p:grpSpPr>
        <p:sp>
          <p:nvSpPr>
            <p:cNvPr id="12" name="Freeform 6"/>
            <p:cNvSpPr>
              <a:spLocks/>
            </p:cNvSpPr>
            <p:nvPr userDrawn="1"/>
          </p:nvSpPr>
          <p:spPr bwMode="auto">
            <a:xfrm>
              <a:off x="1900471" y="3975421"/>
              <a:ext cx="1225502" cy="656717"/>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sp>
          <p:nvSpPr>
            <p:cNvPr id="15" name="Freeform 7"/>
            <p:cNvSpPr>
              <a:spLocks/>
            </p:cNvSpPr>
            <p:nvPr userDrawn="1"/>
          </p:nvSpPr>
          <p:spPr bwMode="auto">
            <a:xfrm>
              <a:off x="1411369" y="4269433"/>
              <a:ext cx="1390368" cy="74189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grpSp>
    </p:spTree>
    <p:extLst>
      <p:ext uri="{BB962C8B-B14F-4D97-AF65-F5344CB8AC3E}">
        <p14:creationId xmlns:p14="http://schemas.microsoft.com/office/powerpoint/2010/main" val="4205491768"/>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solidFill>
          <a:srgbClr val="8CC6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8"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8"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000" b="0" i="0" u="none" strike="noStrike" kern="1200" cap="none" spc="-642" normalizeH="0" baseline="0" noProof="0" dirty="0" smtClean="0">
                <a:ln w="11430"/>
                <a:solidFill>
                  <a:schemeClr val="bg1">
                    <a:alpha val="99000"/>
                  </a:schemeClr>
                </a:solidFill>
                <a:effectLst/>
                <a:uLnTx/>
                <a:uFillTx/>
                <a:latin typeface="Segoe UI Light" pitchFamily="34" charset="0"/>
                <a:ea typeface="+mn-ea"/>
                <a:cs typeface="+mn-cs"/>
              </a:defRPr>
            </a:lvl1pPr>
          </a:lstStyle>
          <a:p>
            <a:pPr lvl="0"/>
            <a:r>
              <a:rPr lang="en-US" dirty="0" smtClean="0"/>
              <a:t>click to…</a:t>
            </a:r>
          </a:p>
        </p:txBody>
      </p:sp>
      <p:pic>
        <p:nvPicPr>
          <p:cNvPr id="13" name="Picture 40" descr="C:\Users\sakuu\Documents\Ballmer WPC\PNGS\T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black">
          <a:xfrm>
            <a:off x="8283830" y="1993330"/>
            <a:ext cx="2278228" cy="2191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37213"/>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solidFill>
          <a:schemeClr val="accent2">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8"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8"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000" b="0" i="0" u="none" strike="noStrike" kern="1200" cap="none" spc="-642" normalizeH="0" baseline="0" noProof="0" dirty="0" smtClean="0">
                <a:ln w="11430"/>
                <a:solidFill>
                  <a:schemeClr val="bg1">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8" name="Group 7"/>
          <p:cNvGrpSpPr/>
          <p:nvPr userDrawn="1"/>
        </p:nvGrpSpPr>
        <p:grpSpPr bwMode="black">
          <a:xfrm>
            <a:off x="7904572" y="2242931"/>
            <a:ext cx="3176914" cy="1934622"/>
            <a:chOff x="10387012" y="4179358"/>
            <a:chExt cx="974726" cy="593725"/>
          </a:xfrm>
          <a:solidFill>
            <a:srgbClr val="FFFFFF"/>
          </a:solidFill>
        </p:grpSpPr>
        <p:sp>
          <p:nvSpPr>
            <p:cNvPr id="9" name="Freeform 26"/>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solidFill>
                  <a:srgbClr val="292929"/>
                </a:solidFill>
              </a:endParaRPr>
            </a:p>
          </p:txBody>
        </p:sp>
        <p:sp>
          <p:nvSpPr>
            <p:cNvPr id="12" name="Freeform 27"/>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solidFill>
                  <a:srgbClr val="292929"/>
                </a:solidFill>
              </a:endParaRPr>
            </a:p>
          </p:txBody>
        </p:sp>
        <p:sp>
          <p:nvSpPr>
            <p:cNvPr id="14" name="Freeform 28"/>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solidFill>
                  <a:srgbClr val="292929"/>
                </a:solidFill>
              </a:endParaRPr>
            </a:p>
          </p:txBody>
        </p:sp>
        <p:sp>
          <p:nvSpPr>
            <p:cNvPr id="15" name="Freeform 29"/>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solidFill>
                  <a:srgbClr val="292929"/>
                </a:solidFill>
              </a:endParaRPr>
            </a:p>
          </p:txBody>
        </p:sp>
        <p:sp>
          <p:nvSpPr>
            <p:cNvPr id="16" name="Freeform 30"/>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sz="1600">
                <a:solidFill>
                  <a:srgbClr val="292929"/>
                </a:solidFill>
              </a:endParaRPr>
            </a:p>
          </p:txBody>
        </p:sp>
      </p:grpSp>
    </p:spTree>
    <p:extLst>
      <p:ext uri="{BB962C8B-B14F-4D97-AF65-F5344CB8AC3E}">
        <p14:creationId xmlns:p14="http://schemas.microsoft.com/office/powerpoint/2010/main" val="389543812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solidFill>
          <a:srgbClr val="FFBE00">
            <a:alpha val="99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8"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8"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000" b="0" i="0" u="none" strike="noStrike" kern="1200" cap="none" spc="-642" normalizeH="0" baseline="0" noProof="0" dirty="0" smtClean="0">
                <a:ln w="11430"/>
                <a:solidFill>
                  <a:schemeClr val="bg1">
                    <a:alpha val="99000"/>
                  </a:schemeClr>
                </a:solidFill>
                <a:effectLst/>
                <a:uLnTx/>
                <a:uFillTx/>
                <a:latin typeface="Segoe UI Light" pitchFamily="34" charset="0"/>
                <a:ea typeface="+mn-ea"/>
                <a:cs typeface="+mn-cs"/>
              </a:defRPr>
            </a:lvl1pPr>
          </a:lstStyle>
          <a:p>
            <a:pPr lvl="0"/>
            <a:r>
              <a:rPr lang="en-US" dirty="0" smtClean="0"/>
              <a:t>click to…</a:t>
            </a:r>
          </a:p>
        </p:txBody>
      </p:sp>
      <p:sp>
        <p:nvSpPr>
          <p:cNvPr id="25" name="Freeform 64"/>
          <p:cNvSpPr>
            <a:spLocks noEditPoints="1"/>
          </p:cNvSpPr>
          <p:nvPr userDrawn="1"/>
        </p:nvSpPr>
        <p:spPr bwMode="black">
          <a:xfrm>
            <a:off x="7923609" y="1932604"/>
            <a:ext cx="3013332" cy="2314242"/>
          </a:xfrm>
          <a:custGeom>
            <a:avLst/>
            <a:gdLst>
              <a:gd name="T0" fmla="*/ 12 w 221"/>
              <a:gd name="T1" fmla="*/ 104 h 170"/>
              <a:gd name="T2" fmla="*/ 6 w 221"/>
              <a:gd name="T3" fmla="*/ 103 h 170"/>
              <a:gd name="T4" fmla="*/ 2 w 221"/>
              <a:gd name="T5" fmla="*/ 108 h 170"/>
              <a:gd name="T6" fmla="*/ 10 w 221"/>
              <a:gd name="T7" fmla="*/ 141 h 170"/>
              <a:gd name="T8" fmla="*/ 16 w 221"/>
              <a:gd name="T9" fmla="*/ 143 h 170"/>
              <a:gd name="T10" fmla="*/ 21 w 221"/>
              <a:gd name="T11" fmla="*/ 139 h 170"/>
              <a:gd name="T12" fmla="*/ 12 w 221"/>
              <a:gd name="T13" fmla="*/ 104 h 170"/>
              <a:gd name="T14" fmla="*/ 185 w 221"/>
              <a:gd name="T15" fmla="*/ 8 h 170"/>
              <a:gd name="T16" fmla="*/ 219 w 221"/>
              <a:gd name="T17" fmla="*/ 136 h 170"/>
              <a:gd name="T18" fmla="*/ 209 w 221"/>
              <a:gd name="T19" fmla="*/ 139 h 170"/>
              <a:gd name="T20" fmla="*/ 175 w 221"/>
              <a:gd name="T21" fmla="*/ 10 h 170"/>
              <a:gd name="T22" fmla="*/ 185 w 221"/>
              <a:gd name="T23" fmla="*/ 8 h 170"/>
              <a:gd name="T24" fmla="*/ 104 w 221"/>
              <a:gd name="T25" fmla="*/ 170 h 170"/>
              <a:gd name="T26" fmla="*/ 85 w 221"/>
              <a:gd name="T27" fmla="*/ 170 h 170"/>
              <a:gd name="T28" fmla="*/ 63 w 221"/>
              <a:gd name="T29" fmla="*/ 143 h 170"/>
              <a:gd name="T30" fmla="*/ 73 w 221"/>
              <a:gd name="T31" fmla="*/ 143 h 170"/>
              <a:gd name="T32" fmla="*/ 85 w 221"/>
              <a:gd name="T33" fmla="*/ 157 h 170"/>
              <a:gd name="T34" fmla="*/ 104 w 221"/>
              <a:gd name="T35" fmla="*/ 157 h 170"/>
              <a:gd name="T36" fmla="*/ 116 w 221"/>
              <a:gd name="T37" fmla="*/ 143 h 170"/>
              <a:gd name="T38" fmla="*/ 128 w 221"/>
              <a:gd name="T39" fmla="*/ 143 h 170"/>
              <a:gd name="T40" fmla="*/ 104 w 221"/>
              <a:gd name="T41" fmla="*/ 170 h 170"/>
              <a:gd name="T42" fmla="*/ 18 w 221"/>
              <a:gd name="T43" fmla="*/ 102 h 170"/>
              <a:gd name="T44" fmla="*/ 168 w 221"/>
              <a:gd name="T45" fmla="*/ 16 h 170"/>
              <a:gd name="T46" fmla="*/ 172 w 221"/>
              <a:gd name="T47" fmla="*/ 30 h 170"/>
              <a:gd name="T48" fmla="*/ 20 w 221"/>
              <a:gd name="T49" fmla="*/ 109 h 170"/>
              <a:gd name="T50" fmla="*/ 18 w 221"/>
              <a:gd name="T51" fmla="*/ 102 h 170"/>
              <a:gd name="T52" fmla="*/ 185 w 221"/>
              <a:gd name="T53" fmla="*/ 79 h 170"/>
              <a:gd name="T54" fmla="*/ 201 w 221"/>
              <a:gd name="T55" fmla="*/ 137 h 170"/>
              <a:gd name="T56" fmla="*/ 28 w 221"/>
              <a:gd name="T57" fmla="*/ 138 h 170"/>
              <a:gd name="T58" fmla="*/ 24 w 221"/>
              <a:gd name="T59" fmla="*/ 122 h 170"/>
              <a:gd name="T60" fmla="*/ 185 w 221"/>
              <a:gd name="T61"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1" h="170">
                <a:moveTo>
                  <a:pt x="12" y="104"/>
                </a:moveTo>
                <a:cubicBezTo>
                  <a:pt x="6" y="103"/>
                  <a:pt x="6" y="103"/>
                  <a:pt x="6" y="103"/>
                </a:cubicBezTo>
                <a:cubicBezTo>
                  <a:pt x="3" y="103"/>
                  <a:pt x="0" y="104"/>
                  <a:pt x="2" y="108"/>
                </a:cubicBezTo>
                <a:cubicBezTo>
                  <a:pt x="10" y="141"/>
                  <a:pt x="10" y="141"/>
                  <a:pt x="10" y="141"/>
                </a:cubicBezTo>
                <a:cubicBezTo>
                  <a:pt x="12" y="145"/>
                  <a:pt x="14" y="144"/>
                  <a:pt x="16" y="143"/>
                </a:cubicBezTo>
                <a:cubicBezTo>
                  <a:pt x="21" y="139"/>
                  <a:pt x="21" y="139"/>
                  <a:pt x="21" y="139"/>
                </a:cubicBezTo>
                <a:cubicBezTo>
                  <a:pt x="12" y="104"/>
                  <a:pt x="12" y="104"/>
                  <a:pt x="12" y="104"/>
                </a:cubicBezTo>
                <a:close/>
                <a:moveTo>
                  <a:pt x="185" y="8"/>
                </a:moveTo>
                <a:cubicBezTo>
                  <a:pt x="219" y="136"/>
                  <a:pt x="219" y="136"/>
                  <a:pt x="219" y="136"/>
                </a:cubicBezTo>
                <a:cubicBezTo>
                  <a:pt x="221" y="143"/>
                  <a:pt x="211" y="146"/>
                  <a:pt x="209" y="139"/>
                </a:cubicBezTo>
                <a:cubicBezTo>
                  <a:pt x="175" y="10"/>
                  <a:pt x="175" y="10"/>
                  <a:pt x="175" y="10"/>
                </a:cubicBezTo>
                <a:cubicBezTo>
                  <a:pt x="173" y="3"/>
                  <a:pt x="183" y="0"/>
                  <a:pt x="185" y="8"/>
                </a:cubicBezTo>
                <a:close/>
                <a:moveTo>
                  <a:pt x="104" y="170"/>
                </a:moveTo>
                <a:cubicBezTo>
                  <a:pt x="85" y="170"/>
                  <a:pt x="85" y="170"/>
                  <a:pt x="85" y="170"/>
                </a:cubicBezTo>
                <a:cubicBezTo>
                  <a:pt x="69" y="170"/>
                  <a:pt x="62" y="156"/>
                  <a:pt x="63" y="143"/>
                </a:cubicBezTo>
                <a:cubicBezTo>
                  <a:pt x="73" y="143"/>
                  <a:pt x="73" y="143"/>
                  <a:pt x="73" y="143"/>
                </a:cubicBezTo>
                <a:cubicBezTo>
                  <a:pt x="73" y="150"/>
                  <a:pt x="77" y="157"/>
                  <a:pt x="85" y="157"/>
                </a:cubicBezTo>
                <a:cubicBezTo>
                  <a:pt x="104" y="157"/>
                  <a:pt x="104" y="157"/>
                  <a:pt x="104" y="157"/>
                </a:cubicBezTo>
                <a:cubicBezTo>
                  <a:pt x="112" y="157"/>
                  <a:pt x="116" y="150"/>
                  <a:pt x="116" y="143"/>
                </a:cubicBezTo>
                <a:cubicBezTo>
                  <a:pt x="128" y="143"/>
                  <a:pt x="128" y="143"/>
                  <a:pt x="128" y="143"/>
                </a:cubicBezTo>
                <a:cubicBezTo>
                  <a:pt x="128" y="156"/>
                  <a:pt x="120" y="170"/>
                  <a:pt x="104" y="170"/>
                </a:cubicBezTo>
                <a:close/>
                <a:moveTo>
                  <a:pt x="18" y="102"/>
                </a:moveTo>
                <a:cubicBezTo>
                  <a:pt x="168" y="16"/>
                  <a:pt x="168" y="16"/>
                  <a:pt x="168" y="16"/>
                </a:cubicBezTo>
                <a:cubicBezTo>
                  <a:pt x="172" y="30"/>
                  <a:pt x="172" y="30"/>
                  <a:pt x="172" y="30"/>
                </a:cubicBezTo>
                <a:cubicBezTo>
                  <a:pt x="20" y="109"/>
                  <a:pt x="20" y="109"/>
                  <a:pt x="20" y="109"/>
                </a:cubicBezTo>
                <a:cubicBezTo>
                  <a:pt x="18" y="102"/>
                  <a:pt x="18" y="102"/>
                  <a:pt x="18" y="102"/>
                </a:cubicBezTo>
                <a:close/>
                <a:moveTo>
                  <a:pt x="185" y="79"/>
                </a:moveTo>
                <a:cubicBezTo>
                  <a:pt x="201" y="137"/>
                  <a:pt x="201" y="137"/>
                  <a:pt x="201" y="137"/>
                </a:cubicBezTo>
                <a:cubicBezTo>
                  <a:pt x="28" y="138"/>
                  <a:pt x="28" y="138"/>
                  <a:pt x="28" y="138"/>
                </a:cubicBezTo>
                <a:cubicBezTo>
                  <a:pt x="24" y="122"/>
                  <a:pt x="24" y="122"/>
                  <a:pt x="24" y="122"/>
                </a:cubicBezTo>
                <a:cubicBezTo>
                  <a:pt x="185" y="79"/>
                  <a:pt x="185" y="79"/>
                  <a:pt x="185" y="79"/>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292929"/>
              </a:solidFill>
            </a:endParaRPr>
          </a:p>
        </p:txBody>
      </p:sp>
    </p:spTree>
    <p:extLst>
      <p:ext uri="{BB962C8B-B14F-4D97-AF65-F5344CB8AC3E}">
        <p14:creationId xmlns:p14="http://schemas.microsoft.com/office/powerpoint/2010/main" val="2671427171"/>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solidFill>
          <a:schemeClr val="accent3">
            <a:alpha val="9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89125" y="1447800"/>
            <a:ext cx="4205288" cy="1523494"/>
          </a:xfrm>
        </p:spPr>
        <p:txBody>
          <a:bodyPr anchor="ctr" anchorCtr="0">
            <a:noAutofit/>
          </a:bodyPr>
          <a:lstStyle>
            <a:lvl1pPr>
              <a:lnSpc>
                <a:spcPct val="90000"/>
              </a:lnSpc>
              <a:defRPr sz="4800" baseline="0">
                <a:solidFill>
                  <a:schemeClr val="bg1">
                    <a:alpha val="98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5630472"/>
            <a:ext cx="4205289" cy="461665"/>
          </a:xfrm>
        </p:spPr>
        <p:txBody>
          <a:bodyPr>
            <a:noAutofit/>
          </a:bodyPr>
          <a:lstStyle>
            <a:lvl1pPr marL="0" indent="0" algn="l" defTabSz="914363" rtl="0" eaLnBrk="1" latinLnBrk="0" hangingPunct="1">
              <a:lnSpc>
                <a:spcPct val="90000"/>
              </a:lnSpc>
              <a:spcBef>
                <a:spcPts val="0"/>
              </a:spcBef>
              <a:buSzPct val="80000"/>
              <a:buFont typeface="Arial" pitchFamily="34" charset="0"/>
              <a:buNone/>
              <a:defRPr lang="en-US" sz="2400" kern="1200" dirty="0">
                <a:solidFill>
                  <a:schemeClr val="bg1">
                    <a:alpha val="99000"/>
                  </a:schemeClr>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889125" y="4160520"/>
            <a:ext cx="8872538" cy="1274538"/>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000" b="0" i="0" u="none" strike="noStrike" kern="1200" cap="none" spc="-642" normalizeH="0" baseline="0" noProof="0" dirty="0" smtClean="0">
                <a:ln w="11430"/>
                <a:solidFill>
                  <a:schemeClr val="bg1">
                    <a:alpha val="99000"/>
                  </a:schemeClr>
                </a:solidFill>
                <a:effectLst/>
                <a:uLnTx/>
                <a:uFillTx/>
                <a:latin typeface="Segoe UI Light" pitchFamily="34" charset="0"/>
                <a:ea typeface="+mn-ea"/>
                <a:cs typeface="+mn-cs"/>
              </a:defRPr>
            </a:lvl1pPr>
          </a:lstStyle>
          <a:p>
            <a:pPr lvl="0"/>
            <a:r>
              <a:rPr lang="en-US" dirty="0" smtClean="0"/>
              <a:t>click to…</a:t>
            </a:r>
          </a:p>
        </p:txBody>
      </p:sp>
      <p:grpSp>
        <p:nvGrpSpPr>
          <p:cNvPr id="9" name="Group 8"/>
          <p:cNvGrpSpPr/>
          <p:nvPr userDrawn="1"/>
        </p:nvGrpSpPr>
        <p:grpSpPr>
          <a:xfrm>
            <a:off x="8882758" y="1905000"/>
            <a:ext cx="1277596" cy="3245368"/>
            <a:chOff x="7558088" y="1685925"/>
            <a:chExt cx="1322387" cy="3359150"/>
          </a:xfrm>
          <a:solidFill>
            <a:schemeClr val="bg1"/>
          </a:solidFill>
        </p:grpSpPr>
        <p:sp>
          <p:nvSpPr>
            <p:cNvPr id="12" name="Oval 6"/>
            <p:cNvSpPr>
              <a:spLocks noChangeArrowheads="1"/>
            </p:cNvSpPr>
            <p:nvPr userDrawn="1"/>
          </p:nvSpPr>
          <p:spPr bwMode="auto">
            <a:xfrm>
              <a:off x="7943850" y="1685925"/>
              <a:ext cx="547687" cy="558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sp>
          <p:nvSpPr>
            <p:cNvPr id="13" name="Freeform 12"/>
            <p:cNvSpPr>
              <a:spLocks/>
            </p:cNvSpPr>
            <p:nvPr userDrawn="1"/>
          </p:nvSpPr>
          <p:spPr bwMode="auto">
            <a:xfrm>
              <a:off x="7558088" y="2308225"/>
              <a:ext cx="1322387" cy="2736850"/>
            </a:xfrm>
            <a:custGeom>
              <a:avLst/>
              <a:gdLst>
                <a:gd name="T0" fmla="*/ 327 w 353"/>
                <a:gd name="T1" fmla="*/ 30 h 730"/>
                <a:gd name="T2" fmla="*/ 327 w 353"/>
                <a:gd name="T3" fmla="*/ 30 h 730"/>
                <a:gd name="T4" fmla="*/ 323 w 353"/>
                <a:gd name="T5" fmla="*/ 26 h 730"/>
                <a:gd name="T6" fmla="*/ 321 w 353"/>
                <a:gd name="T7" fmla="*/ 24 h 730"/>
                <a:gd name="T8" fmla="*/ 320 w 353"/>
                <a:gd name="T9" fmla="*/ 23 h 730"/>
                <a:gd name="T10" fmla="*/ 287 w 353"/>
                <a:gd name="T11" fmla="*/ 5 h 730"/>
                <a:gd name="T12" fmla="*/ 287 w 353"/>
                <a:gd name="T13" fmla="*/ 5 h 730"/>
                <a:gd name="T14" fmla="*/ 283 w 353"/>
                <a:gd name="T15" fmla="*/ 4 h 730"/>
                <a:gd name="T16" fmla="*/ 282 w 353"/>
                <a:gd name="T17" fmla="*/ 4 h 730"/>
                <a:gd name="T18" fmla="*/ 280 w 353"/>
                <a:gd name="T19" fmla="*/ 3 h 730"/>
                <a:gd name="T20" fmla="*/ 277 w 353"/>
                <a:gd name="T21" fmla="*/ 2 h 730"/>
                <a:gd name="T22" fmla="*/ 276 w 353"/>
                <a:gd name="T23" fmla="*/ 2 h 730"/>
                <a:gd name="T24" fmla="*/ 272 w 353"/>
                <a:gd name="T25" fmla="*/ 2 h 730"/>
                <a:gd name="T26" fmla="*/ 272 w 353"/>
                <a:gd name="T27" fmla="*/ 1 h 730"/>
                <a:gd name="T28" fmla="*/ 267 w 353"/>
                <a:gd name="T29" fmla="*/ 1 h 730"/>
                <a:gd name="T30" fmla="*/ 267 w 353"/>
                <a:gd name="T31" fmla="*/ 1 h 730"/>
                <a:gd name="T32" fmla="*/ 263 w 353"/>
                <a:gd name="T33" fmla="*/ 1 h 730"/>
                <a:gd name="T34" fmla="*/ 262 w 353"/>
                <a:gd name="T35" fmla="*/ 1 h 730"/>
                <a:gd name="T36" fmla="*/ 258 w 353"/>
                <a:gd name="T37" fmla="*/ 0 h 730"/>
                <a:gd name="T38" fmla="*/ 258 w 353"/>
                <a:gd name="T39" fmla="*/ 0 h 730"/>
                <a:gd name="T40" fmla="*/ 96 w 353"/>
                <a:gd name="T41" fmla="*/ 0 h 730"/>
                <a:gd name="T42" fmla="*/ 95 w 353"/>
                <a:gd name="T43" fmla="*/ 0 h 730"/>
                <a:gd name="T44" fmla="*/ 95 w 353"/>
                <a:gd name="T45" fmla="*/ 0 h 730"/>
                <a:gd name="T46" fmla="*/ 0 w 353"/>
                <a:gd name="T47" fmla="*/ 95 h 730"/>
                <a:gd name="T48" fmla="*/ 0 w 353"/>
                <a:gd name="T49" fmla="*/ 323 h 730"/>
                <a:gd name="T50" fmla="*/ 32 w 353"/>
                <a:gd name="T51" fmla="*/ 356 h 730"/>
                <a:gd name="T52" fmla="*/ 64 w 353"/>
                <a:gd name="T53" fmla="*/ 323 h 730"/>
                <a:gd name="T54" fmla="*/ 64 w 353"/>
                <a:gd name="T55" fmla="*/ 117 h 730"/>
                <a:gd name="T56" fmla="*/ 81 w 353"/>
                <a:gd name="T57" fmla="*/ 117 h 730"/>
                <a:gd name="T58" fmla="*/ 81 w 353"/>
                <a:gd name="T59" fmla="*/ 687 h 730"/>
                <a:gd name="T60" fmla="*/ 125 w 353"/>
                <a:gd name="T61" fmla="*/ 730 h 730"/>
                <a:gd name="T62" fmla="*/ 168 w 353"/>
                <a:gd name="T63" fmla="*/ 687 h 730"/>
                <a:gd name="T64" fmla="*/ 168 w 353"/>
                <a:gd name="T65" fmla="*/ 358 h 730"/>
                <a:gd name="T66" fmla="*/ 185 w 353"/>
                <a:gd name="T67" fmla="*/ 358 h 730"/>
                <a:gd name="T68" fmla="*/ 185 w 353"/>
                <a:gd name="T69" fmla="*/ 687 h 730"/>
                <a:gd name="T70" fmla="*/ 228 w 353"/>
                <a:gd name="T71" fmla="*/ 730 h 730"/>
                <a:gd name="T72" fmla="*/ 272 w 353"/>
                <a:gd name="T73" fmla="*/ 687 h 730"/>
                <a:gd name="T74" fmla="*/ 272 w 353"/>
                <a:gd name="T75" fmla="*/ 683 h 730"/>
                <a:gd name="T76" fmla="*/ 272 w 353"/>
                <a:gd name="T77" fmla="*/ 687 h 730"/>
                <a:gd name="T78" fmla="*/ 272 w 353"/>
                <a:gd name="T79" fmla="*/ 117 h 730"/>
                <a:gd name="T80" fmla="*/ 289 w 353"/>
                <a:gd name="T81" fmla="*/ 117 h 730"/>
                <a:gd name="T82" fmla="*/ 289 w 353"/>
                <a:gd name="T83" fmla="*/ 315 h 730"/>
                <a:gd name="T84" fmla="*/ 289 w 353"/>
                <a:gd name="T85" fmla="*/ 314 h 730"/>
                <a:gd name="T86" fmla="*/ 289 w 353"/>
                <a:gd name="T87" fmla="*/ 323 h 730"/>
                <a:gd name="T88" fmla="*/ 294 w 353"/>
                <a:gd name="T89" fmla="*/ 342 h 730"/>
                <a:gd name="T90" fmla="*/ 321 w 353"/>
                <a:gd name="T91" fmla="*/ 356 h 730"/>
                <a:gd name="T92" fmla="*/ 353 w 353"/>
                <a:gd name="T93" fmla="*/ 325 h 730"/>
                <a:gd name="T94" fmla="*/ 353 w 353"/>
                <a:gd name="T95" fmla="*/ 323 h 730"/>
                <a:gd name="T96" fmla="*/ 353 w 353"/>
                <a:gd name="T97" fmla="*/ 323 h 730"/>
                <a:gd name="T98" fmla="*/ 353 w 353"/>
                <a:gd name="T99" fmla="*/ 298 h 730"/>
                <a:gd name="T100" fmla="*/ 353 w 353"/>
                <a:gd name="T101" fmla="*/ 95 h 730"/>
                <a:gd name="T102" fmla="*/ 327 w 353"/>
                <a:gd name="T103" fmla="*/ 30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3" h="730">
                  <a:moveTo>
                    <a:pt x="327" y="30"/>
                  </a:moveTo>
                  <a:cubicBezTo>
                    <a:pt x="327" y="30"/>
                    <a:pt x="327" y="30"/>
                    <a:pt x="327" y="30"/>
                  </a:cubicBezTo>
                  <a:cubicBezTo>
                    <a:pt x="326" y="29"/>
                    <a:pt x="324" y="27"/>
                    <a:pt x="323" y="26"/>
                  </a:cubicBezTo>
                  <a:cubicBezTo>
                    <a:pt x="322" y="25"/>
                    <a:pt x="321" y="25"/>
                    <a:pt x="321" y="24"/>
                  </a:cubicBezTo>
                  <a:cubicBezTo>
                    <a:pt x="320" y="24"/>
                    <a:pt x="320" y="24"/>
                    <a:pt x="320" y="23"/>
                  </a:cubicBezTo>
                  <a:cubicBezTo>
                    <a:pt x="310" y="15"/>
                    <a:pt x="299" y="9"/>
                    <a:pt x="287" y="5"/>
                  </a:cubicBezTo>
                  <a:cubicBezTo>
                    <a:pt x="287" y="5"/>
                    <a:pt x="287" y="5"/>
                    <a:pt x="287" y="5"/>
                  </a:cubicBezTo>
                  <a:cubicBezTo>
                    <a:pt x="286" y="5"/>
                    <a:pt x="285" y="4"/>
                    <a:pt x="283" y="4"/>
                  </a:cubicBezTo>
                  <a:cubicBezTo>
                    <a:pt x="283" y="4"/>
                    <a:pt x="283" y="4"/>
                    <a:pt x="282" y="4"/>
                  </a:cubicBezTo>
                  <a:cubicBezTo>
                    <a:pt x="281" y="3"/>
                    <a:pt x="280" y="3"/>
                    <a:pt x="280" y="3"/>
                  </a:cubicBezTo>
                  <a:cubicBezTo>
                    <a:pt x="279" y="3"/>
                    <a:pt x="278" y="3"/>
                    <a:pt x="277" y="2"/>
                  </a:cubicBezTo>
                  <a:cubicBezTo>
                    <a:pt x="277" y="2"/>
                    <a:pt x="276" y="2"/>
                    <a:pt x="276" y="2"/>
                  </a:cubicBezTo>
                  <a:cubicBezTo>
                    <a:pt x="274" y="2"/>
                    <a:pt x="273" y="2"/>
                    <a:pt x="272" y="2"/>
                  </a:cubicBezTo>
                  <a:cubicBezTo>
                    <a:pt x="272" y="2"/>
                    <a:pt x="272" y="2"/>
                    <a:pt x="272" y="1"/>
                  </a:cubicBezTo>
                  <a:cubicBezTo>
                    <a:pt x="270" y="1"/>
                    <a:pt x="269" y="1"/>
                    <a:pt x="267" y="1"/>
                  </a:cubicBezTo>
                  <a:cubicBezTo>
                    <a:pt x="267" y="1"/>
                    <a:pt x="267" y="1"/>
                    <a:pt x="267" y="1"/>
                  </a:cubicBezTo>
                  <a:cubicBezTo>
                    <a:pt x="266" y="1"/>
                    <a:pt x="264" y="1"/>
                    <a:pt x="263" y="1"/>
                  </a:cubicBezTo>
                  <a:cubicBezTo>
                    <a:pt x="262" y="1"/>
                    <a:pt x="262" y="1"/>
                    <a:pt x="262" y="1"/>
                  </a:cubicBezTo>
                  <a:cubicBezTo>
                    <a:pt x="261" y="1"/>
                    <a:pt x="259" y="0"/>
                    <a:pt x="258" y="0"/>
                  </a:cubicBezTo>
                  <a:cubicBezTo>
                    <a:pt x="258" y="0"/>
                    <a:pt x="258" y="0"/>
                    <a:pt x="258" y="0"/>
                  </a:cubicBezTo>
                  <a:cubicBezTo>
                    <a:pt x="96" y="0"/>
                    <a:pt x="96" y="0"/>
                    <a:pt x="96" y="0"/>
                  </a:cubicBezTo>
                  <a:cubicBezTo>
                    <a:pt x="95" y="0"/>
                    <a:pt x="95" y="0"/>
                    <a:pt x="95" y="0"/>
                  </a:cubicBezTo>
                  <a:cubicBezTo>
                    <a:pt x="95" y="0"/>
                    <a:pt x="95" y="0"/>
                    <a:pt x="95" y="0"/>
                  </a:cubicBezTo>
                  <a:cubicBezTo>
                    <a:pt x="43" y="1"/>
                    <a:pt x="0" y="43"/>
                    <a:pt x="0" y="95"/>
                  </a:cubicBezTo>
                  <a:cubicBezTo>
                    <a:pt x="0" y="323"/>
                    <a:pt x="0" y="323"/>
                    <a:pt x="0" y="323"/>
                  </a:cubicBezTo>
                  <a:cubicBezTo>
                    <a:pt x="0" y="341"/>
                    <a:pt x="15" y="356"/>
                    <a:pt x="32" y="356"/>
                  </a:cubicBezTo>
                  <a:cubicBezTo>
                    <a:pt x="50" y="356"/>
                    <a:pt x="64" y="341"/>
                    <a:pt x="64" y="323"/>
                  </a:cubicBezTo>
                  <a:cubicBezTo>
                    <a:pt x="64" y="117"/>
                    <a:pt x="64" y="117"/>
                    <a:pt x="64" y="117"/>
                  </a:cubicBezTo>
                  <a:cubicBezTo>
                    <a:pt x="81" y="117"/>
                    <a:pt x="81" y="117"/>
                    <a:pt x="81" y="117"/>
                  </a:cubicBezTo>
                  <a:cubicBezTo>
                    <a:pt x="81" y="687"/>
                    <a:pt x="81" y="687"/>
                    <a:pt x="81" y="687"/>
                  </a:cubicBezTo>
                  <a:cubicBezTo>
                    <a:pt x="81" y="711"/>
                    <a:pt x="101" y="730"/>
                    <a:pt x="125" y="730"/>
                  </a:cubicBezTo>
                  <a:cubicBezTo>
                    <a:pt x="148" y="730"/>
                    <a:pt x="168" y="711"/>
                    <a:pt x="168" y="687"/>
                  </a:cubicBezTo>
                  <a:cubicBezTo>
                    <a:pt x="168" y="358"/>
                    <a:pt x="168" y="358"/>
                    <a:pt x="168" y="358"/>
                  </a:cubicBezTo>
                  <a:cubicBezTo>
                    <a:pt x="185" y="358"/>
                    <a:pt x="185" y="358"/>
                    <a:pt x="185" y="358"/>
                  </a:cubicBezTo>
                  <a:cubicBezTo>
                    <a:pt x="185" y="687"/>
                    <a:pt x="185" y="687"/>
                    <a:pt x="185" y="687"/>
                  </a:cubicBezTo>
                  <a:cubicBezTo>
                    <a:pt x="185" y="711"/>
                    <a:pt x="204" y="730"/>
                    <a:pt x="228" y="730"/>
                  </a:cubicBezTo>
                  <a:cubicBezTo>
                    <a:pt x="252" y="730"/>
                    <a:pt x="272" y="711"/>
                    <a:pt x="272" y="687"/>
                  </a:cubicBezTo>
                  <a:cubicBezTo>
                    <a:pt x="272" y="686"/>
                    <a:pt x="272" y="685"/>
                    <a:pt x="272" y="683"/>
                  </a:cubicBezTo>
                  <a:cubicBezTo>
                    <a:pt x="272" y="687"/>
                    <a:pt x="272" y="687"/>
                    <a:pt x="272" y="687"/>
                  </a:cubicBezTo>
                  <a:cubicBezTo>
                    <a:pt x="272" y="687"/>
                    <a:pt x="272" y="687"/>
                    <a:pt x="272" y="117"/>
                  </a:cubicBezTo>
                  <a:cubicBezTo>
                    <a:pt x="272" y="117"/>
                    <a:pt x="272" y="117"/>
                    <a:pt x="289" y="117"/>
                  </a:cubicBezTo>
                  <a:cubicBezTo>
                    <a:pt x="289" y="117"/>
                    <a:pt x="289" y="117"/>
                    <a:pt x="289" y="315"/>
                  </a:cubicBezTo>
                  <a:cubicBezTo>
                    <a:pt x="289" y="314"/>
                    <a:pt x="289" y="314"/>
                    <a:pt x="289" y="314"/>
                  </a:cubicBezTo>
                  <a:cubicBezTo>
                    <a:pt x="289" y="323"/>
                    <a:pt x="289" y="323"/>
                    <a:pt x="289" y="323"/>
                  </a:cubicBezTo>
                  <a:cubicBezTo>
                    <a:pt x="289" y="330"/>
                    <a:pt x="291" y="337"/>
                    <a:pt x="294" y="342"/>
                  </a:cubicBezTo>
                  <a:cubicBezTo>
                    <a:pt x="300" y="350"/>
                    <a:pt x="310" y="356"/>
                    <a:pt x="321" y="356"/>
                  </a:cubicBezTo>
                  <a:cubicBezTo>
                    <a:pt x="338" y="356"/>
                    <a:pt x="352" y="342"/>
                    <a:pt x="353" y="325"/>
                  </a:cubicBezTo>
                  <a:cubicBezTo>
                    <a:pt x="353" y="324"/>
                    <a:pt x="353" y="324"/>
                    <a:pt x="353" y="323"/>
                  </a:cubicBezTo>
                  <a:cubicBezTo>
                    <a:pt x="353" y="323"/>
                    <a:pt x="353" y="323"/>
                    <a:pt x="353" y="323"/>
                  </a:cubicBezTo>
                  <a:cubicBezTo>
                    <a:pt x="353" y="298"/>
                    <a:pt x="353" y="298"/>
                    <a:pt x="353" y="298"/>
                  </a:cubicBezTo>
                  <a:cubicBezTo>
                    <a:pt x="353" y="270"/>
                    <a:pt x="353" y="213"/>
                    <a:pt x="353" y="95"/>
                  </a:cubicBezTo>
                  <a:cubicBezTo>
                    <a:pt x="353" y="70"/>
                    <a:pt x="343" y="47"/>
                    <a:pt x="327"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292929"/>
                </a:solidFill>
              </a:endParaRPr>
            </a:p>
          </p:txBody>
        </p:sp>
      </p:grpSp>
    </p:spTree>
    <p:extLst>
      <p:ext uri="{BB962C8B-B14F-4D97-AF65-F5344CB8AC3E}">
        <p14:creationId xmlns:p14="http://schemas.microsoft.com/office/powerpoint/2010/main" val="376851003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1208" y="3467676"/>
            <a:ext cx="10693401" cy="1378644"/>
          </a:xfrm>
        </p:spPr>
        <p:txBody>
          <a:bodyPr anchor="ctr" anchorCtr="0">
            <a:noAutofit/>
            <a:scene3d>
              <a:camera prst="orthographicFront"/>
              <a:lightRig rig="flat" dir="t"/>
            </a:scene3d>
            <a:sp3d>
              <a:contourClr>
                <a:schemeClr val="bg2"/>
              </a:contourClr>
            </a:sp3d>
          </a:bodyPr>
          <a:lstStyle>
            <a:lvl1pPr marL="0" indent="0" algn="l">
              <a:buFont typeface="Arial" pitchFamily="34" charset="0"/>
              <a:buNone/>
              <a:defRPr kumimoji="0" lang="en-US" sz="8800" b="0" i="0" u="none" strike="noStrike" kern="1200" cap="none" spc="-120" normalizeH="0" baseline="0" dirty="0" smtClean="0">
                <a:ln w="3175">
                  <a:noFill/>
                </a:ln>
                <a:solidFill>
                  <a:schemeClr val="bg1">
                    <a:alpha val="99000"/>
                  </a:schemeClr>
                </a:solidFill>
                <a:effectLst/>
                <a:uLnTx/>
                <a:uFillTx/>
                <a:latin typeface="Segoe UI Light"/>
                <a:ea typeface="+mn-ea"/>
                <a:cs typeface="Arial" charset="0"/>
              </a:defRPr>
            </a:lvl1pPr>
          </a:lstStyle>
          <a:p>
            <a:pPr lvl="0"/>
            <a:r>
              <a:rPr lang="en-US" smtClean="0"/>
              <a:t>Click to edit Master text styles</a:t>
            </a:r>
          </a:p>
        </p:txBody>
      </p:sp>
      <p:pic>
        <p:nvPicPr>
          <p:cNvPr id="8" name="Picture 7"/>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61564" y="6338047"/>
            <a:ext cx="2506561" cy="291353"/>
          </a:xfrm>
          <a:prstGeom prst="rect">
            <a:avLst/>
          </a:prstGeom>
        </p:spPr>
      </p:pic>
    </p:spTree>
    <p:extLst>
      <p:ext uri="{BB962C8B-B14F-4D97-AF65-F5344CB8AC3E}">
        <p14:creationId xmlns:p14="http://schemas.microsoft.com/office/powerpoint/2010/main" val="125329250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946413"/>
          </a:xfrm>
        </p:spPr>
        <p:txBody>
          <a:bodyPr/>
          <a:lstStyle>
            <a:lvl1pPr marL="3175" indent="0">
              <a:spcBef>
                <a:spcPts val="0"/>
              </a:spcBef>
              <a:spcAft>
                <a:spcPts val="900"/>
              </a:spcAft>
              <a:buSzPct val="80000"/>
              <a:buFont typeface="Arial" pitchFamily="34" charset="0"/>
              <a:buNone/>
              <a:defRPr sz="4000" spc="-100" baseline="0">
                <a:gradFill>
                  <a:gsLst>
                    <a:gs pos="0">
                      <a:srgbClr val="595959"/>
                    </a:gs>
                    <a:gs pos="86000">
                      <a:srgbClr val="595959"/>
                    </a:gs>
                  </a:gsLst>
                  <a:lin ang="5400000" scaled="0"/>
                </a:gradFill>
                <a:latin typeface="Segoe UI Light" pitchFamily="34" charset="0"/>
              </a:defRPr>
            </a:lvl1pPr>
            <a:lvl2pPr marL="3175" indent="0">
              <a:spcBef>
                <a:spcPts val="0"/>
              </a:spcBef>
              <a:buSzPct val="80000"/>
              <a:buFont typeface="Arial" pitchFamily="34" charset="0"/>
              <a:buNone/>
              <a:defRPr sz="2000" spc="-50" baseline="0">
                <a:gradFill>
                  <a:gsLst>
                    <a:gs pos="0">
                      <a:srgbClr val="595959"/>
                    </a:gs>
                    <a:gs pos="86000">
                      <a:srgbClr val="595959"/>
                    </a:gs>
                  </a:gsLst>
                  <a:lin ang="5400000" scaled="0"/>
                </a:gradFill>
              </a:defRPr>
            </a:lvl2pPr>
            <a:lvl3pPr marL="1258888" indent="-40322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04963" indent="-346075">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41513" indent="-336550">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01692751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lgn="l" defTabSz="914363" rtl="0" eaLnBrk="1" latinLnBrk="0" hangingPunct="1">
              <a:lnSpc>
                <a:spcPct val="90000"/>
              </a:lnSpc>
              <a:spcBef>
                <a:spcPct val="0"/>
              </a:spcBef>
              <a:buNone/>
              <a:defRPr lang="en-US" sz="5400" b="0" kern="1200" cap="none" spc="-100" baseline="0" dirty="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99036"/>
          </a:xfrm>
        </p:spPr>
        <p:txBody>
          <a:bodyPr/>
          <a:lstStyle>
            <a:lvl1pPr marL="0" indent="0">
              <a:spcBef>
                <a:spcPts val="0"/>
              </a:spcBef>
              <a:spcAft>
                <a:spcPts val="0"/>
              </a:spcAft>
              <a:buFont typeface="Arial" pitchFamily="34" charset="0"/>
              <a:buNone/>
              <a:defRPr lang="en-US" sz="3200" kern="1200" dirty="0" smtClean="0">
                <a:gradFill>
                  <a:gsLst>
                    <a:gs pos="0">
                      <a:srgbClr val="595959"/>
                    </a:gs>
                    <a:gs pos="86000">
                      <a:srgbClr val="595959"/>
                    </a:gs>
                  </a:gsLst>
                  <a:lin ang="5400000" scaled="0"/>
                </a:gradFill>
                <a:latin typeface="+mn-lt"/>
                <a:ea typeface="+mn-ea"/>
                <a:cs typeface="+mn-cs"/>
              </a:defRPr>
            </a:lvl1pPr>
            <a:lvl2pPr marL="688975" indent="-342900">
              <a:spcBef>
                <a:spcPts val="0"/>
              </a:spcBef>
              <a:spcAft>
                <a:spcPts val="0"/>
              </a:spcAft>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0" indent="0">
              <a:spcBef>
                <a:spcPts val="0"/>
              </a:spcBef>
              <a:spcAft>
                <a:spcPts val="400"/>
              </a:spcAft>
              <a:buNone/>
              <a:defRPr sz="2000"/>
            </a:lvl3pPr>
            <a:lvl4pPr marL="0" indent="0">
              <a:spcBef>
                <a:spcPts val="0"/>
              </a:spcBef>
              <a:spcAft>
                <a:spcPts val="400"/>
              </a:spcAft>
              <a:buNone/>
              <a:defRPr/>
            </a:lvl4pPr>
            <a:lvl5pPr marL="342900" indent="-342900">
              <a:spcBef>
                <a:spcPts val="0"/>
              </a:spcBef>
              <a:spcAft>
                <a:spcPts val="400"/>
              </a:spcAft>
              <a:buFont typeface="Arial" pitchFamily="34" charset="0"/>
              <a:buChar char="•"/>
              <a:defRPr/>
            </a:lvl5pPr>
            <a:lvl6pPr marL="1033462" indent="-342900">
              <a:buFont typeface="Arial" pitchFamily="34" charset="0"/>
              <a:buChar char="•"/>
              <a:defRPr sz="2400">
                <a:gradFill>
                  <a:gsLst>
                    <a:gs pos="0">
                      <a:srgbClr val="595959"/>
                    </a:gs>
                    <a:gs pos="86000">
                      <a:srgbClr val="595959"/>
                    </a:gs>
                  </a:gsLst>
                  <a:lin ang="5400000" scaled="0"/>
                </a:gradFill>
              </a:defRPr>
            </a:lvl6pPr>
            <a:lvl7pPr marL="1255713" indent="-225425">
              <a:defRPr>
                <a:gradFill>
                  <a:gsLst>
                    <a:gs pos="0">
                      <a:srgbClr val="595959"/>
                    </a:gs>
                    <a:gs pos="86000">
                      <a:srgbClr val="595959"/>
                    </a:gs>
                  </a:gsLst>
                  <a:lin ang="5400000" scaled="0"/>
                </a:gradFill>
              </a:defRPr>
            </a:lvl7pPr>
            <a:lvl8pPr marL="1487488" indent="-231775">
              <a:defRPr>
                <a:gradFill>
                  <a:gsLst>
                    <a:gs pos="0">
                      <a:srgbClr val="595959"/>
                    </a:gs>
                    <a:gs pos="86000">
                      <a:srgbClr val="595959"/>
                    </a:gs>
                  </a:gsLst>
                  <a:lin ang="5400000" scaled="0"/>
                </a:gradFill>
              </a:defRPr>
            </a:lvl8pPr>
          </a:lstStyle>
          <a:p>
            <a:pPr marL="346075" lvl="0" indent="-346075" algn="l" defTabSz="914363" rtl="0" eaLnBrk="1" latinLnBrk="0" hangingPunct="1">
              <a:lnSpc>
                <a:spcPct val="90000"/>
              </a:lnSpc>
              <a:spcBef>
                <a:spcPct val="20000"/>
              </a:spcBef>
              <a:buSzPct val="90000"/>
              <a:buFont typeface="Arial" pitchFamily="34" charset="0"/>
              <a:buChar char="•"/>
            </a:pPr>
            <a:r>
              <a:rPr lang="en-US" smtClean="0"/>
              <a:t>Click to edit Master text styles</a:t>
            </a:r>
          </a:p>
          <a:p>
            <a:pPr marL="346075" lvl="1" indent="-346075" algn="l" defTabSz="914363" rtl="0" eaLnBrk="1" latinLnBrk="0" hangingPunct="1">
              <a:lnSpc>
                <a:spcPct val="90000"/>
              </a:lnSpc>
              <a:spcBef>
                <a:spcPct val="20000"/>
              </a:spcBef>
              <a:buSzPct val="90000"/>
              <a:buFont typeface="Arial" pitchFamily="34" charset="0"/>
              <a:buChar char="•"/>
            </a:pPr>
            <a:r>
              <a:rPr lang="en-US" smtClean="0"/>
              <a:t>Second level</a:t>
            </a:r>
          </a:p>
          <a:p>
            <a:pPr marL="346075" lvl="2" indent="-346075" algn="l" defTabSz="914363" rtl="0" eaLnBrk="1" latinLnBrk="0" hangingPunct="1">
              <a:lnSpc>
                <a:spcPct val="90000"/>
              </a:lnSpc>
              <a:spcBef>
                <a:spcPct val="20000"/>
              </a:spcBef>
              <a:buSzPct val="90000"/>
              <a:buFont typeface="Arial" pitchFamily="34" charset="0"/>
              <a:buChar char="•"/>
            </a:pPr>
            <a:r>
              <a:rPr lang="en-US" smtClean="0"/>
              <a:t>Third level</a:t>
            </a:r>
          </a:p>
          <a:p>
            <a:pPr marL="346075" lvl="3" indent="-346075" algn="l" defTabSz="914363" rtl="0" eaLnBrk="1" latinLnBrk="0" hangingPunct="1">
              <a:lnSpc>
                <a:spcPct val="90000"/>
              </a:lnSpc>
              <a:spcBef>
                <a:spcPct val="20000"/>
              </a:spcBef>
              <a:buSzPct val="90000"/>
              <a:buFont typeface="Arial" pitchFamily="34" charset="0"/>
              <a:buChar char="•"/>
            </a:pPr>
            <a:r>
              <a:rPr lang="en-US" smtClean="0"/>
              <a:t>Fourth level</a:t>
            </a:r>
          </a:p>
          <a:p>
            <a:pPr marL="346075" lvl="4" indent="-346075" algn="l" defTabSz="914363" rtl="0" eaLnBrk="1" latinLnBrk="0" hangingPunct="1">
              <a:lnSpc>
                <a:spcPct val="90000"/>
              </a:lnSpc>
              <a:spcBef>
                <a:spcPct val="20000"/>
              </a:spcBef>
              <a:buSzPct val="90000"/>
              <a:buFont typeface="Arial" pitchFamily="34" charset="0"/>
              <a:buChar char="•"/>
            </a:pPr>
            <a:r>
              <a:rPr lang="en-US" smtClean="0"/>
              <a:t>Fifth level</a:t>
            </a:r>
            <a:endParaRPr lang="en-US" dirty="0" smtClean="0"/>
          </a:p>
        </p:txBody>
      </p:sp>
    </p:spTree>
    <p:extLst>
      <p:ext uri="{BB962C8B-B14F-4D97-AF65-F5344CB8AC3E}">
        <p14:creationId xmlns:p14="http://schemas.microsoft.com/office/powerpoint/2010/main" val="227733383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2443746"/>
          </a:xfrm>
        </p:spPr>
        <p:txBody>
          <a:bodyPr/>
          <a:lstStyle>
            <a:lvl1pPr marL="341313" indent="-341313">
              <a:lnSpc>
                <a:spcPct val="90000"/>
              </a:lnSpc>
              <a:buSzPct val="80000"/>
              <a:buFont typeface="Arial" pitchFamily="34" charset="0"/>
              <a:buChar char="•"/>
              <a:defRPr sz="3200"/>
            </a:lvl1pPr>
            <a:lvl2pPr marL="627063" indent="-285750">
              <a:lnSpc>
                <a:spcPct val="90000"/>
              </a:lnSpc>
              <a:buSzPct val="80000"/>
              <a:buFont typeface="Arial" pitchFamily="34" charset="0"/>
              <a:buChar char="•"/>
              <a:defRPr sz="2800"/>
            </a:lvl2pPr>
            <a:lvl3pPr marL="914400" indent="-287338">
              <a:lnSpc>
                <a:spcPct val="90000"/>
              </a:lnSpc>
              <a:buSzPct val="80000"/>
              <a:buFont typeface="Arial" pitchFamily="34" charset="0"/>
              <a:buChar char="•"/>
              <a:defRPr sz="2400"/>
            </a:lvl3pPr>
            <a:lvl4pPr marL="1712913" indent="-225425">
              <a:lnSpc>
                <a:spcPct val="90000"/>
              </a:lnSpc>
              <a:buSzPct val="80000"/>
              <a:buFont typeface="Arial" pitchFamily="34" charset="0"/>
              <a:buChar char="•"/>
              <a:defRPr sz="2000"/>
            </a:lvl4pPr>
            <a:lvl5pPr marL="1944688" indent="-231775">
              <a:lnSpc>
                <a:spcPct val="90000"/>
              </a:lnSpc>
              <a:buSzPct val="80000"/>
              <a:buFont typeface="Arial" pitchFamily="34" charset="0"/>
              <a:buChar cha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2443746"/>
          </a:xfrm>
        </p:spPr>
        <p:txBody>
          <a:bodyPr/>
          <a:lstStyle>
            <a:lvl1pPr marL="457200" indent="-457200">
              <a:lnSpc>
                <a:spcPct val="90000"/>
              </a:lnSpc>
              <a:buSzPct val="80000"/>
              <a:buFont typeface="Arial" pitchFamily="34" charset="0"/>
              <a:buChar char="•"/>
              <a:defRPr lang="en-US" sz="3200" kern="1200" dirty="0" smtClean="0">
                <a:gradFill>
                  <a:gsLst>
                    <a:gs pos="0">
                      <a:srgbClr val="595959"/>
                    </a:gs>
                    <a:gs pos="86000">
                      <a:srgbClr val="595959"/>
                    </a:gs>
                  </a:gsLst>
                  <a:lin ang="5400000" scaled="0"/>
                </a:gradFill>
                <a:latin typeface="+mn-lt"/>
                <a:ea typeface="+mn-ea"/>
                <a:cs typeface="+mn-cs"/>
              </a:defRPr>
            </a:lvl1pPr>
            <a:lvl2pPr marL="798513" indent="-457200">
              <a:lnSpc>
                <a:spcPct val="90000"/>
              </a:lnSpc>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969962" indent="-342900">
              <a:lnSpc>
                <a:spcPct val="90000"/>
              </a:lnSpc>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830388" indent="-342900">
              <a:lnSpc>
                <a:spcPct val="90000"/>
              </a:lnSpc>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2055813" indent="-342900">
              <a:lnSpc>
                <a:spcPct val="90000"/>
              </a:lnSpc>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a:defRPr sz="1800"/>
            </a:lvl6pPr>
            <a:lvl7pPr>
              <a:defRPr sz="1800"/>
            </a:lvl7pPr>
            <a:lvl8pPr>
              <a:defRPr sz="1800"/>
            </a:lvl8pPr>
            <a:lvl9pPr>
              <a:defRPr sz="1800"/>
            </a:lvl9pPr>
          </a:lstStyle>
          <a:p>
            <a:pPr marL="341313" lvl="0" indent="-341313" algn="l" defTabSz="914363" rtl="0" eaLnBrk="1" latinLnBrk="0" hangingPunct="1">
              <a:lnSpc>
                <a:spcPct val="90000"/>
              </a:lnSpc>
              <a:spcBef>
                <a:spcPct val="20000"/>
              </a:spcBef>
              <a:buSzPct val="80000"/>
              <a:buFont typeface="Arial" pitchFamily="34" charset="0"/>
              <a:buChar char="•"/>
            </a:pPr>
            <a:r>
              <a:rPr lang="en-US" smtClean="0"/>
              <a:t>Click to edit Master text styles</a:t>
            </a:r>
          </a:p>
          <a:p>
            <a:pPr marL="341313" lvl="1" indent="-341313" algn="l" defTabSz="914363" rtl="0" eaLnBrk="1" latinLnBrk="0" hangingPunct="1">
              <a:lnSpc>
                <a:spcPct val="90000"/>
              </a:lnSpc>
              <a:spcBef>
                <a:spcPct val="20000"/>
              </a:spcBef>
              <a:buSzPct val="80000"/>
              <a:buFont typeface="Arial" pitchFamily="34" charset="0"/>
              <a:buChar char="•"/>
            </a:pPr>
            <a:r>
              <a:rPr lang="en-US" smtClean="0"/>
              <a:t>Second level</a:t>
            </a:r>
          </a:p>
          <a:p>
            <a:pPr marL="341313" lvl="2" indent="-341313" algn="l" defTabSz="914363" rtl="0" eaLnBrk="1" latinLnBrk="0" hangingPunct="1">
              <a:lnSpc>
                <a:spcPct val="90000"/>
              </a:lnSpc>
              <a:spcBef>
                <a:spcPct val="20000"/>
              </a:spcBef>
              <a:buSzPct val="80000"/>
              <a:buFont typeface="Arial" pitchFamily="34" charset="0"/>
              <a:buChar char="•"/>
            </a:pPr>
            <a:r>
              <a:rPr lang="en-US" smtClean="0"/>
              <a:t>Third level</a:t>
            </a:r>
          </a:p>
          <a:p>
            <a:pPr marL="341313" lvl="3" indent="-341313" algn="l" defTabSz="914363" rtl="0" eaLnBrk="1" latinLnBrk="0" hangingPunct="1">
              <a:lnSpc>
                <a:spcPct val="90000"/>
              </a:lnSpc>
              <a:spcBef>
                <a:spcPct val="20000"/>
              </a:spcBef>
              <a:buSzPct val="80000"/>
              <a:buFont typeface="Arial" pitchFamily="34" charset="0"/>
              <a:buChar char="•"/>
            </a:pPr>
            <a:r>
              <a:rPr lang="en-US" smtClean="0"/>
              <a:t>Fourth level</a:t>
            </a:r>
          </a:p>
          <a:p>
            <a:pPr marL="341313" lvl="4" indent="-341313" algn="l" defTabSz="914363" rtl="0" eaLnBrk="1" latinLnBrk="0" hangingPunct="1">
              <a:lnSpc>
                <a:spcPct val="90000"/>
              </a:lnSpc>
              <a:spcBef>
                <a:spcPct val="20000"/>
              </a:spcBef>
              <a:buSzPct val="80000"/>
              <a:buFont typeface="Arial" pitchFamily="34" charset="0"/>
              <a:buChar char="•"/>
            </a:pPr>
            <a:r>
              <a:rPr lang="en-US" smtClean="0"/>
              <a:t>Fifth level</a:t>
            </a:r>
            <a:endParaRPr lang="en-US" dirty="0"/>
          </a:p>
        </p:txBody>
      </p:sp>
    </p:spTree>
    <p:extLst>
      <p:ext uri="{BB962C8B-B14F-4D97-AF65-F5344CB8AC3E}">
        <p14:creationId xmlns:p14="http://schemas.microsoft.com/office/powerpoint/2010/main" val="254500809"/>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266796"/>
            <a:ext cx="5484971" cy="1945148"/>
          </a:xfrm>
        </p:spPr>
        <p:txBody>
          <a:bodyPr/>
          <a:lstStyle>
            <a:lvl1pPr marL="403225" indent="-403225">
              <a:buSzPct val="80000"/>
              <a:buFont typeface="Arial" pitchFamily="34" charset="0"/>
              <a:buChar char="•"/>
              <a:defRPr sz="2800"/>
            </a:lvl1pPr>
            <a:lvl2pPr marL="744538" indent="-322263">
              <a:buSzPct val="80000"/>
              <a:buFont typeface="Arial" pitchFamily="34" charset="0"/>
              <a:buChar char="•"/>
              <a:defRPr sz="2800"/>
            </a:lvl2pPr>
            <a:lvl3pPr marL="1027113" indent="-282575" defTabSz="1030288">
              <a:buSzPct val="80000"/>
              <a:buFont typeface="Arial" pitchFamily="34" charset="0"/>
              <a:buChar char="•"/>
              <a:defRPr sz="2400"/>
            </a:lvl3pPr>
            <a:lvl4pPr marL="1317625" indent="-287338">
              <a:buSzPct val="80000"/>
              <a:buFont typeface="Arial" pitchFamily="34" charset="0"/>
              <a:buChar char="•"/>
              <a:defRPr sz="2000"/>
            </a:lvl4pPr>
            <a:lvl5pPr marL="1541463" indent="-223838">
              <a:buSzPct val="80000"/>
              <a:buFont typeface="Arial" pitchFamily="34" charset="0"/>
              <a:buChar cha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443198"/>
          </a:xfrm>
        </p:spPr>
        <p:txBody>
          <a:bodyPr anchor="b"/>
          <a:lstStyle>
            <a:lvl1pPr marL="0" indent="0">
              <a:lnSpc>
                <a:spcPct val="90000"/>
              </a:lnSpc>
              <a:spcBef>
                <a:spcPts val="0"/>
              </a:spcBef>
              <a:buNone/>
              <a:defRPr sz="3200" b="0">
                <a:latin typeface="Segoe UI Light" pitchFamily="34" charset="0"/>
              </a:defRPr>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266796"/>
            <a:ext cx="5486400" cy="1945148"/>
          </a:xfrm>
        </p:spPr>
        <p:txBody>
          <a:bodyPr/>
          <a:lstStyle>
            <a:lvl1pPr marL="296321" indent="-296321">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1pPr>
            <a:lvl2pPr marL="457200" indent="-457200">
              <a:buSzPct val="80000"/>
              <a:buFont typeface="Arial" pitchFamily="34" charset="0"/>
              <a:buChar char="•"/>
              <a:defRPr lang="en-US" sz="2800" kern="1200" dirty="0" smtClean="0">
                <a:gradFill>
                  <a:gsLst>
                    <a:gs pos="0">
                      <a:srgbClr val="595959"/>
                    </a:gs>
                    <a:gs pos="86000">
                      <a:srgbClr val="595959"/>
                    </a:gs>
                  </a:gsLst>
                  <a:lin ang="5400000" scaled="0"/>
                </a:gradFill>
                <a:latin typeface="+mn-lt"/>
                <a:ea typeface="+mn-ea"/>
                <a:cs typeface="+mn-cs"/>
              </a:defRPr>
            </a:lvl2pPr>
            <a:lvl3pPr marL="765175" indent="-342900">
              <a:buSzPct val="80000"/>
              <a:buFont typeface="Arial" pitchFamily="34" charset="0"/>
              <a:buChar char="•"/>
              <a:defRPr lang="en-US" sz="2400" kern="1200" dirty="0" smtClean="0">
                <a:gradFill>
                  <a:gsLst>
                    <a:gs pos="0">
                      <a:srgbClr val="595959"/>
                    </a:gs>
                    <a:gs pos="86000">
                      <a:srgbClr val="595959"/>
                    </a:gs>
                  </a:gsLst>
                  <a:lin ang="5400000" scaled="0"/>
                </a:gradFill>
                <a:latin typeface="+mn-lt"/>
                <a:ea typeface="+mn-ea"/>
                <a:cs typeface="+mn-cs"/>
              </a:defRPr>
            </a:lvl3pPr>
            <a:lvl4pPr marL="1373187" indent="-342900">
              <a:buSzPct val="80000"/>
              <a:buFont typeface="Arial" pitchFamily="34" charset="0"/>
              <a:buChar char="•"/>
              <a:defRPr lang="en-US" sz="2000" kern="1200" dirty="0" smtClean="0">
                <a:gradFill>
                  <a:gsLst>
                    <a:gs pos="0">
                      <a:srgbClr val="595959"/>
                    </a:gs>
                    <a:gs pos="86000">
                      <a:srgbClr val="595959"/>
                    </a:gs>
                  </a:gsLst>
                  <a:lin ang="5400000" scaled="0"/>
                </a:gradFill>
                <a:latin typeface="+mn-lt"/>
                <a:ea typeface="+mn-ea"/>
                <a:cs typeface="+mn-cs"/>
              </a:defRPr>
            </a:lvl4pPr>
            <a:lvl5pPr marL="1087438" indent="-342900">
              <a:buSzPct val="80000"/>
              <a:buFont typeface="Arial" pitchFamily="34" charset="0"/>
              <a:buChar char="•"/>
              <a:defRPr lang="en-US" sz="2000" kern="1200" dirty="0">
                <a:gradFill>
                  <a:gsLst>
                    <a:gs pos="0">
                      <a:srgbClr val="595959"/>
                    </a:gs>
                    <a:gs pos="86000">
                      <a:srgbClr val="595959"/>
                    </a:gs>
                  </a:gsLst>
                  <a:lin ang="5400000" scaled="0"/>
                </a:gradFill>
                <a:latin typeface="+mn-lt"/>
                <a:ea typeface="+mn-ea"/>
                <a:cs typeface="+mn-cs"/>
              </a:defRPr>
            </a:lvl5pPr>
            <a:lvl6pPr marL="1373187" indent="-342900">
              <a:defRPr sz="1600"/>
            </a:lvl6pPr>
            <a:lvl7pPr marL="1603375" indent="-285750">
              <a:defRPr sz="1600"/>
            </a:lvl7pPr>
            <a:lvl8pPr>
              <a:defRPr sz="1600"/>
            </a:lvl8pPr>
            <a:lvl9pPr>
              <a:defRPr sz="1600"/>
            </a:lvl9pPr>
          </a:lstStyle>
          <a:p>
            <a:pPr marL="403225" lvl="0" indent="-403225" algn="l" defTabSz="914363" rtl="0" eaLnBrk="1" latinLnBrk="0" hangingPunct="1">
              <a:lnSpc>
                <a:spcPct val="90000"/>
              </a:lnSpc>
              <a:spcBef>
                <a:spcPct val="20000"/>
              </a:spcBef>
              <a:buSzPct val="80000"/>
            </a:pPr>
            <a:r>
              <a:rPr lang="en-US" smtClean="0"/>
              <a:t>Click to edit Master text styles</a:t>
            </a:r>
          </a:p>
          <a:p>
            <a:pPr marL="403225" lvl="1" indent="-403225" algn="l" defTabSz="914363" rtl="0" eaLnBrk="1" latinLnBrk="0" hangingPunct="1">
              <a:lnSpc>
                <a:spcPct val="90000"/>
              </a:lnSpc>
              <a:spcBef>
                <a:spcPct val="20000"/>
              </a:spcBef>
              <a:buSzPct val="80000"/>
            </a:pPr>
            <a:r>
              <a:rPr lang="en-US" smtClean="0"/>
              <a:t>Second level</a:t>
            </a:r>
          </a:p>
          <a:p>
            <a:pPr marL="403225" lvl="2" indent="-403225" algn="l" defTabSz="914363" rtl="0" eaLnBrk="1" latinLnBrk="0" hangingPunct="1">
              <a:lnSpc>
                <a:spcPct val="90000"/>
              </a:lnSpc>
              <a:spcBef>
                <a:spcPct val="20000"/>
              </a:spcBef>
              <a:buSzPct val="80000"/>
            </a:pPr>
            <a:r>
              <a:rPr lang="en-US" smtClean="0"/>
              <a:t>Third level</a:t>
            </a:r>
          </a:p>
          <a:p>
            <a:pPr marL="403225" lvl="3" indent="-403225" algn="l" defTabSz="914363" rtl="0" eaLnBrk="1" latinLnBrk="0" hangingPunct="1">
              <a:lnSpc>
                <a:spcPct val="90000"/>
              </a:lnSpc>
              <a:spcBef>
                <a:spcPct val="20000"/>
              </a:spcBef>
              <a:buSzPct val="80000"/>
            </a:pPr>
            <a:r>
              <a:rPr lang="en-US" smtClean="0"/>
              <a:t>Fourth level</a:t>
            </a:r>
          </a:p>
          <a:p>
            <a:pPr marL="403225" lvl="4" indent="-403225" algn="l" defTabSz="914363" rtl="0" eaLnBrk="1" latinLnBrk="0" hangingPunct="1">
              <a:lnSpc>
                <a:spcPct val="90000"/>
              </a:lnSpc>
              <a:spcBef>
                <a:spcPct val="20000"/>
              </a:spcBef>
              <a:buSzPct val="80000"/>
            </a:pPr>
            <a:r>
              <a:rPr lang="en-US" smtClean="0"/>
              <a:t>Fifth level</a:t>
            </a:r>
            <a:endParaRPr lang="en-US" dirty="0"/>
          </a:p>
        </p:txBody>
      </p:sp>
    </p:spTree>
    <p:extLst>
      <p:ext uri="{BB962C8B-B14F-4D97-AF65-F5344CB8AC3E}">
        <p14:creationId xmlns:p14="http://schemas.microsoft.com/office/powerpoint/2010/main" val="2463048418"/>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747897"/>
          </a:xfrm>
        </p:spPr>
        <p:txBody>
          <a:bodyPr/>
          <a:lstStyle>
            <a:lvl1pPr>
              <a:defRPr sz="5400"/>
            </a:lvl1pPr>
          </a:lstStyle>
          <a:p>
            <a:r>
              <a:rPr lang="en-US" smtClean="0"/>
              <a:t>Click to edit Master title style</a:t>
            </a:r>
            <a:endParaRPr lang="en-US" dirty="0"/>
          </a:p>
        </p:txBody>
      </p:sp>
    </p:spTree>
    <p:extLst>
      <p:ext uri="{BB962C8B-B14F-4D97-AF65-F5344CB8AC3E}">
        <p14:creationId xmlns:p14="http://schemas.microsoft.com/office/powerpoint/2010/main" val="490899196"/>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6279399"/>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rand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black">
          <a:xfrm>
            <a:off x="4321174" y="3140274"/>
            <a:ext cx="3546476" cy="577452"/>
          </a:xfrm>
          <a:prstGeom prst="rect">
            <a:avLst/>
          </a:prstGeom>
          <a:noFill/>
          <a:ln>
            <a:noFill/>
          </a:ln>
        </p:spPr>
      </p:pic>
      <p:sp>
        <p:nvSpPr>
          <p:cNvPr id="3" name="Text Box 3"/>
          <p:cNvSpPr txBox="1">
            <a:spLocks noChangeArrowheads="1"/>
          </p:cNvSpPr>
          <p:nvPr userDrawn="1"/>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rgbClr val="FFFFFF">
                    <a:alpha val="99000"/>
                  </a:srgbClr>
                </a:solidFill>
                <a:cs typeface="Arial" charset="0"/>
              </a:rPr>
              <a:t>© </a:t>
            </a:r>
            <a:r>
              <a:rPr lang="en-US" sz="700" dirty="0" smtClean="0">
                <a:solidFill>
                  <a:srgbClr val="FFFFFF">
                    <a:alpha val="99000"/>
                  </a:srgbClr>
                </a:solidFill>
                <a:cs typeface="Arial" charset="0"/>
              </a:rPr>
              <a:t>2011 Microsoft </a:t>
            </a:r>
            <a:r>
              <a:rPr lang="en-US" sz="700" dirty="0">
                <a:solidFill>
                  <a:srgbClr val="FFFFFF">
                    <a:alpha val="99000"/>
                  </a:srgbClr>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rgbClr val="FFFFFF">
                    <a:alpha val="99000"/>
                  </a:srgbClr>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solidFill>
                  <a:srgbClr val="FFFFFF">
                    <a:alpha val="99000"/>
                  </a:srgbClr>
                </a:solidFill>
                <a:cs typeface="Arial" charset="0"/>
              </a:rPr>
              <a:t>MICROSOFT </a:t>
            </a:r>
            <a:r>
              <a:rPr lang="en-US" sz="700" dirty="0">
                <a:solidFill>
                  <a:srgbClr val="FFFFFF">
                    <a:alpha val="99000"/>
                  </a:srgbClr>
                </a:soli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2854888497"/>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Text Placeholder 5"/>
          <p:cNvSpPr>
            <a:spLocks noGrp="1"/>
          </p:cNvSpPr>
          <p:nvPr userDrawn="1">
            <p:ph type="body" sz="quarter" idx="10" hasCustomPrompt="1"/>
          </p:nvPr>
        </p:nvSpPr>
        <p:spPr>
          <a:xfrm>
            <a:off x="512764" y="3706368"/>
            <a:ext cx="11228440" cy="1218795"/>
          </a:xfrm>
        </p:spPr>
        <p:txBody>
          <a:bodyPr/>
          <a:lstStyle>
            <a:lvl1pPr marL="0" indent="0">
              <a:buNone/>
              <a:defRPr lang="en-US" sz="8800" i="0" kern="1200" spc="-100" baseline="0" dirty="0" smtClean="0">
                <a:solidFill>
                  <a:schemeClr val="bg1">
                    <a:alpha val="99000"/>
                  </a:schemeClr>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25" name="Text Placeholder 8"/>
          <p:cNvSpPr>
            <a:spLocks noGrp="1"/>
          </p:cNvSpPr>
          <p:nvPr userDrawn="1">
            <p:ph type="body" sz="quarter" idx="11" hasCustomPrompt="1"/>
          </p:nvPr>
        </p:nvSpPr>
        <p:spPr>
          <a:xfrm>
            <a:off x="512763" y="5157058"/>
            <a:ext cx="7513637" cy="443198"/>
          </a:xfrm>
        </p:spPr>
        <p:txBody>
          <a:bodyPr/>
          <a:lstStyle>
            <a:lvl1pPr marL="0" indent="0">
              <a:buNone/>
              <a:defRPr lang="en-US" sz="3200" kern="1200" spc="-100" baseline="0" dirty="0">
                <a:solidFill>
                  <a:schemeClr val="bg1">
                    <a:alpha val="99000"/>
                  </a:schemeClr>
                </a:soli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pic>
        <p:nvPicPr>
          <p:cNvPr id="26" name="Picture 25" descr="Microsoft logo and tagline"/>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p:blipFill>
        <p:spPr bwMode="black">
          <a:xfrm>
            <a:off x="10072473" y="6364651"/>
            <a:ext cx="1595652" cy="268366"/>
          </a:xfrm>
          <a:prstGeom prst="rect">
            <a:avLst/>
          </a:prstGeom>
          <a:noFill/>
          <a:ln>
            <a:noFill/>
          </a:ln>
        </p:spPr>
      </p:pic>
      <p:pic>
        <p:nvPicPr>
          <p:cNvPr id="27" name="Picture 26"/>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170298" y="228600"/>
            <a:ext cx="2497827" cy="290338"/>
          </a:xfrm>
          <a:prstGeom prst="rect">
            <a:avLst/>
          </a:prstGeom>
        </p:spPr>
      </p:pic>
    </p:spTree>
    <p:extLst>
      <p:ext uri="{BB962C8B-B14F-4D97-AF65-F5344CB8AC3E}">
        <p14:creationId xmlns:p14="http://schemas.microsoft.com/office/powerpoint/2010/main" val="810456223"/>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4668597"/>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marL="460375" indent="-460375">
              <a:buClr>
                <a:srgbClr val="FFFFFF"/>
              </a:buClr>
              <a:buSzPct val="70000"/>
              <a:buFontTx/>
              <a:buBlip>
                <a:blip r:embed="rId2"/>
              </a:buBlip>
              <a:defRPr>
                <a:gradFill>
                  <a:gsLst>
                    <a:gs pos="0">
                      <a:srgbClr val="FFFFFF"/>
                    </a:gs>
                    <a:gs pos="86000">
                      <a:srgbClr val="FFFFFF"/>
                    </a:gs>
                  </a:gsLst>
                  <a:lin ang="5400000" scaled="0"/>
                </a:gradFill>
              </a:defRPr>
            </a:lvl1pPr>
            <a:lvl2pPr marL="855663" indent="-395288">
              <a:buClr>
                <a:srgbClr val="FFFFFF"/>
              </a:buClr>
              <a:buSzPct val="70000"/>
              <a:buFontTx/>
              <a:buBlip>
                <a:blip r:embed="rId2"/>
              </a:buBlip>
              <a:defRPr>
                <a:gradFill>
                  <a:gsLst>
                    <a:gs pos="0">
                      <a:srgbClr val="FFFFFF"/>
                    </a:gs>
                    <a:gs pos="86000">
                      <a:srgbClr val="FFFFFF"/>
                    </a:gs>
                  </a:gsLst>
                  <a:lin ang="5400000" scaled="0"/>
                </a:gradFill>
              </a:defRPr>
            </a:lvl2pPr>
            <a:lvl3pPr marL="1258888" indent="-403225">
              <a:buClr>
                <a:srgbClr val="FFFFFF"/>
              </a:buClr>
              <a:buSzPct val="70000"/>
              <a:buFontTx/>
              <a:buBlip>
                <a:blip r:embed="rId2"/>
              </a:buBlip>
              <a:defRPr>
                <a:gradFill>
                  <a:gsLst>
                    <a:gs pos="0">
                      <a:srgbClr val="FFFFFF"/>
                    </a:gs>
                    <a:gs pos="86000">
                      <a:srgbClr val="FFFFFF"/>
                    </a:gs>
                  </a:gsLst>
                  <a:lin ang="5400000" scaled="0"/>
                </a:gradFill>
              </a:defRPr>
            </a:lvl3pPr>
            <a:lvl4pPr marL="1604963" indent="-346075">
              <a:buClr>
                <a:srgbClr val="FFFFFF"/>
              </a:buClr>
              <a:buSzPct val="70000"/>
              <a:buFontTx/>
              <a:buBlip>
                <a:blip r:embed="rId2"/>
              </a:buBlip>
              <a:defRPr>
                <a:gradFill>
                  <a:gsLst>
                    <a:gs pos="0">
                      <a:srgbClr val="FFFFFF"/>
                    </a:gs>
                    <a:gs pos="86000">
                      <a:srgbClr val="FFFFFF"/>
                    </a:gs>
                  </a:gsLst>
                  <a:lin ang="5400000" scaled="0"/>
                </a:gradFill>
              </a:defRPr>
            </a:lvl4pPr>
            <a:lvl5pPr marL="1941513" indent="-336550">
              <a:buClr>
                <a:srgbClr val="FFFFFF"/>
              </a:buClr>
              <a:buSzPct val="70000"/>
              <a:buFontTx/>
              <a:buBlip>
                <a:blip r:embed="rId2"/>
              </a:buBlip>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79038993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 id="2147483729" r:id="rId19"/>
    <p:sldLayoutId id="2147483733" r:id="rId20"/>
    <p:sldLayoutId id="2147483734" r:id="rId2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CFCF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0309430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rgbClr val="595959"/>
              </a:gs>
              <a:gs pos="86000">
                <a:srgbClr val="595959"/>
              </a:gs>
            </a:gsLst>
            <a:lin ang="5400000" scaled="0"/>
            <a:tileRect/>
          </a:gra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80000"/>
        <a:buFont typeface="Arial" pitchFamily="34" charset="0"/>
        <a:buChar char="•"/>
        <a:defRPr sz="3200" kern="1200">
          <a:gradFill>
            <a:gsLst>
              <a:gs pos="0">
                <a:srgbClr val="595959"/>
              </a:gs>
              <a:gs pos="86000">
                <a:srgbClr val="595959"/>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0000"/>
        <a:buFont typeface="Arial" pitchFamily="34" charset="0"/>
        <a:buChar char="•"/>
        <a:defRPr sz="2800" kern="1200">
          <a:gradFill>
            <a:gsLst>
              <a:gs pos="0">
                <a:srgbClr val="595959"/>
              </a:gs>
              <a:gs pos="86000">
                <a:srgbClr val="595959"/>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0000"/>
        <a:buFont typeface="Arial" pitchFamily="34" charset="0"/>
        <a:buChar char="•"/>
        <a:defRPr sz="2400" kern="1200">
          <a:gradFill>
            <a:gsLst>
              <a:gs pos="0">
                <a:srgbClr val="595959"/>
              </a:gs>
              <a:gs pos="86000">
                <a:srgbClr val="595959"/>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0000"/>
        <a:buFont typeface="Arial" pitchFamily="34" charset="0"/>
        <a:buChar char="•"/>
        <a:defRPr sz="2000" kern="1200">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tags" Target="../tags/tag19.xml"/><Relationship Id="rId18" Type="http://schemas.openxmlformats.org/officeDocument/2006/relationships/image" Target="../media/image29.png"/><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tags" Target="../tags/tag18.xml"/><Relationship Id="rId17" Type="http://schemas.openxmlformats.org/officeDocument/2006/relationships/image" Target="../media/image28.emf"/><Relationship Id="rId2" Type="http://schemas.openxmlformats.org/officeDocument/2006/relationships/tags" Target="../tags/tag8.xml"/><Relationship Id="rId16"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notesSlide" Target="../notesSlides/notesSlide11.xml"/><Relationship Id="rId10" Type="http://schemas.openxmlformats.org/officeDocument/2006/relationships/tags" Target="../tags/tag1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6.wdp"/><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image" Target="../media/image31.png"/><Relationship Id="rId10" Type="http://schemas.microsoft.com/office/2007/relationships/hdphoto" Target="../media/hdphoto5.wdp"/><Relationship Id="rId4" Type="http://schemas.microsoft.com/office/2007/relationships/hdphoto" Target="../media/hdphoto4.wdp"/><Relationship Id="rId9" Type="http://schemas.openxmlformats.org/officeDocument/2006/relationships/image" Target="../media/image35.pn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0.gif"/></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https://management.core.windows.net/%3csubid%3e/services/compute/myService/Deployments/myDeployment/Roles" TargetMode="External"/><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hyperlink" Target="https://management.core.windows.net/%3csubid%3e/services/compute/myService/Deployments/myDeployment/Roles/MyWebServerFrontEndH1/Operations?OperationType=&#8221;Capture" TargetMode="External"/><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6" Type="http://schemas.openxmlformats.org/officeDocument/2006/relationships/notesSlide" Target="../notesSlides/notesSlide3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slideLayout" Target="../slideLayouts/slideLayout12.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34.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8.emf"/><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oleObject" Target="../embeddings/oleObject2.bin"/><Relationship Id="rId2" Type="http://schemas.openxmlformats.org/officeDocument/2006/relationships/tags" Target="../tags/tag34.xml"/><Relationship Id="rId1" Type="http://schemas.openxmlformats.org/officeDocument/2006/relationships/vmlDrawing" Target="../drawings/vmlDrawing2.vml"/><Relationship Id="rId6" Type="http://schemas.openxmlformats.org/officeDocument/2006/relationships/tags" Target="../tags/tag38.xml"/><Relationship Id="rId11" Type="http://schemas.openxmlformats.org/officeDocument/2006/relationships/notesSlide" Target="../notesSlides/notesSlide32.xml"/><Relationship Id="rId5" Type="http://schemas.openxmlformats.org/officeDocument/2006/relationships/tags" Target="../tags/tag37.xml"/><Relationship Id="rId10" Type="http://schemas.openxmlformats.org/officeDocument/2006/relationships/slideLayout" Target="../slideLayouts/slideLayout12.xml"/><Relationship Id="rId4" Type="http://schemas.openxmlformats.org/officeDocument/2006/relationships/tags" Target="../tags/tag36.xml"/><Relationship Id="rId9" Type="http://schemas.openxmlformats.org/officeDocument/2006/relationships/tags" Target="../tags/tag41.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1.png"/><Relationship Id="rId5" Type="http://schemas.openxmlformats.org/officeDocument/2006/relationships/image" Target="../media/image48.png"/><Relationship Id="rId4"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12.xml"/><Relationship Id="rId7" Type="http://schemas.openxmlformats.org/officeDocument/2006/relationships/image" Target="../media/image2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notesSlide" Target="../notesSlides/notesSlide4.xml"/><Relationship Id="rId9" Type="http://schemas.openxmlformats.org/officeDocument/2006/relationships/image" Target="../media/image26.jpe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53.gif"/><Relationship Id="rId5" Type="http://schemas.openxmlformats.org/officeDocument/2006/relationships/image" Target="../media/image52.gif"/><Relationship Id="rId4" Type="http://schemas.openxmlformats.org/officeDocument/2006/relationships/image" Target="../media/image51.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7.xml"/><Relationship Id="rId1" Type="http://schemas.openxmlformats.org/officeDocument/2006/relationships/slideLayout" Target="../slideLayouts/slideLayout8.xml"/><Relationship Id="rId5" Type="http://schemas.openxmlformats.org/officeDocument/2006/relationships/image" Target="../media/image55.png"/><Relationship Id="rId4" Type="http://schemas.openxmlformats.org/officeDocument/2006/relationships/hyperlink" Target="http://www.microsoft.com/sqlserverlabs"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8.png"/><Relationship Id="rId12" Type="http://schemas.openxmlformats.org/officeDocument/2006/relationships/hyperlink" Target="http://microsoft.com/msdn"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57.emf"/><Relationship Id="rId11" Type="http://schemas.microsoft.com/office/2007/relationships/hdphoto" Target="../media/hdphoto8.wdp"/><Relationship Id="rId5" Type="http://schemas.openxmlformats.org/officeDocument/2006/relationships/hyperlink" Target="http://northamerica.msteched.com/" TargetMode="External"/><Relationship Id="rId10" Type="http://schemas.openxmlformats.org/officeDocument/2006/relationships/image" Target="../media/image59.png"/><Relationship Id="rId4" Type="http://schemas.microsoft.com/office/2007/relationships/hdphoto" Target="../media/hdphoto7.wdp"/><Relationship Id="rId9" Type="http://schemas.openxmlformats.org/officeDocument/2006/relationships/hyperlink" Target="http://microsoft.com/technet" TargetMode="External"/></Relationships>
</file>

<file path=ppt/slides/_rels/slide5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png"/><Relationship Id="rId9" Type="http://schemas.openxmlformats.org/officeDocument/2006/relationships/image" Target="../media/image67.jpeg"/></Relationships>
</file>

<file path=ppt/slides/_rels/slide5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68.jpeg"/><Relationship Id="rId7"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8.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9412" y="3124200"/>
            <a:ext cx="6934200" cy="1752600"/>
          </a:xfrm>
        </p:spPr>
        <p:txBody>
          <a:bodyPr/>
          <a:lstStyle/>
          <a:p>
            <a:r>
              <a:rPr lang="en-US" sz="3200" dirty="0" smtClean="0"/>
              <a:t>Deep </a:t>
            </a:r>
            <a:r>
              <a:rPr lang="en-US" sz="3200" dirty="0"/>
              <a:t>Dive into Windows Azure Virtual Machines – From </a:t>
            </a:r>
            <a:r>
              <a:rPr lang="en-US" sz="3200" dirty="0" smtClean="0"/>
              <a:t>Cloud </a:t>
            </a:r>
            <a:r>
              <a:rPr lang="en-US" sz="3200" dirty="0"/>
              <a:t>Vendor and Enterprise Perspective </a:t>
            </a:r>
            <a:endParaRPr lang="en-US" dirty="0"/>
          </a:p>
        </p:txBody>
      </p:sp>
      <p:sp>
        <p:nvSpPr>
          <p:cNvPr id="3" name="Subtitle 2"/>
          <p:cNvSpPr>
            <a:spLocks noGrp="1"/>
          </p:cNvSpPr>
          <p:nvPr>
            <p:ph type="subTitle" idx="1"/>
          </p:nvPr>
        </p:nvSpPr>
        <p:spPr/>
        <p:txBody>
          <a:bodyPr/>
          <a:lstStyle/>
          <a:p>
            <a:r>
              <a:rPr lang="en-US" dirty="0" smtClean="0"/>
              <a:t>Vijay Rajagopalan</a:t>
            </a:r>
          </a:p>
          <a:p>
            <a:r>
              <a:rPr lang="en-US" dirty="0" smtClean="0"/>
              <a:t>Principal Lead Program Manager </a:t>
            </a:r>
          </a:p>
          <a:p>
            <a:r>
              <a:rPr lang="en-US" dirty="0" smtClean="0"/>
              <a:t>Microsoft Corporation</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19113" y="228600"/>
            <a:ext cx="41274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rgbClr val="FFFFFF">
                    <a:alpha val="99000"/>
                  </a:srgbClr>
                </a:solidFill>
              </a:rPr>
              <a:t>AZR313</a:t>
            </a:r>
          </a:p>
        </p:txBody>
      </p:sp>
    </p:spTree>
    <p:extLst>
      <p:ext uri="{BB962C8B-B14F-4D97-AF65-F5344CB8AC3E}">
        <p14:creationId xmlns:p14="http://schemas.microsoft.com/office/powerpoint/2010/main" val="362564927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555074" y="1747430"/>
            <a:ext cx="5078677" cy="176057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182880" rIns="91404" bIns="45703" numCol="1" spcCol="0" rtlCol="0" anchor="t" anchorCtr="0" compatLnSpc="1">
            <a:prstTxWarp prst="textNoShape">
              <a:avLst/>
            </a:prstTxWarp>
          </a:bodyPr>
          <a:lstStyle/>
          <a:p>
            <a:pPr algn="ctr" defTabSz="1218987" fontAlgn="base">
              <a:lnSpc>
                <a:spcPct val="90000"/>
              </a:lnSpc>
              <a:spcBef>
                <a:spcPct val="20000"/>
              </a:spcBef>
              <a:spcAft>
                <a:spcPct val="0"/>
              </a:spcAft>
              <a:buSzPct val="80000"/>
            </a:pPr>
            <a:r>
              <a:rPr lang="en-US" sz="2400" dirty="0">
                <a:gradFill>
                  <a:gsLst>
                    <a:gs pos="0">
                      <a:schemeClr val="tx1"/>
                    </a:gs>
                    <a:gs pos="100000">
                      <a:schemeClr val="tx1"/>
                    </a:gs>
                  </a:gsLst>
                  <a:lin ang="5400000" scaled="0"/>
                </a:gradFill>
              </a:rPr>
              <a:t>Customer’s Storage Account</a:t>
            </a:r>
          </a:p>
        </p:txBody>
      </p:sp>
      <p:sp>
        <p:nvSpPr>
          <p:cNvPr id="46" name="Cloud 45"/>
          <p:cNvSpPr/>
          <p:nvPr/>
        </p:nvSpPr>
        <p:spPr>
          <a:xfrm>
            <a:off x="5089416" y="2429384"/>
            <a:ext cx="2009992" cy="831160"/>
          </a:xfrm>
          <a:prstGeom prst="cloud">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wrap="none" lIns="91436" tIns="45719" rIns="91436" bIns="45719" rtlCol="0" anchor="ctr"/>
          <a:lstStyle/>
          <a:p>
            <a:pPr marL="0" lvl="1" algn="ctr" defTabSz="914023" fontAlgn="base">
              <a:lnSpc>
                <a:spcPct val="80000"/>
              </a:lnSpc>
              <a:spcBef>
                <a:spcPct val="0"/>
              </a:spcBef>
              <a:spcAft>
                <a:spcPct val="0"/>
              </a:spcAft>
              <a:buClr>
                <a:srgbClr val="FFC000"/>
              </a:buClr>
              <a:defRPr/>
            </a:pPr>
            <a:r>
              <a:rPr lang="en-US" kern="0" spc="-51" dirty="0" smtClean="0">
                <a:solidFill>
                  <a:schemeClr val="bg1">
                    <a:alpha val="99000"/>
                  </a:schemeClr>
                </a:solidFill>
                <a:latin typeface="Segoe UI" pitchFamily="34" charset="0"/>
                <a:ea typeface="Segoe UI" pitchFamily="34" charset="0"/>
                <a:cs typeface="Segoe UI" pitchFamily="34" charset="0"/>
              </a:rPr>
              <a:t>OS Disk</a:t>
            </a:r>
            <a:endParaRPr lang="en-US" kern="0" spc="-51" dirty="0">
              <a:solidFill>
                <a:schemeClr val="bg1">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title" idx="4294967295"/>
          </p:nvPr>
        </p:nvSpPr>
        <p:spPr>
          <a:xfrm>
            <a:off x="639803" y="286235"/>
            <a:ext cx="10969943" cy="997196"/>
          </a:xfrm>
          <a:prstGeom prst="rect">
            <a:avLst/>
          </a:prstGeom>
        </p:spPr>
        <p:txBody>
          <a:bodyPr/>
          <a:lstStyle/>
          <a:p>
            <a:r>
              <a:rPr lang="en-US" sz="3600" dirty="0" err="1"/>
              <a:t>CSUpload</a:t>
            </a:r>
            <a:r>
              <a:rPr lang="en-US" sz="3600" dirty="0"/>
              <a:t> under the </a:t>
            </a:r>
            <a:r>
              <a:rPr lang="en-US" sz="3600" dirty="0" smtClean="0"/>
              <a:t>covers</a:t>
            </a:r>
            <a:r>
              <a:rPr lang="en-US" sz="3600" dirty="0"/>
              <a:t/>
            </a:r>
            <a:br>
              <a:rPr lang="en-US" sz="3600" dirty="0"/>
            </a:br>
            <a:r>
              <a:rPr lang="en-US" sz="3600" dirty="0"/>
              <a:t>Uploading an </a:t>
            </a:r>
            <a:r>
              <a:rPr lang="en-US" sz="3600" b="1" u="sng" dirty="0" smtClean="0"/>
              <a:t>OS disk </a:t>
            </a:r>
            <a:r>
              <a:rPr lang="en-US" sz="3600" dirty="0"/>
              <a:t>is simple…</a:t>
            </a:r>
            <a:endParaRPr lang="en-US" sz="4800" b="1" u="sng" dirty="0"/>
          </a:p>
        </p:txBody>
      </p:sp>
      <p:grpSp>
        <p:nvGrpSpPr>
          <p:cNvPr id="5" name="Group 4"/>
          <p:cNvGrpSpPr/>
          <p:nvPr/>
        </p:nvGrpSpPr>
        <p:grpSpPr>
          <a:xfrm>
            <a:off x="2413953" y="4122880"/>
            <a:ext cx="3062396" cy="1973119"/>
            <a:chOff x="1751012" y="3970480"/>
            <a:chExt cx="3062396" cy="1973119"/>
          </a:xfrm>
        </p:grpSpPr>
        <p:sp>
          <p:nvSpPr>
            <p:cNvPr id="53" name="Rectangle 52"/>
            <p:cNvSpPr/>
            <p:nvPr/>
          </p:nvSpPr>
          <p:spPr>
            <a:xfrm>
              <a:off x="1751012" y="3970480"/>
              <a:ext cx="3062396" cy="1973119"/>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36" tIns="45719" rIns="91436" bIns="182880" rtlCol="0" anchor="b"/>
            <a:lstStyle/>
            <a:p>
              <a:pPr marL="0" lvl="1" algn="ctr" defTabSz="914023" fontAlgn="base">
                <a:spcBef>
                  <a:spcPct val="0"/>
                </a:spcBef>
                <a:spcAft>
                  <a:spcPct val="0"/>
                </a:spcAft>
                <a:buClr>
                  <a:srgbClr val="FFC000"/>
                </a:buClr>
                <a:defRPr/>
              </a:pPr>
              <a:r>
                <a:rPr lang="en-US" sz="2000" kern="0" spc="-51" dirty="0">
                  <a:gradFill>
                    <a:gsLst>
                      <a:gs pos="0">
                        <a:schemeClr val="tx1"/>
                      </a:gs>
                      <a:gs pos="100000">
                        <a:schemeClr val="tx1"/>
                      </a:gs>
                    </a:gsLst>
                    <a:lin ang="5400000" scaled="0"/>
                  </a:gradFill>
                  <a:latin typeface="Segoe UI" pitchFamily="34" charset="0"/>
                  <a:ea typeface="Segoe UI" pitchFamily="34" charset="0"/>
                  <a:cs typeface="Segoe UI" pitchFamily="34" charset="0"/>
                </a:rPr>
                <a:t>Windows Azure </a:t>
              </a:r>
              <a:r>
                <a:rPr lang="en-US" sz="2000" kern="0" spc="-5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r>
              <a:br>
                <a:rPr lang="en-US" sz="2000" kern="0" spc="-5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2000" kern="0" spc="-5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Storage </a:t>
              </a:r>
              <a:r>
                <a:rPr lang="en-US" sz="2000" kern="0" spc="-51" dirty="0">
                  <a:gradFill>
                    <a:gsLst>
                      <a:gs pos="0">
                        <a:schemeClr val="tx1"/>
                      </a:gs>
                      <a:gs pos="100000">
                        <a:schemeClr val="tx1"/>
                      </a:gs>
                    </a:gsLst>
                    <a:lin ang="5400000" scaled="0"/>
                  </a:gradFill>
                  <a:latin typeface="Segoe UI" pitchFamily="34" charset="0"/>
                  <a:ea typeface="Segoe UI" pitchFamily="34" charset="0"/>
                  <a:cs typeface="Segoe UI" pitchFamily="34" charset="0"/>
                </a:rPr>
                <a:t>API</a:t>
              </a:r>
            </a:p>
          </p:txBody>
        </p:sp>
        <p:sp>
          <p:nvSpPr>
            <p:cNvPr id="14" name="Freeform 40"/>
            <p:cNvSpPr>
              <a:spLocks noEditPoints="1"/>
            </p:cNvSpPr>
            <p:nvPr/>
          </p:nvSpPr>
          <p:spPr bwMode="black">
            <a:xfrm>
              <a:off x="2876098" y="4237188"/>
              <a:ext cx="812223" cy="781841"/>
            </a:xfrm>
            <a:custGeom>
              <a:avLst/>
              <a:gdLst>
                <a:gd name="T0" fmla="*/ 461 w 891"/>
                <a:gd name="T1" fmla="*/ 470 h 859"/>
                <a:gd name="T2" fmla="*/ 793 w 891"/>
                <a:gd name="T3" fmla="*/ 489 h 859"/>
                <a:gd name="T4" fmla="*/ 707 w 891"/>
                <a:gd name="T5" fmla="*/ 787 h 859"/>
                <a:gd name="T6" fmla="*/ 375 w 891"/>
                <a:gd name="T7" fmla="*/ 767 h 859"/>
                <a:gd name="T8" fmla="*/ 461 w 891"/>
                <a:gd name="T9" fmla="*/ 470 h 859"/>
                <a:gd name="T10" fmla="*/ 430 w 891"/>
                <a:gd name="T11" fmla="*/ 387 h 859"/>
                <a:gd name="T12" fmla="*/ 517 w 891"/>
                <a:gd name="T13" fmla="*/ 90 h 859"/>
                <a:gd name="T14" fmla="*/ 184 w 891"/>
                <a:gd name="T15" fmla="*/ 71 h 859"/>
                <a:gd name="T16" fmla="*/ 98 w 891"/>
                <a:gd name="T17" fmla="*/ 368 h 859"/>
                <a:gd name="T18" fmla="*/ 430 w 891"/>
                <a:gd name="T19" fmla="*/ 387 h 859"/>
                <a:gd name="T20" fmla="*/ 83 w 891"/>
                <a:gd name="T21" fmla="*/ 421 h 859"/>
                <a:gd name="T22" fmla="*/ 0 w 891"/>
                <a:gd name="T23" fmla="*/ 703 h 859"/>
                <a:gd name="T24" fmla="*/ 0 w 891"/>
                <a:gd name="T25" fmla="*/ 706 h 859"/>
                <a:gd name="T26" fmla="*/ 7 w 891"/>
                <a:gd name="T27" fmla="*/ 712 h 859"/>
                <a:gd name="T28" fmla="*/ 9 w 891"/>
                <a:gd name="T29" fmla="*/ 712 h 859"/>
                <a:gd name="T30" fmla="*/ 329 w 891"/>
                <a:gd name="T31" fmla="*/ 737 h 859"/>
                <a:gd name="T32" fmla="*/ 415 w 891"/>
                <a:gd name="T33" fmla="*/ 440 h 859"/>
                <a:gd name="T34" fmla="*/ 83 w 891"/>
                <a:gd name="T35" fmla="*/ 421 h 859"/>
                <a:gd name="T36" fmla="*/ 883 w 891"/>
                <a:gd name="T37" fmla="*/ 147 h 859"/>
                <a:gd name="T38" fmla="*/ 882 w 891"/>
                <a:gd name="T39" fmla="*/ 147 h 859"/>
                <a:gd name="T40" fmla="*/ 561 w 891"/>
                <a:gd name="T41" fmla="*/ 122 h 859"/>
                <a:gd name="T42" fmla="*/ 475 w 891"/>
                <a:gd name="T43" fmla="*/ 419 h 859"/>
                <a:gd name="T44" fmla="*/ 808 w 891"/>
                <a:gd name="T45" fmla="*/ 438 h 859"/>
                <a:gd name="T46" fmla="*/ 891 w 891"/>
                <a:gd name="T47" fmla="*/ 154 h 859"/>
                <a:gd name="T48" fmla="*/ 891 w 891"/>
                <a:gd name="T49" fmla="*/ 153 h 859"/>
                <a:gd name="T50" fmla="*/ 883 w 891"/>
                <a:gd name="T51" fmla="*/ 1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1" h="859">
                  <a:moveTo>
                    <a:pt x="461" y="470"/>
                  </a:moveTo>
                  <a:cubicBezTo>
                    <a:pt x="535" y="522"/>
                    <a:pt x="620" y="562"/>
                    <a:pt x="793" y="489"/>
                  </a:cubicBezTo>
                  <a:cubicBezTo>
                    <a:pt x="793" y="489"/>
                    <a:pt x="793" y="489"/>
                    <a:pt x="707" y="787"/>
                  </a:cubicBezTo>
                  <a:cubicBezTo>
                    <a:pt x="534" y="859"/>
                    <a:pt x="449" y="818"/>
                    <a:pt x="375" y="767"/>
                  </a:cubicBezTo>
                  <a:cubicBezTo>
                    <a:pt x="375" y="767"/>
                    <a:pt x="375" y="767"/>
                    <a:pt x="461" y="470"/>
                  </a:cubicBezTo>
                  <a:close/>
                  <a:moveTo>
                    <a:pt x="430" y="387"/>
                  </a:moveTo>
                  <a:cubicBezTo>
                    <a:pt x="517" y="90"/>
                    <a:pt x="517" y="90"/>
                    <a:pt x="517" y="90"/>
                  </a:cubicBezTo>
                  <a:cubicBezTo>
                    <a:pt x="441" y="41"/>
                    <a:pt x="357" y="0"/>
                    <a:pt x="184" y="71"/>
                  </a:cubicBezTo>
                  <a:cubicBezTo>
                    <a:pt x="98" y="368"/>
                    <a:pt x="98" y="368"/>
                    <a:pt x="98" y="368"/>
                  </a:cubicBezTo>
                  <a:cubicBezTo>
                    <a:pt x="271" y="297"/>
                    <a:pt x="354" y="337"/>
                    <a:pt x="430" y="387"/>
                  </a:cubicBezTo>
                  <a:close/>
                  <a:moveTo>
                    <a:pt x="83" y="421"/>
                  </a:moveTo>
                  <a:cubicBezTo>
                    <a:pt x="0" y="703"/>
                    <a:pt x="0" y="703"/>
                    <a:pt x="0" y="703"/>
                  </a:cubicBezTo>
                  <a:cubicBezTo>
                    <a:pt x="0" y="704"/>
                    <a:pt x="0" y="704"/>
                    <a:pt x="0" y="706"/>
                  </a:cubicBezTo>
                  <a:cubicBezTo>
                    <a:pt x="0" y="709"/>
                    <a:pt x="3" y="712"/>
                    <a:pt x="7" y="712"/>
                  </a:cubicBezTo>
                  <a:cubicBezTo>
                    <a:pt x="9" y="712"/>
                    <a:pt x="9" y="712"/>
                    <a:pt x="9" y="712"/>
                  </a:cubicBezTo>
                  <a:cubicBezTo>
                    <a:pt x="175" y="646"/>
                    <a:pt x="256" y="687"/>
                    <a:pt x="329" y="737"/>
                  </a:cubicBezTo>
                  <a:cubicBezTo>
                    <a:pt x="415" y="440"/>
                    <a:pt x="415" y="440"/>
                    <a:pt x="415" y="440"/>
                  </a:cubicBezTo>
                  <a:cubicBezTo>
                    <a:pt x="339" y="389"/>
                    <a:pt x="256" y="348"/>
                    <a:pt x="83" y="421"/>
                  </a:cubicBezTo>
                  <a:close/>
                  <a:moveTo>
                    <a:pt x="883" y="147"/>
                  </a:moveTo>
                  <a:cubicBezTo>
                    <a:pt x="882" y="147"/>
                    <a:pt x="882" y="147"/>
                    <a:pt x="882" y="147"/>
                  </a:cubicBezTo>
                  <a:cubicBezTo>
                    <a:pt x="716" y="212"/>
                    <a:pt x="634" y="172"/>
                    <a:pt x="561" y="122"/>
                  </a:cubicBezTo>
                  <a:cubicBezTo>
                    <a:pt x="475" y="419"/>
                    <a:pt x="475" y="419"/>
                    <a:pt x="475" y="419"/>
                  </a:cubicBezTo>
                  <a:cubicBezTo>
                    <a:pt x="551" y="468"/>
                    <a:pt x="634" y="509"/>
                    <a:pt x="808" y="438"/>
                  </a:cubicBezTo>
                  <a:cubicBezTo>
                    <a:pt x="891" y="154"/>
                    <a:pt x="891" y="154"/>
                    <a:pt x="891" y="154"/>
                  </a:cubicBezTo>
                  <a:cubicBezTo>
                    <a:pt x="891" y="153"/>
                    <a:pt x="891" y="153"/>
                    <a:pt x="891" y="153"/>
                  </a:cubicBezTo>
                  <a:cubicBezTo>
                    <a:pt x="891" y="150"/>
                    <a:pt x="888" y="147"/>
                    <a:pt x="883" y="14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6712475" y="4122881"/>
            <a:ext cx="3062396" cy="1973119"/>
            <a:chOff x="5089416" y="4032469"/>
            <a:chExt cx="3062396" cy="1973119"/>
          </a:xfrm>
        </p:grpSpPr>
        <p:sp>
          <p:nvSpPr>
            <p:cNvPr id="6" name="Rectangle 5"/>
            <p:cNvSpPr/>
            <p:nvPr/>
          </p:nvSpPr>
          <p:spPr bwMode="auto">
            <a:xfrm>
              <a:off x="5089416" y="4032469"/>
              <a:ext cx="3062396" cy="197311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6" name="Freeform 6"/>
            <p:cNvSpPr>
              <a:spLocks noEditPoints="1"/>
            </p:cNvSpPr>
            <p:nvPr/>
          </p:nvSpPr>
          <p:spPr bwMode="auto">
            <a:xfrm>
              <a:off x="5408614" y="506366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tx1"/>
            </a:solidFill>
            <a:ln>
              <a:noFill/>
            </a:ln>
          </p:spPr>
          <p:txBody>
            <a:bodyPr vert="horz" wrap="square" lIns="91440" tIns="91440" rIns="91440" bIns="45720" numCol="1" anchor="ctr" anchorCtr="0" compatLnSpc="1">
              <a:prstTxWarp prst="textNoShape">
                <a:avLst/>
              </a:prstTxWarp>
            </a:bodyPr>
            <a:lstStyle/>
            <a:p>
              <a:pPr algn="ctr">
                <a:lnSpc>
                  <a:spcPct val="90000"/>
                </a:lnSpc>
              </a:pPr>
              <a:r>
                <a:rPr lang="en-US" sz="1600" dirty="0" smtClean="0">
                  <a:solidFill>
                    <a:schemeClr val="bg1">
                      <a:alpha val="99000"/>
                    </a:schemeClr>
                  </a:solidFill>
                </a:rPr>
                <a:t>OS</a:t>
              </a:r>
              <a:br>
                <a:rPr lang="en-US" sz="1600" dirty="0" smtClean="0">
                  <a:solidFill>
                    <a:schemeClr val="bg1">
                      <a:alpha val="99000"/>
                    </a:schemeClr>
                  </a:solidFill>
                </a:rPr>
              </a:br>
              <a:r>
                <a:rPr lang="en-US" sz="1600" dirty="0" smtClean="0">
                  <a:solidFill>
                    <a:schemeClr val="bg1">
                      <a:alpha val="99000"/>
                    </a:schemeClr>
                  </a:solidFill>
                </a:rPr>
                <a:t>Disk</a:t>
              </a:r>
              <a:endParaRPr lang="en-US" sz="1600" dirty="0">
                <a:solidFill>
                  <a:schemeClr val="bg1">
                    <a:alpha val="99000"/>
                  </a:schemeClr>
                </a:solidFill>
              </a:endParaRPr>
            </a:p>
          </p:txBody>
        </p:sp>
        <p:sp>
          <p:nvSpPr>
            <p:cNvPr id="13" name="Freeform 53"/>
            <p:cNvSpPr>
              <a:spLocks noEditPoints="1"/>
            </p:cNvSpPr>
            <p:nvPr/>
          </p:nvSpPr>
          <p:spPr bwMode="black">
            <a:xfrm flipH="1">
              <a:off x="7008812" y="4888169"/>
              <a:ext cx="814631" cy="899194"/>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Rectangular Callout 53"/>
            <p:cNvSpPr/>
            <p:nvPr/>
          </p:nvSpPr>
          <p:spPr>
            <a:xfrm>
              <a:off x="5408613" y="4136966"/>
              <a:ext cx="2414829" cy="553131"/>
            </a:xfrm>
            <a:prstGeom prst="wedgeRectCallout">
              <a:avLst>
                <a:gd name="adj1" fmla="val 35631"/>
                <a:gd name="adj2" fmla="val 78502"/>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36" tIns="45719" rIns="91436" bIns="45719" rtlCol="0" anchor="ctr"/>
            <a:lstStyle/>
            <a:p>
              <a:pPr marL="0" lvl="1" algn="ctr" defTabSz="914023" fontAlgn="base">
                <a:spcBef>
                  <a:spcPct val="0"/>
                </a:spcBef>
                <a:spcAft>
                  <a:spcPct val="0"/>
                </a:spcAft>
                <a:buClr>
                  <a:srgbClr val="FFC000"/>
                </a:buClr>
                <a:defRPr/>
              </a:pPr>
              <a:r>
                <a:rPr lang="en-US" sz="2400" kern="0" spc="-51" dirty="0">
                  <a:solidFill>
                    <a:schemeClr val="bg1">
                      <a:alpha val="99000"/>
                    </a:schemeClr>
                  </a:solidFill>
                  <a:latin typeface="Segoe UI" pitchFamily="34" charset="0"/>
                  <a:ea typeface="Segoe UI" pitchFamily="34" charset="0"/>
                  <a:cs typeface="Segoe UI" pitchFamily="34" charset="0"/>
                </a:rPr>
                <a:t>PUT Blob</a:t>
              </a:r>
            </a:p>
          </p:txBody>
        </p:sp>
      </p:grpSp>
      <p:sp>
        <p:nvSpPr>
          <p:cNvPr id="56" name="Left Arrow 55"/>
          <p:cNvSpPr/>
          <p:nvPr/>
        </p:nvSpPr>
        <p:spPr>
          <a:xfrm>
            <a:off x="5660070" y="4873427"/>
            <a:ext cx="887639" cy="472026"/>
          </a:xfrm>
          <a:prstGeom prst="lef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a:ln>
                <a:solidFill>
                  <a:schemeClr val="bg1">
                    <a:alpha val="0"/>
                  </a:schemeClr>
                </a:solidFill>
              </a:ln>
              <a:solidFill>
                <a:schemeClr val="bg1"/>
              </a:solidFill>
            </a:endParaRPr>
          </a:p>
        </p:txBody>
      </p:sp>
      <p:sp>
        <p:nvSpPr>
          <p:cNvPr id="18" name="Bent Arrow 17"/>
          <p:cNvSpPr/>
          <p:nvPr/>
        </p:nvSpPr>
        <p:spPr bwMode="auto">
          <a:xfrm>
            <a:off x="2436812" y="2514600"/>
            <a:ext cx="990600" cy="1438837"/>
          </a:xfrm>
          <a:prstGeom prst="ben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206323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56"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2"/>
            </p:custDataLst>
            <p:extLst>
              <p:ext uri="{D42A27DB-BD31-4B8C-83A1-F6EECF244321}">
                <p14:modId xmlns:p14="http://schemas.microsoft.com/office/powerpoint/2010/main" val="960319178"/>
              </p:ext>
            </p:extLst>
          </p:nvPr>
        </p:nvGraphicFramePr>
        <p:xfrm>
          <a:off x="0" y="1"/>
          <a:ext cx="158751" cy="158751"/>
        </p:xfrm>
        <a:graphic>
          <a:graphicData uri="http://schemas.openxmlformats.org/presentationml/2006/ole">
            <mc:AlternateContent xmlns:mc="http://schemas.openxmlformats.org/markup-compatibility/2006">
              <mc:Choice xmlns:v="urn:schemas-microsoft-com:vml" Requires="v">
                <p:oleObj spid="_x0000_s6268"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0" y="1"/>
                        <a:ext cx="158751" cy="158751"/>
                      </a:xfrm>
                      <a:prstGeom prst="rect">
                        <a:avLst/>
                      </a:prstGeom>
                    </p:spPr>
                  </p:pic>
                </p:oleObj>
              </mc:Fallback>
            </mc:AlternateContent>
          </a:graphicData>
        </a:graphic>
      </p:graphicFrame>
      <p:sp>
        <p:nvSpPr>
          <p:cNvPr id="4" name="Rectangle 3"/>
          <p:cNvSpPr/>
          <p:nvPr>
            <p:custDataLst>
              <p:tags r:id="rId3"/>
            </p:custDataLst>
          </p:nvPr>
        </p:nvSpPr>
        <p:spPr bwMode="auto">
          <a:xfrm>
            <a:off x="529559" y="1104900"/>
            <a:ext cx="11122528" cy="2560320"/>
          </a:xfrm>
          <a:prstGeom prst="rect">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3" name="Title 2"/>
          <p:cNvSpPr>
            <a:spLocks noGrp="1"/>
          </p:cNvSpPr>
          <p:nvPr>
            <p:ph type="title"/>
            <p:custDataLst>
              <p:tags r:id="rId4"/>
            </p:custDataLst>
          </p:nvPr>
        </p:nvSpPr>
        <p:spPr/>
        <p:txBody>
          <a:bodyPr/>
          <a:lstStyle/>
          <a:p>
            <a:r>
              <a:rPr lang="en-IN" dirty="0">
                <a:cs typeface="Segoe UI"/>
              </a:rPr>
              <a:t>What will work on upload…</a:t>
            </a:r>
            <a:endParaRPr lang="en-US" dirty="0">
              <a:cs typeface="Segoe UI"/>
            </a:endParaRPr>
          </a:p>
        </p:txBody>
      </p:sp>
      <p:sp>
        <p:nvSpPr>
          <p:cNvPr id="5" name="TextBox 4"/>
          <p:cNvSpPr txBox="1"/>
          <p:nvPr>
            <p:custDataLst>
              <p:tags r:id="rId5"/>
            </p:custDataLst>
          </p:nvPr>
        </p:nvSpPr>
        <p:spPr>
          <a:xfrm>
            <a:off x="4965329" y="1183050"/>
            <a:ext cx="2209800" cy="498599"/>
          </a:xfrm>
          <a:prstGeom prst="rect">
            <a:avLst/>
          </a:prstGeom>
          <a:noFill/>
          <a:ln>
            <a:noFill/>
          </a:ln>
        </p:spPr>
        <p:txBody>
          <a:bodyPr wrap="square" lIns="0" tIns="0" rIns="0" bIns="0" rtlCol="0">
            <a:spAutoFit/>
          </a:bodyPr>
          <a:lstStyle/>
          <a:p>
            <a:pPr marL="3175" lvl="1" algn="ctr">
              <a:lnSpc>
                <a:spcPct val="90000"/>
              </a:lnSpc>
              <a:spcAft>
                <a:spcPts val="600"/>
              </a:spcAft>
              <a:buSzPct val="80000"/>
            </a:pPr>
            <a:r>
              <a:rPr lang="en-US" sz="3600" b="1" spc="-51" dirty="0">
                <a:gradFill>
                  <a:gsLst>
                    <a:gs pos="0">
                      <a:schemeClr val="accent2"/>
                    </a:gs>
                    <a:gs pos="100000">
                      <a:schemeClr val="accent2"/>
                    </a:gs>
                  </a:gsLst>
                  <a:lin ang="5400000" scaled="0"/>
                </a:gradFill>
                <a:cs typeface="Segoe UI" pitchFamily="34" charset="0"/>
              </a:rPr>
              <a:t>Images</a:t>
            </a:r>
          </a:p>
        </p:txBody>
      </p:sp>
      <p:sp>
        <p:nvSpPr>
          <p:cNvPr id="6" name="Rectangle 5"/>
          <p:cNvSpPr/>
          <p:nvPr>
            <p:custDataLst>
              <p:tags r:id="rId6"/>
            </p:custDataLst>
          </p:nvPr>
        </p:nvSpPr>
        <p:spPr bwMode="auto">
          <a:xfrm>
            <a:off x="519113" y="3759147"/>
            <a:ext cx="11122528" cy="2560320"/>
          </a:xfrm>
          <a:prstGeom prst="rect">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01" rIns="91400" bIns="45701" numCol="1" spcCol="0" rtlCol="0" anchor="ctr" anchorCtr="0" compatLnSpc="1">
            <a:prstTxWarp prst="textNoShape">
              <a:avLst/>
            </a:prstTxWarp>
          </a:bodyPr>
          <a:lstStyle/>
          <a:p>
            <a:pPr algn="ctr" defTabSz="91374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7" name="TextBox 6"/>
          <p:cNvSpPr txBox="1"/>
          <p:nvPr>
            <p:custDataLst>
              <p:tags r:id="rId7"/>
            </p:custDataLst>
          </p:nvPr>
        </p:nvSpPr>
        <p:spPr>
          <a:xfrm>
            <a:off x="5347129" y="5822798"/>
            <a:ext cx="1515981" cy="498599"/>
          </a:xfrm>
          <a:prstGeom prst="rect">
            <a:avLst/>
          </a:prstGeom>
          <a:noFill/>
          <a:ln>
            <a:noFill/>
          </a:ln>
        </p:spPr>
        <p:txBody>
          <a:bodyPr wrap="square" lIns="0" tIns="0" rIns="0" bIns="0" rtlCol="0">
            <a:spAutoFit/>
          </a:bodyPr>
          <a:lstStyle/>
          <a:p>
            <a:pPr marL="3175" lvl="1" algn="ctr">
              <a:lnSpc>
                <a:spcPct val="90000"/>
              </a:lnSpc>
              <a:spcAft>
                <a:spcPts val="600"/>
              </a:spcAft>
              <a:buSzPct val="80000"/>
            </a:pPr>
            <a:r>
              <a:rPr lang="en-US" sz="3600" b="1" spc="-51" dirty="0">
                <a:gradFill>
                  <a:gsLst>
                    <a:gs pos="0">
                      <a:schemeClr val="tx2"/>
                    </a:gs>
                    <a:gs pos="86000">
                      <a:schemeClr val="tx2"/>
                    </a:gs>
                  </a:gsLst>
                  <a:lin ang="5400000" scaled="0"/>
                </a:gradFill>
                <a:cs typeface="Segoe UI" pitchFamily="34" charset="0"/>
              </a:rPr>
              <a:t>Disks</a:t>
            </a:r>
          </a:p>
        </p:txBody>
      </p:sp>
      <p:sp>
        <p:nvSpPr>
          <p:cNvPr id="8" name="Rectangle 7"/>
          <p:cNvSpPr/>
          <p:nvPr>
            <p:custDataLst>
              <p:tags r:id="rId8"/>
            </p:custDataLst>
          </p:nvPr>
        </p:nvSpPr>
        <p:spPr bwMode="auto">
          <a:xfrm>
            <a:off x="725214" y="1443453"/>
            <a:ext cx="3548420" cy="1985547"/>
          </a:xfrm>
          <a:prstGeom prst="rect">
            <a:avLst/>
          </a:prstGeom>
          <a:solidFill>
            <a:schemeClr val="accent2"/>
          </a:solidFill>
          <a:ln w="9525" cap="flat" cmpd="sng" algn="ctr">
            <a:noFill/>
            <a:prstDash val="solid"/>
          </a:ln>
          <a:effectLst/>
        </p:spPr>
        <p:txBody>
          <a:bodyPr lIns="91436" tIns="45719" rIns="91436" bIns="45719" rtlCol="0" anchor="ctr" anchorCtr="0"/>
          <a:lstStyle/>
          <a:p>
            <a:pPr defTabSz="1218885"/>
            <a:r>
              <a:rPr lang="en-US" sz="2300" dirty="0" err="1">
                <a:gradFill>
                  <a:gsLst>
                    <a:gs pos="0">
                      <a:schemeClr val="tx1"/>
                    </a:gs>
                    <a:gs pos="100000">
                      <a:schemeClr val="tx1"/>
                    </a:gs>
                  </a:gsLst>
                  <a:lin ang="5400000" scaled="0"/>
                </a:gradFill>
                <a:latin typeface="Segoe UI"/>
                <a:ea typeface="Segoe UI" pitchFamily="34" charset="0"/>
                <a:cs typeface="Segoe UI" pitchFamily="34" charset="0"/>
              </a:rPr>
              <a:t>Sysprep’d</a:t>
            </a:r>
            <a:r>
              <a:rPr lang="en-US" sz="2300" dirty="0">
                <a:gradFill>
                  <a:gsLst>
                    <a:gs pos="0">
                      <a:schemeClr val="tx1"/>
                    </a:gs>
                    <a:gs pos="100000">
                      <a:schemeClr val="tx1"/>
                    </a:gs>
                  </a:gsLst>
                  <a:lin ang="5400000" scaled="0"/>
                </a:gradFill>
                <a:latin typeface="Segoe UI"/>
                <a:ea typeface="Segoe UI" pitchFamily="34" charset="0"/>
                <a:cs typeface="Segoe UI" pitchFamily="34" charset="0"/>
              </a:rPr>
              <a:t> Windows Server </a:t>
            </a:r>
          </a:p>
          <a:p>
            <a:pPr defTabSz="1218885"/>
            <a:r>
              <a:rPr lang="en-US" sz="2300" dirty="0" err="1">
                <a:gradFill>
                  <a:gsLst>
                    <a:gs pos="0">
                      <a:schemeClr val="tx1"/>
                    </a:gs>
                    <a:gs pos="100000">
                      <a:schemeClr val="tx1"/>
                    </a:gs>
                  </a:gsLst>
                  <a:lin ang="5400000" scaled="0"/>
                </a:gradFill>
                <a:latin typeface="Segoe UI"/>
                <a:ea typeface="Segoe UI" pitchFamily="34" charset="0"/>
                <a:cs typeface="Segoe UI" pitchFamily="34" charset="0"/>
              </a:rPr>
              <a:t>VHD</a:t>
            </a:r>
            <a:r>
              <a:rPr lang="en-US" sz="2300" dirty="0">
                <a:gradFill>
                  <a:gsLst>
                    <a:gs pos="0">
                      <a:schemeClr val="tx1"/>
                    </a:gs>
                    <a:gs pos="100000">
                      <a:schemeClr val="tx1"/>
                    </a:gs>
                  </a:gsLst>
                  <a:lin ang="5400000" scaled="0"/>
                </a:gradFill>
                <a:latin typeface="Segoe UI"/>
                <a:ea typeface="Segoe UI" pitchFamily="34" charset="0"/>
                <a:cs typeface="Segoe UI" pitchFamily="34" charset="0"/>
              </a:rPr>
              <a:t> on Hyper-V</a:t>
            </a:r>
          </a:p>
          <a:p>
            <a:pPr defTabSz="1218885"/>
            <a:endParaRPr lang="en-US" sz="2300" dirty="0">
              <a:gradFill>
                <a:gsLst>
                  <a:gs pos="0">
                    <a:schemeClr val="tx1"/>
                  </a:gs>
                  <a:gs pos="100000">
                    <a:schemeClr val="tx1"/>
                  </a:gs>
                </a:gsLst>
                <a:lin ang="5400000" scaled="0"/>
              </a:gradFill>
              <a:latin typeface="Segoe UI"/>
              <a:ea typeface="Segoe UI" pitchFamily="34" charset="0"/>
              <a:cs typeface="Segoe UI" pitchFamily="34" charset="0"/>
            </a:endParaRPr>
          </a:p>
          <a:p>
            <a:pPr defTabSz="1218885"/>
            <a:r>
              <a:rPr lang="en-US" sz="2300" dirty="0">
                <a:gradFill>
                  <a:gsLst>
                    <a:gs pos="0">
                      <a:schemeClr val="tx1"/>
                    </a:gs>
                    <a:gs pos="100000">
                      <a:schemeClr val="tx1"/>
                    </a:gs>
                  </a:gsLst>
                  <a:lin ang="5400000" scaled="0"/>
                </a:gradFill>
                <a:latin typeface="Segoe UI"/>
                <a:ea typeface="Segoe UI" pitchFamily="34" charset="0"/>
                <a:cs typeface="Segoe UI" pitchFamily="34" charset="0"/>
              </a:rPr>
              <a:t>(Server 2008 R2 and Windows 8 Server)</a:t>
            </a:r>
          </a:p>
        </p:txBody>
      </p:sp>
      <p:sp>
        <p:nvSpPr>
          <p:cNvPr id="9" name="Rectangle 8"/>
          <p:cNvSpPr/>
          <p:nvPr>
            <p:custDataLst>
              <p:tags r:id="rId9"/>
            </p:custDataLst>
          </p:nvPr>
        </p:nvSpPr>
        <p:spPr bwMode="auto">
          <a:xfrm>
            <a:off x="8070015" y="1443453"/>
            <a:ext cx="3352800" cy="1985547"/>
          </a:xfrm>
          <a:prstGeom prst="rect">
            <a:avLst/>
          </a:prstGeom>
          <a:solidFill>
            <a:schemeClr val="accent2"/>
          </a:solidFill>
          <a:ln w="9525" cap="flat" cmpd="sng" algn="ctr">
            <a:noFill/>
            <a:prstDash val="solid"/>
          </a:ln>
          <a:effectLst/>
        </p:spPr>
        <p:txBody>
          <a:bodyPr lIns="91436" tIns="45719" rIns="91436" bIns="45719" rtlCol="0" anchor="ctr" anchorCtr="0"/>
          <a:lstStyle/>
          <a:p>
            <a:pPr algn="ctr" defTabSz="1218885"/>
            <a:r>
              <a:rPr lang="en-US" sz="3600" dirty="0">
                <a:gradFill>
                  <a:gsLst>
                    <a:gs pos="0">
                      <a:schemeClr val="tx1"/>
                    </a:gs>
                    <a:gs pos="100000">
                      <a:schemeClr val="tx1"/>
                    </a:gs>
                  </a:gsLst>
                  <a:lin ang="5400000" scaled="0"/>
                </a:gradFill>
                <a:latin typeface="Segoe UI"/>
                <a:ea typeface="Segoe UI" pitchFamily="34" charset="0"/>
                <a:cs typeface="Segoe UI" pitchFamily="34" charset="0"/>
              </a:rPr>
              <a:t>Windows </a:t>
            </a:r>
            <a:br>
              <a:rPr lang="en-US" sz="3600" dirty="0">
                <a:gradFill>
                  <a:gsLst>
                    <a:gs pos="0">
                      <a:schemeClr val="tx1"/>
                    </a:gs>
                    <a:gs pos="100000">
                      <a:schemeClr val="tx1"/>
                    </a:gs>
                  </a:gsLst>
                  <a:lin ang="5400000" scaled="0"/>
                </a:gradFill>
                <a:latin typeface="Segoe UI"/>
                <a:ea typeface="Segoe UI" pitchFamily="34" charset="0"/>
                <a:cs typeface="Segoe UI" pitchFamily="34" charset="0"/>
              </a:rPr>
            </a:br>
            <a:r>
              <a:rPr lang="en-US" sz="3600" dirty="0">
                <a:gradFill>
                  <a:gsLst>
                    <a:gs pos="0">
                      <a:schemeClr val="tx1"/>
                    </a:gs>
                    <a:gs pos="100000">
                      <a:schemeClr val="tx1"/>
                    </a:gs>
                  </a:gsLst>
                  <a:lin ang="5400000" scaled="0"/>
                </a:gradFill>
                <a:latin typeface="Segoe UI"/>
                <a:ea typeface="Segoe UI" pitchFamily="34" charset="0"/>
                <a:cs typeface="Segoe UI" pitchFamily="34" charset="0"/>
              </a:rPr>
              <a:t>Azure Image</a:t>
            </a:r>
          </a:p>
        </p:txBody>
      </p:sp>
      <p:sp>
        <p:nvSpPr>
          <p:cNvPr id="10" name="Rectangle 9"/>
          <p:cNvSpPr/>
          <p:nvPr>
            <p:custDataLst>
              <p:tags r:id="rId10"/>
            </p:custDataLst>
          </p:nvPr>
        </p:nvSpPr>
        <p:spPr bwMode="auto">
          <a:xfrm>
            <a:off x="725214" y="4112459"/>
            <a:ext cx="3586938" cy="1985547"/>
          </a:xfrm>
          <a:prstGeom prst="rect">
            <a:avLst/>
          </a:prstGeom>
          <a:solidFill>
            <a:schemeClr val="accent1"/>
          </a:solidFill>
          <a:ln w="9525" cap="flat" cmpd="sng" algn="ctr">
            <a:noFill/>
            <a:prstDash val="solid"/>
          </a:ln>
          <a:effectLst/>
        </p:spPr>
        <p:txBody>
          <a:bodyPr lIns="91436" tIns="45719" rIns="91436" bIns="45719" rtlCol="0" anchor="ctr" anchorCtr="0"/>
          <a:lstStyle/>
          <a:p>
            <a:pPr defTabSz="1218885"/>
            <a:r>
              <a:rPr lang="en-US" sz="2300" dirty="0">
                <a:gradFill>
                  <a:gsLst>
                    <a:gs pos="0">
                      <a:schemeClr val="tx1"/>
                    </a:gs>
                    <a:gs pos="100000">
                      <a:schemeClr val="tx1"/>
                    </a:gs>
                  </a:gsLst>
                  <a:lin ang="5400000" scaled="0"/>
                </a:gradFill>
                <a:latin typeface="Segoe UI"/>
                <a:ea typeface="Segoe UI" pitchFamily="34" charset="0"/>
                <a:cs typeface="Segoe UI" pitchFamily="34" charset="0"/>
              </a:rPr>
              <a:t>Windows Server </a:t>
            </a:r>
          </a:p>
          <a:p>
            <a:pPr defTabSz="1218885"/>
            <a:r>
              <a:rPr lang="en-US" sz="2300" dirty="0" err="1">
                <a:gradFill>
                  <a:gsLst>
                    <a:gs pos="0">
                      <a:schemeClr val="tx1"/>
                    </a:gs>
                    <a:gs pos="100000">
                      <a:schemeClr val="tx1"/>
                    </a:gs>
                  </a:gsLst>
                  <a:lin ang="5400000" scaled="0"/>
                </a:gradFill>
                <a:latin typeface="Segoe UI"/>
                <a:ea typeface="Segoe UI" pitchFamily="34" charset="0"/>
                <a:cs typeface="Segoe UI" pitchFamily="34" charset="0"/>
              </a:rPr>
              <a:t>VHD</a:t>
            </a:r>
            <a:r>
              <a:rPr lang="en-US" sz="2300" dirty="0">
                <a:gradFill>
                  <a:gsLst>
                    <a:gs pos="0">
                      <a:schemeClr val="tx1"/>
                    </a:gs>
                    <a:gs pos="100000">
                      <a:schemeClr val="tx1"/>
                    </a:gs>
                  </a:gsLst>
                  <a:lin ang="5400000" scaled="0"/>
                </a:gradFill>
                <a:latin typeface="Segoe UI"/>
                <a:ea typeface="Segoe UI" pitchFamily="34" charset="0"/>
                <a:cs typeface="Segoe UI" pitchFamily="34" charset="0"/>
              </a:rPr>
              <a:t> on Hyper-V</a:t>
            </a:r>
          </a:p>
          <a:p>
            <a:pPr defTabSz="1218885"/>
            <a:endParaRPr lang="en-US" sz="2300" dirty="0">
              <a:gradFill>
                <a:gsLst>
                  <a:gs pos="0">
                    <a:schemeClr val="tx1"/>
                  </a:gs>
                  <a:gs pos="100000">
                    <a:schemeClr val="tx1"/>
                  </a:gs>
                </a:gsLst>
                <a:lin ang="5400000" scaled="0"/>
              </a:gradFill>
              <a:latin typeface="Segoe UI"/>
              <a:ea typeface="Segoe UI" pitchFamily="34" charset="0"/>
              <a:cs typeface="Segoe UI" pitchFamily="34" charset="0"/>
            </a:endParaRPr>
          </a:p>
          <a:p>
            <a:pPr defTabSz="1218885"/>
            <a:r>
              <a:rPr lang="en-US" sz="2300" dirty="0">
                <a:gradFill>
                  <a:gsLst>
                    <a:gs pos="0">
                      <a:schemeClr val="tx1"/>
                    </a:gs>
                    <a:gs pos="100000">
                      <a:schemeClr val="tx1"/>
                    </a:gs>
                  </a:gsLst>
                  <a:lin ang="5400000" scaled="0"/>
                </a:gradFill>
                <a:latin typeface="Segoe UI"/>
                <a:ea typeface="Segoe UI" pitchFamily="34" charset="0"/>
                <a:cs typeface="Segoe UI" pitchFamily="34" charset="0"/>
              </a:rPr>
              <a:t>(Server 2008 R2 and Windows 8 Server)</a:t>
            </a:r>
          </a:p>
        </p:txBody>
      </p:sp>
      <p:sp>
        <p:nvSpPr>
          <p:cNvPr id="11" name="Rectangle 10"/>
          <p:cNvSpPr/>
          <p:nvPr>
            <p:custDataLst>
              <p:tags r:id="rId11"/>
            </p:custDataLst>
          </p:nvPr>
        </p:nvSpPr>
        <p:spPr bwMode="auto">
          <a:xfrm>
            <a:off x="8070015" y="4112459"/>
            <a:ext cx="3352800" cy="1985547"/>
          </a:xfrm>
          <a:prstGeom prst="rect">
            <a:avLst/>
          </a:prstGeom>
          <a:solidFill>
            <a:schemeClr val="accent1"/>
          </a:solidFill>
          <a:ln w="9525" cap="flat" cmpd="sng" algn="ctr">
            <a:noFill/>
            <a:prstDash val="solid"/>
          </a:ln>
          <a:effectLst/>
        </p:spPr>
        <p:txBody>
          <a:bodyPr lIns="91436" tIns="45719" rIns="91436" bIns="45719" rtlCol="0" anchor="ctr" anchorCtr="0"/>
          <a:lstStyle/>
          <a:p>
            <a:pPr algn="ctr" defTabSz="1218885"/>
            <a:r>
              <a:rPr lang="en-US" sz="3600" dirty="0">
                <a:gradFill>
                  <a:gsLst>
                    <a:gs pos="0">
                      <a:schemeClr val="tx1"/>
                    </a:gs>
                    <a:gs pos="100000">
                      <a:schemeClr val="tx1"/>
                    </a:gs>
                  </a:gsLst>
                  <a:lin ang="5400000" scaled="0"/>
                </a:gradFill>
                <a:latin typeface="Segoe UI"/>
                <a:ea typeface="Segoe UI" pitchFamily="34" charset="0"/>
                <a:cs typeface="Segoe UI" pitchFamily="34" charset="0"/>
              </a:rPr>
              <a:t>Windows </a:t>
            </a:r>
            <a:br>
              <a:rPr lang="en-US" sz="3600" dirty="0">
                <a:gradFill>
                  <a:gsLst>
                    <a:gs pos="0">
                      <a:schemeClr val="tx1"/>
                    </a:gs>
                    <a:gs pos="100000">
                      <a:schemeClr val="tx1"/>
                    </a:gs>
                  </a:gsLst>
                  <a:lin ang="5400000" scaled="0"/>
                </a:gradFill>
                <a:latin typeface="Segoe UI"/>
                <a:ea typeface="Segoe UI" pitchFamily="34" charset="0"/>
                <a:cs typeface="Segoe UI" pitchFamily="34" charset="0"/>
              </a:rPr>
            </a:br>
            <a:r>
              <a:rPr lang="en-US" sz="3600" dirty="0">
                <a:gradFill>
                  <a:gsLst>
                    <a:gs pos="0">
                      <a:schemeClr val="tx1"/>
                    </a:gs>
                    <a:gs pos="100000">
                      <a:schemeClr val="tx1"/>
                    </a:gs>
                  </a:gsLst>
                  <a:lin ang="5400000" scaled="0"/>
                </a:gradFill>
                <a:latin typeface="Segoe UI"/>
                <a:ea typeface="Segoe UI" pitchFamily="34" charset="0"/>
                <a:cs typeface="Segoe UI" pitchFamily="34" charset="0"/>
              </a:rPr>
              <a:t>Azure Disk</a:t>
            </a:r>
          </a:p>
        </p:txBody>
      </p:sp>
      <p:sp>
        <p:nvSpPr>
          <p:cNvPr id="12" name="Equal 11"/>
          <p:cNvSpPr/>
          <p:nvPr>
            <p:custDataLst>
              <p:tags r:id="rId12"/>
            </p:custDataLst>
          </p:nvPr>
        </p:nvSpPr>
        <p:spPr bwMode="auto">
          <a:xfrm>
            <a:off x="4507040" y="1625710"/>
            <a:ext cx="3146674" cy="1876929"/>
          </a:xfrm>
          <a:prstGeom prst="mathEqual">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4" name="Equal 13"/>
          <p:cNvSpPr/>
          <p:nvPr>
            <p:custDataLst>
              <p:tags r:id="rId13"/>
            </p:custDataLst>
          </p:nvPr>
        </p:nvSpPr>
        <p:spPr bwMode="auto">
          <a:xfrm>
            <a:off x="5170555" y="4132681"/>
            <a:ext cx="1819647" cy="1876929"/>
          </a:xfrm>
          <a:prstGeom prst="mathEqual">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pic>
        <p:nvPicPr>
          <p:cNvPr id="41026" name="Picture 66"/>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64861"/>
          <a:stretch/>
        </p:blipFill>
        <p:spPr bwMode="auto">
          <a:xfrm>
            <a:off x="5205666" y="1773299"/>
            <a:ext cx="1749426" cy="156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6"/>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b="64861"/>
          <a:stretch/>
        </p:blipFill>
        <p:spPr bwMode="auto">
          <a:xfrm>
            <a:off x="5205666" y="4117674"/>
            <a:ext cx="1749426" cy="156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3048000" y="2828836"/>
            <a:ext cx="6092825"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17715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41026"/>
                                        </p:tgtEl>
                                        <p:attrNameLst>
                                          <p:attrName>style.visibility</p:attrName>
                                        </p:attrNameLst>
                                      </p:cBhvr>
                                      <p:to>
                                        <p:strVal val="visible"/>
                                      </p:to>
                                    </p:set>
                                    <p:animEffect transition="in" filter="fade">
                                      <p:cBhvr>
                                        <p:cTn id="21" dur="500"/>
                                        <p:tgtEl>
                                          <p:spTgt spid="4102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41026"/>
                                        </p:tgtEl>
                                        <p:attrNameLst>
                                          <p:attrName>ppt_w</p:attrName>
                                        </p:attrNameLst>
                                      </p:cBhvr>
                                      <p:tavLst>
                                        <p:tav tm="0">
                                          <p:val>
                                            <p:strVal val="ppt_w"/>
                                          </p:val>
                                        </p:tav>
                                        <p:tav tm="100000">
                                          <p:val>
                                            <p:fltVal val="0"/>
                                          </p:val>
                                        </p:tav>
                                      </p:tavLst>
                                    </p:anim>
                                    <p:anim calcmode="lin" valueType="num">
                                      <p:cBhvr>
                                        <p:cTn id="26" dur="500"/>
                                        <p:tgtEl>
                                          <p:spTgt spid="41026"/>
                                        </p:tgtEl>
                                        <p:attrNameLst>
                                          <p:attrName>ppt_h</p:attrName>
                                        </p:attrNameLst>
                                      </p:cBhvr>
                                      <p:tavLst>
                                        <p:tav tm="0">
                                          <p:val>
                                            <p:strVal val="ppt_h"/>
                                          </p:val>
                                        </p:tav>
                                        <p:tav tm="100000">
                                          <p:val>
                                            <p:fltVal val="0"/>
                                          </p:val>
                                        </p:tav>
                                      </p:tavLst>
                                    </p:anim>
                                    <p:animEffect transition="out" filter="fade">
                                      <p:cBhvr>
                                        <p:cTn id="27" dur="500"/>
                                        <p:tgtEl>
                                          <p:spTgt spid="41026"/>
                                        </p:tgtEl>
                                      </p:cBhvr>
                                    </p:animEffect>
                                    <p:set>
                                      <p:cBhvr>
                                        <p:cTn id="28" dur="1" fill="hold">
                                          <p:stCondLst>
                                            <p:cond delay="499"/>
                                          </p:stCondLst>
                                        </p:cTn>
                                        <p:tgtEl>
                                          <p:spTgt spid="4102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32" fill="hold" nodeType="clickEffect">
                                  <p:stCondLst>
                                    <p:cond delay="0"/>
                                  </p:stCondLst>
                                  <p:childTnLst>
                                    <p:anim calcmode="lin" valueType="num">
                                      <p:cBhvr>
                                        <p:cTn id="54" dur="500"/>
                                        <p:tgtEl>
                                          <p:spTgt spid="25"/>
                                        </p:tgtEl>
                                        <p:attrNameLst>
                                          <p:attrName>ppt_w</p:attrName>
                                        </p:attrNameLst>
                                      </p:cBhvr>
                                      <p:tavLst>
                                        <p:tav tm="0">
                                          <p:val>
                                            <p:strVal val="ppt_w"/>
                                          </p:val>
                                        </p:tav>
                                        <p:tav tm="100000">
                                          <p:val>
                                            <p:fltVal val="0"/>
                                          </p:val>
                                        </p:tav>
                                      </p:tavLst>
                                    </p:anim>
                                    <p:anim calcmode="lin" valueType="num">
                                      <p:cBhvr>
                                        <p:cTn id="55" dur="500"/>
                                        <p:tgtEl>
                                          <p:spTgt spid="25"/>
                                        </p:tgtEl>
                                        <p:attrNameLst>
                                          <p:attrName>ppt_h</p:attrName>
                                        </p:attrNameLst>
                                      </p:cBhvr>
                                      <p:tavLst>
                                        <p:tav tm="0">
                                          <p:val>
                                            <p:strVal val="ppt_h"/>
                                          </p:val>
                                        </p:tav>
                                        <p:tav tm="100000">
                                          <p:val>
                                            <p:fltVal val="0"/>
                                          </p:val>
                                        </p:tav>
                                      </p:tavLst>
                                    </p:anim>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animBg="1"/>
      <p:bldP spid="10" grpId="0" animBg="1"/>
      <p:bldP spid="11" grpId="0" animBg="1"/>
      <p:bldP spid="1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31812" y="4876800"/>
            <a:ext cx="10896600" cy="160020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Persistent Disk Management</a:t>
            </a:r>
            <a:endParaRPr lang="en-US" dirty="0"/>
          </a:p>
        </p:txBody>
      </p:sp>
      <p:sp>
        <p:nvSpPr>
          <p:cNvPr id="4" name="Text Placeholder 3"/>
          <p:cNvSpPr>
            <a:spLocks noGrp="1"/>
          </p:cNvSpPr>
          <p:nvPr>
            <p:ph type="body" sz="quarter" idx="10"/>
          </p:nvPr>
        </p:nvSpPr>
        <p:spPr>
          <a:xfrm>
            <a:off x="836613" y="5029200"/>
            <a:ext cx="10363200" cy="1335750"/>
          </a:xfrm>
        </p:spPr>
        <p:txBody>
          <a:bodyPr/>
          <a:lstStyle/>
          <a:p>
            <a:pPr marL="460295" indent="-457120">
              <a:buFont typeface="Arial" pitchFamily="34" charset="0"/>
              <a:buChar char="•"/>
            </a:pPr>
            <a:r>
              <a:rPr lang="en-US" sz="2800" dirty="0">
                <a:gradFill>
                  <a:gsLst>
                    <a:gs pos="0">
                      <a:schemeClr val="bg2"/>
                    </a:gs>
                    <a:gs pos="100000">
                      <a:schemeClr val="bg2"/>
                    </a:gs>
                  </a:gsLst>
                  <a:lin ang="5400000" scaled="0"/>
                </a:gradFill>
              </a:rPr>
              <a:t>C:\ = OS Disk</a:t>
            </a:r>
          </a:p>
          <a:p>
            <a:pPr marL="460295" indent="-457120">
              <a:buFont typeface="Arial" pitchFamily="34" charset="0"/>
              <a:buChar char="•"/>
            </a:pPr>
            <a:r>
              <a:rPr lang="en-US" sz="2800" dirty="0">
                <a:gradFill>
                  <a:gsLst>
                    <a:gs pos="0">
                      <a:srgbClr val="FF0000"/>
                    </a:gs>
                    <a:gs pos="100000">
                      <a:srgbClr val="FF0000"/>
                    </a:gs>
                  </a:gsLst>
                  <a:lin ang="5400000" scaled="0"/>
                </a:gradFill>
              </a:rPr>
              <a:t>D:\ = Non-Persistent Cache Disk</a:t>
            </a:r>
          </a:p>
          <a:p>
            <a:pPr marL="460295" indent="-457120">
              <a:buFont typeface="Arial" pitchFamily="34" charset="0"/>
              <a:buChar char="•"/>
            </a:pPr>
            <a:r>
              <a:rPr lang="en-US" sz="2800" dirty="0">
                <a:gradFill>
                  <a:gsLst>
                    <a:gs pos="0">
                      <a:schemeClr val="bg2"/>
                    </a:gs>
                    <a:gs pos="100000">
                      <a:schemeClr val="bg2"/>
                    </a:gs>
                  </a:gsLst>
                  <a:lin ang="5400000" scaled="0"/>
                </a:gradFill>
              </a:rPr>
              <a:t>E:\, F:\. G:\ ... Data Disks</a:t>
            </a:r>
          </a:p>
        </p:txBody>
      </p:sp>
      <p:graphicFrame>
        <p:nvGraphicFramePr>
          <p:cNvPr id="5" name="Table 4"/>
          <p:cNvGraphicFramePr>
            <a:graphicFrameLocks noGrp="1"/>
          </p:cNvGraphicFramePr>
          <p:nvPr>
            <p:extLst>
              <p:ext uri="{D42A27DB-BD31-4B8C-83A1-F6EECF244321}">
                <p14:modId xmlns:p14="http://schemas.microsoft.com/office/powerpoint/2010/main" val="496727852"/>
              </p:ext>
            </p:extLst>
          </p:nvPr>
        </p:nvGraphicFramePr>
        <p:xfrm>
          <a:off x="507868" y="1241213"/>
          <a:ext cx="10844344" cy="3406987"/>
        </p:xfrm>
        <a:graphic>
          <a:graphicData uri="http://schemas.openxmlformats.org/drawingml/2006/table">
            <a:tbl>
              <a:tblPr firstRow="1" bandRow="1">
                <a:tableStyleId>{5940675A-B579-460E-94D1-54222C63F5DA}</a:tableStyleId>
              </a:tblPr>
              <a:tblGrid>
                <a:gridCol w="3253303"/>
                <a:gridCol w="3524412"/>
                <a:gridCol w="4066629"/>
              </a:tblGrid>
              <a:tr h="494453">
                <a:tc>
                  <a:txBody>
                    <a:bodyPr/>
                    <a:lstStyle/>
                    <a:p>
                      <a:r>
                        <a:rPr lang="en-US" sz="2400" dirty="0" smtClean="0">
                          <a:gradFill>
                            <a:gsLst>
                              <a:gs pos="0">
                                <a:schemeClr val="tx1"/>
                              </a:gs>
                              <a:gs pos="100000">
                                <a:schemeClr val="tx1"/>
                              </a:gs>
                            </a:gsLst>
                            <a:lin ang="5400000" scaled="0"/>
                          </a:gradFill>
                        </a:rPr>
                        <a:t>Capability</a:t>
                      </a:r>
                      <a:endParaRPr lang="en-US" sz="2400"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solidFill>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2400" dirty="0" smtClean="0">
                          <a:gradFill>
                            <a:gsLst>
                              <a:gs pos="0">
                                <a:schemeClr val="tx1"/>
                              </a:gs>
                              <a:gs pos="100000">
                                <a:schemeClr val="tx1"/>
                              </a:gs>
                            </a:gsLst>
                            <a:lin ang="5400000" scaled="0"/>
                          </a:gradFill>
                        </a:rPr>
                        <a:t>OS</a:t>
                      </a:r>
                      <a:r>
                        <a:rPr lang="en-US" sz="2400" baseline="0" dirty="0" smtClean="0">
                          <a:gradFill>
                            <a:gsLst>
                              <a:gs pos="0">
                                <a:schemeClr val="tx1"/>
                              </a:gs>
                              <a:gs pos="100000">
                                <a:schemeClr val="tx1"/>
                              </a:gs>
                            </a:gsLst>
                            <a:lin ang="5400000" scaled="0"/>
                          </a:gradFill>
                        </a:rPr>
                        <a:t> Disk</a:t>
                      </a:r>
                      <a:endParaRPr lang="en-US" sz="2400" dirty="0" smtClean="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4"/>
                    </a:solidFill>
                  </a:tcPr>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2400" dirty="0" smtClean="0">
                          <a:gradFill>
                            <a:gsLst>
                              <a:gs pos="0">
                                <a:schemeClr val="tx1"/>
                              </a:gs>
                              <a:gs pos="100000">
                                <a:schemeClr val="tx1"/>
                              </a:gs>
                            </a:gsLst>
                            <a:lin ang="5400000" scaled="0"/>
                          </a:gradFill>
                        </a:rPr>
                        <a:t>Data Disk </a:t>
                      </a:r>
                      <a:endParaRPr lang="en-US" sz="2400"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r>
              <a:tr h="548640">
                <a:tc>
                  <a:txBody>
                    <a:bodyPr/>
                    <a:lstStyle/>
                    <a:p>
                      <a:r>
                        <a:rPr lang="en-US" sz="2400" dirty="0" smtClean="0">
                          <a:gradFill>
                            <a:gsLst>
                              <a:gs pos="0">
                                <a:schemeClr val="tx1"/>
                              </a:gs>
                              <a:gs pos="100000">
                                <a:schemeClr val="tx1"/>
                              </a:gs>
                            </a:gsLst>
                            <a:lin ang="5400000" scaled="0"/>
                          </a:gradFill>
                        </a:rPr>
                        <a:t>Host Cache</a:t>
                      </a:r>
                      <a:r>
                        <a:rPr lang="en-US" sz="2400" baseline="0" dirty="0" smtClean="0">
                          <a:gradFill>
                            <a:gsLst>
                              <a:gs pos="0">
                                <a:schemeClr val="tx1"/>
                              </a:gs>
                              <a:gs pos="100000">
                                <a:schemeClr val="tx1"/>
                              </a:gs>
                            </a:gsLst>
                            <a:lin ang="5400000" scaled="0"/>
                          </a:gradFill>
                        </a:rPr>
                        <a:t> Default</a:t>
                      </a:r>
                      <a:endParaRPr lang="en-US" sz="2400"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err="1" smtClean="0">
                          <a:gradFill>
                            <a:gsLst>
                              <a:gs pos="0">
                                <a:schemeClr val="tx1"/>
                              </a:gs>
                              <a:gs pos="100000">
                                <a:schemeClr val="tx1"/>
                              </a:gs>
                            </a:gsLst>
                            <a:lin ang="5400000" scaled="0"/>
                          </a:gradFill>
                        </a:rPr>
                        <a:t>ReadWrite</a:t>
                      </a:r>
                      <a:endParaRPr lang="en-US" sz="2400" b="1"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err="1" smtClean="0">
                          <a:gradFill>
                            <a:gsLst>
                              <a:gs pos="0">
                                <a:schemeClr val="tx1"/>
                              </a:gs>
                              <a:gs pos="100000">
                                <a:schemeClr val="tx1"/>
                              </a:gs>
                            </a:gsLst>
                            <a:lin ang="5400000" scaled="0"/>
                          </a:gradFill>
                        </a:rPr>
                        <a:t>ReadOnly</a:t>
                      </a:r>
                      <a:endParaRPr lang="en-US" sz="2400" b="1"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r>
                        <a:rPr lang="en-US" sz="2400" dirty="0" smtClean="0">
                          <a:gradFill>
                            <a:gsLst>
                              <a:gs pos="0">
                                <a:schemeClr val="tx1"/>
                              </a:gs>
                              <a:gs pos="100000">
                                <a:schemeClr val="tx1"/>
                              </a:gs>
                            </a:gsLst>
                            <a:lin ang="5400000" scaled="0"/>
                          </a:gradFill>
                        </a:rPr>
                        <a:t>Max Capacity</a:t>
                      </a:r>
                      <a:endParaRPr lang="en-US" sz="2400"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gradFill>
                            <a:gsLst>
                              <a:gs pos="0">
                                <a:schemeClr val="tx1"/>
                              </a:gs>
                              <a:gs pos="100000">
                                <a:schemeClr val="tx1"/>
                              </a:gs>
                            </a:gsLst>
                            <a:lin ang="5400000" scaled="0"/>
                          </a:gradFill>
                        </a:rPr>
                        <a:t>127</a:t>
                      </a:r>
                      <a:r>
                        <a:rPr lang="en-US" sz="2400" baseline="0" dirty="0" smtClean="0">
                          <a:gradFill>
                            <a:gsLst>
                              <a:gs pos="0">
                                <a:schemeClr val="tx1"/>
                              </a:gs>
                              <a:gs pos="100000">
                                <a:schemeClr val="tx1"/>
                              </a:gs>
                            </a:gsLst>
                            <a:lin ang="5400000" scaled="0"/>
                          </a:gradFill>
                        </a:rPr>
                        <a:t> GB</a:t>
                      </a:r>
                      <a:endParaRPr lang="en-US" sz="2400" b="1"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gradFill>
                            <a:gsLst>
                              <a:gs pos="0">
                                <a:schemeClr val="tx1"/>
                              </a:gs>
                              <a:gs pos="100000">
                                <a:schemeClr val="tx1"/>
                              </a:gs>
                            </a:gsLst>
                            <a:lin ang="5400000" scaled="0"/>
                          </a:gradFill>
                        </a:rPr>
                        <a:t>1 TB</a:t>
                      </a:r>
                      <a:endParaRPr lang="en-US" sz="2400" b="1"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48640">
                <a:tc>
                  <a:txBody>
                    <a:bodyPr/>
                    <a:lstStyle/>
                    <a:p>
                      <a:r>
                        <a:rPr lang="en-US" sz="2400" dirty="0" smtClean="0">
                          <a:gradFill>
                            <a:gsLst>
                              <a:gs pos="0">
                                <a:schemeClr val="tx1"/>
                              </a:gs>
                              <a:gs pos="100000">
                                <a:schemeClr val="tx1"/>
                              </a:gs>
                            </a:gsLst>
                            <a:lin ang="5400000" scaled="0"/>
                          </a:gradFill>
                        </a:rPr>
                        <a:t>Imaging</a:t>
                      </a:r>
                      <a:r>
                        <a:rPr lang="en-US" sz="2400" baseline="0" dirty="0" smtClean="0">
                          <a:gradFill>
                            <a:gsLst>
                              <a:gs pos="0">
                                <a:schemeClr val="tx1"/>
                              </a:gs>
                              <a:gs pos="100000">
                                <a:schemeClr val="tx1"/>
                              </a:gs>
                            </a:gsLst>
                            <a:lin ang="5400000" scaled="0"/>
                          </a:gradFill>
                        </a:rPr>
                        <a:t> Capable</a:t>
                      </a:r>
                      <a:endParaRPr lang="en-US" sz="2400"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gradFill>
                            <a:gsLst>
                              <a:gs pos="0">
                                <a:schemeClr val="tx1"/>
                              </a:gs>
                              <a:gs pos="100000">
                                <a:schemeClr val="tx1"/>
                              </a:gs>
                            </a:gsLst>
                            <a:lin ang="5400000" scaled="0"/>
                          </a:gradFill>
                        </a:rPr>
                        <a:t>Yes</a:t>
                      </a:r>
                      <a:endParaRPr lang="en-US" sz="2400" b="1"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smtClean="0">
                          <a:gradFill>
                            <a:gsLst>
                              <a:gs pos="0">
                                <a:schemeClr val="tx1"/>
                              </a:gs>
                              <a:gs pos="100000">
                                <a:schemeClr val="tx1"/>
                              </a:gs>
                            </a:gsLst>
                            <a:lin ang="5400000" scaled="0"/>
                          </a:gradFill>
                        </a:rPr>
                        <a:t>No</a:t>
                      </a:r>
                      <a:endParaRPr lang="en-US" sz="2400" b="1"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66614">
                <a:tc>
                  <a:txBody>
                    <a:bodyPr/>
                    <a:lstStyle/>
                    <a:p>
                      <a:r>
                        <a:rPr lang="en-US" sz="2400" dirty="0" smtClean="0">
                          <a:gradFill>
                            <a:gsLst>
                              <a:gs pos="0">
                                <a:schemeClr val="tx1"/>
                              </a:gs>
                              <a:gs pos="100000">
                                <a:schemeClr val="tx1"/>
                              </a:gs>
                            </a:gsLst>
                            <a:lin ang="5400000" scaled="0"/>
                          </a:gradFill>
                        </a:rPr>
                        <a:t>Hot Update</a:t>
                      </a:r>
                      <a:endParaRPr lang="en-US" sz="2400"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gradFill>
                            <a:gsLst>
                              <a:gs pos="0">
                                <a:schemeClr val="tx1"/>
                              </a:gs>
                              <a:gs pos="100000">
                                <a:schemeClr val="tx1"/>
                              </a:gs>
                            </a:gsLst>
                            <a:lin ang="5400000" scaled="0"/>
                          </a:gradFill>
                        </a:rPr>
                        <a:t>Cache</a:t>
                      </a:r>
                      <a:r>
                        <a:rPr lang="en-US" sz="2400" baseline="0" dirty="0" smtClean="0">
                          <a:gradFill>
                            <a:gsLst>
                              <a:gs pos="0">
                                <a:schemeClr val="tx1"/>
                              </a:gs>
                              <a:gs pos="100000">
                                <a:schemeClr val="tx1"/>
                              </a:gs>
                            </a:gsLst>
                            <a:lin ang="5400000" scaled="0"/>
                          </a:gradFill>
                        </a:rPr>
                        <a:t> Setting Requires Reboot</a:t>
                      </a:r>
                      <a:endParaRPr lang="en-US" sz="2400"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sz="2400" dirty="0" smtClean="0">
                          <a:gradFill>
                            <a:gsLst>
                              <a:gs pos="0">
                                <a:schemeClr val="tx1"/>
                              </a:gs>
                              <a:gs pos="100000">
                                <a:schemeClr val="tx1"/>
                              </a:gs>
                            </a:gsLst>
                            <a:lin ang="5400000" scaled="0"/>
                          </a:gradFill>
                        </a:rPr>
                        <a:t>Change</a:t>
                      </a:r>
                      <a:r>
                        <a:rPr lang="en-US" sz="2400" baseline="0" dirty="0" smtClean="0">
                          <a:gradFill>
                            <a:gsLst>
                              <a:gs pos="0">
                                <a:schemeClr val="tx1"/>
                              </a:gs>
                              <a:gs pos="100000">
                                <a:schemeClr val="tx1"/>
                              </a:gs>
                            </a:gsLst>
                            <a:lin ang="5400000" scaled="0"/>
                          </a:gradFill>
                        </a:rPr>
                        <a:t> Cache Without Reboot, Add/Remove without Reboot.</a:t>
                      </a:r>
                      <a:endParaRPr lang="en-US" sz="2400" dirty="0">
                        <a:gradFill>
                          <a:gsLst>
                            <a:gs pos="0">
                              <a:schemeClr val="tx1"/>
                            </a:gs>
                            <a:gs pos="100000">
                              <a:schemeClr val="tx1"/>
                            </a:gs>
                          </a:gsLst>
                          <a:lin ang="5400000" scaled="0"/>
                        </a:gradFill>
                      </a:endParaRPr>
                    </a:p>
                  </a:txBody>
                  <a:tcPr marL="121888" marR="121888" marT="60960" marB="60960"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129029259"/>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endParaRPr lang="en-US"/>
          </a:p>
        </p:txBody>
      </p:sp>
      <p:sp>
        <p:nvSpPr>
          <p:cNvPr id="6" name="Text Placeholder 5"/>
          <p:cNvSpPr>
            <a:spLocks noGrp="1"/>
          </p:cNvSpPr>
          <p:nvPr>
            <p:ph type="body" sz="quarter" idx="11"/>
          </p:nvPr>
        </p:nvSpPr>
        <p:spPr>
          <a:xfrm>
            <a:off x="4096031" y="3391158"/>
            <a:ext cx="7116481" cy="3085842"/>
          </a:xfrm>
        </p:spPr>
        <p:txBody>
          <a:bodyPr/>
          <a:lstStyle/>
          <a:p>
            <a:pPr marL="571500" indent="-571500">
              <a:buFont typeface="Arial" pitchFamily="34" charset="0"/>
              <a:buChar char="•"/>
            </a:pPr>
            <a:r>
              <a:rPr lang="en-US" sz="3600" dirty="0" smtClean="0"/>
              <a:t>Image Customization  &amp; (Capture)</a:t>
            </a:r>
          </a:p>
          <a:p>
            <a:pPr marL="571500" indent="-571500">
              <a:buFont typeface="Arial" pitchFamily="34" charset="0"/>
              <a:buChar char="•"/>
            </a:pPr>
            <a:r>
              <a:rPr lang="en-US" sz="3600" dirty="0" smtClean="0"/>
              <a:t>Bring your VMs / Data Disks</a:t>
            </a:r>
          </a:p>
          <a:p>
            <a:pPr marL="571500" indent="-571500">
              <a:buFont typeface="Arial" pitchFamily="34" charset="0"/>
              <a:buChar char="•"/>
            </a:pPr>
            <a:r>
              <a:rPr lang="en-US" sz="3600" dirty="0" smtClean="0"/>
              <a:t>Migration : - Bring your own VM from on-premises</a:t>
            </a:r>
          </a:p>
          <a:p>
            <a:pPr marL="571500" indent="-571500">
              <a:buFont typeface="Arial" pitchFamily="34" charset="0"/>
              <a:buChar char="•"/>
            </a:pP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3812" y="6162932"/>
            <a:ext cx="2143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566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669713" cy="609398"/>
          </a:xfrm>
        </p:spPr>
        <p:txBody>
          <a:bodyPr/>
          <a:lstStyle/>
          <a:p>
            <a:r>
              <a:rPr lang="en-US" sz="4400" dirty="0" smtClean="0"/>
              <a:t>Technology Behind Launching a Virtual Machine</a:t>
            </a:r>
            <a:endParaRPr lang="en-US" sz="4400" dirty="0"/>
          </a:p>
        </p:txBody>
      </p:sp>
      <p:pic>
        <p:nvPicPr>
          <p:cNvPr id="180" name="Picture 7"/>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10894900" y="5570680"/>
            <a:ext cx="391206" cy="993775"/>
          </a:xfrm>
          <a:prstGeom prst="rect">
            <a:avLst/>
          </a:prstGeom>
          <a:noFill/>
          <a:extLst>
            <a:ext uri="{909E8E84-426E-40DD-AFC4-6F175D3DCCD1}">
              <a14:hiddenFill xmlns:a14="http://schemas.microsoft.com/office/drawing/2010/main">
                <a:solidFill>
                  <a:srgbClr val="FFFFFF"/>
                </a:solidFill>
              </a14:hiddenFill>
            </a:ext>
          </a:extLst>
        </p:spPr>
      </p:pic>
      <p:sp>
        <p:nvSpPr>
          <p:cNvPr id="181" name="Rectangle 180"/>
          <p:cNvSpPr/>
          <p:nvPr/>
        </p:nvSpPr>
        <p:spPr>
          <a:xfrm>
            <a:off x="6094413" y="5677494"/>
            <a:ext cx="2397727" cy="951905"/>
          </a:xfrm>
          <a:prstGeom prst="rect">
            <a:avLst/>
          </a:prstGeom>
          <a:solidFill>
            <a:schemeClr val="accent2"/>
          </a:solidFill>
          <a:ln>
            <a:noFill/>
          </a:ln>
          <a:effectLst/>
        </p:spPr>
        <p:style>
          <a:lnRef idx="1">
            <a:schemeClr val="accent2"/>
          </a:lnRef>
          <a:fillRef idx="3">
            <a:schemeClr val="accent2"/>
          </a:fillRef>
          <a:effectRef idx="2">
            <a:schemeClr val="accent2"/>
          </a:effectRef>
          <a:fontRef idx="minor">
            <a:schemeClr val="lt1"/>
          </a:fontRef>
        </p:style>
        <p:txBody>
          <a:bodyPr rtlCol="0" anchor="t"/>
          <a:lstStyle/>
          <a:p>
            <a:pPr algn="r"/>
            <a:r>
              <a:rPr lang="en-US" sz="2000" dirty="0" smtClean="0">
                <a:gradFill>
                  <a:gsLst>
                    <a:gs pos="0">
                      <a:schemeClr val="tx1"/>
                    </a:gs>
                    <a:gs pos="100000">
                      <a:schemeClr val="tx1"/>
                    </a:gs>
                  </a:gsLst>
                  <a:lin ang="5400000" scaled="0"/>
                </a:gradFill>
              </a:rPr>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Portal (API)</a:t>
            </a:r>
            <a:endParaRPr lang="en-US" sz="2000" dirty="0">
              <a:gradFill>
                <a:gsLst>
                  <a:gs pos="0">
                    <a:schemeClr val="tx1"/>
                  </a:gs>
                  <a:gs pos="100000">
                    <a:schemeClr val="tx1"/>
                  </a:gs>
                </a:gsLst>
                <a:lin ang="5400000" scaled="0"/>
              </a:gradFill>
            </a:endParaRPr>
          </a:p>
        </p:txBody>
      </p:sp>
      <p:sp>
        <p:nvSpPr>
          <p:cNvPr id="182" name="Rectangle 181"/>
          <p:cNvSpPr/>
          <p:nvPr/>
        </p:nvSpPr>
        <p:spPr>
          <a:xfrm>
            <a:off x="514240" y="1181178"/>
            <a:ext cx="2945633" cy="5533064"/>
          </a:xfrm>
          <a:prstGeom prst="rect">
            <a:avLst/>
          </a:prstGeom>
          <a:solidFill>
            <a:schemeClr val="accent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b"/>
          <a:lstStyle/>
          <a:p>
            <a:pPr algn="r"/>
            <a:r>
              <a:rPr lang="en-US" sz="2000" dirty="0" smtClean="0">
                <a:gradFill>
                  <a:gsLst>
                    <a:gs pos="0">
                      <a:schemeClr val="tx1"/>
                    </a:gs>
                    <a:gs pos="100000">
                      <a:schemeClr val="tx1"/>
                    </a:gs>
                  </a:gsLst>
                  <a:lin ang="5400000" scaled="0"/>
                </a:gradFill>
              </a:rPr>
              <a:t>Windows Azure Hypervisor</a:t>
            </a:r>
            <a:endParaRPr lang="en-US" sz="2000" dirty="0">
              <a:gradFill>
                <a:gsLst>
                  <a:gs pos="0">
                    <a:schemeClr val="tx1"/>
                  </a:gs>
                  <a:gs pos="100000">
                    <a:schemeClr val="tx1"/>
                  </a:gs>
                </a:gsLst>
                <a:lin ang="5400000" scaled="0"/>
              </a:gradFill>
            </a:endParaRPr>
          </a:p>
        </p:txBody>
      </p:sp>
      <p:sp>
        <p:nvSpPr>
          <p:cNvPr id="183" name="Rectangle 182"/>
          <p:cNvSpPr/>
          <p:nvPr/>
        </p:nvSpPr>
        <p:spPr>
          <a:xfrm>
            <a:off x="684212" y="1447800"/>
            <a:ext cx="2590800" cy="3123988"/>
          </a:xfrm>
          <a:prstGeom prst="rect">
            <a:avLst/>
          </a:prstGeom>
          <a:solidFill>
            <a:schemeClr val="accent6">
              <a:lumMod val="50000"/>
            </a:schemeClr>
          </a:solidFill>
          <a:ln>
            <a:noFill/>
          </a:ln>
          <a:effectLst/>
        </p:spPr>
        <p:style>
          <a:lnRef idx="1">
            <a:schemeClr val="accent3"/>
          </a:lnRef>
          <a:fillRef idx="3">
            <a:schemeClr val="accent3"/>
          </a:fillRef>
          <a:effectRef idx="2">
            <a:schemeClr val="accent3"/>
          </a:effectRef>
          <a:fontRef idx="minor">
            <a:schemeClr val="lt1"/>
          </a:fontRef>
        </p:style>
        <p:txBody>
          <a:bodyPr rtlCol="0" anchor="b"/>
          <a:lstStyle/>
          <a:p>
            <a:pPr algn="r"/>
            <a:r>
              <a:rPr lang="en-US" sz="2000" dirty="0" smtClean="0">
                <a:solidFill>
                  <a:schemeClr val="tx1">
                    <a:alpha val="99000"/>
                  </a:schemeClr>
                </a:solidFill>
              </a:rPr>
              <a:t>VM</a:t>
            </a:r>
            <a:endParaRPr lang="en-US" sz="2000" dirty="0">
              <a:solidFill>
                <a:schemeClr val="tx1">
                  <a:alpha val="99000"/>
                </a:schemeClr>
              </a:solidFill>
            </a:endParaRPr>
          </a:p>
        </p:txBody>
      </p:sp>
      <p:sp>
        <p:nvSpPr>
          <p:cNvPr id="184" name="TextBox 183"/>
          <p:cNvSpPr txBox="1"/>
          <p:nvPr/>
        </p:nvSpPr>
        <p:spPr>
          <a:xfrm>
            <a:off x="980117" y="2442888"/>
            <a:ext cx="482824" cy="369332"/>
          </a:xfrm>
          <a:prstGeom prst="rect">
            <a:avLst/>
          </a:prstGeom>
          <a:noFill/>
        </p:spPr>
        <p:txBody>
          <a:bodyPr wrap="none" rtlCol="0">
            <a:spAutoFit/>
          </a:bodyPr>
          <a:lstStyle/>
          <a:p>
            <a:r>
              <a:rPr lang="en-US" dirty="0" smtClean="0">
                <a:solidFill>
                  <a:schemeClr val="tx1">
                    <a:alpha val="99000"/>
                  </a:schemeClr>
                </a:solidFill>
              </a:rPr>
              <a:t>OS</a:t>
            </a:r>
          </a:p>
        </p:txBody>
      </p:sp>
      <p:sp>
        <p:nvSpPr>
          <p:cNvPr id="185" name="TextBox 184"/>
          <p:cNvSpPr txBox="1"/>
          <p:nvPr/>
        </p:nvSpPr>
        <p:spPr>
          <a:xfrm>
            <a:off x="961748" y="1697348"/>
            <a:ext cx="659155" cy="369332"/>
          </a:xfrm>
          <a:prstGeom prst="rect">
            <a:avLst/>
          </a:prstGeom>
          <a:noFill/>
        </p:spPr>
        <p:txBody>
          <a:bodyPr wrap="none" rtlCol="0">
            <a:spAutoFit/>
          </a:bodyPr>
          <a:lstStyle/>
          <a:p>
            <a:r>
              <a:rPr lang="en-US" dirty="0" smtClean="0">
                <a:solidFill>
                  <a:schemeClr val="tx1">
                    <a:alpha val="99000"/>
                  </a:schemeClr>
                </a:solidFill>
              </a:rPr>
              <a:t>Data</a:t>
            </a:r>
            <a:endParaRPr lang="en-US" dirty="0">
              <a:solidFill>
                <a:schemeClr val="tx1">
                  <a:alpha val="99000"/>
                </a:schemeClr>
              </a:solidFill>
            </a:endParaRPr>
          </a:p>
        </p:txBody>
      </p:sp>
      <p:sp>
        <p:nvSpPr>
          <p:cNvPr id="186" name="TextBox 185"/>
          <p:cNvSpPr txBox="1"/>
          <p:nvPr/>
        </p:nvSpPr>
        <p:spPr>
          <a:xfrm>
            <a:off x="980117" y="3933968"/>
            <a:ext cx="801823" cy="369332"/>
          </a:xfrm>
          <a:prstGeom prst="rect">
            <a:avLst/>
          </a:prstGeom>
          <a:noFill/>
        </p:spPr>
        <p:txBody>
          <a:bodyPr wrap="none" rtlCol="0">
            <a:spAutoFit/>
          </a:bodyPr>
          <a:lstStyle/>
          <a:p>
            <a:r>
              <a:rPr lang="en-US" dirty="0" smtClean="0">
                <a:solidFill>
                  <a:schemeClr val="tx1">
                    <a:alpha val="99000"/>
                  </a:schemeClr>
                </a:solidFill>
              </a:rPr>
              <a:t>Cache</a:t>
            </a:r>
          </a:p>
        </p:txBody>
      </p:sp>
      <p:pic>
        <p:nvPicPr>
          <p:cNvPr id="187"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85888" y="2355626"/>
            <a:ext cx="402336" cy="546028"/>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87909" y="1611743"/>
            <a:ext cx="398294" cy="540543"/>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785888" y="3845620"/>
            <a:ext cx="402336" cy="546028"/>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9"/>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r="4304" b="3215"/>
          <a:stretch/>
        </p:blipFill>
        <p:spPr bwMode="auto">
          <a:xfrm>
            <a:off x="1697797" y="3078092"/>
            <a:ext cx="578518" cy="590004"/>
          </a:xfrm>
          <a:prstGeom prst="ellipse">
            <a:avLst/>
          </a:prstGeom>
          <a:noFill/>
          <a:ln>
            <a:noFill/>
          </a:ln>
        </p:spPr>
      </p:pic>
      <p:sp>
        <p:nvSpPr>
          <p:cNvPr id="191" name="TextBox 190"/>
          <p:cNvSpPr txBox="1"/>
          <p:nvPr/>
        </p:nvSpPr>
        <p:spPr>
          <a:xfrm>
            <a:off x="980117" y="3188428"/>
            <a:ext cx="543739" cy="369332"/>
          </a:xfrm>
          <a:prstGeom prst="rect">
            <a:avLst/>
          </a:prstGeom>
          <a:noFill/>
        </p:spPr>
        <p:txBody>
          <a:bodyPr wrap="none" rtlCol="0">
            <a:spAutoFit/>
          </a:bodyPr>
          <a:lstStyle/>
          <a:p>
            <a:r>
              <a:rPr lang="en-US" dirty="0" smtClean="0">
                <a:solidFill>
                  <a:schemeClr val="tx1">
                    <a:alpha val="99000"/>
                  </a:schemeClr>
                </a:solidFill>
              </a:rPr>
              <a:t>ISO</a:t>
            </a:r>
            <a:endParaRPr lang="en-US" dirty="0">
              <a:solidFill>
                <a:schemeClr val="tx1">
                  <a:alpha val="99000"/>
                </a:schemeClr>
              </a:solidFill>
            </a:endParaRPr>
          </a:p>
        </p:txBody>
      </p:sp>
      <p:sp>
        <p:nvSpPr>
          <p:cNvPr id="192" name="Rectangle 191"/>
          <p:cNvSpPr/>
          <p:nvPr/>
        </p:nvSpPr>
        <p:spPr>
          <a:xfrm>
            <a:off x="8816804" y="1181178"/>
            <a:ext cx="2992608" cy="1828616"/>
          </a:xfrm>
          <a:prstGeom prst="rect">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r>
              <a:rPr lang="en-US" sz="1200" dirty="0" smtClean="0">
                <a:gradFill>
                  <a:gsLst>
                    <a:gs pos="0">
                      <a:schemeClr val="tx1"/>
                    </a:gs>
                    <a:gs pos="100000">
                      <a:schemeClr val="tx1"/>
                    </a:gs>
                  </a:gsLst>
                  <a:lin ang="5400000" scaled="0"/>
                </a:gradFill>
              </a:rPr>
              <a:t>Image Publisher Gallery</a:t>
            </a:r>
            <a:endParaRPr lang="en-US" sz="1200" dirty="0">
              <a:gradFill>
                <a:gsLst>
                  <a:gs pos="0">
                    <a:schemeClr val="tx1"/>
                  </a:gs>
                  <a:gs pos="100000">
                    <a:schemeClr val="tx1"/>
                  </a:gs>
                </a:gsLst>
                <a:lin ang="5400000" scaled="0"/>
              </a:gradFill>
            </a:endParaRPr>
          </a:p>
        </p:txBody>
      </p:sp>
      <p:sp>
        <p:nvSpPr>
          <p:cNvPr id="193" name="Rectangle 192"/>
          <p:cNvSpPr/>
          <p:nvPr/>
        </p:nvSpPr>
        <p:spPr>
          <a:xfrm>
            <a:off x="3706988" y="1181178"/>
            <a:ext cx="4830430" cy="1896914"/>
          </a:xfrm>
          <a:prstGeom prst="rect">
            <a:avLst/>
          </a:prstGeom>
          <a:solidFill>
            <a:schemeClr val="accent4"/>
          </a:solidFill>
          <a:ln>
            <a:noFill/>
          </a:ln>
          <a:effectLst/>
        </p:spPr>
        <p:style>
          <a:lnRef idx="1">
            <a:schemeClr val="accent5"/>
          </a:lnRef>
          <a:fillRef idx="2">
            <a:schemeClr val="accent5"/>
          </a:fillRef>
          <a:effectRef idx="1">
            <a:schemeClr val="accent5"/>
          </a:effectRef>
          <a:fontRef idx="minor">
            <a:schemeClr val="dk1"/>
          </a:fontRef>
        </p:style>
        <p:txBody>
          <a:bodyPr rtlCol="0" anchor="t"/>
          <a:lstStyle/>
          <a:p>
            <a:pPr algn="r"/>
            <a:r>
              <a:rPr lang="en-US" sz="2000" dirty="0" smtClean="0">
                <a:gradFill>
                  <a:gsLst>
                    <a:gs pos="0">
                      <a:schemeClr val="tx1"/>
                    </a:gs>
                    <a:gs pos="100000">
                      <a:schemeClr val="tx1"/>
                    </a:gs>
                  </a:gsLst>
                  <a:lin ang="5400000" scaled="0"/>
                </a:gradFill>
              </a:rPr>
              <a:t>Customer</a:t>
            </a:r>
          </a:p>
          <a:p>
            <a:pPr algn="r"/>
            <a:r>
              <a:rPr lang="en-US" sz="2000" dirty="0" smtClean="0">
                <a:gradFill>
                  <a:gsLst>
                    <a:gs pos="0">
                      <a:schemeClr val="tx1"/>
                    </a:gs>
                    <a:gs pos="100000">
                      <a:schemeClr val="tx1"/>
                    </a:gs>
                  </a:gsLst>
                  <a:lin ang="5400000" scaled="0"/>
                </a:gradFill>
              </a:rPr>
              <a:t>Storage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Account</a:t>
            </a:r>
            <a:endParaRPr lang="en-US" sz="2000" dirty="0">
              <a:gradFill>
                <a:gsLst>
                  <a:gs pos="0">
                    <a:schemeClr val="tx1"/>
                  </a:gs>
                  <a:gs pos="100000">
                    <a:schemeClr val="tx1"/>
                  </a:gs>
                </a:gsLst>
                <a:lin ang="5400000" scaled="0"/>
              </a:gradFill>
            </a:endParaRPr>
          </a:p>
        </p:txBody>
      </p:sp>
      <p:sp>
        <p:nvSpPr>
          <p:cNvPr id="194" name="Rectangle 193"/>
          <p:cNvSpPr/>
          <p:nvPr/>
        </p:nvSpPr>
        <p:spPr>
          <a:xfrm>
            <a:off x="3797166" y="2124362"/>
            <a:ext cx="1380744" cy="777240"/>
          </a:xfrm>
          <a:prstGeom prst="rect">
            <a:avLst/>
          </a:prstGeom>
          <a:blipFill>
            <a:blip r:embed="rId7"/>
            <a:stretch>
              <a:fillRect/>
            </a:stretch>
          </a:blip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2">
                  <a:alpha val="99000"/>
                </a:schemeClr>
              </a:solidFill>
            </a:endParaRPr>
          </a:p>
        </p:txBody>
      </p:sp>
      <p:sp>
        <p:nvSpPr>
          <p:cNvPr id="195" name="Rectangle 194"/>
          <p:cNvSpPr/>
          <p:nvPr/>
        </p:nvSpPr>
        <p:spPr>
          <a:xfrm>
            <a:off x="3793387" y="1248638"/>
            <a:ext cx="1381728" cy="777422"/>
          </a:xfrm>
          <a:prstGeom prst="rect">
            <a:avLst/>
          </a:prstGeom>
          <a:blipFill>
            <a:blip r:embed="rId7"/>
            <a:stretch>
              <a:fillRect/>
            </a:stretch>
          </a:blip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solidFill>
                <a:schemeClr val="tx2">
                  <a:alpha val="99000"/>
                </a:schemeClr>
              </a:solidFill>
            </a:endParaRPr>
          </a:p>
        </p:txBody>
      </p:sp>
      <p:sp>
        <p:nvSpPr>
          <p:cNvPr id="196" name="TextBox 195"/>
          <p:cNvSpPr txBox="1"/>
          <p:nvPr/>
        </p:nvSpPr>
        <p:spPr>
          <a:xfrm>
            <a:off x="10735256" y="1170552"/>
            <a:ext cx="1074156" cy="707886"/>
          </a:xfrm>
          <a:prstGeom prst="rect">
            <a:avLst/>
          </a:prstGeom>
          <a:noFill/>
        </p:spPr>
        <p:txBody>
          <a:bodyPr wrap="square" rtlCol="0">
            <a:spAutoFit/>
          </a:bodyPr>
          <a:lstStyle/>
          <a:p>
            <a:pPr algn="r"/>
            <a:r>
              <a:rPr lang="en-US" sz="2000" dirty="0" smtClean="0">
                <a:gradFill>
                  <a:gsLst>
                    <a:gs pos="0">
                      <a:schemeClr val="tx1"/>
                    </a:gs>
                    <a:gs pos="100000">
                      <a:schemeClr val="tx1"/>
                    </a:gs>
                  </a:gsLst>
                  <a:lin ang="5400000" scaled="0"/>
                </a:gradFill>
              </a:rPr>
              <a:t>Base</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Images</a:t>
            </a:r>
            <a:endParaRPr lang="en-US" sz="2000" dirty="0">
              <a:gradFill>
                <a:gsLst>
                  <a:gs pos="0">
                    <a:schemeClr val="tx1"/>
                  </a:gs>
                  <a:gs pos="100000">
                    <a:schemeClr val="tx1"/>
                  </a:gs>
                </a:gsLst>
                <a:lin ang="5400000" scaled="0"/>
              </a:gradFill>
            </a:endParaRPr>
          </a:p>
        </p:txBody>
      </p:sp>
      <p:sp>
        <p:nvSpPr>
          <p:cNvPr id="197" name="Rectangle 196"/>
          <p:cNvSpPr/>
          <p:nvPr/>
        </p:nvSpPr>
        <p:spPr>
          <a:xfrm>
            <a:off x="3706986" y="3188428"/>
            <a:ext cx="2126250" cy="2382252"/>
          </a:xfrm>
          <a:prstGeom prst="rect">
            <a:avLst/>
          </a:prstGeom>
          <a:solidFill>
            <a:schemeClr val="accent2">
              <a:lumMod val="20000"/>
              <a:lumOff val="80000"/>
            </a:schemeClr>
          </a:solidFill>
          <a:ln>
            <a:noFill/>
          </a:ln>
          <a:effectLst/>
        </p:spPr>
        <p:style>
          <a:lnRef idx="1">
            <a:schemeClr val="accent2"/>
          </a:lnRef>
          <a:fillRef idx="2">
            <a:schemeClr val="accent2"/>
          </a:fillRef>
          <a:effectRef idx="1">
            <a:schemeClr val="accent2"/>
          </a:effectRef>
          <a:fontRef idx="minor">
            <a:schemeClr val="dk1"/>
          </a:fontRef>
        </p:style>
        <p:txBody>
          <a:bodyPr rtlCol="0" anchor="b"/>
          <a:lstStyle/>
          <a:p>
            <a:pPr algn="r"/>
            <a:r>
              <a:rPr lang="en-US" dirty="0" smtClean="0">
                <a:solidFill>
                  <a:schemeClr val="bg2">
                    <a:alpha val="99000"/>
                  </a:schemeClr>
                </a:solidFill>
              </a:rPr>
              <a:t>Provisioning Repository</a:t>
            </a:r>
          </a:p>
          <a:p>
            <a:pPr algn="r"/>
            <a:endParaRPr lang="en-US" dirty="0">
              <a:solidFill>
                <a:schemeClr val="bg2">
                  <a:alpha val="99000"/>
                </a:schemeClr>
              </a:solidFill>
            </a:endParaRPr>
          </a:p>
        </p:txBody>
      </p:sp>
      <p:sp>
        <p:nvSpPr>
          <p:cNvPr id="198" name="TextBox 197"/>
          <p:cNvSpPr txBox="1"/>
          <p:nvPr/>
        </p:nvSpPr>
        <p:spPr>
          <a:xfrm>
            <a:off x="4111022" y="4222371"/>
            <a:ext cx="1237312" cy="338554"/>
          </a:xfrm>
          <a:prstGeom prst="rect">
            <a:avLst/>
          </a:prstGeom>
          <a:noFill/>
        </p:spPr>
        <p:txBody>
          <a:bodyPr wrap="square" rtlCol="0">
            <a:spAutoFit/>
          </a:bodyPr>
          <a:lstStyle/>
          <a:p>
            <a:pPr algn="ctr"/>
            <a:r>
              <a:rPr lang="en-US" sz="1600" dirty="0" smtClean="0">
                <a:solidFill>
                  <a:schemeClr val="bg2">
                    <a:alpha val="99000"/>
                  </a:schemeClr>
                </a:solidFill>
              </a:rPr>
              <a:t>UNATTEND</a:t>
            </a:r>
            <a:endParaRPr lang="en-US" dirty="0">
              <a:solidFill>
                <a:schemeClr val="bg2">
                  <a:alpha val="99000"/>
                </a:schemeClr>
              </a:solidFill>
            </a:endParaRPr>
          </a:p>
        </p:txBody>
      </p:sp>
      <p:sp>
        <p:nvSpPr>
          <p:cNvPr id="199" name="Rectangular Callout 198"/>
          <p:cNvSpPr/>
          <p:nvPr/>
        </p:nvSpPr>
        <p:spPr>
          <a:xfrm>
            <a:off x="9809649" y="4419600"/>
            <a:ext cx="1851214" cy="998892"/>
          </a:xfrm>
          <a:prstGeom prst="wedgeRectCallout">
            <a:avLst>
              <a:gd name="adj1" fmla="val -3888"/>
              <a:gd name="adj2" fmla="val 70904"/>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solidFill>
                  <a:schemeClr val="tx1">
                    <a:alpha val="99000"/>
                  </a:schemeClr>
                </a:solidFill>
              </a:rPr>
              <a:t>Add Server</a:t>
            </a:r>
          </a:p>
          <a:p>
            <a:pPr marL="285750" indent="-285750">
              <a:buFont typeface="Wingdings" pitchFamily="2" charset="2"/>
              <a:buChar char="à"/>
            </a:pPr>
            <a:r>
              <a:rPr lang="en-US" sz="1400" dirty="0" smtClean="0">
                <a:solidFill>
                  <a:schemeClr val="tx1">
                    <a:alpha val="99000"/>
                  </a:schemeClr>
                </a:solidFill>
                <a:sym typeface="Wingdings" pitchFamily="2" charset="2"/>
              </a:rPr>
              <a:t>Hostname</a:t>
            </a:r>
          </a:p>
          <a:p>
            <a:pPr marL="285750" indent="-285750">
              <a:buFont typeface="Wingdings" pitchFamily="2" charset="2"/>
              <a:buChar char="à"/>
            </a:pPr>
            <a:r>
              <a:rPr lang="en-US" sz="1400" dirty="0" smtClean="0">
                <a:solidFill>
                  <a:schemeClr val="tx1">
                    <a:alpha val="99000"/>
                  </a:schemeClr>
                </a:solidFill>
                <a:sym typeface="Wingdings" pitchFamily="2" charset="2"/>
              </a:rPr>
              <a:t>Password</a:t>
            </a:r>
          </a:p>
          <a:p>
            <a:pPr marL="285750" indent="-285750">
              <a:buFont typeface="Wingdings" pitchFamily="2" charset="2"/>
              <a:buChar char="à"/>
            </a:pPr>
            <a:r>
              <a:rPr lang="en-US" sz="1600" dirty="0" smtClean="0">
                <a:solidFill>
                  <a:schemeClr val="tx1">
                    <a:alpha val="99000"/>
                  </a:schemeClr>
                </a:solidFill>
                <a:sym typeface="Wingdings" pitchFamily="2" charset="2"/>
              </a:rPr>
              <a:t>…</a:t>
            </a:r>
          </a:p>
        </p:txBody>
      </p:sp>
      <p:pic>
        <p:nvPicPr>
          <p:cNvPr id="200" name="Picture 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0264269" y="5749132"/>
            <a:ext cx="471533" cy="471533"/>
          </a:xfrm>
          <a:prstGeom prst="rect">
            <a:avLst/>
          </a:prstGeom>
          <a:noFill/>
          <a:extLst>
            <a:ext uri="{909E8E84-426E-40DD-AFC4-6F175D3DCCD1}">
              <a14:hiddenFill xmlns:a14="http://schemas.microsoft.com/office/drawing/2010/main">
                <a:solidFill>
                  <a:srgbClr val="FFFFFF"/>
                </a:solidFill>
              </a14:hiddenFill>
            </a:ext>
          </a:extLst>
        </p:spPr>
      </p:pic>
      <p:sp>
        <p:nvSpPr>
          <p:cNvPr id="201" name="Bent-Up Arrow 200"/>
          <p:cNvSpPr/>
          <p:nvPr/>
        </p:nvSpPr>
        <p:spPr>
          <a:xfrm>
            <a:off x="7174630" y="3009793"/>
            <a:ext cx="2635020" cy="2252047"/>
          </a:xfrm>
          <a:prstGeom prst="bentUpArrow">
            <a:avLst>
              <a:gd name="adj1" fmla="val 13476"/>
              <a:gd name="adj2" fmla="val 17180"/>
              <a:gd name="adj3" fmla="val 25000"/>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t"/>
          <a:lstStyle/>
          <a:p>
            <a:pPr algn="r"/>
            <a:endParaRPr lang="en-US" sz="2000">
              <a:solidFill>
                <a:schemeClr val="bg1">
                  <a:alpha val="99000"/>
                </a:schemeClr>
              </a:solidFill>
            </a:endParaRPr>
          </a:p>
        </p:txBody>
      </p:sp>
      <p:sp>
        <p:nvSpPr>
          <p:cNvPr id="202" name="Bent-Up Arrow 201"/>
          <p:cNvSpPr/>
          <p:nvPr/>
        </p:nvSpPr>
        <p:spPr>
          <a:xfrm rot="16200000">
            <a:off x="4829440" y="2422078"/>
            <a:ext cx="2503591" cy="1806647"/>
          </a:xfrm>
          <a:prstGeom prst="bentUpArrow">
            <a:avLst>
              <a:gd name="adj1" fmla="val 13269"/>
              <a:gd name="adj2" fmla="val 15721"/>
              <a:gd name="adj3" fmla="val 20782"/>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t"/>
          <a:lstStyle/>
          <a:p>
            <a:pPr algn="r"/>
            <a:endParaRPr lang="en-US" sz="2000">
              <a:solidFill>
                <a:schemeClr val="bg1">
                  <a:alpha val="99000"/>
                </a:schemeClr>
              </a:solidFill>
            </a:endParaRPr>
          </a:p>
        </p:txBody>
      </p:sp>
      <p:pic>
        <p:nvPicPr>
          <p:cNvPr id="203" name="Picture 15"/>
          <p:cNvPicPr>
            <a:picLocks noChangeAspect="1" noChangeArrowheads="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765612" y="1244550"/>
            <a:ext cx="411803" cy="559891"/>
          </a:xfrm>
          <a:prstGeom prst="rect">
            <a:avLst/>
          </a:prstGeom>
          <a:noFill/>
          <a:extLst>
            <a:ext uri="{909E8E84-426E-40DD-AFC4-6F175D3DCCD1}">
              <a14:hiddenFill xmlns:a14="http://schemas.microsoft.com/office/drawing/2010/main">
                <a:solidFill>
                  <a:srgbClr val="FFFFFF"/>
                </a:solidFill>
              </a14:hiddenFill>
            </a:ext>
          </a:extLst>
        </p:spPr>
      </p:pic>
      <p:pic>
        <p:nvPicPr>
          <p:cNvPr id="204" name="Picture 15"/>
          <p:cNvPicPr>
            <a:picLocks noChangeAspect="1" noChangeArrowheads="1"/>
          </p:cNvPicPr>
          <p:nvPr/>
        </p:nvPicPr>
        <p:blipFill>
          <a:blip r:embed="rId9">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3765612" y="2101513"/>
            <a:ext cx="411803" cy="559891"/>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34"/>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635716" y="4953003"/>
            <a:ext cx="702678" cy="617677"/>
          </a:xfrm>
          <a:prstGeom prst="rect">
            <a:avLst/>
          </a:prstGeom>
          <a:noFill/>
          <a:extLst>
            <a:ext uri="{909E8E84-426E-40DD-AFC4-6F175D3DCCD1}">
              <a14:hiddenFill xmlns:a14="http://schemas.microsoft.com/office/drawing/2010/main">
                <a:solidFill>
                  <a:srgbClr val="FFFFFF"/>
                </a:solidFill>
              </a14:hiddenFill>
            </a:ext>
          </a:extLst>
        </p:spPr>
      </p:pic>
      <p:sp>
        <p:nvSpPr>
          <p:cNvPr id="206" name="Up-Down Arrow 205"/>
          <p:cNvSpPr/>
          <p:nvPr/>
        </p:nvSpPr>
        <p:spPr>
          <a:xfrm>
            <a:off x="1876489" y="4478476"/>
            <a:ext cx="221134" cy="452576"/>
          </a:xfrm>
          <a:prstGeom prst="upDownArrow">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US" sz="1200" b="1">
              <a:solidFill>
                <a:schemeClr val="accent1">
                  <a:lumMod val="50000"/>
                  <a:alpha val="99000"/>
                </a:schemeClr>
              </a:solidFill>
            </a:endParaRPr>
          </a:p>
        </p:txBody>
      </p:sp>
      <p:sp>
        <p:nvSpPr>
          <p:cNvPr id="207" name="TextBox 206"/>
          <p:cNvSpPr txBox="1"/>
          <p:nvPr/>
        </p:nvSpPr>
        <p:spPr>
          <a:xfrm>
            <a:off x="1308486" y="5590672"/>
            <a:ext cx="1281633" cy="338554"/>
          </a:xfrm>
          <a:prstGeom prst="rect">
            <a:avLst/>
          </a:prstGeom>
          <a:noFill/>
        </p:spPr>
        <p:txBody>
          <a:bodyPr wrap="none" rtlCol="0">
            <a:spAutoFit/>
          </a:bodyPr>
          <a:lstStyle/>
          <a:p>
            <a:r>
              <a:rPr lang="en-US" sz="1600" dirty="0" smtClean="0">
                <a:gradFill>
                  <a:gsLst>
                    <a:gs pos="0">
                      <a:schemeClr val="tx1"/>
                    </a:gs>
                    <a:gs pos="100000">
                      <a:schemeClr val="tx1"/>
                    </a:gs>
                  </a:gsLst>
                  <a:lin ang="5400000" scaled="0"/>
                </a:gradFill>
              </a:rPr>
              <a:t>CACHE.VHD</a:t>
            </a:r>
            <a:endParaRPr lang="en-US" dirty="0">
              <a:gradFill>
                <a:gsLst>
                  <a:gs pos="0">
                    <a:schemeClr val="tx1"/>
                  </a:gs>
                  <a:gs pos="100000">
                    <a:schemeClr val="tx1"/>
                  </a:gs>
                </a:gsLst>
                <a:lin ang="5400000" scaled="0"/>
              </a:gradFill>
            </a:endParaRPr>
          </a:p>
        </p:txBody>
      </p:sp>
      <p:sp>
        <p:nvSpPr>
          <p:cNvPr id="208" name="Left-Right Arrow 207"/>
          <p:cNvSpPr/>
          <p:nvPr/>
        </p:nvSpPr>
        <p:spPr>
          <a:xfrm>
            <a:off x="2276312" y="2528836"/>
            <a:ext cx="1389113" cy="199607"/>
          </a:xfrm>
          <a:prstGeom prst="leftRightArrow">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US" sz="1200" b="1">
              <a:solidFill>
                <a:schemeClr val="accent1">
                  <a:lumMod val="50000"/>
                  <a:alpha val="99000"/>
                </a:schemeClr>
              </a:solidFill>
            </a:endParaRPr>
          </a:p>
        </p:txBody>
      </p:sp>
      <p:sp>
        <p:nvSpPr>
          <p:cNvPr id="209" name="Left-Right Arrow 208"/>
          <p:cNvSpPr/>
          <p:nvPr/>
        </p:nvSpPr>
        <p:spPr>
          <a:xfrm>
            <a:off x="2276312" y="1782210"/>
            <a:ext cx="1389114" cy="199607"/>
          </a:xfrm>
          <a:prstGeom prst="leftRightArrow">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US" sz="1200" b="1" dirty="0">
              <a:solidFill>
                <a:schemeClr val="accent1">
                  <a:lumMod val="50000"/>
                  <a:alpha val="99000"/>
                </a:schemeClr>
              </a:solidFill>
            </a:endParaRPr>
          </a:p>
        </p:txBody>
      </p:sp>
      <p:sp>
        <p:nvSpPr>
          <p:cNvPr id="210" name="Bent Arrow 209"/>
          <p:cNvSpPr/>
          <p:nvPr/>
        </p:nvSpPr>
        <p:spPr>
          <a:xfrm flipH="1">
            <a:off x="2276313" y="3207095"/>
            <a:ext cx="2494942" cy="428566"/>
          </a:xfrm>
          <a:prstGeom prst="bentArrow">
            <a:avLst>
              <a:gd name="adj1" fmla="val 25565"/>
              <a:gd name="adj2" fmla="val 25011"/>
              <a:gd name="adj3" fmla="val 24595"/>
              <a:gd name="adj4" fmla="val 50925"/>
            </a:avLst>
          </a:prstGeom>
          <a:solidFill>
            <a:schemeClr val="accent1"/>
          </a:solidFill>
          <a:ln>
            <a:noFill/>
          </a:ln>
          <a:effectLst/>
        </p:spPr>
        <p:style>
          <a:lnRef idx="1">
            <a:schemeClr val="accent6"/>
          </a:lnRef>
          <a:fillRef idx="2">
            <a:schemeClr val="accent6"/>
          </a:fillRef>
          <a:effectRef idx="1">
            <a:schemeClr val="accent6"/>
          </a:effectRef>
          <a:fontRef idx="minor">
            <a:schemeClr val="dk1"/>
          </a:fontRef>
        </p:style>
        <p:txBody>
          <a:bodyPr rtlCol="0" anchor="b"/>
          <a:lstStyle/>
          <a:p>
            <a:pPr algn="ctr"/>
            <a:endParaRPr lang="en-US" sz="1200" b="1">
              <a:solidFill>
                <a:schemeClr val="accent1">
                  <a:lumMod val="50000"/>
                  <a:alpha val="99000"/>
                </a:schemeClr>
              </a:solidFill>
            </a:endParaRPr>
          </a:p>
        </p:txBody>
      </p:sp>
      <p:sp>
        <p:nvSpPr>
          <p:cNvPr id="211" name="Rectangle 210"/>
          <p:cNvSpPr/>
          <p:nvPr/>
        </p:nvSpPr>
        <p:spPr>
          <a:xfrm>
            <a:off x="6094413" y="4577198"/>
            <a:ext cx="2397727" cy="992476"/>
          </a:xfrm>
          <a:prstGeom prst="rect">
            <a:avLst/>
          </a:prstGeom>
          <a:solidFill>
            <a:schemeClr val="accent5"/>
          </a:solidFill>
          <a:ln>
            <a:noFill/>
          </a:ln>
          <a:effectLst/>
        </p:spPr>
        <p:style>
          <a:lnRef idx="1">
            <a:schemeClr val="accent5"/>
          </a:lnRef>
          <a:fillRef idx="3">
            <a:schemeClr val="accent5"/>
          </a:fillRef>
          <a:effectRef idx="2">
            <a:schemeClr val="accent5"/>
          </a:effectRef>
          <a:fontRef idx="minor">
            <a:schemeClr val="lt1"/>
          </a:fontRef>
        </p:style>
        <p:txBody>
          <a:bodyPr rtlCol="0" anchor="t"/>
          <a:lstStyle/>
          <a:p>
            <a:pPr algn="r"/>
            <a:r>
              <a:rPr lang="en-US" sz="2000" dirty="0" smtClean="0">
                <a:gradFill>
                  <a:gsLst>
                    <a:gs pos="0">
                      <a:schemeClr val="tx1"/>
                    </a:gs>
                    <a:gs pos="100000">
                      <a:schemeClr val="tx1"/>
                    </a:gs>
                  </a:gsLst>
                  <a:lin ang="5400000" scaled="0"/>
                </a:gradFill>
              </a:rPr>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Storage API</a:t>
            </a:r>
            <a:endParaRPr lang="en-US" sz="2000" dirty="0">
              <a:gradFill>
                <a:gsLst>
                  <a:gs pos="0">
                    <a:schemeClr val="tx1"/>
                  </a:gs>
                  <a:gs pos="100000">
                    <a:schemeClr val="tx1"/>
                  </a:gs>
                </a:gsLst>
                <a:lin ang="5400000" scaled="0"/>
              </a:gradFill>
            </a:endParaRPr>
          </a:p>
        </p:txBody>
      </p:sp>
      <p:pic>
        <p:nvPicPr>
          <p:cNvPr id="212" name="Picture 2" descr="C:\Users\Greg\Desktop\Misc\DVD_ART36\Artwork_Imagery\Icons - Illustrations\_ WINDOWS SERVER ICONS\Media\Media DVD CD Disc.png"/>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1116" t="2000" r="4012" b="4283"/>
          <a:stretch/>
        </p:blipFill>
        <p:spPr bwMode="auto">
          <a:xfrm>
            <a:off x="8936209" y="1287628"/>
            <a:ext cx="1078762" cy="1074572"/>
          </a:xfrm>
          <a:prstGeom prst="ellipse">
            <a:avLst/>
          </a:prstGeom>
          <a:noFill/>
          <a:extLst>
            <a:ext uri="{909E8E84-426E-40DD-AFC4-6F175D3DCCD1}">
              <a14:hiddenFill xmlns:a14="http://schemas.microsoft.com/office/drawing/2010/main">
                <a:solidFill>
                  <a:srgbClr val="FFFFFF"/>
                </a:solidFill>
              </a14:hiddenFill>
            </a:ext>
          </a:extLst>
        </p:spPr>
      </p:pic>
      <p:pic>
        <p:nvPicPr>
          <p:cNvPr id="213" name="Picture 2" descr="C:\Users\Greg\Desktop\Misc\DVD_ART36\Artwork_Imagery\Icons - Illustrations\_ WINDOWS SERVER ICONS\Media\Media DVD CD Disc.png"/>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1116" t="2000" r="4012" b="4283"/>
          <a:stretch/>
        </p:blipFill>
        <p:spPr bwMode="auto">
          <a:xfrm>
            <a:off x="9657040" y="1637349"/>
            <a:ext cx="1078762" cy="1074572"/>
          </a:xfrm>
          <a:prstGeom prst="ellipse">
            <a:avLst/>
          </a:prstGeom>
          <a:noFill/>
          <a:extLst>
            <a:ext uri="{909E8E84-426E-40DD-AFC4-6F175D3DCCD1}">
              <a14:hiddenFill xmlns:a14="http://schemas.microsoft.com/office/drawing/2010/main">
                <a:solidFill>
                  <a:srgbClr val="FFFFFF"/>
                </a:solidFill>
              </a14:hiddenFill>
            </a:ext>
          </a:extLst>
        </p:spPr>
      </p:pic>
      <p:sp>
        <p:nvSpPr>
          <p:cNvPr id="214" name="Rectangle 213"/>
          <p:cNvSpPr/>
          <p:nvPr/>
        </p:nvSpPr>
        <p:spPr>
          <a:xfrm>
            <a:off x="4953465" y="2532257"/>
            <a:ext cx="1090359" cy="369332"/>
          </a:xfrm>
          <a:prstGeom prst="rect">
            <a:avLst/>
          </a:prstGeom>
        </p:spPr>
        <p:txBody>
          <a:bodyPr wrap="square">
            <a:spAutoFit/>
          </a:bodyPr>
          <a:lstStyle/>
          <a:p>
            <a:pPr algn="ctr"/>
            <a:r>
              <a:rPr lang="en-US" dirty="0">
                <a:gradFill>
                  <a:gsLst>
                    <a:gs pos="0">
                      <a:schemeClr val="tx1"/>
                    </a:gs>
                    <a:gs pos="100000">
                      <a:schemeClr val="tx1"/>
                    </a:gs>
                  </a:gsLst>
                  <a:lin ang="5400000" scaled="0"/>
                </a:gradFill>
              </a:rPr>
              <a:t>OS </a:t>
            </a:r>
            <a:r>
              <a:rPr lang="en-US" dirty="0" smtClean="0">
                <a:gradFill>
                  <a:gsLst>
                    <a:gs pos="0">
                      <a:schemeClr val="tx1"/>
                    </a:gs>
                    <a:gs pos="100000">
                      <a:schemeClr val="tx1"/>
                    </a:gs>
                  </a:gsLst>
                  <a:lin ang="5400000" scaled="0"/>
                </a:gradFill>
              </a:rPr>
              <a:t>Disk</a:t>
            </a:r>
            <a:endParaRPr lang="en-US" dirty="0">
              <a:gradFill>
                <a:gsLst>
                  <a:gs pos="0">
                    <a:schemeClr val="tx1"/>
                  </a:gs>
                  <a:gs pos="100000">
                    <a:schemeClr val="tx1"/>
                  </a:gs>
                </a:gsLst>
                <a:lin ang="5400000" scaled="0"/>
              </a:gradFill>
            </a:endParaRPr>
          </a:p>
        </p:txBody>
      </p:sp>
      <p:sp>
        <p:nvSpPr>
          <p:cNvPr id="215" name="Rectangle 214"/>
          <p:cNvSpPr/>
          <p:nvPr/>
        </p:nvSpPr>
        <p:spPr>
          <a:xfrm>
            <a:off x="4771256" y="1670152"/>
            <a:ext cx="1652063" cy="369332"/>
          </a:xfrm>
          <a:prstGeom prst="rect">
            <a:avLst/>
          </a:prstGeom>
        </p:spPr>
        <p:txBody>
          <a:bodyPr wrap="square">
            <a:spAutoFit/>
          </a:bodyPr>
          <a:lstStyle/>
          <a:p>
            <a:pPr algn="ctr"/>
            <a:r>
              <a:rPr lang="en-US" dirty="0">
                <a:gradFill>
                  <a:gsLst>
                    <a:gs pos="0">
                      <a:schemeClr val="tx1"/>
                    </a:gs>
                    <a:gs pos="100000">
                      <a:schemeClr val="tx1"/>
                    </a:gs>
                  </a:gsLst>
                  <a:lin ang="5400000" scaled="0"/>
                </a:gradFill>
              </a:rPr>
              <a:t>Data </a:t>
            </a:r>
            <a:r>
              <a:rPr lang="en-US" dirty="0" smtClean="0">
                <a:gradFill>
                  <a:gsLst>
                    <a:gs pos="0">
                      <a:schemeClr val="tx1"/>
                    </a:gs>
                    <a:gs pos="100000">
                      <a:schemeClr val="tx1"/>
                    </a:gs>
                  </a:gsLst>
                  <a:lin ang="5400000" scaled="0"/>
                </a:gradFill>
              </a:rPr>
              <a:t>Disk</a:t>
            </a:r>
            <a:endParaRPr lang="en-US" dirty="0">
              <a:gradFill>
                <a:gsLst>
                  <a:gs pos="0">
                    <a:schemeClr val="tx1"/>
                  </a:gs>
                  <a:gs pos="100000">
                    <a:schemeClr val="tx1"/>
                  </a:gs>
                </a:gsLst>
                <a:lin ang="5400000" scaled="0"/>
              </a:gradFill>
            </a:endParaRPr>
          </a:p>
        </p:txBody>
      </p:sp>
      <p:pic>
        <p:nvPicPr>
          <p:cNvPr id="216" name="Picture 215"/>
          <p:cNvPicPr>
            <a:picLocks noChangeAspect="1"/>
          </p:cNvPicPr>
          <p:nvPr/>
        </p:nvPicPr>
        <p:blipFill>
          <a:blip r:embed="rId12" cstate="print">
            <a:lum bright="70000" contrast="-70000"/>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08352" y="4671674"/>
            <a:ext cx="2057400" cy="239146"/>
          </a:xfrm>
          <a:prstGeom prst="rect">
            <a:avLst/>
          </a:prstGeom>
        </p:spPr>
      </p:pic>
      <p:pic>
        <p:nvPicPr>
          <p:cNvPr id="217" name="Picture 216"/>
          <p:cNvPicPr>
            <a:picLocks noChangeAspect="1"/>
          </p:cNvPicPr>
          <p:nvPr/>
        </p:nvPicPr>
        <p:blipFill>
          <a:blip r:embed="rId12" cstate="print">
            <a:lum bright="70000" contrast="-70000"/>
            <a:extLst>
              <a:ext uri="{BEBA8EAE-BF5A-486C-A8C5-ECC9F3942E4B}">
                <a14:imgProps xmlns:a14="http://schemas.microsoft.com/office/drawing/2010/main">
                  <a14:imgLayer r:embed="rId1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208352" y="5720858"/>
            <a:ext cx="2057400" cy="239146"/>
          </a:xfrm>
          <a:prstGeom prst="rect">
            <a:avLst/>
          </a:prstGeom>
        </p:spPr>
      </p:pic>
      <p:pic>
        <p:nvPicPr>
          <p:cNvPr id="218" name="Picture 5"/>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094413" y="5706340"/>
            <a:ext cx="1007902" cy="100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885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gtEl>
                                        <p:attrNameLst>
                                          <p:attrName>style.visibility</p:attrName>
                                        </p:attrNameLst>
                                      </p:cBhvr>
                                      <p:to>
                                        <p:strVal val="visible"/>
                                      </p:to>
                                    </p:set>
                                    <p:animEffect transition="in" filter="fade">
                                      <p:cBhvr>
                                        <p:cTn id="12" dur="500"/>
                                        <p:tgtEl>
                                          <p:spTgt spid="200"/>
                                        </p:tgtEl>
                                      </p:cBhvr>
                                    </p:animEffect>
                                  </p:childTnLst>
                                </p:cTn>
                              </p:par>
                            </p:childTnLst>
                          </p:cTn>
                        </p:par>
                        <p:par>
                          <p:cTn id="13" fill="hold">
                            <p:stCondLst>
                              <p:cond delay="500"/>
                            </p:stCondLst>
                            <p:childTnLst>
                              <p:par>
                                <p:cTn id="14" presetID="42" presetClass="path" presetSubtype="0" accel="50000" decel="50000" fill="hold" nodeType="afterEffect">
                                  <p:stCondLst>
                                    <p:cond delay="0"/>
                                  </p:stCondLst>
                                  <p:childTnLst>
                                    <p:animMotion origin="layout" path="M -1.45833E-6 -2.59259E-6 L -0.27877 -2.59259E-6 " pathEditMode="relative" rAng="0" ptsTypes="AA">
                                      <p:cBhvr>
                                        <p:cTn id="15" dur="2000" fill="hold"/>
                                        <p:tgtEl>
                                          <p:spTgt spid="200"/>
                                        </p:tgtEl>
                                        <p:attrNameLst>
                                          <p:attrName>ppt_x</p:attrName>
                                          <p:attrName>ppt_y</p:attrName>
                                        </p:attrNameLst>
                                      </p:cBhvr>
                                      <p:rCtr x="-13945" y="0"/>
                                    </p:animMotion>
                                  </p:childTnLst>
                                </p:cTn>
                              </p:par>
                            </p:childTnLst>
                          </p:cTn>
                        </p:par>
                      </p:childTnLst>
                    </p:cTn>
                  </p:par>
                  <p:par>
                    <p:cTn id="16" fill="hold">
                      <p:stCondLst>
                        <p:cond delay="indefinite"/>
                      </p:stCondLst>
                      <p:childTnLst>
                        <p:par>
                          <p:cTn id="17" fill="hold">
                            <p:stCondLst>
                              <p:cond delay="0"/>
                            </p:stCondLst>
                            <p:childTnLst>
                              <p:par>
                                <p:cTn id="18" presetID="45" presetClass="exit" presetSubtype="0" fill="hold" nodeType="clickEffect">
                                  <p:stCondLst>
                                    <p:cond delay="0"/>
                                  </p:stCondLst>
                                  <p:childTnLst>
                                    <p:animEffect transition="out" filter="fade">
                                      <p:cBhvr>
                                        <p:cTn id="19" dur="2000"/>
                                        <p:tgtEl>
                                          <p:spTgt spid="200"/>
                                        </p:tgtEl>
                                      </p:cBhvr>
                                    </p:animEffect>
                                    <p:anim calcmode="lin" valueType="num">
                                      <p:cBhvr>
                                        <p:cTn id="20" dur="2000"/>
                                        <p:tgtEl>
                                          <p:spTgt spid="20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1" dur="2000"/>
                                        <p:tgtEl>
                                          <p:spTgt spid="200"/>
                                        </p:tgtEl>
                                        <p:attrNameLst>
                                          <p:attrName>ppt_h</p:attrName>
                                        </p:attrNameLst>
                                      </p:cBhvr>
                                      <p:tavLst>
                                        <p:tav tm="0">
                                          <p:val>
                                            <p:strVal val="ppt_h"/>
                                          </p:val>
                                        </p:tav>
                                        <p:tav tm="100000">
                                          <p:val>
                                            <p:strVal val="ppt_h"/>
                                          </p:val>
                                        </p:tav>
                                      </p:tavLst>
                                    </p:anim>
                                    <p:set>
                                      <p:cBhvr>
                                        <p:cTn id="22" dur="1" fill="hold">
                                          <p:stCondLst>
                                            <p:cond delay="1999"/>
                                          </p:stCondLst>
                                        </p:cTn>
                                        <p:tgtEl>
                                          <p:spTgt spid="200"/>
                                        </p:tgtEl>
                                        <p:attrNameLst>
                                          <p:attrName>style.visibility</p:attrName>
                                        </p:attrNameLst>
                                      </p:cBhvr>
                                      <p:to>
                                        <p:strVal val="hidden"/>
                                      </p:to>
                                    </p:set>
                                  </p:childTnLst>
                                </p:cTn>
                              </p:par>
                              <p:par>
                                <p:cTn id="23" presetID="45" presetClass="entr" presetSubtype="0" fill="hold" nodeType="withEffect">
                                  <p:stCondLst>
                                    <p:cond delay="0"/>
                                  </p:stCondLst>
                                  <p:childTnLst>
                                    <p:set>
                                      <p:cBhvr>
                                        <p:cTn id="24" dur="1" fill="hold">
                                          <p:stCondLst>
                                            <p:cond delay="0"/>
                                          </p:stCondLst>
                                        </p:cTn>
                                        <p:tgtEl>
                                          <p:spTgt spid="218"/>
                                        </p:tgtEl>
                                        <p:attrNameLst>
                                          <p:attrName>style.visibility</p:attrName>
                                        </p:attrNameLst>
                                      </p:cBhvr>
                                      <p:to>
                                        <p:strVal val="visible"/>
                                      </p:to>
                                    </p:set>
                                    <p:animEffect transition="in" filter="fade">
                                      <p:cBhvr>
                                        <p:cTn id="25" dur="2000"/>
                                        <p:tgtEl>
                                          <p:spTgt spid="218"/>
                                        </p:tgtEl>
                                      </p:cBhvr>
                                    </p:animEffect>
                                    <p:anim calcmode="lin" valueType="num">
                                      <p:cBhvr>
                                        <p:cTn id="26" dur="2000" fill="hold"/>
                                        <p:tgtEl>
                                          <p:spTgt spid="218"/>
                                        </p:tgtEl>
                                        <p:attrNameLst>
                                          <p:attrName>ppt_w</p:attrName>
                                        </p:attrNameLst>
                                      </p:cBhvr>
                                      <p:tavLst>
                                        <p:tav tm="0" fmla="#ppt_w*sin(2.5*pi*$)">
                                          <p:val>
                                            <p:fltVal val="0"/>
                                          </p:val>
                                        </p:tav>
                                        <p:tav tm="100000">
                                          <p:val>
                                            <p:fltVal val="1"/>
                                          </p:val>
                                        </p:tav>
                                      </p:tavLst>
                                    </p:anim>
                                    <p:anim calcmode="lin" valueType="num">
                                      <p:cBhvr>
                                        <p:cTn id="27" dur="2000" fill="hold"/>
                                        <p:tgtEl>
                                          <p:spTgt spid="218"/>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50" presetClass="path" presetSubtype="0" accel="50000" decel="50000" fill="hold" nodeType="clickEffect">
                                  <p:stCondLst>
                                    <p:cond delay="0"/>
                                  </p:stCondLst>
                                  <p:childTnLst>
                                    <p:animMotion origin="layout" path="M -0.00026 -0.00047 L -0.00026 -0.17284 C -0.00026 -0.25128 -0.04143 -0.34845 -0.07516 -0.34845 L -0.15136 -0.34845 " pathEditMode="relative" rAng="16200000" ptsTypes="FfFF">
                                      <p:cBhvr>
                                        <p:cTn id="31" dur="2000" fill="hold"/>
                                        <p:tgtEl>
                                          <p:spTgt spid="218"/>
                                        </p:tgtEl>
                                        <p:attrNameLst>
                                          <p:attrName>ppt_x</p:attrName>
                                          <p:attrName>ppt_y</p:attrName>
                                        </p:attrNameLst>
                                      </p:cBhvr>
                                      <p:rCtr x="-7555" y="-17399"/>
                                    </p:animMotion>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98"/>
                                        </p:tgtEl>
                                        <p:attrNameLst>
                                          <p:attrName>style.visibility</p:attrName>
                                        </p:attrNameLst>
                                      </p:cBhvr>
                                      <p:to>
                                        <p:strVal val="visible"/>
                                      </p:to>
                                    </p:set>
                                    <p:animEffect transition="in" filter="fade">
                                      <p:cBhvr>
                                        <p:cTn id="35" dur="500"/>
                                        <p:tgtEl>
                                          <p:spTgt spid="19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2" nodeType="clickEffect">
                                  <p:stCondLst>
                                    <p:cond delay="0"/>
                                  </p:stCondLst>
                                  <p:childTnLst>
                                    <p:set>
                                      <p:cBhvr>
                                        <p:cTn id="39" dur="1" fill="hold">
                                          <p:stCondLst>
                                            <p:cond delay="0"/>
                                          </p:stCondLst>
                                        </p:cTn>
                                        <p:tgtEl>
                                          <p:spTgt spid="201"/>
                                        </p:tgtEl>
                                        <p:attrNameLst>
                                          <p:attrName>style.visibility</p:attrName>
                                        </p:attrNameLst>
                                      </p:cBhvr>
                                      <p:to>
                                        <p:strVal val="visible"/>
                                      </p:to>
                                    </p:set>
                                  </p:childTnLst>
                                </p:cTn>
                              </p:par>
                              <p:par>
                                <p:cTn id="40" presetID="27" presetClass="emph" presetSubtype="0" fill="remove" grpId="0" nodeType="withEffect">
                                  <p:stCondLst>
                                    <p:cond delay="0"/>
                                  </p:stCondLst>
                                  <p:childTnLst>
                                    <p:animClr clrSpc="rgb" dir="cw">
                                      <p:cBhvr override="childStyle">
                                        <p:cTn id="41" dur="250" autoRev="1" fill="remove"/>
                                        <p:tgtEl>
                                          <p:spTgt spid="201"/>
                                        </p:tgtEl>
                                        <p:attrNameLst>
                                          <p:attrName>style.color</p:attrName>
                                        </p:attrNameLst>
                                      </p:cBhvr>
                                      <p:to>
                                        <a:schemeClr val="bg1"/>
                                      </p:to>
                                    </p:animClr>
                                    <p:animClr clrSpc="rgb" dir="cw">
                                      <p:cBhvr>
                                        <p:cTn id="42" dur="250" autoRev="1" fill="remove"/>
                                        <p:tgtEl>
                                          <p:spTgt spid="201"/>
                                        </p:tgtEl>
                                        <p:attrNameLst>
                                          <p:attrName>fillcolor</p:attrName>
                                        </p:attrNameLst>
                                      </p:cBhvr>
                                      <p:to>
                                        <a:schemeClr val="bg1"/>
                                      </p:to>
                                    </p:animClr>
                                    <p:set>
                                      <p:cBhvr>
                                        <p:cTn id="43" dur="250" autoRev="1" fill="remove"/>
                                        <p:tgtEl>
                                          <p:spTgt spid="201"/>
                                        </p:tgtEl>
                                        <p:attrNameLst>
                                          <p:attrName>fill.type</p:attrName>
                                        </p:attrNameLst>
                                      </p:cBhvr>
                                      <p:to>
                                        <p:strVal val="solid"/>
                                      </p:to>
                                    </p:set>
                                    <p:set>
                                      <p:cBhvr>
                                        <p:cTn id="44" dur="250" autoRev="1" fill="remove"/>
                                        <p:tgtEl>
                                          <p:spTgt spid="201"/>
                                        </p:tgtEl>
                                        <p:attrNameLst>
                                          <p:attrName>fill.on</p:attrName>
                                        </p:attrNameLst>
                                      </p:cBhvr>
                                      <p:to>
                                        <p:strVal val="true"/>
                                      </p:to>
                                    </p:set>
                                  </p:childTnLst>
                                </p:cTn>
                              </p:par>
                              <p:par>
                                <p:cTn id="45" presetID="22" presetClass="exit" presetSubtype="4" fill="hold" grpId="1" nodeType="withEffect">
                                  <p:stCondLst>
                                    <p:cond delay="500"/>
                                  </p:stCondLst>
                                  <p:childTnLst>
                                    <p:animEffect transition="out" filter="wipe(down)">
                                      <p:cBhvr>
                                        <p:cTn id="46" dur="500"/>
                                        <p:tgtEl>
                                          <p:spTgt spid="201"/>
                                        </p:tgtEl>
                                      </p:cBhvr>
                                    </p:animEffect>
                                    <p:set>
                                      <p:cBhvr>
                                        <p:cTn id="47" dur="1" fill="hold">
                                          <p:stCondLst>
                                            <p:cond delay="499"/>
                                          </p:stCondLst>
                                        </p:cTn>
                                        <p:tgtEl>
                                          <p:spTgt spid="201"/>
                                        </p:tgtEl>
                                        <p:attrNameLst>
                                          <p:attrName>style.visibility</p:attrName>
                                        </p:attrNameLst>
                                      </p:cBhvr>
                                      <p:to>
                                        <p:strVal val="hidden"/>
                                      </p:to>
                                    </p:set>
                                  </p:childTnLst>
                                </p:cTn>
                              </p:par>
                            </p:childTnLst>
                          </p:cTn>
                        </p:par>
                        <p:par>
                          <p:cTn id="48" fill="hold">
                            <p:stCondLst>
                              <p:cond delay="1000"/>
                            </p:stCondLst>
                            <p:childTnLst>
                              <p:par>
                                <p:cTn id="49" presetID="1" presetClass="entr" presetSubtype="0" fill="hold" grpId="2" nodeType="after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childTnLst>
                          </p:cTn>
                        </p:par>
                        <p:par>
                          <p:cTn id="51" fill="hold">
                            <p:stCondLst>
                              <p:cond delay="1000"/>
                            </p:stCondLst>
                            <p:childTnLst>
                              <p:par>
                                <p:cTn id="52" presetID="27" presetClass="emph" presetSubtype="0" fill="remove" grpId="0" nodeType="afterEffect">
                                  <p:stCondLst>
                                    <p:cond delay="0"/>
                                  </p:stCondLst>
                                  <p:childTnLst>
                                    <p:animClr clrSpc="rgb" dir="cw">
                                      <p:cBhvr override="childStyle">
                                        <p:cTn id="53" dur="250" autoRev="1" fill="remove"/>
                                        <p:tgtEl>
                                          <p:spTgt spid="202"/>
                                        </p:tgtEl>
                                        <p:attrNameLst>
                                          <p:attrName>style.color</p:attrName>
                                        </p:attrNameLst>
                                      </p:cBhvr>
                                      <p:to>
                                        <a:schemeClr val="bg1"/>
                                      </p:to>
                                    </p:animClr>
                                    <p:animClr clrSpc="rgb" dir="cw">
                                      <p:cBhvr>
                                        <p:cTn id="54" dur="250" autoRev="1" fill="remove"/>
                                        <p:tgtEl>
                                          <p:spTgt spid="202"/>
                                        </p:tgtEl>
                                        <p:attrNameLst>
                                          <p:attrName>fillcolor</p:attrName>
                                        </p:attrNameLst>
                                      </p:cBhvr>
                                      <p:to>
                                        <a:schemeClr val="bg1"/>
                                      </p:to>
                                    </p:animClr>
                                    <p:set>
                                      <p:cBhvr>
                                        <p:cTn id="55" dur="250" autoRev="1" fill="remove"/>
                                        <p:tgtEl>
                                          <p:spTgt spid="202"/>
                                        </p:tgtEl>
                                        <p:attrNameLst>
                                          <p:attrName>fill.type</p:attrName>
                                        </p:attrNameLst>
                                      </p:cBhvr>
                                      <p:to>
                                        <p:strVal val="solid"/>
                                      </p:to>
                                    </p:set>
                                    <p:set>
                                      <p:cBhvr>
                                        <p:cTn id="56" dur="250" autoRev="1" fill="remove"/>
                                        <p:tgtEl>
                                          <p:spTgt spid="202"/>
                                        </p:tgtEl>
                                        <p:attrNameLst>
                                          <p:attrName>fill.on</p:attrName>
                                        </p:attrNameLst>
                                      </p:cBhvr>
                                      <p:to>
                                        <p:strVal val="true"/>
                                      </p:to>
                                    </p:set>
                                  </p:childTnLst>
                                </p:cTn>
                              </p:par>
                              <p:par>
                                <p:cTn id="57" presetID="22" presetClass="exit" presetSubtype="4" fill="hold" grpId="1" nodeType="withEffect">
                                  <p:stCondLst>
                                    <p:cond delay="500"/>
                                  </p:stCondLst>
                                  <p:childTnLst>
                                    <p:animEffect transition="out" filter="wipe(down)">
                                      <p:cBhvr>
                                        <p:cTn id="58" dur="500"/>
                                        <p:tgtEl>
                                          <p:spTgt spid="202"/>
                                        </p:tgtEl>
                                      </p:cBhvr>
                                    </p:animEffect>
                                    <p:set>
                                      <p:cBhvr>
                                        <p:cTn id="59" dur="1" fill="hold">
                                          <p:stCondLst>
                                            <p:cond delay="499"/>
                                          </p:stCondLst>
                                        </p:cTn>
                                        <p:tgtEl>
                                          <p:spTgt spid="202"/>
                                        </p:tgtEl>
                                        <p:attrNameLst>
                                          <p:attrName>style.visibility</p:attrName>
                                        </p:attrNameLst>
                                      </p:cBhvr>
                                      <p:to>
                                        <p:strVal val="hidden"/>
                                      </p:to>
                                    </p:set>
                                  </p:childTnLst>
                                </p:cTn>
                              </p:par>
                              <p:par>
                                <p:cTn id="60" presetID="10" presetClass="entr" presetSubtype="0" fill="hold" grpId="0" nodeType="withEffect">
                                  <p:stCondLst>
                                    <p:cond delay="500"/>
                                  </p:stCondLst>
                                  <p:childTnLst>
                                    <p:set>
                                      <p:cBhvr>
                                        <p:cTn id="61" dur="1" fill="hold">
                                          <p:stCondLst>
                                            <p:cond delay="0"/>
                                          </p:stCondLst>
                                        </p:cTn>
                                        <p:tgtEl>
                                          <p:spTgt spid="194"/>
                                        </p:tgtEl>
                                        <p:attrNameLst>
                                          <p:attrName>style.visibility</p:attrName>
                                        </p:attrNameLst>
                                      </p:cBhvr>
                                      <p:to>
                                        <p:strVal val="visible"/>
                                      </p:to>
                                    </p:set>
                                    <p:animEffect transition="in" filter="fade">
                                      <p:cBhvr>
                                        <p:cTn id="62" dur="500"/>
                                        <p:tgtEl>
                                          <p:spTgt spid="194"/>
                                        </p:tgtEl>
                                      </p:cBhvr>
                                    </p:animEffect>
                                  </p:childTnLst>
                                </p:cTn>
                              </p:par>
                              <p:par>
                                <p:cTn id="63" presetID="10" presetClass="entr" presetSubtype="0" fill="hold" grpId="0" nodeType="withEffect">
                                  <p:stCondLst>
                                    <p:cond delay="500"/>
                                  </p:stCondLst>
                                  <p:childTnLst>
                                    <p:set>
                                      <p:cBhvr>
                                        <p:cTn id="64" dur="1" fill="hold">
                                          <p:stCondLst>
                                            <p:cond delay="0"/>
                                          </p:stCondLst>
                                        </p:cTn>
                                        <p:tgtEl>
                                          <p:spTgt spid="214"/>
                                        </p:tgtEl>
                                        <p:attrNameLst>
                                          <p:attrName>style.visibility</p:attrName>
                                        </p:attrNameLst>
                                      </p:cBhvr>
                                      <p:to>
                                        <p:strVal val="visible"/>
                                      </p:to>
                                    </p:set>
                                    <p:animEffect transition="in" filter="fade">
                                      <p:cBhvr>
                                        <p:cTn id="65" dur="500"/>
                                        <p:tgtEl>
                                          <p:spTgt spid="21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3"/>
                                        </p:tgtEl>
                                        <p:attrNameLst>
                                          <p:attrName>style.visibility</p:attrName>
                                        </p:attrNameLst>
                                      </p:cBhvr>
                                      <p:to>
                                        <p:strVal val="visible"/>
                                      </p:to>
                                    </p:set>
                                    <p:animEffect transition="in" filter="fade">
                                      <p:cBhvr>
                                        <p:cTn id="70" dur="500"/>
                                        <p:tgtEl>
                                          <p:spTgt spid="203"/>
                                        </p:tgtEl>
                                      </p:cBhvr>
                                    </p:animEffect>
                                  </p:childTnLst>
                                </p:cTn>
                              </p:par>
                              <p:par>
                                <p:cTn id="71" presetID="10" presetClass="entr" presetSubtype="0" fill="hold" nodeType="withEffect">
                                  <p:stCondLst>
                                    <p:cond delay="0"/>
                                  </p:stCondLst>
                                  <p:childTnLst>
                                    <p:set>
                                      <p:cBhvr>
                                        <p:cTn id="72" dur="1" fill="hold">
                                          <p:stCondLst>
                                            <p:cond delay="0"/>
                                          </p:stCondLst>
                                        </p:cTn>
                                        <p:tgtEl>
                                          <p:spTgt spid="204"/>
                                        </p:tgtEl>
                                        <p:attrNameLst>
                                          <p:attrName>style.visibility</p:attrName>
                                        </p:attrNameLst>
                                      </p:cBhvr>
                                      <p:to>
                                        <p:strVal val="visible"/>
                                      </p:to>
                                    </p:set>
                                    <p:animEffect transition="in" filter="fade">
                                      <p:cBhvr>
                                        <p:cTn id="73" dur="500"/>
                                        <p:tgtEl>
                                          <p:spTgt spid="204"/>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83"/>
                                        </p:tgtEl>
                                        <p:attrNameLst>
                                          <p:attrName>style.visibility</p:attrName>
                                        </p:attrNameLst>
                                      </p:cBhvr>
                                      <p:to>
                                        <p:strVal val="visible"/>
                                      </p:to>
                                    </p:set>
                                    <p:animEffect transition="in" filter="fade">
                                      <p:cBhvr>
                                        <p:cTn id="78" dur="500"/>
                                        <p:tgtEl>
                                          <p:spTgt spid="18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05"/>
                                        </p:tgtEl>
                                        <p:attrNameLst>
                                          <p:attrName>style.visibility</p:attrName>
                                        </p:attrNameLst>
                                      </p:cBhvr>
                                      <p:to>
                                        <p:strVal val="visible"/>
                                      </p:to>
                                    </p:set>
                                    <p:animEffect transition="in" filter="wipe(down)">
                                      <p:cBhvr>
                                        <p:cTn id="83" dur="500"/>
                                        <p:tgtEl>
                                          <p:spTgt spid="205"/>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207"/>
                                        </p:tgtEl>
                                        <p:attrNameLst>
                                          <p:attrName>style.visibility</p:attrName>
                                        </p:attrNameLst>
                                      </p:cBhvr>
                                      <p:to>
                                        <p:strVal val="visible"/>
                                      </p:to>
                                    </p:set>
                                    <p:animEffect transition="in" filter="wipe(down)">
                                      <p:cBhvr>
                                        <p:cTn id="86" dur="500"/>
                                        <p:tgtEl>
                                          <p:spTgt spid="207"/>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89"/>
                                        </p:tgtEl>
                                        <p:attrNameLst>
                                          <p:attrName>style.visibility</p:attrName>
                                        </p:attrNameLst>
                                      </p:cBhvr>
                                      <p:to>
                                        <p:strVal val="visible"/>
                                      </p:to>
                                    </p:set>
                                    <p:animEffect transition="in" filter="fade">
                                      <p:cBhvr>
                                        <p:cTn id="91" dur="1000"/>
                                        <p:tgtEl>
                                          <p:spTgt spid="189"/>
                                        </p:tgtEl>
                                      </p:cBhvr>
                                    </p:animEffect>
                                    <p:anim calcmode="lin" valueType="num">
                                      <p:cBhvr>
                                        <p:cTn id="92" dur="1000" fill="hold"/>
                                        <p:tgtEl>
                                          <p:spTgt spid="189"/>
                                        </p:tgtEl>
                                        <p:attrNameLst>
                                          <p:attrName>ppt_x</p:attrName>
                                        </p:attrNameLst>
                                      </p:cBhvr>
                                      <p:tavLst>
                                        <p:tav tm="0">
                                          <p:val>
                                            <p:strVal val="#ppt_x"/>
                                          </p:val>
                                        </p:tav>
                                        <p:tav tm="100000">
                                          <p:val>
                                            <p:strVal val="#ppt_x"/>
                                          </p:val>
                                        </p:tav>
                                      </p:tavLst>
                                    </p:anim>
                                    <p:anim calcmode="lin" valueType="num">
                                      <p:cBhvr>
                                        <p:cTn id="93" dur="1000" fill="hold"/>
                                        <p:tgtEl>
                                          <p:spTgt spid="189"/>
                                        </p:tgtEl>
                                        <p:attrNameLst>
                                          <p:attrName>ppt_y</p:attrName>
                                        </p:attrNameLst>
                                      </p:cBhvr>
                                      <p:tavLst>
                                        <p:tav tm="0">
                                          <p:val>
                                            <p:strVal val="#ppt_y+.1"/>
                                          </p:val>
                                        </p:tav>
                                        <p:tav tm="100000">
                                          <p:val>
                                            <p:strVal val="#ppt_y"/>
                                          </p:val>
                                        </p:tav>
                                      </p:tavLst>
                                    </p:anim>
                                  </p:childTnLst>
                                </p:cTn>
                              </p:par>
                            </p:childTnLst>
                          </p:cTn>
                        </p:par>
                        <p:par>
                          <p:cTn id="94" fill="hold">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186"/>
                                        </p:tgtEl>
                                        <p:attrNameLst>
                                          <p:attrName>style.visibility</p:attrName>
                                        </p:attrNameLst>
                                      </p:cBhvr>
                                      <p:to>
                                        <p:strVal val="visible"/>
                                      </p:to>
                                    </p:set>
                                    <p:animEffect transition="in" filter="fade">
                                      <p:cBhvr>
                                        <p:cTn id="97" dur="500"/>
                                        <p:tgtEl>
                                          <p:spTgt spid="186"/>
                                        </p:tgtEl>
                                      </p:cBhvr>
                                    </p:animEffect>
                                  </p:childTnLst>
                                </p:cTn>
                              </p:par>
                            </p:childTnLst>
                          </p:cTn>
                        </p:par>
                        <p:par>
                          <p:cTn id="98" fill="hold">
                            <p:stCondLst>
                              <p:cond delay="1500"/>
                            </p:stCondLst>
                            <p:childTnLst>
                              <p:par>
                                <p:cTn id="99" presetID="16" presetClass="entr" presetSubtype="42" fill="hold" grpId="0" nodeType="afterEffect">
                                  <p:stCondLst>
                                    <p:cond delay="0"/>
                                  </p:stCondLst>
                                  <p:childTnLst>
                                    <p:set>
                                      <p:cBhvr>
                                        <p:cTn id="100" dur="1" fill="hold">
                                          <p:stCondLst>
                                            <p:cond delay="0"/>
                                          </p:stCondLst>
                                        </p:cTn>
                                        <p:tgtEl>
                                          <p:spTgt spid="206"/>
                                        </p:tgtEl>
                                        <p:attrNameLst>
                                          <p:attrName>style.visibility</p:attrName>
                                        </p:attrNameLst>
                                      </p:cBhvr>
                                      <p:to>
                                        <p:strVal val="visible"/>
                                      </p:to>
                                    </p:set>
                                    <p:animEffect transition="in" filter="barn(outHorizontal)">
                                      <p:cBhvr>
                                        <p:cTn id="101" dur="500"/>
                                        <p:tgtEl>
                                          <p:spTgt spid="206"/>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nodeType="clickEffect">
                                  <p:stCondLst>
                                    <p:cond delay="0"/>
                                  </p:stCondLst>
                                  <p:childTnLst>
                                    <p:set>
                                      <p:cBhvr>
                                        <p:cTn id="105" dur="1" fill="hold">
                                          <p:stCondLst>
                                            <p:cond delay="0"/>
                                          </p:stCondLst>
                                        </p:cTn>
                                        <p:tgtEl>
                                          <p:spTgt spid="187"/>
                                        </p:tgtEl>
                                        <p:attrNameLst>
                                          <p:attrName>style.visibility</p:attrName>
                                        </p:attrNameLst>
                                      </p:cBhvr>
                                      <p:to>
                                        <p:strVal val="visible"/>
                                      </p:to>
                                    </p:set>
                                    <p:animEffect transition="in" filter="fade">
                                      <p:cBhvr>
                                        <p:cTn id="106" dur="1000"/>
                                        <p:tgtEl>
                                          <p:spTgt spid="187"/>
                                        </p:tgtEl>
                                      </p:cBhvr>
                                    </p:animEffect>
                                    <p:anim calcmode="lin" valueType="num">
                                      <p:cBhvr>
                                        <p:cTn id="107" dur="1000" fill="hold"/>
                                        <p:tgtEl>
                                          <p:spTgt spid="187"/>
                                        </p:tgtEl>
                                        <p:attrNameLst>
                                          <p:attrName>ppt_x</p:attrName>
                                        </p:attrNameLst>
                                      </p:cBhvr>
                                      <p:tavLst>
                                        <p:tav tm="0">
                                          <p:val>
                                            <p:strVal val="#ppt_x"/>
                                          </p:val>
                                        </p:tav>
                                        <p:tav tm="100000">
                                          <p:val>
                                            <p:strVal val="#ppt_x"/>
                                          </p:val>
                                        </p:tav>
                                      </p:tavLst>
                                    </p:anim>
                                    <p:anim calcmode="lin" valueType="num">
                                      <p:cBhvr>
                                        <p:cTn id="108" dur="1000" fill="hold"/>
                                        <p:tgtEl>
                                          <p:spTgt spid="187"/>
                                        </p:tgtEl>
                                        <p:attrNameLst>
                                          <p:attrName>ppt_y</p:attrName>
                                        </p:attrNameLst>
                                      </p:cBhvr>
                                      <p:tavLst>
                                        <p:tav tm="0">
                                          <p:val>
                                            <p:strVal val="#ppt_y+.1"/>
                                          </p:val>
                                        </p:tav>
                                        <p:tav tm="100000">
                                          <p:val>
                                            <p:strVal val="#ppt_y"/>
                                          </p:val>
                                        </p:tav>
                                      </p:tavLst>
                                    </p:anim>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184"/>
                                        </p:tgtEl>
                                        <p:attrNameLst>
                                          <p:attrName>style.visibility</p:attrName>
                                        </p:attrNameLst>
                                      </p:cBhvr>
                                      <p:to>
                                        <p:strVal val="visible"/>
                                      </p:to>
                                    </p:set>
                                    <p:animEffect transition="in" filter="fade">
                                      <p:cBhvr>
                                        <p:cTn id="112" dur="500"/>
                                        <p:tgtEl>
                                          <p:spTgt spid="184"/>
                                        </p:tgtEl>
                                      </p:cBhvr>
                                    </p:animEffect>
                                  </p:childTnLst>
                                </p:cTn>
                              </p:par>
                            </p:childTnLst>
                          </p:cTn>
                        </p:par>
                        <p:par>
                          <p:cTn id="113" fill="hold">
                            <p:stCondLst>
                              <p:cond delay="1500"/>
                            </p:stCondLst>
                            <p:childTnLst>
                              <p:par>
                                <p:cTn id="114" presetID="16" presetClass="entr" presetSubtype="37" fill="hold" grpId="0" nodeType="afterEffect">
                                  <p:stCondLst>
                                    <p:cond delay="0"/>
                                  </p:stCondLst>
                                  <p:childTnLst>
                                    <p:set>
                                      <p:cBhvr>
                                        <p:cTn id="115" dur="1" fill="hold">
                                          <p:stCondLst>
                                            <p:cond delay="0"/>
                                          </p:stCondLst>
                                        </p:cTn>
                                        <p:tgtEl>
                                          <p:spTgt spid="208"/>
                                        </p:tgtEl>
                                        <p:attrNameLst>
                                          <p:attrName>style.visibility</p:attrName>
                                        </p:attrNameLst>
                                      </p:cBhvr>
                                      <p:to>
                                        <p:strVal val="visible"/>
                                      </p:to>
                                    </p:set>
                                    <p:animEffect transition="in" filter="barn(outVertical)">
                                      <p:cBhvr>
                                        <p:cTn id="116" dur="500"/>
                                        <p:tgtEl>
                                          <p:spTgt spid="208"/>
                                        </p:tgtEl>
                                      </p:cBhvr>
                                    </p:animEffect>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nodeType="clickEffect">
                                  <p:stCondLst>
                                    <p:cond delay="0"/>
                                  </p:stCondLst>
                                  <p:childTnLst>
                                    <p:set>
                                      <p:cBhvr>
                                        <p:cTn id="120" dur="1" fill="hold">
                                          <p:stCondLst>
                                            <p:cond delay="0"/>
                                          </p:stCondLst>
                                        </p:cTn>
                                        <p:tgtEl>
                                          <p:spTgt spid="188"/>
                                        </p:tgtEl>
                                        <p:attrNameLst>
                                          <p:attrName>style.visibility</p:attrName>
                                        </p:attrNameLst>
                                      </p:cBhvr>
                                      <p:to>
                                        <p:strVal val="visible"/>
                                      </p:to>
                                    </p:set>
                                    <p:animEffect transition="in" filter="fade">
                                      <p:cBhvr>
                                        <p:cTn id="121" dur="1000"/>
                                        <p:tgtEl>
                                          <p:spTgt spid="188"/>
                                        </p:tgtEl>
                                      </p:cBhvr>
                                    </p:animEffect>
                                    <p:anim calcmode="lin" valueType="num">
                                      <p:cBhvr>
                                        <p:cTn id="122" dur="1000" fill="hold"/>
                                        <p:tgtEl>
                                          <p:spTgt spid="188"/>
                                        </p:tgtEl>
                                        <p:attrNameLst>
                                          <p:attrName>ppt_x</p:attrName>
                                        </p:attrNameLst>
                                      </p:cBhvr>
                                      <p:tavLst>
                                        <p:tav tm="0">
                                          <p:val>
                                            <p:strVal val="#ppt_x"/>
                                          </p:val>
                                        </p:tav>
                                        <p:tav tm="100000">
                                          <p:val>
                                            <p:strVal val="#ppt_x"/>
                                          </p:val>
                                        </p:tav>
                                      </p:tavLst>
                                    </p:anim>
                                    <p:anim calcmode="lin" valueType="num">
                                      <p:cBhvr>
                                        <p:cTn id="123" dur="1000" fill="hold"/>
                                        <p:tgtEl>
                                          <p:spTgt spid="188"/>
                                        </p:tgtEl>
                                        <p:attrNameLst>
                                          <p:attrName>ppt_y</p:attrName>
                                        </p:attrNameLst>
                                      </p:cBhvr>
                                      <p:tavLst>
                                        <p:tav tm="0">
                                          <p:val>
                                            <p:strVal val="#ppt_y+.1"/>
                                          </p:val>
                                        </p:tav>
                                        <p:tav tm="100000">
                                          <p:val>
                                            <p:strVal val="#ppt_y"/>
                                          </p:val>
                                        </p:tav>
                                      </p:tavLst>
                                    </p:anim>
                                  </p:childTnLst>
                                </p:cTn>
                              </p:par>
                            </p:childTnLst>
                          </p:cTn>
                        </p:par>
                        <p:par>
                          <p:cTn id="124" fill="hold">
                            <p:stCondLst>
                              <p:cond delay="1000"/>
                            </p:stCondLst>
                            <p:childTnLst>
                              <p:par>
                                <p:cTn id="125" presetID="10" presetClass="entr" presetSubtype="0" fill="hold" grpId="0" nodeType="afterEffect">
                                  <p:stCondLst>
                                    <p:cond delay="0"/>
                                  </p:stCondLst>
                                  <p:childTnLst>
                                    <p:set>
                                      <p:cBhvr>
                                        <p:cTn id="126" dur="1" fill="hold">
                                          <p:stCondLst>
                                            <p:cond delay="0"/>
                                          </p:stCondLst>
                                        </p:cTn>
                                        <p:tgtEl>
                                          <p:spTgt spid="185"/>
                                        </p:tgtEl>
                                        <p:attrNameLst>
                                          <p:attrName>style.visibility</p:attrName>
                                        </p:attrNameLst>
                                      </p:cBhvr>
                                      <p:to>
                                        <p:strVal val="visible"/>
                                      </p:to>
                                    </p:set>
                                    <p:animEffect transition="in" filter="fade">
                                      <p:cBhvr>
                                        <p:cTn id="127" dur="500"/>
                                        <p:tgtEl>
                                          <p:spTgt spid="185"/>
                                        </p:tgtEl>
                                      </p:cBhvr>
                                    </p:animEffect>
                                  </p:childTnLst>
                                </p:cTn>
                              </p:par>
                            </p:childTnLst>
                          </p:cTn>
                        </p:par>
                        <p:par>
                          <p:cTn id="128" fill="hold">
                            <p:stCondLst>
                              <p:cond delay="1500"/>
                            </p:stCondLst>
                            <p:childTnLst>
                              <p:par>
                                <p:cTn id="129" presetID="16" presetClass="entr" presetSubtype="37" fill="hold" grpId="0" nodeType="afterEffect">
                                  <p:stCondLst>
                                    <p:cond delay="0"/>
                                  </p:stCondLst>
                                  <p:childTnLst>
                                    <p:set>
                                      <p:cBhvr>
                                        <p:cTn id="130" dur="1" fill="hold">
                                          <p:stCondLst>
                                            <p:cond delay="0"/>
                                          </p:stCondLst>
                                        </p:cTn>
                                        <p:tgtEl>
                                          <p:spTgt spid="209"/>
                                        </p:tgtEl>
                                        <p:attrNameLst>
                                          <p:attrName>style.visibility</p:attrName>
                                        </p:attrNameLst>
                                      </p:cBhvr>
                                      <p:to>
                                        <p:strVal val="visible"/>
                                      </p:to>
                                    </p:set>
                                    <p:animEffect transition="in" filter="barn(outVertical)">
                                      <p:cBhvr>
                                        <p:cTn id="131" dur="500"/>
                                        <p:tgtEl>
                                          <p:spTgt spid="209"/>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nodeType="clickEffect">
                                  <p:stCondLst>
                                    <p:cond delay="0"/>
                                  </p:stCondLst>
                                  <p:childTnLst>
                                    <p:set>
                                      <p:cBhvr>
                                        <p:cTn id="135" dur="1" fill="hold">
                                          <p:stCondLst>
                                            <p:cond delay="0"/>
                                          </p:stCondLst>
                                        </p:cTn>
                                        <p:tgtEl>
                                          <p:spTgt spid="190"/>
                                        </p:tgtEl>
                                        <p:attrNameLst>
                                          <p:attrName>style.visibility</p:attrName>
                                        </p:attrNameLst>
                                      </p:cBhvr>
                                      <p:to>
                                        <p:strVal val="visible"/>
                                      </p:to>
                                    </p:set>
                                    <p:animEffect transition="in" filter="fade">
                                      <p:cBhvr>
                                        <p:cTn id="136" dur="1000"/>
                                        <p:tgtEl>
                                          <p:spTgt spid="190"/>
                                        </p:tgtEl>
                                      </p:cBhvr>
                                    </p:animEffect>
                                    <p:anim calcmode="lin" valueType="num">
                                      <p:cBhvr>
                                        <p:cTn id="137" dur="1000" fill="hold"/>
                                        <p:tgtEl>
                                          <p:spTgt spid="190"/>
                                        </p:tgtEl>
                                        <p:attrNameLst>
                                          <p:attrName>ppt_x</p:attrName>
                                        </p:attrNameLst>
                                      </p:cBhvr>
                                      <p:tavLst>
                                        <p:tav tm="0">
                                          <p:val>
                                            <p:strVal val="#ppt_x"/>
                                          </p:val>
                                        </p:tav>
                                        <p:tav tm="100000">
                                          <p:val>
                                            <p:strVal val="#ppt_x"/>
                                          </p:val>
                                        </p:tav>
                                      </p:tavLst>
                                    </p:anim>
                                    <p:anim calcmode="lin" valueType="num">
                                      <p:cBhvr>
                                        <p:cTn id="138" dur="1000" fill="hold"/>
                                        <p:tgtEl>
                                          <p:spTgt spid="190"/>
                                        </p:tgtEl>
                                        <p:attrNameLst>
                                          <p:attrName>ppt_y</p:attrName>
                                        </p:attrNameLst>
                                      </p:cBhvr>
                                      <p:tavLst>
                                        <p:tav tm="0">
                                          <p:val>
                                            <p:strVal val="#ppt_y+.1"/>
                                          </p:val>
                                        </p:tav>
                                        <p:tav tm="100000">
                                          <p:val>
                                            <p:strVal val="#ppt_y"/>
                                          </p:val>
                                        </p:tav>
                                      </p:tavLst>
                                    </p:anim>
                                  </p:childTnLst>
                                </p:cTn>
                              </p:par>
                            </p:childTnLst>
                          </p:cTn>
                        </p:par>
                        <p:par>
                          <p:cTn id="139" fill="hold">
                            <p:stCondLst>
                              <p:cond delay="1000"/>
                            </p:stCondLst>
                            <p:childTnLst>
                              <p:par>
                                <p:cTn id="140" presetID="10" presetClass="entr" presetSubtype="0" fill="hold" grpId="0" nodeType="afterEffect">
                                  <p:stCondLst>
                                    <p:cond delay="0"/>
                                  </p:stCondLst>
                                  <p:childTnLst>
                                    <p:set>
                                      <p:cBhvr>
                                        <p:cTn id="141" dur="1" fill="hold">
                                          <p:stCondLst>
                                            <p:cond delay="0"/>
                                          </p:stCondLst>
                                        </p:cTn>
                                        <p:tgtEl>
                                          <p:spTgt spid="191"/>
                                        </p:tgtEl>
                                        <p:attrNameLst>
                                          <p:attrName>style.visibility</p:attrName>
                                        </p:attrNameLst>
                                      </p:cBhvr>
                                      <p:to>
                                        <p:strVal val="visible"/>
                                      </p:to>
                                    </p:set>
                                    <p:animEffect transition="in" filter="fade">
                                      <p:cBhvr>
                                        <p:cTn id="142" dur="500"/>
                                        <p:tgtEl>
                                          <p:spTgt spid="191"/>
                                        </p:tgtEl>
                                      </p:cBhvr>
                                    </p:animEffect>
                                  </p:childTnLst>
                                </p:cTn>
                              </p:par>
                            </p:childTnLst>
                          </p:cTn>
                        </p:par>
                        <p:par>
                          <p:cTn id="143" fill="hold">
                            <p:stCondLst>
                              <p:cond delay="1500"/>
                            </p:stCondLst>
                            <p:childTnLst>
                              <p:par>
                                <p:cTn id="144" presetID="22" presetClass="entr" presetSubtype="2" fill="hold" grpId="1" nodeType="afterEffect">
                                  <p:stCondLst>
                                    <p:cond delay="0"/>
                                  </p:stCondLst>
                                  <p:childTnLst>
                                    <p:set>
                                      <p:cBhvr>
                                        <p:cTn id="145" dur="1" fill="hold">
                                          <p:stCondLst>
                                            <p:cond delay="0"/>
                                          </p:stCondLst>
                                        </p:cTn>
                                        <p:tgtEl>
                                          <p:spTgt spid="210"/>
                                        </p:tgtEl>
                                        <p:attrNameLst>
                                          <p:attrName>style.visibility</p:attrName>
                                        </p:attrNameLst>
                                      </p:cBhvr>
                                      <p:to>
                                        <p:strVal val="visible"/>
                                      </p:to>
                                    </p:set>
                                    <p:animEffect transition="in" filter="wipe(right)">
                                      <p:cBhvr>
                                        <p:cTn id="146" dur="500"/>
                                        <p:tgtEl>
                                          <p:spTgt spid="210"/>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mph" presetSubtype="2" fill="hold" nodeType="clickEffect">
                                  <p:stCondLst>
                                    <p:cond delay="0"/>
                                  </p:stCondLst>
                                  <p:childTnLst>
                                    <p:animClr clrSpc="rgb" dir="cw">
                                      <p:cBhvr>
                                        <p:cTn id="150" dur="2000" fill="hold"/>
                                        <p:tgtEl>
                                          <p:spTgt spid="183"/>
                                        </p:tgtEl>
                                        <p:attrNameLst>
                                          <p:attrName>fillcolor</p:attrName>
                                        </p:attrNameLst>
                                      </p:cBhvr>
                                      <p:to>
                                        <a:srgbClr val="FFB865"/>
                                      </p:to>
                                    </p:animClr>
                                    <p:set>
                                      <p:cBhvr>
                                        <p:cTn id="151" dur="2000" fill="hold"/>
                                        <p:tgtEl>
                                          <p:spTgt spid="183"/>
                                        </p:tgtEl>
                                        <p:attrNameLst>
                                          <p:attrName>fill.type</p:attrName>
                                        </p:attrNameLst>
                                      </p:cBhvr>
                                      <p:to>
                                        <p:strVal val="solid"/>
                                      </p:to>
                                    </p:set>
                                    <p:set>
                                      <p:cBhvr>
                                        <p:cTn id="152" dur="2000" fill="hold"/>
                                        <p:tgtEl>
                                          <p:spTgt spid="183"/>
                                        </p:tgtEl>
                                        <p:attrNameLst>
                                          <p:attrName>fill.on</p:attrName>
                                        </p:attrNameLst>
                                      </p:cBhvr>
                                      <p:to>
                                        <p:strVal val="true"/>
                                      </p:to>
                                    </p:set>
                                  </p:childTnLst>
                                </p:cTn>
                              </p:par>
                            </p:childTnLst>
                          </p:cTn>
                        </p:par>
                        <p:par>
                          <p:cTn id="153" fill="hold">
                            <p:stCondLst>
                              <p:cond delay="2000"/>
                            </p:stCondLst>
                            <p:childTnLst>
                              <p:par>
                                <p:cTn id="154" presetID="8" presetClass="emph" presetSubtype="0" fill="hold" nodeType="afterEffect">
                                  <p:stCondLst>
                                    <p:cond delay="0"/>
                                  </p:stCondLst>
                                  <p:childTnLst>
                                    <p:animRot by="21600000">
                                      <p:cBhvr>
                                        <p:cTn id="155" dur="2000" fill="hold"/>
                                        <p:tgtEl>
                                          <p:spTgt spid="190"/>
                                        </p:tgtEl>
                                        <p:attrNameLst>
                                          <p:attrName>r</p:attrName>
                                        </p:attrNameLst>
                                      </p:cBhvr>
                                    </p:animRot>
                                  </p:childTnLst>
                                </p:cTn>
                              </p:par>
                            </p:childTnLst>
                          </p:cTn>
                        </p:par>
                        <p:par>
                          <p:cTn id="156" fill="hold">
                            <p:stCondLst>
                              <p:cond delay="4000"/>
                            </p:stCondLst>
                            <p:childTnLst>
                              <p:par>
                                <p:cTn id="157" presetID="10" presetClass="exit" presetSubtype="0" fill="hold" nodeType="afterEffect">
                                  <p:stCondLst>
                                    <p:cond delay="0"/>
                                  </p:stCondLst>
                                  <p:childTnLst>
                                    <p:animEffect transition="out" filter="fade">
                                      <p:cBhvr>
                                        <p:cTn id="158" dur="500"/>
                                        <p:tgtEl>
                                          <p:spTgt spid="190"/>
                                        </p:tgtEl>
                                      </p:cBhvr>
                                    </p:animEffect>
                                    <p:set>
                                      <p:cBhvr>
                                        <p:cTn id="159" dur="1" fill="hold">
                                          <p:stCondLst>
                                            <p:cond delay="499"/>
                                          </p:stCondLst>
                                        </p:cTn>
                                        <p:tgtEl>
                                          <p:spTgt spid="190"/>
                                        </p:tgtEl>
                                        <p:attrNameLst>
                                          <p:attrName>style.visibility</p:attrName>
                                        </p:attrNameLst>
                                      </p:cBhvr>
                                      <p:to>
                                        <p:strVal val="hidden"/>
                                      </p:to>
                                    </p:set>
                                  </p:childTnLst>
                                </p:cTn>
                              </p:par>
                              <p:par>
                                <p:cTn id="160" presetID="22" presetClass="exit" presetSubtype="8" fill="hold" grpId="0" nodeType="withEffect">
                                  <p:stCondLst>
                                    <p:cond delay="0"/>
                                  </p:stCondLst>
                                  <p:childTnLst>
                                    <p:animEffect transition="out" filter="wipe(left)">
                                      <p:cBhvr>
                                        <p:cTn id="161" dur="500"/>
                                        <p:tgtEl>
                                          <p:spTgt spid="210"/>
                                        </p:tgtEl>
                                      </p:cBhvr>
                                    </p:animEffect>
                                    <p:set>
                                      <p:cBhvr>
                                        <p:cTn id="162" dur="1" fill="hold">
                                          <p:stCondLst>
                                            <p:cond delay="499"/>
                                          </p:stCondLst>
                                        </p:cTn>
                                        <p:tgtEl>
                                          <p:spTgt spid="210"/>
                                        </p:tgtEl>
                                        <p:attrNameLst>
                                          <p:attrName>style.visibility</p:attrName>
                                        </p:attrNameLst>
                                      </p:cBhvr>
                                      <p:to>
                                        <p:strVal val="hidden"/>
                                      </p:to>
                                    </p:set>
                                  </p:childTnLst>
                                </p:cTn>
                              </p:par>
                              <p:par>
                                <p:cTn id="163" presetID="9" presetClass="exit" presetSubtype="0" fill="hold" grpId="1" nodeType="withEffect">
                                  <p:stCondLst>
                                    <p:cond delay="0"/>
                                  </p:stCondLst>
                                  <p:childTnLst>
                                    <p:animEffect transition="out" filter="dissolve">
                                      <p:cBhvr>
                                        <p:cTn id="164" dur="500"/>
                                        <p:tgtEl>
                                          <p:spTgt spid="191"/>
                                        </p:tgtEl>
                                      </p:cBhvr>
                                    </p:animEffect>
                                    <p:set>
                                      <p:cBhvr>
                                        <p:cTn id="165" dur="1" fill="hold">
                                          <p:stCondLst>
                                            <p:cond delay="499"/>
                                          </p:stCondLst>
                                        </p:cTn>
                                        <p:tgtEl>
                                          <p:spTgt spid="191"/>
                                        </p:tgtEl>
                                        <p:attrNameLst>
                                          <p:attrName>style.visibility</p:attrName>
                                        </p:attrNameLst>
                                      </p:cBhvr>
                                      <p:to>
                                        <p:strVal val="hidden"/>
                                      </p:to>
                                    </p:set>
                                  </p:childTnLst>
                                </p:cTn>
                              </p:par>
                              <p:par>
                                <p:cTn id="166" presetID="9" presetClass="exit" presetSubtype="0" fill="hold" grpId="1" nodeType="withEffect">
                                  <p:stCondLst>
                                    <p:cond delay="0"/>
                                  </p:stCondLst>
                                  <p:childTnLst>
                                    <p:animEffect transition="out" filter="dissolve">
                                      <p:cBhvr>
                                        <p:cTn id="167" dur="500"/>
                                        <p:tgtEl>
                                          <p:spTgt spid="198"/>
                                        </p:tgtEl>
                                      </p:cBhvr>
                                    </p:animEffect>
                                    <p:set>
                                      <p:cBhvr>
                                        <p:cTn id="168" dur="1" fill="hold">
                                          <p:stCondLst>
                                            <p:cond delay="499"/>
                                          </p:stCondLst>
                                        </p:cTn>
                                        <p:tgtEl>
                                          <p:spTgt spid="198"/>
                                        </p:tgtEl>
                                        <p:attrNameLst>
                                          <p:attrName>style.visibility</p:attrName>
                                        </p:attrNameLst>
                                      </p:cBhvr>
                                      <p:to>
                                        <p:strVal val="hidden"/>
                                      </p:to>
                                    </p:set>
                                  </p:childTnLst>
                                </p:cTn>
                              </p:par>
                            </p:childTnLst>
                          </p:cTn>
                        </p:par>
                        <p:par>
                          <p:cTn id="169" fill="hold">
                            <p:stCondLst>
                              <p:cond delay="4500"/>
                            </p:stCondLst>
                            <p:childTnLst>
                              <p:par>
                                <p:cTn id="170" presetID="10" presetClass="exit" presetSubtype="0" fill="hold" grpId="1" nodeType="afterEffect">
                                  <p:stCondLst>
                                    <p:cond delay="0"/>
                                  </p:stCondLst>
                                  <p:childTnLst>
                                    <p:animEffect transition="out" filter="fade">
                                      <p:cBhvr>
                                        <p:cTn id="171" dur="500"/>
                                        <p:tgtEl>
                                          <p:spTgt spid="199"/>
                                        </p:tgtEl>
                                      </p:cBhvr>
                                    </p:animEffect>
                                    <p:set>
                                      <p:cBhvr>
                                        <p:cTn id="172" dur="1" fill="hold">
                                          <p:stCondLst>
                                            <p:cond delay="499"/>
                                          </p:stCondLst>
                                        </p:cTn>
                                        <p:tgtEl>
                                          <p:spTgt spid="199"/>
                                        </p:tgtEl>
                                        <p:attrNameLst>
                                          <p:attrName>style.visibility</p:attrName>
                                        </p:attrNameLst>
                                      </p:cBhvr>
                                      <p:to>
                                        <p:strVal val="hidden"/>
                                      </p:to>
                                    </p:set>
                                  </p:childTnLst>
                                </p:cTn>
                              </p:par>
                            </p:childTnLst>
                          </p:cTn>
                        </p:par>
                        <p:par>
                          <p:cTn id="173" fill="hold">
                            <p:stCondLst>
                              <p:cond delay="5000"/>
                            </p:stCondLst>
                            <p:childTnLst>
                              <p:par>
                                <p:cTn id="174" presetID="10" presetClass="exit" presetSubtype="0" fill="hold" nodeType="afterEffect">
                                  <p:stCondLst>
                                    <p:cond delay="0"/>
                                  </p:stCondLst>
                                  <p:childTnLst>
                                    <p:animEffect transition="out" filter="fade">
                                      <p:cBhvr>
                                        <p:cTn id="175" dur="500"/>
                                        <p:tgtEl>
                                          <p:spTgt spid="218"/>
                                        </p:tgtEl>
                                      </p:cBhvr>
                                    </p:animEffect>
                                    <p:set>
                                      <p:cBhvr>
                                        <p:cTn id="176" dur="1" fill="hold">
                                          <p:stCondLst>
                                            <p:cond delay="499"/>
                                          </p:stCondLst>
                                        </p:cTn>
                                        <p:tgtEl>
                                          <p:spTgt spid="218"/>
                                        </p:tgtEl>
                                        <p:attrNameLst>
                                          <p:attrName>style.visibility</p:attrName>
                                        </p:attrNameLst>
                                      </p:cBhvr>
                                      <p:to>
                                        <p:strVal val="hidden"/>
                                      </p:to>
                                    </p:set>
                                  </p:childTnLst>
                                </p:cTn>
                              </p:par>
                            </p:childTnLst>
                          </p:cTn>
                        </p:par>
                        <p:par>
                          <p:cTn id="177" fill="hold">
                            <p:stCondLst>
                              <p:cond delay="5500"/>
                            </p:stCondLst>
                            <p:childTnLst>
                              <p:par>
                                <p:cTn id="178" presetID="32" presetClass="emph" presetSubtype="0" fill="hold" nodeType="afterEffect">
                                  <p:stCondLst>
                                    <p:cond delay="0"/>
                                  </p:stCondLst>
                                  <p:childTnLst>
                                    <p:animRot by="120000">
                                      <p:cBhvr>
                                        <p:cTn id="179" dur="100" fill="hold">
                                          <p:stCondLst>
                                            <p:cond delay="0"/>
                                          </p:stCondLst>
                                        </p:cTn>
                                        <p:tgtEl>
                                          <p:spTgt spid="180"/>
                                        </p:tgtEl>
                                        <p:attrNameLst>
                                          <p:attrName>r</p:attrName>
                                        </p:attrNameLst>
                                      </p:cBhvr>
                                    </p:animRot>
                                    <p:animRot by="-240000">
                                      <p:cBhvr>
                                        <p:cTn id="180" dur="200" fill="hold">
                                          <p:stCondLst>
                                            <p:cond delay="200"/>
                                          </p:stCondLst>
                                        </p:cTn>
                                        <p:tgtEl>
                                          <p:spTgt spid="180"/>
                                        </p:tgtEl>
                                        <p:attrNameLst>
                                          <p:attrName>r</p:attrName>
                                        </p:attrNameLst>
                                      </p:cBhvr>
                                    </p:animRot>
                                    <p:animRot by="240000">
                                      <p:cBhvr>
                                        <p:cTn id="181" dur="200" fill="hold">
                                          <p:stCondLst>
                                            <p:cond delay="400"/>
                                          </p:stCondLst>
                                        </p:cTn>
                                        <p:tgtEl>
                                          <p:spTgt spid="180"/>
                                        </p:tgtEl>
                                        <p:attrNameLst>
                                          <p:attrName>r</p:attrName>
                                        </p:attrNameLst>
                                      </p:cBhvr>
                                    </p:animRot>
                                    <p:animRot by="-240000">
                                      <p:cBhvr>
                                        <p:cTn id="182" dur="200" fill="hold">
                                          <p:stCondLst>
                                            <p:cond delay="600"/>
                                          </p:stCondLst>
                                        </p:cTn>
                                        <p:tgtEl>
                                          <p:spTgt spid="180"/>
                                        </p:tgtEl>
                                        <p:attrNameLst>
                                          <p:attrName>r</p:attrName>
                                        </p:attrNameLst>
                                      </p:cBhvr>
                                    </p:animRot>
                                    <p:animRot by="120000">
                                      <p:cBhvr>
                                        <p:cTn id="183" dur="200" fill="hold">
                                          <p:stCondLst>
                                            <p:cond delay="800"/>
                                          </p:stCondLst>
                                        </p:cTn>
                                        <p:tgtEl>
                                          <p:spTgt spid="1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P spid="184" grpId="0"/>
      <p:bldP spid="185" grpId="0"/>
      <p:bldP spid="186" grpId="0"/>
      <p:bldP spid="191" grpId="0"/>
      <p:bldP spid="191" grpId="1"/>
      <p:bldP spid="194" grpId="0" animBg="1"/>
      <p:bldP spid="198" grpId="0"/>
      <p:bldP spid="198" grpId="1"/>
      <p:bldP spid="199" grpId="0" animBg="1"/>
      <p:bldP spid="199" grpId="1" animBg="1"/>
      <p:bldP spid="201" grpId="0" animBg="1"/>
      <p:bldP spid="201" grpId="1" animBg="1"/>
      <p:bldP spid="201" grpId="2" animBg="1"/>
      <p:bldP spid="202" grpId="0" animBg="1"/>
      <p:bldP spid="202" grpId="1" animBg="1"/>
      <p:bldP spid="202" grpId="2" animBg="1"/>
      <p:bldP spid="206" grpId="0" animBg="1"/>
      <p:bldP spid="207" grpId="0"/>
      <p:bldP spid="208" grpId="0" animBg="1"/>
      <p:bldP spid="209" grpId="0" animBg="1"/>
      <p:bldP spid="210" grpId="0" animBg="1"/>
      <p:bldP spid="210" grpId="1" animBg="1"/>
      <p:bldP spid="2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pPr defTabSz="914363"/>
            <a:r>
              <a:rPr lang="en-US" sz="4400" dirty="0">
                <a:gradFill flip="none" rotWithShape="1">
                  <a:gsLst>
                    <a:gs pos="0">
                      <a:schemeClr val="tx1"/>
                    </a:gs>
                    <a:gs pos="86000">
                      <a:schemeClr val="tx1"/>
                    </a:gs>
                  </a:gsLst>
                  <a:lin ang="5400000" scaled="0"/>
                  <a:tileRect/>
                </a:gradFill>
                <a:latin typeface="+mj-lt"/>
              </a:rPr>
              <a:t>Virtual Machine Provisioning Options</a:t>
            </a:r>
          </a:p>
        </p:txBody>
      </p:sp>
      <p:sp>
        <p:nvSpPr>
          <p:cNvPr id="4" name="Content Placeholder 5"/>
          <p:cNvSpPr txBox="1">
            <a:spLocks/>
          </p:cNvSpPr>
          <p:nvPr/>
        </p:nvSpPr>
        <p:spPr>
          <a:xfrm>
            <a:off x="519114" y="1066800"/>
            <a:ext cx="11214098" cy="533400"/>
          </a:xfrm>
          <a:prstGeom prst="rect">
            <a:avLst/>
          </a:prstGeom>
          <a:solidFill>
            <a:schemeClr val="accent5"/>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General Settings</a:t>
            </a:r>
          </a:p>
        </p:txBody>
      </p:sp>
      <p:sp>
        <p:nvSpPr>
          <p:cNvPr id="5" name="Content Placeholder 5"/>
          <p:cNvSpPr txBox="1">
            <a:spLocks/>
          </p:cNvSpPr>
          <p:nvPr/>
        </p:nvSpPr>
        <p:spPr>
          <a:xfrm>
            <a:off x="519114" y="3352458"/>
            <a:ext cx="11214098" cy="536067"/>
          </a:xfrm>
          <a:prstGeom prst="rect">
            <a:avLst/>
          </a:prstGeom>
          <a:solidFill>
            <a:schemeClr val="accent1"/>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Networking</a:t>
            </a:r>
          </a:p>
        </p:txBody>
      </p:sp>
      <p:sp>
        <p:nvSpPr>
          <p:cNvPr id="6" name="Content Placeholder 5"/>
          <p:cNvSpPr txBox="1">
            <a:spLocks/>
          </p:cNvSpPr>
          <p:nvPr/>
        </p:nvSpPr>
        <p:spPr>
          <a:xfrm>
            <a:off x="517525" y="5236192"/>
            <a:ext cx="11215687" cy="536067"/>
          </a:xfrm>
          <a:prstGeom prst="rect">
            <a:avLst/>
          </a:prstGeom>
          <a:solidFill>
            <a:schemeClr val="accent2"/>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Disk Configuration</a:t>
            </a:r>
          </a:p>
        </p:txBody>
      </p:sp>
      <p:sp>
        <p:nvSpPr>
          <p:cNvPr id="7" name="TextBox 6"/>
          <p:cNvSpPr txBox="1"/>
          <p:nvPr/>
        </p:nvSpPr>
        <p:spPr>
          <a:xfrm>
            <a:off x="519114" y="1676400"/>
            <a:ext cx="10452098" cy="1606594"/>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Computer </a:t>
            </a:r>
            <a:r>
              <a:rPr lang="en-US" sz="2200" dirty="0" smtClean="0">
                <a:gradFill>
                  <a:gsLst>
                    <a:gs pos="0">
                      <a:srgbClr val="FFFFFF"/>
                    </a:gs>
                    <a:gs pos="86000">
                      <a:srgbClr val="FFFFFF"/>
                    </a:gs>
                  </a:gsLst>
                  <a:lin ang="5400000" scaled="0"/>
                </a:gradFill>
              </a:rPr>
              <a:t>Name</a:t>
            </a:r>
            <a:endParaRPr lang="en-US" sz="2200" dirty="0">
              <a:gradFill>
                <a:gsLst>
                  <a:gs pos="0">
                    <a:srgbClr val="FFFFFF"/>
                  </a:gs>
                  <a:gs pos="86000">
                    <a:srgbClr val="FFFFFF"/>
                  </a:gs>
                </a:gsLst>
                <a:lin ang="5400000" scaled="0"/>
              </a:gradFill>
            </a:endParaRP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Windows Update (default on)</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Windows Domain Join </a:t>
            </a:r>
            <a:r>
              <a:rPr lang="en-US" sz="2200" dirty="0" smtClean="0">
                <a:gradFill>
                  <a:gsLst>
                    <a:gs pos="0">
                      <a:srgbClr val="FFFFFF"/>
                    </a:gs>
                    <a:gs pos="86000">
                      <a:srgbClr val="FFFFFF"/>
                    </a:gs>
                  </a:gsLst>
                  <a:lin ang="5400000" scaled="0"/>
                </a:gradFill>
              </a:rPr>
              <a:t>Settings (Script Only)</a:t>
            </a:r>
            <a:endParaRPr lang="en-US" sz="2200" dirty="0">
              <a:gradFill>
                <a:gsLst>
                  <a:gs pos="0">
                    <a:srgbClr val="FFFFFF"/>
                  </a:gs>
                  <a:gs pos="86000">
                    <a:srgbClr val="FFFFFF"/>
                  </a:gs>
                </a:gsLst>
                <a:lin ang="5400000" scaled="0"/>
              </a:gradFill>
            </a:endParaRP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Certificate/SSH Cert Deployment</a:t>
            </a:r>
          </a:p>
        </p:txBody>
      </p:sp>
      <p:sp>
        <p:nvSpPr>
          <p:cNvPr id="8" name="TextBox 7"/>
          <p:cNvSpPr txBox="1"/>
          <p:nvPr/>
        </p:nvSpPr>
        <p:spPr>
          <a:xfrm>
            <a:off x="519114" y="3961600"/>
            <a:ext cx="10452098" cy="1234184"/>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Configure TCP/UDP Endpoints</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Subnet Name(s)</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Virtual Network</a:t>
            </a:r>
          </a:p>
        </p:txBody>
      </p:sp>
      <p:sp>
        <p:nvSpPr>
          <p:cNvPr id="9" name="TextBox 8"/>
          <p:cNvSpPr txBox="1"/>
          <p:nvPr/>
        </p:nvSpPr>
        <p:spPr>
          <a:xfrm>
            <a:off x="519114" y="5847989"/>
            <a:ext cx="10452098" cy="489365"/>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Modify cache and Add Data Disks</a:t>
            </a:r>
          </a:p>
        </p:txBody>
      </p:sp>
    </p:spTree>
    <p:extLst>
      <p:ext uri="{BB962C8B-B14F-4D97-AF65-F5344CB8AC3E}">
        <p14:creationId xmlns:p14="http://schemas.microsoft.com/office/powerpoint/2010/main" val="37459423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Virtual Machine Architecture</a:t>
            </a:r>
            <a:endParaRPr lang="en-US" dirty="0"/>
          </a:p>
        </p:txBody>
      </p:sp>
      <p:sp>
        <p:nvSpPr>
          <p:cNvPr id="3" name="Rectangle 2"/>
          <p:cNvSpPr/>
          <p:nvPr/>
        </p:nvSpPr>
        <p:spPr bwMode="auto">
          <a:xfrm>
            <a:off x="5364230" y="1655545"/>
            <a:ext cx="4343401" cy="4657772"/>
          </a:xfrm>
          <a:prstGeom prst="rect">
            <a:avLst/>
          </a:prstGeom>
          <a:solidFill>
            <a:schemeClr val="accent2"/>
          </a:solidFill>
          <a:ln w="28575" cmpd="sng">
            <a:solidFill>
              <a:schemeClr val="accent2"/>
            </a:solidFill>
            <a:prstDash val="solid"/>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solidFill>
                <a:schemeClr val="tx2"/>
              </a:solidFill>
            </a:endParaRPr>
          </a:p>
        </p:txBody>
      </p:sp>
      <p:sp>
        <p:nvSpPr>
          <p:cNvPr id="4" name="TextBox 3"/>
          <p:cNvSpPr txBox="1"/>
          <p:nvPr/>
        </p:nvSpPr>
        <p:spPr>
          <a:xfrm>
            <a:off x="5610610" y="1834826"/>
            <a:ext cx="2837302" cy="818685"/>
          </a:xfrm>
          <a:prstGeom prst="rect">
            <a:avLst/>
          </a:prstGeom>
          <a:noFill/>
        </p:spPr>
        <p:txBody>
          <a:bodyPr wrap="none" lIns="0" tIns="0" rIns="0" bIns="0" rtlCol="0">
            <a:spAutoFit/>
          </a:bodyPr>
          <a:lstStyle/>
          <a:p>
            <a:pPr>
              <a:lnSpc>
                <a:spcPct val="90000"/>
              </a:lnSpc>
              <a:spcBef>
                <a:spcPct val="20000"/>
              </a:spcBef>
              <a:buSzPct val="80000"/>
            </a:pPr>
            <a:r>
              <a:rPr lang="en-US" sz="2000" u="sng" dirty="0">
                <a:gradFill>
                  <a:gsLst>
                    <a:gs pos="0">
                      <a:schemeClr val="tx1"/>
                    </a:gs>
                    <a:gs pos="100000">
                      <a:schemeClr val="tx1"/>
                    </a:gs>
                  </a:gsLst>
                  <a:lin ang="5400000" scaled="0"/>
                </a:gradFill>
              </a:rPr>
              <a:t>Cloud Service</a:t>
            </a:r>
          </a:p>
          <a:p>
            <a:pPr>
              <a:lnSpc>
                <a:spcPct val="90000"/>
              </a:lnSpc>
              <a:spcBef>
                <a:spcPct val="20000"/>
              </a:spcBef>
              <a:buSzPct val="80000"/>
            </a:pPr>
            <a:r>
              <a:rPr lang="en-US" sz="1600" dirty="0">
                <a:gradFill>
                  <a:gsLst>
                    <a:gs pos="0">
                      <a:schemeClr val="tx1"/>
                    </a:gs>
                    <a:gs pos="100000">
                      <a:schemeClr val="tx1"/>
                    </a:gs>
                  </a:gsLst>
                  <a:lin ang="5400000" scaled="0"/>
                </a:gradFill>
              </a:rPr>
              <a:t>Location: North Central US</a:t>
            </a:r>
          </a:p>
          <a:p>
            <a:pPr>
              <a:lnSpc>
                <a:spcPct val="90000"/>
              </a:lnSpc>
              <a:spcBef>
                <a:spcPct val="20000"/>
              </a:spcBef>
              <a:buSzPct val="80000"/>
            </a:pPr>
            <a:r>
              <a:rPr lang="en-US" sz="1600" dirty="0">
                <a:gradFill>
                  <a:gsLst>
                    <a:gs pos="0">
                      <a:schemeClr val="tx1"/>
                    </a:gs>
                    <a:gs pos="100000">
                      <a:schemeClr val="tx1"/>
                    </a:gs>
                  </a:gsLst>
                  <a:lin ang="5400000" scaled="0"/>
                </a:gradFill>
              </a:rPr>
              <a:t>Name: </a:t>
            </a:r>
            <a:r>
              <a:rPr lang="en-US" sz="1600" b="1" dirty="0">
                <a:gradFill>
                  <a:gsLst>
                    <a:gs pos="0">
                      <a:schemeClr val="tx1"/>
                    </a:gs>
                    <a:gs pos="100000">
                      <a:schemeClr val="tx1"/>
                    </a:gs>
                  </a:gsLst>
                  <a:lin ang="5400000" scaled="0"/>
                </a:gradFill>
              </a:rPr>
              <a:t>myservice</a:t>
            </a:r>
            <a:r>
              <a:rPr lang="en-US" sz="1600" dirty="0">
                <a:gradFill>
                  <a:gsLst>
                    <a:gs pos="0">
                      <a:schemeClr val="tx1"/>
                    </a:gs>
                    <a:gs pos="100000">
                      <a:schemeClr val="tx1"/>
                    </a:gs>
                  </a:gsLst>
                  <a:lin ang="5400000" scaled="0"/>
                </a:gradFill>
              </a:rPr>
              <a:t>.cloudapp.net</a:t>
            </a:r>
          </a:p>
        </p:txBody>
      </p:sp>
      <p:sp>
        <p:nvSpPr>
          <p:cNvPr id="5" name="TextBox 4"/>
          <p:cNvSpPr txBox="1"/>
          <p:nvPr/>
        </p:nvSpPr>
        <p:spPr>
          <a:xfrm>
            <a:off x="3013689" y="2943517"/>
            <a:ext cx="2125776" cy="492443"/>
          </a:xfrm>
          <a:prstGeom prst="rect">
            <a:avLst/>
          </a:prstGeom>
          <a:noFill/>
        </p:spPr>
        <p:txBody>
          <a:bodyPr wrap="none" lIns="0" tIns="0" rIns="0" bIns="0" rtlCol="0">
            <a:spAutoFit/>
          </a:bodyPr>
          <a:lstStyle/>
          <a:p>
            <a:pPr>
              <a:lnSpc>
                <a:spcPct val="90000"/>
              </a:lnSpc>
              <a:spcBef>
                <a:spcPct val="20000"/>
              </a:spcBef>
              <a:buSzPct val="80000"/>
            </a:pPr>
            <a:r>
              <a:rPr lang="en-US" sz="1600" dirty="0">
                <a:gradFill>
                  <a:gsLst>
                    <a:gs pos="0">
                      <a:schemeClr val="tx1"/>
                    </a:gs>
                    <a:gs pos="100000">
                      <a:schemeClr val="tx1"/>
                    </a:gs>
                  </a:gsLst>
                  <a:lin ang="5400000" scaled="0"/>
                </a:gradFill>
              </a:rPr>
              <a:t>Public IP (VIP)</a:t>
            </a:r>
          </a:p>
          <a:p>
            <a:pPr>
              <a:lnSpc>
                <a:spcPct val="90000"/>
              </a:lnSpc>
              <a:spcBef>
                <a:spcPct val="20000"/>
              </a:spcBef>
              <a:buSzPct val="80000"/>
            </a:pPr>
            <a:r>
              <a:rPr lang="en-US" sz="1600" dirty="0">
                <a:gradFill>
                  <a:gsLst>
                    <a:gs pos="0">
                      <a:schemeClr val="tx1"/>
                    </a:gs>
                    <a:gs pos="100000">
                      <a:schemeClr val="tx1"/>
                    </a:gs>
                  </a:gsLst>
                  <a:lin ang="5400000" scaled="0"/>
                </a:gradFill>
              </a:rPr>
              <a:t>myservice.cloudapp.net</a:t>
            </a:r>
          </a:p>
        </p:txBody>
      </p:sp>
      <p:sp>
        <p:nvSpPr>
          <p:cNvPr id="57" name="TextBox 56"/>
          <p:cNvSpPr txBox="1"/>
          <p:nvPr/>
        </p:nvSpPr>
        <p:spPr>
          <a:xfrm>
            <a:off x="3093120" y="4451347"/>
            <a:ext cx="1902995" cy="292388"/>
          </a:xfrm>
          <a:prstGeom prst="rect">
            <a:avLst/>
          </a:prstGeom>
          <a:noFill/>
        </p:spPr>
        <p:txBody>
          <a:bodyPr wrap="square" lIns="0" tIns="0" rIns="0" bIns="0" rtlCol="0">
            <a:spAutoFit/>
          </a:bodyPr>
          <a:lstStyle/>
          <a:p>
            <a:pPr algn="ctr"/>
            <a:r>
              <a:rPr lang="en-US" sz="1900" dirty="0">
                <a:gradFill>
                  <a:gsLst>
                    <a:gs pos="0">
                      <a:schemeClr val="tx1"/>
                    </a:gs>
                    <a:gs pos="100000">
                      <a:schemeClr val="tx1"/>
                    </a:gs>
                  </a:gsLst>
                  <a:lin ang="5400000" scaled="0"/>
                </a:gradFill>
              </a:rPr>
              <a:t>Load Balancer</a:t>
            </a:r>
          </a:p>
        </p:txBody>
      </p:sp>
      <p:sp>
        <p:nvSpPr>
          <p:cNvPr id="58" name="Right Arrow 57"/>
          <p:cNvSpPr/>
          <p:nvPr/>
        </p:nvSpPr>
        <p:spPr bwMode="auto">
          <a:xfrm>
            <a:off x="3839042" y="3658327"/>
            <a:ext cx="1514863" cy="623211"/>
          </a:xfrm>
          <a:prstGeom prst="rightArrow">
            <a:avLst/>
          </a:prstGeom>
          <a:solidFill>
            <a:schemeClr val="accent4"/>
          </a:solidFill>
          <a:ln w="317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1" rIns="68583" bIns="34291" numCol="1" rtlCol="0" anchor="ctr" anchorCtr="0" compatLnSpc="1">
            <a:prstTxWarp prst="textNoShape">
              <a:avLst/>
            </a:prstTxWarp>
          </a:bodyPr>
          <a:lstStyle/>
          <a:p>
            <a:pPr algn="ctr" defTabSz="685637" fontAlgn="base">
              <a:spcBef>
                <a:spcPct val="0"/>
              </a:spcBef>
              <a:spcAft>
                <a:spcPct val="0"/>
              </a:spcAft>
            </a:pPr>
            <a:r>
              <a:rPr lang="en-US" sz="2100" dirty="0">
                <a:gradFill>
                  <a:gsLst>
                    <a:gs pos="0">
                      <a:srgbClr val="FFFFFF"/>
                    </a:gs>
                    <a:gs pos="100000">
                      <a:srgbClr val="FFFFFF"/>
                    </a:gs>
                  </a:gsLst>
                  <a:lin ang="5400000" scaled="0"/>
                </a:gradFill>
              </a:rPr>
              <a:t>VIP</a:t>
            </a:r>
          </a:p>
        </p:txBody>
      </p:sp>
      <p:sp>
        <p:nvSpPr>
          <p:cNvPr id="59" name="Oval 58"/>
          <p:cNvSpPr/>
          <p:nvPr/>
        </p:nvSpPr>
        <p:spPr bwMode="auto">
          <a:xfrm>
            <a:off x="3617423" y="3791934"/>
            <a:ext cx="469982" cy="403541"/>
          </a:xfrm>
          <a:prstGeom prst="ellipse">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3" tIns="34291" rIns="68583" bIns="34291" numCol="1" rtlCol="0" anchor="ctr" anchorCtr="0" compatLnSpc="1">
            <a:prstTxWarp prst="textNoShape">
              <a:avLst/>
            </a:prstTxWarp>
          </a:bodyPr>
          <a:lstStyle/>
          <a:p>
            <a:pPr algn="ctr" defTabSz="685637" fontAlgn="base">
              <a:spcBef>
                <a:spcPct val="0"/>
              </a:spcBef>
              <a:spcAft>
                <a:spcPct val="0"/>
              </a:spcAft>
            </a:pPr>
            <a:endParaRPr lang="en-US" sz="1700" dirty="0">
              <a:gradFill>
                <a:gsLst>
                  <a:gs pos="0">
                    <a:srgbClr val="FFFFFF"/>
                  </a:gs>
                  <a:gs pos="100000">
                    <a:srgbClr val="FFFFFF"/>
                  </a:gs>
                </a:gsLst>
                <a:lin ang="5400000" scaled="0"/>
              </a:gradFill>
            </a:endParaRPr>
          </a:p>
        </p:txBody>
      </p:sp>
      <p:grpSp>
        <p:nvGrpSpPr>
          <p:cNvPr id="60" name="Group 59"/>
          <p:cNvGrpSpPr/>
          <p:nvPr/>
        </p:nvGrpSpPr>
        <p:grpSpPr bwMode="black">
          <a:xfrm>
            <a:off x="2980590" y="3597165"/>
            <a:ext cx="1106814" cy="854183"/>
            <a:chOff x="7010400" y="2133600"/>
            <a:chExt cx="1379538" cy="1065213"/>
          </a:xfrm>
          <a:solidFill>
            <a:schemeClr val="tx1"/>
          </a:solidFill>
        </p:grpSpPr>
        <p:sp>
          <p:nvSpPr>
            <p:cNvPr id="61"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2"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3"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4"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5"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6"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7"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8"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69"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0"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1"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2"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3"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4"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5"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6"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7"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8"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79"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0"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1"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2"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3"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4"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5"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6"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7"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8"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89"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0"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1"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2"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3"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4"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5"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6"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7"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8"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99"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0"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1"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2"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3"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4"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5"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6"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sp>
          <p:nvSpPr>
            <p:cNvPr id="107" name="Freeform 207"/>
            <p:cNvSpPr>
              <a:spLocks noEditPoints="1"/>
            </p:cNvSpPr>
            <p:nvPr/>
          </p:nvSpPr>
          <p:spPr bwMode="black">
            <a:xfrm>
              <a:off x="7108824" y="2208212"/>
              <a:ext cx="1198562"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00"/>
            </a:p>
          </p:txBody>
        </p:sp>
      </p:grpSp>
      <p:sp>
        <p:nvSpPr>
          <p:cNvPr id="108" name="Rectangle 107"/>
          <p:cNvSpPr/>
          <p:nvPr/>
        </p:nvSpPr>
        <p:spPr bwMode="auto">
          <a:xfrm>
            <a:off x="5610609" y="2943515"/>
            <a:ext cx="3850640" cy="3280772"/>
          </a:xfrm>
          <a:prstGeom prst="rect">
            <a:avLst/>
          </a:prstGeom>
          <a:solidFill>
            <a:schemeClr val="accent1"/>
          </a:solidFill>
          <a:ln w="2540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09" name="TextBox 108"/>
          <p:cNvSpPr txBox="1"/>
          <p:nvPr/>
        </p:nvSpPr>
        <p:spPr>
          <a:xfrm>
            <a:off x="5856990" y="3087251"/>
            <a:ext cx="2169055" cy="770980"/>
          </a:xfrm>
          <a:prstGeom prst="rect">
            <a:avLst/>
          </a:prstGeom>
          <a:noFill/>
        </p:spPr>
        <p:txBody>
          <a:bodyPr wrap="none" lIns="0" tIns="0" rIns="0" bIns="0" rtlCol="0">
            <a:spAutoFit/>
          </a:bodyPr>
          <a:lstStyle/>
          <a:p>
            <a:pPr>
              <a:lnSpc>
                <a:spcPct val="90000"/>
              </a:lnSpc>
              <a:spcBef>
                <a:spcPct val="20000"/>
              </a:spcBef>
              <a:buSzPct val="80000"/>
            </a:pPr>
            <a:r>
              <a:rPr lang="en-US" sz="1900" u="sng" dirty="0">
                <a:gradFill>
                  <a:gsLst>
                    <a:gs pos="0">
                      <a:schemeClr val="tx1"/>
                    </a:gs>
                    <a:gs pos="100000">
                      <a:schemeClr val="tx1"/>
                    </a:gs>
                  </a:gsLst>
                  <a:lin ang="5400000" scaled="0"/>
                </a:gradFill>
              </a:rPr>
              <a:t>Deployment</a:t>
            </a:r>
          </a:p>
          <a:p>
            <a:pPr>
              <a:lnSpc>
                <a:spcPct val="90000"/>
              </a:lnSpc>
              <a:spcBef>
                <a:spcPct val="20000"/>
              </a:spcBef>
              <a:buSzPct val="80000"/>
            </a:pPr>
            <a:r>
              <a:rPr lang="en-US" sz="1500" dirty="0">
                <a:gradFill>
                  <a:gsLst>
                    <a:gs pos="0">
                      <a:schemeClr val="tx1"/>
                    </a:gs>
                    <a:gs pos="100000">
                      <a:schemeClr val="tx1"/>
                    </a:gs>
                  </a:gsLst>
                  <a:lin ang="5400000" scaled="0"/>
                </a:gradFill>
              </a:rPr>
              <a:t>Virtual Network: </a:t>
            </a:r>
            <a:r>
              <a:rPr lang="en-US" sz="1500" dirty="0" err="1">
                <a:gradFill>
                  <a:gsLst>
                    <a:gs pos="0">
                      <a:schemeClr val="tx1"/>
                    </a:gs>
                    <a:gs pos="100000">
                      <a:schemeClr val="tx1"/>
                    </a:gs>
                  </a:gsLst>
                  <a:lin ang="5400000" scaled="0"/>
                </a:gradFill>
              </a:rPr>
              <a:t>MyVNET</a:t>
            </a:r>
            <a:endParaRPr lang="en-US" sz="1500" dirty="0">
              <a:gradFill>
                <a:gsLst>
                  <a:gs pos="0">
                    <a:schemeClr val="tx1"/>
                  </a:gs>
                  <a:gs pos="100000">
                    <a:schemeClr val="tx1"/>
                  </a:gs>
                </a:gsLst>
                <a:lin ang="5400000" scaled="0"/>
              </a:gradFill>
            </a:endParaRPr>
          </a:p>
          <a:p>
            <a:pPr>
              <a:lnSpc>
                <a:spcPct val="90000"/>
              </a:lnSpc>
              <a:spcBef>
                <a:spcPct val="20000"/>
              </a:spcBef>
              <a:buSzPct val="80000"/>
            </a:pPr>
            <a:r>
              <a:rPr lang="en-US" sz="1500" dirty="0">
                <a:gradFill>
                  <a:gsLst>
                    <a:gs pos="0">
                      <a:schemeClr val="tx1"/>
                    </a:gs>
                    <a:gs pos="100000">
                      <a:schemeClr val="tx1"/>
                    </a:gs>
                  </a:gsLst>
                  <a:lin ang="5400000" scaled="0"/>
                </a:gradFill>
              </a:rPr>
              <a:t>DNS </a:t>
            </a:r>
            <a:r>
              <a:rPr lang="en-US" sz="1500" dirty="0" err="1">
                <a:gradFill>
                  <a:gsLst>
                    <a:gs pos="0">
                      <a:schemeClr val="tx1"/>
                    </a:gs>
                    <a:gs pos="100000">
                      <a:schemeClr val="tx1"/>
                    </a:gs>
                  </a:gsLst>
                  <a:lin ang="5400000" scaled="0"/>
                </a:gradFill>
              </a:rPr>
              <a:t>Ips</a:t>
            </a:r>
            <a:r>
              <a:rPr lang="en-US" sz="1500" dirty="0">
                <a:gradFill>
                  <a:gsLst>
                    <a:gs pos="0">
                      <a:schemeClr val="tx1"/>
                    </a:gs>
                    <a:gs pos="100000">
                      <a:schemeClr val="tx1"/>
                    </a:gs>
                  </a:gsLst>
                  <a:lin ang="5400000" scaled="0"/>
                </a:gradFill>
              </a:rPr>
              <a:t>: 10.2.2.4, 10.2.2.5</a:t>
            </a:r>
          </a:p>
        </p:txBody>
      </p:sp>
      <p:sp>
        <p:nvSpPr>
          <p:cNvPr id="113" name="TextBox 112"/>
          <p:cNvSpPr txBox="1"/>
          <p:nvPr/>
        </p:nvSpPr>
        <p:spPr>
          <a:xfrm>
            <a:off x="5703575" y="4097333"/>
            <a:ext cx="2054861" cy="1024896"/>
          </a:xfrm>
          <a:prstGeom prst="rect">
            <a:avLst/>
          </a:prstGeom>
          <a:noFill/>
        </p:spPr>
        <p:txBody>
          <a:bodyPr wrap="square" lIns="0" tIns="0" rIns="0" bIns="0" rtlCol="0">
            <a:spAutoFit/>
          </a:bodyPr>
          <a:lstStyle/>
          <a:p>
            <a:pPr>
              <a:lnSpc>
                <a:spcPct val="90000"/>
              </a:lnSpc>
              <a:spcBef>
                <a:spcPct val="20000"/>
              </a:spcBef>
              <a:buSzPct val="80000"/>
            </a:pPr>
            <a:r>
              <a:rPr lang="en-US" sz="1900" u="sng" dirty="0">
                <a:gradFill>
                  <a:gsLst>
                    <a:gs pos="0">
                      <a:schemeClr val="tx1"/>
                    </a:gs>
                    <a:gs pos="100000">
                      <a:schemeClr val="tx1"/>
                    </a:gs>
                  </a:gsLst>
                  <a:lin ang="5400000" scaled="0"/>
                </a:gradFill>
              </a:rPr>
              <a:t>Virtual Machine</a:t>
            </a:r>
          </a:p>
          <a:p>
            <a:pPr>
              <a:lnSpc>
                <a:spcPct val="90000"/>
              </a:lnSpc>
              <a:spcBef>
                <a:spcPct val="20000"/>
              </a:spcBef>
              <a:buSzPct val="80000"/>
            </a:pPr>
            <a:r>
              <a:rPr lang="en-US" sz="1500" dirty="0">
                <a:gradFill>
                  <a:gsLst>
                    <a:gs pos="0">
                      <a:schemeClr val="tx1"/>
                    </a:gs>
                    <a:gs pos="100000">
                      <a:schemeClr val="tx1"/>
                    </a:gs>
                  </a:gsLst>
                  <a:lin ang="5400000" scaled="0"/>
                </a:gradFill>
              </a:rPr>
              <a:t>Role Name: srv1</a:t>
            </a:r>
          </a:p>
          <a:p>
            <a:pPr>
              <a:lnSpc>
                <a:spcPct val="90000"/>
              </a:lnSpc>
              <a:spcBef>
                <a:spcPct val="20000"/>
              </a:spcBef>
              <a:buSzPct val="80000"/>
            </a:pPr>
            <a:r>
              <a:rPr lang="en-US" sz="1500" dirty="0">
                <a:gradFill>
                  <a:gsLst>
                    <a:gs pos="0">
                      <a:schemeClr val="tx1"/>
                    </a:gs>
                    <a:gs pos="100000">
                      <a:schemeClr val="tx1"/>
                    </a:gs>
                  </a:gsLst>
                  <a:lin ang="5400000" scaled="0"/>
                </a:gradFill>
              </a:rPr>
              <a:t>Subnet: sub1</a:t>
            </a:r>
          </a:p>
          <a:p>
            <a:pPr marL="457181" indent="-457181">
              <a:lnSpc>
                <a:spcPct val="90000"/>
              </a:lnSpc>
              <a:spcBef>
                <a:spcPct val="20000"/>
              </a:spcBef>
              <a:buSzPct val="80000"/>
              <a:buFont typeface="Arial" pitchFamily="34" charset="0"/>
              <a:buChar char="•"/>
            </a:pPr>
            <a:endParaRPr lang="en-US" sz="1500" dirty="0">
              <a:gradFill>
                <a:gsLst>
                  <a:gs pos="0">
                    <a:schemeClr val="tx1"/>
                  </a:gs>
                  <a:gs pos="100000">
                    <a:schemeClr val="tx1"/>
                  </a:gs>
                </a:gsLst>
                <a:lin ang="5400000" scaled="0"/>
              </a:gradFill>
            </a:endParaRPr>
          </a:p>
        </p:txBody>
      </p:sp>
      <p:sp>
        <p:nvSpPr>
          <p:cNvPr id="115" name="Freeform 27"/>
          <p:cNvSpPr>
            <a:spLocks noChangeAspect="1" noEditPoints="1"/>
          </p:cNvSpPr>
          <p:nvPr/>
        </p:nvSpPr>
        <p:spPr bwMode="black">
          <a:xfrm>
            <a:off x="487105" y="3634403"/>
            <a:ext cx="937682" cy="604031"/>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1436" tIns="45719" rIns="91436" bIns="45719" numCol="1" anchor="t" anchorCtr="0" compatLnSpc="1">
            <a:prstTxWarp prst="textNoShape">
              <a:avLst/>
            </a:prstTxWarp>
          </a:bodyPr>
          <a:lstStyle/>
          <a:p>
            <a:endParaRPr lang="en-US"/>
          </a:p>
        </p:txBody>
      </p:sp>
      <p:sp>
        <p:nvSpPr>
          <p:cNvPr id="117" name="Left-Right Arrow 116"/>
          <p:cNvSpPr/>
          <p:nvPr/>
        </p:nvSpPr>
        <p:spPr bwMode="auto">
          <a:xfrm>
            <a:off x="1403203" y="3857553"/>
            <a:ext cx="1530317" cy="302351"/>
          </a:xfrm>
          <a:prstGeom prst="leftRightArrow">
            <a:avLst>
              <a:gd name="adj1" fmla="val 68180"/>
              <a:gd name="adj2" fmla="val 47411"/>
            </a:avLst>
          </a:prstGeom>
          <a:solidFill>
            <a:schemeClr val="tx1"/>
          </a:solidFill>
          <a:ln>
            <a:headEnd type="none" w="med" len="med"/>
            <a:tailEnd type="none" w="med" len="med"/>
          </a:ln>
          <a:effectLst/>
          <a:scene3d>
            <a:camera prst="orthographicFront">
              <a:rot lat="0" lon="0" rev="0"/>
            </a:camera>
            <a:lightRig rig="threePt" dir="t">
              <a:rot lat="0" lon="0" rev="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10" name="TextBox 109"/>
          <p:cNvSpPr txBox="1"/>
          <p:nvPr/>
        </p:nvSpPr>
        <p:spPr>
          <a:xfrm>
            <a:off x="7571658" y="4065772"/>
            <a:ext cx="2054861" cy="1024896"/>
          </a:xfrm>
          <a:prstGeom prst="rect">
            <a:avLst/>
          </a:prstGeom>
          <a:noFill/>
        </p:spPr>
        <p:txBody>
          <a:bodyPr wrap="square" lIns="0" tIns="0" rIns="0" bIns="0" rtlCol="0">
            <a:spAutoFit/>
          </a:bodyPr>
          <a:lstStyle/>
          <a:p>
            <a:pPr>
              <a:lnSpc>
                <a:spcPct val="90000"/>
              </a:lnSpc>
              <a:spcBef>
                <a:spcPct val="20000"/>
              </a:spcBef>
              <a:buSzPct val="80000"/>
            </a:pPr>
            <a:r>
              <a:rPr lang="en-US" sz="1900" u="sng" dirty="0">
                <a:gradFill>
                  <a:gsLst>
                    <a:gs pos="0">
                      <a:schemeClr val="tx1"/>
                    </a:gs>
                    <a:gs pos="100000">
                      <a:schemeClr val="tx1"/>
                    </a:gs>
                  </a:gsLst>
                  <a:lin ang="5400000" scaled="0"/>
                </a:gradFill>
              </a:rPr>
              <a:t>Virtual Machine</a:t>
            </a:r>
          </a:p>
          <a:p>
            <a:pPr>
              <a:lnSpc>
                <a:spcPct val="90000"/>
              </a:lnSpc>
              <a:spcBef>
                <a:spcPct val="20000"/>
              </a:spcBef>
              <a:buSzPct val="80000"/>
            </a:pPr>
            <a:r>
              <a:rPr lang="en-US" sz="1500" dirty="0">
                <a:gradFill>
                  <a:gsLst>
                    <a:gs pos="0">
                      <a:schemeClr val="tx1"/>
                    </a:gs>
                    <a:gs pos="100000">
                      <a:schemeClr val="tx1"/>
                    </a:gs>
                  </a:gsLst>
                  <a:lin ang="5400000" scaled="0"/>
                </a:gradFill>
              </a:rPr>
              <a:t>Role Name: srv2</a:t>
            </a:r>
          </a:p>
          <a:p>
            <a:pPr>
              <a:lnSpc>
                <a:spcPct val="90000"/>
              </a:lnSpc>
              <a:spcBef>
                <a:spcPct val="20000"/>
              </a:spcBef>
              <a:buSzPct val="80000"/>
            </a:pPr>
            <a:r>
              <a:rPr lang="en-US" sz="1500" dirty="0">
                <a:gradFill>
                  <a:gsLst>
                    <a:gs pos="0">
                      <a:schemeClr val="tx1"/>
                    </a:gs>
                    <a:gs pos="100000">
                      <a:schemeClr val="tx1"/>
                    </a:gs>
                  </a:gsLst>
                  <a:lin ang="5400000" scaled="0"/>
                </a:gradFill>
              </a:rPr>
              <a:t>Subnet: sub1</a:t>
            </a:r>
          </a:p>
          <a:p>
            <a:pPr marL="457181" indent="-457181">
              <a:lnSpc>
                <a:spcPct val="90000"/>
              </a:lnSpc>
              <a:spcBef>
                <a:spcPct val="20000"/>
              </a:spcBef>
              <a:buSzPct val="80000"/>
              <a:buFont typeface="Arial" pitchFamily="34" charset="0"/>
              <a:buChar char="•"/>
            </a:pPr>
            <a:endParaRPr lang="en-US" sz="1500" dirty="0">
              <a:gradFill>
                <a:gsLst>
                  <a:gs pos="0">
                    <a:schemeClr val="tx1"/>
                  </a:gs>
                  <a:gs pos="100000">
                    <a:schemeClr val="tx1"/>
                  </a:gs>
                </a:gsLst>
                <a:lin ang="5400000" scaled="0"/>
              </a:gradFill>
            </a:endParaRPr>
          </a:p>
        </p:txBody>
      </p:sp>
      <p:sp>
        <p:nvSpPr>
          <p:cNvPr id="114" name="Left-Right Arrow 113"/>
          <p:cNvSpPr/>
          <p:nvPr/>
        </p:nvSpPr>
        <p:spPr bwMode="auto">
          <a:xfrm>
            <a:off x="6846924" y="5463983"/>
            <a:ext cx="1277610" cy="302351"/>
          </a:xfrm>
          <a:prstGeom prst="leftRightArrow">
            <a:avLst>
              <a:gd name="adj1" fmla="val 68180"/>
              <a:gd name="adj2" fmla="val 47411"/>
            </a:avLst>
          </a:prstGeom>
          <a:solidFill>
            <a:schemeClr val="tx1"/>
          </a:solidFill>
          <a:ln>
            <a:headEnd type="none" w="med" len="med"/>
            <a:tailEnd type="none" w="med" len="med"/>
          </a:ln>
          <a:effectLst/>
          <a:scene3d>
            <a:camera prst="orthographicFront">
              <a:rot lat="0" lon="0" rev="0"/>
            </a:camera>
            <a:lightRig rig="threePt" dir="t">
              <a:rot lat="0" lon="0" rev="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1900" dirty="0">
                <a:gradFill>
                  <a:gsLst>
                    <a:gs pos="0">
                      <a:schemeClr val="tx2"/>
                    </a:gs>
                    <a:gs pos="100000">
                      <a:schemeClr val="tx2"/>
                    </a:gs>
                  </a:gsLst>
                  <a:lin ang="5400000" scaled="0"/>
                </a:gradFill>
              </a:rPr>
              <a:t>DIP</a:t>
            </a:r>
          </a:p>
        </p:txBody>
      </p:sp>
      <p:sp>
        <p:nvSpPr>
          <p:cNvPr id="116" name="Freeform 27"/>
          <p:cNvSpPr>
            <a:spLocks noChangeAspect="1" noEditPoints="1"/>
          </p:cNvSpPr>
          <p:nvPr/>
        </p:nvSpPr>
        <p:spPr bwMode="black">
          <a:xfrm>
            <a:off x="714348" y="4808437"/>
            <a:ext cx="937682" cy="604031"/>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1436" tIns="45719" rIns="91436" bIns="45719" numCol="1" anchor="t" anchorCtr="0" compatLnSpc="1">
            <a:prstTxWarp prst="textNoShape">
              <a:avLst/>
            </a:prstTxWarp>
          </a:bodyPr>
          <a:lstStyle/>
          <a:p>
            <a:endParaRPr lang="en-US"/>
          </a:p>
        </p:txBody>
      </p:sp>
      <p:sp>
        <p:nvSpPr>
          <p:cNvPr id="118" name="Freeform 27"/>
          <p:cNvSpPr>
            <a:spLocks noChangeAspect="1" noEditPoints="1"/>
          </p:cNvSpPr>
          <p:nvPr/>
        </p:nvSpPr>
        <p:spPr bwMode="black">
          <a:xfrm>
            <a:off x="671610" y="2545998"/>
            <a:ext cx="937682" cy="604031"/>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1436" tIns="45719" rIns="91436" bIns="45719" numCol="1" anchor="t" anchorCtr="0" compatLnSpc="1">
            <a:prstTxWarp prst="textNoShape">
              <a:avLst/>
            </a:prstTxWarp>
          </a:bodyPr>
          <a:lstStyle/>
          <a:p>
            <a:endParaRPr lang="en-US"/>
          </a:p>
        </p:txBody>
      </p:sp>
      <p:sp>
        <p:nvSpPr>
          <p:cNvPr id="119" name="Left-Right Arrow 118"/>
          <p:cNvSpPr/>
          <p:nvPr/>
        </p:nvSpPr>
        <p:spPr bwMode="auto">
          <a:xfrm rot="1535308">
            <a:off x="1578112" y="3131181"/>
            <a:ext cx="1530317" cy="302351"/>
          </a:xfrm>
          <a:prstGeom prst="leftRightArrow">
            <a:avLst>
              <a:gd name="adj1" fmla="val 68180"/>
              <a:gd name="adj2" fmla="val 47411"/>
            </a:avLst>
          </a:prstGeom>
          <a:solidFill>
            <a:schemeClr val="tx1"/>
          </a:solidFill>
          <a:ln>
            <a:headEnd type="none" w="med" len="med"/>
            <a:tailEnd type="none" w="med" len="med"/>
          </a:ln>
          <a:effectLst/>
          <a:scene3d>
            <a:camera prst="orthographicFront">
              <a:rot lat="0" lon="0" rev="0"/>
            </a:camera>
            <a:lightRig rig="threePt" dir="t">
              <a:rot lat="0" lon="0" rev="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20" name="Left-Right Arrow 119"/>
          <p:cNvSpPr/>
          <p:nvPr/>
        </p:nvSpPr>
        <p:spPr bwMode="auto">
          <a:xfrm rot="20256283">
            <a:off x="1596464" y="4557193"/>
            <a:ext cx="1530317" cy="302351"/>
          </a:xfrm>
          <a:prstGeom prst="leftRightArrow">
            <a:avLst>
              <a:gd name="adj1" fmla="val 68180"/>
              <a:gd name="adj2" fmla="val 47411"/>
            </a:avLst>
          </a:prstGeom>
          <a:solidFill>
            <a:schemeClr val="tx1"/>
          </a:solidFill>
          <a:ln>
            <a:headEnd type="none" w="med" len="med"/>
            <a:tailEnd type="none" w="med" len="med"/>
          </a:ln>
          <a:effectLst/>
          <a:scene3d>
            <a:camera prst="orthographicFront">
              <a:rot lat="0" lon="0" rev="0"/>
            </a:camera>
            <a:lightRig rig="threePt" dir="t">
              <a:rot lat="0" lon="0" rev="0"/>
            </a:lightRig>
          </a:scene3d>
          <a:sp3d>
            <a:contourClr>
              <a:schemeClr val="accent3">
                <a:shade val="25000"/>
                <a:satMod val="150000"/>
              </a:schemeClr>
            </a:contourClr>
          </a:sp3d>
        </p:spPr>
        <p:style>
          <a:lnRef idx="0">
            <a:schemeClr val="accent3"/>
          </a:lnRef>
          <a:fillRef idx="3">
            <a:schemeClr val="accent3"/>
          </a:fillRef>
          <a:effectRef idx="3">
            <a:schemeClr val="accent3"/>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21" name="TextBox 120"/>
          <p:cNvSpPr txBox="1"/>
          <p:nvPr/>
        </p:nvSpPr>
        <p:spPr>
          <a:xfrm>
            <a:off x="188952" y="1980932"/>
            <a:ext cx="1902995" cy="292388"/>
          </a:xfrm>
          <a:prstGeom prst="rect">
            <a:avLst/>
          </a:prstGeom>
          <a:noFill/>
        </p:spPr>
        <p:txBody>
          <a:bodyPr wrap="square" lIns="0" tIns="0" rIns="0" bIns="0" rtlCol="0">
            <a:spAutoFit/>
          </a:bodyPr>
          <a:lstStyle/>
          <a:p>
            <a:pPr algn="ctr"/>
            <a:r>
              <a:rPr lang="en-US" sz="1900" dirty="0">
                <a:gradFill>
                  <a:gsLst>
                    <a:gs pos="0">
                      <a:schemeClr val="tx1"/>
                    </a:gs>
                    <a:gs pos="100000">
                      <a:schemeClr val="tx1"/>
                    </a:gs>
                  </a:gsLst>
                  <a:lin ang="5400000" scaled="0"/>
                </a:gradFill>
              </a:rPr>
              <a:t>Clients</a:t>
            </a:r>
          </a:p>
        </p:txBody>
      </p:sp>
      <p:sp>
        <p:nvSpPr>
          <p:cNvPr id="122" name="Rectangle 121"/>
          <p:cNvSpPr/>
          <p:nvPr/>
        </p:nvSpPr>
        <p:spPr bwMode="auto">
          <a:xfrm>
            <a:off x="10028540" y="4170015"/>
            <a:ext cx="1827255" cy="2189288"/>
          </a:xfrm>
          <a:prstGeom prst="rect">
            <a:avLst/>
          </a:prstGeom>
          <a:solidFill>
            <a:schemeClr val="accent2"/>
          </a:solidFill>
          <a:ln w="9525" cap="flat" cmpd="sng" algn="ctr">
            <a:noFill/>
            <a:prstDash val="solid"/>
            <a:headEnd type="none" w="med" len="med"/>
            <a:tailEnd type="none" w="med" len="med"/>
          </a:ln>
          <a:effectLst/>
        </p:spPr>
        <p:txBody>
          <a:bodyPr vert="horz" wrap="square" lIns="121899" tIns="121899" rIns="121899" bIns="121899" numCol="1" rtlCol="0" anchor="t" anchorCtr="0" compatLnSpc="1">
            <a:prstTxWarp prst="textNoShape">
              <a:avLst/>
            </a:prstTxWarp>
          </a:bodyPr>
          <a:lstStyle/>
          <a:p>
            <a:pPr lvl="0" algn="ctr">
              <a:lnSpc>
                <a:spcPct val="90000"/>
              </a:lnSpc>
              <a:buSzPct val="90000"/>
              <a:defRPr/>
            </a:pPr>
            <a:r>
              <a:rPr lang="en-US" sz="1900" b="1" u="sng"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Windows Azure</a:t>
            </a:r>
          </a:p>
          <a:p>
            <a:pPr lvl="0" algn="ctr">
              <a:lnSpc>
                <a:spcPct val="90000"/>
              </a:lnSpc>
              <a:buSzPct val="90000"/>
              <a:defRPr/>
            </a:pPr>
            <a:r>
              <a:rPr lang="en-US" sz="1900" b="1" u="sng"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Storage</a:t>
            </a:r>
          </a:p>
        </p:txBody>
      </p:sp>
      <p:sp>
        <p:nvSpPr>
          <p:cNvPr id="123" name="Freeform 79"/>
          <p:cNvSpPr>
            <a:spLocks noEditPoints="1"/>
          </p:cNvSpPr>
          <p:nvPr/>
        </p:nvSpPr>
        <p:spPr bwMode="black">
          <a:xfrm>
            <a:off x="10178803" y="5016383"/>
            <a:ext cx="374654" cy="50661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21" tIns="54861" rIns="109721" bIns="54861" numCol="1" anchor="t" anchorCtr="0" compatLnSpc="1">
            <a:prstTxWarp prst="textNoShape">
              <a:avLst/>
            </a:prstTxWarp>
          </a:bodyPr>
          <a:lstStyle/>
          <a:p>
            <a:endParaRPr lang="en-US" sz="2100" dirty="0"/>
          </a:p>
        </p:txBody>
      </p:sp>
      <p:sp>
        <p:nvSpPr>
          <p:cNvPr id="124" name="Freeform 79"/>
          <p:cNvSpPr>
            <a:spLocks noEditPoints="1"/>
          </p:cNvSpPr>
          <p:nvPr/>
        </p:nvSpPr>
        <p:spPr bwMode="black">
          <a:xfrm>
            <a:off x="10178803" y="5700604"/>
            <a:ext cx="374654" cy="50661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21" tIns="54861" rIns="109721" bIns="54861" numCol="1" anchor="t" anchorCtr="0" compatLnSpc="1">
            <a:prstTxWarp prst="textNoShape">
              <a:avLst/>
            </a:prstTxWarp>
          </a:bodyPr>
          <a:lstStyle/>
          <a:p>
            <a:endParaRPr lang="en-US" sz="2100" dirty="0"/>
          </a:p>
        </p:txBody>
      </p:sp>
      <p:sp>
        <p:nvSpPr>
          <p:cNvPr id="125" name="Freeform 79"/>
          <p:cNvSpPr>
            <a:spLocks noEditPoints="1"/>
          </p:cNvSpPr>
          <p:nvPr/>
        </p:nvSpPr>
        <p:spPr bwMode="black">
          <a:xfrm>
            <a:off x="10754840" y="5016383"/>
            <a:ext cx="374654" cy="50661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21" tIns="54861" rIns="109721" bIns="54861" numCol="1" anchor="t" anchorCtr="0" compatLnSpc="1">
            <a:prstTxWarp prst="textNoShape">
              <a:avLst/>
            </a:prstTxWarp>
          </a:bodyPr>
          <a:lstStyle/>
          <a:p>
            <a:endParaRPr lang="en-US" sz="2100" dirty="0"/>
          </a:p>
        </p:txBody>
      </p:sp>
      <p:sp>
        <p:nvSpPr>
          <p:cNvPr id="126" name="Freeform 79"/>
          <p:cNvSpPr>
            <a:spLocks noEditPoints="1"/>
          </p:cNvSpPr>
          <p:nvPr/>
        </p:nvSpPr>
        <p:spPr bwMode="black">
          <a:xfrm>
            <a:off x="10754840" y="5700604"/>
            <a:ext cx="374654" cy="50661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21" tIns="54861" rIns="109721" bIns="54861" numCol="1" anchor="t" anchorCtr="0" compatLnSpc="1">
            <a:prstTxWarp prst="textNoShape">
              <a:avLst/>
            </a:prstTxWarp>
          </a:bodyPr>
          <a:lstStyle/>
          <a:p>
            <a:endParaRPr lang="en-US" sz="2100" dirty="0"/>
          </a:p>
        </p:txBody>
      </p:sp>
      <p:sp>
        <p:nvSpPr>
          <p:cNvPr id="127" name="Freeform 79"/>
          <p:cNvSpPr>
            <a:spLocks noEditPoints="1"/>
          </p:cNvSpPr>
          <p:nvPr/>
        </p:nvSpPr>
        <p:spPr bwMode="black">
          <a:xfrm>
            <a:off x="11306982" y="5026696"/>
            <a:ext cx="374654" cy="50661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21" tIns="54861" rIns="109721" bIns="54861" numCol="1" anchor="t" anchorCtr="0" compatLnSpc="1">
            <a:prstTxWarp prst="textNoShape">
              <a:avLst/>
            </a:prstTxWarp>
          </a:bodyPr>
          <a:lstStyle/>
          <a:p>
            <a:endParaRPr lang="en-US" sz="2100" dirty="0"/>
          </a:p>
        </p:txBody>
      </p:sp>
      <p:sp>
        <p:nvSpPr>
          <p:cNvPr id="128" name="Freeform 79"/>
          <p:cNvSpPr>
            <a:spLocks noEditPoints="1"/>
          </p:cNvSpPr>
          <p:nvPr/>
        </p:nvSpPr>
        <p:spPr bwMode="black">
          <a:xfrm>
            <a:off x="11319812" y="5698084"/>
            <a:ext cx="374654" cy="506619"/>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09721" tIns="54861" rIns="109721" bIns="54861" numCol="1" anchor="t" anchorCtr="0" compatLnSpc="1">
            <a:prstTxWarp prst="textNoShape">
              <a:avLst/>
            </a:prstTxWarp>
          </a:bodyPr>
          <a:lstStyle/>
          <a:p>
            <a:endParaRPr lang="en-US" sz="2100" dirty="0"/>
          </a:p>
        </p:txBody>
      </p:sp>
      <p:pic>
        <p:nvPicPr>
          <p:cNvPr id="111" name="Picture 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bwMode="auto">
          <a:xfrm flipH="1">
            <a:off x="5979829" y="4921535"/>
            <a:ext cx="841261" cy="130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5"/>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bwMode="auto">
          <a:xfrm flipH="1">
            <a:off x="8119358" y="4887423"/>
            <a:ext cx="841261" cy="130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Elbow Connector 14"/>
          <p:cNvCxnSpPr>
            <a:endCxn id="122" idx="2"/>
          </p:cNvCxnSpPr>
          <p:nvPr/>
        </p:nvCxnSpPr>
        <p:spPr>
          <a:xfrm>
            <a:off x="6400459" y="6224287"/>
            <a:ext cx="4541708" cy="135016"/>
          </a:xfrm>
          <a:prstGeom prst="bentConnector4">
            <a:avLst>
              <a:gd name="adj1" fmla="val -456"/>
              <a:gd name="adj2" fmla="val 32575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12" idx="2"/>
            <a:endCxn id="122" idx="2"/>
          </p:cNvCxnSpPr>
          <p:nvPr/>
        </p:nvCxnSpPr>
        <p:spPr>
          <a:xfrm rot="16200000" flipH="1">
            <a:off x="9656513" y="5073650"/>
            <a:ext cx="169128" cy="2402178"/>
          </a:xfrm>
          <a:prstGeom prst="bentConnector3">
            <a:avLst>
              <a:gd name="adj1" fmla="val 280219"/>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27545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500"/>
                                        <p:tgtEl>
                                          <p:spTgt spid="11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7"/>
                                        </p:tgtEl>
                                        <p:attrNameLst>
                                          <p:attrName>style.visibility</p:attrName>
                                        </p:attrNameLst>
                                      </p:cBhvr>
                                      <p:to>
                                        <p:strVal val="visible"/>
                                      </p:to>
                                    </p:set>
                                    <p:animEffect transition="in" filter="fade">
                                      <p:cBhvr>
                                        <p:cTn id="14" dur="500"/>
                                        <p:tgtEl>
                                          <p:spTgt spid="117"/>
                                        </p:tgtEl>
                                      </p:cBhvr>
                                    </p:animEffect>
                                  </p:childTnLst>
                                </p:cTn>
                              </p:par>
                              <p:par>
                                <p:cTn id="15" presetID="10" presetClass="entr" presetSubtype="0" fill="hold"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500"/>
                                        <p:tgtEl>
                                          <p:spTgt spid="1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500"/>
                                        <p:tgtEl>
                                          <p:spTgt spid="1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fade">
                                      <p:cBhvr>
                                        <p:cTn id="24" dur="500"/>
                                        <p:tgtEl>
                                          <p:spTgt spid="1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fade">
                                      <p:cBhvr>
                                        <p:cTn id="27" dur="500"/>
                                        <p:tgtEl>
                                          <p:spTgt spid="118"/>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19"/>
                                        </p:tgtEl>
                                        <p:attrNameLst>
                                          <p:attrName>style.visibility</p:attrName>
                                        </p:attrNameLst>
                                      </p:cBhvr>
                                      <p:to>
                                        <p:strVal val="visible"/>
                                      </p:to>
                                    </p:set>
                                    <p:animEffect transition="in" filter="fade">
                                      <p:cBhvr>
                                        <p:cTn id="31" dur="500"/>
                                        <p:tgtEl>
                                          <p:spTgt spid="119"/>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500"/>
                                        <p:tgtEl>
                                          <p:spTgt spid="1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2"/>
                                        </p:tgtEl>
                                        <p:attrNameLst>
                                          <p:attrName>style.visibility</p:attrName>
                                        </p:attrNameLst>
                                      </p:cBhvr>
                                      <p:to>
                                        <p:strVal val="visible"/>
                                      </p:to>
                                    </p:set>
                                    <p:animEffect transition="in" filter="fade">
                                      <p:cBhvr>
                                        <p:cTn id="38" dur="500"/>
                                        <p:tgtEl>
                                          <p:spTgt spid="1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6"/>
                                        </p:tgtEl>
                                        <p:attrNameLst>
                                          <p:attrName>style.visibility</p:attrName>
                                        </p:attrNameLst>
                                      </p:cBhvr>
                                      <p:to>
                                        <p:strVal val="visible"/>
                                      </p:to>
                                    </p:set>
                                    <p:animEffect transition="in" filter="fade">
                                      <p:cBhvr>
                                        <p:cTn id="41" dur="500"/>
                                        <p:tgtEl>
                                          <p:spTgt spid="1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4"/>
                                        </p:tgtEl>
                                        <p:attrNameLst>
                                          <p:attrName>style.visibility</p:attrName>
                                        </p:attrNameLst>
                                      </p:cBhvr>
                                      <p:to>
                                        <p:strVal val="visible"/>
                                      </p:to>
                                    </p:set>
                                    <p:animEffect transition="in" filter="fade">
                                      <p:cBhvr>
                                        <p:cTn id="44" dur="500"/>
                                        <p:tgtEl>
                                          <p:spTgt spid="1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fade">
                                      <p:cBhvr>
                                        <p:cTn id="47" dur="500"/>
                                        <p:tgtEl>
                                          <p:spTgt spid="123"/>
                                        </p:tgtEl>
                                      </p:cBhvr>
                                    </p:animEffect>
                                  </p:childTnLst>
                                </p:cTn>
                              </p:par>
                              <p:par>
                                <p:cTn id="48" presetID="19" presetClass="emph" presetSubtype="0" fill="remove" grpId="0" nodeType="withEffect">
                                  <p:stCondLst>
                                    <p:cond delay="0"/>
                                  </p:stCondLst>
                                  <p:childTnLst>
                                    <p:animClr clrSpc="rgb" dir="cw">
                                      <p:cBhvr override="childStyle">
                                        <p:cTn id="49" dur="2000" fill="hold"/>
                                        <p:tgtEl>
                                          <p:spTgt spid="125"/>
                                        </p:tgtEl>
                                        <p:attrNameLst>
                                          <p:attrName>style.color</p:attrName>
                                        </p:attrNameLst>
                                      </p:cBhvr>
                                      <p:to>
                                        <a:schemeClr val="accent1"/>
                                      </p:to>
                                    </p:animClr>
                                    <p:animClr clrSpc="rgb" dir="cw">
                                      <p:cBhvr>
                                        <p:cTn id="50" dur="2000" fill="hold"/>
                                        <p:tgtEl>
                                          <p:spTgt spid="125"/>
                                        </p:tgtEl>
                                        <p:attrNameLst>
                                          <p:attrName>fillcolor</p:attrName>
                                        </p:attrNameLst>
                                      </p:cBhvr>
                                      <p:to>
                                        <a:schemeClr val="accent1"/>
                                      </p:to>
                                    </p:animClr>
                                    <p:set>
                                      <p:cBhvr>
                                        <p:cTn id="51" dur="2000" fill="hold"/>
                                        <p:tgtEl>
                                          <p:spTgt spid="125"/>
                                        </p:tgtEl>
                                        <p:attrNameLst>
                                          <p:attrName>fill.type</p:attrName>
                                        </p:attrNameLst>
                                      </p:cBhvr>
                                      <p:to>
                                        <p:strVal val="solid"/>
                                      </p:to>
                                    </p:set>
                                    <p:set>
                                      <p:cBhvr>
                                        <p:cTn id="52" dur="2000" fill="hold"/>
                                        <p:tgtEl>
                                          <p:spTgt spid="125"/>
                                        </p:tgtEl>
                                        <p:attrNameLst>
                                          <p:attrName>fill.on</p:attrName>
                                        </p:attrNameLst>
                                      </p:cBhvr>
                                      <p:to>
                                        <p:strVal val="true"/>
                                      </p:to>
                                    </p:set>
                                  </p:childTnLst>
                                </p:cTn>
                              </p:par>
                              <p:par>
                                <p:cTn id="53" presetID="10" presetClass="entr" presetSubtype="0"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Effect transition="in" filter="fade">
                                      <p:cBhvr>
                                        <p:cTn id="55" dur="500"/>
                                        <p:tgtEl>
                                          <p:spTgt spid="128"/>
                                        </p:tgtEl>
                                      </p:cBhvr>
                                    </p:animEffect>
                                  </p:childTnLst>
                                </p:cTn>
                              </p:par>
                              <p:par>
                                <p:cTn id="56" presetID="19" presetClass="emph" presetSubtype="0" fill="remove" grpId="0" nodeType="withEffect">
                                  <p:stCondLst>
                                    <p:cond delay="0"/>
                                  </p:stCondLst>
                                  <p:childTnLst>
                                    <p:animClr clrSpc="rgb" dir="cw">
                                      <p:cBhvr override="childStyle">
                                        <p:cTn id="57" dur="2000" fill="hold"/>
                                        <p:tgtEl>
                                          <p:spTgt spid="127"/>
                                        </p:tgtEl>
                                        <p:attrNameLst>
                                          <p:attrName>style.color</p:attrName>
                                        </p:attrNameLst>
                                      </p:cBhvr>
                                      <p:to>
                                        <a:schemeClr val="accent1"/>
                                      </p:to>
                                    </p:animClr>
                                    <p:animClr clrSpc="rgb" dir="cw">
                                      <p:cBhvr>
                                        <p:cTn id="58" dur="2000" fill="hold"/>
                                        <p:tgtEl>
                                          <p:spTgt spid="127"/>
                                        </p:tgtEl>
                                        <p:attrNameLst>
                                          <p:attrName>fillcolor</p:attrName>
                                        </p:attrNameLst>
                                      </p:cBhvr>
                                      <p:to>
                                        <a:schemeClr val="accent1"/>
                                      </p:to>
                                    </p:animClr>
                                    <p:set>
                                      <p:cBhvr>
                                        <p:cTn id="59" dur="2000" fill="hold"/>
                                        <p:tgtEl>
                                          <p:spTgt spid="127"/>
                                        </p:tgtEl>
                                        <p:attrNameLst>
                                          <p:attrName>fill.type</p:attrName>
                                        </p:attrNameLst>
                                      </p:cBhvr>
                                      <p:to>
                                        <p:strVal val="solid"/>
                                      </p:to>
                                    </p:set>
                                    <p:set>
                                      <p:cBhvr>
                                        <p:cTn id="60" dur="2000" fill="hold"/>
                                        <p:tgtEl>
                                          <p:spTgt spid="1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7" grpId="0" animBg="1"/>
      <p:bldP spid="114" grpId="0" animBg="1"/>
      <p:bldP spid="116" grpId="0" animBg="1"/>
      <p:bldP spid="118" grpId="0" animBg="1"/>
      <p:bldP spid="119" grpId="0" animBg="1"/>
      <p:bldP spid="120" grpId="0" animBg="1"/>
      <p:bldP spid="122" grpId="0" animBg="1"/>
      <p:bldP spid="123" grpId="0" animBg="1"/>
      <p:bldP spid="124" grpId="0" animBg="1"/>
      <p:bldP spid="125" grpId="0" animBg="1"/>
      <p:bldP spid="126" grpId="0" animBg="1"/>
      <p:bldP spid="127" grpId="0" animBg="1"/>
      <p:bldP spid="1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Virtual </a:t>
            </a:r>
            <a:r>
              <a:rPr lang="en-US" dirty="0" smtClean="0"/>
              <a:t>Machines </a:t>
            </a:r>
            <a:r>
              <a:rPr lang="en-US" dirty="0"/>
              <a:t>Under the Hood</a:t>
            </a:r>
          </a:p>
        </p:txBody>
      </p:sp>
      <p:sp>
        <p:nvSpPr>
          <p:cNvPr id="4" name="TextBox 3"/>
          <p:cNvSpPr txBox="1"/>
          <p:nvPr/>
        </p:nvSpPr>
        <p:spPr>
          <a:xfrm>
            <a:off x="519113" y="1960449"/>
            <a:ext cx="2592074" cy="1615827"/>
          </a:xfrm>
          <a:prstGeom prst="rect">
            <a:avLst/>
          </a:prstGeom>
          <a:noFill/>
        </p:spPr>
        <p:txBody>
          <a:bodyPr wrap="square" lIns="0" tIns="0" rIns="0" bIns="0" rtlCol="0">
            <a:spAutoFit/>
          </a:bodyPr>
          <a:lstStyle/>
          <a:p>
            <a:pPr>
              <a:lnSpc>
                <a:spcPct val="90000"/>
              </a:lnSpc>
              <a:spcBef>
                <a:spcPct val="20000"/>
              </a:spcBef>
              <a:buSzPct val="80000"/>
            </a:pPr>
            <a:r>
              <a:rPr lang="en-US" sz="1400" u="sng" dirty="0">
                <a:gradFill>
                  <a:gsLst>
                    <a:gs pos="0">
                      <a:srgbClr val="000000"/>
                    </a:gs>
                    <a:gs pos="100000">
                      <a:srgbClr val="000000"/>
                    </a:gs>
                  </a:gsLst>
                  <a:lin ang="5400000" scaled="0"/>
                </a:gradFill>
                <a:latin typeface="Consolas" pitchFamily="49" charset="0"/>
                <a:cs typeface="Consolas" pitchFamily="49" charset="0"/>
              </a:rPr>
              <a:t>Virtual Machine</a:t>
            </a:r>
          </a:p>
          <a:p>
            <a:pPr>
              <a:lnSpc>
                <a:spcPct val="90000"/>
              </a:lnSpc>
              <a:spcBef>
                <a:spcPct val="20000"/>
              </a:spcBef>
              <a:buSzPct val="80000"/>
            </a:pPr>
            <a:r>
              <a:rPr lang="en-US" sz="1400" dirty="0" err="1">
                <a:gradFill>
                  <a:gsLst>
                    <a:gs pos="0">
                      <a:srgbClr val="000000"/>
                    </a:gs>
                    <a:gs pos="100000">
                      <a:srgbClr val="000000"/>
                    </a:gs>
                  </a:gsLst>
                  <a:lin ang="5400000" scaled="0"/>
                </a:gradFill>
                <a:latin typeface="Consolas" pitchFamily="49" charset="0"/>
                <a:cs typeface="Consolas" pitchFamily="49" charset="0"/>
              </a:rPr>
              <a:t>RoleName</a:t>
            </a:r>
            <a:r>
              <a:rPr lang="en-US" sz="1400" dirty="0">
                <a:gradFill>
                  <a:gsLst>
                    <a:gs pos="0">
                      <a:srgbClr val="000000"/>
                    </a:gs>
                    <a:gs pos="100000">
                      <a:srgbClr val="000000"/>
                    </a:gs>
                  </a:gsLst>
                  <a:lin ang="5400000" scaled="0"/>
                </a:gradFill>
                <a:latin typeface="Consolas" pitchFamily="49" charset="0"/>
                <a:cs typeface="Consolas" pitchFamily="49" charset="0"/>
              </a:rPr>
              <a:t>: spsql1</a:t>
            </a:r>
          </a:p>
          <a:p>
            <a:pPr>
              <a:lnSpc>
                <a:spcPct val="90000"/>
              </a:lnSpc>
              <a:spcBef>
                <a:spcPct val="20000"/>
              </a:spcBef>
              <a:buSzPct val="80000"/>
            </a:pPr>
            <a:r>
              <a:rPr lang="en-US" sz="1400" dirty="0">
                <a:gradFill>
                  <a:gsLst>
                    <a:gs pos="0">
                      <a:srgbClr val="000000"/>
                    </a:gs>
                    <a:gs pos="100000">
                      <a:srgbClr val="000000"/>
                    </a:gs>
                  </a:gsLst>
                  <a:lin ang="5400000" scaled="0"/>
                </a:gradFill>
                <a:latin typeface="Consolas" pitchFamily="49" charset="0"/>
                <a:cs typeface="Consolas" pitchFamily="49" charset="0"/>
              </a:rPr>
              <a:t>Subnet: </a:t>
            </a:r>
            <a:r>
              <a:rPr lang="en-US" sz="1400" dirty="0" err="1">
                <a:gradFill>
                  <a:gsLst>
                    <a:gs pos="0">
                      <a:srgbClr val="000000"/>
                    </a:gs>
                    <a:gs pos="100000">
                      <a:srgbClr val="000000"/>
                    </a:gs>
                  </a:gsLst>
                  <a:lin ang="5400000" scaled="0"/>
                </a:gradFill>
                <a:latin typeface="Consolas" pitchFamily="49" charset="0"/>
                <a:cs typeface="Consolas" pitchFamily="49" charset="0"/>
              </a:rPr>
              <a:t>AppSubnet</a:t>
            </a:r>
            <a:endParaRPr lang="en-US" sz="1400" dirty="0">
              <a:gradFill>
                <a:gsLst>
                  <a:gs pos="0">
                    <a:srgbClr val="000000"/>
                  </a:gs>
                  <a:gs pos="100000">
                    <a:srgbClr val="000000"/>
                  </a:gs>
                </a:gsLst>
                <a:lin ang="5400000" scaled="0"/>
              </a:gradFill>
              <a:latin typeface="Consolas" pitchFamily="49" charset="0"/>
              <a:cs typeface="Consolas" pitchFamily="49" charset="0"/>
            </a:endParaRPr>
          </a:p>
          <a:p>
            <a:pPr>
              <a:lnSpc>
                <a:spcPct val="90000"/>
              </a:lnSpc>
              <a:spcBef>
                <a:spcPct val="20000"/>
              </a:spcBef>
              <a:buSzPct val="80000"/>
            </a:pPr>
            <a:r>
              <a:rPr lang="en-US" sz="1400" dirty="0" err="1">
                <a:gradFill>
                  <a:gsLst>
                    <a:gs pos="0">
                      <a:srgbClr val="000000"/>
                    </a:gs>
                    <a:gs pos="100000">
                      <a:srgbClr val="000000"/>
                    </a:gs>
                  </a:gsLst>
                  <a:lin ang="5400000" scaled="0"/>
                </a:gradFill>
                <a:latin typeface="Consolas" pitchFamily="49" charset="0"/>
                <a:cs typeface="Consolas" pitchFamily="49" charset="0"/>
              </a:rPr>
              <a:t>InstanceStatus</a:t>
            </a:r>
            <a:r>
              <a:rPr lang="en-US" sz="1400" dirty="0">
                <a:gradFill>
                  <a:gsLst>
                    <a:gs pos="0">
                      <a:srgbClr val="000000"/>
                    </a:gs>
                    <a:gs pos="100000">
                      <a:srgbClr val="000000"/>
                    </a:gs>
                  </a:gsLst>
                  <a:lin ang="5400000" scaled="0"/>
                </a:gradFill>
                <a:latin typeface="Consolas" pitchFamily="49" charset="0"/>
                <a:cs typeface="Consolas" pitchFamily="49" charset="0"/>
              </a:rPr>
              <a:t>: </a:t>
            </a:r>
            <a:r>
              <a:rPr lang="en-US" sz="1400" dirty="0" err="1">
                <a:gradFill>
                  <a:gsLst>
                    <a:gs pos="0">
                      <a:srgbClr val="000000"/>
                    </a:gs>
                    <a:gs pos="100000">
                      <a:srgbClr val="000000"/>
                    </a:gs>
                  </a:gsLst>
                  <a:lin ang="5400000" scaled="0"/>
                </a:gradFill>
                <a:latin typeface="Consolas" pitchFamily="49" charset="0"/>
                <a:cs typeface="Consolas" pitchFamily="49" charset="0"/>
              </a:rPr>
              <a:t>ReadyRole</a:t>
            </a:r>
            <a:endParaRPr lang="en-US" sz="1400" dirty="0">
              <a:gradFill>
                <a:gsLst>
                  <a:gs pos="0">
                    <a:srgbClr val="000000"/>
                  </a:gs>
                  <a:gs pos="100000">
                    <a:srgbClr val="000000"/>
                  </a:gs>
                </a:gsLst>
                <a:lin ang="5400000" scaled="0"/>
              </a:gradFill>
              <a:latin typeface="Consolas" pitchFamily="49" charset="0"/>
              <a:cs typeface="Consolas" pitchFamily="49" charset="0"/>
            </a:endParaRPr>
          </a:p>
          <a:p>
            <a:pPr>
              <a:lnSpc>
                <a:spcPct val="90000"/>
              </a:lnSpc>
              <a:spcBef>
                <a:spcPct val="20000"/>
              </a:spcBef>
              <a:buSzPct val="80000"/>
            </a:pPr>
            <a:r>
              <a:rPr lang="en-US" sz="1400" dirty="0">
                <a:gradFill>
                  <a:gsLst>
                    <a:gs pos="0">
                      <a:srgbClr val="000000"/>
                    </a:gs>
                    <a:gs pos="100000">
                      <a:srgbClr val="000000"/>
                    </a:gs>
                  </a:gsLst>
                  <a:lin ang="5400000" scaled="0"/>
                </a:gradFill>
                <a:latin typeface="Consolas" pitchFamily="49" charset="0"/>
                <a:cs typeface="Consolas" pitchFamily="49" charset="0"/>
              </a:rPr>
              <a:t>IP Address: 10.26.190.71</a:t>
            </a:r>
          </a:p>
          <a:p>
            <a:pPr>
              <a:lnSpc>
                <a:spcPct val="90000"/>
              </a:lnSpc>
              <a:spcBef>
                <a:spcPct val="20000"/>
              </a:spcBef>
              <a:buSzPct val="80000"/>
            </a:pPr>
            <a:endParaRPr lang="en-US" sz="1400" dirty="0">
              <a:gradFill>
                <a:gsLst>
                  <a:gs pos="0">
                    <a:srgbClr val="000000"/>
                  </a:gs>
                  <a:gs pos="100000">
                    <a:srgbClr val="000000"/>
                  </a:gs>
                </a:gsLst>
                <a:lin ang="5400000" scaled="0"/>
              </a:gradFill>
              <a:latin typeface="Consolas" pitchFamily="49" charset="0"/>
              <a:cs typeface="Consolas" pitchFamily="49" charset="0"/>
            </a:endParaRPr>
          </a:p>
          <a:p>
            <a:pPr marL="457181" indent="-457181">
              <a:lnSpc>
                <a:spcPct val="90000"/>
              </a:lnSpc>
              <a:spcBef>
                <a:spcPct val="20000"/>
              </a:spcBef>
              <a:buSzPct val="80000"/>
              <a:buFont typeface="Arial" pitchFamily="34" charset="0"/>
              <a:buChar char="•"/>
            </a:pPr>
            <a:endParaRPr lang="en-US" sz="1400" dirty="0">
              <a:gradFill>
                <a:gsLst>
                  <a:gs pos="0">
                    <a:srgbClr val="000000"/>
                  </a:gs>
                  <a:gs pos="100000">
                    <a:srgbClr val="000000"/>
                  </a:gs>
                </a:gsLst>
                <a:lin ang="5400000" scaled="0"/>
              </a:gradFill>
              <a:latin typeface="Consolas" pitchFamily="49" charset="0"/>
              <a:cs typeface="Consolas" pitchFamily="49" charset="0"/>
            </a:endParaRPr>
          </a:p>
        </p:txBody>
      </p:sp>
      <p:sp>
        <p:nvSpPr>
          <p:cNvPr id="6" name="TextBox 5"/>
          <p:cNvSpPr txBox="1"/>
          <p:nvPr/>
        </p:nvSpPr>
        <p:spPr>
          <a:xfrm>
            <a:off x="3929498" y="1960449"/>
            <a:ext cx="8032314" cy="1335750"/>
          </a:xfrm>
          <a:prstGeom prst="rect">
            <a:avLst/>
          </a:prstGeom>
          <a:noFill/>
        </p:spPr>
        <p:txBody>
          <a:bodyPr wrap="square" lIns="0" tIns="0" rIns="0" bIns="0" rtlCol="0">
            <a:spAutoFit/>
          </a:bodyPr>
          <a:lstStyle/>
          <a:p>
            <a:pPr>
              <a:lnSpc>
                <a:spcPct val="90000"/>
              </a:lnSpc>
              <a:spcBef>
                <a:spcPct val="20000"/>
              </a:spcBef>
              <a:buSzPct val="80000"/>
            </a:pPr>
            <a:r>
              <a:rPr lang="en-US" sz="1400" u="sng" dirty="0" smtClean="0">
                <a:gradFill>
                  <a:gsLst>
                    <a:gs pos="0">
                      <a:srgbClr val="000000"/>
                    </a:gs>
                    <a:gs pos="100000">
                      <a:srgbClr val="000000"/>
                    </a:gs>
                  </a:gsLst>
                  <a:lin ang="5400000" scaled="0"/>
                </a:gradFill>
                <a:latin typeface="Consolas" pitchFamily="49" charset="0"/>
                <a:cs typeface="Consolas" pitchFamily="49" charset="0"/>
              </a:rPr>
              <a:t>OS Disk</a:t>
            </a:r>
          </a:p>
          <a:p>
            <a:pPr>
              <a:lnSpc>
                <a:spcPct val="90000"/>
              </a:lnSpc>
              <a:spcBef>
                <a:spcPct val="20000"/>
              </a:spcBef>
              <a:buSzPct val="80000"/>
            </a:pPr>
            <a:r>
              <a:rPr lang="en-US" sz="1400" dirty="0" err="1">
                <a:gradFill>
                  <a:gsLst>
                    <a:gs pos="0">
                      <a:srgbClr val="000000"/>
                    </a:gs>
                    <a:gs pos="100000">
                      <a:srgbClr val="000000"/>
                    </a:gs>
                  </a:gsLst>
                  <a:lin ang="5400000" scaled="0"/>
                </a:gradFill>
                <a:latin typeface="Consolas" pitchFamily="49" charset="0"/>
                <a:cs typeface="Consolas" pitchFamily="49" charset="0"/>
              </a:rPr>
              <a:t>HostCaching</a:t>
            </a:r>
            <a:r>
              <a:rPr lang="en-US" sz="1400" dirty="0">
                <a:gradFill>
                  <a:gsLst>
                    <a:gs pos="0">
                      <a:srgbClr val="000000"/>
                    </a:gs>
                    <a:gs pos="100000">
                      <a:srgbClr val="000000"/>
                    </a:gs>
                  </a:gsLst>
                  <a:lin ang="5400000" scaled="0"/>
                </a:gradFill>
                <a:latin typeface="Consolas" pitchFamily="49" charset="0"/>
                <a:cs typeface="Consolas" pitchFamily="49" charset="0"/>
              </a:rPr>
              <a:t>     : </a:t>
            </a:r>
            <a:r>
              <a:rPr lang="en-US" sz="1400" dirty="0" err="1">
                <a:gradFill>
                  <a:gsLst>
                    <a:gs pos="0">
                      <a:srgbClr val="000000"/>
                    </a:gs>
                    <a:gs pos="100000">
                      <a:srgbClr val="000000"/>
                    </a:gs>
                  </a:gsLst>
                  <a:lin ang="5400000" scaled="0"/>
                </a:gradFill>
                <a:latin typeface="Consolas" pitchFamily="49" charset="0"/>
                <a:cs typeface="Consolas" pitchFamily="49" charset="0"/>
              </a:rPr>
              <a:t>ReadWrite</a:t>
            </a:r>
            <a:endParaRPr lang="en-US" sz="1400" dirty="0">
              <a:gradFill>
                <a:gsLst>
                  <a:gs pos="0">
                    <a:srgbClr val="000000"/>
                  </a:gs>
                  <a:gs pos="100000">
                    <a:srgbClr val="000000"/>
                  </a:gs>
                </a:gsLst>
                <a:lin ang="5400000" scaled="0"/>
              </a:gradFill>
              <a:latin typeface="Consolas" pitchFamily="49" charset="0"/>
              <a:cs typeface="Consolas" pitchFamily="49" charset="0"/>
            </a:endParaRPr>
          </a:p>
          <a:p>
            <a:pPr>
              <a:lnSpc>
                <a:spcPct val="90000"/>
              </a:lnSpc>
              <a:spcBef>
                <a:spcPct val="20000"/>
              </a:spcBef>
              <a:buSzPct val="80000"/>
            </a:pPr>
            <a:r>
              <a:rPr lang="en-US" sz="1400" dirty="0" err="1">
                <a:gradFill>
                  <a:gsLst>
                    <a:gs pos="0">
                      <a:srgbClr val="000000"/>
                    </a:gs>
                    <a:gs pos="100000">
                      <a:srgbClr val="000000"/>
                    </a:gs>
                  </a:gsLst>
                  <a:lin ang="5400000" scaled="0"/>
                </a:gradFill>
                <a:latin typeface="Consolas" pitchFamily="49" charset="0"/>
                <a:cs typeface="Consolas" pitchFamily="49" charset="0"/>
              </a:rPr>
              <a:t>DiskName</a:t>
            </a:r>
            <a:r>
              <a:rPr lang="en-US" sz="1400" dirty="0">
                <a:gradFill>
                  <a:gsLst>
                    <a:gs pos="0">
                      <a:srgbClr val="000000"/>
                    </a:gs>
                    <a:gs pos="100000">
                      <a:srgbClr val="000000"/>
                    </a:gs>
                  </a:gsLst>
                  <a:lin ang="5400000" scaled="0"/>
                </a:gradFill>
                <a:latin typeface="Consolas" pitchFamily="49" charset="0"/>
                <a:cs typeface="Consolas" pitchFamily="49" charset="0"/>
              </a:rPr>
              <a:t>        : SPMigDemo1-spsql1-0-2012319124815</a:t>
            </a:r>
          </a:p>
          <a:p>
            <a:pPr>
              <a:lnSpc>
                <a:spcPct val="90000"/>
              </a:lnSpc>
              <a:spcBef>
                <a:spcPct val="20000"/>
              </a:spcBef>
              <a:buSzPct val="80000"/>
            </a:pPr>
            <a:r>
              <a:rPr lang="en-US" sz="1400" dirty="0" err="1">
                <a:gradFill>
                  <a:gsLst>
                    <a:gs pos="0">
                      <a:srgbClr val="000000"/>
                    </a:gs>
                    <a:gs pos="100000">
                      <a:srgbClr val="000000"/>
                    </a:gs>
                  </a:gsLst>
                  <a:lin ang="5400000" scaled="0"/>
                </a:gradFill>
                <a:latin typeface="Consolas" pitchFamily="49" charset="0"/>
                <a:cs typeface="Consolas" pitchFamily="49" charset="0"/>
              </a:rPr>
              <a:t>MediaLink</a:t>
            </a:r>
            <a:r>
              <a:rPr lang="en-US" sz="1400" dirty="0">
                <a:gradFill>
                  <a:gsLst>
                    <a:gs pos="0">
                      <a:srgbClr val="000000"/>
                    </a:gs>
                    <a:gs pos="100000">
                      <a:srgbClr val="000000"/>
                    </a:gs>
                  </a:gsLst>
                  <a:lin ang="5400000" scaled="0"/>
                </a:gradFill>
                <a:latin typeface="Consolas" pitchFamily="49" charset="0"/>
                <a:cs typeface="Consolas" pitchFamily="49" charset="0"/>
              </a:rPr>
              <a:t>       : http://spmigdemo1.core.azure-preview.com/vhds/spsql1.vhd</a:t>
            </a:r>
          </a:p>
          <a:p>
            <a:pPr>
              <a:lnSpc>
                <a:spcPct val="90000"/>
              </a:lnSpc>
              <a:spcBef>
                <a:spcPct val="20000"/>
              </a:spcBef>
              <a:buSzPct val="80000"/>
            </a:pPr>
            <a:r>
              <a:rPr lang="en-US" sz="1400" dirty="0" err="1">
                <a:gradFill>
                  <a:gsLst>
                    <a:gs pos="0">
                      <a:srgbClr val="000000"/>
                    </a:gs>
                    <a:gs pos="100000">
                      <a:srgbClr val="000000"/>
                    </a:gs>
                  </a:gsLst>
                  <a:lin ang="5400000" scaled="0"/>
                </a:gradFill>
                <a:latin typeface="Consolas" pitchFamily="49" charset="0"/>
                <a:cs typeface="Consolas" pitchFamily="49" charset="0"/>
              </a:rPr>
              <a:t>SourceImageName</a:t>
            </a:r>
            <a:r>
              <a:rPr lang="en-US" sz="1400" dirty="0">
                <a:gradFill>
                  <a:gsLst>
                    <a:gs pos="0">
                      <a:srgbClr val="000000"/>
                    </a:gs>
                    <a:gs pos="100000">
                      <a:srgbClr val="000000"/>
                    </a:gs>
                  </a:gsLst>
                  <a:lin ang="5400000" scaled="0"/>
                </a:gradFill>
                <a:latin typeface="Consolas" pitchFamily="49" charset="0"/>
                <a:cs typeface="Consolas" pitchFamily="49" charset="0"/>
              </a:rPr>
              <a:t> : MSFT__Windows-Server-2008-R2-SP1-with-SQL-Server-2012-Eval.11-29-2011</a:t>
            </a:r>
          </a:p>
        </p:txBody>
      </p:sp>
      <p:sp>
        <p:nvSpPr>
          <p:cNvPr id="8" name="TextBox 7"/>
          <p:cNvSpPr txBox="1"/>
          <p:nvPr/>
        </p:nvSpPr>
        <p:spPr>
          <a:xfrm>
            <a:off x="3929498" y="3527489"/>
            <a:ext cx="8032314" cy="1702004"/>
          </a:xfrm>
          <a:prstGeom prst="rect">
            <a:avLst/>
          </a:prstGeom>
          <a:noFill/>
        </p:spPr>
        <p:txBody>
          <a:bodyPr wrap="square" lIns="0" tIns="0" rIns="0" bIns="0" rtlCol="0">
            <a:spAutoFit/>
          </a:bodyPr>
          <a:lstStyle/>
          <a:p>
            <a:pPr>
              <a:lnSpc>
                <a:spcPct val="90000"/>
              </a:lnSpc>
              <a:spcBef>
                <a:spcPct val="20000"/>
              </a:spcBef>
              <a:buSzPct val="80000"/>
            </a:pPr>
            <a:r>
              <a:rPr lang="en-US" sz="1400" u="sng" dirty="0" smtClean="0">
                <a:gradFill>
                  <a:gsLst>
                    <a:gs pos="0">
                      <a:srgbClr val="000000"/>
                    </a:gs>
                    <a:gs pos="100000">
                      <a:srgbClr val="000000"/>
                    </a:gs>
                  </a:gsLst>
                  <a:lin ang="5400000" scaled="0"/>
                </a:gradFill>
                <a:latin typeface="Consolas" pitchFamily="49" charset="0"/>
                <a:cs typeface="Consolas" pitchFamily="49" charset="0"/>
              </a:rPr>
              <a:t>Data Disk</a:t>
            </a:r>
          </a:p>
          <a:p>
            <a:r>
              <a:rPr lang="en-US" sz="1400" dirty="0" err="1">
                <a:gradFill>
                  <a:gsLst>
                    <a:gs pos="0">
                      <a:srgbClr val="000000"/>
                    </a:gs>
                    <a:gs pos="100000">
                      <a:srgbClr val="000000"/>
                    </a:gs>
                  </a:gsLst>
                  <a:lin ang="5400000" scaled="0"/>
                </a:gradFill>
                <a:latin typeface="Consolas" pitchFamily="49" charset="0"/>
                <a:cs typeface="Consolas" pitchFamily="49" charset="0"/>
              </a:rPr>
              <a:t>HostCaching</a:t>
            </a:r>
            <a:r>
              <a:rPr lang="en-US" sz="1400" dirty="0">
                <a:gradFill>
                  <a:gsLst>
                    <a:gs pos="0">
                      <a:srgbClr val="000000"/>
                    </a:gs>
                    <a:gs pos="100000">
                      <a:srgbClr val="000000"/>
                    </a:gs>
                  </a:gsLst>
                  <a:lin ang="5400000" scaled="0"/>
                </a:gradFill>
                <a:latin typeface="Consolas" pitchFamily="49" charset="0"/>
                <a:cs typeface="Consolas" pitchFamily="49" charset="0"/>
              </a:rPr>
              <a:t>         : </a:t>
            </a:r>
            <a:r>
              <a:rPr lang="en-US" sz="1400" dirty="0" err="1">
                <a:gradFill>
                  <a:gsLst>
                    <a:gs pos="0">
                      <a:srgbClr val="000000"/>
                    </a:gs>
                    <a:gs pos="100000">
                      <a:srgbClr val="000000"/>
                    </a:gs>
                  </a:gsLst>
                  <a:lin ang="5400000" scaled="0"/>
                </a:gradFill>
                <a:latin typeface="Consolas" pitchFamily="49" charset="0"/>
                <a:cs typeface="Consolas" pitchFamily="49" charset="0"/>
              </a:rPr>
              <a:t>ReadOnly</a:t>
            </a:r>
            <a:endParaRPr lang="en-US" sz="1400" dirty="0">
              <a:gradFill>
                <a:gsLst>
                  <a:gs pos="0">
                    <a:srgbClr val="000000"/>
                  </a:gs>
                  <a:gs pos="100000">
                    <a:srgbClr val="000000"/>
                  </a:gs>
                </a:gsLst>
                <a:lin ang="5400000" scaled="0"/>
              </a:gradFill>
              <a:latin typeface="Consolas" pitchFamily="49" charset="0"/>
              <a:cs typeface="Consolas" pitchFamily="49" charset="0"/>
            </a:endParaRPr>
          </a:p>
          <a:p>
            <a:r>
              <a:rPr lang="en-US" sz="1400" dirty="0" err="1">
                <a:gradFill>
                  <a:gsLst>
                    <a:gs pos="0">
                      <a:srgbClr val="000000"/>
                    </a:gs>
                    <a:gs pos="100000">
                      <a:srgbClr val="000000"/>
                    </a:gs>
                  </a:gsLst>
                  <a:lin ang="5400000" scaled="0"/>
                </a:gradFill>
                <a:latin typeface="Consolas" pitchFamily="49" charset="0"/>
                <a:cs typeface="Consolas" pitchFamily="49" charset="0"/>
              </a:rPr>
              <a:t>DiskLabel</a:t>
            </a:r>
            <a:r>
              <a:rPr lang="en-US" sz="1400" dirty="0">
                <a:gradFill>
                  <a:gsLst>
                    <a:gs pos="0">
                      <a:srgbClr val="000000"/>
                    </a:gs>
                    <a:gs pos="100000">
                      <a:srgbClr val="000000"/>
                    </a:gs>
                  </a:gsLst>
                  <a:lin ang="5400000" scaled="0"/>
                </a:gradFill>
                <a:latin typeface="Consolas" pitchFamily="49" charset="0"/>
                <a:cs typeface="Consolas" pitchFamily="49" charset="0"/>
              </a:rPr>
              <a:t>           : </a:t>
            </a:r>
            <a:r>
              <a:rPr lang="en-US" sz="1400" dirty="0" err="1">
                <a:gradFill>
                  <a:gsLst>
                    <a:gs pos="0">
                      <a:srgbClr val="000000"/>
                    </a:gs>
                    <a:gs pos="100000">
                      <a:srgbClr val="000000"/>
                    </a:gs>
                  </a:gsLst>
                  <a:lin ang="5400000" scaled="0"/>
                </a:gradFill>
                <a:latin typeface="Consolas" pitchFamily="49" charset="0"/>
                <a:cs typeface="Consolas" pitchFamily="49" charset="0"/>
              </a:rPr>
              <a:t>sqldata</a:t>
            </a:r>
            <a:endParaRPr lang="en-US" sz="1400" dirty="0">
              <a:gradFill>
                <a:gsLst>
                  <a:gs pos="0">
                    <a:srgbClr val="000000"/>
                  </a:gs>
                  <a:gs pos="100000">
                    <a:srgbClr val="000000"/>
                  </a:gs>
                </a:gsLst>
                <a:lin ang="5400000" scaled="0"/>
              </a:gradFill>
              <a:latin typeface="Consolas" pitchFamily="49" charset="0"/>
              <a:cs typeface="Consolas" pitchFamily="49" charset="0"/>
            </a:endParaRPr>
          </a:p>
          <a:p>
            <a:r>
              <a:rPr lang="en-US" sz="1400" dirty="0" err="1">
                <a:gradFill>
                  <a:gsLst>
                    <a:gs pos="0">
                      <a:srgbClr val="000000"/>
                    </a:gs>
                    <a:gs pos="100000">
                      <a:srgbClr val="000000"/>
                    </a:gs>
                  </a:gsLst>
                  <a:lin ang="5400000" scaled="0"/>
                </a:gradFill>
                <a:latin typeface="Consolas" pitchFamily="49" charset="0"/>
                <a:cs typeface="Consolas" pitchFamily="49" charset="0"/>
              </a:rPr>
              <a:t>DiskName</a:t>
            </a:r>
            <a:r>
              <a:rPr lang="en-US" sz="1400" dirty="0">
                <a:gradFill>
                  <a:gsLst>
                    <a:gs pos="0">
                      <a:srgbClr val="000000"/>
                    </a:gs>
                    <a:gs pos="100000">
                      <a:srgbClr val="000000"/>
                    </a:gs>
                  </a:gsLst>
                  <a:lin ang="5400000" scaled="0"/>
                </a:gradFill>
                <a:latin typeface="Consolas" pitchFamily="49" charset="0"/>
                <a:cs typeface="Consolas" pitchFamily="49" charset="0"/>
              </a:rPr>
              <a:t>            : SPMigDemo1-spsql1-0-2012319124817</a:t>
            </a:r>
          </a:p>
          <a:p>
            <a:r>
              <a:rPr lang="en-US" sz="1400" dirty="0" err="1">
                <a:gradFill>
                  <a:gsLst>
                    <a:gs pos="0">
                      <a:srgbClr val="000000"/>
                    </a:gs>
                    <a:gs pos="100000">
                      <a:srgbClr val="000000"/>
                    </a:gs>
                  </a:gsLst>
                  <a:lin ang="5400000" scaled="0"/>
                </a:gradFill>
                <a:latin typeface="Consolas" pitchFamily="49" charset="0"/>
                <a:cs typeface="Consolas" pitchFamily="49" charset="0"/>
              </a:rPr>
              <a:t>Lun</a:t>
            </a:r>
            <a:r>
              <a:rPr lang="en-US" sz="1400" dirty="0">
                <a:gradFill>
                  <a:gsLst>
                    <a:gs pos="0">
                      <a:srgbClr val="000000"/>
                    </a:gs>
                    <a:gs pos="100000">
                      <a:srgbClr val="000000"/>
                    </a:gs>
                  </a:gsLst>
                  <a:lin ang="5400000" scaled="0"/>
                </a:gradFill>
                <a:latin typeface="Consolas" pitchFamily="49" charset="0"/>
                <a:cs typeface="Consolas" pitchFamily="49" charset="0"/>
              </a:rPr>
              <a:t>                 : 0</a:t>
            </a:r>
          </a:p>
          <a:p>
            <a:r>
              <a:rPr lang="en-US" sz="1400" dirty="0" err="1">
                <a:gradFill>
                  <a:gsLst>
                    <a:gs pos="0">
                      <a:srgbClr val="000000"/>
                    </a:gs>
                    <a:gs pos="100000">
                      <a:srgbClr val="000000"/>
                    </a:gs>
                  </a:gsLst>
                  <a:lin ang="5400000" scaled="0"/>
                </a:gradFill>
                <a:latin typeface="Consolas" pitchFamily="49" charset="0"/>
                <a:cs typeface="Consolas" pitchFamily="49" charset="0"/>
              </a:rPr>
              <a:t>LogicalDiskSizeInGB</a:t>
            </a:r>
            <a:r>
              <a:rPr lang="en-US" sz="1400" dirty="0">
                <a:gradFill>
                  <a:gsLst>
                    <a:gs pos="0">
                      <a:srgbClr val="000000"/>
                    </a:gs>
                    <a:gs pos="100000">
                      <a:srgbClr val="000000"/>
                    </a:gs>
                  </a:gsLst>
                  <a:lin ang="5400000" scaled="0"/>
                </a:gradFill>
                <a:latin typeface="Consolas" pitchFamily="49" charset="0"/>
                <a:cs typeface="Consolas" pitchFamily="49" charset="0"/>
              </a:rPr>
              <a:t> : 20</a:t>
            </a:r>
          </a:p>
          <a:p>
            <a:r>
              <a:rPr lang="en-US" sz="1400" dirty="0" err="1">
                <a:gradFill>
                  <a:gsLst>
                    <a:gs pos="0">
                      <a:srgbClr val="000000"/>
                    </a:gs>
                    <a:gs pos="100000">
                      <a:srgbClr val="000000"/>
                    </a:gs>
                  </a:gsLst>
                  <a:lin ang="5400000" scaled="0"/>
                </a:gradFill>
                <a:latin typeface="Consolas" pitchFamily="49" charset="0"/>
                <a:cs typeface="Consolas" pitchFamily="49" charset="0"/>
              </a:rPr>
              <a:t>MediaLink</a:t>
            </a:r>
            <a:r>
              <a:rPr lang="en-US" sz="1400" dirty="0">
                <a:gradFill>
                  <a:gsLst>
                    <a:gs pos="0">
                      <a:srgbClr val="000000"/>
                    </a:gs>
                    <a:gs pos="100000">
                      <a:srgbClr val="000000"/>
                    </a:gs>
                  </a:gsLst>
                  <a:lin ang="5400000" scaled="0"/>
                </a:gradFill>
                <a:latin typeface="Consolas" pitchFamily="49" charset="0"/>
                <a:cs typeface="Consolas" pitchFamily="49" charset="0"/>
              </a:rPr>
              <a:t>           : https://spmigdemo1.blob.core.azure-preview.com/vhds/sqldata.vhd</a:t>
            </a:r>
          </a:p>
        </p:txBody>
      </p:sp>
      <p:sp>
        <p:nvSpPr>
          <p:cNvPr id="9" name="TextBox 8"/>
          <p:cNvSpPr txBox="1"/>
          <p:nvPr/>
        </p:nvSpPr>
        <p:spPr>
          <a:xfrm>
            <a:off x="519113" y="3527488"/>
            <a:ext cx="3190726" cy="2132892"/>
          </a:xfrm>
          <a:prstGeom prst="rect">
            <a:avLst/>
          </a:prstGeom>
          <a:noFill/>
        </p:spPr>
        <p:txBody>
          <a:bodyPr wrap="square" lIns="0" tIns="0" rIns="0" bIns="0" rtlCol="0">
            <a:spAutoFit/>
          </a:bodyPr>
          <a:lstStyle/>
          <a:p>
            <a:pPr>
              <a:lnSpc>
                <a:spcPct val="90000"/>
              </a:lnSpc>
              <a:spcBef>
                <a:spcPct val="20000"/>
              </a:spcBef>
              <a:buSzPct val="80000"/>
            </a:pPr>
            <a:r>
              <a:rPr lang="en-US" sz="1400" u="sng" dirty="0" smtClean="0">
                <a:gradFill>
                  <a:gsLst>
                    <a:gs pos="0">
                      <a:srgbClr val="000000"/>
                    </a:gs>
                    <a:gs pos="100000">
                      <a:srgbClr val="000000"/>
                    </a:gs>
                  </a:gsLst>
                  <a:lin ang="5400000" scaled="0"/>
                </a:gradFill>
                <a:latin typeface="Consolas" pitchFamily="49" charset="0"/>
                <a:cs typeface="Consolas" pitchFamily="49" charset="0"/>
              </a:rPr>
              <a:t>Input Endpoints</a:t>
            </a:r>
          </a:p>
          <a:p>
            <a:r>
              <a:rPr lang="en-US" sz="1400" dirty="0" err="1" smtClean="0">
                <a:gradFill>
                  <a:gsLst>
                    <a:gs pos="0">
                      <a:srgbClr val="000000"/>
                    </a:gs>
                    <a:gs pos="100000">
                      <a:srgbClr val="000000"/>
                    </a:gs>
                  </a:gsLst>
                  <a:lin ang="5400000" scaled="0"/>
                </a:gradFill>
                <a:latin typeface="Consolas" pitchFamily="49" charset="0"/>
                <a:cs typeface="Consolas" pitchFamily="49" charset="0"/>
              </a:rPr>
              <a:t>EnableDirectServerReturn</a:t>
            </a:r>
            <a:r>
              <a:rPr lang="en-US" sz="1400" dirty="0" smtClean="0">
                <a:gradFill>
                  <a:gsLst>
                    <a:gs pos="0">
                      <a:srgbClr val="000000"/>
                    </a:gs>
                    <a:gs pos="100000">
                      <a:srgbClr val="000000"/>
                    </a:gs>
                  </a:gsLst>
                  <a:lin ang="5400000" scaled="0"/>
                </a:gradFill>
                <a:latin typeface="Consolas" pitchFamily="49" charset="0"/>
                <a:cs typeface="Consolas" pitchFamily="49" charset="0"/>
              </a:rPr>
              <a:t> </a:t>
            </a:r>
            <a:r>
              <a:rPr lang="en-US" sz="1400" dirty="0">
                <a:gradFill>
                  <a:gsLst>
                    <a:gs pos="0">
                      <a:srgbClr val="000000"/>
                    </a:gs>
                    <a:gs pos="100000">
                      <a:srgbClr val="000000"/>
                    </a:gs>
                  </a:gsLst>
                  <a:lin ang="5400000" scaled="0"/>
                </a:gradFill>
                <a:latin typeface="Consolas" pitchFamily="49" charset="0"/>
                <a:cs typeface="Consolas" pitchFamily="49" charset="0"/>
              </a:rPr>
              <a:t>: False</a:t>
            </a:r>
          </a:p>
          <a:p>
            <a:r>
              <a:rPr lang="en-US" sz="1400" dirty="0" err="1">
                <a:gradFill>
                  <a:gsLst>
                    <a:gs pos="0">
                      <a:srgbClr val="000000"/>
                    </a:gs>
                    <a:gs pos="100000">
                      <a:srgbClr val="000000"/>
                    </a:gs>
                  </a:gsLst>
                  <a:lin ang="5400000" scaled="0"/>
                </a:gradFill>
                <a:latin typeface="Consolas" pitchFamily="49" charset="0"/>
                <a:cs typeface="Consolas" pitchFamily="49" charset="0"/>
              </a:rPr>
              <a:t>LocalPort</a:t>
            </a:r>
            <a:r>
              <a:rPr lang="en-US" sz="1400" dirty="0">
                <a:gradFill>
                  <a:gsLst>
                    <a:gs pos="0">
                      <a:srgbClr val="000000"/>
                    </a:gs>
                    <a:gs pos="100000">
                      <a:srgbClr val="000000"/>
                    </a:gs>
                  </a:gsLst>
                  <a:lin ang="5400000" scaled="0"/>
                </a:gradFill>
                <a:latin typeface="Consolas" pitchFamily="49" charset="0"/>
                <a:cs typeface="Consolas" pitchFamily="49" charset="0"/>
              </a:rPr>
              <a:t>         </a:t>
            </a:r>
            <a:r>
              <a:rPr lang="en-US" sz="1400" dirty="0" smtClean="0">
                <a:gradFill>
                  <a:gsLst>
                    <a:gs pos="0">
                      <a:srgbClr val="000000"/>
                    </a:gs>
                    <a:gs pos="100000">
                      <a:srgbClr val="000000"/>
                    </a:gs>
                  </a:gsLst>
                  <a:lin ang="5400000" scaled="0"/>
                </a:gradFill>
                <a:latin typeface="Consolas" pitchFamily="49" charset="0"/>
                <a:cs typeface="Consolas" pitchFamily="49" charset="0"/>
              </a:rPr>
              <a:t>       </a:t>
            </a:r>
            <a:r>
              <a:rPr lang="en-US" sz="1400" dirty="0">
                <a:gradFill>
                  <a:gsLst>
                    <a:gs pos="0">
                      <a:srgbClr val="000000"/>
                    </a:gs>
                    <a:gs pos="100000">
                      <a:srgbClr val="000000"/>
                    </a:gs>
                  </a:gsLst>
                  <a:lin ang="5400000" scaled="0"/>
                </a:gradFill>
                <a:latin typeface="Consolas" pitchFamily="49" charset="0"/>
                <a:cs typeface="Consolas" pitchFamily="49" charset="0"/>
              </a:rPr>
              <a:t>: 3389</a:t>
            </a:r>
          </a:p>
          <a:p>
            <a:r>
              <a:rPr lang="en-US" sz="1400" dirty="0">
                <a:gradFill>
                  <a:gsLst>
                    <a:gs pos="0">
                      <a:srgbClr val="000000"/>
                    </a:gs>
                    <a:gs pos="100000">
                      <a:srgbClr val="000000"/>
                    </a:gs>
                  </a:gsLst>
                  <a:lin ang="5400000" scaled="0"/>
                </a:gradFill>
                <a:latin typeface="Consolas" pitchFamily="49" charset="0"/>
                <a:cs typeface="Consolas" pitchFamily="49" charset="0"/>
              </a:rPr>
              <a:t>Name              </a:t>
            </a:r>
            <a:r>
              <a:rPr lang="en-US" sz="1400" dirty="0" smtClean="0">
                <a:gradFill>
                  <a:gsLst>
                    <a:gs pos="0">
                      <a:srgbClr val="000000"/>
                    </a:gs>
                    <a:gs pos="100000">
                      <a:srgbClr val="000000"/>
                    </a:gs>
                  </a:gsLst>
                  <a:lin ang="5400000" scaled="0"/>
                </a:gradFill>
                <a:latin typeface="Consolas" pitchFamily="49" charset="0"/>
                <a:cs typeface="Consolas" pitchFamily="49" charset="0"/>
              </a:rPr>
              <a:t>       </a:t>
            </a:r>
            <a:r>
              <a:rPr lang="en-US" sz="1400" dirty="0">
                <a:gradFill>
                  <a:gsLst>
                    <a:gs pos="0">
                      <a:srgbClr val="000000"/>
                    </a:gs>
                    <a:gs pos="100000">
                      <a:srgbClr val="000000"/>
                    </a:gs>
                  </a:gsLst>
                  <a:lin ang="5400000" scaled="0"/>
                </a:gradFill>
                <a:latin typeface="Consolas" pitchFamily="49" charset="0"/>
                <a:cs typeface="Consolas" pitchFamily="49" charset="0"/>
              </a:rPr>
              <a:t>: RDP</a:t>
            </a:r>
          </a:p>
          <a:p>
            <a:r>
              <a:rPr lang="en-US" sz="1400" dirty="0">
                <a:gradFill>
                  <a:gsLst>
                    <a:gs pos="0">
                      <a:srgbClr val="000000"/>
                    </a:gs>
                    <a:gs pos="100000">
                      <a:srgbClr val="000000"/>
                    </a:gs>
                  </a:gsLst>
                  <a:lin ang="5400000" scaled="0"/>
                </a:gradFill>
                <a:latin typeface="Consolas" pitchFamily="49" charset="0"/>
                <a:cs typeface="Consolas" pitchFamily="49" charset="0"/>
              </a:rPr>
              <a:t>Port              </a:t>
            </a:r>
            <a:r>
              <a:rPr lang="en-US" sz="1400" dirty="0" smtClean="0">
                <a:gradFill>
                  <a:gsLst>
                    <a:gs pos="0">
                      <a:srgbClr val="000000"/>
                    </a:gs>
                    <a:gs pos="100000">
                      <a:srgbClr val="000000"/>
                    </a:gs>
                  </a:gsLst>
                  <a:lin ang="5400000" scaled="0"/>
                </a:gradFill>
                <a:latin typeface="Consolas" pitchFamily="49" charset="0"/>
                <a:cs typeface="Consolas" pitchFamily="49" charset="0"/>
              </a:rPr>
              <a:t>       </a:t>
            </a:r>
            <a:r>
              <a:rPr lang="en-US" sz="1400" dirty="0">
                <a:gradFill>
                  <a:gsLst>
                    <a:gs pos="0">
                      <a:srgbClr val="000000"/>
                    </a:gs>
                    <a:gs pos="100000">
                      <a:srgbClr val="000000"/>
                    </a:gs>
                  </a:gsLst>
                  <a:lin ang="5400000" scaled="0"/>
                </a:gradFill>
                <a:latin typeface="Consolas" pitchFamily="49" charset="0"/>
                <a:cs typeface="Consolas" pitchFamily="49" charset="0"/>
              </a:rPr>
              <a:t>: 61388</a:t>
            </a:r>
          </a:p>
          <a:p>
            <a:r>
              <a:rPr lang="en-US" sz="1400" dirty="0">
                <a:gradFill>
                  <a:gsLst>
                    <a:gs pos="0">
                      <a:srgbClr val="000000"/>
                    </a:gs>
                    <a:gs pos="100000">
                      <a:srgbClr val="000000"/>
                    </a:gs>
                  </a:gsLst>
                  <a:lin ang="5400000" scaled="0"/>
                </a:gradFill>
                <a:latin typeface="Consolas" pitchFamily="49" charset="0"/>
                <a:cs typeface="Consolas" pitchFamily="49" charset="0"/>
              </a:rPr>
              <a:t>Protocol          </a:t>
            </a:r>
            <a:r>
              <a:rPr lang="en-US" sz="1400" dirty="0" smtClean="0">
                <a:gradFill>
                  <a:gsLst>
                    <a:gs pos="0">
                      <a:srgbClr val="000000"/>
                    </a:gs>
                    <a:gs pos="100000">
                      <a:srgbClr val="000000"/>
                    </a:gs>
                  </a:gsLst>
                  <a:lin ang="5400000" scaled="0"/>
                </a:gradFill>
                <a:latin typeface="Consolas" pitchFamily="49" charset="0"/>
                <a:cs typeface="Consolas" pitchFamily="49" charset="0"/>
              </a:rPr>
              <a:t>       </a:t>
            </a:r>
            <a:r>
              <a:rPr lang="en-US" sz="1400" dirty="0">
                <a:gradFill>
                  <a:gsLst>
                    <a:gs pos="0">
                      <a:srgbClr val="000000"/>
                    </a:gs>
                    <a:gs pos="100000">
                      <a:srgbClr val="000000"/>
                    </a:gs>
                  </a:gsLst>
                  <a:lin ang="5400000" scaled="0"/>
                </a:gradFill>
                <a:latin typeface="Consolas" pitchFamily="49" charset="0"/>
                <a:cs typeface="Consolas" pitchFamily="49" charset="0"/>
              </a:rPr>
              <a:t>: </a:t>
            </a:r>
            <a:r>
              <a:rPr lang="en-US" sz="1400" dirty="0" err="1">
                <a:gradFill>
                  <a:gsLst>
                    <a:gs pos="0">
                      <a:srgbClr val="000000"/>
                    </a:gs>
                    <a:gs pos="100000">
                      <a:srgbClr val="000000"/>
                    </a:gs>
                  </a:gsLst>
                  <a:lin ang="5400000" scaled="0"/>
                </a:gradFill>
                <a:latin typeface="Consolas" pitchFamily="49" charset="0"/>
                <a:cs typeface="Consolas" pitchFamily="49" charset="0"/>
              </a:rPr>
              <a:t>tcp</a:t>
            </a:r>
            <a:endParaRPr lang="en-US" sz="1400" dirty="0">
              <a:gradFill>
                <a:gsLst>
                  <a:gs pos="0">
                    <a:srgbClr val="000000"/>
                  </a:gs>
                  <a:gs pos="100000">
                    <a:srgbClr val="000000"/>
                  </a:gs>
                </a:gsLst>
                <a:lin ang="5400000" scaled="0"/>
              </a:gradFill>
              <a:latin typeface="Consolas" pitchFamily="49" charset="0"/>
              <a:cs typeface="Consolas" pitchFamily="49" charset="0"/>
            </a:endParaRPr>
          </a:p>
          <a:p>
            <a:r>
              <a:rPr lang="en-US" sz="1400" dirty="0" err="1">
                <a:gradFill>
                  <a:gsLst>
                    <a:gs pos="0">
                      <a:srgbClr val="000000"/>
                    </a:gs>
                    <a:gs pos="100000">
                      <a:srgbClr val="000000"/>
                    </a:gs>
                  </a:gsLst>
                  <a:lin ang="5400000" scaled="0"/>
                </a:gradFill>
                <a:latin typeface="Consolas" pitchFamily="49" charset="0"/>
                <a:cs typeface="Consolas" pitchFamily="49" charset="0"/>
              </a:rPr>
              <a:t>Vip</a:t>
            </a:r>
            <a:r>
              <a:rPr lang="en-US" sz="1400" dirty="0">
                <a:gradFill>
                  <a:gsLst>
                    <a:gs pos="0">
                      <a:srgbClr val="000000"/>
                    </a:gs>
                    <a:gs pos="100000">
                      <a:srgbClr val="000000"/>
                    </a:gs>
                  </a:gsLst>
                  <a:lin ang="5400000" scaled="0"/>
                </a:gradFill>
                <a:latin typeface="Consolas" pitchFamily="49" charset="0"/>
                <a:cs typeface="Consolas" pitchFamily="49" charset="0"/>
              </a:rPr>
              <a:t>               </a:t>
            </a:r>
            <a:r>
              <a:rPr lang="en-US" sz="1400" dirty="0" smtClean="0">
                <a:gradFill>
                  <a:gsLst>
                    <a:gs pos="0">
                      <a:srgbClr val="000000"/>
                    </a:gs>
                    <a:gs pos="100000">
                      <a:srgbClr val="000000"/>
                    </a:gs>
                  </a:gsLst>
                  <a:lin ang="5400000" scaled="0"/>
                </a:gradFill>
                <a:latin typeface="Consolas" pitchFamily="49" charset="0"/>
                <a:cs typeface="Consolas" pitchFamily="49" charset="0"/>
              </a:rPr>
              <a:t> : </a:t>
            </a:r>
            <a:r>
              <a:rPr lang="en-US" sz="1400" dirty="0">
                <a:gradFill>
                  <a:gsLst>
                    <a:gs pos="0">
                      <a:srgbClr val="000000"/>
                    </a:gs>
                    <a:gs pos="100000">
                      <a:srgbClr val="000000"/>
                    </a:gs>
                  </a:gsLst>
                  <a:lin ang="5400000" scaled="0"/>
                </a:gradFill>
                <a:latin typeface="Consolas" pitchFamily="49" charset="0"/>
                <a:cs typeface="Consolas" pitchFamily="49" charset="0"/>
              </a:rPr>
              <a:t>65.52.249.196</a:t>
            </a:r>
          </a:p>
          <a:p>
            <a:r>
              <a:rPr lang="en-US" sz="1400" dirty="0" err="1">
                <a:gradFill>
                  <a:gsLst>
                    <a:gs pos="0">
                      <a:srgbClr val="000000"/>
                    </a:gs>
                    <a:gs pos="100000">
                      <a:srgbClr val="000000"/>
                    </a:gs>
                  </a:gsLst>
                  <a:lin ang="5400000" scaled="0"/>
                </a:gradFill>
                <a:latin typeface="Consolas" pitchFamily="49" charset="0"/>
                <a:cs typeface="Consolas" pitchFamily="49" charset="0"/>
              </a:rPr>
              <a:t>LoadBalancerProbe</a:t>
            </a:r>
            <a:r>
              <a:rPr lang="en-US" sz="1400" dirty="0">
                <a:gradFill>
                  <a:gsLst>
                    <a:gs pos="0">
                      <a:srgbClr val="000000"/>
                    </a:gs>
                    <a:gs pos="100000">
                      <a:srgbClr val="000000"/>
                    </a:gs>
                  </a:gsLst>
                  <a:lin ang="5400000" scaled="0"/>
                </a:gradFill>
                <a:latin typeface="Consolas" pitchFamily="49" charset="0"/>
                <a:cs typeface="Consolas" pitchFamily="49" charset="0"/>
              </a:rPr>
              <a:t>: </a:t>
            </a:r>
          </a:p>
          <a:p>
            <a:r>
              <a:rPr lang="en-US" sz="1400" dirty="0" err="1">
                <a:gradFill>
                  <a:gsLst>
                    <a:gs pos="0">
                      <a:srgbClr val="000000"/>
                    </a:gs>
                    <a:gs pos="100000">
                      <a:srgbClr val="000000"/>
                    </a:gs>
                  </a:gsLst>
                  <a:lin ang="5400000" scaled="0"/>
                </a:gradFill>
                <a:latin typeface="Consolas" pitchFamily="49" charset="0"/>
                <a:cs typeface="Consolas" pitchFamily="49" charset="0"/>
              </a:rPr>
              <a:t>LoadBalancedEndpointSetName</a:t>
            </a:r>
            <a:r>
              <a:rPr lang="en-US" sz="1400" dirty="0">
                <a:gradFill>
                  <a:gsLst>
                    <a:gs pos="0">
                      <a:srgbClr val="000000"/>
                    </a:gs>
                    <a:gs pos="100000">
                      <a:srgbClr val="000000"/>
                    </a:gs>
                  </a:gsLst>
                  <a:lin ang="5400000" scaled="0"/>
                </a:gradFill>
                <a:latin typeface="Consolas" pitchFamily="49" charset="0"/>
                <a:cs typeface="Consolas" pitchFamily="49" charset="0"/>
              </a:rPr>
              <a:t>: </a:t>
            </a:r>
          </a:p>
        </p:txBody>
      </p:sp>
    </p:spTree>
    <p:extLst>
      <p:ext uri="{BB962C8B-B14F-4D97-AF65-F5344CB8AC3E}">
        <p14:creationId xmlns:p14="http://schemas.microsoft.com/office/powerpoint/2010/main" val="386649431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Virtual Machine Management </a:t>
            </a:r>
            <a:endParaRPr lang="en-US" dirty="0"/>
          </a:p>
        </p:txBody>
      </p:sp>
      <p:sp>
        <p:nvSpPr>
          <p:cNvPr id="6" name="Freeform 20"/>
          <p:cNvSpPr>
            <a:spLocks noEditPoints="1"/>
          </p:cNvSpPr>
          <p:nvPr/>
        </p:nvSpPr>
        <p:spPr bwMode="black">
          <a:xfrm>
            <a:off x="8837612" y="3978968"/>
            <a:ext cx="2895600" cy="2510504"/>
          </a:xfrm>
          <a:custGeom>
            <a:avLst/>
            <a:gdLst>
              <a:gd name="T0" fmla="*/ 243 w 708"/>
              <a:gd name="T1" fmla="*/ 484 h 614"/>
              <a:gd name="T2" fmla="*/ 243 w 708"/>
              <a:gd name="T3" fmla="*/ 614 h 614"/>
              <a:gd name="T4" fmla="*/ 0 w 708"/>
              <a:gd name="T5" fmla="*/ 614 h 614"/>
              <a:gd name="T6" fmla="*/ 104 w 708"/>
              <a:gd name="T7" fmla="*/ 437 h 614"/>
              <a:gd name="T8" fmla="*/ 174 w 708"/>
              <a:gd name="T9" fmla="*/ 437 h 614"/>
              <a:gd name="T10" fmla="*/ 134 w 708"/>
              <a:gd name="T11" fmla="*/ 484 h 614"/>
              <a:gd name="T12" fmla="*/ 243 w 708"/>
              <a:gd name="T13" fmla="*/ 484 h 614"/>
              <a:gd name="T14" fmla="*/ 574 w 708"/>
              <a:gd name="T15" fmla="*/ 484 h 614"/>
              <a:gd name="T16" fmla="*/ 465 w 708"/>
              <a:gd name="T17" fmla="*/ 484 h 614"/>
              <a:gd name="T18" fmla="*/ 465 w 708"/>
              <a:gd name="T19" fmla="*/ 614 h 614"/>
              <a:gd name="T20" fmla="*/ 465 w 708"/>
              <a:gd name="T21" fmla="*/ 614 h 614"/>
              <a:gd name="T22" fmla="*/ 708 w 708"/>
              <a:gd name="T23" fmla="*/ 614 h 614"/>
              <a:gd name="T24" fmla="*/ 604 w 708"/>
              <a:gd name="T25" fmla="*/ 437 h 614"/>
              <a:gd name="T26" fmla="*/ 533 w 708"/>
              <a:gd name="T27" fmla="*/ 437 h 614"/>
              <a:gd name="T28" fmla="*/ 574 w 708"/>
              <a:gd name="T29" fmla="*/ 484 h 614"/>
              <a:gd name="T30" fmla="*/ 354 w 708"/>
              <a:gd name="T31" fmla="*/ 229 h 614"/>
              <a:gd name="T32" fmla="*/ 507 w 708"/>
              <a:gd name="T33" fmla="*/ 408 h 614"/>
              <a:gd name="T34" fmla="*/ 590 w 708"/>
              <a:gd name="T35" fmla="*/ 408 h 614"/>
              <a:gd name="T36" fmla="*/ 486 w 708"/>
              <a:gd name="T37" fmla="*/ 229 h 614"/>
              <a:gd name="T38" fmla="*/ 222 w 708"/>
              <a:gd name="T39" fmla="*/ 229 h 614"/>
              <a:gd name="T40" fmla="*/ 118 w 708"/>
              <a:gd name="T41" fmla="*/ 408 h 614"/>
              <a:gd name="T42" fmla="*/ 200 w 708"/>
              <a:gd name="T43" fmla="*/ 408 h 614"/>
              <a:gd name="T44" fmla="*/ 354 w 708"/>
              <a:gd name="T45" fmla="*/ 229 h 614"/>
              <a:gd name="T46" fmla="*/ 354 w 708"/>
              <a:gd name="T47" fmla="*/ 0 h 614"/>
              <a:gd name="T48" fmla="*/ 238 w 708"/>
              <a:gd name="T49" fmla="*/ 200 h 614"/>
              <a:gd name="T50" fmla="*/ 470 w 708"/>
              <a:gd name="T51" fmla="*/ 200 h 614"/>
              <a:gd name="T52" fmla="*/ 354 w 708"/>
              <a:gd name="T53" fmla="*/ 0 h 614"/>
              <a:gd name="T54" fmla="*/ 354 w 708"/>
              <a:gd name="T55" fmla="*/ 274 h 614"/>
              <a:gd name="T56" fmla="*/ 196 w 708"/>
              <a:gd name="T57" fmla="*/ 463 h 614"/>
              <a:gd name="T58" fmla="*/ 278 w 708"/>
              <a:gd name="T59" fmla="*/ 463 h 614"/>
              <a:gd name="T60" fmla="*/ 278 w 708"/>
              <a:gd name="T61" fmla="*/ 614 h 614"/>
              <a:gd name="T62" fmla="*/ 430 w 708"/>
              <a:gd name="T63" fmla="*/ 614 h 614"/>
              <a:gd name="T64" fmla="*/ 430 w 708"/>
              <a:gd name="T65" fmla="*/ 463 h 614"/>
              <a:gd name="T66" fmla="*/ 515 w 708"/>
              <a:gd name="T67" fmla="*/ 463 h 614"/>
              <a:gd name="T68" fmla="*/ 354 w 708"/>
              <a:gd name="T69" fmla="*/ 274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08" h="614">
                <a:moveTo>
                  <a:pt x="243" y="484"/>
                </a:moveTo>
                <a:lnTo>
                  <a:pt x="243" y="614"/>
                </a:lnTo>
                <a:lnTo>
                  <a:pt x="0" y="614"/>
                </a:lnTo>
                <a:lnTo>
                  <a:pt x="104" y="437"/>
                </a:lnTo>
                <a:lnTo>
                  <a:pt x="174" y="437"/>
                </a:lnTo>
                <a:lnTo>
                  <a:pt x="134" y="484"/>
                </a:lnTo>
                <a:lnTo>
                  <a:pt x="243" y="484"/>
                </a:lnTo>
                <a:close/>
                <a:moveTo>
                  <a:pt x="574" y="484"/>
                </a:moveTo>
                <a:lnTo>
                  <a:pt x="465" y="484"/>
                </a:lnTo>
                <a:lnTo>
                  <a:pt x="465" y="614"/>
                </a:lnTo>
                <a:lnTo>
                  <a:pt x="465" y="614"/>
                </a:lnTo>
                <a:lnTo>
                  <a:pt x="708" y="614"/>
                </a:lnTo>
                <a:lnTo>
                  <a:pt x="604" y="437"/>
                </a:lnTo>
                <a:lnTo>
                  <a:pt x="533" y="437"/>
                </a:lnTo>
                <a:lnTo>
                  <a:pt x="574" y="484"/>
                </a:lnTo>
                <a:close/>
                <a:moveTo>
                  <a:pt x="354" y="229"/>
                </a:moveTo>
                <a:lnTo>
                  <a:pt x="507" y="408"/>
                </a:lnTo>
                <a:lnTo>
                  <a:pt x="590" y="408"/>
                </a:lnTo>
                <a:lnTo>
                  <a:pt x="486" y="229"/>
                </a:lnTo>
                <a:lnTo>
                  <a:pt x="222" y="229"/>
                </a:lnTo>
                <a:lnTo>
                  <a:pt x="118" y="408"/>
                </a:lnTo>
                <a:lnTo>
                  <a:pt x="200" y="408"/>
                </a:lnTo>
                <a:lnTo>
                  <a:pt x="354" y="229"/>
                </a:lnTo>
                <a:close/>
                <a:moveTo>
                  <a:pt x="354" y="0"/>
                </a:moveTo>
                <a:lnTo>
                  <a:pt x="238" y="200"/>
                </a:lnTo>
                <a:lnTo>
                  <a:pt x="470" y="200"/>
                </a:lnTo>
                <a:lnTo>
                  <a:pt x="354" y="0"/>
                </a:lnTo>
                <a:close/>
                <a:moveTo>
                  <a:pt x="354" y="274"/>
                </a:moveTo>
                <a:lnTo>
                  <a:pt x="196" y="463"/>
                </a:lnTo>
                <a:lnTo>
                  <a:pt x="278" y="463"/>
                </a:lnTo>
                <a:lnTo>
                  <a:pt x="278" y="614"/>
                </a:lnTo>
                <a:lnTo>
                  <a:pt x="430" y="614"/>
                </a:lnTo>
                <a:lnTo>
                  <a:pt x="430" y="463"/>
                </a:lnTo>
                <a:lnTo>
                  <a:pt x="515" y="463"/>
                </a:lnTo>
                <a:lnTo>
                  <a:pt x="354" y="274"/>
                </a:lnTo>
                <a:close/>
              </a:path>
            </a:pathLst>
          </a:custGeom>
          <a:solidFill>
            <a:schemeClr val="tx1"/>
          </a:solidFill>
          <a:ln>
            <a:noFill/>
          </a:ln>
          <a:extLst/>
        </p:spPr>
        <p:txBody>
          <a:bodyPr vert="horz" wrap="square" lIns="82305" tIns="41153" rIns="82305" bIns="41153" numCol="1" anchor="t" anchorCtr="0" compatLnSpc="1">
            <a:prstTxWarp prst="textNoShape">
              <a:avLst/>
            </a:prstTxWarp>
          </a:bodyPr>
          <a:lstStyle/>
          <a:p>
            <a:endParaRPr lang="en-US" sz="1600" dirty="0">
              <a:solidFill>
                <a:srgbClr val="292929"/>
              </a:solidFill>
            </a:endParaRPr>
          </a:p>
        </p:txBody>
      </p:sp>
      <p:sp>
        <p:nvSpPr>
          <p:cNvPr id="7" name="Content Placeholder 5"/>
          <p:cNvSpPr txBox="1">
            <a:spLocks/>
          </p:cNvSpPr>
          <p:nvPr/>
        </p:nvSpPr>
        <p:spPr>
          <a:xfrm>
            <a:off x="519114" y="1066800"/>
            <a:ext cx="11214098" cy="533400"/>
          </a:xfrm>
          <a:prstGeom prst="rect">
            <a:avLst/>
          </a:prstGeom>
          <a:solidFill>
            <a:schemeClr val="accent4"/>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smtClean="0">
                <a:gradFill>
                  <a:gsLst>
                    <a:gs pos="0">
                      <a:schemeClr val="tx1"/>
                    </a:gs>
                    <a:gs pos="100000">
                      <a:schemeClr val="tx1"/>
                    </a:gs>
                  </a:gsLst>
                  <a:lin ang="10800000" scaled="1"/>
                </a:gradFill>
              </a:rPr>
              <a:t>Remote Desktop</a:t>
            </a:r>
            <a:endParaRPr lang="en-US" sz="2400" dirty="0">
              <a:gradFill>
                <a:gsLst>
                  <a:gs pos="0">
                    <a:schemeClr val="tx1"/>
                  </a:gs>
                  <a:gs pos="100000">
                    <a:schemeClr val="tx1"/>
                  </a:gs>
                </a:gsLst>
                <a:lin ang="10800000" scaled="1"/>
              </a:gradFill>
            </a:endParaRPr>
          </a:p>
        </p:txBody>
      </p:sp>
      <p:sp>
        <p:nvSpPr>
          <p:cNvPr id="8" name="Content Placeholder 5"/>
          <p:cNvSpPr txBox="1">
            <a:spLocks/>
          </p:cNvSpPr>
          <p:nvPr/>
        </p:nvSpPr>
        <p:spPr>
          <a:xfrm>
            <a:off x="519114" y="2241699"/>
            <a:ext cx="11214098" cy="536067"/>
          </a:xfrm>
          <a:prstGeom prst="rect">
            <a:avLst/>
          </a:prstGeom>
          <a:solidFill>
            <a:schemeClr val="accent3"/>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Windows Update</a:t>
            </a:r>
          </a:p>
        </p:txBody>
      </p:sp>
      <p:sp>
        <p:nvSpPr>
          <p:cNvPr id="9" name="Content Placeholder 5"/>
          <p:cNvSpPr txBox="1">
            <a:spLocks/>
          </p:cNvSpPr>
          <p:nvPr/>
        </p:nvSpPr>
        <p:spPr>
          <a:xfrm>
            <a:off x="517525" y="4125433"/>
            <a:ext cx="8548687" cy="536067"/>
          </a:xfrm>
          <a:prstGeom prst="rect">
            <a:avLst/>
          </a:prstGeom>
          <a:solidFill>
            <a:schemeClr val="accent2"/>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VM Customization &amp; Software Acquisition</a:t>
            </a:r>
          </a:p>
        </p:txBody>
      </p:sp>
      <p:sp>
        <p:nvSpPr>
          <p:cNvPr id="10" name="TextBox 9"/>
          <p:cNvSpPr txBox="1"/>
          <p:nvPr/>
        </p:nvSpPr>
        <p:spPr>
          <a:xfrm>
            <a:off x="519114" y="1676400"/>
            <a:ext cx="10452098" cy="489365"/>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Fully Configured. </a:t>
            </a:r>
          </a:p>
        </p:txBody>
      </p:sp>
      <p:sp>
        <p:nvSpPr>
          <p:cNvPr id="11" name="TextBox 10"/>
          <p:cNvSpPr txBox="1"/>
          <p:nvPr/>
        </p:nvSpPr>
        <p:spPr>
          <a:xfrm>
            <a:off x="519114" y="2850841"/>
            <a:ext cx="10452098" cy="1234184"/>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“On” by </a:t>
            </a:r>
            <a:r>
              <a:rPr lang="en-US" sz="2200" dirty="0" smtClean="0">
                <a:gradFill>
                  <a:gsLst>
                    <a:gs pos="0">
                      <a:srgbClr val="FFFFFF"/>
                    </a:gs>
                    <a:gs pos="86000">
                      <a:srgbClr val="FFFFFF"/>
                    </a:gs>
                  </a:gsLst>
                  <a:lin ang="5400000" scaled="0"/>
                </a:gradFill>
              </a:rPr>
              <a:t>default</a:t>
            </a:r>
            <a:endParaRPr lang="en-US" sz="2200" dirty="0">
              <a:gradFill>
                <a:gsLst>
                  <a:gs pos="0">
                    <a:srgbClr val="FFFFFF"/>
                  </a:gs>
                  <a:gs pos="86000">
                    <a:srgbClr val="FFFFFF"/>
                  </a:gs>
                </a:gsLst>
                <a:lin ang="5400000" scaled="0"/>
              </a:gradFill>
            </a:endParaRP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Preferred mode for keeping your VMs up to date</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No Coordination between VMs and platform updates</a:t>
            </a:r>
          </a:p>
        </p:txBody>
      </p:sp>
      <p:sp>
        <p:nvSpPr>
          <p:cNvPr id="12" name="TextBox 11"/>
          <p:cNvSpPr txBox="1"/>
          <p:nvPr/>
        </p:nvSpPr>
        <p:spPr>
          <a:xfrm>
            <a:off x="519114" y="4737230"/>
            <a:ext cx="10452098" cy="1979003"/>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Interactively with RDP</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Web PI</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Data Disk </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FTP Server</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Hybrid –SMB Server</a:t>
            </a:r>
          </a:p>
        </p:txBody>
      </p:sp>
    </p:spTree>
    <p:extLst>
      <p:ext uri="{BB962C8B-B14F-4D97-AF65-F5344CB8AC3E}">
        <p14:creationId xmlns:p14="http://schemas.microsoft.com/office/powerpoint/2010/main" val="283735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pPr defTabSz="914363"/>
            <a:r>
              <a:rPr lang="en-US" sz="4400" dirty="0">
                <a:gradFill flip="none" rotWithShape="1">
                  <a:gsLst>
                    <a:gs pos="0">
                      <a:schemeClr val="tx1"/>
                    </a:gs>
                    <a:gs pos="86000">
                      <a:schemeClr val="tx1"/>
                    </a:gs>
                  </a:gsLst>
                  <a:lin ang="5400000" scaled="0"/>
                  <a:tileRect/>
                </a:gradFill>
                <a:latin typeface="+mj-lt"/>
              </a:rPr>
              <a:t>Protocols and Endpoints</a:t>
            </a:r>
          </a:p>
        </p:txBody>
      </p:sp>
      <p:sp>
        <p:nvSpPr>
          <p:cNvPr id="4" name="Content Placeholder 5"/>
          <p:cNvSpPr txBox="1">
            <a:spLocks/>
          </p:cNvSpPr>
          <p:nvPr/>
        </p:nvSpPr>
        <p:spPr>
          <a:xfrm>
            <a:off x="519114" y="1066800"/>
            <a:ext cx="11214098" cy="533400"/>
          </a:xfrm>
          <a:prstGeom prst="rect">
            <a:avLst/>
          </a:prstGeom>
          <a:solidFill>
            <a:schemeClr val="accent2"/>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UDP Traffic Supported in WA </a:t>
            </a:r>
          </a:p>
        </p:txBody>
      </p:sp>
      <p:sp>
        <p:nvSpPr>
          <p:cNvPr id="5" name="Content Placeholder 5"/>
          <p:cNvSpPr txBox="1">
            <a:spLocks/>
          </p:cNvSpPr>
          <p:nvPr/>
        </p:nvSpPr>
        <p:spPr>
          <a:xfrm>
            <a:off x="519114" y="2286000"/>
            <a:ext cx="11214098" cy="536067"/>
          </a:xfrm>
          <a:prstGeom prst="rect">
            <a:avLst/>
          </a:prstGeom>
          <a:solidFill>
            <a:schemeClr val="accent3"/>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Support for All IP-Based Protocols (VM to VM)</a:t>
            </a:r>
          </a:p>
        </p:txBody>
      </p:sp>
      <p:sp>
        <p:nvSpPr>
          <p:cNvPr id="6" name="Content Placeholder 5"/>
          <p:cNvSpPr txBox="1">
            <a:spLocks/>
          </p:cNvSpPr>
          <p:nvPr/>
        </p:nvSpPr>
        <p:spPr>
          <a:xfrm>
            <a:off x="517525" y="3886200"/>
            <a:ext cx="11215687" cy="536067"/>
          </a:xfrm>
          <a:prstGeom prst="rect">
            <a:avLst/>
          </a:prstGeom>
          <a:solidFill>
            <a:schemeClr val="accent4"/>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Custom Load Balancer Health Probes</a:t>
            </a:r>
          </a:p>
        </p:txBody>
      </p:sp>
      <p:sp>
        <p:nvSpPr>
          <p:cNvPr id="7" name="TextBox 6"/>
          <p:cNvSpPr txBox="1"/>
          <p:nvPr/>
        </p:nvSpPr>
        <p:spPr>
          <a:xfrm>
            <a:off x="519114" y="1676400"/>
            <a:ext cx="10452098" cy="489365"/>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Load-balanced incoming traffic and allows outbound traffic</a:t>
            </a:r>
          </a:p>
        </p:txBody>
      </p:sp>
      <p:sp>
        <p:nvSpPr>
          <p:cNvPr id="8" name="TextBox 7"/>
          <p:cNvSpPr txBox="1"/>
          <p:nvPr/>
        </p:nvSpPr>
        <p:spPr>
          <a:xfrm>
            <a:off x="519114" y="2895142"/>
            <a:ext cx="10452098" cy="861774"/>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Instance-to-instance communication</a:t>
            </a: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TCP, UDP and ICMP, Support for dynamic ports</a:t>
            </a:r>
          </a:p>
        </p:txBody>
      </p:sp>
      <p:sp>
        <p:nvSpPr>
          <p:cNvPr id="9" name="TextBox 8"/>
          <p:cNvSpPr txBox="1"/>
          <p:nvPr/>
        </p:nvSpPr>
        <p:spPr>
          <a:xfrm>
            <a:off x="519114" y="4497997"/>
            <a:ext cx="10452098" cy="861774"/>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Health check </a:t>
            </a:r>
            <a:r>
              <a:rPr lang="en-US" sz="2200" dirty="0" smtClean="0">
                <a:gradFill>
                  <a:gsLst>
                    <a:gs pos="0">
                      <a:srgbClr val="FFFFFF"/>
                    </a:gs>
                    <a:gs pos="86000">
                      <a:srgbClr val="FFFFFF"/>
                    </a:gs>
                  </a:gsLst>
                  <a:lin ang="5400000" scaled="0"/>
                </a:gradFill>
              </a:rPr>
              <a:t>based on Probes</a:t>
            </a:r>
            <a:endParaRPr lang="en-US" sz="2200" dirty="0">
              <a:gradFill>
                <a:gsLst>
                  <a:gs pos="0">
                    <a:srgbClr val="FFFFFF"/>
                  </a:gs>
                  <a:gs pos="86000">
                    <a:srgbClr val="FFFFFF"/>
                  </a:gs>
                </a:gsLst>
                <a:lin ang="5400000" scaled="0"/>
              </a:gradFill>
            </a:endParaRPr>
          </a:p>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HTTP and TCP based probing, allowing granular control of health checks</a:t>
            </a:r>
          </a:p>
        </p:txBody>
      </p:sp>
      <p:sp>
        <p:nvSpPr>
          <p:cNvPr id="10" name="Content Placeholder 5"/>
          <p:cNvSpPr txBox="1">
            <a:spLocks/>
          </p:cNvSpPr>
          <p:nvPr/>
        </p:nvSpPr>
        <p:spPr>
          <a:xfrm>
            <a:off x="519114" y="5486400"/>
            <a:ext cx="11215687" cy="536067"/>
          </a:xfrm>
          <a:prstGeom prst="rect">
            <a:avLst/>
          </a:prstGeom>
          <a:solidFill>
            <a:schemeClr val="accent1"/>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175" indent="0">
              <a:buSzPct val="100000"/>
              <a:buNone/>
            </a:pPr>
            <a:r>
              <a:rPr lang="en-US" sz="2400" dirty="0">
                <a:gradFill>
                  <a:gsLst>
                    <a:gs pos="0">
                      <a:schemeClr val="tx1"/>
                    </a:gs>
                    <a:gs pos="100000">
                      <a:schemeClr val="tx1"/>
                    </a:gs>
                  </a:gsLst>
                  <a:lin ang="10800000" scaled="1"/>
                </a:gradFill>
              </a:rPr>
              <a:t>Port Forwarded Endpoints</a:t>
            </a:r>
          </a:p>
        </p:txBody>
      </p:sp>
      <p:sp>
        <p:nvSpPr>
          <p:cNvPr id="11" name="TextBox 10"/>
          <p:cNvSpPr txBox="1"/>
          <p:nvPr/>
        </p:nvSpPr>
        <p:spPr>
          <a:xfrm>
            <a:off x="520703" y="6098197"/>
            <a:ext cx="10452098" cy="489365"/>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Direct communication to multiple VMs in the same cloud app</a:t>
            </a:r>
          </a:p>
        </p:txBody>
      </p:sp>
    </p:spTree>
    <p:extLst>
      <p:ext uri="{BB962C8B-B14F-4D97-AF65-F5344CB8AC3E}">
        <p14:creationId xmlns:p14="http://schemas.microsoft.com/office/powerpoint/2010/main" val="9782760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532812" y="533400"/>
            <a:ext cx="2809875" cy="280987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519112" y="186154"/>
            <a:ext cx="11149013" cy="609398"/>
          </a:xfrm>
        </p:spPr>
        <p:txBody>
          <a:bodyPr/>
          <a:lstStyle/>
          <a:p>
            <a:r>
              <a:rPr lang="en-US" dirty="0" smtClean="0"/>
              <a:t>Agenda</a:t>
            </a:r>
            <a:endParaRPr lang="en-US" dirty="0"/>
          </a:p>
        </p:txBody>
      </p:sp>
      <p:sp>
        <p:nvSpPr>
          <p:cNvPr id="3" name="Text Placeholder 2"/>
          <p:cNvSpPr>
            <a:spLocks noGrp="1"/>
          </p:cNvSpPr>
          <p:nvPr>
            <p:ph type="body" sz="quarter" idx="10"/>
          </p:nvPr>
        </p:nvSpPr>
        <p:spPr>
          <a:xfrm>
            <a:off x="519112" y="934789"/>
            <a:ext cx="11149013" cy="5770811"/>
          </a:xfrm>
        </p:spPr>
        <p:txBody>
          <a:bodyPr/>
          <a:lstStyle/>
          <a:p>
            <a:r>
              <a:rPr lang="en-US" sz="2800" dirty="0" smtClean="0"/>
              <a:t>Introduction &amp; Getting Started</a:t>
            </a:r>
          </a:p>
          <a:p>
            <a:r>
              <a:rPr lang="en-US" sz="2800" dirty="0" smtClean="0"/>
              <a:t>Patterns for running Virtual Machines</a:t>
            </a:r>
            <a:endParaRPr lang="en-US" sz="2800" dirty="0"/>
          </a:p>
          <a:p>
            <a:pPr lvl="1"/>
            <a:r>
              <a:rPr lang="en-US" sz="1800" dirty="0" smtClean="0"/>
              <a:t>Provisioning in the Cloud</a:t>
            </a:r>
            <a:endParaRPr lang="en-US" sz="1800" dirty="0"/>
          </a:p>
          <a:p>
            <a:pPr lvl="1"/>
            <a:r>
              <a:rPr lang="en-US" sz="1800" dirty="0"/>
              <a:t>Image Customization </a:t>
            </a:r>
          </a:p>
          <a:p>
            <a:pPr lvl="1"/>
            <a:r>
              <a:rPr lang="en-US" sz="1800" dirty="0" smtClean="0"/>
              <a:t>Bring your own Images / Disks &amp; Best Practices</a:t>
            </a:r>
          </a:p>
          <a:p>
            <a:r>
              <a:rPr lang="en-US" sz="2800" dirty="0" smtClean="0"/>
              <a:t>API </a:t>
            </a:r>
            <a:r>
              <a:rPr lang="en-US" sz="2800" dirty="0"/>
              <a:t>Surface &amp; Platform Programmability – </a:t>
            </a:r>
          </a:p>
          <a:p>
            <a:pPr lvl="1"/>
            <a:r>
              <a:rPr lang="en-US" sz="1800" dirty="0"/>
              <a:t>REST, Client Libraries  </a:t>
            </a:r>
            <a:endParaRPr lang="en-US" sz="1800" dirty="0" smtClean="0"/>
          </a:p>
          <a:p>
            <a:pPr lvl="1"/>
            <a:r>
              <a:rPr lang="en-US" sz="1800" dirty="0" smtClean="0"/>
              <a:t>PowerShell </a:t>
            </a:r>
            <a:r>
              <a:rPr lang="en-US" sz="1800" dirty="0" err="1"/>
              <a:t>Cmdlets</a:t>
            </a:r>
            <a:endParaRPr lang="en-US" sz="1800" dirty="0"/>
          </a:p>
          <a:p>
            <a:r>
              <a:rPr lang="en-US" sz="2800" i="1" dirty="0" err="1">
                <a:solidFill>
                  <a:srgbClr val="FFC000"/>
                </a:solidFill>
              </a:rPr>
              <a:t>Scalextreme</a:t>
            </a:r>
            <a:r>
              <a:rPr lang="en-US" sz="2800" dirty="0"/>
              <a:t> – </a:t>
            </a:r>
            <a:r>
              <a:rPr lang="en-US" sz="2800" dirty="0" smtClean="0"/>
              <a:t>ISV building Cloud </a:t>
            </a:r>
            <a:r>
              <a:rPr lang="en-US" sz="2800" dirty="0"/>
              <a:t>based Monitoring &amp; Management</a:t>
            </a:r>
          </a:p>
          <a:p>
            <a:r>
              <a:rPr lang="en-US" sz="2800" dirty="0" smtClean="0"/>
              <a:t>Inside </a:t>
            </a:r>
            <a:r>
              <a:rPr lang="en-US" sz="2800" dirty="0"/>
              <a:t>Provisioning Virtual </a:t>
            </a:r>
            <a:r>
              <a:rPr lang="en-US" sz="2800" dirty="0" smtClean="0"/>
              <a:t>Machines</a:t>
            </a:r>
          </a:p>
          <a:p>
            <a:r>
              <a:rPr lang="en-US" sz="2800" dirty="0" smtClean="0"/>
              <a:t>Application Patterns:- SLA, Building for availability,  </a:t>
            </a:r>
            <a:r>
              <a:rPr lang="en-US" sz="2800" dirty="0" err="1" smtClean="0"/>
              <a:t>IaaS</a:t>
            </a:r>
            <a:r>
              <a:rPr lang="en-US" sz="2800" dirty="0" smtClean="0"/>
              <a:t> + </a:t>
            </a:r>
            <a:r>
              <a:rPr lang="en-US" sz="2800" dirty="0" err="1" smtClean="0"/>
              <a:t>PaaS</a:t>
            </a:r>
            <a:endParaRPr lang="en-US" sz="2800" dirty="0"/>
          </a:p>
          <a:p>
            <a:r>
              <a:rPr lang="en-US" i="1" dirty="0" err="1" smtClean="0">
                <a:solidFill>
                  <a:srgbClr val="FFC000"/>
                </a:solidFill>
              </a:rPr>
              <a:t>RightScale</a:t>
            </a:r>
            <a:r>
              <a:rPr lang="en-US" i="1" dirty="0" smtClean="0"/>
              <a:t> – </a:t>
            </a:r>
            <a:r>
              <a:rPr lang="en-US" dirty="0" smtClean="0"/>
              <a:t>Cloud Management on Windows Azure </a:t>
            </a:r>
          </a:p>
          <a:p>
            <a:r>
              <a:rPr lang="en-US" sz="2800" dirty="0" smtClean="0"/>
              <a:t>Summary </a:t>
            </a:r>
          </a:p>
          <a:p>
            <a:r>
              <a:rPr lang="en-US" sz="2800" dirty="0" smtClean="0"/>
              <a:t>Q &amp; A</a:t>
            </a:r>
            <a:endParaRPr lang="en-US" dirty="0"/>
          </a:p>
        </p:txBody>
      </p:sp>
      <p:sp>
        <p:nvSpPr>
          <p:cNvPr id="7" name="AutoShape 4" descr="data:image/jpeg;base64,/9j/4AAQSkZJRgABAQAAAQABAAD/2wCEAAkGBhISEBUSEhQUERUUFBQRFhYUFhYVFxUVGBYVFxcUEhcXGyYeGBkjGRUUHy8gIzMpLC4sFSo1NTAqOiYrLCkBCQoKDgwOGQ8PGTUkHiQ1KSw1NTApLzU1MywsKTYsNTU1NS4sKSk1LCotKSwqNSk1LCk1KS0wNTQpMCksLCksKv/AABEIAFQBDwMBIgACEQEDEQH/xAAcAAEAAgMBAQEAAAAAAAAAAAAAAQIFBgcDBAj/xABDEAABAwIDBQQGBAsJAAAAAAABAAIDBBEFBiESEzFBYQcUIlEjMlJxgZFCYpOhFTNUcoKxssHR0/AIFkNVVnOSwtL/xAAaAQEAAwEBAQAAAAAAAAAAAAAAAgMEBQEG/8QAKBEBAAIBAgQFBQEAAAAAAAAAAAECAxESBCExQSIyUaHRBRNhcbEj/9oADAMBAAIRAxEAPwDuKIiAiIgIiICIiAiIgIiICIiAiIgIiICIouglUe8AEkgAaknQAeZWBzNnimohsvcZJT6sMeryeVx9Ee/71gKLDazEnbys9DT3u2maTsny3x4vPTh0UJtz0horgnbvvyj+/pskWYN+7ZphttBsZj6nURD/ABD19UeZ4HNMBsL8V5UtI2NoawAACy9lKFNpieiURF6iIiICIiAiIgIiICIiAiIgIo2kBQSiglNpBKIoBQSiIgIijaQFpGN9q0NLO+CWnqNphtcbuzhyc3x8CFu+0tL7Ssmd8g3kY9PECW/XbxMZ/WOvvVeTdprVr4OMM5Yrm8s+zYMAzLT1ke8gfte006OafJzeSyi/MGGYrNTSiSF7o3tNv4tcOY6FdHHbae7fiL1HC9/Rfn+1+j96ppxFZjxdXT4r6Llpb/HxRPs6bieLQ08Zkme2Ng5uNvgPM9AuY432mVNZJ3fDWOYDoZSPGRwuBwjHU6+5a5h+F12MT7yV7i2/rHRrRzbE3gP64rr+WsowUcYaxovzcdST5kqUTbJ05QpvjwcF5vHk9O0fLAZO7OGQnfVB3szvES7WxPG19fjxW9taALDRTdLq6tYrGkOZly3y23XnmlFG0l1JUlFF02kEoouvOGoa++y5rrEtOyQbEaEG3AjyQeqLznnaxpc9wa0cS4gAe8nQK7XX1GqCUUbSbSCUREBERAXD+3qeTvtJHUOlZQOZdxj1Bk2nbVxwLg3YsDyJtzXcFo3aHnQUj2QuoJq5j2bZLG7TGnaI2T4SL6X+KDjIw7Lf5VWfZH+C3nCMSo8LwWqq8MnNRdzWjb4xyu2WAvYQLWGuvGy+Y9olP/kU/wBmP5S+LKuRJq+PEXGDuEVXsmGI3sx7HFzCRYG19OA9Y2HBB9WW+xo4hC2rr6iZ8swEl9q9g4XAuQTwPu8ltGXuxClo6qOpjllL4iXC5FtQRrp5ErX8v9o9fhsLaOrw2eZ0IDGyRXIc0aC9mkHQDUHXyWxYD2vuqKiOF2H1UDXkgyPB2WWBN3eDpb4oMl2r52/B1CSw2qJrxQjmDbxSW+qD8yFyjImLVWC10QrC4QVzQ9xcSQHuNttxP02kgO6O15LMQ4PUY5jElROyanp4AY4A9hY4DXZcGvHrXu83HGw5L7Ma/s9M3MjoaiZ8oa50Ykc0tLuNneHnwv1QbD29PvgriOc0P7RW55WeTRwE6+iZ+yFxXEcUq6vLj6WaCfvFPNAyxik2nxgnZePDrYCx93ULOYR2ySwwRxHC6xxYxrbgEXsAL+p0QdaxL8TJ/tv/AGSvy7lfAsJdTNlr6iSB73PDQxpILWkC+jTbiuu4f2tvqpO7nDqqESNe3ePB2W+BxF/AOJFviucZPxhlJTbirwiarc1znBzofVDtbDbjJCCWZfy2SAK6e5NvUdz/AEF+isOpwyJjAdoNaGgnmALD9S4i3ONEDcZfl+xZ/KXbKKsaYGyH0bdgPO1psi1ztE8LfuQcp7V8kGN/fIG3Y8gStaPVedA8AcidD1960ttDHTjaqBtycWwA8PIzkcB9Uanot8zx2rbW1T0PA+F01uPK0I/7H4ea05mRa58JqN04jiQfXI5utz/WudkiJtM0jV9lwd8lMFa8TbbHb1mHQ+yvObZmmmkDGSNuWbIDQ9nkAObeHu+Kz2e+z+DFGRtmc9u6LnN2CB6wAN7g+QXBKOrfDK2RhLHsdcHmCPP7xZfobJuaWV1M2QaPHhkb7Lufw5j3q/Bl3Rtnq5X1bgPs2+7j8s+0uGZj7LqenxekoWvkLKiMvcSRtA3kGht9QLepOyeDDaOvnhkkcXUFXGQ4gixhceQHMBWzzQSuzJh0jY3ujbCQ54Y4sadqbRzgLA6j5re86ROdhlY1oLnOpKlrWtBJJMLwAANSSeS1OE4x2e9jtLX0LKmR8jXO2rhpAGjiNNOivjmAHL9dRuoql7jPIGSQFwJczaa25aLaG5AJ5jTgV9uUuygV+HU7pnz00kTXx7I8Gm8e67mube/iWHyvlI4Zi4jr6eSdlxuqmNkj2NvcNeQ0H3G+rbeWqCmdaKknx6rNbI6GFscLi5gudoxxACwBJ4r5/wAA5a/Lp/8Ag7/wszmuc0+P1U0lDLWwPjjYGiIuYbRxG4LmFpsQVf8AvhQ/6fk+xZ/KQbpl2Wlw/App6OV0sLY5pY3P0O3qALEC3jsFzjsazDLQ1rIZ7thr2B7CToZLkNcOpILT1t0Ww5wxd1Tl/d0lFNTb2dsRhbGbtYwl5cQ1os0kN5L785dnbpMEg3LT3miY17NkeJwAbvGNtrfTaHVvVB8HbrmF9RJHhVN43BpqZwPqtLmMPwBdbq1Xpsa7xk+W5u6OEQm+p8EjGi/wsvbscynNI+fEK0O307nD0gLXbPMkHhc8vJoWvYPhNTBhuMUBhms121D6N/pBvWtOxp4tGNOnmgweF5ewMQRGrqpopnRskexrXEDbaHCxDDyIWeytlrAX1sApqyZ8wlbJG0tcAXRneC5LBp4V44HmaCKmiiqMFlqJI2NYZDCLu2RYetETw81nMCzjSd5hDMElgc6RjBLumt3e04NLyRGCAASTrwQdpYLADorKrHXAPRWQEREBVfGDxAPvVkQeXdmeyPkrtYBwFlZEFHQtPEAqBTt9kfJeiIKtjA4ABWREFNy3yGqr3Znsj5L1RB5inb7I+Sg07fZHyXqVq+aM7MpjuYWmoqSNIm/Rv9KYj1R04npxXkzEc5TpjtknSrJY5i1NSRGWctY3kLXc4+yxvElcqxPF67GZN3Cww0wOjeR6yEeueg0H3rYMOyDPWS95xJ5kdyjGjGD2QPL+jddBocOjhaGxtDQBbQWVU1tfryhvplxcL5PFf17R+vlqeVOzOCls+QbyTzPL3DktzbGALAWCsitisVjSGHLlvltuvOstJzn2Zw1d5YrQz+YHhf0eP38fetcydk7EqCpEgDHMdZsjQ46t8xccRxC60oVc4qzbd3aq8fmrinFM61/KuyDYkK1kUq1hVawDgLI6IHiAVZEFHQNPEA/BV7sz2R8l6ogoIW8LBW2VKIKtYBw0TdjyCsiDy7sz2R8lPdmeyPkvREBERAREQEREBERAREQEREBQSpUEIMDiE9ROd3BeBnB0xHjPSFp9X893wHMe2CZWgph4G3cTdzjq5x9pzjq49SswGqV5p3WTknTbHRAUoi9ViIiAiIgIiICIiAiIgIiICIiAiIgIiICIiAiIgIiICIiAiIgIiICIiAiIgIiICIiAiIgIiICIiAiIgIiICIiAiIg//9k="/>
          <p:cNvSpPr>
            <a:spLocks noChangeAspect="1" noChangeArrowheads="1"/>
          </p:cNvSpPr>
          <p:nvPr/>
        </p:nvSpPr>
        <p:spPr bwMode="auto">
          <a:xfrm>
            <a:off x="63500" y="-390525"/>
            <a:ext cx="2581275" cy="80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data:image/jpeg;base64,/9j/4AAQSkZJRgABAQAAAQABAAD/2wCEAAkGBhQPERAUEhMVERAWFxQQEBcXFhcVEBUVFBcVFRUQEhMYGyYeFxojGRMeHy8gIycpLSwsFx49NTA2NigtLSkBCQoKDQwOGg4OGDQkHiQ1LC4vNTU0KTU1LTUsNCw1NTUzLi00NCw1LzQsKTQ1NDU1MzUzNTYtLjUxKTU1NS0sM//AABEIAFQBDwMBIgACEQEDEQH/xAAcAAEAAQUBAQAAAAAAAAAAAAAABgECAwUHBAj/xABDEAABAwIEAgYGBgYLAQAAAAABAAIDBBEFBhIhMUEHExQiUWEyQlJxgZEjM2KhsdNUcoKTssEVFiRDVVZzksLR8Aj/xAAaAQEBAAMBAQAAAAAAAAAAAAAAAwIEBQEG/8QALBEBAAIBAQYFAgcAAAAAAAAAAAECAxIEESExQXETImGhsQVRIzIzQsHR8P/aAAwDAQACEQMRAD8A7iiIgIiICIiAiIgIiICIiAiIgIiICIiAiIgK17w0Ek2A3JOwAHMlaHM2d6fDxZ7jJOfQiZvKSeFx6o8z8FoKLDqvFjrrPoaW4LKdpOk+HXO4vPlw8lhN+O6ObZrs86fEycK/PaOvx6pJHmDtLtNKNbL2dMfqvMRD+8Pn6I8TwW5YDYX481jpaRsTQ1oAA2WZZR6o2mJ/LG6BEResBERAREQEREBERAREQEREBFTUgKCqKhKakFURUBQVREQERU1IKqEY30qw0c8kMtPOHsPEdXpcDwe06+BCm2pQzpKyZ2+DrIh/aYgSz7beJiP4jz96nk1ad9ebc2PwJyxXPHln2SDAMywV8euB+oes07PafBzeS2i+X8MxWajlEkL3RyN2P82vaeI8iukDptIpx9Ber4cfoP1/a/Z+9RptNZjzcHS2r6Llpf8AA80T7d3TcTxWKljMk0jY4xxLjb4AcSfILmON9JtRXSdRhrHMB2MpH0pHC4HCMeZ39yjlBhlbjswfK9xZf0jsxo5tiZwC69lrKMNAwNY0avWdzJ8SVlE3y8uEJXx7PsPC3nyfb9sd/u0OTejhtOeuqD1tQe8S7fc8bX3+J3U7a0AWGwTUmpWrWKxuhy8ua+a2u875VRU1ICsklUVCU1IKoqAqyGoa++lzXWJabEGxGxabcCPBBkRY552xtLnuDGjiXEBo95OwV4dfcbhBVFTUmpBVERAREQFw/p6nf2yhZUOlZhZbeQx7gyanarjgXBumwPK9ua7goN0h50FE+OJ2HzVzHt1ksbqjaQ4jSe6Rfa/xQcZGHZe/Sqv90f8ApTnCMSpMHweuqsMnNRdzWt1jdkr9LGl7CARYG9jxsvMekOn/AMBn/dj8peLKuRJsSjxcmDsENVpNPEb6WPjcXscW2BtfbgPSdYcEHqy10NHE4W1VdUzSTzASE6rkBwuBcgk7H3eAUoy70H01DUw1EcspkjJc25FtwRvt4FR/L/SPXYTC2kq8MnmfCBG2SO5Dmt2bchpB2HEHfwUjwHpgdVVEULsOqYGvJBkeDoZYE3PcHhb4oNj0sZ3/AKKoXFjrVU14qYcwbd6W32QfmWrlGRMWqcAroBWFwpq1oe8uJLQ9x+scT67SQHeTt+S3MOD1GYcXlnnZLT0kIMdKHsLHgC+h4a8cb983HHSOS9eNf/PTOplMNRK+YNc6ISOaWlw30u7vPhfzQSHp6ffB3kcDLD+JUzys8mjpidz1bP4QuKYjilVW5efTTQT9rp5YGEGKTU+MF2l423sBY+4eK3uD9MklPBFEcKq3FjWsvYgGwAvbR5IOtYl9TN+o/wDhK+Xcr4Hhj6ZklfUSQSPc8MDGkgtaQL7NNuK67h/S2+sf1Bw2qhEjXt1uB0N7jiL9wcSLfFc4yfjDaKmENXg81W4Oc5rnQ+iHWOka4yQgqzL2XiQBXz3JsO47n+wvovDacRxRsB1BrQ0E8SALD8FxBucaMG4y7Jf/AEWflLttFVtMLJPq2aA86ttItc6ieFkHKelfJBjf2uBvceQJ2gei87CQAcnHY+fvUKbQspgHVA1y8WQA8PAzkeiPsjc+SnueOlfXqgodwe6+a3HlaEf8vl4qGsyLWSQun6pxHpEH60jm63P8VzskVm0zSN77PZL5aYK12q2mOUceMx/Hz269E6K85tnBp5AxkzbuZpAa17PAAcx+Flvs99H8OMMhbM57eqLnM0kD0gAb3B8FwOjq3wSMkYSyRh1NPMEeI+6y+hsmZpZiNO2QbSDuyt5tcOPw5hX2fLqjTPNyfq+weBbxcceWfaf6cMzH0XQUuLUNE18hinYXvJI1g3kGxt9gKdSdE8GE0eJzwySOcaKrjIcQRYxOPIDmFdnmgkdmLCZGxvdE2IhzwxxjadU2zngWB3HPmFPM6RF+G4g1oLnOpalrQAS4kwvAaANySTay2nCcX6Peh2mxOijqJJJGvdqBDSA3ZxG23kr8cwA5ZraB1FUvcZpAyWAuBLmamtuWi2x1EAkceHAr25S6KBiWH0rppJ6aWNr4tI7m3WPddzXNvfvLT5XykcIxYMr6aSdlx1FQxj3xtvcNkcAD7jfdvu3QY860VLUY7XmukdDA1kLi5ouQ4siaBYAk8Vg/oHL36fP/ALHflrcZrnNLjtbNJQS1tM9kTA0RF0brMiOoFzC02LbLJ/W+j/y7J+5Z+UgmmXJabDMEqJ6OZ0tO2OaaJztjr3AbYgWu+w4LnHQzmGTDqyOGcltPWtEkRJ7pkuWtd7yQWnz0+SkOcMWdVYD1dJQzU3WzNidCIzdrGEyFxa1osCWjkvfnPo7dLgtL1LT2ukY2SLT6bgA3rGNtz21Dzag8HTrmF9VJFhlN33AGpqQPstLmRn9karebFfTY12nKU9zd0cQhdzPckY0X+Flm6HMpSyPqa6ta7tExcO+2z9J9IlpG1zy8GhR7B8JqKfDswURgmsHaqf6N56wdY1p0bd7usB28Sg0eF5ewYQwmrq5Yah0bJJGNaS0a2hwsQw8iFvsrZawR9ZTCmrZn1AkbJCC1wBdGesFyWD2FhwPM0MNPBFUYHLUSxsbG6Qwi7tIsN3RE8PEreYFnCl7TAGYFLA4yMYJeqa3q9RDTISIgQADc78EHaWCwCuVGOuAVVAREQFa+MO4gFXIgxdmb7I+SvawDgLK5EFjoQeIB+CoKdo9UfJZEQWtjA4ABXIiCzqW+A81b2Zvsj5LKiDGKdo9UfJDTt9kfJZFGc0Z2ZSHqYW9prCO7E3g2/B8zh6I8uJ+9eTMRG+VMeO2S2msNjjmK01DEZZy1jeAFrucfZY3iSuVYpi9bjz+rgYYaMHYeqbetI4emfsjYfepBh2QZq+UVGJSGR3qxjaNg9gDw/wDbroNDh0cDQ2NoaBsLBRmtsnPhDfpmw7J+n5r/AH6R2jr3RLKnRnDSWfIOsl8Ty9w5KaNjAFgLBXIrVrFY3Q0MuW+W2vJO+UJzn0ZxV2qSK0NTxuB3H+Tx/Pio1k7JuIYbUteAx0TrNmaHHdvtC44jiPj4rraKc4qzbV1bVNvz1xThmd9fVbpBsSN1ciKrRWtYBwFkdGDxAKuRBY6Fp4gH4K3szfZHyWVEFghbwsLK6yqiCjWgcBZU6seAVyIMXZm+yPkqimb7I+SyIgIiICIiAiIgIiICIiAiIgKhNlVEGhxConqbx094I+DpSPpT5QtPo/ru+A5jLgmVoaQd1t3E6nOO7nO5uc47uPmVuAFVebuqk5J06Y4R/uYiIvUxERAREQEREBERAREQEREBERAREQEREBERAREQEREBERAREQEREBERAREQEREBERAREQEREBERAREQEREBERAREQf/2Q=="/>
          <p:cNvSpPr>
            <a:spLocks noChangeAspect="1" noChangeArrowheads="1"/>
          </p:cNvSpPr>
          <p:nvPr/>
        </p:nvSpPr>
        <p:spPr bwMode="auto">
          <a:xfrm>
            <a:off x="215900" y="-238125"/>
            <a:ext cx="2581275" cy="800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7111" y="1524000"/>
            <a:ext cx="258127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http://www.rightscale.com/news_events/press_kit/rightscale_logo_(R)_blue_b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4749" y="2725258"/>
            <a:ext cx="2286000"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2327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510886" y="3921011"/>
            <a:ext cx="4439796" cy="2621303"/>
          </a:xfrm>
          <a:prstGeom prst="rect">
            <a:avLst/>
          </a:prstGeom>
          <a:solidFill>
            <a:schemeClr val="bg2">
              <a:lumMod val="75000"/>
            </a:schemeClr>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b" anchorCtr="0">
            <a:noAutofit/>
          </a:bodyPr>
          <a:lstStyle/>
          <a:p>
            <a:pPr algn="r" defTabSz="1244547">
              <a:lnSpc>
                <a:spcPct val="90000"/>
              </a:lnSpc>
              <a:spcBef>
                <a:spcPct val="0"/>
              </a:spcBef>
              <a:spcAft>
                <a:spcPct val="35000"/>
              </a:spcAft>
            </a:pPr>
            <a:endParaRPr lang="en-US" sz="1400" dirty="0">
              <a:ln>
                <a:solidFill>
                  <a:srgbClr val="363535">
                    <a:alpha val="0"/>
                  </a:srgbClr>
                </a:solidFill>
              </a:ln>
              <a:gradFill>
                <a:gsLst>
                  <a:gs pos="0">
                    <a:srgbClr val="FFFFFF"/>
                  </a:gs>
                  <a:gs pos="100000">
                    <a:srgbClr val="FFFFFF"/>
                  </a:gs>
                </a:gsLst>
                <a:lin ang="5400000" scaled="0"/>
              </a:gradFill>
            </a:endParaRPr>
          </a:p>
        </p:txBody>
      </p:sp>
      <p:sp>
        <p:nvSpPr>
          <p:cNvPr id="2" name="Title 1"/>
          <p:cNvSpPr>
            <a:spLocks noGrp="1"/>
          </p:cNvSpPr>
          <p:nvPr>
            <p:ph type="title"/>
          </p:nvPr>
        </p:nvSpPr>
        <p:spPr>
          <a:xfrm>
            <a:off x="303212" y="76200"/>
            <a:ext cx="11734800" cy="1107996"/>
          </a:xfrm>
        </p:spPr>
        <p:txBody>
          <a:bodyPr/>
          <a:lstStyle/>
          <a:p>
            <a:r>
              <a:rPr lang="en-US" dirty="0"/>
              <a:t>Service </a:t>
            </a:r>
            <a:r>
              <a:rPr lang="en-US" dirty="0" smtClean="0"/>
              <a:t>Management REST APIs- </a:t>
            </a:r>
            <a:r>
              <a:rPr lang="en-US" sz="3600" dirty="0"/>
              <a:t>“A Bird’s eye View”</a:t>
            </a:r>
            <a:endParaRPr lang="en-US" dirty="0"/>
          </a:p>
        </p:txBody>
      </p:sp>
      <p:pic>
        <p:nvPicPr>
          <p:cNvPr id="3" name="Picture 1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93178" y="1371601"/>
            <a:ext cx="1602468" cy="860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Arrow Connector 14"/>
          <p:cNvCxnSpPr/>
          <p:nvPr/>
        </p:nvCxnSpPr>
        <p:spPr>
          <a:xfrm>
            <a:off x="6094413" y="2232290"/>
            <a:ext cx="0" cy="379333"/>
          </a:xfrm>
          <a:prstGeom prst="straightConnector1">
            <a:avLst/>
          </a:prstGeom>
          <a:noFill/>
          <a:ln w="57150" cap="flat" cmpd="sng" algn="ctr">
            <a:solidFill>
              <a:schemeClr val="tx1"/>
            </a:solidFill>
            <a:prstDash val="solid"/>
            <a:tailEnd type="triangle"/>
          </a:ln>
          <a:effectLst/>
        </p:spPr>
      </p:cxnSp>
      <p:sp>
        <p:nvSpPr>
          <p:cNvPr id="7" name="Rectangle 6"/>
          <p:cNvSpPr/>
          <p:nvPr/>
        </p:nvSpPr>
        <p:spPr>
          <a:xfrm>
            <a:off x="5071476" y="2611623"/>
            <a:ext cx="2073282"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Management.core.windows.net/</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8" name="Rectangle 7"/>
          <p:cNvSpPr/>
          <p:nvPr/>
        </p:nvSpPr>
        <p:spPr>
          <a:xfrm>
            <a:off x="5071476" y="3248799"/>
            <a:ext cx="2073282"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Subscription</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(R)</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9" name="Rectangle 8"/>
          <p:cNvSpPr/>
          <p:nvPr/>
        </p:nvSpPr>
        <p:spPr>
          <a:xfrm>
            <a:off x="5972112" y="4023950"/>
            <a:ext cx="940526"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Storage Account (CRUD)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10" name="Rectangle 9"/>
          <p:cNvSpPr/>
          <p:nvPr/>
        </p:nvSpPr>
        <p:spPr>
          <a:xfrm>
            <a:off x="4939111" y="4023950"/>
            <a:ext cx="940526"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Hosted Service (CRUD)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11" name="Rectangle 10"/>
          <p:cNvSpPr/>
          <p:nvPr/>
        </p:nvSpPr>
        <p:spPr>
          <a:xfrm>
            <a:off x="7005113" y="4023950"/>
            <a:ext cx="708299"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Location</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12" name="Rectangle 11"/>
          <p:cNvSpPr/>
          <p:nvPr/>
        </p:nvSpPr>
        <p:spPr>
          <a:xfrm>
            <a:off x="7805887" y="4023950"/>
            <a:ext cx="708299"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err="1" smtClean="0">
                <a:ln>
                  <a:solidFill>
                    <a:srgbClr val="363535">
                      <a:alpha val="0"/>
                    </a:srgbClr>
                  </a:solidFill>
                </a:ln>
                <a:gradFill>
                  <a:gsLst>
                    <a:gs pos="0">
                      <a:srgbClr val="FFFFFF"/>
                    </a:gs>
                    <a:gs pos="100000">
                      <a:srgbClr val="FFFFFF"/>
                    </a:gs>
                  </a:gsLst>
                  <a:lin ang="5400000" scaled="0"/>
                </a:gradFill>
              </a:rPr>
              <a:t>OSFamily</a:t>
            </a:r>
            <a:r>
              <a:rPr lang="en-US" sz="900" dirty="0" smtClean="0">
                <a:ln>
                  <a:solidFill>
                    <a:srgbClr val="363535">
                      <a:alpha val="0"/>
                    </a:srgbClr>
                  </a:solidFill>
                </a:ln>
                <a:gradFill>
                  <a:gsLst>
                    <a:gs pos="0">
                      <a:srgbClr val="FFFFFF"/>
                    </a:gs>
                    <a:gs pos="100000">
                      <a:srgbClr val="FFFFFF"/>
                    </a:gs>
                  </a:gsLst>
                  <a:lin ang="5400000" scaled="0"/>
                </a:gradFill>
              </a:rPr>
              <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13" name="Rectangle 12"/>
          <p:cNvSpPr/>
          <p:nvPr/>
        </p:nvSpPr>
        <p:spPr>
          <a:xfrm>
            <a:off x="8606661" y="4023950"/>
            <a:ext cx="708299"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OS</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(R)</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14" name="Rectangle 13"/>
          <p:cNvSpPr/>
          <p:nvPr/>
        </p:nvSpPr>
        <p:spPr>
          <a:xfrm>
            <a:off x="9407436" y="4023950"/>
            <a:ext cx="708299"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Operations</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(R)</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15" name="Rectangle 14"/>
          <p:cNvSpPr/>
          <p:nvPr/>
        </p:nvSpPr>
        <p:spPr>
          <a:xfrm>
            <a:off x="3906110" y="4023950"/>
            <a:ext cx="940526" cy="403721"/>
          </a:xfrm>
          <a:prstGeom prst="rect">
            <a:avLst/>
          </a:prstGeom>
          <a:solidFill>
            <a:schemeClr val="accent2"/>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Disks</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17" name="Rectangle 16"/>
          <p:cNvSpPr/>
          <p:nvPr/>
        </p:nvSpPr>
        <p:spPr>
          <a:xfrm>
            <a:off x="2873109" y="4023950"/>
            <a:ext cx="940526" cy="403721"/>
          </a:xfrm>
          <a:prstGeom prst="rect">
            <a:avLst/>
          </a:prstGeom>
          <a:solidFill>
            <a:schemeClr val="accent2"/>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Images</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20" name="Rectangle 19"/>
          <p:cNvSpPr/>
          <p:nvPr/>
        </p:nvSpPr>
        <p:spPr>
          <a:xfrm>
            <a:off x="3388894" y="5395551"/>
            <a:ext cx="940526" cy="403721"/>
          </a:xfrm>
          <a:prstGeom prst="rect">
            <a:avLst/>
          </a:prstGeom>
          <a:solidFill>
            <a:schemeClr val="accent2"/>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Virtual Machine</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21" name="Rectangle 20"/>
          <p:cNvSpPr/>
          <p:nvPr/>
        </p:nvSpPr>
        <p:spPr>
          <a:xfrm>
            <a:off x="2882776" y="6030686"/>
            <a:ext cx="940526" cy="403721"/>
          </a:xfrm>
          <a:prstGeom prst="rect">
            <a:avLst/>
          </a:prstGeom>
          <a:solidFill>
            <a:schemeClr val="accent2"/>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Data Disk</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22" name="Rectangle 21"/>
          <p:cNvSpPr/>
          <p:nvPr/>
        </p:nvSpPr>
        <p:spPr>
          <a:xfrm>
            <a:off x="3895149" y="6030686"/>
            <a:ext cx="940526" cy="403721"/>
          </a:xfrm>
          <a:prstGeom prst="rect">
            <a:avLst/>
          </a:prstGeom>
          <a:solidFill>
            <a:schemeClr val="accent2"/>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Configuration Set</a:t>
            </a:r>
            <a:br>
              <a:rPr lang="en-US" sz="900" dirty="0" smtClean="0">
                <a:ln>
                  <a:solidFill>
                    <a:srgbClr val="363535">
                      <a:alpha val="0"/>
                    </a:srgbClr>
                  </a:solidFill>
                </a:ln>
                <a:gradFill>
                  <a:gsLst>
                    <a:gs pos="0">
                      <a:srgbClr val="FFFFFF"/>
                    </a:gs>
                    <a:gs pos="100000">
                      <a:srgbClr val="FFFFFF"/>
                    </a:gs>
                  </a:gsLst>
                  <a:lin ang="5400000" scaled="0"/>
                </a:gradFill>
              </a:rPr>
            </a:br>
            <a:r>
              <a:rPr lang="en-US" sz="900" dirty="0" smtClean="0">
                <a:ln>
                  <a:solidFill>
                    <a:srgbClr val="363535">
                      <a:alpha val="0"/>
                    </a:srgbClr>
                  </a:solidFill>
                </a:ln>
                <a:gradFill>
                  <a:gsLst>
                    <a:gs pos="0">
                      <a:srgbClr val="FFFFFF"/>
                    </a:gs>
                    <a:gs pos="100000">
                      <a:srgbClr val="FFFFFF"/>
                    </a:gs>
                  </a:gsLst>
                  <a:lin ang="5400000" scaled="0"/>
                </a:gradFill>
              </a:rPr>
              <a:t>(CRUD)</a:t>
            </a:r>
            <a:endParaRPr lang="en-US" sz="900" dirty="0">
              <a:ln>
                <a:solidFill>
                  <a:srgbClr val="363535">
                    <a:alpha val="0"/>
                  </a:srgbClr>
                </a:solidFill>
              </a:ln>
              <a:gradFill>
                <a:gsLst>
                  <a:gs pos="0">
                    <a:srgbClr val="FFFFFF"/>
                  </a:gs>
                  <a:gs pos="100000">
                    <a:srgbClr val="FFFFFF"/>
                  </a:gs>
                </a:gsLst>
                <a:lin ang="5400000" scaled="0"/>
              </a:gradFill>
            </a:endParaRPr>
          </a:p>
        </p:txBody>
      </p:sp>
      <p:cxnSp>
        <p:nvCxnSpPr>
          <p:cNvPr id="23" name="Straight Arrow Connector 14"/>
          <p:cNvCxnSpPr>
            <a:endCxn id="8" idx="0"/>
          </p:cNvCxnSpPr>
          <p:nvPr/>
        </p:nvCxnSpPr>
        <p:spPr>
          <a:xfrm>
            <a:off x="6108117" y="3059132"/>
            <a:ext cx="0" cy="189667"/>
          </a:xfrm>
          <a:prstGeom prst="straightConnector1">
            <a:avLst/>
          </a:prstGeom>
          <a:noFill/>
          <a:ln w="25400" cap="flat" cmpd="sng" algn="ctr">
            <a:solidFill>
              <a:schemeClr val="tx1"/>
            </a:solidFill>
            <a:prstDash val="solid"/>
            <a:tailEnd type="none"/>
          </a:ln>
          <a:effectLst/>
        </p:spPr>
      </p:cxnSp>
      <p:cxnSp>
        <p:nvCxnSpPr>
          <p:cNvPr id="26" name="Straight Arrow Connector 14"/>
          <p:cNvCxnSpPr/>
          <p:nvPr/>
        </p:nvCxnSpPr>
        <p:spPr>
          <a:xfrm>
            <a:off x="9773337" y="3751845"/>
            <a:ext cx="0" cy="244208"/>
          </a:xfrm>
          <a:prstGeom prst="straightConnector1">
            <a:avLst/>
          </a:prstGeom>
          <a:noFill/>
          <a:ln w="25400" cap="flat" cmpd="sng" algn="ctr">
            <a:solidFill>
              <a:schemeClr val="tx1"/>
            </a:solidFill>
            <a:prstDash val="solid"/>
            <a:tailEnd type="none"/>
          </a:ln>
          <a:effectLst/>
        </p:spPr>
      </p:cxnSp>
      <p:cxnSp>
        <p:nvCxnSpPr>
          <p:cNvPr id="28" name="Straight Arrow Connector 14"/>
          <p:cNvCxnSpPr/>
          <p:nvPr/>
        </p:nvCxnSpPr>
        <p:spPr>
          <a:xfrm>
            <a:off x="3351357" y="3751845"/>
            <a:ext cx="0" cy="244208"/>
          </a:xfrm>
          <a:prstGeom prst="straightConnector1">
            <a:avLst/>
          </a:prstGeom>
          <a:noFill/>
          <a:ln w="25400" cap="flat" cmpd="sng" algn="ctr">
            <a:solidFill>
              <a:schemeClr val="tx1"/>
            </a:solidFill>
            <a:prstDash val="solid"/>
            <a:tailEnd type="none"/>
          </a:ln>
          <a:effectLst/>
        </p:spPr>
      </p:cxnSp>
      <p:cxnSp>
        <p:nvCxnSpPr>
          <p:cNvPr id="29" name="Straight Arrow Connector 14"/>
          <p:cNvCxnSpPr/>
          <p:nvPr/>
        </p:nvCxnSpPr>
        <p:spPr>
          <a:xfrm>
            <a:off x="4376373" y="3751845"/>
            <a:ext cx="0" cy="244208"/>
          </a:xfrm>
          <a:prstGeom prst="straightConnector1">
            <a:avLst/>
          </a:prstGeom>
          <a:noFill/>
          <a:ln w="25400" cap="flat" cmpd="sng" algn="ctr">
            <a:solidFill>
              <a:schemeClr val="tx1"/>
            </a:solidFill>
            <a:prstDash val="solid"/>
            <a:tailEnd type="none"/>
          </a:ln>
          <a:effectLst/>
        </p:spPr>
      </p:cxnSp>
      <p:cxnSp>
        <p:nvCxnSpPr>
          <p:cNvPr id="30" name="Straight Arrow Connector 14"/>
          <p:cNvCxnSpPr/>
          <p:nvPr/>
        </p:nvCxnSpPr>
        <p:spPr>
          <a:xfrm>
            <a:off x="5409374" y="3751845"/>
            <a:ext cx="0" cy="244208"/>
          </a:xfrm>
          <a:prstGeom prst="straightConnector1">
            <a:avLst/>
          </a:prstGeom>
          <a:noFill/>
          <a:ln w="25400" cap="flat" cmpd="sng" algn="ctr">
            <a:solidFill>
              <a:schemeClr val="tx1"/>
            </a:solidFill>
            <a:prstDash val="solid"/>
            <a:tailEnd type="none"/>
          </a:ln>
          <a:effectLst/>
        </p:spPr>
      </p:cxnSp>
      <p:cxnSp>
        <p:nvCxnSpPr>
          <p:cNvPr id="31" name="Straight Arrow Connector 14"/>
          <p:cNvCxnSpPr/>
          <p:nvPr/>
        </p:nvCxnSpPr>
        <p:spPr>
          <a:xfrm>
            <a:off x="6442375" y="3751845"/>
            <a:ext cx="0" cy="244208"/>
          </a:xfrm>
          <a:prstGeom prst="straightConnector1">
            <a:avLst/>
          </a:prstGeom>
          <a:noFill/>
          <a:ln w="25400" cap="flat" cmpd="sng" algn="ctr">
            <a:solidFill>
              <a:schemeClr val="tx1"/>
            </a:solidFill>
            <a:prstDash val="solid"/>
            <a:tailEnd type="none"/>
          </a:ln>
          <a:effectLst/>
        </p:spPr>
      </p:cxnSp>
      <p:cxnSp>
        <p:nvCxnSpPr>
          <p:cNvPr id="32" name="Straight Arrow Connector 14"/>
          <p:cNvCxnSpPr/>
          <p:nvPr/>
        </p:nvCxnSpPr>
        <p:spPr>
          <a:xfrm>
            <a:off x="7359262" y="3751845"/>
            <a:ext cx="0" cy="244208"/>
          </a:xfrm>
          <a:prstGeom prst="straightConnector1">
            <a:avLst/>
          </a:prstGeom>
          <a:noFill/>
          <a:ln w="25400" cap="flat" cmpd="sng" algn="ctr">
            <a:solidFill>
              <a:schemeClr val="tx1"/>
            </a:solidFill>
            <a:prstDash val="solid"/>
            <a:tailEnd type="none"/>
          </a:ln>
          <a:effectLst/>
        </p:spPr>
      </p:cxnSp>
      <p:cxnSp>
        <p:nvCxnSpPr>
          <p:cNvPr id="33" name="Straight Arrow Connector 14"/>
          <p:cNvCxnSpPr/>
          <p:nvPr/>
        </p:nvCxnSpPr>
        <p:spPr>
          <a:xfrm>
            <a:off x="8160036" y="3751845"/>
            <a:ext cx="0" cy="244208"/>
          </a:xfrm>
          <a:prstGeom prst="straightConnector1">
            <a:avLst/>
          </a:prstGeom>
          <a:noFill/>
          <a:ln w="25400" cap="flat" cmpd="sng" algn="ctr">
            <a:solidFill>
              <a:schemeClr val="tx1"/>
            </a:solidFill>
            <a:prstDash val="solid"/>
            <a:tailEnd type="none"/>
          </a:ln>
          <a:effectLst/>
        </p:spPr>
      </p:cxnSp>
      <p:cxnSp>
        <p:nvCxnSpPr>
          <p:cNvPr id="34" name="Straight Arrow Connector 14"/>
          <p:cNvCxnSpPr/>
          <p:nvPr/>
        </p:nvCxnSpPr>
        <p:spPr>
          <a:xfrm>
            <a:off x="8960810" y="3751845"/>
            <a:ext cx="0" cy="244208"/>
          </a:xfrm>
          <a:prstGeom prst="straightConnector1">
            <a:avLst/>
          </a:prstGeom>
          <a:noFill/>
          <a:ln w="25400" cap="flat" cmpd="sng" algn="ctr">
            <a:solidFill>
              <a:schemeClr val="tx1"/>
            </a:solidFill>
            <a:prstDash val="solid"/>
            <a:tailEnd type="none"/>
          </a:ln>
          <a:effectLst/>
        </p:spPr>
      </p:cxnSp>
      <p:cxnSp>
        <p:nvCxnSpPr>
          <p:cNvPr id="35" name="Straight Arrow Connector 14"/>
          <p:cNvCxnSpPr/>
          <p:nvPr/>
        </p:nvCxnSpPr>
        <p:spPr>
          <a:xfrm>
            <a:off x="3351357" y="3751845"/>
            <a:ext cx="6410228" cy="0"/>
          </a:xfrm>
          <a:prstGeom prst="straightConnector1">
            <a:avLst/>
          </a:prstGeom>
          <a:noFill/>
          <a:ln w="25400" cap="flat" cmpd="sng" algn="ctr">
            <a:solidFill>
              <a:schemeClr val="tx1"/>
            </a:solidFill>
            <a:prstDash val="solid"/>
            <a:tailEnd type="none"/>
          </a:ln>
          <a:effectLst/>
        </p:spPr>
      </p:cxnSp>
      <p:cxnSp>
        <p:nvCxnSpPr>
          <p:cNvPr id="38" name="Straight Arrow Connector 14"/>
          <p:cNvCxnSpPr/>
          <p:nvPr/>
        </p:nvCxnSpPr>
        <p:spPr>
          <a:xfrm>
            <a:off x="5409374" y="4427671"/>
            <a:ext cx="0" cy="137160"/>
          </a:xfrm>
          <a:prstGeom prst="straightConnector1">
            <a:avLst/>
          </a:prstGeom>
          <a:noFill/>
          <a:ln w="25400" cap="flat" cmpd="sng" algn="ctr">
            <a:solidFill>
              <a:schemeClr val="tx1"/>
            </a:solidFill>
            <a:prstDash val="solid"/>
            <a:tailEnd type="none"/>
          </a:ln>
          <a:effectLst/>
        </p:spPr>
      </p:cxnSp>
      <p:cxnSp>
        <p:nvCxnSpPr>
          <p:cNvPr id="39" name="Straight Arrow Connector 14"/>
          <p:cNvCxnSpPr/>
          <p:nvPr/>
        </p:nvCxnSpPr>
        <p:spPr>
          <a:xfrm>
            <a:off x="3859157" y="4564831"/>
            <a:ext cx="2583218" cy="0"/>
          </a:xfrm>
          <a:prstGeom prst="straightConnector1">
            <a:avLst/>
          </a:prstGeom>
          <a:noFill/>
          <a:ln w="25400" cap="flat" cmpd="sng" algn="ctr">
            <a:solidFill>
              <a:schemeClr val="tx1"/>
            </a:solidFill>
            <a:prstDash val="solid"/>
            <a:tailEnd type="none"/>
          </a:ln>
          <a:effectLst/>
        </p:spPr>
      </p:cxnSp>
      <p:cxnSp>
        <p:nvCxnSpPr>
          <p:cNvPr id="42" name="Straight Arrow Connector 14"/>
          <p:cNvCxnSpPr/>
          <p:nvPr/>
        </p:nvCxnSpPr>
        <p:spPr>
          <a:xfrm>
            <a:off x="3859157" y="4558299"/>
            <a:ext cx="0" cy="137160"/>
          </a:xfrm>
          <a:prstGeom prst="straightConnector1">
            <a:avLst/>
          </a:prstGeom>
          <a:noFill/>
          <a:ln w="25400" cap="flat" cmpd="sng" algn="ctr">
            <a:solidFill>
              <a:schemeClr val="tx1"/>
            </a:solidFill>
            <a:prstDash val="solid"/>
            <a:tailEnd type="none"/>
          </a:ln>
          <a:effectLst/>
        </p:spPr>
      </p:cxnSp>
      <p:cxnSp>
        <p:nvCxnSpPr>
          <p:cNvPr id="43" name="Straight Arrow Connector 14"/>
          <p:cNvCxnSpPr/>
          <p:nvPr/>
        </p:nvCxnSpPr>
        <p:spPr>
          <a:xfrm>
            <a:off x="6442375" y="4558299"/>
            <a:ext cx="0" cy="137160"/>
          </a:xfrm>
          <a:prstGeom prst="straightConnector1">
            <a:avLst/>
          </a:prstGeom>
          <a:noFill/>
          <a:ln w="25400" cap="flat" cmpd="sng" algn="ctr">
            <a:solidFill>
              <a:schemeClr val="tx1"/>
            </a:solidFill>
            <a:prstDash val="solid"/>
            <a:tailEnd type="none"/>
          </a:ln>
          <a:effectLst/>
        </p:spPr>
      </p:cxnSp>
      <p:cxnSp>
        <p:nvCxnSpPr>
          <p:cNvPr id="46" name="Straight Arrow Connector 14"/>
          <p:cNvCxnSpPr/>
          <p:nvPr/>
        </p:nvCxnSpPr>
        <p:spPr>
          <a:xfrm>
            <a:off x="3859157" y="5085168"/>
            <a:ext cx="0" cy="310383"/>
          </a:xfrm>
          <a:prstGeom prst="straightConnector1">
            <a:avLst/>
          </a:prstGeom>
          <a:noFill/>
          <a:ln w="25400" cap="flat" cmpd="sng" algn="ctr">
            <a:solidFill>
              <a:schemeClr val="tx1"/>
            </a:solidFill>
            <a:prstDash val="solid"/>
            <a:tailEnd type="none"/>
          </a:ln>
          <a:effectLst/>
        </p:spPr>
      </p:cxnSp>
      <p:cxnSp>
        <p:nvCxnSpPr>
          <p:cNvPr id="48" name="Straight Arrow Connector 14"/>
          <p:cNvCxnSpPr>
            <a:stCxn id="15" idx="2"/>
          </p:cNvCxnSpPr>
          <p:nvPr/>
        </p:nvCxnSpPr>
        <p:spPr>
          <a:xfrm>
            <a:off x="4376373" y="4427671"/>
            <a:ext cx="0" cy="60950"/>
          </a:xfrm>
          <a:prstGeom prst="straightConnector1">
            <a:avLst/>
          </a:prstGeom>
          <a:noFill/>
          <a:ln w="25400" cap="flat" cmpd="sng" algn="ctr">
            <a:solidFill>
              <a:schemeClr val="tx1"/>
            </a:solidFill>
            <a:prstDash val="sysDash"/>
            <a:headEnd type="triangle"/>
            <a:tailEnd type="none"/>
          </a:ln>
          <a:effectLst/>
        </p:spPr>
      </p:cxnSp>
      <p:cxnSp>
        <p:nvCxnSpPr>
          <p:cNvPr id="51" name="Straight Arrow Connector 14"/>
          <p:cNvCxnSpPr/>
          <p:nvPr/>
        </p:nvCxnSpPr>
        <p:spPr>
          <a:xfrm>
            <a:off x="2709017" y="4478089"/>
            <a:ext cx="1667356" cy="0"/>
          </a:xfrm>
          <a:prstGeom prst="straightConnector1">
            <a:avLst/>
          </a:prstGeom>
          <a:noFill/>
          <a:ln w="25400" cap="flat" cmpd="sng" algn="ctr">
            <a:solidFill>
              <a:schemeClr val="tx1"/>
            </a:solidFill>
            <a:prstDash val="sysDash"/>
            <a:tailEnd type="none"/>
          </a:ln>
          <a:effectLst/>
        </p:spPr>
      </p:cxnSp>
      <p:cxnSp>
        <p:nvCxnSpPr>
          <p:cNvPr id="54" name="Straight Arrow Connector 14"/>
          <p:cNvCxnSpPr/>
          <p:nvPr/>
        </p:nvCxnSpPr>
        <p:spPr>
          <a:xfrm>
            <a:off x="3864356" y="5799272"/>
            <a:ext cx="0" cy="117266"/>
          </a:xfrm>
          <a:prstGeom prst="straightConnector1">
            <a:avLst/>
          </a:prstGeom>
          <a:noFill/>
          <a:ln w="25400" cap="flat" cmpd="sng" algn="ctr">
            <a:solidFill>
              <a:schemeClr val="tx1"/>
            </a:solidFill>
            <a:prstDash val="solid"/>
            <a:tailEnd type="none"/>
          </a:ln>
          <a:effectLst/>
        </p:spPr>
      </p:cxnSp>
      <p:cxnSp>
        <p:nvCxnSpPr>
          <p:cNvPr id="56" name="Straight Arrow Connector 14"/>
          <p:cNvCxnSpPr/>
          <p:nvPr/>
        </p:nvCxnSpPr>
        <p:spPr>
          <a:xfrm>
            <a:off x="3353039" y="5913420"/>
            <a:ext cx="0" cy="117266"/>
          </a:xfrm>
          <a:prstGeom prst="straightConnector1">
            <a:avLst/>
          </a:prstGeom>
          <a:noFill/>
          <a:ln w="25400" cap="flat" cmpd="sng" algn="ctr">
            <a:solidFill>
              <a:schemeClr val="tx1"/>
            </a:solidFill>
            <a:prstDash val="solid"/>
            <a:tailEnd type="none"/>
          </a:ln>
          <a:effectLst/>
        </p:spPr>
      </p:cxnSp>
      <p:cxnSp>
        <p:nvCxnSpPr>
          <p:cNvPr id="57" name="Straight Arrow Connector 14"/>
          <p:cNvCxnSpPr/>
          <p:nvPr/>
        </p:nvCxnSpPr>
        <p:spPr>
          <a:xfrm>
            <a:off x="4365846" y="5913420"/>
            <a:ext cx="0" cy="117266"/>
          </a:xfrm>
          <a:prstGeom prst="straightConnector1">
            <a:avLst/>
          </a:prstGeom>
          <a:noFill/>
          <a:ln w="25400" cap="flat" cmpd="sng" algn="ctr">
            <a:solidFill>
              <a:schemeClr val="tx1"/>
            </a:solidFill>
            <a:prstDash val="solid"/>
            <a:tailEnd type="none"/>
          </a:ln>
          <a:effectLst/>
        </p:spPr>
      </p:cxnSp>
      <p:cxnSp>
        <p:nvCxnSpPr>
          <p:cNvPr id="58" name="Straight Arrow Connector 14"/>
          <p:cNvCxnSpPr/>
          <p:nvPr/>
        </p:nvCxnSpPr>
        <p:spPr>
          <a:xfrm>
            <a:off x="3341525" y="5913420"/>
            <a:ext cx="1033001" cy="0"/>
          </a:xfrm>
          <a:prstGeom prst="straightConnector1">
            <a:avLst/>
          </a:prstGeom>
          <a:noFill/>
          <a:ln w="25400" cap="flat" cmpd="sng" algn="ctr">
            <a:solidFill>
              <a:schemeClr val="tx1"/>
            </a:solidFill>
            <a:prstDash val="solid"/>
            <a:tailEnd type="none"/>
          </a:ln>
          <a:effectLst/>
        </p:spPr>
      </p:cxnSp>
      <p:cxnSp>
        <p:nvCxnSpPr>
          <p:cNvPr id="60" name="Straight Arrow Connector 14"/>
          <p:cNvCxnSpPr>
            <a:endCxn id="21" idx="1"/>
          </p:cNvCxnSpPr>
          <p:nvPr/>
        </p:nvCxnSpPr>
        <p:spPr>
          <a:xfrm flipV="1">
            <a:off x="2709017" y="6232547"/>
            <a:ext cx="173759" cy="4059"/>
          </a:xfrm>
          <a:prstGeom prst="straightConnector1">
            <a:avLst/>
          </a:prstGeom>
          <a:noFill/>
          <a:ln w="25400" cap="flat" cmpd="sng" algn="ctr">
            <a:solidFill>
              <a:schemeClr val="tx1"/>
            </a:solidFill>
            <a:prstDash val="sysDash"/>
            <a:tailEnd type="none"/>
          </a:ln>
          <a:effectLst/>
        </p:spPr>
      </p:cxnSp>
      <p:cxnSp>
        <p:nvCxnSpPr>
          <p:cNvPr id="62" name="Straight Arrow Connector 14"/>
          <p:cNvCxnSpPr/>
          <p:nvPr/>
        </p:nvCxnSpPr>
        <p:spPr>
          <a:xfrm flipV="1">
            <a:off x="2709017" y="4458146"/>
            <a:ext cx="0" cy="1778460"/>
          </a:xfrm>
          <a:prstGeom prst="straightConnector1">
            <a:avLst/>
          </a:prstGeom>
          <a:noFill/>
          <a:ln w="25400" cap="flat" cmpd="sng" algn="ctr">
            <a:solidFill>
              <a:schemeClr val="tx1"/>
            </a:solidFill>
            <a:prstDash val="sysDash"/>
            <a:tailEnd type="none"/>
          </a:ln>
          <a:effectLst/>
        </p:spPr>
      </p:cxnSp>
      <p:grpSp>
        <p:nvGrpSpPr>
          <p:cNvPr id="5" name="Group 4"/>
          <p:cNvGrpSpPr/>
          <p:nvPr/>
        </p:nvGrpSpPr>
        <p:grpSpPr>
          <a:xfrm>
            <a:off x="8286935" y="1371601"/>
            <a:ext cx="1828800" cy="1065378"/>
            <a:chOff x="8380412" y="1356578"/>
            <a:chExt cx="1828800" cy="1065378"/>
          </a:xfrm>
        </p:grpSpPr>
        <p:sp>
          <p:nvSpPr>
            <p:cNvPr id="53" name="Rectangle 52"/>
            <p:cNvSpPr/>
            <p:nvPr/>
          </p:nvSpPr>
          <p:spPr>
            <a:xfrm>
              <a:off x="8380412" y="1356578"/>
              <a:ext cx="1828800" cy="1065378"/>
            </a:xfrm>
            <a:prstGeom prst="rect">
              <a:avLst/>
            </a:prstGeom>
            <a:solidFill>
              <a:schemeClr val="bg2">
                <a:lumMod val="75000"/>
              </a:schemeClr>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b" anchorCtr="0">
              <a:noAutofit/>
            </a:bodyPr>
            <a:lstStyle/>
            <a:p>
              <a:pPr algn="r" defTabSz="1244547">
                <a:lnSpc>
                  <a:spcPct val="90000"/>
                </a:lnSpc>
                <a:spcBef>
                  <a:spcPct val="0"/>
                </a:spcBef>
                <a:spcAft>
                  <a:spcPct val="35000"/>
                </a:spcAft>
              </a:pPr>
              <a:endParaRPr lang="en-US" sz="1400" dirty="0">
                <a:ln>
                  <a:solidFill>
                    <a:srgbClr val="363535">
                      <a:alpha val="0"/>
                    </a:srgbClr>
                  </a:solidFill>
                </a:ln>
                <a:gradFill>
                  <a:gsLst>
                    <a:gs pos="0">
                      <a:srgbClr val="FFFFFF"/>
                    </a:gs>
                    <a:gs pos="100000">
                      <a:srgbClr val="FFFFFF"/>
                    </a:gs>
                  </a:gsLst>
                  <a:lin ang="5400000" scaled="0"/>
                </a:gradFill>
              </a:endParaRPr>
            </a:p>
          </p:txBody>
        </p:sp>
        <p:sp>
          <p:nvSpPr>
            <p:cNvPr id="65" name="Rectangle 64"/>
            <p:cNvSpPr/>
            <p:nvPr/>
          </p:nvSpPr>
          <p:spPr>
            <a:xfrm>
              <a:off x="8789541" y="1447799"/>
              <a:ext cx="1283525" cy="124650"/>
            </a:xfrm>
            <a:prstGeom prst="rect">
              <a:avLst/>
            </a:prstGeom>
          </p:spPr>
          <p:txBody>
            <a:bodyPr wrap="square" lIns="0" tIns="0" rIns="0" bIns="0">
              <a:spAutoFit/>
            </a:bodyPr>
            <a:lstStyle/>
            <a:p>
              <a:pP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Entity Reference</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66" name="Rectangle 65"/>
            <p:cNvSpPr/>
            <p:nvPr/>
          </p:nvSpPr>
          <p:spPr>
            <a:xfrm>
              <a:off x="8789541" y="1596243"/>
              <a:ext cx="1283525" cy="124650"/>
            </a:xfrm>
            <a:prstGeom prst="rect">
              <a:avLst/>
            </a:prstGeom>
          </p:spPr>
          <p:txBody>
            <a:bodyPr wrap="square" lIns="0" tIns="0" rIns="0" bIns="0">
              <a:spAutoFit/>
            </a:bodyPr>
            <a:lstStyle/>
            <a:p>
              <a:pP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Parent – Child Reference</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67" name="Rectangle 66"/>
            <p:cNvSpPr/>
            <p:nvPr/>
          </p:nvSpPr>
          <p:spPr>
            <a:xfrm>
              <a:off x="8606661" y="1744687"/>
              <a:ext cx="1466405" cy="124650"/>
            </a:xfrm>
            <a:prstGeom prst="rect">
              <a:avLst/>
            </a:prstGeom>
          </p:spPr>
          <p:txBody>
            <a:bodyPr wrap="square" lIns="0" tIns="0" rIns="0" bIns="0">
              <a:spAutoFit/>
            </a:bodyPr>
            <a:lstStyle/>
            <a:p>
              <a:pP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C - Create</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68" name="Rectangle 67"/>
            <p:cNvSpPr/>
            <p:nvPr/>
          </p:nvSpPr>
          <p:spPr>
            <a:xfrm>
              <a:off x="8606661" y="1893131"/>
              <a:ext cx="1466405" cy="124650"/>
            </a:xfrm>
            <a:prstGeom prst="rect">
              <a:avLst/>
            </a:prstGeom>
          </p:spPr>
          <p:txBody>
            <a:bodyPr wrap="square" lIns="0" tIns="0" rIns="0" bIns="0">
              <a:spAutoFit/>
            </a:bodyPr>
            <a:lstStyle/>
            <a:p>
              <a:pP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R - Read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69" name="Rectangle 68"/>
            <p:cNvSpPr/>
            <p:nvPr/>
          </p:nvSpPr>
          <p:spPr>
            <a:xfrm>
              <a:off x="8606661" y="2041575"/>
              <a:ext cx="1466405" cy="124650"/>
            </a:xfrm>
            <a:prstGeom prst="rect">
              <a:avLst/>
            </a:prstGeom>
          </p:spPr>
          <p:txBody>
            <a:bodyPr wrap="square" lIns="0" tIns="0" rIns="0" bIns="0">
              <a:spAutoFit/>
            </a:bodyPr>
            <a:lstStyle/>
            <a:p>
              <a:pP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U - Update</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70" name="Rectangle 69"/>
            <p:cNvSpPr/>
            <p:nvPr/>
          </p:nvSpPr>
          <p:spPr>
            <a:xfrm>
              <a:off x="8606661" y="2190019"/>
              <a:ext cx="1466405" cy="124650"/>
            </a:xfrm>
            <a:prstGeom prst="rect">
              <a:avLst/>
            </a:prstGeom>
          </p:spPr>
          <p:txBody>
            <a:bodyPr wrap="square" lIns="0" tIns="0" rIns="0" bIns="0">
              <a:spAutoFit/>
            </a:bodyPr>
            <a:lstStyle/>
            <a:p>
              <a:pP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D - Delete</a:t>
              </a:r>
              <a:endParaRPr lang="en-US" sz="900" dirty="0">
                <a:ln>
                  <a:solidFill>
                    <a:srgbClr val="363535">
                      <a:alpha val="0"/>
                    </a:srgbClr>
                  </a:solidFill>
                </a:ln>
                <a:gradFill>
                  <a:gsLst>
                    <a:gs pos="0">
                      <a:srgbClr val="FFFFFF"/>
                    </a:gs>
                    <a:gs pos="100000">
                      <a:srgbClr val="FFFFFF"/>
                    </a:gs>
                  </a:gsLst>
                  <a:lin ang="5400000" scaled="0"/>
                </a:gradFill>
              </a:endParaRPr>
            </a:p>
          </p:txBody>
        </p:sp>
        <p:cxnSp>
          <p:nvCxnSpPr>
            <p:cNvPr id="71" name="Straight Arrow Connector 14"/>
            <p:cNvCxnSpPr/>
            <p:nvPr/>
          </p:nvCxnSpPr>
          <p:spPr>
            <a:xfrm flipH="1">
              <a:off x="8501534" y="1653944"/>
              <a:ext cx="237747" cy="0"/>
            </a:xfrm>
            <a:prstGeom prst="straightConnector1">
              <a:avLst/>
            </a:prstGeom>
            <a:noFill/>
            <a:ln w="25400" cap="flat" cmpd="sng" algn="ctr">
              <a:solidFill>
                <a:schemeClr val="tx1"/>
              </a:solidFill>
              <a:prstDash val="solid"/>
              <a:tailEnd type="none"/>
            </a:ln>
            <a:effectLst/>
          </p:spPr>
        </p:cxnSp>
        <p:cxnSp>
          <p:nvCxnSpPr>
            <p:cNvPr id="74" name="Straight Arrow Connector 14"/>
            <p:cNvCxnSpPr/>
            <p:nvPr/>
          </p:nvCxnSpPr>
          <p:spPr>
            <a:xfrm flipH="1">
              <a:off x="8484482" y="1500980"/>
              <a:ext cx="271851" cy="0"/>
            </a:xfrm>
            <a:prstGeom prst="straightConnector1">
              <a:avLst/>
            </a:prstGeom>
            <a:noFill/>
            <a:ln w="25400" cap="flat" cmpd="sng" algn="ctr">
              <a:solidFill>
                <a:schemeClr val="tx1"/>
              </a:solidFill>
              <a:prstDash val="sysDash"/>
              <a:headEnd type="triangle"/>
              <a:tailEnd type="none"/>
            </a:ln>
            <a:effectLst/>
          </p:spPr>
        </p:cxnSp>
      </p:grpSp>
      <p:sp>
        <p:nvSpPr>
          <p:cNvPr id="78" name="Rectangle 77"/>
          <p:cNvSpPr/>
          <p:nvPr/>
        </p:nvSpPr>
        <p:spPr bwMode="auto">
          <a:xfrm>
            <a:off x="2623127" y="3977568"/>
            <a:ext cx="2268615" cy="2564746"/>
          </a:xfrm>
          <a:prstGeom prst="rect">
            <a:avLst/>
          </a:prstGeom>
          <a:noFill/>
          <a:ln w="38100" cmpd="sng">
            <a:solidFill>
              <a:schemeClr val="accent6"/>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18" name="Rectangle 17"/>
          <p:cNvSpPr/>
          <p:nvPr/>
        </p:nvSpPr>
        <p:spPr>
          <a:xfrm>
            <a:off x="3388894" y="4681447"/>
            <a:ext cx="940526"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Deployment (CRUD)</a:t>
            </a:r>
            <a:endParaRPr lang="en-US" sz="900" dirty="0">
              <a:ln>
                <a:solidFill>
                  <a:srgbClr val="363535">
                    <a:alpha val="0"/>
                  </a:srgbClr>
                </a:solidFill>
              </a:ln>
              <a:gradFill>
                <a:gsLst>
                  <a:gs pos="0">
                    <a:srgbClr val="FFFFFF"/>
                  </a:gs>
                  <a:gs pos="100000">
                    <a:srgbClr val="FFFFFF"/>
                  </a:gs>
                </a:gsLst>
                <a:lin ang="5400000" scaled="0"/>
              </a:gradFill>
            </a:endParaRPr>
          </a:p>
        </p:txBody>
      </p:sp>
      <p:sp>
        <p:nvSpPr>
          <p:cNvPr id="19" name="Rectangle 18"/>
          <p:cNvSpPr/>
          <p:nvPr/>
        </p:nvSpPr>
        <p:spPr>
          <a:xfrm>
            <a:off x="5972112" y="4655435"/>
            <a:ext cx="940526" cy="403721"/>
          </a:xfrm>
          <a:prstGeom prst="rect">
            <a:avLst/>
          </a:prstGeom>
          <a:solidFill>
            <a:schemeClr val="accent1"/>
          </a:solidFill>
          <a:ln>
            <a:noFill/>
          </a:ln>
          <a:effectLst/>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5720" tIns="95569" rIns="45720" bIns="95569" numCol="1" spcCol="1270" anchor="ctr" anchorCtr="0">
            <a:noAutofit/>
          </a:bodyPr>
          <a:lstStyle/>
          <a:p>
            <a:pPr algn="ctr" defTabSz="1244547">
              <a:lnSpc>
                <a:spcPct val="90000"/>
              </a:lnSpc>
              <a:spcBef>
                <a:spcPct val="0"/>
              </a:spcBef>
              <a:spcAft>
                <a:spcPct val="35000"/>
              </a:spcAft>
            </a:pPr>
            <a:r>
              <a:rPr lang="en-US" sz="900" dirty="0" smtClean="0">
                <a:ln>
                  <a:solidFill>
                    <a:srgbClr val="363535">
                      <a:alpha val="0"/>
                    </a:srgbClr>
                  </a:solidFill>
                </a:ln>
                <a:gradFill>
                  <a:gsLst>
                    <a:gs pos="0">
                      <a:srgbClr val="FFFFFF"/>
                    </a:gs>
                    <a:gs pos="100000">
                      <a:srgbClr val="FFFFFF"/>
                    </a:gs>
                  </a:gsLst>
                  <a:lin ang="5400000" scaled="0"/>
                </a:gradFill>
              </a:rPr>
              <a:t>Service Certificate (CRUD)</a:t>
            </a:r>
            <a:endParaRPr lang="en-US" sz="900" dirty="0">
              <a:ln>
                <a:solidFill>
                  <a:srgbClr val="363535">
                    <a:alpha val="0"/>
                  </a:srgbClr>
                </a:solidFill>
              </a:ln>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36919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REST APIs for VM Operations</a:t>
            </a:r>
          </a:p>
        </p:txBody>
      </p:sp>
      <p:sp>
        <p:nvSpPr>
          <p:cNvPr id="5" name="Rectangle 4"/>
          <p:cNvSpPr/>
          <p:nvPr/>
        </p:nvSpPr>
        <p:spPr bwMode="auto">
          <a:xfrm>
            <a:off x="507868" y="1375674"/>
            <a:ext cx="5428074" cy="553998"/>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07868" y="2213193"/>
            <a:ext cx="5428074" cy="553998"/>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07868" y="3045912"/>
            <a:ext cx="5428074" cy="553998"/>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507868" y="3878631"/>
            <a:ext cx="5428074" cy="553998"/>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4711351"/>
            <a:ext cx="5428074" cy="553998"/>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10" name="Rectangle 9"/>
          <p:cNvSpPr/>
          <p:nvPr/>
        </p:nvSpPr>
        <p:spPr>
          <a:xfrm>
            <a:off x="667870" y="1483348"/>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Add Role (i.e., Create Virtual Machine)</a:t>
            </a:r>
          </a:p>
        </p:txBody>
      </p:sp>
      <p:sp>
        <p:nvSpPr>
          <p:cNvPr id="11" name="Rectangle 10"/>
          <p:cNvSpPr/>
          <p:nvPr/>
        </p:nvSpPr>
        <p:spPr>
          <a:xfrm>
            <a:off x="667870" y="2320867"/>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Get Role</a:t>
            </a:r>
          </a:p>
        </p:txBody>
      </p:sp>
      <p:sp>
        <p:nvSpPr>
          <p:cNvPr id="12" name="Rectangle 11"/>
          <p:cNvSpPr/>
          <p:nvPr/>
        </p:nvSpPr>
        <p:spPr>
          <a:xfrm>
            <a:off x="667870" y="3153586"/>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Modify Role</a:t>
            </a:r>
          </a:p>
        </p:txBody>
      </p:sp>
      <p:sp>
        <p:nvSpPr>
          <p:cNvPr id="13" name="Rectangle 12"/>
          <p:cNvSpPr/>
          <p:nvPr/>
        </p:nvSpPr>
        <p:spPr>
          <a:xfrm>
            <a:off x="667870" y="3986305"/>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Attach Disk</a:t>
            </a:r>
          </a:p>
        </p:txBody>
      </p:sp>
      <p:sp>
        <p:nvSpPr>
          <p:cNvPr id="14" name="Rectangle 13"/>
          <p:cNvSpPr/>
          <p:nvPr/>
        </p:nvSpPr>
        <p:spPr>
          <a:xfrm>
            <a:off x="667870" y="4819025"/>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smtClean="0">
                <a:solidFill>
                  <a:srgbClr val="FFFFFF">
                    <a:alpha val="99000"/>
                  </a:srgbClr>
                </a:solidFill>
              </a:rPr>
              <a:t>Detach Disk</a:t>
            </a:r>
            <a:endParaRPr lang="en-US" sz="2000" dirty="0">
              <a:solidFill>
                <a:srgbClr val="FFFFFF">
                  <a:alpha val="99000"/>
                </a:srgbClr>
              </a:solidFill>
            </a:endParaRPr>
          </a:p>
        </p:txBody>
      </p:sp>
      <p:sp>
        <p:nvSpPr>
          <p:cNvPr id="16" name="Rectangle 15"/>
          <p:cNvSpPr/>
          <p:nvPr/>
        </p:nvSpPr>
        <p:spPr bwMode="auto">
          <a:xfrm>
            <a:off x="519113" y="5532413"/>
            <a:ext cx="5428074" cy="553998"/>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17" name="Rectangle 16"/>
          <p:cNvSpPr/>
          <p:nvPr/>
        </p:nvSpPr>
        <p:spPr>
          <a:xfrm>
            <a:off x="679115" y="5640087"/>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Modify Disk Attribute</a:t>
            </a:r>
          </a:p>
        </p:txBody>
      </p:sp>
      <p:sp>
        <p:nvSpPr>
          <p:cNvPr id="15"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bwMode="auto">
          <a:xfrm>
            <a:off x="6240051" y="1364523"/>
            <a:ext cx="5428074" cy="553998"/>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000" dirty="0">
              <a:gradFill>
                <a:gsLst>
                  <a:gs pos="0">
                    <a:srgbClr val="FFFFFF"/>
                  </a:gs>
                  <a:gs pos="100000">
                    <a:srgbClr val="FFFFFF"/>
                  </a:gs>
                </a:gsLst>
                <a:lin ang="5400000" scaled="0"/>
              </a:gradFill>
            </a:endParaRPr>
          </a:p>
        </p:txBody>
      </p:sp>
      <p:sp>
        <p:nvSpPr>
          <p:cNvPr id="19" name="Rectangle 18"/>
          <p:cNvSpPr/>
          <p:nvPr/>
        </p:nvSpPr>
        <p:spPr bwMode="auto">
          <a:xfrm>
            <a:off x="6240051" y="2202042"/>
            <a:ext cx="5428074" cy="553998"/>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6240051" y="3034761"/>
            <a:ext cx="5428074" cy="553998"/>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21" name="Rectangle 20"/>
          <p:cNvSpPr/>
          <p:nvPr/>
        </p:nvSpPr>
        <p:spPr bwMode="auto">
          <a:xfrm>
            <a:off x="6240051" y="3867480"/>
            <a:ext cx="5428074" cy="553998"/>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22" name="Rectangle 21"/>
          <p:cNvSpPr/>
          <p:nvPr/>
        </p:nvSpPr>
        <p:spPr bwMode="auto">
          <a:xfrm>
            <a:off x="6240051" y="4700200"/>
            <a:ext cx="5428074" cy="553998"/>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23" name="Rectangle 22"/>
          <p:cNvSpPr/>
          <p:nvPr/>
        </p:nvSpPr>
        <p:spPr>
          <a:xfrm>
            <a:off x="6400053" y="1472197"/>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Delete Role</a:t>
            </a:r>
          </a:p>
        </p:txBody>
      </p:sp>
      <p:sp>
        <p:nvSpPr>
          <p:cNvPr id="24" name="Rectangle 23"/>
          <p:cNvSpPr/>
          <p:nvPr/>
        </p:nvSpPr>
        <p:spPr>
          <a:xfrm>
            <a:off x="6400053" y="2309716"/>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Shutdown/Restart Role</a:t>
            </a:r>
          </a:p>
        </p:txBody>
      </p:sp>
      <p:sp>
        <p:nvSpPr>
          <p:cNvPr id="25" name="Rectangle 24"/>
          <p:cNvSpPr/>
          <p:nvPr/>
        </p:nvSpPr>
        <p:spPr>
          <a:xfrm>
            <a:off x="6400053" y="3142435"/>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Deployment Level APIs</a:t>
            </a:r>
          </a:p>
        </p:txBody>
      </p:sp>
      <p:sp>
        <p:nvSpPr>
          <p:cNvPr id="26" name="Rectangle 25"/>
          <p:cNvSpPr/>
          <p:nvPr/>
        </p:nvSpPr>
        <p:spPr>
          <a:xfrm>
            <a:off x="6400053" y="3975154"/>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Capture Role</a:t>
            </a:r>
          </a:p>
        </p:txBody>
      </p:sp>
      <p:sp>
        <p:nvSpPr>
          <p:cNvPr id="27" name="Rectangle 26"/>
          <p:cNvSpPr/>
          <p:nvPr/>
        </p:nvSpPr>
        <p:spPr>
          <a:xfrm>
            <a:off x="6400053" y="4807874"/>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Download </a:t>
            </a:r>
            <a:r>
              <a:rPr lang="en-US" sz="2000" dirty="0" smtClean="0">
                <a:solidFill>
                  <a:srgbClr val="FFFFFF">
                    <a:alpha val="99000"/>
                  </a:srgbClr>
                </a:solidFill>
              </a:rPr>
              <a:t>RDP file</a:t>
            </a:r>
            <a:endParaRPr lang="en-US" sz="2000" dirty="0">
              <a:solidFill>
                <a:srgbClr val="FFFFFF">
                  <a:alpha val="99000"/>
                </a:srgbClr>
              </a:solidFill>
            </a:endParaRPr>
          </a:p>
        </p:txBody>
      </p:sp>
      <p:sp>
        <p:nvSpPr>
          <p:cNvPr id="28" name="Rectangle 27"/>
          <p:cNvSpPr/>
          <p:nvPr/>
        </p:nvSpPr>
        <p:spPr bwMode="auto">
          <a:xfrm>
            <a:off x="6251296" y="5521262"/>
            <a:ext cx="5428074" cy="553998"/>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29" name="Rectangle 28"/>
          <p:cNvSpPr/>
          <p:nvPr/>
        </p:nvSpPr>
        <p:spPr>
          <a:xfrm>
            <a:off x="6411298" y="5628936"/>
            <a:ext cx="5350342"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smtClean="0">
                <a:solidFill>
                  <a:srgbClr val="FFFFFF">
                    <a:alpha val="99000"/>
                  </a:srgbClr>
                </a:solidFill>
              </a:rPr>
              <a:t>Get/Set/List Virtual Networks</a:t>
            </a:r>
            <a:endParaRPr lang="en-US" sz="2000" dirty="0">
              <a:solidFill>
                <a:srgbClr val="FFFFFF">
                  <a:alpha val="99000"/>
                </a:srgbClr>
              </a:solidFill>
            </a:endParaRPr>
          </a:p>
        </p:txBody>
      </p:sp>
      <p:sp>
        <p:nvSpPr>
          <p:cNvPr id="30" name="Left Mask"/>
          <p:cNvSpPr/>
          <p:nvPr/>
        </p:nvSpPr>
        <p:spPr bwMode="hidden">
          <a:xfrm>
            <a:off x="11668125" y="1973"/>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1330978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1+#ppt_w/2"/>
                                          </p:val>
                                        </p:tav>
                                        <p:tav tm="100000">
                                          <p:val>
                                            <p:strVal val="#ppt_x"/>
                                          </p:val>
                                        </p:tav>
                                      </p:tavLst>
                                    </p:anim>
                                    <p:anim calcmode="lin" valueType="num">
                                      <p:cBhvr additive="base">
                                        <p:cTn id="16" dur="10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50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decel="10000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000" fill="hold"/>
                                        <p:tgtEl>
                                          <p:spTgt spid="6"/>
                                        </p:tgtEl>
                                        <p:attrNameLst>
                                          <p:attrName>ppt_x</p:attrName>
                                        </p:attrNameLst>
                                      </p:cBhvr>
                                      <p:tavLst>
                                        <p:tav tm="0">
                                          <p:val>
                                            <p:strVal val="0-#ppt_w/2"/>
                                          </p:val>
                                        </p:tav>
                                        <p:tav tm="100000">
                                          <p:val>
                                            <p:strVal val="#ppt_x"/>
                                          </p:val>
                                        </p:tav>
                                      </p:tavLst>
                                    </p:anim>
                                    <p:anim calcmode="lin" valueType="num">
                                      <p:cBhvr additive="base">
                                        <p:cTn id="25" dur="10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1000" fill="hold"/>
                                        <p:tgtEl>
                                          <p:spTgt spid="11"/>
                                        </p:tgtEl>
                                        <p:attrNameLst>
                                          <p:attrName>ppt_x</p:attrName>
                                        </p:attrNameLst>
                                      </p:cBhvr>
                                      <p:tavLst>
                                        <p:tav tm="0">
                                          <p:val>
                                            <p:strVal val="0-#ppt_w/2"/>
                                          </p:val>
                                        </p:tav>
                                        <p:tav tm="100000">
                                          <p:val>
                                            <p:strVal val="#ppt_x"/>
                                          </p:val>
                                        </p:tav>
                                      </p:tavLst>
                                    </p:anim>
                                    <p:anim calcmode="lin" valueType="num">
                                      <p:cBhvr additive="base">
                                        <p:cTn id="29" dur="1000" fill="hold"/>
                                        <p:tgtEl>
                                          <p:spTgt spid="11"/>
                                        </p:tgtEl>
                                        <p:attrNameLst>
                                          <p:attrName>ppt_y</p:attrName>
                                        </p:attrNameLst>
                                      </p:cBhvr>
                                      <p:tavLst>
                                        <p:tav tm="0">
                                          <p:val>
                                            <p:strVal val="#ppt_y"/>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1000" fill="hold"/>
                                        <p:tgtEl>
                                          <p:spTgt spid="19"/>
                                        </p:tgtEl>
                                        <p:attrNameLst>
                                          <p:attrName>ppt_x</p:attrName>
                                        </p:attrNameLst>
                                      </p:cBhvr>
                                      <p:tavLst>
                                        <p:tav tm="0">
                                          <p:val>
                                            <p:strVal val="1+#ppt_w/2"/>
                                          </p:val>
                                        </p:tav>
                                        <p:tav tm="100000">
                                          <p:val>
                                            <p:strVal val="#ppt_x"/>
                                          </p:val>
                                        </p:tav>
                                      </p:tavLst>
                                    </p:anim>
                                    <p:anim calcmode="lin" valueType="num">
                                      <p:cBhvr additive="base">
                                        <p:cTn id="33" dur="1000" fill="hold"/>
                                        <p:tgtEl>
                                          <p:spTgt spid="19"/>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25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1000" fill="hold"/>
                                        <p:tgtEl>
                                          <p:spTgt spid="24"/>
                                        </p:tgtEl>
                                        <p:attrNameLst>
                                          <p:attrName>ppt_x</p:attrName>
                                        </p:attrNameLst>
                                      </p:cBhvr>
                                      <p:tavLst>
                                        <p:tav tm="0">
                                          <p:val>
                                            <p:strVal val="1+#ppt_w/2"/>
                                          </p:val>
                                        </p:tav>
                                        <p:tav tm="100000">
                                          <p:val>
                                            <p:strVal val="#ppt_x"/>
                                          </p:val>
                                        </p:tav>
                                      </p:tavLst>
                                    </p:anim>
                                    <p:anim calcmode="lin" valueType="num">
                                      <p:cBhvr additive="base">
                                        <p:cTn id="37" dur="1000" fill="hold"/>
                                        <p:tgtEl>
                                          <p:spTgt spid="24"/>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decel="10000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000" fill="hold"/>
                                        <p:tgtEl>
                                          <p:spTgt spid="7"/>
                                        </p:tgtEl>
                                        <p:attrNameLst>
                                          <p:attrName>ppt_x</p:attrName>
                                        </p:attrNameLst>
                                      </p:cBhvr>
                                      <p:tavLst>
                                        <p:tav tm="0">
                                          <p:val>
                                            <p:strVal val="0-#ppt_w/2"/>
                                          </p:val>
                                        </p:tav>
                                        <p:tav tm="100000">
                                          <p:val>
                                            <p:strVal val="#ppt_x"/>
                                          </p:val>
                                        </p:tav>
                                      </p:tavLst>
                                    </p:anim>
                                    <p:anim calcmode="lin" valueType="num">
                                      <p:cBhvr additive="base">
                                        <p:cTn id="42" dur="1000" fill="hold"/>
                                        <p:tgtEl>
                                          <p:spTgt spid="7"/>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25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1000" fill="hold"/>
                                        <p:tgtEl>
                                          <p:spTgt spid="12"/>
                                        </p:tgtEl>
                                        <p:attrNameLst>
                                          <p:attrName>ppt_x</p:attrName>
                                        </p:attrNameLst>
                                      </p:cBhvr>
                                      <p:tavLst>
                                        <p:tav tm="0">
                                          <p:val>
                                            <p:strVal val="0-#ppt_w/2"/>
                                          </p:val>
                                        </p:tav>
                                        <p:tav tm="100000">
                                          <p:val>
                                            <p:strVal val="#ppt_x"/>
                                          </p:val>
                                        </p:tav>
                                      </p:tavLst>
                                    </p:anim>
                                    <p:anim calcmode="lin" valueType="num">
                                      <p:cBhvr additive="base">
                                        <p:cTn id="46" dur="10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1000" fill="hold"/>
                                        <p:tgtEl>
                                          <p:spTgt spid="20"/>
                                        </p:tgtEl>
                                        <p:attrNameLst>
                                          <p:attrName>ppt_x</p:attrName>
                                        </p:attrNameLst>
                                      </p:cBhvr>
                                      <p:tavLst>
                                        <p:tav tm="0">
                                          <p:val>
                                            <p:strVal val="1+#ppt_w/2"/>
                                          </p:val>
                                        </p:tav>
                                        <p:tav tm="100000">
                                          <p:val>
                                            <p:strVal val="#ppt_x"/>
                                          </p:val>
                                        </p:tav>
                                      </p:tavLst>
                                    </p:anim>
                                    <p:anim calcmode="lin" valueType="num">
                                      <p:cBhvr additive="base">
                                        <p:cTn id="50" dur="1000" fill="hold"/>
                                        <p:tgtEl>
                                          <p:spTgt spid="20"/>
                                        </p:tgtEl>
                                        <p:attrNameLst>
                                          <p:attrName>ppt_y</p:attrName>
                                        </p:attrNameLst>
                                      </p:cBhvr>
                                      <p:tavLst>
                                        <p:tav tm="0">
                                          <p:val>
                                            <p:strVal val="#ppt_y"/>
                                          </p:val>
                                        </p:tav>
                                        <p:tav tm="100000">
                                          <p:val>
                                            <p:strVal val="#ppt_y"/>
                                          </p:val>
                                        </p:tav>
                                      </p:tavLst>
                                    </p:anim>
                                  </p:childTnLst>
                                </p:cTn>
                              </p:par>
                              <p:par>
                                <p:cTn id="51" presetID="2" presetClass="entr" presetSubtype="2" decel="100000" fill="hold" grpId="0" nodeType="withEffect">
                                  <p:stCondLst>
                                    <p:cond delay="25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1000" fill="hold"/>
                                        <p:tgtEl>
                                          <p:spTgt spid="25"/>
                                        </p:tgtEl>
                                        <p:attrNameLst>
                                          <p:attrName>ppt_x</p:attrName>
                                        </p:attrNameLst>
                                      </p:cBhvr>
                                      <p:tavLst>
                                        <p:tav tm="0">
                                          <p:val>
                                            <p:strVal val="1+#ppt_w/2"/>
                                          </p:val>
                                        </p:tav>
                                        <p:tav tm="100000">
                                          <p:val>
                                            <p:strVal val="#ppt_x"/>
                                          </p:val>
                                        </p:tav>
                                      </p:tavLst>
                                    </p:anim>
                                    <p:anim calcmode="lin" valueType="num">
                                      <p:cBhvr additive="base">
                                        <p:cTn id="54" dur="1000" fill="hold"/>
                                        <p:tgtEl>
                                          <p:spTgt spid="25"/>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decel="100000" fill="hold" grpId="0"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1000" fill="hold"/>
                                        <p:tgtEl>
                                          <p:spTgt spid="8"/>
                                        </p:tgtEl>
                                        <p:attrNameLst>
                                          <p:attrName>ppt_x</p:attrName>
                                        </p:attrNameLst>
                                      </p:cBhvr>
                                      <p:tavLst>
                                        <p:tav tm="0">
                                          <p:val>
                                            <p:strVal val="0-#ppt_w/2"/>
                                          </p:val>
                                        </p:tav>
                                        <p:tav tm="100000">
                                          <p:val>
                                            <p:strVal val="#ppt_x"/>
                                          </p:val>
                                        </p:tav>
                                      </p:tavLst>
                                    </p:anim>
                                    <p:anim calcmode="lin" valueType="num">
                                      <p:cBhvr additive="base">
                                        <p:cTn id="59" dur="1000" fill="hold"/>
                                        <p:tgtEl>
                                          <p:spTgt spid="8"/>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250"/>
                                  </p:stCondLst>
                                  <p:childTnLst>
                                    <p:set>
                                      <p:cBhvr>
                                        <p:cTn id="61" dur="1" fill="hold">
                                          <p:stCondLst>
                                            <p:cond delay="0"/>
                                          </p:stCondLst>
                                        </p:cTn>
                                        <p:tgtEl>
                                          <p:spTgt spid="13"/>
                                        </p:tgtEl>
                                        <p:attrNameLst>
                                          <p:attrName>style.visibility</p:attrName>
                                        </p:attrNameLst>
                                      </p:cBhvr>
                                      <p:to>
                                        <p:strVal val="visible"/>
                                      </p:to>
                                    </p:set>
                                    <p:anim calcmode="lin" valueType="num">
                                      <p:cBhvr additive="base">
                                        <p:cTn id="62" dur="1000" fill="hold"/>
                                        <p:tgtEl>
                                          <p:spTgt spid="13"/>
                                        </p:tgtEl>
                                        <p:attrNameLst>
                                          <p:attrName>ppt_x</p:attrName>
                                        </p:attrNameLst>
                                      </p:cBhvr>
                                      <p:tavLst>
                                        <p:tav tm="0">
                                          <p:val>
                                            <p:strVal val="0-#ppt_w/2"/>
                                          </p:val>
                                        </p:tav>
                                        <p:tav tm="100000">
                                          <p:val>
                                            <p:strVal val="#ppt_x"/>
                                          </p:val>
                                        </p:tav>
                                      </p:tavLst>
                                    </p:anim>
                                    <p:anim calcmode="lin" valueType="num">
                                      <p:cBhvr additive="base">
                                        <p:cTn id="63" dur="1000" fill="hold"/>
                                        <p:tgtEl>
                                          <p:spTgt spid="13"/>
                                        </p:tgtEl>
                                        <p:attrNameLst>
                                          <p:attrName>ppt_y</p:attrName>
                                        </p:attrNameLst>
                                      </p:cBhvr>
                                      <p:tavLst>
                                        <p:tav tm="0">
                                          <p:val>
                                            <p:strVal val="#ppt_y"/>
                                          </p:val>
                                        </p:tav>
                                        <p:tav tm="100000">
                                          <p:val>
                                            <p:strVal val="#ppt_y"/>
                                          </p:val>
                                        </p:tav>
                                      </p:tavLst>
                                    </p:anim>
                                  </p:childTnLst>
                                </p:cTn>
                              </p:par>
                            </p:childTnLst>
                          </p:cTn>
                        </p:par>
                        <p:par>
                          <p:cTn id="64" fill="hold">
                            <p:stCondLst>
                              <p:cond delay="5250"/>
                            </p:stCondLst>
                            <p:childTnLst>
                              <p:par>
                                <p:cTn id="65" presetID="2" presetClass="entr" presetSubtype="8" decel="10000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1000" fill="hold"/>
                                        <p:tgtEl>
                                          <p:spTgt spid="9"/>
                                        </p:tgtEl>
                                        <p:attrNameLst>
                                          <p:attrName>ppt_x</p:attrName>
                                        </p:attrNameLst>
                                      </p:cBhvr>
                                      <p:tavLst>
                                        <p:tav tm="0">
                                          <p:val>
                                            <p:strVal val="0-#ppt_w/2"/>
                                          </p:val>
                                        </p:tav>
                                        <p:tav tm="100000">
                                          <p:val>
                                            <p:strVal val="#ppt_x"/>
                                          </p:val>
                                        </p:tav>
                                      </p:tavLst>
                                    </p:anim>
                                    <p:anim calcmode="lin" valueType="num">
                                      <p:cBhvr additive="base">
                                        <p:cTn id="68" dur="1000" fill="hold"/>
                                        <p:tgtEl>
                                          <p:spTgt spid="9"/>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5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1000" fill="hold"/>
                                        <p:tgtEl>
                                          <p:spTgt spid="14"/>
                                        </p:tgtEl>
                                        <p:attrNameLst>
                                          <p:attrName>ppt_x</p:attrName>
                                        </p:attrNameLst>
                                      </p:cBhvr>
                                      <p:tavLst>
                                        <p:tav tm="0">
                                          <p:val>
                                            <p:strVal val="0-#ppt_w/2"/>
                                          </p:val>
                                        </p:tav>
                                        <p:tav tm="100000">
                                          <p:val>
                                            <p:strVal val="#ppt_x"/>
                                          </p:val>
                                        </p:tav>
                                      </p:tavLst>
                                    </p:anim>
                                    <p:anim calcmode="lin" valueType="num">
                                      <p:cBhvr additive="base">
                                        <p:cTn id="72" dur="1000" fill="hold"/>
                                        <p:tgtEl>
                                          <p:spTgt spid="14"/>
                                        </p:tgtEl>
                                        <p:attrNameLst>
                                          <p:attrName>ppt_y</p:attrName>
                                        </p:attrNameLst>
                                      </p:cBhvr>
                                      <p:tavLst>
                                        <p:tav tm="0">
                                          <p:val>
                                            <p:strVal val="#ppt_y"/>
                                          </p:val>
                                        </p:tav>
                                        <p:tav tm="100000">
                                          <p:val>
                                            <p:strVal val="#ppt_y"/>
                                          </p:val>
                                        </p:tav>
                                      </p:tavLst>
                                    </p:anim>
                                  </p:childTnLst>
                                </p:cTn>
                              </p:par>
                            </p:childTnLst>
                          </p:cTn>
                        </p:par>
                        <p:par>
                          <p:cTn id="73" fill="hold">
                            <p:stCondLst>
                              <p:cond delay="6500"/>
                            </p:stCondLst>
                            <p:childTnLst>
                              <p:par>
                                <p:cTn id="74" presetID="2" presetClass="entr" presetSubtype="8" decel="100000"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1000" fill="hold"/>
                                        <p:tgtEl>
                                          <p:spTgt spid="16"/>
                                        </p:tgtEl>
                                        <p:attrNameLst>
                                          <p:attrName>ppt_x</p:attrName>
                                        </p:attrNameLst>
                                      </p:cBhvr>
                                      <p:tavLst>
                                        <p:tav tm="0">
                                          <p:val>
                                            <p:strVal val="0-#ppt_w/2"/>
                                          </p:val>
                                        </p:tav>
                                        <p:tav tm="100000">
                                          <p:val>
                                            <p:strVal val="#ppt_x"/>
                                          </p:val>
                                        </p:tav>
                                      </p:tavLst>
                                    </p:anim>
                                    <p:anim calcmode="lin" valueType="num">
                                      <p:cBhvr additive="base">
                                        <p:cTn id="77" dur="1000" fill="hold"/>
                                        <p:tgtEl>
                                          <p:spTgt spid="16"/>
                                        </p:tgtEl>
                                        <p:attrNameLst>
                                          <p:attrName>ppt_y</p:attrName>
                                        </p:attrNameLst>
                                      </p:cBhvr>
                                      <p:tavLst>
                                        <p:tav tm="0">
                                          <p:val>
                                            <p:strVal val="#ppt_y"/>
                                          </p:val>
                                        </p:tav>
                                        <p:tav tm="100000">
                                          <p:val>
                                            <p:strVal val="#ppt_y"/>
                                          </p:val>
                                        </p:tav>
                                      </p:tavLst>
                                    </p:anim>
                                  </p:childTnLst>
                                </p:cTn>
                              </p:par>
                              <p:par>
                                <p:cTn id="78" presetID="2" presetClass="entr" presetSubtype="8" decel="100000" fill="hold" grpId="0" nodeType="withEffect">
                                  <p:stCondLst>
                                    <p:cond delay="250"/>
                                  </p:stCondLst>
                                  <p:childTnLst>
                                    <p:set>
                                      <p:cBhvr>
                                        <p:cTn id="79" dur="1" fill="hold">
                                          <p:stCondLst>
                                            <p:cond delay="0"/>
                                          </p:stCondLst>
                                        </p:cTn>
                                        <p:tgtEl>
                                          <p:spTgt spid="17"/>
                                        </p:tgtEl>
                                        <p:attrNameLst>
                                          <p:attrName>style.visibility</p:attrName>
                                        </p:attrNameLst>
                                      </p:cBhvr>
                                      <p:to>
                                        <p:strVal val="visible"/>
                                      </p:to>
                                    </p:set>
                                    <p:anim calcmode="lin" valueType="num">
                                      <p:cBhvr additive="base">
                                        <p:cTn id="80" dur="1000" fill="hold"/>
                                        <p:tgtEl>
                                          <p:spTgt spid="17"/>
                                        </p:tgtEl>
                                        <p:attrNameLst>
                                          <p:attrName>ppt_x</p:attrName>
                                        </p:attrNameLst>
                                      </p:cBhvr>
                                      <p:tavLst>
                                        <p:tav tm="0">
                                          <p:val>
                                            <p:strVal val="0-#ppt_w/2"/>
                                          </p:val>
                                        </p:tav>
                                        <p:tav tm="100000">
                                          <p:val>
                                            <p:strVal val="#ppt_x"/>
                                          </p:val>
                                        </p:tav>
                                      </p:tavLst>
                                    </p:anim>
                                    <p:anim calcmode="lin" valueType="num">
                                      <p:cBhvr additive="base">
                                        <p:cTn id="81"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2" decel="10000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1000" fill="hold"/>
                                        <p:tgtEl>
                                          <p:spTgt spid="21"/>
                                        </p:tgtEl>
                                        <p:attrNameLst>
                                          <p:attrName>ppt_x</p:attrName>
                                        </p:attrNameLst>
                                      </p:cBhvr>
                                      <p:tavLst>
                                        <p:tav tm="0">
                                          <p:val>
                                            <p:strVal val="1+#ppt_w/2"/>
                                          </p:val>
                                        </p:tav>
                                        <p:tav tm="100000">
                                          <p:val>
                                            <p:strVal val="#ppt_x"/>
                                          </p:val>
                                        </p:tav>
                                      </p:tavLst>
                                    </p:anim>
                                    <p:anim calcmode="lin" valueType="num">
                                      <p:cBhvr additive="base">
                                        <p:cTn id="87" dur="1000" fill="hold"/>
                                        <p:tgtEl>
                                          <p:spTgt spid="21"/>
                                        </p:tgtEl>
                                        <p:attrNameLst>
                                          <p:attrName>ppt_y</p:attrName>
                                        </p:attrNameLst>
                                      </p:cBhvr>
                                      <p:tavLst>
                                        <p:tav tm="0">
                                          <p:val>
                                            <p:strVal val="#ppt_y"/>
                                          </p:val>
                                        </p:tav>
                                        <p:tav tm="100000">
                                          <p:val>
                                            <p:strVal val="#ppt_y"/>
                                          </p:val>
                                        </p:tav>
                                      </p:tavLst>
                                    </p:anim>
                                  </p:childTnLst>
                                </p:cTn>
                              </p:par>
                              <p:par>
                                <p:cTn id="88" presetID="2" presetClass="entr" presetSubtype="2" decel="100000" fill="hold" grpId="0" nodeType="withEffect">
                                  <p:stCondLst>
                                    <p:cond delay="25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1000" fill="hold"/>
                                        <p:tgtEl>
                                          <p:spTgt spid="26"/>
                                        </p:tgtEl>
                                        <p:attrNameLst>
                                          <p:attrName>ppt_x</p:attrName>
                                        </p:attrNameLst>
                                      </p:cBhvr>
                                      <p:tavLst>
                                        <p:tav tm="0">
                                          <p:val>
                                            <p:strVal val="1+#ppt_w/2"/>
                                          </p:val>
                                        </p:tav>
                                        <p:tav tm="100000">
                                          <p:val>
                                            <p:strVal val="#ppt_x"/>
                                          </p:val>
                                        </p:tav>
                                      </p:tavLst>
                                    </p:anim>
                                    <p:anim calcmode="lin" valueType="num">
                                      <p:cBhvr additive="base">
                                        <p:cTn id="91" dur="10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2" decel="100000" fill="hold" grpId="0" nodeType="click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additive="base">
                                        <p:cTn id="96" dur="1000" fill="hold"/>
                                        <p:tgtEl>
                                          <p:spTgt spid="22"/>
                                        </p:tgtEl>
                                        <p:attrNameLst>
                                          <p:attrName>ppt_x</p:attrName>
                                        </p:attrNameLst>
                                      </p:cBhvr>
                                      <p:tavLst>
                                        <p:tav tm="0">
                                          <p:val>
                                            <p:strVal val="1+#ppt_w/2"/>
                                          </p:val>
                                        </p:tav>
                                        <p:tav tm="100000">
                                          <p:val>
                                            <p:strVal val="#ppt_x"/>
                                          </p:val>
                                        </p:tav>
                                      </p:tavLst>
                                    </p:anim>
                                    <p:anim calcmode="lin" valueType="num">
                                      <p:cBhvr additive="base">
                                        <p:cTn id="97" dur="1000" fill="hold"/>
                                        <p:tgtEl>
                                          <p:spTgt spid="22"/>
                                        </p:tgtEl>
                                        <p:attrNameLst>
                                          <p:attrName>ppt_y</p:attrName>
                                        </p:attrNameLst>
                                      </p:cBhvr>
                                      <p:tavLst>
                                        <p:tav tm="0">
                                          <p:val>
                                            <p:strVal val="#ppt_y"/>
                                          </p:val>
                                        </p:tav>
                                        <p:tav tm="100000">
                                          <p:val>
                                            <p:strVal val="#ppt_y"/>
                                          </p:val>
                                        </p:tav>
                                      </p:tavLst>
                                    </p:anim>
                                  </p:childTnLst>
                                </p:cTn>
                              </p:par>
                              <p:par>
                                <p:cTn id="98" presetID="2" presetClass="entr" presetSubtype="2" decel="100000" fill="hold" grpId="0" nodeType="with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1000" fill="hold"/>
                                        <p:tgtEl>
                                          <p:spTgt spid="27"/>
                                        </p:tgtEl>
                                        <p:attrNameLst>
                                          <p:attrName>ppt_x</p:attrName>
                                        </p:attrNameLst>
                                      </p:cBhvr>
                                      <p:tavLst>
                                        <p:tav tm="0">
                                          <p:val>
                                            <p:strVal val="1+#ppt_w/2"/>
                                          </p:val>
                                        </p:tav>
                                        <p:tav tm="100000">
                                          <p:val>
                                            <p:strVal val="#ppt_x"/>
                                          </p:val>
                                        </p:tav>
                                      </p:tavLst>
                                    </p:anim>
                                    <p:anim calcmode="lin" valueType="num">
                                      <p:cBhvr additive="base">
                                        <p:cTn id="101" dur="10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2" decel="100000" fill="hold" grpId="0" nodeType="clickEffect">
                                  <p:stCondLst>
                                    <p:cond delay="0"/>
                                  </p:stCondLst>
                                  <p:childTnLst>
                                    <p:set>
                                      <p:cBhvr>
                                        <p:cTn id="105" dur="1" fill="hold">
                                          <p:stCondLst>
                                            <p:cond delay="0"/>
                                          </p:stCondLst>
                                        </p:cTn>
                                        <p:tgtEl>
                                          <p:spTgt spid="28"/>
                                        </p:tgtEl>
                                        <p:attrNameLst>
                                          <p:attrName>style.visibility</p:attrName>
                                        </p:attrNameLst>
                                      </p:cBhvr>
                                      <p:to>
                                        <p:strVal val="visible"/>
                                      </p:to>
                                    </p:set>
                                    <p:anim calcmode="lin" valueType="num">
                                      <p:cBhvr additive="base">
                                        <p:cTn id="106" dur="1000" fill="hold"/>
                                        <p:tgtEl>
                                          <p:spTgt spid="28"/>
                                        </p:tgtEl>
                                        <p:attrNameLst>
                                          <p:attrName>ppt_x</p:attrName>
                                        </p:attrNameLst>
                                      </p:cBhvr>
                                      <p:tavLst>
                                        <p:tav tm="0">
                                          <p:val>
                                            <p:strVal val="1+#ppt_w/2"/>
                                          </p:val>
                                        </p:tav>
                                        <p:tav tm="100000">
                                          <p:val>
                                            <p:strVal val="#ppt_x"/>
                                          </p:val>
                                        </p:tav>
                                      </p:tavLst>
                                    </p:anim>
                                    <p:anim calcmode="lin" valueType="num">
                                      <p:cBhvr additive="base">
                                        <p:cTn id="107" dur="1000" fill="hold"/>
                                        <p:tgtEl>
                                          <p:spTgt spid="28"/>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250"/>
                                  </p:stCondLst>
                                  <p:childTnLst>
                                    <p:set>
                                      <p:cBhvr>
                                        <p:cTn id="109" dur="1" fill="hold">
                                          <p:stCondLst>
                                            <p:cond delay="0"/>
                                          </p:stCondLst>
                                        </p:cTn>
                                        <p:tgtEl>
                                          <p:spTgt spid="29"/>
                                        </p:tgtEl>
                                        <p:attrNameLst>
                                          <p:attrName>style.visibility</p:attrName>
                                        </p:attrNameLst>
                                      </p:cBhvr>
                                      <p:to>
                                        <p:strVal val="visible"/>
                                      </p:to>
                                    </p:set>
                                    <p:anim calcmode="lin" valueType="num">
                                      <p:cBhvr additive="base">
                                        <p:cTn id="110" dur="1000" fill="hold"/>
                                        <p:tgtEl>
                                          <p:spTgt spid="29"/>
                                        </p:tgtEl>
                                        <p:attrNameLst>
                                          <p:attrName>ppt_x</p:attrName>
                                        </p:attrNameLst>
                                      </p:cBhvr>
                                      <p:tavLst>
                                        <p:tav tm="0">
                                          <p:val>
                                            <p:strVal val="1+#ppt_w/2"/>
                                          </p:val>
                                        </p:tav>
                                        <p:tav tm="100000">
                                          <p:val>
                                            <p:strVal val="#ppt_x"/>
                                          </p:val>
                                        </p:tav>
                                      </p:tavLst>
                                    </p:anim>
                                    <p:anim calcmode="lin" valueType="num">
                                      <p:cBhvr additive="base">
                                        <p:cTn id="11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animBg="1"/>
      <p:bldP spid="17" grpId="0"/>
      <p:bldP spid="18" grpId="0" animBg="1"/>
      <p:bldP spid="19" grpId="0" animBg="1"/>
      <p:bldP spid="20" grpId="0" animBg="1"/>
      <p:bldP spid="21" grpId="0" animBg="1"/>
      <p:bldP spid="22" grpId="0" animBg="1"/>
      <p:bldP spid="23" grpId="0"/>
      <p:bldP spid="24" grpId="0"/>
      <p:bldP spid="25" grpId="0"/>
      <p:bldP spid="26" grpId="0"/>
      <p:bldP spid="27" grpId="0"/>
      <p:bldP spid="28" grpId="0" animBg="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Create </a:t>
            </a:r>
            <a:r>
              <a:rPr lang="en-US" dirty="0" smtClean="0"/>
              <a:t>Virtual Machine</a:t>
            </a:r>
            <a:endParaRPr lang="en-US" dirty="0"/>
          </a:p>
        </p:txBody>
      </p:sp>
      <p:sp>
        <p:nvSpPr>
          <p:cNvPr id="5" name="Content Placeholder 4"/>
          <p:cNvSpPr>
            <a:spLocks noGrp="1"/>
          </p:cNvSpPr>
          <p:nvPr>
            <p:ph type="body" sz="quarter" idx="10"/>
          </p:nvPr>
        </p:nvSpPr>
        <p:spPr/>
        <p:txBody>
          <a:bodyPr>
            <a:noAutofit/>
          </a:bodyPr>
          <a:lstStyle/>
          <a:p>
            <a:pPr marL="0" indent="0">
              <a:lnSpc>
                <a:spcPct val="100000"/>
              </a:lnSpc>
              <a:spcBef>
                <a:spcPts val="0"/>
              </a:spcBef>
              <a:buNone/>
            </a:pPr>
            <a:r>
              <a:rPr lang="en-US" sz="1400" dirty="0"/>
              <a:t>POST </a:t>
            </a:r>
            <a:r>
              <a:rPr lang="en-US" sz="1400" u="sng" dirty="0">
                <a:hlinkClick r:id="rId3"/>
              </a:rPr>
              <a:t>https://management.core.windows.net/&lt;</a:t>
            </a:r>
            <a:r>
              <a:rPr lang="en-US" sz="1400" b="1" u="sng" dirty="0">
                <a:hlinkClick r:id="rId3"/>
              </a:rPr>
              <a:t>subid</a:t>
            </a:r>
            <a:r>
              <a:rPr lang="en-US" sz="1400" u="sng" dirty="0">
                <a:hlinkClick r:id="rId3"/>
              </a:rPr>
              <a:t>&gt;/</a:t>
            </a:r>
            <a:r>
              <a:rPr lang="en-US" sz="1400" u="sng" dirty="0" smtClean="0">
                <a:hlinkClick r:id="rId3"/>
              </a:rPr>
              <a:t>services/compute/</a:t>
            </a:r>
            <a:r>
              <a:rPr lang="en-US" sz="1400" b="1" u="sng" dirty="0" smtClean="0">
                <a:hlinkClick r:id="rId3"/>
              </a:rPr>
              <a:t>myService</a:t>
            </a:r>
            <a:r>
              <a:rPr lang="en-US" sz="1400" u="sng" dirty="0" smtClean="0">
                <a:hlinkClick r:id="rId3"/>
              </a:rPr>
              <a:t>/Deployments/</a:t>
            </a:r>
            <a:r>
              <a:rPr lang="en-US" sz="1400" b="1" u="sng" dirty="0" smtClean="0">
                <a:hlinkClick r:id="rId3"/>
              </a:rPr>
              <a:t>myDeployment</a:t>
            </a:r>
            <a:r>
              <a:rPr lang="en-US" sz="1400" u="sng" dirty="0" smtClean="0">
                <a:hlinkClick r:id="rId3"/>
              </a:rPr>
              <a:t>/Roles</a:t>
            </a:r>
            <a:r>
              <a:rPr lang="en-US" sz="1400" dirty="0" smtClean="0"/>
              <a:t> </a:t>
            </a:r>
            <a:endParaRPr lang="en-US" sz="1400" dirty="0"/>
          </a:p>
          <a:p>
            <a:pPr marL="0" indent="0">
              <a:lnSpc>
                <a:spcPct val="100000"/>
              </a:lnSpc>
              <a:spcBef>
                <a:spcPts val="0"/>
              </a:spcBef>
              <a:buNone/>
            </a:pPr>
            <a:r>
              <a:rPr lang="en-US" sz="1400" dirty="0"/>
              <a:t>{</a:t>
            </a:r>
          </a:p>
          <a:p>
            <a:pPr marL="0" indent="0">
              <a:lnSpc>
                <a:spcPct val="100000"/>
              </a:lnSpc>
              <a:spcBef>
                <a:spcPts val="0"/>
              </a:spcBef>
              <a:buNone/>
            </a:pPr>
            <a:r>
              <a:rPr lang="en-US" sz="1400" dirty="0" smtClean="0"/>
              <a:t> “</a:t>
            </a:r>
            <a:r>
              <a:rPr lang="en-US" sz="1400" dirty="0"/>
              <a:t>Name”:</a:t>
            </a:r>
            <a:r>
              <a:rPr lang="en-US" sz="1400" dirty="0">
                <a:solidFill>
                  <a:srgbClr val="FF0000"/>
                </a:solidFill>
              </a:rPr>
              <a:t>”</a:t>
            </a:r>
            <a:r>
              <a:rPr lang="en-US" sz="1400" dirty="0">
                <a:solidFill>
                  <a:srgbClr val="92D050"/>
                </a:solidFill>
              </a:rPr>
              <a:t>MyWebServerFrontEndH1”,</a:t>
            </a:r>
          </a:p>
          <a:p>
            <a:pPr marL="0" indent="0">
              <a:lnSpc>
                <a:spcPct val="100000"/>
              </a:lnSpc>
              <a:spcBef>
                <a:spcPts val="0"/>
              </a:spcBef>
              <a:buNone/>
            </a:pPr>
            <a:r>
              <a:rPr lang="en-US" sz="1400" dirty="0" smtClean="0"/>
              <a:t> “</a:t>
            </a:r>
            <a:r>
              <a:rPr lang="en-US" sz="1400" dirty="0" err="1"/>
              <a:t>RoleType</a:t>
            </a:r>
            <a:r>
              <a:rPr lang="en-US" sz="1400" dirty="0">
                <a:solidFill>
                  <a:srgbClr val="FF0000"/>
                </a:solidFill>
              </a:rPr>
              <a:t>”:”</a:t>
            </a:r>
            <a:r>
              <a:rPr lang="en-US" sz="1400" dirty="0" err="1">
                <a:solidFill>
                  <a:srgbClr val="92D050"/>
                </a:solidFill>
              </a:rPr>
              <a:t>PersistentVMRole</a:t>
            </a:r>
            <a:r>
              <a:rPr lang="en-US" sz="1400" dirty="0">
                <a:solidFill>
                  <a:srgbClr val="92D050"/>
                </a:solidFill>
              </a:rPr>
              <a:t>”,</a:t>
            </a:r>
          </a:p>
          <a:p>
            <a:pPr marL="0" indent="0">
              <a:lnSpc>
                <a:spcPct val="100000"/>
              </a:lnSpc>
              <a:spcBef>
                <a:spcPts val="0"/>
              </a:spcBef>
              <a:buNone/>
            </a:pPr>
            <a:r>
              <a:rPr lang="en-US" sz="1400" dirty="0" smtClean="0"/>
              <a:t> “</a:t>
            </a:r>
            <a:r>
              <a:rPr lang="en-US" sz="1400" dirty="0" err="1"/>
              <a:t>InstanceSize</a:t>
            </a:r>
            <a:r>
              <a:rPr lang="en-US" sz="1400" dirty="0">
                <a:solidFill>
                  <a:srgbClr val="92D050"/>
                </a:solidFill>
              </a:rPr>
              <a:t>”:”Medium”,</a:t>
            </a:r>
          </a:p>
          <a:p>
            <a:pPr marL="0" indent="0">
              <a:lnSpc>
                <a:spcPct val="100000"/>
              </a:lnSpc>
              <a:spcBef>
                <a:spcPts val="0"/>
              </a:spcBef>
              <a:buNone/>
            </a:pPr>
            <a:r>
              <a:rPr lang="en-US" sz="1400" dirty="0" smtClean="0"/>
              <a:t> “</a:t>
            </a:r>
            <a:r>
              <a:rPr lang="en-US" sz="1400" dirty="0" err="1"/>
              <a:t>OSDisk</a:t>
            </a:r>
            <a:r>
              <a:rPr lang="en-US" sz="1400" dirty="0"/>
              <a:t>”: {</a:t>
            </a:r>
          </a:p>
          <a:p>
            <a:pPr marL="0" indent="0">
              <a:lnSpc>
                <a:spcPct val="100000"/>
              </a:lnSpc>
              <a:spcBef>
                <a:spcPts val="0"/>
              </a:spcBef>
              <a:buNone/>
            </a:pPr>
            <a:r>
              <a:rPr lang="en-US" sz="1400" dirty="0" smtClean="0"/>
              <a:t> “</a:t>
            </a:r>
            <a:r>
              <a:rPr lang="en-US" sz="1400" dirty="0"/>
              <a:t>SourceImageId</a:t>
            </a:r>
            <a:r>
              <a:rPr lang="en-US" sz="1400" dirty="0">
                <a:solidFill>
                  <a:srgbClr val="FF0000"/>
                </a:solidFill>
              </a:rPr>
              <a:t>”:”</a:t>
            </a:r>
            <a:r>
              <a:rPr lang="en-US" sz="1400" dirty="0">
                <a:solidFill>
                  <a:srgbClr val="92D050"/>
                </a:solidFill>
              </a:rPr>
              <a:t>PlatformWin2k8R2Apr01”</a:t>
            </a:r>
          </a:p>
          <a:p>
            <a:pPr marL="0" indent="0">
              <a:lnSpc>
                <a:spcPct val="100000"/>
              </a:lnSpc>
              <a:spcBef>
                <a:spcPts val="0"/>
              </a:spcBef>
              <a:buNone/>
            </a:pPr>
            <a:r>
              <a:rPr lang="en-US" sz="1400" dirty="0" smtClean="0"/>
              <a:t> }, </a:t>
            </a:r>
            <a:endParaRPr lang="en-US" sz="1400" dirty="0"/>
          </a:p>
          <a:p>
            <a:pPr marL="0" indent="0">
              <a:lnSpc>
                <a:spcPct val="100000"/>
              </a:lnSpc>
              <a:spcBef>
                <a:spcPts val="0"/>
              </a:spcBef>
              <a:buNone/>
            </a:pPr>
            <a:r>
              <a:rPr lang="en-US" sz="1400" dirty="0" smtClean="0"/>
              <a:t> “</a:t>
            </a:r>
            <a:r>
              <a:rPr lang="en-US" sz="1400" dirty="0" err="1"/>
              <a:t>DataDisks</a:t>
            </a:r>
            <a:r>
              <a:rPr lang="en-US" sz="1400" dirty="0"/>
              <a:t>”: </a:t>
            </a:r>
          </a:p>
          <a:p>
            <a:pPr marL="0" indent="0">
              <a:lnSpc>
                <a:spcPct val="100000"/>
              </a:lnSpc>
              <a:spcBef>
                <a:spcPts val="0"/>
              </a:spcBef>
              <a:buNone/>
            </a:pPr>
            <a:r>
              <a:rPr lang="en-US" sz="1400" dirty="0" smtClean="0"/>
              <a:t> [{</a:t>
            </a:r>
            <a:endParaRPr lang="en-US" sz="1400" dirty="0"/>
          </a:p>
          <a:p>
            <a:pPr marL="0" indent="0">
              <a:lnSpc>
                <a:spcPct val="100000"/>
              </a:lnSpc>
              <a:spcBef>
                <a:spcPts val="0"/>
              </a:spcBef>
              <a:buNone/>
            </a:pPr>
            <a:r>
              <a:rPr lang="en-US" sz="1400" dirty="0" smtClean="0"/>
              <a:t> “</a:t>
            </a:r>
            <a:r>
              <a:rPr lang="en-US" sz="1400" dirty="0"/>
              <a:t>LogicalDiskSizeInGB”:</a:t>
            </a:r>
            <a:r>
              <a:rPr lang="en-US" sz="1400" b="1" dirty="0"/>
              <a:t>15</a:t>
            </a:r>
          </a:p>
          <a:p>
            <a:pPr marL="0" indent="0">
              <a:lnSpc>
                <a:spcPct val="100000"/>
              </a:lnSpc>
              <a:spcBef>
                <a:spcPts val="0"/>
              </a:spcBef>
              <a:buNone/>
            </a:pPr>
            <a:r>
              <a:rPr lang="en-US" sz="1400" dirty="0" smtClean="0"/>
              <a:t> }],</a:t>
            </a:r>
            <a:endParaRPr lang="en-US" sz="1400" dirty="0"/>
          </a:p>
          <a:p>
            <a:pPr marL="0" indent="0">
              <a:lnSpc>
                <a:spcPct val="100000"/>
              </a:lnSpc>
              <a:spcBef>
                <a:spcPts val="0"/>
              </a:spcBef>
              <a:buNone/>
            </a:pPr>
            <a:r>
              <a:rPr lang="en-US" sz="1400" dirty="0" smtClean="0"/>
              <a:t> “</a:t>
            </a:r>
            <a:r>
              <a:rPr lang="en-US" sz="1400" dirty="0" err="1"/>
              <a:t>ConfigurationSets</a:t>
            </a:r>
            <a:r>
              <a:rPr lang="en-US" sz="1400" dirty="0"/>
              <a:t>”:</a:t>
            </a:r>
          </a:p>
          <a:p>
            <a:pPr marL="0" indent="0">
              <a:lnSpc>
                <a:spcPct val="100000"/>
              </a:lnSpc>
              <a:spcBef>
                <a:spcPts val="0"/>
              </a:spcBef>
              <a:buNone/>
            </a:pPr>
            <a:r>
              <a:rPr lang="en-US" sz="1400" dirty="0" smtClean="0"/>
              <a:t> [{</a:t>
            </a:r>
            <a:endParaRPr lang="en-US" sz="1400" dirty="0"/>
          </a:p>
          <a:p>
            <a:pPr marL="0" indent="0">
              <a:lnSpc>
                <a:spcPct val="100000"/>
              </a:lnSpc>
              <a:spcBef>
                <a:spcPts val="0"/>
              </a:spcBef>
              <a:buNone/>
            </a:pPr>
            <a:r>
              <a:rPr lang="en-US" sz="1400" dirty="0" smtClean="0"/>
              <a:t> “</a:t>
            </a:r>
            <a:r>
              <a:rPr lang="en-US" sz="1400" dirty="0" err="1"/>
              <a:t>ConfigurationSetType</a:t>
            </a:r>
            <a:r>
              <a:rPr lang="en-US" sz="1400" dirty="0"/>
              <a:t>”:”</a:t>
            </a:r>
            <a:r>
              <a:rPr lang="en-US" sz="1400" dirty="0" err="1">
                <a:solidFill>
                  <a:srgbClr val="92D050"/>
                </a:solidFill>
              </a:rPr>
              <a:t>ProvisioningConfiguration</a:t>
            </a:r>
            <a:r>
              <a:rPr lang="en-US" sz="1400" dirty="0">
                <a:solidFill>
                  <a:srgbClr val="92D050"/>
                </a:solidFill>
              </a:rPr>
              <a:t>”,</a:t>
            </a:r>
          </a:p>
          <a:p>
            <a:pPr marL="0" indent="0">
              <a:lnSpc>
                <a:spcPct val="100000"/>
              </a:lnSpc>
              <a:spcBef>
                <a:spcPts val="0"/>
              </a:spcBef>
              <a:buNone/>
            </a:pPr>
            <a:r>
              <a:rPr lang="en-US" sz="1400" dirty="0" smtClean="0"/>
              <a:t> “</a:t>
            </a:r>
            <a:r>
              <a:rPr lang="en-US" sz="1400" dirty="0"/>
              <a:t>AdminPassword”:”</a:t>
            </a:r>
            <a:r>
              <a:rPr lang="en-US" sz="1400" dirty="0">
                <a:solidFill>
                  <a:srgbClr val="92D050"/>
                </a:solidFill>
              </a:rPr>
              <a:t>ac63783093bbef82729==”,</a:t>
            </a:r>
          </a:p>
          <a:p>
            <a:pPr marL="0" indent="0">
              <a:lnSpc>
                <a:spcPct val="100000"/>
              </a:lnSpc>
              <a:spcBef>
                <a:spcPts val="0"/>
              </a:spcBef>
              <a:buNone/>
            </a:pPr>
            <a:r>
              <a:rPr lang="en-US" sz="1400" dirty="0" smtClean="0"/>
              <a:t> “</a:t>
            </a:r>
            <a:r>
              <a:rPr lang="en-US" sz="1400" dirty="0" err="1"/>
              <a:t>ResetPasswordOnFirstLogon</a:t>
            </a:r>
            <a:r>
              <a:rPr lang="en-US" sz="1400" dirty="0"/>
              <a:t>”:</a:t>
            </a:r>
            <a:r>
              <a:rPr lang="en-US" sz="1400" dirty="0">
                <a:solidFill>
                  <a:srgbClr val="92D050"/>
                </a:solidFill>
              </a:rPr>
              <a:t>”true”</a:t>
            </a:r>
          </a:p>
          <a:p>
            <a:pPr marL="0" indent="0">
              <a:lnSpc>
                <a:spcPct val="100000"/>
              </a:lnSpc>
              <a:spcBef>
                <a:spcPts val="0"/>
              </a:spcBef>
              <a:buNone/>
            </a:pPr>
            <a:r>
              <a:rPr lang="en-US" sz="1400" dirty="0" smtClean="0"/>
              <a:t> }]</a:t>
            </a:r>
            <a:endParaRPr lang="en-US" sz="1400" dirty="0"/>
          </a:p>
          <a:p>
            <a:pPr marL="0" indent="0">
              <a:lnSpc>
                <a:spcPct val="100000"/>
              </a:lnSpc>
              <a:spcBef>
                <a:spcPts val="0"/>
              </a:spcBef>
              <a:buNone/>
            </a:pPr>
            <a:r>
              <a:rPr lang="en-US" sz="1400" dirty="0" smtClean="0"/>
              <a:t>}</a:t>
            </a:r>
            <a:endParaRPr lang="en-US" sz="1400" dirty="0"/>
          </a:p>
          <a:p>
            <a:pPr marL="0" indent="0">
              <a:lnSpc>
                <a:spcPct val="100000"/>
              </a:lnSpc>
              <a:spcBef>
                <a:spcPts val="0"/>
              </a:spcBef>
              <a:buNone/>
            </a:pPr>
            <a:r>
              <a:rPr lang="en-US" sz="1400" i="1" dirty="0">
                <a:solidFill>
                  <a:srgbClr val="429A16">
                    <a:alpha val="99000"/>
                  </a:srgbClr>
                </a:solidFill>
              </a:rPr>
              <a:t>Response 202 Accepted</a:t>
            </a:r>
          </a:p>
          <a:p>
            <a:pPr marL="0" indent="0">
              <a:lnSpc>
                <a:spcPct val="100000"/>
              </a:lnSpc>
              <a:spcBef>
                <a:spcPts val="0"/>
              </a:spcBef>
              <a:buNone/>
            </a:pPr>
            <a:r>
              <a:rPr lang="en-US" sz="1400" i="1" dirty="0">
                <a:solidFill>
                  <a:srgbClr val="429A16">
                    <a:alpha val="99000"/>
                  </a:srgbClr>
                </a:solidFill>
              </a:rPr>
              <a:t>x-</a:t>
            </a:r>
            <a:r>
              <a:rPr lang="en-US" sz="1400" i="1" dirty="0" err="1">
                <a:solidFill>
                  <a:srgbClr val="429A16">
                    <a:alpha val="99000"/>
                  </a:srgbClr>
                </a:solidFill>
              </a:rPr>
              <a:t>ms</a:t>
            </a:r>
            <a:r>
              <a:rPr lang="en-US" sz="1400" i="1" dirty="0">
                <a:solidFill>
                  <a:srgbClr val="429A16">
                    <a:alpha val="99000"/>
                  </a:srgbClr>
                </a:solidFill>
              </a:rPr>
              <a:t>-</a:t>
            </a:r>
            <a:r>
              <a:rPr lang="en-US" sz="1400" i="1" dirty="0" err="1">
                <a:solidFill>
                  <a:srgbClr val="429A16">
                    <a:alpha val="99000"/>
                  </a:srgbClr>
                </a:solidFill>
              </a:rPr>
              <a:t>requestid</a:t>
            </a:r>
            <a:r>
              <a:rPr lang="en-US" sz="1400" i="1" dirty="0">
                <a:solidFill>
                  <a:srgbClr val="429A16">
                    <a:alpha val="99000"/>
                  </a:srgbClr>
                </a:solidFill>
              </a:rPr>
              <a:t> : 3874857458459420685695</a:t>
            </a:r>
          </a:p>
        </p:txBody>
      </p:sp>
    </p:spTree>
    <p:extLst>
      <p:ext uri="{BB962C8B-B14F-4D97-AF65-F5344CB8AC3E}">
        <p14:creationId xmlns:p14="http://schemas.microsoft.com/office/powerpoint/2010/main" val="3852517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Capture a Virtual Machine</a:t>
            </a:r>
            <a:endParaRPr lang="en-US" dirty="0"/>
          </a:p>
        </p:txBody>
      </p:sp>
      <p:sp>
        <p:nvSpPr>
          <p:cNvPr id="5" name="Content Placeholder 4"/>
          <p:cNvSpPr>
            <a:spLocks noGrp="1"/>
          </p:cNvSpPr>
          <p:nvPr>
            <p:ph type="body" sz="quarter" idx="10"/>
          </p:nvPr>
        </p:nvSpPr>
        <p:spPr/>
        <p:txBody>
          <a:bodyPr>
            <a:noAutofit/>
          </a:bodyPr>
          <a:lstStyle/>
          <a:p>
            <a:pPr marL="0" indent="0">
              <a:lnSpc>
                <a:spcPct val="100000"/>
              </a:lnSpc>
              <a:spcBef>
                <a:spcPts val="600"/>
              </a:spcBef>
              <a:buNone/>
            </a:pPr>
            <a:r>
              <a:rPr lang="en-US" sz="1600" dirty="0"/>
              <a:t>POST </a:t>
            </a:r>
            <a:r>
              <a:rPr lang="en-US" sz="1600" u="sng" dirty="0">
                <a:hlinkClick r:id="rId3"/>
              </a:rPr>
              <a:t>https://management.core.windows.net/&lt;</a:t>
            </a:r>
            <a:r>
              <a:rPr lang="en-US" sz="1600" u="sng" dirty="0" err="1">
                <a:hlinkClick r:id="rId3"/>
              </a:rPr>
              <a:t>subid</a:t>
            </a:r>
            <a:r>
              <a:rPr lang="en-US" sz="1600" u="sng" dirty="0">
                <a:hlinkClick r:id="rId3"/>
              </a:rPr>
              <a:t>&gt;/services/compute/</a:t>
            </a:r>
            <a:r>
              <a:rPr lang="en-US" sz="1600" u="sng" dirty="0" err="1">
                <a:hlinkClick r:id="rId3"/>
              </a:rPr>
              <a:t>myService</a:t>
            </a:r>
            <a:r>
              <a:rPr lang="en-US" sz="1600" u="sng" dirty="0">
                <a:hlinkClick r:id="rId3"/>
              </a:rPr>
              <a:t>/Deployments/</a:t>
            </a:r>
            <a:r>
              <a:rPr lang="en-US" sz="1600" u="sng" dirty="0" err="1">
                <a:hlinkClick r:id="rId3"/>
              </a:rPr>
              <a:t>myDeployment</a:t>
            </a:r>
            <a:r>
              <a:rPr lang="en-US" sz="1600" u="sng" dirty="0">
                <a:hlinkClick r:id="rId3"/>
              </a:rPr>
              <a:t>/Roles/MyWebServerFrontEndH1/</a:t>
            </a:r>
            <a:r>
              <a:rPr lang="en-US" sz="1600" u="sng" dirty="0" err="1">
                <a:hlinkClick r:id="rId3"/>
              </a:rPr>
              <a:t>Operations?OperationType</a:t>
            </a:r>
            <a:r>
              <a:rPr lang="en-US" sz="1600" u="sng" dirty="0">
                <a:hlinkClick r:id="rId3"/>
              </a:rPr>
              <a:t>=”Capture</a:t>
            </a:r>
            <a:r>
              <a:rPr lang="en-US" sz="1600" dirty="0"/>
              <a:t>”</a:t>
            </a:r>
          </a:p>
          <a:p>
            <a:pPr marL="0" indent="0">
              <a:lnSpc>
                <a:spcPct val="100000"/>
              </a:lnSpc>
              <a:spcBef>
                <a:spcPts val="600"/>
              </a:spcBef>
              <a:buNone/>
            </a:pPr>
            <a:r>
              <a:rPr lang="en-US" sz="1600" dirty="0"/>
              <a:t>{</a:t>
            </a:r>
          </a:p>
          <a:p>
            <a:pPr marL="0" indent="0">
              <a:lnSpc>
                <a:spcPct val="100000"/>
              </a:lnSpc>
              <a:spcBef>
                <a:spcPts val="600"/>
              </a:spcBef>
              <a:buNone/>
            </a:pPr>
            <a:r>
              <a:rPr lang="en-US" sz="1600" dirty="0" smtClean="0"/>
              <a:t> “</a:t>
            </a:r>
            <a:r>
              <a:rPr lang="en-US" sz="1600" dirty="0"/>
              <a:t>TargetImageName”:</a:t>
            </a:r>
            <a:r>
              <a:rPr lang="en-US" sz="1600" dirty="0">
                <a:solidFill>
                  <a:srgbClr val="92D050"/>
                </a:solidFill>
              </a:rPr>
              <a:t>”MySQLServerSP3BaseImage”,</a:t>
            </a:r>
          </a:p>
          <a:p>
            <a:pPr marL="0" indent="0">
              <a:lnSpc>
                <a:spcPct val="100000"/>
              </a:lnSpc>
              <a:spcBef>
                <a:spcPts val="600"/>
              </a:spcBef>
              <a:buNone/>
            </a:pPr>
            <a:r>
              <a:rPr lang="en-US" sz="1600" dirty="0" smtClean="0"/>
              <a:t> “</a:t>
            </a:r>
            <a:r>
              <a:rPr lang="en-US" sz="1600" dirty="0" err="1"/>
              <a:t>PostCaptureAction</a:t>
            </a:r>
            <a:r>
              <a:rPr lang="en-US" sz="1600" dirty="0"/>
              <a:t>”:</a:t>
            </a:r>
            <a:r>
              <a:rPr lang="en-US" sz="1600" dirty="0">
                <a:solidFill>
                  <a:srgbClr val="92D050"/>
                </a:solidFill>
              </a:rPr>
              <a:t>”REPROVISION|DELETE”,</a:t>
            </a:r>
          </a:p>
          <a:p>
            <a:pPr marL="0" indent="0">
              <a:lnSpc>
                <a:spcPct val="100000"/>
              </a:lnSpc>
              <a:spcBef>
                <a:spcPts val="600"/>
              </a:spcBef>
              <a:buNone/>
            </a:pPr>
            <a:r>
              <a:rPr lang="en-US" sz="1600" dirty="0" smtClean="0"/>
              <a:t> “</a:t>
            </a:r>
            <a:r>
              <a:rPr lang="en-US" sz="1600" dirty="0" err="1"/>
              <a:t>ConfigurationSets</a:t>
            </a:r>
            <a:r>
              <a:rPr lang="en-US" sz="1600" dirty="0"/>
              <a:t>”:[{</a:t>
            </a:r>
          </a:p>
          <a:p>
            <a:pPr marL="0" indent="0">
              <a:lnSpc>
                <a:spcPct val="100000"/>
              </a:lnSpc>
              <a:spcBef>
                <a:spcPts val="600"/>
              </a:spcBef>
              <a:buNone/>
            </a:pPr>
            <a:r>
              <a:rPr lang="en-US" sz="1600" dirty="0" smtClean="0"/>
              <a:t> “</a:t>
            </a:r>
            <a:r>
              <a:rPr lang="en-US" sz="1600" dirty="0" err="1"/>
              <a:t>ConfigurationType</a:t>
            </a:r>
            <a:r>
              <a:rPr lang="en-US" sz="1600" dirty="0"/>
              <a:t>”:”</a:t>
            </a:r>
            <a:r>
              <a:rPr lang="en-US" sz="1600" u="sng" dirty="0" err="1">
                <a:solidFill>
                  <a:schemeClr val="accent4"/>
                </a:solidFill>
                <a:hlinkClick r:id="" action="ppaction://hlinkfile"/>
              </a:rPr>
              <a:t>ProvisioningConfiguration</a:t>
            </a:r>
            <a:r>
              <a:rPr lang="en-US" sz="1600" dirty="0"/>
              <a:t>”,</a:t>
            </a:r>
          </a:p>
          <a:p>
            <a:pPr marL="0" indent="0">
              <a:lnSpc>
                <a:spcPct val="100000"/>
              </a:lnSpc>
              <a:spcBef>
                <a:spcPts val="600"/>
              </a:spcBef>
              <a:buNone/>
            </a:pPr>
            <a:r>
              <a:rPr lang="en-US" sz="1600" dirty="0" smtClean="0"/>
              <a:t> “</a:t>
            </a:r>
            <a:r>
              <a:rPr lang="en-US" sz="1600" dirty="0"/>
              <a:t>AdminPassword”:</a:t>
            </a:r>
            <a:r>
              <a:rPr lang="en-US" sz="1600" dirty="0">
                <a:solidFill>
                  <a:srgbClr val="92D050"/>
                </a:solidFill>
              </a:rPr>
              <a:t>”baac7364384948==”,</a:t>
            </a:r>
          </a:p>
          <a:p>
            <a:pPr marL="0" indent="0">
              <a:lnSpc>
                <a:spcPct val="100000"/>
              </a:lnSpc>
              <a:spcBef>
                <a:spcPts val="600"/>
              </a:spcBef>
              <a:buNone/>
            </a:pPr>
            <a:r>
              <a:rPr lang="en-US" sz="1600" dirty="0" smtClean="0"/>
              <a:t> “</a:t>
            </a:r>
            <a:r>
              <a:rPr lang="en-US" sz="1600" dirty="0" err="1"/>
              <a:t>ResetPasswordOnLogon</a:t>
            </a:r>
            <a:r>
              <a:rPr lang="en-US" sz="1600" dirty="0"/>
              <a:t>”:</a:t>
            </a:r>
            <a:r>
              <a:rPr lang="en-US" sz="1600" dirty="0">
                <a:solidFill>
                  <a:srgbClr val="92D050"/>
                </a:solidFill>
              </a:rPr>
              <a:t>”true”,</a:t>
            </a:r>
          </a:p>
          <a:p>
            <a:pPr marL="0" indent="0">
              <a:lnSpc>
                <a:spcPct val="100000"/>
              </a:lnSpc>
              <a:spcBef>
                <a:spcPts val="600"/>
              </a:spcBef>
              <a:buNone/>
            </a:pPr>
            <a:r>
              <a:rPr lang="en-US" sz="1600" dirty="0" smtClean="0"/>
              <a:t> </a:t>
            </a:r>
            <a:r>
              <a:rPr lang="en-US" sz="1600" b="1" dirty="0" smtClean="0"/>
              <a:t>“</a:t>
            </a:r>
            <a:r>
              <a:rPr lang="en-US" sz="1600" b="1" dirty="0"/>
              <a:t>MachineName”:”</a:t>
            </a:r>
            <a:r>
              <a:rPr lang="en-US" sz="1600" dirty="0">
                <a:solidFill>
                  <a:srgbClr val="92D050"/>
                </a:solidFill>
              </a:rPr>
              <a:t>SQLServerv11</a:t>
            </a:r>
            <a:r>
              <a:rPr lang="en-US" sz="1600" b="1" dirty="0">
                <a:solidFill>
                  <a:srgbClr val="92D050"/>
                </a:solidFill>
              </a:rPr>
              <a:t>”</a:t>
            </a:r>
            <a:endParaRPr lang="en-US" sz="1600" dirty="0">
              <a:solidFill>
                <a:srgbClr val="92D050"/>
              </a:solidFill>
            </a:endParaRPr>
          </a:p>
          <a:p>
            <a:pPr marL="0" indent="0">
              <a:lnSpc>
                <a:spcPct val="100000"/>
              </a:lnSpc>
              <a:spcBef>
                <a:spcPts val="600"/>
              </a:spcBef>
              <a:buNone/>
            </a:pPr>
            <a:r>
              <a:rPr lang="en-US" sz="1600" dirty="0" smtClean="0"/>
              <a:t> }]</a:t>
            </a:r>
            <a:endParaRPr lang="en-US" sz="1600" dirty="0"/>
          </a:p>
          <a:p>
            <a:pPr marL="0" indent="0">
              <a:lnSpc>
                <a:spcPct val="100000"/>
              </a:lnSpc>
              <a:spcBef>
                <a:spcPts val="600"/>
              </a:spcBef>
              <a:buNone/>
            </a:pPr>
            <a:r>
              <a:rPr lang="en-US" sz="1600" dirty="0" smtClean="0"/>
              <a:t>}</a:t>
            </a:r>
            <a:endParaRPr lang="en-US" sz="1600" dirty="0"/>
          </a:p>
          <a:p>
            <a:pPr marL="0" indent="0">
              <a:lnSpc>
                <a:spcPct val="100000"/>
              </a:lnSpc>
              <a:spcBef>
                <a:spcPts val="300"/>
              </a:spcBef>
              <a:buNone/>
            </a:pPr>
            <a:r>
              <a:rPr lang="en-US" sz="1600" i="1" dirty="0">
                <a:solidFill>
                  <a:srgbClr val="429A16"/>
                </a:solidFill>
              </a:rPr>
              <a:t>Response 202 Accepted</a:t>
            </a:r>
          </a:p>
          <a:p>
            <a:pPr marL="0" indent="0">
              <a:lnSpc>
                <a:spcPct val="100000"/>
              </a:lnSpc>
              <a:spcBef>
                <a:spcPts val="300"/>
              </a:spcBef>
              <a:buNone/>
            </a:pPr>
            <a:r>
              <a:rPr lang="en-US" sz="1600" i="1" dirty="0">
                <a:solidFill>
                  <a:srgbClr val="429A16"/>
                </a:solidFill>
              </a:rPr>
              <a:t>x-</a:t>
            </a:r>
            <a:r>
              <a:rPr lang="en-US" sz="1600" i="1" dirty="0" err="1">
                <a:solidFill>
                  <a:srgbClr val="429A16"/>
                </a:solidFill>
              </a:rPr>
              <a:t>ms</a:t>
            </a:r>
            <a:r>
              <a:rPr lang="en-US" sz="1600" i="1" dirty="0">
                <a:solidFill>
                  <a:srgbClr val="429A16"/>
                </a:solidFill>
              </a:rPr>
              <a:t>-</a:t>
            </a:r>
            <a:r>
              <a:rPr lang="en-US" sz="1600" i="1" dirty="0" err="1">
                <a:solidFill>
                  <a:srgbClr val="429A16"/>
                </a:solidFill>
              </a:rPr>
              <a:t>requestid</a:t>
            </a:r>
            <a:r>
              <a:rPr lang="en-US" sz="1600" i="1" dirty="0">
                <a:solidFill>
                  <a:srgbClr val="429A16"/>
                </a:solidFill>
              </a:rPr>
              <a:t> : 3874857458459420685695</a:t>
            </a:r>
          </a:p>
        </p:txBody>
      </p:sp>
    </p:spTree>
    <p:extLst>
      <p:ext uri="{BB962C8B-B14F-4D97-AF65-F5344CB8AC3E}">
        <p14:creationId xmlns:p14="http://schemas.microsoft.com/office/powerpoint/2010/main" val="335920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519113" y="4901608"/>
            <a:ext cx="11149012" cy="1727792"/>
          </a:xfrm>
          <a:prstGeom prst="rect">
            <a:avLst/>
          </a:prstGeom>
          <a:solidFill>
            <a:schemeClr val="tx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4" name="Title 3"/>
          <p:cNvSpPr>
            <a:spLocks noGrp="1"/>
          </p:cNvSpPr>
          <p:nvPr>
            <p:ph type="title"/>
          </p:nvPr>
        </p:nvSpPr>
        <p:spPr>
          <a:xfrm>
            <a:off x="519112" y="228600"/>
            <a:ext cx="11149013" cy="1052596"/>
          </a:xfrm>
        </p:spPr>
        <p:txBody>
          <a:bodyPr/>
          <a:lstStyle/>
          <a:p>
            <a:r>
              <a:rPr lang="en-US" dirty="0" smtClean="0"/>
              <a:t>Introducing</a:t>
            </a:r>
            <a:br>
              <a:rPr lang="en-US" dirty="0" smtClean="0"/>
            </a:br>
            <a:r>
              <a:rPr lang="en-US" sz="3200" dirty="0">
                <a:solidFill>
                  <a:schemeClr val="accent1">
                    <a:lumMod val="60000"/>
                    <a:lumOff val="40000"/>
                  </a:schemeClr>
                </a:solidFill>
              </a:rPr>
              <a:t>Client Libraries for Service Management</a:t>
            </a:r>
          </a:p>
        </p:txBody>
      </p:sp>
      <p:sp>
        <p:nvSpPr>
          <p:cNvPr id="5" name="Rectangle 4"/>
          <p:cNvSpPr/>
          <p:nvPr/>
        </p:nvSpPr>
        <p:spPr bwMode="auto">
          <a:xfrm>
            <a:off x="507868" y="1683434"/>
            <a:ext cx="11173090" cy="91440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400" dirty="0">
              <a:gradFill>
                <a:gsLst>
                  <a:gs pos="0">
                    <a:srgbClr val="FFFFFF"/>
                  </a:gs>
                  <a:gs pos="100000">
                    <a:srgbClr val="FFFFFF"/>
                  </a:gs>
                </a:gsLst>
                <a:lin ang="5400000" scaled="0"/>
              </a:gradFill>
            </a:endParaRPr>
          </a:p>
        </p:txBody>
      </p:sp>
      <p:sp>
        <p:nvSpPr>
          <p:cNvPr id="6" name="Rectangle 5"/>
          <p:cNvSpPr/>
          <p:nvPr/>
        </p:nvSpPr>
        <p:spPr bwMode="auto">
          <a:xfrm>
            <a:off x="507868" y="2743200"/>
            <a:ext cx="11173090" cy="914400"/>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7" name="Rectangle 6"/>
          <p:cNvSpPr/>
          <p:nvPr/>
        </p:nvSpPr>
        <p:spPr bwMode="auto">
          <a:xfrm>
            <a:off x="507868" y="3799367"/>
            <a:ext cx="11173090" cy="91440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400" dirty="0">
              <a:gradFill>
                <a:gsLst>
                  <a:gs pos="0">
                    <a:srgbClr val="FFFFFF"/>
                  </a:gs>
                  <a:gs pos="100000">
                    <a:srgbClr val="FFFFFF"/>
                  </a:gs>
                </a:gsLst>
                <a:lin ang="5400000" scaled="0"/>
              </a:gradFill>
            </a:endParaRPr>
          </a:p>
        </p:txBody>
      </p:sp>
      <p:sp>
        <p:nvSpPr>
          <p:cNvPr id="9" name="Rectangle 8"/>
          <p:cNvSpPr/>
          <p:nvPr/>
        </p:nvSpPr>
        <p:spPr>
          <a:xfrm>
            <a:off x="667870" y="1706669"/>
            <a:ext cx="11013088" cy="867930"/>
          </a:xfrm>
          <a:prstGeom prst="rect">
            <a:avLst/>
          </a:prstGeom>
        </p:spPr>
        <p:txBody>
          <a:bodyPr wrap="square">
            <a:spAutoFit/>
          </a:bodyPr>
          <a:lstStyle/>
          <a:p>
            <a:pPr marL="403225" indent="-403225">
              <a:lnSpc>
                <a:spcPct val="90000"/>
              </a:lnSpc>
              <a:spcBef>
                <a:spcPct val="20000"/>
              </a:spcBef>
              <a:buSzPct val="105000"/>
              <a:buFontTx/>
              <a:buBlip>
                <a:blip r:embed="rId4"/>
              </a:buBlip>
            </a:pPr>
            <a:r>
              <a:rPr lang="en-US" sz="2800" dirty="0">
                <a:solidFill>
                  <a:srgbClr val="FFFFFF">
                    <a:alpha val="99000"/>
                  </a:srgbClr>
                </a:solidFill>
              </a:rPr>
              <a:t>We will deliver .NET Reference Library for all the </a:t>
            </a:r>
            <a:r>
              <a:rPr lang="en-US" sz="2800" dirty="0" smtClean="0">
                <a:solidFill>
                  <a:srgbClr val="FFFFFF">
                    <a:alpha val="99000"/>
                  </a:srgbClr>
                </a:solidFill>
              </a:rPr>
              <a:t/>
            </a:r>
            <a:br>
              <a:rPr lang="en-US" sz="2800" dirty="0" smtClean="0">
                <a:solidFill>
                  <a:srgbClr val="FFFFFF">
                    <a:alpha val="99000"/>
                  </a:srgbClr>
                </a:solidFill>
              </a:rPr>
            </a:br>
            <a:r>
              <a:rPr lang="en-US" sz="2800" dirty="0" smtClean="0">
                <a:solidFill>
                  <a:srgbClr val="FFFFFF">
                    <a:alpha val="99000"/>
                  </a:srgbClr>
                </a:solidFill>
              </a:rPr>
              <a:t>management </a:t>
            </a:r>
            <a:r>
              <a:rPr lang="en-US" sz="2800" dirty="0">
                <a:solidFill>
                  <a:srgbClr val="FFFFFF">
                    <a:alpha val="99000"/>
                  </a:srgbClr>
                </a:solidFill>
              </a:rPr>
              <a:t>scenarios</a:t>
            </a:r>
          </a:p>
        </p:txBody>
      </p:sp>
      <p:sp>
        <p:nvSpPr>
          <p:cNvPr id="10" name="Rectangle 9"/>
          <p:cNvSpPr/>
          <p:nvPr/>
        </p:nvSpPr>
        <p:spPr>
          <a:xfrm>
            <a:off x="667870" y="2766435"/>
            <a:ext cx="11013088" cy="867930"/>
          </a:xfrm>
          <a:prstGeom prst="rect">
            <a:avLst/>
          </a:prstGeom>
        </p:spPr>
        <p:txBody>
          <a:bodyPr wrap="square">
            <a:spAutoFit/>
          </a:bodyPr>
          <a:lstStyle/>
          <a:p>
            <a:pPr marL="403225" indent="-403225">
              <a:lnSpc>
                <a:spcPct val="90000"/>
              </a:lnSpc>
              <a:spcBef>
                <a:spcPct val="20000"/>
              </a:spcBef>
              <a:buSzPct val="105000"/>
              <a:buFontTx/>
              <a:buBlip>
                <a:blip r:embed="rId4"/>
              </a:buBlip>
            </a:pPr>
            <a:r>
              <a:rPr lang="en-US" sz="2800" dirty="0">
                <a:solidFill>
                  <a:srgbClr val="FFFFFF">
                    <a:alpha val="99000"/>
                  </a:srgbClr>
                </a:solidFill>
              </a:rPr>
              <a:t>Prescriptive &amp; Consistent Client Scenario Wrappers </a:t>
            </a:r>
            <a:r>
              <a:rPr lang="en-US" sz="2800" dirty="0" smtClean="0">
                <a:solidFill>
                  <a:srgbClr val="FFFFFF">
                    <a:alpha val="99000"/>
                  </a:srgbClr>
                </a:solidFill>
              </a:rPr>
              <a:t/>
            </a:r>
            <a:br>
              <a:rPr lang="en-US" sz="2800" dirty="0" smtClean="0">
                <a:solidFill>
                  <a:srgbClr val="FFFFFF">
                    <a:alpha val="99000"/>
                  </a:srgbClr>
                </a:solidFill>
              </a:rPr>
            </a:br>
            <a:r>
              <a:rPr lang="en-US" sz="2800" dirty="0" smtClean="0">
                <a:solidFill>
                  <a:srgbClr val="FFFFFF">
                    <a:alpha val="99000"/>
                  </a:srgbClr>
                </a:solidFill>
              </a:rPr>
              <a:t>to enable </a:t>
            </a:r>
            <a:r>
              <a:rPr lang="en-US" sz="2800" dirty="0">
                <a:solidFill>
                  <a:srgbClr val="FFFFFF">
                    <a:alpha val="99000"/>
                  </a:srgbClr>
                </a:solidFill>
              </a:rPr>
              <a:t>Microsoft &amp; ISV products. </a:t>
            </a:r>
          </a:p>
        </p:txBody>
      </p:sp>
      <p:sp>
        <p:nvSpPr>
          <p:cNvPr id="11" name="Rectangle 10"/>
          <p:cNvSpPr/>
          <p:nvPr/>
        </p:nvSpPr>
        <p:spPr>
          <a:xfrm>
            <a:off x="667870" y="4016502"/>
            <a:ext cx="11013088" cy="480131"/>
          </a:xfrm>
          <a:prstGeom prst="rect">
            <a:avLst/>
          </a:prstGeom>
        </p:spPr>
        <p:txBody>
          <a:bodyPr wrap="square">
            <a:spAutoFit/>
          </a:bodyPr>
          <a:lstStyle/>
          <a:p>
            <a:pPr marL="403225" indent="-403225">
              <a:lnSpc>
                <a:spcPct val="90000"/>
              </a:lnSpc>
              <a:spcBef>
                <a:spcPct val="20000"/>
              </a:spcBef>
              <a:buSzPct val="105000"/>
              <a:buFontTx/>
              <a:buBlip>
                <a:blip r:embed="rId4"/>
              </a:buBlip>
            </a:pPr>
            <a:r>
              <a:rPr lang="en-US" sz="2800" dirty="0">
                <a:solidFill>
                  <a:srgbClr val="FFFFFF">
                    <a:alpha val="99000"/>
                  </a:srgbClr>
                </a:solidFill>
              </a:rPr>
              <a:t>Java &amp; PHP Libraries for non-Windows scenarios. </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5" name="Picture 3" descr="F:\Jeneson pde\Icon &amp; Logos\4e98162dff8eb4851a28e40487d09af0ad39dde6.pn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4071" b="12878"/>
          <a:stretch/>
        </p:blipFill>
        <p:spPr bwMode="auto">
          <a:xfrm>
            <a:off x="7923212" y="5232398"/>
            <a:ext cx="2074119" cy="10662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6" descr="F:\Jeneson pde\Icon &amp; Logos\java2.png"/>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05286" y="5059614"/>
            <a:ext cx="976666" cy="14117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Jeneson pde\Icon &amp; Logos\net bl h_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8212" y="5498503"/>
            <a:ext cx="2176820" cy="534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6913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1000" fill="hold"/>
                                        <p:tgtEl>
                                          <p:spTgt spid="5"/>
                                        </p:tgtEl>
                                        <p:attrNameLst>
                                          <p:attrName>ppt_x</p:attrName>
                                        </p:attrNameLst>
                                      </p:cBhvr>
                                      <p:tavLst>
                                        <p:tav tm="0">
                                          <p:val>
                                            <p:strVal val="0-#ppt_w/2"/>
                                          </p:val>
                                        </p:tav>
                                        <p:tav tm="100000">
                                          <p:val>
                                            <p:strVal val="#ppt_x"/>
                                          </p:val>
                                        </p:tav>
                                      </p:tavLst>
                                    </p:anim>
                                    <p:anim calcmode="lin" valueType="num">
                                      <p:cBhvr additive="base">
                                        <p:cTn id="10" dur="1000" fill="hold"/>
                                        <p:tgtEl>
                                          <p:spTgt spid="5"/>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000" fill="hold"/>
                                        <p:tgtEl>
                                          <p:spTgt spid="10"/>
                                        </p:tgtEl>
                                        <p:attrNameLst>
                                          <p:attrName>ppt_x</p:attrName>
                                        </p:attrNameLst>
                                      </p:cBhvr>
                                      <p:tavLst>
                                        <p:tav tm="0">
                                          <p:val>
                                            <p:strVal val="0-#ppt_w/2"/>
                                          </p:val>
                                        </p:tav>
                                        <p:tav tm="100000">
                                          <p:val>
                                            <p:strVal val="#ppt_x"/>
                                          </p:val>
                                        </p:tav>
                                      </p:tavLst>
                                    </p:anim>
                                    <p:anim calcmode="lin" valueType="num">
                                      <p:cBhvr additive="base">
                                        <p:cTn id="23" dur="1000" fill="hold"/>
                                        <p:tgtEl>
                                          <p:spTgt spid="10"/>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1" presetClass="exit" presetSubtype="0" fill="hold" grpId="1" nodeType="afterEffect">
                                  <p:stCondLst>
                                    <p:cond delay="0"/>
                                  </p:stCondLst>
                                  <p:childTnLst>
                                    <p:set>
                                      <p:cBhvr>
                                        <p:cTn id="35" dur="1" fill="hold">
                                          <p:stCondLst>
                                            <p:cond delay="0"/>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8" decel="10000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additive="base">
                                        <p:cTn id="40" dur="1000" fill="hold"/>
                                        <p:tgtEl>
                                          <p:spTgt spid="14"/>
                                        </p:tgtEl>
                                        <p:attrNameLst>
                                          <p:attrName>ppt_x</p:attrName>
                                        </p:attrNameLst>
                                      </p:cBhvr>
                                      <p:tavLst>
                                        <p:tav tm="0">
                                          <p:val>
                                            <p:strVal val="0-#ppt_w/2"/>
                                          </p:val>
                                        </p:tav>
                                        <p:tav tm="100000">
                                          <p:val>
                                            <p:strVal val="#ppt_x"/>
                                          </p:val>
                                        </p:tav>
                                      </p:tavLst>
                                    </p:anim>
                                    <p:anim calcmode="lin" valueType="num">
                                      <p:cBhvr additive="base">
                                        <p:cTn id="41" dur="1000" fill="hold"/>
                                        <p:tgtEl>
                                          <p:spTgt spid="14"/>
                                        </p:tgtEl>
                                        <p:attrNameLst>
                                          <p:attrName>ppt_y</p:attrName>
                                        </p:attrNameLst>
                                      </p:cBhvr>
                                      <p:tavLst>
                                        <p:tav tm="0">
                                          <p:val>
                                            <p:strVal val="#ppt_y"/>
                                          </p:val>
                                        </p:tav>
                                        <p:tav tm="100000">
                                          <p:val>
                                            <p:strVal val="#ppt_y"/>
                                          </p:val>
                                        </p:tav>
                                      </p:tavLst>
                                    </p:anim>
                                  </p:childTnLst>
                                </p:cTn>
                              </p:par>
                              <p:par>
                                <p:cTn id="42" presetID="10" presetClass="entr" presetSubtype="0" fill="hold" nodeType="withEffect">
                                  <p:stCondLst>
                                    <p:cond delay="50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75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nodeType="withEffect">
                                  <p:stCondLst>
                                    <p:cond delay="10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6" grpId="0" animBg="1"/>
      <p:bldP spid="7" grpId="0" animBg="1"/>
      <p:bldP spid="9" grpId="0"/>
      <p:bldP spid="10" grpId="0"/>
      <p:bldP spid="11" grpId="0"/>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218795"/>
          </a:xfrm>
        </p:spPr>
        <p:txBody>
          <a:bodyPr/>
          <a:lstStyle/>
          <a:p>
            <a:r>
              <a:rPr lang="en-US" dirty="0" smtClean="0"/>
              <a:t>Announcing Windows Azure PowerShell </a:t>
            </a:r>
            <a:r>
              <a:rPr lang="en-US" dirty="0" err="1" smtClean="0"/>
              <a:t>Cmdlets</a:t>
            </a:r>
            <a:endParaRPr lang="en-US" dirty="0"/>
          </a:p>
        </p:txBody>
      </p:sp>
      <p:sp>
        <p:nvSpPr>
          <p:cNvPr id="5" name="Content Placeholder 2"/>
          <p:cNvSpPr txBox="1">
            <a:spLocks/>
          </p:cNvSpPr>
          <p:nvPr/>
        </p:nvSpPr>
        <p:spPr>
          <a:xfrm>
            <a:off x="496260" y="2386739"/>
            <a:ext cx="5369552" cy="821763"/>
          </a:xfrm>
          <a:prstGeom prst="rect">
            <a:avLst/>
          </a:prstGeom>
          <a:solidFill>
            <a:schemeClr val="accent1"/>
          </a:solidFill>
        </p:spPr>
        <p:txBody>
          <a:bodyPr tIns="91440" bIns="9144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600" dirty="0" smtClean="0">
                <a:gradFill>
                  <a:gsLst>
                    <a:gs pos="0">
                      <a:srgbClr val="FFFFFF"/>
                    </a:gs>
                    <a:gs pos="100000">
                      <a:srgbClr val="FFFFFF"/>
                    </a:gs>
                  </a:gsLst>
                  <a:lin ang="5400000" scaled="0"/>
                </a:gradFill>
              </a:rPr>
              <a:t>Cloud Services/Deployments</a:t>
            </a:r>
            <a:endParaRPr lang="en-US" sz="2600" dirty="0">
              <a:gradFill>
                <a:gsLst>
                  <a:gs pos="0">
                    <a:srgbClr val="FFFFFF"/>
                  </a:gs>
                  <a:gs pos="100000">
                    <a:srgbClr val="FFFFFF"/>
                  </a:gs>
                </a:gsLst>
                <a:lin ang="5400000" scaled="0"/>
              </a:gradFill>
            </a:endParaRPr>
          </a:p>
          <a:p>
            <a:pPr marL="509588" indent="-276225">
              <a:spcBef>
                <a:spcPts val="0"/>
              </a:spcBef>
            </a:pPr>
            <a:r>
              <a:rPr lang="en-US" sz="1800" dirty="0">
                <a:gradFill>
                  <a:gsLst>
                    <a:gs pos="0">
                      <a:srgbClr val="FFFFFF"/>
                    </a:gs>
                    <a:gs pos="100000">
                      <a:srgbClr val="FFFFFF"/>
                    </a:gs>
                  </a:gsLst>
                  <a:lin ang="5400000" scaled="0"/>
                </a:gradFill>
              </a:rPr>
              <a:t>New/Upgrade/Delete/VIP Swap</a:t>
            </a:r>
          </a:p>
        </p:txBody>
      </p:sp>
      <p:sp>
        <p:nvSpPr>
          <p:cNvPr id="6" name="Content Placeholder 2"/>
          <p:cNvSpPr txBox="1">
            <a:spLocks/>
          </p:cNvSpPr>
          <p:nvPr/>
        </p:nvSpPr>
        <p:spPr>
          <a:xfrm>
            <a:off x="496260" y="3335188"/>
            <a:ext cx="5369552" cy="821763"/>
          </a:xfrm>
          <a:prstGeom prst="rect">
            <a:avLst/>
          </a:prstGeom>
          <a:solidFill>
            <a:schemeClr val="accent1"/>
          </a:solidFill>
        </p:spPr>
        <p:txBody>
          <a:bodyPr tIns="91440" bIns="9144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600" dirty="0">
                <a:gradFill>
                  <a:gsLst>
                    <a:gs pos="0">
                      <a:srgbClr val="FFFFFF"/>
                    </a:gs>
                    <a:gs pos="100000">
                      <a:srgbClr val="FFFFFF"/>
                    </a:gs>
                  </a:gsLst>
                  <a:lin ang="5400000" scaled="0"/>
                </a:gradFill>
              </a:rPr>
              <a:t>Instance Management</a:t>
            </a:r>
          </a:p>
          <a:p>
            <a:pPr marL="509588" indent="-276225">
              <a:spcBef>
                <a:spcPts val="0"/>
              </a:spcBef>
            </a:pPr>
            <a:r>
              <a:rPr lang="en-US" sz="1800" dirty="0">
                <a:gradFill>
                  <a:gsLst>
                    <a:gs pos="0">
                      <a:srgbClr val="FFFFFF"/>
                    </a:gs>
                    <a:gs pos="100000">
                      <a:srgbClr val="FFFFFF"/>
                    </a:gs>
                  </a:gsLst>
                  <a:lin ang="5400000" scaled="0"/>
                </a:gradFill>
              </a:rPr>
              <a:t>Add/Remove/Reboot/Re-Image</a:t>
            </a:r>
          </a:p>
        </p:txBody>
      </p:sp>
      <p:sp>
        <p:nvSpPr>
          <p:cNvPr id="7" name="Content Placeholder 2"/>
          <p:cNvSpPr txBox="1">
            <a:spLocks/>
          </p:cNvSpPr>
          <p:nvPr/>
        </p:nvSpPr>
        <p:spPr>
          <a:xfrm>
            <a:off x="496260" y="4283637"/>
            <a:ext cx="5369552" cy="821763"/>
          </a:xfrm>
          <a:prstGeom prst="rect">
            <a:avLst/>
          </a:prstGeom>
          <a:solidFill>
            <a:schemeClr val="accent1"/>
          </a:solidFill>
        </p:spPr>
        <p:txBody>
          <a:bodyPr tIns="91440" bIns="9144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600" dirty="0">
                <a:gradFill>
                  <a:gsLst>
                    <a:gs pos="0">
                      <a:srgbClr val="FFFFFF"/>
                    </a:gs>
                    <a:gs pos="100000">
                      <a:srgbClr val="FFFFFF"/>
                    </a:gs>
                  </a:gsLst>
                  <a:lin ang="5400000" scaled="0"/>
                </a:gradFill>
              </a:rPr>
              <a:t>Diagnostics Management</a:t>
            </a:r>
          </a:p>
          <a:p>
            <a:pPr marL="509588" indent="-276225">
              <a:spcBef>
                <a:spcPts val="0"/>
              </a:spcBef>
            </a:pPr>
            <a:r>
              <a:rPr lang="en-US" sz="1800" dirty="0" smtClean="0">
                <a:gradFill>
                  <a:gsLst>
                    <a:gs pos="0">
                      <a:srgbClr val="FFFFFF"/>
                    </a:gs>
                    <a:gs pos="100000">
                      <a:srgbClr val="FFFFFF"/>
                    </a:gs>
                  </a:gsLst>
                  <a:lin ang="5400000" scaled="0"/>
                </a:gradFill>
              </a:rPr>
              <a:t>Configure/Download/</a:t>
            </a:r>
            <a:r>
              <a:rPr lang="en-US" sz="1800" dirty="0" err="1" smtClean="0">
                <a:gradFill>
                  <a:gsLst>
                    <a:gs pos="0">
                      <a:srgbClr val="FFFFFF"/>
                    </a:gs>
                    <a:gs pos="100000">
                      <a:srgbClr val="FFFFFF"/>
                    </a:gs>
                  </a:gsLst>
                  <a:lin ang="5400000" scaled="0"/>
                </a:gradFill>
              </a:rPr>
              <a:t>Clea</a:t>
            </a:r>
            <a:endParaRPr lang="en-US" sz="1800" dirty="0">
              <a:gradFill>
                <a:gsLst>
                  <a:gs pos="0">
                    <a:srgbClr val="FFFFFF"/>
                  </a:gs>
                  <a:gs pos="100000">
                    <a:srgbClr val="FFFFFF"/>
                  </a:gs>
                </a:gsLst>
                <a:lin ang="5400000" scaled="0"/>
              </a:gradFill>
            </a:endParaRPr>
          </a:p>
        </p:txBody>
      </p:sp>
      <p:sp>
        <p:nvSpPr>
          <p:cNvPr id="10" name="Content Placeholder 2"/>
          <p:cNvSpPr txBox="1">
            <a:spLocks/>
          </p:cNvSpPr>
          <p:nvPr/>
        </p:nvSpPr>
        <p:spPr>
          <a:xfrm>
            <a:off x="6018212" y="1679138"/>
            <a:ext cx="5369552" cy="1292662"/>
          </a:xfrm>
          <a:prstGeom prst="rect">
            <a:avLst/>
          </a:prstGeom>
          <a:solidFill>
            <a:schemeClr val="accent4"/>
          </a:solidFill>
        </p:spPr>
        <p:txBody>
          <a:bodyPr tIns="91440" bIns="9144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600" dirty="0">
                <a:gradFill>
                  <a:gsLst>
                    <a:gs pos="0">
                      <a:srgbClr val="FFFFFF"/>
                    </a:gs>
                    <a:gs pos="100000">
                      <a:srgbClr val="FFFFFF"/>
                    </a:gs>
                  </a:gsLst>
                  <a:lin ang="5400000" scaled="0"/>
                </a:gradFill>
              </a:rPr>
              <a:t>Basic Storage </a:t>
            </a:r>
            <a:r>
              <a:rPr lang="en-US" sz="2600" dirty="0" smtClean="0">
                <a:gradFill>
                  <a:gsLst>
                    <a:gs pos="0">
                      <a:srgbClr val="FFFFFF"/>
                    </a:gs>
                    <a:gs pos="100000">
                      <a:srgbClr val="FFFFFF"/>
                    </a:gs>
                  </a:gsLst>
                  <a:lin ang="5400000" scaled="0"/>
                </a:gradFill>
              </a:rPr>
              <a:t>Operations</a:t>
            </a:r>
            <a:endParaRPr lang="en-US" sz="2600" dirty="0">
              <a:gradFill>
                <a:gsLst>
                  <a:gs pos="0">
                    <a:srgbClr val="FFFFFF"/>
                  </a:gs>
                  <a:gs pos="100000">
                    <a:srgbClr val="FFFFFF"/>
                  </a:gs>
                </a:gsLst>
                <a:lin ang="5400000" scaled="0"/>
              </a:gradFill>
            </a:endParaRPr>
          </a:p>
          <a:p>
            <a:pPr marL="509588" indent="-276225">
              <a:spcBef>
                <a:spcPts val="0"/>
              </a:spcBef>
            </a:pPr>
            <a:r>
              <a:rPr lang="en-US" sz="1800" dirty="0">
                <a:gradFill>
                  <a:gsLst>
                    <a:gs pos="0">
                      <a:srgbClr val="FFFFFF"/>
                    </a:gs>
                    <a:gs pos="100000">
                      <a:srgbClr val="FFFFFF"/>
                    </a:gs>
                  </a:gsLst>
                  <a:lin ang="5400000" scaled="0"/>
                </a:gradFill>
              </a:rPr>
              <a:t>Upload/Download/Delete</a:t>
            </a:r>
          </a:p>
          <a:p>
            <a:pPr marL="509588" indent="-276225">
              <a:spcBef>
                <a:spcPts val="0"/>
              </a:spcBef>
            </a:pPr>
            <a:r>
              <a:rPr lang="en-US" sz="1800" dirty="0">
                <a:gradFill>
                  <a:gsLst>
                    <a:gs pos="0">
                      <a:srgbClr val="FFFFFF"/>
                    </a:gs>
                    <a:gs pos="100000">
                      <a:srgbClr val="FFFFFF"/>
                    </a:gs>
                  </a:gsLst>
                  <a:lin ang="5400000" scaled="0"/>
                </a:gradFill>
              </a:rPr>
              <a:t>Create/Manage Storage Accounts</a:t>
            </a:r>
          </a:p>
          <a:p>
            <a:pPr marL="509588" indent="-276225">
              <a:spcBef>
                <a:spcPts val="0"/>
              </a:spcBef>
            </a:pPr>
            <a:r>
              <a:rPr lang="en-US" sz="1800" dirty="0">
                <a:gradFill>
                  <a:gsLst>
                    <a:gs pos="0">
                      <a:srgbClr val="FFFFFF"/>
                    </a:gs>
                    <a:gs pos="100000">
                      <a:srgbClr val="FFFFFF"/>
                    </a:gs>
                  </a:gsLst>
                  <a:lin ang="5400000" scaled="0"/>
                </a:gradFill>
              </a:rPr>
              <a:t>Storage Analytics</a:t>
            </a:r>
          </a:p>
        </p:txBody>
      </p:sp>
      <p:sp>
        <p:nvSpPr>
          <p:cNvPr id="12" name="Content Placeholder 2"/>
          <p:cNvSpPr txBox="1">
            <a:spLocks/>
          </p:cNvSpPr>
          <p:nvPr/>
        </p:nvSpPr>
        <p:spPr>
          <a:xfrm>
            <a:off x="6018212" y="3200400"/>
            <a:ext cx="5369552" cy="1292662"/>
          </a:xfrm>
          <a:prstGeom prst="rect">
            <a:avLst/>
          </a:prstGeom>
          <a:solidFill>
            <a:schemeClr val="accent4"/>
          </a:solidFill>
        </p:spPr>
        <p:txBody>
          <a:bodyPr tIns="91440" bIns="9144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600" dirty="0" smtClean="0">
                <a:gradFill>
                  <a:gsLst>
                    <a:gs pos="0">
                      <a:srgbClr val="FFFFFF"/>
                    </a:gs>
                    <a:gs pos="100000">
                      <a:srgbClr val="FFFFFF"/>
                    </a:gs>
                  </a:gsLst>
                  <a:lin ang="5400000" scaled="0"/>
                </a:gradFill>
              </a:rPr>
              <a:t>Virtual Machine Management</a:t>
            </a:r>
            <a:endParaRPr lang="en-US" sz="2600" dirty="0">
              <a:gradFill>
                <a:gsLst>
                  <a:gs pos="0">
                    <a:srgbClr val="FFFFFF"/>
                  </a:gs>
                  <a:gs pos="100000">
                    <a:srgbClr val="FFFFFF"/>
                  </a:gs>
                </a:gsLst>
                <a:lin ang="5400000" scaled="0"/>
              </a:gradFill>
            </a:endParaRPr>
          </a:p>
          <a:p>
            <a:pPr marL="509588" indent="-276225">
              <a:spcBef>
                <a:spcPts val="0"/>
              </a:spcBef>
            </a:pPr>
            <a:r>
              <a:rPr lang="en-US" sz="1800" dirty="0">
                <a:gradFill>
                  <a:gsLst>
                    <a:gs pos="0">
                      <a:srgbClr val="FFFFFF"/>
                    </a:gs>
                    <a:gs pos="100000">
                      <a:srgbClr val="FFFFFF"/>
                    </a:gs>
                  </a:gsLst>
                  <a:lin ang="5400000" scaled="0"/>
                </a:gradFill>
              </a:rPr>
              <a:t>Create/Managing Virtual Machines</a:t>
            </a:r>
          </a:p>
          <a:p>
            <a:pPr marL="509588" indent="-276225">
              <a:spcBef>
                <a:spcPts val="0"/>
              </a:spcBef>
            </a:pPr>
            <a:r>
              <a:rPr lang="en-US" sz="1800" dirty="0">
                <a:gradFill>
                  <a:gsLst>
                    <a:gs pos="0">
                      <a:srgbClr val="FFFFFF"/>
                    </a:gs>
                    <a:gs pos="100000">
                      <a:srgbClr val="FFFFFF"/>
                    </a:gs>
                  </a:gsLst>
                  <a:lin ang="5400000" scaled="0"/>
                </a:gradFill>
              </a:rPr>
              <a:t>Hot Add Disks/Endpoints</a:t>
            </a:r>
          </a:p>
          <a:p>
            <a:pPr marL="509588" indent="-276225">
              <a:spcBef>
                <a:spcPts val="0"/>
              </a:spcBef>
            </a:pPr>
            <a:r>
              <a:rPr lang="en-US" sz="1800" dirty="0">
                <a:gradFill>
                  <a:gsLst>
                    <a:gs pos="0">
                      <a:srgbClr val="FFFFFF"/>
                    </a:gs>
                    <a:gs pos="100000">
                      <a:srgbClr val="FFFFFF"/>
                    </a:gs>
                  </a:gsLst>
                  <a:lin ang="5400000" scaled="0"/>
                </a:gradFill>
              </a:rPr>
              <a:t>Manage VNET Settings</a:t>
            </a:r>
          </a:p>
        </p:txBody>
      </p:sp>
      <p:sp>
        <p:nvSpPr>
          <p:cNvPr id="13" name="Content Placeholder 2"/>
          <p:cNvSpPr txBox="1">
            <a:spLocks/>
          </p:cNvSpPr>
          <p:nvPr/>
        </p:nvSpPr>
        <p:spPr>
          <a:xfrm>
            <a:off x="531812" y="1665035"/>
            <a:ext cx="5369552" cy="544765"/>
          </a:xfrm>
          <a:prstGeom prst="rect">
            <a:avLst/>
          </a:prstGeom>
          <a:solidFill>
            <a:schemeClr val="accent1"/>
          </a:solidFill>
        </p:spPr>
        <p:txBody>
          <a:bodyPr tIns="91440" bIns="91440">
            <a:sp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600" dirty="0" smtClean="0">
                <a:gradFill>
                  <a:gsLst>
                    <a:gs pos="0">
                      <a:srgbClr val="FFFFFF"/>
                    </a:gs>
                    <a:gs pos="100000">
                      <a:srgbClr val="FFFFFF"/>
                    </a:gs>
                  </a:gsLst>
                  <a:lin ang="5400000" scaled="0"/>
                </a:gradFill>
              </a:rPr>
              <a:t>Subscription Management</a:t>
            </a:r>
          </a:p>
        </p:txBody>
      </p:sp>
    </p:spTree>
    <p:extLst>
      <p:ext uri="{BB962C8B-B14F-4D97-AF65-F5344CB8AC3E}">
        <p14:creationId xmlns:p14="http://schemas.microsoft.com/office/powerpoint/2010/main" val="25672162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Scripted Deployment</a:t>
            </a:r>
            <a:endParaRPr lang="en-US" dirty="0"/>
          </a:p>
        </p:txBody>
      </p:sp>
      <p:sp>
        <p:nvSpPr>
          <p:cNvPr id="5" name="Text Placeholder 4"/>
          <p:cNvSpPr>
            <a:spLocks noGrp="1"/>
          </p:cNvSpPr>
          <p:nvPr>
            <p:ph type="body" sz="quarter" idx="10"/>
          </p:nvPr>
        </p:nvSpPr>
        <p:spPr>
          <a:xfrm>
            <a:off x="519114" y="1143000"/>
            <a:ext cx="11149012" cy="4424288"/>
          </a:xfrm>
        </p:spPr>
        <p:txBody>
          <a:bodyPr/>
          <a:lstStyle/>
          <a:p>
            <a:r>
              <a:rPr lang="en-US" sz="2100" dirty="0"/>
              <a:t>$</a:t>
            </a:r>
            <a:r>
              <a:rPr lang="en-US" sz="2100" dirty="0" err="1"/>
              <a:t>vms</a:t>
            </a:r>
            <a:r>
              <a:rPr lang="en-US" sz="2100" dirty="0"/>
              <a:t> = @()</a:t>
            </a:r>
          </a:p>
          <a:p>
            <a:endParaRPr lang="en-US" sz="2100" dirty="0"/>
          </a:p>
          <a:p>
            <a:r>
              <a:rPr lang="en-US" sz="2100" dirty="0"/>
              <a:t>$</a:t>
            </a:r>
            <a:r>
              <a:rPr lang="en-US" sz="2100" dirty="0" err="1"/>
              <a:t>vms</a:t>
            </a:r>
            <a:r>
              <a:rPr lang="en-US" sz="2100" dirty="0"/>
              <a:t> += </a:t>
            </a:r>
            <a:r>
              <a:rPr lang="en-US" sz="2100" dirty="0" smtClean="0"/>
              <a:t>New-</a:t>
            </a:r>
            <a:r>
              <a:rPr lang="en-US" sz="2400" dirty="0" err="1"/>
              <a:t>AzureVM</a:t>
            </a:r>
            <a:r>
              <a:rPr lang="en-US" sz="2400" dirty="0"/>
              <a:t> </a:t>
            </a:r>
            <a:r>
              <a:rPr lang="en-US" sz="2100" dirty="0" smtClean="0"/>
              <a:t> </a:t>
            </a:r>
            <a:r>
              <a:rPr lang="en-US" sz="2100" dirty="0"/>
              <a:t>-</a:t>
            </a:r>
            <a:r>
              <a:rPr lang="en-US" sz="2100" dirty="0" err="1"/>
              <a:t>RoleName</a:t>
            </a:r>
            <a:r>
              <a:rPr lang="en-US" sz="2100" dirty="0"/>
              <a:t> 'vm1' -</a:t>
            </a:r>
            <a:r>
              <a:rPr lang="en-US" sz="2100" dirty="0" err="1"/>
              <a:t>InstanceSize</a:t>
            </a:r>
            <a:r>
              <a:rPr lang="en-US" sz="2100" dirty="0"/>
              <a:t> Small |</a:t>
            </a:r>
          </a:p>
          <a:p>
            <a:r>
              <a:rPr lang="en-US" sz="2100" dirty="0"/>
              <a:t>		Add-</a:t>
            </a:r>
            <a:r>
              <a:rPr lang="en-US" sz="2100" dirty="0" err="1"/>
              <a:t>ProvisioningConfiguration</a:t>
            </a:r>
            <a:r>
              <a:rPr lang="en-US" sz="2100" dirty="0"/>
              <a:t> -Windows -</a:t>
            </a:r>
            <a:r>
              <a:rPr lang="en-US" sz="2100" dirty="0" err="1"/>
              <a:t>AdminPassword</a:t>
            </a:r>
            <a:r>
              <a:rPr lang="en-US" sz="2100" dirty="0"/>
              <a:t> $</a:t>
            </a:r>
            <a:r>
              <a:rPr lang="en-US" sz="2100" dirty="0" err="1"/>
              <a:t>pwd</a:t>
            </a:r>
            <a:r>
              <a:rPr lang="en-US" sz="2100" dirty="0"/>
              <a:t> |</a:t>
            </a:r>
          </a:p>
          <a:p>
            <a:r>
              <a:rPr lang="en-US" sz="2100" dirty="0"/>
              <a:t>		Add-</a:t>
            </a:r>
            <a:r>
              <a:rPr lang="en-US" sz="2100" dirty="0" err="1"/>
              <a:t>OSDisk</a:t>
            </a:r>
            <a:r>
              <a:rPr lang="en-US" sz="2100" dirty="0"/>
              <a:t> -</a:t>
            </a:r>
            <a:r>
              <a:rPr lang="en-US" sz="2100" dirty="0" err="1"/>
              <a:t>ImageName</a:t>
            </a:r>
            <a:r>
              <a:rPr lang="en-US" sz="2100" dirty="0"/>
              <a:t> $</a:t>
            </a:r>
            <a:r>
              <a:rPr lang="en-US" sz="2100" dirty="0" err="1"/>
              <a:t>imgname</a:t>
            </a:r>
            <a:r>
              <a:rPr lang="en-US" sz="2100" dirty="0"/>
              <a:t> -</a:t>
            </a:r>
            <a:r>
              <a:rPr lang="en-US" sz="2100" dirty="0" err="1"/>
              <a:t>MediaLocation</a:t>
            </a:r>
            <a:r>
              <a:rPr lang="en-US" sz="2100" dirty="0"/>
              <a:t> $vm1storage  </a:t>
            </a:r>
          </a:p>
          <a:p>
            <a:endParaRPr lang="en-US" sz="2100" dirty="0"/>
          </a:p>
          <a:p>
            <a:r>
              <a:rPr lang="en-US" sz="2100" dirty="0"/>
              <a:t>$</a:t>
            </a:r>
            <a:r>
              <a:rPr lang="en-US" sz="2100" dirty="0" err="1"/>
              <a:t>vms</a:t>
            </a:r>
            <a:r>
              <a:rPr lang="en-US" sz="2100" dirty="0"/>
              <a:t> += </a:t>
            </a:r>
            <a:r>
              <a:rPr lang="en-US" sz="2100" dirty="0" smtClean="0"/>
              <a:t>New-</a:t>
            </a:r>
            <a:r>
              <a:rPr lang="en-US" sz="2400" dirty="0" err="1"/>
              <a:t>AzureVM</a:t>
            </a:r>
            <a:r>
              <a:rPr lang="en-US" sz="2400" dirty="0"/>
              <a:t> </a:t>
            </a:r>
            <a:r>
              <a:rPr lang="en-US" sz="2100" dirty="0" smtClean="0"/>
              <a:t> </a:t>
            </a:r>
            <a:r>
              <a:rPr lang="en-US" sz="2100" dirty="0"/>
              <a:t>-</a:t>
            </a:r>
            <a:r>
              <a:rPr lang="en-US" sz="2100" dirty="0" err="1"/>
              <a:t>RoleName</a:t>
            </a:r>
            <a:r>
              <a:rPr lang="en-US" sz="2100" dirty="0"/>
              <a:t> </a:t>
            </a:r>
            <a:r>
              <a:rPr lang="en-US" sz="2100" dirty="0" smtClean="0"/>
              <a:t>'vm2' </a:t>
            </a:r>
            <a:r>
              <a:rPr lang="en-US" sz="2100" dirty="0"/>
              <a:t>-</a:t>
            </a:r>
            <a:r>
              <a:rPr lang="en-US" sz="2100" dirty="0" err="1"/>
              <a:t>InstanceSize</a:t>
            </a:r>
            <a:r>
              <a:rPr lang="en-US" sz="2100" dirty="0"/>
              <a:t> Small |</a:t>
            </a:r>
          </a:p>
          <a:p>
            <a:r>
              <a:rPr lang="en-US" sz="2100" dirty="0"/>
              <a:t>		Add-</a:t>
            </a:r>
            <a:r>
              <a:rPr lang="en-US" sz="2100" dirty="0" err="1"/>
              <a:t>ProvisioningConfiguration</a:t>
            </a:r>
            <a:r>
              <a:rPr lang="en-US" sz="2100" dirty="0"/>
              <a:t> -Windows -</a:t>
            </a:r>
            <a:r>
              <a:rPr lang="en-US" sz="2100" dirty="0" err="1"/>
              <a:t>AdminPassword</a:t>
            </a:r>
            <a:r>
              <a:rPr lang="en-US" sz="2100" dirty="0"/>
              <a:t> $</a:t>
            </a:r>
            <a:r>
              <a:rPr lang="en-US" sz="2100" dirty="0" err="1"/>
              <a:t>pwd</a:t>
            </a:r>
            <a:r>
              <a:rPr lang="en-US" sz="2100" dirty="0"/>
              <a:t> |</a:t>
            </a:r>
          </a:p>
          <a:p>
            <a:r>
              <a:rPr lang="en-US" sz="2100" dirty="0"/>
              <a:t>		Add-</a:t>
            </a:r>
            <a:r>
              <a:rPr lang="en-US" sz="2100" dirty="0" err="1"/>
              <a:t>OSDisk</a:t>
            </a:r>
            <a:r>
              <a:rPr lang="en-US" sz="2100" dirty="0"/>
              <a:t> -</a:t>
            </a:r>
            <a:r>
              <a:rPr lang="en-US" sz="2100" dirty="0" err="1"/>
              <a:t>ImageName</a:t>
            </a:r>
            <a:r>
              <a:rPr lang="en-US" sz="2100" dirty="0"/>
              <a:t> $</a:t>
            </a:r>
            <a:r>
              <a:rPr lang="en-US" sz="2100" dirty="0" err="1"/>
              <a:t>imgname</a:t>
            </a:r>
            <a:r>
              <a:rPr lang="en-US" sz="2100" dirty="0"/>
              <a:t> -</a:t>
            </a:r>
            <a:r>
              <a:rPr lang="en-US" sz="2100" dirty="0" err="1"/>
              <a:t>MediaLocation</a:t>
            </a:r>
            <a:r>
              <a:rPr lang="en-US" sz="2100" dirty="0"/>
              <a:t> $vm2storage </a:t>
            </a:r>
          </a:p>
          <a:p>
            <a:endParaRPr lang="en-US" sz="2100" dirty="0"/>
          </a:p>
          <a:p>
            <a:r>
              <a:rPr lang="en-US" sz="2100" dirty="0" smtClean="0"/>
              <a:t>New-</a:t>
            </a:r>
            <a:r>
              <a:rPr lang="en-US" dirty="0" err="1"/>
              <a:t>AzureDeployment</a:t>
            </a:r>
            <a:r>
              <a:rPr lang="en-US" sz="2100" dirty="0" smtClean="0"/>
              <a:t>-</a:t>
            </a:r>
            <a:r>
              <a:rPr lang="en-US" sz="2100" dirty="0" err="1" smtClean="0"/>
              <a:t>NewCloudService</a:t>
            </a:r>
            <a:r>
              <a:rPr lang="en-US" sz="2100" dirty="0" smtClean="0"/>
              <a:t> </a:t>
            </a:r>
            <a:r>
              <a:rPr lang="en-US" sz="2100" dirty="0"/>
              <a:t>-</a:t>
            </a:r>
            <a:r>
              <a:rPr lang="en-US" sz="2100" dirty="0" err="1"/>
              <a:t>ServiceName</a:t>
            </a:r>
            <a:r>
              <a:rPr lang="en-US" sz="2100" dirty="0"/>
              <a:t> $</a:t>
            </a:r>
            <a:r>
              <a:rPr lang="en-US" sz="2100" dirty="0" err="1"/>
              <a:t>svcName</a:t>
            </a:r>
            <a:r>
              <a:rPr lang="en-US" sz="2100" dirty="0"/>
              <a:t> -Location 'North Central US' -Roles $</a:t>
            </a:r>
            <a:r>
              <a:rPr lang="en-US" sz="2100" dirty="0" err="1"/>
              <a:t>vms</a:t>
            </a:r>
            <a:r>
              <a:rPr lang="en-US" sz="2100" dirty="0"/>
              <a:t> </a:t>
            </a:r>
          </a:p>
        </p:txBody>
      </p:sp>
    </p:spTree>
    <p:extLst>
      <p:ext uri="{BB962C8B-B14F-4D97-AF65-F5344CB8AC3E}">
        <p14:creationId xmlns:p14="http://schemas.microsoft.com/office/powerpoint/2010/main" val="250444322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Saclextreme</a:t>
            </a:r>
            <a:endParaRPr lang="en-US" dirty="0"/>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endParaRPr lang="en-US" dirty="0"/>
          </a:p>
        </p:txBody>
      </p:sp>
      <p:pic>
        <p:nvPicPr>
          <p:cNvPr id="5" name="Picture 4"/>
          <p:cNvPicPr>
            <a:picLocks noChangeAspect="1"/>
          </p:cNvPicPr>
          <p:nvPr/>
        </p:nvPicPr>
        <p:blipFill>
          <a:blip r:embed="rId3"/>
          <a:stretch>
            <a:fillRect/>
          </a:stretch>
        </p:blipFill>
        <p:spPr>
          <a:xfrm>
            <a:off x="4189412" y="3352800"/>
            <a:ext cx="3441700" cy="1066800"/>
          </a:xfrm>
          <a:prstGeom prst="rect">
            <a:avLst/>
          </a:prstGeom>
        </p:spPr>
      </p:pic>
    </p:spTree>
    <p:extLst>
      <p:ext uri="{BB962C8B-B14F-4D97-AF65-F5344CB8AC3E}">
        <p14:creationId xmlns:p14="http://schemas.microsoft.com/office/powerpoint/2010/main" val="21543746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20683"/>
          </a:xfrm>
        </p:spPr>
        <p:txBody>
          <a:bodyPr/>
          <a:lstStyle/>
          <a:p>
            <a:r>
              <a:rPr lang="en-US" dirty="0" smtClean="0"/>
              <a:t>ScaleXtreme Overview</a:t>
            </a:r>
            <a:endParaRPr lang="en-US" dirty="0"/>
          </a:p>
        </p:txBody>
      </p:sp>
      <p:sp>
        <p:nvSpPr>
          <p:cNvPr id="6" name="Text Placeholder 5"/>
          <p:cNvSpPr>
            <a:spLocks noGrp="1"/>
          </p:cNvSpPr>
          <p:nvPr>
            <p:ph type="body" sz="quarter" idx="10"/>
          </p:nvPr>
        </p:nvSpPr>
        <p:spPr>
          <a:xfrm>
            <a:off x="519112" y="914400"/>
            <a:ext cx="11149013" cy="5288627"/>
          </a:xfrm>
        </p:spPr>
        <p:txBody>
          <a:bodyPr/>
          <a:lstStyle/>
          <a:p>
            <a:r>
              <a:rPr lang="en-US" sz="2800" dirty="0" smtClean="0"/>
              <a:t>Cloud-based Systems Management</a:t>
            </a:r>
          </a:p>
          <a:p>
            <a:pPr lvl="1"/>
            <a:r>
              <a:rPr lang="en-US" sz="2400" dirty="0"/>
              <a:t>“Instant On”</a:t>
            </a:r>
          </a:p>
          <a:p>
            <a:pPr lvl="1"/>
            <a:r>
              <a:rPr lang="en-US" sz="2400" dirty="0"/>
              <a:t>Manage existing servers or create brand-new </a:t>
            </a:r>
            <a:r>
              <a:rPr lang="en-US" sz="2400" dirty="0" smtClean="0"/>
              <a:t>servers – no need to use our images, you can use your own</a:t>
            </a:r>
            <a:endParaRPr lang="en-US" sz="2400" dirty="0"/>
          </a:p>
          <a:p>
            <a:pPr lvl="1"/>
            <a:r>
              <a:rPr lang="en-US" sz="2400" dirty="0" smtClean="0"/>
              <a:t>Monitoring, Patch Management, general-purpose Job Automation, Budgets &amp; Cost Control, etc.</a:t>
            </a:r>
          </a:p>
          <a:p>
            <a:pPr lvl="1"/>
            <a:endParaRPr lang="en-US" sz="2400" dirty="0"/>
          </a:p>
          <a:p>
            <a:r>
              <a:rPr lang="en-US" sz="2800" dirty="0" smtClean="0"/>
              <a:t>Complements Azure management functionality with actual server launch and management capabilities – Windows and Linux fully supported, today</a:t>
            </a:r>
          </a:p>
          <a:p>
            <a:pPr lvl="1"/>
            <a:endParaRPr lang="en-US" sz="2400" dirty="0" smtClean="0"/>
          </a:p>
          <a:p>
            <a:r>
              <a:rPr lang="en-US" sz="2800" dirty="0" smtClean="0"/>
              <a:t>Directly integrates with Windows Azure through management API’s</a:t>
            </a:r>
          </a:p>
          <a:p>
            <a:pPr lvl="1"/>
            <a:r>
              <a:rPr lang="en-US" sz="2400" dirty="0" smtClean="0"/>
              <a:t>Worked closely with Microsoft to ensure native integration</a:t>
            </a:r>
          </a:p>
        </p:txBody>
      </p:sp>
    </p:spTree>
    <p:extLst>
      <p:ext uri="{BB962C8B-B14F-4D97-AF65-F5344CB8AC3E}">
        <p14:creationId xmlns:p14="http://schemas.microsoft.com/office/powerpoint/2010/main" val="277390448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620683"/>
          </a:xfrm>
        </p:spPr>
        <p:txBody>
          <a:bodyPr/>
          <a:lstStyle/>
          <a:p>
            <a:r>
              <a:rPr lang="en-US" dirty="0" smtClean="0"/>
              <a:t>Super Easy</a:t>
            </a:r>
            <a:endParaRPr lang="en-US" dirty="0"/>
          </a:p>
        </p:txBody>
      </p:sp>
      <p:pic>
        <p:nvPicPr>
          <p:cNvPr id="5" name="Picture 4"/>
          <p:cNvPicPr>
            <a:picLocks noChangeAspect="1"/>
          </p:cNvPicPr>
          <p:nvPr/>
        </p:nvPicPr>
        <p:blipFill>
          <a:blip r:embed="rId2"/>
          <a:stretch>
            <a:fillRect/>
          </a:stretch>
        </p:blipFill>
        <p:spPr>
          <a:xfrm>
            <a:off x="6919912" y="3276600"/>
            <a:ext cx="3441700" cy="1066800"/>
          </a:xfrm>
          <a:prstGeom prst="rect">
            <a:avLst/>
          </a:prstGeom>
        </p:spPr>
      </p:pic>
      <p:pic>
        <p:nvPicPr>
          <p:cNvPr id="6" name="Picture 5"/>
          <p:cNvPicPr>
            <a:picLocks noChangeAspect="1"/>
          </p:cNvPicPr>
          <p:nvPr/>
        </p:nvPicPr>
        <p:blipFill>
          <a:blip r:embed="rId3"/>
          <a:stretch>
            <a:fillRect/>
          </a:stretch>
        </p:blipFill>
        <p:spPr>
          <a:xfrm>
            <a:off x="2208212" y="3048000"/>
            <a:ext cx="2946400" cy="1422400"/>
          </a:xfrm>
          <a:prstGeom prst="rect">
            <a:avLst/>
          </a:prstGeom>
        </p:spPr>
      </p:pic>
      <p:sp>
        <p:nvSpPr>
          <p:cNvPr id="7" name="TextBox 6"/>
          <p:cNvSpPr txBox="1"/>
          <p:nvPr/>
        </p:nvSpPr>
        <p:spPr>
          <a:xfrm>
            <a:off x="455612" y="1371600"/>
            <a:ext cx="10744848" cy="636072"/>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1. Create free account at http://</a:t>
            </a:r>
            <a:r>
              <a:rPr lang="en-US" sz="3200" dirty="0" err="1" smtClean="0">
                <a:solidFill>
                  <a:schemeClr val="tx1">
                    <a:alpha val="99000"/>
                  </a:schemeClr>
                </a:solidFill>
              </a:rPr>
              <a:t>www.scalextreme.com</a:t>
            </a:r>
            <a:r>
              <a:rPr lang="en-US" sz="3200" dirty="0" smtClean="0">
                <a:solidFill>
                  <a:schemeClr val="tx1">
                    <a:alpha val="99000"/>
                  </a:schemeClr>
                </a:solidFill>
              </a:rPr>
              <a:t>/free</a:t>
            </a:r>
          </a:p>
        </p:txBody>
      </p:sp>
      <p:sp>
        <p:nvSpPr>
          <p:cNvPr id="8" name="TextBox 7"/>
          <p:cNvSpPr txBox="1"/>
          <p:nvPr/>
        </p:nvSpPr>
        <p:spPr>
          <a:xfrm>
            <a:off x="455612" y="2209800"/>
            <a:ext cx="7940195" cy="636072"/>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a:solidFill>
                  <a:schemeClr val="tx1">
                    <a:alpha val="99000"/>
                  </a:schemeClr>
                </a:solidFill>
              </a:rPr>
              <a:t>2</a:t>
            </a:r>
            <a:r>
              <a:rPr lang="en-US" sz="3200" dirty="0" smtClean="0">
                <a:solidFill>
                  <a:schemeClr val="tx1">
                    <a:alpha val="99000"/>
                  </a:schemeClr>
                </a:solidFill>
              </a:rPr>
              <a:t>. Link your Azure account to ScaleXtreme</a:t>
            </a:r>
          </a:p>
        </p:txBody>
      </p:sp>
      <p:sp>
        <p:nvSpPr>
          <p:cNvPr id="9" name="TextBox 8"/>
          <p:cNvSpPr txBox="1"/>
          <p:nvPr/>
        </p:nvSpPr>
        <p:spPr>
          <a:xfrm>
            <a:off x="455612" y="4774128"/>
            <a:ext cx="11065650" cy="636072"/>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3. Put agent on existing servers or start launching new ones</a:t>
            </a:r>
          </a:p>
        </p:txBody>
      </p:sp>
      <p:sp>
        <p:nvSpPr>
          <p:cNvPr id="10" name="TextBox 9"/>
          <p:cNvSpPr txBox="1"/>
          <p:nvPr/>
        </p:nvSpPr>
        <p:spPr>
          <a:xfrm>
            <a:off x="455612" y="5715000"/>
            <a:ext cx="11133978" cy="636072"/>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a:solidFill>
                  <a:schemeClr val="tx1">
                    <a:alpha val="99000"/>
                  </a:schemeClr>
                </a:solidFill>
              </a:rPr>
              <a:t>4</a:t>
            </a:r>
            <a:r>
              <a:rPr lang="en-US" sz="3200" dirty="0" smtClean="0">
                <a:solidFill>
                  <a:schemeClr val="tx1">
                    <a:alpha val="99000"/>
                  </a:schemeClr>
                </a:solidFill>
              </a:rPr>
              <a:t>. All functionality (patch, job automation) instantly available!</a:t>
            </a:r>
          </a:p>
        </p:txBody>
      </p:sp>
      <p:sp>
        <p:nvSpPr>
          <p:cNvPr id="11" name="Right Arrow 10"/>
          <p:cNvSpPr/>
          <p:nvPr/>
        </p:nvSpPr>
        <p:spPr bwMode="auto">
          <a:xfrm>
            <a:off x="5713412" y="3429000"/>
            <a:ext cx="762000" cy="762000"/>
          </a:xfrm>
          <a:prstGeom prst="rightArrow">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997857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Getting Started with Virtual Machines</a:t>
            </a:r>
            <a:endParaRPr lang="en-US" dirty="0"/>
          </a:p>
        </p:txBody>
      </p:sp>
      <p:sp>
        <p:nvSpPr>
          <p:cNvPr id="7" name="Text Placeholder 6"/>
          <p:cNvSpPr>
            <a:spLocks noGrp="1"/>
          </p:cNvSpPr>
          <p:nvPr>
            <p:ph type="body" sz="quarter" idx="10"/>
          </p:nvPr>
        </p:nvSpPr>
        <p:spPr>
          <a:xfrm>
            <a:off x="0" y="7772400"/>
            <a:ext cx="11518900" cy="6220164"/>
          </a:xfrm>
        </p:spPr>
        <p:txBody>
          <a:bodyPr/>
          <a:lstStyle/>
          <a:p>
            <a:pPr marL="693738" indent="-690563">
              <a:buSzPct val="100000"/>
              <a:buFont typeface="+mj-lt"/>
              <a:buAutoNum type="arabicPeriod"/>
            </a:pPr>
            <a:r>
              <a:rPr lang="en-US" dirty="0">
                <a:solidFill>
                  <a:schemeClr val="accent2">
                    <a:alpha val="99000"/>
                  </a:schemeClr>
                </a:solidFill>
              </a:rPr>
              <a:t>Create new VMs from Platform supplied “stock images” from VM Image Gallery </a:t>
            </a:r>
          </a:p>
          <a:p>
            <a:pPr marL="696913" lvl="1"/>
            <a:r>
              <a:rPr lang="en-US" dirty="0"/>
              <a:t>Tools:- Azure Management Portal / APIs / PowerShell </a:t>
            </a:r>
            <a:r>
              <a:rPr lang="en-US" dirty="0" err="1" smtClean="0"/>
              <a:t>cmdlets</a:t>
            </a:r>
            <a:endParaRPr lang="en-US" dirty="0" smtClean="0"/>
          </a:p>
          <a:p>
            <a:pPr marL="693738" indent="-690563">
              <a:buSzPct val="100000"/>
              <a:buFont typeface="+mj-lt"/>
              <a:buAutoNum type="arabicPeriod"/>
            </a:pPr>
            <a:r>
              <a:rPr lang="en-US" dirty="0" smtClean="0">
                <a:solidFill>
                  <a:schemeClr val="accent2">
                    <a:alpha val="99000"/>
                  </a:schemeClr>
                </a:solidFill>
              </a:rPr>
              <a:t>Customize </a:t>
            </a:r>
            <a:r>
              <a:rPr lang="en-US" dirty="0">
                <a:solidFill>
                  <a:schemeClr val="accent2">
                    <a:alpha val="99000"/>
                  </a:schemeClr>
                </a:solidFill>
              </a:rPr>
              <a:t>a platform stock image and “capture” for future usage</a:t>
            </a:r>
          </a:p>
          <a:p>
            <a:pPr marL="696913" lvl="1"/>
            <a:r>
              <a:rPr lang="en-US" dirty="0"/>
              <a:t>Tools:- Management Portal / APIs / PowerShell </a:t>
            </a:r>
            <a:r>
              <a:rPr lang="en-US" dirty="0" err="1" smtClean="0"/>
              <a:t>cmdlets</a:t>
            </a:r>
            <a:endParaRPr lang="en-US" dirty="0" smtClean="0"/>
          </a:p>
          <a:p>
            <a:pPr marL="693738" indent="-690563">
              <a:buSzPct val="100000"/>
              <a:buFont typeface="+mj-lt"/>
              <a:buAutoNum type="arabicPeriod"/>
            </a:pPr>
            <a:r>
              <a:rPr lang="en-US" dirty="0" smtClean="0">
                <a:solidFill>
                  <a:schemeClr val="accent2">
                    <a:alpha val="99000"/>
                  </a:schemeClr>
                </a:solidFill>
              </a:rPr>
              <a:t>Bring </a:t>
            </a:r>
            <a:r>
              <a:rPr lang="en-US" dirty="0">
                <a:solidFill>
                  <a:schemeClr val="accent2">
                    <a:alpha val="99000"/>
                  </a:schemeClr>
                </a:solidFill>
              </a:rPr>
              <a:t>your own VMs from on-premises</a:t>
            </a:r>
          </a:p>
          <a:p>
            <a:pPr marL="696913" lvl="1"/>
            <a:r>
              <a:rPr lang="en-US" dirty="0"/>
              <a:t>Tools:- Azure SDK Authoring Tools, System Center App Controller (Future), Open Source Authoring Tools (Linux</a:t>
            </a:r>
            <a:r>
              <a:rPr lang="en-US" dirty="0" smtClean="0"/>
              <a:t>)</a:t>
            </a:r>
          </a:p>
          <a:p>
            <a:r>
              <a:rPr lang="en-US" dirty="0" smtClean="0">
                <a:solidFill>
                  <a:schemeClr val="accent2"/>
                </a:solidFill>
              </a:rPr>
              <a:t>Tips</a:t>
            </a:r>
            <a:endParaRPr lang="en-US" dirty="0">
              <a:solidFill>
                <a:schemeClr val="accent2"/>
              </a:solidFill>
            </a:endParaRPr>
          </a:p>
          <a:p>
            <a:pPr lvl="1"/>
            <a:r>
              <a:rPr lang="en-US" sz="2500" dirty="0" smtClean="0"/>
              <a:t>Ensure </a:t>
            </a:r>
            <a:r>
              <a:rPr lang="en-US" sz="2500" dirty="0"/>
              <a:t>VHD is Fixed and Upload as </a:t>
            </a:r>
            <a:r>
              <a:rPr lang="en-US" sz="2500" dirty="0" err="1"/>
              <a:t>PageBlob</a:t>
            </a:r>
            <a:endParaRPr lang="en-US" sz="2500" dirty="0"/>
          </a:p>
          <a:p>
            <a:pPr lvl="1"/>
            <a:r>
              <a:rPr lang="en-US" sz="2500" dirty="0" smtClean="0"/>
              <a:t>Enable </a:t>
            </a:r>
            <a:r>
              <a:rPr lang="en-US" sz="2500" dirty="0"/>
              <a:t>DHCP and RDP/SSH before Upload</a:t>
            </a:r>
            <a:endParaRPr lang="en-US" sz="2500" dirty="0">
              <a:solidFill>
                <a:schemeClr val="accent2"/>
              </a:solidFill>
            </a:endParaRPr>
          </a:p>
          <a:p>
            <a:pPr marL="696913" lvl="1"/>
            <a:endParaRPr lang="en-US" dirty="0"/>
          </a:p>
        </p:txBody>
      </p:sp>
      <p:sp>
        <p:nvSpPr>
          <p:cNvPr id="5" name="Content Placeholder 5"/>
          <p:cNvSpPr txBox="1">
            <a:spLocks/>
          </p:cNvSpPr>
          <p:nvPr/>
        </p:nvSpPr>
        <p:spPr>
          <a:xfrm>
            <a:off x="519114" y="1143001"/>
            <a:ext cx="11214098" cy="609600"/>
          </a:xfrm>
          <a:prstGeom prst="rect">
            <a:avLst/>
          </a:prstGeom>
          <a:solidFill>
            <a:schemeClr val="accent4"/>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4813" indent="-401638">
              <a:buSzPct val="100000"/>
              <a:buFont typeface="+mj-lt"/>
              <a:buAutoNum type="arabicPeriod"/>
            </a:pPr>
            <a:r>
              <a:rPr lang="en-US" sz="2200" dirty="0">
                <a:gradFill>
                  <a:gsLst>
                    <a:gs pos="0">
                      <a:schemeClr val="tx1"/>
                    </a:gs>
                    <a:gs pos="100000">
                      <a:schemeClr val="tx1"/>
                    </a:gs>
                  </a:gsLst>
                  <a:lin ang="10800000" scaled="1"/>
                </a:gradFill>
              </a:rPr>
              <a:t>Create new VMs from Platform supplied </a:t>
            </a:r>
            <a:r>
              <a:rPr lang="en-US" sz="2200" dirty="0" smtClean="0">
                <a:gradFill>
                  <a:gsLst>
                    <a:gs pos="0">
                      <a:schemeClr val="tx1"/>
                    </a:gs>
                    <a:gs pos="100000">
                      <a:schemeClr val="tx1"/>
                    </a:gs>
                  </a:gsLst>
                  <a:lin ang="10800000" scaled="1"/>
                </a:gradFill>
              </a:rPr>
              <a:t>“</a:t>
            </a:r>
            <a:r>
              <a:rPr lang="en-US" sz="2200" dirty="0">
                <a:gradFill>
                  <a:gsLst>
                    <a:gs pos="0">
                      <a:schemeClr val="tx1"/>
                    </a:gs>
                    <a:gs pos="100000">
                      <a:schemeClr val="tx1"/>
                    </a:gs>
                  </a:gsLst>
                  <a:lin ang="10800000" scaled="1"/>
                </a:gradFill>
              </a:rPr>
              <a:t>stock images” from </a:t>
            </a:r>
            <a:r>
              <a:rPr lang="en-US" sz="2200" dirty="0" smtClean="0">
                <a:gradFill>
                  <a:gsLst>
                    <a:gs pos="0">
                      <a:schemeClr val="tx1"/>
                    </a:gs>
                    <a:gs pos="100000">
                      <a:schemeClr val="tx1"/>
                    </a:gs>
                  </a:gsLst>
                  <a:lin ang="10800000" scaled="1"/>
                </a:gradFill>
              </a:rPr>
              <a:t>VM </a:t>
            </a:r>
            <a:r>
              <a:rPr lang="en-US" sz="2200" dirty="0">
                <a:gradFill>
                  <a:gsLst>
                    <a:gs pos="0">
                      <a:schemeClr val="tx1"/>
                    </a:gs>
                    <a:gs pos="100000">
                      <a:schemeClr val="tx1"/>
                    </a:gs>
                  </a:gsLst>
                  <a:lin ang="10800000" scaled="1"/>
                </a:gradFill>
              </a:rPr>
              <a:t>Image Gallery </a:t>
            </a:r>
          </a:p>
        </p:txBody>
      </p:sp>
      <p:sp>
        <p:nvSpPr>
          <p:cNvPr id="11" name="Content Placeholder 5"/>
          <p:cNvSpPr txBox="1">
            <a:spLocks/>
          </p:cNvSpPr>
          <p:nvPr/>
        </p:nvSpPr>
        <p:spPr>
          <a:xfrm>
            <a:off x="519114" y="2513056"/>
            <a:ext cx="11214098" cy="612648"/>
          </a:xfrm>
          <a:prstGeom prst="rect">
            <a:avLst/>
          </a:prstGeom>
          <a:solidFill>
            <a:schemeClr val="accent3"/>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457200">
              <a:buSzPct val="100000"/>
              <a:buFont typeface="+mj-lt"/>
              <a:buAutoNum type="arabicPeriod" startAt="2"/>
            </a:pPr>
            <a:r>
              <a:rPr lang="en-US" sz="2200" dirty="0">
                <a:gradFill>
                  <a:gsLst>
                    <a:gs pos="0">
                      <a:schemeClr val="tx1"/>
                    </a:gs>
                    <a:gs pos="100000">
                      <a:schemeClr val="tx1"/>
                    </a:gs>
                  </a:gsLst>
                  <a:lin ang="10800000" scaled="1"/>
                </a:gradFill>
              </a:rPr>
              <a:t>Customize a platform stock image and “capture” for </a:t>
            </a:r>
            <a:r>
              <a:rPr lang="en-US" sz="2200" dirty="0" smtClean="0">
                <a:gradFill>
                  <a:gsLst>
                    <a:gs pos="0">
                      <a:schemeClr val="tx1"/>
                    </a:gs>
                    <a:gs pos="100000">
                      <a:schemeClr val="tx1"/>
                    </a:gs>
                  </a:gsLst>
                  <a:lin ang="10800000" scaled="1"/>
                </a:gradFill>
              </a:rPr>
              <a:t>future </a:t>
            </a:r>
            <a:r>
              <a:rPr lang="en-US" sz="2200" dirty="0">
                <a:gradFill>
                  <a:gsLst>
                    <a:gs pos="0">
                      <a:schemeClr val="tx1"/>
                    </a:gs>
                    <a:gs pos="100000">
                      <a:schemeClr val="tx1"/>
                    </a:gs>
                  </a:gsLst>
                  <a:lin ang="10800000" scaled="1"/>
                </a:gradFill>
              </a:rPr>
              <a:t>usage</a:t>
            </a:r>
          </a:p>
        </p:txBody>
      </p:sp>
      <p:sp>
        <p:nvSpPr>
          <p:cNvPr id="12" name="Content Placeholder 5"/>
          <p:cNvSpPr txBox="1">
            <a:spLocks/>
          </p:cNvSpPr>
          <p:nvPr/>
        </p:nvSpPr>
        <p:spPr>
          <a:xfrm>
            <a:off x="517525" y="3886159"/>
            <a:ext cx="11215802" cy="612648"/>
          </a:xfrm>
          <a:prstGeom prst="rect">
            <a:avLst/>
          </a:prstGeom>
          <a:solidFill>
            <a:schemeClr val="accent2"/>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457200">
              <a:buSzPct val="100000"/>
              <a:buFont typeface="+mj-lt"/>
              <a:buAutoNum type="arabicPeriod" startAt="3"/>
            </a:pPr>
            <a:r>
              <a:rPr lang="en-US" sz="2200" dirty="0">
                <a:gradFill>
                  <a:gsLst>
                    <a:gs pos="0">
                      <a:schemeClr val="tx1"/>
                    </a:gs>
                    <a:gs pos="100000">
                      <a:schemeClr val="tx1"/>
                    </a:gs>
                  </a:gsLst>
                  <a:lin ang="10800000" scaled="1"/>
                </a:gradFill>
              </a:rPr>
              <a:t>Bring your own VMs from on-premises</a:t>
            </a:r>
          </a:p>
        </p:txBody>
      </p:sp>
      <p:sp>
        <p:nvSpPr>
          <p:cNvPr id="3" name="TextBox 2"/>
          <p:cNvSpPr txBox="1"/>
          <p:nvPr/>
        </p:nvSpPr>
        <p:spPr>
          <a:xfrm>
            <a:off x="519114" y="1901996"/>
            <a:ext cx="10452098" cy="489365"/>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Tools:- Azure Management Portal / APIs / PowerShell </a:t>
            </a:r>
            <a:r>
              <a:rPr lang="en-US" sz="2200" dirty="0" err="1" smtClean="0">
                <a:gradFill>
                  <a:gsLst>
                    <a:gs pos="0">
                      <a:srgbClr val="FFFFFF"/>
                    </a:gs>
                    <a:gs pos="86000">
                      <a:srgbClr val="FFFFFF"/>
                    </a:gs>
                  </a:gsLst>
                  <a:lin ang="5400000" scaled="0"/>
                </a:gradFill>
              </a:rPr>
              <a:t>cmdlets</a:t>
            </a:r>
            <a:endParaRPr lang="en-US" sz="2200" dirty="0" smtClean="0">
              <a:solidFill>
                <a:schemeClr val="tx1">
                  <a:alpha val="99000"/>
                </a:schemeClr>
              </a:solidFill>
            </a:endParaRPr>
          </a:p>
        </p:txBody>
      </p:sp>
      <p:sp>
        <p:nvSpPr>
          <p:cNvPr id="13" name="TextBox 12"/>
          <p:cNvSpPr txBox="1"/>
          <p:nvPr/>
        </p:nvSpPr>
        <p:spPr>
          <a:xfrm>
            <a:off x="517526" y="3275099"/>
            <a:ext cx="10452098" cy="489365"/>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Tools:- Management Portal / APIs / PowerShell </a:t>
            </a:r>
            <a:r>
              <a:rPr lang="en-US" sz="2200" dirty="0" err="1">
                <a:gradFill>
                  <a:gsLst>
                    <a:gs pos="0">
                      <a:srgbClr val="FFFFFF"/>
                    </a:gs>
                    <a:gs pos="86000">
                      <a:srgbClr val="FFFFFF"/>
                    </a:gs>
                  </a:gsLst>
                  <a:lin ang="5400000" scaled="0"/>
                </a:gradFill>
              </a:rPr>
              <a:t>cmdlets</a:t>
            </a:r>
            <a:endParaRPr lang="en-US" sz="2200" dirty="0">
              <a:gradFill>
                <a:gsLst>
                  <a:gs pos="0">
                    <a:srgbClr val="FFFFFF"/>
                  </a:gs>
                  <a:gs pos="86000">
                    <a:srgbClr val="FFFFFF"/>
                  </a:gs>
                </a:gsLst>
                <a:lin ang="5400000" scaled="0"/>
              </a:gradFill>
            </a:endParaRPr>
          </a:p>
        </p:txBody>
      </p:sp>
      <p:sp>
        <p:nvSpPr>
          <p:cNvPr id="14" name="TextBox 13"/>
          <p:cNvSpPr txBox="1"/>
          <p:nvPr/>
        </p:nvSpPr>
        <p:spPr>
          <a:xfrm>
            <a:off x="517526" y="4648200"/>
            <a:ext cx="10452098" cy="489365"/>
          </a:xfrm>
          <a:prstGeom prst="rect">
            <a:avLst/>
          </a:prstGeom>
          <a:noFill/>
        </p:spPr>
        <p:txBody>
          <a:bodyPr wrap="square" lIns="91440" tIns="91440" rIns="91440" bIns="91440" rtlCol="0">
            <a:spAutoFit/>
          </a:bodyPr>
          <a:lstStyle/>
          <a:p>
            <a:pPr marL="514350" lvl="1" indent="-395288">
              <a:lnSpc>
                <a:spcPct val="90000"/>
              </a:lnSpc>
              <a:spcBef>
                <a:spcPct val="20000"/>
              </a:spcBef>
              <a:buSzPct val="90000"/>
              <a:buBlip>
                <a:blip r:embed="rId3"/>
              </a:buBlip>
            </a:pPr>
            <a:r>
              <a:rPr lang="en-US" sz="2200" dirty="0">
                <a:gradFill>
                  <a:gsLst>
                    <a:gs pos="0">
                      <a:srgbClr val="FFFFFF"/>
                    </a:gs>
                    <a:gs pos="86000">
                      <a:srgbClr val="FFFFFF"/>
                    </a:gs>
                  </a:gsLst>
                  <a:lin ang="5400000" scaled="0"/>
                </a:gradFill>
              </a:rPr>
              <a:t>Tools:- Management Portal / APIs / PowerShell </a:t>
            </a:r>
            <a:r>
              <a:rPr lang="en-US" sz="2200" dirty="0" err="1" smtClean="0">
                <a:gradFill>
                  <a:gsLst>
                    <a:gs pos="0">
                      <a:srgbClr val="FFFFFF"/>
                    </a:gs>
                    <a:gs pos="86000">
                      <a:srgbClr val="FFFFFF"/>
                    </a:gs>
                  </a:gsLst>
                  <a:lin ang="5400000" scaled="0"/>
                </a:gradFill>
              </a:rPr>
              <a:t>cmdlets</a:t>
            </a:r>
            <a:r>
              <a:rPr lang="en-US" sz="2200" dirty="0">
                <a:gradFill>
                  <a:gsLst>
                    <a:gs pos="0">
                      <a:srgbClr val="FFFFFF"/>
                    </a:gs>
                    <a:gs pos="86000">
                      <a:srgbClr val="FFFFFF"/>
                    </a:gs>
                  </a:gsLst>
                  <a:lin ang="5400000" scaled="0"/>
                </a:gradFill>
              </a:rPr>
              <a:t> </a:t>
            </a:r>
            <a:r>
              <a:rPr lang="en-US" sz="2200" dirty="0" smtClean="0">
                <a:gradFill>
                  <a:gsLst>
                    <a:gs pos="0">
                      <a:srgbClr val="FFFFFF"/>
                    </a:gs>
                    <a:gs pos="86000">
                      <a:srgbClr val="FFFFFF"/>
                    </a:gs>
                  </a:gsLst>
                  <a:lin ang="5400000" scaled="0"/>
                </a:gradFill>
              </a:rPr>
              <a:t>&amp; </a:t>
            </a: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4212" y="4672520"/>
            <a:ext cx="21431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3870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3"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2466080"/>
            <a:ext cx="11149013" cy="1946687"/>
          </a:xfrm>
        </p:spPr>
        <p:txBody>
          <a:bodyPr anchor="ctr"/>
          <a:lstStyle/>
          <a:p>
            <a:pPr marL="0" indent="0" algn="ctr">
              <a:buNone/>
            </a:pPr>
            <a:r>
              <a:rPr lang="en-US" sz="13800" dirty="0" smtClean="0"/>
              <a:t>Demo!</a:t>
            </a:r>
            <a:endParaRPr lang="en-US" sz="13800" dirty="0"/>
          </a:p>
        </p:txBody>
      </p:sp>
      <p:pic>
        <p:nvPicPr>
          <p:cNvPr id="4" name="Picture 3"/>
          <p:cNvPicPr>
            <a:picLocks noChangeAspect="1"/>
          </p:cNvPicPr>
          <p:nvPr/>
        </p:nvPicPr>
        <p:blipFill>
          <a:blip r:embed="rId3"/>
          <a:stretch>
            <a:fillRect/>
          </a:stretch>
        </p:blipFill>
        <p:spPr>
          <a:xfrm>
            <a:off x="4418012" y="4724400"/>
            <a:ext cx="3441700" cy="1066800"/>
          </a:xfrm>
          <a:prstGeom prst="rect">
            <a:avLst/>
          </a:prstGeom>
        </p:spPr>
      </p:pic>
    </p:spTree>
    <p:extLst>
      <p:ext uri="{BB962C8B-B14F-4D97-AF65-F5344CB8AC3E}">
        <p14:creationId xmlns:p14="http://schemas.microsoft.com/office/powerpoint/2010/main" val="201414348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Application Patterns</a:t>
            </a:r>
          </a:p>
        </p:txBody>
      </p:sp>
      <p:sp>
        <p:nvSpPr>
          <p:cNvPr id="5" name="Rectangle 4"/>
          <p:cNvSpPr/>
          <p:nvPr/>
        </p:nvSpPr>
        <p:spPr bwMode="auto">
          <a:xfrm>
            <a:off x="507868" y="1375674"/>
            <a:ext cx="6348544" cy="502920"/>
          </a:xfrm>
          <a:prstGeom prst="rect">
            <a:avLst/>
          </a:prstGeom>
          <a:solidFill>
            <a:schemeClr val="accent4"/>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000" dirty="0">
              <a:gradFill>
                <a:gsLst>
                  <a:gs pos="0">
                    <a:srgbClr val="FFFFFF"/>
                  </a:gs>
                  <a:gs pos="100000">
                    <a:srgbClr val="FFFFFF"/>
                  </a:gs>
                </a:gsLst>
                <a:lin ang="5400000" scaled="0"/>
              </a:gradFill>
            </a:endParaRPr>
          </a:p>
        </p:txBody>
      </p:sp>
      <p:sp>
        <p:nvSpPr>
          <p:cNvPr id="6" name="Rectangle 5"/>
          <p:cNvSpPr/>
          <p:nvPr/>
        </p:nvSpPr>
        <p:spPr bwMode="auto">
          <a:xfrm>
            <a:off x="507868" y="2057195"/>
            <a:ext cx="6348544" cy="50292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7" name="Rectangle 6"/>
          <p:cNvSpPr/>
          <p:nvPr/>
        </p:nvSpPr>
        <p:spPr bwMode="auto">
          <a:xfrm>
            <a:off x="507868" y="2738716"/>
            <a:ext cx="6348544" cy="50292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8" name="Rectangle 7"/>
          <p:cNvSpPr/>
          <p:nvPr/>
        </p:nvSpPr>
        <p:spPr bwMode="auto">
          <a:xfrm>
            <a:off x="507868" y="3420237"/>
            <a:ext cx="6348544" cy="50292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4101758"/>
            <a:ext cx="6348544" cy="50292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7868" y="4783279"/>
            <a:ext cx="6348544" cy="50292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18" name="Rectangle 17"/>
          <p:cNvSpPr/>
          <p:nvPr/>
        </p:nvSpPr>
        <p:spPr bwMode="auto">
          <a:xfrm>
            <a:off x="507868" y="5464800"/>
            <a:ext cx="6348544" cy="50292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20" name="Rectangle 19"/>
          <p:cNvSpPr/>
          <p:nvPr/>
        </p:nvSpPr>
        <p:spPr bwMode="auto">
          <a:xfrm>
            <a:off x="507868" y="6146322"/>
            <a:ext cx="6348544" cy="50292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10" name="Rectangle 9"/>
          <p:cNvSpPr/>
          <p:nvPr/>
        </p:nvSpPr>
        <p:spPr>
          <a:xfrm>
            <a:off x="667869" y="1442468"/>
            <a:ext cx="5872498"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smtClean="0">
                <a:solidFill>
                  <a:srgbClr val="FFFFFF">
                    <a:alpha val="99000"/>
                  </a:srgbClr>
                </a:solidFill>
              </a:rPr>
              <a:t>SLA &amp; Building for High Availability</a:t>
            </a:r>
            <a:endParaRPr lang="en-US" sz="2000" dirty="0">
              <a:solidFill>
                <a:srgbClr val="FFFFFF">
                  <a:alpha val="99000"/>
                </a:srgbClr>
              </a:solidFill>
            </a:endParaRPr>
          </a:p>
        </p:txBody>
      </p:sp>
      <p:sp>
        <p:nvSpPr>
          <p:cNvPr id="11" name="Rectangle 10"/>
          <p:cNvSpPr/>
          <p:nvPr/>
        </p:nvSpPr>
        <p:spPr>
          <a:xfrm>
            <a:off x="667869" y="2123989"/>
            <a:ext cx="5872498"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smtClean="0">
                <a:solidFill>
                  <a:srgbClr val="FFFFFF">
                    <a:alpha val="99000"/>
                  </a:srgbClr>
                </a:solidFill>
              </a:rPr>
              <a:t>Highly Available Application Pattern</a:t>
            </a:r>
            <a:endParaRPr lang="en-US" sz="2000" dirty="0">
              <a:solidFill>
                <a:srgbClr val="FFFFFF">
                  <a:alpha val="99000"/>
                </a:srgbClr>
              </a:solidFill>
            </a:endParaRPr>
          </a:p>
        </p:txBody>
      </p:sp>
      <p:sp>
        <p:nvSpPr>
          <p:cNvPr id="12" name="Rectangle 11"/>
          <p:cNvSpPr/>
          <p:nvPr/>
        </p:nvSpPr>
        <p:spPr>
          <a:xfrm>
            <a:off x="667869" y="2805510"/>
            <a:ext cx="5872498"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SQL Mirroring for Availability</a:t>
            </a:r>
          </a:p>
        </p:txBody>
      </p:sp>
      <p:sp>
        <p:nvSpPr>
          <p:cNvPr id="13" name="Rectangle 12"/>
          <p:cNvSpPr/>
          <p:nvPr/>
        </p:nvSpPr>
        <p:spPr>
          <a:xfrm>
            <a:off x="667869" y="3487031"/>
            <a:ext cx="5872498"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SharePoint</a:t>
            </a:r>
          </a:p>
        </p:txBody>
      </p:sp>
      <p:sp>
        <p:nvSpPr>
          <p:cNvPr id="14" name="Rectangle 13"/>
          <p:cNvSpPr/>
          <p:nvPr/>
        </p:nvSpPr>
        <p:spPr>
          <a:xfrm>
            <a:off x="667869" y="4168552"/>
            <a:ext cx="5872498"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smtClean="0">
                <a:solidFill>
                  <a:srgbClr val="FFFFFF">
                    <a:alpha val="99000"/>
                  </a:srgbClr>
                </a:solidFill>
              </a:rPr>
              <a:t>Designing VMs with Domain Controller</a:t>
            </a:r>
            <a:endParaRPr lang="en-US" sz="2000" dirty="0">
              <a:solidFill>
                <a:srgbClr val="FFFFFF">
                  <a:alpha val="99000"/>
                </a:srgbClr>
              </a:solidFill>
            </a:endParaRPr>
          </a:p>
        </p:txBody>
      </p:sp>
      <p:sp>
        <p:nvSpPr>
          <p:cNvPr id="16" name="Rectangle 15"/>
          <p:cNvSpPr/>
          <p:nvPr/>
        </p:nvSpPr>
        <p:spPr>
          <a:xfrm>
            <a:off x="679114" y="4850073"/>
            <a:ext cx="5872498"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smtClean="0">
                <a:solidFill>
                  <a:srgbClr val="FFFFFF">
                    <a:alpha val="99000"/>
                  </a:srgbClr>
                </a:solidFill>
              </a:rPr>
              <a:t>Connecting Cloud Services &amp; VMs over VIP</a:t>
            </a:r>
            <a:endParaRPr lang="en-US" sz="2000" dirty="0">
              <a:solidFill>
                <a:srgbClr val="FFFFFF">
                  <a:alpha val="99000"/>
                </a:srgbClr>
              </a:solidFill>
            </a:endParaRPr>
          </a:p>
        </p:txBody>
      </p:sp>
      <p:sp>
        <p:nvSpPr>
          <p:cNvPr id="19" name="Rectangle 18"/>
          <p:cNvSpPr/>
          <p:nvPr/>
        </p:nvSpPr>
        <p:spPr>
          <a:xfrm>
            <a:off x="667869" y="5531594"/>
            <a:ext cx="5872498"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Connecting Cloud Services &amp; VMs over </a:t>
            </a:r>
            <a:r>
              <a:rPr lang="en-US" sz="2000" dirty="0" err="1" smtClean="0">
                <a:solidFill>
                  <a:srgbClr val="FFFFFF">
                    <a:alpha val="99000"/>
                  </a:srgbClr>
                </a:solidFill>
              </a:rPr>
              <a:t>VNet</a:t>
            </a:r>
            <a:endParaRPr lang="en-US" sz="2000" dirty="0">
              <a:solidFill>
                <a:srgbClr val="FFFFFF">
                  <a:alpha val="99000"/>
                </a:srgbClr>
              </a:solidFill>
            </a:endParaRPr>
          </a:p>
        </p:txBody>
      </p:sp>
      <p:sp>
        <p:nvSpPr>
          <p:cNvPr id="21" name="Rectangle 20"/>
          <p:cNvSpPr/>
          <p:nvPr/>
        </p:nvSpPr>
        <p:spPr>
          <a:xfrm>
            <a:off x="679114" y="6213116"/>
            <a:ext cx="5872498" cy="369332"/>
          </a:xfrm>
          <a:prstGeom prst="rect">
            <a:avLst/>
          </a:prstGeom>
        </p:spPr>
        <p:txBody>
          <a:bodyPr wrap="square" anchor="ctr">
            <a:spAutoFit/>
          </a:bodyPr>
          <a:lstStyle/>
          <a:p>
            <a:pPr marL="403225" indent="-403225">
              <a:lnSpc>
                <a:spcPct val="90000"/>
              </a:lnSpc>
              <a:spcBef>
                <a:spcPct val="20000"/>
              </a:spcBef>
              <a:buSzPct val="105000"/>
              <a:buFontTx/>
              <a:buBlip>
                <a:blip r:embed="rId3"/>
              </a:buBlip>
            </a:pPr>
            <a:r>
              <a:rPr lang="en-US" sz="2000" dirty="0">
                <a:solidFill>
                  <a:srgbClr val="FFFFFF">
                    <a:alpha val="99000"/>
                  </a:srgbClr>
                </a:solidFill>
              </a:rPr>
              <a:t>Mixed Mode (</a:t>
            </a:r>
            <a:r>
              <a:rPr lang="en-US" sz="2000" dirty="0" err="1">
                <a:solidFill>
                  <a:srgbClr val="FFFFFF">
                    <a:alpha val="99000"/>
                  </a:srgbClr>
                </a:solidFill>
              </a:rPr>
              <a:t>PaaS</a:t>
            </a:r>
            <a:r>
              <a:rPr lang="en-US" sz="2000" dirty="0">
                <a:solidFill>
                  <a:srgbClr val="FFFFFF">
                    <a:alpha val="99000"/>
                  </a:srgbClr>
                </a:solidFill>
              </a:rPr>
              <a:t> + </a:t>
            </a:r>
            <a:r>
              <a:rPr lang="en-US" sz="2000" dirty="0" err="1">
                <a:solidFill>
                  <a:srgbClr val="FFFFFF">
                    <a:alpha val="99000"/>
                  </a:srgbClr>
                </a:solidFill>
              </a:rPr>
              <a:t>IaaS</a:t>
            </a:r>
            <a:r>
              <a:rPr lang="en-US" sz="2000" dirty="0">
                <a:solidFill>
                  <a:srgbClr val="FFFFFF">
                    <a:alpha val="99000"/>
                  </a:srgbClr>
                </a:solidFill>
              </a:rPr>
              <a:t> working together)</a:t>
            </a:r>
          </a:p>
        </p:txBody>
      </p:sp>
      <p:sp>
        <p:nvSpPr>
          <p:cNvPr id="17"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Freeform 18"/>
          <p:cNvSpPr>
            <a:spLocks noEditPoints="1"/>
          </p:cNvSpPr>
          <p:nvPr/>
        </p:nvSpPr>
        <p:spPr bwMode="black">
          <a:xfrm>
            <a:off x="9529732" y="4008890"/>
            <a:ext cx="2138393" cy="2620510"/>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tx1"/>
          </a:solidFill>
          <a:ln>
            <a:noFill/>
          </a:ln>
        </p:spPr>
        <p:txBody>
          <a:bodyPr vert="horz" wrap="square" lIns="82305" tIns="41153" rIns="82305" bIns="41153" numCol="1" anchor="t" anchorCtr="0" compatLnSpc="1">
            <a:prstTxWarp prst="textNoShape">
              <a:avLst/>
            </a:prstTxWarp>
          </a:bodyPr>
          <a:lstStyle/>
          <a:p>
            <a:endParaRPr lang="en-US" sz="1600" dirty="0">
              <a:solidFill>
                <a:srgbClr val="FFFFFF"/>
              </a:solidFill>
            </a:endParaRPr>
          </a:p>
        </p:txBody>
      </p:sp>
    </p:spTree>
    <p:extLst>
      <p:ext uri="{BB962C8B-B14F-4D97-AF65-F5344CB8AC3E}">
        <p14:creationId xmlns:p14="http://schemas.microsoft.com/office/powerpoint/2010/main" val="29329197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decel="10000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25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decel="10000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par>
                          <p:cTn id="31" fill="hold">
                            <p:stCondLst>
                              <p:cond delay="2250"/>
                            </p:stCondLst>
                            <p:childTnLst>
                              <p:par>
                                <p:cTn id="32" presetID="2" presetClass="entr" presetSubtype="8" decel="10000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par>
                                <p:cTn id="36" presetID="2" presetClass="entr" presetSubtype="8" decel="100000" fill="hold" grpId="0" nodeType="withEffect">
                                  <p:stCondLst>
                                    <p:cond delay="25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0-#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8" decel="10000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decel="100000" fill="hold" grpId="0" nodeType="withEffect">
                                  <p:stCondLst>
                                    <p:cond delay="25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0-#ppt_w/2"/>
                                          </p:val>
                                        </p:tav>
                                        <p:tav tm="100000">
                                          <p:val>
                                            <p:strVal val="#ppt_x"/>
                                          </p:val>
                                        </p:tav>
                                      </p:tavLst>
                                    </p:anim>
                                    <p:anim calcmode="lin" valueType="num">
                                      <p:cBhvr additive="base">
                                        <p:cTn id="48" dur="500" fill="hold"/>
                                        <p:tgtEl>
                                          <p:spTgt spid="14"/>
                                        </p:tgtEl>
                                        <p:attrNameLst>
                                          <p:attrName>ppt_y</p:attrName>
                                        </p:attrNameLst>
                                      </p:cBhvr>
                                      <p:tavLst>
                                        <p:tav tm="0">
                                          <p:val>
                                            <p:strVal val="#ppt_y"/>
                                          </p:val>
                                        </p:tav>
                                        <p:tav tm="100000">
                                          <p:val>
                                            <p:strVal val="#ppt_y"/>
                                          </p:val>
                                        </p:tav>
                                      </p:tavLst>
                                    </p:anim>
                                  </p:childTnLst>
                                </p:cTn>
                              </p:par>
                            </p:childTnLst>
                          </p:cTn>
                        </p:par>
                        <p:par>
                          <p:cTn id="49" fill="hold">
                            <p:stCondLst>
                              <p:cond delay="3750"/>
                            </p:stCondLst>
                            <p:childTnLst>
                              <p:par>
                                <p:cTn id="50" presetID="2" presetClass="entr" presetSubtype="8" decel="10000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par>
                                <p:cTn id="54" presetID="2" presetClass="entr" presetSubtype="8" decel="100000" fill="hold" grpId="0" nodeType="withEffect">
                                  <p:stCondLst>
                                    <p:cond delay="25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ppt_y"/>
                                          </p:val>
                                        </p:tav>
                                        <p:tav tm="100000">
                                          <p:val>
                                            <p:strVal val="#ppt_y"/>
                                          </p:val>
                                        </p:tav>
                                      </p:tavLst>
                                    </p:anim>
                                  </p:childTnLst>
                                </p:cTn>
                              </p:par>
                            </p:childTnLst>
                          </p:cTn>
                        </p:par>
                        <p:par>
                          <p:cTn id="58" fill="hold">
                            <p:stCondLst>
                              <p:cond delay="4500"/>
                            </p:stCondLst>
                            <p:childTnLst>
                              <p:par>
                                <p:cTn id="59" presetID="2" presetClass="entr" presetSubtype="8" decel="100000"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par>
                                <p:cTn id="63" presetID="2" presetClass="entr" presetSubtype="8" decel="100000" fill="hold" grpId="0" nodeType="withEffect">
                                  <p:stCondLst>
                                    <p:cond delay="25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0-#ppt_w/2"/>
                                          </p:val>
                                        </p:tav>
                                        <p:tav tm="100000">
                                          <p:val>
                                            <p:strVal val="#ppt_x"/>
                                          </p:val>
                                        </p:tav>
                                      </p:tavLst>
                                    </p:anim>
                                    <p:anim calcmode="lin" valueType="num">
                                      <p:cBhvr additive="base">
                                        <p:cTn id="66" dur="500" fill="hold"/>
                                        <p:tgtEl>
                                          <p:spTgt spid="19"/>
                                        </p:tgtEl>
                                        <p:attrNameLst>
                                          <p:attrName>ppt_y</p:attrName>
                                        </p:attrNameLst>
                                      </p:cBhvr>
                                      <p:tavLst>
                                        <p:tav tm="0">
                                          <p:val>
                                            <p:strVal val="#ppt_y"/>
                                          </p:val>
                                        </p:tav>
                                        <p:tav tm="100000">
                                          <p:val>
                                            <p:strVal val="#ppt_y"/>
                                          </p:val>
                                        </p:tav>
                                      </p:tavLst>
                                    </p:anim>
                                  </p:childTnLst>
                                </p:cTn>
                              </p:par>
                            </p:childTnLst>
                          </p:cTn>
                        </p:par>
                        <p:par>
                          <p:cTn id="67" fill="hold">
                            <p:stCondLst>
                              <p:cond delay="5250"/>
                            </p:stCondLst>
                            <p:childTnLst>
                              <p:par>
                                <p:cTn id="68" presetID="2" presetClass="entr" presetSubtype="8" decel="10000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 calcmode="lin" valueType="num">
                                      <p:cBhvr additive="base">
                                        <p:cTn id="70" dur="500" fill="hold"/>
                                        <p:tgtEl>
                                          <p:spTgt spid="20"/>
                                        </p:tgtEl>
                                        <p:attrNameLst>
                                          <p:attrName>ppt_x</p:attrName>
                                        </p:attrNameLst>
                                      </p:cBhvr>
                                      <p:tavLst>
                                        <p:tav tm="0">
                                          <p:val>
                                            <p:strVal val="0-#ppt_w/2"/>
                                          </p:val>
                                        </p:tav>
                                        <p:tav tm="100000">
                                          <p:val>
                                            <p:strVal val="#ppt_x"/>
                                          </p:val>
                                        </p:tav>
                                      </p:tavLst>
                                    </p:anim>
                                    <p:anim calcmode="lin" valueType="num">
                                      <p:cBhvr additive="base">
                                        <p:cTn id="71" dur="500" fill="hold"/>
                                        <p:tgtEl>
                                          <p:spTgt spid="20"/>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250"/>
                                  </p:stCondLst>
                                  <p:childTnLst>
                                    <p:set>
                                      <p:cBhvr>
                                        <p:cTn id="73" dur="1" fill="hold">
                                          <p:stCondLst>
                                            <p:cond delay="0"/>
                                          </p:stCondLst>
                                        </p:cTn>
                                        <p:tgtEl>
                                          <p:spTgt spid="21"/>
                                        </p:tgtEl>
                                        <p:attrNameLst>
                                          <p:attrName>style.visibility</p:attrName>
                                        </p:attrNameLst>
                                      </p:cBhvr>
                                      <p:to>
                                        <p:strVal val="visible"/>
                                      </p:to>
                                    </p:set>
                                    <p:anim calcmode="lin" valueType="num">
                                      <p:cBhvr additive="base">
                                        <p:cTn id="74" dur="500" fill="hold"/>
                                        <p:tgtEl>
                                          <p:spTgt spid="21"/>
                                        </p:tgtEl>
                                        <p:attrNameLst>
                                          <p:attrName>ppt_x</p:attrName>
                                        </p:attrNameLst>
                                      </p:cBhvr>
                                      <p:tavLst>
                                        <p:tav tm="0">
                                          <p:val>
                                            <p:strVal val="0-#ppt_w/2"/>
                                          </p:val>
                                        </p:tav>
                                        <p:tav tm="100000">
                                          <p:val>
                                            <p:strVal val="#ppt_x"/>
                                          </p:val>
                                        </p:tav>
                                      </p:tavLst>
                                    </p:anim>
                                    <p:anim calcmode="lin" valueType="num">
                                      <p:cBhvr additive="base">
                                        <p:cTn id="75"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5" grpId="0" animBg="1"/>
      <p:bldP spid="18" grpId="0" animBg="1"/>
      <p:bldP spid="20" grpId="0" animBg="1"/>
      <p:bldP spid="10" grpId="0"/>
      <p:bldP spid="11" grpId="0"/>
      <p:bldP spid="12" grpId="0"/>
      <p:bldP spid="13" grpId="0"/>
      <p:bldP spid="14" grpId="0"/>
      <p:bldP spid="16" grpId="0"/>
      <p:bldP spid="19"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17612" y="1839142"/>
            <a:ext cx="7238999" cy="553998"/>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1217611" y="2984412"/>
            <a:ext cx="7238999" cy="553998"/>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1228857" y="4136172"/>
            <a:ext cx="7238999" cy="1058704"/>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noAutofit/>
          </a:bodyPr>
          <a:lstStyle/>
          <a:p>
            <a:pPr marL="460375" indent="-460375">
              <a:lnSpc>
                <a:spcPct val="90000"/>
              </a:lnSpc>
              <a:spcBef>
                <a:spcPct val="20000"/>
              </a:spcBef>
              <a:buSzPct val="90000"/>
              <a:buFontTx/>
              <a:buBlip>
                <a:blip r:embed="rId3"/>
              </a:buBlip>
            </a:pPr>
            <a:endParaRPr lang="en-US" sz="2000" dirty="0">
              <a:gradFill>
                <a:gsLst>
                  <a:gs pos="0">
                    <a:srgbClr val="FFFFFF"/>
                  </a:gs>
                  <a:gs pos="100000">
                    <a:srgbClr val="FFFFFF"/>
                  </a:gs>
                </a:gsLst>
                <a:lin ang="5400000" scaled="0"/>
              </a:gradFill>
            </a:endParaRPr>
          </a:p>
        </p:txBody>
      </p:sp>
      <p:sp>
        <p:nvSpPr>
          <p:cNvPr id="21" name="Rectangle 20"/>
          <p:cNvSpPr/>
          <p:nvPr/>
        </p:nvSpPr>
        <p:spPr bwMode="auto">
          <a:xfrm>
            <a:off x="1242358" y="5791120"/>
            <a:ext cx="7238999" cy="553998"/>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3"/>
              </a:buBlip>
            </a:pPr>
            <a:endParaRPr lang="en-US" sz="2000" dirty="0">
              <a:gradFill>
                <a:gsLst>
                  <a:gs pos="0">
                    <a:srgbClr val="FFFFFF"/>
                  </a:gs>
                  <a:gs pos="100000">
                    <a:srgbClr val="FFFFFF"/>
                  </a:gs>
                </a:gsLst>
                <a:lin ang="5400000" scaled="0"/>
              </a:gradFill>
            </a:endParaRPr>
          </a:p>
        </p:txBody>
      </p:sp>
      <p:sp>
        <p:nvSpPr>
          <p:cNvPr id="8" name="Rectangle 7"/>
          <p:cNvSpPr/>
          <p:nvPr/>
        </p:nvSpPr>
        <p:spPr>
          <a:xfrm>
            <a:off x="1353670" y="1945325"/>
            <a:ext cx="6950542" cy="341632"/>
          </a:xfrm>
          <a:prstGeom prst="rect">
            <a:avLst/>
          </a:prstGeom>
        </p:spPr>
        <p:txBody>
          <a:bodyPr wrap="square" anchor="ctr">
            <a:spAutoFit/>
          </a:bodyPr>
          <a:lstStyle/>
          <a:p>
            <a:pPr marL="403225" indent="-403225">
              <a:lnSpc>
                <a:spcPct val="90000"/>
              </a:lnSpc>
              <a:spcBef>
                <a:spcPct val="20000"/>
              </a:spcBef>
              <a:buSzPct val="105000"/>
              <a:buFontTx/>
              <a:buBlip>
                <a:blip r:embed="rId4"/>
              </a:buBlip>
            </a:pPr>
            <a:r>
              <a:rPr lang="en-US" dirty="0">
                <a:solidFill>
                  <a:srgbClr val="FFFFFF">
                    <a:alpha val="99000"/>
                  </a:srgbClr>
                </a:solidFill>
              </a:rPr>
              <a:t>4.38 hours of downtime per year</a:t>
            </a:r>
          </a:p>
        </p:txBody>
      </p:sp>
      <p:sp>
        <p:nvSpPr>
          <p:cNvPr id="4" name="Title 3"/>
          <p:cNvSpPr>
            <a:spLocks noGrp="1"/>
          </p:cNvSpPr>
          <p:nvPr>
            <p:ph type="title"/>
          </p:nvPr>
        </p:nvSpPr>
        <p:spPr/>
        <p:txBody>
          <a:bodyPr/>
          <a:lstStyle/>
          <a:p>
            <a:r>
              <a:rPr lang="en-US" dirty="0"/>
              <a:t>Service Level Agreements	</a:t>
            </a:r>
          </a:p>
        </p:txBody>
      </p:sp>
      <p:sp>
        <p:nvSpPr>
          <p:cNvPr id="5" name="Rectangle 4"/>
          <p:cNvSpPr/>
          <p:nvPr/>
        </p:nvSpPr>
        <p:spPr bwMode="auto">
          <a:xfrm>
            <a:off x="507868" y="1375674"/>
            <a:ext cx="7948744" cy="457200"/>
          </a:xfrm>
          <a:prstGeom prst="rect">
            <a:avLst/>
          </a:prstGeom>
          <a:solidFill>
            <a:schemeClr val="accent2"/>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7" name="Rectangle 6"/>
          <p:cNvSpPr/>
          <p:nvPr/>
        </p:nvSpPr>
        <p:spPr>
          <a:xfrm>
            <a:off x="667870" y="1419608"/>
            <a:ext cx="6417142" cy="369332"/>
          </a:xfrm>
          <a:prstGeom prst="rect">
            <a:avLst/>
          </a:prstGeom>
        </p:spPr>
        <p:txBody>
          <a:bodyPr wrap="square" anchor="ctr">
            <a:spAutoFit/>
          </a:bodyPr>
          <a:lstStyle/>
          <a:p>
            <a:pPr>
              <a:lnSpc>
                <a:spcPct val="90000"/>
              </a:lnSpc>
              <a:spcBef>
                <a:spcPct val="20000"/>
              </a:spcBef>
              <a:buSzPct val="105000"/>
            </a:pPr>
            <a:r>
              <a:rPr lang="en-US" sz="2000" dirty="0">
                <a:solidFill>
                  <a:srgbClr val="FFFFFF">
                    <a:alpha val="99000"/>
                  </a:srgbClr>
                </a:solidFill>
              </a:rPr>
              <a:t>99.95% </a:t>
            </a:r>
            <a:r>
              <a:rPr lang="en-US" sz="2000" dirty="0" smtClean="0">
                <a:solidFill>
                  <a:srgbClr val="FFFFFF">
                    <a:alpha val="99000"/>
                  </a:srgbClr>
                </a:solidFill>
              </a:rPr>
              <a:t>for Virtual Machines (in Availability Set)</a:t>
            </a:r>
            <a:endParaRPr lang="en-US" sz="2000" dirty="0">
              <a:solidFill>
                <a:srgbClr val="FFFFFF">
                  <a:alpha val="99000"/>
                </a:srgbClr>
              </a:solidFill>
            </a:endParaRPr>
          </a:p>
        </p:txBody>
      </p:sp>
      <p:grpSp>
        <p:nvGrpSpPr>
          <p:cNvPr id="10" name="Group 9"/>
          <p:cNvGrpSpPr/>
          <p:nvPr/>
        </p:nvGrpSpPr>
        <p:grpSpPr bwMode="black">
          <a:xfrm>
            <a:off x="9391625" y="4267200"/>
            <a:ext cx="2294528" cy="2362200"/>
            <a:chOff x="3422650" y="3467100"/>
            <a:chExt cx="533400" cy="549275"/>
          </a:xfrm>
          <a:solidFill>
            <a:schemeClr val="tx1"/>
          </a:solidFill>
        </p:grpSpPr>
        <p:sp>
          <p:nvSpPr>
            <p:cNvPr id="11" name="Freeform 82"/>
            <p:cNvSpPr>
              <a:spLocks noEditPoints="1"/>
            </p:cNvSpPr>
            <p:nvPr/>
          </p:nvSpPr>
          <p:spPr bwMode="black">
            <a:xfrm>
              <a:off x="3422650" y="3467100"/>
              <a:ext cx="533400" cy="533400"/>
            </a:xfrm>
            <a:custGeom>
              <a:avLst/>
              <a:gdLst>
                <a:gd name="T0" fmla="*/ 590 w 2193"/>
                <a:gd name="T1" fmla="*/ 531 h 2197"/>
                <a:gd name="T2" fmla="*/ 1140 w 2193"/>
                <a:gd name="T3" fmla="*/ 364 h 2197"/>
                <a:gd name="T4" fmla="*/ 1100 w 2193"/>
                <a:gd name="T5" fmla="*/ 435 h 2197"/>
                <a:gd name="T6" fmla="*/ 1066 w 2193"/>
                <a:gd name="T7" fmla="*/ 405 h 2197"/>
                <a:gd name="T8" fmla="*/ 1025 w 2193"/>
                <a:gd name="T9" fmla="*/ 503 h 2197"/>
                <a:gd name="T10" fmla="*/ 951 w 2193"/>
                <a:gd name="T11" fmla="*/ 405 h 2197"/>
                <a:gd name="T12" fmla="*/ 992 w 2193"/>
                <a:gd name="T13" fmla="*/ 503 h 2197"/>
                <a:gd name="T14" fmla="*/ 877 w 2193"/>
                <a:gd name="T15" fmla="*/ 364 h 2197"/>
                <a:gd name="T16" fmla="*/ 917 w 2193"/>
                <a:gd name="T17" fmla="*/ 544 h 2197"/>
                <a:gd name="T18" fmla="*/ 802 w 2193"/>
                <a:gd name="T19" fmla="*/ 435 h 2197"/>
                <a:gd name="T20" fmla="*/ 802 w 2193"/>
                <a:gd name="T21" fmla="*/ 544 h 2197"/>
                <a:gd name="T22" fmla="*/ 768 w 2193"/>
                <a:gd name="T23" fmla="*/ 435 h 2197"/>
                <a:gd name="T24" fmla="*/ 727 w 2193"/>
                <a:gd name="T25" fmla="*/ 503 h 2197"/>
                <a:gd name="T26" fmla="*/ 693 w 2193"/>
                <a:gd name="T27" fmla="*/ 476 h 2197"/>
                <a:gd name="T28" fmla="*/ 655 w 2193"/>
                <a:gd name="T29" fmla="*/ 282 h 2197"/>
                <a:gd name="T30" fmla="*/ 655 w 2193"/>
                <a:gd name="T31" fmla="*/ 282 h 2197"/>
                <a:gd name="T32" fmla="*/ 1140 w 2193"/>
                <a:gd name="T33" fmla="*/ 92 h 2197"/>
                <a:gd name="T34" fmla="*/ 1100 w 2193"/>
                <a:gd name="T35" fmla="*/ 191 h 2197"/>
                <a:gd name="T36" fmla="*/ 1025 w 2193"/>
                <a:gd name="T37" fmla="*/ 92 h 2197"/>
                <a:gd name="T38" fmla="*/ 1066 w 2193"/>
                <a:gd name="T39" fmla="*/ 191 h 2197"/>
                <a:gd name="T40" fmla="*/ 951 w 2193"/>
                <a:gd name="T41" fmla="*/ 52 h 2197"/>
                <a:gd name="T42" fmla="*/ 992 w 2193"/>
                <a:gd name="T43" fmla="*/ 231 h 2197"/>
                <a:gd name="T44" fmla="*/ 877 w 2193"/>
                <a:gd name="T45" fmla="*/ 123 h 2197"/>
                <a:gd name="T46" fmla="*/ 877 w 2193"/>
                <a:gd name="T47" fmla="*/ 231 h 2197"/>
                <a:gd name="T48" fmla="*/ 842 w 2193"/>
                <a:gd name="T49" fmla="*/ 123 h 2197"/>
                <a:gd name="T50" fmla="*/ 802 w 2193"/>
                <a:gd name="T51" fmla="*/ 191 h 2197"/>
                <a:gd name="T52" fmla="*/ 768 w 2193"/>
                <a:gd name="T53" fmla="*/ 163 h 2197"/>
                <a:gd name="T54" fmla="*/ 653 w 2193"/>
                <a:gd name="T55" fmla="*/ 52 h 2197"/>
                <a:gd name="T56" fmla="*/ 653 w 2193"/>
                <a:gd name="T57" fmla="*/ 163 h 2197"/>
                <a:gd name="T58" fmla="*/ 1315 w 2193"/>
                <a:gd name="T59" fmla="*/ 2023 h 2197"/>
                <a:gd name="T60" fmla="*/ 1444 w 2193"/>
                <a:gd name="T61" fmla="*/ 2179 h 2197"/>
                <a:gd name="T62" fmla="*/ 1597 w 2193"/>
                <a:gd name="T63" fmla="*/ 1488 h 2197"/>
                <a:gd name="T64" fmla="*/ 2182 w 2193"/>
                <a:gd name="T65" fmla="*/ 1590 h 2197"/>
                <a:gd name="T66" fmla="*/ 925 w 2193"/>
                <a:gd name="T67" fmla="*/ 1617 h 2197"/>
                <a:gd name="T68" fmla="*/ 1137 w 2193"/>
                <a:gd name="T69" fmla="*/ 1617 h 2197"/>
                <a:gd name="T70" fmla="*/ 2090 w 2193"/>
                <a:gd name="T71" fmla="*/ 1142 h 2197"/>
                <a:gd name="T72" fmla="*/ 1538 w 2193"/>
                <a:gd name="T73" fmla="*/ 908 h 2197"/>
                <a:gd name="T74" fmla="*/ 1043 w 2193"/>
                <a:gd name="T75" fmla="*/ 908 h 2197"/>
                <a:gd name="T76" fmla="*/ 103 w 2193"/>
                <a:gd name="T77" fmla="*/ 1377 h 2197"/>
                <a:gd name="T78" fmla="*/ 1675 w 2193"/>
                <a:gd name="T79" fmla="*/ 1407 h 2197"/>
                <a:gd name="T80" fmla="*/ 1268 w 2193"/>
                <a:gd name="T81" fmla="*/ 1660 h 2197"/>
                <a:gd name="T82" fmla="*/ 1268 w 2193"/>
                <a:gd name="T83" fmla="*/ 1660 h 2197"/>
                <a:gd name="T84" fmla="*/ 1140 w 2193"/>
                <a:gd name="T85" fmla="*/ 788 h 2197"/>
                <a:gd name="T86" fmla="*/ 1025 w 2193"/>
                <a:gd name="T87" fmla="*/ 677 h 2197"/>
                <a:gd name="T88" fmla="*/ 1025 w 2193"/>
                <a:gd name="T89" fmla="*/ 788 h 2197"/>
                <a:gd name="T90" fmla="*/ 653 w 2193"/>
                <a:gd name="T91" fmla="*/ 788 h 2197"/>
                <a:gd name="T92" fmla="*/ 693 w 2193"/>
                <a:gd name="T93" fmla="*/ 717 h 2197"/>
                <a:gd name="T94" fmla="*/ 727 w 2193"/>
                <a:gd name="T95" fmla="*/ 748 h 2197"/>
                <a:gd name="T96" fmla="*/ 842 w 2193"/>
                <a:gd name="T97" fmla="*/ 856 h 2197"/>
                <a:gd name="T98" fmla="*/ 842 w 2193"/>
                <a:gd name="T99" fmla="*/ 748 h 2197"/>
                <a:gd name="T100" fmla="*/ 877 w 2193"/>
                <a:gd name="T101" fmla="*/ 856 h 2197"/>
                <a:gd name="T102" fmla="*/ 917 w 2193"/>
                <a:gd name="T103" fmla="*/ 788 h 2197"/>
                <a:gd name="T104" fmla="*/ 951 w 2193"/>
                <a:gd name="T105" fmla="*/ 816 h 2197"/>
                <a:gd name="T106" fmla="*/ 992 w 2193"/>
                <a:gd name="T107" fmla="*/ 717 h 2197"/>
                <a:gd name="T108" fmla="*/ 1066 w 2193"/>
                <a:gd name="T109" fmla="*/ 856 h 2197"/>
                <a:gd name="T110" fmla="*/ 176 w 2193"/>
                <a:gd name="T111" fmla="*/ 1407 h 2197"/>
                <a:gd name="T112" fmla="*/ 0 w 2193"/>
                <a:gd name="T113" fmla="*/ 1622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93" h="2197">
                  <a:moveTo>
                    <a:pt x="655" y="595"/>
                  </a:moveTo>
                  <a:cubicBezTo>
                    <a:pt x="1538" y="595"/>
                    <a:pt x="1538" y="595"/>
                    <a:pt x="1538" y="595"/>
                  </a:cubicBezTo>
                  <a:cubicBezTo>
                    <a:pt x="1574" y="595"/>
                    <a:pt x="1603" y="566"/>
                    <a:pt x="1603" y="531"/>
                  </a:cubicBezTo>
                  <a:cubicBezTo>
                    <a:pt x="1603" y="377"/>
                    <a:pt x="1603" y="377"/>
                    <a:pt x="1603" y="377"/>
                  </a:cubicBezTo>
                  <a:cubicBezTo>
                    <a:pt x="1603" y="342"/>
                    <a:pt x="1574" y="313"/>
                    <a:pt x="1538" y="313"/>
                  </a:cubicBezTo>
                  <a:cubicBezTo>
                    <a:pt x="655" y="313"/>
                    <a:pt x="655" y="313"/>
                    <a:pt x="655" y="313"/>
                  </a:cubicBezTo>
                  <a:cubicBezTo>
                    <a:pt x="619" y="313"/>
                    <a:pt x="590" y="342"/>
                    <a:pt x="590" y="377"/>
                  </a:cubicBezTo>
                  <a:cubicBezTo>
                    <a:pt x="590" y="531"/>
                    <a:pt x="590" y="531"/>
                    <a:pt x="590" y="531"/>
                  </a:cubicBezTo>
                  <a:cubicBezTo>
                    <a:pt x="590" y="566"/>
                    <a:pt x="619" y="595"/>
                    <a:pt x="655" y="595"/>
                  </a:cubicBezTo>
                  <a:close/>
                  <a:moveTo>
                    <a:pt x="1464" y="403"/>
                  </a:moveTo>
                  <a:cubicBezTo>
                    <a:pt x="1492" y="403"/>
                    <a:pt x="1515" y="426"/>
                    <a:pt x="1515" y="454"/>
                  </a:cubicBezTo>
                  <a:cubicBezTo>
                    <a:pt x="1515" y="482"/>
                    <a:pt x="1492" y="505"/>
                    <a:pt x="1464" y="505"/>
                  </a:cubicBezTo>
                  <a:cubicBezTo>
                    <a:pt x="1436" y="505"/>
                    <a:pt x="1413" y="482"/>
                    <a:pt x="1413" y="454"/>
                  </a:cubicBezTo>
                  <a:cubicBezTo>
                    <a:pt x="1413" y="426"/>
                    <a:pt x="1436" y="403"/>
                    <a:pt x="1464" y="403"/>
                  </a:cubicBezTo>
                  <a:close/>
                  <a:moveTo>
                    <a:pt x="1100" y="364"/>
                  </a:moveTo>
                  <a:cubicBezTo>
                    <a:pt x="1140" y="364"/>
                    <a:pt x="1140" y="364"/>
                    <a:pt x="1140" y="364"/>
                  </a:cubicBezTo>
                  <a:cubicBezTo>
                    <a:pt x="1140" y="405"/>
                    <a:pt x="1140" y="405"/>
                    <a:pt x="1140" y="405"/>
                  </a:cubicBezTo>
                  <a:cubicBezTo>
                    <a:pt x="1100" y="405"/>
                    <a:pt x="1100" y="405"/>
                    <a:pt x="1100" y="405"/>
                  </a:cubicBezTo>
                  <a:lnTo>
                    <a:pt x="1100" y="364"/>
                  </a:lnTo>
                  <a:close/>
                  <a:moveTo>
                    <a:pt x="1100" y="435"/>
                  </a:moveTo>
                  <a:cubicBezTo>
                    <a:pt x="1140" y="435"/>
                    <a:pt x="1140" y="435"/>
                    <a:pt x="1140" y="435"/>
                  </a:cubicBezTo>
                  <a:cubicBezTo>
                    <a:pt x="1140" y="476"/>
                    <a:pt x="1140" y="476"/>
                    <a:pt x="1140" y="476"/>
                  </a:cubicBezTo>
                  <a:cubicBezTo>
                    <a:pt x="1100" y="476"/>
                    <a:pt x="1100" y="476"/>
                    <a:pt x="1100" y="476"/>
                  </a:cubicBezTo>
                  <a:lnTo>
                    <a:pt x="1100" y="435"/>
                  </a:lnTo>
                  <a:close/>
                  <a:moveTo>
                    <a:pt x="1100" y="503"/>
                  </a:moveTo>
                  <a:cubicBezTo>
                    <a:pt x="1140" y="503"/>
                    <a:pt x="1140" y="503"/>
                    <a:pt x="1140" y="503"/>
                  </a:cubicBezTo>
                  <a:cubicBezTo>
                    <a:pt x="1140" y="544"/>
                    <a:pt x="1140" y="544"/>
                    <a:pt x="1140" y="544"/>
                  </a:cubicBezTo>
                  <a:cubicBezTo>
                    <a:pt x="1100" y="544"/>
                    <a:pt x="1100" y="544"/>
                    <a:pt x="1100" y="544"/>
                  </a:cubicBezTo>
                  <a:lnTo>
                    <a:pt x="1100" y="503"/>
                  </a:lnTo>
                  <a:close/>
                  <a:moveTo>
                    <a:pt x="1025" y="364"/>
                  </a:moveTo>
                  <a:cubicBezTo>
                    <a:pt x="1066" y="364"/>
                    <a:pt x="1066" y="364"/>
                    <a:pt x="1066" y="364"/>
                  </a:cubicBezTo>
                  <a:cubicBezTo>
                    <a:pt x="1066" y="405"/>
                    <a:pt x="1066" y="405"/>
                    <a:pt x="1066" y="405"/>
                  </a:cubicBezTo>
                  <a:cubicBezTo>
                    <a:pt x="1025" y="405"/>
                    <a:pt x="1025" y="405"/>
                    <a:pt x="1025" y="405"/>
                  </a:cubicBezTo>
                  <a:lnTo>
                    <a:pt x="1025" y="364"/>
                  </a:lnTo>
                  <a:close/>
                  <a:moveTo>
                    <a:pt x="1025" y="435"/>
                  </a:moveTo>
                  <a:cubicBezTo>
                    <a:pt x="1066" y="435"/>
                    <a:pt x="1066" y="435"/>
                    <a:pt x="1066" y="435"/>
                  </a:cubicBezTo>
                  <a:cubicBezTo>
                    <a:pt x="1066" y="476"/>
                    <a:pt x="1066" y="476"/>
                    <a:pt x="1066" y="476"/>
                  </a:cubicBezTo>
                  <a:cubicBezTo>
                    <a:pt x="1025" y="476"/>
                    <a:pt x="1025" y="476"/>
                    <a:pt x="1025" y="476"/>
                  </a:cubicBezTo>
                  <a:lnTo>
                    <a:pt x="1025" y="435"/>
                  </a:lnTo>
                  <a:close/>
                  <a:moveTo>
                    <a:pt x="1025" y="503"/>
                  </a:moveTo>
                  <a:cubicBezTo>
                    <a:pt x="1066" y="503"/>
                    <a:pt x="1066" y="503"/>
                    <a:pt x="1066" y="503"/>
                  </a:cubicBezTo>
                  <a:cubicBezTo>
                    <a:pt x="1066" y="544"/>
                    <a:pt x="1066" y="544"/>
                    <a:pt x="1066" y="544"/>
                  </a:cubicBezTo>
                  <a:cubicBezTo>
                    <a:pt x="1025" y="544"/>
                    <a:pt x="1025" y="544"/>
                    <a:pt x="1025" y="544"/>
                  </a:cubicBezTo>
                  <a:lnTo>
                    <a:pt x="1025" y="503"/>
                  </a:lnTo>
                  <a:close/>
                  <a:moveTo>
                    <a:pt x="951" y="364"/>
                  </a:moveTo>
                  <a:cubicBezTo>
                    <a:pt x="992" y="364"/>
                    <a:pt x="992" y="364"/>
                    <a:pt x="992" y="364"/>
                  </a:cubicBezTo>
                  <a:cubicBezTo>
                    <a:pt x="992" y="405"/>
                    <a:pt x="992" y="405"/>
                    <a:pt x="992" y="405"/>
                  </a:cubicBezTo>
                  <a:cubicBezTo>
                    <a:pt x="951" y="405"/>
                    <a:pt x="951" y="405"/>
                    <a:pt x="951" y="405"/>
                  </a:cubicBezTo>
                  <a:lnTo>
                    <a:pt x="951" y="364"/>
                  </a:lnTo>
                  <a:close/>
                  <a:moveTo>
                    <a:pt x="951" y="435"/>
                  </a:moveTo>
                  <a:cubicBezTo>
                    <a:pt x="992" y="435"/>
                    <a:pt x="992" y="435"/>
                    <a:pt x="992" y="435"/>
                  </a:cubicBezTo>
                  <a:cubicBezTo>
                    <a:pt x="992" y="476"/>
                    <a:pt x="992" y="476"/>
                    <a:pt x="992" y="476"/>
                  </a:cubicBezTo>
                  <a:cubicBezTo>
                    <a:pt x="951" y="476"/>
                    <a:pt x="951" y="476"/>
                    <a:pt x="951" y="476"/>
                  </a:cubicBezTo>
                  <a:lnTo>
                    <a:pt x="951" y="435"/>
                  </a:lnTo>
                  <a:close/>
                  <a:moveTo>
                    <a:pt x="951" y="503"/>
                  </a:moveTo>
                  <a:cubicBezTo>
                    <a:pt x="992" y="503"/>
                    <a:pt x="992" y="503"/>
                    <a:pt x="992" y="503"/>
                  </a:cubicBezTo>
                  <a:cubicBezTo>
                    <a:pt x="992" y="544"/>
                    <a:pt x="992" y="544"/>
                    <a:pt x="992" y="544"/>
                  </a:cubicBezTo>
                  <a:cubicBezTo>
                    <a:pt x="951" y="544"/>
                    <a:pt x="951" y="544"/>
                    <a:pt x="951" y="544"/>
                  </a:cubicBezTo>
                  <a:lnTo>
                    <a:pt x="951" y="503"/>
                  </a:lnTo>
                  <a:close/>
                  <a:moveTo>
                    <a:pt x="877" y="364"/>
                  </a:moveTo>
                  <a:cubicBezTo>
                    <a:pt x="917" y="364"/>
                    <a:pt x="917" y="364"/>
                    <a:pt x="917" y="364"/>
                  </a:cubicBezTo>
                  <a:cubicBezTo>
                    <a:pt x="917" y="405"/>
                    <a:pt x="917" y="405"/>
                    <a:pt x="917" y="405"/>
                  </a:cubicBezTo>
                  <a:cubicBezTo>
                    <a:pt x="877" y="405"/>
                    <a:pt x="877" y="405"/>
                    <a:pt x="877" y="405"/>
                  </a:cubicBezTo>
                  <a:lnTo>
                    <a:pt x="877" y="364"/>
                  </a:lnTo>
                  <a:close/>
                  <a:moveTo>
                    <a:pt x="877" y="435"/>
                  </a:moveTo>
                  <a:cubicBezTo>
                    <a:pt x="917" y="435"/>
                    <a:pt x="917" y="435"/>
                    <a:pt x="917" y="435"/>
                  </a:cubicBezTo>
                  <a:cubicBezTo>
                    <a:pt x="917" y="476"/>
                    <a:pt x="917" y="476"/>
                    <a:pt x="917" y="476"/>
                  </a:cubicBezTo>
                  <a:cubicBezTo>
                    <a:pt x="877" y="476"/>
                    <a:pt x="877" y="476"/>
                    <a:pt x="877" y="476"/>
                  </a:cubicBezTo>
                  <a:lnTo>
                    <a:pt x="877" y="435"/>
                  </a:lnTo>
                  <a:close/>
                  <a:moveTo>
                    <a:pt x="877" y="503"/>
                  </a:moveTo>
                  <a:cubicBezTo>
                    <a:pt x="917" y="503"/>
                    <a:pt x="917" y="503"/>
                    <a:pt x="917" y="503"/>
                  </a:cubicBezTo>
                  <a:cubicBezTo>
                    <a:pt x="917" y="544"/>
                    <a:pt x="917" y="544"/>
                    <a:pt x="917" y="544"/>
                  </a:cubicBezTo>
                  <a:cubicBezTo>
                    <a:pt x="877" y="544"/>
                    <a:pt x="877" y="544"/>
                    <a:pt x="877" y="544"/>
                  </a:cubicBezTo>
                  <a:lnTo>
                    <a:pt x="877" y="503"/>
                  </a:lnTo>
                  <a:close/>
                  <a:moveTo>
                    <a:pt x="802" y="364"/>
                  </a:moveTo>
                  <a:cubicBezTo>
                    <a:pt x="842" y="364"/>
                    <a:pt x="842" y="364"/>
                    <a:pt x="842" y="364"/>
                  </a:cubicBezTo>
                  <a:cubicBezTo>
                    <a:pt x="842" y="405"/>
                    <a:pt x="842" y="405"/>
                    <a:pt x="842" y="405"/>
                  </a:cubicBezTo>
                  <a:cubicBezTo>
                    <a:pt x="802" y="405"/>
                    <a:pt x="802" y="405"/>
                    <a:pt x="802" y="405"/>
                  </a:cubicBezTo>
                  <a:lnTo>
                    <a:pt x="802" y="364"/>
                  </a:lnTo>
                  <a:close/>
                  <a:moveTo>
                    <a:pt x="802" y="435"/>
                  </a:moveTo>
                  <a:cubicBezTo>
                    <a:pt x="842" y="435"/>
                    <a:pt x="842" y="435"/>
                    <a:pt x="842" y="435"/>
                  </a:cubicBezTo>
                  <a:cubicBezTo>
                    <a:pt x="842" y="476"/>
                    <a:pt x="842" y="476"/>
                    <a:pt x="842" y="476"/>
                  </a:cubicBezTo>
                  <a:cubicBezTo>
                    <a:pt x="802" y="476"/>
                    <a:pt x="802" y="476"/>
                    <a:pt x="802" y="476"/>
                  </a:cubicBezTo>
                  <a:lnTo>
                    <a:pt x="802" y="435"/>
                  </a:lnTo>
                  <a:close/>
                  <a:moveTo>
                    <a:pt x="802" y="503"/>
                  </a:moveTo>
                  <a:cubicBezTo>
                    <a:pt x="842" y="503"/>
                    <a:pt x="842" y="503"/>
                    <a:pt x="842" y="503"/>
                  </a:cubicBezTo>
                  <a:cubicBezTo>
                    <a:pt x="842" y="544"/>
                    <a:pt x="842" y="544"/>
                    <a:pt x="842" y="544"/>
                  </a:cubicBezTo>
                  <a:cubicBezTo>
                    <a:pt x="802" y="544"/>
                    <a:pt x="802" y="544"/>
                    <a:pt x="802" y="544"/>
                  </a:cubicBezTo>
                  <a:lnTo>
                    <a:pt x="802" y="503"/>
                  </a:lnTo>
                  <a:close/>
                  <a:moveTo>
                    <a:pt x="727" y="364"/>
                  </a:moveTo>
                  <a:cubicBezTo>
                    <a:pt x="768" y="364"/>
                    <a:pt x="768" y="364"/>
                    <a:pt x="768" y="364"/>
                  </a:cubicBezTo>
                  <a:cubicBezTo>
                    <a:pt x="768" y="405"/>
                    <a:pt x="768" y="405"/>
                    <a:pt x="768" y="405"/>
                  </a:cubicBezTo>
                  <a:cubicBezTo>
                    <a:pt x="727" y="405"/>
                    <a:pt x="727" y="405"/>
                    <a:pt x="727" y="405"/>
                  </a:cubicBezTo>
                  <a:lnTo>
                    <a:pt x="727" y="364"/>
                  </a:lnTo>
                  <a:close/>
                  <a:moveTo>
                    <a:pt x="727" y="435"/>
                  </a:moveTo>
                  <a:cubicBezTo>
                    <a:pt x="768" y="435"/>
                    <a:pt x="768" y="435"/>
                    <a:pt x="768" y="435"/>
                  </a:cubicBezTo>
                  <a:cubicBezTo>
                    <a:pt x="768" y="476"/>
                    <a:pt x="768" y="476"/>
                    <a:pt x="768" y="476"/>
                  </a:cubicBezTo>
                  <a:cubicBezTo>
                    <a:pt x="727" y="476"/>
                    <a:pt x="727" y="476"/>
                    <a:pt x="727" y="476"/>
                  </a:cubicBezTo>
                  <a:lnTo>
                    <a:pt x="727" y="435"/>
                  </a:lnTo>
                  <a:close/>
                  <a:moveTo>
                    <a:pt x="727" y="503"/>
                  </a:moveTo>
                  <a:cubicBezTo>
                    <a:pt x="768" y="503"/>
                    <a:pt x="768" y="503"/>
                    <a:pt x="768" y="503"/>
                  </a:cubicBezTo>
                  <a:cubicBezTo>
                    <a:pt x="768" y="544"/>
                    <a:pt x="768" y="544"/>
                    <a:pt x="768" y="544"/>
                  </a:cubicBezTo>
                  <a:cubicBezTo>
                    <a:pt x="727" y="544"/>
                    <a:pt x="727" y="544"/>
                    <a:pt x="727" y="544"/>
                  </a:cubicBezTo>
                  <a:lnTo>
                    <a:pt x="727" y="503"/>
                  </a:lnTo>
                  <a:close/>
                  <a:moveTo>
                    <a:pt x="653" y="364"/>
                  </a:moveTo>
                  <a:cubicBezTo>
                    <a:pt x="693" y="364"/>
                    <a:pt x="693" y="364"/>
                    <a:pt x="693" y="364"/>
                  </a:cubicBezTo>
                  <a:cubicBezTo>
                    <a:pt x="693" y="405"/>
                    <a:pt x="693" y="405"/>
                    <a:pt x="693" y="405"/>
                  </a:cubicBezTo>
                  <a:cubicBezTo>
                    <a:pt x="653" y="405"/>
                    <a:pt x="653" y="405"/>
                    <a:pt x="653" y="405"/>
                  </a:cubicBezTo>
                  <a:lnTo>
                    <a:pt x="653" y="364"/>
                  </a:lnTo>
                  <a:close/>
                  <a:moveTo>
                    <a:pt x="653" y="435"/>
                  </a:moveTo>
                  <a:cubicBezTo>
                    <a:pt x="693" y="435"/>
                    <a:pt x="693" y="435"/>
                    <a:pt x="693" y="435"/>
                  </a:cubicBezTo>
                  <a:cubicBezTo>
                    <a:pt x="693" y="476"/>
                    <a:pt x="693" y="476"/>
                    <a:pt x="693" y="476"/>
                  </a:cubicBezTo>
                  <a:cubicBezTo>
                    <a:pt x="653" y="476"/>
                    <a:pt x="653" y="476"/>
                    <a:pt x="653" y="476"/>
                  </a:cubicBezTo>
                  <a:lnTo>
                    <a:pt x="653" y="435"/>
                  </a:lnTo>
                  <a:close/>
                  <a:moveTo>
                    <a:pt x="653" y="503"/>
                  </a:moveTo>
                  <a:cubicBezTo>
                    <a:pt x="693" y="503"/>
                    <a:pt x="693" y="503"/>
                    <a:pt x="693" y="503"/>
                  </a:cubicBezTo>
                  <a:cubicBezTo>
                    <a:pt x="693" y="544"/>
                    <a:pt x="693" y="544"/>
                    <a:pt x="693" y="544"/>
                  </a:cubicBezTo>
                  <a:cubicBezTo>
                    <a:pt x="653" y="544"/>
                    <a:pt x="653" y="544"/>
                    <a:pt x="653" y="544"/>
                  </a:cubicBezTo>
                  <a:lnTo>
                    <a:pt x="653" y="503"/>
                  </a:lnTo>
                  <a:close/>
                  <a:moveTo>
                    <a:pt x="655" y="282"/>
                  </a:moveTo>
                  <a:cubicBezTo>
                    <a:pt x="1538" y="282"/>
                    <a:pt x="1538" y="282"/>
                    <a:pt x="1538" y="282"/>
                  </a:cubicBezTo>
                  <a:cubicBezTo>
                    <a:pt x="1574" y="282"/>
                    <a:pt x="1603" y="254"/>
                    <a:pt x="1603" y="218"/>
                  </a:cubicBezTo>
                  <a:cubicBezTo>
                    <a:pt x="1603" y="65"/>
                    <a:pt x="1603" y="65"/>
                    <a:pt x="1603" y="65"/>
                  </a:cubicBezTo>
                  <a:cubicBezTo>
                    <a:pt x="1603" y="29"/>
                    <a:pt x="1574" y="0"/>
                    <a:pt x="1538" y="0"/>
                  </a:cubicBezTo>
                  <a:cubicBezTo>
                    <a:pt x="655" y="0"/>
                    <a:pt x="655" y="0"/>
                    <a:pt x="655" y="0"/>
                  </a:cubicBezTo>
                  <a:cubicBezTo>
                    <a:pt x="619" y="0"/>
                    <a:pt x="590" y="29"/>
                    <a:pt x="590" y="65"/>
                  </a:cubicBezTo>
                  <a:cubicBezTo>
                    <a:pt x="590" y="218"/>
                    <a:pt x="590" y="218"/>
                    <a:pt x="590" y="218"/>
                  </a:cubicBezTo>
                  <a:cubicBezTo>
                    <a:pt x="590" y="254"/>
                    <a:pt x="619" y="282"/>
                    <a:pt x="655" y="282"/>
                  </a:cubicBezTo>
                  <a:close/>
                  <a:moveTo>
                    <a:pt x="1464" y="90"/>
                  </a:moveTo>
                  <a:cubicBezTo>
                    <a:pt x="1492" y="90"/>
                    <a:pt x="1515" y="113"/>
                    <a:pt x="1515" y="141"/>
                  </a:cubicBezTo>
                  <a:cubicBezTo>
                    <a:pt x="1515" y="170"/>
                    <a:pt x="1492" y="192"/>
                    <a:pt x="1464" y="192"/>
                  </a:cubicBezTo>
                  <a:cubicBezTo>
                    <a:pt x="1436" y="192"/>
                    <a:pt x="1413" y="170"/>
                    <a:pt x="1413" y="141"/>
                  </a:cubicBezTo>
                  <a:cubicBezTo>
                    <a:pt x="1413" y="113"/>
                    <a:pt x="1436" y="90"/>
                    <a:pt x="1464" y="90"/>
                  </a:cubicBezTo>
                  <a:close/>
                  <a:moveTo>
                    <a:pt x="1100" y="52"/>
                  </a:moveTo>
                  <a:cubicBezTo>
                    <a:pt x="1140" y="52"/>
                    <a:pt x="1140" y="52"/>
                    <a:pt x="1140" y="52"/>
                  </a:cubicBezTo>
                  <a:cubicBezTo>
                    <a:pt x="1140" y="92"/>
                    <a:pt x="1140" y="92"/>
                    <a:pt x="1140" y="92"/>
                  </a:cubicBezTo>
                  <a:cubicBezTo>
                    <a:pt x="1100" y="92"/>
                    <a:pt x="1100" y="92"/>
                    <a:pt x="1100" y="92"/>
                  </a:cubicBezTo>
                  <a:lnTo>
                    <a:pt x="1100" y="52"/>
                  </a:lnTo>
                  <a:close/>
                  <a:moveTo>
                    <a:pt x="1100" y="123"/>
                  </a:moveTo>
                  <a:cubicBezTo>
                    <a:pt x="1140" y="123"/>
                    <a:pt x="1140" y="123"/>
                    <a:pt x="1140" y="123"/>
                  </a:cubicBezTo>
                  <a:cubicBezTo>
                    <a:pt x="1140" y="163"/>
                    <a:pt x="1140" y="163"/>
                    <a:pt x="1140" y="163"/>
                  </a:cubicBezTo>
                  <a:cubicBezTo>
                    <a:pt x="1100" y="163"/>
                    <a:pt x="1100" y="163"/>
                    <a:pt x="1100" y="163"/>
                  </a:cubicBezTo>
                  <a:lnTo>
                    <a:pt x="1100" y="123"/>
                  </a:lnTo>
                  <a:close/>
                  <a:moveTo>
                    <a:pt x="1100" y="191"/>
                  </a:moveTo>
                  <a:cubicBezTo>
                    <a:pt x="1140" y="191"/>
                    <a:pt x="1140" y="191"/>
                    <a:pt x="1140" y="191"/>
                  </a:cubicBezTo>
                  <a:cubicBezTo>
                    <a:pt x="1140" y="231"/>
                    <a:pt x="1140" y="231"/>
                    <a:pt x="1140" y="231"/>
                  </a:cubicBezTo>
                  <a:cubicBezTo>
                    <a:pt x="1100" y="231"/>
                    <a:pt x="1100" y="231"/>
                    <a:pt x="1100" y="231"/>
                  </a:cubicBezTo>
                  <a:lnTo>
                    <a:pt x="1100" y="191"/>
                  </a:lnTo>
                  <a:close/>
                  <a:moveTo>
                    <a:pt x="1025" y="52"/>
                  </a:moveTo>
                  <a:cubicBezTo>
                    <a:pt x="1066" y="52"/>
                    <a:pt x="1066" y="52"/>
                    <a:pt x="1066" y="52"/>
                  </a:cubicBezTo>
                  <a:cubicBezTo>
                    <a:pt x="1066" y="92"/>
                    <a:pt x="1066" y="92"/>
                    <a:pt x="1066" y="92"/>
                  </a:cubicBezTo>
                  <a:cubicBezTo>
                    <a:pt x="1025" y="92"/>
                    <a:pt x="1025" y="92"/>
                    <a:pt x="1025" y="92"/>
                  </a:cubicBezTo>
                  <a:lnTo>
                    <a:pt x="1025" y="52"/>
                  </a:lnTo>
                  <a:close/>
                  <a:moveTo>
                    <a:pt x="1025" y="123"/>
                  </a:moveTo>
                  <a:cubicBezTo>
                    <a:pt x="1066" y="123"/>
                    <a:pt x="1066" y="123"/>
                    <a:pt x="1066" y="123"/>
                  </a:cubicBezTo>
                  <a:cubicBezTo>
                    <a:pt x="1066" y="163"/>
                    <a:pt x="1066" y="163"/>
                    <a:pt x="1066" y="163"/>
                  </a:cubicBezTo>
                  <a:cubicBezTo>
                    <a:pt x="1025" y="163"/>
                    <a:pt x="1025" y="163"/>
                    <a:pt x="1025" y="163"/>
                  </a:cubicBezTo>
                  <a:lnTo>
                    <a:pt x="1025" y="123"/>
                  </a:lnTo>
                  <a:close/>
                  <a:moveTo>
                    <a:pt x="1025" y="191"/>
                  </a:moveTo>
                  <a:cubicBezTo>
                    <a:pt x="1066" y="191"/>
                    <a:pt x="1066" y="191"/>
                    <a:pt x="1066" y="191"/>
                  </a:cubicBezTo>
                  <a:cubicBezTo>
                    <a:pt x="1066" y="231"/>
                    <a:pt x="1066" y="231"/>
                    <a:pt x="1066" y="231"/>
                  </a:cubicBezTo>
                  <a:cubicBezTo>
                    <a:pt x="1025" y="231"/>
                    <a:pt x="1025" y="231"/>
                    <a:pt x="1025" y="231"/>
                  </a:cubicBezTo>
                  <a:lnTo>
                    <a:pt x="1025" y="191"/>
                  </a:lnTo>
                  <a:close/>
                  <a:moveTo>
                    <a:pt x="951" y="52"/>
                  </a:moveTo>
                  <a:cubicBezTo>
                    <a:pt x="992" y="52"/>
                    <a:pt x="992" y="52"/>
                    <a:pt x="992" y="52"/>
                  </a:cubicBezTo>
                  <a:cubicBezTo>
                    <a:pt x="992" y="92"/>
                    <a:pt x="992" y="92"/>
                    <a:pt x="992" y="92"/>
                  </a:cubicBezTo>
                  <a:cubicBezTo>
                    <a:pt x="951" y="92"/>
                    <a:pt x="951" y="92"/>
                    <a:pt x="951" y="92"/>
                  </a:cubicBezTo>
                  <a:lnTo>
                    <a:pt x="951" y="52"/>
                  </a:lnTo>
                  <a:close/>
                  <a:moveTo>
                    <a:pt x="951" y="123"/>
                  </a:moveTo>
                  <a:cubicBezTo>
                    <a:pt x="992" y="123"/>
                    <a:pt x="992" y="123"/>
                    <a:pt x="992" y="123"/>
                  </a:cubicBezTo>
                  <a:cubicBezTo>
                    <a:pt x="992" y="163"/>
                    <a:pt x="992" y="163"/>
                    <a:pt x="992" y="163"/>
                  </a:cubicBezTo>
                  <a:cubicBezTo>
                    <a:pt x="951" y="163"/>
                    <a:pt x="951" y="163"/>
                    <a:pt x="951" y="163"/>
                  </a:cubicBezTo>
                  <a:lnTo>
                    <a:pt x="951" y="123"/>
                  </a:lnTo>
                  <a:close/>
                  <a:moveTo>
                    <a:pt x="951" y="191"/>
                  </a:moveTo>
                  <a:cubicBezTo>
                    <a:pt x="992" y="191"/>
                    <a:pt x="992" y="191"/>
                    <a:pt x="992" y="191"/>
                  </a:cubicBezTo>
                  <a:cubicBezTo>
                    <a:pt x="992" y="231"/>
                    <a:pt x="992" y="231"/>
                    <a:pt x="992" y="231"/>
                  </a:cubicBezTo>
                  <a:cubicBezTo>
                    <a:pt x="951" y="231"/>
                    <a:pt x="951" y="231"/>
                    <a:pt x="951" y="231"/>
                  </a:cubicBezTo>
                  <a:lnTo>
                    <a:pt x="951" y="191"/>
                  </a:lnTo>
                  <a:close/>
                  <a:moveTo>
                    <a:pt x="877" y="52"/>
                  </a:moveTo>
                  <a:cubicBezTo>
                    <a:pt x="917" y="52"/>
                    <a:pt x="917" y="52"/>
                    <a:pt x="917" y="52"/>
                  </a:cubicBezTo>
                  <a:cubicBezTo>
                    <a:pt x="917" y="92"/>
                    <a:pt x="917" y="92"/>
                    <a:pt x="917" y="92"/>
                  </a:cubicBezTo>
                  <a:cubicBezTo>
                    <a:pt x="877" y="92"/>
                    <a:pt x="877" y="92"/>
                    <a:pt x="877" y="92"/>
                  </a:cubicBezTo>
                  <a:lnTo>
                    <a:pt x="877" y="52"/>
                  </a:lnTo>
                  <a:close/>
                  <a:moveTo>
                    <a:pt x="877" y="123"/>
                  </a:moveTo>
                  <a:cubicBezTo>
                    <a:pt x="917" y="123"/>
                    <a:pt x="917" y="123"/>
                    <a:pt x="917" y="123"/>
                  </a:cubicBezTo>
                  <a:cubicBezTo>
                    <a:pt x="917" y="163"/>
                    <a:pt x="917" y="163"/>
                    <a:pt x="917" y="163"/>
                  </a:cubicBezTo>
                  <a:cubicBezTo>
                    <a:pt x="877" y="163"/>
                    <a:pt x="877" y="163"/>
                    <a:pt x="877" y="163"/>
                  </a:cubicBezTo>
                  <a:lnTo>
                    <a:pt x="877" y="123"/>
                  </a:lnTo>
                  <a:close/>
                  <a:moveTo>
                    <a:pt x="877" y="191"/>
                  </a:moveTo>
                  <a:cubicBezTo>
                    <a:pt x="917" y="191"/>
                    <a:pt x="917" y="191"/>
                    <a:pt x="917" y="191"/>
                  </a:cubicBezTo>
                  <a:cubicBezTo>
                    <a:pt x="917" y="231"/>
                    <a:pt x="917" y="231"/>
                    <a:pt x="917" y="231"/>
                  </a:cubicBezTo>
                  <a:cubicBezTo>
                    <a:pt x="877" y="231"/>
                    <a:pt x="877" y="231"/>
                    <a:pt x="877" y="231"/>
                  </a:cubicBezTo>
                  <a:lnTo>
                    <a:pt x="877" y="191"/>
                  </a:lnTo>
                  <a:close/>
                  <a:moveTo>
                    <a:pt x="802" y="52"/>
                  </a:moveTo>
                  <a:cubicBezTo>
                    <a:pt x="842" y="52"/>
                    <a:pt x="842" y="52"/>
                    <a:pt x="842" y="52"/>
                  </a:cubicBezTo>
                  <a:cubicBezTo>
                    <a:pt x="842" y="92"/>
                    <a:pt x="842" y="92"/>
                    <a:pt x="842" y="92"/>
                  </a:cubicBezTo>
                  <a:cubicBezTo>
                    <a:pt x="802" y="92"/>
                    <a:pt x="802" y="92"/>
                    <a:pt x="802" y="92"/>
                  </a:cubicBezTo>
                  <a:lnTo>
                    <a:pt x="802" y="52"/>
                  </a:lnTo>
                  <a:close/>
                  <a:moveTo>
                    <a:pt x="802" y="123"/>
                  </a:moveTo>
                  <a:cubicBezTo>
                    <a:pt x="842" y="123"/>
                    <a:pt x="842" y="123"/>
                    <a:pt x="842" y="123"/>
                  </a:cubicBezTo>
                  <a:cubicBezTo>
                    <a:pt x="842" y="163"/>
                    <a:pt x="842" y="163"/>
                    <a:pt x="842" y="163"/>
                  </a:cubicBezTo>
                  <a:cubicBezTo>
                    <a:pt x="802" y="163"/>
                    <a:pt x="802" y="163"/>
                    <a:pt x="802" y="163"/>
                  </a:cubicBezTo>
                  <a:lnTo>
                    <a:pt x="802" y="123"/>
                  </a:lnTo>
                  <a:close/>
                  <a:moveTo>
                    <a:pt x="802" y="191"/>
                  </a:moveTo>
                  <a:cubicBezTo>
                    <a:pt x="842" y="191"/>
                    <a:pt x="842" y="191"/>
                    <a:pt x="842" y="191"/>
                  </a:cubicBezTo>
                  <a:cubicBezTo>
                    <a:pt x="842" y="231"/>
                    <a:pt x="842" y="231"/>
                    <a:pt x="842" y="231"/>
                  </a:cubicBezTo>
                  <a:cubicBezTo>
                    <a:pt x="802" y="231"/>
                    <a:pt x="802" y="231"/>
                    <a:pt x="802" y="231"/>
                  </a:cubicBezTo>
                  <a:lnTo>
                    <a:pt x="802" y="191"/>
                  </a:lnTo>
                  <a:close/>
                  <a:moveTo>
                    <a:pt x="727" y="52"/>
                  </a:moveTo>
                  <a:cubicBezTo>
                    <a:pt x="768" y="52"/>
                    <a:pt x="768" y="52"/>
                    <a:pt x="768" y="52"/>
                  </a:cubicBezTo>
                  <a:cubicBezTo>
                    <a:pt x="768" y="92"/>
                    <a:pt x="768" y="92"/>
                    <a:pt x="768" y="92"/>
                  </a:cubicBezTo>
                  <a:cubicBezTo>
                    <a:pt x="727" y="92"/>
                    <a:pt x="727" y="92"/>
                    <a:pt x="727" y="92"/>
                  </a:cubicBezTo>
                  <a:lnTo>
                    <a:pt x="727" y="52"/>
                  </a:lnTo>
                  <a:close/>
                  <a:moveTo>
                    <a:pt x="727" y="123"/>
                  </a:moveTo>
                  <a:cubicBezTo>
                    <a:pt x="768" y="123"/>
                    <a:pt x="768" y="123"/>
                    <a:pt x="768" y="123"/>
                  </a:cubicBezTo>
                  <a:cubicBezTo>
                    <a:pt x="768" y="163"/>
                    <a:pt x="768" y="163"/>
                    <a:pt x="768" y="163"/>
                  </a:cubicBezTo>
                  <a:cubicBezTo>
                    <a:pt x="727" y="163"/>
                    <a:pt x="727" y="163"/>
                    <a:pt x="727" y="163"/>
                  </a:cubicBezTo>
                  <a:lnTo>
                    <a:pt x="727" y="123"/>
                  </a:lnTo>
                  <a:close/>
                  <a:moveTo>
                    <a:pt x="727" y="191"/>
                  </a:moveTo>
                  <a:cubicBezTo>
                    <a:pt x="768" y="191"/>
                    <a:pt x="768" y="191"/>
                    <a:pt x="768" y="191"/>
                  </a:cubicBezTo>
                  <a:cubicBezTo>
                    <a:pt x="768" y="231"/>
                    <a:pt x="768" y="231"/>
                    <a:pt x="768" y="231"/>
                  </a:cubicBezTo>
                  <a:cubicBezTo>
                    <a:pt x="727" y="231"/>
                    <a:pt x="727" y="231"/>
                    <a:pt x="727" y="231"/>
                  </a:cubicBezTo>
                  <a:lnTo>
                    <a:pt x="727" y="191"/>
                  </a:lnTo>
                  <a:close/>
                  <a:moveTo>
                    <a:pt x="653" y="52"/>
                  </a:moveTo>
                  <a:cubicBezTo>
                    <a:pt x="693" y="52"/>
                    <a:pt x="693" y="52"/>
                    <a:pt x="693" y="52"/>
                  </a:cubicBezTo>
                  <a:cubicBezTo>
                    <a:pt x="693" y="92"/>
                    <a:pt x="693" y="92"/>
                    <a:pt x="693" y="92"/>
                  </a:cubicBezTo>
                  <a:cubicBezTo>
                    <a:pt x="653" y="92"/>
                    <a:pt x="653" y="92"/>
                    <a:pt x="653" y="92"/>
                  </a:cubicBezTo>
                  <a:lnTo>
                    <a:pt x="653" y="52"/>
                  </a:lnTo>
                  <a:close/>
                  <a:moveTo>
                    <a:pt x="653" y="123"/>
                  </a:moveTo>
                  <a:cubicBezTo>
                    <a:pt x="693" y="123"/>
                    <a:pt x="693" y="123"/>
                    <a:pt x="693" y="123"/>
                  </a:cubicBezTo>
                  <a:cubicBezTo>
                    <a:pt x="693" y="163"/>
                    <a:pt x="693" y="163"/>
                    <a:pt x="693" y="163"/>
                  </a:cubicBezTo>
                  <a:cubicBezTo>
                    <a:pt x="653" y="163"/>
                    <a:pt x="653" y="163"/>
                    <a:pt x="653" y="163"/>
                  </a:cubicBezTo>
                  <a:lnTo>
                    <a:pt x="653" y="123"/>
                  </a:lnTo>
                  <a:close/>
                  <a:moveTo>
                    <a:pt x="653" y="191"/>
                  </a:moveTo>
                  <a:cubicBezTo>
                    <a:pt x="693" y="191"/>
                    <a:pt x="693" y="191"/>
                    <a:pt x="693" y="191"/>
                  </a:cubicBezTo>
                  <a:cubicBezTo>
                    <a:pt x="693" y="231"/>
                    <a:pt x="693" y="231"/>
                    <a:pt x="693" y="231"/>
                  </a:cubicBezTo>
                  <a:cubicBezTo>
                    <a:pt x="653" y="231"/>
                    <a:pt x="653" y="231"/>
                    <a:pt x="653" y="231"/>
                  </a:cubicBezTo>
                  <a:lnTo>
                    <a:pt x="653" y="191"/>
                  </a:lnTo>
                  <a:close/>
                  <a:moveTo>
                    <a:pt x="1345" y="2036"/>
                  </a:moveTo>
                  <a:cubicBezTo>
                    <a:pt x="1339" y="2029"/>
                    <a:pt x="1325" y="2023"/>
                    <a:pt x="1315" y="2023"/>
                  </a:cubicBezTo>
                  <a:cubicBezTo>
                    <a:pt x="878" y="2023"/>
                    <a:pt x="878" y="2023"/>
                    <a:pt x="878" y="2023"/>
                  </a:cubicBezTo>
                  <a:cubicBezTo>
                    <a:pt x="868" y="2023"/>
                    <a:pt x="855" y="2029"/>
                    <a:pt x="848" y="2036"/>
                  </a:cubicBezTo>
                  <a:cubicBezTo>
                    <a:pt x="761" y="2138"/>
                    <a:pt x="761" y="2138"/>
                    <a:pt x="761" y="2138"/>
                  </a:cubicBezTo>
                  <a:cubicBezTo>
                    <a:pt x="755" y="2146"/>
                    <a:pt x="749" y="2160"/>
                    <a:pt x="749" y="2170"/>
                  </a:cubicBezTo>
                  <a:cubicBezTo>
                    <a:pt x="749" y="2179"/>
                    <a:pt x="749" y="2179"/>
                    <a:pt x="749" y="2179"/>
                  </a:cubicBezTo>
                  <a:cubicBezTo>
                    <a:pt x="749" y="2189"/>
                    <a:pt x="757" y="2197"/>
                    <a:pt x="767" y="2197"/>
                  </a:cubicBezTo>
                  <a:cubicBezTo>
                    <a:pt x="1426" y="2197"/>
                    <a:pt x="1426" y="2197"/>
                    <a:pt x="1426" y="2197"/>
                  </a:cubicBezTo>
                  <a:cubicBezTo>
                    <a:pt x="1436" y="2197"/>
                    <a:pt x="1444" y="2189"/>
                    <a:pt x="1444" y="2179"/>
                  </a:cubicBezTo>
                  <a:cubicBezTo>
                    <a:pt x="1444" y="2170"/>
                    <a:pt x="1444" y="2170"/>
                    <a:pt x="1444" y="2170"/>
                  </a:cubicBezTo>
                  <a:cubicBezTo>
                    <a:pt x="1444" y="2160"/>
                    <a:pt x="1439" y="2146"/>
                    <a:pt x="1432" y="2138"/>
                  </a:cubicBezTo>
                  <a:lnTo>
                    <a:pt x="1345" y="2036"/>
                  </a:lnTo>
                  <a:close/>
                  <a:moveTo>
                    <a:pt x="2182" y="1590"/>
                  </a:moveTo>
                  <a:cubicBezTo>
                    <a:pt x="2095" y="1488"/>
                    <a:pt x="2095" y="1488"/>
                    <a:pt x="2095" y="1488"/>
                  </a:cubicBezTo>
                  <a:cubicBezTo>
                    <a:pt x="2088" y="1480"/>
                    <a:pt x="2075" y="1474"/>
                    <a:pt x="2065" y="1474"/>
                  </a:cubicBezTo>
                  <a:cubicBezTo>
                    <a:pt x="1627" y="1474"/>
                    <a:pt x="1627" y="1474"/>
                    <a:pt x="1627" y="1474"/>
                  </a:cubicBezTo>
                  <a:cubicBezTo>
                    <a:pt x="1617" y="1474"/>
                    <a:pt x="1604" y="1480"/>
                    <a:pt x="1597" y="1488"/>
                  </a:cubicBezTo>
                  <a:cubicBezTo>
                    <a:pt x="1510" y="1590"/>
                    <a:pt x="1510" y="1590"/>
                    <a:pt x="1510" y="1590"/>
                  </a:cubicBezTo>
                  <a:cubicBezTo>
                    <a:pt x="1504" y="1598"/>
                    <a:pt x="1499" y="1612"/>
                    <a:pt x="1499" y="1622"/>
                  </a:cubicBezTo>
                  <a:cubicBezTo>
                    <a:pt x="1499" y="1630"/>
                    <a:pt x="1499" y="1630"/>
                    <a:pt x="1499" y="1630"/>
                  </a:cubicBezTo>
                  <a:cubicBezTo>
                    <a:pt x="1499" y="1640"/>
                    <a:pt x="1507" y="1649"/>
                    <a:pt x="1517" y="1649"/>
                  </a:cubicBezTo>
                  <a:cubicBezTo>
                    <a:pt x="2175" y="1649"/>
                    <a:pt x="2175" y="1649"/>
                    <a:pt x="2175" y="1649"/>
                  </a:cubicBezTo>
                  <a:cubicBezTo>
                    <a:pt x="2185" y="1649"/>
                    <a:pt x="2193" y="1640"/>
                    <a:pt x="2193" y="1630"/>
                  </a:cubicBezTo>
                  <a:cubicBezTo>
                    <a:pt x="2193" y="1622"/>
                    <a:pt x="2193" y="1622"/>
                    <a:pt x="2193" y="1622"/>
                  </a:cubicBezTo>
                  <a:cubicBezTo>
                    <a:pt x="2193" y="1612"/>
                    <a:pt x="2188" y="1598"/>
                    <a:pt x="2182" y="1590"/>
                  </a:cubicBezTo>
                  <a:close/>
                  <a:moveTo>
                    <a:pt x="176" y="1449"/>
                  </a:moveTo>
                  <a:cubicBezTo>
                    <a:pt x="519" y="1449"/>
                    <a:pt x="519" y="1449"/>
                    <a:pt x="519" y="1449"/>
                  </a:cubicBezTo>
                  <a:cubicBezTo>
                    <a:pt x="559" y="1449"/>
                    <a:pt x="591" y="1417"/>
                    <a:pt x="591" y="1377"/>
                  </a:cubicBezTo>
                  <a:cubicBezTo>
                    <a:pt x="591" y="1322"/>
                    <a:pt x="591" y="1322"/>
                    <a:pt x="591" y="1322"/>
                  </a:cubicBezTo>
                  <a:cubicBezTo>
                    <a:pt x="920" y="1322"/>
                    <a:pt x="920" y="1322"/>
                    <a:pt x="920" y="1322"/>
                  </a:cubicBezTo>
                  <a:cubicBezTo>
                    <a:pt x="936" y="1388"/>
                    <a:pt x="990" y="1440"/>
                    <a:pt x="1057" y="1455"/>
                  </a:cubicBezTo>
                  <a:cubicBezTo>
                    <a:pt x="1057" y="1617"/>
                    <a:pt x="1057" y="1617"/>
                    <a:pt x="1057" y="1617"/>
                  </a:cubicBezTo>
                  <a:cubicBezTo>
                    <a:pt x="925" y="1617"/>
                    <a:pt x="925" y="1617"/>
                    <a:pt x="925" y="1617"/>
                  </a:cubicBezTo>
                  <a:cubicBezTo>
                    <a:pt x="885" y="1617"/>
                    <a:pt x="853" y="1650"/>
                    <a:pt x="853" y="1690"/>
                  </a:cubicBezTo>
                  <a:cubicBezTo>
                    <a:pt x="853" y="1925"/>
                    <a:pt x="853" y="1925"/>
                    <a:pt x="853" y="1925"/>
                  </a:cubicBezTo>
                  <a:cubicBezTo>
                    <a:pt x="853" y="1965"/>
                    <a:pt x="885" y="1997"/>
                    <a:pt x="925" y="1997"/>
                  </a:cubicBezTo>
                  <a:cubicBezTo>
                    <a:pt x="1268" y="1997"/>
                    <a:pt x="1268" y="1997"/>
                    <a:pt x="1268" y="1997"/>
                  </a:cubicBezTo>
                  <a:cubicBezTo>
                    <a:pt x="1308" y="1997"/>
                    <a:pt x="1341" y="1965"/>
                    <a:pt x="1341" y="1925"/>
                  </a:cubicBezTo>
                  <a:cubicBezTo>
                    <a:pt x="1341" y="1690"/>
                    <a:pt x="1341" y="1690"/>
                    <a:pt x="1341" y="1690"/>
                  </a:cubicBezTo>
                  <a:cubicBezTo>
                    <a:pt x="1341" y="1650"/>
                    <a:pt x="1308" y="1617"/>
                    <a:pt x="1268" y="1617"/>
                  </a:cubicBezTo>
                  <a:cubicBezTo>
                    <a:pt x="1137" y="1617"/>
                    <a:pt x="1137" y="1617"/>
                    <a:pt x="1137" y="1617"/>
                  </a:cubicBezTo>
                  <a:cubicBezTo>
                    <a:pt x="1137" y="1455"/>
                    <a:pt x="1137" y="1455"/>
                    <a:pt x="1137" y="1455"/>
                  </a:cubicBezTo>
                  <a:cubicBezTo>
                    <a:pt x="1204" y="1440"/>
                    <a:pt x="1257" y="1388"/>
                    <a:pt x="1273" y="1322"/>
                  </a:cubicBezTo>
                  <a:cubicBezTo>
                    <a:pt x="1602" y="1322"/>
                    <a:pt x="1602" y="1322"/>
                    <a:pt x="1602" y="1322"/>
                  </a:cubicBezTo>
                  <a:cubicBezTo>
                    <a:pt x="1602" y="1377"/>
                    <a:pt x="1602" y="1377"/>
                    <a:pt x="1602" y="1377"/>
                  </a:cubicBezTo>
                  <a:cubicBezTo>
                    <a:pt x="1602" y="1417"/>
                    <a:pt x="1634" y="1449"/>
                    <a:pt x="1675" y="1449"/>
                  </a:cubicBezTo>
                  <a:cubicBezTo>
                    <a:pt x="2018" y="1449"/>
                    <a:pt x="2018" y="1449"/>
                    <a:pt x="2018" y="1449"/>
                  </a:cubicBezTo>
                  <a:cubicBezTo>
                    <a:pt x="2058" y="1449"/>
                    <a:pt x="2090" y="1417"/>
                    <a:pt x="2090" y="1377"/>
                  </a:cubicBezTo>
                  <a:cubicBezTo>
                    <a:pt x="2090" y="1142"/>
                    <a:pt x="2090" y="1142"/>
                    <a:pt x="2090" y="1142"/>
                  </a:cubicBezTo>
                  <a:cubicBezTo>
                    <a:pt x="2090" y="1102"/>
                    <a:pt x="2058" y="1069"/>
                    <a:pt x="2018" y="1069"/>
                  </a:cubicBezTo>
                  <a:cubicBezTo>
                    <a:pt x="1675" y="1069"/>
                    <a:pt x="1675" y="1069"/>
                    <a:pt x="1675" y="1069"/>
                  </a:cubicBezTo>
                  <a:cubicBezTo>
                    <a:pt x="1634" y="1069"/>
                    <a:pt x="1602" y="1102"/>
                    <a:pt x="1602" y="1142"/>
                  </a:cubicBezTo>
                  <a:cubicBezTo>
                    <a:pt x="1602" y="1242"/>
                    <a:pt x="1602" y="1242"/>
                    <a:pt x="1602" y="1242"/>
                  </a:cubicBezTo>
                  <a:cubicBezTo>
                    <a:pt x="1275" y="1242"/>
                    <a:pt x="1275" y="1242"/>
                    <a:pt x="1275" y="1242"/>
                  </a:cubicBezTo>
                  <a:cubicBezTo>
                    <a:pt x="1262" y="1176"/>
                    <a:pt x="1214" y="1122"/>
                    <a:pt x="1150" y="1103"/>
                  </a:cubicBezTo>
                  <a:cubicBezTo>
                    <a:pt x="1150" y="908"/>
                    <a:pt x="1150" y="908"/>
                    <a:pt x="1150" y="908"/>
                  </a:cubicBezTo>
                  <a:cubicBezTo>
                    <a:pt x="1538" y="908"/>
                    <a:pt x="1538" y="908"/>
                    <a:pt x="1538" y="908"/>
                  </a:cubicBezTo>
                  <a:cubicBezTo>
                    <a:pt x="1574" y="908"/>
                    <a:pt x="1603" y="879"/>
                    <a:pt x="1603" y="843"/>
                  </a:cubicBezTo>
                  <a:cubicBezTo>
                    <a:pt x="1603" y="690"/>
                    <a:pt x="1603" y="690"/>
                    <a:pt x="1603" y="690"/>
                  </a:cubicBezTo>
                  <a:cubicBezTo>
                    <a:pt x="1603" y="654"/>
                    <a:pt x="1574" y="625"/>
                    <a:pt x="1538" y="625"/>
                  </a:cubicBezTo>
                  <a:cubicBezTo>
                    <a:pt x="655" y="625"/>
                    <a:pt x="655" y="625"/>
                    <a:pt x="655" y="625"/>
                  </a:cubicBezTo>
                  <a:cubicBezTo>
                    <a:pt x="619" y="625"/>
                    <a:pt x="590" y="654"/>
                    <a:pt x="590" y="690"/>
                  </a:cubicBezTo>
                  <a:cubicBezTo>
                    <a:pt x="590" y="843"/>
                    <a:pt x="590" y="843"/>
                    <a:pt x="590" y="843"/>
                  </a:cubicBezTo>
                  <a:cubicBezTo>
                    <a:pt x="590" y="879"/>
                    <a:pt x="619" y="908"/>
                    <a:pt x="655" y="908"/>
                  </a:cubicBezTo>
                  <a:cubicBezTo>
                    <a:pt x="1043" y="908"/>
                    <a:pt x="1043" y="908"/>
                    <a:pt x="1043" y="908"/>
                  </a:cubicBezTo>
                  <a:cubicBezTo>
                    <a:pt x="1043" y="1103"/>
                    <a:pt x="1043" y="1103"/>
                    <a:pt x="1043" y="1103"/>
                  </a:cubicBezTo>
                  <a:cubicBezTo>
                    <a:pt x="980" y="1122"/>
                    <a:pt x="931" y="1176"/>
                    <a:pt x="918" y="1242"/>
                  </a:cubicBezTo>
                  <a:cubicBezTo>
                    <a:pt x="591" y="1242"/>
                    <a:pt x="591" y="1242"/>
                    <a:pt x="591" y="1242"/>
                  </a:cubicBezTo>
                  <a:cubicBezTo>
                    <a:pt x="591" y="1142"/>
                    <a:pt x="591" y="1142"/>
                    <a:pt x="591" y="1142"/>
                  </a:cubicBezTo>
                  <a:cubicBezTo>
                    <a:pt x="591" y="1102"/>
                    <a:pt x="559" y="1069"/>
                    <a:pt x="519" y="1069"/>
                  </a:cubicBezTo>
                  <a:cubicBezTo>
                    <a:pt x="176" y="1069"/>
                    <a:pt x="176" y="1069"/>
                    <a:pt x="176" y="1069"/>
                  </a:cubicBezTo>
                  <a:cubicBezTo>
                    <a:pt x="136" y="1069"/>
                    <a:pt x="103" y="1102"/>
                    <a:pt x="103" y="1142"/>
                  </a:cubicBezTo>
                  <a:cubicBezTo>
                    <a:pt x="103" y="1377"/>
                    <a:pt x="103" y="1377"/>
                    <a:pt x="103" y="1377"/>
                  </a:cubicBezTo>
                  <a:cubicBezTo>
                    <a:pt x="103" y="1417"/>
                    <a:pt x="136" y="1449"/>
                    <a:pt x="176" y="1449"/>
                  </a:cubicBezTo>
                  <a:close/>
                  <a:moveTo>
                    <a:pt x="1644" y="1142"/>
                  </a:moveTo>
                  <a:cubicBezTo>
                    <a:pt x="1644" y="1125"/>
                    <a:pt x="1658" y="1111"/>
                    <a:pt x="1675" y="1111"/>
                  </a:cubicBezTo>
                  <a:cubicBezTo>
                    <a:pt x="2018" y="1111"/>
                    <a:pt x="2018" y="1111"/>
                    <a:pt x="2018" y="1111"/>
                  </a:cubicBezTo>
                  <a:cubicBezTo>
                    <a:pt x="2034" y="1111"/>
                    <a:pt x="2048" y="1125"/>
                    <a:pt x="2048" y="1142"/>
                  </a:cubicBezTo>
                  <a:cubicBezTo>
                    <a:pt x="2048" y="1377"/>
                    <a:pt x="2048" y="1377"/>
                    <a:pt x="2048" y="1377"/>
                  </a:cubicBezTo>
                  <a:cubicBezTo>
                    <a:pt x="2048" y="1393"/>
                    <a:pt x="2034" y="1407"/>
                    <a:pt x="2018" y="1407"/>
                  </a:cubicBezTo>
                  <a:cubicBezTo>
                    <a:pt x="1675" y="1407"/>
                    <a:pt x="1675" y="1407"/>
                    <a:pt x="1675" y="1407"/>
                  </a:cubicBezTo>
                  <a:cubicBezTo>
                    <a:pt x="1658" y="1407"/>
                    <a:pt x="1644" y="1393"/>
                    <a:pt x="1644" y="1377"/>
                  </a:cubicBezTo>
                  <a:lnTo>
                    <a:pt x="1644" y="1142"/>
                  </a:lnTo>
                  <a:close/>
                  <a:moveTo>
                    <a:pt x="1464" y="715"/>
                  </a:moveTo>
                  <a:cubicBezTo>
                    <a:pt x="1492" y="715"/>
                    <a:pt x="1515" y="738"/>
                    <a:pt x="1515" y="766"/>
                  </a:cubicBezTo>
                  <a:cubicBezTo>
                    <a:pt x="1515" y="795"/>
                    <a:pt x="1492" y="818"/>
                    <a:pt x="1464" y="818"/>
                  </a:cubicBezTo>
                  <a:cubicBezTo>
                    <a:pt x="1436" y="818"/>
                    <a:pt x="1413" y="795"/>
                    <a:pt x="1413" y="766"/>
                  </a:cubicBezTo>
                  <a:cubicBezTo>
                    <a:pt x="1413" y="738"/>
                    <a:pt x="1436" y="715"/>
                    <a:pt x="1464" y="715"/>
                  </a:cubicBezTo>
                  <a:close/>
                  <a:moveTo>
                    <a:pt x="1268" y="1660"/>
                  </a:moveTo>
                  <a:cubicBezTo>
                    <a:pt x="1285" y="1660"/>
                    <a:pt x="1298" y="1673"/>
                    <a:pt x="1298" y="1690"/>
                  </a:cubicBezTo>
                  <a:cubicBezTo>
                    <a:pt x="1298" y="1925"/>
                    <a:pt x="1298" y="1925"/>
                    <a:pt x="1298" y="1925"/>
                  </a:cubicBezTo>
                  <a:cubicBezTo>
                    <a:pt x="1298" y="1942"/>
                    <a:pt x="1285" y="1955"/>
                    <a:pt x="1268" y="1955"/>
                  </a:cubicBezTo>
                  <a:cubicBezTo>
                    <a:pt x="925" y="1955"/>
                    <a:pt x="925" y="1955"/>
                    <a:pt x="925" y="1955"/>
                  </a:cubicBezTo>
                  <a:cubicBezTo>
                    <a:pt x="908" y="1955"/>
                    <a:pt x="895" y="1942"/>
                    <a:pt x="895" y="1925"/>
                  </a:cubicBezTo>
                  <a:cubicBezTo>
                    <a:pt x="895" y="1690"/>
                    <a:pt x="895" y="1690"/>
                    <a:pt x="895" y="1690"/>
                  </a:cubicBezTo>
                  <a:cubicBezTo>
                    <a:pt x="895" y="1673"/>
                    <a:pt x="908" y="1660"/>
                    <a:pt x="925" y="1660"/>
                  </a:cubicBezTo>
                  <a:lnTo>
                    <a:pt x="1268" y="1660"/>
                  </a:lnTo>
                  <a:close/>
                  <a:moveTo>
                    <a:pt x="1100" y="677"/>
                  </a:moveTo>
                  <a:cubicBezTo>
                    <a:pt x="1140" y="677"/>
                    <a:pt x="1140" y="677"/>
                    <a:pt x="1140" y="677"/>
                  </a:cubicBezTo>
                  <a:cubicBezTo>
                    <a:pt x="1140" y="717"/>
                    <a:pt x="1140" y="717"/>
                    <a:pt x="1140" y="717"/>
                  </a:cubicBezTo>
                  <a:cubicBezTo>
                    <a:pt x="1100" y="717"/>
                    <a:pt x="1100" y="717"/>
                    <a:pt x="1100" y="717"/>
                  </a:cubicBezTo>
                  <a:lnTo>
                    <a:pt x="1100" y="677"/>
                  </a:lnTo>
                  <a:close/>
                  <a:moveTo>
                    <a:pt x="1100" y="748"/>
                  </a:moveTo>
                  <a:cubicBezTo>
                    <a:pt x="1140" y="748"/>
                    <a:pt x="1140" y="748"/>
                    <a:pt x="1140" y="748"/>
                  </a:cubicBezTo>
                  <a:cubicBezTo>
                    <a:pt x="1140" y="788"/>
                    <a:pt x="1140" y="788"/>
                    <a:pt x="1140" y="788"/>
                  </a:cubicBezTo>
                  <a:cubicBezTo>
                    <a:pt x="1100" y="788"/>
                    <a:pt x="1100" y="788"/>
                    <a:pt x="1100" y="788"/>
                  </a:cubicBezTo>
                  <a:lnTo>
                    <a:pt x="1100" y="748"/>
                  </a:lnTo>
                  <a:close/>
                  <a:moveTo>
                    <a:pt x="1100" y="816"/>
                  </a:moveTo>
                  <a:cubicBezTo>
                    <a:pt x="1140" y="816"/>
                    <a:pt x="1140" y="816"/>
                    <a:pt x="1140" y="816"/>
                  </a:cubicBezTo>
                  <a:cubicBezTo>
                    <a:pt x="1140" y="856"/>
                    <a:pt x="1140" y="856"/>
                    <a:pt x="1140" y="856"/>
                  </a:cubicBezTo>
                  <a:cubicBezTo>
                    <a:pt x="1100" y="856"/>
                    <a:pt x="1100" y="856"/>
                    <a:pt x="1100" y="856"/>
                  </a:cubicBezTo>
                  <a:lnTo>
                    <a:pt x="1100" y="816"/>
                  </a:lnTo>
                  <a:close/>
                  <a:moveTo>
                    <a:pt x="1025" y="677"/>
                  </a:moveTo>
                  <a:cubicBezTo>
                    <a:pt x="1066" y="677"/>
                    <a:pt x="1066" y="677"/>
                    <a:pt x="1066" y="677"/>
                  </a:cubicBezTo>
                  <a:cubicBezTo>
                    <a:pt x="1066" y="717"/>
                    <a:pt x="1066" y="717"/>
                    <a:pt x="1066" y="717"/>
                  </a:cubicBezTo>
                  <a:cubicBezTo>
                    <a:pt x="1025" y="717"/>
                    <a:pt x="1025" y="717"/>
                    <a:pt x="1025" y="717"/>
                  </a:cubicBezTo>
                  <a:lnTo>
                    <a:pt x="1025" y="677"/>
                  </a:lnTo>
                  <a:close/>
                  <a:moveTo>
                    <a:pt x="1025" y="748"/>
                  </a:moveTo>
                  <a:cubicBezTo>
                    <a:pt x="1066" y="748"/>
                    <a:pt x="1066" y="748"/>
                    <a:pt x="1066" y="748"/>
                  </a:cubicBezTo>
                  <a:cubicBezTo>
                    <a:pt x="1066" y="788"/>
                    <a:pt x="1066" y="788"/>
                    <a:pt x="1066" y="788"/>
                  </a:cubicBezTo>
                  <a:cubicBezTo>
                    <a:pt x="1025" y="788"/>
                    <a:pt x="1025" y="788"/>
                    <a:pt x="1025" y="788"/>
                  </a:cubicBezTo>
                  <a:lnTo>
                    <a:pt x="1025" y="748"/>
                  </a:lnTo>
                  <a:close/>
                  <a:moveTo>
                    <a:pt x="693" y="856"/>
                  </a:moveTo>
                  <a:cubicBezTo>
                    <a:pt x="653" y="856"/>
                    <a:pt x="653" y="856"/>
                    <a:pt x="653" y="856"/>
                  </a:cubicBezTo>
                  <a:cubicBezTo>
                    <a:pt x="653" y="816"/>
                    <a:pt x="653" y="816"/>
                    <a:pt x="653" y="816"/>
                  </a:cubicBezTo>
                  <a:cubicBezTo>
                    <a:pt x="693" y="816"/>
                    <a:pt x="693" y="816"/>
                    <a:pt x="693" y="816"/>
                  </a:cubicBezTo>
                  <a:lnTo>
                    <a:pt x="693" y="856"/>
                  </a:lnTo>
                  <a:close/>
                  <a:moveTo>
                    <a:pt x="693" y="788"/>
                  </a:moveTo>
                  <a:cubicBezTo>
                    <a:pt x="653" y="788"/>
                    <a:pt x="653" y="788"/>
                    <a:pt x="653" y="788"/>
                  </a:cubicBezTo>
                  <a:cubicBezTo>
                    <a:pt x="653" y="748"/>
                    <a:pt x="653" y="748"/>
                    <a:pt x="653" y="748"/>
                  </a:cubicBezTo>
                  <a:cubicBezTo>
                    <a:pt x="693" y="748"/>
                    <a:pt x="693" y="748"/>
                    <a:pt x="693" y="748"/>
                  </a:cubicBezTo>
                  <a:lnTo>
                    <a:pt x="693" y="788"/>
                  </a:lnTo>
                  <a:close/>
                  <a:moveTo>
                    <a:pt x="693" y="717"/>
                  </a:moveTo>
                  <a:cubicBezTo>
                    <a:pt x="653" y="717"/>
                    <a:pt x="653" y="717"/>
                    <a:pt x="653" y="717"/>
                  </a:cubicBezTo>
                  <a:cubicBezTo>
                    <a:pt x="653" y="677"/>
                    <a:pt x="653" y="677"/>
                    <a:pt x="653" y="677"/>
                  </a:cubicBezTo>
                  <a:cubicBezTo>
                    <a:pt x="693" y="677"/>
                    <a:pt x="693" y="677"/>
                    <a:pt x="693" y="677"/>
                  </a:cubicBezTo>
                  <a:lnTo>
                    <a:pt x="693" y="717"/>
                  </a:lnTo>
                  <a:close/>
                  <a:moveTo>
                    <a:pt x="768" y="856"/>
                  </a:moveTo>
                  <a:cubicBezTo>
                    <a:pt x="727" y="856"/>
                    <a:pt x="727" y="856"/>
                    <a:pt x="727" y="856"/>
                  </a:cubicBezTo>
                  <a:cubicBezTo>
                    <a:pt x="727" y="816"/>
                    <a:pt x="727" y="816"/>
                    <a:pt x="727" y="816"/>
                  </a:cubicBezTo>
                  <a:cubicBezTo>
                    <a:pt x="768" y="816"/>
                    <a:pt x="768" y="816"/>
                    <a:pt x="768" y="816"/>
                  </a:cubicBezTo>
                  <a:lnTo>
                    <a:pt x="768" y="856"/>
                  </a:lnTo>
                  <a:close/>
                  <a:moveTo>
                    <a:pt x="768" y="788"/>
                  </a:moveTo>
                  <a:cubicBezTo>
                    <a:pt x="727" y="788"/>
                    <a:pt x="727" y="788"/>
                    <a:pt x="727" y="788"/>
                  </a:cubicBezTo>
                  <a:cubicBezTo>
                    <a:pt x="727" y="748"/>
                    <a:pt x="727" y="748"/>
                    <a:pt x="727" y="748"/>
                  </a:cubicBezTo>
                  <a:cubicBezTo>
                    <a:pt x="768" y="748"/>
                    <a:pt x="768" y="748"/>
                    <a:pt x="768" y="748"/>
                  </a:cubicBezTo>
                  <a:lnTo>
                    <a:pt x="768" y="788"/>
                  </a:lnTo>
                  <a:close/>
                  <a:moveTo>
                    <a:pt x="768" y="717"/>
                  </a:moveTo>
                  <a:cubicBezTo>
                    <a:pt x="727" y="717"/>
                    <a:pt x="727" y="717"/>
                    <a:pt x="727" y="717"/>
                  </a:cubicBezTo>
                  <a:cubicBezTo>
                    <a:pt x="727" y="677"/>
                    <a:pt x="727" y="677"/>
                    <a:pt x="727" y="677"/>
                  </a:cubicBezTo>
                  <a:cubicBezTo>
                    <a:pt x="768" y="677"/>
                    <a:pt x="768" y="677"/>
                    <a:pt x="768" y="677"/>
                  </a:cubicBezTo>
                  <a:lnTo>
                    <a:pt x="768" y="717"/>
                  </a:lnTo>
                  <a:close/>
                  <a:moveTo>
                    <a:pt x="842" y="856"/>
                  </a:moveTo>
                  <a:cubicBezTo>
                    <a:pt x="802" y="856"/>
                    <a:pt x="802" y="856"/>
                    <a:pt x="802" y="856"/>
                  </a:cubicBezTo>
                  <a:cubicBezTo>
                    <a:pt x="802" y="816"/>
                    <a:pt x="802" y="816"/>
                    <a:pt x="802" y="816"/>
                  </a:cubicBezTo>
                  <a:cubicBezTo>
                    <a:pt x="842" y="816"/>
                    <a:pt x="842" y="816"/>
                    <a:pt x="842" y="816"/>
                  </a:cubicBezTo>
                  <a:lnTo>
                    <a:pt x="842" y="856"/>
                  </a:lnTo>
                  <a:close/>
                  <a:moveTo>
                    <a:pt x="842" y="788"/>
                  </a:moveTo>
                  <a:cubicBezTo>
                    <a:pt x="802" y="788"/>
                    <a:pt x="802" y="788"/>
                    <a:pt x="802" y="788"/>
                  </a:cubicBezTo>
                  <a:cubicBezTo>
                    <a:pt x="802" y="748"/>
                    <a:pt x="802" y="748"/>
                    <a:pt x="802" y="748"/>
                  </a:cubicBezTo>
                  <a:cubicBezTo>
                    <a:pt x="842" y="748"/>
                    <a:pt x="842" y="748"/>
                    <a:pt x="842" y="748"/>
                  </a:cubicBezTo>
                  <a:lnTo>
                    <a:pt x="842" y="788"/>
                  </a:lnTo>
                  <a:close/>
                  <a:moveTo>
                    <a:pt x="842" y="717"/>
                  </a:moveTo>
                  <a:cubicBezTo>
                    <a:pt x="802" y="717"/>
                    <a:pt x="802" y="717"/>
                    <a:pt x="802" y="717"/>
                  </a:cubicBezTo>
                  <a:cubicBezTo>
                    <a:pt x="802" y="677"/>
                    <a:pt x="802" y="677"/>
                    <a:pt x="802" y="677"/>
                  </a:cubicBezTo>
                  <a:cubicBezTo>
                    <a:pt x="842" y="677"/>
                    <a:pt x="842" y="677"/>
                    <a:pt x="842" y="677"/>
                  </a:cubicBezTo>
                  <a:lnTo>
                    <a:pt x="842" y="717"/>
                  </a:lnTo>
                  <a:close/>
                  <a:moveTo>
                    <a:pt x="917" y="856"/>
                  </a:moveTo>
                  <a:cubicBezTo>
                    <a:pt x="877" y="856"/>
                    <a:pt x="877" y="856"/>
                    <a:pt x="877" y="856"/>
                  </a:cubicBezTo>
                  <a:cubicBezTo>
                    <a:pt x="877" y="816"/>
                    <a:pt x="877" y="816"/>
                    <a:pt x="877" y="816"/>
                  </a:cubicBezTo>
                  <a:cubicBezTo>
                    <a:pt x="917" y="816"/>
                    <a:pt x="917" y="816"/>
                    <a:pt x="917" y="816"/>
                  </a:cubicBezTo>
                  <a:lnTo>
                    <a:pt x="917" y="856"/>
                  </a:lnTo>
                  <a:close/>
                  <a:moveTo>
                    <a:pt x="917" y="788"/>
                  </a:moveTo>
                  <a:cubicBezTo>
                    <a:pt x="877" y="788"/>
                    <a:pt x="877" y="788"/>
                    <a:pt x="877" y="788"/>
                  </a:cubicBezTo>
                  <a:cubicBezTo>
                    <a:pt x="877" y="748"/>
                    <a:pt x="877" y="748"/>
                    <a:pt x="877" y="748"/>
                  </a:cubicBezTo>
                  <a:cubicBezTo>
                    <a:pt x="917" y="748"/>
                    <a:pt x="917" y="748"/>
                    <a:pt x="917" y="748"/>
                  </a:cubicBezTo>
                  <a:lnTo>
                    <a:pt x="917" y="788"/>
                  </a:lnTo>
                  <a:close/>
                  <a:moveTo>
                    <a:pt x="917" y="717"/>
                  </a:moveTo>
                  <a:cubicBezTo>
                    <a:pt x="877" y="717"/>
                    <a:pt x="877" y="717"/>
                    <a:pt x="877" y="717"/>
                  </a:cubicBezTo>
                  <a:cubicBezTo>
                    <a:pt x="877" y="677"/>
                    <a:pt x="877" y="677"/>
                    <a:pt x="877" y="677"/>
                  </a:cubicBezTo>
                  <a:cubicBezTo>
                    <a:pt x="917" y="677"/>
                    <a:pt x="917" y="677"/>
                    <a:pt x="917" y="677"/>
                  </a:cubicBezTo>
                  <a:lnTo>
                    <a:pt x="917" y="717"/>
                  </a:lnTo>
                  <a:close/>
                  <a:moveTo>
                    <a:pt x="992" y="856"/>
                  </a:moveTo>
                  <a:cubicBezTo>
                    <a:pt x="951" y="856"/>
                    <a:pt x="951" y="856"/>
                    <a:pt x="951" y="856"/>
                  </a:cubicBezTo>
                  <a:cubicBezTo>
                    <a:pt x="951" y="816"/>
                    <a:pt x="951" y="816"/>
                    <a:pt x="951" y="816"/>
                  </a:cubicBezTo>
                  <a:cubicBezTo>
                    <a:pt x="992" y="816"/>
                    <a:pt x="992" y="816"/>
                    <a:pt x="992" y="816"/>
                  </a:cubicBezTo>
                  <a:lnTo>
                    <a:pt x="992" y="856"/>
                  </a:lnTo>
                  <a:close/>
                  <a:moveTo>
                    <a:pt x="992" y="788"/>
                  </a:moveTo>
                  <a:cubicBezTo>
                    <a:pt x="951" y="788"/>
                    <a:pt x="951" y="788"/>
                    <a:pt x="951" y="788"/>
                  </a:cubicBezTo>
                  <a:cubicBezTo>
                    <a:pt x="951" y="748"/>
                    <a:pt x="951" y="748"/>
                    <a:pt x="951" y="748"/>
                  </a:cubicBezTo>
                  <a:cubicBezTo>
                    <a:pt x="992" y="748"/>
                    <a:pt x="992" y="748"/>
                    <a:pt x="992" y="748"/>
                  </a:cubicBezTo>
                  <a:lnTo>
                    <a:pt x="992" y="788"/>
                  </a:lnTo>
                  <a:close/>
                  <a:moveTo>
                    <a:pt x="992" y="717"/>
                  </a:moveTo>
                  <a:cubicBezTo>
                    <a:pt x="951" y="717"/>
                    <a:pt x="951" y="717"/>
                    <a:pt x="951" y="717"/>
                  </a:cubicBezTo>
                  <a:cubicBezTo>
                    <a:pt x="951" y="677"/>
                    <a:pt x="951" y="677"/>
                    <a:pt x="951" y="677"/>
                  </a:cubicBezTo>
                  <a:cubicBezTo>
                    <a:pt x="992" y="677"/>
                    <a:pt x="992" y="677"/>
                    <a:pt x="992" y="677"/>
                  </a:cubicBezTo>
                  <a:lnTo>
                    <a:pt x="992" y="717"/>
                  </a:lnTo>
                  <a:close/>
                  <a:moveTo>
                    <a:pt x="1025" y="856"/>
                  </a:moveTo>
                  <a:cubicBezTo>
                    <a:pt x="1025" y="816"/>
                    <a:pt x="1025" y="816"/>
                    <a:pt x="1025" y="816"/>
                  </a:cubicBezTo>
                  <a:cubicBezTo>
                    <a:pt x="1066" y="816"/>
                    <a:pt x="1066" y="816"/>
                    <a:pt x="1066" y="816"/>
                  </a:cubicBezTo>
                  <a:cubicBezTo>
                    <a:pt x="1066" y="856"/>
                    <a:pt x="1066" y="856"/>
                    <a:pt x="1066" y="856"/>
                  </a:cubicBezTo>
                  <a:lnTo>
                    <a:pt x="1025" y="856"/>
                  </a:lnTo>
                  <a:close/>
                  <a:moveTo>
                    <a:pt x="145" y="1142"/>
                  </a:moveTo>
                  <a:cubicBezTo>
                    <a:pt x="145" y="1125"/>
                    <a:pt x="159" y="1111"/>
                    <a:pt x="176" y="1111"/>
                  </a:cubicBezTo>
                  <a:cubicBezTo>
                    <a:pt x="519" y="1111"/>
                    <a:pt x="519" y="1111"/>
                    <a:pt x="519" y="1111"/>
                  </a:cubicBezTo>
                  <a:cubicBezTo>
                    <a:pt x="535" y="1111"/>
                    <a:pt x="549" y="1125"/>
                    <a:pt x="549" y="1142"/>
                  </a:cubicBezTo>
                  <a:cubicBezTo>
                    <a:pt x="549" y="1377"/>
                    <a:pt x="549" y="1377"/>
                    <a:pt x="549" y="1377"/>
                  </a:cubicBezTo>
                  <a:cubicBezTo>
                    <a:pt x="549" y="1393"/>
                    <a:pt x="535" y="1407"/>
                    <a:pt x="519" y="1407"/>
                  </a:cubicBezTo>
                  <a:cubicBezTo>
                    <a:pt x="176" y="1407"/>
                    <a:pt x="176" y="1407"/>
                    <a:pt x="176" y="1407"/>
                  </a:cubicBezTo>
                  <a:cubicBezTo>
                    <a:pt x="159" y="1407"/>
                    <a:pt x="145" y="1393"/>
                    <a:pt x="145" y="1377"/>
                  </a:cubicBezTo>
                  <a:lnTo>
                    <a:pt x="145" y="1142"/>
                  </a:lnTo>
                  <a:close/>
                  <a:moveTo>
                    <a:pt x="596" y="1488"/>
                  </a:moveTo>
                  <a:cubicBezTo>
                    <a:pt x="589" y="1480"/>
                    <a:pt x="576" y="1474"/>
                    <a:pt x="566" y="1474"/>
                  </a:cubicBezTo>
                  <a:cubicBezTo>
                    <a:pt x="128" y="1474"/>
                    <a:pt x="128" y="1474"/>
                    <a:pt x="128" y="1474"/>
                  </a:cubicBezTo>
                  <a:cubicBezTo>
                    <a:pt x="118" y="1474"/>
                    <a:pt x="105" y="1480"/>
                    <a:pt x="99" y="1488"/>
                  </a:cubicBezTo>
                  <a:cubicBezTo>
                    <a:pt x="12" y="1590"/>
                    <a:pt x="12" y="1590"/>
                    <a:pt x="12" y="1590"/>
                  </a:cubicBezTo>
                  <a:cubicBezTo>
                    <a:pt x="5" y="1598"/>
                    <a:pt x="0" y="1612"/>
                    <a:pt x="0" y="1622"/>
                  </a:cubicBezTo>
                  <a:cubicBezTo>
                    <a:pt x="0" y="1630"/>
                    <a:pt x="0" y="1630"/>
                    <a:pt x="0" y="1630"/>
                  </a:cubicBezTo>
                  <a:cubicBezTo>
                    <a:pt x="0" y="1640"/>
                    <a:pt x="8" y="1649"/>
                    <a:pt x="18" y="1649"/>
                  </a:cubicBezTo>
                  <a:cubicBezTo>
                    <a:pt x="676" y="1649"/>
                    <a:pt x="676" y="1649"/>
                    <a:pt x="676" y="1649"/>
                  </a:cubicBezTo>
                  <a:cubicBezTo>
                    <a:pt x="686" y="1649"/>
                    <a:pt x="694" y="1640"/>
                    <a:pt x="694" y="1630"/>
                  </a:cubicBezTo>
                  <a:cubicBezTo>
                    <a:pt x="694" y="1622"/>
                    <a:pt x="694" y="1622"/>
                    <a:pt x="694" y="1622"/>
                  </a:cubicBezTo>
                  <a:cubicBezTo>
                    <a:pt x="694" y="1612"/>
                    <a:pt x="689" y="1598"/>
                    <a:pt x="683" y="1590"/>
                  </a:cubicBezTo>
                  <a:lnTo>
                    <a:pt x="596" y="1488"/>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12" name="Freeform 86"/>
            <p:cNvSpPr>
              <a:spLocks noEditPoints="1"/>
            </p:cNvSpPr>
            <p:nvPr/>
          </p:nvSpPr>
          <p:spPr bwMode="black">
            <a:xfrm>
              <a:off x="3422650" y="3873500"/>
              <a:ext cx="168275" cy="142875"/>
            </a:xfrm>
            <a:custGeom>
              <a:avLst/>
              <a:gdLst>
                <a:gd name="T0" fmla="*/ 682 w 694"/>
                <a:gd name="T1" fmla="*/ 58 h 588"/>
                <a:gd name="T2" fmla="*/ 694 w 694"/>
                <a:gd name="T3" fmla="*/ 26 h 588"/>
                <a:gd name="T4" fmla="*/ 694 w 694"/>
                <a:gd name="T5" fmla="*/ 18 h 588"/>
                <a:gd name="T6" fmla="*/ 676 w 694"/>
                <a:gd name="T7" fmla="*/ 0 h 588"/>
                <a:gd name="T8" fmla="*/ 18 w 694"/>
                <a:gd name="T9" fmla="*/ 0 h 588"/>
                <a:gd name="T10" fmla="*/ 0 w 694"/>
                <a:gd name="T11" fmla="*/ 18 h 588"/>
                <a:gd name="T12" fmla="*/ 0 w 694"/>
                <a:gd name="T13" fmla="*/ 26 h 588"/>
                <a:gd name="T14" fmla="*/ 11 w 694"/>
                <a:gd name="T15" fmla="*/ 58 h 588"/>
                <a:gd name="T16" fmla="*/ 98 w 694"/>
                <a:gd name="T17" fmla="*/ 160 h 588"/>
                <a:gd name="T18" fmla="*/ 128 w 694"/>
                <a:gd name="T19" fmla="*/ 174 h 588"/>
                <a:gd name="T20" fmla="*/ 565 w 694"/>
                <a:gd name="T21" fmla="*/ 174 h 588"/>
                <a:gd name="T22" fmla="*/ 595 w 694"/>
                <a:gd name="T23" fmla="*/ 160 h 588"/>
                <a:gd name="T24" fmla="*/ 682 w 694"/>
                <a:gd name="T25" fmla="*/ 58 h 588"/>
                <a:gd name="T26" fmla="*/ 387 w 694"/>
                <a:gd name="T27" fmla="*/ 588 h 588"/>
                <a:gd name="T28" fmla="*/ 387 w 694"/>
                <a:gd name="T29" fmla="*/ 579 h 588"/>
                <a:gd name="T30" fmla="*/ 518 w 694"/>
                <a:gd name="T31" fmla="*/ 579 h 588"/>
                <a:gd name="T32" fmla="*/ 591 w 694"/>
                <a:gd name="T33" fmla="*/ 507 h 588"/>
                <a:gd name="T34" fmla="*/ 591 w 694"/>
                <a:gd name="T35" fmla="*/ 272 h 588"/>
                <a:gd name="T36" fmla="*/ 518 w 694"/>
                <a:gd name="T37" fmla="*/ 199 h 588"/>
                <a:gd name="T38" fmla="*/ 175 w 694"/>
                <a:gd name="T39" fmla="*/ 199 h 588"/>
                <a:gd name="T40" fmla="*/ 103 w 694"/>
                <a:gd name="T41" fmla="*/ 272 h 588"/>
                <a:gd name="T42" fmla="*/ 103 w 694"/>
                <a:gd name="T43" fmla="*/ 507 h 588"/>
                <a:gd name="T44" fmla="*/ 175 w 694"/>
                <a:gd name="T45" fmla="*/ 579 h 588"/>
                <a:gd name="T46" fmla="*/ 307 w 694"/>
                <a:gd name="T47" fmla="*/ 579 h 588"/>
                <a:gd name="T48" fmla="*/ 307 w 694"/>
                <a:gd name="T49" fmla="*/ 588 h 588"/>
                <a:gd name="T50" fmla="*/ 387 w 694"/>
                <a:gd name="T51" fmla="*/ 588 h 588"/>
                <a:gd name="T52" fmla="*/ 175 w 694"/>
                <a:gd name="T53" fmla="*/ 537 h 588"/>
                <a:gd name="T54" fmla="*/ 145 w 694"/>
                <a:gd name="T55" fmla="*/ 507 h 588"/>
                <a:gd name="T56" fmla="*/ 145 w 694"/>
                <a:gd name="T57" fmla="*/ 272 h 588"/>
                <a:gd name="T58" fmla="*/ 175 w 694"/>
                <a:gd name="T59" fmla="*/ 242 h 588"/>
                <a:gd name="T60" fmla="*/ 518 w 694"/>
                <a:gd name="T61" fmla="*/ 242 h 588"/>
                <a:gd name="T62" fmla="*/ 549 w 694"/>
                <a:gd name="T63" fmla="*/ 272 h 588"/>
                <a:gd name="T64" fmla="*/ 549 w 694"/>
                <a:gd name="T65" fmla="*/ 507 h 588"/>
                <a:gd name="T66" fmla="*/ 518 w 694"/>
                <a:gd name="T67" fmla="*/ 537 h 588"/>
                <a:gd name="T68" fmla="*/ 175 w 694"/>
                <a:gd name="T69" fmla="*/ 537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94" h="588">
                  <a:moveTo>
                    <a:pt x="682" y="58"/>
                  </a:moveTo>
                  <a:cubicBezTo>
                    <a:pt x="689" y="51"/>
                    <a:pt x="694" y="36"/>
                    <a:pt x="694" y="26"/>
                  </a:cubicBezTo>
                  <a:cubicBezTo>
                    <a:pt x="694" y="18"/>
                    <a:pt x="694" y="18"/>
                    <a:pt x="694" y="18"/>
                  </a:cubicBezTo>
                  <a:cubicBezTo>
                    <a:pt x="694" y="8"/>
                    <a:pt x="686" y="0"/>
                    <a:pt x="676" y="0"/>
                  </a:cubicBezTo>
                  <a:cubicBezTo>
                    <a:pt x="18" y="0"/>
                    <a:pt x="18" y="0"/>
                    <a:pt x="18" y="0"/>
                  </a:cubicBezTo>
                  <a:cubicBezTo>
                    <a:pt x="8" y="0"/>
                    <a:pt x="0" y="8"/>
                    <a:pt x="0" y="18"/>
                  </a:cubicBezTo>
                  <a:cubicBezTo>
                    <a:pt x="0" y="26"/>
                    <a:pt x="0" y="26"/>
                    <a:pt x="0" y="26"/>
                  </a:cubicBezTo>
                  <a:cubicBezTo>
                    <a:pt x="0" y="36"/>
                    <a:pt x="5" y="51"/>
                    <a:pt x="11" y="58"/>
                  </a:cubicBezTo>
                  <a:cubicBezTo>
                    <a:pt x="98" y="160"/>
                    <a:pt x="98" y="160"/>
                    <a:pt x="98" y="160"/>
                  </a:cubicBezTo>
                  <a:cubicBezTo>
                    <a:pt x="105" y="168"/>
                    <a:pt x="118" y="174"/>
                    <a:pt x="128" y="174"/>
                  </a:cubicBezTo>
                  <a:cubicBezTo>
                    <a:pt x="565" y="174"/>
                    <a:pt x="565" y="174"/>
                    <a:pt x="565" y="174"/>
                  </a:cubicBezTo>
                  <a:cubicBezTo>
                    <a:pt x="575" y="174"/>
                    <a:pt x="589" y="168"/>
                    <a:pt x="595" y="160"/>
                  </a:cubicBezTo>
                  <a:lnTo>
                    <a:pt x="682" y="58"/>
                  </a:lnTo>
                  <a:close/>
                  <a:moveTo>
                    <a:pt x="387" y="588"/>
                  </a:moveTo>
                  <a:cubicBezTo>
                    <a:pt x="387" y="582"/>
                    <a:pt x="387" y="579"/>
                    <a:pt x="387" y="579"/>
                  </a:cubicBezTo>
                  <a:cubicBezTo>
                    <a:pt x="518" y="579"/>
                    <a:pt x="518" y="579"/>
                    <a:pt x="518" y="579"/>
                  </a:cubicBezTo>
                  <a:cubicBezTo>
                    <a:pt x="558" y="579"/>
                    <a:pt x="591" y="547"/>
                    <a:pt x="591" y="507"/>
                  </a:cubicBezTo>
                  <a:cubicBezTo>
                    <a:pt x="591" y="272"/>
                    <a:pt x="591" y="272"/>
                    <a:pt x="591" y="272"/>
                  </a:cubicBezTo>
                  <a:cubicBezTo>
                    <a:pt x="591" y="232"/>
                    <a:pt x="558" y="199"/>
                    <a:pt x="518" y="199"/>
                  </a:cubicBezTo>
                  <a:cubicBezTo>
                    <a:pt x="175" y="199"/>
                    <a:pt x="175" y="199"/>
                    <a:pt x="175" y="199"/>
                  </a:cubicBezTo>
                  <a:cubicBezTo>
                    <a:pt x="135" y="199"/>
                    <a:pt x="103" y="232"/>
                    <a:pt x="103" y="272"/>
                  </a:cubicBezTo>
                  <a:cubicBezTo>
                    <a:pt x="103" y="507"/>
                    <a:pt x="103" y="507"/>
                    <a:pt x="103" y="507"/>
                  </a:cubicBezTo>
                  <a:cubicBezTo>
                    <a:pt x="103" y="547"/>
                    <a:pt x="135" y="579"/>
                    <a:pt x="175" y="579"/>
                  </a:cubicBezTo>
                  <a:cubicBezTo>
                    <a:pt x="307" y="579"/>
                    <a:pt x="307" y="579"/>
                    <a:pt x="307" y="579"/>
                  </a:cubicBezTo>
                  <a:cubicBezTo>
                    <a:pt x="307" y="579"/>
                    <a:pt x="307" y="582"/>
                    <a:pt x="307" y="588"/>
                  </a:cubicBezTo>
                  <a:lnTo>
                    <a:pt x="387" y="588"/>
                  </a:lnTo>
                  <a:close/>
                  <a:moveTo>
                    <a:pt x="175" y="537"/>
                  </a:moveTo>
                  <a:cubicBezTo>
                    <a:pt x="159" y="537"/>
                    <a:pt x="145" y="523"/>
                    <a:pt x="145" y="507"/>
                  </a:cubicBezTo>
                  <a:cubicBezTo>
                    <a:pt x="145" y="272"/>
                    <a:pt x="145" y="272"/>
                    <a:pt x="145" y="272"/>
                  </a:cubicBezTo>
                  <a:cubicBezTo>
                    <a:pt x="145" y="255"/>
                    <a:pt x="159" y="242"/>
                    <a:pt x="175" y="242"/>
                  </a:cubicBezTo>
                  <a:cubicBezTo>
                    <a:pt x="518" y="242"/>
                    <a:pt x="518" y="242"/>
                    <a:pt x="518" y="242"/>
                  </a:cubicBezTo>
                  <a:cubicBezTo>
                    <a:pt x="535" y="242"/>
                    <a:pt x="549" y="255"/>
                    <a:pt x="549" y="272"/>
                  </a:cubicBezTo>
                  <a:cubicBezTo>
                    <a:pt x="549" y="507"/>
                    <a:pt x="549" y="507"/>
                    <a:pt x="549" y="507"/>
                  </a:cubicBezTo>
                  <a:cubicBezTo>
                    <a:pt x="549" y="523"/>
                    <a:pt x="535" y="537"/>
                    <a:pt x="518" y="537"/>
                  </a:cubicBezTo>
                  <a:lnTo>
                    <a:pt x="175" y="537"/>
                  </a:lnTo>
                  <a:close/>
                </a:path>
              </a:pathLst>
            </a:custGeom>
            <a:grpFill/>
            <a:ln>
              <a:noFill/>
            </a:ln>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grpSp>
      <p:sp>
        <p:nvSpPr>
          <p:cNvPr id="14" name="Rectangle 13"/>
          <p:cNvSpPr/>
          <p:nvPr/>
        </p:nvSpPr>
        <p:spPr>
          <a:xfrm>
            <a:off x="1353669" y="3090595"/>
            <a:ext cx="6950542" cy="341632"/>
          </a:xfrm>
          <a:prstGeom prst="rect">
            <a:avLst/>
          </a:prstGeom>
        </p:spPr>
        <p:txBody>
          <a:bodyPr wrap="square" anchor="ctr">
            <a:spAutoFit/>
          </a:bodyPr>
          <a:lstStyle/>
          <a:p>
            <a:pPr marL="403225" indent="-403225">
              <a:lnSpc>
                <a:spcPct val="90000"/>
              </a:lnSpc>
              <a:spcBef>
                <a:spcPct val="20000"/>
              </a:spcBef>
              <a:buSzPct val="105000"/>
              <a:buFontTx/>
              <a:buBlip>
                <a:blip r:embed="rId4"/>
              </a:buBlip>
            </a:pPr>
            <a:r>
              <a:rPr lang="en-US" dirty="0">
                <a:solidFill>
                  <a:srgbClr val="FFFFFF">
                    <a:alpha val="99000"/>
                  </a:srgbClr>
                </a:solidFill>
              </a:rPr>
              <a:t>8.75 hours of downtime per year</a:t>
            </a:r>
          </a:p>
        </p:txBody>
      </p:sp>
      <p:sp>
        <p:nvSpPr>
          <p:cNvPr id="15" name="Rectangle 14"/>
          <p:cNvSpPr/>
          <p:nvPr/>
        </p:nvSpPr>
        <p:spPr bwMode="auto">
          <a:xfrm>
            <a:off x="507867" y="2520944"/>
            <a:ext cx="7948744" cy="457200"/>
          </a:xfrm>
          <a:prstGeom prst="rect">
            <a:avLst/>
          </a:prstGeom>
          <a:solidFill>
            <a:schemeClr val="accent3"/>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16" name="Rectangle 15"/>
          <p:cNvSpPr/>
          <p:nvPr/>
        </p:nvSpPr>
        <p:spPr>
          <a:xfrm>
            <a:off x="667869" y="2564878"/>
            <a:ext cx="5350342" cy="369332"/>
          </a:xfrm>
          <a:prstGeom prst="rect">
            <a:avLst/>
          </a:prstGeom>
        </p:spPr>
        <p:txBody>
          <a:bodyPr wrap="square" anchor="ctr">
            <a:spAutoFit/>
          </a:bodyPr>
          <a:lstStyle/>
          <a:p>
            <a:pPr>
              <a:lnSpc>
                <a:spcPct val="90000"/>
              </a:lnSpc>
              <a:spcBef>
                <a:spcPct val="20000"/>
              </a:spcBef>
              <a:buSzPct val="105000"/>
            </a:pPr>
            <a:r>
              <a:rPr lang="en-US" sz="2000" dirty="0">
                <a:solidFill>
                  <a:srgbClr val="FFFFFF">
                    <a:alpha val="99000"/>
                  </a:srgbClr>
                </a:solidFill>
              </a:rPr>
              <a:t>99.9% for </a:t>
            </a:r>
            <a:r>
              <a:rPr lang="en-US" sz="2000" dirty="0" smtClean="0">
                <a:solidFill>
                  <a:srgbClr val="FFFFFF">
                    <a:alpha val="99000"/>
                  </a:srgbClr>
                </a:solidFill>
              </a:rPr>
              <a:t>single Virtual Machine</a:t>
            </a:r>
            <a:endParaRPr lang="en-US" sz="2000" dirty="0">
              <a:solidFill>
                <a:srgbClr val="FFFFFF">
                  <a:alpha val="99000"/>
                </a:srgbClr>
              </a:solidFill>
            </a:endParaRPr>
          </a:p>
        </p:txBody>
      </p:sp>
      <p:sp>
        <p:nvSpPr>
          <p:cNvPr id="18" name="Rectangle 17"/>
          <p:cNvSpPr/>
          <p:nvPr/>
        </p:nvSpPr>
        <p:spPr>
          <a:xfrm>
            <a:off x="1364915" y="4243846"/>
            <a:ext cx="6950542" cy="951030"/>
          </a:xfrm>
          <a:prstGeom prst="rect">
            <a:avLst/>
          </a:prstGeom>
        </p:spPr>
        <p:txBody>
          <a:bodyPr wrap="square" anchor="t">
            <a:spAutoFit/>
          </a:bodyPr>
          <a:lstStyle/>
          <a:p>
            <a:pPr marL="403225" indent="-403225">
              <a:lnSpc>
                <a:spcPct val="90000"/>
              </a:lnSpc>
              <a:spcBef>
                <a:spcPct val="20000"/>
              </a:spcBef>
              <a:buSzPct val="105000"/>
              <a:buFontTx/>
              <a:buBlip>
                <a:blip r:embed="rId4"/>
              </a:buBlip>
            </a:pPr>
            <a:r>
              <a:rPr lang="en-US" dirty="0">
                <a:solidFill>
                  <a:srgbClr val="FFFFFF">
                    <a:alpha val="99000"/>
                  </a:srgbClr>
                </a:solidFill>
              </a:rPr>
              <a:t>Compute Hardware failure (disk, </a:t>
            </a:r>
            <a:r>
              <a:rPr lang="en-US" dirty="0" err="1">
                <a:solidFill>
                  <a:srgbClr val="FFFFFF">
                    <a:alpha val="99000"/>
                  </a:srgbClr>
                </a:solidFill>
              </a:rPr>
              <a:t>cpu</a:t>
            </a:r>
            <a:r>
              <a:rPr lang="en-US" dirty="0">
                <a:solidFill>
                  <a:srgbClr val="FFFFFF">
                    <a:alpha val="99000"/>
                  </a:srgbClr>
                </a:solidFill>
              </a:rPr>
              <a:t>, memory)</a:t>
            </a:r>
          </a:p>
          <a:p>
            <a:pPr marL="403225" indent="-403225">
              <a:lnSpc>
                <a:spcPct val="90000"/>
              </a:lnSpc>
              <a:spcBef>
                <a:spcPct val="20000"/>
              </a:spcBef>
              <a:buSzPct val="105000"/>
              <a:buFontTx/>
              <a:buBlip>
                <a:blip r:embed="rId4"/>
              </a:buBlip>
            </a:pPr>
            <a:r>
              <a:rPr lang="en-US" dirty="0">
                <a:solidFill>
                  <a:srgbClr val="FFFFFF">
                    <a:alpha val="99000"/>
                  </a:srgbClr>
                </a:solidFill>
              </a:rPr>
              <a:t>Datacenter failures - Network failure, power failure</a:t>
            </a:r>
          </a:p>
          <a:p>
            <a:pPr marL="403225" indent="-403225">
              <a:lnSpc>
                <a:spcPct val="90000"/>
              </a:lnSpc>
              <a:spcBef>
                <a:spcPct val="20000"/>
              </a:spcBef>
              <a:buSzPct val="105000"/>
              <a:buFontTx/>
              <a:buBlip>
                <a:blip r:embed="rId4"/>
              </a:buBlip>
            </a:pPr>
            <a:r>
              <a:rPr lang="en-US" dirty="0">
                <a:solidFill>
                  <a:srgbClr val="FFFFFF">
                    <a:alpha val="99000"/>
                  </a:srgbClr>
                </a:solidFill>
              </a:rPr>
              <a:t>Hardware upgrades, Software maintenance – Host OS Updates</a:t>
            </a:r>
          </a:p>
        </p:txBody>
      </p:sp>
      <p:sp>
        <p:nvSpPr>
          <p:cNvPr id="19" name="Rectangle 18"/>
          <p:cNvSpPr/>
          <p:nvPr/>
        </p:nvSpPr>
        <p:spPr bwMode="auto">
          <a:xfrm>
            <a:off x="519113" y="3663651"/>
            <a:ext cx="7948744" cy="457200"/>
          </a:xfrm>
          <a:prstGeom prst="rect">
            <a:avLst/>
          </a:prstGeom>
          <a:solidFill>
            <a:schemeClr val="accent5"/>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20" name="Rectangle 19"/>
          <p:cNvSpPr/>
          <p:nvPr/>
        </p:nvSpPr>
        <p:spPr>
          <a:xfrm>
            <a:off x="679115" y="3707585"/>
            <a:ext cx="5350342" cy="369332"/>
          </a:xfrm>
          <a:prstGeom prst="rect">
            <a:avLst/>
          </a:prstGeom>
        </p:spPr>
        <p:txBody>
          <a:bodyPr wrap="square" anchor="ctr">
            <a:spAutoFit/>
          </a:bodyPr>
          <a:lstStyle/>
          <a:p>
            <a:pPr>
              <a:lnSpc>
                <a:spcPct val="90000"/>
              </a:lnSpc>
              <a:spcBef>
                <a:spcPct val="20000"/>
              </a:spcBef>
              <a:buSzPct val="105000"/>
            </a:pPr>
            <a:r>
              <a:rPr lang="en-US" sz="2000" dirty="0">
                <a:solidFill>
                  <a:srgbClr val="FFFFFF">
                    <a:alpha val="99000"/>
                  </a:srgbClr>
                </a:solidFill>
              </a:rPr>
              <a:t>What is included</a:t>
            </a:r>
          </a:p>
        </p:txBody>
      </p:sp>
      <p:sp>
        <p:nvSpPr>
          <p:cNvPr id="22" name="Rectangle 21"/>
          <p:cNvSpPr/>
          <p:nvPr/>
        </p:nvSpPr>
        <p:spPr>
          <a:xfrm>
            <a:off x="1378416" y="5897303"/>
            <a:ext cx="6950542" cy="341632"/>
          </a:xfrm>
          <a:prstGeom prst="rect">
            <a:avLst/>
          </a:prstGeom>
        </p:spPr>
        <p:txBody>
          <a:bodyPr wrap="square" anchor="ctr">
            <a:spAutoFit/>
          </a:bodyPr>
          <a:lstStyle/>
          <a:p>
            <a:pPr marL="403225" indent="-403225">
              <a:lnSpc>
                <a:spcPct val="90000"/>
              </a:lnSpc>
              <a:spcBef>
                <a:spcPct val="20000"/>
              </a:spcBef>
              <a:buSzPct val="105000"/>
              <a:buFontTx/>
              <a:buBlip>
                <a:blip r:embed="rId4"/>
              </a:buBlip>
            </a:pPr>
            <a:r>
              <a:rPr lang="en-US" dirty="0">
                <a:solidFill>
                  <a:srgbClr val="FFFFFF">
                    <a:alpha val="99000"/>
                  </a:srgbClr>
                </a:solidFill>
              </a:rPr>
              <a:t>VM Container crashes, Guest OS Updates</a:t>
            </a:r>
          </a:p>
        </p:txBody>
      </p:sp>
      <p:sp>
        <p:nvSpPr>
          <p:cNvPr id="23" name="Rectangle 22"/>
          <p:cNvSpPr/>
          <p:nvPr/>
        </p:nvSpPr>
        <p:spPr bwMode="auto">
          <a:xfrm>
            <a:off x="532614" y="5327652"/>
            <a:ext cx="7948744" cy="457200"/>
          </a:xfrm>
          <a:prstGeom prst="rect">
            <a:avLst/>
          </a:prstGeom>
          <a:solidFill>
            <a:schemeClr val="accent4"/>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460375" indent="-460375">
              <a:lnSpc>
                <a:spcPct val="90000"/>
              </a:lnSpc>
              <a:spcBef>
                <a:spcPct val="20000"/>
              </a:spcBef>
              <a:buSzPct val="90000"/>
              <a:buFontTx/>
              <a:buBlip>
                <a:blip r:embed="rId4"/>
              </a:buBlip>
            </a:pPr>
            <a:endParaRPr lang="en-US" sz="2000" dirty="0">
              <a:gradFill>
                <a:gsLst>
                  <a:gs pos="0">
                    <a:srgbClr val="FFFFFF"/>
                  </a:gs>
                  <a:gs pos="100000">
                    <a:srgbClr val="FFFFFF"/>
                  </a:gs>
                </a:gsLst>
                <a:lin ang="5400000" scaled="0"/>
              </a:gradFill>
            </a:endParaRPr>
          </a:p>
        </p:txBody>
      </p:sp>
      <p:sp>
        <p:nvSpPr>
          <p:cNvPr id="24" name="Rectangle 23"/>
          <p:cNvSpPr/>
          <p:nvPr/>
        </p:nvSpPr>
        <p:spPr>
          <a:xfrm>
            <a:off x="692616" y="5371586"/>
            <a:ext cx="5350342" cy="369332"/>
          </a:xfrm>
          <a:prstGeom prst="rect">
            <a:avLst/>
          </a:prstGeom>
        </p:spPr>
        <p:txBody>
          <a:bodyPr wrap="square" anchor="ctr">
            <a:spAutoFit/>
          </a:bodyPr>
          <a:lstStyle/>
          <a:p>
            <a:pPr>
              <a:lnSpc>
                <a:spcPct val="90000"/>
              </a:lnSpc>
              <a:spcBef>
                <a:spcPct val="20000"/>
              </a:spcBef>
              <a:buSzPct val="105000"/>
            </a:pPr>
            <a:r>
              <a:rPr lang="en-US" sz="2000" dirty="0">
                <a:solidFill>
                  <a:srgbClr val="FFFFFF">
                    <a:alpha val="99000"/>
                  </a:srgbClr>
                </a:solidFill>
              </a:rPr>
              <a:t>What is not included</a:t>
            </a:r>
          </a:p>
        </p:txBody>
      </p:sp>
      <p:sp>
        <p:nvSpPr>
          <p:cNvPr id="9"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5" name="Left Mask"/>
          <p:cNvSpPr/>
          <p:nvPr/>
        </p:nvSpPr>
        <p:spPr bwMode="hidden">
          <a:xfrm>
            <a:off x="1" y="1844046"/>
            <a:ext cx="1200484" cy="676898"/>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Left Mask"/>
          <p:cNvSpPr/>
          <p:nvPr/>
        </p:nvSpPr>
        <p:spPr bwMode="hidden">
          <a:xfrm>
            <a:off x="0" y="2992237"/>
            <a:ext cx="1217611" cy="671414"/>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7" name="Left Mask"/>
          <p:cNvSpPr/>
          <p:nvPr/>
        </p:nvSpPr>
        <p:spPr bwMode="hidden">
          <a:xfrm>
            <a:off x="24747" y="4136172"/>
            <a:ext cx="1217611" cy="119148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Left Mask"/>
          <p:cNvSpPr/>
          <p:nvPr/>
        </p:nvSpPr>
        <p:spPr bwMode="hidden">
          <a:xfrm>
            <a:off x="24746" y="5793626"/>
            <a:ext cx="1217611" cy="988174"/>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5959290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2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0-#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1000" fill="hold"/>
                                        <p:tgtEl>
                                          <p:spTgt spid="8"/>
                                        </p:tgtEl>
                                        <p:attrNameLst>
                                          <p:attrName>ppt_x</p:attrName>
                                        </p:attrNameLst>
                                      </p:cBhvr>
                                      <p:tavLst>
                                        <p:tav tm="0">
                                          <p:val>
                                            <p:strVal val="0-#ppt_w/2"/>
                                          </p:val>
                                        </p:tav>
                                        <p:tav tm="100000">
                                          <p:val>
                                            <p:strVal val="#ppt_x"/>
                                          </p:val>
                                        </p:tav>
                                      </p:tavLst>
                                    </p:anim>
                                    <p:anim calcmode="lin" valueType="num">
                                      <p:cBhvr additive="base">
                                        <p:cTn id="20" dur="10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 presetClass="entr" presetSubtype="8" decel="10000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000" fill="hold"/>
                                        <p:tgtEl>
                                          <p:spTgt spid="15"/>
                                        </p:tgtEl>
                                        <p:attrNameLst>
                                          <p:attrName>ppt_x</p:attrName>
                                        </p:attrNameLst>
                                      </p:cBhvr>
                                      <p:tavLst>
                                        <p:tav tm="0">
                                          <p:val>
                                            <p:strVal val="0-#ppt_w/2"/>
                                          </p:val>
                                        </p:tav>
                                        <p:tav tm="100000">
                                          <p:val>
                                            <p:strVal val="#ppt_x"/>
                                          </p:val>
                                        </p:tav>
                                      </p:tavLst>
                                    </p:anim>
                                    <p:anim calcmode="lin" valueType="num">
                                      <p:cBhvr additive="base">
                                        <p:cTn id="25" dur="100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8" decel="100000" fill="hold" grpId="0" nodeType="withEffect">
                                  <p:stCondLst>
                                    <p:cond delay="25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1000" fill="hold"/>
                                        <p:tgtEl>
                                          <p:spTgt spid="16"/>
                                        </p:tgtEl>
                                        <p:attrNameLst>
                                          <p:attrName>ppt_x</p:attrName>
                                        </p:attrNameLst>
                                      </p:cBhvr>
                                      <p:tavLst>
                                        <p:tav tm="0">
                                          <p:val>
                                            <p:strVal val="0-#ppt_w/2"/>
                                          </p:val>
                                        </p:tav>
                                        <p:tav tm="100000">
                                          <p:val>
                                            <p:strVal val="#ppt_x"/>
                                          </p:val>
                                        </p:tav>
                                      </p:tavLst>
                                    </p:anim>
                                    <p:anim calcmode="lin" valueType="num">
                                      <p:cBhvr additive="base">
                                        <p:cTn id="29" dur="1000" fill="hold"/>
                                        <p:tgtEl>
                                          <p:spTgt spid="16"/>
                                        </p:tgtEl>
                                        <p:attrNameLst>
                                          <p:attrName>ppt_y</p:attrName>
                                        </p:attrNameLst>
                                      </p:cBhvr>
                                      <p:tavLst>
                                        <p:tav tm="0">
                                          <p:val>
                                            <p:strVal val="#ppt_y"/>
                                          </p:val>
                                        </p:tav>
                                        <p:tav tm="100000">
                                          <p:val>
                                            <p:strVal val="#ppt_y"/>
                                          </p:val>
                                        </p:tav>
                                      </p:tavLst>
                                    </p:anim>
                                  </p:childTnLst>
                                </p:cTn>
                              </p:par>
                              <p:par>
                                <p:cTn id="30" presetID="2" presetClass="entr" presetSubtype="8" decel="10000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1000" fill="hold"/>
                                        <p:tgtEl>
                                          <p:spTgt spid="13"/>
                                        </p:tgtEl>
                                        <p:attrNameLst>
                                          <p:attrName>ppt_x</p:attrName>
                                        </p:attrNameLst>
                                      </p:cBhvr>
                                      <p:tavLst>
                                        <p:tav tm="0">
                                          <p:val>
                                            <p:strVal val="0-#ppt_w/2"/>
                                          </p:val>
                                        </p:tav>
                                        <p:tav tm="100000">
                                          <p:val>
                                            <p:strVal val="#ppt_x"/>
                                          </p:val>
                                        </p:tav>
                                      </p:tavLst>
                                    </p:anim>
                                    <p:anim calcmode="lin" valueType="num">
                                      <p:cBhvr additive="base">
                                        <p:cTn id="33" dur="100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25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1000" fill="hold"/>
                                        <p:tgtEl>
                                          <p:spTgt spid="14"/>
                                        </p:tgtEl>
                                        <p:attrNameLst>
                                          <p:attrName>ppt_x</p:attrName>
                                        </p:attrNameLst>
                                      </p:cBhvr>
                                      <p:tavLst>
                                        <p:tav tm="0">
                                          <p:val>
                                            <p:strVal val="0-#ppt_w/2"/>
                                          </p:val>
                                        </p:tav>
                                        <p:tav tm="100000">
                                          <p:val>
                                            <p:strVal val="#ppt_x"/>
                                          </p:val>
                                        </p:tav>
                                      </p:tavLst>
                                    </p:anim>
                                    <p:anim calcmode="lin" valueType="num">
                                      <p:cBhvr additive="base">
                                        <p:cTn id="37" dur="1000" fill="hold"/>
                                        <p:tgtEl>
                                          <p:spTgt spid="14"/>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decel="10000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1000" fill="hold"/>
                                        <p:tgtEl>
                                          <p:spTgt spid="19"/>
                                        </p:tgtEl>
                                        <p:attrNameLst>
                                          <p:attrName>ppt_x</p:attrName>
                                        </p:attrNameLst>
                                      </p:cBhvr>
                                      <p:tavLst>
                                        <p:tav tm="0">
                                          <p:val>
                                            <p:strVal val="0-#ppt_w/2"/>
                                          </p:val>
                                        </p:tav>
                                        <p:tav tm="100000">
                                          <p:val>
                                            <p:strVal val="#ppt_x"/>
                                          </p:val>
                                        </p:tav>
                                      </p:tavLst>
                                    </p:anim>
                                    <p:anim calcmode="lin" valueType="num">
                                      <p:cBhvr additive="base">
                                        <p:cTn id="42" dur="1000" fill="hold"/>
                                        <p:tgtEl>
                                          <p:spTgt spid="19"/>
                                        </p:tgtEl>
                                        <p:attrNameLst>
                                          <p:attrName>ppt_y</p:attrName>
                                        </p:attrNameLst>
                                      </p:cBhvr>
                                      <p:tavLst>
                                        <p:tav tm="0">
                                          <p:val>
                                            <p:strVal val="#ppt_y"/>
                                          </p:val>
                                        </p:tav>
                                        <p:tav tm="100000">
                                          <p:val>
                                            <p:strVal val="#ppt_y"/>
                                          </p:val>
                                        </p:tav>
                                      </p:tavLst>
                                    </p:anim>
                                  </p:childTnLst>
                                </p:cTn>
                              </p:par>
                              <p:par>
                                <p:cTn id="43" presetID="2" presetClass="entr" presetSubtype="8" decel="100000" fill="hold" grpId="0" nodeType="withEffect">
                                  <p:stCondLst>
                                    <p:cond delay="25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1000" fill="hold"/>
                                        <p:tgtEl>
                                          <p:spTgt spid="20"/>
                                        </p:tgtEl>
                                        <p:attrNameLst>
                                          <p:attrName>ppt_x</p:attrName>
                                        </p:attrNameLst>
                                      </p:cBhvr>
                                      <p:tavLst>
                                        <p:tav tm="0">
                                          <p:val>
                                            <p:strVal val="0-#ppt_w/2"/>
                                          </p:val>
                                        </p:tav>
                                        <p:tav tm="100000">
                                          <p:val>
                                            <p:strVal val="#ppt_x"/>
                                          </p:val>
                                        </p:tav>
                                      </p:tavLst>
                                    </p:anim>
                                    <p:anim calcmode="lin" valueType="num">
                                      <p:cBhvr additive="base">
                                        <p:cTn id="46" dur="1000" fill="hold"/>
                                        <p:tgtEl>
                                          <p:spTgt spid="20"/>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0-#ppt_w/2"/>
                                          </p:val>
                                        </p:tav>
                                        <p:tav tm="100000">
                                          <p:val>
                                            <p:strVal val="#ppt_x"/>
                                          </p:val>
                                        </p:tav>
                                      </p:tavLst>
                                    </p:anim>
                                    <p:anim calcmode="lin" valueType="num">
                                      <p:cBhvr additive="base">
                                        <p:cTn id="50" dur="10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8" decel="100000" fill="hold" grpId="0" nodeType="withEffect">
                                  <p:stCondLst>
                                    <p:cond delay="25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1000" fill="hold"/>
                                        <p:tgtEl>
                                          <p:spTgt spid="18"/>
                                        </p:tgtEl>
                                        <p:attrNameLst>
                                          <p:attrName>ppt_x</p:attrName>
                                        </p:attrNameLst>
                                      </p:cBhvr>
                                      <p:tavLst>
                                        <p:tav tm="0">
                                          <p:val>
                                            <p:strVal val="0-#ppt_w/2"/>
                                          </p:val>
                                        </p:tav>
                                        <p:tav tm="100000">
                                          <p:val>
                                            <p:strVal val="#ppt_x"/>
                                          </p:val>
                                        </p:tav>
                                      </p:tavLst>
                                    </p:anim>
                                    <p:anim calcmode="lin" valueType="num">
                                      <p:cBhvr additive="base">
                                        <p:cTn id="54" dur="10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3750"/>
                            </p:stCondLst>
                            <p:childTnLst>
                              <p:par>
                                <p:cTn id="56" presetID="2" presetClass="entr" presetSubtype="8" decel="10000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1000" fill="hold"/>
                                        <p:tgtEl>
                                          <p:spTgt spid="23"/>
                                        </p:tgtEl>
                                        <p:attrNameLst>
                                          <p:attrName>ppt_x</p:attrName>
                                        </p:attrNameLst>
                                      </p:cBhvr>
                                      <p:tavLst>
                                        <p:tav tm="0">
                                          <p:val>
                                            <p:strVal val="0-#ppt_w/2"/>
                                          </p:val>
                                        </p:tav>
                                        <p:tav tm="100000">
                                          <p:val>
                                            <p:strVal val="#ppt_x"/>
                                          </p:val>
                                        </p:tav>
                                      </p:tavLst>
                                    </p:anim>
                                    <p:anim calcmode="lin" valueType="num">
                                      <p:cBhvr additive="base">
                                        <p:cTn id="59" dur="1000" fill="hold"/>
                                        <p:tgtEl>
                                          <p:spTgt spid="23"/>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250"/>
                                  </p:stCondLst>
                                  <p:childTnLst>
                                    <p:set>
                                      <p:cBhvr>
                                        <p:cTn id="61" dur="1" fill="hold">
                                          <p:stCondLst>
                                            <p:cond delay="0"/>
                                          </p:stCondLst>
                                        </p:cTn>
                                        <p:tgtEl>
                                          <p:spTgt spid="24"/>
                                        </p:tgtEl>
                                        <p:attrNameLst>
                                          <p:attrName>style.visibility</p:attrName>
                                        </p:attrNameLst>
                                      </p:cBhvr>
                                      <p:to>
                                        <p:strVal val="visible"/>
                                      </p:to>
                                    </p:set>
                                    <p:anim calcmode="lin" valueType="num">
                                      <p:cBhvr additive="base">
                                        <p:cTn id="62" dur="1000" fill="hold"/>
                                        <p:tgtEl>
                                          <p:spTgt spid="24"/>
                                        </p:tgtEl>
                                        <p:attrNameLst>
                                          <p:attrName>ppt_x</p:attrName>
                                        </p:attrNameLst>
                                      </p:cBhvr>
                                      <p:tavLst>
                                        <p:tav tm="0">
                                          <p:val>
                                            <p:strVal val="0-#ppt_w/2"/>
                                          </p:val>
                                        </p:tav>
                                        <p:tav tm="100000">
                                          <p:val>
                                            <p:strVal val="#ppt_x"/>
                                          </p:val>
                                        </p:tav>
                                      </p:tavLst>
                                    </p:anim>
                                    <p:anim calcmode="lin" valueType="num">
                                      <p:cBhvr additive="base">
                                        <p:cTn id="63" dur="1000" fill="hold"/>
                                        <p:tgtEl>
                                          <p:spTgt spid="24"/>
                                        </p:tgtEl>
                                        <p:attrNameLst>
                                          <p:attrName>ppt_y</p:attrName>
                                        </p:attrNameLst>
                                      </p:cBhvr>
                                      <p:tavLst>
                                        <p:tav tm="0">
                                          <p:val>
                                            <p:strVal val="#ppt_y"/>
                                          </p:val>
                                        </p:tav>
                                        <p:tav tm="100000">
                                          <p:val>
                                            <p:strVal val="#ppt_y"/>
                                          </p:val>
                                        </p:tav>
                                      </p:tavLst>
                                    </p:anim>
                                  </p:childTnLst>
                                </p:cTn>
                              </p:par>
                              <p:par>
                                <p:cTn id="64" presetID="2" presetClass="entr" presetSubtype="8" decel="100000"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1000" fill="hold"/>
                                        <p:tgtEl>
                                          <p:spTgt spid="21"/>
                                        </p:tgtEl>
                                        <p:attrNameLst>
                                          <p:attrName>ppt_x</p:attrName>
                                        </p:attrNameLst>
                                      </p:cBhvr>
                                      <p:tavLst>
                                        <p:tav tm="0">
                                          <p:val>
                                            <p:strVal val="0-#ppt_w/2"/>
                                          </p:val>
                                        </p:tav>
                                        <p:tav tm="100000">
                                          <p:val>
                                            <p:strVal val="#ppt_x"/>
                                          </p:val>
                                        </p:tav>
                                      </p:tavLst>
                                    </p:anim>
                                    <p:anim calcmode="lin" valueType="num">
                                      <p:cBhvr additive="base">
                                        <p:cTn id="67" dur="1000" fill="hold"/>
                                        <p:tgtEl>
                                          <p:spTgt spid="21"/>
                                        </p:tgtEl>
                                        <p:attrNameLst>
                                          <p:attrName>ppt_y</p:attrName>
                                        </p:attrNameLst>
                                      </p:cBhvr>
                                      <p:tavLst>
                                        <p:tav tm="0">
                                          <p:val>
                                            <p:strVal val="#ppt_y"/>
                                          </p:val>
                                        </p:tav>
                                        <p:tav tm="100000">
                                          <p:val>
                                            <p:strVal val="#ppt_y"/>
                                          </p:val>
                                        </p:tav>
                                      </p:tavLst>
                                    </p:anim>
                                  </p:childTnLst>
                                </p:cTn>
                              </p:par>
                              <p:par>
                                <p:cTn id="68" presetID="2" presetClass="entr" presetSubtype="8" decel="100000" fill="hold" grpId="0" nodeType="withEffect">
                                  <p:stCondLst>
                                    <p:cond delay="25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1000" fill="hold"/>
                                        <p:tgtEl>
                                          <p:spTgt spid="22"/>
                                        </p:tgtEl>
                                        <p:attrNameLst>
                                          <p:attrName>ppt_x</p:attrName>
                                        </p:attrNameLst>
                                      </p:cBhvr>
                                      <p:tavLst>
                                        <p:tav tm="0">
                                          <p:val>
                                            <p:strVal val="0-#ppt_w/2"/>
                                          </p:val>
                                        </p:tav>
                                        <p:tav tm="100000">
                                          <p:val>
                                            <p:strVal val="#ppt_x"/>
                                          </p:val>
                                        </p:tav>
                                      </p:tavLst>
                                    </p:anim>
                                    <p:anim calcmode="lin" valueType="num">
                                      <p:cBhvr additive="base">
                                        <p:cTn id="71"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7" grpId="0" animBg="1"/>
      <p:bldP spid="21" grpId="0" animBg="1"/>
      <p:bldP spid="8" grpId="0"/>
      <p:bldP spid="5" grpId="0" animBg="1"/>
      <p:bldP spid="7" grpId="0"/>
      <p:bldP spid="14" grpId="0"/>
      <p:bldP spid="15" grpId="0" animBg="1"/>
      <p:bldP spid="16" grpId="0"/>
      <p:bldP spid="18" grpId="0"/>
      <p:bldP spid="19" grpId="0" animBg="1"/>
      <p:bldP spid="20" grpId="0"/>
      <p:bldP spid="22" grpId="0"/>
      <p:bldP spid="23" grpId="0" animBg="1"/>
      <p:bldP spid="2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NZ" dirty="0" smtClean="0"/>
              <a:t>Availability Set Visualized</a:t>
            </a:r>
            <a:endParaRPr lang="en-NZ" dirty="0"/>
          </a:p>
        </p:txBody>
      </p:sp>
      <p:sp>
        <p:nvSpPr>
          <p:cNvPr id="3" name="Rectangle 2"/>
          <p:cNvSpPr/>
          <p:nvPr>
            <p:custDataLst>
              <p:tags r:id="rId1"/>
            </p:custDataLst>
          </p:nvPr>
        </p:nvSpPr>
        <p:spPr bwMode="auto">
          <a:xfrm>
            <a:off x="2250736" y="1572925"/>
            <a:ext cx="2664373" cy="4822860"/>
          </a:xfrm>
          <a:prstGeom prst="rect">
            <a:avLst/>
          </a:prstGeom>
          <a:solidFill>
            <a:schemeClr val="accent1"/>
          </a:solid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algn="ctr" fontAlgn="base">
              <a:spcBef>
                <a:spcPct val="0"/>
              </a:spcBef>
              <a:spcAft>
                <a:spcPct val="0"/>
              </a:spcAft>
            </a:pPr>
            <a:r>
              <a:rPr lang="en-US" dirty="0">
                <a:ln>
                  <a:solidFill>
                    <a:srgbClr val="363535">
                      <a:alpha val="0"/>
                    </a:srgbClr>
                  </a:solidFill>
                </a:ln>
                <a:gradFill>
                  <a:gsLst>
                    <a:gs pos="0">
                      <a:srgbClr val="FFFFFF"/>
                    </a:gs>
                    <a:gs pos="100000">
                      <a:srgbClr val="FFFFFF"/>
                    </a:gs>
                  </a:gsLst>
                  <a:lin ang="5400000" scaled="0"/>
                </a:gradFill>
                <a:latin typeface="Segoe UI Light" pitchFamily="34" charset="0"/>
              </a:rPr>
              <a:t>Fault Domain</a:t>
            </a:r>
          </a:p>
        </p:txBody>
      </p:sp>
      <p:sp>
        <p:nvSpPr>
          <p:cNvPr id="4" name="Rectangle 3"/>
          <p:cNvSpPr/>
          <p:nvPr>
            <p:custDataLst>
              <p:tags r:id="rId2"/>
            </p:custDataLst>
          </p:nvPr>
        </p:nvSpPr>
        <p:spPr bwMode="auto">
          <a:xfrm>
            <a:off x="2409443" y="2046169"/>
            <a:ext cx="2377439" cy="416179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19" rIns="91400" bIns="45701" numCol="1" spcCol="0" rtlCol="0" anchor="t" anchorCtr="0" compatLnSpc="1">
            <a:prstTxWarp prst="textNoShape">
              <a:avLst/>
            </a:prstTxWarp>
          </a:bodyPr>
          <a:lstStyle/>
          <a:p>
            <a:pPr algn="ctr" defTabSz="913749" fontAlgn="base">
              <a:spcBef>
                <a:spcPts val="1200"/>
              </a:spcBef>
              <a:spcAft>
                <a:spcPct val="0"/>
              </a:spcAft>
            </a:pPr>
            <a:r>
              <a:rPr lang="en-US" dirty="0" smtClean="0">
                <a:ln>
                  <a:solidFill>
                    <a:srgbClr val="363535">
                      <a:alpha val="0"/>
                    </a:srgbClr>
                  </a:solidFill>
                </a:ln>
                <a:gradFill>
                  <a:gsLst>
                    <a:gs pos="0">
                      <a:srgbClr val="FFFFFF"/>
                    </a:gs>
                    <a:gs pos="100000">
                      <a:srgbClr val="FFFFFF"/>
                    </a:gs>
                  </a:gsLst>
                  <a:lin ang="5400000" scaled="0"/>
                </a:gradFill>
              </a:rPr>
              <a:t>Rack</a:t>
            </a:r>
            <a:endParaRPr lang="en-US" sz="1500" dirty="0">
              <a:ln>
                <a:solidFill>
                  <a:srgbClr val="363535">
                    <a:alpha val="0"/>
                  </a:srgbClr>
                </a:solidFill>
              </a:ln>
              <a:gradFill>
                <a:gsLst>
                  <a:gs pos="0">
                    <a:srgbClr val="FFFFFF"/>
                  </a:gs>
                  <a:gs pos="100000">
                    <a:srgbClr val="FFFFFF"/>
                  </a:gs>
                </a:gsLst>
                <a:lin ang="5400000" scaled="0"/>
              </a:gradFill>
            </a:endParaRPr>
          </a:p>
        </p:txBody>
      </p:sp>
      <p:sp>
        <p:nvSpPr>
          <p:cNvPr id="5" name="Rectangle 4"/>
          <p:cNvSpPr/>
          <p:nvPr>
            <p:custDataLst>
              <p:tags r:id="rId3"/>
            </p:custDataLst>
          </p:nvPr>
        </p:nvSpPr>
        <p:spPr bwMode="auto">
          <a:xfrm>
            <a:off x="2577084" y="2527553"/>
            <a:ext cx="2011680" cy="16473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algn="ctr" defTabSz="914061" fontAlgn="base">
              <a:spcBef>
                <a:spcPct val="0"/>
              </a:spcBef>
              <a:spcAft>
                <a:spcPct val="0"/>
              </a:spcAft>
            </a:pPr>
            <a:r>
              <a:rPr lang="en-US" sz="1900" dirty="0">
                <a:ln>
                  <a:solidFill>
                    <a:srgbClr val="363535">
                      <a:alpha val="0"/>
                    </a:srgbClr>
                  </a:solidFill>
                </a:ln>
                <a:gradFill>
                  <a:gsLst>
                    <a:gs pos="0">
                      <a:srgbClr val="FFFFFF"/>
                    </a:gs>
                    <a:gs pos="100000">
                      <a:srgbClr val="FFFFFF"/>
                    </a:gs>
                  </a:gsLst>
                  <a:lin ang="5400000" scaled="0"/>
                </a:gradFill>
              </a:rPr>
              <a:t>Virtual Machine</a:t>
            </a:r>
          </a:p>
        </p:txBody>
      </p:sp>
      <p:sp>
        <p:nvSpPr>
          <p:cNvPr id="6" name="Rectangle 5"/>
          <p:cNvSpPr/>
          <p:nvPr>
            <p:custDataLst>
              <p:tags r:id="rId4"/>
            </p:custDataLst>
          </p:nvPr>
        </p:nvSpPr>
        <p:spPr bwMode="auto">
          <a:xfrm>
            <a:off x="2851403" y="2978385"/>
            <a:ext cx="1463040" cy="100596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NZ" sz="2000" dirty="0">
                <a:ln>
                  <a:solidFill>
                    <a:srgbClr val="363535">
                      <a:alpha val="0"/>
                    </a:srgbClr>
                  </a:solidFill>
                </a:ln>
                <a:gradFill>
                  <a:gsLst>
                    <a:gs pos="0">
                      <a:srgbClr val="FFFFFF"/>
                    </a:gs>
                    <a:gs pos="100000">
                      <a:srgbClr val="FFFFFF"/>
                    </a:gs>
                  </a:gsLst>
                  <a:lin ang="5400000" scaled="0"/>
                </a:gradFill>
              </a:rPr>
              <a:t>IIS1</a:t>
            </a:r>
          </a:p>
        </p:txBody>
      </p:sp>
      <p:sp>
        <p:nvSpPr>
          <p:cNvPr id="8" name="Rectangle 7"/>
          <p:cNvSpPr/>
          <p:nvPr>
            <p:custDataLst>
              <p:tags r:id="rId5"/>
            </p:custDataLst>
          </p:nvPr>
        </p:nvSpPr>
        <p:spPr bwMode="auto">
          <a:xfrm>
            <a:off x="2577084" y="4384545"/>
            <a:ext cx="2011680" cy="1647379"/>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algn="ctr" defTabSz="914061" fontAlgn="base">
              <a:spcBef>
                <a:spcPct val="0"/>
              </a:spcBef>
              <a:spcAft>
                <a:spcPct val="0"/>
              </a:spcAft>
            </a:pPr>
            <a:r>
              <a:rPr lang="en-US" sz="1900" dirty="0">
                <a:ln>
                  <a:solidFill>
                    <a:srgbClr val="363535">
                      <a:alpha val="0"/>
                    </a:srgbClr>
                  </a:solidFill>
                </a:ln>
                <a:gradFill>
                  <a:gsLst>
                    <a:gs pos="0">
                      <a:srgbClr val="FFFFFF"/>
                    </a:gs>
                    <a:gs pos="100000">
                      <a:srgbClr val="FFFFFF"/>
                    </a:gs>
                  </a:gsLst>
                  <a:lin ang="5400000" scaled="0"/>
                </a:gradFill>
              </a:rPr>
              <a:t>Virtual Machine</a:t>
            </a:r>
          </a:p>
        </p:txBody>
      </p:sp>
      <p:sp>
        <p:nvSpPr>
          <p:cNvPr id="9" name="Rectangle 8"/>
          <p:cNvSpPr/>
          <p:nvPr>
            <p:custDataLst>
              <p:tags r:id="rId6"/>
            </p:custDataLst>
          </p:nvPr>
        </p:nvSpPr>
        <p:spPr bwMode="auto">
          <a:xfrm>
            <a:off x="2851403" y="4835375"/>
            <a:ext cx="1463040" cy="105875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NZ" sz="2000" dirty="0">
                <a:ln>
                  <a:solidFill>
                    <a:srgbClr val="363535">
                      <a:alpha val="0"/>
                    </a:srgbClr>
                  </a:solidFill>
                </a:ln>
                <a:gradFill>
                  <a:gsLst>
                    <a:gs pos="0">
                      <a:srgbClr val="FFFFFF"/>
                    </a:gs>
                    <a:gs pos="100000">
                      <a:srgbClr val="FFFFFF"/>
                    </a:gs>
                  </a:gsLst>
                  <a:lin ang="5400000" scaled="0"/>
                </a:gradFill>
              </a:rPr>
              <a:t>SQL1</a:t>
            </a:r>
          </a:p>
        </p:txBody>
      </p:sp>
      <p:sp>
        <p:nvSpPr>
          <p:cNvPr id="11" name="Rectangle 10"/>
          <p:cNvSpPr/>
          <p:nvPr>
            <p:custDataLst>
              <p:tags r:id="rId7"/>
            </p:custDataLst>
          </p:nvPr>
        </p:nvSpPr>
        <p:spPr bwMode="auto">
          <a:xfrm>
            <a:off x="7236394" y="1572925"/>
            <a:ext cx="2664373" cy="4822860"/>
          </a:xfrm>
          <a:prstGeom prst="rect">
            <a:avLst/>
          </a:prstGeom>
          <a:solidFill>
            <a:schemeClr val="accent1"/>
          </a:solid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algn="ctr" fontAlgn="base">
              <a:spcBef>
                <a:spcPct val="0"/>
              </a:spcBef>
              <a:spcAft>
                <a:spcPct val="0"/>
              </a:spcAft>
            </a:pPr>
            <a:r>
              <a:rPr lang="en-US" dirty="0">
                <a:ln>
                  <a:solidFill>
                    <a:srgbClr val="363535">
                      <a:alpha val="0"/>
                    </a:srgbClr>
                  </a:solidFill>
                </a:ln>
                <a:gradFill>
                  <a:gsLst>
                    <a:gs pos="0">
                      <a:srgbClr val="FFFFFF"/>
                    </a:gs>
                    <a:gs pos="100000">
                      <a:srgbClr val="FFFFFF"/>
                    </a:gs>
                  </a:gsLst>
                  <a:lin ang="5400000" scaled="0"/>
                </a:gradFill>
                <a:latin typeface="Segoe UI Light" pitchFamily="34" charset="0"/>
              </a:rPr>
              <a:t>Fault Domain</a:t>
            </a:r>
          </a:p>
        </p:txBody>
      </p:sp>
      <p:sp>
        <p:nvSpPr>
          <p:cNvPr id="12" name="Rectangle 11"/>
          <p:cNvSpPr/>
          <p:nvPr>
            <p:custDataLst>
              <p:tags r:id="rId8"/>
            </p:custDataLst>
          </p:nvPr>
        </p:nvSpPr>
        <p:spPr bwMode="auto">
          <a:xfrm>
            <a:off x="7395101" y="2046169"/>
            <a:ext cx="2377439" cy="416179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19" rIns="91400" bIns="45701" numCol="1" spcCol="0" rtlCol="0" anchor="t" anchorCtr="0" compatLnSpc="1">
            <a:prstTxWarp prst="textNoShape">
              <a:avLst/>
            </a:prstTxWarp>
          </a:bodyPr>
          <a:lstStyle/>
          <a:p>
            <a:pPr algn="ctr" defTabSz="913749" fontAlgn="base">
              <a:spcBef>
                <a:spcPts val="1200"/>
              </a:spcBef>
              <a:spcAft>
                <a:spcPct val="0"/>
              </a:spcAft>
            </a:pPr>
            <a:r>
              <a:rPr lang="en-US" dirty="0" smtClean="0">
                <a:ln>
                  <a:solidFill>
                    <a:srgbClr val="363535">
                      <a:alpha val="0"/>
                    </a:srgbClr>
                  </a:solidFill>
                </a:ln>
                <a:gradFill>
                  <a:gsLst>
                    <a:gs pos="0">
                      <a:srgbClr val="FFFFFF"/>
                    </a:gs>
                    <a:gs pos="100000">
                      <a:srgbClr val="FFFFFF"/>
                    </a:gs>
                  </a:gsLst>
                  <a:lin ang="5400000" scaled="0"/>
                </a:gradFill>
              </a:rPr>
              <a:t>Rack</a:t>
            </a:r>
            <a:endParaRPr lang="en-US" sz="1500" dirty="0">
              <a:ln>
                <a:solidFill>
                  <a:srgbClr val="363535">
                    <a:alpha val="0"/>
                  </a:srgbClr>
                </a:solidFill>
              </a:ln>
              <a:gradFill>
                <a:gsLst>
                  <a:gs pos="0">
                    <a:srgbClr val="FFFFFF"/>
                  </a:gs>
                  <a:gs pos="100000">
                    <a:srgbClr val="FFFFFF"/>
                  </a:gs>
                </a:gsLst>
                <a:lin ang="5400000" scaled="0"/>
              </a:gradFill>
            </a:endParaRPr>
          </a:p>
        </p:txBody>
      </p:sp>
      <p:sp>
        <p:nvSpPr>
          <p:cNvPr id="13" name="Rectangle 12"/>
          <p:cNvSpPr/>
          <p:nvPr>
            <p:custDataLst>
              <p:tags r:id="rId9"/>
            </p:custDataLst>
          </p:nvPr>
        </p:nvSpPr>
        <p:spPr bwMode="auto">
          <a:xfrm>
            <a:off x="7562740" y="2527553"/>
            <a:ext cx="2011680" cy="1647379"/>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algn="ctr" defTabSz="914061" fontAlgn="base">
              <a:spcBef>
                <a:spcPct val="0"/>
              </a:spcBef>
              <a:spcAft>
                <a:spcPct val="0"/>
              </a:spcAft>
            </a:pPr>
            <a:r>
              <a:rPr lang="en-US" sz="1900" dirty="0">
                <a:ln>
                  <a:solidFill>
                    <a:srgbClr val="363535">
                      <a:alpha val="0"/>
                    </a:srgbClr>
                  </a:solidFill>
                </a:ln>
                <a:gradFill>
                  <a:gsLst>
                    <a:gs pos="0">
                      <a:srgbClr val="FFFFFF"/>
                    </a:gs>
                    <a:gs pos="100000">
                      <a:srgbClr val="FFFFFF"/>
                    </a:gs>
                  </a:gsLst>
                  <a:lin ang="5400000" scaled="0"/>
                </a:gradFill>
              </a:rPr>
              <a:t>Virtual Machine</a:t>
            </a:r>
          </a:p>
        </p:txBody>
      </p:sp>
      <p:sp>
        <p:nvSpPr>
          <p:cNvPr id="14" name="Rectangle 13"/>
          <p:cNvSpPr/>
          <p:nvPr>
            <p:custDataLst>
              <p:tags r:id="rId10"/>
            </p:custDataLst>
          </p:nvPr>
        </p:nvSpPr>
        <p:spPr bwMode="auto">
          <a:xfrm>
            <a:off x="7837060" y="2967671"/>
            <a:ext cx="1463040" cy="101668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NZ" sz="2000" dirty="0">
                <a:ln>
                  <a:solidFill>
                    <a:srgbClr val="363535">
                      <a:alpha val="0"/>
                    </a:srgbClr>
                  </a:solidFill>
                </a:ln>
                <a:gradFill>
                  <a:gsLst>
                    <a:gs pos="0">
                      <a:srgbClr val="FFFFFF"/>
                    </a:gs>
                    <a:gs pos="100000">
                      <a:srgbClr val="FFFFFF"/>
                    </a:gs>
                  </a:gsLst>
                  <a:lin ang="5400000" scaled="0"/>
                </a:gradFill>
              </a:rPr>
              <a:t>IIS2</a:t>
            </a:r>
          </a:p>
        </p:txBody>
      </p:sp>
      <p:sp>
        <p:nvSpPr>
          <p:cNvPr id="16" name="Rectangle 15"/>
          <p:cNvSpPr/>
          <p:nvPr>
            <p:custDataLst>
              <p:tags r:id="rId11"/>
            </p:custDataLst>
          </p:nvPr>
        </p:nvSpPr>
        <p:spPr bwMode="auto">
          <a:xfrm>
            <a:off x="7562740" y="4384545"/>
            <a:ext cx="2011680" cy="1647379"/>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t" anchorCtr="0" compatLnSpc="1">
            <a:prstTxWarp prst="textNoShape">
              <a:avLst/>
            </a:prstTxWarp>
          </a:bodyPr>
          <a:lstStyle/>
          <a:p>
            <a:pPr algn="ctr" defTabSz="914061" fontAlgn="base">
              <a:spcBef>
                <a:spcPct val="0"/>
              </a:spcBef>
              <a:spcAft>
                <a:spcPct val="0"/>
              </a:spcAft>
            </a:pPr>
            <a:r>
              <a:rPr lang="en-US" sz="1900" dirty="0">
                <a:ln>
                  <a:solidFill>
                    <a:srgbClr val="363535">
                      <a:alpha val="0"/>
                    </a:srgbClr>
                  </a:solidFill>
                </a:ln>
                <a:gradFill>
                  <a:gsLst>
                    <a:gs pos="0">
                      <a:srgbClr val="FFFFFF"/>
                    </a:gs>
                    <a:gs pos="100000">
                      <a:srgbClr val="FFFFFF"/>
                    </a:gs>
                  </a:gsLst>
                  <a:lin ang="5400000" scaled="0"/>
                </a:gradFill>
              </a:rPr>
              <a:t>Virtual Machine</a:t>
            </a:r>
          </a:p>
        </p:txBody>
      </p:sp>
      <p:sp>
        <p:nvSpPr>
          <p:cNvPr id="17" name="Rectangle 16"/>
          <p:cNvSpPr/>
          <p:nvPr>
            <p:custDataLst>
              <p:tags r:id="rId12"/>
            </p:custDataLst>
          </p:nvPr>
        </p:nvSpPr>
        <p:spPr bwMode="auto">
          <a:xfrm>
            <a:off x="7837060" y="4835375"/>
            <a:ext cx="1463040" cy="1058759"/>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NZ" sz="2000" dirty="0">
                <a:ln>
                  <a:solidFill>
                    <a:srgbClr val="363535">
                      <a:alpha val="0"/>
                    </a:srgbClr>
                  </a:solidFill>
                </a:ln>
                <a:gradFill>
                  <a:gsLst>
                    <a:gs pos="0">
                      <a:srgbClr val="FFFFFF"/>
                    </a:gs>
                    <a:gs pos="100000">
                      <a:srgbClr val="FFFFFF"/>
                    </a:gs>
                  </a:gsLst>
                  <a:lin ang="5400000" scaled="0"/>
                </a:gradFill>
              </a:rPr>
              <a:t>SQL2</a:t>
            </a:r>
          </a:p>
        </p:txBody>
      </p:sp>
      <p:sp>
        <p:nvSpPr>
          <p:cNvPr id="19" name="Rectangle 18"/>
          <p:cNvSpPr/>
          <p:nvPr>
            <p:custDataLst>
              <p:tags r:id="rId13"/>
            </p:custDataLst>
          </p:nvPr>
        </p:nvSpPr>
        <p:spPr bwMode="auto">
          <a:xfrm>
            <a:off x="2332323" y="2967672"/>
            <a:ext cx="7502142" cy="1016683"/>
          </a:xfrm>
          <a:prstGeom prst="rect">
            <a:avLst/>
          </a:prstGeom>
          <a:no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ln>
                  <a:solidFill>
                    <a:srgbClr val="363535">
                      <a:alpha val="0"/>
                    </a:srgbClr>
                  </a:solidFill>
                </a:ln>
                <a:gradFill>
                  <a:gsLst>
                    <a:gs pos="0">
                      <a:srgbClr val="FFFFFF"/>
                    </a:gs>
                    <a:gs pos="100000">
                      <a:srgbClr val="FFFFFF"/>
                    </a:gs>
                  </a:gsLst>
                  <a:lin ang="5400000" scaled="0"/>
                </a:gradFill>
              </a:rPr>
              <a:t>Web Availability Set</a:t>
            </a:r>
          </a:p>
        </p:txBody>
      </p:sp>
      <p:sp>
        <p:nvSpPr>
          <p:cNvPr id="21" name="Rectangle 20"/>
          <p:cNvSpPr/>
          <p:nvPr>
            <p:custDataLst>
              <p:tags r:id="rId14"/>
            </p:custDataLst>
          </p:nvPr>
        </p:nvSpPr>
        <p:spPr bwMode="auto">
          <a:xfrm>
            <a:off x="2332323" y="4835375"/>
            <a:ext cx="7502142" cy="1058759"/>
          </a:xfrm>
          <a:prstGeom prst="rect">
            <a:avLst/>
          </a:prstGeom>
          <a:no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r>
              <a:rPr lang="en-US" sz="2000" dirty="0">
                <a:ln>
                  <a:solidFill>
                    <a:srgbClr val="363535">
                      <a:alpha val="0"/>
                    </a:srgbClr>
                  </a:solidFill>
                </a:ln>
                <a:gradFill>
                  <a:gsLst>
                    <a:gs pos="0">
                      <a:srgbClr val="FFFFFF"/>
                    </a:gs>
                    <a:gs pos="100000">
                      <a:srgbClr val="FFFFFF"/>
                    </a:gs>
                  </a:gsLst>
                  <a:lin ang="5400000" scaled="0"/>
                </a:gradFill>
              </a:rPr>
              <a:t>SQL Availability Set</a:t>
            </a:r>
          </a:p>
        </p:txBody>
      </p:sp>
    </p:spTree>
    <p:extLst>
      <p:ext uri="{BB962C8B-B14F-4D97-AF65-F5344CB8AC3E}">
        <p14:creationId xmlns:p14="http://schemas.microsoft.com/office/powerpoint/2010/main" val="2354379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9"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custDataLst>
              <p:tags r:id="rId2"/>
            </p:custDataLst>
          </p:nvPr>
        </p:nvSpPr>
        <p:spPr bwMode="auto">
          <a:xfrm>
            <a:off x="4585652" y="2233073"/>
            <a:ext cx="5201582" cy="305429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01" rIns="91400" bIns="45701" numCol="1" spcCol="0" rtlCol="0" anchor="ctr" anchorCtr="0" compatLnSpc="1">
            <a:prstTxWarp prst="textNoShape">
              <a:avLst/>
            </a:prstTxWarp>
          </a:bodyPr>
          <a:lstStyle/>
          <a:p>
            <a:pPr algn="ctr" defTabSz="913749"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34" name="Rectangle 33"/>
          <p:cNvSpPr/>
          <p:nvPr>
            <p:custDataLst>
              <p:tags r:id="rId3"/>
            </p:custDataLst>
          </p:nvPr>
        </p:nvSpPr>
        <p:spPr bwMode="auto">
          <a:xfrm>
            <a:off x="1980563" y="2233073"/>
            <a:ext cx="2605087" cy="305429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01" rIns="91400" bIns="45701" numCol="1" spcCol="0" rtlCol="0" anchor="ctr" anchorCtr="0" compatLnSpc="1">
            <a:prstTxWarp prst="textNoShape">
              <a:avLst/>
            </a:prstTxWarp>
          </a:bodyPr>
          <a:lstStyle/>
          <a:p>
            <a:pPr algn="ctr" defTabSz="913749"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9" name="Group 8"/>
          <p:cNvGrpSpPr/>
          <p:nvPr/>
        </p:nvGrpSpPr>
        <p:grpSpPr>
          <a:xfrm>
            <a:off x="2271035" y="3010680"/>
            <a:ext cx="7149378" cy="1872343"/>
            <a:chOff x="2271036" y="3870536"/>
            <a:chExt cx="7149378" cy="1872342"/>
          </a:xfrm>
        </p:grpSpPr>
        <p:sp>
          <p:nvSpPr>
            <p:cNvPr id="27" name="Rectangle 26"/>
            <p:cNvSpPr/>
            <p:nvPr/>
          </p:nvSpPr>
          <p:spPr bwMode="auto">
            <a:xfrm>
              <a:off x="2271036" y="3870536"/>
              <a:ext cx="2024143" cy="187234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91440" numCol="1" spcCol="0" rtlCol="0" anchor="b" anchorCtr="0" compatLnSpc="1">
              <a:prstTxWarp prst="textNoShape">
                <a:avLst/>
              </a:prstTxWarp>
            </a:bodyPr>
            <a:lstStyle/>
            <a:p>
              <a:pPr algn="ctr" defTabSz="913749" fontAlgn="base">
                <a:spcBef>
                  <a:spcPct val="0"/>
                </a:spcBef>
                <a:spcAft>
                  <a:spcPct val="0"/>
                </a:spcAft>
              </a:pPr>
              <a:r>
                <a:rPr lang="en-US" sz="2000" dirty="0" smtClean="0">
                  <a:ln>
                    <a:solidFill>
                      <a:srgbClr val="FFFFFF">
                        <a:alpha val="0"/>
                      </a:srgbClr>
                    </a:solidFill>
                  </a:ln>
                  <a:gradFill>
                    <a:gsLst>
                      <a:gs pos="0">
                        <a:srgbClr val="FFFFFF"/>
                      </a:gs>
                      <a:gs pos="100000">
                        <a:srgbClr val="FFFFFF"/>
                      </a:gs>
                    </a:gsLst>
                    <a:lin ang="5400000" scaled="0"/>
                  </a:gradFill>
                </a:rPr>
                <a:t>Virtual Machine</a:t>
              </a:r>
              <a:endParaRPr lang="en-US" sz="2000" dirty="0">
                <a:ln>
                  <a:solidFill>
                    <a:srgbClr val="FFFFFF">
                      <a:alpha val="0"/>
                    </a:srgbClr>
                  </a:solidFill>
                </a:ln>
                <a:gradFill>
                  <a:gsLst>
                    <a:gs pos="0">
                      <a:srgbClr val="FFFFFF"/>
                    </a:gs>
                    <a:gs pos="100000">
                      <a:srgbClr val="FFFFFF"/>
                    </a:gs>
                  </a:gsLst>
                  <a:lin ang="5400000" scaled="0"/>
                </a:gradFill>
              </a:endParaRPr>
            </a:p>
          </p:txBody>
        </p:sp>
        <p:sp>
          <p:nvSpPr>
            <p:cNvPr id="19" name="Rectangle 18"/>
            <p:cNvSpPr/>
            <p:nvPr/>
          </p:nvSpPr>
          <p:spPr bwMode="auto">
            <a:xfrm>
              <a:off x="4833653" y="3870536"/>
              <a:ext cx="2024143" cy="187234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91440" numCol="1" spcCol="0" rtlCol="0" anchor="b" anchorCtr="0" compatLnSpc="1">
              <a:prstTxWarp prst="textNoShape">
                <a:avLst/>
              </a:prstTxWarp>
            </a:bodyPr>
            <a:lstStyle/>
            <a:p>
              <a:pPr algn="ctr" defTabSz="913749" fontAlgn="base">
                <a:spcBef>
                  <a:spcPct val="0"/>
                </a:spcBef>
                <a:spcAft>
                  <a:spcPct val="0"/>
                </a:spcAft>
              </a:pPr>
              <a:r>
                <a:rPr lang="en-US" sz="2000" dirty="0" smtClean="0">
                  <a:ln>
                    <a:solidFill>
                      <a:srgbClr val="FFFFFF">
                        <a:alpha val="0"/>
                      </a:srgbClr>
                    </a:solidFill>
                  </a:ln>
                  <a:gradFill>
                    <a:gsLst>
                      <a:gs pos="0">
                        <a:srgbClr val="FFFFFF"/>
                      </a:gs>
                      <a:gs pos="100000">
                        <a:srgbClr val="FFFFFF"/>
                      </a:gs>
                    </a:gsLst>
                    <a:lin ang="5400000" scaled="0"/>
                  </a:gradFill>
                </a:rPr>
                <a:t>Virtual Machine</a:t>
              </a:r>
              <a:endParaRPr lang="en-US" sz="2000" dirty="0">
                <a:ln>
                  <a:solidFill>
                    <a:srgbClr val="FFFFFF">
                      <a:alpha val="0"/>
                    </a:srgbClr>
                  </a:solidFill>
                </a:ln>
                <a:gradFill>
                  <a:gsLst>
                    <a:gs pos="0">
                      <a:srgbClr val="FFFFFF"/>
                    </a:gs>
                    <a:gs pos="100000">
                      <a:srgbClr val="FFFFFF"/>
                    </a:gs>
                  </a:gsLst>
                  <a:lin ang="5400000" scaled="0"/>
                </a:gradFill>
              </a:endParaRPr>
            </a:p>
          </p:txBody>
        </p:sp>
        <p:sp>
          <p:nvSpPr>
            <p:cNvPr id="31" name="Rectangle 30"/>
            <p:cNvSpPr/>
            <p:nvPr/>
          </p:nvSpPr>
          <p:spPr bwMode="auto">
            <a:xfrm>
              <a:off x="7396271" y="3870536"/>
              <a:ext cx="2024143" cy="187234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91440" numCol="1" spcCol="0" rtlCol="0" anchor="b" anchorCtr="0" compatLnSpc="1">
              <a:prstTxWarp prst="textNoShape">
                <a:avLst/>
              </a:prstTxWarp>
            </a:bodyPr>
            <a:lstStyle/>
            <a:p>
              <a:pPr algn="ctr" defTabSz="913749" fontAlgn="base">
                <a:spcBef>
                  <a:spcPct val="0"/>
                </a:spcBef>
                <a:spcAft>
                  <a:spcPct val="0"/>
                </a:spcAft>
              </a:pPr>
              <a:r>
                <a:rPr lang="en-US" sz="2000" dirty="0" smtClean="0">
                  <a:ln>
                    <a:solidFill>
                      <a:srgbClr val="FFFFFF">
                        <a:alpha val="0"/>
                      </a:srgbClr>
                    </a:solidFill>
                  </a:ln>
                  <a:gradFill>
                    <a:gsLst>
                      <a:gs pos="0">
                        <a:srgbClr val="FFFFFF"/>
                      </a:gs>
                      <a:gs pos="100000">
                        <a:srgbClr val="FFFFFF"/>
                      </a:gs>
                    </a:gsLst>
                    <a:lin ang="5400000" scaled="0"/>
                  </a:gradFill>
                </a:rPr>
                <a:t>Virtual Machine</a:t>
              </a:r>
              <a:endParaRPr lang="en-US" sz="2000" dirty="0">
                <a:ln>
                  <a:solidFill>
                    <a:srgbClr val="FFFFFF">
                      <a:alpha val="0"/>
                    </a:srgbClr>
                  </a:solidFill>
                </a:ln>
                <a:gradFill>
                  <a:gsLst>
                    <a:gs pos="0">
                      <a:srgbClr val="FFFFFF"/>
                    </a:gs>
                    <a:gs pos="100000">
                      <a:srgbClr val="FFFFFF"/>
                    </a:gs>
                  </a:gsLst>
                  <a:lin ang="5400000" scaled="0"/>
                </a:gradFill>
              </a:endParaRPr>
            </a:p>
          </p:txBody>
        </p:sp>
        <p:grpSp>
          <p:nvGrpSpPr>
            <p:cNvPr id="3" name="Group 2"/>
            <p:cNvGrpSpPr/>
            <p:nvPr/>
          </p:nvGrpSpPr>
          <p:grpSpPr>
            <a:xfrm>
              <a:off x="2424575" y="4064635"/>
              <a:ext cx="1717064" cy="1110877"/>
              <a:chOff x="9266874" y="5989713"/>
              <a:chExt cx="1717064" cy="1110877"/>
            </a:xfrm>
          </p:grpSpPr>
          <p:sp>
            <p:nvSpPr>
              <p:cNvPr id="22" name="Freeform 6"/>
              <p:cNvSpPr>
                <a:spLocks noEditPoints="1"/>
              </p:cNvSpPr>
              <p:nvPr/>
            </p:nvSpPr>
            <p:spPr bwMode="auto">
              <a:xfrm rot="10800000">
                <a:off x="9344211" y="6011482"/>
                <a:ext cx="1563520" cy="955375"/>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91440" tIns="45720" rIns="91440" bIns="45720" numCol="1" anchor="ctr" anchorCtr="0" compatLnSpc="1">
                <a:prstTxWarp prst="textNoShape">
                  <a:avLst/>
                </a:prstTxWarp>
              </a:bodyPr>
              <a:lstStyle/>
              <a:p>
                <a:endParaRPr lang="en-US" sz="2300" dirty="0">
                  <a:gradFill>
                    <a:gsLst>
                      <a:gs pos="0">
                        <a:srgbClr val="FFFFFF"/>
                      </a:gs>
                      <a:gs pos="100000">
                        <a:srgbClr val="FFFFFF"/>
                      </a:gs>
                    </a:gsLst>
                    <a:lin ang="5400000" scaled="0"/>
                  </a:gradFill>
                </a:endParaRPr>
              </a:p>
            </p:txBody>
          </p:sp>
          <p:sp>
            <p:nvSpPr>
              <p:cNvPr id="21" name="Freeform 6"/>
              <p:cNvSpPr>
                <a:spLocks noEditPoints="1"/>
              </p:cNvSpPr>
              <p:nvPr/>
            </p:nvSpPr>
            <p:spPr bwMode="auto">
              <a:xfrm>
                <a:off x="9266874" y="5989713"/>
                <a:ext cx="1717064" cy="1110877"/>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2300" dirty="0">
                    <a:gradFill>
                      <a:gsLst>
                        <a:gs pos="0">
                          <a:srgbClr val="FFFFFF"/>
                        </a:gs>
                        <a:gs pos="100000">
                          <a:srgbClr val="FFFFFF"/>
                        </a:gs>
                      </a:gsLst>
                      <a:lin ang="5400000" scaled="0"/>
                    </a:gradFill>
                  </a:rPr>
                  <a:t>SQL Server </a:t>
                </a:r>
                <a:br>
                  <a:rPr lang="en-US" sz="2300" dirty="0">
                    <a:gradFill>
                      <a:gsLst>
                        <a:gs pos="0">
                          <a:srgbClr val="FFFFFF"/>
                        </a:gs>
                        <a:gs pos="100000">
                          <a:srgbClr val="FFFFFF"/>
                        </a:gs>
                      </a:gsLst>
                      <a:lin ang="5400000" scaled="0"/>
                    </a:gradFill>
                  </a:rPr>
                </a:br>
                <a:r>
                  <a:rPr lang="en-US" sz="2300" dirty="0">
                    <a:gradFill>
                      <a:gsLst>
                        <a:gs pos="0">
                          <a:srgbClr val="FFFFFF"/>
                        </a:gs>
                        <a:gs pos="100000">
                          <a:srgbClr val="FFFFFF"/>
                        </a:gs>
                      </a:gsLst>
                      <a:lin ang="5400000" scaled="0"/>
                    </a:gradFill>
                  </a:rPr>
                  <a:t>- Primary</a:t>
                </a:r>
              </a:p>
            </p:txBody>
          </p:sp>
        </p:grpSp>
        <p:grpSp>
          <p:nvGrpSpPr>
            <p:cNvPr id="24" name="Group 23"/>
            <p:cNvGrpSpPr/>
            <p:nvPr/>
          </p:nvGrpSpPr>
          <p:grpSpPr>
            <a:xfrm>
              <a:off x="4987192" y="4064635"/>
              <a:ext cx="1717064" cy="1110877"/>
              <a:chOff x="9266874" y="5989713"/>
              <a:chExt cx="1717064" cy="1110877"/>
            </a:xfrm>
          </p:grpSpPr>
          <p:sp>
            <p:nvSpPr>
              <p:cNvPr id="25" name="Freeform 6"/>
              <p:cNvSpPr>
                <a:spLocks noEditPoints="1"/>
              </p:cNvSpPr>
              <p:nvPr/>
            </p:nvSpPr>
            <p:spPr bwMode="auto">
              <a:xfrm rot="10800000">
                <a:off x="9344211" y="6011482"/>
                <a:ext cx="1563520" cy="955375"/>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91440" tIns="45720" rIns="91440" bIns="45720" numCol="1" anchor="ctr" anchorCtr="0" compatLnSpc="1">
                <a:prstTxWarp prst="textNoShape">
                  <a:avLst/>
                </a:prstTxWarp>
              </a:bodyPr>
              <a:lstStyle/>
              <a:p>
                <a:endParaRPr lang="en-US" sz="2300" dirty="0">
                  <a:gradFill>
                    <a:gsLst>
                      <a:gs pos="0">
                        <a:srgbClr val="FFFFFF"/>
                      </a:gs>
                      <a:gs pos="100000">
                        <a:srgbClr val="FFFFFF"/>
                      </a:gs>
                    </a:gsLst>
                    <a:lin ang="5400000" scaled="0"/>
                  </a:gradFill>
                </a:endParaRPr>
              </a:p>
            </p:txBody>
          </p:sp>
          <p:sp>
            <p:nvSpPr>
              <p:cNvPr id="26" name="Freeform 6"/>
              <p:cNvSpPr>
                <a:spLocks noEditPoints="1"/>
              </p:cNvSpPr>
              <p:nvPr/>
            </p:nvSpPr>
            <p:spPr bwMode="auto">
              <a:xfrm>
                <a:off x="9266874" y="5989713"/>
                <a:ext cx="1717064" cy="1110877"/>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2300" dirty="0">
                    <a:gradFill>
                      <a:gsLst>
                        <a:gs pos="0">
                          <a:srgbClr val="FFFFFF"/>
                        </a:gs>
                        <a:gs pos="100000">
                          <a:srgbClr val="FFFFFF"/>
                        </a:gs>
                      </a:gsLst>
                      <a:lin ang="5400000" scaled="0"/>
                    </a:gradFill>
                  </a:rPr>
                  <a:t>SQL Server </a:t>
                </a:r>
                <a:br>
                  <a:rPr lang="en-US" sz="2300" dirty="0">
                    <a:gradFill>
                      <a:gsLst>
                        <a:gs pos="0">
                          <a:srgbClr val="FFFFFF"/>
                        </a:gs>
                        <a:gs pos="100000">
                          <a:srgbClr val="FFFFFF"/>
                        </a:gs>
                      </a:gsLst>
                      <a:lin ang="5400000" scaled="0"/>
                    </a:gradFill>
                  </a:rPr>
                </a:br>
                <a:r>
                  <a:rPr lang="en-US" sz="2300" dirty="0">
                    <a:gradFill>
                      <a:gsLst>
                        <a:gs pos="0">
                          <a:srgbClr val="FFFFFF"/>
                        </a:gs>
                        <a:gs pos="100000">
                          <a:srgbClr val="FFFFFF"/>
                        </a:gs>
                      </a:gsLst>
                      <a:lin ang="5400000" scaled="0"/>
                    </a:gradFill>
                  </a:rPr>
                  <a:t>- Primary</a:t>
                </a:r>
              </a:p>
            </p:txBody>
          </p:sp>
        </p:grpSp>
        <p:grpSp>
          <p:nvGrpSpPr>
            <p:cNvPr id="28" name="Group 27"/>
            <p:cNvGrpSpPr/>
            <p:nvPr/>
          </p:nvGrpSpPr>
          <p:grpSpPr>
            <a:xfrm>
              <a:off x="7549810" y="4064635"/>
              <a:ext cx="1717064" cy="1110877"/>
              <a:chOff x="9266874" y="5989713"/>
              <a:chExt cx="1717064" cy="1110877"/>
            </a:xfrm>
          </p:grpSpPr>
          <p:sp>
            <p:nvSpPr>
              <p:cNvPr id="29" name="Freeform 6"/>
              <p:cNvSpPr>
                <a:spLocks noEditPoints="1"/>
              </p:cNvSpPr>
              <p:nvPr/>
            </p:nvSpPr>
            <p:spPr bwMode="auto">
              <a:xfrm rot="10800000">
                <a:off x="9344211" y="6011482"/>
                <a:ext cx="1563520" cy="955375"/>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91440" tIns="45720" rIns="91440" bIns="45720" numCol="1" anchor="ctr" anchorCtr="0" compatLnSpc="1">
                <a:prstTxWarp prst="textNoShape">
                  <a:avLst/>
                </a:prstTxWarp>
              </a:bodyPr>
              <a:lstStyle/>
              <a:p>
                <a:endParaRPr lang="en-US" sz="2300" dirty="0">
                  <a:gradFill>
                    <a:gsLst>
                      <a:gs pos="0">
                        <a:srgbClr val="FFFFFF"/>
                      </a:gs>
                      <a:gs pos="100000">
                        <a:srgbClr val="FFFFFF"/>
                      </a:gs>
                    </a:gsLst>
                    <a:lin ang="5400000" scaled="0"/>
                  </a:gradFill>
                </a:endParaRPr>
              </a:p>
            </p:txBody>
          </p:sp>
          <p:sp>
            <p:nvSpPr>
              <p:cNvPr id="30" name="Freeform 6"/>
              <p:cNvSpPr>
                <a:spLocks noEditPoints="1"/>
              </p:cNvSpPr>
              <p:nvPr/>
            </p:nvSpPr>
            <p:spPr bwMode="auto">
              <a:xfrm>
                <a:off x="9266874" y="5989713"/>
                <a:ext cx="1717064" cy="1110877"/>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2300" dirty="0">
                    <a:gradFill>
                      <a:gsLst>
                        <a:gs pos="0">
                          <a:srgbClr val="FFFFFF"/>
                        </a:gs>
                        <a:gs pos="100000">
                          <a:srgbClr val="FFFFFF"/>
                        </a:gs>
                      </a:gsLst>
                      <a:lin ang="5400000" scaled="0"/>
                    </a:gradFill>
                  </a:rPr>
                  <a:t>SQL Server </a:t>
                </a:r>
                <a:br>
                  <a:rPr lang="en-US" sz="2300" dirty="0">
                    <a:gradFill>
                      <a:gsLst>
                        <a:gs pos="0">
                          <a:srgbClr val="FFFFFF"/>
                        </a:gs>
                        <a:gs pos="100000">
                          <a:srgbClr val="FFFFFF"/>
                        </a:gs>
                      </a:gsLst>
                      <a:lin ang="5400000" scaled="0"/>
                    </a:gradFill>
                  </a:rPr>
                </a:br>
                <a:r>
                  <a:rPr lang="en-US" sz="2300" dirty="0">
                    <a:gradFill>
                      <a:gsLst>
                        <a:gs pos="0">
                          <a:srgbClr val="FFFFFF"/>
                        </a:gs>
                        <a:gs pos="100000">
                          <a:srgbClr val="FFFFFF"/>
                        </a:gs>
                      </a:gsLst>
                      <a:lin ang="5400000" scaled="0"/>
                    </a:gradFill>
                  </a:rPr>
                  <a:t>- Primary</a:t>
                </a:r>
              </a:p>
            </p:txBody>
          </p:sp>
        </p:grpSp>
      </p:grpSp>
      <p:graphicFrame>
        <p:nvGraphicFramePr>
          <p:cNvPr id="10" name="Object 9" hidden="1"/>
          <p:cNvGraphicFramePr>
            <a:graphicFrameLocks noChangeAspect="1"/>
          </p:cNvGraphicFramePr>
          <p:nvPr>
            <p:custDataLst>
              <p:tags r:id="rId4"/>
            </p:custDataLst>
            <p:extLst>
              <p:ext uri="{D42A27DB-BD31-4B8C-83A1-F6EECF244321}">
                <p14:modId xmlns:p14="http://schemas.microsoft.com/office/powerpoint/2010/main" val="2829989969"/>
              </p:ext>
            </p:extLst>
          </p:nvPr>
        </p:nvGraphicFramePr>
        <p:xfrm>
          <a:off x="0" y="1"/>
          <a:ext cx="158751" cy="158751"/>
        </p:xfrm>
        <a:graphic>
          <a:graphicData uri="http://schemas.openxmlformats.org/presentationml/2006/ole">
            <mc:AlternateContent xmlns:mc="http://schemas.openxmlformats.org/markup-compatibility/2006">
              <mc:Choice xmlns:v="urn:schemas-microsoft-com:vml" Requires="v">
                <p:oleObj spid="_x0000_s7270"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0" y="1"/>
                        <a:ext cx="158751" cy="158751"/>
                      </a:xfrm>
                      <a:prstGeom prst="rect">
                        <a:avLst/>
                      </a:prstGeom>
                    </p:spPr>
                  </p:pic>
                </p:oleObj>
              </mc:Fallback>
            </mc:AlternateContent>
          </a:graphicData>
        </a:graphic>
      </p:graphicFrame>
      <p:sp>
        <p:nvSpPr>
          <p:cNvPr id="4" name="Title 3"/>
          <p:cNvSpPr>
            <a:spLocks noGrp="1"/>
          </p:cNvSpPr>
          <p:nvPr>
            <p:ph type="title"/>
            <p:custDataLst>
              <p:tags r:id="rId5"/>
            </p:custDataLst>
          </p:nvPr>
        </p:nvSpPr>
        <p:spPr/>
        <p:txBody>
          <a:bodyPr/>
          <a:lstStyle/>
          <a:p>
            <a:r>
              <a:rPr lang="en-US" sz="4400" dirty="0"/>
              <a:t>How Does this Relate to SLA?</a:t>
            </a:r>
            <a:endParaRPr lang="en-US" sz="4400" b="1" dirty="0"/>
          </a:p>
        </p:txBody>
      </p:sp>
      <p:sp>
        <p:nvSpPr>
          <p:cNvPr id="36" name="TextBox 35"/>
          <p:cNvSpPr txBox="1"/>
          <p:nvPr>
            <p:custDataLst>
              <p:tags r:id="rId6"/>
            </p:custDataLst>
          </p:nvPr>
        </p:nvSpPr>
        <p:spPr>
          <a:xfrm>
            <a:off x="485374" y="3646073"/>
            <a:ext cx="969176" cy="307777"/>
          </a:xfrm>
          <a:prstGeom prst="rect">
            <a:avLst/>
          </a:prstGeom>
          <a:noFill/>
        </p:spPr>
        <p:txBody>
          <a:bodyPr wrap="none" lIns="0" tIns="0" rIns="0" bIns="0" rtlCol="0">
            <a:spAutoFit/>
          </a:bodyPr>
          <a:lstStyle/>
          <a:p>
            <a:pPr algn="ctr" defTabSz="913749" fontAlgn="base">
              <a:spcBef>
                <a:spcPct val="0"/>
              </a:spcBef>
              <a:spcAft>
                <a:spcPct val="0"/>
              </a:spcAft>
            </a:pPr>
            <a:r>
              <a:rPr lang="en-US" sz="2000" dirty="0">
                <a:ln>
                  <a:solidFill>
                    <a:srgbClr val="363535">
                      <a:alpha val="0"/>
                    </a:srgbClr>
                  </a:solidFill>
                </a:ln>
                <a:gradFill>
                  <a:gsLst>
                    <a:gs pos="0">
                      <a:srgbClr val="FFFFFF"/>
                    </a:gs>
                    <a:gs pos="100000">
                      <a:srgbClr val="FFFFFF"/>
                    </a:gs>
                  </a:gsLst>
                  <a:lin ang="5400000" scaled="0"/>
                </a:gradFill>
              </a:rPr>
              <a:t>SLA 99.9</a:t>
            </a:r>
          </a:p>
        </p:txBody>
      </p:sp>
      <p:sp>
        <p:nvSpPr>
          <p:cNvPr id="37" name="TextBox 36"/>
          <p:cNvSpPr txBox="1"/>
          <p:nvPr>
            <p:custDataLst>
              <p:tags r:id="rId7"/>
            </p:custDataLst>
          </p:nvPr>
        </p:nvSpPr>
        <p:spPr>
          <a:xfrm>
            <a:off x="9984876" y="2223518"/>
            <a:ext cx="1527020" cy="307777"/>
          </a:xfrm>
          <a:prstGeom prst="rect">
            <a:avLst/>
          </a:prstGeom>
          <a:noFill/>
        </p:spPr>
        <p:txBody>
          <a:bodyPr wrap="none" lIns="0" tIns="0" rIns="0" bIns="0" rtlCol="0">
            <a:spAutoFit/>
          </a:bodyPr>
          <a:lstStyle/>
          <a:p>
            <a:pPr algn="ctr" defTabSz="913749" fontAlgn="base">
              <a:spcBef>
                <a:spcPct val="0"/>
              </a:spcBef>
              <a:spcAft>
                <a:spcPct val="0"/>
              </a:spcAft>
            </a:pPr>
            <a:r>
              <a:rPr lang="en-US" sz="2000" dirty="0">
                <a:ln>
                  <a:solidFill>
                    <a:srgbClr val="363535">
                      <a:alpha val="0"/>
                    </a:srgbClr>
                  </a:solidFill>
                </a:ln>
                <a:gradFill>
                  <a:gsLst>
                    <a:gs pos="0">
                      <a:srgbClr val="FFFFFF"/>
                    </a:gs>
                    <a:gs pos="100000">
                      <a:srgbClr val="FFFFFF"/>
                    </a:gs>
                  </a:gsLst>
                  <a:lin ang="5400000" scaled="0"/>
                </a:gradFill>
              </a:rPr>
              <a:t>SLA &gt;= 99.95</a:t>
            </a:r>
          </a:p>
        </p:txBody>
      </p:sp>
      <p:cxnSp>
        <p:nvCxnSpPr>
          <p:cNvPr id="39" name="Straight Arrow Connector 38"/>
          <p:cNvCxnSpPr/>
          <p:nvPr>
            <p:custDataLst>
              <p:tags r:id="rId8"/>
            </p:custDataLst>
          </p:nvPr>
        </p:nvCxnSpPr>
        <p:spPr>
          <a:xfrm>
            <a:off x="1485663" y="3821147"/>
            <a:ext cx="685799" cy="0"/>
          </a:xfrm>
          <a:prstGeom prst="straightConnector1">
            <a:avLst/>
          </a:prstGeom>
          <a:ln w="19050">
            <a:solidFill>
              <a:schemeClr val="tx2"/>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85650" y="2233271"/>
            <a:ext cx="0" cy="305409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9"/>
            </p:custDataLst>
          </p:nvPr>
        </p:nvSpPr>
        <p:spPr>
          <a:xfrm>
            <a:off x="5106323" y="2392290"/>
            <a:ext cx="1618520" cy="276999"/>
          </a:xfrm>
          <a:prstGeom prst="rect">
            <a:avLst/>
          </a:prstGeom>
          <a:noFill/>
        </p:spPr>
        <p:txBody>
          <a:bodyPr wrap="none" lIns="0" tIns="0" rIns="0" bIns="0" rtlCol="0">
            <a:spAutoFit/>
          </a:bodyPr>
          <a:lstStyle/>
          <a:p>
            <a:pPr algn="ctr" defTabSz="1218885" fontAlgn="base">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Availability Set</a:t>
            </a:r>
          </a:p>
        </p:txBody>
      </p:sp>
    </p:spTree>
    <p:extLst>
      <p:ext uri="{BB962C8B-B14F-4D97-AF65-F5344CB8AC3E}">
        <p14:creationId xmlns:p14="http://schemas.microsoft.com/office/powerpoint/2010/main" val="1936669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4" grpId="0" animBg="1"/>
      <p:bldP spid="36" grpId="0"/>
      <p:bldP spid="37"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bwMode="auto">
          <a:xfrm>
            <a:off x="9119547" y="4852237"/>
            <a:ext cx="2347029" cy="176752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01" rIns="91400" bIns="45701" numCol="1" spcCol="0" rtlCol="0" anchor="b" anchorCtr="0" compatLnSpc="1">
            <a:prstTxWarp prst="textNoShape">
              <a:avLst/>
            </a:prstTxWarp>
          </a:bodyPr>
          <a:lstStyle/>
          <a:p>
            <a:pPr algn="ct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sp>
        <p:nvSpPr>
          <p:cNvPr id="55" name="Rectangle 54"/>
          <p:cNvSpPr/>
          <p:nvPr/>
        </p:nvSpPr>
        <p:spPr bwMode="auto">
          <a:xfrm>
            <a:off x="9119547" y="1802637"/>
            <a:ext cx="2347029" cy="176752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01" rIns="91400" bIns="45701" numCol="1" spcCol="0" rtlCol="0" anchor="b" anchorCtr="0" compatLnSpc="1">
            <a:prstTxWarp prst="textNoShape">
              <a:avLst/>
            </a:prstTxWarp>
          </a:bodyPr>
          <a:lstStyle/>
          <a:p>
            <a:pP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grpSp>
        <p:nvGrpSpPr>
          <p:cNvPr id="72" name="Group 71"/>
          <p:cNvGrpSpPr/>
          <p:nvPr/>
        </p:nvGrpSpPr>
        <p:grpSpPr>
          <a:xfrm>
            <a:off x="9679868" y="2066828"/>
            <a:ext cx="1143635" cy="998632"/>
            <a:chOff x="5548009" y="5967195"/>
            <a:chExt cx="820134" cy="716148"/>
          </a:xfrm>
        </p:grpSpPr>
        <p:sp>
          <p:nvSpPr>
            <p:cNvPr id="73"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2300" dirty="0">
                <a:gradFill>
                  <a:gsLst>
                    <a:gs pos="0">
                      <a:srgbClr val="FFFFFF"/>
                    </a:gs>
                    <a:gs pos="100000">
                      <a:srgbClr val="FFFFFF"/>
                    </a:gs>
                  </a:gsLst>
                  <a:lin ang="5400000" scaled="0"/>
                </a:gradFill>
              </a:endParaRPr>
            </a:p>
          </p:txBody>
        </p:sp>
        <p:sp>
          <p:nvSpPr>
            <p:cNvPr id="74" name="Freeform 6"/>
            <p:cNvSpPr>
              <a:spLocks noEditPoints="1"/>
            </p:cNvSpPr>
            <p:nvPr/>
          </p:nvSpPr>
          <p:spPr bwMode="auto">
            <a:xfrm>
              <a:off x="5548011"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2300" dirty="0">
                  <a:gradFill>
                    <a:gsLst>
                      <a:gs pos="0">
                        <a:srgbClr val="FFFFFF"/>
                      </a:gs>
                      <a:gs pos="100000">
                        <a:srgbClr val="FFFFFF"/>
                      </a:gs>
                    </a:gsLst>
                    <a:lin ang="5400000" scaled="0"/>
                  </a:gradFill>
                </a:rPr>
                <a:t>SQL Server</a:t>
              </a:r>
            </a:p>
          </p:txBody>
        </p:sp>
      </p:grpSp>
      <p:grpSp>
        <p:nvGrpSpPr>
          <p:cNvPr id="75" name="Group 74"/>
          <p:cNvGrpSpPr/>
          <p:nvPr/>
        </p:nvGrpSpPr>
        <p:grpSpPr>
          <a:xfrm>
            <a:off x="9667969" y="5150556"/>
            <a:ext cx="1143635" cy="998632"/>
            <a:chOff x="5548009" y="5967195"/>
            <a:chExt cx="820134" cy="716148"/>
          </a:xfrm>
        </p:grpSpPr>
        <p:sp>
          <p:nvSpPr>
            <p:cNvPr id="76"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2300" dirty="0">
                <a:gradFill>
                  <a:gsLst>
                    <a:gs pos="0">
                      <a:srgbClr val="FFFFFF"/>
                    </a:gs>
                    <a:gs pos="100000">
                      <a:srgbClr val="FFFFFF"/>
                    </a:gs>
                  </a:gsLst>
                  <a:lin ang="5400000" scaled="0"/>
                </a:gradFill>
              </a:endParaRPr>
            </a:p>
          </p:txBody>
        </p:sp>
        <p:sp>
          <p:nvSpPr>
            <p:cNvPr id="77" name="Freeform 6"/>
            <p:cNvSpPr>
              <a:spLocks noEditPoints="1"/>
            </p:cNvSpPr>
            <p:nvPr/>
          </p:nvSpPr>
          <p:spPr bwMode="auto">
            <a:xfrm>
              <a:off x="5548011"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2300" dirty="0">
                  <a:gradFill>
                    <a:gsLst>
                      <a:gs pos="0">
                        <a:srgbClr val="FFFFFF"/>
                      </a:gs>
                      <a:gs pos="100000">
                        <a:srgbClr val="FFFFFF"/>
                      </a:gs>
                    </a:gsLst>
                    <a:lin ang="5400000" scaled="0"/>
                  </a:gradFill>
                </a:rPr>
                <a:t>SQL Server</a:t>
              </a:r>
            </a:p>
          </p:txBody>
        </p:sp>
      </p:grpSp>
      <p:sp>
        <p:nvSpPr>
          <p:cNvPr id="2" name="Title 1"/>
          <p:cNvSpPr>
            <a:spLocks noGrp="1"/>
          </p:cNvSpPr>
          <p:nvPr>
            <p:ph type="title"/>
          </p:nvPr>
        </p:nvSpPr>
        <p:spPr/>
        <p:txBody>
          <a:bodyPr/>
          <a:lstStyle/>
          <a:p>
            <a:r>
              <a:rPr lang="en-US" dirty="0" smtClean="0"/>
              <a:t>End to End Highly Available Solution</a:t>
            </a:r>
            <a:endParaRPr lang="en-US" dirty="0"/>
          </a:p>
        </p:txBody>
      </p:sp>
      <p:sp>
        <p:nvSpPr>
          <p:cNvPr id="3" name="TextBox 2"/>
          <p:cNvSpPr txBox="1"/>
          <p:nvPr/>
        </p:nvSpPr>
        <p:spPr>
          <a:xfrm>
            <a:off x="503346" y="1360470"/>
            <a:ext cx="5632184" cy="553999"/>
          </a:xfrm>
          <a:prstGeom prst="rect">
            <a:avLst/>
          </a:prstGeom>
          <a:noFill/>
        </p:spPr>
        <p:txBody>
          <a:bodyPr wrap="none" lIns="0" tIns="0" rIns="0" bIns="0" rtlCol="0">
            <a:spAutoFit/>
          </a:bodyPr>
          <a:lstStyle/>
          <a:p>
            <a:pPr>
              <a:lnSpc>
                <a:spcPct val="90000"/>
              </a:lnSpc>
              <a:spcBef>
                <a:spcPct val="0"/>
              </a:spcBef>
            </a:pPr>
            <a:r>
              <a:rPr lang="en-US" sz="4000" dirty="0">
                <a:ln>
                  <a:solidFill>
                    <a:srgbClr val="363535">
                      <a:alpha val="0"/>
                    </a:srgbClr>
                  </a:solidFill>
                </a:ln>
                <a:gradFill>
                  <a:gsLst>
                    <a:gs pos="0">
                      <a:srgbClr val="FFFFFF"/>
                    </a:gs>
                    <a:gs pos="100000">
                      <a:srgbClr val="FFFFFF"/>
                    </a:gs>
                  </a:gsLst>
                  <a:lin ang="5400000" scaled="0"/>
                </a:gradFill>
                <a:latin typeface="Segoe UI Light" pitchFamily="34" charset="0"/>
              </a:rPr>
              <a:t>Redundancy at every level</a:t>
            </a:r>
          </a:p>
        </p:txBody>
      </p:sp>
      <p:sp>
        <p:nvSpPr>
          <p:cNvPr id="27" name="Down Arrow 26"/>
          <p:cNvSpPr/>
          <p:nvPr/>
        </p:nvSpPr>
        <p:spPr bwMode="auto">
          <a:xfrm rot="18387314">
            <a:off x="2643585" y="3436194"/>
            <a:ext cx="333768" cy="897524"/>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sp>
        <p:nvSpPr>
          <p:cNvPr id="35" name="Rectangle 34"/>
          <p:cNvSpPr/>
          <p:nvPr/>
        </p:nvSpPr>
        <p:spPr bwMode="auto">
          <a:xfrm>
            <a:off x="6435075" y="1811340"/>
            <a:ext cx="2386198" cy="2350157"/>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01" rIns="91400" bIns="45701" numCol="1" spcCol="0" rtlCol="0" anchor="b" anchorCtr="0" compatLnSpc="1">
            <a:prstTxWarp prst="textNoShape">
              <a:avLst/>
            </a:prstTxWarp>
          </a:bodyPr>
          <a:lstStyle/>
          <a:p>
            <a:pPr algn="ct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sp>
        <p:nvSpPr>
          <p:cNvPr id="37" name="Rectangle 36"/>
          <p:cNvSpPr/>
          <p:nvPr/>
        </p:nvSpPr>
        <p:spPr bwMode="auto">
          <a:xfrm>
            <a:off x="6520294" y="1952617"/>
            <a:ext cx="2215756" cy="681771"/>
          </a:xfrm>
          <a:prstGeom prst="rect">
            <a:avLst/>
          </a:prstGeom>
          <a:solidFill>
            <a:schemeClr val="accent5">
              <a:lumMod val="75000"/>
            </a:schemeClr>
          </a:solidFill>
          <a:ln w="9525" cap="flat" cmpd="sng" algn="ctr">
            <a:noFill/>
            <a:prstDash val="solid"/>
          </a:ln>
          <a:effectLst/>
        </p:spPr>
        <p:txBody>
          <a:bodyPr lIns="0" tIns="45719" rIns="0" bIns="91436" rtlCol="0" anchor="ctr" anchorCtr="0"/>
          <a:lstStyle/>
          <a:p>
            <a:pPr marL="0" lvl="1" algn="ctr" defTabSz="913985" fontAlgn="base">
              <a:spcBef>
                <a:spcPct val="0"/>
              </a:spcBef>
              <a:spcAft>
                <a:spcPct val="0"/>
              </a:spcAft>
              <a:buClr>
                <a:srgbClr val="FFC000"/>
              </a:buClr>
              <a:defRPr/>
            </a:pPr>
            <a:r>
              <a:rPr lang="en-US" sz="1900" kern="0" spc="-51" dirty="0">
                <a:gradFill>
                  <a:gsLst>
                    <a:gs pos="0">
                      <a:srgbClr val="FFFFFF"/>
                    </a:gs>
                    <a:gs pos="100000">
                      <a:srgbClr val="FFFFFF"/>
                    </a:gs>
                  </a:gsLst>
                  <a:lin ang="5400000" scaled="0"/>
                </a:gradFill>
                <a:ea typeface="Segoe UI" pitchFamily="34" charset="0"/>
                <a:cs typeface="Segoe UI" pitchFamily="34" charset="0"/>
              </a:rPr>
              <a:t>Business Components &amp; Entities</a:t>
            </a:r>
          </a:p>
        </p:txBody>
      </p:sp>
      <p:sp>
        <p:nvSpPr>
          <p:cNvPr id="38" name="Cube 37"/>
          <p:cNvSpPr/>
          <p:nvPr/>
        </p:nvSpPr>
        <p:spPr bwMode="auto">
          <a:xfrm>
            <a:off x="6904775" y="2893827"/>
            <a:ext cx="1446796" cy="868188"/>
          </a:xfrm>
          <a:prstGeom prst="cub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marL="0" lvl="1" algn="ctr" defTabSz="913985" fontAlgn="base">
              <a:lnSpc>
                <a:spcPct val="90000"/>
              </a:lnSpc>
              <a:spcBef>
                <a:spcPct val="0"/>
              </a:spcBef>
              <a:spcAft>
                <a:spcPct val="0"/>
              </a:spcAft>
              <a:buClr>
                <a:srgbClr val="FFC000"/>
              </a:buClr>
              <a:buSzPct val="80000"/>
              <a:defRPr/>
            </a:pPr>
            <a:r>
              <a:rPr lang="en-US" sz="1900" kern="0" spc="-51" dirty="0">
                <a:gradFill>
                  <a:gsLst>
                    <a:gs pos="0">
                      <a:srgbClr val="FFFFFF"/>
                    </a:gs>
                    <a:gs pos="100000">
                      <a:srgbClr val="FFFFFF"/>
                    </a:gs>
                  </a:gsLst>
                  <a:lin ang="5400000" scaled="0"/>
                </a:gradFill>
                <a:ea typeface="Segoe UI" pitchFamily="34" charset="0"/>
                <a:cs typeface="Segoe UI" pitchFamily="34" charset="0"/>
              </a:rPr>
              <a:t>Persistent Disk</a:t>
            </a:r>
          </a:p>
        </p:txBody>
      </p:sp>
      <p:cxnSp>
        <p:nvCxnSpPr>
          <p:cNvPr id="39" name="Straight Arrow Connector 38"/>
          <p:cNvCxnSpPr>
            <a:stCxn id="37" idx="2"/>
            <a:endCxn id="38" idx="0"/>
          </p:cNvCxnSpPr>
          <p:nvPr/>
        </p:nvCxnSpPr>
        <p:spPr>
          <a:xfrm>
            <a:off x="7628172" y="2634389"/>
            <a:ext cx="0" cy="25943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6435075" y="4280688"/>
            <a:ext cx="2386198" cy="2350157"/>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45701" rIns="91400" bIns="45701" numCol="1" spcCol="0" rtlCol="0" anchor="b" anchorCtr="0" compatLnSpc="1">
            <a:prstTxWarp prst="textNoShape">
              <a:avLst/>
            </a:prstTxWarp>
          </a:bodyPr>
          <a:lstStyle/>
          <a:p>
            <a:pPr algn="ct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sp>
        <p:nvSpPr>
          <p:cNvPr id="41" name="Rectangle 40"/>
          <p:cNvSpPr/>
          <p:nvPr/>
        </p:nvSpPr>
        <p:spPr bwMode="auto">
          <a:xfrm>
            <a:off x="6520294" y="4421965"/>
            <a:ext cx="2215756" cy="681771"/>
          </a:xfrm>
          <a:prstGeom prst="rect">
            <a:avLst/>
          </a:prstGeom>
          <a:solidFill>
            <a:schemeClr val="accent5">
              <a:lumMod val="75000"/>
            </a:schemeClr>
          </a:solidFill>
          <a:ln w="9525" cap="flat" cmpd="sng" algn="ctr">
            <a:noFill/>
            <a:prstDash val="solid"/>
          </a:ln>
          <a:effectLst/>
        </p:spPr>
        <p:txBody>
          <a:bodyPr lIns="0" tIns="45719" rIns="0" bIns="91436" rtlCol="0" anchor="ctr" anchorCtr="0"/>
          <a:lstStyle/>
          <a:p>
            <a:pPr marL="0" lvl="1" algn="ctr" defTabSz="913985" fontAlgn="base">
              <a:spcBef>
                <a:spcPct val="0"/>
              </a:spcBef>
              <a:spcAft>
                <a:spcPct val="0"/>
              </a:spcAft>
              <a:buClr>
                <a:srgbClr val="FFC000"/>
              </a:buClr>
              <a:defRPr/>
            </a:pPr>
            <a:r>
              <a:rPr lang="en-US" sz="1900" kern="0" spc="-51" dirty="0">
                <a:gradFill>
                  <a:gsLst>
                    <a:gs pos="0">
                      <a:srgbClr val="FFFFFF"/>
                    </a:gs>
                    <a:gs pos="100000">
                      <a:srgbClr val="FFFFFF"/>
                    </a:gs>
                  </a:gsLst>
                  <a:lin ang="5400000" scaled="0"/>
                </a:gradFill>
                <a:ea typeface="Segoe UI" pitchFamily="34" charset="0"/>
                <a:cs typeface="Segoe UI" pitchFamily="34" charset="0"/>
              </a:rPr>
              <a:t>Business Components &amp; Entities</a:t>
            </a:r>
          </a:p>
        </p:txBody>
      </p:sp>
      <p:sp>
        <p:nvSpPr>
          <p:cNvPr id="42" name="Cube 41"/>
          <p:cNvSpPr/>
          <p:nvPr/>
        </p:nvSpPr>
        <p:spPr bwMode="auto">
          <a:xfrm>
            <a:off x="6904775" y="5363175"/>
            <a:ext cx="1446796" cy="868188"/>
          </a:xfrm>
          <a:prstGeom prst="cub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marL="0" lvl="1" algn="ctr" defTabSz="913985" fontAlgn="base">
              <a:lnSpc>
                <a:spcPct val="90000"/>
              </a:lnSpc>
              <a:spcBef>
                <a:spcPct val="0"/>
              </a:spcBef>
              <a:spcAft>
                <a:spcPct val="0"/>
              </a:spcAft>
              <a:buClr>
                <a:srgbClr val="FFC000"/>
              </a:buClr>
              <a:buSzPct val="80000"/>
              <a:defRPr/>
            </a:pPr>
            <a:r>
              <a:rPr lang="en-US" sz="1900" kern="0" spc="-51" dirty="0">
                <a:gradFill>
                  <a:gsLst>
                    <a:gs pos="0">
                      <a:srgbClr val="FFFFFF"/>
                    </a:gs>
                    <a:gs pos="100000">
                      <a:srgbClr val="FFFFFF"/>
                    </a:gs>
                  </a:gsLst>
                  <a:lin ang="5400000" scaled="0"/>
                </a:gradFill>
                <a:ea typeface="Segoe UI" pitchFamily="34" charset="0"/>
                <a:cs typeface="Segoe UI" pitchFamily="34" charset="0"/>
              </a:rPr>
              <a:t>Persistent Disk</a:t>
            </a:r>
          </a:p>
        </p:txBody>
      </p:sp>
      <p:cxnSp>
        <p:nvCxnSpPr>
          <p:cNvPr id="43" name="Straight Arrow Connector 42"/>
          <p:cNvCxnSpPr>
            <a:stCxn id="41" idx="2"/>
            <a:endCxn id="42" idx="0"/>
          </p:cNvCxnSpPr>
          <p:nvPr/>
        </p:nvCxnSpPr>
        <p:spPr>
          <a:xfrm>
            <a:off x="7628172" y="5103737"/>
            <a:ext cx="0" cy="25943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bwMode="auto">
          <a:xfrm>
            <a:off x="3733564" y="4349693"/>
            <a:ext cx="2167627" cy="176752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91436" rIns="91400" bIns="45701" numCol="1" spcCol="0" rtlCol="0" anchor="t" anchorCtr="0" compatLnSpc="1">
            <a:prstTxWarp prst="textNoShape">
              <a:avLst/>
            </a:prstTxWarp>
          </a:bodyPr>
          <a:lstStyle/>
          <a:p>
            <a:pPr>
              <a:lnSpc>
                <a:spcPct val="90000"/>
              </a:lnSpc>
              <a:spcBef>
                <a:spcPct val="20000"/>
              </a:spcBef>
              <a:buSzPct val="80000"/>
            </a:pPr>
            <a:r>
              <a:rPr lang="en-US" sz="2000" dirty="0">
                <a:gradFill>
                  <a:gsLst>
                    <a:gs pos="0">
                      <a:srgbClr val="FFFFFF"/>
                    </a:gs>
                    <a:gs pos="100000">
                      <a:srgbClr val="FFFFFF"/>
                    </a:gs>
                  </a:gsLst>
                  <a:lin ang="5400000" scaled="0"/>
                </a:gradFill>
              </a:rPr>
              <a:t>IIS Web Application</a:t>
            </a:r>
          </a:p>
        </p:txBody>
      </p:sp>
      <p:sp>
        <p:nvSpPr>
          <p:cNvPr id="45" name="Rectangle 44"/>
          <p:cNvSpPr/>
          <p:nvPr/>
        </p:nvSpPr>
        <p:spPr bwMode="auto">
          <a:xfrm>
            <a:off x="3798653" y="5233456"/>
            <a:ext cx="1960092" cy="681771"/>
          </a:xfrm>
          <a:prstGeom prst="rect">
            <a:avLst/>
          </a:prstGeom>
          <a:solidFill>
            <a:schemeClr val="accent2"/>
          </a:solidFill>
          <a:ln w="9525" cap="flat" cmpd="sng" algn="ctr">
            <a:noFill/>
            <a:prstDash val="solid"/>
          </a:ln>
          <a:effectLst/>
        </p:spPr>
        <p:txBody>
          <a:bodyPr lIns="91436" tIns="45719" rIns="91436" bIns="91436" rtlCol="0" anchor="ctr" anchorCtr="0"/>
          <a:lstStyle/>
          <a:p>
            <a:pPr marL="0" lvl="1" algn="ctr" defTabSz="913985" fontAlgn="base">
              <a:spcBef>
                <a:spcPct val="0"/>
              </a:spcBef>
              <a:spcAft>
                <a:spcPct val="0"/>
              </a:spcAft>
              <a:buClr>
                <a:srgbClr val="FFC000"/>
              </a:buClr>
              <a:defRPr/>
            </a:pPr>
            <a:r>
              <a:rPr lang="en-US" kern="0" spc="-51" dirty="0">
                <a:gradFill>
                  <a:gsLst>
                    <a:gs pos="0">
                      <a:srgbClr val="FFFFFF"/>
                    </a:gs>
                    <a:gs pos="100000">
                      <a:srgbClr val="FFFFFF"/>
                    </a:gs>
                  </a:gsLst>
                  <a:lin ang="5400000" scaled="0"/>
                </a:gradFill>
                <a:ea typeface="Segoe UI" pitchFamily="34" charset="0"/>
                <a:cs typeface="Segoe UI" pitchFamily="34" charset="0"/>
              </a:rPr>
              <a:t>Web Role</a:t>
            </a:r>
          </a:p>
        </p:txBody>
      </p:sp>
      <p:cxnSp>
        <p:nvCxnSpPr>
          <p:cNvPr id="46" name="Elbow Connector 59"/>
          <p:cNvCxnSpPr>
            <a:stCxn id="45" idx="3"/>
            <a:endCxn id="41" idx="1"/>
          </p:cNvCxnSpPr>
          <p:nvPr/>
        </p:nvCxnSpPr>
        <p:spPr>
          <a:xfrm flipV="1">
            <a:off x="5758746" y="4762849"/>
            <a:ext cx="761550" cy="81149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bwMode="auto">
          <a:xfrm>
            <a:off x="3733564" y="2393975"/>
            <a:ext cx="2167627" cy="176752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0" tIns="91436" rIns="91400" bIns="45701" numCol="1" spcCol="0" rtlCol="0" anchor="t" anchorCtr="0" compatLnSpc="1">
            <a:prstTxWarp prst="textNoShape">
              <a:avLst/>
            </a:prstTxWarp>
          </a:bodyPr>
          <a:lstStyle/>
          <a:p>
            <a:pPr>
              <a:lnSpc>
                <a:spcPct val="90000"/>
              </a:lnSpc>
              <a:spcBef>
                <a:spcPct val="20000"/>
              </a:spcBef>
              <a:buSzPct val="80000"/>
            </a:pPr>
            <a:r>
              <a:rPr lang="en-US" sz="2000" dirty="0">
                <a:gradFill>
                  <a:gsLst>
                    <a:gs pos="0">
                      <a:srgbClr val="FFFFFF"/>
                    </a:gs>
                    <a:gs pos="100000">
                      <a:srgbClr val="FFFFFF"/>
                    </a:gs>
                  </a:gsLst>
                  <a:lin ang="5400000" scaled="0"/>
                </a:gradFill>
              </a:rPr>
              <a:t>IIS Web Application</a:t>
            </a:r>
          </a:p>
        </p:txBody>
      </p:sp>
      <p:sp>
        <p:nvSpPr>
          <p:cNvPr id="48" name="Rectangle 47"/>
          <p:cNvSpPr/>
          <p:nvPr/>
        </p:nvSpPr>
        <p:spPr bwMode="auto">
          <a:xfrm>
            <a:off x="3798653" y="3277737"/>
            <a:ext cx="1960092" cy="681771"/>
          </a:xfrm>
          <a:prstGeom prst="rect">
            <a:avLst/>
          </a:prstGeom>
          <a:solidFill>
            <a:schemeClr val="accent2"/>
          </a:solidFill>
          <a:ln w="9525" cap="flat" cmpd="sng" algn="ctr">
            <a:noFill/>
            <a:prstDash val="solid"/>
          </a:ln>
          <a:effectLst/>
        </p:spPr>
        <p:txBody>
          <a:bodyPr lIns="91436" tIns="45719" rIns="91436" bIns="91436" rtlCol="0" anchor="ctr" anchorCtr="0"/>
          <a:lstStyle/>
          <a:p>
            <a:pPr marL="0" lvl="1" algn="ctr" defTabSz="913985" fontAlgn="base">
              <a:spcBef>
                <a:spcPct val="0"/>
              </a:spcBef>
              <a:spcAft>
                <a:spcPct val="0"/>
              </a:spcAft>
              <a:buClr>
                <a:srgbClr val="FFC000"/>
              </a:buClr>
              <a:defRPr/>
            </a:pPr>
            <a:r>
              <a:rPr lang="en-US" kern="0" spc="-51" dirty="0">
                <a:gradFill>
                  <a:gsLst>
                    <a:gs pos="0">
                      <a:srgbClr val="FFFFFF"/>
                    </a:gs>
                    <a:gs pos="100000">
                      <a:srgbClr val="FFFFFF"/>
                    </a:gs>
                  </a:gsLst>
                  <a:lin ang="5400000" scaled="0"/>
                </a:gradFill>
                <a:ea typeface="Segoe UI" pitchFamily="34" charset="0"/>
                <a:cs typeface="Segoe UI" pitchFamily="34" charset="0"/>
              </a:rPr>
              <a:t>Web Role</a:t>
            </a:r>
          </a:p>
        </p:txBody>
      </p:sp>
      <p:cxnSp>
        <p:nvCxnSpPr>
          <p:cNvPr id="49" name="Elbow Connector 45"/>
          <p:cNvCxnSpPr>
            <a:stCxn id="48" idx="3"/>
            <a:endCxn id="41" idx="1"/>
          </p:cNvCxnSpPr>
          <p:nvPr/>
        </p:nvCxnSpPr>
        <p:spPr>
          <a:xfrm>
            <a:off x="5758746" y="3618622"/>
            <a:ext cx="761550" cy="114422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0" name="Elbow Connector 15"/>
          <p:cNvCxnSpPr>
            <a:stCxn id="48" idx="3"/>
            <a:endCxn id="37" idx="1"/>
          </p:cNvCxnSpPr>
          <p:nvPr/>
        </p:nvCxnSpPr>
        <p:spPr>
          <a:xfrm flipV="1">
            <a:off x="5758746" y="2293505"/>
            <a:ext cx="761550" cy="132511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085184" y="4188294"/>
            <a:ext cx="370793" cy="249299"/>
          </a:xfrm>
          <a:prstGeom prst="rect">
            <a:avLst/>
          </a:prstGeom>
          <a:noFill/>
        </p:spPr>
        <p:txBody>
          <a:bodyPr wrap="square" lIns="0" tIns="0" rIns="0" bIns="0" rtlCol="0">
            <a:spAutoFit/>
          </a:bodyPr>
          <a:lstStyle/>
          <a:p>
            <a:pPr>
              <a:lnSpc>
                <a:spcPct val="90000"/>
              </a:lnSpc>
              <a:spcBef>
                <a:spcPct val="20000"/>
              </a:spcBef>
              <a:buSzPct val="80000"/>
            </a:pPr>
            <a:r>
              <a:rPr lang="en-US" dirty="0">
                <a:gradFill>
                  <a:gsLst>
                    <a:gs pos="0">
                      <a:srgbClr val="FFFFFF"/>
                    </a:gs>
                    <a:gs pos="100000">
                      <a:srgbClr val="FFFFFF"/>
                    </a:gs>
                  </a:gsLst>
                  <a:lin ang="5400000" scaled="0"/>
                </a:gradFill>
              </a:rPr>
              <a:t>LB</a:t>
            </a:r>
          </a:p>
        </p:txBody>
      </p:sp>
      <p:cxnSp>
        <p:nvCxnSpPr>
          <p:cNvPr id="52" name="Elbow Connector 53"/>
          <p:cNvCxnSpPr>
            <a:stCxn id="45" idx="3"/>
            <a:endCxn id="37" idx="1"/>
          </p:cNvCxnSpPr>
          <p:nvPr/>
        </p:nvCxnSpPr>
        <p:spPr>
          <a:xfrm flipV="1">
            <a:off x="5758746" y="2293503"/>
            <a:ext cx="761550" cy="328083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3" name="Elbow Connector 15"/>
          <p:cNvCxnSpPr>
            <a:stCxn id="51" idx="3"/>
          </p:cNvCxnSpPr>
          <p:nvPr/>
        </p:nvCxnSpPr>
        <p:spPr>
          <a:xfrm flipV="1">
            <a:off x="3455977" y="3643034"/>
            <a:ext cx="342677" cy="66991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4" name="Elbow Connector 15"/>
          <p:cNvCxnSpPr>
            <a:stCxn id="51" idx="3"/>
            <a:endCxn id="45" idx="1"/>
          </p:cNvCxnSpPr>
          <p:nvPr/>
        </p:nvCxnSpPr>
        <p:spPr>
          <a:xfrm>
            <a:off x="3455977" y="4312944"/>
            <a:ext cx="342676" cy="126139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Elbow Connector 60"/>
          <p:cNvCxnSpPr/>
          <p:nvPr/>
        </p:nvCxnSpPr>
        <p:spPr>
          <a:xfrm>
            <a:off x="8736050" y="2293503"/>
            <a:ext cx="886964" cy="3408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7" name="Elbow Connector 65"/>
          <p:cNvCxnSpPr>
            <a:stCxn id="41" idx="3"/>
          </p:cNvCxnSpPr>
          <p:nvPr/>
        </p:nvCxnSpPr>
        <p:spPr>
          <a:xfrm flipV="1">
            <a:off x="8736050" y="2634389"/>
            <a:ext cx="886964" cy="2128463"/>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8" name="Elbow Connector 60"/>
          <p:cNvCxnSpPr/>
          <p:nvPr/>
        </p:nvCxnSpPr>
        <p:spPr>
          <a:xfrm>
            <a:off x="8736050" y="2293503"/>
            <a:ext cx="886964" cy="3280839"/>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Elbow Connector 65"/>
          <p:cNvCxnSpPr>
            <a:stCxn id="41" idx="3"/>
          </p:cNvCxnSpPr>
          <p:nvPr/>
        </p:nvCxnSpPr>
        <p:spPr>
          <a:xfrm>
            <a:off x="8736050" y="4762851"/>
            <a:ext cx="886964" cy="69291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0" name="Up-Down Arrow 59"/>
          <p:cNvSpPr/>
          <p:nvPr/>
        </p:nvSpPr>
        <p:spPr bwMode="auto">
          <a:xfrm>
            <a:off x="10085078" y="3554377"/>
            <a:ext cx="349528" cy="1448763"/>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sp>
        <p:nvSpPr>
          <p:cNvPr id="61" name="Rectangle 60"/>
          <p:cNvSpPr/>
          <p:nvPr/>
        </p:nvSpPr>
        <p:spPr bwMode="auto">
          <a:xfrm>
            <a:off x="10877542" y="3570161"/>
            <a:ext cx="340886" cy="144876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none" lIns="91432" tIns="45716" rIns="91432" bIns="45716" numCol="1" rtlCol="0" anchor="ctr" anchorCtr="0" compatLnSpc="1">
            <a:prstTxWarp prst="textNoShape">
              <a:avLst/>
            </a:prstTxWarp>
          </a:bodyPr>
          <a:lstStyle/>
          <a:p>
            <a:pPr marL="0" lvl="1" algn="ctr" defTabSz="913985" fontAlgn="base">
              <a:spcBef>
                <a:spcPct val="0"/>
              </a:spcBef>
              <a:spcAft>
                <a:spcPct val="0"/>
              </a:spcAft>
              <a:buClr>
                <a:srgbClr val="FFC000"/>
              </a:buClr>
              <a:defRPr/>
            </a:pPr>
            <a:r>
              <a:rPr lang="en-US" sz="1900" kern="0" spc="-51" dirty="0">
                <a:gradFill>
                  <a:gsLst>
                    <a:gs pos="0">
                      <a:srgbClr val="FFFFFF"/>
                    </a:gs>
                    <a:gs pos="100000">
                      <a:srgbClr val="FFFFFF"/>
                    </a:gs>
                  </a:gsLst>
                  <a:lin ang="5400000" scaled="0"/>
                </a:gradFill>
                <a:ea typeface="Segoe UI" pitchFamily="34" charset="0"/>
                <a:cs typeface="Segoe UI" pitchFamily="34" charset="0"/>
              </a:rPr>
              <a:t>SQL Mirroring</a:t>
            </a:r>
          </a:p>
        </p:txBody>
      </p:sp>
      <p:sp>
        <p:nvSpPr>
          <p:cNvPr id="65" name="Rectangle 64"/>
          <p:cNvSpPr/>
          <p:nvPr/>
        </p:nvSpPr>
        <p:spPr bwMode="auto">
          <a:xfrm>
            <a:off x="9098033" y="1802465"/>
            <a:ext cx="2368542" cy="4817297"/>
          </a:xfrm>
          <a:prstGeom prst="rect">
            <a:avLst/>
          </a:prstGeom>
          <a:no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66" name="Rectangle 65"/>
          <p:cNvSpPr/>
          <p:nvPr/>
        </p:nvSpPr>
        <p:spPr bwMode="auto">
          <a:xfrm>
            <a:off x="3733564" y="2393977"/>
            <a:ext cx="2167627" cy="3723241"/>
          </a:xfrm>
          <a:prstGeom prst="rect">
            <a:avLst/>
          </a:prstGeom>
          <a:no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67" name="Rectangle 66"/>
          <p:cNvSpPr/>
          <p:nvPr/>
        </p:nvSpPr>
        <p:spPr bwMode="auto">
          <a:xfrm>
            <a:off x="6435074" y="1802465"/>
            <a:ext cx="2386198" cy="4817297"/>
          </a:xfrm>
          <a:prstGeom prst="rect">
            <a:avLst/>
          </a:prstGeom>
          <a:noFill/>
          <a:ln w="19050">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64" name="Group 63"/>
          <p:cNvGrpSpPr/>
          <p:nvPr/>
        </p:nvGrpSpPr>
        <p:grpSpPr>
          <a:xfrm>
            <a:off x="762496" y="2603640"/>
            <a:ext cx="1543891" cy="1161127"/>
            <a:chOff x="762495" y="2603640"/>
            <a:chExt cx="1543891" cy="1161126"/>
          </a:xfrm>
        </p:grpSpPr>
        <p:grpSp>
          <p:nvGrpSpPr>
            <p:cNvPr id="68" name="Group 67"/>
            <p:cNvGrpSpPr/>
            <p:nvPr/>
          </p:nvGrpSpPr>
          <p:grpSpPr>
            <a:xfrm>
              <a:off x="762495" y="2603640"/>
              <a:ext cx="1543891" cy="871196"/>
              <a:chOff x="7683468" y="2188241"/>
              <a:chExt cx="1543891" cy="871196"/>
            </a:xfrm>
          </p:grpSpPr>
          <p:pic>
            <p:nvPicPr>
              <p:cNvPr id="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7994"/>
              <a:stretch/>
            </p:blipFill>
            <p:spPr bwMode="auto">
              <a:xfrm>
                <a:off x="7683468" y="2188241"/>
                <a:ext cx="1543891" cy="8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6"/>
              <p:cNvSpPr>
                <a:spLocks noChangeAspect="1" noEditPoints="1"/>
              </p:cNvSpPr>
              <p:nvPr/>
            </p:nvSpPr>
            <p:spPr bwMode="black">
              <a:xfrm>
                <a:off x="8553388" y="2268211"/>
                <a:ext cx="481758" cy="487799"/>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US">
                  <a:gradFill>
                    <a:gsLst>
                      <a:gs pos="0">
                        <a:srgbClr val="FFFFFF"/>
                      </a:gs>
                      <a:gs pos="100000">
                        <a:srgbClr val="FFFFFF"/>
                      </a:gs>
                    </a:gsLst>
                    <a:lin ang="5400000" scaled="0"/>
                  </a:gradFill>
                </a:endParaRPr>
              </a:p>
            </p:txBody>
          </p:sp>
        </p:grpSp>
        <p:sp>
          <p:nvSpPr>
            <p:cNvPr id="69" name="TextBox 68"/>
            <p:cNvSpPr txBox="1"/>
            <p:nvPr/>
          </p:nvSpPr>
          <p:spPr>
            <a:xfrm>
              <a:off x="914814" y="3515467"/>
              <a:ext cx="1239253" cy="249299"/>
            </a:xfrm>
            <a:prstGeom prst="rect">
              <a:avLst/>
            </a:prstGeom>
            <a:noFill/>
          </p:spPr>
          <p:txBody>
            <a:bodyPr wrap="square" lIns="0" tIns="0" rIns="0" bIns="0" rtlCol="0">
              <a:spAutoFit/>
            </a:bodyPr>
            <a:lstStyle/>
            <a:p>
              <a:pPr algn="ctr">
                <a:lnSpc>
                  <a:spcPct val="90000"/>
                </a:lnSpc>
                <a:spcBef>
                  <a:spcPct val="20000"/>
                </a:spcBef>
                <a:buSzPct val="80000"/>
              </a:pPr>
              <a:r>
                <a:rPr lang="en-US" dirty="0">
                  <a:gradFill>
                    <a:gsLst>
                      <a:gs pos="0">
                        <a:srgbClr val="FFFFFF"/>
                      </a:gs>
                      <a:gs pos="100000">
                        <a:srgbClr val="FFFFFF"/>
                      </a:gs>
                    </a:gsLst>
                    <a:lin ang="5400000" scaled="0"/>
                  </a:gradFill>
                </a:rPr>
                <a:t>Internet</a:t>
              </a:r>
            </a:p>
          </p:txBody>
        </p:sp>
      </p:grpSp>
    </p:spTree>
    <p:extLst>
      <p:ext uri="{BB962C8B-B14F-4D97-AF65-F5344CB8AC3E}">
        <p14:creationId xmlns:p14="http://schemas.microsoft.com/office/powerpoint/2010/main" val="2289516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0"/>
            <a:ext cx="11149013" cy="609398"/>
          </a:xfrm>
        </p:spPr>
        <p:txBody>
          <a:bodyPr/>
          <a:lstStyle/>
          <a:p>
            <a:r>
              <a:rPr lang="en-US" dirty="0" smtClean="0"/>
              <a:t>Summary – SLA and Availability</a:t>
            </a:r>
            <a:endParaRPr lang="en-US" i="1" dirty="0"/>
          </a:p>
        </p:txBody>
      </p:sp>
      <p:graphicFrame>
        <p:nvGraphicFramePr>
          <p:cNvPr id="5" name="Content Placeholder 3"/>
          <p:cNvGraphicFramePr>
            <a:graphicFrameLocks noGrp="1"/>
          </p:cNvGraphicFramePr>
          <p:nvPr>
            <p:ph idx="4294967295"/>
            <p:extLst>
              <p:ext uri="{D42A27DB-BD31-4B8C-83A1-F6EECF244321}">
                <p14:modId xmlns:p14="http://schemas.microsoft.com/office/powerpoint/2010/main" val="3663128304"/>
              </p:ext>
            </p:extLst>
          </p:nvPr>
        </p:nvGraphicFramePr>
        <p:xfrm>
          <a:off x="494507" y="1371601"/>
          <a:ext cx="11199813" cy="2926080"/>
        </p:xfrm>
        <a:graphic>
          <a:graphicData uri="http://schemas.openxmlformats.org/drawingml/2006/table">
            <a:tbl>
              <a:tblPr firstRow="1" firstCol="1" bandRow="1">
                <a:tableStyleId>{2D5ABB26-0587-4C30-8999-92F81FD0307C}</a:tableStyleId>
              </a:tblPr>
              <a:tblGrid>
                <a:gridCol w="3733271"/>
                <a:gridCol w="3733271"/>
                <a:gridCol w="3733271"/>
              </a:tblGrid>
              <a:tr h="731520">
                <a:tc>
                  <a:txBody>
                    <a:bodyPr/>
                    <a:lstStyle/>
                    <a:p>
                      <a:pPr marL="0" marR="0" algn="l" defTabSz="914363" rtl="0" eaLnBrk="1" latinLnBrk="0" hangingPunct="1">
                        <a:lnSpc>
                          <a:spcPct val="115000"/>
                        </a:lnSpc>
                        <a:spcBef>
                          <a:spcPts val="0"/>
                        </a:spcBef>
                        <a:spcAft>
                          <a:spcPts val="0"/>
                        </a:spcAft>
                      </a:pPr>
                      <a:r>
                        <a:rPr lang="en-US" sz="2800" kern="1200" cap="all" baseline="0" dirty="0" smtClean="0"/>
                        <a:t>Scenario</a:t>
                      </a:r>
                      <a:endParaRPr lang="en-US" sz="2800" b="1" kern="1200" cap="all" baseline="0" dirty="0">
                        <a:solidFill>
                          <a:schemeClr val="lt1">
                            <a:alpha val="99000"/>
                          </a:schemeClr>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l" defTabSz="914363" rtl="0" eaLnBrk="1" latinLnBrk="0" hangingPunct="1">
                        <a:lnSpc>
                          <a:spcPct val="115000"/>
                        </a:lnSpc>
                        <a:spcBef>
                          <a:spcPts val="0"/>
                        </a:spcBef>
                        <a:spcAft>
                          <a:spcPts val="0"/>
                        </a:spcAft>
                      </a:pPr>
                      <a:r>
                        <a:rPr lang="en-US" sz="2800" kern="1200" cap="all" baseline="0" dirty="0" smtClean="0"/>
                        <a:t>Windows Azure</a:t>
                      </a:r>
                      <a:endParaRPr lang="en-US" sz="2800" b="1" kern="1200" cap="all" baseline="0" dirty="0">
                        <a:solidFill>
                          <a:schemeClr val="lt1">
                            <a:alpha val="99000"/>
                          </a:schemeClr>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l" defTabSz="914363" rtl="0" eaLnBrk="1" latinLnBrk="0" hangingPunct="1">
                        <a:lnSpc>
                          <a:spcPct val="115000"/>
                        </a:lnSpc>
                        <a:spcBef>
                          <a:spcPts val="0"/>
                        </a:spcBef>
                        <a:spcAft>
                          <a:spcPts val="0"/>
                        </a:spcAft>
                      </a:pPr>
                      <a:r>
                        <a:rPr lang="en-US" sz="2800" kern="1200" cap="all" baseline="0" dirty="0" smtClean="0"/>
                        <a:t>SQL Server</a:t>
                      </a:r>
                      <a:endParaRPr lang="en-US" sz="2800" b="1" kern="1200" cap="all" baseline="0" dirty="0">
                        <a:solidFill>
                          <a:schemeClr val="lt1">
                            <a:alpha val="99000"/>
                          </a:schemeClr>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731520">
                <a:tc>
                  <a:txBody>
                    <a:bodyPr/>
                    <a:lstStyle/>
                    <a:p>
                      <a:pPr marL="0" marR="0" algn="l" defTabSz="914363" rtl="0" eaLnBrk="1" latinLnBrk="0" hangingPunct="1">
                        <a:spcBef>
                          <a:spcPts val="0"/>
                        </a:spcBef>
                        <a:spcAft>
                          <a:spcPts val="0"/>
                        </a:spcAft>
                      </a:pPr>
                      <a:r>
                        <a:rPr lang="en-US" sz="2100" kern="1200" dirty="0" smtClean="0"/>
                        <a:t>Multiple Instance Availability</a:t>
                      </a:r>
                      <a:endParaRPr lang="en-US" sz="2100" b="0" kern="1200" dirty="0">
                        <a:solidFill>
                          <a:schemeClr val="tx1">
                            <a:lumMod val="50000"/>
                            <a:lumOff val="50000"/>
                            <a:alpha val="99000"/>
                          </a:schemeClr>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l" defTabSz="914363" rtl="0" eaLnBrk="1" latinLnBrk="0" hangingPunct="1">
                        <a:lnSpc>
                          <a:spcPct val="100000"/>
                        </a:lnSpc>
                        <a:spcBef>
                          <a:spcPts val="0"/>
                        </a:spcBef>
                        <a:spcAft>
                          <a:spcPts val="0"/>
                        </a:spcAft>
                      </a:pPr>
                      <a:r>
                        <a:rPr lang="en-US" sz="2100" kern="1200" dirty="0" smtClean="0">
                          <a:ln>
                            <a:solidFill>
                              <a:schemeClr val="bg1">
                                <a:alpha val="0"/>
                              </a:schemeClr>
                            </a:solidFill>
                          </a:ln>
                        </a:rPr>
                        <a:t>99.95% (Availability Sets)</a:t>
                      </a:r>
                      <a:endParaRPr lang="en-US" sz="2100" b="0" i="1" kern="1200" dirty="0">
                        <a:ln>
                          <a:solidFill>
                            <a:schemeClr val="bg1">
                              <a:alpha val="0"/>
                            </a:schemeClr>
                          </a:solidFill>
                        </a:ln>
                        <a:solidFill>
                          <a:srgbClr val="6F6F6F"/>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l" defTabSz="914363" rtl="0" eaLnBrk="1" latinLnBrk="0" hangingPunct="1">
                        <a:lnSpc>
                          <a:spcPct val="100000"/>
                        </a:lnSpc>
                        <a:spcBef>
                          <a:spcPts val="0"/>
                        </a:spcBef>
                        <a:spcAft>
                          <a:spcPts val="0"/>
                        </a:spcAft>
                      </a:pPr>
                      <a:r>
                        <a:rPr lang="en-US" sz="2100" kern="1200" dirty="0" smtClean="0">
                          <a:ln>
                            <a:solidFill>
                              <a:schemeClr val="bg1">
                                <a:alpha val="0"/>
                              </a:schemeClr>
                            </a:solidFill>
                          </a:ln>
                        </a:rPr>
                        <a:t>99.95%</a:t>
                      </a:r>
                      <a:r>
                        <a:rPr lang="en-US" sz="2100" kern="1200" baseline="0" dirty="0" smtClean="0">
                          <a:ln>
                            <a:solidFill>
                              <a:schemeClr val="bg1">
                                <a:alpha val="0"/>
                              </a:schemeClr>
                            </a:solidFill>
                          </a:ln>
                        </a:rPr>
                        <a:t> (</a:t>
                      </a:r>
                      <a:r>
                        <a:rPr lang="en-US" sz="2100" kern="1200" dirty="0" smtClean="0">
                          <a:ln>
                            <a:solidFill>
                              <a:schemeClr val="bg1">
                                <a:alpha val="0"/>
                              </a:schemeClr>
                            </a:solidFill>
                          </a:ln>
                        </a:rPr>
                        <a:t>DB Mirroring)</a:t>
                      </a: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731520">
                <a:tc>
                  <a:txBody>
                    <a:bodyPr/>
                    <a:lstStyle/>
                    <a:p>
                      <a:pPr marL="0" marR="0" algn="l" defTabSz="914363" rtl="0" eaLnBrk="1" latinLnBrk="0" hangingPunct="1">
                        <a:spcBef>
                          <a:spcPts val="0"/>
                        </a:spcBef>
                        <a:spcAft>
                          <a:spcPts val="0"/>
                        </a:spcAft>
                      </a:pPr>
                      <a:r>
                        <a:rPr lang="en-US" sz="2100" kern="1200" dirty="0" smtClean="0"/>
                        <a:t>Single Instance Availability</a:t>
                      </a:r>
                      <a:endParaRPr lang="en-US" sz="2100" b="0" kern="1200" dirty="0">
                        <a:solidFill>
                          <a:schemeClr val="tx1">
                            <a:lumMod val="50000"/>
                            <a:lumOff val="50000"/>
                            <a:alpha val="99000"/>
                          </a:schemeClr>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l" defTabSz="914363" rtl="0" eaLnBrk="1" latinLnBrk="0" hangingPunct="1">
                        <a:lnSpc>
                          <a:spcPct val="100000"/>
                        </a:lnSpc>
                        <a:spcBef>
                          <a:spcPts val="0"/>
                        </a:spcBef>
                        <a:spcAft>
                          <a:spcPts val="0"/>
                        </a:spcAft>
                      </a:pPr>
                      <a:r>
                        <a:rPr lang="en-US" sz="2100" kern="1200" dirty="0" smtClean="0">
                          <a:ln>
                            <a:solidFill>
                              <a:schemeClr val="bg1">
                                <a:alpha val="0"/>
                              </a:schemeClr>
                            </a:solidFill>
                          </a:ln>
                        </a:rPr>
                        <a:t>99.9%</a:t>
                      </a:r>
                      <a:endParaRPr lang="en-US" sz="2100" b="0" kern="1200" dirty="0">
                        <a:ln>
                          <a:solidFill>
                            <a:schemeClr val="bg1">
                              <a:alpha val="0"/>
                            </a:schemeClr>
                          </a:solidFill>
                        </a:ln>
                        <a:solidFill>
                          <a:srgbClr val="6F6F6F"/>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l" defTabSz="914363" rtl="0" eaLnBrk="1" latinLnBrk="0" hangingPunct="1">
                        <a:lnSpc>
                          <a:spcPct val="100000"/>
                        </a:lnSpc>
                        <a:spcBef>
                          <a:spcPts val="0"/>
                        </a:spcBef>
                        <a:spcAft>
                          <a:spcPts val="0"/>
                        </a:spcAft>
                      </a:pPr>
                      <a:r>
                        <a:rPr lang="en-US" sz="2100" kern="1200" dirty="0" smtClean="0">
                          <a:ln>
                            <a:solidFill>
                              <a:schemeClr val="bg1">
                                <a:alpha val="0"/>
                              </a:schemeClr>
                            </a:solidFill>
                          </a:ln>
                        </a:rPr>
                        <a:t>99.9%</a:t>
                      </a:r>
                      <a:endParaRPr lang="en-US" sz="2100" b="0" kern="1200" dirty="0">
                        <a:ln>
                          <a:solidFill>
                            <a:schemeClr val="bg1">
                              <a:alpha val="0"/>
                            </a:schemeClr>
                          </a:solidFill>
                        </a:ln>
                        <a:solidFill>
                          <a:srgbClr val="6F6F6F"/>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r h="731520">
                <a:tc>
                  <a:txBody>
                    <a:bodyPr/>
                    <a:lstStyle/>
                    <a:p>
                      <a:pPr marL="0" marR="0" algn="l" defTabSz="914363" rtl="0" eaLnBrk="1" latinLnBrk="0" hangingPunct="1">
                        <a:spcBef>
                          <a:spcPts val="0"/>
                        </a:spcBef>
                        <a:spcAft>
                          <a:spcPts val="0"/>
                        </a:spcAft>
                      </a:pPr>
                      <a:r>
                        <a:rPr lang="en-US" sz="2100" kern="1200" dirty="0" smtClean="0"/>
                        <a:t>Disaster Recovery</a:t>
                      </a:r>
                      <a:endParaRPr lang="en-US" sz="2100" b="0" kern="1200" dirty="0">
                        <a:solidFill>
                          <a:schemeClr val="tx1">
                            <a:lumMod val="50000"/>
                            <a:lumOff val="50000"/>
                            <a:alpha val="99000"/>
                          </a:schemeClr>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l" defTabSz="914363" rtl="0" eaLnBrk="1" latinLnBrk="0" hangingPunct="1">
                        <a:lnSpc>
                          <a:spcPct val="100000"/>
                        </a:lnSpc>
                        <a:spcBef>
                          <a:spcPts val="0"/>
                        </a:spcBef>
                        <a:spcAft>
                          <a:spcPts val="0"/>
                        </a:spcAft>
                      </a:pPr>
                      <a:r>
                        <a:rPr lang="en-US" sz="2100" kern="1200" dirty="0" smtClean="0">
                          <a:ln>
                            <a:solidFill>
                              <a:schemeClr val="bg1">
                                <a:alpha val="0"/>
                              </a:schemeClr>
                            </a:solidFill>
                          </a:ln>
                        </a:rPr>
                        <a:t>Windows Azure Storage </a:t>
                      </a:r>
                      <a:br>
                        <a:rPr lang="en-US" sz="2100" kern="1200" dirty="0" smtClean="0">
                          <a:ln>
                            <a:solidFill>
                              <a:schemeClr val="bg1">
                                <a:alpha val="0"/>
                              </a:schemeClr>
                            </a:solidFill>
                          </a:ln>
                        </a:rPr>
                      </a:br>
                      <a:r>
                        <a:rPr lang="en-US" sz="2100" kern="1200" dirty="0" smtClean="0">
                          <a:ln>
                            <a:solidFill>
                              <a:schemeClr val="bg1">
                                <a:alpha val="0"/>
                              </a:schemeClr>
                            </a:solidFill>
                          </a:ln>
                        </a:rPr>
                        <a:t>Geo-Replication</a:t>
                      </a:r>
                      <a:endParaRPr lang="en-US" sz="2100" b="0" kern="1200" dirty="0">
                        <a:ln>
                          <a:solidFill>
                            <a:schemeClr val="bg1">
                              <a:alpha val="0"/>
                            </a:schemeClr>
                          </a:solidFill>
                        </a:ln>
                        <a:solidFill>
                          <a:srgbClr val="6F6F6F"/>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algn="l" defTabSz="914363" rtl="0" eaLnBrk="1" latinLnBrk="0" hangingPunct="1">
                        <a:lnSpc>
                          <a:spcPct val="100000"/>
                        </a:lnSpc>
                        <a:spcBef>
                          <a:spcPts val="0"/>
                        </a:spcBef>
                        <a:spcAft>
                          <a:spcPts val="0"/>
                        </a:spcAft>
                      </a:pPr>
                      <a:r>
                        <a:rPr lang="en-US" sz="2100" kern="1200" dirty="0" smtClean="0">
                          <a:ln>
                            <a:solidFill>
                              <a:schemeClr val="bg1">
                                <a:alpha val="0"/>
                              </a:schemeClr>
                            </a:solidFill>
                          </a:ln>
                        </a:rPr>
                        <a:t>Log-Shipping/Backup</a:t>
                      </a:r>
                      <a:endParaRPr lang="en-US" sz="2100" b="0" kern="1200" dirty="0">
                        <a:ln>
                          <a:solidFill>
                            <a:schemeClr val="bg1">
                              <a:alpha val="0"/>
                            </a:schemeClr>
                          </a:solidFill>
                        </a:ln>
                        <a:solidFill>
                          <a:srgbClr val="6F6F6F"/>
                        </a:solidFill>
                        <a:latin typeface="+mn-lt"/>
                        <a:ea typeface="+mn-ea"/>
                        <a:cs typeface="+mn-cs"/>
                      </a:endParaRPr>
                    </a:p>
                  </a:txBody>
                  <a:tcPr marL="91416" marR="914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r>
            </a:tbl>
          </a:graphicData>
        </a:graphic>
      </p:graphicFrame>
      <p:sp>
        <p:nvSpPr>
          <p:cNvPr id="4" name="Content Placeholder 2"/>
          <p:cNvSpPr txBox="1">
            <a:spLocks/>
          </p:cNvSpPr>
          <p:nvPr/>
        </p:nvSpPr>
        <p:spPr>
          <a:xfrm>
            <a:off x="609441" y="5627099"/>
            <a:ext cx="10969943" cy="1017120"/>
          </a:xfrm>
          <a:prstGeom prst="rect">
            <a:avLst/>
          </a:prstGeom>
        </p:spPr>
        <p:txBody>
          <a:bodyPr vert="horz" lIns="121888" tIns="60944" rIns="121888" bIns="60944" rtlCol="0">
            <a:normAutofit/>
          </a:bodyPr>
          <a:lstStyle>
            <a:lvl1pPr marL="457120" indent="-457120" algn="l" defTabSz="1218987" rtl="0" eaLnBrk="1" latinLnBrk="0" hangingPunct="1">
              <a:spcBef>
                <a:spcPct val="20000"/>
              </a:spcBef>
              <a:buFont typeface="Arial" pitchFamily="34" charset="0"/>
              <a:buChar char="•"/>
              <a:defRPr sz="4300" b="0" i="0" kern="1200">
                <a:solidFill>
                  <a:schemeClr val="tx1">
                    <a:lumMod val="65000"/>
                    <a:lumOff val="35000"/>
                  </a:schemeClr>
                </a:solidFill>
                <a:latin typeface="Segoe"/>
                <a:ea typeface="+mn-ea"/>
                <a:cs typeface="Segoe"/>
              </a:defRPr>
            </a:lvl1pPr>
            <a:lvl2pPr marL="990427" indent="-380933" algn="l" defTabSz="1218987" rtl="0" eaLnBrk="1" latinLnBrk="0" hangingPunct="1">
              <a:spcBef>
                <a:spcPct val="20000"/>
              </a:spcBef>
              <a:buFont typeface="Arial" pitchFamily="34" charset="0"/>
              <a:buChar char="–"/>
              <a:defRPr sz="3700" b="0" i="0" kern="1200">
                <a:solidFill>
                  <a:schemeClr val="tx1">
                    <a:lumMod val="65000"/>
                    <a:lumOff val="35000"/>
                  </a:schemeClr>
                </a:solidFill>
                <a:latin typeface="Segoe"/>
                <a:ea typeface="+mn-ea"/>
                <a:cs typeface="Segoe"/>
              </a:defRPr>
            </a:lvl2pPr>
            <a:lvl3pPr marL="1523733" indent="-304747" algn="l" defTabSz="1218987" rtl="0" eaLnBrk="1" latinLnBrk="0" hangingPunct="1">
              <a:spcBef>
                <a:spcPct val="20000"/>
              </a:spcBef>
              <a:buFont typeface="Arial" pitchFamily="34" charset="0"/>
              <a:buChar char="•"/>
              <a:defRPr sz="3200" b="0" i="0" kern="1200">
                <a:solidFill>
                  <a:schemeClr val="tx1">
                    <a:lumMod val="65000"/>
                    <a:lumOff val="35000"/>
                  </a:schemeClr>
                </a:solidFill>
                <a:latin typeface="Segoe"/>
                <a:ea typeface="+mn-ea"/>
                <a:cs typeface="Segoe"/>
              </a:defRPr>
            </a:lvl3pPr>
            <a:lvl4pPr marL="2133227" indent="-304747" algn="l" defTabSz="1218987" rtl="0" eaLnBrk="1" latinLnBrk="0" hangingPunct="1">
              <a:spcBef>
                <a:spcPct val="20000"/>
              </a:spcBef>
              <a:buFont typeface="Arial" pitchFamily="34" charset="0"/>
              <a:buChar char="–"/>
              <a:defRPr sz="2700" b="0" i="0" kern="1200">
                <a:solidFill>
                  <a:schemeClr val="tx1">
                    <a:lumMod val="65000"/>
                    <a:lumOff val="35000"/>
                  </a:schemeClr>
                </a:solidFill>
                <a:latin typeface="Segoe"/>
                <a:ea typeface="+mn-ea"/>
                <a:cs typeface="Segoe"/>
              </a:defRPr>
            </a:lvl4pPr>
            <a:lvl5pPr marL="2742720" indent="-304747" algn="l" defTabSz="1218987" rtl="0" eaLnBrk="1" latinLnBrk="0" hangingPunct="1">
              <a:spcBef>
                <a:spcPct val="20000"/>
              </a:spcBef>
              <a:buFont typeface="Arial" pitchFamily="34" charset="0"/>
              <a:buChar char="»"/>
              <a:defRPr sz="2700" b="0" i="0" kern="1200">
                <a:solidFill>
                  <a:schemeClr val="tx1">
                    <a:lumMod val="65000"/>
                    <a:lumOff val="35000"/>
                  </a:schemeClr>
                </a:solidFill>
                <a:latin typeface="Segoe"/>
                <a:ea typeface="+mn-ea"/>
                <a:cs typeface="Segoe"/>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a:lstStyle>
          <a:p>
            <a:pPr marL="0" indent="0">
              <a:buFont typeface="Arial" pitchFamily="34" charset="0"/>
              <a:buNone/>
            </a:pPr>
            <a:endParaRPr lang="en-US" sz="4400" i="1" dirty="0">
              <a:solidFill>
                <a:srgbClr val="FFFFFF">
                  <a:lumMod val="65000"/>
                  <a:lumOff val="35000"/>
                </a:srgbClr>
              </a:solidFill>
            </a:endParaRPr>
          </a:p>
        </p:txBody>
      </p:sp>
    </p:spTree>
    <p:extLst>
      <p:ext uri="{BB962C8B-B14F-4D97-AF65-F5344CB8AC3E}">
        <p14:creationId xmlns:p14="http://schemas.microsoft.com/office/powerpoint/2010/main" val="142247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9342326" y="4709007"/>
            <a:ext cx="2325800" cy="189649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b" anchorCtr="0" compatLnSpc="1">
            <a:prstTxWarp prst="textNoShape">
              <a:avLst/>
            </a:prstTxWarp>
          </a:bodyPr>
          <a:lstStyle/>
          <a:p>
            <a:pPr algn="ct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sp>
        <p:nvSpPr>
          <p:cNvPr id="62" name="Rectangle 61"/>
          <p:cNvSpPr/>
          <p:nvPr/>
        </p:nvSpPr>
        <p:spPr bwMode="auto">
          <a:xfrm>
            <a:off x="9342326" y="1436877"/>
            <a:ext cx="2325800" cy="189649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b" anchorCtr="0" compatLnSpc="1">
            <a:prstTxWarp prst="textNoShape">
              <a:avLst/>
            </a:prstTxWarp>
          </a:bodyPr>
          <a:lstStyle/>
          <a:p>
            <a:pPr algn="ct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grpSp>
        <p:nvGrpSpPr>
          <p:cNvPr id="65" name="Group 64"/>
          <p:cNvGrpSpPr/>
          <p:nvPr/>
        </p:nvGrpSpPr>
        <p:grpSpPr>
          <a:xfrm>
            <a:off x="10005738" y="1756780"/>
            <a:ext cx="1143636" cy="998632"/>
            <a:chOff x="5548009" y="5967195"/>
            <a:chExt cx="820134" cy="716148"/>
          </a:xfrm>
        </p:grpSpPr>
        <p:sp>
          <p:nvSpPr>
            <p:cNvPr id="68"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2200" dirty="0">
                <a:gradFill>
                  <a:gsLst>
                    <a:gs pos="0">
                      <a:srgbClr val="FFFFFF"/>
                    </a:gs>
                    <a:gs pos="100000">
                      <a:srgbClr val="FFFFFF"/>
                    </a:gs>
                  </a:gsLst>
                  <a:lin ang="5400000" scaled="0"/>
                </a:gradFill>
              </a:endParaRPr>
            </a:p>
          </p:txBody>
        </p:sp>
        <p:sp>
          <p:nvSpPr>
            <p:cNvPr id="73" name="Freeform 6"/>
            <p:cNvSpPr>
              <a:spLocks noEditPoints="1"/>
            </p:cNvSpPr>
            <p:nvPr/>
          </p:nvSpPr>
          <p:spPr bwMode="auto">
            <a:xfrm>
              <a:off x="5548011"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2200" dirty="0">
                  <a:gradFill>
                    <a:gsLst>
                      <a:gs pos="0">
                        <a:srgbClr val="FFFFFF"/>
                      </a:gs>
                      <a:gs pos="100000">
                        <a:srgbClr val="FFFFFF"/>
                      </a:gs>
                    </a:gsLst>
                    <a:lin ang="5400000" scaled="0"/>
                  </a:gradFill>
                </a:rPr>
                <a:t>SQL Server</a:t>
              </a:r>
            </a:p>
          </p:txBody>
        </p:sp>
      </p:grpSp>
      <p:grpSp>
        <p:nvGrpSpPr>
          <p:cNvPr id="74" name="Group 73"/>
          <p:cNvGrpSpPr/>
          <p:nvPr/>
        </p:nvGrpSpPr>
        <p:grpSpPr>
          <a:xfrm>
            <a:off x="9984740" y="5093700"/>
            <a:ext cx="1143636" cy="998632"/>
            <a:chOff x="5548009" y="5967195"/>
            <a:chExt cx="820134" cy="716148"/>
          </a:xfrm>
        </p:grpSpPr>
        <p:sp>
          <p:nvSpPr>
            <p:cNvPr id="75"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2200" dirty="0">
                <a:gradFill>
                  <a:gsLst>
                    <a:gs pos="0">
                      <a:srgbClr val="FFFFFF"/>
                    </a:gs>
                    <a:gs pos="100000">
                      <a:srgbClr val="FFFFFF"/>
                    </a:gs>
                  </a:gsLst>
                  <a:lin ang="5400000" scaled="0"/>
                </a:gradFill>
              </a:endParaRPr>
            </a:p>
          </p:txBody>
        </p:sp>
        <p:sp>
          <p:nvSpPr>
            <p:cNvPr id="76" name="Freeform 6"/>
            <p:cNvSpPr>
              <a:spLocks noEditPoints="1"/>
            </p:cNvSpPr>
            <p:nvPr/>
          </p:nvSpPr>
          <p:spPr bwMode="auto">
            <a:xfrm>
              <a:off x="5548011"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2200" dirty="0">
                  <a:gradFill>
                    <a:gsLst>
                      <a:gs pos="0">
                        <a:srgbClr val="FFFFFF"/>
                      </a:gs>
                      <a:gs pos="100000">
                        <a:srgbClr val="FFFFFF"/>
                      </a:gs>
                    </a:gsLst>
                    <a:lin ang="5400000" scaled="0"/>
                  </a:gradFill>
                </a:rPr>
                <a:t>SQL Server</a:t>
              </a:r>
            </a:p>
          </p:txBody>
        </p:sp>
      </p:grpSp>
      <p:sp>
        <p:nvSpPr>
          <p:cNvPr id="2" name="Title 1"/>
          <p:cNvSpPr>
            <a:spLocks noGrp="1"/>
          </p:cNvSpPr>
          <p:nvPr>
            <p:ph type="title"/>
          </p:nvPr>
        </p:nvSpPr>
        <p:spPr/>
        <p:txBody>
          <a:bodyPr/>
          <a:lstStyle/>
          <a:p>
            <a:r>
              <a:rPr lang="en-US" dirty="0" smtClean="0"/>
              <a:t>Highly Available application pattern</a:t>
            </a:r>
            <a:endParaRPr lang="en-US" dirty="0"/>
          </a:p>
        </p:txBody>
      </p:sp>
      <p:sp>
        <p:nvSpPr>
          <p:cNvPr id="24" name="Down Arrow 23"/>
          <p:cNvSpPr/>
          <p:nvPr/>
        </p:nvSpPr>
        <p:spPr bwMode="auto">
          <a:xfrm rot="18387314">
            <a:off x="2509247" y="3418431"/>
            <a:ext cx="358123" cy="675977"/>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sp>
        <p:nvSpPr>
          <p:cNvPr id="27" name="Rectangle 26"/>
          <p:cNvSpPr/>
          <p:nvPr/>
        </p:nvSpPr>
        <p:spPr bwMode="auto">
          <a:xfrm>
            <a:off x="6461965" y="1446214"/>
            <a:ext cx="2560320" cy="252164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b" anchorCtr="0" compatLnSpc="1">
            <a:prstTxWarp prst="textNoShape">
              <a:avLst/>
            </a:prstTxWarp>
          </a:bodyPr>
          <a:lstStyle/>
          <a:p>
            <a:pPr algn="ct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sp>
        <p:nvSpPr>
          <p:cNvPr id="45" name="Rectangle 44"/>
          <p:cNvSpPr/>
          <p:nvPr/>
        </p:nvSpPr>
        <p:spPr bwMode="auto">
          <a:xfrm>
            <a:off x="6553405" y="1597800"/>
            <a:ext cx="2377440" cy="731520"/>
          </a:xfrm>
          <a:prstGeom prst="rect">
            <a:avLst/>
          </a:prstGeom>
          <a:solidFill>
            <a:schemeClr val="accent5">
              <a:lumMod val="75000"/>
            </a:schemeClr>
          </a:solidFill>
          <a:ln w="9525" cap="flat" cmpd="sng" algn="ctr">
            <a:noFill/>
            <a:prstDash val="solid"/>
          </a:ln>
          <a:effectLst/>
        </p:spPr>
        <p:txBody>
          <a:bodyPr lIns="91440" bIns="91440" rtlCol="0" anchor="ctr" anchorCtr="0"/>
          <a:lstStyle/>
          <a:p>
            <a:pPr marL="0" lvl="1" algn="ctr" defTabSz="914023" fontAlgn="base">
              <a:spcBef>
                <a:spcPct val="0"/>
              </a:spcBef>
              <a:spcAft>
                <a:spcPct val="0"/>
              </a:spcAft>
              <a:buClr>
                <a:srgbClr val="FFC000"/>
              </a:buClr>
              <a:defRPr/>
            </a:pPr>
            <a:r>
              <a:rPr lang="en-US" kern="0" spc="-51" dirty="0" smtClean="0">
                <a:gradFill>
                  <a:gsLst>
                    <a:gs pos="0">
                      <a:srgbClr val="FFFFFF"/>
                    </a:gs>
                    <a:gs pos="100000">
                      <a:srgbClr val="FFFFFF"/>
                    </a:gs>
                  </a:gsLst>
                  <a:lin ang="5400000" scaled="0"/>
                </a:gradFill>
                <a:ea typeface="Segoe UI" pitchFamily="34" charset="0"/>
                <a:cs typeface="Segoe UI" pitchFamily="34" charset="0"/>
              </a:rPr>
              <a:t>Business Components &amp; Entities</a:t>
            </a:r>
            <a:endParaRPr lang="en-US"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3" name="Cube 2"/>
          <p:cNvSpPr/>
          <p:nvPr/>
        </p:nvSpPr>
        <p:spPr bwMode="auto">
          <a:xfrm>
            <a:off x="6965940" y="2607690"/>
            <a:ext cx="1552370" cy="931540"/>
          </a:xfrm>
          <a:prstGeom prst="cub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defTabSz="914023" fontAlgn="base">
              <a:lnSpc>
                <a:spcPct val="90000"/>
              </a:lnSpc>
              <a:spcBef>
                <a:spcPct val="0"/>
              </a:spcBef>
              <a:spcAft>
                <a:spcPct val="0"/>
              </a:spcAft>
              <a:buClr>
                <a:srgbClr val="FFC000"/>
              </a:buClr>
              <a:buSzPct val="80000"/>
              <a:defRPr/>
            </a:pPr>
            <a:r>
              <a:rPr lang="en-US" kern="0" spc="-51" dirty="0">
                <a:gradFill>
                  <a:gsLst>
                    <a:gs pos="0">
                      <a:srgbClr val="FFFFFF"/>
                    </a:gs>
                    <a:gs pos="100000">
                      <a:srgbClr val="FFFFFF"/>
                    </a:gs>
                  </a:gsLst>
                  <a:lin ang="5400000" scaled="0"/>
                </a:gradFill>
                <a:ea typeface="Segoe UI" pitchFamily="34" charset="0"/>
                <a:cs typeface="Segoe UI" pitchFamily="34" charset="0"/>
              </a:rPr>
              <a:t>Persistent Disk</a:t>
            </a:r>
          </a:p>
        </p:txBody>
      </p:sp>
      <p:cxnSp>
        <p:nvCxnSpPr>
          <p:cNvPr id="49" name="Straight Arrow Connector 48"/>
          <p:cNvCxnSpPr>
            <a:stCxn id="45" idx="2"/>
            <a:endCxn id="3" idx="0"/>
          </p:cNvCxnSpPr>
          <p:nvPr/>
        </p:nvCxnSpPr>
        <p:spPr>
          <a:xfrm>
            <a:off x="7742125" y="2329320"/>
            <a:ext cx="0" cy="27837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bwMode="auto">
          <a:xfrm>
            <a:off x="6461965" y="4095750"/>
            <a:ext cx="2560320" cy="252164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b" anchorCtr="0" compatLnSpc="1">
            <a:prstTxWarp prst="textNoShape">
              <a:avLst/>
            </a:prstTxWarp>
          </a:bodyPr>
          <a:lstStyle/>
          <a:p>
            <a:pPr algn="ct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sp>
        <p:nvSpPr>
          <p:cNvPr id="51" name="Rectangle 50"/>
          <p:cNvSpPr/>
          <p:nvPr/>
        </p:nvSpPr>
        <p:spPr bwMode="auto">
          <a:xfrm>
            <a:off x="6553405" y="4247336"/>
            <a:ext cx="2377440" cy="731520"/>
          </a:xfrm>
          <a:prstGeom prst="rect">
            <a:avLst/>
          </a:prstGeom>
          <a:solidFill>
            <a:schemeClr val="accent5">
              <a:lumMod val="75000"/>
            </a:schemeClr>
          </a:solidFill>
          <a:ln w="9525" cap="flat" cmpd="sng" algn="ctr">
            <a:noFill/>
            <a:prstDash val="solid"/>
          </a:ln>
          <a:effectLst/>
        </p:spPr>
        <p:txBody>
          <a:bodyPr lIns="91440" bIns="91440" rtlCol="0" anchor="ctr" anchorCtr="0"/>
          <a:lstStyle/>
          <a:p>
            <a:pPr marL="0" lvl="1" algn="ctr" defTabSz="914023" fontAlgn="base">
              <a:spcBef>
                <a:spcPct val="0"/>
              </a:spcBef>
              <a:spcAft>
                <a:spcPct val="0"/>
              </a:spcAft>
              <a:buClr>
                <a:srgbClr val="FFC000"/>
              </a:buClr>
              <a:defRPr/>
            </a:pPr>
            <a:r>
              <a:rPr lang="en-US" kern="0" spc="-51" dirty="0" smtClean="0">
                <a:gradFill>
                  <a:gsLst>
                    <a:gs pos="0">
                      <a:srgbClr val="FFFFFF"/>
                    </a:gs>
                    <a:gs pos="100000">
                      <a:srgbClr val="FFFFFF"/>
                    </a:gs>
                  </a:gsLst>
                  <a:lin ang="5400000" scaled="0"/>
                </a:gradFill>
                <a:ea typeface="Segoe UI" pitchFamily="34" charset="0"/>
                <a:cs typeface="Segoe UI" pitchFamily="34" charset="0"/>
              </a:rPr>
              <a:t>Business Components &amp; Entities</a:t>
            </a:r>
            <a:endParaRPr lang="en-US"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52" name="Cube 51"/>
          <p:cNvSpPr/>
          <p:nvPr/>
        </p:nvSpPr>
        <p:spPr bwMode="auto">
          <a:xfrm>
            <a:off x="6965940" y="5257226"/>
            <a:ext cx="1552370" cy="931540"/>
          </a:xfrm>
          <a:prstGeom prst="cub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lvl="1" algn="ctr" defTabSz="914023" fontAlgn="base">
              <a:lnSpc>
                <a:spcPct val="90000"/>
              </a:lnSpc>
              <a:spcBef>
                <a:spcPct val="0"/>
              </a:spcBef>
              <a:spcAft>
                <a:spcPct val="0"/>
              </a:spcAft>
              <a:buClr>
                <a:srgbClr val="FFC000"/>
              </a:buClr>
              <a:buSzPct val="80000"/>
              <a:defRPr/>
            </a:pPr>
            <a:r>
              <a:rPr lang="en-US" kern="0" spc="-51" dirty="0">
                <a:gradFill>
                  <a:gsLst>
                    <a:gs pos="0">
                      <a:srgbClr val="FFFFFF"/>
                    </a:gs>
                    <a:gs pos="100000">
                      <a:srgbClr val="FFFFFF"/>
                    </a:gs>
                  </a:gsLst>
                  <a:lin ang="5400000" scaled="0"/>
                </a:gradFill>
                <a:ea typeface="Segoe UI" pitchFamily="34" charset="0"/>
                <a:cs typeface="Segoe UI" pitchFamily="34" charset="0"/>
              </a:rPr>
              <a:t>Persistent Disk</a:t>
            </a:r>
          </a:p>
        </p:txBody>
      </p:sp>
      <p:cxnSp>
        <p:nvCxnSpPr>
          <p:cNvPr id="53" name="Straight Arrow Connector 52"/>
          <p:cNvCxnSpPr>
            <a:stCxn id="51" idx="2"/>
            <a:endCxn id="52" idx="0"/>
          </p:cNvCxnSpPr>
          <p:nvPr/>
        </p:nvCxnSpPr>
        <p:spPr>
          <a:xfrm>
            <a:off x="7742125" y="4978856"/>
            <a:ext cx="0" cy="27837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bwMode="auto">
          <a:xfrm>
            <a:off x="3563325" y="4169792"/>
            <a:ext cx="2325800" cy="189649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91440" rIns="91404" bIns="45703" numCol="1" spcCol="0" rtlCol="0" anchor="t" anchorCtr="0" compatLnSpc="1">
            <a:prstTxWarp prst="textNoShape">
              <a:avLst/>
            </a:prstTxWarp>
          </a:bodyPr>
          <a:lstStyle/>
          <a:p>
            <a:pPr>
              <a:lnSpc>
                <a:spcPct val="90000"/>
              </a:lnSpc>
              <a:spcBef>
                <a:spcPct val="20000"/>
              </a:spcBef>
              <a:buSzPct val="80000"/>
            </a:pPr>
            <a:r>
              <a:rPr lang="en-US" sz="2000" dirty="0" smtClean="0">
                <a:gradFill>
                  <a:gsLst>
                    <a:gs pos="0">
                      <a:srgbClr val="FFFFFF"/>
                    </a:gs>
                    <a:gs pos="100000">
                      <a:srgbClr val="FFFFFF"/>
                    </a:gs>
                  </a:gsLst>
                  <a:lin ang="5400000" scaled="0"/>
                </a:gradFill>
              </a:rPr>
              <a:t>IIS Web Application</a:t>
            </a:r>
            <a:endParaRPr lang="en-US" sz="2000" dirty="0">
              <a:gradFill>
                <a:gsLst>
                  <a:gs pos="0">
                    <a:srgbClr val="FFFFFF"/>
                  </a:gs>
                  <a:gs pos="100000">
                    <a:srgbClr val="FFFFFF"/>
                  </a:gs>
                </a:gsLst>
                <a:lin ang="5400000" scaled="0"/>
              </a:gradFill>
            </a:endParaRPr>
          </a:p>
        </p:txBody>
      </p:sp>
      <p:sp>
        <p:nvSpPr>
          <p:cNvPr id="57" name="Rectangle 56"/>
          <p:cNvSpPr/>
          <p:nvPr/>
        </p:nvSpPr>
        <p:spPr bwMode="auto">
          <a:xfrm>
            <a:off x="3633165" y="5118041"/>
            <a:ext cx="2103120" cy="731520"/>
          </a:xfrm>
          <a:prstGeom prst="rect">
            <a:avLst/>
          </a:prstGeom>
          <a:solidFill>
            <a:schemeClr val="accent2"/>
          </a:solidFill>
          <a:ln w="9525" cap="flat" cmpd="sng" algn="ctr">
            <a:noFill/>
            <a:prstDash val="solid"/>
          </a:ln>
          <a:effectLst/>
        </p:spPr>
        <p:txBody>
          <a:bodyPr lIns="91440" bIns="91440" rtlCol="0" anchor="ctr" anchorCtr="0"/>
          <a:lstStyle/>
          <a:p>
            <a:pPr marL="0" lvl="1" algn="ctr" defTabSz="914023" fontAlgn="base">
              <a:spcBef>
                <a:spcPct val="0"/>
              </a:spcBef>
              <a:spcAft>
                <a:spcPct val="0"/>
              </a:spcAft>
              <a:buClr>
                <a:srgbClr val="FFC000"/>
              </a:buClr>
              <a:defRPr/>
            </a:pPr>
            <a:r>
              <a:rPr lang="en-US" kern="0" spc="-51" dirty="0" smtClean="0">
                <a:gradFill>
                  <a:gsLst>
                    <a:gs pos="0">
                      <a:srgbClr val="FFFFFF"/>
                    </a:gs>
                    <a:gs pos="100000">
                      <a:srgbClr val="FFFFFF"/>
                    </a:gs>
                  </a:gsLst>
                  <a:lin ang="5400000" scaled="0"/>
                </a:gradFill>
                <a:ea typeface="Segoe UI" pitchFamily="34" charset="0"/>
                <a:cs typeface="Segoe UI" pitchFamily="34" charset="0"/>
              </a:rPr>
              <a:t>UI Layer</a:t>
            </a:r>
            <a:endParaRPr lang="en-US" kern="0" spc="-51" dirty="0">
              <a:gradFill>
                <a:gsLst>
                  <a:gs pos="0">
                    <a:srgbClr val="FFFFFF"/>
                  </a:gs>
                  <a:gs pos="100000">
                    <a:srgbClr val="FFFFFF"/>
                  </a:gs>
                </a:gsLst>
                <a:lin ang="5400000" scaled="0"/>
              </a:gradFill>
              <a:ea typeface="Segoe UI" pitchFamily="34" charset="0"/>
              <a:cs typeface="Segoe UI" pitchFamily="34" charset="0"/>
            </a:endParaRPr>
          </a:p>
        </p:txBody>
      </p:sp>
      <p:cxnSp>
        <p:nvCxnSpPr>
          <p:cNvPr id="60" name="Elbow Connector 59"/>
          <p:cNvCxnSpPr>
            <a:stCxn id="57" idx="3"/>
            <a:endCxn id="51" idx="1"/>
          </p:cNvCxnSpPr>
          <p:nvPr/>
        </p:nvCxnSpPr>
        <p:spPr>
          <a:xfrm flipV="1">
            <a:off x="5736285" y="4613096"/>
            <a:ext cx="817120" cy="870705"/>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3563325" y="2071364"/>
            <a:ext cx="2325800" cy="1896498"/>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91440" rIns="91404" bIns="45703" numCol="1" spcCol="0" rtlCol="0" anchor="t" anchorCtr="0" compatLnSpc="1">
            <a:prstTxWarp prst="textNoShape">
              <a:avLst/>
            </a:prstTxWarp>
          </a:bodyPr>
          <a:lstStyle/>
          <a:p>
            <a:pPr>
              <a:lnSpc>
                <a:spcPct val="90000"/>
              </a:lnSpc>
              <a:spcBef>
                <a:spcPct val="20000"/>
              </a:spcBef>
              <a:buSzPct val="80000"/>
            </a:pPr>
            <a:r>
              <a:rPr lang="en-US" sz="2000" dirty="0" smtClean="0">
                <a:gradFill>
                  <a:gsLst>
                    <a:gs pos="0">
                      <a:srgbClr val="FFFFFF"/>
                    </a:gs>
                    <a:gs pos="100000">
                      <a:srgbClr val="FFFFFF"/>
                    </a:gs>
                  </a:gsLst>
                  <a:lin ang="5400000" scaled="0"/>
                </a:gradFill>
              </a:rPr>
              <a:t>IIS Web Application</a:t>
            </a:r>
            <a:endParaRPr lang="en-US" sz="2000" dirty="0">
              <a:gradFill>
                <a:gsLst>
                  <a:gs pos="0">
                    <a:srgbClr val="FFFFFF"/>
                  </a:gs>
                  <a:gs pos="100000">
                    <a:srgbClr val="FFFFFF"/>
                  </a:gs>
                </a:gsLst>
                <a:lin ang="5400000" scaled="0"/>
              </a:gradFill>
            </a:endParaRPr>
          </a:p>
        </p:txBody>
      </p:sp>
      <p:sp>
        <p:nvSpPr>
          <p:cNvPr id="44" name="Rectangle 43"/>
          <p:cNvSpPr/>
          <p:nvPr/>
        </p:nvSpPr>
        <p:spPr bwMode="auto">
          <a:xfrm>
            <a:off x="3633165" y="3019613"/>
            <a:ext cx="2103120" cy="731520"/>
          </a:xfrm>
          <a:prstGeom prst="rect">
            <a:avLst/>
          </a:prstGeom>
          <a:solidFill>
            <a:schemeClr val="accent2"/>
          </a:solidFill>
          <a:ln w="9525" cap="flat" cmpd="sng" algn="ctr">
            <a:noFill/>
            <a:prstDash val="solid"/>
          </a:ln>
          <a:effectLst/>
        </p:spPr>
        <p:txBody>
          <a:bodyPr lIns="91440" bIns="91440" rtlCol="0" anchor="ctr" anchorCtr="0"/>
          <a:lstStyle/>
          <a:p>
            <a:pPr marL="0" lvl="1" algn="ctr" defTabSz="914023" fontAlgn="base">
              <a:spcBef>
                <a:spcPct val="0"/>
              </a:spcBef>
              <a:spcAft>
                <a:spcPct val="0"/>
              </a:spcAft>
              <a:buClr>
                <a:srgbClr val="FFC000"/>
              </a:buClr>
              <a:defRPr/>
            </a:pPr>
            <a:r>
              <a:rPr lang="en-US" kern="0" spc="-51" dirty="0" smtClean="0">
                <a:gradFill>
                  <a:gsLst>
                    <a:gs pos="0">
                      <a:srgbClr val="FFFFFF"/>
                    </a:gs>
                    <a:gs pos="100000">
                      <a:srgbClr val="FFFFFF"/>
                    </a:gs>
                  </a:gsLst>
                  <a:lin ang="5400000" scaled="0"/>
                </a:gradFill>
                <a:ea typeface="Segoe UI" pitchFamily="34" charset="0"/>
                <a:cs typeface="Segoe UI" pitchFamily="34" charset="0"/>
              </a:rPr>
              <a:t>UI Layer</a:t>
            </a:r>
            <a:endParaRPr lang="en-US" kern="0" spc="-51" dirty="0">
              <a:gradFill>
                <a:gsLst>
                  <a:gs pos="0">
                    <a:srgbClr val="FFFFFF"/>
                  </a:gs>
                  <a:gs pos="100000">
                    <a:srgbClr val="FFFFFF"/>
                  </a:gs>
                </a:gsLst>
                <a:lin ang="5400000" scaled="0"/>
              </a:gradFill>
              <a:ea typeface="Segoe UI" pitchFamily="34" charset="0"/>
              <a:cs typeface="Segoe UI" pitchFamily="34" charset="0"/>
            </a:endParaRPr>
          </a:p>
        </p:txBody>
      </p:sp>
      <p:cxnSp>
        <p:nvCxnSpPr>
          <p:cNvPr id="46" name="Elbow Connector 45"/>
          <p:cNvCxnSpPr>
            <a:stCxn id="44" idx="3"/>
            <a:endCxn id="51" idx="1"/>
          </p:cNvCxnSpPr>
          <p:nvPr/>
        </p:nvCxnSpPr>
        <p:spPr>
          <a:xfrm>
            <a:off x="5736285" y="3385373"/>
            <a:ext cx="817120" cy="1227723"/>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44" idx="3"/>
            <a:endCxn id="45" idx="1"/>
          </p:cNvCxnSpPr>
          <p:nvPr/>
        </p:nvCxnSpPr>
        <p:spPr>
          <a:xfrm flipV="1">
            <a:off x="5736285" y="1963560"/>
            <a:ext cx="817120" cy="1421813"/>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67633" y="3996614"/>
            <a:ext cx="397850" cy="332399"/>
          </a:xfrm>
          <a:prstGeom prst="rect">
            <a:avLst/>
          </a:prstGeom>
          <a:noFill/>
        </p:spPr>
        <p:txBody>
          <a:bodyPr wrap="square" lIns="0" tIns="0" rIns="0" bIns="0" rtlCol="0">
            <a:spAutoFit/>
          </a:bodyPr>
          <a:lstStyle/>
          <a:p>
            <a:pPr>
              <a:lnSpc>
                <a:spcPct val="90000"/>
              </a:lnSpc>
              <a:spcBef>
                <a:spcPct val="20000"/>
              </a:spcBef>
              <a:buSzPct val="80000"/>
            </a:pPr>
            <a:r>
              <a:rPr lang="en-US" sz="2400" dirty="0">
                <a:gradFill>
                  <a:gsLst>
                    <a:gs pos="0">
                      <a:srgbClr val="FFFFFF"/>
                    </a:gs>
                    <a:gs pos="100000">
                      <a:srgbClr val="FFFFFF"/>
                    </a:gs>
                  </a:gsLst>
                  <a:lin ang="5400000" scaled="0"/>
                </a:gradFill>
              </a:rPr>
              <a:t>LB</a:t>
            </a:r>
          </a:p>
        </p:txBody>
      </p:sp>
      <p:cxnSp>
        <p:nvCxnSpPr>
          <p:cNvPr id="54" name="Elbow Connector 53"/>
          <p:cNvCxnSpPr>
            <a:stCxn id="57" idx="3"/>
            <a:endCxn id="45" idx="1"/>
          </p:cNvCxnSpPr>
          <p:nvPr/>
        </p:nvCxnSpPr>
        <p:spPr>
          <a:xfrm flipV="1">
            <a:off x="5736285" y="1963560"/>
            <a:ext cx="817120" cy="352024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6" name="Elbow Connector 15"/>
          <p:cNvCxnSpPr>
            <a:stCxn id="17" idx="3"/>
          </p:cNvCxnSpPr>
          <p:nvPr/>
        </p:nvCxnSpPr>
        <p:spPr>
          <a:xfrm flipV="1">
            <a:off x="3265483" y="3411566"/>
            <a:ext cx="367682" cy="75124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59" name="Elbow Connector 15"/>
          <p:cNvCxnSpPr>
            <a:stCxn id="17" idx="3"/>
            <a:endCxn id="57" idx="1"/>
          </p:cNvCxnSpPr>
          <p:nvPr/>
        </p:nvCxnSpPr>
        <p:spPr>
          <a:xfrm>
            <a:off x="3265483" y="4162814"/>
            <a:ext cx="367682" cy="1320987"/>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a:off x="8930844" y="1963560"/>
            <a:ext cx="951686" cy="36576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6" name="Elbow Connector 65"/>
          <p:cNvCxnSpPr>
            <a:stCxn id="51" idx="3"/>
          </p:cNvCxnSpPr>
          <p:nvPr/>
        </p:nvCxnSpPr>
        <p:spPr>
          <a:xfrm flipV="1">
            <a:off x="8930845" y="2329320"/>
            <a:ext cx="951685" cy="2283776"/>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4" name="Elbow Connector 60"/>
          <p:cNvCxnSpPr/>
          <p:nvPr/>
        </p:nvCxnSpPr>
        <p:spPr>
          <a:xfrm>
            <a:off x="8930845" y="1963560"/>
            <a:ext cx="951685" cy="3520241"/>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67" name="Elbow Connector 65"/>
          <p:cNvCxnSpPr>
            <a:stCxn id="51" idx="3"/>
          </p:cNvCxnSpPr>
          <p:nvPr/>
        </p:nvCxnSpPr>
        <p:spPr>
          <a:xfrm>
            <a:off x="8930845" y="4613096"/>
            <a:ext cx="951685" cy="743478"/>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69" name="Up-Down Arrow 68"/>
          <p:cNvSpPr/>
          <p:nvPr/>
        </p:nvSpPr>
        <p:spPr bwMode="auto">
          <a:xfrm>
            <a:off x="10378312" y="3316441"/>
            <a:ext cx="375032" cy="1554480"/>
          </a:xfrm>
          <a:prstGeom prst="up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sp>
        <p:nvSpPr>
          <p:cNvPr id="70" name="Rectangle 69"/>
          <p:cNvSpPr/>
          <p:nvPr/>
        </p:nvSpPr>
        <p:spPr bwMode="auto">
          <a:xfrm>
            <a:off x="11128376" y="3333375"/>
            <a:ext cx="365760" cy="15544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none" lIns="91436" tIns="45718" rIns="91436" bIns="45718" numCol="1" rtlCol="0" anchor="ctr" anchorCtr="0" compatLnSpc="1">
            <a:prstTxWarp prst="textNoShape">
              <a:avLst/>
            </a:prstTxWarp>
          </a:bodyPr>
          <a:lstStyle/>
          <a:p>
            <a:pPr marL="0" lvl="1" algn="ctr" defTabSz="914023" fontAlgn="base">
              <a:spcBef>
                <a:spcPct val="0"/>
              </a:spcBef>
              <a:spcAft>
                <a:spcPct val="0"/>
              </a:spcAft>
              <a:buClr>
                <a:srgbClr val="FFC000"/>
              </a:buClr>
              <a:defRPr/>
            </a:pPr>
            <a:r>
              <a:rPr lang="en-US" kern="0" spc="-51" dirty="0">
                <a:gradFill>
                  <a:gsLst>
                    <a:gs pos="0">
                      <a:srgbClr val="FFFFFF"/>
                    </a:gs>
                    <a:gs pos="100000">
                      <a:srgbClr val="FFFFFF"/>
                    </a:gs>
                  </a:gsLst>
                  <a:lin ang="5400000" scaled="0"/>
                </a:gradFill>
                <a:ea typeface="Segoe UI" pitchFamily="34" charset="0"/>
                <a:cs typeface="Segoe UI" pitchFamily="34" charset="0"/>
              </a:rPr>
              <a:t>SQL Mirroring</a:t>
            </a:r>
          </a:p>
        </p:txBody>
      </p:sp>
      <p:grpSp>
        <p:nvGrpSpPr>
          <p:cNvPr id="47" name="Group 46"/>
          <p:cNvGrpSpPr/>
          <p:nvPr/>
        </p:nvGrpSpPr>
        <p:grpSpPr>
          <a:xfrm>
            <a:off x="762495" y="2603640"/>
            <a:ext cx="1543891" cy="871196"/>
            <a:chOff x="7683468" y="2188241"/>
            <a:chExt cx="1543891" cy="871196"/>
          </a:xfrm>
        </p:grpSpPr>
        <p:pic>
          <p:nvPicPr>
            <p:cNvPr id="4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7994"/>
            <a:stretch/>
          </p:blipFill>
          <p:spPr bwMode="auto">
            <a:xfrm>
              <a:off x="7683468" y="2188241"/>
              <a:ext cx="1543891" cy="8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 name="Freeform 6"/>
            <p:cNvSpPr>
              <a:spLocks noChangeAspect="1" noEditPoints="1"/>
            </p:cNvSpPr>
            <p:nvPr/>
          </p:nvSpPr>
          <p:spPr bwMode="black">
            <a:xfrm>
              <a:off x="8553388" y="2268211"/>
              <a:ext cx="481758" cy="487799"/>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algn="ctr"/>
              <a:endParaRPr lang="en-US">
                <a:gradFill>
                  <a:gsLst>
                    <a:gs pos="0">
                      <a:srgbClr val="FFFFFF"/>
                    </a:gs>
                    <a:gs pos="100000">
                      <a:srgbClr val="FFFFFF"/>
                    </a:gs>
                  </a:gsLst>
                  <a:lin ang="5400000" scaled="0"/>
                </a:gradFill>
              </a:endParaRPr>
            </a:p>
          </p:txBody>
        </p:sp>
      </p:grpSp>
      <p:sp>
        <p:nvSpPr>
          <p:cNvPr id="63" name="TextBox 62"/>
          <p:cNvSpPr txBox="1"/>
          <p:nvPr/>
        </p:nvSpPr>
        <p:spPr>
          <a:xfrm>
            <a:off x="914814" y="3515467"/>
            <a:ext cx="1239253" cy="332399"/>
          </a:xfrm>
          <a:prstGeom prst="rect">
            <a:avLst/>
          </a:prstGeom>
          <a:noFill/>
        </p:spPr>
        <p:txBody>
          <a:bodyPr wrap="square" lIns="0" tIns="0" rIns="0" bIns="0" rtlCol="0">
            <a:spAutoFit/>
          </a:bodyPr>
          <a:lstStyle/>
          <a:p>
            <a:pPr algn="ctr">
              <a:lnSpc>
                <a:spcPct val="90000"/>
              </a:lnSpc>
              <a:spcBef>
                <a:spcPct val="20000"/>
              </a:spcBef>
              <a:buSzPct val="80000"/>
            </a:pPr>
            <a:r>
              <a:rPr lang="en-US" sz="2400" dirty="0" smtClean="0">
                <a:gradFill>
                  <a:gsLst>
                    <a:gs pos="0">
                      <a:srgbClr val="FFFFFF"/>
                    </a:gs>
                    <a:gs pos="100000">
                      <a:srgbClr val="FFFFFF"/>
                    </a:gs>
                  </a:gsLst>
                  <a:lin ang="5400000" scaled="0"/>
                </a:gradFill>
              </a:rPr>
              <a:t>Internet</a:t>
            </a:r>
            <a:endParaRPr lang="en-US" sz="2400" dirty="0">
              <a:gradFill>
                <a:gsLst>
                  <a:gs pos="0">
                    <a:srgbClr val="FFFFFF"/>
                  </a:gs>
                  <a:gs pos="100000">
                    <a:srgbClr val="FFFFFF"/>
                  </a:gs>
                </a:gsLst>
                <a:lin ang="5400000" scaled="0"/>
              </a:gradFill>
            </a:endParaRPr>
          </a:p>
        </p:txBody>
      </p:sp>
      <p:sp>
        <p:nvSpPr>
          <p:cNvPr id="4" name="Rectangle 3"/>
          <p:cNvSpPr/>
          <p:nvPr/>
        </p:nvSpPr>
        <p:spPr>
          <a:xfrm>
            <a:off x="519113" y="4678406"/>
            <a:ext cx="2663646" cy="1938992"/>
          </a:xfrm>
          <a:prstGeom prst="rect">
            <a:avLst/>
          </a:prstGeom>
        </p:spPr>
        <p:txBody>
          <a:bodyPr wrap="square" lIns="0" tIns="0" rIns="0" bIns="0">
            <a:spAutoFit/>
          </a:bodyPr>
          <a:lstStyle/>
          <a:p>
            <a:r>
              <a:rPr lang="en-US" b="1" dirty="0">
                <a:gradFill>
                  <a:gsLst>
                    <a:gs pos="0">
                      <a:srgbClr val="FFFFFF"/>
                    </a:gs>
                    <a:gs pos="100000">
                      <a:srgbClr val="FFFFFF"/>
                    </a:gs>
                  </a:gsLst>
                  <a:lin ang="5400000" scaled="0"/>
                </a:gradFill>
              </a:rPr>
              <a:t>Tips </a:t>
            </a:r>
            <a:r>
              <a:rPr lang="en-US" b="1" dirty="0" smtClean="0">
                <a:gradFill>
                  <a:gsLst>
                    <a:gs pos="0">
                      <a:srgbClr val="FFFFFF"/>
                    </a:gs>
                    <a:gs pos="100000">
                      <a:srgbClr val="FFFFFF"/>
                    </a:gs>
                  </a:gsLst>
                  <a:lin ang="5400000" scaled="0"/>
                </a:gradFill>
              </a:rPr>
              <a:t>:-</a:t>
            </a:r>
          </a:p>
          <a:p>
            <a:pPr marL="342900" indent="-342900">
              <a:buFontTx/>
              <a:buAutoNum type="arabicPeriod"/>
            </a:pPr>
            <a:r>
              <a:rPr lang="en-US" dirty="0" smtClean="0">
                <a:gradFill>
                  <a:gsLst>
                    <a:gs pos="0">
                      <a:srgbClr val="FFFFFF"/>
                    </a:gs>
                    <a:gs pos="100000">
                      <a:srgbClr val="FFFFFF"/>
                    </a:gs>
                  </a:gsLst>
                  <a:lin ang="5400000" scaled="0"/>
                </a:gradFill>
              </a:rPr>
              <a:t>Add </a:t>
            </a:r>
            <a:r>
              <a:rPr lang="en-US" dirty="0">
                <a:gradFill>
                  <a:gsLst>
                    <a:gs pos="0">
                      <a:srgbClr val="FFFFFF"/>
                    </a:gs>
                    <a:gs pos="100000">
                      <a:srgbClr val="FFFFFF"/>
                    </a:gs>
                  </a:gsLst>
                  <a:lin ang="5400000" scaled="0"/>
                </a:gradFill>
              </a:rPr>
              <a:t>both VMs to the same availability </a:t>
            </a:r>
            <a:r>
              <a:rPr lang="en-US" dirty="0" smtClean="0">
                <a:gradFill>
                  <a:gsLst>
                    <a:gs pos="0">
                      <a:srgbClr val="FFFFFF"/>
                    </a:gs>
                    <a:gs pos="100000">
                      <a:srgbClr val="FFFFFF"/>
                    </a:gs>
                  </a:gsLst>
                  <a:lin ang="5400000" scaled="0"/>
                </a:gradFill>
              </a:rPr>
              <a:t>Set at every layer</a:t>
            </a:r>
          </a:p>
          <a:p>
            <a:pPr marL="342900" indent="-342900">
              <a:buFontTx/>
              <a:buAutoNum type="arabicPeriod"/>
            </a:pPr>
            <a:r>
              <a:rPr lang="en-US" dirty="0" smtClean="0">
                <a:gradFill>
                  <a:gsLst>
                    <a:gs pos="0">
                      <a:srgbClr val="FFFFFF"/>
                    </a:gs>
                    <a:gs pos="100000">
                      <a:srgbClr val="FFFFFF"/>
                    </a:gs>
                  </a:gsLst>
                  <a:lin ang="5400000" scaled="0"/>
                </a:gradFill>
              </a:rPr>
              <a:t>Configure a load balanced endpoint on Port 80 for UI layer</a:t>
            </a:r>
            <a:endParaRPr lang="en-US"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96111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Oval 3"/>
          <p:cNvSpPr/>
          <p:nvPr>
            <p:custDataLst>
              <p:tags r:id="rId1"/>
            </p:custDataLst>
          </p:nvPr>
        </p:nvSpPr>
        <p:spPr>
          <a:xfrm flipH="1">
            <a:off x="6594118" y="3019598"/>
            <a:ext cx="5060149" cy="3359367"/>
          </a:xfrm>
          <a:custGeom>
            <a:avLst/>
            <a:gdLst/>
            <a:ahLst/>
            <a:cxnLst/>
            <a:rect l="l" t="t" r="r" b="b"/>
            <a:pathLst>
              <a:path w="11193982" h="5510841">
                <a:moveTo>
                  <a:pt x="5039653" y="0"/>
                </a:moveTo>
                <a:cubicBezTo>
                  <a:pt x="5362540" y="0"/>
                  <a:pt x="5665369" y="79073"/>
                  <a:pt x="5924397" y="220365"/>
                </a:cubicBezTo>
                <a:cubicBezTo>
                  <a:pt x="5929749" y="222537"/>
                  <a:pt x="5934900" y="225109"/>
                  <a:pt x="5939883" y="228004"/>
                </a:cubicBezTo>
                <a:cubicBezTo>
                  <a:pt x="5963216" y="237929"/>
                  <a:pt x="5985067" y="250431"/>
                  <a:pt x="6005709" y="264823"/>
                </a:cubicBezTo>
                <a:cubicBezTo>
                  <a:pt x="6262641" y="405246"/>
                  <a:pt x="6478865" y="601909"/>
                  <a:pt x="6633198" y="837714"/>
                </a:cubicBezTo>
                <a:lnTo>
                  <a:pt x="6696989" y="822612"/>
                </a:lnTo>
                <a:cubicBezTo>
                  <a:pt x="6917829" y="613766"/>
                  <a:pt x="7227596" y="487713"/>
                  <a:pt x="7569344" y="487713"/>
                </a:cubicBezTo>
                <a:cubicBezTo>
                  <a:pt x="8135441" y="487713"/>
                  <a:pt x="8613796" y="833593"/>
                  <a:pt x="8768195" y="1308511"/>
                </a:cubicBezTo>
                <a:cubicBezTo>
                  <a:pt x="8913943" y="1238413"/>
                  <a:pt x="9080036" y="1199739"/>
                  <a:pt x="9255941" y="1199739"/>
                </a:cubicBezTo>
                <a:cubicBezTo>
                  <a:pt x="9853101" y="1199739"/>
                  <a:pt x="10337195" y="1645444"/>
                  <a:pt x="10337195" y="2195251"/>
                </a:cubicBezTo>
                <a:cubicBezTo>
                  <a:pt x="10337195" y="2289378"/>
                  <a:pt x="10323006" y="2380455"/>
                  <a:pt x="10291747" y="2465532"/>
                </a:cubicBezTo>
                <a:lnTo>
                  <a:pt x="10329980" y="2461982"/>
                </a:lnTo>
                <a:cubicBezTo>
                  <a:pt x="10807155" y="2461982"/>
                  <a:pt x="11193982" y="2818135"/>
                  <a:pt x="11193982" y="3257470"/>
                </a:cubicBezTo>
                <a:cubicBezTo>
                  <a:pt x="11193982" y="3696805"/>
                  <a:pt x="10807155" y="4052958"/>
                  <a:pt x="10329980" y="4052958"/>
                </a:cubicBezTo>
                <a:cubicBezTo>
                  <a:pt x="10195349" y="4052958"/>
                  <a:pt x="10067912" y="4024606"/>
                  <a:pt x="9955677" y="3971459"/>
                </a:cubicBezTo>
                <a:cubicBezTo>
                  <a:pt x="9866223" y="4469728"/>
                  <a:pt x="9395272" y="4848569"/>
                  <a:pt x="8828220" y="4848569"/>
                </a:cubicBezTo>
                <a:cubicBezTo>
                  <a:pt x="8640772" y="4848569"/>
                  <a:pt x="8463825" y="4807172"/>
                  <a:pt x="8308126" y="4732897"/>
                </a:cubicBezTo>
                <a:cubicBezTo>
                  <a:pt x="8117812" y="5188634"/>
                  <a:pt x="7636786" y="5510841"/>
                  <a:pt x="7074025" y="5510841"/>
                </a:cubicBezTo>
                <a:cubicBezTo>
                  <a:pt x="6626208" y="5510841"/>
                  <a:pt x="6230146" y="5306815"/>
                  <a:pt x="5991577" y="4992870"/>
                </a:cubicBezTo>
                <a:cubicBezTo>
                  <a:pt x="5834243" y="5225260"/>
                  <a:pt x="5553774" y="5378823"/>
                  <a:pt x="5234352" y="5378823"/>
                </a:cubicBezTo>
                <a:cubicBezTo>
                  <a:pt x="4850203" y="5378823"/>
                  <a:pt x="4522401" y="5156726"/>
                  <a:pt x="4396735" y="4843488"/>
                </a:cubicBezTo>
                <a:cubicBezTo>
                  <a:pt x="4292395" y="4883756"/>
                  <a:pt x="4177784" y="4905471"/>
                  <a:pt x="4057666" y="4905471"/>
                </a:cubicBezTo>
                <a:cubicBezTo>
                  <a:pt x="3897762" y="4905471"/>
                  <a:pt x="3747620" y="4866988"/>
                  <a:pt x="3618725" y="4797605"/>
                </a:cubicBezTo>
                <a:cubicBezTo>
                  <a:pt x="3407714" y="4919405"/>
                  <a:pt x="3157902" y="4988292"/>
                  <a:pt x="2890616" y="4988292"/>
                </a:cubicBezTo>
                <a:cubicBezTo>
                  <a:pt x="2197761" y="4988292"/>
                  <a:pt x="1622328" y="4525404"/>
                  <a:pt x="1513028" y="3916591"/>
                </a:cubicBezTo>
                <a:cubicBezTo>
                  <a:pt x="1375894" y="3981530"/>
                  <a:pt x="1220183" y="4016171"/>
                  <a:pt x="1055684" y="4016171"/>
                </a:cubicBezTo>
                <a:cubicBezTo>
                  <a:pt x="472646" y="4016171"/>
                  <a:pt x="0" y="3581005"/>
                  <a:pt x="0" y="3044201"/>
                </a:cubicBezTo>
                <a:cubicBezTo>
                  <a:pt x="0" y="2507398"/>
                  <a:pt x="472646" y="2072231"/>
                  <a:pt x="1055684" y="2072231"/>
                </a:cubicBezTo>
                <a:lnTo>
                  <a:pt x="1102400" y="2076569"/>
                </a:lnTo>
                <a:cubicBezTo>
                  <a:pt x="1064205" y="1972617"/>
                  <a:pt x="1046869" y="1861334"/>
                  <a:pt x="1046869" y="1746325"/>
                </a:cubicBezTo>
                <a:cubicBezTo>
                  <a:pt x="1046869" y="1074542"/>
                  <a:pt x="1638361" y="529954"/>
                  <a:pt x="2368003" y="529954"/>
                </a:cubicBezTo>
                <a:cubicBezTo>
                  <a:pt x="2771190" y="529954"/>
                  <a:pt x="3132191" y="696242"/>
                  <a:pt x="3370018" y="961918"/>
                </a:cubicBezTo>
                <a:cubicBezTo>
                  <a:pt x="3528691" y="667904"/>
                  <a:pt x="3776947" y="422959"/>
                  <a:pt x="4082994" y="258036"/>
                </a:cubicBezTo>
                <a:cubicBezTo>
                  <a:pt x="4358750" y="94187"/>
                  <a:pt x="4687255" y="0"/>
                  <a:pt x="50396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algn="ctr">
              <a:spcBef>
                <a:spcPts val="1000"/>
              </a:spcBef>
              <a:buSzPct val="80000"/>
            </a:pPr>
            <a:endParaRPr lang="en-US" sz="2000" dirty="0">
              <a:ln>
                <a:solidFill>
                  <a:srgbClr val="363535">
                    <a:alpha val="0"/>
                  </a:srgbClr>
                </a:solidFill>
              </a:ln>
              <a:gradFill>
                <a:gsLst>
                  <a:gs pos="0">
                    <a:srgbClr val="FFFFFF"/>
                  </a:gs>
                  <a:gs pos="100000">
                    <a:srgbClr val="FFFFFF"/>
                  </a:gs>
                </a:gsLst>
                <a:lin ang="5400000" scaled="0"/>
              </a:gradFill>
            </a:endParaRPr>
          </a:p>
        </p:txBody>
      </p:sp>
      <p:sp>
        <p:nvSpPr>
          <p:cNvPr id="121" name="Rectangle 120"/>
          <p:cNvSpPr/>
          <p:nvPr/>
        </p:nvSpPr>
        <p:spPr bwMode="auto">
          <a:xfrm>
            <a:off x="9967079" y="4890147"/>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123" name="Rectangle 122"/>
          <p:cNvSpPr/>
          <p:nvPr/>
        </p:nvSpPr>
        <p:spPr bwMode="auto">
          <a:xfrm>
            <a:off x="9967079" y="4057934"/>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grpSp>
        <p:nvGrpSpPr>
          <p:cNvPr id="183" name="Group 182"/>
          <p:cNvGrpSpPr/>
          <p:nvPr/>
        </p:nvGrpSpPr>
        <p:grpSpPr>
          <a:xfrm>
            <a:off x="10175401" y="5047325"/>
            <a:ext cx="435614" cy="380382"/>
            <a:chOff x="5548009" y="5967195"/>
            <a:chExt cx="820134" cy="716148"/>
          </a:xfrm>
        </p:grpSpPr>
        <p:sp>
          <p:nvSpPr>
            <p:cNvPr id="184"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0" tIns="45720" rIns="0" bIns="0" numCol="1" anchor="t" anchorCtr="0" compatLnSpc="1">
              <a:prstTxWarp prst="textNoShape">
                <a:avLst/>
              </a:prstTxWarp>
            </a:bodyPr>
            <a:lstStyle/>
            <a:p>
              <a:endParaRPr lang="en-US" sz="1100" dirty="0">
                <a:gradFill>
                  <a:gsLst>
                    <a:gs pos="0">
                      <a:srgbClr val="FFFFFF"/>
                    </a:gs>
                    <a:gs pos="100000">
                      <a:srgbClr val="FFFFFF"/>
                    </a:gs>
                  </a:gsLst>
                  <a:lin ang="5400000" scaled="0"/>
                </a:gradFill>
              </a:endParaRPr>
            </a:p>
          </p:txBody>
        </p:sp>
        <p:sp>
          <p:nvSpPr>
            <p:cNvPr id="186" name="Freeform 6"/>
            <p:cNvSpPr>
              <a:spLocks noEditPoints="1"/>
            </p:cNvSpPr>
            <p:nvPr/>
          </p:nvSpPr>
          <p:spPr bwMode="auto">
            <a:xfrm>
              <a:off x="5548011"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0" tIns="45720" rIns="0" bIns="0" numCol="1" anchor="ctr" anchorCtr="0" compatLnSpc="1">
              <a:prstTxWarp prst="textNoShape">
                <a:avLst/>
              </a:prstTxWarp>
            </a:bodyPr>
            <a:lstStyle/>
            <a:p>
              <a:pPr algn="ctr">
                <a:lnSpc>
                  <a:spcPct val="90000"/>
                </a:lnSpc>
              </a:pPr>
              <a:r>
                <a:rPr lang="en-US" sz="1100" b="1" dirty="0" smtClean="0">
                  <a:gradFill>
                    <a:gsLst>
                      <a:gs pos="0">
                        <a:srgbClr val="FFFFFF"/>
                      </a:gs>
                      <a:gs pos="100000">
                        <a:srgbClr val="FFFFFF"/>
                      </a:gs>
                    </a:gsLst>
                    <a:lin ang="5400000" scaled="0"/>
                  </a:gradFill>
                </a:rPr>
                <a:t>SQL</a:t>
              </a:r>
              <a:endParaRPr lang="en-US" sz="1100" b="1" dirty="0">
                <a:gradFill>
                  <a:gsLst>
                    <a:gs pos="0">
                      <a:srgbClr val="FFFFFF"/>
                    </a:gs>
                    <a:gs pos="100000">
                      <a:srgbClr val="FFFFFF"/>
                    </a:gs>
                  </a:gsLst>
                  <a:lin ang="5400000" scaled="0"/>
                </a:gradFill>
              </a:endParaRPr>
            </a:p>
          </p:txBody>
        </p:sp>
      </p:grpSp>
      <p:grpSp>
        <p:nvGrpSpPr>
          <p:cNvPr id="187" name="Group 186"/>
          <p:cNvGrpSpPr/>
          <p:nvPr/>
        </p:nvGrpSpPr>
        <p:grpSpPr>
          <a:xfrm>
            <a:off x="10155997" y="4218753"/>
            <a:ext cx="435614" cy="380382"/>
            <a:chOff x="5548009" y="5967195"/>
            <a:chExt cx="820134" cy="716148"/>
          </a:xfrm>
        </p:grpSpPr>
        <p:sp>
          <p:nvSpPr>
            <p:cNvPr id="188"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0" tIns="45720" rIns="0" bIns="0" numCol="1" anchor="t" anchorCtr="0" compatLnSpc="1">
              <a:prstTxWarp prst="textNoShape">
                <a:avLst/>
              </a:prstTxWarp>
            </a:bodyPr>
            <a:lstStyle/>
            <a:p>
              <a:endParaRPr lang="en-US" sz="1100" dirty="0">
                <a:gradFill>
                  <a:gsLst>
                    <a:gs pos="0">
                      <a:srgbClr val="FFFFFF"/>
                    </a:gs>
                    <a:gs pos="100000">
                      <a:srgbClr val="FFFFFF"/>
                    </a:gs>
                  </a:gsLst>
                  <a:lin ang="5400000" scaled="0"/>
                </a:gradFill>
              </a:endParaRPr>
            </a:p>
          </p:txBody>
        </p:sp>
        <p:sp>
          <p:nvSpPr>
            <p:cNvPr id="191" name="Freeform 6"/>
            <p:cNvSpPr>
              <a:spLocks noEditPoints="1"/>
            </p:cNvSpPr>
            <p:nvPr/>
          </p:nvSpPr>
          <p:spPr bwMode="auto">
            <a:xfrm>
              <a:off x="5548011"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0" tIns="45720" rIns="0" bIns="0" numCol="1" anchor="ctr" anchorCtr="0" compatLnSpc="1">
              <a:prstTxWarp prst="textNoShape">
                <a:avLst/>
              </a:prstTxWarp>
            </a:bodyPr>
            <a:lstStyle/>
            <a:p>
              <a:pPr algn="ctr">
                <a:lnSpc>
                  <a:spcPct val="90000"/>
                </a:lnSpc>
              </a:pPr>
              <a:r>
                <a:rPr lang="en-US" sz="1100" b="1" dirty="0" smtClean="0">
                  <a:gradFill>
                    <a:gsLst>
                      <a:gs pos="0">
                        <a:srgbClr val="FFFFFF"/>
                      </a:gs>
                      <a:gs pos="100000">
                        <a:srgbClr val="FFFFFF"/>
                      </a:gs>
                    </a:gsLst>
                    <a:lin ang="5400000" scaled="0"/>
                  </a:gradFill>
                </a:rPr>
                <a:t>SQL</a:t>
              </a:r>
              <a:endParaRPr lang="en-US" sz="1100" b="1" dirty="0">
                <a:gradFill>
                  <a:gsLst>
                    <a:gs pos="0">
                      <a:srgbClr val="FFFFFF"/>
                    </a:gs>
                    <a:gs pos="100000">
                      <a:srgbClr val="FFFFFF"/>
                    </a:gs>
                  </a:gsLst>
                  <a:lin ang="5400000" scaled="0"/>
                </a:gradFill>
              </a:endParaRPr>
            </a:p>
          </p:txBody>
        </p:sp>
      </p:grpSp>
      <p:sp>
        <p:nvSpPr>
          <p:cNvPr id="22" name="Oval 3"/>
          <p:cNvSpPr/>
          <p:nvPr>
            <p:custDataLst>
              <p:tags r:id="rId2"/>
            </p:custDataLst>
          </p:nvPr>
        </p:nvSpPr>
        <p:spPr>
          <a:xfrm flipH="1">
            <a:off x="1543845" y="1584343"/>
            <a:ext cx="5060149" cy="3359367"/>
          </a:xfrm>
          <a:custGeom>
            <a:avLst/>
            <a:gdLst/>
            <a:ahLst/>
            <a:cxnLst/>
            <a:rect l="l" t="t" r="r" b="b"/>
            <a:pathLst>
              <a:path w="11193982" h="5510841">
                <a:moveTo>
                  <a:pt x="5039653" y="0"/>
                </a:moveTo>
                <a:cubicBezTo>
                  <a:pt x="5362540" y="0"/>
                  <a:pt x="5665369" y="79073"/>
                  <a:pt x="5924397" y="220365"/>
                </a:cubicBezTo>
                <a:cubicBezTo>
                  <a:pt x="5929749" y="222537"/>
                  <a:pt x="5934900" y="225109"/>
                  <a:pt x="5939883" y="228004"/>
                </a:cubicBezTo>
                <a:cubicBezTo>
                  <a:pt x="5963216" y="237929"/>
                  <a:pt x="5985067" y="250431"/>
                  <a:pt x="6005709" y="264823"/>
                </a:cubicBezTo>
                <a:cubicBezTo>
                  <a:pt x="6262641" y="405246"/>
                  <a:pt x="6478865" y="601909"/>
                  <a:pt x="6633198" y="837714"/>
                </a:cubicBezTo>
                <a:lnTo>
                  <a:pt x="6696989" y="822612"/>
                </a:lnTo>
                <a:cubicBezTo>
                  <a:pt x="6917829" y="613766"/>
                  <a:pt x="7227596" y="487713"/>
                  <a:pt x="7569344" y="487713"/>
                </a:cubicBezTo>
                <a:cubicBezTo>
                  <a:pt x="8135441" y="487713"/>
                  <a:pt x="8613796" y="833593"/>
                  <a:pt x="8768195" y="1308511"/>
                </a:cubicBezTo>
                <a:cubicBezTo>
                  <a:pt x="8913943" y="1238413"/>
                  <a:pt x="9080036" y="1199739"/>
                  <a:pt x="9255941" y="1199739"/>
                </a:cubicBezTo>
                <a:cubicBezTo>
                  <a:pt x="9853101" y="1199739"/>
                  <a:pt x="10337195" y="1645444"/>
                  <a:pt x="10337195" y="2195251"/>
                </a:cubicBezTo>
                <a:cubicBezTo>
                  <a:pt x="10337195" y="2289378"/>
                  <a:pt x="10323006" y="2380455"/>
                  <a:pt x="10291747" y="2465532"/>
                </a:cubicBezTo>
                <a:lnTo>
                  <a:pt x="10329980" y="2461982"/>
                </a:lnTo>
                <a:cubicBezTo>
                  <a:pt x="10807155" y="2461982"/>
                  <a:pt x="11193982" y="2818135"/>
                  <a:pt x="11193982" y="3257470"/>
                </a:cubicBezTo>
                <a:cubicBezTo>
                  <a:pt x="11193982" y="3696805"/>
                  <a:pt x="10807155" y="4052958"/>
                  <a:pt x="10329980" y="4052958"/>
                </a:cubicBezTo>
                <a:cubicBezTo>
                  <a:pt x="10195349" y="4052958"/>
                  <a:pt x="10067912" y="4024606"/>
                  <a:pt x="9955677" y="3971459"/>
                </a:cubicBezTo>
                <a:cubicBezTo>
                  <a:pt x="9866223" y="4469728"/>
                  <a:pt x="9395272" y="4848569"/>
                  <a:pt x="8828220" y="4848569"/>
                </a:cubicBezTo>
                <a:cubicBezTo>
                  <a:pt x="8640772" y="4848569"/>
                  <a:pt x="8463825" y="4807172"/>
                  <a:pt x="8308126" y="4732897"/>
                </a:cubicBezTo>
                <a:cubicBezTo>
                  <a:pt x="8117812" y="5188634"/>
                  <a:pt x="7636786" y="5510841"/>
                  <a:pt x="7074025" y="5510841"/>
                </a:cubicBezTo>
                <a:cubicBezTo>
                  <a:pt x="6626208" y="5510841"/>
                  <a:pt x="6230146" y="5306815"/>
                  <a:pt x="5991577" y="4992870"/>
                </a:cubicBezTo>
                <a:cubicBezTo>
                  <a:pt x="5834243" y="5225260"/>
                  <a:pt x="5553774" y="5378823"/>
                  <a:pt x="5234352" y="5378823"/>
                </a:cubicBezTo>
                <a:cubicBezTo>
                  <a:pt x="4850203" y="5378823"/>
                  <a:pt x="4522401" y="5156726"/>
                  <a:pt x="4396735" y="4843488"/>
                </a:cubicBezTo>
                <a:cubicBezTo>
                  <a:pt x="4292395" y="4883756"/>
                  <a:pt x="4177784" y="4905471"/>
                  <a:pt x="4057666" y="4905471"/>
                </a:cubicBezTo>
                <a:cubicBezTo>
                  <a:pt x="3897762" y="4905471"/>
                  <a:pt x="3747620" y="4866988"/>
                  <a:pt x="3618725" y="4797605"/>
                </a:cubicBezTo>
                <a:cubicBezTo>
                  <a:pt x="3407714" y="4919405"/>
                  <a:pt x="3157902" y="4988292"/>
                  <a:pt x="2890616" y="4988292"/>
                </a:cubicBezTo>
                <a:cubicBezTo>
                  <a:pt x="2197761" y="4988292"/>
                  <a:pt x="1622328" y="4525404"/>
                  <a:pt x="1513028" y="3916591"/>
                </a:cubicBezTo>
                <a:cubicBezTo>
                  <a:pt x="1375894" y="3981530"/>
                  <a:pt x="1220183" y="4016171"/>
                  <a:pt x="1055684" y="4016171"/>
                </a:cubicBezTo>
                <a:cubicBezTo>
                  <a:pt x="472646" y="4016171"/>
                  <a:pt x="0" y="3581005"/>
                  <a:pt x="0" y="3044201"/>
                </a:cubicBezTo>
                <a:cubicBezTo>
                  <a:pt x="0" y="2507398"/>
                  <a:pt x="472646" y="2072231"/>
                  <a:pt x="1055684" y="2072231"/>
                </a:cubicBezTo>
                <a:lnTo>
                  <a:pt x="1102400" y="2076569"/>
                </a:lnTo>
                <a:cubicBezTo>
                  <a:pt x="1064205" y="1972617"/>
                  <a:pt x="1046869" y="1861334"/>
                  <a:pt x="1046869" y="1746325"/>
                </a:cubicBezTo>
                <a:cubicBezTo>
                  <a:pt x="1046869" y="1074542"/>
                  <a:pt x="1638361" y="529954"/>
                  <a:pt x="2368003" y="529954"/>
                </a:cubicBezTo>
                <a:cubicBezTo>
                  <a:pt x="2771190" y="529954"/>
                  <a:pt x="3132191" y="696242"/>
                  <a:pt x="3370018" y="961918"/>
                </a:cubicBezTo>
                <a:cubicBezTo>
                  <a:pt x="3528691" y="667904"/>
                  <a:pt x="3776947" y="422959"/>
                  <a:pt x="4082994" y="258036"/>
                </a:cubicBezTo>
                <a:cubicBezTo>
                  <a:pt x="4358750" y="94187"/>
                  <a:pt x="4687255" y="0"/>
                  <a:pt x="50396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algn="ctr">
              <a:spcBef>
                <a:spcPts val="1000"/>
              </a:spcBef>
              <a:buSzPct val="80000"/>
            </a:pPr>
            <a:endParaRPr lang="en-US" sz="2000" dirty="0">
              <a:ln>
                <a:solidFill>
                  <a:srgbClr val="363535">
                    <a:alpha val="0"/>
                  </a:srgbClr>
                </a:solidFill>
              </a:ln>
              <a:gradFill>
                <a:gsLst>
                  <a:gs pos="0">
                    <a:srgbClr val="FFFFFF"/>
                  </a:gs>
                  <a:gs pos="100000">
                    <a:srgbClr val="FFFFFF"/>
                  </a:gs>
                </a:gsLst>
                <a:lin ang="5400000" scaled="0"/>
              </a:gradFill>
            </a:endParaRPr>
          </a:p>
        </p:txBody>
      </p:sp>
      <p:sp>
        <p:nvSpPr>
          <p:cNvPr id="23" name="Rectangle 22"/>
          <p:cNvSpPr/>
          <p:nvPr/>
        </p:nvSpPr>
        <p:spPr bwMode="auto">
          <a:xfrm>
            <a:off x="4916806" y="3454892"/>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25" name="Rectangle 24"/>
          <p:cNvSpPr/>
          <p:nvPr/>
        </p:nvSpPr>
        <p:spPr bwMode="auto">
          <a:xfrm>
            <a:off x="4916806" y="2622679"/>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grpSp>
        <p:nvGrpSpPr>
          <p:cNvPr id="161" name="Group 160"/>
          <p:cNvGrpSpPr/>
          <p:nvPr/>
        </p:nvGrpSpPr>
        <p:grpSpPr>
          <a:xfrm>
            <a:off x="5133216" y="3603763"/>
            <a:ext cx="435614" cy="380382"/>
            <a:chOff x="5548009" y="5967195"/>
            <a:chExt cx="820134" cy="716148"/>
          </a:xfrm>
        </p:grpSpPr>
        <p:sp>
          <p:nvSpPr>
            <p:cNvPr id="176"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0" tIns="45720" rIns="0" bIns="0" numCol="1" anchor="t" anchorCtr="0" compatLnSpc="1">
              <a:prstTxWarp prst="textNoShape">
                <a:avLst/>
              </a:prstTxWarp>
            </a:bodyPr>
            <a:lstStyle/>
            <a:p>
              <a:endParaRPr lang="en-US" sz="1100" dirty="0">
                <a:gradFill>
                  <a:gsLst>
                    <a:gs pos="0">
                      <a:srgbClr val="FFFFFF"/>
                    </a:gs>
                    <a:gs pos="100000">
                      <a:srgbClr val="FFFFFF"/>
                    </a:gs>
                  </a:gsLst>
                  <a:lin ang="5400000" scaled="0"/>
                </a:gradFill>
              </a:endParaRPr>
            </a:p>
          </p:txBody>
        </p:sp>
        <p:sp>
          <p:nvSpPr>
            <p:cNvPr id="178" name="Freeform 6"/>
            <p:cNvSpPr>
              <a:spLocks noEditPoints="1"/>
            </p:cNvSpPr>
            <p:nvPr/>
          </p:nvSpPr>
          <p:spPr bwMode="auto">
            <a:xfrm>
              <a:off x="5548011"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0" tIns="45720" rIns="0" bIns="0" numCol="1" anchor="ctr" anchorCtr="0" compatLnSpc="1">
              <a:prstTxWarp prst="textNoShape">
                <a:avLst/>
              </a:prstTxWarp>
            </a:bodyPr>
            <a:lstStyle/>
            <a:p>
              <a:pPr algn="ctr">
                <a:lnSpc>
                  <a:spcPct val="90000"/>
                </a:lnSpc>
              </a:pPr>
              <a:r>
                <a:rPr lang="en-US" sz="1100" b="1" dirty="0" smtClean="0">
                  <a:gradFill>
                    <a:gsLst>
                      <a:gs pos="0">
                        <a:srgbClr val="FFFFFF"/>
                      </a:gs>
                      <a:gs pos="100000">
                        <a:srgbClr val="FFFFFF"/>
                      </a:gs>
                    </a:gsLst>
                    <a:lin ang="5400000" scaled="0"/>
                  </a:gradFill>
                </a:rPr>
                <a:t>SQL</a:t>
              </a:r>
              <a:endParaRPr lang="en-US" sz="1100" b="1" dirty="0">
                <a:gradFill>
                  <a:gsLst>
                    <a:gs pos="0">
                      <a:srgbClr val="FFFFFF"/>
                    </a:gs>
                    <a:gs pos="100000">
                      <a:srgbClr val="FFFFFF"/>
                    </a:gs>
                  </a:gsLst>
                  <a:lin ang="5400000" scaled="0"/>
                </a:gradFill>
              </a:endParaRPr>
            </a:p>
          </p:txBody>
        </p:sp>
      </p:grpSp>
      <p:grpSp>
        <p:nvGrpSpPr>
          <p:cNvPr id="179" name="Group 178"/>
          <p:cNvGrpSpPr/>
          <p:nvPr/>
        </p:nvGrpSpPr>
        <p:grpSpPr>
          <a:xfrm>
            <a:off x="5113812" y="2756719"/>
            <a:ext cx="435614" cy="380382"/>
            <a:chOff x="5548009" y="5967195"/>
            <a:chExt cx="820134" cy="716148"/>
          </a:xfrm>
        </p:grpSpPr>
        <p:sp>
          <p:nvSpPr>
            <p:cNvPr id="180"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0" tIns="45720" rIns="0" bIns="0" numCol="1" anchor="t" anchorCtr="0" compatLnSpc="1">
              <a:prstTxWarp prst="textNoShape">
                <a:avLst/>
              </a:prstTxWarp>
            </a:bodyPr>
            <a:lstStyle/>
            <a:p>
              <a:endParaRPr lang="en-US" sz="1100" dirty="0">
                <a:gradFill>
                  <a:gsLst>
                    <a:gs pos="0">
                      <a:srgbClr val="FFFFFF"/>
                    </a:gs>
                    <a:gs pos="100000">
                      <a:srgbClr val="FFFFFF"/>
                    </a:gs>
                  </a:gsLst>
                  <a:lin ang="5400000" scaled="0"/>
                </a:gradFill>
              </a:endParaRPr>
            </a:p>
          </p:txBody>
        </p:sp>
        <p:sp>
          <p:nvSpPr>
            <p:cNvPr id="181" name="Freeform 6"/>
            <p:cNvSpPr>
              <a:spLocks noEditPoints="1"/>
            </p:cNvSpPr>
            <p:nvPr/>
          </p:nvSpPr>
          <p:spPr bwMode="auto">
            <a:xfrm>
              <a:off x="5548011"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0" tIns="45720" rIns="0" bIns="0" numCol="1" anchor="ctr" anchorCtr="0" compatLnSpc="1">
              <a:prstTxWarp prst="textNoShape">
                <a:avLst/>
              </a:prstTxWarp>
            </a:bodyPr>
            <a:lstStyle/>
            <a:p>
              <a:pPr algn="ctr">
                <a:lnSpc>
                  <a:spcPct val="90000"/>
                </a:lnSpc>
              </a:pPr>
              <a:r>
                <a:rPr lang="en-US" sz="1100" b="1" dirty="0" smtClean="0">
                  <a:gradFill>
                    <a:gsLst>
                      <a:gs pos="0">
                        <a:srgbClr val="FFFFFF"/>
                      </a:gs>
                      <a:gs pos="100000">
                        <a:srgbClr val="FFFFFF"/>
                      </a:gs>
                    </a:gsLst>
                    <a:lin ang="5400000" scaled="0"/>
                  </a:gradFill>
                </a:rPr>
                <a:t>SQL</a:t>
              </a:r>
              <a:endParaRPr lang="en-US" sz="1100" b="1" dirty="0">
                <a:gradFill>
                  <a:gsLst>
                    <a:gs pos="0">
                      <a:srgbClr val="FFFFFF"/>
                    </a:gs>
                    <a:gs pos="100000">
                      <a:srgbClr val="FFFFFF"/>
                    </a:gs>
                  </a:gsLst>
                  <a:lin ang="5400000" scaled="0"/>
                </a:gradFill>
              </a:endParaRPr>
            </a:p>
          </p:txBody>
        </p:sp>
      </p:grpSp>
      <p:grpSp>
        <p:nvGrpSpPr>
          <p:cNvPr id="5" name="Group 4"/>
          <p:cNvGrpSpPr/>
          <p:nvPr/>
        </p:nvGrpSpPr>
        <p:grpSpPr>
          <a:xfrm>
            <a:off x="480086" y="4344781"/>
            <a:ext cx="1239253" cy="905781"/>
            <a:chOff x="2852030" y="5045926"/>
            <a:chExt cx="1239253" cy="905781"/>
          </a:xfrm>
        </p:grpSpPr>
        <p:grpSp>
          <p:nvGrpSpPr>
            <p:cNvPr id="119" name="Group 118"/>
            <p:cNvGrpSpPr/>
            <p:nvPr/>
          </p:nvGrpSpPr>
          <p:grpSpPr>
            <a:xfrm>
              <a:off x="2898095" y="5045926"/>
              <a:ext cx="1147124" cy="647306"/>
              <a:chOff x="7683468" y="2188241"/>
              <a:chExt cx="1543891" cy="871196"/>
            </a:xfrm>
          </p:grpSpPr>
          <p:pic>
            <p:nvPicPr>
              <p:cNvPr id="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7994"/>
              <a:stretch/>
            </p:blipFill>
            <p:spPr bwMode="auto">
              <a:xfrm>
                <a:off x="7683468" y="2188241"/>
                <a:ext cx="1543891" cy="8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Freeform 6"/>
              <p:cNvSpPr>
                <a:spLocks noChangeAspect="1" noEditPoints="1"/>
              </p:cNvSpPr>
              <p:nvPr/>
            </p:nvSpPr>
            <p:spPr bwMode="black">
              <a:xfrm>
                <a:off x="8553388" y="2268211"/>
                <a:ext cx="481758" cy="487799"/>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sp>
          <p:nvSpPr>
            <p:cNvPr id="137" name="TextBox 136"/>
            <p:cNvSpPr txBox="1"/>
            <p:nvPr/>
          </p:nvSpPr>
          <p:spPr>
            <a:xfrm>
              <a:off x="2852030" y="5702408"/>
              <a:ext cx="1239253" cy="249299"/>
            </a:xfrm>
            <a:prstGeom prst="rect">
              <a:avLst/>
            </a:prstGeom>
            <a:noFill/>
          </p:spPr>
          <p:txBody>
            <a:bodyPr wrap="square" lIns="0" tIns="0" rIns="0" bIns="0" rtlCol="0" anchor="ctr">
              <a:spAutoFit/>
            </a:bodyPr>
            <a:lstStyle/>
            <a:p>
              <a:pPr algn="ctr">
                <a:lnSpc>
                  <a:spcPct val="90000"/>
                </a:lnSpc>
                <a:spcBef>
                  <a:spcPct val="20000"/>
                </a:spcBef>
                <a:buSzPct val="80000"/>
              </a:pPr>
              <a:r>
                <a:rPr lang="en-US" dirty="0" smtClean="0">
                  <a:gradFill>
                    <a:gsLst>
                      <a:gs pos="0">
                        <a:srgbClr val="FFFFFF"/>
                      </a:gs>
                      <a:gs pos="100000">
                        <a:srgbClr val="FFFFFF"/>
                      </a:gs>
                    </a:gsLst>
                    <a:lin ang="5400000" scaled="0"/>
                  </a:gradFill>
                </a:rPr>
                <a:t>Internet</a:t>
              </a:r>
              <a:endParaRPr lang="en-US" dirty="0">
                <a:gradFill>
                  <a:gsLst>
                    <a:gs pos="0">
                      <a:srgbClr val="FFFFFF"/>
                    </a:gs>
                    <a:gs pos="100000">
                      <a:srgbClr val="FFFFFF"/>
                    </a:gs>
                  </a:gsLst>
                  <a:lin ang="5400000" scaled="0"/>
                </a:gradFill>
              </a:endParaRPr>
            </a:p>
          </p:txBody>
        </p:sp>
      </p:grpSp>
      <p:sp>
        <p:nvSpPr>
          <p:cNvPr id="2" name="Title 1"/>
          <p:cNvSpPr>
            <a:spLocks noGrp="1"/>
          </p:cNvSpPr>
          <p:nvPr>
            <p:ph type="title"/>
          </p:nvPr>
        </p:nvSpPr>
        <p:spPr/>
        <p:txBody>
          <a:bodyPr/>
          <a:lstStyle/>
          <a:p>
            <a:r>
              <a:rPr lang="en-US" smtClean="0">
                <a:gradFill flip="none" rotWithShape="1">
                  <a:gsLst>
                    <a:gs pos="0">
                      <a:schemeClr val="tx1"/>
                    </a:gs>
                    <a:gs pos="100000">
                      <a:schemeClr val="tx1"/>
                    </a:gs>
                  </a:gsLst>
                  <a:lin ang="5400000" scaled="0"/>
                  <a:tileRect/>
                </a:gradFill>
              </a:rPr>
              <a:t>SharePoint</a:t>
            </a:r>
            <a:endParaRPr lang="en-US" dirty="0">
              <a:gradFill flip="none" rotWithShape="1">
                <a:gsLst>
                  <a:gs pos="0">
                    <a:schemeClr val="tx1"/>
                  </a:gs>
                  <a:gs pos="100000">
                    <a:schemeClr val="tx1"/>
                  </a:gs>
                </a:gsLst>
                <a:lin ang="5400000" scaled="0"/>
                <a:tileRect/>
              </a:gradFill>
            </a:endParaRPr>
          </a:p>
        </p:txBody>
      </p:sp>
      <p:sp>
        <p:nvSpPr>
          <p:cNvPr id="120" name="Down Arrow 119"/>
          <p:cNvSpPr/>
          <p:nvPr/>
        </p:nvSpPr>
        <p:spPr bwMode="auto">
          <a:xfrm rot="12571963">
            <a:off x="6504590" y="4942328"/>
            <a:ext cx="179061" cy="775374"/>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sp>
        <p:nvSpPr>
          <p:cNvPr id="125" name="Rectangle 124"/>
          <p:cNvSpPr/>
          <p:nvPr/>
        </p:nvSpPr>
        <p:spPr bwMode="auto">
          <a:xfrm>
            <a:off x="8929371" y="5241528"/>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126" name="Freeform 6"/>
          <p:cNvSpPr>
            <a:spLocks noEditPoints="1"/>
          </p:cNvSpPr>
          <p:nvPr/>
        </p:nvSpPr>
        <p:spPr bwMode="auto">
          <a:xfrm>
            <a:off x="9027077" y="5603584"/>
            <a:ext cx="634214" cy="179664"/>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0" tIns="45720" rIns="0" bIns="45720" numCol="1" anchor="ctr" anchorCtr="0" compatLnSpc="1">
            <a:prstTxWarp prst="textNoShape">
              <a:avLst/>
            </a:prstTxWarp>
          </a:bodyPr>
          <a:lstStyle/>
          <a:p>
            <a:pPr marL="0" lvl="1" algn="ctr" defTabSz="914023" fontAlgn="base">
              <a:spcBef>
                <a:spcPct val="0"/>
              </a:spcBef>
              <a:spcAft>
                <a:spcPct val="0"/>
              </a:spcAft>
              <a:buClr>
                <a:srgbClr val="FFC000"/>
              </a:buClr>
              <a:defRPr/>
            </a:pPr>
            <a:r>
              <a:rPr lang="en-US" sz="700" kern="0" dirty="0" smtClean="0">
                <a:gradFill>
                  <a:gsLst>
                    <a:gs pos="0">
                      <a:srgbClr val="FFFFFF"/>
                    </a:gs>
                    <a:gs pos="100000">
                      <a:srgbClr val="FFFFFF"/>
                    </a:gs>
                  </a:gsLst>
                  <a:lin ang="5400000" scaled="0"/>
                </a:gradFill>
                <a:ea typeface="Segoe UI" pitchFamily="34" charset="0"/>
                <a:cs typeface="Segoe UI" pitchFamily="34" charset="0"/>
              </a:rPr>
              <a:t>Persistent Disk</a:t>
            </a:r>
            <a:endParaRPr lang="en-US" sz="7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bwMode="auto">
          <a:xfrm>
            <a:off x="8977872" y="5274010"/>
            <a:ext cx="735807" cy="29002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kern="0" dirty="0">
                <a:gradFill>
                  <a:gsLst>
                    <a:gs pos="0">
                      <a:srgbClr val="FFFFFF"/>
                    </a:gs>
                    <a:gs pos="100000">
                      <a:srgbClr val="FFFFFF"/>
                    </a:gs>
                  </a:gsLst>
                  <a:lin ang="5400000" scaled="0"/>
                </a:gradFill>
                <a:ea typeface="Segoe UI" pitchFamily="34" charset="0"/>
                <a:cs typeface="Segoe UI" pitchFamily="34" charset="0"/>
              </a:rPr>
              <a:t>Search and Index</a:t>
            </a:r>
          </a:p>
        </p:txBody>
      </p:sp>
      <p:sp>
        <p:nvSpPr>
          <p:cNvPr id="128" name="Rectangle 127"/>
          <p:cNvSpPr/>
          <p:nvPr/>
        </p:nvSpPr>
        <p:spPr bwMode="auto">
          <a:xfrm>
            <a:off x="7325078" y="4907292"/>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129" name="Rectangle 128"/>
          <p:cNvSpPr/>
          <p:nvPr/>
        </p:nvSpPr>
        <p:spPr bwMode="auto">
          <a:xfrm>
            <a:off x="7373579" y="5101095"/>
            <a:ext cx="735807" cy="29002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SharePoint </a:t>
            </a:r>
            <a:r>
              <a:rPr lang="en-US" sz="800" kern="0" dirty="0" err="1" smtClean="0">
                <a:gradFill>
                  <a:gsLst>
                    <a:gs pos="0">
                      <a:srgbClr val="FFFFFF"/>
                    </a:gs>
                    <a:gs pos="100000">
                      <a:srgbClr val="FFFFFF"/>
                    </a:gs>
                  </a:gsLst>
                  <a:lin ang="5400000" scaled="0"/>
                </a:gradFill>
                <a:ea typeface="Segoe UI" pitchFamily="34" charset="0"/>
                <a:cs typeface="Segoe UI" pitchFamily="34" charset="0"/>
              </a:rPr>
              <a:t>FrontEnd</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30" name="Rectangle 129"/>
          <p:cNvSpPr/>
          <p:nvPr/>
        </p:nvSpPr>
        <p:spPr bwMode="auto">
          <a:xfrm>
            <a:off x="7325078" y="4037803"/>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131" name="Rectangle 130"/>
          <p:cNvSpPr/>
          <p:nvPr/>
        </p:nvSpPr>
        <p:spPr bwMode="auto">
          <a:xfrm>
            <a:off x="7373579" y="4191973"/>
            <a:ext cx="735807" cy="29002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SharePoint </a:t>
            </a:r>
            <a:r>
              <a:rPr lang="en-US" sz="800" kern="0" dirty="0" err="1" smtClean="0">
                <a:gradFill>
                  <a:gsLst>
                    <a:gs pos="0">
                      <a:srgbClr val="FFFFFF"/>
                    </a:gs>
                    <a:gs pos="100000">
                      <a:srgbClr val="FFFFFF"/>
                    </a:gs>
                  </a:gsLst>
                  <a:lin ang="5400000" scaled="0"/>
                </a:gradFill>
                <a:ea typeface="Segoe UI" pitchFamily="34" charset="0"/>
                <a:cs typeface="Segoe UI" pitchFamily="34" charset="0"/>
              </a:rPr>
              <a:t>FrontEnd</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32" name="Rectangle 131"/>
          <p:cNvSpPr/>
          <p:nvPr/>
        </p:nvSpPr>
        <p:spPr bwMode="auto">
          <a:xfrm>
            <a:off x="8907180" y="3267209"/>
            <a:ext cx="958616" cy="70298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133" name="Rectangle 132"/>
          <p:cNvSpPr/>
          <p:nvPr/>
        </p:nvSpPr>
        <p:spPr bwMode="auto">
          <a:xfrm>
            <a:off x="8970922" y="3461012"/>
            <a:ext cx="367904" cy="29002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DC</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34" name="Rectangle 133"/>
          <p:cNvSpPr/>
          <p:nvPr/>
        </p:nvSpPr>
        <p:spPr bwMode="auto">
          <a:xfrm>
            <a:off x="9432289" y="3461012"/>
            <a:ext cx="367904" cy="290025"/>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DNS</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35" name="Rectangle 134"/>
          <p:cNvSpPr/>
          <p:nvPr/>
        </p:nvSpPr>
        <p:spPr bwMode="auto">
          <a:xfrm>
            <a:off x="10226291" y="3522518"/>
            <a:ext cx="640080" cy="2286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Local DNS</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35"/>
          <p:cNvSpPr/>
          <p:nvPr/>
        </p:nvSpPr>
        <p:spPr bwMode="auto">
          <a:xfrm>
            <a:off x="8970922" y="4040531"/>
            <a:ext cx="836415" cy="13716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kern="0" dirty="0" smtClean="0">
                <a:gradFill>
                  <a:gsLst>
                    <a:gs pos="0">
                      <a:srgbClr val="FFFFFF"/>
                    </a:gs>
                    <a:gs pos="100000">
                      <a:srgbClr val="FFFFFF"/>
                    </a:gs>
                  </a:gsLst>
                  <a:lin ang="5400000" scaled="0"/>
                </a:gradFill>
                <a:ea typeface="Segoe UI" pitchFamily="34" charset="0"/>
                <a:cs typeface="Segoe UI" pitchFamily="34" charset="0"/>
              </a:rPr>
              <a:t>Server Accounts</a:t>
            </a:r>
            <a:endParaRPr lang="en-US" sz="700" kern="0" dirty="0">
              <a:gradFill>
                <a:gsLst>
                  <a:gs pos="0">
                    <a:srgbClr val="FFFFFF"/>
                  </a:gs>
                  <a:gs pos="100000">
                    <a:srgbClr val="FFFFFF"/>
                  </a:gs>
                </a:gsLst>
                <a:lin ang="5400000" scaled="0"/>
              </a:gradFill>
              <a:ea typeface="Segoe UI" pitchFamily="34" charset="0"/>
              <a:cs typeface="Segoe UI" pitchFamily="34" charset="0"/>
            </a:endParaRPr>
          </a:p>
        </p:txBody>
      </p:sp>
      <p:sp>
        <p:nvSpPr>
          <p:cNvPr id="139" name="Rectangle 138"/>
          <p:cNvSpPr/>
          <p:nvPr/>
        </p:nvSpPr>
        <p:spPr bwMode="auto">
          <a:xfrm>
            <a:off x="10920689" y="4243073"/>
            <a:ext cx="228600" cy="10779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none" lIns="91436" tIns="45718" rIns="91436" bIns="45718" numCol="1" rtlCol="0" anchor="ctr" anchorCtr="0" compatLnSpc="1">
            <a:prstTxWarp prst="textNoShape">
              <a:avLst/>
            </a:prstTxWarp>
          </a:bodyPr>
          <a:lstStyle/>
          <a:p>
            <a:pPr marL="0" lvl="1" algn="ctr" defTabSz="914023" fontAlgn="base">
              <a:spcBef>
                <a:spcPct val="0"/>
              </a:spcBef>
              <a:spcAft>
                <a:spcPct val="0"/>
              </a:spcAft>
              <a:buClr>
                <a:srgbClr val="FFC000"/>
              </a:buClr>
              <a:defRPr/>
            </a:pPr>
            <a:r>
              <a:rPr lang="en-US" sz="1200" kern="0" dirty="0">
                <a:gradFill>
                  <a:gsLst>
                    <a:gs pos="0">
                      <a:srgbClr val="FFFFFF"/>
                    </a:gs>
                    <a:gs pos="100000">
                      <a:srgbClr val="FFFFFF"/>
                    </a:gs>
                  </a:gsLst>
                  <a:lin ang="5400000" scaled="0"/>
                </a:gradFill>
                <a:ea typeface="Segoe UI" pitchFamily="34" charset="0"/>
                <a:cs typeface="Segoe UI" pitchFamily="34" charset="0"/>
              </a:rPr>
              <a:t>SQL Mirroring</a:t>
            </a:r>
          </a:p>
        </p:txBody>
      </p:sp>
      <p:sp>
        <p:nvSpPr>
          <p:cNvPr id="141" name="TextBox 140"/>
          <p:cNvSpPr txBox="1"/>
          <p:nvPr/>
        </p:nvSpPr>
        <p:spPr>
          <a:xfrm>
            <a:off x="6703603" y="4670451"/>
            <a:ext cx="274320" cy="249299"/>
          </a:xfrm>
          <a:prstGeom prst="rect">
            <a:avLst/>
          </a:prstGeom>
          <a:noFill/>
        </p:spPr>
        <p:txBody>
          <a:bodyPr wrap="square" lIns="0" tIns="0" rIns="0" bIns="0" rtlCol="0">
            <a:spAutoFit/>
          </a:bodyPr>
          <a:lstStyle/>
          <a:p>
            <a:pPr algn="ctr">
              <a:lnSpc>
                <a:spcPct val="90000"/>
              </a:lnSpc>
              <a:spcBef>
                <a:spcPct val="20000"/>
              </a:spcBef>
              <a:buSzPct val="80000"/>
            </a:pPr>
            <a:r>
              <a:rPr lang="en-US" dirty="0">
                <a:gradFill>
                  <a:gsLst>
                    <a:gs pos="0">
                      <a:srgbClr val="FFFFFF"/>
                    </a:gs>
                    <a:gs pos="100000">
                      <a:srgbClr val="FFFFFF"/>
                    </a:gs>
                  </a:gsLst>
                  <a:lin ang="5400000" scaled="0"/>
                </a:gradFill>
              </a:rPr>
              <a:t>LB</a:t>
            </a:r>
          </a:p>
        </p:txBody>
      </p:sp>
      <p:cxnSp>
        <p:nvCxnSpPr>
          <p:cNvPr id="142" name="Elbow Connector 15"/>
          <p:cNvCxnSpPr>
            <a:stCxn id="141" idx="3"/>
            <a:endCxn id="131" idx="1"/>
          </p:cNvCxnSpPr>
          <p:nvPr/>
        </p:nvCxnSpPr>
        <p:spPr>
          <a:xfrm flipV="1">
            <a:off x="6977923" y="4336986"/>
            <a:ext cx="395656" cy="458115"/>
          </a:xfrm>
          <a:prstGeom prst="straightConnector1">
            <a:avLst/>
          </a:prstGeom>
          <a:ln w="6350">
            <a:solidFill>
              <a:schemeClr val="tx1"/>
            </a:solidFill>
            <a:headEnd w="sm"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43" name="Elbow Connector 15"/>
          <p:cNvCxnSpPr>
            <a:endCxn id="129" idx="1"/>
          </p:cNvCxnSpPr>
          <p:nvPr/>
        </p:nvCxnSpPr>
        <p:spPr>
          <a:xfrm>
            <a:off x="6977923" y="4807612"/>
            <a:ext cx="395656" cy="438496"/>
          </a:xfrm>
          <a:prstGeom prst="straightConnector1">
            <a:avLst/>
          </a:prstGeom>
          <a:ln w="6350">
            <a:solidFill>
              <a:schemeClr val="tx1"/>
            </a:solidFill>
            <a:headEnd w="sm" len="med"/>
            <a:tailEnd type="stealth" w="med" len="med"/>
          </a:ln>
        </p:spPr>
        <p:style>
          <a:lnRef idx="1">
            <a:schemeClr val="accent1"/>
          </a:lnRef>
          <a:fillRef idx="0">
            <a:schemeClr val="accent1"/>
          </a:fillRef>
          <a:effectRef idx="0">
            <a:schemeClr val="accent1"/>
          </a:effectRef>
          <a:fontRef idx="minor">
            <a:schemeClr val="tx1"/>
          </a:fontRef>
        </p:style>
      </p:cxnSp>
      <p:sp>
        <p:nvSpPr>
          <p:cNvPr id="147" name="Down Arrow 146"/>
          <p:cNvSpPr/>
          <p:nvPr/>
        </p:nvSpPr>
        <p:spPr bwMode="auto">
          <a:xfrm>
            <a:off x="9299598" y="4177691"/>
            <a:ext cx="179061" cy="109728"/>
          </a:xfrm>
          <a:prstGeom prst="downArrow">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cxnSp>
        <p:nvCxnSpPr>
          <p:cNvPr id="148" name="Straight Arrow Connector 147"/>
          <p:cNvCxnSpPr>
            <a:stCxn id="131" idx="0"/>
          </p:cNvCxnSpPr>
          <p:nvPr/>
        </p:nvCxnSpPr>
        <p:spPr>
          <a:xfrm>
            <a:off x="7741483" y="4191973"/>
            <a:ext cx="1647646" cy="95446"/>
          </a:xfrm>
          <a:prstGeom prst="straightConnector1">
            <a:avLst/>
          </a:prstGeom>
          <a:ln w="6350">
            <a:solidFill>
              <a:schemeClr val="tx1"/>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a:off x="9382285" y="4287419"/>
            <a:ext cx="0" cy="954109"/>
          </a:xfrm>
          <a:prstGeom prst="straightConnector1">
            <a:avLst/>
          </a:prstGeom>
          <a:ln w="635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29" idx="0"/>
          </p:cNvCxnSpPr>
          <p:nvPr/>
        </p:nvCxnSpPr>
        <p:spPr>
          <a:xfrm flipV="1">
            <a:off x="7741483" y="4287419"/>
            <a:ext cx="1640802" cy="813676"/>
          </a:xfrm>
          <a:prstGeom prst="straightConnector1">
            <a:avLst/>
          </a:prstGeom>
          <a:ln w="6350">
            <a:solidFill>
              <a:schemeClr val="tx1"/>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flipV="1">
            <a:off x="9382285" y="4287419"/>
            <a:ext cx="999154" cy="739441"/>
          </a:xfrm>
          <a:prstGeom prst="straightConnector1">
            <a:avLst/>
          </a:prstGeom>
          <a:ln w="6350">
            <a:solidFill>
              <a:schemeClr val="tx1"/>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a:off x="8115856" y="4315280"/>
            <a:ext cx="2047279" cy="21706"/>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a:off x="8119977" y="4315280"/>
            <a:ext cx="2043158" cy="889838"/>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a:endCxn id="127" idx="1"/>
          </p:cNvCxnSpPr>
          <p:nvPr/>
        </p:nvCxnSpPr>
        <p:spPr>
          <a:xfrm>
            <a:off x="8122206" y="4315498"/>
            <a:ext cx="855666" cy="1103525"/>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a:stCxn id="129" idx="3"/>
          </p:cNvCxnSpPr>
          <p:nvPr/>
        </p:nvCxnSpPr>
        <p:spPr>
          <a:xfrm flipV="1">
            <a:off x="8109386" y="4336986"/>
            <a:ext cx="2053749" cy="909122"/>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129" idx="3"/>
          </p:cNvCxnSpPr>
          <p:nvPr/>
        </p:nvCxnSpPr>
        <p:spPr>
          <a:xfrm flipV="1">
            <a:off x="8109386" y="5205118"/>
            <a:ext cx="2053749" cy="40990"/>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129" idx="3"/>
          </p:cNvCxnSpPr>
          <p:nvPr/>
        </p:nvCxnSpPr>
        <p:spPr>
          <a:xfrm>
            <a:off x="8109386" y="5246108"/>
            <a:ext cx="868486" cy="172915"/>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96"/>
          <p:cNvCxnSpPr>
            <a:stCxn id="177" idx="2"/>
            <a:endCxn id="141" idx="0"/>
          </p:cNvCxnSpPr>
          <p:nvPr/>
        </p:nvCxnSpPr>
        <p:spPr>
          <a:xfrm>
            <a:off x="6799792" y="4429151"/>
            <a:ext cx="40971" cy="241300"/>
          </a:xfrm>
          <a:prstGeom prst="straightConnector1">
            <a:avLst/>
          </a:prstGeom>
          <a:ln w="6350">
            <a:solidFill>
              <a:schemeClr val="accent2"/>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96"/>
          <p:cNvCxnSpPr>
            <a:stCxn id="130" idx="2"/>
            <a:endCxn id="129" idx="0"/>
          </p:cNvCxnSpPr>
          <p:nvPr/>
        </p:nvCxnSpPr>
        <p:spPr>
          <a:xfrm>
            <a:off x="7739892" y="4761915"/>
            <a:ext cx="1591" cy="339180"/>
          </a:xfrm>
          <a:prstGeom prst="straightConnector1">
            <a:avLst/>
          </a:prstGeom>
          <a:ln w="6350">
            <a:solidFill>
              <a:schemeClr val="accent2">
                <a:lumMod val="50000"/>
              </a:schemeClr>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62" name="Right Brace 161"/>
          <p:cNvSpPr/>
          <p:nvPr/>
        </p:nvSpPr>
        <p:spPr>
          <a:xfrm>
            <a:off x="10796707" y="4244582"/>
            <a:ext cx="131682" cy="1076437"/>
          </a:xfrm>
          <a:prstGeom prst="rightBrace">
            <a:avLst>
              <a:gd name="adj1" fmla="val 5826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gradFill>
                <a:gsLst>
                  <a:gs pos="0">
                    <a:srgbClr val="FFFFFF"/>
                  </a:gs>
                  <a:gs pos="100000">
                    <a:srgbClr val="FFFFFF"/>
                  </a:gs>
                </a:gsLst>
                <a:lin ang="5400000" scaled="0"/>
              </a:gradFill>
            </a:endParaRPr>
          </a:p>
        </p:txBody>
      </p:sp>
      <p:sp>
        <p:nvSpPr>
          <p:cNvPr id="177" name="Rectangle 176"/>
          <p:cNvSpPr/>
          <p:nvPr/>
        </p:nvSpPr>
        <p:spPr bwMode="auto">
          <a:xfrm>
            <a:off x="6325125" y="4109111"/>
            <a:ext cx="949334" cy="32004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900" kern="0" dirty="0" smtClean="0">
                <a:gradFill>
                  <a:gsLst>
                    <a:gs pos="0">
                      <a:srgbClr val="FFFFFF"/>
                    </a:gs>
                    <a:gs pos="100000">
                      <a:srgbClr val="FFFFFF"/>
                    </a:gs>
                  </a:gsLst>
                  <a:lin ang="5400000" scaled="0"/>
                </a:gradFill>
                <a:ea typeface="Segoe UI" pitchFamily="34" charset="0"/>
                <a:cs typeface="Segoe UI" pitchFamily="34" charset="0"/>
              </a:rPr>
              <a:t>Open User Access (Website)</a:t>
            </a:r>
            <a:endParaRPr lang="en-US" sz="900" kern="0" dirty="0">
              <a:gradFill>
                <a:gsLst>
                  <a:gs pos="0">
                    <a:srgbClr val="FFFFFF"/>
                  </a:gs>
                  <a:gs pos="100000">
                    <a:srgbClr val="FFFFFF"/>
                  </a:gs>
                </a:gsLst>
                <a:lin ang="5400000" scaled="0"/>
              </a:gradFill>
              <a:ea typeface="Segoe UI" pitchFamily="34" charset="0"/>
              <a:cs typeface="Segoe UI" pitchFamily="34" charset="0"/>
            </a:endParaRPr>
          </a:p>
        </p:txBody>
      </p:sp>
      <p:cxnSp>
        <p:nvCxnSpPr>
          <p:cNvPr id="182" name="Straight Connector 181"/>
          <p:cNvCxnSpPr/>
          <p:nvPr/>
        </p:nvCxnSpPr>
        <p:spPr>
          <a:xfrm>
            <a:off x="9800193" y="3625075"/>
            <a:ext cx="429657"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V="1">
            <a:off x="9389129" y="4201746"/>
            <a:ext cx="992310" cy="85673"/>
          </a:xfrm>
          <a:prstGeom prst="straightConnector1">
            <a:avLst/>
          </a:prstGeom>
          <a:ln w="6350">
            <a:solidFill>
              <a:srgbClr val="7030A0"/>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50" name="Isosceles Triangle 49"/>
          <p:cNvSpPr/>
          <p:nvPr/>
        </p:nvSpPr>
        <p:spPr bwMode="auto">
          <a:xfrm>
            <a:off x="491626" y="1619868"/>
            <a:ext cx="1298864" cy="1053988"/>
          </a:xfrm>
          <a:prstGeom prst="triangl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18" rIns="45720" bIns="365760" numCol="1" rtlCol="0" anchor="ctr" anchorCtr="0" compatLnSpc="1">
            <a:prstTxWarp prst="textNoShape">
              <a:avLst/>
            </a:prstTxWarp>
          </a:bodyPr>
          <a:lstStyle/>
          <a:p>
            <a:pPr algn="ctr" defTabSz="914099" fontAlgn="base">
              <a:spcBef>
                <a:spcPct val="0"/>
              </a:spcBef>
              <a:spcAft>
                <a:spcPct val="0"/>
              </a:spcAft>
            </a:pPr>
            <a:r>
              <a:rPr lang="en-US" sz="800" b="1" dirty="0">
                <a:gradFill>
                  <a:gsLst>
                    <a:gs pos="0">
                      <a:srgbClr val="FFFFFF"/>
                    </a:gs>
                    <a:gs pos="100000">
                      <a:srgbClr val="FFFFFF"/>
                    </a:gs>
                  </a:gsLst>
                  <a:lin ang="5400000" scaled="0"/>
                </a:gradFill>
              </a:rPr>
              <a:t>On Premises</a:t>
            </a:r>
          </a:p>
        </p:txBody>
      </p:sp>
      <p:sp>
        <p:nvSpPr>
          <p:cNvPr id="21" name="Down Arrow 20"/>
          <p:cNvSpPr/>
          <p:nvPr/>
        </p:nvSpPr>
        <p:spPr bwMode="auto">
          <a:xfrm rot="12571963">
            <a:off x="1454317" y="3507073"/>
            <a:ext cx="179061" cy="775374"/>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sp>
        <p:nvSpPr>
          <p:cNvPr id="27" name="Rectangle 26"/>
          <p:cNvSpPr/>
          <p:nvPr/>
        </p:nvSpPr>
        <p:spPr bwMode="auto">
          <a:xfrm>
            <a:off x="3879098" y="3806273"/>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28" name="Freeform 6"/>
          <p:cNvSpPr>
            <a:spLocks noEditPoints="1"/>
          </p:cNvSpPr>
          <p:nvPr/>
        </p:nvSpPr>
        <p:spPr bwMode="auto">
          <a:xfrm>
            <a:off x="3976804" y="4168329"/>
            <a:ext cx="634214" cy="179664"/>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0" tIns="45720" rIns="0" bIns="45720" numCol="1" anchor="ctr" anchorCtr="0" compatLnSpc="1">
            <a:prstTxWarp prst="textNoShape">
              <a:avLst/>
            </a:prstTxWarp>
          </a:bodyPr>
          <a:lstStyle/>
          <a:p>
            <a:pPr marL="0" lvl="1" algn="ctr" defTabSz="914023" fontAlgn="base">
              <a:spcBef>
                <a:spcPct val="0"/>
              </a:spcBef>
              <a:spcAft>
                <a:spcPct val="0"/>
              </a:spcAft>
              <a:buClr>
                <a:srgbClr val="FFC000"/>
              </a:buClr>
              <a:defRPr/>
            </a:pPr>
            <a:r>
              <a:rPr lang="en-US" sz="700" kern="0" dirty="0" smtClean="0">
                <a:gradFill>
                  <a:gsLst>
                    <a:gs pos="0">
                      <a:srgbClr val="FFFFFF"/>
                    </a:gs>
                    <a:gs pos="100000">
                      <a:srgbClr val="FFFFFF"/>
                    </a:gs>
                  </a:gsLst>
                  <a:lin ang="5400000" scaled="0"/>
                </a:gradFill>
                <a:ea typeface="Segoe UI" pitchFamily="34" charset="0"/>
                <a:cs typeface="Segoe UI" pitchFamily="34" charset="0"/>
              </a:rPr>
              <a:t>Persistent Disk</a:t>
            </a:r>
            <a:endParaRPr lang="en-US" sz="700" kern="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p:nvSpPr>
        <p:spPr bwMode="auto">
          <a:xfrm>
            <a:off x="3927599" y="3838755"/>
            <a:ext cx="735807" cy="29002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kern="0" dirty="0">
                <a:gradFill>
                  <a:gsLst>
                    <a:gs pos="0">
                      <a:srgbClr val="FFFFFF"/>
                    </a:gs>
                    <a:gs pos="100000">
                      <a:srgbClr val="FFFFFF"/>
                    </a:gs>
                  </a:gsLst>
                  <a:lin ang="5400000" scaled="0"/>
                </a:gradFill>
                <a:ea typeface="Segoe UI" pitchFamily="34" charset="0"/>
                <a:cs typeface="Segoe UI" pitchFamily="34" charset="0"/>
              </a:rPr>
              <a:t>Search and Index</a:t>
            </a:r>
          </a:p>
        </p:txBody>
      </p:sp>
      <p:sp>
        <p:nvSpPr>
          <p:cNvPr id="30" name="Rectangle 29"/>
          <p:cNvSpPr/>
          <p:nvPr/>
        </p:nvSpPr>
        <p:spPr bwMode="auto">
          <a:xfrm>
            <a:off x="2274805" y="3472037"/>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31" name="Rectangle 30"/>
          <p:cNvSpPr/>
          <p:nvPr/>
        </p:nvSpPr>
        <p:spPr bwMode="auto">
          <a:xfrm>
            <a:off x="2323306" y="3665840"/>
            <a:ext cx="735807" cy="29002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SharePoint </a:t>
            </a:r>
            <a:r>
              <a:rPr lang="en-US" sz="800" kern="0" dirty="0" err="1" smtClean="0">
                <a:gradFill>
                  <a:gsLst>
                    <a:gs pos="0">
                      <a:srgbClr val="FFFFFF"/>
                    </a:gs>
                    <a:gs pos="100000">
                      <a:srgbClr val="FFFFFF"/>
                    </a:gs>
                  </a:gsLst>
                  <a:lin ang="5400000" scaled="0"/>
                </a:gradFill>
                <a:ea typeface="Segoe UI" pitchFamily="34" charset="0"/>
                <a:cs typeface="Segoe UI" pitchFamily="34" charset="0"/>
              </a:rPr>
              <a:t>FrontEnd</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2" name="Rectangle 31"/>
          <p:cNvSpPr/>
          <p:nvPr/>
        </p:nvSpPr>
        <p:spPr bwMode="auto">
          <a:xfrm>
            <a:off x="2274805" y="2602548"/>
            <a:ext cx="829627" cy="724112"/>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33" name="Rectangle 32"/>
          <p:cNvSpPr/>
          <p:nvPr/>
        </p:nvSpPr>
        <p:spPr bwMode="auto">
          <a:xfrm>
            <a:off x="2323306" y="2756718"/>
            <a:ext cx="735807" cy="29002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SharePoint </a:t>
            </a:r>
            <a:r>
              <a:rPr lang="en-US" sz="800" kern="0" dirty="0" err="1" smtClean="0">
                <a:gradFill>
                  <a:gsLst>
                    <a:gs pos="0">
                      <a:srgbClr val="FFFFFF"/>
                    </a:gs>
                    <a:gs pos="100000">
                      <a:srgbClr val="FFFFFF"/>
                    </a:gs>
                  </a:gsLst>
                  <a:lin ang="5400000" scaled="0"/>
                </a:gradFill>
                <a:ea typeface="Segoe UI" pitchFamily="34" charset="0"/>
                <a:cs typeface="Segoe UI" pitchFamily="34" charset="0"/>
              </a:rPr>
              <a:t>FrontEnd</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4" name="Rectangle 33"/>
          <p:cNvSpPr/>
          <p:nvPr/>
        </p:nvSpPr>
        <p:spPr bwMode="auto">
          <a:xfrm>
            <a:off x="3856907" y="1831954"/>
            <a:ext cx="958616" cy="70298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03" rIns="0" bIns="45703" numCol="1" spcCol="0" rtlCol="0" anchor="b" anchorCtr="0" compatLnSpc="1">
            <a:prstTxWarp prst="textNoShape">
              <a:avLst/>
            </a:prstTxWarp>
          </a:bodyPr>
          <a:lstStyle/>
          <a:p>
            <a:pPr algn="ctr">
              <a:lnSpc>
                <a:spcPct val="90000"/>
              </a:lnSpc>
              <a:spcBef>
                <a:spcPct val="20000"/>
              </a:spcBef>
              <a:buSzPct val="80000"/>
            </a:pPr>
            <a:r>
              <a:rPr lang="en-US" sz="700" b="1" dirty="0" smtClean="0">
                <a:gradFill>
                  <a:gsLst>
                    <a:gs pos="0">
                      <a:srgbClr val="FFFFFF"/>
                    </a:gs>
                    <a:gs pos="100000">
                      <a:srgbClr val="FFFFFF"/>
                    </a:gs>
                  </a:gsLst>
                  <a:lin ang="5400000" scaled="0"/>
                </a:gradFill>
              </a:rPr>
              <a:t>Virtual Machine</a:t>
            </a:r>
            <a:endParaRPr lang="en-US" sz="700" b="1" dirty="0">
              <a:gradFill>
                <a:gsLst>
                  <a:gs pos="0">
                    <a:srgbClr val="FFFFFF"/>
                  </a:gs>
                  <a:gs pos="100000">
                    <a:srgbClr val="FFFFFF"/>
                  </a:gs>
                </a:gsLst>
                <a:lin ang="5400000" scaled="0"/>
              </a:gradFill>
            </a:endParaRPr>
          </a:p>
        </p:txBody>
      </p:sp>
      <p:sp>
        <p:nvSpPr>
          <p:cNvPr id="35" name="Rectangle 34"/>
          <p:cNvSpPr/>
          <p:nvPr/>
        </p:nvSpPr>
        <p:spPr bwMode="auto">
          <a:xfrm>
            <a:off x="3920649" y="2025757"/>
            <a:ext cx="367904" cy="290025"/>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DC</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4382016" y="2025757"/>
            <a:ext cx="367904" cy="290025"/>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DNS</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176018" y="2096316"/>
            <a:ext cx="640080" cy="2286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Local DNS</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8" name="Rectangle 37"/>
          <p:cNvSpPr/>
          <p:nvPr/>
        </p:nvSpPr>
        <p:spPr bwMode="auto">
          <a:xfrm>
            <a:off x="3920649" y="2605276"/>
            <a:ext cx="836415" cy="137160"/>
          </a:xfrm>
          <a:prstGeom prst="rect">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700" kern="0" dirty="0" smtClean="0">
                <a:gradFill>
                  <a:gsLst>
                    <a:gs pos="0">
                      <a:srgbClr val="FFFFFF"/>
                    </a:gs>
                    <a:gs pos="100000">
                      <a:srgbClr val="FFFFFF"/>
                    </a:gs>
                  </a:gsLst>
                  <a:lin ang="5400000" scaled="0"/>
                </a:gradFill>
                <a:ea typeface="Segoe UI" pitchFamily="34" charset="0"/>
                <a:cs typeface="Segoe UI" pitchFamily="34" charset="0"/>
              </a:rPr>
              <a:t>Server Accounts</a:t>
            </a:r>
            <a:endParaRPr lang="en-US" sz="700" kern="0" dirty="0">
              <a:gradFill>
                <a:gsLst>
                  <a:gs pos="0">
                    <a:srgbClr val="FFFFFF"/>
                  </a:gs>
                  <a:gs pos="100000">
                    <a:srgbClr val="FFFFFF"/>
                  </a:gs>
                </a:gsLst>
                <a:lin ang="5400000" scaled="0"/>
              </a:gradFill>
              <a:ea typeface="Segoe UI" pitchFamily="34" charset="0"/>
              <a:cs typeface="Segoe UI" pitchFamily="34" charset="0"/>
            </a:endParaRPr>
          </a:p>
        </p:txBody>
      </p:sp>
      <p:sp>
        <p:nvSpPr>
          <p:cNvPr id="39" name="Can 38"/>
          <p:cNvSpPr/>
          <p:nvPr/>
        </p:nvSpPr>
        <p:spPr bwMode="auto">
          <a:xfrm rot="5400000">
            <a:off x="2556040" y="863192"/>
            <a:ext cx="209315" cy="2392417"/>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100" b="1" dirty="0" err="1" smtClean="0">
                <a:gradFill>
                  <a:gsLst>
                    <a:gs pos="0">
                      <a:srgbClr val="FFFFFF"/>
                    </a:gs>
                    <a:gs pos="100000">
                      <a:srgbClr val="FFFFFF"/>
                    </a:gs>
                  </a:gsLst>
                  <a:lin ang="5400000" scaled="0"/>
                </a:gradFill>
              </a:rPr>
              <a:t>VNet</a:t>
            </a:r>
            <a:endParaRPr lang="en-US" sz="1100" b="1" dirty="0" smtClean="0">
              <a:gradFill>
                <a:gsLst>
                  <a:gs pos="0">
                    <a:srgbClr val="FFFFFF"/>
                  </a:gs>
                  <a:gs pos="100000">
                    <a:srgbClr val="FFFFFF"/>
                  </a:gs>
                </a:gsLst>
                <a:lin ang="5400000" scaled="0"/>
              </a:gradFill>
            </a:endParaRPr>
          </a:p>
        </p:txBody>
      </p:sp>
      <p:sp>
        <p:nvSpPr>
          <p:cNvPr id="40" name="Left Arrow Callout 39"/>
          <p:cNvSpPr/>
          <p:nvPr/>
        </p:nvSpPr>
        <p:spPr bwMode="auto">
          <a:xfrm>
            <a:off x="2747369" y="2324916"/>
            <a:ext cx="875504" cy="192259"/>
          </a:xfrm>
          <a:prstGeom prst="leftArrowCallout">
            <a:avLst>
              <a:gd name="adj1" fmla="val 25000"/>
              <a:gd name="adj2" fmla="val 25000"/>
              <a:gd name="adj3" fmla="val 25000"/>
              <a:gd name="adj4" fmla="val 67516"/>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700" kern="0" dirty="0">
                <a:solidFill>
                  <a:srgbClr val="363535"/>
                </a:solidFill>
                <a:ea typeface="Segoe UI" pitchFamily="34" charset="0"/>
                <a:cs typeface="Segoe UI" pitchFamily="34" charset="0"/>
              </a:rPr>
              <a:t>User Accounts</a:t>
            </a:r>
          </a:p>
        </p:txBody>
      </p:sp>
      <p:sp>
        <p:nvSpPr>
          <p:cNvPr id="41" name="Rectangle 40"/>
          <p:cNvSpPr/>
          <p:nvPr/>
        </p:nvSpPr>
        <p:spPr bwMode="auto">
          <a:xfrm>
            <a:off x="5870416" y="2807818"/>
            <a:ext cx="228600" cy="107794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 wrap="none" lIns="91436" tIns="45718" rIns="91436" bIns="45718" numCol="1" rtlCol="0" anchor="ctr" anchorCtr="0" compatLnSpc="1">
            <a:prstTxWarp prst="textNoShape">
              <a:avLst/>
            </a:prstTxWarp>
          </a:bodyPr>
          <a:lstStyle/>
          <a:p>
            <a:pPr marL="0" lvl="1" algn="ctr" defTabSz="914023" fontAlgn="base">
              <a:spcBef>
                <a:spcPct val="0"/>
              </a:spcBef>
              <a:spcAft>
                <a:spcPct val="0"/>
              </a:spcAft>
              <a:buClr>
                <a:srgbClr val="FFC000"/>
              </a:buClr>
              <a:defRPr/>
            </a:pPr>
            <a:r>
              <a:rPr lang="en-US" sz="1200" kern="0" dirty="0">
                <a:gradFill>
                  <a:gsLst>
                    <a:gs pos="0">
                      <a:srgbClr val="FFFFFF"/>
                    </a:gs>
                    <a:gs pos="100000">
                      <a:srgbClr val="FFFFFF"/>
                    </a:gs>
                  </a:gsLst>
                  <a:lin ang="5400000" scaled="0"/>
                </a:gradFill>
                <a:ea typeface="Segoe UI" pitchFamily="34" charset="0"/>
                <a:cs typeface="Segoe UI" pitchFamily="34" charset="0"/>
              </a:rPr>
              <a:t>SQL Mirroring</a:t>
            </a:r>
          </a:p>
        </p:txBody>
      </p:sp>
      <p:sp>
        <p:nvSpPr>
          <p:cNvPr id="42" name="Rectangular Callout 41"/>
          <p:cNvSpPr/>
          <p:nvPr/>
        </p:nvSpPr>
        <p:spPr bwMode="auto">
          <a:xfrm>
            <a:off x="2274806" y="4563600"/>
            <a:ext cx="1356600" cy="403250"/>
          </a:xfrm>
          <a:prstGeom prst="wedgeRectCallout">
            <a:avLst>
              <a:gd name="adj1" fmla="val 22418"/>
              <a:gd name="adj2" fmla="val -107568"/>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lnSpc>
                <a:spcPct val="90000"/>
              </a:lnSpc>
              <a:spcBef>
                <a:spcPct val="20000"/>
              </a:spcBef>
              <a:spcAft>
                <a:spcPct val="0"/>
              </a:spcAft>
              <a:buSzPct val="80000"/>
            </a:pPr>
            <a:r>
              <a:rPr lang="en-US" sz="900" dirty="0">
                <a:gradFill>
                  <a:gsLst>
                    <a:gs pos="0">
                      <a:srgbClr val="FFFFFF"/>
                    </a:gs>
                    <a:gs pos="100000">
                      <a:srgbClr val="FFFFFF"/>
                    </a:gs>
                  </a:gsLst>
                  <a:lin ang="5400000" scaled="0"/>
                </a:gradFill>
              </a:rPr>
              <a:t>Domain </a:t>
            </a:r>
            <a:r>
              <a:rPr lang="en-US" sz="900" dirty="0" smtClean="0">
                <a:gradFill>
                  <a:gsLst>
                    <a:gs pos="0">
                      <a:srgbClr val="FFFFFF"/>
                    </a:gs>
                    <a:gs pos="100000">
                      <a:srgbClr val="FFFFFF"/>
                    </a:gs>
                  </a:gsLst>
                  <a:lin ang="5400000" scaled="0"/>
                </a:gradFill>
              </a:rPr>
              <a:t>joined </a:t>
            </a:r>
            <a:r>
              <a:rPr lang="en-US" sz="900" dirty="0">
                <a:gradFill>
                  <a:gsLst>
                    <a:gs pos="0">
                      <a:srgbClr val="FFFFFF"/>
                    </a:gs>
                    <a:gs pos="100000">
                      <a:srgbClr val="FFFFFF"/>
                    </a:gs>
                  </a:gsLst>
                  <a:lin ang="5400000" scaled="0"/>
                </a:gradFill>
              </a:rPr>
              <a:t>to </a:t>
            </a:r>
            <a:r>
              <a:rPr lang="en-US" sz="900" dirty="0" smtClean="0">
                <a:gradFill>
                  <a:gsLst>
                    <a:gs pos="0">
                      <a:srgbClr val="FFFFFF"/>
                    </a:gs>
                    <a:gs pos="100000">
                      <a:srgbClr val="FFFFFF"/>
                    </a:gs>
                  </a:gsLst>
                  <a:lin ang="5400000" scaled="0"/>
                </a:gradFill>
              </a:rPr>
              <a:t/>
            </a:r>
            <a:br>
              <a:rPr lang="en-US" sz="900" dirty="0" smtClean="0">
                <a:gradFill>
                  <a:gsLst>
                    <a:gs pos="0">
                      <a:srgbClr val="FFFFFF"/>
                    </a:gs>
                    <a:gs pos="100000">
                      <a:srgbClr val="FFFFFF"/>
                    </a:gs>
                  </a:gsLst>
                  <a:lin ang="5400000" scaled="0"/>
                </a:gradFill>
              </a:rPr>
            </a:br>
            <a:r>
              <a:rPr lang="en-US" sz="900" dirty="0" smtClean="0">
                <a:gradFill>
                  <a:gsLst>
                    <a:gs pos="0">
                      <a:srgbClr val="FFFFFF"/>
                    </a:gs>
                    <a:gs pos="100000">
                      <a:srgbClr val="FFFFFF"/>
                    </a:gs>
                  </a:gsLst>
                  <a:lin ang="5400000" scaled="0"/>
                </a:gradFill>
              </a:rPr>
              <a:t>On-Premises Network</a:t>
            </a:r>
            <a:endParaRPr lang="en-US" sz="900" dirty="0">
              <a:gradFill>
                <a:gsLst>
                  <a:gs pos="0">
                    <a:srgbClr val="FFFFFF"/>
                  </a:gs>
                  <a:gs pos="100000">
                    <a:srgbClr val="FFFFFF"/>
                  </a:gs>
                </a:gsLst>
                <a:lin ang="5400000" scaled="0"/>
              </a:gradFill>
            </a:endParaRPr>
          </a:p>
        </p:txBody>
      </p:sp>
      <p:sp>
        <p:nvSpPr>
          <p:cNvPr id="43" name="TextBox 42"/>
          <p:cNvSpPr txBox="1"/>
          <p:nvPr/>
        </p:nvSpPr>
        <p:spPr>
          <a:xfrm>
            <a:off x="1653330" y="3235196"/>
            <a:ext cx="274320" cy="249299"/>
          </a:xfrm>
          <a:prstGeom prst="rect">
            <a:avLst/>
          </a:prstGeom>
          <a:noFill/>
        </p:spPr>
        <p:txBody>
          <a:bodyPr wrap="square" lIns="0" tIns="0" rIns="0" bIns="0" rtlCol="0">
            <a:spAutoFit/>
          </a:bodyPr>
          <a:lstStyle/>
          <a:p>
            <a:pPr algn="ctr">
              <a:lnSpc>
                <a:spcPct val="90000"/>
              </a:lnSpc>
              <a:spcBef>
                <a:spcPct val="20000"/>
              </a:spcBef>
              <a:buSzPct val="80000"/>
            </a:pPr>
            <a:r>
              <a:rPr lang="en-US" dirty="0">
                <a:gradFill>
                  <a:gsLst>
                    <a:gs pos="0">
                      <a:srgbClr val="FFFFFF"/>
                    </a:gs>
                    <a:gs pos="100000">
                      <a:srgbClr val="FFFFFF"/>
                    </a:gs>
                  </a:gsLst>
                  <a:lin ang="5400000" scaled="0"/>
                </a:gradFill>
              </a:rPr>
              <a:t>LB</a:t>
            </a:r>
          </a:p>
        </p:txBody>
      </p:sp>
      <p:cxnSp>
        <p:nvCxnSpPr>
          <p:cNvPr id="44" name="Elbow Connector 15"/>
          <p:cNvCxnSpPr>
            <a:stCxn id="43" idx="3"/>
            <a:endCxn id="33" idx="1"/>
          </p:cNvCxnSpPr>
          <p:nvPr/>
        </p:nvCxnSpPr>
        <p:spPr>
          <a:xfrm flipV="1">
            <a:off x="1927650" y="2901731"/>
            <a:ext cx="395656" cy="458115"/>
          </a:xfrm>
          <a:prstGeom prst="straightConnector1">
            <a:avLst/>
          </a:prstGeom>
          <a:ln w="6350">
            <a:solidFill>
              <a:schemeClr val="tx1"/>
            </a:solidFill>
            <a:headEnd w="sm"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7" name="Elbow Connector 15"/>
          <p:cNvCxnSpPr>
            <a:endCxn id="31" idx="1"/>
          </p:cNvCxnSpPr>
          <p:nvPr/>
        </p:nvCxnSpPr>
        <p:spPr>
          <a:xfrm>
            <a:off x="1927650" y="3372357"/>
            <a:ext cx="395656" cy="438496"/>
          </a:xfrm>
          <a:prstGeom prst="straightConnector1">
            <a:avLst/>
          </a:prstGeom>
          <a:ln w="6350">
            <a:solidFill>
              <a:schemeClr val="tx1"/>
            </a:solidFill>
            <a:headEnd w="sm" len="med"/>
            <a:tailEnd type="stealth"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bwMode="auto">
          <a:xfrm>
            <a:off x="814490" y="2402875"/>
            <a:ext cx="274320" cy="2286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DC</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52" name="Rectangle 51"/>
          <p:cNvSpPr/>
          <p:nvPr/>
        </p:nvSpPr>
        <p:spPr bwMode="auto">
          <a:xfrm>
            <a:off x="1226420" y="2402875"/>
            <a:ext cx="274320" cy="2286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800" kern="0" dirty="0" smtClean="0">
                <a:gradFill>
                  <a:gsLst>
                    <a:gs pos="0">
                      <a:srgbClr val="FFFFFF"/>
                    </a:gs>
                    <a:gs pos="100000">
                      <a:srgbClr val="FFFFFF"/>
                    </a:gs>
                  </a:gsLst>
                  <a:lin ang="5400000" scaled="0"/>
                </a:gradFill>
                <a:ea typeface="Segoe UI" pitchFamily="34" charset="0"/>
                <a:cs typeface="Segoe UI" pitchFamily="34" charset="0"/>
              </a:rPr>
              <a:t>DNS</a:t>
            </a:r>
            <a:endParaRPr lang="en-US" sz="800" kern="0" dirty="0">
              <a:gradFill>
                <a:gsLst>
                  <a:gs pos="0">
                    <a:srgbClr val="FFFFFF"/>
                  </a:gs>
                  <a:gs pos="100000">
                    <a:srgbClr val="FFFFFF"/>
                  </a:gs>
                </a:gsLst>
                <a:lin ang="5400000" scaled="0"/>
              </a:gradFill>
              <a:ea typeface="Segoe UI" pitchFamily="34" charset="0"/>
              <a:cs typeface="Segoe UI" pitchFamily="34" charset="0"/>
            </a:endParaRPr>
          </a:p>
        </p:txBody>
      </p:sp>
      <p:sp>
        <p:nvSpPr>
          <p:cNvPr id="53" name="Rounded Rectangle 52"/>
          <p:cNvSpPr/>
          <p:nvPr/>
        </p:nvSpPr>
        <p:spPr bwMode="auto">
          <a:xfrm>
            <a:off x="1102768" y="2001060"/>
            <a:ext cx="345032" cy="116682"/>
          </a:xfrm>
          <a:prstGeom prst="round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ctr" defTabSz="914099" fontAlgn="base">
              <a:spcBef>
                <a:spcPct val="0"/>
              </a:spcBef>
              <a:spcAft>
                <a:spcPct val="0"/>
              </a:spcAft>
            </a:pPr>
            <a:r>
              <a:rPr lang="en-US" sz="700" kern="0" dirty="0">
                <a:gradFill>
                  <a:gsLst>
                    <a:gs pos="0">
                      <a:srgbClr val="FFFFFF"/>
                    </a:gs>
                    <a:gs pos="100000">
                      <a:srgbClr val="FFFFFF"/>
                    </a:gs>
                  </a:gsLst>
                  <a:lin ang="5400000" scaled="0"/>
                </a:gradFill>
                <a:ea typeface="Segoe UI" pitchFamily="34" charset="0"/>
                <a:cs typeface="Segoe UI" pitchFamily="34" charset="0"/>
              </a:rPr>
              <a:t>10.8.8.x</a:t>
            </a:r>
          </a:p>
        </p:txBody>
      </p:sp>
      <p:sp>
        <p:nvSpPr>
          <p:cNvPr id="54" name="Down Arrow 53"/>
          <p:cNvSpPr/>
          <p:nvPr/>
        </p:nvSpPr>
        <p:spPr bwMode="auto">
          <a:xfrm>
            <a:off x="4249325" y="2742436"/>
            <a:ext cx="179061" cy="109728"/>
          </a:xfrm>
          <a:prstGeom prst="downArrow">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cxnSp>
        <p:nvCxnSpPr>
          <p:cNvPr id="56" name="Straight Arrow Connector 55"/>
          <p:cNvCxnSpPr>
            <a:stCxn id="33" idx="0"/>
          </p:cNvCxnSpPr>
          <p:nvPr/>
        </p:nvCxnSpPr>
        <p:spPr>
          <a:xfrm>
            <a:off x="2691210" y="2756718"/>
            <a:ext cx="1647646" cy="95446"/>
          </a:xfrm>
          <a:prstGeom prst="straightConnector1">
            <a:avLst/>
          </a:prstGeom>
          <a:ln w="6350">
            <a:solidFill>
              <a:schemeClr val="tx1"/>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4332012" y="2852164"/>
            <a:ext cx="0" cy="954109"/>
          </a:xfrm>
          <a:prstGeom prst="straightConnector1">
            <a:avLst/>
          </a:prstGeom>
          <a:ln w="635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31" idx="0"/>
          </p:cNvCxnSpPr>
          <p:nvPr/>
        </p:nvCxnSpPr>
        <p:spPr>
          <a:xfrm flipV="1">
            <a:off x="2691210" y="2852164"/>
            <a:ext cx="1640802" cy="813676"/>
          </a:xfrm>
          <a:prstGeom prst="straightConnector1">
            <a:avLst/>
          </a:prstGeom>
          <a:ln w="6350">
            <a:solidFill>
              <a:schemeClr val="tx1"/>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flipV="1">
            <a:off x="4332012" y="2852164"/>
            <a:ext cx="999154" cy="739441"/>
          </a:xfrm>
          <a:prstGeom prst="straightConnector1">
            <a:avLst/>
          </a:prstGeom>
          <a:ln w="6350">
            <a:solidFill>
              <a:schemeClr val="tx1"/>
            </a:solidFill>
            <a:prstDash val="dash"/>
            <a:headEnd type="stealth"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3065583" y="2880025"/>
            <a:ext cx="2047279" cy="21706"/>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3069704" y="2880025"/>
            <a:ext cx="2043158" cy="889838"/>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endCxn id="29" idx="1"/>
          </p:cNvCxnSpPr>
          <p:nvPr/>
        </p:nvCxnSpPr>
        <p:spPr>
          <a:xfrm>
            <a:off x="3071933" y="2880243"/>
            <a:ext cx="855666" cy="1103525"/>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31" idx="3"/>
          </p:cNvCxnSpPr>
          <p:nvPr/>
        </p:nvCxnSpPr>
        <p:spPr>
          <a:xfrm flipV="1">
            <a:off x="3059113" y="2901731"/>
            <a:ext cx="2053749" cy="909122"/>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31" idx="3"/>
          </p:cNvCxnSpPr>
          <p:nvPr/>
        </p:nvCxnSpPr>
        <p:spPr>
          <a:xfrm flipV="1">
            <a:off x="3059113" y="3769863"/>
            <a:ext cx="2053749" cy="40990"/>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1" idx="3"/>
          </p:cNvCxnSpPr>
          <p:nvPr/>
        </p:nvCxnSpPr>
        <p:spPr>
          <a:xfrm>
            <a:off x="3059113" y="3810853"/>
            <a:ext cx="868486" cy="172915"/>
          </a:xfrm>
          <a:prstGeom prst="straightConnector1">
            <a:avLst/>
          </a:prstGeom>
          <a:ln w="6350">
            <a:solidFill>
              <a:schemeClr val="accent6"/>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a:stCxn id="40" idx="1"/>
            <a:endCxn id="33" idx="0"/>
          </p:cNvCxnSpPr>
          <p:nvPr/>
        </p:nvCxnSpPr>
        <p:spPr>
          <a:xfrm rot="10800000" flipV="1">
            <a:off x="2691211" y="2421046"/>
            <a:ext cx="56159" cy="335672"/>
          </a:xfrm>
          <a:prstGeom prst="bentConnector2">
            <a:avLst/>
          </a:prstGeom>
          <a:ln w="6350">
            <a:solidFill>
              <a:schemeClr val="tx1"/>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96"/>
          <p:cNvCxnSpPr>
            <a:stCxn id="32" idx="2"/>
            <a:endCxn id="31" idx="0"/>
          </p:cNvCxnSpPr>
          <p:nvPr/>
        </p:nvCxnSpPr>
        <p:spPr>
          <a:xfrm>
            <a:off x="2689619" y="3326660"/>
            <a:ext cx="1591" cy="339180"/>
          </a:xfrm>
          <a:prstGeom prst="straightConnector1">
            <a:avLst/>
          </a:prstGeom>
          <a:ln w="6350">
            <a:solidFill>
              <a:schemeClr val="accent2">
                <a:lumMod val="50000"/>
              </a:schemeClr>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96"/>
          <p:cNvCxnSpPr/>
          <p:nvPr/>
        </p:nvCxnSpPr>
        <p:spPr>
          <a:xfrm rot="16200000" flipH="1">
            <a:off x="4085793" y="2349485"/>
            <a:ext cx="286766" cy="219359"/>
          </a:xfrm>
          <a:prstGeom prst="bentConnector3">
            <a:avLst>
              <a:gd name="adj1" fmla="val 59965"/>
            </a:avLst>
          </a:prstGeom>
          <a:ln w="6350">
            <a:solidFill>
              <a:schemeClr val="accent2">
                <a:lumMod val="50000"/>
              </a:schemeClr>
            </a:solidFill>
            <a:prstDash val="solid"/>
            <a:headEnd type="none" w="med" len="med"/>
            <a:tailEnd type="stealth" w="med" len="med"/>
          </a:ln>
        </p:spPr>
        <p:style>
          <a:lnRef idx="1">
            <a:schemeClr val="accent1"/>
          </a:lnRef>
          <a:fillRef idx="0">
            <a:schemeClr val="accent1"/>
          </a:fillRef>
          <a:effectRef idx="0">
            <a:schemeClr val="accent1"/>
          </a:effectRef>
          <a:fontRef idx="minor">
            <a:schemeClr val="tx1"/>
          </a:fontRef>
        </p:style>
      </p:cxnSp>
      <p:sp>
        <p:nvSpPr>
          <p:cNvPr id="113" name="Right Brace 112"/>
          <p:cNvSpPr/>
          <p:nvPr/>
        </p:nvSpPr>
        <p:spPr>
          <a:xfrm>
            <a:off x="5746434" y="2809327"/>
            <a:ext cx="131682" cy="1076437"/>
          </a:xfrm>
          <a:prstGeom prst="rightBrace">
            <a:avLst>
              <a:gd name="adj1" fmla="val 58269"/>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gradFill>
                <a:gsLst>
                  <a:gs pos="0">
                    <a:srgbClr val="FFFFFF"/>
                  </a:gs>
                  <a:gs pos="100000">
                    <a:srgbClr val="FFFFFF"/>
                  </a:gs>
                </a:gsLst>
                <a:lin ang="5400000" scaled="0"/>
              </a:gradFill>
            </a:endParaRPr>
          </a:p>
        </p:txBody>
      </p:sp>
      <p:cxnSp>
        <p:nvCxnSpPr>
          <p:cNvPr id="185" name="Straight Connector 184"/>
          <p:cNvCxnSpPr/>
          <p:nvPr/>
        </p:nvCxnSpPr>
        <p:spPr>
          <a:xfrm>
            <a:off x="4731170" y="2206013"/>
            <a:ext cx="429657"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4332012" y="2731319"/>
            <a:ext cx="999154" cy="120845"/>
          </a:xfrm>
          <a:prstGeom prst="straightConnector1">
            <a:avLst/>
          </a:prstGeom>
          <a:ln w="6350">
            <a:solidFill>
              <a:schemeClr val="tx1"/>
            </a:solidFill>
            <a:prstDash val="dash"/>
            <a:headEnd type="none" w="med" len="med"/>
            <a:tailEnd type="stealth" w="med" len="med"/>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5550376" y="5763607"/>
            <a:ext cx="1239253" cy="905781"/>
            <a:chOff x="2852030" y="5045926"/>
            <a:chExt cx="1239253" cy="905781"/>
          </a:xfrm>
        </p:grpSpPr>
        <p:grpSp>
          <p:nvGrpSpPr>
            <p:cNvPr id="140" name="Group 139"/>
            <p:cNvGrpSpPr/>
            <p:nvPr/>
          </p:nvGrpSpPr>
          <p:grpSpPr>
            <a:xfrm>
              <a:off x="2898095" y="5045926"/>
              <a:ext cx="1147124" cy="647306"/>
              <a:chOff x="7683468" y="2188241"/>
              <a:chExt cx="1543891" cy="871196"/>
            </a:xfrm>
          </p:grpSpPr>
          <p:pic>
            <p:nvPicPr>
              <p:cNvPr id="14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57994"/>
              <a:stretch/>
            </p:blipFill>
            <p:spPr bwMode="auto">
              <a:xfrm>
                <a:off x="7683468" y="2188241"/>
                <a:ext cx="1543891" cy="8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6" name="Freeform 6"/>
              <p:cNvSpPr>
                <a:spLocks noChangeAspect="1" noEditPoints="1"/>
              </p:cNvSpPr>
              <p:nvPr/>
            </p:nvSpPr>
            <p:spPr bwMode="black">
              <a:xfrm>
                <a:off x="8553388" y="2268211"/>
                <a:ext cx="481758" cy="487799"/>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grpSp>
        <p:sp>
          <p:nvSpPr>
            <p:cNvPr id="144" name="TextBox 143"/>
            <p:cNvSpPr txBox="1"/>
            <p:nvPr/>
          </p:nvSpPr>
          <p:spPr>
            <a:xfrm>
              <a:off x="2852030" y="5702408"/>
              <a:ext cx="1239253" cy="249299"/>
            </a:xfrm>
            <a:prstGeom prst="rect">
              <a:avLst/>
            </a:prstGeom>
            <a:noFill/>
          </p:spPr>
          <p:txBody>
            <a:bodyPr wrap="square" lIns="0" tIns="0" rIns="0" bIns="0" rtlCol="0" anchor="ctr">
              <a:spAutoFit/>
            </a:bodyPr>
            <a:lstStyle/>
            <a:p>
              <a:pPr algn="ctr">
                <a:lnSpc>
                  <a:spcPct val="90000"/>
                </a:lnSpc>
                <a:spcBef>
                  <a:spcPct val="20000"/>
                </a:spcBef>
                <a:buSzPct val="80000"/>
              </a:pPr>
              <a:r>
                <a:rPr lang="en-US" dirty="0" smtClean="0">
                  <a:gradFill>
                    <a:gsLst>
                      <a:gs pos="0">
                        <a:srgbClr val="FFFFFF"/>
                      </a:gs>
                      <a:gs pos="100000">
                        <a:srgbClr val="FFFFFF"/>
                      </a:gs>
                    </a:gsLst>
                    <a:lin ang="5400000" scaled="0"/>
                  </a:gradFill>
                </a:rPr>
                <a:t>Internet</a:t>
              </a:r>
              <a:endParaRPr lang="en-US" dirty="0">
                <a:gradFill>
                  <a:gsLst>
                    <a:gs pos="0">
                      <a:srgbClr val="FFFFFF"/>
                    </a:gs>
                    <a:gs pos="100000">
                      <a:srgbClr val="FFFFFF"/>
                    </a:gs>
                  </a:gsLst>
                  <a:lin ang="5400000" scaled="0"/>
                </a:gradFill>
              </a:endParaRPr>
            </a:p>
          </p:txBody>
        </p:sp>
      </p:grpSp>
      <p:sp>
        <p:nvSpPr>
          <p:cNvPr id="109" name="TextBox 108"/>
          <p:cNvSpPr txBox="1"/>
          <p:nvPr/>
        </p:nvSpPr>
        <p:spPr>
          <a:xfrm>
            <a:off x="7708126" y="219547"/>
            <a:ext cx="3952214" cy="2775632"/>
          </a:xfrm>
          <a:prstGeom prst="rect">
            <a:avLst/>
          </a:prstGeom>
          <a:noFill/>
        </p:spPr>
        <p:txBody>
          <a:bodyPr wrap="square" tIns="0" bIns="0" rtlCol="0">
            <a:spAutoFit/>
          </a:bodyPr>
          <a:lstStyle/>
          <a:p>
            <a:pPr marL="0" lvl="1">
              <a:lnSpc>
                <a:spcPct val="90000"/>
              </a:lnSpc>
              <a:spcBef>
                <a:spcPct val="20000"/>
              </a:spcBef>
              <a:buSzPct val="90000"/>
            </a:pPr>
            <a:r>
              <a:rPr lang="en-US" dirty="0">
                <a:gradFill>
                  <a:gsLst>
                    <a:gs pos="0">
                      <a:srgbClr val="FFFFFF"/>
                    </a:gs>
                    <a:gs pos="100000">
                      <a:srgbClr val="FFFFFF"/>
                    </a:gs>
                  </a:gsLst>
                  <a:lin ang="5400000" scaled="0"/>
                </a:gradFill>
              </a:rPr>
              <a:t>Tips :-</a:t>
            </a: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Configure the Virtual Network </a:t>
            </a: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Configure Gateway to On Premise </a:t>
            </a: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Configure your on premise router</a:t>
            </a: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Start the gateway</a:t>
            </a:r>
          </a:p>
          <a:p>
            <a:pPr marL="344488" lvl="1" indent="-344488">
              <a:lnSpc>
                <a:spcPct val="90000"/>
              </a:lnSpc>
              <a:spcBef>
                <a:spcPts val="200"/>
              </a:spcBef>
              <a:buSzPct val="90000"/>
              <a:buFontTx/>
              <a:buBlip>
                <a:blip r:embed="rId6"/>
              </a:buBlip>
            </a:pPr>
            <a:endParaRPr lang="en-US" sz="600" dirty="0">
              <a:gradFill>
                <a:gsLst>
                  <a:gs pos="0">
                    <a:srgbClr val="FFFFFF"/>
                  </a:gs>
                  <a:gs pos="100000">
                    <a:srgbClr val="FFFFFF"/>
                  </a:gs>
                </a:gsLst>
                <a:lin ang="5400000" scaled="0"/>
              </a:gradFill>
            </a:endParaRP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Create first VM from SQL Server. </a:t>
            </a: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Configure databases on it.</a:t>
            </a:r>
          </a:p>
          <a:p>
            <a:pPr marL="227013" lvl="1" indent="-227013">
              <a:lnSpc>
                <a:spcPct val="90000"/>
              </a:lnSpc>
              <a:spcBef>
                <a:spcPts val="200"/>
              </a:spcBef>
              <a:buSzPct val="90000"/>
              <a:buFontTx/>
              <a:buBlip>
                <a:blip r:embed="rId6"/>
              </a:buBlip>
            </a:pPr>
            <a:r>
              <a:rPr lang="en-US" sz="1300" dirty="0" err="1">
                <a:gradFill>
                  <a:gsLst>
                    <a:gs pos="0">
                      <a:srgbClr val="FFFFFF"/>
                    </a:gs>
                    <a:gs pos="100000">
                      <a:srgbClr val="FFFFFF"/>
                    </a:gs>
                  </a:gsLst>
                  <a:lin ang="5400000" scaled="0"/>
                </a:gradFill>
              </a:rPr>
              <a:t>Sysprep</a:t>
            </a:r>
            <a:r>
              <a:rPr lang="en-US" sz="1300" dirty="0">
                <a:gradFill>
                  <a:gsLst>
                    <a:gs pos="0">
                      <a:srgbClr val="FFFFFF"/>
                    </a:gs>
                    <a:gs pos="100000">
                      <a:srgbClr val="FFFFFF"/>
                    </a:gs>
                  </a:gsLst>
                  <a:lin ang="5400000" scaled="0"/>
                </a:gradFill>
              </a:rPr>
              <a:t> and shut it down.</a:t>
            </a: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Capture as an Image</a:t>
            </a:r>
          </a:p>
          <a:p>
            <a:pPr marL="344488" lvl="1" indent="-344488">
              <a:lnSpc>
                <a:spcPct val="90000"/>
              </a:lnSpc>
              <a:spcBef>
                <a:spcPts val="200"/>
              </a:spcBef>
              <a:buSzPct val="90000"/>
              <a:buFontTx/>
              <a:buBlip>
                <a:blip r:embed="rId6"/>
              </a:buBlip>
            </a:pPr>
            <a:endParaRPr lang="en-US" sz="600" dirty="0">
              <a:gradFill>
                <a:gsLst>
                  <a:gs pos="0">
                    <a:srgbClr val="FFFFFF"/>
                  </a:gs>
                  <a:gs pos="100000">
                    <a:srgbClr val="FFFFFF"/>
                  </a:gs>
                </a:gsLst>
                <a:lin ang="5400000" scaled="0"/>
              </a:gradFill>
            </a:endParaRP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Create second VM from the Images</a:t>
            </a: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Create load balanced endpoints</a:t>
            </a:r>
          </a:p>
          <a:p>
            <a:pPr marL="227013" lvl="1" indent="-227013">
              <a:lnSpc>
                <a:spcPct val="90000"/>
              </a:lnSpc>
              <a:spcBef>
                <a:spcPts val="200"/>
              </a:spcBef>
              <a:buSzPct val="90000"/>
              <a:buFontTx/>
              <a:buBlip>
                <a:blip r:embed="rId6"/>
              </a:buBlip>
            </a:pPr>
            <a:r>
              <a:rPr lang="en-US" sz="1300" dirty="0">
                <a:gradFill>
                  <a:gsLst>
                    <a:gs pos="0">
                      <a:srgbClr val="FFFFFF"/>
                    </a:gs>
                    <a:gs pos="100000">
                      <a:srgbClr val="FFFFFF"/>
                    </a:gs>
                  </a:gsLst>
                  <a:lin ang="5400000" scaled="0"/>
                </a:gradFill>
              </a:rPr>
              <a:t>Put both VMs in the same availability set</a:t>
            </a:r>
          </a:p>
        </p:txBody>
      </p:sp>
    </p:spTree>
    <p:extLst>
      <p:ext uri="{BB962C8B-B14F-4D97-AF65-F5344CB8AC3E}">
        <p14:creationId xmlns:p14="http://schemas.microsoft.com/office/powerpoint/2010/main" val="33927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53"/>
          <p:cNvSpPr>
            <a:spLocks noEditPoints="1"/>
          </p:cNvSpPr>
          <p:nvPr/>
        </p:nvSpPr>
        <p:spPr bwMode="black">
          <a:xfrm flipH="1">
            <a:off x="6477564" y="2031330"/>
            <a:ext cx="943374" cy="1041301"/>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7" name="Rectangle 6"/>
          <p:cNvSpPr/>
          <p:nvPr/>
        </p:nvSpPr>
        <p:spPr bwMode="auto">
          <a:xfrm>
            <a:off x="3280615" y="1446213"/>
            <a:ext cx="2926080" cy="5183187"/>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32" name="Group 31"/>
          <p:cNvGrpSpPr/>
          <p:nvPr/>
        </p:nvGrpSpPr>
        <p:grpSpPr>
          <a:xfrm>
            <a:off x="4126118" y="5038145"/>
            <a:ext cx="1143639" cy="998635"/>
            <a:chOff x="5548009" y="5967193"/>
            <a:chExt cx="820136" cy="716150"/>
          </a:xfrm>
        </p:grpSpPr>
        <p:sp>
          <p:nvSpPr>
            <p:cNvPr id="33" name="Freeform 6"/>
            <p:cNvSpPr>
              <a:spLocks noEditPoints="1"/>
            </p:cNvSpPr>
            <p:nvPr/>
          </p:nvSpPr>
          <p:spPr bwMode="auto">
            <a:xfrm rot="10800000">
              <a:off x="5548009" y="596719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bg1"/>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2200" dirty="0">
                <a:gradFill>
                  <a:gsLst>
                    <a:gs pos="0">
                      <a:srgbClr val="FFFFFF"/>
                    </a:gs>
                    <a:gs pos="100000">
                      <a:srgbClr val="FFFFFF"/>
                    </a:gs>
                  </a:gsLst>
                  <a:lin ang="5400000" scaled="0"/>
                </a:gradFill>
              </a:endParaRPr>
            </a:p>
          </p:txBody>
        </p:sp>
        <p:sp>
          <p:nvSpPr>
            <p:cNvPr id="34" name="Freeform 6"/>
            <p:cNvSpPr>
              <a:spLocks noEditPoints="1"/>
            </p:cNvSpPr>
            <p:nvPr/>
          </p:nvSpPr>
          <p:spPr bwMode="auto">
            <a:xfrm>
              <a:off x="5548013" y="5967193"/>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accent2"/>
            </a:solidFill>
            <a:ln>
              <a:noFill/>
            </a:ln>
          </p:spPr>
          <p:txBody>
            <a:bodyPr vert="horz" wrap="square" lIns="91440" tIns="45720" rIns="91440" bIns="45720" numCol="1" anchor="ctr" anchorCtr="0" compatLnSpc="1">
              <a:prstTxWarp prst="textNoShape">
                <a:avLst/>
              </a:prstTxWarp>
            </a:bodyPr>
            <a:lstStyle/>
            <a:p>
              <a:pPr algn="ctr">
                <a:lnSpc>
                  <a:spcPct val="90000"/>
                </a:lnSpc>
              </a:pPr>
              <a:r>
                <a:rPr lang="en-US" sz="2200" dirty="0">
                  <a:gradFill>
                    <a:gsLst>
                      <a:gs pos="0">
                        <a:srgbClr val="FFFFFF"/>
                      </a:gs>
                      <a:gs pos="100000">
                        <a:srgbClr val="FFFFFF"/>
                      </a:gs>
                    </a:gsLst>
                    <a:lin ang="5400000" scaled="0"/>
                  </a:gradFill>
                </a:rPr>
                <a:t>SQL Server</a:t>
              </a:r>
            </a:p>
          </p:txBody>
        </p:sp>
      </p:grpSp>
      <p:sp>
        <p:nvSpPr>
          <p:cNvPr id="5" name="Title 4"/>
          <p:cNvSpPr>
            <a:spLocks noGrp="1"/>
          </p:cNvSpPr>
          <p:nvPr>
            <p:ph type="title"/>
          </p:nvPr>
        </p:nvSpPr>
        <p:spPr>
          <a:xfrm>
            <a:off x="519112" y="228600"/>
            <a:ext cx="11149013" cy="1218795"/>
          </a:xfrm>
        </p:spPr>
        <p:txBody>
          <a:bodyPr/>
          <a:lstStyle/>
          <a:p>
            <a:r>
              <a:rPr lang="en-US" dirty="0" smtClean="0"/>
              <a:t>Building Complex LOB Applications with Domain Controller</a:t>
            </a:r>
            <a:endParaRPr lang="en-US" dirty="0"/>
          </a:p>
        </p:txBody>
      </p:sp>
      <p:sp>
        <p:nvSpPr>
          <p:cNvPr id="8" name="Rectangle 7"/>
          <p:cNvSpPr/>
          <p:nvPr/>
        </p:nvSpPr>
        <p:spPr bwMode="auto">
          <a:xfrm>
            <a:off x="3463495" y="1673252"/>
            <a:ext cx="2468880" cy="1005840"/>
          </a:xfrm>
          <a:prstGeom prst="rect">
            <a:avLst/>
          </a:prstGeom>
          <a:solidFill>
            <a:schemeClr val="accent5">
              <a:lumMod val="75000"/>
            </a:schemeClr>
          </a:solidFill>
          <a:ln w="9525" cap="flat" cmpd="sng" algn="ctr">
            <a:noFill/>
            <a:prstDash val="solid"/>
          </a:ln>
          <a:effectLst/>
        </p:spPr>
        <p:txBody>
          <a:bodyPr lIns="91440" bIns="91440" rtlCol="0" anchor="ctr" anchorCtr="0"/>
          <a:lstStyle/>
          <a:p>
            <a:pPr marL="0" lvl="1" algn="ctr" defTabSz="914023" fontAlgn="base">
              <a:spcBef>
                <a:spcPct val="0"/>
              </a:spcBef>
              <a:spcAft>
                <a:spcPct val="0"/>
              </a:spcAft>
              <a:buClr>
                <a:srgbClr val="FFC000"/>
              </a:buClr>
              <a:defRPr/>
            </a:pPr>
            <a:r>
              <a:rPr lang="en-US" sz="2000" kern="0" spc="-51" dirty="0" smtClean="0">
                <a:gradFill>
                  <a:gsLst>
                    <a:gs pos="0">
                      <a:srgbClr val="FFFFFF"/>
                    </a:gs>
                    <a:gs pos="100000">
                      <a:srgbClr val="FFFFFF"/>
                    </a:gs>
                  </a:gsLst>
                  <a:lin ang="5400000" scaled="0"/>
                </a:gradFill>
                <a:ea typeface="Segoe UI" pitchFamily="34" charset="0"/>
                <a:cs typeface="Segoe UI" pitchFamily="34" charset="0"/>
              </a:rPr>
              <a:t>Active Directory</a:t>
            </a:r>
            <a:endParaRPr lang="en-US" sz="2000"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3463495" y="3259494"/>
            <a:ext cx="2468880" cy="1005840"/>
          </a:xfrm>
          <a:prstGeom prst="rect">
            <a:avLst/>
          </a:prstGeom>
          <a:solidFill>
            <a:schemeClr val="accent5">
              <a:lumMod val="75000"/>
            </a:schemeClr>
          </a:solidFill>
          <a:ln w="9525" cap="flat" cmpd="sng" algn="ctr">
            <a:noFill/>
            <a:prstDash val="solid"/>
          </a:ln>
          <a:effectLst/>
        </p:spPr>
        <p:txBody>
          <a:bodyPr lIns="91440" bIns="91440" rtlCol="0" anchor="ctr" anchorCtr="0"/>
          <a:lstStyle/>
          <a:p>
            <a:pPr marL="0" lvl="1" algn="ctr" defTabSz="914023" fontAlgn="base">
              <a:spcBef>
                <a:spcPct val="0"/>
              </a:spcBef>
              <a:spcAft>
                <a:spcPct val="0"/>
              </a:spcAft>
              <a:buClr>
                <a:srgbClr val="FFC000"/>
              </a:buClr>
              <a:defRPr/>
            </a:pPr>
            <a:r>
              <a:rPr lang="en-US" sz="2000" kern="0" spc="-51" dirty="0" smtClean="0">
                <a:gradFill>
                  <a:gsLst>
                    <a:gs pos="0">
                      <a:srgbClr val="FFFFFF"/>
                    </a:gs>
                    <a:gs pos="100000">
                      <a:srgbClr val="FFFFFF"/>
                    </a:gs>
                  </a:gsLst>
                  <a:lin ang="5400000" scaled="0"/>
                </a:gradFill>
                <a:ea typeface="Segoe UI" pitchFamily="34" charset="0"/>
                <a:cs typeface="Segoe UI" pitchFamily="34" charset="0"/>
              </a:rPr>
              <a:t>DNS</a:t>
            </a:r>
            <a:endParaRPr lang="en-US" sz="2000"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3355332" y="6242797"/>
            <a:ext cx="2651760" cy="276999"/>
          </a:xfrm>
          <a:prstGeom prst="rect">
            <a:avLst/>
          </a:prstGeom>
          <a:noFill/>
        </p:spPr>
        <p:txBody>
          <a:bodyPr wrap="square" lIns="0" tIns="0" rIns="0" bIns="0" rtlCol="0">
            <a:spAutoFit/>
          </a:bodyPr>
          <a:lstStyle/>
          <a:p>
            <a:pPr algn="ctr">
              <a:lnSpc>
                <a:spcPct val="90000"/>
              </a:lnSpc>
              <a:spcBef>
                <a:spcPct val="20000"/>
              </a:spcBef>
              <a:buSzPct val="80000"/>
            </a:pPr>
            <a:r>
              <a:rPr lang="en-US" sz="2000" dirty="0" smtClean="0">
                <a:gradFill>
                  <a:gsLst>
                    <a:gs pos="0">
                      <a:srgbClr val="FFFFFF"/>
                    </a:gs>
                    <a:gs pos="100000">
                      <a:srgbClr val="FFFFFF"/>
                    </a:gs>
                  </a:gsLst>
                  <a:lin ang="5400000" scaled="0"/>
                </a:gradFill>
              </a:rPr>
              <a:t>Virtual Machine</a:t>
            </a:r>
            <a:endParaRPr lang="en-US" sz="2000" dirty="0">
              <a:gradFill>
                <a:gsLst>
                  <a:gs pos="0">
                    <a:srgbClr val="FFFFFF"/>
                  </a:gs>
                  <a:gs pos="100000">
                    <a:srgbClr val="FFFFFF"/>
                  </a:gs>
                </a:gsLst>
                <a:lin ang="5400000" scaled="0"/>
              </a:gradFill>
            </a:endParaRPr>
          </a:p>
        </p:txBody>
      </p:sp>
      <p:cxnSp>
        <p:nvCxnSpPr>
          <p:cNvPr id="14" name="Straight Arrow Connector 13"/>
          <p:cNvCxnSpPr/>
          <p:nvPr/>
        </p:nvCxnSpPr>
        <p:spPr>
          <a:xfrm>
            <a:off x="4697935" y="2740693"/>
            <a:ext cx="0" cy="4572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697935" y="4326935"/>
            <a:ext cx="0" cy="457200"/>
          </a:xfrm>
          <a:prstGeom prst="straightConnector1">
            <a:avLst/>
          </a:prstGeom>
          <a:ln w="190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6" name="Oval 3"/>
          <p:cNvSpPr/>
          <p:nvPr>
            <p:custDataLst>
              <p:tags r:id="rId1"/>
            </p:custDataLst>
          </p:nvPr>
        </p:nvSpPr>
        <p:spPr>
          <a:xfrm rot="5400000" flipH="1">
            <a:off x="7323918" y="2272226"/>
            <a:ext cx="5060149" cy="3628264"/>
          </a:xfrm>
          <a:custGeom>
            <a:avLst/>
            <a:gdLst/>
            <a:ahLst/>
            <a:cxnLst/>
            <a:rect l="l" t="t" r="r" b="b"/>
            <a:pathLst>
              <a:path w="11193982" h="5510841">
                <a:moveTo>
                  <a:pt x="5039653" y="0"/>
                </a:moveTo>
                <a:cubicBezTo>
                  <a:pt x="5362540" y="0"/>
                  <a:pt x="5665369" y="79073"/>
                  <a:pt x="5924397" y="220365"/>
                </a:cubicBezTo>
                <a:cubicBezTo>
                  <a:pt x="5929749" y="222537"/>
                  <a:pt x="5934900" y="225109"/>
                  <a:pt x="5939883" y="228004"/>
                </a:cubicBezTo>
                <a:cubicBezTo>
                  <a:pt x="5963216" y="237929"/>
                  <a:pt x="5985067" y="250431"/>
                  <a:pt x="6005709" y="264823"/>
                </a:cubicBezTo>
                <a:cubicBezTo>
                  <a:pt x="6262641" y="405246"/>
                  <a:pt x="6478865" y="601909"/>
                  <a:pt x="6633198" y="837714"/>
                </a:cubicBezTo>
                <a:lnTo>
                  <a:pt x="6696989" y="822612"/>
                </a:lnTo>
                <a:cubicBezTo>
                  <a:pt x="6917829" y="613766"/>
                  <a:pt x="7227596" y="487713"/>
                  <a:pt x="7569344" y="487713"/>
                </a:cubicBezTo>
                <a:cubicBezTo>
                  <a:pt x="8135441" y="487713"/>
                  <a:pt x="8613796" y="833593"/>
                  <a:pt x="8768195" y="1308511"/>
                </a:cubicBezTo>
                <a:cubicBezTo>
                  <a:pt x="8913943" y="1238413"/>
                  <a:pt x="9080036" y="1199739"/>
                  <a:pt x="9255941" y="1199739"/>
                </a:cubicBezTo>
                <a:cubicBezTo>
                  <a:pt x="9853101" y="1199739"/>
                  <a:pt x="10337195" y="1645444"/>
                  <a:pt x="10337195" y="2195251"/>
                </a:cubicBezTo>
                <a:cubicBezTo>
                  <a:pt x="10337195" y="2289378"/>
                  <a:pt x="10323006" y="2380455"/>
                  <a:pt x="10291747" y="2465532"/>
                </a:cubicBezTo>
                <a:lnTo>
                  <a:pt x="10329980" y="2461982"/>
                </a:lnTo>
                <a:cubicBezTo>
                  <a:pt x="10807155" y="2461982"/>
                  <a:pt x="11193982" y="2818135"/>
                  <a:pt x="11193982" y="3257470"/>
                </a:cubicBezTo>
                <a:cubicBezTo>
                  <a:pt x="11193982" y="3696805"/>
                  <a:pt x="10807155" y="4052958"/>
                  <a:pt x="10329980" y="4052958"/>
                </a:cubicBezTo>
                <a:cubicBezTo>
                  <a:pt x="10195349" y="4052958"/>
                  <a:pt x="10067912" y="4024606"/>
                  <a:pt x="9955677" y="3971459"/>
                </a:cubicBezTo>
                <a:cubicBezTo>
                  <a:pt x="9866223" y="4469728"/>
                  <a:pt x="9395272" y="4848569"/>
                  <a:pt x="8828220" y="4848569"/>
                </a:cubicBezTo>
                <a:cubicBezTo>
                  <a:pt x="8640772" y="4848569"/>
                  <a:pt x="8463825" y="4807172"/>
                  <a:pt x="8308126" y="4732897"/>
                </a:cubicBezTo>
                <a:cubicBezTo>
                  <a:pt x="8117812" y="5188634"/>
                  <a:pt x="7636786" y="5510841"/>
                  <a:pt x="7074025" y="5510841"/>
                </a:cubicBezTo>
                <a:cubicBezTo>
                  <a:pt x="6626208" y="5510841"/>
                  <a:pt x="6230146" y="5306815"/>
                  <a:pt x="5991577" y="4992870"/>
                </a:cubicBezTo>
                <a:cubicBezTo>
                  <a:pt x="5834243" y="5225260"/>
                  <a:pt x="5553774" y="5378823"/>
                  <a:pt x="5234352" y="5378823"/>
                </a:cubicBezTo>
                <a:cubicBezTo>
                  <a:pt x="4850203" y="5378823"/>
                  <a:pt x="4522401" y="5156726"/>
                  <a:pt x="4396735" y="4843488"/>
                </a:cubicBezTo>
                <a:cubicBezTo>
                  <a:pt x="4292395" y="4883756"/>
                  <a:pt x="4177784" y="4905471"/>
                  <a:pt x="4057666" y="4905471"/>
                </a:cubicBezTo>
                <a:cubicBezTo>
                  <a:pt x="3897762" y="4905471"/>
                  <a:pt x="3747620" y="4866988"/>
                  <a:pt x="3618725" y="4797605"/>
                </a:cubicBezTo>
                <a:cubicBezTo>
                  <a:pt x="3407714" y="4919405"/>
                  <a:pt x="3157902" y="4988292"/>
                  <a:pt x="2890616" y="4988292"/>
                </a:cubicBezTo>
                <a:cubicBezTo>
                  <a:pt x="2197761" y="4988292"/>
                  <a:pt x="1622328" y="4525404"/>
                  <a:pt x="1513028" y="3916591"/>
                </a:cubicBezTo>
                <a:cubicBezTo>
                  <a:pt x="1375894" y="3981530"/>
                  <a:pt x="1220183" y="4016171"/>
                  <a:pt x="1055684" y="4016171"/>
                </a:cubicBezTo>
                <a:cubicBezTo>
                  <a:pt x="472646" y="4016171"/>
                  <a:pt x="0" y="3581005"/>
                  <a:pt x="0" y="3044201"/>
                </a:cubicBezTo>
                <a:cubicBezTo>
                  <a:pt x="0" y="2507398"/>
                  <a:pt x="472646" y="2072231"/>
                  <a:pt x="1055684" y="2072231"/>
                </a:cubicBezTo>
                <a:lnTo>
                  <a:pt x="1102400" y="2076569"/>
                </a:lnTo>
                <a:cubicBezTo>
                  <a:pt x="1064205" y="1972617"/>
                  <a:pt x="1046869" y="1861334"/>
                  <a:pt x="1046869" y="1746325"/>
                </a:cubicBezTo>
                <a:cubicBezTo>
                  <a:pt x="1046869" y="1074542"/>
                  <a:pt x="1638361" y="529954"/>
                  <a:pt x="2368003" y="529954"/>
                </a:cubicBezTo>
                <a:cubicBezTo>
                  <a:pt x="2771190" y="529954"/>
                  <a:pt x="3132191" y="696242"/>
                  <a:pt x="3370018" y="961918"/>
                </a:cubicBezTo>
                <a:cubicBezTo>
                  <a:pt x="3528691" y="667904"/>
                  <a:pt x="3776947" y="422959"/>
                  <a:pt x="4082994" y="258036"/>
                </a:cubicBezTo>
                <a:cubicBezTo>
                  <a:pt x="4358750" y="94187"/>
                  <a:pt x="4687255" y="0"/>
                  <a:pt x="503965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t"/>
          <a:lstStyle/>
          <a:p>
            <a:pPr algn="ctr">
              <a:spcBef>
                <a:spcPts val="1000"/>
              </a:spcBef>
              <a:buSzPct val="80000"/>
            </a:pPr>
            <a:endParaRPr lang="en-US" sz="2000" dirty="0">
              <a:ln>
                <a:solidFill>
                  <a:srgbClr val="363535">
                    <a:alpha val="0"/>
                  </a:srgbClr>
                </a:solidFill>
              </a:ln>
              <a:gradFill>
                <a:gsLst>
                  <a:gs pos="0">
                    <a:srgbClr val="FFFFFF"/>
                  </a:gs>
                  <a:gs pos="100000">
                    <a:srgbClr val="FFFFFF"/>
                  </a:gs>
                </a:gsLst>
                <a:lin ang="5400000" scaled="0"/>
              </a:gradFill>
            </a:endParaRPr>
          </a:p>
        </p:txBody>
      </p:sp>
      <p:sp>
        <p:nvSpPr>
          <p:cNvPr id="21" name="Down Arrow 20"/>
          <p:cNvSpPr/>
          <p:nvPr/>
        </p:nvSpPr>
        <p:spPr bwMode="auto">
          <a:xfrm rot="18387314">
            <a:off x="7860800" y="2623081"/>
            <a:ext cx="358123" cy="1084378"/>
          </a:xfrm>
          <a:prstGeom prst="down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dirty="0">
              <a:ln>
                <a:solidFill>
                  <a:srgbClr val="363535">
                    <a:alpha val="0"/>
                  </a:srgbClr>
                </a:solidFill>
              </a:ln>
              <a:gradFill>
                <a:gsLst>
                  <a:gs pos="0">
                    <a:srgbClr val="FFFFFF"/>
                  </a:gs>
                  <a:gs pos="100000">
                    <a:srgbClr val="FFFFFF"/>
                  </a:gs>
                </a:gsLst>
                <a:lin ang="5400000" scaled="0"/>
              </a:gradFill>
            </a:endParaRPr>
          </a:p>
        </p:txBody>
      </p:sp>
      <p:sp>
        <p:nvSpPr>
          <p:cNvPr id="23" name="Rectangle 22"/>
          <p:cNvSpPr/>
          <p:nvPr/>
        </p:nvSpPr>
        <p:spPr bwMode="auto">
          <a:xfrm>
            <a:off x="8582354" y="2450276"/>
            <a:ext cx="2366864" cy="3166753"/>
          </a:xfrm>
          <a:prstGeom prst="rect">
            <a:avLst/>
          </a:pr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4" name="TextBox 23"/>
          <p:cNvSpPr txBox="1"/>
          <p:nvPr/>
        </p:nvSpPr>
        <p:spPr>
          <a:xfrm>
            <a:off x="8582354" y="5288163"/>
            <a:ext cx="2286000" cy="249299"/>
          </a:xfrm>
          <a:prstGeom prst="rect">
            <a:avLst/>
          </a:prstGeom>
          <a:noFill/>
        </p:spPr>
        <p:txBody>
          <a:bodyPr wrap="square" lIns="0" tIns="0" rIns="0" bIns="0" rtlCol="0">
            <a:spAutoFit/>
          </a:bodyPr>
          <a:lstStyle/>
          <a:p>
            <a:pPr algn="ctr">
              <a:lnSpc>
                <a:spcPct val="90000"/>
              </a:lnSpc>
              <a:spcBef>
                <a:spcPct val="20000"/>
              </a:spcBef>
              <a:buSzPct val="80000"/>
            </a:pPr>
            <a:r>
              <a:rPr lang="en-US" dirty="0" smtClean="0">
                <a:gradFill>
                  <a:gsLst>
                    <a:gs pos="0">
                      <a:srgbClr val="FFFFFF"/>
                    </a:gs>
                    <a:gs pos="100000">
                      <a:srgbClr val="FFFFFF"/>
                    </a:gs>
                  </a:gsLst>
                  <a:lin ang="5400000" scaled="0"/>
                </a:gradFill>
              </a:rPr>
              <a:t>Virtual Machine</a:t>
            </a:r>
            <a:endParaRPr lang="en-US" dirty="0">
              <a:gradFill>
                <a:gsLst>
                  <a:gs pos="0">
                    <a:srgbClr val="FFFFFF"/>
                  </a:gs>
                  <a:gs pos="100000">
                    <a:srgbClr val="FFFFFF"/>
                  </a:gs>
                </a:gsLst>
                <a:lin ang="5400000" scaled="0"/>
              </a:gradFill>
            </a:endParaRPr>
          </a:p>
        </p:txBody>
      </p:sp>
      <p:sp>
        <p:nvSpPr>
          <p:cNvPr id="25" name="Rectangle 24"/>
          <p:cNvSpPr/>
          <p:nvPr/>
        </p:nvSpPr>
        <p:spPr bwMode="auto">
          <a:xfrm>
            <a:off x="8743633" y="2939454"/>
            <a:ext cx="2103120" cy="640080"/>
          </a:xfrm>
          <a:prstGeom prst="rect">
            <a:avLst/>
          </a:prstGeom>
          <a:solidFill>
            <a:schemeClr val="accent5">
              <a:lumMod val="75000"/>
            </a:schemeClr>
          </a:solidFill>
          <a:ln w="9525" cap="flat" cmpd="sng" algn="ctr">
            <a:noFill/>
            <a:prstDash val="solid"/>
          </a:ln>
          <a:effectLst/>
        </p:spPr>
        <p:txBody>
          <a:bodyPr lIns="91440" bIns="91440" rtlCol="0" anchor="ctr" anchorCtr="0"/>
          <a:lstStyle/>
          <a:p>
            <a:pPr marL="0" lvl="1" algn="ctr" defTabSz="914023" fontAlgn="base">
              <a:spcBef>
                <a:spcPct val="0"/>
              </a:spcBef>
              <a:spcAft>
                <a:spcPct val="0"/>
              </a:spcAft>
              <a:buClr>
                <a:srgbClr val="FFC000"/>
              </a:buClr>
              <a:defRPr/>
            </a:pPr>
            <a:r>
              <a:rPr lang="en-US" sz="1600" kern="0" spc="-51" dirty="0" smtClean="0">
                <a:gradFill>
                  <a:gsLst>
                    <a:gs pos="0">
                      <a:srgbClr val="FFFFFF"/>
                    </a:gs>
                    <a:gs pos="100000">
                      <a:srgbClr val="FFFFFF"/>
                    </a:gs>
                  </a:gsLst>
                  <a:lin ang="5400000" scaled="0"/>
                </a:gradFill>
                <a:ea typeface="Segoe UI" pitchFamily="34" charset="0"/>
                <a:cs typeface="Segoe UI" pitchFamily="34" charset="0"/>
              </a:rPr>
              <a:t>UI Process Components</a:t>
            </a:r>
            <a:endParaRPr lang="en-US" sz="1600"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26" name="TextBox 25"/>
          <p:cNvSpPr txBox="1"/>
          <p:nvPr/>
        </p:nvSpPr>
        <p:spPr>
          <a:xfrm>
            <a:off x="8710992" y="2619588"/>
            <a:ext cx="2103120" cy="221599"/>
          </a:xfrm>
          <a:prstGeom prst="rect">
            <a:avLst/>
          </a:prstGeom>
          <a:noFill/>
        </p:spPr>
        <p:txBody>
          <a:bodyPr wrap="square" lIns="0" tIns="0" rIns="0" bIns="0" rtlCol="0">
            <a:spAutoFit/>
          </a:bodyPr>
          <a:lstStyle/>
          <a:p>
            <a:pPr>
              <a:lnSpc>
                <a:spcPct val="90000"/>
              </a:lnSpc>
              <a:spcBef>
                <a:spcPct val="20000"/>
              </a:spcBef>
              <a:buSzPct val="80000"/>
            </a:pPr>
            <a:r>
              <a:rPr lang="en-US" sz="1600" dirty="0" smtClean="0">
                <a:gradFill>
                  <a:gsLst>
                    <a:gs pos="0">
                      <a:srgbClr val="FFFFFF"/>
                    </a:gs>
                    <a:gs pos="100000">
                      <a:srgbClr val="FFFFFF"/>
                    </a:gs>
                  </a:gsLst>
                  <a:lin ang="5400000" scaled="0"/>
                </a:gradFill>
              </a:rPr>
              <a:t>Web Tier</a:t>
            </a:r>
            <a:endParaRPr lang="en-US" sz="1600" dirty="0">
              <a:gradFill>
                <a:gsLst>
                  <a:gs pos="0">
                    <a:srgbClr val="FFFFFF"/>
                  </a:gs>
                  <a:gs pos="100000">
                    <a:srgbClr val="FFFFFF"/>
                  </a:gs>
                </a:gsLst>
                <a:lin ang="5400000" scaled="0"/>
              </a:gradFill>
            </a:endParaRPr>
          </a:p>
        </p:txBody>
      </p:sp>
      <p:sp>
        <p:nvSpPr>
          <p:cNvPr id="27" name="Rectangle 26"/>
          <p:cNvSpPr/>
          <p:nvPr/>
        </p:nvSpPr>
        <p:spPr bwMode="auto">
          <a:xfrm>
            <a:off x="8743633" y="4487169"/>
            <a:ext cx="2103120" cy="640080"/>
          </a:xfrm>
          <a:prstGeom prst="rect">
            <a:avLst/>
          </a:prstGeom>
          <a:solidFill>
            <a:schemeClr val="accent5">
              <a:lumMod val="75000"/>
            </a:schemeClr>
          </a:solidFill>
          <a:ln w="9525" cap="flat" cmpd="sng" algn="ctr">
            <a:noFill/>
            <a:prstDash val="solid"/>
          </a:ln>
          <a:effectLst/>
        </p:spPr>
        <p:txBody>
          <a:bodyPr lIns="91440" bIns="91440" rtlCol="0" anchor="ctr" anchorCtr="0"/>
          <a:lstStyle/>
          <a:p>
            <a:pPr marL="0" lvl="1" algn="ctr" defTabSz="914023" fontAlgn="base">
              <a:spcBef>
                <a:spcPct val="0"/>
              </a:spcBef>
              <a:spcAft>
                <a:spcPct val="0"/>
              </a:spcAft>
              <a:buClr>
                <a:srgbClr val="FFC000"/>
              </a:buClr>
              <a:defRPr/>
            </a:pPr>
            <a:r>
              <a:rPr lang="en-US" sz="1600" kern="0" spc="-51" dirty="0" smtClean="0">
                <a:gradFill>
                  <a:gsLst>
                    <a:gs pos="0">
                      <a:srgbClr val="FFFFFF"/>
                    </a:gs>
                    <a:gs pos="100000">
                      <a:srgbClr val="FFFFFF"/>
                    </a:gs>
                  </a:gsLst>
                  <a:lin ang="5400000" scaled="0"/>
                </a:gradFill>
                <a:ea typeface="Segoe UI" pitchFamily="34" charset="0"/>
                <a:cs typeface="Segoe UI" pitchFamily="34" charset="0"/>
              </a:rPr>
              <a:t>Business Components &amp; Entities</a:t>
            </a:r>
            <a:endParaRPr lang="en-US" sz="1600" kern="0" spc="-51" dirty="0">
              <a:gradFill>
                <a:gsLst>
                  <a:gs pos="0">
                    <a:srgbClr val="FFFFFF"/>
                  </a:gs>
                  <a:gs pos="100000">
                    <a:srgbClr val="FFFFFF"/>
                  </a:gs>
                </a:gsLst>
                <a:lin ang="5400000" scaled="0"/>
              </a:gradFill>
              <a:ea typeface="Segoe UI" pitchFamily="34" charset="0"/>
              <a:cs typeface="Segoe UI" pitchFamily="34" charset="0"/>
            </a:endParaRPr>
          </a:p>
        </p:txBody>
      </p:sp>
      <p:sp>
        <p:nvSpPr>
          <p:cNvPr id="28" name="TextBox 27"/>
          <p:cNvSpPr txBox="1"/>
          <p:nvPr/>
        </p:nvSpPr>
        <p:spPr>
          <a:xfrm>
            <a:off x="8710992" y="4218750"/>
            <a:ext cx="2103120" cy="221599"/>
          </a:xfrm>
          <a:prstGeom prst="rect">
            <a:avLst/>
          </a:prstGeom>
          <a:noFill/>
        </p:spPr>
        <p:txBody>
          <a:bodyPr wrap="square" lIns="0" tIns="0" rIns="0" bIns="0" rtlCol="0">
            <a:spAutoFit/>
          </a:bodyPr>
          <a:lstStyle/>
          <a:p>
            <a:pPr>
              <a:lnSpc>
                <a:spcPct val="90000"/>
              </a:lnSpc>
              <a:spcBef>
                <a:spcPct val="20000"/>
              </a:spcBef>
              <a:buSzPct val="80000"/>
            </a:pPr>
            <a:r>
              <a:rPr lang="en-US" sz="1600" dirty="0" smtClean="0">
                <a:gradFill>
                  <a:gsLst>
                    <a:gs pos="0">
                      <a:srgbClr val="FFFFFF"/>
                    </a:gs>
                    <a:gs pos="100000">
                      <a:srgbClr val="FFFFFF"/>
                    </a:gs>
                  </a:gsLst>
                  <a:lin ang="5400000" scaled="0"/>
                </a:gradFill>
              </a:rPr>
              <a:t>Business &amp; Data Tier</a:t>
            </a:r>
            <a:endParaRPr lang="en-US" sz="1600" dirty="0">
              <a:gradFill>
                <a:gsLst>
                  <a:gs pos="0">
                    <a:srgbClr val="FFFFFF"/>
                  </a:gs>
                  <a:gs pos="100000">
                    <a:srgbClr val="FFFFFF"/>
                  </a:gs>
                </a:gsLst>
                <a:lin ang="5400000" scaled="0"/>
              </a:gradFill>
            </a:endParaRPr>
          </a:p>
        </p:txBody>
      </p:sp>
      <p:sp>
        <p:nvSpPr>
          <p:cNvPr id="29" name="Rectangular Callout 28"/>
          <p:cNvSpPr/>
          <p:nvPr/>
        </p:nvSpPr>
        <p:spPr bwMode="auto">
          <a:xfrm>
            <a:off x="7923212" y="5839547"/>
            <a:ext cx="2274256" cy="640080"/>
          </a:xfrm>
          <a:prstGeom prst="wedgeRectCallout">
            <a:avLst>
              <a:gd name="adj1" fmla="val 21584"/>
              <a:gd name="adj2" fmla="val -84640"/>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lnSpc>
                <a:spcPct val="90000"/>
              </a:lnSpc>
              <a:spcBef>
                <a:spcPct val="20000"/>
              </a:spcBef>
              <a:spcAft>
                <a:spcPct val="0"/>
              </a:spcAft>
              <a:buSzPct val="80000"/>
            </a:pPr>
            <a:r>
              <a:rPr lang="en-US" sz="1600" dirty="0">
                <a:gradFill>
                  <a:gsLst>
                    <a:gs pos="0">
                      <a:srgbClr val="FFFFFF"/>
                    </a:gs>
                    <a:gs pos="100000">
                      <a:srgbClr val="FFFFFF"/>
                    </a:gs>
                  </a:gsLst>
                  <a:lin ang="5400000" scaled="0"/>
                </a:gradFill>
              </a:rPr>
              <a:t>Domain </a:t>
            </a:r>
            <a:r>
              <a:rPr lang="en-US" sz="1600" dirty="0" smtClean="0">
                <a:gradFill>
                  <a:gsLst>
                    <a:gs pos="0">
                      <a:srgbClr val="FFFFFF"/>
                    </a:gs>
                    <a:gs pos="100000">
                      <a:srgbClr val="FFFFFF"/>
                    </a:gs>
                  </a:gsLst>
                  <a:lin ang="5400000" scaled="0"/>
                </a:gradFill>
              </a:rPr>
              <a:t>joined </a:t>
            </a:r>
            <a:r>
              <a:rPr lang="en-US" sz="1600" dirty="0">
                <a:gradFill>
                  <a:gsLst>
                    <a:gs pos="0">
                      <a:srgbClr val="FFFFFF"/>
                    </a:gs>
                    <a:gs pos="100000">
                      <a:srgbClr val="FFFFFF"/>
                    </a:gs>
                  </a:gsLst>
                  <a:lin ang="5400000" scaled="0"/>
                </a:gradFill>
              </a:rPr>
              <a:t>to </a:t>
            </a:r>
            <a:r>
              <a:rPr lang="en-US" sz="1600" dirty="0" smtClean="0">
                <a:gradFill>
                  <a:gsLst>
                    <a:gs pos="0">
                      <a:srgbClr val="FFFFFF"/>
                    </a:gs>
                    <a:gs pos="100000">
                      <a:srgbClr val="FFFFFF"/>
                    </a:gs>
                  </a:gsLst>
                  <a:lin ang="5400000" scaled="0"/>
                </a:gradFill>
              </a:rPr>
              <a:t/>
            </a:r>
            <a:br>
              <a:rPr lang="en-US" sz="1600" dirty="0" smtClean="0">
                <a:gradFill>
                  <a:gsLst>
                    <a:gs pos="0">
                      <a:srgbClr val="FFFFFF"/>
                    </a:gs>
                    <a:gs pos="100000">
                      <a:srgbClr val="FFFFFF"/>
                    </a:gs>
                  </a:gsLst>
                  <a:lin ang="5400000" scaled="0"/>
                </a:gradFill>
              </a:rPr>
            </a:br>
            <a:r>
              <a:rPr lang="en-US" sz="1600" dirty="0" smtClean="0">
                <a:gradFill>
                  <a:gsLst>
                    <a:gs pos="0">
                      <a:srgbClr val="FFFFFF"/>
                    </a:gs>
                    <a:gs pos="100000">
                      <a:srgbClr val="FFFFFF"/>
                    </a:gs>
                  </a:gsLst>
                  <a:lin ang="5400000" scaled="0"/>
                </a:gradFill>
              </a:rPr>
              <a:t>Network</a:t>
            </a:r>
            <a:endParaRPr lang="en-US" sz="1600" dirty="0">
              <a:gradFill>
                <a:gsLst>
                  <a:gs pos="0">
                    <a:srgbClr val="FFFFFF"/>
                  </a:gs>
                  <a:gs pos="100000">
                    <a:srgbClr val="FFFFFF"/>
                  </a:gs>
                </a:gsLst>
                <a:lin ang="5400000" scaled="0"/>
              </a:gradFill>
            </a:endParaRPr>
          </a:p>
        </p:txBody>
      </p:sp>
      <p:sp>
        <p:nvSpPr>
          <p:cNvPr id="22" name="Can 21"/>
          <p:cNvSpPr/>
          <p:nvPr/>
        </p:nvSpPr>
        <p:spPr bwMode="auto">
          <a:xfrm rot="5400000">
            <a:off x="6914833" y="-472440"/>
            <a:ext cx="365760" cy="3291840"/>
          </a:xfrm>
          <a:prstGeom prst="can">
            <a:avLst/>
          </a:prstGeom>
          <a:solidFill>
            <a:srgbClr val="7030A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b="1" dirty="0" err="1" smtClean="0">
                <a:gradFill>
                  <a:gsLst>
                    <a:gs pos="0">
                      <a:srgbClr val="FFFFFF"/>
                    </a:gs>
                    <a:gs pos="100000">
                      <a:srgbClr val="FFFFFF"/>
                    </a:gs>
                  </a:gsLst>
                  <a:lin ang="5400000" scaled="0"/>
                </a:gradFill>
              </a:rPr>
              <a:t>VNet</a:t>
            </a:r>
            <a:endParaRPr lang="en-US" sz="1600" b="1" dirty="0" smtClean="0">
              <a:gradFill>
                <a:gsLst>
                  <a:gs pos="0">
                    <a:srgbClr val="FFFFFF"/>
                  </a:gs>
                  <a:gs pos="100000">
                    <a:srgbClr val="FFFFFF"/>
                  </a:gs>
                </a:gsLst>
                <a:lin ang="5400000" scaled="0"/>
              </a:gradFill>
            </a:endParaRPr>
          </a:p>
        </p:txBody>
      </p:sp>
      <p:cxnSp>
        <p:nvCxnSpPr>
          <p:cNvPr id="30" name="Straight Arrow Connector 29"/>
          <p:cNvCxnSpPr/>
          <p:nvPr/>
        </p:nvCxnSpPr>
        <p:spPr>
          <a:xfrm>
            <a:off x="10793933" y="3533814"/>
            <a:ext cx="0" cy="914400"/>
          </a:xfrm>
          <a:prstGeom prst="straightConnector1">
            <a:avLst/>
          </a:prstGeom>
          <a:ln w="19050">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auto">
          <a:xfrm>
            <a:off x="2146307" y="1337214"/>
            <a:ext cx="9663105" cy="5444585"/>
          </a:xfrm>
          <a:prstGeom prst="rect">
            <a:avLst/>
          </a:prstGeom>
          <a:noFill/>
          <a:ln w="38100" cmpd="sng">
            <a:solidFill>
              <a:schemeClr val="accent6"/>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ct val="0"/>
              </a:spcBef>
              <a:spcAft>
                <a:spcPct val="0"/>
              </a:spcAft>
            </a:pPr>
            <a:endParaRPr lang="en-US" sz="23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83841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35"/>
                                        </p:tgtEl>
                                        <p:attrNameLst>
                                          <p:attrName>r</p:attrName>
                                        </p:attrNameLst>
                                      </p:cBhvr>
                                    </p:animRot>
                                    <p:animRot by="-240000">
                                      <p:cBhvr>
                                        <p:cTn id="7" dur="200" fill="hold">
                                          <p:stCondLst>
                                            <p:cond delay="200"/>
                                          </p:stCondLst>
                                        </p:cTn>
                                        <p:tgtEl>
                                          <p:spTgt spid="35"/>
                                        </p:tgtEl>
                                        <p:attrNameLst>
                                          <p:attrName>r</p:attrName>
                                        </p:attrNameLst>
                                      </p:cBhvr>
                                    </p:animRot>
                                    <p:animRot by="240000">
                                      <p:cBhvr>
                                        <p:cTn id="8" dur="200" fill="hold">
                                          <p:stCondLst>
                                            <p:cond delay="400"/>
                                          </p:stCondLst>
                                        </p:cTn>
                                        <p:tgtEl>
                                          <p:spTgt spid="35"/>
                                        </p:tgtEl>
                                        <p:attrNameLst>
                                          <p:attrName>r</p:attrName>
                                        </p:attrNameLst>
                                      </p:cBhvr>
                                    </p:animRot>
                                    <p:animRot by="-240000">
                                      <p:cBhvr>
                                        <p:cTn id="9" dur="200" fill="hold">
                                          <p:stCondLst>
                                            <p:cond delay="600"/>
                                          </p:stCondLst>
                                        </p:cTn>
                                        <p:tgtEl>
                                          <p:spTgt spid="35"/>
                                        </p:tgtEl>
                                        <p:attrNameLst>
                                          <p:attrName>r</p:attrName>
                                        </p:attrNameLst>
                                      </p:cBhvr>
                                    </p:animRot>
                                    <p:animRot by="120000">
                                      <p:cBhvr>
                                        <p:cTn id="10" dur="200" fill="hold">
                                          <p:stCondLst>
                                            <p:cond delay="800"/>
                                          </p:stCondLst>
                                        </p:cTn>
                                        <p:tgtEl>
                                          <p:spTgt spid="3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9" grpId="0" animBg="1"/>
      <p:bldP spid="22" grpId="0" animBg="1"/>
      <p:bldP spid="3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8098071" y="1104901"/>
            <a:ext cx="3582888" cy="5168899"/>
            <a:chOff x="6075135" y="828676"/>
            <a:chExt cx="2687866" cy="3876674"/>
          </a:xfrm>
        </p:grpSpPr>
        <p:sp>
          <p:nvSpPr>
            <p:cNvPr id="5" name="Rectangle 4"/>
            <p:cNvSpPr/>
            <p:nvPr/>
          </p:nvSpPr>
          <p:spPr bwMode="auto">
            <a:xfrm>
              <a:off x="6075135" y="828676"/>
              <a:ext cx="2687866" cy="752474"/>
            </a:xfrm>
            <a:prstGeom prst="rect">
              <a:avLst/>
            </a:prstGeom>
            <a:solidFill>
              <a:schemeClr val="accent6"/>
            </a:solid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a:lnSpc>
                  <a:spcPct val="90000"/>
                </a:lnSpc>
                <a:buSzPct val="90000"/>
                <a:defRPr/>
              </a:pPr>
              <a:r>
                <a:rPr lang="en-US" sz="29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New Disk Persisted in Storage</a:t>
              </a:r>
            </a:p>
          </p:txBody>
        </p:sp>
        <p:sp>
          <p:nvSpPr>
            <p:cNvPr id="9" name="Rectangle 8"/>
            <p:cNvSpPr/>
            <p:nvPr/>
          </p:nvSpPr>
          <p:spPr bwMode="auto">
            <a:xfrm>
              <a:off x="6079210" y="1581150"/>
              <a:ext cx="2683791" cy="3124200"/>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46" name="Freeform 128"/>
            <p:cNvSpPr>
              <a:spLocks noChangeAspect="1"/>
            </p:cNvSpPr>
            <p:nvPr/>
          </p:nvSpPr>
          <p:spPr bwMode="black">
            <a:xfrm>
              <a:off x="6172200" y="2469747"/>
              <a:ext cx="2438400" cy="134700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8" name="Can 47"/>
            <p:cNvSpPr/>
            <p:nvPr>
              <p:custDataLst>
                <p:tags r:id="rId2"/>
              </p:custDataLst>
            </p:nvPr>
          </p:nvSpPr>
          <p:spPr>
            <a:xfrm>
              <a:off x="6317980" y="2876550"/>
              <a:ext cx="819758" cy="862368"/>
            </a:xfrm>
            <a:prstGeom prst="can">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fontAlgn="base">
                <a:lnSpc>
                  <a:spcPct val="90000"/>
                </a:lnSpc>
                <a:spcBef>
                  <a:spcPct val="0"/>
                </a:spcBef>
                <a:spcAft>
                  <a:spcPct val="0"/>
                </a:spcAft>
                <a:buSzPct val="90000"/>
                <a:defRPr/>
              </a:pPr>
              <a:r>
                <a:rPr lang="en-US" sz="1900"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51" name="TextBox 50"/>
            <p:cNvSpPr txBox="1"/>
            <p:nvPr/>
          </p:nvSpPr>
          <p:spPr>
            <a:xfrm>
              <a:off x="6232386" y="3836252"/>
              <a:ext cx="234177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r>
                <a:rPr lang="en-US" sz="2100" dirty="0">
                  <a:solidFill>
                    <a:schemeClr val="accent6">
                      <a:alpha val="99000"/>
                    </a:schemeClr>
                  </a:solidFill>
                  <a:latin typeface="+mn-lt"/>
                </a:rPr>
                <a:t>Cloud</a:t>
              </a:r>
            </a:p>
          </p:txBody>
        </p:sp>
      </p:grpSp>
      <p:sp>
        <p:nvSpPr>
          <p:cNvPr id="2" name="Title 1"/>
          <p:cNvSpPr>
            <a:spLocks noGrp="1"/>
          </p:cNvSpPr>
          <p:nvPr>
            <p:ph type="title"/>
          </p:nvPr>
        </p:nvSpPr>
        <p:spPr/>
        <p:txBody>
          <a:bodyPr/>
          <a:lstStyle/>
          <a:p>
            <a:r>
              <a:rPr lang="en-US" dirty="0"/>
              <a:t>Cloud </a:t>
            </a:r>
            <a:r>
              <a:rPr lang="en-US" dirty="0" smtClean="0"/>
              <a:t>Provisioning</a:t>
            </a:r>
            <a:endParaRPr lang="en-US" dirty="0"/>
          </a:p>
        </p:txBody>
      </p:sp>
      <p:grpSp>
        <p:nvGrpSpPr>
          <p:cNvPr id="45" name="Group 44"/>
          <p:cNvGrpSpPr/>
          <p:nvPr/>
        </p:nvGrpSpPr>
        <p:grpSpPr>
          <a:xfrm>
            <a:off x="4308402" y="1104901"/>
            <a:ext cx="3583261" cy="5168899"/>
            <a:chOff x="3232143" y="828676"/>
            <a:chExt cx="2688146" cy="3876674"/>
          </a:xfrm>
        </p:grpSpPr>
        <p:sp>
          <p:nvSpPr>
            <p:cNvPr id="4" name="Rectangle 3"/>
            <p:cNvSpPr/>
            <p:nvPr/>
          </p:nvSpPr>
          <p:spPr bwMode="auto">
            <a:xfrm>
              <a:off x="3232423" y="828676"/>
              <a:ext cx="2687866" cy="752474"/>
            </a:xfrm>
            <a:prstGeom prst="rect">
              <a:avLst/>
            </a:prstGeom>
            <a:solidFill>
              <a:schemeClr val="tx2"/>
            </a:solid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lvl="0">
                <a:lnSpc>
                  <a:spcPct val="90000"/>
                </a:lnSpc>
                <a:buSzPct val="90000"/>
                <a:defRPr/>
              </a:pPr>
              <a:r>
                <a:rPr lang="en-US" sz="29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Select Image </a:t>
              </a:r>
              <a:br>
                <a:rPr lang="en-US" sz="29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br>
              <a:r>
                <a:rPr lang="en-US" sz="29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and VM Size</a:t>
              </a:r>
            </a:p>
          </p:txBody>
        </p:sp>
        <p:sp>
          <p:nvSpPr>
            <p:cNvPr id="8" name="Rectangle 7"/>
            <p:cNvSpPr/>
            <p:nvPr/>
          </p:nvSpPr>
          <p:spPr bwMode="auto">
            <a:xfrm>
              <a:off x="3232143" y="1581150"/>
              <a:ext cx="2683791" cy="3124200"/>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pic>
          <p:nvPicPr>
            <p:cNvPr id="10" name="Picture 3"/>
            <p:cNvPicPr>
              <a:picLocks noChangeAspect="1" noChangeArrowheads="1"/>
            </p:cNvPicPr>
            <p:nvPr>
              <p:custDataLst>
                <p:tags r:id="rId1"/>
              </p:custDataLst>
            </p:nvPr>
          </p:nvPicPr>
          <p:blipFill rotWithShape="1">
            <a:blip r:embed="rId5" cstate="print">
              <a:extLst>
                <a:ext uri="{28A0092B-C50C-407E-A947-70E740481C1C}">
                  <a14:useLocalDpi xmlns:a14="http://schemas.microsoft.com/office/drawing/2010/main" val="0"/>
                </a:ext>
              </a:extLst>
            </a:blip>
            <a:srcRect l="-268" r="1352" b="14748"/>
            <a:stretch/>
          </p:blipFill>
          <p:spPr bwMode="auto">
            <a:xfrm>
              <a:off x="3873584" y="1701746"/>
              <a:ext cx="1872987" cy="38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descr="New Windows 8 logo"/>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584" y="2369359"/>
              <a:ext cx="1265955" cy="2848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http://t3.gstatic.com/images?q=tbn:ANd9GcQtFqt1pk-YGmPWhTtB3AsZDmra-Et1fd8-nPSkBdNd8MPUBbvJulvWio_A4A"/>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584" y="2952750"/>
              <a:ext cx="1045714" cy="3983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4" descr="https://wiki.ubuntu.com/Brand?action=AttachFile&amp;do=get&amp;target=blackeubuntulogo.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584" y="4267185"/>
              <a:ext cx="1163193" cy="3063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5" descr="http://t0.gstatic.com/images?q=tbn:ANd9GcQrbLd7LkXlgv-V8XbX4YDBQjR-Ay7-uxppQtQx4M-BKRL8epwumHKvsj_Bjg"/>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3584" y="3528483"/>
              <a:ext cx="763882" cy="491067"/>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p:cNvGrpSpPr/>
            <p:nvPr/>
          </p:nvGrpSpPr>
          <p:grpSpPr>
            <a:xfrm>
              <a:off x="3329213" y="1729064"/>
              <a:ext cx="366984" cy="353078"/>
              <a:chOff x="2488368" y="1695452"/>
              <a:chExt cx="980990" cy="980990"/>
            </a:xfrm>
          </p:grpSpPr>
          <p:sp>
            <p:nvSpPr>
              <p:cNvPr id="16" name="Oval 15"/>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17" name="Oval 16"/>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grpSp>
          <p:nvGrpSpPr>
            <p:cNvPr id="18" name="Group 17"/>
            <p:cNvGrpSpPr/>
            <p:nvPr/>
          </p:nvGrpSpPr>
          <p:grpSpPr>
            <a:xfrm>
              <a:off x="3329213" y="2354862"/>
              <a:ext cx="366984" cy="353078"/>
              <a:chOff x="2488368" y="1695452"/>
              <a:chExt cx="980990" cy="980990"/>
            </a:xfrm>
          </p:grpSpPr>
          <p:sp>
            <p:nvSpPr>
              <p:cNvPr id="19" name="Oval 18"/>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0" name="Oval 19"/>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grpSp>
          <p:nvGrpSpPr>
            <p:cNvPr id="21" name="Group 20"/>
            <p:cNvGrpSpPr/>
            <p:nvPr/>
          </p:nvGrpSpPr>
          <p:grpSpPr>
            <a:xfrm>
              <a:off x="3329213" y="2980660"/>
              <a:ext cx="366984" cy="353078"/>
              <a:chOff x="2488368" y="1695452"/>
              <a:chExt cx="980990" cy="980990"/>
            </a:xfrm>
          </p:grpSpPr>
          <p:sp>
            <p:nvSpPr>
              <p:cNvPr id="22" name="Oval 21"/>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3" name="Oval 22"/>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grpSp>
          <p:nvGrpSpPr>
            <p:cNvPr id="24" name="Group 23"/>
            <p:cNvGrpSpPr/>
            <p:nvPr/>
          </p:nvGrpSpPr>
          <p:grpSpPr>
            <a:xfrm>
              <a:off x="3329213" y="3606458"/>
              <a:ext cx="366984" cy="353078"/>
              <a:chOff x="2488368" y="1695452"/>
              <a:chExt cx="980990" cy="980990"/>
            </a:xfrm>
          </p:grpSpPr>
          <p:sp>
            <p:nvSpPr>
              <p:cNvPr id="25" name="Oval 24"/>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6" name="Oval 25"/>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grpSp>
          <p:nvGrpSpPr>
            <p:cNvPr id="27" name="Group 26"/>
            <p:cNvGrpSpPr/>
            <p:nvPr/>
          </p:nvGrpSpPr>
          <p:grpSpPr>
            <a:xfrm>
              <a:off x="3329213" y="4232255"/>
              <a:ext cx="366984" cy="353078"/>
              <a:chOff x="2488368" y="1695452"/>
              <a:chExt cx="980990" cy="980990"/>
            </a:xfrm>
          </p:grpSpPr>
          <p:sp>
            <p:nvSpPr>
              <p:cNvPr id="28" name="Oval 27"/>
              <p:cNvSpPr/>
              <p:nvPr/>
            </p:nvSpPr>
            <p:spPr bwMode="auto">
              <a:xfrm>
                <a:off x="2488368" y="1695452"/>
                <a:ext cx="980990" cy="980990"/>
              </a:xfrm>
              <a:prstGeom prst="ellipse">
                <a:avLst/>
              </a:prstGeom>
              <a:solidFill>
                <a:schemeClr val="bg1">
                  <a:lumMod val="75000"/>
                  <a:alpha val="43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9" name="Oval 28"/>
              <p:cNvSpPr/>
              <p:nvPr/>
            </p:nvSpPr>
            <p:spPr bwMode="auto">
              <a:xfrm>
                <a:off x="2856395" y="2063479"/>
                <a:ext cx="244936" cy="244936"/>
              </a:xfrm>
              <a:prstGeom prst="ellipse">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grpSp>
      <p:grpSp>
        <p:nvGrpSpPr>
          <p:cNvPr id="44" name="Group 43"/>
          <p:cNvGrpSpPr/>
          <p:nvPr/>
        </p:nvGrpSpPr>
        <p:grpSpPr>
          <a:xfrm>
            <a:off x="507869" y="1104901"/>
            <a:ext cx="3582888" cy="5168899"/>
            <a:chOff x="381001" y="828676"/>
            <a:chExt cx="2687866" cy="3876674"/>
          </a:xfrm>
        </p:grpSpPr>
        <p:sp>
          <p:nvSpPr>
            <p:cNvPr id="3" name="Rectangle 2"/>
            <p:cNvSpPr/>
            <p:nvPr/>
          </p:nvSpPr>
          <p:spPr bwMode="auto">
            <a:xfrm>
              <a:off x="381001" y="828676"/>
              <a:ext cx="2687866" cy="752474"/>
            </a:xfrm>
            <a:prstGeom prst="rect">
              <a:avLst/>
            </a:prstGeom>
            <a:solidFill>
              <a:schemeClr val="accent4"/>
            </a:solid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lvl="0">
                <a:lnSpc>
                  <a:spcPct val="90000"/>
                </a:lnSpc>
                <a:buSzPct val="90000"/>
                <a:defRPr/>
              </a:pPr>
              <a:r>
                <a:rPr lang="en-US" sz="2900"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Getting Started</a:t>
              </a:r>
            </a:p>
          </p:txBody>
        </p:sp>
        <p:sp>
          <p:nvSpPr>
            <p:cNvPr id="7" name="Rectangle 6"/>
            <p:cNvSpPr/>
            <p:nvPr/>
          </p:nvSpPr>
          <p:spPr bwMode="auto">
            <a:xfrm>
              <a:off x="385076" y="1581150"/>
              <a:ext cx="2683791" cy="3124200"/>
            </a:xfrm>
            <a:prstGeom prst="rect">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grpSp>
          <p:nvGrpSpPr>
            <p:cNvPr id="43" name="Group 42"/>
            <p:cNvGrpSpPr/>
            <p:nvPr/>
          </p:nvGrpSpPr>
          <p:grpSpPr>
            <a:xfrm>
              <a:off x="469671" y="1675058"/>
              <a:ext cx="2514600" cy="818903"/>
              <a:chOff x="469671" y="1675058"/>
              <a:chExt cx="2514600" cy="818903"/>
            </a:xfrm>
          </p:grpSpPr>
          <p:grpSp>
            <p:nvGrpSpPr>
              <p:cNvPr id="32" name="Group 31"/>
              <p:cNvGrpSpPr/>
              <p:nvPr/>
            </p:nvGrpSpPr>
            <p:grpSpPr>
              <a:xfrm>
                <a:off x="1420483" y="1675058"/>
                <a:ext cx="612976" cy="515692"/>
                <a:chOff x="1447800" y="1796832"/>
                <a:chExt cx="990599" cy="833383"/>
              </a:xfrm>
            </p:grpSpPr>
            <p:pic>
              <p:nvPicPr>
                <p:cNvPr id="6147" name="Picture 3"/>
                <p:cNvPicPr>
                  <a:picLocks noChangeAspect="1" noChangeArrowheads="1"/>
                </p:cNvPicPr>
                <p:nvPr/>
              </p:nvPicPr>
              <p:blipFill rotWithShape="1">
                <a:blip r:embed="rId10" cstate="print">
                  <a:duotone>
                    <a:schemeClr val="accent4">
                      <a:shade val="45000"/>
                      <a:satMod val="135000"/>
                    </a:schemeClr>
                    <a:prstClr val="white"/>
                  </a:duotone>
                  <a:extLst>
                    <a:ext uri="{28A0092B-C50C-407E-A947-70E740481C1C}">
                      <a14:useLocalDpi xmlns:a14="http://schemas.microsoft.com/office/drawing/2010/main" val="0"/>
                    </a:ext>
                  </a:extLst>
                </a:blip>
                <a:srcRect r="28326"/>
                <a:stretch/>
              </p:blipFill>
              <p:spPr bwMode="auto">
                <a:xfrm>
                  <a:off x="1447800" y="1796832"/>
                  <a:ext cx="990599" cy="833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Freeform 10"/>
                <p:cNvSpPr>
                  <a:spLocks noEditPoints="1"/>
                </p:cNvSpPr>
                <p:nvPr/>
              </p:nvSpPr>
              <p:spPr bwMode="black">
                <a:xfrm>
                  <a:off x="1639899" y="1962150"/>
                  <a:ext cx="606400" cy="362999"/>
                </a:xfrm>
                <a:custGeom>
                  <a:avLst/>
                  <a:gdLst>
                    <a:gd name="T0" fmla="*/ 401 w 672"/>
                    <a:gd name="T1" fmla="*/ 114 h 402"/>
                    <a:gd name="T2" fmla="*/ 545 w 672"/>
                    <a:gd name="T3" fmla="*/ 258 h 402"/>
                    <a:gd name="T4" fmla="*/ 401 w 672"/>
                    <a:gd name="T5" fmla="*/ 402 h 402"/>
                    <a:gd name="T6" fmla="*/ 401 w 672"/>
                    <a:gd name="T7" fmla="*/ 402 h 402"/>
                    <a:gd name="T8" fmla="*/ 401 w 672"/>
                    <a:gd name="T9" fmla="*/ 402 h 402"/>
                    <a:gd name="T10" fmla="*/ 96 w 672"/>
                    <a:gd name="T11" fmla="*/ 402 h 402"/>
                    <a:gd name="T12" fmla="*/ 96 w 672"/>
                    <a:gd name="T13" fmla="*/ 402 h 402"/>
                    <a:gd name="T14" fmla="*/ 90 w 672"/>
                    <a:gd name="T15" fmla="*/ 402 h 402"/>
                    <a:gd name="T16" fmla="*/ 90 w 672"/>
                    <a:gd name="T17" fmla="*/ 402 h 402"/>
                    <a:gd name="T18" fmla="*/ 89 w 672"/>
                    <a:gd name="T19" fmla="*/ 402 h 402"/>
                    <a:gd name="T20" fmla="*/ 0 w 672"/>
                    <a:gd name="T21" fmla="*/ 314 h 402"/>
                    <a:gd name="T22" fmla="*/ 89 w 672"/>
                    <a:gd name="T23" fmla="*/ 225 h 402"/>
                    <a:gd name="T24" fmla="*/ 124 w 672"/>
                    <a:gd name="T25" fmla="*/ 233 h 402"/>
                    <a:gd name="T26" fmla="*/ 226 w 672"/>
                    <a:gd name="T27" fmla="*/ 171 h 402"/>
                    <a:gd name="T28" fmla="*/ 278 w 672"/>
                    <a:gd name="T29" fmla="*/ 184 h 402"/>
                    <a:gd name="T30" fmla="*/ 401 w 672"/>
                    <a:gd name="T31" fmla="*/ 114 h 402"/>
                    <a:gd name="T32" fmla="*/ 544 w 672"/>
                    <a:gd name="T33" fmla="*/ 0 h 402"/>
                    <a:gd name="T34" fmla="*/ 672 w 672"/>
                    <a:gd name="T35" fmla="*/ 128 h 402"/>
                    <a:gd name="T36" fmla="*/ 557 w 672"/>
                    <a:gd name="T37" fmla="*/ 255 h 402"/>
                    <a:gd name="T38" fmla="*/ 557 w 672"/>
                    <a:gd name="T39" fmla="*/ 253 h 402"/>
                    <a:gd name="T40" fmla="*/ 403 w 672"/>
                    <a:gd name="T41" fmla="*/ 100 h 402"/>
                    <a:gd name="T42" fmla="*/ 273 w 672"/>
                    <a:gd name="T43" fmla="*/ 171 h 402"/>
                    <a:gd name="T44" fmla="*/ 229 w 672"/>
                    <a:gd name="T45" fmla="*/ 159 h 402"/>
                    <a:gd name="T46" fmla="*/ 192 w 672"/>
                    <a:gd name="T47" fmla="*/ 168 h 402"/>
                    <a:gd name="T48" fmla="*/ 265 w 672"/>
                    <a:gd name="T49" fmla="*/ 104 h 402"/>
                    <a:gd name="T50" fmla="*/ 295 w 672"/>
                    <a:gd name="T51" fmla="*/ 111 h 402"/>
                    <a:gd name="T52" fmla="*/ 387 w 672"/>
                    <a:gd name="T53" fmla="*/ 53 h 402"/>
                    <a:gd name="T54" fmla="*/ 433 w 672"/>
                    <a:gd name="T55" fmla="*/ 65 h 402"/>
                    <a:gd name="T56" fmla="*/ 544 w 672"/>
                    <a:gd name="T57"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2" h="402">
                      <a:moveTo>
                        <a:pt x="401" y="114"/>
                      </a:moveTo>
                      <a:cubicBezTo>
                        <a:pt x="481" y="114"/>
                        <a:pt x="545" y="178"/>
                        <a:pt x="545" y="258"/>
                      </a:cubicBezTo>
                      <a:cubicBezTo>
                        <a:pt x="545" y="338"/>
                        <a:pt x="481" y="402"/>
                        <a:pt x="401" y="402"/>
                      </a:cubicBezTo>
                      <a:cubicBezTo>
                        <a:pt x="401" y="402"/>
                        <a:pt x="401" y="402"/>
                        <a:pt x="401" y="402"/>
                      </a:cubicBezTo>
                      <a:cubicBezTo>
                        <a:pt x="401" y="402"/>
                        <a:pt x="401" y="402"/>
                        <a:pt x="401" y="402"/>
                      </a:cubicBezTo>
                      <a:cubicBezTo>
                        <a:pt x="96" y="402"/>
                        <a:pt x="96" y="402"/>
                        <a:pt x="96" y="402"/>
                      </a:cubicBezTo>
                      <a:cubicBezTo>
                        <a:pt x="96" y="402"/>
                        <a:pt x="96" y="402"/>
                        <a:pt x="96" y="402"/>
                      </a:cubicBezTo>
                      <a:cubicBezTo>
                        <a:pt x="90" y="402"/>
                        <a:pt x="90" y="402"/>
                        <a:pt x="90" y="402"/>
                      </a:cubicBezTo>
                      <a:cubicBezTo>
                        <a:pt x="90" y="402"/>
                        <a:pt x="90" y="402"/>
                        <a:pt x="90" y="402"/>
                      </a:cubicBezTo>
                      <a:cubicBezTo>
                        <a:pt x="90" y="402"/>
                        <a:pt x="89" y="402"/>
                        <a:pt x="89" y="402"/>
                      </a:cubicBezTo>
                      <a:cubicBezTo>
                        <a:pt x="40" y="402"/>
                        <a:pt x="0" y="363"/>
                        <a:pt x="0" y="314"/>
                      </a:cubicBezTo>
                      <a:cubicBezTo>
                        <a:pt x="0" y="265"/>
                        <a:pt x="40" y="225"/>
                        <a:pt x="89" y="225"/>
                      </a:cubicBezTo>
                      <a:cubicBezTo>
                        <a:pt x="102" y="225"/>
                        <a:pt x="114" y="228"/>
                        <a:pt x="124" y="233"/>
                      </a:cubicBezTo>
                      <a:cubicBezTo>
                        <a:pt x="143" y="196"/>
                        <a:pt x="181" y="171"/>
                        <a:pt x="226" y="171"/>
                      </a:cubicBezTo>
                      <a:cubicBezTo>
                        <a:pt x="244" y="171"/>
                        <a:pt x="262" y="176"/>
                        <a:pt x="278" y="184"/>
                      </a:cubicBezTo>
                      <a:cubicBezTo>
                        <a:pt x="303" y="142"/>
                        <a:pt x="349" y="114"/>
                        <a:pt x="401" y="114"/>
                      </a:cubicBezTo>
                      <a:close/>
                      <a:moveTo>
                        <a:pt x="544" y="0"/>
                      </a:moveTo>
                      <a:cubicBezTo>
                        <a:pt x="615" y="0"/>
                        <a:pt x="672" y="57"/>
                        <a:pt x="672" y="128"/>
                      </a:cubicBezTo>
                      <a:cubicBezTo>
                        <a:pt x="672" y="194"/>
                        <a:pt x="622" y="249"/>
                        <a:pt x="557" y="255"/>
                      </a:cubicBezTo>
                      <a:cubicBezTo>
                        <a:pt x="557" y="253"/>
                        <a:pt x="557" y="253"/>
                        <a:pt x="557" y="253"/>
                      </a:cubicBezTo>
                      <a:cubicBezTo>
                        <a:pt x="557" y="168"/>
                        <a:pt x="488" y="100"/>
                        <a:pt x="403" y="100"/>
                      </a:cubicBezTo>
                      <a:cubicBezTo>
                        <a:pt x="348" y="100"/>
                        <a:pt x="300" y="128"/>
                        <a:pt x="273" y="171"/>
                      </a:cubicBezTo>
                      <a:cubicBezTo>
                        <a:pt x="260" y="163"/>
                        <a:pt x="245" y="159"/>
                        <a:pt x="229" y="159"/>
                      </a:cubicBezTo>
                      <a:cubicBezTo>
                        <a:pt x="216" y="159"/>
                        <a:pt x="203" y="162"/>
                        <a:pt x="192" y="168"/>
                      </a:cubicBezTo>
                      <a:cubicBezTo>
                        <a:pt x="196" y="132"/>
                        <a:pt x="227" y="104"/>
                        <a:pt x="265" y="104"/>
                      </a:cubicBezTo>
                      <a:cubicBezTo>
                        <a:pt x="275" y="104"/>
                        <a:pt x="286" y="106"/>
                        <a:pt x="295" y="111"/>
                      </a:cubicBezTo>
                      <a:cubicBezTo>
                        <a:pt x="311" y="77"/>
                        <a:pt x="346" y="53"/>
                        <a:pt x="387" y="53"/>
                      </a:cubicBezTo>
                      <a:cubicBezTo>
                        <a:pt x="403" y="53"/>
                        <a:pt x="419" y="57"/>
                        <a:pt x="433" y="65"/>
                      </a:cubicBezTo>
                      <a:cubicBezTo>
                        <a:pt x="455" y="26"/>
                        <a:pt x="496" y="0"/>
                        <a:pt x="544"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38" name="TextBox 37"/>
              <p:cNvSpPr txBox="1"/>
              <p:nvPr/>
            </p:nvSpPr>
            <p:spPr>
              <a:xfrm>
                <a:off x="469671" y="2200793"/>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2100" dirty="0">
                    <a:solidFill>
                      <a:schemeClr val="tx2">
                        <a:alpha val="99000"/>
                      </a:schemeClr>
                    </a:solidFill>
                    <a:latin typeface="+mn-lt"/>
                  </a:rPr>
                  <a:t>Management Portal</a:t>
                </a:r>
              </a:p>
            </p:txBody>
          </p:sp>
        </p:grpSp>
        <p:grpSp>
          <p:nvGrpSpPr>
            <p:cNvPr id="37" name="Group 36"/>
            <p:cNvGrpSpPr/>
            <p:nvPr/>
          </p:nvGrpSpPr>
          <p:grpSpPr>
            <a:xfrm>
              <a:off x="486561" y="2802831"/>
              <a:ext cx="2514600" cy="822285"/>
              <a:chOff x="486561" y="2842012"/>
              <a:chExt cx="2514600" cy="822285"/>
            </a:xfrm>
          </p:grpSpPr>
          <p:sp>
            <p:nvSpPr>
              <p:cNvPr id="35" name="Rectangle 34"/>
              <p:cNvSpPr/>
              <p:nvPr/>
            </p:nvSpPr>
            <p:spPr bwMode="auto">
              <a:xfrm>
                <a:off x="1503570" y="2842012"/>
                <a:ext cx="446804" cy="4468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ctr" anchorCtr="0" compatLnSpc="1">
                <a:prstTxWarp prst="textNoShape">
                  <a:avLst/>
                </a:prstTxWarp>
              </a:bodyPr>
              <a:lstStyle/>
              <a:p>
                <a:pPr algn="ctr" defTabSz="1218585" fontAlgn="base">
                  <a:spcBef>
                    <a:spcPct val="0"/>
                  </a:spcBef>
                  <a:spcAft>
                    <a:spcPct val="0"/>
                  </a:spcAft>
                </a:pPr>
                <a:r>
                  <a:rPr lang="en-US" sz="3700" dirty="0">
                    <a:solidFill>
                      <a:schemeClr val="accent4">
                        <a:lumMod val="20000"/>
                        <a:lumOff val="80000"/>
                      </a:schemeClr>
                    </a:solidFill>
                  </a:rPr>
                  <a:t>&gt;_</a:t>
                </a:r>
              </a:p>
            </p:txBody>
          </p:sp>
          <p:sp>
            <p:nvSpPr>
              <p:cNvPr id="40" name="TextBox 39"/>
              <p:cNvSpPr txBox="1"/>
              <p:nvPr/>
            </p:nvSpPr>
            <p:spPr>
              <a:xfrm>
                <a:off x="486561" y="3371129"/>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2100" dirty="0">
                    <a:solidFill>
                      <a:schemeClr val="tx2">
                        <a:alpha val="99000"/>
                      </a:schemeClr>
                    </a:solidFill>
                    <a:latin typeface="+mn-lt"/>
                  </a:rPr>
                  <a:t>Scripting </a:t>
                </a:r>
              </a:p>
              <a:p>
                <a:pPr algn="ctr"/>
                <a:r>
                  <a:rPr lang="en-US" sz="1600" dirty="0">
                    <a:solidFill>
                      <a:schemeClr val="tx2">
                        <a:alpha val="99000"/>
                      </a:schemeClr>
                    </a:solidFill>
                    <a:latin typeface="+mn-lt"/>
                  </a:rPr>
                  <a:t>(Windows, Linux and Mac) </a:t>
                </a:r>
              </a:p>
            </p:txBody>
          </p:sp>
        </p:grpSp>
        <p:grpSp>
          <p:nvGrpSpPr>
            <p:cNvPr id="39" name="Group 38"/>
            <p:cNvGrpSpPr/>
            <p:nvPr/>
          </p:nvGrpSpPr>
          <p:grpSpPr>
            <a:xfrm>
              <a:off x="490300" y="3933987"/>
              <a:ext cx="2514600" cy="723863"/>
              <a:chOff x="490300" y="3933987"/>
              <a:chExt cx="2514600" cy="723863"/>
            </a:xfrm>
          </p:grpSpPr>
          <p:sp>
            <p:nvSpPr>
              <p:cNvPr id="41" name="Freeform 87"/>
              <p:cNvSpPr>
                <a:spLocks noEditPoints="1"/>
              </p:cNvSpPr>
              <p:nvPr/>
            </p:nvSpPr>
            <p:spPr bwMode="black">
              <a:xfrm>
                <a:off x="1507374" y="3933987"/>
                <a:ext cx="480452" cy="390866"/>
              </a:xfrm>
              <a:custGeom>
                <a:avLst/>
                <a:gdLst>
                  <a:gd name="T0" fmla="*/ 478 w 667"/>
                  <a:gd name="T1" fmla="*/ 242 h 543"/>
                  <a:gd name="T2" fmla="*/ 398 w 667"/>
                  <a:gd name="T3" fmla="*/ 228 h 543"/>
                  <a:gd name="T4" fmla="*/ 420 w 667"/>
                  <a:gd name="T5" fmla="*/ 150 h 543"/>
                  <a:gd name="T6" fmla="*/ 382 w 667"/>
                  <a:gd name="T7" fmla="*/ 107 h 543"/>
                  <a:gd name="T8" fmla="*/ 312 w 667"/>
                  <a:gd name="T9" fmla="*/ 149 h 543"/>
                  <a:gd name="T10" fmla="*/ 278 w 667"/>
                  <a:gd name="T11" fmla="*/ 64 h 543"/>
                  <a:gd name="T12" fmla="*/ 220 w 667"/>
                  <a:gd name="T13" fmla="*/ 54 h 543"/>
                  <a:gd name="T14" fmla="*/ 192 w 667"/>
                  <a:gd name="T15" fmla="*/ 142 h 543"/>
                  <a:gd name="T16" fmla="*/ 120 w 667"/>
                  <a:gd name="T17" fmla="*/ 105 h 543"/>
                  <a:gd name="T18" fmla="*/ 70 w 667"/>
                  <a:gd name="T19" fmla="*/ 135 h 543"/>
                  <a:gd name="T20" fmla="*/ 98 w 667"/>
                  <a:gd name="T21" fmla="*/ 212 h 543"/>
                  <a:gd name="T22" fmla="*/ 20 w 667"/>
                  <a:gd name="T23" fmla="*/ 232 h 543"/>
                  <a:gd name="T24" fmla="*/ 0 w 667"/>
                  <a:gd name="T25" fmla="*/ 287 h 543"/>
                  <a:gd name="T26" fmla="*/ 72 w 667"/>
                  <a:gd name="T27" fmla="*/ 327 h 543"/>
                  <a:gd name="T28" fmla="*/ 23 w 667"/>
                  <a:gd name="T29" fmla="*/ 393 h 543"/>
                  <a:gd name="T30" fmla="*/ 45 w 667"/>
                  <a:gd name="T31" fmla="*/ 448 h 543"/>
                  <a:gd name="T32" fmla="*/ 125 w 667"/>
                  <a:gd name="T33" fmla="*/ 431 h 543"/>
                  <a:gd name="T34" fmla="*/ 132 w 667"/>
                  <a:gd name="T35" fmla="*/ 513 h 543"/>
                  <a:gd name="T36" fmla="*/ 182 w 667"/>
                  <a:gd name="T37" fmla="*/ 541 h 543"/>
                  <a:gd name="T38" fmla="*/ 233 w 667"/>
                  <a:gd name="T39" fmla="*/ 478 h 543"/>
                  <a:gd name="T40" fmla="*/ 253 w 667"/>
                  <a:gd name="T41" fmla="*/ 478 h 543"/>
                  <a:gd name="T42" fmla="*/ 305 w 667"/>
                  <a:gd name="T43" fmla="*/ 541 h 543"/>
                  <a:gd name="T44" fmla="*/ 355 w 667"/>
                  <a:gd name="T45" fmla="*/ 513 h 543"/>
                  <a:gd name="T46" fmla="*/ 362 w 667"/>
                  <a:gd name="T47" fmla="*/ 431 h 543"/>
                  <a:gd name="T48" fmla="*/ 442 w 667"/>
                  <a:gd name="T49" fmla="*/ 448 h 543"/>
                  <a:gd name="T50" fmla="*/ 463 w 667"/>
                  <a:gd name="T51" fmla="*/ 393 h 543"/>
                  <a:gd name="T52" fmla="*/ 415 w 667"/>
                  <a:gd name="T53" fmla="*/ 327 h 543"/>
                  <a:gd name="T54" fmla="*/ 487 w 667"/>
                  <a:gd name="T55" fmla="*/ 287 h 543"/>
                  <a:gd name="T56" fmla="*/ 312 w 667"/>
                  <a:gd name="T57" fmla="*/ 375 h 543"/>
                  <a:gd name="T58" fmla="*/ 175 w 667"/>
                  <a:gd name="T59" fmla="*/ 375 h 543"/>
                  <a:gd name="T60" fmla="*/ 175 w 667"/>
                  <a:gd name="T61" fmla="*/ 238 h 543"/>
                  <a:gd name="T62" fmla="*/ 312 w 667"/>
                  <a:gd name="T63" fmla="*/ 238 h 543"/>
                  <a:gd name="T64" fmla="*/ 198 w 667"/>
                  <a:gd name="T65" fmla="*/ 306 h 543"/>
                  <a:gd name="T66" fmla="*/ 288 w 667"/>
                  <a:gd name="T67" fmla="*/ 306 h 543"/>
                  <a:gd name="T68" fmla="*/ 198 w 667"/>
                  <a:gd name="T69" fmla="*/ 306 h 543"/>
                  <a:gd name="T70" fmla="*/ 638 w 667"/>
                  <a:gd name="T71" fmla="*/ 133 h 543"/>
                  <a:gd name="T72" fmla="*/ 662 w 667"/>
                  <a:gd name="T73" fmla="*/ 92 h 543"/>
                  <a:gd name="T74" fmla="*/ 665 w 667"/>
                  <a:gd name="T75" fmla="*/ 77 h 543"/>
                  <a:gd name="T76" fmla="*/ 642 w 667"/>
                  <a:gd name="T77" fmla="*/ 52 h 543"/>
                  <a:gd name="T78" fmla="*/ 605 w 667"/>
                  <a:gd name="T79" fmla="*/ 62 h 543"/>
                  <a:gd name="T80" fmla="*/ 566 w 667"/>
                  <a:gd name="T81" fmla="*/ 10 h 543"/>
                  <a:gd name="T82" fmla="*/ 531 w 667"/>
                  <a:gd name="T83" fmla="*/ 0 h 543"/>
                  <a:gd name="T84" fmla="*/ 511 w 667"/>
                  <a:gd name="T85" fmla="*/ 45 h 543"/>
                  <a:gd name="T86" fmla="*/ 446 w 667"/>
                  <a:gd name="T87" fmla="*/ 52 h 543"/>
                  <a:gd name="T88" fmla="*/ 432 w 667"/>
                  <a:gd name="T89" fmla="*/ 57 h 543"/>
                  <a:gd name="T90" fmla="*/ 419 w 667"/>
                  <a:gd name="T91" fmla="*/ 83 h 543"/>
                  <a:gd name="T92" fmla="*/ 451 w 667"/>
                  <a:gd name="T93" fmla="*/ 117 h 543"/>
                  <a:gd name="T94" fmla="*/ 451 w 667"/>
                  <a:gd name="T95" fmla="*/ 152 h 543"/>
                  <a:gd name="T96" fmla="*/ 419 w 667"/>
                  <a:gd name="T97" fmla="*/ 185 h 543"/>
                  <a:gd name="T98" fmla="*/ 432 w 667"/>
                  <a:gd name="T99" fmla="*/ 210 h 543"/>
                  <a:gd name="T100" fmla="*/ 446 w 667"/>
                  <a:gd name="T101" fmla="*/ 217 h 543"/>
                  <a:gd name="T102" fmla="*/ 511 w 667"/>
                  <a:gd name="T103" fmla="*/ 222 h 543"/>
                  <a:gd name="T104" fmla="*/ 531 w 667"/>
                  <a:gd name="T105" fmla="*/ 267 h 543"/>
                  <a:gd name="T106" fmla="*/ 566 w 667"/>
                  <a:gd name="T107" fmla="*/ 258 h 543"/>
                  <a:gd name="T108" fmla="*/ 605 w 667"/>
                  <a:gd name="T109" fmla="*/ 205 h 543"/>
                  <a:gd name="T110" fmla="*/ 642 w 667"/>
                  <a:gd name="T111" fmla="*/ 217 h 543"/>
                  <a:gd name="T112" fmla="*/ 665 w 667"/>
                  <a:gd name="T113" fmla="*/ 190 h 543"/>
                  <a:gd name="T114" fmla="*/ 662 w 667"/>
                  <a:gd name="T115" fmla="*/ 177 h 543"/>
                  <a:gd name="T116" fmla="*/ 635 w 667"/>
                  <a:gd name="T117" fmla="*/ 152 h 543"/>
                  <a:gd name="T118" fmla="*/ 543 w 667"/>
                  <a:gd name="T119" fmla="*/ 170 h 543"/>
                  <a:gd name="T120" fmla="*/ 543 w 667"/>
                  <a:gd name="T121" fmla="*/ 9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7" h="543">
                    <a:moveTo>
                      <a:pt x="487" y="287"/>
                    </a:moveTo>
                    <a:cubicBezTo>
                      <a:pt x="478" y="242"/>
                      <a:pt x="478" y="242"/>
                      <a:pt x="478" y="242"/>
                    </a:cubicBezTo>
                    <a:cubicBezTo>
                      <a:pt x="477" y="237"/>
                      <a:pt x="473" y="233"/>
                      <a:pt x="467" y="232"/>
                    </a:cubicBezTo>
                    <a:cubicBezTo>
                      <a:pt x="398" y="228"/>
                      <a:pt x="398" y="228"/>
                      <a:pt x="398" y="228"/>
                    </a:cubicBezTo>
                    <a:cubicBezTo>
                      <a:pt x="395" y="223"/>
                      <a:pt x="392" y="217"/>
                      <a:pt x="388" y="212"/>
                    </a:cubicBezTo>
                    <a:cubicBezTo>
                      <a:pt x="420" y="150"/>
                      <a:pt x="420" y="150"/>
                      <a:pt x="420" y="150"/>
                    </a:cubicBezTo>
                    <a:cubicBezTo>
                      <a:pt x="423" y="145"/>
                      <a:pt x="422" y="139"/>
                      <a:pt x="417" y="135"/>
                    </a:cubicBezTo>
                    <a:cubicBezTo>
                      <a:pt x="382" y="107"/>
                      <a:pt x="382" y="107"/>
                      <a:pt x="382" y="107"/>
                    </a:cubicBezTo>
                    <a:cubicBezTo>
                      <a:pt x="378" y="102"/>
                      <a:pt x="372" y="102"/>
                      <a:pt x="367" y="105"/>
                    </a:cubicBezTo>
                    <a:cubicBezTo>
                      <a:pt x="312" y="149"/>
                      <a:pt x="312" y="149"/>
                      <a:pt x="312" y="149"/>
                    </a:cubicBezTo>
                    <a:cubicBezTo>
                      <a:pt x="307" y="145"/>
                      <a:pt x="302" y="144"/>
                      <a:pt x="295" y="142"/>
                    </a:cubicBezTo>
                    <a:cubicBezTo>
                      <a:pt x="278" y="64"/>
                      <a:pt x="278" y="64"/>
                      <a:pt x="278" y="64"/>
                    </a:cubicBezTo>
                    <a:cubicBezTo>
                      <a:pt x="277" y="59"/>
                      <a:pt x="272" y="54"/>
                      <a:pt x="267" y="54"/>
                    </a:cubicBezTo>
                    <a:cubicBezTo>
                      <a:pt x="220" y="54"/>
                      <a:pt x="220" y="54"/>
                      <a:pt x="220" y="54"/>
                    </a:cubicBezTo>
                    <a:cubicBezTo>
                      <a:pt x="215" y="54"/>
                      <a:pt x="210" y="59"/>
                      <a:pt x="208" y="64"/>
                    </a:cubicBezTo>
                    <a:cubicBezTo>
                      <a:pt x="192" y="142"/>
                      <a:pt x="192" y="142"/>
                      <a:pt x="192" y="142"/>
                    </a:cubicBezTo>
                    <a:cubicBezTo>
                      <a:pt x="185" y="144"/>
                      <a:pt x="180" y="145"/>
                      <a:pt x="175" y="149"/>
                    </a:cubicBezTo>
                    <a:cubicBezTo>
                      <a:pt x="120" y="105"/>
                      <a:pt x="120" y="105"/>
                      <a:pt x="120" y="105"/>
                    </a:cubicBezTo>
                    <a:cubicBezTo>
                      <a:pt x="115" y="102"/>
                      <a:pt x="108" y="102"/>
                      <a:pt x="105" y="105"/>
                    </a:cubicBezTo>
                    <a:cubicBezTo>
                      <a:pt x="70" y="135"/>
                      <a:pt x="70" y="135"/>
                      <a:pt x="70" y="135"/>
                    </a:cubicBezTo>
                    <a:cubicBezTo>
                      <a:pt x="65" y="139"/>
                      <a:pt x="65" y="145"/>
                      <a:pt x="67" y="150"/>
                    </a:cubicBezTo>
                    <a:cubicBezTo>
                      <a:pt x="98" y="212"/>
                      <a:pt x="98" y="212"/>
                      <a:pt x="98" y="212"/>
                    </a:cubicBezTo>
                    <a:cubicBezTo>
                      <a:pt x="95" y="217"/>
                      <a:pt x="92" y="223"/>
                      <a:pt x="88" y="228"/>
                    </a:cubicBezTo>
                    <a:cubicBezTo>
                      <a:pt x="20" y="232"/>
                      <a:pt x="20" y="232"/>
                      <a:pt x="20" y="232"/>
                    </a:cubicBezTo>
                    <a:cubicBezTo>
                      <a:pt x="13" y="232"/>
                      <a:pt x="10" y="237"/>
                      <a:pt x="8" y="242"/>
                    </a:cubicBezTo>
                    <a:cubicBezTo>
                      <a:pt x="0" y="287"/>
                      <a:pt x="0" y="287"/>
                      <a:pt x="0" y="287"/>
                    </a:cubicBezTo>
                    <a:cubicBezTo>
                      <a:pt x="0" y="292"/>
                      <a:pt x="2" y="298"/>
                      <a:pt x="7" y="300"/>
                    </a:cubicBezTo>
                    <a:cubicBezTo>
                      <a:pt x="72" y="327"/>
                      <a:pt x="72" y="327"/>
                      <a:pt x="72" y="327"/>
                    </a:cubicBezTo>
                    <a:cubicBezTo>
                      <a:pt x="73" y="333"/>
                      <a:pt x="73" y="340"/>
                      <a:pt x="75" y="347"/>
                    </a:cubicBezTo>
                    <a:cubicBezTo>
                      <a:pt x="23" y="393"/>
                      <a:pt x="23" y="393"/>
                      <a:pt x="23" y="393"/>
                    </a:cubicBezTo>
                    <a:cubicBezTo>
                      <a:pt x="20" y="397"/>
                      <a:pt x="18" y="403"/>
                      <a:pt x="22" y="408"/>
                    </a:cubicBezTo>
                    <a:cubicBezTo>
                      <a:pt x="45" y="448"/>
                      <a:pt x="45" y="448"/>
                      <a:pt x="45" y="448"/>
                    </a:cubicBezTo>
                    <a:cubicBezTo>
                      <a:pt x="47" y="451"/>
                      <a:pt x="53" y="455"/>
                      <a:pt x="58" y="453"/>
                    </a:cubicBezTo>
                    <a:cubicBezTo>
                      <a:pt x="125" y="431"/>
                      <a:pt x="125" y="431"/>
                      <a:pt x="125" y="431"/>
                    </a:cubicBezTo>
                    <a:cubicBezTo>
                      <a:pt x="130" y="436"/>
                      <a:pt x="135" y="441"/>
                      <a:pt x="140" y="445"/>
                    </a:cubicBezTo>
                    <a:cubicBezTo>
                      <a:pt x="132" y="513"/>
                      <a:pt x="132" y="513"/>
                      <a:pt x="132" y="513"/>
                    </a:cubicBezTo>
                    <a:cubicBezTo>
                      <a:pt x="130" y="520"/>
                      <a:pt x="133" y="525"/>
                      <a:pt x="138" y="526"/>
                    </a:cubicBezTo>
                    <a:cubicBezTo>
                      <a:pt x="182" y="541"/>
                      <a:pt x="182" y="541"/>
                      <a:pt x="182" y="541"/>
                    </a:cubicBezTo>
                    <a:cubicBezTo>
                      <a:pt x="187" y="543"/>
                      <a:pt x="193" y="541"/>
                      <a:pt x="197" y="538"/>
                    </a:cubicBezTo>
                    <a:cubicBezTo>
                      <a:pt x="233" y="478"/>
                      <a:pt x="233" y="478"/>
                      <a:pt x="233" y="478"/>
                    </a:cubicBezTo>
                    <a:cubicBezTo>
                      <a:pt x="237" y="478"/>
                      <a:pt x="240" y="480"/>
                      <a:pt x="243" y="480"/>
                    </a:cubicBezTo>
                    <a:cubicBezTo>
                      <a:pt x="247" y="480"/>
                      <a:pt x="250" y="478"/>
                      <a:pt x="253" y="478"/>
                    </a:cubicBezTo>
                    <a:cubicBezTo>
                      <a:pt x="290" y="538"/>
                      <a:pt x="290" y="538"/>
                      <a:pt x="290" y="538"/>
                    </a:cubicBezTo>
                    <a:cubicBezTo>
                      <a:pt x="293" y="541"/>
                      <a:pt x="300" y="543"/>
                      <a:pt x="305" y="541"/>
                    </a:cubicBezTo>
                    <a:cubicBezTo>
                      <a:pt x="348" y="526"/>
                      <a:pt x="348" y="526"/>
                      <a:pt x="348" y="526"/>
                    </a:cubicBezTo>
                    <a:cubicBezTo>
                      <a:pt x="353" y="525"/>
                      <a:pt x="357" y="520"/>
                      <a:pt x="355" y="513"/>
                    </a:cubicBezTo>
                    <a:cubicBezTo>
                      <a:pt x="347" y="445"/>
                      <a:pt x="347" y="445"/>
                      <a:pt x="347" y="445"/>
                    </a:cubicBezTo>
                    <a:cubicBezTo>
                      <a:pt x="352" y="440"/>
                      <a:pt x="357" y="436"/>
                      <a:pt x="362" y="431"/>
                    </a:cubicBezTo>
                    <a:cubicBezTo>
                      <a:pt x="428" y="453"/>
                      <a:pt x="428" y="453"/>
                      <a:pt x="428" y="453"/>
                    </a:cubicBezTo>
                    <a:cubicBezTo>
                      <a:pt x="433" y="455"/>
                      <a:pt x="440" y="451"/>
                      <a:pt x="442" y="448"/>
                    </a:cubicBezTo>
                    <a:cubicBezTo>
                      <a:pt x="465" y="408"/>
                      <a:pt x="465" y="408"/>
                      <a:pt x="465" y="408"/>
                    </a:cubicBezTo>
                    <a:cubicBezTo>
                      <a:pt x="468" y="403"/>
                      <a:pt x="467" y="397"/>
                      <a:pt x="463" y="393"/>
                    </a:cubicBezTo>
                    <a:cubicBezTo>
                      <a:pt x="412" y="347"/>
                      <a:pt x="412" y="347"/>
                      <a:pt x="412" y="347"/>
                    </a:cubicBezTo>
                    <a:cubicBezTo>
                      <a:pt x="413" y="340"/>
                      <a:pt x="413" y="333"/>
                      <a:pt x="415" y="327"/>
                    </a:cubicBezTo>
                    <a:cubicBezTo>
                      <a:pt x="480" y="300"/>
                      <a:pt x="480" y="300"/>
                      <a:pt x="480" y="300"/>
                    </a:cubicBezTo>
                    <a:cubicBezTo>
                      <a:pt x="485" y="298"/>
                      <a:pt x="487" y="293"/>
                      <a:pt x="487" y="287"/>
                    </a:cubicBezTo>
                    <a:close/>
                    <a:moveTo>
                      <a:pt x="340" y="307"/>
                    </a:moveTo>
                    <a:cubicBezTo>
                      <a:pt x="340" y="333"/>
                      <a:pt x="328" y="357"/>
                      <a:pt x="312" y="375"/>
                    </a:cubicBezTo>
                    <a:cubicBezTo>
                      <a:pt x="293" y="392"/>
                      <a:pt x="270" y="403"/>
                      <a:pt x="243" y="403"/>
                    </a:cubicBezTo>
                    <a:cubicBezTo>
                      <a:pt x="217" y="403"/>
                      <a:pt x="193" y="392"/>
                      <a:pt x="175" y="375"/>
                    </a:cubicBezTo>
                    <a:cubicBezTo>
                      <a:pt x="158" y="357"/>
                      <a:pt x="147" y="333"/>
                      <a:pt x="147" y="307"/>
                    </a:cubicBezTo>
                    <a:cubicBezTo>
                      <a:pt x="147" y="280"/>
                      <a:pt x="158" y="255"/>
                      <a:pt x="175" y="238"/>
                    </a:cubicBezTo>
                    <a:cubicBezTo>
                      <a:pt x="193" y="220"/>
                      <a:pt x="217" y="210"/>
                      <a:pt x="243" y="210"/>
                    </a:cubicBezTo>
                    <a:cubicBezTo>
                      <a:pt x="270" y="210"/>
                      <a:pt x="293" y="220"/>
                      <a:pt x="312" y="238"/>
                    </a:cubicBezTo>
                    <a:cubicBezTo>
                      <a:pt x="328" y="255"/>
                      <a:pt x="340" y="280"/>
                      <a:pt x="340" y="307"/>
                    </a:cubicBezTo>
                    <a:close/>
                    <a:moveTo>
                      <a:pt x="198" y="306"/>
                    </a:moveTo>
                    <a:cubicBezTo>
                      <a:pt x="198" y="281"/>
                      <a:pt x="218" y="261"/>
                      <a:pt x="243" y="261"/>
                    </a:cubicBezTo>
                    <a:cubicBezTo>
                      <a:pt x="268" y="261"/>
                      <a:pt x="288" y="281"/>
                      <a:pt x="288" y="306"/>
                    </a:cubicBezTo>
                    <a:cubicBezTo>
                      <a:pt x="288" y="331"/>
                      <a:pt x="268" y="351"/>
                      <a:pt x="243" y="351"/>
                    </a:cubicBezTo>
                    <a:cubicBezTo>
                      <a:pt x="218" y="351"/>
                      <a:pt x="198" y="331"/>
                      <a:pt x="198" y="306"/>
                    </a:cubicBezTo>
                    <a:close/>
                    <a:moveTo>
                      <a:pt x="635" y="152"/>
                    </a:moveTo>
                    <a:cubicBezTo>
                      <a:pt x="637" y="147"/>
                      <a:pt x="638" y="140"/>
                      <a:pt x="638" y="133"/>
                    </a:cubicBezTo>
                    <a:cubicBezTo>
                      <a:pt x="638" y="128"/>
                      <a:pt x="637" y="122"/>
                      <a:pt x="635" y="117"/>
                    </a:cubicBezTo>
                    <a:cubicBezTo>
                      <a:pt x="662" y="92"/>
                      <a:pt x="662" y="92"/>
                      <a:pt x="662" y="92"/>
                    </a:cubicBezTo>
                    <a:cubicBezTo>
                      <a:pt x="665" y="90"/>
                      <a:pt x="665" y="87"/>
                      <a:pt x="665" y="83"/>
                    </a:cubicBezTo>
                    <a:cubicBezTo>
                      <a:pt x="665" y="82"/>
                      <a:pt x="665" y="78"/>
                      <a:pt x="665" y="77"/>
                    </a:cubicBezTo>
                    <a:cubicBezTo>
                      <a:pt x="654" y="57"/>
                      <a:pt x="654" y="57"/>
                      <a:pt x="654" y="57"/>
                    </a:cubicBezTo>
                    <a:cubicBezTo>
                      <a:pt x="650" y="53"/>
                      <a:pt x="647" y="52"/>
                      <a:pt x="642" y="52"/>
                    </a:cubicBezTo>
                    <a:cubicBezTo>
                      <a:pt x="642" y="52"/>
                      <a:pt x="640" y="52"/>
                      <a:pt x="638" y="52"/>
                    </a:cubicBezTo>
                    <a:cubicBezTo>
                      <a:pt x="605" y="62"/>
                      <a:pt x="605" y="62"/>
                      <a:pt x="605" y="62"/>
                    </a:cubicBezTo>
                    <a:cubicBezTo>
                      <a:pt x="595" y="55"/>
                      <a:pt x="585" y="49"/>
                      <a:pt x="573" y="45"/>
                    </a:cubicBezTo>
                    <a:cubicBezTo>
                      <a:pt x="566" y="10"/>
                      <a:pt x="566" y="10"/>
                      <a:pt x="566" y="10"/>
                    </a:cubicBezTo>
                    <a:cubicBezTo>
                      <a:pt x="565" y="5"/>
                      <a:pt x="560" y="0"/>
                      <a:pt x="555" y="0"/>
                    </a:cubicBezTo>
                    <a:cubicBezTo>
                      <a:pt x="531" y="0"/>
                      <a:pt x="531" y="0"/>
                      <a:pt x="531" y="0"/>
                    </a:cubicBezTo>
                    <a:cubicBezTo>
                      <a:pt x="524" y="0"/>
                      <a:pt x="521" y="5"/>
                      <a:pt x="519" y="10"/>
                    </a:cubicBezTo>
                    <a:cubicBezTo>
                      <a:pt x="511" y="45"/>
                      <a:pt x="511" y="45"/>
                      <a:pt x="511" y="45"/>
                    </a:cubicBezTo>
                    <a:cubicBezTo>
                      <a:pt x="499" y="49"/>
                      <a:pt x="489" y="55"/>
                      <a:pt x="481" y="63"/>
                    </a:cubicBezTo>
                    <a:cubicBezTo>
                      <a:pt x="446" y="52"/>
                      <a:pt x="446" y="52"/>
                      <a:pt x="446" y="52"/>
                    </a:cubicBezTo>
                    <a:cubicBezTo>
                      <a:pt x="444" y="52"/>
                      <a:pt x="444" y="52"/>
                      <a:pt x="442" y="52"/>
                    </a:cubicBezTo>
                    <a:cubicBezTo>
                      <a:pt x="439" y="52"/>
                      <a:pt x="434" y="53"/>
                      <a:pt x="432" y="57"/>
                    </a:cubicBezTo>
                    <a:cubicBezTo>
                      <a:pt x="421" y="77"/>
                      <a:pt x="421" y="77"/>
                      <a:pt x="421" y="77"/>
                    </a:cubicBezTo>
                    <a:cubicBezTo>
                      <a:pt x="419" y="78"/>
                      <a:pt x="419" y="82"/>
                      <a:pt x="419" y="83"/>
                    </a:cubicBezTo>
                    <a:cubicBezTo>
                      <a:pt x="419" y="87"/>
                      <a:pt x="421" y="90"/>
                      <a:pt x="422" y="92"/>
                    </a:cubicBezTo>
                    <a:cubicBezTo>
                      <a:pt x="451" y="117"/>
                      <a:pt x="451" y="117"/>
                      <a:pt x="451" y="117"/>
                    </a:cubicBezTo>
                    <a:cubicBezTo>
                      <a:pt x="449" y="122"/>
                      <a:pt x="447" y="128"/>
                      <a:pt x="447" y="133"/>
                    </a:cubicBezTo>
                    <a:cubicBezTo>
                      <a:pt x="447" y="140"/>
                      <a:pt x="449" y="145"/>
                      <a:pt x="451" y="152"/>
                    </a:cubicBezTo>
                    <a:cubicBezTo>
                      <a:pt x="422" y="177"/>
                      <a:pt x="422" y="177"/>
                      <a:pt x="422" y="177"/>
                    </a:cubicBezTo>
                    <a:cubicBezTo>
                      <a:pt x="421" y="178"/>
                      <a:pt x="419" y="182"/>
                      <a:pt x="419" y="185"/>
                    </a:cubicBezTo>
                    <a:cubicBezTo>
                      <a:pt x="419" y="187"/>
                      <a:pt x="419" y="188"/>
                      <a:pt x="421" y="190"/>
                    </a:cubicBezTo>
                    <a:cubicBezTo>
                      <a:pt x="432" y="210"/>
                      <a:pt x="432" y="210"/>
                      <a:pt x="432" y="210"/>
                    </a:cubicBezTo>
                    <a:cubicBezTo>
                      <a:pt x="434" y="215"/>
                      <a:pt x="439" y="217"/>
                      <a:pt x="442" y="217"/>
                    </a:cubicBezTo>
                    <a:cubicBezTo>
                      <a:pt x="444" y="217"/>
                      <a:pt x="444" y="217"/>
                      <a:pt x="446" y="217"/>
                    </a:cubicBezTo>
                    <a:cubicBezTo>
                      <a:pt x="481" y="205"/>
                      <a:pt x="481" y="205"/>
                      <a:pt x="481" y="205"/>
                    </a:cubicBezTo>
                    <a:cubicBezTo>
                      <a:pt x="489" y="212"/>
                      <a:pt x="499" y="218"/>
                      <a:pt x="511" y="222"/>
                    </a:cubicBezTo>
                    <a:cubicBezTo>
                      <a:pt x="519" y="258"/>
                      <a:pt x="519" y="258"/>
                      <a:pt x="519" y="258"/>
                    </a:cubicBezTo>
                    <a:cubicBezTo>
                      <a:pt x="521" y="263"/>
                      <a:pt x="524" y="267"/>
                      <a:pt x="531" y="267"/>
                    </a:cubicBezTo>
                    <a:cubicBezTo>
                      <a:pt x="555" y="267"/>
                      <a:pt x="555" y="267"/>
                      <a:pt x="555" y="267"/>
                    </a:cubicBezTo>
                    <a:cubicBezTo>
                      <a:pt x="560" y="267"/>
                      <a:pt x="565" y="263"/>
                      <a:pt x="566" y="258"/>
                    </a:cubicBezTo>
                    <a:cubicBezTo>
                      <a:pt x="573" y="223"/>
                      <a:pt x="573" y="223"/>
                      <a:pt x="573" y="223"/>
                    </a:cubicBezTo>
                    <a:cubicBezTo>
                      <a:pt x="585" y="218"/>
                      <a:pt x="595" y="213"/>
                      <a:pt x="605" y="205"/>
                    </a:cubicBezTo>
                    <a:cubicBezTo>
                      <a:pt x="638" y="217"/>
                      <a:pt x="638" y="217"/>
                      <a:pt x="638" y="217"/>
                    </a:cubicBezTo>
                    <a:cubicBezTo>
                      <a:pt x="640" y="217"/>
                      <a:pt x="642" y="217"/>
                      <a:pt x="642" y="217"/>
                    </a:cubicBezTo>
                    <a:cubicBezTo>
                      <a:pt x="647" y="217"/>
                      <a:pt x="650" y="215"/>
                      <a:pt x="654" y="210"/>
                    </a:cubicBezTo>
                    <a:cubicBezTo>
                      <a:pt x="665" y="190"/>
                      <a:pt x="665" y="190"/>
                      <a:pt x="665" y="190"/>
                    </a:cubicBezTo>
                    <a:cubicBezTo>
                      <a:pt x="665" y="188"/>
                      <a:pt x="667" y="187"/>
                      <a:pt x="665" y="185"/>
                    </a:cubicBezTo>
                    <a:cubicBezTo>
                      <a:pt x="667" y="182"/>
                      <a:pt x="665" y="178"/>
                      <a:pt x="662" y="177"/>
                    </a:cubicBezTo>
                    <a:cubicBezTo>
                      <a:pt x="635" y="152"/>
                      <a:pt x="635" y="152"/>
                      <a:pt x="635" y="152"/>
                    </a:cubicBezTo>
                    <a:cubicBezTo>
                      <a:pt x="635" y="152"/>
                      <a:pt x="635" y="152"/>
                      <a:pt x="635" y="152"/>
                    </a:cubicBezTo>
                    <a:close/>
                    <a:moveTo>
                      <a:pt x="580" y="133"/>
                    </a:moveTo>
                    <a:cubicBezTo>
                      <a:pt x="580" y="153"/>
                      <a:pt x="563" y="170"/>
                      <a:pt x="543" y="170"/>
                    </a:cubicBezTo>
                    <a:cubicBezTo>
                      <a:pt x="523" y="170"/>
                      <a:pt x="506" y="153"/>
                      <a:pt x="506" y="133"/>
                    </a:cubicBezTo>
                    <a:cubicBezTo>
                      <a:pt x="506" y="113"/>
                      <a:pt x="523" y="97"/>
                      <a:pt x="543" y="97"/>
                    </a:cubicBezTo>
                    <a:cubicBezTo>
                      <a:pt x="563" y="97"/>
                      <a:pt x="580" y="113"/>
                      <a:pt x="580" y="133"/>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490300" y="4364682"/>
                <a:ext cx="2514600"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2100" dirty="0">
                    <a:solidFill>
                      <a:schemeClr val="tx2">
                        <a:alpha val="99000"/>
                      </a:schemeClr>
                    </a:solidFill>
                    <a:latin typeface="+mn-lt"/>
                  </a:rPr>
                  <a:t>REST API</a:t>
                </a:r>
              </a:p>
            </p:txBody>
          </p:sp>
        </p:grpSp>
      </p:grpSp>
      <p:grpSp>
        <p:nvGrpSpPr>
          <p:cNvPr id="52" name="Group 51"/>
          <p:cNvGrpSpPr/>
          <p:nvPr/>
        </p:nvGrpSpPr>
        <p:grpSpPr>
          <a:xfrm>
            <a:off x="8227457" y="2819401"/>
            <a:ext cx="3373275" cy="1983292"/>
            <a:chOff x="6172200" y="2114550"/>
            <a:chExt cx="2530615" cy="1487469"/>
          </a:xfrm>
        </p:grpSpPr>
        <p:sp>
          <p:nvSpPr>
            <p:cNvPr id="47" name="TextBox 46"/>
            <p:cNvSpPr txBox="1"/>
            <p:nvPr/>
          </p:nvSpPr>
          <p:spPr>
            <a:xfrm>
              <a:off x="6172200" y="2114550"/>
              <a:ext cx="2530615"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2100" dirty="0">
                  <a:solidFill>
                    <a:schemeClr val="tx2">
                      <a:alpha val="99000"/>
                    </a:schemeClr>
                  </a:solidFill>
                  <a:latin typeface="+mn-lt"/>
                </a:rPr>
                <a:t>Boot VM from New Disk</a:t>
              </a:r>
            </a:p>
          </p:txBody>
        </p:sp>
        <p:sp>
          <p:nvSpPr>
            <p:cNvPr id="49" name="Freeform 24"/>
            <p:cNvSpPr>
              <a:spLocks noEditPoints="1"/>
            </p:cNvSpPr>
            <p:nvPr/>
          </p:nvSpPr>
          <p:spPr bwMode="black">
            <a:xfrm>
              <a:off x="7812155" y="3013449"/>
              <a:ext cx="762000" cy="58857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0" name="Right Arrow 49"/>
            <p:cNvSpPr/>
            <p:nvPr/>
          </p:nvSpPr>
          <p:spPr bwMode="auto">
            <a:xfrm>
              <a:off x="7259543" y="3093089"/>
              <a:ext cx="445847"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sp>
        <p:nvSpPr>
          <p:cNvPr id="6" name="TextBox 5"/>
          <p:cNvSpPr txBox="1"/>
          <p:nvPr/>
        </p:nvSpPr>
        <p:spPr>
          <a:xfrm>
            <a:off x="6905829" y="3212345"/>
            <a:ext cx="985834" cy="295465"/>
          </a:xfrm>
          <a:prstGeom prst="rect">
            <a:avLst/>
          </a:prstGeom>
          <a:noFill/>
        </p:spPr>
        <p:txBody>
          <a:bodyPr wrap="square" lIns="0" tIns="0" rIns="0" bIns="0" rtlCol="0">
            <a:spAutoFit/>
          </a:bodyPr>
          <a:lstStyle/>
          <a:p>
            <a:pPr>
              <a:lnSpc>
                <a:spcPct val="90000"/>
              </a:lnSpc>
              <a:spcBef>
                <a:spcPct val="20000"/>
              </a:spcBef>
              <a:buSzPct val="80000"/>
            </a:pPr>
            <a:r>
              <a:rPr lang="en-US" sz="2100" i="1" u="sng" dirty="0">
                <a:solidFill>
                  <a:schemeClr val="accent2"/>
                </a:solidFill>
              </a:rPr>
              <a:t>Server</a:t>
            </a:r>
          </a:p>
        </p:txBody>
      </p:sp>
    </p:spTree>
    <p:extLst>
      <p:ext uri="{BB962C8B-B14F-4D97-AF65-F5344CB8AC3E}">
        <p14:creationId xmlns:p14="http://schemas.microsoft.com/office/powerpoint/2010/main" val="3948157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1052596"/>
          </a:xfrm>
        </p:spPr>
        <p:txBody>
          <a:bodyPr/>
          <a:lstStyle/>
          <a:p>
            <a:r>
              <a:rPr lang="en-US" dirty="0"/>
              <a:t>Power of </a:t>
            </a:r>
            <a:r>
              <a:rPr lang="en-US" dirty="0" smtClean="0"/>
              <a:t>Choice</a:t>
            </a:r>
            <a:br>
              <a:rPr lang="en-US" dirty="0" smtClean="0"/>
            </a:br>
            <a:r>
              <a:rPr lang="en-US" sz="3200" dirty="0" smtClean="0">
                <a:solidFill>
                  <a:schemeClr val="accent1">
                    <a:lumMod val="60000"/>
                    <a:lumOff val="40000"/>
                  </a:schemeClr>
                </a:solidFill>
              </a:rPr>
              <a:t>Virtual </a:t>
            </a:r>
            <a:r>
              <a:rPr lang="en-US" sz="3200" dirty="0">
                <a:solidFill>
                  <a:schemeClr val="accent1">
                    <a:lumMod val="60000"/>
                    <a:lumOff val="40000"/>
                  </a:schemeClr>
                </a:solidFill>
              </a:rPr>
              <a:t>Machines(</a:t>
            </a:r>
            <a:r>
              <a:rPr lang="en-US" sz="3200" dirty="0" err="1">
                <a:solidFill>
                  <a:schemeClr val="accent1">
                    <a:lumMod val="60000"/>
                    <a:lumOff val="40000"/>
                  </a:schemeClr>
                </a:solidFill>
              </a:rPr>
              <a:t>IaaS</a:t>
            </a:r>
            <a:r>
              <a:rPr lang="en-US" sz="3200" dirty="0">
                <a:solidFill>
                  <a:schemeClr val="accent1">
                    <a:lumMod val="60000"/>
                    <a:lumOff val="40000"/>
                  </a:schemeClr>
                </a:solidFill>
              </a:rPr>
              <a:t>) &amp; Cloud Services(</a:t>
            </a:r>
            <a:r>
              <a:rPr lang="en-US" sz="3200" dirty="0" err="1">
                <a:solidFill>
                  <a:schemeClr val="accent1">
                    <a:lumMod val="60000"/>
                    <a:lumOff val="40000"/>
                  </a:schemeClr>
                </a:solidFill>
              </a:rPr>
              <a:t>PaaS</a:t>
            </a:r>
            <a:r>
              <a:rPr lang="en-US" sz="3200" dirty="0">
                <a:solidFill>
                  <a:schemeClr val="accent1">
                    <a:lumMod val="60000"/>
                    <a:lumOff val="40000"/>
                  </a:schemeClr>
                </a:solidFill>
              </a:rPr>
              <a:t>) Better Together</a:t>
            </a:r>
          </a:p>
        </p:txBody>
      </p:sp>
      <p:sp>
        <p:nvSpPr>
          <p:cNvPr id="5" name="Content Placeholder 2"/>
          <p:cNvSpPr txBox="1">
            <a:spLocks/>
          </p:cNvSpPr>
          <p:nvPr/>
        </p:nvSpPr>
        <p:spPr>
          <a:xfrm>
            <a:off x="969962" y="1912088"/>
            <a:ext cx="10095360" cy="4107712"/>
          </a:xfrm>
          <a:prstGeom prst="rect">
            <a:avLst/>
          </a:prstGeom>
          <a:solidFill>
            <a:schemeClr val="accent1"/>
          </a:solidFill>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a:r>
              <a:rPr lang="en-US" sz="2800" dirty="0">
                <a:gradFill>
                  <a:gsLst>
                    <a:gs pos="0">
                      <a:srgbClr val="FFFFFF"/>
                    </a:gs>
                    <a:gs pos="100000">
                      <a:srgbClr val="FFFFFF"/>
                    </a:gs>
                  </a:gsLst>
                  <a:lin ang="5400000" scaled="0"/>
                </a:gradFill>
              </a:rPr>
              <a:t>Connect Cloud </a:t>
            </a:r>
            <a:r>
              <a:rPr lang="en-US" sz="2800" dirty="0" smtClean="0">
                <a:gradFill>
                  <a:gsLst>
                    <a:gs pos="0">
                      <a:srgbClr val="FFFFFF"/>
                    </a:gs>
                    <a:gs pos="100000">
                      <a:srgbClr val="FFFFFF"/>
                    </a:gs>
                  </a:gsLst>
                  <a:lin ang="5400000" scaled="0"/>
                </a:gradFill>
              </a:rPr>
              <a:t>Services via </a:t>
            </a:r>
            <a:r>
              <a:rPr lang="en-US" sz="2800" dirty="0">
                <a:gradFill>
                  <a:gsLst>
                    <a:gs pos="0">
                      <a:srgbClr val="FFFFFF"/>
                    </a:gs>
                    <a:gs pos="100000">
                      <a:srgbClr val="FFFFFF"/>
                    </a:gs>
                  </a:gsLst>
                  <a:lin ang="5400000" scaled="0"/>
                </a:gradFill>
              </a:rPr>
              <a:t>VIPs</a:t>
            </a:r>
          </a:p>
          <a:p>
            <a:pPr marL="574675" indent="-287338">
              <a:spcBef>
                <a:spcPts val="1200"/>
              </a:spcBef>
            </a:pPr>
            <a:r>
              <a:rPr lang="en-US" sz="2400" dirty="0">
                <a:gradFill>
                  <a:gsLst>
                    <a:gs pos="0">
                      <a:srgbClr val="FFFFFF"/>
                    </a:gs>
                    <a:gs pos="100000">
                      <a:srgbClr val="FFFFFF"/>
                    </a:gs>
                  </a:gsLst>
                  <a:lin ang="5400000" scaled="0"/>
                </a:gradFill>
              </a:rPr>
              <a:t>Easily compose services by connecting public endpoints</a:t>
            </a:r>
          </a:p>
          <a:p>
            <a:pPr marL="862013" indent="-287338"/>
            <a:r>
              <a:rPr lang="en-US" sz="2000" dirty="0">
                <a:gradFill>
                  <a:gsLst>
                    <a:gs pos="0">
                      <a:srgbClr val="FFFFFF"/>
                    </a:gs>
                    <a:gs pos="100000">
                      <a:srgbClr val="FFFFFF"/>
                    </a:gs>
                  </a:gsLst>
                  <a:lin ang="5400000" scaled="0"/>
                </a:gradFill>
              </a:rPr>
              <a:t>Direct Connectivity Using Virtual Networking</a:t>
            </a:r>
          </a:p>
          <a:p>
            <a:pPr marL="574675" indent="-287338">
              <a:spcBef>
                <a:spcPts val="1200"/>
              </a:spcBef>
            </a:pPr>
            <a:r>
              <a:rPr lang="en-US" sz="2400" dirty="0">
                <a:gradFill>
                  <a:gsLst>
                    <a:gs pos="0">
                      <a:srgbClr val="FFFFFF"/>
                    </a:gs>
                    <a:gs pos="100000">
                      <a:srgbClr val="FFFFFF"/>
                    </a:gs>
                  </a:gsLst>
                  <a:lin ang="5400000" scaled="0"/>
                </a:gradFill>
              </a:rPr>
              <a:t>Simple, secure and highly efficient method of using </a:t>
            </a:r>
            <a:r>
              <a:rPr lang="en-US" sz="2400" dirty="0" err="1">
                <a:gradFill>
                  <a:gsLst>
                    <a:gs pos="0">
                      <a:srgbClr val="FFFFFF"/>
                    </a:gs>
                    <a:gs pos="100000">
                      <a:srgbClr val="FFFFFF"/>
                    </a:gs>
                  </a:gsLst>
                  <a:lin ang="5400000" scaled="0"/>
                </a:gradFill>
              </a:rPr>
              <a:t>IaaS</a:t>
            </a:r>
            <a:r>
              <a:rPr lang="en-US" sz="2400" dirty="0">
                <a:gradFill>
                  <a:gsLst>
                    <a:gs pos="0">
                      <a:srgbClr val="FFFFFF"/>
                    </a:gs>
                    <a:gs pos="100000">
                      <a:srgbClr val="FFFFFF"/>
                    </a:gs>
                  </a:gsLst>
                  <a:lin ang="5400000" scaled="0"/>
                </a:gradFill>
              </a:rPr>
              <a:t> </a:t>
            </a:r>
            <a:br>
              <a:rPr lang="en-US" sz="2400" dirty="0">
                <a:gradFill>
                  <a:gsLst>
                    <a:gs pos="0">
                      <a:srgbClr val="FFFFFF"/>
                    </a:gs>
                    <a:gs pos="100000">
                      <a:srgbClr val="FFFFFF"/>
                    </a:gs>
                  </a:gsLst>
                  <a:lin ang="5400000" scaled="0"/>
                </a:gradFill>
              </a:rPr>
            </a:br>
            <a:r>
              <a:rPr lang="en-US" sz="2400" dirty="0">
                <a:gradFill>
                  <a:gsLst>
                    <a:gs pos="0">
                      <a:srgbClr val="FFFFFF"/>
                    </a:gs>
                    <a:gs pos="100000">
                      <a:srgbClr val="FFFFFF"/>
                    </a:gs>
                  </a:gsLst>
                  <a:lin ang="5400000" scaled="0"/>
                </a:gradFill>
              </a:rPr>
              <a:t>and </a:t>
            </a:r>
            <a:r>
              <a:rPr lang="en-US" sz="2400" dirty="0" err="1">
                <a:gradFill>
                  <a:gsLst>
                    <a:gs pos="0">
                      <a:srgbClr val="FFFFFF"/>
                    </a:gs>
                    <a:gs pos="100000">
                      <a:srgbClr val="FFFFFF"/>
                    </a:gs>
                  </a:gsLst>
                  <a:lin ang="5400000" scaled="0"/>
                </a:gradFill>
              </a:rPr>
              <a:t>PaaS</a:t>
            </a:r>
            <a:r>
              <a:rPr lang="en-US" sz="2400" dirty="0">
                <a:gradFill>
                  <a:gsLst>
                    <a:gs pos="0">
                      <a:srgbClr val="FFFFFF"/>
                    </a:gs>
                    <a:gs pos="100000">
                      <a:srgbClr val="FFFFFF"/>
                    </a:gs>
                  </a:gsLst>
                  <a:lin ang="5400000" scaled="0"/>
                </a:gradFill>
              </a:rPr>
              <a:t> </a:t>
            </a:r>
            <a:r>
              <a:rPr lang="en-US" sz="2400" dirty="0" smtClean="0">
                <a:gradFill>
                  <a:gsLst>
                    <a:gs pos="0">
                      <a:srgbClr val="FFFFFF"/>
                    </a:gs>
                    <a:gs pos="100000">
                      <a:srgbClr val="FFFFFF"/>
                    </a:gs>
                  </a:gsLst>
                  <a:lin ang="5400000" scaled="0"/>
                </a:gradFill>
              </a:rPr>
              <a:t>side-by-side</a:t>
            </a:r>
          </a:p>
          <a:p>
            <a:pPr marL="574675" indent="-287338">
              <a:spcBef>
                <a:spcPts val="1200"/>
              </a:spcBef>
            </a:pPr>
            <a:r>
              <a:rPr lang="en-US" sz="2400" dirty="0" smtClean="0">
                <a:gradFill>
                  <a:gsLst>
                    <a:gs pos="0">
                      <a:srgbClr val="FFFFFF"/>
                    </a:gs>
                    <a:gs pos="100000">
                      <a:srgbClr val="FFFFFF"/>
                    </a:gs>
                  </a:gsLst>
                  <a:lin ang="5400000" scaled="0"/>
                </a:gradFill>
              </a:rPr>
              <a:t>For </a:t>
            </a:r>
            <a:r>
              <a:rPr lang="en-US" sz="2400" dirty="0">
                <a:gradFill>
                  <a:gsLst>
                    <a:gs pos="0">
                      <a:srgbClr val="FFFFFF"/>
                    </a:gs>
                    <a:gs pos="100000">
                      <a:srgbClr val="FFFFFF"/>
                    </a:gs>
                  </a:gsLst>
                  <a:lin ang="5400000" scaled="0"/>
                </a:gradFill>
              </a:rPr>
              <a:t>advanced connectivity scenarios such as </a:t>
            </a:r>
            <a:r>
              <a:rPr lang="en-US" sz="2400" dirty="0" smtClean="0">
                <a:gradFill>
                  <a:gsLst>
                    <a:gs pos="0">
                      <a:srgbClr val="FFFFFF"/>
                    </a:gs>
                    <a:gs pos="100000">
                      <a:srgbClr val="FFFFFF"/>
                    </a:gs>
                  </a:gsLst>
                  <a:lin ang="5400000" scaled="0"/>
                </a:gradFill>
              </a:rPr>
              <a:t>Active </a:t>
            </a:r>
            <a:r>
              <a:rPr lang="en-US" sz="2400" dirty="0">
                <a:gradFill>
                  <a:gsLst>
                    <a:gs pos="0">
                      <a:srgbClr val="FFFFFF"/>
                    </a:gs>
                    <a:gs pos="100000">
                      <a:srgbClr val="FFFFFF"/>
                    </a:gs>
                  </a:gsLst>
                  <a:lin ang="5400000" scaled="0"/>
                </a:gradFill>
              </a:rPr>
              <a:t>Directory </a:t>
            </a:r>
            <a:r>
              <a:rPr lang="en-US" sz="2400" dirty="0" smtClean="0">
                <a:gradFill>
                  <a:gsLst>
                    <a:gs pos="0">
                      <a:srgbClr val="FFFFFF"/>
                    </a:gs>
                    <a:gs pos="100000">
                      <a:srgbClr val="FFFFFF"/>
                    </a:gs>
                  </a:gsLst>
                  <a:lin ang="5400000" scaled="0"/>
                </a:gradFill>
              </a:rPr>
              <a:t/>
            </a:r>
            <a:br>
              <a:rPr lang="en-US" sz="2400" dirty="0" smtClean="0">
                <a:gradFill>
                  <a:gsLst>
                    <a:gs pos="0">
                      <a:srgbClr val="FFFFFF"/>
                    </a:gs>
                    <a:gs pos="100000">
                      <a:srgbClr val="FFFFFF"/>
                    </a:gs>
                  </a:gsLst>
                  <a:lin ang="5400000" scaled="0"/>
                </a:gradFill>
              </a:rPr>
            </a:br>
            <a:r>
              <a:rPr lang="en-US" sz="2400" dirty="0" smtClean="0">
                <a:gradFill>
                  <a:gsLst>
                    <a:gs pos="0">
                      <a:srgbClr val="FFFFFF"/>
                    </a:gs>
                    <a:gs pos="100000">
                      <a:srgbClr val="FFFFFF"/>
                    </a:gs>
                  </a:gsLst>
                  <a:lin ang="5400000" scaled="0"/>
                </a:gradFill>
              </a:rPr>
              <a:t>or </a:t>
            </a:r>
            <a:r>
              <a:rPr lang="en-US" sz="2400" dirty="0">
                <a:gradFill>
                  <a:gsLst>
                    <a:gs pos="0">
                      <a:srgbClr val="FFFFFF"/>
                    </a:gs>
                    <a:gs pos="100000">
                      <a:srgbClr val="FFFFFF"/>
                    </a:gs>
                  </a:gsLst>
                  <a:lin ang="5400000" scaled="0"/>
                </a:gradFill>
              </a:rPr>
              <a:t>DCOM</a:t>
            </a:r>
          </a:p>
          <a:p>
            <a:pPr marL="862013" indent="-287338"/>
            <a:r>
              <a:rPr lang="en-US" sz="2000" dirty="0">
                <a:gradFill>
                  <a:gsLst>
                    <a:gs pos="0">
                      <a:srgbClr val="FFFFFF"/>
                    </a:gs>
                    <a:gs pos="100000">
                      <a:srgbClr val="FFFFFF"/>
                    </a:gs>
                  </a:gsLst>
                  <a:lin ang="5400000" scaled="0"/>
                </a:gradFill>
              </a:rPr>
              <a:t>Mixed Mode: </a:t>
            </a:r>
            <a:r>
              <a:rPr lang="en-US" sz="2000" dirty="0" smtClean="0">
                <a:gradFill>
                  <a:gsLst>
                    <a:gs pos="0">
                      <a:srgbClr val="FFFFFF"/>
                    </a:gs>
                    <a:gs pos="100000">
                      <a:srgbClr val="FFFFFF"/>
                    </a:gs>
                  </a:gsLst>
                  <a:lin ang="5400000" scaled="0"/>
                </a:gradFill>
              </a:rPr>
              <a:t>Virtual Machines  </a:t>
            </a:r>
            <a:r>
              <a:rPr lang="en-US" sz="2000" dirty="0">
                <a:gradFill>
                  <a:gsLst>
                    <a:gs pos="0">
                      <a:srgbClr val="FFFFFF"/>
                    </a:gs>
                    <a:gs pos="100000">
                      <a:srgbClr val="FFFFFF"/>
                    </a:gs>
                  </a:gsLst>
                  <a:lin ang="5400000" scaled="0"/>
                </a:gradFill>
              </a:rPr>
              <a:t>and </a:t>
            </a:r>
            <a:r>
              <a:rPr lang="en-US" sz="2000" dirty="0" smtClean="0">
                <a:gradFill>
                  <a:gsLst>
                    <a:gs pos="0">
                      <a:srgbClr val="FFFFFF"/>
                    </a:gs>
                    <a:gs pos="100000">
                      <a:srgbClr val="FFFFFF"/>
                    </a:gs>
                  </a:gsLst>
                  <a:lin ang="5400000" scaled="0"/>
                </a:gradFill>
              </a:rPr>
              <a:t>Web/</a:t>
            </a:r>
            <a:r>
              <a:rPr lang="en-US" sz="2000" dirty="0" err="1" smtClean="0">
                <a:gradFill>
                  <a:gsLst>
                    <a:gs pos="0">
                      <a:srgbClr val="FFFFFF"/>
                    </a:gs>
                    <a:gs pos="100000">
                      <a:srgbClr val="FFFFFF"/>
                    </a:gs>
                  </a:gsLst>
                  <a:lin ang="5400000" scaled="0"/>
                </a:gradFill>
              </a:rPr>
              <a:t>Wroker</a:t>
            </a:r>
            <a:r>
              <a:rPr lang="en-US" sz="2000" dirty="0" smtClean="0">
                <a:gradFill>
                  <a:gsLst>
                    <a:gs pos="0">
                      <a:srgbClr val="FFFFFF"/>
                    </a:gs>
                    <a:gs pos="100000">
                      <a:srgbClr val="FFFFFF"/>
                    </a:gs>
                  </a:gsLst>
                  <a:lin ang="5400000" scaled="0"/>
                </a:gradFill>
              </a:rPr>
              <a:t> Roles in </a:t>
            </a:r>
            <a:r>
              <a:rPr lang="en-US" sz="2000" dirty="0">
                <a:gradFill>
                  <a:gsLst>
                    <a:gs pos="0">
                      <a:srgbClr val="FFFFFF"/>
                    </a:gs>
                    <a:gs pos="100000">
                      <a:srgbClr val="FFFFFF"/>
                    </a:gs>
                  </a:gsLst>
                  <a:lin ang="5400000" scaled="0"/>
                </a:gradFill>
              </a:rPr>
              <a:t>the Same Cloud </a:t>
            </a:r>
            <a:r>
              <a:rPr lang="en-US" sz="2000" dirty="0" smtClean="0">
                <a:gradFill>
                  <a:gsLst>
                    <a:gs pos="0">
                      <a:srgbClr val="FFFFFF"/>
                    </a:gs>
                    <a:gs pos="100000">
                      <a:srgbClr val="FFFFFF"/>
                    </a:gs>
                  </a:gsLst>
                  <a:lin ang="5400000" scaled="0"/>
                </a:gradFill>
              </a:rPr>
              <a:t>Service</a:t>
            </a:r>
          </a:p>
        </p:txBody>
      </p:sp>
      <p:sp>
        <p:nvSpPr>
          <p:cNvPr id="7" name="Freeform 77"/>
          <p:cNvSpPr>
            <a:spLocks noEditPoints="1"/>
          </p:cNvSpPr>
          <p:nvPr/>
        </p:nvSpPr>
        <p:spPr bwMode="auto">
          <a:xfrm>
            <a:off x="9675812" y="5184363"/>
            <a:ext cx="1106510" cy="759237"/>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609628714"/>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Rectangle 189"/>
          <p:cNvSpPr/>
          <p:nvPr/>
        </p:nvSpPr>
        <p:spPr bwMode="auto">
          <a:xfrm rot="5400000">
            <a:off x="-96606" y="4049867"/>
            <a:ext cx="2746593" cy="42071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sp>
        <p:nvSpPr>
          <p:cNvPr id="4" name="Title 3"/>
          <p:cNvSpPr>
            <a:spLocks noGrp="1"/>
          </p:cNvSpPr>
          <p:nvPr>
            <p:ph type="title"/>
          </p:nvPr>
        </p:nvSpPr>
        <p:spPr/>
        <p:txBody>
          <a:bodyPr/>
          <a:lstStyle/>
          <a:p>
            <a:r>
              <a:rPr lang="en-US" dirty="0"/>
              <a:t>Connecting Cloud Services via VIPs</a:t>
            </a:r>
          </a:p>
        </p:txBody>
      </p:sp>
      <p:sp>
        <p:nvSpPr>
          <p:cNvPr id="5" name="Content Placeholder 2"/>
          <p:cNvSpPr txBox="1">
            <a:spLocks/>
          </p:cNvSpPr>
          <p:nvPr/>
        </p:nvSpPr>
        <p:spPr>
          <a:xfrm>
            <a:off x="6321426" y="1436700"/>
            <a:ext cx="5346699" cy="2906700"/>
          </a:xfrm>
          <a:prstGeom prst="rect">
            <a:avLst/>
          </a:prstGeom>
          <a:solidFill>
            <a:schemeClr val="accent5">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700" dirty="0">
                <a:gradFill>
                  <a:gsLst>
                    <a:gs pos="0">
                      <a:srgbClr val="FFFFFF"/>
                    </a:gs>
                    <a:gs pos="100000">
                      <a:srgbClr val="FFFFFF"/>
                    </a:gs>
                  </a:gsLst>
                  <a:lin ang="5400000" scaled="0"/>
                </a:gradFill>
              </a:rPr>
              <a:t>Strengths</a:t>
            </a:r>
          </a:p>
          <a:p>
            <a:pPr lvl="1"/>
            <a:r>
              <a:rPr lang="en-US" sz="2000" dirty="0">
                <a:gradFill>
                  <a:gsLst>
                    <a:gs pos="0">
                      <a:srgbClr val="FFFFFF"/>
                    </a:gs>
                    <a:gs pos="100000">
                      <a:srgbClr val="FFFFFF"/>
                    </a:gs>
                  </a:gsLst>
                  <a:lin ang="5400000" scaled="0"/>
                </a:gradFill>
              </a:rPr>
              <a:t>Simplicity</a:t>
            </a:r>
          </a:p>
          <a:p>
            <a:pPr lvl="1"/>
            <a:r>
              <a:rPr lang="en-US" sz="2000" dirty="0">
                <a:gradFill>
                  <a:gsLst>
                    <a:gs pos="0">
                      <a:srgbClr val="FFFFFF"/>
                    </a:gs>
                    <a:gs pos="100000">
                      <a:srgbClr val="FFFFFF"/>
                    </a:gs>
                  </a:gsLst>
                  <a:lin ang="5400000" scaled="0"/>
                </a:gradFill>
              </a:rPr>
              <a:t>Tenant Autonomy</a:t>
            </a:r>
          </a:p>
          <a:p>
            <a:pPr lvl="1"/>
            <a:r>
              <a:rPr lang="en-US" sz="2000" dirty="0">
                <a:gradFill>
                  <a:gsLst>
                    <a:gs pos="0">
                      <a:srgbClr val="FFFFFF"/>
                    </a:gs>
                    <a:gs pos="100000">
                      <a:srgbClr val="FFFFFF"/>
                    </a:gs>
                  </a:gsLst>
                  <a:lin ang="5400000" scaled="0"/>
                </a:gradFill>
              </a:rPr>
              <a:t>VIP Swap (stateless roles)</a:t>
            </a:r>
          </a:p>
          <a:p>
            <a:pPr lvl="1"/>
            <a:r>
              <a:rPr lang="en-US" sz="2000" dirty="0">
                <a:gradFill>
                  <a:gsLst>
                    <a:gs pos="0">
                      <a:srgbClr val="FFFFFF"/>
                    </a:gs>
                    <a:gs pos="100000">
                      <a:srgbClr val="FFFFFF"/>
                    </a:gs>
                  </a:gsLst>
                  <a:lin ang="5400000" scaled="0"/>
                </a:gradFill>
              </a:rPr>
              <a:t>Easy Local </a:t>
            </a:r>
            <a:r>
              <a:rPr lang="en-US" sz="2000" dirty="0" err="1">
                <a:gradFill>
                  <a:gsLst>
                    <a:gs pos="0">
                      <a:srgbClr val="FFFFFF"/>
                    </a:gs>
                    <a:gs pos="100000">
                      <a:srgbClr val="FFFFFF"/>
                    </a:gs>
                  </a:gsLst>
                  <a:lin ang="5400000" scaled="0"/>
                </a:gradFill>
              </a:rPr>
              <a:t>Dev</a:t>
            </a:r>
            <a:r>
              <a:rPr lang="en-US" sz="2000" dirty="0">
                <a:gradFill>
                  <a:gsLst>
                    <a:gs pos="0">
                      <a:srgbClr val="FFFFFF"/>
                    </a:gs>
                    <a:gs pos="100000">
                      <a:srgbClr val="FFFFFF"/>
                    </a:gs>
                  </a:gsLst>
                  <a:lin ang="5400000" scaled="0"/>
                </a:gradFill>
              </a:rPr>
              <a:t>/Test</a:t>
            </a:r>
          </a:p>
          <a:p>
            <a:pPr lvl="1"/>
            <a:r>
              <a:rPr lang="en-US" sz="2000" dirty="0">
                <a:gradFill>
                  <a:gsLst>
                    <a:gs pos="0">
                      <a:srgbClr val="FFFFFF"/>
                    </a:gs>
                    <a:gs pos="100000">
                      <a:srgbClr val="FFFFFF"/>
                    </a:gs>
                  </a:gsLst>
                  <a:lin ang="5400000" scaled="0"/>
                </a:gradFill>
              </a:rPr>
              <a:t>Persistent Service is </a:t>
            </a:r>
            <a:br>
              <a:rPr lang="en-US" sz="2000" dirty="0">
                <a:gradFill>
                  <a:gsLst>
                    <a:gs pos="0">
                      <a:srgbClr val="FFFFFF"/>
                    </a:gs>
                    <a:gs pos="100000">
                      <a:srgbClr val="FFFFFF"/>
                    </a:gs>
                  </a:gsLst>
                  <a:lin ang="5400000" scaled="0"/>
                </a:gradFill>
              </a:rPr>
            </a:br>
            <a:r>
              <a:rPr lang="en-US" sz="2000" dirty="0">
                <a:gradFill>
                  <a:gsLst>
                    <a:gs pos="0">
                      <a:srgbClr val="FFFFFF"/>
                    </a:gs>
                    <a:gs pos="100000">
                      <a:srgbClr val="FFFFFF"/>
                    </a:gs>
                  </a:gsLst>
                  <a:lin ang="5400000" scaled="0"/>
                </a:gradFill>
              </a:rPr>
              <a:t>Easily Accessible </a:t>
            </a:r>
            <a:br>
              <a:rPr lang="en-US" sz="2000" dirty="0">
                <a:gradFill>
                  <a:gsLst>
                    <a:gs pos="0">
                      <a:srgbClr val="FFFFFF"/>
                    </a:gs>
                    <a:gs pos="100000">
                      <a:srgbClr val="FFFFFF"/>
                    </a:gs>
                  </a:gsLst>
                  <a:lin ang="5400000" scaled="0"/>
                </a:gradFill>
              </a:rPr>
            </a:br>
            <a:r>
              <a:rPr lang="en-US" sz="2000" dirty="0">
                <a:gradFill>
                  <a:gsLst>
                    <a:gs pos="0">
                      <a:srgbClr val="FFFFFF"/>
                    </a:gs>
                    <a:gs pos="100000">
                      <a:srgbClr val="FFFFFF"/>
                    </a:gs>
                  </a:gsLst>
                  <a:lin ang="5400000" scaled="0"/>
                </a:gradFill>
              </a:rPr>
              <a:t>(even from other services!)</a:t>
            </a:r>
          </a:p>
        </p:txBody>
      </p:sp>
      <p:sp>
        <p:nvSpPr>
          <p:cNvPr id="6" name="Content Placeholder 2"/>
          <p:cNvSpPr txBox="1">
            <a:spLocks/>
          </p:cNvSpPr>
          <p:nvPr/>
        </p:nvSpPr>
        <p:spPr>
          <a:xfrm>
            <a:off x="6321426" y="4495800"/>
            <a:ext cx="5346699" cy="1612220"/>
          </a:xfrm>
          <a:prstGeom prst="rect">
            <a:avLst/>
          </a:prstGeom>
          <a:solidFill>
            <a:schemeClr val="accent3"/>
          </a:solidFill>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700" dirty="0">
                <a:gradFill>
                  <a:gsLst>
                    <a:gs pos="0">
                      <a:srgbClr val="FFFFFF"/>
                    </a:gs>
                    <a:gs pos="100000">
                      <a:srgbClr val="FFFFFF"/>
                    </a:gs>
                  </a:gsLst>
                  <a:lin ang="5400000" scaled="0"/>
                </a:gradFill>
              </a:rPr>
              <a:t>Weakness</a:t>
            </a:r>
          </a:p>
          <a:p>
            <a:pPr lvl="1"/>
            <a:r>
              <a:rPr lang="en-US" sz="2000" dirty="0">
                <a:gradFill>
                  <a:gsLst>
                    <a:gs pos="0">
                      <a:srgbClr val="FFFFFF"/>
                    </a:gs>
                    <a:gs pos="100000">
                      <a:srgbClr val="FFFFFF"/>
                    </a:gs>
                  </a:gsLst>
                  <a:lin ang="5400000" scaled="0"/>
                </a:gradFill>
              </a:rPr>
              <a:t>Higher Latency</a:t>
            </a:r>
            <a:br>
              <a:rPr lang="en-US" sz="2000" dirty="0">
                <a:gradFill>
                  <a:gsLst>
                    <a:gs pos="0">
                      <a:srgbClr val="FFFFFF"/>
                    </a:gs>
                    <a:gs pos="100000">
                      <a:srgbClr val="FFFFFF"/>
                    </a:gs>
                  </a:gsLst>
                  <a:lin ang="5400000" scaled="0"/>
                </a:gradFill>
              </a:rPr>
            </a:br>
            <a:r>
              <a:rPr lang="en-US" sz="2000" dirty="0">
                <a:gradFill>
                  <a:gsLst>
                    <a:gs pos="0">
                      <a:srgbClr val="FFFFFF"/>
                    </a:gs>
                    <a:gs pos="100000">
                      <a:srgbClr val="FFFFFF"/>
                    </a:gs>
                  </a:gsLst>
                  <a:lin ang="5400000" scaled="0"/>
                </a:gradFill>
              </a:rPr>
              <a:t>Less Secure</a:t>
            </a:r>
          </a:p>
          <a:p>
            <a:pPr lvl="1"/>
            <a:r>
              <a:rPr lang="en-US" sz="2000" dirty="0">
                <a:gradFill>
                  <a:gsLst>
                    <a:gs pos="0">
                      <a:srgbClr val="FFFFFF"/>
                    </a:gs>
                    <a:gs pos="100000">
                      <a:srgbClr val="FFFFFF"/>
                    </a:gs>
                  </a:gsLst>
                  <a:lin ang="5400000" scaled="0"/>
                </a:gradFill>
              </a:rPr>
              <a:t>Management/Deployment Overhead</a:t>
            </a:r>
          </a:p>
        </p:txBody>
      </p:sp>
      <p:sp>
        <p:nvSpPr>
          <p:cNvPr id="7" name="Freeform 6"/>
          <p:cNvSpPr>
            <a:spLocks/>
          </p:cNvSpPr>
          <p:nvPr/>
        </p:nvSpPr>
        <p:spPr bwMode="auto">
          <a:xfrm>
            <a:off x="3245468" y="4278625"/>
            <a:ext cx="2793499" cy="143442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8" name="Freeform 7"/>
          <p:cNvSpPr>
            <a:spLocks/>
          </p:cNvSpPr>
          <p:nvPr/>
        </p:nvSpPr>
        <p:spPr bwMode="auto">
          <a:xfrm>
            <a:off x="2130574" y="4920817"/>
            <a:ext cx="3169306" cy="1620481"/>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9" name="Freeform 6"/>
          <p:cNvSpPr>
            <a:spLocks/>
          </p:cNvSpPr>
          <p:nvPr/>
        </p:nvSpPr>
        <p:spPr bwMode="auto">
          <a:xfrm>
            <a:off x="3250726" y="1487183"/>
            <a:ext cx="2793499" cy="143442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10" name="Freeform 7"/>
          <p:cNvSpPr>
            <a:spLocks/>
          </p:cNvSpPr>
          <p:nvPr/>
        </p:nvSpPr>
        <p:spPr bwMode="auto">
          <a:xfrm>
            <a:off x="2135832" y="2129376"/>
            <a:ext cx="3169306" cy="1620481"/>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11" name="TextBox 10"/>
          <p:cNvSpPr txBox="1"/>
          <p:nvPr/>
        </p:nvSpPr>
        <p:spPr>
          <a:xfrm>
            <a:off x="2665412" y="3951210"/>
            <a:ext cx="1295400" cy="692497"/>
          </a:xfrm>
          <a:prstGeom prst="rect">
            <a:avLst/>
          </a:prstGeom>
          <a:noFill/>
        </p:spPr>
        <p:txBody>
          <a:bodyPr wrap="square" lIns="0" tIns="0" rIns="0" bIns="0" rtlCol="0">
            <a:spAutoFit/>
          </a:bodyPr>
          <a:lstStyle/>
          <a:p>
            <a:pPr algn="ctr"/>
            <a:r>
              <a:rPr lang="en-US" sz="1500" dirty="0">
                <a:gradFill>
                  <a:gsLst>
                    <a:gs pos="0">
                      <a:srgbClr val="FFFFFF"/>
                    </a:gs>
                    <a:gs pos="100000">
                      <a:srgbClr val="FFFFFF"/>
                    </a:gs>
                  </a:gsLst>
                  <a:lin ang="5400000" scaled="0"/>
                </a:gradFill>
              </a:rPr>
              <a:t>Secure Endpoints </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with Firewall</a:t>
            </a:r>
          </a:p>
        </p:txBody>
      </p:sp>
      <p:sp>
        <p:nvSpPr>
          <p:cNvPr id="14" name="TextBox 13"/>
          <p:cNvSpPr txBox="1"/>
          <p:nvPr/>
        </p:nvSpPr>
        <p:spPr>
          <a:xfrm>
            <a:off x="601403" y="1828800"/>
            <a:ext cx="1336197" cy="461665"/>
          </a:xfrm>
          <a:prstGeom prst="rect">
            <a:avLst/>
          </a:prstGeom>
          <a:noFill/>
        </p:spPr>
        <p:txBody>
          <a:bodyPr wrap="square" lIns="0" tIns="0" rIns="0" bIns="0" rtlCol="0">
            <a:spAutoFit/>
          </a:bodyPr>
          <a:lstStyle/>
          <a:p>
            <a:pPr algn="ctr"/>
            <a:r>
              <a:rPr lang="en-US" sz="1500" dirty="0">
                <a:gradFill>
                  <a:gsLst>
                    <a:gs pos="0">
                      <a:srgbClr val="FFFFFF"/>
                    </a:gs>
                    <a:gs pos="100000">
                      <a:srgbClr val="FFFFFF"/>
                    </a:gs>
                  </a:gsLst>
                  <a:lin ang="5400000" scaled="0"/>
                </a:gradFill>
              </a:rPr>
              <a:t>Load </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Balancer</a:t>
            </a:r>
          </a:p>
        </p:txBody>
      </p:sp>
      <p:sp>
        <p:nvSpPr>
          <p:cNvPr id="15" name="Right Arrow 14"/>
          <p:cNvSpPr/>
          <p:nvPr/>
        </p:nvSpPr>
        <p:spPr bwMode="auto">
          <a:xfrm>
            <a:off x="1673226" y="2446373"/>
            <a:ext cx="1604261" cy="830947"/>
          </a:xfrm>
          <a:prstGeom prst="rightArrow">
            <a:avLst/>
          </a:prstGeom>
          <a:solidFill>
            <a:schemeClr val="accent6"/>
          </a:solidFill>
          <a:ln w="317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r>
              <a:rPr lang="en-US" sz="2800" dirty="0">
                <a:gradFill>
                  <a:gsLst>
                    <a:gs pos="0">
                      <a:srgbClr val="FFFFFF"/>
                    </a:gs>
                    <a:gs pos="100000">
                      <a:srgbClr val="FFFFFF"/>
                    </a:gs>
                  </a:gsLst>
                  <a:lin ang="5400000" scaled="0"/>
                </a:gradFill>
              </a:rPr>
              <a:t>80</a:t>
            </a:r>
          </a:p>
        </p:txBody>
      </p:sp>
      <p:sp>
        <p:nvSpPr>
          <p:cNvPr id="16" name="Oval 15"/>
          <p:cNvSpPr/>
          <p:nvPr/>
        </p:nvSpPr>
        <p:spPr bwMode="auto">
          <a:xfrm>
            <a:off x="1377814" y="2624517"/>
            <a:ext cx="626478" cy="53805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17" name="Group 16"/>
          <p:cNvGrpSpPr/>
          <p:nvPr/>
        </p:nvGrpSpPr>
        <p:grpSpPr bwMode="black">
          <a:xfrm>
            <a:off x="531812" y="2364825"/>
            <a:ext cx="1475368" cy="1138911"/>
            <a:chOff x="7010400" y="2133600"/>
            <a:chExt cx="1379538" cy="1065213"/>
          </a:xfrm>
          <a:solidFill>
            <a:schemeClr val="tx2"/>
          </a:solidFill>
        </p:grpSpPr>
        <p:sp>
          <p:nvSpPr>
            <p:cNvPr id="18"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9"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0"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1"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2"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3"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4"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5"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6"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7"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8"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9"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0"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1"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2"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3"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4"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5"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6"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7"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8"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9"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0"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1"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2"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3"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4"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5"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6"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7"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8"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9"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0"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1"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2"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3"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4"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5"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6"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7"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8"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9"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0"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1"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2"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3"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4"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grpSp>
      <p:grpSp>
        <p:nvGrpSpPr>
          <p:cNvPr id="65" name="Group 64"/>
          <p:cNvGrpSpPr/>
          <p:nvPr/>
        </p:nvGrpSpPr>
        <p:grpSpPr>
          <a:xfrm>
            <a:off x="3123209" y="2447995"/>
            <a:ext cx="1266266" cy="1256942"/>
            <a:chOff x="3748457" y="2014965"/>
            <a:chExt cx="1374901" cy="1364777"/>
          </a:xfrm>
        </p:grpSpPr>
        <p:grpSp>
          <p:nvGrpSpPr>
            <p:cNvPr id="66" name="Group 65"/>
            <p:cNvGrpSpPr/>
            <p:nvPr/>
          </p:nvGrpSpPr>
          <p:grpSpPr>
            <a:xfrm>
              <a:off x="3939389" y="2014965"/>
              <a:ext cx="993037" cy="1196638"/>
              <a:chOff x="6416842" y="3516010"/>
              <a:chExt cx="1304729" cy="1572236"/>
            </a:xfrm>
          </p:grpSpPr>
          <p:pic>
            <p:nvPicPr>
              <p:cNvPr id="68" name="Picture 6" descr="\\magnum\Projects\Microsoft\Cloud Power FY12\Design\Icons\PNGs\Server_2.png"/>
              <p:cNvPicPr>
                <a:picLocks noChangeAspect="1" noChangeArrowheads="1"/>
              </p:cNvPicPr>
              <p:nvPr/>
            </p:nvPicPr>
            <p:blipFill rotWithShape="1">
              <a:blip r:embed="rId4" cstate="print">
                <a:biLevel thresh="25000"/>
              </a:blip>
              <a:srcRect l="27509"/>
              <a:stretch/>
            </p:blipFill>
            <p:spPr bwMode="auto">
              <a:xfrm>
                <a:off x="6416842" y="3516010"/>
                <a:ext cx="1175708" cy="1572236"/>
              </a:xfrm>
              <a:prstGeom prst="rect">
                <a:avLst/>
              </a:prstGeom>
              <a:noFill/>
            </p:spPr>
          </p:pic>
          <p:sp>
            <p:nvSpPr>
              <p:cNvPr id="69" name="Freeform 62"/>
              <p:cNvSpPr>
                <a:spLocks noEditPoints="1"/>
              </p:cNvSpPr>
              <p:nvPr/>
            </p:nvSpPr>
            <p:spPr bwMode="black">
              <a:xfrm>
                <a:off x="7025725" y="4197560"/>
                <a:ext cx="695846" cy="69566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grpSp>
        <p:sp>
          <p:nvSpPr>
            <p:cNvPr id="67" name="TextBox 66"/>
            <p:cNvSpPr txBox="1"/>
            <p:nvPr/>
          </p:nvSpPr>
          <p:spPr>
            <a:xfrm>
              <a:off x="3748457" y="3129106"/>
              <a:ext cx="1374901" cy="250636"/>
            </a:xfrm>
            <a:prstGeom prst="rect">
              <a:avLst/>
            </a:prstGeom>
            <a:noFill/>
          </p:spPr>
          <p:txBody>
            <a:bodyPr wrap="square" lIns="0" tIns="0" rIns="0" bIns="0" rtlCol="0">
              <a:spAutoFit/>
            </a:bodyPr>
            <a:lstStyle/>
            <a:p>
              <a:pPr algn="ctr"/>
              <a:r>
                <a:rPr lang="en-US" sz="1500" dirty="0">
                  <a:gradFill>
                    <a:gsLst>
                      <a:gs pos="0">
                        <a:srgbClr val="FFFFFF"/>
                      </a:gs>
                      <a:gs pos="100000">
                        <a:srgbClr val="FFFFFF"/>
                      </a:gs>
                    </a:gsLst>
                    <a:lin ang="5400000" scaled="0"/>
                  </a:gradFill>
                </a:rPr>
                <a:t>WA Web Role</a:t>
              </a:r>
            </a:p>
          </p:txBody>
        </p:sp>
      </p:grpSp>
      <p:sp>
        <p:nvSpPr>
          <p:cNvPr id="70" name="TextBox 69"/>
          <p:cNvSpPr txBox="1"/>
          <p:nvPr/>
        </p:nvSpPr>
        <p:spPr>
          <a:xfrm>
            <a:off x="4880285" y="1754477"/>
            <a:ext cx="1025866" cy="492443"/>
          </a:xfrm>
          <a:prstGeom prst="rect">
            <a:avLst/>
          </a:prstGeom>
          <a:noFill/>
        </p:spPr>
        <p:txBody>
          <a:bodyPr wrap="square" lIns="0" tIns="0" rIns="0" bIns="0" rtlCol="0">
            <a:spAutoFit/>
          </a:bodyPr>
          <a:lstStyle/>
          <a:p>
            <a:pPr algn="r"/>
            <a:r>
              <a:rPr lang="en-US" sz="1600" dirty="0">
                <a:gradFill>
                  <a:gsLst>
                    <a:gs pos="0">
                      <a:srgbClr val="FFFFFF"/>
                    </a:gs>
                    <a:gs pos="100000">
                      <a:srgbClr val="FFFFFF"/>
                    </a:gs>
                  </a:gsLst>
                  <a:lin ang="5400000" scaled="0"/>
                </a:gradFill>
              </a:rPr>
              <a:t>Cloud </a:t>
            </a:r>
          </a:p>
          <a:p>
            <a:pPr algn="r"/>
            <a:r>
              <a:rPr lang="en-US" sz="1600" dirty="0">
                <a:gradFill>
                  <a:gsLst>
                    <a:gs pos="0">
                      <a:srgbClr val="FFFFFF"/>
                    </a:gs>
                    <a:gs pos="100000">
                      <a:srgbClr val="FFFFFF"/>
                    </a:gs>
                  </a:gsLst>
                  <a:lin ang="5400000" scaled="0"/>
                </a:gradFill>
              </a:rPr>
              <a:t>Service1</a:t>
            </a:r>
          </a:p>
        </p:txBody>
      </p:sp>
      <p:sp>
        <p:nvSpPr>
          <p:cNvPr id="71" name="TextBox 70"/>
          <p:cNvSpPr txBox="1"/>
          <p:nvPr/>
        </p:nvSpPr>
        <p:spPr>
          <a:xfrm>
            <a:off x="4642218" y="4563709"/>
            <a:ext cx="1189312" cy="492443"/>
          </a:xfrm>
          <a:prstGeom prst="rect">
            <a:avLst/>
          </a:prstGeom>
          <a:noFill/>
        </p:spPr>
        <p:txBody>
          <a:bodyPr wrap="square" lIns="0" tIns="0" rIns="0" bIns="0" rtlCol="0">
            <a:spAutoFit/>
          </a:bodyPr>
          <a:lstStyle/>
          <a:p>
            <a:pPr algn="r"/>
            <a:r>
              <a:rPr lang="en-US" sz="1600" dirty="0">
                <a:gradFill>
                  <a:gsLst>
                    <a:gs pos="0">
                      <a:srgbClr val="FFFFFF"/>
                    </a:gs>
                    <a:gs pos="100000">
                      <a:srgbClr val="FFFFFF"/>
                    </a:gs>
                  </a:gsLst>
                  <a:lin ang="5400000" scaled="0"/>
                </a:gradFill>
              </a:rPr>
              <a:t>Cloud </a:t>
            </a:r>
          </a:p>
          <a:p>
            <a:pPr algn="r"/>
            <a:r>
              <a:rPr lang="en-US" sz="1600" dirty="0">
                <a:gradFill>
                  <a:gsLst>
                    <a:gs pos="0">
                      <a:srgbClr val="FFFFFF"/>
                    </a:gs>
                    <a:gs pos="100000">
                      <a:srgbClr val="FFFFFF"/>
                    </a:gs>
                  </a:gsLst>
                  <a:lin ang="5400000" scaled="0"/>
                </a:gradFill>
              </a:rPr>
              <a:t>Service 2</a:t>
            </a:r>
          </a:p>
        </p:txBody>
      </p:sp>
      <p:grpSp>
        <p:nvGrpSpPr>
          <p:cNvPr id="100" name="Group 99"/>
          <p:cNvGrpSpPr/>
          <p:nvPr/>
        </p:nvGrpSpPr>
        <p:grpSpPr>
          <a:xfrm>
            <a:off x="3816447" y="5589289"/>
            <a:ext cx="1082809" cy="744209"/>
            <a:chOff x="9662639" y="5587874"/>
            <a:chExt cx="1082809" cy="744208"/>
          </a:xfrm>
        </p:grpSpPr>
        <p:sp>
          <p:nvSpPr>
            <p:cNvPr id="101" name="TextBox 100"/>
            <p:cNvSpPr txBox="1"/>
            <p:nvPr/>
          </p:nvSpPr>
          <p:spPr>
            <a:xfrm>
              <a:off x="9864982" y="6116638"/>
              <a:ext cx="880466" cy="215444"/>
            </a:xfrm>
            <a:prstGeom prst="rect">
              <a:avLst/>
            </a:prstGeom>
            <a:noFill/>
          </p:spPr>
          <p:txBody>
            <a:bodyPr wrap="square" lIns="0" tIns="0" rIns="0" bIns="0" rtlCol="0">
              <a:spAutoFit/>
            </a:bodyPr>
            <a:lstStyle>
              <a:defPPr>
                <a:defRPr lang="en-US"/>
              </a:defPPr>
              <a:lvl1pPr algn="ctr">
                <a:defRPr sz="1400">
                  <a:solidFill>
                    <a:schemeClr val="bg1">
                      <a:alpha val="99000"/>
                    </a:schemeClr>
                  </a:solidFill>
                </a:defRPr>
              </a:lvl1pPr>
            </a:lstStyle>
            <a:p>
              <a:r>
                <a:rPr lang="en-US" dirty="0">
                  <a:gradFill>
                    <a:gsLst>
                      <a:gs pos="0">
                        <a:srgbClr val="FFFFFF"/>
                      </a:gs>
                      <a:gs pos="100000">
                        <a:srgbClr val="FFFFFF"/>
                      </a:gs>
                    </a:gsLst>
                    <a:lin ang="5400000" scaled="0"/>
                  </a:gradFill>
                </a:rPr>
                <a:t>SQL </a:t>
              </a:r>
              <a:r>
                <a:rPr lang="en-US" dirty="0" smtClean="0">
                  <a:gradFill>
                    <a:gsLst>
                      <a:gs pos="0">
                        <a:srgbClr val="FFFFFF"/>
                      </a:gs>
                      <a:gs pos="100000">
                        <a:srgbClr val="FFFFFF"/>
                      </a:gs>
                    </a:gsLst>
                    <a:lin ang="5400000" scaled="0"/>
                  </a:gradFill>
                </a:rPr>
                <a:t>Server</a:t>
              </a:r>
              <a:endParaRPr lang="en-US" dirty="0">
                <a:gradFill>
                  <a:gsLst>
                    <a:gs pos="0">
                      <a:srgbClr val="FFFFFF"/>
                    </a:gs>
                    <a:gs pos="100000">
                      <a:srgbClr val="FFFFFF"/>
                    </a:gs>
                  </a:gsLst>
                  <a:lin ang="5400000" scaled="0"/>
                </a:gradFill>
              </a:endParaRPr>
            </a:p>
          </p:txBody>
        </p:sp>
        <p:grpSp>
          <p:nvGrpSpPr>
            <p:cNvPr id="103" name="Group 102"/>
            <p:cNvGrpSpPr/>
            <p:nvPr/>
          </p:nvGrpSpPr>
          <p:grpSpPr>
            <a:xfrm>
              <a:off x="9662639" y="5587874"/>
              <a:ext cx="626605" cy="525255"/>
              <a:chOff x="8480471" y="4278533"/>
              <a:chExt cx="813936" cy="682287"/>
            </a:xfrm>
          </p:grpSpPr>
          <p:sp>
            <p:nvSpPr>
              <p:cNvPr id="107" name="Freeform 34"/>
              <p:cNvSpPr>
                <a:spLocks noEditPoints="1"/>
              </p:cNvSpPr>
              <p:nvPr/>
            </p:nvSpPr>
            <p:spPr bwMode="auto">
              <a:xfrm>
                <a:off x="8810226" y="4485693"/>
                <a:ext cx="484181" cy="475127"/>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648"/>
                <a:endParaRPr lang="en-US" sz="1600" spc="-123">
                  <a:gradFill>
                    <a:gsLst>
                      <a:gs pos="0">
                        <a:srgbClr val="FFFFFF"/>
                      </a:gs>
                      <a:gs pos="100000">
                        <a:srgbClr val="FFFFFF"/>
                      </a:gs>
                    </a:gsLst>
                    <a:lin ang="5400000" scaled="0"/>
                  </a:gradFill>
                  <a:latin typeface="Segoe Light" pitchFamily="34" charset="0"/>
                </a:endParaRPr>
              </a:p>
            </p:txBody>
          </p:sp>
          <p:sp>
            <p:nvSpPr>
              <p:cNvPr id="108" name="Freeform 107"/>
              <p:cNvSpPr>
                <a:spLocks noEditPoints="1"/>
              </p:cNvSpPr>
              <p:nvPr/>
            </p:nvSpPr>
            <p:spPr bwMode="black">
              <a:xfrm>
                <a:off x="8480471" y="4278533"/>
                <a:ext cx="298127" cy="60120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648"/>
                <a:r>
                  <a:rPr lang="en-US" sz="1600" spc="-123" dirty="0">
                    <a:gradFill>
                      <a:gsLst>
                        <a:gs pos="0">
                          <a:srgbClr val="FFFFFF"/>
                        </a:gs>
                        <a:gs pos="100000">
                          <a:srgbClr val="FFFFFF"/>
                        </a:gs>
                      </a:gsLst>
                      <a:lin ang="5400000" scaled="0"/>
                    </a:gradFill>
                    <a:latin typeface="Segoe Light" pitchFamily="34" charset="0"/>
                  </a:rPr>
                  <a:t> </a:t>
                </a:r>
              </a:p>
            </p:txBody>
          </p:sp>
        </p:grpSp>
      </p:grpSp>
      <p:sp>
        <p:nvSpPr>
          <p:cNvPr id="139" name="Freeform 92"/>
          <p:cNvSpPr>
            <a:spLocks noEditPoints="1"/>
          </p:cNvSpPr>
          <p:nvPr/>
        </p:nvSpPr>
        <p:spPr bwMode="black">
          <a:xfrm>
            <a:off x="4040661" y="4294233"/>
            <a:ext cx="134311" cy="242137"/>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0" name="TextBox 139"/>
          <p:cNvSpPr txBox="1"/>
          <p:nvPr/>
        </p:nvSpPr>
        <p:spPr>
          <a:xfrm>
            <a:off x="628369" y="6202468"/>
            <a:ext cx="1336197" cy="461665"/>
          </a:xfrm>
          <a:prstGeom prst="rect">
            <a:avLst/>
          </a:prstGeom>
          <a:noFill/>
        </p:spPr>
        <p:txBody>
          <a:bodyPr wrap="square" lIns="0" tIns="0" rIns="0" bIns="0" rtlCol="0">
            <a:spAutoFit/>
          </a:bodyPr>
          <a:lstStyle/>
          <a:p>
            <a:pPr algn="ctr"/>
            <a:r>
              <a:rPr lang="en-US" sz="1500" dirty="0">
                <a:gradFill>
                  <a:gsLst>
                    <a:gs pos="0">
                      <a:srgbClr val="FFFFFF"/>
                    </a:gs>
                    <a:gs pos="100000">
                      <a:srgbClr val="FFFFFF"/>
                    </a:gs>
                  </a:gsLst>
                  <a:lin ang="5400000" scaled="0"/>
                </a:gradFill>
              </a:rPr>
              <a:t>Load </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Balancer</a:t>
            </a:r>
          </a:p>
        </p:txBody>
      </p:sp>
      <p:sp>
        <p:nvSpPr>
          <p:cNvPr id="141" name="Right Arrow 140"/>
          <p:cNvSpPr/>
          <p:nvPr/>
        </p:nvSpPr>
        <p:spPr bwMode="auto">
          <a:xfrm>
            <a:off x="1700192" y="5082907"/>
            <a:ext cx="1604261" cy="830947"/>
          </a:xfrm>
          <a:prstGeom prst="rightArrow">
            <a:avLst/>
          </a:prstGeom>
          <a:solidFill>
            <a:schemeClr val="accent6"/>
          </a:solidFill>
          <a:ln w="317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1645920" tIns="45713" rIns="91424" bIns="45713" numCol="1" rtlCol="0" anchor="ctr" anchorCtr="0" compatLnSpc="1">
            <a:prstTxWarp prst="textNoShape">
              <a:avLst/>
            </a:prstTxWarp>
          </a:bodyPr>
          <a:lstStyle/>
          <a:p>
            <a:pPr algn="r" defTabSz="913985" fontAlgn="base">
              <a:spcBef>
                <a:spcPct val="0"/>
              </a:spcBef>
              <a:spcAft>
                <a:spcPct val="0"/>
              </a:spcAft>
            </a:pPr>
            <a:r>
              <a:rPr lang="en-US" dirty="0">
                <a:gradFill>
                  <a:gsLst>
                    <a:gs pos="0">
                      <a:srgbClr val="FFFFFF"/>
                    </a:gs>
                    <a:gs pos="100000">
                      <a:srgbClr val="FFFFFF"/>
                    </a:gs>
                  </a:gsLst>
                  <a:lin ang="5400000" scaled="0"/>
                </a:gradFill>
              </a:rPr>
              <a:t>2001-1433</a:t>
            </a:r>
          </a:p>
        </p:txBody>
      </p:sp>
      <p:grpSp>
        <p:nvGrpSpPr>
          <p:cNvPr id="142" name="Group 141"/>
          <p:cNvGrpSpPr/>
          <p:nvPr/>
        </p:nvGrpSpPr>
        <p:grpSpPr bwMode="black">
          <a:xfrm>
            <a:off x="558778" y="5001359"/>
            <a:ext cx="1475368" cy="1138911"/>
            <a:chOff x="7010400" y="2133600"/>
            <a:chExt cx="1379538" cy="1065213"/>
          </a:xfrm>
          <a:solidFill>
            <a:schemeClr val="tx2"/>
          </a:solidFill>
        </p:grpSpPr>
        <p:sp>
          <p:nvSpPr>
            <p:cNvPr id="143"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44"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45"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46"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47"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48"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49"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0"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1"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2"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3"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4"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5"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6"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7"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8"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59"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0"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1"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2"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3"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4"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5"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6"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7"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8"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69"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0"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1"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2"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3"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4"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5"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6"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7"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8"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79"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0"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1"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2"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3"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4"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5"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6"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7"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8"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89"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grpSp>
      <p:cxnSp>
        <p:nvCxnSpPr>
          <p:cNvPr id="191" name="Elbow Connector 190"/>
          <p:cNvCxnSpPr>
            <a:endCxn id="145" idx="1"/>
          </p:cNvCxnSpPr>
          <p:nvPr/>
        </p:nvCxnSpPr>
        <p:spPr>
          <a:xfrm rot="10800000" flipV="1">
            <a:off x="947571" y="1481772"/>
            <a:ext cx="4313617" cy="3740240"/>
          </a:xfrm>
          <a:prstGeom prst="bentConnector3">
            <a:avLst>
              <a:gd name="adj1" fmla="val 111869"/>
            </a:avLst>
          </a:prstGeom>
          <a:ln w="317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74612" y="1502734"/>
            <a:ext cx="4859772" cy="215444"/>
          </a:xfrm>
          <a:prstGeom prst="rect">
            <a:avLst/>
          </a:prstGeom>
          <a:noFill/>
        </p:spPr>
        <p:txBody>
          <a:bodyPr wrap="square" lIns="0" tIns="0" rIns="0" bIns="0" rtlCol="0">
            <a:spAutoFit/>
          </a:bodyPr>
          <a:lstStyle>
            <a:defPPr>
              <a:defRPr lang="en-US"/>
            </a:defPPr>
            <a:lvl1pPr algn="ctr">
              <a:defRPr sz="1400">
                <a:gradFill>
                  <a:gsLst>
                    <a:gs pos="0">
                      <a:srgbClr val="595959"/>
                    </a:gs>
                    <a:gs pos="86000">
                      <a:srgbClr val="595959"/>
                    </a:gs>
                  </a:gsLst>
                  <a:lin ang="5400000" scaled="0"/>
                </a:gradFill>
              </a:defRPr>
            </a:lvl1pPr>
          </a:lstStyle>
          <a:p>
            <a:r>
              <a:rPr lang="en-US" dirty="0">
                <a:solidFill>
                  <a:srgbClr val="FFFFFF"/>
                </a:solidFill>
              </a:rPr>
              <a:t>SQL Data Access Traffic Through Public </a:t>
            </a:r>
            <a:r>
              <a:rPr lang="en-US" dirty="0" smtClean="0">
                <a:solidFill>
                  <a:srgbClr val="FFFFFF"/>
                </a:solidFill>
              </a:rPr>
              <a:t>Endpoint</a:t>
            </a:r>
            <a:endParaRPr lang="en-US" dirty="0">
              <a:solidFill>
                <a:srgbClr val="FFFFFF"/>
              </a:solidFill>
            </a:endParaRPr>
          </a:p>
        </p:txBody>
      </p:sp>
    </p:spTree>
    <p:extLst>
      <p:ext uri="{BB962C8B-B14F-4D97-AF65-F5344CB8AC3E}">
        <p14:creationId xmlns:p14="http://schemas.microsoft.com/office/powerpoint/2010/main" val="3028956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2" fill="hold" nodeType="withEffect">
                                  <p:stCondLst>
                                    <p:cond delay="0"/>
                                  </p:stCondLst>
                                  <p:childTnLst>
                                    <p:set>
                                      <p:cBhvr>
                                        <p:cTn id="9" dur="1" fill="hold">
                                          <p:stCondLst>
                                            <p:cond delay="0"/>
                                          </p:stCondLst>
                                        </p:cTn>
                                        <p:tgtEl>
                                          <p:spTgt spid="191"/>
                                        </p:tgtEl>
                                        <p:attrNameLst>
                                          <p:attrName>style.visibility</p:attrName>
                                        </p:attrNameLst>
                                      </p:cBhvr>
                                      <p:to>
                                        <p:strVal val="visible"/>
                                      </p:to>
                                    </p:set>
                                    <p:animEffect transition="in" filter="wipe(right)">
                                      <p:cBhvr>
                                        <p:cTn id="10" dur="500"/>
                                        <p:tgtEl>
                                          <p:spTgt spid="1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6"/>
                                        </p:tgtEl>
                                        <p:attrNameLst>
                                          <p:attrName>style.visibility</p:attrName>
                                        </p:attrNameLst>
                                      </p:cBhvr>
                                      <p:to>
                                        <p:strVal val="visible"/>
                                      </p:to>
                                    </p:set>
                                    <p:animEffect transition="in" filter="fade">
                                      <p:cBhvr>
                                        <p:cTn id="13" dur="500"/>
                                        <p:tgtEl>
                                          <p:spTgt spid="19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9"/>
                                        </p:tgtEl>
                                        <p:attrNameLst>
                                          <p:attrName>style.visibility</p:attrName>
                                        </p:attrNameLst>
                                      </p:cBhvr>
                                      <p:to>
                                        <p:strVal val="visible"/>
                                      </p:to>
                                    </p:set>
                                    <p:animEffect transition="in" filter="fade">
                                      <p:cBhvr>
                                        <p:cTn id="24"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1" grpId="0"/>
      <p:bldP spid="139" grpId="0" animBg="1"/>
      <p:bldP spid="19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Connecting Cloud Services with VNET</a:t>
            </a:r>
          </a:p>
        </p:txBody>
      </p:sp>
      <p:sp>
        <p:nvSpPr>
          <p:cNvPr id="5" name="Content Placeholder 2"/>
          <p:cNvSpPr txBox="1">
            <a:spLocks/>
          </p:cNvSpPr>
          <p:nvPr/>
        </p:nvSpPr>
        <p:spPr>
          <a:xfrm>
            <a:off x="6321426" y="1436700"/>
            <a:ext cx="5346699" cy="2590800"/>
          </a:xfrm>
          <a:prstGeom prst="rect">
            <a:avLst/>
          </a:prstGeom>
          <a:solidFill>
            <a:schemeClr val="accent5">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700" dirty="0">
                <a:gradFill>
                  <a:gsLst>
                    <a:gs pos="0">
                      <a:srgbClr val="FFFFFF"/>
                    </a:gs>
                    <a:gs pos="100000">
                      <a:srgbClr val="FFFFFF"/>
                    </a:gs>
                  </a:gsLst>
                  <a:lin ang="5400000" scaled="0"/>
                </a:gradFill>
              </a:rPr>
              <a:t>Strengths</a:t>
            </a:r>
          </a:p>
          <a:p>
            <a:pPr lvl="1"/>
            <a:r>
              <a:rPr lang="en-US" sz="2000" dirty="0">
                <a:gradFill>
                  <a:gsLst>
                    <a:gs pos="0">
                      <a:srgbClr val="FFFFFF"/>
                    </a:gs>
                    <a:gs pos="100000">
                      <a:srgbClr val="FFFFFF"/>
                    </a:gs>
                  </a:gsLst>
                  <a:lin ang="5400000" scaled="0"/>
                </a:gradFill>
              </a:rPr>
              <a:t>Simplicity</a:t>
            </a:r>
          </a:p>
          <a:p>
            <a:pPr lvl="1"/>
            <a:r>
              <a:rPr lang="en-US" sz="2000" dirty="0">
                <a:gradFill>
                  <a:gsLst>
                    <a:gs pos="0">
                      <a:srgbClr val="FFFFFF"/>
                    </a:gs>
                    <a:gs pos="100000">
                      <a:srgbClr val="FFFFFF"/>
                    </a:gs>
                  </a:gsLst>
                  <a:lin ang="5400000" scaled="0"/>
                </a:gradFill>
              </a:rPr>
              <a:t>Tenant Autonomy</a:t>
            </a:r>
          </a:p>
          <a:p>
            <a:pPr lvl="1"/>
            <a:r>
              <a:rPr lang="en-US" sz="2000" dirty="0">
                <a:gradFill>
                  <a:gsLst>
                    <a:gs pos="0">
                      <a:srgbClr val="FFFFFF"/>
                    </a:gs>
                    <a:gs pos="100000">
                      <a:srgbClr val="FFFFFF"/>
                    </a:gs>
                  </a:gsLst>
                  <a:lin ang="5400000" scaled="0"/>
                </a:gradFill>
              </a:rPr>
              <a:t>VIP Swap (stateless roles)</a:t>
            </a:r>
          </a:p>
          <a:p>
            <a:pPr lvl="1"/>
            <a:r>
              <a:rPr lang="en-US" sz="2000" dirty="0">
                <a:gradFill>
                  <a:gsLst>
                    <a:gs pos="0">
                      <a:srgbClr val="FFFFFF"/>
                    </a:gs>
                    <a:gs pos="100000">
                      <a:srgbClr val="FFFFFF"/>
                    </a:gs>
                  </a:gsLst>
                  <a:lin ang="5400000" scaled="0"/>
                </a:gradFill>
              </a:rPr>
              <a:t>Easy Local </a:t>
            </a:r>
            <a:r>
              <a:rPr lang="en-US" sz="2000" dirty="0" err="1">
                <a:gradFill>
                  <a:gsLst>
                    <a:gs pos="0">
                      <a:srgbClr val="FFFFFF"/>
                    </a:gs>
                    <a:gs pos="100000">
                      <a:srgbClr val="FFFFFF"/>
                    </a:gs>
                  </a:gsLst>
                  <a:lin ang="5400000" scaled="0"/>
                </a:gradFill>
              </a:rPr>
              <a:t>Dev</a:t>
            </a:r>
            <a:r>
              <a:rPr lang="en-US" sz="2000" dirty="0">
                <a:gradFill>
                  <a:gsLst>
                    <a:gs pos="0">
                      <a:srgbClr val="FFFFFF"/>
                    </a:gs>
                    <a:gs pos="100000">
                      <a:srgbClr val="FFFFFF"/>
                    </a:gs>
                  </a:gsLst>
                  <a:lin ang="5400000" scaled="0"/>
                </a:gradFill>
              </a:rPr>
              <a:t>/Test</a:t>
            </a:r>
          </a:p>
          <a:p>
            <a:pPr lvl="1"/>
            <a:r>
              <a:rPr lang="en-US" sz="2000" dirty="0">
                <a:gradFill>
                  <a:gsLst>
                    <a:gs pos="0">
                      <a:srgbClr val="FFFFFF"/>
                    </a:gs>
                    <a:gs pos="100000">
                      <a:srgbClr val="FFFFFF"/>
                    </a:gs>
                  </a:gsLst>
                  <a:lin ang="5400000" scaled="0"/>
                </a:gradFill>
              </a:rPr>
              <a:t>Persistent Service is </a:t>
            </a:r>
            <a:r>
              <a:rPr lang="en-US" sz="2000" dirty="0" smtClean="0">
                <a:gradFill>
                  <a:gsLst>
                    <a:gs pos="0">
                      <a:srgbClr val="FFFFFF"/>
                    </a:gs>
                    <a:gs pos="100000">
                      <a:srgbClr val="FFFFFF"/>
                    </a:gs>
                  </a:gsLst>
                  <a:lin ang="5400000" scaled="0"/>
                </a:gradFill>
              </a:rPr>
              <a:t>Easily </a:t>
            </a:r>
            <a:r>
              <a:rPr lang="en-US" sz="2000" dirty="0">
                <a:gradFill>
                  <a:gsLst>
                    <a:gs pos="0">
                      <a:srgbClr val="FFFFFF"/>
                    </a:gs>
                    <a:gs pos="100000">
                      <a:srgbClr val="FFFFFF"/>
                    </a:gs>
                  </a:gsLst>
                  <a:lin ang="5400000" scaled="0"/>
                </a:gradFill>
              </a:rPr>
              <a:t>Accessible </a:t>
            </a:r>
            <a:br>
              <a:rPr lang="en-US" sz="2000" dirty="0">
                <a:gradFill>
                  <a:gsLst>
                    <a:gs pos="0">
                      <a:srgbClr val="FFFFFF"/>
                    </a:gs>
                    <a:gs pos="100000">
                      <a:srgbClr val="FFFFFF"/>
                    </a:gs>
                  </a:gsLst>
                  <a:lin ang="5400000" scaled="0"/>
                </a:gradFill>
              </a:rPr>
            </a:br>
            <a:r>
              <a:rPr lang="en-US" sz="2000" dirty="0">
                <a:gradFill>
                  <a:gsLst>
                    <a:gs pos="0">
                      <a:srgbClr val="FFFFFF"/>
                    </a:gs>
                    <a:gs pos="100000">
                      <a:srgbClr val="FFFFFF"/>
                    </a:gs>
                  </a:gsLst>
                  <a:lin ang="5400000" scaled="0"/>
                </a:gradFill>
              </a:rPr>
              <a:t>(even from other services!)</a:t>
            </a:r>
          </a:p>
        </p:txBody>
      </p:sp>
      <p:sp>
        <p:nvSpPr>
          <p:cNvPr id="6" name="Content Placeholder 2"/>
          <p:cNvSpPr txBox="1">
            <a:spLocks/>
          </p:cNvSpPr>
          <p:nvPr/>
        </p:nvSpPr>
        <p:spPr>
          <a:xfrm>
            <a:off x="6321426" y="4159210"/>
            <a:ext cx="5346699" cy="1371600"/>
          </a:xfrm>
          <a:prstGeom prst="rect">
            <a:avLst/>
          </a:prstGeom>
          <a:solidFill>
            <a:schemeClr val="accent3"/>
          </a:solidFill>
        </p:spPr>
        <p:txBody>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700" dirty="0">
                <a:gradFill>
                  <a:gsLst>
                    <a:gs pos="0">
                      <a:srgbClr val="FFFFFF"/>
                    </a:gs>
                    <a:gs pos="100000">
                      <a:srgbClr val="FFFFFF"/>
                    </a:gs>
                  </a:gsLst>
                  <a:lin ang="5400000" scaled="0"/>
                </a:gradFill>
              </a:rPr>
              <a:t>Weakness</a:t>
            </a:r>
          </a:p>
          <a:p>
            <a:pPr lvl="1"/>
            <a:r>
              <a:rPr lang="en-US" sz="2000" dirty="0">
                <a:gradFill>
                  <a:gsLst>
                    <a:gs pos="0">
                      <a:srgbClr val="FFFFFF"/>
                    </a:gs>
                    <a:gs pos="100000">
                      <a:srgbClr val="FFFFFF"/>
                    </a:gs>
                  </a:gsLst>
                  <a:lin ang="5400000" scaled="0"/>
                </a:gradFill>
              </a:rPr>
              <a:t>VNET Complexity</a:t>
            </a:r>
          </a:p>
          <a:p>
            <a:pPr lvl="1"/>
            <a:r>
              <a:rPr lang="en-US" sz="2000" dirty="0">
                <a:gradFill>
                  <a:gsLst>
                    <a:gs pos="0">
                      <a:srgbClr val="FFFFFF"/>
                    </a:gs>
                    <a:gs pos="100000">
                      <a:srgbClr val="FFFFFF"/>
                    </a:gs>
                  </a:gsLst>
                  <a:lin ang="5400000" scaled="0"/>
                </a:gradFill>
              </a:rPr>
              <a:t>No </a:t>
            </a:r>
            <a:r>
              <a:rPr lang="en-US" sz="2000" dirty="0" err="1">
                <a:gradFill>
                  <a:gsLst>
                    <a:gs pos="0">
                      <a:srgbClr val="FFFFFF"/>
                    </a:gs>
                    <a:gs pos="100000">
                      <a:srgbClr val="FFFFFF"/>
                    </a:gs>
                  </a:gsLst>
                  <a:lin ang="5400000" scaled="0"/>
                </a:gradFill>
              </a:rPr>
              <a:t>iDNS</a:t>
            </a:r>
            <a:r>
              <a:rPr lang="en-US" sz="2000" dirty="0">
                <a:gradFill>
                  <a:gsLst>
                    <a:gs pos="0">
                      <a:srgbClr val="FFFFFF"/>
                    </a:gs>
                    <a:gs pos="100000">
                      <a:srgbClr val="FFFFFF"/>
                    </a:gs>
                  </a:gsLst>
                  <a:lin ang="5400000" scaled="0"/>
                </a:gradFill>
              </a:rPr>
              <a:t> – use BYOD</a:t>
            </a:r>
          </a:p>
        </p:txBody>
      </p:sp>
      <p:sp>
        <p:nvSpPr>
          <p:cNvPr id="7" name="Freeform 6"/>
          <p:cNvSpPr>
            <a:spLocks/>
          </p:cNvSpPr>
          <p:nvPr/>
        </p:nvSpPr>
        <p:spPr bwMode="auto">
          <a:xfrm>
            <a:off x="3245468" y="4278625"/>
            <a:ext cx="2793499" cy="143442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8" name="Freeform 7"/>
          <p:cNvSpPr>
            <a:spLocks/>
          </p:cNvSpPr>
          <p:nvPr/>
        </p:nvSpPr>
        <p:spPr bwMode="auto">
          <a:xfrm>
            <a:off x="2130574" y="4920817"/>
            <a:ext cx="3169306" cy="1620481"/>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9" name="Freeform 6"/>
          <p:cNvSpPr>
            <a:spLocks/>
          </p:cNvSpPr>
          <p:nvPr/>
        </p:nvSpPr>
        <p:spPr bwMode="auto">
          <a:xfrm>
            <a:off x="3250726" y="1487183"/>
            <a:ext cx="2793499" cy="143442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10" name="Freeform 7"/>
          <p:cNvSpPr>
            <a:spLocks/>
          </p:cNvSpPr>
          <p:nvPr/>
        </p:nvSpPr>
        <p:spPr bwMode="auto">
          <a:xfrm>
            <a:off x="2135832" y="2129376"/>
            <a:ext cx="3169306" cy="1620481"/>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gradFill>
                <a:gsLst>
                  <a:gs pos="0">
                    <a:srgbClr val="FFFFFF"/>
                  </a:gs>
                  <a:gs pos="100000">
                    <a:srgbClr val="FFFFFF"/>
                  </a:gs>
                </a:gsLst>
                <a:lin ang="5400000" scaled="0"/>
              </a:gradFill>
            </a:endParaRPr>
          </a:p>
        </p:txBody>
      </p:sp>
      <p:sp>
        <p:nvSpPr>
          <p:cNvPr id="11" name="TextBox 10"/>
          <p:cNvSpPr txBox="1"/>
          <p:nvPr/>
        </p:nvSpPr>
        <p:spPr>
          <a:xfrm>
            <a:off x="3026063" y="3951210"/>
            <a:ext cx="1163349" cy="461665"/>
          </a:xfrm>
          <a:prstGeom prst="rect">
            <a:avLst/>
          </a:prstGeom>
          <a:noFill/>
        </p:spPr>
        <p:txBody>
          <a:bodyPr wrap="square" lIns="0" tIns="0" rIns="0" bIns="0" rtlCol="0">
            <a:spAutoFit/>
          </a:bodyPr>
          <a:lstStyle/>
          <a:p>
            <a:pPr algn="ctr"/>
            <a:r>
              <a:rPr lang="en-US" sz="1500" dirty="0">
                <a:gradFill>
                  <a:gsLst>
                    <a:gs pos="0">
                      <a:srgbClr val="FFFFFF"/>
                    </a:gs>
                    <a:gs pos="100000">
                      <a:srgbClr val="FFFFFF"/>
                    </a:gs>
                  </a:gsLst>
                  <a:lin ang="5400000" scaled="0"/>
                </a:gradFill>
              </a:rPr>
              <a:t>Direct Access </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via VNET</a:t>
            </a:r>
          </a:p>
        </p:txBody>
      </p:sp>
      <p:sp>
        <p:nvSpPr>
          <p:cNvPr id="12" name="TextBox 11"/>
          <p:cNvSpPr txBox="1"/>
          <p:nvPr/>
        </p:nvSpPr>
        <p:spPr>
          <a:xfrm>
            <a:off x="3798966" y="2401154"/>
            <a:ext cx="1382084" cy="369332"/>
          </a:xfrm>
          <a:prstGeom prst="rect">
            <a:avLst/>
          </a:prstGeom>
          <a:noFill/>
        </p:spPr>
        <p:txBody>
          <a:bodyPr wrap="square" lIns="0" tIns="0" rIns="0" bIns="0" rtlCol="0">
            <a:spAutoFit/>
          </a:bodyPr>
          <a:lstStyle/>
          <a:p>
            <a:pPr algn="ctr"/>
            <a:r>
              <a:rPr lang="en-US" sz="1200" b="1" dirty="0" err="1">
                <a:gradFill>
                  <a:gsLst>
                    <a:gs pos="0">
                      <a:srgbClr val="FFFFFF"/>
                    </a:gs>
                    <a:gs pos="100000">
                      <a:srgbClr val="FFFFFF"/>
                    </a:gs>
                  </a:gsLst>
                  <a:lin ang="5400000" scaled="0"/>
                </a:gradFill>
              </a:rPr>
              <a:t>FrontEndSubnet</a:t>
            </a:r>
            <a:r>
              <a:rPr lang="en-US" sz="1200" b="1" dirty="0">
                <a:gradFill>
                  <a:gsLst>
                    <a:gs pos="0">
                      <a:srgbClr val="FFFFFF"/>
                    </a:gs>
                    <a:gs pos="100000">
                      <a:srgbClr val="FFFFFF"/>
                    </a:gs>
                  </a:gsLst>
                  <a:lin ang="5400000" scaled="0"/>
                </a:gradFill>
              </a:rPr>
              <a:t> </a:t>
            </a:r>
          </a:p>
          <a:p>
            <a:pPr algn="ctr"/>
            <a:r>
              <a:rPr lang="en-US" sz="1200" b="1" dirty="0">
                <a:gradFill>
                  <a:gsLst>
                    <a:gs pos="0">
                      <a:srgbClr val="FFFFFF"/>
                    </a:gs>
                    <a:gs pos="100000">
                      <a:srgbClr val="FFFFFF"/>
                    </a:gs>
                  </a:gsLst>
                  <a:lin ang="5400000" scaled="0"/>
                </a:gradFill>
              </a:rPr>
              <a:t>(10.0.0.0/16)</a:t>
            </a:r>
          </a:p>
        </p:txBody>
      </p:sp>
      <p:sp>
        <p:nvSpPr>
          <p:cNvPr id="13" name="TextBox 12"/>
          <p:cNvSpPr txBox="1"/>
          <p:nvPr/>
        </p:nvSpPr>
        <p:spPr>
          <a:xfrm>
            <a:off x="3756339" y="5056151"/>
            <a:ext cx="1275590" cy="369332"/>
          </a:xfrm>
          <a:prstGeom prst="rect">
            <a:avLst/>
          </a:prstGeom>
          <a:noFill/>
        </p:spPr>
        <p:txBody>
          <a:bodyPr wrap="square" lIns="0" tIns="0" rIns="0" bIns="0" rtlCol="0">
            <a:spAutoFit/>
          </a:bodyPr>
          <a:lstStyle>
            <a:defPPr>
              <a:defRPr lang="en-US"/>
            </a:defPPr>
            <a:lvl1pPr algn="ctr">
              <a:defRPr sz="1200" b="1">
                <a:solidFill>
                  <a:schemeClr val="accent6">
                    <a:alpha val="99000"/>
                  </a:schemeClr>
                </a:solidFill>
              </a:defRPr>
            </a:lvl1pPr>
          </a:lstStyle>
          <a:p>
            <a:r>
              <a:rPr lang="en-US" dirty="0" err="1">
                <a:gradFill>
                  <a:gsLst>
                    <a:gs pos="0">
                      <a:srgbClr val="FFFFFF"/>
                    </a:gs>
                    <a:gs pos="100000">
                      <a:srgbClr val="FFFFFF"/>
                    </a:gs>
                  </a:gsLst>
                  <a:lin ang="5400000" scaled="0"/>
                </a:gradFill>
              </a:rPr>
              <a:t>SQLSubnet</a:t>
            </a:r>
            <a:r>
              <a:rPr lang="en-US" dirty="0">
                <a:gradFill>
                  <a:gsLst>
                    <a:gs pos="0">
                      <a:srgbClr val="FFFFFF"/>
                    </a:gs>
                    <a:gs pos="100000">
                      <a:srgbClr val="FFFFFF"/>
                    </a:gs>
                  </a:gsLst>
                  <a:lin ang="5400000" scaled="0"/>
                </a:gradFill>
              </a:rPr>
              <a:t> </a:t>
            </a:r>
          </a:p>
          <a:p>
            <a:r>
              <a:rPr lang="en-US" dirty="0">
                <a:gradFill>
                  <a:gsLst>
                    <a:gs pos="0">
                      <a:srgbClr val="FFFFFF"/>
                    </a:gs>
                    <a:gs pos="100000">
                      <a:srgbClr val="FFFFFF"/>
                    </a:gs>
                  </a:gsLst>
                  <a:lin ang="5400000" scaled="0"/>
                </a:gradFill>
              </a:rPr>
              <a:t>(10.1.0.0/16)</a:t>
            </a:r>
          </a:p>
        </p:txBody>
      </p:sp>
      <p:sp>
        <p:nvSpPr>
          <p:cNvPr id="14" name="TextBox 13"/>
          <p:cNvSpPr txBox="1"/>
          <p:nvPr/>
        </p:nvSpPr>
        <p:spPr>
          <a:xfrm>
            <a:off x="601403" y="3565934"/>
            <a:ext cx="1336197" cy="461665"/>
          </a:xfrm>
          <a:prstGeom prst="rect">
            <a:avLst/>
          </a:prstGeom>
          <a:noFill/>
        </p:spPr>
        <p:txBody>
          <a:bodyPr wrap="square" lIns="0" tIns="0" rIns="0" bIns="0" rtlCol="0">
            <a:spAutoFit/>
          </a:bodyPr>
          <a:lstStyle/>
          <a:p>
            <a:pPr algn="ctr"/>
            <a:r>
              <a:rPr lang="en-US" sz="1500" dirty="0">
                <a:gradFill>
                  <a:gsLst>
                    <a:gs pos="0">
                      <a:srgbClr val="FFFFFF"/>
                    </a:gs>
                    <a:gs pos="100000">
                      <a:srgbClr val="FFFFFF"/>
                    </a:gs>
                  </a:gsLst>
                  <a:lin ang="5400000" scaled="0"/>
                </a:gradFill>
              </a:rPr>
              <a:t>Load </a:t>
            </a:r>
            <a:br>
              <a:rPr lang="en-US" sz="1500" dirty="0">
                <a:gradFill>
                  <a:gsLst>
                    <a:gs pos="0">
                      <a:srgbClr val="FFFFFF"/>
                    </a:gs>
                    <a:gs pos="100000">
                      <a:srgbClr val="FFFFFF"/>
                    </a:gs>
                  </a:gsLst>
                  <a:lin ang="5400000" scaled="0"/>
                </a:gradFill>
              </a:rPr>
            </a:br>
            <a:r>
              <a:rPr lang="en-US" sz="1500" dirty="0">
                <a:gradFill>
                  <a:gsLst>
                    <a:gs pos="0">
                      <a:srgbClr val="FFFFFF"/>
                    </a:gs>
                    <a:gs pos="100000">
                      <a:srgbClr val="FFFFFF"/>
                    </a:gs>
                  </a:gsLst>
                  <a:lin ang="5400000" scaled="0"/>
                </a:gradFill>
              </a:rPr>
              <a:t>Balancer</a:t>
            </a:r>
          </a:p>
        </p:txBody>
      </p:sp>
      <p:sp>
        <p:nvSpPr>
          <p:cNvPr id="15" name="Right Arrow 14"/>
          <p:cNvSpPr/>
          <p:nvPr/>
        </p:nvSpPr>
        <p:spPr bwMode="auto">
          <a:xfrm>
            <a:off x="1673226" y="2446373"/>
            <a:ext cx="1604261" cy="830947"/>
          </a:xfrm>
          <a:prstGeom prst="rightArrow">
            <a:avLst/>
          </a:prstGeom>
          <a:solidFill>
            <a:schemeClr val="accent6"/>
          </a:solidFill>
          <a:ln w="317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r>
              <a:rPr lang="en-US" sz="2800" dirty="0">
                <a:gradFill>
                  <a:gsLst>
                    <a:gs pos="0">
                      <a:srgbClr val="FFFFFF"/>
                    </a:gs>
                    <a:gs pos="100000">
                      <a:srgbClr val="FFFFFF"/>
                    </a:gs>
                  </a:gsLst>
                  <a:lin ang="5400000" scaled="0"/>
                </a:gradFill>
              </a:rPr>
              <a:t>80</a:t>
            </a:r>
          </a:p>
        </p:txBody>
      </p:sp>
      <p:sp>
        <p:nvSpPr>
          <p:cNvPr id="16" name="Oval 15"/>
          <p:cNvSpPr/>
          <p:nvPr/>
        </p:nvSpPr>
        <p:spPr bwMode="auto">
          <a:xfrm>
            <a:off x="1377814" y="2624517"/>
            <a:ext cx="626478" cy="538055"/>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17" name="Group 16"/>
          <p:cNvGrpSpPr/>
          <p:nvPr/>
        </p:nvGrpSpPr>
        <p:grpSpPr bwMode="black">
          <a:xfrm>
            <a:off x="531812" y="2364825"/>
            <a:ext cx="1475368" cy="1138911"/>
            <a:chOff x="7010400" y="2133600"/>
            <a:chExt cx="1379538" cy="1065213"/>
          </a:xfrm>
          <a:solidFill>
            <a:schemeClr val="tx2"/>
          </a:solidFill>
        </p:grpSpPr>
        <p:sp>
          <p:nvSpPr>
            <p:cNvPr id="18"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19"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0"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1"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2"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3"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4"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5"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6"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7"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8"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29"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0"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1"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2"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3"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4"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5"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6"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7"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8"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39"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0"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1"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2"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3"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4"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5"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6"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7"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8"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49"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0"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1"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2"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3"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4"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5"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6"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7"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8"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59"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0"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1"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2"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3"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sp>
          <p:nvSpPr>
            <p:cNvPr id="64"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grpSp>
      <p:grpSp>
        <p:nvGrpSpPr>
          <p:cNvPr id="65" name="Group 64"/>
          <p:cNvGrpSpPr/>
          <p:nvPr/>
        </p:nvGrpSpPr>
        <p:grpSpPr>
          <a:xfrm>
            <a:off x="3123209" y="2447995"/>
            <a:ext cx="1266266" cy="1256942"/>
            <a:chOff x="3748457" y="2014965"/>
            <a:chExt cx="1374901" cy="1364777"/>
          </a:xfrm>
        </p:grpSpPr>
        <p:grpSp>
          <p:nvGrpSpPr>
            <p:cNvPr id="66" name="Group 65"/>
            <p:cNvGrpSpPr/>
            <p:nvPr/>
          </p:nvGrpSpPr>
          <p:grpSpPr>
            <a:xfrm>
              <a:off x="3939389" y="2014965"/>
              <a:ext cx="993037" cy="1196638"/>
              <a:chOff x="6416842" y="3516010"/>
              <a:chExt cx="1304729" cy="1572236"/>
            </a:xfrm>
          </p:grpSpPr>
          <p:pic>
            <p:nvPicPr>
              <p:cNvPr id="68" name="Picture 6" descr="\\magnum\Projects\Microsoft\Cloud Power FY12\Design\Icons\PNGs\Server_2.png"/>
              <p:cNvPicPr>
                <a:picLocks noChangeAspect="1" noChangeArrowheads="1"/>
              </p:cNvPicPr>
              <p:nvPr/>
            </p:nvPicPr>
            <p:blipFill rotWithShape="1">
              <a:blip r:embed="rId4" cstate="print">
                <a:biLevel thresh="25000"/>
              </a:blip>
              <a:srcRect l="27509"/>
              <a:stretch/>
            </p:blipFill>
            <p:spPr bwMode="auto">
              <a:xfrm>
                <a:off x="6416842" y="3516010"/>
                <a:ext cx="1175708" cy="1572236"/>
              </a:xfrm>
              <a:prstGeom prst="rect">
                <a:avLst/>
              </a:prstGeom>
              <a:noFill/>
            </p:spPr>
          </p:pic>
          <p:sp>
            <p:nvSpPr>
              <p:cNvPr id="69" name="Freeform 62"/>
              <p:cNvSpPr>
                <a:spLocks noEditPoints="1"/>
              </p:cNvSpPr>
              <p:nvPr/>
            </p:nvSpPr>
            <p:spPr bwMode="black">
              <a:xfrm>
                <a:off x="7025725" y="4197560"/>
                <a:ext cx="695846" cy="69566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gradFill>
                    <a:gsLst>
                      <a:gs pos="0">
                        <a:srgbClr val="FFFFFF"/>
                      </a:gs>
                      <a:gs pos="100000">
                        <a:srgbClr val="FFFFFF"/>
                      </a:gs>
                    </a:gsLst>
                    <a:lin ang="5400000" scaled="0"/>
                  </a:gradFill>
                </a:endParaRPr>
              </a:p>
            </p:txBody>
          </p:sp>
        </p:grpSp>
        <p:sp>
          <p:nvSpPr>
            <p:cNvPr id="67" name="TextBox 66"/>
            <p:cNvSpPr txBox="1"/>
            <p:nvPr/>
          </p:nvSpPr>
          <p:spPr>
            <a:xfrm>
              <a:off x="3748457" y="3129106"/>
              <a:ext cx="1374901" cy="250636"/>
            </a:xfrm>
            <a:prstGeom prst="rect">
              <a:avLst/>
            </a:prstGeom>
            <a:noFill/>
          </p:spPr>
          <p:txBody>
            <a:bodyPr wrap="square" lIns="0" tIns="0" rIns="0" bIns="0" rtlCol="0">
              <a:spAutoFit/>
            </a:bodyPr>
            <a:lstStyle/>
            <a:p>
              <a:pPr algn="ctr"/>
              <a:r>
                <a:rPr lang="en-US" sz="1500" dirty="0">
                  <a:gradFill>
                    <a:gsLst>
                      <a:gs pos="0">
                        <a:srgbClr val="FFFFFF"/>
                      </a:gs>
                      <a:gs pos="100000">
                        <a:srgbClr val="FFFFFF"/>
                      </a:gs>
                    </a:gsLst>
                    <a:lin ang="5400000" scaled="0"/>
                  </a:gradFill>
                </a:rPr>
                <a:t>WA Web Role</a:t>
              </a:r>
            </a:p>
          </p:txBody>
        </p:sp>
      </p:grpSp>
      <p:sp>
        <p:nvSpPr>
          <p:cNvPr id="70" name="TextBox 69"/>
          <p:cNvSpPr txBox="1"/>
          <p:nvPr/>
        </p:nvSpPr>
        <p:spPr>
          <a:xfrm>
            <a:off x="4880285" y="1754477"/>
            <a:ext cx="1025866" cy="492443"/>
          </a:xfrm>
          <a:prstGeom prst="rect">
            <a:avLst/>
          </a:prstGeom>
          <a:noFill/>
        </p:spPr>
        <p:txBody>
          <a:bodyPr wrap="square" lIns="0" tIns="0" rIns="0" bIns="0" rtlCol="0">
            <a:spAutoFit/>
          </a:bodyPr>
          <a:lstStyle/>
          <a:p>
            <a:pPr algn="r"/>
            <a:r>
              <a:rPr lang="en-US" sz="1600" dirty="0">
                <a:gradFill>
                  <a:gsLst>
                    <a:gs pos="0">
                      <a:srgbClr val="FFFFFF"/>
                    </a:gs>
                    <a:gs pos="100000">
                      <a:srgbClr val="FFFFFF"/>
                    </a:gs>
                  </a:gsLst>
                  <a:lin ang="5400000" scaled="0"/>
                </a:gradFill>
              </a:rPr>
              <a:t>Cloud </a:t>
            </a:r>
          </a:p>
          <a:p>
            <a:pPr algn="r"/>
            <a:r>
              <a:rPr lang="en-US" sz="1600" dirty="0">
                <a:gradFill>
                  <a:gsLst>
                    <a:gs pos="0">
                      <a:srgbClr val="FFFFFF"/>
                    </a:gs>
                    <a:gs pos="100000">
                      <a:srgbClr val="FFFFFF"/>
                    </a:gs>
                  </a:gsLst>
                  <a:lin ang="5400000" scaled="0"/>
                </a:gradFill>
              </a:rPr>
              <a:t>Service1</a:t>
            </a:r>
          </a:p>
        </p:txBody>
      </p:sp>
      <p:sp>
        <p:nvSpPr>
          <p:cNvPr id="71" name="TextBox 70"/>
          <p:cNvSpPr txBox="1"/>
          <p:nvPr/>
        </p:nvSpPr>
        <p:spPr>
          <a:xfrm>
            <a:off x="4642218" y="4563709"/>
            <a:ext cx="1189312" cy="492443"/>
          </a:xfrm>
          <a:prstGeom prst="rect">
            <a:avLst/>
          </a:prstGeom>
          <a:noFill/>
        </p:spPr>
        <p:txBody>
          <a:bodyPr wrap="square" lIns="0" tIns="0" rIns="0" bIns="0" rtlCol="0">
            <a:spAutoFit/>
          </a:bodyPr>
          <a:lstStyle/>
          <a:p>
            <a:pPr algn="r"/>
            <a:r>
              <a:rPr lang="en-US" sz="1600" dirty="0">
                <a:gradFill>
                  <a:gsLst>
                    <a:gs pos="0">
                      <a:srgbClr val="FFFFFF"/>
                    </a:gs>
                    <a:gs pos="100000">
                      <a:srgbClr val="FFFFFF"/>
                    </a:gs>
                  </a:gsLst>
                  <a:lin ang="5400000" scaled="0"/>
                </a:gradFill>
              </a:rPr>
              <a:t>Cloud </a:t>
            </a:r>
          </a:p>
          <a:p>
            <a:pPr algn="r"/>
            <a:r>
              <a:rPr lang="en-US" sz="1600" dirty="0">
                <a:gradFill>
                  <a:gsLst>
                    <a:gs pos="0">
                      <a:srgbClr val="FFFFFF"/>
                    </a:gs>
                    <a:gs pos="100000">
                      <a:srgbClr val="FFFFFF"/>
                    </a:gs>
                  </a:gsLst>
                  <a:lin ang="5400000" scaled="0"/>
                </a:gradFill>
              </a:rPr>
              <a:t>Service 2</a:t>
            </a:r>
          </a:p>
        </p:txBody>
      </p:sp>
      <p:sp>
        <p:nvSpPr>
          <p:cNvPr id="72" name="TextBox 71"/>
          <p:cNvSpPr txBox="1"/>
          <p:nvPr/>
        </p:nvSpPr>
        <p:spPr>
          <a:xfrm>
            <a:off x="3266974" y="5337441"/>
            <a:ext cx="472582" cy="215444"/>
          </a:xfrm>
          <a:prstGeom prst="rect">
            <a:avLst/>
          </a:prstGeom>
          <a:noFill/>
        </p:spPr>
        <p:txBody>
          <a:bodyPr wrap="square" lIns="0" tIns="0" rIns="0" bIns="0" rtlCol="0">
            <a:spAutoFit/>
          </a:bodyPr>
          <a:lstStyle>
            <a:defPPr>
              <a:defRPr lang="en-US"/>
            </a:defPPr>
            <a:lvl1pPr algn="ctr">
              <a:defRPr sz="1400">
                <a:solidFill>
                  <a:schemeClr val="bg1">
                    <a:alpha val="99000"/>
                  </a:schemeClr>
                </a:solidFill>
              </a:defRPr>
            </a:lvl1pPr>
          </a:lstStyle>
          <a:p>
            <a:r>
              <a:rPr lang="en-US" dirty="0">
                <a:gradFill>
                  <a:gsLst>
                    <a:gs pos="0">
                      <a:srgbClr val="FFFFFF"/>
                    </a:gs>
                    <a:gs pos="100000">
                      <a:srgbClr val="FFFFFF"/>
                    </a:gs>
                  </a:gsLst>
                  <a:lin ang="5400000" scaled="0"/>
                </a:gradFill>
              </a:rPr>
              <a:t>AD</a:t>
            </a:r>
          </a:p>
        </p:txBody>
      </p:sp>
      <p:pic>
        <p:nvPicPr>
          <p:cNvPr id="74" name="Picture 6" descr="\\magnum\Projects\Microsoft\Cloud Power FY12\Design\Icons\PNGs\Server_2.png"/>
          <p:cNvPicPr>
            <a:picLocks noChangeAspect="1" noChangeArrowheads="1"/>
          </p:cNvPicPr>
          <p:nvPr/>
        </p:nvPicPr>
        <p:blipFill rotWithShape="1">
          <a:blip r:embed="rId4" cstate="print">
            <a:biLevel thresh="25000"/>
          </a:blip>
          <a:srcRect l="27509"/>
          <a:stretch/>
        </p:blipFill>
        <p:spPr bwMode="auto">
          <a:xfrm>
            <a:off x="3211453" y="5445168"/>
            <a:ext cx="785758" cy="1050769"/>
          </a:xfrm>
          <a:prstGeom prst="rect">
            <a:avLst/>
          </a:prstGeom>
          <a:noFill/>
        </p:spPr>
      </p:pic>
      <p:cxnSp>
        <p:nvCxnSpPr>
          <p:cNvPr id="99" name="Straight Arrow Connector 98"/>
          <p:cNvCxnSpPr/>
          <p:nvPr/>
        </p:nvCxnSpPr>
        <p:spPr>
          <a:xfrm>
            <a:off x="4237023" y="3735872"/>
            <a:ext cx="0" cy="852005"/>
          </a:xfrm>
          <a:prstGeom prst="straightConnector1">
            <a:avLst/>
          </a:prstGeom>
          <a:ln w="31750">
            <a:solidFill>
              <a:schemeClr val="accent1"/>
            </a:solidFill>
            <a:headEnd type="arrow"/>
            <a:tailEnd type="arrow"/>
          </a:ln>
          <a:effectLst/>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a:off x="3816447" y="5589289"/>
            <a:ext cx="1285155" cy="744209"/>
            <a:chOff x="9662639" y="5587874"/>
            <a:chExt cx="1285155" cy="744208"/>
          </a:xfrm>
        </p:grpSpPr>
        <p:sp>
          <p:nvSpPr>
            <p:cNvPr id="101" name="TextBox 100"/>
            <p:cNvSpPr txBox="1"/>
            <p:nvPr/>
          </p:nvSpPr>
          <p:spPr>
            <a:xfrm>
              <a:off x="9864982" y="6116638"/>
              <a:ext cx="880466" cy="215444"/>
            </a:xfrm>
            <a:prstGeom prst="rect">
              <a:avLst/>
            </a:prstGeom>
            <a:noFill/>
          </p:spPr>
          <p:txBody>
            <a:bodyPr wrap="square" lIns="0" tIns="0" rIns="0" bIns="0" rtlCol="0">
              <a:spAutoFit/>
            </a:bodyPr>
            <a:lstStyle>
              <a:defPPr>
                <a:defRPr lang="en-US"/>
              </a:defPPr>
              <a:lvl1pPr algn="ctr">
                <a:defRPr sz="1400">
                  <a:solidFill>
                    <a:schemeClr val="bg1">
                      <a:alpha val="99000"/>
                    </a:schemeClr>
                  </a:solidFill>
                </a:defRPr>
              </a:lvl1pPr>
            </a:lstStyle>
            <a:p>
              <a:r>
                <a:rPr lang="en-US" dirty="0">
                  <a:gradFill>
                    <a:gsLst>
                      <a:gs pos="0">
                        <a:srgbClr val="FFFFFF"/>
                      </a:gs>
                      <a:gs pos="100000">
                        <a:srgbClr val="FFFFFF"/>
                      </a:gs>
                    </a:gsLst>
                    <a:lin ang="5400000" scaled="0"/>
                  </a:gradFill>
                </a:rPr>
                <a:t>SQL Mirror</a:t>
              </a:r>
            </a:p>
          </p:txBody>
        </p:sp>
        <p:grpSp>
          <p:nvGrpSpPr>
            <p:cNvPr id="102" name="Group 101"/>
            <p:cNvGrpSpPr/>
            <p:nvPr/>
          </p:nvGrpSpPr>
          <p:grpSpPr>
            <a:xfrm>
              <a:off x="9662639" y="5587874"/>
              <a:ext cx="1285155" cy="525255"/>
              <a:chOff x="9726104" y="5587874"/>
              <a:chExt cx="1285155" cy="525255"/>
            </a:xfrm>
          </p:grpSpPr>
          <p:grpSp>
            <p:nvGrpSpPr>
              <p:cNvPr id="103" name="Group 102"/>
              <p:cNvGrpSpPr/>
              <p:nvPr/>
            </p:nvGrpSpPr>
            <p:grpSpPr>
              <a:xfrm>
                <a:off x="9726104" y="5587874"/>
                <a:ext cx="626605" cy="525255"/>
                <a:chOff x="8480471" y="4278533"/>
                <a:chExt cx="813936" cy="682287"/>
              </a:xfrm>
            </p:grpSpPr>
            <p:sp>
              <p:nvSpPr>
                <p:cNvPr id="107" name="Freeform 34"/>
                <p:cNvSpPr>
                  <a:spLocks noEditPoints="1"/>
                </p:cNvSpPr>
                <p:nvPr/>
              </p:nvSpPr>
              <p:spPr bwMode="auto">
                <a:xfrm>
                  <a:off x="8810226" y="4485693"/>
                  <a:ext cx="484181" cy="475127"/>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648"/>
                  <a:endParaRPr lang="en-US" sz="1600" spc="-123">
                    <a:gradFill>
                      <a:gsLst>
                        <a:gs pos="0">
                          <a:srgbClr val="FFFFFF"/>
                        </a:gs>
                        <a:gs pos="100000">
                          <a:srgbClr val="FFFFFF"/>
                        </a:gs>
                      </a:gsLst>
                      <a:lin ang="5400000" scaled="0"/>
                    </a:gradFill>
                    <a:latin typeface="Segoe Light" pitchFamily="34" charset="0"/>
                  </a:endParaRPr>
                </a:p>
              </p:txBody>
            </p:sp>
            <p:sp>
              <p:nvSpPr>
                <p:cNvPr id="108" name="Freeform 107"/>
                <p:cNvSpPr>
                  <a:spLocks noEditPoints="1"/>
                </p:cNvSpPr>
                <p:nvPr/>
              </p:nvSpPr>
              <p:spPr bwMode="black">
                <a:xfrm>
                  <a:off x="8480471" y="4278533"/>
                  <a:ext cx="298127" cy="60120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648"/>
                  <a:r>
                    <a:rPr lang="en-US" sz="1600" spc="-123" dirty="0">
                      <a:gradFill>
                        <a:gsLst>
                          <a:gs pos="0">
                            <a:srgbClr val="FFFFFF"/>
                          </a:gs>
                          <a:gs pos="100000">
                            <a:srgbClr val="FFFFFF"/>
                          </a:gs>
                        </a:gsLst>
                        <a:lin ang="5400000" scaled="0"/>
                      </a:gradFill>
                      <a:latin typeface="Segoe Light" pitchFamily="34" charset="0"/>
                    </a:rPr>
                    <a:t> </a:t>
                  </a:r>
                </a:p>
              </p:txBody>
            </p:sp>
          </p:grpSp>
          <p:grpSp>
            <p:nvGrpSpPr>
              <p:cNvPr id="104" name="Group 103"/>
              <p:cNvGrpSpPr/>
              <p:nvPr/>
            </p:nvGrpSpPr>
            <p:grpSpPr>
              <a:xfrm>
                <a:off x="10384654" y="5587874"/>
                <a:ext cx="626605" cy="525255"/>
                <a:chOff x="8480471" y="4278533"/>
                <a:chExt cx="813936" cy="682287"/>
              </a:xfrm>
            </p:grpSpPr>
            <p:sp>
              <p:nvSpPr>
                <p:cNvPr id="105" name="Freeform 34"/>
                <p:cNvSpPr>
                  <a:spLocks noEditPoints="1"/>
                </p:cNvSpPr>
                <p:nvPr/>
              </p:nvSpPr>
              <p:spPr bwMode="auto">
                <a:xfrm>
                  <a:off x="8810226" y="4485693"/>
                  <a:ext cx="484181" cy="475127"/>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648"/>
                  <a:endParaRPr lang="en-US" sz="1600" spc="-123">
                    <a:gradFill>
                      <a:gsLst>
                        <a:gs pos="0">
                          <a:srgbClr val="FFFFFF"/>
                        </a:gs>
                        <a:gs pos="100000">
                          <a:srgbClr val="FFFFFF"/>
                        </a:gs>
                      </a:gsLst>
                      <a:lin ang="5400000" scaled="0"/>
                    </a:gradFill>
                    <a:latin typeface="Segoe Light" pitchFamily="34" charset="0"/>
                  </a:endParaRPr>
                </a:p>
              </p:txBody>
            </p:sp>
            <p:sp>
              <p:nvSpPr>
                <p:cNvPr id="106" name="Freeform 105"/>
                <p:cNvSpPr>
                  <a:spLocks noEditPoints="1"/>
                </p:cNvSpPr>
                <p:nvPr/>
              </p:nvSpPr>
              <p:spPr bwMode="black">
                <a:xfrm>
                  <a:off x="8480471" y="4278533"/>
                  <a:ext cx="298127" cy="60120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648"/>
                  <a:r>
                    <a:rPr lang="en-US" sz="1600" spc="-123" dirty="0">
                      <a:gradFill>
                        <a:gsLst>
                          <a:gs pos="0">
                            <a:srgbClr val="FFFFFF"/>
                          </a:gs>
                          <a:gs pos="100000">
                            <a:srgbClr val="FFFFFF"/>
                          </a:gs>
                        </a:gsLst>
                        <a:lin ang="5400000" scaled="0"/>
                      </a:gradFill>
                      <a:latin typeface="Segoe Light" pitchFamily="34" charset="0"/>
                    </a:rPr>
                    <a:t> </a:t>
                  </a:r>
                </a:p>
              </p:txBody>
            </p:sp>
          </p:grpSp>
        </p:grpSp>
      </p:grpSp>
      <p:sp>
        <p:nvSpPr>
          <p:cNvPr id="109" name="TextBox 108"/>
          <p:cNvSpPr txBox="1"/>
          <p:nvPr/>
        </p:nvSpPr>
        <p:spPr>
          <a:xfrm>
            <a:off x="2130578" y="5862670"/>
            <a:ext cx="1135383" cy="430887"/>
          </a:xfrm>
          <a:prstGeom prst="rect">
            <a:avLst/>
          </a:prstGeom>
          <a:noFill/>
        </p:spPr>
        <p:txBody>
          <a:bodyPr wrap="square" lIns="0" tIns="0" rIns="0" bIns="0" rtlCol="0">
            <a:spAutoFit/>
          </a:bodyPr>
          <a:lstStyle>
            <a:defPPr>
              <a:defRPr lang="en-US"/>
            </a:defPPr>
            <a:lvl1pPr algn="ctr">
              <a:defRPr sz="1200" b="1">
                <a:solidFill>
                  <a:schemeClr val="accent6">
                    <a:alpha val="99000"/>
                  </a:schemeClr>
                </a:solidFill>
              </a:defRPr>
            </a:lvl1pPr>
          </a:lstStyle>
          <a:p>
            <a:r>
              <a:rPr lang="en-US" sz="1400" dirty="0">
                <a:gradFill>
                  <a:gsLst>
                    <a:gs pos="0">
                      <a:srgbClr val="FFFFFF"/>
                    </a:gs>
                    <a:gs pos="100000">
                      <a:srgbClr val="FFFFFF"/>
                    </a:gs>
                  </a:gsLst>
                  <a:lin ang="5400000" scaled="0"/>
                </a:gradFill>
              </a:rPr>
              <a:t>AD Subnet</a:t>
            </a:r>
          </a:p>
          <a:p>
            <a:r>
              <a:rPr lang="en-US" sz="1400" dirty="0">
                <a:gradFill>
                  <a:gsLst>
                    <a:gs pos="0">
                      <a:srgbClr val="FFFFFF"/>
                    </a:gs>
                    <a:gs pos="100000">
                      <a:srgbClr val="FFFFFF"/>
                    </a:gs>
                  </a:gsLst>
                  <a:lin ang="5400000" scaled="0"/>
                </a:gradFill>
              </a:rPr>
              <a:t>(10.2.0.0/16)</a:t>
            </a:r>
          </a:p>
        </p:txBody>
      </p:sp>
      <p:sp>
        <p:nvSpPr>
          <p:cNvPr id="110" name="Rectangle 109"/>
          <p:cNvSpPr/>
          <p:nvPr/>
        </p:nvSpPr>
        <p:spPr>
          <a:xfrm>
            <a:off x="2163073" y="1539205"/>
            <a:ext cx="2043641" cy="338568"/>
          </a:xfrm>
          <a:prstGeom prst="rect">
            <a:avLst/>
          </a:prstGeom>
        </p:spPr>
        <p:txBody>
          <a:bodyPr wrap="none" lIns="91428" tIns="45715" rIns="91428" bIns="45715">
            <a:spAutoFit/>
          </a:bodyPr>
          <a:lstStyle/>
          <a:p>
            <a:r>
              <a:rPr lang="en-US" sz="1600" b="1" spc="-100" dirty="0" err="1">
                <a:ln w="3175">
                  <a:noFill/>
                </a:ln>
                <a:gradFill>
                  <a:gsLst>
                    <a:gs pos="0">
                      <a:srgbClr val="FFFFFF"/>
                    </a:gs>
                    <a:gs pos="100000">
                      <a:srgbClr val="FFFFFF"/>
                    </a:gs>
                  </a:gsLst>
                  <a:lin ang="5400000" scaled="0"/>
                </a:gradFill>
                <a:latin typeface="Segoe UI Light" pitchFamily="34" charset="0"/>
                <a:cs typeface="Arial" charset="0"/>
              </a:rPr>
              <a:t>ContosoVNet</a:t>
            </a:r>
            <a:r>
              <a:rPr lang="en-US" sz="1600" b="1" spc="-100" dirty="0">
                <a:ln w="3175">
                  <a:noFill/>
                </a:ln>
                <a:gradFill>
                  <a:gsLst>
                    <a:gs pos="0">
                      <a:srgbClr val="FFFFFF"/>
                    </a:gs>
                    <a:gs pos="100000">
                      <a:srgbClr val="FFFFFF"/>
                    </a:gs>
                  </a:gsLst>
                  <a:lin ang="5400000" scaled="0"/>
                </a:gradFill>
                <a:latin typeface="Segoe UI Light" pitchFamily="34" charset="0"/>
                <a:cs typeface="Arial" charset="0"/>
              </a:rPr>
              <a:t> (10.0.0.0/8)</a:t>
            </a:r>
          </a:p>
        </p:txBody>
      </p:sp>
      <p:sp>
        <p:nvSpPr>
          <p:cNvPr id="111" name="Rectangle 110"/>
          <p:cNvSpPr/>
          <p:nvPr/>
        </p:nvSpPr>
        <p:spPr bwMode="auto">
          <a:xfrm>
            <a:off x="1610433" y="1583018"/>
            <a:ext cx="4864979" cy="5152384"/>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fontAlgn="base">
              <a:spcBef>
                <a:spcPct val="0"/>
              </a:spcBef>
              <a:spcAft>
                <a:spcPct val="0"/>
              </a:spcAft>
            </a:pPr>
            <a:endParaRPr lang="en-US" sz="2900" dirty="0">
              <a:gradFill>
                <a:gsLst>
                  <a:gs pos="0">
                    <a:srgbClr val="FFFFFF"/>
                  </a:gs>
                  <a:gs pos="100000">
                    <a:srgbClr val="FFFFFF"/>
                  </a:gs>
                </a:gsLst>
                <a:lin ang="5400000" scaled="0"/>
              </a:gradFill>
            </a:endParaRPr>
          </a:p>
        </p:txBody>
      </p:sp>
      <p:grpSp>
        <p:nvGrpSpPr>
          <p:cNvPr id="112" name="Group 111"/>
          <p:cNvGrpSpPr/>
          <p:nvPr/>
        </p:nvGrpSpPr>
        <p:grpSpPr>
          <a:xfrm>
            <a:off x="3407492" y="6064238"/>
            <a:ext cx="553320" cy="453854"/>
            <a:chOff x="6932612" y="2149772"/>
            <a:chExt cx="3417351" cy="2803040"/>
          </a:xfrm>
        </p:grpSpPr>
        <p:sp>
          <p:nvSpPr>
            <p:cNvPr id="114" name="Right Triangle 39"/>
            <p:cNvSpPr/>
            <p:nvPr/>
          </p:nvSpPr>
          <p:spPr bwMode="auto">
            <a:xfrm>
              <a:off x="8641016" y="2149772"/>
              <a:ext cx="1708947" cy="2803040"/>
            </a:xfrm>
            <a:custGeom>
              <a:avLst/>
              <a:gdLst>
                <a:gd name="connsiteX0" fmla="*/ 0 w 1828800"/>
                <a:gd name="connsiteY0" fmla="*/ 2803040 h 2803040"/>
                <a:gd name="connsiteX1" fmla="*/ 0 w 1828800"/>
                <a:gd name="connsiteY1" fmla="*/ 0 h 2803040"/>
                <a:gd name="connsiteX2" fmla="*/ 1828800 w 1828800"/>
                <a:gd name="connsiteY2" fmla="*/ 2803040 h 2803040"/>
                <a:gd name="connsiteX3" fmla="*/ 0 w 1828800"/>
                <a:gd name="connsiteY3" fmla="*/ 2803040 h 2803040"/>
                <a:gd name="connsiteX0" fmla="*/ 0 w 1838528"/>
                <a:gd name="connsiteY0" fmla="*/ 2803040 h 2803040"/>
                <a:gd name="connsiteX1" fmla="*/ 0 w 1838528"/>
                <a:gd name="connsiteY1" fmla="*/ 0 h 2803040"/>
                <a:gd name="connsiteX2" fmla="*/ 1838528 w 1838528"/>
                <a:gd name="connsiteY2" fmla="*/ 2423661 h 2803040"/>
                <a:gd name="connsiteX3" fmla="*/ 0 w 1838528"/>
                <a:gd name="connsiteY3" fmla="*/ 2803040 h 2803040"/>
              </a:gdLst>
              <a:ahLst/>
              <a:cxnLst>
                <a:cxn ang="0">
                  <a:pos x="connsiteX0" y="connsiteY0"/>
                </a:cxn>
                <a:cxn ang="0">
                  <a:pos x="connsiteX1" y="connsiteY1"/>
                </a:cxn>
                <a:cxn ang="0">
                  <a:pos x="connsiteX2" y="connsiteY2"/>
                </a:cxn>
                <a:cxn ang="0">
                  <a:pos x="connsiteX3" y="connsiteY3"/>
                </a:cxn>
              </a:cxnLst>
              <a:rect l="l" t="t" r="r" b="b"/>
              <a:pathLst>
                <a:path w="1838528" h="2803040">
                  <a:moveTo>
                    <a:pt x="0" y="2803040"/>
                  </a:moveTo>
                  <a:lnTo>
                    <a:pt x="0" y="0"/>
                  </a:lnTo>
                  <a:lnTo>
                    <a:pt x="1838528" y="2423661"/>
                  </a:lnTo>
                  <a:lnTo>
                    <a:pt x="0" y="2803040"/>
                  </a:lnTo>
                  <a:close/>
                </a:path>
              </a:pathLst>
            </a:custGeom>
            <a:solidFill>
              <a:schemeClr val="bg2"/>
            </a:solidFill>
            <a:ln w="635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15" name="Right Triangle 39"/>
            <p:cNvSpPr/>
            <p:nvPr/>
          </p:nvSpPr>
          <p:spPr bwMode="auto">
            <a:xfrm flipH="1">
              <a:off x="6932612" y="2149772"/>
              <a:ext cx="1708404" cy="2803040"/>
            </a:xfrm>
            <a:custGeom>
              <a:avLst/>
              <a:gdLst>
                <a:gd name="connsiteX0" fmla="*/ 0 w 1828800"/>
                <a:gd name="connsiteY0" fmla="*/ 2803040 h 2803040"/>
                <a:gd name="connsiteX1" fmla="*/ 0 w 1828800"/>
                <a:gd name="connsiteY1" fmla="*/ 0 h 2803040"/>
                <a:gd name="connsiteX2" fmla="*/ 1828800 w 1828800"/>
                <a:gd name="connsiteY2" fmla="*/ 2803040 h 2803040"/>
                <a:gd name="connsiteX3" fmla="*/ 0 w 1828800"/>
                <a:gd name="connsiteY3" fmla="*/ 2803040 h 2803040"/>
                <a:gd name="connsiteX0" fmla="*/ 0 w 1838528"/>
                <a:gd name="connsiteY0" fmla="*/ 2803040 h 2803040"/>
                <a:gd name="connsiteX1" fmla="*/ 0 w 1838528"/>
                <a:gd name="connsiteY1" fmla="*/ 0 h 2803040"/>
                <a:gd name="connsiteX2" fmla="*/ 1838528 w 1838528"/>
                <a:gd name="connsiteY2" fmla="*/ 2423661 h 2803040"/>
                <a:gd name="connsiteX3" fmla="*/ 0 w 1838528"/>
                <a:gd name="connsiteY3" fmla="*/ 2803040 h 2803040"/>
              </a:gdLst>
              <a:ahLst/>
              <a:cxnLst>
                <a:cxn ang="0">
                  <a:pos x="connsiteX0" y="connsiteY0"/>
                </a:cxn>
                <a:cxn ang="0">
                  <a:pos x="connsiteX1" y="connsiteY1"/>
                </a:cxn>
                <a:cxn ang="0">
                  <a:pos x="connsiteX2" y="connsiteY2"/>
                </a:cxn>
                <a:cxn ang="0">
                  <a:pos x="connsiteX3" y="connsiteY3"/>
                </a:cxn>
              </a:cxnLst>
              <a:rect l="l" t="t" r="r" b="b"/>
              <a:pathLst>
                <a:path w="1838528" h="2803040">
                  <a:moveTo>
                    <a:pt x="0" y="2803040"/>
                  </a:moveTo>
                  <a:lnTo>
                    <a:pt x="0" y="0"/>
                  </a:lnTo>
                  <a:lnTo>
                    <a:pt x="1838528" y="2423661"/>
                  </a:lnTo>
                  <a:lnTo>
                    <a:pt x="0" y="2803040"/>
                  </a:lnTo>
                  <a:close/>
                </a:path>
              </a:pathLst>
            </a:custGeom>
            <a:solidFill>
              <a:schemeClr val="bg2"/>
            </a:solidFill>
            <a:ln w="6350">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16" name="Oval 60"/>
            <p:cNvSpPr>
              <a:spLocks noChangeAspect="1" noChangeArrowheads="1"/>
            </p:cNvSpPr>
            <p:nvPr/>
          </p:nvSpPr>
          <p:spPr bwMode="auto">
            <a:xfrm flipH="1">
              <a:off x="8212988" y="2804405"/>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17" name="Oval 60"/>
            <p:cNvSpPr>
              <a:spLocks noChangeAspect="1" noChangeArrowheads="1"/>
            </p:cNvSpPr>
            <p:nvPr/>
          </p:nvSpPr>
          <p:spPr bwMode="auto">
            <a:xfrm flipH="1">
              <a:off x="8761412" y="2804405"/>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18" name="Oval 60"/>
            <p:cNvSpPr>
              <a:spLocks noChangeAspect="1" noChangeArrowheads="1"/>
            </p:cNvSpPr>
            <p:nvPr/>
          </p:nvSpPr>
          <p:spPr bwMode="auto">
            <a:xfrm flipH="1">
              <a:off x="7722787" y="3516702"/>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19" name="Oval 60"/>
            <p:cNvSpPr>
              <a:spLocks noChangeAspect="1" noChangeArrowheads="1"/>
            </p:cNvSpPr>
            <p:nvPr/>
          </p:nvSpPr>
          <p:spPr bwMode="auto">
            <a:xfrm flipH="1">
              <a:off x="7237412" y="4215991"/>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20" name="Oval 60"/>
            <p:cNvSpPr>
              <a:spLocks noChangeAspect="1" noChangeArrowheads="1"/>
            </p:cNvSpPr>
            <p:nvPr/>
          </p:nvSpPr>
          <p:spPr bwMode="auto">
            <a:xfrm flipH="1">
              <a:off x="9243578" y="3455671"/>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21" name="Oval 60"/>
            <p:cNvSpPr>
              <a:spLocks noChangeAspect="1" noChangeArrowheads="1"/>
            </p:cNvSpPr>
            <p:nvPr/>
          </p:nvSpPr>
          <p:spPr bwMode="auto">
            <a:xfrm flipH="1">
              <a:off x="9752012" y="4215991"/>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22" name="Oval 60"/>
            <p:cNvSpPr>
              <a:spLocks noChangeAspect="1" noChangeArrowheads="1"/>
            </p:cNvSpPr>
            <p:nvPr/>
          </p:nvSpPr>
          <p:spPr bwMode="auto">
            <a:xfrm flipH="1">
              <a:off x="8212988" y="3634297"/>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23" name="Oval 60"/>
            <p:cNvSpPr>
              <a:spLocks noChangeAspect="1" noChangeArrowheads="1"/>
            </p:cNvSpPr>
            <p:nvPr/>
          </p:nvSpPr>
          <p:spPr bwMode="auto">
            <a:xfrm flipH="1">
              <a:off x="8761412" y="3619490"/>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24" name="Oval 60"/>
            <p:cNvSpPr>
              <a:spLocks noChangeAspect="1" noChangeArrowheads="1"/>
            </p:cNvSpPr>
            <p:nvPr/>
          </p:nvSpPr>
          <p:spPr bwMode="auto">
            <a:xfrm flipH="1">
              <a:off x="7725200" y="4340090"/>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25" name="Oval 60"/>
            <p:cNvSpPr>
              <a:spLocks noChangeAspect="1" noChangeArrowheads="1"/>
            </p:cNvSpPr>
            <p:nvPr/>
          </p:nvSpPr>
          <p:spPr bwMode="auto">
            <a:xfrm flipH="1">
              <a:off x="8212988" y="4464190"/>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26" name="Oval 60"/>
            <p:cNvSpPr>
              <a:spLocks noChangeAspect="1" noChangeArrowheads="1"/>
            </p:cNvSpPr>
            <p:nvPr/>
          </p:nvSpPr>
          <p:spPr bwMode="auto">
            <a:xfrm flipH="1">
              <a:off x="8761412" y="4434576"/>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sp>
          <p:nvSpPr>
            <p:cNvPr id="127" name="Oval 60"/>
            <p:cNvSpPr>
              <a:spLocks noChangeAspect="1" noChangeArrowheads="1"/>
            </p:cNvSpPr>
            <p:nvPr/>
          </p:nvSpPr>
          <p:spPr bwMode="auto">
            <a:xfrm flipH="1">
              <a:off x="9256712" y="4325284"/>
              <a:ext cx="328506" cy="345971"/>
            </a:xfrm>
            <a:prstGeom prst="ellipse">
              <a:avLst/>
            </a:prstGeom>
            <a:solidFill>
              <a:schemeClr val="tx1"/>
            </a:solidFill>
            <a:ln w="6350">
              <a:solidFill>
                <a:schemeClr val="tx1"/>
              </a:solidFill>
              <a:round/>
              <a:headEnd/>
              <a:tailEnd/>
            </a:ln>
            <a:effectLst/>
          </p:spPr>
          <p:txBody>
            <a:bodyPr wrap="none" anchor="ctr"/>
            <a:lstStyle/>
            <a:p>
              <a:endParaRPr lang="en-US" dirty="0">
                <a:solidFill>
                  <a:srgbClr val="E7B921">
                    <a:lumMod val="50000"/>
                  </a:srgbClr>
                </a:solidFill>
              </a:endParaRPr>
            </a:p>
          </p:txBody>
        </p:sp>
        <p:cxnSp>
          <p:nvCxnSpPr>
            <p:cNvPr id="128" name="Straight Connector 127"/>
            <p:cNvCxnSpPr/>
            <p:nvPr/>
          </p:nvCxnSpPr>
          <p:spPr>
            <a:xfrm flipH="1">
              <a:off x="7401665" y="2977390"/>
              <a:ext cx="975577" cy="14115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8925666" y="3801642"/>
              <a:ext cx="511386" cy="69662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8925666" y="2977390"/>
              <a:ext cx="1022773" cy="143321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a:off x="8377242" y="3045752"/>
              <a:ext cx="0" cy="77844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8925665" y="2977390"/>
              <a:ext cx="1" cy="8405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8925665" y="3817976"/>
              <a:ext cx="1" cy="81108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8377241" y="3817976"/>
              <a:ext cx="0" cy="822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7889453" y="3801642"/>
              <a:ext cx="487789" cy="73543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6" name="Arc 135"/>
            <p:cNvSpPr/>
            <p:nvPr/>
          </p:nvSpPr>
          <p:spPr>
            <a:xfrm>
              <a:off x="8404836" y="2762899"/>
              <a:ext cx="520829" cy="565705"/>
            </a:xfrm>
            <a:prstGeom prst="arc">
              <a:avLst>
                <a:gd name="adj1" fmla="val 21472378"/>
                <a:gd name="adj2" fmla="val 10998103"/>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37" name="Arc 136"/>
            <p:cNvSpPr/>
            <p:nvPr/>
          </p:nvSpPr>
          <p:spPr>
            <a:xfrm>
              <a:off x="8053707" y="3328604"/>
              <a:ext cx="871958" cy="1311959"/>
            </a:xfrm>
            <a:prstGeom prst="arc">
              <a:avLst>
                <a:gd name="adj1" fmla="val 21472378"/>
                <a:gd name="adj2" fmla="val 5385424"/>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138" name="Arc 137"/>
            <p:cNvSpPr/>
            <p:nvPr/>
          </p:nvSpPr>
          <p:spPr>
            <a:xfrm flipH="1">
              <a:off x="8377240" y="3226777"/>
              <a:ext cx="1030590" cy="1402288"/>
            </a:xfrm>
            <a:prstGeom prst="arc">
              <a:avLst>
                <a:gd name="adj1" fmla="val 21472378"/>
                <a:gd name="adj2" fmla="val 5385424"/>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grpSp>
      <p:sp>
        <p:nvSpPr>
          <p:cNvPr id="113" name="Rectangle 112"/>
          <p:cNvSpPr/>
          <p:nvPr/>
        </p:nvSpPr>
        <p:spPr bwMode="auto">
          <a:xfrm>
            <a:off x="2055812" y="1447800"/>
            <a:ext cx="4098343" cy="2503410"/>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139" name="Rectangle 138"/>
          <p:cNvSpPr/>
          <p:nvPr/>
        </p:nvSpPr>
        <p:spPr bwMode="auto">
          <a:xfrm>
            <a:off x="2055812" y="4125990"/>
            <a:ext cx="4098343" cy="2503410"/>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83" tIns="60941" rIns="121883" bIns="60941" numCol="1" rtlCol="0" anchor="ctr" anchorCtr="0" compatLnSpc="1">
            <a:prstTxWarp prst="textNoShape">
              <a:avLst/>
            </a:prstTxWarp>
          </a:bodyPr>
          <a:lstStyle/>
          <a:p>
            <a:pPr algn="ctr" defTabSz="1218484" fontAlgn="base">
              <a:lnSpc>
                <a:spcPct val="150000"/>
              </a:lnSpc>
              <a:spcBef>
                <a:spcPct val="0"/>
              </a:spcBef>
              <a:spcAft>
                <a:spcPct val="0"/>
              </a:spcAft>
            </a:pPr>
            <a:endParaRPr lang="en-US" sz="29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059904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112" y="228600"/>
            <a:ext cx="11149013" cy="553998"/>
          </a:xfrm>
        </p:spPr>
        <p:txBody>
          <a:bodyPr/>
          <a:lstStyle/>
          <a:p>
            <a:r>
              <a:rPr lang="en-US" sz="4000" dirty="0"/>
              <a:t>Mixed Mode: </a:t>
            </a:r>
            <a:r>
              <a:rPr lang="en-US" sz="4000" dirty="0" err="1"/>
              <a:t>PaaS</a:t>
            </a:r>
            <a:r>
              <a:rPr lang="en-US" sz="4000" dirty="0"/>
              <a:t>/</a:t>
            </a:r>
            <a:r>
              <a:rPr lang="en-US" sz="4000" dirty="0" err="1"/>
              <a:t>IaaS</a:t>
            </a:r>
            <a:r>
              <a:rPr lang="en-US" sz="4000" dirty="0"/>
              <a:t> in the Same Cloud Service</a:t>
            </a:r>
          </a:p>
        </p:txBody>
      </p:sp>
      <p:grpSp>
        <p:nvGrpSpPr>
          <p:cNvPr id="70" name="Group 69"/>
          <p:cNvGrpSpPr/>
          <p:nvPr/>
        </p:nvGrpSpPr>
        <p:grpSpPr>
          <a:xfrm>
            <a:off x="5508759" y="990600"/>
            <a:ext cx="4908821" cy="2965752"/>
            <a:chOff x="4042612" y="990600"/>
            <a:chExt cx="5413317" cy="3270552"/>
          </a:xfrm>
        </p:grpSpPr>
        <p:sp>
          <p:nvSpPr>
            <p:cNvPr id="5" name="Freeform 6"/>
            <p:cNvSpPr>
              <a:spLocks/>
            </p:cNvSpPr>
            <p:nvPr/>
          </p:nvSpPr>
          <p:spPr bwMode="auto">
            <a:xfrm>
              <a:off x="5586795" y="990600"/>
              <a:ext cx="3869134" cy="2073375"/>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solidFill>
                  <a:srgbClr val="FFFFFF"/>
                </a:solidFill>
              </a:endParaRPr>
            </a:p>
          </p:txBody>
        </p:sp>
        <p:sp>
          <p:nvSpPr>
            <p:cNvPr id="6" name="Freeform 7"/>
            <p:cNvSpPr>
              <a:spLocks/>
            </p:cNvSpPr>
            <p:nvPr/>
          </p:nvSpPr>
          <p:spPr bwMode="auto">
            <a:xfrm>
              <a:off x="4042612" y="1918848"/>
              <a:ext cx="4389646" cy="2342304"/>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accent1"/>
            </a:solidFill>
            <a:ln>
              <a:noFill/>
            </a:ln>
          </p:spPr>
          <p:txBody>
            <a:bodyPr vert="horz" wrap="square" lIns="121899" tIns="60949" rIns="121899" bIns="60949" numCol="1" anchor="t" anchorCtr="0" compatLnSpc="1">
              <a:prstTxWarp prst="textNoShape">
                <a:avLst/>
              </a:prstTxWarp>
            </a:bodyPr>
            <a:lstStyle/>
            <a:p>
              <a:endParaRPr lang="en-US">
                <a:solidFill>
                  <a:srgbClr val="FFFFFF"/>
                </a:solidFill>
              </a:endParaRPr>
            </a:p>
          </p:txBody>
        </p:sp>
        <p:grpSp>
          <p:nvGrpSpPr>
            <p:cNvPr id="7" name="Group 6"/>
            <p:cNvGrpSpPr/>
            <p:nvPr/>
          </p:nvGrpSpPr>
          <p:grpSpPr>
            <a:xfrm>
              <a:off x="5370516" y="2647263"/>
              <a:ext cx="1058002" cy="1274922"/>
              <a:chOff x="6416842" y="3516010"/>
              <a:chExt cx="1304729" cy="1572236"/>
            </a:xfrm>
          </p:grpSpPr>
          <p:pic>
            <p:nvPicPr>
              <p:cNvPr id="8" name="Picture 6" descr="\\magnum\Projects\Microsoft\Cloud Power FY12\Design\Icons\PNGs\Server_2.png"/>
              <p:cNvPicPr>
                <a:picLocks noChangeAspect="1" noChangeArrowheads="1"/>
              </p:cNvPicPr>
              <p:nvPr/>
            </p:nvPicPr>
            <p:blipFill rotWithShape="1">
              <a:blip r:embed="rId3" cstate="print">
                <a:biLevel thresh="25000"/>
              </a:blip>
              <a:srcRect l="27509"/>
              <a:stretch/>
            </p:blipFill>
            <p:spPr bwMode="auto">
              <a:xfrm>
                <a:off x="6416842" y="3516010"/>
                <a:ext cx="1175708" cy="1572236"/>
              </a:xfrm>
              <a:prstGeom prst="rect">
                <a:avLst/>
              </a:prstGeom>
              <a:noFill/>
            </p:spPr>
          </p:pic>
          <p:sp>
            <p:nvSpPr>
              <p:cNvPr id="9" name="Freeform 62"/>
              <p:cNvSpPr>
                <a:spLocks noEditPoints="1"/>
              </p:cNvSpPr>
              <p:nvPr/>
            </p:nvSpPr>
            <p:spPr bwMode="black">
              <a:xfrm>
                <a:off x="7025725" y="4197560"/>
                <a:ext cx="695846" cy="695665"/>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p>
                <a:endParaRPr lang="en-US" sz="1600">
                  <a:solidFill>
                    <a:srgbClr val="FFFFFF"/>
                  </a:solidFill>
                </a:endParaRPr>
              </a:p>
            </p:txBody>
          </p:sp>
        </p:grpSp>
        <p:sp>
          <p:nvSpPr>
            <p:cNvPr id="11" name="TextBox 10"/>
            <p:cNvSpPr txBox="1"/>
            <p:nvPr/>
          </p:nvSpPr>
          <p:spPr>
            <a:xfrm>
              <a:off x="6762666" y="2947916"/>
              <a:ext cx="1083519" cy="449236"/>
            </a:xfrm>
            <a:prstGeom prst="rect">
              <a:avLst/>
            </a:prstGeom>
            <a:noFill/>
          </p:spPr>
          <p:txBody>
            <a:bodyPr wrap="square" lIns="0" tIns="0" rIns="0" bIns="0" rtlCol="0">
              <a:spAutoFit/>
            </a:bodyPr>
            <a:lstStyle>
              <a:defPPr>
                <a:defRPr lang="en-US"/>
              </a:defPPr>
              <a:lvl1pPr algn="ctr">
                <a:defRPr>
                  <a:solidFill>
                    <a:schemeClr val="tx1">
                      <a:alpha val="99000"/>
                    </a:schemeClr>
                  </a:solidFill>
                </a:defRPr>
              </a:lvl1pPr>
            </a:lstStyle>
            <a:p>
              <a:r>
                <a:rPr lang="en-US" dirty="0">
                  <a:solidFill>
                    <a:srgbClr val="FFFFFF">
                      <a:alpha val="99000"/>
                    </a:srgbClr>
                  </a:solidFill>
                </a:rPr>
                <a:t>Virtual Machine</a:t>
              </a:r>
            </a:p>
          </p:txBody>
        </p:sp>
        <p:sp>
          <p:nvSpPr>
            <p:cNvPr id="14" name="TextBox 13"/>
            <p:cNvSpPr txBox="1"/>
            <p:nvPr/>
          </p:nvSpPr>
          <p:spPr>
            <a:xfrm>
              <a:off x="8025738" y="1447836"/>
              <a:ext cx="1214017" cy="499150"/>
            </a:xfrm>
            <a:prstGeom prst="rect">
              <a:avLst/>
            </a:prstGeom>
            <a:noFill/>
          </p:spPr>
          <p:txBody>
            <a:bodyPr wrap="square" lIns="0" tIns="0" rIns="0" bIns="0" rtlCol="0">
              <a:spAutoFit/>
            </a:bodyPr>
            <a:lstStyle>
              <a:defPPr>
                <a:defRPr lang="en-US"/>
              </a:defPPr>
              <a:lvl1pPr algn="ctr">
                <a:defRPr>
                  <a:solidFill>
                    <a:schemeClr val="tx1">
                      <a:alpha val="99000"/>
                    </a:schemeClr>
                  </a:solidFill>
                </a:defRPr>
              </a:lvl1pPr>
            </a:lstStyle>
            <a:p>
              <a:r>
                <a:rPr lang="en-US" sz="2000" dirty="0">
                  <a:solidFill>
                    <a:srgbClr val="FFFFFF">
                      <a:alpha val="99000"/>
                    </a:srgbClr>
                  </a:solidFill>
                </a:rPr>
                <a:t>Cloud </a:t>
              </a:r>
            </a:p>
            <a:p>
              <a:r>
                <a:rPr lang="en-US" sz="2000" dirty="0">
                  <a:solidFill>
                    <a:srgbClr val="FFFFFF">
                      <a:alpha val="99000"/>
                    </a:srgbClr>
                  </a:solidFill>
                </a:rPr>
                <a:t>Service</a:t>
              </a:r>
            </a:p>
          </p:txBody>
        </p:sp>
        <p:grpSp>
          <p:nvGrpSpPr>
            <p:cNvPr id="17" name="Group 16"/>
            <p:cNvGrpSpPr/>
            <p:nvPr/>
          </p:nvGrpSpPr>
          <p:grpSpPr>
            <a:xfrm>
              <a:off x="6840713" y="2219169"/>
              <a:ext cx="927416" cy="721251"/>
              <a:chOff x="8150715" y="4071372"/>
              <a:chExt cx="1143692" cy="889448"/>
            </a:xfrm>
          </p:grpSpPr>
          <p:sp>
            <p:nvSpPr>
              <p:cNvPr id="18" name="Freeform 34"/>
              <p:cNvSpPr>
                <a:spLocks noEditPoints="1"/>
              </p:cNvSpPr>
              <p:nvPr/>
            </p:nvSpPr>
            <p:spPr bwMode="auto">
              <a:xfrm>
                <a:off x="8810226" y="4485693"/>
                <a:ext cx="484181" cy="475127"/>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648"/>
                <a:endParaRPr lang="en-US" spc="-123">
                  <a:solidFill>
                    <a:srgbClr val="FFFFFF">
                      <a:lumMod val="50000"/>
                    </a:srgbClr>
                  </a:solidFill>
                  <a:latin typeface="Segoe Light" pitchFamily="34" charset="0"/>
                </a:endParaRPr>
              </a:p>
            </p:txBody>
          </p:sp>
          <p:sp>
            <p:nvSpPr>
              <p:cNvPr id="19" name="Freeform 18"/>
              <p:cNvSpPr>
                <a:spLocks noEditPoints="1"/>
              </p:cNvSpPr>
              <p:nvPr/>
            </p:nvSpPr>
            <p:spPr bwMode="black">
              <a:xfrm>
                <a:off x="8150715" y="4071372"/>
                <a:ext cx="298127" cy="60120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648"/>
                <a:r>
                  <a:rPr lang="en-US" spc="-123" dirty="0">
                    <a:solidFill>
                      <a:srgbClr val="FFFFFF">
                        <a:lumMod val="50000"/>
                      </a:srgbClr>
                    </a:solidFill>
                    <a:latin typeface="Segoe Light" pitchFamily="34" charset="0"/>
                  </a:rPr>
                  <a:t> </a:t>
                </a:r>
              </a:p>
            </p:txBody>
          </p:sp>
          <p:sp>
            <p:nvSpPr>
              <p:cNvPr id="20" name="Freeform 19"/>
              <p:cNvSpPr>
                <a:spLocks noEditPoints="1"/>
              </p:cNvSpPr>
              <p:nvPr/>
            </p:nvSpPr>
            <p:spPr bwMode="black">
              <a:xfrm>
                <a:off x="8480471" y="4278533"/>
                <a:ext cx="298127" cy="60120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648"/>
                <a:r>
                  <a:rPr lang="en-US" spc="-123" dirty="0">
                    <a:solidFill>
                      <a:srgbClr val="FFFFFF">
                        <a:lumMod val="50000"/>
                      </a:srgbClr>
                    </a:solidFill>
                    <a:latin typeface="Segoe Light" pitchFamily="34" charset="0"/>
                  </a:rPr>
                  <a:t> </a:t>
                </a:r>
              </a:p>
            </p:txBody>
          </p:sp>
        </p:grpSp>
        <p:sp>
          <p:nvSpPr>
            <p:cNvPr id="10" name="TextBox 9"/>
            <p:cNvSpPr txBox="1"/>
            <p:nvPr/>
          </p:nvSpPr>
          <p:spPr>
            <a:xfrm>
              <a:off x="4992209" y="3837104"/>
              <a:ext cx="1993271" cy="276999"/>
            </a:xfrm>
            <a:prstGeom prst="rect">
              <a:avLst/>
            </a:prstGeom>
            <a:noFill/>
          </p:spPr>
          <p:txBody>
            <a:bodyPr wrap="square" lIns="0" tIns="0" rIns="0" bIns="0" rtlCol="0">
              <a:spAutoFit/>
            </a:bodyPr>
            <a:lstStyle/>
            <a:p>
              <a:pPr algn="ctr"/>
              <a:r>
                <a:rPr lang="en-US" dirty="0">
                  <a:solidFill>
                    <a:srgbClr val="FFFFFF">
                      <a:alpha val="99000"/>
                    </a:srgbClr>
                  </a:solidFill>
                </a:rPr>
                <a:t>WA Web Role</a:t>
              </a:r>
            </a:p>
          </p:txBody>
        </p:sp>
      </p:grpSp>
      <p:sp>
        <p:nvSpPr>
          <p:cNvPr id="12" name="TextBox 11"/>
          <p:cNvSpPr txBox="1"/>
          <p:nvPr/>
        </p:nvSpPr>
        <p:spPr>
          <a:xfrm>
            <a:off x="1598612" y="3086756"/>
            <a:ext cx="1336197" cy="553998"/>
          </a:xfrm>
          <a:prstGeom prst="rect">
            <a:avLst/>
          </a:prstGeom>
          <a:noFill/>
        </p:spPr>
        <p:txBody>
          <a:bodyPr wrap="square" lIns="0" tIns="0" rIns="0" bIns="0" rtlCol="0">
            <a:spAutoFit/>
          </a:bodyPr>
          <a:lstStyle/>
          <a:p>
            <a:pPr algn="ctr"/>
            <a:r>
              <a:rPr lang="en-US" dirty="0">
                <a:solidFill>
                  <a:srgbClr val="FFFFFF"/>
                </a:solidFill>
              </a:rPr>
              <a:t>Load Balancer</a:t>
            </a:r>
          </a:p>
        </p:txBody>
      </p:sp>
      <p:sp>
        <p:nvSpPr>
          <p:cNvPr id="13" name="Right Arrow 12"/>
          <p:cNvSpPr/>
          <p:nvPr/>
        </p:nvSpPr>
        <p:spPr bwMode="auto">
          <a:xfrm>
            <a:off x="4207289" y="2828839"/>
            <a:ext cx="2019291" cy="830947"/>
          </a:xfrm>
          <a:prstGeom prst="rightArrow">
            <a:avLst/>
          </a:prstGeom>
          <a:solidFill>
            <a:schemeClr val="accent6"/>
          </a:solidFill>
          <a:ln w="317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r>
              <a:rPr lang="en-US" sz="2800" dirty="0">
                <a:gradFill>
                  <a:gsLst>
                    <a:gs pos="0">
                      <a:srgbClr val="FFFFFF"/>
                    </a:gs>
                    <a:gs pos="100000">
                      <a:srgbClr val="FFFFFF"/>
                    </a:gs>
                  </a:gsLst>
                  <a:lin ang="5400000" scaled="0"/>
                </a:gradFill>
              </a:rPr>
              <a:t>80</a:t>
            </a:r>
          </a:p>
        </p:txBody>
      </p:sp>
      <p:sp>
        <p:nvSpPr>
          <p:cNvPr id="15" name="TextBox 14"/>
          <p:cNvSpPr txBox="1"/>
          <p:nvPr/>
        </p:nvSpPr>
        <p:spPr>
          <a:xfrm>
            <a:off x="6284507" y="5671882"/>
            <a:ext cx="5346699" cy="615553"/>
          </a:xfrm>
          <a:prstGeom prst="rect">
            <a:avLst/>
          </a:prstGeom>
          <a:noFill/>
        </p:spPr>
        <p:txBody>
          <a:bodyPr wrap="square" lIns="0" tIns="0" rIns="0" bIns="0" rtlCol="0" anchor="b">
            <a:spAutoFit/>
          </a:bodyPr>
          <a:lstStyle/>
          <a:p>
            <a:r>
              <a:rPr lang="en-US" sz="4000" spc="-100" dirty="0">
                <a:solidFill>
                  <a:srgbClr val="FFFFFF">
                    <a:alpha val="99000"/>
                  </a:srgbClr>
                </a:solidFill>
                <a:latin typeface="Segoe UI Light" pitchFamily="34" charset="0"/>
              </a:rPr>
              <a:t>Coming in the future</a:t>
            </a:r>
          </a:p>
        </p:txBody>
      </p:sp>
      <p:sp>
        <p:nvSpPr>
          <p:cNvPr id="16" name="Oval 15"/>
          <p:cNvSpPr/>
          <p:nvPr/>
        </p:nvSpPr>
        <p:spPr bwMode="auto">
          <a:xfrm>
            <a:off x="3911874" y="3006981"/>
            <a:ext cx="626478" cy="538055"/>
          </a:xfrm>
          <a:prstGeom prst="ellipse">
            <a:avLst/>
          </a:prstGeom>
          <a:solidFill>
            <a:schemeClr val="bg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4" tIns="45713" rIns="91424" bIns="45713" numCol="1" rtlCol="0" anchor="ctr" anchorCtr="0" compatLnSpc="1">
            <a:prstTxWarp prst="textNoShape">
              <a:avLst/>
            </a:prstTxWarp>
          </a:bodyPr>
          <a:lstStyle/>
          <a:p>
            <a:pPr algn="ctr" defTabSz="913985" fontAlgn="base">
              <a:spcBef>
                <a:spcPct val="0"/>
              </a:spcBef>
              <a:spcAft>
                <a:spcPct val="0"/>
              </a:spcAft>
            </a:pPr>
            <a:endParaRPr lang="en-US" sz="2300" dirty="0">
              <a:gradFill>
                <a:gsLst>
                  <a:gs pos="0">
                    <a:srgbClr val="FFFFFF"/>
                  </a:gs>
                  <a:gs pos="100000">
                    <a:srgbClr val="FFFFFF"/>
                  </a:gs>
                </a:gsLst>
                <a:lin ang="5400000" scaled="0"/>
              </a:gradFill>
            </a:endParaRPr>
          </a:p>
        </p:txBody>
      </p:sp>
      <p:grpSp>
        <p:nvGrpSpPr>
          <p:cNvPr id="21" name="Group 20"/>
          <p:cNvGrpSpPr/>
          <p:nvPr/>
        </p:nvGrpSpPr>
        <p:grpSpPr bwMode="black">
          <a:xfrm>
            <a:off x="3062982" y="2747289"/>
            <a:ext cx="1475368" cy="1138911"/>
            <a:chOff x="7010400" y="2133600"/>
            <a:chExt cx="1379538" cy="1065213"/>
          </a:xfrm>
          <a:solidFill>
            <a:schemeClr val="tx2"/>
          </a:solidFill>
        </p:grpSpPr>
        <p:sp>
          <p:nvSpPr>
            <p:cNvPr id="22"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23"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24"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25"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26"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27"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28"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29"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0"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1"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2"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3"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4"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5"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6"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7"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8"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39"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0"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1"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2"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3"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4"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5"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6"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7"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8"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49"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0"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1"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2"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3"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4"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5"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6"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7"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8"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59"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0"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1"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2"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3"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4"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5"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6"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7"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sp>
          <p:nvSpPr>
            <p:cNvPr id="68"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solidFill>
                  <a:srgbClr val="FFFFFF"/>
                </a:solidFill>
              </a:endParaRPr>
            </a:p>
          </p:txBody>
        </p:sp>
      </p:grpSp>
      <p:sp>
        <p:nvSpPr>
          <p:cNvPr id="71" name="Content Placeholder 2"/>
          <p:cNvSpPr txBox="1">
            <a:spLocks/>
          </p:cNvSpPr>
          <p:nvPr/>
        </p:nvSpPr>
        <p:spPr>
          <a:xfrm>
            <a:off x="519112" y="4313323"/>
            <a:ext cx="5346699" cy="1974112"/>
          </a:xfrm>
          <a:prstGeom prst="rect">
            <a:avLst/>
          </a:prstGeom>
          <a:solidFill>
            <a:schemeClr val="accent5">
              <a:lumMod val="75000"/>
            </a:schemeClr>
          </a:solidFill>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700" dirty="0" smtClean="0">
                <a:gradFill>
                  <a:gsLst>
                    <a:gs pos="0">
                      <a:srgbClr val="FFFFFF"/>
                    </a:gs>
                    <a:gs pos="100000">
                      <a:srgbClr val="FFFFFF"/>
                    </a:gs>
                  </a:gsLst>
                  <a:lin ang="5400000" scaled="0"/>
                </a:gradFill>
              </a:rPr>
              <a:t>Strengths</a:t>
            </a:r>
          </a:p>
          <a:p>
            <a:pPr lvl="1"/>
            <a:r>
              <a:rPr lang="en-US" sz="2000" dirty="0" smtClean="0">
                <a:gradFill>
                  <a:gsLst>
                    <a:gs pos="0">
                      <a:srgbClr val="FFFFFF"/>
                    </a:gs>
                    <a:gs pos="100000">
                      <a:srgbClr val="FFFFFF"/>
                    </a:gs>
                  </a:gsLst>
                  <a:lin ang="5400000" scaled="0"/>
                </a:gradFill>
              </a:rPr>
              <a:t>Internal DNS (</a:t>
            </a:r>
            <a:r>
              <a:rPr lang="en-US" sz="2000" dirty="0" err="1" smtClean="0">
                <a:gradFill>
                  <a:gsLst>
                    <a:gs pos="0">
                      <a:srgbClr val="FFFFFF"/>
                    </a:gs>
                    <a:gs pos="100000">
                      <a:srgbClr val="FFFFFF"/>
                    </a:gs>
                  </a:gsLst>
                  <a:lin ang="5400000" scaled="0"/>
                </a:gradFill>
              </a:rPr>
              <a:t>iDNS</a:t>
            </a:r>
            <a:r>
              <a:rPr lang="en-US" sz="2000" dirty="0" smtClean="0">
                <a:gradFill>
                  <a:gsLst>
                    <a:gs pos="0">
                      <a:srgbClr val="FFFFFF"/>
                    </a:gs>
                    <a:gs pos="100000">
                      <a:srgbClr val="FFFFFF"/>
                    </a:gs>
                  </a:gsLst>
                  <a:lin ang="5400000" scaled="0"/>
                </a:gradFill>
              </a:rPr>
              <a:t>)</a:t>
            </a:r>
          </a:p>
          <a:p>
            <a:pPr lvl="1"/>
            <a:r>
              <a:rPr lang="en-US" sz="2000" dirty="0" smtClean="0">
                <a:gradFill>
                  <a:gsLst>
                    <a:gs pos="0">
                      <a:srgbClr val="FFFFFF"/>
                    </a:gs>
                    <a:gs pos="100000">
                      <a:srgbClr val="FFFFFF"/>
                    </a:gs>
                  </a:gsLst>
                  <a:lin ang="5400000" scaled="0"/>
                </a:gradFill>
              </a:rPr>
              <a:t>Low latency connectivity</a:t>
            </a:r>
          </a:p>
          <a:p>
            <a:pPr lvl="1"/>
            <a:r>
              <a:rPr lang="en-US" sz="2000" dirty="0" smtClean="0">
                <a:gradFill>
                  <a:gsLst>
                    <a:gs pos="0">
                      <a:srgbClr val="FFFFFF"/>
                    </a:gs>
                    <a:gs pos="100000">
                      <a:srgbClr val="FFFFFF"/>
                    </a:gs>
                  </a:gsLst>
                  <a:lin ang="5400000" scaled="0"/>
                </a:gradFill>
              </a:rPr>
              <a:t>Single deployment, update and management unit</a:t>
            </a:r>
          </a:p>
        </p:txBody>
      </p:sp>
      <p:sp>
        <p:nvSpPr>
          <p:cNvPr id="73" name="Content Placeholder 2"/>
          <p:cNvSpPr txBox="1">
            <a:spLocks/>
          </p:cNvSpPr>
          <p:nvPr/>
        </p:nvSpPr>
        <p:spPr>
          <a:xfrm>
            <a:off x="6320617" y="4313323"/>
            <a:ext cx="5346699" cy="987056"/>
          </a:xfrm>
          <a:prstGeom prst="rect">
            <a:avLst/>
          </a:prstGeom>
          <a:solidFill>
            <a:schemeClr val="accent3"/>
          </a:solidFill>
        </p:spPr>
        <p:txBody>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700" dirty="0">
                <a:gradFill>
                  <a:gsLst>
                    <a:gs pos="0">
                      <a:srgbClr val="FFFFFF"/>
                    </a:gs>
                    <a:gs pos="100000">
                      <a:srgbClr val="FFFFFF"/>
                    </a:gs>
                  </a:gsLst>
                  <a:lin ang="5400000" scaled="0"/>
                </a:gradFill>
              </a:rPr>
              <a:t>Weakness</a:t>
            </a:r>
          </a:p>
          <a:p>
            <a:pPr lvl="1"/>
            <a:r>
              <a:rPr lang="en-US" sz="2000" dirty="0">
                <a:gradFill>
                  <a:gsLst>
                    <a:gs pos="0">
                      <a:srgbClr val="FFFFFF"/>
                    </a:gs>
                    <a:gs pos="100000">
                      <a:srgbClr val="FFFFFF"/>
                    </a:gs>
                  </a:gsLst>
                  <a:lin ang="5400000" scaled="0"/>
                </a:gradFill>
              </a:rPr>
              <a:t>No VIP Swap (coming in the future)</a:t>
            </a:r>
          </a:p>
        </p:txBody>
      </p:sp>
    </p:spTree>
    <p:extLst>
      <p:ext uri="{BB962C8B-B14F-4D97-AF65-F5344CB8AC3E}">
        <p14:creationId xmlns:p14="http://schemas.microsoft.com/office/powerpoint/2010/main" val="30785397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fade">
                                      <p:cBhvr>
                                        <p:cTn id="12" dur="500"/>
                                        <p:tgtEl>
                                          <p:spTgt spid="73"/>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1" grpId="0" animBg="1"/>
      <p:bldP spid="7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DEMO</a:t>
            </a:r>
            <a:endParaRPr lang="en-US" dirty="0"/>
          </a:p>
        </p:txBody>
      </p:sp>
      <p:sp>
        <p:nvSpPr>
          <p:cNvPr id="4" name="Subtitle 3"/>
          <p:cNvSpPr>
            <a:spLocks noGrp="1"/>
          </p:cNvSpPr>
          <p:nvPr>
            <p:ph type="subTitle" idx="1"/>
          </p:nvPr>
        </p:nvSpPr>
        <p:spPr/>
        <p:txBody>
          <a:bodyPr/>
          <a:lstStyle/>
          <a:p>
            <a:endParaRPr lang="en-US"/>
          </a:p>
        </p:txBody>
      </p:sp>
      <p:sp>
        <p:nvSpPr>
          <p:cNvPr id="6" name="Text Placeholder 5"/>
          <p:cNvSpPr>
            <a:spLocks noGrp="1"/>
          </p:cNvSpPr>
          <p:nvPr>
            <p:ph type="body" sz="quarter" idx="11"/>
          </p:nvPr>
        </p:nvSpPr>
        <p:spPr>
          <a:xfrm>
            <a:off x="4096032" y="3391158"/>
            <a:ext cx="6951380" cy="1638041"/>
          </a:xfrm>
        </p:spPr>
        <p:txBody>
          <a:bodyPr/>
          <a:lstStyle/>
          <a:p>
            <a:endParaRPr lang="en-US" dirty="0" smtClean="0"/>
          </a:p>
          <a:p>
            <a:pPr marL="571500" indent="-571500">
              <a:buFont typeface="Arial" pitchFamily="34" charset="0"/>
              <a:buChar char="•"/>
            </a:pPr>
            <a:r>
              <a:rPr lang="en-US" dirty="0" smtClean="0"/>
              <a:t>Multi </a:t>
            </a:r>
            <a:r>
              <a:rPr lang="en-US" dirty="0"/>
              <a:t>VM Authoring</a:t>
            </a:r>
          </a:p>
          <a:p>
            <a:pPr marL="571500" indent="-571500">
              <a:buFont typeface="Arial" pitchFamily="34" charset="0"/>
              <a:buChar char="•"/>
            </a:pPr>
            <a:r>
              <a:rPr lang="en-US" dirty="0" smtClean="0"/>
              <a:t>Building Complex Applications using Domain based Automation </a:t>
            </a:r>
            <a:endParaRPr lang="en-US" dirty="0"/>
          </a:p>
        </p:txBody>
      </p:sp>
    </p:spTree>
    <p:extLst>
      <p:ext uri="{BB962C8B-B14F-4D97-AF65-F5344CB8AC3E}">
        <p14:creationId xmlns:p14="http://schemas.microsoft.com/office/powerpoint/2010/main" val="30580109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Cloud Management on Windows Azure</a:t>
            </a:r>
            <a:endParaRPr lang="en-US" dirty="0"/>
          </a:p>
        </p:txBody>
      </p:sp>
      <p:pic>
        <p:nvPicPr>
          <p:cNvPr id="5" name="Picture 9" descr="http://www.rightscale.com/news_events/press_kit/rightscale_logo_(R)_blue_bg.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412" y="2147887"/>
            <a:ext cx="2286000" cy="428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0"/>
          </p:nvPr>
        </p:nvSpPr>
        <p:spPr>
          <a:xfrm>
            <a:off x="4113212" y="1672878"/>
            <a:ext cx="5549740" cy="1378644"/>
          </a:xfrm>
        </p:spPr>
        <p:txBody>
          <a:bodyPr/>
          <a:lstStyle/>
          <a:p>
            <a:r>
              <a:rPr lang="en-US" dirty="0" err="1" smtClean="0"/>
              <a:t>RightScale</a:t>
            </a:r>
            <a:endParaRPr lang="en-US" dirty="0"/>
          </a:p>
        </p:txBody>
      </p:sp>
    </p:spTree>
    <p:extLst>
      <p:ext uri="{BB962C8B-B14F-4D97-AF65-F5344CB8AC3E}">
        <p14:creationId xmlns:p14="http://schemas.microsoft.com/office/powerpoint/2010/main" val="1169305276"/>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19112" y="228600"/>
            <a:ext cx="11149013" cy="620683"/>
          </a:xfrm>
        </p:spPr>
        <p:txBody>
          <a:bodyPr/>
          <a:lstStyle/>
          <a:p>
            <a:pPr eaLnBrk="1" hangingPunct="1"/>
            <a:r>
              <a:rPr lang="en-US" dirty="0" smtClean="0">
                <a:latin typeface="Arial" charset="0"/>
                <a:ea typeface="ＭＳ Ｐゴシック" charset="0"/>
                <a:cs typeface="ＭＳ Ｐゴシック" charset="0"/>
              </a:rPr>
              <a:t>RightScale Overview</a:t>
            </a:r>
            <a:endParaRPr lang="en-US" dirty="0">
              <a:latin typeface="Arial" charset="0"/>
              <a:ea typeface="ＭＳ Ｐゴシック" charset="0"/>
              <a:cs typeface="ＭＳ Ｐゴシック" charset="0"/>
            </a:endParaRPr>
          </a:p>
        </p:txBody>
      </p:sp>
      <p:sp>
        <p:nvSpPr>
          <p:cNvPr id="4098" name="Content Placeholder 2"/>
          <p:cNvSpPr>
            <a:spLocks noGrp="1"/>
          </p:cNvSpPr>
          <p:nvPr>
            <p:ph idx="1"/>
          </p:nvPr>
        </p:nvSpPr>
        <p:spPr>
          <a:xfrm>
            <a:off x="8151812" y="1447800"/>
            <a:ext cx="3758878" cy="1600182"/>
          </a:xfrm>
        </p:spPr>
        <p:txBody>
          <a:bodyPr/>
          <a:lstStyle/>
          <a:p>
            <a:pPr marL="0" indent="0">
              <a:buNone/>
              <a:defRPr/>
            </a:pPr>
            <a:r>
              <a:rPr lang="en-US" b="1" dirty="0" smtClean="0">
                <a:cs typeface="ＭＳ Ｐゴシック" charset="-128"/>
              </a:rPr>
              <a:t>Abstraction with Customization</a:t>
            </a:r>
          </a:p>
          <a:p>
            <a:pPr marL="0" indent="0">
              <a:buNone/>
              <a:defRPr/>
            </a:pPr>
            <a:r>
              <a:rPr lang="en-US" sz="2300" dirty="0">
                <a:cs typeface="ＭＳ Ｐゴシック" charset="-128"/>
              </a:rPr>
              <a:t>Complete customization without the hassle</a:t>
            </a:r>
          </a:p>
        </p:txBody>
      </p:sp>
      <p:pic>
        <p:nvPicPr>
          <p:cNvPr id="4" name="Picture 3" descr="abstraction-with-complete-customization.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4412" y="1447800"/>
            <a:ext cx="1928546" cy="1447552"/>
          </a:xfrm>
          <a:prstGeom prst="rect">
            <a:avLst/>
          </a:prstGeom>
        </p:spPr>
      </p:pic>
      <p:pic>
        <p:nvPicPr>
          <p:cNvPr id="10" name="Picture 9" descr="tap-into-cloud-expertise.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2" y="3276600"/>
            <a:ext cx="1928546" cy="1447552"/>
          </a:xfrm>
          <a:prstGeom prst="rect">
            <a:avLst/>
          </a:prstGeom>
        </p:spPr>
      </p:pic>
      <p:pic>
        <p:nvPicPr>
          <p:cNvPr id="13" name="Picture 12" descr="simplified-provisioning.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812" y="1371600"/>
            <a:ext cx="1928546" cy="1447552"/>
          </a:xfrm>
          <a:prstGeom prst="rect">
            <a:avLst/>
          </a:prstGeom>
        </p:spPr>
      </p:pic>
      <p:sp>
        <p:nvSpPr>
          <p:cNvPr id="17" name="Content Placeholder 2"/>
          <p:cNvSpPr txBox="1">
            <a:spLocks/>
          </p:cNvSpPr>
          <p:nvPr/>
        </p:nvSpPr>
        <p:spPr bwMode="auto">
          <a:xfrm>
            <a:off x="8046605" y="3196193"/>
            <a:ext cx="3762807" cy="1452007"/>
          </a:xfrm>
          <a:prstGeom prst="rect">
            <a:avLst/>
          </a:prstGeom>
          <a:noFill/>
          <a:ln w="9525">
            <a:noFill/>
            <a:miter lim="800000"/>
            <a:headEnd/>
            <a:tailEnd/>
          </a:ln>
        </p:spPr>
        <p:txBody>
          <a:bodyPr vert="horz" wrap="square" lIns="108823" tIns="54412" rIns="108823" bIns="54412" numCol="1" anchor="t" anchorCtr="0" compatLnSpc="1">
            <a:prstTxWarp prst="textNoShape">
              <a:avLst/>
            </a:prstTxWarp>
          </a:bodyPr>
          <a:lstStyle>
            <a:lvl1pPr marL="487305" indent="-487305" algn="l" defTabSz="649211" rtl="0" eaLnBrk="1" fontAlgn="base" hangingPunct="1">
              <a:spcBef>
                <a:spcPct val="20000"/>
              </a:spcBef>
              <a:spcAft>
                <a:spcPct val="0"/>
              </a:spcAft>
              <a:buClr>
                <a:srgbClr val="000000"/>
              </a:buClr>
              <a:buSzPct val="100000"/>
              <a:buFont typeface="Arial"/>
              <a:buChar char="•"/>
              <a:defRPr sz="3300" kern="1200">
                <a:solidFill>
                  <a:schemeClr val="tx1"/>
                </a:solidFill>
                <a:latin typeface="+mn-lt"/>
                <a:ea typeface="ＭＳ Ｐゴシック" charset="-128"/>
                <a:cs typeface="ＭＳ Ｐゴシック" pitchFamily="-109" charset="-128"/>
              </a:defRPr>
            </a:lvl1pPr>
            <a:lvl2pPr marL="1055562" indent="-404765" algn="l" defTabSz="649211" rtl="0" eaLnBrk="1" fontAlgn="base" hangingPunct="1">
              <a:spcBef>
                <a:spcPct val="20000"/>
              </a:spcBef>
              <a:spcAft>
                <a:spcPct val="0"/>
              </a:spcAft>
              <a:buClr>
                <a:srgbClr val="000000"/>
              </a:buClr>
              <a:buSzPct val="100000"/>
              <a:buFont typeface="Arial"/>
              <a:buChar char="•"/>
              <a:defRPr sz="2700" b="0" kern="1200">
                <a:solidFill>
                  <a:schemeClr val="tx1"/>
                </a:solidFill>
                <a:latin typeface="+mn-lt"/>
                <a:ea typeface="ＭＳ Ｐゴシック" charset="-128"/>
                <a:cs typeface="+mn-cs"/>
              </a:defRPr>
            </a:lvl2pPr>
            <a:lvl3pPr marL="1623820" indent="-323812" algn="l" defTabSz="649211" rtl="0" eaLnBrk="1" fontAlgn="base" hangingPunct="1">
              <a:spcBef>
                <a:spcPct val="20000"/>
              </a:spcBef>
              <a:spcAft>
                <a:spcPct val="0"/>
              </a:spcAft>
              <a:buClr>
                <a:srgbClr val="000000"/>
              </a:buClr>
              <a:buSzPct val="100000"/>
              <a:buFont typeface="Arial"/>
              <a:buChar char="•"/>
              <a:defRPr sz="2000" b="0" kern="1200">
                <a:solidFill>
                  <a:schemeClr val="tx1"/>
                </a:solidFill>
                <a:latin typeface="+mn-lt"/>
                <a:ea typeface="ＭＳ Ｐゴシック" charset="-128"/>
                <a:cs typeface="+mn-cs"/>
              </a:defRPr>
            </a:lvl3pPr>
            <a:lvl4pPr marL="2274619" indent="-323812" algn="l" defTabSz="649211" rtl="0" eaLnBrk="1" fontAlgn="base" hangingPunct="1">
              <a:spcBef>
                <a:spcPct val="20000"/>
              </a:spcBef>
              <a:spcAft>
                <a:spcPct val="0"/>
              </a:spcAft>
              <a:buClr>
                <a:srgbClr val="000000"/>
              </a:buClr>
              <a:buSzPct val="100000"/>
              <a:buFont typeface="Arial"/>
              <a:buChar char="•"/>
              <a:defRPr sz="1600" b="0" kern="1200">
                <a:solidFill>
                  <a:schemeClr val="tx1"/>
                </a:solidFill>
                <a:latin typeface="+mn-lt"/>
                <a:ea typeface="ＭＳ Ｐゴシック" charset="-128"/>
                <a:cs typeface="+mn-cs"/>
              </a:defRPr>
            </a:lvl4pPr>
            <a:lvl5pPr marL="2923828" indent="-323812" algn="l" defTabSz="649211"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5pPr>
            <a:lvl6pPr marL="3574583" indent="-324962" algn="l" defTabSz="649924" rtl="0" eaLnBrk="1" latinLnBrk="0" hangingPunct="1">
              <a:spcBef>
                <a:spcPct val="20000"/>
              </a:spcBef>
              <a:buFont typeface="Arial"/>
              <a:buChar char="•"/>
              <a:defRPr sz="2800" kern="1200">
                <a:solidFill>
                  <a:schemeClr val="tx1"/>
                </a:solidFill>
                <a:latin typeface="+mn-lt"/>
                <a:ea typeface="+mn-ea"/>
                <a:cs typeface="+mn-cs"/>
              </a:defRPr>
            </a:lvl6pPr>
            <a:lvl7pPr marL="4224508" indent="-324962" algn="l" defTabSz="649924" rtl="0" eaLnBrk="1" latinLnBrk="0" hangingPunct="1">
              <a:spcBef>
                <a:spcPct val="20000"/>
              </a:spcBef>
              <a:buFont typeface="Arial"/>
              <a:buChar char="•"/>
              <a:defRPr sz="2800" kern="1200">
                <a:solidFill>
                  <a:schemeClr val="tx1"/>
                </a:solidFill>
                <a:latin typeface="+mn-lt"/>
                <a:ea typeface="+mn-ea"/>
                <a:cs typeface="+mn-cs"/>
              </a:defRPr>
            </a:lvl7pPr>
            <a:lvl8pPr marL="4874432" indent="-324962" algn="l" defTabSz="649924" rtl="0" eaLnBrk="1" latinLnBrk="0" hangingPunct="1">
              <a:spcBef>
                <a:spcPct val="20000"/>
              </a:spcBef>
              <a:buFont typeface="Arial"/>
              <a:buChar char="•"/>
              <a:defRPr sz="2800" kern="1200">
                <a:solidFill>
                  <a:schemeClr val="tx1"/>
                </a:solidFill>
                <a:latin typeface="+mn-lt"/>
                <a:ea typeface="+mn-ea"/>
                <a:cs typeface="+mn-cs"/>
              </a:defRPr>
            </a:lvl8pPr>
            <a:lvl9pPr marL="5524357" indent="-324962" algn="l" defTabSz="649924" rtl="0" eaLnBrk="1" latinLnBrk="0" hangingPunct="1">
              <a:spcBef>
                <a:spcPct val="20000"/>
              </a:spcBef>
              <a:buFont typeface="Arial"/>
              <a:buChar char="•"/>
              <a:defRPr sz="2800" kern="1200">
                <a:solidFill>
                  <a:schemeClr val="tx1"/>
                </a:solidFill>
                <a:latin typeface="+mn-lt"/>
                <a:ea typeface="+mn-ea"/>
                <a:cs typeface="+mn-cs"/>
              </a:defRPr>
            </a:lvl9pPr>
          </a:lstStyle>
          <a:p>
            <a:pPr marL="0" indent="0">
              <a:buClrTx/>
              <a:buNone/>
              <a:defRPr/>
            </a:pPr>
            <a:r>
              <a:rPr lang="en-US" sz="3200" b="1" dirty="0">
                <a:gradFill>
                  <a:gsLst>
                    <a:gs pos="0">
                      <a:schemeClr val="tx1"/>
                    </a:gs>
                    <a:gs pos="86000">
                      <a:schemeClr val="tx1"/>
                    </a:gs>
                  </a:gsLst>
                  <a:lin ang="5400000" scaled="0"/>
                </a:gradFill>
                <a:ea typeface="+mn-ea"/>
                <a:cs typeface="ＭＳ Ｐゴシック" charset="-128"/>
              </a:rPr>
              <a:t>Tap into Cloud Expertise</a:t>
            </a:r>
          </a:p>
          <a:p>
            <a:pPr marL="0" indent="0">
              <a:buClrTx/>
              <a:buNone/>
              <a:defRPr/>
            </a:pPr>
            <a:r>
              <a:rPr lang="en-US" sz="2300" dirty="0">
                <a:gradFill>
                  <a:gsLst>
                    <a:gs pos="0">
                      <a:schemeClr val="tx1"/>
                    </a:gs>
                    <a:gs pos="86000">
                      <a:schemeClr val="tx1"/>
                    </a:gs>
                  </a:gsLst>
                  <a:lin ang="5400000" scaled="0"/>
                </a:gradFill>
                <a:ea typeface="+mn-ea"/>
                <a:cs typeface="ＭＳ Ｐゴシック" charset="-128"/>
              </a:rPr>
              <a:t>Experienced architects and support teams</a:t>
            </a:r>
          </a:p>
        </p:txBody>
      </p:sp>
      <p:sp>
        <p:nvSpPr>
          <p:cNvPr id="18" name="Content Placeholder 2"/>
          <p:cNvSpPr txBox="1">
            <a:spLocks/>
          </p:cNvSpPr>
          <p:nvPr/>
        </p:nvSpPr>
        <p:spPr bwMode="auto">
          <a:xfrm>
            <a:off x="2132012" y="1291193"/>
            <a:ext cx="3762807" cy="1452007"/>
          </a:xfrm>
          <a:prstGeom prst="rect">
            <a:avLst/>
          </a:prstGeom>
          <a:noFill/>
          <a:ln w="9525">
            <a:noFill/>
            <a:miter lim="800000"/>
            <a:headEnd/>
            <a:tailEnd/>
          </a:ln>
        </p:spPr>
        <p:txBody>
          <a:bodyPr vert="horz" wrap="square" lIns="108823" tIns="54412" rIns="108823" bIns="54412" numCol="1" anchor="t" anchorCtr="0" compatLnSpc="1">
            <a:prstTxWarp prst="textNoShape">
              <a:avLst/>
            </a:prstTxWarp>
          </a:bodyPr>
          <a:lstStyle>
            <a:lvl1pPr marL="487305" indent="-487305" algn="l" defTabSz="649211" rtl="0" eaLnBrk="1" fontAlgn="base" hangingPunct="1">
              <a:spcBef>
                <a:spcPct val="20000"/>
              </a:spcBef>
              <a:spcAft>
                <a:spcPct val="0"/>
              </a:spcAft>
              <a:buClr>
                <a:srgbClr val="000000"/>
              </a:buClr>
              <a:buSzPct val="100000"/>
              <a:buFont typeface="Arial"/>
              <a:buChar char="•"/>
              <a:defRPr sz="3300" kern="1200">
                <a:solidFill>
                  <a:schemeClr val="tx1"/>
                </a:solidFill>
                <a:latin typeface="+mn-lt"/>
                <a:ea typeface="ＭＳ Ｐゴシック" charset="-128"/>
                <a:cs typeface="ＭＳ Ｐゴシック" pitchFamily="-109" charset="-128"/>
              </a:defRPr>
            </a:lvl1pPr>
            <a:lvl2pPr marL="1055562" indent="-404765" algn="l" defTabSz="649211" rtl="0" eaLnBrk="1" fontAlgn="base" hangingPunct="1">
              <a:spcBef>
                <a:spcPct val="20000"/>
              </a:spcBef>
              <a:spcAft>
                <a:spcPct val="0"/>
              </a:spcAft>
              <a:buClr>
                <a:srgbClr val="000000"/>
              </a:buClr>
              <a:buSzPct val="100000"/>
              <a:buFont typeface="Arial"/>
              <a:buChar char="•"/>
              <a:defRPr sz="2700" b="0" kern="1200">
                <a:solidFill>
                  <a:schemeClr val="tx1"/>
                </a:solidFill>
                <a:latin typeface="+mn-lt"/>
                <a:ea typeface="ＭＳ Ｐゴシック" charset="-128"/>
                <a:cs typeface="+mn-cs"/>
              </a:defRPr>
            </a:lvl2pPr>
            <a:lvl3pPr marL="1623820" indent="-323812" algn="l" defTabSz="649211" rtl="0" eaLnBrk="1" fontAlgn="base" hangingPunct="1">
              <a:spcBef>
                <a:spcPct val="20000"/>
              </a:spcBef>
              <a:spcAft>
                <a:spcPct val="0"/>
              </a:spcAft>
              <a:buClr>
                <a:srgbClr val="000000"/>
              </a:buClr>
              <a:buSzPct val="100000"/>
              <a:buFont typeface="Arial"/>
              <a:buChar char="•"/>
              <a:defRPr sz="2000" b="0" kern="1200">
                <a:solidFill>
                  <a:schemeClr val="tx1"/>
                </a:solidFill>
                <a:latin typeface="+mn-lt"/>
                <a:ea typeface="ＭＳ Ｐゴシック" charset="-128"/>
                <a:cs typeface="+mn-cs"/>
              </a:defRPr>
            </a:lvl3pPr>
            <a:lvl4pPr marL="2274619" indent="-323812" algn="l" defTabSz="649211" rtl="0" eaLnBrk="1" fontAlgn="base" hangingPunct="1">
              <a:spcBef>
                <a:spcPct val="20000"/>
              </a:spcBef>
              <a:spcAft>
                <a:spcPct val="0"/>
              </a:spcAft>
              <a:buClr>
                <a:srgbClr val="000000"/>
              </a:buClr>
              <a:buSzPct val="100000"/>
              <a:buFont typeface="Arial"/>
              <a:buChar char="•"/>
              <a:defRPr sz="1600" b="0" kern="1200">
                <a:solidFill>
                  <a:schemeClr val="tx1"/>
                </a:solidFill>
                <a:latin typeface="+mn-lt"/>
                <a:ea typeface="ＭＳ Ｐゴシック" charset="-128"/>
                <a:cs typeface="+mn-cs"/>
              </a:defRPr>
            </a:lvl4pPr>
            <a:lvl5pPr marL="2923828" indent="-323812" algn="l" defTabSz="649211"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5pPr>
            <a:lvl6pPr marL="3574583" indent="-324962" algn="l" defTabSz="649924" rtl="0" eaLnBrk="1" latinLnBrk="0" hangingPunct="1">
              <a:spcBef>
                <a:spcPct val="20000"/>
              </a:spcBef>
              <a:buFont typeface="Arial"/>
              <a:buChar char="•"/>
              <a:defRPr sz="2800" kern="1200">
                <a:solidFill>
                  <a:schemeClr val="tx1"/>
                </a:solidFill>
                <a:latin typeface="+mn-lt"/>
                <a:ea typeface="+mn-ea"/>
                <a:cs typeface="+mn-cs"/>
              </a:defRPr>
            </a:lvl6pPr>
            <a:lvl7pPr marL="4224508" indent="-324962" algn="l" defTabSz="649924" rtl="0" eaLnBrk="1" latinLnBrk="0" hangingPunct="1">
              <a:spcBef>
                <a:spcPct val="20000"/>
              </a:spcBef>
              <a:buFont typeface="Arial"/>
              <a:buChar char="•"/>
              <a:defRPr sz="2800" kern="1200">
                <a:solidFill>
                  <a:schemeClr val="tx1"/>
                </a:solidFill>
                <a:latin typeface="+mn-lt"/>
                <a:ea typeface="+mn-ea"/>
                <a:cs typeface="+mn-cs"/>
              </a:defRPr>
            </a:lvl7pPr>
            <a:lvl8pPr marL="4874432" indent="-324962" algn="l" defTabSz="649924" rtl="0" eaLnBrk="1" latinLnBrk="0" hangingPunct="1">
              <a:spcBef>
                <a:spcPct val="20000"/>
              </a:spcBef>
              <a:buFont typeface="Arial"/>
              <a:buChar char="•"/>
              <a:defRPr sz="2800" kern="1200">
                <a:solidFill>
                  <a:schemeClr val="tx1"/>
                </a:solidFill>
                <a:latin typeface="+mn-lt"/>
                <a:ea typeface="+mn-ea"/>
                <a:cs typeface="+mn-cs"/>
              </a:defRPr>
            </a:lvl8pPr>
            <a:lvl9pPr marL="5524357" indent="-324962" algn="l" defTabSz="649924" rtl="0" eaLnBrk="1" latinLnBrk="0" hangingPunct="1">
              <a:spcBef>
                <a:spcPct val="20000"/>
              </a:spcBef>
              <a:buFont typeface="Arial"/>
              <a:buChar char="•"/>
              <a:defRPr sz="2800" kern="1200">
                <a:solidFill>
                  <a:schemeClr val="tx1"/>
                </a:solidFill>
                <a:latin typeface="+mn-lt"/>
                <a:ea typeface="+mn-ea"/>
                <a:cs typeface="+mn-cs"/>
              </a:defRPr>
            </a:lvl9pPr>
          </a:lstStyle>
          <a:p>
            <a:pPr marL="0" indent="0">
              <a:buClrTx/>
              <a:buNone/>
              <a:defRPr/>
            </a:pPr>
            <a:r>
              <a:rPr lang="en-US" sz="3200" b="1" dirty="0">
                <a:gradFill>
                  <a:gsLst>
                    <a:gs pos="0">
                      <a:schemeClr val="tx1"/>
                    </a:gs>
                    <a:gs pos="86000">
                      <a:schemeClr val="tx1"/>
                    </a:gs>
                  </a:gsLst>
                  <a:lin ang="5400000" scaled="0"/>
                </a:gradFill>
                <a:ea typeface="+mn-ea"/>
                <a:cs typeface="ＭＳ Ｐゴシック" charset="-128"/>
              </a:rPr>
              <a:t>Automation is the Core</a:t>
            </a:r>
          </a:p>
          <a:p>
            <a:pPr marL="0" indent="0">
              <a:buClrTx/>
              <a:buNone/>
              <a:defRPr/>
            </a:pPr>
            <a:r>
              <a:rPr lang="en-US" sz="2300" dirty="0">
                <a:gradFill>
                  <a:gsLst>
                    <a:gs pos="0">
                      <a:schemeClr val="tx1"/>
                    </a:gs>
                    <a:gs pos="86000">
                      <a:schemeClr val="tx1"/>
                    </a:gs>
                  </a:gsLst>
                  <a:lin ang="5400000" scaled="0"/>
                </a:gradFill>
                <a:ea typeface="+mn-ea"/>
                <a:cs typeface="ＭＳ Ｐゴシック" charset="-128"/>
              </a:rPr>
              <a:t>Massively scalable and super agile applications</a:t>
            </a:r>
          </a:p>
        </p:txBody>
      </p:sp>
      <p:sp>
        <p:nvSpPr>
          <p:cNvPr id="23" name="Content Placeholder 2"/>
          <p:cNvSpPr txBox="1">
            <a:spLocks/>
          </p:cNvSpPr>
          <p:nvPr/>
        </p:nvSpPr>
        <p:spPr bwMode="auto">
          <a:xfrm>
            <a:off x="2132012" y="3178049"/>
            <a:ext cx="3758878" cy="1452007"/>
          </a:xfrm>
          <a:prstGeom prst="rect">
            <a:avLst/>
          </a:prstGeom>
          <a:noFill/>
          <a:ln w="9525">
            <a:noFill/>
            <a:miter lim="800000"/>
            <a:headEnd/>
            <a:tailEnd/>
          </a:ln>
        </p:spPr>
        <p:txBody>
          <a:bodyPr vert="horz" wrap="square" lIns="108823" tIns="54412" rIns="108823" bIns="54412" numCol="1" anchor="t" anchorCtr="0" compatLnSpc="1">
            <a:prstTxWarp prst="textNoShape">
              <a:avLst/>
            </a:prstTxWarp>
          </a:bodyPr>
          <a:lstStyle>
            <a:lvl1pPr marL="487305" indent="-487305" algn="l" defTabSz="649211" rtl="0" eaLnBrk="1" fontAlgn="base" hangingPunct="1">
              <a:spcBef>
                <a:spcPct val="20000"/>
              </a:spcBef>
              <a:spcAft>
                <a:spcPct val="0"/>
              </a:spcAft>
              <a:buClr>
                <a:srgbClr val="000000"/>
              </a:buClr>
              <a:buSzPct val="100000"/>
              <a:buFont typeface="Arial"/>
              <a:buChar char="•"/>
              <a:defRPr sz="3300" kern="1200">
                <a:solidFill>
                  <a:schemeClr val="tx1"/>
                </a:solidFill>
                <a:latin typeface="+mn-lt"/>
                <a:ea typeface="ＭＳ Ｐゴシック" charset="-128"/>
                <a:cs typeface="ＭＳ Ｐゴシック" pitchFamily="-109" charset="-128"/>
              </a:defRPr>
            </a:lvl1pPr>
            <a:lvl2pPr marL="1055562" indent="-404765" algn="l" defTabSz="649211" rtl="0" eaLnBrk="1" fontAlgn="base" hangingPunct="1">
              <a:spcBef>
                <a:spcPct val="20000"/>
              </a:spcBef>
              <a:spcAft>
                <a:spcPct val="0"/>
              </a:spcAft>
              <a:buClr>
                <a:srgbClr val="000000"/>
              </a:buClr>
              <a:buSzPct val="100000"/>
              <a:buFont typeface="Arial"/>
              <a:buChar char="•"/>
              <a:defRPr sz="2700" b="0" kern="1200">
                <a:solidFill>
                  <a:schemeClr val="tx1"/>
                </a:solidFill>
                <a:latin typeface="+mn-lt"/>
                <a:ea typeface="ＭＳ Ｐゴシック" charset="-128"/>
                <a:cs typeface="+mn-cs"/>
              </a:defRPr>
            </a:lvl2pPr>
            <a:lvl3pPr marL="1623820" indent="-323812" algn="l" defTabSz="649211" rtl="0" eaLnBrk="1" fontAlgn="base" hangingPunct="1">
              <a:spcBef>
                <a:spcPct val="20000"/>
              </a:spcBef>
              <a:spcAft>
                <a:spcPct val="0"/>
              </a:spcAft>
              <a:buClr>
                <a:srgbClr val="000000"/>
              </a:buClr>
              <a:buSzPct val="100000"/>
              <a:buFont typeface="Arial"/>
              <a:buChar char="•"/>
              <a:defRPr sz="2000" b="0" kern="1200">
                <a:solidFill>
                  <a:schemeClr val="tx1"/>
                </a:solidFill>
                <a:latin typeface="+mn-lt"/>
                <a:ea typeface="ＭＳ Ｐゴシック" charset="-128"/>
                <a:cs typeface="+mn-cs"/>
              </a:defRPr>
            </a:lvl3pPr>
            <a:lvl4pPr marL="2274619" indent="-323812" algn="l" defTabSz="649211" rtl="0" eaLnBrk="1" fontAlgn="base" hangingPunct="1">
              <a:spcBef>
                <a:spcPct val="20000"/>
              </a:spcBef>
              <a:spcAft>
                <a:spcPct val="0"/>
              </a:spcAft>
              <a:buClr>
                <a:srgbClr val="000000"/>
              </a:buClr>
              <a:buSzPct val="100000"/>
              <a:buFont typeface="Arial"/>
              <a:buChar char="•"/>
              <a:defRPr sz="1600" b="0" kern="1200">
                <a:solidFill>
                  <a:schemeClr val="tx1"/>
                </a:solidFill>
                <a:latin typeface="+mn-lt"/>
                <a:ea typeface="ＭＳ Ｐゴシック" charset="-128"/>
                <a:cs typeface="+mn-cs"/>
              </a:defRPr>
            </a:lvl4pPr>
            <a:lvl5pPr marL="2923828" indent="-323812" algn="l" defTabSz="649211"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5pPr>
            <a:lvl6pPr marL="3574583" indent="-324962" algn="l" defTabSz="649924" rtl="0" eaLnBrk="1" latinLnBrk="0" hangingPunct="1">
              <a:spcBef>
                <a:spcPct val="20000"/>
              </a:spcBef>
              <a:buFont typeface="Arial"/>
              <a:buChar char="•"/>
              <a:defRPr sz="2800" kern="1200">
                <a:solidFill>
                  <a:schemeClr val="tx1"/>
                </a:solidFill>
                <a:latin typeface="+mn-lt"/>
                <a:ea typeface="+mn-ea"/>
                <a:cs typeface="+mn-cs"/>
              </a:defRPr>
            </a:lvl6pPr>
            <a:lvl7pPr marL="4224508" indent="-324962" algn="l" defTabSz="649924" rtl="0" eaLnBrk="1" latinLnBrk="0" hangingPunct="1">
              <a:spcBef>
                <a:spcPct val="20000"/>
              </a:spcBef>
              <a:buFont typeface="Arial"/>
              <a:buChar char="•"/>
              <a:defRPr sz="2800" kern="1200">
                <a:solidFill>
                  <a:schemeClr val="tx1"/>
                </a:solidFill>
                <a:latin typeface="+mn-lt"/>
                <a:ea typeface="+mn-ea"/>
                <a:cs typeface="+mn-cs"/>
              </a:defRPr>
            </a:lvl7pPr>
            <a:lvl8pPr marL="4874432" indent="-324962" algn="l" defTabSz="649924" rtl="0" eaLnBrk="1" latinLnBrk="0" hangingPunct="1">
              <a:spcBef>
                <a:spcPct val="20000"/>
              </a:spcBef>
              <a:buFont typeface="Arial"/>
              <a:buChar char="•"/>
              <a:defRPr sz="2800" kern="1200">
                <a:solidFill>
                  <a:schemeClr val="tx1"/>
                </a:solidFill>
                <a:latin typeface="+mn-lt"/>
                <a:ea typeface="+mn-ea"/>
                <a:cs typeface="+mn-cs"/>
              </a:defRPr>
            </a:lvl8pPr>
            <a:lvl9pPr marL="5524357" indent="-324962" algn="l" defTabSz="649924" rtl="0" eaLnBrk="1" latinLnBrk="0" hangingPunct="1">
              <a:spcBef>
                <a:spcPct val="20000"/>
              </a:spcBef>
              <a:buFont typeface="Arial"/>
              <a:buChar char="•"/>
              <a:defRPr sz="2800" kern="1200">
                <a:solidFill>
                  <a:schemeClr val="tx1"/>
                </a:solidFill>
                <a:latin typeface="+mn-lt"/>
                <a:ea typeface="+mn-ea"/>
                <a:cs typeface="+mn-cs"/>
              </a:defRPr>
            </a:lvl9pPr>
          </a:lstStyle>
          <a:p>
            <a:pPr marL="0" indent="0">
              <a:buClrTx/>
              <a:buNone/>
              <a:defRPr/>
            </a:pPr>
            <a:r>
              <a:rPr lang="en-US" sz="3200" b="1" dirty="0">
                <a:gradFill>
                  <a:gsLst>
                    <a:gs pos="0">
                      <a:schemeClr val="tx1"/>
                    </a:gs>
                    <a:gs pos="86000">
                      <a:schemeClr val="tx1"/>
                    </a:gs>
                  </a:gsLst>
                  <a:lin ang="5400000" scaled="0"/>
                </a:gradFill>
                <a:ea typeface="+mn-ea"/>
                <a:cs typeface="ＭＳ Ｐゴシック" charset="-128"/>
              </a:rPr>
              <a:t>Visibility and Control</a:t>
            </a:r>
          </a:p>
          <a:p>
            <a:pPr marL="0" indent="0">
              <a:buClrTx/>
              <a:buNone/>
              <a:defRPr/>
            </a:pPr>
            <a:r>
              <a:rPr lang="en-US" sz="2300" dirty="0">
                <a:gradFill>
                  <a:gsLst>
                    <a:gs pos="0">
                      <a:schemeClr val="tx1"/>
                    </a:gs>
                    <a:gs pos="86000">
                      <a:schemeClr val="tx1"/>
                    </a:gs>
                  </a:gsLst>
                  <a:lin ang="5400000" scaled="0"/>
                </a:gradFill>
                <a:ea typeface="+mn-ea"/>
                <a:cs typeface="ＭＳ Ｐゴシック" charset="-128"/>
              </a:rPr>
              <a:t>One place to manage your infrastructure</a:t>
            </a:r>
          </a:p>
        </p:txBody>
      </p:sp>
      <p:pic>
        <p:nvPicPr>
          <p:cNvPr id="16" name="Picture 15" descr="visibility.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12" y="3276600"/>
            <a:ext cx="1928546" cy="1452006"/>
          </a:xfrm>
          <a:prstGeom prst="rect">
            <a:avLst/>
          </a:prstGeom>
        </p:spPr>
      </p:pic>
      <p:sp>
        <p:nvSpPr>
          <p:cNvPr id="2" name="Rectangle 1"/>
          <p:cNvSpPr/>
          <p:nvPr/>
        </p:nvSpPr>
        <p:spPr>
          <a:xfrm>
            <a:off x="150812" y="5486400"/>
            <a:ext cx="11887200" cy="646331"/>
          </a:xfrm>
          <a:prstGeom prst="rect">
            <a:avLst/>
          </a:prstGeom>
        </p:spPr>
        <p:txBody>
          <a:bodyPr wrap="square">
            <a:spAutoFit/>
          </a:bodyPr>
          <a:lstStyle/>
          <a:p>
            <a:pPr algn="ctr"/>
            <a:r>
              <a:rPr lang="en-US" sz="3600" dirty="0"/>
              <a:t>Focus your team on your business-critical applications</a:t>
            </a:r>
          </a:p>
        </p:txBody>
      </p:sp>
    </p:spTree>
    <p:extLst>
      <p:ext uri="{BB962C8B-B14F-4D97-AF65-F5344CB8AC3E}">
        <p14:creationId xmlns:p14="http://schemas.microsoft.com/office/powerpoint/2010/main" val="2502005154"/>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519112" y="228600"/>
            <a:ext cx="11149013" cy="620683"/>
          </a:xfrm>
        </p:spPr>
        <p:txBody>
          <a:bodyPr/>
          <a:lstStyle/>
          <a:p>
            <a:pPr eaLnBrk="1" hangingPunct="1"/>
            <a:r>
              <a:rPr lang="en-US" dirty="0" err="1" smtClean="0">
                <a:latin typeface="Arial" charset="0"/>
                <a:ea typeface="ＭＳ Ｐゴシック" charset="0"/>
                <a:cs typeface="ＭＳ Ｐゴシック" charset="0"/>
              </a:rPr>
              <a:t>RightScale</a:t>
            </a:r>
            <a:r>
              <a:rPr lang="en-US" dirty="0" smtClean="0">
                <a:latin typeface="Arial" charset="0"/>
                <a:ea typeface="ＭＳ Ｐゴシック" charset="0"/>
                <a:cs typeface="ＭＳ Ｐゴシック" charset="0"/>
              </a:rPr>
              <a:t> + Windows Azure</a:t>
            </a:r>
            <a:endParaRPr lang="en-US" dirty="0">
              <a:latin typeface="Arial" charset="0"/>
              <a:ea typeface="ＭＳ Ｐゴシック" charset="0"/>
              <a:cs typeface="ＭＳ Ｐゴシック" charset="0"/>
            </a:endParaRPr>
          </a:p>
        </p:txBody>
      </p:sp>
      <p:sp>
        <p:nvSpPr>
          <p:cNvPr id="3" name="Content Placeholder 2"/>
          <p:cNvSpPr>
            <a:spLocks noGrp="1"/>
          </p:cNvSpPr>
          <p:nvPr>
            <p:ph idx="1"/>
          </p:nvPr>
        </p:nvSpPr>
        <p:spPr>
          <a:xfrm>
            <a:off x="519112" y="1447799"/>
            <a:ext cx="11149013" cy="3504549"/>
          </a:xfrm>
        </p:spPr>
        <p:txBody>
          <a:bodyPr/>
          <a:lstStyle/>
          <a:p>
            <a:r>
              <a:rPr lang="en-US" dirty="0" smtClean="0"/>
              <a:t>Integrated via </a:t>
            </a:r>
            <a:r>
              <a:rPr lang="en-US" dirty="0" err="1" smtClean="0"/>
              <a:t>RESTful</a:t>
            </a:r>
            <a:r>
              <a:rPr lang="en-US" dirty="0" smtClean="0"/>
              <a:t> Windows Azure APIs – Service Management and Storage Services</a:t>
            </a:r>
          </a:p>
          <a:p>
            <a:pPr marL="0" indent="0">
              <a:buNone/>
            </a:pPr>
            <a:endParaRPr lang="en-US" dirty="0" smtClean="0"/>
          </a:p>
          <a:p>
            <a:r>
              <a:rPr lang="en-US" dirty="0" smtClean="0"/>
              <a:t>Focused on management and operational tasks</a:t>
            </a:r>
          </a:p>
          <a:p>
            <a:endParaRPr lang="en-US" dirty="0" smtClean="0"/>
          </a:p>
          <a:p>
            <a:r>
              <a:rPr lang="en-US" dirty="0" smtClean="0"/>
              <a:t>Today, on </a:t>
            </a:r>
            <a:r>
              <a:rPr lang="en-US" dirty="0" err="1" smtClean="0"/>
              <a:t>IaaS</a:t>
            </a:r>
            <a:r>
              <a:rPr lang="en-US" dirty="0" smtClean="0"/>
              <a:t> with solutions for WISA/LAMP stacks out of the box</a:t>
            </a:r>
          </a:p>
        </p:txBody>
      </p:sp>
    </p:spTree>
    <p:extLst>
      <p:ext uri="{BB962C8B-B14F-4D97-AF65-F5344CB8AC3E}">
        <p14:creationId xmlns:p14="http://schemas.microsoft.com/office/powerpoint/2010/main" val="1551429314"/>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999" y="2466080"/>
            <a:ext cx="11149013" cy="1946687"/>
          </a:xfrm>
        </p:spPr>
        <p:txBody>
          <a:bodyPr anchor="ctr"/>
          <a:lstStyle/>
          <a:p>
            <a:pPr marL="0" indent="0" algn="ctr">
              <a:buNone/>
            </a:pPr>
            <a:r>
              <a:rPr lang="en-US" sz="13800" dirty="0" smtClean="0"/>
              <a:t>DEMO!!!</a:t>
            </a:r>
            <a:endParaRPr lang="en-US" sz="13800" dirty="0"/>
          </a:p>
        </p:txBody>
      </p:sp>
    </p:spTree>
    <p:extLst>
      <p:ext uri="{BB962C8B-B14F-4D97-AF65-F5344CB8AC3E}">
        <p14:creationId xmlns:p14="http://schemas.microsoft.com/office/powerpoint/2010/main" val="685859262"/>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grpSp>
        <p:nvGrpSpPr>
          <p:cNvPr id="3" name="Group 2"/>
          <p:cNvGrpSpPr/>
          <p:nvPr/>
        </p:nvGrpSpPr>
        <p:grpSpPr>
          <a:xfrm>
            <a:off x="2143221" y="1447800"/>
            <a:ext cx="7879080" cy="4114800"/>
            <a:chOff x="1293812" y="1447800"/>
            <a:chExt cx="7879080" cy="4114800"/>
          </a:xfrm>
        </p:grpSpPr>
        <p:pic>
          <p:nvPicPr>
            <p:cNvPr id="9" name="Picture 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1293812" y="1447800"/>
              <a:ext cx="3628486" cy="4114800"/>
            </a:xfrm>
            <a:prstGeom prst="rect">
              <a:avLst/>
            </a:prstGeom>
          </p:spPr>
        </p:pic>
        <p:sp>
          <p:nvSpPr>
            <p:cNvPr id="5" name="Rectangle 4"/>
            <p:cNvSpPr/>
            <p:nvPr/>
          </p:nvSpPr>
          <p:spPr bwMode="auto">
            <a:xfrm>
              <a:off x="5027612" y="3550920"/>
              <a:ext cx="2011680"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sz="1400" dirty="0">
                  <a:solidFill>
                    <a:srgbClr val="FFFFFF"/>
                  </a:solidFill>
                  <a:ea typeface="Segoe UI" pitchFamily="34" charset="0"/>
                  <a:cs typeface="Segoe UI" pitchFamily="34" charset="0"/>
                </a:rPr>
                <a:t>Meetwindowsazure.com</a:t>
              </a:r>
            </a:p>
          </p:txBody>
        </p:sp>
        <p:sp>
          <p:nvSpPr>
            <p:cNvPr id="17" name="Rectangle 16">
              <a:hlinkClick r:id="rId4"/>
            </p:cNvPr>
            <p:cNvSpPr/>
            <p:nvPr/>
          </p:nvSpPr>
          <p:spPr bwMode="auto">
            <a:xfrm>
              <a:off x="5027612"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rPr>
                <a:t>@</a:t>
              </a:r>
              <a:r>
                <a:rPr lang="en-US" dirty="0" err="1">
                  <a:solidFill>
                    <a:srgbClr val="FFFFFF"/>
                  </a:solidFill>
                </a:rPr>
                <a:t>WindowsAzure</a:t>
              </a:r>
              <a:r>
                <a:rPr lang="en-US" dirty="0">
                  <a:solidFill>
                    <a:srgbClr val="FFFFFF"/>
                  </a:solidFill>
                </a:rPr>
                <a:t> </a:t>
              </a:r>
              <a:endParaRPr lang="en-US" dirty="0" smtClean="0">
                <a:solidFill>
                  <a:srgbClr val="FFFFFF"/>
                </a:solidFill>
                <a:ea typeface="Segoe UI" pitchFamily="34" charset="0"/>
                <a:cs typeface="Segoe UI" pitchFamily="34" charset="0"/>
              </a:endParaRPr>
            </a:p>
            <a:p>
              <a:pPr defTabSz="685666" fontAlgn="base">
                <a:spcBef>
                  <a:spcPct val="0"/>
                </a:spcBef>
                <a:spcAft>
                  <a:spcPct val="0"/>
                </a:spcAft>
              </a:pPr>
              <a:r>
                <a:rPr lang="en-US" dirty="0" smtClean="0">
                  <a:solidFill>
                    <a:srgbClr val="FFFFFF"/>
                  </a:solidFill>
                  <a:ea typeface="Segoe UI" pitchFamily="34" charset="0"/>
                  <a:cs typeface="Segoe UI" pitchFamily="34" charset="0"/>
                </a:rPr>
                <a:t>@</a:t>
              </a:r>
              <a:r>
                <a:rPr lang="en-US" dirty="0">
                  <a:solidFill>
                    <a:srgbClr val="FFFFFF"/>
                  </a:solidFill>
                  <a:ea typeface="Segoe UI" pitchFamily="34" charset="0"/>
                  <a:cs typeface="Segoe UI" pitchFamily="34" charset="0"/>
                </a:rPr>
                <a:t>ms_teched</a:t>
              </a:r>
              <a:endParaRPr lang="en-US" sz="1600" dirty="0">
                <a:solidFill>
                  <a:srgbClr val="FFFFFF"/>
                </a:solidFill>
                <a:ea typeface="Segoe UI" pitchFamily="34" charset="0"/>
                <a:cs typeface="Segoe UI" pitchFamily="34" charset="0"/>
              </a:endParaRPr>
            </a:p>
          </p:txBody>
        </p:sp>
        <p:sp>
          <p:nvSpPr>
            <p:cNvPr id="20" name="Rectangle 19">
              <a:hlinkClick r:id="rId4"/>
            </p:cNvPr>
            <p:cNvSpPr/>
            <p:nvPr/>
          </p:nvSpPr>
          <p:spPr bwMode="auto">
            <a:xfrm>
              <a:off x="7161212"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400"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400" dirty="0" err="1">
                  <a:solidFill>
                    <a:srgbClr val="FFFFFF"/>
                  </a:solidFill>
                  <a:ea typeface="Segoe UI" pitchFamily="34" charset="0"/>
                  <a:cs typeface="Segoe UI" pitchFamily="34" charset="0"/>
                </a:rPr>
                <a:t>teched</a:t>
              </a:r>
              <a:endParaRPr lang="en-US" sz="1400" dirty="0">
                <a:solidFill>
                  <a:srgbClr val="FFFFFF"/>
                </a:solidFill>
                <a:ea typeface="Segoe UI" pitchFamily="34" charset="0"/>
                <a:cs typeface="Segoe UI" pitchFamily="34" charset="0"/>
              </a:endParaRPr>
            </a:p>
          </p:txBody>
        </p:sp>
        <p:sp>
          <p:nvSpPr>
            <p:cNvPr id="8" name="Rectangle 7">
              <a:hlinkClick r:id="rId4"/>
            </p:cNvPr>
            <p:cNvSpPr/>
            <p:nvPr/>
          </p:nvSpPr>
          <p:spPr bwMode="auto">
            <a:xfrm>
              <a:off x="7161212" y="144780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26" name="Picture 3" descr="C:\Users\chrisw\Desktop\Kinect Hand.png"/>
            <p:cNvPicPr>
              <a:picLocks noChangeAspect="1" noChangeArrowheads="1"/>
            </p:cNvPicPr>
            <p:nvPr/>
          </p:nvPicPr>
          <p:blipFill rotWithShape="1">
            <a:blip r:embed="rId5">
              <a:extLst>
                <a:ext uri="{28A0092B-C50C-407E-A947-70E740481C1C}">
                  <a14:useLocalDpi xmlns:a14="http://schemas.microsoft.com/office/drawing/2010/main" val="0"/>
                </a:ext>
              </a:extLst>
            </a:blip>
            <a:srcRect l="20200" t="39359" r="23215" b="-2658"/>
            <a:stretch/>
          </p:blipFill>
          <p:spPr bwMode="black">
            <a:xfrm>
              <a:off x="7620205" y="186199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3"/>
            <p:cNvSpPr>
              <a:spLocks noEditPoints="1"/>
            </p:cNvSpPr>
            <p:nvPr/>
          </p:nvSpPr>
          <p:spPr bwMode="black">
            <a:xfrm>
              <a:off x="5535229"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8" name="Freeform 17"/>
            <p:cNvSpPr>
              <a:spLocks noEditPoints="1"/>
            </p:cNvSpPr>
            <p:nvPr/>
          </p:nvSpPr>
          <p:spPr bwMode="black">
            <a:xfrm>
              <a:off x="5405967" y="4087792"/>
              <a:ext cx="1376892" cy="937936"/>
            </a:xfrm>
            <a:custGeom>
              <a:avLst/>
              <a:gdLst>
                <a:gd name="T0" fmla="*/ 2306 w 2516"/>
                <a:gd name="T1" fmla="*/ 1227 h 1619"/>
                <a:gd name="T2" fmla="*/ 2306 w 2516"/>
                <a:gd name="T3" fmla="*/ 108 h 1619"/>
                <a:gd name="T4" fmla="*/ 2197 w 2516"/>
                <a:gd name="T5" fmla="*/ 0 h 1619"/>
                <a:gd name="T6" fmla="*/ 319 w 2516"/>
                <a:gd name="T7" fmla="*/ 0 h 1619"/>
                <a:gd name="T8" fmla="*/ 211 w 2516"/>
                <a:gd name="T9" fmla="*/ 108 h 1619"/>
                <a:gd name="T10" fmla="*/ 211 w 2516"/>
                <a:gd name="T11" fmla="*/ 1227 h 1619"/>
                <a:gd name="T12" fmla="*/ 0 w 2516"/>
                <a:gd name="T13" fmla="*/ 1484 h 1619"/>
                <a:gd name="T14" fmla="*/ 129 w 2516"/>
                <a:gd name="T15" fmla="*/ 1619 h 1619"/>
                <a:gd name="T16" fmla="*/ 2387 w 2516"/>
                <a:gd name="T17" fmla="*/ 1619 h 1619"/>
                <a:gd name="T18" fmla="*/ 2516 w 2516"/>
                <a:gd name="T19" fmla="*/ 1484 h 1619"/>
                <a:gd name="T20" fmla="*/ 2306 w 2516"/>
                <a:gd name="T21" fmla="*/ 1227 h 1619"/>
                <a:gd name="T22" fmla="*/ 2306 w 2516"/>
                <a:gd name="T23" fmla="*/ 1227 h 1619"/>
                <a:gd name="T24" fmla="*/ 1431 w 2516"/>
                <a:gd name="T25" fmla="*/ 1518 h 1619"/>
                <a:gd name="T26" fmla="*/ 1045 w 2516"/>
                <a:gd name="T27" fmla="*/ 1518 h 1619"/>
                <a:gd name="T28" fmla="*/ 1004 w 2516"/>
                <a:gd name="T29" fmla="*/ 1497 h 1619"/>
                <a:gd name="T30" fmla="*/ 1051 w 2516"/>
                <a:gd name="T31" fmla="*/ 1410 h 1619"/>
                <a:gd name="T32" fmla="*/ 1085 w 2516"/>
                <a:gd name="T33" fmla="*/ 1396 h 1619"/>
                <a:gd name="T34" fmla="*/ 1390 w 2516"/>
                <a:gd name="T35" fmla="*/ 1396 h 1619"/>
                <a:gd name="T36" fmla="*/ 1424 w 2516"/>
                <a:gd name="T37" fmla="*/ 1410 h 1619"/>
                <a:gd name="T38" fmla="*/ 1472 w 2516"/>
                <a:gd name="T39" fmla="*/ 1497 h 1619"/>
                <a:gd name="T40" fmla="*/ 1431 w 2516"/>
                <a:gd name="T41" fmla="*/ 1518 h 1619"/>
                <a:gd name="T42" fmla="*/ 2136 w 2516"/>
                <a:gd name="T43" fmla="*/ 1200 h 1619"/>
                <a:gd name="T44" fmla="*/ 380 w 2516"/>
                <a:gd name="T45" fmla="*/ 1200 h 1619"/>
                <a:gd name="T46" fmla="*/ 380 w 2516"/>
                <a:gd name="T47" fmla="*/ 222 h 1619"/>
                <a:gd name="T48" fmla="*/ 428 w 2516"/>
                <a:gd name="T49" fmla="*/ 169 h 1619"/>
                <a:gd name="T50" fmla="*/ 2089 w 2516"/>
                <a:gd name="T51" fmla="*/ 169 h 1619"/>
                <a:gd name="T52" fmla="*/ 2136 w 2516"/>
                <a:gd name="T53" fmla="*/ 222 h 1619"/>
                <a:gd name="T54" fmla="*/ 2136 w 2516"/>
                <a:gd name="T55" fmla="*/ 1200 h 1619"/>
                <a:gd name="T56" fmla="*/ 2136 w 2516"/>
                <a:gd name="T57" fmla="*/ 1200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16" h="1619">
                  <a:moveTo>
                    <a:pt x="2306" y="1227"/>
                  </a:moveTo>
                  <a:cubicBezTo>
                    <a:pt x="2306" y="108"/>
                    <a:pt x="2306" y="108"/>
                    <a:pt x="2306" y="108"/>
                  </a:cubicBezTo>
                  <a:cubicBezTo>
                    <a:pt x="2306" y="54"/>
                    <a:pt x="2258" y="0"/>
                    <a:pt x="2197" y="0"/>
                  </a:cubicBezTo>
                  <a:cubicBezTo>
                    <a:pt x="319" y="0"/>
                    <a:pt x="319" y="0"/>
                    <a:pt x="319" y="0"/>
                  </a:cubicBezTo>
                  <a:cubicBezTo>
                    <a:pt x="258" y="0"/>
                    <a:pt x="211" y="54"/>
                    <a:pt x="211" y="108"/>
                  </a:cubicBezTo>
                  <a:cubicBezTo>
                    <a:pt x="211" y="1227"/>
                    <a:pt x="211" y="1227"/>
                    <a:pt x="211" y="1227"/>
                  </a:cubicBezTo>
                  <a:cubicBezTo>
                    <a:pt x="0" y="1484"/>
                    <a:pt x="0" y="1484"/>
                    <a:pt x="0" y="1484"/>
                  </a:cubicBezTo>
                  <a:cubicBezTo>
                    <a:pt x="0" y="1558"/>
                    <a:pt x="61" y="1619"/>
                    <a:pt x="129" y="1619"/>
                  </a:cubicBezTo>
                  <a:cubicBezTo>
                    <a:pt x="2387" y="1619"/>
                    <a:pt x="2387" y="1619"/>
                    <a:pt x="2387" y="1619"/>
                  </a:cubicBezTo>
                  <a:cubicBezTo>
                    <a:pt x="2455" y="1619"/>
                    <a:pt x="2516" y="1558"/>
                    <a:pt x="2516" y="1484"/>
                  </a:cubicBezTo>
                  <a:cubicBezTo>
                    <a:pt x="2306" y="1227"/>
                    <a:pt x="2306" y="1227"/>
                    <a:pt x="2306" y="1227"/>
                  </a:cubicBezTo>
                  <a:cubicBezTo>
                    <a:pt x="2306" y="1227"/>
                    <a:pt x="2306" y="1227"/>
                    <a:pt x="2306" y="1227"/>
                  </a:cubicBezTo>
                  <a:close/>
                  <a:moveTo>
                    <a:pt x="1431" y="1518"/>
                  </a:moveTo>
                  <a:cubicBezTo>
                    <a:pt x="1045" y="1518"/>
                    <a:pt x="1045" y="1518"/>
                    <a:pt x="1045" y="1518"/>
                  </a:cubicBezTo>
                  <a:cubicBezTo>
                    <a:pt x="1024" y="1518"/>
                    <a:pt x="1004" y="1504"/>
                    <a:pt x="1004" y="1497"/>
                  </a:cubicBezTo>
                  <a:cubicBezTo>
                    <a:pt x="1051" y="1410"/>
                    <a:pt x="1051" y="1410"/>
                    <a:pt x="1051" y="1410"/>
                  </a:cubicBezTo>
                  <a:cubicBezTo>
                    <a:pt x="1051" y="1403"/>
                    <a:pt x="1065" y="1396"/>
                    <a:pt x="1085" y="1396"/>
                  </a:cubicBezTo>
                  <a:cubicBezTo>
                    <a:pt x="1390" y="1396"/>
                    <a:pt x="1390" y="1396"/>
                    <a:pt x="1390" y="1396"/>
                  </a:cubicBezTo>
                  <a:cubicBezTo>
                    <a:pt x="1411" y="1396"/>
                    <a:pt x="1424" y="1403"/>
                    <a:pt x="1424" y="1410"/>
                  </a:cubicBezTo>
                  <a:cubicBezTo>
                    <a:pt x="1472" y="1497"/>
                    <a:pt x="1472" y="1497"/>
                    <a:pt x="1472" y="1497"/>
                  </a:cubicBezTo>
                  <a:cubicBezTo>
                    <a:pt x="1472" y="1504"/>
                    <a:pt x="1451" y="1518"/>
                    <a:pt x="1431" y="1518"/>
                  </a:cubicBezTo>
                  <a:close/>
                  <a:moveTo>
                    <a:pt x="2136" y="1200"/>
                  </a:moveTo>
                  <a:cubicBezTo>
                    <a:pt x="380" y="1200"/>
                    <a:pt x="380" y="1200"/>
                    <a:pt x="380" y="1200"/>
                  </a:cubicBezTo>
                  <a:cubicBezTo>
                    <a:pt x="380" y="222"/>
                    <a:pt x="380" y="222"/>
                    <a:pt x="380" y="222"/>
                  </a:cubicBezTo>
                  <a:cubicBezTo>
                    <a:pt x="380" y="189"/>
                    <a:pt x="400" y="169"/>
                    <a:pt x="428" y="169"/>
                  </a:cubicBezTo>
                  <a:cubicBezTo>
                    <a:pt x="2089" y="169"/>
                    <a:pt x="2089" y="169"/>
                    <a:pt x="2089" y="169"/>
                  </a:cubicBezTo>
                  <a:cubicBezTo>
                    <a:pt x="2116" y="169"/>
                    <a:pt x="2136" y="189"/>
                    <a:pt x="2136" y="222"/>
                  </a:cubicBezTo>
                  <a:cubicBezTo>
                    <a:pt x="2136" y="1200"/>
                    <a:pt x="2136" y="1200"/>
                    <a:pt x="2136" y="1200"/>
                  </a:cubicBezTo>
                  <a:cubicBezTo>
                    <a:pt x="2136" y="1200"/>
                    <a:pt x="2136" y="1200"/>
                    <a:pt x="2136" y="120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740740"/>
              <a:endParaRPr lang="en-US" sz="1400" spc="-122" dirty="0">
                <a:solidFill>
                  <a:srgbClr val="FFFFFF"/>
                </a:solidFill>
                <a:latin typeface="Segoe UI Light" pitchFamily="34" charset="0"/>
              </a:endParaRPr>
            </a:p>
          </p:txBody>
        </p:sp>
      </p:grpSp>
    </p:spTree>
    <p:extLst>
      <p:ext uri="{BB962C8B-B14F-4D97-AF65-F5344CB8AC3E}">
        <p14:creationId xmlns:p14="http://schemas.microsoft.com/office/powerpoint/2010/main" val="32712839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Imaging in the Cloud :- Customizing Stock Images in the Cloud</a:t>
            </a:r>
            <a:endParaRPr lang="en-US" dirty="0"/>
          </a:p>
        </p:txBody>
      </p:sp>
      <p:sp>
        <p:nvSpPr>
          <p:cNvPr id="4" name="Rectangle 3"/>
          <p:cNvSpPr/>
          <p:nvPr/>
        </p:nvSpPr>
        <p:spPr bwMode="auto">
          <a:xfrm>
            <a:off x="507868" y="1485901"/>
            <a:ext cx="11173091" cy="800099"/>
          </a:xfrm>
          <a:prstGeom prst="rect">
            <a:avLst/>
          </a:prstGeom>
          <a:noFill/>
          <a:ln w="9525" cap="flat" cmpd="sng" algn="ctr">
            <a:noFill/>
            <a:prstDash val="solid"/>
            <a:headEnd type="none" w="med" len="med"/>
            <a:tailEnd type="none" w="med" len="med"/>
          </a:ln>
          <a:effectLst/>
        </p:spPr>
        <p:txBody>
          <a:bodyPr vert="horz" wrap="square" lIns="243797" tIns="60949" rIns="121899" bIns="60949" numCol="1" rtlCol="0" anchor="ctr" anchorCtr="0" compatLnSpc="1">
            <a:prstTxWarp prst="textNoShape">
              <a:avLst/>
            </a:prstTxWarp>
          </a:bodyPr>
          <a:lstStyle/>
          <a:p>
            <a:pPr>
              <a:lnSpc>
                <a:spcPct val="90000"/>
              </a:lnSpc>
              <a:buSzPct val="90000"/>
            </a:pPr>
            <a:r>
              <a:rPr lang="en-US" sz="2900" kern="0" dirty="0">
                <a:solidFill>
                  <a:schemeClr val="tx1">
                    <a:alpha val="99000"/>
                  </a:schemeClr>
                </a:solidFill>
                <a:latin typeface="Segoe UI Light" pitchFamily="34" charset="0"/>
                <a:ea typeface="Segoe UI" pitchFamily="34" charset="0"/>
                <a:cs typeface="Segoe UI" pitchFamily="34" charset="0"/>
              </a:rPr>
              <a:t>Cloud</a:t>
            </a:r>
          </a:p>
        </p:txBody>
      </p:sp>
      <p:sp>
        <p:nvSpPr>
          <p:cNvPr id="25" name="Can 24"/>
          <p:cNvSpPr/>
          <p:nvPr>
            <p:custDataLst>
              <p:tags r:id="rId1"/>
            </p:custDataLst>
          </p:nvPr>
        </p:nvSpPr>
        <p:spPr>
          <a:xfrm>
            <a:off x="1320456" y="2224165"/>
            <a:ext cx="1092726" cy="1149824"/>
          </a:xfrm>
          <a:prstGeom prst="can">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base">
              <a:lnSpc>
                <a:spcPct val="90000"/>
              </a:lnSpc>
              <a:spcBef>
                <a:spcPct val="0"/>
              </a:spcBef>
              <a:spcAft>
                <a:spcPct val="0"/>
              </a:spcAft>
              <a:buSzPct val="90000"/>
              <a:defRPr/>
            </a:pPr>
            <a:r>
              <a:rPr lang="en-US" sz="1900" kern="0" dirty="0">
                <a:gradFill>
                  <a:gsLst>
                    <a:gs pos="85000">
                      <a:srgbClr val="FFFFFF"/>
                    </a:gs>
                    <a:gs pos="0">
                      <a:srgbClr val="FFFFFF"/>
                    </a:gs>
                  </a:gsLst>
                  <a:lin ang="5400000" scaled="0"/>
                </a:gradFill>
                <a:ea typeface="Segoe UI" pitchFamily="34" charset="0"/>
                <a:cs typeface="Segoe UI" pitchFamily="34" charset="0"/>
              </a:rPr>
              <a:t>Blob Storage</a:t>
            </a:r>
          </a:p>
        </p:txBody>
      </p:sp>
      <p:grpSp>
        <p:nvGrpSpPr>
          <p:cNvPr id="47" name="Group 46"/>
          <p:cNvGrpSpPr/>
          <p:nvPr/>
        </p:nvGrpSpPr>
        <p:grpSpPr>
          <a:xfrm>
            <a:off x="2925777" y="5005333"/>
            <a:ext cx="1011091" cy="1126123"/>
            <a:chOff x="2194904" y="3754000"/>
            <a:chExt cx="758516" cy="844592"/>
          </a:xfrm>
        </p:grpSpPr>
        <p:sp>
          <p:nvSpPr>
            <p:cNvPr id="32" name="Right Arrow 31"/>
            <p:cNvSpPr/>
            <p:nvPr/>
          </p:nvSpPr>
          <p:spPr bwMode="auto">
            <a:xfrm rot="7222079">
              <a:off x="2774251" y="3733737"/>
              <a:ext cx="102681" cy="143208"/>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30" name="Freeform 29"/>
            <p:cNvSpPr/>
            <p:nvPr/>
          </p:nvSpPr>
          <p:spPr>
            <a:xfrm>
              <a:off x="219490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749" fontAlgn="base">
                <a:lnSpc>
                  <a:spcPct val="90000"/>
                </a:lnSpc>
                <a:spcBef>
                  <a:spcPct val="0"/>
                </a:spcBef>
                <a:spcAft>
                  <a:spcPct val="0"/>
                </a:spcAft>
              </a:pPr>
              <a:r>
                <a:rPr lang="en-US" sz="1500" b="1" dirty="0">
                  <a:ln>
                    <a:solidFill>
                      <a:schemeClr val="bg1">
                        <a:alpha val="0"/>
                      </a:schemeClr>
                    </a:solidFill>
                  </a:ln>
                  <a:solidFill>
                    <a:schemeClr val="tx1">
                      <a:alpha val="99000"/>
                    </a:schemeClr>
                  </a:solidFill>
                </a:rPr>
                <a:t>Customize</a:t>
              </a:r>
            </a:p>
            <a:p>
              <a:pPr algn="ctr" defTabSz="913749" fontAlgn="base">
                <a:lnSpc>
                  <a:spcPct val="90000"/>
                </a:lnSpc>
                <a:spcBef>
                  <a:spcPct val="0"/>
                </a:spcBef>
                <a:spcAft>
                  <a:spcPct val="0"/>
                </a:spcAft>
              </a:pPr>
              <a:r>
                <a:rPr lang="en-US" sz="1500" b="1" dirty="0">
                  <a:ln>
                    <a:solidFill>
                      <a:schemeClr val="bg1">
                        <a:alpha val="0"/>
                      </a:schemeClr>
                    </a:solidFill>
                  </a:ln>
                  <a:solidFill>
                    <a:schemeClr val="tx1">
                      <a:alpha val="99000"/>
                    </a:schemeClr>
                  </a:solidFill>
                </a:rPr>
                <a:t>VHD</a:t>
              </a:r>
            </a:p>
          </p:txBody>
        </p:sp>
      </p:grpSp>
      <p:grpSp>
        <p:nvGrpSpPr>
          <p:cNvPr id="48" name="Group 47"/>
          <p:cNvGrpSpPr/>
          <p:nvPr/>
        </p:nvGrpSpPr>
        <p:grpSpPr>
          <a:xfrm>
            <a:off x="4000125" y="5120365"/>
            <a:ext cx="1208617" cy="1011091"/>
            <a:chOff x="3000875" y="3840274"/>
            <a:chExt cx="906699" cy="758318"/>
          </a:xfrm>
        </p:grpSpPr>
        <p:sp>
          <p:nvSpPr>
            <p:cNvPr id="33" name="Right Arrow 32"/>
            <p:cNvSpPr/>
            <p:nvPr/>
          </p:nvSpPr>
          <p:spPr bwMode="auto">
            <a:xfrm>
              <a:off x="3000875" y="4147830"/>
              <a:ext cx="102681" cy="14320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16" name="Freeform 15"/>
            <p:cNvSpPr/>
            <p:nvPr/>
          </p:nvSpPr>
          <p:spPr>
            <a:xfrm>
              <a:off x="3149058"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6"/>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749" fontAlgn="base">
                <a:lnSpc>
                  <a:spcPct val="90000"/>
                </a:lnSpc>
                <a:spcBef>
                  <a:spcPct val="0"/>
                </a:spcBef>
                <a:spcAft>
                  <a:spcPct val="0"/>
                </a:spcAft>
              </a:pPr>
              <a:r>
                <a:rPr lang="en-US" sz="1500" b="1" dirty="0">
                  <a:ln>
                    <a:solidFill>
                      <a:schemeClr val="bg1">
                        <a:alpha val="0"/>
                      </a:schemeClr>
                    </a:solidFill>
                  </a:ln>
                  <a:solidFill>
                    <a:schemeClr val="tx1">
                      <a:alpha val="99000"/>
                    </a:schemeClr>
                  </a:solidFill>
                </a:rPr>
                <a:t>Generalize</a:t>
              </a:r>
            </a:p>
            <a:p>
              <a:pPr algn="ctr" defTabSz="913749" fontAlgn="base">
                <a:lnSpc>
                  <a:spcPct val="90000"/>
                </a:lnSpc>
                <a:spcBef>
                  <a:spcPct val="0"/>
                </a:spcBef>
                <a:spcAft>
                  <a:spcPct val="0"/>
                </a:spcAft>
              </a:pPr>
              <a:r>
                <a:rPr lang="en-US" sz="1500" b="1" dirty="0">
                  <a:ln>
                    <a:solidFill>
                      <a:schemeClr val="bg1">
                        <a:alpha val="0"/>
                      </a:schemeClr>
                    </a:solidFill>
                  </a:ln>
                  <a:solidFill>
                    <a:schemeClr val="tx1">
                      <a:alpha val="99000"/>
                    </a:schemeClr>
                  </a:solidFill>
                </a:rPr>
                <a:t>VHD</a:t>
              </a:r>
            </a:p>
          </p:txBody>
        </p:sp>
      </p:grpSp>
      <p:grpSp>
        <p:nvGrpSpPr>
          <p:cNvPr id="49" name="Group 48"/>
          <p:cNvGrpSpPr/>
          <p:nvPr/>
        </p:nvGrpSpPr>
        <p:grpSpPr>
          <a:xfrm>
            <a:off x="5232354" y="2686269"/>
            <a:ext cx="6245457" cy="3445188"/>
            <a:chOff x="3925287" y="2014701"/>
            <a:chExt cx="4685313" cy="2583891"/>
          </a:xfrm>
        </p:grpSpPr>
        <p:grpSp>
          <p:nvGrpSpPr>
            <p:cNvPr id="45" name="Group 44"/>
            <p:cNvGrpSpPr/>
            <p:nvPr/>
          </p:nvGrpSpPr>
          <p:grpSpPr>
            <a:xfrm>
              <a:off x="4042084" y="2014701"/>
              <a:ext cx="4568516" cy="2583891"/>
              <a:chOff x="4042084" y="2014701"/>
              <a:chExt cx="4568516" cy="2583891"/>
            </a:xfrm>
          </p:grpSpPr>
          <p:sp>
            <p:nvSpPr>
              <p:cNvPr id="39" name="Freeform 128"/>
              <p:cNvSpPr>
                <a:spLocks noChangeAspect="1"/>
              </p:cNvSpPr>
              <p:nvPr/>
            </p:nvSpPr>
            <p:spPr bwMode="black">
              <a:xfrm>
                <a:off x="4800600" y="2014701"/>
                <a:ext cx="3810000" cy="21046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Can 17"/>
              <p:cNvSpPr/>
              <p:nvPr>
                <p:custDataLst>
                  <p:tags r:id="rId2"/>
                </p:custDataLst>
              </p:nvPr>
            </p:nvSpPr>
            <p:spPr>
              <a:xfrm>
                <a:off x="5054384" y="3096512"/>
                <a:ext cx="819758" cy="862368"/>
              </a:xfrm>
              <a:prstGeom prst="ca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fontAlgn="base">
                  <a:lnSpc>
                    <a:spcPct val="90000"/>
                  </a:lnSpc>
                  <a:spcBef>
                    <a:spcPct val="0"/>
                  </a:spcBef>
                  <a:spcAft>
                    <a:spcPct val="0"/>
                  </a:spcAft>
                  <a:buSzPct val="90000"/>
                  <a:defRPr/>
                </a:pPr>
                <a:r>
                  <a:rPr lang="en-US" sz="1900" kern="0" dirty="0">
                    <a:gradFill>
                      <a:gsLst>
                        <a:gs pos="85000">
                          <a:srgbClr val="FFFFFF"/>
                        </a:gs>
                        <a:gs pos="0">
                          <a:srgbClr val="FFFFFF"/>
                        </a:gs>
                      </a:gsLst>
                      <a:lin ang="5400000" scaled="0"/>
                    </a:gradFill>
                    <a:ea typeface="Segoe UI" pitchFamily="34" charset="0"/>
                    <a:cs typeface="Segoe UI" pitchFamily="34" charset="0"/>
                  </a:rPr>
                  <a:t>Blob Storage</a:t>
                </a:r>
              </a:p>
            </p:txBody>
          </p:sp>
          <p:sp>
            <p:nvSpPr>
              <p:cNvPr id="29" name="Freeform 28"/>
              <p:cNvSpPr/>
              <p:nvPr/>
            </p:nvSpPr>
            <p:spPr>
              <a:xfrm>
                <a:off x="404208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749" fontAlgn="base">
                  <a:lnSpc>
                    <a:spcPct val="90000"/>
                  </a:lnSpc>
                  <a:spcBef>
                    <a:spcPct val="0"/>
                  </a:spcBef>
                  <a:spcAft>
                    <a:spcPct val="0"/>
                  </a:spcAft>
                </a:pPr>
                <a:r>
                  <a:rPr lang="en-US" sz="1500" b="1" dirty="0">
                    <a:ln>
                      <a:solidFill>
                        <a:schemeClr val="bg1">
                          <a:alpha val="0"/>
                        </a:schemeClr>
                      </a:solidFill>
                    </a:ln>
                    <a:solidFill>
                      <a:schemeClr val="tx1">
                        <a:alpha val="99000"/>
                      </a:schemeClr>
                    </a:solidFill>
                  </a:rPr>
                  <a:t>Capture</a:t>
                </a:r>
              </a:p>
              <a:p>
                <a:pPr algn="ctr" defTabSz="913749" fontAlgn="base">
                  <a:lnSpc>
                    <a:spcPct val="90000"/>
                  </a:lnSpc>
                  <a:spcBef>
                    <a:spcPct val="0"/>
                  </a:spcBef>
                  <a:spcAft>
                    <a:spcPct val="0"/>
                  </a:spcAft>
                </a:pPr>
                <a:r>
                  <a:rPr lang="en-US" sz="1500" b="1" dirty="0">
                    <a:ln>
                      <a:solidFill>
                        <a:schemeClr val="bg1">
                          <a:alpha val="0"/>
                        </a:schemeClr>
                      </a:solidFill>
                    </a:ln>
                    <a:solidFill>
                      <a:schemeClr val="tx1">
                        <a:alpha val="99000"/>
                      </a:schemeClr>
                    </a:solidFill>
                  </a:rPr>
                  <a:t>VM</a:t>
                </a:r>
              </a:p>
            </p:txBody>
          </p:sp>
          <p:sp>
            <p:nvSpPr>
              <p:cNvPr id="35" name="Right Arrow 34"/>
              <p:cNvSpPr/>
              <p:nvPr/>
            </p:nvSpPr>
            <p:spPr bwMode="auto">
              <a:xfrm rot="19247508">
                <a:off x="4749259" y="3906053"/>
                <a:ext cx="102681" cy="143208"/>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sp>
          <p:nvSpPr>
            <p:cNvPr id="34" name="Right Arrow 33"/>
            <p:cNvSpPr/>
            <p:nvPr/>
          </p:nvSpPr>
          <p:spPr bwMode="auto">
            <a:xfrm>
              <a:off x="3925287" y="4126568"/>
              <a:ext cx="102681" cy="143208"/>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grpSp>
        <p:nvGrpSpPr>
          <p:cNvPr id="7" name="Group 6"/>
          <p:cNvGrpSpPr/>
          <p:nvPr/>
        </p:nvGrpSpPr>
        <p:grpSpPr>
          <a:xfrm>
            <a:off x="2629054" y="2088785"/>
            <a:ext cx="2754344" cy="2947043"/>
            <a:chOff x="1972304" y="1566589"/>
            <a:chExt cx="2066296" cy="2210282"/>
          </a:xfrm>
        </p:grpSpPr>
        <p:grpSp>
          <p:nvGrpSpPr>
            <p:cNvPr id="26" name="Group 25"/>
            <p:cNvGrpSpPr/>
            <p:nvPr/>
          </p:nvGrpSpPr>
          <p:grpSpPr>
            <a:xfrm>
              <a:off x="3200399" y="1566589"/>
              <a:ext cx="838201" cy="1113144"/>
              <a:chOff x="3200399" y="1566589"/>
              <a:chExt cx="838201" cy="1113144"/>
            </a:xfrm>
          </p:grpSpPr>
          <p:sp>
            <p:nvSpPr>
              <p:cNvPr id="27" name="Folded Corner 26"/>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28" name="TextBox 27"/>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err="1">
                    <a:solidFill>
                      <a:schemeClr val="tx1"/>
                    </a:solidFill>
                    <a:latin typeface="+mn-lt"/>
                  </a:rPr>
                  <a:t>Base.VHD</a:t>
                </a:r>
                <a:endParaRPr lang="en-US" sz="1600" dirty="0">
                  <a:solidFill>
                    <a:schemeClr val="tx1"/>
                  </a:solidFill>
                  <a:latin typeface="+mn-lt"/>
                </a:endParaRPr>
              </a:p>
            </p:txBody>
          </p:sp>
        </p:grpSp>
        <p:sp>
          <p:nvSpPr>
            <p:cNvPr id="15" name="Right Arrow 14"/>
            <p:cNvSpPr/>
            <p:nvPr/>
          </p:nvSpPr>
          <p:spPr bwMode="auto">
            <a:xfrm rot="7222079">
              <a:off x="3264047" y="2606578"/>
              <a:ext cx="491654" cy="429290"/>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31" name="Freeform 30"/>
            <p:cNvSpPr/>
            <p:nvPr/>
          </p:nvSpPr>
          <p:spPr>
            <a:xfrm>
              <a:off x="2724298" y="3018553"/>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749" fontAlgn="base">
                <a:lnSpc>
                  <a:spcPct val="90000"/>
                </a:lnSpc>
                <a:spcBef>
                  <a:spcPct val="0"/>
                </a:spcBef>
                <a:spcAft>
                  <a:spcPct val="0"/>
                </a:spcAft>
              </a:pPr>
              <a:r>
                <a:rPr lang="en-US" sz="1500" b="1" dirty="0">
                  <a:ln>
                    <a:solidFill>
                      <a:schemeClr val="bg1">
                        <a:alpha val="0"/>
                      </a:schemeClr>
                    </a:solidFill>
                  </a:ln>
                  <a:solidFill>
                    <a:schemeClr val="tx1">
                      <a:alpha val="99000"/>
                    </a:schemeClr>
                  </a:solidFill>
                </a:rPr>
                <a:t>Boot</a:t>
              </a:r>
            </a:p>
            <a:p>
              <a:pPr algn="ctr" defTabSz="913749" fontAlgn="base">
                <a:lnSpc>
                  <a:spcPct val="90000"/>
                </a:lnSpc>
                <a:spcBef>
                  <a:spcPct val="0"/>
                </a:spcBef>
                <a:spcAft>
                  <a:spcPct val="0"/>
                </a:spcAft>
              </a:pPr>
              <a:r>
                <a:rPr lang="en-US" sz="1500" b="1" dirty="0">
                  <a:ln>
                    <a:solidFill>
                      <a:schemeClr val="bg1">
                        <a:alpha val="0"/>
                      </a:schemeClr>
                    </a:solidFill>
                  </a:ln>
                  <a:solidFill>
                    <a:schemeClr val="tx1">
                      <a:alpha val="99000"/>
                    </a:schemeClr>
                  </a:solidFill>
                </a:rPr>
                <a:t>VM</a:t>
              </a:r>
            </a:p>
          </p:txBody>
        </p:sp>
        <p:sp>
          <p:nvSpPr>
            <p:cNvPr id="36" name="Right Arrow 35"/>
            <p:cNvSpPr/>
            <p:nvPr/>
          </p:nvSpPr>
          <p:spPr bwMode="auto">
            <a:xfrm>
              <a:off x="1972304" y="1908516"/>
              <a:ext cx="923296" cy="429290"/>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grpSp>
      <p:grpSp>
        <p:nvGrpSpPr>
          <p:cNvPr id="46" name="Group 45"/>
          <p:cNvGrpSpPr/>
          <p:nvPr/>
        </p:nvGrpSpPr>
        <p:grpSpPr>
          <a:xfrm>
            <a:off x="6737425" y="2164618"/>
            <a:ext cx="4771670" cy="3858661"/>
            <a:chOff x="5054384" y="1623463"/>
            <a:chExt cx="3579685" cy="2893996"/>
          </a:xfrm>
        </p:grpSpPr>
        <p:sp>
          <p:nvSpPr>
            <p:cNvPr id="19" name="Right Arrow 18"/>
            <p:cNvSpPr/>
            <p:nvPr/>
          </p:nvSpPr>
          <p:spPr bwMode="auto">
            <a:xfrm>
              <a:off x="5928754" y="3090423"/>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2" name="Freeform 24"/>
            <p:cNvSpPr>
              <a:spLocks noEditPoints="1"/>
            </p:cNvSpPr>
            <p:nvPr/>
          </p:nvSpPr>
          <p:spPr bwMode="black">
            <a:xfrm>
              <a:off x="6483691" y="2591247"/>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5897611" y="1623463"/>
              <a:ext cx="273645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a:solidFill>
                    <a:schemeClr val="tx1"/>
                  </a:solidFill>
                  <a:latin typeface="+mn-lt"/>
                </a:rPr>
                <a:t>Identical/similar deployment instances using common OS image as start</a:t>
              </a:r>
            </a:p>
          </p:txBody>
        </p:sp>
        <p:sp>
          <p:nvSpPr>
            <p:cNvPr id="37" name="Right Arrow 36"/>
            <p:cNvSpPr/>
            <p:nvPr/>
          </p:nvSpPr>
          <p:spPr bwMode="auto">
            <a:xfrm>
              <a:off x="5928754" y="2579873"/>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38" name="Right Arrow 37"/>
            <p:cNvSpPr/>
            <p:nvPr/>
          </p:nvSpPr>
          <p:spPr bwMode="auto">
            <a:xfrm>
              <a:off x="5928754" y="3598892"/>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40" name="Freeform 24"/>
            <p:cNvSpPr>
              <a:spLocks noEditPoints="1"/>
            </p:cNvSpPr>
            <p:nvPr/>
          </p:nvSpPr>
          <p:spPr bwMode="black">
            <a:xfrm>
              <a:off x="6483691" y="3113211"/>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1" name="Freeform 24"/>
            <p:cNvSpPr>
              <a:spLocks noEditPoints="1"/>
            </p:cNvSpPr>
            <p:nvPr/>
          </p:nvSpPr>
          <p:spPr bwMode="black">
            <a:xfrm>
              <a:off x="6483691" y="3635175"/>
              <a:ext cx="553218" cy="427306"/>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42" name="TextBox 41"/>
            <p:cNvSpPr txBox="1"/>
            <p:nvPr/>
          </p:nvSpPr>
          <p:spPr>
            <a:xfrm>
              <a:off x="5054384" y="4224291"/>
              <a:ext cx="242833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r>
                <a:rPr lang="en-US" sz="1600" dirty="0">
                  <a:solidFill>
                    <a:schemeClr val="tx1"/>
                  </a:solidFill>
                  <a:latin typeface="+mn-lt"/>
                </a:rPr>
                <a:t>Capture VM Saves Customized Image to Your Image Library</a:t>
              </a:r>
            </a:p>
          </p:txBody>
        </p:sp>
      </p:grpSp>
    </p:spTree>
    <p:extLst>
      <p:ext uri="{BB962C8B-B14F-4D97-AF65-F5344CB8AC3E}">
        <p14:creationId xmlns:p14="http://schemas.microsoft.com/office/powerpoint/2010/main" val="34079419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500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237834528"/>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sp>
        <p:nvSpPr>
          <p:cNvPr id="45" name="Rectangle 44"/>
          <p:cNvSpPr/>
          <p:nvPr/>
        </p:nvSpPr>
        <p:spPr bwMode="auto">
          <a:xfrm>
            <a:off x="5089144" y="4228210"/>
            <a:ext cx="2196654" cy="219665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rgbClr val="FFFFFF"/>
                    </a:gs>
                    <a:gs pos="100000">
                      <a:srgbClr val="FFFFFF"/>
                    </a:gs>
                  </a:gsLst>
                  <a:lin ang="5400000" scaled="0"/>
                </a:gradFill>
                <a:ea typeface="Segoe UI" pitchFamily="34" charset="0"/>
                <a:cs typeface="Segoe UI" pitchFamily="34" charset="0"/>
              </a:rPr>
              <a:t>Scan the Tag</a:t>
            </a:r>
          </a:p>
          <a:p>
            <a:r>
              <a:rPr lang="en-US" sz="2400" dirty="0">
                <a:solidFill>
                  <a:srgbClr val="FFFFFF">
                    <a:alpha val="99000"/>
                  </a:srgbClr>
                </a:solidFill>
                <a:ea typeface="Segoe UI" pitchFamily="34" charset="0"/>
                <a:cs typeface="Segoe UI" pitchFamily="34" charset="0"/>
              </a:rPr>
              <a:t>to evaluate this</a:t>
            </a:r>
          </a:p>
          <a:p>
            <a:r>
              <a:rPr lang="en-US" sz="2400" dirty="0">
                <a:solidFill>
                  <a:srgbClr val="FFFFFF">
                    <a:alpha val="99000"/>
                  </a:srgbClr>
                </a:solidFill>
                <a:ea typeface="Segoe UI" pitchFamily="34" charset="0"/>
                <a:cs typeface="Segoe UI" pitchFamily="34" charset="0"/>
              </a:rPr>
              <a:t>session now </a:t>
            </a:r>
            <a:r>
              <a:rPr lang="en-US" sz="2400" dirty="0" smtClean="0">
                <a:solidFill>
                  <a:srgbClr val="FFFFFF">
                    <a:alpha val="99000"/>
                  </a:srgbClr>
                </a:solidFill>
                <a:ea typeface="Segoe UI" pitchFamily="34" charset="0"/>
                <a:cs typeface="Segoe UI" pitchFamily="34" charset="0"/>
              </a:rPr>
              <a:t/>
            </a:r>
            <a:br>
              <a:rPr lang="en-US" sz="2400" dirty="0" smtClean="0">
                <a:solidFill>
                  <a:srgbClr val="FFFFFF">
                    <a:alpha val="99000"/>
                  </a:srgbClr>
                </a:solidFill>
                <a:ea typeface="Segoe UI" pitchFamily="34" charset="0"/>
                <a:cs typeface="Segoe UI" pitchFamily="34" charset="0"/>
              </a:rPr>
            </a:br>
            <a:r>
              <a:rPr lang="en-US" sz="2400" dirty="0" smtClean="0">
                <a:solidFill>
                  <a:srgbClr val="FFFFFF">
                    <a:alpha val="99000"/>
                  </a:srgbClr>
                </a:solidFill>
                <a:ea typeface="Segoe UI" pitchFamily="34" charset="0"/>
                <a:cs typeface="Segoe UI" pitchFamily="34" charset="0"/>
              </a:rPr>
              <a:t>on </a:t>
            </a:r>
            <a:r>
              <a:rPr lang="en-US" sz="2400" b="1" dirty="0" err="1" smtClean="0">
                <a:gradFill>
                  <a:gsLst>
                    <a:gs pos="0">
                      <a:srgbClr val="FFFFFF"/>
                    </a:gs>
                    <a:gs pos="100000">
                      <a:srgbClr val="FFFFFF"/>
                    </a:gs>
                  </a:gsLst>
                  <a:lin ang="5400000" scaled="0"/>
                </a:gradFill>
                <a:ea typeface="Segoe UI" pitchFamily="34" charset="0"/>
                <a:cs typeface="Segoe UI" pitchFamily="34" charset="0"/>
              </a:rPr>
              <a:t>myTechEd</a:t>
            </a:r>
            <a:r>
              <a:rPr lang="en-US" sz="2400" b="1" dirty="0" smtClean="0">
                <a:gradFill>
                  <a:gsLst>
                    <a:gs pos="0">
                      <a:srgbClr val="FFFFFF"/>
                    </a:gs>
                    <a:gs pos="100000">
                      <a:srgbClr val="FFFFFF"/>
                    </a:gs>
                  </a:gsLst>
                  <a:lin ang="5400000" scaled="0"/>
                </a:gradFill>
                <a:ea typeface="Segoe UI" pitchFamily="34" charset="0"/>
                <a:cs typeface="Segoe UI" pitchFamily="34" charset="0"/>
              </a:rPr>
              <a:t> </a:t>
            </a:r>
            <a:r>
              <a:rPr lang="en-US" sz="2400" b="1" dirty="0">
                <a:gradFill>
                  <a:gsLst>
                    <a:gs pos="0">
                      <a:srgbClr val="FFFFFF"/>
                    </a:gs>
                    <a:gs pos="100000">
                      <a:srgbClr val="FFFFFF"/>
                    </a:gs>
                  </a:gsLst>
                  <a:lin ang="5400000" scaled="0"/>
                </a:gradFill>
                <a:ea typeface="Segoe UI" pitchFamily="34" charset="0"/>
                <a:cs typeface="Segoe UI" pitchFamily="34" charset="0"/>
              </a:rPr>
              <a:t>Mobile</a:t>
            </a:r>
          </a:p>
        </p:txBody>
      </p:sp>
      <p:grpSp>
        <p:nvGrpSpPr>
          <p:cNvPr id="9" name="Group 8"/>
          <p:cNvGrpSpPr/>
          <p:nvPr/>
        </p:nvGrpSpPr>
        <p:grpSpPr>
          <a:xfrm>
            <a:off x="5089143" y="1905004"/>
            <a:ext cx="2196654" cy="2196654"/>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2772290" y="1905000"/>
            <a:ext cx="2196654" cy="2196654"/>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2772289" y="4228211"/>
            <a:ext cx="2196654" cy="2196654"/>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41950" y="1905004"/>
            <a:ext cx="4519861" cy="451986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239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1870281438"/>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Domain-Based Automation	</a:t>
            </a:r>
            <a:endParaRPr lang="en-US" dirty="0"/>
          </a:p>
        </p:txBody>
      </p:sp>
      <p:sp>
        <p:nvSpPr>
          <p:cNvPr id="3" name="Text Placeholder 2"/>
          <p:cNvSpPr>
            <a:spLocks noGrp="1"/>
          </p:cNvSpPr>
          <p:nvPr>
            <p:ph type="body" sz="quarter" idx="10"/>
          </p:nvPr>
        </p:nvSpPr>
        <p:spPr>
          <a:xfrm>
            <a:off x="519112" y="1447799"/>
            <a:ext cx="11149013" cy="3557897"/>
          </a:xfrm>
        </p:spPr>
        <p:txBody>
          <a:bodyPr/>
          <a:lstStyle/>
          <a:p>
            <a:r>
              <a:rPr lang="en-US" dirty="0" smtClean="0"/>
              <a:t>Create Domain Controller</a:t>
            </a:r>
          </a:p>
          <a:p>
            <a:r>
              <a:rPr lang="en-US" dirty="0" smtClean="0"/>
              <a:t>Create a Group Policy</a:t>
            </a:r>
          </a:p>
          <a:p>
            <a:pPr lvl="1"/>
            <a:r>
              <a:rPr lang="en-US" dirty="0" smtClean="0"/>
              <a:t>Machine OU – “Cloud Servers”</a:t>
            </a:r>
          </a:p>
          <a:p>
            <a:pPr lvl="1"/>
            <a:r>
              <a:rPr lang="en-US" dirty="0" smtClean="0"/>
              <a:t>Enable </a:t>
            </a:r>
            <a:r>
              <a:rPr lang="en-US" dirty="0" err="1" smtClean="0"/>
              <a:t>WinRM</a:t>
            </a:r>
            <a:endParaRPr lang="en-US" dirty="0" smtClean="0"/>
          </a:p>
          <a:p>
            <a:r>
              <a:rPr lang="en-US" dirty="0" smtClean="0"/>
              <a:t>Add-</a:t>
            </a:r>
            <a:r>
              <a:rPr lang="en-US" dirty="0" err="1" smtClean="0"/>
              <a:t>AzureVM</a:t>
            </a:r>
            <a:r>
              <a:rPr lang="en-US" dirty="0" smtClean="0"/>
              <a:t> – </a:t>
            </a:r>
            <a:r>
              <a:rPr lang="en-US" dirty="0" err="1" smtClean="0"/>
              <a:t>DomainJoin</a:t>
            </a:r>
            <a:r>
              <a:rPr lang="en-US" dirty="0" smtClean="0"/>
              <a:t> </a:t>
            </a:r>
            <a:r>
              <a:rPr lang="en-US" dirty="0" err="1" smtClean="0"/>
              <a:t>Contoso</a:t>
            </a:r>
            <a:endParaRPr lang="en-US" dirty="0" smtClean="0"/>
          </a:p>
          <a:p>
            <a:r>
              <a:rPr lang="en-US" dirty="0" err="1" smtClean="0"/>
              <a:t>WinRS</a:t>
            </a:r>
            <a:r>
              <a:rPr lang="en-US" dirty="0" smtClean="0"/>
              <a:t> –r:Server1</a:t>
            </a:r>
          </a:p>
          <a:p>
            <a:pPr lvl="1"/>
            <a:r>
              <a:rPr lang="en-US" dirty="0" smtClean="0"/>
              <a:t>Enable-Feature – Net40</a:t>
            </a:r>
            <a:endParaRPr lang="en-US" dirty="0"/>
          </a:p>
        </p:txBody>
      </p:sp>
    </p:spTree>
    <p:extLst>
      <p:ext uri="{BB962C8B-B14F-4D97-AF65-F5344CB8AC3E}">
        <p14:creationId xmlns:p14="http://schemas.microsoft.com/office/powerpoint/2010/main" val="3098697185"/>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19113" y="1213389"/>
            <a:ext cx="5421625" cy="516889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Bring </a:t>
            </a:r>
            <a:r>
              <a:rPr lang="en-US" dirty="0" smtClean="0"/>
              <a:t>Your Own </a:t>
            </a:r>
            <a:r>
              <a:rPr lang="en-US" dirty="0"/>
              <a:t>Server/VHD</a:t>
            </a:r>
          </a:p>
        </p:txBody>
      </p:sp>
      <p:sp>
        <p:nvSpPr>
          <p:cNvPr id="3" name="Rectangle 2"/>
          <p:cNvSpPr/>
          <p:nvPr/>
        </p:nvSpPr>
        <p:spPr bwMode="auto">
          <a:xfrm>
            <a:off x="508433" y="1104901"/>
            <a:ext cx="5429858" cy="800099"/>
          </a:xfrm>
          <a:prstGeom prst="rect">
            <a:avLst/>
          </a:prstGeom>
          <a:noFill/>
          <a:ln w="9525" cap="flat" cmpd="sng" algn="ctr">
            <a:noFill/>
            <a:prstDash val="solid"/>
            <a:headEnd type="none" w="med" len="med"/>
            <a:tailEnd type="none" w="med" len="med"/>
          </a:ln>
          <a:effectLst/>
        </p:spPr>
        <p:txBody>
          <a:bodyPr vert="horz" wrap="square" lIns="243797" tIns="60949" rIns="121899" bIns="60949" numCol="1" rtlCol="0" anchor="ctr" anchorCtr="0" compatLnSpc="1">
            <a:prstTxWarp prst="textNoShape">
              <a:avLst/>
            </a:prstTxWarp>
          </a:bodyPr>
          <a:lstStyle/>
          <a:p>
            <a:pPr lvl="0">
              <a:lnSpc>
                <a:spcPct val="90000"/>
              </a:lnSpc>
              <a:buSzPct val="90000"/>
              <a:defRPr/>
            </a:pPr>
            <a:r>
              <a:rPr lang="en-US" sz="2900" kern="0" dirty="0">
                <a:latin typeface="Segoe UI Light" pitchFamily="34" charset="0"/>
                <a:ea typeface="Segoe UI" pitchFamily="34" charset="0"/>
                <a:cs typeface="Segoe UI" pitchFamily="34" charset="0"/>
              </a:rPr>
              <a:t>On-Premises</a:t>
            </a:r>
          </a:p>
        </p:txBody>
      </p:sp>
      <p:sp>
        <p:nvSpPr>
          <p:cNvPr id="9" name="Freeform 24"/>
          <p:cNvSpPr>
            <a:spLocks noEditPoints="1"/>
          </p:cNvSpPr>
          <p:nvPr/>
        </p:nvSpPr>
        <p:spPr bwMode="black">
          <a:xfrm>
            <a:off x="1049262" y="2086997"/>
            <a:ext cx="1052029" cy="8128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tx1"/>
          </a:solidFill>
          <a:ln>
            <a:noFill/>
          </a:ln>
          <a:extLst/>
        </p:spPr>
        <p:txBody>
          <a:bodyPr vert="horz" wrap="square" lIns="121899" tIns="60949" rIns="121899" bIns="60949" numCol="1" anchor="t" anchorCtr="0" compatLnSpc="1">
            <a:prstTxWarp prst="textNoShape">
              <a:avLst/>
            </a:prstTxWarp>
          </a:bodyPr>
          <a:lstStyle/>
          <a:p>
            <a:endParaRPr lang="en-US"/>
          </a:p>
        </p:txBody>
      </p:sp>
      <p:sp>
        <p:nvSpPr>
          <p:cNvPr id="10" name="TextBox 9"/>
          <p:cNvSpPr txBox="1"/>
          <p:nvPr/>
        </p:nvSpPr>
        <p:spPr>
          <a:xfrm>
            <a:off x="723382" y="3010944"/>
            <a:ext cx="1703786" cy="390891"/>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900" dirty="0">
                <a:solidFill>
                  <a:schemeClr val="tx1"/>
                </a:solidFill>
                <a:latin typeface="+mn-lt"/>
              </a:rPr>
              <a:t>On Premises Virtual Server</a:t>
            </a:r>
          </a:p>
        </p:txBody>
      </p:sp>
      <p:grpSp>
        <p:nvGrpSpPr>
          <p:cNvPr id="25" name="Group 24"/>
          <p:cNvGrpSpPr/>
          <p:nvPr/>
        </p:nvGrpSpPr>
        <p:grpSpPr>
          <a:xfrm>
            <a:off x="2629054" y="2164985"/>
            <a:ext cx="2754344" cy="3113306"/>
            <a:chOff x="1972304" y="1566589"/>
            <a:chExt cx="2066296" cy="2334979"/>
          </a:xfrm>
        </p:grpSpPr>
        <p:sp>
          <p:nvSpPr>
            <p:cNvPr id="11" name="Right Arrow 10"/>
            <p:cNvSpPr/>
            <p:nvPr/>
          </p:nvSpPr>
          <p:spPr bwMode="auto">
            <a:xfrm>
              <a:off x="1972304" y="1908516"/>
              <a:ext cx="923296" cy="429290"/>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accent1">
                    <a:lumMod val="50000"/>
                  </a:schemeClr>
                </a:solidFill>
              </a:endParaRPr>
            </a:p>
          </p:txBody>
        </p:sp>
        <p:grpSp>
          <p:nvGrpSpPr>
            <p:cNvPr id="14" name="Group 13"/>
            <p:cNvGrpSpPr/>
            <p:nvPr/>
          </p:nvGrpSpPr>
          <p:grpSpPr>
            <a:xfrm>
              <a:off x="3200399" y="1566589"/>
              <a:ext cx="838201" cy="1113144"/>
              <a:chOff x="3200399" y="1566589"/>
              <a:chExt cx="838201" cy="1113144"/>
            </a:xfrm>
          </p:grpSpPr>
          <p:sp>
            <p:nvSpPr>
              <p:cNvPr id="12" name="Folded Corner 11"/>
              <p:cNvSpPr/>
              <p:nvPr/>
            </p:nvSpPr>
            <p:spPr bwMode="auto">
              <a:xfrm flipV="1">
                <a:off x="3200399" y="1566589"/>
                <a:ext cx="838201" cy="1113144"/>
              </a:xfrm>
              <a:prstGeom prst="foldedCorner">
                <a:avLst>
                  <a:gd name="adj" fmla="val 32319"/>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13" name="TextBox 12"/>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err="1">
                    <a:solidFill>
                      <a:schemeClr val="tx1"/>
                    </a:solidFill>
                    <a:latin typeface="+mn-lt"/>
                  </a:rPr>
                  <a:t>MyApp.vhd</a:t>
                </a:r>
                <a:endParaRPr lang="en-US" sz="1600" dirty="0">
                  <a:solidFill>
                    <a:schemeClr val="tx1"/>
                  </a:solidFill>
                  <a:latin typeface="+mn-lt"/>
                </a:endParaRPr>
              </a:p>
            </p:txBody>
          </p:sp>
        </p:grpSp>
        <p:sp>
          <p:nvSpPr>
            <p:cNvPr id="15" name="Right Arrow 14"/>
            <p:cNvSpPr/>
            <p:nvPr/>
          </p:nvSpPr>
          <p:spPr bwMode="auto">
            <a:xfrm rot="5400000">
              <a:off x="3373672" y="2606578"/>
              <a:ext cx="491654" cy="429290"/>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16" name="Freeform 15"/>
            <p:cNvSpPr/>
            <p:nvPr/>
          </p:nvSpPr>
          <p:spPr>
            <a:xfrm>
              <a:off x="3240154" y="3143250"/>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tx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749" fontAlgn="base">
                <a:lnSpc>
                  <a:spcPct val="90000"/>
                </a:lnSpc>
                <a:spcBef>
                  <a:spcPct val="0"/>
                </a:spcBef>
                <a:spcAft>
                  <a:spcPct val="0"/>
                </a:spcAft>
              </a:pPr>
              <a:r>
                <a:rPr lang="en-US" sz="1600" b="1" dirty="0">
                  <a:ln>
                    <a:solidFill>
                      <a:schemeClr val="bg1">
                        <a:alpha val="0"/>
                      </a:schemeClr>
                    </a:solidFill>
                  </a:ln>
                  <a:solidFill>
                    <a:schemeClr val="tx2">
                      <a:alpha val="99000"/>
                    </a:schemeClr>
                  </a:solidFill>
                </a:rPr>
                <a:t>Upload VHD</a:t>
              </a:r>
            </a:p>
          </p:txBody>
        </p:sp>
      </p:grpSp>
      <p:grpSp>
        <p:nvGrpSpPr>
          <p:cNvPr id="27" name="Group 26"/>
          <p:cNvGrpSpPr/>
          <p:nvPr/>
        </p:nvGrpSpPr>
        <p:grpSpPr>
          <a:xfrm>
            <a:off x="6251101" y="1104901"/>
            <a:ext cx="5429858" cy="5168899"/>
            <a:chOff x="4689547" y="828676"/>
            <a:chExt cx="4073454" cy="3876674"/>
          </a:xfrm>
        </p:grpSpPr>
        <p:sp>
          <p:nvSpPr>
            <p:cNvPr id="6" name="Rectangle 5"/>
            <p:cNvSpPr/>
            <p:nvPr/>
          </p:nvSpPr>
          <p:spPr bwMode="auto">
            <a:xfrm>
              <a:off x="4695723" y="828676"/>
              <a:ext cx="4067278" cy="3876674"/>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4" name="Rectangle 3"/>
            <p:cNvSpPr/>
            <p:nvPr/>
          </p:nvSpPr>
          <p:spPr bwMode="auto">
            <a:xfrm>
              <a:off x="4689547" y="828676"/>
              <a:ext cx="4073454" cy="600074"/>
            </a:xfrm>
            <a:prstGeom prst="rect">
              <a:avLst/>
            </a:prstGeom>
            <a:noFill/>
            <a:ln w="9525" cap="flat" cmpd="sng" algn="ctr">
              <a:noFill/>
              <a:prstDash val="solid"/>
              <a:headEnd type="none" w="med" len="med"/>
              <a:tailEnd type="none" w="med" len="med"/>
            </a:ln>
            <a:effectLst/>
          </p:spPr>
          <p:txBody>
            <a:bodyPr vert="horz" wrap="square" lIns="182880" tIns="45720" rIns="91440" bIns="45720" numCol="1" rtlCol="0" anchor="ctr" anchorCtr="0" compatLnSpc="1">
              <a:prstTxWarp prst="textNoShape">
                <a:avLst/>
              </a:prstTxWarp>
            </a:bodyPr>
            <a:lstStyle/>
            <a:p>
              <a:pPr>
                <a:lnSpc>
                  <a:spcPct val="90000"/>
                </a:lnSpc>
                <a:buSzPct val="90000"/>
              </a:pPr>
              <a:r>
                <a:rPr lang="en-US" sz="2900" kern="0" dirty="0">
                  <a:solidFill>
                    <a:schemeClr val="tx1">
                      <a:alpha val="99000"/>
                    </a:schemeClr>
                  </a:solidFill>
                  <a:latin typeface="Segoe UI Light" pitchFamily="34" charset="0"/>
                  <a:ea typeface="Segoe UI" pitchFamily="34" charset="0"/>
                  <a:cs typeface="Segoe UI" pitchFamily="34" charset="0"/>
                </a:rPr>
                <a:t>Cloud</a:t>
              </a:r>
            </a:p>
          </p:txBody>
        </p:sp>
        <p:sp>
          <p:nvSpPr>
            <p:cNvPr id="8" name="Freeform 128"/>
            <p:cNvSpPr>
              <a:spLocks noChangeAspect="1"/>
            </p:cNvSpPr>
            <p:nvPr/>
          </p:nvSpPr>
          <p:spPr bwMode="black">
            <a:xfrm>
              <a:off x="4800659" y="1976577"/>
              <a:ext cx="3879013" cy="214282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Can 17"/>
            <p:cNvSpPr/>
            <p:nvPr>
              <p:custDataLst>
                <p:tags r:id="rId2"/>
              </p:custDataLst>
            </p:nvPr>
          </p:nvSpPr>
          <p:spPr>
            <a:xfrm>
              <a:off x="5257978" y="3096512"/>
              <a:ext cx="819758" cy="862368"/>
            </a:xfrm>
            <a:prstGeom prst="ca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fontAlgn="base">
                <a:lnSpc>
                  <a:spcPct val="90000"/>
                </a:lnSpc>
                <a:spcBef>
                  <a:spcPct val="0"/>
                </a:spcBef>
                <a:spcAft>
                  <a:spcPct val="0"/>
                </a:spcAft>
                <a:buSzPct val="90000"/>
                <a:defRPr/>
              </a:pPr>
              <a:r>
                <a:rPr lang="en-US" sz="1900" kern="0" dirty="0">
                  <a:solidFill>
                    <a:schemeClr val="tx1"/>
                  </a:solidFill>
                  <a:ea typeface="Segoe UI" pitchFamily="34" charset="0"/>
                  <a:cs typeface="Segoe UI" pitchFamily="34" charset="0"/>
                </a:rPr>
                <a:t>Blob Storage</a:t>
              </a:r>
            </a:p>
          </p:txBody>
        </p:sp>
      </p:grpSp>
      <p:grpSp>
        <p:nvGrpSpPr>
          <p:cNvPr id="26" name="Group 25"/>
          <p:cNvGrpSpPr/>
          <p:nvPr/>
        </p:nvGrpSpPr>
        <p:grpSpPr>
          <a:xfrm>
            <a:off x="7988369" y="3657600"/>
            <a:ext cx="3328680" cy="1551541"/>
            <a:chOff x="5992842" y="2743199"/>
            <a:chExt cx="2497162" cy="1163656"/>
          </a:xfrm>
        </p:grpSpPr>
        <p:sp>
          <p:nvSpPr>
            <p:cNvPr id="19" name="Right Arrow 18"/>
            <p:cNvSpPr/>
            <p:nvPr/>
          </p:nvSpPr>
          <p:spPr bwMode="auto">
            <a:xfrm>
              <a:off x="5992842" y="3371849"/>
              <a:ext cx="408438" cy="429290"/>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0" name="Freeform 19"/>
            <p:cNvSpPr/>
            <p:nvPr/>
          </p:nvSpPr>
          <p:spPr>
            <a:xfrm>
              <a:off x="6443074"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6"/>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13749" fontAlgn="base">
                <a:lnSpc>
                  <a:spcPct val="90000"/>
                </a:lnSpc>
                <a:spcBef>
                  <a:spcPct val="0"/>
                </a:spcBef>
                <a:spcAft>
                  <a:spcPct val="0"/>
                </a:spcAft>
              </a:pPr>
              <a:r>
                <a:rPr lang="en-US" sz="1600" b="1" dirty="0">
                  <a:ln>
                    <a:solidFill>
                      <a:schemeClr val="bg1">
                        <a:alpha val="0"/>
                      </a:schemeClr>
                    </a:solidFill>
                  </a:ln>
                  <a:solidFill>
                    <a:schemeClr val="tx1">
                      <a:alpha val="99000"/>
                    </a:schemeClr>
                  </a:solidFill>
                </a:rPr>
                <a:t>Create Disk or</a:t>
              </a:r>
            </a:p>
            <a:p>
              <a:pPr algn="ctr" defTabSz="913749" fontAlgn="base">
                <a:lnSpc>
                  <a:spcPct val="90000"/>
                </a:lnSpc>
                <a:spcBef>
                  <a:spcPct val="0"/>
                </a:spcBef>
                <a:spcAft>
                  <a:spcPct val="0"/>
                </a:spcAft>
              </a:pPr>
              <a:r>
                <a:rPr lang="en-US" sz="1600" b="1" dirty="0">
                  <a:ln>
                    <a:solidFill>
                      <a:schemeClr val="bg1">
                        <a:alpha val="0"/>
                      </a:schemeClr>
                    </a:solidFill>
                  </a:ln>
                  <a:solidFill>
                    <a:schemeClr val="tx1">
                      <a:alpha val="99000"/>
                    </a:schemeClr>
                  </a:solidFill>
                </a:rPr>
                <a:t>Image</a:t>
              </a:r>
            </a:p>
          </p:txBody>
        </p:sp>
        <p:sp>
          <p:nvSpPr>
            <p:cNvPr id="21" name="Right Arrow 20"/>
            <p:cNvSpPr/>
            <p:nvPr/>
          </p:nvSpPr>
          <p:spPr bwMode="auto">
            <a:xfrm>
              <a:off x="7209858" y="3313051"/>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2" name="Freeform 24"/>
            <p:cNvSpPr>
              <a:spLocks noEditPoints="1"/>
            </p:cNvSpPr>
            <p:nvPr/>
          </p:nvSpPr>
          <p:spPr bwMode="black">
            <a:xfrm>
              <a:off x="7700777" y="3222896"/>
              <a:ext cx="789227" cy="6096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6801432" y="2743199"/>
              <a:ext cx="1576359"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a:solidFill>
                    <a:schemeClr val="bg1">
                      <a:lumMod val="75000"/>
                    </a:schemeClr>
                  </a:solidFill>
                  <a:latin typeface="+mn-lt"/>
                </a:rPr>
                <a:t>Provision VM </a:t>
              </a:r>
              <a:r>
                <a:rPr lang="en-US" sz="1600" dirty="0" smtClean="0">
                  <a:solidFill>
                    <a:schemeClr val="bg1">
                      <a:lumMod val="75000"/>
                    </a:schemeClr>
                  </a:solidFill>
                  <a:latin typeface="+mn-lt"/>
                </a:rPr>
                <a:t/>
              </a:r>
              <a:br>
                <a:rPr lang="en-US" sz="1600" dirty="0" smtClean="0">
                  <a:solidFill>
                    <a:schemeClr val="bg1">
                      <a:lumMod val="75000"/>
                    </a:schemeClr>
                  </a:solidFill>
                  <a:latin typeface="+mn-lt"/>
                </a:rPr>
              </a:br>
              <a:r>
                <a:rPr lang="en-US" sz="1600" dirty="0" smtClean="0">
                  <a:solidFill>
                    <a:schemeClr val="bg1">
                      <a:lumMod val="75000"/>
                    </a:schemeClr>
                  </a:solidFill>
                  <a:latin typeface="+mn-lt"/>
                </a:rPr>
                <a:t>from </a:t>
              </a:r>
              <a:r>
                <a:rPr lang="en-US" sz="1600" dirty="0">
                  <a:solidFill>
                    <a:schemeClr val="bg1">
                      <a:lumMod val="75000"/>
                    </a:schemeClr>
                  </a:solidFill>
                  <a:latin typeface="+mn-lt"/>
                </a:rPr>
                <a:t>Image or </a:t>
              </a:r>
              <a:r>
                <a:rPr lang="en-US" sz="1600" dirty="0" smtClean="0">
                  <a:solidFill>
                    <a:schemeClr val="bg1">
                      <a:lumMod val="75000"/>
                    </a:schemeClr>
                  </a:solidFill>
                  <a:latin typeface="+mn-lt"/>
                </a:rPr>
                <a:t/>
              </a:r>
              <a:br>
                <a:rPr lang="en-US" sz="1600" dirty="0" smtClean="0">
                  <a:solidFill>
                    <a:schemeClr val="bg1">
                      <a:lumMod val="75000"/>
                    </a:schemeClr>
                  </a:solidFill>
                  <a:latin typeface="+mn-lt"/>
                </a:rPr>
              </a:br>
              <a:r>
                <a:rPr lang="en-US" sz="1600" dirty="0" smtClean="0">
                  <a:solidFill>
                    <a:schemeClr val="bg1">
                      <a:lumMod val="75000"/>
                    </a:schemeClr>
                  </a:solidFill>
                  <a:latin typeface="+mn-lt"/>
                </a:rPr>
                <a:t>Disk </a:t>
              </a:r>
              <a:r>
                <a:rPr lang="en-US" sz="1600" dirty="0">
                  <a:solidFill>
                    <a:schemeClr val="bg1">
                      <a:lumMod val="75000"/>
                    </a:schemeClr>
                  </a:solidFill>
                  <a:latin typeface="+mn-lt"/>
                </a:rPr>
                <a:t>using portal, </a:t>
              </a:r>
              <a:r>
                <a:rPr lang="en-US" sz="1600" dirty="0" smtClean="0">
                  <a:solidFill>
                    <a:schemeClr val="bg1">
                      <a:lumMod val="75000"/>
                    </a:schemeClr>
                  </a:solidFill>
                  <a:latin typeface="+mn-lt"/>
                </a:rPr>
                <a:t/>
              </a:r>
              <a:br>
                <a:rPr lang="en-US" sz="1600" dirty="0" smtClean="0">
                  <a:solidFill>
                    <a:schemeClr val="bg1">
                      <a:lumMod val="75000"/>
                    </a:schemeClr>
                  </a:solidFill>
                  <a:latin typeface="+mn-lt"/>
                </a:rPr>
              </a:br>
              <a:r>
                <a:rPr lang="en-US" sz="1600" dirty="0" smtClean="0">
                  <a:solidFill>
                    <a:schemeClr val="bg1">
                      <a:lumMod val="75000"/>
                    </a:schemeClr>
                  </a:solidFill>
                  <a:latin typeface="+mn-lt"/>
                </a:rPr>
                <a:t>script </a:t>
              </a:r>
              <a:r>
                <a:rPr lang="en-US" sz="1600" dirty="0">
                  <a:solidFill>
                    <a:schemeClr val="bg1">
                      <a:lumMod val="75000"/>
                    </a:schemeClr>
                  </a:solidFill>
                  <a:latin typeface="+mn-lt"/>
                </a:rPr>
                <a:t>or API</a:t>
              </a:r>
            </a:p>
          </p:txBody>
        </p:sp>
      </p:grpSp>
      <p:sp>
        <p:nvSpPr>
          <p:cNvPr id="24" name="Content Placeholder 9"/>
          <p:cNvSpPr txBox="1">
            <a:spLocks/>
          </p:cNvSpPr>
          <p:nvPr>
            <p:custDataLst>
              <p:tags r:id="rId1"/>
            </p:custDataLst>
          </p:nvPr>
        </p:nvSpPr>
        <p:spPr>
          <a:xfrm>
            <a:off x="638134" y="4038349"/>
            <a:ext cx="4472728" cy="2249847"/>
          </a:xfrm>
          <a:prstGeom prst="rect">
            <a:avLst/>
          </a:prstGeom>
        </p:spPr>
        <p:txBody>
          <a:bodyPr vert="horz" wrap="square" lIns="0" tIns="0" rIns="0" bIns="0" rtlCol="0">
            <a:spAutoFit/>
          </a:bodyPr>
          <a:lstStyle>
            <a:lvl1pPr marL="344488" indent="-344488" algn="l" defTabSz="914363" rtl="0" eaLnBrk="1" latinLnBrk="0" hangingPunct="1">
              <a:lnSpc>
                <a:spcPct val="100000"/>
              </a:lnSpc>
              <a:spcBef>
                <a:spcPts val="1200"/>
              </a:spcBef>
              <a:buSzPct val="80000"/>
              <a:buFont typeface="Arial" pitchFamily="34" charset="0"/>
              <a:buChar char="•"/>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01688" indent="-341313" algn="l" defTabSz="914363" rtl="0" eaLnBrk="1" latinLnBrk="0" hangingPunct="1">
              <a:lnSpc>
                <a:spcPct val="100000"/>
              </a:lnSpc>
              <a:spcBef>
                <a:spcPts val="300"/>
              </a:spcBef>
              <a:buSzPct val="80000"/>
              <a:buFont typeface="Arial" pitchFamily="34" charset="0"/>
              <a:buChar char="•"/>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58888" indent="-344488" algn="l" defTabSz="914363" rtl="0" eaLnBrk="1" latinLnBrk="0" hangingPunct="1">
              <a:lnSpc>
                <a:spcPct val="100000"/>
              </a:lnSpc>
              <a:spcBef>
                <a:spcPts val="300"/>
              </a:spcBef>
              <a:buSzPct val="80000"/>
              <a:buFont typeface="Arial" pitchFamily="34" charset="0"/>
              <a:buChar char="•"/>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16088" indent="-346075"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173288" indent="-336550"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800"/>
              </a:spcBef>
              <a:buNone/>
            </a:pPr>
            <a:r>
              <a:rPr lang="en-US" sz="1900" dirty="0">
                <a:solidFill>
                  <a:schemeClr val="tx1"/>
                </a:solidFill>
              </a:rPr>
              <a:t>Use Case</a:t>
            </a:r>
          </a:p>
          <a:p>
            <a:pPr marL="232793" indent="-232793">
              <a:lnSpc>
                <a:spcPct val="90000"/>
              </a:lnSpc>
              <a:spcBef>
                <a:spcPts val="800"/>
              </a:spcBef>
            </a:pPr>
            <a:r>
              <a:rPr lang="en-US" sz="1600" dirty="0">
                <a:solidFill>
                  <a:schemeClr val="tx1"/>
                </a:solidFill>
              </a:rPr>
              <a:t>Forklift Migration of VMs</a:t>
            </a:r>
          </a:p>
          <a:p>
            <a:pPr marL="232793" indent="-232793">
              <a:lnSpc>
                <a:spcPct val="90000"/>
              </a:lnSpc>
              <a:spcBef>
                <a:spcPts val="800"/>
              </a:spcBef>
            </a:pPr>
            <a:r>
              <a:rPr lang="en-US" sz="1600" dirty="0" smtClean="0">
                <a:solidFill>
                  <a:schemeClr val="tx1"/>
                </a:solidFill>
              </a:rPr>
              <a:t>“</a:t>
            </a:r>
            <a:r>
              <a:rPr lang="en-US" sz="1600" dirty="0" err="1" smtClean="0">
                <a:solidFill>
                  <a:schemeClr val="tx1"/>
                </a:solidFill>
              </a:rPr>
              <a:t>Sysprepped</a:t>
            </a:r>
            <a:r>
              <a:rPr lang="en-US" sz="1600" dirty="0" smtClean="0">
                <a:solidFill>
                  <a:schemeClr val="tx1"/>
                </a:solidFill>
              </a:rPr>
              <a:t>” </a:t>
            </a:r>
            <a:r>
              <a:rPr lang="en-US" sz="1600" dirty="0">
                <a:solidFill>
                  <a:schemeClr val="tx1"/>
                </a:solidFill>
              </a:rPr>
              <a:t>Images</a:t>
            </a:r>
          </a:p>
          <a:p>
            <a:pPr marL="0" indent="0">
              <a:lnSpc>
                <a:spcPct val="90000"/>
              </a:lnSpc>
              <a:spcBef>
                <a:spcPts val="800"/>
              </a:spcBef>
              <a:buNone/>
            </a:pPr>
            <a:r>
              <a:rPr lang="en-US" sz="1900" dirty="0">
                <a:solidFill>
                  <a:schemeClr val="tx1"/>
                </a:solidFill>
              </a:rPr>
              <a:t>VHD Must Be Fixed Disk </a:t>
            </a:r>
          </a:p>
          <a:p>
            <a:pPr>
              <a:lnSpc>
                <a:spcPct val="90000"/>
              </a:lnSpc>
              <a:spcBef>
                <a:spcPts val="800"/>
              </a:spcBef>
              <a:buFont typeface="Arial" charset="0"/>
              <a:buChar char="•"/>
            </a:pPr>
            <a:r>
              <a:rPr lang="en-US" sz="1600" dirty="0" smtClean="0">
                <a:solidFill>
                  <a:schemeClr val="tx1"/>
                </a:solidFill>
              </a:rPr>
              <a:t>Ensure </a:t>
            </a:r>
            <a:r>
              <a:rPr lang="en-US" sz="1600" dirty="0">
                <a:solidFill>
                  <a:schemeClr val="tx1"/>
                </a:solidFill>
              </a:rPr>
              <a:t>VHD is Fixed and Upload as </a:t>
            </a:r>
            <a:r>
              <a:rPr lang="en-US" sz="1600" dirty="0" err="1">
                <a:solidFill>
                  <a:schemeClr val="tx1"/>
                </a:solidFill>
              </a:rPr>
              <a:t>PageBlob</a:t>
            </a:r>
            <a:endParaRPr lang="en-US" sz="1600" dirty="0">
              <a:solidFill>
                <a:schemeClr val="tx1"/>
              </a:solidFill>
            </a:endParaRPr>
          </a:p>
          <a:p>
            <a:pPr>
              <a:lnSpc>
                <a:spcPct val="90000"/>
              </a:lnSpc>
              <a:spcBef>
                <a:spcPts val="800"/>
              </a:spcBef>
              <a:buFont typeface="Arial" charset="0"/>
              <a:buChar char="•"/>
            </a:pPr>
            <a:r>
              <a:rPr lang="en-US" sz="1600" dirty="0" smtClean="0">
                <a:solidFill>
                  <a:schemeClr val="tx1"/>
                </a:solidFill>
              </a:rPr>
              <a:t>RDP/SSH </a:t>
            </a:r>
            <a:r>
              <a:rPr lang="en-US" sz="1600" dirty="0">
                <a:solidFill>
                  <a:schemeClr val="tx1"/>
                </a:solidFill>
              </a:rPr>
              <a:t>before </a:t>
            </a:r>
            <a:r>
              <a:rPr lang="en-US" sz="1600" dirty="0" smtClean="0">
                <a:solidFill>
                  <a:schemeClr val="tx1"/>
                </a:solidFill>
              </a:rPr>
              <a:t>Upload</a:t>
            </a:r>
            <a:endParaRPr lang="en-US" sz="1600" dirty="0">
              <a:solidFill>
                <a:schemeClr val="tx1"/>
              </a:solidFill>
            </a:endParaRPr>
          </a:p>
          <a:p>
            <a:pPr>
              <a:lnSpc>
                <a:spcPct val="90000"/>
              </a:lnSpc>
              <a:spcBef>
                <a:spcPts val="800"/>
              </a:spcBef>
              <a:buFont typeface="Arial" charset="0"/>
              <a:buChar char="•"/>
            </a:pPr>
            <a:endParaRPr lang="en-US" sz="1600" dirty="0">
              <a:solidFill>
                <a:schemeClr val="tx1"/>
              </a:solidFill>
            </a:endParaRPr>
          </a:p>
        </p:txBody>
      </p:sp>
      <p:sp>
        <p:nvSpPr>
          <p:cNvPr id="17" name="Right Arrow 16"/>
          <p:cNvSpPr/>
          <p:nvPr/>
        </p:nvSpPr>
        <p:spPr bwMode="auto">
          <a:xfrm>
            <a:off x="5180579" y="4495800"/>
            <a:ext cx="1218554" cy="572387"/>
          </a:xfrm>
          <a:prstGeom prs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8" name="Content Placeholder 5"/>
          <p:cNvSpPr txBox="1">
            <a:spLocks/>
          </p:cNvSpPr>
          <p:nvPr/>
        </p:nvSpPr>
        <p:spPr>
          <a:xfrm>
            <a:off x="8247944" y="1223574"/>
            <a:ext cx="3269819" cy="1741670"/>
          </a:xfrm>
          <a:prstGeom prst="rect">
            <a:avLst/>
          </a:prstGeom>
          <a:solidFill>
            <a:schemeClr val="accent3"/>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5"/>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Best </a:t>
            </a:r>
            <a:r>
              <a:rPr lang="en-US" sz="2400" dirty="0" smtClean="0"/>
              <a:t>Practices</a:t>
            </a:r>
          </a:p>
          <a:p>
            <a:pPr lvl="1"/>
            <a:r>
              <a:rPr lang="en-US" sz="2400" dirty="0" smtClean="0"/>
              <a:t>Activation</a:t>
            </a:r>
          </a:p>
          <a:p>
            <a:pPr lvl="1"/>
            <a:r>
              <a:rPr lang="en-US" sz="2400" dirty="0" smtClean="0"/>
              <a:t>Paging </a:t>
            </a:r>
            <a:r>
              <a:rPr lang="en-US" sz="2400" dirty="0"/>
              <a:t>File</a:t>
            </a:r>
          </a:p>
          <a:p>
            <a:pPr lvl="1"/>
            <a:r>
              <a:rPr lang="en-US" sz="2400" dirty="0"/>
              <a:t>Time Sync</a:t>
            </a:r>
          </a:p>
        </p:txBody>
      </p:sp>
    </p:spTree>
    <p:extLst>
      <p:ext uri="{BB962C8B-B14F-4D97-AF65-F5344CB8AC3E}">
        <p14:creationId xmlns:p14="http://schemas.microsoft.com/office/powerpoint/2010/main" val="262133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07868" y="1104901"/>
            <a:ext cx="5421625" cy="516889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6" name="Rectangle 5"/>
          <p:cNvSpPr/>
          <p:nvPr/>
        </p:nvSpPr>
        <p:spPr bwMode="auto">
          <a:xfrm>
            <a:off x="6259334" y="1104901"/>
            <a:ext cx="5421625" cy="516889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Image Mobility</a:t>
            </a:r>
          </a:p>
        </p:txBody>
      </p:sp>
      <p:sp>
        <p:nvSpPr>
          <p:cNvPr id="3" name="Rectangle 2"/>
          <p:cNvSpPr/>
          <p:nvPr/>
        </p:nvSpPr>
        <p:spPr bwMode="auto">
          <a:xfrm>
            <a:off x="508433" y="1104901"/>
            <a:ext cx="5429858" cy="800099"/>
          </a:xfrm>
          <a:prstGeom prst="rect">
            <a:avLst/>
          </a:prstGeom>
          <a:noFill/>
          <a:ln w="9525" cap="flat" cmpd="sng" algn="ctr">
            <a:noFill/>
            <a:prstDash val="solid"/>
            <a:headEnd type="none" w="med" len="med"/>
            <a:tailEnd type="none" w="med" len="med"/>
          </a:ln>
          <a:effectLst/>
        </p:spPr>
        <p:txBody>
          <a:bodyPr vert="horz" wrap="square" lIns="243797" tIns="60949" rIns="121899" bIns="60949" numCol="1" rtlCol="0" anchor="ctr" anchorCtr="0" compatLnSpc="1">
            <a:prstTxWarp prst="textNoShape">
              <a:avLst/>
            </a:prstTxWarp>
          </a:bodyPr>
          <a:lstStyle/>
          <a:p>
            <a:pPr lvl="0">
              <a:lnSpc>
                <a:spcPct val="90000"/>
              </a:lnSpc>
              <a:buSzPct val="90000"/>
              <a:defRPr/>
            </a:pPr>
            <a:r>
              <a:rPr lang="en-US" sz="2900" kern="0" dirty="0">
                <a:latin typeface="Segoe UI Light" pitchFamily="34" charset="0"/>
                <a:ea typeface="Segoe UI" pitchFamily="34" charset="0"/>
                <a:cs typeface="Segoe UI" pitchFamily="34" charset="0"/>
              </a:rPr>
              <a:t>On-Premises</a:t>
            </a:r>
          </a:p>
        </p:txBody>
      </p:sp>
      <p:sp>
        <p:nvSpPr>
          <p:cNvPr id="4" name="Rectangle 3"/>
          <p:cNvSpPr/>
          <p:nvPr/>
        </p:nvSpPr>
        <p:spPr bwMode="auto">
          <a:xfrm>
            <a:off x="6251101" y="1104901"/>
            <a:ext cx="5429858" cy="800099"/>
          </a:xfrm>
          <a:prstGeom prst="rect">
            <a:avLst/>
          </a:prstGeom>
          <a:noFill/>
          <a:ln w="9525" cap="flat" cmpd="sng" algn="ctr">
            <a:noFill/>
            <a:prstDash val="solid"/>
            <a:headEnd type="none" w="med" len="med"/>
            <a:tailEnd type="none" w="med" len="med"/>
          </a:ln>
          <a:effectLst/>
        </p:spPr>
        <p:txBody>
          <a:bodyPr vert="horz" wrap="square" lIns="243797" tIns="60949" rIns="121899" bIns="60949" numCol="1" rtlCol="0" anchor="ctr" anchorCtr="0" compatLnSpc="1">
            <a:prstTxWarp prst="textNoShape">
              <a:avLst/>
            </a:prstTxWarp>
          </a:bodyPr>
          <a:lstStyle/>
          <a:p>
            <a:pPr>
              <a:lnSpc>
                <a:spcPct val="90000"/>
              </a:lnSpc>
              <a:buSzPct val="90000"/>
            </a:pPr>
            <a:r>
              <a:rPr lang="en-US" sz="2900" kern="0" dirty="0">
                <a:solidFill>
                  <a:schemeClr val="tx1">
                    <a:alpha val="99000"/>
                  </a:schemeClr>
                </a:solidFill>
                <a:latin typeface="Segoe UI Light" pitchFamily="34" charset="0"/>
                <a:ea typeface="Segoe UI" pitchFamily="34" charset="0"/>
                <a:cs typeface="Segoe UI" pitchFamily="34" charset="0"/>
              </a:rPr>
              <a:t>Cloud</a:t>
            </a:r>
          </a:p>
        </p:txBody>
      </p:sp>
      <p:sp>
        <p:nvSpPr>
          <p:cNvPr id="8" name="Freeform 128"/>
          <p:cNvSpPr>
            <a:spLocks noChangeAspect="1"/>
          </p:cNvSpPr>
          <p:nvPr/>
        </p:nvSpPr>
        <p:spPr bwMode="black">
          <a:xfrm>
            <a:off x="6399133" y="2686268"/>
            <a:ext cx="5078677" cy="280626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1899" tIns="60949" rIns="121899" bIns="60949" numCol="1" anchor="t" anchorCtr="0" compatLnSpc="1">
            <a:prstTxWarp prst="textNoShape">
              <a:avLst/>
            </a:prstTxWarp>
          </a:bodyPr>
          <a:lstStyle/>
          <a:p>
            <a:endParaRPr lang="en-US"/>
          </a:p>
        </p:txBody>
      </p:sp>
      <p:sp>
        <p:nvSpPr>
          <p:cNvPr id="26" name="Right Arrow 25"/>
          <p:cNvSpPr/>
          <p:nvPr/>
        </p:nvSpPr>
        <p:spPr bwMode="auto">
          <a:xfrm>
            <a:off x="8008932" y="3866132"/>
            <a:ext cx="1234260" cy="572387"/>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7" name="Freeform 24"/>
          <p:cNvSpPr>
            <a:spLocks noEditPoints="1"/>
          </p:cNvSpPr>
          <p:nvPr/>
        </p:nvSpPr>
        <p:spPr bwMode="black">
          <a:xfrm>
            <a:off x="9418956" y="3733800"/>
            <a:ext cx="1052029" cy="8128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6"/>
          </a:solidFill>
          <a:ln>
            <a:noFill/>
          </a:ln>
          <a:extLst/>
        </p:spPr>
        <p:txBody>
          <a:bodyPr vert="horz" wrap="square" lIns="121899" tIns="60949" rIns="121899" bIns="60949" numCol="1" anchor="t" anchorCtr="0" compatLnSpc="1">
            <a:prstTxWarp prst="textNoShape">
              <a:avLst/>
            </a:prstTxWarp>
          </a:bodyPr>
          <a:lstStyle/>
          <a:p>
            <a:endParaRPr lang="en-US"/>
          </a:p>
        </p:txBody>
      </p:sp>
      <p:sp>
        <p:nvSpPr>
          <p:cNvPr id="7" name="U-Turn Arrow 6"/>
          <p:cNvSpPr/>
          <p:nvPr/>
        </p:nvSpPr>
        <p:spPr bwMode="auto">
          <a:xfrm>
            <a:off x="4773957" y="2718897"/>
            <a:ext cx="2640912" cy="695088"/>
          </a:xfrm>
          <a:prstGeom prst="uturnArrow">
            <a:avLst>
              <a:gd name="adj1" fmla="val 25000"/>
              <a:gd name="adj2" fmla="val 25000"/>
              <a:gd name="adj3" fmla="val 25000"/>
              <a:gd name="adj4" fmla="val 43750"/>
              <a:gd name="adj5" fmla="val 97879"/>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9" name="U-Turn Arrow 28"/>
          <p:cNvSpPr/>
          <p:nvPr/>
        </p:nvSpPr>
        <p:spPr bwMode="auto">
          <a:xfrm rot="10800000">
            <a:off x="4773957" y="4664311"/>
            <a:ext cx="2640912" cy="695088"/>
          </a:xfrm>
          <a:prstGeom prst="uturn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bg1"/>
              </a:solidFill>
            </a:endParaRPr>
          </a:p>
        </p:txBody>
      </p:sp>
      <p:sp>
        <p:nvSpPr>
          <p:cNvPr id="25" name="Can 24"/>
          <p:cNvSpPr/>
          <p:nvPr>
            <p:custDataLst>
              <p:tags r:id="rId1"/>
            </p:custDataLst>
          </p:nvPr>
        </p:nvSpPr>
        <p:spPr>
          <a:xfrm>
            <a:off x="6737424" y="3445256"/>
            <a:ext cx="1092726" cy="1341120"/>
          </a:xfrm>
          <a:prstGeom prst="can">
            <a:avLst/>
          </a:prstGeom>
          <a:solidFill>
            <a:schemeClr val="accent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fontAlgn="base">
              <a:lnSpc>
                <a:spcPct val="90000"/>
              </a:lnSpc>
              <a:spcBef>
                <a:spcPct val="0"/>
              </a:spcBef>
              <a:spcAft>
                <a:spcPct val="0"/>
              </a:spcAft>
              <a:buSzPct val="90000"/>
              <a:defRPr/>
            </a:pPr>
            <a:r>
              <a:rPr lang="en-US" sz="1900" kern="0" dirty="0">
                <a:gradFill>
                  <a:gsLst>
                    <a:gs pos="85000">
                      <a:srgbClr val="FFFFFF"/>
                    </a:gs>
                    <a:gs pos="0">
                      <a:srgbClr val="FFFFFF"/>
                    </a:gs>
                  </a:gsLst>
                  <a:lin ang="5400000" scaled="0"/>
                </a:gradFill>
                <a:ea typeface="Segoe UI" pitchFamily="34" charset="0"/>
                <a:cs typeface="Segoe UI" pitchFamily="34" charset="0"/>
              </a:rPr>
              <a:t>Blob Storage</a:t>
            </a:r>
          </a:p>
        </p:txBody>
      </p:sp>
      <p:grpSp>
        <p:nvGrpSpPr>
          <p:cNvPr id="30" name="Group 29"/>
          <p:cNvGrpSpPr/>
          <p:nvPr/>
        </p:nvGrpSpPr>
        <p:grpSpPr>
          <a:xfrm>
            <a:off x="4367663" y="3445256"/>
            <a:ext cx="1117310" cy="1341120"/>
            <a:chOff x="3200399" y="1566589"/>
            <a:chExt cx="838201" cy="1113144"/>
          </a:xfrm>
        </p:grpSpPr>
        <p:sp>
          <p:nvSpPr>
            <p:cNvPr id="31" name="Folded Corner 30"/>
            <p:cNvSpPr/>
            <p:nvPr/>
          </p:nvSpPr>
          <p:spPr bwMode="auto">
            <a:xfrm flipV="1">
              <a:off x="3200399" y="1566589"/>
              <a:ext cx="838201" cy="1113144"/>
            </a:xfrm>
            <a:prstGeom prst="foldedCorner">
              <a:avLst>
                <a:gd name="adj" fmla="val 32319"/>
              </a:avLst>
            </a:prstGeom>
            <a:no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endParaRPr lang="en-US" sz="2900" dirty="0">
                <a:gradFill>
                  <a:gsLst>
                    <a:gs pos="0">
                      <a:srgbClr val="FFFFFF"/>
                    </a:gs>
                    <a:gs pos="100000">
                      <a:srgbClr val="FFFFFF"/>
                    </a:gs>
                  </a:gsLst>
                  <a:lin ang="5400000" scaled="0"/>
                </a:gradFill>
              </a:endParaRPr>
            </a:p>
          </p:txBody>
        </p:sp>
        <p:sp>
          <p:nvSpPr>
            <p:cNvPr id="32" name="TextBox 31"/>
            <p:cNvSpPr txBox="1"/>
            <p:nvPr/>
          </p:nvSpPr>
          <p:spPr>
            <a:xfrm>
              <a:off x="3200399" y="1976577"/>
              <a:ext cx="838201" cy="293168"/>
            </a:xfrm>
            <a:prstGeom prst="rect">
              <a:avLst/>
            </a:prstGeom>
            <a:noFill/>
            <a:ln w="9525" cap="flat" cmpd="sng" algn="ctr">
              <a:solidFill>
                <a:schemeClr val="tx1"/>
              </a:solid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a:r>
                <a:rPr lang="en-US" sz="1600" dirty="0" err="1">
                  <a:solidFill>
                    <a:schemeClr val="tx1"/>
                  </a:solidFill>
                  <a:latin typeface="+mn-lt"/>
                </a:rPr>
                <a:t>MyApp.vhd</a:t>
              </a:r>
              <a:endParaRPr lang="en-US" sz="1600" dirty="0">
                <a:solidFill>
                  <a:schemeClr val="tx1"/>
                </a:solidFill>
                <a:latin typeface="+mn-lt"/>
              </a:endParaRPr>
            </a:p>
          </p:txBody>
        </p:sp>
      </p:grpSp>
      <p:sp>
        <p:nvSpPr>
          <p:cNvPr id="33" name="Left-Right Arrow 32"/>
          <p:cNvSpPr/>
          <p:nvPr/>
        </p:nvSpPr>
        <p:spPr bwMode="auto">
          <a:xfrm>
            <a:off x="2945633" y="3854007"/>
            <a:ext cx="1234260" cy="572387"/>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spcBef>
                <a:spcPts val="200"/>
              </a:spcBef>
              <a:spcAft>
                <a:spcPct val="0"/>
              </a:spcAft>
            </a:pPr>
            <a:endParaRPr lang="en-US" sz="2800" dirty="0">
              <a:ln>
                <a:solidFill>
                  <a:schemeClr val="bg1">
                    <a:alpha val="0"/>
                  </a:schemeClr>
                </a:solidFill>
              </a:ln>
              <a:solidFill>
                <a:schemeClr val="accent1"/>
              </a:solidFill>
            </a:endParaRPr>
          </a:p>
        </p:txBody>
      </p:sp>
      <p:sp>
        <p:nvSpPr>
          <p:cNvPr id="34" name="Freeform 24"/>
          <p:cNvSpPr>
            <a:spLocks noEditPoints="1"/>
          </p:cNvSpPr>
          <p:nvPr/>
        </p:nvSpPr>
        <p:spPr bwMode="black">
          <a:xfrm>
            <a:off x="1625177" y="3745925"/>
            <a:ext cx="1052029" cy="812800"/>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tx1"/>
          </a:solidFill>
          <a:ln>
            <a:noFill/>
          </a:ln>
          <a:extLst/>
        </p:spPr>
        <p:txBody>
          <a:bodyPr vert="horz" wrap="square" lIns="121899" tIns="60949" rIns="121899" bIns="60949" numCol="1" anchor="t" anchorCtr="0" compatLnSpc="1">
            <a:prstTxWarp prst="textNoShape">
              <a:avLst/>
            </a:prstTxWarp>
          </a:bodyPr>
          <a:lstStyle/>
          <a:p>
            <a:endParaRPr lang="en-US"/>
          </a:p>
        </p:txBody>
      </p:sp>
    </p:spTree>
    <p:extLst>
      <p:ext uri="{BB962C8B-B14F-4D97-AF65-F5344CB8AC3E}">
        <p14:creationId xmlns:p14="http://schemas.microsoft.com/office/powerpoint/2010/main" val="1538868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9112" y="228600"/>
            <a:ext cx="11149013" cy="609398"/>
          </a:xfrm>
        </p:spPr>
        <p:txBody>
          <a:bodyPr/>
          <a:lstStyle/>
          <a:p>
            <a:r>
              <a:rPr lang="en-US" dirty="0"/>
              <a:t>Bring your own Image/disk from on-premises </a:t>
            </a:r>
          </a:p>
        </p:txBody>
      </p:sp>
      <p:sp>
        <p:nvSpPr>
          <p:cNvPr id="7" name="Text Placeholder 6"/>
          <p:cNvSpPr>
            <a:spLocks noGrp="1"/>
          </p:cNvSpPr>
          <p:nvPr>
            <p:ph type="body" sz="quarter" idx="10"/>
          </p:nvPr>
        </p:nvSpPr>
        <p:spPr>
          <a:xfrm>
            <a:off x="519115" y="2971800"/>
            <a:ext cx="10452098" cy="3657600"/>
          </a:xfrm>
        </p:spPr>
        <p:txBody>
          <a:bodyPr/>
          <a:lstStyle/>
          <a:p>
            <a:pPr marL="917575" lvl="1" indent="-460375">
              <a:spcBef>
                <a:spcPts val="1200"/>
              </a:spcBef>
            </a:pPr>
            <a:r>
              <a:rPr lang="en-US" sz="2400" dirty="0" smtClean="0">
                <a:gradFill>
                  <a:gsLst>
                    <a:gs pos="0">
                      <a:schemeClr val="tx1"/>
                    </a:gs>
                    <a:gs pos="100000">
                      <a:schemeClr val="tx1"/>
                    </a:gs>
                  </a:gsLst>
                  <a:lin ang="5400000" scaled="0"/>
                </a:gradFill>
              </a:rPr>
              <a:t>Basic </a:t>
            </a:r>
            <a:r>
              <a:rPr lang="en-US" sz="2400" dirty="0">
                <a:gradFill>
                  <a:gsLst>
                    <a:gs pos="0">
                      <a:schemeClr val="tx1"/>
                    </a:gs>
                    <a:gs pos="100000">
                      <a:schemeClr val="tx1"/>
                    </a:gs>
                  </a:gsLst>
                  <a:lin ang="5400000" scaled="0"/>
                </a:gradFill>
              </a:rPr>
              <a:t>VHD validation</a:t>
            </a:r>
          </a:p>
          <a:p>
            <a:pPr marL="917575" lvl="1" indent="-460375">
              <a:spcBef>
                <a:spcPts val="1200"/>
              </a:spcBef>
            </a:pPr>
            <a:r>
              <a:rPr lang="en-US" sz="2400" dirty="0">
                <a:gradFill>
                  <a:gsLst>
                    <a:gs pos="0">
                      <a:schemeClr val="tx1"/>
                    </a:gs>
                    <a:gs pos="100000">
                      <a:schemeClr val="tx1"/>
                    </a:gs>
                  </a:gsLst>
                  <a:lin ang="5400000" scaled="0"/>
                </a:gradFill>
              </a:rPr>
              <a:t>Dynamic disk to Fixed disk conversion</a:t>
            </a:r>
          </a:p>
          <a:p>
            <a:pPr marL="917575" lvl="1" indent="-460375">
              <a:spcBef>
                <a:spcPts val="1200"/>
              </a:spcBef>
            </a:pPr>
            <a:r>
              <a:rPr lang="en-US" sz="2400" dirty="0">
                <a:gradFill>
                  <a:gsLst>
                    <a:gs pos="0">
                      <a:schemeClr val="tx1"/>
                    </a:gs>
                    <a:gs pos="100000">
                      <a:schemeClr val="tx1"/>
                    </a:gs>
                  </a:gsLst>
                  <a:lin ang="5400000" scaled="0"/>
                </a:gradFill>
              </a:rPr>
              <a:t>Multi-threaded upload</a:t>
            </a:r>
          </a:p>
          <a:p>
            <a:pPr marL="917575" lvl="1" indent="-460375">
              <a:spcBef>
                <a:spcPts val="1200"/>
              </a:spcBef>
            </a:pPr>
            <a:r>
              <a:rPr lang="en-US" sz="2400" dirty="0">
                <a:gradFill>
                  <a:gsLst>
                    <a:gs pos="0">
                      <a:schemeClr val="tx1"/>
                    </a:gs>
                    <a:gs pos="100000">
                      <a:schemeClr val="tx1"/>
                    </a:gs>
                  </a:gsLst>
                  <a:lin ang="5400000" scaled="0"/>
                </a:gradFill>
              </a:rPr>
              <a:t>Resume functionality</a:t>
            </a:r>
          </a:p>
          <a:p>
            <a:pPr marL="917575" lvl="1" indent="-460375">
              <a:spcBef>
                <a:spcPts val="1200"/>
              </a:spcBef>
            </a:pPr>
            <a:r>
              <a:rPr lang="en-US" sz="2400" dirty="0">
                <a:gradFill>
                  <a:gsLst>
                    <a:gs pos="0">
                      <a:schemeClr val="tx1"/>
                    </a:gs>
                    <a:gs pos="100000">
                      <a:schemeClr val="tx1"/>
                    </a:gs>
                  </a:gsLst>
                  <a:lin ang="5400000" scaled="0"/>
                </a:gradFill>
              </a:rPr>
              <a:t>Automatic Image/Disk registration</a:t>
            </a:r>
          </a:p>
          <a:p>
            <a:pPr marL="917575" lvl="1" indent="-460375">
              <a:spcBef>
                <a:spcPts val="1200"/>
              </a:spcBef>
            </a:pPr>
            <a:r>
              <a:rPr lang="en-US" sz="2400" dirty="0">
                <a:gradFill>
                  <a:gsLst>
                    <a:gs pos="0">
                      <a:schemeClr val="tx1"/>
                    </a:gs>
                    <a:gs pos="100000">
                      <a:schemeClr val="tx1"/>
                    </a:gs>
                  </a:gsLst>
                  <a:lin ang="5400000" scaled="0"/>
                </a:gradFill>
              </a:rPr>
              <a:t>Image Patching </a:t>
            </a:r>
            <a:r>
              <a:rPr lang="en-US" sz="2400" dirty="0" smtClean="0">
                <a:gradFill>
                  <a:gsLst>
                    <a:gs pos="0">
                      <a:schemeClr val="tx1"/>
                    </a:gs>
                    <a:gs pos="100000">
                      <a:schemeClr val="tx1"/>
                    </a:gs>
                  </a:gsLst>
                  <a:lin ang="5400000" scaled="0"/>
                </a:gradFill>
              </a:rPr>
              <a:t>support</a:t>
            </a:r>
            <a:endParaRPr lang="en-US" sz="2400" dirty="0">
              <a:gradFill>
                <a:gsLst>
                  <a:gs pos="0">
                    <a:schemeClr val="tx1"/>
                  </a:gs>
                  <a:gs pos="100000">
                    <a:schemeClr val="tx1"/>
                  </a:gs>
                </a:gsLst>
                <a:lin ang="5400000" scaled="0"/>
              </a:gradFill>
            </a:endParaRPr>
          </a:p>
        </p:txBody>
      </p:sp>
      <p:sp>
        <p:nvSpPr>
          <p:cNvPr id="4" name="Content Placeholder 5"/>
          <p:cNvSpPr txBox="1">
            <a:spLocks/>
          </p:cNvSpPr>
          <p:nvPr/>
        </p:nvSpPr>
        <p:spPr>
          <a:xfrm>
            <a:off x="519114" y="1143001"/>
            <a:ext cx="11214098" cy="685800"/>
          </a:xfrm>
          <a:prstGeom prst="rect">
            <a:avLst/>
          </a:prstGeom>
          <a:solidFill>
            <a:schemeClr val="accent5"/>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2400" dirty="0">
                <a:gradFill>
                  <a:gsLst>
                    <a:gs pos="0">
                      <a:schemeClr val="tx1"/>
                    </a:gs>
                    <a:gs pos="100000">
                      <a:schemeClr val="tx1"/>
                    </a:gs>
                  </a:gsLst>
                  <a:lin ang="5400000" scaled="0"/>
                </a:gradFill>
              </a:rPr>
              <a:t>We support Image &amp; Disk based migration. </a:t>
            </a:r>
          </a:p>
        </p:txBody>
      </p:sp>
      <p:sp>
        <p:nvSpPr>
          <p:cNvPr id="5" name="Content Placeholder 5"/>
          <p:cNvSpPr txBox="1">
            <a:spLocks/>
          </p:cNvSpPr>
          <p:nvPr/>
        </p:nvSpPr>
        <p:spPr>
          <a:xfrm>
            <a:off x="519114" y="2027276"/>
            <a:ext cx="11214098" cy="685800"/>
          </a:xfrm>
          <a:prstGeom prst="rect">
            <a:avLst/>
          </a:prstGeom>
          <a:solidFill>
            <a:schemeClr val="accent1"/>
          </a:solidFill>
        </p:spPr>
        <p:txBody>
          <a:bodyPr vert="horz" wrap="square" lIns="182880" tIns="182880" rIns="91440" bIns="182880" rtlCol="0" anchor="ctr" anchorCtr="0">
            <a:noAutofit/>
          </a:bodyPr>
          <a:lstStyle>
            <a:lvl1pPr marL="460375" indent="-460375" algn="l" defTabSz="914363" rtl="0" eaLnBrk="1" latinLnBrk="0" hangingPunct="1">
              <a:lnSpc>
                <a:spcPct val="90000"/>
              </a:lnSpc>
              <a:spcBef>
                <a:spcPct val="20000"/>
              </a:spcBef>
              <a:buSzPct val="90000"/>
              <a:buFontTx/>
              <a:buBlip>
                <a:blip r:embed="rId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200"/>
              </a:spcBef>
              <a:buNone/>
            </a:pPr>
            <a:r>
              <a:rPr lang="en-US" sz="2400" dirty="0">
                <a:gradFill>
                  <a:gsLst>
                    <a:gs pos="0">
                      <a:schemeClr val="tx1"/>
                    </a:gs>
                    <a:gs pos="100000">
                      <a:schemeClr val="tx1"/>
                    </a:gs>
                  </a:gsLst>
                  <a:lin ang="5400000" scaled="0"/>
                </a:gradFill>
              </a:rPr>
              <a:t>Windows Azure SDK Authoring Tools (</a:t>
            </a:r>
            <a:r>
              <a:rPr lang="en-US" sz="2400" dirty="0" err="1">
                <a:gradFill>
                  <a:gsLst>
                    <a:gs pos="0">
                      <a:schemeClr val="tx1"/>
                    </a:gs>
                    <a:gs pos="100000">
                      <a:schemeClr val="tx1"/>
                    </a:gs>
                  </a:gsLst>
                  <a:lin ang="5400000" scaled="0"/>
                </a:gradFill>
              </a:rPr>
              <a:t>CSUpload</a:t>
            </a:r>
            <a:r>
              <a:rPr lang="en-US" sz="2400" dirty="0">
                <a:gradFill>
                  <a:gsLst>
                    <a:gs pos="0">
                      <a:schemeClr val="tx1"/>
                    </a:gs>
                    <a:gs pos="100000">
                      <a:schemeClr val="tx1"/>
                    </a:gs>
                  </a:gsLst>
                  <a:lin ang="5400000" scaled="0"/>
                </a:gradFill>
              </a:rPr>
              <a:t>)</a:t>
            </a:r>
          </a:p>
        </p:txBody>
      </p:sp>
    </p:spTree>
    <p:extLst>
      <p:ext uri="{BB962C8B-B14F-4D97-AF65-F5344CB8AC3E}">
        <p14:creationId xmlns:p14="http://schemas.microsoft.com/office/powerpoint/2010/main" val="2781572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anim calcmode="lin" valueType="num">
                                      <p:cBhvr additive="base">
                                        <p:cTn id="7" dur="50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555074" y="1747430"/>
            <a:ext cx="5078677" cy="1760573"/>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182880" rIns="91404" bIns="45703" numCol="1" spcCol="0" rtlCol="0" anchor="t" anchorCtr="0" compatLnSpc="1">
            <a:prstTxWarp prst="textNoShape">
              <a:avLst/>
            </a:prstTxWarp>
          </a:bodyPr>
          <a:lstStyle/>
          <a:p>
            <a:pPr algn="ctr" defTabSz="1218987" fontAlgn="base">
              <a:lnSpc>
                <a:spcPct val="90000"/>
              </a:lnSpc>
              <a:spcBef>
                <a:spcPct val="20000"/>
              </a:spcBef>
              <a:spcAft>
                <a:spcPct val="0"/>
              </a:spcAft>
              <a:buSzPct val="80000"/>
            </a:pPr>
            <a:r>
              <a:rPr lang="en-US" sz="2400" dirty="0">
                <a:gradFill>
                  <a:gsLst>
                    <a:gs pos="0">
                      <a:schemeClr val="tx1"/>
                    </a:gs>
                    <a:gs pos="100000">
                      <a:schemeClr val="tx1"/>
                    </a:gs>
                  </a:gsLst>
                  <a:lin ang="5400000" scaled="0"/>
                </a:gradFill>
              </a:rPr>
              <a:t>Customer’s Storage Account</a:t>
            </a:r>
          </a:p>
        </p:txBody>
      </p:sp>
      <p:sp>
        <p:nvSpPr>
          <p:cNvPr id="46" name="Cloud 45"/>
          <p:cNvSpPr/>
          <p:nvPr/>
        </p:nvSpPr>
        <p:spPr>
          <a:xfrm>
            <a:off x="5089416" y="2429384"/>
            <a:ext cx="2009992" cy="831160"/>
          </a:xfrm>
          <a:prstGeom prst="cloud">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wrap="none" lIns="91436" tIns="45719" rIns="91436" bIns="45719" rtlCol="0" anchor="ctr"/>
          <a:lstStyle/>
          <a:p>
            <a:pPr marL="0" lvl="1" algn="ctr" defTabSz="914023" fontAlgn="base">
              <a:lnSpc>
                <a:spcPct val="80000"/>
              </a:lnSpc>
              <a:spcBef>
                <a:spcPct val="0"/>
              </a:spcBef>
              <a:spcAft>
                <a:spcPct val="0"/>
              </a:spcAft>
              <a:buClr>
                <a:srgbClr val="FFC000"/>
              </a:buClr>
              <a:defRPr/>
            </a:pPr>
            <a:r>
              <a:rPr lang="en-US" kern="0" spc="-51" dirty="0">
                <a:solidFill>
                  <a:schemeClr val="bg1">
                    <a:alpha val="99000"/>
                  </a:schemeClr>
                </a:solidFill>
                <a:latin typeface="Segoe UI" pitchFamily="34" charset="0"/>
                <a:ea typeface="Segoe UI" pitchFamily="34" charset="0"/>
                <a:cs typeface="Segoe UI" pitchFamily="34" charset="0"/>
              </a:rPr>
              <a:t>Data Disk</a:t>
            </a:r>
          </a:p>
        </p:txBody>
      </p:sp>
      <p:sp>
        <p:nvSpPr>
          <p:cNvPr id="2" name="Title 1"/>
          <p:cNvSpPr>
            <a:spLocks noGrp="1"/>
          </p:cNvSpPr>
          <p:nvPr>
            <p:ph type="title" idx="4294967295"/>
          </p:nvPr>
        </p:nvSpPr>
        <p:spPr>
          <a:xfrm>
            <a:off x="639803" y="286235"/>
            <a:ext cx="10969943" cy="997196"/>
          </a:xfrm>
          <a:prstGeom prst="rect">
            <a:avLst/>
          </a:prstGeom>
        </p:spPr>
        <p:txBody>
          <a:bodyPr/>
          <a:lstStyle/>
          <a:p>
            <a:r>
              <a:rPr lang="en-US" sz="3600" dirty="0" err="1"/>
              <a:t>CSUpload</a:t>
            </a:r>
            <a:r>
              <a:rPr lang="en-US" sz="3600" dirty="0"/>
              <a:t> under the </a:t>
            </a:r>
            <a:r>
              <a:rPr lang="en-US" sz="3600" dirty="0" smtClean="0"/>
              <a:t>covers</a:t>
            </a:r>
            <a:r>
              <a:rPr lang="en-US" sz="3600" dirty="0"/>
              <a:t/>
            </a:r>
            <a:br>
              <a:rPr lang="en-US" sz="3600" dirty="0"/>
            </a:br>
            <a:r>
              <a:rPr lang="en-US" sz="3600" dirty="0"/>
              <a:t>Uploading an </a:t>
            </a:r>
            <a:r>
              <a:rPr lang="en-US" sz="3600" b="1" u="sng" dirty="0" smtClean="0"/>
              <a:t>data </a:t>
            </a:r>
            <a:r>
              <a:rPr lang="en-US" sz="3600" b="1" u="sng" dirty="0"/>
              <a:t>disk </a:t>
            </a:r>
            <a:r>
              <a:rPr lang="en-US" sz="3600" dirty="0"/>
              <a:t>is simple…</a:t>
            </a:r>
            <a:endParaRPr lang="en-US" sz="4800" b="1" u="sng" dirty="0"/>
          </a:p>
        </p:txBody>
      </p:sp>
      <p:grpSp>
        <p:nvGrpSpPr>
          <p:cNvPr id="5" name="Group 4"/>
          <p:cNvGrpSpPr/>
          <p:nvPr/>
        </p:nvGrpSpPr>
        <p:grpSpPr>
          <a:xfrm>
            <a:off x="2413953" y="4122880"/>
            <a:ext cx="3062396" cy="1973119"/>
            <a:chOff x="1751012" y="3970480"/>
            <a:chExt cx="3062396" cy="1973119"/>
          </a:xfrm>
        </p:grpSpPr>
        <p:sp>
          <p:nvSpPr>
            <p:cNvPr id="53" name="Rectangle 52"/>
            <p:cNvSpPr/>
            <p:nvPr/>
          </p:nvSpPr>
          <p:spPr>
            <a:xfrm>
              <a:off x="1751012" y="3970480"/>
              <a:ext cx="3062396" cy="1973119"/>
            </a:xfrm>
            <a:prstGeom prst="rect">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36" tIns="45719" rIns="91436" bIns="182880" rtlCol="0" anchor="b"/>
            <a:lstStyle/>
            <a:p>
              <a:pPr marL="0" lvl="1" algn="ctr" defTabSz="914023" fontAlgn="base">
                <a:spcBef>
                  <a:spcPct val="0"/>
                </a:spcBef>
                <a:spcAft>
                  <a:spcPct val="0"/>
                </a:spcAft>
                <a:buClr>
                  <a:srgbClr val="FFC000"/>
                </a:buClr>
                <a:defRPr/>
              </a:pPr>
              <a:r>
                <a:rPr lang="en-US" sz="2000" kern="0" spc="-51" dirty="0">
                  <a:gradFill>
                    <a:gsLst>
                      <a:gs pos="0">
                        <a:schemeClr val="tx1"/>
                      </a:gs>
                      <a:gs pos="100000">
                        <a:schemeClr val="tx1"/>
                      </a:gs>
                    </a:gsLst>
                    <a:lin ang="5400000" scaled="0"/>
                  </a:gradFill>
                  <a:latin typeface="Segoe UI" pitchFamily="34" charset="0"/>
                  <a:ea typeface="Segoe UI" pitchFamily="34" charset="0"/>
                  <a:cs typeface="Segoe UI" pitchFamily="34" charset="0"/>
                </a:rPr>
                <a:t>Windows Azure </a:t>
              </a:r>
              <a:r>
                <a:rPr lang="en-US" sz="2000" kern="0" spc="-5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a:r>
              <a:br>
                <a:rPr lang="en-US" sz="2000" kern="0" spc="-5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br>
              <a:r>
                <a:rPr lang="en-US" sz="2000" kern="0" spc="-51"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Storage </a:t>
              </a:r>
              <a:r>
                <a:rPr lang="en-US" sz="2000" kern="0" spc="-51" dirty="0">
                  <a:gradFill>
                    <a:gsLst>
                      <a:gs pos="0">
                        <a:schemeClr val="tx1"/>
                      </a:gs>
                      <a:gs pos="100000">
                        <a:schemeClr val="tx1"/>
                      </a:gs>
                    </a:gsLst>
                    <a:lin ang="5400000" scaled="0"/>
                  </a:gradFill>
                  <a:latin typeface="Segoe UI" pitchFamily="34" charset="0"/>
                  <a:ea typeface="Segoe UI" pitchFamily="34" charset="0"/>
                  <a:cs typeface="Segoe UI" pitchFamily="34" charset="0"/>
                </a:rPr>
                <a:t>API</a:t>
              </a:r>
            </a:p>
          </p:txBody>
        </p:sp>
        <p:sp>
          <p:nvSpPr>
            <p:cNvPr id="14" name="Freeform 40"/>
            <p:cNvSpPr>
              <a:spLocks noEditPoints="1"/>
            </p:cNvSpPr>
            <p:nvPr/>
          </p:nvSpPr>
          <p:spPr bwMode="black">
            <a:xfrm>
              <a:off x="2876098" y="4237188"/>
              <a:ext cx="812223" cy="781841"/>
            </a:xfrm>
            <a:custGeom>
              <a:avLst/>
              <a:gdLst>
                <a:gd name="T0" fmla="*/ 461 w 891"/>
                <a:gd name="T1" fmla="*/ 470 h 859"/>
                <a:gd name="T2" fmla="*/ 793 w 891"/>
                <a:gd name="T3" fmla="*/ 489 h 859"/>
                <a:gd name="T4" fmla="*/ 707 w 891"/>
                <a:gd name="T5" fmla="*/ 787 h 859"/>
                <a:gd name="T6" fmla="*/ 375 w 891"/>
                <a:gd name="T7" fmla="*/ 767 h 859"/>
                <a:gd name="T8" fmla="*/ 461 w 891"/>
                <a:gd name="T9" fmla="*/ 470 h 859"/>
                <a:gd name="T10" fmla="*/ 430 w 891"/>
                <a:gd name="T11" fmla="*/ 387 h 859"/>
                <a:gd name="T12" fmla="*/ 517 w 891"/>
                <a:gd name="T13" fmla="*/ 90 h 859"/>
                <a:gd name="T14" fmla="*/ 184 w 891"/>
                <a:gd name="T15" fmla="*/ 71 h 859"/>
                <a:gd name="T16" fmla="*/ 98 w 891"/>
                <a:gd name="T17" fmla="*/ 368 h 859"/>
                <a:gd name="T18" fmla="*/ 430 w 891"/>
                <a:gd name="T19" fmla="*/ 387 h 859"/>
                <a:gd name="T20" fmla="*/ 83 w 891"/>
                <a:gd name="T21" fmla="*/ 421 h 859"/>
                <a:gd name="T22" fmla="*/ 0 w 891"/>
                <a:gd name="T23" fmla="*/ 703 h 859"/>
                <a:gd name="T24" fmla="*/ 0 w 891"/>
                <a:gd name="T25" fmla="*/ 706 h 859"/>
                <a:gd name="T26" fmla="*/ 7 w 891"/>
                <a:gd name="T27" fmla="*/ 712 h 859"/>
                <a:gd name="T28" fmla="*/ 9 w 891"/>
                <a:gd name="T29" fmla="*/ 712 h 859"/>
                <a:gd name="T30" fmla="*/ 329 w 891"/>
                <a:gd name="T31" fmla="*/ 737 h 859"/>
                <a:gd name="T32" fmla="*/ 415 w 891"/>
                <a:gd name="T33" fmla="*/ 440 h 859"/>
                <a:gd name="T34" fmla="*/ 83 w 891"/>
                <a:gd name="T35" fmla="*/ 421 h 859"/>
                <a:gd name="T36" fmla="*/ 883 w 891"/>
                <a:gd name="T37" fmla="*/ 147 h 859"/>
                <a:gd name="T38" fmla="*/ 882 w 891"/>
                <a:gd name="T39" fmla="*/ 147 h 859"/>
                <a:gd name="T40" fmla="*/ 561 w 891"/>
                <a:gd name="T41" fmla="*/ 122 h 859"/>
                <a:gd name="T42" fmla="*/ 475 w 891"/>
                <a:gd name="T43" fmla="*/ 419 h 859"/>
                <a:gd name="T44" fmla="*/ 808 w 891"/>
                <a:gd name="T45" fmla="*/ 438 h 859"/>
                <a:gd name="T46" fmla="*/ 891 w 891"/>
                <a:gd name="T47" fmla="*/ 154 h 859"/>
                <a:gd name="T48" fmla="*/ 891 w 891"/>
                <a:gd name="T49" fmla="*/ 153 h 859"/>
                <a:gd name="T50" fmla="*/ 883 w 891"/>
                <a:gd name="T51" fmla="*/ 14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91" h="859">
                  <a:moveTo>
                    <a:pt x="461" y="470"/>
                  </a:moveTo>
                  <a:cubicBezTo>
                    <a:pt x="535" y="522"/>
                    <a:pt x="620" y="562"/>
                    <a:pt x="793" y="489"/>
                  </a:cubicBezTo>
                  <a:cubicBezTo>
                    <a:pt x="793" y="489"/>
                    <a:pt x="793" y="489"/>
                    <a:pt x="707" y="787"/>
                  </a:cubicBezTo>
                  <a:cubicBezTo>
                    <a:pt x="534" y="859"/>
                    <a:pt x="449" y="818"/>
                    <a:pt x="375" y="767"/>
                  </a:cubicBezTo>
                  <a:cubicBezTo>
                    <a:pt x="375" y="767"/>
                    <a:pt x="375" y="767"/>
                    <a:pt x="461" y="470"/>
                  </a:cubicBezTo>
                  <a:close/>
                  <a:moveTo>
                    <a:pt x="430" y="387"/>
                  </a:moveTo>
                  <a:cubicBezTo>
                    <a:pt x="517" y="90"/>
                    <a:pt x="517" y="90"/>
                    <a:pt x="517" y="90"/>
                  </a:cubicBezTo>
                  <a:cubicBezTo>
                    <a:pt x="441" y="41"/>
                    <a:pt x="357" y="0"/>
                    <a:pt x="184" y="71"/>
                  </a:cubicBezTo>
                  <a:cubicBezTo>
                    <a:pt x="98" y="368"/>
                    <a:pt x="98" y="368"/>
                    <a:pt x="98" y="368"/>
                  </a:cubicBezTo>
                  <a:cubicBezTo>
                    <a:pt x="271" y="297"/>
                    <a:pt x="354" y="337"/>
                    <a:pt x="430" y="387"/>
                  </a:cubicBezTo>
                  <a:close/>
                  <a:moveTo>
                    <a:pt x="83" y="421"/>
                  </a:moveTo>
                  <a:cubicBezTo>
                    <a:pt x="0" y="703"/>
                    <a:pt x="0" y="703"/>
                    <a:pt x="0" y="703"/>
                  </a:cubicBezTo>
                  <a:cubicBezTo>
                    <a:pt x="0" y="704"/>
                    <a:pt x="0" y="704"/>
                    <a:pt x="0" y="706"/>
                  </a:cubicBezTo>
                  <a:cubicBezTo>
                    <a:pt x="0" y="709"/>
                    <a:pt x="3" y="712"/>
                    <a:pt x="7" y="712"/>
                  </a:cubicBezTo>
                  <a:cubicBezTo>
                    <a:pt x="9" y="712"/>
                    <a:pt x="9" y="712"/>
                    <a:pt x="9" y="712"/>
                  </a:cubicBezTo>
                  <a:cubicBezTo>
                    <a:pt x="175" y="646"/>
                    <a:pt x="256" y="687"/>
                    <a:pt x="329" y="737"/>
                  </a:cubicBezTo>
                  <a:cubicBezTo>
                    <a:pt x="415" y="440"/>
                    <a:pt x="415" y="440"/>
                    <a:pt x="415" y="440"/>
                  </a:cubicBezTo>
                  <a:cubicBezTo>
                    <a:pt x="339" y="389"/>
                    <a:pt x="256" y="348"/>
                    <a:pt x="83" y="421"/>
                  </a:cubicBezTo>
                  <a:close/>
                  <a:moveTo>
                    <a:pt x="883" y="147"/>
                  </a:moveTo>
                  <a:cubicBezTo>
                    <a:pt x="882" y="147"/>
                    <a:pt x="882" y="147"/>
                    <a:pt x="882" y="147"/>
                  </a:cubicBezTo>
                  <a:cubicBezTo>
                    <a:pt x="716" y="212"/>
                    <a:pt x="634" y="172"/>
                    <a:pt x="561" y="122"/>
                  </a:cubicBezTo>
                  <a:cubicBezTo>
                    <a:pt x="475" y="419"/>
                    <a:pt x="475" y="419"/>
                    <a:pt x="475" y="419"/>
                  </a:cubicBezTo>
                  <a:cubicBezTo>
                    <a:pt x="551" y="468"/>
                    <a:pt x="634" y="509"/>
                    <a:pt x="808" y="438"/>
                  </a:cubicBezTo>
                  <a:cubicBezTo>
                    <a:pt x="891" y="154"/>
                    <a:pt x="891" y="154"/>
                    <a:pt x="891" y="154"/>
                  </a:cubicBezTo>
                  <a:cubicBezTo>
                    <a:pt x="891" y="153"/>
                    <a:pt x="891" y="153"/>
                    <a:pt x="891" y="153"/>
                  </a:cubicBezTo>
                  <a:cubicBezTo>
                    <a:pt x="891" y="150"/>
                    <a:pt x="888" y="147"/>
                    <a:pt x="883" y="147"/>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6712475" y="4122881"/>
            <a:ext cx="3062396" cy="1973119"/>
            <a:chOff x="5089416" y="4032469"/>
            <a:chExt cx="3062396" cy="1973119"/>
          </a:xfrm>
        </p:grpSpPr>
        <p:sp>
          <p:nvSpPr>
            <p:cNvPr id="6" name="Rectangle 5"/>
            <p:cNvSpPr/>
            <p:nvPr/>
          </p:nvSpPr>
          <p:spPr bwMode="auto">
            <a:xfrm>
              <a:off x="5089416" y="4032469"/>
              <a:ext cx="3062396" cy="197311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6" name="Freeform 6"/>
            <p:cNvSpPr>
              <a:spLocks noEditPoints="1"/>
            </p:cNvSpPr>
            <p:nvPr/>
          </p:nvSpPr>
          <p:spPr bwMode="auto">
            <a:xfrm>
              <a:off x="5408614" y="5063665"/>
              <a:ext cx="820132" cy="716148"/>
            </a:xfrm>
            <a:custGeom>
              <a:avLst/>
              <a:gdLst>
                <a:gd name="T0" fmla="*/ 482 w 966"/>
                <a:gd name="T1" fmla="*/ 2028 h 2028"/>
                <a:gd name="T2" fmla="*/ 966 w 966"/>
                <a:gd name="T3" fmla="*/ 1866 h 2028"/>
                <a:gd name="T4" fmla="*/ 966 w 966"/>
                <a:gd name="T5" fmla="*/ 162 h 2028"/>
                <a:gd name="T6" fmla="*/ 482 w 966"/>
                <a:gd name="T7" fmla="*/ 0 h 2028"/>
                <a:gd name="T8" fmla="*/ 0 w 966"/>
                <a:gd name="T9" fmla="*/ 162 h 2028"/>
                <a:gd name="T10" fmla="*/ 0 w 966"/>
                <a:gd name="T11" fmla="*/ 1866 h 2028"/>
                <a:gd name="T12" fmla="*/ 482 w 966"/>
                <a:gd name="T13" fmla="*/ 2028 h 2028"/>
                <a:gd name="T14" fmla="*/ 482 w 966"/>
                <a:gd name="T15" fmla="*/ 48 h 2028"/>
                <a:gd name="T16" fmla="*/ 890 w 966"/>
                <a:gd name="T17" fmla="*/ 159 h 2028"/>
                <a:gd name="T18" fmla="*/ 482 w 966"/>
                <a:gd name="T19" fmla="*/ 270 h 2028"/>
                <a:gd name="T20" fmla="*/ 76 w 966"/>
                <a:gd name="T21" fmla="*/ 159 h 2028"/>
                <a:gd name="T22" fmla="*/ 482 w 966"/>
                <a:gd name="T23" fmla="*/ 48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6" h="2028">
                  <a:moveTo>
                    <a:pt x="482" y="2028"/>
                  </a:moveTo>
                  <a:cubicBezTo>
                    <a:pt x="663" y="2028"/>
                    <a:pt x="966" y="1993"/>
                    <a:pt x="966" y="1866"/>
                  </a:cubicBezTo>
                  <a:cubicBezTo>
                    <a:pt x="966" y="1076"/>
                    <a:pt x="966" y="162"/>
                    <a:pt x="966" y="162"/>
                  </a:cubicBezTo>
                  <a:cubicBezTo>
                    <a:pt x="966" y="34"/>
                    <a:pt x="663" y="0"/>
                    <a:pt x="482" y="0"/>
                  </a:cubicBezTo>
                  <a:cubicBezTo>
                    <a:pt x="303" y="0"/>
                    <a:pt x="0" y="34"/>
                    <a:pt x="0" y="162"/>
                  </a:cubicBezTo>
                  <a:cubicBezTo>
                    <a:pt x="0" y="952"/>
                    <a:pt x="0" y="1866"/>
                    <a:pt x="0" y="1866"/>
                  </a:cubicBezTo>
                  <a:cubicBezTo>
                    <a:pt x="0" y="1993"/>
                    <a:pt x="303" y="2028"/>
                    <a:pt x="482" y="2028"/>
                  </a:cubicBezTo>
                  <a:close/>
                  <a:moveTo>
                    <a:pt x="482" y="48"/>
                  </a:moveTo>
                  <a:cubicBezTo>
                    <a:pt x="708" y="48"/>
                    <a:pt x="890" y="97"/>
                    <a:pt x="890" y="159"/>
                  </a:cubicBezTo>
                  <a:cubicBezTo>
                    <a:pt x="890" y="220"/>
                    <a:pt x="708" y="270"/>
                    <a:pt x="482" y="270"/>
                  </a:cubicBezTo>
                  <a:cubicBezTo>
                    <a:pt x="258" y="270"/>
                    <a:pt x="76" y="220"/>
                    <a:pt x="76" y="159"/>
                  </a:cubicBezTo>
                  <a:cubicBezTo>
                    <a:pt x="76" y="97"/>
                    <a:pt x="258" y="48"/>
                    <a:pt x="482" y="48"/>
                  </a:cubicBezTo>
                  <a:close/>
                </a:path>
              </a:pathLst>
            </a:custGeom>
            <a:solidFill>
              <a:schemeClr val="tx1"/>
            </a:solidFill>
            <a:ln>
              <a:noFill/>
            </a:ln>
          </p:spPr>
          <p:txBody>
            <a:bodyPr vert="horz" wrap="square" lIns="91440" tIns="91440" rIns="91440" bIns="45720" numCol="1" anchor="ctr" anchorCtr="0" compatLnSpc="1">
              <a:prstTxWarp prst="textNoShape">
                <a:avLst/>
              </a:prstTxWarp>
            </a:bodyPr>
            <a:lstStyle/>
            <a:p>
              <a:pPr algn="ctr">
                <a:lnSpc>
                  <a:spcPct val="90000"/>
                </a:lnSpc>
              </a:pPr>
              <a:r>
                <a:rPr lang="en-US" sz="1600" dirty="0" smtClean="0">
                  <a:solidFill>
                    <a:schemeClr val="bg1">
                      <a:alpha val="99000"/>
                    </a:schemeClr>
                  </a:solidFill>
                </a:rPr>
                <a:t>Data</a:t>
              </a:r>
              <a:br>
                <a:rPr lang="en-US" sz="1600" dirty="0" smtClean="0">
                  <a:solidFill>
                    <a:schemeClr val="bg1">
                      <a:alpha val="99000"/>
                    </a:schemeClr>
                  </a:solidFill>
                </a:rPr>
              </a:br>
              <a:r>
                <a:rPr lang="en-US" sz="1600" dirty="0" smtClean="0">
                  <a:solidFill>
                    <a:schemeClr val="bg1">
                      <a:alpha val="99000"/>
                    </a:schemeClr>
                  </a:solidFill>
                </a:rPr>
                <a:t>Disk</a:t>
              </a:r>
              <a:endParaRPr lang="en-US" sz="1600" dirty="0">
                <a:solidFill>
                  <a:schemeClr val="bg1">
                    <a:alpha val="99000"/>
                  </a:schemeClr>
                </a:solidFill>
              </a:endParaRPr>
            </a:p>
          </p:txBody>
        </p:sp>
        <p:sp>
          <p:nvSpPr>
            <p:cNvPr id="13" name="Freeform 53"/>
            <p:cNvSpPr>
              <a:spLocks noEditPoints="1"/>
            </p:cNvSpPr>
            <p:nvPr/>
          </p:nvSpPr>
          <p:spPr bwMode="black">
            <a:xfrm flipH="1">
              <a:off x="7008812" y="4888169"/>
              <a:ext cx="814631" cy="899194"/>
            </a:xfrm>
            <a:custGeom>
              <a:avLst/>
              <a:gdLst>
                <a:gd name="T0" fmla="*/ 466 w 1443"/>
                <a:gd name="T1" fmla="*/ 0 h 1627"/>
                <a:gd name="T2" fmla="*/ 466 w 1443"/>
                <a:gd name="T3" fmla="*/ 294 h 1627"/>
                <a:gd name="T4" fmla="*/ 0 w 1443"/>
                <a:gd name="T5" fmla="*/ 1173 h 1627"/>
                <a:gd name="T6" fmla="*/ 48 w 1443"/>
                <a:gd name="T7" fmla="*/ 1230 h 1627"/>
                <a:gd name="T8" fmla="*/ 186 w 1443"/>
                <a:gd name="T9" fmla="*/ 1363 h 1627"/>
                <a:gd name="T10" fmla="*/ 210 w 1443"/>
                <a:gd name="T11" fmla="*/ 1455 h 1627"/>
                <a:gd name="T12" fmla="*/ 31 w 1443"/>
                <a:gd name="T13" fmla="*/ 1545 h 1627"/>
                <a:gd name="T14" fmla="*/ 49 w 1443"/>
                <a:gd name="T15" fmla="*/ 1554 h 1627"/>
                <a:gd name="T16" fmla="*/ 61 w 1443"/>
                <a:gd name="T17" fmla="*/ 1620 h 1627"/>
                <a:gd name="T18" fmla="*/ 73 w 1443"/>
                <a:gd name="T19" fmla="*/ 1553 h 1627"/>
                <a:gd name="T20" fmla="*/ 210 w 1443"/>
                <a:gd name="T21" fmla="*/ 1525 h 1627"/>
                <a:gd name="T22" fmla="*/ 215 w 1443"/>
                <a:gd name="T23" fmla="*/ 1537 h 1627"/>
                <a:gd name="T24" fmla="*/ 228 w 1443"/>
                <a:gd name="T25" fmla="*/ 1594 h 1627"/>
                <a:gd name="T26" fmla="*/ 258 w 1443"/>
                <a:gd name="T27" fmla="*/ 1627 h 1627"/>
                <a:gd name="T28" fmla="*/ 271 w 1443"/>
                <a:gd name="T29" fmla="*/ 1594 h 1627"/>
                <a:gd name="T30" fmla="*/ 276 w 1443"/>
                <a:gd name="T31" fmla="*/ 1537 h 1627"/>
                <a:gd name="T32" fmla="*/ 411 w 1443"/>
                <a:gd name="T33" fmla="*/ 1541 h 1627"/>
                <a:gd name="T34" fmla="*/ 388 w 1443"/>
                <a:gd name="T35" fmla="*/ 1586 h 1627"/>
                <a:gd name="T36" fmla="*/ 457 w 1443"/>
                <a:gd name="T37" fmla="*/ 1586 h 1627"/>
                <a:gd name="T38" fmla="*/ 435 w 1443"/>
                <a:gd name="T39" fmla="*/ 1543 h 1627"/>
                <a:gd name="T40" fmla="*/ 452 w 1443"/>
                <a:gd name="T41" fmla="*/ 1504 h 1627"/>
                <a:gd name="T42" fmla="*/ 276 w 1443"/>
                <a:gd name="T43" fmla="*/ 1363 h 1627"/>
                <a:gd name="T44" fmla="*/ 299 w 1443"/>
                <a:gd name="T45" fmla="*/ 1230 h 1627"/>
                <a:gd name="T46" fmla="*/ 514 w 1443"/>
                <a:gd name="T47" fmla="*/ 1182 h 1627"/>
                <a:gd name="T48" fmla="*/ 494 w 1443"/>
                <a:gd name="T49" fmla="*/ 1134 h 1627"/>
                <a:gd name="T50" fmla="*/ 538 w 1443"/>
                <a:gd name="T51" fmla="*/ 1491 h 1627"/>
                <a:gd name="T52" fmla="*/ 722 w 1443"/>
                <a:gd name="T53" fmla="*/ 1528 h 1627"/>
                <a:gd name="T54" fmla="*/ 816 w 1443"/>
                <a:gd name="T55" fmla="*/ 1053 h 1627"/>
                <a:gd name="T56" fmla="*/ 817 w 1443"/>
                <a:gd name="T57" fmla="*/ 1052 h 1627"/>
                <a:gd name="T58" fmla="*/ 818 w 1443"/>
                <a:gd name="T59" fmla="*/ 1027 h 1627"/>
                <a:gd name="T60" fmla="*/ 439 w 1443"/>
                <a:gd name="T61" fmla="*/ 938 h 1627"/>
                <a:gd name="T62" fmla="*/ 820 w 1443"/>
                <a:gd name="T63" fmla="*/ 772 h 1627"/>
                <a:gd name="T64" fmla="*/ 1231 w 1443"/>
                <a:gd name="T65" fmla="*/ 760 h 1627"/>
                <a:gd name="T66" fmla="*/ 1245 w 1443"/>
                <a:gd name="T67" fmla="*/ 707 h 1627"/>
                <a:gd name="T68" fmla="*/ 1428 w 1443"/>
                <a:gd name="T69" fmla="*/ 267 h 1627"/>
                <a:gd name="T70" fmla="*/ 1235 w 1443"/>
                <a:gd name="T71" fmla="*/ 687 h 1627"/>
                <a:gd name="T72" fmla="*/ 1215 w 1443"/>
                <a:gd name="T73" fmla="*/ 700 h 1627"/>
                <a:gd name="T74" fmla="*/ 898 w 1443"/>
                <a:gd name="T75" fmla="*/ 693 h 1627"/>
                <a:gd name="T76" fmla="*/ 507 w 1443"/>
                <a:gd name="T77" fmla="*/ 615 h 1627"/>
                <a:gd name="T78" fmla="*/ 415 w 1443"/>
                <a:gd name="T79" fmla="*/ 354 h 1627"/>
                <a:gd name="T80" fmla="*/ 196 w 1443"/>
                <a:gd name="T81" fmla="*/ 456 h 1627"/>
                <a:gd name="T82" fmla="*/ 138 w 1443"/>
                <a:gd name="T83" fmla="*/ 730 h 1627"/>
                <a:gd name="T84" fmla="*/ 90 w 1443"/>
                <a:gd name="T85" fmla="*/ 530 h 1627"/>
                <a:gd name="T86" fmla="*/ 6 w 1443"/>
                <a:gd name="T87" fmla="*/ 578 h 1627"/>
                <a:gd name="T88" fmla="*/ 49 w 1443"/>
                <a:gd name="T89" fmla="*/ 966 h 1627"/>
                <a:gd name="T90" fmla="*/ 48 w 1443"/>
                <a:gd name="T91" fmla="*/ 1125 h 1627"/>
                <a:gd name="T92" fmla="*/ 96 w 1443"/>
                <a:gd name="T93" fmla="*/ 1084 h 1627"/>
                <a:gd name="T94" fmla="*/ 96 w 1443"/>
                <a:gd name="T95" fmla="*/ 1125 h 1627"/>
                <a:gd name="T96" fmla="*/ 1084 w 1443"/>
                <a:gd name="T97" fmla="*/ 1519 h 1627"/>
                <a:gd name="T98" fmla="*/ 824 w 1443"/>
                <a:gd name="T99" fmla="*/ 1618 h 1627"/>
                <a:gd name="T100" fmla="*/ 1443 w 1443"/>
                <a:gd name="T101" fmla="*/ 1519 h 1627"/>
                <a:gd name="T102" fmla="*/ 1293 w 1443"/>
                <a:gd name="T103" fmla="*/ 870 h 1627"/>
                <a:gd name="T104" fmla="*/ 1443 w 1443"/>
                <a:gd name="T105" fmla="*/ 772 h 1627"/>
                <a:gd name="T106" fmla="*/ 586 w 1443"/>
                <a:gd name="T107" fmla="*/ 870 h 1627"/>
                <a:gd name="T108" fmla="*/ 1084 w 1443"/>
                <a:gd name="T109" fmla="*/ 1519 h 1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3" h="1627">
                  <a:moveTo>
                    <a:pt x="613" y="147"/>
                  </a:moveTo>
                  <a:cubicBezTo>
                    <a:pt x="613" y="65"/>
                    <a:pt x="547" y="0"/>
                    <a:pt x="466" y="0"/>
                  </a:cubicBezTo>
                  <a:cubicBezTo>
                    <a:pt x="385" y="0"/>
                    <a:pt x="319" y="65"/>
                    <a:pt x="319" y="147"/>
                  </a:cubicBezTo>
                  <a:cubicBezTo>
                    <a:pt x="319" y="228"/>
                    <a:pt x="385" y="294"/>
                    <a:pt x="466" y="294"/>
                  </a:cubicBezTo>
                  <a:cubicBezTo>
                    <a:pt x="547" y="294"/>
                    <a:pt x="613" y="228"/>
                    <a:pt x="613" y="147"/>
                  </a:cubicBezTo>
                  <a:close/>
                  <a:moveTo>
                    <a:pt x="0" y="1173"/>
                  </a:moveTo>
                  <a:cubicBezTo>
                    <a:pt x="0" y="1182"/>
                    <a:pt x="0" y="1182"/>
                    <a:pt x="0" y="1182"/>
                  </a:cubicBezTo>
                  <a:cubicBezTo>
                    <a:pt x="0" y="1208"/>
                    <a:pt x="22" y="1230"/>
                    <a:pt x="48" y="1230"/>
                  </a:cubicBezTo>
                  <a:cubicBezTo>
                    <a:pt x="186" y="1230"/>
                    <a:pt x="186" y="1230"/>
                    <a:pt x="186" y="1230"/>
                  </a:cubicBezTo>
                  <a:cubicBezTo>
                    <a:pt x="186" y="1363"/>
                    <a:pt x="186" y="1363"/>
                    <a:pt x="186" y="1363"/>
                  </a:cubicBezTo>
                  <a:cubicBezTo>
                    <a:pt x="210" y="1363"/>
                    <a:pt x="210" y="1363"/>
                    <a:pt x="210" y="1363"/>
                  </a:cubicBezTo>
                  <a:cubicBezTo>
                    <a:pt x="210" y="1455"/>
                    <a:pt x="210" y="1455"/>
                    <a:pt x="210" y="1455"/>
                  </a:cubicBezTo>
                  <a:cubicBezTo>
                    <a:pt x="31" y="1504"/>
                    <a:pt x="31" y="1504"/>
                    <a:pt x="31" y="1504"/>
                  </a:cubicBezTo>
                  <a:cubicBezTo>
                    <a:pt x="31" y="1545"/>
                    <a:pt x="31" y="1545"/>
                    <a:pt x="31" y="1545"/>
                  </a:cubicBezTo>
                  <a:cubicBezTo>
                    <a:pt x="49" y="1543"/>
                    <a:pt x="49" y="1543"/>
                    <a:pt x="49" y="1543"/>
                  </a:cubicBezTo>
                  <a:cubicBezTo>
                    <a:pt x="49" y="1554"/>
                    <a:pt x="49" y="1554"/>
                    <a:pt x="49" y="1554"/>
                  </a:cubicBezTo>
                  <a:cubicBezTo>
                    <a:pt x="36" y="1558"/>
                    <a:pt x="26" y="1571"/>
                    <a:pt x="26" y="1586"/>
                  </a:cubicBezTo>
                  <a:cubicBezTo>
                    <a:pt x="26" y="1605"/>
                    <a:pt x="42" y="1620"/>
                    <a:pt x="61" y="1620"/>
                  </a:cubicBezTo>
                  <a:cubicBezTo>
                    <a:pt x="80" y="1620"/>
                    <a:pt x="95" y="1605"/>
                    <a:pt x="95" y="1586"/>
                  </a:cubicBezTo>
                  <a:cubicBezTo>
                    <a:pt x="95" y="1571"/>
                    <a:pt x="86" y="1558"/>
                    <a:pt x="73" y="1553"/>
                  </a:cubicBezTo>
                  <a:cubicBezTo>
                    <a:pt x="73" y="1541"/>
                    <a:pt x="73" y="1541"/>
                    <a:pt x="73" y="1541"/>
                  </a:cubicBezTo>
                  <a:cubicBezTo>
                    <a:pt x="210" y="1525"/>
                    <a:pt x="210" y="1525"/>
                    <a:pt x="210" y="1525"/>
                  </a:cubicBezTo>
                  <a:cubicBezTo>
                    <a:pt x="210" y="1537"/>
                    <a:pt x="210" y="1537"/>
                    <a:pt x="210" y="1537"/>
                  </a:cubicBezTo>
                  <a:cubicBezTo>
                    <a:pt x="215" y="1537"/>
                    <a:pt x="215" y="1537"/>
                    <a:pt x="215" y="1537"/>
                  </a:cubicBezTo>
                  <a:cubicBezTo>
                    <a:pt x="215" y="1594"/>
                    <a:pt x="215" y="1594"/>
                    <a:pt x="215" y="1594"/>
                  </a:cubicBezTo>
                  <a:cubicBezTo>
                    <a:pt x="228" y="1594"/>
                    <a:pt x="228" y="1594"/>
                    <a:pt x="228" y="1594"/>
                  </a:cubicBezTo>
                  <a:cubicBezTo>
                    <a:pt x="228" y="1627"/>
                    <a:pt x="228" y="1627"/>
                    <a:pt x="228" y="1627"/>
                  </a:cubicBezTo>
                  <a:cubicBezTo>
                    <a:pt x="258" y="1627"/>
                    <a:pt x="258" y="1627"/>
                    <a:pt x="258" y="1627"/>
                  </a:cubicBezTo>
                  <a:cubicBezTo>
                    <a:pt x="258" y="1594"/>
                    <a:pt x="258" y="1594"/>
                    <a:pt x="258" y="1594"/>
                  </a:cubicBezTo>
                  <a:cubicBezTo>
                    <a:pt x="271" y="1594"/>
                    <a:pt x="271" y="1594"/>
                    <a:pt x="271" y="1594"/>
                  </a:cubicBezTo>
                  <a:cubicBezTo>
                    <a:pt x="271" y="1537"/>
                    <a:pt x="271" y="1537"/>
                    <a:pt x="271" y="1537"/>
                  </a:cubicBezTo>
                  <a:cubicBezTo>
                    <a:pt x="276" y="1537"/>
                    <a:pt x="276" y="1537"/>
                    <a:pt x="276" y="1537"/>
                  </a:cubicBezTo>
                  <a:cubicBezTo>
                    <a:pt x="276" y="1525"/>
                    <a:pt x="276" y="1525"/>
                    <a:pt x="276" y="1525"/>
                  </a:cubicBezTo>
                  <a:cubicBezTo>
                    <a:pt x="411" y="1541"/>
                    <a:pt x="411" y="1541"/>
                    <a:pt x="411" y="1541"/>
                  </a:cubicBezTo>
                  <a:cubicBezTo>
                    <a:pt x="411" y="1553"/>
                    <a:pt x="411" y="1553"/>
                    <a:pt x="411" y="1553"/>
                  </a:cubicBezTo>
                  <a:cubicBezTo>
                    <a:pt x="398" y="1558"/>
                    <a:pt x="388" y="1571"/>
                    <a:pt x="388" y="1586"/>
                  </a:cubicBezTo>
                  <a:cubicBezTo>
                    <a:pt x="388" y="1605"/>
                    <a:pt x="404" y="1620"/>
                    <a:pt x="423" y="1620"/>
                  </a:cubicBezTo>
                  <a:cubicBezTo>
                    <a:pt x="442" y="1620"/>
                    <a:pt x="457" y="1605"/>
                    <a:pt x="457" y="1586"/>
                  </a:cubicBezTo>
                  <a:cubicBezTo>
                    <a:pt x="457" y="1571"/>
                    <a:pt x="448" y="1558"/>
                    <a:pt x="435" y="1554"/>
                  </a:cubicBezTo>
                  <a:cubicBezTo>
                    <a:pt x="435" y="1543"/>
                    <a:pt x="435" y="1543"/>
                    <a:pt x="435" y="1543"/>
                  </a:cubicBezTo>
                  <a:cubicBezTo>
                    <a:pt x="452" y="1545"/>
                    <a:pt x="452" y="1545"/>
                    <a:pt x="452" y="1545"/>
                  </a:cubicBezTo>
                  <a:cubicBezTo>
                    <a:pt x="452" y="1504"/>
                    <a:pt x="452" y="1504"/>
                    <a:pt x="452" y="1504"/>
                  </a:cubicBezTo>
                  <a:cubicBezTo>
                    <a:pt x="276" y="1456"/>
                    <a:pt x="276" y="1456"/>
                    <a:pt x="276" y="1456"/>
                  </a:cubicBezTo>
                  <a:cubicBezTo>
                    <a:pt x="276" y="1363"/>
                    <a:pt x="276" y="1363"/>
                    <a:pt x="276" y="1363"/>
                  </a:cubicBezTo>
                  <a:cubicBezTo>
                    <a:pt x="299" y="1363"/>
                    <a:pt x="299" y="1363"/>
                    <a:pt x="299" y="1363"/>
                  </a:cubicBezTo>
                  <a:cubicBezTo>
                    <a:pt x="299" y="1230"/>
                    <a:pt x="299" y="1230"/>
                    <a:pt x="299" y="1230"/>
                  </a:cubicBezTo>
                  <a:cubicBezTo>
                    <a:pt x="466" y="1230"/>
                    <a:pt x="466" y="1230"/>
                    <a:pt x="466" y="1230"/>
                  </a:cubicBezTo>
                  <a:cubicBezTo>
                    <a:pt x="493" y="1230"/>
                    <a:pt x="514" y="1208"/>
                    <a:pt x="514" y="1182"/>
                  </a:cubicBezTo>
                  <a:cubicBezTo>
                    <a:pt x="514" y="1173"/>
                    <a:pt x="514" y="1173"/>
                    <a:pt x="514" y="1173"/>
                  </a:cubicBezTo>
                  <a:cubicBezTo>
                    <a:pt x="514" y="1157"/>
                    <a:pt x="506" y="1143"/>
                    <a:pt x="494" y="1134"/>
                  </a:cubicBezTo>
                  <a:cubicBezTo>
                    <a:pt x="609" y="1134"/>
                    <a:pt x="609" y="1134"/>
                    <a:pt x="609" y="1134"/>
                  </a:cubicBezTo>
                  <a:cubicBezTo>
                    <a:pt x="538" y="1491"/>
                    <a:pt x="538" y="1491"/>
                    <a:pt x="538" y="1491"/>
                  </a:cubicBezTo>
                  <a:cubicBezTo>
                    <a:pt x="528" y="1539"/>
                    <a:pt x="562" y="1586"/>
                    <a:pt x="613" y="1596"/>
                  </a:cubicBezTo>
                  <a:cubicBezTo>
                    <a:pt x="664" y="1606"/>
                    <a:pt x="713" y="1576"/>
                    <a:pt x="722" y="1528"/>
                  </a:cubicBezTo>
                  <a:cubicBezTo>
                    <a:pt x="816" y="1057"/>
                    <a:pt x="816" y="1057"/>
                    <a:pt x="816" y="1057"/>
                  </a:cubicBezTo>
                  <a:cubicBezTo>
                    <a:pt x="816" y="1056"/>
                    <a:pt x="816" y="1054"/>
                    <a:pt x="816" y="1053"/>
                  </a:cubicBezTo>
                  <a:cubicBezTo>
                    <a:pt x="816" y="1053"/>
                    <a:pt x="816" y="1053"/>
                    <a:pt x="816" y="1053"/>
                  </a:cubicBezTo>
                  <a:cubicBezTo>
                    <a:pt x="817" y="1053"/>
                    <a:pt x="817" y="1052"/>
                    <a:pt x="817" y="1052"/>
                  </a:cubicBezTo>
                  <a:cubicBezTo>
                    <a:pt x="817" y="1051"/>
                    <a:pt x="817" y="1051"/>
                    <a:pt x="817" y="1051"/>
                  </a:cubicBezTo>
                  <a:cubicBezTo>
                    <a:pt x="818" y="1043"/>
                    <a:pt x="818" y="1035"/>
                    <a:pt x="818" y="1027"/>
                  </a:cubicBezTo>
                  <a:cubicBezTo>
                    <a:pt x="813" y="977"/>
                    <a:pt x="771" y="938"/>
                    <a:pt x="720" y="938"/>
                  </a:cubicBezTo>
                  <a:cubicBezTo>
                    <a:pt x="439" y="938"/>
                    <a:pt x="439" y="938"/>
                    <a:pt x="439" y="938"/>
                  </a:cubicBezTo>
                  <a:cubicBezTo>
                    <a:pt x="474" y="772"/>
                    <a:pt x="474" y="772"/>
                    <a:pt x="474" y="772"/>
                  </a:cubicBezTo>
                  <a:cubicBezTo>
                    <a:pt x="820" y="772"/>
                    <a:pt x="820" y="772"/>
                    <a:pt x="820" y="772"/>
                  </a:cubicBezTo>
                  <a:cubicBezTo>
                    <a:pt x="835" y="772"/>
                    <a:pt x="849" y="767"/>
                    <a:pt x="861" y="760"/>
                  </a:cubicBezTo>
                  <a:cubicBezTo>
                    <a:pt x="1231" y="760"/>
                    <a:pt x="1231" y="760"/>
                    <a:pt x="1231" y="760"/>
                  </a:cubicBezTo>
                  <a:cubicBezTo>
                    <a:pt x="1231" y="717"/>
                    <a:pt x="1231" y="717"/>
                    <a:pt x="1231" y="717"/>
                  </a:cubicBezTo>
                  <a:cubicBezTo>
                    <a:pt x="1238" y="717"/>
                    <a:pt x="1251" y="709"/>
                    <a:pt x="1245" y="707"/>
                  </a:cubicBezTo>
                  <a:cubicBezTo>
                    <a:pt x="1258" y="712"/>
                    <a:pt x="1258" y="712"/>
                    <a:pt x="1258" y="712"/>
                  </a:cubicBezTo>
                  <a:cubicBezTo>
                    <a:pt x="1427" y="272"/>
                    <a:pt x="1255" y="721"/>
                    <a:pt x="1428" y="267"/>
                  </a:cubicBezTo>
                  <a:cubicBezTo>
                    <a:pt x="1372" y="246"/>
                    <a:pt x="1400" y="256"/>
                    <a:pt x="1400" y="256"/>
                  </a:cubicBezTo>
                  <a:cubicBezTo>
                    <a:pt x="1235" y="687"/>
                    <a:pt x="1235" y="687"/>
                    <a:pt x="1235" y="687"/>
                  </a:cubicBezTo>
                  <a:cubicBezTo>
                    <a:pt x="1234" y="686"/>
                    <a:pt x="1232" y="686"/>
                    <a:pt x="1231" y="686"/>
                  </a:cubicBezTo>
                  <a:cubicBezTo>
                    <a:pt x="1223" y="686"/>
                    <a:pt x="1216" y="692"/>
                    <a:pt x="1215" y="700"/>
                  </a:cubicBezTo>
                  <a:cubicBezTo>
                    <a:pt x="898" y="700"/>
                    <a:pt x="898" y="700"/>
                    <a:pt x="898" y="700"/>
                  </a:cubicBezTo>
                  <a:cubicBezTo>
                    <a:pt x="898" y="698"/>
                    <a:pt x="898" y="695"/>
                    <a:pt x="898" y="693"/>
                  </a:cubicBezTo>
                  <a:cubicBezTo>
                    <a:pt x="898" y="650"/>
                    <a:pt x="863" y="615"/>
                    <a:pt x="820" y="615"/>
                  </a:cubicBezTo>
                  <a:cubicBezTo>
                    <a:pt x="507" y="615"/>
                    <a:pt x="507" y="615"/>
                    <a:pt x="507" y="615"/>
                  </a:cubicBezTo>
                  <a:cubicBezTo>
                    <a:pt x="526" y="525"/>
                    <a:pt x="526" y="525"/>
                    <a:pt x="526" y="525"/>
                  </a:cubicBezTo>
                  <a:cubicBezTo>
                    <a:pt x="542" y="447"/>
                    <a:pt x="492" y="371"/>
                    <a:pt x="415" y="354"/>
                  </a:cubicBezTo>
                  <a:cubicBezTo>
                    <a:pt x="367" y="344"/>
                    <a:pt x="367" y="344"/>
                    <a:pt x="367" y="344"/>
                  </a:cubicBezTo>
                  <a:cubicBezTo>
                    <a:pt x="289" y="328"/>
                    <a:pt x="213" y="378"/>
                    <a:pt x="196" y="456"/>
                  </a:cubicBezTo>
                  <a:cubicBezTo>
                    <a:pt x="151" y="670"/>
                    <a:pt x="151" y="670"/>
                    <a:pt x="151" y="670"/>
                  </a:cubicBezTo>
                  <a:cubicBezTo>
                    <a:pt x="138" y="730"/>
                    <a:pt x="138" y="730"/>
                    <a:pt x="138" y="730"/>
                  </a:cubicBezTo>
                  <a:cubicBezTo>
                    <a:pt x="138" y="578"/>
                    <a:pt x="138" y="578"/>
                    <a:pt x="138" y="578"/>
                  </a:cubicBezTo>
                  <a:cubicBezTo>
                    <a:pt x="138" y="552"/>
                    <a:pt x="117" y="530"/>
                    <a:pt x="90" y="530"/>
                  </a:cubicBezTo>
                  <a:cubicBezTo>
                    <a:pt x="54" y="530"/>
                    <a:pt x="54" y="530"/>
                    <a:pt x="54" y="530"/>
                  </a:cubicBezTo>
                  <a:cubicBezTo>
                    <a:pt x="28" y="530"/>
                    <a:pt x="6" y="552"/>
                    <a:pt x="6" y="578"/>
                  </a:cubicBezTo>
                  <a:cubicBezTo>
                    <a:pt x="6" y="918"/>
                    <a:pt x="6" y="918"/>
                    <a:pt x="6" y="918"/>
                  </a:cubicBezTo>
                  <a:cubicBezTo>
                    <a:pt x="6" y="943"/>
                    <a:pt x="25" y="964"/>
                    <a:pt x="49" y="966"/>
                  </a:cubicBezTo>
                  <a:cubicBezTo>
                    <a:pt x="49" y="1125"/>
                    <a:pt x="49" y="1125"/>
                    <a:pt x="49" y="1125"/>
                  </a:cubicBezTo>
                  <a:cubicBezTo>
                    <a:pt x="48" y="1125"/>
                    <a:pt x="48" y="1125"/>
                    <a:pt x="48" y="1125"/>
                  </a:cubicBezTo>
                  <a:cubicBezTo>
                    <a:pt x="22" y="1125"/>
                    <a:pt x="0" y="1146"/>
                    <a:pt x="0" y="1173"/>
                  </a:cubicBezTo>
                  <a:close/>
                  <a:moveTo>
                    <a:pt x="96" y="1084"/>
                  </a:moveTo>
                  <a:cubicBezTo>
                    <a:pt x="106" y="1101"/>
                    <a:pt x="121" y="1116"/>
                    <a:pt x="140" y="1125"/>
                  </a:cubicBezTo>
                  <a:cubicBezTo>
                    <a:pt x="96" y="1125"/>
                    <a:pt x="96" y="1125"/>
                    <a:pt x="96" y="1125"/>
                  </a:cubicBezTo>
                  <a:lnTo>
                    <a:pt x="96" y="1084"/>
                  </a:lnTo>
                  <a:close/>
                  <a:moveTo>
                    <a:pt x="1084" y="1519"/>
                  </a:moveTo>
                  <a:cubicBezTo>
                    <a:pt x="824" y="1519"/>
                    <a:pt x="824" y="1519"/>
                    <a:pt x="824" y="1519"/>
                  </a:cubicBezTo>
                  <a:cubicBezTo>
                    <a:pt x="824" y="1618"/>
                    <a:pt x="824" y="1618"/>
                    <a:pt x="824" y="1618"/>
                  </a:cubicBezTo>
                  <a:cubicBezTo>
                    <a:pt x="1443" y="1618"/>
                    <a:pt x="1443" y="1618"/>
                    <a:pt x="1443" y="1618"/>
                  </a:cubicBezTo>
                  <a:cubicBezTo>
                    <a:pt x="1443" y="1519"/>
                    <a:pt x="1443" y="1519"/>
                    <a:pt x="1443" y="1519"/>
                  </a:cubicBezTo>
                  <a:cubicBezTo>
                    <a:pt x="1293" y="1519"/>
                    <a:pt x="1293" y="1519"/>
                    <a:pt x="1293" y="1519"/>
                  </a:cubicBezTo>
                  <a:cubicBezTo>
                    <a:pt x="1293" y="870"/>
                    <a:pt x="1293" y="870"/>
                    <a:pt x="1293" y="870"/>
                  </a:cubicBezTo>
                  <a:cubicBezTo>
                    <a:pt x="1443" y="870"/>
                    <a:pt x="1443" y="870"/>
                    <a:pt x="1443" y="870"/>
                  </a:cubicBezTo>
                  <a:cubicBezTo>
                    <a:pt x="1443" y="772"/>
                    <a:pt x="1443" y="772"/>
                    <a:pt x="1443" y="772"/>
                  </a:cubicBezTo>
                  <a:cubicBezTo>
                    <a:pt x="586" y="772"/>
                    <a:pt x="586" y="772"/>
                    <a:pt x="586" y="772"/>
                  </a:cubicBezTo>
                  <a:cubicBezTo>
                    <a:pt x="586" y="870"/>
                    <a:pt x="586" y="870"/>
                    <a:pt x="586" y="870"/>
                  </a:cubicBezTo>
                  <a:cubicBezTo>
                    <a:pt x="1084" y="870"/>
                    <a:pt x="1084" y="870"/>
                    <a:pt x="1084" y="870"/>
                  </a:cubicBezTo>
                  <a:lnTo>
                    <a:pt x="1084" y="1519"/>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54" name="Rectangular Callout 53"/>
            <p:cNvSpPr/>
            <p:nvPr/>
          </p:nvSpPr>
          <p:spPr>
            <a:xfrm>
              <a:off x="5408613" y="4136966"/>
              <a:ext cx="2414829" cy="553131"/>
            </a:xfrm>
            <a:prstGeom prst="wedgeRectCallout">
              <a:avLst>
                <a:gd name="adj1" fmla="val 35631"/>
                <a:gd name="adj2" fmla="val 78502"/>
              </a:avLst>
            </a:prstGeom>
            <a:solidFill>
              <a:schemeClr val="tx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lIns="91436" tIns="45719" rIns="91436" bIns="45719" rtlCol="0" anchor="ctr"/>
            <a:lstStyle/>
            <a:p>
              <a:pPr marL="0" lvl="1" algn="ctr" defTabSz="914023" fontAlgn="base">
                <a:spcBef>
                  <a:spcPct val="0"/>
                </a:spcBef>
                <a:spcAft>
                  <a:spcPct val="0"/>
                </a:spcAft>
                <a:buClr>
                  <a:srgbClr val="FFC000"/>
                </a:buClr>
                <a:defRPr/>
              </a:pPr>
              <a:r>
                <a:rPr lang="en-US" sz="2400" kern="0" spc="-51" dirty="0">
                  <a:solidFill>
                    <a:schemeClr val="bg1">
                      <a:alpha val="99000"/>
                    </a:schemeClr>
                  </a:solidFill>
                  <a:latin typeface="Segoe UI" pitchFamily="34" charset="0"/>
                  <a:ea typeface="Segoe UI" pitchFamily="34" charset="0"/>
                  <a:cs typeface="Segoe UI" pitchFamily="34" charset="0"/>
                </a:rPr>
                <a:t>PUT Blob</a:t>
              </a:r>
            </a:p>
          </p:txBody>
        </p:sp>
      </p:grpSp>
      <p:sp>
        <p:nvSpPr>
          <p:cNvPr id="56" name="Left Arrow 55"/>
          <p:cNvSpPr/>
          <p:nvPr/>
        </p:nvSpPr>
        <p:spPr>
          <a:xfrm>
            <a:off x="5660070" y="4873427"/>
            <a:ext cx="887639" cy="472026"/>
          </a:xfrm>
          <a:prstGeom prst="lef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200">
              <a:ln>
                <a:solidFill>
                  <a:schemeClr val="bg1">
                    <a:alpha val="0"/>
                  </a:schemeClr>
                </a:solidFill>
              </a:ln>
              <a:solidFill>
                <a:schemeClr val="bg1"/>
              </a:solidFill>
            </a:endParaRPr>
          </a:p>
        </p:txBody>
      </p:sp>
      <p:sp>
        <p:nvSpPr>
          <p:cNvPr id="18" name="Bent Arrow 17"/>
          <p:cNvSpPr/>
          <p:nvPr/>
        </p:nvSpPr>
        <p:spPr bwMode="auto">
          <a:xfrm>
            <a:off x="2436812" y="2514600"/>
            <a:ext cx="990600" cy="1438837"/>
          </a:xfrm>
          <a:prstGeom prst="ben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733501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par>
                                <p:cTn id="15" presetID="2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56"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URfxmAC06960d2C6oWs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kSxxeooy0WHS2_AhVkIy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mNM3ep4JkKLxTAWc1k.a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xQ1QXWp9j0qm_LPD3YXaP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kk7nVGJfb0Kb8hKFPCDEx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Ye3zYL0kOWuNac7N7nV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wUeQD_hs0.p04TOpwhL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Y4tomKbD7kOngsFktveri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52UvgfnwUkOhDuYKkipu3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DxCIx80x0StPLCE5olhm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A_0PJi894k.K8aM2MISEp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7TQBLwN7JUqZ50IxKG9wQ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DKASeTqgY0ONIjCRmhAdq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i92ENHNZuU65IBWfLrfU_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iH2LQwDkuECVI.GKkZ5ri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KI10s7mYnEy9HW2lEKW4g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Ja5wwGymtUSUVecJ8PGE2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GOZmJ8tfTE.Qf_7imirr1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GOZmJ8tfTE.Qf_7imirr1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GOZmJ8tfTE.Qf_7imirr1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gPlPD9p_kEmuhPuNSNSOV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ROATtRzhzEGfEASLaOqmG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Yqpt3MX5EmuH8_iat4cjA"/>
</p:tagLst>
</file>

<file path=ppt/theme/_rels/theme3.xml.rels><?xml version="1.0" encoding="UTF-8" standalone="yes"?>
<Relationships xmlns="http://schemas.openxmlformats.org/package/2006/relationships"><Relationship Id="rId1" Type="http://schemas.openxmlformats.org/officeDocument/2006/relationships/image" Target="../media/image11.png"/></Relationships>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MS1444_Windows Azure Template 16x9_r08">
  <a:themeElements>
    <a:clrScheme name="Custom 14">
      <a:dk1>
        <a:srgbClr val="292929"/>
      </a:dk1>
      <a:lt1>
        <a:srgbClr val="FFFFFF"/>
      </a:lt1>
      <a:dk2>
        <a:srgbClr val="5F5F5F"/>
      </a:dk2>
      <a:lt2>
        <a:srgbClr val="DDDDDD"/>
      </a:lt2>
      <a:accent1>
        <a:srgbClr val="FF8A00"/>
      </a:accent1>
      <a:accent2>
        <a:srgbClr val="00AEEF"/>
      </a:accent2>
      <a:accent3>
        <a:srgbClr val="910091"/>
      </a:accent3>
      <a:accent4>
        <a:srgbClr val="8CC600"/>
      </a:accent4>
      <a:accent5>
        <a:srgbClr val="FF0000"/>
      </a:accent5>
      <a:accent6>
        <a:srgbClr val="0071BC"/>
      </a:accent6>
      <a:hlink>
        <a:srgbClr val="0071BC"/>
      </a:hlink>
      <a:folHlink>
        <a:srgbClr val="00AEEF"/>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marL="460375" indent="-460375">
          <a:lnSpc>
            <a:spcPct val="90000"/>
          </a:lnSpc>
          <a:spcBef>
            <a:spcPct val="20000"/>
          </a:spcBef>
          <a:buSzPct val="80000"/>
          <a:buBlip>
            <a:blip xmlns:r="http://schemas.openxmlformats.org/officeDocument/2006/relationships" r:embed="rId1"/>
          </a:buBlip>
          <a:defRPr sz="3200" dirty="0">
            <a:gradFill>
              <a:gsLst>
                <a:gs pos="0">
                  <a:srgbClr val="292929">
                    <a:lumMod val="90000"/>
                    <a:lumOff val="10000"/>
                  </a:srgbClr>
                </a:gs>
                <a:gs pos="86000">
                  <a:srgbClr val="292929">
                    <a:lumMod val="90000"/>
                    <a:lumOff val="10000"/>
                  </a:srgbClr>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 Vijay Rajagopalan</External_x0020_Speaker>
    <Session_x0020_Code xmlns="2295e2e7-0eeb-498e-8716-217bb2ee6ee3"> AZR313</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6D92E10-3D8B-4831-9584-7BC82972C8E2}">
  <ds:schemaRefs>
    <ds:schemaRef ds:uri="http://purl.org/dc/elements/1.1/"/>
    <ds:schemaRef ds:uri="http://purl.org/dc/dcmitype/"/>
    <ds:schemaRef ds:uri="http://purl.org/dc/terms/"/>
    <ds:schemaRef ds:uri="http://schemas.openxmlformats.org/package/2006/metadata/core-properties"/>
    <ds:schemaRef ds:uri="8b529f77-48ab-4581-b468-93f09345b8aa"/>
    <ds:schemaRef ds:uri="http://schemas.microsoft.com/office/2006/documentManagement/types"/>
    <ds:schemaRef ds:uri="http://www.w3.org/XML/1998/namespace"/>
    <ds:schemaRef ds:uri="2295e2e7-0eeb-498e-8716-217bb2ee6ee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F1FE425-EA36-4D8C-A967-84CE3BED24D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3046</TotalTime>
  <Words>2702</Words>
  <Application>Microsoft Office PowerPoint</Application>
  <PresentationFormat>Custom</PresentationFormat>
  <Paragraphs>741</Paragraphs>
  <Slides>55</Slides>
  <Notes>52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55</vt:i4>
      </vt:variant>
    </vt:vector>
  </HeadingPairs>
  <TitlesOfParts>
    <vt:vector size="59" baseType="lpstr">
      <vt:lpstr>TechEd_2012_Template_16x9</vt:lpstr>
      <vt:lpstr>White with Consolas font for code slides</vt:lpstr>
      <vt:lpstr>MS1444_Windows Azure Template 16x9_r08</vt:lpstr>
      <vt:lpstr>think-cell Slide</vt:lpstr>
      <vt:lpstr>Deep Dive into Windows Azure Virtual Machines – From Cloud Vendor and Enterprise Perspective </vt:lpstr>
      <vt:lpstr>Agenda</vt:lpstr>
      <vt:lpstr>Getting Started with Virtual Machines</vt:lpstr>
      <vt:lpstr>Cloud Provisioning</vt:lpstr>
      <vt:lpstr>Imaging in the Cloud :- Customizing Stock Images in the Cloud</vt:lpstr>
      <vt:lpstr>Bring Your Own Server/VHD</vt:lpstr>
      <vt:lpstr>Image Mobility</vt:lpstr>
      <vt:lpstr>Bring your own Image/disk from on-premises </vt:lpstr>
      <vt:lpstr>CSUpload under the covers Uploading an data disk is simple…</vt:lpstr>
      <vt:lpstr>CSUpload under the covers Uploading an OS disk is simple…</vt:lpstr>
      <vt:lpstr>What will work on upload…</vt:lpstr>
      <vt:lpstr>Persistent Disk Management</vt:lpstr>
      <vt:lpstr>PowerPoint Presentation</vt:lpstr>
      <vt:lpstr>Technology Behind Launching a Virtual Machine</vt:lpstr>
      <vt:lpstr>Virtual Machine Provisioning Options</vt:lpstr>
      <vt:lpstr>Windows Azure Virtual Machine Architecture</vt:lpstr>
      <vt:lpstr>Virtual Machines Under the Hood</vt:lpstr>
      <vt:lpstr>Virtual Machine Management </vt:lpstr>
      <vt:lpstr>Protocols and Endpoints</vt:lpstr>
      <vt:lpstr>Service Management REST APIs- “A Bird’s eye View”</vt:lpstr>
      <vt:lpstr>REST APIs for VM Operations</vt:lpstr>
      <vt:lpstr>Create Virtual Machine</vt:lpstr>
      <vt:lpstr>Capture a Virtual Machine</vt:lpstr>
      <vt:lpstr>Introducing Client Libraries for Service Management</vt:lpstr>
      <vt:lpstr>Announcing Windows Azure PowerShell Cmdlets</vt:lpstr>
      <vt:lpstr>Scripted Deployment</vt:lpstr>
      <vt:lpstr>PowerPoint Presentation</vt:lpstr>
      <vt:lpstr>ScaleXtreme Overview</vt:lpstr>
      <vt:lpstr>Super Easy</vt:lpstr>
      <vt:lpstr>PowerPoint Presentation</vt:lpstr>
      <vt:lpstr>Application Patterns</vt:lpstr>
      <vt:lpstr>Service Level Agreements </vt:lpstr>
      <vt:lpstr>Availability Set Visualized</vt:lpstr>
      <vt:lpstr>How Does this Relate to SLA?</vt:lpstr>
      <vt:lpstr>End to End Highly Available Solution</vt:lpstr>
      <vt:lpstr>Summary – SLA and Availability</vt:lpstr>
      <vt:lpstr>Highly Available application pattern</vt:lpstr>
      <vt:lpstr>SharePoint</vt:lpstr>
      <vt:lpstr>Building Complex LOB Applications with Domain Controller</vt:lpstr>
      <vt:lpstr>Power of Choice Virtual Machines(IaaS) &amp; Cloud Services(PaaS) Better Together</vt:lpstr>
      <vt:lpstr>Connecting Cloud Services via VIPs</vt:lpstr>
      <vt:lpstr>Connecting Cloud Services with VNET</vt:lpstr>
      <vt:lpstr>Mixed Mode: PaaS/IaaS in the Same Cloud Service</vt:lpstr>
      <vt:lpstr>PowerPoint Presentation</vt:lpstr>
      <vt:lpstr>Cloud Management on Windows Azure</vt:lpstr>
      <vt:lpstr>RightScale Overview</vt:lpstr>
      <vt:lpstr>RightScale + Windows Azure</vt:lpstr>
      <vt:lpstr>PowerPoint Presentation</vt:lpstr>
      <vt:lpstr>Track Resources</vt:lpstr>
      <vt:lpstr>Resources</vt:lpstr>
      <vt:lpstr>PowerPoint Presentation</vt:lpstr>
      <vt:lpstr>Please Complete an Evaluation  Your feedback is important! </vt:lpstr>
      <vt:lpstr>PowerPoint Presentation</vt:lpstr>
      <vt:lpstr>Domain-Based Automation </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Dive into Windows Azure Virtual Machines – From Cloud Vendor and Enterprise Perspective </dc:title>
  <dc:subject>TechEd 2012</dc:subject>
  <dc:creator>Cyndi</dc:creator>
  <cp:keywords>TechEd 2012</cp:keywords>
  <dc:description>Template: Jordan Cayabyab, Artitudes Design
Formatting:
Event Date: June 11-14, 2012
Event Location: Orlando, FL
Audience Type: IT Pros, Developers</dc:description>
  <cp:lastModifiedBy>Shows</cp:lastModifiedBy>
  <cp:revision>148</cp:revision>
  <cp:lastPrinted>2010-05-11T05:02:34Z</cp:lastPrinted>
  <dcterms:created xsi:type="dcterms:W3CDTF">2012-03-23T02:48:52Z</dcterms:created>
  <dcterms:modified xsi:type="dcterms:W3CDTF">2012-06-13T20:30:27Z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