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56"/>
  </p:notesMasterIdLst>
  <p:handoutMasterIdLst>
    <p:handoutMasterId r:id="rId57"/>
  </p:handoutMasterIdLst>
  <p:sldIdLst>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24" r:id="rId46"/>
    <p:sldId id="425" r:id="rId47"/>
    <p:sldId id="426" r:id="rId48"/>
    <p:sldId id="427" r:id="rId49"/>
    <p:sldId id="383" r:id="rId50"/>
    <p:sldId id="313" r:id="rId51"/>
    <p:sldId id="314" r:id="rId52"/>
    <p:sldId id="315" r:id="rId53"/>
    <p:sldId id="271" r:id="rId54"/>
    <p:sldId id="256" r:id="rId5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10:23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988917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310071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30" tIns="45715" rIns="91430" bIns="45715" rtlCol="0" anchor="b"/>
          <a:lstStyle>
            <a:lvl1pPr algn="l">
              <a:defRPr sz="1200"/>
            </a:lvl1pPr>
          </a:lstStyle>
          <a:p>
            <a:r>
              <a:rPr lang="en-US" sz="500" dirty="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TechReady</a:t>
            </a:r>
            <a:r>
              <a:rPr lang="en-US" dirty="0" smtClean="0">
                <a:solidFill>
                  <a:prstClr val="black"/>
                </a:solidFill>
              </a:rPr>
              <a:t> 14</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10:24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22</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30" tIns="45715" rIns="91430" bIns="45715" rtlCol="0" anchor="b"/>
          <a:lstStyle>
            <a:lvl1pPr algn="l">
              <a:defRPr sz="1200"/>
            </a:lvl1pPr>
          </a:lstStyle>
          <a:p>
            <a:r>
              <a:rPr lang="en-US" sz="500" dirty="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596535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30" tIns="45715" rIns="91430" bIns="45715" rtlCol="0" anchor="b"/>
          <a:lstStyle>
            <a:lvl1pPr algn="l">
              <a:defRPr sz="1200"/>
            </a:lvl1pPr>
          </a:lstStyle>
          <a:p>
            <a:r>
              <a:rPr lang="en-US" sz="500" dirty="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TechReady</a:t>
            </a:r>
            <a:r>
              <a:rPr lang="en-US" dirty="0" smtClean="0">
                <a:solidFill>
                  <a:prstClr val="black"/>
                </a:solidFill>
              </a:rPr>
              <a:t> 14</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10:24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30" tIns="45715" rIns="91430" bIns="45715" rtlCol="0" anchor="b"/>
          <a:lstStyle>
            <a:lvl1pPr algn="l">
              <a:defRPr sz="1200"/>
            </a:lvl1pPr>
          </a:lstStyle>
          <a:p>
            <a:r>
              <a:rPr lang="en-US" sz="500" dirty="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596535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30" tIns="45715" rIns="91430" bIns="45715" rtlCol="0" anchor="b"/>
          <a:lstStyle>
            <a:lvl1pPr algn="l">
              <a:defRPr sz="1200"/>
            </a:lvl1pPr>
          </a:lstStyle>
          <a:p>
            <a:r>
              <a:rPr lang="en-US" sz="500" dirty="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TechReady</a:t>
            </a:r>
            <a:r>
              <a:rPr lang="en-US" dirty="0" smtClean="0">
                <a:solidFill>
                  <a:prstClr val="black"/>
                </a:solidFill>
              </a:rPr>
              <a:t> 14</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10:24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30" tIns="45715" rIns="91430" bIns="45715" rtlCol="0" anchor="b"/>
          <a:lstStyle>
            <a:lvl1pPr algn="l">
              <a:defRPr sz="1200"/>
            </a:lvl1pPr>
          </a:lstStyle>
          <a:p>
            <a:r>
              <a:rPr lang="en-US" sz="500" dirty="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54992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059174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0" indent="-17143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39499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39499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847927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171430" indent="-17143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30" tIns="45715" rIns="91430" bIns="45715" rtlCol="0" anchor="b"/>
          <a:lstStyle>
            <a:lvl1pPr algn="l">
              <a:defRPr sz="1200"/>
            </a:lvl1pPr>
          </a:lstStyle>
          <a:p>
            <a:r>
              <a:rPr lang="en-US" sz="500" dirty="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30" tIns="45715" rIns="91430" bIns="45715" rtlCol="0" anchor="b"/>
          <a:lstStyle>
            <a:lvl1pPr algn="l">
              <a:defRPr sz="1200"/>
            </a:lvl1pPr>
          </a:lstStyle>
          <a:p>
            <a:r>
              <a:rPr lang="en-US" sz="500" dirty="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39499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273467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30" tIns="45715" rIns="91430" bIns="45715" rtlCol="0" anchor="b"/>
          <a:lstStyle>
            <a:lvl1pPr algn="l">
              <a:defRPr sz="1200"/>
            </a:lvl1pPr>
          </a:lstStyle>
          <a:p>
            <a:r>
              <a:rPr lang="en-US" sz="500" dirty="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TechReady</a:t>
            </a:r>
            <a:r>
              <a:rPr lang="en-US" dirty="0" smtClean="0">
                <a:solidFill>
                  <a:prstClr val="black"/>
                </a:solidFill>
              </a:rPr>
              <a:t> 14</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6/14/2012 10:24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30" tIns="45715" rIns="91430" bIns="45715" rtlCol="0" anchor="b"/>
          <a:lstStyle>
            <a:lvl1pPr algn="l">
              <a:defRPr sz="1200"/>
            </a:lvl1pPr>
          </a:lstStyle>
          <a:p>
            <a:r>
              <a:rPr lang="en-US" sz="500" dirty="0">
                <a:solidFill>
                  <a:srgbClr val="000000"/>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384435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810487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151965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862743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969890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0" indent="-17143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361079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10:24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42781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10:23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50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533691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10351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3369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38330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3959" indent="-223959">
              <a:buAutoNum type="arabicParen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666679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530551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etro Speci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2" descr="G:\DVD_Art_08-10-2010\Artwork_Imagery\Brand Photos\Microsoft HealthVault - exp Nov20-2013\1010031_01_03_167.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5289384" y="992251"/>
            <a:ext cx="2010448" cy="3392424"/>
          </a:xfrm>
          <a:prstGeom prst="rect">
            <a:avLst/>
          </a:prstGeom>
          <a:noFill/>
          <a:ln>
            <a:noFill/>
          </a:ln>
          <a:effectLst>
            <a:outerShdw blurRad="558800" dir="5400000" sx="90000" sy="-19000"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1" name="Freeform 20"/>
          <p:cNvSpPr>
            <a:spLocks/>
          </p:cNvSpPr>
          <p:nvPr userDrawn="1"/>
        </p:nvSpPr>
        <p:spPr bwMode="gray">
          <a:xfrm>
            <a:off x="7445830" y="990600"/>
            <a:ext cx="4742996" cy="3394075"/>
          </a:xfrm>
          <a:custGeom>
            <a:avLst/>
            <a:gdLst>
              <a:gd name="T0" fmla="*/ 0 w 2135"/>
              <a:gd name="T1" fmla="*/ 0 h 2138"/>
              <a:gd name="T2" fmla="*/ 2135 w 2135"/>
              <a:gd name="T3" fmla="*/ 0 h 2138"/>
              <a:gd name="T4" fmla="*/ 2135 w 2135"/>
              <a:gd name="T5" fmla="*/ 2138 h 2138"/>
              <a:gd name="T6" fmla="*/ 0 w 2135"/>
              <a:gd name="T7" fmla="*/ 2138 h 2138"/>
              <a:gd name="T8" fmla="*/ 0 w 2135"/>
              <a:gd name="T9" fmla="*/ 0 h 2138"/>
              <a:gd name="T10" fmla="*/ 0 w 2135"/>
              <a:gd name="T11" fmla="*/ 0 h 2138"/>
            </a:gdLst>
            <a:ahLst/>
            <a:cxnLst>
              <a:cxn ang="0">
                <a:pos x="T0" y="T1"/>
              </a:cxn>
              <a:cxn ang="0">
                <a:pos x="T2" y="T3"/>
              </a:cxn>
              <a:cxn ang="0">
                <a:pos x="T4" y="T5"/>
              </a:cxn>
              <a:cxn ang="0">
                <a:pos x="T6" y="T7"/>
              </a:cxn>
              <a:cxn ang="0">
                <a:pos x="T8" y="T9"/>
              </a:cxn>
              <a:cxn ang="0">
                <a:pos x="T10" y="T11"/>
              </a:cxn>
            </a:cxnLst>
            <a:rect l="0" t="0" r="r" b="b"/>
            <a:pathLst>
              <a:path w="2135" h="2138">
                <a:moveTo>
                  <a:pt x="0" y="0"/>
                </a:moveTo>
                <a:lnTo>
                  <a:pt x="2135" y="0"/>
                </a:lnTo>
                <a:lnTo>
                  <a:pt x="2135" y="2138"/>
                </a:lnTo>
                <a:lnTo>
                  <a:pt x="0" y="2138"/>
                </a:lnTo>
                <a:lnTo>
                  <a:pt x="0" y="0"/>
                </a:lnTo>
                <a:lnTo>
                  <a:pt x="0" y="0"/>
                </a:lnTo>
                <a:close/>
              </a:path>
            </a:pathLst>
          </a:custGeom>
          <a:solidFill>
            <a:srgbClr val="64BE46"/>
          </a:solidFill>
          <a:ln>
            <a:noFill/>
          </a:ln>
          <a:effectLst>
            <a:outerShdw blurRad="558800" dir="5400000" sx="90000" sy="-19000" rotWithShape="0">
              <a:prstClr val="black">
                <a:alpha val="2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3" name="Group 22"/>
          <p:cNvGrpSpPr/>
          <p:nvPr userDrawn="1"/>
        </p:nvGrpSpPr>
        <p:grpSpPr bwMode="gray">
          <a:xfrm>
            <a:off x="0" y="990600"/>
            <a:ext cx="987552" cy="3435350"/>
            <a:chOff x="0" y="1249363"/>
            <a:chExt cx="1041400" cy="3435350"/>
          </a:xfrm>
          <a:effectLst>
            <a:outerShdw blurRad="508000" dist="431800" dir="5400000" algn="ctr" rotWithShape="0">
              <a:srgbClr val="292929">
                <a:alpha val="20000"/>
              </a:srgbClr>
            </a:outerShdw>
          </a:effectLst>
        </p:grpSpPr>
        <p:sp>
          <p:nvSpPr>
            <p:cNvPr id="24" name="Freeform 6"/>
            <p:cNvSpPr>
              <a:spLocks/>
            </p:cNvSpPr>
            <p:nvPr/>
          </p:nvSpPr>
          <p:spPr bwMode="gray">
            <a:xfrm>
              <a:off x="0" y="1249363"/>
              <a:ext cx="1041400" cy="3394075"/>
            </a:xfrm>
            <a:custGeom>
              <a:avLst/>
              <a:gdLst>
                <a:gd name="T0" fmla="*/ 656 w 656"/>
                <a:gd name="T1" fmla="*/ 1738 h 2138"/>
                <a:gd name="T2" fmla="*/ 0 w 656"/>
                <a:gd name="T3" fmla="*/ 2138 h 2138"/>
                <a:gd name="T4" fmla="*/ 0 w 656"/>
                <a:gd name="T5" fmla="*/ 0 h 2138"/>
                <a:gd name="T6" fmla="*/ 656 w 656"/>
                <a:gd name="T7" fmla="*/ 240 h 2138"/>
                <a:gd name="T8" fmla="*/ 656 w 656"/>
                <a:gd name="T9" fmla="*/ 1738 h 2138"/>
                <a:gd name="T10" fmla="*/ 656 w 656"/>
                <a:gd name="T11" fmla="*/ 1738 h 2138"/>
                <a:gd name="T12" fmla="*/ 656 w 656"/>
                <a:gd name="T13" fmla="*/ 1738 h 2138"/>
              </a:gdLst>
              <a:ahLst/>
              <a:cxnLst>
                <a:cxn ang="0">
                  <a:pos x="T0" y="T1"/>
                </a:cxn>
                <a:cxn ang="0">
                  <a:pos x="T2" y="T3"/>
                </a:cxn>
                <a:cxn ang="0">
                  <a:pos x="T4" y="T5"/>
                </a:cxn>
                <a:cxn ang="0">
                  <a:pos x="T6" y="T7"/>
                </a:cxn>
                <a:cxn ang="0">
                  <a:pos x="T8" y="T9"/>
                </a:cxn>
                <a:cxn ang="0">
                  <a:pos x="T10" y="T11"/>
                </a:cxn>
                <a:cxn ang="0">
                  <a:pos x="T12" y="T13"/>
                </a:cxn>
              </a:cxnLst>
              <a:rect l="0" t="0" r="r" b="b"/>
              <a:pathLst>
                <a:path w="656" h="2138">
                  <a:moveTo>
                    <a:pt x="656" y="1738"/>
                  </a:moveTo>
                  <a:lnTo>
                    <a:pt x="0" y="2138"/>
                  </a:lnTo>
                  <a:lnTo>
                    <a:pt x="0" y="0"/>
                  </a:lnTo>
                  <a:lnTo>
                    <a:pt x="656" y="240"/>
                  </a:lnTo>
                  <a:lnTo>
                    <a:pt x="656" y="1738"/>
                  </a:lnTo>
                  <a:lnTo>
                    <a:pt x="656" y="1738"/>
                  </a:lnTo>
                  <a:lnTo>
                    <a:pt x="656" y="1738"/>
                  </a:lnTo>
                  <a:close/>
                </a:path>
              </a:pathLst>
            </a:custGeom>
            <a:gradFill flip="none" rotWithShape="1">
              <a:gsLst>
                <a:gs pos="82000">
                  <a:srgbClr val="F3722C"/>
                </a:gs>
                <a:gs pos="0">
                  <a:srgbClr val="F47836"/>
                </a:gs>
                <a:gs pos="100000">
                  <a:srgbClr val="ED5D0D"/>
                </a:gs>
              </a:gsLst>
              <a:lin ang="0" scaled="1"/>
              <a:tileRect/>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t="18217" r="91456" b="31691"/>
            <a:stretch/>
          </p:blipFill>
          <p:spPr bwMode="gray">
            <a:xfrm>
              <a:off x="0" y="1249363"/>
              <a:ext cx="1041400" cy="3435350"/>
            </a:xfrm>
            <a:prstGeom prst="rect">
              <a:avLst/>
            </a:prstGeom>
            <a:effectLst>
              <a:outerShdw blurRad="508000" dist="431800" dir="5400000" rotWithShape="0">
                <a:prstClr val="black">
                  <a:alpha val="20000"/>
                </a:prstClr>
              </a:outerShdw>
            </a:effectLst>
          </p:spPr>
        </p:pic>
      </p:grpSp>
      <p:grpSp>
        <p:nvGrpSpPr>
          <p:cNvPr id="26" name="Group 25"/>
          <p:cNvGrpSpPr/>
          <p:nvPr userDrawn="1"/>
        </p:nvGrpSpPr>
        <p:grpSpPr bwMode="gray">
          <a:xfrm>
            <a:off x="1037662" y="990600"/>
            <a:ext cx="1069848" cy="3394075"/>
            <a:chOff x="1095375" y="1249363"/>
            <a:chExt cx="1114426" cy="3394075"/>
          </a:xfrm>
          <a:effectLst>
            <a:outerShdw blurRad="508000" dist="431800" dir="5400000" algn="ctr" rotWithShape="0">
              <a:srgbClr val="292929">
                <a:alpha val="20000"/>
              </a:srgbClr>
            </a:outerShdw>
          </a:effectLst>
        </p:grpSpPr>
        <p:sp>
          <p:nvSpPr>
            <p:cNvPr id="27" name="Freeform 7"/>
            <p:cNvSpPr>
              <a:spLocks/>
            </p:cNvSpPr>
            <p:nvPr/>
          </p:nvSpPr>
          <p:spPr bwMode="gray">
            <a:xfrm>
              <a:off x="1095375" y="1249363"/>
              <a:ext cx="1114425" cy="3394075"/>
            </a:xfrm>
            <a:custGeom>
              <a:avLst/>
              <a:gdLst>
                <a:gd name="T0" fmla="*/ 702 w 702"/>
                <a:gd name="T1" fmla="*/ 1738 h 2138"/>
                <a:gd name="T2" fmla="*/ 0 w 702"/>
                <a:gd name="T3" fmla="*/ 2138 h 2138"/>
                <a:gd name="T4" fmla="*/ 0 w 702"/>
                <a:gd name="T5" fmla="*/ 0 h 2138"/>
                <a:gd name="T6" fmla="*/ 702 w 702"/>
                <a:gd name="T7" fmla="*/ 240 h 2138"/>
                <a:gd name="T8" fmla="*/ 702 w 702"/>
                <a:gd name="T9" fmla="*/ 1738 h 2138"/>
                <a:gd name="T10" fmla="*/ 702 w 702"/>
                <a:gd name="T11" fmla="*/ 1738 h 2138"/>
                <a:gd name="T12" fmla="*/ 702 w 702"/>
                <a:gd name="T13" fmla="*/ 1738 h 2138"/>
              </a:gdLst>
              <a:ahLst/>
              <a:cxnLst>
                <a:cxn ang="0">
                  <a:pos x="T0" y="T1"/>
                </a:cxn>
                <a:cxn ang="0">
                  <a:pos x="T2" y="T3"/>
                </a:cxn>
                <a:cxn ang="0">
                  <a:pos x="T4" y="T5"/>
                </a:cxn>
                <a:cxn ang="0">
                  <a:pos x="T6" y="T7"/>
                </a:cxn>
                <a:cxn ang="0">
                  <a:pos x="T8" y="T9"/>
                </a:cxn>
                <a:cxn ang="0">
                  <a:pos x="T10" y="T11"/>
                </a:cxn>
                <a:cxn ang="0">
                  <a:pos x="T12" y="T13"/>
                </a:cxn>
              </a:cxnLst>
              <a:rect l="0" t="0" r="r" b="b"/>
              <a:pathLst>
                <a:path w="702" h="2138">
                  <a:moveTo>
                    <a:pt x="702" y="1738"/>
                  </a:moveTo>
                  <a:lnTo>
                    <a:pt x="0" y="2138"/>
                  </a:lnTo>
                  <a:lnTo>
                    <a:pt x="0" y="0"/>
                  </a:lnTo>
                  <a:lnTo>
                    <a:pt x="702" y="240"/>
                  </a:lnTo>
                  <a:lnTo>
                    <a:pt x="702" y="1738"/>
                  </a:lnTo>
                  <a:lnTo>
                    <a:pt x="702" y="1738"/>
                  </a:lnTo>
                  <a:lnTo>
                    <a:pt x="702" y="1738"/>
                  </a:lnTo>
                  <a:close/>
                </a:path>
              </a:pathLst>
            </a:custGeom>
            <a:gradFill>
              <a:gsLst>
                <a:gs pos="85000">
                  <a:srgbClr val="FCBC07"/>
                </a:gs>
                <a:gs pos="0">
                  <a:srgbClr val="FFBE0A"/>
                </a:gs>
                <a:gs pos="100000">
                  <a:srgbClr val="EAAD00"/>
                </a:gs>
              </a:gsLst>
              <a:lin ang="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28" name="Picture 27"/>
            <p:cNvPicPr>
              <a:picLocks noChangeAspect="1"/>
            </p:cNvPicPr>
            <p:nvPr/>
          </p:nvPicPr>
          <p:blipFill rotWithShape="1">
            <a:blip r:embed="rId5">
              <a:extLst>
                <a:ext uri="{28A0092B-C50C-407E-A947-70E740481C1C}">
                  <a14:useLocalDpi xmlns:a14="http://schemas.microsoft.com/office/drawing/2010/main" val="0"/>
                </a:ext>
              </a:extLst>
            </a:blip>
            <a:srcRect l="8987" t="18217" r="81870" b="32293"/>
            <a:stretch/>
          </p:blipFill>
          <p:spPr bwMode="gray">
            <a:xfrm>
              <a:off x="1095375" y="1249363"/>
              <a:ext cx="1114426" cy="3394075"/>
            </a:xfrm>
            <a:prstGeom prst="rect">
              <a:avLst/>
            </a:prstGeom>
          </p:spPr>
        </p:pic>
      </p:grpSp>
      <p:grpSp>
        <p:nvGrpSpPr>
          <p:cNvPr id="29" name="Group 28"/>
          <p:cNvGrpSpPr/>
          <p:nvPr userDrawn="1"/>
        </p:nvGrpSpPr>
        <p:grpSpPr bwMode="gray">
          <a:xfrm>
            <a:off x="2157620" y="990600"/>
            <a:ext cx="1289304" cy="3394075"/>
            <a:chOff x="2260600" y="1249363"/>
            <a:chExt cx="1324168" cy="3394075"/>
          </a:xfrm>
          <a:effectLst>
            <a:outerShdw blurRad="508000" dist="431800" dir="5400000" algn="ctr" rotWithShape="0">
              <a:srgbClr val="292929">
                <a:alpha val="20000"/>
              </a:srgbClr>
            </a:outerShdw>
          </a:effectLst>
        </p:grpSpPr>
        <p:sp>
          <p:nvSpPr>
            <p:cNvPr id="30" name="Freeform 8"/>
            <p:cNvSpPr>
              <a:spLocks/>
            </p:cNvSpPr>
            <p:nvPr/>
          </p:nvSpPr>
          <p:spPr bwMode="gray">
            <a:xfrm>
              <a:off x="2260600" y="1249363"/>
              <a:ext cx="1322388" cy="3394075"/>
            </a:xfrm>
            <a:custGeom>
              <a:avLst/>
              <a:gdLst>
                <a:gd name="T0" fmla="*/ 833 w 833"/>
                <a:gd name="T1" fmla="*/ 1738 h 2138"/>
                <a:gd name="T2" fmla="*/ 0 w 833"/>
                <a:gd name="T3" fmla="*/ 2138 h 2138"/>
                <a:gd name="T4" fmla="*/ 0 w 833"/>
                <a:gd name="T5" fmla="*/ 0 h 2138"/>
                <a:gd name="T6" fmla="*/ 833 w 833"/>
                <a:gd name="T7" fmla="*/ 240 h 2138"/>
                <a:gd name="T8" fmla="*/ 833 w 833"/>
                <a:gd name="T9" fmla="*/ 1738 h 2138"/>
                <a:gd name="T10" fmla="*/ 833 w 833"/>
                <a:gd name="T11" fmla="*/ 1738 h 2138"/>
                <a:gd name="T12" fmla="*/ 833 w 833"/>
                <a:gd name="T13" fmla="*/ 1738 h 2138"/>
              </a:gdLst>
              <a:ahLst/>
              <a:cxnLst>
                <a:cxn ang="0">
                  <a:pos x="T0" y="T1"/>
                </a:cxn>
                <a:cxn ang="0">
                  <a:pos x="T2" y="T3"/>
                </a:cxn>
                <a:cxn ang="0">
                  <a:pos x="T4" y="T5"/>
                </a:cxn>
                <a:cxn ang="0">
                  <a:pos x="T6" y="T7"/>
                </a:cxn>
                <a:cxn ang="0">
                  <a:pos x="T8" y="T9"/>
                </a:cxn>
                <a:cxn ang="0">
                  <a:pos x="T10" y="T11"/>
                </a:cxn>
                <a:cxn ang="0">
                  <a:pos x="T12" y="T13"/>
                </a:cxn>
              </a:cxnLst>
              <a:rect l="0" t="0" r="r" b="b"/>
              <a:pathLst>
                <a:path w="833" h="2138">
                  <a:moveTo>
                    <a:pt x="833" y="1738"/>
                  </a:moveTo>
                  <a:lnTo>
                    <a:pt x="0" y="2138"/>
                  </a:lnTo>
                  <a:lnTo>
                    <a:pt x="0" y="0"/>
                  </a:lnTo>
                  <a:lnTo>
                    <a:pt x="833" y="240"/>
                  </a:lnTo>
                  <a:lnTo>
                    <a:pt x="833" y="1738"/>
                  </a:lnTo>
                  <a:lnTo>
                    <a:pt x="833" y="1738"/>
                  </a:lnTo>
                  <a:lnTo>
                    <a:pt x="833" y="1738"/>
                  </a:lnTo>
                  <a:close/>
                </a:path>
              </a:pathLst>
            </a:custGeom>
            <a:gradFill>
              <a:gsLst>
                <a:gs pos="82000">
                  <a:srgbClr val="61B943"/>
                </a:gs>
                <a:gs pos="0">
                  <a:srgbClr val="64BE46"/>
                </a:gs>
                <a:gs pos="100000">
                  <a:srgbClr val="58AD3D"/>
                </a:gs>
              </a:gsLst>
              <a:lin ang="0" scaled="1"/>
            </a:gra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1" name="Picture 30"/>
            <p:cNvPicPr>
              <a:picLocks noChangeAspect="1"/>
            </p:cNvPicPr>
            <p:nvPr/>
          </p:nvPicPr>
          <p:blipFill rotWithShape="1">
            <a:blip r:embed="rId6">
              <a:extLst>
                <a:ext uri="{28A0092B-C50C-407E-A947-70E740481C1C}">
                  <a14:useLocalDpi xmlns:a14="http://schemas.microsoft.com/office/drawing/2010/main" val="0"/>
                </a:ext>
              </a:extLst>
            </a:blip>
            <a:srcRect l="18554" t="18217" r="70590" b="32293"/>
            <a:stretch/>
          </p:blipFill>
          <p:spPr bwMode="gray">
            <a:xfrm>
              <a:off x="2261460" y="1249363"/>
              <a:ext cx="1323308" cy="3394075"/>
            </a:xfrm>
            <a:prstGeom prst="rect">
              <a:avLst/>
            </a:prstGeom>
          </p:spPr>
        </p:pic>
      </p:grpSp>
      <p:grpSp>
        <p:nvGrpSpPr>
          <p:cNvPr id="32" name="Group 31"/>
          <p:cNvGrpSpPr/>
          <p:nvPr userDrawn="1"/>
        </p:nvGrpSpPr>
        <p:grpSpPr bwMode="gray">
          <a:xfrm>
            <a:off x="3497033" y="990600"/>
            <a:ext cx="1676400" cy="3394075"/>
            <a:chOff x="3633788" y="1249363"/>
            <a:chExt cx="1676400" cy="3394075"/>
          </a:xfrm>
          <a:effectLst>
            <a:outerShdw blurRad="508000" dist="431800" dir="5400000" algn="ctr" rotWithShape="0">
              <a:srgbClr val="292929">
                <a:alpha val="20000"/>
              </a:srgbClr>
            </a:outerShdw>
          </a:effectLst>
        </p:grpSpPr>
        <p:sp>
          <p:nvSpPr>
            <p:cNvPr id="33" name="Freeform 9"/>
            <p:cNvSpPr>
              <a:spLocks/>
            </p:cNvSpPr>
            <p:nvPr/>
          </p:nvSpPr>
          <p:spPr bwMode="gray">
            <a:xfrm>
              <a:off x="3633788" y="1249363"/>
              <a:ext cx="1676400" cy="3394075"/>
            </a:xfrm>
            <a:custGeom>
              <a:avLst/>
              <a:gdLst>
                <a:gd name="T0" fmla="*/ 1056 w 1056"/>
                <a:gd name="T1" fmla="*/ 1738 h 2138"/>
                <a:gd name="T2" fmla="*/ 0 w 1056"/>
                <a:gd name="T3" fmla="*/ 2138 h 2138"/>
                <a:gd name="T4" fmla="*/ 0 w 1056"/>
                <a:gd name="T5" fmla="*/ 0 h 2138"/>
                <a:gd name="T6" fmla="*/ 1056 w 1056"/>
                <a:gd name="T7" fmla="*/ 240 h 2138"/>
                <a:gd name="T8" fmla="*/ 1056 w 1056"/>
                <a:gd name="T9" fmla="*/ 1738 h 2138"/>
                <a:gd name="T10" fmla="*/ 1056 w 1056"/>
                <a:gd name="T11" fmla="*/ 1738 h 2138"/>
                <a:gd name="T12" fmla="*/ 1056 w 1056"/>
                <a:gd name="T13" fmla="*/ 1738 h 2138"/>
              </a:gdLst>
              <a:ahLst/>
              <a:cxnLst>
                <a:cxn ang="0">
                  <a:pos x="T0" y="T1"/>
                </a:cxn>
                <a:cxn ang="0">
                  <a:pos x="T2" y="T3"/>
                </a:cxn>
                <a:cxn ang="0">
                  <a:pos x="T4" y="T5"/>
                </a:cxn>
                <a:cxn ang="0">
                  <a:pos x="T6" y="T7"/>
                </a:cxn>
                <a:cxn ang="0">
                  <a:pos x="T8" y="T9"/>
                </a:cxn>
                <a:cxn ang="0">
                  <a:pos x="T10" y="T11"/>
                </a:cxn>
                <a:cxn ang="0">
                  <a:pos x="T12" y="T13"/>
                </a:cxn>
              </a:cxnLst>
              <a:rect l="0" t="0" r="r" b="b"/>
              <a:pathLst>
                <a:path w="1056" h="2138">
                  <a:moveTo>
                    <a:pt x="1056" y="1738"/>
                  </a:moveTo>
                  <a:lnTo>
                    <a:pt x="0" y="2138"/>
                  </a:lnTo>
                  <a:lnTo>
                    <a:pt x="0" y="0"/>
                  </a:lnTo>
                  <a:lnTo>
                    <a:pt x="1056" y="240"/>
                  </a:lnTo>
                  <a:lnTo>
                    <a:pt x="1056" y="1738"/>
                  </a:lnTo>
                  <a:lnTo>
                    <a:pt x="1056" y="1738"/>
                  </a:lnTo>
                  <a:lnTo>
                    <a:pt x="1056" y="1738"/>
                  </a:lnTo>
                  <a:close/>
                </a:path>
              </a:pathLst>
            </a:custGeom>
            <a:gradFill>
              <a:gsLst>
                <a:gs pos="83000">
                  <a:srgbClr val="308A9F"/>
                </a:gs>
                <a:gs pos="0">
                  <a:srgbClr val="3497AE"/>
                </a:gs>
                <a:gs pos="100000">
                  <a:srgbClr val="29758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34" name="Picture 33"/>
            <p:cNvPicPr>
              <a:picLocks noChangeAspect="1"/>
            </p:cNvPicPr>
            <p:nvPr/>
          </p:nvPicPr>
          <p:blipFill rotWithShape="1">
            <a:blip r:embed="rId7">
              <a:extLst>
                <a:ext uri="{28A0092B-C50C-407E-A947-70E740481C1C}">
                  <a14:useLocalDpi xmlns:a14="http://schemas.microsoft.com/office/drawing/2010/main" val="0"/>
                </a:ext>
              </a:extLst>
            </a:blip>
            <a:srcRect l="30425" t="18217" r="55821" b="32293"/>
            <a:stretch/>
          </p:blipFill>
          <p:spPr bwMode="gray">
            <a:xfrm>
              <a:off x="3633788" y="1249363"/>
              <a:ext cx="1676400" cy="3394075"/>
            </a:xfrm>
            <a:prstGeom prst="rect">
              <a:avLst/>
            </a:prstGeom>
          </p:spPr>
        </p:pic>
      </p:grpSp>
      <p:sp>
        <p:nvSpPr>
          <p:cNvPr id="35" name="Freeform 12"/>
          <p:cNvSpPr>
            <a:spLocks/>
          </p:cNvSpPr>
          <p:nvPr userDrawn="1"/>
        </p:nvSpPr>
        <p:spPr bwMode="gray">
          <a:xfrm>
            <a:off x="1" y="4503810"/>
            <a:ext cx="1453956" cy="843084"/>
          </a:xfrm>
          <a:custGeom>
            <a:avLst/>
            <a:gdLst>
              <a:gd name="T0" fmla="*/ 0 w 910"/>
              <a:gd name="T1" fmla="*/ 0 h 578"/>
              <a:gd name="T2" fmla="*/ 910 w 910"/>
              <a:gd name="T3" fmla="*/ 0 h 578"/>
              <a:gd name="T4" fmla="*/ 910 w 910"/>
              <a:gd name="T5" fmla="*/ 578 h 578"/>
              <a:gd name="T6" fmla="*/ 0 w 910"/>
              <a:gd name="T7" fmla="*/ 578 h 578"/>
              <a:gd name="T8" fmla="*/ 0 w 910"/>
              <a:gd name="T9" fmla="*/ 0 h 578"/>
              <a:gd name="T10" fmla="*/ 0 w 910"/>
              <a:gd name="T11" fmla="*/ 0 h 578"/>
            </a:gdLst>
            <a:ahLst/>
            <a:cxnLst>
              <a:cxn ang="0">
                <a:pos x="T0" y="T1"/>
              </a:cxn>
              <a:cxn ang="0">
                <a:pos x="T2" y="T3"/>
              </a:cxn>
              <a:cxn ang="0">
                <a:pos x="T4" y="T5"/>
              </a:cxn>
              <a:cxn ang="0">
                <a:pos x="T6" y="T7"/>
              </a:cxn>
              <a:cxn ang="0">
                <a:pos x="T8" y="T9"/>
              </a:cxn>
              <a:cxn ang="0">
                <a:pos x="T10" y="T11"/>
              </a:cxn>
            </a:cxnLst>
            <a:rect l="0" t="0" r="r" b="b"/>
            <a:pathLst>
              <a:path w="910" h="578">
                <a:moveTo>
                  <a:pt x="0" y="0"/>
                </a:moveTo>
                <a:lnTo>
                  <a:pt x="910" y="0"/>
                </a:lnTo>
                <a:lnTo>
                  <a:pt x="910" y="578"/>
                </a:lnTo>
                <a:lnTo>
                  <a:pt x="0" y="578"/>
                </a:lnTo>
                <a:lnTo>
                  <a:pt x="0" y="0"/>
                </a:lnTo>
                <a:lnTo>
                  <a:pt x="0" y="0"/>
                </a:lnTo>
                <a:close/>
              </a:path>
            </a:pathLst>
          </a:custGeom>
          <a:solidFill>
            <a:srgbClr val="5F5F5F">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13"/>
          <p:cNvSpPr>
            <a:spLocks/>
          </p:cNvSpPr>
          <p:nvPr userDrawn="1"/>
        </p:nvSpPr>
        <p:spPr bwMode="gray">
          <a:xfrm>
            <a:off x="1501776" y="4503810"/>
            <a:ext cx="10683875" cy="843084"/>
          </a:xfrm>
          <a:custGeom>
            <a:avLst/>
            <a:gdLst>
              <a:gd name="T0" fmla="*/ 0 w 6730"/>
              <a:gd name="T1" fmla="*/ 0 h 578"/>
              <a:gd name="T2" fmla="*/ 6730 w 6730"/>
              <a:gd name="T3" fmla="*/ 0 h 578"/>
              <a:gd name="T4" fmla="*/ 6730 w 6730"/>
              <a:gd name="T5" fmla="*/ 578 h 578"/>
              <a:gd name="T6" fmla="*/ 0 w 6730"/>
              <a:gd name="T7" fmla="*/ 578 h 578"/>
              <a:gd name="T8" fmla="*/ 0 w 6730"/>
              <a:gd name="T9" fmla="*/ 0 h 578"/>
              <a:gd name="T10" fmla="*/ 0 w 6730"/>
              <a:gd name="T11" fmla="*/ 0 h 578"/>
            </a:gdLst>
            <a:ahLst/>
            <a:cxnLst>
              <a:cxn ang="0">
                <a:pos x="T0" y="T1"/>
              </a:cxn>
              <a:cxn ang="0">
                <a:pos x="T2" y="T3"/>
              </a:cxn>
              <a:cxn ang="0">
                <a:pos x="T4" y="T5"/>
              </a:cxn>
              <a:cxn ang="0">
                <a:pos x="T6" y="T7"/>
              </a:cxn>
              <a:cxn ang="0">
                <a:pos x="T8" y="T9"/>
              </a:cxn>
              <a:cxn ang="0">
                <a:pos x="T10" y="T11"/>
              </a:cxn>
            </a:cxnLst>
            <a:rect l="0" t="0" r="r" b="b"/>
            <a:pathLst>
              <a:path w="6730" h="578">
                <a:moveTo>
                  <a:pt x="0" y="0"/>
                </a:moveTo>
                <a:lnTo>
                  <a:pt x="6730" y="0"/>
                </a:lnTo>
                <a:lnTo>
                  <a:pt x="6730" y="578"/>
                </a:lnTo>
                <a:lnTo>
                  <a:pt x="0" y="578"/>
                </a:lnTo>
                <a:lnTo>
                  <a:pt x="0" y="0"/>
                </a:lnTo>
                <a:lnTo>
                  <a:pt x="0" y="0"/>
                </a:lnTo>
                <a:close/>
              </a:path>
            </a:pathLst>
          </a:custGeom>
          <a:solidFill>
            <a:srgbClr val="5F5F5F">
              <a:lumMod val="75000"/>
            </a:srgbClr>
          </a:solidFill>
          <a:ln>
            <a:noFill/>
          </a:ln>
        </p:spPr>
        <p:txBody>
          <a:bodyPr vert="horz" wrap="square" lIns="274320" tIns="45720" rIns="91440" bIns="45720" numCol="1"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gradFill>
                <a:gsLst>
                  <a:gs pos="0">
                    <a:srgbClr val="FFFFFF"/>
                  </a:gs>
                  <a:gs pos="86000">
                    <a:srgbClr val="FFFFFF"/>
                  </a:gs>
                </a:gsLst>
                <a:lin ang="10800000" scaled="1"/>
              </a:gradFill>
              <a:effectLst/>
              <a:uLnTx/>
              <a:uFillTx/>
            </a:endParaRPr>
          </a:p>
        </p:txBody>
      </p:sp>
      <p:sp>
        <p:nvSpPr>
          <p:cNvPr id="39" name="Content Placeholder 37"/>
          <p:cNvSpPr>
            <a:spLocks noGrp="1"/>
          </p:cNvSpPr>
          <p:nvPr>
            <p:ph sz="quarter" idx="10" hasCustomPrompt="1"/>
          </p:nvPr>
        </p:nvSpPr>
        <p:spPr>
          <a:xfrm>
            <a:off x="1700212" y="4503810"/>
            <a:ext cx="10337800" cy="824760"/>
          </a:xfrm>
        </p:spPr>
        <p:txBody>
          <a:bodyPr anchor="ctr"/>
          <a:lstStyle>
            <a:lvl1pPr marL="0" indent="0">
              <a:buFont typeface="Arial" pitchFamily="34" charset="0"/>
              <a:buNone/>
              <a:defRPr kumimoji="0" lang="en-US" sz="6000" b="0" i="0" u="none" strike="noStrike" kern="0" cap="none" spc="0" normalizeH="0" baseline="0" dirty="0">
                <a:ln>
                  <a:noFill/>
                </a:ln>
                <a:gradFill>
                  <a:gsLst>
                    <a:gs pos="0">
                      <a:srgbClr val="FFFFFF"/>
                    </a:gs>
                    <a:gs pos="86000">
                      <a:srgbClr val="FFFFFF"/>
                    </a:gs>
                  </a:gsLst>
                  <a:lin ang="10800000" scaled="1"/>
                </a:gradFill>
                <a:effectLst/>
                <a:uLnTx/>
                <a:uFillTx/>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Click to…</a:t>
            </a:r>
            <a:endParaRPr lang="en-US" dirty="0"/>
          </a:p>
        </p:txBody>
      </p:sp>
      <p:sp>
        <p:nvSpPr>
          <p:cNvPr id="41" name="Content Placeholder 40"/>
          <p:cNvSpPr>
            <a:spLocks noGrp="1"/>
          </p:cNvSpPr>
          <p:nvPr>
            <p:ph sz="quarter" idx="11" hasCustomPrompt="1"/>
          </p:nvPr>
        </p:nvSpPr>
        <p:spPr>
          <a:xfrm>
            <a:off x="7618413" y="2458976"/>
            <a:ext cx="4419600" cy="498598"/>
          </a:xfrm>
        </p:spPr>
        <p:txBody>
          <a:bodyPr anchor="b"/>
          <a:lstStyle>
            <a:lvl1pPr marL="0" indent="0">
              <a:buFont typeface="Arial" pitchFamily="34" charset="0"/>
              <a:buNone/>
              <a:defRPr sz="3600" baseline="0"/>
            </a:lvl1pPr>
          </a:lstStyle>
          <a:p>
            <a:pPr lvl="0"/>
            <a:r>
              <a:rPr lang="en-US" dirty="0" smtClean="0"/>
              <a:t>Click to edit text</a:t>
            </a:r>
            <a:endParaRPr lang="en-US" dirty="0"/>
          </a:p>
        </p:txBody>
      </p:sp>
      <p:sp>
        <p:nvSpPr>
          <p:cNvPr id="22" name="TextBox 21"/>
          <p:cNvSpPr txBox="1"/>
          <p:nvPr userDrawn="1"/>
        </p:nvSpPr>
        <p:spPr>
          <a:xfrm>
            <a:off x="4295041" y="6582117"/>
            <a:ext cx="3598742" cy="161583"/>
          </a:xfrm>
          <a:prstGeom prst="rect">
            <a:avLst/>
          </a:prstGeom>
          <a:noFill/>
        </p:spPr>
        <p:txBody>
          <a:bodyPr wrap="none" lIns="0" tIns="0" rIns="0" bIns="0" rtlCol="0" anchor="ctr">
            <a:spAutoFit/>
          </a:bodyPr>
          <a:lstStyle/>
          <a:p>
            <a:pPr algn="ctr"/>
            <a:r>
              <a:rPr lang="en-US" sz="1050" b="0" spc="150" baseline="0" dirty="0" smtClean="0">
                <a:gradFill>
                  <a:gsLst>
                    <a:gs pos="0">
                      <a:srgbClr val="292929">
                        <a:alpha val="50000"/>
                      </a:srgbClr>
                    </a:gs>
                    <a:gs pos="86000">
                      <a:srgbClr val="292929">
                        <a:alpha val="50000"/>
                      </a:srgbClr>
                    </a:gs>
                  </a:gsLst>
                  <a:lin ang="5400000" scaled="0"/>
                </a:gradFill>
                <a:latin typeface="Segoe Semibold" pitchFamily="34" charset="0"/>
              </a:rPr>
              <a:t>MICROSOFT CONFIDENTIAL – INTERNAL ONLY</a:t>
            </a:r>
          </a:p>
        </p:txBody>
      </p:sp>
      <p:sp>
        <p:nvSpPr>
          <p:cNvPr id="37" name="Content Placeholder 40"/>
          <p:cNvSpPr>
            <a:spLocks noGrp="1"/>
          </p:cNvSpPr>
          <p:nvPr>
            <p:ph sz="quarter" idx="12" hasCustomPrompt="1"/>
          </p:nvPr>
        </p:nvSpPr>
        <p:spPr>
          <a:xfrm>
            <a:off x="7618413" y="3844600"/>
            <a:ext cx="4419600" cy="387798"/>
          </a:xfrm>
        </p:spPr>
        <p:txBody>
          <a:bodyPr anchor="b"/>
          <a:lstStyle>
            <a:lvl1pPr marL="0" indent="0">
              <a:buFont typeface="Arial" pitchFamily="34" charset="0"/>
              <a:buNone/>
              <a:defRPr sz="2800" baseline="0"/>
            </a:lvl1pPr>
          </a:lstStyle>
          <a:p>
            <a:pPr lvl="0"/>
            <a:r>
              <a:rPr lang="en-US" dirty="0" smtClean="0"/>
              <a:t>Click to edit text</a:t>
            </a:r>
            <a:endParaRPr lang="en-US" dirty="0"/>
          </a:p>
        </p:txBody>
      </p:sp>
    </p:spTree>
    <p:extLst>
      <p:ext uri="{BB962C8B-B14F-4D97-AF65-F5344CB8AC3E}">
        <p14:creationId xmlns:p14="http://schemas.microsoft.com/office/powerpoint/2010/main" val="41306018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30" r:id="rId18"/>
    <p:sldLayoutId id="2147483731"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www.eaipatterns.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cc.bingj.com/gregor.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hyperlink" Target="http://www.microsoft.com/sqlserverlabs"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hyperlink" Target="http://microsoft.com/msdn"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23.emf"/><Relationship Id="rId11" Type="http://schemas.microsoft.com/office/2007/relationships/hdphoto" Target="../media/hdphoto4.wdp"/><Relationship Id="rId5" Type="http://schemas.openxmlformats.org/officeDocument/2006/relationships/hyperlink" Target="http://northamerica.msteched.com/" TargetMode="External"/><Relationship Id="rId10" Type="http://schemas.openxmlformats.org/officeDocument/2006/relationships/image" Target="../media/image25.png"/><Relationship Id="rId4" Type="http://schemas.microsoft.com/office/2007/relationships/hdphoto" Target="../media/hdphoto3.wdp"/><Relationship Id="rId9" Type="http://schemas.openxmlformats.org/officeDocument/2006/relationships/hyperlink" Target="http://microsoft.com/technet"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3.jpe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Service Bus Solution Patterns</a:t>
            </a:r>
            <a:endParaRPr lang="en-US" dirty="0"/>
          </a:p>
        </p:txBody>
      </p:sp>
      <p:sp>
        <p:nvSpPr>
          <p:cNvPr id="3" name="Subtitle 2"/>
          <p:cNvSpPr>
            <a:spLocks noGrp="1"/>
          </p:cNvSpPr>
          <p:nvPr>
            <p:ph type="subTitle" idx="1"/>
          </p:nvPr>
        </p:nvSpPr>
        <p:spPr>
          <a:xfrm>
            <a:off x="4181452" y="5029200"/>
            <a:ext cx="3284560" cy="762000"/>
          </a:xfrm>
        </p:spPr>
        <p:txBody>
          <a:bodyPr/>
          <a:lstStyle/>
          <a:p>
            <a:r>
              <a:rPr lang="en-US" dirty="0" smtClean="0"/>
              <a:t>Clemens Vasters</a:t>
            </a:r>
          </a:p>
          <a:p>
            <a:r>
              <a:rPr lang="en-US" dirty="0" smtClean="0"/>
              <a:t>Principal Technical Lead</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Subtitle 2"/>
          <p:cNvSpPr txBox="1">
            <a:spLocks/>
          </p:cNvSpPr>
          <p:nvPr/>
        </p:nvSpPr>
        <p:spPr>
          <a:xfrm>
            <a:off x="7542212" y="5029200"/>
            <a:ext cx="3284560" cy="762000"/>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smtClean="0">
                <a:solidFill>
                  <a:srgbClr val="363535">
                    <a:alpha val="99000"/>
                  </a:srgbClr>
                </a:solidFill>
              </a:rPr>
              <a:t>Abhishek Lal</a:t>
            </a:r>
          </a:p>
          <a:p>
            <a:r>
              <a:rPr smtClean="0">
                <a:solidFill>
                  <a:srgbClr val="363535">
                    <a:alpha val="99000"/>
                  </a:srgbClr>
                </a:solidFill>
              </a:rPr>
              <a:t>Senior Program Manager</a:t>
            </a:r>
          </a:p>
          <a:p>
            <a:r>
              <a:rPr smtClean="0">
                <a:solidFill>
                  <a:srgbClr val="363535">
                    <a:alpha val="99000"/>
                  </a:srgbClr>
                </a:solidFill>
              </a:rPr>
              <a:t>Microsoft Corporation</a:t>
            </a:r>
            <a:endParaRPr>
              <a:solidFill>
                <a:srgbClr val="363535">
                  <a:alpha val="99000"/>
                </a:srgbClr>
              </a:solidFill>
            </a:endParaRPr>
          </a:p>
        </p:txBody>
      </p:sp>
      <p:sp>
        <p:nvSpPr>
          <p:cNvPr id="6" name="TextBox 5"/>
          <p:cNvSpPr txBox="1"/>
          <p:nvPr/>
        </p:nvSpPr>
        <p:spPr>
          <a:xfrm>
            <a:off x="492490" y="237497"/>
            <a:ext cx="22986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AZR317</a:t>
            </a:r>
            <a:endParaRPr lang="en-US" dirty="0" smtClean="0">
              <a:solidFill>
                <a:schemeClr val="tx1">
                  <a:alpha val="99000"/>
                </a:schemeClr>
              </a:solidFill>
            </a:endParaRPr>
          </a:p>
        </p:txBody>
      </p:sp>
    </p:spTree>
    <p:extLst>
      <p:ext uri="{BB962C8B-B14F-4D97-AF65-F5344CB8AC3E}">
        <p14:creationId xmlns:p14="http://schemas.microsoft.com/office/powerpoint/2010/main" val="394820230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ounded Rectangle 4"/>
          <p:cNvSpPr/>
          <p:nvPr/>
        </p:nvSpPr>
        <p:spPr bwMode="auto">
          <a:xfrm>
            <a:off x="607620" y="3289804"/>
            <a:ext cx="11163976" cy="173939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sp>
        <p:nvSpPr>
          <p:cNvPr id="63" name="Down Arrow 62"/>
          <p:cNvSpPr/>
          <p:nvPr/>
        </p:nvSpPr>
        <p:spPr bwMode="auto">
          <a:xfrm>
            <a:off x="4713919" y="4203260"/>
            <a:ext cx="530668" cy="597340"/>
          </a:xfrm>
          <a:prstGeom prst="downArrow">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7" name="Rectangle 76"/>
          <p:cNvSpPr/>
          <p:nvPr/>
        </p:nvSpPr>
        <p:spPr>
          <a:xfrm>
            <a:off x="2834041" y="4362746"/>
            <a:ext cx="1736373" cy="369332"/>
          </a:xfrm>
          <a:prstGeom prst="rect">
            <a:avLst/>
          </a:prstGeom>
        </p:spPr>
        <p:txBody>
          <a:bodyPr wrap="none">
            <a:spAutoFit/>
          </a:bodyPr>
          <a:lstStyle/>
          <a:p>
            <a:r>
              <a:rPr lang="en-US" dirty="0" smtClean="0">
                <a:solidFill>
                  <a:srgbClr val="363535"/>
                </a:solidFill>
                <a:ea typeface="Segoe UI" pitchFamily="34" charset="0"/>
                <a:cs typeface="Segoe UI" pitchFamily="34" charset="0"/>
              </a:rPr>
              <a:t>Request Queue</a:t>
            </a:r>
            <a:endParaRPr lang="en-US" dirty="0">
              <a:solidFill>
                <a:srgbClr val="363535"/>
              </a:solidFill>
            </a:endParaRPr>
          </a:p>
        </p:txBody>
      </p:sp>
      <p:sp>
        <p:nvSpPr>
          <p:cNvPr id="53" name="Rectangle 52"/>
          <p:cNvSpPr/>
          <p:nvPr/>
        </p:nvSpPr>
        <p:spPr bwMode="auto">
          <a:xfrm>
            <a:off x="608012" y="1077608"/>
            <a:ext cx="11201400" cy="206422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dirty="0" smtClean="0">
                <a:solidFill>
                  <a:srgbClr val="FFFFFF">
                    <a:alpha val="98824"/>
                  </a:srgbClr>
                </a:solidFill>
                <a:ea typeface="Segoe UI" pitchFamily="34" charset="0"/>
                <a:cs typeface="Segoe UI" pitchFamily="34" charset="0"/>
              </a:rPr>
              <a:t>Windows Azure</a:t>
            </a:r>
          </a:p>
        </p:txBody>
      </p:sp>
      <p:sp>
        <p:nvSpPr>
          <p:cNvPr id="2" name="Title 1"/>
          <p:cNvSpPr>
            <a:spLocks noGrp="1"/>
          </p:cNvSpPr>
          <p:nvPr>
            <p:ph type="title"/>
          </p:nvPr>
        </p:nvSpPr>
        <p:spPr>
          <a:xfrm>
            <a:off x="519112" y="228600"/>
            <a:ext cx="11149013" cy="609398"/>
          </a:xfrm>
        </p:spPr>
        <p:txBody>
          <a:bodyPr/>
          <a:lstStyle/>
          <a:p>
            <a:r>
              <a:rPr lang="en-US" dirty="0" smtClean="0">
                <a:gradFill flip="none" rotWithShape="1">
                  <a:gsLst>
                    <a:gs pos="0">
                      <a:srgbClr val="FFFFFF"/>
                    </a:gs>
                    <a:gs pos="86000">
                      <a:srgbClr val="FFFFFF"/>
                    </a:gs>
                  </a:gsLst>
                  <a:lin ang="5400000" scaled="0"/>
                  <a:tileRect/>
                </a:gradFill>
              </a:rPr>
              <a:t>“Who has what data about me?” Service</a:t>
            </a:r>
            <a:endParaRPr lang="en-US" dirty="0">
              <a:gradFill flip="none" rotWithShape="1">
                <a:gsLst>
                  <a:gs pos="0">
                    <a:srgbClr val="FFFFFF"/>
                  </a:gs>
                  <a:gs pos="86000">
                    <a:srgbClr val="FFFFFF"/>
                  </a:gs>
                </a:gsLst>
                <a:lin ang="5400000" scaled="0"/>
                <a:tileRect/>
              </a:gradFill>
            </a:endParaRPr>
          </a:p>
        </p:txBody>
      </p:sp>
      <p:sp>
        <p:nvSpPr>
          <p:cNvPr id="13" name="Rectangle 12"/>
          <p:cNvSpPr/>
          <p:nvPr/>
        </p:nvSpPr>
        <p:spPr bwMode="auto">
          <a:xfrm>
            <a:off x="3275012" y="1424557"/>
            <a:ext cx="5706288" cy="1471043"/>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Consumer Web Site</a:t>
            </a:r>
          </a:p>
        </p:txBody>
      </p:sp>
      <p:sp>
        <p:nvSpPr>
          <p:cNvPr id="15" name="Rectangle 14"/>
          <p:cNvSpPr/>
          <p:nvPr/>
        </p:nvSpPr>
        <p:spPr bwMode="auto">
          <a:xfrm>
            <a:off x="4926201" y="1492983"/>
            <a:ext cx="1447800" cy="8072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Web Role Instance2</a:t>
            </a:r>
            <a:endParaRPr lang="en-US" sz="1600" dirty="0">
              <a:gradFill>
                <a:gsLst>
                  <a:gs pos="0">
                    <a:srgbClr val="FFFFFF"/>
                  </a:gs>
                  <a:gs pos="100000">
                    <a:srgbClr val="FFFFFF"/>
                  </a:gs>
                </a:gsLst>
                <a:lin ang="5400000" scaled="0"/>
              </a:gradFill>
            </a:endParaRPr>
          </a:p>
        </p:txBody>
      </p:sp>
      <p:sp>
        <p:nvSpPr>
          <p:cNvPr id="16" name="Rectangle 15"/>
          <p:cNvSpPr/>
          <p:nvPr/>
        </p:nvSpPr>
        <p:spPr bwMode="auto">
          <a:xfrm>
            <a:off x="7212201" y="1492983"/>
            <a:ext cx="1578461" cy="8072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Web Role </a:t>
            </a:r>
            <a:r>
              <a:rPr lang="en-US" sz="1600" dirty="0" err="1" smtClean="0">
                <a:gradFill>
                  <a:gsLst>
                    <a:gs pos="0">
                      <a:srgbClr val="FFFFFF"/>
                    </a:gs>
                    <a:gs pos="100000">
                      <a:srgbClr val="FFFFFF"/>
                    </a:gs>
                  </a:gsLst>
                  <a:lin ang="5400000" scaled="0"/>
                </a:gradFill>
              </a:rPr>
              <a:t>InstanceN</a:t>
            </a:r>
            <a:endParaRPr lang="en-US" sz="1600" dirty="0">
              <a:gradFill>
                <a:gsLst>
                  <a:gs pos="0">
                    <a:srgbClr val="FFFFFF"/>
                  </a:gs>
                  <a:gs pos="100000">
                    <a:srgbClr val="FFFFFF"/>
                  </a:gs>
                </a:gsLst>
                <a:lin ang="5400000" scaled="0"/>
              </a:gradFill>
            </a:endParaRPr>
          </a:p>
        </p:txBody>
      </p:sp>
      <p:sp>
        <p:nvSpPr>
          <p:cNvPr id="10" name="Rectangle 9"/>
          <p:cNvSpPr/>
          <p:nvPr/>
        </p:nvSpPr>
        <p:spPr bwMode="auto">
          <a:xfrm>
            <a:off x="6412101" y="2034158"/>
            <a:ext cx="114300" cy="133044"/>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 name="Rectangle 18"/>
          <p:cNvSpPr/>
          <p:nvPr/>
        </p:nvSpPr>
        <p:spPr bwMode="auto">
          <a:xfrm>
            <a:off x="6564501" y="2034157"/>
            <a:ext cx="114300" cy="133044"/>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 name="Rectangle 19"/>
          <p:cNvSpPr/>
          <p:nvPr/>
        </p:nvSpPr>
        <p:spPr bwMode="auto">
          <a:xfrm>
            <a:off x="6716901" y="2034157"/>
            <a:ext cx="114300" cy="133044"/>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p:nvSpPr>
        <p:spPr bwMode="auto">
          <a:xfrm>
            <a:off x="6869301" y="2034157"/>
            <a:ext cx="114300" cy="133044"/>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2" name="Rectangle 21"/>
          <p:cNvSpPr/>
          <p:nvPr/>
        </p:nvSpPr>
        <p:spPr bwMode="auto">
          <a:xfrm>
            <a:off x="7021701" y="2034157"/>
            <a:ext cx="114300" cy="133044"/>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0" name="Up Arrow 29"/>
          <p:cNvSpPr/>
          <p:nvPr/>
        </p:nvSpPr>
        <p:spPr bwMode="auto">
          <a:xfrm>
            <a:off x="2132012" y="3581811"/>
            <a:ext cx="482425" cy="597340"/>
          </a:xfrm>
          <a:prstGeom prst="upArrow">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1" name="Rectangle 30"/>
          <p:cNvSpPr/>
          <p:nvPr/>
        </p:nvSpPr>
        <p:spPr>
          <a:xfrm>
            <a:off x="662652" y="3620869"/>
            <a:ext cx="957313" cy="646331"/>
          </a:xfrm>
          <a:prstGeom prst="rect">
            <a:avLst/>
          </a:prstGeom>
        </p:spPr>
        <p:txBody>
          <a:bodyPr wrap="none">
            <a:spAutoFit/>
          </a:bodyPr>
          <a:lstStyle/>
          <a:p>
            <a:r>
              <a:rPr lang="en-US" dirty="0" smtClean="0">
                <a:solidFill>
                  <a:srgbClr val="363535"/>
                </a:solidFill>
                <a:ea typeface="Segoe UI" pitchFamily="34" charset="0"/>
                <a:cs typeface="Segoe UI" pitchFamily="34" charset="0"/>
              </a:rPr>
              <a:t>Reply </a:t>
            </a:r>
            <a:br>
              <a:rPr lang="en-US" dirty="0" smtClean="0">
                <a:solidFill>
                  <a:srgbClr val="363535"/>
                </a:solidFill>
                <a:ea typeface="Segoe UI" pitchFamily="34" charset="0"/>
                <a:cs typeface="Segoe UI" pitchFamily="34" charset="0"/>
              </a:rPr>
            </a:br>
            <a:r>
              <a:rPr lang="en-US" dirty="0" smtClean="0">
                <a:solidFill>
                  <a:srgbClr val="363535"/>
                </a:solidFill>
                <a:ea typeface="Segoe UI" pitchFamily="34" charset="0"/>
                <a:cs typeface="Segoe UI" pitchFamily="34" charset="0"/>
              </a:rPr>
              <a:t>Queues</a:t>
            </a:r>
            <a:endParaRPr lang="en-US" dirty="0">
              <a:solidFill>
                <a:srgbClr val="363535"/>
              </a:solidFill>
            </a:endParaRPr>
          </a:p>
        </p:txBody>
      </p:sp>
      <p:sp>
        <p:nvSpPr>
          <p:cNvPr id="32" name="Up Arrow 31"/>
          <p:cNvSpPr/>
          <p:nvPr/>
        </p:nvSpPr>
        <p:spPr bwMode="auto">
          <a:xfrm>
            <a:off x="3656012" y="3581811"/>
            <a:ext cx="482425" cy="597340"/>
          </a:xfrm>
          <a:prstGeom prst="upArrow">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4" name="Up Arrow 33"/>
          <p:cNvSpPr/>
          <p:nvPr/>
        </p:nvSpPr>
        <p:spPr bwMode="auto">
          <a:xfrm>
            <a:off x="6551612" y="3746060"/>
            <a:ext cx="482425" cy="597340"/>
          </a:xfrm>
          <a:prstGeom prst="upArrow">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3" name="Rectangle 2"/>
          <p:cNvSpPr/>
          <p:nvPr/>
        </p:nvSpPr>
        <p:spPr bwMode="auto">
          <a:xfrm>
            <a:off x="608012" y="5181600"/>
            <a:ext cx="5716524" cy="1447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Controller Service</a:t>
            </a:r>
          </a:p>
        </p:txBody>
      </p:sp>
      <p:cxnSp>
        <p:nvCxnSpPr>
          <p:cNvPr id="7" name="Straight Arrow Connector 6"/>
          <p:cNvCxnSpPr>
            <a:stCxn id="8" idx="2"/>
            <a:endCxn id="63" idx="0"/>
          </p:cNvCxnSpPr>
          <p:nvPr/>
        </p:nvCxnSpPr>
        <p:spPr>
          <a:xfrm rot="16200000" flipH="1">
            <a:off x="3601138" y="2825145"/>
            <a:ext cx="1903014" cy="853216"/>
          </a:xfrm>
          <a:prstGeom prst="bentConnector3">
            <a:avLst>
              <a:gd name="adj1" fmla="val 57007"/>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2" name="Straight Arrow Connector 6"/>
          <p:cNvCxnSpPr>
            <a:stCxn id="63" idx="2"/>
          </p:cNvCxnSpPr>
          <p:nvPr/>
        </p:nvCxnSpPr>
        <p:spPr>
          <a:xfrm rot="16200000" flipH="1">
            <a:off x="4674452" y="5105401"/>
            <a:ext cx="609604" cy="2"/>
          </a:xfrm>
          <a:prstGeom prst="bent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9" name="Straight Arrow Connector 6"/>
          <p:cNvCxnSpPr>
            <a:endCxn id="16" idx="2"/>
          </p:cNvCxnSpPr>
          <p:nvPr/>
        </p:nvCxnSpPr>
        <p:spPr>
          <a:xfrm rot="10800000">
            <a:off x="8001432" y="2300246"/>
            <a:ext cx="2283980" cy="290554"/>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sp>
        <p:nvSpPr>
          <p:cNvPr id="59" name="Rectangle 58"/>
          <p:cNvSpPr/>
          <p:nvPr/>
        </p:nvSpPr>
        <p:spPr bwMode="auto">
          <a:xfrm>
            <a:off x="4265612" y="5410200"/>
            <a:ext cx="1447800" cy="77919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Scheduling</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Role Instance1</a:t>
            </a:r>
          </a:p>
        </p:txBody>
      </p:sp>
      <p:sp>
        <p:nvSpPr>
          <p:cNvPr id="62" name="Rectangle 61"/>
          <p:cNvSpPr/>
          <p:nvPr/>
        </p:nvSpPr>
        <p:spPr bwMode="auto">
          <a:xfrm>
            <a:off x="6447373" y="5181600"/>
            <a:ext cx="5324223" cy="1447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Data Services</a:t>
            </a:r>
          </a:p>
        </p:txBody>
      </p:sp>
      <p:sp>
        <p:nvSpPr>
          <p:cNvPr id="65" name="Left-Right-Up Arrow 64"/>
          <p:cNvSpPr/>
          <p:nvPr/>
        </p:nvSpPr>
        <p:spPr bwMode="auto">
          <a:xfrm>
            <a:off x="8837612" y="3741348"/>
            <a:ext cx="940109" cy="797599"/>
          </a:xfrm>
          <a:prstGeom prst="leftRightUpArrow">
            <a:avLst>
              <a:gd name="adj1" fmla="val 25000"/>
              <a:gd name="adj2" fmla="val 25000"/>
              <a:gd name="adj3" fmla="val 17104"/>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6" name="Rectangle 65"/>
          <p:cNvSpPr/>
          <p:nvPr/>
        </p:nvSpPr>
        <p:spPr bwMode="auto">
          <a:xfrm>
            <a:off x="2741612" y="5410200"/>
            <a:ext cx="1447800" cy="77919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Scheduling</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Role Instance2</a:t>
            </a:r>
          </a:p>
        </p:txBody>
      </p:sp>
      <p:sp>
        <p:nvSpPr>
          <p:cNvPr id="67" name="Rectangle 66"/>
          <p:cNvSpPr/>
          <p:nvPr/>
        </p:nvSpPr>
        <p:spPr bwMode="auto">
          <a:xfrm>
            <a:off x="1217612" y="5410200"/>
            <a:ext cx="1447800" cy="77919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Scheduling</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Role Instance3</a:t>
            </a:r>
          </a:p>
        </p:txBody>
      </p:sp>
      <p:cxnSp>
        <p:nvCxnSpPr>
          <p:cNvPr id="71" name="Straight Arrow Connector 6"/>
          <p:cNvCxnSpPr>
            <a:stCxn id="59" idx="3"/>
            <a:endCxn id="65" idx="0"/>
          </p:cNvCxnSpPr>
          <p:nvPr/>
        </p:nvCxnSpPr>
        <p:spPr>
          <a:xfrm flipV="1">
            <a:off x="5713412" y="3741348"/>
            <a:ext cx="3594255" cy="2058452"/>
          </a:xfrm>
          <a:prstGeom prst="bentConnector4">
            <a:avLst>
              <a:gd name="adj1" fmla="val 8215"/>
              <a:gd name="adj2" fmla="val 111105"/>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5" name="Straight Arrow Connector 6"/>
          <p:cNvCxnSpPr>
            <a:stCxn id="65" idx="1"/>
            <a:endCxn id="74" idx="0"/>
          </p:cNvCxnSpPr>
          <p:nvPr/>
        </p:nvCxnSpPr>
        <p:spPr>
          <a:xfrm rot="10800000" flipV="1">
            <a:off x="7758266" y="4339547"/>
            <a:ext cx="1079347" cy="106880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8" name="Straight Arrow Connector 6"/>
          <p:cNvCxnSpPr>
            <a:endCxn id="34" idx="2"/>
          </p:cNvCxnSpPr>
          <p:nvPr/>
        </p:nvCxnSpPr>
        <p:spPr>
          <a:xfrm rot="16200000" flipV="1">
            <a:off x="6431939" y="4704287"/>
            <a:ext cx="1064949" cy="343176"/>
          </a:xfrm>
          <a:prstGeom prst="bent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3" name="Straight Arrow Connector 6"/>
          <p:cNvCxnSpPr>
            <a:stCxn id="65" idx="2"/>
            <a:endCxn id="73" idx="0"/>
          </p:cNvCxnSpPr>
          <p:nvPr/>
        </p:nvCxnSpPr>
        <p:spPr>
          <a:xfrm rot="5400000">
            <a:off x="8815666" y="4918198"/>
            <a:ext cx="970953" cy="13051"/>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5" name="Straight Arrow Connector 6"/>
          <p:cNvCxnSpPr>
            <a:stCxn id="65" idx="3"/>
            <a:endCxn id="44" idx="0"/>
          </p:cNvCxnSpPr>
          <p:nvPr/>
        </p:nvCxnSpPr>
        <p:spPr>
          <a:xfrm>
            <a:off x="9777721" y="4339547"/>
            <a:ext cx="1117095" cy="1068802"/>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1" name="Straight Arrow Connector 6"/>
          <p:cNvCxnSpPr>
            <a:stCxn id="34" idx="0"/>
            <a:endCxn id="29" idx="4"/>
          </p:cNvCxnSpPr>
          <p:nvPr/>
        </p:nvCxnSpPr>
        <p:spPr>
          <a:xfrm rot="16200000" flipV="1">
            <a:off x="4951590" y="1904824"/>
            <a:ext cx="1460060" cy="2222411"/>
          </a:xfrm>
          <a:prstGeom prst="bent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sp>
        <p:nvSpPr>
          <p:cNvPr id="29" name="Oval 28"/>
          <p:cNvSpPr/>
          <p:nvPr/>
        </p:nvSpPr>
        <p:spPr bwMode="auto">
          <a:xfrm>
            <a:off x="4418014" y="1978348"/>
            <a:ext cx="304800" cy="307652"/>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 name="Rectangle 7"/>
          <p:cNvSpPr/>
          <p:nvPr/>
        </p:nvSpPr>
        <p:spPr bwMode="auto">
          <a:xfrm>
            <a:off x="3402137" y="1492983"/>
            <a:ext cx="1447800" cy="8072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Web Role Instance1</a:t>
            </a:r>
          </a:p>
        </p:txBody>
      </p:sp>
      <p:cxnSp>
        <p:nvCxnSpPr>
          <p:cNvPr id="58" name="Straight Arrow Connector 6"/>
          <p:cNvCxnSpPr>
            <a:stCxn id="69" idx="0"/>
            <a:endCxn id="34" idx="2"/>
          </p:cNvCxnSpPr>
          <p:nvPr/>
        </p:nvCxnSpPr>
        <p:spPr>
          <a:xfrm rot="16200000" flipV="1">
            <a:off x="7377069" y="3759156"/>
            <a:ext cx="1066800" cy="2235287"/>
          </a:xfrm>
          <a:prstGeom prst="bent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4" name="Straight Arrow Connector 6"/>
          <p:cNvCxnSpPr>
            <a:stCxn id="70" idx="0"/>
            <a:endCxn id="34" idx="2"/>
          </p:cNvCxnSpPr>
          <p:nvPr/>
        </p:nvCxnSpPr>
        <p:spPr>
          <a:xfrm rot="16200000" flipV="1">
            <a:off x="8177169" y="2959056"/>
            <a:ext cx="1066800" cy="3835487"/>
          </a:xfrm>
          <a:prstGeom prst="bent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sp>
        <p:nvSpPr>
          <p:cNvPr id="44" name="Oval 43"/>
          <p:cNvSpPr/>
          <p:nvPr/>
        </p:nvSpPr>
        <p:spPr bwMode="auto">
          <a:xfrm>
            <a:off x="10742612" y="5408349"/>
            <a:ext cx="304408" cy="30480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3" name="Oval 72"/>
          <p:cNvSpPr/>
          <p:nvPr/>
        </p:nvSpPr>
        <p:spPr bwMode="auto">
          <a:xfrm>
            <a:off x="9142412" y="5410200"/>
            <a:ext cx="304408" cy="30480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4" name="Oval 73"/>
          <p:cNvSpPr/>
          <p:nvPr/>
        </p:nvSpPr>
        <p:spPr bwMode="auto">
          <a:xfrm>
            <a:off x="7606061" y="5408349"/>
            <a:ext cx="304408" cy="304800"/>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68" name="Rectangle 67"/>
          <p:cNvSpPr/>
          <p:nvPr/>
        </p:nvSpPr>
        <p:spPr bwMode="auto">
          <a:xfrm>
            <a:off x="6704012" y="5408349"/>
            <a:ext cx="1447800" cy="77919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Data Service 1</a:t>
            </a:r>
          </a:p>
        </p:txBody>
      </p:sp>
      <p:sp>
        <p:nvSpPr>
          <p:cNvPr id="69" name="Rectangle 68"/>
          <p:cNvSpPr/>
          <p:nvPr/>
        </p:nvSpPr>
        <p:spPr bwMode="auto">
          <a:xfrm>
            <a:off x="8304212" y="5410200"/>
            <a:ext cx="1447800" cy="77919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Data Service 2</a:t>
            </a:r>
          </a:p>
        </p:txBody>
      </p:sp>
      <p:sp>
        <p:nvSpPr>
          <p:cNvPr id="70" name="Rectangle 69"/>
          <p:cNvSpPr/>
          <p:nvPr/>
        </p:nvSpPr>
        <p:spPr bwMode="auto">
          <a:xfrm>
            <a:off x="9904412" y="5410200"/>
            <a:ext cx="1447800" cy="779199"/>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Data Service 3</a:t>
            </a:r>
          </a:p>
        </p:txBody>
      </p:sp>
      <p:sp>
        <p:nvSpPr>
          <p:cNvPr id="76" name="Rectangle 75"/>
          <p:cNvSpPr/>
          <p:nvPr/>
        </p:nvSpPr>
        <p:spPr>
          <a:xfrm>
            <a:off x="10061588" y="3505200"/>
            <a:ext cx="1443024" cy="646331"/>
          </a:xfrm>
          <a:prstGeom prst="rect">
            <a:avLst/>
          </a:prstGeom>
        </p:spPr>
        <p:txBody>
          <a:bodyPr wrap="none">
            <a:spAutoFit/>
          </a:bodyPr>
          <a:lstStyle/>
          <a:p>
            <a:pPr algn="ctr"/>
            <a:r>
              <a:rPr lang="en-US" dirty="0" smtClean="0">
                <a:solidFill>
                  <a:srgbClr val="363535"/>
                </a:solidFill>
                <a:ea typeface="Segoe UI" pitchFamily="34" charset="0"/>
                <a:cs typeface="Segoe UI" pitchFamily="34" charset="0"/>
              </a:rPr>
              <a:t>Distribution </a:t>
            </a:r>
            <a:br>
              <a:rPr lang="en-US" dirty="0" smtClean="0">
                <a:solidFill>
                  <a:srgbClr val="363535"/>
                </a:solidFill>
                <a:ea typeface="Segoe UI" pitchFamily="34" charset="0"/>
                <a:cs typeface="Segoe UI" pitchFamily="34" charset="0"/>
              </a:rPr>
            </a:br>
            <a:r>
              <a:rPr lang="en-US" dirty="0" smtClean="0">
                <a:solidFill>
                  <a:srgbClr val="363535"/>
                </a:solidFill>
                <a:ea typeface="Segoe UI" pitchFamily="34" charset="0"/>
                <a:cs typeface="Segoe UI" pitchFamily="34" charset="0"/>
              </a:rPr>
              <a:t>Topic</a:t>
            </a:r>
            <a:endParaRPr lang="en-US" dirty="0">
              <a:solidFill>
                <a:srgbClr val="363535"/>
              </a:solidFill>
            </a:endParaRPr>
          </a:p>
        </p:txBody>
      </p:sp>
      <p:sp>
        <p:nvSpPr>
          <p:cNvPr id="79" name="Rectangle 78"/>
          <p:cNvSpPr/>
          <p:nvPr/>
        </p:nvSpPr>
        <p:spPr>
          <a:xfrm>
            <a:off x="7161212" y="3821668"/>
            <a:ext cx="944489" cy="369332"/>
          </a:xfrm>
          <a:prstGeom prst="rect">
            <a:avLst/>
          </a:prstGeom>
        </p:spPr>
        <p:txBody>
          <a:bodyPr wrap="none">
            <a:spAutoFit/>
          </a:bodyPr>
          <a:lstStyle/>
          <a:p>
            <a:pPr algn="ctr"/>
            <a:r>
              <a:rPr lang="en-US" dirty="0" smtClean="0">
                <a:solidFill>
                  <a:srgbClr val="363535"/>
                </a:solidFill>
                <a:ea typeface="Segoe UI" pitchFamily="34" charset="0"/>
                <a:cs typeface="Segoe UI" pitchFamily="34" charset="0"/>
              </a:rPr>
              <a:t>Session</a:t>
            </a:r>
            <a:endParaRPr lang="en-US" dirty="0">
              <a:solidFill>
                <a:srgbClr val="363535"/>
              </a:solidFill>
            </a:endParaRPr>
          </a:p>
        </p:txBody>
      </p:sp>
    </p:spTree>
    <p:extLst>
      <p:ext uri="{BB962C8B-B14F-4D97-AF65-F5344CB8AC3E}">
        <p14:creationId xmlns:p14="http://schemas.microsoft.com/office/powerpoint/2010/main" val="209682654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gradFill flip="none" rotWithShape="1">
                  <a:gsLst>
                    <a:gs pos="0">
                      <a:srgbClr val="FFFFFF"/>
                    </a:gs>
                    <a:gs pos="86000">
                      <a:srgbClr val="FFFFFF"/>
                    </a:gs>
                  </a:gsLst>
                  <a:lin ang="5400000" scaled="0"/>
                  <a:tileRect/>
                </a:gradFill>
              </a:rPr>
              <a:t>“Who has what data about me?” Service</a:t>
            </a:r>
            <a:endParaRPr lang="en-US" dirty="0"/>
          </a:p>
        </p:txBody>
      </p:sp>
      <p:sp>
        <p:nvSpPr>
          <p:cNvPr id="3" name="Text Placeholder 2"/>
          <p:cNvSpPr>
            <a:spLocks noGrp="1"/>
          </p:cNvSpPr>
          <p:nvPr>
            <p:ph type="body" sz="quarter" idx="10"/>
          </p:nvPr>
        </p:nvSpPr>
        <p:spPr>
          <a:xfrm>
            <a:off x="519113" y="1447800"/>
            <a:ext cx="11149012" cy="6113981"/>
          </a:xfrm>
        </p:spPr>
        <p:txBody>
          <a:bodyPr/>
          <a:lstStyle/>
          <a:p>
            <a:r>
              <a:rPr lang="en-US" dirty="0"/>
              <a:t>Customer: Commercial website to track </a:t>
            </a:r>
            <a:r>
              <a:rPr lang="en-US" dirty="0" smtClean="0"/>
              <a:t>personal data</a:t>
            </a:r>
            <a:endParaRPr lang="en-US" dirty="0"/>
          </a:p>
          <a:p>
            <a:r>
              <a:rPr lang="en-US" dirty="0"/>
              <a:t>Solution</a:t>
            </a:r>
          </a:p>
          <a:p>
            <a:pPr lvl="1"/>
            <a:r>
              <a:rPr lang="en-US" dirty="0"/>
              <a:t>Data gathered from several disparate sources</a:t>
            </a:r>
          </a:p>
          <a:p>
            <a:pPr lvl="1"/>
            <a:r>
              <a:rPr lang="en-US" dirty="0"/>
              <a:t>Fan-out processing of customer requests from website</a:t>
            </a:r>
          </a:p>
          <a:p>
            <a:pPr lvl="1"/>
            <a:r>
              <a:rPr lang="en-US" dirty="0"/>
              <a:t>Responses from different systems correlated to present results</a:t>
            </a:r>
          </a:p>
          <a:p>
            <a:r>
              <a:rPr lang="en-US" dirty="0"/>
              <a:t>Service Bus </a:t>
            </a:r>
            <a:r>
              <a:rPr lang="en-US" dirty="0" smtClean="0"/>
              <a:t>Usage</a:t>
            </a:r>
            <a:endParaRPr lang="en-US" dirty="0"/>
          </a:p>
          <a:p>
            <a:pPr lvl="1"/>
            <a:r>
              <a:rPr lang="en-US" dirty="0"/>
              <a:t>Queues for decoupling of the web layer from middle-tier services</a:t>
            </a:r>
          </a:p>
          <a:p>
            <a:pPr lvl="1"/>
            <a:r>
              <a:rPr lang="en-US" dirty="0"/>
              <a:t>Enable scaling to thousands of online web site </a:t>
            </a:r>
            <a:r>
              <a:rPr lang="en-US" dirty="0" smtClean="0"/>
              <a:t>users</a:t>
            </a:r>
          </a:p>
          <a:p>
            <a:pPr lvl="1"/>
            <a:r>
              <a:rPr lang="en-US" dirty="0" smtClean="0"/>
              <a:t>Topic fan-out for communicating with data services</a:t>
            </a:r>
            <a:endParaRPr lang="en-US" dirty="0"/>
          </a:p>
          <a:p>
            <a:pPr lvl="1"/>
            <a:r>
              <a:rPr lang="en-US" dirty="0"/>
              <a:t>Request/Response correlation using Sessions</a:t>
            </a:r>
          </a:p>
          <a:p>
            <a:pPr lvl="1"/>
            <a:endParaRPr lang="en-US" sz="1500" dirty="0"/>
          </a:p>
          <a:p>
            <a:pPr lvl="1"/>
            <a:endParaRPr lang="en-US" dirty="0" smtClean="0"/>
          </a:p>
          <a:p>
            <a:endParaRPr lang="en-US" dirty="0"/>
          </a:p>
        </p:txBody>
      </p:sp>
    </p:spTree>
    <p:extLst>
      <p:ext uri="{BB962C8B-B14F-4D97-AF65-F5344CB8AC3E}">
        <p14:creationId xmlns:p14="http://schemas.microsoft.com/office/powerpoint/2010/main" val="271566638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Devices</a:t>
            </a:r>
            <a:endParaRPr lang="en-US" dirty="0"/>
          </a:p>
        </p:txBody>
      </p:sp>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Scaling things out</a:t>
            </a:r>
            <a:endParaRPr lang="en-US" dirty="0"/>
          </a:p>
        </p:txBody>
      </p:sp>
    </p:spTree>
    <p:extLst>
      <p:ext uri="{BB962C8B-B14F-4D97-AF65-F5344CB8AC3E}">
        <p14:creationId xmlns:p14="http://schemas.microsoft.com/office/powerpoint/2010/main" val="4686039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dirty="0" smtClean="0"/>
              <a:t>Air Conditioners and other Devices</a:t>
            </a:r>
            <a:endParaRPr lang="en-US" dirty="0"/>
          </a:p>
        </p:txBody>
      </p:sp>
      <p:grpSp>
        <p:nvGrpSpPr>
          <p:cNvPr id="5" name="Group 4"/>
          <p:cNvGrpSpPr/>
          <p:nvPr/>
        </p:nvGrpSpPr>
        <p:grpSpPr>
          <a:xfrm>
            <a:off x="4876306" y="1747562"/>
            <a:ext cx="533400" cy="533400"/>
            <a:chOff x="685800" y="1676400"/>
            <a:chExt cx="533400" cy="533400"/>
          </a:xfrm>
        </p:grpSpPr>
        <p:sp>
          <p:nvSpPr>
            <p:cNvPr id="6" name="Rounded Rectangle 5"/>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7"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a:xfrm>
            <a:off x="6204049" y="2889932"/>
            <a:ext cx="694741"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grpSp>
        <p:nvGrpSpPr>
          <p:cNvPr id="9" name="Group 8"/>
          <p:cNvGrpSpPr/>
          <p:nvPr/>
        </p:nvGrpSpPr>
        <p:grpSpPr>
          <a:xfrm>
            <a:off x="5613775" y="1747562"/>
            <a:ext cx="533400" cy="533400"/>
            <a:chOff x="685800" y="1676400"/>
            <a:chExt cx="533400" cy="533400"/>
          </a:xfrm>
        </p:grpSpPr>
        <p:sp>
          <p:nvSpPr>
            <p:cNvPr id="10" name="Rounded Rectangle 9"/>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11"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6344109" y="1747562"/>
            <a:ext cx="533400" cy="533400"/>
            <a:chOff x="685800" y="1676400"/>
            <a:chExt cx="533400" cy="533400"/>
          </a:xfrm>
        </p:grpSpPr>
        <p:sp>
          <p:nvSpPr>
            <p:cNvPr id="13" name="Rounded Rectangle 12"/>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14"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5" name="Elbow Connector 112"/>
          <p:cNvCxnSpPr>
            <a:stCxn id="6" idx="2"/>
            <a:endCxn id="8" idx="0"/>
          </p:cNvCxnSpPr>
          <p:nvPr/>
        </p:nvCxnSpPr>
        <p:spPr>
          <a:xfrm>
            <a:off x="5143006" y="2280962"/>
            <a:ext cx="1408414" cy="608970"/>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6" name="Elbow Connector 116"/>
          <p:cNvCxnSpPr>
            <a:stCxn id="10" idx="2"/>
            <a:endCxn id="18" idx="0"/>
          </p:cNvCxnSpPr>
          <p:nvPr/>
        </p:nvCxnSpPr>
        <p:spPr>
          <a:xfrm>
            <a:off x="5880475" y="2280962"/>
            <a:ext cx="1408414" cy="608970"/>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7" name="Elbow Connector 119"/>
          <p:cNvCxnSpPr>
            <a:stCxn id="13" idx="2"/>
            <a:endCxn id="19" idx="0"/>
          </p:cNvCxnSpPr>
          <p:nvPr/>
        </p:nvCxnSpPr>
        <p:spPr>
          <a:xfrm>
            <a:off x="6610809" y="2280962"/>
            <a:ext cx="1408414" cy="608970"/>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18" name="Rectangle 17"/>
          <p:cNvSpPr/>
          <p:nvPr/>
        </p:nvSpPr>
        <p:spPr>
          <a:xfrm>
            <a:off x="6941518" y="2889932"/>
            <a:ext cx="694741"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sp>
        <p:nvSpPr>
          <p:cNvPr id="19" name="Rectangle 18"/>
          <p:cNvSpPr/>
          <p:nvPr/>
        </p:nvSpPr>
        <p:spPr>
          <a:xfrm>
            <a:off x="7671852" y="2889932"/>
            <a:ext cx="694741"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sp>
        <p:nvSpPr>
          <p:cNvPr id="20" name="Rectangle 19"/>
          <p:cNvSpPr/>
          <p:nvPr/>
        </p:nvSpPr>
        <p:spPr>
          <a:xfrm>
            <a:off x="6191709" y="3278489"/>
            <a:ext cx="2174884"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Topic</a:t>
            </a:r>
            <a:endParaRPr lang="en-US" dirty="0">
              <a:solidFill>
                <a:srgbClr val="FFFFFF"/>
              </a:solidFill>
              <a:latin typeface="Segoe UI Light" pitchFamily="34" charset="0"/>
            </a:endParaRPr>
          </a:p>
        </p:txBody>
      </p:sp>
      <p:sp>
        <p:nvSpPr>
          <p:cNvPr id="21" name="Rectangle 20"/>
          <p:cNvSpPr/>
          <p:nvPr/>
        </p:nvSpPr>
        <p:spPr>
          <a:xfrm>
            <a:off x="3376999" y="2966762"/>
            <a:ext cx="2185768"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Topic</a:t>
            </a:r>
            <a:endParaRPr lang="en-US" dirty="0">
              <a:solidFill>
                <a:srgbClr val="FFFFFF"/>
              </a:solidFill>
              <a:latin typeface="Segoe UI Light" pitchFamily="34" charset="0"/>
            </a:endParaRPr>
          </a:p>
        </p:txBody>
      </p:sp>
      <p:sp>
        <p:nvSpPr>
          <p:cNvPr id="22" name="Rectangle 21"/>
          <p:cNvSpPr/>
          <p:nvPr/>
        </p:nvSpPr>
        <p:spPr>
          <a:xfrm>
            <a:off x="4880125" y="3372038"/>
            <a:ext cx="704713"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sp>
        <p:nvSpPr>
          <p:cNvPr id="23" name="Rounded Rectangle 22"/>
          <p:cNvSpPr/>
          <p:nvPr/>
        </p:nvSpPr>
        <p:spPr>
          <a:xfrm>
            <a:off x="5330208" y="4038600"/>
            <a:ext cx="2233101" cy="665526"/>
          </a:xfrm>
          <a:prstGeom prst="roundRect">
            <a:avLst>
              <a:gd name="adj" fmla="val 9038"/>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solidFill>
                  <a:srgbClr val="FFFFFF"/>
                </a:solidFill>
                <a:latin typeface="Segoe UI Light" pitchFamily="34" charset="0"/>
              </a:rPr>
              <a:t>Control</a:t>
            </a:r>
            <a:endParaRPr lang="en-US" dirty="0">
              <a:solidFill>
                <a:srgbClr val="FFFFFF"/>
              </a:solidFill>
              <a:latin typeface="Segoe UI Light" pitchFamily="34" charset="0"/>
            </a:endParaRPr>
          </a:p>
        </p:txBody>
      </p:sp>
      <p:cxnSp>
        <p:nvCxnSpPr>
          <p:cNvPr id="24" name="Elbow Connector 112"/>
          <p:cNvCxnSpPr>
            <a:endCxn id="22" idx="2"/>
          </p:cNvCxnSpPr>
          <p:nvPr/>
        </p:nvCxnSpPr>
        <p:spPr>
          <a:xfrm flipH="1" flipV="1">
            <a:off x="5232482" y="3753038"/>
            <a:ext cx="125010" cy="285562"/>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5" name="Elbow Connector 112"/>
          <p:cNvCxnSpPr/>
          <p:nvPr/>
        </p:nvCxnSpPr>
        <p:spPr>
          <a:xfrm flipH="1">
            <a:off x="6941518" y="3728762"/>
            <a:ext cx="373499" cy="342585"/>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6" name="Elbow Connector 112"/>
          <p:cNvCxnSpPr>
            <a:endCxn id="6" idx="2"/>
          </p:cNvCxnSpPr>
          <p:nvPr/>
        </p:nvCxnSpPr>
        <p:spPr>
          <a:xfrm flipV="1">
            <a:off x="3829509" y="2280962"/>
            <a:ext cx="1313497" cy="616527"/>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7" name="Elbow Connector 112"/>
          <p:cNvCxnSpPr>
            <a:endCxn id="10" idx="2"/>
          </p:cNvCxnSpPr>
          <p:nvPr/>
        </p:nvCxnSpPr>
        <p:spPr>
          <a:xfrm flipV="1">
            <a:off x="4486054" y="2280962"/>
            <a:ext cx="1394421" cy="616527"/>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8" name="Elbow Connector 112"/>
          <p:cNvCxnSpPr>
            <a:endCxn id="13" idx="2"/>
          </p:cNvCxnSpPr>
          <p:nvPr/>
        </p:nvCxnSpPr>
        <p:spPr>
          <a:xfrm flipV="1">
            <a:off x="5135448" y="2280962"/>
            <a:ext cx="1475361" cy="616527"/>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3296109" y="1641474"/>
            <a:ext cx="0" cy="4859746"/>
          </a:xfrm>
          <a:prstGeom prst="line">
            <a:avLst/>
          </a:prstGeom>
          <a:ln>
            <a:solidFill>
              <a:srgbClr val="00B050">
                <a:alpha val="50000"/>
              </a:srgbClr>
            </a:solidFill>
            <a:prstDash val="sysDot"/>
          </a:ln>
        </p:spPr>
        <p:style>
          <a:lnRef idx="3">
            <a:schemeClr val="accent3"/>
          </a:lnRef>
          <a:fillRef idx="0">
            <a:schemeClr val="accent3"/>
          </a:fillRef>
          <a:effectRef idx="2">
            <a:schemeClr val="accent3"/>
          </a:effectRef>
          <a:fontRef idx="minor">
            <a:schemeClr val="tx1"/>
          </a:fontRef>
        </p:style>
      </p:cxnSp>
      <p:cxnSp>
        <p:nvCxnSpPr>
          <p:cNvPr id="30" name="Straight Connector 29"/>
          <p:cNvCxnSpPr/>
          <p:nvPr/>
        </p:nvCxnSpPr>
        <p:spPr>
          <a:xfrm>
            <a:off x="8477709" y="1421788"/>
            <a:ext cx="0" cy="5345721"/>
          </a:xfrm>
          <a:prstGeom prst="line">
            <a:avLst/>
          </a:prstGeom>
          <a:ln>
            <a:solidFill>
              <a:srgbClr val="00B050">
                <a:alpha val="50000"/>
              </a:srgbClr>
            </a:solidFill>
            <a:prstDash val="sysDot"/>
          </a:ln>
        </p:spPr>
        <p:style>
          <a:lnRef idx="3">
            <a:schemeClr val="accent3"/>
          </a:lnRef>
          <a:fillRef idx="0">
            <a:schemeClr val="accent3"/>
          </a:fillRef>
          <a:effectRef idx="2">
            <a:schemeClr val="accent3"/>
          </a:effectRef>
          <a:fontRef idx="minor">
            <a:schemeClr val="tx1"/>
          </a:fontRef>
        </p:style>
      </p:cxnSp>
      <p:sp>
        <p:nvSpPr>
          <p:cNvPr id="31" name="TextBox 30"/>
          <p:cNvSpPr txBox="1"/>
          <p:nvPr/>
        </p:nvSpPr>
        <p:spPr>
          <a:xfrm>
            <a:off x="5357492" y="1329739"/>
            <a:ext cx="986617" cy="369332"/>
          </a:xfrm>
          <a:prstGeom prst="rect">
            <a:avLst/>
          </a:prstGeom>
          <a:noFill/>
        </p:spPr>
        <p:txBody>
          <a:bodyPr wrap="none" rtlCol="0">
            <a:spAutoFit/>
          </a:bodyPr>
          <a:lstStyle/>
          <a:p>
            <a:r>
              <a:rPr lang="en-US" dirty="0" smtClean="0">
                <a:solidFill>
                  <a:srgbClr val="FFFFFF"/>
                </a:solidFill>
                <a:latin typeface="Segoe UI Light" pitchFamily="34" charset="0"/>
              </a:rPr>
              <a:t>Partition</a:t>
            </a:r>
            <a:endParaRPr lang="en-US" dirty="0">
              <a:solidFill>
                <a:srgbClr val="FFFFFF"/>
              </a:solidFill>
              <a:latin typeface="Segoe UI Light" pitchFamily="34" charset="0"/>
            </a:endParaRPr>
          </a:p>
        </p:txBody>
      </p:sp>
      <p:cxnSp>
        <p:nvCxnSpPr>
          <p:cNvPr id="32" name="Straight Arrow Connector 31"/>
          <p:cNvCxnSpPr/>
          <p:nvPr/>
        </p:nvCxnSpPr>
        <p:spPr>
          <a:xfrm>
            <a:off x="6321321" y="1551228"/>
            <a:ext cx="909150"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H="1">
            <a:off x="4464974" y="1551228"/>
            <a:ext cx="869730"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4" name="Down Arrow 33"/>
          <p:cNvSpPr/>
          <p:nvPr/>
        </p:nvSpPr>
        <p:spPr>
          <a:xfrm>
            <a:off x="2665412" y="2166662"/>
            <a:ext cx="533400" cy="3657600"/>
          </a:xfrm>
          <a:prstGeom prst="downArrow">
            <a:avLst/>
          </a:prstGeom>
          <a:ln>
            <a:noFill/>
          </a:ln>
        </p:spPr>
        <p:style>
          <a:lnRef idx="3">
            <a:schemeClr val="lt1"/>
          </a:lnRef>
          <a:fillRef idx="1">
            <a:schemeClr val="accent4"/>
          </a:fillRef>
          <a:effectRef idx="1">
            <a:schemeClr val="accent4"/>
          </a:effectRef>
          <a:fontRef idx="minor">
            <a:schemeClr val="lt1"/>
          </a:fontRef>
        </p:style>
        <p:txBody>
          <a:bodyPr vert="vert270" rtlCol="0" anchor="ctr"/>
          <a:lstStyle/>
          <a:p>
            <a:pPr algn="ctr"/>
            <a:r>
              <a:rPr lang="en-US" dirty="0" smtClean="0">
                <a:solidFill>
                  <a:srgbClr val="FFFFFF"/>
                </a:solidFill>
                <a:latin typeface="Segoe UI Light" pitchFamily="34" charset="0"/>
              </a:rPr>
              <a:t>Event Flow</a:t>
            </a:r>
            <a:endParaRPr lang="en-US" dirty="0">
              <a:solidFill>
                <a:srgbClr val="FFFFFF"/>
              </a:solidFill>
              <a:latin typeface="Segoe UI Light" pitchFamily="34" charset="0"/>
            </a:endParaRPr>
          </a:p>
        </p:txBody>
      </p:sp>
      <p:sp>
        <p:nvSpPr>
          <p:cNvPr id="35" name="Down Arrow 34"/>
          <p:cNvSpPr/>
          <p:nvPr/>
        </p:nvSpPr>
        <p:spPr>
          <a:xfrm rot="10800000">
            <a:off x="8553910" y="2242547"/>
            <a:ext cx="533400" cy="3657600"/>
          </a:xfrm>
          <a:prstGeom prst="downArrow">
            <a:avLst/>
          </a:prstGeom>
          <a:ln>
            <a:noFill/>
          </a:ln>
        </p:spPr>
        <p:style>
          <a:lnRef idx="3">
            <a:schemeClr val="lt1"/>
          </a:lnRef>
          <a:fillRef idx="1">
            <a:schemeClr val="accent4"/>
          </a:fillRef>
          <a:effectRef idx="1">
            <a:schemeClr val="accent4"/>
          </a:effectRef>
          <a:fontRef idx="minor">
            <a:schemeClr val="lt1"/>
          </a:fontRef>
        </p:style>
        <p:txBody>
          <a:bodyPr vert="vert270" rtlCol="0" anchor="ctr"/>
          <a:lstStyle/>
          <a:p>
            <a:pPr algn="ctr"/>
            <a:r>
              <a:rPr lang="en-US" dirty="0" smtClean="0">
                <a:solidFill>
                  <a:srgbClr val="FFFFFF"/>
                </a:solidFill>
                <a:latin typeface="Segoe UI Light" pitchFamily="34" charset="0"/>
              </a:rPr>
              <a:t>Control Flow</a:t>
            </a:r>
            <a:endParaRPr lang="en-US" dirty="0">
              <a:solidFill>
                <a:srgbClr val="FFFFFF"/>
              </a:solidFill>
              <a:latin typeface="Segoe UI Light" pitchFamily="34" charset="0"/>
            </a:endParaRPr>
          </a:p>
        </p:txBody>
      </p:sp>
      <p:sp>
        <p:nvSpPr>
          <p:cNvPr id="36" name="Rectangle 35"/>
          <p:cNvSpPr/>
          <p:nvPr/>
        </p:nvSpPr>
        <p:spPr>
          <a:xfrm>
            <a:off x="4128732" y="3377076"/>
            <a:ext cx="704713"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sp>
        <p:nvSpPr>
          <p:cNvPr id="37" name="Rectangle 36"/>
          <p:cNvSpPr/>
          <p:nvPr/>
        </p:nvSpPr>
        <p:spPr>
          <a:xfrm>
            <a:off x="3376998" y="3377076"/>
            <a:ext cx="704713"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sp>
        <p:nvSpPr>
          <p:cNvPr id="38" name="Rounded Rectangle 37"/>
          <p:cNvSpPr/>
          <p:nvPr/>
        </p:nvSpPr>
        <p:spPr>
          <a:xfrm>
            <a:off x="5048709" y="5410200"/>
            <a:ext cx="2233101" cy="665526"/>
          </a:xfrm>
          <a:prstGeom prst="roundRect">
            <a:avLst>
              <a:gd name="adj" fmla="val 9038"/>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rgbClr val="FFFFFF"/>
                </a:solidFill>
                <a:latin typeface="Segoe UI Light" pitchFamily="34" charset="0"/>
              </a:rPr>
              <a:t>Event Store</a:t>
            </a:r>
            <a:endParaRPr lang="en-US" dirty="0">
              <a:solidFill>
                <a:srgbClr val="FFFFFF"/>
              </a:solidFill>
              <a:latin typeface="Segoe UI Light" pitchFamily="34" charset="0"/>
            </a:endParaRPr>
          </a:p>
        </p:txBody>
      </p:sp>
      <p:sp>
        <p:nvSpPr>
          <p:cNvPr id="39" name="Rounded Rectangle 38"/>
          <p:cNvSpPr/>
          <p:nvPr/>
        </p:nvSpPr>
        <p:spPr>
          <a:xfrm>
            <a:off x="5177808" y="4724400"/>
            <a:ext cx="2233101" cy="665526"/>
          </a:xfrm>
          <a:prstGeom prst="roundRect">
            <a:avLst>
              <a:gd name="adj" fmla="val 9038"/>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srgbClr val="FFFFFF"/>
                </a:solidFill>
                <a:latin typeface="Segoe UI Light" pitchFamily="34" charset="0"/>
              </a:rPr>
              <a:t>Analytics</a:t>
            </a:r>
            <a:endParaRPr lang="en-US" dirty="0">
              <a:solidFill>
                <a:srgbClr val="FFFFFF"/>
              </a:solidFill>
              <a:latin typeface="Segoe UI Light" pitchFamily="34" charset="0"/>
            </a:endParaRPr>
          </a:p>
        </p:txBody>
      </p:sp>
      <p:cxnSp>
        <p:nvCxnSpPr>
          <p:cNvPr id="40" name="Elbow Connector 112"/>
          <p:cNvCxnSpPr>
            <a:endCxn id="36" idx="2"/>
          </p:cNvCxnSpPr>
          <p:nvPr/>
        </p:nvCxnSpPr>
        <p:spPr>
          <a:xfrm flipH="1" flipV="1">
            <a:off x="4481089" y="3758076"/>
            <a:ext cx="702175" cy="966324"/>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41" name="Elbow Connector 112"/>
          <p:cNvCxnSpPr>
            <a:endCxn id="37" idx="2"/>
          </p:cNvCxnSpPr>
          <p:nvPr/>
        </p:nvCxnSpPr>
        <p:spPr>
          <a:xfrm flipH="1" flipV="1">
            <a:off x="3729355" y="3758076"/>
            <a:ext cx="1319354" cy="1652124"/>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398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smtClean="0"/>
              <a:t>Scale-Units</a:t>
            </a:r>
            <a:endParaRPr lang="en-US" dirty="0"/>
          </a:p>
        </p:txBody>
      </p:sp>
      <p:sp>
        <p:nvSpPr>
          <p:cNvPr id="5" name="Rectangle 4"/>
          <p:cNvSpPr/>
          <p:nvPr/>
        </p:nvSpPr>
        <p:spPr>
          <a:xfrm>
            <a:off x="3197663" y="3846525"/>
            <a:ext cx="5735870" cy="820259"/>
          </a:xfrm>
          <a:prstGeom prst="rect">
            <a:avLst/>
          </a:prstGeom>
        </p:spPr>
        <p:style>
          <a:lnRef idx="1">
            <a:schemeClr val="accent1"/>
          </a:lnRef>
          <a:fillRef idx="2">
            <a:schemeClr val="accent1"/>
          </a:fillRef>
          <a:effectRef idx="1">
            <a:schemeClr val="accent1"/>
          </a:effectRef>
          <a:fontRef idx="minor">
            <a:schemeClr val="dk1"/>
          </a:fontRef>
        </p:style>
        <p:txBody>
          <a:bodyPr rtlCol="0" anchor="b"/>
          <a:lstStyle/>
          <a:p>
            <a:r>
              <a:rPr lang="en-US" sz="1400" dirty="0" smtClean="0">
                <a:solidFill>
                  <a:srgbClr val="363535"/>
                </a:solidFill>
                <a:latin typeface="Segoe UI Light" pitchFamily="34" charset="0"/>
              </a:rPr>
              <a:t>Web Role (x2)</a:t>
            </a:r>
            <a:endParaRPr lang="en-US" sz="1400" dirty="0">
              <a:solidFill>
                <a:srgbClr val="363535"/>
              </a:solidFill>
              <a:latin typeface="Segoe UI Light" pitchFamily="34" charset="0"/>
            </a:endParaRPr>
          </a:p>
        </p:txBody>
      </p:sp>
      <p:grpSp>
        <p:nvGrpSpPr>
          <p:cNvPr id="6" name="Group 5"/>
          <p:cNvGrpSpPr/>
          <p:nvPr/>
        </p:nvGrpSpPr>
        <p:grpSpPr>
          <a:xfrm>
            <a:off x="5708045" y="1623982"/>
            <a:ext cx="533400" cy="533400"/>
            <a:chOff x="685800" y="1676400"/>
            <a:chExt cx="533400" cy="533400"/>
          </a:xfrm>
        </p:grpSpPr>
        <p:sp>
          <p:nvSpPr>
            <p:cNvPr id="7" name="Rounded Rectangle 6"/>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8"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8"/>
          <p:cNvSpPr/>
          <p:nvPr/>
        </p:nvSpPr>
        <p:spPr>
          <a:xfrm>
            <a:off x="4377513" y="2733124"/>
            <a:ext cx="2310557"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Ingestion Topic P1</a:t>
            </a:r>
            <a:endParaRPr lang="en-US" dirty="0">
              <a:solidFill>
                <a:srgbClr val="FFFFFF"/>
              </a:solidFill>
              <a:latin typeface="Segoe UI Light" pitchFamily="34" charset="0"/>
            </a:endParaRPr>
          </a:p>
        </p:txBody>
      </p:sp>
      <p:grpSp>
        <p:nvGrpSpPr>
          <p:cNvPr id="10" name="Group 9"/>
          <p:cNvGrpSpPr/>
          <p:nvPr/>
        </p:nvGrpSpPr>
        <p:grpSpPr>
          <a:xfrm>
            <a:off x="6475183" y="1623982"/>
            <a:ext cx="533400" cy="533400"/>
            <a:chOff x="685800" y="1676400"/>
            <a:chExt cx="533400" cy="533400"/>
          </a:xfrm>
        </p:grpSpPr>
        <p:sp>
          <p:nvSpPr>
            <p:cNvPr id="11" name="Rounded Rectangle 10"/>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12"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7188631" y="1623982"/>
            <a:ext cx="533400" cy="533400"/>
            <a:chOff x="685800" y="1676400"/>
            <a:chExt cx="533400" cy="533400"/>
          </a:xfrm>
        </p:grpSpPr>
        <p:sp>
          <p:nvSpPr>
            <p:cNvPr id="14" name="Rounded Rectangle 13"/>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15"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Round Diagonal Corner Rectangle 15"/>
          <p:cNvSpPr/>
          <p:nvPr/>
        </p:nvSpPr>
        <p:spPr>
          <a:xfrm>
            <a:off x="3197662" y="4790524"/>
            <a:ext cx="2466969" cy="503802"/>
          </a:xfrm>
          <a:prstGeom prst="round2DiagRect">
            <a:avLst/>
          </a:prstGeom>
          <a:ln>
            <a:noFill/>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Event Store P1</a:t>
            </a:r>
            <a:endParaRPr lang="en-US" sz="1300" dirty="0">
              <a:solidFill>
                <a:srgbClr val="FFFFFF"/>
              </a:solidFill>
              <a:latin typeface="Segoe UI Light" pitchFamily="34" charset="0"/>
            </a:endParaRPr>
          </a:p>
        </p:txBody>
      </p:sp>
      <p:cxnSp>
        <p:nvCxnSpPr>
          <p:cNvPr id="17" name="Elbow Connector 112"/>
          <p:cNvCxnSpPr>
            <a:stCxn id="8" idx="2"/>
          </p:cNvCxnSpPr>
          <p:nvPr/>
        </p:nvCxnSpPr>
        <p:spPr>
          <a:xfrm flipH="1">
            <a:off x="4978831" y="2136364"/>
            <a:ext cx="988357" cy="5967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Elbow Connector 116"/>
          <p:cNvCxnSpPr>
            <a:stCxn id="11" idx="2"/>
            <a:endCxn id="9" idx="0"/>
          </p:cNvCxnSpPr>
          <p:nvPr/>
        </p:nvCxnSpPr>
        <p:spPr>
          <a:xfrm flipH="1">
            <a:off x="5532792" y="2157382"/>
            <a:ext cx="1209091" cy="5757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Elbow Connector 119"/>
          <p:cNvCxnSpPr>
            <a:stCxn id="14" idx="2"/>
          </p:cNvCxnSpPr>
          <p:nvPr/>
        </p:nvCxnSpPr>
        <p:spPr>
          <a:xfrm flipH="1">
            <a:off x="6238215" y="2157382"/>
            <a:ext cx="1217116" cy="5757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0" name="Rectangle 19"/>
          <p:cNvSpPr/>
          <p:nvPr/>
        </p:nvSpPr>
        <p:spPr>
          <a:xfrm>
            <a:off x="4377513" y="3266524"/>
            <a:ext cx="991322"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Subscription</a:t>
            </a:r>
            <a:endParaRPr lang="en-US" sz="1300" dirty="0">
              <a:solidFill>
                <a:srgbClr val="FFFFFF"/>
              </a:solidFill>
              <a:latin typeface="Segoe UI Light" pitchFamily="34" charset="0"/>
            </a:endParaRPr>
          </a:p>
        </p:txBody>
      </p:sp>
      <p:sp>
        <p:nvSpPr>
          <p:cNvPr id="21" name="Rectangle 20"/>
          <p:cNvSpPr/>
          <p:nvPr/>
        </p:nvSpPr>
        <p:spPr>
          <a:xfrm>
            <a:off x="5392720" y="3273451"/>
            <a:ext cx="926109"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200" dirty="0" smtClean="0">
                <a:solidFill>
                  <a:srgbClr val="FFFFFF"/>
                </a:solidFill>
                <a:latin typeface="Segoe UI Light" pitchFamily="34" charset="0"/>
              </a:rPr>
              <a:t>Subscription</a:t>
            </a:r>
            <a:endParaRPr lang="en-US" sz="1200" dirty="0">
              <a:solidFill>
                <a:srgbClr val="FFFFFF"/>
              </a:solidFill>
              <a:latin typeface="Segoe UI Light" pitchFamily="34" charset="0"/>
            </a:endParaRPr>
          </a:p>
        </p:txBody>
      </p:sp>
      <p:sp>
        <p:nvSpPr>
          <p:cNvPr id="22" name="Rounded Rectangle 21"/>
          <p:cNvSpPr/>
          <p:nvPr/>
        </p:nvSpPr>
        <p:spPr>
          <a:xfrm>
            <a:off x="4750231" y="3922726"/>
            <a:ext cx="993165" cy="457200"/>
          </a:xfrm>
          <a:prstGeom prst="roundRect">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1300" dirty="0" smtClean="0">
                <a:solidFill>
                  <a:srgbClr val="363535"/>
                </a:solidFill>
                <a:latin typeface="Segoe UI Light" pitchFamily="34" charset="0"/>
              </a:rPr>
              <a:t>Storage Writer</a:t>
            </a:r>
            <a:endParaRPr lang="en-US" sz="1300" dirty="0">
              <a:solidFill>
                <a:srgbClr val="363535"/>
              </a:solidFill>
              <a:latin typeface="Segoe UI Light" pitchFamily="34" charset="0"/>
            </a:endParaRPr>
          </a:p>
        </p:txBody>
      </p:sp>
      <p:cxnSp>
        <p:nvCxnSpPr>
          <p:cNvPr id="23" name="Elbow Connector 112"/>
          <p:cNvCxnSpPr>
            <a:stCxn id="20" idx="2"/>
            <a:endCxn id="22" idx="0"/>
          </p:cNvCxnSpPr>
          <p:nvPr/>
        </p:nvCxnSpPr>
        <p:spPr>
          <a:xfrm>
            <a:off x="4873174" y="3647524"/>
            <a:ext cx="373640" cy="275202"/>
          </a:xfrm>
          <a:prstGeom prst="straightConnector1">
            <a:avLst/>
          </a:prstGeom>
          <a:ln w="19050">
            <a:tailEnd type="arrow"/>
          </a:ln>
        </p:spPr>
        <p:style>
          <a:lnRef idx="3">
            <a:schemeClr val="accent3"/>
          </a:lnRef>
          <a:fillRef idx="0">
            <a:schemeClr val="accent3"/>
          </a:fillRef>
          <a:effectRef idx="2">
            <a:schemeClr val="accent3"/>
          </a:effectRef>
          <a:fontRef idx="minor">
            <a:schemeClr val="tx1"/>
          </a:fontRef>
        </p:style>
      </p:cxnSp>
      <p:sp>
        <p:nvSpPr>
          <p:cNvPr id="24" name="Rounded Rectangle 23"/>
          <p:cNvSpPr/>
          <p:nvPr/>
        </p:nvSpPr>
        <p:spPr>
          <a:xfrm>
            <a:off x="5805322" y="3922727"/>
            <a:ext cx="926109" cy="457199"/>
          </a:xfrm>
          <a:prstGeom prst="roundRect">
            <a:avLst/>
          </a:prstGeom>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300" dirty="0" smtClean="0">
                <a:solidFill>
                  <a:srgbClr val="363535"/>
                </a:solidFill>
                <a:latin typeface="Segoe UI Light" pitchFamily="34" charset="0"/>
              </a:rPr>
              <a:t>Aggregator</a:t>
            </a:r>
            <a:endParaRPr lang="en-US" sz="1300" dirty="0">
              <a:solidFill>
                <a:srgbClr val="363535"/>
              </a:solidFill>
              <a:latin typeface="Segoe UI Light" pitchFamily="34" charset="0"/>
            </a:endParaRPr>
          </a:p>
        </p:txBody>
      </p:sp>
      <p:cxnSp>
        <p:nvCxnSpPr>
          <p:cNvPr id="25" name="Elbow Connector 112"/>
          <p:cNvCxnSpPr>
            <a:stCxn id="21" idx="2"/>
            <a:endCxn id="24" idx="0"/>
          </p:cNvCxnSpPr>
          <p:nvPr/>
        </p:nvCxnSpPr>
        <p:spPr>
          <a:xfrm>
            <a:off x="5855775" y="3654451"/>
            <a:ext cx="412602" cy="26827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6" name="Rectangle 25"/>
          <p:cNvSpPr/>
          <p:nvPr/>
        </p:nvSpPr>
        <p:spPr>
          <a:xfrm>
            <a:off x="6354676" y="3279748"/>
            <a:ext cx="333395" cy="367776"/>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a:t>
            </a:r>
            <a:endParaRPr lang="en-US" sz="1300" dirty="0">
              <a:solidFill>
                <a:srgbClr val="FFFFFF"/>
              </a:solidFill>
              <a:latin typeface="Segoe UI Light" pitchFamily="34" charset="0"/>
            </a:endParaRPr>
          </a:p>
        </p:txBody>
      </p:sp>
      <p:sp>
        <p:nvSpPr>
          <p:cNvPr id="27" name="Rounded Rectangle 26"/>
          <p:cNvSpPr/>
          <p:nvPr/>
        </p:nvSpPr>
        <p:spPr>
          <a:xfrm>
            <a:off x="6793334" y="3922726"/>
            <a:ext cx="2071697" cy="457200"/>
          </a:xfrm>
          <a:prstGeom prst="roundRect">
            <a:avLst>
              <a:gd name="adj" fmla="val 9038"/>
            </a:avLst>
          </a:prstGeom>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Control System</a:t>
            </a:r>
            <a:br>
              <a:rPr lang="en-US" sz="1300" dirty="0" smtClean="0">
                <a:solidFill>
                  <a:srgbClr val="FFFFFF"/>
                </a:solidFill>
                <a:latin typeface="Segoe UI Light" pitchFamily="34" charset="0"/>
              </a:rPr>
            </a:br>
            <a:r>
              <a:rPr lang="en-US" sz="1300" dirty="0" err="1" smtClean="0">
                <a:solidFill>
                  <a:srgbClr val="FFFFFF"/>
                </a:solidFill>
                <a:latin typeface="Segoe UI Light" pitchFamily="34" charset="0"/>
              </a:rPr>
              <a:t>Px</a:t>
            </a:r>
            <a:endParaRPr lang="en-US" sz="1300" dirty="0">
              <a:solidFill>
                <a:srgbClr val="FFFFFF"/>
              </a:solidFill>
              <a:latin typeface="Segoe UI Light" pitchFamily="34" charset="0"/>
            </a:endParaRPr>
          </a:p>
        </p:txBody>
      </p:sp>
      <p:cxnSp>
        <p:nvCxnSpPr>
          <p:cNvPr id="28" name="Elbow Connector 119"/>
          <p:cNvCxnSpPr>
            <a:stCxn id="26" idx="2"/>
          </p:cNvCxnSpPr>
          <p:nvPr/>
        </p:nvCxnSpPr>
        <p:spPr>
          <a:xfrm>
            <a:off x="6521374" y="3647524"/>
            <a:ext cx="386783" cy="28801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9" name="Rectangle 28"/>
          <p:cNvSpPr/>
          <p:nvPr/>
        </p:nvSpPr>
        <p:spPr>
          <a:xfrm>
            <a:off x="6842547" y="3266524"/>
            <a:ext cx="2090985" cy="381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Fan-</a:t>
            </a:r>
            <a:r>
              <a:rPr lang="en-US" dirty="0" err="1" smtClean="0">
                <a:solidFill>
                  <a:srgbClr val="FFFFFF"/>
                </a:solidFill>
                <a:latin typeface="Segoe UI Light" pitchFamily="34" charset="0"/>
              </a:rPr>
              <a:t>OutTopic</a:t>
            </a:r>
            <a:r>
              <a:rPr lang="en-US" dirty="0" smtClean="0">
                <a:solidFill>
                  <a:srgbClr val="FFFFFF"/>
                </a:solidFill>
                <a:latin typeface="Segoe UI Light" pitchFamily="34" charset="0"/>
              </a:rPr>
              <a:t> </a:t>
            </a:r>
            <a:r>
              <a:rPr lang="en-US" dirty="0" err="1" smtClean="0">
                <a:solidFill>
                  <a:srgbClr val="FFFFFF"/>
                </a:solidFill>
                <a:latin typeface="Segoe UI Light" pitchFamily="34" charset="0"/>
              </a:rPr>
              <a:t>P</a:t>
            </a:r>
            <a:r>
              <a:rPr lang="en-US" i="1" dirty="0" err="1" smtClean="0">
                <a:solidFill>
                  <a:srgbClr val="FFFFFF"/>
                </a:solidFill>
                <a:latin typeface="Segoe UI Light" pitchFamily="34" charset="0"/>
              </a:rPr>
              <a:t>x</a:t>
            </a:r>
            <a:r>
              <a:rPr lang="en-US" dirty="0" smtClean="0">
                <a:solidFill>
                  <a:srgbClr val="FFFFFF"/>
                </a:solidFill>
                <a:latin typeface="Segoe UI Light" pitchFamily="34" charset="0"/>
              </a:rPr>
              <a:t>/1</a:t>
            </a:r>
            <a:endParaRPr lang="en-US" dirty="0">
              <a:solidFill>
                <a:srgbClr val="FFFFFF"/>
              </a:solidFill>
              <a:latin typeface="Segoe UI Light" pitchFamily="34" charset="0"/>
            </a:endParaRPr>
          </a:p>
        </p:txBody>
      </p:sp>
      <p:sp>
        <p:nvSpPr>
          <p:cNvPr id="30" name="Rectangle 29"/>
          <p:cNvSpPr/>
          <p:nvPr/>
        </p:nvSpPr>
        <p:spPr>
          <a:xfrm>
            <a:off x="6842547" y="2733124"/>
            <a:ext cx="333395" cy="367776"/>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a:t>
            </a:r>
            <a:endParaRPr lang="en-US" sz="1300" dirty="0">
              <a:solidFill>
                <a:srgbClr val="FFFFFF"/>
              </a:solidFill>
              <a:latin typeface="Segoe UI Light" pitchFamily="34" charset="0"/>
            </a:endParaRPr>
          </a:p>
        </p:txBody>
      </p:sp>
      <p:sp>
        <p:nvSpPr>
          <p:cNvPr id="31" name="Rectangle 30"/>
          <p:cNvSpPr/>
          <p:nvPr/>
        </p:nvSpPr>
        <p:spPr>
          <a:xfrm>
            <a:off x="7194065" y="2732450"/>
            <a:ext cx="333395" cy="367776"/>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a:t>
            </a:r>
            <a:endParaRPr lang="en-US" sz="1300" dirty="0">
              <a:solidFill>
                <a:srgbClr val="FFFFFF"/>
              </a:solidFill>
              <a:latin typeface="Segoe UI Light" pitchFamily="34" charset="0"/>
            </a:endParaRPr>
          </a:p>
        </p:txBody>
      </p:sp>
      <p:sp>
        <p:nvSpPr>
          <p:cNvPr id="32" name="Rectangle 31"/>
          <p:cNvSpPr/>
          <p:nvPr/>
        </p:nvSpPr>
        <p:spPr>
          <a:xfrm>
            <a:off x="7545583" y="2731776"/>
            <a:ext cx="333395" cy="367776"/>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a:t>
            </a:r>
            <a:endParaRPr lang="en-US" sz="1300" dirty="0">
              <a:solidFill>
                <a:srgbClr val="FFFFFF"/>
              </a:solidFill>
              <a:latin typeface="Segoe UI Light" pitchFamily="34" charset="0"/>
            </a:endParaRPr>
          </a:p>
        </p:txBody>
      </p:sp>
      <p:sp>
        <p:nvSpPr>
          <p:cNvPr id="33" name="Rectangle 32"/>
          <p:cNvSpPr/>
          <p:nvPr/>
        </p:nvSpPr>
        <p:spPr>
          <a:xfrm>
            <a:off x="7897101" y="2731102"/>
            <a:ext cx="333395" cy="367776"/>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a:t>
            </a:r>
            <a:endParaRPr lang="en-US" sz="1300" dirty="0">
              <a:solidFill>
                <a:srgbClr val="FFFFFF"/>
              </a:solidFill>
              <a:latin typeface="Segoe UI Light" pitchFamily="34" charset="0"/>
            </a:endParaRPr>
          </a:p>
        </p:txBody>
      </p:sp>
      <p:sp>
        <p:nvSpPr>
          <p:cNvPr id="34" name="Rectangle 33"/>
          <p:cNvSpPr/>
          <p:nvPr/>
        </p:nvSpPr>
        <p:spPr>
          <a:xfrm>
            <a:off x="8248619" y="2730428"/>
            <a:ext cx="333395" cy="367776"/>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a:t>
            </a:r>
            <a:endParaRPr lang="en-US" sz="1300" dirty="0">
              <a:solidFill>
                <a:srgbClr val="FFFFFF"/>
              </a:solidFill>
              <a:latin typeface="Segoe UI Light" pitchFamily="34" charset="0"/>
            </a:endParaRPr>
          </a:p>
        </p:txBody>
      </p:sp>
      <p:sp>
        <p:nvSpPr>
          <p:cNvPr id="35" name="Rectangle 34"/>
          <p:cNvSpPr/>
          <p:nvPr/>
        </p:nvSpPr>
        <p:spPr>
          <a:xfrm>
            <a:off x="8600137" y="2729754"/>
            <a:ext cx="333395" cy="367776"/>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a:t>
            </a:r>
            <a:endParaRPr lang="en-US" sz="1300" dirty="0">
              <a:solidFill>
                <a:srgbClr val="FFFFFF"/>
              </a:solidFill>
              <a:latin typeface="Segoe UI Light" pitchFamily="34" charset="0"/>
            </a:endParaRPr>
          </a:p>
        </p:txBody>
      </p:sp>
      <p:cxnSp>
        <p:nvCxnSpPr>
          <p:cNvPr id="36" name="Elbow Connector 119"/>
          <p:cNvCxnSpPr>
            <a:stCxn id="27" idx="0"/>
            <a:endCxn id="29" idx="2"/>
          </p:cNvCxnSpPr>
          <p:nvPr/>
        </p:nvCxnSpPr>
        <p:spPr>
          <a:xfrm flipV="1">
            <a:off x="7829183" y="3647524"/>
            <a:ext cx="58857" cy="27520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7" name="Rounded Rectangle 36"/>
          <p:cNvSpPr/>
          <p:nvPr/>
        </p:nvSpPr>
        <p:spPr>
          <a:xfrm>
            <a:off x="3334782" y="3935539"/>
            <a:ext cx="1334707" cy="457200"/>
          </a:xfrm>
          <a:prstGeom prst="roundRect">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300" dirty="0" smtClean="0">
                <a:solidFill>
                  <a:srgbClr val="363535"/>
                </a:solidFill>
                <a:latin typeface="Segoe UI Light" pitchFamily="34" charset="0"/>
              </a:rPr>
              <a:t>Storage Reader</a:t>
            </a:r>
            <a:endParaRPr lang="en-US" sz="1300" dirty="0">
              <a:solidFill>
                <a:srgbClr val="363535"/>
              </a:solidFill>
              <a:latin typeface="Segoe UI Light" pitchFamily="34" charset="0"/>
            </a:endParaRPr>
          </a:p>
        </p:txBody>
      </p:sp>
      <p:cxnSp>
        <p:nvCxnSpPr>
          <p:cNvPr id="38" name="Elbow Connector 112"/>
          <p:cNvCxnSpPr>
            <a:stCxn id="22" idx="2"/>
          </p:cNvCxnSpPr>
          <p:nvPr/>
        </p:nvCxnSpPr>
        <p:spPr>
          <a:xfrm flipH="1">
            <a:off x="4978831" y="4379926"/>
            <a:ext cx="267983" cy="432924"/>
          </a:xfrm>
          <a:prstGeom prst="straightConnector1">
            <a:avLst/>
          </a:prstGeom>
          <a:ln w="19050">
            <a:tailEnd type="arrow"/>
          </a:ln>
        </p:spPr>
        <p:style>
          <a:lnRef idx="3">
            <a:schemeClr val="accent3"/>
          </a:lnRef>
          <a:fillRef idx="0">
            <a:schemeClr val="accent3"/>
          </a:fillRef>
          <a:effectRef idx="2">
            <a:schemeClr val="accent3"/>
          </a:effectRef>
          <a:fontRef idx="minor">
            <a:schemeClr val="tx1"/>
          </a:fontRef>
        </p:style>
      </p:cxnSp>
      <p:cxnSp>
        <p:nvCxnSpPr>
          <p:cNvPr id="39" name="Elbow Connector 112"/>
          <p:cNvCxnSpPr>
            <a:endCxn id="37" idx="2"/>
          </p:cNvCxnSpPr>
          <p:nvPr/>
        </p:nvCxnSpPr>
        <p:spPr>
          <a:xfrm flipH="1" flipV="1">
            <a:off x="4002136" y="4392739"/>
            <a:ext cx="162905" cy="42011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0" name="Rectangle 39"/>
          <p:cNvSpPr/>
          <p:nvPr/>
        </p:nvSpPr>
        <p:spPr>
          <a:xfrm>
            <a:off x="3197662" y="2729754"/>
            <a:ext cx="1095369" cy="9177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00" dirty="0" smtClean="0">
                <a:solidFill>
                  <a:srgbClr val="363535"/>
                </a:solidFill>
                <a:latin typeface="Segoe UI Light" pitchFamily="34" charset="0"/>
              </a:rPr>
              <a:t>Mobile App Service/Site</a:t>
            </a:r>
            <a:endParaRPr lang="en-US" sz="1300" dirty="0">
              <a:solidFill>
                <a:srgbClr val="363535"/>
              </a:solidFill>
              <a:latin typeface="Segoe UI Light" pitchFamily="34" charset="0"/>
            </a:endParaRPr>
          </a:p>
        </p:txBody>
      </p:sp>
      <p:sp>
        <p:nvSpPr>
          <p:cNvPr id="41" name="Rectangle 40"/>
          <p:cNvSpPr/>
          <p:nvPr/>
        </p:nvSpPr>
        <p:spPr>
          <a:xfrm>
            <a:off x="3544689" y="1587019"/>
            <a:ext cx="401314" cy="6224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F"/>
              </a:solidFill>
            </a:endParaRPr>
          </a:p>
        </p:txBody>
      </p:sp>
      <p:sp>
        <p:nvSpPr>
          <p:cNvPr id="42" name="Rectangle 41"/>
          <p:cNvSpPr/>
          <p:nvPr/>
        </p:nvSpPr>
        <p:spPr>
          <a:xfrm>
            <a:off x="3597979" y="1660114"/>
            <a:ext cx="314052" cy="3747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363535"/>
              </a:solidFill>
            </a:endParaRPr>
          </a:p>
        </p:txBody>
      </p:sp>
      <p:cxnSp>
        <p:nvCxnSpPr>
          <p:cNvPr id="43" name="Straight Arrow Connector 42"/>
          <p:cNvCxnSpPr>
            <a:stCxn id="41" idx="2"/>
            <a:endCxn id="40" idx="0"/>
          </p:cNvCxnSpPr>
          <p:nvPr/>
        </p:nvCxnSpPr>
        <p:spPr>
          <a:xfrm>
            <a:off x="3745346" y="2209459"/>
            <a:ext cx="1" cy="52029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4" name="Straight Arrow Connector 43"/>
          <p:cNvCxnSpPr>
            <a:stCxn id="40" idx="2"/>
            <a:endCxn id="37" idx="0"/>
          </p:cNvCxnSpPr>
          <p:nvPr/>
        </p:nvCxnSpPr>
        <p:spPr>
          <a:xfrm>
            <a:off x="3745347" y="3647524"/>
            <a:ext cx="256789" cy="28801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5" name="Elbow Connector 119"/>
          <p:cNvCxnSpPr>
            <a:stCxn id="34" idx="0"/>
            <a:endCxn id="14" idx="3"/>
          </p:cNvCxnSpPr>
          <p:nvPr/>
        </p:nvCxnSpPr>
        <p:spPr>
          <a:xfrm flipH="1" flipV="1">
            <a:off x="7722031" y="1890682"/>
            <a:ext cx="693286" cy="83974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6" name="Elbow Connector 119"/>
          <p:cNvCxnSpPr>
            <a:stCxn id="32" idx="0"/>
            <a:endCxn id="11" idx="3"/>
          </p:cNvCxnSpPr>
          <p:nvPr/>
        </p:nvCxnSpPr>
        <p:spPr>
          <a:xfrm flipH="1" flipV="1">
            <a:off x="7008583" y="1890682"/>
            <a:ext cx="703698" cy="84109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7" name="Elbow Connector 119"/>
          <p:cNvCxnSpPr>
            <a:stCxn id="30" idx="0"/>
            <a:endCxn id="7" idx="3"/>
          </p:cNvCxnSpPr>
          <p:nvPr/>
        </p:nvCxnSpPr>
        <p:spPr>
          <a:xfrm flipH="1" flipV="1">
            <a:off x="6241445" y="1890682"/>
            <a:ext cx="767800" cy="8424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8" name="Rectangle 47"/>
          <p:cNvSpPr/>
          <p:nvPr/>
        </p:nvSpPr>
        <p:spPr>
          <a:xfrm>
            <a:off x="5793356" y="4790524"/>
            <a:ext cx="3140177" cy="50380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363535"/>
                </a:solidFill>
                <a:latin typeface="Segoe UI Light" pitchFamily="34" charset="0"/>
              </a:rPr>
              <a:t>Stats Topic</a:t>
            </a:r>
            <a:endParaRPr lang="en-US" dirty="0">
              <a:solidFill>
                <a:srgbClr val="363535"/>
              </a:solidFill>
              <a:latin typeface="Segoe UI Light" pitchFamily="34" charset="0"/>
            </a:endParaRPr>
          </a:p>
        </p:txBody>
      </p:sp>
      <p:cxnSp>
        <p:nvCxnSpPr>
          <p:cNvPr id="49" name="Elbow Connector 112"/>
          <p:cNvCxnSpPr>
            <a:stCxn id="24" idx="2"/>
            <a:endCxn id="48" idx="0"/>
          </p:cNvCxnSpPr>
          <p:nvPr/>
        </p:nvCxnSpPr>
        <p:spPr>
          <a:xfrm>
            <a:off x="6268377" y="4379926"/>
            <a:ext cx="1095068" cy="41059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0" name="Straight Arrow Connector 80"/>
          <p:cNvCxnSpPr>
            <a:stCxn id="40" idx="2"/>
            <a:endCxn id="27" idx="0"/>
          </p:cNvCxnSpPr>
          <p:nvPr/>
        </p:nvCxnSpPr>
        <p:spPr>
          <a:xfrm rot="16200000" flipH="1">
            <a:off x="5649664" y="1743207"/>
            <a:ext cx="275202" cy="4083836"/>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31089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97"/>
          <p:cNvSpPr>
            <a:spLocks noGrp="1"/>
          </p:cNvSpPr>
          <p:nvPr>
            <p:ph type="title"/>
          </p:nvPr>
        </p:nvSpPr>
        <p:spPr/>
        <p:txBody>
          <a:bodyPr/>
          <a:lstStyle/>
          <a:p>
            <a:r>
              <a:rPr lang="en-US" dirty="0" smtClean="0"/>
              <a:t>Event Ingestion</a:t>
            </a:r>
            <a:endParaRPr lang="en-US" dirty="0"/>
          </a:p>
        </p:txBody>
      </p:sp>
      <p:grpSp>
        <p:nvGrpSpPr>
          <p:cNvPr id="5" name="Group 4"/>
          <p:cNvGrpSpPr/>
          <p:nvPr/>
        </p:nvGrpSpPr>
        <p:grpSpPr>
          <a:xfrm>
            <a:off x="2083443" y="1405458"/>
            <a:ext cx="533400" cy="533400"/>
            <a:chOff x="685800" y="1676400"/>
            <a:chExt cx="533400" cy="533400"/>
          </a:xfrm>
        </p:grpSpPr>
        <p:sp>
          <p:nvSpPr>
            <p:cNvPr id="6" name="Rounded Rectangle 5"/>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7"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a:xfrm>
            <a:off x="1827212" y="2514600"/>
            <a:ext cx="2360124"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Ingestion Topic P1</a:t>
            </a:r>
            <a:endParaRPr lang="en-US" dirty="0">
              <a:solidFill>
                <a:srgbClr val="FFFFFF"/>
              </a:solidFill>
              <a:latin typeface="Segoe UI Light" pitchFamily="34" charset="0"/>
            </a:endParaRPr>
          </a:p>
        </p:txBody>
      </p:sp>
      <p:grpSp>
        <p:nvGrpSpPr>
          <p:cNvPr id="9" name="Group 8"/>
          <p:cNvGrpSpPr/>
          <p:nvPr/>
        </p:nvGrpSpPr>
        <p:grpSpPr>
          <a:xfrm>
            <a:off x="2747536" y="1405458"/>
            <a:ext cx="533400" cy="533400"/>
            <a:chOff x="685800" y="1676400"/>
            <a:chExt cx="533400" cy="533400"/>
          </a:xfrm>
        </p:grpSpPr>
        <p:sp>
          <p:nvSpPr>
            <p:cNvPr id="10" name="Rounded Rectangle 9"/>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11"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3411629" y="1405458"/>
            <a:ext cx="533400" cy="533400"/>
            <a:chOff x="685800" y="1676400"/>
            <a:chExt cx="533400" cy="533400"/>
          </a:xfrm>
        </p:grpSpPr>
        <p:sp>
          <p:nvSpPr>
            <p:cNvPr id="13" name="Rounded Rectangle 12"/>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14"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Round Diagonal Corner Rectangle 14"/>
          <p:cNvSpPr/>
          <p:nvPr/>
        </p:nvSpPr>
        <p:spPr>
          <a:xfrm>
            <a:off x="1876779" y="4191000"/>
            <a:ext cx="991321" cy="609600"/>
          </a:xfrm>
          <a:prstGeom prst="round2DiagRect">
            <a:avLst/>
          </a:prstGeom>
          <a:ln>
            <a:noFill/>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Event Store P1</a:t>
            </a:r>
            <a:endParaRPr lang="en-US" sz="1300" dirty="0">
              <a:solidFill>
                <a:srgbClr val="FFFFFF"/>
              </a:solidFill>
              <a:latin typeface="Segoe UI Light" pitchFamily="34" charset="0"/>
            </a:endParaRPr>
          </a:p>
        </p:txBody>
      </p:sp>
      <p:cxnSp>
        <p:nvCxnSpPr>
          <p:cNvPr id="16" name="Elbow Connector 112"/>
          <p:cNvCxnSpPr>
            <a:stCxn id="7" idx="2"/>
          </p:cNvCxnSpPr>
          <p:nvPr/>
        </p:nvCxnSpPr>
        <p:spPr>
          <a:xfrm>
            <a:off x="2342586" y="1917840"/>
            <a:ext cx="404950" cy="5967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Elbow Connector 116"/>
          <p:cNvCxnSpPr>
            <a:stCxn id="10" idx="2"/>
            <a:endCxn id="8" idx="0"/>
          </p:cNvCxnSpPr>
          <p:nvPr/>
        </p:nvCxnSpPr>
        <p:spPr>
          <a:xfrm flipH="1">
            <a:off x="3007274" y="1938858"/>
            <a:ext cx="6962" cy="5757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Elbow Connector 119"/>
          <p:cNvCxnSpPr>
            <a:stCxn id="13" idx="2"/>
          </p:cNvCxnSpPr>
          <p:nvPr/>
        </p:nvCxnSpPr>
        <p:spPr>
          <a:xfrm flipH="1">
            <a:off x="3180510" y="1938858"/>
            <a:ext cx="497819" cy="5757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19" name="Group 18"/>
          <p:cNvGrpSpPr/>
          <p:nvPr/>
        </p:nvGrpSpPr>
        <p:grpSpPr>
          <a:xfrm>
            <a:off x="4554228" y="1405458"/>
            <a:ext cx="533400" cy="533400"/>
            <a:chOff x="685800" y="1676400"/>
            <a:chExt cx="533400" cy="533400"/>
          </a:xfrm>
        </p:grpSpPr>
        <p:sp>
          <p:nvSpPr>
            <p:cNvPr id="20" name="Rounded Rectangle 19"/>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21"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Rectangle 21"/>
          <p:cNvSpPr/>
          <p:nvPr/>
        </p:nvSpPr>
        <p:spPr>
          <a:xfrm>
            <a:off x="4300367" y="2514600"/>
            <a:ext cx="2362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Ingestion Topic P2</a:t>
            </a:r>
            <a:endParaRPr lang="en-US" dirty="0">
              <a:solidFill>
                <a:srgbClr val="FFFFFF"/>
              </a:solidFill>
              <a:latin typeface="Segoe UI Light" pitchFamily="34" charset="0"/>
            </a:endParaRPr>
          </a:p>
        </p:txBody>
      </p:sp>
      <p:grpSp>
        <p:nvGrpSpPr>
          <p:cNvPr id="23" name="Group 22"/>
          <p:cNvGrpSpPr/>
          <p:nvPr/>
        </p:nvGrpSpPr>
        <p:grpSpPr>
          <a:xfrm>
            <a:off x="5218321" y="1405458"/>
            <a:ext cx="533400" cy="533400"/>
            <a:chOff x="685800" y="1676400"/>
            <a:chExt cx="533400" cy="533400"/>
          </a:xfrm>
        </p:grpSpPr>
        <p:sp>
          <p:nvSpPr>
            <p:cNvPr id="24" name="Rounded Rectangle 23"/>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25"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Group 25"/>
          <p:cNvGrpSpPr/>
          <p:nvPr/>
        </p:nvGrpSpPr>
        <p:grpSpPr>
          <a:xfrm>
            <a:off x="5882414" y="1405458"/>
            <a:ext cx="533400" cy="533400"/>
            <a:chOff x="685800" y="1676400"/>
            <a:chExt cx="533400" cy="533400"/>
          </a:xfrm>
        </p:grpSpPr>
        <p:sp>
          <p:nvSpPr>
            <p:cNvPr id="27" name="Rounded Rectangle 26"/>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28"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9" name="Elbow Connector 112"/>
          <p:cNvCxnSpPr>
            <a:stCxn id="21" idx="2"/>
          </p:cNvCxnSpPr>
          <p:nvPr/>
        </p:nvCxnSpPr>
        <p:spPr>
          <a:xfrm>
            <a:off x="4813371" y="1917840"/>
            <a:ext cx="404950" cy="5967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Elbow Connector 116"/>
          <p:cNvCxnSpPr>
            <a:stCxn id="24" idx="2"/>
            <a:endCxn id="22" idx="0"/>
          </p:cNvCxnSpPr>
          <p:nvPr/>
        </p:nvCxnSpPr>
        <p:spPr>
          <a:xfrm flipH="1">
            <a:off x="5481467" y="1938858"/>
            <a:ext cx="3554" cy="5757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Elbow Connector 119"/>
          <p:cNvCxnSpPr>
            <a:stCxn id="27" idx="2"/>
          </p:cNvCxnSpPr>
          <p:nvPr/>
        </p:nvCxnSpPr>
        <p:spPr>
          <a:xfrm flipH="1">
            <a:off x="5651295" y="1938858"/>
            <a:ext cx="497819" cy="5757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32" name="Group 31"/>
          <p:cNvGrpSpPr/>
          <p:nvPr/>
        </p:nvGrpSpPr>
        <p:grpSpPr>
          <a:xfrm>
            <a:off x="7351301" y="1405458"/>
            <a:ext cx="533400" cy="533400"/>
            <a:chOff x="685800" y="1676400"/>
            <a:chExt cx="533400" cy="533400"/>
          </a:xfrm>
        </p:grpSpPr>
        <p:sp>
          <p:nvSpPr>
            <p:cNvPr id="33" name="Rounded Rectangle 32"/>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34"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Rectangle 34"/>
          <p:cNvSpPr/>
          <p:nvPr/>
        </p:nvSpPr>
        <p:spPr>
          <a:xfrm>
            <a:off x="7184081" y="2514600"/>
            <a:ext cx="3404227"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Ingestion Topic </a:t>
            </a:r>
            <a:r>
              <a:rPr lang="en-US" dirty="0" err="1" smtClean="0">
                <a:solidFill>
                  <a:srgbClr val="FFFFFF"/>
                </a:solidFill>
                <a:latin typeface="Segoe UI Light" pitchFamily="34" charset="0"/>
              </a:rPr>
              <a:t>P</a:t>
            </a:r>
            <a:r>
              <a:rPr lang="en-US" i="1" dirty="0" err="1" smtClean="0">
                <a:solidFill>
                  <a:srgbClr val="FFFFFF"/>
                </a:solidFill>
                <a:latin typeface="Segoe UI Light" pitchFamily="34" charset="0"/>
              </a:rPr>
              <a:t>x</a:t>
            </a:r>
            <a:endParaRPr lang="en-US" i="1" dirty="0">
              <a:solidFill>
                <a:srgbClr val="FFFFFF"/>
              </a:solidFill>
              <a:latin typeface="Segoe UI Light" pitchFamily="34" charset="0"/>
            </a:endParaRPr>
          </a:p>
        </p:txBody>
      </p:sp>
      <p:grpSp>
        <p:nvGrpSpPr>
          <p:cNvPr id="36" name="Group 35"/>
          <p:cNvGrpSpPr/>
          <p:nvPr/>
        </p:nvGrpSpPr>
        <p:grpSpPr>
          <a:xfrm>
            <a:off x="8015394" y="1405458"/>
            <a:ext cx="533400" cy="533400"/>
            <a:chOff x="685800" y="1676400"/>
            <a:chExt cx="533400" cy="533400"/>
          </a:xfrm>
        </p:grpSpPr>
        <p:sp>
          <p:nvSpPr>
            <p:cNvPr id="37" name="Rounded Rectangle 36"/>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38"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9" name="Group 38"/>
          <p:cNvGrpSpPr/>
          <p:nvPr/>
        </p:nvGrpSpPr>
        <p:grpSpPr>
          <a:xfrm>
            <a:off x="8679487" y="1405458"/>
            <a:ext cx="533400" cy="533400"/>
            <a:chOff x="685800" y="1676400"/>
            <a:chExt cx="533400" cy="533400"/>
          </a:xfrm>
        </p:grpSpPr>
        <p:sp>
          <p:nvSpPr>
            <p:cNvPr id="40" name="Rounded Rectangle 39"/>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41"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2" name="Elbow Connector 112"/>
          <p:cNvCxnSpPr>
            <a:stCxn id="34" idx="2"/>
          </p:cNvCxnSpPr>
          <p:nvPr/>
        </p:nvCxnSpPr>
        <p:spPr>
          <a:xfrm>
            <a:off x="7610444" y="1917840"/>
            <a:ext cx="404950" cy="5967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3" name="Elbow Connector 116"/>
          <p:cNvCxnSpPr>
            <a:stCxn id="37" idx="2"/>
          </p:cNvCxnSpPr>
          <p:nvPr/>
        </p:nvCxnSpPr>
        <p:spPr>
          <a:xfrm>
            <a:off x="8282094" y="1938858"/>
            <a:ext cx="2027" cy="5757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4" name="Elbow Connector 119"/>
          <p:cNvCxnSpPr>
            <a:stCxn id="40" idx="2"/>
          </p:cNvCxnSpPr>
          <p:nvPr/>
        </p:nvCxnSpPr>
        <p:spPr>
          <a:xfrm flipH="1">
            <a:off x="8548794" y="1938858"/>
            <a:ext cx="397393" cy="5757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5" name="Straight Connector 44"/>
          <p:cNvCxnSpPr/>
          <p:nvPr/>
        </p:nvCxnSpPr>
        <p:spPr>
          <a:xfrm>
            <a:off x="6700981" y="1295400"/>
            <a:ext cx="0" cy="3651199"/>
          </a:xfrm>
          <a:prstGeom prst="line">
            <a:avLst/>
          </a:prstGeom>
          <a:ln>
            <a:solidFill>
              <a:srgbClr val="00B050">
                <a:alpha val="50000"/>
              </a:srgbClr>
            </a:solidFill>
            <a:prstDash val="sysDot"/>
          </a:ln>
        </p:spPr>
        <p:style>
          <a:lnRef idx="3">
            <a:schemeClr val="accent3"/>
          </a:lnRef>
          <a:fillRef idx="0">
            <a:schemeClr val="accent3"/>
          </a:fillRef>
          <a:effectRef idx="2">
            <a:schemeClr val="accent3"/>
          </a:effectRef>
          <a:fontRef idx="minor">
            <a:schemeClr val="tx1"/>
          </a:fontRef>
        </p:style>
      </p:cxnSp>
      <p:cxnSp>
        <p:nvCxnSpPr>
          <p:cNvPr id="46" name="Straight Connector 45"/>
          <p:cNvCxnSpPr/>
          <p:nvPr/>
        </p:nvCxnSpPr>
        <p:spPr>
          <a:xfrm>
            <a:off x="4263585" y="1301801"/>
            <a:ext cx="0" cy="3651199"/>
          </a:xfrm>
          <a:prstGeom prst="line">
            <a:avLst/>
          </a:prstGeom>
          <a:ln>
            <a:solidFill>
              <a:srgbClr val="00B050">
                <a:alpha val="50000"/>
              </a:srgbClr>
            </a:solidFill>
            <a:prstDash val="sysDot"/>
          </a:ln>
        </p:spPr>
        <p:style>
          <a:lnRef idx="3">
            <a:schemeClr val="accent3"/>
          </a:lnRef>
          <a:fillRef idx="0">
            <a:schemeClr val="accent3"/>
          </a:fillRef>
          <a:effectRef idx="2">
            <a:schemeClr val="accent3"/>
          </a:effectRef>
          <a:fontRef idx="minor">
            <a:schemeClr val="tx1"/>
          </a:fontRef>
        </p:style>
      </p:cxnSp>
      <p:sp>
        <p:nvSpPr>
          <p:cNvPr id="47" name="TextBox 46"/>
          <p:cNvSpPr txBox="1"/>
          <p:nvPr/>
        </p:nvSpPr>
        <p:spPr>
          <a:xfrm>
            <a:off x="5363942" y="786276"/>
            <a:ext cx="1076385" cy="369332"/>
          </a:xfrm>
          <a:prstGeom prst="rect">
            <a:avLst/>
          </a:prstGeom>
          <a:noFill/>
        </p:spPr>
        <p:txBody>
          <a:bodyPr wrap="none" rtlCol="0">
            <a:spAutoFit/>
          </a:bodyPr>
          <a:lstStyle/>
          <a:p>
            <a:r>
              <a:rPr lang="en-US" dirty="0" smtClean="0">
                <a:solidFill>
                  <a:srgbClr val="FFFFFF"/>
                </a:solidFill>
                <a:latin typeface="Segoe UI Light" pitchFamily="34" charset="0"/>
              </a:rPr>
              <a:t>Partitions</a:t>
            </a:r>
            <a:endParaRPr lang="en-US" dirty="0">
              <a:solidFill>
                <a:srgbClr val="FFFFFF"/>
              </a:solidFill>
              <a:latin typeface="Segoe UI Light" pitchFamily="34" charset="0"/>
            </a:endParaRPr>
          </a:p>
        </p:txBody>
      </p:sp>
      <p:cxnSp>
        <p:nvCxnSpPr>
          <p:cNvPr id="48" name="Straight Arrow Connector 47"/>
          <p:cNvCxnSpPr/>
          <p:nvPr/>
        </p:nvCxnSpPr>
        <p:spPr>
          <a:xfrm>
            <a:off x="6440327" y="990600"/>
            <a:ext cx="819382"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flipH="1">
            <a:off x="4494212" y="990600"/>
            <a:ext cx="869730"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H="1">
            <a:off x="9112461" y="2895600"/>
            <a:ext cx="540249" cy="1893196"/>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876778" y="3048000"/>
            <a:ext cx="991322"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Subscription</a:t>
            </a:r>
            <a:endParaRPr lang="en-US" sz="1300" dirty="0">
              <a:solidFill>
                <a:srgbClr val="FFFFFF"/>
              </a:solidFill>
              <a:latin typeface="Segoe UI Light" pitchFamily="34" charset="0"/>
            </a:endParaRPr>
          </a:p>
        </p:txBody>
      </p:sp>
      <p:sp>
        <p:nvSpPr>
          <p:cNvPr id="52" name="Rectangle 51"/>
          <p:cNvSpPr/>
          <p:nvPr/>
        </p:nvSpPr>
        <p:spPr>
          <a:xfrm>
            <a:off x="2891985" y="3054927"/>
            <a:ext cx="926109"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200" dirty="0" smtClean="0">
                <a:solidFill>
                  <a:srgbClr val="FFFFFF"/>
                </a:solidFill>
                <a:latin typeface="Segoe UI Light" pitchFamily="34" charset="0"/>
              </a:rPr>
              <a:t>Subscription</a:t>
            </a:r>
            <a:endParaRPr lang="en-US" sz="1200" dirty="0">
              <a:solidFill>
                <a:srgbClr val="FFFFFF"/>
              </a:solidFill>
              <a:latin typeface="Segoe UI Light" pitchFamily="34" charset="0"/>
            </a:endParaRPr>
          </a:p>
        </p:txBody>
      </p:sp>
      <p:sp>
        <p:nvSpPr>
          <p:cNvPr id="53" name="Rectangle 52"/>
          <p:cNvSpPr/>
          <p:nvPr/>
        </p:nvSpPr>
        <p:spPr>
          <a:xfrm>
            <a:off x="4312149" y="3054297"/>
            <a:ext cx="991322"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Subscription</a:t>
            </a:r>
            <a:endParaRPr lang="en-US" sz="1300" dirty="0">
              <a:solidFill>
                <a:srgbClr val="FFFFFF"/>
              </a:solidFill>
              <a:latin typeface="Segoe UI Light" pitchFamily="34" charset="0"/>
            </a:endParaRPr>
          </a:p>
        </p:txBody>
      </p:sp>
      <p:sp>
        <p:nvSpPr>
          <p:cNvPr id="54" name="Rectangle 53"/>
          <p:cNvSpPr/>
          <p:nvPr/>
        </p:nvSpPr>
        <p:spPr>
          <a:xfrm>
            <a:off x="5336223" y="3061224"/>
            <a:ext cx="960458"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Subscription</a:t>
            </a:r>
            <a:endParaRPr lang="en-US" sz="1300" dirty="0">
              <a:solidFill>
                <a:srgbClr val="FFFFFF"/>
              </a:solidFill>
              <a:latin typeface="Segoe UI Light" pitchFamily="34" charset="0"/>
            </a:endParaRPr>
          </a:p>
        </p:txBody>
      </p:sp>
      <p:sp>
        <p:nvSpPr>
          <p:cNvPr id="55" name="Rectangle 54"/>
          <p:cNvSpPr/>
          <p:nvPr/>
        </p:nvSpPr>
        <p:spPr>
          <a:xfrm>
            <a:off x="7184084" y="3060594"/>
            <a:ext cx="1090454"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Subscription</a:t>
            </a:r>
            <a:endParaRPr lang="en-US" sz="1300" dirty="0">
              <a:solidFill>
                <a:srgbClr val="FFFFFF"/>
              </a:solidFill>
              <a:latin typeface="Segoe UI Light" pitchFamily="34" charset="0"/>
            </a:endParaRPr>
          </a:p>
        </p:txBody>
      </p:sp>
      <p:sp>
        <p:nvSpPr>
          <p:cNvPr id="56" name="Rectangle 55"/>
          <p:cNvSpPr/>
          <p:nvPr/>
        </p:nvSpPr>
        <p:spPr>
          <a:xfrm>
            <a:off x="8333602" y="3053668"/>
            <a:ext cx="1054614" cy="381000"/>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Subscription</a:t>
            </a:r>
            <a:endParaRPr lang="en-US" sz="1300" dirty="0">
              <a:solidFill>
                <a:srgbClr val="FFFFFF"/>
              </a:solidFill>
              <a:latin typeface="Segoe UI Light" pitchFamily="34" charset="0"/>
            </a:endParaRPr>
          </a:p>
        </p:txBody>
      </p:sp>
      <p:sp>
        <p:nvSpPr>
          <p:cNvPr id="57" name="Rounded Rectangle 56"/>
          <p:cNvSpPr/>
          <p:nvPr/>
        </p:nvSpPr>
        <p:spPr>
          <a:xfrm>
            <a:off x="1874843" y="3657600"/>
            <a:ext cx="993165" cy="457200"/>
          </a:xfrm>
          <a:prstGeom prst="roundRect">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1300" dirty="0" smtClean="0">
                <a:solidFill>
                  <a:srgbClr val="363535"/>
                </a:solidFill>
                <a:latin typeface="Segoe UI Light" pitchFamily="34" charset="0"/>
              </a:rPr>
              <a:t>Storage Writer</a:t>
            </a:r>
            <a:endParaRPr lang="en-US" sz="1300" dirty="0">
              <a:solidFill>
                <a:srgbClr val="363535"/>
              </a:solidFill>
              <a:latin typeface="Segoe UI Light" pitchFamily="34" charset="0"/>
            </a:endParaRPr>
          </a:p>
        </p:txBody>
      </p:sp>
      <p:cxnSp>
        <p:nvCxnSpPr>
          <p:cNvPr id="58" name="Elbow Connector 112"/>
          <p:cNvCxnSpPr>
            <a:stCxn id="51" idx="2"/>
            <a:endCxn id="57" idx="0"/>
          </p:cNvCxnSpPr>
          <p:nvPr/>
        </p:nvCxnSpPr>
        <p:spPr>
          <a:xfrm flipH="1">
            <a:off x="2371426" y="3429000"/>
            <a:ext cx="1013" cy="228600"/>
          </a:xfrm>
          <a:prstGeom prst="straightConnector1">
            <a:avLst/>
          </a:prstGeom>
          <a:ln w="19050">
            <a:tailEnd type="arrow"/>
          </a:ln>
        </p:spPr>
        <p:style>
          <a:lnRef idx="3">
            <a:schemeClr val="accent3"/>
          </a:lnRef>
          <a:fillRef idx="0">
            <a:schemeClr val="accent3"/>
          </a:fillRef>
          <a:effectRef idx="2">
            <a:schemeClr val="accent3"/>
          </a:effectRef>
          <a:fontRef idx="minor">
            <a:schemeClr val="tx1"/>
          </a:fontRef>
        </p:style>
      </p:cxnSp>
      <p:sp>
        <p:nvSpPr>
          <p:cNvPr id="59" name="Round Diagonal Corner Rectangle 58"/>
          <p:cNvSpPr/>
          <p:nvPr/>
        </p:nvSpPr>
        <p:spPr>
          <a:xfrm>
            <a:off x="4323761" y="4191000"/>
            <a:ext cx="991321" cy="609600"/>
          </a:xfrm>
          <a:prstGeom prst="round2DiagRect">
            <a:avLst/>
          </a:prstGeom>
          <a:ln>
            <a:noFill/>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Event Store P2</a:t>
            </a:r>
            <a:endParaRPr lang="en-US" sz="1300" dirty="0">
              <a:solidFill>
                <a:srgbClr val="FFFFFF"/>
              </a:solidFill>
              <a:latin typeface="Segoe UI Light" pitchFamily="34" charset="0"/>
            </a:endParaRPr>
          </a:p>
        </p:txBody>
      </p:sp>
      <p:sp>
        <p:nvSpPr>
          <p:cNvPr id="60" name="Rounded Rectangle 59"/>
          <p:cNvSpPr/>
          <p:nvPr/>
        </p:nvSpPr>
        <p:spPr>
          <a:xfrm>
            <a:off x="4321825" y="3657600"/>
            <a:ext cx="993165" cy="457200"/>
          </a:xfrm>
          <a:prstGeom prst="roundRect">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1300" dirty="0" smtClean="0">
                <a:solidFill>
                  <a:srgbClr val="363535"/>
                </a:solidFill>
                <a:latin typeface="Segoe UI Light" pitchFamily="34" charset="0"/>
              </a:rPr>
              <a:t>Storage Writer</a:t>
            </a:r>
            <a:endParaRPr lang="en-US" sz="1300" dirty="0">
              <a:solidFill>
                <a:srgbClr val="363535"/>
              </a:solidFill>
              <a:latin typeface="Segoe UI Light" pitchFamily="34" charset="0"/>
            </a:endParaRPr>
          </a:p>
        </p:txBody>
      </p:sp>
      <p:cxnSp>
        <p:nvCxnSpPr>
          <p:cNvPr id="61" name="Elbow Connector 112"/>
          <p:cNvCxnSpPr>
            <a:stCxn id="53" idx="2"/>
            <a:endCxn id="60" idx="0"/>
          </p:cNvCxnSpPr>
          <p:nvPr/>
        </p:nvCxnSpPr>
        <p:spPr>
          <a:xfrm>
            <a:off x="4807810" y="3435297"/>
            <a:ext cx="10598" cy="222303"/>
          </a:xfrm>
          <a:prstGeom prst="straightConnector1">
            <a:avLst/>
          </a:prstGeom>
          <a:ln w="19050">
            <a:tailEnd type="arrow"/>
          </a:ln>
        </p:spPr>
        <p:style>
          <a:lnRef idx="3">
            <a:schemeClr val="accent3"/>
          </a:lnRef>
          <a:fillRef idx="0">
            <a:schemeClr val="accent3"/>
          </a:fillRef>
          <a:effectRef idx="2">
            <a:schemeClr val="accent3"/>
          </a:effectRef>
          <a:fontRef idx="minor">
            <a:schemeClr val="tx1"/>
          </a:fontRef>
        </p:style>
      </p:cxnSp>
      <p:sp>
        <p:nvSpPr>
          <p:cNvPr id="62" name="Round Diagonal Corner Rectangle 61"/>
          <p:cNvSpPr/>
          <p:nvPr/>
        </p:nvSpPr>
        <p:spPr>
          <a:xfrm>
            <a:off x="7193668" y="4182813"/>
            <a:ext cx="1090453" cy="609600"/>
          </a:xfrm>
          <a:prstGeom prst="round2DiagRect">
            <a:avLst/>
          </a:prstGeom>
          <a:ln>
            <a:noFill/>
          </a:ln>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Event Store </a:t>
            </a:r>
            <a:br>
              <a:rPr lang="en-US" sz="1300" dirty="0" smtClean="0">
                <a:solidFill>
                  <a:srgbClr val="FFFFFF"/>
                </a:solidFill>
                <a:latin typeface="Segoe UI Light" pitchFamily="34" charset="0"/>
              </a:rPr>
            </a:br>
            <a:r>
              <a:rPr lang="en-US" sz="1300" dirty="0" err="1" smtClean="0">
                <a:solidFill>
                  <a:srgbClr val="FFFFFF"/>
                </a:solidFill>
                <a:latin typeface="Segoe UI Light" pitchFamily="34" charset="0"/>
              </a:rPr>
              <a:t>P</a:t>
            </a:r>
            <a:r>
              <a:rPr lang="en-US" sz="1300" i="1" dirty="0" err="1" smtClean="0">
                <a:solidFill>
                  <a:srgbClr val="FFFFFF"/>
                </a:solidFill>
                <a:latin typeface="Segoe UI Light" pitchFamily="34" charset="0"/>
              </a:rPr>
              <a:t>x</a:t>
            </a:r>
            <a:endParaRPr lang="en-US" sz="1300" i="1" dirty="0">
              <a:solidFill>
                <a:srgbClr val="FFFFFF"/>
              </a:solidFill>
              <a:latin typeface="Segoe UI Light" pitchFamily="34" charset="0"/>
            </a:endParaRPr>
          </a:p>
        </p:txBody>
      </p:sp>
      <p:sp>
        <p:nvSpPr>
          <p:cNvPr id="63" name="Rounded Rectangle 62"/>
          <p:cNvSpPr/>
          <p:nvPr/>
        </p:nvSpPr>
        <p:spPr>
          <a:xfrm>
            <a:off x="7191640" y="3657600"/>
            <a:ext cx="1092481" cy="457200"/>
          </a:xfrm>
          <a:prstGeom prst="roundRect">
            <a:avLst/>
          </a:prstGeom>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r>
              <a:rPr lang="en-US" sz="1300" dirty="0" smtClean="0">
                <a:solidFill>
                  <a:srgbClr val="363535"/>
                </a:solidFill>
                <a:latin typeface="Segoe UI Light" pitchFamily="34" charset="0"/>
              </a:rPr>
              <a:t>Storage Writer</a:t>
            </a:r>
            <a:endParaRPr lang="en-US" sz="1300" dirty="0">
              <a:solidFill>
                <a:srgbClr val="363535"/>
              </a:solidFill>
              <a:latin typeface="Segoe UI Light" pitchFamily="34" charset="0"/>
            </a:endParaRPr>
          </a:p>
        </p:txBody>
      </p:sp>
      <p:cxnSp>
        <p:nvCxnSpPr>
          <p:cNvPr id="64" name="Elbow Connector 112"/>
          <p:cNvCxnSpPr>
            <a:stCxn id="55" idx="2"/>
            <a:endCxn id="63" idx="0"/>
          </p:cNvCxnSpPr>
          <p:nvPr/>
        </p:nvCxnSpPr>
        <p:spPr>
          <a:xfrm>
            <a:off x="7729311" y="3441594"/>
            <a:ext cx="8570" cy="216006"/>
          </a:xfrm>
          <a:prstGeom prst="straightConnector1">
            <a:avLst/>
          </a:prstGeom>
          <a:ln w="19050">
            <a:tailEnd type="arrow"/>
          </a:ln>
        </p:spPr>
        <p:style>
          <a:lnRef idx="3">
            <a:schemeClr val="accent3"/>
          </a:lnRef>
          <a:fillRef idx="0">
            <a:schemeClr val="accent3"/>
          </a:fillRef>
          <a:effectRef idx="2">
            <a:schemeClr val="accent3"/>
          </a:effectRef>
          <a:fontRef idx="minor">
            <a:schemeClr val="tx1"/>
          </a:fontRef>
        </p:style>
      </p:cxnSp>
      <p:sp>
        <p:nvSpPr>
          <p:cNvPr id="65" name="Rounded Rectangle 64"/>
          <p:cNvSpPr/>
          <p:nvPr/>
        </p:nvSpPr>
        <p:spPr>
          <a:xfrm>
            <a:off x="2891985" y="3657599"/>
            <a:ext cx="926109" cy="457199"/>
          </a:xfrm>
          <a:prstGeom prst="roundRect">
            <a:avLst/>
          </a:prstGeom>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300" dirty="0" smtClean="0">
                <a:solidFill>
                  <a:srgbClr val="363535"/>
                </a:solidFill>
                <a:latin typeface="Segoe UI Light" pitchFamily="34" charset="0"/>
              </a:rPr>
              <a:t>Aggregator</a:t>
            </a:r>
            <a:endParaRPr lang="en-US" sz="1300" dirty="0">
              <a:solidFill>
                <a:srgbClr val="363535"/>
              </a:solidFill>
              <a:latin typeface="Segoe UI Light" pitchFamily="34" charset="0"/>
            </a:endParaRPr>
          </a:p>
        </p:txBody>
      </p:sp>
      <p:sp>
        <p:nvSpPr>
          <p:cNvPr id="66" name="Rectangle 65"/>
          <p:cNvSpPr/>
          <p:nvPr/>
        </p:nvSpPr>
        <p:spPr>
          <a:xfrm>
            <a:off x="3046491" y="4983858"/>
            <a:ext cx="5560494"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Stats Topic</a:t>
            </a:r>
            <a:endParaRPr lang="en-US" dirty="0">
              <a:solidFill>
                <a:srgbClr val="FFFFFF"/>
              </a:solidFill>
              <a:latin typeface="Segoe UI Light" pitchFamily="34" charset="0"/>
            </a:endParaRPr>
          </a:p>
        </p:txBody>
      </p:sp>
      <p:sp>
        <p:nvSpPr>
          <p:cNvPr id="67" name="Rounded Rectangle 66"/>
          <p:cNvSpPr/>
          <p:nvPr/>
        </p:nvSpPr>
        <p:spPr>
          <a:xfrm>
            <a:off x="5336223" y="3657600"/>
            <a:ext cx="960457" cy="457200"/>
          </a:xfrm>
          <a:prstGeom prst="roundRect">
            <a:avLst/>
          </a:prstGeom>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300" dirty="0" smtClean="0">
                <a:solidFill>
                  <a:srgbClr val="363535"/>
                </a:solidFill>
                <a:latin typeface="Segoe UI Light" pitchFamily="34" charset="0"/>
              </a:rPr>
              <a:t>Aggregator</a:t>
            </a:r>
            <a:endParaRPr lang="en-US" sz="1300" dirty="0">
              <a:solidFill>
                <a:srgbClr val="363535"/>
              </a:solidFill>
              <a:latin typeface="Segoe UI Light" pitchFamily="34" charset="0"/>
            </a:endParaRPr>
          </a:p>
        </p:txBody>
      </p:sp>
      <p:sp>
        <p:nvSpPr>
          <p:cNvPr id="68" name="Rounded Rectangle 67"/>
          <p:cNvSpPr/>
          <p:nvPr/>
        </p:nvSpPr>
        <p:spPr>
          <a:xfrm>
            <a:off x="8333602" y="3657600"/>
            <a:ext cx="1054614" cy="457200"/>
          </a:xfrm>
          <a:prstGeom prst="roundRect">
            <a:avLst/>
          </a:prstGeom>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300" dirty="0" smtClean="0">
                <a:solidFill>
                  <a:srgbClr val="363535"/>
                </a:solidFill>
                <a:latin typeface="Segoe UI Light" pitchFamily="34" charset="0"/>
              </a:rPr>
              <a:t>Aggregator</a:t>
            </a:r>
            <a:endParaRPr lang="en-US" sz="1300" dirty="0">
              <a:solidFill>
                <a:srgbClr val="363535"/>
              </a:solidFill>
              <a:latin typeface="Segoe UI Light" pitchFamily="34" charset="0"/>
            </a:endParaRPr>
          </a:p>
        </p:txBody>
      </p:sp>
      <p:cxnSp>
        <p:nvCxnSpPr>
          <p:cNvPr id="69" name="Elbow Connector 112"/>
          <p:cNvCxnSpPr>
            <a:stCxn id="52" idx="2"/>
            <a:endCxn id="65" idx="0"/>
          </p:cNvCxnSpPr>
          <p:nvPr/>
        </p:nvCxnSpPr>
        <p:spPr>
          <a:xfrm>
            <a:off x="3355040" y="3435927"/>
            <a:ext cx="0" cy="2216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0" name="Elbow Connector 112"/>
          <p:cNvCxnSpPr>
            <a:stCxn id="54" idx="2"/>
            <a:endCxn id="67" idx="0"/>
          </p:cNvCxnSpPr>
          <p:nvPr/>
        </p:nvCxnSpPr>
        <p:spPr>
          <a:xfrm>
            <a:off x="5816452" y="3442224"/>
            <a:ext cx="0" cy="21537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1" name="Elbow Connector 112"/>
          <p:cNvCxnSpPr>
            <a:stCxn id="65" idx="2"/>
          </p:cNvCxnSpPr>
          <p:nvPr/>
        </p:nvCxnSpPr>
        <p:spPr>
          <a:xfrm>
            <a:off x="3355040" y="4114798"/>
            <a:ext cx="0" cy="86906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2" name="Elbow Connector 112"/>
          <p:cNvCxnSpPr>
            <a:stCxn id="67" idx="2"/>
            <a:endCxn id="66" idx="0"/>
          </p:cNvCxnSpPr>
          <p:nvPr/>
        </p:nvCxnSpPr>
        <p:spPr>
          <a:xfrm>
            <a:off x="5816452" y="4114800"/>
            <a:ext cx="10286" cy="86905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3" name="Elbow Connector 112"/>
          <p:cNvCxnSpPr>
            <a:stCxn id="68" idx="2"/>
          </p:cNvCxnSpPr>
          <p:nvPr/>
        </p:nvCxnSpPr>
        <p:spPr>
          <a:xfrm>
            <a:off x="8860909" y="4114800"/>
            <a:ext cx="0" cy="86905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4" name="Elbow Connector 112"/>
          <p:cNvCxnSpPr>
            <a:stCxn id="56" idx="2"/>
            <a:endCxn id="68" idx="0"/>
          </p:cNvCxnSpPr>
          <p:nvPr/>
        </p:nvCxnSpPr>
        <p:spPr>
          <a:xfrm>
            <a:off x="8860909" y="3434668"/>
            <a:ext cx="0" cy="2229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5" name="Round Diagonal Corner Rectangle 74"/>
          <p:cNvSpPr/>
          <p:nvPr/>
        </p:nvSpPr>
        <p:spPr>
          <a:xfrm>
            <a:off x="4375679" y="6213035"/>
            <a:ext cx="1505451" cy="416365"/>
          </a:xfrm>
          <a:prstGeom prst="round2Diag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300" dirty="0" smtClean="0">
                <a:solidFill>
                  <a:srgbClr val="FFFFFF"/>
                </a:solidFill>
                <a:latin typeface="Segoe UI Light" pitchFamily="34" charset="0"/>
              </a:rPr>
              <a:t>Analytics Store</a:t>
            </a:r>
            <a:endParaRPr lang="en-US" sz="1300" dirty="0">
              <a:solidFill>
                <a:srgbClr val="FFFFFF"/>
              </a:solidFill>
              <a:latin typeface="Segoe UI Light" pitchFamily="34" charset="0"/>
            </a:endParaRPr>
          </a:p>
        </p:txBody>
      </p:sp>
      <p:sp>
        <p:nvSpPr>
          <p:cNvPr id="76" name="Rounded Rectangle 75"/>
          <p:cNvSpPr/>
          <p:nvPr/>
        </p:nvSpPr>
        <p:spPr>
          <a:xfrm>
            <a:off x="4375679" y="5897320"/>
            <a:ext cx="1505452" cy="25807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300" dirty="0" smtClean="0">
                <a:solidFill>
                  <a:srgbClr val="363535"/>
                </a:solidFill>
                <a:latin typeface="Segoe UI Light" pitchFamily="34" charset="0"/>
              </a:rPr>
              <a:t>Storage Writer</a:t>
            </a:r>
            <a:endParaRPr lang="en-US" sz="1300" dirty="0">
              <a:solidFill>
                <a:srgbClr val="363535"/>
              </a:solidFill>
              <a:latin typeface="Segoe UI Light" pitchFamily="34" charset="0"/>
            </a:endParaRPr>
          </a:p>
        </p:txBody>
      </p:sp>
      <p:sp>
        <p:nvSpPr>
          <p:cNvPr id="77" name="Rectangle 76"/>
          <p:cNvSpPr/>
          <p:nvPr/>
        </p:nvSpPr>
        <p:spPr>
          <a:xfrm>
            <a:off x="4506945" y="5320723"/>
            <a:ext cx="1244174" cy="34636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300" dirty="0" smtClean="0">
                <a:solidFill>
                  <a:srgbClr val="FFFFFF"/>
                </a:solidFill>
                <a:latin typeface="Segoe UI Light" pitchFamily="34" charset="0"/>
              </a:rPr>
              <a:t>Subscription</a:t>
            </a:r>
            <a:endParaRPr lang="en-US" sz="1300" dirty="0">
              <a:solidFill>
                <a:srgbClr val="FFFFFF"/>
              </a:solidFill>
              <a:latin typeface="Segoe UI Light" pitchFamily="34" charset="0"/>
            </a:endParaRPr>
          </a:p>
        </p:txBody>
      </p:sp>
      <p:cxnSp>
        <p:nvCxnSpPr>
          <p:cNvPr id="78" name="Elbow Connector 119"/>
          <p:cNvCxnSpPr>
            <a:stCxn id="77" idx="2"/>
            <a:endCxn id="76" idx="0"/>
          </p:cNvCxnSpPr>
          <p:nvPr/>
        </p:nvCxnSpPr>
        <p:spPr>
          <a:xfrm flipH="1">
            <a:off x="5128405" y="5667087"/>
            <a:ext cx="627" cy="2302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9" name="Rectangle 78"/>
          <p:cNvSpPr/>
          <p:nvPr/>
        </p:nvSpPr>
        <p:spPr>
          <a:xfrm>
            <a:off x="6038552" y="5320723"/>
            <a:ext cx="1244175" cy="34636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300" dirty="0" smtClean="0">
                <a:solidFill>
                  <a:srgbClr val="FFFFFF"/>
                </a:solidFill>
                <a:latin typeface="Segoe UI Light" pitchFamily="34" charset="0"/>
              </a:rPr>
              <a:t>Subscription</a:t>
            </a:r>
            <a:endParaRPr lang="en-US" sz="1300" dirty="0">
              <a:solidFill>
                <a:srgbClr val="FFFFFF"/>
              </a:solidFill>
              <a:latin typeface="Segoe UI Light" pitchFamily="34" charset="0"/>
            </a:endParaRPr>
          </a:p>
        </p:txBody>
      </p:sp>
      <p:cxnSp>
        <p:nvCxnSpPr>
          <p:cNvPr id="80" name="Elbow Connector 119"/>
          <p:cNvCxnSpPr>
            <a:stCxn id="79" idx="2"/>
            <a:endCxn id="81" idx="0"/>
          </p:cNvCxnSpPr>
          <p:nvPr/>
        </p:nvCxnSpPr>
        <p:spPr>
          <a:xfrm>
            <a:off x="6660640" y="5667087"/>
            <a:ext cx="8916" cy="2302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1" name="Rounded Rectangle 80"/>
          <p:cNvSpPr/>
          <p:nvPr/>
        </p:nvSpPr>
        <p:spPr>
          <a:xfrm>
            <a:off x="5906937" y="5897320"/>
            <a:ext cx="1525238" cy="732080"/>
          </a:xfrm>
          <a:prstGeom prst="roundRect">
            <a:avLst>
              <a:gd name="adj" fmla="val 9038"/>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300" dirty="0" smtClean="0">
                <a:solidFill>
                  <a:srgbClr val="FFFFFF"/>
                </a:solidFill>
                <a:latin typeface="Segoe UI Light" pitchFamily="34" charset="0"/>
              </a:rPr>
              <a:t>Real-Time Analytics Dashboard</a:t>
            </a:r>
            <a:endParaRPr lang="en-US" sz="1300" dirty="0">
              <a:solidFill>
                <a:srgbClr val="FFFFFF"/>
              </a:solidFill>
              <a:latin typeface="Segoe UI Light" pitchFamily="34" charset="0"/>
            </a:endParaRPr>
          </a:p>
        </p:txBody>
      </p:sp>
      <p:sp>
        <p:nvSpPr>
          <p:cNvPr id="82" name="Rectangle 81"/>
          <p:cNvSpPr/>
          <p:nvPr/>
        </p:nvSpPr>
        <p:spPr>
          <a:xfrm>
            <a:off x="9437337" y="3061223"/>
            <a:ext cx="1150972" cy="367777"/>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Subscription</a:t>
            </a:r>
            <a:endParaRPr lang="en-US" sz="1300" dirty="0">
              <a:solidFill>
                <a:srgbClr val="FFFFFF"/>
              </a:solidFill>
              <a:latin typeface="Segoe UI Light" pitchFamily="34" charset="0"/>
            </a:endParaRPr>
          </a:p>
        </p:txBody>
      </p:sp>
      <p:sp>
        <p:nvSpPr>
          <p:cNvPr id="83" name="Rounded Rectangle 82"/>
          <p:cNvSpPr/>
          <p:nvPr/>
        </p:nvSpPr>
        <p:spPr>
          <a:xfrm>
            <a:off x="9437337" y="3657600"/>
            <a:ext cx="1150971" cy="457200"/>
          </a:xfrm>
          <a:prstGeom prst="roundRect">
            <a:avLst>
              <a:gd name="adj" fmla="val 9038"/>
            </a:avLst>
          </a:prstGeom>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Control System </a:t>
            </a:r>
            <a:r>
              <a:rPr lang="en-US" sz="1300" dirty="0" err="1" smtClean="0">
                <a:solidFill>
                  <a:srgbClr val="FFFFFF"/>
                </a:solidFill>
                <a:latin typeface="Segoe UI Light" pitchFamily="34" charset="0"/>
              </a:rPr>
              <a:t>P</a:t>
            </a:r>
            <a:r>
              <a:rPr lang="en-US" sz="1300" i="1" dirty="0" err="1" smtClean="0">
                <a:solidFill>
                  <a:srgbClr val="FFFFFF"/>
                </a:solidFill>
                <a:latin typeface="Segoe UI Light" pitchFamily="34" charset="0"/>
              </a:rPr>
              <a:t>x</a:t>
            </a:r>
            <a:r>
              <a:rPr lang="en-US" sz="1300" dirty="0" smtClean="0">
                <a:solidFill>
                  <a:srgbClr val="FFFFFF"/>
                </a:solidFill>
                <a:latin typeface="Segoe UI Light" pitchFamily="34" charset="0"/>
              </a:rPr>
              <a:t> </a:t>
            </a:r>
            <a:endParaRPr lang="en-US" sz="1300" dirty="0">
              <a:solidFill>
                <a:srgbClr val="FFFFFF"/>
              </a:solidFill>
              <a:latin typeface="Segoe UI Light" pitchFamily="34" charset="0"/>
            </a:endParaRPr>
          </a:p>
        </p:txBody>
      </p:sp>
      <p:cxnSp>
        <p:nvCxnSpPr>
          <p:cNvPr id="84" name="Elbow Connector 119"/>
          <p:cNvCxnSpPr>
            <a:stCxn id="82" idx="2"/>
            <a:endCxn id="83" idx="0"/>
          </p:cNvCxnSpPr>
          <p:nvPr/>
        </p:nvCxnSpPr>
        <p:spPr>
          <a:xfrm>
            <a:off x="10012823" y="3429000"/>
            <a:ext cx="0"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5" name="Rectangle 84"/>
          <p:cNvSpPr/>
          <p:nvPr/>
        </p:nvSpPr>
        <p:spPr>
          <a:xfrm>
            <a:off x="3853941" y="3061224"/>
            <a:ext cx="333395" cy="367776"/>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a:t>
            </a:r>
            <a:endParaRPr lang="en-US" sz="1300" dirty="0">
              <a:solidFill>
                <a:srgbClr val="FFFFFF"/>
              </a:solidFill>
              <a:latin typeface="Segoe UI Light" pitchFamily="34" charset="0"/>
            </a:endParaRPr>
          </a:p>
        </p:txBody>
      </p:sp>
      <p:sp>
        <p:nvSpPr>
          <p:cNvPr id="86" name="Rounded Rectangle 85"/>
          <p:cNvSpPr/>
          <p:nvPr/>
        </p:nvSpPr>
        <p:spPr>
          <a:xfrm>
            <a:off x="3853942" y="3657600"/>
            <a:ext cx="333394" cy="457200"/>
          </a:xfrm>
          <a:prstGeom prst="roundRect">
            <a:avLst>
              <a:gd name="adj" fmla="val 9038"/>
            </a:avLst>
          </a:prstGeom>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CS</a:t>
            </a:r>
            <a:br>
              <a:rPr lang="en-US" sz="1300" dirty="0" smtClean="0">
                <a:solidFill>
                  <a:srgbClr val="FFFFFF"/>
                </a:solidFill>
                <a:latin typeface="Segoe UI Light" pitchFamily="34" charset="0"/>
              </a:rPr>
            </a:br>
            <a:r>
              <a:rPr lang="en-US" sz="1300" dirty="0" smtClean="0">
                <a:solidFill>
                  <a:srgbClr val="FFFFFF"/>
                </a:solidFill>
                <a:latin typeface="Segoe UI Light" pitchFamily="34" charset="0"/>
              </a:rPr>
              <a:t>P1</a:t>
            </a:r>
            <a:endParaRPr lang="en-US" sz="1300" dirty="0">
              <a:solidFill>
                <a:srgbClr val="FFFFFF"/>
              </a:solidFill>
              <a:latin typeface="Segoe UI Light" pitchFamily="34" charset="0"/>
            </a:endParaRPr>
          </a:p>
        </p:txBody>
      </p:sp>
      <p:cxnSp>
        <p:nvCxnSpPr>
          <p:cNvPr id="87" name="Elbow Connector 119"/>
          <p:cNvCxnSpPr>
            <a:stCxn id="85" idx="2"/>
            <a:endCxn id="86" idx="0"/>
          </p:cNvCxnSpPr>
          <p:nvPr/>
        </p:nvCxnSpPr>
        <p:spPr>
          <a:xfrm>
            <a:off x="4020639" y="3429000"/>
            <a:ext cx="0"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8" name="Rectangle 87"/>
          <p:cNvSpPr/>
          <p:nvPr/>
        </p:nvSpPr>
        <p:spPr>
          <a:xfrm>
            <a:off x="6329172" y="3061539"/>
            <a:ext cx="333395" cy="367776"/>
          </a:xfrm>
          <a:prstGeom prst="rect">
            <a:avLst/>
          </a:prstGeom>
          <a:ln>
            <a:no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Sub</a:t>
            </a:r>
            <a:endParaRPr lang="en-US" sz="1300" dirty="0">
              <a:solidFill>
                <a:srgbClr val="FFFFFF"/>
              </a:solidFill>
              <a:latin typeface="Segoe UI Light" pitchFamily="34" charset="0"/>
            </a:endParaRPr>
          </a:p>
        </p:txBody>
      </p:sp>
      <p:sp>
        <p:nvSpPr>
          <p:cNvPr id="89" name="Rounded Rectangle 88"/>
          <p:cNvSpPr/>
          <p:nvPr/>
        </p:nvSpPr>
        <p:spPr>
          <a:xfrm>
            <a:off x="6329173" y="3657914"/>
            <a:ext cx="333394" cy="456885"/>
          </a:xfrm>
          <a:prstGeom prst="roundRect">
            <a:avLst>
              <a:gd name="adj" fmla="val 9038"/>
            </a:avLst>
          </a:prstGeom>
          <a:ln>
            <a:noFill/>
          </a:ln>
        </p:spPr>
        <p:style>
          <a:lnRef idx="3">
            <a:schemeClr val="lt1"/>
          </a:lnRef>
          <a:fillRef idx="1">
            <a:schemeClr val="accent4"/>
          </a:fillRef>
          <a:effectRef idx="1">
            <a:schemeClr val="accent4"/>
          </a:effectRef>
          <a:fontRef idx="minor">
            <a:schemeClr val="lt1"/>
          </a:fontRef>
        </p:style>
        <p:txBody>
          <a:bodyPr lIns="0" tIns="0" rIns="0" bIns="0" rtlCol="0" anchor="ctr"/>
          <a:lstStyle/>
          <a:p>
            <a:pPr algn="ctr"/>
            <a:r>
              <a:rPr lang="en-US" sz="1300" dirty="0" smtClean="0">
                <a:solidFill>
                  <a:srgbClr val="FFFFFF"/>
                </a:solidFill>
                <a:latin typeface="Segoe UI Light" pitchFamily="34" charset="0"/>
              </a:rPr>
              <a:t>CS</a:t>
            </a:r>
            <a:br>
              <a:rPr lang="en-US" sz="1300" dirty="0" smtClean="0">
                <a:solidFill>
                  <a:srgbClr val="FFFFFF"/>
                </a:solidFill>
                <a:latin typeface="Segoe UI Light" pitchFamily="34" charset="0"/>
              </a:rPr>
            </a:br>
            <a:r>
              <a:rPr lang="en-US" sz="1300" dirty="0" smtClean="0">
                <a:solidFill>
                  <a:srgbClr val="FFFFFF"/>
                </a:solidFill>
                <a:latin typeface="Segoe UI Light" pitchFamily="34" charset="0"/>
              </a:rPr>
              <a:t>P2</a:t>
            </a:r>
            <a:endParaRPr lang="en-US" sz="1300" dirty="0">
              <a:solidFill>
                <a:srgbClr val="FFFFFF"/>
              </a:solidFill>
              <a:latin typeface="Segoe UI Light" pitchFamily="34" charset="0"/>
            </a:endParaRPr>
          </a:p>
        </p:txBody>
      </p:sp>
      <p:cxnSp>
        <p:nvCxnSpPr>
          <p:cNvPr id="90" name="Elbow Connector 119"/>
          <p:cNvCxnSpPr>
            <a:stCxn id="88" idx="2"/>
            <a:endCxn id="89" idx="0"/>
          </p:cNvCxnSpPr>
          <p:nvPr/>
        </p:nvCxnSpPr>
        <p:spPr>
          <a:xfrm>
            <a:off x="6495870" y="3429315"/>
            <a:ext cx="0" cy="22859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91" name="Group 90"/>
          <p:cNvGrpSpPr/>
          <p:nvPr/>
        </p:nvGrpSpPr>
        <p:grpSpPr>
          <a:xfrm>
            <a:off x="9622369" y="1405458"/>
            <a:ext cx="533400" cy="533400"/>
            <a:chOff x="685800" y="1676400"/>
            <a:chExt cx="533400" cy="533400"/>
          </a:xfrm>
        </p:grpSpPr>
        <p:sp>
          <p:nvSpPr>
            <p:cNvPr id="92" name="Rounded Rectangle 91"/>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93"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4" name="Rectangle 93"/>
          <p:cNvSpPr/>
          <p:nvPr/>
        </p:nvSpPr>
        <p:spPr>
          <a:xfrm>
            <a:off x="9197537" y="2141682"/>
            <a:ext cx="1392675" cy="3729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00" dirty="0" smtClean="0">
                <a:solidFill>
                  <a:srgbClr val="363535"/>
                </a:solidFill>
                <a:latin typeface="Segoe UI Light" pitchFamily="34" charset="0"/>
              </a:rPr>
              <a:t>Custom Gateway</a:t>
            </a:r>
            <a:endParaRPr lang="en-US" sz="1300" dirty="0">
              <a:solidFill>
                <a:srgbClr val="363535"/>
              </a:solidFill>
              <a:latin typeface="Segoe UI Light" pitchFamily="34" charset="0"/>
            </a:endParaRPr>
          </a:p>
        </p:txBody>
      </p:sp>
      <p:cxnSp>
        <p:nvCxnSpPr>
          <p:cNvPr id="95" name="Elbow Connector 116"/>
          <p:cNvCxnSpPr>
            <a:stCxn id="92" idx="2"/>
            <a:endCxn id="94" idx="0"/>
          </p:cNvCxnSpPr>
          <p:nvPr/>
        </p:nvCxnSpPr>
        <p:spPr>
          <a:xfrm>
            <a:off x="9889069" y="1938858"/>
            <a:ext cx="4806" cy="20282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6" name="Straight Connector 95"/>
          <p:cNvCxnSpPr/>
          <p:nvPr/>
        </p:nvCxnSpPr>
        <p:spPr>
          <a:xfrm>
            <a:off x="7133564" y="1295400"/>
            <a:ext cx="0" cy="3651199"/>
          </a:xfrm>
          <a:prstGeom prst="line">
            <a:avLst/>
          </a:prstGeom>
          <a:ln>
            <a:solidFill>
              <a:srgbClr val="00B050">
                <a:alpha val="50000"/>
              </a:srgbClr>
            </a:solidFill>
            <a:prstDash val="sysDot"/>
          </a:ln>
        </p:spPr>
        <p:style>
          <a:lnRef idx="3">
            <a:schemeClr val="accent3"/>
          </a:lnRef>
          <a:fillRef idx="0">
            <a:schemeClr val="accent3"/>
          </a:fillRef>
          <a:effectRef idx="2">
            <a:schemeClr val="accent3"/>
          </a:effectRef>
          <a:fontRef idx="minor">
            <a:schemeClr val="tx1"/>
          </a:fontRef>
        </p:style>
      </p:cxnSp>
      <p:sp>
        <p:nvSpPr>
          <p:cNvPr id="97" name="TextBox 96"/>
          <p:cNvSpPr txBox="1"/>
          <p:nvPr/>
        </p:nvSpPr>
        <p:spPr>
          <a:xfrm>
            <a:off x="6735819" y="2863334"/>
            <a:ext cx="354584" cy="369332"/>
          </a:xfrm>
          <a:prstGeom prst="rect">
            <a:avLst/>
          </a:prstGeom>
          <a:noFill/>
        </p:spPr>
        <p:txBody>
          <a:bodyPr wrap="none" rtlCol="0">
            <a:spAutoFit/>
          </a:bodyPr>
          <a:lstStyle/>
          <a:p>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22994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dirty="0" smtClean="0"/>
              <a:t>Command Fan-Out</a:t>
            </a:r>
            <a:endParaRPr lang="en-US" dirty="0"/>
          </a:p>
        </p:txBody>
      </p:sp>
      <p:cxnSp>
        <p:nvCxnSpPr>
          <p:cNvPr id="5" name="Straight Connector 4"/>
          <p:cNvCxnSpPr/>
          <p:nvPr/>
        </p:nvCxnSpPr>
        <p:spPr>
          <a:xfrm>
            <a:off x="6814064" y="1432056"/>
            <a:ext cx="0" cy="2743200"/>
          </a:xfrm>
          <a:prstGeom prst="line">
            <a:avLst/>
          </a:prstGeom>
          <a:ln>
            <a:solidFill>
              <a:srgbClr val="00B050">
                <a:alpha val="50000"/>
              </a:srgbClr>
            </a:solidFill>
            <a:prstDash val="sysDot"/>
          </a:ln>
        </p:spPr>
        <p:style>
          <a:lnRef idx="3">
            <a:schemeClr val="accent3"/>
          </a:lnRef>
          <a:fillRef idx="0">
            <a:schemeClr val="accent3"/>
          </a:fillRef>
          <a:effectRef idx="2">
            <a:schemeClr val="accent3"/>
          </a:effectRef>
          <a:fontRef idx="minor">
            <a:schemeClr val="tx1"/>
          </a:fontRef>
        </p:style>
      </p:cxnSp>
      <p:cxnSp>
        <p:nvCxnSpPr>
          <p:cNvPr id="6" name="Straight Connector 5"/>
          <p:cNvCxnSpPr/>
          <p:nvPr/>
        </p:nvCxnSpPr>
        <p:spPr>
          <a:xfrm>
            <a:off x="4541919" y="1447800"/>
            <a:ext cx="0" cy="2743200"/>
          </a:xfrm>
          <a:prstGeom prst="line">
            <a:avLst/>
          </a:prstGeom>
          <a:ln>
            <a:solidFill>
              <a:srgbClr val="00B050">
                <a:alpha val="50000"/>
              </a:srgbClr>
            </a:solidFill>
            <a:prstDash val="sysDot"/>
          </a:ln>
        </p:spPr>
        <p:style>
          <a:lnRef idx="3">
            <a:schemeClr val="accent3"/>
          </a:lnRef>
          <a:fillRef idx="0">
            <a:schemeClr val="accent3"/>
          </a:fillRef>
          <a:effectRef idx="2">
            <a:schemeClr val="accent3"/>
          </a:effectRef>
          <a:fontRef idx="minor">
            <a:schemeClr val="tx1"/>
          </a:fontRef>
        </p:style>
      </p:cxnSp>
      <p:grpSp>
        <p:nvGrpSpPr>
          <p:cNvPr id="7" name="Group 6"/>
          <p:cNvGrpSpPr/>
          <p:nvPr/>
        </p:nvGrpSpPr>
        <p:grpSpPr>
          <a:xfrm>
            <a:off x="6958440" y="1699071"/>
            <a:ext cx="533400" cy="533400"/>
            <a:chOff x="685800" y="1676400"/>
            <a:chExt cx="533400" cy="533400"/>
          </a:xfrm>
        </p:grpSpPr>
        <p:sp>
          <p:nvSpPr>
            <p:cNvPr id="8" name="Rounded Rectangle 7"/>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9"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6877770" y="2674557"/>
            <a:ext cx="694741" cy="381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grpSp>
        <p:nvGrpSpPr>
          <p:cNvPr id="11" name="Group 10"/>
          <p:cNvGrpSpPr/>
          <p:nvPr/>
        </p:nvGrpSpPr>
        <p:grpSpPr>
          <a:xfrm>
            <a:off x="7695909" y="1699071"/>
            <a:ext cx="533400" cy="533400"/>
            <a:chOff x="685800" y="1676400"/>
            <a:chExt cx="533400" cy="533400"/>
          </a:xfrm>
        </p:grpSpPr>
        <p:sp>
          <p:nvSpPr>
            <p:cNvPr id="12" name="Rounded Rectangle 11"/>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13"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8426243" y="1699071"/>
            <a:ext cx="533400" cy="533400"/>
            <a:chOff x="685800" y="1676400"/>
            <a:chExt cx="533400" cy="533400"/>
          </a:xfrm>
        </p:grpSpPr>
        <p:sp>
          <p:nvSpPr>
            <p:cNvPr id="15" name="Rounded Rectangle 14"/>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16"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7" name="Elbow Connector 112"/>
          <p:cNvCxnSpPr/>
          <p:nvPr/>
        </p:nvCxnSpPr>
        <p:spPr>
          <a:xfrm>
            <a:off x="7221361" y="2211453"/>
            <a:ext cx="7558" cy="463104"/>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8" name="Elbow Connector 116"/>
          <p:cNvCxnSpPr/>
          <p:nvPr/>
        </p:nvCxnSpPr>
        <p:spPr>
          <a:xfrm>
            <a:off x="7962609" y="2232471"/>
            <a:ext cx="1" cy="442086"/>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19" name="Elbow Connector 119"/>
          <p:cNvCxnSpPr/>
          <p:nvPr/>
        </p:nvCxnSpPr>
        <p:spPr>
          <a:xfrm>
            <a:off x="8689375" y="2232471"/>
            <a:ext cx="7136" cy="442086"/>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20" name="TextBox 19"/>
          <p:cNvSpPr txBox="1"/>
          <p:nvPr/>
        </p:nvSpPr>
        <p:spPr>
          <a:xfrm>
            <a:off x="9311661" y="2205156"/>
            <a:ext cx="976421" cy="369332"/>
          </a:xfrm>
          <a:prstGeom prst="rect">
            <a:avLst/>
          </a:prstGeom>
          <a:noFill/>
        </p:spPr>
        <p:txBody>
          <a:bodyPr wrap="none" rtlCol="0">
            <a:spAutoFit/>
          </a:bodyPr>
          <a:lstStyle/>
          <a:p>
            <a:r>
              <a:rPr lang="en-US" dirty="0" smtClean="0">
                <a:solidFill>
                  <a:srgbClr val="FFFFFF"/>
                </a:solidFill>
                <a:latin typeface="Segoe UI Light" pitchFamily="34" charset="0"/>
              </a:rPr>
              <a:t>Fan-Out</a:t>
            </a:r>
            <a:endParaRPr lang="en-US" dirty="0">
              <a:solidFill>
                <a:srgbClr val="FFFFFF"/>
              </a:solidFill>
              <a:latin typeface="Segoe UI Light" pitchFamily="34" charset="0"/>
            </a:endParaRPr>
          </a:p>
        </p:txBody>
      </p:sp>
      <p:sp>
        <p:nvSpPr>
          <p:cNvPr id="21" name="Rectangle 20"/>
          <p:cNvSpPr/>
          <p:nvPr/>
        </p:nvSpPr>
        <p:spPr>
          <a:xfrm>
            <a:off x="7615239" y="2674557"/>
            <a:ext cx="694741" cy="381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sp>
        <p:nvSpPr>
          <p:cNvPr id="22" name="Rectangle 21"/>
          <p:cNvSpPr/>
          <p:nvPr/>
        </p:nvSpPr>
        <p:spPr>
          <a:xfrm>
            <a:off x="8345573" y="2674557"/>
            <a:ext cx="694741" cy="381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grpSp>
        <p:nvGrpSpPr>
          <p:cNvPr id="23" name="Group 22"/>
          <p:cNvGrpSpPr/>
          <p:nvPr/>
        </p:nvGrpSpPr>
        <p:grpSpPr>
          <a:xfrm>
            <a:off x="4667931" y="1699071"/>
            <a:ext cx="533400" cy="533400"/>
            <a:chOff x="685800" y="1676400"/>
            <a:chExt cx="533400" cy="533400"/>
          </a:xfrm>
        </p:grpSpPr>
        <p:sp>
          <p:nvSpPr>
            <p:cNvPr id="24" name="Rounded Rectangle 23"/>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25"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Rectangle 25"/>
          <p:cNvSpPr/>
          <p:nvPr/>
        </p:nvSpPr>
        <p:spPr>
          <a:xfrm>
            <a:off x="4587261" y="2674557"/>
            <a:ext cx="694741" cy="381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grpSp>
        <p:nvGrpSpPr>
          <p:cNvPr id="27" name="Group 26"/>
          <p:cNvGrpSpPr/>
          <p:nvPr/>
        </p:nvGrpSpPr>
        <p:grpSpPr>
          <a:xfrm>
            <a:off x="5405400" y="1699071"/>
            <a:ext cx="533400" cy="533400"/>
            <a:chOff x="685800" y="1676400"/>
            <a:chExt cx="533400" cy="533400"/>
          </a:xfrm>
        </p:grpSpPr>
        <p:sp>
          <p:nvSpPr>
            <p:cNvPr id="28" name="Rounded Rectangle 27"/>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29"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6135734" y="1699071"/>
            <a:ext cx="533400" cy="533400"/>
            <a:chOff x="685800" y="1676400"/>
            <a:chExt cx="533400" cy="533400"/>
          </a:xfrm>
        </p:grpSpPr>
        <p:sp>
          <p:nvSpPr>
            <p:cNvPr id="31" name="Rounded Rectangle 30"/>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32"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3" name="Elbow Connector 112"/>
          <p:cNvCxnSpPr/>
          <p:nvPr/>
        </p:nvCxnSpPr>
        <p:spPr>
          <a:xfrm>
            <a:off x="4930852" y="2211453"/>
            <a:ext cx="7558" cy="463104"/>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4" name="Elbow Connector 116"/>
          <p:cNvCxnSpPr/>
          <p:nvPr/>
        </p:nvCxnSpPr>
        <p:spPr>
          <a:xfrm>
            <a:off x="5672100" y="2232471"/>
            <a:ext cx="1" cy="442086"/>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5" name="Elbow Connector 119"/>
          <p:cNvCxnSpPr/>
          <p:nvPr/>
        </p:nvCxnSpPr>
        <p:spPr>
          <a:xfrm>
            <a:off x="6398866" y="2232471"/>
            <a:ext cx="7136" cy="442086"/>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36" name="Rectangle 35"/>
          <p:cNvSpPr/>
          <p:nvPr/>
        </p:nvSpPr>
        <p:spPr>
          <a:xfrm>
            <a:off x="5324730" y="2674557"/>
            <a:ext cx="694741" cy="381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sp>
        <p:nvSpPr>
          <p:cNvPr id="37" name="Rectangle 36"/>
          <p:cNvSpPr/>
          <p:nvPr/>
        </p:nvSpPr>
        <p:spPr>
          <a:xfrm>
            <a:off x="6055064" y="2674557"/>
            <a:ext cx="694741" cy="381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grpSp>
        <p:nvGrpSpPr>
          <p:cNvPr id="38" name="Group 37"/>
          <p:cNvGrpSpPr/>
          <p:nvPr/>
        </p:nvGrpSpPr>
        <p:grpSpPr>
          <a:xfrm>
            <a:off x="2377422" y="1706628"/>
            <a:ext cx="533400" cy="533400"/>
            <a:chOff x="685800" y="1676400"/>
            <a:chExt cx="533400" cy="533400"/>
          </a:xfrm>
        </p:grpSpPr>
        <p:sp>
          <p:nvSpPr>
            <p:cNvPr id="39" name="Rounded Rectangle 38"/>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40"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Rectangle 40"/>
          <p:cNvSpPr/>
          <p:nvPr/>
        </p:nvSpPr>
        <p:spPr>
          <a:xfrm>
            <a:off x="2296752" y="2674557"/>
            <a:ext cx="694741" cy="381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grpSp>
        <p:nvGrpSpPr>
          <p:cNvPr id="42" name="Group 41"/>
          <p:cNvGrpSpPr/>
          <p:nvPr/>
        </p:nvGrpSpPr>
        <p:grpSpPr>
          <a:xfrm>
            <a:off x="3114891" y="1706628"/>
            <a:ext cx="533400" cy="533400"/>
            <a:chOff x="685800" y="1676400"/>
            <a:chExt cx="533400" cy="533400"/>
          </a:xfrm>
        </p:grpSpPr>
        <p:sp>
          <p:nvSpPr>
            <p:cNvPr id="43" name="Rounded Rectangle 42"/>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44"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5" name="Group 44"/>
          <p:cNvGrpSpPr/>
          <p:nvPr/>
        </p:nvGrpSpPr>
        <p:grpSpPr>
          <a:xfrm>
            <a:off x="3845225" y="1706628"/>
            <a:ext cx="533400" cy="533400"/>
            <a:chOff x="685800" y="1676400"/>
            <a:chExt cx="533400" cy="533400"/>
          </a:xfrm>
        </p:grpSpPr>
        <p:sp>
          <p:nvSpPr>
            <p:cNvPr id="46" name="Rounded Rectangle 45"/>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endParaRPr>
            </a:p>
          </p:txBody>
        </p:sp>
        <p:pic>
          <p:nvPicPr>
            <p:cNvPr id="47"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8" name="Elbow Connector 112"/>
          <p:cNvCxnSpPr/>
          <p:nvPr/>
        </p:nvCxnSpPr>
        <p:spPr>
          <a:xfrm>
            <a:off x="2640343" y="2219010"/>
            <a:ext cx="7558" cy="463104"/>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49" name="Elbow Connector 116"/>
          <p:cNvCxnSpPr/>
          <p:nvPr/>
        </p:nvCxnSpPr>
        <p:spPr>
          <a:xfrm>
            <a:off x="3381591" y="2240028"/>
            <a:ext cx="1" cy="442086"/>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0" name="Elbow Connector 119"/>
          <p:cNvCxnSpPr/>
          <p:nvPr/>
        </p:nvCxnSpPr>
        <p:spPr>
          <a:xfrm>
            <a:off x="4108357" y="2240028"/>
            <a:ext cx="7136" cy="442086"/>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sp>
        <p:nvSpPr>
          <p:cNvPr id="51" name="Rectangle 50"/>
          <p:cNvSpPr/>
          <p:nvPr/>
        </p:nvSpPr>
        <p:spPr>
          <a:xfrm>
            <a:off x="3034221" y="2674557"/>
            <a:ext cx="694741" cy="381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sp>
        <p:nvSpPr>
          <p:cNvPr id="52" name="Rectangle 51"/>
          <p:cNvSpPr/>
          <p:nvPr/>
        </p:nvSpPr>
        <p:spPr>
          <a:xfrm>
            <a:off x="3764555" y="2674557"/>
            <a:ext cx="694741" cy="3810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sp>
        <p:nvSpPr>
          <p:cNvPr id="53" name="Rectangle 52"/>
          <p:cNvSpPr/>
          <p:nvPr/>
        </p:nvSpPr>
        <p:spPr>
          <a:xfrm>
            <a:off x="2284412" y="3063114"/>
            <a:ext cx="2174884"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Topic</a:t>
            </a:r>
            <a:endParaRPr lang="en-US" dirty="0">
              <a:solidFill>
                <a:srgbClr val="FFFFFF"/>
              </a:solidFill>
              <a:latin typeface="Segoe UI Light" pitchFamily="34" charset="0"/>
            </a:endParaRPr>
          </a:p>
        </p:txBody>
      </p:sp>
      <p:sp>
        <p:nvSpPr>
          <p:cNvPr id="54" name="Rectangle 53"/>
          <p:cNvSpPr/>
          <p:nvPr/>
        </p:nvSpPr>
        <p:spPr>
          <a:xfrm>
            <a:off x="4587261" y="3063114"/>
            <a:ext cx="2162544"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Topic</a:t>
            </a:r>
            <a:endParaRPr lang="en-US" dirty="0">
              <a:solidFill>
                <a:srgbClr val="FFFFFF"/>
              </a:solidFill>
              <a:latin typeface="Segoe UI Light" pitchFamily="34" charset="0"/>
            </a:endParaRPr>
          </a:p>
        </p:txBody>
      </p:sp>
      <p:sp>
        <p:nvSpPr>
          <p:cNvPr id="55" name="Rectangle 54"/>
          <p:cNvSpPr/>
          <p:nvPr/>
        </p:nvSpPr>
        <p:spPr>
          <a:xfrm>
            <a:off x="6873779" y="3063114"/>
            <a:ext cx="2162544"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Topic</a:t>
            </a:r>
            <a:endParaRPr lang="en-US" dirty="0">
              <a:solidFill>
                <a:srgbClr val="FFFFFF"/>
              </a:solidFill>
              <a:latin typeface="Segoe UI Light" pitchFamily="34" charset="0"/>
            </a:endParaRPr>
          </a:p>
        </p:txBody>
      </p:sp>
      <p:sp>
        <p:nvSpPr>
          <p:cNvPr id="56" name="TextBox 55"/>
          <p:cNvSpPr txBox="1"/>
          <p:nvPr/>
        </p:nvSpPr>
        <p:spPr>
          <a:xfrm>
            <a:off x="5199796" y="1295400"/>
            <a:ext cx="986617" cy="369332"/>
          </a:xfrm>
          <a:prstGeom prst="rect">
            <a:avLst/>
          </a:prstGeom>
          <a:noFill/>
        </p:spPr>
        <p:txBody>
          <a:bodyPr wrap="none" rtlCol="0">
            <a:spAutoFit/>
          </a:bodyPr>
          <a:lstStyle/>
          <a:p>
            <a:r>
              <a:rPr lang="en-US" dirty="0" smtClean="0">
                <a:solidFill>
                  <a:srgbClr val="FFFFFF"/>
                </a:solidFill>
                <a:latin typeface="Segoe UI Light" pitchFamily="34" charset="0"/>
              </a:rPr>
              <a:t>Partition</a:t>
            </a:r>
            <a:endParaRPr lang="en-US" dirty="0">
              <a:solidFill>
                <a:srgbClr val="FFFFFF"/>
              </a:solidFill>
              <a:latin typeface="Segoe UI Light" pitchFamily="34" charset="0"/>
            </a:endParaRPr>
          </a:p>
        </p:txBody>
      </p:sp>
      <p:cxnSp>
        <p:nvCxnSpPr>
          <p:cNvPr id="57" name="Straight Arrow Connector 56"/>
          <p:cNvCxnSpPr>
            <a:stCxn id="56" idx="3"/>
          </p:cNvCxnSpPr>
          <p:nvPr/>
        </p:nvCxnSpPr>
        <p:spPr>
          <a:xfrm>
            <a:off x="6186413" y="1480066"/>
            <a:ext cx="90915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56" idx="1"/>
          </p:cNvCxnSpPr>
          <p:nvPr/>
        </p:nvCxnSpPr>
        <p:spPr>
          <a:xfrm flipH="1">
            <a:off x="4330066" y="1480066"/>
            <a:ext cx="86973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9" name="Rounded Rectangle 58"/>
          <p:cNvSpPr/>
          <p:nvPr/>
        </p:nvSpPr>
        <p:spPr>
          <a:xfrm>
            <a:off x="3870246" y="4419600"/>
            <a:ext cx="3596431" cy="1071838"/>
          </a:xfrm>
          <a:prstGeom prst="roundRect">
            <a:avLst>
              <a:gd name="adj" fmla="val 9038"/>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solidFill>
                  <a:srgbClr val="FFFFFF"/>
                </a:solidFill>
                <a:latin typeface="Segoe UI Light" pitchFamily="34" charset="0"/>
              </a:rPr>
              <a:t>Control System</a:t>
            </a:r>
            <a:endParaRPr lang="en-US" dirty="0">
              <a:solidFill>
                <a:srgbClr val="FFFFFF"/>
              </a:solidFill>
              <a:latin typeface="Segoe UI Light" pitchFamily="34" charset="0"/>
            </a:endParaRPr>
          </a:p>
        </p:txBody>
      </p:sp>
      <p:cxnSp>
        <p:nvCxnSpPr>
          <p:cNvPr id="60" name="Elbow Connector 116"/>
          <p:cNvCxnSpPr>
            <a:stCxn id="55" idx="2"/>
            <a:endCxn id="59" idx="0"/>
          </p:cNvCxnSpPr>
          <p:nvPr/>
        </p:nvCxnSpPr>
        <p:spPr>
          <a:xfrm flipH="1">
            <a:off x="5668462" y="3444114"/>
            <a:ext cx="2286589" cy="975486"/>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61" name="Elbow Connector 116"/>
          <p:cNvCxnSpPr>
            <a:stCxn id="54" idx="2"/>
            <a:endCxn id="59" idx="0"/>
          </p:cNvCxnSpPr>
          <p:nvPr/>
        </p:nvCxnSpPr>
        <p:spPr>
          <a:xfrm rot="5400000">
            <a:off x="5180755" y="3931822"/>
            <a:ext cx="975486" cy="71"/>
          </a:xfrm>
          <a:prstGeom prst="bentConnector3">
            <a:avLst>
              <a:gd name="adj1" fmla="val 50000"/>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62" name="Elbow Connector 116"/>
          <p:cNvCxnSpPr>
            <a:stCxn id="53" idx="2"/>
            <a:endCxn id="59" idx="0"/>
          </p:cNvCxnSpPr>
          <p:nvPr/>
        </p:nvCxnSpPr>
        <p:spPr>
          <a:xfrm>
            <a:off x="3371854" y="3444114"/>
            <a:ext cx="2296608" cy="975486"/>
          </a:xfrm>
          <a:prstGeom prst="straightConnector1">
            <a:avLst/>
          </a:prstGeom>
          <a:ln>
            <a:headEnd type="arrow" w="med" len="med"/>
            <a:tailEnd type="non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8936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p:txBody>
          <a:bodyPr/>
          <a:lstStyle/>
          <a:p>
            <a:r>
              <a:rPr lang="en-US" dirty="0" smtClean="0"/>
              <a:t>Provisioning</a:t>
            </a:r>
            <a:endParaRPr lang="en-US" dirty="0"/>
          </a:p>
        </p:txBody>
      </p:sp>
      <p:sp>
        <p:nvSpPr>
          <p:cNvPr id="5" name="Oval 4"/>
          <p:cNvSpPr/>
          <p:nvPr/>
        </p:nvSpPr>
        <p:spPr>
          <a:xfrm>
            <a:off x="3853125" y="1448212"/>
            <a:ext cx="228600" cy="20982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rgbClr val="FFFFFF"/>
              </a:solidFill>
            </a:endParaRPr>
          </a:p>
        </p:txBody>
      </p:sp>
      <p:sp>
        <p:nvSpPr>
          <p:cNvPr id="6" name="Flowchart: Alternate Process 5"/>
          <p:cNvSpPr/>
          <p:nvPr/>
        </p:nvSpPr>
        <p:spPr>
          <a:xfrm>
            <a:off x="3596418" y="2077696"/>
            <a:ext cx="227450" cy="192904"/>
          </a:xfrm>
          <a:prstGeom prst="flowChartAlternateProcess">
            <a:avLst/>
          </a:prstGeom>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1200" dirty="0">
              <a:solidFill>
                <a:srgbClr val="FFFFFF"/>
              </a:solidFill>
              <a:latin typeface="Segoe UI Light" pitchFamily="34" charset="0"/>
            </a:endParaRPr>
          </a:p>
        </p:txBody>
      </p:sp>
      <p:grpSp>
        <p:nvGrpSpPr>
          <p:cNvPr id="7" name="Group 6"/>
          <p:cNvGrpSpPr/>
          <p:nvPr/>
        </p:nvGrpSpPr>
        <p:grpSpPr>
          <a:xfrm>
            <a:off x="4736040" y="1516994"/>
            <a:ext cx="533400" cy="533400"/>
            <a:chOff x="685800" y="1676400"/>
            <a:chExt cx="533400" cy="533400"/>
          </a:xfrm>
        </p:grpSpPr>
        <p:sp>
          <p:nvSpPr>
            <p:cNvPr id="8" name="Rounded Rectangle 7"/>
            <p:cNvSpPr/>
            <p:nvPr/>
          </p:nvSpPr>
          <p:spPr>
            <a:xfrm>
              <a:off x="685800" y="1676400"/>
              <a:ext cx="533400" cy="533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rgbClr val="363535"/>
                </a:solidFill>
                <a:latin typeface="Segoe UI Light" pitchFamily="34" charset="0"/>
              </a:endParaRPr>
            </a:p>
          </p:txBody>
        </p:sp>
        <p:pic>
          <p:nvPicPr>
            <p:cNvPr id="9" name="Picture 8"/>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64384" y1="39000" x2="82192" y2="32000"/>
                        </a14:backgroundRemoval>
                      </a14:imgEffect>
                    </a14:imgLayer>
                  </a14:imgProps>
                </a:ext>
                <a:ext uri="{28A0092B-C50C-407E-A947-70E740481C1C}">
                  <a14:useLocalDpi xmlns:a14="http://schemas.microsoft.com/office/drawing/2010/main" val="0"/>
                </a:ext>
              </a:extLst>
            </a:blip>
            <a:srcRect/>
            <a:stretch>
              <a:fillRect/>
            </a:stretch>
          </p:blipFill>
          <p:spPr bwMode="auto">
            <a:xfrm>
              <a:off x="771111" y="1712532"/>
              <a:ext cx="3476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2513012" y="2895599"/>
            <a:ext cx="1371600" cy="2212173"/>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dirty="0" smtClean="0">
                <a:solidFill>
                  <a:srgbClr val="FFFFFF"/>
                </a:solidFill>
                <a:latin typeface="Segoe UI Light" pitchFamily="34" charset="0"/>
              </a:rPr>
              <a:t>Provisioning</a:t>
            </a:r>
            <a:endParaRPr lang="en-US" dirty="0">
              <a:solidFill>
                <a:srgbClr val="FFFFFF"/>
              </a:solidFill>
              <a:latin typeface="Segoe UI Light" pitchFamily="34" charset="0"/>
            </a:endParaRPr>
          </a:p>
        </p:txBody>
      </p:sp>
      <p:cxnSp>
        <p:nvCxnSpPr>
          <p:cNvPr id="11" name="Elbow Connector 10"/>
          <p:cNvCxnSpPr>
            <a:stCxn id="8" idx="1"/>
            <a:endCxn id="10" idx="0"/>
          </p:cNvCxnSpPr>
          <p:nvPr/>
        </p:nvCxnSpPr>
        <p:spPr>
          <a:xfrm rot="10800000" flipV="1">
            <a:off x="3198812" y="1783693"/>
            <a:ext cx="1537228" cy="1111905"/>
          </a:xfrm>
          <a:prstGeom prst="bentConnector2">
            <a:avLst/>
          </a:prstGeom>
          <a:ln>
            <a:tailEnd type="arrow"/>
          </a:ln>
        </p:spPr>
        <p:style>
          <a:lnRef idx="3">
            <a:schemeClr val="accent6"/>
          </a:lnRef>
          <a:fillRef idx="0">
            <a:schemeClr val="accent6"/>
          </a:fillRef>
          <a:effectRef idx="2">
            <a:schemeClr val="accent6"/>
          </a:effectRef>
          <a:fontRef idx="minor">
            <a:schemeClr val="tx1"/>
          </a:fontRef>
        </p:style>
      </p:cxnSp>
      <p:grpSp>
        <p:nvGrpSpPr>
          <p:cNvPr id="12" name="Group 11"/>
          <p:cNvGrpSpPr/>
          <p:nvPr/>
        </p:nvGrpSpPr>
        <p:grpSpPr>
          <a:xfrm>
            <a:off x="1620655" y="3281591"/>
            <a:ext cx="723900" cy="778329"/>
            <a:chOff x="533400" y="3657600"/>
            <a:chExt cx="914400" cy="1066800"/>
          </a:xfrm>
        </p:grpSpPr>
        <p:sp>
          <p:nvSpPr>
            <p:cNvPr id="13" name="Rectangle 12"/>
            <p:cNvSpPr/>
            <p:nvPr/>
          </p:nvSpPr>
          <p:spPr>
            <a:xfrm>
              <a:off x="533400" y="3657600"/>
              <a:ext cx="914400" cy="1066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dirty="0" smtClean="0">
                  <a:solidFill>
                    <a:srgbClr val="363535"/>
                  </a:solidFill>
                  <a:latin typeface="Segoe UI Light" pitchFamily="34" charset="0"/>
                </a:rPr>
                <a:t>Device Allow List </a:t>
              </a:r>
              <a:endParaRPr lang="en-US" sz="1050" dirty="0">
                <a:solidFill>
                  <a:srgbClr val="363535"/>
                </a:solidFill>
                <a:latin typeface="Segoe UI Light" pitchFamily="34" charset="0"/>
              </a:endParaRPr>
            </a:p>
          </p:txBody>
        </p:sp>
        <p:cxnSp>
          <p:nvCxnSpPr>
            <p:cNvPr id="14" name="Straight Connector 13"/>
            <p:cNvCxnSpPr/>
            <p:nvPr/>
          </p:nvCxnSpPr>
          <p:spPr>
            <a:xfrm>
              <a:off x="609600" y="3810000"/>
              <a:ext cx="7620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10860" y="3886200"/>
              <a:ext cx="7620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612120" y="4495800"/>
              <a:ext cx="76200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13380" y="4572000"/>
              <a:ext cx="762000" cy="0"/>
            </a:xfrm>
            <a:prstGeom prst="line">
              <a:avLst/>
            </a:prstGeom>
          </p:spPr>
          <p:style>
            <a:lnRef idx="1">
              <a:schemeClr val="dk1"/>
            </a:lnRef>
            <a:fillRef idx="0">
              <a:schemeClr val="dk1"/>
            </a:fillRef>
            <a:effectRef idx="0">
              <a:schemeClr val="dk1"/>
            </a:effectRef>
            <a:fontRef idx="minor">
              <a:schemeClr val="tx1"/>
            </a:fontRef>
          </p:style>
        </p:cxnSp>
      </p:grpSp>
      <p:grpSp>
        <p:nvGrpSpPr>
          <p:cNvPr id="18" name="Group 17"/>
          <p:cNvGrpSpPr/>
          <p:nvPr/>
        </p:nvGrpSpPr>
        <p:grpSpPr>
          <a:xfrm>
            <a:off x="3427285" y="1973856"/>
            <a:ext cx="251430" cy="173696"/>
            <a:chOff x="1600200" y="5848623"/>
            <a:chExt cx="463189" cy="347392"/>
          </a:xfrm>
        </p:grpSpPr>
        <p:sp>
          <p:nvSpPr>
            <p:cNvPr id="19" name="Rectangle 18"/>
            <p:cNvSpPr/>
            <p:nvPr/>
          </p:nvSpPr>
          <p:spPr>
            <a:xfrm>
              <a:off x="1600200" y="5848623"/>
              <a:ext cx="456076" cy="3473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solidFill>
                  <a:srgbClr val="363535"/>
                </a:solidFill>
                <a:latin typeface="Segoe UI Light" pitchFamily="34" charset="0"/>
              </a:endParaRPr>
            </a:p>
          </p:txBody>
        </p:sp>
        <p:pic>
          <p:nvPicPr>
            <p:cNvPr id="20" name="Picture 2"/>
            <p:cNvPicPr>
              <a:picLocks noChangeAspect="1" noChangeArrowheads="1"/>
            </p:cNvPicPr>
            <p:nvPr/>
          </p:nvPicPr>
          <p:blipFill>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backgroundRemoval t="0" b="100000" l="0" r="100000">
                          <a14:foregroundMark x1="82000" y1="26667" x2="63000" y2="49333"/>
                          <a14:foregroundMark x1="95000" y1="12000" x2="51000" y2="61333"/>
                          <a14:foregroundMark x1="51000" y1="64000" x2="2000" y2="2667"/>
                          <a14:foregroundMark x1="2000" y1="2667" x2="2000" y2="96000"/>
                          <a14:foregroundMark x1="6000" y1="94667" x2="95000" y2="96000"/>
                          <a14:foregroundMark x1="91000" y1="6667" x2="5000" y2="5333"/>
                          <a14:backgroundMark x1="43000" y1="36000" x2="57000" y2="26667"/>
                        </a14:backgroundRemoval>
                      </a14:imgEffect>
                    </a14:imgLayer>
                  </a14:imgProps>
                </a:ext>
                <a:ext uri="{28A0092B-C50C-407E-A947-70E740481C1C}">
                  <a14:useLocalDpi xmlns:a14="http://schemas.microsoft.com/office/drawing/2010/main" val="0"/>
                </a:ext>
              </a:extLst>
            </a:blip>
            <a:srcRect/>
            <a:stretch>
              <a:fillRect/>
            </a:stretch>
          </p:blipFill>
          <p:spPr bwMode="auto">
            <a:xfrm>
              <a:off x="1600200" y="5848623"/>
              <a:ext cx="463189" cy="34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1" name="Elbow Connector 20"/>
          <p:cNvCxnSpPr/>
          <p:nvPr/>
        </p:nvCxnSpPr>
        <p:spPr>
          <a:xfrm flipV="1">
            <a:off x="3351212" y="1920547"/>
            <a:ext cx="1384828" cy="975055"/>
          </a:xfrm>
          <a:prstGeom prst="bentConnector3">
            <a:avLst>
              <a:gd name="adj1" fmla="val -205"/>
            </a:avLst>
          </a:prstGeom>
          <a:ln>
            <a:tailEnd type="arrow"/>
          </a:ln>
        </p:spPr>
        <p:style>
          <a:lnRef idx="3">
            <a:schemeClr val="accent4"/>
          </a:lnRef>
          <a:fillRef idx="0">
            <a:schemeClr val="accent4"/>
          </a:fillRef>
          <a:effectRef idx="2">
            <a:schemeClr val="accent4"/>
          </a:effectRef>
          <a:fontRef idx="minor">
            <a:schemeClr val="tx1"/>
          </a:fontRef>
        </p:style>
      </p:cxnSp>
      <p:grpSp>
        <p:nvGrpSpPr>
          <p:cNvPr id="22" name="Group 21"/>
          <p:cNvGrpSpPr/>
          <p:nvPr/>
        </p:nvGrpSpPr>
        <p:grpSpPr>
          <a:xfrm>
            <a:off x="3967425" y="1553126"/>
            <a:ext cx="257299" cy="173696"/>
            <a:chOff x="1600200" y="5848623"/>
            <a:chExt cx="474001" cy="347392"/>
          </a:xfrm>
        </p:grpSpPr>
        <p:sp>
          <p:nvSpPr>
            <p:cNvPr id="23" name="Rectangle 22"/>
            <p:cNvSpPr/>
            <p:nvPr/>
          </p:nvSpPr>
          <p:spPr>
            <a:xfrm>
              <a:off x="1600200" y="5848623"/>
              <a:ext cx="456076" cy="34739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rgbClr val="363535"/>
                </a:solidFill>
                <a:latin typeface="Segoe UI Light" pitchFamily="34" charset="0"/>
              </a:endParaRPr>
            </a:p>
          </p:txBody>
        </p:sp>
        <p:pic>
          <p:nvPicPr>
            <p:cNvPr id="24" name="Picture 2"/>
            <p:cNvPicPr>
              <a:picLocks noChangeAspect="1" noChangeArrowheads="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backgroundRemoval t="0" b="100000" l="0" r="100000">
                          <a14:foregroundMark x1="82000" y1="26667" x2="63000" y2="49333"/>
                          <a14:foregroundMark x1="95000" y1="12000" x2="51000" y2="61333"/>
                          <a14:foregroundMark x1="51000" y1="64000" x2="2000" y2="2667"/>
                          <a14:foregroundMark x1="2000" y1="2667" x2="2000" y2="96000"/>
                          <a14:foregroundMark x1="6000" y1="94667" x2="95000" y2="96000"/>
                          <a14:foregroundMark x1="91000" y1="6667" x2="5000" y2="5333"/>
                          <a14:backgroundMark x1="43000" y1="36000" x2="57000" y2="26667"/>
                        </a14:backgroundRemoval>
                      </a14:imgEffect>
                    </a14:imgLayer>
                  </a14:imgProps>
                </a:ext>
                <a:ext uri="{28A0092B-C50C-407E-A947-70E740481C1C}">
                  <a14:useLocalDpi xmlns:a14="http://schemas.microsoft.com/office/drawing/2010/main" val="0"/>
                </a:ext>
              </a:extLst>
            </a:blip>
            <a:srcRect/>
            <a:stretch>
              <a:fillRect/>
            </a:stretch>
          </p:blipFill>
          <p:spPr bwMode="auto">
            <a:xfrm>
              <a:off x="1611012" y="5848623"/>
              <a:ext cx="463189" cy="34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Rectangular Callout 24"/>
          <p:cNvSpPr/>
          <p:nvPr/>
        </p:nvSpPr>
        <p:spPr>
          <a:xfrm>
            <a:off x="1446212" y="1516994"/>
            <a:ext cx="1447800" cy="753606"/>
          </a:xfrm>
          <a:prstGeom prst="wedgeRectCallout">
            <a:avLst>
              <a:gd name="adj1" fmla="val 64807"/>
              <a:gd name="adj2" fmla="val 1084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solidFill>
                  <a:srgbClr val="363535"/>
                </a:solidFill>
                <a:latin typeface="Segoe UI Light" pitchFamily="34" charset="0"/>
              </a:rPr>
              <a:t>Registration with  factory installed device-id</a:t>
            </a:r>
            <a:endParaRPr lang="en-US" sz="1400" dirty="0">
              <a:solidFill>
                <a:srgbClr val="363535"/>
              </a:solidFill>
              <a:latin typeface="Segoe UI Light" pitchFamily="34" charset="0"/>
            </a:endParaRPr>
          </a:p>
        </p:txBody>
      </p:sp>
      <p:sp>
        <p:nvSpPr>
          <p:cNvPr id="26" name="Rectangle 25"/>
          <p:cNvSpPr/>
          <p:nvPr/>
        </p:nvSpPr>
        <p:spPr>
          <a:xfrm>
            <a:off x="5332412" y="2867461"/>
            <a:ext cx="1354605" cy="106680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FFFFFF"/>
                </a:solidFill>
                <a:latin typeface="Segoe UI Light" pitchFamily="34" charset="0"/>
              </a:rPr>
              <a:t>Access Control Service</a:t>
            </a:r>
            <a:endParaRPr lang="en-US" dirty="0">
              <a:solidFill>
                <a:srgbClr val="FFFFFF"/>
              </a:solidFill>
              <a:latin typeface="Segoe UI Light" pitchFamily="34" charset="0"/>
            </a:endParaRPr>
          </a:p>
        </p:txBody>
      </p:sp>
      <p:sp>
        <p:nvSpPr>
          <p:cNvPr id="27" name="Rectangle 26"/>
          <p:cNvSpPr/>
          <p:nvPr/>
        </p:nvSpPr>
        <p:spPr>
          <a:xfrm>
            <a:off x="5332412" y="4002903"/>
            <a:ext cx="1354605" cy="10668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Service Bus</a:t>
            </a:r>
            <a:endParaRPr lang="en-US" dirty="0">
              <a:solidFill>
                <a:srgbClr val="FFFFFF"/>
              </a:solidFill>
              <a:latin typeface="Segoe UI Light" pitchFamily="34" charset="0"/>
            </a:endParaRPr>
          </a:p>
        </p:txBody>
      </p:sp>
      <p:cxnSp>
        <p:nvCxnSpPr>
          <p:cNvPr id="28" name="Elbow Connector 27"/>
          <p:cNvCxnSpPr/>
          <p:nvPr/>
        </p:nvCxnSpPr>
        <p:spPr>
          <a:xfrm flipV="1">
            <a:off x="3884614" y="3886198"/>
            <a:ext cx="1447798" cy="2"/>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Elbow Connector 38"/>
          <p:cNvCxnSpPr/>
          <p:nvPr/>
        </p:nvCxnSpPr>
        <p:spPr>
          <a:xfrm>
            <a:off x="3884612" y="4127500"/>
            <a:ext cx="1447800" cy="0"/>
          </a:xfrm>
          <a:prstGeom prst="straightConnector1">
            <a:avLst/>
          </a:prstGeom>
          <a:ln>
            <a:solidFill>
              <a:schemeClr val="accent1">
                <a:alpha val="50000"/>
              </a:schemeClr>
            </a:solidFill>
            <a:tailEnd type="arrow"/>
          </a:ln>
        </p:spPr>
        <p:style>
          <a:lnRef idx="3">
            <a:schemeClr val="accent3"/>
          </a:lnRef>
          <a:fillRef idx="0">
            <a:schemeClr val="accent3"/>
          </a:fillRef>
          <a:effectRef idx="2">
            <a:schemeClr val="accent3"/>
          </a:effectRef>
          <a:fontRef idx="minor">
            <a:schemeClr val="tx1"/>
          </a:fontRef>
        </p:style>
      </p:cxnSp>
      <p:sp>
        <p:nvSpPr>
          <p:cNvPr id="30" name="Flowchart: Alternate Process 29"/>
          <p:cNvSpPr/>
          <p:nvPr/>
        </p:nvSpPr>
        <p:spPr>
          <a:xfrm>
            <a:off x="7609371" y="3164704"/>
            <a:ext cx="709955" cy="699897"/>
          </a:xfrm>
          <a:prstGeom prst="flowChartAlternateProcess">
            <a:avLst/>
          </a:prstGeom>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r>
              <a:rPr lang="en-US" sz="1200" dirty="0" smtClean="0">
                <a:solidFill>
                  <a:srgbClr val="FFFFFF"/>
                </a:solidFill>
                <a:latin typeface="Segoe UI Light" pitchFamily="34" charset="0"/>
              </a:rPr>
              <a:t>Service Id</a:t>
            </a:r>
            <a:endParaRPr lang="en-US" sz="1200" dirty="0">
              <a:solidFill>
                <a:srgbClr val="FFFFFF"/>
              </a:solidFill>
              <a:latin typeface="Segoe UI Light" pitchFamily="34" charset="0"/>
            </a:endParaRPr>
          </a:p>
        </p:txBody>
      </p:sp>
      <p:cxnSp>
        <p:nvCxnSpPr>
          <p:cNvPr id="31" name="Straight Arrow Connector 30"/>
          <p:cNvCxnSpPr>
            <a:stCxn id="26" idx="3"/>
          </p:cNvCxnSpPr>
          <p:nvPr/>
        </p:nvCxnSpPr>
        <p:spPr>
          <a:xfrm>
            <a:off x="6687017" y="3400862"/>
            <a:ext cx="931395" cy="40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2" name="Rectangle 31"/>
          <p:cNvSpPr/>
          <p:nvPr/>
        </p:nvSpPr>
        <p:spPr>
          <a:xfrm>
            <a:off x="7894268" y="5547486"/>
            <a:ext cx="694741" cy="381000"/>
          </a:xfrm>
          <a:prstGeom prst="rect">
            <a:avLst/>
          </a:prstGeom>
          <a:ln>
            <a:solidFill>
              <a:schemeClr val="accent1">
                <a:alpha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FFFF"/>
                </a:solidFill>
                <a:latin typeface="Segoe UI Light" pitchFamily="34" charset="0"/>
              </a:rPr>
              <a:t>Sub</a:t>
            </a:r>
            <a:endParaRPr lang="en-US" dirty="0">
              <a:solidFill>
                <a:srgbClr val="FFFFFF"/>
              </a:solidFill>
              <a:latin typeface="Segoe UI Light" pitchFamily="34" charset="0"/>
            </a:endParaRPr>
          </a:p>
        </p:txBody>
      </p:sp>
      <p:sp>
        <p:nvSpPr>
          <p:cNvPr id="33" name="Rectangle 32"/>
          <p:cNvSpPr/>
          <p:nvPr/>
        </p:nvSpPr>
        <p:spPr>
          <a:xfrm>
            <a:off x="8631737" y="5547486"/>
            <a:ext cx="694741" cy="381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363535"/>
                </a:solidFill>
                <a:latin typeface="Segoe UI Light" pitchFamily="34" charset="0"/>
              </a:rPr>
              <a:t>Sub</a:t>
            </a:r>
            <a:endParaRPr lang="en-US" dirty="0">
              <a:solidFill>
                <a:srgbClr val="363535"/>
              </a:solidFill>
              <a:latin typeface="Segoe UI Light" pitchFamily="34" charset="0"/>
            </a:endParaRPr>
          </a:p>
        </p:txBody>
      </p:sp>
      <p:sp>
        <p:nvSpPr>
          <p:cNvPr id="34" name="Rectangle 33"/>
          <p:cNvSpPr/>
          <p:nvPr/>
        </p:nvSpPr>
        <p:spPr>
          <a:xfrm>
            <a:off x="9362071" y="5547486"/>
            <a:ext cx="694741" cy="381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363535"/>
                </a:solidFill>
                <a:latin typeface="Segoe UI Light" pitchFamily="34" charset="0"/>
              </a:rPr>
              <a:t>Sub</a:t>
            </a:r>
            <a:endParaRPr lang="en-US" dirty="0">
              <a:solidFill>
                <a:srgbClr val="363535"/>
              </a:solidFill>
              <a:latin typeface="Segoe UI Light" pitchFamily="34" charset="0"/>
            </a:endParaRPr>
          </a:p>
        </p:txBody>
      </p:sp>
      <p:sp>
        <p:nvSpPr>
          <p:cNvPr id="35" name="Rectangle 34"/>
          <p:cNvSpPr/>
          <p:nvPr/>
        </p:nvSpPr>
        <p:spPr>
          <a:xfrm>
            <a:off x="7890277" y="5943600"/>
            <a:ext cx="2162544" cy="3810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363535"/>
                </a:solidFill>
                <a:latin typeface="Segoe UI Light" pitchFamily="34" charset="0"/>
              </a:rPr>
              <a:t>Topic</a:t>
            </a:r>
            <a:endParaRPr lang="en-US" dirty="0">
              <a:solidFill>
                <a:srgbClr val="363535"/>
              </a:solidFill>
              <a:latin typeface="Segoe UI Light" pitchFamily="34" charset="0"/>
            </a:endParaRPr>
          </a:p>
        </p:txBody>
      </p:sp>
      <p:cxnSp>
        <p:nvCxnSpPr>
          <p:cNvPr id="36" name="Straight Arrow Connector 54"/>
          <p:cNvCxnSpPr/>
          <p:nvPr/>
        </p:nvCxnSpPr>
        <p:spPr>
          <a:xfrm>
            <a:off x="6687017" y="4856218"/>
            <a:ext cx="1693395" cy="670686"/>
          </a:xfrm>
          <a:prstGeom prst="bentConnector3">
            <a:avLst>
              <a:gd name="adj1" fmla="val 99982"/>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816563" y="5577871"/>
            <a:ext cx="1030449" cy="74672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363535"/>
                </a:solidFill>
                <a:latin typeface="Segoe UI Light" pitchFamily="34" charset="0"/>
              </a:rPr>
              <a:t>Queue</a:t>
            </a:r>
            <a:endParaRPr lang="en-US" dirty="0">
              <a:solidFill>
                <a:srgbClr val="363535"/>
              </a:solidFill>
              <a:latin typeface="Segoe UI Light" pitchFamily="34" charset="0"/>
            </a:endParaRPr>
          </a:p>
        </p:txBody>
      </p:sp>
      <p:sp>
        <p:nvSpPr>
          <p:cNvPr id="38" name="Rectangle 37"/>
          <p:cNvSpPr/>
          <p:nvPr/>
        </p:nvSpPr>
        <p:spPr>
          <a:xfrm>
            <a:off x="6816563" y="5526904"/>
            <a:ext cx="1030449" cy="5096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rgbClr val="FFFFFF"/>
              </a:solidFill>
            </a:endParaRPr>
          </a:p>
        </p:txBody>
      </p:sp>
      <p:sp>
        <p:nvSpPr>
          <p:cNvPr id="39" name="Rectangle 38"/>
          <p:cNvSpPr/>
          <p:nvPr/>
        </p:nvSpPr>
        <p:spPr>
          <a:xfrm>
            <a:off x="7890278" y="5527962"/>
            <a:ext cx="698732" cy="4990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rgbClr val="FFFFFF"/>
              </a:solidFill>
            </a:endParaRPr>
          </a:p>
        </p:txBody>
      </p:sp>
      <p:cxnSp>
        <p:nvCxnSpPr>
          <p:cNvPr id="40" name="Straight Arrow Connector 64"/>
          <p:cNvCxnSpPr/>
          <p:nvPr/>
        </p:nvCxnSpPr>
        <p:spPr>
          <a:xfrm rot="16200000" flipH="1">
            <a:off x="6352614" y="4108706"/>
            <a:ext cx="1752600" cy="1083796"/>
          </a:xfrm>
          <a:prstGeom prst="bentConnector3">
            <a:avLst>
              <a:gd name="adj1" fmla="val -449"/>
            </a:avLst>
          </a:prstGeom>
          <a:ln w="19050">
            <a:prstDash val="sysDot"/>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67"/>
          <p:cNvCxnSpPr/>
          <p:nvPr/>
        </p:nvCxnSpPr>
        <p:spPr>
          <a:xfrm rot="16200000" flipH="1">
            <a:off x="6451800" y="3903091"/>
            <a:ext cx="1859029" cy="1388596"/>
          </a:xfrm>
          <a:prstGeom prst="bentConnector3">
            <a:avLst>
              <a:gd name="adj1" fmla="val 0"/>
            </a:avLst>
          </a:prstGeom>
          <a:ln w="19050">
            <a:prstDash val="sysDot"/>
            <a:tailEnd type="arrow"/>
          </a:ln>
        </p:spPr>
        <p:style>
          <a:lnRef idx="3">
            <a:schemeClr val="accent2"/>
          </a:lnRef>
          <a:fillRef idx="0">
            <a:schemeClr val="accent2"/>
          </a:fillRef>
          <a:effectRef idx="2">
            <a:schemeClr val="accent2"/>
          </a:effectRef>
          <a:fontRef idx="minor">
            <a:schemeClr val="tx1"/>
          </a:fontRef>
        </p:style>
      </p:cxnSp>
      <p:sp>
        <p:nvSpPr>
          <p:cNvPr id="42" name="TextBox 41"/>
          <p:cNvSpPr txBox="1"/>
          <p:nvPr/>
        </p:nvSpPr>
        <p:spPr>
          <a:xfrm>
            <a:off x="6734348" y="4638817"/>
            <a:ext cx="960264" cy="430887"/>
          </a:xfrm>
          <a:prstGeom prst="rect">
            <a:avLst/>
          </a:prstGeom>
          <a:noFill/>
        </p:spPr>
        <p:txBody>
          <a:bodyPr wrap="square" rtlCol="0">
            <a:spAutoFit/>
          </a:bodyPr>
          <a:lstStyle/>
          <a:p>
            <a:r>
              <a:rPr lang="en-US" sz="1100" dirty="0" smtClean="0">
                <a:solidFill>
                  <a:srgbClr val="3397D3">
                    <a:lumMod val="20000"/>
                    <a:lumOff val="80000"/>
                  </a:srgbClr>
                </a:solidFill>
              </a:rPr>
              <a:t>Create Subscription</a:t>
            </a:r>
            <a:endParaRPr lang="en-US" sz="1100" dirty="0">
              <a:solidFill>
                <a:srgbClr val="3397D3">
                  <a:lumMod val="20000"/>
                  <a:lumOff val="80000"/>
                </a:srgbClr>
              </a:solidFill>
            </a:endParaRPr>
          </a:p>
        </p:txBody>
      </p:sp>
      <p:sp>
        <p:nvSpPr>
          <p:cNvPr id="43" name="TextBox 42"/>
          <p:cNvSpPr txBox="1"/>
          <p:nvPr/>
        </p:nvSpPr>
        <p:spPr>
          <a:xfrm>
            <a:off x="6687017" y="3177439"/>
            <a:ext cx="960264" cy="430887"/>
          </a:xfrm>
          <a:prstGeom prst="rect">
            <a:avLst/>
          </a:prstGeom>
          <a:noFill/>
        </p:spPr>
        <p:txBody>
          <a:bodyPr wrap="square" rtlCol="0">
            <a:spAutoFit/>
          </a:bodyPr>
          <a:lstStyle/>
          <a:p>
            <a:r>
              <a:rPr lang="en-US" sz="1100" dirty="0" smtClean="0">
                <a:solidFill>
                  <a:srgbClr val="8E499C">
                    <a:lumMod val="75000"/>
                  </a:srgbClr>
                </a:solidFill>
              </a:rPr>
              <a:t>Create “Service Id”</a:t>
            </a:r>
            <a:endParaRPr lang="en-US" sz="1100" dirty="0">
              <a:solidFill>
                <a:srgbClr val="8E499C">
                  <a:lumMod val="75000"/>
                </a:srgbClr>
              </a:solidFill>
            </a:endParaRPr>
          </a:p>
        </p:txBody>
      </p:sp>
      <p:sp>
        <p:nvSpPr>
          <p:cNvPr id="44" name="TextBox 43"/>
          <p:cNvSpPr txBox="1"/>
          <p:nvPr/>
        </p:nvSpPr>
        <p:spPr>
          <a:xfrm>
            <a:off x="8037197" y="4016577"/>
            <a:ext cx="934352" cy="430887"/>
          </a:xfrm>
          <a:prstGeom prst="rect">
            <a:avLst/>
          </a:prstGeom>
          <a:noFill/>
        </p:spPr>
        <p:txBody>
          <a:bodyPr wrap="square" rtlCol="0">
            <a:spAutoFit/>
          </a:bodyPr>
          <a:lstStyle/>
          <a:p>
            <a:r>
              <a:rPr lang="en-US" sz="1100" dirty="0" smtClean="0">
                <a:solidFill>
                  <a:srgbClr val="ED5326">
                    <a:lumMod val="20000"/>
                    <a:lumOff val="80000"/>
                  </a:srgbClr>
                </a:solidFill>
              </a:rPr>
              <a:t>Set “Listen” Permission</a:t>
            </a:r>
            <a:endParaRPr lang="en-US" sz="1100" dirty="0">
              <a:solidFill>
                <a:srgbClr val="ED5326">
                  <a:lumMod val="20000"/>
                  <a:lumOff val="80000"/>
                </a:srgbClr>
              </a:solidFill>
            </a:endParaRPr>
          </a:p>
        </p:txBody>
      </p:sp>
      <p:sp>
        <p:nvSpPr>
          <p:cNvPr id="45" name="TextBox 44"/>
          <p:cNvSpPr txBox="1"/>
          <p:nvPr/>
        </p:nvSpPr>
        <p:spPr>
          <a:xfrm>
            <a:off x="6932613" y="4029217"/>
            <a:ext cx="911052" cy="430887"/>
          </a:xfrm>
          <a:prstGeom prst="rect">
            <a:avLst/>
          </a:prstGeom>
          <a:noFill/>
        </p:spPr>
        <p:txBody>
          <a:bodyPr wrap="square" rtlCol="0">
            <a:spAutoFit/>
          </a:bodyPr>
          <a:lstStyle/>
          <a:p>
            <a:pPr algn="r"/>
            <a:r>
              <a:rPr lang="en-US" sz="1100" dirty="0" smtClean="0">
                <a:solidFill>
                  <a:srgbClr val="ED5326">
                    <a:lumMod val="20000"/>
                    <a:lumOff val="80000"/>
                  </a:srgbClr>
                </a:solidFill>
              </a:rPr>
              <a:t>Set “Send” Permission</a:t>
            </a:r>
            <a:endParaRPr lang="en-US" sz="1100" dirty="0">
              <a:solidFill>
                <a:srgbClr val="ED5326">
                  <a:lumMod val="20000"/>
                  <a:lumOff val="80000"/>
                </a:srgbClr>
              </a:solidFill>
            </a:endParaRPr>
          </a:p>
        </p:txBody>
      </p:sp>
      <p:sp>
        <p:nvSpPr>
          <p:cNvPr id="46" name="Rectangle 45"/>
          <p:cNvSpPr/>
          <p:nvPr/>
        </p:nvSpPr>
        <p:spPr>
          <a:xfrm>
            <a:off x="2669392" y="4087496"/>
            <a:ext cx="1089660" cy="73568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rgbClr val="FFFFFF"/>
                </a:solidFill>
              </a:rPr>
              <a:t>Partition Allocator</a:t>
            </a:r>
            <a:endParaRPr lang="en-US" sz="1400" dirty="0">
              <a:solidFill>
                <a:srgbClr val="FFFFFF"/>
              </a:solidFill>
            </a:endParaRPr>
          </a:p>
        </p:txBody>
      </p:sp>
      <p:sp>
        <p:nvSpPr>
          <p:cNvPr id="47" name="Rectangle 46"/>
          <p:cNvSpPr/>
          <p:nvPr/>
        </p:nvSpPr>
        <p:spPr>
          <a:xfrm>
            <a:off x="2676968" y="3302913"/>
            <a:ext cx="1089660" cy="7356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solidFill>
                  <a:srgbClr val="E7B921">
                    <a:lumMod val="50000"/>
                  </a:srgbClr>
                </a:solidFill>
              </a:rPr>
              <a:t>Device Verification</a:t>
            </a:r>
            <a:endParaRPr lang="en-US" sz="1400" dirty="0">
              <a:solidFill>
                <a:srgbClr val="E7B921">
                  <a:lumMod val="50000"/>
                </a:srgbClr>
              </a:solidFill>
            </a:endParaRPr>
          </a:p>
        </p:txBody>
      </p:sp>
      <p:cxnSp>
        <p:nvCxnSpPr>
          <p:cNvPr id="48" name="Straight Arrow Connector 47"/>
          <p:cNvCxnSpPr>
            <a:stCxn id="47" idx="1"/>
            <a:endCxn id="13" idx="3"/>
          </p:cNvCxnSpPr>
          <p:nvPr/>
        </p:nvCxnSpPr>
        <p:spPr>
          <a:xfrm flipH="1" flipV="1">
            <a:off x="2344555" y="3670756"/>
            <a:ext cx="332413" cy="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9" name="Oval 48"/>
          <p:cNvSpPr/>
          <p:nvPr/>
        </p:nvSpPr>
        <p:spPr>
          <a:xfrm>
            <a:off x="4672827" y="1430146"/>
            <a:ext cx="228600" cy="20982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rgbClr val="FFFFFF"/>
              </a:solidFill>
            </a:endParaRPr>
          </a:p>
        </p:txBody>
      </p:sp>
      <p:sp>
        <p:nvSpPr>
          <p:cNvPr id="50" name="Oval 49"/>
          <p:cNvSpPr/>
          <p:nvPr/>
        </p:nvSpPr>
        <p:spPr>
          <a:xfrm>
            <a:off x="1506355" y="3937088"/>
            <a:ext cx="228600" cy="20982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rgbClr val="FFFFFF"/>
              </a:solidFill>
            </a:endParaRPr>
          </a:p>
        </p:txBody>
      </p:sp>
      <p:cxnSp>
        <p:nvCxnSpPr>
          <p:cNvPr id="51" name="Elbow Connector 50"/>
          <p:cNvCxnSpPr/>
          <p:nvPr/>
        </p:nvCxnSpPr>
        <p:spPr>
          <a:xfrm rot="10800000" flipV="1">
            <a:off x="3884614" y="3713800"/>
            <a:ext cx="1447798" cy="1"/>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52" name="Flowchart: Alternate Process 51"/>
          <p:cNvSpPr/>
          <p:nvPr/>
        </p:nvSpPr>
        <p:spPr>
          <a:xfrm>
            <a:off x="4508590" y="3617096"/>
            <a:ext cx="227450" cy="192904"/>
          </a:xfrm>
          <a:prstGeom prst="flowChartAlternateProcess">
            <a:avLst/>
          </a:prstGeom>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1200" dirty="0">
              <a:solidFill>
                <a:srgbClr val="FFFFFF"/>
              </a:solidFill>
              <a:latin typeface="Segoe UI Light" pitchFamily="34" charset="0"/>
            </a:endParaRPr>
          </a:p>
        </p:txBody>
      </p:sp>
      <p:cxnSp>
        <p:nvCxnSpPr>
          <p:cNvPr id="53" name="Elbow Connector 38"/>
          <p:cNvCxnSpPr/>
          <p:nvPr/>
        </p:nvCxnSpPr>
        <p:spPr>
          <a:xfrm flipH="1">
            <a:off x="3884612" y="4343400"/>
            <a:ext cx="1447800" cy="0"/>
          </a:xfrm>
          <a:prstGeom prst="straightConnector1">
            <a:avLst/>
          </a:prstGeom>
          <a:ln>
            <a:solidFill>
              <a:schemeClr val="accent1">
                <a:alpha val="50000"/>
              </a:schemeClr>
            </a:solidFill>
            <a:tailEnd type="arrow"/>
          </a:ln>
        </p:spPr>
        <p:style>
          <a:lnRef idx="3">
            <a:schemeClr val="accent3"/>
          </a:lnRef>
          <a:fillRef idx="0">
            <a:schemeClr val="accent3"/>
          </a:fillRef>
          <a:effectRef idx="2">
            <a:schemeClr val="accent3"/>
          </a:effectRef>
          <a:fontRef idx="minor">
            <a:schemeClr val="tx1"/>
          </a:fontRef>
        </p:style>
      </p:cxnSp>
      <p:sp>
        <p:nvSpPr>
          <p:cNvPr id="54" name="Oval 53"/>
          <p:cNvSpPr/>
          <p:nvPr/>
        </p:nvSpPr>
        <p:spPr>
          <a:xfrm>
            <a:off x="3490969" y="1444311"/>
            <a:ext cx="304800" cy="26910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solidFill>
                  <a:srgbClr val="363535"/>
                </a:solidFill>
              </a:rPr>
              <a:t>1</a:t>
            </a:r>
            <a:endParaRPr lang="en-US" sz="1400" dirty="0">
              <a:solidFill>
                <a:srgbClr val="363535"/>
              </a:solidFill>
            </a:endParaRPr>
          </a:p>
        </p:txBody>
      </p:sp>
      <p:sp>
        <p:nvSpPr>
          <p:cNvPr id="55" name="Oval 54"/>
          <p:cNvSpPr/>
          <p:nvPr/>
        </p:nvSpPr>
        <p:spPr>
          <a:xfrm>
            <a:off x="2372168" y="3332788"/>
            <a:ext cx="304800" cy="26910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solidFill>
                  <a:srgbClr val="363535"/>
                </a:solidFill>
              </a:rPr>
              <a:t>2</a:t>
            </a:r>
          </a:p>
        </p:txBody>
      </p:sp>
      <p:sp>
        <p:nvSpPr>
          <p:cNvPr id="56" name="Oval 55"/>
          <p:cNvSpPr/>
          <p:nvPr/>
        </p:nvSpPr>
        <p:spPr>
          <a:xfrm>
            <a:off x="4062594" y="3744031"/>
            <a:ext cx="304800" cy="26910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solidFill>
                  <a:srgbClr val="363535"/>
                </a:solidFill>
              </a:rPr>
              <a:t>3</a:t>
            </a:r>
            <a:endParaRPr lang="en-US" sz="1400" dirty="0">
              <a:solidFill>
                <a:srgbClr val="363535"/>
              </a:solidFill>
            </a:endParaRPr>
          </a:p>
        </p:txBody>
      </p:sp>
      <p:sp>
        <p:nvSpPr>
          <p:cNvPr id="57" name="Oval 56"/>
          <p:cNvSpPr/>
          <p:nvPr/>
        </p:nvSpPr>
        <p:spPr>
          <a:xfrm>
            <a:off x="4367394" y="3977515"/>
            <a:ext cx="304800" cy="26910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solidFill>
                  <a:srgbClr val="363535"/>
                </a:solidFill>
              </a:rPr>
              <a:t>4</a:t>
            </a:r>
            <a:endParaRPr lang="en-US" sz="1400" dirty="0">
              <a:solidFill>
                <a:srgbClr val="363535"/>
              </a:solidFill>
            </a:endParaRPr>
          </a:p>
        </p:txBody>
      </p:sp>
      <p:sp>
        <p:nvSpPr>
          <p:cNvPr id="58" name="Oval 57"/>
          <p:cNvSpPr/>
          <p:nvPr/>
        </p:nvSpPr>
        <p:spPr>
          <a:xfrm>
            <a:off x="3461828" y="2302095"/>
            <a:ext cx="304800" cy="269104"/>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solidFill>
                  <a:srgbClr val="363535"/>
                </a:solidFill>
              </a:rPr>
              <a:t>5</a:t>
            </a:r>
          </a:p>
        </p:txBody>
      </p:sp>
      <p:sp>
        <p:nvSpPr>
          <p:cNvPr id="59" name="Flowchart: Alternate Process 58"/>
          <p:cNvSpPr/>
          <p:nvPr/>
        </p:nvSpPr>
        <p:spPr>
          <a:xfrm>
            <a:off x="4702422" y="1995972"/>
            <a:ext cx="227450" cy="192904"/>
          </a:xfrm>
          <a:prstGeom prst="flowChartAlternateProcess">
            <a:avLst/>
          </a:prstGeom>
          <a:ln/>
        </p:spPr>
        <p:style>
          <a:lnRef idx="1">
            <a:schemeClr val="accent5"/>
          </a:lnRef>
          <a:fillRef idx="3">
            <a:schemeClr val="accent5"/>
          </a:fillRef>
          <a:effectRef idx="2">
            <a:schemeClr val="accent5"/>
          </a:effectRef>
          <a:fontRef idx="minor">
            <a:schemeClr val="lt1"/>
          </a:fontRef>
        </p:style>
        <p:txBody>
          <a:bodyPr lIns="0" tIns="0" rIns="0" bIns="0" rtlCol="0" anchor="ctr"/>
          <a:lstStyle/>
          <a:p>
            <a:pPr algn="ctr"/>
            <a:endParaRPr lang="en-US" sz="1200" dirty="0">
              <a:solidFill>
                <a:srgbClr val="FFFFFF"/>
              </a:solidFill>
              <a:latin typeface="Segoe UI Light" pitchFamily="34" charset="0"/>
            </a:endParaRPr>
          </a:p>
        </p:txBody>
      </p:sp>
      <p:sp>
        <p:nvSpPr>
          <p:cNvPr id="60" name="Rectangular Callout 59"/>
          <p:cNvSpPr/>
          <p:nvPr/>
        </p:nvSpPr>
        <p:spPr>
          <a:xfrm>
            <a:off x="7228913" y="1412080"/>
            <a:ext cx="2480527" cy="899282"/>
          </a:xfrm>
          <a:prstGeom prst="wedgeRectCallout">
            <a:avLst>
              <a:gd name="adj1" fmla="val -136879"/>
              <a:gd name="adj2" fmla="val 34320"/>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itchFamily="34" charset="0"/>
              <a:buChar char="•"/>
            </a:pPr>
            <a:r>
              <a:rPr lang="en-US" sz="1400" dirty="0" smtClean="0">
                <a:solidFill>
                  <a:srgbClr val="363535"/>
                </a:solidFill>
                <a:latin typeface="Segoe UI Light" pitchFamily="34" charset="0"/>
              </a:rPr>
              <a:t>Per-device id and key</a:t>
            </a:r>
          </a:p>
          <a:p>
            <a:pPr marL="285750" indent="-285750">
              <a:buFont typeface="Arial" pitchFamily="34" charset="0"/>
              <a:buChar char="•"/>
            </a:pPr>
            <a:r>
              <a:rPr lang="en-US" sz="1400" dirty="0" smtClean="0">
                <a:solidFill>
                  <a:srgbClr val="363535"/>
                </a:solidFill>
                <a:latin typeface="Segoe UI Light" pitchFamily="34" charset="0"/>
              </a:rPr>
              <a:t>Partition Queue URI</a:t>
            </a:r>
          </a:p>
          <a:p>
            <a:pPr marL="285750" indent="-285750">
              <a:buFont typeface="Arial" pitchFamily="34" charset="0"/>
              <a:buChar char="•"/>
            </a:pPr>
            <a:r>
              <a:rPr lang="en-US" sz="1400" dirty="0" smtClean="0">
                <a:solidFill>
                  <a:srgbClr val="363535"/>
                </a:solidFill>
                <a:latin typeface="Segoe UI Light" pitchFamily="34" charset="0"/>
              </a:rPr>
              <a:t>Partition Subscription URI</a:t>
            </a:r>
            <a:endParaRPr lang="en-US" sz="1400" dirty="0">
              <a:solidFill>
                <a:srgbClr val="363535"/>
              </a:solidFill>
              <a:latin typeface="Segoe UI Light" pitchFamily="34" charset="0"/>
            </a:endParaRPr>
          </a:p>
        </p:txBody>
      </p:sp>
      <p:sp>
        <p:nvSpPr>
          <p:cNvPr id="61" name="Rectangular Callout 60"/>
          <p:cNvSpPr/>
          <p:nvPr/>
        </p:nvSpPr>
        <p:spPr>
          <a:xfrm>
            <a:off x="5561012" y="1341609"/>
            <a:ext cx="1447800" cy="520112"/>
          </a:xfrm>
          <a:prstGeom prst="wedgeRectCallout">
            <a:avLst>
              <a:gd name="adj1" fmla="val -87631"/>
              <a:gd name="adj2" fmla="val -19462"/>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400" dirty="0" smtClean="0">
                <a:solidFill>
                  <a:srgbClr val="363535"/>
                </a:solidFill>
                <a:latin typeface="Segoe UI Light" pitchFamily="34" charset="0"/>
              </a:rPr>
              <a:t>Factory installed device-id</a:t>
            </a:r>
            <a:endParaRPr lang="en-US" sz="1400" dirty="0">
              <a:solidFill>
                <a:srgbClr val="363535"/>
              </a:solidFill>
              <a:latin typeface="Segoe UI Light" pitchFamily="34" charset="0"/>
            </a:endParaRPr>
          </a:p>
        </p:txBody>
      </p:sp>
    </p:spTree>
    <p:extLst>
      <p:ext uri="{BB962C8B-B14F-4D97-AF65-F5344CB8AC3E}">
        <p14:creationId xmlns:p14="http://schemas.microsoft.com/office/powerpoint/2010/main" val="2336795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Enterprise Integration Patterns</a:t>
            </a:r>
            <a:endParaRPr lang="en-US" dirty="0"/>
          </a:p>
        </p:txBody>
      </p:sp>
      <p:sp>
        <p:nvSpPr>
          <p:cNvPr id="5" name="Subtitle 4"/>
          <p:cNvSpPr>
            <a:spLocks noGrp="1"/>
          </p:cNvSpPr>
          <p:nvPr>
            <p:ph type="subTitle" idx="1"/>
          </p:nvPr>
        </p:nvSpPr>
        <p:spPr/>
        <p:txBody>
          <a:bodyPr/>
          <a:lstStyle/>
          <a:p>
            <a:pPr marL="0" lvl="1" algn="l">
              <a:spcBef>
                <a:spcPts val="0"/>
              </a:spcBef>
            </a:pPr>
            <a:r>
              <a:rPr lang="en-US" b="1" dirty="0">
                <a:hlinkClick r:id="rId3"/>
              </a:rPr>
              <a:t>http://www.eaipatterns.com/</a:t>
            </a:r>
            <a:r>
              <a:rPr lang="en-US" b="1" dirty="0"/>
              <a:t> by </a:t>
            </a:r>
            <a:r>
              <a:rPr lang="en-US" dirty="0" err="1">
                <a:hlinkClick r:id="rId4" action="ppaction://hlinkfile"/>
              </a:rPr>
              <a:t>Gregor</a:t>
            </a:r>
            <a:r>
              <a:rPr lang="en-US" dirty="0">
                <a:hlinkClick r:id="rId4" action="ppaction://hlinkfile"/>
              </a:rPr>
              <a:t> </a:t>
            </a:r>
            <a:r>
              <a:rPr lang="en-US" dirty="0" err="1">
                <a:hlinkClick r:id="rId4" action="ppaction://hlinkfile"/>
              </a:rPr>
              <a:t>Hohpe</a:t>
            </a:r>
            <a:endParaRPr lang="en-US" dirty="0"/>
          </a:p>
          <a:p>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8612" y="3657600"/>
            <a:ext cx="2071547" cy="250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88112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2" name="Subtitle 1"/>
          <p:cNvSpPr>
            <a:spLocks noGrp="1"/>
          </p:cNvSpPr>
          <p:nvPr>
            <p:ph type="subTitle" idx="1"/>
          </p:nvPr>
        </p:nvSpPr>
        <p:spPr/>
        <p:txBody>
          <a:bodyPr/>
          <a:lstStyle/>
          <a:p>
            <a:endParaRPr lang="en-US"/>
          </a:p>
        </p:txBody>
      </p:sp>
      <p:sp>
        <p:nvSpPr>
          <p:cNvPr id="7" name="Title 6"/>
          <p:cNvSpPr>
            <a:spLocks noGrp="1"/>
          </p:cNvSpPr>
          <p:nvPr>
            <p:ph type="ctrTitle"/>
          </p:nvPr>
        </p:nvSpPr>
        <p:spPr/>
        <p:txBody>
          <a:bodyPr/>
          <a:lstStyle/>
          <a:p>
            <a:r>
              <a:rPr lang="en-US" dirty="0" smtClean="0"/>
              <a:t>Messaging Channel Patterns</a:t>
            </a:r>
            <a:endParaRPr lang="en-US" dirty="0"/>
          </a:p>
        </p:txBody>
      </p:sp>
    </p:spTree>
    <p:extLst>
      <p:ext uri="{BB962C8B-B14F-4D97-AF65-F5344CB8AC3E}">
        <p14:creationId xmlns:p14="http://schemas.microsoft.com/office/powerpoint/2010/main" val="9821922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Red"/>
          <p:cNvSpPr/>
          <p:nvPr/>
        </p:nvSpPr>
        <p:spPr bwMode="auto">
          <a:xfrm>
            <a:off x="3351212" y="1600201"/>
            <a:ext cx="3887788" cy="1903095"/>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r>
              <a:rPr lang="en-US" sz="3200" dirty="0" smtClean="0">
                <a:solidFill>
                  <a:srgbClr val="FFFFFF"/>
                </a:solidFill>
              </a:rPr>
              <a:t>Customer </a:t>
            </a:r>
            <a:br>
              <a:rPr lang="en-US" sz="3200" dirty="0" smtClean="0">
                <a:solidFill>
                  <a:srgbClr val="FFFFFF"/>
                </a:solidFill>
              </a:rPr>
            </a:br>
            <a:r>
              <a:rPr lang="en-US" sz="3200" dirty="0" smtClean="0">
                <a:solidFill>
                  <a:srgbClr val="FFFFFF"/>
                </a:solidFill>
              </a:rPr>
              <a:t>Use-Cases</a:t>
            </a:r>
            <a:endParaRPr lang="en-US" sz="3200" dirty="0">
              <a:solidFill>
                <a:srgbClr val="FFFFFF"/>
              </a:solidFill>
            </a:endParaRPr>
          </a:p>
        </p:txBody>
      </p:sp>
      <p:sp>
        <p:nvSpPr>
          <p:cNvPr id="6" name="Red"/>
          <p:cNvSpPr/>
          <p:nvPr/>
        </p:nvSpPr>
        <p:spPr bwMode="auto">
          <a:xfrm>
            <a:off x="9447212" y="1600200"/>
            <a:ext cx="1981200" cy="1903096"/>
          </a:xfrm>
          <a:prstGeom prst="roundRect">
            <a:avLst>
              <a:gd name="adj" fmla="val 0"/>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r>
              <a:rPr lang="en-US" sz="2400" dirty="0" smtClean="0">
                <a:solidFill>
                  <a:srgbClr val="FFFFFF"/>
                </a:solidFill>
              </a:rPr>
              <a:t>Access Control and Provisioning</a:t>
            </a:r>
            <a:endParaRPr lang="en-US" sz="2400" dirty="0">
              <a:solidFill>
                <a:srgbClr val="FFFFFF"/>
              </a:solidFill>
            </a:endParaRPr>
          </a:p>
        </p:txBody>
      </p:sp>
      <p:sp>
        <p:nvSpPr>
          <p:cNvPr id="7" name="Red"/>
          <p:cNvSpPr/>
          <p:nvPr/>
        </p:nvSpPr>
        <p:spPr bwMode="auto">
          <a:xfrm>
            <a:off x="3351212" y="3577593"/>
            <a:ext cx="1870076" cy="1828800"/>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lvl="1"/>
            <a:r>
              <a:rPr lang="en-US" sz="2400" dirty="0">
                <a:solidFill>
                  <a:srgbClr val="FFFFFF"/>
                </a:solidFill>
              </a:rPr>
              <a:t>Messaging Channel </a:t>
            </a:r>
            <a:r>
              <a:rPr lang="en-US" sz="2400" dirty="0" smtClean="0">
                <a:solidFill>
                  <a:srgbClr val="FFFFFF"/>
                </a:solidFill>
              </a:rPr>
              <a:t>Patterns</a:t>
            </a:r>
            <a:endParaRPr lang="en-US" sz="2400" dirty="0">
              <a:solidFill>
                <a:srgbClr val="FFFFFF"/>
              </a:solidFill>
            </a:endParaRPr>
          </a:p>
        </p:txBody>
      </p:sp>
      <p:sp>
        <p:nvSpPr>
          <p:cNvPr id="8" name="Red"/>
          <p:cNvSpPr/>
          <p:nvPr/>
        </p:nvSpPr>
        <p:spPr bwMode="auto">
          <a:xfrm>
            <a:off x="5334000" y="3577592"/>
            <a:ext cx="1906588" cy="1828800"/>
          </a:xfrm>
          <a:prstGeom prst="roundRect">
            <a:avLst>
              <a:gd name="adj" fmla="val 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r>
              <a:rPr lang="en-US" sz="2400" dirty="0" smtClean="0">
                <a:solidFill>
                  <a:srgbClr val="FFFFFF"/>
                </a:solidFill>
              </a:rPr>
              <a:t>Message </a:t>
            </a:r>
            <a:r>
              <a:rPr lang="en-US" sz="2400" dirty="0">
                <a:solidFill>
                  <a:srgbClr val="FFFFFF"/>
                </a:solidFill>
              </a:rPr>
              <a:t>Routing Patterns</a:t>
            </a:r>
          </a:p>
        </p:txBody>
      </p:sp>
      <p:sp>
        <p:nvSpPr>
          <p:cNvPr id="9" name="Red"/>
          <p:cNvSpPr/>
          <p:nvPr/>
        </p:nvSpPr>
        <p:spPr bwMode="auto">
          <a:xfrm>
            <a:off x="7352506" y="1600200"/>
            <a:ext cx="1981200" cy="1903095"/>
          </a:xfrm>
          <a:prstGeom prst="roundRect">
            <a:avLst>
              <a:gd name="adj" fmla="val 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a:r>
              <a:rPr lang="en-US" sz="2400" dirty="0">
                <a:solidFill>
                  <a:srgbClr val="FFFFFF"/>
                </a:solidFill>
              </a:rPr>
              <a:t>Composite integration </a:t>
            </a:r>
            <a:r>
              <a:rPr lang="en-US" sz="2400" dirty="0" smtClean="0">
                <a:solidFill>
                  <a:srgbClr val="FFFFFF"/>
                </a:solidFill>
              </a:rPr>
              <a:t>patterns</a:t>
            </a:r>
            <a:endParaRPr lang="en-US" sz="2400" dirty="0">
              <a:solidFill>
                <a:srgbClr val="FFFFFF"/>
              </a:solidFill>
            </a:endParaRPr>
          </a:p>
        </p:txBody>
      </p:sp>
      <p:sp>
        <p:nvSpPr>
          <p:cNvPr id="10" name="Red"/>
          <p:cNvSpPr/>
          <p:nvPr/>
        </p:nvSpPr>
        <p:spPr bwMode="auto">
          <a:xfrm>
            <a:off x="7353300" y="3577592"/>
            <a:ext cx="1981200" cy="1828800"/>
          </a:xfrm>
          <a:prstGeom prst="roundRect">
            <a:avLst>
              <a:gd name="adj" fmla="val 0"/>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r>
              <a:rPr lang="en-US" sz="2400" dirty="0" smtClean="0">
                <a:solidFill>
                  <a:srgbClr val="FFFFFF"/>
                </a:solidFill>
              </a:rPr>
              <a:t>Device Integration</a:t>
            </a:r>
            <a:endParaRPr lang="en-US" sz="2400" dirty="0">
              <a:solidFill>
                <a:srgbClr val="FFFFFF"/>
              </a:solidFill>
            </a:endParaRPr>
          </a:p>
        </p:txBody>
      </p:sp>
      <p:sp>
        <p:nvSpPr>
          <p:cNvPr id="11" name="Red"/>
          <p:cNvSpPr/>
          <p:nvPr/>
        </p:nvSpPr>
        <p:spPr bwMode="auto">
          <a:xfrm>
            <a:off x="9447212" y="3569972"/>
            <a:ext cx="1981200" cy="1836421"/>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r>
              <a:rPr lang="en-US" sz="2400" dirty="0" smtClean="0">
                <a:solidFill>
                  <a:srgbClr val="FFFFFF"/>
                </a:solidFill>
              </a:rPr>
              <a:t>Q&amp;A</a:t>
            </a:r>
            <a:endParaRPr lang="en-US" sz="2400" dirty="0">
              <a:solidFill>
                <a:srgbClr val="FFFFFF"/>
              </a:solidFill>
            </a:endParaRPr>
          </a:p>
        </p:txBody>
      </p:sp>
      <p:grpSp>
        <p:nvGrpSpPr>
          <p:cNvPr id="15" name="Group 14"/>
          <p:cNvGrpSpPr/>
          <p:nvPr/>
        </p:nvGrpSpPr>
        <p:grpSpPr>
          <a:xfrm>
            <a:off x="608012" y="2514600"/>
            <a:ext cx="2057400" cy="2090809"/>
            <a:chOff x="608012" y="2667000"/>
            <a:chExt cx="2057400" cy="2090809"/>
          </a:xfrm>
        </p:grpSpPr>
        <p:sp>
          <p:nvSpPr>
            <p:cNvPr id="13" name="TextBox 12"/>
            <p:cNvSpPr txBox="1"/>
            <p:nvPr/>
          </p:nvSpPr>
          <p:spPr>
            <a:xfrm>
              <a:off x="779462" y="2800350"/>
              <a:ext cx="1792478" cy="1957459"/>
            </a:xfrm>
            <a:prstGeom prst="rect">
              <a:avLst/>
            </a:prstGeom>
            <a:noFill/>
          </p:spPr>
          <p:txBody>
            <a:bodyPr wrap="none" lIns="91440" tIns="91440" rIns="91440" bIns="91440" rtlCol="0">
              <a:spAutoFit/>
            </a:bodyPr>
            <a:lstStyle/>
            <a:p>
              <a:pPr>
                <a:lnSpc>
                  <a:spcPct val="90000"/>
                </a:lnSpc>
                <a:spcBef>
                  <a:spcPct val="20000"/>
                </a:spcBef>
                <a:buSzPct val="90000"/>
              </a:pPr>
              <a:r>
                <a:rPr lang="en-US" sz="12800" b="1" dirty="0" smtClean="0">
                  <a:solidFill>
                    <a:srgbClr val="FFFFFF">
                      <a:alpha val="99000"/>
                    </a:srgbClr>
                  </a:solidFill>
                  <a:sym typeface="Wingdings"/>
                </a:rPr>
                <a:t></a:t>
              </a:r>
              <a:endParaRPr lang="en-US" sz="12800" b="1" dirty="0" smtClean="0">
                <a:solidFill>
                  <a:srgbClr val="FFFFFF">
                    <a:alpha val="99000"/>
                  </a:srgbClr>
                </a:solidFill>
              </a:endParaRPr>
            </a:p>
          </p:txBody>
        </p:sp>
        <p:sp>
          <p:nvSpPr>
            <p:cNvPr id="14" name="Oval 13"/>
            <p:cNvSpPr/>
            <p:nvPr/>
          </p:nvSpPr>
          <p:spPr bwMode="auto">
            <a:xfrm>
              <a:off x="608012" y="2667000"/>
              <a:ext cx="2057400" cy="2057400"/>
            </a:xfrm>
            <a:prstGeom prst="ellipse">
              <a:avLst/>
            </a:prstGeom>
            <a:noFill/>
            <a:ln w="7620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Tree>
    <p:extLst>
      <p:ext uri="{BB962C8B-B14F-4D97-AF65-F5344CB8AC3E}">
        <p14:creationId xmlns:p14="http://schemas.microsoft.com/office/powerpoint/2010/main" val="2360946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Publish-Subscribe</a:t>
            </a:r>
            <a:endParaRPr lang="en-US" dirty="0"/>
          </a:p>
        </p:txBody>
      </p:sp>
      <p:sp>
        <p:nvSpPr>
          <p:cNvPr id="3" name="Text Placeholder 2"/>
          <p:cNvSpPr>
            <a:spLocks noGrp="1"/>
          </p:cNvSpPr>
          <p:nvPr>
            <p:ph type="body" sz="quarter" idx="10"/>
          </p:nvPr>
        </p:nvSpPr>
        <p:spPr>
          <a:xfrm>
            <a:off x="519113" y="1447800"/>
            <a:ext cx="11149012" cy="2406813"/>
          </a:xfrm>
        </p:spPr>
        <p:txBody>
          <a:bodyPr/>
          <a:lstStyle/>
          <a:p>
            <a:r>
              <a:rPr lang="en-US" dirty="0" smtClean="0"/>
              <a:t>Scenario</a:t>
            </a:r>
          </a:p>
          <a:p>
            <a:pPr lvl="1"/>
            <a:r>
              <a:rPr lang="en-US" dirty="0" smtClean="0"/>
              <a:t>Sender broadcasts event to all interested receivers</a:t>
            </a:r>
          </a:p>
          <a:p>
            <a:r>
              <a:rPr lang="en-US" dirty="0" smtClean="0"/>
              <a:t>Common use-cases</a:t>
            </a:r>
          </a:p>
          <a:p>
            <a:pPr lvl="1"/>
            <a:r>
              <a:rPr lang="en-US" dirty="0" smtClean="0"/>
              <a:t>Event Notification</a:t>
            </a:r>
          </a:p>
          <a:p>
            <a:pPr lvl="1"/>
            <a:endParaRPr lang="en-US" dirty="0"/>
          </a:p>
        </p:txBody>
      </p:sp>
      <p:grpSp>
        <p:nvGrpSpPr>
          <p:cNvPr id="5" name="Group 4"/>
          <p:cNvGrpSpPr/>
          <p:nvPr/>
        </p:nvGrpSpPr>
        <p:grpSpPr>
          <a:xfrm>
            <a:off x="1645965" y="3184677"/>
            <a:ext cx="8597735" cy="2950700"/>
            <a:chOff x="576929" y="611955"/>
            <a:chExt cx="12537576" cy="3981156"/>
          </a:xfrm>
        </p:grpSpPr>
        <p:sp>
          <p:nvSpPr>
            <p:cNvPr id="13" name="Rectangle 12"/>
            <p:cNvSpPr/>
            <p:nvPr/>
          </p:nvSpPr>
          <p:spPr bwMode="auto">
            <a:xfrm>
              <a:off x="4250152" y="1723304"/>
              <a:ext cx="4333380" cy="1685759"/>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0" tIns="54861" rIns="109720" bIns="54861" numCol="1" rtlCol="0" anchor="b" anchorCtr="0" compatLnSpc="1">
              <a:prstTxWarp prst="textNoShape">
                <a:avLst/>
              </a:prstTxWarp>
            </a:bodyPr>
            <a:lstStyle/>
            <a:p>
              <a:pPr algn="ctr" defTabSz="1096886" fontAlgn="base">
                <a:spcBef>
                  <a:spcPct val="0"/>
                </a:spcBef>
                <a:spcAft>
                  <a:spcPct val="0"/>
                </a:spcAft>
              </a:pPr>
              <a:endParaRPr lang="en-US" dirty="0">
                <a:solidFill>
                  <a:srgbClr val="FFFFFF"/>
                </a:solidFill>
              </a:endParaRPr>
            </a:p>
          </p:txBody>
        </p:sp>
        <p:sp>
          <p:nvSpPr>
            <p:cNvPr id="14" name="Oval 13"/>
            <p:cNvSpPr/>
            <p:nvPr/>
          </p:nvSpPr>
          <p:spPr bwMode="auto">
            <a:xfrm>
              <a:off x="576929" y="2004646"/>
              <a:ext cx="1210137" cy="111134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000000"/>
                  </a:solidFill>
                </a:rPr>
                <a:t>S</a:t>
              </a:r>
            </a:p>
          </p:txBody>
        </p:sp>
        <p:sp>
          <p:nvSpPr>
            <p:cNvPr id="15" name="Oval 14"/>
            <p:cNvSpPr/>
            <p:nvPr/>
          </p:nvSpPr>
          <p:spPr bwMode="auto">
            <a:xfrm>
              <a:off x="11904368" y="2004646"/>
              <a:ext cx="1210137" cy="111134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gradFill>
                    <a:gsLst>
                      <a:gs pos="0">
                        <a:srgbClr val="FFFFFF"/>
                      </a:gs>
                      <a:gs pos="100000">
                        <a:srgbClr val="FFFFFF"/>
                      </a:gs>
                    </a:gsLst>
                    <a:lin ang="5400000" scaled="0"/>
                  </a:gradFill>
                </a:rPr>
                <a:t>R</a:t>
              </a:r>
            </a:p>
          </p:txBody>
        </p:sp>
        <p:cxnSp>
          <p:nvCxnSpPr>
            <p:cNvPr id="16" name="Straight Arrow Connector 15"/>
            <p:cNvCxnSpPr>
              <a:stCxn id="14" idx="6"/>
              <a:endCxn id="13" idx="1"/>
            </p:cNvCxnSpPr>
            <p:nvPr/>
          </p:nvCxnSpPr>
          <p:spPr>
            <a:xfrm>
              <a:off x="1787065" y="2560320"/>
              <a:ext cx="2463087" cy="5864"/>
            </a:xfrm>
            <a:prstGeom prst="straightConnector1">
              <a:avLst/>
            </a:prstGeom>
            <a:ln>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3" idx="3"/>
              <a:endCxn id="15" idx="2"/>
            </p:cNvCxnSpPr>
            <p:nvPr/>
          </p:nvCxnSpPr>
          <p:spPr>
            <a:xfrm flipV="1">
              <a:off x="8583532" y="2560320"/>
              <a:ext cx="3320836" cy="5864"/>
            </a:xfrm>
            <a:prstGeom prst="straightConnector1">
              <a:avLst/>
            </a:prstGeom>
            <a:ln>
              <a:solidFill>
                <a:schemeClr val="accent3"/>
              </a:solidFill>
              <a:headEnd type="none"/>
              <a:tailEnd type="arrow"/>
            </a:ln>
          </p:spPr>
          <p:style>
            <a:lnRef idx="3">
              <a:schemeClr val="accent2"/>
            </a:lnRef>
            <a:fillRef idx="0">
              <a:schemeClr val="accent2"/>
            </a:fillRef>
            <a:effectRef idx="2">
              <a:schemeClr val="accent2"/>
            </a:effectRef>
            <a:fontRef idx="minor">
              <a:schemeClr val="tx1"/>
            </a:fontRef>
          </p:style>
        </p:cxnSp>
        <p:sp>
          <p:nvSpPr>
            <p:cNvPr id="18" name="Rounded Rectangle 17"/>
            <p:cNvSpPr/>
            <p:nvPr/>
          </p:nvSpPr>
          <p:spPr bwMode="auto">
            <a:xfrm>
              <a:off x="4361270" y="2384475"/>
              <a:ext cx="1262907" cy="35169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000000"/>
                  </a:solidFill>
                </a:rPr>
                <a:t>Topic</a:t>
              </a:r>
            </a:p>
          </p:txBody>
        </p:sp>
        <p:sp>
          <p:nvSpPr>
            <p:cNvPr id="19" name="Rounded Rectangle 18"/>
            <p:cNvSpPr/>
            <p:nvPr/>
          </p:nvSpPr>
          <p:spPr bwMode="auto">
            <a:xfrm>
              <a:off x="7232683" y="2377439"/>
              <a:ext cx="1262908" cy="35169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000000"/>
                  </a:solidFill>
                </a:rPr>
                <a:t>Sub</a:t>
              </a:r>
            </a:p>
          </p:txBody>
        </p:sp>
        <p:sp>
          <p:nvSpPr>
            <p:cNvPr id="20" name="Rounded Rectangle 19"/>
            <p:cNvSpPr/>
            <p:nvPr/>
          </p:nvSpPr>
          <p:spPr bwMode="auto">
            <a:xfrm>
              <a:off x="7232683" y="1941343"/>
              <a:ext cx="1262908" cy="35169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000000"/>
                  </a:solidFill>
                </a:rPr>
                <a:t>Sub</a:t>
              </a:r>
            </a:p>
          </p:txBody>
        </p:sp>
        <p:sp>
          <p:nvSpPr>
            <p:cNvPr id="21" name="Rounded Rectangle 20"/>
            <p:cNvSpPr/>
            <p:nvPr/>
          </p:nvSpPr>
          <p:spPr bwMode="auto">
            <a:xfrm>
              <a:off x="7232683" y="2799470"/>
              <a:ext cx="1262908" cy="35169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000000"/>
                  </a:solidFill>
                </a:rPr>
                <a:t>Sub</a:t>
              </a:r>
            </a:p>
          </p:txBody>
        </p:sp>
        <p:sp>
          <p:nvSpPr>
            <p:cNvPr id="22" name="Oval 21"/>
            <p:cNvSpPr/>
            <p:nvPr/>
          </p:nvSpPr>
          <p:spPr bwMode="auto">
            <a:xfrm>
              <a:off x="11904368" y="611955"/>
              <a:ext cx="1210137" cy="111134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gradFill>
                    <a:gsLst>
                      <a:gs pos="0">
                        <a:srgbClr val="FFFFFF"/>
                      </a:gs>
                      <a:gs pos="100000">
                        <a:srgbClr val="FFFFFF"/>
                      </a:gs>
                    </a:gsLst>
                    <a:lin ang="5400000" scaled="0"/>
                  </a:gradFill>
                </a:rPr>
                <a:t>R</a:t>
              </a:r>
            </a:p>
          </p:txBody>
        </p:sp>
        <p:cxnSp>
          <p:nvCxnSpPr>
            <p:cNvPr id="23" name="Straight Arrow Connector 22"/>
            <p:cNvCxnSpPr>
              <a:endCxn id="22" idx="2"/>
            </p:cNvCxnSpPr>
            <p:nvPr/>
          </p:nvCxnSpPr>
          <p:spPr>
            <a:xfrm flipV="1">
              <a:off x="8495589" y="1167631"/>
              <a:ext cx="3408780" cy="949561"/>
            </a:xfrm>
            <a:prstGeom prst="straightConnector1">
              <a:avLst/>
            </a:prstGeom>
            <a:ln>
              <a:solidFill>
                <a:schemeClr val="accent3"/>
              </a:solidFill>
              <a:headEnd type="none"/>
              <a:tailEnd type="arrow"/>
            </a:ln>
          </p:spPr>
          <p:style>
            <a:lnRef idx="3">
              <a:schemeClr val="accent2"/>
            </a:lnRef>
            <a:fillRef idx="0">
              <a:schemeClr val="accent2"/>
            </a:fillRef>
            <a:effectRef idx="2">
              <a:schemeClr val="accent2"/>
            </a:effectRef>
            <a:fontRef idx="minor">
              <a:schemeClr val="tx1"/>
            </a:fontRef>
          </p:style>
        </p:cxnSp>
        <p:sp>
          <p:nvSpPr>
            <p:cNvPr id="24" name="Oval 23"/>
            <p:cNvSpPr/>
            <p:nvPr/>
          </p:nvSpPr>
          <p:spPr bwMode="auto">
            <a:xfrm>
              <a:off x="11904368" y="3481763"/>
              <a:ext cx="1210137" cy="111134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gradFill>
                    <a:gsLst>
                      <a:gs pos="0">
                        <a:srgbClr val="FFFFFF"/>
                      </a:gs>
                      <a:gs pos="100000">
                        <a:srgbClr val="FFFFFF"/>
                      </a:gs>
                    </a:gsLst>
                    <a:lin ang="5400000" scaled="0"/>
                  </a:gradFill>
                </a:rPr>
                <a:t>R</a:t>
              </a:r>
            </a:p>
          </p:txBody>
        </p:sp>
        <p:cxnSp>
          <p:nvCxnSpPr>
            <p:cNvPr id="25" name="Straight Arrow Connector 24"/>
            <p:cNvCxnSpPr>
              <a:stCxn id="21" idx="3"/>
              <a:endCxn id="24" idx="2"/>
            </p:cNvCxnSpPr>
            <p:nvPr/>
          </p:nvCxnSpPr>
          <p:spPr>
            <a:xfrm>
              <a:off x="8495587" y="2975315"/>
              <a:ext cx="3408777" cy="1062124"/>
            </a:xfrm>
            <a:prstGeom prst="straightConnector1">
              <a:avLst/>
            </a:prstGeom>
            <a:ln>
              <a:solidFill>
                <a:schemeClr val="accent3"/>
              </a:solidFill>
              <a:headEnd type="none"/>
              <a:tailEnd type="arrow"/>
            </a:ln>
          </p:spPr>
          <p:style>
            <a:lnRef idx="3">
              <a:schemeClr val="accent2"/>
            </a:lnRef>
            <a:fillRef idx="0">
              <a:schemeClr val="accent2"/>
            </a:fillRef>
            <a:effectRef idx="2">
              <a:schemeClr val="accent2"/>
            </a:effectRef>
            <a:fontRef idx="minor">
              <a:schemeClr val="tx1"/>
            </a:fontRef>
          </p:style>
        </p:cxnSp>
      </p:grpSp>
      <p:grpSp>
        <p:nvGrpSpPr>
          <p:cNvPr id="49" name="Group 48"/>
          <p:cNvGrpSpPr/>
          <p:nvPr/>
        </p:nvGrpSpPr>
        <p:grpSpPr>
          <a:xfrm>
            <a:off x="5178973" y="4324959"/>
            <a:ext cx="990600" cy="616253"/>
            <a:chOff x="9165249" y="533400"/>
            <a:chExt cx="2743200" cy="2209800"/>
          </a:xfrm>
        </p:grpSpPr>
        <p:grpSp>
          <p:nvGrpSpPr>
            <p:cNvPr id="41" name="Group 40"/>
            <p:cNvGrpSpPr/>
            <p:nvPr/>
          </p:nvGrpSpPr>
          <p:grpSpPr>
            <a:xfrm>
              <a:off x="9165249" y="533400"/>
              <a:ext cx="2743200" cy="2209800"/>
              <a:chOff x="11047412" y="533400"/>
              <a:chExt cx="990600" cy="616254"/>
            </a:xfrm>
          </p:grpSpPr>
          <p:sp>
            <p:nvSpPr>
              <p:cNvPr id="31" name="Rounded Rectangle 30"/>
              <p:cNvSpPr/>
              <p:nvPr/>
            </p:nvSpPr>
            <p:spPr bwMode="auto">
              <a:xfrm>
                <a:off x="11047412" y="53340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32" name="Straight Arrow Connector 31"/>
              <p:cNvCxnSpPr/>
              <p:nvPr/>
            </p:nvCxnSpPr>
            <p:spPr>
              <a:xfrm flipH="1">
                <a:off x="11688981" y="6719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1688981" y="8243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1688981" y="9767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1094199" y="830902"/>
                <a:ext cx="200355"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1311556" y="827576"/>
                <a:ext cx="368739" cy="3326"/>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2" name="Straight Arrow Connector 41"/>
            <p:cNvCxnSpPr/>
            <p:nvPr/>
          </p:nvCxnSpPr>
          <p:spPr>
            <a:xfrm>
              <a:off x="9980612" y="2121673"/>
              <a:ext cx="961290" cy="11927"/>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9980612" y="1054873"/>
              <a:ext cx="961290" cy="11927"/>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980612" y="1066800"/>
              <a:ext cx="0" cy="10914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11047412" y="533400"/>
            <a:ext cx="990600" cy="616253"/>
            <a:chOff x="9165249" y="533400"/>
            <a:chExt cx="2743200" cy="2209800"/>
          </a:xfrm>
        </p:grpSpPr>
        <p:grpSp>
          <p:nvGrpSpPr>
            <p:cNvPr id="51" name="Group 50"/>
            <p:cNvGrpSpPr/>
            <p:nvPr/>
          </p:nvGrpSpPr>
          <p:grpSpPr>
            <a:xfrm>
              <a:off x="9165249" y="533400"/>
              <a:ext cx="2743200" cy="2209800"/>
              <a:chOff x="11047412" y="533400"/>
              <a:chExt cx="990600" cy="616254"/>
            </a:xfrm>
          </p:grpSpPr>
          <p:sp>
            <p:nvSpPr>
              <p:cNvPr id="55" name="Rounded Rectangle 54"/>
              <p:cNvSpPr/>
              <p:nvPr/>
            </p:nvSpPr>
            <p:spPr bwMode="auto">
              <a:xfrm>
                <a:off x="11047412" y="53340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56" name="Straight Arrow Connector 55"/>
              <p:cNvCxnSpPr/>
              <p:nvPr/>
            </p:nvCxnSpPr>
            <p:spPr>
              <a:xfrm flipH="1">
                <a:off x="11688981" y="6719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11688981" y="8243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11688981" y="9767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1094199" y="830902"/>
                <a:ext cx="200355"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1311556" y="827576"/>
                <a:ext cx="368739" cy="3326"/>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52" name="Straight Arrow Connector 51"/>
            <p:cNvCxnSpPr/>
            <p:nvPr/>
          </p:nvCxnSpPr>
          <p:spPr>
            <a:xfrm>
              <a:off x="9980612" y="2121673"/>
              <a:ext cx="961290" cy="11927"/>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980612" y="1054873"/>
              <a:ext cx="961290" cy="11927"/>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980612" y="1066800"/>
              <a:ext cx="0" cy="10914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027903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Create Topics and Subscriptions</a:t>
            </a:r>
            <a:endParaRPr lang="en-US" dirty="0"/>
          </a:p>
        </p:txBody>
      </p:sp>
      <p:sp>
        <p:nvSpPr>
          <p:cNvPr id="7" name="Rectangle 6"/>
          <p:cNvSpPr/>
          <p:nvPr/>
        </p:nvSpPr>
        <p:spPr>
          <a:xfrm>
            <a:off x="836612" y="1981200"/>
            <a:ext cx="11125200" cy="2862322"/>
          </a:xfrm>
          <a:prstGeom prst="rect">
            <a:avLst/>
          </a:prstGeom>
        </p:spPr>
        <p:txBody>
          <a:bodyPr wrap="square">
            <a:spAutoFit/>
          </a:bodyPr>
          <a:lstStyle/>
          <a:p>
            <a:r>
              <a:rPr lang="en-US" dirty="0" smtClean="0">
                <a:solidFill>
                  <a:srgbClr val="2B91AF"/>
                </a:solidFill>
                <a:latin typeface="Consolas"/>
              </a:rPr>
              <a:t> </a:t>
            </a:r>
            <a:r>
              <a:rPr lang="en-US" dirty="0" err="1" smtClean="0">
                <a:solidFill>
                  <a:srgbClr val="2B91AF"/>
                </a:solidFill>
                <a:latin typeface="Consolas"/>
              </a:rPr>
              <a:t>NamespaceManager</a:t>
            </a:r>
            <a:r>
              <a:rPr lang="en-US" dirty="0" smtClean="0">
                <a:solidFill>
                  <a:prstClr val="black"/>
                </a:solidFill>
                <a:latin typeface="Consolas"/>
              </a:rPr>
              <a:t> </a:t>
            </a:r>
            <a:r>
              <a:rPr lang="en-US" dirty="0" err="1">
                <a:solidFill>
                  <a:prstClr val="black"/>
                </a:solidFill>
                <a:latin typeface="Consolas"/>
              </a:rPr>
              <a:t>namespaceManager</a:t>
            </a:r>
            <a:r>
              <a:rPr lang="en-US" dirty="0">
                <a:solidFill>
                  <a:prstClr val="black"/>
                </a:solidFill>
                <a:latin typeface="Consolas"/>
              </a:rPr>
              <a:t> = </a:t>
            </a:r>
            <a:r>
              <a:rPr lang="en-US" dirty="0" err="1" smtClean="0">
                <a:solidFill>
                  <a:srgbClr val="2B91AF"/>
                </a:solidFill>
                <a:latin typeface="Consolas"/>
              </a:rPr>
              <a:t>NamespaceManager</a:t>
            </a:r>
            <a:r>
              <a:rPr lang="en-US" dirty="0" err="1" smtClean="0">
                <a:solidFill>
                  <a:srgbClr val="000000"/>
                </a:solidFill>
                <a:latin typeface="Consolas"/>
              </a:rPr>
              <a:t>.Create</a:t>
            </a:r>
            <a:r>
              <a:rPr lang="en-US" dirty="0" smtClean="0">
                <a:solidFill>
                  <a:srgbClr val="000000"/>
                </a:solidFill>
                <a:latin typeface="Consolas"/>
              </a:rPr>
              <a:t>()</a:t>
            </a:r>
            <a:endParaRPr lang="en-US" dirty="0">
              <a:solidFill>
                <a:srgbClr val="000000"/>
              </a:solidFill>
              <a:latin typeface="Consolas"/>
            </a:endParaRPr>
          </a:p>
          <a:p>
            <a:endParaRPr lang="en-US" dirty="0">
              <a:solidFill>
                <a:prstClr val="black"/>
              </a:solidFill>
              <a:latin typeface="Consolas"/>
            </a:endParaRPr>
          </a:p>
          <a:p>
            <a:r>
              <a:rPr lang="en-US" dirty="0" smtClean="0">
                <a:solidFill>
                  <a:prstClr val="black"/>
                </a:solidFill>
                <a:latin typeface="Consolas"/>
              </a:rPr>
              <a:t> </a:t>
            </a:r>
            <a:r>
              <a:rPr lang="en-US" dirty="0" err="1" smtClean="0">
                <a:solidFill>
                  <a:prstClr val="black"/>
                </a:solidFill>
                <a:latin typeface="Consolas"/>
              </a:rPr>
              <a:t>namespaceManager.CreateTopic</a:t>
            </a:r>
            <a:r>
              <a:rPr lang="en-US" dirty="0" smtClean="0">
                <a:solidFill>
                  <a:prstClr val="black"/>
                </a:solidFill>
                <a:latin typeface="Consolas"/>
              </a:rPr>
              <a:t>(</a:t>
            </a:r>
            <a:r>
              <a:rPr lang="en-US" dirty="0" smtClean="0">
                <a:solidFill>
                  <a:srgbClr val="A31515"/>
                </a:solidFill>
                <a:latin typeface="Consolas"/>
              </a:rPr>
              <a:t>“</a:t>
            </a:r>
            <a:r>
              <a:rPr lang="en-US" dirty="0" err="1" smtClean="0">
                <a:solidFill>
                  <a:srgbClr val="A31515"/>
                </a:solidFill>
                <a:latin typeface="Consolas"/>
              </a:rPr>
              <a:t>topicName</a:t>
            </a:r>
            <a:r>
              <a:rPr lang="en-US" dirty="0" smtClean="0">
                <a:solidFill>
                  <a:srgbClr val="A31515"/>
                </a:solidFill>
                <a:latin typeface="Consolas"/>
              </a:rPr>
              <a:t>"</a:t>
            </a:r>
            <a:r>
              <a:rPr lang="en-US" dirty="0" smtClean="0">
                <a:solidFill>
                  <a:prstClr val="black"/>
                </a:solidFill>
                <a:latin typeface="Consolas"/>
              </a:rPr>
              <a:t>);</a:t>
            </a:r>
            <a:endParaRPr lang="en-US" dirty="0">
              <a:solidFill>
                <a:prstClr val="black"/>
              </a:solidFill>
              <a:latin typeface="Consolas"/>
            </a:endParaRPr>
          </a:p>
          <a:p>
            <a:r>
              <a:rPr lang="en-US" dirty="0" smtClean="0">
                <a:solidFill>
                  <a:prstClr val="black"/>
                </a:solidFill>
                <a:latin typeface="Consolas"/>
              </a:rPr>
              <a:t> </a:t>
            </a:r>
          </a:p>
          <a:p>
            <a:r>
              <a:rPr lang="en-US" dirty="0" smtClean="0">
                <a:solidFill>
                  <a:prstClr val="black"/>
                </a:solidFill>
                <a:latin typeface="Consolas"/>
              </a:rPr>
              <a:t> </a:t>
            </a:r>
            <a:r>
              <a:rPr lang="en-US" dirty="0" err="1" smtClean="0">
                <a:solidFill>
                  <a:prstClr val="black"/>
                </a:solidFill>
                <a:latin typeface="Consolas"/>
              </a:rPr>
              <a:t>namespaceManager.CreateSubscription</a:t>
            </a:r>
            <a:r>
              <a:rPr lang="en-US" dirty="0" smtClean="0">
                <a:solidFill>
                  <a:prstClr val="black"/>
                </a:solidFill>
                <a:latin typeface="Consolas"/>
              </a:rPr>
              <a:t>(</a:t>
            </a:r>
            <a:r>
              <a:rPr lang="en-US" dirty="0">
                <a:solidFill>
                  <a:srgbClr val="A31515"/>
                </a:solidFill>
                <a:latin typeface="Consolas"/>
              </a:rPr>
              <a:t>“</a:t>
            </a:r>
            <a:r>
              <a:rPr lang="en-US" dirty="0" err="1">
                <a:solidFill>
                  <a:srgbClr val="A31515"/>
                </a:solidFill>
                <a:latin typeface="Consolas"/>
              </a:rPr>
              <a:t>topicName</a:t>
            </a:r>
            <a:r>
              <a:rPr lang="en-US" dirty="0">
                <a:solidFill>
                  <a:srgbClr val="A31515"/>
                </a:solidFill>
                <a:latin typeface="Consolas"/>
              </a:rPr>
              <a:t>"</a:t>
            </a:r>
            <a:r>
              <a:rPr lang="en-US" dirty="0" smtClean="0">
                <a:solidFill>
                  <a:prstClr val="black"/>
                </a:solidFill>
                <a:latin typeface="Consolas"/>
              </a:rPr>
              <a:t>, </a:t>
            </a:r>
            <a:r>
              <a:rPr lang="en-US" dirty="0" smtClean="0">
                <a:solidFill>
                  <a:srgbClr val="A31515"/>
                </a:solidFill>
                <a:latin typeface="Consolas"/>
              </a:rPr>
              <a:t>“</a:t>
            </a:r>
            <a:r>
              <a:rPr lang="en-US" dirty="0" err="1" smtClean="0">
                <a:solidFill>
                  <a:srgbClr val="A31515"/>
                </a:solidFill>
                <a:latin typeface="Consolas"/>
              </a:rPr>
              <a:t>FirstSubscription</a:t>
            </a:r>
            <a:r>
              <a:rPr lang="en-US" dirty="0">
                <a:solidFill>
                  <a:srgbClr val="A31515"/>
                </a:solidFill>
                <a:latin typeface="Consolas"/>
              </a:rPr>
              <a:t>"</a:t>
            </a:r>
            <a:r>
              <a:rPr lang="en-US" dirty="0">
                <a:solidFill>
                  <a:prstClr val="black"/>
                </a:solidFill>
                <a:latin typeface="Consolas"/>
              </a:rPr>
              <a:t>);</a:t>
            </a:r>
          </a:p>
          <a:p>
            <a:r>
              <a:rPr lang="en-US" dirty="0" smtClean="0">
                <a:solidFill>
                  <a:prstClr val="black"/>
                </a:solidFill>
                <a:latin typeface="Consolas"/>
              </a:rPr>
              <a:t> </a:t>
            </a:r>
          </a:p>
          <a:p>
            <a:r>
              <a:rPr lang="en-US" dirty="0">
                <a:solidFill>
                  <a:prstClr val="black"/>
                </a:solidFill>
                <a:latin typeface="Consolas"/>
              </a:rPr>
              <a:t> </a:t>
            </a:r>
            <a:r>
              <a:rPr lang="en-US" dirty="0" err="1" smtClean="0">
                <a:solidFill>
                  <a:prstClr val="black"/>
                </a:solidFill>
                <a:latin typeface="Consolas"/>
              </a:rPr>
              <a:t>namespaceManager.CreateSubscription</a:t>
            </a:r>
            <a:r>
              <a:rPr lang="en-US" dirty="0">
                <a:solidFill>
                  <a:prstClr val="black"/>
                </a:solidFill>
                <a:latin typeface="Consolas"/>
              </a:rPr>
              <a:t>(</a:t>
            </a:r>
            <a:r>
              <a:rPr lang="en-US" dirty="0">
                <a:solidFill>
                  <a:srgbClr val="A31515"/>
                </a:solidFill>
                <a:latin typeface="Consolas"/>
              </a:rPr>
              <a:t>“</a:t>
            </a:r>
            <a:r>
              <a:rPr lang="en-US" dirty="0" err="1">
                <a:solidFill>
                  <a:srgbClr val="A31515"/>
                </a:solidFill>
                <a:latin typeface="Consolas"/>
              </a:rPr>
              <a:t>topicName</a:t>
            </a:r>
            <a:r>
              <a:rPr lang="en-US" dirty="0">
                <a:solidFill>
                  <a:srgbClr val="A31515"/>
                </a:solidFill>
                <a:latin typeface="Consolas"/>
              </a:rPr>
              <a:t>"</a:t>
            </a:r>
            <a:r>
              <a:rPr lang="en-US" dirty="0">
                <a:solidFill>
                  <a:prstClr val="black"/>
                </a:solidFill>
                <a:latin typeface="Consolas"/>
              </a:rPr>
              <a:t>, </a:t>
            </a:r>
            <a:r>
              <a:rPr lang="en-US" dirty="0" smtClean="0">
                <a:solidFill>
                  <a:srgbClr val="A31515"/>
                </a:solidFill>
                <a:latin typeface="Consolas"/>
              </a:rPr>
              <a:t>“</a:t>
            </a:r>
            <a:r>
              <a:rPr lang="en-US" dirty="0" err="1" smtClean="0">
                <a:solidFill>
                  <a:srgbClr val="A31515"/>
                </a:solidFill>
                <a:latin typeface="Consolas"/>
              </a:rPr>
              <a:t>SecondSubscription</a:t>
            </a:r>
            <a:r>
              <a:rPr lang="en-US" dirty="0">
                <a:solidFill>
                  <a:srgbClr val="A31515"/>
                </a:solidFill>
                <a:latin typeface="Consolas"/>
              </a:rPr>
              <a:t>"</a:t>
            </a:r>
            <a:r>
              <a:rPr lang="en-US" dirty="0">
                <a:solidFill>
                  <a:prstClr val="black"/>
                </a:solidFill>
                <a:latin typeface="Consolas"/>
              </a:rPr>
              <a:t>);</a:t>
            </a:r>
          </a:p>
          <a:p>
            <a:r>
              <a:rPr lang="en-US" dirty="0" smtClean="0">
                <a:solidFill>
                  <a:prstClr val="black"/>
                </a:solidFill>
                <a:latin typeface="Consolas"/>
              </a:rPr>
              <a:t> </a:t>
            </a:r>
          </a:p>
          <a:p>
            <a:r>
              <a:rPr lang="en-US" dirty="0">
                <a:solidFill>
                  <a:prstClr val="black"/>
                </a:solidFill>
                <a:latin typeface="Consolas"/>
              </a:rPr>
              <a:t> </a:t>
            </a:r>
            <a:r>
              <a:rPr lang="en-US" dirty="0" err="1" smtClean="0">
                <a:solidFill>
                  <a:prstClr val="black"/>
                </a:solidFill>
                <a:latin typeface="Consolas"/>
              </a:rPr>
              <a:t>namespaceManager.CreateSubscription</a:t>
            </a:r>
            <a:r>
              <a:rPr lang="en-US" dirty="0">
                <a:solidFill>
                  <a:prstClr val="black"/>
                </a:solidFill>
                <a:latin typeface="Consolas"/>
              </a:rPr>
              <a:t>(</a:t>
            </a:r>
            <a:r>
              <a:rPr lang="en-US" dirty="0">
                <a:solidFill>
                  <a:srgbClr val="A31515"/>
                </a:solidFill>
                <a:latin typeface="Consolas"/>
              </a:rPr>
              <a:t>“</a:t>
            </a:r>
            <a:r>
              <a:rPr lang="en-US" dirty="0" err="1">
                <a:solidFill>
                  <a:srgbClr val="A31515"/>
                </a:solidFill>
                <a:latin typeface="Consolas"/>
              </a:rPr>
              <a:t>topicName</a:t>
            </a:r>
            <a:r>
              <a:rPr lang="en-US" dirty="0">
                <a:solidFill>
                  <a:srgbClr val="A31515"/>
                </a:solidFill>
                <a:latin typeface="Consolas"/>
              </a:rPr>
              <a:t>"</a:t>
            </a:r>
            <a:r>
              <a:rPr lang="en-US" dirty="0">
                <a:solidFill>
                  <a:prstClr val="black"/>
                </a:solidFill>
                <a:latin typeface="Consolas"/>
              </a:rPr>
              <a:t>, </a:t>
            </a:r>
            <a:r>
              <a:rPr lang="en-US" dirty="0" smtClean="0">
                <a:solidFill>
                  <a:srgbClr val="A31515"/>
                </a:solidFill>
                <a:latin typeface="Consolas"/>
              </a:rPr>
              <a:t>“</a:t>
            </a:r>
            <a:r>
              <a:rPr lang="en-US" dirty="0" err="1" smtClean="0">
                <a:solidFill>
                  <a:srgbClr val="A31515"/>
                </a:solidFill>
                <a:latin typeface="Consolas"/>
              </a:rPr>
              <a:t>ThirdSubscription</a:t>
            </a:r>
            <a:r>
              <a:rPr lang="en-US" dirty="0">
                <a:solidFill>
                  <a:srgbClr val="A31515"/>
                </a:solidFill>
                <a:latin typeface="Consolas"/>
              </a:rPr>
              <a:t>"</a:t>
            </a:r>
            <a:r>
              <a:rPr lang="en-US" dirty="0">
                <a:solidFill>
                  <a:prstClr val="black"/>
                </a:solidFill>
                <a:latin typeface="Consolas"/>
              </a:rPr>
              <a:t>);</a:t>
            </a:r>
          </a:p>
          <a:p>
            <a:endParaRPr lang="en-US" dirty="0">
              <a:solidFill>
                <a:prstClr val="black"/>
              </a:solidFill>
              <a:latin typeface="Consolas"/>
            </a:endParaRPr>
          </a:p>
        </p:txBody>
      </p:sp>
    </p:spTree>
    <p:extLst>
      <p:ext uri="{BB962C8B-B14F-4D97-AF65-F5344CB8AC3E}">
        <p14:creationId xmlns:p14="http://schemas.microsoft.com/office/powerpoint/2010/main" val="269017195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Publish Subscribe</a:t>
            </a:r>
            <a:endParaRPr lang="en-US" dirty="0"/>
          </a:p>
        </p:txBody>
      </p:sp>
      <p:sp>
        <p:nvSpPr>
          <p:cNvPr id="3" name="Subtitle 2"/>
          <p:cNvSpPr>
            <a:spLocks noGrp="1"/>
          </p:cNvSpPr>
          <p:nvPr>
            <p:ph type="subTitle" idx="1"/>
          </p:nvPr>
        </p:nvSpPr>
        <p:spPr/>
        <p:txBody>
          <a:bodyPr/>
          <a:lstStyle/>
          <a:p>
            <a:r>
              <a:rPr lang="en-US" smtClean="0"/>
              <a:t>demo</a:t>
            </a:r>
            <a:endParaRPr lang="en-US" dirty="0"/>
          </a:p>
        </p:txBody>
      </p:sp>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127342158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Content-Based Router</a:t>
            </a:r>
            <a:endParaRPr lang="en-US" dirty="0"/>
          </a:p>
        </p:txBody>
      </p:sp>
      <p:sp>
        <p:nvSpPr>
          <p:cNvPr id="3" name="Text Placeholder 2"/>
          <p:cNvSpPr>
            <a:spLocks noGrp="1"/>
          </p:cNvSpPr>
          <p:nvPr>
            <p:ph type="body" sz="quarter" idx="10"/>
          </p:nvPr>
        </p:nvSpPr>
        <p:spPr>
          <a:xfrm>
            <a:off x="519113" y="1447800"/>
            <a:ext cx="11149012" cy="2794611"/>
          </a:xfrm>
        </p:spPr>
        <p:txBody>
          <a:bodyPr/>
          <a:lstStyle/>
          <a:p>
            <a:r>
              <a:rPr lang="en-US" dirty="0" smtClean="0"/>
              <a:t>Scenario</a:t>
            </a:r>
            <a:endParaRPr lang="en-US" dirty="0"/>
          </a:p>
          <a:p>
            <a:pPr lvl="1"/>
            <a:r>
              <a:rPr lang="en-US" dirty="0"/>
              <a:t>Route a message to different recipients based on data contained in the message</a:t>
            </a:r>
          </a:p>
          <a:p>
            <a:r>
              <a:rPr lang="en-US" dirty="0" smtClean="0"/>
              <a:t>Common Use-Cases</a:t>
            </a:r>
          </a:p>
          <a:p>
            <a:pPr lvl="1"/>
            <a:r>
              <a:rPr lang="en-US" dirty="0" smtClean="0"/>
              <a:t>Order Processing Systems</a:t>
            </a:r>
          </a:p>
          <a:p>
            <a:pPr lvl="1"/>
            <a:endParaRPr lang="en-US" dirty="0"/>
          </a:p>
        </p:txBody>
      </p:sp>
      <p:grpSp>
        <p:nvGrpSpPr>
          <p:cNvPr id="4" name="Group 3"/>
          <p:cNvGrpSpPr/>
          <p:nvPr/>
        </p:nvGrpSpPr>
        <p:grpSpPr>
          <a:xfrm>
            <a:off x="1645965" y="3526300"/>
            <a:ext cx="8597735" cy="2950700"/>
            <a:chOff x="576929" y="611955"/>
            <a:chExt cx="12537576" cy="3981156"/>
          </a:xfrm>
        </p:grpSpPr>
        <p:sp>
          <p:nvSpPr>
            <p:cNvPr id="5" name="Rectangle 4"/>
            <p:cNvSpPr/>
            <p:nvPr/>
          </p:nvSpPr>
          <p:spPr bwMode="auto">
            <a:xfrm>
              <a:off x="4250152" y="1723304"/>
              <a:ext cx="4333380" cy="1685759"/>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0" tIns="54861" rIns="109720" bIns="54861" numCol="1" rtlCol="0" anchor="b" anchorCtr="0" compatLnSpc="1">
              <a:prstTxWarp prst="textNoShape">
                <a:avLst/>
              </a:prstTxWarp>
            </a:bodyPr>
            <a:lstStyle/>
            <a:p>
              <a:pPr algn="ctr" defTabSz="1096886" fontAlgn="base">
                <a:spcBef>
                  <a:spcPct val="0"/>
                </a:spcBef>
                <a:spcAft>
                  <a:spcPct val="0"/>
                </a:spcAft>
              </a:pPr>
              <a:endParaRPr lang="en-US" dirty="0">
                <a:solidFill>
                  <a:srgbClr val="FFFFFF"/>
                </a:solidFill>
              </a:endParaRPr>
            </a:p>
          </p:txBody>
        </p:sp>
        <p:sp>
          <p:nvSpPr>
            <p:cNvPr id="6" name="Oval 5"/>
            <p:cNvSpPr/>
            <p:nvPr/>
          </p:nvSpPr>
          <p:spPr bwMode="auto">
            <a:xfrm>
              <a:off x="576929" y="2004646"/>
              <a:ext cx="1210137" cy="111134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000000"/>
                  </a:solidFill>
                </a:rPr>
                <a:t>S</a:t>
              </a:r>
            </a:p>
          </p:txBody>
        </p:sp>
        <p:sp>
          <p:nvSpPr>
            <p:cNvPr id="7" name="Oval 6"/>
            <p:cNvSpPr/>
            <p:nvPr/>
          </p:nvSpPr>
          <p:spPr bwMode="auto">
            <a:xfrm>
              <a:off x="11904368" y="2004646"/>
              <a:ext cx="1210137" cy="111134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gradFill>
                    <a:gsLst>
                      <a:gs pos="0">
                        <a:srgbClr val="FFFFFF"/>
                      </a:gs>
                      <a:gs pos="100000">
                        <a:srgbClr val="FFFFFF"/>
                      </a:gs>
                    </a:gsLst>
                    <a:lin ang="5400000" scaled="0"/>
                  </a:gradFill>
                </a:rPr>
                <a:t>R</a:t>
              </a:r>
            </a:p>
          </p:txBody>
        </p:sp>
        <p:cxnSp>
          <p:nvCxnSpPr>
            <p:cNvPr id="8" name="Straight Arrow Connector 7"/>
            <p:cNvCxnSpPr>
              <a:stCxn id="6" idx="6"/>
              <a:endCxn id="5" idx="1"/>
            </p:cNvCxnSpPr>
            <p:nvPr/>
          </p:nvCxnSpPr>
          <p:spPr>
            <a:xfrm>
              <a:off x="1787065" y="2560320"/>
              <a:ext cx="2463087" cy="5864"/>
            </a:xfrm>
            <a:prstGeom prst="straightConnector1">
              <a:avLst/>
            </a:prstGeom>
            <a:ln>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3"/>
              <a:endCxn id="7" idx="2"/>
            </p:cNvCxnSpPr>
            <p:nvPr/>
          </p:nvCxnSpPr>
          <p:spPr>
            <a:xfrm flipV="1">
              <a:off x="8583532" y="2560320"/>
              <a:ext cx="3320836" cy="5864"/>
            </a:xfrm>
            <a:prstGeom prst="straightConnector1">
              <a:avLst/>
            </a:prstGeom>
            <a:ln>
              <a:solidFill>
                <a:schemeClr val="accent3"/>
              </a:solidFill>
              <a:headEnd type="none"/>
              <a:tailEnd type="arrow"/>
            </a:ln>
          </p:spPr>
          <p:style>
            <a:lnRef idx="3">
              <a:schemeClr val="accent2"/>
            </a:lnRef>
            <a:fillRef idx="0">
              <a:schemeClr val="accent2"/>
            </a:fillRef>
            <a:effectRef idx="2">
              <a:schemeClr val="accent2"/>
            </a:effectRef>
            <a:fontRef idx="minor">
              <a:schemeClr val="tx1"/>
            </a:fontRef>
          </p:style>
        </p:cxnSp>
        <p:sp>
          <p:nvSpPr>
            <p:cNvPr id="10" name="Rounded Rectangle 9"/>
            <p:cNvSpPr/>
            <p:nvPr/>
          </p:nvSpPr>
          <p:spPr bwMode="auto">
            <a:xfrm>
              <a:off x="4361270" y="2384475"/>
              <a:ext cx="1262907" cy="35169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000000"/>
                  </a:solidFill>
                </a:rPr>
                <a:t>Topic</a:t>
              </a:r>
            </a:p>
          </p:txBody>
        </p:sp>
        <p:sp>
          <p:nvSpPr>
            <p:cNvPr id="11" name="Rounded Rectangle 10"/>
            <p:cNvSpPr/>
            <p:nvPr/>
          </p:nvSpPr>
          <p:spPr bwMode="auto">
            <a:xfrm>
              <a:off x="7232683" y="2377439"/>
              <a:ext cx="1262908" cy="35169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000000"/>
                  </a:solidFill>
                </a:rPr>
                <a:t>Sub</a:t>
              </a:r>
            </a:p>
          </p:txBody>
        </p:sp>
        <p:sp>
          <p:nvSpPr>
            <p:cNvPr id="12" name="Rounded Rectangle 11"/>
            <p:cNvSpPr/>
            <p:nvPr/>
          </p:nvSpPr>
          <p:spPr bwMode="auto">
            <a:xfrm>
              <a:off x="7232683" y="1941343"/>
              <a:ext cx="1262908" cy="35169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000000"/>
                  </a:solidFill>
                </a:rPr>
                <a:t>Sub</a:t>
              </a:r>
            </a:p>
          </p:txBody>
        </p:sp>
        <p:sp>
          <p:nvSpPr>
            <p:cNvPr id="13" name="Rounded Rectangle 12"/>
            <p:cNvSpPr/>
            <p:nvPr/>
          </p:nvSpPr>
          <p:spPr bwMode="auto">
            <a:xfrm>
              <a:off x="7232683" y="2799470"/>
              <a:ext cx="1262908" cy="35169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000000"/>
                  </a:solidFill>
                </a:rPr>
                <a:t>Sub</a:t>
              </a:r>
            </a:p>
          </p:txBody>
        </p:sp>
        <p:sp>
          <p:nvSpPr>
            <p:cNvPr id="14" name="Oval 13"/>
            <p:cNvSpPr/>
            <p:nvPr/>
          </p:nvSpPr>
          <p:spPr bwMode="auto">
            <a:xfrm>
              <a:off x="11904368" y="611955"/>
              <a:ext cx="1210137" cy="111134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gradFill>
                    <a:gsLst>
                      <a:gs pos="0">
                        <a:srgbClr val="FFFFFF"/>
                      </a:gs>
                      <a:gs pos="100000">
                        <a:srgbClr val="FFFFFF"/>
                      </a:gs>
                    </a:gsLst>
                    <a:lin ang="5400000" scaled="0"/>
                  </a:gradFill>
                </a:rPr>
                <a:t>R</a:t>
              </a:r>
            </a:p>
          </p:txBody>
        </p:sp>
        <p:cxnSp>
          <p:nvCxnSpPr>
            <p:cNvPr id="15" name="Straight Arrow Connector 14"/>
            <p:cNvCxnSpPr>
              <a:endCxn id="14" idx="2"/>
            </p:cNvCxnSpPr>
            <p:nvPr/>
          </p:nvCxnSpPr>
          <p:spPr>
            <a:xfrm flipV="1">
              <a:off x="8495589" y="1167631"/>
              <a:ext cx="3408780" cy="949561"/>
            </a:xfrm>
            <a:prstGeom prst="straightConnector1">
              <a:avLst/>
            </a:prstGeom>
            <a:ln>
              <a:solidFill>
                <a:schemeClr val="accent3"/>
              </a:solidFill>
              <a:headEnd type="none"/>
              <a:tailEnd type="arrow"/>
            </a:ln>
          </p:spPr>
          <p:style>
            <a:lnRef idx="3">
              <a:schemeClr val="accent2"/>
            </a:lnRef>
            <a:fillRef idx="0">
              <a:schemeClr val="accent2"/>
            </a:fillRef>
            <a:effectRef idx="2">
              <a:schemeClr val="accent2"/>
            </a:effectRef>
            <a:fontRef idx="minor">
              <a:schemeClr val="tx1"/>
            </a:fontRef>
          </p:style>
        </p:cxnSp>
        <p:sp>
          <p:nvSpPr>
            <p:cNvPr id="16" name="Oval 15"/>
            <p:cNvSpPr/>
            <p:nvPr/>
          </p:nvSpPr>
          <p:spPr bwMode="auto">
            <a:xfrm>
              <a:off x="11904368" y="3481763"/>
              <a:ext cx="1210137" cy="111134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gradFill>
                    <a:gsLst>
                      <a:gs pos="0">
                        <a:srgbClr val="FFFFFF"/>
                      </a:gs>
                      <a:gs pos="100000">
                        <a:srgbClr val="FFFFFF"/>
                      </a:gs>
                    </a:gsLst>
                    <a:lin ang="5400000" scaled="0"/>
                  </a:gradFill>
                </a:rPr>
                <a:t>R</a:t>
              </a:r>
            </a:p>
          </p:txBody>
        </p:sp>
        <p:cxnSp>
          <p:nvCxnSpPr>
            <p:cNvPr id="17" name="Straight Arrow Connector 16"/>
            <p:cNvCxnSpPr>
              <a:stCxn id="13" idx="3"/>
              <a:endCxn id="16" idx="2"/>
            </p:cNvCxnSpPr>
            <p:nvPr/>
          </p:nvCxnSpPr>
          <p:spPr>
            <a:xfrm>
              <a:off x="8495587" y="2975315"/>
              <a:ext cx="3408777" cy="1062124"/>
            </a:xfrm>
            <a:prstGeom prst="straightConnector1">
              <a:avLst/>
            </a:prstGeom>
            <a:ln>
              <a:solidFill>
                <a:schemeClr val="accent3"/>
              </a:solidFill>
              <a:headEnd type="none"/>
              <a:tailEnd type="arrow"/>
            </a:ln>
          </p:spPr>
          <p:style>
            <a:lnRef idx="3">
              <a:schemeClr val="accent2"/>
            </a:lnRef>
            <a:fillRef idx="0">
              <a:schemeClr val="accent2"/>
            </a:fillRef>
            <a:effectRef idx="2">
              <a:schemeClr val="accent2"/>
            </a:effectRef>
            <a:fontRef idx="minor">
              <a:schemeClr val="tx1"/>
            </a:fontRef>
          </p:style>
        </p:cxnSp>
      </p:grpSp>
      <p:grpSp>
        <p:nvGrpSpPr>
          <p:cNvPr id="18" name="Group 17"/>
          <p:cNvGrpSpPr/>
          <p:nvPr/>
        </p:nvGrpSpPr>
        <p:grpSpPr>
          <a:xfrm>
            <a:off x="5155428" y="4661691"/>
            <a:ext cx="990600" cy="616254"/>
            <a:chOff x="912812" y="3505200"/>
            <a:chExt cx="990600" cy="616254"/>
          </a:xfrm>
        </p:grpSpPr>
        <p:sp>
          <p:nvSpPr>
            <p:cNvPr id="19" name="Rounded Rectangle 18"/>
            <p:cNvSpPr/>
            <p:nvPr/>
          </p:nvSpPr>
          <p:spPr bwMode="auto">
            <a:xfrm>
              <a:off x="912812" y="350520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20" name="Straight Arrow Connector 19"/>
            <p:cNvCxnSpPr/>
            <p:nvPr/>
          </p:nvCxnSpPr>
          <p:spPr>
            <a:xfrm flipH="1">
              <a:off x="1554381" y="36437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554381" y="37961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554381" y="39485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185642" y="3643745"/>
              <a:ext cx="336770" cy="152400"/>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85287" y="3810000"/>
              <a:ext cx="200355"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753207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Create Subscriptions with Rules (Filters)</a:t>
            </a:r>
            <a:endParaRPr lang="en-US" dirty="0"/>
          </a:p>
        </p:txBody>
      </p:sp>
      <p:sp>
        <p:nvSpPr>
          <p:cNvPr id="3" name="Rectangle 2"/>
          <p:cNvSpPr/>
          <p:nvPr/>
        </p:nvSpPr>
        <p:spPr>
          <a:xfrm>
            <a:off x="836612" y="1981200"/>
            <a:ext cx="11125200" cy="4524315"/>
          </a:xfrm>
          <a:prstGeom prst="rect">
            <a:avLst/>
          </a:prstGeom>
        </p:spPr>
        <p:txBody>
          <a:bodyPr wrap="square">
            <a:spAutoFit/>
          </a:bodyPr>
          <a:lstStyle/>
          <a:p>
            <a:r>
              <a:rPr lang="en-US" dirty="0" smtClean="0">
                <a:solidFill>
                  <a:prstClr val="black"/>
                </a:solidFill>
                <a:latin typeface="Consolas"/>
              </a:rPr>
              <a:t> </a:t>
            </a:r>
            <a:r>
              <a:rPr lang="en-US" dirty="0" err="1" smtClean="0">
                <a:solidFill>
                  <a:srgbClr val="2B91AF"/>
                </a:solidFill>
                <a:latin typeface="Consolas"/>
              </a:rPr>
              <a:t>TopicDescription</a:t>
            </a:r>
            <a:r>
              <a:rPr lang="en-US" dirty="0" smtClean="0">
                <a:solidFill>
                  <a:prstClr val="black"/>
                </a:solidFill>
                <a:latin typeface="Consolas"/>
              </a:rPr>
              <a:t> </a:t>
            </a:r>
            <a:r>
              <a:rPr lang="en-US" dirty="0" err="1">
                <a:solidFill>
                  <a:prstClr val="black"/>
                </a:solidFill>
                <a:latin typeface="Consolas"/>
              </a:rPr>
              <a:t>mainTopic</a:t>
            </a:r>
            <a:r>
              <a:rPr lang="en-US" dirty="0">
                <a:solidFill>
                  <a:prstClr val="black"/>
                </a:solidFill>
                <a:latin typeface="Consolas"/>
              </a:rPr>
              <a:t> = </a:t>
            </a:r>
            <a:r>
              <a:rPr lang="en-US" dirty="0" err="1" smtClean="0">
                <a:solidFill>
                  <a:prstClr val="black"/>
                </a:solidFill>
                <a:latin typeface="Consolas"/>
              </a:rPr>
              <a:t>namespaceManager.CreateTopic</a:t>
            </a:r>
            <a:r>
              <a:rPr lang="en-US" dirty="0" smtClean="0">
                <a:solidFill>
                  <a:prstClr val="black"/>
                </a:solidFill>
                <a:latin typeface="Consolas"/>
              </a:rPr>
              <a:t>(</a:t>
            </a:r>
            <a:r>
              <a:rPr lang="en-US" dirty="0" smtClean="0">
                <a:solidFill>
                  <a:srgbClr val="A31515"/>
                </a:solidFill>
                <a:latin typeface="Consolas"/>
              </a:rPr>
              <a:t>“</a:t>
            </a:r>
            <a:r>
              <a:rPr lang="en-US" dirty="0" err="1" smtClean="0">
                <a:solidFill>
                  <a:srgbClr val="A31515"/>
                </a:solidFill>
                <a:latin typeface="Consolas"/>
              </a:rPr>
              <a:t>topicName</a:t>
            </a:r>
            <a:r>
              <a:rPr lang="en-US" dirty="0" smtClean="0">
                <a:solidFill>
                  <a:srgbClr val="A31515"/>
                </a:solidFill>
                <a:latin typeface="Consolas"/>
              </a:rPr>
              <a:t>"</a:t>
            </a:r>
            <a:r>
              <a:rPr lang="en-US" dirty="0" smtClean="0">
                <a:solidFill>
                  <a:prstClr val="black"/>
                </a:solidFill>
                <a:latin typeface="Consolas"/>
              </a:rPr>
              <a:t>);</a:t>
            </a:r>
            <a:endParaRPr lang="en-US" dirty="0">
              <a:solidFill>
                <a:prstClr val="black"/>
              </a:solidFill>
              <a:latin typeface="Consolas"/>
            </a:endParaRPr>
          </a:p>
          <a:p>
            <a:endParaRPr lang="en-US" dirty="0" smtClean="0">
              <a:solidFill>
                <a:prstClr val="black"/>
              </a:solidFill>
              <a:latin typeface="Consolas"/>
            </a:endParaRPr>
          </a:p>
          <a:p>
            <a:r>
              <a:rPr lang="en-US" dirty="0" smtClean="0">
                <a:solidFill>
                  <a:prstClr val="black"/>
                </a:solidFill>
                <a:latin typeface="Consolas"/>
              </a:rPr>
              <a:t> </a:t>
            </a:r>
            <a:r>
              <a:rPr lang="en-US" dirty="0" err="1" smtClean="0">
                <a:solidFill>
                  <a:prstClr val="black"/>
                </a:solidFill>
                <a:latin typeface="Consolas"/>
              </a:rPr>
              <a:t>namespaceManager.CreateSubscription</a:t>
            </a:r>
            <a:r>
              <a:rPr lang="en-US" dirty="0" smtClean="0">
                <a:solidFill>
                  <a:prstClr val="black"/>
                </a:solidFill>
                <a:latin typeface="Consolas"/>
              </a:rPr>
              <a:t>(</a:t>
            </a:r>
            <a:r>
              <a:rPr lang="en-US" dirty="0">
                <a:solidFill>
                  <a:srgbClr val="A31515"/>
                </a:solidFill>
                <a:latin typeface="Consolas"/>
              </a:rPr>
              <a:t>“</a:t>
            </a:r>
            <a:r>
              <a:rPr lang="en-US" dirty="0" err="1">
                <a:solidFill>
                  <a:srgbClr val="A31515"/>
                </a:solidFill>
                <a:latin typeface="Consolas"/>
              </a:rPr>
              <a:t>topicName</a:t>
            </a:r>
            <a:r>
              <a:rPr lang="en-US" dirty="0">
                <a:solidFill>
                  <a:srgbClr val="A31515"/>
                </a:solidFill>
                <a:latin typeface="Consolas"/>
              </a:rPr>
              <a:t>"</a:t>
            </a:r>
            <a:r>
              <a:rPr lang="en-US" dirty="0" smtClean="0">
                <a:solidFill>
                  <a:prstClr val="black"/>
                </a:solidFill>
                <a:latin typeface="Consolas"/>
              </a:rPr>
              <a:t>, </a:t>
            </a:r>
            <a:r>
              <a:rPr lang="en-US" dirty="0" smtClean="0">
                <a:solidFill>
                  <a:srgbClr val="A31515"/>
                </a:solidFill>
                <a:latin typeface="Consolas"/>
              </a:rPr>
              <a:t>“</a:t>
            </a:r>
            <a:r>
              <a:rPr lang="en-US" dirty="0" err="1" smtClean="0">
                <a:solidFill>
                  <a:srgbClr val="A31515"/>
                </a:solidFill>
                <a:latin typeface="Consolas"/>
              </a:rPr>
              <a:t>AuditSubscription</a:t>
            </a:r>
            <a:r>
              <a:rPr lang="en-US" dirty="0">
                <a:solidFill>
                  <a:srgbClr val="A31515"/>
                </a:solidFill>
                <a:latin typeface="Consolas"/>
              </a:rPr>
              <a:t>"</a:t>
            </a:r>
            <a:r>
              <a:rPr lang="en-US" dirty="0">
                <a:solidFill>
                  <a:prstClr val="black"/>
                </a:solidFill>
                <a:latin typeface="Consolas"/>
              </a:rPr>
              <a:t>);</a:t>
            </a:r>
          </a:p>
          <a:p>
            <a:r>
              <a:rPr lang="en-US" dirty="0" smtClean="0">
                <a:solidFill>
                  <a:prstClr val="black"/>
                </a:solidFill>
                <a:latin typeface="Consolas"/>
              </a:rPr>
              <a:t> </a:t>
            </a:r>
            <a:r>
              <a:rPr lang="en-US" dirty="0" err="1" smtClean="0">
                <a:solidFill>
                  <a:prstClr val="black"/>
                </a:solidFill>
                <a:latin typeface="Consolas"/>
              </a:rPr>
              <a:t>namespaceManager.CreateSubscription</a:t>
            </a:r>
            <a:r>
              <a:rPr lang="en-US" dirty="0" smtClean="0">
                <a:solidFill>
                  <a:prstClr val="black"/>
                </a:solidFill>
                <a:latin typeface="Consolas"/>
              </a:rPr>
              <a:t>(</a:t>
            </a:r>
            <a:r>
              <a:rPr lang="en-US" dirty="0" smtClean="0">
                <a:solidFill>
                  <a:srgbClr val="A31515"/>
                </a:solidFill>
                <a:latin typeface="Consolas"/>
              </a:rPr>
              <a:t>“</a:t>
            </a:r>
            <a:r>
              <a:rPr lang="en-US" dirty="0" err="1" smtClean="0">
                <a:solidFill>
                  <a:srgbClr val="A31515"/>
                </a:solidFill>
                <a:latin typeface="Consolas"/>
              </a:rPr>
              <a:t>topicName</a:t>
            </a:r>
            <a:r>
              <a:rPr lang="en-US" dirty="0">
                <a:solidFill>
                  <a:srgbClr val="A31515"/>
                </a:solidFill>
                <a:latin typeface="Consolas"/>
              </a:rPr>
              <a:t>"</a:t>
            </a:r>
            <a:r>
              <a:rPr lang="en-US" dirty="0" smtClean="0">
                <a:solidFill>
                  <a:prstClr val="black"/>
                </a:solidFill>
                <a:latin typeface="Consolas"/>
              </a:rPr>
              <a:t>, </a:t>
            </a:r>
            <a:r>
              <a:rPr lang="en-US" dirty="0" smtClean="0">
                <a:solidFill>
                  <a:srgbClr val="A31515"/>
                </a:solidFill>
                <a:latin typeface="Consolas"/>
              </a:rPr>
              <a:t>“Category1Subscription"</a:t>
            </a:r>
            <a:r>
              <a:rPr lang="en-US" dirty="0" smtClean="0">
                <a:solidFill>
                  <a:prstClr val="black"/>
                </a:solidFill>
                <a:latin typeface="Consolas"/>
              </a:rPr>
              <a:t>, </a:t>
            </a:r>
          </a:p>
          <a:p>
            <a:r>
              <a:rPr lang="en-US" dirty="0">
                <a:solidFill>
                  <a:prstClr val="black"/>
                </a:solidFill>
                <a:latin typeface="Consolas"/>
              </a:rPr>
              <a:t>	</a:t>
            </a:r>
            <a:r>
              <a:rPr lang="en-US" dirty="0" smtClean="0">
                <a:solidFill>
                  <a:srgbClr val="0000FF"/>
                </a:solidFill>
                <a:latin typeface="Consolas"/>
              </a:rPr>
              <a:t>new</a:t>
            </a:r>
            <a:r>
              <a:rPr lang="en-US" dirty="0" smtClean="0">
                <a:solidFill>
                  <a:prstClr val="black"/>
                </a:solidFill>
                <a:latin typeface="Consolas"/>
              </a:rPr>
              <a:t> </a:t>
            </a:r>
            <a:r>
              <a:rPr lang="en-US" dirty="0" err="1">
                <a:solidFill>
                  <a:srgbClr val="2B91AF"/>
                </a:solidFill>
                <a:latin typeface="Consolas"/>
              </a:rPr>
              <a:t>SqlFilter</a:t>
            </a:r>
            <a:r>
              <a:rPr lang="en-US" dirty="0" smtClean="0">
                <a:solidFill>
                  <a:prstClr val="black"/>
                </a:solidFill>
                <a:latin typeface="Consolas"/>
              </a:rPr>
              <a:t>(</a:t>
            </a:r>
            <a:r>
              <a:rPr lang="en-US" dirty="0" smtClean="0">
                <a:solidFill>
                  <a:srgbClr val="A31515"/>
                </a:solidFill>
                <a:latin typeface="Consolas"/>
              </a:rPr>
              <a:t>“Category = 1"</a:t>
            </a:r>
            <a:r>
              <a:rPr lang="en-US" dirty="0" smtClean="0">
                <a:solidFill>
                  <a:prstClr val="black"/>
                </a:solidFill>
                <a:latin typeface="Consolas"/>
              </a:rPr>
              <a:t>));</a:t>
            </a:r>
            <a:endParaRPr lang="en-US" dirty="0">
              <a:solidFill>
                <a:prstClr val="black"/>
              </a:solidFill>
              <a:latin typeface="Consolas"/>
            </a:endParaRPr>
          </a:p>
          <a:p>
            <a:r>
              <a:rPr lang="en-US" dirty="0" smtClean="0">
                <a:solidFill>
                  <a:prstClr val="black"/>
                </a:solidFill>
                <a:latin typeface="Consolas"/>
              </a:rPr>
              <a:t> </a:t>
            </a:r>
            <a:r>
              <a:rPr lang="en-US" dirty="0" err="1" smtClean="0">
                <a:solidFill>
                  <a:prstClr val="black"/>
                </a:solidFill>
                <a:latin typeface="Consolas"/>
              </a:rPr>
              <a:t>namespaceManager.CreateSubscription</a:t>
            </a:r>
            <a:r>
              <a:rPr lang="en-US" dirty="0">
                <a:solidFill>
                  <a:prstClr val="black"/>
                </a:solidFill>
                <a:latin typeface="Consolas"/>
              </a:rPr>
              <a:t>(</a:t>
            </a:r>
            <a:r>
              <a:rPr lang="en-US" dirty="0">
                <a:solidFill>
                  <a:srgbClr val="A31515"/>
                </a:solidFill>
                <a:latin typeface="Consolas"/>
              </a:rPr>
              <a:t>“</a:t>
            </a:r>
            <a:r>
              <a:rPr lang="en-US" dirty="0" err="1">
                <a:solidFill>
                  <a:srgbClr val="A31515"/>
                </a:solidFill>
                <a:latin typeface="Consolas"/>
              </a:rPr>
              <a:t>topicName</a:t>
            </a:r>
            <a:r>
              <a:rPr lang="en-US" dirty="0">
                <a:solidFill>
                  <a:srgbClr val="A31515"/>
                </a:solidFill>
                <a:latin typeface="Consolas"/>
              </a:rPr>
              <a:t>"</a:t>
            </a:r>
            <a:r>
              <a:rPr lang="en-US" dirty="0">
                <a:solidFill>
                  <a:prstClr val="black"/>
                </a:solidFill>
                <a:latin typeface="Consolas"/>
              </a:rPr>
              <a:t>, </a:t>
            </a:r>
            <a:r>
              <a:rPr lang="en-US" dirty="0">
                <a:solidFill>
                  <a:srgbClr val="A31515"/>
                </a:solidFill>
                <a:latin typeface="Consolas"/>
              </a:rPr>
              <a:t>“</a:t>
            </a:r>
            <a:r>
              <a:rPr lang="en-US" dirty="0" smtClean="0">
                <a:solidFill>
                  <a:srgbClr val="A31515"/>
                </a:solidFill>
                <a:latin typeface="Consolas"/>
              </a:rPr>
              <a:t>CategoryNot1Subscription</a:t>
            </a:r>
            <a:r>
              <a:rPr lang="en-US" dirty="0">
                <a:solidFill>
                  <a:srgbClr val="A31515"/>
                </a:solidFill>
                <a:latin typeface="Consolas"/>
              </a:rPr>
              <a:t>"</a:t>
            </a:r>
            <a:r>
              <a:rPr lang="en-US" dirty="0">
                <a:solidFill>
                  <a:prstClr val="black"/>
                </a:solidFill>
                <a:latin typeface="Consolas"/>
              </a:rPr>
              <a:t>, </a:t>
            </a:r>
          </a:p>
          <a:p>
            <a:r>
              <a:rPr lang="en-US" dirty="0">
                <a:solidFill>
                  <a:prstClr val="black"/>
                </a:solidFill>
                <a:latin typeface="Consolas"/>
              </a:rPr>
              <a:t>	</a:t>
            </a:r>
            <a:r>
              <a:rPr lang="en-US" dirty="0">
                <a:solidFill>
                  <a:srgbClr val="0000FF"/>
                </a:solidFill>
                <a:latin typeface="Consolas"/>
              </a:rPr>
              <a:t>new</a:t>
            </a:r>
            <a:r>
              <a:rPr lang="en-US" dirty="0">
                <a:solidFill>
                  <a:prstClr val="black"/>
                </a:solidFill>
                <a:latin typeface="Consolas"/>
              </a:rPr>
              <a:t> </a:t>
            </a:r>
            <a:r>
              <a:rPr lang="en-US" dirty="0" err="1">
                <a:solidFill>
                  <a:srgbClr val="2B91AF"/>
                </a:solidFill>
                <a:latin typeface="Consolas"/>
              </a:rPr>
              <a:t>SqlFilter</a:t>
            </a:r>
            <a:r>
              <a:rPr lang="en-US" dirty="0">
                <a:solidFill>
                  <a:prstClr val="black"/>
                </a:solidFill>
                <a:latin typeface="Consolas"/>
              </a:rPr>
              <a:t>(</a:t>
            </a:r>
            <a:r>
              <a:rPr lang="en-US" dirty="0">
                <a:solidFill>
                  <a:srgbClr val="A31515"/>
                </a:solidFill>
                <a:latin typeface="Consolas"/>
              </a:rPr>
              <a:t>“Category </a:t>
            </a:r>
            <a:r>
              <a:rPr lang="en-US" dirty="0" smtClean="0">
                <a:solidFill>
                  <a:srgbClr val="A31515"/>
                </a:solidFill>
                <a:latin typeface="Consolas"/>
              </a:rPr>
              <a:t>&lt;&gt; </a:t>
            </a:r>
            <a:r>
              <a:rPr lang="en-US" dirty="0">
                <a:solidFill>
                  <a:srgbClr val="A31515"/>
                </a:solidFill>
                <a:latin typeface="Consolas"/>
              </a:rPr>
              <a:t>1</a:t>
            </a:r>
            <a:r>
              <a:rPr lang="en-US" dirty="0" smtClean="0">
                <a:solidFill>
                  <a:srgbClr val="A31515"/>
                </a:solidFill>
                <a:latin typeface="Consolas"/>
              </a:rPr>
              <a:t>"</a:t>
            </a:r>
            <a:r>
              <a:rPr lang="en-US" dirty="0" smtClean="0">
                <a:solidFill>
                  <a:prstClr val="black"/>
                </a:solidFill>
                <a:latin typeface="Consolas"/>
              </a:rPr>
              <a:t>));</a:t>
            </a:r>
          </a:p>
          <a:p>
            <a:endParaRPr lang="en-US" dirty="0">
              <a:solidFill>
                <a:prstClr val="black"/>
              </a:solidFill>
              <a:latin typeface="Consolas"/>
            </a:endParaRPr>
          </a:p>
          <a:p>
            <a:r>
              <a:rPr lang="en-US" dirty="0">
                <a:solidFill>
                  <a:srgbClr val="2B91AF"/>
                </a:solidFill>
                <a:latin typeface="Consolas"/>
              </a:rPr>
              <a:t> </a:t>
            </a:r>
            <a:r>
              <a:rPr lang="en-US" dirty="0" err="1">
                <a:solidFill>
                  <a:srgbClr val="2B91AF"/>
                </a:solidFill>
                <a:latin typeface="Consolas"/>
              </a:rPr>
              <a:t>BrokeredMessage</a:t>
            </a:r>
            <a:r>
              <a:rPr lang="en-US" dirty="0">
                <a:solidFill>
                  <a:srgbClr val="2B91AF"/>
                </a:solidFill>
                <a:latin typeface="Consolas"/>
              </a:rPr>
              <a:t> </a:t>
            </a:r>
            <a:r>
              <a:rPr lang="en-US" dirty="0">
                <a:solidFill>
                  <a:prstClr val="black"/>
                </a:solidFill>
                <a:latin typeface="Consolas"/>
              </a:rPr>
              <a:t> </a:t>
            </a:r>
            <a:r>
              <a:rPr lang="en-US" dirty="0" err="1">
                <a:solidFill>
                  <a:prstClr val="black"/>
                </a:solidFill>
                <a:latin typeface="Consolas"/>
              </a:rPr>
              <a:t>myMessage</a:t>
            </a:r>
            <a:r>
              <a:rPr lang="en-US" dirty="0">
                <a:solidFill>
                  <a:prstClr val="black"/>
                </a:solidFill>
                <a:latin typeface="Consolas"/>
              </a:rPr>
              <a:t> = </a:t>
            </a:r>
            <a:r>
              <a:rPr lang="en-US" dirty="0">
                <a:solidFill>
                  <a:srgbClr val="0000FF"/>
                </a:solidFill>
                <a:latin typeface="Consolas"/>
              </a:rPr>
              <a:t>new</a:t>
            </a:r>
            <a:r>
              <a:rPr lang="en-US" dirty="0">
                <a:solidFill>
                  <a:prstClr val="black"/>
                </a:solidFill>
                <a:latin typeface="Consolas"/>
              </a:rPr>
              <a:t> </a:t>
            </a:r>
            <a:r>
              <a:rPr lang="en-US" dirty="0" err="1">
                <a:solidFill>
                  <a:srgbClr val="2B91AF"/>
                </a:solidFill>
                <a:latin typeface="Consolas"/>
              </a:rPr>
              <a:t>BrokeredMessage</a:t>
            </a:r>
            <a:r>
              <a:rPr lang="en-US" dirty="0">
                <a:solidFill>
                  <a:prstClr val="black"/>
                </a:solidFill>
                <a:latin typeface="Consolas"/>
              </a:rPr>
              <a:t>();</a:t>
            </a:r>
          </a:p>
          <a:p>
            <a:r>
              <a:rPr lang="en-US" dirty="0">
                <a:solidFill>
                  <a:prstClr val="black"/>
                </a:solidFill>
                <a:latin typeface="Consolas"/>
              </a:rPr>
              <a:t>	 </a:t>
            </a:r>
            <a:r>
              <a:rPr lang="en-US" dirty="0" err="1">
                <a:solidFill>
                  <a:prstClr val="black"/>
                </a:solidFill>
                <a:latin typeface="Consolas"/>
              </a:rPr>
              <a:t>myMessage.Properties.Add</a:t>
            </a:r>
            <a:r>
              <a:rPr lang="en-US" dirty="0" smtClean="0">
                <a:solidFill>
                  <a:prstClr val="black"/>
                </a:solidFill>
                <a:latin typeface="Consolas"/>
              </a:rPr>
              <a:t>(</a:t>
            </a:r>
            <a:r>
              <a:rPr lang="en-US" dirty="0" smtClean="0">
                <a:solidFill>
                  <a:srgbClr val="A31515"/>
                </a:solidFill>
                <a:latin typeface="Consolas"/>
              </a:rPr>
              <a:t>“Category”, </a:t>
            </a:r>
            <a:r>
              <a:rPr lang="en-US" dirty="0" smtClean="0">
                <a:solidFill>
                  <a:prstClr val="black"/>
                </a:solidFill>
                <a:latin typeface="Consolas"/>
              </a:rPr>
              <a:t>1);</a:t>
            </a:r>
            <a:endParaRPr lang="en-US" dirty="0">
              <a:solidFill>
                <a:prstClr val="black"/>
              </a:solidFill>
              <a:latin typeface="Consolas"/>
            </a:endParaRPr>
          </a:p>
          <a:p>
            <a:r>
              <a:rPr lang="en-US" dirty="0">
                <a:solidFill>
                  <a:prstClr val="black"/>
                </a:solidFill>
                <a:latin typeface="Consolas"/>
              </a:rPr>
              <a:t> 			or</a:t>
            </a:r>
          </a:p>
          <a:p>
            <a:r>
              <a:rPr lang="en-US" dirty="0">
                <a:solidFill>
                  <a:prstClr val="black"/>
                </a:solidFill>
                <a:latin typeface="Consolas"/>
              </a:rPr>
              <a:t>	 </a:t>
            </a:r>
            <a:r>
              <a:rPr lang="en-US" dirty="0" err="1">
                <a:solidFill>
                  <a:prstClr val="black"/>
                </a:solidFill>
                <a:latin typeface="Consolas"/>
              </a:rPr>
              <a:t>myMessage.Properties.Add</a:t>
            </a:r>
            <a:r>
              <a:rPr lang="en-US" dirty="0" smtClean="0">
                <a:solidFill>
                  <a:prstClr val="black"/>
                </a:solidFill>
                <a:latin typeface="Consolas"/>
              </a:rPr>
              <a:t>(</a:t>
            </a:r>
            <a:r>
              <a:rPr lang="en-US" dirty="0" smtClean="0">
                <a:solidFill>
                  <a:srgbClr val="A31515"/>
                </a:solidFill>
                <a:latin typeface="Consolas"/>
              </a:rPr>
              <a:t>“</a:t>
            </a:r>
            <a:r>
              <a:rPr lang="en-US" dirty="0">
                <a:solidFill>
                  <a:srgbClr val="A31515"/>
                </a:solidFill>
                <a:latin typeface="Consolas"/>
              </a:rPr>
              <a:t>Category</a:t>
            </a:r>
            <a:r>
              <a:rPr lang="en-US" dirty="0" smtClean="0">
                <a:solidFill>
                  <a:srgbClr val="A31515"/>
                </a:solidFill>
                <a:latin typeface="Consolas"/>
              </a:rPr>
              <a:t>”, </a:t>
            </a:r>
            <a:r>
              <a:rPr lang="en-US" dirty="0" smtClean="0">
                <a:solidFill>
                  <a:prstClr val="black"/>
                </a:solidFill>
                <a:latin typeface="Consolas"/>
              </a:rPr>
              <a:t>2);</a:t>
            </a:r>
            <a:endParaRPr lang="en-US" dirty="0">
              <a:solidFill>
                <a:prstClr val="black"/>
              </a:solidFill>
              <a:latin typeface="Consolas"/>
            </a:endParaRPr>
          </a:p>
          <a:p>
            <a:r>
              <a:rPr lang="en-US" dirty="0">
                <a:solidFill>
                  <a:prstClr val="black"/>
                </a:solidFill>
                <a:latin typeface="Consolas"/>
              </a:rPr>
              <a:t>			or</a:t>
            </a:r>
          </a:p>
          <a:p>
            <a:r>
              <a:rPr lang="en-US" dirty="0">
                <a:solidFill>
                  <a:prstClr val="black"/>
                </a:solidFill>
                <a:latin typeface="Consolas"/>
              </a:rPr>
              <a:t>	 </a:t>
            </a:r>
            <a:r>
              <a:rPr lang="en-US" dirty="0" err="1">
                <a:solidFill>
                  <a:prstClr val="black"/>
                </a:solidFill>
                <a:latin typeface="Consolas"/>
              </a:rPr>
              <a:t>myMessage.Properties.Add</a:t>
            </a:r>
            <a:r>
              <a:rPr lang="en-US" dirty="0" smtClean="0">
                <a:solidFill>
                  <a:prstClr val="black"/>
                </a:solidFill>
                <a:latin typeface="Consolas"/>
              </a:rPr>
              <a:t>(</a:t>
            </a:r>
            <a:r>
              <a:rPr lang="en-US" dirty="0" smtClean="0">
                <a:solidFill>
                  <a:srgbClr val="A31515"/>
                </a:solidFill>
                <a:latin typeface="Consolas"/>
              </a:rPr>
              <a:t>“</a:t>
            </a:r>
            <a:r>
              <a:rPr lang="en-US" dirty="0">
                <a:solidFill>
                  <a:srgbClr val="A31515"/>
                </a:solidFill>
                <a:latin typeface="Consolas"/>
              </a:rPr>
              <a:t>Category</a:t>
            </a:r>
            <a:r>
              <a:rPr lang="en-US" dirty="0" smtClean="0">
                <a:solidFill>
                  <a:srgbClr val="A31515"/>
                </a:solidFill>
                <a:latin typeface="Consolas"/>
              </a:rPr>
              <a:t>”, </a:t>
            </a:r>
            <a:r>
              <a:rPr lang="en-US" dirty="0">
                <a:solidFill>
                  <a:prstClr val="black"/>
                </a:solidFill>
                <a:latin typeface="Consolas"/>
              </a:rPr>
              <a:t>3</a:t>
            </a:r>
            <a:r>
              <a:rPr lang="en-US" dirty="0" smtClean="0">
                <a:solidFill>
                  <a:prstClr val="black"/>
                </a:solidFill>
                <a:latin typeface="Consolas"/>
              </a:rPr>
              <a:t>);</a:t>
            </a:r>
            <a:endParaRPr lang="en-US" dirty="0">
              <a:solidFill>
                <a:prstClr val="black"/>
              </a:solidFill>
              <a:latin typeface="Consolas"/>
            </a:endParaRPr>
          </a:p>
          <a:p>
            <a:endParaRPr lang="en-US" dirty="0">
              <a:solidFill>
                <a:prstClr val="black"/>
              </a:solidFill>
              <a:latin typeface="Consolas"/>
            </a:endParaRPr>
          </a:p>
          <a:p>
            <a:endParaRPr lang="en-US" dirty="0">
              <a:solidFill>
                <a:prstClr val="black"/>
              </a:solidFill>
              <a:latin typeface="Consolas"/>
            </a:endParaRPr>
          </a:p>
        </p:txBody>
      </p:sp>
    </p:spTree>
    <p:extLst>
      <p:ext uri="{BB962C8B-B14F-4D97-AF65-F5344CB8AC3E}">
        <p14:creationId xmlns:p14="http://schemas.microsoft.com/office/powerpoint/2010/main" val="36960193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Content-Based Router</a:t>
            </a:r>
            <a:endParaRPr lang="en-US" dirty="0"/>
          </a:p>
        </p:txBody>
      </p:sp>
    </p:spTree>
    <p:extLst>
      <p:ext uri="{BB962C8B-B14F-4D97-AF65-F5344CB8AC3E}">
        <p14:creationId xmlns:p14="http://schemas.microsoft.com/office/powerpoint/2010/main" val="125339710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Recipient List</a:t>
            </a:r>
            <a:endParaRPr lang="en-US" dirty="0"/>
          </a:p>
        </p:txBody>
      </p:sp>
      <p:sp>
        <p:nvSpPr>
          <p:cNvPr id="3" name="Text Placeholder 2"/>
          <p:cNvSpPr>
            <a:spLocks noGrp="1"/>
          </p:cNvSpPr>
          <p:nvPr>
            <p:ph type="body" sz="quarter" idx="10"/>
          </p:nvPr>
        </p:nvSpPr>
        <p:spPr>
          <a:xfrm>
            <a:off x="519113" y="1447800"/>
            <a:ext cx="11149012" cy="2794611"/>
          </a:xfrm>
        </p:spPr>
        <p:txBody>
          <a:bodyPr/>
          <a:lstStyle/>
          <a:p>
            <a:r>
              <a:rPr lang="en-US" dirty="0" smtClean="0"/>
              <a:t>Scenario</a:t>
            </a:r>
            <a:endParaRPr lang="en-US" dirty="0"/>
          </a:p>
          <a:p>
            <a:pPr lvl="1"/>
            <a:r>
              <a:rPr lang="en-US" dirty="0" smtClean="0"/>
              <a:t>The sender wants to send the message to a list of recipients</a:t>
            </a:r>
            <a:endParaRPr lang="en-US" dirty="0"/>
          </a:p>
          <a:p>
            <a:r>
              <a:rPr lang="en-US" dirty="0" smtClean="0"/>
              <a:t>Common use-cases</a:t>
            </a:r>
          </a:p>
          <a:p>
            <a:pPr lvl="1"/>
            <a:r>
              <a:rPr lang="en-US" dirty="0" smtClean="0"/>
              <a:t>Order processing systems – route to specific vendors/departments</a:t>
            </a:r>
          </a:p>
          <a:p>
            <a:pPr lvl="1"/>
            <a:endParaRPr lang="en-US" dirty="0"/>
          </a:p>
        </p:txBody>
      </p:sp>
      <p:grpSp>
        <p:nvGrpSpPr>
          <p:cNvPr id="4" name="Group 3"/>
          <p:cNvGrpSpPr/>
          <p:nvPr/>
        </p:nvGrpSpPr>
        <p:grpSpPr>
          <a:xfrm>
            <a:off x="1645965" y="3526300"/>
            <a:ext cx="8597735" cy="2950700"/>
            <a:chOff x="576929" y="611955"/>
            <a:chExt cx="12537576" cy="3981156"/>
          </a:xfrm>
        </p:grpSpPr>
        <p:sp>
          <p:nvSpPr>
            <p:cNvPr id="5" name="Rectangle 4"/>
            <p:cNvSpPr/>
            <p:nvPr/>
          </p:nvSpPr>
          <p:spPr bwMode="auto">
            <a:xfrm>
              <a:off x="4250152" y="1723304"/>
              <a:ext cx="4333380" cy="1685759"/>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0" tIns="54861" rIns="109720" bIns="54861" numCol="1" rtlCol="0" anchor="b" anchorCtr="0" compatLnSpc="1">
              <a:prstTxWarp prst="textNoShape">
                <a:avLst/>
              </a:prstTxWarp>
            </a:bodyPr>
            <a:lstStyle/>
            <a:p>
              <a:pPr algn="ctr" defTabSz="1096886" fontAlgn="base">
                <a:spcBef>
                  <a:spcPct val="0"/>
                </a:spcBef>
                <a:spcAft>
                  <a:spcPct val="0"/>
                </a:spcAft>
              </a:pPr>
              <a:endParaRPr lang="en-US" dirty="0">
                <a:solidFill>
                  <a:srgbClr val="FFFFFF"/>
                </a:solidFill>
              </a:endParaRPr>
            </a:p>
          </p:txBody>
        </p:sp>
        <p:sp>
          <p:nvSpPr>
            <p:cNvPr id="6" name="Oval 5"/>
            <p:cNvSpPr/>
            <p:nvPr/>
          </p:nvSpPr>
          <p:spPr bwMode="auto">
            <a:xfrm>
              <a:off x="576929" y="2004646"/>
              <a:ext cx="1210137" cy="111134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000000"/>
                  </a:solidFill>
                </a:rPr>
                <a:t>S</a:t>
              </a:r>
            </a:p>
          </p:txBody>
        </p:sp>
        <p:sp>
          <p:nvSpPr>
            <p:cNvPr id="7" name="Oval 6"/>
            <p:cNvSpPr/>
            <p:nvPr/>
          </p:nvSpPr>
          <p:spPr bwMode="auto">
            <a:xfrm>
              <a:off x="11904368" y="2004646"/>
              <a:ext cx="1210137" cy="111134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gradFill>
                    <a:gsLst>
                      <a:gs pos="0">
                        <a:srgbClr val="FFFFFF"/>
                      </a:gs>
                      <a:gs pos="100000">
                        <a:srgbClr val="FFFFFF"/>
                      </a:gs>
                    </a:gsLst>
                    <a:lin ang="5400000" scaled="0"/>
                  </a:gradFill>
                </a:rPr>
                <a:t>R</a:t>
              </a:r>
            </a:p>
          </p:txBody>
        </p:sp>
        <p:cxnSp>
          <p:nvCxnSpPr>
            <p:cNvPr id="8" name="Straight Arrow Connector 7"/>
            <p:cNvCxnSpPr>
              <a:stCxn id="6" idx="6"/>
              <a:endCxn id="5" idx="1"/>
            </p:cNvCxnSpPr>
            <p:nvPr/>
          </p:nvCxnSpPr>
          <p:spPr>
            <a:xfrm>
              <a:off x="1787065" y="2560320"/>
              <a:ext cx="2463087" cy="5864"/>
            </a:xfrm>
            <a:prstGeom prst="straightConnector1">
              <a:avLst/>
            </a:prstGeom>
            <a:ln>
              <a:solidFill>
                <a:schemeClr val="accent3"/>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3"/>
              <a:endCxn id="7" idx="2"/>
            </p:cNvCxnSpPr>
            <p:nvPr/>
          </p:nvCxnSpPr>
          <p:spPr>
            <a:xfrm flipV="1">
              <a:off x="8583532" y="2560320"/>
              <a:ext cx="3320836" cy="5864"/>
            </a:xfrm>
            <a:prstGeom prst="straightConnector1">
              <a:avLst/>
            </a:prstGeom>
            <a:ln>
              <a:solidFill>
                <a:schemeClr val="accent3"/>
              </a:solidFill>
              <a:headEnd type="none"/>
              <a:tailEnd type="arrow"/>
            </a:ln>
          </p:spPr>
          <p:style>
            <a:lnRef idx="3">
              <a:schemeClr val="accent2"/>
            </a:lnRef>
            <a:fillRef idx="0">
              <a:schemeClr val="accent2"/>
            </a:fillRef>
            <a:effectRef idx="2">
              <a:schemeClr val="accent2"/>
            </a:effectRef>
            <a:fontRef idx="minor">
              <a:schemeClr val="tx1"/>
            </a:fontRef>
          </p:style>
        </p:cxnSp>
        <p:sp>
          <p:nvSpPr>
            <p:cNvPr id="10" name="Rounded Rectangle 9"/>
            <p:cNvSpPr/>
            <p:nvPr/>
          </p:nvSpPr>
          <p:spPr bwMode="auto">
            <a:xfrm>
              <a:off x="4361270" y="2384475"/>
              <a:ext cx="1262907" cy="35169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000000"/>
                  </a:solidFill>
                </a:rPr>
                <a:t>Topic</a:t>
              </a:r>
            </a:p>
          </p:txBody>
        </p:sp>
        <p:sp>
          <p:nvSpPr>
            <p:cNvPr id="11" name="Rounded Rectangle 10"/>
            <p:cNvSpPr/>
            <p:nvPr/>
          </p:nvSpPr>
          <p:spPr bwMode="auto">
            <a:xfrm>
              <a:off x="7232683" y="2377439"/>
              <a:ext cx="1262908" cy="35169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000000"/>
                  </a:solidFill>
                </a:rPr>
                <a:t>Sub</a:t>
              </a:r>
            </a:p>
          </p:txBody>
        </p:sp>
        <p:sp>
          <p:nvSpPr>
            <p:cNvPr id="12" name="Rounded Rectangle 11"/>
            <p:cNvSpPr/>
            <p:nvPr/>
          </p:nvSpPr>
          <p:spPr bwMode="auto">
            <a:xfrm>
              <a:off x="7232683" y="1941343"/>
              <a:ext cx="1262908" cy="35169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000000"/>
                  </a:solidFill>
                </a:rPr>
                <a:t>Sub</a:t>
              </a:r>
            </a:p>
          </p:txBody>
        </p:sp>
        <p:sp>
          <p:nvSpPr>
            <p:cNvPr id="13" name="Rounded Rectangle 12"/>
            <p:cNvSpPr/>
            <p:nvPr/>
          </p:nvSpPr>
          <p:spPr bwMode="auto">
            <a:xfrm>
              <a:off x="7232683" y="2799470"/>
              <a:ext cx="1262908" cy="35169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000000"/>
                  </a:solidFill>
                </a:rPr>
                <a:t>Sub</a:t>
              </a:r>
            </a:p>
          </p:txBody>
        </p:sp>
        <p:sp>
          <p:nvSpPr>
            <p:cNvPr id="14" name="Oval 13"/>
            <p:cNvSpPr/>
            <p:nvPr/>
          </p:nvSpPr>
          <p:spPr bwMode="auto">
            <a:xfrm>
              <a:off x="11904368" y="611955"/>
              <a:ext cx="1210137" cy="111134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gradFill>
                    <a:gsLst>
                      <a:gs pos="0">
                        <a:srgbClr val="FFFFFF"/>
                      </a:gs>
                      <a:gs pos="100000">
                        <a:srgbClr val="FFFFFF"/>
                      </a:gs>
                    </a:gsLst>
                    <a:lin ang="5400000" scaled="0"/>
                  </a:gradFill>
                </a:rPr>
                <a:t>R</a:t>
              </a:r>
            </a:p>
          </p:txBody>
        </p:sp>
        <p:cxnSp>
          <p:nvCxnSpPr>
            <p:cNvPr id="15" name="Straight Arrow Connector 14"/>
            <p:cNvCxnSpPr>
              <a:endCxn id="14" idx="2"/>
            </p:cNvCxnSpPr>
            <p:nvPr/>
          </p:nvCxnSpPr>
          <p:spPr>
            <a:xfrm flipV="1">
              <a:off x="8495589" y="1167631"/>
              <a:ext cx="3408780" cy="949561"/>
            </a:xfrm>
            <a:prstGeom prst="straightConnector1">
              <a:avLst/>
            </a:prstGeom>
            <a:ln>
              <a:solidFill>
                <a:schemeClr val="accent3"/>
              </a:solidFill>
              <a:headEnd type="none"/>
              <a:tailEnd type="arrow"/>
            </a:ln>
          </p:spPr>
          <p:style>
            <a:lnRef idx="3">
              <a:schemeClr val="accent2"/>
            </a:lnRef>
            <a:fillRef idx="0">
              <a:schemeClr val="accent2"/>
            </a:fillRef>
            <a:effectRef idx="2">
              <a:schemeClr val="accent2"/>
            </a:effectRef>
            <a:fontRef idx="minor">
              <a:schemeClr val="tx1"/>
            </a:fontRef>
          </p:style>
        </p:cxnSp>
        <p:sp>
          <p:nvSpPr>
            <p:cNvPr id="16" name="Oval 15"/>
            <p:cNvSpPr/>
            <p:nvPr/>
          </p:nvSpPr>
          <p:spPr bwMode="auto">
            <a:xfrm>
              <a:off x="11904368" y="3481763"/>
              <a:ext cx="1210137" cy="111134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gradFill>
                    <a:gsLst>
                      <a:gs pos="0">
                        <a:srgbClr val="FFFFFF"/>
                      </a:gs>
                      <a:gs pos="100000">
                        <a:srgbClr val="FFFFFF"/>
                      </a:gs>
                    </a:gsLst>
                    <a:lin ang="5400000" scaled="0"/>
                  </a:gradFill>
                </a:rPr>
                <a:t>R</a:t>
              </a:r>
            </a:p>
          </p:txBody>
        </p:sp>
        <p:cxnSp>
          <p:nvCxnSpPr>
            <p:cNvPr id="17" name="Straight Arrow Connector 16"/>
            <p:cNvCxnSpPr>
              <a:stCxn id="13" idx="3"/>
              <a:endCxn id="16" idx="2"/>
            </p:cNvCxnSpPr>
            <p:nvPr/>
          </p:nvCxnSpPr>
          <p:spPr>
            <a:xfrm>
              <a:off x="8495587" y="2975315"/>
              <a:ext cx="3408777" cy="1062124"/>
            </a:xfrm>
            <a:prstGeom prst="straightConnector1">
              <a:avLst/>
            </a:prstGeom>
            <a:ln>
              <a:solidFill>
                <a:schemeClr val="accent3"/>
              </a:solidFill>
              <a:headEnd type="none"/>
              <a:tailEnd type="arrow"/>
            </a:ln>
          </p:spPr>
          <p:style>
            <a:lnRef idx="3">
              <a:schemeClr val="accent2"/>
            </a:lnRef>
            <a:fillRef idx="0">
              <a:schemeClr val="accent2"/>
            </a:fillRef>
            <a:effectRef idx="2">
              <a:schemeClr val="accent2"/>
            </a:effectRef>
            <a:fontRef idx="minor">
              <a:schemeClr val="tx1"/>
            </a:fontRef>
          </p:style>
        </p:cxnSp>
      </p:grpSp>
      <p:grpSp>
        <p:nvGrpSpPr>
          <p:cNvPr id="39" name="Group 38"/>
          <p:cNvGrpSpPr/>
          <p:nvPr/>
        </p:nvGrpSpPr>
        <p:grpSpPr>
          <a:xfrm>
            <a:off x="5177878" y="4664409"/>
            <a:ext cx="990600" cy="616254"/>
            <a:chOff x="11047412" y="526746"/>
            <a:chExt cx="990600" cy="616254"/>
          </a:xfrm>
        </p:grpSpPr>
        <p:sp>
          <p:nvSpPr>
            <p:cNvPr id="40" name="Rounded Rectangle 39"/>
            <p:cNvSpPr/>
            <p:nvPr/>
          </p:nvSpPr>
          <p:spPr bwMode="auto">
            <a:xfrm>
              <a:off x="11047412" y="526746"/>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41" name="Straight Arrow Connector 40"/>
            <p:cNvCxnSpPr/>
            <p:nvPr/>
          </p:nvCxnSpPr>
          <p:spPr>
            <a:xfrm flipH="1">
              <a:off x="11688981" y="665291"/>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1688981" y="817691"/>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11688981" y="970091"/>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11320242" y="665291"/>
              <a:ext cx="336770" cy="152400"/>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1119887" y="831546"/>
              <a:ext cx="200355"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11320242" y="817691"/>
              <a:ext cx="368739" cy="17182"/>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1320242" y="834873"/>
              <a:ext cx="368739" cy="135218"/>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262487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Create Rules (with SQL Filters)</a:t>
            </a:r>
            <a:endParaRPr lang="en-US" dirty="0"/>
          </a:p>
        </p:txBody>
      </p:sp>
      <p:sp>
        <p:nvSpPr>
          <p:cNvPr id="7" name="Rectangle 6"/>
          <p:cNvSpPr/>
          <p:nvPr/>
        </p:nvSpPr>
        <p:spPr>
          <a:xfrm>
            <a:off x="836612" y="1219200"/>
            <a:ext cx="11125200" cy="4524315"/>
          </a:xfrm>
          <a:prstGeom prst="rect">
            <a:avLst/>
          </a:prstGeom>
        </p:spPr>
        <p:txBody>
          <a:bodyPr wrap="square">
            <a:spAutoFit/>
          </a:bodyPr>
          <a:lstStyle/>
          <a:p>
            <a:r>
              <a:rPr lang="en-US" dirty="0" smtClean="0">
                <a:solidFill>
                  <a:srgbClr val="2B91AF"/>
                </a:solidFill>
                <a:latin typeface="Consolas"/>
              </a:rPr>
              <a:t> </a:t>
            </a:r>
            <a:r>
              <a:rPr lang="en-US" dirty="0" err="1" smtClean="0">
                <a:solidFill>
                  <a:srgbClr val="2B91AF"/>
                </a:solidFill>
                <a:latin typeface="Consolas"/>
              </a:rPr>
              <a:t>TopicDescription</a:t>
            </a:r>
            <a:r>
              <a:rPr lang="en-US" dirty="0" smtClean="0">
                <a:solidFill>
                  <a:prstClr val="black"/>
                </a:solidFill>
                <a:latin typeface="Consolas"/>
              </a:rPr>
              <a:t> </a:t>
            </a:r>
            <a:r>
              <a:rPr lang="en-US" dirty="0" err="1">
                <a:solidFill>
                  <a:prstClr val="black"/>
                </a:solidFill>
                <a:latin typeface="Consolas"/>
              </a:rPr>
              <a:t>mainTopic</a:t>
            </a:r>
            <a:r>
              <a:rPr lang="en-US" dirty="0">
                <a:solidFill>
                  <a:prstClr val="black"/>
                </a:solidFill>
                <a:latin typeface="Consolas"/>
              </a:rPr>
              <a:t> = </a:t>
            </a:r>
            <a:r>
              <a:rPr lang="en-US" dirty="0" err="1" smtClean="0">
                <a:solidFill>
                  <a:prstClr val="black"/>
                </a:solidFill>
                <a:latin typeface="Consolas"/>
              </a:rPr>
              <a:t>namespaceManager.CreateTopic</a:t>
            </a:r>
            <a:r>
              <a:rPr lang="en-US" dirty="0" smtClean="0">
                <a:solidFill>
                  <a:prstClr val="black"/>
                </a:solidFill>
                <a:latin typeface="Consolas"/>
              </a:rPr>
              <a:t>(</a:t>
            </a:r>
            <a:r>
              <a:rPr lang="en-US" dirty="0" smtClean="0">
                <a:solidFill>
                  <a:srgbClr val="A31515"/>
                </a:solidFill>
                <a:latin typeface="Consolas"/>
              </a:rPr>
              <a:t>“</a:t>
            </a:r>
            <a:r>
              <a:rPr lang="en-US" dirty="0" err="1" smtClean="0">
                <a:solidFill>
                  <a:srgbClr val="A31515"/>
                </a:solidFill>
                <a:latin typeface="Consolas"/>
              </a:rPr>
              <a:t>topicName</a:t>
            </a:r>
            <a:r>
              <a:rPr lang="en-US" dirty="0" smtClean="0">
                <a:solidFill>
                  <a:srgbClr val="A31515"/>
                </a:solidFill>
                <a:latin typeface="Consolas"/>
              </a:rPr>
              <a:t>"</a:t>
            </a:r>
            <a:r>
              <a:rPr lang="en-US" dirty="0" smtClean="0">
                <a:solidFill>
                  <a:prstClr val="black"/>
                </a:solidFill>
                <a:latin typeface="Consolas"/>
              </a:rPr>
              <a:t>);</a:t>
            </a:r>
            <a:endParaRPr lang="en-US" dirty="0">
              <a:solidFill>
                <a:prstClr val="black"/>
              </a:solidFill>
              <a:latin typeface="Consolas"/>
            </a:endParaRPr>
          </a:p>
          <a:p>
            <a:endParaRPr lang="en-US" dirty="0" smtClean="0">
              <a:solidFill>
                <a:prstClr val="black"/>
              </a:solidFill>
              <a:latin typeface="Consolas"/>
            </a:endParaRPr>
          </a:p>
          <a:p>
            <a:r>
              <a:rPr lang="en-US" dirty="0" smtClean="0">
                <a:solidFill>
                  <a:prstClr val="black"/>
                </a:solidFill>
                <a:latin typeface="Consolas"/>
              </a:rPr>
              <a:t> </a:t>
            </a:r>
            <a:r>
              <a:rPr lang="en-US" dirty="0" err="1" smtClean="0">
                <a:solidFill>
                  <a:prstClr val="black"/>
                </a:solidFill>
                <a:latin typeface="Consolas"/>
              </a:rPr>
              <a:t>namespaceManager.CreateSubscription</a:t>
            </a:r>
            <a:r>
              <a:rPr lang="en-US" dirty="0" smtClean="0">
                <a:solidFill>
                  <a:prstClr val="black"/>
                </a:solidFill>
                <a:latin typeface="Consolas"/>
              </a:rPr>
              <a:t>(</a:t>
            </a:r>
            <a:r>
              <a:rPr lang="en-US" dirty="0">
                <a:solidFill>
                  <a:srgbClr val="A31515"/>
                </a:solidFill>
                <a:latin typeface="Consolas"/>
              </a:rPr>
              <a:t>“</a:t>
            </a:r>
            <a:r>
              <a:rPr lang="en-US" dirty="0" err="1">
                <a:solidFill>
                  <a:srgbClr val="A31515"/>
                </a:solidFill>
                <a:latin typeface="Consolas"/>
              </a:rPr>
              <a:t>topicName</a:t>
            </a:r>
            <a:r>
              <a:rPr lang="en-US" dirty="0">
                <a:solidFill>
                  <a:srgbClr val="A31515"/>
                </a:solidFill>
                <a:latin typeface="Consolas"/>
              </a:rPr>
              <a:t>"</a:t>
            </a:r>
            <a:r>
              <a:rPr lang="en-US" dirty="0" smtClean="0">
                <a:solidFill>
                  <a:prstClr val="black"/>
                </a:solidFill>
                <a:latin typeface="Consolas"/>
              </a:rPr>
              <a:t>, </a:t>
            </a:r>
            <a:r>
              <a:rPr lang="en-US" dirty="0" smtClean="0">
                <a:solidFill>
                  <a:srgbClr val="A31515"/>
                </a:solidFill>
                <a:latin typeface="Consolas"/>
              </a:rPr>
              <a:t>“</a:t>
            </a:r>
            <a:r>
              <a:rPr lang="en-US" dirty="0" err="1" smtClean="0">
                <a:solidFill>
                  <a:srgbClr val="A31515"/>
                </a:solidFill>
                <a:latin typeface="Consolas"/>
              </a:rPr>
              <a:t>AuditSubscription</a:t>
            </a:r>
            <a:r>
              <a:rPr lang="en-US" dirty="0">
                <a:solidFill>
                  <a:srgbClr val="A31515"/>
                </a:solidFill>
                <a:latin typeface="Consolas"/>
              </a:rPr>
              <a:t>"</a:t>
            </a:r>
            <a:r>
              <a:rPr lang="en-US" dirty="0">
                <a:solidFill>
                  <a:prstClr val="black"/>
                </a:solidFill>
                <a:latin typeface="Consolas"/>
              </a:rPr>
              <a:t>);</a:t>
            </a:r>
          </a:p>
          <a:p>
            <a:r>
              <a:rPr lang="en-US" dirty="0" smtClean="0">
                <a:solidFill>
                  <a:prstClr val="black"/>
                </a:solidFill>
                <a:latin typeface="Consolas"/>
              </a:rPr>
              <a:t> </a:t>
            </a:r>
            <a:r>
              <a:rPr lang="en-US" dirty="0" err="1" smtClean="0">
                <a:solidFill>
                  <a:prstClr val="black"/>
                </a:solidFill>
                <a:latin typeface="Consolas"/>
              </a:rPr>
              <a:t>namespaceManager.CreateSubscription</a:t>
            </a:r>
            <a:r>
              <a:rPr lang="en-US" dirty="0" smtClean="0">
                <a:solidFill>
                  <a:prstClr val="black"/>
                </a:solidFill>
                <a:latin typeface="Consolas"/>
              </a:rPr>
              <a:t>(</a:t>
            </a:r>
            <a:r>
              <a:rPr lang="en-US" dirty="0" smtClean="0">
                <a:solidFill>
                  <a:srgbClr val="A31515"/>
                </a:solidFill>
                <a:latin typeface="Consolas"/>
              </a:rPr>
              <a:t>“</a:t>
            </a:r>
            <a:r>
              <a:rPr lang="en-US" dirty="0" err="1" smtClean="0">
                <a:solidFill>
                  <a:srgbClr val="A31515"/>
                </a:solidFill>
                <a:latin typeface="Consolas"/>
              </a:rPr>
              <a:t>topicName</a:t>
            </a:r>
            <a:r>
              <a:rPr lang="en-US" dirty="0">
                <a:solidFill>
                  <a:srgbClr val="A31515"/>
                </a:solidFill>
                <a:latin typeface="Consolas"/>
              </a:rPr>
              <a:t>"</a:t>
            </a:r>
            <a:r>
              <a:rPr lang="en-US" dirty="0" smtClean="0">
                <a:solidFill>
                  <a:prstClr val="black"/>
                </a:solidFill>
                <a:latin typeface="Consolas"/>
              </a:rPr>
              <a:t>, </a:t>
            </a:r>
            <a:r>
              <a:rPr lang="en-US" dirty="0">
                <a:solidFill>
                  <a:srgbClr val="A31515"/>
                </a:solidFill>
                <a:latin typeface="Consolas"/>
              </a:rPr>
              <a:t>"</a:t>
            </a:r>
            <a:r>
              <a:rPr lang="en-US" dirty="0" err="1" smtClean="0">
                <a:solidFill>
                  <a:srgbClr val="A31515"/>
                </a:solidFill>
                <a:latin typeface="Consolas"/>
              </a:rPr>
              <a:t>FirstSubscription</a:t>
            </a:r>
            <a:r>
              <a:rPr lang="en-US" dirty="0" smtClean="0">
                <a:solidFill>
                  <a:srgbClr val="A31515"/>
                </a:solidFill>
                <a:latin typeface="Consolas"/>
              </a:rPr>
              <a:t>"</a:t>
            </a:r>
            <a:r>
              <a:rPr lang="en-US" dirty="0" smtClean="0">
                <a:solidFill>
                  <a:prstClr val="black"/>
                </a:solidFill>
                <a:latin typeface="Consolas"/>
              </a:rPr>
              <a:t>, </a:t>
            </a:r>
          </a:p>
          <a:p>
            <a:r>
              <a:rPr lang="en-US" dirty="0">
                <a:solidFill>
                  <a:prstClr val="black"/>
                </a:solidFill>
                <a:latin typeface="Consolas"/>
              </a:rPr>
              <a:t>	</a:t>
            </a:r>
            <a:r>
              <a:rPr lang="en-US" dirty="0" smtClean="0">
                <a:solidFill>
                  <a:srgbClr val="0000FF"/>
                </a:solidFill>
                <a:latin typeface="Consolas"/>
              </a:rPr>
              <a:t>new</a:t>
            </a:r>
            <a:r>
              <a:rPr lang="en-US" dirty="0" smtClean="0">
                <a:solidFill>
                  <a:prstClr val="black"/>
                </a:solidFill>
                <a:latin typeface="Consolas"/>
              </a:rPr>
              <a:t> </a:t>
            </a:r>
            <a:r>
              <a:rPr lang="en-US" dirty="0" err="1">
                <a:solidFill>
                  <a:srgbClr val="2B91AF"/>
                </a:solidFill>
                <a:latin typeface="Consolas"/>
              </a:rPr>
              <a:t>SqlFilter</a:t>
            </a:r>
            <a:r>
              <a:rPr lang="en-US" dirty="0">
                <a:solidFill>
                  <a:prstClr val="black"/>
                </a:solidFill>
                <a:latin typeface="Consolas"/>
              </a:rPr>
              <a:t>(</a:t>
            </a:r>
            <a:r>
              <a:rPr lang="en-US" dirty="0">
                <a:solidFill>
                  <a:srgbClr val="A31515"/>
                </a:solidFill>
                <a:latin typeface="Consolas"/>
              </a:rPr>
              <a:t>"Address LIKE '%First</a:t>
            </a:r>
            <a:r>
              <a:rPr lang="en-US" dirty="0" smtClean="0">
                <a:solidFill>
                  <a:srgbClr val="A31515"/>
                </a:solidFill>
                <a:latin typeface="Consolas"/>
              </a:rPr>
              <a:t>%'"</a:t>
            </a:r>
            <a:r>
              <a:rPr lang="en-US" dirty="0" smtClean="0">
                <a:solidFill>
                  <a:prstClr val="black"/>
                </a:solidFill>
                <a:latin typeface="Consolas"/>
              </a:rPr>
              <a:t>));</a:t>
            </a:r>
          </a:p>
          <a:p>
            <a:r>
              <a:rPr lang="en-US" dirty="0" smtClean="0">
                <a:solidFill>
                  <a:prstClr val="black"/>
                </a:solidFill>
                <a:latin typeface="Consolas"/>
              </a:rPr>
              <a:t> </a:t>
            </a:r>
            <a:r>
              <a:rPr lang="en-US" dirty="0" err="1">
                <a:solidFill>
                  <a:prstClr val="black"/>
                </a:solidFill>
                <a:latin typeface="Consolas"/>
              </a:rPr>
              <a:t>namespaceManager.CreateSubscription</a:t>
            </a:r>
            <a:r>
              <a:rPr lang="en-US" dirty="0" smtClean="0">
                <a:solidFill>
                  <a:prstClr val="black"/>
                </a:solidFill>
                <a:latin typeface="Consolas"/>
              </a:rPr>
              <a:t>(</a:t>
            </a:r>
            <a:r>
              <a:rPr lang="en-US" dirty="0" smtClean="0">
                <a:solidFill>
                  <a:srgbClr val="A31515"/>
                </a:solidFill>
                <a:latin typeface="Consolas"/>
              </a:rPr>
              <a:t>“</a:t>
            </a:r>
            <a:r>
              <a:rPr lang="en-US" dirty="0" err="1">
                <a:solidFill>
                  <a:srgbClr val="A31515"/>
                </a:solidFill>
                <a:latin typeface="Consolas"/>
              </a:rPr>
              <a:t>topicName</a:t>
            </a:r>
            <a:r>
              <a:rPr lang="en-US" dirty="0">
                <a:solidFill>
                  <a:srgbClr val="A31515"/>
                </a:solidFill>
                <a:latin typeface="Consolas"/>
              </a:rPr>
              <a:t>"</a:t>
            </a:r>
            <a:r>
              <a:rPr lang="en-US" dirty="0">
                <a:solidFill>
                  <a:prstClr val="black"/>
                </a:solidFill>
                <a:latin typeface="Consolas"/>
              </a:rPr>
              <a:t>, </a:t>
            </a:r>
            <a:r>
              <a:rPr lang="en-US" dirty="0" smtClean="0">
                <a:solidFill>
                  <a:srgbClr val="A31515"/>
                </a:solidFill>
                <a:latin typeface="Consolas"/>
              </a:rPr>
              <a:t>“</a:t>
            </a:r>
            <a:r>
              <a:rPr lang="en-US" dirty="0" err="1" smtClean="0">
                <a:solidFill>
                  <a:srgbClr val="A31515"/>
                </a:solidFill>
                <a:latin typeface="Consolas"/>
              </a:rPr>
              <a:t>SecondSubscription</a:t>
            </a:r>
            <a:r>
              <a:rPr lang="en-US" dirty="0">
                <a:solidFill>
                  <a:srgbClr val="A31515"/>
                </a:solidFill>
                <a:latin typeface="Consolas"/>
              </a:rPr>
              <a:t>"</a:t>
            </a:r>
            <a:r>
              <a:rPr lang="en-US" dirty="0">
                <a:solidFill>
                  <a:prstClr val="black"/>
                </a:solidFill>
                <a:latin typeface="Consolas"/>
              </a:rPr>
              <a:t>, </a:t>
            </a:r>
          </a:p>
          <a:p>
            <a:r>
              <a:rPr lang="en-US" dirty="0">
                <a:solidFill>
                  <a:prstClr val="black"/>
                </a:solidFill>
                <a:latin typeface="Consolas"/>
              </a:rPr>
              <a:t>	</a:t>
            </a:r>
            <a:r>
              <a:rPr lang="en-US" dirty="0">
                <a:solidFill>
                  <a:srgbClr val="0000FF"/>
                </a:solidFill>
                <a:latin typeface="Consolas"/>
              </a:rPr>
              <a:t>new</a:t>
            </a:r>
            <a:r>
              <a:rPr lang="en-US" dirty="0">
                <a:solidFill>
                  <a:prstClr val="black"/>
                </a:solidFill>
                <a:latin typeface="Consolas"/>
              </a:rPr>
              <a:t> </a:t>
            </a:r>
            <a:r>
              <a:rPr lang="en-US" dirty="0" err="1">
                <a:solidFill>
                  <a:srgbClr val="2B91AF"/>
                </a:solidFill>
                <a:latin typeface="Consolas"/>
              </a:rPr>
              <a:t>SqlFilter</a:t>
            </a:r>
            <a:r>
              <a:rPr lang="en-US" dirty="0">
                <a:solidFill>
                  <a:prstClr val="black"/>
                </a:solidFill>
                <a:latin typeface="Consolas"/>
              </a:rPr>
              <a:t>(</a:t>
            </a:r>
            <a:r>
              <a:rPr lang="en-US" dirty="0">
                <a:solidFill>
                  <a:srgbClr val="A31515"/>
                </a:solidFill>
                <a:latin typeface="Consolas"/>
              </a:rPr>
              <a:t>"Address LIKE </a:t>
            </a:r>
            <a:r>
              <a:rPr lang="en-US" dirty="0" smtClean="0">
                <a:solidFill>
                  <a:srgbClr val="A31515"/>
                </a:solidFill>
                <a:latin typeface="Consolas"/>
              </a:rPr>
              <a:t>'%Second%'"</a:t>
            </a:r>
            <a:r>
              <a:rPr lang="en-US" dirty="0" smtClean="0">
                <a:solidFill>
                  <a:prstClr val="black"/>
                </a:solidFill>
                <a:latin typeface="Consolas"/>
              </a:rPr>
              <a:t>));</a:t>
            </a:r>
            <a:endParaRPr lang="en-US" dirty="0">
              <a:solidFill>
                <a:prstClr val="black"/>
              </a:solidFill>
              <a:latin typeface="Consolas"/>
            </a:endParaRPr>
          </a:p>
          <a:p>
            <a:endParaRPr lang="en-US" dirty="0" smtClean="0">
              <a:solidFill>
                <a:prstClr val="black"/>
              </a:solidFill>
              <a:latin typeface="Consolas"/>
            </a:endParaRPr>
          </a:p>
          <a:p>
            <a:r>
              <a:rPr lang="en-US" dirty="0" smtClean="0">
                <a:solidFill>
                  <a:srgbClr val="2B91AF"/>
                </a:solidFill>
                <a:latin typeface="Consolas"/>
              </a:rPr>
              <a:t> </a:t>
            </a:r>
            <a:r>
              <a:rPr lang="en-US" dirty="0" err="1" smtClean="0">
                <a:solidFill>
                  <a:srgbClr val="2B91AF"/>
                </a:solidFill>
                <a:latin typeface="Consolas"/>
              </a:rPr>
              <a:t>BrokeredMessage</a:t>
            </a:r>
            <a:r>
              <a:rPr lang="en-US" dirty="0" smtClean="0">
                <a:solidFill>
                  <a:srgbClr val="2B91AF"/>
                </a:solidFill>
                <a:latin typeface="Consolas"/>
              </a:rPr>
              <a:t> </a:t>
            </a:r>
            <a:r>
              <a:rPr lang="en-US" dirty="0" smtClean="0">
                <a:solidFill>
                  <a:prstClr val="black"/>
                </a:solidFill>
                <a:latin typeface="Consolas"/>
              </a:rPr>
              <a:t> </a:t>
            </a:r>
            <a:r>
              <a:rPr lang="en-US" dirty="0" err="1" smtClean="0">
                <a:solidFill>
                  <a:prstClr val="black"/>
                </a:solidFill>
                <a:latin typeface="Consolas"/>
              </a:rPr>
              <a:t>myMessage</a:t>
            </a:r>
            <a:r>
              <a:rPr lang="en-US" dirty="0" smtClean="0">
                <a:solidFill>
                  <a:prstClr val="black"/>
                </a:solidFill>
                <a:latin typeface="Consolas"/>
              </a:rPr>
              <a:t> = </a:t>
            </a:r>
            <a:r>
              <a:rPr lang="en-US" dirty="0">
                <a:solidFill>
                  <a:srgbClr val="0000FF"/>
                </a:solidFill>
                <a:latin typeface="Consolas"/>
              </a:rPr>
              <a:t>new</a:t>
            </a:r>
            <a:r>
              <a:rPr lang="en-US" dirty="0">
                <a:solidFill>
                  <a:prstClr val="black"/>
                </a:solidFill>
                <a:latin typeface="Consolas"/>
              </a:rPr>
              <a:t> </a:t>
            </a:r>
            <a:r>
              <a:rPr lang="en-US" dirty="0" err="1" smtClean="0">
                <a:solidFill>
                  <a:srgbClr val="2B91AF"/>
                </a:solidFill>
                <a:latin typeface="Consolas"/>
              </a:rPr>
              <a:t>BrokeredMessage</a:t>
            </a:r>
            <a:r>
              <a:rPr lang="en-US" dirty="0" smtClean="0">
                <a:solidFill>
                  <a:prstClr val="black"/>
                </a:solidFill>
                <a:latin typeface="Consolas"/>
              </a:rPr>
              <a:t>();</a:t>
            </a:r>
          </a:p>
          <a:p>
            <a:r>
              <a:rPr lang="en-US" dirty="0" smtClean="0">
                <a:solidFill>
                  <a:prstClr val="black"/>
                </a:solidFill>
                <a:latin typeface="Consolas"/>
              </a:rPr>
              <a:t>	 </a:t>
            </a:r>
            <a:r>
              <a:rPr lang="en-US" dirty="0" err="1" smtClean="0">
                <a:solidFill>
                  <a:prstClr val="black"/>
                </a:solidFill>
                <a:latin typeface="Consolas"/>
              </a:rPr>
              <a:t>myMessage.Properties.Add</a:t>
            </a:r>
            <a:r>
              <a:rPr lang="en-US" dirty="0" smtClean="0">
                <a:solidFill>
                  <a:prstClr val="black"/>
                </a:solidFill>
                <a:latin typeface="Consolas"/>
              </a:rPr>
              <a:t>(</a:t>
            </a:r>
            <a:r>
              <a:rPr lang="en-US" dirty="0" smtClean="0">
                <a:solidFill>
                  <a:srgbClr val="A31515"/>
                </a:solidFill>
                <a:latin typeface="Consolas"/>
              </a:rPr>
              <a:t>“Address”, “First”</a:t>
            </a:r>
            <a:r>
              <a:rPr lang="en-US" dirty="0" smtClean="0">
                <a:solidFill>
                  <a:prstClr val="black"/>
                </a:solidFill>
                <a:latin typeface="Consolas"/>
              </a:rPr>
              <a:t>);</a:t>
            </a:r>
            <a:endParaRPr lang="en-US" dirty="0">
              <a:solidFill>
                <a:prstClr val="black"/>
              </a:solidFill>
              <a:latin typeface="Consolas"/>
            </a:endParaRPr>
          </a:p>
          <a:p>
            <a:r>
              <a:rPr lang="en-US" dirty="0">
                <a:solidFill>
                  <a:prstClr val="black"/>
                </a:solidFill>
                <a:latin typeface="Consolas"/>
              </a:rPr>
              <a:t> </a:t>
            </a:r>
            <a:r>
              <a:rPr lang="en-US" dirty="0" smtClean="0">
                <a:solidFill>
                  <a:prstClr val="black"/>
                </a:solidFill>
                <a:latin typeface="Consolas"/>
              </a:rPr>
              <a:t>			or</a:t>
            </a:r>
            <a:endParaRPr lang="en-US" dirty="0">
              <a:solidFill>
                <a:prstClr val="black"/>
              </a:solidFill>
              <a:latin typeface="Consolas"/>
            </a:endParaRPr>
          </a:p>
          <a:p>
            <a:r>
              <a:rPr lang="en-US" dirty="0" smtClean="0">
                <a:solidFill>
                  <a:prstClr val="black"/>
                </a:solidFill>
                <a:latin typeface="Consolas"/>
              </a:rPr>
              <a:t>	 </a:t>
            </a:r>
            <a:r>
              <a:rPr lang="en-US" dirty="0" err="1" smtClean="0">
                <a:solidFill>
                  <a:prstClr val="black"/>
                </a:solidFill>
                <a:latin typeface="Consolas"/>
              </a:rPr>
              <a:t>myMessage.Properties.Add</a:t>
            </a:r>
            <a:r>
              <a:rPr lang="en-US" dirty="0" smtClean="0">
                <a:solidFill>
                  <a:prstClr val="black"/>
                </a:solidFill>
                <a:latin typeface="Consolas"/>
              </a:rPr>
              <a:t>(</a:t>
            </a:r>
            <a:r>
              <a:rPr lang="en-US" dirty="0">
                <a:solidFill>
                  <a:srgbClr val="A31515"/>
                </a:solidFill>
                <a:latin typeface="Consolas"/>
              </a:rPr>
              <a:t>“Address”, </a:t>
            </a:r>
            <a:r>
              <a:rPr lang="en-US" dirty="0" smtClean="0">
                <a:solidFill>
                  <a:srgbClr val="A31515"/>
                </a:solidFill>
                <a:latin typeface="Consolas"/>
              </a:rPr>
              <a:t>“Second”</a:t>
            </a:r>
            <a:r>
              <a:rPr lang="en-US" dirty="0" smtClean="0">
                <a:solidFill>
                  <a:prstClr val="black"/>
                </a:solidFill>
                <a:latin typeface="Consolas"/>
              </a:rPr>
              <a:t>);</a:t>
            </a:r>
            <a:endParaRPr lang="en-US" dirty="0">
              <a:solidFill>
                <a:prstClr val="black"/>
              </a:solidFill>
              <a:latin typeface="Consolas"/>
            </a:endParaRPr>
          </a:p>
          <a:p>
            <a:r>
              <a:rPr lang="en-US" dirty="0" smtClean="0">
                <a:solidFill>
                  <a:prstClr val="black"/>
                </a:solidFill>
                <a:latin typeface="Consolas"/>
              </a:rPr>
              <a:t>			or</a:t>
            </a:r>
          </a:p>
          <a:p>
            <a:r>
              <a:rPr lang="en-US" dirty="0" smtClean="0">
                <a:solidFill>
                  <a:prstClr val="black"/>
                </a:solidFill>
                <a:latin typeface="Consolas"/>
              </a:rPr>
              <a:t>	 </a:t>
            </a:r>
            <a:r>
              <a:rPr lang="en-US" dirty="0" err="1" smtClean="0">
                <a:solidFill>
                  <a:prstClr val="black"/>
                </a:solidFill>
                <a:latin typeface="Consolas"/>
              </a:rPr>
              <a:t>myMessage.Properties.Add</a:t>
            </a:r>
            <a:r>
              <a:rPr lang="en-US" dirty="0" smtClean="0">
                <a:solidFill>
                  <a:prstClr val="black"/>
                </a:solidFill>
                <a:latin typeface="Consolas"/>
              </a:rPr>
              <a:t>(</a:t>
            </a:r>
            <a:r>
              <a:rPr lang="en-US" dirty="0">
                <a:solidFill>
                  <a:srgbClr val="A31515"/>
                </a:solidFill>
                <a:latin typeface="Consolas"/>
              </a:rPr>
              <a:t>“Address”, “</a:t>
            </a:r>
            <a:r>
              <a:rPr lang="en-US" dirty="0" err="1" smtClean="0">
                <a:solidFill>
                  <a:srgbClr val="A31515"/>
                </a:solidFill>
                <a:latin typeface="Consolas"/>
              </a:rPr>
              <a:t>First,Second</a:t>
            </a:r>
            <a:r>
              <a:rPr lang="en-US" dirty="0" smtClean="0">
                <a:solidFill>
                  <a:srgbClr val="A31515"/>
                </a:solidFill>
                <a:latin typeface="Consolas"/>
              </a:rPr>
              <a:t>”</a:t>
            </a:r>
            <a:r>
              <a:rPr lang="en-US" dirty="0" smtClean="0">
                <a:solidFill>
                  <a:prstClr val="black"/>
                </a:solidFill>
                <a:latin typeface="Consolas"/>
              </a:rPr>
              <a:t>);</a:t>
            </a:r>
            <a:endParaRPr lang="en-US" dirty="0">
              <a:solidFill>
                <a:prstClr val="black"/>
              </a:solidFill>
              <a:latin typeface="Consolas"/>
            </a:endParaRPr>
          </a:p>
          <a:p>
            <a:endParaRPr lang="en-US" dirty="0">
              <a:solidFill>
                <a:prstClr val="black"/>
              </a:solidFill>
              <a:latin typeface="Consolas"/>
            </a:endParaRPr>
          </a:p>
          <a:p>
            <a:endParaRPr lang="en-US" dirty="0">
              <a:solidFill>
                <a:prstClr val="black"/>
              </a:solidFill>
              <a:latin typeface="Consolas"/>
            </a:endParaRPr>
          </a:p>
        </p:txBody>
      </p:sp>
    </p:spTree>
    <p:extLst>
      <p:ext uri="{BB962C8B-B14F-4D97-AF65-F5344CB8AC3E}">
        <p14:creationId xmlns:p14="http://schemas.microsoft.com/office/powerpoint/2010/main" val="187286678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a:t>Recipient </a:t>
            </a:r>
            <a:r>
              <a:rPr lang="en-US" dirty="0" smtClean="0"/>
              <a:t>List</a:t>
            </a:r>
            <a:endParaRPr lang="en-US" dirty="0"/>
          </a:p>
        </p:txBody>
      </p:sp>
    </p:spTree>
    <p:extLst>
      <p:ext uri="{BB962C8B-B14F-4D97-AF65-F5344CB8AC3E}">
        <p14:creationId xmlns:p14="http://schemas.microsoft.com/office/powerpoint/2010/main" val="154608263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2" name="Subtitle 1"/>
          <p:cNvSpPr>
            <a:spLocks noGrp="1"/>
          </p:cNvSpPr>
          <p:nvPr>
            <p:ph type="subTitle" idx="1"/>
          </p:nvPr>
        </p:nvSpPr>
        <p:spPr/>
        <p:txBody>
          <a:bodyPr/>
          <a:lstStyle/>
          <a:p>
            <a:endParaRPr lang="en-US"/>
          </a:p>
        </p:txBody>
      </p:sp>
      <p:sp>
        <p:nvSpPr>
          <p:cNvPr id="7" name="Title 6"/>
          <p:cNvSpPr>
            <a:spLocks noGrp="1"/>
          </p:cNvSpPr>
          <p:nvPr>
            <p:ph type="ctrTitle"/>
          </p:nvPr>
        </p:nvSpPr>
        <p:spPr/>
        <p:txBody>
          <a:bodyPr/>
          <a:lstStyle/>
          <a:p>
            <a:r>
              <a:rPr lang="en-US" dirty="0" smtClean="0"/>
              <a:t>Message Routing Patterns</a:t>
            </a:r>
            <a:endParaRPr lang="en-US" dirty="0"/>
          </a:p>
        </p:txBody>
      </p:sp>
    </p:spTree>
    <p:extLst>
      <p:ext uri="{BB962C8B-B14F-4D97-AF65-F5344CB8AC3E}">
        <p14:creationId xmlns:p14="http://schemas.microsoft.com/office/powerpoint/2010/main" val="260907674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Before we go there ….</a:t>
            </a:r>
            <a:endParaRPr lang="en-US" dirty="0"/>
          </a:p>
        </p:txBody>
      </p:sp>
      <p:sp>
        <p:nvSpPr>
          <p:cNvPr id="3" name="Text Placeholder 2"/>
          <p:cNvSpPr>
            <a:spLocks noGrp="1"/>
          </p:cNvSpPr>
          <p:nvPr>
            <p:ph type="body" sz="quarter" idx="10"/>
          </p:nvPr>
        </p:nvSpPr>
        <p:spPr>
          <a:xfrm>
            <a:off x="519112" y="1447799"/>
            <a:ext cx="11149013" cy="5318379"/>
          </a:xfrm>
        </p:spPr>
        <p:txBody>
          <a:bodyPr/>
          <a:lstStyle/>
          <a:p>
            <a:r>
              <a:rPr lang="en-US" dirty="0" smtClean="0"/>
              <a:t>Common “Enterprise” Goals (per </a:t>
            </a:r>
            <a:r>
              <a:rPr lang="en-US" dirty="0" err="1" smtClean="0"/>
              <a:t>Gregor</a:t>
            </a:r>
            <a:r>
              <a:rPr lang="en-US" dirty="0" smtClean="0"/>
              <a:t>)</a:t>
            </a:r>
          </a:p>
          <a:p>
            <a:pPr lvl="1"/>
            <a:r>
              <a:rPr lang="en-US" dirty="0" smtClean="0"/>
              <a:t>Information portals</a:t>
            </a:r>
          </a:p>
          <a:p>
            <a:pPr lvl="1"/>
            <a:r>
              <a:rPr lang="en-US" dirty="0" smtClean="0"/>
              <a:t>Data replication</a:t>
            </a:r>
          </a:p>
          <a:p>
            <a:pPr lvl="1"/>
            <a:r>
              <a:rPr lang="en-US" dirty="0" smtClean="0"/>
              <a:t>Shared business function</a:t>
            </a:r>
          </a:p>
          <a:p>
            <a:pPr lvl="1"/>
            <a:r>
              <a:rPr lang="en-US" dirty="0" smtClean="0"/>
              <a:t>Service oriented architectures</a:t>
            </a:r>
          </a:p>
          <a:p>
            <a:pPr lvl="1"/>
            <a:r>
              <a:rPr lang="en-US" dirty="0" smtClean="0"/>
              <a:t>Distributed business processes</a:t>
            </a:r>
          </a:p>
          <a:p>
            <a:pPr lvl="1"/>
            <a:r>
              <a:rPr lang="en-US" dirty="0" smtClean="0"/>
              <a:t>Business-to-business integration</a:t>
            </a:r>
          </a:p>
          <a:p>
            <a:r>
              <a:rPr lang="en-US" dirty="0" smtClean="0"/>
              <a:t>Future “Enterprise” Goal (per us)</a:t>
            </a:r>
          </a:p>
          <a:p>
            <a:pPr lvl="1"/>
            <a:r>
              <a:rPr lang="en-US" dirty="0" smtClean="0"/>
              <a:t>Large scale reach to consumers via apps and devices</a:t>
            </a:r>
          </a:p>
          <a:p>
            <a:pPr lvl="1"/>
            <a:r>
              <a:rPr lang="en-US" dirty="0" smtClean="0"/>
              <a:t>Meet business needs with higher agility</a:t>
            </a:r>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7600" y="1593251"/>
            <a:ext cx="1766747" cy="214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57411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Splitter</a:t>
            </a:r>
          </a:p>
        </p:txBody>
      </p:sp>
      <p:sp>
        <p:nvSpPr>
          <p:cNvPr id="3" name="Text Placeholder 2"/>
          <p:cNvSpPr>
            <a:spLocks noGrp="1"/>
          </p:cNvSpPr>
          <p:nvPr>
            <p:ph type="body" sz="quarter" idx="10"/>
          </p:nvPr>
        </p:nvSpPr>
        <p:spPr>
          <a:xfrm>
            <a:off x="393700" y="1447800"/>
            <a:ext cx="11149012" cy="4081117"/>
          </a:xfrm>
        </p:spPr>
        <p:txBody>
          <a:bodyPr/>
          <a:lstStyle/>
          <a:p>
            <a:r>
              <a:rPr lang="en-US" dirty="0" smtClean="0"/>
              <a:t>Scenario</a:t>
            </a:r>
            <a:endParaRPr lang="en-US" dirty="0"/>
          </a:p>
          <a:p>
            <a:pPr lvl="1"/>
            <a:r>
              <a:rPr lang="en-US" dirty="0" smtClean="0"/>
              <a:t>Break down a message </a:t>
            </a:r>
            <a:r>
              <a:rPr lang="en-US" dirty="0"/>
              <a:t>into a series of </a:t>
            </a:r>
            <a:r>
              <a:rPr lang="en-US" dirty="0" smtClean="0"/>
              <a:t>independent messages</a:t>
            </a:r>
          </a:p>
          <a:p>
            <a:r>
              <a:rPr lang="en-US" dirty="0" smtClean="0"/>
              <a:t>Common use-cases</a:t>
            </a:r>
          </a:p>
          <a:p>
            <a:pPr lvl="1"/>
            <a:r>
              <a:rPr lang="en-US" dirty="0"/>
              <a:t>Need to </a:t>
            </a:r>
            <a:r>
              <a:rPr lang="en-US" dirty="0" smtClean="0"/>
              <a:t>split a </a:t>
            </a:r>
            <a:r>
              <a:rPr lang="en-US" dirty="0"/>
              <a:t>single job to multiple jobs </a:t>
            </a:r>
          </a:p>
          <a:p>
            <a:pPr lvl="2"/>
            <a:r>
              <a:rPr lang="en-US" dirty="0"/>
              <a:t>Parallel </a:t>
            </a:r>
            <a:r>
              <a:rPr lang="en-US" dirty="0" smtClean="0"/>
              <a:t>processing </a:t>
            </a:r>
            <a:endParaRPr lang="en-US" dirty="0"/>
          </a:p>
          <a:p>
            <a:pPr lvl="2"/>
            <a:r>
              <a:rPr lang="en-US" dirty="0"/>
              <a:t>Process by different services</a:t>
            </a:r>
          </a:p>
          <a:p>
            <a:pPr lvl="1"/>
            <a:r>
              <a:rPr lang="en-US" dirty="0" smtClean="0"/>
              <a:t>Order Processing Systems – process one order which may include many items. </a:t>
            </a:r>
          </a:p>
          <a:p>
            <a:pPr lvl="1"/>
            <a:endParaRPr lang="en-US" dirty="0"/>
          </a:p>
        </p:txBody>
      </p:sp>
      <p:grpSp>
        <p:nvGrpSpPr>
          <p:cNvPr id="4" name="Group 3"/>
          <p:cNvGrpSpPr/>
          <p:nvPr/>
        </p:nvGrpSpPr>
        <p:grpSpPr>
          <a:xfrm>
            <a:off x="11047412" y="457200"/>
            <a:ext cx="990600" cy="616254"/>
            <a:chOff x="5408612" y="5022546"/>
            <a:chExt cx="990600" cy="616254"/>
          </a:xfrm>
        </p:grpSpPr>
        <p:sp>
          <p:nvSpPr>
            <p:cNvPr id="5" name="Rounded Rectangle 4"/>
            <p:cNvSpPr/>
            <p:nvPr/>
          </p:nvSpPr>
          <p:spPr bwMode="auto">
            <a:xfrm>
              <a:off x="5408612" y="5022546"/>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5484812" y="5271025"/>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6094412" y="5105400"/>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6094412" y="5257800"/>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6094412" y="5410200"/>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0" name="Straight Arrow Connector 9"/>
            <p:cNvCxnSpPr/>
            <p:nvPr/>
          </p:nvCxnSpPr>
          <p:spPr>
            <a:xfrm>
              <a:off x="5713412" y="5334000"/>
              <a:ext cx="349030" cy="0"/>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a:off x="6621948" y="5811669"/>
            <a:ext cx="3704494" cy="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bwMode="auto">
          <a:xfrm>
            <a:off x="9347563" y="5553758"/>
            <a:ext cx="7620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rPr>
              <a:t>Order 1</a:t>
            </a:r>
          </a:p>
          <a:p>
            <a:pPr algn="ctr" defTabSz="914099" fontAlgn="base">
              <a:spcBef>
                <a:spcPct val="0"/>
              </a:spcBef>
              <a:spcAft>
                <a:spcPct val="0"/>
              </a:spcAft>
            </a:pPr>
            <a:r>
              <a:rPr lang="en-US" sz="1200" dirty="0" smtClean="0">
                <a:solidFill>
                  <a:srgbClr val="FFFFFF"/>
                </a:solidFill>
              </a:rPr>
              <a:t>Item1</a:t>
            </a:r>
            <a:endParaRPr lang="en-US" sz="1200" dirty="0">
              <a:solidFill>
                <a:srgbClr val="FFFFFF"/>
              </a:solidFill>
            </a:endParaRPr>
          </a:p>
        </p:txBody>
      </p:sp>
      <p:sp>
        <p:nvSpPr>
          <p:cNvPr id="25" name="Rounded Rectangle 24"/>
          <p:cNvSpPr/>
          <p:nvPr/>
        </p:nvSpPr>
        <p:spPr bwMode="auto">
          <a:xfrm>
            <a:off x="8433163" y="5553758"/>
            <a:ext cx="7620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rPr>
              <a:t>Order 1</a:t>
            </a:r>
          </a:p>
          <a:p>
            <a:pPr algn="ctr" defTabSz="914099" fontAlgn="base">
              <a:spcBef>
                <a:spcPct val="0"/>
              </a:spcBef>
              <a:spcAft>
                <a:spcPct val="0"/>
              </a:spcAft>
            </a:pPr>
            <a:r>
              <a:rPr lang="en-US" sz="1200" dirty="0" smtClean="0">
                <a:solidFill>
                  <a:srgbClr val="FFFFFF"/>
                </a:solidFill>
              </a:rPr>
              <a:t>Item2</a:t>
            </a:r>
            <a:endParaRPr lang="en-US" sz="1200" dirty="0">
              <a:solidFill>
                <a:srgbClr val="FFFFFF"/>
              </a:solidFill>
            </a:endParaRPr>
          </a:p>
        </p:txBody>
      </p:sp>
      <p:sp>
        <p:nvSpPr>
          <p:cNvPr id="26" name="Rounded Rectangle 25"/>
          <p:cNvSpPr/>
          <p:nvPr/>
        </p:nvSpPr>
        <p:spPr bwMode="auto">
          <a:xfrm>
            <a:off x="7594963" y="5553758"/>
            <a:ext cx="762000" cy="504093"/>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rPr>
              <a:t>Order2</a:t>
            </a:r>
          </a:p>
          <a:p>
            <a:pPr algn="ctr" defTabSz="914099" fontAlgn="base">
              <a:spcBef>
                <a:spcPct val="0"/>
              </a:spcBef>
              <a:spcAft>
                <a:spcPct val="0"/>
              </a:spcAft>
            </a:pPr>
            <a:r>
              <a:rPr lang="en-US" sz="1200" dirty="0" smtClean="0">
                <a:solidFill>
                  <a:srgbClr val="FFFFFF"/>
                </a:solidFill>
              </a:rPr>
              <a:t>Item11</a:t>
            </a:r>
            <a:endParaRPr lang="en-US" sz="1200" dirty="0">
              <a:solidFill>
                <a:srgbClr val="FFFFFF"/>
              </a:solidFill>
            </a:endParaRPr>
          </a:p>
        </p:txBody>
      </p:sp>
      <p:sp>
        <p:nvSpPr>
          <p:cNvPr id="27" name="Rounded Rectangle 26"/>
          <p:cNvSpPr/>
          <p:nvPr/>
        </p:nvSpPr>
        <p:spPr bwMode="auto">
          <a:xfrm>
            <a:off x="6756763" y="5553758"/>
            <a:ext cx="762000" cy="504093"/>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rPr>
              <a:t>Order2</a:t>
            </a:r>
          </a:p>
          <a:p>
            <a:pPr algn="ctr" defTabSz="914099" fontAlgn="base">
              <a:spcBef>
                <a:spcPct val="0"/>
              </a:spcBef>
              <a:spcAft>
                <a:spcPct val="0"/>
              </a:spcAft>
            </a:pPr>
            <a:r>
              <a:rPr lang="en-US" sz="1200" dirty="0" smtClean="0">
                <a:solidFill>
                  <a:srgbClr val="FFFFFF"/>
                </a:solidFill>
              </a:rPr>
              <a:t>Item12</a:t>
            </a:r>
            <a:endParaRPr lang="en-US" sz="1200" dirty="0">
              <a:solidFill>
                <a:srgbClr val="FFFFFF"/>
              </a:solidFill>
            </a:endParaRPr>
          </a:p>
        </p:txBody>
      </p:sp>
      <p:cxnSp>
        <p:nvCxnSpPr>
          <p:cNvPr id="13" name="Straight Arrow Connector 12"/>
          <p:cNvCxnSpPr/>
          <p:nvPr/>
        </p:nvCxnSpPr>
        <p:spPr>
          <a:xfrm>
            <a:off x="3275012" y="5823646"/>
            <a:ext cx="2344615" cy="0"/>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bwMode="auto">
          <a:xfrm>
            <a:off x="5619627" y="5334000"/>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30" name="Rounded Rectangle 29"/>
          <p:cNvSpPr/>
          <p:nvPr/>
        </p:nvSpPr>
        <p:spPr bwMode="auto">
          <a:xfrm>
            <a:off x="3351212" y="5334000"/>
            <a:ext cx="907638" cy="1066800"/>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solidFill>
                  <a:srgbClr val="FFFFFF"/>
                </a:solidFill>
              </a:rPr>
              <a:t>Order2:</a:t>
            </a:r>
          </a:p>
          <a:p>
            <a:pPr algn="ctr" defTabSz="914099" fontAlgn="base">
              <a:spcBef>
                <a:spcPct val="0"/>
              </a:spcBef>
              <a:spcAft>
                <a:spcPct val="0"/>
              </a:spcAft>
            </a:pPr>
            <a:r>
              <a:rPr lang="en-US" sz="1200" dirty="0">
                <a:solidFill>
                  <a:srgbClr val="FFFFFF"/>
                </a:solidFill>
              </a:rPr>
              <a:t>Item 11</a:t>
            </a:r>
          </a:p>
          <a:p>
            <a:pPr algn="ctr" defTabSz="914099" fontAlgn="base">
              <a:spcBef>
                <a:spcPct val="0"/>
              </a:spcBef>
              <a:spcAft>
                <a:spcPct val="0"/>
              </a:spcAft>
            </a:pPr>
            <a:r>
              <a:rPr lang="en-US" sz="1200" dirty="0">
                <a:solidFill>
                  <a:srgbClr val="FFFFFF"/>
                </a:solidFill>
              </a:rPr>
              <a:t> Item 12</a:t>
            </a:r>
          </a:p>
        </p:txBody>
      </p:sp>
      <p:sp>
        <p:nvSpPr>
          <p:cNvPr id="33" name="Rounded Rectangle 32"/>
          <p:cNvSpPr/>
          <p:nvPr/>
        </p:nvSpPr>
        <p:spPr bwMode="auto">
          <a:xfrm>
            <a:off x="4369531" y="5320122"/>
            <a:ext cx="907638" cy="1066800"/>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rPr>
              <a:t>Order 1:</a:t>
            </a:r>
          </a:p>
          <a:p>
            <a:pPr algn="ctr" defTabSz="914099" fontAlgn="base">
              <a:spcBef>
                <a:spcPct val="0"/>
              </a:spcBef>
              <a:spcAft>
                <a:spcPct val="0"/>
              </a:spcAft>
            </a:pPr>
            <a:r>
              <a:rPr lang="en-US" sz="1200" dirty="0" smtClean="0">
                <a:solidFill>
                  <a:srgbClr val="FFFFFF"/>
                </a:solidFill>
              </a:rPr>
              <a:t>Item1</a:t>
            </a:r>
          </a:p>
          <a:p>
            <a:pPr algn="ctr" defTabSz="914099" fontAlgn="base">
              <a:spcBef>
                <a:spcPct val="0"/>
              </a:spcBef>
              <a:spcAft>
                <a:spcPct val="0"/>
              </a:spcAft>
            </a:pPr>
            <a:r>
              <a:rPr lang="en-US" sz="1200" dirty="0" smtClean="0">
                <a:solidFill>
                  <a:srgbClr val="FFFFFF"/>
                </a:solidFill>
              </a:rPr>
              <a:t> Item2</a:t>
            </a:r>
            <a:endParaRPr lang="en-US" sz="1200" dirty="0">
              <a:solidFill>
                <a:srgbClr val="FFFFFF"/>
              </a:solidFill>
            </a:endParaRPr>
          </a:p>
        </p:txBody>
      </p:sp>
      <p:grpSp>
        <p:nvGrpSpPr>
          <p:cNvPr id="34" name="Group 33"/>
          <p:cNvGrpSpPr/>
          <p:nvPr/>
        </p:nvGrpSpPr>
        <p:grpSpPr>
          <a:xfrm>
            <a:off x="5834728" y="5530361"/>
            <a:ext cx="650631" cy="533400"/>
            <a:chOff x="5408612" y="5022546"/>
            <a:chExt cx="990600" cy="616254"/>
          </a:xfrm>
        </p:grpSpPr>
        <p:sp>
          <p:nvSpPr>
            <p:cNvPr id="35" name="Rounded Rectangle 34"/>
            <p:cNvSpPr/>
            <p:nvPr/>
          </p:nvSpPr>
          <p:spPr bwMode="auto">
            <a:xfrm>
              <a:off x="5408612" y="5022546"/>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6" name="Rectangle 35"/>
            <p:cNvSpPr/>
            <p:nvPr/>
          </p:nvSpPr>
          <p:spPr bwMode="auto">
            <a:xfrm>
              <a:off x="5484812" y="5271025"/>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7" name="Rectangle 36"/>
            <p:cNvSpPr/>
            <p:nvPr/>
          </p:nvSpPr>
          <p:spPr bwMode="auto">
            <a:xfrm>
              <a:off x="6094412" y="5105400"/>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8" name="Rectangle 37"/>
            <p:cNvSpPr/>
            <p:nvPr/>
          </p:nvSpPr>
          <p:spPr bwMode="auto">
            <a:xfrm>
              <a:off x="6094412" y="5257800"/>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9" name="Rectangle 38"/>
            <p:cNvSpPr/>
            <p:nvPr/>
          </p:nvSpPr>
          <p:spPr bwMode="auto">
            <a:xfrm>
              <a:off x="6094412" y="5410200"/>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40" name="Straight Arrow Connector 39"/>
            <p:cNvCxnSpPr/>
            <p:nvPr/>
          </p:nvCxnSpPr>
          <p:spPr>
            <a:xfrm>
              <a:off x="5713412" y="5334000"/>
              <a:ext cx="349030" cy="0"/>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bwMode="auto">
          <a:xfrm>
            <a:off x="10215071" y="5292972"/>
            <a:ext cx="1594341"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endParaRPr lang="en-US" sz="2300" dirty="0">
              <a:solidFill>
                <a:srgbClr val="FFFFFF"/>
              </a:solidFill>
            </a:endParaRPr>
          </a:p>
        </p:txBody>
      </p:sp>
      <p:sp>
        <p:nvSpPr>
          <p:cNvPr id="42" name="Flowchart: Magnetic Disk 41"/>
          <p:cNvSpPr/>
          <p:nvPr/>
        </p:nvSpPr>
        <p:spPr bwMode="auto">
          <a:xfrm>
            <a:off x="10736750" y="6090139"/>
            <a:ext cx="691662" cy="5392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43" name="Rounded Rectangle 42"/>
          <p:cNvSpPr/>
          <p:nvPr/>
        </p:nvSpPr>
        <p:spPr bwMode="auto">
          <a:xfrm>
            <a:off x="10392382" y="5592030"/>
            <a:ext cx="1239718" cy="30680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23" fontAlgn="base">
              <a:spcBef>
                <a:spcPct val="0"/>
              </a:spcBef>
              <a:spcAft>
                <a:spcPct val="0"/>
              </a:spcAft>
            </a:pPr>
            <a:r>
              <a:rPr lang="en-US" sz="2300" dirty="0" smtClean="0">
                <a:solidFill>
                  <a:srgbClr val="363535"/>
                </a:solidFill>
              </a:rPr>
              <a:t>Topic</a:t>
            </a:r>
            <a:endParaRPr lang="en-US" sz="2300" dirty="0">
              <a:solidFill>
                <a:srgbClr val="363535"/>
              </a:solidFill>
            </a:endParaRPr>
          </a:p>
        </p:txBody>
      </p:sp>
      <p:sp>
        <p:nvSpPr>
          <p:cNvPr id="45" name="Rectangle 44"/>
          <p:cNvSpPr/>
          <p:nvPr/>
        </p:nvSpPr>
        <p:spPr>
          <a:xfrm>
            <a:off x="10090439" y="4953000"/>
            <a:ext cx="1922706" cy="369332"/>
          </a:xfrm>
          <a:prstGeom prst="rect">
            <a:avLst/>
          </a:prstGeom>
        </p:spPr>
        <p:txBody>
          <a:bodyPr wrap="none">
            <a:spAutoFit/>
          </a:bodyPr>
          <a:lstStyle/>
          <a:p>
            <a:r>
              <a:rPr lang="en-US" dirty="0" smtClean="0">
                <a:solidFill>
                  <a:srgbClr val="FFFFFF"/>
                </a:solidFill>
              </a:rPr>
              <a:t>Order Processing</a:t>
            </a:r>
            <a:endParaRPr lang="en-US" dirty="0">
              <a:solidFill>
                <a:srgbClr val="FFFFFF"/>
              </a:solidFill>
            </a:endParaRPr>
          </a:p>
        </p:txBody>
      </p:sp>
    </p:spTree>
    <p:extLst>
      <p:ext uri="{BB962C8B-B14F-4D97-AF65-F5344CB8AC3E}">
        <p14:creationId xmlns:p14="http://schemas.microsoft.com/office/powerpoint/2010/main" val="27244180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Aggregator</a:t>
            </a:r>
          </a:p>
        </p:txBody>
      </p:sp>
      <p:sp>
        <p:nvSpPr>
          <p:cNvPr id="3" name="Text Placeholder 2"/>
          <p:cNvSpPr>
            <a:spLocks noGrp="1"/>
          </p:cNvSpPr>
          <p:nvPr>
            <p:ph type="body" sz="quarter" idx="10"/>
          </p:nvPr>
        </p:nvSpPr>
        <p:spPr>
          <a:xfrm>
            <a:off x="420687" y="1524000"/>
            <a:ext cx="11149012" cy="4518160"/>
          </a:xfrm>
        </p:spPr>
        <p:txBody>
          <a:bodyPr/>
          <a:lstStyle/>
          <a:p>
            <a:r>
              <a:rPr lang="en-US" dirty="0" smtClean="0"/>
              <a:t>Scenario</a:t>
            </a:r>
            <a:endParaRPr lang="en-US" dirty="0"/>
          </a:p>
          <a:p>
            <a:pPr lvl="1"/>
            <a:r>
              <a:rPr lang="en-US" dirty="0" smtClean="0"/>
              <a:t>Collect individual messages, detect completion and publish a single message</a:t>
            </a:r>
          </a:p>
          <a:p>
            <a:pPr lvl="1"/>
            <a:r>
              <a:rPr lang="en-US" dirty="0"/>
              <a:t>Self starting aggregator – No prior knowledge is required </a:t>
            </a:r>
          </a:p>
          <a:p>
            <a:pPr lvl="1"/>
            <a:r>
              <a:rPr lang="en-US" dirty="0"/>
              <a:t>Full content aggregator – Need to know how many aggregates (messages) in the session  </a:t>
            </a:r>
          </a:p>
          <a:p>
            <a:r>
              <a:rPr lang="en-US" dirty="0" smtClean="0"/>
              <a:t>Common use-cases</a:t>
            </a:r>
          </a:p>
          <a:p>
            <a:pPr lvl="1"/>
            <a:r>
              <a:rPr lang="en-US" dirty="0" smtClean="0"/>
              <a:t>Distributed Query system – Merge replies from multiple providers</a:t>
            </a:r>
          </a:p>
          <a:p>
            <a:pPr lvl="1"/>
            <a:r>
              <a:rPr lang="en-US" dirty="0" smtClean="0"/>
              <a:t>Order Processing Systems – </a:t>
            </a:r>
            <a:r>
              <a:rPr lang="en-US" dirty="0"/>
              <a:t>combine the results of individual but related </a:t>
            </a:r>
            <a:r>
              <a:rPr lang="en-US" dirty="0" smtClean="0"/>
              <a:t>suborders into </a:t>
            </a:r>
            <a:r>
              <a:rPr lang="en-US" dirty="0"/>
              <a:t>single </a:t>
            </a:r>
            <a:r>
              <a:rPr lang="en-US" dirty="0" smtClean="0"/>
              <a:t>order for further processing</a:t>
            </a:r>
            <a:endParaRPr lang="en-US" dirty="0"/>
          </a:p>
        </p:txBody>
      </p:sp>
      <p:grpSp>
        <p:nvGrpSpPr>
          <p:cNvPr id="4" name="Group 3"/>
          <p:cNvGrpSpPr/>
          <p:nvPr/>
        </p:nvGrpSpPr>
        <p:grpSpPr>
          <a:xfrm>
            <a:off x="11047412" y="533400"/>
            <a:ext cx="990600" cy="616254"/>
            <a:chOff x="6627812" y="5029200"/>
            <a:chExt cx="990600" cy="616254"/>
          </a:xfrm>
        </p:grpSpPr>
        <p:sp>
          <p:nvSpPr>
            <p:cNvPr id="5" name="Rounded Rectangle 4"/>
            <p:cNvSpPr/>
            <p:nvPr/>
          </p:nvSpPr>
          <p:spPr bwMode="auto">
            <a:xfrm>
              <a:off x="6627812" y="502920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7313612" y="5277679"/>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6704012" y="51120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6704012" y="52644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6704012" y="54168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0" name="Straight Arrow Connector 9"/>
            <p:cNvCxnSpPr/>
            <p:nvPr/>
          </p:nvCxnSpPr>
          <p:spPr>
            <a:xfrm>
              <a:off x="6932612" y="5340654"/>
              <a:ext cx="349030" cy="0"/>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566785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Aggregator with Service Bus</a:t>
            </a:r>
            <a:endParaRPr lang="en-US" dirty="0"/>
          </a:p>
        </p:txBody>
      </p:sp>
      <p:sp>
        <p:nvSpPr>
          <p:cNvPr id="3" name="Text Placeholder 2"/>
          <p:cNvSpPr>
            <a:spLocks noGrp="1"/>
          </p:cNvSpPr>
          <p:nvPr>
            <p:ph type="body" sz="quarter" idx="10"/>
          </p:nvPr>
        </p:nvSpPr>
        <p:spPr>
          <a:xfrm>
            <a:off x="519113" y="1447800"/>
            <a:ext cx="11149012" cy="2443746"/>
          </a:xfrm>
        </p:spPr>
        <p:txBody>
          <a:bodyPr/>
          <a:lstStyle/>
          <a:p>
            <a:r>
              <a:rPr lang="en-US" dirty="0" smtClean="0"/>
              <a:t>Correlate messages with sessions </a:t>
            </a:r>
          </a:p>
          <a:p>
            <a:r>
              <a:rPr lang="en-US" dirty="0" smtClean="0"/>
              <a:t>Use </a:t>
            </a:r>
            <a:r>
              <a:rPr lang="en-US" dirty="0"/>
              <a:t>Session state to monitor the overall progress and determine completeness  </a:t>
            </a:r>
          </a:p>
          <a:p>
            <a:r>
              <a:rPr lang="en-US" dirty="0" smtClean="0"/>
              <a:t>Full content aggregator strategies</a:t>
            </a:r>
          </a:p>
          <a:p>
            <a:pPr marL="460375" lvl="1" indent="0">
              <a:buNone/>
            </a:pPr>
            <a:endParaRPr lang="en-US" dirty="0" smtClean="0"/>
          </a:p>
        </p:txBody>
      </p:sp>
      <p:grpSp>
        <p:nvGrpSpPr>
          <p:cNvPr id="35" name="Group 34"/>
          <p:cNvGrpSpPr/>
          <p:nvPr/>
        </p:nvGrpSpPr>
        <p:grpSpPr>
          <a:xfrm>
            <a:off x="11047412" y="533400"/>
            <a:ext cx="990600" cy="616254"/>
            <a:chOff x="6627812" y="5029200"/>
            <a:chExt cx="990600" cy="616254"/>
          </a:xfrm>
        </p:grpSpPr>
        <p:sp>
          <p:nvSpPr>
            <p:cNvPr id="36" name="Rounded Rectangle 35"/>
            <p:cNvSpPr/>
            <p:nvPr/>
          </p:nvSpPr>
          <p:spPr bwMode="auto">
            <a:xfrm>
              <a:off x="6627812" y="502920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3" name="Rectangle 42"/>
            <p:cNvSpPr/>
            <p:nvPr/>
          </p:nvSpPr>
          <p:spPr bwMode="auto">
            <a:xfrm>
              <a:off x="7313612" y="5277679"/>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4" name="Rectangle 43"/>
            <p:cNvSpPr/>
            <p:nvPr/>
          </p:nvSpPr>
          <p:spPr bwMode="auto">
            <a:xfrm>
              <a:off x="6704012" y="51120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5" name="Rectangle 44"/>
            <p:cNvSpPr/>
            <p:nvPr/>
          </p:nvSpPr>
          <p:spPr bwMode="auto">
            <a:xfrm>
              <a:off x="6704012" y="52644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Rectangle 45"/>
            <p:cNvSpPr/>
            <p:nvPr/>
          </p:nvSpPr>
          <p:spPr bwMode="auto">
            <a:xfrm>
              <a:off x="6704012" y="54168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47" name="Straight Arrow Connector 46"/>
            <p:cNvCxnSpPr/>
            <p:nvPr/>
          </p:nvCxnSpPr>
          <p:spPr>
            <a:xfrm>
              <a:off x="6932612" y="5340654"/>
              <a:ext cx="349030" cy="0"/>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bwMode="auto">
          <a:xfrm>
            <a:off x="5088939" y="5029200"/>
            <a:ext cx="1910860"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endParaRPr lang="en-US" sz="2300" dirty="0">
              <a:solidFill>
                <a:srgbClr val="FFFFFF"/>
              </a:solidFill>
            </a:endParaRPr>
          </a:p>
        </p:txBody>
      </p:sp>
      <p:sp>
        <p:nvSpPr>
          <p:cNvPr id="49" name="Oval 48"/>
          <p:cNvSpPr/>
          <p:nvPr/>
        </p:nvSpPr>
        <p:spPr bwMode="auto">
          <a:xfrm>
            <a:off x="1903412" y="5744305"/>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r>
              <a:rPr lang="en-US" sz="2300" dirty="0" smtClean="0">
                <a:gradFill>
                  <a:gsLst>
                    <a:gs pos="0">
                      <a:srgbClr val="FFFFFF"/>
                    </a:gs>
                    <a:gs pos="100000">
                      <a:srgbClr val="FFFFFF"/>
                    </a:gs>
                  </a:gsLst>
                  <a:lin ang="5400000" scaled="0"/>
                </a:gradFill>
              </a:rPr>
              <a:t>S2</a:t>
            </a:r>
            <a:endParaRPr lang="en-US" sz="2300" dirty="0">
              <a:gradFill>
                <a:gsLst>
                  <a:gs pos="0">
                    <a:srgbClr val="FFFFFF"/>
                  </a:gs>
                  <a:gs pos="100000">
                    <a:srgbClr val="FFFFFF"/>
                  </a:gs>
                </a:gsLst>
                <a:lin ang="5400000" scaled="0"/>
              </a:gradFill>
            </a:endParaRPr>
          </a:p>
        </p:txBody>
      </p:sp>
      <p:sp>
        <p:nvSpPr>
          <p:cNvPr id="51" name="Flowchart: Magnetic Disk 50"/>
          <p:cNvSpPr/>
          <p:nvPr/>
        </p:nvSpPr>
        <p:spPr bwMode="auto">
          <a:xfrm>
            <a:off x="5628198" y="5826367"/>
            <a:ext cx="691662" cy="5392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52" name="Rounded Rectangle 51"/>
          <p:cNvSpPr/>
          <p:nvPr/>
        </p:nvSpPr>
        <p:spPr bwMode="auto">
          <a:xfrm>
            <a:off x="5338051" y="5410198"/>
            <a:ext cx="1239718" cy="30680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23" fontAlgn="base">
              <a:spcBef>
                <a:spcPct val="0"/>
              </a:spcBef>
              <a:spcAft>
                <a:spcPct val="0"/>
              </a:spcAft>
            </a:pPr>
            <a:r>
              <a:rPr lang="en-US" sz="2300" dirty="0">
                <a:solidFill>
                  <a:srgbClr val="363535"/>
                </a:solidFill>
              </a:rPr>
              <a:t>Queue</a:t>
            </a:r>
          </a:p>
        </p:txBody>
      </p:sp>
      <p:cxnSp>
        <p:nvCxnSpPr>
          <p:cNvPr id="53" name="Straight Arrow Connector 52"/>
          <p:cNvCxnSpPr>
            <a:stCxn id="58" idx="6"/>
          </p:cNvCxnSpPr>
          <p:nvPr/>
        </p:nvCxnSpPr>
        <p:spPr>
          <a:xfrm>
            <a:off x="8527665" y="5565442"/>
            <a:ext cx="2748347" cy="24217"/>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bwMode="auto">
          <a:xfrm>
            <a:off x="7519480" y="5102380"/>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59" name="Straight Arrow Connector 58"/>
          <p:cNvCxnSpPr>
            <a:stCxn id="48" idx="3"/>
          </p:cNvCxnSpPr>
          <p:nvPr/>
        </p:nvCxnSpPr>
        <p:spPr>
          <a:xfrm>
            <a:off x="6999799" y="5556739"/>
            <a:ext cx="533399" cy="5772"/>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61" name="Oval 60"/>
          <p:cNvSpPr/>
          <p:nvPr/>
        </p:nvSpPr>
        <p:spPr bwMode="auto">
          <a:xfrm>
            <a:off x="1903412" y="3915505"/>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r>
              <a:rPr lang="en-US" sz="2300" dirty="0" smtClean="0">
                <a:gradFill>
                  <a:gsLst>
                    <a:gs pos="0">
                      <a:srgbClr val="FFFFFF"/>
                    </a:gs>
                    <a:gs pos="100000">
                      <a:srgbClr val="FFFFFF"/>
                    </a:gs>
                  </a:gsLst>
                  <a:lin ang="5400000" scaled="0"/>
                </a:gradFill>
              </a:rPr>
              <a:t>S1</a:t>
            </a:r>
            <a:endParaRPr lang="en-US" sz="2300" dirty="0">
              <a:gradFill>
                <a:gsLst>
                  <a:gs pos="0">
                    <a:srgbClr val="FFFFFF"/>
                  </a:gs>
                  <a:gs pos="100000">
                    <a:srgbClr val="FFFFFF"/>
                  </a:gs>
                </a:gsLst>
                <a:lin ang="5400000" scaled="0"/>
              </a:gradFill>
            </a:endParaRPr>
          </a:p>
        </p:txBody>
      </p:sp>
      <p:sp>
        <p:nvSpPr>
          <p:cNvPr id="71" name="Rectangle 70"/>
          <p:cNvSpPr/>
          <p:nvPr/>
        </p:nvSpPr>
        <p:spPr bwMode="auto">
          <a:xfrm>
            <a:off x="10022090" y="7977206"/>
            <a:ext cx="1910860"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endParaRPr lang="en-US" sz="2300" dirty="0">
              <a:solidFill>
                <a:srgbClr val="FFFFFF"/>
              </a:solidFill>
            </a:endParaRPr>
          </a:p>
        </p:txBody>
      </p:sp>
      <p:sp>
        <p:nvSpPr>
          <p:cNvPr id="72" name="Flowchart: Magnetic Disk 71"/>
          <p:cNvSpPr/>
          <p:nvPr/>
        </p:nvSpPr>
        <p:spPr bwMode="auto">
          <a:xfrm>
            <a:off x="10561349" y="8774373"/>
            <a:ext cx="691662" cy="5392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73" name="Rounded Rectangle 72"/>
          <p:cNvSpPr/>
          <p:nvPr/>
        </p:nvSpPr>
        <p:spPr bwMode="auto">
          <a:xfrm>
            <a:off x="10271202" y="8358204"/>
            <a:ext cx="1239718" cy="30680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23" fontAlgn="base">
              <a:spcBef>
                <a:spcPct val="0"/>
              </a:spcBef>
              <a:spcAft>
                <a:spcPct val="0"/>
              </a:spcAft>
            </a:pPr>
            <a:r>
              <a:rPr lang="en-US" sz="2300" dirty="0">
                <a:solidFill>
                  <a:srgbClr val="363535"/>
                </a:solidFill>
              </a:rPr>
              <a:t>Queue</a:t>
            </a:r>
          </a:p>
        </p:txBody>
      </p:sp>
      <p:sp>
        <p:nvSpPr>
          <p:cNvPr id="74" name="Rectangle 73"/>
          <p:cNvSpPr/>
          <p:nvPr/>
        </p:nvSpPr>
        <p:spPr>
          <a:xfrm>
            <a:off x="5088939" y="4700896"/>
            <a:ext cx="2727670" cy="369332"/>
          </a:xfrm>
          <a:prstGeom prst="rect">
            <a:avLst/>
          </a:prstGeom>
        </p:spPr>
        <p:txBody>
          <a:bodyPr wrap="none">
            <a:spAutoFit/>
          </a:bodyPr>
          <a:lstStyle/>
          <a:p>
            <a:r>
              <a:rPr lang="en-US" dirty="0">
                <a:solidFill>
                  <a:srgbClr val="FFFFFF"/>
                </a:solidFill>
              </a:rPr>
              <a:t>Ordered Received Queue</a:t>
            </a:r>
          </a:p>
        </p:txBody>
      </p:sp>
      <p:sp>
        <p:nvSpPr>
          <p:cNvPr id="75" name="Rectangle 74"/>
          <p:cNvSpPr/>
          <p:nvPr/>
        </p:nvSpPr>
        <p:spPr>
          <a:xfrm>
            <a:off x="9254231" y="7637234"/>
            <a:ext cx="2913555" cy="369332"/>
          </a:xfrm>
          <a:prstGeom prst="rect">
            <a:avLst/>
          </a:prstGeom>
        </p:spPr>
        <p:txBody>
          <a:bodyPr wrap="none">
            <a:spAutoFit/>
          </a:bodyPr>
          <a:lstStyle/>
          <a:p>
            <a:r>
              <a:rPr lang="en-US" dirty="0">
                <a:solidFill>
                  <a:srgbClr val="FFFFFF"/>
                </a:solidFill>
              </a:rPr>
              <a:t>Ordered </a:t>
            </a:r>
            <a:r>
              <a:rPr lang="en-US" dirty="0" smtClean="0">
                <a:solidFill>
                  <a:srgbClr val="FFFFFF"/>
                </a:solidFill>
              </a:rPr>
              <a:t>Processing Queue</a:t>
            </a:r>
            <a:endParaRPr lang="en-US" dirty="0">
              <a:solidFill>
                <a:srgbClr val="FFFFFF"/>
              </a:solidFill>
            </a:endParaRPr>
          </a:p>
        </p:txBody>
      </p:sp>
      <p:cxnSp>
        <p:nvCxnSpPr>
          <p:cNvPr id="50" name="Straight Arrow Connector 49"/>
          <p:cNvCxnSpPr>
            <a:stCxn id="49" idx="6"/>
            <a:endCxn id="48" idx="1"/>
          </p:cNvCxnSpPr>
          <p:nvPr/>
        </p:nvCxnSpPr>
        <p:spPr>
          <a:xfrm flipV="1">
            <a:off x="2911597" y="5556739"/>
            <a:ext cx="2177342" cy="650628"/>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55" name="Rounded Rectangle 54"/>
          <p:cNvSpPr/>
          <p:nvPr/>
        </p:nvSpPr>
        <p:spPr bwMode="auto">
          <a:xfrm>
            <a:off x="3948988" y="5539779"/>
            <a:ext cx="7620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Order 1</a:t>
            </a:r>
          </a:p>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Item2</a:t>
            </a:r>
            <a:endParaRPr lang="en-US" sz="1200" dirty="0">
              <a:gradFill>
                <a:gsLst>
                  <a:gs pos="0">
                    <a:srgbClr val="000000"/>
                  </a:gs>
                  <a:gs pos="100000">
                    <a:srgbClr val="000000"/>
                  </a:gs>
                </a:gsLst>
                <a:lin ang="5400000" scaled="0"/>
              </a:gradFill>
            </a:endParaRPr>
          </a:p>
        </p:txBody>
      </p:sp>
      <p:sp>
        <p:nvSpPr>
          <p:cNvPr id="56" name="Rounded Rectangle 55"/>
          <p:cNvSpPr/>
          <p:nvPr/>
        </p:nvSpPr>
        <p:spPr bwMode="auto">
          <a:xfrm>
            <a:off x="3074699" y="5804400"/>
            <a:ext cx="762000" cy="504093"/>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Order2</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Item11</a:t>
            </a:r>
            <a:endParaRPr lang="en-US" sz="1200" dirty="0">
              <a:gradFill>
                <a:gsLst>
                  <a:gs pos="0">
                    <a:srgbClr val="FFFFFF"/>
                  </a:gs>
                  <a:gs pos="100000">
                    <a:srgbClr val="FFFFFF"/>
                  </a:gs>
                </a:gsLst>
                <a:lin ang="5400000" scaled="0"/>
              </a:gradFill>
            </a:endParaRPr>
          </a:p>
        </p:txBody>
      </p:sp>
      <p:cxnSp>
        <p:nvCxnSpPr>
          <p:cNvPr id="62" name="Straight Arrow Connector 61"/>
          <p:cNvCxnSpPr>
            <a:stCxn id="61" idx="6"/>
            <a:endCxn id="48" idx="1"/>
          </p:cNvCxnSpPr>
          <p:nvPr/>
        </p:nvCxnSpPr>
        <p:spPr>
          <a:xfrm>
            <a:off x="2911597" y="4378567"/>
            <a:ext cx="2177342" cy="1178172"/>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bwMode="auto">
          <a:xfrm>
            <a:off x="3960812" y="4906728"/>
            <a:ext cx="7620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Order 1</a:t>
            </a:r>
          </a:p>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Item1</a:t>
            </a:r>
            <a:endParaRPr lang="en-US" sz="1200" dirty="0">
              <a:gradFill>
                <a:gsLst>
                  <a:gs pos="0">
                    <a:srgbClr val="000000"/>
                  </a:gs>
                  <a:gs pos="100000">
                    <a:srgbClr val="000000"/>
                  </a:gs>
                </a:gsLst>
                <a:lin ang="5400000" scaled="0"/>
              </a:gradFill>
            </a:endParaRPr>
          </a:p>
        </p:txBody>
      </p:sp>
      <p:sp>
        <p:nvSpPr>
          <p:cNvPr id="57" name="Rounded Rectangle 56"/>
          <p:cNvSpPr/>
          <p:nvPr/>
        </p:nvSpPr>
        <p:spPr bwMode="auto">
          <a:xfrm>
            <a:off x="3074699" y="4343400"/>
            <a:ext cx="762000" cy="504093"/>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Order2</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Item12</a:t>
            </a:r>
            <a:endParaRPr lang="en-US" sz="1200" dirty="0">
              <a:gradFill>
                <a:gsLst>
                  <a:gs pos="0">
                    <a:srgbClr val="FFFFFF"/>
                  </a:gs>
                  <a:gs pos="100000">
                    <a:srgbClr val="FFFFFF"/>
                  </a:gs>
                </a:gsLst>
                <a:lin ang="5400000" scaled="0"/>
              </a:gradFill>
            </a:endParaRPr>
          </a:p>
        </p:txBody>
      </p:sp>
      <p:grpSp>
        <p:nvGrpSpPr>
          <p:cNvPr id="76" name="Group 75"/>
          <p:cNvGrpSpPr/>
          <p:nvPr/>
        </p:nvGrpSpPr>
        <p:grpSpPr>
          <a:xfrm>
            <a:off x="7659443" y="5334000"/>
            <a:ext cx="644769" cy="450239"/>
            <a:chOff x="6627812" y="5029200"/>
            <a:chExt cx="990600" cy="616254"/>
          </a:xfrm>
        </p:grpSpPr>
        <p:sp>
          <p:nvSpPr>
            <p:cNvPr id="77" name="Rounded Rectangle 76"/>
            <p:cNvSpPr/>
            <p:nvPr/>
          </p:nvSpPr>
          <p:spPr bwMode="auto">
            <a:xfrm>
              <a:off x="6627812" y="502920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8" name="Rectangle 77"/>
            <p:cNvSpPr/>
            <p:nvPr/>
          </p:nvSpPr>
          <p:spPr bwMode="auto">
            <a:xfrm>
              <a:off x="7313612" y="5277679"/>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9" name="Rectangle 78"/>
            <p:cNvSpPr/>
            <p:nvPr/>
          </p:nvSpPr>
          <p:spPr bwMode="auto">
            <a:xfrm>
              <a:off x="6704012" y="51120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0" name="Rectangle 79"/>
            <p:cNvSpPr/>
            <p:nvPr/>
          </p:nvSpPr>
          <p:spPr bwMode="auto">
            <a:xfrm>
              <a:off x="6704012" y="52644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1" name="Rectangle 80"/>
            <p:cNvSpPr/>
            <p:nvPr/>
          </p:nvSpPr>
          <p:spPr bwMode="auto">
            <a:xfrm>
              <a:off x="6704012" y="54168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82" name="Straight Arrow Connector 81"/>
            <p:cNvCxnSpPr/>
            <p:nvPr/>
          </p:nvCxnSpPr>
          <p:spPr>
            <a:xfrm>
              <a:off x="6932612" y="5340654"/>
              <a:ext cx="349030" cy="0"/>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83" name="Rounded Rectangle 82"/>
          <p:cNvSpPr/>
          <p:nvPr/>
        </p:nvSpPr>
        <p:spPr bwMode="auto">
          <a:xfrm>
            <a:off x="8768174" y="5102380"/>
            <a:ext cx="907638" cy="1066800"/>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Order2:</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READY</a:t>
            </a:r>
            <a:endParaRPr lang="en-US" sz="1200" dirty="0">
              <a:gradFill>
                <a:gsLst>
                  <a:gs pos="0">
                    <a:srgbClr val="FFFFFF"/>
                  </a:gs>
                  <a:gs pos="100000">
                    <a:srgbClr val="FFFFFF"/>
                  </a:gs>
                </a:gsLst>
                <a:lin ang="5400000" scaled="0"/>
              </a:gradFill>
            </a:endParaRPr>
          </a:p>
        </p:txBody>
      </p:sp>
      <p:sp>
        <p:nvSpPr>
          <p:cNvPr id="84" name="Rounded Rectangle 83"/>
          <p:cNvSpPr/>
          <p:nvPr/>
        </p:nvSpPr>
        <p:spPr bwMode="auto">
          <a:xfrm>
            <a:off x="9868169" y="5102380"/>
            <a:ext cx="907638" cy="1066800"/>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Order 1:</a:t>
            </a:r>
          </a:p>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READY</a:t>
            </a:r>
            <a:endParaRPr lang="en-US" sz="1200" dirty="0">
              <a:gradFill>
                <a:gsLst>
                  <a:gs pos="0">
                    <a:srgbClr val="000000"/>
                  </a:gs>
                  <a:gs pos="100000">
                    <a:srgbClr val="000000"/>
                  </a:gs>
                </a:gsLst>
                <a:lin ang="5400000" scaled="0"/>
              </a:gradFill>
            </a:endParaRPr>
          </a:p>
        </p:txBody>
      </p:sp>
      <p:sp>
        <p:nvSpPr>
          <p:cNvPr id="39" name="Rounded Rectangle 38"/>
          <p:cNvSpPr/>
          <p:nvPr/>
        </p:nvSpPr>
        <p:spPr bwMode="auto">
          <a:xfrm>
            <a:off x="5088939" y="4188067"/>
            <a:ext cx="1708638" cy="380998"/>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Order 1: Item1, Item2</a:t>
            </a:r>
            <a:endParaRPr lang="en-US" sz="1200" dirty="0">
              <a:gradFill>
                <a:gsLst>
                  <a:gs pos="0">
                    <a:srgbClr val="000000"/>
                  </a:gs>
                  <a:gs pos="100000">
                    <a:srgbClr val="000000"/>
                  </a:gs>
                </a:gsLst>
                <a:lin ang="5400000" scaled="0"/>
              </a:gradFill>
            </a:endParaRPr>
          </a:p>
        </p:txBody>
      </p:sp>
      <p:sp>
        <p:nvSpPr>
          <p:cNvPr id="40" name="Rounded Rectangle 39"/>
          <p:cNvSpPr/>
          <p:nvPr/>
        </p:nvSpPr>
        <p:spPr bwMode="auto">
          <a:xfrm>
            <a:off x="4875211" y="3733800"/>
            <a:ext cx="1922365" cy="38099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Order 2: Item11, Item12</a:t>
            </a:r>
            <a:endParaRPr lang="en-US" sz="1200" dirty="0">
              <a:gradFill>
                <a:gsLst>
                  <a:gs pos="0">
                    <a:srgbClr val="000000"/>
                  </a:gs>
                  <a:gs pos="100000">
                    <a:srgbClr val="000000"/>
                  </a:gs>
                </a:gsLst>
                <a:lin ang="5400000" scaled="0"/>
              </a:gradFill>
            </a:endParaRPr>
          </a:p>
        </p:txBody>
      </p:sp>
    </p:spTree>
    <p:extLst>
      <p:ext uri="{BB962C8B-B14F-4D97-AF65-F5344CB8AC3E}">
        <p14:creationId xmlns:p14="http://schemas.microsoft.com/office/powerpoint/2010/main" val="712512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2000"/>
                                  </p:stCondLst>
                                  <p:childTnLst>
                                    <p:set>
                                      <p:cBhvr>
                                        <p:cTn id="25" dur="1" fill="hold">
                                          <p:stCondLst>
                                            <p:cond delay="0"/>
                                          </p:stCondLst>
                                        </p:cTn>
                                        <p:tgtEl>
                                          <p:spTgt spid="40"/>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2000"/>
                                  </p:stCondLst>
                                  <p:childTnLst>
                                    <p:set>
                                      <p:cBhvr>
                                        <p:cTn id="28" dur="1" fill="hold">
                                          <p:stCondLst>
                                            <p:cond delay="0"/>
                                          </p:stCondLst>
                                        </p:cTn>
                                        <p:tgtEl>
                                          <p:spTgt spid="56"/>
                                        </p:tgtEl>
                                        <p:attrNameLst>
                                          <p:attrName>style.visibility</p:attrName>
                                        </p:attrNameLst>
                                      </p:cBhvr>
                                      <p:to>
                                        <p:strVal val="visible"/>
                                      </p:to>
                                    </p:set>
                                  </p:childTnLst>
                                </p:cTn>
                              </p:par>
                            </p:childTnLst>
                          </p:cTn>
                        </p:par>
                        <p:par>
                          <p:cTn id="29" fill="hold">
                            <p:stCondLst>
                              <p:cond delay="4000"/>
                            </p:stCondLst>
                            <p:childTnLst>
                              <p:par>
                                <p:cTn id="30" presetID="1" presetClass="entr" presetSubtype="0" fill="hold" grpId="0" nodeType="afterEffect">
                                  <p:stCondLst>
                                    <p:cond delay="2000"/>
                                  </p:stCondLst>
                                  <p:childTnLst>
                                    <p:set>
                                      <p:cBhvr>
                                        <p:cTn id="31"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4" grpId="0" animBg="1"/>
      <p:bldP spid="57" grpId="0" animBg="1"/>
      <p:bldP spid="83" grpId="0" animBg="1"/>
      <p:bldP spid="84" grpId="0" animBg="1"/>
      <p:bldP spid="39" grpId="0" animBg="1"/>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Processing Sessions</a:t>
            </a:r>
            <a:endParaRPr lang="en-US" dirty="0"/>
          </a:p>
        </p:txBody>
      </p:sp>
      <p:sp>
        <p:nvSpPr>
          <p:cNvPr id="6" name="Text Placeholder 5"/>
          <p:cNvSpPr>
            <a:spLocks noGrp="1"/>
          </p:cNvSpPr>
          <p:nvPr>
            <p:ph type="body" sz="quarter" idx="10"/>
          </p:nvPr>
        </p:nvSpPr>
        <p:spPr>
          <a:xfrm>
            <a:off x="519114" y="1320731"/>
            <a:ext cx="11149012" cy="2108269"/>
          </a:xfrm>
        </p:spPr>
        <p:txBody>
          <a:bodyPr/>
          <a:lstStyle/>
          <a:p>
            <a:r>
              <a:rPr lang="en-US" sz="1800" dirty="0" err="1" smtClean="0">
                <a:latin typeface="Consolas"/>
              </a:rPr>
              <a:t>QueueDescription</a:t>
            </a:r>
            <a:r>
              <a:rPr lang="en-US" sz="1800" dirty="0" smtClean="0">
                <a:latin typeface="Consolas"/>
              </a:rPr>
              <a:t> </a:t>
            </a:r>
            <a:r>
              <a:rPr lang="en-US" sz="1800" dirty="0" err="1">
                <a:latin typeface="Consolas"/>
              </a:rPr>
              <a:t>queueDescription</a:t>
            </a:r>
            <a:r>
              <a:rPr lang="en-US" sz="1800" dirty="0">
                <a:latin typeface="Consolas"/>
              </a:rPr>
              <a:t> = </a:t>
            </a:r>
            <a:r>
              <a:rPr lang="en-US" sz="1800" dirty="0">
                <a:solidFill>
                  <a:srgbClr val="0000FF"/>
                </a:solidFill>
                <a:latin typeface="Consolas"/>
              </a:rPr>
              <a:t>new</a:t>
            </a:r>
            <a:r>
              <a:rPr lang="en-US" sz="1800" dirty="0">
                <a:solidFill>
                  <a:prstClr val="black"/>
                </a:solidFill>
                <a:latin typeface="Consolas"/>
              </a:rPr>
              <a:t> </a:t>
            </a:r>
            <a:r>
              <a:rPr lang="en-US" sz="1800" dirty="0" err="1">
                <a:solidFill>
                  <a:prstClr val="black"/>
                </a:solidFill>
                <a:latin typeface="Consolas"/>
              </a:rPr>
              <a:t>QueueDescription</a:t>
            </a:r>
            <a:r>
              <a:rPr lang="en-US" sz="1800" dirty="0">
                <a:solidFill>
                  <a:prstClr val="black"/>
                </a:solidFill>
                <a:latin typeface="Consolas"/>
              </a:rPr>
              <a:t>(</a:t>
            </a:r>
            <a:r>
              <a:rPr lang="en-US" sz="1800" dirty="0" err="1">
                <a:solidFill>
                  <a:prstClr val="black"/>
                </a:solidFill>
                <a:latin typeface="Consolas"/>
              </a:rPr>
              <a:t>queueName</a:t>
            </a:r>
            <a:r>
              <a:rPr lang="en-US" sz="1800" dirty="0">
                <a:solidFill>
                  <a:prstClr val="black"/>
                </a:solidFill>
                <a:latin typeface="Consolas"/>
              </a:rPr>
              <a:t>) </a:t>
            </a:r>
            <a:r>
              <a:rPr lang="en-US" sz="1800" dirty="0" smtClean="0">
                <a:solidFill>
                  <a:prstClr val="black"/>
                </a:solidFill>
                <a:latin typeface="Consolas"/>
              </a:rPr>
              <a:t> </a:t>
            </a:r>
          </a:p>
          <a:p>
            <a:r>
              <a:rPr lang="en-US" sz="1800" dirty="0">
                <a:solidFill>
                  <a:prstClr val="black"/>
                </a:solidFill>
                <a:latin typeface="Consolas"/>
              </a:rPr>
              <a:t>	</a:t>
            </a:r>
            <a:r>
              <a:rPr lang="en-US" sz="1800" dirty="0" smtClean="0">
                <a:solidFill>
                  <a:prstClr val="black"/>
                </a:solidFill>
                <a:latin typeface="Consolas"/>
              </a:rPr>
              <a:t>{</a:t>
            </a:r>
            <a:r>
              <a:rPr lang="en-US" sz="1800" dirty="0" err="1" smtClean="0">
                <a:solidFill>
                  <a:prstClr val="black"/>
                </a:solidFill>
                <a:latin typeface="Consolas"/>
              </a:rPr>
              <a:t>RequiresSession</a:t>
            </a:r>
            <a:r>
              <a:rPr lang="en-US" sz="1800" dirty="0" smtClean="0">
                <a:solidFill>
                  <a:prstClr val="black"/>
                </a:solidFill>
                <a:latin typeface="Consolas"/>
              </a:rPr>
              <a:t> </a:t>
            </a:r>
            <a:r>
              <a:rPr lang="en-US" sz="1800" dirty="0">
                <a:solidFill>
                  <a:prstClr val="black"/>
                </a:solidFill>
                <a:latin typeface="Consolas"/>
              </a:rPr>
              <a:t>= </a:t>
            </a:r>
            <a:r>
              <a:rPr lang="en-US" sz="1800" dirty="0">
                <a:solidFill>
                  <a:srgbClr val="0000FF"/>
                </a:solidFill>
                <a:latin typeface="Consolas"/>
              </a:rPr>
              <a:t>true</a:t>
            </a:r>
            <a:r>
              <a:rPr lang="en-US" sz="1800" dirty="0">
                <a:solidFill>
                  <a:prstClr val="black"/>
                </a:solidFill>
                <a:latin typeface="Consolas"/>
              </a:rPr>
              <a:t> };</a:t>
            </a:r>
          </a:p>
          <a:p>
            <a:r>
              <a:rPr lang="en-US" sz="1800" dirty="0">
                <a:solidFill>
                  <a:prstClr val="black"/>
                </a:solidFill>
                <a:latin typeface="Consolas"/>
              </a:rPr>
              <a:t>            </a:t>
            </a:r>
          </a:p>
          <a:p>
            <a:r>
              <a:rPr lang="en-US" sz="1800" dirty="0" smtClean="0">
                <a:solidFill>
                  <a:srgbClr val="008000"/>
                </a:solidFill>
                <a:latin typeface="Consolas"/>
              </a:rPr>
              <a:t>// </a:t>
            </a:r>
            <a:r>
              <a:rPr lang="en-US" sz="1800" dirty="0">
                <a:solidFill>
                  <a:srgbClr val="008000"/>
                </a:solidFill>
                <a:latin typeface="Consolas"/>
              </a:rPr>
              <a:t>Specify Session Id when sending the message</a:t>
            </a:r>
            <a:endParaRPr lang="en-US" sz="1800" dirty="0">
              <a:solidFill>
                <a:prstClr val="black"/>
              </a:solidFill>
              <a:latin typeface="Consolas"/>
            </a:endParaRPr>
          </a:p>
          <a:p>
            <a:r>
              <a:rPr lang="en-US" sz="1800" dirty="0" err="1" smtClean="0"/>
              <a:t>BrokeredMessage</a:t>
            </a:r>
            <a:r>
              <a:rPr lang="en-US" sz="1800" dirty="0" smtClean="0"/>
              <a:t> </a:t>
            </a:r>
            <a:r>
              <a:rPr lang="en-US" sz="1800" dirty="0"/>
              <a:t>message = new </a:t>
            </a:r>
            <a:r>
              <a:rPr lang="en-US" sz="1800" dirty="0" err="1"/>
              <a:t>BrokeredMessage</a:t>
            </a:r>
            <a:r>
              <a:rPr lang="en-US" sz="1800" dirty="0"/>
              <a:t>();</a:t>
            </a:r>
          </a:p>
          <a:p>
            <a:r>
              <a:rPr lang="en-US" sz="1800" dirty="0" err="1" smtClean="0"/>
              <a:t>message.SessionId</a:t>
            </a:r>
            <a:r>
              <a:rPr lang="en-US" sz="1800" dirty="0" smtClean="0"/>
              <a:t> </a:t>
            </a:r>
            <a:r>
              <a:rPr lang="en-US" sz="1800" dirty="0"/>
              <a:t>= </a:t>
            </a:r>
            <a:r>
              <a:rPr lang="en-US" sz="1800" dirty="0" err="1"/>
              <a:t>sessionId</a:t>
            </a:r>
            <a:r>
              <a:rPr lang="en-US" sz="1800" dirty="0" smtClean="0"/>
              <a:t>;</a:t>
            </a:r>
          </a:p>
          <a:p>
            <a:endParaRPr lang="en-US" sz="1800" dirty="0" smtClean="0"/>
          </a:p>
          <a:p>
            <a:r>
              <a:rPr lang="en-US" sz="1800" dirty="0">
                <a:solidFill>
                  <a:srgbClr val="008000"/>
                </a:solidFill>
                <a:latin typeface="Consolas"/>
              </a:rPr>
              <a:t>// </a:t>
            </a:r>
            <a:r>
              <a:rPr lang="en-US" sz="1800" dirty="0" smtClean="0">
                <a:solidFill>
                  <a:srgbClr val="008000"/>
                </a:solidFill>
                <a:latin typeface="Consolas"/>
              </a:rPr>
              <a:t>Accepting session and reading messages</a:t>
            </a:r>
            <a:endParaRPr lang="en-US" sz="1800" dirty="0"/>
          </a:p>
          <a:p>
            <a:r>
              <a:rPr lang="en-US" sz="1800" dirty="0" err="1">
                <a:latin typeface="Consolas"/>
              </a:rPr>
              <a:t>MessageSession</a:t>
            </a:r>
            <a:r>
              <a:rPr lang="en-US" sz="1800" dirty="0">
                <a:latin typeface="Consolas"/>
              </a:rPr>
              <a:t> </a:t>
            </a:r>
            <a:r>
              <a:rPr lang="en-US" sz="1800" dirty="0" err="1" smtClean="0">
                <a:latin typeface="Consolas"/>
              </a:rPr>
              <a:t>sessionRcv</a:t>
            </a:r>
            <a:r>
              <a:rPr lang="en-US" sz="1800" dirty="0" smtClean="0">
                <a:latin typeface="Consolas"/>
              </a:rPr>
              <a:t> </a:t>
            </a:r>
            <a:r>
              <a:rPr lang="en-US" sz="1800" dirty="0">
                <a:latin typeface="Consolas"/>
              </a:rPr>
              <a:t>= </a:t>
            </a:r>
            <a:r>
              <a:rPr lang="en-US" sz="1800" dirty="0" err="1">
                <a:latin typeface="Consolas"/>
              </a:rPr>
              <a:t>sessionQueueClient.AcceptMessageSession</a:t>
            </a:r>
            <a:r>
              <a:rPr lang="en-US" sz="1800" dirty="0">
                <a:latin typeface="Consolas"/>
              </a:rPr>
              <a:t>(</a:t>
            </a:r>
            <a:r>
              <a:rPr lang="en-US" sz="1800" dirty="0" err="1">
                <a:solidFill>
                  <a:srgbClr val="2B91AF"/>
                </a:solidFill>
                <a:latin typeface="Consolas"/>
              </a:rPr>
              <a:t>TimeSpan</a:t>
            </a:r>
            <a:r>
              <a:rPr lang="en-US" sz="1800" dirty="0" err="1">
                <a:solidFill>
                  <a:prstClr val="black"/>
                </a:solidFill>
                <a:latin typeface="Consolas"/>
              </a:rPr>
              <a:t>.FromSeconds</a:t>
            </a:r>
            <a:r>
              <a:rPr lang="en-US" sz="1800" dirty="0">
                <a:solidFill>
                  <a:prstClr val="black"/>
                </a:solidFill>
                <a:latin typeface="Consolas"/>
              </a:rPr>
              <a:t>(10));</a:t>
            </a:r>
          </a:p>
          <a:p>
            <a:r>
              <a:rPr lang="en-US" sz="1800" dirty="0" smtClean="0">
                <a:solidFill>
                  <a:srgbClr val="0000FF"/>
                </a:solidFill>
                <a:latin typeface="Consolas"/>
              </a:rPr>
              <a:t>while</a:t>
            </a:r>
            <a:r>
              <a:rPr lang="en-US" sz="1800" dirty="0" smtClean="0">
                <a:solidFill>
                  <a:prstClr val="black"/>
                </a:solidFill>
                <a:latin typeface="Consolas"/>
              </a:rPr>
              <a:t> </a:t>
            </a:r>
            <a:r>
              <a:rPr lang="en-US" sz="1800" dirty="0">
                <a:solidFill>
                  <a:prstClr val="black"/>
                </a:solidFill>
                <a:latin typeface="Consolas"/>
              </a:rPr>
              <a:t>((</a:t>
            </a:r>
            <a:r>
              <a:rPr lang="en-US" sz="1800" dirty="0" err="1">
                <a:solidFill>
                  <a:prstClr val="black"/>
                </a:solidFill>
                <a:latin typeface="Consolas"/>
              </a:rPr>
              <a:t>receivedMessage</a:t>
            </a:r>
            <a:r>
              <a:rPr lang="en-US" sz="1800" dirty="0">
                <a:solidFill>
                  <a:prstClr val="black"/>
                </a:solidFill>
                <a:latin typeface="Consolas"/>
              </a:rPr>
              <a:t> = </a:t>
            </a:r>
            <a:r>
              <a:rPr lang="en-US" sz="1800" dirty="0" err="1" smtClean="0">
                <a:latin typeface="Consolas"/>
              </a:rPr>
              <a:t>sessionRcv</a:t>
            </a:r>
            <a:r>
              <a:rPr lang="en-US" sz="1800" dirty="0" err="1" smtClean="0">
                <a:solidFill>
                  <a:prstClr val="black"/>
                </a:solidFill>
                <a:latin typeface="Consolas"/>
              </a:rPr>
              <a:t>.Receive</a:t>
            </a:r>
            <a:r>
              <a:rPr lang="en-US" sz="1800" dirty="0" smtClean="0">
                <a:solidFill>
                  <a:prstClr val="black"/>
                </a:solidFill>
                <a:latin typeface="Consolas"/>
              </a:rPr>
              <a:t>(</a:t>
            </a:r>
            <a:r>
              <a:rPr lang="en-US" sz="1800" dirty="0" err="1" smtClean="0">
                <a:solidFill>
                  <a:srgbClr val="2B91AF"/>
                </a:solidFill>
                <a:latin typeface="Consolas"/>
              </a:rPr>
              <a:t>TimeSpan</a:t>
            </a:r>
            <a:r>
              <a:rPr lang="en-US" sz="1800" dirty="0" err="1" smtClean="0">
                <a:solidFill>
                  <a:prstClr val="black"/>
                </a:solidFill>
                <a:latin typeface="Consolas"/>
              </a:rPr>
              <a:t>.FromSeconds</a:t>
            </a:r>
            <a:r>
              <a:rPr lang="en-US" sz="1800" dirty="0" smtClean="0">
                <a:solidFill>
                  <a:prstClr val="black"/>
                </a:solidFill>
                <a:latin typeface="Consolas"/>
              </a:rPr>
              <a:t>(10</a:t>
            </a:r>
            <a:r>
              <a:rPr lang="en-US" sz="1800" dirty="0">
                <a:solidFill>
                  <a:prstClr val="black"/>
                </a:solidFill>
                <a:latin typeface="Consolas"/>
              </a:rPr>
              <a:t>))) != </a:t>
            </a:r>
            <a:r>
              <a:rPr lang="en-US" sz="1800" dirty="0">
                <a:solidFill>
                  <a:srgbClr val="0000FF"/>
                </a:solidFill>
                <a:latin typeface="Consolas"/>
              </a:rPr>
              <a:t>null</a:t>
            </a:r>
            <a:r>
              <a:rPr lang="en-US" sz="1800" dirty="0">
                <a:solidFill>
                  <a:prstClr val="black"/>
                </a:solidFill>
                <a:latin typeface="Consolas"/>
              </a:rPr>
              <a:t>)</a:t>
            </a:r>
          </a:p>
          <a:p>
            <a:r>
              <a:rPr lang="en-US" sz="1800" dirty="0">
                <a:solidFill>
                  <a:prstClr val="black"/>
                </a:solidFill>
                <a:latin typeface="Consolas"/>
              </a:rPr>
              <a:t>    </a:t>
            </a:r>
            <a:r>
              <a:rPr lang="en-US" sz="1800" dirty="0" smtClean="0">
                <a:solidFill>
                  <a:prstClr val="black"/>
                </a:solidFill>
                <a:latin typeface="Consolas"/>
              </a:rPr>
              <a:t>	{ </a:t>
            </a:r>
          </a:p>
          <a:p>
            <a:r>
              <a:rPr lang="en-US" sz="1800" dirty="0">
                <a:solidFill>
                  <a:prstClr val="black"/>
                </a:solidFill>
                <a:latin typeface="Consolas"/>
              </a:rPr>
              <a:t>	</a:t>
            </a:r>
            <a:r>
              <a:rPr lang="en-US" sz="1800" dirty="0" smtClean="0">
                <a:solidFill>
                  <a:prstClr val="black"/>
                </a:solidFill>
                <a:latin typeface="Consolas"/>
              </a:rPr>
              <a:t>	</a:t>
            </a:r>
            <a:r>
              <a:rPr lang="en-US" sz="1800" dirty="0" err="1" smtClean="0">
                <a:solidFill>
                  <a:prstClr val="black"/>
                </a:solidFill>
                <a:latin typeface="Consolas"/>
              </a:rPr>
              <a:t>ProcessMessage</a:t>
            </a:r>
            <a:r>
              <a:rPr lang="en-US" sz="1800" dirty="0" smtClean="0">
                <a:solidFill>
                  <a:prstClr val="black"/>
                </a:solidFill>
                <a:latin typeface="Consolas"/>
              </a:rPr>
              <a:t>(</a:t>
            </a:r>
            <a:r>
              <a:rPr lang="en-US" sz="1800" dirty="0" err="1" smtClean="0">
                <a:solidFill>
                  <a:prstClr val="black"/>
                </a:solidFill>
                <a:latin typeface="Consolas"/>
              </a:rPr>
              <a:t>receivedMessage</a:t>
            </a:r>
            <a:r>
              <a:rPr lang="en-US" sz="1800" dirty="0" smtClean="0">
                <a:solidFill>
                  <a:prstClr val="black"/>
                </a:solidFill>
                <a:latin typeface="Consolas"/>
              </a:rPr>
              <a:t>);</a:t>
            </a:r>
          </a:p>
          <a:p>
            <a:r>
              <a:rPr lang="en-US" sz="1800" dirty="0">
                <a:solidFill>
                  <a:prstClr val="black"/>
                </a:solidFill>
                <a:latin typeface="Consolas"/>
              </a:rPr>
              <a:t>	</a:t>
            </a:r>
            <a:r>
              <a:rPr lang="en-US" sz="1800" dirty="0" smtClean="0">
                <a:solidFill>
                  <a:prstClr val="black"/>
                </a:solidFill>
                <a:latin typeface="Consolas"/>
              </a:rPr>
              <a:t>}</a:t>
            </a:r>
            <a:endParaRPr lang="en-US" sz="1800" dirty="0">
              <a:solidFill>
                <a:prstClr val="black"/>
              </a:solidFill>
              <a:latin typeface="Consolas"/>
            </a:endParaRPr>
          </a:p>
          <a:p>
            <a:r>
              <a:rPr lang="en-US" sz="1800" dirty="0">
                <a:solidFill>
                  <a:srgbClr val="008000"/>
                </a:solidFill>
                <a:latin typeface="Consolas"/>
              </a:rPr>
              <a:t>// </a:t>
            </a:r>
            <a:r>
              <a:rPr lang="en-US" sz="1800" dirty="0" smtClean="0">
                <a:solidFill>
                  <a:srgbClr val="008000"/>
                </a:solidFill>
                <a:latin typeface="Consolas"/>
              </a:rPr>
              <a:t>Close Session after all messages have been processed </a:t>
            </a:r>
            <a:endParaRPr lang="en-US" sz="1800" dirty="0" smtClean="0">
              <a:solidFill>
                <a:prstClr val="black"/>
              </a:solidFill>
              <a:latin typeface="Consolas"/>
            </a:endParaRPr>
          </a:p>
          <a:p>
            <a:r>
              <a:rPr lang="en-US" sz="1800" dirty="0" err="1">
                <a:latin typeface="Consolas"/>
              </a:rPr>
              <a:t>sessionRcv</a:t>
            </a:r>
            <a:r>
              <a:rPr lang="en-US" sz="1800" dirty="0" err="1" smtClean="0">
                <a:solidFill>
                  <a:prstClr val="black"/>
                </a:solidFill>
                <a:latin typeface="Consolas"/>
              </a:rPr>
              <a:t>.Close</a:t>
            </a:r>
            <a:r>
              <a:rPr lang="en-US" sz="1800" dirty="0" smtClean="0">
                <a:solidFill>
                  <a:prstClr val="black"/>
                </a:solidFill>
                <a:latin typeface="Consolas"/>
              </a:rPr>
              <a:t>();</a:t>
            </a:r>
            <a:endParaRPr lang="en-US" sz="1800" dirty="0"/>
          </a:p>
        </p:txBody>
      </p:sp>
    </p:spTree>
    <p:extLst>
      <p:ext uri="{BB962C8B-B14F-4D97-AF65-F5344CB8AC3E}">
        <p14:creationId xmlns:p14="http://schemas.microsoft.com/office/powerpoint/2010/main" val="275665271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Session State</a:t>
            </a:r>
            <a:endParaRPr lang="en-US" dirty="0"/>
          </a:p>
        </p:txBody>
      </p:sp>
      <p:sp>
        <p:nvSpPr>
          <p:cNvPr id="6" name="Text Placeholder 5"/>
          <p:cNvSpPr>
            <a:spLocks noGrp="1"/>
          </p:cNvSpPr>
          <p:nvPr>
            <p:ph type="body" sz="quarter" idx="10"/>
          </p:nvPr>
        </p:nvSpPr>
        <p:spPr>
          <a:xfrm>
            <a:off x="519114" y="1219200"/>
            <a:ext cx="11149012" cy="5096780"/>
          </a:xfrm>
        </p:spPr>
        <p:txBody>
          <a:bodyPr/>
          <a:lstStyle/>
          <a:p>
            <a:r>
              <a:rPr lang="en-US" sz="1600" dirty="0" smtClean="0">
                <a:solidFill>
                  <a:srgbClr val="008000"/>
                </a:solidFill>
                <a:latin typeface="Consolas"/>
              </a:rPr>
              <a:t>// Extracting sessions state </a:t>
            </a:r>
          </a:p>
          <a:p>
            <a:r>
              <a:rPr lang="en-US" sz="1600" dirty="0" smtClean="0"/>
              <a:t>Stream </a:t>
            </a:r>
            <a:r>
              <a:rPr lang="en-US" sz="1600" dirty="0" err="1"/>
              <a:t>stream</a:t>
            </a:r>
            <a:r>
              <a:rPr lang="en-US" sz="1600" dirty="0"/>
              <a:t> = </a:t>
            </a:r>
            <a:r>
              <a:rPr lang="en-US" sz="1600" dirty="0" err="1" smtClean="0">
                <a:latin typeface="Consolas"/>
              </a:rPr>
              <a:t>messageSession</a:t>
            </a:r>
            <a:r>
              <a:rPr lang="en-US" sz="1600" dirty="0" smtClean="0">
                <a:latin typeface="Consolas"/>
              </a:rPr>
              <a:t> </a:t>
            </a:r>
            <a:r>
              <a:rPr lang="en-US" sz="1600" dirty="0" smtClean="0"/>
              <a:t>.</a:t>
            </a:r>
            <a:r>
              <a:rPr lang="en-US" sz="1600" dirty="0" err="1" smtClean="0"/>
              <a:t>GetState</a:t>
            </a:r>
            <a:r>
              <a:rPr lang="en-US" sz="1600" dirty="0" smtClean="0"/>
              <a:t>();</a:t>
            </a:r>
            <a:endParaRPr lang="en-US" sz="1600" dirty="0"/>
          </a:p>
          <a:p>
            <a:r>
              <a:rPr lang="en-US" sz="1600" dirty="0" smtClean="0"/>
              <a:t>if </a:t>
            </a:r>
            <a:r>
              <a:rPr lang="en-US" sz="1600" dirty="0"/>
              <a:t>(stream != null)</a:t>
            </a:r>
          </a:p>
          <a:p>
            <a:r>
              <a:rPr lang="en-US" sz="1600" dirty="0" smtClean="0"/>
              <a:t>{</a:t>
            </a:r>
            <a:endParaRPr lang="en-US" sz="1600" dirty="0"/>
          </a:p>
          <a:p>
            <a:r>
              <a:rPr lang="en-US" sz="1600" dirty="0" smtClean="0"/>
              <a:t>	using (</a:t>
            </a:r>
            <a:r>
              <a:rPr lang="en-US" sz="1600" dirty="0" err="1" smtClean="0"/>
              <a:t>var</a:t>
            </a:r>
            <a:r>
              <a:rPr lang="en-US" sz="1600" dirty="0" smtClean="0"/>
              <a:t> reader = new </a:t>
            </a:r>
            <a:r>
              <a:rPr lang="en-US" sz="1600" dirty="0" err="1" smtClean="0"/>
              <a:t>StreamReader</a:t>
            </a:r>
            <a:r>
              <a:rPr lang="en-US" sz="1600" dirty="0" smtClean="0"/>
              <a:t>(stream))</a:t>
            </a:r>
          </a:p>
          <a:p>
            <a:r>
              <a:rPr lang="en-US" sz="1600" dirty="0" smtClean="0"/>
              <a:t>    </a:t>
            </a:r>
            <a:r>
              <a:rPr lang="en-US" sz="1600" dirty="0"/>
              <a:t>{ state = </a:t>
            </a:r>
            <a:r>
              <a:rPr lang="en-US" sz="1600" dirty="0" err="1"/>
              <a:t>reader.ReadToEnd</a:t>
            </a:r>
            <a:r>
              <a:rPr lang="en-US" sz="1600" dirty="0"/>
              <a:t>(); }</a:t>
            </a:r>
          </a:p>
          <a:p>
            <a:r>
              <a:rPr lang="en-US" sz="1600" dirty="0" smtClean="0"/>
              <a:t>}</a:t>
            </a:r>
            <a:endParaRPr lang="en-US" sz="1600" dirty="0"/>
          </a:p>
          <a:p>
            <a:r>
              <a:rPr lang="en-US" sz="1600" dirty="0">
                <a:solidFill>
                  <a:srgbClr val="008000"/>
                </a:solidFill>
                <a:latin typeface="Consolas"/>
              </a:rPr>
              <a:t>// </a:t>
            </a:r>
            <a:r>
              <a:rPr lang="en-US" sz="1600" dirty="0" smtClean="0">
                <a:solidFill>
                  <a:srgbClr val="008000"/>
                </a:solidFill>
                <a:latin typeface="Consolas"/>
              </a:rPr>
              <a:t>Modify session state</a:t>
            </a:r>
            <a:endParaRPr lang="en-US" sz="1600" dirty="0" smtClean="0">
              <a:solidFill>
                <a:srgbClr val="0000FF"/>
              </a:solidFill>
              <a:latin typeface="Consolas"/>
            </a:endParaRPr>
          </a:p>
          <a:p>
            <a:r>
              <a:rPr lang="en-US" sz="1600" dirty="0"/>
              <a:t>using (</a:t>
            </a:r>
            <a:r>
              <a:rPr lang="en-US" sz="1600" dirty="0" err="1"/>
              <a:t>var</a:t>
            </a:r>
            <a:r>
              <a:rPr lang="en-US" sz="1600" dirty="0"/>
              <a:t> stream = new </a:t>
            </a:r>
            <a:r>
              <a:rPr lang="en-US" sz="1600" dirty="0" err="1"/>
              <a:t>MemoryStream</a:t>
            </a:r>
            <a:r>
              <a:rPr lang="en-US" sz="1600" dirty="0"/>
              <a:t>())</a:t>
            </a:r>
          </a:p>
          <a:p>
            <a:r>
              <a:rPr lang="en-US" sz="1600" dirty="0"/>
              <a:t>            {</a:t>
            </a:r>
          </a:p>
          <a:p>
            <a:r>
              <a:rPr lang="en-US" sz="1600" dirty="0" smtClean="0"/>
              <a:t>using </a:t>
            </a:r>
            <a:r>
              <a:rPr lang="en-US" sz="1600" dirty="0"/>
              <a:t>(</a:t>
            </a:r>
            <a:r>
              <a:rPr lang="en-US" sz="1600" dirty="0" err="1"/>
              <a:t>var</a:t>
            </a:r>
            <a:r>
              <a:rPr lang="en-US" sz="1600" dirty="0"/>
              <a:t> writer = new </a:t>
            </a:r>
            <a:r>
              <a:rPr lang="en-US" sz="1600" dirty="0" err="1"/>
              <a:t>StreamWriter</a:t>
            </a:r>
            <a:r>
              <a:rPr lang="en-US" sz="1600" dirty="0"/>
              <a:t>(stream))</a:t>
            </a:r>
          </a:p>
          <a:p>
            <a:r>
              <a:rPr lang="en-US" sz="1600" dirty="0" smtClean="0"/>
              <a:t>{</a:t>
            </a:r>
            <a:endParaRPr lang="en-US" sz="1600" dirty="0"/>
          </a:p>
          <a:p>
            <a:r>
              <a:rPr lang="en-US" sz="1600" dirty="0" smtClean="0"/>
              <a:t>    </a:t>
            </a:r>
            <a:r>
              <a:rPr lang="en-US" sz="1600" dirty="0" err="1"/>
              <a:t>writer.Write</a:t>
            </a:r>
            <a:r>
              <a:rPr lang="en-US" sz="1600" dirty="0"/>
              <a:t>(state);</a:t>
            </a:r>
          </a:p>
          <a:p>
            <a:r>
              <a:rPr lang="en-US" sz="1600" dirty="0" smtClean="0"/>
              <a:t>    </a:t>
            </a:r>
            <a:r>
              <a:rPr lang="en-US" sz="1600" dirty="0" err="1"/>
              <a:t>writer.Flush</a:t>
            </a:r>
            <a:r>
              <a:rPr lang="en-US" sz="1600" dirty="0" smtClean="0"/>
              <a:t>();</a:t>
            </a:r>
            <a:endParaRPr lang="en-US" sz="1600" dirty="0"/>
          </a:p>
          <a:p>
            <a:r>
              <a:rPr lang="en-US" sz="1600" dirty="0" smtClean="0"/>
              <a:t>    </a:t>
            </a:r>
            <a:r>
              <a:rPr lang="en-US" sz="1600" dirty="0" err="1"/>
              <a:t>stream.Position</a:t>
            </a:r>
            <a:r>
              <a:rPr lang="en-US" sz="1600" dirty="0"/>
              <a:t> = 0;</a:t>
            </a:r>
          </a:p>
          <a:p>
            <a:r>
              <a:rPr lang="en-US" sz="1600" dirty="0"/>
              <a:t> </a:t>
            </a:r>
            <a:r>
              <a:rPr lang="en-US" sz="1600" dirty="0" smtClean="0"/>
              <a:t>		    </a:t>
            </a:r>
            <a:r>
              <a:rPr lang="en-US" sz="1600" dirty="0" err="1" smtClean="0">
                <a:latin typeface="Consolas"/>
              </a:rPr>
              <a:t>messageSession</a:t>
            </a:r>
            <a:r>
              <a:rPr lang="en-US" sz="1600" dirty="0" err="1" smtClean="0"/>
              <a:t>.SetState</a:t>
            </a:r>
            <a:r>
              <a:rPr lang="en-US" sz="1600" dirty="0" smtClean="0"/>
              <a:t>(stream);</a:t>
            </a:r>
            <a:endParaRPr lang="en-US" sz="1600" dirty="0"/>
          </a:p>
          <a:p>
            <a:r>
              <a:rPr lang="en-US" sz="1600" dirty="0" smtClean="0"/>
              <a:t>}</a:t>
            </a:r>
            <a:endParaRPr lang="en-US" sz="1600" dirty="0"/>
          </a:p>
          <a:p>
            <a:r>
              <a:rPr lang="en-US" sz="1600" dirty="0"/>
              <a:t>            }</a:t>
            </a:r>
          </a:p>
          <a:p>
            <a:r>
              <a:rPr lang="en-US" sz="1600" dirty="0" err="1">
                <a:latin typeface="Consolas"/>
              </a:rPr>
              <a:t>messageSession</a:t>
            </a:r>
            <a:r>
              <a:rPr lang="en-US" sz="1600" dirty="0" err="1" smtClean="0">
                <a:solidFill>
                  <a:prstClr val="black"/>
                </a:solidFill>
                <a:latin typeface="Consolas"/>
              </a:rPr>
              <a:t>.Close</a:t>
            </a:r>
            <a:r>
              <a:rPr lang="en-US" sz="1600" dirty="0" smtClean="0">
                <a:solidFill>
                  <a:prstClr val="black"/>
                </a:solidFill>
                <a:latin typeface="Consolas"/>
              </a:rPr>
              <a:t>();</a:t>
            </a:r>
            <a:endParaRPr lang="en-US" sz="1600" dirty="0"/>
          </a:p>
        </p:txBody>
      </p:sp>
    </p:spTree>
    <p:extLst>
      <p:ext uri="{BB962C8B-B14F-4D97-AF65-F5344CB8AC3E}">
        <p14:creationId xmlns:p14="http://schemas.microsoft.com/office/powerpoint/2010/main" val="137030683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Resequencer</a:t>
            </a:r>
            <a:endParaRPr lang="en-US" dirty="0" smtClean="0"/>
          </a:p>
        </p:txBody>
      </p:sp>
      <p:sp>
        <p:nvSpPr>
          <p:cNvPr id="3" name="Text Placeholder 2"/>
          <p:cNvSpPr>
            <a:spLocks noGrp="1"/>
          </p:cNvSpPr>
          <p:nvPr>
            <p:ph type="body" sz="quarter" idx="10"/>
          </p:nvPr>
        </p:nvSpPr>
        <p:spPr>
          <a:xfrm>
            <a:off x="456820" y="1371600"/>
            <a:ext cx="11149012" cy="2320635"/>
          </a:xfrm>
        </p:spPr>
        <p:txBody>
          <a:bodyPr/>
          <a:lstStyle/>
          <a:p>
            <a:r>
              <a:rPr lang="en-US" dirty="0" smtClean="0"/>
              <a:t>Scenario</a:t>
            </a:r>
          </a:p>
          <a:p>
            <a:pPr lvl="1"/>
            <a:r>
              <a:rPr lang="en-US" dirty="0" smtClean="0"/>
              <a:t>A statefull filter which collects and reorders messages</a:t>
            </a:r>
            <a:endParaRPr lang="en-US" dirty="0"/>
          </a:p>
          <a:p>
            <a:r>
              <a:rPr lang="en-US" dirty="0" smtClean="0"/>
              <a:t>Common use-cases</a:t>
            </a:r>
          </a:p>
          <a:p>
            <a:pPr lvl="1"/>
            <a:r>
              <a:rPr lang="en-US" dirty="0" smtClean="0"/>
              <a:t>Get a stream of related but out-of-order messages back into the correct order </a:t>
            </a:r>
            <a:endParaRPr lang="en-US" dirty="0"/>
          </a:p>
        </p:txBody>
      </p:sp>
      <p:grpSp>
        <p:nvGrpSpPr>
          <p:cNvPr id="4" name="Group 3"/>
          <p:cNvGrpSpPr/>
          <p:nvPr/>
        </p:nvGrpSpPr>
        <p:grpSpPr>
          <a:xfrm>
            <a:off x="11047412" y="533400"/>
            <a:ext cx="990600" cy="616254"/>
            <a:chOff x="3748197" y="5044550"/>
            <a:chExt cx="990600" cy="616254"/>
          </a:xfrm>
        </p:grpSpPr>
        <p:sp>
          <p:nvSpPr>
            <p:cNvPr id="5" name="Rounded Rectangle 4"/>
            <p:cNvSpPr/>
            <p:nvPr/>
          </p:nvSpPr>
          <p:spPr bwMode="auto">
            <a:xfrm>
              <a:off x="3748197" y="504455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3808412" y="5318755"/>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4570412" y="5284250"/>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4399545" y="5282936"/>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4230417" y="528182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0" name="Straight Arrow Connector 9"/>
            <p:cNvCxnSpPr/>
            <p:nvPr/>
          </p:nvCxnSpPr>
          <p:spPr>
            <a:xfrm flipV="1">
              <a:off x="4010505" y="5352677"/>
              <a:ext cx="212615" cy="3327"/>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3922196" y="5460312"/>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Rectangle 11"/>
            <p:cNvSpPr/>
            <p:nvPr/>
          </p:nvSpPr>
          <p:spPr bwMode="auto">
            <a:xfrm>
              <a:off x="3918320" y="5181600"/>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184766168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ounded Rectangle 73"/>
          <p:cNvSpPr/>
          <p:nvPr/>
        </p:nvSpPr>
        <p:spPr bwMode="auto">
          <a:xfrm>
            <a:off x="5469046" y="3962400"/>
            <a:ext cx="1626584" cy="562707"/>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200" dirty="0" smtClean="0">
                <a:gradFill>
                  <a:gsLst>
                    <a:gs pos="0">
                      <a:srgbClr val="000000"/>
                    </a:gs>
                    <a:gs pos="100000">
                      <a:srgbClr val="000000"/>
                    </a:gs>
                  </a:gsLst>
                  <a:lin ang="5400000" scaled="0"/>
                </a:gradFill>
              </a:rPr>
              <a:t>Next: M2</a:t>
            </a:r>
          </a:p>
        </p:txBody>
      </p:sp>
      <p:sp>
        <p:nvSpPr>
          <p:cNvPr id="2" name="Title 1"/>
          <p:cNvSpPr>
            <a:spLocks noGrp="1"/>
          </p:cNvSpPr>
          <p:nvPr>
            <p:ph type="title"/>
          </p:nvPr>
        </p:nvSpPr>
        <p:spPr/>
        <p:txBody>
          <a:bodyPr/>
          <a:lstStyle/>
          <a:p>
            <a:r>
              <a:rPr lang="en-US" dirty="0" smtClean="0"/>
              <a:t>Implementing </a:t>
            </a:r>
            <a:r>
              <a:rPr lang="en-US" dirty="0" err="1" smtClean="0"/>
              <a:t>Resequencer</a:t>
            </a:r>
            <a:r>
              <a:rPr lang="en-US" dirty="0" smtClean="0"/>
              <a:t> with Service Bus</a:t>
            </a:r>
            <a:endParaRPr lang="en-US" dirty="0"/>
          </a:p>
        </p:txBody>
      </p:sp>
      <p:sp>
        <p:nvSpPr>
          <p:cNvPr id="3" name="Text Placeholder 2"/>
          <p:cNvSpPr>
            <a:spLocks noGrp="1"/>
          </p:cNvSpPr>
          <p:nvPr>
            <p:ph type="body" sz="quarter" idx="10"/>
          </p:nvPr>
        </p:nvSpPr>
        <p:spPr>
          <a:xfrm>
            <a:off x="519113" y="1151858"/>
            <a:ext cx="11149012" cy="3053144"/>
          </a:xfrm>
        </p:spPr>
        <p:txBody>
          <a:bodyPr/>
          <a:lstStyle/>
          <a:p>
            <a:r>
              <a:rPr lang="en-US" dirty="0" smtClean="0"/>
              <a:t>Correlate messages with </a:t>
            </a:r>
            <a:r>
              <a:rPr lang="en-US" b="1" i="1" dirty="0" smtClean="0"/>
              <a:t>sessions ID. </a:t>
            </a:r>
            <a:r>
              <a:rPr lang="en-US" dirty="0" smtClean="0"/>
              <a:t>Identify sequence with a sequence ID property </a:t>
            </a:r>
          </a:p>
          <a:p>
            <a:r>
              <a:rPr lang="en-US" dirty="0" smtClean="0"/>
              <a:t>Use </a:t>
            </a:r>
            <a:r>
              <a:rPr lang="en-US" b="1" i="1" dirty="0" smtClean="0"/>
              <a:t>session </a:t>
            </a:r>
            <a:r>
              <a:rPr lang="en-US" b="1" i="1" dirty="0"/>
              <a:t>state</a:t>
            </a:r>
            <a:r>
              <a:rPr lang="en-US" dirty="0"/>
              <a:t> to </a:t>
            </a:r>
            <a:r>
              <a:rPr lang="en-US" dirty="0" smtClean="0"/>
              <a:t>store out-of-sequence messages</a:t>
            </a:r>
          </a:p>
          <a:p>
            <a:r>
              <a:rPr lang="en-US" b="1" i="1" dirty="0" smtClean="0"/>
              <a:t>Defer</a:t>
            </a:r>
            <a:r>
              <a:rPr lang="en-US" dirty="0" smtClean="0"/>
              <a:t> out-of-sequence messages for a later time</a:t>
            </a:r>
          </a:p>
          <a:p>
            <a:pPr marL="0" indent="0">
              <a:buNone/>
            </a:pPr>
            <a:endParaRPr lang="en-US" b="1" i="1" dirty="0"/>
          </a:p>
          <a:p>
            <a:endParaRPr lang="en-US" dirty="0" smtClean="0"/>
          </a:p>
        </p:txBody>
      </p:sp>
      <p:sp>
        <p:nvSpPr>
          <p:cNvPr id="22" name="Rectangle 21"/>
          <p:cNvSpPr/>
          <p:nvPr/>
        </p:nvSpPr>
        <p:spPr bwMode="auto">
          <a:xfrm>
            <a:off x="4646612" y="5140572"/>
            <a:ext cx="1840521"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endParaRPr lang="en-US" sz="2300" dirty="0">
              <a:solidFill>
                <a:srgbClr val="FFFFFF"/>
              </a:solidFill>
            </a:endParaRPr>
          </a:p>
        </p:txBody>
      </p:sp>
      <p:sp>
        <p:nvSpPr>
          <p:cNvPr id="23" name="Oval 22"/>
          <p:cNvSpPr/>
          <p:nvPr/>
        </p:nvSpPr>
        <p:spPr bwMode="auto">
          <a:xfrm>
            <a:off x="1200027" y="5205049"/>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r>
              <a:rPr lang="en-US" sz="2300" dirty="0" smtClean="0">
                <a:gradFill>
                  <a:gsLst>
                    <a:gs pos="0">
                      <a:srgbClr val="FFFFFF"/>
                    </a:gs>
                    <a:gs pos="100000">
                      <a:srgbClr val="FFFFFF"/>
                    </a:gs>
                  </a:gsLst>
                  <a:lin ang="5400000" scaled="0"/>
                </a:gradFill>
              </a:rPr>
              <a:t>S</a:t>
            </a:r>
            <a:endParaRPr lang="en-US" sz="2300" dirty="0">
              <a:gradFill>
                <a:gsLst>
                  <a:gs pos="0">
                    <a:srgbClr val="FFFFFF"/>
                  </a:gs>
                  <a:gs pos="100000">
                    <a:srgbClr val="FFFFFF"/>
                  </a:gs>
                </a:gsLst>
                <a:lin ang="5400000" scaled="0"/>
              </a:gradFill>
            </a:endParaRPr>
          </a:p>
        </p:txBody>
      </p:sp>
      <p:sp>
        <p:nvSpPr>
          <p:cNvPr id="24" name="Oval 23"/>
          <p:cNvSpPr/>
          <p:nvPr/>
        </p:nvSpPr>
        <p:spPr bwMode="auto">
          <a:xfrm>
            <a:off x="7313612" y="5210821"/>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r>
              <a:rPr lang="en-US" sz="2300" dirty="0">
                <a:gradFill>
                  <a:gsLst>
                    <a:gs pos="0">
                      <a:srgbClr val="FFFFFF"/>
                    </a:gs>
                    <a:gs pos="100000">
                      <a:srgbClr val="FFFFFF"/>
                    </a:gs>
                  </a:gsLst>
                  <a:lin ang="5400000" scaled="0"/>
                </a:gradFill>
              </a:rPr>
              <a:t>R</a:t>
            </a:r>
          </a:p>
        </p:txBody>
      </p:sp>
      <p:cxnSp>
        <p:nvCxnSpPr>
          <p:cNvPr id="25" name="Straight Arrow Connector 24"/>
          <p:cNvCxnSpPr>
            <a:stCxn id="23" idx="6"/>
            <a:endCxn id="22" idx="1"/>
          </p:cNvCxnSpPr>
          <p:nvPr/>
        </p:nvCxnSpPr>
        <p:spPr>
          <a:xfrm>
            <a:off x="2208212" y="5668111"/>
            <a:ext cx="2438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Flowchart: Magnetic Disk 25"/>
          <p:cNvSpPr/>
          <p:nvPr/>
        </p:nvSpPr>
        <p:spPr bwMode="auto">
          <a:xfrm>
            <a:off x="5572732" y="6043248"/>
            <a:ext cx="691662" cy="5392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27" name="Straight Arrow Connector 26"/>
          <p:cNvCxnSpPr>
            <a:stCxn id="22" idx="3"/>
          </p:cNvCxnSpPr>
          <p:nvPr/>
        </p:nvCxnSpPr>
        <p:spPr>
          <a:xfrm>
            <a:off x="6487133" y="5668111"/>
            <a:ext cx="978879" cy="5772"/>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28" name="Rounded Rectangle 27"/>
          <p:cNvSpPr/>
          <p:nvPr/>
        </p:nvSpPr>
        <p:spPr bwMode="auto">
          <a:xfrm>
            <a:off x="4810733" y="5521570"/>
            <a:ext cx="1536706" cy="293079"/>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23" fontAlgn="base">
              <a:spcBef>
                <a:spcPct val="0"/>
              </a:spcBef>
              <a:spcAft>
                <a:spcPct val="0"/>
              </a:spcAft>
            </a:pPr>
            <a:r>
              <a:rPr lang="en-US" sz="2300" dirty="0">
                <a:solidFill>
                  <a:srgbClr val="363535"/>
                </a:solidFill>
              </a:rPr>
              <a:t>Queue</a:t>
            </a:r>
          </a:p>
        </p:txBody>
      </p:sp>
      <p:grpSp>
        <p:nvGrpSpPr>
          <p:cNvPr id="35" name="Group 34"/>
          <p:cNvGrpSpPr/>
          <p:nvPr/>
        </p:nvGrpSpPr>
        <p:grpSpPr>
          <a:xfrm>
            <a:off x="11047412" y="533400"/>
            <a:ext cx="990600" cy="616254"/>
            <a:chOff x="3748197" y="5044550"/>
            <a:chExt cx="990600" cy="616254"/>
          </a:xfrm>
        </p:grpSpPr>
        <p:sp>
          <p:nvSpPr>
            <p:cNvPr id="36" name="Rounded Rectangle 35"/>
            <p:cNvSpPr/>
            <p:nvPr/>
          </p:nvSpPr>
          <p:spPr bwMode="auto">
            <a:xfrm>
              <a:off x="3748197" y="504455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3" name="Rectangle 42"/>
            <p:cNvSpPr/>
            <p:nvPr/>
          </p:nvSpPr>
          <p:spPr bwMode="auto">
            <a:xfrm>
              <a:off x="3808412" y="5318755"/>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4" name="Rectangle 43"/>
            <p:cNvSpPr/>
            <p:nvPr/>
          </p:nvSpPr>
          <p:spPr bwMode="auto">
            <a:xfrm>
              <a:off x="4570412" y="5284250"/>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5" name="Rectangle 44"/>
            <p:cNvSpPr/>
            <p:nvPr/>
          </p:nvSpPr>
          <p:spPr bwMode="auto">
            <a:xfrm>
              <a:off x="4399545" y="5282936"/>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Rectangle 45"/>
            <p:cNvSpPr/>
            <p:nvPr/>
          </p:nvSpPr>
          <p:spPr bwMode="auto">
            <a:xfrm>
              <a:off x="4230417" y="528182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47" name="Straight Arrow Connector 46"/>
            <p:cNvCxnSpPr/>
            <p:nvPr/>
          </p:nvCxnSpPr>
          <p:spPr>
            <a:xfrm flipV="1">
              <a:off x="4010505" y="5352677"/>
              <a:ext cx="212615" cy="3327"/>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bwMode="auto">
            <a:xfrm>
              <a:off x="3922196" y="5460312"/>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9" name="Rectangle 48"/>
            <p:cNvSpPr/>
            <p:nvPr/>
          </p:nvSpPr>
          <p:spPr bwMode="auto">
            <a:xfrm>
              <a:off x="3918320" y="5181600"/>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
        <p:nvSpPr>
          <p:cNvPr id="50" name="Rounded Rectangle 49"/>
          <p:cNvSpPr/>
          <p:nvPr/>
        </p:nvSpPr>
        <p:spPr bwMode="auto">
          <a:xfrm>
            <a:off x="3808412" y="5392619"/>
            <a:ext cx="5334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M1</a:t>
            </a:r>
            <a:endParaRPr lang="en-US" sz="1200" dirty="0">
              <a:gradFill>
                <a:gsLst>
                  <a:gs pos="0">
                    <a:srgbClr val="000000"/>
                  </a:gs>
                  <a:gs pos="100000">
                    <a:srgbClr val="000000"/>
                  </a:gs>
                </a:gsLst>
                <a:lin ang="5400000" scaled="0"/>
              </a:gradFill>
            </a:endParaRPr>
          </a:p>
        </p:txBody>
      </p:sp>
      <p:sp>
        <p:nvSpPr>
          <p:cNvPr id="51" name="Rounded Rectangle 50"/>
          <p:cNvSpPr/>
          <p:nvPr/>
        </p:nvSpPr>
        <p:spPr bwMode="auto">
          <a:xfrm>
            <a:off x="3198812" y="5398563"/>
            <a:ext cx="5334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M3</a:t>
            </a:r>
            <a:endParaRPr lang="en-US" sz="1200" dirty="0">
              <a:gradFill>
                <a:gsLst>
                  <a:gs pos="0">
                    <a:srgbClr val="000000"/>
                  </a:gs>
                  <a:gs pos="100000">
                    <a:srgbClr val="000000"/>
                  </a:gs>
                </a:gsLst>
                <a:lin ang="5400000" scaled="0"/>
              </a:gradFill>
            </a:endParaRPr>
          </a:p>
        </p:txBody>
      </p:sp>
      <p:sp>
        <p:nvSpPr>
          <p:cNvPr id="53" name="Rounded Rectangle 52"/>
          <p:cNvSpPr/>
          <p:nvPr/>
        </p:nvSpPr>
        <p:spPr bwMode="auto">
          <a:xfrm>
            <a:off x="2513012" y="5410200"/>
            <a:ext cx="5334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M2</a:t>
            </a:r>
            <a:endParaRPr lang="en-US" sz="1200" dirty="0">
              <a:gradFill>
                <a:gsLst>
                  <a:gs pos="0">
                    <a:srgbClr val="000000"/>
                  </a:gs>
                  <a:gs pos="100000">
                    <a:srgbClr val="000000"/>
                  </a:gs>
                </a:gsLst>
                <a:lin ang="5400000" scaled="0"/>
              </a:gradFill>
            </a:endParaRPr>
          </a:p>
        </p:txBody>
      </p:sp>
      <p:grpSp>
        <p:nvGrpSpPr>
          <p:cNvPr id="55" name="Group 54"/>
          <p:cNvGrpSpPr/>
          <p:nvPr/>
        </p:nvGrpSpPr>
        <p:grpSpPr>
          <a:xfrm>
            <a:off x="7547935" y="5486400"/>
            <a:ext cx="603877" cy="422030"/>
            <a:chOff x="3748197" y="5044550"/>
            <a:chExt cx="990600" cy="616254"/>
          </a:xfrm>
        </p:grpSpPr>
        <p:sp>
          <p:nvSpPr>
            <p:cNvPr id="56" name="Rounded Rectangle 55"/>
            <p:cNvSpPr/>
            <p:nvPr/>
          </p:nvSpPr>
          <p:spPr bwMode="auto">
            <a:xfrm>
              <a:off x="3748197" y="504455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7" name="Rectangle 56"/>
            <p:cNvSpPr/>
            <p:nvPr/>
          </p:nvSpPr>
          <p:spPr bwMode="auto">
            <a:xfrm>
              <a:off x="3808412" y="5318755"/>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8" name="Rectangle 57"/>
            <p:cNvSpPr/>
            <p:nvPr/>
          </p:nvSpPr>
          <p:spPr bwMode="auto">
            <a:xfrm>
              <a:off x="4570412" y="5284250"/>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9" name="Rectangle 58"/>
            <p:cNvSpPr/>
            <p:nvPr/>
          </p:nvSpPr>
          <p:spPr bwMode="auto">
            <a:xfrm>
              <a:off x="4399545" y="5282936"/>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0" name="Rectangle 59"/>
            <p:cNvSpPr/>
            <p:nvPr/>
          </p:nvSpPr>
          <p:spPr bwMode="auto">
            <a:xfrm>
              <a:off x="4230417" y="528182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61" name="Straight Arrow Connector 60"/>
            <p:cNvCxnSpPr/>
            <p:nvPr/>
          </p:nvCxnSpPr>
          <p:spPr>
            <a:xfrm flipV="1">
              <a:off x="4010505" y="5352677"/>
              <a:ext cx="212615" cy="3327"/>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3922196" y="5460312"/>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3" name="Rectangle 62"/>
            <p:cNvSpPr/>
            <p:nvPr/>
          </p:nvSpPr>
          <p:spPr bwMode="auto">
            <a:xfrm>
              <a:off x="3918320" y="5181600"/>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cxnSp>
        <p:nvCxnSpPr>
          <p:cNvPr id="64" name="Straight Arrow Connector 63"/>
          <p:cNvCxnSpPr>
            <a:stCxn id="24" idx="6"/>
          </p:cNvCxnSpPr>
          <p:nvPr/>
        </p:nvCxnSpPr>
        <p:spPr>
          <a:xfrm>
            <a:off x="8321797" y="5673883"/>
            <a:ext cx="2573215" cy="5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Rounded Rectangle 64"/>
          <p:cNvSpPr/>
          <p:nvPr/>
        </p:nvSpPr>
        <p:spPr bwMode="auto">
          <a:xfrm>
            <a:off x="9886827" y="5410200"/>
            <a:ext cx="5334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M1</a:t>
            </a:r>
            <a:endParaRPr lang="en-US" sz="1200" dirty="0">
              <a:gradFill>
                <a:gsLst>
                  <a:gs pos="0">
                    <a:srgbClr val="000000"/>
                  </a:gs>
                  <a:gs pos="100000">
                    <a:srgbClr val="000000"/>
                  </a:gs>
                </a:gsLst>
                <a:lin ang="5400000" scaled="0"/>
              </a:gradFill>
            </a:endParaRPr>
          </a:p>
        </p:txBody>
      </p:sp>
      <p:sp>
        <p:nvSpPr>
          <p:cNvPr id="66" name="Rounded Rectangle 65"/>
          <p:cNvSpPr/>
          <p:nvPr/>
        </p:nvSpPr>
        <p:spPr bwMode="auto">
          <a:xfrm>
            <a:off x="8609012" y="5428438"/>
            <a:ext cx="5334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M3</a:t>
            </a:r>
            <a:endParaRPr lang="en-US" sz="1200" dirty="0">
              <a:gradFill>
                <a:gsLst>
                  <a:gs pos="0">
                    <a:srgbClr val="000000"/>
                  </a:gs>
                  <a:gs pos="100000">
                    <a:srgbClr val="000000"/>
                  </a:gs>
                </a:gsLst>
                <a:lin ang="5400000" scaled="0"/>
              </a:gradFill>
            </a:endParaRPr>
          </a:p>
        </p:txBody>
      </p:sp>
      <p:sp>
        <p:nvSpPr>
          <p:cNvPr id="68" name="Rounded Rectangle 67"/>
          <p:cNvSpPr/>
          <p:nvPr/>
        </p:nvSpPr>
        <p:spPr bwMode="auto">
          <a:xfrm>
            <a:off x="9229534" y="5413002"/>
            <a:ext cx="5334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M2</a:t>
            </a:r>
            <a:endParaRPr lang="en-US" sz="1200" dirty="0">
              <a:gradFill>
                <a:gsLst>
                  <a:gs pos="0">
                    <a:srgbClr val="000000"/>
                  </a:gs>
                  <a:gs pos="100000">
                    <a:srgbClr val="000000"/>
                  </a:gs>
                </a:gsLst>
                <a:lin ang="5400000" scaled="0"/>
              </a:gradFill>
            </a:endParaRPr>
          </a:p>
        </p:txBody>
      </p:sp>
      <p:sp>
        <p:nvSpPr>
          <p:cNvPr id="70" name="Rounded Rectangle 69"/>
          <p:cNvSpPr/>
          <p:nvPr/>
        </p:nvSpPr>
        <p:spPr bwMode="auto">
          <a:xfrm>
            <a:off x="5458428" y="3962400"/>
            <a:ext cx="1626584" cy="562707"/>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200" dirty="0" smtClean="0">
                <a:gradFill>
                  <a:gsLst>
                    <a:gs pos="0">
                      <a:srgbClr val="000000"/>
                    </a:gs>
                    <a:gs pos="100000">
                      <a:srgbClr val="000000"/>
                    </a:gs>
                  </a:gsLst>
                  <a:lin ang="5400000" scaled="0"/>
                </a:gradFill>
              </a:rPr>
              <a:t>Next: M2</a:t>
            </a:r>
          </a:p>
          <a:p>
            <a:pPr defTabSz="914099" fontAlgn="base">
              <a:spcBef>
                <a:spcPct val="0"/>
              </a:spcBef>
              <a:spcAft>
                <a:spcPct val="0"/>
              </a:spcAft>
            </a:pPr>
            <a:r>
              <a:rPr lang="en-US" sz="1200" dirty="0" smtClean="0">
                <a:gradFill>
                  <a:gsLst>
                    <a:gs pos="0">
                      <a:srgbClr val="000000"/>
                    </a:gs>
                    <a:gs pos="100000">
                      <a:srgbClr val="000000"/>
                    </a:gs>
                  </a:gsLst>
                  <a:lin ang="5400000" scaled="0"/>
                </a:gradFill>
              </a:rPr>
              <a:t>Out-Of-</a:t>
            </a:r>
            <a:r>
              <a:rPr lang="en-US" sz="1200" dirty="0" err="1" smtClean="0">
                <a:gradFill>
                  <a:gsLst>
                    <a:gs pos="0">
                      <a:srgbClr val="000000"/>
                    </a:gs>
                    <a:gs pos="100000">
                      <a:srgbClr val="000000"/>
                    </a:gs>
                  </a:gsLst>
                  <a:lin ang="5400000" scaled="0"/>
                </a:gradFill>
              </a:rPr>
              <a:t>Seq</a:t>
            </a:r>
            <a:r>
              <a:rPr lang="en-US" sz="1200" dirty="0" smtClean="0">
                <a:gradFill>
                  <a:gsLst>
                    <a:gs pos="0">
                      <a:srgbClr val="000000"/>
                    </a:gs>
                    <a:gs pos="100000">
                      <a:srgbClr val="000000"/>
                    </a:gs>
                  </a:gsLst>
                  <a:lin ang="5400000" scaled="0"/>
                </a:gradFill>
              </a:rPr>
              <a:t>: M3</a:t>
            </a:r>
            <a:endParaRPr lang="en-US" sz="1200" dirty="0">
              <a:gradFill>
                <a:gsLst>
                  <a:gs pos="0">
                    <a:srgbClr val="000000"/>
                  </a:gs>
                  <a:gs pos="100000">
                    <a:srgbClr val="000000"/>
                  </a:gs>
                </a:gsLst>
                <a:lin ang="5400000" scaled="0"/>
              </a:gradFill>
            </a:endParaRPr>
          </a:p>
        </p:txBody>
      </p:sp>
      <p:cxnSp>
        <p:nvCxnSpPr>
          <p:cNvPr id="11" name="Elbow Connector 10"/>
          <p:cNvCxnSpPr>
            <a:stCxn id="24" idx="0"/>
            <a:endCxn id="22" idx="0"/>
          </p:cNvCxnSpPr>
          <p:nvPr/>
        </p:nvCxnSpPr>
        <p:spPr>
          <a:xfrm rot="16200000" flipV="1">
            <a:off x="6657165" y="4050281"/>
            <a:ext cx="70249" cy="2250832"/>
          </a:xfrm>
          <a:prstGeom prst="bentConnector3">
            <a:avLst>
              <a:gd name="adj1" fmla="val 425414"/>
            </a:avLst>
          </a:prstGeom>
          <a:ln>
            <a:headEnd type="none"/>
            <a:tailEnd type="arrow"/>
          </a:ln>
        </p:spPr>
        <p:style>
          <a:lnRef idx="3">
            <a:schemeClr val="accent2"/>
          </a:lnRef>
          <a:fillRef idx="0">
            <a:schemeClr val="accent2"/>
          </a:fillRef>
          <a:effectRef idx="2">
            <a:schemeClr val="accent2"/>
          </a:effectRef>
          <a:fontRef idx="minor">
            <a:schemeClr val="tx1"/>
          </a:fontRef>
        </p:style>
      </p:cxnSp>
      <p:sp>
        <p:nvSpPr>
          <p:cNvPr id="71" name="Rounded Rectangle 70"/>
          <p:cNvSpPr/>
          <p:nvPr/>
        </p:nvSpPr>
        <p:spPr bwMode="auto">
          <a:xfrm>
            <a:off x="6094412" y="4630706"/>
            <a:ext cx="5334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M3</a:t>
            </a:r>
            <a:endParaRPr lang="en-US" sz="1200" dirty="0">
              <a:gradFill>
                <a:gsLst>
                  <a:gs pos="0">
                    <a:srgbClr val="000000"/>
                  </a:gs>
                  <a:gs pos="100000">
                    <a:srgbClr val="000000"/>
                  </a:gs>
                </a:gsLst>
                <a:lin ang="5400000" scaled="0"/>
              </a:gradFill>
            </a:endParaRPr>
          </a:p>
        </p:txBody>
      </p:sp>
      <p:sp>
        <p:nvSpPr>
          <p:cNvPr id="75" name="Rounded Rectangle 74"/>
          <p:cNvSpPr/>
          <p:nvPr/>
        </p:nvSpPr>
        <p:spPr bwMode="auto">
          <a:xfrm>
            <a:off x="5458428" y="3962400"/>
            <a:ext cx="1626584" cy="562707"/>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200" dirty="0" smtClean="0">
                <a:gradFill>
                  <a:gsLst>
                    <a:gs pos="0">
                      <a:srgbClr val="000000"/>
                    </a:gs>
                    <a:gs pos="100000">
                      <a:srgbClr val="000000"/>
                    </a:gs>
                  </a:gsLst>
                  <a:lin ang="5400000" scaled="0"/>
                </a:gradFill>
              </a:rPr>
              <a:t>Next: M3</a:t>
            </a:r>
          </a:p>
          <a:p>
            <a:pPr defTabSz="914099" fontAlgn="base">
              <a:spcBef>
                <a:spcPct val="0"/>
              </a:spcBef>
              <a:spcAft>
                <a:spcPct val="0"/>
              </a:spcAft>
            </a:pPr>
            <a:r>
              <a:rPr lang="en-US" sz="1200" dirty="0" smtClean="0">
                <a:gradFill>
                  <a:gsLst>
                    <a:gs pos="0">
                      <a:srgbClr val="000000"/>
                    </a:gs>
                    <a:gs pos="100000">
                      <a:srgbClr val="000000"/>
                    </a:gs>
                  </a:gsLst>
                  <a:lin ang="5400000" scaled="0"/>
                </a:gradFill>
              </a:rPr>
              <a:t>Out-Of-</a:t>
            </a:r>
            <a:r>
              <a:rPr lang="en-US" sz="1200" dirty="0" err="1" smtClean="0">
                <a:gradFill>
                  <a:gsLst>
                    <a:gs pos="0">
                      <a:srgbClr val="000000"/>
                    </a:gs>
                    <a:gs pos="100000">
                      <a:srgbClr val="000000"/>
                    </a:gs>
                  </a:gsLst>
                  <a:lin ang="5400000" scaled="0"/>
                </a:gradFill>
              </a:rPr>
              <a:t>Seq</a:t>
            </a:r>
            <a:r>
              <a:rPr lang="en-US" sz="1200" dirty="0" smtClean="0">
                <a:gradFill>
                  <a:gsLst>
                    <a:gs pos="0">
                      <a:srgbClr val="000000"/>
                    </a:gs>
                    <a:gs pos="100000">
                      <a:srgbClr val="000000"/>
                    </a:gs>
                  </a:gsLst>
                  <a:lin ang="5400000" scaled="0"/>
                </a:gradFill>
              </a:rPr>
              <a:t>: M3</a:t>
            </a:r>
            <a:endParaRPr lang="en-US" sz="1200" dirty="0">
              <a:gradFill>
                <a:gsLst>
                  <a:gs pos="0">
                    <a:srgbClr val="000000"/>
                  </a:gs>
                  <a:gs pos="100000">
                    <a:srgbClr val="000000"/>
                  </a:gs>
                </a:gsLst>
                <a:lin ang="5400000" scaled="0"/>
              </a:gradFill>
            </a:endParaRPr>
          </a:p>
        </p:txBody>
      </p:sp>
    </p:spTree>
    <p:extLst>
      <p:ext uri="{BB962C8B-B14F-4D97-AF65-F5344CB8AC3E}">
        <p14:creationId xmlns:p14="http://schemas.microsoft.com/office/powerpoint/2010/main" val="1120544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1000"/>
                                  </p:stCondLst>
                                  <p:childTnLst>
                                    <p:set>
                                      <p:cBhvr>
                                        <p:cTn id="19" dur="1" fill="hold">
                                          <p:stCondLst>
                                            <p:cond delay="0"/>
                                          </p:stCondLst>
                                        </p:cTn>
                                        <p:tgtEl>
                                          <p:spTgt spid="70"/>
                                        </p:tgtEl>
                                        <p:attrNameLst>
                                          <p:attrName>style.visibility</p:attrName>
                                        </p:attrNameLst>
                                      </p:cBhvr>
                                      <p:to>
                                        <p:strVal val="visible"/>
                                      </p:to>
                                    </p:set>
                                  </p:childTnLst>
                                </p:cTn>
                              </p:par>
                            </p:childTnLst>
                          </p:cTn>
                        </p:par>
                        <p:par>
                          <p:cTn id="20" fill="hold">
                            <p:stCondLst>
                              <p:cond delay="1000"/>
                            </p:stCondLst>
                            <p:childTnLst>
                              <p:par>
                                <p:cTn id="21" presetID="1" presetClass="exit" presetSubtype="0" fill="hold" grpId="2" nodeType="afterEffect">
                                  <p:stCondLst>
                                    <p:cond delay="1000"/>
                                  </p:stCondLst>
                                  <p:childTnLst>
                                    <p:set>
                                      <p:cBhvr>
                                        <p:cTn id="22" dur="1" fill="hold">
                                          <p:stCondLst>
                                            <p:cond delay="0"/>
                                          </p:stCondLst>
                                        </p:cTn>
                                        <p:tgtEl>
                                          <p:spTgt spid="74"/>
                                        </p:tgtEl>
                                        <p:attrNameLst>
                                          <p:attrName>style.visibility</p:attrName>
                                        </p:attrNameLst>
                                      </p:cBhvr>
                                      <p:to>
                                        <p:strVal val="hidden"/>
                                      </p:to>
                                    </p:set>
                                  </p:childTnLst>
                                </p:cTn>
                              </p:par>
                            </p:childTnLst>
                          </p:cTn>
                        </p:par>
                        <p:par>
                          <p:cTn id="23" fill="hold">
                            <p:stCondLst>
                              <p:cond delay="2000"/>
                            </p:stCondLst>
                            <p:childTnLst>
                              <p:par>
                                <p:cTn id="24" presetID="1" presetClass="entr" presetSubtype="0" fill="hold" grpId="0" nodeType="afterEffect">
                                  <p:stCondLst>
                                    <p:cond delay="1000"/>
                                  </p:stCondLst>
                                  <p:childTnLst>
                                    <p:set>
                                      <p:cBhvr>
                                        <p:cTn id="25" dur="1" fill="hold">
                                          <p:stCondLst>
                                            <p:cond delay="0"/>
                                          </p:stCondLst>
                                        </p:cTn>
                                        <p:tgtEl>
                                          <p:spTgt spid="71"/>
                                        </p:tgtEl>
                                        <p:attrNameLst>
                                          <p:attrName>style.visibility</p:attrName>
                                        </p:attrNameLst>
                                      </p:cBhvr>
                                      <p:to>
                                        <p:strVal val="visible"/>
                                      </p:to>
                                    </p:set>
                                  </p:childTnLst>
                                </p:cTn>
                              </p:par>
                            </p:childTnLst>
                          </p:cTn>
                        </p:par>
                        <p:par>
                          <p:cTn id="26" fill="hold">
                            <p:stCondLst>
                              <p:cond delay="3000"/>
                            </p:stCondLst>
                            <p:childTnLst>
                              <p:par>
                                <p:cTn id="27" presetID="1" presetClass="exit" presetSubtype="0" fill="hold" grpId="1" nodeType="afterEffect">
                                  <p:stCondLst>
                                    <p:cond delay="5000"/>
                                  </p:stCondLst>
                                  <p:childTnLst>
                                    <p:set>
                                      <p:cBhvr>
                                        <p:cTn id="28" dur="1" fill="hold">
                                          <p:stCondLst>
                                            <p:cond delay="0"/>
                                          </p:stCondLst>
                                        </p:cTn>
                                        <p:tgtEl>
                                          <p:spTgt spid="7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1000"/>
                                  </p:stCondLst>
                                  <p:childTnLst>
                                    <p:set>
                                      <p:cBhvr>
                                        <p:cTn id="35" dur="1" fill="hold">
                                          <p:stCondLst>
                                            <p:cond delay="0"/>
                                          </p:stCondLst>
                                        </p:cTn>
                                        <p:tgtEl>
                                          <p:spTgt spid="68"/>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grpId="0" nodeType="afterEffect">
                                  <p:stCondLst>
                                    <p:cond delay="3000"/>
                                  </p:stCondLst>
                                  <p:childTnLst>
                                    <p:set>
                                      <p:cBhvr>
                                        <p:cTn id="38" dur="1" fill="hold">
                                          <p:stCondLst>
                                            <p:cond delay="0"/>
                                          </p:stCondLst>
                                        </p:cTn>
                                        <p:tgtEl>
                                          <p:spTgt spid="75"/>
                                        </p:tgtEl>
                                        <p:attrNameLst>
                                          <p:attrName>style.visibility</p:attrName>
                                        </p:attrNameLst>
                                      </p:cBhvr>
                                      <p:to>
                                        <p:strVal val="visible"/>
                                      </p:to>
                                    </p:set>
                                  </p:childTnLst>
                                </p:cTn>
                              </p:par>
                            </p:childTnLst>
                          </p:cTn>
                        </p:par>
                        <p:par>
                          <p:cTn id="39" fill="hold">
                            <p:stCondLst>
                              <p:cond delay="4000"/>
                            </p:stCondLst>
                            <p:childTnLst>
                              <p:par>
                                <p:cTn id="40" presetID="1" presetClass="entr" presetSubtype="0" fill="hold" grpId="0" nodeType="afterEffect">
                                  <p:stCondLst>
                                    <p:cond delay="1000"/>
                                  </p:stCondLst>
                                  <p:childTnLst>
                                    <p:set>
                                      <p:cBhvr>
                                        <p:cTn id="41" dur="1" fill="hold">
                                          <p:stCondLst>
                                            <p:cond delay="0"/>
                                          </p:stCondLst>
                                        </p:cTn>
                                        <p:tgtEl>
                                          <p:spTgt spid="66"/>
                                        </p:tgtEl>
                                        <p:attrNameLst>
                                          <p:attrName>style.visibility</p:attrName>
                                        </p:attrNameLst>
                                      </p:cBhvr>
                                      <p:to>
                                        <p:strVal val="visible"/>
                                      </p:to>
                                    </p:set>
                                  </p:childTnLst>
                                </p:cTn>
                              </p:par>
                            </p:childTnLst>
                          </p:cTn>
                        </p:par>
                        <p:par>
                          <p:cTn id="42" fill="hold">
                            <p:stCondLst>
                              <p:cond delay="5000"/>
                            </p:stCondLst>
                            <p:childTnLst>
                              <p:par>
                                <p:cTn id="43" presetID="1" presetClass="exit" presetSubtype="0" fill="hold" grpId="1" nodeType="afterEffect">
                                  <p:stCondLst>
                                    <p:cond delay="1000"/>
                                  </p:stCondLst>
                                  <p:childTnLst>
                                    <p:set>
                                      <p:cBhvr>
                                        <p:cTn id="44" dur="1" fill="hold">
                                          <p:stCondLst>
                                            <p:cond delay="0"/>
                                          </p:stCondLst>
                                        </p:cTn>
                                        <p:tgtEl>
                                          <p:spTgt spid="74"/>
                                        </p:tgtEl>
                                        <p:attrNameLst>
                                          <p:attrName>style.visibility</p:attrName>
                                        </p:attrNameLst>
                                      </p:cBhvr>
                                      <p:to>
                                        <p:strVal val="hidden"/>
                                      </p:to>
                                    </p:set>
                                  </p:childTnLst>
                                </p:cTn>
                              </p:par>
                            </p:childTnLst>
                          </p:cTn>
                        </p:par>
                        <p:par>
                          <p:cTn id="45" fill="hold">
                            <p:stCondLst>
                              <p:cond delay="6000"/>
                            </p:stCondLst>
                            <p:childTnLst>
                              <p:par>
                                <p:cTn id="46" presetID="1" presetClass="exit" presetSubtype="0" fill="hold" grpId="1" nodeType="afterEffect">
                                  <p:stCondLst>
                                    <p:cond delay="1000"/>
                                  </p:stCondLst>
                                  <p:childTnLst>
                                    <p:set>
                                      <p:cBhvr>
                                        <p:cTn id="47" dur="1" fill="hold">
                                          <p:stCondLst>
                                            <p:cond delay="0"/>
                                          </p:stCondLst>
                                        </p:cTn>
                                        <p:tgtEl>
                                          <p:spTgt spid="70"/>
                                        </p:tgtEl>
                                        <p:attrNameLst>
                                          <p:attrName>style.visibility</p:attrName>
                                        </p:attrNameLst>
                                      </p:cBhvr>
                                      <p:to>
                                        <p:strVal val="hidden"/>
                                      </p:to>
                                    </p:set>
                                  </p:childTnLst>
                                </p:cTn>
                              </p:par>
                            </p:childTnLst>
                          </p:cTn>
                        </p:par>
                        <p:par>
                          <p:cTn id="48" fill="hold">
                            <p:stCondLst>
                              <p:cond delay="7000"/>
                            </p:stCondLst>
                            <p:childTnLst>
                              <p:par>
                                <p:cTn id="49" presetID="1" presetClass="exit" presetSubtype="0" fill="hold" grpId="1" nodeType="afterEffect">
                                  <p:stCondLst>
                                    <p:cond delay="1000"/>
                                  </p:stCondLst>
                                  <p:childTnLst>
                                    <p:set>
                                      <p:cBhvr>
                                        <p:cTn id="50"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4" grpId="2" animBg="1"/>
      <p:bldP spid="50" grpId="0" animBg="1"/>
      <p:bldP spid="51" grpId="0" animBg="1"/>
      <p:bldP spid="53" grpId="0" animBg="1"/>
      <p:bldP spid="65" grpId="0" animBg="1"/>
      <p:bldP spid="66" grpId="0" animBg="1"/>
      <p:bldP spid="68" grpId="0" animBg="1"/>
      <p:bldP spid="70" grpId="0" animBg="1"/>
      <p:bldP spid="70" grpId="1" animBg="1"/>
      <p:bldP spid="71" grpId="0" animBg="1"/>
      <p:bldP spid="71" grpId="1" animBg="1"/>
      <p:bldP spid="75" grpId="0" animBg="1"/>
      <p:bldP spid="7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Deferring messages</a:t>
            </a:r>
            <a:endParaRPr lang="en-US" dirty="0"/>
          </a:p>
        </p:txBody>
      </p:sp>
      <p:sp>
        <p:nvSpPr>
          <p:cNvPr id="6" name="Text Placeholder 5"/>
          <p:cNvSpPr>
            <a:spLocks noGrp="1"/>
          </p:cNvSpPr>
          <p:nvPr>
            <p:ph type="body" sz="quarter" idx="10"/>
          </p:nvPr>
        </p:nvSpPr>
        <p:spPr>
          <a:xfrm>
            <a:off x="519114" y="939731"/>
            <a:ext cx="11149012" cy="5539978"/>
          </a:xfrm>
        </p:spPr>
        <p:txBody>
          <a:bodyPr/>
          <a:lstStyle/>
          <a:p>
            <a:r>
              <a:rPr lang="en-US" sz="1600" dirty="0">
                <a:latin typeface="Consolas"/>
              </a:rPr>
              <a:t> </a:t>
            </a:r>
            <a:r>
              <a:rPr lang="en-US" sz="1600" dirty="0">
                <a:solidFill>
                  <a:srgbClr val="0000FF"/>
                </a:solidFill>
                <a:latin typeface="Consolas"/>
              </a:rPr>
              <a:t>if</a:t>
            </a:r>
            <a:r>
              <a:rPr lang="en-US" sz="1600" dirty="0">
                <a:solidFill>
                  <a:prstClr val="black"/>
                </a:solidFill>
                <a:latin typeface="Consolas"/>
              </a:rPr>
              <a:t> (</a:t>
            </a:r>
            <a:r>
              <a:rPr lang="en-US" sz="1600" dirty="0" err="1">
                <a:solidFill>
                  <a:prstClr val="black"/>
                </a:solidFill>
                <a:latin typeface="Consolas"/>
              </a:rPr>
              <a:t>sessionState.GetNextSequenceId</a:t>
            </a:r>
            <a:r>
              <a:rPr lang="en-US" sz="1600" dirty="0">
                <a:solidFill>
                  <a:prstClr val="black"/>
                </a:solidFill>
                <a:latin typeface="Consolas"/>
              </a:rPr>
              <a:t>() != </a:t>
            </a:r>
            <a:r>
              <a:rPr lang="en-US" sz="1600" dirty="0" err="1">
                <a:solidFill>
                  <a:prstClr val="black"/>
                </a:solidFill>
                <a:latin typeface="Consolas"/>
              </a:rPr>
              <a:t>messageId</a:t>
            </a:r>
            <a:r>
              <a:rPr lang="en-US" sz="1600" dirty="0">
                <a:solidFill>
                  <a:prstClr val="black"/>
                </a:solidFill>
                <a:latin typeface="Consolas"/>
              </a:rPr>
              <a:t>)</a:t>
            </a:r>
          </a:p>
          <a:p>
            <a:r>
              <a:rPr lang="en-US" sz="1600" dirty="0" smtClean="0">
                <a:solidFill>
                  <a:prstClr val="black"/>
                </a:solidFill>
                <a:latin typeface="Consolas"/>
              </a:rPr>
              <a:t>{</a:t>
            </a:r>
            <a:endParaRPr lang="en-US" sz="1600" dirty="0">
              <a:solidFill>
                <a:prstClr val="black"/>
              </a:solidFill>
              <a:latin typeface="Consolas"/>
            </a:endParaRPr>
          </a:p>
          <a:p>
            <a:r>
              <a:rPr lang="en-US" sz="1600" dirty="0" smtClean="0">
                <a:solidFill>
                  <a:prstClr val="black"/>
                </a:solidFill>
                <a:latin typeface="Consolas"/>
              </a:rPr>
              <a:t>    </a:t>
            </a:r>
            <a:r>
              <a:rPr lang="en-US" sz="1600" dirty="0" err="1">
                <a:solidFill>
                  <a:srgbClr val="2B91AF"/>
                </a:solidFill>
                <a:latin typeface="Consolas"/>
              </a:rPr>
              <a:t>Console</a:t>
            </a:r>
            <a:r>
              <a:rPr lang="en-US" sz="1600" dirty="0" err="1">
                <a:solidFill>
                  <a:prstClr val="black"/>
                </a:solidFill>
                <a:latin typeface="Consolas"/>
              </a:rPr>
              <a:t>.WriteLine</a:t>
            </a:r>
            <a:r>
              <a:rPr lang="en-US" sz="1600" dirty="0">
                <a:solidFill>
                  <a:prstClr val="black"/>
                </a:solidFill>
                <a:latin typeface="Consolas"/>
              </a:rPr>
              <a:t>(</a:t>
            </a:r>
            <a:r>
              <a:rPr lang="en-US" sz="1600" dirty="0">
                <a:solidFill>
                  <a:srgbClr val="A31515"/>
                </a:solidFill>
                <a:latin typeface="Consolas"/>
              </a:rPr>
              <a:t>"</a:t>
            </a:r>
            <a:r>
              <a:rPr lang="en-US" sz="1600" dirty="0" err="1">
                <a:solidFill>
                  <a:srgbClr val="A31515"/>
                </a:solidFill>
                <a:latin typeface="Consolas"/>
              </a:rPr>
              <a:t>Defering</a:t>
            </a:r>
            <a:r>
              <a:rPr lang="en-US" sz="1600" dirty="0">
                <a:solidFill>
                  <a:srgbClr val="A31515"/>
                </a:solidFill>
                <a:latin typeface="Consolas"/>
              </a:rPr>
              <a:t> message: Category {0}, Message sequence {1}"</a:t>
            </a:r>
            <a:r>
              <a:rPr lang="en-US" sz="1600" dirty="0">
                <a:solidFill>
                  <a:prstClr val="black"/>
                </a:solidFill>
                <a:latin typeface="Consolas"/>
              </a:rPr>
              <a:t>, </a:t>
            </a:r>
            <a:r>
              <a:rPr lang="en-US" sz="1600" dirty="0" smtClean="0">
                <a:solidFill>
                  <a:prstClr val="black"/>
                </a:solidFill>
                <a:latin typeface="Consolas"/>
              </a:rPr>
              <a:t>				</a:t>
            </a:r>
            <a:r>
              <a:rPr lang="en-US" sz="1600" dirty="0" err="1" smtClean="0">
                <a:solidFill>
                  <a:prstClr val="black"/>
                </a:solidFill>
                <a:latin typeface="Consolas"/>
              </a:rPr>
              <a:t>session.SessionId</a:t>
            </a:r>
            <a:r>
              <a:rPr lang="en-US" sz="1600" dirty="0">
                <a:solidFill>
                  <a:prstClr val="black"/>
                </a:solidFill>
                <a:latin typeface="Consolas"/>
              </a:rPr>
              <a:t>, </a:t>
            </a:r>
            <a:r>
              <a:rPr lang="en-US" sz="1600" dirty="0" err="1">
                <a:solidFill>
                  <a:prstClr val="black"/>
                </a:solidFill>
                <a:latin typeface="Consolas"/>
              </a:rPr>
              <a:t>messageId</a:t>
            </a:r>
            <a:r>
              <a:rPr lang="en-US" sz="1600" dirty="0">
                <a:solidFill>
                  <a:prstClr val="black"/>
                </a:solidFill>
                <a:latin typeface="Consolas"/>
              </a:rPr>
              <a:t>);</a:t>
            </a:r>
          </a:p>
          <a:p>
            <a:r>
              <a:rPr lang="en-US" sz="1600" dirty="0" smtClean="0">
                <a:solidFill>
                  <a:prstClr val="black"/>
                </a:solidFill>
                <a:latin typeface="Consolas"/>
              </a:rPr>
              <a:t>    </a:t>
            </a:r>
            <a:r>
              <a:rPr lang="en-US" sz="1600" dirty="0">
                <a:solidFill>
                  <a:srgbClr val="008000"/>
                </a:solidFill>
                <a:latin typeface="Consolas"/>
              </a:rPr>
              <a:t>// </a:t>
            </a:r>
            <a:r>
              <a:rPr lang="en-US" sz="1600" dirty="0" smtClean="0">
                <a:solidFill>
                  <a:srgbClr val="008000"/>
                </a:solidFill>
                <a:latin typeface="Consolas"/>
              </a:rPr>
              <a:t>Deferring </a:t>
            </a:r>
            <a:r>
              <a:rPr lang="en-US" sz="1600" dirty="0">
                <a:solidFill>
                  <a:srgbClr val="008000"/>
                </a:solidFill>
                <a:latin typeface="Consolas"/>
              </a:rPr>
              <a:t>the message, </a:t>
            </a:r>
            <a:r>
              <a:rPr lang="en-US" sz="1600" dirty="0" smtClean="0">
                <a:solidFill>
                  <a:srgbClr val="008000"/>
                </a:solidFill>
                <a:latin typeface="Consolas"/>
              </a:rPr>
              <a:t>and setting sessions state.</a:t>
            </a:r>
            <a:endParaRPr lang="en-US" sz="1600" dirty="0">
              <a:solidFill>
                <a:prstClr val="black"/>
              </a:solidFill>
              <a:latin typeface="Consolas"/>
            </a:endParaRPr>
          </a:p>
          <a:p>
            <a:r>
              <a:rPr lang="en-US" sz="1600" dirty="0" smtClean="0">
                <a:solidFill>
                  <a:prstClr val="black"/>
                </a:solidFill>
                <a:latin typeface="Consolas"/>
              </a:rPr>
              <a:t>    </a:t>
            </a:r>
            <a:r>
              <a:rPr lang="en-US" sz="1600" dirty="0">
                <a:solidFill>
                  <a:srgbClr val="008000"/>
                </a:solidFill>
                <a:latin typeface="Consolas"/>
              </a:rPr>
              <a:t>// Note: Use transaction scope to ensure consistency</a:t>
            </a:r>
            <a:endParaRPr lang="en-US" sz="1600" dirty="0">
              <a:solidFill>
                <a:prstClr val="black"/>
              </a:solidFill>
              <a:latin typeface="Consolas"/>
            </a:endParaRPr>
          </a:p>
          <a:p>
            <a:r>
              <a:rPr lang="en-US" sz="1600" dirty="0" smtClean="0">
                <a:solidFill>
                  <a:prstClr val="black"/>
                </a:solidFill>
                <a:latin typeface="Consolas"/>
              </a:rPr>
              <a:t>    </a:t>
            </a:r>
            <a:r>
              <a:rPr lang="en-US" sz="1600" dirty="0" err="1">
                <a:solidFill>
                  <a:prstClr val="black"/>
                </a:solidFill>
                <a:latin typeface="Consolas"/>
              </a:rPr>
              <a:t>message.Defer</a:t>
            </a:r>
            <a:r>
              <a:rPr lang="en-US" sz="1600" dirty="0">
                <a:solidFill>
                  <a:prstClr val="black"/>
                </a:solidFill>
                <a:latin typeface="Consolas"/>
              </a:rPr>
              <a:t>();</a:t>
            </a:r>
          </a:p>
          <a:p>
            <a:r>
              <a:rPr lang="en-US" sz="1600" dirty="0" smtClean="0">
                <a:solidFill>
                  <a:prstClr val="black"/>
                </a:solidFill>
                <a:latin typeface="Consolas"/>
              </a:rPr>
              <a:t>    </a:t>
            </a:r>
            <a:r>
              <a:rPr lang="en-US" sz="1600" dirty="0" err="1">
                <a:solidFill>
                  <a:prstClr val="black"/>
                </a:solidFill>
                <a:latin typeface="Consolas"/>
              </a:rPr>
              <a:t>sessionState.AddOutOfSequenceMessage</a:t>
            </a:r>
            <a:r>
              <a:rPr lang="en-US" sz="1600" dirty="0">
                <a:solidFill>
                  <a:prstClr val="black"/>
                </a:solidFill>
                <a:latin typeface="Consolas"/>
              </a:rPr>
              <a:t>(</a:t>
            </a:r>
            <a:r>
              <a:rPr lang="en-US" sz="1600" dirty="0" err="1">
                <a:solidFill>
                  <a:prstClr val="black"/>
                </a:solidFill>
                <a:latin typeface="Consolas"/>
              </a:rPr>
              <a:t>messageId</a:t>
            </a:r>
            <a:r>
              <a:rPr lang="en-US" sz="1600" dirty="0">
                <a:solidFill>
                  <a:prstClr val="black"/>
                </a:solidFill>
                <a:latin typeface="Consolas"/>
              </a:rPr>
              <a:t>, </a:t>
            </a:r>
            <a:r>
              <a:rPr lang="en-US" sz="1600" dirty="0" err="1">
                <a:solidFill>
                  <a:prstClr val="black"/>
                </a:solidFill>
                <a:latin typeface="Consolas"/>
              </a:rPr>
              <a:t>message.SequenceNumber</a:t>
            </a:r>
            <a:r>
              <a:rPr lang="en-US" sz="1600" dirty="0">
                <a:solidFill>
                  <a:prstClr val="black"/>
                </a:solidFill>
                <a:latin typeface="Consolas"/>
              </a:rPr>
              <a:t>);</a:t>
            </a:r>
          </a:p>
          <a:p>
            <a:r>
              <a:rPr lang="en-US" sz="1600" dirty="0" smtClean="0">
                <a:solidFill>
                  <a:prstClr val="black"/>
                </a:solidFill>
                <a:latin typeface="Consolas"/>
              </a:rPr>
              <a:t>    </a:t>
            </a:r>
            <a:r>
              <a:rPr lang="en-US" sz="1600" dirty="0" err="1">
                <a:solidFill>
                  <a:prstClr val="black"/>
                </a:solidFill>
                <a:latin typeface="Consolas"/>
              </a:rPr>
              <a:t>SetState</a:t>
            </a:r>
            <a:r>
              <a:rPr lang="en-US" sz="1600" dirty="0">
                <a:solidFill>
                  <a:prstClr val="black"/>
                </a:solidFill>
                <a:latin typeface="Consolas"/>
              </a:rPr>
              <a:t>(session, </a:t>
            </a:r>
            <a:r>
              <a:rPr lang="en-US" sz="1600" dirty="0" err="1">
                <a:solidFill>
                  <a:prstClr val="black"/>
                </a:solidFill>
                <a:latin typeface="Consolas"/>
              </a:rPr>
              <a:t>sessionState</a:t>
            </a:r>
            <a:r>
              <a:rPr lang="en-US" sz="1600" dirty="0">
                <a:solidFill>
                  <a:prstClr val="black"/>
                </a:solidFill>
                <a:latin typeface="Consolas"/>
              </a:rPr>
              <a:t>);</a:t>
            </a:r>
          </a:p>
          <a:p>
            <a:r>
              <a:rPr lang="en-US" sz="1600" dirty="0" smtClean="0">
                <a:solidFill>
                  <a:prstClr val="black"/>
                </a:solidFill>
                <a:latin typeface="Consolas"/>
              </a:rPr>
              <a:t>}</a:t>
            </a:r>
          </a:p>
          <a:p>
            <a:r>
              <a:rPr lang="en-US" sz="1600" dirty="0" smtClean="0">
                <a:solidFill>
                  <a:prstClr val="black"/>
                </a:solidFill>
                <a:latin typeface="Consolas"/>
              </a:rPr>
              <a:t>…</a:t>
            </a:r>
          </a:p>
          <a:p>
            <a:endParaRPr lang="en-US" sz="1600" dirty="0">
              <a:solidFill>
                <a:prstClr val="black"/>
              </a:solidFill>
              <a:latin typeface="Consolas"/>
            </a:endParaRPr>
          </a:p>
          <a:p>
            <a:r>
              <a:rPr lang="en-US" sz="1600" dirty="0">
                <a:latin typeface="Consolas"/>
              </a:rPr>
              <a:t> </a:t>
            </a:r>
            <a:r>
              <a:rPr lang="en-US" sz="1600" dirty="0">
                <a:solidFill>
                  <a:srgbClr val="0000FF"/>
                </a:solidFill>
                <a:latin typeface="Consolas"/>
              </a:rPr>
              <a:t>while</a:t>
            </a:r>
            <a:r>
              <a:rPr lang="en-US" sz="1600" dirty="0">
                <a:solidFill>
                  <a:prstClr val="black"/>
                </a:solidFill>
                <a:latin typeface="Consolas"/>
              </a:rPr>
              <a:t> (</a:t>
            </a:r>
            <a:r>
              <a:rPr lang="en-US" sz="1600" dirty="0" err="1">
                <a:solidFill>
                  <a:prstClr val="black"/>
                </a:solidFill>
                <a:latin typeface="Consolas"/>
              </a:rPr>
              <a:t>sessionState.GetNextOutOfSequenceMessage</a:t>
            </a:r>
            <a:r>
              <a:rPr lang="en-US" sz="1600" dirty="0">
                <a:solidFill>
                  <a:prstClr val="black"/>
                </a:solidFill>
                <a:latin typeface="Consolas"/>
              </a:rPr>
              <a:t>() != -1)</a:t>
            </a:r>
          </a:p>
          <a:p>
            <a:r>
              <a:rPr lang="en-US" sz="1600" dirty="0" smtClean="0">
                <a:solidFill>
                  <a:prstClr val="black"/>
                </a:solidFill>
                <a:latin typeface="Consolas"/>
              </a:rPr>
              <a:t>{</a:t>
            </a:r>
            <a:endParaRPr lang="en-US" sz="1600" dirty="0">
              <a:solidFill>
                <a:prstClr val="black"/>
              </a:solidFill>
              <a:latin typeface="Consolas"/>
            </a:endParaRPr>
          </a:p>
          <a:p>
            <a:r>
              <a:rPr lang="en-US" sz="1600" dirty="0" smtClean="0">
                <a:solidFill>
                  <a:prstClr val="black"/>
                </a:solidFill>
                <a:latin typeface="Consolas"/>
              </a:rPr>
              <a:t>    </a:t>
            </a:r>
            <a:r>
              <a:rPr lang="en-US" sz="1600" dirty="0">
                <a:solidFill>
                  <a:srgbClr val="008000"/>
                </a:solidFill>
                <a:latin typeface="Consolas"/>
              </a:rPr>
              <a:t>//Call back </a:t>
            </a:r>
            <a:r>
              <a:rPr lang="en-US" sz="1600" dirty="0" err="1">
                <a:solidFill>
                  <a:srgbClr val="008000"/>
                </a:solidFill>
                <a:latin typeface="Consolas"/>
              </a:rPr>
              <a:t>defered</a:t>
            </a:r>
            <a:r>
              <a:rPr lang="en-US" sz="1600" dirty="0">
                <a:solidFill>
                  <a:srgbClr val="008000"/>
                </a:solidFill>
                <a:latin typeface="Consolas"/>
              </a:rPr>
              <a:t> messages</a:t>
            </a:r>
            <a:endParaRPr lang="en-US" sz="1600" dirty="0">
              <a:solidFill>
                <a:prstClr val="black"/>
              </a:solidFill>
              <a:latin typeface="Consolas"/>
            </a:endParaRPr>
          </a:p>
          <a:p>
            <a:r>
              <a:rPr lang="en-US" sz="1600" dirty="0" smtClean="0">
                <a:solidFill>
                  <a:prstClr val="black"/>
                </a:solidFill>
                <a:latin typeface="Consolas"/>
              </a:rPr>
              <a:t>    </a:t>
            </a:r>
            <a:r>
              <a:rPr lang="en-US" sz="1600" dirty="0" err="1">
                <a:solidFill>
                  <a:srgbClr val="2B91AF"/>
                </a:solidFill>
                <a:latin typeface="Consolas"/>
              </a:rPr>
              <a:t>Console</a:t>
            </a:r>
            <a:r>
              <a:rPr lang="en-US" sz="1600" dirty="0" err="1">
                <a:solidFill>
                  <a:prstClr val="black"/>
                </a:solidFill>
                <a:latin typeface="Consolas"/>
              </a:rPr>
              <a:t>.WriteLine</a:t>
            </a:r>
            <a:r>
              <a:rPr lang="en-US" sz="1600" dirty="0">
                <a:solidFill>
                  <a:prstClr val="black"/>
                </a:solidFill>
                <a:latin typeface="Consolas"/>
              </a:rPr>
              <a:t>(</a:t>
            </a:r>
            <a:r>
              <a:rPr lang="en-US" sz="1600" dirty="0">
                <a:solidFill>
                  <a:srgbClr val="A31515"/>
                </a:solidFill>
                <a:latin typeface="Consolas"/>
              </a:rPr>
              <a:t>"Calling back for </a:t>
            </a:r>
            <a:r>
              <a:rPr lang="en-US" sz="1600" dirty="0" smtClean="0">
                <a:solidFill>
                  <a:srgbClr val="A31515"/>
                </a:solidFill>
                <a:latin typeface="Consolas"/>
              </a:rPr>
              <a:t>deferred </a:t>
            </a:r>
            <a:r>
              <a:rPr lang="en-US" sz="1600" dirty="0">
                <a:solidFill>
                  <a:srgbClr val="A31515"/>
                </a:solidFill>
                <a:latin typeface="Consolas"/>
              </a:rPr>
              <a:t>message: </a:t>
            </a:r>
            <a:r>
              <a:rPr lang="en-US" sz="1600" dirty="0" smtClean="0">
                <a:solidFill>
                  <a:srgbClr val="A31515"/>
                </a:solidFill>
                <a:latin typeface="Consolas"/>
              </a:rPr>
              <a:t>sequence {0}"</a:t>
            </a:r>
            <a:r>
              <a:rPr lang="en-US" sz="1600" dirty="0" smtClean="0">
                <a:solidFill>
                  <a:prstClr val="black"/>
                </a:solidFill>
                <a:latin typeface="Consolas"/>
              </a:rPr>
              <a:t>, 					</a:t>
            </a:r>
            <a:r>
              <a:rPr lang="en-US" sz="1600" dirty="0" err="1" smtClean="0">
                <a:solidFill>
                  <a:prstClr val="black"/>
                </a:solidFill>
                <a:latin typeface="Consolas"/>
              </a:rPr>
              <a:t>sessionState.GetNextSequenceId</a:t>
            </a:r>
            <a:r>
              <a:rPr lang="en-US" sz="1600" dirty="0">
                <a:solidFill>
                  <a:prstClr val="black"/>
                </a:solidFill>
                <a:latin typeface="Consolas"/>
              </a:rPr>
              <a:t>());</a:t>
            </a:r>
          </a:p>
          <a:p>
            <a:r>
              <a:rPr lang="en-US" sz="1600" dirty="0" smtClean="0">
                <a:solidFill>
                  <a:prstClr val="black"/>
                </a:solidFill>
                <a:latin typeface="Consolas"/>
              </a:rPr>
              <a:t>    </a:t>
            </a:r>
            <a:r>
              <a:rPr lang="en-US" sz="1600" dirty="0" err="1">
                <a:solidFill>
                  <a:prstClr val="black"/>
                </a:solidFill>
                <a:latin typeface="Consolas"/>
              </a:rPr>
              <a:t>receivedMessage</a:t>
            </a:r>
            <a:r>
              <a:rPr lang="en-US" sz="1600" dirty="0">
                <a:solidFill>
                  <a:prstClr val="black"/>
                </a:solidFill>
                <a:latin typeface="Consolas"/>
              </a:rPr>
              <a:t> = </a:t>
            </a:r>
            <a:r>
              <a:rPr lang="en-US" sz="1600" dirty="0" err="1">
                <a:solidFill>
                  <a:prstClr val="black"/>
                </a:solidFill>
                <a:latin typeface="Consolas"/>
              </a:rPr>
              <a:t>receiver.Receive</a:t>
            </a:r>
            <a:r>
              <a:rPr lang="en-US" sz="1600" dirty="0">
                <a:solidFill>
                  <a:prstClr val="black"/>
                </a:solidFill>
                <a:latin typeface="Consolas"/>
              </a:rPr>
              <a:t>(</a:t>
            </a:r>
            <a:r>
              <a:rPr lang="en-US" sz="1600" dirty="0" err="1">
                <a:solidFill>
                  <a:prstClr val="black"/>
                </a:solidFill>
                <a:latin typeface="Consolas"/>
              </a:rPr>
              <a:t>sessionState.GetNextOutOfSequenceMessage</a:t>
            </a:r>
            <a:r>
              <a:rPr lang="en-US" sz="1600" dirty="0">
                <a:solidFill>
                  <a:prstClr val="black"/>
                </a:solidFill>
                <a:latin typeface="Consolas"/>
              </a:rPr>
              <a:t>());</a:t>
            </a:r>
          </a:p>
          <a:p>
            <a:r>
              <a:rPr lang="en-US" sz="1600" dirty="0" smtClean="0">
                <a:solidFill>
                  <a:prstClr val="black"/>
                </a:solidFill>
                <a:latin typeface="Consolas"/>
              </a:rPr>
              <a:t>    </a:t>
            </a:r>
            <a:r>
              <a:rPr lang="en-US" sz="1600" dirty="0" err="1">
                <a:solidFill>
                  <a:prstClr val="black"/>
                </a:solidFill>
                <a:latin typeface="Consolas"/>
              </a:rPr>
              <a:t>ProcessMessage</a:t>
            </a:r>
            <a:r>
              <a:rPr lang="en-US" sz="1600" dirty="0">
                <a:solidFill>
                  <a:prstClr val="black"/>
                </a:solidFill>
                <a:latin typeface="Consolas"/>
              </a:rPr>
              <a:t>(</a:t>
            </a:r>
            <a:r>
              <a:rPr lang="en-US" sz="1600" dirty="0" err="1">
                <a:solidFill>
                  <a:prstClr val="black"/>
                </a:solidFill>
                <a:latin typeface="Consolas"/>
              </a:rPr>
              <a:t>receivedMessage</a:t>
            </a:r>
            <a:r>
              <a:rPr lang="en-US" sz="1600" dirty="0">
                <a:solidFill>
                  <a:prstClr val="black"/>
                </a:solidFill>
                <a:latin typeface="Consolas"/>
              </a:rPr>
              <a:t>, </a:t>
            </a:r>
            <a:r>
              <a:rPr lang="en-US" sz="1600" dirty="0">
                <a:solidFill>
                  <a:srgbClr val="0000FF"/>
                </a:solidFill>
                <a:latin typeface="Consolas"/>
              </a:rPr>
              <a:t>ref</a:t>
            </a:r>
            <a:r>
              <a:rPr lang="en-US" sz="1600" dirty="0">
                <a:solidFill>
                  <a:prstClr val="black"/>
                </a:solidFill>
                <a:latin typeface="Consolas"/>
              </a:rPr>
              <a:t> </a:t>
            </a:r>
            <a:r>
              <a:rPr lang="en-US" sz="1600" dirty="0" err="1">
                <a:solidFill>
                  <a:prstClr val="black"/>
                </a:solidFill>
                <a:latin typeface="Consolas"/>
              </a:rPr>
              <a:t>sessionState</a:t>
            </a:r>
            <a:r>
              <a:rPr lang="en-US" sz="1600" dirty="0">
                <a:solidFill>
                  <a:prstClr val="black"/>
                </a:solidFill>
                <a:latin typeface="Consolas"/>
              </a:rPr>
              <a:t>, receiver);</a:t>
            </a:r>
          </a:p>
          <a:p>
            <a:r>
              <a:rPr lang="en-US" sz="1600" dirty="0" smtClean="0">
                <a:solidFill>
                  <a:prstClr val="black"/>
                </a:solidFill>
                <a:latin typeface="Consolas"/>
              </a:rPr>
              <a:t>}</a:t>
            </a:r>
            <a:endParaRPr lang="en-US" sz="1600" dirty="0">
              <a:solidFill>
                <a:prstClr val="black"/>
              </a:solidFill>
              <a:latin typeface="Consolas"/>
            </a:endParaRPr>
          </a:p>
          <a:p>
            <a:endParaRPr lang="en-US" sz="1600" dirty="0">
              <a:solidFill>
                <a:prstClr val="black"/>
              </a:solidFill>
              <a:latin typeface="Consolas"/>
            </a:endParaRPr>
          </a:p>
        </p:txBody>
      </p:sp>
    </p:spTree>
    <p:extLst>
      <p:ext uri="{BB962C8B-B14F-4D97-AF65-F5344CB8AC3E}">
        <p14:creationId xmlns:p14="http://schemas.microsoft.com/office/powerpoint/2010/main" val="79887892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3" name="Subtitle 2"/>
          <p:cNvSpPr>
            <a:spLocks noGrp="1"/>
          </p:cNvSpPr>
          <p:nvPr>
            <p:ph type="subTitle" idx="1"/>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err="1"/>
              <a:t>Resequencer</a:t>
            </a:r>
            <a:endParaRPr lang="en-US" dirty="0"/>
          </a:p>
        </p:txBody>
      </p:sp>
    </p:spTree>
    <p:extLst>
      <p:ext uri="{BB962C8B-B14F-4D97-AF65-F5344CB8AC3E}">
        <p14:creationId xmlns:p14="http://schemas.microsoft.com/office/powerpoint/2010/main" val="407436885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2" name="Subtitle 1"/>
          <p:cNvSpPr>
            <a:spLocks noGrp="1"/>
          </p:cNvSpPr>
          <p:nvPr>
            <p:ph type="subTitle" idx="1"/>
          </p:nvPr>
        </p:nvSpPr>
        <p:spPr/>
        <p:txBody>
          <a:bodyPr/>
          <a:lstStyle/>
          <a:p>
            <a:endParaRPr lang="en-US"/>
          </a:p>
        </p:txBody>
      </p:sp>
      <p:sp>
        <p:nvSpPr>
          <p:cNvPr id="7" name="Title 6"/>
          <p:cNvSpPr>
            <a:spLocks noGrp="1"/>
          </p:cNvSpPr>
          <p:nvPr>
            <p:ph type="ctrTitle"/>
          </p:nvPr>
        </p:nvSpPr>
        <p:spPr/>
        <p:txBody>
          <a:bodyPr/>
          <a:lstStyle/>
          <a:p>
            <a:r>
              <a:rPr lang="en-US" dirty="0" smtClean="0"/>
              <a:t>Composite integration patterns</a:t>
            </a:r>
            <a:endParaRPr lang="en-US" dirty="0"/>
          </a:p>
        </p:txBody>
      </p:sp>
    </p:spTree>
    <p:extLst>
      <p:ext uri="{BB962C8B-B14F-4D97-AF65-F5344CB8AC3E}">
        <p14:creationId xmlns:p14="http://schemas.microsoft.com/office/powerpoint/2010/main" val="229898174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Service Bus?</a:t>
            </a:r>
            <a:endParaRPr lang="en-US" dirty="0"/>
          </a:p>
        </p:txBody>
      </p:sp>
      <p:sp>
        <p:nvSpPr>
          <p:cNvPr id="4" name="Red"/>
          <p:cNvSpPr/>
          <p:nvPr/>
        </p:nvSpPr>
        <p:spPr bwMode="auto">
          <a:xfrm>
            <a:off x="1332706" y="4810125"/>
            <a:ext cx="1906588" cy="1676400"/>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FFFFFF">
                    <a:alpha val="99000"/>
                  </a:srgbClr>
                </a:solidFill>
                <a:ea typeface="Segoe UI" pitchFamily="34" charset="0"/>
                <a:cs typeface="Segoe UI" pitchFamily="34" charset="0"/>
              </a:rPr>
              <a:t>Line of Business Application</a:t>
            </a:r>
          </a:p>
        </p:txBody>
      </p:sp>
      <p:sp>
        <p:nvSpPr>
          <p:cNvPr id="6" name="Orange"/>
          <p:cNvSpPr/>
          <p:nvPr/>
        </p:nvSpPr>
        <p:spPr bwMode="auto">
          <a:xfrm>
            <a:off x="4240212" y="4810125"/>
            <a:ext cx="1906588" cy="1676400"/>
          </a:xfrm>
          <a:prstGeom prst="roundRect">
            <a:avLst>
              <a:gd name="adj" fmla="val 0"/>
            </a:avLst>
          </a:prstGeom>
          <a:solidFill>
            <a:schemeClr val="accent3"/>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9000"/>
                  </a:srgbClr>
                </a:solidFill>
                <a:ea typeface="Segoe UI" pitchFamily="34" charset="0"/>
                <a:cs typeface="Segoe UI" pitchFamily="34" charset="0"/>
              </a:rPr>
              <a:t>Event Aggregator</a:t>
            </a:r>
            <a:endParaRPr lang="en-US" sz="2200" dirty="0">
              <a:solidFill>
                <a:srgbClr val="FFFFFF">
                  <a:alpha val="99000"/>
                </a:srgbClr>
              </a:solidFill>
              <a:ea typeface="Segoe UI" pitchFamily="34" charset="0"/>
              <a:cs typeface="Segoe UI" pitchFamily="34" charset="0"/>
            </a:endParaRPr>
          </a:p>
        </p:txBody>
      </p:sp>
      <p:sp>
        <p:nvSpPr>
          <p:cNvPr id="7" name="Orange"/>
          <p:cNvSpPr/>
          <p:nvPr/>
        </p:nvSpPr>
        <p:spPr bwMode="auto">
          <a:xfrm>
            <a:off x="7147718" y="4810125"/>
            <a:ext cx="1906588" cy="1676400"/>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9000"/>
                  </a:srgbClr>
                </a:solidFill>
                <a:ea typeface="Segoe UI" pitchFamily="34" charset="0"/>
                <a:cs typeface="Segoe UI" pitchFamily="34" charset="0"/>
              </a:rPr>
              <a:t>Team </a:t>
            </a:r>
            <a:r>
              <a:rPr lang="en-US" sz="2200" dirty="0" err="1" smtClean="0">
                <a:solidFill>
                  <a:srgbClr val="FFFFFF">
                    <a:alpha val="99000"/>
                  </a:srgbClr>
                </a:solidFill>
                <a:ea typeface="Segoe UI" pitchFamily="34" charset="0"/>
                <a:cs typeface="Segoe UI" pitchFamily="34" charset="0"/>
              </a:rPr>
              <a:t>Sharepoint</a:t>
            </a:r>
            <a:endParaRPr lang="en-US" sz="2200" dirty="0" smtClean="0">
              <a:solidFill>
                <a:srgbClr val="FFFFFF">
                  <a:alpha val="99000"/>
                </a:srgbClr>
              </a:solidFill>
              <a:ea typeface="Segoe UI" pitchFamily="34" charset="0"/>
              <a:cs typeface="Segoe UI" pitchFamily="34" charset="0"/>
            </a:endParaRPr>
          </a:p>
          <a:p>
            <a:pPr algn="ctr" defTabSz="914099"/>
            <a:r>
              <a:rPr lang="en-US" sz="2200" dirty="0" smtClean="0">
                <a:solidFill>
                  <a:srgbClr val="FFFFFF">
                    <a:alpha val="99000"/>
                  </a:srgbClr>
                </a:solidFill>
                <a:ea typeface="Segoe UI" pitchFamily="34" charset="0"/>
                <a:cs typeface="Segoe UI" pitchFamily="34" charset="0"/>
              </a:rPr>
              <a:t>Site </a:t>
            </a:r>
            <a:endParaRPr lang="en-US" sz="2200" dirty="0">
              <a:solidFill>
                <a:srgbClr val="FFFFFF">
                  <a:alpha val="99000"/>
                </a:srgbClr>
              </a:solidFill>
              <a:ea typeface="Segoe UI" pitchFamily="34" charset="0"/>
              <a:cs typeface="Segoe UI" pitchFamily="34" charset="0"/>
            </a:endParaRPr>
          </a:p>
        </p:txBody>
      </p:sp>
      <p:sp>
        <p:nvSpPr>
          <p:cNvPr id="8" name="Orange"/>
          <p:cNvSpPr/>
          <p:nvPr/>
        </p:nvSpPr>
        <p:spPr bwMode="auto">
          <a:xfrm>
            <a:off x="10055224" y="4810125"/>
            <a:ext cx="1906588" cy="1676400"/>
          </a:xfrm>
          <a:prstGeom prst="roundRect">
            <a:avLst>
              <a:gd name="adj" fmla="val 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9000"/>
                  </a:srgbClr>
                </a:solidFill>
                <a:ea typeface="Segoe UI" pitchFamily="34" charset="0"/>
                <a:cs typeface="Segoe UI" pitchFamily="34" charset="0"/>
              </a:rPr>
              <a:t>…</a:t>
            </a:r>
            <a:endParaRPr lang="en-US" sz="2200" dirty="0">
              <a:solidFill>
                <a:srgbClr val="FFFFFF">
                  <a:alpha val="99000"/>
                </a:srgbClr>
              </a:solidFill>
              <a:ea typeface="Segoe UI" pitchFamily="34" charset="0"/>
              <a:cs typeface="Segoe UI" pitchFamily="34" charset="0"/>
            </a:endParaRPr>
          </a:p>
        </p:txBody>
      </p:sp>
      <p:sp>
        <p:nvSpPr>
          <p:cNvPr id="9" name="Red"/>
          <p:cNvSpPr/>
          <p:nvPr/>
        </p:nvSpPr>
        <p:spPr bwMode="auto">
          <a:xfrm>
            <a:off x="380206" y="990600"/>
            <a:ext cx="1906588" cy="1676400"/>
          </a:xfrm>
          <a:prstGeom prst="roundRect">
            <a:avLst>
              <a:gd name="adj" fmla="val 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rgbClr val="363535">
                    <a:alpha val="99000"/>
                  </a:srgbClr>
                </a:solidFill>
                <a:ea typeface="Segoe UI" pitchFamily="34" charset="0"/>
                <a:cs typeface="Segoe UI" pitchFamily="34" charset="0"/>
              </a:rPr>
              <a:t>Household Appliance</a:t>
            </a:r>
          </a:p>
        </p:txBody>
      </p:sp>
      <p:sp>
        <p:nvSpPr>
          <p:cNvPr id="10" name="Orange"/>
          <p:cNvSpPr/>
          <p:nvPr/>
        </p:nvSpPr>
        <p:spPr bwMode="auto">
          <a:xfrm>
            <a:off x="3287712" y="990600"/>
            <a:ext cx="1906588" cy="1676400"/>
          </a:xfrm>
          <a:prstGeom prst="roundRect">
            <a:avLst>
              <a:gd name="adj" fmla="val 0"/>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363535">
                    <a:alpha val="99000"/>
                  </a:srgbClr>
                </a:solidFill>
                <a:ea typeface="Segoe UI" pitchFamily="34" charset="0"/>
                <a:cs typeface="Segoe UI" pitchFamily="34" charset="0"/>
              </a:rPr>
              <a:t>Phone, Tablet, PC</a:t>
            </a:r>
            <a:endParaRPr lang="en-US" sz="2200" dirty="0">
              <a:solidFill>
                <a:srgbClr val="363535">
                  <a:alpha val="99000"/>
                </a:srgbClr>
              </a:solidFill>
              <a:ea typeface="Segoe UI" pitchFamily="34" charset="0"/>
              <a:cs typeface="Segoe UI" pitchFamily="34" charset="0"/>
            </a:endParaRPr>
          </a:p>
        </p:txBody>
      </p:sp>
      <p:sp>
        <p:nvSpPr>
          <p:cNvPr id="11" name="Orange"/>
          <p:cNvSpPr/>
          <p:nvPr/>
        </p:nvSpPr>
        <p:spPr bwMode="auto">
          <a:xfrm>
            <a:off x="6195218" y="990600"/>
            <a:ext cx="1906588" cy="1676400"/>
          </a:xfrm>
          <a:prstGeom prst="roundRect">
            <a:avLst>
              <a:gd name="adj" fmla="val 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363535">
                    <a:alpha val="99000"/>
                  </a:srgbClr>
                </a:solidFill>
                <a:ea typeface="Segoe UI" pitchFamily="34" charset="0"/>
                <a:cs typeface="Segoe UI" pitchFamily="34" charset="0"/>
              </a:rPr>
              <a:t>Point of Sale Kiosk</a:t>
            </a:r>
            <a:endParaRPr lang="en-US" sz="2200" dirty="0">
              <a:solidFill>
                <a:srgbClr val="363535">
                  <a:alpha val="99000"/>
                </a:srgbClr>
              </a:solidFill>
              <a:ea typeface="Segoe UI" pitchFamily="34" charset="0"/>
              <a:cs typeface="Segoe UI" pitchFamily="34" charset="0"/>
            </a:endParaRPr>
          </a:p>
        </p:txBody>
      </p:sp>
      <p:sp>
        <p:nvSpPr>
          <p:cNvPr id="12" name="Orange"/>
          <p:cNvSpPr/>
          <p:nvPr/>
        </p:nvSpPr>
        <p:spPr bwMode="auto">
          <a:xfrm>
            <a:off x="9102724" y="990600"/>
            <a:ext cx="1906588" cy="1676400"/>
          </a:xfrm>
          <a:prstGeom prst="roundRect">
            <a:avLst>
              <a:gd name="adj" fmla="val 0"/>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200" dirty="0" err="1" smtClean="0">
                <a:solidFill>
                  <a:srgbClr val="363535">
                    <a:alpha val="99000"/>
                  </a:srgbClr>
                </a:solidFill>
                <a:ea typeface="Segoe UI" pitchFamily="34" charset="0"/>
                <a:cs typeface="Segoe UI" pitchFamily="34" charset="0"/>
              </a:rPr>
              <a:t>SaaS</a:t>
            </a:r>
            <a:r>
              <a:rPr lang="en-US" sz="2200" dirty="0" smtClean="0">
                <a:solidFill>
                  <a:srgbClr val="363535">
                    <a:alpha val="99000"/>
                  </a:srgbClr>
                </a:solidFill>
                <a:ea typeface="Segoe UI" pitchFamily="34" charset="0"/>
                <a:cs typeface="Segoe UI" pitchFamily="34" charset="0"/>
              </a:rPr>
              <a:t> Cloud Service Solution</a:t>
            </a:r>
            <a:endParaRPr lang="en-US" sz="2200" dirty="0">
              <a:solidFill>
                <a:srgbClr val="363535">
                  <a:alpha val="99000"/>
                </a:srgbClr>
              </a:solidFill>
              <a:ea typeface="Segoe UI" pitchFamily="34" charset="0"/>
              <a:cs typeface="Segoe UI" pitchFamily="34" charset="0"/>
            </a:endParaRPr>
          </a:p>
        </p:txBody>
      </p:sp>
      <p:sp>
        <p:nvSpPr>
          <p:cNvPr id="13" name="Rectangle 12"/>
          <p:cNvSpPr/>
          <p:nvPr/>
        </p:nvSpPr>
        <p:spPr bwMode="auto">
          <a:xfrm>
            <a:off x="1179512" y="2514600"/>
            <a:ext cx="304800" cy="83820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a:solidFill>
                <a:srgbClr val="363535">
                  <a:alpha val="99000"/>
                </a:srgbClr>
              </a:solidFill>
              <a:ea typeface="Segoe UI" pitchFamily="34" charset="0"/>
              <a:cs typeface="Segoe UI" pitchFamily="34" charset="0"/>
            </a:endParaRPr>
          </a:p>
        </p:txBody>
      </p:sp>
      <p:sp>
        <p:nvSpPr>
          <p:cNvPr id="14" name="Rectangle 13"/>
          <p:cNvSpPr/>
          <p:nvPr/>
        </p:nvSpPr>
        <p:spPr bwMode="auto">
          <a:xfrm>
            <a:off x="2132012" y="4152900"/>
            <a:ext cx="304800" cy="83820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a:solidFill>
                <a:srgbClr val="363535">
                  <a:alpha val="99000"/>
                </a:srgbClr>
              </a:solidFill>
              <a:ea typeface="Segoe UI" pitchFamily="34" charset="0"/>
              <a:cs typeface="Segoe UI" pitchFamily="34" charset="0"/>
            </a:endParaRPr>
          </a:p>
        </p:txBody>
      </p:sp>
      <p:sp>
        <p:nvSpPr>
          <p:cNvPr id="15" name="Rectangle 14"/>
          <p:cNvSpPr/>
          <p:nvPr/>
        </p:nvSpPr>
        <p:spPr bwMode="auto">
          <a:xfrm>
            <a:off x="4113212" y="2514600"/>
            <a:ext cx="304800" cy="83820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a:solidFill>
                <a:srgbClr val="363535">
                  <a:alpha val="99000"/>
                </a:srgbClr>
              </a:solidFill>
              <a:ea typeface="Segoe UI" pitchFamily="34" charset="0"/>
              <a:cs typeface="Segoe UI" pitchFamily="34" charset="0"/>
            </a:endParaRPr>
          </a:p>
        </p:txBody>
      </p:sp>
      <p:sp>
        <p:nvSpPr>
          <p:cNvPr id="16" name="Rectangle 15"/>
          <p:cNvSpPr/>
          <p:nvPr/>
        </p:nvSpPr>
        <p:spPr bwMode="auto">
          <a:xfrm>
            <a:off x="5027612" y="4152900"/>
            <a:ext cx="304800" cy="83820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a:solidFill>
                <a:srgbClr val="363535">
                  <a:alpha val="99000"/>
                </a:srgbClr>
              </a:solidFill>
              <a:ea typeface="Segoe UI" pitchFamily="34" charset="0"/>
              <a:cs typeface="Segoe UI" pitchFamily="34" charset="0"/>
            </a:endParaRPr>
          </a:p>
        </p:txBody>
      </p:sp>
      <p:sp>
        <p:nvSpPr>
          <p:cNvPr id="17" name="Rectangle 16"/>
          <p:cNvSpPr/>
          <p:nvPr/>
        </p:nvSpPr>
        <p:spPr bwMode="auto">
          <a:xfrm>
            <a:off x="7008812" y="2514600"/>
            <a:ext cx="304800" cy="83820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a:solidFill>
                <a:srgbClr val="363535">
                  <a:alpha val="99000"/>
                </a:srgbClr>
              </a:solidFill>
              <a:ea typeface="Segoe UI" pitchFamily="34" charset="0"/>
              <a:cs typeface="Segoe UI" pitchFamily="34" charset="0"/>
            </a:endParaRPr>
          </a:p>
        </p:txBody>
      </p:sp>
      <p:sp>
        <p:nvSpPr>
          <p:cNvPr id="18" name="Rectangle 17"/>
          <p:cNvSpPr/>
          <p:nvPr/>
        </p:nvSpPr>
        <p:spPr bwMode="auto">
          <a:xfrm>
            <a:off x="7923212" y="4152900"/>
            <a:ext cx="304800" cy="83820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a:solidFill>
                <a:srgbClr val="363535">
                  <a:alpha val="99000"/>
                </a:srgbClr>
              </a:solidFill>
              <a:ea typeface="Segoe UI" pitchFamily="34" charset="0"/>
              <a:cs typeface="Segoe UI" pitchFamily="34" charset="0"/>
            </a:endParaRPr>
          </a:p>
        </p:txBody>
      </p:sp>
      <p:sp>
        <p:nvSpPr>
          <p:cNvPr id="19" name="Rectangle 18"/>
          <p:cNvSpPr/>
          <p:nvPr/>
        </p:nvSpPr>
        <p:spPr bwMode="auto">
          <a:xfrm>
            <a:off x="10818812" y="4152900"/>
            <a:ext cx="304800" cy="83820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a:solidFill>
                <a:srgbClr val="363535">
                  <a:alpha val="99000"/>
                </a:srgbClr>
              </a:solidFill>
              <a:ea typeface="Segoe UI" pitchFamily="34" charset="0"/>
              <a:cs typeface="Segoe UI" pitchFamily="34" charset="0"/>
            </a:endParaRPr>
          </a:p>
        </p:txBody>
      </p:sp>
      <p:sp>
        <p:nvSpPr>
          <p:cNvPr id="20" name="Rectangle 19"/>
          <p:cNvSpPr/>
          <p:nvPr/>
        </p:nvSpPr>
        <p:spPr bwMode="auto">
          <a:xfrm>
            <a:off x="9904412" y="2514600"/>
            <a:ext cx="304800" cy="83820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a:solidFill>
                <a:srgbClr val="363535">
                  <a:alpha val="99000"/>
                </a:srgbClr>
              </a:solidFill>
              <a:ea typeface="Segoe UI" pitchFamily="34" charset="0"/>
              <a:cs typeface="Segoe UI" pitchFamily="34" charset="0"/>
            </a:endParaRPr>
          </a:p>
        </p:txBody>
      </p:sp>
      <p:sp>
        <p:nvSpPr>
          <p:cNvPr id="3" name="Green"/>
          <p:cNvSpPr/>
          <p:nvPr/>
        </p:nvSpPr>
        <p:spPr bwMode="auto">
          <a:xfrm>
            <a:off x="379412" y="2905924"/>
            <a:ext cx="11582400" cy="1704176"/>
          </a:xfrm>
          <a:prstGeom prst="roundRect">
            <a:avLst>
              <a:gd name="adj" fmla="val 0"/>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800" dirty="0" smtClean="0">
              <a:solidFill>
                <a:srgbClr val="363535">
                  <a:alpha val="99000"/>
                </a:srgbClr>
              </a:solidFill>
              <a:ea typeface="Segoe UI" pitchFamily="34" charset="0"/>
              <a:cs typeface="Segoe UI" pitchFamily="34" charset="0"/>
            </a:endParaRPr>
          </a:p>
        </p:txBody>
      </p:sp>
      <p:grpSp>
        <p:nvGrpSpPr>
          <p:cNvPr id="37" name="Group 36"/>
          <p:cNvGrpSpPr/>
          <p:nvPr/>
        </p:nvGrpSpPr>
        <p:grpSpPr>
          <a:xfrm>
            <a:off x="915012" y="3258145"/>
            <a:ext cx="1217000" cy="1062800"/>
            <a:chOff x="686412" y="3356800"/>
            <a:chExt cx="1217000" cy="1062800"/>
          </a:xfrm>
        </p:grpSpPr>
        <p:sp>
          <p:nvSpPr>
            <p:cNvPr id="21" name="Right Arrow 20"/>
            <p:cNvSpPr/>
            <p:nvPr/>
          </p:nvSpPr>
          <p:spPr bwMode="auto">
            <a:xfrm>
              <a:off x="912812" y="3356800"/>
              <a:ext cx="914400" cy="457200"/>
            </a:xfrm>
            <a:prstGeom prst="rightArrow">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4" name="TextBox 23"/>
            <p:cNvSpPr txBox="1"/>
            <p:nvPr/>
          </p:nvSpPr>
          <p:spPr>
            <a:xfrm>
              <a:off x="686412" y="3902535"/>
              <a:ext cx="1217000" cy="517065"/>
            </a:xfrm>
            <a:prstGeom prst="rect">
              <a:avLst/>
            </a:prstGeom>
            <a:noFill/>
          </p:spPr>
          <p:txBody>
            <a:bodyPr wrap="none" lIns="91440" tIns="91440" rIns="91440" bIns="91440" rtlCol="0">
              <a:spAutoFit/>
            </a:bodyPr>
            <a:lstStyle/>
            <a:p>
              <a:pPr>
                <a:lnSpc>
                  <a:spcPct val="90000"/>
                </a:lnSpc>
                <a:spcBef>
                  <a:spcPct val="20000"/>
                </a:spcBef>
                <a:buSzPct val="90000"/>
              </a:pPr>
              <a:r>
                <a:rPr lang="en-US" sz="2400" dirty="0" smtClean="0">
                  <a:solidFill>
                    <a:srgbClr val="363535">
                      <a:alpha val="99000"/>
                    </a:srgbClr>
                  </a:solidFill>
                </a:rPr>
                <a:t>Queues</a:t>
              </a:r>
            </a:p>
          </p:txBody>
        </p:sp>
      </p:grpSp>
      <p:grpSp>
        <p:nvGrpSpPr>
          <p:cNvPr id="36" name="Group 35"/>
          <p:cNvGrpSpPr/>
          <p:nvPr/>
        </p:nvGrpSpPr>
        <p:grpSpPr>
          <a:xfrm>
            <a:off x="3164637" y="3124200"/>
            <a:ext cx="1024961" cy="1196745"/>
            <a:chOff x="2783451" y="3222855"/>
            <a:chExt cx="1024961" cy="1196745"/>
          </a:xfrm>
        </p:grpSpPr>
        <p:sp>
          <p:nvSpPr>
            <p:cNvPr id="23" name="Left-Right-Up Arrow 22"/>
            <p:cNvSpPr/>
            <p:nvPr/>
          </p:nvSpPr>
          <p:spPr bwMode="auto">
            <a:xfrm>
              <a:off x="2894012" y="3222855"/>
              <a:ext cx="819150" cy="725090"/>
            </a:xfrm>
            <a:prstGeom prst="leftRightUpArrow">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5" name="TextBox 24"/>
            <p:cNvSpPr txBox="1"/>
            <p:nvPr/>
          </p:nvSpPr>
          <p:spPr>
            <a:xfrm>
              <a:off x="2783451" y="3902535"/>
              <a:ext cx="1024961" cy="517065"/>
            </a:xfrm>
            <a:prstGeom prst="rect">
              <a:avLst/>
            </a:prstGeom>
            <a:noFill/>
          </p:spPr>
          <p:txBody>
            <a:bodyPr wrap="none" lIns="91440" tIns="91440" rIns="91440" bIns="91440" rtlCol="0">
              <a:spAutoFit/>
            </a:bodyPr>
            <a:lstStyle/>
            <a:p>
              <a:pPr>
                <a:lnSpc>
                  <a:spcPct val="90000"/>
                </a:lnSpc>
                <a:spcBef>
                  <a:spcPct val="20000"/>
                </a:spcBef>
                <a:buSzPct val="90000"/>
              </a:pPr>
              <a:r>
                <a:rPr lang="en-US" sz="2400" dirty="0" smtClean="0">
                  <a:solidFill>
                    <a:srgbClr val="363535">
                      <a:alpha val="99000"/>
                    </a:srgbClr>
                  </a:solidFill>
                </a:rPr>
                <a:t>Topics</a:t>
              </a:r>
            </a:p>
          </p:txBody>
        </p:sp>
      </p:grpSp>
      <p:grpSp>
        <p:nvGrpSpPr>
          <p:cNvPr id="35" name="Group 34"/>
          <p:cNvGrpSpPr/>
          <p:nvPr/>
        </p:nvGrpSpPr>
        <p:grpSpPr>
          <a:xfrm>
            <a:off x="5222223" y="3258145"/>
            <a:ext cx="1032077" cy="1062800"/>
            <a:chOff x="4681335" y="3356800"/>
            <a:chExt cx="1032077" cy="1062800"/>
          </a:xfrm>
        </p:grpSpPr>
        <p:sp>
          <p:nvSpPr>
            <p:cNvPr id="26" name="TextBox 25"/>
            <p:cNvSpPr txBox="1"/>
            <p:nvPr/>
          </p:nvSpPr>
          <p:spPr>
            <a:xfrm>
              <a:off x="4681335" y="3902535"/>
              <a:ext cx="1032077" cy="517065"/>
            </a:xfrm>
            <a:prstGeom prst="rect">
              <a:avLst/>
            </a:prstGeom>
            <a:noFill/>
          </p:spPr>
          <p:txBody>
            <a:bodyPr wrap="none" lIns="91440" tIns="91440" rIns="91440" bIns="91440" rtlCol="0">
              <a:spAutoFit/>
            </a:bodyPr>
            <a:lstStyle/>
            <a:p>
              <a:pPr>
                <a:lnSpc>
                  <a:spcPct val="90000"/>
                </a:lnSpc>
                <a:spcBef>
                  <a:spcPct val="20000"/>
                </a:spcBef>
                <a:buSzPct val="90000"/>
              </a:pPr>
              <a:r>
                <a:rPr lang="en-US" sz="2400" dirty="0" smtClean="0">
                  <a:solidFill>
                    <a:srgbClr val="363535">
                      <a:alpha val="99000"/>
                    </a:srgbClr>
                  </a:solidFill>
                </a:rPr>
                <a:t>Relays</a:t>
              </a:r>
            </a:p>
          </p:txBody>
        </p:sp>
        <p:sp>
          <p:nvSpPr>
            <p:cNvPr id="27" name="Left-Right Arrow 26"/>
            <p:cNvSpPr/>
            <p:nvPr/>
          </p:nvSpPr>
          <p:spPr bwMode="auto">
            <a:xfrm>
              <a:off x="4816373" y="3356800"/>
              <a:ext cx="744639" cy="457200"/>
            </a:xfrm>
            <a:prstGeom prst="leftRightArrow">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grpSp>
      <p:grpSp>
        <p:nvGrpSpPr>
          <p:cNvPr id="34" name="Group 33"/>
          <p:cNvGrpSpPr/>
          <p:nvPr/>
        </p:nvGrpSpPr>
        <p:grpSpPr>
          <a:xfrm>
            <a:off x="7286925" y="3277195"/>
            <a:ext cx="2040943" cy="1043750"/>
            <a:chOff x="6797573" y="3375850"/>
            <a:chExt cx="2040943" cy="1043750"/>
          </a:xfrm>
        </p:grpSpPr>
        <p:sp>
          <p:nvSpPr>
            <p:cNvPr id="28" name="TextBox 27"/>
            <p:cNvSpPr txBox="1"/>
            <p:nvPr/>
          </p:nvSpPr>
          <p:spPr>
            <a:xfrm>
              <a:off x="6797573" y="3902535"/>
              <a:ext cx="2040943" cy="517065"/>
            </a:xfrm>
            <a:prstGeom prst="rect">
              <a:avLst/>
            </a:prstGeom>
            <a:noFill/>
          </p:spPr>
          <p:txBody>
            <a:bodyPr wrap="none" lIns="91440" tIns="91440" rIns="91440" bIns="91440" rtlCol="0">
              <a:spAutoFit/>
            </a:bodyPr>
            <a:lstStyle/>
            <a:p>
              <a:pPr>
                <a:lnSpc>
                  <a:spcPct val="90000"/>
                </a:lnSpc>
                <a:spcBef>
                  <a:spcPct val="20000"/>
                </a:spcBef>
                <a:buSzPct val="90000"/>
              </a:pPr>
              <a:r>
                <a:rPr lang="en-US" sz="2400" dirty="0" smtClean="0">
                  <a:solidFill>
                    <a:srgbClr val="363535">
                      <a:alpha val="99000"/>
                    </a:srgbClr>
                  </a:solidFill>
                </a:rPr>
                <a:t>Notifications*</a:t>
              </a:r>
            </a:p>
          </p:txBody>
        </p:sp>
        <p:sp>
          <p:nvSpPr>
            <p:cNvPr id="29" name="Oval 28"/>
            <p:cNvSpPr/>
            <p:nvPr/>
          </p:nvSpPr>
          <p:spPr bwMode="auto">
            <a:xfrm>
              <a:off x="7554744" y="3375850"/>
              <a:ext cx="398361" cy="4191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rgbClr val="363535">
                      <a:alpha val="98824"/>
                    </a:srgbClr>
                  </a:solidFill>
                  <a:ea typeface="Segoe UI" pitchFamily="34" charset="0"/>
                  <a:cs typeface="Segoe UI" pitchFamily="34" charset="0"/>
                  <a:sym typeface="Wingdings"/>
                </a:rPr>
                <a:t></a:t>
              </a:r>
              <a:endParaRPr lang="en-US" sz="2200" dirty="0">
                <a:solidFill>
                  <a:srgbClr val="363535">
                    <a:alpha val="98824"/>
                  </a:srgbClr>
                </a:solidFill>
                <a:ea typeface="Segoe UI" pitchFamily="34" charset="0"/>
                <a:cs typeface="Segoe UI" pitchFamily="34" charset="0"/>
              </a:endParaRPr>
            </a:p>
          </p:txBody>
        </p:sp>
      </p:grpSp>
      <p:grpSp>
        <p:nvGrpSpPr>
          <p:cNvPr id="33" name="Group 32"/>
          <p:cNvGrpSpPr/>
          <p:nvPr/>
        </p:nvGrpSpPr>
        <p:grpSpPr>
          <a:xfrm>
            <a:off x="10232251" y="3143845"/>
            <a:ext cx="1324402" cy="1177100"/>
            <a:chOff x="10003651" y="3242500"/>
            <a:chExt cx="1324402" cy="1177100"/>
          </a:xfrm>
        </p:grpSpPr>
        <p:sp>
          <p:nvSpPr>
            <p:cNvPr id="30" name="TextBox 29"/>
            <p:cNvSpPr txBox="1"/>
            <p:nvPr/>
          </p:nvSpPr>
          <p:spPr>
            <a:xfrm>
              <a:off x="10003651" y="3902535"/>
              <a:ext cx="1324402" cy="517065"/>
            </a:xfrm>
            <a:prstGeom prst="rect">
              <a:avLst/>
            </a:prstGeom>
            <a:noFill/>
          </p:spPr>
          <p:txBody>
            <a:bodyPr wrap="none" lIns="91440" tIns="91440" rIns="91440" bIns="91440" rtlCol="0">
              <a:spAutoFit/>
            </a:bodyPr>
            <a:lstStyle/>
            <a:p>
              <a:pPr>
                <a:lnSpc>
                  <a:spcPct val="90000"/>
                </a:lnSpc>
                <a:spcBef>
                  <a:spcPct val="20000"/>
                </a:spcBef>
                <a:buSzPct val="90000"/>
              </a:pPr>
              <a:r>
                <a:rPr lang="en-US" sz="2400" dirty="0" smtClean="0">
                  <a:solidFill>
                    <a:srgbClr val="363535">
                      <a:alpha val="99000"/>
                    </a:srgbClr>
                  </a:solidFill>
                </a:rPr>
                <a:t>Bridges*</a:t>
              </a:r>
            </a:p>
          </p:txBody>
        </p:sp>
        <p:sp>
          <p:nvSpPr>
            <p:cNvPr id="32" name="Quad Arrow Callout 31"/>
            <p:cNvSpPr/>
            <p:nvPr/>
          </p:nvSpPr>
          <p:spPr bwMode="auto">
            <a:xfrm>
              <a:off x="10182631" y="3242500"/>
              <a:ext cx="838200" cy="685800"/>
            </a:xfrm>
            <a:prstGeom prst="quadArrowCallou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grpSp>
    </p:spTree>
    <p:extLst>
      <p:ext uri="{BB962C8B-B14F-4D97-AF65-F5344CB8AC3E}">
        <p14:creationId xmlns:p14="http://schemas.microsoft.com/office/powerpoint/2010/main" val="27249740"/>
      </p:ext>
    </p:extLst>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Composed Message Processor</a:t>
            </a:r>
            <a:endParaRPr lang="en-US" dirty="0"/>
          </a:p>
        </p:txBody>
      </p:sp>
      <p:sp>
        <p:nvSpPr>
          <p:cNvPr id="3" name="Text Placeholder 2"/>
          <p:cNvSpPr>
            <a:spLocks noGrp="1"/>
          </p:cNvSpPr>
          <p:nvPr>
            <p:ph type="body" sz="quarter" idx="10"/>
          </p:nvPr>
        </p:nvSpPr>
        <p:spPr>
          <a:xfrm>
            <a:off x="542998" y="1371600"/>
            <a:ext cx="11149012" cy="4585871"/>
          </a:xfrm>
        </p:spPr>
        <p:txBody>
          <a:bodyPr/>
          <a:lstStyle/>
          <a:p>
            <a:r>
              <a:rPr lang="en-US" dirty="0"/>
              <a:t>Scenario</a:t>
            </a:r>
          </a:p>
          <a:p>
            <a:pPr lvl="1"/>
            <a:r>
              <a:rPr lang="en-US" dirty="0" smtClean="0"/>
              <a:t>Distribute messages to several systems for processing. Aggregate the responses to create a single reply.</a:t>
            </a:r>
            <a:endParaRPr lang="en-US" dirty="0"/>
          </a:p>
          <a:p>
            <a:pPr lvl="1"/>
            <a:r>
              <a:rPr lang="en-US" dirty="0" smtClean="0"/>
              <a:t>Need to maintain the overall message flow when a message is sent to multiple recipients each send a reply back.</a:t>
            </a:r>
          </a:p>
          <a:p>
            <a:r>
              <a:rPr lang="en-US" dirty="0" smtClean="0"/>
              <a:t>Common use-cases</a:t>
            </a:r>
          </a:p>
          <a:p>
            <a:pPr lvl="1"/>
            <a:r>
              <a:rPr lang="en-US" dirty="0" smtClean="0"/>
              <a:t>Order processing – A large order being fulfilled by deferent departments each providing subset of the items</a:t>
            </a:r>
            <a:endParaRPr lang="en-US" dirty="0"/>
          </a:p>
          <a:p>
            <a:pPr lvl="1"/>
            <a:endParaRPr lang="en-US" dirty="0"/>
          </a:p>
          <a:p>
            <a:endParaRPr lang="en-US" dirty="0"/>
          </a:p>
        </p:txBody>
      </p:sp>
      <p:grpSp>
        <p:nvGrpSpPr>
          <p:cNvPr id="4" name="Group 3"/>
          <p:cNvGrpSpPr/>
          <p:nvPr/>
        </p:nvGrpSpPr>
        <p:grpSpPr>
          <a:xfrm>
            <a:off x="11047412" y="533400"/>
            <a:ext cx="990600" cy="616254"/>
            <a:chOff x="5561012" y="3962400"/>
            <a:chExt cx="990600" cy="616254"/>
          </a:xfrm>
        </p:grpSpPr>
        <p:sp>
          <p:nvSpPr>
            <p:cNvPr id="5" name="Rounded Rectangle 4"/>
            <p:cNvSpPr/>
            <p:nvPr/>
          </p:nvSpPr>
          <p:spPr bwMode="auto">
            <a:xfrm>
              <a:off x="5561012" y="396240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5600025" y="4210879"/>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5942012" y="40452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5942012" y="41976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5942012" y="43500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0" name="Straight Arrow Connector 9"/>
            <p:cNvCxnSpPr/>
            <p:nvPr/>
          </p:nvCxnSpPr>
          <p:spPr>
            <a:xfrm flipV="1">
              <a:off x="5767497" y="4270527"/>
              <a:ext cx="174515" cy="3327"/>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312964" y="4207402"/>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2" name="Straight Arrow Connector 11"/>
            <p:cNvCxnSpPr/>
            <p:nvPr/>
          </p:nvCxnSpPr>
          <p:spPr>
            <a:xfrm flipV="1">
              <a:off x="6118353" y="4267050"/>
              <a:ext cx="174515" cy="3327"/>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866488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Composed Message Processor</a:t>
            </a:r>
            <a:endParaRPr lang="en-US" dirty="0"/>
          </a:p>
        </p:txBody>
      </p:sp>
      <p:sp>
        <p:nvSpPr>
          <p:cNvPr id="3" name="Text Placeholder 2"/>
          <p:cNvSpPr>
            <a:spLocks noGrp="1"/>
          </p:cNvSpPr>
          <p:nvPr>
            <p:ph type="body" sz="quarter" idx="10"/>
          </p:nvPr>
        </p:nvSpPr>
        <p:spPr>
          <a:xfrm>
            <a:off x="531812" y="990600"/>
            <a:ext cx="11149012" cy="929485"/>
          </a:xfrm>
        </p:spPr>
        <p:txBody>
          <a:bodyPr/>
          <a:lstStyle/>
          <a:p>
            <a:pPr marL="460375" lvl="1" indent="0">
              <a:buNone/>
            </a:pPr>
            <a:endParaRPr lang="en-US" dirty="0"/>
          </a:p>
          <a:p>
            <a:endParaRPr lang="en-US" dirty="0"/>
          </a:p>
        </p:txBody>
      </p:sp>
      <p:grpSp>
        <p:nvGrpSpPr>
          <p:cNvPr id="4" name="Group 3"/>
          <p:cNvGrpSpPr/>
          <p:nvPr/>
        </p:nvGrpSpPr>
        <p:grpSpPr>
          <a:xfrm>
            <a:off x="11047412" y="533400"/>
            <a:ext cx="990600" cy="616254"/>
            <a:chOff x="5561012" y="3962400"/>
            <a:chExt cx="990600" cy="616254"/>
          </a:xfrm>
        </p:grpSpPr>
        <p:sp>
          <p:nvSpPr>
            <p:cNvPr id="5" name="Rounded Rectangle 4"/>
            <p:cNvSpPr/>
            <p:nvPr/>
          </p:nvSpPr>
          <p:spPr bwMode="auto">
            <a:xfrm>
              <a:off x="5561012" y="396240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5600025" y="4210879"/>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5942012" y="40452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5942012" y="41976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5942012" y="43500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0" name="Straight Arrow Connector 9"/>
            <p:cNvCxnSpPr/>
            <p:nvPr/>
          </p:nvCxnSpPr>
          <p:spPr>
            <a:xfrm flipV="1">
              <a:off x="5767497" y="4270527"/>
              <a:ext cx="174515" cy="3327"/>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312964" y="4207402"/>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2" name="Straight Arrow Connector 11"/>
            <p:cNvCxnSpPr/>
            <p:nvPr/>
          </p:nvCxnSpPr>
          <p:spPr>
            <a:xfrm flipV="1">
              <a:off x="6118353" y="4267050"/>
              <a:ext cx="174515" cy="3327"/>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bwMode="auto">
          <a:xfrm>
            <a:off x="2970212" y="2104295"/>
            <a:ext cx="1910860"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endParaRPr lang="en-US" sz="2300" dirty="0">
              <a:solidFill>
                <a:srgbClr val="FFFFFF"/>
              </a:solidFill>
            </a:endParaRPr>
          </a:p>
        </p:txBody>
      </p:sp>
      <p:cxnSp>
        <p:nvCxnSpPr>
          <p:cNvPr id="15" name="Straight Arrow Connector 14"/>
          <p:cNvCxnSpPr>
            <a:endCxn id="13" idx="1"/>
          </p:cNvCxnSpPr>
          <p:nvPr/>
        </p:nvCxnSpPr>
        <p:spPr>
          <a:xfrm flipV="1">
            <a:off x="1166755" y="2631834"/>
            <a:ext cx="1803457" cy="730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Flowchart: Magnetic Disk 15"/>
          <p:cNvSpPr/>
          <p:nvPr/>
        </p:nvSpPr>
        <p:spPr bwMode="auto">
          <a:xfrm>
            <a:off x="3509471" y="2901462"/>
            <a:ext cx="691662" cy="5392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7" name="Rounded Rectangle 16"/>
          <p:cNvSpPr/>
          <p:nvPr/>
        </p:nvSpPr>
        <p:spPr bwMode="auto">
          <a:xfrm>
            <a:off x="3219324" y="2485293"/>
            <a:ext cx="1239718" cy="30680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23" fontAlgn="base">
              <a:spcBef>
                <a:spcPct val="0"/>
              </a:spcBef>
              <a:spcAft>
                <a:spcPct val="0"/>
              </a:spcAft>
            </a:pPr>
            <a:r>
              <a:rPr lang="en-US" sz="2300" dirty="0">
                <a:solidFill>
                  <a:srgbClr val="363535"/>
                </a:solidFill>
              </a:rPr>
              <a:t>Queue</a:t>
            </a:r>
          </a:p>
        </p:txBody>
      </p:sp>
      <p:cxnSp>
        <p:nvCxnSpPr>
          <p:cNvPr id="18" name="Straight Arrow Connector 17"/>
          <p:cNvCxnSpPr/>
          <p:nvPr/>
        </p:nvCxnSpPr>
        <p:spPr>
          <a:xfrm>
            <a:off x="6235089" y="2622992"/>
            <a:ext cx="3704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bwMode="auto">
          <a:xfrm>
            <a:off x="8907953" y="2365081"/>
            <a:ext cx="7620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Order 1</a:t>
            </a:r>
          </a:p>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Item1</a:t>
            </a:r>
          </a:p>
          <a:p>
            <a:pPr algn="ctr" defTabSz="914099" fontAlgn="base">
              <a:spcBef>
                <a:spcPct val="0"/>
              </a:spcBef>
              <a:spcAft>
                <a:spcPct val="0"/>
              </a:spcAft>
            </a:pPr>
            <a:r>
              <a:rPr lang="en-US" sz="1200" dirty="0" err="1" smtClean="0">
                <a:gradFill>
                  <a:gsLst>
                    <a:gs pos="0">
                      <a:srgbClr val="000000"/>
                    </a:gs>
                    <a:gs pos="100000">
                      <a:srgbClr val="000000"/>
                    </a:gs>
                  </a:gsLst>
                  <a:lin ang="5400000" scaled="0"/>
                </a:gradFill>
              </a:rPr>
              <a:t>DeptA</a:t>
            </a:r>
            <a:endParaRPr lang="en-US" sz="1200" dirty="0">
              <a:gradFill>
                <a:gsLst>
                  <a:gs pos="0">
                    <a:srgbClr val="000000"/>
                  </a:gs>
                  <a:gs pos="100000">
                    <a:srgbClr val="000000"/>
                  </a:gs>
                </a:gsLst>
                <a:lin ang="5400000" scaled="0"/>
              </a:gradFill>
            </a:endParaRPr>
          </a:p>
        </p:txBody>
      </p:sp>
      <p:sp>
        <p:nvSpPr>
          <p:cNvPr id="20" name="Rounded Rectangle 19"/>
          <p:cNvSpPr/>
          <p:nvPr/>
        </p:nvSpPr>
        <p:spPr bwMode="auto">
          <a:xfrm>
            <a:off x="8046304" y="2365081"/>
            <a:ext cx="7620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Order 1</a:t>
            </a:r>
          </a:p>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Item2</a:t>
            </a:r>
          </a:p>
          <a:p>
            <a:pPr algn="ctr" defTabSz="914099" fontAlgn="base">
              <a:spcBef>
                <a:spcPct val="0"/>
              </a:spcBef>
              <a:spcAft>
                <a:spcPct val="0"/>
              </a:spcAft>
            </a:pPr>
            <a:r>
              <a:rPr lang="en-US" sz="1200" dirty="0" err="1" smtClean="0">
                <a:gradFill>
                  <a:gsLst>
                    <a:gs pos="0">
                      <a:srgbClr val="000000"/>
                    </a:gs>
                    <a:gs pos="100000">
                      <a:srgbClr val="000000"/>
                    </a:gs>
                  </a:gsLst>
                  <a:lin ang="5400000" scaled="0"/>
                </a:gradFill>
              </a:rPr>
              <a:t>DeptB</a:t>
            </a:r>
            <a:endParaRPr lang="en-US" sz="1200" dirty="0">
              <a:gradFill>
                <a:gsLst>
                  <a:gs pos="0">
                    <a:srgbClr val="000000"/>
                  </a:gs>
                  <a:gs pos="100000">
                    <a:srgbClr val="000000"/>
                  </a:gs>
                </a:gsLst>
                <a:lin ang="5400000" scaled="0"/>
              </a:gradFill>
            </a:endParaRPr>
          </a:p>
        </p:txBody>
      </p:sp>
      <p:sp>
        <p:nvSpPr>
          <p:cNvPr id="21" name="Rounded Rectangle 20"/>
          <p:cNvSpPr/>
          <p:nvPr/>
        </p:nvSpPr>
        <p:spPr bwMode="auto">
          <a:xfrm>
            <a:off x="7208104" y="2365081"/>
            <a:ext cx="762000" cy="504093"/>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Order2</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Item11</a:t>
            </a:r>
          </a:p>
          <a:p>
            <a:pPr algn="ctr" defTabSz="914099" fontAlgn="base">
              <a:spcBef>
                <a:spcPct val="0"/>
              </a:spcBef>
              <a:spcAft>
                <a:spcPct val="0"/>
              </a:spcAft>
            </a:pPr>
            <a:r>
              <a:rPr lang="en-US" sz="1200" dirty="0" err="1" smtClean="0">
                <a:gradFill>
                  <a:gsLst>
                    <a:gs pos="0">
                      <a:srgbClr val="FFFFFF"/>
                    </a:gs>
                    <a:gs pos="100000">
                      <a:srgbClr val="FFFFFF"/>
                    </a:gs>
                  </a:gsLst>
                  <a:lin ang="5400000" scaled="0"/>
                </a:gradFill>
              </a:rPr>
              <a:t>DeptB</a:t>
            </a:r>
            <a:endParaRPr lang="en-US" sz="1200" dirty="0">
              <a:gradFill>
                <a:gsLst>
                  <a:gs pos="0">
                    <a:srgbClr val="FFFFFF"/>
                  </a:gs>
                  <a:gs pos="100000">
                    <a:srgbClr val="FFFFFF"/>
                  </a:gs>
                </a:gsLst>
                <a:lin ang="5400000" scaled="0"/>
              </a:gradFill>
            </a:endParaRPr>
          </a:p>
        </p:txBody>
      </p:sp>
      <p:sp>
        <p:nvSpPr>
          <p:cNvPr id="22" name="Rounded Rectangle 21"/>
          <p:cNvSpPr/>
          <p:nvPr/>
        </p:nvSpPr>
        <p:spPr bwMode="auto">
          <a:xfrm>
            <a:off x="6369904" y="2365081"/>
            <a:ext cx="762000" cy="504093"/>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Order2</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Item12</a:t>
            </a:r>
          </a:p>
          <a:p>
            <a:pPr algn="ctr" defTabSz="914099" fontAlgn="base">
              <a:spcBef>
                <a:spcPct val="0"/>
              </a:spcBef>
              <a:spcAft>
                <a:spcPct val="0"/>
              </a:spcAft>
            </a:pPr>
            <a:r>
              <a:rPr lang="en-US" sz="1200" dirty="0" err="1" smtClean="0">
                <a:gradFill>
                  <a:gsLst>
                    <a:gs pos="0">
                      <a:srgbClr val="FFFFFF"/>
                    </a:gs>
                    <a:gs pos="100000">
                      <a:srgbClr val="FFFFFF"/>
                    </a:gs>
                  </a:gsLst>
                  <a:lin ang="5400000" scaled="0"/>
                </a:gradFill>
              </a:rPr>
              <a:t>DeptA</a:t>
            </a:r>
            <a:endParaRPr lang="en-US" sz="1200" dirty="0">
              <a:gradFill>
                <a:gsLst>
                  <a:gs pos="0">
                    <a:srgbClr val="FFFFFF"/>
                  </a:gs>
                  <a:gs pos="100000">
                    <a:srgbClr val="FFFFFF"/>
                  </a:gs>
                </a:gsLst>
                <a:lin ang="5400000" scaled="0"/>
              </a:gradFill>
            </a:endParaRPr>
          </a:p>
        </p:txBody>
      </p:sp>
      <p:sp>
        <p:nvSpPr>
          <p:cNvPr id="23" name="Oval 22"/>
          <p:cNvSpPr/>
          <p:nvPr/>
        </p:nvSpPr>
        <p:spPr bwMode="auto">
          <a:xfrm>
            <a:off x="5180012" y="2174544"/>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24" name="Straight Arrow Connector 23"/>
          <p:cNvCxnSpPr>
            <a:stCxn id="13" idx="3"/>
            <a:endCxn id="23" idx="2"/>
          </p:cNvCxnSpPr>
          <p:nvPr/>
        </p:nvCxnSpPr>
        <p:spPr>
          <a:xfrm>
            <a:off x="4881072" y="2631834"/>
            <a:ext cx="298940" cy="57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bwMode="auto">
          <a:xfrm>
            <a:off x="1605374" y="2526323"/>
            <a:ext cx="907638" cy="1066800"/>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Order2:</a:t>
            </a:r>
          </a:p>
          <a:p>
            <a:pPr algn="ctr" defTabSz="914099" fontAlgn="base">
              <a:spcBef>
                <a:spcPct val="0"/>
              </a:spcBef>
              <a:spcAft>
                <a:spcPct val="0"/>
              </a:spcAft>
            </a:pPr>
            <a:r>
              <a:rPr lang="en-US" sz="1200" dirty="0">
                <a:gradFill>
                  <a:gsLst>
                    <a:gs pos="0">
                      <a:srgbClr val="FFFFFF"/>
                    </a:gs>
                    <a:gs pos="100000">
                      <a:srgbClr val="FFFFFF"/>
                    </a:gs>
                  </a:gsLst>
                  <a:lin ang="5400000" scaled="0"/>
                </a:gradFill>
              </a:rPr>
              <a:t>Item 11</a:t>
            </a:r>
          </a:p>
          <a:p>
            <a:pPr algn="ctr" defTabSz="914099" fontAlgn="base">
              <a:spcBef>
                <a:spcPct val="0"/>
              </a:spcBef>
              <a:spcAft>
                <a:spcPct val="0"/>
              </a:spcAft>
            </a:pPr>
            <a:r>
              <a:rPr lang="en-US" sz="1200" dirty="0">
                <a:gradFill>
                  <a:gsLst>
                    <a:gs pos="0">
                      <a:srgbClr val="FFFFFF"/>
                    </a:gs>
                    <a:gs pos="100000">
                      <a:srgbClr val="FFFFFF"/>
                    </a:gs>
                  </a:gsLst>
                  <a:lin ang="5400000" scaled="0"/>
                </a:gradFill>
              </a:rPr>
              <a:t> Item 12</a:t>
            </a:r>
          </a:p>
        </p:txBody>
      </p:sp>
      <p:cxnSp>
        <p:nvCxnSpPr>
          <p:cNvPr id="27" name="Straight Arrow Connector 26"/>
          <p:cNvCxnSpPr>
            <a:endCxn id="13" idx="1"/>
          </p:cNvCxnSpPr>
          <p:nvPr/>
        </p:nvCxnSpPr>
        <p:spPr>
          <a:xfrm>
            <a:off x="1053489" y="1453661"/>
            <a:ext cx="1916723" cy="11781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bwMode="auto">
          <a:xfrm>
            <a:off x="1598612" y="1230923"/>
            <a:ext cx="907638" cy="1066800"/>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rPr>
              <a:t>Order 1:</a:t>
            </a:r>
          </a:p>
          <a:p>
            <a:pPr algn="ctr" defTabSz="914099" fontAlgn="base">
              <a:spcBef>
                <a:spcPct val="0"/>
              </a:spcBef>
              <a:spcAft>
                <a:spcPct val="0"/>
              </a:spcAft>
            </a:pPr>
            <a:r>
              <a:rPr lang="en-US" sz="1200" dirty="0" smtClean="0">
                <a:solidFill>
                  <a:srgbClr val="FFFFFF"/>
                </a:solidFill>
              </a:rPr>
              <a:t>Item1</a:t>
            </a:r>
          </a:p>
          <a:p>
            <a:pPr algn="ctr" defTabSz="914099" fontAlgn="base">
              <a:spcBef>
                <a:spcPct val="0"/>
              </a:spcBef>
              <a:spcAft>
                <a:spcPct val="0"/>
              </a:spcAft>
            </a:pPr>
            <a:r>
              <a:rPr lang="en-US" sz="1200" dirty="0" smtClean="0">
                <a:solidFill>
                  <a:srgbClr val="FFFFFF"/>
                </a:solidFill>
              </a:rPr>
              <a:t> Item2</a:t>
            </a:r>
            <a:endParaRPr lang="en-US" sz="1200" dirty="0">
              <a:solidFill>
                <a:srgbClr val="FFFFFF"/>
              </a:solidFill>
            </a:endParaRPr>
          </a:p>
        </p:txBody>
      </p:sp>
      <p:grpSp>
        <p:nvGrpSpPr>
          <p:cNvPr id="29" name="Group 28"/>
          <p:cNvGrpSpPr/>
          <p:nvPr/>
        </p:nvGrpSpPr>
        <p:grpSpPr>
          <a:xfrm>
            <a:off x="5349997" y="2347548"/>
            <a:ext cx="650631" cy="533400"/>
            <a:chOff x="5408612" y="5022546"/>
            <a:chExt cx="990600" cy="616254"/>
          </a:xfrm>
        </p:grpSpPr>
        <p:sp>
          <p:nvSpPr>
            <p:cNvPr id="30" name="Rounded Rectangle 29"/>
            <p:cNvSpPr/>
            <p:nvPr/>
          </p:nvSpPr>
          <p:spPr bwMode="auto">
            <a:xfrm>
              <a:off x="5408612" y="5022546"/>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1" name="Rectangle 30"/>
            <p:cNvSpPr/>
            <p:nvPr/>
          </p:nvSpPr>
          <p:spPr bwMode="auto">
            <a:xfrm>
              <a:off x="5484812" y="5271025"/>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2" name="Rectangle 31"/>
            <p:cNvSpPr/>
            <p:nvPr/>
          </p:nvSpPr>
          <p:spPr bwMode="auto">
            <a:xfrm>
              <a:off x="6094412" y="5105400"/>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3" name="Rectangle 32"/>
            <p:cNvSpPr/>
            <p:nvPr/>
          </p:nvSpPr>
          <p:spPr bwMode="auto">
            <a:xfrm>
              <a:off x="6094412" y="5257800"/>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4" name="Rectangle 33"/>
            <p:cNvSpPr/>
            <p:nvPr/>
          </p:nvSpPr>
          <p:spPr bwMode="auto">
            <a:xfrm>
              <a:off x="6094412" y="5410200"/>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35" name="Straight Arrow Connector 34"/>
            <p:cNvCxnSpPr/>
            <p:nvPr/>
          </p:nvCxnSpPr>
          <p:spPr>
            <a:xfrm>
              <a:off x="5713412" y="5334000"/>
              <a:ext cx="349030" cy="0"/>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2970212" y="1775991"/>
            <a:ext cx="1823128" cy="369332"/>
          </a:xfrm>
          <a:prstGeom prst="rect">
            <a:avLst/>
          </a:prstGeom>
        </p:spPr>
        <p:txBody>
          <a:bodyPr wrap="none">
            <a:spAutoFit/>
          </a:bodyPr>
          <a:lstStyle/>
          <a:p>
            <a:r>
              <a:rPr lang="en-US" dirty="0" smtClean="0">
                <a:solidFill>
                  <a:srgbClr val="FFFFFF"/>
                </a:solidFill>
              </a:rPr>
              <a:t>Order Handling </a:t>
            </a:r>
            <a:endParaRPr lang="en-US" dirty="0">
              <a:solidFill>
                <a:srgbClr val="FFFFFF"/>
              </a:solidFill>
            </a:endParaRPr>
          </a:p>
        </p:txBody>
      </p:sp>
      <p:sp>
        <p:nvSpPr>
          <p:cNvPr id="40" name="Rectangle 39"/>
          <p:cNvSpPr/>
          <p:nvPr/>
        </p:nvSpPr>
        <p:spPr>
          <a:xfrm>
            <a:off x="9818528" y="1764323"/>
            <a:ext cx="1922706" cy="369332"/>
          </a:xfrm>
          <a:prstGeom prst="rect">
            <a:avLst/>
          </a:prstGeom>
        </p:spPr>
        <p:txBody>
          <a:bodyPr wrap="none">
            <a:spAutoFit/>
          </a:bodyPr>
          <a:lstStyle/>
          <a:p>
            <a:r>
              <a:rPr lang="en-US" dirty="0" smtClean="0">
                <a:solidFill>
                  <a:srgbClr val="FFFFFF"/>
                </a:solidFill>
              </a:rPr>
              <a:t>Order Processing</a:t>
            </a:r>
            <a:endParaRPr lang="en-US" dirty="0">
              <a:solidFill>
                <a:srgbClr val="FFFFFF"/>
              </a:solidFill>
            </a:endParaRPr>
          </a:p>
        </p:txBody>
      </p:sp>
      <p:sp>
        <p:nvSpPr>
          <p:cNvPr id="41" name="Rectangle 40"/>
          <p:cNvSpPr/>
          <p:nvPr/>
        </p:nvSpPr>
        <p:spPr>
          <a:xfrm>
            <a:off x="5252516" y="1752600"/>
            <a:ext cx="912237" cy="369332"/>
          </a:xfrm>
          <a:prstGeom prst="rect">
            <a:avLst/>
          </a:prstGeom>
        </p:spPr>
        <p:txBody>
          <a:bodyPr wrap="none">
            <a:spAutoFit/>
          </a:bodyPr>
          <a:lstStyle/>
          <a:p>
            <a:r>
              <a:rPr lang="en-US" dirty="0" smtClean="0">
                <a:solidFill>
                  <a:srgbClr val="FFFFFF"/>
                </a:solidFill>
              </a:rPr>
              <a:t>Splitter</a:t>
            </a:r>
            <a:endParaRPr lang="en-US" dirty="0">
              <a:solidFill>
                <a:srgbClr val="FFFFFF"/>
              </a:solidFill>
            </a:endParaRPr>
          </a:p>
        </p:txBody>
      </p:sp>
      <p:sp>
        <p:nvSpPr>
          <p:cNvPr id="42" name="Rectangle 41"/>
          <p:cNvSpPr/>
          <p:nvPr/>
        </p:nvSpPr>
        <p:spPr bwMode="auto">
          <a:xfrm>
            <a:off x="9972015" y="2213890"/>
            <a:ext cx="2142197" cy="93838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endParaRPr lang="en-US" dirty="0">
              <a:solidFill>
                <a:srgbClr val="FFFFFF"/>
              </a:solidFill>
            </a:endParaRPr>
          </a:p>
        </p:txBody>
      </p:sp>
      <p:sp>
        <p:nvSpPr>
          <p:cNvPr id="43" name="Rounded Rectangle 42"/>
          <p:cNvSpPr/>
          <p:nvPr/>
        </p:nvSpPr>
        <p:spPr bwMode="auto">
          <a:xfrm>
            <a:off x="10056812" y="2253935"/>
            <a:ext cx="866048" cy="26066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363535"/>
                </a:solidFill>
              </a:rPr>
              <a:t>Topic</a:t>
            </a:r>
          </a:p>
        </p:txBody>
      </p:sp>
      <p:sp>
        <p:nvSpPr>
          <p:cNvPr id="44" name="Rounded Rectangle 43"/>
          <p:cNvSpPr/>
          <p:nvPr/>
        </p:nvSpPr>
        <p:spPr bwMode="auto">
          <a:xfrm>
            <a:off x="11187857" y="2547537"/>
            <a:ext cx="866048" cy="26066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sz="1400" dirty="0" err="1" smtClean="0">
                <a:solidFill>
                  <a:srgbClr val="363535"/>
                </a:solidFill>
              </a:rPr>
              <a:t>Dept</a:t>
            </a:r>
            <a:r>
              <a:rPr lang="en-US" sz="1400" dirty="0" smtClean="0">
                <a:solidFill>
                  <a:srgbClr val="363535"/>
                </a:solidFill>
              </a:rPr>
              <a:t> B</a:t>
            </a:r>
            <a:endParaRPr lang="en-US" sz="1400" dirty="0">
              <a:solidFill>
                <a:srgbClr val="363535"/>
              </a:solidFill>
            </a:endParaRPr>
          </a:p>
        </p:txBody>
      </p:sp>
      <p:sp>
        <p:nvSpPr>
          <p:cNvPr id="45" name="Rounded Rectangle 44"/>
          <p:cNvSpPr/>
          <p:nvPr/>
        </p:nvSpPr>
        <p:spPr bwMode="auto">
          <a:xfrm>
            <a:off x="11187857" y="2224317"/>
            <a:ext cx="866048" cy="26066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sz="1400" dirty="0" err="1" smtClean="0">
                <a:solidFill>
                  <a:srgbClr val="363535"/>
                </a:solidFill>
              </a:rPr>
              <a:t>Dept</a:t>
            </a:r>
            <a:r>
              <a:rPr lang="en-US" sz="1400" dirty="0" smtClean="0">
                <a:solidFill>
                  <a:srgbClr val="363535"/>
                </a:solidFill>
              </a:rPr>
              <a:t> A</a:t>
            </a:r>
            <a:endParaRPr lang="en-US" sz="1400" dirty="0">
              <a:solidFill>
                <a:srgbClr val="363535"/>
              </a:solidFill>
            </a:endParaRPr>
          </a:p>
        </p:txBody>
      </p:sp>
      <p:sp>
        <p:nvSpPr>
          <p:cNvPr id="46" name="Rounded Rectangle 45"/>
          <p:cNvSpPr/>
          <p:nvPr/>
        </p:nvSpPr>
        <p:spPr bwMode="auto">
          <a:xfrm>
            <a:off x="11187857" y="2860332"/>
            <a:ext cx="866048" cy="26066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sz="1400" dirty="0" err="1" smtClean="0">
                <a:solidFill>
                  <a:srgbClr val="363535"/>
                </a:solidFill>
              </a:rPr>
              <a:t>Dept</a:t>
            </a:r>
            <a:r>
              <a:rPr lang="en-US" sz="1400" dirty="0" smtClean="0">
                <a:solidFill>
                  <a:srgbClr val="363535"/>
                </a:solidFill>
              </a:rPr>
              <a:t> C</a:t>
            </a:r>
            <a:endParaRPr lang="en-US" sz="1400" dirty="0">
              <a:solidFill>
                <a:srgbClr val="363535"/>
              </a:solidFill>
            </a:endParaRPr>
          </a:p>
        </p:txBody>
      </p:sp>
      <p:grpSp>
        <p:nvGrpSpPr>
          <p:cNvPr id="48" name="Group 47"/>
          <p:cNvGrpSpPr/>
          <p:nvPr/>
        </p:nvGrpSpPr>
        <p:grpSpPr>
          <a:xfrm>
            <a:off x="10154452" y="2514600"/>
            <a:ext cx="990600" cy="616254"/>
            <a:chOff x="912812" y="3505200"/>
            <a:chExt cx="990600" cy="616254"/>
          </a:xfrm>
        </p:grpSpPr>
        <p:sp>
          <p:nvSpPr>
            <p:cNvPr id="49" name="Rounded Rectangle 48"/>
            <p:cNvSpPr/>
            <p:nvPr/>
          </p:nvSpPr>
          <p:spPr bwMode="auto">
            <a:xfrm>
              <a:off x="912812" y="350520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50" name="Straight Arrow Connector 49"/>
            <p:cNvCxnSpPr/>
            <p:nvPr/>
          </p:nvCxnSpPr>
          <p:spPr>
            <a:xfrm flipH="1">
              <a:off x="1554381" y="36437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1554381" y="37961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1554381" y="39485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185642" y="3643745"/>
              <a:ext cx="336770" cy="152400"/>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85287" y="3810000"/>
              <a:ext cx="200355"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68" name="Rectangle 67"/>
          <p:cNvSpPr/>
          <p:nvPr/>
        </p:nvSpPr>
        <p:spPr>
          <a:xfrm>
            <a:off x="-77788" y="4475348"/>
            <a:ext cx="1922706" cy="369332"/>
          </a:xfrm>
          <a:prstGeom prst="rect">
            <a:avLst/>
          </a:prstGeom>
        </p:spPr>
        <p:txBody>
          <a:bodyPr wrap="none">
            <a:spAutoFit/>
          </a:bodyPr>
          <a:lstStyle/>
          <a:p>
            <a:r>
              <a:rPr lang="en-US" dirty="0" smtClean="0">
                <a:solidFill>
                  <a:srgbClr val="FFFFFF"/>
                </a:solidFill>
              </a:rPr>
              <a:t>Order Processing</a:t>
            </a:r>
            <a:endParaRPr lang="en-US" dirty="0">
              <a:solidFill>
                <a:srgbClr val="FFFFFF"/>
              </a:solidFill>
            </a:endParaRPr>
          </a:p>
        </p:txBody>
      </p:sp>
      <p:sp>
        <p:nvSpPr>
          <p:cNvPr id="69" name="Rectangle 68"/>
          <p:cNvSpPr/>
          <p:nvPr/>
        </p:nvSpPr>
        <p:spPr bwMode="auto">
          <a:xfrm>
            <a:off x="75699" y="4924915"/>
            <a:ext cx="2142197" cy="93838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endParaRPr lang="en-US" dirty="0">
              <a:solidFill>
                <a:srgbClr val="FFFFFF"/>
              </a:solidFill>
            </a:endParaRPr>
          </a:p>
        </p:txBody>
      </p:sp>
      <p:sp>
        <p:nvSpPr>
          <p:cNvPr id="70" name="Rounded Rectangle 69"/>
          <p:cNvSpPr/>
          <p:nvPr/>
        </p:nvSpPr>
        <p:spPr bwMode="auto">
          <a:xfrm>
            <a:off x="160496" y="4964960"/>
            <a:ext cx="866048" cy="26066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363535"/>
                </a:solidFill>
              </a:rPr>
              <a:t>Topic</a:t>
            </a:r>
          </a:p>
        </p:txBody>
      </p:sp>
      <p:sp>
        <p:nvSpPr>
          <p:cNvPr id="71" name="Rounded Rectangle 70"/>
          <p:cNvSpPr/>
          <p:nvPr/>
        </p:nvSpPr>
        <p:spPr bwMode="auto">
          <a:xfrm>
            <a:off x="1291541" y="5258562"/>
            <a:ext cx="866048" cy="26066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sz="1400" dirty="0" err="1" smtClean="0">
                <a:solidFill>
                  <a:srgbClr val="363535"/>
                </a:solidFill>
              </a:rPr>
              <a:t>Dept</a:t>
            </a:r>
            <a:r>
              <a:rPr lang="en-US" sz="1400" dirty="0" smtClean="0">
                <a:solidFill>
                  <a:srgbClr val="363535"/>
                </a:solidFill>
              </a:rPr>
              <a:t> B</a:t>
            </a:r>
            <a:endParaRPr lang="en-US" sz="1400" dirty="0">
              <a:solidFill>
                <a:srgbClr val="363535"/>
              </a:solidFill>
            </a:endParaRPr>
          </a:p>
        </p:txBody>
      </p:sp>
      <p:sp>
        <p:nvSpPr>
          <p:cNvPr id="72" name="Rounded Rectangle 71"/>
          <p:cNvSpPr/>
          <p:nvPr/>
        </p:nvSpPr>
        <p:spPr bwMode="auto">
          <a:xfrm>
            <a:off x="1291541" y="4935342"/>
            <a:ext cx="866048" cy="26066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sz="1400" dirty="0" err="1" smtClean="0">
                <a:solidFill>
                  <a:srgbClr val="363535"/>
                </a:solidFill>
              </a:rPr>
              <a:t>Dept</a:t>
            </a:r>
            <a:r>
              <a:rPr lang="en-US" sz="1400" dirty="0" smtClean="0">
                <a:solidFill>
                  <a:srgbClr val="363535"/>
                </a:solidFill>
              </a:rPr>
              <a:t> A</a:t>
            </a:r>
            <a:endParaRPr lang="en-US" sz="1400" dirty="0">
              <a:solidFill>
                <a:srgbClr val="363535"/>
              </a:solidFill>
            </a:endParaRPr>
          </a:p>
        </p:txBody>
      </p:sp>
      <p:sp>
        <p:nvSpPr>
          <p:cNvPr id="73" name="Rounded Rectangle 72"/>
          <p:cNvSpPr/>
          <p:nvPr/>
        </p:nvSpPr>
        <p:spPr bwMode="auto">
          <a:xfrm>
            <a:off x="1291541" y="5571357"/>
            <a:ext cx="866048" cy="26066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sz="1400" dirty="0" err="1" smtClean="0">
                <a:solidFill>
                  <a:srgbClr val="363535"/>
                </a:solidFill>
              </a:rPr>
              <a:t>Dept</a:t>
            </a:r>
            <a:r>
              <a:rPr lang="en-US" sz="1400" dirty="0" smtClean="0">
                <a:solidFill>
                  <a:srgbClr val="363535"/>
                </a:solidFill>
              </a:rPr>
              <a:t> C</a:t>
            </a:r>
            <a:endParaRPr lang="en-US" sz="1400" dirty="0">
              <a:solidFill>
                <a:srgbClr val="363535"/>
              </a:solidFill>
            </a:endParaRPr>
          </a:p>
        </p:txBody>
      </p:sp>
      <p:grpSp>
        <p:nvGrpSpPr>
          <p:cNvPr id="74" name="Group 73"/>
          <p:cNvGrpSpPr/>
          <p:nvPr/>
        </p:nvGrpSpPr>
        <p:grpSpPr>
          <a:xfrm>
            <a:off x="258136" y="5225625"/>
            <a:ext cx="990600" cy="616254"/>
            <a:chOff x="912812" y="3505200"/>
            <a:chExt cx="990600" cy="616254"/>
          </a:xfrm>
        </p:grpSpPr>
        <p:sp>
          <p:nvSpPr>
            <p:cNvPr id="75" name="Rounded Rectangle 74"/>
            <p:cNvSpPr/>
            <p:nvPr/>
          </p:nvSpPr>
          <p:spPr bwMode="auto">
            <a:xfrm>
              <a:off x="912812" y="350520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76" name="Straight Arrow Connector 75"/>
            <p:cNvCxnSpPr/>
            <p:nvPr/>
          </p:nvCxnSpPr>
          <p:spPr>
            <a:xfrm flipH="1">
              <a:off x="1554381" y="36437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1554381" y="37961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1554381" y="39485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1185642" y="3643745"/>
              <a:ext cx="336770" cy="152400"/>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985287" y="3810000"/>
              <a:ext cx="200355"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81" name="Oval 80"/>
          <p:cNvSpPr/>
          <p:nvPr/>
        </p:nvSpPr>
        <p:spPr bwMode="auto">
          <a:xfrm>
            <a:off x="3005379" y="5005287"/>
            <a:ext cx="714154" cy="706041"/>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r>
              <a:rPr lang="en-US" sz="1200" dirty="0" smtClean="0">
                <a:gradFill>
                  <a:gsLst>
                    <a:gs pos="0">
                      <a:srgbClr val="FFFFFF"/>
                    </a:gs>
                    <a:gs pos="100000">
                      <a:srgbClr val="FFFFFF"/>
                    </a:gs>
                  </a:gsLst>
                  <a:lin ang="5400000" scaled="0"/>
                </a:gradFill>
              </a:rPr>
              <a:t>Inv2</a:t>
            </a:r>
            <a:endParaRPr lang="en-US" sz="1400" dirty="0">
              <a:gradFill>
                <a:gsLst>
                  <a:gs pos="0">
                    <a:srgbClr val="FFFFFF"/>
                  </a:gs>
                  <a:gs pos="100000">
                    <a:srgbClr val="FFFFFF"/>
                  </a:gs>
                </a:gsLst>
                <a:lin ang="5400000" scaled="0"/>
              </a:gradFill>
            </a:endParaRPr>
          </a:p>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83" name="Oval 82"/>
          <p:cNvSpPr/>
          <p:nvPr/>
        </p:nvSpPr>
        <p:spPr bwMode="auto">
          <a:xfrm>
            <a:off x="3018059" y="4010508"/>
            <a:ext cx="714154" cy="706041"/>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r>
              <a:rPr lang="en-US" sz="1200" dirty="0" smtClean="0">
                <a:gradFill>
                  <a:gsLst>
                    <a:gs pos="0">
                      <a:srgbClr val="FFFFFF"/>
                    </a:gs>
                    <a:gs pos="100000">
                      <a:srgbClr val="FFFFFF"/>
                    </a:gs>
                  </a:gsLst>
                  <a:lin ang="5400000" scaled="0"/>
                </a:gradFill>
              </a:rPr>
              <a:t>Inv1</a:t>
            </a:r>
            <a:endParaRPr lang="en-US" sz="1200" dirty="0">
              <a:gradFill>
                <a:gsLst>
                  <a:gs pos="0">
                    <a:srgbClr val="FFFFFF"/>
                  </a:gs>
                  <a:gs pos="100000">
                    <a:srgbClr val="FFFFFF"/>
                  </a:gs>
                </a:gsLst>
                <a:lin ang="5400000" scaled="0"/>
              </a:gradFill>
            </a:endParaRPr>
          </a:p>
        </p:txBody>
      </p:sp>
      <p:cxnSp>
        <p:nvCxnSpPr>
          <p:cNvPr id="84" name="Straight Arrow Connector 83"/>
          <p:cNvCxnSpPr>
            <a:stCxn id="72" idx="3"/>
            <a:endCxn id="83" idx="3"/>
          </p:cNvCxnSpPr>
          <p:nvPr/>
        </p:nvCxnSpPr>
        <p:spPr>
          <a:xfrm flipV="1">
            <a:off x="2157589" y="4613152"/>
            <a:ext cx="965055" cy="4525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71" idx="3"/>
            <a:endCxn id="81" idx="2"/>
          </p:cNvCxnSpPr>
          <p:nvPr/>
        </p:nvCxnSpPr>
        <p:spPr>
          <a:xfrm flipV="1">
            <a:off x="2157589" y="5358308"/>
            <a:ext cx="847790" cy="30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Rectangle 92"/>
          <p:cNvSpPr/>
          <p:nvPr/>
        </p:nvSpPr>
        <p:spPr bwMode="auto">
          <a:xfrm>
            <a:off x="6194962" y="4945702"/>
            <a:ext cx="1910860"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endParaRPr lang="en-US" sz="2300" dirty="0">
              <a:solidFill>
                <a:srgbClr val="FFFFFF"/>
              </a:solidFill>
            </a:endParaRPr>
          </a:p>
        </p:txBody>
      </p:sp>
      <p:sp>
        <p:nvSpPr>
          <p:cNvPr id="94" name="Flowchart: Magnetic Disk 93"/>
          <p:cNvSpPr/>
          <p:nvPr/>
        </p:nvSpPr>
        <p:spPr bwMode="auto">
          <a:xfrm>
            <a:off x="6734221" y="5742869"/>
            <a:ext cx="691662" cy="5392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95" name="Rounded Rectangle 94"/>
          <p:cNvSpPr/>
          <p:nvPr/>
        </p:nvSpPr>
        <p:spPr bwMode="auto">
          <a:xfrm>
            <a:off x="6444074" y="5326700"/>
            <a:ext cx="1239718" cy="30680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23" fontAlgn="base">
              <a:spcBef>
                <a:spcPct val="0"/>
              </a:spcBef>
              <a:spcAft>
                <a:spcPct val="0"/>
              </a:spcAft>
            </a:pPr>
            <a:r>
              <a:rPr lang="en-US" sz="2300" dirty="0">
                <a:solidFill>
                  <a:srgbClr val="363535"/>
                </a:solidFill>
              </a:rPr>
              <a:t>Queue</a:t>
            </a:r>
          </a:p>
        </p:txBody>
      </p:sp>
      <p:cxnSp>
        <p:nvCxnSpPr>
          <p:cNvPr id="96" name="Straight Arrow Connector 95"/>
          <p:cNvCxnSpPr>
            <a:stCxn id="97" idx="6"/>
          </p:cNvCxnSpPr>
          <p:nvPr/>
        </p:nvCxnSpPr>
        <p:spPr>
          <a:xfrm>
            <a:off x="9633688" y="5481944"/>
            <a:ext cx="2748347" cy="242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7" name="Oval 96"/>
          <p:cNvSpPr/>
          <p:nvPr/>
        </p:nvSpPr>
        <p:spPr bwMode="auto">
          <a:xfrm>
            <a:off x="8625503" y="5018882"/>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98" name="Straight Arrow Connector 97"/>
          <p:cNvCxnSpPr>
            <a:stCxn id="93" idx="3"/>
          </p:cNvCxnSpPr>
          <p:nvPr/>
        </p:nvCxnSpPr>
        <p:spPr>
          <a:xfrm>
            <a:off x="8105822" y="5473241"/>
            <a:ext cx="533399" cy="57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9" name="Rectangle 98"/>
          <p:cNvSpPr/>
          <p:nvPr/>
        </p:nvSpPr>
        <p:spPr>
          <a:xfrm>
            <a:off x="6206305" y="4572000"/>
            <a:ext cx="2108654" cy="369332"/>
          </a:xfrm>
          <a:prstGeom prst="rect">
            <a:avLst/>
          </a:prstGeom>
        </p:spPr>
        <p:txBody>
          <a:bodyPr wrap="none">
            <a:spAutoFit/>
          </a:bodyPr>
          <a:lstStyle/>
          <a:p>
            <a:r>
              <a:rPr lang="en-US" dirty="0" smtClean="0">
                <a:solidFill>
                  <a:srgbClr val="FFFFFF"/>
                </a:solidFill>
              </a:rPr>
              <a:t>Order Aggregating</a:t>
            </a:r>
            <a:endParaRPr lang="en-US" dirty="0">
              <a:solidFill>
                <a:srgbClr val="FFFFFF"/>
              </a:solidFill>
            </a:endParaRPr>
          </a:p>
        </p:txBody>
      </p:sp>
      <p:cxnSp>
        <p:nvCxnSpPr>
          <p:cNvPr id="100" name="Straight Arrow Connector 99"/>
          <p:cNvCxnSpPr>
            <a:stCxn id="81" idx="6"/>
            <a:endCxn id="93" idx="1"/>
          </p:cNvCxnSpPr>
          <p:nvPr/>
        </p:nvCxnSpPr>
        <p:spPr>
          <a:xfrm>
            <a:off x="3719533" y="5358308"/>
            <a:ext cx="2475429" cy="114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83" idx="6"/>
            <a:endCxn id="93" idx="1"/>
          </p:cNvCxnSpPr>
          <p:nvPr/>
        </p:nvCxnSpPr>
        <p:spPr>
          <a:xfrm>
            <a:off x="3732213" y="4363529"/>
            <a:ext cx="2462749" cy="11097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06" name="Group 105"/>
          <p:cNvGrpSpPr/>
          <p:nvPr/>
        </p:nvGrpSpPr>
        <p:grpSpPr>
          <a:xfrm>
            <a:off x="8765466" y="5250502"/>
            <a:ext cx="644769" cy="450239"/>
            <a:chOff x="6627812" y="5029200"/>
            <a:chExt cx="990600" cy="616254"/>
          </a:xfrm>
        </p:grpSpPr>
        <p:sp>
          <p:nvSpPr>
            <p:cNvPr id="107" name="Rounded Rectangle 106"/>
            <p:cNvSpPr/>
            <p:nvPr/>
          </p:nvSpPr>
          <p:spPr bwMode="auto">
            <a:xfrm>
              <a:off x="6627812" y="502920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8" name="Rectangle 107"/>
            <p:cNvSpPr/>
            <p:nvPr/>
          </p:nvSpPr>
          <p:spPr bwMode="auto">
            <a:xfrm>
              <a:off x="7313612" y="5277679"/>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9" name="Rectangle 108"/>
            <p:cNvSpPr/>
            <p:nvPr/>
          </p:nvSpPr>
          <p:spPr bwMode="auto">
            <a:xfrm>
              <a:off x="6704012" y="51120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0" name="Rectangle 109"/>
            <p:cNvSpPr/>
            <p:nvPr/>
          </p:nvSpPr>
          <p:spPr bwMode="auto">
            <a:xfrm>
              <a:off x="6704012" y="52644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1" name="Rectangle 110"/>
            <p:cNvSpPr/>
            <p:nvPr/>
          </p:nvSpPr>
          <p:spPr bwMode="auto">
            <a:xfrm>
              <a:off x="6704012" y="54168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12" name="Straight Arrow Connector 111"/>
            <p:cNvCxnSpPr/>
            <p:nvPr/>
          </p:nvCxnSpPr>
          <p:spPr>
            <a:xfrm>
              <a:off x="6932612" y="5340654"/>
              <a:ext cx="349030" cy="0"/>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113" name="Rounded Rectangle 112"/>
          <p:cNvSpPr/>
          <p:nvPr/>
        </p:nvSpPr>
        <p:spPr bwMode="auto">
          <a:xfrm>
            <a:off x="10056812" y="4979601"/>
            <a:ext cx="907638" cy="1066800"/>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Order2:</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READY</a:t>
            </a:r>
            <a:endParaRPr lang="en-US" sz="1200" dirty="0">
              <a:gradFill>
                <a:gsLst>
                  <a:gs pos="0">
                    <a:srgbClr val="FFFFFF"/>
                  </a:gs>
                  <a:gs pos="100000">
                    <a:srgbClr val="FFFFFF"/>
                  </a:gs>
                </a:gsLst>
                <a:lin ang="5400000" scaled="0"/>
              </a:gradFill>
            </a:endParaRPr>
          </a:p>
        </p:txBody>
      </p:sp>
      <p:sp>
        <p:nvSpPr>
          <p:cNvPr id="114" name="Rounded Rectangle 113"/>
          <p:cNvSpPr/>
          <p:nvPr/>
        </p:nvSpPr>
        <p:spPr bwMode="auto">
          <a:xfrm>
            <a:off x="11281187" y="4941332"/>
            <a:ext cx="907638" cy="1066800"/>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Order 1:</a:t>
            </a:r>
          </a:p>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READY</a:t>
            </a:r>
            <a:endParaRPr lang="en-US" sz="1200" dirty="0">
              <a:gradFill>
                <a:gsLst>
                  <a:gs pos="0">
                    <a:srgbClr val="000000"/>
                  </a:gs>
                  <a:gs pos="100000">
                    <a:srgbClr val="000000"/>
                  </a:gs>
                </a:gsLst>
                <a:lin ang="5400000" scaled="0"/>
              </a:gradFill>
            </a:endParaRPr>
          </a:p>
        </p:txBody>
      </p:sp>
      <p:sp>
        <p:nvSpPr>
          <p:cNvPr id="118" name="Rounded Rectangle 117"/>
          <p:cNvSpPr/>
          <p:nvPr/>
        </p:nvSpPr>
        <p:spPr bwMode="auto">
          <a:xfrm>
            <a:off x="5088482" y="4735776"/>
            <a:ext cx="7620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Order 1</a:t>
            </a:r>
          </a:p>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Item1</a:t>
            </a:r>
          </a:p>
          <a:p>
            <a:pPr algn="ctr" defTabSz="914099" fontAlgn="base">
              <a:spcBef>
                <a:spcPct val="0"/>
              </a:spcBef>
              <a:spcAft>
                <a:spcPct val="0"/>
              </a:spcAft>
            </a:pPr>
            <a:r>
              <a:rPr lang="en-US" sz="1200" dirty="0" err="1" smtClean="0">
                <a:gradFill>
                  <a:gsLst>
                    <a:gs pos="0">
                      <a:srgbClr val="000000"/>
                    </a:gs>
                    <a:gs pos="100000">
                      <a:srgbClr val="000000"/>
                    </a:gs>
                  </a:gsLst>
                  <a:lin ang="5400000" scaled="0"/>
                </a:gradFill>
              </a:rPr>
              <a:t>DeptA</a:t>
            </a:r>
            <a:endParaRPr lang="en-US" sz="1200" dirty="0">
              <a:gradFill>
                <a:gsLst>
                  <a:gs pos="0">
                    <a:srgbClr val="000000"/>
                  </a:gs>
                  <a:gs pos="100000">
                    <a:srgbClr val="000000"/>
                  </a:gs>
                </a:gsLst>
                <a:lin ang="5400000" scaled="0"/>
              </a:gradFill>
            </a:endParaRPr>
          </a:p>
        </p:txBody>
      </p:sp>
      <p:sp>
        <p:nvSpPr>
          <p:cNvPr id="119" name="Rounded Rectangle 118"/>
          <p:cNvSpPr/>
          <p:nvPr/>
        </p:nvSpPr>
        <p:spPr bwMode="auto">
          <a:xfrm>
            <a:off x="5069094" y="5281705"/>
            <a:ext cx="7620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Order 1</a:t>
            </a:r>
          </a:p>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Item2</a:t>
            </a:r>
          </a:p>
          <a:p>
            <a:pPr algn="ctr" defTabSz="914099" fontAlgn="base">
              <a:spcBef>
                <a:spcPct val="0"/>
              </a:spcBef>
              <a:spcAft>
                <a:spcPct val="0"/>
              </a:spcAft>
            </a:pPr>
            <a:r>
              <a:rPr lang="en-US" sz="1200" dirty="0" err="1" smtClean="0">
                <a:gradFill>
                  <a:gsLst>
                    <a:gs pos="0">
                      <a:srgbClr val="000000"/>
                    </a:gs>
                    <a:gs pos="100000">
                      <a:srgbClr val="000000"/>
                    </a:gs>
                  </a:gsLst>
                  <a:lin ang="5400000" scaled="0"/>
                </a:gradFill>
              </a:rPr>
              <a:t>DeptB</a:t>
            </a:r>
            <a:endParaRPr lang="en-US" sz="1200" dirty="0">
              <a:gradFill>
                <a:gsLst>
                  <a:gs pos="0">
                    <a:srgbClr val="000000"/>
                  </a:gs>
                  <a:gs pos="100000">
                    <a:srgbClr val="000000"/>
                  </a:gs>
                </a:gsLst>
                <a:lin ang="5400000" scaled="0"/>
              </a:gradFill>
            </a:endParaRPr>
          </a:p>
        </p:txBody>
      </p:sp>
      <p:sp>
        <p:nvSpPr>
          <p:cNvPr id="120" name="Rounded Rectangle 119"/>
          <p:cNvSpPr/>
          <p:nvPr/>
        </p:nvSpPr>
        <p:spPr bwMode="auto">
          <a:xfrm>
            <a:off x="3946661" y="5088244"/>
            <a:ext cx="762000" cy="504093"/>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Order2</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Item11</a:t>
            </a:r>
          </a:p>
          <a:p>
            <a:pPr algn="ctr" defTabSz="914099" fontAlgn="base">
              <a:spcBef>
                <a:spcPct val="0"/>
              </a:spcBef>
              <a:spcAft>
                <a:spcPct val="0"/>
              </a:spcAft>
            </a:pPr>
            <a:r>
              <a:rPr lang="en-US" sz="1200" dirty="0" err="1" smtClean="0">
                <a:gradFill>
                  <a:gsLst>
                    <a:gs pos="0">
                      <a:srgbClr val="FFFFFF"/>
                    </a:gs>
                    <a:gs pos="100000">
                      <a:srgbClr val="FFFFFF"/>
                    </a:gs>
                  </a:gsLst>
                  <a:lin ang="5400000" scaled="0"/>
                </a:gradFill>
              </a:rPr>
              <a:t>DeptB</a:t>
            </a:r>
            <a:endParaRPr lang="en-US" sz="1200" dirty="0">
              <a:gradFill>
                <a:gsLst>
                  <a:gs pos="0">
                    <a:srgbClr val="FFFFFF"/>
                  </a:gs>
                  <a:gs pos="100000">
                    <a:srgbClr val="FFFFFF"/>
                  </a:gs>
                </a:gsLst>
                <a:lin ang="5400000" scaled="0"/>
              </a:gradFill>
            </a:endParaRPr>
          </a:p>
        </p:txBody>
      </p:sp>
      <p:sp>
        <p:nvSpPr>
          <p:cNvPr id="121" name="Rounded Rectangle 120"/>
          <p:cNvSpPr/>
          <p:nvPr/>
        </p:nvSpPr>
        <p:spPr bwMode="auto">
          <a:xfrm>
            <a:off x="4132550" y="4297971"/>
            <a:ext cx="762000" cy="504093"/>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Order2</a:t>
            </a:r>
          </a:p>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Item12</a:t>
            </a:r>
          </a:p>
          <a:p>
            <a:pPr algn="ctr" defTabSz="914099" fontAlgn="base">
              <a:spcBef>
                <a:spcPct val="0"/>
              </a:spcBef>
              <a:spcAft>
                <a:spcPct val="0"/>
              </a:spcAft>
            </a:pPr>
            <a:r>
              <a:rPr lang="en-US" sz="1200" dirty="0" err="1" smtClean="0">
                <a:gradFill>
                  <a:gsLst>
                    <a:gs pos="0">
                      <a:srgbClr val="FFFFFF"/>
                    </a:gs>
                    <a:gs pos="100000">
                      <a:srgbClr val="FFFFFF"/>
                    </a:gs>
                  </a:gsLst>
                  <a:lin ang="5400000" scaled="0"/>
                </a:gradFill>
              </a:rPr>
              <a:t>DeptA</a:t>
            </a:r>
            <a:endParaRPr lang="en-US" sz="1200" dirty="0">
              <a:gradFill>
                <a:gsLst>
                  <a:gs pos="0">
                    <a:srgbClr val="FFFFFF"/>
                  </a:gs>
                  <a:gs pos="100000">
                    <a:srgbClr val="FFFFFF"/>
                  </a:gs>
                </a:gsLst>
                <a:lin ang="5400000" scaled="0"/>
              </a:gradFill>
            </a:endParaRPr>
          </a:p>
        </p:txBody>
      </p:sp>
      <p:sp>
        <p:nvSpPr>
          <p:cNvPr id="124" name="Rounded Rectangle 123"/>
          <p:cNvSpPr/>
          <p:nvPr/>
        </p:nvSpPr>
        <p:spPr bwMode="auto">
          <a:xfrm>
            <a:off x="6271191" y="3361989"/>
            <a:ext cx="2101330" cy="54556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200" dirty="0" smtClean="0">
                <a:solidFill>
                  <a:srgbClr val="363535"/>
                </a:solidFill>
              </a:rPr>
              <a:t>Order2 &lt;Item 11,Item 12&gt;</a:t>
            </a:r>
            <a:endParaRPr lang="en-US" sz="1200" dirty="0">
              <a:solidFill>
                <a:srgbClr val="363535"/>
              </a:solidFill>
            </a:endParaRPr>
          </a:p>
        </p:txBody>
      </p:sp>
      <p:sp>
        <p:nvSpPr>
          <p:cNvPr id="125" name="Rounded Rectangle 124"/>
          <p:cNvSpPr/>
          <p:nvPr/>
        </p:nvSpPr>
        <p:spPr bwMode="auto">
          <a:xfrm>
            <a:off x="6470902" y="3962400"/>
            <a:ext cx="1833310" cy="545568"/>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Order 1&lt;Item1,Item2&gt;</a:t>
            </a:r>
            <a:endParaRPr lang="en-US" sz="1200" dirty="0">
              <a:gradFill>
                <a:gsLst>
                  <a:gs pos="0">
                    <a:srgbClr val="000000"/>
                  </a:gs>
                  <a:gs pos="100000">
                    <a:srgbClr val="000000"/>
                  </a:gs>
                </a:gsLst>
                <a:lin ang="5400000" scaled="0"/>
              </a:gradFill>
            </a:endParaRPr>
          </a:p>
        </p:txBody>
      </p:sp>
      <p:sp>
        <p:nvSpPr>
          <p:cNvPr id="135" name="Oval 134"/>
          <p:cNvSpPr/>
          <p:nvPr/>
        </p:nvSpPr>
        <p:spPr bwMode="auto">
          <a:xfrm>
            <a:off x="529027" y="1142934"/>
            <a:ext cx="714154" cy="706041"/>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r>
              <a:rPr lang="en-US" sz="2300" dirty="0" smtClean="0">
                <a:gradFill>
                  <a:gsLst>
                    <a:gs pos="0">
                      <a:srgbClr val="FFFFFF"/>
                    </a:gs>
                    <a:gs pos="100000">
                      <a:srgbClr val="FFFFFF"/>
                    </a:gs>
                  </a:gsLst>
                  <a:lin ang="5400000" scaled="0"/>
                </a:gradFill>
              </a:rPr>
              <a:t>S1</a:t>
            </a:r>
            <a:endParaRPr lang="en-US" sz="2300" dirty="0">
              <a:gradFill>
                <a:gsLst>
                  <a:gs pos="0">
                    <a:srgbClr val="FFFFFF"/>
                  </a:gs>
                  <a:gs pos="100000">
                    <a:srgbClr val="FFFFFF"/>
                  </a:gs>
                </a:gsLst>
                <a:lin ang="5400000" scaled="0"/>
              </a:gradFill>
            </a:endParaRPr>
          </a:p>
        </p:txBody>
      </p:sp>
      <p:sp>
        <p:nvSpPr>
          <p:cNvPr id="136" name="Oval 135"/>
          <p:cNvSpPr/>
          <p:nvPr/>
        </p:nvSpPr>
        <p:spPr bwMode="auto">
          <a:xfrm>
            <a:off x="535462" y="3008968"/>
            <a:ext cx="714154" cy="706041"/>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r>
              <a:rPr lang="en-US" sz="2300" dirty="0" smtClean="0">
                <a:gradFill>
                  <a:gsLst>
                    <a:gs pos="0">
                      <a:srgbClr val="FFFFFF"/>
                    </a:gs>
                    <a:gs pos="100000">
                      <a:srgbClr val="FFFFFF"/>
                    </a:gs>
                  </a:gsLst>
                  <a:lin ang="5400000" scaled="0"/>
                </a:gradFill>
              </a:rPr>
              <a:t>S2</a:t>
            </a:r>
            <a:endParaRPr lang="en-US" sz="2300" dirty="0">
              <a:gradFill>
                <a:gsLst>
                  <a:gs pos="0">
                    <a:srgbClr val="FFFFFF"/>
                  </a:gs>
                  <a:gs pos="100000">
                    <a:srgbClr val="FFFFFF"/>
                  </a:gs>
                </a:gsLst>
                <a:lin ang="5400000" scaled="0"/>
              </a:gradFill>
            </a:endParaRPr>
          </a:p>
        </p:txBody>
      </p:sp>
      <p:sp>
        <p:nvSpPr>
          <p:cNvPr id="101" name="Rounded Rectangle 100"/>
          <p:cNvSpPr/>
          <p:nvPr/>
        </p:nvSpPr>
        <p:spPr bwMode="auto">
          <a:xfrm>
            <a:off x="2751437" y="4587366"/>
            <a:ext cx="330952" cy="252047"/>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gradFill>
                <a:gsLst>
                  <a:gs pos="0">
                    <a:srgbClr val="000000"/>
                  </a:gs>
                  <a:gs pos="100000">
                    <a:srgbClr val="000000"/>
                  </a:gs>
                </a:gsLst>
                <a:lin ang="5400000" scaled="0"/>
              </a:gradFill>
            </a:endParaRPr>
          </a:p>
        </p:txBody>
      </p:sp>
      <p:sp>
        <p:nvSpPr>
          <p:cNvPr id="102" name="Rounded Rectangle 101"/>
          <p:cNvSpPr/>
          <p:nvPr/>
        </p:nvSpPr>
        <p:spPr bwMode="auto">
          <a:xfrm>
            <a:off x="2576688" y="5229331"/>
            <a:ext cx="330952" cy="252047"/>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gradFill>
                <a:gsLst>
                  <a:gs pos="0">
                    <a:srgbClr val="000000"/>
                  </a:gs>
                  <a:gs pos="100000">
                    <a:srgbClr val="000000"/>
                  </a:gs>
                </a:gsLst>
                <a:lin ang="5400000" scaled="0"/>
              </a:gradFill>
            </a:endParaRPr>
          </a:p>
        </p:txBody>
      </p:sp>
      <p:sp>
        <p:nvSpPr>
          <p:cNvPr id="104" name="Rounded Rectangle 103"/>
          <p:cNvSpPr/>
          <p:nvPr/>
        </p:nvSpPr>
        <p:spPr bwMode="auto">
          <a:xfrm>
            <a:off x="2197729" y="5253411"/>
            <a:ext cx="330952" cy="252047"/>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gradFill>
                <a:gsLst>
                  <a:gs pos="0">
                    <a:srgbClr val="FFFFFF"/>
                  </a:gs>
                  <a:gs pos="100000">
                    <a:srgbClr val="FFFFFF"/>
                  </a:gs>
                </a:gsLst>
                <a:lin ang="5400000" scaled="0"/>
              </a:gradFill>
            </a:endParaRPr>
          </a:p>
        </p:txBody>
      </p:sp>
      <p:sp>
        <p:nvSpPr>
          <p:cNvPr id="105" name="Rounded Rectangle 104"/>
          <p:cNvSpPr/>
          <p:nvPr/>
        </p:nvSpPr>
        <p:spPr bwMode="auto">
          <a:xfrm>
            <a:off x="2327517" y="4728256"/>
            <a:ext cx="330952" cy="252047"/>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800" dirty="0" smtClean="0">
              <a:gradFill>
                <a:gsLst>
                  <a:gs pos="0">
                    <a:srgbClr val="FFFFFF"/>
                  </a:gs>
                  <a:gs pos="100000">
                    <a:srgbClr val="FFFFFF"/>
                  </a:gs>
                </a:gsLst>
                <a:lin ang="5400000" scaled="0"/>
              </a:gradFill>
            </a:endParaRPr>
          </a:p>
        </p:txBody>
      </p:sp>
      <p:sp>
        <p:nvSpPr>
          <p:cNvPr id="115" name="Rectangle 114"/>
          <p:cNvSpPr/>
          <p:nvPr/>
        </p:nvSpPr>
        <p:spPr>
          <a:xfrm>
            <a:off x="2506250" y="5816113"/>
            <a:ext cx="1934119" cy="369332"/>
          </a:xfrm>
          <a:prstGeom prst="rect">
            <a:avLst/>
          </a:prstGeom>
        </p:spPr>
        <p:txBody>
          <a:bodyPr wrap="none">
            <a:spAutoFit/>
          </a:bodyPr>
          <a:lstStyle/>
          <a:p>
            <a:r>
              <a:rPr lang="en-US" dirty="0" smtClean="0">
                <a:solidFill>
                  <a:srgbClr val="FFFFFF"/>
                </a:solidFill>
              </a:rPr>
              <a:t>Inventory System</a:t>
            </a:r>
            <a:endParaRPr lang="en-US" dirty="0">
              <a:solidFill>
                <a:srgbClr val="FFFFFF"/>
              </a:solidFill>
            </a:endParaRPr>
          </a:p>
        </p:txBody>
      </p:sp>
    </p:spTree>
    <p:extLst>
      <p:ext uri="{BB962C8B-B14F-4D97-AF65-F5344CB8AC3E}">
        <p14:creationId xmlns:p14="http://schemas.microsoft.com/office/powerpoint/2010/main" val="1329876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2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20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grpId="0" nodeType="afterEffect">
                                  <p:stCondLst>
                                    <p:cond delay="200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2000"/>
                                  </p:stCondLst>
                                  <p:childTnLst>
                                    <p:set>
                                      <p:cBhvr>
                                        <p:cTn id="22" dur="1" fill="hold">
                                          <p:stCondLst>
                                            <p:cond delay="0"/>
                                          </p:stCondLst>
                                        </p:cTn>
                                        <p:tgtEl>
                                          <p:spTgt spid="124"/>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2000"/>
                                  </p:stCondLst>
                                  <p:childTnLst>
                                    <p:set>
                                      <p:cBhvr>
                                        <p:cTn id="25" dur="1" fill="hold">
                                          <p:stCondLst>
                                            <p:cond delay="0"/>
                                          </p:stCondLst>
                                        </p:cTn>
                                        <p:tgtEl>
                                          <p:spTgt spid="21"/>
                                        </p:tgtEl>
                                        <p:attrNameLst>
                                          <p:attrName>style.visibility</p:attrName>
                                        </p:attrNameLst>
                                      </p:cBhvr>
                                      <p:to>
                                        <p:strVal val="visible"/>
                                      </p:to>
                                    </p:set>
                                  </p:childTnLst>
                                </p:cTn>
                              </p:par>
                            </p:childTnLst>
                          </p:cTn>
                        </p:par>
                        <p:par>
                          <p:cTn id="26" fill="hold">
                            <p:stCondLst>
                              <p:cond delay="4000"/>
                            </p:stCondLst>
                            <p:childTnLst>
                              <p:par>
                                <p:cTn id="27" presetID="1" presetClass="entr" presetSubtype="0" fill="hold" grpId="0" nodeType="afterEffect">
                                  <p:stCondLst>
                                    <p:cond delay="2000"/>
                                  </p:stCondLst>
                                  <p:childTnLst>
                                    <p:set>
                                      <p:cBhvr>
                                        <p:cTn id="28" dur="1" fill="hold">
                                          <p:stCondLst>
                                            <p:cond delay="0"/>
                                          </p:stCondLst>
                                        </p:cTn>
                                        <p:tgtEl>
                                          <p:spTgt spid="22"/>
                                        </p:tgtEl>
                                        <p:attrNameLst>
                                          <p:attrName>style.visibility</p:attrName>
                                        </p:attrNameLst>
                                      </p:cBhvr>
                                      <p:to>
                                        <p:strVal val="visible"/>
                                      </p:to>
                                    </p:set>
                                  </p:childTnLst>
                                </p:cTn>
                              </p:par>
                            </p:childTnLst>
                          </p:cTn>
                        </p:par>
                        <p:par>
                          <p:cTn id="29" fill="hold">
                            <p:stCondLst>
                              <p:cond delay="6000"/>
                            </p:stCondLst>
                            <p:childTnLst>
                              <p:par>
                                <p:cTn id="30" presetID="1" presetClass="entr" presetSubtype="0"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childTnLst>
                                </p:cTn>
                              </p:par>
                            </p:childTnLst>
                          </p:cTn>
                        </p:par>
                        <p:par>
                          <p:cTn id="32" fill="hold">
                            <p:stCondLst>
                              <p:cond delay="6000"/>
                            </p:stCondLst>
                            <p:childTnLst>
                              <p:par>
                                <p:cTn id="33" presetID="1" presetClass="entr" presetSubtype="0"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childTnLst>
                          </p:cTn>
                        </p:par>
                        <p:par>
                          <p:cTn id="35" fill="hold">
                            <p:stCondLst>
                              <p:cond delay="6000"/>
                            </p:stCondLst>
                            <p:childTnLst>
                              <p:par>
                                <p:cTn id="36" presetID="1" presetClass="entr" presetSubtype="0" fill="hold" grpId="0" nodeType="afterEffect">
                                  <p:stCondLst>
                                    <p:cond delay="0"/>
                                  </p:stCondLst>
                                  <p:childTnLst>
                                    <p:set>
                                      <p:cBhvr>
                                        <p:cTn id="37" dur="1" fill="hold">
                                          <p:stCondLst>
                                            <p:cond delay="0"/>
                                          </p:stCondLst>
                                        </p:cTn>
                                        <p:tgtEl>
                                          <p:spTgt spid="101"/>
                                        </p:tgtEl>
                                        <p:attrNameLst>
                                          <p:attrName>style.visibility</p:attrName>
                                        </p:attrNameLst>
                                      </p:cBhvr>
                                      <p:to>
                                        <p:strVal val="visible"/>
                                      </p:to>
                                    </p:set>
                                  </p:childTnLst>
                                </p:cTn>
                              </p:par>
                            </p:childTnLst>
                          </p:cTn>
                        </p:par>
                        <p:par>
                          <p:cTn id="38" fill="hold">
                            <p:stCondLst>
                              <p:cond delay="6000"/>
                            </p:stCondLst>
                            <p:childTnLst>
                              <p:par>
                                <p:cTn id="39" presetID="1" presetClass="entr" presetSubtype="0" fill="hold" grpId="0" nodeType="after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8"/>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2000"/>
                                  </p:stCondLst>
                                  <p:childTnLst>
                                    <p:set>
                                      <p:cBhvr>
                                        <p:cTn id="47" dur="1" fill="hold">
                                          <p:stCondLst>
                                            <p:cond delay="0"/>
                                          </p:stCondLst>
                                        </p:cTn>
                                        <p:tgtEl>
                                          <p:spTgt spid="119"/>
                                        </p:tgtEl>
                                        <p:attrNameLst>
                                          <p:attrName>style.visibility</p:attrName>
                                        </p:attrNameLst>
                                      </p:cBhvr>
                                      <p:to>
                                        <p:strVal val="visible"/>
                                      </p:to>
                                    </p:set>
                                  </p:childTnLst>
                                </p:cTn>
                              </p:par>
                            </p:childTnLst>
                          </p:cTn>
                        </p:par>
                        <p:par>
                          <p:cTn id="48" fill="hold">
                            <p:stCondLst>
                              <p:cond delay="2000"/>
                            </p:stCondLst>
                            <p:childTnLst>
                              <p:par>
                                <p:cTn id="49" presetID="1" presetClass="entr" presetSubtype="0" fill="hold" grpId="0" nodeType="afterEffect">
                                  <p:stCondLst>
                                    <p:cond delay="2000"/>
                                  </p:stCondLst>
                                  <p:childTnLst>
                                    <p:set>
                                      <p:cBhvr>
                                        <p:cTn id="50" dur="1" fill="hold">
                                          <p:stCondLst>
                                            <p:cond delay="0"/>
                                          </p:stCondLst>
                                        </p:cTn>
                                        <p:tgtEl>
                                          <p:spTgt spid="114"/>
                                        </p:tgtEl>
                                        <p:attrNameLst>
                                          <p:attrName>style.visibility</p:attrName>
                                        </p:attrNameLst>
                                      </p:cBhvr>
                                      <p:to>
                                        <p:strVal val="visible"/>
                                      </p:to>
                                    </p:set>
                                  </p:childTnLst>
                                </p:cTn>
                              </p:par>
                            </p:childTnLst>
                          </p:cTn>
                        </p:par>
                        <p:par>
                          <p:cTn id="51" fill="hold">
                            <p:stCondLst>
                              <p:cond delay="4000"/>
                            </p:stCondLst>
                            <p:childTnLst>
                              <p:par>
                                <p:cTn id="52" presetID="1" presetClass="exit" presetSubtype="0" fill="hold" grpId="1" nodeType="afterEffect">
                                  <p:stCondLst>
                                    <p:cond delay="2000"/>
                                  </p:stCondLst>
                                  <p:childTnLst>
                                    <p:set>
                                      <p:cBhvr>
                                        <p:cTn id="53" dur="1" fill="hold">
                                          <p:stCondLst>
                                            <p:cond delay="0"/>
                                          </p:stCondLst>
                                        </p:cTn>
                                        <p:tgtEl>
                                          <p:spTgt spid="12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21"/>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2000"/>
                                  </p:stCondLst>
                                  <p:childTnLst>
                                    <p:set>
                                      <p:cBhvr>
                                        <p:cTn id="60" dur="1" fill="hold">
                                          <p:stCondLst>
                                            <p:cond delay="0"/>
                                          </p:stCondLst>
                                        </p:cTn>
                                        <p:tgtEl>
                                          <p:spTgt spid="120"/>
                                        </p:tgtEl>
                                        <p:attrNameLst>
                                          <p:attrName>style.visibility</p:attrName>
                                        </p:attrNameLst>
                                      </p:cBhvr>
                                      <p:to>
                                        <p:strVal val="visible"/>
                                      </p:to>
                                    </p:set>
                                  </p:childTnLst>
                                </p:cTn>
                              </p:par>
                            </p:childTnLst>
                          </p:cTn>
                        </p:par>
                        <p:par>
                          <p:cTn id="61" fill="hold">
                            <p:stCondLst>
                              <p:cond delay="2000"/>
                            </p:stCondLst>
                            <p:childTnLst>
                              <p:par>
                                <p:cTn id="62" presetID="1" presetClass="entr" presetSubtype="0" fill="hold" grpId="0" nodeType="afterEffect">
                                  <p:stCondLst>
                                    <p:cond delay="2000"/>
                                  </p:stCondLst>
                                  <p:childTnLst>
                                    <p:set>
                                      <p:cBhvr>
                                        <p:cTn id="63" dur="1" fill="hold">
                                          <p:stCondLst>
                                            <p:cond delay="0"/>
                                          </p:stCondLst>
                                        </p:cTn>
                                        <p:tgtEl>
                                          <p:spTgt spid="113"/>
                                        </p:tgtEl>
                                        <p:attrNameLst>
                                          <p:attrName>style.visibility</p:attrName>
                                        </p:attrNameLst>
                                      </p:cBhvr>
                                      <p:to>
                                        <p:strVal val="visible"/>
                                      </p:to>
                                    </p:set>
                                  </p:childTnLst>
                                </p:cTn>
                              </p:par>
                            </p:childTnLst>
                          </p:cTn>
                        </p:par>
                        <p:par>
                          <p:cTn id="64" fill="hold">
                            <p:stCondLst>
                              <p:cond delay="4000"/>
                            </p:stCondLst>
                            <p:childTnLst>
                              <p:par>
                                <p:cTn id="65" presetID="1" presetClass="exit" presetSubtype="0" fill="hold" grpId="1" nodeType="afterEffect">
                                  <p:stCondLst>
                                    <p:cond delay="2000"/>
                                  </p:stCondLst>
                                  <p:childTnLst>
                                    <p:set>
                                      <p:cBhvr>
                                        <p:cTn id="66" dur="1" fill="hold">
                                          <p:stCondLst>
                                            <p:cond delay="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5" grpId="0" animBg="1"/>
      <p:bldP spid="28" grpId="0" animBg="1"/>
      <p:bldP spid="113" grpId="0" animBg="1"/>
      <p:bldP spid="114" grpId="0" animBg="1"/>
      <p:bldP spid="118" grpId="0" animBg="1"/>
      <p:bldP spid="119" grpId="0" animBg="1"/>
      <p:bldP spid="120" grpId="0" animBg="1"/>
      <p:bldP spid="121" grpId="0" animBg="1"/>
      <p:bldP spid="124" grpId="0" animBg="1"/>
      <p:bldP spid="124" grpId="1" animBg="1"/>
      <p:bldP spid="125" grpId="0" animBg="1"/>
      <p:bldP spid="125" grpId="1" animBg="1"/>
      <p:bldP spid="101" grpId="0" animBg="1"/>
      <p:bldP spid="102" grpId="0" animBg="1"/>
      <p:bldP spid="104" grpId="0" animBg="1"/>
      <p:bldP spid="10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Scatter-Gather</a:t>
            </a:r>
            <a:endParaRPr lang="en-US" dirty="0"/>
          </a:p>
        </p:txBody>
      </p:sp>
      <p:sp>
        <p:nvSpPr>
          <p:cNvPr id="3" name="Text Placeholder 2"/>
          <p:cNvSpPr>
            <a:spLocks noGrp="1"/>
          </p:cNvSpPr>
          <p:nvPr>
            <p:ph type="body" sz="quarter" idx="10"/>
          </p:nvPr>
        </p:nvSpPr>
        <p:spPr>
          <a:xfrm>
            <a:off x="531812" y="1447800"/>
            <a:ext cx="11149012" cy="3724096"/>
          </a:xfrm>
        </p:spPr>
        <p:txBody>
          <a:bodyPr/>
          <a:lstStyle/>
          <a:p>
            <a:r>
              <a:rPr lang="en-US" dirty="0" smtClean="0"/>
              <a:t>Scenario</a:t>
            </a:r>
            <a:endParaRPr lang="en-US" dirty="0"/>
          </a:p>
          <a:p>
            <a:pPr lvl="1"/>
            <a:r>
              <a:rPr lang="en-US" dirty="0" smtClean="0"/>
              <a:t>Distribute a message </a:t>
            </a:r>
            <a:r>
              <a:rPr lang="en-US" dirty="0"/>
              <a:t>to </a:t>
            </a:r>
            <a:r>
              <a:rPr lang="en-US" dirty="0" smtClean="0"/>
              <a:t>multiple recipients and re-aggregate the responses</a:t>
            </a:r>
          </a:p>
          <a:p>
            <a:pPr lvl="1"/>
            <a:r>
              <a:rPr lang="en-US" dirty="0" smtClean="0"/>
              <a:t>Need </a:t>
            </a:r>
            <a:r>
              <a:rPr lang="en-US" dirty="0"/>
              <a:t>to handle a single request by multiple (parallel) processing services before returning single response</a:t>
            </a:r>
            <a:endParaRPr lang="en-US" dirty="0" smtClean="0"/>
          </a:p>
          <a:p>
            <a:r>
              <a:rPr lang="en-US" dirty="0" smtClean="0"/>
              <a:t>Common </a:t>
            </a:r>
            <a:r>
              <a:rPr lang="en-US" dirty="0"/>
              <a:t>use-cases</a:t>
            </a:r>
          </a:p>
          <a:p>
            <a:pPr lvl="1"/>
            <a:r>
              <a:rPr lang="en-US" dirty="0"/>
              <a:t>Distributed Query </a:t>
            </a:r>
            <a:r>
              <a:rPr lang="en-US" dirty="0" smtClean="0"/>
              <a:t>system– </a:t>
            </a:r>
            <a:r>
              <a:rPr lang="en-US" dirty="0"/>
              <a:t>Merge </a:t>
            </a:r>
            <a:r>
              <a:rPr lang="en-US" dirty="0" smtClean="0"/>
              <a:t>replies </a:t>
            </a:r>
            <a:r>
              <a:rPr lang="en-US" dirty="0"/>
              <a:t>from multiple providers</a:t>
            </a:r>
          </a:p>
          <a:p>
            <a:pPr marL="0" indent="0">
              <a:buNone/>
            </a:pPr>
            <a:endParaRPr lang="en-US" dirty="0"/>
          </a:p>
        </p:txBody>
      </p:sp>
      <p:grpSp>
        <p:nvGrpSpPr>
          <p:cNvPr id="4" name="Group 3"/>
          <p:cNvGrpSpPr/>
          <p:nvPr/>
        </p:nvGrpSpPr>
        <p:grpSpPr>
          <a:xfrm>
            <a:off x="11085512" y="523502"/>
            <a:ext cx="990600" cy="616254"/>
            <a:chOff x="5561012" y="3962400"/>
            <a:chExt cx="990600" cy="616254"/>
          </a:xfrm>
        </p:grpSpPr>
        <p:sp>
          <p:nvSpPr>
            <p:cNvPr id="5" name="Rounded Rectangle 4"/>
            <p:cNvSpPr/>
            <p:nvPr/>
          </p:nvSpPr>
          <p:spPr bwMode="auto">
            <a:xfrm>
              <a:off x="5561012" y="396240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5600025" y="4210879"/>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5942012" y="40452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5942012" y="41976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5942012" y="43500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0" name="Straight Arrow Connector 9"/>
            <p:cNvCxnSpPr/>
            <p:nvPr/>
          </p:nvCxnSpPr>
          <p:spPr>
            <a:xfrm flipV="1">
              <a:off x="5767497" y="4270527"/>
              <a:ext cx="174515" cy="3327"/>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312964" y="4207402"/>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2" name="Straight Arrow Connector 11"/>
            <p:cNvCxnSpPr/>
            <p:nvPr/>
          </p:nvCxnSpPr>
          <p:spPr>
            <a:xfrm flipV="1">
              <a:off x="6118353" y="4267050"/>
              <a:ext cx="174515" cy="3327"/>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574923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Scatter-Gather</a:t>
            </a:r>
            <a:endParaRPr lang="en-US" dirty="0"/>
          </a:p>
        </p:txBody>
      </p:sp>
      <p:grpSp>
        <p:nvGrpSpPr>
          <p:cNvPr id="4" name="Group 3"/>
          <p:cNvGrpSpPr/>
          <p:nvPr/>
        </p:nvGrpSpPr>
        <p:grpSpPr>
          <a:xfrm>
            <a:off x="11047412" y="533400"/>
            <a:ext cx="990600" cy="616254"/>
            <a:chOff x="5561012" y="3962400"/>
            <a:chExt cx="990600" cy="616254"/>
          </a:xfrm>
        </p:grpSpPr>
        <p:sp>
          <p:nvSpPr>
            <p:cNvPr id="5" name="Rounded Rectangle 4"/>
            <p:cNvSpPr/>
            <p:nvPr/>
          </p:nvSpPr>
          <p:spPr bwMode="auto">
            <a:xfrm>
              <a:off x="5561012" y="396240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Rectangle 5"/>
            <p:cNvSpPr/>
            <p:nvPr/>
          </p:nvSpPr>
          <p:spPr bwMode="auto">
            <a:xfrm>
              <a:off x="5600025" y="4210879"/>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Rectangle 6"/>
            <p:cNvSpPr/>
            <p:nvPr/>
          </p:nvSpPr>
          <p:spPr bwMode="auto">
            <a:xfrm>
              <a:off x="5942012" y="40452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ectangle 7"/>
            <p:cNvSpPr/>
            <p:nvPr/>
          </p:nvSpPr>
          <p:spPr bwMode="auto">
            <a:xfrm>
              <a:off x="5942012" y="41976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5942012" y="43500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0" name="Straight Arrow Connector 9"/>
            <p:cNvCxnSpPr/>
            <p:nvPr/>
          </p:nvCxnSpPr>
          <p:spPr>
            <a:xfrm flipV="1">
              <a:off x="5767497" y="4270527"/>
              <a:ext cx="174515" cy="3327"/>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312964" y="4207402"/>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2" name="Straight Arrow Connector 11"/>
            <p:cNvCxnSpPr/>
            <p:nvPr/>
          </p:nvCxnSpPr>
          <p:spPr>
            <a:xfrm flipV="1">
              <a:off x="6118353" y="4267050"/>
              <a:ext cx="174515" cy="3327"/>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a:endCxn id="104" idx="1"/>
          </p:cNvCxnSpPr>
          <p:nvPr/>
        </p:nvCxnSpPr>
        <p:spPr>
          <a:xfrm>
            <a:off x="2003788" y="1651482"/>
            <a:ext cx="1905000" cy="802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1" name="Oval 100"/>
          <p:cNvSpPr/>
          <p:nvPr/>
        </p:nvSpPr>
        <p:spPr bwMode="auto">
          <a:xfrm>
            <a:off x="1141412" y="1400263"/>
            <a:ext cx="714154" cy="706041"/>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r>
              <a:rPr lang="en-US" sz="2300" dirty="0" smtClean="0">
                <a:gradFill>
                  <a:gsLst>
                    <a:gs pos="0">
                      <a:srgbClr val="FFFFFF"/>
                    </a:gs>
                    <a:gs pos="100000">
                      <a:srgbClr val="FFFFFF"/>
                    </a:gs>
                  </a:gsLst>
                  <a:lin ang="5400000" scaled="0"/>
                </a:gradFill>
              </a:rPr>
              <a:t>S1</a:t>
            </a:r>
            <a:endParaRPr lang="en-US" sz="2300" dirty="0">
              <a:gradFill>
                <a:gsLst>
                  <a:gs pos="0">
                    <a:srgbClr val="FFFFFF"/>
                  </a:gs>
                  <a:gs pos="100000">
                    <a:srgbClr val="FFFFFF"/>
                  </a:gs>
                </a:gsLst>
                <a:lin ang="5400000" scaled="0"/>
              </a:gradFill>
            </a:endParaRPr>
          </a:p>
        </p:txBody>
      </p:sp>
      <p:sp>
        <p:nvSpPr>
          <p:cNvPr id="102" name="Rectangle 101"/>
          <p:cNvSpPr/>
          <p:nvPr/>
        </p:nvSpPr>
        <p:spPr>
          <a:xfrm>
            <a:off x="3931275" y="849868"/>
            <a:ext cx="1272913" cy="369332"/>
          </a:xfrm>
          <a:prstGeom prst="rect">
            <a:avLst/>
          </a:prstGeom>
        </p:spPr>
        <p:txBody>
          <a:bodyPr wrap="none">
            <a:spAutoFit/>
          </a:bodyPr>
          <a:lstStyle/>
          <a:p>
            <a:r>
              <a:rPr lang="en-US" dirty="0" smtClean="0">
                <a:solidFill>
                  <a:srgbClr val="FFFFFF"/>
                </a:solidFill>
              </a:rPr>
              <a:t>Scattering </a:t>
            </a:r>
            <a:endParaRPr lang="en-US" dirty="0">
              <a:solidFill>
                <a:srgbClr val="FFFFFF"/>
              </a:solidFill>
            </a:endParaRPr>
          </a:p>
        </p:txBody>
      </p:sp>
      <p:sp>
        <p:nvSpPr>
          <p:cNvPr id="104" name="Rectangle 103"/>
          <p:cNvSpPr/>
          <p:nvPr/>
        </p:nvSpPr>
        <p:spPr bwMode="auto">
          <a:xfrm>
            <a:off x="3908788" y="1177385"/>
            <a:ext cx="2336157" cy="110861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endParaRPr lang="en-US" dirty="0">
              <a:solidFill>
                <a:srgbClr val="FFFFFF"/>
              </a:solidFill>
            </a:endParaRPr>
          </a:p>
        </p:txBody>
      </p:sp>
      <p:sp>
        <p:nvSpPr>
          <p:cNvPr id="105" name="Rounded Rectangle 104"/>
          <p:cNvSpPr/>
          <p:nvPr/>
        </p:nvSpPr>
        <p:spPr bwMode="auto">
          <a:xfrm>
            <a:off x="3993585" y="1219200"/>
            <a:ext cx="866048" cy="26066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dirty="0">
                <a:solidFill>
                  <a:srgbClr val="363535"/>
                </a:solidFill>
              </a:rPr>
              <a:t>Topic</a:t>
            </a:r>
          </a:p>
        </p:txBody>
      </p:sp>
      <p:sp>
        <p:nvSpPr>
          <p:cNvPr id="115" name="Rounded Rectangle 114"/>
          <p:cNvSpPr/>
          <p:nvPr/>
        </p:nvSpPr>
        <p:spPr bwMode="auto">
          <a:xfrm>
            <a:off x="5124629" y="1612835"/>
            <a:ext cx="1044931" cy="26066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sz="1400" dirty="0">
                <a:solidFill>
                  <a:srgbClr val="363535"/>
                </a:solidFill>
              </a:rPr>
              <a:t>Vendor </a:t>
            </a:r>
            <a:r>
              <a:rPr lang="en-US" sz="1400" dirty="0" smtClean="0">
                <a:solidFill>
                  <a:srgbClr val="363535"/>
                </a:solidFill>
              </a:rPr>
              <a:t>B</a:t>
            </a:r>
            <a:endParaRPr lang="en-US" sz="1400" dirty="0">
              <a:solidFill>
                <a:srgbClr val="363535"/>
              </a:solidFill>
            </a:endParaRPr>
          </a:p>
        </p:txBody>
      </p:sp>
      <p:sp>
        <p:nvSpPr>
          <p:cNvPr id="116" name="Rounded Rectangle 115"/>
          <p:cNvSpPr/>
          <p:nvPr/>
        </p:nvSpPr>
        <p:spPr bwMode="auto">
          <a:xfrm>
            <a:off x="5124629" y="1289615"/>
            <a:ext cx="1044931" cy="26066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sz="1400" dirty="0" smtClean="0">
                <a:solidFill>
                  <a:srgbClr val="363535"/>
                </a:solidFill>
              </a:rPr>
              <a:t>Vendor A</a:t>
            </a:r>
            <a:endParaRPr lang="en-US" sz="1400" dirty="0">
              <a:solidFill>
                <a:srgbClr val="363535"/>
              </a:solidFill>
            </a:endParaRPr>
          </a:p>
        </p:txBody>
      </p:sp>
      <p:sp>
        <p:nvSpPr>
          <p:cNvPr id="117" name="Rounded Rectangle 116"/>
          <p:cNvSpPr/>
          <p:nvPr/>
        </p:nvSpPr>
        <p:spPr bwMode="auto">
          <a:xfrm>
            <a:off x="5124629" y="1925630"/>
            <a:ext cx="1044931" cy="260665"/>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0" tIns="54861" rIns="109720" bIns="54861" numCol="1" rtlCol="0" anchor="ctr" anchorCtr="0" compatLnSpc="1">
            <a:prstTxWarp prst="textNoShape">
              <a:avLst/>
            </a:prstTxWarp>
          </a:bodyPr>
          <a:lstStyle/>
          <a:p>
            <a:pPr algn="ctr" defTabSz="1096886" fontAlgn="base">
              <a:spcBef>
                <a:spcPct val="0"/>
              </a:spcBef>
              <a:spcAft>
                <a:spcPct val="0"/>
              </a:spcAft>
            </a:pPr>
            <a:r>
              <a:rPr lang="en-US" sz="1400" dirty="0">
                <a:solidFill>
                  <a:srgbClr val="363535"/>
                </a:solidFill>
              </a:rPr>
              <a:t>Vendor C</a:t>
            </a:r>
          </a:p>
        </p:txBody>
      </p:sp>
      <p:grpSp>
        <p:nvGrpSpPr>
          <p:cNvPr id="123" name="Group 122"/>
          <p:cNvGrpSpPr/>
          <p:nvPr/>
        </p:nvGrpSpPr>
        <p:grpSpPr>
          <a:xfrm>
            <a:off x="3951639" y="1524000"/>
            <a:ext cx="990600" cy="616254"/>
            <a:chOff x="912812" y="3505200"/>
            <a:chExt cx="990600" cy="616254"/>
          </a:xfrm>
        </p:grpSpPr>
        <p:sp>
          <p:nvSpPr>
            <p:cNvPr id="126" name="Rounded Rectangle 125"/>
            <p:cNvSpPr/>
            <p:nvPr/>
          </p:nvSpPr>
          <p:spPr bwMode="auto">
            <a:xfrm>
              <a:off x="912812" y="350520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27" name="Straight Arrow Connector 126"/>
            <p:cNvCxnSpPr/>
            <p:nvPr/>
          </p:nvCxnSpPr>
          <p:spPr>
            <a:xfrm flipH="1">
              <a:off x="1554381" y="36437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1554381" y="37961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a:off x="1554381" y="3948545"/>
              <a:ext cx="272831"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1185642" y="3643745"/>
              <a:ext cx="336770" cy="152400"/>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985287" y="3810000"/>
              <a:ext cx="200355" cy="0"/>
            </a:xfrm>
            <a:prstGeom prst="straightConnector1">
              <a:avLst/>
            </a:prstGeom>
            <a:ln w="158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132" name="Rounded Rectangle 131"/>
          <p:cNvSpPr/>
          <p:nvPr/>
        </p:nvSpPr>
        <p:spPr bwMode="auto">
          <a:xfrm>
            <a:off x="2865658" y="1491120"/>
            <a:ext cx="762000"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Loan Req-1</a:t>
            </a:r>
            <a:endParaRPr lang="en-US" sz="1200" dirty="0">
              <a:gradFill>
                <a:gsLst>
                  <a:gs pos="0">
                    <a:srgbClr val="000000"/>
                  </a:gs>
                  <a:gs pos="100000">
                    <a:srgbClr val="000000"/>
                  </a:gs>
                </a:gsLst>
                <a:lin ang="5400000" scaled="0"/>
              </a:gradFill>
            </a:endParaRPr>
          </a:p>
        </p:txBody>
      </p:sp>
      <p:sp>
        <p:nvSpPr>
          <p:cNvPr id="133" name="Rounded Rectangle 132"/>
          <p:cNvSpPr/>
          <p:nvPr/>
        </p:nvSpPr>
        <p:spPr bwMode="auto">
          <a:xfrm>
            <a:off x="2007689" y="1491120"/>
            <a:ext cx="762000" cy="504093"/>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000000"/>
                    </a:gs>
                    <a:gs pos="100000">
                      <a:srgbClr val="000000"/>
                    </a:gs>
                  </a:gsLst>
                  <a:lin ang="5400000" scaled="0"/>
                </a:gradFill>
              </a:rPr>
              <a:t>Loan </a:t>
            </a:r>
            <a:r>
              <a:rPr lang="en-US" sz="1200" dirty="0" smtClean="0">
                <a:gradFill>
                  <a:gsLst>
                    <a:gs pos="0">
                      <a:srgbClr val="000000"/>
                    </a:gs>
                    <a:gs pos="100000">
                      <a:srgbClr val="000000"/>
                    </a:gs>
                  </a:gsLst>
                  <a:lin ang="5400000" scaled="0"/>
                </a:gradFill>
              </a:rPr>
              <a:t>Req-2</a:t>
            </a:r>
            <a:endParaRPr lang="en-US" sz="1200" dirty="0">
              <a:gradFill>
                <a:gsLst>
                  <a:gs pos="0">
                    <a:srgbClr val="000000"/>
                  </a:gs>
                  <a:gs pos="100000">
                    <a:srgbClr val="000000"/>
                  </a:gs>
                </a:gsLst>
                <a:lin ang="5400000" scaled="0"/>
              </a:gradFill>
            </a:endParaRPr>
          </a:p>
        </p:txBody>
      </p:sp>
      <p:sp>
        <p:nvSpPr>
          <p:cNvPr id="137" name="Oval 136"/>
          <p:cNvSpPr/>
          <p:nvPr/>
        </p:nvSpPr>
        <p:spPr bwMode="auto">
          <a:xfrm>
            <a:off x="8105524" y="1410412"/>
            <a:ext cx="743584" cy="706041"/>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r>
              <a:rPr lang="en-US" dirty="0" smtClean="0">
                <a:gradFill>
                  <a:gsLst>
                    <a:gs pos="0">
                      <a:srgbClr val="FFFFFF"/>
                    </a:gs>
                    <a:gs pos="100000">
                      <a:srgbClr val="FFFFFF"/>
                    </a:gs>
                  </a:gsLst>
                  <a:lin ang="5400000" scaled="0"/>
                </a:gradFill>
              </a:rPr>
              <a:t>V2</a:t>
            </a:r>
            <a:endParaRPr lang="en-US" dirty="0">
              <a:gradFill>
                <a:gsLst>
                  <a:gs pos="0">
                    <a:srgbClr val="FFFFFF"/>
                  </a:gs>
                  <a:gs pos="100000">
                    <a:srgbClr val="FFFFFF"/>
                  </a:gs>
                </a:gsLst>
                <a:lin ang="5400000" scaled="0"/>
              </a:gradFill>
            </a:endParaRPr>
          </a:p>
        </p:txBody>
      </p:sp>
      <p:sp>
        <p:nvSpPr>
          <p:cNvPr id="138" name="Oval 137"/>
          <p:cNvSpPr/>
          <p:nvPr/>
        </p:nvSpPr>
        <p:spPr bwMode="auto">
          <a:xfrm>
            <a:off x="8105523" y="2404684"/>
            <a:ext cx="743584" cy="706041"/>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r>
              <a:rPr lang="en-US" dirty="0" smtClean="0">
                <a:gradFill>
                  <a:gsLst>
                    <a:gs pos="0">
                      <a:srgbClr val="FFFFFF"/>
                    </a:gs>
                    <a:gs pos="100000">
                      <a:srgbClr val="FFFFFF"/>
                    </a:gs>
                  </a:gsLst>
                  <a:lin ang="5400000" scaled="0"/>
                </a:gradFill>
              </a:rPr>
              <a:t>V3</a:t>
            </a:r>
            <a:endParaRPr lang="en-US" dirty="0">
              <a:gradFill>
                <a:gsLst>
                  <a:gs pos="0">
                    <a:srgbClr val="FFFFFF"/>
                  </a:gs>
                  <a:gs pos="100000">
                    <a:srgbClr val="FFFFFF"/>
                  </a:gs>
                </a:gsLst>
                <a:lin ang="5400000" scaled="0"/>
              </a:gradFill>
            </a:endParaRPr>
          </a:p>
        </p:txBody>
      </p:sp>
      <p:sp>
        <p:nvSpPr>
          <p:cNvPr id="139" name="Oval 138"/>
          <p:cNvSpPr/>
          <p:nvPr/>
        </p:nvSpPr>
        <p:spPr bwMode="auto">
          <a:xfrm>
            <a:off x="8118204" y="415633"/>
            <a:ext cx="743584" cy="706041"/>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r>
              <a:rPr lang="en-US" dirty="0" smtClean="0">
                <a:gradFill>
                  <a:gsLst>
                    <a:gs pos="0">
                      <a:srgbClr val="FFFFFF"/>
                    </a:gs>
                    <a:gs pos="100000">
                      <a:srgbClr val="FFFFFF"/>
                    </a:gs>
                  </a:gsLst>
                  <a:lin ang="5400000" scaled="0"/>
                </a:gradFill>
              </a:rPr>
              <a:t>V1</a:t>
            </a:r>
            <a:endParaRPr lang="en-US" dirty="0">
              <a:gradFill>
                <a:gsLst>
                  <a:gs pos="0">
                    <a:srgbClr val="FFFFFF"/>
                  </a:gs>
                  <a:gs pos="100000">
                    <a:srgbClr val="FFFFFF"/>
                  </a:gs>
                </a:gsLst>
                <a:lin ang="5400000" scaled="0"/>
              </a:gradFill>
            </a:endParaRPr>
          </a:p>
        </p:txBody>
      </p:sp>
      <p:cxnSp>
        <p:nvCxnSpPr>
          <p:cNvPr id="140" name="Straight Arrow Connector 139"/>
          <p:cNvCxnSpPr>
            <a:stCxn id="116" idx="3"/>
            <a:endCxn id="139" idx="3"/>
          </p:cNvCxnSpPr>
          <p:nvPr/>
        </p:nvCxnSpPr>
        <p:spPr>
          <a:xfrm flipV="1">
            <a:off x="6169560" y="1018277"/>
            <a:ext cx="2057539" cy="4016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stCxn id="115" idx="3"/>
            <a:endCxn id="137" idx="2"/>
          </p:cNvCxnSpPr>
          <p:nvPr/>
        </p:nvCxnSpPr>
        <p:spPr>
          <a:xfrm>
            <a:off x="6169560" y="1743168"/>
            <a:ext cx="1935964" cy="20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stCxn id="117" idx="3"/>
            <a:endCxn id="138" idx="2"/>
          </p:cNvCxnSpPr>
          <p:nvPr/>
        </p:nvCxnSpPr>
        <p:spPr>
          <a:xfrm>
            <a:off x="6169560" y="2055963"/>
            <a:ext cx="1935963" cy="7017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3" name="Rounded Rectangle 142"/>
          <p:cNvSpPr/>
          <p:nvPr/>
        </p:nvSpPr>
        <p:spPr bwMode="auto">
          <a:xfrm>
            <a:off x="7297281" y="841527"/>
            <a:ext cx="645973"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Loan Req-1</a:t>
            </a:r>
            <a:endParaRPr lang="en-US" sz="1200" dirty="0">
              <a:gradFill>
                <a:gsLst>
                  <a:gs pos="0">
                    <a:srgbClr val="000000"/>
                  </a:gs>
                  <a:gs pos="100000">
                    <a:srgbClr val="000000"/>
                  </a:gs>
                </a:gsLst>
                <a:lin ang="5400000" scaled="0"/>
              </a:gradFill>
            </a:endParaRPr>
          </a:p>
        </p:txBody>
      </p:sp>
      <p:sp>
        <p:nvSpPr>
          <p:cNvPr id="144" name="Rounded Rectangle 143"/>
          <p:cNvSpPr/>
          <p:nvPr/>
        </p:nvSpPr>
        <p:spPr bwMode="auto">
          <a:xfrm>
            <a:off x="7271186" y="1542596"/>
            <a:ext cx="645973"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Loan Req-1</a:t>
            </a:r>
            <a:endParaRPr lang="en-US" sz="1200" dirty="0">
              <a:gradFill>
                <a:gsLst>
                  <a:gs pos="0">
                    <a:srgbClr val="000000"/>
                  </a:gs>
                  <a:gs pos="100000">
                    <a:srgbClr val="000000"/>
                  </a:gs>
                </a:gsLst>
                <a:lin ang="5400000" scaled="0"/>
              </a:gradFill>
            </a:endParaRPr>
          </a:p>
        </p:txBody>
      </p:sp>
      <p:sp>
        <p:nvSpPr>
          <p:cNvPr id="145" name="Rounded Rectangle 144"/>
          <p:cNvSpPr/>
          <p:nvPr/>
        </p:nvSpPr>
        <p:spPr bwMode="auto">
          <a:xfrm>
            <a:off x="7238891" y="2387803"/>
            <a:ext cx="645973"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Loan Req-1</a:t>
            </a:r>
            <a:endParaRPr lang="en-US" sz="1200" dirty="0">
              <a:gradFill>
                <a:gsLst>
                  <a:gs pos="0">
                    <a:srgbClr val="000000"/>
                  </a:gs>
                  <a:gs pos="100000">
                    <a:srgbClr val="000000"/>
                  </a:gs>
                </a:gsLst>
                <a:lin ang="5400000" scaled="0"/>
              </a:gradFill>
            </a:endParaRPr>
          </a:p>
        </p:txBody>
      </p:sp>
      <p:sp>
        <p:nvSpPr>
          <p:cNvPr id="146" name="Rounded Rectangle 145"/>
          <p:cNvSpPr/>
          <p:nvPr/>
        </p:nvSpPr>
        <p:spPr bwMode="auto">
          <a:xfrm>
            <a:off x="6429380" y="1075805"/>
            <a:ext cx="652817" cy="504093"/>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000000"/>
                    </a:gs>
                    <a:gs pos="100000">
                      <a:srgbClr val="000000"/>
                    </a:gs>
                  </a:gsLst>
                  <a:lin ang="5400000" scaled="0"/>
                </a:gradFill>
              </a:rPr>
              <a:t>Loan </a:t>
            </a:r>
            <a:r>
              <a:rPr lang="en-US" sz="1200" dirty="0" smtClean="0">
                <a:gradFill>
                  <a:gsLst>
                    <a:gs pos="0">
                      <a:srgbClr val="000000"/>
                    </a:gs>
                    <a:gs pos="100000">
                      <a:srgbClr val="000000"/>
                    </a:gs>
                  </a:gsLst>
                  <a:lin ang="5400000" scaled="0"/>
                </a:gradFill>
              </a:rPr>
              <a:t>Req-2</a:t>
            </a:r>
            <a:endParaRPr lang="en-US" sz="1200" dirty="0">
              <a:gradFill>
                <a:gsLst>
                  <a:gs pos="0">
                    <a:srgbClr val="000000"/>
                  </a:gs>
                  <a:gs pos="100000">
                    <a:srgbClr val="000000"/>
                  </a:gs>
                </a:gsLst>
                <a:lin ang="5400000" scaled="0"/>
              </a:gradFill>
            </a:endParaRPr>
          </a:p>
        </p:txBody>
      </p:sp>
      <p:sp>
        <p:nvSpPr>
          <p:cNvPr id="147" name="Rounded Rectangle 146"/>
          <p:cNvSpPr/>
          <p:nvPr/>
        </p:nvSpPr>
        <p:spPr bwMode="auto">
          <a:xfrm>
            <a:off x="6448671" y="2024710"/>
            <a:ext cx="652817" cy="504093"/>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000000"/>
                    </a:gs>
                    <a:gs pos="100000">
                      <a:srgbClr val="000000"/>
                    </a:gs>
                  </a:gsLst>
                  <a:lin ang="5400000" scaled="0"/>
                </a:gradFill>
              </a:rPr>
              <a:t>Loan </a:t>
            </a:r>
            <a:r>
              <a:rPr lang="en-US" sz="1200" dirty="0" smtClean="0">
                <a:gradFill>
                  <a:gsLst>
                    <a:gs pos="0">
                      <a:srgbClr val="000000"/>
                    </a:gs>
                    <a:gs pos="100000">
                      <a:srgbClr val="000000"/>
                    </a:gs>
                  </a:gsLst>
                  <a:lin ang="5400000" scaled="0"/>
                </a:gradFill>
              </a:rPr>
              <a:t>Req-2</a:t>
            </a:r>
            <a:endParaRPr lang="en-US" sz="1200" dirty="0">
              <a:gradFill>
                <a:gsLst>
                  <a:gs pos="0">
                    <a:srgbClr val="000000"/>
                  </a:gs>
                  <a:gs pos="100000">
                    <a:srgbClr val="000000"/>
                  </a:gs>
                </a:gsLst>
                <a:lin ang="5400000" scaled="0"/>
              </a:gradFill>
            </a:endParaRPr>
          </a:p>
        </p:txBody>
      </p:sp>
      <p:sp>
        <p:nvSpPr>
          <p:cNvPr id="148" name="Rectangle 147"/>
          <p:cNvSpPr/>
          <p:nvPr/>
        </p:nvSpPr>
        <p:spPr bwMode="auto">
          <a:xfrm>
            <a:off x="5226865" y="4929087"/>
            <a:ext cx="1910860" cy="105507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endParaRPr lang="en-US" sz="2300" dirty="0">
              <a:solidFill>
                <a:srgbClr val="FFFFFF"/>
              </a:solidFill>
            </a:endParaRPr>
          </a:p>
        </p:txBody>
      </p:sp>
      <p:sp>
        <p:nvSpPr>
          <p:cNvPr id="149" name="Flowchart: Magnetic Disk 148"/>
          <p:cNvSpPr/>
          <p:nvPr/>
        </p:nvSpPr>
        <p:spPr bwMode="auto">
          <a:xfrm>
            <a:off x="5766124" y="5726254"/>
            <a:ext cx="691662" cy="5392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50" name="Rounded Rectangle 149"/>
          <p:cNvSpPr/>
          <p:nvPr/>
        </p:nvSpPr>
        <p:spPr bwMode="auto">
          <a:xfrm>
            <a:off x="5475977" y="5310085"/>
            <a:ext cx="1239718" cy="306806"/>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14023" fontAlgn="base">
              <a:spcBef>
                <a:spcPct val="0"/>
              </a:spcBef>
              <a:spcAft>
                <a:spcPct val="0"/>
              </a:spcAft>
            </a:pPr>
            <a:r>
              <a:rPr lang="en-US" sz="2300" dirty="0">
                <a:solidFill>
                  <a:srgbClr val="363535"/>
                </a:solidFill>
              </a:rPr>
              <a:t>Queue</a:t>
            </a:r>
          </a:p>
        </p:txBody>
      </p:sp>
      <p:sp>
        <p:nvSpPr>
          <p:cNvPr id="151" name="Rectangle 150"/>
          <p:cNvSpPr/>
          <p:nvPr/>
        </p:nvSpPr>
        <p:spPr>
          <a:xfrm>
            <a:off x="5475977" y="4577007"/>
            <a:ext cx="1191352" cy="369332"/>
          </a:xfrm>
          <a:prstGeom prst="rect">
            <a:avLst/>
          </a:prstGeom>
        </p:spPr>
        <p:txBody>
          <a:bodyPr wrap="none">
            <a:spAutoFit/>
          </a:bodyPr>
          <a:lstStyle/>
          <a:p>
            <a:r>
              <a:rPr lang="en-US" dirty="0" smtClean="0">
                <a:solidFill>
                  <a:srgbClr val="FFFFFF"/>
                </a:solidFill>
              </a:rPr>
              <a:t>Gathering</a:t>
            </a:r>
            <a:endParaRPr lang="en-US" dirty="0">
              <a:solidFill>
                <a:srgbClr val="FFFFFF"/>
              </a:solidFill>
            </a:endParaRPr>
          </a:p>
        </p:txBody>
      </p:sp>
      <p:sp>
        <p:nvSpPr>
          <p:cNvPr id="152" name="Oval 151"/>
          <p:cNvSpPr/>
          <p:nvPr/>
        </p:nvSpPr>
        <p:spPr bwMode="auto">
          <a:xfrm>
            <a:off x="2537189" y="4929087"/>
            <a:ext cx="743584" cy="706041"/>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r>
              <a:rPr lang="en-US" dirty="0" smtClean="0">
                <a:gradFill>
                  <a:gsLst>
                    <a:gs pos="0">
                      <a:srgbClr val="FFFFFF"/>
                    </a:gs>
                    <a:gs pos="100000">
                      <a:srgbClr val="FFFFFF"/>
                    </a:gs>
                  </a:gsLst>
                  <a:lin ang="5400000" scaled="0"/>
                </a:gradFill>
              </a:rPr>
              <a:t>V2</a:t>
            </a:r>
            <a:endParaRPr lang="en-US" dirty="0">
              <a:gradFill>
                <a:gsLst>
                  <a:gs pos="0">
                    <a:srgbClr val="FFFFFF"/>
                  </a:gs>
                  <a:gs pos="100000">
                    <a:srgbClr val="FFFFFF"/>
                  </a:gs>
                </a:gsLst>
                <a:lin ang="5400000" scaled="0"/>
              </a:gradFill>
            </a:endParaRPr>
          </a:p>
        </p:txBody>
      </p:sp>
      <p:sp>
        <p:nvSpPr>
          <p:cNvPr id="153" name="Oval 152"/>
          <p:cNvSpPr/>
          <p:nvPr/>
        </p:nvSpPr>
        <p:spPr bwMode="auto">
          <a:xfrm>
            <a:off x="2537188" y="5923359"/>
            <a:ext cx="743584" cy="706041"/>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r>
              <a:rPr lang="en-US" dirty="0" smtClean="0">
                <a:gradFill>
                  <a:gsLst>
                    <a:gs pos="0">
                      <a:srgbClr val="FFFFFF"/>
                    </a:gs>
                    <a:gs pos="100000">
                      <a:srgbClr val="FFFFFF"/>
                    </a:gs>
                  </a:gsLst>
                  <a:lin ang="5400000" scaled="0"/>
                </a:gradFill>
              </a:rPr>
              <a:t>V3</a:t>
            </a:r>
            <a:endParaRPr lang="en-US" dirty="0">
              <a:gradFill>
                <a:gsLst>
                  <a:gs pos="0">
                    <a:srgbClr val="FFFFFF"/>
                  </a:gs>
                  <a:gs pos="100000">
                    <a:srgbClr val="FFFFFF"/>
                  </a:gs>
                </a:gsLst>
                <a:lin ang="5400000" scaled="0"/>
              </a:gradFill>
            </a:endParaRPr>
          </a:p>
        </p:txBody>
      </p:sp>
      <p:sp>
        <p:nvSpPr>
          <p:cNvPr id="154" name="Oval 153"/>
          <p:cNvSpPr/>
          <p:nvPr/>
        </p:nvSpPr>
        <p:spPr bwMode="auto">
          <a:xfrm>
            <a:off x="2549869" y="3934308"/>
            <a:ext cx="743584" cy="706041"/>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r>
              <a:rPr lang="en-US" dirty="0" smtClean="0">
                <a:gradFill>
                  <a:gsLst>
                    <a:gs pos="0">
                      <a:srgbClr val="FFFFFF"/>
                    </a:gs>
                    <a:gs pos="100000">
                      <a:srgbClr val="FFFFFF"/>
                    </a:gs>
                  </a:gsLst>
                  <a:lin ang="5400000" scaled="0"/>
                </a:gradFill>
              </a:rPr>
              <a:t>V1</a:t>
            </a:r>
            <a:endParaRPr lang="en-US" dirty="0">
              <a:gradFill>
                <a:gsLst>
                  <a:gs pos="0">
                    <a:srgbClr val="FFFFFF"/>
                  </a:gs>
                  <a:gs pos="100000">
                    <a:srgbClr val="FFFFFF"/>
                  </a:gs>
                </a:gsLst>
                <a:lin ang="5400000" scaled="0"/>
              </a:gradFill>
            </a:endParaRPr>
          </a:p>
        </p:txBody>
      </p:sp>
      <p:cxnSp>
        <p:nvCxnSpPr>
          <p:cNvPr id="155" name="Straight Arrow Connector 154"/>
          <p:cNvCxnSpPr>
            <a:stCxn id="154" idx="6"/>
            <a:endCxn id="148" idx="1"/>
          </p:cNvCxnSpPr>
          <p:nvPr/>
        </p:nvCxnSpPr>
        <p:spPr>
          <a:xfrm>
            <a:off x="3293453" y="4287329"/>
            <a:ext cx="1933412" cy="11692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152" idx="6"/>
            <a:endCxn id="148" idx="1"/>
          </p:cNvCxnSpPr>
          <p:nvPr/>
        </p:nvCxnSpPr>
        <p:spPr>
          <a:xfrm>
            <a:off x="3280773" y="5282108"/>
            <a:ext cx="1946092" cy="1745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153" idx="6"/>
            <a:endCxn id="148" idx="1"/>
          </p:cNvCxnSpPr>
          <p:nvPr/>
        </p:nvCxnSpPr>
        <p:spPr>
          <a:xfrm flipV="1">
            <a:off x="3280772" y="5456626"/>
            <a:ext cx="1946093" cy="8197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8" name="Rounded Rectangle 157"/>
          <p:cNvSpPr/>
          <p:nvPr/>
        </p:nvSpPr>
        <p:spPr bwMode="auto">
          <a:xfrm>
            <a:off x="4359652" y="4740051"/>
            <a:ext cx="645973"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Loan Req-1</a:t>
            </a:r>
            <a:endParaRPr lang="en-US" sz="1200" dirty="0">
              <a:gradFill>
                <a:gsLst>
                  <a:gs pos="0">
                    <a:srgbClr val="000000"/>
                  </a:gs>
                  <a:gs pos="100000">
                    <a:srgbClr val="000000"/>
                  </a:gs>
                </a:gsLst>
                <a:lin ang="5400000" scaled="0"/>
              </a:gradFill>
            </a:endParaRPr>
          </a:p>
        </p:txBody>
      </p:sp>
      <p:sp>
        <p:nvSpPr>
          <p:cNvPr id="159" name="Rounded Rectangle 158"/>
          <p:cNvSpPr/>
          <p:nvPr/>
        </p:nvSpPr>
        <p:spPr bwMode="auto">
          <a:xfrm>
            <a:off x="4327357" y="5585258"/>
            <a:ext cx="645973" cy="504093"/>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Loan Req-1</a:t>
            </a:r>
            <a:endParaRPr lang="en-US" sz="1200" dirty="0">
              <a:gradFill>
                <a:gsLst>
                  <a:gs pos="0">
                    <a:srgbClr val="000000"/>
                  </a:gs>
                  <a:gs pos="100000">
                    <a:srgbClr val="000000"/>
                  </a:gs>
                </a:gsLst>
                <a:lin ang="5400000" scaled="0"/>
              </a:gradFill>
            </a:endParaRPr>
          </a:p>
        </p:txBody>
      </p:sp>
      <p:sp>
        <p:nvSpPr>
          <p:cNvPr id="161" name="Rounded Rectangle 160"/>
          <p:cNvSpPr/>
          <p:nvPr/>
        </p:nvSpPr>
        <p:spPr bwMode="auto">
          <a:xfrm>
            <a:off x="3451588" y="5866503"/>
            <a:ext cx="652817" cy="504093"/>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000000"/>
                    </a:gs>
                    <a:gs pos="100000">
                      <a:srgbClr val="000000"/>
                    </a:gs>
                  </a:gsLst>
                  <a:lin ang="5400000" scaled="0"/>
                </a:gradFill>
              </a:rPr>
              <a:t>Loan </a:t>
            </a:r>
            <a:r>
              <a:rPr lang="en-US" sz="1200" dirty="0" smtClean="0">
                <a:gradFill>
                  <a:gsLst>
                    <a:gs pos="0">
                      <a:srgbClr val="000000"/>
                    </a:gs>
                    <a:gs pos="100000">
                      <a:srgbClr val="000000"/>
                    </a:gs>
                  </a:gsLst>
                  <a:lin ang="5400000" scaled="0"/>
                </a:gradFill>
              </a:rPr>
              <a:t>Req-2</a:t>
            </a:r>
            <a:endParaRPr lang="en-US" sz="1200" dirty="0">
              <a:gradFill>
                <a:gsLst>
                  <a:gs pos="0">
                    <a:srgbClr val="000000"/>
                  </a:gs>
                  <a:gs pos="100000">
                    <a:srgbClr val="000000"/>
                  </a:gs>
                </a:gsLst>
                <a:lin ang="5400000" scaled="0"/>
              </a:gradFill>
            </a:endParaRPr>
          </a:p>
        </p:txBody>
      </p:sp>
      <p:sp>
        <p:nvSpPr>
          <p:cNvPr id="162" name="Rounded Rectangle 161"/>
          <p:cNvSpPr/>
          <p:nvPr/>
        </p:nvSpPr>
        <p:spPr bwMode="auto">
          <a:xfrm>
            <a:off x="5116856" y="3461338"/>
            <a:ext cx="2101330" cy="545568"/>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Req2 </a:t>
            </a:r>
            <a:r>
              <a:rPr lang="en-US" sz="1200" dirty="0">
                <a:gradFill>
                  <a:gsLst>
                    <a:gs pos="0">
                      <a:srgbClr val="000000"/>
                    </a:gs>
                    <a:gs pos="100000">
                      <a:srgbClr val="000000"/>
                    </a:gs>
                  </a:gsLst>
                  <a:lin ang="5400000" scaled="0"/>
                </a:gradFill>
              </a:rPr>
              <a:t>&lt;Quote, </a:t>
            </a:r>
            <a:r>
              <a:rPr lang="en-US" sz="1200" dirty="0" smtClean="0">
                <a:gradFill>
                  <a:gsLst>
                    <a:gs pos="0">
                      <a:srgbClr val="000000"/>
                    </a:gs>
                    <a:gs pos="100000">
                      <a:srgbClr val="000000"/>
                    </a:gs>
                  </a:gsLst>
                  <a:lin ang="5400000" scaled="0"/>
                </a:gradFill>
              </a:rPr>
              <a:t>Vendor3&gt;</a:t>
            </a:r>
            <a:endParaRPr lang="en-US" sz="1200" dirty="0">
              <a:gradFill>
                <a:gsLst>
                  <a:gs pos="0">
                    <a:srgbClr val="000000"/>
                  </a:gs>
                  <a:gs pos="100000">
                    <a:srgbClr val="000000"/>
                  </a:gs>
                </a:gsLst>
                <a:lin ang="5400000" scaled="0"/>
              </a:gradFill>
            </a:endParaRPr>
          </a:p>
        </p:txBody>
      </p:sp>
      <p:sp>
        <p:nvSpPr>
          <p:cNvPr id="163" name="Rounded Rectangle 162"/>
          <p:cNvSpPr/>
          <p:nvPr/>
        </p:nvSpPr>
        <p:spPr bwMode="auto">
          <a:xfrm>
            <a:off x="5645745" y="4070938"/>
            <a:ext cx="1974521" cy="545568"/>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Req1 &lt;Quote, Vendor1&gt;</a:t>
            </a:r>
            <a:endParaRPr lang="en-US" sz="1200" dirty="0">
              <a:gradFill>
                <a:gsLst>
                  <a:gs pos="0">
                    <a:srgbClr val="000000"/>
                  </a:gs>
                  <a:gs pos="100000">
                    <a:srgbClr val="000000"/>
                  </a:gs>
                </a:gsLst>
                <a:lin ang="5400000" scaled="0"/>
              </a:gradFill>
            </a:endParaRPr>
          </a:p>
        </p:txBody>
      </p:sp>
      <p:sp>
        <p:nvSpPr>
          <p:cNvPr id="164" name="Oval 163"/>
          <p:cNvSpPr/>
          <p:nvPr/>
        </p:nvSpPr>
        <p:spPr bwMode="auto">
          <a:xfrm>
            <a:off x="7895348" y="4976602"/>
            <a:ext cx="1008185" cy="926123"/>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28" tIns="45715" rIns="91428" bIns="45715"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23" fontAlgn="base">
              <a:spcBef>
                <a:spcPct val="0"/>
              </a:spcBef>
              <a:spcAft>
                <a:spcPct val="0"/>
              </a:spcAft>
            </a:pPr>
            <a:endParaRPr lang="en-US" sz="2300" dirty="0">
              <a:gradFill>
                <a:gsLst>
                  <a:gs pos="0">
                    <a:srgbClr val="FFFFFF"/>
                  </a:gs>
                  <a:gs pos="100000">
                    <a:srgbClr val="FFFFFF"/>
                  </a:gs>
                </a:gsLst>
                <a:lin ang="5400000" scaled="0"/>
              </a:gradFill>
            </a:endParaRPr>
          </a:p>
        </p:txBody>
      </p:sp>
      <p:cxnSp>
        <p:nvCxnSpPr>
          <p:cNvPr id="165" name="Straight Arrow Connector 164"/>
          <p:cNvCxnSpPr>
            <a:stCxn id="148" idx="3"/>
          </p:cNvCxnSpPr>
          <p:nvPr/>
        </p:nvCxnSpPr>
        <p:spPr>
          <a:xfrm flipV="1">
            <a:off x="7137725" y="5436733"/>
            <a:ext cx="771341" cy="19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66" name="Group 165"/>
          <p:cNvGrpSpPr/>
          <p:nvPr/>
        </p:nvGrpSpPr>
        <p:grpSpPr>
          <a:xfrm>
            <a:off x="8035311" y="5208222"/>
            <a:ext cx="644769" cy="450239"/>
            <a:chOff x="6627812" y="5029200"/>
            <a:chExt cx="990600" cy="616254"/>
          </a:xfrm>
        </p:grpSpPr>
        <p:sp>
          <p:nvSpPr>
            <p:cNvPr id="167" name="Rounded Rectangle 166"/>
            <p:cNvSpPr/>
            <p:nvPr/>
          </p:nvSpPr>
          <p:spPr bwMode="auto">
            <a:xfrm>
              <a:off x="6627812" y="5029200"/>
              <a:ext cx="990600" cy="616254"/>
            </a:xfrm>
            <a:prstGeom prst="roundRect">
              <a:avLst>
                <a:gd name="adj" fmla="val 0"/>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8" name="Rectangle 167"/>
            <p:cNvSpPr/>
            <p:nvPr/>
          </p:nvSpPr>
          <p:spPr bwMode="auto">
            <a:xfrm>
              <a:off x="7313612" y="5277679"/>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9" name="Rectangle 168"/>
            <p:cNvSpPr/>
            <p:nvPr/>
          </p:nvSpPr>
          <p:spPr bwMode="auto">
            <a:xfrm>
              <a:off x="6704012" y="51120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0" name="Rectangle 169"/>
            <p:cNvSpPr/>
            <p:nvPr/>
          </p:nvSpPr>
          <p:spPr bwMode="auto">
            <a:xfrm>
              <a:off x="6704012" y="52644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1" name="Rectangle 170"/>
            <p:cNvSpPr/>
            <p:nvPr/>
          </p:nvSpPr>
          <p:spPr bwMode="auto">
            <a:xfrm>
              <a:off x="6704012" y="5416854"/>
              <a:ext cx="152400" cy="125950"/>
            </a:xfrm>
            <a:prstGeom prst="rect">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72" name="Straight Arrow Connector 171"/>
            <p:cNvCxnSpPr/>
            <p:nvPr/>
          </p:nvCxnSpPr>
          <p:spPr>
            <a:xfrm>
              <a:off x="6932612" y="5340654"/>
              <a:ext cx="349030" cy="0"/>
            </a:xfrm>
            <a:prstGeom prst="straightConnector1">
              <a:avLst/>
            </a:prstGeom>
            <a:ln w="15875">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75" name="Straight Arrow Connector 174"/>
          <p:cNvCxnSpPr/>
          <p:nvPr/>
        </p:nvCxnSpPr>
        <p:spPr>
          <a:xfrm>
            <a:off x="8832465" y="5469673"/>
            <a:ext cx="2748347" cy="242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3" name="Rounded Rectangle 172"/>
          <p:cNvSpPr/>
          <p:nvPr/>
        </p:nvSpPr>
        <p:spPr bwMode="auto">
          <a:xfrm>
            <a:off x="9080226" y="5208222"/>
            <a:ext cx="588182" cy="640289"/>
          </a:xfrm>
          <a:prstGeom prst="roundRect">
            <a:avLst/>
          </a:prstGeom>
          <a:solidFill>
            <a:schemeClr val="accent6"/>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Req2</a:t>
            </a:r>
            <a:endParaRPr lang="en-US" sz="1200" dirty="0">
              <a:gradFill>
                <a:gsLst>
                  <a:gs pos="0">
                    <a:srgbClr val="FFFFFF"/>
                  </a:gs>
                  <a:gs pos="100000">
                    <a:srgbClr val="FFFFFF"/>
                  </a:gs>
                </a:gsLst>
                <a:lin ang="5400000" scaled="0"/>
              </a:gradFill>
            </a:endParaRPr>
          </a:p>
        </p:txBody>
      </p:sp>
      <p:sp>
        <p:nvSpPr>
          <p:cNvPr id="174" name="Rounded Rectangle 173"/>
          <p:cNvSpPr/>
          <p:nvPr/>
        </p:nvSpPr>
        <p:spPr bwMode="auto">
          <a:xfrm>
            <a:off x="10004788" y="5215529"/>
            <a:ext cx="578635" cy="621775"/>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000000"/>
                    </a:gs>
                    <a:gs pos="100000">
                      <a:srgbClr val="000000"/>
                    </a:gs>
                  </a:gsLst>
                  <a:lin ang="5400000" scaled="0"/>
                </a:gradFill>
              </a:rPr>
              <a:t>Req1</a:t>
            </a:r>
            <a:endParaRPr lang="en-US" sz="1200" dirty="0">
              <a:gradFill>
                <a:gsLst>
                  <a:gs pos="0">
                    <a:srgbClr val="000000"/>
                  </a:gs>
                  <a:gs pos="100000">
                    <a:srgbClr val="000000"/>
                  </a:gs>
                </a:gsLst>
                <a:lin ang="5400000" scaled="0"/>
              </a:gradFill>
            </a:endParaRPr>
          </a:p>
        </p:txBody>
      </p:sp>
    </p:spTree>
    <p:extLst>
      <p:ext uri="{BB962C8B-B14F-4D97-AF65-F5344CB8AC3E}">
        <p14:creationId xmlns:p14="http://schemas.microsoft.com/office/powerpoint/2010/main" val="1862826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14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2000"/>
                                  </p:stCondLst>
                                  <p:childTnLst>
                                    <p:set>
                                      <p:cBhvr>
                                        <p:cTn id="12" dur="1" fill="hold">
                                          <p:stCondLst>
                                            <p:cond delay="0"/>
                                          </p:stCondLst>
                                        </p:cTn>
                                        <p:tgtEl>
                                          <p:spTgt spid="144"/>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grpId="0" nodeType="afterEffect">
                                  <p:stCondLst>
                                    <p:cond delay="2000"/>
                                  </p:stCondLst>
                                  <p:childTnLst>
                                    <p:set>
                                      <p:cBhvr>
                                        <p:cTn id="15" dur="1" fill="hold">
                                          <p:stCondLst>
                                            <p:cond delay="0"/>
                                          </p:stCondLst>
                                        </p:cTn>
                                        <p:tgtEl>
                                          <p:spTgt spid="145"/>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2000"/>
                                  </p:stCondLst>
                                  <p:childTnLst>
                                    <p:set>
                                      <p:cBhvr>
                                        <p:cTn id="18" dur="1" fill="hold">
                                          <p:stCondLst>
                                            <p:cond delay="0"/>
                                          </p:stCondLst>
                                        </p:cTn>
                                        <p:tgtEl>
                                          <p:spTgt spid="158"/>
                                        </p:tgtEl>
                                        <p:attrNameLst>
                                          <p:attrName>style.visibility</p:attrName>
                                        </p:attrNameLst>
                                      </p:cBhvr>
                                      <p:to>
                                        <p:strVal val="visible"/>
                                      </p:to>
                                    </p:set>
                                  </p:childTnLst>
                                </p:cTn>
                              </p:par>
                            </p:childTnLst>
                          </p:cTn>
                        </p:par>
                        <p:par>
                          <p:cTn id="19" fill="hold">
                            <p:stCondLst>
                              <p:cond delay="8000"/>
                            </p:stCondLst>
                            <p:childTnLst>
                              <p:par>
                                <p:cTn id="20" presetID="1" presetClass="entr" presetSubtype="0" fill="hold" grpId="0" nodeType="afterEffect">
                                  <p:stCondLst>
                                    <p:cond delay="2000"/>
                                  </p:stCondLst>
                                  <p:childTnLst>
                                    <p:set>
                                      <p:cBhvr>
                                        <p:cTn id="21" dur="1" fill="hold">
                                          <p:stCondLst>
                                            <p:cond delay="0"/>
                                          </p:stCondLst>
                                        </p:cTn>
                                        <p:tgtEl>
                                          <p:spTgt spid="159"/>
                                        </p:tgtEl>
                                        <p:attrNameLst>
                                          <p:attrName>style.visibility</p:attrName>
                                        </p:attrNameLst>
                                      </p:cBhvr>
                                      <p:to>
                                        <p:strVal val="visible"/>
                                      </p:to>
                                    </p:set>
                                  </p:childTnLst>
                                </p:cTn>
                              </p:par>
                            </p:childTnLst>
                          </p:cTn>
                        </p:par>
                        <p:par>
                          <p:cTn id="22" fill="hold">
                            <p:stCondLst>
                              <p:cond delay="10000"/>
                            </p:stCondLst>
                            <p:childTnLst>
                              <p:par>
                                <p:cTn id="23" presetID="1" presetClass="entr" presetSubtype="0" fill="hold" grpId="0" nodeType="afterEffect">
                                  <p:stCondLst>
                                    <p:cond delay="2000"/>
                                  </p:stCondLst>
                                  <p:childTnLst>
                                    <p:set>
                                      <p:cBhvr>
                                        <p:cTn id="24" dur="1" fill="hold">
                                          <p:stCondLst>
                                            <p:cond delay="0"/>
                                          </p:stCondLst>
                                        </p:cTn>
                                        <p:tgtEl>
                                          <p:spTgt spid="163"/>
                                        </p:tgtEl>
                                        <p:attrNameLst>
                                          <p:attrName>style.visibility</p:attrName>
                                        </p:attrNameLst>
                                      </p:cBhvr>
                                      <p:to>
                                        <p:strVal val="visible"/>
                                      </p:to>
                                    </p:set>
                                  </p:childTnLst>
                                </p:cTn>
                              </p:par>
                            </p:childTnLst>
                          </p:cTn>
                        </p:par>
                        <p:par>
                          <p:cTn id="25" fill="hold">
                            <p:stCondLst>
                              <p:cond delay="12000"/>
                            </p:stCondLst>
                            <p:childTnLst>
                              <p:par>
                                <p:cTn id="26" presetID="1" presetClass="entr" presetSubtype="0" fill="hold" grpId="0" nodeType="afterEffect">
                                  <p:stCondLst>
                                    <p:cond delay="2000"/>
                                  </p:stCondLst>
                                  <p:childTnLst>
                                    <p:set>
                                      <p:cBhvr>
                                        <p:cTn id="27" dur="1" fill="hold">
                                          <p:stCondLst>
                                            <p:cond delay="0"/>
                                          </p:stCondLst>
                                        </p:cTn>
                                        <p:tgtEl>
                                          <p:spTgt spid="1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3"/>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2000"/>
                                  </p:stCondLst>
                                  <p:childTnLst>
                                    <p:set>
                                      <p:cBhvr>
                                        <p:cTn id="34" dur="1" fill="hold">
                                          <p:stCondLst>
                                            <p:cond delay="0"/>
                                          </p:stCondLst>
                                        </p:cTn>
                                        <p:tgtEl>
                                          <p:spTgt spid="146"/>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2000"/>
                                  </p:stCondLst>
                                  <p:childTnLst>
                                    <p:set>
                                      <p:cBhvr>
                                        <p:cTn id="37" dur="1" fill="hold">
                                          <p:stCondLst>
                                            <p:cond delay="0"/>
                                          </p:stCondLst>
                                        </p:cTn>
                                        <p:tgtEl>
                                          <p:spTgt spid="147"/>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grpId="0" nodeType="afterEffect">
                                  <p:stCondLst>
                                    <p:cond delay="2000"/>
                                  </p:stCondLst>
                                  <p:childTnLst>
                                    <p:set>
                                      <p:cBhvr>
                                        <p:cTn id="40" dur="1" fill="hold">
                                          <p:stCondLst>
                                            <p:cond delay="0"/>
                                          </p:stCondLst>
                                        </p:cTn>
                                        <p:tgtEl>
                                          <p:spTgt spid="161"/>
                                        </p:tgtEl>
                                        <p:attrNameLst>
                                          <p:attrName>style.visibility</p:attrName>
                                        </p:attrNameLst>
                                      </p:cBhvr>
                                      <p:to>
                                        <p:strVal val="visible"/>
                                      </p:to>
                                    </p:set>
                                  </p:childTnLst>
                                </p:cTn>
                              </p:par>
                            </p:childTnLst>
                          </p:cTn>
                        </p:par>
                        <p:par>
                          <p:cTn id="41" fill="hold">
                            <p:stCondLst>
                              <p:cond delay="6000"/>
                            </p:stCondLst>
                            <p:childTnLst>
                              <p:par>
                                <p:cTn id="42" presetID="1" presetClass="entr" presetSubtype="0" fill="hold" grpId="0" nodeType="afterEffect">
                                  <p:stCondLst>
                                    <p:cond delay="2000"/>
                                  </p:stCondLst>
                                  <p:childTnLst>
                                    <p:set>
                                      <p:cBhvr>
                                        <p:cTn id="43" dur="1" fill="hold">
                                          <p:stCondLst>
                                            <p:cond delay="0"/>
                                          </p:stCondLst>
                                        </p:cTn>
                                        <p:tgtEl>
                                          <p:spTgt spid="162"/>
                                        </p:tgtEl>
                                        <p:attrNameLst>
                                          <p:attrName>style.visibility</p:attrName>
                                        </p:attrNameLst>
                                      </p:cBhvr>
                                      <p:to>
                                        <p:strVal val="visible"/>
                                      </p:to>
                                    </p:set>
                                  </p:childTnLst>
                                </p:cTn>
                              </p:par>
                            </p:childTnLst>
                          </p:cTn>
                        </p:par>
                        <p:par>
                          <p:cTn id="44" fill="hold">
                            <p:stCondLst>
                              <p:cond delay="8000"/>
                            </p:stCondLst>
                            <p:childTnLst>
                              <p:par>
                                <p:cTn id="45" presetID="1" presetClass="entr" presetSubtype="0" fill="hold" grpId="0" nodeType="afterEffect">
                                  <p:stCondLst>
                                    <p:cond delay="2000"/>
                                  </p:stCondLst>
                                  <p:childTnLst>
                                    <p:set>
                                      <p:cBhvr>
                                        <p:cTn id="46"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animBg="1"/>
      <p:bldP spid="143" grpId="0" animBg="1"/>
      <p:bldP spid="144" grpId="0" animBg="1"/>
      <p:bldP spid="145" grpId="0" animBg="1"/>
      <p:bldP spid="146" grpId="0" animBg="1"/>
      <p:bldP spid="147" grpId="0" animBg="1"/>
      <p:bldP spid="158" grpId="0" animBg="1"/>
      <p:bldP spid="159" grpId="0" animBg="1"/>
      <p:bldP spid="161" grpId="0" animBg="1"/>
      <p:bldP spid="162" grpId="0" animBg="1"/>
      <p:bldP spid="163" grpId="0" animBg="1"/>
      <p:bldP spid="173" grpId="0" animBg="1"/>
      <p:bldP spid="1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Red"/>
          <p:cNvSpPr/>
          <p:nvPr/>
        </p:nvSpPr>
        <p:spPr bwMode="auto">
          <a:xfrm>
            <a:off x="3351212" y="1600201"/>
            <a:ext cx="3887788" cy="1903095"/>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r>
              <a:rPr lang="en-US" sz="3200" dirty="0" smtClean="0">
                <a:solidFill>
                  <a:srgbClr val="FFFFFF"/>
                </a:solidFill>
              </a:rPr>
              <a:t>Customer </a:t>
            </a:r>
            <a:br>
              <a:rPr lang="en-US" sz="3200" dirty="0" smtClean="0">
                <a:solidFill>
                  <a:srgbClr val="FFFFFF"/>
                </a:solidFill>
              </a:rPr>
            </a:br>
            <a:r>
              <a:rPr lang="en-US" sz="3200" dirty="0" smtClean="0">
                <a:solidFill>
                  <a:srgbClr val="FFFFFF"/>
                </a:solidFill>
              </a:rPr>
              <a:t>Use-Cases</a:t>
            </a:r>
            <a:endParaRPr lang="en-US" sz="3200" dirty="0">
              <a:solidFill>
                <a:srgbClr val="FFFFFF"/>
              </a:solidFill>
            </a:endParaRPr>
          </a:p>
        </p:txBody>
      </p:sp>
      <p:sp>
        <p:nvSpPr>
          <p:cNvPr id="6" name="Red"/>
          <p:cNvSpPr/>
          <p:nvPr/>
        </p:nvSpPr>
        <p:spPr bwMode="auto">
          <a:xfrm>
            <a:off x="9447212" y="1600200"/>
            <a:ext cx="1981200" cy="1903096"/>
          </a:xfrm>
          <a:prstGeom prst="roundRect">
            <a:avLst>
              <a:gd name="adj" fmla="val 0"/>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r>
              <a:rPr lang="en-US" sz="2400" dirty="0" smtClean="0">
                <a:solidFill>
                  <a:srgbClr val="FFFFFF"/>
                </a:solidFill>
              </a:rPr>
              <a:t>Access Control and Provisioning</a:t>
            </a:r>
            <a:endParaRPr lang="en-US" sz="2400" dirty="0">
              <a:solidFill>
                <a:srgbClr val="FFFFFF"/>
              </a:solidFill>
            </a:endParaRPr>
          </a:p>
        </p:txBody>
      </p:sp>
      <p:sp>
        <p:nvSpPr>
          <p:cNvPr id="7" name="Red"/>
          <p:cNvSpPr/>
          <p:nvPr/>
        </p:nvSpPr>
        <p:spPr bwMode="auto">
          <a:xfrm>
            <a:off x="3351212" y="3577593"/>
            <a:ext cx="1870076" cy="1828800"/>
          </a:xfrm>
          <a:prstGeom prst="roundRect">
            <a:avLst>
              <a:gd name="adj" fmla="val 0"/>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lvl="1"/>
            <a:r>
              <a:rPr lang="en-US" sz="2400" dirty="0">
                <a:solidFill>
                  <a:srgbClr val="FFFFFF"/>
                </a:solidFill>
              </a:rPr>
              <a:t>Messaging Channel </a:t>
            </a:r>
            <a:r>
              <a:rPr lang="en-US" sz="2400" dirty="0" smtClean="0">
                <a:solidFill>
                  <a:srgbClr val="FFFFFF"/>
                </a:solidFill>
              </a:rPr>
              <a:t>Patterns</a:t>
            </a:r>
            <a:endParaRPr lang="en-US" sz="2400" dirty="0">
              <a:solidFill>
                <a:srgbClr val="FFFFFF"/>
              </a:solidFill>
            </a:endParaRPr>
          </a:p>
        </p:txBody>
      </p:sp>
      <p:sp>
        <p:nvSpPr>
          <p:cNvPr id="8" name="Red"/>
          <p:cNvSpPr/>
          <p:nvPr/>
        </p:nvSpPr>
        <p:spPr bwMode="auto">
          <a:xfrm>
            <a:off x="5334000" y="3577592"/>
            <a:ext cx="1906588" cy="1828800"/>
          </a:xfrm>
          <a:prstGeom prst="roundRect">
            <a:avLst>
              <a:gd name="adj" fmla="val 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r>
              <a:rPr lang="en-US" sz="2400" dirty="0" smtClean="0">
                <a:solidFill>
                  <a:srgbClr val="FFFFFF"/>
                </a:solidFill>
              </a:rPr>
              <a:t>Message </a:t>
            </a:r>
            <a:r>
              <a:rPr lang="en-US" sz="2400" dirty="0">
                <a:solidFill>
                  <a:srgbClr val="FFFFFF"/>
                </a:solidFill>
              </a:rPr>
              <a:t>Routing Patterns</a:t>
            </a:r>
          </a:p>
        </p:txBody>
      </p:sp>
      <p:sp>
        <p:nvSpPr>
          <p:cNvPr id="9" name="Red"/>
          <p:cNvSpPr/>
          <p:nvPr/>
        </p:nvSpPr>
        <p:spPr bwMode="auto">
          <a:xfrm>
            <a:off x="7352506" y="1600200"/>
            <a:ext cx="1981200" cy="1903095"/>
          </a:xfrm>
          <a:prstGeom prst="roundRect">
            <a:avLst>
              <a:gd name="adj" fmla="val 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a:r>
              <a:rPr lang="en-US" sz="2400" dirty="0">
                <a:solidFill>
                  <a:srgbClr val="FFFFFF"/>
                </a:solidFill>
              </a:rPr>
              <a:t>Composite integration </a:t>
            </a:r>
            <a:r>
              <a:rPr lang="en-US" sz="2400" dirty="0" smtClean="0">
                <a:solidFill>
                  <a:srgbClr val="FFFFFF"/>
                </a:solidFill>
              </a:rPr>
              <a:t>patterns</a:t>
            </a:r>
            <a:endParaRPr lang="en-US" sz="2400" dirty="0">
              <a:solidFill>
                <a:srgbClr val="FFFFFF"/>
              </a:solidFill>
            </a:endParaRPr>
          </a:p>
        </p:txBody>
      </p:sp>
      <p:sp>
        <p:nvSpPr>
          <p:cNvPr id="10" name="Red"/>
          <p:cNvSpPr/>
          <p:nvPr/>
        </p:nvSpPr>
        <p:spPr bwMode="auto">
          <a:xfrm>
            <a:off x="7353300" y="3577592"/>
            <a:ext cx="1981200" cy="1828800"/>
          </a:xfrm>
          <a:prstGeom prst="roundRect">
            <a:avLst>
              <a:gd name="adj" fmla="val 0"/>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r>
              <a:rPr lang="en-US" sz="2400" dirty="0" smtClean="0">
                <a:solidFill>
                  <a:srgbClr val="FFFFFF"/>
                </a:solidFill>
              </a:rPr>
              <a:t>Device Integration</a:t>
            </a:r>
            <a:endParaRPr lang="en-US" sz="2400" dirty="0">
              <a:solidFill>
                <a:srgbClr val="FFFFFF"/>
              </a:solidFill>
            </a:endParaRPr>
          </a:p>
        </p:txBody>
      </p:sp>
      <p:sp>
        <p:nvSpPr>
          <p:cNvPr id="11" name="Red"/>
          <p:cNvSpPr/>
          <p:nvPr/>
        </p:nvSpPr>
        <p:spPr bwMode="auto">
          <a:xfrm>
            <a:off x="9447212" y="3569972"/>
            <a:ext cx="1981200" cy="1836421"/>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r>
              <a:rPr lang="en-US" sz="2400" dirty="0" smtClean="0">
                <a:solidFill>
                  <a:srgbClr val="FFFFFF"/>
                </a:solidFill>
              </a:rPr>
              <a:t>Q&amp;A</a:t>
            </a:r>
            <a:endParaRPr lang="en-US" sz="2400" dirty="0">
              <a:solidFill>
                <a:srgbClr val="FFFFFF"/>
              </a:solidFill>
            </a:endParaRPr>
          </a:p>
        </p:txBody>
      </p:sp>
      <p:grpSp>
        <p:nvGrpSpPr>
          <p:cNvPr id="15" name="Group 14"/>
          <p:cNvGrpSpPr/>
          <p:nvPr/>
        </p:nvGrpSpPr>
        <p:grpSpPr>
          <a:xfrm>
            <a:off x="608012" y="2514600"/>
            <a:ext cx="2057400" cy="2090809"/>
            <a:chOff x="608012" y="2667000"/>
            <a:chExt cx="2057400" cy="2090809"/>
          </a:xfrm>
        </p:grpSpPr>
        <p:sp>
          <p:nvSpPr>
            <p:cNvPr id="13" name="TextBox 12"/>
            <p:cNvSpPr txBox="1"/>
            <p:nvPr/>
          </p:nvSpPr>
          <p:spPr>
            <a:xfrm>
              <a:off x="779462" y="2800350"/>
              <a:ext cx="1792478" cy="1957459"/>
            </a:xfrm>
            <a:prstGeom prst="rect">
              <a:avLst/>
            </a:prstGeom>
            <a:noFill/>
          </p:spPr>
          <p:txBody>
            <a:bodyPr wrap="none" lIns="91440" tIns="91440" rIns="91440" bIns="91440" rtlCol="0">
              <a:spAutoFit/>
            </a:bodyPr>
            <a:lstStyle/>
            <a:p>
              <a:pPr>
                <a:lnSpc>
                  <a:spcPct val="90000"/>
                </a:lnSpc>
                <a:spcBef>
                  <a:spcPct val="20000"/>
                </a:spcBef>
                <a:buSzPct val="90000"/>
              </a:pPr>
              <a:r>
                <a:rPr lang="en-US" sz="12800" b="1" dirty="0" smtClean="0">
                  <a:solidFill>
                    <a:srgbClr val="FFFFFF">
                      <a:alpha val="99000"/>
                    </a:srgbClr>
                  </a:solidFill>
                  <a:sym typeface="Wingdings"/>
                </a:rPr>
                <a:t></a:t>
              </a:r>
              <a:endParaRPr lang="en-US" sz="12800" b="1" dirty="0" smtClean="0">
                <a:solidFill>
                  <a:srgbClr val="FFFFFF">
                    <a:alpha val="99000"/>
                  </a:srgbClr>
                </a:solidFill>
              </a:endParaRPr>
            </a:p>
          </p:txBody>
        </p:sp>
        <p:sp>
          <p:nvSpPr>
            <p:cNvPr id="14" name="Oval 13"/>
            <p:cNvSpPr/>
            <p:nvPr/>
          </p:nvSpPr>
          <p:spPr bwMode="auto">
            <a:xfrm>
              <a:off x="608012" y="2667000"/>
              <a:ext cx="2057400" cy="2057400"/>
            </a:xfrm>
            <a:prstGeom prst="ellipse">
              <a:avLst/>
            </a:prstGeom>
            <a:noFill/>
            <a:ln w="7620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grpSp>
    </p:spTree>
    <p:extLst>
      <p:ext uri="{BB962C8B-B14F-4D97-AF65-F5344CB8AC3E}">
        <p14:creationId xmlns:p14="http://schemas.microsoft.com/office/powerpoint/2010/main" val="2289129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grpSp>
        <p:nvGrpSpPr>
          <p:cNvPr id="3" name="Group 2"/>
          <p:cNvGrpSpPr/>
          <p:nvPr/>
        </p:nvGrpSpPr>
        <p:grpSpPr>
          <a:xfrm>
            <a:off x="2143221" y="1447800"/>
            <a:ext cx="7879080" cy="4114800"/>
            <a:chOff x="1293812" y="1447800"/>
            <a:chExt cx="7879080" cy="4114800"/>
          </a:xfrm>
        </p:grpSpPr>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293812" y="1447800"/>
              <a:ext cx="3628486" cy="4114800"/>
            </a:xfrm>
            <a:prstGeom prst="rect">
              <a:avLst/>
            </a:prstGeom>
          </p:spPr>
        </p:pic>
        <p:sp>
          <p:nvSpPr>
            <p:cNvPr id="5" name="Rectangle 4"/>
            <p:cNvSpPr/>
            <p:nvPr/>
          </p:nvSpPr>
          <p:spPr bwMode="auto">
            <a:xfrm>
              <a:off x="5027612" y="3550920"/>
              <a:ext cx="2011680"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a:solidFill>
                    <a:srgbClr val="FFFFFF"/>
                  </a:solidFill>
                  <a:ea typeface="Segoe UI" pitchFamily="34" charset="0"/>
                  <a:cs typeface="Segoe UI" pitchFamily="34" charset="0"/>
                </a:rPr>
                <a:t>Meetwindowsazure.com</a:t>
              </a:r>
            </a:p>
          </p:txBody>
        </p:sp>
        <p:sp>
          <p:nvSpPr>
            <p:cNvPr id="17" name="Rectangle 16">
              <a:hlinkClick r:id="rId4"/>
            </p:cNvPr>
            <p:cNvSpPr/>
            <p:nvPr/>
          </p:nvSpPr>
          <p:spPr bwMode="auto">
            <a:xfrm>
              <a:off x="5027612"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dirty="0" smtClean="0">
                  <a:solidFill>
                    <a:srgbClr val="FFFFFF"/>
                  </a:solidFill>
                </a:rPr>
                <a:t>@</a:t>
              </a:r>
              <a:r>
                <a:rPr lang="en-US" dirty="0" err="1">
                  <a:solidFill>
                    <a:srgbClr val="FFFFFF"/>
                  </a:solidFill>
                </a:rPr>
                <a:t>WindowsAzure</a:t>
              </a:r>
              <a:r>
                <a:rPr lang="en-US" dirty="0">
                  <a:solidFill>
                    <a:srgbClr val="FFFFFF"/>
                  </a:solidFill>
                </a:rPr>
                <a:t> </a:t>
              </a:r>
              <a:endParaRPr lang="en-US" dirty="0" smtClean="0">
                <a:solidFill>
                  <a:srgbClr val="FFFFFF"/>
                </a:solidFill>
                <a:ea typeface="Segoe UI" pitchFamily="34" charset="0"/>
                <a:cs typeface="Segoe UI" pitchFamily="34" charset="0"/>
              </a:endParaRPr>
            </a:p>
            <a:p>
              <a:pPr defTabSz="685666" fontAlgn="base">
                <a:spcBef>
                  <a:spcPct val="0"/>
                </a:spcBef>
                <a:spcAft>
                  <a:spcPct val="0"/>
                </a:spcAft>
              </a:pPr>
              <a:r>
                <a:rPr lang="en-US" dirty="0" smtClean="0">
                  <a:solidFill>
                    <a:srgbClr val="FFFFFF"/>
                  </a:solidFill>
                  <a:ea typeface="Segoe UI" pitchFamily="34" charset="0"/>
                  <a:cs typeface="Segoe UI" pitchFamily="34" charset="0"/>
                </a:rPr>
                <a:t>@</a:t>
              </a:r>
              <a:r>
                <a:rPr lang="en-US" dirty="0">
                  <a:solidFill>
                    <a:srgbClr val="FFFFFF"/>
                  </a:solidFill>
                  <a:ea typeface="Segoe UI" pitchFamily="34" charset="0"/>
                  <a:cs typeface="Segoe UI" pitchFamily="34" charset="0"/>
                </a:rPr>
                <a:t>ms_teched</a:t>
              </a:r>
              <a:endParaRPr lang="en-US" sz="1600" dirty="0">
                <a:solidFill>
                  <a:srgbClr val="FFFFFF"/>
                </a:solidFill>
                <a:ea typeface="Segoe UI" pitchFamily="34" charset="0"/>
                <a:cs typeface="Segoe UI" pitchFamily="34" charset="0"/>
              </a:endParaRPr>
            </a:p>
          </p:txBody>
        </p:sp>
        <p:sp>
          <p:nvSpPr>
            <p:cNvPr id="20" name="Rectangle 19">
              <a:hlinkClick r:id="rId4"/>
            </p:cNvPr>
            <p:cNvSpPr/>
            <p:nvPr/>
          </p:nvSpPr>
          <p:spPr bwMode="auto">
            <a:xfrm>
              <a:off x="7161212"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400"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400" dirty="0" err="1">
                  <a:solidFill>
                    <a:srgbClr val="FFFFFF"/>
                  </a:solidFill>
                  <a:ea typeface="Segoe UI" pitchFamily="34" charset="0"/>
                  <a:cs typeface="Segoe UI" pitchFamily="34" charset="0"/>
                </a:rPr>
                <a:t>teched</a:t>
              </a:r>
              <a:endParaRPr lang="en-US" sz="1400" dirty="0">
                <a:solidFill>
                  <a:srgbClr val="FFFFFF"/>
                </a:solidFill>
                <a:ea typeface="Segoe UI" pitchFamily="34" charset="0"/>
                <a:cs typeface="Segoe UI" pitchFamily="34" charset="0"/>
              </a:endParaRPr>
            </a:p>
          </p:txBody>
        </p:sp>
        <p:sp>
          <p:nvSpPr>
            <p:cNvPr id="8" name="Rectangle 7">
              <a:hlinkClick r:id="rId4"/>
            </p:cNvPr>
            <p:cNvSpPr/>
            <p:nvPr/>
          </p:nvSpPr>
          <p:spPr bwMode="auto">
            <a:xfrm>
              <a:off x="7161212" y="144780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rgbClr val="FFFFFF"/>
                  </a:solidFill>
                  <a:ea typeface="Segoe UI" pitchFamily="34" charset="0"/>
                  <a:cs typeface="Segoe UI" pitchFamily="34" charset="0"/>
                </a:rPr>
                <a:t>Hands-On Labs</a:t>
              </a:r>
            </a:p>
          </p:txBody>
        </p:sp>
        <p:pic>
          <p:nvPicPr>
            <p:cNvPr id="26" name="Picture 3" descr="C:\Users\chrisw\Desktop\Kinect Hand.png"/>
            <p:cNvPicPr>
              <a:picLocks noChangeAspect="1" noChangeArrowheads="1"/>
            </p:cNvPicPr>
            <p:nvPr/>
          </p:nvPicPr>
          <p:blipFill rotWithShape="1">
            <a:blip r:embed="rId5">
              <a:extLst>
                <a:ext uri="{28A0092B-C50C-407E-A947-70E740481C1C}">
                  <a14:useLocalDpi xmlns:a14="http://schemas.microsoft.com/office/drawing/2010/main" val="0"/>
                </a:ext>
              </a:extLst>
            </a:blip>
            <a:srcRect l="20200" t="39359" r="23215" b="-2658"/>
            <a:stretch/>
          </p:blipFill>
          <p:spPr bwMode="black">
            <a:xfrm>
              <a:off x="7620205" y="186199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p:cNvSpPr>
              <a:spLocks noEditPoints="1"/>
            </p:cNvSpPr>
            <p:nvPr/>
          </p:nvSpPr>
          <p:spPr bwMode="black">
            <a:xfrm>
              <a:off x="5535229"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8" name="Freeform 17"/>
            <p:cNvSpPr>
              <a:spLocks noEditPoints="1"/>
            </p:cNvSpPr>
            <p:nvPr/>
          </p:nvSpPr>
          <p:spPr bwMode="black">
            <a:xfrm>
              <a:off x="5405967" y="4087792"/>
              <a:ext cx="1376892" cy="93793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z="1400" spc="-122" dirty="0">
                <a:solidFill>
                  <a:srgbClr val="FFFFFF"/>
                </a:solidFill>
                <a:latin typeface="Segoe UI Light" pitchFamily="34" charset="0"/>
              </a:endParaRPr>
            </a:p>
          </p:txBody>
        </p:sp>
      </p:grpSp>
    </p:spTree>
    <p:extLst>
      <p:ext uri="{BB962C8B-B14F-4D97-AF65-F5344CB8AC3E}">
        <p14:creationId xmlns:p14="http://schemas.microsoft.com/office/powerpoint/2010/main" val="1136021861"/>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2" name="Subtitle 1"/>
          <p:cNvSpPr>
            <a:spLocks noGrp="1"/>
          </p:cNvSpPr>
          <p:nvPr>
            <p:ph type="subTitle" idx="1"/>
          </p:nvPr>
        </p:nvSpPr>
        <p:spPr/>
        <p:txBody>
          <a:bodyPr/>
          <a:lstStyle/>
          <a:p>
            <a:endParaRPr lang="en-US"/>
          </a:p>
        </p:txBody>
      </p:sp>
      <p:sp>
        <p:nvSpPr>
          <p:cNvPr id="7" name="Title 6"/>
          <p:cNvSpPr>
            <a:spLocks noGrp="1"/>
          </p:cNvSpPr>
          <p:nvPr>
            <p:ph type="ctrTitle"/>
          </p:nvPr>
        </p:nvSpPr>
        <p:spPr/>
        <p:txBody>
          <a:bodyPr/>
          <a:lstStyle/>
          <a:p>
            <a:r>
              <a:rPr lang="en-US" dirty="0" smtClean="0"/>
              <a:t>Customer Use cases</a:t>
            </a:r>
            <a:endParaRPr lang="en-US" dirty="0"/>
          </a:p>
        </p:txBody>
      </p:sp>
    </p:spTree>
    <p:extLst>
      <p:ext uri="{BB962C8B-B14F-4D97-AF65-F5344CB8AC3E}">
        <p14:creationId xmlns:p14="http://schemas.microsoft.com/office/powerpoint/2010/main" val="272063349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bwMode="auto">
          <a:xfrm>
            <a:off x="608013" y="5105399"/>
            <a:ext cx="3298136" cy="156463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algn="r" defTabSz="914099" fontAlgn="base">
              <a:spcBef>
                <a:spcPct val="0"/>
              </a:spcBef>
              <a:spcAft>
                <a:spcPct val="0"/>
              </a:spcAft>
            </a:pPr>
            <a:r>
              <a:rPr lang="en-US" sz="2200" dirty="0" smtClean="0">
                <a:solidFill>
                  <a:srgbClr val="000000"/>
                </a:solidFill>
              </a:rPr>
              <a:t>Retail </a:t>
            </a:r>
            <a:br>
              <a:rPr lang="en-US" sz="2200" dirty="0" smtClean="0">
                <a:solidFill>
                  <a:srgbClr val="000000"/>
                </a:solidFill>
              </a:rPr>
            </a:br>
            <a:r>
              <a:rPr lang="en-US" sz="2200" dirty="0" smtClean="0">
                <a:solidFill>
                  <a:srgbClr val="000000"/>
                </a:solidFill>
              </a:rPr>
              <a:t>Sites</a:t>
            </a:r>
          </a:p>
        </p:txBody>
      </p:sp>
      <p:sp>
        <p:nvSpPr>
          <p:cNvPr id="6" name="Rectangle 5"/>
          <p:cNvSpPr/>
          <p:nvPr/>
        </p:nvSpPr>
        <p:spPr bwMode="auto">
          <a:xfrm>
            <a:off x="608012" y="853558"/>
            <a:ext cx="11201400" cy="227064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dirty="0" smtClean="0">
                <a:solidFill>
                  <a:srgbClr val="FFFFFF">
                    <a:alpha val="98824"/>
                  </a:srgbClr>
                </a:solidFill>
                <a:ea typeface="Segoe UI" pitchFamily="34" charset="0"/>
                <a:cs typeface="Segoe UI" pitchFamily="34" charset="0"/>
              </a:rPr>
              <a:t>Windows Azure</a:t>
            </a:r>
          </a:p>
        </p:txBody>
      </p:sp>
      <p:sp>
        <p:nvSpPr>
          <p:cNvPr id="2" name="Title 1"/>
          <p:cNvSpPr>
            <a:spLocks noGrp="1"/>
          </p:cNvSpPr>
          <p:nvPr>
            <p:ph type="title"/>
          </p:nvPr>
        </p:nvSpPr>
        <p:spPr/>
        <p:txBody>
          <a:bodyPr/>
          <a:lstStyle/>
          <a:p>
            <a:r>
              <a:rPr lang="en-US" dirty="0" smtClean="0"/>
              <a:t>Web Services For Retailers</a:t>
            </a:r>
            <a:endParaRPr lang="en-US" dirty="0"/>
          </a:p>
        </p:txBody>
      </p:sp>
      <p:sp>
        <p:nvSpPr>
          <p:cNvPr id="8" name="Rectangle 7"/>
          <p:cNvSpPr/>
          <p:nvPr/>
        </p:nvSpPr>
        <p:spPr bwMode="auto">
          <a:xfrm>
            <a:off x="6551612" y="1392539"/>
            <a:ext cx="1241855" cy="121573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Rectangle 8"/>
          <p:cNvSpPr/>
          <p:nvPr/>
        </p:nvSpPr>
        <p:spPr bwMode="auto">
          <a:xfrm>
            <a:off x="6636271" y="1492983"/>
            <a:ext cx="1087754" cy="8072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Service Instance1</a:t>
            </a:r>
          </a:p>
        </p:txBody>
      </p:sp>
      <p:sp>
        <p:nvSpPr>
          <p:cNvPr id="12" name="Oval 11"/>
          <p:cNvSpPr/>
          <p:nvPr/>
        </p:nvSpPr>
        <p:spPr bwMode="auto">
          <a:xfrm>
            <a:off x="9056687" y="2034158"/>
            <a:ext cx="114300" cy="133044"/>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3" name="Oval 12"/>
          <p:cNvSpPr/>
          <p:nvPr/>
        </p:nvSpPr>
        <p:spPr bwMode="auto">
          <a:xfrm>
            <a:off x="9209087" y="2034157"/>
            <a:ext cx="114300" cy="133044"/>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4" name="Oval 13"/>
          <p:cNvSpPr/>
          <p:nvPr/>
        </p:nvSpPr>
        <p:spPr bwMode="auto">
          <a:xfrm>
            <a:off x="9361487" y="2034157"/>
            <a:ext cx="114300" cy="133044"/>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5" name="Oval 14"/>
          <p:cNvSpPr/>
          <p:nvPr/>
        </p:nvSpPr>
        <p:spPr bwMode="auto">
          <a:xfrm>
            <a:off x="9513887" y="2034157"/>
            <a:ext cx="114300" cy="133044"/>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6" name="Oval 15"/>
          <p:cNvSpPr/>
          <p:nvPr/>
        </p:nvSpPr>
        <p:spPr bwMode="auto">
          <a:xfrm>
            <a:off x="9666287" y="2034157"/>
            <a:ext cx="114300" cy="133044"/>
          </a:xfrm>
          <a:prstGeom prst="ellips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Rounded Rectangle 4"/>
          <p:cNvSpPr/>
          <p:nvPr/>
        </p:nvSpPr>
        <p:spPr bwMode="auto">
          <a:xfrm>
            <a:off x="608012" y="3213604"/>
            <a:ext cx="11201400" cy="173939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cxnSp>
        <p:nvCxnSpPr>
          <p:cNvPr id="42" name="Straight Arrow Connector 41"/>
          <p:cNvCxnSpPr>
            <a:endCxn id="9" idx="1"/>
          </p:cNvCxnSpPr>
          <p:nvPr/>
        </p:nvCxnSpPr>
        <p:spPr>
          <a:xfrm flipV="1">
            <a:off x="4360862" y="1896615"/>
            <a:ext cx="2275409" cy="1493990"/>
          </a:xfrm>
          <a:prstGeom prst="bentConnector3">
            <a:avLst>
              <a:gd name="adj1" fmla="val 88930"/>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grpSp>
        <p:nvGrpSpPr>
          <p:cNvPr id="3" name="Group 2"/>
          <p:cNvGrpSpPr/>
          <p:nvPr/>
        </p:nvGrpSpPr>
        <p:grpSpPr>
          <a:xfrm>
            <a:off x="608012" y="5105400"/>
            <a:ext cx="1993958" cy="1564637"/>
            <a:chOff x="491198" y="4965511"/>
            <a:chExt cx="1993958" cy="1564637"/>
          </a:xfrm>
        </p:grpSpPr>
        <p:pic>
          <p:nvPicPr>
            <p:cNvPr id="9219" name="Picture 3" descr="C:\Users\ablal\AppData\Local\Microsoft\Windows\Temporary Internet Files\Content.IE5\SI4P1WB3\MC90018957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98" y="4965511"/>
              <a:ext cx="1993958" cy="156463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ablal\AppData\Local\Microsoft\Windows\Temporary Internet Files\Content.IE5\JMY0X1B9\MC90044149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5164" y="5628816"/>
              <a:ext cx="524536" cy="524536"/>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ablal\AppData\Local\Microsoft\Windows\Temporary Internet Files\Content.IE5\JMY0X1B9\MC90044149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71" y="5327803"/>
              <a:ext cx="420057" cy="42005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bwMode="auto">
          <a:xfrm>
            <a:off x="8221850" y="5105399"/>
            <a:ext cx="3587561" cy="1564638"/>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solidFill>
                  <a:srgbClr val="000000"/>
                </a:solidFill>
              </a:rPr>
              <a:t>Retailer’s Data Center</a:t>
            </a:r>
          </a:p>
        </p:txBody>
      </p:sp>
      <p:sp>
        <p:nvSpPr>
          <p:cNvPr id="50" name="Rectangle 49"/>
          <p:cNvSpPr/>
          <p:nvPr/>
        </p:nvSpPr>
        <p:spPr bwMode="auto">
          <a:xfrm>
            <a:off x="9157450" y="5334000"/>
            <a:ext cx="1751838" cy="887989"/>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363535"/>
                </a:solidFill>
              </a:rPr>
              <a:t>LOB Service</a:t>
            </a:r>
          </a:p>
        </p:txBody>
      </p:sp>
      <p:cxnSp>
        <p:nvCxnSpPr>
          <p:cNvPr id="43" name="Straight Arrow Connector 42"/>
          <p:cNvCxnSpPr>
            <a:endCxn id="71" idx="3"/>
          </p:cNvCxnSpPr>
          <p:nvPr/>
        </p:nvCxnSpPr>
        <p:spPr>
          <a:xfrm rot="10800000">
            <a:off x="4377180" y="4628477"/>
            <a:ext cx="4780270" cy="1320373"/>
          </a:xfrm>
          <a:prstGeom prst="bentConnector3">
            <a:avLst>
              <a:gd name="adj1" fmla="val 8953"/>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6" name="Straight Arrow Connector 45"/>
          <p:cNvCxnSpPr>
            <a:endCxn id="82" idx="5"/>
          </p:cNvCxnSpPr>
          <p:nvPr/>
        </p:nvCxnSpPr>
        <p:spPr>
          <a:xfrm flipV="1">
            <a:off x="10033369" y="4157175"/>
            <a:ext cx="25619" cy="1240399"/>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60" name="Straight Arrow Connector 59"/>
          <p:cNvCxnSpPr>
            <a:stCxn id="71" idx="1"/>
            <a:endCxn id="10243" idx="3"/>
          </p:cNvCxnSpPr>
          <p:nvPr/>
        </p:nvCxnSpPr>
        <p:spPr>
          <a:xfrm rot="10800000" flipV="1">
            <a:off x="1286142" y="4628475"/>
            <a:ext cx="1953506" cy="1049245"/>
          </a:xfrm>
          <a:prstGeom prst="bentConnector3">
            <a:avLst>
              <a:gd name="adj1" fmla="val 50000"/>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44" name="Straight Arrow Connector 43"/>
          <p:cNvCxnSpPr>
            <a:stCxn id="71" idx="1"/>
            <a:endCxn id="10242" idx="3"/>
          </p:cNvCxnSpPr>
          <p:nvPr/>
        </p:nvCxnSpPr>
        <p:spPr>
          <a:xfrm rot="10800000" flipV="1">
            <a:off x="2156514" y="4628475"/>
            <a:ext cx="1083134" cy="1402497"/>
          </a:xfrm>
          <a:prstGeom prst="bentConnector3">
            <a:avLst>
              <a:gd name="adj1" fmla="val 50000"/>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41" name="Straight Arrow Connector 40"/>
          <p:cNvCxnSpPr>
            <a:stCxn id="10243" idx="0"/>
            <a:endCxn id="62" idx="1"/>
          </p:cNvCxnSpPr>
          <p:nvPr/>
        </p:nvCxnSpPr>
        <p:spPr>
          <a:xfrm rot="5400000" flipH="1" flipV="1">
            <a:off x="1211669" y="3439715"/>
            <a:ext cx="1892422" cy="2163532"/>
          </a:xfrm>
          <a:prstGeom prst="bentConnector2">
            <a:avLst/>
          </a:prstGeom>
          <a:ln>
            <a:tailEnd type="arrow"/>
          </a:ln>
        </p:spPr>
        <p:style>
          <a:lnRef idx="3">
            <a:schemeClr val="accent4"/>
          </a:lnRef>
          <a:fillRef idx="0">
            <a:schemeClr val="accent4"/>
          </a:fillRef>
          <a:effectRef idx="2">
            <a:schemeClr val="accent4"/>
          </a:effectRef>
          <a:fontRef idx="minor">
            <a:schemeClr val="tx1"/>
          </a:fontRef>
        </p:style>
      </p:cxnSp>
      <p:cxnSp>
        <p:nvCxnSpPr>
          <p:cNvPr id="61" name="Straight Arrow Connector 60"/>
          <p:cNvCxnSpPr>
            <a:stCxn id="10242" idx="0"/>
            <a:endCxn id="62" idx="1"/>
          </p:cNvCxnSpPr>
          <p:nvPr/>
        </p:nvCxnSpPr>
        <p:spPr>
          <a:xfrm rot="5400000" flipH="1" flipV="1">
            <a:off x="1470229" y="3999288"/>
            <a:ext cx="2193435" cy="1345400"/>
          </a:xfrm>
          <a:prstGeom prst="bentConnector2">
            <a:avLst/>
          </a:prstGeom>
          <a:ln>
            <a:tailEnd type="arrow"/>
          </a:ln>
        </p:spPr>
        <p:style>
          <a:lnRef idx="3">
            <a:schemeClr val="accent4"/>
          </a:lnRef>
          <a:fillRef idx="0">
            <a:schemeClr val="accent4"/>
          </a:fillRef>
          <a:effectRef idx="2">
            <a:schemeClr val="accent4"/>
          </a:effectRef>
          <a:fontRef idx="minor">
            <a:schemeClr val="tx1"/>
          </a:fontRef>
        </p:style>
      </p:cxnSp>
      <p:sp>
        <p:nvSpPr>
          <p:cNvPr id="62" name="Right Arrow 61"/>
          <p:cNvSpPr/>
          <p:nvPr/>
        </p:nvSpPr>
        <p:spPr bwMode="auto">
          <a:xfrm>
            <a:off x="3239646" y="3276600"/>
            <a:ext cx="1137532" cy="597340"/>
          </a:xfrm>
          <a:prstGeom prst="rightArrow">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1" name="Left-Right-Up Arrow 70"/>
          <p:cNvSpPr/>
          <p:nvPr/>
        </p:nvSpPr>
        <p:spPr bwMode="auto">
          <a:xfrm>
            <a:off x="3239648" y="3904655"/>
            <a:ext cx="1137532" cy="965095"/>
          </a:xfrm>
          <a:prstGeom prst="leftRightUpArrow">
            <a:avLst>
              <a:gd name="adj1" fmla="val 25000"/>
              <a:gd name="adj2" fmla="val 25000"/>
              <a:gd name="adj3" fmla="val 17104"/>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9227" name="Rectangle 9226"/>
          <p:cNvSpPr/>
          <p:nvPr/>
        </p:nvSpPr>
        <p:spPr>
          <a:xfrm>
            <a:off x="4501538" y="4202668"/>
            <a:ext cx="2818657" cy="369332"/>
          </a:xfrm>
          <a:prstGeom prst="rect">
            <a:avLst/>
          </a:prstGeom>
        </p:spPr>
        <p:txBody>
          <a:bodyPr wrap="none">
            <a:spAutoFit/>
          </a:bodyPr>
          <a:lstStyle/>
          <a:p>
            <a:r>
              <a:rPr lang="en-US" dirty="0" smtClean="0">
                <a:solidFill>
                  <a:srgbClr val="FFFFFF">
                    <a:alpha val="98824"/>
                  </a:srgbClr>
                </a:solidFill>
                <a:ea typeface="Segoe UI" pitchFamily="34" charset="0"/>
                <a:cs typeface="Segoe UI" pitchFamily="34" charset="0"/>
              </a:rPr>
              <a:t>Catalog Distribution </a:t>
            </a:r>
            <a:r>
              <a:rPr lang="en-US" dirty="0">
                <a:solidFill>
                  <a:srgbClr val="FFFFFF">
                    <a:alpha val="98824"/>
                  </a:srgbClr>
                </a:solidFill>
                <a:ea typeface="Segoe UI" pitchFamily="34" charset="0"/>
                <a:cs typeface="Segoe UI" pitchFamily="34" charset="0"/>
              </a:rPr>
              <a:t>Topic</a:t>
            </a:r>
            <a:endParaRPr lang="en-US" dirty="0">
              <a:solidFill>
                <a:srgbClr val="FFFFFF"/>
              </a:solidFill>
            </a:endParaRPr>
          </a:p>
        </p:txBody>
      </p:sp>
      <p:sp>
        <p:nvSpPr>
          <p:cNvPr id="9228" name="Rectangle 9227"/>
          <p:cNvSpPr/>
          <p:nvPr/>
        </p:nvSpPr>
        <p:spPr>
          <a:xfrm>
            <a:off x="4483351" y="3390604"/>
            <a:ext cx="1609928" cy="369332"/>
          </a:xfrm>
          <a:prstGeom prst="rect">
            <a:avLst/>
          </a:prstGeom>
        </p:spPr>
        <p:txBody>
          <a:bodyPr wrap="none">
            <a:spAutoFit/>
          </a:bodyPr>
          <a:lstStyle/>
          <a:p>
            <a:r>
              <a:rPr lang="en-US" dirty="0">
                <a:solidFill>
                  <a:srgbClr val="FFFFFF">
                    <a:alpha val="98824"/>
                  </a:srgbClr>
                </a:solidFill>
                <a:ea typeface="Segoe UI" pitchFamily="34" charset="0"/>
                <a:cs typeface="Segoe UI" pitchFamily="34" charset="0"/>
              </a:rPr>
              <a:t>Orders Queue</a:t>
            </a:r>
            <a:endParaRPr lang="en-US" dirty="0">
              <a:solidFill>
                <a:srgbClr val="FFFFFF"/>
              </a:solidFill>
            </a:endParaRPr>
          </a:p>
        </p:txBody>
      </p:sp>
      <p:sp>
        <p:nvSpPr>
          <p:cNvPr id="82" name="Left-Right Arrow 81"/>
          <p:cNvSpPr/>
          <p:nvPr/>
        </p:nvSpPr>
        <p:spPr bwMode="auto">
          <a:xfrm>
            <a:off x="9686668" y="3752255"/>
            <a:ext cx="744639" cy="457200"/>
          </a:xfrm>
          <a:prstGeom prst="leftRightArrow">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sp>
        <p:nvSpPr>
          <p:cNvPr id="91" name="Rectangle 90"/>
          <p:cNvSpPr/>
          <p:nvPr/>
        </p:nvSpPr>
        <p:spPr>
          <a:xfrm>
            <a:off x="10570756" y="3814943"/>
            <a:ext cx="721672" cy="369332"/>
          </a:xfrm>
          <a:prstGeom prst="rect">
            <a:avLst/>
          </a:prstGeom>
        </p:spPr>
        <p:txBody>
          <a:bodyPr wrap="none">
            <a:spAutoFit/>
          </a:bodyPr>
          <a:lstStyle/>
          <a:p>
            <a:r>
              <a:rPr lang="en-US" dirty="0" smtClean="0">
                <a:solidFill>
                  <a:srgbClr val="FFFFFF">
                    <a:alpha val="98824"/>
                  </a:srgbClr>
                </a:solidFill>
                <a:ea typeface="Segoe UI" pitchFamily="34" charset="0"/>
                <a:cs typeface="Segoe UI" pitchFamily="34" charset="0"/>
              </a:rPr>
              <a:t>Relay</a:t>
            </a:r>
            <a:endParaRPr lang="en-US" dirty="0">
              <a:solidFill>
                <a:srgbClr val="FFFFFF"/>
              </a:solidFill>
            </a:endParaRPr>
          </a:p>
        </p:txBody>
      </p:sp>
      <p:sp>
        <p:nvSpPr>
          <p:cNvPr id="37" name="Rectangle 36"/>
          <p:cNvSpPr/>
          <p:nvPr/>
        </p:nvSpPr>
        <p:spPr bwMode="auto">
          <a:xfrm>
            <a:off x="1217612" y="1371600"/>
            <a:ext cx="4715941" cy="121573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0" name="Rectangle 39"/>
          <p:cNvSpPr/>
          <p:nvPr/>
        </p:nvSpPr>
        <p:spPr bwMode="auto">
          <a:xfrm>
            <a:off x="1370012" y="1554937"/>
            <a:ext cx="1087754" cy="8072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Service Instance1</a:t>
            </a:r>
          </a:p>
        </p:txBody>
      </p:sp>
      <p:sp>
        <p:nvSpPr>
          <p:cNvPr id="45" name="Rectangle 44"/>
          <p:cNvSpPr/>
          <p:nvPr/>
        </p:nvSpPr>
        <p:spPr bwMode="auto">
          <a:xfrm>
            <a:off x="2513012" y="1554937"/>
            <a:ext cx="1087754" cy="8072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Service</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Instance2</a:t>
            </a:r>
            <a:endParaRPr lang="en-US" sz="1600" dirty="0">
              <a:gradFill>
                <a:gsLst>
                  <a:gs pos="0">
                    <a:srgbClr val="FFFFFF"/>
                  </a:gs>
                  <a:gs pos="100000">
                    <a:srgbClr val="FFFFFF"/>
                  </a:gs>
                </a:gsLst>
                <a:lin ang="5400000" scaled="0"/>
              </a:gradFill>
            </a:endParaRPr>
          </a:p>
        </p:txBody>
      </p:sp>
      <p:sp>
        <p:nvSpPr>
          <p:cNvPr id="47" name="Rectangle 46"/>
          <p:cNvSpPr/>
          <p:nvPr/>
        </p:nvSpPr>
        <p:spPr bwMode="auto">
          <a:xfrm>
            <a:off x="4570412" y="1554937"/>
            <a:ext cx="1185922" cy="8072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Service</a:t>
            </a:r>
          </a:p>
          <a:p>
            <a:pPr algn="ctr" defTabSz="914099" fontAlgn="base">
              <a:spcBef>
                <a:spcPct val="0"/>
              </a:spcBef>
              <a:spcAft>
                <a:spcPct val="0"/>
              </a:spcAft>
            </a:pPr>
            <a:r>
              <a:rPr lang="en-US" sz="1600" dirty="0" err="1" smtClean="0">
                <a:gradFill>
                  <a:gsLst>
                    <a:gs pos="0">
                      <a:srgbClr val="FFFFFF"/>
                    </a:gs>
                    <a:gs pos="100000">
                      <a:srgbClr val="FFFFFF"/>
                    </a:gs>
                  </a:gsLst>
                  <a:lin ang="5400000" scaled="0"/>
                </a:gradFill>
              </a:rPr>
              <a:t>InstanceN</a:t>
            </a:r>
            <a:endParaRPr lang="en-US" sz="1600" dirty="0">
              <a:gradFill>
                <a:gsLst>
                  <a:gs pos="0">
                    <a:srgbClr val="FFFFFF"/>
                  </a:gs>
                  <a:gs pos="100000">
                    <a:srgbClr val="FFFFFF"/>
                  </a:gs>
                </a:gsLst>
                <a:lin ang="5400000" scaled="0"/>
              </a:gradFill>
            </a:endParaRPr>
          </a:p>
        </p:txBody>
      </p:sp>
      <p:sp>
        <p:nvSpPr>
          <p:cNvPr id="48" name="Oval 47"/>
          <p:cNvSpPr/>
          <p:nvPr/>
        </p:nvSpPr>
        <p:spPr bwMode="auto">
          <a:xfrm>
            <a:off x="3694112" y="2096112"/>
            <a:ext cx="114300" cy="133044"/>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9" name="Oval 48"/>
          <p:cNvSpPr/>
          <p:nvPr/>
        </p:nvSpPr>
        <p:spPr bwMode="auto">
          <a:xfrm>
            <a:off x="3846512" y="2096111"/>
            <a:ext cx="114300" cy="133044"/>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1" name="Oval 50"/>
          <p:cNvSpPr/>
          <p:nvPr/>
        </p:nvSpPr>
        <p:spPr bwMode="auto">
          <a:xfrm>
            <a:off x="3998912" y="2096111"/>
            <a:ext cx="114300" cy="133044"/>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2" name="Oval 51"/>
          <p:cNvSpPr/>
          <p:nvPr/>
        </p:nvSpPr>
        <p:spPr bwMode="auto">
          <a:xfrm>
            <a:off x="4151312" y="2096111"/>
            <a:ext cx="114300" cy="133044"/>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3" name="Oval 52"/>
          <p:cNvSpPr/>
          <p:nvPr/>
        </p:nvSpPr>
        <p:spPr bwMode="auto">
          <a:xfrm>
            <a:off x="4303712" y="2096111"/>
            <a:ext cx="114300" cy="133044"/>
          </a:xfrm>
          <a:prstGeom prst="ellipse">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4" name="Rectangle 53"/>
          <p:cNvSpPr/>
          <p:nvPr/>
        </p:nvSpPr>
        <p:spPr bwMode="auto">
          <a:xfrm>
            <a:off x="7837487" y="1406257"/>
            <a:ext cx="1241855" cy="121573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Rectangle 9"/>
          <p:cNvSpPr/>
          <p:nvPr/>
        </p:nvSpPr>
        <p:spPr bwMode="auto">
          <a:xfrm>
            <a:off x="7902258" y="1492983"/>
            <a:ext cx="1087754" cy="8072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Service</a:t>
            </a:r>
          </a:p>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Instance2</a:t>
            </a:r>
            <a:endParaRPr lang="en-US" sz="1600" dirty="0">
              <a:gradFill>
                <a:gsLst>
                  <a:gs pos="0">
                    <a:srgbClr val="FFFFFF"/>
                  </a:gs>
                  <a:gs pos="100000">
                    <a:srgbClr val="FFFFFF"/>
                  </a:gs>
                </a:gsLst>
                <a:lin ang="5400000" scaled="0"/>
              </a:gradFill>
            </a:endParaRPr>
          </a:p>
        </p:txBody>
      </p:sp>
      <p:sp>
        <p:nvSpPr>
          <p:cNvPr id="55" name="Rectangle 54"/>
          <p:cNvSpPr/>
          <p:nvPr/>
        </p:nvSpPr>
        <p:spPr bwMode="auto">
          <a:xfrm>
            <a:off x="9828212" y="1415782"/>
            <a:ext cx="1241855" cy="121573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Rectangle 10"/>
          <p:cNvSpPr/>
          <p:nvPr/>
        </p:nvSpPr>
        <p:spPr bwMode="auto">
          <a:xfrm>
            <a:off x="9905871" y="1492983"/>
            <a:ext cx="1078111" cy="8072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Service</a:t>
            </a:r>
          </a:p>
          <a:p>
            <a:pPr algn="ctr" defTabSz="914099" fontAlgn="base">
              <a:spcBef>
                <a:spcPct val="0"/>
              </a:spcBef>
              <a:spcAft>
                <a:spcPct val="0"/>
              </a:spcAft>
            </a:pPr>
            <a:r>
              <a:rPr lang="en-US" sz="1600" dirty="0" err="1" smtClean="0">
                <a:gradFill>
                  <a:gsLst>
                    <a:gs pos="0">
                      <a:srgbClr val="FFFFFF"/>
                    </a:gs>
                    <a:gs pos="100000">
                      <a:srgbClr val="FFFFFF"/>
                    </a:gs>
                  </a:gsLst>
                  <a:lin ang="5400000" scaled="0"/>
                </a:gradFill>
              </a:rPr>
              <a:t>InstanceN</a:t>
            </a:r>
            <a:endParaRPr lang="en-US" sz="1600" dirty="0">
              <a:gradFill>
                <a:gsLst>
                  <a:gs pos="0">
                    <a:srgbClr val="FFFFFF"/>
                  </a:gs>
                  <a:gs pos="100000">
                    <a:srgbClr val="FFFFFF"/>
                  </a:gs>
                </a:gsLst>
                <a:lin ang="5400000" scaled="0"/>
              </a:gradFill>
            </a:endParaRPr>
          </a:p>
        </p:txBody>
      </p:sp>
      <p:sp>
        <p:nvSpPr>
          <p:cNvPr id="19" name="Rectangle 18"/>
          <p:cNvSpPr/>
          <p:nvPr/>
        </p:nvSpPr>
        <p:spPr>
          <a:xfrm>
            <a:off x="8587263" y="2656919"/>
            <a:ext cx="2688749" cy="369332"/>
          </a:xfrm>
          <a:prstGeom prst="rect">
            <a:avLst/>
          </a:prstGeom>
        </p:spPr>
        <p:txBody>
          <a:bodyPr wrap="none">
            <a:spAutoFit/>
          </a:bodyPr>
          <a:lstStyle/>
          <a:p>
            <a:pPr algn="ctr" defTabSz="914099" fontAlgn="base">
              <a:spcBef>
                <a:spcPct val="0"/>
              </a:spcBef>
              <a:spcAft>
                <a:spcPct val="0"/>
              </a:spcAft>
            </a:pPr>
            <a:r>
              <a:rPr lang="en-US" dirty="0">
                <a:gradFill>
                  <a:gsLst>
                    <a:gs pos="0">
                      <a:srgbClr val="FFFFFF"/>
                    </a:gs>
                    <a:gs pos="100000">
                      <a:srgbClr val="FFFFFF"/>
                    </a:gs>
                  </a:gsLst>
                  <a:lin ang="5400000" scaled="0"/>
                </a:gradFill>
              </a:rPr>
              <a:t>Per-Tenant Web Services</a:t>
            </a:r>
          </a:p>
        </p:txBody>
      </p:sp>
      <p:sp>
        <p:nvSpPr>
          <p:cNvPr id="20" name="Rectangle 19"/>
          <p:cNvSpPr/>
          <p:nvPr/>
        </p:nvSpPr>
        <p:spPr>
          <a:xfrm>
            <a:off x="2128327" y="2625686"/>
            <a:ext cx="2894510" cy="369332"/>
          </a:xfrm>
          <a:prstGeom prst="rect">
            <a:avLst/>
          </a:prstGeom>
        </p:spPr>
        <p:txBody>
          <a:bodyPr wrap="none">
            <a:spAutoFit/>
          </a:bodyPr>
          <a:lstStyle/>
          <a:p>
            <a:pPr algn="ctr" defTabSz="914099" fontAlgn="base">
              <a:spcBef>
                <a:spcPct val="0"/>
              </a:spcBef>
              <a:spcAft>
                <a:spcPct val="0"/>
              </a:spcAft>
            </a:pPr>
            <a:r>
              <a:rPr lang="en-US" dirty="0">
                <a:gradFill>
                  <a:gsLst>
                    <a:gs pos="0">
                      <a:srgbClr val="FFFFFF"/>
                    </a:gs>
                    <a:gs pos="100000">
                      <a:srgbClr val="FFFFFF"/>
                    </a:gs>
                  </a:gsLst>
                  <a:lin ang="5400000" scaled="0"/>
                </a:gradFill>
              </a:rPr>
              <a:t>Multi-Tenant Web Services</a:t>
            </a:r>
          </a:p>
        </p:txBody>
      </p:sp>
      <p:cxnSp>
        <p:nvCxnSpPr>
          <p:cNvPr id="38" name="Straight Arrow Connector 37"/>
          <p:cNvCxnSpPr>
            <a:endCxn id="9" idx="2"/>
          </p:cNvCxnSpPr>
          <p:nvPr/>
        </p:nvCxnSpPr>
        <p:spPr>
          <a:xfrm rot="10800000">
            <a:off x="7180148" y="2300247"/>
            <a:ext cx="2506520" cy="1680609"/>
          </a:xfrm>
          <a:prstGeom prst="bentConnector2">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57" name="Rectangle 56"/>
          <p:cNvSpPr/>
          <p:nvPr/>
        </p:nvSpPr>
        <p:spPr>
          <a:xfrm>
            <a:off x="5999744" y="1838985"/>
            <a:ext cx="399468" cy="369332"/>
          </a:xfrm>
          <a:prstGeom prst="rect">
            <a:avLst/>
          </a:prstGeom>
        </p:spPr>
        <p:txBody>
          <a:bodyPr wrap="none">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or</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97616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Web Services For Retailers</a:t>
            </a:r>
            <a:endParaRPr lang="en-US" dirty="0"/>
          </a:p>
        </p:txBody>
      </p:sp>
      <p:sp>
        <p:nvSpPr>
          <p:cNvPr id="3" name="Text Placeholder 2"/>
          <p:cNvSpPr>
            <a:spLocks noGrp="1"/>
          </p:cNvSpPr>
          <p:nvPr>
            <p:ph type="body" sz="quarter" idx="10"/>
          </p:nvPr>
        </p:nvSpPr>
        <p:spPr>
          <a:xfrm>
            <a:off x="519113" y="1447800"/>
            <a:ext cx="11149012" cy="4912114"/>
          </a:xfrm>
        </p:spPr>
        <p:txBody>
          <a:bodyPr/>
          <a:lstStyle/>
          <a:p>
            <a:r>
              <a:rPr lang="en-US" dirty="0" smtClean="0"/>
              <a:t>ISV: Solution Provider for Retail Stores</a:t>
            </a:r>
          </a:p>
          <a:p>
            <a:r>
              <a:rPr lang="en-US" dirty="0" smtClean="0"/>
              <a:t>Solution Profile</a:t>
            </a:r>
          </a:p>
          <a:p>
            <a:pPr lvl="1"/>
            <a:r>
              <a:rPr lang="en-US" dirty="0" smtClean="0"/>
              <a:t>Point-of-sale apps send </a:t>
            </a:r>
            <a:r>
              <a:rPr lang="en-US" dirty="0"/>
              <a:t>messages to </a:t>
            </a:r>
            <a:r>
              <a:rPr lang="en-US" dirty="0" smtClean="0"/>
              <a:t>Queues</a:t>
            </a:r>
            <a:endParaRPr lang="en-US" sz="2000" dirty="0"/>
          </a:p>
          <a:p>
            <a:pPr lvl="1"/>
            <a:r>
              <a:rPr lang="en-US" dirty="0" smtClean="0"/>
              <a:t>On-premises data access for sensitive data</a:t>
            </a:r>
          </a:p>
          <a:p>
            <a:pPr lvl="1"/>
            <a:r>
              <a:rPr lang="en-US" dirty="0" smtClean="0"/>
              <a:t>Event notifications between HQ and retail locations</a:t>
            </a:r>
          </a:p>
          <a:p>
            <a:r>
              <a:rPr lang="en-US" dirty="0" smtClean="0"/>
              <a:t>Service Bus Usage</a:t>
            </a:r>
          </a:p>
          <a:p>
            <a:pPr lvl="1"/>
            <a:r>
              <a:rPr lang="en-US" dirty="0" smtClean="0"/>
              <a:t>Service Bus Queues </a:t>
            </a:r>
            <a:r>
              <a:rPr lang="en-US" dirty="0"/>
              <a:t>for </a:t>
            </a:r>
            <a:r>
              <a:rPr lang="en-US" dirty="0" smtClean="0"/>
              <a:t>asynchronous messaging</a:t>
            </a:r>
            <a:endParaRPr lang="en-US" dirty="0"/>
          </a:p>
          <a:p>
            <a:pPr lvl="1"/>
            <a:r>
              <a:rPr lang="en-US" dirty="0" smtClean="0"/>
              <a:t>Relay </a:t>
            </a:r>
            <a:r>
              <a:rPr lang="en-US" dirty="0"/>
              <a:t>for </a:t>
            </a:r>
            <a:r>
              <a:rPr lang="en-US" dirty="0" smtClean="0"/>
              <a:t>on-premises information access</a:t>
            </a:r>
            <a:endParaRPr lang="en-US" dirty="0"/>
          </a:p>
          <a:p>
            <a:pPr lvl="1"/>
            <a:r>
              <a:rPr lang="en-US" dirty="0" smtClean="0"/>
              <a:t>Topics </a:t>
            </a:r>
            <a:r>
              <a:rPr lang="en-US" dirty="0"/>
              <a:t>for </a:t>
            </a:r>
            <a:r>
              <a:rPr lang="en-US" dirty="0" smtClean="0"/>
              <a:t>event-notifications</a:t>
            </a:r>
          </a:p>
          <a:p>
            <a:endParaRPr lang="en-US" dirty="0"/>
          </a:p>
        </p:txBody>
      </p:sp>
    </p:spTree>
    <p:extLst>
      <p:ext uri="{BB962C8B-B14F-4D97-AF65-F5344CB8AC3E}">
        <p14:creationId xmlns:p14="http://schemas.microsoft.com/office/powerpoint/2010/main" val="36952944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608012" y="1077608"/>
            <a:ext cx="11201400" cy="2064220"/>
          </a:xfrm>
          <a:prstGeom prst="rect">
            <a:avLst/>
          </a:prstGeom>
          <a:solidFill>
            <a:schemeClr val="tx2">
              <a:lumMod val="75000"/>
            </a:schemeClr>
          </a:solidFill>
          <a:ln>
            <a:noFill/>
            <a:headEnd type="none" w="med" len="med"/>
            <a:tailEnd type="none" w="med" len="med"/>
          </a:ln>
          <a:effectLst/>
        </p:spPr>
        <p:style>
          <a:lnRef idx="1">
            <a:schemeClr val="accent1"/>
          </a:lnRef>
          <a:fillRef idx="1003">
            <a:schemeClr val="lt2"/>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dirty="0" smtClean="0">
                <a:solidFill>
                  <a:srgbClr val="FFFFFF">
                    <a:alpha val="98824"/>
                  </a:srgbClr>
                </a:solidFill>
                <a:ea typeface="Segoe UI" pitchFamily="34" charset="0"/>
                <a:cs typeface="Segoe UI" pitchFamily="34" charset="0"/>
              </a:rPr>
              <a:t>Windows Azure</a:t>
            </a:r>
          </a:p>
        </p:txBody>
      </p:sp>
      <p:sp>
        <p:nvSpPr>
          <p:cNvPr id="66" name="Rounded Rectangle 4"/>
          <p:cNvSpPr/>
          <p:nvPr/>
        </p:nvSpPr>
        <p:spPr bwMode="auto">
          <a:xfrm>
            <a:off x="6638340" y="1534714"/>
            <a:ext cx="756795" cy="1913336"/>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sp>
        <p:nvSpPr>
          <p:cNvPr id="61" name="Rounded Rectangle 4"/>
          <p:cNvSpPr/>
          <p:nvPr/>
        </p:nvSpPr>
        <p:spPr bwMode="auto">
          <a:xfrm>
            <a:off x="4037012" y="3289804"/>
            <a:ext cx="7755066" cy="1739396"/>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sp>
        <p:nvSpPr>
          <p:cNvPr id="63" name="Right Arrow 62"/>
          <p:cNvSpPr/>
          <p:nvPr/>
        </p:nvSpPr>
        <p:spPr bwMode="auto">
          <a:xfrm>
            <a:off x="4875212" y="3930881"/>
            <a:ext cx="1137532" cy="597340"/>
          </a:xfrm>
          <a:prstGeom prst="rightArrow">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4" name="Left-Right-Up Arrow 73"/>
          <p:cNvSpPr/>
          <p:nvPr/>
        </p:nvSpPr>
        <p:spPr bwMode="auto">
          <a:xfrm>
            <a:off x="8001000" y="3747004"/>
            <a:ext cx="1137532" cy="965095"/>
          </a:xfrm>
          <a:prstGeom prst="leftRightUpArrow">
            <a:avLst>
              <a:gd name="adj1" fmla="val 25000"/>
              <a:gd name="adj2" fmla="val 25000"/>
              <a:gd name="adj3" fmla="val 17104"/>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76" name="Rectangle 75"/>
          <p:cNvSpPr/>
          <p:nvPr/>
        </p:nvSpPr>
        <p:spPr>
          <a:xfrm>
            <a:off x="9051751" y="4044885"/>
            <a:ext cx="1919180" cy="369332"/>
          </a:xfrm>
          <a:prstGeom prst="rect">
            <a:avLst/>
          </a:prstGeom>
        </p:spPr>
        <p:txBody>
          <a:bodyPr wrap="none">
            <a:spAutoFit/>
          </a:bodyPr>
          <a:lstStyle/>
          <a:p>
            <a:r>
              <a:rPr lang="en-US" dirty="0" smtClean="0">
                <a:solidFill>
                  <a:srgbClr val="363535"/>
                </a:solidFill>
                <a:ea typeface="Segoe UI" pitchFamily="34" charset="0"/>
                <a:cs typeface="Segoe UI" pitchFamily="34" charset="0"/>
              </a:rPr>
              <a:t>Monitoring Topic</a:t>
            </a:r>
            <a:endParaRPr lang="en-US" dirty="0">
              <a:solidFill>
                <a:srgbClr val="363535"/>
              </a:solidFill>
            </a:endParaRPr>
          </a:p>
        </p:txBody>
      </p:sp>
      <p:sp>
        <p:nvSpPr>
          <p:cNvPr id="77" name="Rectangle 76"/>
          <p:cNvSpPr/>
          <p:nvPr/>
        </p:nvSpPr>
        <p:spPr>
          <a:xfrm>
            <a:off x="4848604" y="4613558"/>
            <a:ext cx="1274708" cy="369332"/>
          </a:xfrm>
          <a:prstGeom prst="rect">
            <a:avLst/>
          </a:prstGeom>
        </p:spPr>
        <p:txBody>
          <a:bodyPr wrap="none">
            <a:spAutoFit/>
          </a:bodyPr>
          <a:lstStyle/>
          <a:p>
            <a:r>
              <a:rPr lang="en-US" dirty="0" smtClean="0">
                <a:solidFill>
                  <a:srgbClr val="363535"/>
                </a:solidFill>
                <a:ea typeface="Segoe UI" pitchFamily="34" charset="0"/>
                <a:cs typeface="Segoe UI" pitchFamily="34" charset="0"/>
              </a:rPr>
              <a:t>Job Queue</a:t>
            </a:r>
            <a:endParaRPr lang="en-US" dirty="0">
              <a:solidFill>
                <a:srgbClr val="363535"/>
              </a:solidFill>
            </a:endParaRPr>
          </a:p>
        </p:txBody>
      </p:sp>
      <p:sp>
        <p:nvSpPr>
          <p:cNvPr id="80" name="Rounded Rectangle 4"/>
          <p:cNvSpPr/>
          <p:nvPr/>
        </p:nvSpPr>
        <p:spPr bwMode="auto">
          <a:xfrm>
            <a:off x="608012" y="3289804"/>
            <a:ext cx="3336396" cy="1739396"/>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err="1" smtClean="0"/>
              <a:t>SaaS</a:t>
            </a:r>
            <a:r>
              <a:rPr lang="en-US" dirty="0" smtClean="0"/>
              <a:t> with Dynamic Compute Workload</a:t>
            </a:r>
            <a:endParaRPr lang="en-US" dirty="0"/>
          </a:p>
        </p:txBody>
      </p:sp>
      <p:pic>
        <p:nvPicPr>
          <p:cNvPr id="9221" name="Picture 5" descr="C:\Users\ablal\AppData\Local\Microsoft\Windows\Temporary Internet Files\Content.IE5\8JEH4S7C\MC900198073[1].wmf"/>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71012" y="5105400"/>
            <a:ext cx="1991057" cy="171224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bwMode="auto">
          <a:xfrm>
            <a:off x="836612" y="1524000"/>
            <a:ext cx="5706289" cy="1471043"/>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Processor Service</a:t>
            </a:r>
          </a:p>
        </p:txBody>
      </p:sp>
      <p:sp>
        <p:nvSpPr>
          <p:cNvPr id="8" name="Rectangle 7"/>
          <p:cNvSpPr/>
          <p:nvPr/>
        </p:nvSpPr>
        <p:spPr bwMode="auto">
          <a:xfrm>
            <a:off x="963737" y="1602773"/>
            <a:ext cx="1447800" cy="8072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Processing Role Instance1</a:t>
            </a:r>
          </a:p>
        </p:txBody>
      </p:sp>
      <p:sp>
        <p:nvSpPr>
          <p:cNvPr id="15" name="Rectangle 14"/>
          <p:cNvSpPr/>
          <p:nvPr/>
        </p:nvSpPr>
        <p:spPr bwMode="auto">
          <a:xfrm>
            <a:off x="2487801" y="1602773"/>
            <a:ext cx="1447800" cy="8072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Processing Role </a:t>
            </a:r>
            <a:r>
              <a:rPr lang="en-US" sz="1600" dirty="0" smtClean="0">
                <a:gradFill>
                  <a:gsLst>
                    <a:gs pos="0">
                      <a:srgbClr val="FFFFFF"/>
                    </a:gs>
                    <a:gs pos="100000">
                      <a:srgbClr val="FFFFFF"/>
                    </a:gs>
                  </a:gsLst>
                  <a:lin ang="5400000" scaled="0"/>
                </a:gradFill>
              </a:rPr>
              <a:t>Instance2</a:t>
            </a:r>
            <a:endParaRPr lang="en-US" sz="1600" dirty="0">
              <a:gradFill>
                <a:gsLst>
                  <a:gs pos="0">
                    <a:srgbClr val="FFFFFF"/>
                  </a:gs>
                  <a:gs pos="100000">
                    <a:srgbClr val="FFFFFF"/>
                  </a:gs>
                </a:gsLst>
                <a:lin ang="5400000" scaled="0"/>
              </a:gradFill>
            </a:endParaRPr>
          </a:p>
        </p:txBody>
      </p:sp>
      <p:sp>
        <p:nvSpPr>
          <p:cNvPr id="16" name="Rectangle 15"/>
          <p:cNvSpPr/>
          <p:nvPr/>
        </p:nvSpPr>
        <p:spPr bwMode="auto">
          <a:xfrm>
            <a:off x="4773800" y="1602773"/>
            <a:ext cx="1578462" cy="8072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a:gradFill>
                  <a:gsLst>
                    <a:gs pos="0">
                      <a:srgbClr val="FFFFFF"/>
                    </a:gs>
                    <a:gs pos="100000">
                      <a:srgbClr val="FFFFFF"/>
                    </a:gs>
                  </a:gsLst>
                  <a:lin ang="5400000" scaled="0"/>
                </a:gradFill>
              </a:rPr>
              <a:t>Processing Role </a:t>
            </a:r>
            <a:r>
              <a:rPr lang="en-US" sz="1600" dirty="0" err="1" smtClean="0">
                <a:gradFill>
                  <a:gsLst>
                    <a:gs pos="0">
                      <a:srgbClr val="FFFFFF"/>
                    </a:gs>
                    <a:gs pos="100000">
                      <a:srgbClr val="FFFFFF"/>
                    </a:gs>
                  </a:gsLst>
                  <a:lin ang="5400000" scaled="0"/>
                </a:gradFill>
              </a:rPr>
              <a:t>InstanceN</a:t>
            </a:r>
            <a:endParaRPr lang="en-US" sz="1600" dirty="0">
              <a:gradFill>
                <a:gsLst>
                  <a:gs pos="0">
                    <a:srgbClr val="FFFFFF"/>
                  </a:gs>
                  <a:gs pos="100000">
                    <a:srgbClr val="FFFFFF"/>
                  </a:gs>
                </a:gsLst>
                <a:lin ang="5400000" scaled="0"/>
              </a:gradFill>
            </a:endParaRPr>
          </a:p>
        </p:txBody>
      </p:sp>
      <p:sp>
        <p:nvSpPr>
          <p:cNvPr id="10" name="Rectangle 9"/>
          <p:cNvSpPr/>
          <p:nvPr/>
        </p:nvSpPr>
        <p:spPr bwMode="auto">
          <a:xfrm>
            <a:off x="3973701" y="1939882"/>
            <a:ext cx="114300" cy="133044"/>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 name="Rectangle 18"/>
          <p:cNvSpPr/>
          <p:nvPr/>
        </p:nvSpPr>
        <p:spPr bwMode="auto">
          <a:xfrm>
            <a:off x="4126101" y="1939882"/>
            <a:ext cx="114300" cy="133044"/>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 name="Rectangle 19"/>
          <p:cNvSpPr/>
          <p:nvPr/>
        </p:nvSpPr>
        <p:spPr bwMode="auto">
          <a:xfrm>
            <a:off x="4278501" y="1939882"/>
            <a:ext cx="114300" cy="133044"/>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Rectangle 20"/>
          <p:cNvSpPr/>
          <p:nvPr/>
        </p:nvSpPr>
        <p:spPr bwMode="auto">
          <a:xfrm>
            <a:off x="4430901" y="1939882"/>
            <a:ext cx="114300" cy="133044"/>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2" name="Rectangle 21"/>
          <p:cNvSpPr/>
          <p:nvPr/>
        </p:nvSpPr>
        <p:spPr bwMode="auto">
          <a:xfrm>
            <a:off x="4583301" y="1939882"/>
            <a:ext cx="114300" cy="133044"/>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Rectangle 11"/>
          <p:cNvSpPr/>
          <p:nvPr/>
        </p:nvSpPr>
        <p:spPr bwMode="auto">
          <a:xfrm>
            <a:off x="7466012" y="1511767"/>
            <a:ext cx="3487738" cy="1471043"/>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b" anchorCtr="0" compatLnSpc="1">
            <a:prstTxWarp prst="textNoShape">
              <a:avLst/>
            </a:prstTxWarp>
          </a:bodyPr>
          <a:lstStyle/>
          <a:p>
            <a:pPr algn="r" defTabSz="914099" fontAlgn="base">
              <a:spcBef>
                <a:spcPct val="0"/>
              </a:spcBef>
              <a:spcAft>
                <a:spcPct val="0"/>
              </a:spcAft>
            </a:pPr>
            <a:r>
              <a:rPr lang="en-US" sz="2200" dirty="0" smtClean="0">
                <a:gradFill>
                  <a:gsLst>
                    <a:gs pos="0">
                      <a:srgbClr val="FFFFFF"/>
                    </a:gs>
                    <a:gs pos="100000">
                      <a:srgbClr val="FFFFFF"/>
                    </a:gs>
                  </a:gsLst>
                  <a:lin ang="5400000" scaled="0"/>
                </a:gradFill>
              </a:rPr>
              <a:t>Controller Service</a:t>
            </a:r>
          </a:p>
        </p:txBody>
      </p:sp>
      <p:sp>
        <p:nvSpPr>
          <p:cNvPr id="25" name="Rectangle 24"/>
          <p:cNvSpPr/>
          <p:nvPr/>
        </p:nvSpPr>
        <p:spPr bwMode="auto">
          <a:xfrm>
            <a:off x="7551737" y="1604572"/>
            <a:ext cx="1447800" cy="77919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Controller Role Instance1</a:t>
            </a:r>
          </a:p>
        </p:txBody>
      </p:sp>
      <p:sp>
        <p:nvSpPr>
          <p:cNvPr id="27" name="Rectangle 26"/>
          <p:cNvSpPr/>
          <p:nvPr/>
        </p:nvSpPr>
        <p:spPr bwMode="auto">
          <a:xfrm>
            <a:off x="9159874" y="1604572"/>
            <a:ext cx="1447800" cy="77919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rgbClr val="FFFFFF"/>
                    </a:gs>
                    <a:gs pos="100000">
                      <a:srgbClr val="FFFFFF"/>
                    </a:gs>
                  </a:gsLst>
                  <a:lin ang="5400000" scaled="0"/>
                </a:gradFill>
              </a:rPr>
              <a:t>Controller Role Instance2</a:t>
            </a:r>
          </a:p>
        </p:txBody>
      </p:sp>
      <p:pic>
        <p:nvPicPr>
          <p:cNvPr id="4" name="Picture 2" descr="C:\Users\ablal\AppData\Local\Microsoft\Windows\Temporary Internet Files\Content.IE5\8JEH4S7C\MP900401815[1].jp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33500" y="5486400"/>
            <a:ext cx="1751012" cy="1166885"/>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Magnetic Disk 4"/>
          <p:cNvSpPr/>
          <p:nvPr/>
        </p:nvSpPr>
        <p:spPr bwMode="auto">
          <a:xfrm>
            <a:off x="1293812" y="3845545"/>
            <a:ext cx="1103276" cy="768013"/>
          </a:xfrm>
          <a:prstGeom prst="flowChartMagneticDisk">
            <a:avLst/>
          </a:prstGeom>
          <a:noFill/>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82" name="Rectangle 81"/>
          <p:cNvSpPr/>
          <p:nvPr/>
        </p:nvSpPr>
        <p:spPr>
          <a:xfrm>
            <a:off x="2461381" y="3905250"/>
            <a:ext cx="1369862" cy="646331"/>
          </a:xfrm>
          <a:prstGeom prst="rect">
            <a:avLst/>
          </a:prstGeom>
        </p:spPr>
        <p:txBody>
          <a:bodyPr wrap="none">
            <a:spAutoFit/>
          </a:bodyPr>
          <a:lstStyle/>
          <a:p>
            <a:r>
              <a:rPr lang="en-US" dirty="0" smtClean="0">
                <a:solidFill>
                  <a:srgbClr val="FFFFFF">
                    <a:alpha val="98824"/>
                  </a:srgbClr>
                </a:solidFill>
                <a:ea typeface="Segoe UI" pitchFamily="34" charset="0"/>
                <a:cs typeface="Segoe UI" pitchFamily="34" charset="0"/>
              </a:rPr>
              <a:t>Job Data </a:t>
            </a:r>
            <a:br>
              <a:rPr lang="en-US" dirty="0" smtClean="0">
                <a:solidFill>
                  <a:srgbClr val="FFFFFF">
                    <a:alpha val="98824"/>
                  </a:srgbClr>
                </a:solidFill>
                <a:ea typeface="Segoe UI" pitchFamily="34" charset="0"/>
                <a:cs typeface="Segoe UI" pitchFamily="34" charset="0"/>
              </a:rPr>
            </a:br>
            <a:r>
              <a:rPr lang="en-US" dirty="0" smtClean="0">
                <a:solidFill>
                  <a:srgbClr val="FFFFFF">
                    <a:alpha val="98824"/>
                  </a:srgbClr>
                </a:solidFill>
                <a:ea typeface="Segoe UI" pitchFamily="34" charset="0"/>
                <a:cs typeface="Segoe UI" pitchFamily="34" charset="0"/>
              </a:rPr>
              <a:t>Store (Blob)</a:t>
            </a:r>
            <a:endParaRPr lang="en-US" dirty="0">
              <a:solidFill>
                <a:srgbClr val="FFFFFF"/>
              </a:solidFill>
            </a:endParaRPr>
          </a:p>
        </p:txBody>
      </p:sp>
      <p:cxnSp>
        <p:nvCxnSpPr>
          <p:cNvPr id="6" name="Straight Arrow Connector 5"/>
          <p:cNvCxnSpPr>
            <a:stCxn id="4" idx="0"/>
            <a:endCxn id="5" idx="3"/>
          </p:cNvCxnSpPr>
          <p:nvPr/>
        </p:nvCxnSpPr>
        <p:spPr>
          <a:xfrm flipH="1" flipV="1">
            <a:off x="1845450" y="4613558"/>
            <a:ext cx="663556" cy="8728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a:stCxn id="4" idx="0"/>
          </p:cNvCxnSpPr>
          <p:nvPr/>
        </p:nvCxnSpPr>
        <p:spPr>
          <a:xfrm flipV="1">
            <a:off x="2509006" y="4414217"/>
            <a:ext cx="2934972" cy="107218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Oval 16"/>
          <p:cNvSpPr/>
          <p:nvPr/>
        </p:nvSpPr>
        <p:spPr bwMode="auto">
          <a:xfrm>
            <a:off x="1715435" y="4867839"/>
            <a:ext cx="472424" cy="475121"/>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1</a:t>
            </a:r>
          </a:p>
        </p:txBody>
      </p:sp>
      <p:sp>
        <p:nvSpPr>
          <p:cNvPr id="34" name="Oval 33"/>
          <p:cNvSpPr/>
          <p:nvPr/>
        </p:nvSpPr>
        <p:spPr bwMode="auto">
          <a:xfrm>
            <a:off x="3579812" y="4800600"/>
            <a:ext cx="472424" cy="475121"/>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2</a:t>
            </a:r>
          </a:p>
        </p:txBody>
      </p:sp>
      <p:cxnSp>
        <p:nvCxnSpPr>
          <p:cNvPr id="35" name="Straight Arrow Connector 34"/>
          <p:cNvCxnSpPr>
            <a:endCxn id="25" idx="2"/>
          </p:cNvCxnSpPr>
          <p:nvPr/>
        </p:nvCxnSpPr>
        <p:spPr>
          <a:xfrm flipV="1">
            <a:off x="6055252" y="2383771"/>
            <a:ext cx="2220385" cy="166111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p:nvPr/>
        </p:nvCxnSpPr>
        <p:spPr>
          <a:xfrm flipH="1">
            <a:off x="6372914" y="1994171"/>
            <a:ext cx="116129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9" name="Oval 38"/>
          <p:cNvSpPr/>
          <p:nvPr/>
        </p:nvSpPr>
        <p:spPr bwMode="auto">
          <a:xfrm>
            <a:off x="7374588" y="2649079"/>
            <a:ext cx="472424" cy="475121"/>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3</a:t>
            </a:r>
          </a:p>
        </p:txBody>
      </p:sp>
      <p:sp>
        <p:nvSpPr>
          <p:cNvPr id="45" name="Oval 44"/>
          <p:cNvSpPr/>
          <p:nvPr/>
        </p:nvSpPr>
        <p:spPr bwMode="auto">
          <a:xfrm>
            <a:off x="6780212" y="1752600"/>
            <a:ext cx="472424" cy="475121"/>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4</a:t>
            </a:r>
          </a:p>
        </p:txBody>
      </p:sp>
      <p:cxnSp>
        <p:nvCxnSpPr>
          <p:cNvPr id="46" name="Straight Arrow Connector 45"/>
          <p:cNvCxnSpPr/>
          <p:nvPr/>
        </p:nvCxnSpPr>
        <p:spPr>
          <a:xfrm flipH="1">
            <a:off x="2436813" y="2397803"/>
            <a:ext cx="3007165" cy="1507447"/>
          </a:xfrm>
          <a:prstGeom prst="straightConnector1">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sp>
        <p:nvSpPr>
          <p:cNvPr id="49" name="Oval 48"/>
          <p:cNvSpPr/>
          <p:nvPr/>
        </p:nvSpPr>
        <p:spPr bwMode="auto">
          <a:xfrm>
            <a:off x="3675062" y="2877679"/>
            <a:ext cx="472424" cy="475121"/>
          </a:xfrm>
          <a:prstGeom prst="ellips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ea typeface="Segoe UI" pitchFamily="34" charset="0"/>
                <a:cs typeface="Segoe UI" pitchFamily="34" charset="0"/>
              </a:rPr>
              <a:t>5</a:t>
            </a:r>
          </a:p>
        </p:txBody>
      </p:sp>
      <p:cxnSp>
        <p:nvCxnSpPr>
          <p:cNvPr id="50" name="Straight Arrow Connector 49"/>
          <p:cNvCxnSpPr>
            <a:endCxn id="74" idx="1"/>
          </p:cNvCxnSpPr>
          <p:nvPr/>
        </p:nvCxnSpPr>
        <p:spPr>
          <a:xfrm rot="16200000" flipH="1">
            <a:off x="6100223" y="2570047"/>
            <a:ext cx="2087055" cy="1714500"/>
          </a:xfrm>
          <a:prstGeom prst="bentConnector2">
            <a:avLst/>
          </a:prstGeom>
          <a:ln>
            <a:prstDash val="sysDot"/>
            <a:headEnd type="none"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58" name="Straight Arrow Connector 49"/>
          <p:cNvCxnSpPr>
            <a:stCxn id="74" idx="3"/>
            <a:endCxn id="9221" idx="0"/>
          </p:cNvCxnSpPr>
          <p:nvPr/>
        </p:nvCxnSpPr>
        <p:spPr>
          <a:xfrm>
            <a:off x="9138532" y="4470825"/>
            <a:ext cx="1228009" cy="634575"/>
          </a:xfrm>
          <a:prstGeom prst="bentConnector2">
            <a:avLst/>
          </a:prstGeom>
          <a:ln>
            <a:prstDash val="sysDot"/>
            <a:headEnd type="none"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62" name="Straight Arrow Connector 49"/>
          <p:cNvCxnSpPr>
            <a:stCxn id="74" idx="0"/>
          </p:cNvCxnSpPr>
          <p:nvPr/>
        </p:nvCxnSpPr>
        <p:spPr>
          <a:xfrm flipV="1">
            <a:off x="8569766" y="2390120"/>
            <a:ext cx="6351" cy="1356884"/>
          </a:xfrm>
          <a:prstGeom prst="straightConnector1">
            <a:avLst/>
          </a:prstGeom>
          <a:ln>
            <a:prstDash val="sysDot"/>
            <a:headEnd type="none" w="med" len="med"/>
            <a:tailEnd type="arrow" w="med" len="med"/>
          </a:ln>
        </p:spPr>
        <p:style>
          <a:lnRef idx="3">
            <a:schemeClr val="accent3"/>
          </a:lnRef>
          <a:fillRef idx="0">
            <a:schemeClr val="accent3"/>
          </a:fillRef>
          <a:effectRef idx="2">
            <a:schemeClr val="accent3"/>
          </a:effectRef>
          <a:fontRef idx="minor">
            <a:schemeClr val="tx1"/>
          </a:fontRef>
        </p:style>
      </p:cxnSp>
      <p:sp>
        <p:nvSpPr>
          <p:cNvPr id="67" name="Left-Right Arrow 66"/>
          <p:cNvSpPr/>
          <p:nvPr/>
        </p:nvSpPr>
        <p:spPr bwMode="auto">
          <a:xfrm>
            <a:off x="6684292" y="2362200"/>
            <a:ext cx="676945" cy="457200"/>
          </a:xfrm>
          <a:prstGeom prst="leftRightArrow">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664669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err="1" smtClean="0"/>
              <a:t>SaaS</a:t>
            </a:r>
            <a:r>
              <a:rPr lang="en-US" dirty="0" smtClean="0"/>
              <a:t> with Dynamic Compute Workload</a:t>
            </a:r>
            <a:endParaRPr lang="en-US" dirty="0"/>
          </a:p>
        </p:txBody>
      </p:sp>
      <p:sp>
        <p:nvSpPr>
          <p:cNvPr id="3" name="Text Placeholder 2"/>
          <p:cNvSpPr>
            <a:spLocks noGrp="1"/>
          </p:cNvSpPr>
          <p:nvPr>
            <p:ph type="body" sz="quarter" idx="10"/>
          </p:nvPr>
        </p:nvSpPr>
        <p:spPr>
          <a:xfrm>
            <a:off x="519113" y="1447800"/>
            <a:ext cx="11149012" cy="4758226"/>
          </a:xfrm>
        </p:spPr>
        <p:txBody>
          <a:bodyPr/>
          <a:lstStyle/>
          <a:p>
            <a:r>
              <a:rPr lang="en-US" dirty="0" smtClean="0"/>
              <a:t>ISV: Specialized, Dynamic Compute Capacity Provider </a:t>
            </a:r>
            <a:endParaRPr lang="en-US" dirty="0"/>
          </a:p>
          <a:p>
            <a:r>
              <a:rPr lang="en-US" dirty="0"/>
              <a:t>Solution </a:t>
            </a:r>
            <a:r>
              <a:rPr lang="en-US" dirty="0" smtClean="0"/>
              <a:t>profile</a:t>
            </a:r>
          </a:p>
          <a:p>
            <a:pPr lvl="1"/>
            <a:r>
              <a:rPr lang="en-US" dirty="0" smtClean="0"/>
              <a:t>Users submit jobs through a rich client app</a:t>
            </a:r>
          </a:p>
          <a:p>
            <a:pPr lvl="1"/>
            <a:r>
              <a:rPr lang="en-US" dirty="0" smtClean="0"/>
              <a:t>Jobs are processed as HPC-style workloads on Windows Azure</a:t>
            </a:r>
          </a:p>
          <a:p>
            <a:pPr lvl="1"/>
            <a:r>
              <a:rPr lang="en-US" dirty="0" smtClean="0"/>
              <a:t>Users can monitor progress, and receive notifications on progress</a:t>
            </a:r>
            <a:endParaRPr lang="en-US" dirty="0"/>
          </a:p>
          <a:p>
            <a:r>
              <a:rPr lang="en-US" dirty="0"/>
              <a:t>Service Bus </a:t>
            </a:r>
            <a:r>
              <a:rPr lang="en-US" dirty="0" smtClean="0"/>
              <a:t>Usage</a:t>
            </a:r>
          </a:p>
          <a:p>
            <a:pPr lvl="1"/>
            <a:r>
              <a:rPr lang="en-US" dirty="0"/>
              <a:t>Queue (with external Blob references) for job submission</a:t>
            </a:r>
          </a:p>
          <a:p>
            <a:pPr lvl="1"/>
            <a:r>
              <a:rPr lang="en-US" dirty="0" smtClean="0"/>
              <a:t>Relay </a:t>
            </a:r>
            <a:r>
              <a:rPr lang="en-US" dirty="0"/>
              <a:t>for request-response, low latency messaging between job controller </a:t>
            </a:r>
            <a:r>
              <a:rPr lang="en-US" dirty="0" smtClean="0"/>
              <a:t>and </a:t>
            </a:r>
            <a:r>
              <a:rPr lang="en-US" dirty="0"/>
              <a:t>job processing worker roles to allocate </a:t>
            </a:r>
            <a:r>
              <a:rPr lang="en-US" dirty="0" smtClean="0"/>
              <a:t>tasks</a:t>
            </a:r>
          </a:p>
          <a:p>
            <a:pPr lvl="1"/>
            <a:r>
              <a:rPr lang="en-US" dirty="0" smtClean="0"/>
              <a:t>Topic for event aggregation and monitoring</a:t>
            </a:r>
          </a:p>
        </p:txBody>
      </p:sp>
    </p:spTree>
    <p:extLst>
      <p:ext uri="{BB962C8B-B14F-4D97-AF65-F5344CB8AC3E}">
        <p14:creationId xmlns:p14="http://schemas.microsoft.com/office/powerpoint/2010/main" val="258849816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Clemens Vasters</External_x0020_Speaker>
    <Session_x0020_Code xmlns="2295e2e7-0eeb-498e-8716-217bb2ee6ee3">AZR317</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E10-3D8B-4831-9584-7BC82972C8E2}">
  <ds:schemaRefs>
    <ds:schemaRef ds:uri="http://schemas.microsoft.com/office/2006/documentManagement/types"/>
    <ds:schemaRef ds:uri="http://purl.org/dc/elements/1.1/"/>
    <ds:schemaRef ds:uri="http://www.w3.org/XML/1998/namespace"/>
    <ds:schemaRef ds:uri="http://purl.org/dc/dcmitype/"/>
    <ds:schemaRef ds:uri="2295e2e7-0eeb-498e-8716-217bb2ee6ee3"/>
    <ds:schemaRef ds:uri="http://schemas.microsoft.com/office/2006/metadata/properties"/>
    <ds:schemaRef ds:uri="http://purl.org/dc/terms/"/>
    <ds:schemaRef ds:uri="http://schemas.microsoft.com/office/infopath/2007/PartnerControls"/>
    <ds:schemaRef ds:uri="http://schemas.openxmlformats.org/package/2006/metadata/core-properties"/>
    <ds:schemaRef ds:uri="8b529f77-48ab-4581-b468-93f09345b8aa"/>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514</TotalTime>
  <Words>2976</Words>
  <Application>Microsoft Office PowerPoint</Application>
  <PresentationFormat>Custom</PresentationFormat>
  <Paragraphs>694</Paragraphs>
  <Slides>50</Slides>
  <Notes>40</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TechEd_2012_Template_16x9</vt:lpstr>
      <vt:lpstr>White with Consolas font for code slides</vt:lpstr>
      <vt:lpstr>Service Bus Solution Patterns</vt:lpstr>
      <vt:lpstr>Agenda</vt:lpstr>
      <vt:lpstr>Before we go there ….</vt:lpstr>
      <vt:lpstr>What is Service Bus?</vt:lpstr>
      <vt:lpstr>Customer Use cases</vt:lpstr>
      <vt:lpstr>Web Services For Retailers</vt:lpstr>
      <vt:lpstr>Web Services For Retailers</vt:lpstr>
      <vt:lpstr>SaaS with Dynamic Compute Workload</vt:lpstr>
      <vt:lpstr>SaaS with Dynamic Compute Workload</vt:lpstr>
      <vt:lpstr>“Who has what data about me?” Service</vt:lpstr>
      <vt:lpstr>“Who has what data about me?” Service</vt:lpstr>
      <vt:lpstr>Scaling things out</vt:lpstr>
      <vt:lpstr>Air Conditioners and other Devices</vt:lpstr>
      <vt:lpstr>Scale-Units</vt:lpstr>
      <vt:lpstr>Event Ingestion</vt:lpstr>
      <vt:lpstr>Command Fan-Out</vt:lpstr>
      <vt:lpstr>Provisioning</vt:lpstr>
      <vt:lpstr>Enterprise Integration Patterns</vt:lpstr>
      <vt:lpstr>Messaging Channel Patterns</vt:lpstr>
      <vt:lpstr>Publish-Subscribe</vt:lpstr>
      <vt:lpstr>Create Topics and Subscriptions</vt:lpstr>
      <vt:lpstr>PowerPoint Presentation</vt:lpstr>
      <vt:lpstr>Content-Based Router</vt:lpstr>
      <vt:lpstr>Create Subscriptions with Rules (Filters)</vt:lpstr>
      <vt:lpstr>Content-Based Router</vt:lpstr>
      <vt:lpstr>Recipient List</vt:lpstr>
      <vt:lpstr>Create Rules (with SQL Filters)</vt:lpstr>
      <vt:lpstr>Recipient List</vt:lpstr>
      <vt:lpstr>Message Routing Patterns</vt:lpstr>
      <vt:lpstr>Splitter</vt:lpstr>
      <vt:lpstr>Aggregator</vt:lpstr>
      <vt:lpstr>Implementing Aggregator with Service Bus</vt:lpstr>
      <vt:lpstr>Processing Sessions</vt:lpstr>
      <vt:lpstr>Using Session State</vt:lpstr>
      <vt:lpstr>Resequencer</vt:lpstr>
      <vt:lpstr>Implementing Resequencer with Service Bus</vt:lpstr>
      <vt:lpstr>Deferring messages</vt:lpstr>
      <vt:lpstr>Resequencer</vt:lpstr>
      <vt:lpstr>Composite integration patterns</vt:lpstr>
      <vt:lpstr>Composed Message Processor</vt:lpstr>
      <vt:lpstr>Composed Message Processor</vt:lpstr>
      <vt:lpstr>Scatter-Gather</vt:lpstr>
      <vt:lpstr>Scatter-Gather</vt:lpstr>
      <vt:lpstr>Agenda</vt:lpstr>
      <vt:lpstr>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Achieving Enterprise Integration Patterns with Windows Azure Service Bus</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144</cp:revision>
  <cp:lastPrinted>2010-05-11T05:02:34Z</cp:lastPrinted>
  <dcterms:created xsi:type="dcterms:W3CDTF">2012-03-23T02:48:52Z</dcterms:created>
  <dcterms:modified xsi:type="dcterms:W3CDTF">2012-06-14T14:43:48Z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