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22"/>
  </p:notesMasterIdLst>
  <p:handoutMasterIdLst>
    <p:handoutMasterId r:id="rId23"/>
  </p:handoutMasterIdLst>
  <p:sldIdLst>
    <p:sldId id="257" r:id="rId6"/>
    <p:sldId id="319" r:id="rId7"/>
    <p:sldId id="321" r:id="rId8"/>
    <p:sldId id="322" r:id="rId9"/>
    <p:sldId id="320" r:id="rId10"/>
    <p:sldId id="324" r:id="rId11"/>
    <p:sldId id="325" r:id="rId12"/>
    <p:sldId id="328" r:id="rId13"/>
    <p:sldId id="329" r:id="rId14"/>
    <p:sldId id="326" r:id="rId15"/>
    <p:sldId id="327" r:id="rId16"/>
    <p:sldId id="330" r:id="rId17"/>
    <p:sldId id="313" r:id="rId18"/>
    <p:sldId id="314" r:id="rId19"/>
    <p:sldId id="271" r:id="rId20"/>
    <p:sldId id="256" r:id="rId2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4">
          <p15:clr>
            <a:srgbClr val="A4A3A4"/>
          </p15:clr>
        </p15:guide>
        <p15:guide id="2" orient="horz" pos="1200">
          <p15:clr>
            <a:srgbClr val="A4A3A4"/>
          </p15:clr>
        </p15:guide>
        <p15:guide id="3" orient="horz" pos="2736">
          <p15:clr>
            <a:srgbClr val="A4A3A4"/>
          </p15:clr>
        </p15:guide>
        <p15:guide id="4" orient="horz" pos="4176">
          <p15:clr>
            <a:srgbClr val="A4A3A4"/>
          </p15:clr>
        </p15:guide>
        <p15:guide id="5" orient="horz" pos="1488">
          <p15:clr>
            <a:srgbClr val="A4A3A4"/>
          </p15:clr>
        </p15:guide>
        <p15:guide id="6" orient="horz" pos="912">
          <p15:clr>
            <a:srgbClr val="A4A3A4"/>
          </p15:clr>
        </p15:guide>
        <p15:guide id="7" pos="3839">
          <p15:clr>
            <a:srgbClr val="A4A3A4"/>
          </p15:clr>
        </p15:guide>
        <p15:guide id="8" pos="327">
          <p15:clr>
            <a:srgbClr val="A4A3A4"/>
          </p15:clr>
        </p15:guide>
        <p15:guide id="9" pos="1190">
          <p15:clr>
            <a:srgbClr val="A4A3A4"/>
          </p15:clr>
        </p15:guide>
        <p15:guide id="10" pos="7350">
          <p15:clr>
            <a:srgbClr val="A4A3A4"/>
          </p15:clr>
        </p15:guide>
        <p15:guide id="11" pos="7063">
          <p15:clr>
            <a:srgbClr val="A4A3A4"/>
          </p15:clr>
        </p15:guide>
        <p15:guide id="12" pos="61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33" autoAdjust="0"/>
  </p:normalViewPr>
  <p:slideViewPr>
    <p:cSldViewPr>
      <p:cViewPr varScale="1">
        <p:scale>
          <a:sx n="108" d="100"/>
          <a:sy n="108" d="100"/>
        </p:scale>
        <p:origin x="-708"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55771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1305672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352708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extLst>
      <p:ext uri="{BB962C8B-B14F-4D97-AF65-F5344CB8AC3E}">
        <p14:creationId xmlns:p14="http://schemas.microsoft.com/office/powerpoint/2010/main" val="145918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63132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1880498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381247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err="1" smtClean="0"/>
              <a:t>TechEd</a:t>
            </a:r>
            <a:r>
              <a:rPr lang="en-US" dirty="0" smtClean="0"/>
              <a:t> 2012</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421805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1350147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extLst>
      <p:ext uri="{BB962C8B-B14F-4D97-AF65-F5344CB8AC3E}">
        <p14:creationId xmlns:p14="http://schemas.microsoft.com/office/powerpoint/2010/main" val="17400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608674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openxmlformats.org/officeDocument/2006/relationships/hyperlink" Target="http://msdn.microsoft.com/en-us/library/windowsazure/gg315539"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publish.marketplace.windowsazure.com/" TargetMode="External"/><Relationship Id="rId5" Type="http://schemas.openxmlformats.org/officeDocument/2006/relationships/hyperlink" Target="https://datamarket.azure.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6.jpeg"/><Relationship Id="rId7" Type="http://schemas.openxmlformats.org/officeDocument/2006/relationships/hyperlink" Target="http://www.microsoft.com/sqlserverlab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7.pn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hyperlink" Target="http://microsoft.com/msdn"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9.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41.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505200"/>
            <a:ext cx="6718301" cy="1232464"/>
          </a:xfrm>
        </p:spPr>
        <p:txBody>
          <a:bodyPr/>
          <a:lstStyle/>
          <a:p>
            <a:r>
              <a:rPr lang="en-US" dirty="0" smtClean="0"/>
              <a:t>Experience the World’s Data with the Data Market on the Windows Azure Marketplace</a:t>
            </a:r>
            <a:endParaRPr lang="en-US" dirty="0"/>
          </a:p>
        </p:txBody>
      </p:sp>
      <p:sp>
        <p:nvSpPr>
          <p:cNvPr id="3" name="Subtitle 2"/>
          <p:cNvSpPr>
            <a:spLocks noGrp="1"/>
          </p:cNvSpPr>
          <p:nvPr>
            <p:ph type="subTitle" idx="1"/>
          </p:nvPr>
        </p:nvSpPr>
        <p:spPr/>
        <p:txBody>
          <a:bodyPr/>
          <a:lstStyle/>
          <a:p>
            <a:r>
              <a:rPr lang="en-US" dirty="0" err="1" smtClean="0"/>
              <a:t>Piotr</a:t>
            </a:r>
            <a:r>
              <a:rPr lang="en-US" dirty="0" smtClean="0"/>
              <a:t> Puszkiewicz &amp; Roger Mall</a:t>
            </a:r>
          </a:p>
          <a:p>
            <a:r>
              <a:rPr lang="en-US" dirty="0" smtClean="0"/>
              <a:t>Senior Program Managers</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Rectangle 4"/>
          <p:cNvSpPr/>
          <p:nvPr/>
        </p:nvSpPr>
        <p:spPr>
          <a:xfrm>
            <a:off x="506043" y="228600"/>
            <a:ext cx="915635" cy="369332"/>
          </a:xfrm>
          <a:prstGeom prst="rect">
            <a:avLst/>
          </a:prstGeom>
        </p:spPr>
        <p:txBody>
          <a:bodyPr wrap="none">
            <a:spAutoFit/>
          </a:bodyPr>
          <a:lstStyle/>
          <a:p>
            <a:r>
              <a:rPr lang="en-US" dirty="0" smtClean="0">
                <a:gradFill>
                  <a:gsLst>
                    <a:gs pos="0">
                      <a:schemeClr val="tx1"/>
                    </a:gs>
                    <a:gs pos="100000">
                      <a:schemeClr val="tx1"/>
                    </a:gs>
                  </a:gsLst>
                  <a:lin ang="5400000" scaled="0"/>
                </a:gradFill>
              </a:rPr>
              <a:t>DBI203</a:t>
            </a:r>
            <a:endParaRPr lang="en-US" dirty="0">
              <a:gradFill>
                <a:gsLst>
                  <a:gs pos="0">
                    <a:schemeClr val="tx1"/>
                  </a:gs>
                  <a:gs pos="100000">
                    <a:schemeClr val="tx1"/>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err="1" smtClean="0"/>
              <a:t>Piotr</a:t>
            </a:r>
            <a:r>
              <a:rPr lang="en-US" dirty="0" smtClean="0"/>
              <a:t> Puszkiewicz</a:t>
            </a:r>
          </a:p>
          <a:p>
            <a:r>
              <a:rPr lang="en-US" dirty="0" smtClean="0"/>
              <a:t>Senior Program Manager</a:t>
            </a:r>
          </a:p>
          <a:p>
            <a:r>
              <a:rPr lang="en-US" dirty="0" smtClean="0"/>
              <a:t>Windows Azure Marketplace</a:t>
            </a:r>
            <a:endParaRPr lang="en-US" dirty="0"/>
          </a:p>
        </p:txBody>
      </p:sp>
      <p:sp>
        <p:nvSpPr>
          <p:cNvPr id="2" name="Title 1"/>
          <p:cNvSpPr>
            <a:spLocks noGrp="1"/>
          </p:cNvSpPr>
          <p:nvPr>
            <p:ph type="ctrTitle"/>
          </p:nvPr>
        </p:nvSpPr>
        <p:spPr/>
        <p:txBody>
          <a:bodyPr/>
          <a:lstStyle/>
          <a:p>
            <a:r>
              <a:rPr lang="en-US" dirty="0" smtClean="0"/>
              <a:t>Building a Content Driven Application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Resources</a:t>
            </a:r>
            <a:endParaRPr lang="en-US" dirty="0"/>
          </a:p>
        </p:txBody>
      </p:sp>
      <p:sp>
        <p:nvSpPr>
          <p:cNvPr id="3" name="Rectangle 2"/>
          <p:cNvSpPr/>
          <p:nvPr/>
        </p:nvSpPr>
        <p:spPr bwMode="auto">
          <a:xfrm>
            <a:off x="507868" y="1375674"/>
            <a:ext cx="11173090" cy="609398"/>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08393"/>
            <a:ext cx="11173090" cy="609398"/>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1112"/>
            <a:ext cx="11173090" cy="609398"/>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7" name="Rectangle 6"/>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4"/>
              </a:buBlip>
            </a:pPr>
            <a:r>
              <a:rPr lang="en-US" sz="2400" dirty="0" smtClean="0">
                <a:solidFill>
                  <a:schemeClr val="tx1">
                    <a:alpha val="99000"/>
                  </a:schemeClr>
                </a:solidFill>
              </a:rPr>
              <a:t>Home Page </a:t>
            </a:r>
            <a:r>
              <a:rPr lang="en-US" sz="2400" dirty="0" smtClean="0">
                <a:solidFill>
                  <a:schemeClr val="tx1">
                    <a:alpha val="99000"/>
                  </a:schemeClr>
                </a:solidFill>
                <a:hlinkClick r:id="rId5"/>
              </a:rPr>
              <a:t>https://datamarket.azure.com</a:t>
            </a:r>
            <a:r>
              <a:rPr lang="en-US" sz="2400" dirty="0" smtClean="0">
                <a:solidFill>
                  <a:schemeClr val="tx1">
                    <a:alpha val="99000"/>
                  </a:schemeClr>
                </a:solidFill>
              </a:rPr>
              <a:t> </a:t>
            </a:r>
            <a:endParaRPr lang="en-US" sz="2400" dirty="0">
              <a:solidFill>
                <a:schemeClr val="tx1">
                  <a:alpha val="99000"/>
                </a:schemeClr>
              </a:solidFill>
            </a:endParaRPr>
          </a:p>
        </p:txBody>
      </p:sp>
      <p:sp>
        <p:nvSpPr>
          <p:cNvPr id="8" name="Rectangle 7"/>
          <p:cNvSpPr/>
          <p:nvPr/>
        </p:nvSpPr>
        <p:spPr>
          <a:xfrm>
            <a:off x="667870" y="2316067"/>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smtClean="0">
                <a:solidFill>
                  <a:schemeClr val="tx1">
                    <a:alpha val="99000"/>
                  </a:schemeClr>
                </a:solidFill>
              </a:rPr>
              <a:t>Publisher Portal </a:t>
            </a:r>
            <a:r>
              <a:rPr lang="en-US" sz="2400" dirty="0" smtClean="0">
                <a:solidFill>
                  <a:schemeClr val="tx1">
                    <a:alpha val="99000"/>
                  </a:schemeClr>
                </a:solidFill>
                <a:hlinkClick r:id="rId6"/>
              </a:rPr>
              <a:t>https://publish.marketplace.windowsazure.com</a:t>
            </a:r>
            <a:r>
              <a:rPr lang="en-US" sz="2400" dirty="0" smtClean="0">
                <a:solidFill>
                  <a:schemeClr val="tx1">
                    <a:alpha val="99000"/>
                  </a:schemeClr>
                </a:solidFill>
              </a:rPr>
              <a:t> </a:t>
            </a:r>
            <a:endParaRPr lang="en-US" sz="2400" dirty="0">
              <a:solidFill>
                <a:schemeClr val="tx1">
                  <a:alpha val="99000"/>
                </a:schemeClr>
              </a:solidFill>
            </a:endParaRPr>
          </a:p>
        </p:txBody>
      </p:sp>
      <p:sp>
        <p:nvSpPr>
          <p:cNvPr id="9" name="Rectangle 8"/>
          <p:cNvSpPr/>
          <p:nvPr/>
        </p:nvSpPr>
        <p:spPr>
          <a:xfrm>
            <a:off x="667870" y="3148786"/>
            <a:ext cx="11013088" cy="424732"/>
          </a:xfrm>
          <a:prstGeom prst="rect">
            <a:avLst/>
          </a:prstGeom>
        </p:spPr>
        <p:txBody>
          <a:bodyPr wrap="square">
            <a:spAutoFit/>
          </a:bodyPr>
          <a:lstStyle/>
          <a:p>
            <a:pPr marL="403225" indent="-403225">
              <a:lnSpc>
                <a:spcPct val="90000"/>
              </a:lnSpc>
              <a:spcBef>
                <a:spcPct val="20000"/>
              </a:spcBef>
              <a:buSzPct val="105000"/>
              <a:buBlip>
                <a:blip r:embed="rId4"/>
              </a:buBlip>
            </a:pPr>
            <a:r>
              <a:rPr lang="en-US" sz="2400" dirty="0" smtClean="0">
                <a:solidFill>
                  <a:schemeClr val="tx1">
                    <a:alpha val="99000"/>
                  </a:schemeClr>
                </a:solidFill>
              </a:rPr>
              <a:t>Docs: </a:t>
            </a:r>
            <a:r>
              <a:rPr lang="en-US" sz="2400" dirty="0">
                <a:hlinkClick r:id="rId7"/>
              </a:rPr>
              <a:t>http://</a:t>
            </a:r>
            <a:r>
              <a:rPr lang="en-US" sz="2400" dirty="0" smtClean="0">
                <a:hlinkClick r:id="rId7"/>
              </a:rPr>
              <a:t>msdn.microsoft.com/en-us/library/windowsazure/gg315539</a:t>
            </a:r>
            <a:r>
              <a:rPr lang="en-US" sz="2400" dirty="0" smtClean="0"/>
              <a:t> </a:t>
            </a:r>
            <a:endParaRPr lang="en-US" sz="2400" dirty="0">
              <a:solidFill>
                <a:schemeClr val="tx1">
                  <a:alpha val="99000"/>
                </a:schemeClr>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1" presetClass="exit" presetSubtype="0" fill="hold" grpId="1" nodeType="after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8" grpId="0"/>
      <p:bldP spid="9" grpId="0"/>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@ms_teched</a:t>
              </a:r>
              <a:endParaRPr lang="en-US" sz="1400" dirty="0">
                <a:gradFill>
                  <a:gsLst>
                    <a:gs pos="50000">
                      <a:schemeClr val="tx1"/>
                    </a:gs>
                    <a:gs pos="100000">
                      <a:schemeClr val="tx1"/>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chemeClr val="tx1"/>
                    </a:gs>
                    <a:gs pos="100000">
                      <a:schemeClr val="tx1"/>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chemeClr val="tx1"/>
                    </a:gs>
                    <a:gs pos="100000">
                      <a:schemeClr val="tx1"/>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chemeClr val="tx1"/>
                        </a:gs>
                        <a:gs pos="100000">
                          <a:schemeClr val="tx1"/>
                        </a:gs>
                      </a:gsLst>
                      <a:lin ang="5400000" scaled="0"/>
                    </a:gradFill>
                    <a:latin typeface="Segoe UI Semibold" pitchFamily="34" charset="0"/>
                    <a:hlinkClick r:id="rId4"/>
                  </a:rPr>
                  <a:t>m</a:t>
                </a:r>
                <a:r>
                  <a:rPr lang="en-US" sz="7000" dirty="0">
                    <a:gradFill>
                      <a:gsLst>
                        <a:gs pos="50000">
                          <a:schemeClr val="tx1"/>
                        </a:gs>
                        <a:gs pos="100000">
                          <a:schemeClr val="tx1"/>
                        </a:gs>
                      </a:gsLst>
                      <a:lin ang="5400000" scaled="0"/>
                    </a:gradFill>
                    <a:latin typeface="Segoe UI Semibold" pitchFamily="34" charset="0"/>
                    <a:hlinkClick r:id="rId4"/>
                  </a:rPr>
                  <a:t>v</a:t>
                </a:r>
                <a:r>
                  <a:rPr lang="en-US" sz="7000" dirty="0" smtClean="0">
                    <a:gradFill>
                      <a:gsLst>
                        <a:gs pos="50000">
                          <a:schemeClr val="tx1"/>
                        </a:gs>
                        <a:gs pos="100000">
                          <a:schemeClr val="tx1"/>
                        </a:gs>
                      </a:gsLst>
                      <a:lin ang="5400000" scaled="0"/>
                    </a:gradFill>
                    <a:latin typeface="Segoe UI Semibold" pitchFamily="34" charset="0"/>
                    <a:hlinkClick r:id="rId4"/>
                  </a:rPr>
                  <a:t>a</a:t>
                </a:r>
                <a:endParaRPr lang="en-US" sz="7000" dirty="0" smtClean="0">
                  <a:gradFill>
                    <a:gsLst>
                      <a:gs pos="50000">
                        <a:schemeClr val="tx1"/>
                      </a:gs>
                      <a:gs pos="100000">
                        <a:schemeClr val="tx1"/>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chemeClr val="tx2"/>
                        </a:gs>
                        <a:gs pos="100000">
                          <a:schemeClr val="tx2"/>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chemeClr val="tx1"/>
                    </a:gs>
                    <a:gs pos="100000">
                      <a:schemeClr val="tx1"/>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chemeClr val="tx1"/>
                    </a:gs>
                    <a:gs pos="100000">
                      <a:schemeClr val="tx1"/>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chemeClr val="tx1"/>
                    </a:gs>
                    <a:gs pos="100000">
                      <a:schemeClr val="tx1"/>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32642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The Hard Path to Content…</a:t>
            </a:r>
            <a:endParaRPr lang="en-US" dirty="0">
              <a:solidFill>
                <a:schemeClr val="accent1"/>
              </a:soli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804" y="950612"/>
            <a:ext cx="2940908"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412" y="1095360"/>
            <a:ext cx="3088977" cy="3720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2012" y="2703212"/>
            <a:ext cx="57531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32437" y="3722697"/>
            <a:ext cx="5695950" cy="2819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37" y="1248832"/>
            <a:ext cx="2255304" cy="1073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325" y="5177611"/>
            <a:ext cx="4400550" cy="1038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530" y="3084212"/>
            <a:ext cx="2319338" cy="2362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4013" y="1767379"/>
            <a:ext cx="1980196" cy="3221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4086" y="1635986"/>
            <a:ext cx="3712651" cy="2639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50"/>
                                        <p:tgtEl>
                                          <p:spTgt spid="1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50"/>
                                        <p:tgtEl>
                                          <p:spTgt spid="12"/>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50"/>
                                        <p:tgtEl>
                                          <p:spTgt spid="13"/>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50"/>
                                        <p:tgtEl>
                                          <p:spTgt spid="14"/>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218795"/>
          </a:xfrm>
        </p:spPr>
        <p:txBody>
          <a:bodyPr/>
          <a:lstStyle/>
          <a:p>
            <a:r>
              <a:rPr lang="en-US" dirty="0" smtClean="0">
                <a:solidFill>
                  <a:schemeClr val="tx1"/>
                </a:solidFill>
              </a:rPr>
              <a:t>The Role of the Marketplace</a:t>
            </a:r>
            <a:br>
              <a:rPr lang="en-US" dirty="0" smtClean="0">
                <a:solidFill>
                  <a:schemeClr val="tx1"/>
                </a:solidFill>
              </a:rPr>
            </a:br>
            <a:endParaRPr lang="en-US" dirty="0">
              <a:solidFill>
                <a:schemeClr val="tx1"/>
              </a:soli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8652" y="5105397"/>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Data &amp; App Consumers</a:t>
            </a:r>
            <a:endParaRPr lang="en-US" sz="2400" b="1" dirty="0">
              <a:solidFill>
                <a:schemeClr val="tx1"/>
              </a:solidFill>
              <a:latin typeface="Segoe" pitchFamily="34" charset="0"/>
            </a:endParaRPr>
          </a:p>
        </p:txBody>
      </p:sp>
      <p:sp>
        <p:nvSpPr>
          <p:cNvPr id="8" name="Rectangle 7"/>
          <p:cNvSpPr/>
          <p:nvPr/>
        </p:nvSpPr>
        <p:spPr>
          <a:xfrm>
            <a:off x="8275857" y="5105398"/>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Content Providers</a:t>
            </a:r>
            <a:endParaRPr lang="en-US" sz="2400" b="1" dirty="0">
              <a:solidFill>
                <a:schemeClr val="tx1"/>
              </a:solidFill>
              <a:latin typeface="Segoe" pitchFamily="34" charset="0"/>
            </a:endParaRPr>
          </a:p>
        </p:txBody>
      </p:sp>
      <p:grpSp>
        <p:nvGrpSpPr>
          <p:cNvPr id="9" name="Group 8"/>
          <p:cNvGrpSpPr/>
          <p:nvPr/>
        </p:nvGrpSpPr>
        <p:grpSpPr>
          <a:xfrm>
            <a:off x="1125104" y="1351002"/>
            <a:ext cx="2734041" cy="1372199"/>
            <a:chOff x="1125104" y="1351002"/>
            <a:chExt cx="2734041" cy="1372199"/>
          </a:xfrm>
        </p:grpSpPr>
        <p:pic>
          <p:nvPicPr>
            <p:cNvPr id="10" name="Picture 8" descr="\\MAGNUM\Projects\Microsoft\Cloud Power FY12\Design\Icons\PNGs\Partner.png"/>
            <p:cNvPicPr>
              <a:picLocks noChangeAspect="1" noChangeArrowheads="1"/>
            </p:cNvPicPr>
            <p:nvPr/>
          </p:nvPicPr>
          <p:blipFill>
            <a:blip r:embed="rId4" cstate="print">
              <a:lum bright="100000"/>
            </a:blip>
            <a:srcRect/>
            <a:stretch>
              <a:fillRect/>
            </a:stretch>
          </p:blipFill>
          <p:spPr bwMode="auto">
            <a:xfrm>
              <a:off x="1979612" y="1351002"/>
              <a:ext cx="914400" cy="914400"/>
            </a:xfrm>
            <a:prstGeom prst="rect">
              <a:avLst/>
            </a:prstGeom>
            <a:noFill/>
          </p:spPr>
        </p:pic>
        <p:sp>
          <p:nvSpPr>
            <p:cNvPr id="11" name="Rectangle 10"/>
            <p:cNvSpPr/>
            <p:nvPr/>
          </p:nvSpPr>
          <p:spPr>
            <a:xfrm>
              <a:off x="1125104" y="1994538"/>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Big Business</a:t>
              </a:r>
              <a:endParaRPr lang="en-US" sz="1050" b="1" dirty="0">
                <a:solidFill>
                  <a:schemeClr val="tx1"/>
                </a:solidFill>
                <a:latin typeface="Segoe" pitchFamily="34" charset="0"/>
              </a:endParaRPr>
            </a:p>
          </p:txBody>
        </p:sp>
      </p:grpSp>
      <p:grpSp>
        <p:nvGrpSpPr>
          <p:cNvPr id="12" name="Group 11"/>
          <p:cNvGrpSpPr/>
          <p:nvPr/>
        </p:nvGrpSpPr>
        <p:grpSpPr>
          <a:xfrm>
            <a:off x="961240" y="2723201"/>
            <a:ext cx="2734041" cy="1109663"/>
            <a:chOff x="1481939" y="2971800"/>
            <a:chExt cx="2734041" cy="1109663"/>
          </a:xfrm>
        </p:grpSpPr>
        <p:pic>
          <p:nvPicPr>
            <p:cNvPr id="13" name="Picture 9" descr="\\MAGNUM\Projects\Microsoft\Cloud Power FY12\Design\Icons\PNGs\Branch.png"/>
            <p:cNvPicPr>
              <a:picLocks noChangeAspect="1" noChangeArrowheads="1"/>
            </p:cNvPicPr>
            <p:nvPr/>
          </p:nvPicPr>
          <p:blipFill>
            <a:blip r:embed="rId5" cstate="print">
              <a:lum bright="100000"/>
            </a:blip>
            <a:srcRect/>
            <a:stretch>
              <a:fillRect/>
            </a:stretch>
          </p:blipFill>
          <p:spPr bwMode="auto">
            <a:xfrm>
              <a:off x="2467960" y="2971800"/>
              <a:ext cx="762000" cy="762000"/>
            </a:xfrm>
            <a:prstGeom prst="rect">
              <a:avLst/>
            </a:prstGeom>
            <a:noFill/>
          </p:spPr>
        </p:pic>
        <p:sp>
          <p:nvSpPr>
            <p:cNvPr id="14" name="Rectangle 13"/>
            <p:cNvSpPr/>
            <p:nvPr/>
          </p:nvSpPr>
          <p:spPr>
            <a:xfrm>
              <a:off x="1481939" y="3352800"/>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Small </a:t>
              </a:r>
              <a:br>
                <a:rPr lang="en-US" sz="1050" b="1" dirty="0" smtClean="0">
                  <a:solidFill>
                    <a:schemeClr val="tx1"/>
                  </a:solidFill>
                </a:rPr>
              </a:br>
              <a:r>
                <a:rPr lang="en-US" sz="1050" b="1" dirty="0" smtClean="0">
                  <a:solidFill>
                    <a:schemeClr val="tx1"/>
                  </a:solidFill>
                </a:rPr>
                <a:t>Business</a:t>
              </a:r>
              <a:endParaRPr lang="en-US" sz="1050" b="1" dirty="0">
                <a:solidFill>
                  <a:schemeClr val="tx1"/>
                </a:solidFill>
                <a:latin typeface="Segoe" pitchFamily="34" charset="0"/>
              </a:endParaRPr>
            </a:p>
          </p:txBody>
        </p:sp>
      </p:grpSp>
      <p:grpSp>
        <p:nvGrpSpPr>
          <p:cNvPr id="15" name="Group 14"/>
          <p:cNvGrpSpPr/>
          <p:nvPr/>
        </p:nvGrpSpPr>
        <p:grpSpPr>
          <a:xfrm>
            <a:off x="-431004" y="1564492"/>
            <a:ext cx="2734041" cy="1678771"/>
            <a:chOff x="-431004" y="1564492"/>
            <a:chExt cx="2734041" cy="1678771"/>
          </a:xfrm>
        </p:grpSpPr>
        <p:pic>
          <p:nvPicPr>
            <p:cNvPr id="16" name="Picture 6" descr="\\MAGNUM\Projects\Microsoft\Cloud Power FY12\Design\ICONS_PNG\Professionals.png"/>
            <p:cNvPicPr>
              <a:picLocks noChangeAspect="1" noChangeArrowheads="1"/>
            </p:cNvPicPr>
            <p:nvPr/>
          </p:nvPicPr>
          <p:blipFill>
            <a:blip r:embed="rId6" cstate="print">
              <a:lum bright="100000"/>
            </a:blip>
            <a:srcRect/>
            <a:stretch>
              <a:fillRect/>
            </a:stretch>
          </p:blipFill>
          <p:spPr bwMode="auto">
            <a:xfrm>
              <a:off x="363107" y="1564492"/>
              <a:ext cx="1145820" cy="1145820"/>
            </a:xfrm>
            <a:prstGeom prst="rect">
              <a:avLst/>
            </a:prstGeom>
            <a:noFill/>
          </p:spPr>
        </p:pic>
        <p:sp>
          <p:nvSpPr>
            <p:cNvPr id="17" name="Rectangle 16"/>
            <p:cNvSpPr/>
            <p:nvPr/>
          </p:nvSpPr>
          <p:spPr>
            <a:xfrm>
              <a:off x="-431004" y="2514600"/>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Academia</a:t>
              </a:r>
            </a:p>
          </p:txBody>
        </p:sp>
      </p:grpSp>
      <p:grpSp>
        <p:nvGrpSpPr>
          <p:cNvPr id="18" name="Group 17"/>
          <p:cNvGrpSpPr/>
          <p:nvPr/>
        </p:nvGrpSpPr>
        <p:grpSpPr>
          <a:xfrm>
            <a:off x="-139083" y="3449172"/>
            <a:ext cx="2734041" cy="1165691"/>
            <a:chOff x="-139083" y="3449172"/>
            <a:chExt cx="2734041" cy="1165691"/>
          </a:xfrm>
        </p:grpSpPr>
        <p:pic>
          <p:nvPicPr>
            <p:cNvPr id="19" name="Picture 2" descr="\\MAGNUM\Projects\Microsoft\Cloud Power FY12\Design\ICONS_PNG\Devices.png"/>
            <p:cNvPicPr>
              <a:picLocks noChangeAspect="1" noChangeArrowheads="1"/>
            </p:cNvPicPr>
            <p:nvPr/>
          </p:nvPicPr>
          <p:blipFill>
            <a:blip r:embed="rId7" cstate="print">
              <a:lum bright="100000"/>
            </a:blip>
            <a:srcRect l="56000" t="50000" r="10000" b="4000"/>
            <a:stretch>
              <a:fillRect/>
            </a:stretch>
          </p:blipFill>
          <p:spPr bwMode="auto">
            <a:xfrm>
              <a:off x="961240" y="3449172"/>
              <a:ext cx="533397" cy="721655"/>
            </a:xfrm>
            <a:prstGeom prst="rect">
              <a:avLst/>
            </a:prstGeom>
            <a:noFill/>
            <a:ln>
              <a:noFill/>
            </a:ln>
          </p:spPr>
        </p:pic>
        <p:sp>
          <p:nvSpPr>
            <p:cNvPr id="20" name="Rectangle 19"/>
            <p:cNvSpPr/>
            <p:nvPr/>
          </p:nvSpPr>
          <p:spPr>
            <a:xfrm>
              <a:off x="-139083" y="3886200"/>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Consumer</a:t>
              </a:r>
            </a:p>
          </p:txBody>
        </p:sp>
      </p:grpSp>
      <p:grpSp>
        <p:nvGrpSpPr>
          <p:cNvPr id="21" name="Group 20"/>
          <p:cNvGrpSpPr/>
          <p:nvPr/>
        </p:nvGrpSpPr>
        <p:grpSpPr>
          <a:xfrm>
            <a:off x="1751012" y="3449172"/>
            <a:ext cx="2734041" cy="1076725"/>
            <a:chOff x="1125104" y="4297363"/>
            <a:chExt cx="2734041" cy="1076725"/>
          </a:xfrm>
        </p:grpSpPr>
        <p:pic>
          <p:nvPicPr>
            <p:cNvPr id="22" name="Picture 3" descr="\\MAGNUM\Projects\Microsoft\Cloud Power FY12\Design\ICONS_PNG\Document.png"/>
            <p:cNvPicPr>
              <a:picLocks noChangeAspect="1" noChangeArrowheads="1"/>
            </p:cNvPicPr>
            <p:nvPr/>
          </p:nvPicPr>
          <p:blipFill>
            <a:blip r:embed="rId8" cstate="print">
              <a:lum bright="100000"/>
            </a:blip>
            <a:stretch>
              <a:fillRect/>
            </a:stretch>
          </p:blipFill>
          <p:spPr bwMode="auto">
            <a:xfrm>
              <a:off x="2119312" y="4297363"/>
              <a:ext cx="634999" cy="634999"/>
            </a:xfrm>
            <a:prstGeom prst="rect">
              <a:avLst/>
            </a:prstGeom>
            <a:noFill/>
          </p:spPr>
        </p:pic>
        <p:sp>
          <p:nvSpPr>
            <p:cNvPr id="23" name="Rectangle 22"/>
            <p:cNvSpPr/>
            <p:nvPr/>
          </p:nvSpPr>
          <p:spPr>
            <a:xfrm>
              <a:off x="1125104" y="4645425"/>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Government</a:t>
              </a:r>
            </a:p>
          </p:txBody>
        </p:sp>
      </p:grpSp>
      <p:grpSp>
        <p:nvGrpSpPr>
          <p:cNvPr id="24" name="Group 23"/>
          <p:cNvGrpSpPr/>
          <p:nvPr/>
        </p:nvGrpSpPr>
        <p:grpSpPr>
          <a:xfrm>
            <a:off x="9463212" y="3734602"/>
            <a:ext cx="2734041" cy="1157215"/>
            <a:chOff x="9463212" y="3734602"/>
            <a:chExt cx="2734041" cy="1157215"/>
          </a:xfrm>
        </p:grpSpPr>
        <p:pic>
          <p:nvPicPr>
            <p:cNvPr id="25" name="Picture 2" descr="\\MAGNUM\Projects\Microsoft\Cloud Power FY12\Design\ICONS_PNG\Devices.png"/>
            <p:cNvPicPr>
              <a:picLocks noChangeAspect="1" noChangeArrowheads="1"/>
            </p:cNvPicPr>
            <p:nvPr/>
          </p:nvPicPr>
          <p:blipFill>
            <a:blip r:embed="rId7" cstate="print">
              <a:lum bright="100000"/>
            </a:blip>
            <a:srcRect r="54000" b="50000"/>
            <a:stretch>
              <a:fillRect/>
            </a:stretch>
          </p:blipFill>
          <p:spPr bwMode="auto">
            <a:xfrm>
              <a:off x="10508630" y="3734602"/>
              <a:ext cx="643207" cy="699138"/>
            </a:xfrm>
            <a:prstGeom prst="rect">
              <a:avLst/>
            </a:prstGeom>
            <a:noFill/>
            <a:ln>
              <a:noFill/>
            </a:ln>
          </p:spPr>
        </p:pic>
        <p:sp>
          <p:nvSpPr>
            <p:cNvPr id="26" name="Rectangle 25"/>
            <p:cNvSpPr/>
            <p:nvPr/>
          </p:nvSpPr>
          <p:spPr>
            <a:xfrm>
              <a:off x="9463212" y="4163154"/>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Developers</a:t>
              </a:r>
            </a:p>
          </p:txBody>
        </p:sp>
      </p:grpSp>
      <p:grpSp>
        <p:nvGrpSpPr>
          <p:cNvPr id="27" name="Group 26"/>
          <p:cNvGrpSpPr/>
          <p:nvPr/>
        </p:nvGrpSpPr>
        <p:grpSpPr>
          <a:xfrm>
            <a:off x="7313612" y="2583069"/>
            <a:ext cx="2734041" cy="1105288"/>
            <a:chOff x="7313612" y="2583069"/>
            <a:chExt cx="2734041" cy="1105288"/>
          </a:xfrm>
        </p:grpSpPr>
        <p:pic>
          <p:nvPicPr>
            <p:cNvPr id="28" name="Picture 3" descr="\\MAGNUM\Projects\Microsoft\Cloud Power FY12\Design\Icons\PNGs\Scalable_Elastic_4.png"/>
            <p:cNvPicPr>
              <a:picLocks noChangeAspect="1" noChangeArrowheads="1"/>
            </p:cNvPicPr>
            <p:nvPr/>
          </p:nvPicPr>
          <p:blipFill>
            <a:blip r:embed="rId9" cstate="print">
              <a:lum bright="100000"/>
            </a:blip>
            <a:srcRect/>
            <a:stretch>
              <a:fillRect/>
            </a:stretch>
          </p:blipFill>
          <p:spPr bwMode="auto">
            <a:xfrm>
              <a:off x="8320497" y="2583069"/>
              <a:ext cx="720272" cy="720272"/>
            </a:xfrm>
            <a:prstGeom prst="rect">
              <a:avLst/>
            </a:prstGeom>
            <a:noFill/>
          </p:spPr>
        </p:pic>
        <p:sp>
          <p:nvSpPr>
            <p:cNvPr id="29" name="Rectangle 28"/>
            <p:cNvSpPr/>
            <p:nvPr/>
          </p:nvSpPr>
          <p:spPr>
            <a:xfrm>
              <a:off x="7313612" y="2959694"/>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Historical</a:t>
              </a:r>
              <a:br>
                <a:rPr lang="en-US" sz="1050" b="1" dirty="0" smtClean="0">
                  <a:solidFill>
                    <a:schemeClr val="tx1"/>
                  </a:solidFill>
                </a:rPr>
              </a:br>
              <a:r>
                <a:rPr lang="en-US" sz="1050" b="1" dirty="0" smtClean="0">
                  <a:solidFill>
                    <a:schemeClr val="tx1"/>
                  </a:solidFill>
                </a:rPr>
                <a:t>Records</a:t>
              </a:r>
            </a:p>
          </p:txBody>
        </p:sp>
      </p:grpSp>
      <p:grpSp>
        <p:nvGrpSpPr>
          <p:cNvPr id="30" name="Group 29"/>
          <p:cNvGrpSpPr/>
          <p:nvPr/>
        </p:nvGrpSpPr>
        <p:grpSpPr>
          <a:xfrm>
            <a:off x="8918391" y="2128935"/>
            <a:ext cx="2734041" cy="1223865"/>
            <a:chOff x="8918391" y="2128935"/>
            <a:chExt cx="2734041" cy="1223865"/>
          </a:xfrm>
        </p:grpSpPr>
        <p:pic>
          <p:nvPicPr>
            <p:cNvPr id="31" name="Picture 2" descr="\\MAGNUM\Projects\Microsoft\Cloud Power FY12\Design\ICONS_PNG\Pie.png"/>
            <p:cNvPicPr>
              <a:picLocks noChangeAspect="1" noChangeArrowheads="1"/>
            </p:cNvPicPr>
            <p:nvPr/>
          </p:nvPicPr>
          <p:blipFill>
            <a:blip r:embed="rId10" cstate="print">
              <a:lum bright="100000"/>
            </a:blip>
            <a:srcRect/>
            <a:stretch>
              <a:fillRect/>
            </a:stretch>
          </p:blipFill>
          <p:spPr bwMode="auto">
            <a:xfrm>
              <a:off x="9828212" y="2128935"/>
              <a:ext cx="914400" cy="914400"/>
            </a:xfrm>
            <a:prstGeom prst="rect">
              <a:avLst/>
            </a:prstGeom>
            <a:noFill/>
          </p:spPr>
        </p:pic>
        <p:sp>
          <p:nvSpPr>
            <p:cNvPr id="32" name="Rectangle 31"/>
            <p:cNvSpPr/>
            <p:nvPr/>
          </p:nvSpPr>
          <p:spPr>
            <a:xfrm>
              <a:off x="8918391" y="2624137"/>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Domain Experts</a:t>
              </a:r>
            </a:p>
          </p:txBody>
        </p:sp>
      </p:grpSp>
      <p:grpSp>
        <p:nvGrpSpPr>
          <p:cNvPr id="33" name="Group 32"/>
          <p:cNvGrpSpPr/>
          <p:nvPr/>
        </p:nvGrpSpPr>
        <p:grpSpPr>
          <a:xfrm>
            <a:off x="7674643" y="1247271"/>
            <a:ext cx="2734041" cy="1141165"/>
            <a:chOff x="7674643" y="1247271"/>
            <a:chExt cx="2734041" cy="1141165"/>
          </a:xfrm>
        </p:grpSpPr>
        <p:grpSp>
          <p:nvGrpSpPr>
            <p:cNvPr id="34" name="Group 33"/>
            <p:cNvGrpSpPr/>
            <p:nvPr/>
          </p:nvGrpSpPr>
          <p:grpSpPr>
            <a:xfrm>
              <a:off x="8602297" y="1247271"/>
              <a:ext cx="942625" cy="742307"/>
              <a:chOff x="8629261" y="696455"/>
              <a:chExt cx="2218083" cy="1746717"/>
            </a:xfrm>
          </p:grpSpPr>
          <p:pic>
            <p:nvPicPr>
              <p:cNvPr id="36" name="Picture 2" descr="\\MAGNUM\Projects\Microsoft\Cloud Power FY12\Design\Icons\PNGs\Server_2.png"/>
              <p:cNvPicPr>
                <a:picLocks noChangeAspect="1" noChangeArrowheads="1"/>
              </p:cNvPicPr>
              <p:nvPr/>
            </p:nvPicPr>
            <p:blipFill>
              <a:blip r:embed="rId11" cstate="print">
                <a:lum bright="100000"/>
              </a:blip>
              <a:srcRect/>
              <a:stretch>
                <a:fillRect/>
              </a:stretch>
            </p:blipFill>
            <p:spPr bwMode="auto">
              <a:xfrm>
                <a:off x="8629261" y="969293"/>
                <a:ext cx="1325989" cy="1325989"/>
              </a:xfrm>
              <a:prstGeom prst="rect">
                <a:avLst/>
              </a:prstGeom>
              <a:noFill/>
            </p:spPr>
          </p:pic>
          <p:pic>
            <p:nvPicPr>
              <p:cNvPr id="37" name="Picture 2" descr="\\MAGNUM\Projects\Microsoft\Cloud Power FY12\Design\Icons\PNGs\Server_2.png"/>
              <p:cNvPicPr>
                <a:picLocks noChangeAspect="1" noChangeArrowheads="1"/>
              </p:cNvPicPr>
              <p:nvPr/>
            </p:nvPicPr>
            <p:blipFill>
              <a:blip r:embed="rId11" cstate="print">
                <a:lum bright="100000"/>
              </a:blip>
              <a:srcRect/>
              <a:stretch>
                <a:fillRect/>
              </a:stretch>
            </p:blipFill>
            <p:spPr bwMode="auto">
              <a:xfrm>
                <a:off x="9000139" y="696455"/>
                <a:ext cx="1325989" cy="1325989"/>
              </a:xfrm>
              <a:prstGeom prst="rect">
                <a:avLst/>
              </a:prstGeom>
              <a:noFill/>
            </p:spPr>
          </p:pic>
          <p:pic>
            <p:nvPicPr>
              <p:cNvPr id="38" name="Picture 2" descr="\\MAGNUM\Projects\Microsoft\Cloud Power FY12\Design\Icons\PNGs\Server_2.png"/>
              <p:cNvPicPr>
                <a:picLocks noChangeAspect="1" noChangeArrowheads="1"/>
              </p:cNvPicPr>
              <p:nvPr/>
            </p:nvPicPr>
            <p:blipFill>
              <a:blip r:embed="rId11" cstate="print">
                <a:lum bright="100000"/>
              </a:blip>
              <a:srcRect/>
              <a:stretch>
                <a:fillRect/>
              </a:stretch>
            </p:blipFill>
            <p:spPr bwMode="auto">
              <a:xfrm>
                <a:off x="9521355" y="1117183"/>
                <a:ext cx="1325989" cy="1325989"/>
              </a:xfrm>
              <a:prstGeom prst="rect">
                <a:avLst/>
              </a:prstGeom>
              <a:noFill/>
            </p:spPr>
          </p:pic>
        </p:grpSp>
        <p:sp>
          <p:nvSpPr>
            <p:cNvPr id="35" name="Rectangle 34"/>
            <p:cNvSpPr/>
            <p:nvPr/>
          </p:nvSpPr>
          <p:spPr>
            <a:xfrm>
              <a:off x="7674643" y="1659773"/>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Data Enterprises</a:t>
              </a:r>
            </a:p>
          </p:txBody>
        </p:sp>
      </p:grpSp>
      <p:grpSp>
        <p:nvGrpSpPr>
          <p:cNvPr id="39" name="Group 38"/>
          <p:cNvGrpSpPr/>
          <p:nvPr/>
        </p:nvGrpSpPr>
        <p:grpSpPr>
          <a:xfrm>
            <a:off x="7463888" y="3832864"/>
            <a:ext cx="2734041" cy="1089564"/>
            <a:chOff x="7463888" y="3832864"/>
            <a:chExt cx="2734041" cy="1089564"/>
          </a:xfrm>
        </p:grpSpPr>
        <p:pic>
          <p:nvPicPr>
            <p:cNvPr id="40" name="Picture 7" descr="\\MAGNUM\Projects\Microsoft\Cloud Power FY12\Design\ICONS_PNG\Instant_online_access.png"/>
            <p:cNvPicPr>
              <a:picLocks noChangeAspect="1" noChangeArrowheads="1"/>
            </p:cNvPicPr>
            <p:nvPr/>
          </p:nvPicPr>
          <p:blipFill>
            <a:blip r:embed="rId12" cstate="print">
              <a:lum bright="100000"/>
            </a:blip>
            <a:stretch>
              <a:fillRect/>
            </a:stretch>
          </p:blipFill>
          <p:spPr bwMode="auto">
            <a:xfrm>
              <a:off x="8479311" y="3832864"/>
              <a:ext cx="703197" cy="703197"/>
            </a:xfrm>
            <a:prstGeom prst="rect">
              <a:avLst/>
            </a:prstGeom>
            <a:noFill/>
          </p:spPr>
        </p:pic>
        <p:sp>
          <p:nvSpPr>
            <p:cNvPr id="41" name="Rectangle 40"/>
            <p:cNvSpPr/>
            <p:nvPr/>
          </p:nvSpPr>
          <p:spPr>
            <a:xfrm>
              <a:off x="7463888" y="4193765"/>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b="1" dirty="0" smtClean="0">
                  <a:solidFill>
                    <a:schemeClr val="tx1"/>
                  </a:solidFill>
                </a:rPr>
                <a:t>Sensors</a:t>
              </a:r>
            </a:p>
          </p:txBody>
        </p:sp>
      </p:grpSp>
      <p:sp>
        <p:nvSpPr>
          <p:cNvPr id="42" name="Right Arrow 41"/>
          <p:cNvSpPr/>
          <p:nvPr/>
        </p:nvSpPr>
        <p:spPr>
          <a:xfrm>
            <a:off x="5025488" y="2752395"/>
            <a:ext cx="2438400" cy="72977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Right Arrow 42"/>
          <p:cNvSpPr/>
          <p:nvPr/>
        </p:nvSpPr>
        <p:spPr>
          <a:xfrm rot="10800000">
            <a:off x="3960812" y="2748918"/>
            <a:ext cx="2438400" cy="72977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ectangle 43"/>
          <p:cNvSpPr/>
          <p:nvPr/>
        </p:nvSpPr>
        <p:spPr>
          <a:xfrm>
            <a:off x="4341811" y="2062056"/>
            <a:ext cx="2734041" cy="728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chemeClr val="tx1"/>
                </a:solidFill>
              </a:rPr>
              <a:t>Windows Azure Marketplace</a:t>
            </a:r>
            <a:endParaRPr lang="en-US" sz="2400" b="1" dirty="0">
              <a:solidFill>
                <a:schemeClr val="tx1"/>
              </a:solidFill>
              <a:latin typeface="Segoe" pitchFamily="34" charset="0"/>
            </a:endParaRPr>
          </a:p>
        </p:txBody>
      </p:sp>
      <p:sp>
        <p:nvSpPr>
          <p:cNvPr id="49" name="Text Placeholder 2"/>
          <p:cNvSpPr>
            <a:spLocks noGrp="1"/>
          </p:cNvSpPr>
          <p:nvPr>
            <p:ph type="body" sz="quarter" idx="4294967295"/>
          </p:nvPr>
        </p:nvSpPr>
        <p:spPr>
          <a:xfrm>
            <a:off x="4360938" y="3830762"/>
            <a:ext cx="11173090" cy="1969770"/>
          </a:xfrm>
        </p:spPr>
        <p:txBody>
          <a:bodyPr/>
          <a:lstStyle/>
          <a:p>
            <a:r>
              <a:rPr lang="en-US" sz="2000" dirty="0" smtClean="0">
                <a:gradFill>
                  <a:gsLst>
                    <a:gs pos="0">
                      <a:schemeClr val="tx1"/>
                    </a:gs>
                    <a:gs pos="100000">
                      <a:schemeClr val="tx1"/>
                    </a:gs>
                  </a:gsLst>
                  <a:lin ang="5400000" scaled="0"/>
                </a:gradFill>
              </a:rPr>
              <a:t>Easy discovery</a:t>
            </a:r>
          </a:p>
          <a:p>
            <a:r>
              <a:rPr lang="en-US" sz="2000" dirty="0" smtClean="0">
                <a:gradFill>
                  <a:gsLst>
                    <a:gs pos="0">
                      <a:schemeClr val="tx1"/>
                    </a:gs>
                    <a:gs pos="100000">
                      <a:schemeClr val="tx1"/>
                    </a:gs>
                  </a:gsLst>
                  <a:lin ang="5400000" scaled="0"/>
                </a:gradFill>
              </a:rPr>
              <a:t>Clear pricing</a:t>
            </a:r>
          </a:p>
          <a:p>
            <a:r>
              <a:rPr lang="en-US" sz="2000" dirty="0" smtClean="0">
                <a:gradFill>
                  <a:gsLst>
                    <a:gs pos="0">
                      <a:schemeClr val="tx1"/>
                    </a:gs>
                    <a:gs pos="100000">
                      <a:schemeClr val="tx1"/>
                    </a:gs>
                  </a:gsLst>
                  <a:lin ang="5400000" scaled="0"/>
                </a:gradFill>
              </a:rPr>
              <a:t>Unified billing</a:t>
            </a:r>
          </a:p>
          <a:p>
            <a:r>
              <a:rPr lang="en-US" sz="2000" dirty="0" smtClean="0">
                <a:gradFill>
                  <a:gsLst>
                    <a:gs pos="0">
                      <a:schemeClr val="tx1"/>
                    </a:gs>
                    <a:gs pos="100000">
                      <a:schemeClr val="tx1"/>
                    </a:gs>
                  </a:gsLst>
                  <a:lin ang="5400000" scaled="0"/>
                </a:gradFill>
              </a:rPr>
              <a:t>Trusted brand</a:t>
            </a:r>
          </a:p>
          <a:p>
            <a:r>
              <a:rPr lang="en-US" sz="2000" dirty="0" smtClean="0">
                <a:gradFill>
                  <a:gsLst>
                    <a:gs pos="0">
                      <a:schemeClr val="tx1"/>
                    </a:gs>
                    <a:gs pos="100000">
                      <a:schemeClr val="tx1"/>
                    </a:gs>
                  </a:gsLst>
                  <a:lin ang="5400000" scaled="0"/>
                </a:gradFill>
              </a:rPr>
              <a:t>Connected ecosystem</a:t>
            </a:r>
          </a:p>
          <a:p>
            <a:r>
              <a:rPr lang="en-US" sz="2000" dirty="0" smtClean="0">
                <a:gradFill>
                  <a:gsLst>
                    <a:gs pos="0">
                      <a:schemeClr val="tx1"/>
                    </a:gs>
                    <a:gs pos="100000">
                      <a:schemeClr val="tx1"/>
                    </a:gs>
                  </a:gsLst>
                  <a:lin ang="5400000" scaled="0"/>
                </a:gradFill>
              </a:rPr>
              <a:t>Powerful infrastructure</a:t>
            </a:r>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Core Marketplace Services</a:t>
            </a:r>
            <a:endParaRPr lang="en-US" dirty="0">
              <a:solidFill>
                <a:schemeClr val="accent1"/>
              </a:soli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1371600"/>
            <a:ext cx="2804014" cy="18446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charset="-128"/>
            </a:endParaRPr>
          </a:p>
        </p:txBody>
      </p:sp>
      <p:sp>
        <p:nvSpPr>
          <p:cNvPr id="10" name="Rectangle 9"/>
          <p:cNvSpPr>
            <a:spLocks noChangeArrowheads="1"/>
          </p:cNvSpPr>
          <p:nvPr/>
        </p:nvSpPr>
        <p:spPr bwMode="auto">
          <a:xfrm>
            <a:off x="9371012" y="3429006"/>
            <a:ext cx="2817813" cy="2041585"/>
          </a:xfrm>
          <a:prstGeom prst="rect">
            <a:avLst/>
          </a:prstGeom>
          <a:noFill/>
          <a:ln w="9525">
            <a:noFill/>
            <a:miter lim="800000"/>
            <a:headEnd/>
            <a:tailEnd/>
          </a:ln>
        </p:spPr>
        <p:txBody>
          <a:bodyPr wrap="square">
            <a:spAutoFit/>
          </a:bodyPr>
          <a:lstStyle/>
          <a:p>
            <a:pPr>
              <a:lnSpc>
                <a:spcPts val="1900"/>
              </a:lnSpc>
            </a:pPr>
            <a:r>
              <a:rPr lang="en-US" sz="1600" b="1" dirty="0" smtClean="0">
                <a:solidFill>
                  <a:srgbClr val="FFFFFF"/>
                </a:solidFill>
                <a:latin typeface="Segoe UI" charset="0"/>
                <a:cs typeface="Segoe UI" charset="0"/>
              </a:rPr>
              <a:t>Infrastructure</a:t>
            </a:r>
          </a:p>
          <a:p>
            <a:pPr>
              <a:lnSpc>
                <a:spcPts val="1900"/>
              </a:lnSpc>
            </a:pPr>
            <a:endParaRPr lang="en-US" sz="1600" b="1" dirty="0" smtClean="0">
              <a:solidFill>
                <a:srgbClr val="FFFFFF"/>
              </a:solidFill>
              <a:latin typeface="Segoe UI" charset="0"/>
              <a:cs typeface="Segoe UI" charset="0"/>
            </a:endParaRPr>
          </a:p>
          <a:p>
            <a:pPr>
              <a:lnSpc>
                <a:spcPts val="1900"/>
              </a:lnSpc>
            </a:pPr>
            <a:r>
              <a:rPr lang="en-US" sz="1400" dirty="0" smtClean="0">
                <a:solidFill>
                  <a:srgbClr val="FFFFFF"/>
                </a:solidFill>
                <a:latin typeface="Segoe UI" charset="0"/>
                <a:cs typeface="Segoe UI" charset="0"/>
              </a:rPr>
              <a:t>Marketplace provides account management, authorization, metering, throttling, localized UI, and a variety of other services backed by Microsoft’s world-class cloud computing resources.</a:t>
            </a:r>
            <a:endParaRPr lang="en-US" sz="1400" dirty="0">
              <a:solidFill>
                <a:srgbClr val="FFFFFF"/>
              </a:solidFill>
              <a:latin typeface="Segoe UI" charset="0"/>
              <a:cs typeface="Segoe UI" charset="0"/>
            </a:endParaRPr>
          </a:p>
        </p:txBody>
      </p:sp>
      <p:sp>
        <p:nvSpPr>
          <p:cNvPr id="11" name="Rectangle 10"/>
          <p:cNvSpPr>
            <a:spLocks noChangeArrowheads="1"/>
          </p:cNvSpPr>
          <p:nvPr/>
        </p:nvSpPr>
        <p:spPr bwMode="auto">
          <a:xfrm>
            <a:off x="6246814" y="3429006"/>
            <a:ext cx="2817813" cy="2528897"/>
          </a:xfrm>
          <a:prstGeom prst="rect">
            <a:avLst/>
          </a:prstGeom>
          <a:noFill/>
          <a:ln w="9525">
            <a:noFill/>
            <a:miter lim="800000"/>
            <a:headEnd/>
            <a:tailEnd/>
          </a:ln>
        </p:spPr>
        <p:txBody>
          <a:bodyPr wrap="square">
            <a:spAutoFit/>
          </a:bodyPr>
          <a:lstStyle/>
          <a:p>
            <a:pPr>
              <a:lnSpc>
                <a:spcPts val="1900"/>
              </a:lnSpc>
            </a:pPr>
            <a:r>
              <a:rPr lang="en-US" sz="1600" b="1" dirty="0" smtClean="0">
                <a:solidFill>
                  <a:srgbClr val="FFFFFF"/>
                </a:solidFill>
                <a:latin typeface="Segoe UI" charset="0"/>
                <a:cs typeface="Segoe UI" charset="0"/>
              </a:rPr>
              <a:t>Monetization</a:t>
            </a:r>
          </a:p>
          <a:p>
            <a:pPr>
              <a:lnSpc>
                <a:spcPts val="1900"/>
              </a:lnSpc>
            </a:pPr>
            <a:endParaRPr lang="en-US" sz="1600" b="1" dirty="0" smtClean="0">
              <a:solidFill>
                <a:srgbClr val="FFFFFF"/>
              </a:solidFill>
              <a:latin typeface="Segoe UI" charset="0"/>
              <a:cs typeface="Segoe UI" charset="0"/>
            </a:endParaRPr>
          </a:p>
          <a:p>
            <a:pPr>
              <a:lnSpc>
                <a:spcPts val="1900"/>
              </a:lnSpc>
            </a:pPr>
            <a:r>
              <a:rPr lang="en-US" sz="1400" dirty="0">
                <a:solidFill>
                  <a:srgbClr val="FFFFFF"/>
                </a:solidFill>
                <a:latin typeface="Segoe UI" charset="0"/>
                <a:cs typeface="Segoe UI" charset="0"/>
              </a:rPr>
              <a:t>Particularly important for smaller content providers, the Marketplace manages the challenges of selling </a:t>
            </a:r>
            <a:r>
              <a:rPr lang="en-US" sz="1400" dirty="0" smtClean="0">
                <a:solidFill>
                  <a:srgbClr val="FFFFFF"/>
                </a:solidFill>
                <a:latin typeface="Segoe UI" charset="0"/>
                <a:cs typeface="Segoe UI" charset="0"/>
              </a:rPr>
              <a:t>abroad. Marketplace eliminates the complexity of international business so Content Providers can focus on content.</a:t>
            </a:r>
            <a:endParaRPr lang="en-US" sz="1400" dirty="0">
              <a:solidFill>
                <a:srgbClr val="FFFFFF"/>
              </a:solidFill>
              <a:latin typeface="Segoe UI" charset="0"/>
              <a:cs typeface="Segoe UI" charset="0"/>
            </a:endParaRPr>
          </a:p>
        </p:txBody>
      </p:sp>
      <p:sp>
        <p:nvSpPr>
          <p:cNvPr id="12" name="Rectangle 11"/>
          <p:cNvSpPr>
            <a:spLocks noChangeArrowheads="1"/>
          </p:cNvSpPr>
          <p:nvPr/>
        </p:nvSpPr>
        <p:spPr bwMode="auto">
          <a:xfrm>
            <a:off x="3124199" y="3429006"/>
            <a:ext cx="2817813" cy="2772554"/>
          </a:xfrm>
          <a:prstGeom prst="rect">
            <a:avLst/>
          </a:prstGeom>
          <a:noFill/>
          <a:ln w="9525">
            <a:noFill/>
            <a:miter lim="800000"/>
            <a:headEnd/>
            <a:tailEnd/>
          </a:ln>
        </p:spPr>
        <p:txBody>
          <a:bodyPr wrap="square">
            <a:spAutoFit/>
          </a:bodyPr>
          <a:lstStyle/>
          <a:p>
            <a:pPr>
              <a:lnSpc>
                <a:spcPts val="1900"/>
              </a:lnSpc>
            </a:pPr>
            <a:r>
              <a:rPr lang="en-US" sz="1600" b="1" dirty="0" smtClean="0">
                <a:solidFill>
                  <a:srgbClr val="FFFFFF"/>
                </a:solidFill>
                <a:latin typeface="Segoe UI" charset="0"/>
                <a:cs typeface="Segoe UI" charset="0"/>
              </a:rPr>
              <a:t>Ecosystem</a:t>
            </a:r>
          </a:p>
          <a:p>
            <a:pPr>
              <a:lnSpc>
                <a:spcPts val="1900"/>
              </a:lnSpc>
            </a:pPr>
            <a:endParaRPr lang="en-US" sz="1600" b="1" dirty="0" smtClean="0">
              <a:solidFill>
                <a:srgbClr val="FFFFFF"/>
              </a:solidFill>
              <a:latin typeface="Segoe UI" charset="0"/>
              <a:cs typeface="Segoe UI" charset="0"/>
            </a:endParaRPr>
          </a:p>
          <a:p>
            <a:pPr>
              <a:lnSpc>
                <a:spcPts val="1900"/>
              </a:lnSpc>
            </a:pPr>
            <a:r>
              <a:rPr lang="en-US" sz="1400" dirty="0">
                <a:solidFill>
                  <a:srgbClr val="FFFFFF"/>
                </a:solidFill>
                <a:latin typeface="Segoe UI" charset="0"/>
                <a:cs typeface="Segoe UI" charset="0"/>
              </a:rPr>
              <a:t>Marketplace provides integration between content and the apps that depend on it. Office, SQL Server, Visual Studio, and other data apps are easily connected to Marketplace. </a:t>
            </a:r>
            <a:r>
              <a:rPr lang="en-US" sz="1400" dirty="0" smtClean="0">
                <a:solidFill>
                  <a:srgbClr val="FFFFFF"/>
                </a:solidFill>
                <a:latin typeface="Segoe UI" charset="0"/>
                <a:cs typeface="Segoe UI" charset="0"/>
              </a:rPr>
              <a:t>The Marketplace invests in building out high-quality connections so individual content providers don’t have to.</a:t>
            </a:r>
            <a:endParaRPr lang="en-US" sz="1400" dirty="0">
              <a:solidFill>
                <a:srgbClr val="FFFFFF"/>
              </a:solidFill>
              <a:latin typeface="Segoe UI" charset="0"/>
              <a:cs typeface="Segoe UI" charset="0"/>
            </a:endParaRPr>
          </a:p>
        </p:txBody>
      </p:sp>
      <p:sp>
        <p:nvSpPr>
          <p:cNvPr id="13" name="Rectangle 12"/>
          <p:cNvSpPr>
            <a:spLocks noChangeArrowheads="1"/>
          </p:cNvSpPr>
          <p:nvPr/>
        </p:nvSpPr>
        <p:spPr bwMode="auto">
          <a:xfrm>
            <a:off x="0" y="3429006"/>
            <a:ext cx="2817813" cy="2528897"/>
          </a:xfrm>
          <a:prstGeom prst="rect">
            <a:avLst/>
          </a:prstGeom>
          <a:noFill/>
          <a:ln w="9525">
            <a:noFill/>
            <a:miter lim="800000"/>
            <a:headEnd/>
            <a:tailEnd/>
          </a:ln>
        </p:spPr>
        <p:txBody>
          <a:bodyPr wrap="square">
            <a:spAutoFit/>
          </a:bodyPr>
          <a:lstStyle/>
          <a:p>
            <a:pPr>
              <a:lnSpc>
                <a:spcPts val="1900"/>
              </a:lnSpc>
            </a:pPr>
            <a:r>
              <a:rPr lang="en-US" sz="1600" b="1" dirty="0" smtClean="0">
                <a:solidFill>
                  <a:srgbClr val="FFFFFF"/>
                </a:solidFill>
                <a:latin typeface="Segoe UI" charset="0"/>
                <a:cs typeface="Segoe UI" charset="0"/>
              </a:rPr>
              <a:t>Discovery</a:t>
            </a:r>
          </a:p>
          <a:p>
            <a:pPr>
              <a:lnSpc>
                <a:spcPts val="1900"/>
              </a:lnSpc>
            </a:pPr>
            <a:endParaRPr lang="en-US" sz="1600" b="1" dirty="0" smtClean="0">
              <a:solidFill>
                <a:srgbClr val="FFFFFF"/>
              </a:solidFill>
              <a:latin typeface="Segoe UI" charset="0"/>
              <a:cs typeface="Segoe UI" charset="0"/>
            </a:endParaRPr>
          </a:p>
          <a:p>
            <a:pPr>
              <a:lnSpc>
                <a:spcPts val="1900"/>
              </a:lnSpc>
            </a:pPr>
            <a:r>
              <a:rPr lang="en-US" sz="1400" dirty="0" smtClean="0">
                <a:solidFill>
                  <a:srgbClr val="FFFFFF"/>
                </a:solidFill>
                <a:latin typeface="Segoe UI" charset="0"/>
                <a:cs typeface="Segoe UI" charset="0"/>
              </a:rPr>
              <a:t>Buyers confidently </a:t>
            </a:r>
            <a:r>
              <a:rPr lang="en-US" sz="1400" dirty="0">
                <a:solidFill>
                  <a:srgbClr val="FFFFFF"/>
                </a:solidFill>
                <a:latin typeface="Segoe UI" charset="0"/>
                <a:cs typeface="Segoe UI" charset="0"/>
              </a:rPr>
              <a:t>browse, discover, purchase, and use new content. The </a:t>
            </a:r>
            <a:r>
              <a:rPr lang="en-US" sz="1400" dirty="0" smtClean="0">
                <a:solidFill>
                  <a:srgbClr val="FFFFFF"/>
                </a:solidFill>
                <a:latin typeface="Segoe UI" charset="0"/>
                <a:cs typeface="Segoe UI" charset="0"/>
              </a:rPr>
              <a:t>Marketplace </a:t>
            </a:r>
            <a:r>
              <a:rPr lang="en-US" sz="1400" dirty="0">
                <a:solidFill>
                  <a:srgbClr val="FFFFFF"/>
                </a:solidFill>
                <a:latin typeface="Segoe UI" charset="0"/>
                <a:cs typeface="Segoe UI" charset="0"/>
              </a:rPr>
              <a:t>is provided by a trusted brand and provides immediate access to the content consumers demand</a:t>
            </a:r>
            <a:r>
              <a:rPr lang="en-US" sz="1400" dirty="0" smtClean="0">
                <a:solidFill>
                  <a:srgbClr val="FFFFFF"/>
                </a:solidFill>
                <a:latin typeface="Segoe UI" charset="0"/>
                <a:cs typeface="Segoe UI" charset="0"/>
              </a:rPr>
              <a:t>. No high-pressure sales pitches, no hidden strings, no hassles.</a:t>
            </a:r>
            <a:endParaRPr lang="en-US" sz="1400" dirty="0">
              <a:solidFill>
                <a:srgbClr val="FFFFFF"/>
              </a:solidFill>
              <a:latin typeface="Segoe UI" charset="0"/>
              <a:cs typeface="Segoe UI" charset="0"/>
            </a:endParaRPr>
          </a:p>
        </p:txBody>
      </p:sp>
      <p:pic>
        <p:nvPicPr>
          <p:cNvPr id="14" name="Picture 5" descr="\\MAGNUM\Projects\Microsoft\Cloud Power FY12\Design\ICONS_PNG\Consistent_Development_and_Deployment_Platform.png"/>
          <p:cNvPicPr>
            <a:picLocks noChangeAspect="1" noChangeArrowheads="1"/>
          </p:cNvPicPr>
          <p:nvPr/>
        </p:nvPicPr>
        <p:blipFill>
          <a:blip r:embed="rId4" cstate="print">
            <a:lum/>
          </a:blip>
          <a:stretch>
            <a:fillRect/>
          </a:stretch>
        </p:blipFill>
        <p:spPr bwMode="auto">
          <a:xfrm>
            <a:off x="9865518" y="1379537"/>
            <a:ext cx="1828800" cy="1828800"/>
          </a:xfrm>
          <a:prstGeom prst="rect">
            <a:avLst/>
          </a:prstGeom>
          <a:noFill/>
        </p:spPr>
      </p:pic>
      <p:pic>
        <p:nvPicPr>
          <p:cNvPr id="15" name="Picture 2" descr="\\MAGNUM\Projects\Microsoft\Cloud Power FY12\Design\ICONS_PNG\Devices.png"/>
          <p:cNvPicPr>
            <a:picLocks noChangeAspect="1" noChangeArrowheads="1"/>
          </p:cNvPicPr>
          <p:nvPr/>
        </p:nvPicPr>
        <p:blipFill>
          <a:blip r:embed="rId5" cstate="print">
            <a:lum/>
          </a:blip>
          <a:srcRect/>
          <a:stretch>
            <a:fillRect/>
          </a:stretch>
        </p:blipFill>
        <p:spPr bwMode="auto">
          <a:xfrm>
            <a:off x="3618705" y="1379537"/>
            <a:ext cx="1828800" cy="1828800"/>
          </a:xfrm>
          <a:prstGeom prst="rect">
            <a:avLst/>
          </a:prstGeom>
          <a:noFill/>
        </p:spPr>
      </p:pic>
      <p:pic>
        <p:nvPicPr>
          <p:cNvPr id="16" name="Picture 2" descr="\\MAGNUM\Projects\Microsoft\Cloud Power FY12\Design\Icons\PNGs\Marketplace.png"/>
          <p:cNvPicPr>
            <a:picLocks noChangeAspect="1" noChangeArrowheads="1"/>
          </p:cNvPicPr>
          <p:nvPr/>
        </p:nvPicPr>
        <p:blipFill>
          <a:blip r:embed="rId6" cstate="print"/>
          <a:srcRect/>
          <a:stretch>
            <a:fillRect/>
          </a:stretch>
        </p:blipFill>
        <p:spPr bwMode="auto">
          <a:xfrm>
            <a:off x="6741320" y="1379537"/>
            <a:ext cx="1828800" cy="1828800"/>
          </a:xfrm>
          <a:prstGeom prst="rect">
            <a:avLst/>
          </a:prstGeom>
          <a:noFill/>
        </p:spPr>
      </p:pic>
      <p:pic>
        <p:nvPicPr>
          <p:cNvPr id="17" name="Picture 8" descr="\\MAGNUM\Projects\Microsoft\Cloud Power FY12\Design\Icons\PNGs\Cross Platform.png"/>
          <p:cNvPicPr>
            <a:picLocks noChangeAspect="1" noChangeArrowheads="1"/>
          </p:cNvPicPr>
          <p:nvPr/>
        </p:nvPicPr>
        <p:blipFill>
          <a:blip r:embed="rId7" cstate="print"/>
          <a:stretch>
            <a:fillRect/>
          </a:stretch>
        </p:blipFill>
        <p:spPr bwMode="auto">
          <a:xfrm>
            <a:off x="487607" y="1379537"/>
            <a:ext cx="1828800" cy="1828800"/>
          </a:xfrm>
          <a:prstGeom prst="rect">
            <a:avLst/>
          </a:prstGeom>
          <a:noFill/>
        </p:spPr>
      </p:pic>
      <p:sp>
        <p:nvSpPr>
          <p:cNvPr id="18" name="Dark Gray"/>
          <p:cNvSpPr/>
          <p:nvPr/>
        </p:nvSpPr>
        <p:spPr bwMode="auto">
          <a:xfrm>
            <a:off x="9291764" y="1371599"/>
            <a:ext cx="2898648" cy="1836737"/>
          </a:xfrm>
          <a:prstGeom prst="roundRect">
            <a:avLst>
              <a:gd name="adj" fmla="val 0"/>
            </a:avLst>
          </a:prstGeom>
          <a:solidFill>
            <a:schemeClr val="tx1"/>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19" name="Red"/>
          <p:cNvSpPr/>
          <p:nvPr/>
        </p:nvSpPr>
        <p:spPr bwMode="auto">
          <a:xfrm>
            <a:off x="6220875" y="1371599"/>
            <a:ext cx="2898648" cy="1836737"/>
          </a:xfrm>
          <a:prstGeom prst="roundRect">
            <a:avLst>
              <a:gd name="adj" fmla="val 0"/>
            </a:avLst>
          </a:prstGeom>
          <a:solidFill>
            <a:schemeClr val="tx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alpha val="99000"/>
                </a:schemeClr>
              </a:solidFill>
              <a:latin typeface="Segoe UI" pitchFamily="34" charset="0"/>
              <a:ea typeface="Segoe UI" pitchFamily="34" charset="0"/>
              <a:cs typeface="Segoe UI" pitchFamily="34" charset="0"/>
            </a:endParaRPr>
          </a:p>
        </p:txBody>
      </p:sp>
      <p:sp>
        <p:nvSpPr>
          <p:cNvPr id="20" name="Orange"/>
          <p:cNvSpPr/>
          <p:nvPr/>
        </p:nvSpPr>
        <p:spPr bwMode="auto">
          <a:xfrm>
            <a:off x="3122612" y="1371599"/>
            <a:ext cx="2898648" cy="1836737"/>
          </a:xfrm>
          <a:prstGeom prst="roundRect">
            <a:avLst>
              <a:gd name="adj" fmla="val 0"/>
            </a:avLst>
          </a:prstGeom>
          <a:solidFill>
            <a:schemeClr val="tx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21" name="Dark Blue"/>
          <p:cNvSpPr/>
          <p:nvPr/>
        </p:nvSpPr>
        <p:spPr bwMode="auto">
          <a:xfrm>
            <a:off x="-1588" y="1371599"/>
            <a:ext cx="2898648" cy="1836737"/>
          </a:xfrm>
          <a:prstGeom prst="roundRect">
            <a:avLst>
              <a:gd name="adj" fmla="val 0"/>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2" name="Freeform 79"/>
          <p:cNvSpPr>
            <a:spLocks noEditPoints="1"/>
          </p:cNvSpPr>
          <p:nvPr/>
        </p:nvSpPr>
        <p:spPr bwMode="auto">
          <a:xfrm>
            <a:off x="3785307" y="1580560"/>
            <a:ext cx="1574844" cy="1447374"/>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4"/>
          <p:cNvSpPr>
            <a:spLocks noEditPoints="1"/>
          </p:cNvSpPr>
          <p:nvPr/>
        </p:nvSpPr>
        <p:spPr bwMode="auto">
          <a:xfrm>
            <a:off x="684869" y="1580560"/>
            <a:ext cx="1434276" cy="1418814"/>
          </a:xfrm>
          <a:custGeom>
            <a:avLst/>
            <a:gdLst>
              <a:gd name="T0" fmla="*/ 314 w 314"/>
              <a:gd name="T1" fmla="*/ 301 h 311"/>
              <a:gd name="T2" fmla="*/ 189 w 314"/>
              <a:gd name="T3" fmla="*/ 176 h 311"/>
              <a:gd name="T4" fmla="*/ 214 w 314"/>
              <a:gd name="T5" fmla="*/ 107 h 311"/>
              <a:gd name="T6" fmla="*/ 107 w 314"/>
              <a:gd name="T7" fmla="*/ 0 h 311"/>
              <a:gd name="T8" fmla="*/ 0 w 314"/>
              <a:gd name="T9" fmla="*/ 107 h 311"/>
              <a:gd name="T10" fmla="*/ 107 w 314"/>
              <a:gd name="T11" fmla="*/ 215 h 311"/>
              <a:gd name="T12" fmla="*/ 179 w 314"/>
              <a:gd name="T13" fmla="*/ 186 h 311"/>
              <a:gd name="T14" fmla="*/ 304 w 314"/>
              <a:gd name="T15" fmla="*/ 311 h 311"/>
              <a:gd name="T16" fmla="*/ 314 w 314"/>
              <a:gd name="T17" fmla="*/ 301 h 311"/>
              <a:gd name="T18" fmla="*/ 107 w 314"/>
              <a:gd name="T19" fmla="*/ 200 h 311"/>
              <a:gd name="T20" fmla="*/ 14 w 314"/>
              <a:gd name="T21" fmla="*/ 107 h 311"/>
              <a:gd name="T22" fmla="*/ 107 w 314"/>
              <a:gd name="T23" fmla="*/ 15 h 311"/>
              <a:gd name="T24" fmla="*/ 199 w 314"/>
              <a:gd name="T25" fmla="*/ 107 h 311"/>
              <a:gd name="T26" fmla="*/ 107 w 314"/>
              <a:gd name="T27" fmla="*/ 20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4" h="311">
                <a:moveTo>
                  <a:pt x="314" y="301"/>
                </a:moveTo>
                <a:cubicBezTo>
                  <a:pt x="189" y="176"/>
                  <a:pt x="189" y="176"/>
                  <a:pt x="189" y="176"/>
                </a:cubicBezTo>
                <a:cubicBezTo>
                  <a:pt x="205" y="157"/>
                  <a:pt x="214" y="133"/>
                  <a:pt x="214" y="107"/>
                </a:cubicBezTo>
                <a:cubicBezTo>
                  <a:pt x="214" y="48"/>
                  <a:pt x="166" y="0"/>
                  <a:pt x="107" y="0"/>
                </a:cubicBezTo>
                <a:cubicBezTo>
                  <a:pt x="48" y="0"/>
                  <a:pt x="0" y="48"/>
                  <a:pt x="0" y="107"/>
                </a:cubicBezTo>
                <a:cubicBezTo>
                  <a:pt x="0" y="167"/>
                  <a:pt x="48" y="215"/>
                  <a:pt x="107" y="215"/>
                </a:cubicBezTo>
                <a:cubicBezTo>
                  <a:pt x="135" y="215"/>
                  <a:pt x="160" y="204"/>
                  <a:pt x="179" y="186"/>
                </a:cubicBezTo>
                <a:cubicBezTo>
                  <a:pt x="304" y="311"/>
                  <a:pt x="304" y="311"/>
                  <a:pt x="304" y="311"/>
                </a:cubicBezTo>
                <a:lnTo>
                  <a:pt x="314" y="301"/>
                </a:lnTo>
                <a:close/>
                <a:moveTo>
                  <a:pt x="107" y="200"/>
                </a:moveTo>
                <a:cubicBezTo>
                  <a:pt x="56" y="200"/>
                  <a:pt x="14" y="158"/>
                  <a:pt x="14" y="107"/>
                </a:cubicBezTo>
                <a:cubicBezTo>
                  <a:pt x="14" y="57"/>
                  <a:pt x="56" y="15"/>
                  <a:pt x="107" y="15"/>
                </a:cubicBezTo>
                <a:cubicBezTo>
                  <a:pt x="158" y="15"/>
                  <a:pt x="199" y="57"/>
                  <a:pt x="199" y="107"/>
                </a:cubicBezTo>
                <a:cubicBezTo>
                  <a:pt x="199" y="158"/>
                  <a:pt x="158" y="200"/>
                  <a:pt x="107" y="20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0"/>
          <p:cNvSpPr>
            <a:spLocks noEditPoints="1"/>
          </p:cNvSpPr>
          <p:nvPr/>
        </p:nvSpPr>
        <p:spPr bwMode="auto">
          <a:xfrm>
            <a:off x="7145933" y="1538010"/>
            <a:ext cx="1019574" cy="150391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7"/>
          <p:cNvSpPr>
            <a:spLocks noEditPoints="1"/>
          </p:cNvSpPr>
          <p:nvPr/>
        </p:nvSpPr>
        <p:spPr bwMode="auto">
          <a:xfrm>
            <a:off x="9640760" y="1534971"/>
            <a:ext cx="2200656" cy="1509990"/>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Marketplace Content</a:t>
            </a:r>
            <a:endParaRPr lang="en-US" dirty="0">
              <a:solidFill>
                <a:schemeClr val="accent1"/>
              </a:soli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 y="924442"/>
            <a:ext cx="5976988" cy="246538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74320" tIns="274320"/>
          <a:lstStyle/>
          <a:p>
            <a:pPr marL="2743200">
              <a:spcAft>
                <a:spcPts val="1200"/>
              </a:spcAft>
            </a:pPr>
            <a:r>
              <a:rPr lang="en-US" b="1" dirty="0" smtClean="0"/>
              <a:t>Premium Data &amp; Services</a:t>
            </a:r>
          </a:p>
          <a:p>
            <a:pPr marL="2743200"/>
            <a:r>
              <a:rPr lang="en-US" sz="1600" dirty="0" smtClean="0">
                <a:solidFill>
                  <a:srgbClr val="FFFFFF"/>
                </a:solidFill>
                <a:latin typeface="Segoe UI" pitchFamily="34" charset="0"/>
                <a:ea typeface="Segoe UI" pitchFamily="34" charset="0"/>
                <a:cs typeface="Segoe UI" pitchFamily="34" charset="0"/>
              </a:rPr>
              <a:t>The Marketplace offers more than 15 categories of high-quality curated data and data services. Publishers of premium data and Web services enjoy the full breadth of Marketplace services.</a:t>
            </a:r>
            <a:endParaRPr lang="en-US" sz="1600" dirty="0">
              <a:solidFill>
                <a:srgbClr val="FFFFFF"/>
              </a:solidFill>
              <a:latin typeface="Segoe UI" pitchFamily="34" charset="0"/>
              <a:ea typeface="Segoe UI" pitchFamily="34" charset="0"/>
              <a:cs typeface="Segoe UI" pitchFamily="34" charset="0"/>
            </a:endParaRPr>
          </a:p>
        </p:txBody>
      </p:sp>
      <p:sp>
        <p:nvSpPr>
          <p:cNvPr id="7" name="Rectangle 6"/>
          <p:cNvSpPr/>
          <p:nvPr/>
        </p:nvSpPr>
        <p:spPr bwMode="auto">
          <a:xfrm>
            <a:off x="2" y="3577165"/>
            <a:ext cx="5976988" cy="246697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274320" tIns="274320"/>
          <a:lstStyle/>
          <a:p>
            <a:pPr marL="2743200">
              <a:spcAft>
                <a:spcPts val="1200"/>
              </a:spcAft>
            </a:pPr>
            <a:r>
              <a:rPr lang="en-US" b="1" dirty="0" smtClean="0"/>
              <a:t>Free Data &amp; Services</a:t>
            </a:r>
          </a:p>
          <a:p>
            <a:pPr marL="2743200"/>
            <a:r>
              <a:rPr lang="en-US" sz="1600" dirty="0" smtClean="0">
                <a:solidFill>
                  <a:srgbClr val="FFFFFF"/>
                </a:solidFill>
                <a:latin typeface="Segoe UI" pitchFamily="34" charset="0"/>
                <a:ea typeface="Segoe UI" pitchFamily="34" charset="0"/>
                <a:cs typeface="Segoe UI" pitchFamily="34" charset="0"/>
              </a:rPr>
              <a:t>Premium data and services often add insight on top of publically available knowledge. The Marketplace encourages Content Providers to distribute their free data to give uniform access to our ecosystem.</a:t>
            </a:r>
          </a:p>
          <a:p>
            <a:pPr marL="2743200"/>
            <a:endParaRPr lang="en-US" b="1" dirty="0">
              <a:solidFill>
                <a:srgbClr val="FFFFFF"/>
              </a:solidFill>
              <a:latin typeface="Segoe UI" pitchFamily="34" charset="0"/>
              <a:ea typeface="Segoe UI" pitchFamily="34" charset="0"/>
              <a:cs typeface="Segoe UI" pitchFamily="34" charset="0"/>
            </a:endParaRPr>
          </a:p>
        </p:txBody>
      </p:sp>
      <p:pic>
        <p:nvPicPr>
          <p:cNvPr id="8" name="Picture 10" descr="\\MAGNUM\Projects\Microsoft\Cloud Power FY12\Design\Icons\PNGs\Cylinder.png"/>
          <p:cNvPicPr>
            <a:picLocks noChangeAspect="1" noChangeArrowheads="1"/>
          </p:cNvPicPr>
          <p:nvPr/>
        </p:nvPicPr>
        <p:blipFill>
          <a:blip r:embed="rId4" cstate="print">
            <a:lum bright="100000"/>
          </a:blip>
          <a:srcRect/>
          <a:stretch>
            <a:fillRect/>
          </a:stretch>
        </p:blipFill>
        <p:spPr bwMode="auto">
          <a:xfrm rot="16200000">
            <a:off x="466787" y="2833451"/>
            <a:ext cx="1828800" cy="3951225"/>
          </a:xfrm>
          <a:prstGeom prst="rect">
            <a:avLst/>
          </a:prstGeom>
          <a:noFill/>
        </p:spPr>
      </p:pic>
      <p:sp>
        <p:nvSpPr>
          <p:cNvPr id="9" name="Rectangle 8"/>
          <p:cNvSpPr/>
          <p:nvPr/>
        </p:nvSpPr>
        <p:spPr bwMode="auto">
          <a:xfrm>
            <a:off x="6165260" y="922867"/>
            <a:ext cx="6021424" cy="246538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274320" tIns="274320"/>
          <a:lstStyle/>
          <a:p>
            <a:pPr marL="2743200">
              <a:spcAft>
                <a:spcPts val="1200"/>
              </a:spcAft>
            </a:pPr>
            <a:r>
              <a:rPr lang="en-US" b="1" dirty="0" smtClean="0"/>
              <a:t>Premium Cloud Apps</a:t>
            </a:r>
          </a:p>
          <a:p>
            <a:pPr marL="2743200"/>
            <a:r>
              <a:rPr lang="en-US" sz="1600" dirty="0" smtClean="0">
                <a:solidFill>
                  <a:srgbClr val="FFFFFF"/>
                </a:solidFill>
                <a:latin typeface="Segoe UI" pitchFamily="34" charset="0"/>
                <a:ea typeface="Segoe UI" pitchFamily="34" charset="0"/>
                <a:cs typeface="Segoe UI" pitchFamily="34" charset="0"/>
              </a:rPr>
              <a:t>Cloud Application developers depend on the Marketplace to manage the business of selling access to their applications, focusing instead on giving buyers the best value from their purchases.</a:t>
            </a:r>
            <a:endParaRPr lang="en-US" sz="1600" dirty="0">
              <a:solidFill>
                <a:srgbClr val="FFFFFF"/>
              </a:solidFill>
              <a:latin typeface="Segoe UI" pitchFamily="34" charset="0"/>
              <a:ea typeface="Segoe UI" pitchFamily="34" charset="0"/>
              <a:cs typeface="Segoe UI" pitchFamily="34" charset="0"/>
            </a:endParaRPr>
          </a:p>
        </p:txBody>
      </p:sp>
      <p:sp>
        <p:nvSpPr>
          <p:cNvPr id="10" name="Rectangle 9"/>
          <p:cNvSpPr/>
          <p:nvPr/>
        </p:nvSpPr>
        <p:spPr bwMode="auto">
          <a:xfrm>
            <a:off x="6165261" y="3575577"/>
            <a:ext cx="6023564" cy="246697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274320" tIns="274320"/>
          <a:lstStyle/>
          <a:p>
            <a:pPr marL="2743200">
              <a:spcAft>
                <a:spcPts val="1200"/>
              </a:spcAft>
            </a:pPr>
            <a:r>
              <a:rPr lang="en-US" b="1" dirty="0" smtClean="0"/>
              <a:t>Catalog Apps</a:t>
            </a:r>
          </a:p>
          <a:p>
            <a:pPr marL="2743200"/>
            <a:r>
              <a:rPr lang="en-US" sz="1600" dirty="0" smtClean="0">
                <a:solidFill>
                  <a:srgbClr val="FFFFFF"/>
                </a:solidFill>
                <a:latin typeface="Segoe UI" pitchFamily="34" charset="0"/>
                <a:ea typeface="Segoe UI" pitchFamily="34" charset="0"/>
                <a:cs typeface="Segoe UI" pitchFamily="34" charset="0"/>
              </a:rPr>
              <a:t>Apps that do not yet take advantage of Marketplace services can become more discoverable by being listed in the Marketplace’s extensive application catalog. </a:t>
            </a:r>
            <a:endParaRPr lang="en-US" sz="1600" dirty="0">
              <a:solidFill>
                <a:srgbClr val="FFFFFF"/>
              </a:solidFill>
              <a:latin typeface="Segoe UI" pitchFamily="34" charset="0"/>
              <a:ea typeface="Segoe UI" pitchFamily="34" charset="0"/>
              <a:cs typeface="Segoe UI" pitchFamily="34" charset="0"/>
            </a:endParaRPr>
          </a:p>
        </p:txBody>
      </p:sp>
      <p:pic>
        <p:nvPicPr>
          <p:cNvPr id="11" name="Picture 10" descr="\\MAGNUM\Projects\Microsoft\Cloud Power FY12\Design\Icons\PNGs\Cylinder.png"/>
          <p:cNvPicPr>
            <a:picLocks noChangeAspect="1" noChangeArrowheads="1"/>
          </p:cNvPicPr>
          <p:nvPr/>
        </p:nvPicPr>
        <p:blipFill>
          <a:blip r:embed="rId4" cstate="print">
            <a:lum bright="100000"/>
          </a:blip>
          <a:srcRect/>
          <a:stretch>
            <a:fillRect/>
          </a:stretch>
        </p:blipFill>
        <p:spPr bwMode="auto">
          <a:xfrm rot="16200000">
            <a:off x="466787" y="179947"/>
            <a:ext cx="1828800" cy="3951225"/>
          </a:xfrm>
          <a:prstGeom prst="rect">
            <a:avLst/>
          </a:prstGeom>
          <a:noFill/>
        </p:spPr>
      </p:pic>
      <p:pic>
        <p:nvPicPr>
          <p:cNvPr id="12" name="Picture 2" descr="\\MAGNUM\Projects\Microsoft\Cloud Power FY12\Design\Icons\PNGs\Marketplace.png"/>
          <p:cNvPicPr>
            <a:picLocks noChangeAspect="1" noChangeArrowheads="1"/>
          </p:cNvPicPr>
          <p:nvPr/>
        </p:nvPicPr>
        <p:blipFill>
          <a:blip r:embed="rId5" cstate="print"/>
          <a:srcRect/>
          <a:stretch>
            <a:fillRect/>
          </a:stretch>
        </p:blipFill>
        <p:spPr bwMode="auto">
          <a:xfrm>
            <a:off x="963277" y="1739226"/>
            <a:ext cx="835819" cy="835819"/>
          </a:xfrm>
          <a:prstGeom prst="rect">
            <a:avLst/>
          </a:prstGeom>
          <a:noFill/>
        </p:spPr>
      </p:pic>
      <p:pic>
        <p:nvPicPr>
          <p:cNvPr id="13" name="Picture 4" descr="\\MAGNUM\Projects\Microsoft\Cloud Power FY12\Design\ICONS_PNG\IIS-MULTI-TENANCY.png"/>
          <p:cNvPicPr>
            <a:picLocks noChangeAspect="1" noChangeArrowheads="1"/>
          </p:cNvPicPr>
          <p:nvPr/>
        </p:nvPicPr>
        <p:blipFill>
          <a:blip r:embed="rId6" cstate="print">
            <a:lum bright="100000"/>
          </a:blip>
          <a:srcRect/>
          <a:stretch>
            <a:fillRect/>
          </a:stretch>
        </p:blipFill>
        <p:spPr bwMode="auto">
          <a:xfrm>
            <a:off x="6475412" y="3575577"/>
            <a:ext cx="2466975" cy="2466975"/>
          </a:xfrm>
          <a:prstGeom prst="rect">
            <a:avLst/>
          </a:prstGeom>
          <a:noFill/>
        </p:spPr>
      </p:pic>
      <p:pic>
        <p:nvPicPr>
          <p:cNvPr id="14" name="Picture 8" descr="\\MAGNUM\Projects\Microsoft\Cloud Power FY12\Design\Icons\PNGs\Cross Platform.png"/>
          <p:cNvPicPr>
            <a:picLocks noChangeAspect="1" noChangeArrowheads="1"/>
          </p:cNvPicPr>
          <p:nvPr/>
        </p:nvPicPr>
        <p:blipFill>
          <a:blip r:embed="rId7" cstate="print">
            <a:lum bright="100000"/>
          </a:blip>
          <a:stretch>
            <a:fillRect/>
          </a:stretch>
        </p:blipFill>
        <p:spPr bwMode="auto">
          <a:xfrm>
            <a:off x="6165260" y="914400"/>
            <a:ext cx="2473854" cy="2473854"/>
          </a:xfrm>
          <a:prstGeom prst="rect">
            <a:avLst/>
          </a:prstGeom>
          <a:noFill/>
        </p:spPr>
      </p:pic>
      <p:pic>
        <p:nvPicPr>
          <p:cNvPr id="15" name="Picture 2" descr="\\MAGNUM\Projects\Microsoft\Cloud Power FY12\Design\Icons\PNGs\Marketplace.png"/>
          <p:cNvPicPr>
            <a:picLocks noChangeAspect="1" noChangeArrowheads="1"/>
          </p:cNvPicPr>
          <p:nvPr/>
        </p:nvPicPr>
        <p:blipFill>
          <a:blip r:embed="rId5" cstate="print">
            <a:lum bright="100000"/>
          </a:blip>
          <a:srcRect/>
          <a:stretch>
            <a:fillRect/>
          </a:stretch>
        </p:blipFill>
        <p:spPr bwMode="auto">
          <a:xfrm>
            <a:off x="6906485" y="1739226"/>
            <a:ext cx="991404" cy="9914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09398"/>
          </a:xfrm>
        </p:spPr>
        <p:txBody>
          <a:bodyPr/>
          <a:lstStyle/>
          <a:p>
            <a:r>
              <a:rPr lang="en-US" dirty="0" smtClean="0"/>
              <a:t>What is Data?</a:t>
            </a:r>
            <a:endParaRPr lang="en-US" dirty="0">
              <a:solidFill>
                <a:schemeClr val="accent1"/>
              </a:solidFill>
            </a:endParaRPr>
          </a:p>
        </p:txBody>
      </p:sp>
      <p:pic>
        <p:nvPicPr>
          <p:cNvPr id="6" name="Picture 2" descr="C:\Users\Jordan\Desktop\TechEd_2012\TechEd-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32502" y="1371600"/>
            <a:ext cx="2804014" cy="4495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charset="-128"/>
            </a:endParaRPr>
          </a:p>
        </p:txBody>
      </p:sp>
      <p:sp>
        <p:nvSpPr>
          <p:cNvPr id="7" name="Rectangle 6"/>
          <p:cNvSpPr/>
          <p:nvPr/>
        </p:nvSpPr>
        <p:spPr>
          <a:xfrm>
            <a:off x="6258658" y="1371600"/>
            <a:ext cx="2804014" cy="4495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charset="-128"/>
            </a:endParaRPr>
          </a:p>
        </p:txBody>
      </p:sp>
      <p:sp>
        <p:nvSpPr>
          <p:cNvPr id="8" name="Rectangle 7"/>
          <p:cNvSpPr>
            <a:spLocks noChangeArrowheads="1"/>
          </p:cNvSpPr>
          <p:nvPr/>
        </p:nvSpPr>
        <p:spPr bwMode="auto">
          <a:xfrm>
            <a:off x="6246814" y="3429006"/>
            <a:ext cx="2817813" cy="2041585"/>
          </a:xfrm>
          <a:prstGeom prst="rect">
            <a:avLst/>
          </a:prstGeom>
          <a:noFill/>
          <a:ln w="9525">
            <a:noFill/>
            <a:miter lim="800000"/>
            <a:headEnd/>
            <a:tailEnd/>
          </a:ln>
        </p:spPr>
        <p:txBody>
          <a:bodyPr wrap="square" lIns="182880" rIns="182880">
            <a:spAutoFit/>
          </a:bodyPr>
          <a:lstStyle/>
          <a:p>
            <a:pPr>
              <a:lnSpc>
                <a:spcPts val="1900"/>
              </a:lnSpc>
            </a:pPr>
            <a:r>
              <a:rPr lang="en-US" sz="1600" b="1" dirty="0" smtClean="0">
                <a:latin typeface="Segoe UI" charset="0"/>
                <a:cs typeface="Segoe UI" charset="0"/>
              </a:rPr>
              <a:t>Web Service or </a:t>
            </a:r>
          </a:p>
          <a:p>
            <a:pPr>
              <a:lnSpc>
                <a:spcPts val="1900"/>
              </a:lnSpc>
            </a:pPr>
            <a:r>
              <a:rPr lang="en-US" sz="1600" b="1" dirty="0" smtClean="0">
                <a:latin typeface="Segoe UI" charset="0"/>
                <a:cs typeface="Segoe UI" charset="0"/>
              </a:rPr>
              <a:t>SQL Server</a:t>
            </a:r>
          </a:p>
          <a:p>
            <a:pPr>
              <a:lnSpc>
                <a:spcPts val="1900"/>
              </a:lnSpc>
            </a:pPr>
            <a:endParaRPr lang="en-US" sz="1600" b="1" dirty="0">
              <a:latin typeface="Segoe UI" charset="0"/>
              <a:cs typeface="Segoe UI" charset="0"/>
            </a:endParaRPr>
          </a:p>
          <a:p>
            <a:pPr>
              <a:lnSpc>
                <a:spcPts val="1900"/>
              </a:lnSpc>
            </a:pPr>
            <a:r>
              <a:rPr lang="en-US" sz="1400" dirty="0" smtClean="0">
                <a:latin typeface="Segoe UI" charset="0"/>
                <a:cs typeface="Segoe UI" charset="0"/>
              </a:rPr>
              <a:t>Marketplace team will work with you to build out the mapping. You will be contacted after submitting the offer.</a:t>
            </a:r>
            <a:endParaRPr lang="en-US" sz="1400" b="1" dirty="0">
              <a:latin typeface="Segoe UI" charset="0"/>
              <a:cs typeface="Segoe UI" charset="0"/>
            </a:endParaRPr>
          </a:p>
        </p:txBody>
      </p:sp>
      <p:sp>
        <p:nvSpPr>
          <p:cNvPr id="9" name="Rectangle 8"/>
          <p:cNvSpPr>
            <a:spLocks noChangeArrowheads="1"/>
          </p:cNvSpPr>
          <p:nvPr/>
        </p:nvSpPr>
        <p:spPr bwMode="auto">
          <a:xfrm>
            <a:off x="3124199" y="3429006"/>
            <a:ext cx="2817813" cy="1310615"/>
          </a:xfrm>
          <a:prstGeom prst="rect">
            <a:avLst/>
          </a:prstGeom>
          <a:noFill/>
          <a:ln w="9525">
            <a:noFill/>
            <a:miter lim="800000"/>
            <a:headEnd/>
            <a:tailEnd/>
          </a:ln>
        </p:spPr>
        <p:txBody>
          <a:bodyPr wrap="square" lIns="182880" rIns="182880">
            <a:spAutoFit/>
          </a:bodyPr>
          <a:lstStyle/>
          <a:p>
            <a:pPr>
              <a:lnSpc>
                <a:spcPts val="1900"/>
              </a:lnSpc>
            </a:pPr>
            <a:r>
              <a:rPr lang="en-US" sz="1600" b="1" dirty="0" smtClean="0">
                <a:latin typeface="Segoe UI" charset="0"/>
                <a:cs typeface="Segoe UI" charset="0"/>
              </a:rPr>
              <a:t>Window Azure </a:t>
            </a:r>
            <a:r>
              <a:rPr lang="en-US" sz="1600" b="1" smtClean="0">
                <a:latin typeface="Segoe UI" charset="0"/>
                <a:cs typeface="Segoe UI" charset="0"/>
              </a:rPr>
              <a:t>SQL DB</a:t>
            </a:r>
            <a:endParaRPr lang="en-US" sz="1600" b="1" dirty="0" smtClean="0">
              <a:latin typeface="Segoe UI" charset="0"/>
              <a:cs typeface="Segoe UI" charset="0"/>
            </a:endParaRPr>
          </a:p>
          <a:p>
            <a:pPr>
              <a:lnSpc>
                <a:spcPts val="1900"/>
              </a:lnSpc>
            </a:pPr>
            <a:endParaRPr lang="en-US" sz="1600" b="1" dirty="0">
              <a:latin typeface="Segoe UI" charset="0"/>
              <a:cs typeface="Segoe UI" charset="0"/>
            </a:endParaRPr>
          </a:p>
          <a:p>
            <a:pPr>
              <a:lnSpc>
                <a:spcPts val="1900"/>
              </a:lnSpc>
            </a:pPr>
            <a:r>
              <a:rPr lang="en-US" sz="1400" dirty="0" smtClean="0">
                <a:latin typeface="Segoe UI" charset="0"/>
                <a:cs typeface="Segoe UI" charset="0"/>
              </a:rPr>
              <a:t>Publishing portal Data wizard walks you through connecting to and exposing the dataset.</a:t>
            </a:r>
            <a:endParaRPr lang="en-US" sz="1400" b="1" dirty="0">
              <a:latin typeface="Segoe UI" charset="0"/>
              <a:cs typeface="Segoe UI" charset="0"/>
            </a:endParaRPr>
          </a:p>
        </p:txBody>
      </p:sp>
      <p:pic>
        <p:nvPicPr>
          <p:cNvPr id="10" name="Picture 10" descr="\\MAGNUM\Projects\Microsoft\Cloud Power FY12\Design\Icons\PNGs\Cylinder.png"/>
          <p:cNvPicPr>
            <a:picLocks noChangeAspect="1" noChangeArrowheads="1"/>
          </p:cNvPicPr>
          <p:nvPr/>
        </p:nvPicPr>
        <p:blipFill>
          <a:blip r:embed="rId4" cstate="print">
            <a:lum bright="100000"/>
          </a:blip>
          <a:srcRect/>
          <a:stretch>
            <a:fillRect/>
          </a:stretch>
        </p:blipFill>
        <p:spPr bwMode="auto">
          <a:xfrm rot="16200000">
            <a:off x="3618706" y="386589"/>
            <a:ext cx="1828800" cy="3951225"/>
          </a:xfrm>
          <a:prstGeom prst="rect">
            <a:avLst/>
          </a:prstGeom>
          <a:noFill/>
        </p:spPr>
      </p:pic>
      <p:pic>
        <p:nvPicPr>
          <p:cNvPr id="11" name="Picture 6" descr="\\MAGNUM\Projects\Microsoft\Cloud Power FY12\Design\Icons\PNGs\Web Service.png"/>
          <p:cNvPicPr>
            <a:picLocks noChangeAspect="1" noChangeArrowheads="1"/>
          </p:cNvPicPr>
          <p:nvPr/>
        </p:nvPicPr>
        <p:blipFill>
          <a:blip r:embed="rId5" cstate="print">
            <a:lum bright="100000"/>
          </a:blip>
          <a:srcRect/>
          <a:stretch>
            <a:fillRect/>
          </a:stretch>
        </p:blipFill>
        <p:spPr bwMode="auto">
          <a:xfrm>
            <a:off x="6741320" y="1447801"/>
            <a:ext cx="1828800"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Roger Mall</a:t>
            </a:r>
          </a:p>
          <a:p>
            <a:r>
              <a:rPr lang="en-US" dirty="0" smtClean="0"/>
              <a:t>Senior Program Manager</a:t>
            </a:r>
          </a:p>
          <a:p>
            <a:r>
              <a:rPr lang="en-US" dirty="0" smtClean="0"/>
              <a:t>Windows Azure Marketplace</a:t>
            </a:r>
            <a:endParaRPr lang="en-US" dirty="0"/>
          </a:p>
        </p:txBody>
      </p:sp>
      <p:sp>
        <p:nvSpPr>
          <p:cNvPr id="2" name="Title 1"/>
          <p:cNvSpPr>
            <a:spLocks noGrp="1"/>
          </p:cNvSpPr>
          <p:nvPr>
            <p:ph type="ctrTitle"/>
          </p:nvPr>
        </p:nvSpPr>
        <p:spPr/>
        <p:txBody>
          <a:bodyPr/>
          <a:lstStyle/>
          <a:p>
            <a:r>
              <a:rPr lang="en-US" dirty="0" smtClean="0"/>
              <a:t>Publishing to the Marketplace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Microsoft Translator API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012" y="3429000"/>
            <a:ext cx="4724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1015735" y="1240947"/>
            <a:ext cx="11173090" cy="1785104"/>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smtClean="0">
                <a:gradFill>
                  <a:gsLst>
                    <a:gs pos="0">
                      <a:schemeClr val="tx1"/>
                    </a:gs>
                    <a:gs pos="100000">
                      <a:schemeClr val="tx1"/>
                    </a:gs>
                  </a:gsLst>
                  <a:lin ang="5400000" scaled="0"/>
                </a:gradFill>
              </a:rPr>
              <a:t>Reliability</a:t>
            </a:r>
            <a:r>
              <a:rPr lang="en-US" sz="2000" dirty="0" smtClean="0">
                <a:gradFill>
                  <a:gsLst>
                    <a:gs pos="0">
                      <a:schemeClr val="tx1"/>
                    </a:gs>
                    <a:gs pos="100000">
                      <a:schemeClr val="tx1"/>
                    </a:gs>
                  </a:gsLst>
                  <a:lin ang="5400000" scaled="0"/>
                </a:gradFill>
              </a:rPr>
              <a:t>: Translator is a cloud-based high performance, highly scalable,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machine translation service from Microsoft</a:t>
            </a:r>
            <a:endParaRPr lang="en-US" sz="2000" b="1" dirty="0" smtClean="0">
              <a:gradFill>
                <a:gsLst>
                  <a:gs pos="0">
                    <a:schemeClr val="tx1"/>
                  </a:gs>
                  <a:gs pos="100000">
                    <a:schemeClr val="tx1"/>
                  </a:gs>
                </a:gsLst>
                <a:lin ang="5400000" scaled="0"/>
              </a:gradFill>
            </a:endParaRPr>
          </a:p>
          <a:p>
            <a:r>
              <a:rPr lang="en-US" sz="2000" b="1" dirty="0" smtClean="0">
                <a:gradFill>
                  <a:gsLst>
                    <a:gs pos="0">
                      <a:schemeClr val="tx1"/>
                    </a:gs>
                    <a:gs pos="100000">
                      <a:schemeClr val="tx1"/>
                    </a:gs>
                  </a:gsLst>
                  <a:lin ang="5400000" scaled="0"/>
                </a:gradFill>
              </a:rPr>
              <a:t>Productivity</a:t>
            </a:r>
            <a:r>
              <a:rPr lang="en-US" sz="2000" dirty="0" smtClean="0">
                <a:gradFill>
                  <a:gsLst>
                    <a:gs pos="0">
                      <a:schemeClr val="tx1"/>
                    </a:gs>
                    <a:gs pos="100000">
                      <a:schemeClr val="tx1"/>
                    </a:gs>
                  </a:gsLst>
                  <a:lin ang="5400000" scaled="0"/>
                </a:gradFill>
              </a:rPr>
              <a:t>: Translation, language detection, access to collaborative</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TM, speech synthesis</a:t>
            </a:r>
          </a:p>
          <a:p>
            <a:r>
              <a:rPr lang="en-US" sz="2000" b="1" dirty="0" smtClean="0">
                <a:gradFill>
                  <a:gsLst>
                    <a:gs pos="0">
                      <a:schemeClr val="tx1"/>
                    </a:gs>
                    <a:gs pos="100000">
                      <a:schemeClr val="tx1"/>
                    </a:gs>
                  </a:gsLst>
                  <a:lin ang="5400000" scaled="0"/>
                </a:gradFill>
              </a:rPr>
              <a:t>Flexibility</a:t>
            </a:r>
            <a:r>
              <a:rPr lang="en-US" sz="2000" dirty="0" smtClean="0">
                <a:gradFill>
                  <a:gsLst>
                    <a:gs pos="0">
                      <a:schemeClr val="tx1"/>
                    </a:gs>
                    <a:gs pos="100000">
                      <a:schemeClr val="tx1"/>
                    </a:gs>
                  </a:gsLst>
                  <a:lin ang="5400000" scaled="0"/>
                </a:gradFill>
              </a:rPr>
              <a:t>: Access to functionality via </a:t>
            </a:r>
            <a:r>
              <a:rPr lang="en-US" sz="2000" dirty="0" err="1" smtClean="0">
                <a:gradFill>
                  <a:gsLst>
                    <a:gs pos="0">
                      <a:schemeClr val="tx1"/>
                    </a:gs>
                    <a:gs pos="100000">
                      <a:schemeClr val="tx1"/>
                    </a:gs>
                  </a:gsLst>
                  <a:lin ang="5400000" scaled="0"/>
                </a:gradFill>
              </a:rPr>
              <a:t>OData</a:t>
            </a:r>
            <a:r>
              <a:rPr lang="en-US" sz="2000" dirty="0" smtClean="0">
                <a:gradFill>
                  <a:gsLst>
                    <a:gs pos="0">
                      <a:schemeClr val="tx1"/>
                    </a:gs>
                    <a:gs pos="100000">
                      <a:schemeClr val="tx1"/>
                    </a:gs>
                  </a:gsLst>
                  <a:lin ang="5400000" scaled="0"/>
                </a:gradFill>
              </a:rPr>
              <a:t>, SOAP, REST, AJAX and a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Web site translation widget</a:t>
            </a:r>
          </a:p>
        </p:txBody>
      </p:sp>
    </p:spTree>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Microsoft </a:t>
            </a:r>
            <a:r>
              <a:rPr lang="en-US" dirty="0" smtClean="0"/>
              <a:t>Search API</a:t>
            </a:r>
            <a:endParaRPr lang="en-US" dirty="0"/>
          </a:p>
        </p:txBody>
      </p:sp>
      <p:sp>
        <p:nvSpPr>
          <p:cNvPr id="5" name="Text Placeholder 2"/>
          <p:cNvSpPr txBox="1">
            <a:spLocks/>
          </p:cNvSpPr>
          <p:nvPr/>
        </p:nvSpPr>
        <p:spPr>
          <a:xfrm>
            <a:off x="1015735" y="1240947"/>
            <a:ext cx="11173090" cy="95410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gradFill>
                  <a:gsLst>
                    <a:gs pos="0">
                      <a:schemeClr val="tx1"/>
                    </a:gs>
                    <a:gs pos="100000">
                      <a:schemeClr val="tx1"/>
                    </a:gs>
                  </a:gsLst>
                  <a:lin ang="5400000" scaled="0"/>
                </a:gradFill>
              </a:rPr>
              <a:t>Embed search results in applications using </a:t>
            </a:r>
            <a:r>
              <a:rPr lang="en-US" sz="2000" dirty="0" err="1" smtClean="0">
                <a:gradFill>
                  <a:gsLst>
                    <a:gs pos="0">
                      <a:schemeClr val="tx1"/>
                    </a:gs>
                    <a:gs pos="100000">
                      <a:schemeClr val="tx1"/>
                    </a:gs>
                  </a:gsLst>
                  <a:lin ang="5400000" scaled="0"/>
                </a:gradFill>
              </a:rPr>
              <a:t>OData</a:t>
            </a:r>
            <a:endParaRPr lang="en-US" sz="2000" dirty="0" smtClean="0">
              <a:gradFill>
                <a:gsLst>
                  <a:gs pos="0">
                    <a:schemeClr val="tx1"/>
                  </a:gs>
                  <a:gs pos="100000">
                    <a:schemeClr val="tx1"/>
                  </a:gs>
                </a:gsLst>
                <a:lin ang="5400000" scaled="0"/>
              </a:gradFill>
            </a:endParaRPr>
          </a:p>
          <a:p>
            <a:r>
              <a:rPr lang="en-US" sz="2000" dirty="0" smtClean="0">
                <a:gradFill>
                  <a:gsLst>
                    <a:gs pos="0">
                      <a:schemeClr val="tx1"/>
                    </a:gs>
                    <a:gs pos="100000">
                      <a:schemeClr val="tx1"/>
                    </a:gs>
                  </a:gsLst>
                  <a:lin ang="5400000" scaled="0"/>
                </a:gradFill>
              </a:rPr>
              <a:t>Web, image, news, and video results, plus related searches and spelling</a:t>
            </a:r>
          </a:p>
          <a:p>
            <a:r>
              <a:rPr lang="en-US" sz="2000" b="1" dirty="0" smtClean="0">
                <a:gradFill>
                  <a:gsLst>
                    <a:gs pos="0">
                      <a:schemeClr val="tx1"/>
                    </a:gs>
                    <a:gs pos="100000">
                      <a:schemeClr val="tx1"/>
                    </a:gs>
                  </a:gsLst>
                  <a:lin ang="5400000" scaled="0"/>
                </a:gradFill>
              </a:rPr>
              <a:t>Free Trial:</a:t>
            </a:r>
            <a:r>
              <a:rPr lang="en-US" sz="2000" dirty="0" smtClean="0">
                <a:gradFill>
                  <a:gsLst>
                    <a:gs pos="0">
                      <a:schemeClr val="tx1"/>
                    </a:gs>
                    <a:gs pos="100000">
                      <a:schemeClr val="tx1"/>
                    </a:gs>
                  </a:gsLst>
                  <a:lin ang="5400000" scaled="0"/>
                </a:gradFill>
              </a:rPr>
              <a:t> available now</a:t>
            </a:r>
            <a:endParaRPr lang="en-US" sz="2000" b="1" dirty="0" smtClean="0">
              <a:gradFill>
                <a:gsLst>
                  <a:gs pos="0">
                    <a:schemeClr val="tx1"/>
                  </a:gs>
                  <a:gs pos="100000">
                    <a:schemeClr val="tx1"/>
                  </a:gs>
                </a:gsLst>
                <a:lin ang="5400000" scaled="0"/>
              </a:gradFill>
            </a:endParaRPr>
          </a:p>
        </p:txBody>
      </p:sp>
      <p:pic>
        <p:nvPicPr>
          <p:cNvPr id="6" name="Picture 2" descr="Samp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149" y="3276600"/>
            <a:ext cx="4808938" cy="3176990"/>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Peter Puszkiewicz; Roger Mall</External_x0020_Speaker>
    <Session_x0020_Code xmlns="2295e2e7-0eeb-498e-8716-217bb2ee6ee3">DBI203</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purl.org/dc/terms/"/>
    <ds:schemaRef ds:uri="http://purl.org/dc/dcmitype/"/>
    <ds:schemaRef ds:uri="http://schemas.openxmlformats.org/package/2006/metadata/core-properties"/>
    <ds:schemaRef ds:uri="8b529f77-48ab-4581-b468-93f09345b8aa"/>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128</TotalTime>
  <Words>1667</Words>
  <Application>Microsoft Office PowerPoint</Application>
  <PresentationFormat>Custom</PresentationFormat>
  <Paragraphs>150</Paragraphs>
  <Slides>16</Slides>
  <Notes>14</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TechEd_2012_Template_16x9</vt:lpstr>
      <vt:lpstr>White with Consolas font for code slides</vt:lpstr>
      <vt:lpstr>Experience the World’s Data with the Data Market on the Windows Azure Marketplace</vt:lpstr>
      <vt:lpstr>The Hard Path to Content…</vt:lpstr>
      <vt:lpstr>The Role of the Marketplace </vt:lpstr>
      <vt:lpstr>Core Marketplace Services</vt:lpstr>
      <vt:lpstr>Marketplace Content</vt:lpstr>
      <vt:lpstr>What is Data?</vt:lpstr>
      <vt:lpstr>Publishing to the Marketplace</vt:lpstr>
      <vt:lpstr>Microsoft Translator API</vt:lpstr>
      <vt:lpstr>Microsoft Search API</vt:lpstr>
      <vt:lpstr>Building a Content Driven Application</vt:lpstr>
      <vt:lpstr>Marketplace Resources</vt:lpstr>
      <vt:lpstr>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the World's Data with the Data Market on the Windows Azure Marketplace</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13</cp:revision>
  <cp:lastPrinted>2010-05-11T05:02:34Z</cp:lastPrinted>
  <dcterms:created xsi:type="dcterms:W3CDTF">2012-03-23T02:48:52Z</dcterms:created>
  <dcterms:modified xsi:type="dcterms:W3CDTF">2012-06-13T20:29:33Z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