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1"/>
  </p:notesMasterIdLst>
  <p:handoutMasterIdLst>
    <p:handoutMasterId r:id="rId32"/>
  </p:handoutMasterIdLst>
  <p:sldIdLst>
    <p:sldId id="257" r:id="rId6"/>
    <p:sldId id="349" r:id="rId7"/>
    <p:sldId id="322" r:id="rId8"/>
    <p:sldId id="344" r:id="rId9"/>
    <p:sldId id="324" r:id="rId10"/>
    <p:sldId id="346" r:id="rId11"/>
    <p:sldId id="347" r:id="rId12"/>
    <p:sldId id="328" r:id="rId13"/>
    <p:sldId id="341" r:id="rId14"/>
    <p:sldId id="331" r:id="rId15"/>
    <p:sldId id="343" r:id="rId16"/>
    <p:sldId id="266" r:id="rId17"/>
    <p:sldId id="319" r:id="rId18"/>
    <p:sldId id="345" r:id="rId19"/>
    <p:sldId id="334" r:id="rId20"/>
    <p:sldId id="339" r:id="rId21"/>
    <p:sldId id="342" r:id="rId22"/>
    <p:sldId id="338" r:id="rId23"/>
    <p:sldId id="311" r:id="rId24"/>
    <p:sldId id="350" r:id="rId25"/>
    <p:sldId id="313" r:id="rId26"/>
    <p:sldId id="314" r:id="rId27"/>
    <p:sldId id="315" r:id="rId28"/>
    <p:sldId id="271" r:id="rId29"/>
    <p:sldId id="256"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198" autoAdjust="0"/>
    <p:restoredTop sz="94633" autoAdjust="0"/>
  </p:normalViewPr>
  <p:slideViewPr>
    <p:cSldViewPr>
      <p:cViewPr varScale="1">
        <p:scale>
          <a:sx n="108" d="100"/>
          <a:sy n="108" d="100"/>
        </p:scale>
        <p:origin x="-42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xfrm>
            <a:off x="686098" y="4343704"/>
            <a:ext cx="5485805" cy="4292296"/>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5:26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850709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market.azure.com/" TargetMode="External"/><Relationship Id="rId2" Type="http://schemas.openxmlformats.org/officeDocument/2006/relationships/hyperlink" Target="http://www.microsoft.com/en-us/download/details.aspx?id=18279" TargetMode="Externa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en-us/bi/powerpivot.aspx" TargetMode="External"/><Relationship Id="rId7" Type="http://schemas.openxmlformats.org/officeDocument/2006/relationships/image" Target="../media/image10.png"/><Relationship Id="rId2" Type="http://schemas.openxmlformats.org/officeDocument/2006/relationships/hyperlink" Target="http://www.microsoft.com/en-us/download/details.aspx?id=29061" TargetMode="External"/><Relationship Id="rId1" Type="http://schemas.openxmlformats.org/officeDocument/2006/relationships/slideLayout" Target="../slideLayouts/slideLayout9.xml"/><Relationship Id="rId6" Type="http://schemas.openxmlformats.org/officeDocument/2006/relationships/hyperlink" Target="http://office.microsoft.com/en-us/" TargetMode="External"/><Relationship Id="rId5" Type="http://schemas.openxmlformats.org/officeDocument/2006/relationships/hyperlink" Target="http://www.microsoft.com/sqlserver/en/us/default.aspx" TargetMode="External"/><Relationship Id="rId4" Type="http://schemas.openxmlformats.org/officeDocument/2006/relationships/hyperlink" Target="http://windows.microsoft.com/en-US/windows/shop/windows-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dreamspark.com/" TargetMode="Externa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arktab.net/TechEd2012"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microsoft.com/sqlserverlabs"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marktab.net/TechEd2012"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jpeg"/><Relationship Id="rId7" Type="http://schemas.openxmlformats.org/officeDocument/2006/relationships/hyperlink" Target="http://www.microsoft.com/sqlserverlab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hyperlink" Target="http://microsoft.com/msdn"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microsoft.com/en-us/bi/powerpivot.aspx" TargetMode="Externa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568626"/>
          </a:xfrm>
        </p:spPr>
        <p:txBody>
          <a:bodyPr/>
          <a:lstStyle/>
          <a:p>
            <a:r>
              <a:rPr lang="en-US" dirty="0" smtClean="0"/>
              <a:t>Data </a:t>
            </a:r>
            <a:r>
              <a:rPr lang="en-US" dirty="0"/>
              <a:t>Mining 2012 with Microsoft Excel 2010 and </a:t>
            </a:r>
            <a:r>
              <a:rPr lang="en-US" dirty="0" err="1"/>
              <a:t>PowerPivot</a:t>
            </a:r>
            <a:r>
              <a:rPr lang="en-US" dirty="0"/>
              <a:t> </a:t>
            </a:r>
          </a:p>
        </p:txBody>
      </p:sp>
      <p:sp>
        <p:nvSpPr>
          <p:cNvPr id="3" name="Subtitle 2"/>
          <p:cNvSpPr>
            <a:spLocks noGrp="1"/>
          </p:cNvSpPr>
          <p:nvPr>
            <p:ph type="subTitle" idx="1"/>
          </p:nvPr>
        </p:nvSpPr>
        <p:spPr>
          <a:xfrm>
            <a:off x="4189412" y="5029200"/>
            <a:ext cx="6870702" cy="685800"/>
          </a:xfrm>
        </p:spPr>
        <p:txBody>
          <a:bodyPr/>
          <a:lstStyle/>
          <a:p>
            <a:r>
              <a:rPr lang="en-US" dirty="0" smtClean="0"/>
              <a:t>Mark Tabladillo, Ph.D.</a:t>
            </a:r>
          </a:p>
          <a:p>
            <a:r>
              <a:rPr lang="en-US" dirty="0" smtClean="0"/>
              <a:t>Microsoft MVP, Data Mining Architect</a:t>
            </a:r>
          </a:p>
          <a:p>
            <a:r>
              <a:rPr lang="en-US" dirty="0" err="1" smtClean="0"/>
              <a:t>MarkTab</a:t>
            </a:r>
            <a:r>
              <a:rPr lang="en-US" dirty="0" smtClean="0"/>
              <a:t> Consulting</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19468"/>
            <a:ext cx="915635"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DBI204</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Data</a:t>
            </a:r>
            <a:endParaRPr lang="en-US" dirty="0"/>
          </a:p>
        </p:txBody>
      </p:sp>
      <p:sp>
        <p:nvSpPr>
          <p:cNvPr id="3" name="Content Placeholder 2"/>
          <p:cNvSpPr>
            <a:spLocks noGrp="1"/>
          </p:cNvSpPr>
          <p:nvPr>
            <p:ph idx="1"/>
          </p:nvPr>
        </p:nvSpPr>
        <p:spPr>
          <a:xfrm>
            <a:off x="914162" y="1752601"/>
            <a:ext cx="10157354" cy="2388346"/>
          </a:xfrm>
        </p:spPr>
        <p:txBody>
          <a:bodyPr anchor="t"/>
          <a:lstStyle/>
          <a:p>
            <a:pPr algn="l"/>
            <a:r>
              <a:rPr lang="en-US" sz="3200" dirty="0" smtClean="0"/>
              <a:t>Contoso Retail demo dataset</a:t>
            </a:r>
          </a:p>
          <a:p>
            <a:pPr lvl="1"/>
            <a:r>
              <a:rPr lang="en-US" dirty="0">
                <a:hlinkClick r:id="rId2"/>
              </a:rPr>
              <a:t>http://</a:t>
            </a:r>
            <a:r>
              <a:rPr lang="en-US" dirty="0" smtClean="0">
                <a:hlinkClick r:id="rId2"/>
              </a:rPr>
              <a:t>www.microsoft.com/en-us/download/details.aspx?id=18279</a:t>
            </a:r>
            <a:r>
              <a:rPr lang="en-US" dirty="0" smtClean="0"/>
              <a:t> </a:t>
            </a:r>
          </a:p>
          <a:p>
            <a:r>
              <a:rPr lang="en-US" dirty="0" smtClean="0"/>
              <a:t>Windows Azure Marketplace</a:t>
            </a:r>
          </a:p>
          <a:p>
            <a:pPr lvl="1"/>
            <a:r>
              <a:rPr lang="en-US" dirty="0">
                <a:hlinkClick r:id="rId3"/>
              </a:rPr>
              <a:t>https://datamarket.azure.com</a:t>
            </a:r>
            <a:r>
              <a:rPr lang="en-US" dirty="0" smtClean="0">
                <a:hlinkClick r:id="rId3"/>
              </a:rPr>
              <a:t>/</a:t>
            </a:r>
            <a:r>
              <a:rPr lang="en-US" dirty="0" smtClean="0"/>
              <a:t> </a:t>
            </a:r>
            <a:endParaRPr lang="en-US" dirty="0"/>
          </a:p>
        </p:txBody>
      </p:sp>
      <p:pic>
        <p:nvPicPr>
          <p:cNvPr id="4"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542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Slide for Showing Developer’s Software Code</a:t>
            </a:r>
            <a:endParaRPr lang="en-US" dirty="0"/>
          </a:p>
        </p:txBody>
      </p:sp>
      <p:sp>
        <p:nvSpPr>
          <p:cNvPr id="6" name="Text Placeholder 5"/>
          <p:cNvSpPr>
            <a:spLocks noGrp="1"/>
          </p:cNvSpPr>
          <p:nvPr>
            <p:ph type="body" sz="quarter" idx="10"/>
          </p:nvPr>
        </p:nvSpPr>
        <p:spPr>
          <a:xfrm>
            <a:off x="962833" y="1905000"/>
            <a:ext cx="10718125" cy="415498"/>
          </a:xfrm>
        </p:spPr>
        <p:txBody>
          <a:bodyPr/>
          <a:lstStyle/>
          <a:p>
            <a:endParaRPr lang="en-US" dirty="0" smtClean="0"/>
          </a:p>
        </p:txBody>
      </p:sp>
      <p:pic>
        <p:nvPicPr>
          <p:cNvPr id="4" name="Picture 2" descr="C:\Users\Jordan\Desktop\TechEd_2012\TechEd-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8223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Mark Tabladillo</a:t>
            </a:r>
          </a:p>
          <a:p>
            <a:r>
              <a:rPr lang="en-US" dirty="0" smtClean="0"/>
              <a:t>Microsoft MVP</a:t>
            </a:r>
          </a:p>
          <a:p>
            <a:r>
              <a:rPr lang="en-US" dirty="0" err="1" smtClean="0"/>
              <a:t>MarkTab</a:t>
            </a:r>
            <a:r>
              <a:rPr lang="en-US" dirty="0" smtClean="0"/>
              <a:t> Consulting</a:t>
            </a:r>
            <a:endParaRPr lang="en-US" dirty="0"/>
          </a:p>
        </p:txBody>
      </p:sp>
      <p:sp>
        <p:nvSpPr>
          <p:cNvPr id="2" name="Title 1"/>
          <p:cNvSpPr>
            <a:spLocks noGrp="1"/>
          </p:cNvSpPr>
          <p:nvPr>
            <p:ph type="ctrTitle"/>
          </p:nvPr>
        </p:nvSpPr>
        <p:spPr/>
        <p:txBody>
          <a:bodyPr/>
          <a:lstStyle/>
          <a:p>
            <a:r>
              <a:rPr lang="en-US" dirty="0" smtClean="0"/>
              <a:t>Analysis Tab</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Mark Tabladillo</a:t>
            </a:r>
          </a:p>
          <a:p>
            <a:r>
              <a:rPr lang="en-US" dirty="0" smtClean="0"/>
              <a:t>Microsoft MVP</a:t>
            </a:r>
          </a:p>
          <a:p>
            <a:r>
              <a:rPr lang="en-US" dirty="0" err="1" smtClean="0"/>
              <a:t>MarkTab</a:t>
            </a:r>
            <a:r>
              <a:rPr lang="en-US" dirty="0" smtClean="0"/>
              <a:t> Consulting</a:t>
            </a:r>
            <a:endParaRPr lang="en-US" dirty="0"/>
          </a:p>
        </p:txBody>
      </p:sp>
      <p:sp>
        <p:nvSpPr>
          <p:cNvPr id="2" name="Title 1"/>
          <p:cNvSpPr>
            <a:spLocks noGrp="1"/>
          </p:cNvSpPr>
          <p:nvPr>
            <p:ph type="ctrTitle"/>
          </p:nvPr>
        </p:nvSpPr>
        <p:spPr/>
        <p:txBody>
          <a:bodyPr/>
          <a:lstStyle/>
          <a:p>
            <a:r>
              <a:rPr lang="en-US" dirty="0" smtClean="0"/>
              <a:t>Data Mining Tab</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9535957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19112" y="1447799"/>
            <a:ext cx="11149013" cy="1526572"/>
          </a:xfrm>
        </p:spPr>
        <p:txBody>
          <a:bodyPr/>
          <a:lstStyle/>
          <a:p>
            <a:r>
              <a:rPr lang="en-US" dirty="0" smtClean="0">
                <a:solidFill>
                  <a:schemeClr val="bg1">
                    <a:lumMod val="60000"/>
                    <a:lumOff val="40000"/>
                  </a:schemeClr>
                </a:solidFill>
              </a:rPr>
              <a:t>Fundamentals</a:t>
            </a:r>
          </a:p>
          <a:p>
            <a:r>
              <a:rPr lang="en-US" dirty="0" smtClean="0">
                <a:solidFill>
                  <a:schemeClr val="bg1">
                    <a:lumMod val="60000"/>
                    <a:lumOff val="40000"/>
                  </a:schemeClr>
                </a:solidFill>
              </a:rPr>
              <a:t>Demonstration</a:t>
            </a:r>
          </a:p>
          <a:p>
            <a:r>
              <a:rPr lang="en-US" b="1" dirty="0" smtClean="0">
                <a:solidFill>
                  <a:srgbClr val="FFFF00"/>
                </a:solidFill>
              </a:rPr>
              <a:t>Resources</a:t>
            </a:r>
            <a:endParaRPr lang="en-US" b="1" dirty="0">
              <a:solidFill>
                <a:srgbClr val="FFFF00"/>
              </a:solidFill>
            </a:endParaRPr>
          </a:p>
        </p:txBody>
      </p:sp>
      <p:pic>
        <p:nvPicPr>
          <p:cNvPr id="4" name="Picture 3" descr="C:\Users\Jordan\Desktop\TechEd_2012\TechE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428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Started</a:t>
            </a:r>
            <a:endParaRPr lang="en-US" dirty="0"/>
          </a:p>
        </p:txBody>
      </p:sp>
      <p:sp>
        <p:nvSpPr>
          <p:cNvPr id="3" name="Content Placeholder 2"/>
          <p:cNvSpPr>
            <a:spLocks noGrp="1"/>
          </p:cNvSpPr>
          <p:nvPr>
            <p:ph idx="1"/>
          </p:nvPr>
        </p:nvSpPr>
        <p:spPr>
          <a:xfrm>
            <a:off x="531812" y="1371600"/>
            <a:ext cx="11149013" cy="4495800"/>
          </a:xfrm>
        </p:spPr>
        <p:txBody>
          <a:bodyPr>
            <a:normAutofit fontScale="92500" lnSpcReduction="10000"/>
          </a:bodyPr>
          <a:lstStyle/>
          <a:p>
            <a:r>
              <a:rPr lang="en-US" dirty="0"/>
              <a:t>Excel Data Mining Add-In (Free)</a:t>
            </a:r>
          </a:p>
          <a:p>
            <a:pPr lvl="1"/>
            <a:r>
              <a:rPr lang="en-US" dirty="0">
                <a:hlinkClick r:id="rId2"/>
              </a:rPr>
              <a:t>http://www.microsoft.com/en-us/download/details.aspx?id=29061</a:t>
            </a:r>
            <a:endParaRPr lang="en-US" dirty="0"/>
          </a:p>
          <a:p>
            <a:r>
              <a:rPr lang="en-US" dirty="0"/>
              <a:t>PowerPivot (Free</a:t>
            </a:r>
            <a:r>
              <a:rPr lang="en-US" dirty="0" smtClean="0"/>
              <a:t>)</a:t>
            </a:r>
          </a:p>
          <a:p>
            <a:pPr lvl="1"/>
            <a:r>
              <a:rPr lang="en-US" dirty="0">
                <a:hlinkClick r:id="rId3"/>
              </a:rPr>
              <a:t>http://</a:t>
            </a:r>
            <a:r>
              <a:rPr lang="en-US" dirty="0" smtClean="0">
                <a:hlinkClick r:id="rId3"/>
              </a:rPr>
              <a:t>www.microsoft.com/en-us/bi/powerpivot.aspx</a:t>
            </a:r>
            <a:r>
              <a:rPr lang="en-US" dirty="0" smtClean="0"/>
              <a:t> </a:t>
            </a:r>
          </a:p>
          <a:p>
            <a:r>
              <a:rPr lang="en-US" dirty="0" smtClean="0"/>
              <a:t>Windows 7</a:t>
            </a:r>
          </a:p>
          <a:p>
            <a:pPr lvl="1"/>
            <a:r>
              <a:rPr lang="en-US" dirty="0">
                <a:hlinkClick r:id="rId4"/>
              </a:rPr>
              <a:t>http://</a:t>
            </a:r>
            <a:r>
              <a:rPr lang="en-US" dirty="0" smtClean="0">
                <a:hlinkClick r:id="rId4"/>
              </a:rPr>
              <a:t>windows.microsoft.com/en-US/windows/shop/windows-7</a:t>
            </a:r>
            <a:r>
              <a:rPr lang="en-US" dirty="0" smtClean="0"/>
              <a:t> </a:t>
            </a:r>
            <a:endParaRPr lang="en-US" dirty="0"/>
          </a:p>
          <a:p>
            <a:r>
              <a:rPr lang="en-US" dirty="0" smtClean="0"/>
              <a:t>SQL Server 2012</a:t>
            </a:r>
          </a:p>
          <a:p>
            <a:pPr lvl="1"/>
            <a:r>
              <a:rPr lang="en-US" dirty="0">
                <a:hlinkClick r:id="rId5"/>
              </a:rPr>
              <a:t>http://</a:t>
            </a:r>
            <a:r>
              <a:rPr lang="en-US" dirty="0" smtClean="0">
                <a:hlinkClick r:id="rId5"/>
              </a:rPr>
              <a:t>www.microsoft.com/sqlserver/en/us/default.aspx</a:t>
            </a:r>
            <a:r>
              <a:rPr lang="en-US" dirty="0" smtClean="0"/>
              <a:t> </a:t>
            </a:r>
          </a:p>
          <a:p>
            <a:r>
              <a:rPr lang="en-US" dirty="0" smtClean="0"/>
              <a:t>Microsoft Office</a:t>
            </a:r>
          </a:p>
          <a:p>
            <a:pPr lvl="1"/>
            <a:r>
              <a:rPr lang="en-US" dirty="0">
                <a:hlinkClick r:id="rId6"/>
              </a:rPr>
              <a:t>http://office.microsoft.com/en-us</a:t>
            </a:r>
            <a:r>
              <a:rPr lang="en-US" dirty="0" smtClean="0">
                <a:hlinkClick r:id="rId6"/>
              </a:rPr>
              <a:t>/</a:t>
            </a:r>
            <a:r>
              <a:rPr lang="en-US" dirty="0" smtClean="0"/>
              <a:t> </a:t>
            </a:r>
          </a:p>
        </p:txBody>
      </p:sp>
      <p:pic>
        <p:nvPicPr>
          <p:cNvPr id="4"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640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For Students</a:t>
            </a:r>
            <a:br>
              <a:rPr lang="en-US" dirty="0" smtClean="0"/>
            </a:br>
            <a:r>
              <a:rPr lang="en-US" sz="3600" dirty="0" smtClean="0">
                <a:hlinkClick r:id="rId2"/>
              </a:rPr>
              <a:t>http://www.dreamspark.com</a:t>
            </a:r>
            <a:r>
              <a:rPr lang="en-US" sz="3600" dirty="0" smtClean="0"/>
              <a:t> </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5812" y="1407496"/>
            <a:ext cx="9296400" cy="5208623"/>
          </a:xfrm>
        </p:spPr>
      </p:pic>
      <p:pic>
        <p:nvPicPr>
          <p:cNvPr id="8"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722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a:t>
            </a:r>
            <a:endParaRPr lang="en-US" dirty="0"/>
          </a:p>
        </p:txBody>
      </p:sp>
      <p:sp>
        <p:nvSpPr>
          <p:cNvPr id="3" name="Text Placeholder 2"/>
          <p:cNvSpPr>
            <a:spLocks noGrp="1"/>
          </p:cNvSpPr>
          <p:nvPr>
            <p:ph type="body" sz="quarter" idx="10"/>
          </p:nvPr>
        </p:nvSpPr>
        <p:spPr>
          <a:xfrm>
            <a:off x="519112" y="1447799"/>
            <a:ext cx="11149013" cy="2880789"/>
          </a:xfrm>
        </p:spPr>
        <p:txBody>
          <a:bodyPr/>
          <a:lstStyle/>
          <a:p>
            <a:r>
              <a:rPr lang="en-US" dirty="0"/>
              <a:t>Landing Webpage </a:t>
            </a:r>
            <a:r>
              <a:rPr lang="en-US" dirty="0">
                <a:hlinkClick r:id="rId2"/>
              </a:rPr>
              <a:t>http://</a:t>
            </a:r>
            <a:r>
              <a:rPr lang="en-US" dirty="0" smtClean="0">
                <a:hlinkClick r:id="rId2"/>
              </a:rPr>
              <a:t>www.marktab.net/TechEd2012</a:t>
            </a:r>
            <a:r>
              <a:rPr lang="en-US" dirty="0" smtClean="0"/>
              <a:t>  </a:t>
            </a:r>
            <a:endParaRPr lang="en-US" dirty="0"/>
          </a:p>
          <a:p>
            <a:pPr lvl="1"/>
            <a:r>
              <a:rPr lang="en-US" dirty="0"/>
              <a:t>Data Mining Blog</a:t>
            </a:r>
          </a:p>
          <a:p>
            <a:pPr lvl="1"/>
            <a:r>
              <a:rPr lang="en-US" dirty="0"/>
              <a:t>Data Mining Resources</a:t>
            </a:r>
          </a:p>
          <a:p>
            <a:pPr lvl="1"/>
            <a:r>
              <a:rPr lang="en-US" dirty="0"/>
              <a:t>Twitter</a:t>
            </a:r>
          </a:p>
          <a:p>
            <a:pPr lvl="1"/>
            <a:r>
              <a:rPr lang="en-US" dirty="0"/>
              <a:t>LinkedIn</a:t>
            </a:r>
          </a:p>
          <a:p>
            <a:endParaRPr lang="en-US" dirty="0"/>
          </a:p>
        </p:txBody>
      </p:sp>
      <p:pic>
        <p:nvPicPr>
          <p:cNvPr id="4"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3919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519112" y="1447799"/>
            <a:ext cx="11149013" cy="2856167"/>
          </a:xfrm>
        </p:spPr>
        <p:txBody>
          <a:bodyPr/>
          <a:lstStyle/>
          <a:p>
            <a:r>
              <a:rPr lang="en-US" dirty="0" smtClean="0"/>
              <a:t>SQL Server Analysis Services provides enterprise-level data mining to Excel 2010 with PowerPivot</a:t>
            </a:r>
          </a:p>
          <a:p>
            <a:r>
              <a:rPr lang="en-US" dirty="0" smtClean="0"/>
              <a:t>The Analyze and Data Mining Tabs have user-friendly functions for data mining Excel tables</a:t>
            </a:r>
          </a:p>
          <a:p>
            <a:r>
              <a:rPr lang="en-US" dirty="0" smtClean="0"/>
              <a:t>The landing webpage includes many places to continue to learn</a:t>
            </a:r>
            <a:endParaRPr lang="en-US" dirty="0"/>
          </a:p>
        </p:txBody>
      </p:sp>
      <p:pic>
        <p:nvPicPr>
          <p:cNvPr id="4" name="Picture 2" descr="C:\Users\Jordan\Desktop\TechEd_2012\TechE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550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3693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000" dirty="0">
                <a:solidFill>
                  <a:schemeClr val="tx1">
                    <a:alpha val="99000"/>
                  </a:schemeClr>
                </a:solidFill>
              </a:rPr>
              <a:t>Breakout Sessions </a:t>
            </a:r>
            <a:r>
              <a:rPr lang="en-US" sz="2000" dirty="0" smtClean="0">
                <a:solidFill>
                  <a:schemeClr val="tx1">
                    <a:alpha val="99000"/>
                  </a:schemeClr>
                </a:solidFill>
              </a:rPr>
              <a:t>(DBI320 -- Delivering </a:t>
            </a:r>
            <a:r>
              <a:rPr lang="en-US" sz="2000" dirty="0">
                <a:solidFill>
                  <a:schemeClr val="tx1">
                    <a:alpha val="99000"/>
                  </a:schemeClr>
                </a:solidFill>
              </a:rPr>
              <a:t>KPIs with Microsoft SQL Server Analysis Services)</a:t>
            </a:r>
            <a:endParaRPr lang="en-US" sz="2000" dirty="0" smtClean="0">
              <a:solidFill>
                <a:schemeClr val="tx1">
                  <a:alpha val="99000"/>
                </a:schemeClr>
              </a:solidFill>
            </a:endParaRPr>
          </a:p>
        </p:txBody>
      </p:sp>
      <p:sp>
        <p:nvSpPr>
          <p:cNvPr id="9" name="Rectangle 8"/>
          <p:cNvSpPr/>
          <p:nvPr/>
        </p:nvSpPr>
        <p:spPr>
          <a:xfrm>
            <a:off x="667870" y="2320867"/>
            <a:ext cx="11013088" cy="3693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000" dirty="0">
                <a:solidFill>
                  <a:schemeClr val="tx1">
                    <a:alpha val="99000"/>
                  </a:schemeClr>
                </a:solidFill>
              </a:rPr>
              <a:t>Hands-on Labs (</a:t>
            </a:r>
            <a:r>
              <a:rPr lang="en-US" sz="2000" dirty="0" smtClean="0">
                <a:solidFill>
                  <a:schemeClr val="tx1">
                    <a:alpha val="99000"/>
                  </a:schemeClr>
                </a:solidFill>
              </a:rPr>
              <a:t>DBI51-HOL -- Creating </a:t>
            </a:r>
            <a:r>
              <a:rPr lang="en-US" sz="2000" dirty="0">
                <a:solidFill>
                  <a:schemeClr val="tx1">
                    <a:alpha val="99000"/>
                  </a:schemeClr>
                </a:solidFill>
              </a:rPr>
              <a:t>a PowerPivot Workbook in Microsoft Excel 2010 </a:t>
            </a:r>
            <a:r>
              <a:rPr lang="en-US" sz="2000" dirty="0" smtClean="0">
                <a:solidFill>
                  <a:schemeClr val="tx1">
                    <a:alpha val="99000"/>
                  </a:schemeClr>
                </a:solidFill>
              </a:rPr>
              <a:t>)</a:t>
            </a:r>
            <a:endParaRPr lang="en-US" sz="2000" dirty="0">
              <a:solidFill>
                <a:schemeClr val="tx1">
                  <a:alpha val="99000"/>
                </a:schemeClr>
              </a:solidFill>
            </a:endParaRP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Product Demo Stations </a:t>
            </a:r>
            <a:r>
              <a:rPr lang="en-US" sz="2400" dirty="0" smtClean="0">
                <a:solidFill>
                  <a:schemeClr val="tx1">
                    <a:alpha val="99000"/>
                  </a:schemeClr>
                </a:solidFill>
              </a:rPr>
              <a:t>(SQL Server Business Intelligence)</a:t>
            </a:r>
            <a:endParaRPr lang="en-US" sz="2400" dirty="0">
              <a:solidFill>
                <a:schemeClr val="tx1">
                  <a:alpha val="99000"/>
                </a:schemeClr>
              </a:solidFill>
            </a:endParaRP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Related Certification </a:t>
            </a:r>
            <a:r>
              <a:rPr lang="en-US" sz="2400" dirty="0" smtClean="0">
                <a:solidFill>
                  <a:schemeClr val="tx1">
                    <a:alpha val="99000"/>
                  </a:schemeClr>
                </a:solidFill>
              </a:rPr>
              <a:t>Exam:  MCSE Business Intelligence</a:t>
            </a:r>
            <a:endParaRPr lang="en-US" sz="2400" dirty="0">
              <a:solidFill>
                <a:schemeClr val="tx1">
                  <a:alpha val="99000"/>
                </a:schemeClr>
              </a:solidFill>
            </a:endParaRP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
            </a:r>
            <a:r>
              <a:rPr lang="en-US" sz="2400" dirty="0" smtClean="0">
                <a:solidFill>
                  <a:schemeClr val="tx1">
                    <a:alpha val="99000"/>
                  </a:schemeClr>
                </a:solidFill>
              </a:rPr>
              <a:t>At:  Managed Self Service BI (Mon morn and night, Tues morn)</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grpSp>
        <p:nvGrpSpPr>
          <p:cNvPr id="31" name="Group 30"/>
          <p:cNvGrpSpPr/>
          <p:nvPr/>
        </p:nvGrpSpPr>
        <p:grpSpPr>
          <a:xfrm>
            <a:off x="989012" y="1611959"/>
            <a:ext cx="5060405" cy="3528111"/>
            <a:chOff x="1805440" y="1627669"/>
            <a:chExt cx="4267200" cy="3833311"/>
          </a:xfrm>
        </p:grpSpPr>
        <p:sp>
          <p:nvSpPr>
            <p:cNvPr id="32" name="Rectangle 31"/>
            <p:cNvSpPr/>
            <p:nvPr/>
          </p:nvSpPr>
          <p:spPr bwMode="auto">
            <a:xfrm>
              <a:off x="1805440" y="1627669"/>
              <a:ext cx="4267200" cy="3448879"/>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200" spc="-50"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1827212" y="4688018"/>
              <a:ext cx="4245428" cy="772962"/>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lnSpc>
                  <a:spcPct val="85000"/>
                </a:lnSpc>
                <a:spcBef>
                  <a:spcPct val="20000"/>
                </a:spcBef>
                <a:spcAft>
                  <a:spcPct val="0"/>
                </a:spcAft>
              </a:pPr>
              <a:endParaRPr lang="en-US" b="1" dirty="0" smtClean="0">
                <a:solidFill>
                  <a:srgbClr val="363535"/>
                </a:solidFill>
                <a:latin typeface="Segoe Semibold" pitchFamily="34" charset="0"/>
              </a:endParaRPr>
            </a:p>
          </p:txBody>
        </p:sp>
      </p:grpSp>
      <p:sp>
        <p:nvSpPr>
          <p:cNvPr id="49" name="Rectangle 48"/>
          <p:cNvSpPr/>
          <p:nvPr/>
        </p:nvSpPr>
        <p:spPr bwMode="auto">
          <a:xfrm>
            <a:off x="6151119" y="3422585"/>
            <a:ext cx="1907735" cy="17216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800" dirty="0" smtClean="0">
                <a:solidFill>
                  <a:srgbClr val="FFFFFF"/>
                </a:solidFill>
                <a:ea typeface="Segoe UI" pitchFamily="34" charset="0"/>
                <a:cs typeface="Segoe UI" pitchFamily="34" charset="0"/>
              </a:rPr>
              <a:t>Mark</a:t>
            </a:r>
          </a:p>
          <a:p>
            <a:pPr defTabSz="685666" fontAlgn="base">
              <a:spcBef>
                <a:spcPct val="0"/>
              </a:spcBef>
              <a:spcAft>
                <a:spcPct val="0"/>
              </a:spcAft>
            </a:pPr>
            <a:r>
              <a:rPr lang="en-US" sz="2800" dirty="0" smtClean="0">
                <a:solidFill>
                  <a:srgbClr val="FFFFFF"/>
                </a:solidFill>
                <a:ea typeface="Segoe UI" pitchFamily="34" charset="0"/>
                <a:cs typeface="Segoe UI" pitchFamily="34" charset="0"/>
              </a:rPr>
              <a:t>Tabladillo</a:t>
            </a:r>
            <a:endParaRPr lang="en-US" sz="2800" dirty="0">
              <a:solidFill>
                <a:srgbClr val="FFFFFF"/>
              </a:solidFill>
              <a:ea typeface="Segoe UI" pitchFamily="34" charset="0"/>
              <a:cs typeface="Segoe UI" pitchFamily="34" charset="0"/>
            </a:endParaRPr>
          </a:p>
        </p:txBody>
      </p:sp>
      <p:sp>
        <p:nvSpPr>
          <p:cNvPr id="8" name="Rectangle 7">
            <a:hlinkClick r:id="rId3"/>
          </p:cNvPr>
          <p:cNvSpPr/>
          <p:nvPr/>
        </p:nvSpPr>
        <p:spPr bwMode="auto">
          <a:xfrm>
            <a:off x="6151120" y="1600200"/>
            <a:ext cx="3915744" cy="1721637"/>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2000" dirty="0">
                <a:solidFill>
                  <a:srgbClr val="FFFFFF"/>
                </a:solidFill>
                <a:ea typeface="Segoe UI" pitchFamily="34" charset="0"/>
                <a:cs typeface="Segoe UI" pitchFamily="34" charset="0"/>
                <a:hlinkClick r:id="rId4"/>
              </a:rPr>
              <a:t>http</a:t>
            </a:r>
            <a:r>
              <a:rPr lang="en-US" sz="2000" dirty="0" smtClean="0">
                <a:solidFill>
                  <a:srgbClr val="FFFFFF"/>
                </a:solidFill>
                <a:ea typeface="Segoe UI" pitchFamily="34" charset="0"/>
                <a:cs typeface="Segoe UI" pitchFamily="34" charset="0"/>
                <a:hlinkClick r:id="rId4"/>
              </a:rPr>
              <a:t>://marktab.net/TechEd2012</a:t>
            </a:r>
            <a:r>
              <a:rPr lang="en-US" sz="2000" dirty="0" smtClean="0">
                <a:solidFill>
                  <a:srgbClr val="FFFFFF"/>
                </a:solidFill>
                <a:ea typeface="Segoe UI" pitchFamily="34" charset="0"/>
                <a:cs typeface="Segoe UI" pitchFamily="34" charset="0"/>
              </a:rPr>
              <a:t>  </a:t>
            </a:r>
            <a:endParaRPr lang="en-US" sz="2000" dirty="0">
              <a:solidFill>
                <a:srgbClr val="FFFFFF"/>
              </a:solidFill>
              <a:ea typeface="Segoe UI" pitchFamily="34" charset="0"/>
              <a:cs typeface="Segoe UI" pitchFamily="34" charset="0"/>
            </a:endParaRPr>
          </a:p>
        </p:txBody>
      </p:sp>
      <p:grpSp>
        <p:nvGrpSpPr>
          <p:cNvPr id="11" name="Group 10"/>
          <p:cNvGrpSpPr/>
          <p:nvPr/>
        </p:nvGrpSpPr>
        <p:grpSpPr>
          <a:xfrm>
            <a:off x="8159128" y="3418433"/>
            <a:ext cx="1907735" cy="1721637"/>
            <a:chOff x="8159128" y="3418433"/>
            <a:chExt cx="1907735" cy="1721637"/>
          </a:xfrm>
        </p:grpSpPr>
        <p:sp>
          <p:nvSpPr>
            <p:cNvPr id="20" name="Rectangle 19">
              <a:hlinkClick r:id="rId3"/>
            </p:cNvPr>
            <p:cNvSpPr/>
            <p:nvPr/>
          </p:nvSpPr>
          <p:spPr bwMode="auto">
            <a:xfrm>
              <a:off x="8159128" y="3418433"/>
              <a:ext cx="1907735" cy="172163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smtClean="0">
                  <a:solidFill>
                    <a:srgbClr val="FFFFFF"/>
                  </a:solidFill>
                  <a:ea typeface="Segoe UI" pitchFamily="34" charset="0"/>
                  <a:cs typeface="Segoe UI" pitchFamily="34" charset="0"/>
                </a:rPr>
                <a:t>@</a:t>
              </a:r>
              <a:r>
                <a:rPr lang="en-US" sz="1400" dirty="0" err="1" smtClean="0">
                  <a:solidFill>
                    <a:srgbClr val="FFFFFF"/>
                  </a:solidFill>
                  <a:ea typeface="Segoe UI" pitchFamily="34" charset="0"/>
                  <a:cs typeface="Segoe UI" pitchFamily="34" charset="0"/>
                </a:rPr>
                <a:t>marktabnet</a:t>
              </a:r>
              <a:endParaRPr lang="en-US" sz="1400" dirty="0" smtClean="0">
                <a:solidFill>
                  <a:srgbClr val="FFFFFF"/>
                </a:solidFill>
                <a:ea typeface="Segoe UI" pitchFamily="34" charset="0"/>
                <a:cs typeface="Segoe UI" pitchFamily="34" charset="0"/>
              </a:endParaRPr>
            </a:p>
          </p:txBody>
        </p:sp>
        <p:sp>
          <p:nvSpPr>
            <p:cNvPr id="58" name="Freeform 13"/>
            <p:cNvSpPr>
              <a:spLocks noEditPoints="1"/>
            </p:cNvSpPr>
            <p:nvPr/>
          </p:nvSpPr>
          <p:spPr bwMode="black">
            <a:xfrm>
              <a:off x="8598277" y="3697658"/>
              <a:ext cx="1029437" cy="87649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z="1400" spc="-122" dirty="0">
                <a:solidFill>
                  <a:srgbClr val="FFFFFF"/>
                </a:solidFill>
                <a:latin typeface="Segoe Light" pitchFamily="34" charset="0"/>
              </a:endParaRPr>
            </a:p>
          </p:txBody>
        </p:sp>
      </p:gr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335" y="4525727"/>
            <a:ext cx="1295399" cy="523918"/>
          </a:xfrm>
          <a:prstGeom prst="rect">
            <a:avLst/>
          </a:prstGeom>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687" y="4501936"/>
            <a:ext cx="31337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4543" y="1841140"/>
            <a:ext cx="2358792" cy="235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reeform 78"/>
          <p:cNvSpPr>
            <a:spLocks noEditPoints="1"/>
          </p:cNvSpPr>
          <p:nvPr/>
        </p:nvSpPr>
        <p:spPr bwMode="auto">
          <a:xfrm>
            <a:off x="7835949" y="2089157"/>
            <a:ext cx="546086" cy="546086"/>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28"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6602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@ms_teched</a:t>
              </a:r>
              <a:endParaRPr lang="en-US" sz="1400" dirty="0">
                <a:gradFill>
                  <a:gsLst>
                    <a:gs pos="50000">
                      <a:srgbClr val="FFFFFF"/>
                    </a:gs>
                    <a:gs pos="100000">
                      <a:srgbClr val="FFFFFF"/>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rgbClr val="FFFFFF"/>
                    </a:gs>
                    <a:gs pos="100000">
                      <a:srgbClr val="FFFFFF"/>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rgbClr val="FFFFFF"/>
                        </a:gs>
                        <a:gs pos="100000">
                          <a:srgbClr val="FFFFFF"/>
                        </a:gs>
                      </a:gsLst>
                      <a:lin ang="5400000" scaled="0"/>
                    </a:gradFill>
                    <a:latin typeface="Segoe UI Semibold" pitchFamily="34" charset="0"/>
                    <a:hlinkClick r:id="rId4"/>
                  </a:rPr>
                  <a:t>m</a:t>
                </a:r>
                <a:r>
                  <a:rPr lang="en-US" sz="7000" dirty="0">
                    <a:gradFill>
                      <a:gsLst>
                        <a:gs pos="50000">
                          <a:srgbClr val="FFFFFF"/>
                        </a:gs>
                        <a:gs pos="100000">
                          <a:srgbClr val="FFFFFF"/>
                        </a:gs>
                      </a:gsLst>
                      <a:lin ang="5400000" scaled="0"/>
                    </a:gradFill>
                    <a:latin typeface="Segoe UI Semibold" pitchFamily="34" charset="0"/>
                    <a:hlinkClick r:id="rId4"/>
                  </a:rPr>
                  <a:t>v</a:t>
                </a:r>
                <a:r>
                  <a:rPr lang="en-US" sz="7000" dirty="0" smtClean="0">
                    <a:gradFill>
                      <a:gsLst>
                        <a:gs pos="50000">
                          <a:srgbClr val="FFFFFF"/>
                        </a:gs>
                        <a:gs pos="100000">
                          <a:srgbClr val="FFFFFF"/>
                        </a:gs>
                      </a:gsLst>
                      <a:lin ang="5400000" scaled="0"/>
                    </a:gradFill>
                    <a:latin typeface="Segoe UI Semibold" pitchFamily="34" charset="0"/>
                    <a:hlinkClick r:id="rId4"/>
                  </a:rPr>
                  <a:t>a</a:t>
                </a:r>
                <a:endParaRPr lang="en-US" sz="7000" dirty="0" smtClean="0">
                  <a:gradFill>
                    <a:gsLst>
                      <a:gs pos="50000">
                        <a:srgbClr val="FFFFFF"/>
                      </a:gs>
                      <a:gs pos="100000">
                        <a:srgbClr val="FFFFFF"/>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rgbClr val="3397D3"/>
                        </a:gs>
                        <a:gs pos="100000">
                          <a:srgbClr val="3397D3"/>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rgbClr val="FFFFFF"/>
                    </a:gs>
                    <a:gs pos="100000">
                      <a:srgbClr val="FFFFFF"/>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rgbClr val="FFFFFF"/>
                    </a:gs>
                    <a:gs pos="100000">
                      <a:srgbClr val="FFFFFF"/>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rgbClr val="FFFFFF"/>
                    </a:gs>
                    <a:gs pos="100000">
                      <a:srgbClr val="FFFFFF"/>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rgbClr val="FFFFFF"/>
                      </a:gs>
                      <a:gs pos="100000">
                        <a:srgbClr val="FFFFFF"/>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810196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19112" y="1447799"/>
            <a:ext cx="11149013" cy="1526572"/>
          </a:xfrm>
        </p:spPr>
        <p:txBody>
          <a:bodyPr/>
          <a:lstStyle/>
          <a:p>
            <a:r>
              <a:rPr lang="en-US" dirty="0" smtClean="0"/>
              <a:t>Fundamentals</a:t>
            </a:r>
          </a:p>
          <a:p>
            <a:r>
              <a:rPr lang="en-US" dirty="0" smtClean="0"/>
              <a:t>Demonstration</a:t>
            </a:r>
          </a:p>
          <a:p>
            <a:r>
              <a:rPr lang="en-US" dirty="0" smtClean="0"/>
              <a:t>Resources</a:t>
            </a:r>
            <a:endParaRPr lang="en-US" dirty="0"/>
          </a:p>
        </p:txBody>
      </p:sp>
      <p:pic>
        <p:nvPicPr>
          <p:cNvPr id="4" name="Picture 3" descr="C:\Users\Jordan\Desktop\TechEd_2012\TechE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5002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519112" y="1447799"/>
            <a:ext cx="11149013" cy="1526572"/>
          </a:xfrm>
        </p:spPr>
        <p:txBody>
          <a:bodyPr/>
          <a:lstStyle/>
          <a:p>
            <a:r>
              <a:rPr lang="en-US" b="1" dirty="0" smtClean="0">
                <a:solidFill>
                  <a:srgbClr val="FFFF00"/>
                </a:solidFill>
              </a:rPr>
              <a:t>Fundamentals</a:t>
            </a:r>
          </a:p>
          <a:p>
            <a:r>
              <a:rPr lang="en-US" dirty="0" smtClean="0">
                <a:solidFill>
                  <a:schemeClr val="bg1">
                    <a:lumMod val="60000"/>
                    <a:lumOff val="40000"/>
                  </a:schemeClr>
                </a:solidFill>
              </a:rPr>
              <a:t>Demonstration</a:t>
            </a:r>
          </a:p>
          <a:p>
            <a:r>
              <a:rPr lang="en-US" dirty="0" smtClean="0">
                <a:solidFill>
                  <a:schemeClr val="bg1">
                    <a:lumMod val="60000"/>
                    <a:lumOff val="40000"/>
                  </a:schemeClr>
                </a:solidFill>
              </a:rPr>
              <a:t>Resources</a:t>
            </a:r>
            <a:endParaRPr lang="en-US" dirty="0">
              <a:solidFill>
                <a:schemeClr val="bg1">
                  <a:lumMod val="60000"/>
                  <a:lumOff val="40000"/>
                </a:schemeClr>
              </a:solidFill>
            </a:endParaRPr>
          </a:p>
        </p:txBody>
      </p:sp>
      <p:pic>
        <p:nvPicPr>
          <p:cNvPr id="4" name="Picture 3" descr="C:\Users\Jordan\Desktop\TechEd_2012\TechE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43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781936272"/>
              </p:ext>
            </p:extLst>
          </p:nvPr>
        </p:nvGraphicFramePr>
        <p:xfrm>
          <a:off x="609441" y="1600200"/>
          <a:ext cx="10969942" cy="4060824"/>
        </p:xfrm>
        <a:graphic>
          <a:graphicData uri="http://schemas.openxmlformats.org/drawingml/2006/table">
            <a:tbl>
              <a:tblPr firstRow="1" bandRow="1">
                <a:tableStyleId>{5C22544A-7EE6-4342-B048-85BDC9FD1C3A}</a:tableStyleId>
              </a:tblPr>
              <a:tblGrid>
                <a:gridCol w="3770763"/>
                <a:gridCol w="7199179"/>
              </a:tblGrid>
              <a:tr h="912124">
                <a:tc>
                  <a:txBody>
                    <a:bodyPr/>
                    <a:lstStyle/>
                    <a:p>
                      <a:r>
                        <a:rPr lang="en-US" sz="3200" dirty="0" smtClean="0">
                          <a:solidFill>
                            <a:schemeClr val="tx2">
                              <a:lumMod val="50000"/>
                            </a:schemeClr>
                          </a:solidFill>
                        </a:rPr>
                        <a:t>Phrase</a:t>
                      </a:r>
                      <a:endParaRPr lang="en-US" sz="3200" dirty="0">
                        <a:solidFill>
                          <a:schemeClr val="tx2">
                            <a:lumMod val="50000"/>
                          </a:schemeClr>
                        </a:solidFill>
                      </a:endParaRPr>
                    </a:p>
                  </a:txBody>
                  <a:tcPr marL="174452" marR="174452"/>
                </a:tc>
                <a:tc>
                  <a:txBody>
                    <a:bodyPr/>
                    <a:lstStyle/>
                    <a:p>
                      <a:r>
                        <a:rPr lang="en-US" sz="3200" dirty="0" smtClean="0">
                          <a:solidFill>
                            <a:schemeClr val="tx2">
                              <a:lumMod val="50000"/>
                            </a:schemeClr>
                          </a:solidFill>
                        </a:rPr>
                        <a:t>Goal</a:t>
                      </a:r>
                      <a:endParaRPr lang="en-US" sz="3200" dirty="0">
                        <a:solidFill>
                          <a:schemeClr val="tx2">
                            <a:lumMod val="50000"/>
                          </a:schemeClr>
                        </a:solidFill>
                      </a:endParaRPr>
                    </a:p>
                  </a:txBody>
                  <a:tcPr marL="174452" marR="174452"/>
                </a:tc>
              </a:tr>
              <a:tr h="1574350">
                <a:tc>
                  <a:txBody>
                    <a:bodyPr/>
                    <a:lstStyle/>
                    <a:p>
                      <a:r>
                        <a:rPr lang="en-US" sz="2800" dirty="0" smtClean="0"/>
                        <a:t>“Data Mining”</a:t>
                      </a:r>
                      <a:endParaRPr lang="en-US" sz="2800" dirty="0"/>
                    </a:p>
                  </a:txBody>
                  <a:tcPr marL="174452" marR="174452"/>
                </a:tc>
                <a:tc>
                  <a:txBody>
                    <a:bodyPr/>
                    <a:lstStyle/>
                    <a:p>
                      <a:r>
                        <a:rPr lang="en-US" sz="2800" dirty="0" smtClean="0"/>
                        <a:t>Inform actionable</a:t>
                      </a:r>
                      <a:r>
                        <a:rPr lang="en-US" sz="2800" baseline="0" dirty="0" smtClean="0"/>
                        <a:t> decisions</a:t>
                      </a:r>
                      <a:endParaRPr lang="en-US" sz="2800" dirty="0"/>
                    </a:p>
                  </a:txBody>
                  <a:tcPr marL="174452" marR="174452"/>
                </a:tc>
              </a:tr>
              <a:tr h="1574350">
                <a:tc>
                  <a:txBody>
                    <a:bodyPr/>
                    <a:lstStyle/>
                    <a:p>
                      <a:r>
                        <a:rPr lang="en-US" sz="2800" dirty="0" smtClean="0"/>
                        <a:t>“Machine Learning”</a:t>
                      </a:r>
                      <a:endParaRPr lang="en-US" sz="2800" dirty="0"/>
                    </a:p>
                  </a:txBody>
                  <a:tcPr marL="174452" marR="174452"/>
                </a:tc>
                <a:tc>
                  <a:txBody>
                    <a:bodyPr/>
                    <a:lstStyle/>
                    <a:p>
                      <a:r>
                        <a:rPr lang="en-US" sz="2800" dirty="0" smtClean="0"/>
                        <a:t>Determine best performing</a:t>
                      </a:r>
                      <a:r>
                        <a:rPr lang="en-US" sz="2800" baseline="0" dirty="0" smtClean="0"/>
                        <a:t> algorithm</a:t>
                      </a:r>
                      <a:endParaRPr lang="en-US" sz="2800" dirty="0"/>
                    </a:p>
                  </a:txBody>
                  <a:tcPr marL="174452" marR="174452"/>
                </a:tc>
              </a:tr>
            </a:tbl>
          </a:graphicData>
        </a:graphic>
      </p:graphicFrame>
      <p:pic>
        <p:nvPicPr>
          <p:cNvPr id="4" name="Picture 3" descr="C:\Users\Jordan\Desktop\TechEd_2012\TechE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748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Data Mining</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212" y="1676400"/>
            <a:ext cx="4881070" cy="3352800"/>
          </a:xfrm>
        </p:spPr>
      </p:pic>
      <p:sp>
        <p:nvSpPr>
          <p:cNvPr id="4" name="Content Placeholder 3"/>
          <p:cNvSpPr>
            <a:spLocks noGrp="1"/>
          </p:cNvSpPr>
          <p:nvPr>
            <p:ph sz="half" idx="2"/>
          </p:nvPr>
        </p:nvSpPr>
        <p:spPr>
          <a:xfrm>
            <a:off x="6181725" y="1447800"/>
            <a:ext cx="5486400" cy="4573560"/>
          </a:xfrm>
        </p:spPr>
        <p:txBody>
          <a:bodyPr/>
          <a:lstStyle/>
          <a:p>
            <a:r>
              <a:rPr lang="en-US" dirty="0"/>
              <a:t>Service, not application</a:t>
            </a:r>
          </a:p>
          <a:p>
            <a:r>
              <a:rPr lang="en-US" dirty="0"/>
              <a:t>SQL Server </a:t>
            </a:r>
            <a:r>
              <a:rPr lang="en-US" dirty="0" smtClean="0"/>
              <a:t>Analysis </a:t>
            </a:r>
            <a:r>
              <a:rPr lang="en-US" dirty="0"/>
              <a:t>Services (SSAS)</a:t>
            </a:r>
          </a:p>
          <a:p>
            <a:r>
              <a:rPr lang="en-US" dirty="0"/>
              <a:t>Multiple Interfaces:</a:t>
            </a:r>
          </a:p>
          <a:p>
            <a:pPr lvl="1"/>
            <a:r>
              <a:rPr lang="en-US" dirty="0"/>
              <a:t>Excel</a:t>
            </a:r>
          </a:p>
          <a:p>
            <a:pPr lvl="1"/>
            <a:r>
              <a:rPr lang="en-US" dirty="0"/>
              <a:t>SQL Server Data Tools (SSDT) – formerly BIDS</a:t>
            </a:r>
          </a:p>
          <a:p>
            <a:pPr lvl="1"/>
            <a:r>
              <a:rPr lang="en-US" dirty="0"/>
              <a:t>SQL Server Management Studio (SSMS)</a:t>
            </a:r>
          </a:p>
          <a:p>
            <a:pPr lvl="1"/>
            <a:r>
              <a:rPr lang="en-US" dirty="0"/>
              <a:t>PowerShell</a:t>
            </a:r>
          </a:p>
          <a:p>
            <a:endParaRPr lang="en-US" dirty="0"/>
          </a:p>
        </p:txBody>
      </p:sp>
      <p:pic>
        <p:nvPicPr>
          <p:cNvPr id="5" name="Picture 4"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31475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Add-In for Excel</a:t>
            </a:r>
            <a:endParaRPr lang="en-US" dirty="0"/>
          </a:p>
        </p:txBody>
      </p:sp>
      <p:sp>
        <p:nvSpPr>
          <p:cNvPr id="4" name="Content Placeholder 3"/>
          <p:cNvSpPr>
            <a:spLocks noGrp="1"/>
          </p:cNvSpPr>
          <p:nvPr>
            <p:ph sz="half" idx="2"/>
          </p:nvPr>
        </p:nvSpPr>
        <p:spPr>
          <a:xfrm>
            <a:off x="6181725" y="1447800"/>
            <a:ext cx="5486400" cy="3330142"/>
          </a:xfrm>
        </p:spPr>
        <p:txBody>
          <a:bodyPr/>
          <a:lstStyle/>
          <a:p>
            <a:r>
              <a:rPr lang="en-US" dirty="0"/>
              <a:t>Built for Office 2010:   32-Bit or 64-Bit Add-In</a:t>
            </a:r>
          </a:p>
          <a:p>
            <a:r>
              <a:rPr lang="en-US" dirty="0"/>
              <a:t>Requires Analysis Services</a:t>
            </a:r>
          </a:p>
          <a:p>
            <a:r>
              <a:rPr lang="en-US" dirty="0"/>
              <a:t>SQL Server 2012 Editions for Data Mining</a:t>
            </a:r>
          </a:p>
          <a:p>
            <a:pPr lvl="1"/>
            <a:r>
              <a:rPr lang="en-US" dirty="0"/>
              <a:t>Enterprise or</a:t>
            </a:r>
          </a:p>
          <a:p>
            <a:pPr lvl="1"/>
            <a:r>
              <a:rPr lang="en-US" dirty="0"/>
              <a:t>Business Intelligence or</a:t>
            </a:r>
          </a:p>
          <a:p>
            <a:pPr lvl="1"/>
            <a:r>
              <a:rPr lang="en-US" dirty="0" smtClean="0"/>
              <a:t>Developer</a:t>
            </a:r>
            <a:endParaRPr lang="en-US" dirty="0"/>
          </a:p>
        </p:txBody>
      </p:sp>
      <p:pic>
        <p:nvPicPr>
          <p:cNvPr id="6"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7" name="DataMiningTab.wmv">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5"/>
          <a:stretch>
            <a:fillRect/>
          </a:stretch>
        </p:blipFill>
        <p:spPr>
          <a:xfrm>
            <a:off x="232562" y="1219200"/>
            <a:ext cx="5799641" cy="3276600"/>
          </a:xfrm>
        </p:spPr>
      </p:pic>
    </p:spTree>
    <p:extLst>
      <p:ext uri="{BB962C8B-B14F-4D97-AF65-F5344CB8AC3E}">
        <p14:creationId xmlns:p14="http://schemas.microsoft.com/office/powerpoint/2010/main" val="328315114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p:txBody>
          <a:bodyPr>
            <a:normAutofit/>
          </a:bodyPr>
          <a:lstStyle/>
          <a:p>
            <a:r>
              <a:rPr lang="en-US" dirty="0" smtClean="0"/>
              <a:t>PowerPivot for Excel</a:t>
            </a:r>
            <a:endParaRPr lang="en-US" dirty="0"/>
          </a:p>
        </p:txBody>
      </p:sp>
      <p:sp>
        <p:nvSpPr>
          <p:cNvPr id="218117" name="Rectangle 5"/>
          <p:cNvSpPr>
            <a:spLocks noGrp="1" noChangeArrowheads="1"/>
          </p:cNvSpPr>
          <p:nvPr>
            <p:ph idx="1"/>
          </p:nvPr>
        </p:nvSpPr>
        <p:spPr>
          <a:xfrm>
            <a:off x="519112" y="1447799"/>
            <a:ext cx="11214100" cy="3352801"/>
          </a:xfrm>
        </p:spPr>
        <p:txBody>
          <a:bodyPr>
            <a:noAutofit/>
          </a:bodyPr>
          <a:lstStyle/>
          <a:p>
            <a:r>
              <a:rPr lang="en-US" dirty="0" smtClean="0"/>
              <a:t>Features</a:t>
            </a:r>
          </a:p>
          <a:p>
            <a:pPr lvl="1"/>
            <a:r>
              <a:rPr lang="en-US" dirty="0" smtClean="0"/>
              <a:t>Excel Workbooks</a:t>
            </a:r>
          </a:p>
          <a:p>
            <a:pPr lvl="1"/>
            <a:r>
              <a:rPr lang="en-US" dirty="0" smtClean="0"/>
              <a:t>Leverages Memory: Fast Processing</a:t>
            </a:r>
          </a:p>
          <a:p>
            <a:pPr lvl="1"/>
            <a:r>
              <a:rPr lang="en-US" dirty="0" smtClean="0"/>
              <a:t>Loads Large Datasets (especially 64-Bit)</a:t>
            </a:r>
          </a:p>
          <a:p>
            <a:pPr lvl="1"/>
            <a:r>
              <a:rPr lang="en-US" dirty="0" smtClean="0"/>
              <a:t>Analytics through DAX Language</a:t>
            </a:r>
          </a:p>
          <a:p>
            <a:pPr lvl="1"/>
            <a:r>
              <a:rPr lang="en-US" dirty="0" smtClean="0"/>
              <a:t>Leverages Multi-Core Processors</a:t>
            </a:r>
          </a:p>
        </p:txBody>
      </p:sp>
      <p:pic>
        <p:nvPicPr>
          <p:cNvPr id="4" name="Picture 3"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500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a:t>PowerPivot</a:t>
            </a:r>
            <a:br>
              <a:rPr lang="en-US" dirty="0"/>
            </a:br>
            <a:r>
              <a:rPr lang="en-US" sz="3600" dirty="0">
                <a:hlinkClick r:id="rId2"/>
              </a:rPr>
              <a:t>http://</a:t>
            </a:r>
            <a:r>
              <a:rPr lang="en-US" sz="3600" dirty="0" smtClean="0">
                <a:hlinkClick r:id="rId2"/>
              </a:rPr>
              <a:t>www.microsoft.com/en-us/bi/powerpivot.aspx</a:t>
            </a:r>
            <a:r>
              <a:rPr lang="en-US" sz="3600" dirty="0" smtClean="0"/>
              <a:t> </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812" y="1676400"/>
            <a:ext cx="11362014" cy="3200400"/>
          </a:xfrm>
        </p:spPr>
      </p:pic>
      <p:pic>
        <p:nvPicPr>
          <p:cNvPr id="5" name="Picture 4"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194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Mark Tabladillo, Ph.D.</External_x0020_Speaker>
    <Session_x0020_Code xmlns="2295e2e7-0eeb-498e-8716-217bb2ee6ee3">DBI204</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http://schemas.microsoft.com/office/2006/metadata/properties"/>
    <ds:schemaRef ds:uri="http://purl.org/dc/dcmitype/"/>
    <ds:schemaRef ds:uri="2295e2e7-0eeb-498e-8716-217bb2ee6ee3"/>
    <ds:schemaRef ds:uri="http://www.w3.org/XML/1998/namespace"/>
    <ds:schemaRef ds:uri="http://purl.org/dc/terms/"/>
    <ds:schemaRef ds:uri="http://schemas.microsoft.com/office/infopath/2007/PartnerControls"/>
    <ds:schemaRef ds:uri="http://purl.org/dc/elements/1.1/"/>
    <ds:schemaRef ds:uri="http://schemas.openxmlformats.org/package/2006/metadata/core-properties"/>
    <ds:schemaRef ds:uri="8b529f77-48ab-4581-b468-93f09345b8aa"/>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295</TotalTime>
  <Words>1023</Words>
  <Application>Microsoft Office PowerPoint</Application>
  <PresentationFormat>Custom</PresentationFormat>
  <Paragraphs>152</Paragraphs>
  <Slides>25</Slides>
  <Notes>13</Notes>
  <HiddenSlides>0</HiddenSlides>
  <MMClips>1</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TechEd_2012_Template_16x9</vt:lpstr>
      <vt:lpstr>White with Consolas font for code slides</vt:lpstr>
      <vt:lpstr>Data Mining 2012 with Microsoft Excel 2010 and PowerPivot </vt:lpstr>
      <vt:lpstr>Welcome</vt:lpstr>
      <vt:lpstr>Outline</vt:lpstr>
      <vt:lpstr>Outline</vt:lpstr>
      <vt:lpstr>Definitions</vt:lpstr>
      <vt:lpstr>SQL Server Data Mining</vt:lpstr>
      <vt:lpstr>Data Mining Add-In for Excel</vt:lpstr>
      <vt:lpstr>PowerPivot for Excel</vt:lpstr>
      <vt:lpstr>PowerPivot http://www.microsoft.com/en-us/bi/powerpivot.aspx </vt:lpstr>
      <vt:lpstr>Demonstration Data</vt:lpstr>
      <vt:lpstr>Slide for Showing Developer’s Software Code</vt:lpstr>
      <vt:lpstr>Analysis Tab</vt:lpstr>
      <vt:lpstr>Data Mining Tab</vt:lpstr>
      <vt:lpstr>Outline</vt:lpstr>
      <vt:lpstr>How to Get Started</vt:lpstr>
      <vt:lpstr>For Students http://www.dreamspark.com </vt:lpstr>
      <vt:lpstr>Connect</vt:lpstr>
      <vt:lpstr>Conclusion</vt:lpstr>
      <vt:lpstr>Related Content</vt:lpstr>
      <vt:lpstr>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2012 with Microsoft Excel 2010 and PowerPivot</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30</cp:revision>
  <cp:lastPrinted>2010-05-11T05:02:34Z</cp:lastPrinted>
  <dcterms:created xsi:type="dcterms:W3CDTF">2012-03-23T02:48:52Z</dcterms:created>
  <dcterms:modified xsi:type="dcterms:W3CDTF">2012-06-13T21:41:49Z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