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Lst>
  <p:notesMasterIdLst>
    <p:notesMasterId r:id="rId64"/>
  </p:notesMasterIdLst>
  <p:handoutMasterIdLst>
    <p:handoutMasterId r:id="rId65"/>
  </p:handoutMasterIdLst>
  <p:sldIdLst>
    <p:sldId id="257" r:id="rId6"/>
    <p:sldId id="319" r:id="rId7"/>
    <p:sldId id="361" r:id="rId8"/>
    <p:sldId id="355" r:id="rId9"/>
    <p:sldId id="384" r:id="rId10"/>
    <p:sldId id="385" r:id="rId11"/>
    <p:sldId id="386" r:id="rId12"/>
    <p:sldId id="399" r:id="rId13"/>
    <p:sldId id="400" r:id="rId14"/>
    <p:sldId id="322" r:id="rId15"/>
    <p:sldId id="368" r:id="rId16"/>
    <p:sldId id="369" r:id="rId17"/>
    <p:sldId id="370" r:id="rId18"/>
    <p:sldId id="371" r:id="rId19"/>
    <p:sldId id="372" r:id="rId20"/>
    <p:sldId id="373" r:id="rId21"/>
    <p:sldId id="378" r:id="rId22"/>
    <p:sldId id="323" r:id="rId23"/>
    <p:sldId id="387" r:id="rId24"/>
    <p:sldId id="380" r:id="rId25"/>
    <p:sldId id="381" r:id="rId26"/>
    <p:sldId id="325" r:id="rId27"/>
    <p:sldId id="407" r:id="rId28"/>
    <p:sldId id="382" r:id="rId29"/>
    <p:sldId id="326" r:id="rId30"/>
    <p:sldId id="388" r:id="rId31"/>
    <p:sldId id="327" r:id="rId32"/>
    <p:sldId id="328" r:id="rId33"/>
    <p:sldId id="329" r:id="rId34"/>
    <p:sldId id="356" r:id="rId35"/>
    <p:sldId id="357" r:id="rId36"/>
    <p:sldId id="358" r:id="rId37"/>
    <p:sldId id="408" r:id="rId38"/>
    <p:sldId id="392" r:id="rId39"/>
    <p:sldId id="401" r:id="rId40"/>
    <p:sldId id="335" r:id="rId41"/>
    <p:sldId id="395" r:id="rId42"/>
    <p:sldId id="336" r:id="rId43"/>
    <p:sldId id="403" r:id="rId44"/>
    <p:sldId id="404" r:id="rId45"/>
    <p:sldId id="405" r:id="rId46"/>
    <p:sldId id="406" r:id="rId47"/>
    <p:sldId id="393" r:id="rId48"/>
    <p:sldId id="402" r:id="rId49"/>
    <p:sldId id="396" r:id="rId50"/>
    <p:sldId id="351" r:id="rId51"/>
    <p:sldId id="352" r:id="rId52"/>
    <p:sldId id="394" r:id="rId53"/>
    <p:sldId id="397" r:id="rId54"/>
    <p:sldId id="398" r:id="rId55"/>
    <p:sldId id="353" r:id="rId56"/>
    <p:sldId id="354" r:id="rId57"/>
    <p:sldId id="409" r:id="rId58"/>
    <p:sldId id="313" r:id="rId59"/>
    <p:sldId id="314" r:id="rId60"/>
    <p:sldId id="315" r:id="rId61"/>
    <p:sldId id="271" r:id="rId62"/>
    <p:sldId id="256" r:id="rId63"/>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81" autoAdjust="0"/>
    <p:restoredTop sz="97288" autoAdjust="0"/>
  </p:normalViewPr>
  <p:slideViewPr>
    <p:cSldViewPr>
      <p:cViewPr varScale="1">
        <p:scale>
          <a:sx n="111" d="100"/>
          <a:sy n="111" d="100"/>
        </p:scale>
        <p:origin x="-294" y="-90"/>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81" d="100"/>
          <a:sy n="81" d="100"/>
        </p:scale>
        <p:origin x="-31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4A39-947F-4EDA-AD99-4B0C06BBC8A6}" type="doc">
      <dgm:prSet loTypeId="urn:microsoft.com/office/officeart/2005/8/layout/process1" loCatId="process" qsTypeId="urn:microsoft.com/office/officeart/2005/8/quickstyle/simple1" qsCatId="simple" csTypeId="urn:microsoft.com/office/officeart/2005/8/colors/accent1_4" csCatId="accent1" phldr="1"/>
      <dgm:spPr/>
      <dgm:t>
        <a:bodyPr/>
        <a:lstStyle/>
        <a:p>
          <a:endParaRPr lang="en-GB"/>
        </a:p>
      </dgm:t>
    </dgm:pt>
    <dgm:pt modelId="{0E614C8A-C57F-4DC9-923B-3FCB74F725EA}">
      <dgm:prSet phldrT="[Text]"/>
      <dgm:spPr>
        <a:solidFill>
          <a:schemeClr val="accent1">
            <a:lumMod val="75000"/>
          </a:schemeClr>
        </a:solidFill>
      </dgm:spPr>
      <dgm:t>
        <a:bodyPr/>
        <a:lstStyle/>
        <a:p>
          <a:r>
            <a:rPr lang="en-GB" dirty="0" err="1" smtClean="0"/>
            <a:t>Preattentive</a:t>
          </a:r>
          <a:r>
            <a:rPr lang="en-GB" dirty="0" smtClean="0"/>
            <a:t> Processing</a:t>
          </a:r>
          <a:endParaRPr lang="en-GB" dirty="0"/>
        </a:p>
      </dgm:t>
    </dgm:pt>
    <dgm:pt modelId="{6CF42A4B-0C06-49D6-B398-239BDCF317AF}" type="parTrans" cxnId="{AA11A1DA-6CAA-40E5-B0CB-D7B779A1F8D9}">
      <dgm:prSet/>
      <dgm:spPr/>
      <dgm:t>
        <a:bodyPr/>
        <a:lstStyle/>
        <a:p>
          <a:endParaRPr lang="en-GB"/>
        </a:p>
      </dgm:t>
    </dgm:pt>
    <dgm:pt modelId="{FA191859-1C15-440D-9D2B-FDB38561D9D8}" type="sibTrans" cxnId="{AA11A1DA-6CAA-40E5-B0CB-D7B779A1F8D9}">
      <dgm:prSet/>
      <dgm:spPr/>
      <dgm:t>
        <a:bodyPr/>
        <a:lstStyle/>
        <a:p>
          <a:endParaRPr lang="en-GB"/>
        </a:p>
      </dgm:t>
    </dgm:pt>
    <dgm:pt modelId="{891479CC-3B68-4271-8182-296B173219EB}">
      <dgm:prSet phldrT="[Text]"/>
      <dgm:spPr>
        <a:solidFill>
          <a:schemeClr val="accent1">
            <a:lumMod val="75000"/>
          </a:schemeClr>
        </a:solidFill>
      </dgm:spPr>
      <dgm:t>
        <a:bodyPr/>
        <a:lstStyle/>
        <a:p>
          <a:r>
            <a:rPr lang="en-GB" dirty="0" smtClean="0"/>
            <a:t>Visual Integration</a:t>
          </a:r>
          <a:endParaRPr lang="en-GB" dirty="0"/>
        </a:p>
      </dgm:t>
    </dgm:pt>
    <dgm:pt modelId="{B351B0F6-2E64-4540-908A-C92930694667}" type="parTrans" cxnId="{3309E9B8-1901-40B0-ACFD-397A7714552D}">
      <dgm:prSet/>
      <dgm:spPr/>
      <dgm:t>
        <a:bodyPr/>
        <a:lstStyle/>
        <a:p>
          <a:endParaRPr lang="en-GB"/>
        </a:p>
      </dgm:t>
    </dgm:pt>
    <dgm:pt modelId="{6A947D94-A8D4-4E32-9C4C-16407B875577}" type="sibTrans" cxnId="{3309E9B8-1901-40B0-ACFD-397A7714552D}">
      <dgm:prSet/>
      <dgm:spPr/>
      <dgm:t>
        <a:bodyPr/>
        <a:lstStyle/>
        <a:p>
          <a:endParaRPr lang="en-GB"/>
        </a:p>
      </dgm:t>
    </dgm:pt>
    <dgm:pt modelId="{7757289D-384C-4EF8-93DD-839E1C4FBF93}">
      <dgm:prSet phldrT="[Text]"/>
      <dgm:spPr>
        <a:solidFill>
          <a:schemeClr val="accent1">
            <a:lumMod val="75000"/>
          </a:schemeClr>
        </a:solidFill>
      </dgm:spPr>
      <dgm:t>
        <a:bodyPr/>
        <a:lstStyle/>
        <a:p>
          <a:r>
            <a:rPr lang="en-GB" dirty="0" smtClean="0"/>
            <a:t>Cognitive Integration</a:t>
          </a:r>
          <a:endParaRPr lang="en-GB" dirty="0"/>
        </a:p>
      </dgm:t>
    </dgm:pt>
    <dgm:pt modelId="{D8E40EB0-75D0-4B5B-87DE-1D807F880787}" type="parTrans" cxnId="{E811EB90-34E5-4B11-BD09-25DB48462FE2}">
      <dgm:prSet/>
      <dgm:spPr/>
      <dgm:t>
        <a:bodyPr/>
        <a:lstStyle/>
        <a:p>
          <a:endParaRPr lang="en-GB"/>
        </a:p>
      </dgm:t>
    </dgm:pt>
    <dgm:pt modelId="{C9CE282A-E23B-481F-823F-6F6619EA2CBF}" type="sibTrans" cxnId="{E811EB90-34E5-4B11-BD09-25DB48462FE2}">
      <dgm:prSet/>
      <dgm:spPr/>
      <dgm:t>
        <a:bodyPr/>
        <a:lstStyle/>
        <a:p>
          <a:endParaRPr lang="en-GB"/>
        </a:p>
      </dgm:t>
    </dgm:pt>
    <dgm:pt modelId="{F5F5C428-8521-4C3D-9B93-DD4E4ACE3565}" type="pres">
      <dgm:prSet presAssocID="{70364A39-947F-4EDA-AD99-4B0C06BBC8A6}" presName="Name0" presStyleCnt="0">
        <dgm:presLayoutVars>
          <dgm:dir/>
          <dgm:resizeHandles val="exact"/>
        </dgm:presLayoutVars>
      </dgm:prSet>
      <dgm:spPr/>
      <dgm:t>
        <a:bodyPr/>
        <a:lstStyle/>
        <a:p>
          <a:endParaRPr lang="en-GB"/>
        </a:p>
      </dgm:t>
    </dgm:pt>
    <dgm:pt modelId="{4D97FE23-52DD-45FE-B803-15414B30B3EF}" type="pres">
      <dgm:prSet presAssocID="{0E614C8A-C57F-4DC9-923B-3FCB74F725EA}" presName="node" presStyleLbl="node1" presStyleIdx="0" presStyleCnt="3" custScaleX="112563" custScaleY="155122">
        <dgm:presLayoutVars>
          <dgm:bulletEnabled val="1"/>
        </dgm:presLayoutVars>
      </dgm:prSet>
      <dgm:spPr/>
      <dgm:t>
        <a:bodyPr/>
        <a:lstStyle/>
        <a:p>
          <a:endParaRPr lang="en-GB"/>
        </a:p>
      </dgm:t>
    </dgm:pt>
    <dgm:pt modelId="{EB89AE39-CF3B-45FA-A0A7-1262C8D5EBD5}" type="pres">
      <dgm:prSet presAssocID="{FA191859-1C15-440D-9D2B-FDB38561D9D8}" presName="sibTrans" presStyleLbl="sibTrans2D1" presStyleIdx="0" presStyleCnt="2"/>
      <dgm:spPr/>
      <dgm:t>
        <a:bodyPr/>
        <a:lstStyle/>
        <a:p>
          <a:endParaRPr lang="en-GB"/>
        </a:p>
      </dgm:t>
    </dgm:pt>
    <dgm:pt modelId="{58248729-C276-43D0-B1E0-6CC200326364}" type="pres">
      <dgm:prSet presAssocID="{FA191859-1C15-440D-9D2B-FDB38561D9D8}" presName="connectorText" presStyleLbl="sibTrans2D1" presStyleIdx="0" presStyleCnt="2"/>
      <dgm:spPr/>
      <dgm:t>
        <a:bodyPr/>
        <a:lstStyle/>
        <a:p>
          <a:endParaRPr lang="en-GB"/>
        </a:p>
      </dgm:t>
    </dgm:pt>
    <dgm:pt modelId="{12C472F7-D664-45E5-8EFA-439C14E34A18}" type="pres">
      <dgm:prSet presAssocID="{891479CC-3B68-4271-8182-296B173219EB}" presName="node" presStyleLbl="node1" presStyleIdx="1" presStyleCnt="3" custScaleY="155122">
        <dgm:presLayoutVars>
          <dgm:bulletEnabled val="1"/>
        </dgm:presLayoutVars>
      </dgm:prSet>
      <dgm:spPr/>
      <dgm:t>
        <a:bodyPr/>
        <a:lstStyle/>
        <a:p>
          <a:endParaRPr lang="en-GB"/>
        </a:p>
      </dgm:t>
    </dgm:pt>
    <dgm:pt modelId="{86129D86-2DA8-4E41-92F2-2F616208D513}" type="pres">
      <dgm:prSet presAssocID="{6A947D94-A8D4-4E32-9C4C-16407B875577}" presName="sibTrans" presStyleLbl="sibTrans2D1" presStyleIdx="1" presStyleCnt="2"/>
      <dgm:spPr/>
      <dgm:t>
        <a:bodyPr/>
        <a:lstStyle/>
        <a:p>
          <a:endParaRPr lang="en-GB"/>
        </a:p>
      </dgm:t>
    </dgm:pt>
    <dgm:pt modelId="{C81F3C3A-A32D-40B4-9F9B-39EB8BB6F4E2}" type="pres">
      <dgm:prSet presAssocID="{6A947D94-A8D4-4E32-9C4C-16407B875577}" presName="connectorText" presStyleLbl="sibTrans2D1" presStyleIdx="1" presStyleCnt="2"/>
      <dgm:spPr/>
      <dgm:t>
        <a:bodyPr/>
        <a:lstStyle/>
        <a:p>
          <a:endParaRPr lang="en-GB"/>
        </a:p>
      </dgm:t>
    </dgm:pt>
    <dgm:pt modelId="{44979144-956C-491D-B2FA-F43C5BACB8A4}" type="pres">
      <dgm:prSet presAssocID="{7757289D-384C-4EF8-93DD-839E1C4FBF93}" presName="node" presStyleLbl="node1" presStyleIdx="2" presStyleCnt="3" custScaleY="155122">
        <dgm:presLayoutVars>
          <dgm:bulletEnabled val="1"/>
        </dgm:presLayoutVars>
      </dgm:prSet>
      <dgm:spPr/>
      <dgm:t>
        <a:bodyPr/>
        <a:lstStyle/>
        <a:p>
          <a:endParaRPr lang="en-GB"/>
        </a:p>
      </dgm:t>
    </dgm:pt>
  </dgm:ptLst>
  <dgm:cxnLst>
    <dgm:cxn modelId="{65EAF368-ABA6-4711-BFDC-ABF7122F88A4}" type="presOf" srcId="{70364A39-947F-4EDA-AD99-4B0C06BBC8A6}" destId="{F5F5C428-8521-4C3D-9B93-DD4E4ACE3565}" srcOrd="0" destOrd="0" presId="urn:microsoft.com/office/officeart/2005/8/layout/process1"/>
    <dgm:cxn modelId="{87EA34D1-0EBD-4118-B643-6F1F41E3B7CC}" type="presOf" srcId="{7757289D-384C-4EF8-93DD-839E1C4FBF93}" destId="{44979144-956C-491D-B2FA-F43C5BACB8A4}" srcOrd="0" destOrd="0" presId="urn:microsoft.com/office/officeart/2005/8/layout/process1"/>
    <dgm:cxn modelId="{3309E9B8-1901-40B0-ACFD-397A7714552D}" srcId="{70364A39-947F-4EDA-AD99-4B0C06BBC8A6}" destId="{891479CC-3B68-4271-8182-296B173219EB}" srcOrd="1" destOrd="0" parTransId="{B351B0F6-2E64-4540-908A-C92930694667}" sibTransId="{6A947D94-A8D4-4E32-9C4C-16407B875577}"/>
    <dgm:cxn modelId="{E811EB90-34E5-4B11-BD09-25DB48462FE2}" srcId="{70364A39-947F-4EDA-AD99-4B0C06BBC8A6}" destId="{7757289D-384C-4EF8-93DD-839E1C4FBF93}" srcOrd="2" destOrd="0" parTransId="{D8E40EB0-75D0-4B5B-87DE-1D807F880787}" sibTransId="{C9CE282A-E23B-481F-823F-6F6619EA2CBF}"/>
    <dgm:cxn modelId="{B7976548-CBA2-4956-8D8B-AFAC9010A14B}" type="presOf" srcId="{6A947D94-A8D4-4E32-9C4C-16407B875577}" destId="{C81F3C3A-A32D-40B4-9F9B-39EB8BB6F4E2}" srcOrd="1" destOrd="0" presId="urn:microsoft.com/office/officeart/2005/8/layout/process1"/>
    <dgm:cxn modelId="{464C0C36-5744-4AC2-A486-46DEDC067AE5}" type="presOf" srcId="{6A947D94-A8D4-4E32-9C4C-16407B875577}" destId="{86129D86-2DA8-4E41-92F2-2F616208D513}" srcOrd="0" destOrd="0" presId="urn:microsoft.com/office/officeart/2005/8/layout/process1"/>
    <dgm:cxn modelId="{67661494-1276-4C49-9621-AB88F4149E3A}" type="presOf" srcId="{FA191859-1C15-440D-9D2B-FDB38561D9D8}" destId="{58248729-C276-43D0-B1E0-6CC200326364}" srcOrd="1" destOrd="0" presId="urn:microsoft.com/office/officeart/2005/8/layout/process1"/>
    <dgm:cxn modelId="{AA11A1DA-6CAA-40E5-B0CB-D7B779A1F8D9}" srcId="{70364A39-947F-4EDA-AD99-4B0C06BBC8A6}" destId="{0E614C8A-C57F-4DC9-923B-3FCB74F725EA}" srcOrd="0" destOrd="0" parTransId="{6CF42A4B-0C06-49D6-B398-239BDCF317AF}" sibTransId="{FA191859-1C15-440D-9D2B-FDB38561D9D8}"/>
    <dgm:cxn modelId="{FF9217D0-9F7A-4E44-A711-4F0C0F4FF182}" type="presOf" srcId="{FA191859-1C15-440D-9D2B-FDB38561D9D8}" destId="{EB89AE39-CF3B-45FA-A0A7-1262C8D5EBD5}" srcOrd="0" destOrd="0" presId="urn:microsoft.com/office/officeart/2005/8/layout/process1"/>
    <dgm:cxn modelId="{EB491B2E-DFAC-44EF-8CBE-D6633710EB1E}" type="presOf" srcId="{891479CC-3B68-4271-8182-296B173219EB}" destId="{12C472F7-D664-45E5-8EFA-439C14E34A18}" srcOrd="0" destOrd="0" presId="urn:microsoft.com/office/officeart/2005/8/layout/process1"/>
    <dgm:cxn modelId="{CB5AE349-7FB0-44AF-806A-E790AE95A319}" type="presOf" srcId="{0E614C8A-C57F-4DC9-923B-3FCB74F725EA}" destId="{4D97FE23-52DD-45FE-B803-15414B30B3EF}" srcOrd="0" destOrd="0" presId="urn:microsoft.com/office/officeart/2005/8/layout/process1"/>
    <dgm:cxn modelId="{928DF1FE-9A04-40C3-B6B4-F709EDD2CA88}" type="presParOf" srcId="{F5F5C428-8521-4C3D-9B93-DD4E4ACE3565}" destId="{4D97FE23-52DD-45FE-B803-15414B30B3EF}" srcOrd="0" destOrd="0" presId="urn:microsoft.com/office/officeart/2005/8/layout/process1"/>
    <dgm:cxn modelId="{885781A9-B529-455F-8B88-7B54EE2532A4}" type="presParOf" srcId="{F5F5C428-8521-4C3D-9B93-DD4E4ACE3565}" destId="{EB89AE39-CF3B-45FA-A0A7-1262C8D5EBD5}" srcOrd="1" destOrd="0" presId="urn:microsoft.com/office/officeart/2005/8/layout/process1"/>
    <dgm:cxn modelId="{6E7BD202-AEC0-4971-98AC-1B73EAD87579}" type="presParOf" srcId="{EB89AE39-CF3B-45FA-A0A7-1262C8D5EBD5}" destId="{58248729-C276-43D0-B1E0-6CC200326364}" srcOrd="0" destOrd="0" presId="urn:microsoft.com/office/officeart/2005/8/layout/process1"/>
    <dgm:cxn modelId="{DC40D1EF-620B-424C-BD68-88B8C60D0BD9}" type="presParOf" srcId="{F5F5C428-8521-4C3D-9B93-DD4E4ACE3565}" destId="{12C472F7-D664-45E5-8EFA-439C14E34A18}" srcOrd="2" destOrd="0" presId="urn:microsoft.com/office/officeart/2005/8/layout/process1"/>
    <dgm:cxn modelId="{C5F112E2-FA80-4866-9BFC-041044C1556B}" type="presParOf" srcId="{F5F5C428-8521-4C3D-9B93-DD4E4ACE3565}" destId="{86129D86-2DA8-4E41-92F2-2F616208D513}" srcOrd="3" destOrd="0" presId="urn:microsoft.com/office/officeart/2005/8/layout/process1"/>
    <dgm:cxn modelId="{3122F7AE-3C93-4DF0-8ECF-93AAD28B465B}" type="presParOf" srcId="{86129D86-2DA8-4E41-92F2-2F616208D513}" destId="{C81F3C3A-A32D-40B4-9F9B-39EB8BB6F4E2}" srcOrd="0" destOrd="0" presId="urn:microsoft.com/office/officeart/2005/8/layout/process1"/>
    <dgm:cxn modelId="{A3FF52A5-EB58-4D39-AB4D-77A465E54BE3}" type="presParOf" srcId="{F5F5C428-8521-4C3D-9B93-DD4E4ACE3565}" destId="{44979144-956C-491D-B2FA-F43C5BACB8A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7FE23-52DD-45FE-B803-15414B30B3EF}">
      <dsp:nvSpPr>
        <dsp:cNvPr id="0" name=""/>
        <dsp:cNvSpPr/>
      </dsp:nvSpPr>
      <dsp:spPr>
        <a:xfrm>
          <a:off x="6811" y="1197805"/>
          <a:ext cx="2908600" cy="2404988"/>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GB" sz="3400" kern="1200" dirty="0" err="1" smtClean="0"/>
            <a:t>Preattentive</a:t>
          </a:r>
          <a:r>
            <a:rPr lang="en-GB" sz="3400" kern="1200" dirty="0" smtClean="0"/>
            <a:t> Processing</a:t>
          </a:r>
          <a:endParaRPr lang="en-GB" sz="3400" kern="1200" dirty="0"/>
        </a:p>
      </dsp:txBody>
      <dsp:txXfrm>
        <a:off x="77251" y="1268245"/>
        <a:ext cx="2767720" cy="2264108"/>
      </dsp:txXfrm>
    </dsp:sp>
    <dsp:sp modelId="{EB89AE39-CF3B-45FA-A0A7-1262C8D5EBD5}">
      <dsp:nvSpPr>
        <dsp:cNvPr id="0" name=""/>
        <dsp:cNvSpPr/>
      </dsp:nvSpPr>
      <dsp:spPr>
        <a:xfrm>
          <a:off x="3173809" y="2079887"/>
          <a:ext cx="547802" cy="640825"/>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GB" sz="2500" kern="1200"/>
        </a:p>
      </dsp:txBody>
      <dsp:txXfrm>
        <a:off x="3173809" y="2208052"/>
        <a:ext cx="383461" cy="384495"/>
      </dsp:txXfrm>
    </dsp:sp>
    <dsp:sp modelId="{12C472F7-D664-45E5-8EFA-439C14E34A18}">
      <dsp:nvSpPr>
        <dsp:cNvPr id="0" name=""/>
        <dsp:cNvSpPr/>
      </dsp:nvSpPr>
      <dsp:spPr>
        <a:xfrm>
          <a:off x="3949001" y="1197805"/>
          <a:ext cx="2583975" cy="2404988"/>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GB" sz="3400" kern="1200" dirty="0" smtClean="0"/>
            <a:t>Visual Integration</a:t>
          </a:r>
          <a:endParaRPr lang="en-GB" sz="3400" kern="1200" dirty="0"/>
        </a:p>
      </dsp:txBody>
      <dsp:txXfrm>
        <a:off x="4019441" y="1268245"/>
        <a:ext cx="2443095" cy="2264108"/>
      </dsp:txXfrm>
    </dsp:sp>
    <dsp:sp modelId="{86129D86-2DA8-4E41-92F2-2F616208D513}">
      <dsp:nvSpPr>
        <dsp:cNvPr id="0" name=""/>
        <dsp:cNvSpPr/>
      </dsp:nvSpPr>
      <dsp:spPr>
        <a:xfrm>
          <a:off x="6791374" y="2079887"/>
          <a:ext cx="547802" cy="640825"/>
        </a:xfrm>
        <a:prstGeom prst="rightArrow">
          <a:avLst>
            <a:gd name="adj1" fmla="val 60000"/>
            <a:gd name="adj2" fmla="val 50000"/>
          </a:avLst>
        </a:prstGeom>
        <a:solidFill>
          <a:schemeClr val="accent1">
            <a:shade val="90000"/>
            <a:hueOff val="518559"/>
            <a:satOff val="-9710"/>
            <a:lumOff val="343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GB" sz="2500" kern="1200"/>
        </a:p>
      </dsp:txBody>
      <dsp:txXfrm>
        <a:off x="6791374" y="2208052"/>
        <a:ext cx="383461" cy="384495"/>
      </dsp:txXfrm>
    </dsp:sp>
    <dsp:sp modelId="{44979144-956C-491D-B2FA-F43C5BACB8A4}">
      <dsp:nvSpPr>
        <dsp:cNvPr id="0" name=""/>
        <dsp:cNvSpPr/>
      </dsp:nvSpPr>
      <dsp:spPr>
        <a:xfrm>
          <a:off x="7566567" y="1197805"/>
          <a:ext cx="2583975" cy="2404988"/>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GB" sz="3400" kern="1200" dirty="0" smtClean="0"/>
            <a:t>Cognitive Integration</a:t>
          </a:r>
          <a:endParaRPr lang="en-GB" sz="3400" kern="1200" dirty="0"/>
        </a:p>
      </dsp:txBody>
      <dsp:txXfrm>
        <a:off x="7637007" y="1268245"/>
        <a:ext cx="2443095" cy="22641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solidFill>
                  <a:schemeClr val="tx1">
                    <a:alpha val="99000"/>
                  </a:schemeClr>
                </a:solidFill>
                <a:latin typeface="Segoe UI" pitchFamily="34" charset="0"/>
              </a:rPr>
              <a:t>TechEd</a:t>
            </a:r>
            <a:r>
              <a:rPr lang="en-US" dirty="0" smtClean="0">
                <a:solidFill>
                  <a:schemeClr val="tx1">
                    <a:alpha val="99000"/>
                  </a:schemeClr>
                </a:solidFill>
                <a:latin typeface="Segoe UI" pitchFamily="34" charset="0"/>
              </a:rPr>
              <a:t> 2012</a:t>
            </a:r>
            <a:endParaRPr lang="en-US" dirty="0">
              <a:solidFill>
                <a:schemeClr val="tx1">
                  <a:alpha val="99000"/>
                </a:schemeClr>
              </a:solidFill>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solidFill>
                  <a:schemeClr val="tx1">
                    <a:alpha val="99000"/>
                  </a:schemeClr>
                </a:solidFill>
                <a:latin typeface="Segoe UI" pitchFamily="34" charset="0"/>
              </a:rPr>
              <a:pPr/>
              <a:t>6/11/2012</a:t>
            </a:fld>
            <a:endParaRPr lang="en-US" dirty="0">
              <a:solidFill>
                <a:schemeClr val="tx1">
                  <a:alpha val="99000"/>
                </a:schemeClr>
              </a:solidFill>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chemeClr val="tx1">
                    <a:alpha val="99000"/>
                  </a:schemeClr>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chemeClr val="tx1">
                    <a:alpha val="99000"/>
                  </a:schemeClr>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chemeClr val="tx1">
                    <a:alpha val="99000"/>
                  </a:schemeClr>
                </a:solidFill>
                <a:latin typeface="Segoe UI" pitchFamily="34" charset="0"/>
              </a:rPr>
            </a:br>
            <a:r>
              <a:rPr lang="en-US" sz="500" dirty="0" smtClean="0">
                <a:solidFill>
                  <a:schemeClr val="tx1">
                    <a:alpha val="99000"/>
                  </a:schemeClr>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solidFill>
                  <a:schemeClr val="tx1">
                    <a:alpha val="99000"/>
                  </a:schemeClr>
                </a:solidFill>
                <a:latin typeface="Segoe UI" pitchFamily="34" charset="0"/>
              </a:rPr>
              <a:pPr/>
              <a:t>‹#›</a:t>
            </a:fld>
            <a:endParaRPr lang="en-US" dirty="0">
              <a:solidFill>
                <a:schemeClr val="tx1">
                  <a:alpha val="99000"/>
                </a:schemeClr>
              </a:solidFill>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alpha val="99000"/>
                  </a:schemeClr>
                </a:solidFill>
                <a:latin typeface="Segoe UI" pitchFamily="34" charset="0"/>
              </a:defRPr>
            </a:lvl1pPr>
          </a:lstStyle>
          <a:p>
            <a:r>
              <a:rPr lang="en-US" smtClean="0"/>
              <a:t>TechEd 2012</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alpha val="99000"/>
                  </a:schemeClr>
                </a:solidFill>
                <a:latin typeface="Segoe UI" pitchFamily="34" charset="0"/>
              </a:defRPr>
            </a:lvl1pPr>
          </a:lstStyle>
          <a:p>
            <a:fld id="{7C3FBCD4-166E-446F-AF18-7D4A0CF9AEF6}" type="datetimeFigureOut">
              <a:rPr lang="en-US" smtClean="0"/>
              <a:pPr/>
              <a:t>6/11/2012</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solidFill>
                  <a:schemeClr val="tx1">
                    <a:alpha val="99000"/>
                  </a:schemeClr>
                </a:solidFill>
                <a:latin typeface="Segoe" pitchFamily="34" charset="0"/>
              </a:defRPr>
            </a:lvl1pPr>
          </a:lstStyle>
          <a:p>
            <a:r>
              <a:rPr lang="en-US" dirty="0" smtClean="0">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UI" pitchFamily="34" charset="0"/>
              </a:rPr>
            </a:br>
            <a:r>
              <a:rPr lang="en-US" dirty="0" smtClean="0">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solidFill>
                  <a:schemeClr val="tx1">
                    <a:alpha val="99000"/>
                  </a:schemeClr>
                </a:solidFill>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alpha val="99000"/>
          </a:schemeClr>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6/11/2012 7:03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3325043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3325043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3325043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3325043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3325043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2431607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2431607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2431607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2431607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2431607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1296005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4153106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415310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4153106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A147FA-3FD6-4031-95DE-04146A18DB50}" type="slidenum">
              <a:rPr lang="en-CA" smtClean="0">
                <a:solidFill>
                  <a:prstClr val="black"/>
                </a:solidFill>
              </a:rPr>
              <a:pPr/>
              <a:t>25</a:t>
            </a:fld>
            <a:endParaRPr lang="en-CA">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dt" sz="quarter" idx="1"/>
          </p:nvPr>
        </p:nvSpPr>
        <p:spPr>
          <a:noFill/>
        </p:spPr>
        <p:txBody>
          <a:bodyPr/>
          <a:lstStyle/>
          <a:p>
            <a:fld id="{D981B906-E48D-43F8-8760-B0BFEB02150A}" type="datetime8">
              <a:rPr lang="en-US" smtClean="0">
                <a:cs typeface="Arial" charset="0"/>
              </a:rPr>
              <a:pPr/>
              <a:t>6/11/2012 7:03 PM</a:t>
            </a:fld>
            <a:endParaRPr lang="en-US" dirty="0" smtClean="0">
              <a:cs typeface="Arial" charset="0"/>
            </a:endParaRPr>
          </a:p>
        </p:txBody>
      </p:sp>
      <p:sp>
        <p:nvSpPr>
          <p:cNvPr id="36867" name="Rectangle 6"/>
          <p:cNvSpPr>
            <a:spLocks noGrp="1" noChangeArrowheads="1"/>
          </p:cNvSpPr>
          <p:nvPr>
            <p:ph type="ftr" sz="quarter" idx="4"/>
          </p:nvPr>
        </p:nvSpPr>
        <p:spPr>
          <a:noFill/>
        </p:spPr>
        <p:txBody>
          <a:bodyPr/>
          <a:lstStyle/>
          <a:p>
            <a:r>
              <a:rPr lang="en-US" dirty="0" smtClean="0">
                <a:cs typeface="Arial" charset="0"/>
              </a:rPr>
              <a:t>© 2006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36868" name="Rectangle 7"/>
          <p:cNvSpPr>
            <a:spLocks noGrp="1" noChangeArrowheads="1"/>
          </p:cNvSpPr>
          <p:nvPr>
            <p:ph type="sldNum" sz="quarter" idx="5"/>
          </p:nvPr>
        </p:nvSpPr>
        <p:spPr>
          <a:noFill/>
        </p:spPr>
        <p:txBody>
          <a:bodyPr/>
          <a:lstStyle/>
          <a:p>
            <a:fld id="{D5E25F9C-944B-4311-8DA3-48595C6087DB}" type="slidenum">
              <a:rPr lang="en-US" smtClean="0">
                <a:cs typeface="Arial" charset="0"/>
              </a:rPr>
              <a:pPr/>
              <a:t>27</a:t>
            </a:fld>
            <a:endParaRPr lang="en-US" dirty="0" smtClean="0">
              <a:cs typeface="Arial" charset="0"/>
            </a:endParaRPr>
          </a:p>
        </p:txBody>
      </p:sp>
      <p:sp>
        <p:nvSpPr>
          <p:cNvPr id="36869" name="Rectangle 2"/>
          <p:cNvSpPr>
            <a:spLocks noGrp="1" noRot="1" noChangeAspect="1" noChangeArrowheads="1" noTextEdit="1"/>
          </p:cNvSpPr>
          <p:nvPr>
            <p:ph type="sldImg"/>
          </p:nvPr>
        </p:nvSpPr>
        <p:spPr>
          <a:xfrm>
            <a:off x="382588" y="685800"/>
            <a:ext cx="6092825" cy="3429000"/>
          </a:xfrm>
          <a:ln/>
        </p:spPr>
      </p:sp>
      <p:sp>
        <p:nvSpPr>
          <p:cNvPr id="36870" name="Rectangle 3"/>
          <p:cNvSpPr>
            <a:spLocks noGrp="1" noChangeArrowheads="1"/>
          </p:cNvSpPr>
          <p:nvPr>
            <p:ph type="body" idx="1"/>
          </p:nvPr>
        </p:nvSpPr>
        <p:spPr>
          <a:xfrm>
            <a:off x="685800" y="4343401"/>
            <a:ext cx="5486400" cy="4114800"/>
          </a:xfrm>
          <a:prstGeom prst="rect">
            <a:avLst/>
          </a:prstGeom>
          <a:noFill/>
          <a:ln/>
        </p:spPr>
        <p:txBody>
          <a:bodyPr lIns="89581" tIns="44791" rIns="89581" bIns="44791"/>
          <a:lstStyle/>
          <a:p>
            <a:pPr defTabSz="897167" eaLnBrk="0" hangingPunct="0">
              <a:defRPr/>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dt" sz="quarter" idx="1"/>
          </p:nvPr>
        </p:nvSpPr>
        <p:spPr>
          <a:noFill/>
        </p:spPr>
        <p:txBody>
          <a:bodyPr/>
          <a:lstStyle/>
          <a:p>
            <a:fld id="{D981B906-E48D-43F8-8760-B0BFEB02150A}" type="datetime8">
              <a:rPr lang="en-US" smtClean="0">
                <a:cs typeface="Arial" charset="0"/>
              </a:rPr>
              <a:pPr/>
              <a:t>6/11/2012 7:03 PM</a:t>
            </a:fld>
            <a:endParaRPr lang="en-US" dirty="0" smtClean="0">
              <a:cs typeface="Arial" charset="0"/>
            </a:endParaRPr>
          </a:p>
        </p:txBody>
      </p:sp>
      <p:sp>
        <p:nvSpPr>
          <p:cNvPr id="36867" name="Rectangle 6"/>
          <p:cNvSpPr>
            <a:spLocks noGrp="1" noChangeArrowheads="1"/>
          </p:cNvSpPr>
          <p:nvPr>
            <p:ph type="ftr" sz="quarter" idx="4"/>
          </p:nvPr>
        </p:nvSpPr>
        <p:spPr>
          <a:noFill/>
        </p:spPr>
        <p:txBody>
          <a:bodyPr/>
          <a:lstStyle/>
          <a:p>
            <a:r>
              <a:rPr lang="en-US" dirty="0" smtClean="0">
                <a:cs typeface="Arial" charset="0"/>
              </a:rPr>
              <a:t>© 2006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36868" name="Rectangle 7"/>
          <p:cNvSpPr>
            <a:spLocks noGrp="1" noChangeArrowheads="1"/>
          </p:cNvSpPr>
          <p:nvPr>
            <p:ph type="sldNum" sz="quarter" idx="5"/>
          </p:nvPr>
        </p:nvSpPr>
        <p:spPr>
          <a:noFill/>
        </p:spPr>
        <p:txBody>
          <a:bodyPr/>
          <a:lstStyle/>
          <a:p>
            <a:fld id="{D5E25F9C-944B-4311-8DA3-48595C6087DB}" type="slidenum">
              <a:rPr lang="en-US" smtClean="0">
                <a:cs typeface="Arial" charset="0"/>
              </a:rPr>
              <a:pPr/>
              <a:t>28</a:t>
            </a:fld>
            <a:endParaRPr lang="en-US" dirty="0" smtClean="0">
              <a:cs typeface="Arial" charset="0"/>
            </a:endParaRPr>
          </a:p>
        </p:txBody>
      </p:sp>
      <p:sp>
        <p:nvSpPr>
          <p:cNvPr id="36869" name="Rectangle 2"/>
          <p:cNvSpPr>
            <a:spLocks noGrp="1" noRot="1" noChangeAspect="1" noChangeArrowheads="1" noTextEdit="1"/>
          </p:cNvSpPr>
          <p:nvPr>
            <p:ph type="sldImg"/>
          </p:nvPr>
        </p:nvSpPr>
        <p:spPr>
          <a:xfrm>
            <a:off x="382588" y="685800"/>
            <a:ext cx="6092825" cy="3429000"/>
          </a:xfrm>
          <a:ln/>
        </p:spPr>
      </p:sp>
      <p:sp>
        <p:nvSpPr>
          <p:cNvPr id="36870" name="Rectangle 3"/>
          <p:cNvSpPr>
            <a:spLocks noGrp="1" noChangeArrowheads="1"/>
          </p:cNvSpPr>
          <p:nvPr>
            <p:ph type="body" idx="1"/>
          </p:nvPr>
        </p:nvSpPr>
        <p:spPr>
          <a:xfrm>
            <a:off x="685800" y="4343401"/>
            <a:ext cx="5486400" cy="4114800"/>
          </a:xfrm>
          <a:prstGeom prst="rect">
            <a:avLst/>
          </a:prstGeom>
          <a:noFill/>
          <a:ln/>
        </p:spPr>
        <p:txBody>
          <a:bodyPr lIns="89581" tIns="44791" rIns="89581" bIns="44791"/>
          <a:lstStyle/>
          <a:p>
            <a:pPr defTabSz="897167" eaLnBrk="0" hangingPunct="0">
              <a:defRPr/>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TechReady13</a:t>
            </a:r>
          </a:p>
        </p:txBody>
      </p:sp>
      <p:sp>
        <p:nvSpPr>
          <p:cNvPr id="5" name="Date Placeholder 4"/>
          <p:cNvSpPr>
            <a:spLocks noGrp="1"/>
          </p:cNvSpPr>
          <p:nvPr>
            <p:ph type="dt" idx="11"/>
          </p:nvPr>
        </p:nvSpPr>
        <p:spPr/>
        <p:txBody>
          <a:bodyPr/>
          <a:lstStyle/>
          <a:p>
            <a:fld id="{221716A1-FDDE-4BC7-A69D-1909B7145BBA}" type="datetime1">
              <a:rPr lang="en-US" smtClean="0"/>
              <a:t>6/11/2012</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4038608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3156397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1559186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134365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3325043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extLst>
      <p:ext uri="{BB962C8B-B14F-4D97-AF65-F5344CB8AC3E}">
        <p14:creationId xmlns:p14="http://schemas.microsoft.com/office/powerpoint/2010/main" val="4153106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6/11/2012 7:03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TechReady13</a:t>
            </a:r>
          </a:p>
        </p:txBody>
      </p:sp>
      <p:sp>
        <p:nvSpPr>
          <p:cNvPr id="5" name="Date Placeholder 4"/>
          <p:cNvSpPr>
            <a:spLocks noGrp="1"/>
          </p:cNvSpPr>
          <p:nvPr>
            <p:ph type="dt" idx="11"/>
          </p:nvPr>
        </p:nvSpPr>
        <p:spPr/>
        <p:txBody>
          <a:bodyPr/>
          <a:lstStyle/>
          <a:p>
            <a:fld id="{0B813824-6AC2-4399-9200-7B2264C8F0D8}" type="datetime1">
              <a:rPr lang="en-US" smtClean="0"/>
              <a:t>6/11/2012</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3748704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dt" sz="quarter" idx="1"/>
          </p:nvPr>
        </p:nvSpPr>
        <p:spPr>
          <a:noFill/>
        </p:spPr>
        <p:txBody>
          <a:bodyPr/>
          <a:lstStyle/>
          <a:p>
            <a:fld id="{D981B906-E48D-43F8-8760-B0BFEB02150A}" type="datetime8">
              <a:rPr lang="en-US" smtClean="0">
                <a:cs typeface="Arial" charset="0"/>
              </a:rPr>
              <a:pPr/>
              <a:t>6/11/2012 7:03 PM</a:t>
            </a:fld>
            <a:endParaRPr lang="en-US" dirty="0" smtClean="0">
              <a:cs typeface="Arial" charset="0"/>
            </a:endParaRPr>
          </a:p>
        </p:txBody>
      </p:sp>
      <p:sp>
        <p:nvSpPr>
          <p:cNvPr id="36867" name="Rectangle 6"/>
          <p:cNvSpPr>
            <a:spLocks noGrp="1" noChangeArrowheads="1"/>
          </p:cNvSpPr>
          <p:nvPr>
            <p:ph type="ftr" sz="quarter" idx="4"/>
          </p:nvPr>
        </p:nvSpPr>
        <p:spPr>
          <a:noFill/>
        </p:spPr>
        <p:txBody>
          <a:bodyPr/>
          <a:lstStyle/>
          <a:p>
            <a:r>
              <a:rPr lang="en-US" dirty="0" smtClean="0">
                <a:cs typeface="Arial" charset="0"/>
              </a:rPr>
              <a:t>© 2006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36868" name="Rectangle 7"/>
          <p:cNvSpPr>
            <a:spLocks noGrp="1" noChangeArrowheads="1"/>
          </p:cNvSpPr>
          <p:nvPr>
            <p:ph type="sldNum" sz="quarter" idx="5"/>
          </p:nvPr>
        </p:nvSpPr>
        <p:spPr>
          <a:noFill/>
        </p:spPr>
        <p:txBody>
          <a:bodyPr/>
          <a:lstStyle/>
          <a:p>
            <a:fld id="{D5E25F9C-944B-4311-8DA3-48595C6087DB}" type="slidenum">
              <a:rPr lang="en-US" smtClean="0">
                <a:cs typeface="Arial" charset="0"/>
              </a:rPr>
              <a:pPr/>
              <a:t>36</a:t>
            </a:fld>
            <a:endParaRPr lang="en-US" dirty="0" smtClean="0">
              <a:cs typeface="Arial" charset="0"/>
            </a:endParaRPr>
          </a:p>
        </p:txBody>
      </p:sp>
      <p:sp>
        <p:nvSpPr>
          <p:cNvPr id="36869" name="Rectangle 2"/>
          <p:cNvSpPr>
            <a:spLocks noGrp="1" noRot="1" noChangeAspect="1" noChangeArrowheads="1" noTextEdit="1"/>
          </p:cNvSpPr>
          <p:nvPr>
            <p:ph type="sldImg"/>
          </p:nvPr>
        </p:nvSpPr>
        <p:spPr>
          <a:xfrm>
            <a:off x="382588" y="685800"/>
            <a:ext cx="6092825" cy="3429000"/>
          </a:xfrm>
          <a:ln/>
        </p:spPr>
      </p:sp>
      <p:sp>
        <p:nvSpPr>
          <p:cNvPr id="36870" name="Rectangle 3"/>
          <p:cNvSpPr>
            <a:spLocks noGrp="1" noChangeArrowheads="1"/>
          </p:cNvSpPr>
          <p:nvPr>
            <p:ph type="body" idx="1"/>
          </p:nvPr>
        </p:nvSpPr>
        <p:spPr>
          <a:xfrm>
            <a:off x="685800" y="4343401"/>
            <a:ext cx="5486400" cy="4114800"/>
          </a:xfrm>
          <a:prstGeom prst="rect">
            <a:avLst/>
          </a:prstGeom>
          <a:noFill/>
          <a:ln/>
        </p:spPr>
        <p:txBody>
          <a:bodyPr lIns="89581" tIns="44791" rIns="89581" bIns="44791"/>
          <a:lstStyle/>
          <a:p>
            <a:pPr defTabSz="897167" eaLnBrk="0" hangingPunct="0">
              <a:defRPr/>
            </a:pP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extLst>
      <p:ext uri="{BB962C8B-B14F-4D97-AF65-F5344CB8AC3E}">
        <p14:creationId xmlns:p14="http://schemas.microsoft.com/office/powerpoint/2010/main" val="1296005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Header Placeholder 3"/>
          <p:cNvSpPr>
            <a:spLocks noGrp="1"/>
          </p:cNvSpPr>
          <p:nvPr>
            <p:ph type="hdr" sz="quarter" idx="10"/>
          </p:nvPr>
        </p:nvSpPr>
        <p:spPr/>
        <p:txBody>
          <a:bodyPr/>
          <a:lstStyle/>
          <a:p>
            <a:r>
              <a:rPr lang="en-US" smtClean="0"/>
              <a:t>TechReady13</a:t>
            </a:r>
          </a:p>
        </p:txBody>
      </p:sp>
      <p:sp>
        <p:nvSpPr>
          <p:cNvPr id="5" name="Date Placeholder 4"/>
          <p:cNvSpPr>
            <a:spLocks noGrp="1"/>
          </p:cNvSpPr>
          <p:nvPr>
            <p:ph type="dt" idx="11"/>
          </p:nvPr>
        </p:nvSpPr>
        <p:spPr/>
        <p:txBody>
          <a:bodyPr/>
          <a:lstStyle/>
          <a:p>
            <a:fld id="{F59FFCD0-5595-4842-AA06-9F04EA1E8EDE}" type="datetime1">
              <a:rPr lang="en-US" smtClean="0"/>
              <a:t>6/11/2012</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38</a:t>
            </a:fld>
            <a:endParaRPr lang="en-US" dirty="0"/>
          </a:p>
        </p:txBody>
      </p:sp>
    </p:spTree>
    <p:extLst>
      <p:ext uri="{BB962C8B-B14F-4D97-AF65-F5344CB8AC3E}">
        <p14:creationId xmlns:p14="http://schemas.microsoft.com/office/powerpoint/2010/main" val="3922144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extLst>
      <p:ext uri="{BB962C8B-B14F-4D97-AF65-F5344CB8AC3E}">
        <p14:creationId xmlns:p14="http://schemas.microsoft.com/office/powerpoint/2010/main" val="787063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5C831E59-5259-4C1B-9181-3EE2DBC030C9}" type="slidenum">
              <a:rPr lang="en-GB" smtClean="0"/>
              <a:pPr>
                <a:defRPr/>
              </a:pPr>
              <a:t>40</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225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8187E46-3BD3-491D-AC42-0009F7CD92E7}" type="slidenum">
              <a:rPr lang="en-GB" smtClean="0"/>
              <a:pPr fontAlgn="base">
                <a:spcBef>
                  <a:spcPct val="0"/>
                </a:spcBef>
                <a:spcAft>
                  <a:spcPct val="0"/>
                </a:spcAft>
                <a:defRPr/>
              </a:pPr>
              <a:t>41</a:t>
            </a:fld>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225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4C71258-E35E-46BE-8A6A-06DCE6811F7C}" type="slidenum">
              <a:rPr lang="en-GB" smtClean="0"/>
              <a:pPr fontAlgn="base">
                <a:spcBef>
                  <a:spcPct val="0"/>
                </a:spcBef>
                <a:spcAft>
                  <a:spcPct val="0"/>
                </a:spcAft>
                <a:defRPr/>
              </a:pPr>
              <a:t>42</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3325043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6/11/2012 7:03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TechReady13</a:t>
            </a:r>
          </a:p>
        </p:txBody>
      </p:sp>
      <p:sp>
        <p:nvSpPr>
          <p:cNvPr id="5" name="Date Placeholder 4"/>
          <p:cNvSpPr>
            <a:spLocks noGrp="1"/>
          </p:cNvSpPr>
          <p:nvPr>
            <p:ph type="dt" idx="11"/>
          </p:nvPr>
        </p:nvSpPr>
        <p:spPr/>
        <p:txBody>
          <a:bodyPr/>
          <a:lstStyle/>
          <a:p>
            <a:fld id="{0B813824-6AC2-4399-9200-7B2264C8F0D8}" type="datetime1">
              <a:rPr lang="en-US" smtClean="0"/>
              <a:t>6/11/2012</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3748704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extLst>
      <p:ext uri="{BB962C8B-B14F-4D97-AF65-F5344CB8AC3E}">
        <p14:creationId xmlns:p14="http://schemas.microsoft.com/office/powerpoint/2010/main" val="1296005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5D4136-625F-4A7F-B86E-1D8B1E02D750}" type="slidenum">
              <a:rPr lang="en-GB" smtClean="0"/>
              <a:t>46</a:t>
            </a:fld>
            <a:endParaRPr lang="en-GB"/>
          </a:p>
        </p:txBody>
      </p:sp>
    </p:spTree>
    <p:extLst>
      <p:ext uri="{BB962C8B-B14F-4D97-AF65-F5344CB8AC3E}">
        <p14:creationId xmlns:p14="http://schemas.microsoft.com/office/powerpoint/2010/main" val="859602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5D4136-625F-4A7F-B86E-1D8B1E02D750}" type="slidenum">
              <a:rPr lang="en-GB" smtClean="0"/>
              <a:t>47</a:t>
            </a:fld>
            <a:endParaRPr lang="en-GB"/>
          </a:p>
        </p:txBody>
      </p:sp>
    </p:spTree>
    <p:extLst>
      <p:ext uri="{BB962C8B-B14F-4D97-AF65-F5344CB8AC3E}">
        <p14:creationId xmlns:p14="http://schemas.microsoft.com/office/powerpoint/2010/main" val="859602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6/11/2012 7:03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48</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49</a:t>
            </a:fld>
            <a:endParaRPr lang="en-US" dirty="0"/>
          </a:p>
        </p:txBody>
      </p:sp>
    </p:spTree>
    <p:extLst>
      <p:ext uri="{BB962C8B-B14F-4D97-AF65-F5344CB8AC3E}">
        <p14:creationId xmlns:p14="http://schemas.microsoft.com/office/powerpoint/2010/main" val="959669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Tree>
    <p:extLst>
      <p:ext uri="{BB962C8B-B14F-4D97-AF65-F5344CB8AC3E}">
        <p14:creationId xmlns:p14="http://schemas.microsoft.com/office/powerpoint/2010/main" val="959669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C4FDB-F761-46E0-B77D-41BA8385236A}"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683940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extLst>
      <p:ext uri="{BB962C8B-B14F-4D97-AF65-F5344CB8AC3E}">
        <p14:creationId xmlns:p14="http://schemas.microsoft.com/office/powerpoint/2010/main" val="85070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3325043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Tree>
    <p:extLst>
      <p:ext uri="{BB962C8B-B14F-4D97-AF65-F5344CB8AC3E}">
        <p14:creationId xmlns:p14="http://schemas.microsoft.com/office/powerpoint/2010/main" val="3443836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Tree>
    <p:extLst>
      <p:ext uri="{BB962C8B-B14F-4D97-AF65-F5344CB8AC3E}">
        <p14:creationId xmlns:p14="http://schemas.microsoft.com/office/powerpoint/2010/main" val="2332706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6/11/2012 7:03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57</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6/11/2012 7:03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58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TechReady13</a:t>
            </a:r>
          </a:p>
        </p:txBody>
      </p:sp>
      <p:sp>
        <p:nvSpPr>
          <p:cNvPr id="5" name="Date Placeholder 4"/>
          <p:cNvSpPr>
            <a:spLocks noGrp="1"/>
          </p:cNvSpPr>
          <p:nvPr>
            <p:ph type="dt" idx="11"/>
          </p:nvPr>
        </p:nvSpPr>
        <p:spPr/>
        <p:txBody>
          <a:bodyPr/>
          <a:lstStyle/>
          <a:p>
            <a:fld id="{FA8352E2-8EC2-4CE9-8EEB-E76E35E28277}" type="datetime1">
              <a:rPr lang="en-US" smtClean="0"/>
              <a:t>6/11/2012</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841092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TechReady13</a:t>
            </a:r>
          </a:p>
        </p:txBody>
      </p:sp>
      <p:sp>
        <p:nvSpPr>
          <p:cNvPr id="5" name="Date Placeholder 4"/>
          <p:cNvSpPr>
            <a:spLocks noGrp="1"/>
          </p:cNvSpPr>
          <p:nvPr>
            <p:ph type="dt" idx="11"/>
          </p:nvPr>
        </p:nvSpPr>
        <p:spPr/>
        <p:txBody>
          <a:bodyPr/>
          <a:lstStyle/>
          <a:p>
            <a:fld id="{FA8352E2-8EC2-4CE9-8EEB-E76E35E28277}" type="datetime1">
              <a:rPr lang="en-US" smtClean="0"/>
              <a:t>6/11/2012</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84109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332504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325043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27"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0"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userDrawn="1"/>
        </p:nvGrpSpPr>
        <p:grpSpPr>
          <a:xfrm>
            <a:off x="1016507" y="3185266"/>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Orange Tile"/>
          <p:cNvGrpSpPr/>
          <p:nvPr userDrawn="1"/>
        </p:nvGrpSpPr>
        <p:grpSpPr>
          <a:xfrm>
            <a:off x="2514069" y="3185266"/>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Teal Tile"/>
          <p:cNvGrpSpPr/>
          <p:nvPr userDrawn="1"/>
        </p:nvGrpSpPr>
        <p:grpSpPr>
          <a:xfrm>
            <a:off x="1016507"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een Tile"/>
          <p:cNvGrpSpPr/>
          <p:nvPr userDrawn="1"/>
        </p:nvGrpSpPr>
        <p:grpSpPr>
          <a:xfrm>
            <a:off x="2514069"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useBgFill="1">
        <p:nvSpPr>
          <p:cNvPr id="4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4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81452" y="3231974"/>
            <a:ext cx="6718301" cy="1232464"/>
          </a:xfrm>
        </p:spPr>
        <p:txBody>
          <a:bodyPr anchor="ctr">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2" y="5029200"/>
            <a:ext cx="6870702" cy="46325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userDrawn="1"/>
        </p:nvSpPr>
        <p:spPr bwMode="auto">
          <a:xfrm>
            <a:off x="0" y="6010275"/>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72694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6" name="Demo Tile"/>
          <p:cNvGrpSpPr/>
          <p:nvPr userDrawn="1"/>
        </p:nvGrpSpPr>
        <p:grpSpPr>
          <a:xfrm>
            <a:off x="1017613" y="3187884"/>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Green Tile"/>
          <p:cNvGrpSpPr/>
          <p:nvPr userDrawn="1"/>
        </p:nvGrpSpPr>
        <p:grpSpPr>
          <a:xfrm>
            <a:off x="1015856" y="3187136"/>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834544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Blue Tile"/>
          <p:cNvGrpSpPr/>
          <p:nvPr userDrawn="1"/>
        </p:nvGrpSpPr>
        <p:grpSpPr>
          <a:xfrm>
            <a:off x="1015857" y="3189726"/>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24182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Purple Tile"/>
          <p:cNvGrpSpPr/>
          <p:nvPr userDrawn="1"/>
        </p:nvGrpSpPr>
        <p:grpSpPr>
          <a:xfrm>
            <a:off x="1017613" y="3187136"/>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5742311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Orange Tile"/>
          <p:cNvGrpSpPr/>
          <p:nvPr userDrawn="1"/>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6340796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Teal Tile"/>
          <p:cNvGrpSpPr/>
          <p:nvPr userDrawn="1"/>
        </p:nvGrpSpPr>
        <p:grpSpPr>
          <a:xfrm>
            <a:off x="1015856" y="3187136"/>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6403941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723" r:id="rId3"/>
    <p:sldLayoutId id="2147483724" r:id="rId4"/>
    <p:sldLayoutId id="2147483725" r:id="rId5"/>
    <p:sldLayoutId id="2147483726" r:id="rId6"/>
    <p:sldLayoutId id="2147483727" r:id="rId7"/>
    <p:sldLayoutId id="2147483696" r:id="rId8"/>
    <p:sldLayoutId id="2147483697" r:id="rId9"/>
    <p:sldLayoutId id="2147483698" r:id="rId10"/>
    <p:sldLayoutId id="2147483699" r:id="rId11"/>
    <p:sldLayoutId id="2147483700" r:id="rId12"/>
    <p:sldLayoutId id="2147483701" r:id="rId13"/>
    <p:sldLayoutId id="2147483702" r:id="rId14"/>
    <p:sldLayoutId id="2147483722" r:id="rId15"/>
    <p:sldLayoutId id="2147483703" r:id="rId16"/>
    <p:sldLayoutId id="2147483704"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19"/>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9"/>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9"/>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tx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solidFill>
            <a:schemeClr val="tx1">
              <a:alpha val="99000"/>
            </a:schemeClr>
          </a:soli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solidFill>
            <a:schemeClr val="tx1">
              <a:alpha val="99000"/>
            </a:schemeClr>
          </a:soli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4.jpe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20.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20.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jpeg"/><Relationship Id="rId7" Type="http://schemas.openxmlformats.org/officeDocument/2006/relationships/hyperlink" Target="http://www.microsoft.com/sqlserverlabs"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hyperlink" Target="http://www.microsoft.com/learning/en/us/training/sql-server.aspx" TargetMode="External"/><Relationship Id="rId5" Type="http://schemas.openxmlformats.org/officeDocument/2006/relationships/hyperlink" Target="http://www.microsoft.com/sqlserver" TargetMode="External"/><Relationship Id="rId4" Type="http://schemas.openxmlformats.org/officeDocument/2006/relationships/hyperlink" Target="http://www.microsoftvirtualacademy.com/"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www.microsoft.com/learning" TargetMode="External"/><Relationship Id="rId13" Type="http://schemas.openxmlformats.org/officeDocument/2006/relationships/image" Target="../media/image45.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hyperlink" Target="http://microsoft.com/msdn"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50.emf"/><Relationship Id="rId11" Type="http://schemas.microsoft.com/office/2007/relationships/hdphoto" Target="../media/hdphoto3.wdp"/><Relationship Id="rId5" Type="http://schemas.openxmlformats.org/officeDocument/2006/relationships/hyperlink" Target="http://northamerica.msteched.com/" TargetMode="External"/><Relationship Id="rId10" Type="http://schemas.openxmlformats.org/officeDocument/2006/relationships/image" Target="../media/image52.png"/><Relationship Id="rId4" Type="http://schemas.microsoft.com/office/2007/relationships/hdphoto" Target="../media/hdphoto2.wdp"/><Relationship Id="rId9" Type="http://schemas.openxmlformats.org/officeDocument/2006/relationships/hyperlink" Target="http://microsoft.com/technet"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81453" y="3231974"/>
            <a:ext cx="6713560" cy="1721026"/>
          </a:xfrm>
        </p:spPr>
        <p:txBody>
          <a:bodyPr/>
          <a:lstStyle/>
          <a:p>
            <a:r>
              <a:rPr lang="en-US" dirty="0"/>
              <a:t>Business Intelligence and Data Visualization: Microsoft SQL Server 2012</a:t>
            </a:r>
          </a:p>
        </p:txBody>
      </p:sp>
      <p:sp>
        <p:nvSpPr>
          <p:cNvPr id="3" name="Subtitle 2"/>
          <p:cNvSpPr>
            <a:spLocks noGrp="1"/>
          </p:cNvSpPr>
          <p:nvPr>
            <p:ph type="subTitle" idx="1"/>
          </p:nvPr>
        </p:nvSpPr>
        <p:spPr/>
        <p:txBody>
          <a:bodyPr/>
          <a:lstStyle/>
          <a:p>
            <a:r>
              <a:rPr lang="en-US" dirty="0" smtClean="0"/>
              <a:t>Jen Stirrup</a:t>
            </a:r>
          </a:p>
          <a:p>
            <a:r>
              <a:rPr lang="en-US" dirty="0" smtClean="0"/>
              <a:t>MVP</a:t>
            </a:r>
          </a:p>
          <a:p>
            <a:r>
              <a:rPr lang="en-US" dirty="0" smtClean="0"/>
              <a:t>Copper Blue Consulting</a:t>
            </a:r>
          </a:p>
        </p:txBody>
      </p:sp>
      <p:sp useBgFill="1">
        <p:nvSpPr>
          <p:cNvPr id="4"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 name="TextBox 4"/>
          <p:cNvSpPr txBox="1"/>
          <p:nvPr/>
        </p:nvSpPr>
        <p:spPr>
          <a:xfrm>
            <a:off x="519113" y="228600"/>
            <a:ext cx="2374899" cy="433965"/>
          </a:xfrm>
          <a:prstGeom prst="rect">
            <a:avLst/>
          </a:prstGeom>
          <a:noFill/>
        </p:spPr>
        <p:txBody>
          <a:bodyPr wrap="square" lIns="91440" tIns="91440" rIns="91440" bIns="91440" rtlCol="0">
            <a:spAutoFit/>
          </a:bodyPr>
          <a:lstStyle/>
          <a:p>
            <a:pPr>
              <a:lnSpc>
                <a:spcPct val="90000"/>
              </a:lnSpc>
              <a:spcBef>
                <a:spcPct val="20000"/>
              </a:spcBef>
              <a:buSzPct val="90000"/>
            </a:pPr>
            <a:r>
              <a:rPr lang="en-US" dirty="0" smtClean="0">
                <a:solidFill>
                  <a:schemeClr val="tx1">
                    <a:alpha val="99000"/>
                  </a:schemeClr>
                </a:solidFill>
              </a:rPr>
              <a:t>DBI206</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‘Traditional’ BI</a:t>
            </a:r>
            <a:endParaRPr lang="en-GB" dirty="0"/>
          </a:p>
        </p:txBody>
      </p:sp>
      <p:sp>
        <p:nvSpPr>
          <p:cNvPr id="5" name="TextBox 4"/>
          <p:cNvSpPr txBox="1"/>
          <p:nvPr/>
        </p:nvSpPr>
        <p:spPr>
          <a:xfrm>
            <a:off x="450761" y="1080655"/>
            <a:ext cx="1651033" cy="492443"/>
          </a:xfrm>
          <a:prstGeom prst="rect">
            <a:avLst/>
          </a:prstGeom>
          <a:noFill/>
        </p:spPr>
        <p:txBody>
          <a:bodyPr wrap="squar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pic>
        <p:nvPicPr>
          <p:cNvPr id="46" name="Picture 6" descr="C:\Users\Kyanos\AppData\Local\Microsoft\Windows\Temporary Internet Files\Content.IE5\IGEIMKBT\MP9003875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3586" y="2444739"/>
            <a:ext cx="2257336" cy="161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175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‘Traditional’ BI</a:t>
            </a:r>
            <a:endParaRPr lang="en-GB" dirty="0"/>
          </a:p>
        </p:txBody>
      </p:sp>
      <p:sp>
        <p:nvSpPr>
          <p:cNvPr id="5" name="TextBox 4"/>
          <p:cNvSpPr txBox="1"/>
          <p:nvPr/>
        </p:nvSpPr>
        <p:spPr>
          <a:xfrm>
            <a:off x="450761" y="1080655"/>
            <a:ext cx="1651033" cy="492443"/>
          </a:xfrm>
          <a:prstGeom prst="rect">
            <a:avLst/>
          </a:prstGeom>
          <a:noFill/>
        </p:spPr>
        <p:txBody>
          <a:bodyPr wrap="squar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pic>
        <p:nvPicPr>
          <p:cNvPr id="14" name="Picture 6" descr="C:\Users\Kyanos\AppData\Local\Microsoft\Windows\Temporary Internet Files\Content.IE5\IGEIMKBT\MP9003875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3586" y="2444739"/>
            <a:ext cx="2257336" cy="16102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Kyanos\AppData\Local\Microsoft\Windows\Temporary Internet Files\Content.IE5\0J3YDM1O\MP90043719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412" y="2443968"/>
            <a:ext cx="1905769" cy="15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555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‘Traditional’ BI</a:t>
            </a:r>
            <a:endParaRPr lang="en-GB" dirty="0"/>
          </a:p>
        </p:txBody>
      </p:sp>
      <p:sp>
        <p:nvSpPr>
          <p:cNvPr id="5" name="TextBox 4"/>
          <p:cNvSpPr txBox="1"/>
          <p:nvPr/>
        </p:nvSpPr>
        <p:spPr>
          <a:xfrm>
            <a:off x="450761" y="1080655"/>
            <a:ext cx="1651033" cy="492443"/>
          </a:xfrm>
          <a:prstGeom prst="rect">
            <a:avLst/>
          </a:prstGeom>
          <a:noFill/>
        </p:spPr>
        <p:txBody>
          <a:bodyPr wrap="squar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pic>
        <p:nvPicPr>
          <p:cNvPr id="16" name="Picture 6" descr="C:\Users\Kyanos\AppData\Local\Microsoft\Windows\Temporary Internet Files\Content.IE5\IGEIMKBT\MP9003875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3586" y="2444739"/>
            <a:ext cx="2257336" cy="16102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Kyanos\AppData\Local\Microsoft\Windows\Temporary Internet Files\Content.IE5\8VYP5YBH\MP90038666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724" y="2429553"/>
            <a:ext cx="1981200" cy="15971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Kyanos\AppData\Local\Microsoft\Windows\Temporary Internet Files\Content.IE5\0J3YDM1O\MP90043719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7412" y="2443968"/>
            <a:ext cx="1905769" cy="15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004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‘Traditional’ BI</a:t>
            </a:r>
            <a:endParaRPr lang="en-GB" dirty="0"/>
          </a:p>
        </p:txBody>
      </p:sp>
      <p:sp>
        <p:nvSpPr>
          <p:cNvPr id="5" name="TextBox 4"/>
          <p:cNvSpPr txBox="1"/>
          <p:nvPr/>
        </p:nvSpPr>
        <p:spPr>
          <a:xfrm>
            <a:off x="450761" y="1080655"/>
            <a:ext cx="1651033" cy="492443"/>
          </a:xfrm>
          <a:prstGeom prst="rect">
            <a:avLst/>
          </a:prstGeom>
          <a:noFill/>
        </p:spPr>
        <p:txBody>
          <a:bodyPr wrap="squar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pic>
        <p:nvPicPr>
          <p:cNvPr id="2054" name="Picture 6" descr="C:\Users\Kyanos\AppData\Local\Microsoft\Windows\Temporary Internet Files\Content.IE5\IGEIMKBT\MP9003875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3586" y="2444739"/>
            <a:ext cx="2257336" cy="1610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Kyanos\AppData\Local\Microsoft\Windows\Temporary Internet Files\Content.IE5\8VYP5YBH\MP90038666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724" y="2429553"/>
            <a:ext cx="1981200" cy="159713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yanos\AppData\Local\Microsoft\Windows\Temporary Internet Files\Content.IE5\48BYH0HT\MP90043937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6" y="4419600"/>
            <a:ext cx="2257336" cy="1507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yanos\AppData\Local\Microsoft\Windows\Temporary Internet Files\Content.IE5\0J3YDM1O\MP90043719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412" y="2443968"/>
            <a:ext cx="1905769" cy="15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268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‘Traditional’ BI</a:t>
            </a:r>
            <a:endParaRPr lang="en-GB" dirty="0"/>
          </a:p>
        </p:txBody>
      </p:sp>
      <p:sp>
        <p:nvSpPr>
          <p:cNvPr id="5" name="TextBox 4"/>
          <p:cNvSpPr txBox="1"/>
          <p:nvPr/>
        </p:nvSpPr>
        <p:spPr>
          <a:xfrm>
            <a:off x="450761" y="1080655"/>
            <a:ext cx="1651033" cy="492443"/>
          </a:xfrm>
          <a:prstGeom prst="rect">
            <a:avLst/>
          </a:prstGeom>
          <a:noFill/>
        </p:spPr>
        <p:txBody>
          <a:bodyPr wrap="squar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pic>
        <p:nvPicPr>
          <p:cNvPr id="2054" name="Picture 6" descr="C:\Users\Kyanos\AppData\Local\Microsoft\Windows\Temporary Internet Files\Content.IE5\IGEIMKBT\MP9003875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3586" y="2444739"/>
            <a:ext cx="2104226" cy="1610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Kyanos\AppData\Local\Microsoft\Windows\Temporary Internet Files\Content.IE5\8VYP5YBH\MP90038666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724" y="2429553"/>
            <a:ext cx="1981200" cy="159713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yanos\AppData\Local\Microsoft\Windows\Temporary Internet Files\Content.IE5\48BYH0HT\MP90043937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6" y="4419600"/>
            <a:ext cx="2104226" cy="1507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yanos\AppData\Local\Microsoft\Windows\Temporary Internet Files\Content.IE5\0J3YDM1O\MP90043719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1212" y="2443968"/>
            <a:ext cx="1981969" cy="15936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Kyanos\AppData\Local\Microsoft\Windows\Temporary Internet Files\Content.IE5\I0J7EKYW\MP90031419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1212" y="4419600"/>
            <a:ext cx="1981969" cy="150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291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‘Traditional’ BI</a:t>
            </a:r>
            <a:endParaRPr lang="en-GB" dirty="0"/>
          </a:p>
        </p:txBody>
      </p:sp>
      <p:sp>
        <p:nvSpPr>
          <p:cNvPr id="5" name="TextBox 4"/>
          <p:cNvSpPr txBox="1"/>
          <p:nvPr/>
        </p:nvSpPr>
        <p:spPr>
          <a:xfrm>
            <a:off x="450761" y="1080655"/>
            <a:ext cx="1651033" cy="492443"/>
          </a:xfrm>
          <a:prstGeom prst="rect">
            <a:avLst/>
          </a:prstGeom>
          <a:noFill/>
        </p:spPr>
        <p:txBody>
          <a:bodyPr wrap="squar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pic>
        <p:nvPicPr>
          <p:cNvPr id="2054" name="Picture 6" descr="C:\Users\Kyanos\AppData\Local\Microsoft\Windows\Temporary Internet Files\Content.IE5\IGEIMKBT\MP9003875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3586" y="2444739"/>
            <a:ext cx="2104226" cy="1610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Kyanos\AppData\Local\Microsoft\Windows\Temporary Internet Files\Content.IE5\8VYP5YBH\MP90038666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724" y="2429553"/>
            <a:ext cx="1981200" cy="159713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yanos\AppData\Local\Microsoft\Windows\Temporary Internet Files\Content.IE5\48BYH0HT\MP90043937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6" y="4419600"/>
            <a:ext cx="2104226" cy="1507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yanos\AppData\Local\Microsoft\Windows\Temporary Internet Files\Content.IE5\0J3YDM1O\MP90043719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1212" y="2443968"/>
            <a:ext cx="1981969" cy="15936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Kyanos\AppData\Local\Microsoft\Windows\Temporary Internet Files\Content.IE5\I0J7EKYW\MP90031419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1212" y="4419600"/>
            <a:ext cx="1981969" cy="15070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afryer\AppData\Local\Microsoft\Windows\Temporary Internet Files\Content.IE5\28JW84ZB\MP900316451[1].jp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5662832" y="4432453"/>
            <a:ext cx="1946984" cy="144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65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reen"/>
          <p:cNvSpPr/>
          <p:nvPr/>
        </p:nvSpPr>
        <p:spPr bwMode="auto">
          <a:xfrm>
            <a:off x="8456612" y="1876270"/>
            <a:ext cx="3429000" cy="4302853"/>
          </a:xfrm>
          <a:prstGeom prst="roundRect">
            <a:avLst>
              <a:gd name="adj" fmla="val 0"/>
            </a:avLst>
          </a:prstGeom>
          <a:solidFill>
            <a:schemeClr val="accent6"/>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solidFill>
                <a:schemeClr val="tx1">
                  <a:alpha val="99000"/>
                </a:schemeClr>
              </a:solidFill>
              <a:latin typeface="Segoe UI" pitchFamily="34" charset="0"/>
              <a:ea typeface="Segoe UI" pitchFamily="34" charset="0"/>
              <a:cs typeface="Segoe UI" pitchFamily="34" charset="0"/>
            </a:endParaRPr>
          </a:p>
        </p:txBody>
      </p:sp>
      <p:sp>
        <p:nvSpPr>
          <p:cNvPr id="42"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‘Traditional’ BI</a:t>
            </a:r>
            <a:endParaRPr lang="en-GB" dirty="0"/>
          </a:p>
        </p:txBody>
      </p:sp>
      <p:sp>
        <p:nvSpPr>
          <p:cNvPr id="5" name="TextBox 4"/>
          <p:cNvSpPr txBox="1"/>
          <p:nvPr/>
        </p:nvSpPr>
        <p:spPr>
          <a:xfrm>
            <a:off x="450761" y="1080655"/>
            <a:ext cx="1651033" cy="492443"/>
          </a:xfrm>
          <a:prstGeom prst="rect">
            <a:avLst/>
          </a:prstGeom>
          <a:noFill/>
        </p:spPr>
        <p:txBody>
          <a:bodyPr wrap="squar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pic>
        <p:nvPicPr>
          <p:cNvPr id="2054" name="Picture 6" descr="C:\Users\Kyanos\AppData\Local\Microsoft\Windows\Temporary Internet Files\Content.IE5\IGEIMKBT\MP9003875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3586" y="2444739"/>
            <a:ext cx="2104226" cy="1610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Kyanos\AppData\Local\Microsoft\Windows\Temporary Internet Files\Content.IE5\8VYP5YBH\MP90038666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724" y="2429553"/>
            <a:ext cx="1981200" cy="159713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yanos\AppData\Local\Microsoft\Windows\Temporary Internet Files\Content.IE5\48BYH0HT\MP90043937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6" y="4419600"/>
            <a:ext cx="2104226" cy="1507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yanos\AppData\Local\Microsoft\Windows\Temporary Internet Files\Content.IE5\0J3YDM1O\MP90043719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1212" y="2443968"/>
            <a:ext cx="1981969" cy="15936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Kyanos\AppData\Local\Microsoft\Windows\Temporary Internet Files\Content.IE5\I0J7EKYW\MP90031419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1212" y="4419600"/>
            <a:ext cx="1981969" cy="15070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afryer\AppData\Local\Microsoft\Windows\Temporary Internet Files\Content.IE5\28JW84ZB\MP900316451[1].jp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5662832" y="4432453"/>
            <a:ext cx="1946984" cy="144776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Kyanos\AppData\Local\Microsoft\Windows\Temporary Internet Files\Content.IE5\8VYP5YBH\MP900425482[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6111" y="2429553"/>
            <a:ext cx="2867492" cy="15971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304212" y="1091763"/>
            <a:ext cx="2514600" cy="492443"/>
          </a:xfrm>
          <a:prstGeom prst="rect">
            <a:avLst/>
          </a:prstGeom>
          <a:noFill/>
        </p:spPr>
        <p:txBody>
          <a:bodyPr wrap="squar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Downsides</a:t>
            </a:r>
          </a:p>
        </p:txBody>
      </p:sp>
      <p:pic>
        <p:nvPicPr>
          <p:cNvPr id="6149" name="Picture 5" descr="C:\Users\Kyanos\AppData\Local\Microsoft\Windows\Temporary Internet Files\Content.IE5\M3MV7OSJ\MP900427951[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3320" y="4419600"/>
            <a:ext cx="2867492" cy="146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6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End User BI</a:t>
            </a:r>
            <a:endParaRPr lang="en-GB" dirty="0"/>
          </a:p>
        </p:txBody>
      </p:sp>
      <p:sp>
        <p:nvSpPr>
          <p:cNvPr id="5" name="TextBox 4"/>
          <p:cNvSpPr txBox="1"/>
          <p:nvPr/>
        </p:nvSpPr>
        <p:spPr>
          <a:xfrm>
            <a:off x="450761" y="1080655"/>
            <a:ext cx="1333698" cy="492443"/>
          </a:xfrm>
          <a:prstGeom prst="rect">
            <a:avLst/>
          </a:prstGeom>
          <a:noFill/>
        </p:spPr>
        <p:txBody>
          <a:bodyPr wrap="non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pic>
        <p:nvPicPr>
          <p:cNvPr id="3076" name="Picture 4" descr="C:\Users\Kyanos\AppData\Local\Microsoft\Windows\Temporary Internet Files\Content.IE5\8WVVEGIN\MP9004386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87" y="2227429"/>
            <a:ext cx="2557233" cy="151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034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End User BI</a:t>
            </a:r>
            <a:endParaRPr lang="en-GB" dirty="0"/>
          </a:p>
        </p:txBody>
      </p:sp>
      <p:sp>
        <p:nvSpPr>
          <p:cNvPr id="5" name="TextBox 4"/>
          <p:cNvSpPr txBox="1"/>
          <p:nvPr/>
        </p:nvSpPr>
        <p:spPr>
          <a:xfrm>
            <a:off x="450761" y="1080655"/>
            <a:ext cx="1333698" cy="492443"/>
          </a:xfrm>
          <a:prstGeom prst="rect">
            <a:avLst/>
          </a:prstGeom>
          <a:noFill/>
        </p:spPr>
        <p:txBody>
          <a:bodyPr wrap="non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pic>
        <p:nvPicPr>
          <p:cNvPr id="3074" name="Picture 2" descr="C:\Users\Kyanos\AppData\Local\Microsoft\Windows\Temporary Internet Files\Content.IE5\48BYH0HT\MP9004309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2194492"/>
            <a:ext cx="2154775" cy="15807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Kyanos\AppData\Local\Microsoft\Windows\Temporary Internet Files\Content.IE5\8WVVEGIN\MP90043860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87" y="2227429"/>
            <a:ext cx="2557233" cy="151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277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End User BI</a:t>
            </a:r>
            <a:endParaRPr lang="en-GB" dirty="0"/>
          </a:p>
        </p:txBody>
      </p:sp>
      <p:sp>
        <p:nvSpPr>
          <p:cNvPr id="5" name="TextBox 4"/>
          <p:cNvSpPr txBox="1"/>
          <p:nvPr/>
        </p:nvSpPr>
        <p:spPr>
          <a:xfrm>
            <a:off x="450761" y="1080655"/>
            <a:ext cx="1333698" cy="492443"/>
          </a:xfrm>
          <a:prstGeom prst="rect">
            <a:avLst/>
          </a:prstGeom>
          <a:noFill/>
        </p:spPr>
        <p:txBody>
          <a:bodyPr wrap="non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grpSp>
        <p:nvGrpSpPr>
          <p:cNvPr id="19" name="Group 18"/>
          <p:cNvGrpSpPr/>
          <p:nvPr/>
        </p:nvGrpSpPr>
        <p:grpSpPr>
          <a:xfrm>
            <a:off x="689406" y="4383877"/>
            <a:ext cx="3366931" cy="1522222"/>
            <a:chOff x="700987" y="5094016"/>
            <a:chExt cx="3366931" cy="1522222"/>
          </a:xfrm>
        </p:grpSpPr>
        <p:sp>
          <p:nvSpPr>
            <p:cNvPr id="12" name="TextBox 11"/>
            <p:cNvSpPr txBox="1"/>
            <p:nvPr/>
          </p:nvSpPr>
          <p:spPr>
            <a:xfrm>
              <a:off x="1826312" y="5094016"/>
              <a:ext cx="2241606" cy="338554"/>
            </a:xfrm>
            <a:prstGeom prst="rect">
              <a:avLst/>
            </a:prstGeom>
            <a:noFill/>
          </p:spPr>
          <p:txBody>
            <a:bodyPr wrap="square" lIns="0" tIns="0" rIns="0" bIns="0" rtlCol="0">
              <a:spAutoFit/>
            </a:bodyPr>
            <a:lstStyle/>
            <a:p>
              <a:endParaRPr lang="en-GB" sz="2200" dirty="0" smtClean="0">
                <a:latin typeface="Segoe UI" pitchFamily="34" charset="0"/>
                <a:ea typeface="Segoe UI" pitchFamily="34" charset="0"/>
                <a:cs typeface="Segoe UI" pitchFamily="34" charset="0"/>
              </a:endParaRPr>
            </a:p>
          </p:txBody>
        </p:sp>
        <p:pic>
          <p:nvPicPr>
            <p:cNvPr id="5124" name="Picture 4" descr="C:\Users\afryer\AppData\Local\Microsoft\Windows\Temporary Internet Files\Content.IE5\AGPR7F6K\MP90044268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87" y="5094016"/>
              <a:ext cx="2568814" cy="1522222"/>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C:\Users\Kyanos\AppData\Local\Microsoft\Windows\Temporary Internet Files\Content.IE5\48BYH0HT\MP9004309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612" y="2194492"/>
            <a:ext cx="2154775" cy="15807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Kyanos\AppData\Local\Microsoft\Windows\Temporary Internet Files\Content.IE5\8WVVEGIN\MP90043860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987" y="2227429"/>
            <a:ext cx="2557233" cy="151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442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j-lt"/>
              </a:rPr>
              <a:t>Agenda</a:t>
            </a:r>
            <a:endParaRPr lang="en-GB" dirty="0">
              <a:latin typeface="+mj-lt"/>
            </a:endParaRPr>
          </a:p>
        </p:txBody>
      </p:sp>
      <p:sp>
        <p:nvSpPr>
          <p:cNvPr id="4" name="Content Placeholder 3"/>
          <p:cNvSpPr>
            <a:spLocks noGrp="1"/>
          </p:cNvSpPr>
          <p:nvPr>
            <p:ph idx="1"/>
          </p:nvPr>
        </p:nvSpPr>
        <p:spPr>
          <a:xfrm>
            <a:off x="914162" y="1268760"/>
            <a:ext cx="10360501" cy="4464496"/>
          </a:xfrm>
        </p:spPr>
        <p:txBody>
          <a:bodyPr>
            <a:normAutofit/>
          </a:bodyPr>
          <a:lstStyle/>
          <a:p>
            <a:r>
              <a:rPr lang="en-GB" dirty="0" smtClean="0">
                <a:latin typeface="+mj-lt"/>
              </a:rPr>
              <a:t>Traditional Business Intelligence versus ‘New’ Business Intelligence #</a:t>
            </a:r>
            <a:r>
              <a:rPr lang="en-GB" dirty="0" err="1" smtClean="0">
                <a:latin typeface="+mj-lt"/>
              </a:rPr>
              <a:t>newBI</a:t>
            </a:r>
            <a:endParaRPr lang="en-GB" dirty="0" smtClean="0">
              <a:latin typeface="+mj-lt"/>
            </a:endParaRPr>
          </a:p>
          <a:p>
            <a:r>
              <a:rPr lang="en-GB" dirty="0" smtClean="0"/>
              <a:t>Self-Service Business Intelligence in SQL Server 2012:</a:t>
            </a:r>
          </a:p>
          <a:p>
            <a:pPr lvl="1"/>
            <a:r>
              <a:rPr lang="en-GB" dirty="0" err="1" smtClean="0"/>
              <a:t>PowerPivot</a:t>
            </a:r>
            <a:r>
              <a:rPr lang="en-GB" dirty="0" smtClean="0"/>
              <a:t> </a:t>
            </a:r>
          </a:p>
          <a:p>
            <a:r>
              <a:rPr lang="en-GB" dirty="0" smtClean="0"/>
              <a:t>Data Visualisation in SQL Server 2012: </a:t>
            </a:r>
          </a:p>
          <a:p>
            <a:pPr lvl="1"/>
            <a:r>
              <a:rPr lang="en-GB" dirty="0" smtClean="0"/>
              <a:t>Power View Architecture and demo</a:t>
            </a:r>
          </a:p>
          <a:p>
            <a:pPr lvl="1"/>
            <a:r>
              <a:rPr lang="en-GB" dirty="0" smtClean="0"/>
              <a:t>Reporting Services in </a:t>
            </a:r>
            <a:r>
              <a:rPr lang="en-GB" dirty="0" err="1" smtClean="0"/>
              <a:t>Sharepoint</a:t>
            </a:r>
            <a:endParaRPr lang="en-GB" dirty="0" smtClean="0"/>
          </a:p>
          <a:p>
            <a:r>
              <a:rPr lang="en-GB" dirty="0" smtClean="0"/>
              <a:t>Questions?</a:t>
            </a:r>
          </a:p>
          <a:p>
            <a:endParaRPr lang="en-GB" dirty="0" smtClean="0"/>
          </a:p>
          <a:p>
            <a:endParaRPr lang="en-GB" dirty="0" smtClean="0"/>
          </a:p>
          <a:p>
            <a:endParaRPr lang="en-GB" dirty="0" smtClean="0">
              <a:latin typeface="+mj-lt"/>
            </a:endParaRPr>
          </a:p>
          <a:p>
            <a:endParaRPr lang="en-GB" dirty="0">
              <a:latin typeface="+mj-lt"/>
            </a:endParaRPr>
          </a:p>
        </p:txBody>
      </p:sp>
    </p:spTree>
    <p:extLst>
      <p:ext uri="{BB962C8B-B14F-4D97-AF65-F5344CB8AC3E}">
        <p14:creationId xmlns:p14="http://schemas.microsoft.com/office/powerpoint/2010/main" val="76390348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End User BI</a:t>
            </a:r>
            <a:endParaRPr lang="en-GB" dirty="0"/>
          </a:p>
        </p:txBody>
      </p:sp>
      <p:sp>
        <p:nvSpPr>
          <p:cNvPr id="5" name="TextBox 4"/>
          <p:cNvSpPr txBox="1"/>
          <p:nvPr/>
        </p:nvSpPr>
        <p:spPr>
          <a:xfrm>
            <a:off x="450761" y="1080655"/>
            <a:ext cx="1333698" cy="492443"/>
          </a:xfrm>
          <a:prstGeom prst="rect">
            <a:avLst/>
          </a:prstGeom>
          <a:noFill/>
        </p:spPr>
        <p:txBody>
          <a:bodyPr wrap="non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grpSp>
        <p:nvGrpSpPr>
          <p:cNvPr id="18" name="Group 17"/>
          <p:cNvGrpSpPr/>
          <p:nvPr/>
        </p:nvGrpSpPr>
        <p:grpSpPr>
          <a:xfrm>
            <a:off x="5025595" y="4350535"/>
            <a:ext cx="3366931" cy="1471661"/>
            <a:chOff x="700987" y="3465474"/>
            <a:chExt cx="3366931" cy="1471661"/>
          </a:xfrm>
        </p:grpSpPr>
        <p:sp>
          <p:nvSpPr>
            <p:cNvPr id="11" name="TextBox 10"/>
            <p:cNvSpPr txBox="1"/>
            <p:nvPr/>
          </p:nvSpPr>
          <p:spPr>
            <a:xfrm>
              <a:off x="1826312" y="3465474"/>
              <a:ext cx="2241606" cy="338554"/>
            </a:xfrm>
            <a:prstGeom prst="rect">
              <a:avLst/>
            </a:prstGeom>
            <a:noFill/>
          </p:spPr>
          <p:txBody>
            <a:bodyPr wrap="square" lIns="0" tIns="0" rIns="0" bIns="0" rtlCol="0">
              <a:spAutoFit/>
            </a:bodyPr>
            <a:lstStyle/>
            <a:p>
              <a:endParaRPr lang="en-GB" sz="2200" dirty="0" smtClean="0">
                <a:latin typeface="Segoe UI" pitchFamily="34" charset="0"/>
                <a:ea typeface="Segoe UI" pitchFamily="34" charset="0"/>
                <a:cs typeface="Segoe UI" pitchFamily="34" charset="0"/>
              </a:endParaRPr>
            </a:p>
          </p:txBody>
        </p:sp>
        <p:pic>
          <p:nvPicPr>
            <p:cNvPr id="5123" name="Picture 3" descr="C:\Users\afryer\AppData\Local\Microsoft\Windows\Temporary Internet Files\Content.IE5\28JW84ZB\MP9004428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87" y="3465474"/>
              <a:ext cx="2156792" cy="14716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689406" y="4383877"/>
            <a:ext cx="3366931" cy="1522222"/>
            <a:chOff x="700987" y="5094016"/>
            <a:chExt cx="3366931" cy="1522222"/>
          </a:xfrm>
        </p:grpSpPr>
        <p:sp>
          <p:nvSpPr>
            <p:cNvPr id="12" name="TextBox 11"/>
            <p:cNvSpPr txBox="1"/>
            <p:nvPr/>
          </p:nvSpPr>
          <p:spPr>
            <a:xfrm>
              <a:off x="1826312" y="5094016"/>
              <a:ext cx="2241606" cy="338554"/>
            </a:xfrm>
            <a:prstGeom prst="rect">
              <a:avLst/>
            </a:prstGeom>
            <a:noFill/>
          </p:spPr>
          <p:txBody>
            <a:bodyPr wrap="square" lIns="0" tIns="0" rIns="0" bIns="0" rtlCol="0">
              <a:spAutoFit/>
            </a:bodyPr>
            <a:lstStyle/>
            <a:p>
              <a:endParaRPr lang="en-GB" sz="2200" dirty="0" smtClean="0">
                <a:latin typeface="Segoe UI" pitchFamily="34" charset="0"/>
                <a:ea typeface="Segoe UI" pitchFamily="34" charset="0"/>
                <a:cs typeface="Segoe UI" pitchFamily="34" charset="0"/>
              </a:endParaRPr>
            </a:p>
          </p:txBody>
        </p:sp>
        <p:pic>
          <p:nvPicPr>
            <p:cNvPr id="5124" name="Picture 4" descr="C:\Users\afryer\AppData\Local\Microsoft\Windows\Temporary Internet Files\Content.IE5\AGPR7F6K\MP90044268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87" y="5094016"/>
              <a:ext cx="2568814" cy="1522222"/>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C:\Users\Kyanos\AppData\Local\Microsoft\Windows\Temporary Internet Files\Content.IE5\48BYH0HT\MP90043092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612" y="2194492"/>
            <a:ext cx="2154775" cy="15807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Kyanos\AppData\Local\Microsoft\Windows\Temporary Internet Files\Content.IE5\8WVVEGIN\MP90043860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987" y="2227429"/>
            <a:ext cx="2557233" cy="151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822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ark Blue"/>
          <p:cNvSpPr/>
          <p:nvPr/>
        </p:nvSpPr>
        <p:spPr bwMode="auto">
          <a:xfrm>
            <a:off x="451008" y="1876270"/>
            <a:ext cx="7548403" cy="4302854"/>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End User BI</a:t>
            </a:r>
            <a:endParaRPr lang="en-GB" dirty="0"/>
          </a:p>
        </p:txBody>
      </p:sp>
      <p:sp>
        <p:nvSpPr>
          <p:cNvPr id="5" name="TextBox 4"/>
          <p:cNvSpPr txBox="1"/>
          <p:nvPr/>
        </p:nvSpPr>
        <p:spPr>
          <a:xfrm>
            <a:off x="450761" y="1080655"/>
            <a:ext cx="1333698" cy="492443"/>
          </a:xfrm>
          <a:prstGeom prst="rect">
            <a:avLst/>
          </a:prstGeom>
          <a:noFill/>
        </p:spPr>
        <p:txBody>
          <a:bodyPr wrap="non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Upsides</a:t>
            </a:r>
          </a:p>
        </p:txBody>
      </p:sp>
      <p:grpSp>
        <p:nvGrpSpPr>
          <p:cNvPr id="18" name="Group 17"/>
          <p:cNvGrpSpPr/>
          <p:nvPr/>
        </p:nvGrpSpPr>
        <p:grpSpPr>
          <a:xfrm>
            <a:off x="5025595" y="4350535"/>
            <a:ext cx="3366931" cy="1471661"/>
            <a:chOff x="700987" y="3465474"/>
            <a:chExt cx="3366931" cy="1471661"/>
          </a:xfrm>
        </p:grpSpPr>
        <p:sp>
          <p:nvSpPr>
            <p:cNvPr id="11" name="TextBox 10"/>
            <p:cNvSpPr txBox="1"/>
            <p:nvPr/>
          </p:nvSpPr>
          <p:spPr>
            <a:xfrm>
              <a:off x="1826312" y="3465474"/>
              <a:ext cx="2241606" cy="338554"/>
            </a:xfrm>
            <a:prstGeom prst="rect">
              <a:avLst/>
            </a:prstGeom>
            <a:noFill/>
          </p:spPr>
          <p:txBody>
            <a:bodyPr wrap="square" lIns="0" tIns="0" rIns="0" bIns="0" rtlCol="0">
              <a:spAutoFit/>
            </a:bodyPr>
            <a:lstStyle/>
            <a:p>
              <a:endParaRPr lang="en-GB" sz="2200" dirty="0" smtClean="0">
                <a:latin typeface="Segoe UI" pitchFamily="34" charset="0"/>
                <a:ea typeface="Segoe UI" pitchFamily="34" charset="0"/>
                <a:cs typeface="Segoe UI" pitchFamily="34" charset="0"/>
              </a:endParaRPr>
            </a:p>
          </p:txBody>
        </p:sp>
        <p:pic>
          <p:nvPicPr>
            <p:cNvPr id="5123" name="Picture 3" descr="C:\Users\afryer\AppData\Local\Microsoft\Windows\Temporary Internet Files\Content.IE5\28JW84ZB\MP9004428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87" y="3465474"/>
              <a:ext cx="2156792" cy="14716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689406" y="4383877"/>
            <a:ext cx="3366931" cy="1522222"/>
            <a:chOff x="700987" y="5094016"/>
            <a:chExt cx="3366931" cy="1522222"/>
          </a:xfrm>
        </p:grpSpPr>
        <p:sp>
          <p:nvSpPr>
            <p:cNvPr id="12" name="TextBox 11"/>
            <p:cNvSpPr txBox="1"/>
            <p:nvPr/>
          </p:nvSpPr>
          <p:spPr>
            <a:xfrm>
              <a:off x="1826312" y="5094016"/>
              <a:ext cx="2241606" cy="338554"/>
            </a:xfrm>
            <a:prstGeom prst="rect">
              <a:avLst/>
            </a:prstGeom>
            <a:noFill/>
          </p:spPr>
          <p:txBody>
            <a:bodyPr wrap="square" lIns="0" tIns="0" rIns="0" bIns="0" rtlCol="0">
              <a:spAutoFit/>
            </a:bodyPr>
            <a:lstStyle/>
            <a:p>
              <a:endParaRPr lang="en-GB" sz="2200" dirty="0" smtClean="0">
                <a:latin typeface="Segoe UI" pitchFamily="34" charset="0"/>
                <a:ea typeface="Segoe UI" pitchFamily="34" charset="0"/>
                <a:cs typeface="Segoe UI" pitchFamily="34" charset="0"/>
              </a:endParaRPr>
            </a:p>
          </p:txBody>
        </p:sp>
        <p:pic>
          <p:nvPicPr>
            <p:cNvPr id="5124" name="Picture 4" descr="C:\Users\afryer\AppData\Local\Microsoft\Windows\Temporary Internet Files\Content.IE5\AGPR7F6K\MP90044268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87" y="5094016"/>
              <a:ext cx="2568814" cy="1522222"/>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C:\Users\Kyanos\AppData\Local\Microsoft\Windows\Temporary Internet Files\Content.IE5\48BYH0HT\MP90043092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612" y="2194492"/>
            <a:ext cx="2154775" cy="15807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Kyanos\AppData\Local\Microsoft\Windows\Temporary Internet Files\Content.IE5\8WVVEGIN\MP90043860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987" y="2227429"/>
            <a:ext cx="2557233" cy="1514856"/>
          </a:xfrm>
          <a:prstGeom prst="rect">
            <a:avLst/>
          </a:prstGeom>
          <a:noFill/>
          <a:extLst>
            <a:ext uri="{909E8E84-426E-40DD-AFC4-6F175D3DCCD1}">
              <a14:hiddenFill xmlns:a14="http://schemas.microsoft.com/office/drawing/2010/main">
                <a:solidFill>
                  <a:srgbClr val="FFFFFF"/>
                </a:solidFill>
              </a14:hiddenFill>
            </a:ext>
          </a:extLst>
        </p:spPr>
      </p:pic>
      <p:sp>
        <p:nvSpPr>
          <p:cNvPr id="13" name="Green"/>
          <p:cNvSpPr/>
          <p:nvPr/>
        </p:nvSpPr>
        <p:spPr bwMode="auto">
          <a:xfrm>
            <a:off x="8456612" y="1876270"/>
            <a:ext cx="3429000" cy="4302853"/>
          </a:xfrm>
          <a:prstGeom prst="roundRect">
            <a:avLst>
              <a:gd name="adj" fmla="val 0"/>
            </a:avLst>
          </a:prstGeom>
          <a:solidFill>
            <a:schemeClr val="accent6"/>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solidFill>
                <a:schemeClr val="tx1">
                  <a:alpha val="99000"/>
                </a:schemeClr>
              </a:solidFill>
              <a:latin typeface="Segoe UI" pitchFamily="34" charset="0"/>
              <a:ea typeface="Segoe UI" pitchFamily="34" charset="0"/>
              <a:cs typeface="Segoe UI" pitchFamily="34" charset="0"/>
            </a:endParaRPr>
          </a:p>
        </p:txBody>
      </p:sp>
      <p:sp>
        <p:nvSpPr>
          <p:cNvPr id="14" name="TextBox 13"/>
          <p:cNvSpPr txBox="1"/>
          <p:nvPr/>
        </p:nvSpPr>
        <p:spPr>
          <a:xfrm>
            <a:off x="8304212" y="1091763"/>
            <a:ext cx="2514600" cy="492443"/>
          </a:xfrm>
          <a:prstGeom prst="rect">
            <a:avLst/>
          </a:prstGeom>
          <a:noFill/>
        </p:spPr>
        <p:txBody>
          <a:bodyPr wrap="squar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Downsides</a:t>
            </a:r>
          </a:p>
        </p:txBody>
      </p:sp>
      <p:pic>
        <p:nvPicPr>
          <p:cNvPr id="7170" name="Picture 2" descr="C:\Users\Kyanos\AppData\Local\Microsoft\Windows\Temporary Internet Files\Content.IE5\S4E2LL41\MP900175432[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768" y="2164596"/>
            <a:ext cx="245668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889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d"/>
          <p:cNvSpPr/>
          <p:nvPr/>
        </p:nvSpPr>
        <p:spPr bwMode="auto">
          <a:xfrm>
            <a:off x="2436812" y="1329688"/>
            <a:ext cx="7620000" cy="5071112"/>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solidFill>
                <a:schemeClr val="tx1">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End User BI in SQL Server 2012</a:t>
            </a:r>
            <a:endParaRPr lang="en-GB" dirty="0"/>
          </a:p>
        </p:txBody>
      </p:sp>
      <p:pic>
        <p:nvPicPr>
          <p:cNvPr id="12293" name="Picture 5" descr="C:\Users\Kyanos\AppData\Local\Microsoft\Windows\Temporary Internet Files\Content.IE5\TTXFARVO\MP9002160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812" y="1766823"/>
            <a:ext cx="6248400" cy="419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047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 User BI in SQL Server 2012</a:t>
            </a:r>
            <a:endParaRPr lang="en-GB" dirty="0"/>
          </a:p>
        </p:txBody>
      </p:sp>
      <p:sp>
        <p:nvSpPr>
          <p:cNvPr id="5" name="Freeform 75"/>
          <p:cNvSpPr>
            <a:spLocks noEditPoints="1"/>
          </p:cNvSpPr>
          <p:nvPr/>
        </p:nvSpPr>
        <p:spPr bwMode="auto">
          <a:xfrm>
            <a:off x="5103812" y="2590800"/>
            <a:ext cx="1676400" cy="1869083"/>
          </a:xfrm>
          <a:custGeom>
            <a:avLst/>
            <a:gdLst>
              <a:gd name="T0" fmla="*/ 145 w 413"/>
              <a:gd name="T1" fmla="*/ 290 h 440"/>
              <a:gd name="T2" fmla="*/ 104 w 413"/>
              <a:gd name="T3" fmla="*/ 330 h 440"/>
              <a:gd name="T4" fmla="*/ 145 w 413"/>
              <a:gd name="T5" fmla="*/ 371 h 440"/>
              <a:gd name="T6" fmla="*/ 185 w 413"/>
              <a:gd name="T7" fmla="*/ 330 h 440"/>
              <a:gd name="T8" fmla="*/ 145 w 413"/>
              <a:gd name="T9" fmla="*/ 290 h 440"/>
              <a:gd name="T10" fmla="*/ 145 w 413"/>
              <a:gd name="T11" fmla="*/ 356 h 440"/>
              <a:gd name="T12" fmla="*/ 119 w 413"/>
              <a:gd name="T13" fmla="*/ 330 h 440"/>
              <a:gd name="T14" fmla="*/ 145 w 413"/>
              <a:gd name="T15" fmla="*/ 305 h 440"/>
              <a:gd name="T16" fmla="*/ 171 w 413"/>
              <a:gd name="T17" fmla="*/ 330 h 440"/>
              <a:gd name="T18" fmla="*/ 145 w 413"/>
              <a:gd name="T19" fmla="*/ 356 h 440"/>
              <a:gd name="T20" fmla="*/ 222 w 413"/>
              <a:gd name="T21" fmla="*/ 358 h 440"/>
              <a:gd name="T22" fmla="*/ 182 w 413"/>
              <a:gd name="T23" fmla="*/ 399 h 440"/>
              <a:gd name="T24" fmla="*/ 222 w 413"/>
              <a:gd name="T25" fmla="*/ 440 h 440"/>
              <a:gd name="T26" fmla="*/ 263 w 413"/>
              <a:gd name="T27" fmla="*/ 399 h 440"/>
              <a:gd name="T28" fmla="*/ 222 w 413"/>
              <a:gd name="T29" fmla="*/ 358 h 440"/>
              <a:gd name="T30" fmla="*/ 222 w 413"/>
              <a:gd name="T31" fmla="*/ 425 h 440"/>
              <a:gd name="T32" fmla="*/ 197 w 413"/>
              <a:gd name="T33" fmla="*/ 399 h 440"/>
              <a:gd name="T34" fmla="*/ 222 w 413"/>
              <a:gd name="T35" fmla="*/ 373 h 440"/>
              <a:gd name="T36" fmla="*/ 248 w 413"/>
              <a:gd name="T37" fmla="*/ 399 h 440"/>
              <a:gd name="T38" fmla="*/ 222 w 413"/>
              <a:gd name="T39" fmla="*/ 425 h 440"/>
              <a:gd name="T40" fmla="*/ 339 w 413"/>
              <a:gd name="T41" fmla="*/ 0 h 440"/>
              <a:gd name="T42" fmla="*/ 74 w 413"/>
              <a:gd name="T43" fmla="*/ 0 h 440"/>
              <a:gd name="T44" fmla="*/ 0 w 413"/>
              <a:gd name="T45" fmla="*/ 74 h 440"/>
              <a:gd name="T46" fmla="*/ 0 w 413"/>
              <a:gd name="T47" fmla="*/ 204 h 440"/>
              <a:gd name="T48" fmla="*/ 74 w 413"/>
              <a:gd name="T49" fmla="*/ 278 h 440"/>
              <a:gd name="T50" fmla="*/ 339 w 413"/>
              <a:gd name="T51" fmla="*/ 278 h 440"/>
              <a:gd name="T52" fmla="*/ 413 w 413"/>
              <a:gd name="T53" fmla="*/ 204 h 440"/>
              <a:gd name="T54" fmla="*/ 413 w 413"/>
              <a:gd name="T55" fmla="*/ 74 h 440"/>
              <a:gd name="T56" fmla="*/ 339 w 413"/>
              <a:gd name="T57" fmla="*/ 0 h 440"/>
              <a:gd name="T58" fmla="*/ 398 w 413"/>
              <a:gd name="T59" fmla="*/ 204 h 440"/>
              <a:gd name="T60" fmla="*/ 339 w 413"/>
              <a:gd name="T61" fmla="*/ 263 h 440"/>
              <a:gd name="T62" fmla="*/ 74 w 413"/>
              <a:gd name="T63" fmla="*/ 263 h 440"/>
              <a:gd name="T64" fmla="*/ 14 w 413"/>
              <a:gd name="T65" fmla="*/ 204 h 440"/>
              <a:gd name="T66" fmla="*/ 14 w 413"/>
              <a:gd name="T67" fmla="*/ 74 h 440"/>
              <a:gd name="T68" fmla="*/ 74 w 413"/>
              <a:gd name="T69" fmla="*/ 15 h 440"/>
              <a:gd name="T70" fmla="*/ 339 w 413"/>
              <a:gd name="T71" fmla="*/ 15 h 440"/>
              <a:gd name="T72" fmla="*/ 398 w 413"/>
              <a:gd name="T73" fmla="*/ 74 h 440"/>
              <a:gd name="T74" fmla="*/ 398 w 413"/>
              <a:gd name="T75" fmla="*/ 20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3" h="440">
                <a:moveTo>
                  <a:pt x="145" y="290"/>
                </a:moveTo>
                <a:cubicBezTo>
                  <a:pt x="122" y="290"/>
                  <a:pt x="104" y="308"/>
                  <a:pt x="104" y="330"/>
                </a:cubicBezTo>
                <a:cubicBezTo>
                  <a:pt x="104" y="353"/>
                  <a:pt x="122" y="371"/>
                  <a:pt x="145" y="371"/>
                </a:cubicBezTo>
                <a:cubicBezTo>
                  <a:pt x="167" y="371"/>
                  <a:pt x="185" y="353"/>
                  <a:pt x="185" y="330"/>
                </a:cubicBezTo>
                <a:cubicBezTo>
                  <a:pt x="185" y="308"/>
                  <a:pt x="167" y="290"/>
                  <a:pt x="145" y="290"/>
                </a:cubicBezTo>
                <a:close/>
                <a:moveTo>
                  <a:pt x="145" y="356"/>
                </a:moveTo>
                <a:cubicBezTo>
                  <a:pt x="131" y="356"/>
                  <a:pt x="119" y="345"/>
                  <a:pt x="119" y="330"/>
                </a:cubicBezTo>
                <a:cubicBezTo>
                  <a:pt x="119" y="316"/>
                  <a:pt x="131" y="305"/>
                  <a:pt x="145" y="305"/>
                </a:cubicBezTo>
                <a:cubicBezTo>
                  <a:pt x="159" y="305"/>
                  <a:pt x="171" y="316"/>
                  <a:pt x="171" y="330"/>
                </a:cubicBezTo>
                <a:cubicBezTo>
                  <a:pt x="171" y="345"/>
                  <a:pt x="159" y="356"/>
                  <a:pt x="145" y="356"/>
                </a:cubicBezTo>
                <a:close/>
                <a:moveTo>
                  <a:pt x="222" y="358"/>
                </a:moveTo>
                <a:cubicBezTo>
                  <a:pt x="200" y="358"/>
                  <a:pt x="182" y="377"/>
                  <a:pt x="182" y="399"/>
                </a:cubicBezTo>
                <a:cubicBezTo>
                  <a:pt x="182" y="421"/>
                  <a:pt x="200" y="440"/>
                  <a:pt x="222" y="440"/>
                </a:cubicBezTo>
                <a:cubicBezTo>
                  <a:pt x="245" y="440"/>
                  <a:pt x="263" y="421"/>
                  <a:pt x="263" y="399"/>
                </a:cubicBezTo>
                <a:cubicBezTo>
                  <a:pt x="263" y="377"/>
                  <a:pt x="245" y="358"/>
                  <a:pt x="222" y="358"/>
                </a:cubicBezTo>
                <a:close/>
                <a:moveTo>
                  <a:pt x="222" y="425"/>
                </a:moveTo>
                <a:cubicBezTo>
                  <a:pt x="208" y="425"/>
                  <a:pt x="197" y="413"/>
                  <a:pt x="197" y="399"/>
                </a:cubicBezTo>
                <a:cubicBezTo>
                  <a:pt x="197" y="385"/>
                  <a:pt x="208" y="373"/>
                  <a:pt x="222" y="373"/>
                </a:cubicBezTo>
                <a:cubicBezTo>
                  <a:pt x="237" y="373"/>
                  <a:pt x="248" y="385"/>
                  <a:pt x="248" y="399"/>
                </a:cubicBezTo>
                <a:cubicBezTo>
                  <a:pt x="248" y="413"/>
                  <a:pt x="237" y="425"/>
                  <a:pt x="222" y="425"/>
                </a:cubicBezTo>
                <a:close/>
                <a:moveTo>
                  <a:pt x="339" y="0"/>
                </a:moveTo>
                <a:cubicBezTo>
                  <a:pt x="74" y="0"/>
                  <a:pt x="74" y="0"/>
                  <a:pt x="74" y="0"/>
                </a:cubicBezTo>
                <a:cubicBezTo>
                  <a:pt x="33" y="0"/>
                  <a:pt x="0" y="33"/>
                  <a:pt x="0" y="74"/>
                </a:cubicBezTo>
                <a:cubicBezTo>
                  <a:pt x="0" y="204"/>
                  <a:pt x="0" y="204"/>
                  <a:pt x="0" y="204"/>
                </a:cubicBezTo>
                <a:cubicBezTo>
                  <a:pt x="0" y="245"/>
                  <a:pt x="33" y="278"/>
                  <a:pt x="74" y="278"/>
                </a:cubicBezTo>
                <a:cubicBezTo>
                  <a:pt x="339" y="278"/>
                  <a:pt x="339" y="278"/>
                  <a:pt x="339" y="278"/>
                </a:cubicBezTo>
                <a:cubicBezTo>
                  <a:pt x="380" y="278"/>
                  <a:pt x="413" y="245"/>
                  <a:pt x="413" y="204"/>
                </a:cubicBezTo>
                <a:cubicBezTo>
                  <a:pt x="413" y="74"/>
                  <a:pt x="413" y="74"/>
                  <a:pt x="413" y="74"/>
                </a:cubicBezTo>
                <a:cubicBezTo>
                  <a:pt x="413" y="33"/>
                  <a:pt x="380" y="0"/>
                  <a:pt x="339" y="0"/>
                </a:cubicBezTo>
                <a:close/>
                <a:moveTo>
                  <a:pt x="398" y="204"/>
                </a:moveTo>
                <a:cubicBezTo>
                  <a:pt x="398" y="237"/>
                  <a:pt x="372" y="263"/>
                  <a:pt x="339" y="263"/>
                </a:cubicBezTo>
                <a:cubicBezTo>
                  <a:pt x="74" y="263"/>
                  <a:pt x="74" y="263"/>
                  <a:pt x="74" y="263"/>
                </a:cubicBezTo>
                <a:cubicBezTo>
                  <a:pt x="41" y="263"/>
                  <a:pt x="14" y="237"/>
                  <a:pt x="14" y="204"/>
                </a:cubicBezTo>
                <a:cubicBezTo>
                  <a:pt x="14" y="74"/>
                  <a:pt x="14" y="74"/>
                  <a:pt x="14" y="74"/>
                </a:cubicBezTo>
                <a:cubicBezTo>
                  <a:pt x="14" y="41"/>
                  <a:pt x="41" y="15"/>
                  <a:pt x="74" y="15"/>
                </a:cubicBezTo>
                <a:cubicBezTo>
                  <a:pt x="339" y="15"/>
                  <a:pt x="339" y="15"/>
                  <a:pt x="339" y="15"/>
                </a:cubicBezTo>
                <a:cubicBezTo>
                  <a:pt x="372" y="15"/>
                  <a:pt x="398" y="41"/>
                  <a:pt x="398" y="74"/>
                </a:cubicBezTo>
                <a:lnTo>
                  <a:pt x="398" y="20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1042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Yellow"/>
          <p:cNvSpPr/>
          <p:nvPr/>
        </p:nvSpPr>
        <p:spPr bwMode="auto">
          <a:xfrm>
            <a:off x="1598612" y="1779624"/>
            <a:ext cx="9372600" cy="4392576"/>
          </a:xfrm>
          <a:prstGeom prst="roundRect">
            <a:avLst>
              <a:gd name="adj" fmla="val 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solidFill>
                <a:schemeClr val="tx1">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End User BI in SQL Server 2012</a:t>
            </a:r>
            <a:endParaRPr lang="en-GB" dirty="0"/>
          </a:p>
        </p:txBody>
      </p:sp>
      <p:sp>
        <p:nvSpPr>
          <p:cNvPr id="5" name="TextBox 4"/>
          <p:cNvSpPr txBox="1"/>
          <p:nvPr/>
        </p:nvSpPr>
        <p:spPr>
          <a:xfrm>
            <a:off x="450761" y="1080655"/>
            <a:ext cx="1843453" cy="492443"/>
          </a:xfrm>
          <a:prstGeom prst="rect">
            <a:avLst/>
          </a:prstGeom>
          <a:noFill/>
        </p:spPr>
        <p:txBody>
          <a:bodyPr wrap="none" lIns="0" tIns="0" rIns="0" bIns="0" rtlCol="0">
            <a:spAutoFit/>
          </a:bodyPr>
          <a:lstStyle/>
          <a:p>
            <a:r>
              <a:rPr lang="en-GB" sz="3200" dirty="0" smtClean="0">
                <a:gradFill>
                  <a:gsLst>
                    <a:gs pos="0">
                      <a:schemeClr val="tx1"/>
                    </a:gs>
                    <a:gs pos="86000">
                      <a:schemeClr val="tx1"/>
                    </a:gs>
                  </a:gsLst>
                  <a:lin ang="5400000" scaled="0"/>
                </a:gradFill>
                <a:latin typeface="Segoe UI Light" pitchFamily="34" charset="0"/>
              </a:rPr>
              <a:t>Downsides</a:t>
            </a:r>
          </a:p>
        </p:txBody>
      </p:sp>
      <p:pic>
        <p:nvPicPr>
          <p:cNvPr id="8195" name="Picture 3" descr="C:\Users\Kyanos\AppData\Local\Microsoft\Windows\Temporary Internet Files\Content.IE5\LFEL4RGQ\MP91022089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1928656"/>
            <a:ext cx="8456612" cy="409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193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0-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d"/>
          <p:cNvSpPr/>
          <p:nvPr/>
        </p:nvSpPr>
        <p:spPr bwMode="auto">
          <a:xfrm>
            <a:off x="8267954" y="1821969"/>
            <a:ext cx="3236658" cy="4302981"/>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solidFill>
                <a:schemeClr val="tx1">
                  <a:alpha val="99000"/>
                </a:schemeClr>
              </a:solidFill>
              <a:latin typeface="Segoe UI" pitchFamily="34" charset="0"/>
              <a:ea typeface="Segoe UI" pitchFamily="34" charset="0"/>
              <a:cs typeface="Segoe UI" pitchFamily="34" charset="0"/>
            </a:endParaRPr>
          </a:p>
        </p:txBody>
      </p:sp>
      <p:sp>
        <p:nvSpPr>
          <p:cNvPr id="33" name="Dark Blue"/>
          <p:cNvSpPr/>
          <p:nvPr/>
        </p:nvSpPr>
        <p:spPr bwMode="auto">
          <a:xfrm>
            <a:off x="412104" y="1776476"/>
            <a:ext cx="3396308" cy="4395698"/>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52" name="Slide Number Placeholder 28"/>
          <p:cNvSpPr txBox="1">
            <a:spLocks/>
          </p:cNvSpPr>
          <p:nvPr/>
        </p:nvSpPr>
        <p:spPr>
          <a:xfrm>
            <a:off x="87064" y="6601522"/>
            <a:ext cx="879122" cy="256478"/>
          </a:xfrm>
          <a:prstGeom prst="rect">
            <a:avLst/>
          </a:prstGeom>
        </p:spPr>
        <p:txBody>
          <a:bodyPr anchor="b"/>
          <a:lstStyle/>
          <a:p>
            <a:pPr>
              <a:defRPr/>
            </a:pPr>
            <a:fld id="{B107F37D-2EAB-485C-A1DE-632BC0347A87}" type="slidenum">
              <a:rPr lang="en-US" sz="1000" smtClean="0">
                <a:solidFill>
                  <a:srgbClr val="FFFFFF"/>
                </a:solidFill>
              </a:rPr>
              <a:pPr>
                <a:defRPr/>
              </a:pPr>
              <a:t>25</a:t>
            </a:fld>
            <a:endParaRPr lang="en-US" sz="1000" dirty="0">
              <a:solidFill>
                <a:srgbClr val="FFFFFF"/>
              </a:solidFill>
            </a:endParaRPr>
          </a:p>
        </p:txBody>
      </p:sp>
      <p:sp>
        <p:nvSpPr>
          <p:cNvPr id="9" name="Title 8"/>
          <p:cNvSpPr>
            <a:spLocks noGrp="1"/>
          </p:cNvSpPr>
          <p:nvPr>
            <p:ph type="title"/>
          </p:nvPr>
        </p:nvSpPr>
        <p:spPr>
          <a:xfrm>
            <a:off x="343474" y="228600"/>
            <a:ext cx="11324652" cy="609398"/>
          </a:xfrm>
        </p:spPr>
        <p:txBody>
          <a:bodyPr/>
          <a:lstStyle/>
          <a:p>
            <a:r>
              <a:rPr lang="en-GB" dirty="0" smtClean="0"/>
              <a:t>Design tools..</a:t>
            </a:r>
            <a:endParaRPr lang="en-GB" dirty="0"/>
          </a:p>
        </p:txBody>
      </p:sp>
      <p:grpSp>
        <p:nvGrpSpPr>
          <p:cNvPr id="27" name="Group 26"/>
          <p:cNvGrpSpPr/>
          <p:nvPr/>
        </p:nvGrpSpPr>
        <p:grpSpPr>
          <a:xfrm>
            <a:off x="343473" y="1080061"/>
            <a:ext cx="3092945" cy="4335964"/>
            <a:chOff x="343473" y="1080061"/>
            <a:chExt cx="3092945" cy="4335964"/>
          </a:xfrm>
        </p:grpSpPr>
        <p:grpSp>
          <p:nvGrpSpPr>
            <p:cNvPr id="13" name="Group 12"/>
            <p:cNvGrpSpPr/>
            <p:nvPr/>
          </p:nvGrpSpPr>
          <p:grpSpPr>
            <a:xfrm>
              <a:off x="591857" y="2195054"/>
              <a:ext cx="2844561" cy="3220971"/>
              <a:chOff x="591857" y="2195054"/>
              <a:chExt cx="2844561" cy="3220971"/>
            </a:xfrm>
          </p:grpSpPr>
          <p:sp>
            <p:nvSpPr>
              <p:cNvPr id="3" name="TextBox 2"/>
              <p:cNvSpPr txBox="1"/>
              <p:nvPr/>
            </p:nvSpPr>
            <p:spPr>
              <a:xfrm>
                <a:off x="591857" y="5046693"/>
                <a:ext cx="2844561"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SQL Server Data Tools</a:t>
                </a:r>
              </a:p>
            </p:txBody>
          </p:sp>
          <p:sp>
            <p:nvSpPr>
              <p:cNvPr id="4" name="TextBox 3"/>
              <p:cNvSpPr txBox="1"/>
              <p:nvPr/>
            </p:nvSpPr>
            <p:spPr>
              <a:xfrm>
                <a:off x="591857" y="2195054"/>
                <a:ext cx="1850571"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Report Builder</a:t>
                </a:r>
              </a:p>
            </p:txBody>
          </p:sp>
          <p:sp>
            <p:nvSpPr>
              <p:cNvPr id="10" name="TextBox 9"/>
              <p:cNvSpPr txBox="1"/>
              <p:nvPr/>
            </p:nvSpPr>
            <p:spPr>
              <a:xfrm>
                <a:off x="591857" y="4333784"/>
                <a:ext cx="2739533"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Data Mining for Excel</a:t>
                </a:r>
              </a:p>
            </p:txBody>
          </p:sp>
        </p:grpSp>
        <p:sp>
          <p:nvSpPr>
            <p:cNvPr id="15" name="TextBox 14"/>
            <p:cNvSpPr txBox="1"/>
            <p:nvPr/>
          </p:nvSpPr>
          <p:spPr>
            <a:xfrm>
              <a:off x="343473" y="1080061"/>
              <a:ext cx="2287406" cy="553998"/>
            </a:xfrm>
            <a:prstGeom prst="rect">
              <a:avLst/>
            </a:prstGeom>
            <a:noFill/>
          </p:spPr>
          <p:txBody>
            <a:bodyPr wrap="square" lIns="0" tIns="0" rIns="0" bIns="0" rtlCol="0">
              <a:spAutoFit/>
            </a:bodyPr>
            <a:lstStyle/>
            <a:p>
              <a:r>
                <a:rPr lang="en-GB" sz="3600" dirty="0" smtClean="0">
                  <a:gradFill>
                    <a:gsLst>
                      <a:gs pos="0">
                        <a:schemeClr val="tx1"/>
                      </a:gs>
                      <a:gs pos="86000">
                        <a:schemeClr val="tx1"/>
                      </a:gs>
                    </a:gsLst>
                    <a:lin ang="5400000" scaled="0"/>
                  </a:gradFill>
                  <a:latin typeface="Segoe UI Light" pitchFamily="34" charset="0"/>
                </a:rPr>
                <a:t>SQL Server</a:t>
              </a:r>
              <a:endParaRPr lang="en-GB" sz="4400" dirty="0" smtClean="0">
                <a:gradFill>
                  <a:gsLst>
                    <a:gs pos="0">
                      <a:schemeClr val="tx1"/>
                    </a:gs>
                    <a:gs pos="86000">
                      <a:schemeClr val="tx1"/>
                    </a:gs>
                  </a:gsLst>
                  <a:lin ang="5400000" scaled="0"/>
                </a:gradFill>
                <a:latin typeface="Segoe UI Light" pitchFamily="34" charset="0"/>
              </a:endParaRPr>
            </a:p>
          </p:txBody>
        </p:sp>
      </p:grpSp>
      <p:grpSp>
        <p:nvGrpSpPr>
          <p:cNvPr id="26" name="Group 25"/>
          <p:cNvGrpSpPr/>
          <p:nvPr/>
        </p:nvGrpSpPr>
        <p:grpSpPr>
          <a:xfrm>
            <a:off x="4195698" y="1093880"/>
            <a:ext cx="3704460" cy="5064562"/>
            <a:chOff x="4195698" y="1093880"/>
            <a:chExt cx="3704460" cy="5064562"/>
          </a:xfrm>
        </p:grpSpPr>
        <p:grpSp>
          <p:nvGrpSpPr>
            <p:cNvPr id="20" name="Group 19"/>
            <p:cNvGrpSpPr/>
            <p:nvPr/>
          </p:nvGrpSpPr>
          <p:grpSpPr>
            <a:xfrm>
              <a:off x="4195698" y="1821970"/>
              <a:ext cx="3704460" cy="4336472"/>
              <a:chOff x="4195698" y="1821970"/>
              <a:chExt cx="3704460" cy="4336472"/>
            </a:xfrm>
          </p:grpSpPr>
          <p:sp>
            <p:nvSpPr>
              <p:cNvPr id="22" name="Rectangle 21"/>
              <p:cNvSpPr/>
              <p:nvPr/>
            </p:nvSpPr>
            <p:spPr bwMode="auto">
              <a:xfrm>
                <a:off x="4195698" y="1821970"/>
                <a:ext cx="3704460" cy="4336472"/>
              </a:xfrm>
              <a:prstGeom prst="rect">
                <a:avLst/>
              </a:prstGeom>
              <a:solidFill>
                <a:schemeClr val="accent1">
                  <a:lumMod val="75000"/>
                </a:schemeClr>
              </a:soli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endParaRPr>
              </a:p>
            </p:txBody>
          </p:sp>
          <p:sp>
            <p:nvSpPr>
              <p:cNvPr id="2" name="TextBox 1"/>
              <p:cNvSpPr txBox="1"/>
              <p:nvPr/>
            </p:nvSpPr>
            <p:spPr>
              <a:xfrm>
                <a:off x="4529343" y="2195054"/>
                <a:ext cx="2635593"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Dashboard Designer</a:t>
                </a:r>
              </a:p>
            </p:txBody>
          </p:sp>
          <p:sp>
            <p:nvSpPr>
              <p:cNvPr id="12" name="TextBox 11"/>
              <p:cNvSpPr txBox="1"/>
              <p:nvPr/>
            </p:nvSpPr>
            <p:spPr>
              <a:xfrm>
                <a:off x="4529343" y="3620874"/>
                <a:ext cx="1764457"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Excel Services</a:t>
                </a:r>
              </a:p>
            </p:txBody>
          </p:sp>
          <p:sp>
            <p:nvSpPr>
              <p:cNvPr id="7" name="TextBox 6"/>
              <p:cNvSpPr txBox="1"/>
              <p:nvPr/>
            </p:nvSpPr>
            <p:spPr>
              <a:xfrm>
                <a:off x="4529343" y="4333784"/>
                <a:ext cx="1698735"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Visio services</a:t>
                </a:r>
              </a:p>
            </p:txBody>
          </p:sp>
          <p:sp>
            <p:nvSpPr>
              <p:cNvPr id="8" name="TextBox 7"/>
              <p:cNvSpPr txBox="1"/>
              <p:nvPr/>
            </p:nvSpPr>
            <p:spPr>
              <a:xfrm>
                <a:off x="4529343" y="2907964"/>
                <a:ext cx="2160528"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SharePoint Chart</a:t>
                </a:r>
              </a:p>
            </p:txBody>
          </p:sp>
        </p:grpSp>
        <p:sp>
          <p:nvSpPr>
            <p:cNvPr id="19" name="TextBox 18"/>
            <p:cNvSpPr txBox="1"/>
            <p:nvPr/>
          </p:nvSpPr>
          <p:spPr>
            <a:xfrm>
              <a:off x="4195698" y="1093880"/>
              <a:ext cx="2538691" cy="553998"/>
            </a:xfrm>
            <a:prstGeom prst="rect">
              <a:avLst/>
            </a:prstGeom>
            <a:noFill/>
          </p:spPr>
          <p:txBody>
            <a:bodyPr wrap="square" lIns="0" tIns="0" rIns="0" bIns="0" rtlCol="0">
              <a:spAutoFit/>
            </a:bodyPr>
            <a:lstStyle/>
            <a:p>
              <a:r>
                <a:rPr lang="en-GB" sz="3600" dirty="0" smtClean="0">
                  <a:gradFill>
                    <a:gsLst>
                      <a:gs pos="0">
                        <a:schemeClr val="tx1"/>
                      </a:gs>
                      <a:gs pos="86000">
                        <a:schemeClr val="tx1"/>
                      </a:gs>
                    </a:gsLst>
                    <a:lin ang="5400000" scaled="0"/>
                  </a:gradFill>
                  <a:latin typeface="Segoe UI Light" pitchFamily="34" charset="0"/>
                </a:rPr>
                <a:t>SharePoint</a:t>
              </a:r>
              <a:endParaRPr lang="en-GB" sz="4400" dirty="0" smtClean="0">
                <a:gradFill>
                  <a:gsLst>
                    <a:gs pos="0">
                      <a:schemeClr val="tx1"/>
                    </a:gs>
                    <a:gs pos="86000">
                      <a:schemeClr val="tx1"/>
                    </a:gs>
                  </a:gsLst>
                  <a:lin ang="5400000" scaled="0"/>
                </a:gradFill>
                <a:latin typeface="Segoe UI Light" pitchFamily="34" charset="0"/>
              </a:endParaRPr>
            </a:p>
          </p:txBody>
        </p:sp>
      </p:grpSp>
      <p:grpSp>
        <p:nvGrpSpPr>
          <p:cNvPr id="25" name="Group 24"/>
          <p:cNvGrpSpPr/>
          <p:nvPr/>
        </p:nvGrpSpPr>
        <p:grpSpPr>
          <a:xfrm>
            <a:off x="8113690" y="1093880"/>
            <a:ext cx="1603588" cy="2896326"/>
            <a:chOff x="8113690" y="1093880"/>
            <a:chExt cx="1603588" cy="2896326"/>
          </a:xfrm>
        </p:grpSpPr>
        <p:grpSp>
          <p:nvGrpSpPr>
            <p:cNvPr id="24" name="Group 23"/>
            <p:cNvGrpSpPr/>
            <p:nvPr/>
          </p:nvGrpSpPr>
          <p:grpSpPr>
            <a:xfrm>
              <a:off x="8535569" y="2213732"/>
              <a:ext cx="862416" cy="1776474"/>
              <a:chOff x="8535569" y="2213732"/>
              <a:chExt cx="862416" cy="1776474"/>
            </a:xfrm>
          </p:grpSpPr>
          <p:sp>
            <p:nvSpPr>
              <p:cNvPr id="11" name="TextBox 10"/>
              <p:cNvSpPr txBox="1"/>
              <p:nvPr/>
            </p:nvSpPr>
            <p:spPr>
              <a:xfrm>
                <a:off x="8535569" y="2213732"/>
                <a:ext cx="637995"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Excel</a:t>
                </a:r>
              </a:p>
            </p:txBody>
          </p:sp>
          <p:sp>
            <p:nvSpPr>
              <p:cNvPr id="17" name="TextBox 16"/>
              <p:cNvSpPr txBox="1"/>
              <p:nvPr/>
            </p:nvSpPr>
            <p:spPr>
              <a:xfrm>
                <a:off x="8535569" y="2907964"/>
                <a:ext cx="862416"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Access</a:t>
                </a:r>
              </a:p>
            </p:txBody>
          </p:sp>
          <p:sp>
            <p:nvSpPr>
              <p:cNvPr id="18" name="TextBox 17"/>
              <p:cNvSpPr txBox="1"/>
              <p:nvPr/>
            </p:nvSpPr>
            <p:spPr>
              <a:xfrm>
                <a:off x="8535569" y="3620874"/>
                <a:ext cx="604333"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Visio</a:t>
                </a:r>
              </a:p>
            </p:txBody>
          </p:sp>
        </p:grpSp>
        <p:sp>
          <p:nvSpPr>
            <p:cNvPr id="21" name="TextBox 20"/>
            <p:cNvSpPr txBox="1"/>
            <p:nvPr/>
          </p:nvSpPr>
          <p:spPr>
            <a:xfrm>
              <a:off x="8113690" y="1093880"/>
              <a:ext cx="1603588" cy="553998"/>
            </a:xfrm>
            <a:prstGeom prst="rect">
              <a:avLst/>
            </a:prstGeom>
            <a:noFill/>
          </p:spPr>
          <p:txBody>
            <a:bodyPr wrap="square" lIns="0" tIns="0" rIns="0" bIns="0" rtlCol="0">
              <a:spAutoFit/>
            </a:bodyPr>
            <a:lstStyle/>
            <a:p>
              <a:r>
                <a:rPr lang="en-GB" sz="3600" dirty="0" smtClean="0">
                  <a:gradFill>
                    <a:gsLst>
                      <a:gs pos="0">
                        <a:schemeClr val="tx1"/>
                      </a:gs>
                      <a:gs pos="86000">
                        <a:schemeClr val="tx1"/>
                      </a:gs>
                    </a:gsLst>
                    <a:lin ang="5400000" scaled="0"/>
                  </a:gradFill>
                  <a:latin typeface="Segoe UI Light" pitchFamily="34" charset="0"/>
                </a:rPr>
                <a:t>Office</a:t>
              </a:r>
              <a:endParaRPr lang="en-GB" sz="4400" dirty="0" smtClean="0">
                <a:gradFill>
                  <a:gsLst>
                    <a:gs pos="0">
                      <a:schemeClr val="tx1"/>
                    </a:gs>
                    <a:gs pos="86000">
                      <a:schemeClr val="tx1"/>
                    </a:gs>
                  </a:gsLst>
                  <a:lin ang="5400000" scaled="0"/>
                </a:gradFill>
                <a:latin typeface="Segoe UI Light" pitchFamily="34" charset="0"/>
              </a:endParaRPr>
            </a:p>
          </p:txBody>
        </p:sp>
      </p:grpSp>
      <p:sp>
        <p:nvSpPr>
          <p:cNvPr id="30" name="TextBox 29"/>
          <p:cNvSpPr txBox="1"/>
          <p:nvPr/>
        </p:nvSpPr>
        <p:spPr>
          <a:xfrm>
            <a:off x="591857" y="5755619"/>
            <a:ext cx="1819537" cy="369332"/>
          </a:xfrm>
          <a:prstGeom prst="rect">
            <a:avLst/>
          </a:prstGeom>
          <a:noFill/>
        </p:spPr>
        <p:txBody>
          <a:bodyPr wrap="non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Tabular Model</a:t>
            </a:r>
          </a:p>
        </p:txBody>
      </p:sp>
      <p:sp>
        <p:nvSpPr>
          <p:cNvPr id="31" name="TextBox 30"/>
          <p:cNvSpPr txBox="1"/>
          <p:nvPr/>
        </p:nvSpPr>
        <p:spPr>
          <a:xfrm flipH="1">
            <a:off x="4529342" y="4862027"/>
            <a:ext cx="3132220" cy="738664"/>
          </a:xfrm>
          <a:prstGeom prst="rect">
            <a:avLst/>
          </a:prstGeom>
          <a:noFill/>
        </p:spPr>
        <p:txBody>
          <a:bodyPr wrap="square" lIns="0" tIns="0" rIns="0" bIns="0" rtlCol="0">
            <a:spAutoFit/>
          </a:bodyPr>
          <a:lstStyle/>
          <a:p>
            <a:r>
              <a:rPr lang="en-GB" sz="2400" dirty="0" smtClean="0">
                <a:gradFill>
                  <a:gsLst>
                    <a:gs pos="0">
                      <a:schemeClr val="tx1"/>
                    </a:gs>
                    <a:gs pos="86000">
                      <a:schemeClr val="tx1"/>
                    </a:gs>
                  </a:gsLst>
                  <a:lin ang="5400000" scaled="0"/>
                </a:gradFill>
                <a:latin typeface="Segoe UI Light" pitchFamily="34" charset="0"/>
              </a:rPr>
              <a:t>PerformancePoint Services</a:t>
            </a:r>
          </a:p>
        </p:txBody>
      </p:sp>
      <p:sp>
        <p:nvSpPr>
          <p:cNvPr id="32" name="Green"/>
          <p:cNvSpPr/>
          <p:nvPr/>
        </p:nvSpPr>
        <p:spPr bwMode="auto">
          <a:xfrm>
            <a:off x="591857" y="3459272"/>
            <a:ext cx="2844561" cy="655528"/>
          </a:xfrm>
          <a:prstGeom prst="roundRect">
            <a:avLst>
              <a:gd name="adj" fmla="val 0"/>
            </a:avLst>
          </a:prstGeom>
          <a:solidFill>
            <a:schemeClr val="accent6"/>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solidFill>
                  <a:schemeClr val="tx1">
                    <a:alpha val="99000"/>
                  </a:schemeClr>
                </a:solidFill>
                <a:latin typeface="Segoe UI" pitchFamily="34" charset="0"/>
                <a:ea typeface="Segoe UI" pitchFamily="34" charset="0"/>
                <a:cs typeface="Segoe UI" pitchFamily="34" charset="0"/>
              </a:rPr>
              <a:t>Power Pivot</a:t>
            </a:r>
          </a:p>
        </p:txBody>
      </p:sp>
      <p:sp>
        <p:nvSpPr>
          <p:cNvPr id="34" name="Green"/>
          <p:cNvSpPr/>
          <p:nvPr/>
        </p:nvSpPr>
        <p:spPr bwMode="auto">
          <a:xfrm>
            <a:off x="591857" y="2746362"/>
            <a:ext cx="2844561" cy="530934"/>
          </a:xfrm>
          <a:prstGeom prst="roundRect">
            <a:avLst>
              <a:gd name="adj" fmla="val 0"/>
            </a:avLst>
          </a:prstGeom>
          <a:solidFill>
            <a:schemeClr val="accent6"/>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solidFill>
                  <a:schemeClr val="tx1">
                    <a:alpha val="99000"/>
                  </a:schemeClr>
                </a:solidFill>
                <a:latin typeface="Segoe UI" pitchFamily="34" charset="0"/>
                <a:ea typeface="Segoe UI" pitchFamily="34" charset="0"/>
                <a:cs typeface="Segoe UI" pitchFamily="34" charset="0"/>
              </a:rPr>
              <a:t>Power View</a:t>
            </a:r>
          </a:p>
        </p:txBody>
      </p:sp>
    </p:spTree>
    <p:extLst>
      <p:ext uri="{BB962C8B-B14F-4D97-AF65-F5344CB8AC3E}">
        <p14:creationId xmlns:p14="http://schemas.microsoft.com/office/powerpoint/2010/main" val="4008516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nodeType="clickEffect">
                                  <p:stCondLst>
                                    <p:cond delay="0"/>
                                  </p:stCondLst>
                                  <p:childTnLst>
                                    <p:anim calcmode="lin" valueType="num">
                                      <p:cBhvr additive="base">
                                        <p:cTn id="22" dur="500"/>
                                        <p:tgtEl>
                                          <p:spTgt spid="27"/>
                                        </p:tgtEl>
                                        <p:attrNameLst>
                                          <p:attrName>ppt_x</p:attrName>
                                        </p:attrNameLst>
                                      </p:cBhvr>
                                      <p:tavLst>
                                        <p:tav tm="0">
                                          <p:val>
                                            <p:strVal val="ppt_x"/>
                                          </p:val>
                                        </p:tav>
                                        <p:tav tm="100000">
                                          <p:val>
                                            <p:strVal val="0-ppt_w/2"/>
                                          </p:val>
                                        </p:tav>
                                      </p:tavLst>
                                    </p:anim>
                                    <p:anim calcmode="lin" valueType="num">
                                      <p:cBhvr additive="base">
                                        <p:cTn id="23" dur="500"/>
                                        <p:tgtEl>
                                          <p:spTgt spid="27"/>
                                        </p:tgtEl>
                                        <p:attrNameLst>
                                          <p:attrName>ppt_y</p:attrName>
                                        </p:attrNameLst>
                                      </p:cBhvr>
                                      <p:tavLst>
                                        <p:tav tm="0">
                                          <p:val>
                                            <p:strVal val="ppt_y"/>
                                          </p:val>
                                        </p:tav>
                                        <p:tav tm="100000">
                                          <p:val>
                                            <p:strVal val="ppt_y"/>
                                          </p:val>
                                        </p:tav>
                                      </p:tavLst>
                                    </p:anim>
                                    <p:set>
                                      <p:cBhvr>
                                        <p:cTn id="24" dur="1" fill="hold">
                                          <p:stCondLst>
                                            <p:cond delay="499"/>
                                          </p:stCondLst>
                                        </p:cTn>
                                        <p:tgtEl>
                                          <p:spTgt spid="27"/>
                                        </p:tgtEl>
                                        <p:attrNameLst>
                                          <p:attrName>style.visibility</p:attrName>
                                        </p:attrNameLst>
                                      </p:cBhvr>
                                      <p:to>
                                        <p:strVal val="hidden"/>
                                      </p:to>
                                    </p:set>
                                  </p:childTnLst>
                                </p:cTn>
                              </p:par>
                              <p:par>
                                <p:cTn id="25" presetID="2" presetClass="exit" presetSubtype="8" fill="hold" nodeType="withEffect">
                                  <p:stCondLst>
                                    <p:cond delay="0"/>
                                  </p:stCondLst>
                                  <p:childTnLst>
                                    <p:anim calcmode="lin" valueType="num">
                                      <p:cBhvr additive="base">
                                        <p:cTn id="26" dur="500"/>
                                        <p:tgtEl>
                                          <p:spTgt spid="26"/>
                                        </p:tgtEl>
                                        <p:attrNameLst>
                                          <p:attrName>ppt_x</p:attrName>
                                        </p:attrNameLst>
                                      </p:cBhvr>
                                      <p:tavLst>
                                        <p:tav tm="0">
                                          <p:val>
                                            <p:strVal val="ppt_x"/>
                                          </p:val>
                                        </p:tav>
                                        <p:tav tm="100000">
                                          <p:val>
                                            <p:strVal val="0-ppt_w/2"/>
                                          </p:val>
                                        </p:tav>
                                      </p:tavLst>
                                    </p:anim>
                                    <p:anim calcmode="lin" valueType="num">
                                      <p:cBhvr additive="base">
                                        <p:cTn id="27" dur="500"/>
                                        <p:tgtEl>
                                          <p:spTgt spid="26"/>
                                        </p:tgtEl>
                                        <p:attrNameLst>
                                          <p:attrName>ppt_y</p:attrName>
                                        </p:attrNameLst>
                                      </p:cBhvr>
                                      <p:tavLst>
                                        <p:tav tm="0">
                                          <p:val>
                                            <p:strVal val="ppt_y"/>
                                          </p:val>
                                        </p:tav>
                                        <p:tav tm="100000">
                                          <p:val>
                                            <p:strVal val="ppt_y"/>
                                          </p:val>
                                        </p:tav>
                                      </p:tavLst>
                                    </p:anim>
                                    <p:set>
                                      <p:cBhvr>
                                        <p:cTn id="28" dur="1" fill="hold">
                                          <p:stCondLst>
                                            <p:cond delay="499"/>
                                          </p:stCondLst>
                                        </p:cTn>
                                        <p:tgtEl>
                                          <p:spTgt spid="26"/>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500"/>
                                        <p:tgtEl>
                                          <p:spTgt spid="25"/>
                                        </p:tgtEl>
                                        <p:attrNameLst>
                                          <p:attrName>ppt_x</p:attrName>
                                        </p:attrNameLst>
                                      </p:cBhvr>
                                      <p:tavLst>
                                        <p:tav tm="0">
                                          <p:val>
                                            <p:strVal val="ppt_x"/>
                                          </p:val>
                                        </p:tav>
                                        <p:tav tm="100000">
                                          <p:val>
                                            <p:strVal val="0-ppt_w/2"/>
                                          </p:val>
                                        </p:tav>
                                      </p:tavLst>
                                    </p:anim>
                                    <p:anim calcmode="lin" valueType="num">
                                      <p:cBhvr additive="base">
                                        <p:cTn id="31" dur="500"/>
                                        <p:tgtEl>
                                          <p:spTgt spid="25"/>
                                        </p:tgtEl>
                                        <p:attrNameLst>
                                          <p:attrName>ppt_y</p:attrName>
                                        </p:attrNameLst>
                                      </p:cBhvr>
                                      <p:tavLst>
                                        <p:tav tm="0">
                                          <p:val>
                                            <p:strVal val="ppt_y"/>
                                          </p:val>
                                        </p:tav>
                                        <p:tav tm="100000">
                                          <p:val>
                                            <p:strVal val="ppt_y"/>
                                          </p:val>
                                        </p:tav>
                                      </p:tavLst>
                                    </p:anim>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j-lt"/>
              </a:rPr>
              <a:t>Agenda</a:t>
            </a:r>
            <a:endParaRPr lang="en-GB" dirty="0">
              <a:latin typeface="+mj-lt"/>
            </a:endParaRPr>
          </a:p>
        </p:txBody>
      </p:sp>
      <p:sp>
        <p:nvSpPr>
          <p:cNvPr id="4" name="Content Placeholder 3"/>
          <p:cNvSpPr>
            <a:spLocks noGrp="1"/>
          </p:cNvSpPr>
          <p:nvPr>
            <p:ph idx="1"/>
          </p:nvPr>
        </p:nvSpPr>
        <p:spPr>
          <a:xfrm>
            <a:off x="914162" y="1268760"/>
            <a:ext cx="10360501" cy="4464496"/>
          </a:xfrm>
        </p:spPr>
        <p:txBody>
          <a:bodyPr>
            <a:normAutofit/>
          </a:bodyPr>
          <a:lstStyle/>
          <a:p>
            <a:r>
              <a:rPr lang="en-GB" dirty="0" smtClean="0">
                <a:solidFill>
                  <a:schemeClr val="bg1">
                    <a:lumMod val="60000"/>
                    <a:lumOff val="40000"/>
                  </a:schemeClr>
                </a:solidFill>
                <a:latin typeface="+mj-lt"/>
              </a:rPr>
              <a:t>Traditional Business Intelligence versus ‘New’ Business Intelligence #</a:t>
            </a:r>
            <a:r>
              <a:rPr lang="en-GB" dirty="0" err="1" smtClean="0">
                <a:solidFill>
                  <a:schemeClr val="bg1">
                    <a:lumMod val="60000"/>
                    <a:lumOff val="40000"/>
                  </a:schemeClr>
                </a:solidFill>
                <a:latin typeface="+mj-lt"/>
              </a:rPr>
              <a:t>newBI</a:t>
            </a:r>
            <a:endParaRPr lang="en-GB" dirty="0" smtClean="0">
              <a:solidFill>
                <a:schemeClr val="bg1">
                  <a:lumMod val="60000"/>
                  <a:lumOff val="40000"/>
                </a:schemeClr>
              </a:solidFill>
              <a:latin typeface="+mj-lt"/>
            </a:endParaRPr>
          </a:p>
          <a:p>
            <a:r>
              <a:rPr lang="en-GB" dirty="0" smtClean="0"/>
              <a:t>Self-Service Business Intelligence in SQL Server 2012:</a:t>
            </a:r>
          </a:p>
          <a:p>
            <a:pPr lvl="1"/>
            <a:r>
              <a:rPr lang="en-GB" dirty="0" err="1" smtClean="0"/>
              <a:t>PowerPivot</a:t>
            </a:r>
            <a:r>
              <a:rPr lang="en-GB" dirty="0" smtClean="0"/>
              <a:t> </a:t>
            </a:r>
          </a:p>
          <a:p>
            <a:r>
              <a:rPr lang="en-GB" dirty="0" smtClean="0">
                <a:solidFill>
                  <a:schemeClr val="bg1">
                    <a:lumMod val="60000"/>
                    <a:lumOff val="40000"/>
                  </a:schemeClr>
                </a:solidFill>
              </a:rPr>
              <a:t>Data Visualisation in SQL Server 2012: </a:t>
            </a:r>
          </a:p>
          <a:p>
            <a:pPr lvl="1"/>
            <a:r>
              <a:rPr lang="en-GB" dirty="0" smtClean="0">
                <a:solidFill>
                  <a:schemeClr val="bg1">
                    <a:lumMod val="60000"/>
                    <a:lumOff val="40000"/>
                  </a:schemeClr>
                </a:solidFill>
              </a:rPr>
              <a:t>Power View Architecture and demo</a:t>
            </a:r>
          </a:p>
          <a:p>
            <a:pPr lvl="1"/>
            <a:r>
              <a:rPr lang="en-GB" dirty="0" smtClean="0">
                <a:solidFill>
                  <a:schemeClr val="bg1">
                    <a:lumMod val="60000"/>
                    <a:lumOff val="40000"/>
                  </a:schemeClr>
                </a:solidFill>
              </a:rPr>
              <a:t>Reporting Services in </a:t>
            </a:r>
            <a:r>
              <a:rPr lang="en-GB" dirty="0" err="1" smtClean="0">
                <a:solidFill>
                  <a:schemeClr val="bg1">
                    <a:lumMod val="60000"/>
                    <a:lumOff val="40000"/>
                  </a:schemeClr>
                </a:solidFill>
              </a:rPr>
              <a:t>Sharepoint</a:t>
            </a:r>
            <a:endParaRPr lang="en-GB" dirty="0" smtClean="0">
              <a:solidFill>
                <a:schemeClr val="bg1">
                  <a:lumMod val="60000"/>
                  <a:lumOff val="40000"/>
                </a:schemeClr>
              </a:solidFill>
            </a:endParaRPr>
          </a:p>
          <a:p>
            <a:r>
              <a:rPr lang="en-GB" dirty="0" smtClean="0">
                <a:solidFill>
                  <a:schemeClr val="bg1">
                    <a:lumMod val="60000"/>
                    <a:lumOff val="40000"/>
                  </a:schemeClr>
                </a:solidFill>
              </a:rPr>
              <a:t>Questions?</a:t>
            </a:r>
          </a:p>
          <a:p>
            <a:endParaRPr lang="en-GB" dirty="0" smtClean="0"/>
          </a:p>
          <a:p>
            <a:endParaRPr lang="en-GB" dirty="0" smtClean="0"/>
          </a:p>
          <a:p>
            <a:endParaRPr lang="en-GB" dirty="0" smtClean="0">
              <a:latin typeface="+mj-lt"/>
            </a:endParaRPr>
          </a:p>
          <a:p>
            <a:endParaRPr lang="en-GB" dirty="0">
              <a:latin typeface="+mj-lt"/>
            </a:endParaRPr>
          </a:p>
        </p:txBody>
      </p:sp>
    </p:spTree>
    <p:extLst>
      <p:ext uri="{BB962C8B-B14F-4D97-AF65-F5344CB8AC3E}">
        <p14:creationId xmlns:p14="http://schemas.microsoft.com/office/powerpoint/2010/main" val="256697623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83" y="304800"/>
            <a:ext cx="12524142" cy="2960912"/>
          </a:xfrm>
          <a:prstGeom prst="rect">
            <a:avLst/>
          </a:prstGeom>
        </p:spPr>
      </p:pic>
      <p:sp>
        <p:nvSpPr>
          <p:cNvPr id="112" name="Rounded Rectangle 111"/>
          <p:cNvSpPr/>
          <p:nvPr/>
        </p:nvSpPr>
        <p:spPr bwMode="auto">
          <a:xfrm>
            <a:off x="1842835" y="3223764"/>
            <a:ext cx="8503156" cy="2662052"/>
          </a:xfrm>
          <a:prstGeom prst="roundRect">
            <a:avLst>
              <a:gd name="adj" fmla="val 11007"/>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chemeClr val="accent1">
                    <a:alpha val="41000"/>
                  </a:scheme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lvl="1" indent="-227147" algn="ctr" defTabSz="914159" fontAlgn="base">
              <a:lnSpc>
                <a:spcPct val="90000"/>
              </a:lnSpc>
              <a:spcBef>
                <a:spcPts val="630"/>
              </a:spcBef>
              <a:spcAft>
                <a:spcPts val="1620"/>
              </a:spcAft>
              <a:buClr>
                <a:srgbClr val="FFFF99"/>
              </a:buClr>
              <a:buSzPct val="120000"/>
              <a:buBlip>
                <a:blip r:embed="rId4"/>
              </a:buBlip>
              <a:tabLst>
                <a:tab pos="513595" algn="l"/>
              </a:tabLst>
              <a:defRPr/>
            </a:pPr>
            <a:endParaRPr lang="en-US" altLang="zh-CN" sz="3200" i="1" dirty="0" smtClean="0">
              <a:solidFill>
                <a:schemeClr val="tx2"/>
              </a:solidFill>
              <a:latin typeface="Segoe" pitchFamily="34" charset="0"/>
            </a:endParaRPr>
          </a:p>
        </p:txBody>
      </p:sp>
      <p:sp>
        <p:nvSpPr>
          <p:cNvPr id="113" name="Rectangle 112"/>
          <p:cNvSpPr/>
          <p:nvPr/>
        </p:nvSpPr>
        <p:spPr bwMode="auto">
          <a:xfrm>
            <a:off x="-34825" y="2152016"/>
            <a:ext cx="12293300" cy="3159445"/>
          </a:xfrm>
          <a:custGeom>
            <a:avLst/>
            <a:gdLst>
              <a:gd name="connsiteX0" fmla="*/ 0 w 9144000"/>
              <a:gd name="connsiteY0" fmla="*/ 0 h 3586348"/>
              <a:gd name="connsiteX1" fmla="*/ 9144000 w 9144000"/>
              <a:gd name="connsiteY1" fmla="*/ 0 h 3586348"/>
              <a:gd name="connsiteX2" fmla="*/ 9144000 w 9144000"/>
              <a:gd name="connsiteY2" fmla="*/ 3586348 h 3586348"/>
              <a:gd name="connsiteX3" fmla="*/ 0 w 9144000"/>
              <a:gd name="connsiteY3" fmla="*/ 3586348 h 3586348"/>
              <a:gd name="connsiteX4" fmla="*/ 0 w 9144000"/>
              <a:gd name="connsiteY4" fmla="*/ 0 h 3586348"/>
              <a:gd name="connsiteX0" fmla="*/ 0 w 9170126"/>
              <a:gd name="connsiteY0" fmla="*/ 182880 h 3586348"/>
              <a:gd name="connsiteX1" fmla="*/ 9170126 w 9170126"/>
              <a:gd name="connsiteY1" fmla="*/ 0 h 3586348"/>
              <a:gd name="connsiteX2" fmla="*/ 9170126 w 9170126"/>
              <a:gd name="connsiteY2" fmla="*/ 3586348 h 3586348"/>
              <a:gd name="connsiteX3" fmla="*/ 26126 w 9170126"/>
              <a:gd name="connsiteY3" fmla="*/ 3586348 h 3586348"/>
              <a:gd name="connsiteX4" fmla="*/ 0 w 9170126"/>
              <a:gd name="connsiteY4" fmla="*/ 182880 h 3586348"/>
              <a:gd name="connsiteX0" fmla="*/ 0 w 9222377"/>
              <a:gd name="connsiteY0" fmla="*/ 0 h 3403468"/>
              <a:gd name="connsiteX1" fmla="*/ 9222377 w 9222377"/>
              <a:gd name="connsiteY1" fmla="*/ 60960 h 3403468"/>
              <a:gd name="connsiteX2" fmla="*/ 9170126 w 9222377"/>
              <a:gd name="connsiteY2" fmla="*/ 3403468 h 3403468"/>
              <a:gd name="connsiteX3" fmla="*/ 26126 w 9222377"/>
              <a:gd name="connsiteY3" fmla="*/ 3403468 h 3403468"/>
              <a:gd name="connsiteX4" fmla="*/ 0 w 9222377"/>
              <a:gd name="connsiteY4" fmla="*/ 0 h 340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2377" h="3403468">
                <a:moveTo>
                  <a:pt x="0" y="0"/>
                </a:moveTo>
                <a:lnTo>
                  <a:pt x="9222377" y="60960"/>
                </a:lnTo>
                <a:lnTo>
                  <a:pt x="9170126" y="3403468"/>
                </a:lnTo>
                <a:lnTo>
                  <a:pt x="26126" y="3403468"/>
                </a:lnTo>
                <a:lnTo>
                  <a:pt x="0" y="0"/>
                </a:lnTo>
                <a:close/>
              </a:path>
            </a:pathLst>
          </a:custGeom>
          <a:gradFill flip="none" rotWithShape="1">
            <a:gsLst>
              <a:gs pos="0">
                <a:schemeClr val="bg2">
                  <a:lumMod val="25000"/>
                </a:schemeClr>
              </a:gs>
              <a:gs pos="52000">
                <a:schemeClr val="tx1">
                  <a:lumMod val="50000"/>
                  <a:lumOff val="50000"/>
                </a:schemeClr>
              </a:gs>
              <a:gs pos="100000">
                <a:schemeClr val="bg2">
                  <a:lumMod val="25000"/>
                </a:schemeClr>
              </a:gs>
            </a:gsLst>
            <a:lin ang="3600000" scaled="0"/>
            <a:tileRect/>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a:lnSpc>
                <a:spcPct val="90000"/>
              </a:lnSpc>
              <a:spcBef>
                <a:spcPts val="630"/>
              </a:spcBef>
              <a:buClr>
                <a:srgbClr val="FFFF99"/>
              </a:buClr>
              <a:buSzPct val="120000"/>
              <a:defRPr/>
            </a:pPr>
            <a:endParaRPr lang="en-US" altLang="zh-CN" sz="3200" i="1" dirty="0" smtClean="0">
              <a:solidFill>
                <a:schemeClr val="tx2"/>
              </a:solidFill>
              <a:latin typeface="Segoe" pitchFamily="34" charset="0"/>
            </a:endParaRPr>
          </a:p>
        </p:txBody>
      </p:sp>
      <p:sp>
        <p:nvSpPr>
          <p:cNvPr id="6" name="Rectangle 5"/>
          <p:cNvSpPr/>
          <p:nvPr/>
        </p:nvSpPr>
        <p:spPr bwMode="auto">
          <a:xfrm>
            <a:off x="-124790" y="1911533"/>
            <a:ext cx="12383265" cy="3386818"/>
          </a:xfrm>
          <a:custGeom>
            <a:avLst/>
            <a:gdLst>
              <a:gd name="connsiteX0" fmla="*/ 0 w 9220200"/>
              <a:gd name="connsiteY0" fmla="*/ 0 h 3629025"/>
              <a:gd name="connsiteX1" fmla="*/ 9220200 w 9220200"/>
              <a:gd name="connsiteY1" fmla="*/ 0 h 3629025"/>
              <a:gd name="connsiteX2" fmla="*/ 9220200 w 9220200"/>
              <a:gd name="connsiteY2" fmla="*/ 3629025 h 3629025"/>
              <a:gd name="connsiteX3" fmla="*/ 0 w 9220200"/>
              <a:gd name="connsiteY3" fmla="*/ 3629025 h 3629025"/>
              <a:gd name="connsiteX4" fmla="*/ 0 w 9220200"/>
              <a:gd name="connsiteY4" fmla="*/ 0 h 3629025"/>
              <a:gd name="connsiteX0" fmla="*/ 0 w 9220200"/>
              <a:gd name="connsiteY0" fmla="*/ 0 h 3629025"/>
              <a:gd name="connsiteX1" fmla="*/ 9220200 w 9220200"/>
              <a:gd name="connsiteY1" fmla="*/ 0 h 3629025"/>
              <a:gd name="connsiteX2" fmla="*/ 9220200 w 9220200"/>
              <a:gd name="connsiteY2" fmla="*/ 3629025 h 3629025"/>
              <a:gd name="connsiteX3" fmla="*/ 371475 w 9220200"/>
              <a:gd name="connsiteY3" fmla="*/ 3629025 h 3629025"/>
              <a:gd name="connsiteX4" fmla="*/ 0 w 9220200"/>
              <a:gd name="connsiteY4" fmla="*/ 3629025 h 3629025"/>
              <a:gd name="connsiteX5" fmla="*/ 0 w 9220200"/>
              <a:gd name="connsiteY5" fmla="*/ 0 h 3629025"/>
              <a:gd name="connsiteX0" fmla="*/ 0 w 9220200"/>
              <a:gd name="connsiteY0" fmla="*/ 0 h 3629025"/>
              <a:gd name="connsiteX1" fmla="*/ 9220200 w 9220200"/>
              <a:gd name="connsiteY1" fmla="*/ 0 h 3629025"/>
              <a:gd name="connsiteX2" fmla="*/ 9220200 w 9220200"/>
              <a:gd name="connsiteY2" fmla="*/ 3629025 h 3629025"/>
              <a:gd name="connsiteX3" fmla="*/ 371475 w 9220200"/>
              <a:gd name="connsiteY3" fmla="*/ 3629025 h 3629025"/>
              <a:gd name="connsiteX4" fmla="*/ 76200 w 9220200"/>
              <a:gd name="connsiteY4" fmla="*/ 3200400 h 3629025"/>
              <a:gd name="connsiteX5" fmla="*/ 0 w 9220200"/>
              <a:gd name="connsiteY5" fmla="*/ 0 h 3629025"/>
              <a:gd name="connsiteX0" fmla="*/ 0 w 9220200"/>
              <a:gd name="connsiteY0" fmla="*/ 0 h 3638550"/>
              <a:gd name="connsiteX1" fmla="*/ 9220200 w 9220200"/>
              <a:gd name="connsiteY1" fmla="*/ 0 h 3638550"/>
              <a:gd name="connsiteX2" fmla="*/ 9220200 w 9220200"/>
              <a:gd name="connsiteY2" fmla="*/ 3629025 h 3638550"/>
              <a:gd name="connsiteX3" fmla="*/ 971550 w 9220200"/>
              <a:gd name="connsiteY3" fmla="*/ 3638550 h 3638550"/>
              <a:gd name="connsiteX4" fmla="*/ 76200 w 9220200"/>
              <a:gd name="connsiteY4" fmla="*/ 3200400 h 3638550"/>
              <a:gd name="connsiteX5" fmla="*/ 0 w 9220200"/>
              <a:gd name="connsiteY5" fmla="*/ 0 h 3638550"/>
              <a:gd name="connsiteX0" fmla="*/ 0 w 9220200"/>
              <a:gd name="connsiteY0" fmla="*/ 0 h 3648075"/>
              <a:gd name="connsiteX1" fmla="*/ 9220200 w 9220200"/>
              <a:gd name="connsiteY1" fmla="*/ 0 h 3648075"/>
              <a:gd name="connsiteX2" fmla="*/ 9220200 w 9220200"/>
              <a:gd name="connsiteY2" fmla="*/ 3629025 h 3648075"/>
              <a:gd name="connsiteX3" fmla="*/ 1666875 w 9220200"/>
              <a:gd name="connsiteY3" fmla="*/ 3648075 h 3648075"/>
              <a:gd name="connsiteX4" fmla="*/ 76200 w 9220200"/>
              <a:gd name="connsiteY4" fmla="*/ 3200400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1457325 w 9220200"/>
              <a:gd name="connsiteY3" fmla="*/ 3648075 h 3648075"/>
              <a:gd name="connsiteX4" fmla="*/ 76200 w 9220200"/>
              <a:gd name="connsiteY4" fmla="*/ 3200400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1457325 w 9220200"/>
              <a:gd name="connsiteY3" fmla="*/ 3648075 h 3648075"/>
              <a:gd name="connsiteX4" fmla="*/ 57150 w 9220200"/>
              <a:gd name="connsiteY4" fmla="*/ 2514600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1457325 w 9220200"/>
              <a:gd name="connsiteY3" fmla="*/ 3648075 h 3648075"/>
              <a:gd name="connsiteX4" fmla="*/ 38100 w 9220200"/>
              <a:gd name="connsiteY4" fmla="*/ 2962275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8848725 w 9220200"/>
              <a:gd name="connsiteY3" fmla="*/ 3629024 h 3648075"/>
              <a:gd name="connsiteX4" fmla="*/ 1457325 w 9220200"/>
              <a:gd name="connsiteY4" fmla="*/ 3648075 h 3648075"/>
              <a:gd name="connsiteX5" fmla="*/ 38100 w 9220200"/>
              <a:gd name="connsiteY5" fmla="*/ 2962275 h 3648075"/>
              <a:gd name="connsiteX6" fmla="*/ 0 w 9220200"/>
              <a:gd name="connsiteY6" fmla="*/ 0 h 3648075"/>
              <a:gd name="connsiteX0" fmla="*/ 0 w 9220200"/>
              <a:gd name="connsiteY0" fmla="*/ 0 h 3648075"/>
              <a:gd name="connsiteX1" fmla="*/ 9220200 w 9220200"/>
              <a:gd name="connsiteY1" fmla="*/ 0 h 3648075"/>
              <a:gd name="connsiteX2" fmla="*/ 9220200 w 9220200"/>
              <a:gd name="connsiteY2" fmla="*/ 2638425 h 3648075"/>
              <a:gd name="connsiteX3" fmla="*/ 8848725 w 9220200"/>
              <a:gd name="connsiteY3" fmla="*/ 3629024 h 3648075"/>
              <a:gd name="connsiteX4" fmla="*/ 1457325 w 9220200"/>
              <a:gd name="connsiteY4" fmla="*/ 3648075 h 3648075"/>
              <a:gd name="connsiteX5" fmla="*/ 38100 w 9220200"/>
              <a:gd name="connsiteY5" fmla="*/ 2962275 h 3648075"/>
              <a:gd name="connsiteX6" fmla="*/ 0 w 9220200"/>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8848725 w 9229725"/>
              <a:gd name="connsiteY3" fmla="*/ 3629024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8096250 w 9229725"/>
              <a:gd name="connsiteY3" fmla="*/ 3638549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7858125 w 9229725"/>
              <a:gd name="connsiteY3" fmla="*/ 3638549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7600950 w 9229725"/>
              <a:gd name="connsiteY3" fmla="*/ 3638549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7886700 w 9229725"/>
              <a:gd name="connsiteY3" fmla="*/ 3648074 h 3648075"/>
              <a:gd name="connsiteX4" fmla="*/ 1457325 w 9229725"/>
              <a:gd name="connsiteY4" fmla="*/ 3648075 h 3648075"/>
              <a:gd name="connsiteX5" fmla="*/ 38100 w 9229725"/>
              <a:gd name="connsiteY5" fmla="*/ 2962275 h 3648075"/>
              <a:gd name="connsiteX6" fmla="*/ 0 w 9229725"/>
              <a:gd name="connsiteY6" fmla="*/ 0 h 3648075"/>
              <a:gd name="connsiteX0" fmla="*/ 0 w 9247142"/>
              <a:gd name="connsiteY0" fmla="*/ 287383 h 3648075"/>
              <a:gd name="connsiteX1" fmla="*/ 9237617 w 9247142"/>
              <a:gd name="connsiteY1" fmla="*/ 0 h 3648075"/>
              <a:gd name="connsiteX2" fmla="*/ 9247142 w 9247142"/>
              <a:gd name="connsiteY2" fmla="*/ 2981325 h 3648075"/>
              <a:gd name="connsiteX3" fmla="*/ 7904117 w 9247142"/>
              <a:gd name="connsiteY3" fmla="*/ 3648074 h 3648075"/>
              <a:gd name="connsiteX4" fmla="*/ 1474742 w 9247142"/>
              <a:gd name="connsiteY4" fmla="*/ 3648075 h 3648075"/>
              <a:gd name="connsiteX5" fmla="*/ 55517 w 9247142"/>
              <a:gd name="connsiteY5" fmla="*/ 2962275 h 3648075"/>
              <a:gd name="connsiteX6" fmla="*/ 0 w 9247142"/>
              <a:gd name="connsiteY6" fmla="*/ 287383 h 3648075"/>
              <a:gd name="connsiteX0" fmla="*/ 0 w 9289868"/>
              <a:gd name="connsiteY0" fmla="*/ 26126 h 3386818"/>
              <a:gd name="connsiteX1" fmla="*/ 9289868 w 9289868"/>
              <a:gd name="connsiteY1" fmla="*/ 0 h 3386818"/>
              <a:gd name="connsiteX2" fmla="*/ 9247142 w 9289868"/>
              <a:gd name="connsiteY2" fmla="*/ 2720068 h 3386818"/>
              <a:gd name="connsiteX3" fmla="*/ 7904117 w 9289868"/>
              <a:gd name="connsiteY3" fmla="*/ 3386817 h 3386818"/>
              <a:gd name="connsiteX4" fmla="*/ 1474742 w 9289868"/>
              <a:gd name="connsiteY4" fmla="*/ 3386818 h 3386818"/>
              <a:gd name="connsiteX5" fmla="*/ 55517 w 9289868"/>
              <a:gd name="connsiteY5" fmla="*/ 2701018 h 3386818"/>
              <a:gd name="connsiteX6" fmla="*/ 0 w 9289868"/>
              <a:gd name="connsiteY6" fmla="*/ 26126 h 338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9868" h="3386818">
                <a:moveTo>
                  <a:pt x="0" y="26126"/>
                </a:moveTo>
                <a:lnTo>
                  <a:pt x="9289868" y="0"/>
                </a:lnTo>
                <a:lnTo>
                  <a:pt x="9247142" y="2720068"/>
                </a:lnTo>
                <a:lnTo>
                  <a:pt x="7904117" y="3386817"/>
                </a:lnTo>
                <a:lnTo>
                  <a:pt x="1474742" y="3386818"/>
                </a:lnTo>
                <a:lnTo>
                  <a:pt x="55517" y="2701018"/>
                </a:lnTo>
                <a:lnTo>
                  <a:pt x="0" y="26126"/>
                </a:lnTo>
                <a:close/>
              </a:path>
            </a:pathLst>
          </a:custGeom>
          <a:gradFill>
            <a:gsLst>
              <a:gs pos="0">
                <a:schemeClr val="bg2">
                  <a:lumMod val="75000"/>
                  <a:alpha val="50000"/>
                </a:schemeClr>
              </a:gs>
              <a:gs pos="52000">
                <a:schemeClr val="tx1">
                  <a:lumMod val="50000"/>
                  <a:lumOff val="50000"/>
                  <a:alpha val="50000"/>
                </a:schemeClr>
              </a:gs>
              <a:gs pos="100000">
                <a:schemeClr val="bg2">
                  <a:lumMod val="75000"/>
                  <a:alpha val="50000"/>
                </a:schemeClr>
              </a:gs>
            </a:gsLst>
            <a:lin ang="5400000" scaled="0"/>
          </a:grad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tx2"/>
              </a:solidFill>
              <a:effectLst>
                <a:outerShdw blurRad="38100" dist="38100" dir="2700000" algn="tl">
                  <a:srgbClr val="000000">
                    <a:alpha val="43137"/>
                  </a:srgbClr>
                </a:outerShdw>
              </a:effectLst>
              <a:latin typeface="Segoe" pitchFamily="34" charset="0"/>
            </a:endParaRPr>
          </a:p>
        </p:txBody>
      </p:sp>
      <p:sp>
        <p:nvSpPr>
          <p:cNvPr id="115" name="Freeform 6"/>
          <p:cNvSpPr>
            <a:spLocks/>
          </p:cNvSpPr>
          <p:nvPr/>
        </p:nvSpPr>
        <p:spPr bwMode="auto">
          <a:xfrm>
            <a:off x="-16929" y="863731"/>
            <a:ext cx="12205754" cy="2229403"/>
          </a:xfrm>
          <a:custGeom>
            <a:avLst/>
            <a:gdLst/>
            <a:ahLst/>
            <a:cxnLst>
              <a:cxn ang="0">
                <a:pos x="17" y="2049"/>
              </a:cxn>
              <a:cxn ang="0">
                <a:pos x="262" y="1872"/>
              </a:cxn>
              <a:cxn ang="0">
                <a:pos x="485" y="1731"/>
              </a:cxn>
              <a:cxn ang="0">
                <a:pos x="768" y="1568"/>
              </a:cxn>
              <a:cxn ang="0">
                <a:pos x="1107" y="1398"/>
              </a:cxn>
              <a:cxn ang="0">
                <a:pos x="1496" y="1231"/>
              </a:cxn>
              <a:cxn ang="0">
                <a:pos x="1931" y="1082"/>
              </a:cxn>
              <a:cxn ang="0">
                <a:pos x="2243" y="996"/>
              </a:cxn>
              <a:cxn ang="0">
                <a:pos x="2488" y="942"/>
              </a:cxn>
              <a:cxn ang="0">
                <a:pos x="2743" y="900"/>
              </a:cxn>
              <a:cxn ang="0">
                <a:pos x="3005" y="869"/>
              </a:cxn>
              <a:cxn ang="0">
                <a:pos x="3275" y="850"/>
              </a:cxn>
              <a:cxn ang="0">
                <a:pos x="3459" y="846"/>
              </a:cxn>
              <a:cxn ang="0">
                <a:pos x="3733" y="856"/>
              </a:cxn>
              <a:cxn ang="0">
                <a:pos x="4001" y="877"/>
              </a:cxn>
              <a:cxn ang="0">
                <a:pos x="4259" y="911"/>
              </a:cxn>
              <a:cxn ang="0">
                <a:pos x="4512" y="959"/>
              </a:cxn>
              <a:cxn ang="0">
                <a:pos x="4754" y="1015"/>
              </a:cxn>
              <a:cxn ang="0">
                <a:pos x="5135" y="1126"/>
              </a:cxn>
              <a:cxn ang="0">
                <a:pos x="5554" y="1281"/>
              </a:cxn>
              <a:cxn ang="0">
                <a:pos x="5928" y="1449"/>
              </a:cxn>
              <a:cxn ang="0">
                <a:pos x="6246" y="1616"/>
              </a:cxn>
              <a:cxn ang="0">
                <a:pos x="6510" y="1771"/>
              </a:cxn>
              <a:cxn ang="0">
                <a:pos x="6763" y="1939"/>
              </a:cxn>
              <a:cxn ang="0">
                <a:pos x="6912" y="2051"/>
              </a:cxn>
              <a:cxn ang="0">
                <a:pos x="6845" y="810"/>
              </a:cxn>
              <a:cxn ang="0">
                <a:pos x="6510" y="651"/>
              </a:cxn>
              <a:cxn ang="0">
                <a:pos x="6246" y="542"/>
              </a:cxn>
              <a:cxn ang="0">
                <a:pos x="5928" y="423"/>
              </a:cxn>
              <a:cxn ang="0">
                <a:pos x="5554" y="306"/>
              </a:cxn>
              <a:cxn ang="0">
                <a:pos x="5135" y="197"/>
              </a:cxn>
              <a:cxn ang="0">
                <a:pos x="4673" y="103"/>
              </a:cxn>
              <a:cxn ang="0">
                <a:pos x="4175" y="36"/>
              </a:cxn>
              <a:cxn ang="0">
                <a:pos x="3733" y="6"/>
              </a:cxn>
              <a:cxn ang="0">
                <a:pos x="3459" y="0"/>
              </a:cxn>
              <a:cxn ang="0">
                <a:pos x="3275" y="2"/>
              </a:cxn>
              <a:cxn ang="0">
                <a:pos x="2917" y="21"/>
              </a:cxn>
              <a:cxn ang="0">
                <a:pos x="2406" y="78"/>
              </a:cxn>
              <a:cxn ang="0">
                <a:pos x="1931" y="163"/>
              </a:cxn>
              <a:cxn ang="0">
                <a:pos x="1496" y="268"/>
              </a:cxn>
              <a:cxn ang="0">
                <a:pos x="1107" y="385"/>
              </a:cxn>
              <a:cxn ang="0">
                <a:pos x="768" y="504"/>
              </a:cxn>
              <a:cxn ang="0">
                <a:pos x="485" y="616"/>
              </a:cxn>
              <a:cxn ang="0">
                <a:pos x="149" y="770"/>
              </a:cxn>
              <a:cxn ang="0">
                <a:pos x="0" y="2062"/>
              </a:cxn>
            </a:cxnLst>
            <a:rect l="0" t="0" r="r" b="b"/>
            <a:pathLst>
              <a:path w="6912" h="2062">
                <a:moveTo>
                  <a:pt x="0" y="2062"/>
                </a:moveTo>
                <a:lnTo>
                  <a:pt x="0" y="2062"/>
                </a:lnTo>
                <a:lnTo>
                  <a:pt x="17" y="2049"/>
                </a:lnTo>
                <a:lnTo>
                  <a:pt x="67" y="2010"/>
                </a:lnTo>
                <a:lnTo>
                  <a:pt x="149" y="1949"/>
                </a:lnTo>
                <a:lnTo>
                  <a:pt x="262" y="1872"/>
                </a:lnTo>
                <a:lnTo>
                  <a:pt x="329" y="1828"/>
                </a:lnTo>
                <a:lnTo>
                  <a:pt x="404" y="1781"/>
                </a:lnTo>
                <a:lnTo>
                  <a:pt x="485" y="1731"/>
                </a:lnTo>
                <a:lnTo>
                  <a:pt x="573" y="1677"/>
                </a:lnTo>
                <a:lnTo>
                  <a:pt x="668" y="1624"/>
                </a:lnTo>
                <a:lnTo>
                  <a:pt x="768" y="1568"/>
                </a:lnTo>
                <a:lnTo>
                  <a:pt x="875" y="1511"/>
                </a:lnTo>
                <a:lnTo>
                  <a:pt x="988" y="1455"/>
                </a:lnTo>
                <a:lnTo>
                  <a:pt x="1107" y="1398"/>
                </a:lnTo>
                <a:lnTo>
                  <a:pt x="1231" y="1342"/>
                </a:lnTo>
                <a:lnTo>
                  <a:pt x="1362" y="1287"/>
                </a:lnTo>
                <a:lnTo>
                  <a:pt x="1496" y="1231"/>
                </a:lnTo>
                <a:lnTo>
                  <a:pt x="1636" y="1179"/>
                </a:lnTo>
                <a:lnTo>
                  <a:pt x="1781" y="1130"/>
                </a:lnTo>
                <a:lnTo>
                  <a:pt x="1931" y="1082"/>
                </a:lnTo>
                <a:lnTo>
                  <a:pt x="2084" y="1038"/>
                </a:lnTo>
                <a:lnTo>
                  <a:pt x="2164" y="1017"/>
                </a:lnTo>
                <a:lnTo>
                  <a:pt x="2243" y="996"/>
                </a:lnTo>
                <a:lnTo>
                  <a:pt x="2323" y="976"/>
                </a:lnTo>
                <a:lnTo>
                  <a:pt x="2406" y="959"/>
                </a:lnTo>
                <a:lnTo>
                  <a:pt x="2488" y="942"/>
                </a:lnTo>
                <a:lnTo>
                  <a:pt x="2572" y="927"/>
                </a:lnTo>
                <a:lnTo>
                  <a:pt x="2656" y="913"/>
                </a:lnTo>
                <a:lnTo>
                  <a:pt x="2743" y="900"/>
                </a:lnTo>
                <a:lnTo>
                  <a:pt x="2829" y="888"/>
                </a:lnTo>
                <a:lnTo>
                  <a:pt x="2917" y="877"/>
                </a:lnTo>
                <a:lnTo>
                  <a:pt x="3005" y="869"/>
                </a:lnTo>
                <a:lnTo>
                  <a:pt x="3095" y="862"/>
                </a:lnTo>
                <a:lnTo>
                  <a:pt x="3185" y="856"/>
                </a:lnTo>
                <a:lnTo>
                  <a:pt x="3275" y="850"/>
                </a:lnTo>
                <a:lnTo>
                  <a:pt x="3367" y="848"/>
                </a:lnTo>
                <a:lnTo>
                  <a:pt x="3459" y="846"/>
                </a:lnTo>
                <a:lnTo>
                  <a:pt x="3459" y="846"/>
                </a:lnTo>
                <a:lnTo>
                  <a:pt x="3551" y="848"/>
                </a:lnTo>
                <a:lnTo>
                  <a:pt x="3643" y="850"/>
                </a:lnTo>
                <a:lnTo>
                  <a:pt x="3733" y="856"/>
                </a:lnTo>
                <a:lnTo>
                  <a:pt x="3823" y="862"/>
                </a:lnTo>
                <a:lnTo>
                  <a:pt x="3913" y="867"/>
                </a:lnTo>
                <a:lnTo>
                  <a:pt x="4001" y="877"/>
                </a:lnTo>
                <a:lnTo>
                  <a:pt x="4089" y="886"/>
                </a:lnTo>
                <a:lnTo>
                  <a:pt x="4175" y="900"/>
                </a:lnTo>
                <a:lnTo>
                  <a:pt x="4259" y="911"/>
                </a:lnTo>
                <a:lnTo>
                  <a:pt x="4346" y="927"/>
                </a:lnTo>
                <a:lnTo>
                  <a:pt x="4428" y="942"/>
                </a:lnTo>
                <a:lnTo>
                  <a:pt x="4512" y="959"/>
                </a:lnTo>
                <a:lnTo>
                  <a:pt x="4593" y="976"/>
                </a:lnTo>
                <a:lnTo>
                  <a:pt x="4673" y="996"/>
                </a:lnTo>
                <a:lnTo>
                  <a:pt x="4754" y="1015"/>
                </a:lnTo>
                <a:lnTo>
                  <a:pt x="4832" y="1036"/>
                </a:lnTo>
                <a:lnTo>
                  <a:pt x="4985" y="1080"/>
                </a:lnTo>
                <a:lnTo>
                  <a:pt x="5135" y="1126"/>
                </a:lnTo>
                <a:lnTo>
                  <a:pt x="5280" y="1176"/>
                </a:lnTo>
                <a:lnTo>
                  <a:pt x="5420" y="1227"/>
                </a:lnTo>
                <a:lnTo>
                  <a:pt x="5554" y="1281"/>
                </a:lnTo>
                <a:lnTo>
                  <a:pt x="5684" y="1336"/>
                </a:lnTo>
                <a:lnTo>
                  <a:pt x="5809" y="1392"/>
                </a:lnTo>
                <a:lnTo>
                  <a:pt x="5928" y="1449"/>
                </a:lnTo>
                <a:lnTo>
                  <a:pt x="6039" y="1505"/>
                </a:lnTo>
                <a:lnTo>
                  <a:pt x="6146" y="1560"/>
                </a:lnTo>
                <a:lnTo>
                  <a:pt x="6246" y="1616"/>
                </a:lnTo>
                <a:lnTo>
                  <a:pt x="6341" y="1670"/>
                </a:lnTo>
                <a:lnTo>
                  <a:pt x="6427" y="1721"/>
                </a:lnTo>
                <a:lnTo>
                  <a:pt x="6510" y="1771"/>
                </a:lnTo>
                <a:lnTo>
                  <a:pt x="6583" y="1819"/>
                </a:lnTo>
                <a:lnTo>
                  <a:pt x="6650" y="1863"/>
                </a:lnTo>
                <a:lnTo>
                  <a:pt x="6763" y="1939"/>
                </a:lnTo>
                <a:lnTo>
                  <a:pt x="6845" y="1999"/>
                </a:lnTo>
                <a:lnTo>
                  <a:pt x="6895" y="2037"/>
                </a:lnTo>
                <a:lnTo>
                  <a:pt x="6912" y="2051"/>
                </a:lnTo>
                <a:lnTo>
                  <a:pt x="6912" y="846"/>
                </a:lnTo>
                <a:lnTo>
                  <a:pt x="6912" y="846"/>
                </a:lnTo>
                <a:lnTo>
                  <a:pt x="6845" y="810"/>
                </a:lnTo>
                <a:lnTo>
                  <a:pt x="6763" y="770"/>
                </a:lnTo>
                <a:lnTo>
                  <a:pt x="6650" y="714"/>
                </a:lnTo>
                <a:lnTo>
                  <a:pt x="6510" y="651"/>
                </a:lnTo>
                <a:lnTo>
                  <a:pt x="6427" y="616"/>
                </a:lnTo>
                <a:lnTo>
                  <a:pt x="6341" y="578"/>
                </a:lnTo>
                <a:lnTo>
                  <a:pt x="6246" y="542"/>
                </a:lnTo>
                <a:lnTo>
                  <a:pt x="6146" y="504"/>
                </a:lnTo>
                <a:lnTo>
                  <a:pt x="6039" y="463"/>
                </a:lnTo>
                <a:lnTo>
                  <a:pt x="5928" y="423"/>
                </a:lnTo>
                <a:lnTo>
                  <a:pt x="5809" y="385"/>
                </a:lnTo>
                <a:lnTo>
                  <a:pt x="5684" y="345"/>
                </a:lnTo>
                <a:lnTo>
                  <a:pt x="5554" y="306"/>
                </a:lnTo>
                <a:lnTo>
                  <a:pt x="5420" y="268"/>
                </a:lnTo>
                <a:lnTo>
                  <a:pt x="5280" y="232"/>
                </a:lnTo>
                <a:lnTo>
                  <a:pt x="5135" y="197"/>
                </a:lnTo>
                <a:lnTo>
                  <a:pt x="4985" y="163"/>
                </a:lnTo>
                <a:lnTo>
                  <a:pt x="4832" y="132"/>
                </a:lnTo>
                <a:lnTo>
                  <a:pt x="4673" y="103"/>
                </a:lnTo>
                <a:lnTo>
                  <a:pt x="4512" y="78"/>
                </a:lnTo>
                <a:lnTo>
                  <a:pt x="4346" y="56"/>
                </a:lnTo>
                <a:lnTo>
                  <a:pt x="4175" y="36"/>
                </a:lnTo>
                <a:lnTo>
                  <a:pt x="4001" y="21"/>
                </a:lnTo>
                <a:lnTo>
                  <a:pt x="3823" y="10"/>
                </a:lnTo>
                <a:lnTo>
                  <a:pt x="3733" y="6"/>
                </a:lnTo>
                <a:lnTo>
                  <a:pt x="3643" y="2"/>
                </a:lnTo>
                <a:lnTo>
                  <a:pt x="3551" y="0"/>
                </a:lnTo>
                <a:lnTo>
                  <a:pt x="3459" y="0"/>
                </a:lnTo>
                <a:lnTo>
                  <a:pt x="3459" y="0"/>
                </a:lnTo>
                <a:lnTo>
                  <a:pt x="3367" y="0"/>
                </a:lnTo>
                <a:lnTo>
                  <a:pt x="3275" y="2"/>
                </a:lnTo>
                <a:lnTo>
                  <a:pt x="3185" y="6"/>
                </a:lnTo>
                <a:lnTo>
                  <a:pt x="3095" y="10"/>
                </a:lnTo>
                <a:lnTo>
                  <a:pt x="2917" y="21"/>
                </a:lnTo>
                <a:lnTo>
                  <a:pt x="2743" y="36"/>
                </a:lnTo>
                <a:lnTo>
                  <a:pt x="2572" y="56"/>
                </a:lnTo>
                <a:lnTo>
                  <a:pt x="2406" y="78"/>
                </a:lnTo>
                <a:lnTo>
                  <a:pt x="2243" y="103"/>
                </a:lnTo>
                <a:lnTo>
                  <a:pt x="2084" y="132"/>
                </a:lnTo>
                <a:lnTo>
                  <a:pt x="1931" y="163"/>
                </a:lnTo>
                <a:lnTo>
                  <a:pt x="1781" y="197"/>
                </a:lnTo>
                <a:lnTo>
                  <a:pt x="1636" y="232"/>
                </a:lnTo>
                <a:lnTo>
                  <a:pt x="1496" y="268"/>
                </a:lnTo>
                <a:lnTo>
                  <a:pt x="1362" y="306"/>
                </a:lnTo>
                <a:lnTo>
                  <a:pt x="1231" y="345"/>
                </a:lnTo>
                <a:lnTo>
                  <a:pt x="1107" y="385"/>
                </a:lnTo>
                <a:lnTo>
                  <a:pt x="988" y="423"/>
                </a:lnTo>
                <a:lnTo>
                  <a:pt x="875" y="463"/>
                </a:lnTo>
                <a:lnTo>
                  <a:pt x="768" y="504"/>
                </a:lnTo>
                <a:lnTo>
                  <a:pt x="668" y="542"/>
                </a:lnTo>
                <a:lnTo>
                  <a:pt x="573" y="578"/>
                </a:lnTo>
                <a:lnTo>
                  <a:pt x="485" y="616"/>
                </a:lnTo>
                <a:lnTo>
                  <a:pt x="404" y="651"/>
                </a:lnTo>
                <a:lnTo>
                  <a:pt x="262" y="714"/>
                </a:lnTo>
                <a:lnTo>
                  <a:pt x="149" y="770"/>
                </a:lnTo>
                <a:lnTo>
                  <a:pt x="67" y="810"/>
                </a:lnTo>
                <a:lnTo>
                  <a:pt x="0" y="846"/>
                </a:lnTo>
                <a:lnTo>
                  <a:pt x="0" y="2062"/>
                </a:lnTo>
                <a:close/>
              </a:path>
            </a:pathLst>
          </a:custGeom>
          <a:gradFill flip="none" rotWithShape="1">
            <a:gsLst>
              <a:gs pos="0">
                <a:schemeClr val="bg2">
                  <a:lumMod val="75000"/>
                </a:schemeClr>
              </a:gs>
              <a:gs pos="52000">
                <a:schemeClr val="tx1">
                  <a:lumMod val="50000"/>
                  <a:lumOff val="50000"/>
                </a:schemeClr>
              </a:gs>
              <a:gs pos="100000">
                <a:schemeClr val="bg2">
                  <a:lumMod val="75000"/>
                </a:schemeClr>
              </a:gs>
            </a:gsLst>
            <a:lin ang="3600000" scaled="0"/>
            <a:tileRect/>
          </a:gradFill>
          <a:ln w="12700" cap="flat" cmpd="sng" algn="ctr">
            <a:noFill/>
            <a:prstDash val="solid"/>
            <a:round/>
            <a:headEnd type="none" w="med" len="med"/>
            <a:tailEnd type="none" w="med" len="med"/>
          </a:ln>
          <a:effectLst/>
        </p:spPr>
        <p:txBody>
          <a:bodyPr vert="horz" wrap="square" lIns="45710" tIns="45710" rIns="54852" bIns="41145" numCol="1" rtlCol="0" anchor="ctr" anchorCtr="1" compatLnSpc="1">
            <a:prstTxWarp prst="textNoShape">
              <a:avLst/>
            </a:prstTxWarp>
          </a:bodyPr>
          <a:lstStyle/>
          <a:p>
            <a:pPr marL="227147" indent="-227147" algn="ctr" defTabSz="914159">
              <a:lnSpc>
                <a:spcPct val="90000"/>
              </a:lnSpc>
              <a:spcBef>
                <a:spcPts val="630"/>
              </a:spcBef>
              <a:buClr>
                <a:srgbClr val="FFFF99"/>
              </a:buClr>
              <a:buSzPct val="120000"/>
              <a:defRPr/>
            </a:pPr>
            <a:endParaRPr lang="en-US" altLang="zh-CN" sz="3200" i="1" dirty="0" smtClean="0">
              <a:solidFill>
                <a:srgbClr val="FFFFFF"/>
              </a:solidFill>
              <a:latin typeface="Segoe" pitchFamily="34" charset="0"/>
            </a:endParaRPr>
          </a:p>
        </p:txBody>
      </p:sp>
      <p:sp>
        <p:nvSpPr>
          <p:cNvPr id="116" name="Rectangle 115"/>
          <p:cNvSpPr/>
          <p:nvPr/>
        </p:nvSpPr>
        <p:spPr>
          <a:xfrm>
            <a:off x="743993" y="3083824"/>
            <a:ext cx="2811081" cy="605294"/>
          </a:xfrm>
          <a:prstGeom prst="rect">
            <a:avLst/>
          </a:prstGeom>
        </p:spPr>
        <p:txBody>
          <a:bodyPr wrap="square">
            <a:spAutoFit/>
          </a:bodyPr>
          <a:lstStyle/>
          <a:p>
            <a:pPr>
              <a:lnSpc>
                <a:spcPts val="2000"/>
              </a:lnSpc>
              <a:spcBef>
                <a:spcPts val="600"/>
              </a:spcBef>
              <a:spcAft>
                <a:spcPts val="800"/>
              </a:spcAft>
              <a:buClr>
                <a:schemeClr val="bg1"/>
              </a:buClr>
              <a:buSzPct val="100000"/>
              <a:defRPr/>
            </a:pP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Sophisticated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Design Environment</a:t>
            </a:r>
          </a:p>
        </p:txBody>
      </p:sp>
      <p:pic>
        <p:nvPicPr>
          <p:cNvPr id="117" name="Picture 2" descr="\\eventsql\dvd\Online_ART\DVD_ART36\Artwork_Imagery\Brand Photos\Scenarios\FY09 Office Brand - No_exp\women man meeting working talking lap top.png"/>
          <p:cNvPicPr>
            <a:picLocks noChangeAspect="1" noChangeArrowheads="1"/>
          </p:cNvPicPr>
          <p:nvPr/>
        </p:nvPicPr>
        <p:blipFill>
          <a:blip r:embed="rId5" cstate="print"/>
          <a:srcRect/>
          <a:stretch>
            <a:fillRect/>
          </a:stretch>
        </p:blipFill>
        <p:spPr bwMode="auto">
          <a:xfrm>
            <a:off x="3787138" y="892675"/>
            <a:ext cx="4614551" cy="2180943"/>
          </a:xfrm>
          <a:prstGeom prst="rect">
            <a:avLst/>
          </a:prstGeom>
          <a:noFill/>
        </p:spPr>
      </p:pic>
      <p:sp>
        <p:nvSpPr>
          <p:cNvPr id="118" name="Rectangle 117"/>
          <p:cNvSpPr/>
          <p:nvPr/>
        </p:nvSpPr>
        <p:spPr>
          <a:xfrm>
            <a:off x="5642416" y="3808386"/>
            <a:ext cx="1002133" cy="581826"/>
          </a:xfrm>
          <a:prstGeom prst="rect">
            <a:avLst/>
          </a:prstGeom>
        </p:spPr>
        <p:txBody>
          <a:bodyPr wrap="none">
            <a:spAutoFit/>
          </a:bodyPr>
          <a:lstStyle/>
          <a:p>
            <a:pPr algn="ct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Re-use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of insights</a:t>
            </a:r>
          </a:p>
        </p:txBody>
      </p:sp>
      <p:grpSp>
        <p:nvGrpSpPr>
          <p:cNvPr id="152" name="Group 151"/>
          <p:cNvGrpSpPr/>
          <p:nvPr/>
        </p:nvGrpSpPr>
        <p:grpSpPr>
          <a:xfrm>
            <a:off x="247897" y="1663121"/>
            <a:ext cx="2680507" cy="1444574"/>
            <a:chOff x="256874" y="1164713"/>
            <a:chExt cx="2681059" cy="1925994"/>
          </a:xfrm>
          <a:effectLst>
            <a:outerShdw blurRad="50800" dist="50800" dir="5400000" algn="ctr" rotWithShape="0">
              <a:srgbClr val="000000">
                <a:alpha val="50000"/>
              </a:srgbClr>
            </a:outerShdw>
          </a:effectLst>
        </p:grpSpPr>
        <p:pic>
          <p:nvPicPr>
            <p:cNvPr id="121" name="Picture 2" descr="\\eventsql\dvd\Online_ART\DVD_ART36\Artwork_Imagery\Brand Photos\Scenarios\FY08 Brand - Business - No_exp\Man IT Pro smiling IT servers  clean room posed hallways.png"/>
            <p:cNvPicPr>
              <a:picLocks noChangeAspect="1" noChangeArrowheads="1"/>
            </p:cNvPicPr>
            <p:nvPr/>
          </p:nvPicPr>
          <p:blipFill>
            <a:blip r:embed="rId6" cstate="print"/>
            <a:srcRect/>
            <a:stretch>
              <a:fillRect/>
            </a:stretch>
          </p:blipFill>
          <p:spPr bwMode="auto">
            <a:xfrm flipH="1">
              <a:off x="1428728" y="1164713"/>
              <a:ext cx="1509205" cy="1925994"/>
            </a:xfrm>
            <a:prstGeom prst="rect">
              <a:avLst/>
            </a:prstGeom>
            <a:noFill/>
          </p:spPr>
        </p:pic>
        <p:pic>
          <p:nvPicPr>
            <p:cNvPr id="122" name="Picture 2" descr="\\eventsql\dvd\Online_ART\DVD_ART36\Artwork_Imagery\Brand Photos\Scenarios\FY08 Brand - Mobility - No_exp\man standing working indoors laptop business.png"/>
            <p:cNvPicPr>
              <a:picLocks noChangeAspect="1" noChangeArrowheads="1"/>
            </p:cNvPicPr>
            <p:nvPr/>
          </p:nvPicPr>
          <p:blipFill>
            <a:blip r:embed="rId7" cstate="print"/>
            <a:srcRect/>
            <a:stretch>
              <a:fillRect/>
            </a:stretch>
          </p:blipFill>
          <p:spPr bwMode="auto">
            <a:xfrm>
              <a:off x="256874" y="1330584"/>
              <a:ext cx="1677882" cy="1670197"/>
            </a:xfrm>
            <a:prstGeom prst="rect">
              <a:avLst/>
            </a:prstGeom>
            <a:ln>
              <a:noFill/>
            </a:ln>
            <a:effectLst>
              <a:reflection stA="50000" endPos="65000" dist="50800" dir="5400000" sy="-100000" algn="bl" rotWithShape="0"/>
              <a:softEdge rad="112500"/>
            </a:effectLst>
          </p:spPr>
        </p:pic>
      </p:grpSp>
      <p:sp>
        <p:nvSpPr>
          <p:cNvPr id="133" name="Rounded Rectangle 132"/>
          <p:cNvSpPr/>
          <p:nvPr/>
        </p:nvSpPr>
        <p:spPr bwMode="auto">
          <a:xfrm>
            <a:off x="2291911" y="5415035"/>
            <a:ext cx="2147558" cy="315684"/>
          </a:xfrm>
          <a:prstGeom prst="roundRect">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fontAlgn="base">
              <a:lnSpc>
                <a:spcPct val="90000"/>
              </a:lnSpc>
              <a:spcBef>
                <a:spcPts val="630"/>
              </a:spcBef>
              <a:spcAft>
                <a:spcPct val="0"/>
              </a:spcAft>
              <a:buClr>
                <a:srgbClr val="FFFF99"/>
              </a:buClr>
              <a:buSzPct val="120000"/>
              <a:defRPr/>
            </a:pPr>
            <a:endParaRPr lang="en-US" altLang="zh-CN" sz="3200" i="1" dirty="0" smtClean="0">
              <a:solidFill>
                <a:schemeClr val="bg1"/>
              </a:solidFill>
              <a:latin typeface="Segoe" pitchFamily="34" charset="0"/>
            </a:endParaRPr>
          </a:p>
        </p:txBody>
      </p:sp>
      <p:sp>
        <p:nvSpPr>
          <p:cNvPr id="134" name="Rectangle 133"/>
          <p:cNvSpPr/>
          <p:nvPr/>
        </p:nvSpPr>
        <p:spPr>
          <a:xfrm>
            <a:off x="2139747" y="5352416"/>
            <a:ext cx="2451888" cy="357983"/>
          </a:xfrm>
          <a:prstGeom prst="rect">
            <a:avLst/>
          </a:prstGeom>
          <a:grpFill/>
          <a:ln w="6350" cap="flat" cmpd="sng" algn="ctr">
            <a:noFill/>
            <a:prstDash val="solid"/>
            <a:round/>
            <a:headEnd type="none" w="med" len="med"/>
            <a:tailEnd type="none" w="med" len="med"/>
          </a:ln>
          <a:effectLst/>
        </p:spPr>
        <p:txBody>
          <a:bodyPr wrap="square">
            <a:spAutoFit/>
          </a:bodyPr>
          <a:lstStyle/>
          <a:p>
            <a:pPr marR="0" lvl="0" indent="0" algn="ctr" fontAlgn="base">
              <a:lnSpc>
                <a:spcPts val="2400"/>
              </a:lnSpc>
              <a:spcBef>
                <a:spcPts val="600"/>
              </a:spcBef>
              <a:spcAft>
                <a:spcPts val="800"/>
              </a:spcAft>
              <a:buClr>
                <a:schemeClr val="bg1"/>
              </a:buClr>
              <a:buSzPct val="100000"/>
              <a:buFontTx/>
              <a:buNone/>
              <a:tabLst/>
              <a:defRPr/>
            </a:pPr>
            <a:r>
              <a:rPr lang="en-US" altLang="zh-CN" sz="1200" dirty="0" smtClean="0">
                <a:latin typeface="Segoe UI" pitchFamily="34" charset="0"/>
                <a:ea typeface="Segoe UI" pitchFamily="34" charset="0"/>
                <a:cs typeface="Segoe UI" pitchFamily="34" charset="0"/>
                <a:sym typeface="Wingdings" pitchFamily="2" charset="2"/>
              </a:rPr>
              <a:t>Report Designer / SSRS</a:t>
            </a:r>
          </a:p>
        </p:txBody>
      </p:sp>
      <p:sp>
        <p:nvSpPr>
          <p:cNvPr id="136" name="Rounded Rectangle 135"/>
          <p:cNvSpPr/>
          <p:nvPr/>
        </p:nvSpPr>
        <p:spPr bwMode="auto">
          <a:xfrm>
            <a:off x="7864691" y="5415035"/>
            <a:ext cx="2147558" cy="315684"/>
          </a:xfrm>
          <a:prstGeom prst="roundRect">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fontAlgn="base">
              <a:lnSpc>
                <a:spcPct val="90000"/>
              </a:lnSpc>
              <a:spcBef>
                <a:spcPts val="630"/>
              </a:spcBef>
              <a:spcAft>
                <a:spcPct val="0"/>
              </a:spcAft>
              <a:buClr>
                <a:srgbClr val="FFFF99"/>
              </a:buClr>
              <a:buSzPct val="120000"/>
              <a:defRPr/>
            </a:pPr>
            <a:endParaRPr lang="en-US" altLang="zh-CN" sz="3200" i="1" dirty="0" smtClean="0">
              <a:solidFill>
                <a:schemeClr val="bg1"/>
              </a:solidFill>
              <a:latin typeface="Segoe" pitchFamily="34" charset="0"/>
            </a:endParaRPr>
          </a:p>
        </p:txBody>
      </p:sp>
      <p:sp>
        <p:nvSpPr>
          <p:cNvPr id="137" name="Rectangle 136"/>
          <p:cNvSpPr/>
          <p:nvPr/>
        </p:nvSpPr>
        <p:spPr>
          <a:xfrm>
            <a:off x="7867333" y="5352416"/>
            <a:ext cx="2137002" cy="357983"/>
          </a:xfrm>
          <a:prstGeom prst="rect">
            <a:avLst/>
          </a:prstGeom>
          <a:grpFill/>
          <a:ln w="6350" cap="flat" cmpd="sng" algn="ctr">
            <a:noFill/>
            <a:prstDash val="solid"/>
            <a:round/>
            <a:headEnd type="none" w="med" len="med"/>
            <a:tailEnd type="none" w="med" len="med"/>
          </a:ln>
          <a:effectLst/>
        </p:spPr>
        <p:txBody>
          <a:bodyPr wrap="square">
            <a:spAutoFit/>
          </a:bodyPr>
          <a:lstStyle/>
          <a:p>
            <a:pPr algn="ctr" fontAlgn="base">
              <a:lnSpc>
                <a:spcPts val="2400"/>
              </a:lnSpc>
              <a:spcBef>
                <a:spcPts val="600"/>
              </a:spcBef>
              <a:spcAft>
                <a:spcPts val="800"/>
              </a:spcAft>
              <a:buClr>
                <a:schemeClr val="bg1"/>
              </a:buClr>
              <a:buSzPct val="100000"/>
              <a:defRPr/>
            </a:pPr>
            <a:r>
              <a:rPr lang="en-US" altLang="zh-CN" sz="1200" dirty="0" smtClean="0">
                <a:latin typeface="Segoe UI" pitchFamily="34" charset="0"/>
                <a:ea typeface="Segoe UI" pitchFamily="34" charset="0"/>
                <a:cs typeface="Segoe UI" pitchFamily="34" charset="0"/>
                <a:sym typeface="Wingdings" pitchFamily="2" charset="2"/>
              </a:rPr>
              <a:t>Power View</a:t>
            </a:r>
          </a:p>
        </p:txBody>
      </p:sp>
      <p:grpSp>
        <p:nvGrpSpPr>
          <p:cNvPr id="11" name="Group 10"/>
          <p:cNvGrpSpPr/>
          <p:nvPr/>
        </p:nvGrpSpPr>
        <p:grpSpPr>
          <a:xfrm>
            <a:off x="5020634" y="5352416"/>
            <a:ext cx="2147558" cy="378303"/>
            <a:chOff x="3857653" y="5189243"/>
            <a:chExt cx="1611088" cy="378303"/>
          </a:xfrm>
        </p:grpSpPr>
        <p:sp>
          <p:nvSpPr>
            <p:cNvPr id="135" name="Rounded Rectangle 134"/>
            <p:cNvSpPr/>
            <p:nvPr/>
          </p:nvSpPr>
          <p:spPr bwMode="auto">
            <a:xfrm>
              <a:off x="3857653" y="5251862"/>
              <a:ext cx="1611088" cy="315684"/>
            </a:xfrm>
            <a:prstGeom prst="roundRect">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fontAlgn="base">
                <a:lnSpc>
                  <a:spcPct val="90000"/>
                </a:lnSpc>
                <a:spcBef>
                  <a:spcPts val="630"/>
                </a:spcBef>
                <a:spcAft>
                  <a:spcPct val="0"/>
                </a:spcAft>
                <a:buClr>
                  <a:srgbClr val="FFFF99"/>
                </a:buClr>
                <a:buSzPct val="120000"/>
                <a:defRPr/>
              </a:pPr>
              <a:endParaRPr lang="en-US" altLang="zh-CN" sz="3200" i="1" dirty="0" smtClean="0">
                <a:latin typeface="Segoe" pitchFamily="34" charset="0"/>
              </a:endParaRPr>
            </a:p>
          </p:txBody>
        </p:sp>
        <p:sp>
          <p:nvSpPr>
            <p:cNvPr id="138" name="Rectangle 137"/>
            <p:cNvSpPr/>
            <p:nvPr/>
          </p:nvSpPr>
          <p:spPr>
            <a:xfrm>
              <a:off x="4296055" y="5189243"/>
              <a:ext cx="734287" cy="357983"/>
            </a:xfrm>
            <a:prstGeom prst="rect">
              <a:avLst/>
            </a:prstGeom>
            <a:grpFill/>
            <a:ln w="6350" cap="flat" cmpd="sng" algn="ctr">
              <a:noFill/>
              <a:prstDash val="solid"/>
              <a:round/>
              <a:headEnd type="none" w="med" len="med"/>
              <a:tailEnd type="none" w="med" len="med"/>
            </a:ln>
            <a:effectLst/>
          </p:spPr>
          <p:txBody>
            <a:bodyPr wrap="none">
              <a:spAutoFit/>
            </a:bodyPr>
            <a:lstStyle/>
            <a:p>
              <a:pPr algn="ctr" fontAlgn="base">
                <a:lnSpc>
                  <a:spcPts val="2400"/>
                </a:lnSpc>
                <a:spcBef>
                  <a:spcPts val="600"/>
                </a:spcBef>
                <a:spcAft>
                  <a:spcPts val="800"/>
                </a:spcAft>
                <a:buClr>
                  <a:schemeClr val="bg1"/>
                </a:buClr>
                <a:buSzPct val="100000"/>
                <a:defRPr/>
              </a:pPr>
              <a:r>
                <a:rPr lang="en-US" altLang="zh-CN" sz="1200" dirty="0" smtClean="0">
                  <a:latin typeface="Segoe UI" pitchFamily="34" charset="0"/>
                  <a:ea typeface="Segoe UI" pitchFamily="34" charset="0"/>
                  <a:cs typeface="Segoe UI" pitchFamily="34" charset="0"/>
                  <a:sym typeface="Wingdings" pitchFamily="2" charset="2"/>
                </a:rPr>
                <a:t>Power Pivot</a:t>
              </a:r>
            </a:p>
          </p:txBody>
        </p:sp>
      </p:grpSp>
      <p:sp>
        <p:nvSpPr>
          <p:cNvPr id="170" name="Rectangle 169"/>
          <p:cNvSpPr/>
          <p:nvPr/>
        </p:nvSpPr>
        <p:spPr>
          <a:xfrm>
            <a:off x="1423495" y="3944788"/>
            <a:ext cx="3102610" cy="581826"/>
          </a:xfrm>
          <a:prstGeom prst="rect">
            <a:avLst/>
          </a:prstGeom>
        </p:spPr>
        <p:txBody>
          <a:bodyPr wrap="square">
            <a:spAutoFit/>
          </a:bodyPr>
          <a:lstStyle/>
          <a:p>
            <a:pP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Report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Viewer Controls</a:t>
            </a:r>
          </a:p>
        </p:txBody>
      </p:sp>
      <p:sp>
        <p:nvSpPr>
          <p:cNvPr id="171" name="Rectangle 170"/>
          <p:cNvSpPr/>
          <p:nvPr/>
        </p:nvSpPr>
        <p:spPr>
          <a:xfrm>
            <a:off x="2256311" y="4684024"/>
            <a:ext cx="2977288" cy="581826"/>
          </a:xfrm>
          <a:prstGeom prst="rect">
            <a:avLst/>
          </a:prstGeom>
        </p:spPr>
        <p:txBody>
          <a:bodyPr wrap="square">
            <a:spAutoFit/>
          </a:bodyPr>
          <a:lstStyle/>
          <a:p>
            <a:pP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Rich Design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Capabilities</a:t>
            </a:r>
          </a:p>
        </p:txBody>
      </p:sp>
      <p:sp>
        <p:nvSpPr>
          <p:cNvPr id="172" name="Rectangle 171"/>
          <p:cNvSpPr/>
          <p:nvPr/>
        </p:nvSpPr>
        <p:spPr>
          <a:xfrm>
            <a:off x="5116236" y="3083824"/>
            <a:ext cx="2054492" cy="581826"/>
          </a:xfrm>
          <a:prstGeom prst="rect">
            <a:avLst/>
          </a:prstGeom>
        </p:spPr>
        <p:txBody>
          <a:bodyPr wrap="square">
            <a:spAutoFit/>
          </a:bodyPr>
          <a:lstStyle/>
          <a:p>
            <a:pPr algn="ctr">
              <a:lnSpc>
                <a:spcPts val="2000"/>
              </a:lnSpc>
              <a:spcBef>
                <a:spcPts val="600"/>
              </a:spcBef>
              <a:spcAft>
                <a:spcPts val="800"/>
              </a:spcAft>
              <a:buClr>
                <a:schemeClr val="bg1"/>
              </a:buClr>
              <a:buSzPct val="100000"/>
              <a:defRPr/>
            </a:pP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Productive</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Authoring</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73" name="Rectangle 172"/>
          <p:cNvSpPr/>
          <p:nvPr/>
        </p:nvSpPr>
        <p:spPr>
          <a:xfrm>
            <a:off x="5728947" y="4590890"/>
            <a:ext cx="829073" cy="581826"/>
          </a:xfrm>
          <a:prstGeom prst="rect">
            <a:avLst/>
          </a:prstGeom>
        </p:spPr>
        <p:txBody>
          <a:bodyPr wrap="none">
            <a:spAutoFit/>
          </a:bodyPr>
          <a:lstStyle/>
          <a:p>
            <a:pPr algn="ct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Flexible </a:t>
            </a: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layout</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74" name="Rectangle 173"/>
          <p:cNvSpPr/>
          <p:nvPr/>
        </p:nvSpPr>
        <p:spPr>
          <a:xfrm>
            <a:off x="8337935" y="3944788"/>
            <a:ext cx="2251767" cy="581826"/>
          </a:xfrm>
          <a:prstGeom prst="rect">
            <a:avLst/>
          </a:prstGeom>
        </p:spPr>
        <p:txBody>
          <a:bodyPr wrap="square">
            <a:spAutoFit/>
          </a:bodyPr>
          <a:lstStyle/>
          <a:p>
            <a:pPr algn="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Highly </a:t>
            </a: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Interactive</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75" name="Rectangle 174"/>
          <p:cNvSpPr/>
          <p:nvPr/>
        </p:nvSpPr>
        <p:spPr>
          <a:xfrm>
            <a:off x="7880383" y="4668026"/>
            <a:ext cx="2078772" cy="581826"/>
          </a:xfrm>
          <a:prstGeom prst="rect">
            <a:avLst/>
          </a:prstGeom>
        </p:spPr>
        <p:txBody>
          <a:bodyPr wrap="square">
            <a:spAutoFit/>
          </a:bodyPr>
          <a:lstStyle/>
          <a:p>
            <a:pPr algn="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Rich </a:t>
            </a: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Presentation</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88" name="Rectangle 187"/>
          <p:cNvSpPr/>
          <p:nvPr/>
        </p:nvSpPr>
        <p:spPr>
          <a:xfrm rot="20573270">
            <a:off x="-73833" y="1047831"/>
            <a:ext cx="2315877" cy="375424"/>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smtClean="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rPr>
              <a:t>Developers</a:t>
            </a:r>
          </a:p>
        </p:txBody>
      </p:sp>
      <p:pic>
        <p:nvPicPr>
          <p:cNvPr id="119" name="Picture 6" descr="\\eventsql\dvd\Online_ART\DVD_ART36\Artwork_Imagery\Brand Photos\Scenarios\FY08 Brand - Business\man windows laptop sitting desk casual copy.png"/>
          <p:cNvPicPr>
            <a:picLocks noChangeAspect="1" noChangeArrowheads="1"/>
          </p:cNvPicPr>
          <p:nvPr/>
        </p:nvPicPr>
        <p:blipFill>
          <a:blip r:embed="rId8" cstate="print"/>
          <a:srcRect/>
          <a:stretch>
            <a:fillRect/>
          </a:stretch>
        </p:blipFill>
        <p:spPr bwMode="auto">
          <a:xfrm>
            <a:off x="9533598" y="1336700"/>
            <a:ext cx="2417669" cy="2257078"/>
          </a:xfrm>
          <a:prstGeom prst="rect">
            <a:avLst/>
          </a:prstGeom>
          <a:noFill/>
          <a:effectLst>
            <a:softEdge rad="635000"/>
          </a:effectLst>
        </p:spPr>
      </p:pic>
      <p:sp>
        <p:nvSpPr>
          <p:cNvPr id="120" name="Rectangle 119"/>
          <p:cNvSpPr/>
          <p:nvPr/>
        </p:nvSpPr>
        <p:spPr>
          <a:xfrm>
            <a:off x="9402807" y="3083824"/>
            <a:ext cx="1978706" cy="581826"/>
          </a:xfrm>
          <a:prstGeom prst="rect">
            <a:avLst/>
          </a:prstGeom>
        </p:spPr>
        <p:txBody>
          <a:bodyPr wrap="square">
            <a:spAutoFit/>
          </a:bodyPr>
          <a:lstStyle/>
          <a:p>
            <a:pPr algn="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Visual data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representation</a:t>
            </a:r>
          </a:p>
        </p:txBody>
      </p:sp>
      <p:sp>
        <p:nvSpPr>
          <p:cNvPr id="49" name="Rectangle 48"/>
          <p:cNvSpPr/>
          <p:nvPr/>
        </p:nvSpPr>
        <p:spPr>
          <a:xfrm rot="1097516">
            <a:off x="10051768" y="1067759"/>
            <a:ext cx="2315877" cy="400110"/>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smtClean="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rPr>
              <a:t>End Users</a:t>
            </a:r>
            <a:endParaRPr lang="en-US" b="1" dirty="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endParaRPr>
          </a:p>
        </p:txBody>
      </p:sp>
      <p:sp>
        <p:nvSpPr>
          <p:cNvPr id="54" name="Rectangle 53"/>
          <p:cNvSpPr/>
          <p:nvPr/>
        </p:nvSpPr>
        <p:spPr>
          <a:xfrm rot="472013">
            <a:off x="7028469" y="550861"/>
            <a:ext cx="2315877" cy="375424"/>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rPr>
              <a:t>Power Users</a:t>
            </a:r>
          </a:p>
        </p:txBody>
      </p:sp>
      <p:sp useBgFill="1">
        <p:nvSpPr>
          <p:cNvPr id="8" name="Rectangle 7"/>
          <p:cNvSpPr/>
          <p:nvPr/>
        </p:nvSpPr>
        <p:spPr bwMode="white">
          <a:xfrm>
            <a:off x="3257246" y="1144631"/>
            <a:ext cx="1686119" cy="4163242"/>
          </a:xfrm>
          <a:custGeom>
            <a:avLst/>
            <a:gdLst>
              <a:gd name="connsiteX0" fmla="*/ 0 w 133350"/>
              <a:gd name="connsiteY0" fmla="*/ 0 h 3867150"/>
              <a:gd name="connsiteX1" fmla="*/ 133350 w 133350"/>
              <a:gd name="connsiteY1" fmla="*/ 0 h 3867150"/>
              <a:gd name="connsiteX2" fmla="*/ 133350 w 133350"/>
              <a:gd name="connsiteY2" fmla="*/ 3867150 h 3867150"/>
              <a:gd name="connsiteX3" fmla="*/ 0 w 133350"/>
              <a:gd name="connsiteY3" fmla="*/ 3867150 h 3867150"/>
              <a:gd name="connsiteX4" fmla="*/ 0 w 13335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0 w 1143000"/>
              <a:gd name="connsiteY3" fmla="*/ 3867150 h 3867150"/>
              <a:gd name="connsiteX4" fmla="*/ 0 w 114300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695325 w 1143000"/>
              <a:gd name="connsiteY3" fmla="*/ 3867150 h 3867150"/>
              <a:gd name="connsiteX4" fmla="*/ 0 w 1143000"/>
              <a:gd name="connsiteY4" fmla="*/ 0 h 3867150"/>
              <a:gd name="connsiteX0" fmla="*/ 0 w 1143000"/>
              <a:gd name="connsiteY0" fmla="*/ 0 h 3867150"/>
              <a:gd name="connsiteX1" fmla="*/ 609600 w 1143000"/>
              <a:gd name="connsiteY1" fmla="*/ 2028825 h 3867150"/>
              <a:gd name="connsiteX2" fmla="*/ 1143000 w 1143000"/>
              <a:gd name="connsiteY2" fmla="*/ 3867150 h 3867150"/>
              <a:gd name="connsiteX3" fmla="*/ 695325 w 1143000"/>
              <a:gd name="connsiteY3" fmla="*/ 3867150 h 3867150"/>
              <a:gd name="connsiteX4" fmla="*/ 0 w 1143000"/>
              <a:gd name="connsiteY4" fmla="*/ 0 h 3867150"/>
              <a:gd name="connsiteX0" fmla="*/ 0 w 1543594"/>
              <a:gd name="connsiteY0" fmla="*/ 0 h 4032613"/>
              <a:gd name="connsiteX1" fmla="*/ 1010194 w 1543594"/>
              <a:gd name="connsiteY1" fmla="*/ 2194288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543594"/>
              <a:gd name="connsiteY0" fmla="*/ 0 h 4032613"/>
              <a:gd name="connsiteX1" fmla="*/ 870857 w 1543594"/>
              <a:gd name="connsiteY1" fmla="*/ 2298791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613262"/>
              <a:gd name="connsiteY0" fmla="*/ 0 h 4032613"/>
              <a:gd name="connsiteX1" fmla="*/ 940525 w 1613262"/>
              <a:gd name="connsiteY1" fmla="*/ 2298791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613262"/>
              <a:gd name="connsiteY0" fmla="*/ 0 h 4032613"/>
              <a:gd name="connsiteX1" fmla="*/ 949233 w 1613262"/>
              <a:gd name="connsiteY1" fmla="*/ 2377168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264919"/>
              <a:gd name="connsiteY0" fmla="*/ 0 h 4163242"/>
              <a:gd name="connsiteX1" fmla="*/ 600890 w 1264919"/>
              <a:gd name="connsiteY1" fmla="*/ 2507797 h 4163242"/>
              <a:gd name="connsiteX2" fmla="*/ 1264919 w 1264919"/>
              <a:gd name="connsiteY2" fmla="*/ 4163242 h 4163242"/>
              <a:gd name="connsiteX3" fmla="*/ 817244 w 1264919"/>
              <a:gd name="connsiteY3" fmla="*/ 4163242 h 4163242"/>
              <a:gd name="connsiteX4" fmla="*/ 0 w 1264919"/>
              <a:gd name="connsiteY4" fmla="*/ 0 h 4163242"/>
              <a:gd name="connsiteX0" fmla="*/ 0 w 1264919"/>
              <a:gd name="connsiteY0" fmla="*/ 0 h 4163242"/>
              <a:gd name="connsiteX1" fmla="*/ 766353 w 1264919"/>
              <a:gd name="connsiteY1" fmla="*/ 2472962 h 4163242"/>
              <a:gd name="connsiteX2" fmla="*/ 1264919 w 1264919"/>
              <a:gd name="connsiteY2" fmla="*/ 4163242 h 4163242"/>
              <a:gd name="connsiteX3" fmla="*/ 817244 w 1264919"/>
              <a:gd name="connsiteY3" fmla="*/ 4163242 h 4163242"/>
              <a:gd name="connsiteX4" fmla="*/ 0 w 1264919"/>
              <a:gd name="connsiteY4" fmla="*/ 0 h 416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19" h="4163242">
                <a:moveTo>
                  <a:pt x="0" y="0"/>
                </a:moveTo>
                <a:lnTo>
                  <a:pt x="766353" y="2472962"/>
                </a:lnTo>
                <a:lnTo>
                  <a:pt x="1264919" y="4163242"/>
                </a:lnTo>
                <a:lnTo>
                  <a:pt x="817244" y="4163242"/>
                </a:lnTo>
                <a:lnTo>
                  <a:pt x="0" y="0"/>
                </a:lnTo>
                <a:close/>
              </a:path>
            </a:pathLst>
          </a:custGeom>
          <a:blipFill dpi="0" rotWithShape="0">
            <a:blip r:embed="rId9">
              <a:lum/>
            </a:blip>
            <a:srcRect/>
            <a:stretch>
              <a:fillRect l="-1950000" t="-30049" r="-4807143" b="-47291"/>
            </a:stretch>
          </a:blip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89" name="Rectangle 188"/>
          <p:cNvSpPr/>
          <p:nvPr/>
        </p:nvSpPr>
        <p:spPr>
          <a:xfrm rot="21192675">
            <a:off x="2926538" y="530953"/>
            <a:ext cx="2315877" cy="400110"/>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rPr>
              <a:t>IT Pros</a:t>
            </a:r>
          </a:p>
        </p:txBody>
      </p:sp>
      <p:sp useBgFill="1">
        <p:nvSpPr>
          <p:cNvPr id="37" name="Rectangle 7"/>
          <p:cNvSpPr/>
          <p:nvPr/>
        </p:nvSpPr>
        <p:spPr bwMode="white">
          <a:xfrm flipH="1">
            <a:off x="7273753" y="1144631"/>
            <a:ext cx="1686119" cy="4163242"/>
          </a:xfrm>
          <a:custGeom>
            <a:avLst/>
            <a:gdLst>
              <a:gd name="connsiteX0" fmla="*/ 0 w 133350"/>
              <a:gd name="connsiteY0" fmla="*/ 0 h 3867150"/>
              <a:gd name="connsiteX1" fmla="*/ 133350 w 133350"/>
              <a:gd name="connsiteY1" fmla="*/ 0 h 3867150"/>
              <a:gd name="connsiteX2" fmla="*/ 133350 w 133350"/>
              <a:gd name="connsiteY2" fmla="*/ 3867150 h 3867150"/>
              <a:gd name="connsiteX3" fmla="*/ 0 w 133350"/>
              <a:gd name="connsiteY3" fmla="*/ 3867150 h 3867150"/>
              <a:gd name="connsiteX4" fmla="*/ 0 w 13335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0 w 1143000"/>
              <a:gd name="connsiteY3" fmla="*/ 3867150 h 3867150"/>
              <a:gd name="connsiteX4" fmla="*/ 0 w 114300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695325 w 1143000"/>
              <a:gd name="connsiteY3" fmla="*/ 3867150 h 3867150"/>
              <a:gd name="connsiteX4" fmla="*/ 0 w 1143000"/>
              <a:gd name="connsiteY4" fmla="*/ 0 h 3867150"/>
              <a:gd name="connsiteX0" fmla="*/ 0 w 1143000"/>
              <a:gd name="connsiteY0" fmla="*/ 0 h 3867150"/>
              <a:gd name="connsiteX1" fmla="*/ 609600 w 1143000"/>
              <a:gd name="connsiteY1" fmla="*/ 2028825 h 3867150"/>
              <a:gd name="connsiteX2" fmla="*/ 1143000 w 1143000"/>
              <a:gd name="connsiteY2" fmla="*/ 3867150 h 3867150"/>
              <a:gd name="connsiteX3" fmla="*/ 695325 w 1143000"/>
              <a:gd name="connsiteY3" fmla="*/ 3867150 h 3867150"/>
              <a:gd name="connsiteX4" fmla="*/ 0 w 1143000"/>
              <a:gd name="connsiteY4" fmla="*/ 0 h 3867150"/>
              <a:gd name="connsiteX0" fmla="*/ 0 w 1543594"/>
              <a:gd name="connsiteY0" fmla="*/ 0 h 4032613"/>
              <a:gd name="connsiteX1" fmla="*/ 1010194 w 1543594"/>
              <a:gd name="connsiteY1" fmla="*/ 2194288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543594"/>
              <a:gd name="connsiteY0" fmla="*/ 0 h 4032613"/>
              <a:gd name="connsiteX1" fmla="*/ 870857 w 1543594"/>
              <a:gd name="connsiteY1" fmla="*/ 2298791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613262"/>
              <a:gd name="connsiteY0" fmla="*/ 0 h 4032613"/>
              <a:gd name="connsiteX1" fmla="*/ 940525 w 1613262"/>
              <a:gd name="connsiteY1" fmla="*/ 2298791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613262"/>
              <a:gd name="connsiteY0" fmla="*/ 0 h 4032613"/>
              <a:gd name="connsiteX1" fmla="*/ 949233 w 1613262"/>
              <a:gd name="connsiteY1" fmla="*/ 2377168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264919"/>
              <a:gd name="connsiteY0" fmla="*/ 0 h 4163242"/>
              <a:gd name="connsiteX1" fmla="*/ 600890 w 1264919"/>
              <a:gd name="connsiteY1" fmla="*/ 2507797 h 4163242"/>
              <a:gd name="connsiteX2" fmla="*/ 1264919 w 1264919"/>
              <a:gd name="connsiteY2" fmla="*/ 4163242 h 4163242"/>
              <a:gd name="connsiteX3" fmla="*/ 817244 w 1264919"/>
              <a:gd name="connsiteY3" fmla="*/ 4163242 h 4163242"/>
              <a:gd name="connsiteX4" fmla="*/ 0 w 1264919"/>
              <a:gd name="connsiteY4" fmla="*/ 0 h 4163242"/>
              <a:gd name="connsiteX0" fmla="*/ 0 w 1264919"/>
              <a:gd name="connsiteY0" fmla="*/ 0 h 4163242"/>
              <a:gd name="connsiteX1" fmla="*/ 766353 w 1264919"/>
              <a:gd name="connsiteY1" fmla="*/ 2472962 h 4163242"/>
              <a:gd name="connsiteX2" fmla="*/ 1264919 w 1264919"/>
              <a:gd name="connsiteY2" fmla="*/ 4163242 h 4163242"/>
              <a:gd name="connsiteX3" fmla="*/ 817244 w 1264919"/>
              <a:gd name="connsiteY3" fmla="*/ 4163242 h 4163242"/>
              <a:gd name="connsiteX4" fmla="*/ 0 w 1264919"/>
              <a:gd name="connsiteY4" fmla="*/ 0 h 416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19" h="4163242">
                <a:moveTo>
                  <a:pt x="0" y="0"/>
                </a:moveTo>
                <a:lnTo>
                  <a:pt x="766353" y="2472962"/>
                </a:lnTo>
                <a:lnTo>
                  <a:pt x="1264919" y="4163242"/>
                </a:lnTo>
                <a:lnTo>
                  <a:pt x="817244" y="4163242"/>
                </a:lnTo>
                <a:lnTo>
                  <a:pt x="0" y="0"/>
                </a:lnTo>
                <a:close/>
              </a:path>
            </a:pathLst>
          </a:custGeom>
          <a:blipFill dpi="0" rotWithShape="0">
            <a:blip r:embed="rId9">
              <a:lum/>
            </a:blip>
            <a:srcRect/>
            <a:stretch>
              <a:fillRect l="-1950000" t="-30049" r="-4807143" b="-47291"/>
            </a:stretch>
          </a:blip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36" name="Left-Right Arrow 35"/>
          <p:cNvSpPr/>
          <p:nvPr/>
        </p:nvSpPr>
        <p:spPr bwMode="auto">
          <a:xfrm>
            <a:off x="1269670" y="5934076"/>
            <a:ext cx="9712969" cy="923925"/>
          </a:xfrm>
          <a:prstGeom prst="leftRightArrow">
            <a:avLst/>
          </a:prstGeom>
          <a:gradFill>
            <a:gsLst>
              <a:gs pos="0">
                <a:schemeClr val="accent1">
                  <a:lumMod val="75000"/>
                </a:schemeClr>
              </a:gs>
              <a:gs pos="80000">
                <a:schemeClr val="accent1">
                  <a:lumMod val="50000"/>
                </a:schemeClr>
              </a:gs>
              <a:gs pos="100000">
                <a:schemeClr val="accent1">
                  <a:lumMod val="60000"/>
                  <a:lumOff val="40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UI Light" pitchFamily="34" charset="0"/>
            </a:endParaRPr>
          </a:p>
        </p:txBody>
      </p:sp>
      <p:sp>
        <p:nvSpPr>
          <p:cNvPr id="38" name="Rectangle 37"/>
          <p:cNvSpPr/>
          <p:nvPr/>
        </p:nvSpPr>
        <p:spPr>
          <a:xfrm>
            <a:off x="2431213" y="6215032"/>
            <a:ext cx="7454285" cy="375424"/>
          </a:xfrm>
          <a:prstGeom prst="rect">
            <a:avLst/>
          </a:prstGeom>
        </p:spPr>
        <p:txBody>
          <a:bodyPr wrap="none">
            <a:spAutoFit/>
          </a:bodyPr>
          <a:lstStyle/>
          <a:p>
            <a:pPr algn="ctr">
              <a:lnSpc>
                <a:spcPts val="2400"/>
              </a:lnSpc>
              <a:spcBef>
                <a:spcPts val="600"/>
              </a:spcBef>
              <a:spcAft>
                <a:spcPts val="800"/>
              </a:spcAft>
              <a:buClr>
                <a:schemeClr val="bg1"/>
              </a:buClr>
              <a:buSzPct val="100000"/>
              <a:defRPr/>
            </a:pPr>
            <a:r>
              <a:rPr lang="en-US" b="1" dirty="0" smtClean="0">
                <a:latin typeface="Segoe UI Light" pitchFamily="34" charset="0"/>
                <a:ea typeface="Segoe UI" pitchFamily="34" charset="0"/>
                <a:cs typeface="Segoe UI" pitchFamily="34" charset="0"/>
                <a:sym typeface="Wingdings" pitchFamily="2" charset="2"/>
              </a:rPr>
              <a:t>Embedded	</a:t>
            </a:r>
            <a:r>
              <a:rPr lang="en-US" b="1" dirty="0">
                <a:latin typeface="Segoe UI Light" pitchFamily="34" charset="0"/>
                <a:ea typeface="Segoe UI" pitchFamily="34" charset="0"/>
                <a:cs typeface="Segoe UI" pitchFamily="34" charset="0"/>
                <a:sym typeface="Wingdings" pitchFamily="2" charset="2"/>
              </a:rPr>
              <a:t>	</a:t>
            </a:r>
            <a:r>
              <a:rPr lang="en-US" b="1" dirty="0" smtClean="0">
                <a:latin typeface="Segoe UI Light" pitchFamily="34" charset="0"/>
                <a:ea typeface="Segoe UI" pitchFamily="34" charset="0"/>
                <a:cs typeface="Segoe UI" pitchFamily="34" charset="0"/>
                <a:sym typeface="Wingdings" pitchFamily="2" charset="2"/>
              </a:rPr>
              <a:t>Operational			Business</a:t>
            </a:r>
            <a:endParaRPr lang="en-US" b="1" dirty="0">
              <a:latin typeface="Segoe UI Light" pitchFamily="34" charset="0"/>
              <a:ea typeface="Segoe UI" pitchFamily="34" charset="0"/>
              <a:cs typeface="Segoe UI" pitchFamily="34" charset="0"/>
              <a:sym typeface="Wingdings" pitchFamily="2" charset="2"/>
            </a:endParaRPr>
          </a:p>
        </p:txBody>
      </p:sp>
      <p:sp>
        <p:nvSpPr>
          <p:cNvPr id="39" name="Title 2"/>
          <p:cNvSpPr>
            <a:spLocks noGrp="1"/>
          </p:cNvSpPr>
          <p:nvPr>
            <p:ph type="title"/>
          </p:nvPr>
        </p:nvSpPr>
        <p:spPr>
          <a:xfrm>
            <a:off x="609441" y="100360"/>
            <a:ext cx="10969943" cy="501805"/>
          </a:xfrm>
        </p:spPr>
        <p:txBody>
          <a:bodyPr/>
          <a:lstStyle/>
          <a:p>
            <a:r>
              <a:rPr lang="en-US" sz="3600" dirty="0" smtClean="0"/>
              <a:t>Report Authoring Suite</a:t>
            </a:r>
            <a:endParaRPr lang="en-US" sz="3600" dirty="0"/>
          </a:p>
        </p:txBody>
      </p:sp>
    </p:spTree>
    <p:extLst>
      <p:ext uri="{BB962C8B-B14F-4D97-AF65-F5344CB8AC3E}">
        <p14:creationId xmlns:p14="http://schemas.microsoft.com/office/powerpoint/2010/main" val="283620415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83" y="304800"/>
            <a:ext cx="12524142" cy="2960912"/>
          </a:xfrm>
          <a:prstGeom prst="rect">
            <a:avLst/>
          </a:prstGeom>
        </p:spPr>
      </p:pic>
      <p:sp>
        <p:nvSpPr>
          <p:cNvPr id="112" name="Rounded Rectangle 111"/>
          <p:cNvSpPr/>
          <p:nvPr/>
        </p:nvSpPr>
        <p:spPr bwMode="auto">
          <a:xfrm>
            <a:off x="1842835" y="3223764"/>
            <a:ext cx="8503156" cy="2662052"/>
          </a:xfrm>
          <a:prstGeom prst="roundRect">
            <a:avLst>
              <a:gd name="adj" fmla="val 11007"/>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chemeClr val="accent1">
                    <a:alpha val="41000"/>
                  </a:scheme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lvl="1" indent="-227147" algn="ctr" defTabSz="914159" fontAlgn="base">
              <a:lnSpc>
                <a:spcPct val="90000"/>
              </a:lnSpc>
              <a:spcBef>
                <a:spcPts val="630"/>
              </a:spcBef>
              <a:spcAft>
                <a:spcPts val="1620"/>
              </a:spcAft>
              <a:buClr>
                <a:srgbClr val="FFFF99"/>
              </a:buClr>
              <a:buSzPct val="120000"/>
              <a:buBlip>
                <a:blip r:embed="rId4"/>
              </a:buBlip>
              <a:tabLst>
                <a:tab pos="513595" algn="l"/>
              </a:tabLst>
              <a:defRPr/>
            </a:pPr>
            <a:endParaRPr lang="en-US" altLang="zh-CN" sz="3200" i="1" dirty="0" smtClean="0">
              <a:solidFill>
                <a:schemeClr val="tx2"/>
              </a:solidFill>
              <a:latin typeface="Segoe" pitchFamily="34" charset="0"/>
            </a:endParaRPr>
          </a:p>
        </p:txBody>
      </p:sp>
      <p:sp>
        <p:nvSpPr>
          <p:cNvPr id="113" name="Rectangle 112"/>
          <p:cNvSpPr/>
          <p:nvPr/>
        </p:nvSpPr>
        <p:spPr bwMode="auto">
          <a:xfrm>
            <a:off x="-34825" y="2152016"/>
            <a:ext cx="12293300" cy="3159445"/>
          </a:xfrm>
          <a:custGeom>
            <a:avLst/>
            <a:gdLst>
              <a:gd name="connsiteX0" fmla="*/ 0 w 9144000"/>
              <a:gd name="connsiteY0" fmla="*/ 0 h 3586348"/>
              <a:gd name="connsiteX1" fmla="*/ 9144000 w 9144000"/>
              <a:gd name="connsiteY1" fmla="*/ 0 h 3586348"/>
              <a:gd name="connsiteX2" fmla="*/ 9144000 w 9144000"/>
              <a:gd name="connsiteY2" fmla="*/ 3586348 h 3586348"/>
              <a:gd name="connsiteX3" fmla="*/ 0 w 9144000"/>
              <a:gd name="connsiteY3" fmla="*/ 3586348 h 3586348"/>
              <a:gd name="connsiteX4" fmla="*/ 0 w 9144000"/>
              <a:gd name="connsiteY4" fmla="*/ 0 h 3586348"/>
              <a:gd name="connsiteX0" fmla="*/ 0 w 9170126"/>
              <a:gd name="connsiteY0" fmla="*/ 182880 h 3586348"/>
              <a:gd name="connsiteX1" fmla="*/ 9170126 w 9170126"/>
              <a:gd name="connsiteY1" fmla="*/ 0 h 3586348"/>
              <a:gd name="connsiteX2" fmla="*/ 9170126 w 9170126"/>
              <a:gd name="connsiteY2" fmla="*/ 3586348 h 3586348"/>
              <a:gd name="connsiteX3" fmla="*/ 26126 w 9170126"/>
              <a:gd name="connsiteY3" fmla="*/ 3586348 h 3586348"/>
              <a:gd name="connsiteX4" fmla="*/ 0 w 9170126"/>
              <a:gd name="connsiteY4" fmla="*/ 182880 h 3586348"/>
              <a:gd name="connsiteX0" fmla="*/ 0 w 9222377"/>
              <a:gd name="connsiteY0" fmla="*/ 0 h 3403468"/>
              <a:gd name="connsiteX1" fmla="*/ 9222377 w 9222377"/>
              <a:gd name="connsiteY1" fmla="*/ 60960 h 3403468"/>
              <a:gd name="connsiteX2" fmla="*/ 9170126 w 9222377"/>
              <a:gd name="connsiteY2" fmla="*/ 3403468 h 3403468"/>
              <a:gd name="connsiteX3" fmla="*/ 26126 w 9222377"/>
              <a:gd name="connsiteY3" fmla="*/ 3403468 h 3403468"/>
              <a:gd name="connsiteX4" fmla="*/ 0 w 9222377"/>
              <a:gd name="connsiteY4" fmla="*/ 0 h 340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2377" h="3403468">
                <a:moveTo>
                  <a:pt x="0" y="0"/>
                </a:moveTo>
                <a:lnTo>
                  <a:pt x="9222377" y="60960"/>
                </a:lnTo>
                <a:lnTo>
                  <a:pt x="9170126" y="3403468"/>
                </a:lnTo>
                <a:lnTo>
                  <a:pt x="26126" y="3403468"/>
                </a:lnTo>
                <a:lnTo>
                  <a:pt x="0" y="0"/>
                </a:lnTo>
                <a:close/>
              </a:path>
            </a:pathLst>
          </a:custGeom>
          <a:gradFill flip="none" rotWithShape="1">
            <a:gsLst>
              <a:gs pos="0">
                <a:schemeClr val="bg2">
                  <a:lumMod val="25000"/>
                </a:schemeClr>
              </a:gs>
              <a:gs pos="52000">
                <a:schemeClr val="tx1">
                  <a:lumMod val="50000"/>
                  <a:lumOff val="50000"/>
                </a:schemeClr>
              </a:gs>
              <a:gs pos="100000">
                <a:schemeClr val="bg2">
                  <a:lumMod val="25000"/>
                </a:schemeClr>
              </a:gs>
            </a:gsLst>
            <a:lin ang="3600000" scaled="0"/>
            <a:tileRect/>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a:lnSpc>
                <a:spcPct val="90000"/>
              </a:lnSpc>
              <a:spcBef>
                <a:spcPts val="630"/>
              </a:spcBef>
              <a:buClr>
                <a:srgbClr val="FFFF99"/>
              </a:buClr>
              <a:buSzPct val="120000"/>
              <a:defRPr/>
            </a:pPr>
            <a:endParaRPr lang="en-US" altLang="zh-CN" sz="3200" i="1" dirty="0" smtClean="0">
              <a:solidFill>
                <a:schemeClr val="tx2"/>
              </a:solidFill>
              <a:latin typeface="Segoe" pitchFamily="34" charset="0"/>
            </a:endParaRPr>
          </a:p>
        </p:txBody>
      </p:sp>
      <p:sp>
        <p:nvSpPr>
          <p:cNvPr id="6" name="Rectangle 5"/>
          <p:cNvSpPr/>
          <p:nvPr/>
        </p:nvSpPr>
        <p:spPr bwMode="auto">
          <a:xfrm>
            <a:off x="-124790" y="1911533"/>
            <a:ext cx="12383265" cy="3386818"/>
          </a:xfrm>
          <a:custGeom>
            <a:avLst/>
            <a:gdLst>
              <a:gd name="connsiteX0" fmla="*/ 0 w 9220200"/>
              <a:gd name="connsiteY0" fmla="*/ 0 h 3629025"/>
              <a:gd name="connsiteX1" fmla="*/ 9220200 w 9220200"/>
              <a:gd name="connsiteY1" fmla="*/ 0 h 3629025"/>
              <a:gd name="connsiteX2" fmla="*/ 9220200 w 9220200"/>
              <a:gd name="connsiteY2" fmla="*/ 3629025 h 3629025"/>
              <a:gd name="connsiteX3" fmla="*/ 0 w 9220200"/>
              <a:gd name="connsiteY3" fmla="*/ 3629025 h 3629025"/>
              <a:gd name="connsiteX4" fmla="*/ 0 w 9220200"/>
              <a:gd name="connsiteY4" fmla="*/ 0 h 3629025"/>
              <a:gd name="connsiteX0" fmla="*/ 0 w 9220200"/>
              <a:gd name="connsiteY0" fmla="*/ 0 h 3629025"/>
              <a:gd name="connsiteX1" fmla="*/ 9220200 w 9220200"/>
              <a:gd name="connsiteY1" fmla="*/ 0 h 3629025"/>
              <a:gd name="connsiteX2" fmla="*/ 9220200 w 9220200"/>
              <a:gd name="connsiteY2" fmla="*/ 3629025 h 3629025"/>
              <a:gd name="connsiteX3" fmla="*/ 371475 w 9220200"/>
              <a:gd name="connsiteY3" fmla="*/ 3629025 h 3629025"/>
              <a:gd name="connsiteX4" fmla="*/ 0 w 9220200"/>
              <a:gd name="connsiteY4" fmla="*/ 3629025 h 3629025"/>
              <a:gd name="connsiteX5" fmla="*/ 0 w 9220200"/>
              <a:gd name="connsiteY5" fmla="*/ 0 h 3629025"/>
              <a:gd name="connsiteX0" fmla="*/ 0 w 9220200"/>
              <a:gd name="connsiteY0" fmla="*/ 0 h 3629025"/>
              <a:gd name="connsiteX1" fmla="*/ 9220200 w 9220200"/>
              <a:gd name="connsiteY1" fmla="*/ 0 h 3629025"/>
              <a:gd name="connsiteX2" fmla="*/ 9220200 w 9220200"/>
              <a:gd name="connsiteY2" fmla="*/ 3629025 h 3629025"/>
              <a:gd name="connsiteX3" fmla="*/ 371475 w 9220200"/>
              <a:gd name="connsiteY3" fmla="*/ 3629025 h 3629025"/>
              <a:gd name="connsiteX4" fmla="*/ 76200 w 9220200"/>
              <a:gd name="connsiteY4" fmla="*/ 3200400 h 3629025"/>
              <a:gd name="connsiteX5" fmla="*/ 0 w 9220200"/>
              <a:gd name="connsiteY5" fmla="*/ 0 h 3629025"/>
              <a:gd name="connsiteX0" fmla="*/ 0 w 9220200"/>
              <a:gd name="connsiteY0" fmla="*/ 0 h 3638550"/>
              <a:gd name="connsiteX1" fmla="*/ 9220200 w 9220200"/>
              <a:gd name="connsiteY1" fmla="*/ 0 h 3638550"/>
              <a:gd name="connsiteX2" fmla="*/ 9220200 w 9220200"/>
              <a:gd name="connsiteY2" fmla="*/ 3629025 h 3638550"/>
              <a:gd name="connsiteX3" fmla="*/ 971550 w 9220200"/>
              <a:gd name="connsiteY3" fmla="*/ 3638550 h 3638550"/>
              <a:gd name="connsiteX4" fmla="*/ 76200 w 9220200"/>
              <a:gd name="connsiteY4" fmla="*/ 3200400 h 3638550"/>
              <a:gd name="connsiteX5" fmla="*/ 0 w 9220200"/>
              <a:gd name="connsiteY5" fmla="*/ 0 h 3638550"/>
              <a:gd name="connsiteX0" fmla="*/ 0 w 9220200"/>
              <a:gd name="connsiteY0" fmla="*/ 0 h 3648075"/>
              <a:gd name="connsiteX1" fmla="*/ 9220200 w 9220200"/>
              <a:gd name="connsiteY1" fmla="*/ 0 h 3648075"/>
              <a:gd name="connsiteX2" fmla="*/ 9220200 w 9220200"/>
              <a:gd name="connsiteY2" fmla="*/ 3629025 h 3648075"/>
              <a:gd name="connsiteX3" fmla="*/ 1666875 w 9220200"/>
              <a:gd name="connsiteY3" fmla="*/ 3648075 h 3648075"/>
              <a:gd name="connsiteX4" fmla="*/ 76200 w 9220200"/>
              <a:gd name="connsiteY4" fmla="*/ 3200400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1457325 w 9220200"/>
              <a:gd name="connsiteY3" fmla="*/ 3648075 h 3648075"/>
              <a:gd name="connsiteX4" fmla="*/ 76200 w 9220200"/>
              <a:gd name="connsiteY4" fmla="*/ 3200400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1457325 w 9220200"/>
              <a:gd name="connsiteY3" fmla="*/ 3648075 h 3648075"/>
              <a:gd name="connsiteX4" fmla="*/ 57150 w 9220200"/>
              <a:gd name="connsiteY4" fmla="*/ 2514600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1457325 w 9220200"/>
              <a:gd name="connsiteY3" fmla="*/ 3648075 h 3648075"/>
              <a:gd name="connsiteX4" fmla="*/ 38100 w 9220200"/>
              <a:gd name="connsiteY4" fmla="*/ 2962275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8848725 w 9220200"/>
              <a:gd name="connsiteY3" fmla="*/ 3629024 h 3648075"/>
              <a:gd name="connsiteX4" fmla="*/ 1457325 w 9220200"/>
              <a:gd name="connsiteY4" fmla="*/ 3648075 h 3648075"/>
              <a:gd name="connsiteX5" fmla="*/ 38100 w 9220200"/>
              <a:gd name="connsiteY5" fmla="*/ 2962275 h 3648075"/>
              <a:gd name="connsiteX6" fmla="*/ 0 w 9220200"/>
              <a:gd name="connsiteY6" fmla="*/ 0 h 3648075"/>
              <a:gd name="connsiteX0" fmla="*/ 0 w 9220200"/>
              <a:gd name="connsiteY0" fmla="*/ 0 h 3648075"/>
              <a:gd name="connsiteX1" fmla="*/ 9220200 w 9220200"/>
              <a:gd name="connsiteY1" fmla="*/ 0 h 3648075"/>
              <a:gd name="connsiteX2" fmla="*/ 9220200 w 9220200"/>
              <a:gd name="connsiteY2" fmla="*/ 2638425 h 3648075"/>
              <a:gd name="connsiteX3" fmla="*/ 8848725 w 9220200"/>
              <a:gd name="connsiteY3" fmla="*/ 3629024 h 3648075"/>
              <a:gd name="connsiteX4" fmla="*/ 1457325 w 9220200"/>
              <a:gd name="connsiteY4" fmla="*/ 3648075 h 3648075"/>
              <a:gd name="connsiteX5" fmla="*/ 38100 w 9220200"/>
              <a:gd name="connsiteY5" fmla="*/ 2962275 h 3648075"/>
              <a:gd name="connsiteX6" fmla="*/ 0 w 9220200"/>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8848725 w 9229725"/>
              <a:gd name="connsiteY3" fmla="*/ 3629024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8096250 w 9229725"/>
              <a:gd name="connsiteY3" fmla="*/ 3638549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7858125 w 9229725"/>
              <a:gd name="connsiteY3" fmla="*/ 3638549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7600950 w 9229725"/>
              <a:gd name="connsiteY3" fmla="*/ 3638549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7886700 w 9229725"/>
              <a:gd name="connsiteY3" fmla="*/ 3648074 h 3648075"/>
              <a:gd name="connsiteX4" fmla="*/ 1457325 w 9229725"/>
              <a:gd name="connsiteY4" fmla="*/ 3648075 h 3648075"/>
              <a:gd name="connsiteX5" fmla="*/ 38100 w 9229725"/>
              <a:gd name="connsiteY5" fmla="*/ 2962275 h 3648075"/>
              <a:gd name="connsiteX6" fmla="*/ 0 w 9229725"/>
              <a:gd name="connsiteY6" fmla="*/ 0 h 3648075"/>
              <a:gd name="connsiteX0" fmla="*/ 0 w 9247142"/>
              <a:gd name="connsiteY0" fmla="*/ 287383 h 3648075"/>
              <a:gd name="connsiteX1" fmla="*/ 9237617 w 9247142"/>
              <a:gd name="connsiteY1" fmla="*/ 0 h 3648075"/>
              <a:gd name="connsiteX2" fmla="*/ 9247142 w 9247142"/>
              <a:gd name="connsiteY2" fmla="*/ 2981325 h 3648075"/>
              <a:gd name="connsiteX3" fmla="*/ 7904117 w 9247142"/>
              <a:gd name="connsiteY3" fmla="*/ 3648074 h 3648075"/>
              <a:gd name="connsiteX4" fmla="*/ 1474742 w 9247142"/>
              <a:gd name="connsiteY4" fmla="*/ 3648075 h 3648075"/>
              <a:gd name="connsiteX5" fmla="*/ 55517 w 9247142"/>
              <a:gd name="connsiteY5" fmla="*/ 2962275 h 3648075"/>
              <a:gd name="connsiteX6" fmla="*/ 0 w 9247142"/>
              <a:gd name="connsiteY6" fmla="*/ 287383 h 3648075"/>
              <a:gd name="connsiteX0" fmla="*/ 0 w 9289868"/>
              <a:gd name="connsiteY0" fmla="*/ 26126 h 3386818"/>
              <a:gd name="connsiteX1" fmla="*/ 9289868 w 9289868"/>
              <a:gd name="connsiteY1" fmla="*/ 0 h 3386818"/>
              <a:gd name="connsiteX2" fmla="*/ 9247142 w 9289868"/>
              <a:gd name="connsiteY2" fmla="*/ 2720068 h 3386818"/>
              <a:gd name="connsiteX3" fmla="*/ 7904117 w 9289868"/>
              <a:gd name="connsiteY3" fmla="*/ 3386817 h 3386818"/>
              <a:gd name="connsiteX4" fmla="*/ 1474742 w 9289868"/>
              <a:gd name="connsiteY4" fmla="*/ 3386818 h 3386818"/>
              <a:gd name="connsiteX5" fmla="*/ 55517 w 9289868"/>
              <a:gd name="connsiteY5" fmla="*/ 2701018 h 3386818"/>
              <a:gd name="connsiteX6" fmla="*/ 0 w 9289868"/>
              <a:gd name="connsiteY6" fmla="*/ 26126 h 338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9868" h="3386818">
                <a:moveTo>
                  <a:pt x="0" y="26126"/>
                </a:moveTo>
                <a:lnTo>
                  <a:pt x="9289868" y="0"/>
                </a:lnTo>
                <a:lnTo>
                  <a:pt x="9247142" y="2720068"/>
                </a:lnTo>
                <a:lnTo>
                  <a:pt x="7904117" y="3386817"/>
                </a:lnTo>
                <a:lnTo>
                  <a:pt x="1474742" y="3386818"/>
                </a:lnTo>
                <a:lnTo>
                  <a:pt x="55517" y="2701018"/>
                </a:lnTo>
                <a:lnTo>
                  <a:pt x="0" y="26126"/>
                </a:lnTo>
                <a:close/>
              </a:path>
            </a:pathLst>
          </a:custGeom>
          <a:gradFill>
            <a:gsLst>
              <a:gs pos="0">
                <a:schemeClr val="bg2">
                  <a:lumMod val="75000"/>
                  <a:alpha val="50000"/>
                </a:schemeClr>
              </a:gs>
              <a:gs pos="52000">
                <a:schemeClr val="tx1">
                  <a:lumMod val="50000"/>
                  <a:lumOff val="50000"/>
                  <a:alpha val="50000"/>
                </a:schemeClr>
              </a:gs>
              <a:gs pos="100000">
                <a:schemeClr val="bg2">
                  <a:lumMod val="75000"/>
                  <a:alpha val="50000"/>
                </a:schemeClr>
              </a:gs>
            </a:gsLst>
            <a:lin ang="5400000" scaled="0"/>
          </a:grad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tx2"/>
              </a:solidFill>
              <a:effectLst>
                <a:outerShdw blurRad="38100" dist="38100" dir="2700000" algn="tl">
                  <a:srgbClr val="000000">
                    <a:alpha val="43137"/>
                  </a:srgbClr>
                </a:outerShdw>
              </a:effectLst>
              <a:latin typeface="Segoe" pitchFamily="34" charset="0"/>
            </a:endParaRPr>
          </a:p>
        </p:txBody>
      </p:sp>
      <p:sp>
        <p:nvSpPr>
          <p:cNvPr id="115" name="Freeform 6"/>
          <p:cNvSpPr>
            <a:spLocks/>
          </p:cNvSpPr>
          <p:nvPr/>
        </p:nvSpPr>
        <p:spPr bwMode="auto">
          <a:xfrm>
            <a:off x="-16929" y="863731"/>
            <a:ext cx="12205754" cy="2229403"/>
          </a:xfrm>
          <a:custGeom>
            <a:avLst/>
            <a:gdLst/>
            <a:ahLst/>
            <a:cxnLst>
              <a:cxn ang="0">
                <a:pos x="17" y="2049"/>
              </a:cxn>
              <a:cxn ang="0">
                <a:pos x="262" y="1872"/>
              </a:cxn>
              <a:cxn ang="0">
                <a:pos x="485" y="1731"/>
              </a:cxn>
              <a:cxn ang="0">
                <a:pos x="768" y="1568"/>
              </a:cxn>
              <a:cxn ang="0">
                <a:pos x="1107" y="1398"/>
              </a:cxn>
              <a:cxn ang="0">
                <a:pos x="1496" y="1231"/>
              </a:cxn>
              <a:cxn ang="0">
                <a:pos x="1931" y="1082"/>
              </a:cxn>
              <a:cxn ang="0">
                <a:pos x="2243" y="996"/>
              </a:cxn>
              <a:cxn ang="0">
                <a:pos x="2488" y="942"/>
              </a:cxn>
              <a:cxn ang="0">
                <a:pos x="2743" y="900"/>
              </a:cxn>
              <a:cxn ang="0">
                <a:pos x="3005" y="869"/>
              </a:cxn>
              <a:cxn ang="0">
                <a:pos x="3275" y="850"/>
              </a:cxn>
              <a:cxn ang="0">
                <a:pos x="3459" y="846"/>
              </a:cxn>
              <a:cxn ang="0">
                <a:pos x="3733" y="856"/>
              </a:cxn>
              <a:cxn ang="0">
                <a:pos x="4001" y="877"/>
              </a:cxn>
              <a:cxn ang="0">
                <a:pos x="4259" y="911"/>
              </a:cxn>
              <a:cxn ang="0">
                <a:pos x="4512" y="959"/>
              </a:cxn>
              <a:cxn ang="0">
                <a:pos x="4754" y="1015"/>
              </a:cxn>
              <a:cxn ang="0">
                <a:pos x="5135" y="1126"/>
              </a:cxn>
              <a:cxn ang="0">
                <a:pos x="5554" y="1281"/>
              </a:cxn>
              <a:cxn ang="0">
                <a:pos x="5928" y="1449"/>
              </a:cxn>
              <a:cxn ang="0">
                <a:pos x="6246" y="1616"/>
              </a:cxn>
              <a:cxn ang="0">
                <a:pos x="6510" y="1771"/>
              </a:cxn>
              <a:cxn ang="0">
                <a:pos x="6763" y="1939"/>
              </a:cxn>
              <a:cxn ang="0">
                <a:pos x="6912" y="2051"/>
              </a:cxn>
              <a:cxn ang="0">
                <a:pos x="6845" y="810"/>
              </a:cxn>
              <a:cxn ang="0">
                <a:pos x="6510" y="651"/>
              </a:cxn>
              <a:cxn ang="0">
                <a:pos x="6246" y="542"/>
              </a:cxn>
              <a:cxn ang="0">
                <a:pos x="5928" y="423"/>
              </a:cxn>
              <a:cxn ang="0">
                <a:pos x="5554" y="306"/>
              </a:cxn>
              <a:cxn ang="0">
                <a:pos x="5135" y="197"/>
              </a:cxn>
              <a:cxn ang="0">
                <a:pos x="4673" y="103"/>
              </a:cxn>
              <a:cxn ang="0">
                <a:pos x="4175" y="36"/>
              </a:cxn>
              <a:cxn ang="0">
                <a:pos x="3733" y="6"/>
              </a:cxn>
              <a:cxn ang="0">
                <a:pos x="3459" y="0"/>
              </a:cxn>
              <a:cxn ang="0">
                <a:pos x="3275" y="2"/>
              </a:cxn>
              <a:cxn ang="0">
                <a:pos x="2917" y="21"/>
              </a:cxn>
              <a:cxn ang="0">
                <a:pos x="2406" y="78"/>
              </a:cxn>
              <a:cxn ang="0">
                <a:pos x="1931" y="163"/>
              </a:cxn>
              <a:cxn ang="0">
                <a:pos x="1496" y="268"/>
              </a:cxn>
              <a:cxn ang="0">
                <a:pos x="1107" y="385"/>
              </a:cxn>
              <a:cxn ang="0">
                <a:pos x="768" y="504"/>
              </a:cxn>
              <a:cxn ang="0">
                <a:pos x="485" y="616"/>
              </a:cxn>
              <a:cxn ang="0">
                <a:pos x="149" y="770"/>
              </a:cxn>
              <a:cxn ang="0">
                <a:pos x="0" y="2062"/>
              </a:cxn>
            </a:cxnLst>
            <a:rect l="0" t="0" r="r" b="b"/>
            <a:pathLst>
              <a:path w="6912" h="2062">
                <a:moveTo>
                  <a:pt x="0" y="2062"/>
                </a:moveTo>
                <a:lnTo>
                  <a:pt x="0" y="2062"/>
                </a:lnTo>
                <a:lnTo>
                  <a:pt x="17" y="2049"/>
                </a:lnTo>
                <a:lnTo>
                  <a:pt x="67" y="2010"/>
                </a:lnTo>
                <a:lnTo>
                  <a:pt x="149" y="1949"/>
                </a:lnTo>
                <a:lnTo>
                  <a:pt x="262" y="1872"/>
                </a:lnTo>
                <a:lnTo>
                  <a:pt x="329" y="1828"/>
                </a:lnTo>
                <a:lnTo>
                  <a:pt x="404" y="1781"/>
                </a:lnTo>
                <a:lnTo>
                  <a:pt x="485" y="1731"/>
                </a:lnTo>
                <a:lnTo>
                  <a:pt x="573" y="1677"/>
                </a:lnTo>
                <a:lnTo>
                  <a:pt x="668" y="1624"/>
                </a:lnTo>
                <a:lnTo>
                  <a:pt x="768" y="1568"/>
                </a:lnTo>
                <a:lnTo>
                  <a:pt x="875" y="1511"/>
                </a:lnTo>
                <a:lnTo>
                  <a:pt x="988" y="1455"/>
                </a:lnTo>
                <a:lnTo>
                  <a:pt x="1107" y="1398"/>
                </a:lnTo>
                <a:lnTo>
                  <a:pt x="1231" y="1342"/>
                </a:lnTo>
                <a:lnTo>
                  <a:pt x="1362" y="1287"/>
                </a:lnTo>
                <a:lnTo>
                  <a:pt x="1496" y="1231"/>
                </a:lnTo>
                <a:lnTo>
                  <a:pt x="1636" y="1179"/>
                </a:lnTo>
                <a:lnTo>
                  <a:pt x="1781" y="1130"/>
                </a:lnTo>
                <a:lnTo>
                  <a:pt x="1931" y="1082"/>
                </a:lnTo>
                <a:lnTo>
                  <a:pt x="2084" y="1038"/>
                </a:lnTo>
                <a:lnTo>
                  <a:pt x="2164" y="1017"/>
                </a:lnTo>
                <a:lnTo>
                  <a:pt x="2243" y="996"/>
                </a:lnTo>
                <a:lnTo>
                  <a:pt x="2323" y="976"/>
                </a:lnTo>
                <a:lnTo>
                  <a:pt x="2406" y="959"/>
                </a:lnTo>
                <a:lnTo>
                  <a:pt x="2488" y="942"/>
                </a:lnTo>
                <a:lnTo>
                  <a:pt x="2572" y="927"/>
                </a:lnTo>
                <a:lnTo>
                  <a:pt x="2656" y="913"/>
                </a:lnTo>
                <a:lnTo>
                  <a:pt x="2743" y="900"/>
                </a:lnTo>
                <a:lnTo>
                  <a:pt x="2829" y="888"/>
                </a:lnTo>
                <a:lnTo>
                  <a:pt x="2917" y="877"/>
                </a:lnTo>
                <a:lnTo>
                  <a:pt x="3005" y="869"/>
                </a:lnTo>
                <a:lnTo>
                  <a:pt x="3095" y="862"/>
                </a:lnTo>
                <a:lnTo>
                  <a:pt x="3185" y="856"/>
                </a:lnTo>
                <a:lnTo>
                  <a:pt x="3275" y="850"/>
                </a:lnTo>
                <a:lnTo>
                  <a:pt x="3367" y="848"/>
                </a:lnTo>
                <a:lnTo>
                  <a:pt x="3459" y="846"/>
                </a:lnTo>
                <a:lnTo>
                  <a:pt x="3459" y="846"/>
                </a:lnTo>
                <a:lnTo>
                  <a:pt x="3551" y="848"/>
                </a:lnTo>
                <a:lnTo>
                  <a:pt x="3643" y="850"/>
                </a:lnTo>
                <a:lnTo>
                  <a:pt x="3733" y="856"/>
                </a:lnTo>
                <a:lnTo>
                  <a:pt x="3823" y="862"/>
                </a:lnTo>
                <a:lnTo>
                  <a:pt x="3913" y="867"/>
                </a:lnTo>
                <a:lnTo>
                  <a:pt x="4001" y="877"/>
                </a:lnTo>
                <a:lnTo>
                  <a:pt x="4089" y="886"/>
                </a:lnTo>
                <a:lnTo>
                  <a:pt x="4175" y="900"/>
                </a:lnTo>
                <a:lnTo>
                  <a:pt x="4259" y="911"/>
                </a:lnTo>
                <a:lnTo>
                  <a:pt x="4346" y="927"/>
                </a:lnTo>
                <a:lnTo>
                  <a:pt x="4428" y="942"/>
                </a:lnTo>
                <a:lnTo>
                  <a:pt x="4512" y="959"/>
                </a:lnTo>
                <a:lnTo>
                  <a:pt x="4593" y="976"/>
                </a:lnTo>
                <a:lnTo>
                  <a:pt x="4673" y="996"/>
                </a:lnTo>
                <a:lnTo>
                  <a:pt x="4754" y="1015"/>
                </a:lnTo>
                <a:lnTo>
                  <a:pt x="4832" y="1036"/>
                </a:lnTo>
                <a:lnTo>
                  <a:pt x="4985" y="1080"/>
                </a:lnTo>
                <a:lnTo>
                  <a:pt x="5135" y="1126"/>
                </a:lnTo>
                <a:lnTo>
                  <a:pt x="5280" y="1176"/>
                </a:lnTo>
                <a:lnTo>
                  <a:pt x="5420" y="1227"/>
                </a:lnTo>
                <a:lnTo>
                  <a:pt x="5554" y="1281"/>
                </a:lnTo>
                <a:lnTo>
                  <a:pt x="5684" y="1336"/>
                </a:lnTo>
                <a:lnTo>
                  <a:pt x="5809" y="1392"/>
                </a:lnTo>
                <a:lnTo>
                  <a:pt x="5928" y="1449"/>
                </a:lnTo>
                <a:lnTo>
                  <a:pt x="6039" y="1505"/>
                </a:lnTo>
                <a:lnTo>
                  <a:pt x="6146" y="1560"/>
                </a:lnTo>
                <a:lnTo>
                  <a:pt x="6246" y="1616"/>
                </a:lnTo>
                <a:lnTo>
                  <a:pt x="6341" y="1670"/>
                </a:lnTo>
                <a:lnTo>
                  <a:pt x="6427" y="1721"/>
                </a:lnTo>
                <a:lnTo>
                  <a:pt x="6510" y="1771"/>
                </a:lnTo>
                <a:lnTo>
                  <a:pt x="6583" y="1819"/>
                </a:lnTo>
                <a:lnTo>
                  <a:pt x="6650" y="1863"/>
                </a:lnTo>
                <a:lnTo>
                  <a:pt x="6763" y="1939"/>
                </a:lnTo>
                <a:lnTo>
                  <a:pt x="6845" y="1999"/>
                </a:lnTo>
                <a:lnTo>
                  <a:pt x="6895" y="2037"/>
                </a:lnTo>
                <a:lnTo>
                  <a:pt x="6912" y="2051"/>
                </a:lnTo>
                <a:lnTo>
                  <a:pt x="6912" y="846"/>
                </a:lnTo>
                <a:lnTo>
                  <a:pt x="6912" y="846"/>
                </a:lnTo>
                <a:lnTo>
                  <a:pt x="6845" y="810"/>
                </a:lnTo>
                <a:lnTo>
                  <a:pt x="6763" y="770"/>
                </a:lnTo>
                <a:lnTo>
                  <a:pt x="6650" y="714"/>
                </a:lnTo>
                <a:lnTo>
                  <a:pt x="6510" y="651"/>
                </a:lnTo>
                <a:lnTo>
                  <a:pt x="6427" y="616"/>
                </a:lnTo>
                <a:lnTo>
                  <a:pt x="6341" y="578"/>
                </a:lnTo>
                <a:lnTo>
                  <a:pt x="6246" y="542"/>
                </a:lnTo>
                <a:lnTo>
                  <a:pt x="6146" y="504"/>
                </a:lnTo>
                <a:lnTo>
                  <a:pt x="6039" y="463"/>
                </a:lnTo>
                <a:lnTo>
                  <a:pt x="5928" y="423"/>
                </a:lnTo>
                <a:lnTo>
                  <a:pt x="5809" y="385"/>
                </a:lnTo>
                <a:lnTo>
                  <a:pt x="5684" y="345"/>
                </a:lnTo>
                <a:lnTo>
                  <a:pt x="5554" y="306"/>
                </a:lnTo>
                <a:lnTo>
                  <a:pt x="5420" y="268"/>
                </a:lnTo>
                <a:lnTo>
                  <a:pt x="5280" y="232"/>
                </a:lnTo>
                <a:lnTo>
                  <a:pt x="5135" y="197"/>
                </a:lnTo>
                <a:lnTo>
                  <a:pt x="4985" y="163"/>
                </a:lnTo>
                <a:lnTo>
                  <a:pt x="4832" y="132"/>
                </a:lnTo>
                <a:lnTo>
                  <a:pt x="4673" y="103"/>
                </a:lnTo>
                <a:lnTo>
                  <a:pt x="4512" y="78"/>
                </a:lnTo>
                <a:lnTo>
                  <a:pt x="4346" y="56"/>
                </a:lnTo>
                <a:lnTo>
                  <a:pt x="4175" y="36"/>
                </a:lnTo>
                <a:lnTo>
                  <a:pt x="4001" y="21"/>
                </a:lnTo>
                <a:lnTo>
                  <a:pt x="3823" y="10"/>
                </a:lnTo>
                <a:lnTo>
                  <a:pt x="3733" y="6"/>
                </a:lnTo>
                <a:lnTo>
                  <a:pt x="3643" y="2"/>
                </a:lnTo>
                <a:lnTo>
                  <a:pt x="3551" y="0"/>
                </a:lnTo>
                <a:lnTo>
                  <a:pt x="3459" y="0"/>
                </a:lnTo>
                <a:lnTo>
                  <a:pt x="3459" y="0"/>
                </a:lnTo>
                <a:lnTo>
                  <a:pt x="3367" y="0"/>
                </a:lnTo>
                <a:lnTo>
                  <a:pt x="3275" y="2"/>
                </a:lnTo>
                <a:lnTo>
                  <a:pt x="3185" y="6"/>
                </a:lnTo>
                <a:lnTo>
                  <a:pt x="3095" y="10"/>
                </a:lnTo>
                <a:lnTo>
                  <a:pt x="2917" y="21"/>
                </a:lnTo>
                <a:lnTo>
                  <a:pt x="2743" y="36"/>
                </a:lnTo>
                <a:lnTo>
                  <a:pt x="2572" y="56"/>
                </a:lnTo>
                <a:lnTo>
                  <a:pt x="2406" y="78"/>
                </a:lnTo>
                <a:lnTo>
                  <a:pt x="2243" y="103"/>
                </a:lnTo>
                <a:lnTo>
                  <a:pt x="2084" y="132"/>
                </a:lnTo>
                <a:lnTo>
                  <a:pt x="1931" y="163"/>
                </a:lnTo>
                <a:lnTo>
                  <a:pt x="1781" y="197"/>
                </a:lnTo>
                <a:lnTo>
                  <a:pt x="1636" y="232"/>
                </a:lnTo>
                <a:lnTo>
                  <a:pt x="1496" y="268"/>
                </a:lnTo>
                <a:lnTo>
                  <a:pt x="1362" y="306"/>
                </a:lnTo>
                <a:lnTo>
                  <a:pt x="1231" y="345"/>
                </a:lnTo>
                <a:lnTo>
                  <a:pt x="1107" y="385"/>
                </a:lnTo>
                <a:lnTo>
                  <a:pt x="988" y="423"/>
                </a:lnTo>
                <a:lnTo>
                  <a:pt x="875" y="463"/>
                </a:lnTo>
                <a:lnTo>
                  <a:pt x="768" y="504"/>
                </a:lnTo>
                <a:lnTo>
                  <a:pt x="668" y="542"/>
                </a:lnTo>
                <a:lnTo>
                  <a:pt x="573" y="578"/>
                </a:lnTo>
                <a:lnTo>
                  <a:pt x="485" y="616"/>
                </a:lnTo>
                <a:lnTo>
                  <a:pt x="404" y="651"/>
                </a:lnTo>
                <a:lnTo>
                  <a:pt x="262" y="714"/>
                </a:lnTo>
                <a:lnTo>
                  <a:pt x="149" y="770"/>
                </a:lnTo>
                <a:lnTo>
                  <a:pt x="67" y="810"/>
                </a:lnTo>
                <a:lnTo>
                  <a:pt x="0" y="846"/>
                </a:lnTo>
                <a:lnTo>
                  <a:pt x="0" y="2062"/>
                </a:lnTo>
                <a:close/>
              </a:path>
            </a:pathLst>
          </a:custGeom>
          <a:gradFill flip="none" rotWithShape="1">
            <a:gsLst>
              <a:gs pos="0">
                <a:schemeClr val="bg2">
                  <a:lumMod val="75000"/>
                </a:schemeClr>
              </a:gs>
              <a:gs pos="52000">
                <a:schemeClr val="tx1">
                  <a:lumMod val="50000"/>
                  <a:lumOff val="50000"/>
                </a:schemeClr>
              </a:gs>
              <a:gs pos="100000">
                <a:schemeClr val="bg2">
                  <a:lumMod val="75000"/>
                </a:schemeClr>
              </a:gs>
            </a:gsLst>
            <a:lin ang="3600000" scaled="0"/>
            <a:tileRect/>
          </a:gradFill>
          <a:ln w="12700" cap="flat" cmpd="sng" algn="ctr">
            <a:noFill/>
            <a:prstDash val="solid"/>
            <a:round/>
            <a:headEnd type="none" w="med" len="med"/>
            <a:tailEnd type="none" w="med" len="med"/>
          </a:ln>
          <a:effectLst/>
        </p:spPr>
        <p:txBody>
          <a:bodyPr vert="horz" wrap="square" lIns="45710" tIns="45710" rIns="54852" bIns="41145" numCol="1" rtlCol="0" anchor="ctr" anchorCtr="1" compatLnSpc="1">
            <a:prstTxWarp prst="textNoShape">
              <a:avLst/>
            </a:prstTxWarp>
          </a:bodyPr>
          <a:lstStyle/>
          <a:p>
            <a:pPr marL="227147" indent="-227147" algn="ctr" defTabSz="914159">
              <a:lnSpc>
                <a:spcPct val="90000"/>
              </a:lnSpc>
              <a:spcBef>
                <a:spcPts val="630"/>
              </a:spcBef>
              <a:buClr>
                <a:srgbClr val="FFFF99"/>
              </a:buClr>
              <a:buSzPct val="120000"/>
              <a:defRPr/>
            </a:pPr>
            <a:endParaRPr lang="en-US" altLang="zh-CN" sz="3200" i="1" dirty="0" smtClean="0">
              <a:solidFill>
                <a:srgbClr val="FFFFFF"/>
              </a:solidFill>
              <a:latin typeface="Segoe" pitchFamily="34" charset="0"/>
            </a:endParaRPr>
          </a:p>
        </p:txBody>
      </p:sp>
      <p:sp>
        <p:nvSpPr>
          <p:cNvPr id="116" name="Rectangle 115"/>
          <p:cNvSpPr/>
          <p:nvPr/>
        </p:nvSpPr>
        <p:spPr>
          <a:xfrm>
            <a:off x="743993" y="3083824"/>
            <a:ext cx="2811081" cy="605294"/>
          </a:xfrm>
          <a:prstGeom prst="rect">
            <a:avLst/>
          </a:prstGeom>
        </p:spPr>
        <p:txBody>
          <a:bodyPr wrap="square">
            <a:spAutoFit/>
          </a:bodyPr>
          <a:lstStyle/>
          <a:p>
            <a:pPr>
              <a:lnSpc>
                <a:spcPts val="2000"/>
              </a:lnSpc>
              <a:spcBef>
                <a:spcPts val="600"/>
              </a:spcBef>
              <a:spcAft>
                <a:spcPts val="800"/>
              </a:spcAft>
              <a:buClr>
                <a:schemeClr val="bg1"/>
              </a:buClr>
              <a:buSzPct val="100000"/>
              <a:defRPr/>
            </a:pP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Sophisticated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Design Environment</a:t>
            </a:r>
          </a:p>
        </p:txBody>
      </p:sp>
      <p:pic>
        <p:nvPicPr>
          <p:cNvPr id="117" name="Picture 2" descr="\\eventsql\dvd\Online_ART\DVD_ART36\Artwork_Imagery\Brand Photos\Scenarios\FY09 Office Brand - No_exp\women man meeting working talking lap top.png"/>
          <p:cNvPicPr>
            <a:picLocks noChangeAspect="1" noChangeArrowheads="1"/>
          </p:cNvPicPr>
          <p:nvPr/>
        </p:nvPicPr>
        <p:blipFill>
          <a:blip r:embed="rId5" cstate="print"/>
          <a:srcRect/>
          <a:stretch>
            <a:fillRect/>
          </a:stretch>
        </p:blipFill>
        <p:spPr bwMode="auto">
          <a:xfrm>
            <a:off x="3787138" y="892675"/>
            <a:ext cx="4614551" cy="2180943"/>
          </a:xfrm>
          <a:prstGeom prst="rect">
            <a:avLst/>
          </a:prstGeom>
          <a:noFill/>
        </p:spPr>
      </p:pic>
      <p:sp>
        <p:nvSpPr>
          <p:cNvPr id="118" name="Rectangle 117"/>
          <p:cNvSpPr/>
          <p:nvPr/>
        </p:nvSpPr>
        <p:spPr>
          <a:xfrm>
            <a:off x="5642416" y="3808386"/>
            <a:ext cx="1002133" cy="581826"/>
          </a:xfrm>
          <a:prstGeom prst="rect">
            <a:avLst/>
          </a:prstGeom>
        </p:spPr>
        <p:txBody>
          <a:bodyPr wrap="none">
            <a:spAutoFit/>
          </a:bodyPr>
          <a:lstStyle/>
          <a:p>
            <a:pPr algn="ct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Re-use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of insights</a:t>
            </a:r>
          </a:p>
        </p:txBody>
      </p:sp>
      <p:grpSp>
        <p:nvGrpSpPr>
          <p:cNvPr id="152" name="Group 151"/>
          <p:cNvGrpSpPr/>
          <p:nvPr/>
        </p:nvGrpSpPr>
        <p:grpSpPr>
          <a:xfrm>
            <a:off x="247897" y="1663121"/>
            <a:ext cx="2680507" cy="1444574"/>
            <a:chOff x="256874" y="1164713"/>
            <a:chExt cx="2681059" cy="1925994"/>
          </a:xfrm>
          <a:effectLst>
            <a:outerShdw blurRad="50800" dist="50800" dir="5400000" algn="ctr" rotWithShape="0">
              <a:srgbClr val="000000">
                <a:alpha val="50000"/>
              </a:srgbClr>
            </a:outerShdw>
          </a:effectLst>
        </p:grpSpPr>
        <p:pic>
          <p:nvPicPr>
            <p:cNvPr id="121" name="Picture 2" descr="\\eventsql\dvd\Online_ART\DVD_ART36\Artwork_Imagery\Brand Photos\Scenarios\FY08 Brand - Business - No_exp\Man IT Pro smiling IT servers  clean room posed hallways.png"/>
            <p:cNvPicPr>
              <a:picLocks noChangeAspect="1" noChangeArrowheads="1"/>
            </p:cNvPicPr>
            <p:nvPr/>
          </p:nvPicPr>
          <p:blipFill>
            <a:blip r:embed="rId6" cstate="print"/>
            <a:srcRect/>
            <a:stretch>
              <a:fillRect/>
            </a:stretch>
          </p:blipFill>
          <p:spPr bwMode="auto">
            <a:xfrm flipH="1">
              <a:off x="1428728" y="1164713"/>
              <a:ext cx="1509205" cy="1925994"/>
            </a:xfrm>
            <a:prstGeom prst="rect">
              <a:avLst/>
            </a:prstGeom>
            <a:noFill/>
          </p:spPr>
        </p:pic>
        <p:pic>
          <p:nvPicPr>
            <p:cNvPr id="122" name="Picture 2" descr="\\eventsql\dvd\Online_ART\DVD_ART36\Artwork_Imagery\Brand Photos\Scenarios\FY08 Brand - Mobility - No_exp\man standing working indoors laptop business.png"/>
            <p:cNvPicPr>
              <a:picLocks noChangeAspect="1" noChangeArrowheads="1"/>
            </p:cNvPicPr>
            <p:nvPr/>
          </p:nvPicPr>
          <p:blipFill>
            <a:blip r:embed="rId7" cstate="print"/>
            <a:srcRect/>
            <a:stretch>
              <a:fillRect/>
            </a:stretch>
          </p:blipFill>
          <p:spPr bwMode="auto">
            <a:xfrm>
              <a:off x="256874" y="1330584"/>
              <a:ext cx="1677882" cy="1670197"/>
            </a:xfrm>
            <a:prstGeom prst="rect">
              <a:avLst/>
            </a:prstGeom>
            <a:ln>
              <a:noFill/>
            </a:ln>
            <a:effectLst>
              <a:reflection stA="50000" endPos="65000" dist="50800" dir="5400000" sy="-100000" algn="bl" rotWithShape="0"/>
              <a:softEdge rad="112500"/>
            </a:effectLst>
          </p:spPr>
        </p:pic>
      </p:grpSp>
      <p:sp>
        <p:nvSpPr>
          <p:cNvPr id="133" name="Rounded Rectangle 132"/>
          <p:cNvSpPr/>
          <p:nvPr/>
        </p:nvSpPr>
        <p:spPr bwMode="auto">
          <a:xfrm>
            <a:off x="2291911" y="5415035"/>
            <a:ext cx="2147558" cy="315684"/>
          </a:xfrm>
          <a:prstGeom prst="roundRect">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fontAlgn="base">
              <a:lnSpc>
                <a:spcPct val="90000"/>
              </a:lnSpc>
              <a:spcBef>
                <a:spcPts val="630"/>
              </a:spcBef>
              <a:spcAft>
                <a:spcPct val="0"/>
              </a:spcAft>
              <a:buClr>
                <a:srgbClr val="FFFF99"/>
              </a:buClr>
              <a:buSzPct val="120000"/>
              <a:defRPr/>
            </a:pPr>
            <a:endParaRPr lang="en-US" altLang="zh-CN" sz="3200" i="1" dirty="0" smtClean="0">
              <a:solidFill>
                <a:schemeClr val="bg1"/>
              </a:solidFill>
              <a:latin typeface="Segoe" pitchFamily="34" charset="0"/>
            </a:endParaRPr>
          </a:p>
        </p:txBody>
      </p:sp>
      <p:sp>
        <p:nvSpPr>
          <p:cNvPr id="134" name="Rectangle 133"/>
          <p:cNvSpPr/>
          <p:nvPr/>
        </p:nvSpPr>
        <p:spPr>
          <a:xfrm>
            <a:off x="2139747" y="5352416"/>
            <a:ext cx="2451888" cy="357983"/>
          </a:xfrm>
          <a:prstGeom prst="rect">
            <a:avLst/>
          </a:prstGeom>
          <a:grpFill/>
          <a:ln w="6350" cap="flat" cmpd="sng" algn="ctr">
            <a:noFill/>
            <a:prstDash val="solid"/>
            <a:round/>
            <a:headEnd type="none" w="med" len="med"/>
            <a:tailEnd type="none" w="med" len="med"/>
          </a:ln>
          <a:effectLst/>
        </p:spPr>
        <p:txBody>
          <a:bodyPr wrap="square">
            <a:spAutoFit/>
          </a:bodyPr>
          <a:lstStyle/>
          <a:p>
            <a:pPr marR="0" lvl="0" indent="0" algn="ctr" fontAlgn="base">
              <a:lnSpc>
                <a:spcPts val="2400"/>
              </a:lnSpc>
              <a:spcBef>
                <a:spcPts val="600"/>
              </a:spcBef>
              <a:spcAft>
                <a:spcPts val="800"/>
              </a:spcAft>
              <a:buClr>
                <a:schemeClr val="bg1"/>
              </a:buClr>
              <a:buSzPct val="100000"/>
              <a:buFontTx/>
              <a:buNone/>
              <a:tabLst/>
              <a:defRPr/>
            </a:pPr>
            <a:r>
              <a:rPr lang="en-US" altLang="zh-CN" sz="1200" dirty="0" smtClean="0">
                <a:latin typeface="Segoe UI" pitchFamily="34" charset="0"/>
                <a:ea typeface="Segoe UI" pitchFamily="34" charset="0"/>
                <a:cs typeface="Segoe UI" pitchFamily="34" charset="0"/>
                <a:sym typeface="Wingdings" pitchFamily="2" charset="2"/>
              </a:rPr>
              <a:t>Report Designer / SSRS</a:t>
            </a:r>
          </a:p>
        </p:txBody>
      </p:sp>
      <p:sp>
        <p:nvSpPr>
          <p:cNvPr id="136" name="Rounded Rectangle 135"/>
          <p:cNvSpPr/>
          <p:nvPr/>
        </p:nvSpPr>
        <p:spPr bwMode="auto">
          <a:xfrm>
            <a:off x="7864691" y="5415035"/>
            <a:ext cx="2147558" cy="315684"/>
          </a:xfrm>
          <a:prstGeom prst="roundRect">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fontAlgn="base">
              <a:lnSpc>
                <a:spcPct val="90000"/>
              </a:lnSpc>
              <a:spcBef>
                <a:spcPts val="630"/>
              </a:spcBef>
              <a:spcAft>
                <a:spcPct val="0"/>
              </a:spcAft>
              <a:buClr>
                <a:srgbClr val="FFFF99"/>
              </a:buClr>
              <a:buSzPct val="120000"/>
              <a:defRPr/>
            </a:pPr>
            <a:endParaRPr lang="en-US" altLang="zh-CN" sz="3200" i="1" dirty="0" smtClean="0">
              <a:solidFill>
                <a:schemeClr val="bg1"/>
              </a:solidFill>
              <a:latin typeface="Segoe" pitchFamily="34" charset="0"/>
            </a:endParaRPr>
          </a:p>
        </p:txBody>
      </p:sp>
      <p:sp>
        <p:nvSpPr>
          <p:cNvPr id="137" name="Rectangle 136"/>
          <p:cNvSpPr/>
          <p:nvPr/>
        </p:nvSpPr>
        <p:spPr>
          <a:xfrm>
            <a:off x="7867333" y="5352416"/>
            <a:ext cx="2137002" cy="357983"/>
          </a:xfrm>
          <a:prstGeom prst="rect">
            <a:avLst/>
          </a:prstGeom>
          <a:grpFill/>
          <a:ln w="6350" cap="flat" cmpd="sng" algn="ctr">
            <a:noFill/>
            <a:prstDash val="solid"/>
            <a:round/>
            <a:headEnd type="none" w="med" len="med"/>
            <a:tailEnd type="none" w="med" len="med"/>
          </a:ln>
          <a:effectLst/>
        </p:spPr>
        <p:txBody>
          <a:bodyPr wrap="square">
            <a:spAutoFit/>
          </a:bodyPr>
          <a:lstStyle/>
          <a:p>
            <a:pPr algn="ctr" fontAlgn="base">
              <a:lnSpc>
                <a:spcPts val="2400"/>
              </a:lnSpc>
              <a:spcBef>
                <a:spcPts val="600"/>
              </a:spcBef>
              <a:spcAft>
                <a:spcPts val="800"/>
              </a:spcAft>
              <a:buClr>
                <a:schemeClr val="bg1"/>
              </a:buClr>
              <a:buSzPct val="100000"/>
              <a:defRPr/>
            </a:pPr>
            <a:r>
              <a:rPr lang="en-US" altLang="zh-CN" sz="1200" dirty="0" smtClean="0">
                <a:latin typeface="Segoe UI" pitchFamily="34" charset="0"/>
                <a:ea typeface="Segoe UI" pitchFamily="34" charset="0"/>
                <a:cs typeface="Segoe UI" pitchFamily="34" charset="0"/>
                <a:sym typeface="Wingdings" pitchFamily="2" charset="2"/>
              </a:rPr>
              <a:t>Power View</a:t>
            </a:r>
          </a:p>
        </p:txBody>
      </p:sp>
      <p:grpSp>
        <p:nvGrpSpPr>
          <p:cNvPr id="11" name="Group 10"/>
          <p:cNvGrpSpPr/>
          <p:nvPr/>
        </p:nvGrpSpPr>
        <p:grpSpPr>
          <a:xfrm>
            <a:off x="5020634" y="5352416"/>
            <a:ext cx="2147558" cy="378303"/>
            <a:chOff x="3857653" y="5189243"/>
            <a:chExt cx="1611088" cy="378303"/>
          </a:xfrm>
        </p:grpSpPr>
        <p:sp>
          <p:nvSpPr>
            <p:cNvPr id="135" name="Rounded Rectangle 134"/>
            <p:cNvSpPr/>
            <p:nvPr/>
          </p:nvSpPr>
          <p:spPr bwMode="auto">
            <a:xfrm>
              <a:off x="3857653" y="5251862"/>
              <a:ext cx="1611088" cy="315684"/>
            </a:xfrm>
            <a:prstGeom prst="roundRect">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fontAlgn="base">
                <a:lnSpc>
                  <a:spcPct val="90000"/>
                </a:lnSpc>
                <a:spcBef>
                  <a:spcPts val="630"/>
                </a:spcBef>
                <a:spcAft>
                  <a:spcPct val="0"/>
                </a:spcAft>
                <a:buClr>
                  <a:srgbClr val="FFFF99"/>
                </a:buClr>
                <a:buSzPct val="120000"/>
                <a:defRPr/>
              </a:pPr>
              <a:endParaRPr lang="en-US" altLang="zh-CN" sz="3200" i="1" dirty="0" smtClean="0">
                <a:latin typeface="Segoe" pitchFamily="34" charset="0"/>
              </a:endParaRPr>
            </a:p>
          </p:txBody>
        </p:sp>
        <p:sp>
          <p:nvSpPr>
            <p:cNvPr id="138" name="Rectangle 137"/>
            <p:cNvSpPr/>
            <p:nvPr/>
          </p:nvSpPr>
          <p:spPr>
            <a:xfrm>
              <a:off x="4296055" y="5189243"/>
              <a:ext cx="734287" cy="357983"/>
            </a:xfrm>
            <a:prstGeom prst="rect">
              <a:avLst/>
            </a:prstGeom>
            <a:grpFill/>
            <a:ln w="6350" cap="flat" cmpd="sng" algn="ctr">
              <a:noFill/>
              <a:prstDash val="solid"/>
              <a:round/>
              <a:headEnd type="none" w="med" len="med"/>
              <a:tailEnd type="none" w="med" len="med"/>
            </a:ln>
            <a:effectLst/>
          </p:spPr>
          <p:txBody>
            <a:bodyPr wrap="none">
              <a:spAutoFit/>
            </a:bodyPr>
            <a:lstStyle/>
            <a:p>
              <a:pPr algn="ctr" fontAlgn="base">
                <a:lnSpc>
                  <a:spcPts val="2400"/>
                </a:lnSpc>
                <a:spcBef>
                  <a:spcPts val="600"/>
                </a:spcBef>
                <a:spcAft>
                  <a:spcPts val="800"/>
                </a:spcAft>
                <a:buClr>
                  <a:schemeClr val="bg1"/>
                </a:buClr>
                <a:buSzPct val="100000"/>
                <a:defRPr/>
              </a:pPr>
              <a:r>
                <a:rPr lang="en-US" altLang="zh-CN" sz="1200" dirty="0" smtClean="0">
                  <a:latin typeface="Segoe UI" pitchFamily="34" charset="0"/>
                  <a:ea typeface="Segoe UI" pitchFamily="34" charset="0"/>
                  <a:cs typeface="Segoe UI" pitchFamily="34" charset="0"/>
                  <a:sym typeface="Wingdings" pitchFamily="2" charset="2"/>
                </a:rPr>
                <a:t>Power Pivot</a:t>
              </a:r>
            </a:p>
          </p:txBody>
        </p:sp>
      </p:grpSp>
      <p:sp>
        <p:nvSpPr>
          <p:cNvPr id="170" name="Rectangle 169"/>
          <p:cNvSpPr/>
          <p:nvPr/>
        </p:nvSpPr>
        <p:spPr>
          <a:xfrm>
            <a:off x="1423495" y="3944788"/>
            <a:ext cx="3102610" cy="581826"/>
          </a:xfrm>
          <a:prstGeom prst="rect">
            <a:avLst/>
          </a:prstGeom>
        </p:spPr>
        <p:txBody>
          <a:bodyPr wrap="square">
            <a:spAutoFit/>
          </a:bodyPr>
          <a:lstStyle/>
          <a:p>
            <a:pP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Report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Viewer Controls</a:t>
            </a:r>
          </a:p>
        </p:txBody>
      </p:sp>
      <p:sp>
        <p:nvSpPr>
          <p:cNvPr id="171" name="Rectangle 170"/>
          <p:cNvSpPr/>
          <p:nvPr/>
        </p:nvSpPr>
        <p:spPr>
          <a:xfrm>
            <a:off x="2256311" y="4684024"/>
            <a:ext cx="2977288" cy="581826"/>
          </a:xfrm>
          <a:prstGeom prst="rect">
            <a:avLst/>
          </a:prstGeom>
        </p:spPr>
        <p:txBody>
          <a:bodyPr wrap="square">
            <a:spAutoFit/>
          </a:bodyPr>
          <a:lstStyle/>
          <a:p>
            <a:pP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Rich Design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Capabilities</a:t>
            </a:r>
          </a:p>
        </p:txBody>
      </p:sp>
      <p:sp>
        <p:nvSpPr>
          <p:cNvPr id="172" name="Rectangle 171"/>
          <p:cNvSpPr/>
          <p:nvPr/>
        </p:nvSpPr>
        <p:spPr>
          <a:xfrm>
            <a:off x="5116236" y="3083824"/>
            <a:ext cx="2054492" cy="581826"/>
          </a:xfrm>
          <a:prstGeom prst="rect">
            <a:avLst/>
          </a:prstGeom>
        </p:spPr>
        <p:txBody>
          <a:bodyPr wrap="square">
            <a:spAutoFit/>
          </a:bodyPr>
          <a:lstStyle/>
          <a:p>
            <a:pPr algn="ctr">
              <a:lnSpc>
                <a:spcPts val="2000"/>
              </a:lnSpc>
              <a:spcBef>
                <a:spcPts val="600"/>
              </a:spcBef>
              <a:spcAft>
                <a:spcPts val="800"/>
              </a:spcAft>
              <a:buClr>
                <a:schemeClr val="bg1"/>
              </a:buClr>
              <a:buSzPct val="100000"/>
              <a:defRPr/>
            </a:pP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Productive</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Authoring</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73" name="Rectangle 172"/>
          <p:cNvSpPr/>
          <p:nvPr/>
        </p:nvSpPr>
        <p:spPr>
          <a:xfrm>
            <a:off x="5728947" y="4590890"/>
            <a:ext cx="829073" cy="581826"/>
          </a:xfrm>
          <a:prstGeom prst="rect">
            <a:avLst/>
          </a:prstGeom>
        </p:spPr>
        <p:txBody>
          <a:bodyPr wrap="none">
            <a:spAutoFit/>
          </a:bodyPr>
          <a:lstStyle/>
          <a:p>
            <a:pPr algn="ct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Flexible </a:t>
            </a: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layout</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74" name="Rectangle 173"/>
          <p:cNvSpPr/>
          <p:nvPr/>
        </p:nvSpPr>
        <p:spPr>
          <a:xfrm>
            <a:off x="8337935" y="3944788"/>
            <a:ext cx="2251767" cy="581826"/>
          </a:xfrm>
          <a:prstGeom prst="rect">
            <a:avLst/>
          </a:prstGeom>
        </p:spPr>
        <p:txBody>
          <a:bodyPr wrap="square">
            <a:spAutoFit/>
          </a:bodyPr>
          <a:lstStyle/>
          <a:p>
            <a:pPr algn="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Highly </a:t>
            </a: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Interactive</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75" name="Rectangle 174"/>
          <p:cNvSpPr/>
          <p:nvPr/>
        </p:nvSpPr>
        <p:spPr>
          <a:xfrm>
            <a:off x="7880383" y="4668026"/>
            <a:ext cx="2078772" cy="581826"/>
          </a:xfrm>
          <a:prstGeom prst="rect">
            <a:avLst/>
          </a:prstGeom>
        </p:spPr>
        <p:txBody>
          <a:bodyPr wrap="square">
            <a:spAutoFit/>
          </a:bodyPr>
          <a:lstStyle/>
          <a:p>
            <a:pPr algn="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Rich </a:t>
            </a: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Presentation</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88" name="Rectangle 187"/>
          <p:cNvSpPr/>
          <p:nvPr/>
        </p:nvSpPr>
        <p:spPr>
          <a:xfrm rot="20573270">
            <a:off x="-73833" y="1047831"/>
            <a:ext cx="2315877" cy="375424"/>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smtClean="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rPr>
              <a:t>Developers</a:t>
            </a:r>
          </a:p>
        </p:txBody>
      </p:sp>
      <p:pic>
        <p:nvPicPr>
          <p:cNvPr id="119" name="Picture 6" descr="\\eventsql\dvd\Online_ART\DVD_ART36\Artwork_Imagery\Brand Photos\Scenarios\FY08 Brand - Business\man windows laptop sitting desk casual copy.png"/>
          <p:cNvPicPr>
            <a:picLocks noChangeAspect="1" noChangeArrowheads="1"/>
          </p:cNvPicPr>
          <p:nvPr/>
        </p:nvPicPr>
        <p:blipFill>
          <a:blip r:embed="rId8" cstate="print"/>
          <a:srcRect/>
          <a:stretch>
            <a:fillRect/>
          </a:stretch>
        </p:blipFill>
        <p:spPr bwMode="auto">
          <a:xfrm>
            <a:off x="9533598" y="1336700"/>
            <a:ext cx="2417669" cy="2257078"/>
          </a:xfrm>
          <a:prstGeom prst="rect">
            <a:avLst/>
          </a:prstGeom>
          <a:noFill/>
          <a:effectLst>
            <a:softEdge rad="635000"/>
          </a:effectLst>
        </p:spPr>
      </p:pic>
      <p:sp>
        <p:nvSpPr>
          <p:cNvPr id="120" name="Rectangle 119"/>
          <p:cNvSpPr/>
          <p:nvPr/>
        </p:nvSpPr>
        <p:spPr>
          <a:xfrm>
            <a:off x="9402807" y="3083824"/>
            <a:ext cx="1978706" cy="581826"/>
          </a:xfrm>
          <a:prstGeom prst="rect">
            <a:avLst/>
          </a:prstGeom>
        </p:spPr>
        <p:txBody>
          <a:bodyPr wrap="square">
            <a:spAutoFit/>
          </a:bodyPr>
          <a:lstStyle/>
          <a:p>
            <a:pPr algn="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Visual data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representation</a:t>
            </a:r>
          </a:p>
        </p:txBody>
      </p:sp>
      <p:sp>
        <p:nvSpPr>
          <p:cNvPr id="49" name="Rectangle 48"/>
          <p:cNvSpPr/>
          <p:nvPr/>
        </p:nvSpPr>
        <p:spPr>
          <a:xfrm rot="1097516">
            <a:off x="10051768" y="1067759"/>
            <a:ext cx="2315877" cy="400110"/>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smtClean="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rPr>
              <a:t>End Users</a:t>
            </a:r>
            <a:endParaRPr lang="en-US" b="1" dirty="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endParaRPr>
          </a:p>
        </p:txBody>
      </p:sp>
      <p:sp>
        <p:nvSpPr>
          <p:cNvPr id="54" name="Rectangle 53"/>
          <p:cNvSpPr/>
          <p:nvPr/>
        </p:nvSpPr>
        <p:spPr>
          <a:xfrm rot="472013">
            <a:off x="7028469" y="550861"/>
            <a:ext cx="2315877" cy="375424"/>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rPr>
              <a:t>Power Users</a:t>
            </a:r>
          </a:p>
        </p:txBody>
      </p:sp>
      <p:sp useBgFill="1">
        <p:nvSpPr>
          <p:cNvPr id="8" name="Rectangle 7"/>
          <p:cNvSpPr/>
          <p:nvPr/>
        </p:nvSpPr>
        <p:spPr bwMode="white">
          <a:xfrm>
            <a:off x="3257246" y="1144631"/>
            <a:ext cx="1686119" cy="4163242"/>
          </a:xfrm>
          <a:custGeom>
            <a:avLst/>
            <a:gdLst>
              <a:gd name="connsiteX0" fmla="*/ 0 w 133350"/>
              <a:gd name="connsiteY0" fmla="*/ 0 h 3867150"/>
              <a:gd name="connsiteX1" fmla="*/ 133350 w 133350"/>
              <a:gd name="connsiteY1" fmla="*/ 0 h 3867150"/>
              <a:gd name="connsiteX2" fmla="*/ 133350 w 133350"/>
              <a:gd name="connsiteY2" fmla="*/ 3867150 h 3867150"/>
              <a:gd name="connsiteX3" fmla="*/ 0 w 133350"/>
              <a:gd name="connsiteY3" fmla="*/ 3867150 h 3867150"/>
              <a:gd name="connsiteX4" fmla="*/ 0 w 13335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0 w 1143000"/>
              <a:gd name="connsiteY3" fmla="*/ 3867150 h 3867150"/>
              <a:gd name="connsiteX4" fmla="*/ 0 w 114300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695325 w 1143000"/>
              <a:gd name="connsiteY3" fmla="*/ 3867150 h 3867150"/>
              <a:gd name="connsiteX4" fmla="*/ 0 w 1143000"/>
              <a:gd name="connsiteY4" fmla="*/ 0 h 3867150"/>
              <a:gd name="connsiteX0" fmla="*/ 0 w 1143000"/>
              <a:gd name="connsiteY0" fmla="*/ 0 h 3867150"/>
              <a:gd name="connsiteX1" fmla="*/ 609600 w 1143000"/>
              <a:gd name="connsiteY1" fmla="*/ 2028825 h 3867150"/>
              <a:gd name="connsiteX2" fmla="*/ 1143000 w 1143000"/>
              <a:gd name="connsiteY2" fmla="*/ 3867150 h 3867150"/>
              <a:gd name="connsiteX3" fmla="*/ 695325 w 1143000"/>
              <a:gd name="connsiteY3" fmla="*/ 3867150 h 3867150"/>
              <a:gd name="connsiteX4" fmla="*/ 0 w 1143000"/>
              <a:gd name="connsiteY4" fmla="*/ 0 h 3867150"/>
              <a:gd name="connsiteX0" fmla="*/ 0 w 1543594"/>
              <a:gd name="connsiteY0" fmla="*/ 0 h 4032613"/>
              <a:gd name="connsiteX1" fmla="*/ 1010194 w 1543594"/>
              <a:gd name="connsiteY1" fmla="*/ 2194288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543594"/>
              <a:gd name="connsiteY0" fmla="*/ 0 h 4032613"/>
              <a:gd name="connsiteX1" fmla="*/ 870857 w 1543594"/>
              <a:gd name="connsiteY1" fmla="*/ 2298791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613262"/>
              <a:gd name="connsiteY0" fmla="*/ 0 h 4032613"/>
              <a:gd name="connsiteX1" fmla="*/ 940525 w 1613262"/>
              <a:gd name="connsiteY1" fmla="*/ 2298791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613262"/>
              <a:gd name="connsiteY0" fmla="*/ 0 h 4032613"/>
              <a:gd name="connsiteX1" fmla="*/ 949233 w 1613262"/>
              <a:gd name="connsiteY1" fmla="*/ 2377168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264919"/>
              <a:gd name="connsiteY0" fmla="*/ 0 h 4163242"/>
              <a:gd name="connsiteX1" fmla="*/ 600890 w 1264919"/>
              <a:gd name="connsiteY1" fmla="*/ 2507797 h 4163242"/>
              <a:gd name="connsiteX2" fmla="*/ 1264919 w 1264919"/>
              <a:gd name="connsiteY2" fmla="*/ 4163242 h 4163242"/>
              <a:gd name="connsiteX3" fmla="*/ 817244 w 1264919"/>
              <a:gd name="connsiteY3" fmla="*/ 4163242 h 4163242"/>
              <a:gd name="connsiteX4" fmla="*/ 0 w 1264919"/>
              <a:gd name="connsiteY4" fmla="*/ 0 h 4163242"/>
              <a:gd name="connsiteX0" fmla="*/ 0 w 1264919"/>
              <a:gd name="connsiteY0" fmla="*/ 0 h 4163242"/>
              <a:gd name="connsiteX1" fmla="*/ 766353 w 1264919"/>
              <a:gd name="connsiteY1" fmla="*/ 2472962 h 4163242"/>
              <a:gd name="connsiteX2" fmla="*/ 1264919 w 1264919"/>
              <a:gd name="connsiteY2" fmla="*/ 4163242 h 4163242"/>
              <a:gd name="connsiteX3" fmla="*/ 817244 w 1264919"/>
              <a:gd name="connsiteY3" fmla="*/ 4163242 h 4163242"/>
              <a:gd name="connsiteX4" fmla="*/ 0 w 1264919"/>
              <a:gd name="connsiteY4" fmla="*/ 0 h 416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19" h="4163242">
                <a:moveTo>
                  <a:pt x="0" y="0"/>
                </a:moveTo>
                <a:lnTo>
                  <a:pt x="766353" y="2472962"/>
                </a:lnTo>
                <a:lnTo>
                  <a:pt x="1264919" y="4163242"/>
                </a:lnTo>
                <a:lnTo>
                  <a:pt x="817244" y="4163242"/>
                </a:lnTo>
                <a:lnTo>
                  <a:pt x="0" y="0"/>
                </a:lnTo>
                <a:close/>
              </a:path>
            </a:pathLst>
          </a:custGeom>
          <a:blipFill dpi="0" rotWithShape="0">
            <a:blip r:embed="rId9">
              <a:lum/>
            </a:blip>
            <a:srcRect/>
            <a:stretch>
              <a:fillRect l="-1950000" t="-30049" r="-4807143" b="-47291"/>
            </a:stretch>
          </a:blip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89" name="Rectangle 188"/>
          <p:cNvSpPr/>
          <p:nvPr/>
        </p:nvSpPr>
        <p:spPr>
          <a:xfrm rot="21192675">
            <a:off x="2926538" y="530953"/>
            <a:ext cx="2315877" cy="400110"/>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a:effectLst>
                  <a:outerShdw blurRad="50800" dist="38100" dir="2700000" algn="tl" rotWithShape="0">
                    <a:prstClr val="black">
                      <a:alpha val="40000"/>
                    </a:prstClr>
                  </a:outerShdw>
                </a:effectLst>
                <a:latin typeface="Segoe UI Light" pitchFamily="34" charset="0"/>
                <a:ea typeface="Segoe UI" pitchFamily="34" charset="0"/>
                <a:cs typeface="Segoe UI" pitchFamily="34" charset="0"/>
                <a:sym typeface="Wingdings" pitchFamily="2" charset="2"/>
              </a:rPr>
              <a:t>IT Pros</a:t>
            </a:r>
          </a:p>
        </p:txBody>
      </p:sp>
      <p:sp useBgFill="1">
        <p:nvSpPr>
          <p:cNvPr id="37" name="Rectangle 7"/>
          <p:cNvSpPr/>
          <p:nvPr/>
        </p:nvSpPr>
        <p:spPr bwMode="white">
          <a:xfrm flipH="1">
            <a:off x="7273753" y="1144631"/>
            <a:ext cx="1686119" cy="4163242"/>
          </a:xfrm>
          <a:custGeom>
            <a:avLst/>
            <a:gdLst>
              <a:gd name="connsiteX0" fmla="*/ 0 w 133350"/>
              <a:gd name="connsiteY0" fmla="*/ 0 h 3867150"/>
              <a:gd name="connsiteX1" fmla="*/ 133350 w 133350"/>
              <a:gd name="connsiteY1" fmla="*/ 0 h 3867150"/>
              <a:gd name="connsiteX2" fmla="*/ 133350 w 133350"/>
              <a:gd name="connsiteY2" fmla="*/ 3867150 h 3867150"/>
              <a:gd name="connsiteX3" fmla="*/ 0 w 133350"/>
              <a:gd name="connsiteY3" fmla="*/ 3867150 h 3867150"/>
              <a:gd name="connsiteX4" fmla="*/ 0 w 13335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0 w 1143000"/>
              <a:gd name="connsiteY3" fmla="*/ 3867150 h 3867150"/>
              <a:gd name="connsiteX4" fmla="*/ 0 w 114300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695325 w 1143000"/>
              <a:gd name="connsiteY3" fmla="*/ 3867150 h 3867150"/>
              <a:gd name="connsiteX4" fmla="*/ 0 w 1143000"/>
              <a:gd name="connsiteY4" fmla="*/ 0 h 3867150"/>
              <a:gd name="connsiteX0" fmla="*/ 0 w 1143000"/>
              <a:gd name="connsiteY0" fmla="*/ 0 h 3867150"/>
              <a:gd name="connsiteX1" fmla="*/ 609600 w 1143000"/>
              <a:gd name="connsiteY1" fmla="*/ 2028825 h 3867150"/>
              <a:gd name="connsiteX2" fmla="*/ 1143000 w 1143000"/>
              <a:gd name="connsiteY2" fmla="*/ 3867150 h 3867150"/>
              <a:gd name="connsiteX3" fmla="*/ 695325 w 1143000"/>
              <a:gd name="connsiteY3" fmla="*/ 3867150 h 3867150"/>
              <a:gd name="connsiteX4" fmla="*/ 0 w 1143000"/>
              <a:gd name="connsiteY4" fmla="*/ 0 h 3867150"/>
              <a:gd name="connsiteX0" fmla="*/ 0 w 1543594"/>
              <a:gd name="connsiteY0" fmla="*/ 0 h 4032613"/>
              <a:gd name="connsiteX1" fmla="*/ 1010194 w 1543594"/>
              <a:gd name="connsiteY1" fmla="*/ 2194288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543594"/>
              <a:gd name="connsiteY0" fmla="*/ 0 h 4032613"/>
              <a:gd name="connsiteX1" fmla="*/ 870857 w 1543594"/>
              <a:gd name="connsiteY1" fmla="*/ 2298791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613262"/>
              <a:gd name="connsiteY0" fmla="*/ 0 h 4032613"/>
              <a:gd name="connsiteX1" fmla="*/ 940525 w 1613262"/>
              <a:gd name="connsiteY1" fmla="*/ 2298791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613262"/>
              <a:gd name="connsiteY0" fmla="*/ 0 h 4032613"/>
              <a:gd name="connsiteX1" fmla="*/ 949233 w 1613262"/>
              <a:gd name="connsiteY1" fmla="*/ 2377168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264919"/>
              <a:gd name="connsiteY0" fmla="*/ 0 h 4163242"/>
              <a:gd name="connsiteX1" fmla="*/ 600890 w 1264919"/>
              <a:gd name="connsiteY1" fmla="*/ 2507797 h 4163242"/>
              <a:gd name="connsiteX2" fmla="*/ 1264919 w 1264919"/>
              <a:gd name="connsiteY2" fmla="*/ 4163242 h 4163242"/>
              <a:gd name="connsiteX3" fmla="*/ 817244 w 1264919"/>
              <a:gd name="connsiteY3" fmla="*/ 4163242 h 4163242"/>
              <a:gd name="connsiteX4" fmla="*/ 0 w 1264919"/>
              <a:gd name="connsiteY4" fmla="*/ 0 h 4163242"/>
              <a:gd name="connsiteX0" fmla="*/ 0 w 1264919"/>
              <a:gd name="connsiteY0" fmla="*/ 0 h 4163242"/>
              <a:gd name="connsiteX1" fmla="*/ 766353 w 1264919"/>
              <a:gd name="connsiteY1" fmla="*/ 2472962 h 4163242"/>
              <a:gd name="connsiteX2" fmla="*/ 1264919 w 1264919"/>
              <a:gd name="connsiteY2" fmla="*/ 4163242 h 4163242"/>
              <a:gd name="connsiteX3" fmla="*/ 817244 w 1264919"/>
              <a:gd name="connsiteY3" fmla="*/ 4163242 h 4163242"/>
              <a:gd name="connsiteX4" fmla="*/ 0 w 1264919"/>
              <a:gd name="connsiteY4" fmla="*/ 0 h 416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19" h="4163242">
                <a:moveTo>
                  <a:pt x="0" y="0"/>
                </a:moveTo>
                <a:lnTo>
                  <a:pt x="766353" y="2472962"/>
                </a:lnTo>
                <a:lnTo>
                  <a:pt x="1264919" y="4163242"/>
                </a:lnTo>
                <a:lnTo>
                  <a:pt x="817244" y="4163242"/>
                </a:lnTo>
                <a:lnTo>
                  <a:pt x="0" y="0"/>
                </a:lnTo>
                <a:close/>
              </a:path>
            </a:pathLst>
          </a:custGeom>
          <a:blipFill dpi="0" rotWithShape="0">
            <a:blip r:embed="rId9">
              <a:lum/>
            </a:blip>
            <a:srcRect/>
            <a:stretch>
              <a:fillRect l="-1950000" t="-30049" r="-4807143" b="-47291"/>
            </a:stretch>
          </a:blip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36" name="Left-Right Arrow 35"/>
          <p:cNvSpPr/>
          <p:nvPr/>
        </p:nvSpPr>
        <p:spPr bwMode="auto">
          <a:xfrm>
            <a:off x="1269670" y="5934076"/>
            <a:ext cx="9712969" cy="923925"/>
          </a:xfrm>
          <a:prstGeom prst="leftRightArrow">
            <a:avLst/>
          </a:prstGeom>
          <a:gradFill>
            <a:gsLst>
              <a:gs pos="0">
                <a:schemeClr val="accent1">
                  <a:lumMod val="75000"/>
                </a:schemeClr>
              </a:gs>
              <a:gs pos="80000">
                <a:schemeClr val="accent1">
                  <a:lumMod val="50000"/>
                </a:schemeClr>
              </a:gs>
              <a:gs pos="100000">
                <a:schemeClr val="accent1">
                  <a:lumMod val="60000"/>
                  <a:lumOff val="40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UI Light" pitchFamily="34" charset="0"/>
            </a:endParaRPr>
          </a:p>
        </p:txBody>
      </p:sp>
      <p:sp>
        <p:nvSpPr>
          <p:cNvPr id="38" name="Rectangle 37"/>
          <p:cNvSpPr/>
          <p:nvPr/>
        </p:nvSpPr>
        <p:spPr>
          <a:xfrm>
            <a:off x="2431213" y="6215032"/>
            <a:ext cx="7454285" cy="375424"/>
          </a:xfrm>
          <a:prstGeom prst="rect">
            <a:avLst/>
          </a:prstGeom>
        </p:spPr>
        <p:txBody>
          <a:bodyPr wrap="none">
            <a:spAutoFit/>
          </a:bodyPr>
          <a:lstStyle/>
          <a:p>
            <a:pPr algn="ctr">
              <a:lnSpc>
                <a:spcPts val="2400"/>
              </a:lnSpc>
              <a:spcBef>
                <a:spcPts val="600"/>
              </a:spcBef>
              <a:spcAft>
                <a:spcPts val="800"/>
              </a:spcAft>
              <a:buClr>
                <a:schemeClr val="bg1"/>
              </a:buClr>
              <a:buSzPct val="100000"/>
              <a:defRPr/>
            </a:pPr>
            <a:r>
              <a:rPr lang="en-US" b="1" dirty="0" smtClean="0">
                <a:latin typeface="Segoe UI Light" pitchFamily="34" charset="0"/>
                <a:ea typeface="Segoe UI" pitchFamily="34" charset="0"/>
                <a:cs typeface="Segoe UI" pitchFamily="34" charset="0"/>
                <a:sym typeface="Wingdings" pitchFamily="2" charset="2"/>
              </a:rPr>
              <a:t>Embedded	</a:t>
            </a:r>
            <a:r>
              <a:rPr lang="en-US" b="1" dirty="0">
                <a:latin typeface="Segoe UI Light" pitchFamily="34" charset="0"/>
                <a:ea typeface="Segoe UI" pitchFamily="34" charset="0"/>
                <a:cs typeface="Segoe UI" pitchFamily="34" charset="0"/>
                <a:sym typeface="Wingdings" pitchFamily="2" charset="2"/>
              </a:rPr>
              <a:t>	</a:t>
            </a:r>
            <a:r>
              <a:rPr lang="en-US" b="1" dirty="0" smtClean="0">
                <a:latin typeface="Segoe UI Light" pitchFamily="34" charset="0"/>
                <a:ea typeface="Segoe UI" pitchFamily="34" charset="0"/>
                <a:cs typeface="Segoe UI" pitchFamily="34" charset="0"/>
                <a:sym typeface="Wingdings" pitchFamily="2" charset="2"/>
              </a:rPr>
              <a:t>Operational			Business</a:t>
            </a:r>
            <a:endParaRPr lang="en-US" b="1" dirty="0">
              <a:latin typeface="Segoe UI Light" pitchFamily="34" charset="0"/>
              <a:ea typeface="Segoe UI" pitchFamily="34" charset="0"/>
              <a:cs typeface="Segoe UI" pitchFamily="34" charset="0"/>
              <a:sym typeface="Wingdings" pitchFamily="2" charset="2"/>
            </a:endParaRPr>
          </a:p>
        </p:txBody>
      </p:sp>
      <p:sp>
        <p:nvSpPr>
          <p:cNvPr id="39" name="Title 2"/>
          <p:cNvSpPr>
            <a:spLocks noGrp="1"/>
          </p:cNvSpPr>
          <p:nvPr>
            <p:ph type="title"/>
          </p:nvPr>
        </p:nvSpPr>
        <p:spPr>
          <a:xfrm>
            <a:off x="609441" y="100360"/>
            <a:ext cx="10969943" cy="501805"/>
          </a:xfrm>
        </p:spPr>
        <p:txBody>
          <a:bodyPr/>
          <a:lstStyle/>
          <a:p>
            <a:r>
              <a:rPr lang="en-US" sz="3600" dirty="0" smtClean="0"/>
              <a:t>Report Authoring Suite</a:t>
            </a:r>
            <a:endParaRPr lang="en-US" sz="3600" dirty="0"/>
          </a:p>
        </p:txBody>
      </p:sp>
      <p:sp>
        <p:nvSpPr>
          <p:cNvPr id="3" name="Rectangle 2"/>
          <p:cNvSpPr/>
          <p:nvPr/>
        </p:nvSpPr>
        <p:spPr bwMode="auto">
          <a:xfrm>
            <a:off x="0" y="745245"/>
            <a:ext cx="4100305" cy="5147243"/>
          </a:xfrm>
          <a:prstGeom prst="rect">
            <a:avLst/>
          </a:prstGeom>
          <a:solidFill>
            <a:schemeClr val="tx1">
              <a:lumMod val="75000"/>
              <a:alpha val="5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endParaRPr>
          </a:p>
        </p:txBody>
      </p:sp>
      <p:sp>
        <p:nvSpPr>
          <p:cNvPr id="40" name="Rectangle 39"/>
          <p:cNvSpPr/>
          <p:nvPr/>
        </p:nvSpPr>
        <p:spPr bwMode="auto">
          <a:xfrm>
            <a:off x="8552985" y="703628"/>
            <a:ext cx="3664132" cy="5182188"/>
          </a:xfrm>
          <a:prstGeom prst="rect">
            <a:avLst/>
          </a:prstGeom>
          <a:solidFill>
            <a:schemeClr val="tx1">
              <a:lumMod val="75000"/>
              <a:alpha val="5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51936485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PowerPivot</a:t>
            </a:r>
            <a:r>
              <a:rPr lang="en-US" dirty="0" smtClean="0"/>
              <a:t>?</a:t>
            </a:r>
            <a:endParaRPr lang="en-US" dirty="0"/>
          </a:p>
        </p:txBody>
      </p:sp>
      <p:grpSp>
        <p:nvGrpSpPr>
          <p:cNvPr id="5" name="Group 4"/>
          <p:cNvGrpSpPr/>
          <p:nvPr/>
        </p:nvGrpSpPr>
        <p:grpSpPr>
          <a:xfrm>
            <a:off x="1144179" y="1949545"/>
            <a:ext cx="9750833" cy="3444300"/>
            <a:chOff x="0" y="33482"/>
            <a:chExt cx="8227593" cy="4124035"/>
          </a:xfrm>
          <a:scene3d>
            <a:camera prst="orthographicFront"/>
            <a:lightRig rig="threePt" dir="t">
              <a:rot lat="0" lon="0" rev="7500000"/>
            </a:lightRig>
          </a:scene3d>
        </p:grpSpPr>
        <p:sp>
          <p:nvSpPr>
            <p:cNvPr id="6" name="Rounded Rectangle 5"/>
            <p:cNvSpPr/>
            <p:nvPr/>
          </p:nvSpPr>
          <p:spPr>
            <a:xfrm>
              <a:off x="0" y="33482"/>
              <a:ext cx="8227593" cy="4124035"/>
            </a:xfrm>
            <a:prstGeom prst="roundRect">
              <a:avLst/>
            </a:prstGeom>
            <a:sp3d prstMaterial="plastic">
              <a:bevelT w="127000" h="25400" prst="relaxedInset"/>
            </a:sp3d>
          </p:spPr>
          <p:style>
            <a:lnRef idx="0">
              <a:schemeClr val="accent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201319" y="234801"/>
              <a:ext cx="7824955" cy="3721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GB" sz="4000" dirty="0" err="1"/>
                <a:t>PowerPivot</a:t>
              </a:r>
              <a:r>
                <a:rPr lang="en-GB" sz="4000" dirty="0"/>
                <a:t> gives users the power to </a:t>
              </a:r>
              <a:r>
                <a:rPr lang="en-GB" sz="4000" dirty="0" smtClean="0"/>
                <a:t>create </a:t>
              </a:r>
              <a:r>
                <a:rPr lang="en-GB" sz="4000" dirty="0"/>
                <a:t>compelling self-service BI </a:t>
              </a:r>
              <a:r>
                <a:rPr lang="en-GB" sz="4000" dirty="0" smtClean="0"/>
                <a:t>solutions using familiar Excel Interface</a:t>
              </a:r>
              <a:endParaRPr lang="en-US" sz="4000" kern="1200" dirty="0"/>
            </a:p>
          </p:txBody>
        </p:sp>
      </p:grpSp>
    </p:spTree>
    <p:extLst>
      <p:ext uri="{BB962C8B-B14F-4D97-AF65-F5344CB8AC3E}">
        <p14:creationId xmlns:p14="http://schemas.microsoft.com/office/powerpoint/2010/main" val="49568171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j-lt"/>
              </a:rPr>
              <a:t>Agenda</a:t>
            </a:r>
            <a:endParaRPr lang="en-GB" dirty="0">
              <a:latin typeface="+mj-lt"/>
            </a:endParaRPr>
          </a:p>
        </p:txBody>
      </p:sp>
      <p:sp>
        <p:nvSpPr>
          <p:cNvPr id="4" name="Content Placeholder 3"/>
          <p:cNvSpPr>
            <a:spLocks noGrp="1"/>
          </p:cNvSpPr>
          <p:nvPr>
            <p:ph idx="1"/>
          </p:nvPr>
        </p:nvSpPr>
        <p:spPr>
          <a:xfrm>
            <a:off x="914162" y="1268760"/>
            <a:ext cx="10360501" cy="4464496"/>
          </a:xfrm>
        </p:spPr>
        <p:txBody>
          <a:bodyPr>
            <a:normAutofit/>
          </a:bodyPr>
          <a:lstStyle/>
          <a:p>
            <a:r>
              <a:rPr lang="en-GB" dirty="0" smtClean="0">
                <a:latin typeface="+mj-lt"/>
              </a:rPr>
              <a:t>Traditional Business Intelligence versus ‘New’ Business Intelligence #</a:t>
            </a:r>
            <a:r>
              <a:rPr lang="en-GB" dirty="0" err="1" smtClean="0">
                <a:latin typeface="+mj-lt"/>
              </a:rPr>
              <a:t>newBI</a:t>
            </a:r>
            <a:endParaRPr lang="en-GB" dirty="0" smtClean="0">
              <a:latin typeface="+mj-lt"/>
            </a:endParaRPr>
          </a:p>
          <a:p>
            <a:r>
              <a:rPr lang="en-GB" dirty="0" smtClean="0">
                <a:solidFill>
                  <a:schemeClr val="bg1">
                    <a:lumMod val="60000"/>
                    <a:lumOff val="40000"/>
                  </a:schemeClr>
                </a:solidFill>
              </a:rPr>
              <a:t>Self-Service Business Intelligence in SQL Server 2012:</a:t>
            </a:r>
          </a:p>
          <a:p>
            <a:pPr lvl="1"/>
            <a:r>
              <a:rPr lang="en-GB" dirty="0" err="1" smtClean="0">
                <a:solidFill>
                  <a:schemeClr val="bg1">
                    <a:lumMod val="60000"/>
                    <a:lumOff val="40000"/>
                  </a:schemeClr>
                </a:solidFill>
              </a:rPr>
              <a:t>PowerPivot</a:t>
            </a:r>
            <a:r>
              <a:rPr lang="en-GB" dirty="0" smtClean="0">
                <a:solidFill>
                  <a:schemeClr val="bg1">
                    <a:lumMod val="60000"/>
                    <a:lumOff val="40000"/>
                  </a:schemeClr>
                </a:solidFill>
              </a:rPr>
              <a:t> </a:t>
            </a:r>
          </a:p>
          <a:p>
            <a:r>
              <a:rPr lang="en-GB" dirty="0" smtClean="0">
                <a:solidFill>
                  <a:schemeClr val="bg1">
                    <a:lumMod val="60000"/>
                    <a:lumOff val="40000"/>
                  </a:schemeClr>
                </a:solidFill>
              </a:rPr>
              <a:t>Data Visualisation in SQL Server 2012: </a:t>
            </a:r>
          </a:p>
          <a:p>
            <a:pPr lvl="1"/>
            <a:r>
              <a:rPr lang="en-GB" dirty="0" smtClean="0">
                <a:solidFill>
                  <a:schemeClr val="bg1">
                    <a:lumMod val="60000"/>
                    <a:lumOff val="40000"/>
                  </a:schemeClr>
                </a:solidFill>
              </a:rPr>
              <a:t>Power View Architecture and demo</a:t>
            </a:r>
          </a:p>
          <a:p>
            <a:pPr lvl="1"/>
            <a:r>
              <a:rPr lang="en-GB" dirty="0" smtClean="0">
                <a:solidFill>
                  <a:schemeClr val="bg1">
                    <a:lumMod val="60000"/>
                    <a:lumOff val="40000"/>
                  </a:schemeClr>
                </a:solidFill>
              </a:rPr>
              <a:t>Reporting Services in </a:t>
            </a:r>
            <a:r>
              <a:rPr lang="en-GB" dirty="0" err="1" smtClean="0">
                <a:solidFill>
                  <a:schemeClr val="bg1">
                    <a:lumMod val="60000"/>
                    <a:lumOff val="40000"/>
                  </a:schemeClr>
                </a:solidFill>
              </a:rPr>
              <a:t>Sharepoint</a:t>
            </a:r>
            <a:endParaRPr lang="en-GB" dirty="0" smtClean="0">
              <a:solidFill>
                <a:schemeClr val="bg1">
                  <a:lumMod val="60000"/>
                  <a:lumOff val="40000"/>
                </a:schemeClr>
              </a:solidFill>
            </a:endParaRPr>
          </a:p>
          <a:p>
            <a:r>
              <a:rPr lang="en-GB" dirty="0" smtClean="0">
                <a:solidFill>
                  <a:schemeClr val="bg1">
                    <a:lumMod val="60000"/>
                    <a:lumOff val="40000"/>
                  </a:schemeClr>
                </a:solidFill>
              </a:rPr>
              <a:t>Questions?</a:t>
            </a:r>
          </a:p>
          <a:p>
            <a:endParaRPr lang="en-GB" dirty="0" smtClean="0"/>
          </a:p>
          <a:p>
            <a:endParaRPr lang="en-GB" dirty="0" smtClean="0"/>
          </a:p>
          <a:p>
            <a:endParaRPr lang="en-GB" dirty="0" smtClean="0">
              <a:latin typeface="+mj-lt"/>
            </a:endParaRPr>
          </a:p>
          <a:p>
            <a:endParaRPr lang="en-GB" dirty="0">
              <a:latin typeface="+mj-lt"/>
            </a:endParaRPr>
          </a:p>
        </p:txBody>
      </p:sp>
    </p:spTree>
    <p:extLst>
      <p:ext uri="{BB962C8B-B14F-4D97-AF65-F5344CB8AC3E}">
        <p14:creationId xmlns:p14="http://schemas.microsoft.com/office/powerpoint/2010/main" val="313040709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PowerPivot</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7544" y="1295401"/>
            <a:ext cx="9293318" cy="4203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66090558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PowerPivot Versions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161" y="1198491"/>
            <a:ext cx="10603522" cy="430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54353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PowerPivot?</a:t>
            </a:r>
            <a:endParaRPr lang="en-US" dirty="0"/>
          </a:p>
        </p:txBody>
      </p:sp>
      <p:sp>
        <p:nvSpPr>
          <p:cNvPr id="3" name="Content Placeholder 2"/>
          <p:cNvSpPr>
            <a:spLocks noGrp="1"/>
          </p:cNvSpPr>
          <p:nvPr>
            <p:ph idx="1"/>
          </p:nvPr>
        </p:nvSpPr>
        <p:spPr>
          <a:xfrm>
            <a:off x="519112" y="1447798"/>
            <a:ext cx="11149013" cy="2068259"/>
          </a:xfrm>
        </p:spPr>
        <p:txBody>
          <a:bodyPr/>
          <a:lstStyle/>
          <a:p>
            <a:r>
              <a:rPr lang="en-US" dirty="0" err="1" smtClean="0"/>
              <a:t>Mashups</a:t>
            </a:r>
            <a:endParaRPr lang="en-US" dirty="0"/>
          </a:p>
          <a:p>
            <a:r>
              <a:rPr lang="en-US" dirty="0" smtClean="0"/>
              <a:t>Far better than VLOOKUP</a:t>
            </a:r>
          </a:p>
          <a:p>
            <a:r>
              <a:rPr lang="en-US" dirty="0"/>
              <a:t>H</a:t>
            </a:r>
            <a:r>
              <a:rPr lang="en-US" dirty="0" smtClean="0"/>
              <a:t>igh Performance</a:t>
            </a:r>
          </a:p>
          <a:p>
            <a:r>
              <a:rPr lang="en-US" dirty="0" smtClean="0"/>
              <a:t>Sophisticated </a:t>
            </a:r>
            <a:r>
              <a:rPr lang="en-US" dirty="0"/>
              <a:t>T</a:t>
            </a:r>
            <a:r>
              <a:rPr lang="en-US" dirty="0" smtClean="0"/>
              <a:t>ime Intelligence</a:t>
            </a:r>
            <a:endParaRPr lang="en-US" dirty="0"/>
          </a:p>
        </p:txBody>
      </p:sp>
      <p:pic>
        <p:nvPicPr>
          <p:cNvPr id="4" name="Picture 4" descr="C:\User Data\SQLBI\NewTemplate\Deck Gemini\3DArt\empower2.png"/>
          <p:cNvPicPr>
            <a:picLocks noChangeAspect="1" noChangeArrowheads="1"/>
          </p:cNvPicPr>
          <p:nvPr/>
        </p:nvPicPr>
        <p:blipFill>
          <a:blip r:embed="rId3" cstate="print"/>
          <a:stretch>
            <a:fillRect/>
          </a:stretch>
        </p:blipFill>
        <p:spPr bwMode="auto">
          <a:xfrm>
            <a:off x="7008575" y="3520280"/>
            <a:ext cx="4982885" cy="3032921"/>
          </a:xfrm>
          <a:prstGeom prst="rect">
            <a:avLst/>
          </a:prstGeom>
          <a:noFill/>
          <a:ln w="9525">
            <a:noFill/>
            <a:miter lim="800000"/>
            <a:headEnd/>
            <a:tailEnd/>
          </a:ln>
        </p:spPr>
      </p:pic>
    </p:spTree>
    <p:extLst>
      <p:ext uri="{BB962C8B-B14F-4D97-AF65-F5344CB8AC3E}">
        <p14:creationId xmlns:p14="http://schemas.microsoft.com/office/powerpoint/2010/main" val="391067090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 User BI in SQL Server 2012</a:t>
            </a:r>
            <a:endParaRPr lang="en-GB" dirty="0"/>
          </a:p>
        </p:txBody>
      </p:sp>
      <p:sp>
        <p:nvSpPr>
          <p:cNvPr id="5" name="Freeform 75"/>
          <p:cNvSpPr>
            <a:spLocks noEditPoints="1"/>
          </p:cNvSpPr>
          <p:nvPr/>
        </p:nvSpPr>
        <p:spPr bwMode="auto">
          <a:xfrm>
            <a:off x="5103812" y="2590800"/>
            <a:ext cx="1676400" cy="1869083"/>
          </a:xfrm>
          <a:custGeom>
            <a:avLst/>
            <a:gdLst>
              <a:gd name="T0" fmla="*/ 145 w 413"/>
              <a:gd name="T1" fmla="*/ 290 h 440"/>
              <a:gd name="T2" fmla="*/ 104 w 413"/>
              <a:gd name="T3" fmla="*/ 330 h 440"/>
              <a:gd name="T4" fmla="*/ 145 w 413"/>
              <a:gd name="T5" fmla="*/ 371 h 440"/>
              <a:gd name="T6" fmla="*/ 185 w 413"/>
              <a:gd name="T7" fmla="*/ 330 h 440"/>
              <a:gd name="T8" fmla="*/ 145 w 413"/>
              <a:gd name="T9" fmla="*/ 290 h 440"/>
              <a:gd name="T10" fmla="*/ 145 w 413"/>
              <a:gd name="T11" fmla="*/ 356 h 440"/>
              <a:gd name="T12" fmla="*/ 119 w 413"/>
              <a:gd name="T13" fmla="*/ 330 h 440"/>
              <a:gd name="T14" fmla="*/ 145 w 413"/>
              <a:gd name="T15" fmla="*/ 305 h 440"/>
              <a:gd name="T16" fmla="*/ 171 w 413"/>
              <a:gd name="T17" fmla="*/ 330 h 440"/>
              <a:gd name="T18" fmla="*/ 145 w 413"/>
              <a:gd name="T19" fmla="*/ 356 h 440"/>
              <a:gd name="T20" fmla="*/ 222 w 413"/>
              <a:gd name="T21" fmla="*/ 358 h 440"/>
              <a:gd name="T22" fmla="*/ 182 w 413"/>
              <a:gd name="T23" fmla="*/ 399 h 440"/>
              <a:gd name="T24" fmla="*/ 222 w 413"/>
              <a:gd name="T25" fmla="*/ 440 h 440"/>
              <a:gd name="T26" fmla="*/ 263 w 413"/>
              <a:gd name="T27" fmla="*/ 399 h 440"/>
              <a:gd name="T28" fmla="*/ 222 w 413"/>
              <a:gd name="T29" fmla="*/ 358 h 440"/>
              <a:gd name="T30" fmla="*/ 222 w 413"/>
              <a:gd name="T31" fmla="*/ 425 h 440"/>
              <a:gd name="T32" fmla="*/ 197 w 413"/>
              <a:gd name="T33" fmla="*/ 399 h 440"/>
              <a:gd name="T34" fmla="*/ 222 w 413"/>
              <a:gd name="T35" fmla="*/ 373 h 440"/>
              <a:gd name="T36" fmla="*/ 248 w 413"/>
              <a:gd name="T37" fmla="*/ 399 h 440"/>
              <a:gd name="T38" fmla="*/ 222 w 413"/>
              <a:gd name="T39" fmla="*/ 425 h 440"/>
              <a:gd name="T40" fmla="*/ 339 w 413"/>
              <a:gd name="T41" fmla="*/ 0 h 440"/>
              <a:gd name="T42" fmla="*/ 74 w 413"/>
              <a:gd name="T43" fmla="*/ 0 h 440"/>
              <a:gd name="T44" fmla="*/ 0 w 413"/>
              <a:gd name="T45" fmla="*/ 74 h 440"/>
              <a:gd name="T46" fmla="*/ 0 w 413"/>
              <a:gd name="T47" fmla="*/ 204 h 440"/>
              <a:gd name="T48" fmla="*/ 74 w 413"/>
              <a:gd name="T49" fmla="*/ 278 h 440"/>
              <a:gd name="T50" fmla="*/ 339 w 413"/>
              <a:gd name="T51" fmla="*/ 278 h 440"/>
              <a:gd name="T52" fmla="*/ 413 w 413"/>
              <a:gd name="T53" fmla="*/ 204 h 440"/>
              <a:gd name="T54" fmla="*/ 413 w 413"/>
              <a:gd name="T55" fmla="*/ 74 h 440"/>
              <a:gd name="T56" fmla="*/ 339 w 413"/>
              <a:gd name="T57" fmla="*/ 0 h 440"/>
              <a:gd name="T58" fmla="*/ 398 w 413"/>
              <a:gd name="T59" fmla="*/ 204 h 440"/>
              <a:gd name="T60" fmla="*/ 339 w 413"/>
              <a:gd name="T61" fmla="*/ 263 h 440"/>
              <a:gd name="T62" fmla="*/ 74 w 413"/>
              <a:gd name="T63" fmla="*/ 263 h 440"/>
              <a:gd name="T64" fmla="*/ 14 w 413"/>
              <a:gd name="T65" fmla="*/ 204 h 440"/>
              <a:gd name="T66" fmla="*/ 14 w 413"/>
              <a:gd name="T67" fmla="*/ 74 h 440"/>
              <a:gd name="T68" fmla="*/ 74 w 413"/>
              <a:gd name="T69" fmla="*/ 15 h 440"/>
              <a:gd name="T70" fmla="*/ 339 w 413"/>
              <a:gd name="T71" fmla="*/ 15 h 440"/>
              <a:gd name="T72" fmla="*/ 398 w 413"/>
              <a:gd name="T73" fmla="*/ 74 h 440"/>
              <a:gd name="T74" fmla="*/ 398 w 413"/>
              <a:gd name="T75" fmla="*/ 20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3" h="440">
                <a:moveTo>
                  <a:pt x="145" y="290"/>
                </a:moveTo>
                <a:cubicBezTo>
                  <a:pt x="122" y="290"/>
                  <a:pt x="104" y="308"/>
                  <a:pt x="104" y="330"/>
                </a:cubicBezTo>
                <a:cubicBezTo>
                  <a:pt x="104" y="353"/>
                  <a:pt x="122" y="371"/>
                  <a:pt x="145" y="371"/>
                </a:cubicBezTo>
                <a:cubicBezTo>
                  <a:pt x="167" y="371"/>
                  <a:pt x="185" y="353"/>
                  <a:pt x="185" y="330"/>
                </a:cubicBezTo>
                <a:cubicBezTo>
                  <a:pt x="185" y="308"/>
                  <a:pt x="167" y="290"/>
                  <a:pt x="145" y="290"/>
                </a:cubicBezTo>
                <a:close/>
                <a:moveTo>
                  <a:pt x="145" y="356"/>
                </a:moveTo>
                <a:cubicBezTo>
                  <a:pt x="131" y="356"/>
                  <a:pt x="119" y="345"/>
                  <a:pt x="119" y="330"/>
                </a:cubicBezTo>
                <a:cubicBezTo>
                  <a:pt x="119" y="316"/>
                  <a:pt x="131" y="305"/>
                  <a:pt x="145" y="305"/>
                </a:cubicBezTo>
                <a:cubicBezTo>
                  <a:pt x="159" y="305"/>
                  <a:pt x="171" y="316"/>
                  <a:pt x="171" y="330"/>
                </a:cubicBezTo>
                <a:cubicBezTo>
                  <a:pt x="171" y="345"/>
                  <a:pt x="159" y="356"/>
                  <a:pt x="145" y="356"/>
                </a:cubicBezTo>
                <a:close/>
                <a:moveTo>
                  <a:pt x="222" y="358"/>
                </a:moveTo>
                <a:cubicBezTo>
                  <a:pt x="200" y="358"/>
                  <a:pt x="182" y="377"/>
                  <a:pt x="182" y="399"/>
                </a:cubicBezTo>
                <a:cubicBezTo>
                  <a:pt x="182" y="421"/>
                  <a:pt x="200" y="440"/>
                  <a:pt x="222" y="440"/>
                </a:cubicBezTo>
                <a:cubicBezTo>
                  <a:pt x="245" y="440"/>
                  <a:pt x="263" y="421"/>
                  <a:pt x="263" y="399"/>
                </a:cubicBezTo>
                <a:cubicBezTo>
                  <a:pt x="263" y="377"/>
                  <a:pt x="245" y="358"/>
                  <a:pt x="222" y="358"/>
                </a:cubicBezTo>
                <a:close/>
                <a:moveTo>
                  <a:pt x="222" y="425"/>
                </a:moveTo>
                <a:cubicBezTo>
                  <a:pt x="208" y="425"/>
                  <a:pt x="197" y="413"/>
                  <a:pt x="197" y="399"/>
                </a:cubicBezTo>
                <a:cubicBezTo>
                  <a:pt x="197" y="385"/>
                  <a:pt x="208" y="373"/>
                  <a:pt x="222" y="373"/>
                </a:cubicBezTo>
                <a:cubicBezTo>
                  <a:pt x="237" y="373"/>
                  <a:pt x="248" y="385"/>
                  <a:pt x="248" y="399"/>
                </a:cubicBezTo>
                <a:cubicBezTo>
                  <a:pt x="248" y="413"/>
                  <a:pt x="237" y="425"/>
                  <a:pt x="222" y="425"/>
                </a:cubicBezTo>
                <a:close/>
                <a:moveTo>
                  <a:pt x="339" y="0"/>
                </a:moveTo>
                <a:cubicBezTo>
                  <a:pt x="74" y="0"/>
                  <a:pt x="74" y="0"/>
                  <a:pt x="74" y="0"/>
                </a:cubicBezTo>
                <a:cubicBezTo>
                  <a:pt x="33" y="0"/>
                  <a:pt x="0" y="33"/>
                  <a:pt x="0" y="74"/>
                </a:cubicBezTo>
                <a:cubicBezTo>
                  <a:pt x="0" y="204"/>
                  <a:pt x="0" y="204"/>
                  <a:pt x="0" y="204"/>
                </a:cubicBezTo>
                <a:cubicBezTo>
                  <a:pt x="0" y="245"/>
                  <a:pt x="33" y="278"/>
                  <a:pt x="74" y="278"/>
                </a:cubicBezTo>
                <a:cubicBezTo>
                  <a:pt x="339" y="278"/>
                  <a:pt x="339" y="278"/>
                  <a:pt x="339" y="278"/>
                </a:cubicBezTo>
                <a:cubicBezTo>
                  <a:pt x="380" y="278"/>
                  <a:pt x="413" y="245"/>
                  <a:pt x="413" y="204"/>
                </a:cubicBezTo>
                <a:cubicBezTo>
                  <a:pt x="413" y="74"/>
                  <a:pt x="413" y="74"/>
                  <a:pt x="413" y="74"/>
                </a:cubicBezTo>
                <a:cubicBezTo>
                  <a:pt x="413" y="33"/>
                  <a:pt x="380" y="0"/>
                  <a:pt x="339" y="0"/>
                </a:cubicBezTo>
                <a:close/>
                <a:moveTo>
                  <a:pt x="398" y="204"/>
                </a:moveTo>
                <a:cubicBezTo>
                  <a:pt x="398" y="237"/>
                  <a:pt x="372" y="263"/>
                  <a:pt x="339" y="263"/>
                </a:cubicBezTo>
                <a:cubicBezTo>
                  <a:pt x="74" y="263"/>
                  <a:pt x="74" y="263"/>
                  <a:pt x="74" y="263"/>
                </a:cubicBezTo>
                <a:cubicBezTo>
                  <a:pt x="41" y="263"/>
                  <a:pt x="14" y="237"/>
                  <a:pt x="14" y="204"/>
                </a:cubicBezTo>
                <a:cubicBezTo>
                  <a:pt x="14" y="74"/>
                  <a:pt x="14" y="74"/>
                  <a:pt x="14" y="74"/>
                </a:cubicBezTo>
                <a:cubicBezTo>
                  <a:pt x="14" y="41"/>
                  <a:pt x="41" y="15"/>
                  <a:pt x="74" y="15"/>
                </a:cubicBezTo>
                <a:cubicBezTo>
                  <a:pt x="339" y="15"/>
                  <a:pt x="339" y="15"/>
                  <a:pt x="339" y="15"/>
                </a:cubicBezTo>
                <a:cubicBezTo>
                  <a:pt x="372" y="15"/>
                  <a:pt x="398" y="41"/>
                  <a:pt x="398" y="74"/>
                </a:cubicBezTo>
                <a:lnTo>
                  <a:pt x="398" y="20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31412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3" name="Subtitle 2"/>
          <p:cNvSpPr>
            <a:spLocks noGrp="1"/>
          </p:cNvSpPr>
          <p:nvPr>
            <p:ph type="subTitle" idx="1"/>
          </p:nvPr>
        </p:nvSpPr>
        <p:spPr/>
        <p:txBody>
          <a:bodyPr/>
          <a:lstStyle/>
          <a:p>
            <a:r>
              <a:rPr lang="en-US" dirty="0" smtClean="0"/>
              <a:t>Name: Jen Stirrup</a:t>
            </a:r>
          </a:p>
          <a:p>
            <a:r>
              <a:rPr lang="en-US" dirty="0" smtClean="0"/>
              <a:t>Title: Business Intelligence and Data </a:t>
            </a:r>
            <a:r>
              <a:rPr lang="en-US" dirty="0" err="1" smtClean="0"/>
              <a:t>Visualisation</a:t>
            </a:r>
            <a:r>
              <a:rPr lang="en-US" dirty="0" smtClean="0"/>
              <a:t> in SQL Server 2012</a:t>
            </a:r>
          </a:p>
          <a:p>
            <a:r>
              <a:rPr lang="en-US" dirty="0" smtClean="0"/>
              <a:t>Group</a:t>
            </a:r>
            <a:endParaRPr lang="en-US" dirty="0"/>
          </a:p>
        </p:txBody>
      </p:sp>
      <p:sp>
        <p:nvSpPr>
          <p:cNvPr id="2" name="Title 1"/>
          <p:cNvSpPr>
            <a:spLocks noGrp="1"/>
          </p:cNvSpPr>
          <p:nvPr>
            <p:ph type="ctrTitle"/>
          </p:nvPr>
        </p:nvSpPr>
        <p:spPr/>
        <p:txBody>
          <a:bodyPr/>
          <a:lstStyle/>
          <a:p>
            <a:r>
              <a:rPr lang="en-US" dirty="0" smtClean="0"/>
              <a:t>Power Pivot</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557428232"/>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12188825" cy="6858000"/>
          </a:xfrm>
          <a:prstGeom prst="rect">
            <a:avLst/>
          </a:prstGeom>
          <a:solidFill>
            <a:srgbClr val="FFFF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solidFill>
                  <a:schemeClr val="bg1"/>
                </a:solidFill>
              </a:rPr>
              <a:t>What did we learn from the demo?</a:t>
            </a:r>
            <a:endParaRPr lang="en-GB" dirty="0">
              <a:solidFill>
                <a:schemeClr val="bg1"/>
              </a:solidFill>
            </a:endParaRPr>
          </a:p>
        </p:txBody>
      </p:sp>
      <p:pic>
        <p:nvPicPr>
          <p:cNvPr id="13314" name="Picture 2" descr="C:\Users\Kyanos\AppData\Local\Microsoft\Windows\Temporary Internet Files\Content.IE5\48BYH0HT\MP9004030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812" y="1447800"/>
            <a:ext cx="683361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12916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83" y="304800"/>
            <a:ext cx="12524142" cy="2960912"/>
          </a:xfrm>
          <a:prstGeom prst="rect">
            <a:avLst/>
          </a:prstGeom>
        </p:spPr>
      </p:pic>
      <p:sp>
        <p:nvSpPr>
          <p:cNvPr id="112" name="Rounded Rectangle 111"/>
          <p:cNvSpPr/>
          <p:nvPr/>
        </p:nvSpPr>
        <p:spPr bwMode="auto">
          <a:xfrm>
            <a:off x="1842835" y="3223764"/>
            <a:ext cx="8503156" cy="2662052"/>
          </a:xfrm>
          <a:prstGeom prst="roundRect">
            <a:avLst>
              <a:gd name="adj" fmla="val 11007"/>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chemeClr val="accent1">
                    <a:alpha val="41000"/>
                  </a:scheme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lvl="1" indent="-227147" algn="ctr" defTabSz="914159" fontAlgn="base">
              <a:lnSpc>
                <a:spcPct val="90000"/>
              </a:lnSpc>
              <a:spcBef>
                <a:spcPts val="630"/>
              </a:spcBef>
              <a:spcAft>
                <a:spcPts val="1620"/>
              </a:spcAft>
              <a:buClr>
                <a:srgbClr val="FFFF99"/>
              </a:buClr>
              <a:buSzPct val="120000"/>
              <a:buBlip>
                <a:blip r:embed="rId4"/>
              </a:buBlip>
              <a:tabLst>
                <a:tab pos="513595" algn="l"/>
              </a:tabLst>
              <a:defRPr/>
            </a:pPr>
            <a:endParaRPr lang="en-US" altLang="zh-CN" sz="3200" i="1" dirty="0" smtClean="0">
              <a:solidFill>
                <a:schemeClr val="tx2"/>
              </a:solidFill>
              <a:latin typeface="Segoe" pitchFamily="34" charset="0"/>
            </a:endParaRPr>
          </a:p>
        </p:txBody>
      </p:sp>
      <p:sp>
        <p:nvSpPr>
          <p:cNvPr id="113" name="Rectangle 112"/>
          <p:cNvSpPr/>
          <p:nvPr/>
        </p:nvSpPr>
        <p:spPr bwMode="auto">
          <a:xfrm>
            <a:off x="-34825" y="2152016"/>
            <a:ext cx="12293300" cy="3159445"/>
          </a:xfrm>
          <a:custGeom>
            <a:avLst/>
            <a:gdLst>
              <a:gd name="connsiteX0" fmla="*/ 0 w 9144000"/>
              <a:gd name="connsiteY0" fmla="*/ 0 h 3586348"/>
              <a:gd name="connsiteX1" fmla="*/ 9144000 w 9144000"/>
              <a:gd name="connsiteY1" fmla="*/ 0 h 3586348"/>
              <a:gd name="connsiteX2" fmla="*/ 9144000 w 9144000"/>
              <a:gd name="connsiteY2" fmla="*/ 3586348 h 3586348"/>
              <a:gd name="connsiteX3" fmla="*/ 0 w 9144000"/>
              <a:gd name="connsiteY3" fmla="*/ 3586348 h 3586348"/>
              <a:gd name="connsiteX4" fmla="*/ 0 w 9144000"/>
              <a:gd name="connsiteY4" fmla="*/ 0 h 3586348"/>
              <a:gd name="connsiteX0" fmla="*/ 0 w 9170126"/>
              <a:gd name="connsiteY0" fmla="*/ 182880 h 3586348"/>
              <a:gd name="connsiteX1" fmla="*/ 9170126 w 9170126"/>
              <a:gd name="connsiteY1" fmla="*/ 0 h 3586348"/>
              <a:gd name="connsiteX2" fmla="*/ 9170126 w 9170126"/>
              <a:gd name="connsiteY2" fmla="*/ 3586348 h 3586348"/>
              <a:gd name="connsiteX3" fmla="*/ 26126 w 9170126"/>
              <a:gd name="connsiteY3" fmla="*/ 3586348 h 3586348"/>
              <a:gd name="connsiteX4" fmla="*/ 0 w 9170126"/>
              <a:gd name="connsiteY4" fmla="*/ 182880 h 3586348"/>
              <a:gd name="connsiteX0" fmla="*/ 0 w 9222377"/>
              <a:gd name="connsiteY0" fmla="*/ 0 h 3403468"/>
              <a:gd name="connsiteX1" fmla="*/ 9222377 w 9222377"/>
              <a:gd name="connsiteY1" fmla="*/ 60960 h 3403468"/>
              <a:gd name="connsiteX2" fmla="*/ 9170126 w 9222377"/>
              <a:gd name="connsiteY2" fmla="*/ 3403468 h 3403468"/>
              <a:gd name="connsiteX3" fmla="*/ 26126 w 9222377"/>
              <a:gd name="connsiteY3" fmla="*/ 3403468 h 3403468"/>
              <a:gd name="connsiteX4" fmla="*/ 0 w 9222377"/>
              <a:gd name="connsiteY4" fmla="*/ 0 h 340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2377" h="3403468">
                <a:moveTo>
                  <a:pt x="0" y="0"/>
                </a:moveTo>
                <a:lnTo>
                  <a:pt x="9222377" y="60960"/>
                </a:lnTo>
                <a:lnTo>
                  <a:pt x="9170126" y="3403468"/>
                </a:lnTo>
                <a:lnTo>
                  <a:pt x="26126" y="3403468"/>
                </a:lnTo>
                <a:lnTo>
                  <a:pt x="0" y="0"/>
                </a:lnTo>
                <a:close/>
              </a:path>
            </a:pathLst>
          </a:custGeom>
          <a:gradFill flip="none" rotWithShape="1">
            <a:gsLst>
              <a:gs pos="0">
                <a:schemeClr val="bg2">
                  <a:lumMod val="25000"/>
                </a:schemeClr>
              </a:gs>
              <a:gs pos="52000">
                <a:schemeClr val="tx1">
                  <a:lumMod val="50000"/>
                  <a:lumOff val="50000"/>
                </a:schemeClr>
              </a:gs>
              <a:gs pos="100000">
                <a:schemeClr val="bg2">
                  <a:lumMod val="25000"/>
                </a:schemeClr>
              </a:gs>
            </a:gsLst>
            <a:lin ang="3600000" scaled="0"/>
            <a:tileRect/>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a:lnSpc>
                <a:spcPct val="90000"/>
              </a:lnSpc>
              <a:spcBef>
                <a:spcPts val="630"/>
              </a:spcBef>
              <a:buClr>
                <a:srgbClr val="FFFF99"/>
              </a:buClr>
              <a:buSzPct val="120000"/>
              <a:defRPr/>
            </a:pPr>
            <a:endParaRPr lang="en-US" altLang="zh-CN" sz="3200" i="1" dirty="0" smtClean="0">
              <a:solidFill>
                <a:schemeClr val="tx2"/>
              </a:solidFill>
              <a:latin typeface="Segoe" pitchFamily="34" charset="0"/>
            </a:endParaRPr>
          </a:p>
        </p:txBody>
      </p:sp>
      <p:sp>
        <p:nvSpPr>
          <p:cNvPr id="6" name="Rectangle 5"/>
          <p:cNvSpPr/>
          <p:nvPr/>
        </p:nvSpPr>
        <p:spPr bwMode="auto">
          <a:xfrm>
            <a:off x="-124790" y="1911533"/>
            <a:ext cx="12383265" cy="3386818"/>
          </a:xfrm>
          <a:custGeom>
            <a:avLst/>
            <a:gdLst>
              <a:gd name="connsiteX0" fmla="*/ 0 w 9220200"/>
              <a:gd name="connsiteY0" fmla="*/ 0 h 3629025"/>
              <a:gd name="connsiteX1" fmla="*/ 9220200 w 9220200"/>
              <a:gd name="connsiteY1" fmla="*/ 0 h 3629025"/>
              <a:gd name="connsiteX2" fmla="*/ 9220200 w 9220200"/>
              <a:gd name="connsiteY2" fmla="*/ 3629025 h 3629025"/>
              <a:gd name="connsiteX3" fmla="*/ 0 w 9220200"/>
              <a:gd name="connsiteY3" fmla="*/ 3629025 h 3629025"/>
              <a:gd name="connsiteX4" fmla="*/ 0 w 9220200"/>
              <a:gd name="connsiteY4" fmla="*/ 0 h 3629025"/>
              <a:gd name="connsiteX0" fmla="*/ 0 w 9220200"/>
              <a:gd name="connsiteY0" fmla="*/ 0 h 3629025"/>
              <a:gd name="connsiteX1" fmla="*/ 9220200 w 9220200"/>
              <a:gd name="connsiteY1" fmla="*/ 0 h 3629025"/>
              <a:gd name="connsiteX2" fmla="*/ 9220200 w 9220200"/>
              <a:gd name="connsiteY2" fmla="*/ 3629025 h 3629025"/>
              <a:gd name="connsiteX3" fmla="*/ 371475 w 9220200"/>
              <a:gd name="connsiteY3" fmla="*/ 3629025 h 3629025"/>
              <a:gd name="connsiteX4" fmla="*/ 0 w 9220200"/>
              <a:gd name="connsiteY4" fmla="*/ 3629025 h 3629025"/>
              <a:gd name="connsiteX5" fmla="*/ 0 w 9220200"/>
              <a:gd name="connsiteY5" fmla="*/ 0 h 3629025"/>
              <a:gd name="connsiteX0" fmla="*/ 0 w 9220200"/>
              <a:gd name="connsiteY0" fmla="*/ 0 h 3629025"/>
              <a:gd name="connsiteX1" fmla="*/ 9220200 w 9220200"/>
              <a:gd name="connsiteY1" fmla="*/ 0 h 3629025"/>
              <a:gd name="connsiteX2" fmla="*/ 9220200 w 9220200"/>
              <a:gd name="connsiteY2" fmla="*/ 3629025 h 3629025"/>
              <a:gd name="connsiteX3" fmla="*/ 371475 w 9220200"/>
              <a:gd name="connsiteY3" fmla="*/ 3629025 h 3629025"/>
              <a:gd name="connsiteX4" fmla="*/ 76200 w 9220200"/>
              <a:gd name="connsiteY4" fmla="*/ 3200400 h 3629025"/>
              <a:gd name="connsiteX5" fmla="*/ 0 w 9220200"/>
              <a:gd name="connsiteY5" fmla="*/ 0 h 3629025"/>
              <a:gd name="connsiteX0" fmla="*/ 0 w 9220200"/>
              <a:gd name="connsiteY0" fmla="*/ 0 h 3638550"/>
              <a:gd name="connsiteX1" fmla="*/ 9220200 w 9220200"/>
              <a:gd name="connsiteY1" fmla="*/ 0 h 3638550"/>
              <a:gd name="connsiteX2" fmla="*/ 9220200 w 9220200"/>
              <a:gd name="connsiteY2" fmla="*/ 3629025 h 3638550"/>
              <a:gd name="connsiteX3" fmla="*/ 971550 w 9220200"/>
              <a:gd name="connsiteY3" fmla="*/ 3638550 h 3638550"/>
              <a:gd name="connsiteX4" fmla="*/ 76200 w 9220200"/>
              <a:gd name="connsiteY4" fmla="*/ 3200400 h 3638550"/>
              <a:gd name="connsiteX5" fmla="*/ 0 w 9220200"/>
              <a:gd name="connsiteY5" fmla="*/ 0 h 3638550"/>
              <a:gd name="connsiteX0" fmla="*/ 0 w 9220200"/>
              <a:gd name="connsiteY0" fmla="*/ 0 h 3648075"/>
              <a:gd name="connsiteX1" fmla="*/ 9220200 w 9220200"/>
              <a:gd name="connsiteY1" fmla="*/ 0 h 3648075"/>
              <a:gd name="connsiteX2" fmla="*/ 9220200 w 9220200"/>
              <a:gd name="connsiteY2" fmla="*/ 3629025 h 3648075"/>
              <a:gd name="connsiteX3" fmla="*/ 1666875 w 9220200"/>
              <a:gd name="connsiteY3" fmla="*/ 3648075 h 3648075"/>
              <a:gd name="connsiteX4" fmla="*/ 76200 w 9220200"/>
              <a:gd name="connsiteY4" fmla="*/ 3200400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1457325 w 9220200"/>
              <a:gd name="connsiteY3" fmla="*/ 3648075 h 3648075"/>
              <a:gd name="connsiteX4" fmla="*/ 76200 w 9220200"/>
              <a:gd name="connsiteY4" fmla="*/ 3200400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1457325 w 9220200"/>
              <a:gd name="connsiteY3" fmla="*/ 3648075 h 3648075"/>
              <a:gd name="connsiteX4" fmla="*/ 57150 w 9220200"/>
              <a:gd name="connsiteY4" fmla="*/ 2514600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1457325 w 9220200"/>
              <a:gd name="connsiteY3" fmla="*/ 3648075 h 3648075"/>
              <a:gd name="connsiteX4" fmla="*/ 38100 w 9220200"/>
              <a:gd name="connsiteY4" fmla="*/ 2962275 h 3648075"/>
              <a:gd name="connsiteX5" fmla="*/ 0 w 9220200"/>
              <a:gd name="connsiteY5" fmla="*/ 0 h 3648075"/>
              <a:gd name="connsiteX0" fmla="*/ 0 w 9220200"/>
              <a:gd name="connsiteY0" fmla="*/ 0 h 3648075"/>
              <a:gd name="connsiteX1" fmla="*/ 9220200 w 9220200"/>
              <a:gd name="connsiteY1" fmla="*/ 0 h 3648075"/>
              <a:gd name="connsiteX2" fmla="*/ 9220200 w 9220200"/>
              <a:gd name="connsiteY2" fmla="*/ 3629025 h 3648075"/>
              <a:gd name="connsiteX3" fmla="*/ 8848725 w 9220200"/>
              <a:gd name="connsiteY3" fmla="*/ 3629024 h 3648075"/>
              <a:gd name="connsiteX4" fmla="*/ 1457325 w 9220200"/>
              <a:gd name="connsiteY4" fmla="*/ 3648075 h 3648075"/>
              <a:gd name="connsiteX5" fmla="*/ 38100 w 9220200"/>
              <a:gd name="connsiteY5" fmla="*/ 2962275 h 3648075"/>
              <a:gd name="connsiteX6" fmla="*/ 0 w 9220200"/>
              <a:gd name="connsiteY6" fmla="*/ 0 h 3648075"/>
              <a:gd name="connsiteX0" fmla="*/ 0 w 9220200"/>
              <a:gd name="connsiteY0" fmla="*/ 0 h 3648075"/>
              <a:gd name="connsiteX1" fmla="*/ 9220200 w 9220200"/>
              <a:gd name="connsiteY1" fmla="*/ 0 h 3648075"/>
              <a:gd name="connsiteX2" fmla="*/ 9220200 w 9220200"/>
              <a:gd name="connsiteY2" fmla="*/ 2638425 h 3648075"/>
              <a:gd name="connsiteX3" fmla="*/ 8848725 w 9220200"/>
              <a:gd name="connsiteY3" fmla="*/ 3629024 h 3648075"/>
              <a:gd name="connsiteX4" fmla="*/ 1457325 w 9220200"/>
              <a:gd name="connsiteY4" fmla="*/ 3648075 h 3648075"/>
              <a:gd name="connsiteX5" fmla="*/ 38100 w 9220200"/>
              <a:gd name="connsiteY5" fmla="*/ 2962275 h 3648075"/>
              <a:gd name="connsiteX6" fmla="*/ 0 w 9220200"/>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8848725 w 9229725"/>
              <a:gd name="connsiteY3" fmla="*/ 3629024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8096250 w 9229725"/>
              <a:gd name="connsiteY3" fmla="*/ 3638549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7858125 w 9229725"/>
              <a:gd name="connsiteY3" fmla="*/ 3638549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7600950 w 9229725"/>
              <a:gd name="connsiteY3" fmla="*/ 3638549 h 3648075"/>
              <a:gd name="connsiteX4" fmla="*/ 1457325 w 9229725"/>
              <a:gd name="connsiteY4" fmla="*/ 3648075 h 3648075"/>
              <a:gd name="connsiteX5" fmla="*/ 38100 w 9229725"/>
              <a:gd name="connsiteY5" fmla="*/ 2962275 h 3648075"/>
              <a:gd name="connsiteX6" fmla="*/ 0 w 9229725"/>
              <a:gd name="connsiteY6" fmla="*/ 0 h 3648075"/>
              <a:gd name="connsiteX0" fmla="*/ 0 w 9229725"/>
              <a:gd name="connsiteY0" fmla="*/ 0 h 3648075"/>
              <a:gd name="connsiteX1" fmla="*/ 9220200 w 9229725"/>
              <a:gd name="connsiteY1" fmla="*/ 0 h 3648075"/>
              <a:gd name="connsiteX2" fmla="*/ 9229725 w 9229725"/>
              <a:gd name="connsiteY2" fmla="*/ 2981325 h 3648075"/>
              <a:gd name="connsiteX3" fmla="*/ 7886700 w 9229725"/>
              <a:gd name="connsiteY3" fmla="*/ 3648074 h 3648075"/>
              <a:gd name="connsiteX4" fmla="*/ 1457325 w 9229725"/>
              <a:gd name="connsiteY4" fmla="*/ 3648075 h 3648075"/>
              <a:gd name="connsiteX5" fmla="*/ 38100 w 9229725"/>
              <a:gd name="connsiteY5" fmla="*/ 2962275 h 3648075"/>
              <a:gd name="connsiteX6" fmla="*/ 0 w 9229725"/>
              <a:gd name="connsiteY6" fmla="*/ 0 h 3648075"/>
              <a:gd name="connsiteX0" fmla="*/ 0 w 9247142"/>
              <a:gd name="connsiteY0" fmla="*/ 287383 h 3648075"/>
              <a:gd name="connsiteX1" fmla="*/ 9237617 w 9247142"/>
              <a:gd name="connsiteY1" fmla="*/ 0 h 3648075"/>
              <a:gd name="connsiteX2" fmla="*/ 9247142 w 9247142"/>
              <a:gd name="connsiteY2" fmla="*/ 2981325 h 3648075"/>
              <a:gd name="connsiteX3" fmla="*/ 7904117 w 9247142"/>
              <a:gd name="connsiteY3" fmla="*/ 3648074 h 3648075"/>
              <a:gd name="connsiteX4" fmla="*/ 1474742 w 9247142"/>
              <a:gd name="connsiteY4" fmla="*/ 3648075 h 3648075"/>
              <a:gd name="connsiteX5" fmla="*/ 55517 w 9247142"/>
              <a:gd name="connsiteY5" fmla="*/ 2962275 h 3648075"/>
              <a:gd name="connsiteX6" fmla="*/ 0 w 9247142"/>
              <a:gd name="connsiteY6" fmla="*/ 287383 h 3648075"/>
              <a:gd name="connsiteX0" fmla="*/ 0 w 9289868"/>
              <a:gd name="connsiteY0" fmla="*/ 26126 h 3386818"/>
              <a:gd name="connsiteX1" fmla="*/ 9289868 w 9289868"/>
              <a:gd name="connsiteY1" fmla="*/ 0 h 3386818"/>
              <a:gd name="connsiteX2" fmla="*/ 9247142 w 9289868"/>
              <a:gd name="connsiteY2" fmla="*/ 2720068 h 3386818"/>
              <a:gd name="connsiteX3" fmla="*/ 7904117 w 9289868"/>
              <a:gd name="connsiteY3" fmla="*/ 3386817 h 3386818"/>
              <a:gd name="connsiteX4" fmla="*/ 1474742 w 9289868"/>
              <a:gd name="connsiteY4" fmla="*/ 3386818 h 3386818"/>
              <a:gd name="connsiteX5" fmla="*/ 55517 w 9289868"/>
              <a:gd name="connsiteY5" fmla="*/ 2701018 h 3386818"/>
              <a:gd name="connsiteX6" fmla="*/ 0 w 9289868"/>
              <a:gd name="connsiteY6" fmla="*/ 26126 h 338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9868" h="3386818">
                <a:moveTo>
                  <a:pt x="0" y="26126"/>
                </a:moveTo>
                <a:lnTo>
                  <a:pt x="9289868" y="0"/>
                </a:lnTo>
                <a:lnTo>
                  <a:pt x="9247142" y="2720068"/>
                </a:lnTo>
                <a:lnTo>
                  <a:pt x="7904117" y="3386817"/>
                </a:lnTo>
                <a:lnTo>
                  <a:pt x="1474742" y="3386818"/>
                </a:lnTo>
                <a:lnTo>
                  <a:pt x="55517" y="2701018"/>
                </a:lnTo>
                <a:lnTo>
                  <a:pt x="0" y="26126"/>
                </a:lnTo>
                <a:close/>
              </a:path>
            </a:pathLst>
          </a:custGeom>
          <a:gradFill>
            <a:gsLst>
              <a:gs pos="0">
                <a:schemeClr val="bg2">
                  <a:lumMod val="75000"/>
                  <a:alpha val="50000"/>
                </a:schemeClr>
              </a:gs>
              <a:gs pos="52000">
                <a:schemeClr val="tx1">
                  <a:lumMod val="50000"/>
                  <a:lumOff val="50000"/>
                  <a:alpha val="50000"/>
                </a:schemeClr>
              </a:gs>
              <a:gs pos="100000">
                <a:schemeClr val="bg2">
                  <a:lumMod val="75000"/>
                  <a:alpha val="50000"/>
                </a:schemeClr>
              </a:gs>
            </a:gsLst>
            <a:lin ang="5400000" scaled="0"/>
          </a:grad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tx2"/>
              </a:solidFill>
              <a:effectLst>
                <a:outerShdw blurRad="38100" dist="38100" dir="2700000" algn="tl">
                  <a:srgbClr val="000000">
                    <a:alpha val="43137"/>
                  </a:srgbClr>
                </a:outerShdw>
              </a:effectLst>
              <a:latin typeface="Segoe" pitchFamily="34" charset="0"/>
            </a:endParaRPr>
          </a:p>
        </p:txBody>
      </p:sp>
      <p:sp>
        <p:nvSpPr>
          <p:cNvPr id="115" name="Freeform 6"/>
          <p:cNvSpPr>
            <a:spLocks/>
          </p:cNvSpPr>
          <p:nvPr/>
        </p:nvSpPr>
        <p:spPr bwMode="auto">
          <a:xfrm>
            <a:off x="-16929" y="863731"/>
            <a:ext cx="12205754" cy="2229403"/>
          </a:xfrm>
          <a:custGeom>
            <a:avLst/>
            <a:gdLst/>
            <a:ahLst/>
            <a:cxnLst>
              <a:cxn ang="0">
                <a:pos x="17" y="2049"/>
              </a:cxn>
              <a:cxn ang="0">
                <a:pos x="262" y="1872"/>
              </a:cxn>
              <a:cxn ang="0">
                <a:pos x="485" y="1731"/>
              </a:cxn>
              <a:cxn ang="0">
                <a:pos x="768" y="1568"/>
              </a:cxn>
              <a:cxn ang="0">
                <a:pos x="1107" y="1398"/>
              </a:cxn>
              <a:cxn ang="0">
                <a:pos x="1496" y="1231"/>
              </a:cxn>
              <a:cxn ang="0">
                <a:pos x="1931" y="1082"/>
              </a:cxn>
              <a:cxn ang="0">
                <a:pos x="2243" y="996"/>
              </a:cxn>
              <a:cxn ang="0">
                <a:pos x="2488" y="942"/>
              </a:cxn>
              <a:cxn ang="0">
                <a:pos x="2743" y="900"/>
              </a:cxn>
              <a:cxn ang="0">
                <a:pos x="3005" y="869"/>
              </a:cxn>
              <a:cxn ang="0">
                <a:pos x="3275" y="850"/>
              </a:cxn>
              <a:cxn ang="0">
                <a:pos x="3459" y="846"/>
              </a:cxn>
              <a:cxn ang="0">
                <a:pos x="3733" y="856"/>
              </a:cxn>
              <a:cxn ang="0">
                <a:pos x="4001" y="877"/>
              </a:cxn>
              <a:cxn ang="0">
                <a:pos x="4259" y="911"/>
              </a:cxn>
              <a:cxn ang="0">
                <a:pos x="4512" y="959"/>
              </a:cxn>
              <a:cxn ang="0">
                <a:pos x="4754" y="1015"/>
              </a:cxn>
              <a:cxn ang="0">
                <a:pos x="5135" y="1126"/>
              </a:cxn>
              <a:cxn ang="0">
                <a:pos x="5554" y="1281"/>
              </a:cxn>
              <a:cxn ang="0">
                <a:pos x="5928" y="1449"/>
              </a:cxn>
              <a:cxn ang="0">
                <a:pos x="6246" y="1616"/>
              </a:cxn>
              <a:cxn ang="0">
                <a:pos x="6510" y="1771"/>
              </a:cxn>
              <a:cxn ang="0">
                <a:pos x="6763" y="1939"/>
              </a:cxn>
              <a:cxn ang="0">
                <a:pos x="6912" y="2051"/>
              </a:cxn>
              <a:cxn ang="0">
                <a:pos x="6845" y="810"/>
              </a:cxn>
              <a:cxn ang="0">
                <a:pos x="6510" y="651"/>
              </a:cxn>
              <a:cxn ang="0">
                <a:pos x="6246" y="542"/>
              </a:cxn>
              <a:cxn ang="0">
                <a:pos x="5928" y="423"/>
              </a:cxn>
              <a:cxn ang="0">
                <a:pos x="5554" y="306"/>
              </a:cxn>
              <a:cxn ang="0">
                <a:pos x="5135" y="197"/>
              </a:cxn>
              <a:cxn ang="0">
                <a:pos x="4673" y="103"/>
              </a:cxn>
              <a:cxn ang="0">
                <a:pos x="4175" y="36"/>
              </a:cxn>
              <a:cxn ang="0">
                <a:pos x="3733" y="6"/>
              </a:cxn>
              <a:cxn ang="0">
                <a:pos x="3459" y="0"/>
              </a:cxn>
              <a:cxn ang="0">
                <a:pos x="3275" y="2"/>
              </a:cxn>
              <a:cxn ang="0">
                <a:pos x="2917" y="21"/>
              </a:cxn>
              <a:cxn ang="0">
                <a:pos x="2406" y="78"/>
              </a:cxn>
              <a:cxn ang="0">
                <a:pos x="1931" y="163"/>
              </a:cxn>
              <a:cxn ang="0">
                <a:pos x="1496" y="268"/>
              </a:cxn>
              <a:cxn ang="0">
                <a:pos x="1107" y="385"/>
              </a:cxn>
              <a:cxn ang="0">
                <a:pos x="768" y="504"/>
              </a:cxn>
              <a:cxn ang="0">
                <a:pos x="485" y="616"/>
              </a:cxn>
              <a:cxn ang="0">
                <a:pos x="149" y="770"/>
              </a:cxn>
              <a:cxn ang="0">
                <a:pos x="0" y="2062"/>
              </a:cxn>
            </a:cxnLst>
            <a:rect l="0" t="0" r="r" b="b"/>
            <a:pathLst>
              <a:path w="6912" h="2062">
                <a:moveTo>
                  <a:pt x="0" y="2062"/>
                </a:moveTo>
                <a:lnTo>
                  <a:pt x="0" y="2062"/>
                </a:lnTo>
                <a:lnTo>
                  <a:pt x="17" y="2049"/>
                </a:lnTo>
                <a:lnTo>
                  <a:pt x="67" y="2010"/>
                </a:lnTo>
                <a:lnTo>
                  <a:pt x="149" y="1949"/>
                </a:lnTo>
                <a:lnTo>
                  <a:pt x="262" y="1872"/>
                </a:lnTo>
                <a:lnTo>
                  <a:pt x="329" y="1828"/>
                </a:lnTo>
                <a:lnTo>
                  <a:pt x="404" y="1781"/>
                </a:lnTo>
                <a:lnTo>
                  <a:pt x="485" y="1731"/>
                </a:lnTo>
                <a:lnTo>
                  <a:pt x="573" y="1677"/>
                </a:lnTo>
                <a:lnTo>
                  <a:pt x="668" y="1624"/>
                </a:lnTo>
                <a:lnTo>
                  <a:pt x="768" y="1568"/>
                </a:lnTo>
                <a:lnTo>
                  <a:pt x="875" y="1511"/>
                </a:lnTo>
                <a:lnTo>
                  <a:pt x="988" y="1455"/>
                </a:lnTo>
                <a:lnTo>
                  <a:pt x="1107" y="1398"/>
                </a:lnTo>
                <a:lnTo>
                  <a:pt x="1231" y="1342"/>
                </a:lnTo>
                <a:lnTo>
                  <a:pt x="1362" y="1287"/>
                </a:lnTo>
                <a:lnTo>
                  <a:pt x="1496" y="1231"/>
                </a:lnTo>
                <a:lnTo>
                  <a:pt x="1636" y="1179"/>
                </a:lnTo>
                <a:lnTo>
                  <a:pt x="1781" y="1130"/>
                </a:lnTo>
                <a:lnTo>
                  <a:pt x="1931" y="1082"/>
                </a:lnTo>
                <a:lnTo>
                  <a:pt x="2084" y="1038"/>
                </a:lnTo>
                <a:lnTo>
                  <a:pt x="2164" y="1017"/>
                </a:lnTo>
                <a:lnTo>
                  <a:pt x="2243" y="996"/>
                </a:lnTo>
                <a:lnTo>
                  <a:pt x="2323" y="976"/>
                </a:lnTo>
                <a:lnTo>
                  <a:pt x="2406" y="959"/>
                </a:lnTo>
                <a:lnTo>
                  <a:pt x="2488" y="942"/>
                </a:lnTo>
                <a:lnTo>
                  <a:pt x="2572" y="927"/>
                </a:lnTo>
                <a:lnTo>
                  <a:pt x="2656" y="913"/>
                </a:lnTo>
                <a:lnTo>
                  <a:pt x="2743" y="900"/>
                </a:lnTo>
                <a:lnTo>
                  <a:pt x="2829" y="888"/>
                </a:lnTo>
                <a:lnTo>
                  <a:pt x="2917" y="877"/>
                </a:lnTo>
                <a:lnTo>
                  <a:pt x="3005" y="869"/>
                </a:lnTo>
                <a:lnTo>
                  <a:pt x="3095" y="862"/>
                </a:lnTo>
                <a:lnTo>
                  <a:pt x="3185" y="856"/>
                </a:lnTo>
                <a:lnTo>
                  <a:pt x="3275" y="850"/>
                </a:lnTo>
                <a:lnTo>
                  <a:pt x="3367" y="848"/>
                </a:lnTo>
                <a:lnTo>
                  <a:pt x="3459" y="846"/>
                </a:lnTo>
                <a:lnTo>
                  <a:pt x="3459" y="846"/>
                </a:lnTo>
                <a:lnTo>
                  <a:pt x="3551" y="848"/>
                </a:lnTo>
                <a:lnTo>
                  <a:pt x="3643" y="850"/>
                </a:lnTo>
                <a:lnTo>
                  <a:pt x="3733" y="856"/>
                </a:lnTo>
                <a:lnTo>
                  <a:pt x="3823" y="862"/>
                </a:lnTo>
                <a:lnTo>
                  <a:pt x="3913" y="867"/>
                </a:lnTo>
                <a:lnTo>
                  <a:pt x="4001" y="877"/>
                </a:lnTo>
                <a:lnTo>
                  <a:pt x="4089" y="886"/>
                </a:lnTo>
                <a:lnTo>
                  <a:pt x="4175" y="900"/>
                </a:lnTo>
                <a:lnTo>
                  <a:pt x="4259" y="911"/>
                </a:lnTo>
                <a:lnTo>
                  <a:pt x="4346" y="927"/>
                </a:lnTo>
                <a:lnTo>
                  <a:pt x="4428" y="942"/>
                </a:lnTo>
                <a:lnTo>
                  <a:pt x="4512" y="959"/>
                </a:lnTo>
                <a:lnTo>
                  <a:pt x="4593" y="976"/>
                </a:lnTo>
                <a:lnTo>
                  <a:pt x="4673" y="996"/>
                </a:lnTo>
                <a:lnTo>
                  <a:pt x="4754" y="1015"/>
                </a:lnTo>
                <a:lnTo>
                  <a:pt x="4832" y="1036"/>
                </a:lnTo>
                <a:lnTo>
                  <a:pt x="4985" y="1080"/>
                </a:lnTo>
                <a:lnTo>
                  <a:pt x="5135" y="1126"/>
                </a:lnTo>
                <a:lnTo>
                  <a:pt x="5280" y="1176"/>
                </a:lnTo>
                <a:lnTo>
                  <a:pt x="5420" y="1227"/>
                </a:lnTo>
                <a:lnTo>
                  <a:pt x="5554" y="1281"/>
                </a:lnTo>
                <a:lnTo>
                  <a:pt x="5684" y="1336"/>
                </a:lnTo>
                <a:lnTo>
                  <a:pt x="5809" y="1392"/>
                </a:lnTo>
                <a:lnTo>
                  <a:pt x="5928" y="1449"/>
                </a:lnTo>
                <a:lnTo>
                  <a:pt x="6039" y="1505"/>
                </a:lnTo>
                <a:lnTo>
                  <a:pt x="6146" y="1560"/>
                </a:lnTo>
                <a:lnTo>
                  <a:pt x="6246" y="1616"/>
                </a:lnTo>
                <a:lnTo>
                  <a:pt x="6341" y="1670"/>
                </a:lnTo>
                <a:lnTo>
                  <a:pt x="6427" y="1721"/>
                </a:lnTo>
                <a:lnTo>
                  <a:pt x="6510" y="1771"/>
                </a:lnTo>
                <a:lnTo>
                  <a:pt x="6583" y="1819"/>
                </a:lnTo>
                <a:lnTo>
                  <a:pt x="6650" y="1863"/>
                </a:lnTo>
                <a:lnTo>
                  <a:pt x="6763" y="1939"/>
                </a:lnTo>
                <a:lnTo>
                  <a:pt x="6845" y="1999"/>
                </a:lnTo>
                <a:lnTo>
                  <a:pt x="6895" y="2037"/>
                </a:lnTo>
                <a:lnTo>
                  <a:pt x="6912" y="2051"/>
                </a:lnTo>
                <a:lnTo>
                  <a:pt x="6912" y="846"/>
                </a:lnTo>
                <a:lnTo>
                  <a:pt x="6912" y="846"/>
                </a:lnTo>
                <a:lnTo>
                  <a:pt x="6845" y="810"/>
                </a:lnTo>
                <a:lnTo>
                  <a:pt x="6763" y="770"/>
                </a:lnTo>
                <a:lnTo>
                  <a:pt x="6650" y="714"/>
                </a:lnTo>
                <a:lnTo>
                  <a:pt x="6510" y="651"/>
                </a:lnTo>
                <a:lnTo>
                  <a:pt x="6427" y="616"/>
                </a:lnTo>
                <a:lnTo>
                  <a:pt x="6341" y="578"/>
                </a:lnTo>
                <a:lnTo>
                  <a:pt x="6246" y="542"/>
                </a:lnTo>
                <a:lnTo>
                  <a:pt x="6146" y="504"/>
                </a:lnTo>
                <a:lnTo>
                  <a:pt x="6039" y="463"/>
                </a:lnTo>
                <a:lnTo>
                  <a:pt x="5928" y="423"/>
                </a:lnTo>
                <a:lnTo>
                  <a:pt x="5809" y="385"/>
                </a:lnTo>
                <a:lnTo>
                  <a:pt x="5684" y="345"/>
                </a:lnTo>
                <a:lnTo>
                  <a:pt x="5554" y="306"/>
                </a:lnTo>
                <a:lnTo>
                  <a:pt x="5420" y="268"/>
                </a:lnTo>
                <a:lnTo>
                  <a:pt x="5280" y="232"/>
                </a:lnTo>
                <a:lnTo>
                  <a:pt x="5135" y="197"/>
                </a:lnTo>
                <a:lnTo>
                  <a:pt x="4985" y="163"/>
                </a:lnTo>
                <a:lnTo>
                  <a:pt x="4832" y="132"/>
                </a:lnTo>
                <a:lnTo>
                  <a:pt x="4673" y="103"/>
                </a:lnTo>
                <a:lnTo>
                  <a:pt x="4512" y="78"/>
                </a:lnTo>
                <a:lnTo>
                  <a:pt x="4346" y="56"/>
                </a:lnTo>
                <a:lnTo>
                  <a:pt x="4175" y="36"/>
                </a:lnTo>
                <a:lnTo>
                  <a:pt x="4001" y="21"/>
                </a:lnTo>
                <a:lnTo>
                  <a:pt x="3823" y="10"/>
                </a:lnTo>
                <a:lnTo>
                  <a:pt x="3733" y="6"/>
                </a:lnTo>
                <a:lnTo>
                  <a:pt x="3643" y="2"/>
                </a:lnTo>
                <a:lnTo>
                  <a:pt x="3551" y="0"/>
                </a:lnTo>
                <a:lnTo>
                  <a:pt x="3459" y="0"/>
                </a:lnTo>
                <a:lnTo>
                  <a:pt x="3459" y="0"/>
                </a:lnTo>
                <a:lnTo>
                  <a:pt x="3367" y="0"/>
                </a:lnTo>
                <a:lnTo>
                  <a:pt x="3275" y="2"/>
                </a:lnTo>
                <a:lnTo>
                  <a:pt x="3185" y="6"/>
                </a:lnTo>
                <a:lnTo>
                  <a:pt x="3095" y="10"/>
                </a:lnTo>
                <a:lnTo>
                  <a:pt x="2917" y="21"/>
                </a:lnTo>
                <a:lnTo>
                  <a:pt x="2743" y="36"/>
                </a:lnTo>
                <a:lnTo>
                  <a:pt x="2572" y="56"/>
                </a:lnTo>
                <a:lnTo>
                  <a:pt x="2406" y="78"/>
                </a:lnTo>
                <a:lnTo>
                  <a:pt x="2243" y="103"/>
                </a:lnTo>
                <a:lnTo>
                  <a:pt x="2084" y="132"/>
                </a:lnTo>
                <a:lnTo>
                  <a:pt x="1931" y="163"/>
                </a:lnTo>
                <a:lnTo>
                  <a:pt x="1781" y="197"/>
                </a:lnTo>
                <a:lnTo>
                  <a:pt x="1636" y="232"/>
                </a:lnTo>
                <a:lnTo>
                  <a:pt x="1496" y="268"/>
                </a:lnTo>
                <a:lnTo>
                  <a:pt x="1362" y="306"/>
                </a:lnTo>
                <a:lnTo>
                  <a:pt x="1231" y="345"/>
                </a:lnTo>
                <a:lnTo>
                  <a:pt x="1107" y="385"/>
                </a:lnTo>
                <a:lnTo>
                  <a:pt x="988" y="423"/>
                </a:lnTo>
                <a:lnTo>
                  <a:pt x="875" y="463"/>
                </a:lnTo>
                <a:lnTo>
                  <a:pt x="768" y="504"/>
                </a:lnTo>
                <a:lnTo>
                  <a:pt x="668" y="542"/>
                </a:lnTo>
                <a:lnTo>
                  <a:pt x="573" y="578"/>
                </a:lnTo>
                <a:lnTo>
                  <a:pt x="485" y="616"/>
                </a:lnTo>
                <a:lnTo>
                  <a:pt x="404" y="651"/>
                </a:lnTo>
                <a:lnTo>
                  <a:pt x="262" y="714"/>
                </a:lnTo>
                <a:lnTo>
                  <a:pt x="149" y="770"/>
                </a:lnTo>
                <a:lnTo>
                  <a:pt x="67" y="810"/>
                </a:lnTo>
                <a:lnTo>
                  <a:pt x="0" y="846"/>
                </a:lnTo>
                <a:lnTo>
                  <a:pt x="0" y="2062"/>
                </a:lnTo>
                <a:close/>
              </a:path>
            </a:pathLst>
          </a:custGeom>
          <a:gradFill flip="none" rotWithShape="1">
            <a:gsLst>
              <a:gs pos="0">
                <a:schemeClr val="bg2">
                  <a:lumMod val="75000"/>
                </a:schemeClr>
              </a:gs>
              <a:gs pos="52000">
                <a:schemeClr val="tx1">
                  <a:lumMod val="50000"/>
                  <a:lumOff val="50000"/>
                </a:schemeClr>
              </a:gs>
              <a:gs pos="100000">
                <a:schemeClr val="bg2">
                  <a:lumMod val="75000"/>
                </a:schemeClr>
              </a:gs>
            </a:gsLst>
            <a:lin ang="3600000" scaled="0"/>
            <a:tileRect/>
          </a:gradFill>
          <a:ln w="12700" cap="flat" cmpd="sng" algn="ctr">
            <a:noFill/>
            <a:prstDash val="solid"/>
            <a:round/>
            <a:headEnd type="none" w="med" len="med"/>
            <a:tailEnd type="none" w="med" len="med"/>
          </a:ln>
          <a:effectLst/>
        </p:spPr>
        <p:txBody>
          <a:bodyPr vert="horz" wrap="square" lIns="45710" tIns="45710" rIns="54852" bIns="41145" numCol="1" rtlCol="0" anchor="ctr" anchorCtr="1" compatLnSpc="1">
            <a:prstTxWarp prst="textNoShape">
              <a:avLst/>
            </a:prstTxWarp>
          </a:bodyPr>
          <a:lstStyle/>
          <a:p>
            <a:pPr marL="227147" indent="-227147" algn="ctr" defTabSz="914159">
              <a:lnSpc>
                <a:spcPct val="90000"/>
              </a:lnSpc>
              <a:spcBef>
                <a:spcPts val="630"/>
              </a:spcBef>
              <a:buClr>
                <a:srgbClr val="FFFF99"/>
              </a:buClr>
              <a:buSzPct val="120000"/>
              <a:defRPr/>
            </a:pPr>
            <a:endParaRPr lang="en-US" altLang="zh-CN" sz="3200" i="1" dirty="0" smtClean="0">
              <a:solidFill>
                <a:srgbClr val="FFFFFF"/>
              </a:solidFill>
              <a:latin typeface="Segoe" pitchFamily="34" charset="0"/>
            </a:endParaRPr>
          </a:p>
        </p:txBody>
      </p:sp>
      <p:sp>
        <p:nvSpPr>
          <p:cNvPr id="116" name="Rectangle 115"/>
          <p:cNvSpPr/>
          <p:nvPr/>
        </p:nvSpPr>
        <p:spPr>
          <a:xfrm>
            <a:off x="743993" y="3083824"/>
            <a:ext cx="2811081" cy="605294"/>
          </a:xfrm>
          <a:prstGeom prst="rect">
            <a:avLst/>
          </a:prstGeom>
        </p:spPr>
        <p:txBody>
          <a:bodyPr wrap="square">
            <a:spAutoFit/>
          </a:bodyPr>
          <a:lstStyle/>
          <a:p>
            <a:pPr>
              <a:lnSpc>
                <a:spcPts val="2000"/>
              </a:lnSpc>
              <a:spcBef>
                <a:spcPts val="600"/>
              </a:spcBef>
              <a:spcAft>
                <a:spcPts val="800"/>
              </a:spcAft>
              <a:buClr>
                <a:schemeClr val="bg1"/>
              </a:buClr>
              <a:buSzPct val="100000"/>
              <a:defRPr/>
            </a:pP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Sophisticated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Design Environment</a:t>
            </a:r>
          </a:p>
        </p:txBody>
      </p:sp>
      <p:pic>
        <p:nvPicPr>
          <p:cNvPr id="117" name="Picture 2" descr="\\eventsql\dvd\Online_ART\DVD_ART36\Artwork_Imagery\Brand Photos\Scenarios\FY09 Office Brand - No_exp\women man meeting working talking lap top.png"/>
          <p:cNvPicPr>
            <a:picLocks noChangeAspect="1" noChangeArrowheads="1"/>
          </p:cNvPicPr>
          <p:nvPr/>
        </p:nvPicPr>
        <p:blipFill>
          <a:blip r:embed="rId5" cstate="print"/>
          <a:srcRect/>
          <a:stretch>
            <a:fillRect/>
          </a:stretch>
        </p:blipFill>
        <p:spPr bwMode="auto">
          <a:xfrm>
            <a:off x="3787138" y="892675"/>
            <a:ext cx="4614551" cy="2180943"/>
          </a:xfrm>
          <a:prstGeom prst="rect">
            <a:avLst/>
          </a:prstGeom>
          <a:noFill/>
        </p:spPr>
      </p:pic>
      <p:sp>
        <p:nvSpPr>
          <p:cNvPr id="118" name="Rectangle 117"/>
          <p:cNvSpPr/>
          <p:nvPr/>
        </p:nvSpPr>
        <p:spPr>
          <a:xfrm>
            <a:off x="5642416" y="3808386"/>
            <a:ext cx="1002133" cy="581826"/>
          </a:xfrm>
          <a:prstGeom prst="rect">
            <a:avLst/>
          </a:prstGeom>
        </p:spPr>
        <p:txBody>
          <a:bodyPr wrap="none">
            <a:spAutoFit/>
          </a:bodyPr>
          <a:lstStyle/>
          <a:p>
            <a:pPr algn="ct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Re-use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of insights</a:t>
            </a:r>
          </a:p>
        </p:txBody>
      </p:sp>
      <p:grpSp>
        <p:nvGrpSpPr>
          <p:cNvPr id="152" name="Group 151"/>
          <p:cNvGrpSpPr/>
          <p:nvPr/>
        </p:nvGrpSpPr>
        <p:grpSpPr>
          <a:xfrm>
            <a:off x="247897" y="1663121"/>
            <a:ext cx="2680507" cy="1444574"/>
            <a:chOff x="256874" y="1164713"/>
            <a:chExt cx="2681059" cy="1925994"/>
          </a:xfrm>
          <a:effectLst>
            <a:outerShdw blurRad="50800" dist="50800" dir="5400000" algn="ctr" rotWithShape="0">
              <a:srgbClr val="000000">
                <a:alpha val="50000"/>
              </a:srgbClr>
            </a:outerShdw>
          </a:effectLst>
        </p:grpSpPr>
        <p:pic>
          <p:nvPicPr>
            <p:cNvPr id="121" name="Picture 2" descr="\\eventsql\dvd\Online_ART\DVD_ART36\Artwork_Imagery\Brand Photos\Scenarios\FY08 Brand - Business - No_exp\Man IT Pro smiling IT servers  clean room posed hallways.png"/>
            <p:cNvPicPr>
              <a:picLocks noChangeAspect="1" noChangeArrowheads="1"/>
            </p:cNvPicPr>
            <p:nvPr/>
          </p:nvPicPr>
          <p:blipFill>
            <a:blip r:embed="rId6" cstate="print"/>
            <a:srcRect/>
            <a:stretch>
              <a:fillRect/>
            </a:stretch>
          </p:blipFill>
          <p:spPr bwMode="auto">
            <a:xfrm flipH="1">
              <a:off x="1428728" y="1164713"/>
              <a:ext cx="1509205" cy="1925994"/>
            </a:xfrm>
            <a:prstGeom prst="rect">
              <a:avLst/>
            </a:prstGeom>
            <a:noFill/>
          </p:spPr>
        </p:pic>
        <p:pic>
          <p:nvPicPr>
            <p:cNvPr id="122" name="Picture 2" descr="\\eventsql\dvd\Online_ART\DVD_ART36\Artwork_Imagery\Brand Photos\Scenarios\FY08 Brand - Mobility - No_exp\man standing working indoors laptop business.png"/>
            <p:cNvPicPr>
              <a:picLocks noChangeAspect="1" noChangeArrowheads="1"/>
            </p:cNvPicPr>
            <p:nvPr/>
          </p:nvPicPr>
          <p:blipFill>
            <a:blip r:embed="rId7" cstate="print"/>
            <a:srcRect/>
            <a:stretch>
              <a:fillRect/>
            </a:stretch>
          </p:blipFill>
          <p:spPr bwMode="auto">
            <a:xfrm>
              <a:off x="256874" y="1330584"/>
              <a:ext cx="1677882" cy="1670197"/>
            </a:xfrm>
            <a:prstGeom prst="rect">
              <a:avLst/>
            </a:prstGeom>
            <a:ln>
              <a:noFill/>
            </a:ln>
            <a:effectLst>
              <a:reflection stA="50000" endPos="65000" dist="50800" dir="5400000" sy="-100000" algn="bl" rotWithShape="0"/>
              <a:softEdge rad="112500"/>
            </a:effectLst>
          </p:spPr>
        </p:pic>
      </p:grpSp>
      <p:sp>
        <p:nvSpPr>
          <p:cNvPr id="133" name="Rounded Rectangle 132"/>
          <p:cNvSpPr/>
          <p:nvPr/>
        </p:nvSpPr>
        <p:spPr bwMode="auto">
          <a:xfrm>
            <a:off x="2291911" y="5415035"/>
            <a:ext cx="2147558" cy="315684"/>
          </a:xfrm>
          <a:prstGeom prst="roundRect">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fontAlgn="base">
              <a:lnSpc>
                <a:spcPct val="90000"/>
              </a:lnSpc>
              <a:spcBef>
                <a:spcPts val="630"/>
              </a:spcBef>
              <a:spcAft>
                <a:spcPct val="0"/>
              </a:spcAft>
              <a:buClr>
                <a:srgbClr val="FFFF99"/>
              </a:buClr>
              <a:buSzPct val="120000"/>
              <a:defRPr/>
            </a:pPr>
            <a:endParaRPr lang="en-US" altLang="zh-CN" sz="3200" i="1" dirty="0" smtClean="0">
              <a:solidFill>
                <a:schemeClr val="bg1"/>
              </a:solidFill>
              <a:latin typeface="Segoe" pitchFamily="34" charset="0"/>
            </a:endParaRPr>
          </a:p>
        </p:txBody>
      </p:sp>
      <p:sp>
        <p:nvSpPr>
          <p:cNvPr id="134" name="Rectangle 133"/>
          <p:cNvSpPr/>
          <p:nvPr/>
        </p:nvSpPr>
        <p:spPr>
          <a:xfrm>
            <a:off x="2139747" y="5352416"/>
            <a:ext cx="2451888" cy="357983"/>
          </a:xfrm>
          <a:prstGeom prst="rect">
            <a:avLst/>
          </a:prstGeom>
          <a:grpFill/>
          <a:ln w="6350" cap="flat" cmpd="sng" algn="ctr">
            <a:noFill/>
            <a:prstDash val="solid"/>
            <a:round/>
            <a:headEnd type="none" w="med" len="med"/>
            <a:tailEnd type="none" w="med" len="med"/>
          </a:ln>
          <a:effectLst/>
        </p:spPr>
        <p:txBody>
          <a:bodyPr wrap="square">
            <a:spAutoFit/>
          </a:bodyPr>
          <a:lstStyle/>
          <a:p>
            <a:pPr marR="0" lvl="0" indent="0" algn="ctr" fontAlgn="base">
              <a:lnSpc>
                <a:spcPts val="2400"/>
              </a:lnSpc>
              <a:spcBef>
                <a:spcPts val="600"/>
              </a:spcBef>
              <a:spcAft>
                <a:spcPts val="800"/>
              </a:spcAft>
              <a:buClr>
                <a:schemeClr val="bg1"/>
              </a:buClr>
              <a:buSzPct val="100000"/>
              <a:buFontTx/>
              <a:buNone/>
              <a:tabLst/>
              <a:defRPr/>
            </a:pPr>
            <a:r>
              <a:rPr lang="en-US" altLang="zh-CN" sz="1200" dirty="0" smtClean="0">
                <a:latin typeface="Segoe UI" pitchFamily="34" charset="0"/>
                <a:ea typeface="Segoe UI" pitchFamily="34" charset="0"/>
                <a:cs typeface="Segoe UI" pitchFamily="34" charset="0"/>
                <a:sym typeface="Wingdings" pitchFamily="2" charset="2"/>
              </a:rPr>
              <a:t>Report Designer / SSRS</a:t>
            </a:r>
          </a:p>
        </p:txBody>
      </p:sp>
      <p:sp>
        <p:nvSpPr>
          <p:cNvPr id="136" name="Rounded Rectangle 135"/>
          <p:cNvSpPr/>
          <p:nvPr/>
        </p:nvSpPr>
        <p:spPr bwMode="auto">
          <a:xfrm>
            <a:off x="7864691" y="5415035"/>
            <a:ext cx="2147558" cy="315684"/>
          </a:xfrm>
          <a:prstGeom prst="roundRect">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fontAlgn="base">
              <a:lnSpc>
                <a:spcPct val="90000"/>
              </a:lnSpc>
              <a:spcBef>
                <a:spcPts val="630"/>
              </a:spcBef>
              <a:spcAft>
                <a:spcPct val="0"/>
              </a:spcAft>
              <a:buClr>
                <a:srgbClr val="FFFF99"/>
              </a:buClr>
              <a:buSzPct val="120000"/>
              <a:defRPr/>
            </a:pPr>
            <a:endParaRPr lang="en-US" altLang="zh-CN" sz="3200" i="1" dirty="0" smtClean="0">
              <a:solidFill>
                <a:schemeClr val="bg1"/>
              </a:solidFill>
              <a:latin typeface="Segoe" pitchFamily="34" charset="0"/>
            </a:endParaRPr>
          </a:p>
        </p:txBody>
      </p:sp>
      <p:sp>
        <p:nvSpPr>
          <p:cNvPr id="137" name="Rectangle 136"/>
          <p:cNvSpPr/>
          <p:nvPr/>
        </p:nvSpPr>
        <p:spPr>
          <a:xfrm>
            <a:off x="7867333" y="5352416"/>
            <a:ext cx="2137002" cy="357983"/>
          </a:xfrm>
          <a:prstGeom prst="rect">
            <a:avLst/>
          </a:prstGeom>
          <a:grpFill/>
          <a:ln w="6350" cap="flat" cmpd="sng" algn="ctr">
            <a:noFill/>
            <a:prstDash val="solid"/>
            <a:round/>
            <a:headEnd type="none" w="med" len="med"/>
            <a:tailEnd type="none" w="med" len="med"/>
          </a:ln>
          <a:effectLst/>
        </p:spPr>
        <p:txBody>
          <a:bodyPr wrap="square">
            <a:spAutoFit/>
          </a:bodyPr>
          <a:lstStyle/>
          <a:p>
            <a:pPr algn="ctr" fontAlgn="base">
              <a:lnSpc>
                <a:spcPts val="2400"/>
              </a:lnSpc>
              <a:spcBef>
                <a:spcPts val="600"/>
              </a:spcBef>
              <a:spcAft>
                <a:spcPts val="800"/>
              </a:spcAft>
              <a:buClr>
                <a:schemeClr val="bg1"/>
              </a:buClr>
              <a:buSzPct val="100000"/>
              <a:defRPr/>
            </a:pPr>
            <a:r>
              <a:rPr lang="en-US" altLang="zh-CN" sz="1200" dirty="0" smtClean="0">
                <a:latin typeface="Segoe UI" pitchFamily="34" charset="0"/>
                <a:ea typeface="Segoe UI" pitchFamily="34" charset="0"/>
                <a:cs typeface="Segoe UI" pitchFamily="34" charset="0"/>
                <a:sym typeface="Wingdings" pitchFamily="2" charset="2"/>
              </a:rPr>
              <a:t>Power View</a:t>
            </a:r>
          </a:p>
        </p:txBody>
      </p:sp>
      <p:grpSp>
        <p:nvGrpSpPr>
          <p:cNvPr id="11" name="Group 10"/>
          <p:cNvGrpSpPr/>
          <p:nvPr/>
        </p:nvGrpSpPr>
        <p:grpSpPr>
          <a:xfrm>
            <a:off x="5020634" y="5352416"/>
            <a:ext cx="2147558" cy="378303"/>
            <a:chOff x="3857653" y="5189243"/>
            <a:chExt cx="1611088" cy="378303"/>
          </a:xfrm>
        </p:grpSpPr>
        <p:sp>
          <p:nvSpPr>
            <p:cNvPr id="135" name="Rounded Rectangle 134"/>
            <p:cNvSpPr/>
            <p:nvPr/>
          </p:nvSpPr>
          <p:spPr bwMode="auto">
            <a:xfrm>
              <a:off x="3857653" y="5251862"/>
              <a:ext cx="1611088" cy="315684"/>
            </a:xfrm>
            <a:prstGeom prst="roundRect">
              <a:avLst/>
            </a:prstGeom>
            <a:gradFill flip="none" rotWithShape="1">
              <a:gsLst>
                <a:gs pos="0">
                  <a:schemeClr val="tx1">
                    <a:alpha val="31000"/>
                  </a:schemeClr>
                </a:gs>
                <a:gs pos="52000">
                  <a:schemeClr val="tx1">
                    <a:alpha val="15000"/>
                  </a:schemeClr>
                </a:gs>
                <a:gs pos="100000">
                  <a:schemeClr val="bg1">
                    <a:alpha val="7000"/>
                  </a:schemeClr>
                </a:gs>
              </a:gsLst>
              <a:lin ang="16200000" scaled="0"/>
              <a:tileRect/>
            </a:gradFill>
            <a:ln w="12700" cap="flat" cmpd="sng" algn="ctr">
              <a:gradFill>
                <a:gsLst>
                  <a:gs pos="0">
                    <a:srgbClr val="FFFFFF">
                      <a:alpha val="33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10" tIns="45710" rIns="54852" bIns="41145" numCol="1" rtlCol="0" anchor="ctr" anchorCtr="1" compatLnSpc="1">
              <a:prstTxWarp prst="textNoShape">
                <a:avLst/>
              </a:prstTxWarp>
            </a:bodyPr>
            <a:lstStyle/>
            <a:p>
              <a:pPr marL="227147" indent="-227147" algn="ctr" defTabSz="914159" fontAlgn="base">
                <a:lnSpc>
                  <a:spcPct val="90000"/>
                </a:lnSpc>
                <a:spcBef>
                  <a:spcPts val="630"/>
                </a:spcBef>
                <a:spcAft>
                  <a:spcPct val="0"/>
                </a:spcAft>
                <a:buClr>
                  <a:srgbClr val="FFFF99"/>
                </a:buClr>
                <a:buSzPct val="120000"/>
                <a:defRPr/>
              </a:pPr>
              <a:endParaRPr lang="en-US" altLang="zh-CN" sz="3200" i="1" dirty="0" smtClean="0">
                <a:latin typeface="Segoe" pitchFamily="34" charset="0"/>
              </a:endParaRPr>
            </a:p>
          </p:txBody>
        </p:sp>
        <p:sp>
          <p:nvSpPr>
            <p:cNvPr id="138" name="Rectangle 137"/>
            <p:cNvSpPr/>
            <p:nvPr/>
          </p:nvSpPr>
          <p:spPr>
            <a:xfrm>
              <a:off x="4296055" y="5189243"/>
              <a:ext cx="734287" cy="357983"/>
            </a:xfrm>
            <a:prstGeom prst="rect">
              <a:avLst/>
            </a:prstGeom>
            <a:grpFill/>
            <a:ln w="6350" cap="flat" cmpd="sng" algn="ctr">
              <a:noFill/>
              <a:prstDash val="solid"/>
              <a:round/>
              <a:headEnd type="none" w="med" len="med"/>
              <a:tailEnd type="none" w="med" len="med"/>
            </a:ln>
            <a:effectLst/>
          </p:spPr>
          <p:txBody>
            <a:bodyPr wrap="none">
              <a:spAutoFit/>
            </a:bodyPr>
            <a:lstStyle/>
            <a:p>
              <a:pPr algn="ctr" fontAlgn="base">
                <a:lnSpc>
                  <a:spcPts val="2400"/>
                </a:lnSpc>
                <a:spcBef>
                  <a:spcPts val="600"/>
                </a:spcBef>
                <a:spcAft>
                  <a:spcPts val="800"/>
                </a:spcAft>
                <a:buClr>
                  <a:schemeClr val="bg1"/>
                </a:buClr>
                <a:buSzPct val="100000"/>
                <a:defRPr/>
              </a:pPr>
              <a:r>
                <a:rPr lang="en-US" altLang="zh-CN" sz="1200" dirty="0" smtClean="0">
                  <a:latin typeface="Segoe UI" pitchFamily="34" charset="0"/>
                  <a:ea typeface="Segoe UI" pitchFamily="34" charset="0"/>
                  <a:cs typeface="Segoe UI" pitchFamily="34" charset="0"/>
                  <a:sym typeface="Wingdings" pitchFamily="2" charset="2"/>
                </a:rPr>
                <a:t>Power Pivot</a:t>
              </a:r>
            </a:p>
          </p:txBody>
        </p:sp>
      </p:grpSp>
      <p:sp>
        <p:nvSpPr>
          <p:cNvPr id="170" name="Rectangle 169"/>
          <p:cNvSpPr/>
          <p:nvPr/>
        </p:nvSpPr>
        <p:spPr>
          <a:xfrm>
            <a:off x="1423495" y="3944788"/>
            <a:ext cx="3102610" cy="581826"/>
          </a:xfrm>
          <a:prstGeom prst="rect">
            <a:avLst/>
          </a:prstGeom>
        </p:spPr>
        <p:txBody>
          <a:bodyPr wrap="square">
            <a:spAutoFit/>
          </a:bodyPr>
          <a:lstStyle/>
          <a:p>
            <a:pP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Report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Viewer Controls</a:t>
            </a:r>
          </a:p>
        </p:txBody>
      </p:sp>
      <p:sp>
        <p:nvSpPr>
          <p:cNvPr id="171" name="Rectangle 170"/>
          <p:cNvSpPr/>
          <p:nvPr/>
        </p:nvSpPr>
        <p:spPr>
          <a:xfrm>
            <a:off x="2256311" y="4684024"/>
            <a:ext cx="2977288" cy="581826"/>
          </a:xfrm>
          <a:prstGeom prst="rect">
            <a:avLst/>
          </a:prstGeom>
        </p:spPr>
        <p:txBody>
          <a:bodyPr wrap="square">
            <a:spAutoFit/>
          </a:bodyPr>
          <a:lstStyle/>
          <a:p>
            <a:pP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Rich Design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Capabilities</a:t>
            </a:r>
          </a:p>
        </p:txBody>
      </p:sp>
      <p:sp>
        <p:nvSpPr>
          <p:cNvPr id="172" name="Rectangle 171"/>
          <p:cNvSpPr/>
          <p:nvPr/>
        </p:nvSpPr>
        <p:spPr>
          <a:xfrm>
            <a:off x="5116236" y="3083824"/>
            <a:ext cx="2054492" cy="581826"/>
          </a:xfrm>
          <a:prstGeom prst="rect">
            <a:avLst/>
          </a:prstGeom>
        </p:spPr>
        <p:txBody>
          <a:bodyPr wrap="square">
            <a:spAutoFit/>
          </a:bodyPr>
          <a:lstStyle/>
          <a:p>
            <a:pPr algn="ctr">
              <a:lnSpc>
                <a:spcPts val="2000"/>
              </a:lnSpc>
              <a:spcBef>
                <a:spcPts val="600"/>
              </a:spcBef>
              <a:spcAft>
                <a:spcPts val="800"/>
              </a:spcAft>
              <a:buClr>
                <a:schemeClr val="bg1"/>
              </a:buClr>
              <a:buSzPct val="100000"/>
              <a:defRPr/>
            </a:pP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Productive</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Authoring</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73" name="Rectangle 172"/>
          <p:cNvSpPr/>
          <p:nvPr/>
        </p:nvSpPr>
        <p:spPr>
          <a:xfrm>
            <a:off x="5728947" y="4590890"/>
            <a:ext cx="829073" cy="581826"/>
          </a:xfrm>
          <a:prstGeom prst="rect">
            <a:avLst/>
          </a:prstGeom>
        </p:spPr>
        <p:txBody>
          <a:bodyPr wrap="none">
            <a:spAutoFit/>
          </a:bodyPr>
          <a:lstStyle/>
          <a:p>
            <a:pPr algn="ct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Flexible </a:t>
            </a: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layout</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74" name="Rectangle 173"/>
          <p:cNvSpPr/>
          <p:nvPr/>
        </p:nvSpPr>
        <p:spPr>
          <a:xfrm>
            <a:off x="8337935" y="3944788"/>
            <a:ext cx="2251767" cy="581826"/>
          </a:xfrm>
          <a:prstGeom prst="rect">
            <a:avLst/>
          </a:prstGeom>
        </p:spPr>
        <p:txBody>
          <a:bodyPr wrap="square">
            <a:spAutoFit/>
          </a:bodyPr>
          <a:lstStyle/>
          <a:p>
            <a:pPr algn="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Highly </a:t>
            </a: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Interactive</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75" name="Rectangle 174"/>
          <p:cNvSpPr/>
          <p:nvPr/>
        </p:nvSpPr>
        <p:spPr>
          <a:xfrm>
            <a:off x="7880383" y="4668026"/>
            <a:ext cx="2078772" cy="581826"/>
          </a:xfrm>
          <a:prstGeom prst="rect">
            <a:avLst/>
          </a:prstGeom>
        </p:spPr>
        <p:txBody>
          <a:bodyPr wrap="square">
            <a:spAutoFit/>
          </a:bodyPr>
          <a:lstStyle/>
          <a:p>
            <a:pPr algn="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Rich </a:t>
            </a: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
            </a:r>
            <a:b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smtClean="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Presentation</a:t>
            </a:r>
            <a:endPar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188" name="Rectangle 187"/>
          <p:cNvSpPr/>
          <p:nvPr/>
        </p:nvSpPr>
        <p:spPr>
          <a:xfrm rot="20573270">
            <a:off x="-73833" y="1035488"/>
            <a:ext cx="2315877" cy="400110"/>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smtClean="0">
                <a:gradFill>
                  <a:gsLst>
                    <a:gs pos="0">
                      <a:schemeClr val="bg1"/>
                    </a:gs>
                    <a:gs pos="100000">
                      <a:schemeClr val="bg1"/>
                    </a:gs>
                  </a:gsLst>
                  <a:lin ang="5400000" scaled="0"/>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Developers</a:t>
            </a:r>
          </a:p>
        </p:txBody>
      </p:sp>
      <p:pic>
        <p:nvPicPr>
          <p:cNvPr id="119" name="Picture 6" descr="\\eventsql\dvd\Online_ART\DVD_ART36\Artwork_Imagery\Brand Photos\Scenarios\FY08 Brand - Business\man windows laptop sitting desk casual copy.png"/>
          <p:cNvPicPr>
            <a:picLocks noChangeAspect="1" noChangeArrowheads="1"/>
          </p:cNvPicPr>
          <p:nvPr/>
        </p:nvPicPr>
        <p:blipFill>
          <a:blip r:embed="rId8" cstate="print"/>
          <a:srcRect/>
          <a:stretch>
            <a:fillRect/>
          </a:stretch>
        </p:blipFill>
        <p:spPr bwMode="auto">
          <a:xfrm>
            <a:off x="9533598" y="1336700"/>
            <a:ext cx="2417669" cy="2257078"/>
          </a:xfrm>
          <a:prstGeom prst="rect">
            <a:avLst/>
          </a:prstGeom>
          <a:noFill/>
          <a:effectLst>
            <a:softEdge rad="635000"/>
          </a:effectLst>
        </p:spPr>
      </p:pic>
      <p:sp>
        <p:nvSpPr>
          <p:cNvPr id="120" name="Rectangle 119"/>
          <p:cNvSpPr/>
          <p:nvPr/>
        </p:nvSpPr>
        <p:spPr>
          <a:xfrm>
            <a:off x="9402807" y="3083824"/>
            <a:ext cx="1978706" cy="581826"/>
          </a:xfrm>
          <a:prstGeom prst="rect">
            <a:avLst/>
          </a:prstGeom>
        </p:spPr>
        <p:txBody>
          <a:bodyPr wrap="square">
            <a:spAutoFit/>
          </a:bodyPr>
          <a:lstStyle/>
          <a:p>
            <a:pPr algn="r">
              <a:lnSpc>
                <a:spcPts val="2000"/>
              </a:lnSpc>
              <a:spcBef>
                <a:spcPts val="600"/>
              </a:spcBef>
              <a:spcAft>
                <a:spcPts val="800"/>
              </a:spcAft>
              <a:buClr>
                <a:schemeClr val="bg1"/>
              </a:buClr>
              <a:buSzPct val="100000"/>
              <a:defRPr/>
            </a:pP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Visual data </a:t>
            </a:r>
            <a:b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br>
            <a:r>
              <a:rPr lang="en-US" sz="1400" dirty="0">
                <a:solidFill>
                  <a:schemeClr val="bg1"/>
                </a:soli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representation</a:t>
            </a:r>
          </a:p>
        </p:txBody>
      </p:sp>
      <p:sp>
        <p:nvSpPr>
          <p:cNvPr id="49" name="Rectangle 48"/>
          <p:cNvSpPr/>
          <p:nvPr/>
        </p:nvSpPr>
        <p:spPr>
          <a:xfrm rot="1097516">
            <a:off x="10051768" y="1067759"/>
            <a:ext cx="2315877" cy="400110"/>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smtClean="0">
                <a:gradFill>
                  <a:gsLst>
                    <a:gs pos="0">
                      <a:schemeClr val="bg1"/>
                    </a:gs>
                    <a:gs pos="100000">
                      <a:schemeClr val="bg1"/>
                    </a:gs>
                  </a:gsLst>
                  <a:lin ang="5400000" scaled="0"/>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End Users</a:t>
            </a:r>
            <a:endParaRPr lang="en-US" b="1" dirty="0">
              <a:gradFill>
                <a:gsLst>
                  <a:gs pos="0">
                    <a:schemeClr val="bg1"/>
                  </a:gs>
                  <a:gs pos="100000">
                    <a:schemeClr val="bg1"/>
                  </a:gs>
                </a:gsLst>
                <a:lin ang="5400000" scaled="0"/>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endParaRPr>
          </a:p>
        </p:txBody>
      </p:sp>
      <p:sp>
        <p:nvSpPr>
          <p:cNvPr id="54" name="Rectangle 53"/>
          <p:cNvSpPr/>
          <p:nvPr/>
        </p:nvSpPr>
        <p:spPr>
          <a:xfrm rot="472013">
            <a:off x="7028469" y="538518"/>
            <a:ext cx="2315877" cy="400110"/>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a:gradFill>
                  <a:gsLst>
                    <a:gs pos="0">
                      <a:schemeClr val="bg1"/>
                    </a:gs>
                    <a:gs pos="100000">
                      <a:schemeClr val="bg1"/>
                    </a:gs>
                  </a:gsLst>
                  <a:lin ang="5400000" scaled="0"/>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Power Users</a:t>
            </a:r>
          </a:p>
        </p:txBody>
      </p:sp>
      <p:sp useBgFill="1">
        <p:nvSpPr>
          <p:cNvPr id="8" name="Rectangle 7"/>
          <p:cNvSpPr/>
          <p:nvPr/>
        </p:nvSpPr>
        <p:spPr bwMode="white">
          <a:xfrm>
            <a:off x="3257246" y="1144631"/>
            <a:ext cx="1686119" cy="4163242"/>
          </a:xfrm>
          <a:custGeom>
            <a:avLst/>
            <a:gdLst>
              <a:gd name="connsiteX0" fmla="*/ 0 w 133350"/>
              <a:gd name="connsiteY0" fmla="*/ 0 h 3867150"/>
              <a:gd name="connsiteX1" fmla="*/ 133350 w 133350"/>
              <a:gd name="connsiteY1" fmla="*/ 0 h 3867150"/>
              <a:gd name="connsiteX2" fmla="*/ 133350 w 133350"/>
              <a:gd name="connsiteY2" fmla="*/ 3867150 h 3867150"/>
              <a:gd name="connsiteX3" fmla="*/ 0 w 133350"/>
              <a:gd name="connsiteY3" fmla="*/ 3867150 h 3867150"/>
              <a:gd name="connsiteX4" fmla="*/ 0 w 13335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0 w 1143000"/>
              <a:gd name="connsiteY3" fmla="*/ 3867150 h 3867150"/>
              <a:gd name="connsiteX4" fmla="*/ 0 w 114300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695325 w 1143000"/>
              <a:gd name="connsiteY3" fmla="*/ 3867150 h 3867150"/>
              <a:gd name="connsiteX4" fmla="*/ 0 w 1143000"/>
              <a:gd name="connsiteY4" fmla="*/ 0 h 3867150"/>
              <a:gd name="connsiteX0" fmla="*/ 0 w 1143000"/>
              <a:gd name="connsiteY0" fmla="*/ 0 h 3867150"/>
              <a:gd name="connsiteX1" fmla="*/ 609600 w 1143000"/>
              <a:gd name="connsiteY1" fmla="*/ 2028825 h 3867150"/>
              <a:gd name="connsiteX2" fmla="*/ 1143000 w 1143000"/>
              <a:gd name="connsiteY2" fmla="*/ 3867150 h 3867150"/>
              <a:gd name="connsiteX3" fmla="*/ 695325 w 1143000"/>
              <a:gd name="connsiteY3" fmla="*/ 3867150 h 3867150"/>
              <a:gd name="connsiteX4" fmla="*/ 0 w 1143000"/>
              <a:gd name="connsiteY4" fmla="*/ 0 h 3867150"/>
              <a:gd name="connsiteX0" fmla="*/ 0 w 1543594"/>
              <a:gd name="connsiteY0" fmla="*/ 0 h 4032613"/>
              <a:gd name="connsiteX1" fmla="*/ 1010194 w 1543594"/>
              <a:gd name="connsiteY1" fmla="*/ 2194288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543594"/>
              <a:gd name="connsiteY0" fmla="*/ 0 h 4032613"/>
              <a:gd name="connsiteX1" fmla="*/ 870857 w 1543594"/>
              <a:gd name="connsiteY1" fmla="*/ 2298791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613262"/>
              <a:gd name="connsiteY0" fmla="*/ 0 h 4032613"/>
              <a:gd name="connsiteX1" fmla="*/ 940525 w 1613262"/>
              <a:gd name="connsiteY1" fmla="*/ 2298791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613262"/>
              <a:gd name="connsiteY0" fmla="*/ 0 h 4032613"/>
              <a:gd name="connsiteX1" fmla="*/ 949233 w 1613262"/>
              <a:gd name="connsiteY1" fmla="*/ 2377168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264919"/>
              <a:gd name="connsiteY0" fmla="*/ 0 h 4163242"/>
              <a:gd name="connsiteX1" fmla="*/ 600890 w 1264919"/>
              <a:gd name="connsiteY1" fmla="*/ 2507797 h 4163242"/>
              <a:gd name="connsiteX2" fmla="*/ 1264919 w 1264919"/>
              <a:gd name="connsiteY2" fmla="*/ 4163242 h 4163242"/>
              <a:gd name="connsiteX3" fmla="*/ 817244 w 1264919"/>
              <a:gd name="connsiteY3" fmla="*/ 4163242 h 4163242"/>
              <a:gd name="connsiteX4" fmla="*/ 0 w 1264919"/>
              <a:gd name="connsiteY4" fmla="*/ 0 h 4163242"/>
              <a:gd name="connsiteX0" fmla="*/ 0 w 1264919"/>
              <a:gd name="connsiteY0" fmla="*/ 0 h 4163242"/>
              <a:gd name="connsiteX1" fmla="*/ 766353 w 1264919"/>
              <a:gd name="connsiteY1" fmla="*/ 2472962 h 4163242"/>
              <a:gd name="connsiteX2" fmla="*/ 1264919 w 1264919"/>
              <a:gd name="connsiteY2" fmla="*/ 4163242 h 4163242"/>
              <a:gd name="connsiteX3" fmla="*/ 817244 w 1264919"/>
              <a:gd name="connsiteY3" fmla="*/ 4163242 h 4163242"/>
              <a:gd name="connsiteX4" fmla="*/ 0 w 1264919"/>
              <a:gd name="connsiteY4" fmla="*/ 0 h 416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19" h="4163242">
                <a:moveTo>
                  <a:pt x="0" y="0"/>
                </a:moveTo>
                <a:lnTo>
                  <a:pt x="766353" y="2472962"/>
                </a:lnTo>
                <a:lnTo>
                  <a:pt x="1264919" y="4163242"/>
                </a:lnTo>
                <a:lnTo>
                  <a:pt x="817244" y="4163242"/>
                </a:lnTo>
                <a:lnTo>
                  <a:pt x="0" y="0"/>
                </a:lnTo>
                <a:close/>
              </a:path>
            </a:pathLst>
          </a:custGeom>
          <a:blipFill dpi="0" rotWithShape="0">
            <a:blip r:embed="rId9">
              <a:lum/>
            </a:blip>
            <a:srcRect/>
            <a:stretch>
              <a:fillRect l="-1950000" t="-30049" r="-4807143" b="-47291"/>
            </a:stretch>
          </a:blip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89" name="Rectangle 188"/>
          <p:cNvSpPr/>
          <p:nvPr/>
        </p:nvSpPr>
        <p:spPr>
          <a:xfrm rot="21192675">
            <a:off x="2926538" y="530953"/>
            <a:ext cx="2315877" cy="400110"/>
          </a:xfrm>
          <a:prstGeom prst="rect">
            <a:avLst/>
          </a:prstGeom>
        </p:spPr>
        <p:txBody>
          <a:bodyPr wrap="square">
            <a:spAutoFit/>
          </a:bodyPr>
          <a:lstStyle/>
          <a:p>
            <a:pPr algn="ctr">
              <a:lnSpc>
                <a:spcPts val="2400"/>
              </a:lnSpc>
              <a:spcBef>
                <a:spcPts val="600"/>
              </a:spcBef>
              <a:spcAft>
                <a:spcPts val="800"/>
              </a:spcAft>
              <a:buClr>
                <a:schemeClr val="bg1"/>
              </a:buClr>
              <a:buSzPct val="100000"/>
              <a:defRPr/>
            </a:pPr>
            <a:r>
              <a:rPr lang="en-US" b="1" dirty="0">
                <a:gradFill>
                  <a:gsLst>
                    <a:gs pos="0">
                      <a:schemeClr val="bg1"/>
                    </a:gs>
                    <a:gs pos="100000">
                      <a:schemeClr val="bg1"/>
                    </a:gs>
                  </a:gsLst>
                  <a:lin ang="5400000" scaled="0"/>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sym typeface="Wingdings" pitchFamily="2" charset="2"/>
              </a:rPr>
              <a:t>IT Pros</a:t>
            </a:r>
          </a:p>
        </p:txBody>
      </p:sp>
      <p:sp useBgFill="1">
        <p:nvSpPr>
          <p:cNvPr id="37" name="Rectangle 7"/>
          <p:cNvSpPr/>
          <p:nvPr/>
        </p:nvSpPr>
        <p:spPr bwMode="white">
          <a:xfrm flipH="1">
            <a:off x="7273753" y="1144631"/>
            <a:ext cx="1686119" cy="4163242"/>
          </a:xfrm>
          <a:custGeom>
            <a:avLst/>
            <a:gdLst>
              <a:gd name="connsiteX0" fmla="*/ 0 w 133350"/>
              <a:gd name="connsiteY0" fmla="*/ 0 h 3867150"/>
              <a:gd name="connsiteX1" fmla="*/ 133350 w 133350"/>
              <a:gd name="connsiteY1" fmla="*/ 0 h 3867150"/>
              <a:gd name="connsiteX2" fmla="*/ 133350 w 133350"/>
              <a:gd name="connsiteY2" fmla="*/ 3867150 h 3867150"/>
              <a:gd name="connsiteX3" fmla="*/ 0 w 133350"/>
              <a:gd name="connsiteY3" fmla="*/ 3867150 h 3867150"/>
              <a:gd name="connsiteX4" fmla="*/ 0 w 13335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0 w 1143000"/>
              <a:gd name="connsiteY3" fmla="*/ 3867150 h 3867150"/>
              <a:gd name="connsiteX4" fmla="*/ 0 w 1143000"/>
              <a:gd name="connsiteY4" fmla="*/ 0 h 3867150"/>
              <a:gd name="connsiteX0" fmla="*/ 0 w 1143000"/>
              <a:gd name="connsiteY0" fmla="*/ 0 h 3867150"/>
              <a:gd name="connsiteX1" fmla="*/ 133350 w 1143000"/>
              <a:gd name="connsiteY1" fmla="*/ 0 h 3867150"/>
              <a:gd name="connsiteX2" fmla="*/ 1143000 w 1143000"/>
              <a:gd name="connsiteY2" fmla="*/ 3867150 h 3867150"/>
              <a:gd name="connsiteX3" fmla="*/ 695325 w 1143000"/>
              <a:gd name="connsiteY3" fmla="*/ 3867150 h 3867150"/>
              <a:gd name="connsiteX4" fmla="*/ 0 w 1143000"/>
              <a:gd name="connsiteY4" fmla="*/ 0 h 3867150"/>
              <a:gd name="connsiteX0" fmla="*/ 0 w 1143000"/>
              <a:gd name="connsiteY0" fmla="*/ 0 h 3867150"/>
              <a:gd name="connsiteX1" fmla="*/ 609600 w 1143000"/>
              <a:gd name="connsiteY1" fmla="*/ 2028825 h 3867150"/>
              <a:gd name="connsiteX2" fmla="*/ 1143000 w 1143000"/>
              <a:gd name="connsiteY2" fmla="*/ 3867150 h 3867150"/>
              <a:gd name="connsiteX3" fmla="*/ 695325 w 1143000"/>
              <a:gd name="connsiteY3" fmla="*/ 3867150 h 3867150"/>
              <a:gd name="connsiteX4" fmla="*/ 0 w 1143000"/>
              <a:gd name="connsiteY4" fmla="*/ 0 h 3867150"/>
              <a:gd name="connsiteX0" fmla="*/ 0 w 1543594"/>
              <a:gd name="connsiteY0" fmla="*/ 0 h 4032613"/>
              <a:gd name="connsiteX1" fmla="*/ 1010194 w 1543594"/>
              <a:gd name="connsiteY1" fmla="*/ 2194288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543594"/>
              <a:gd name="connsiteY0" fmla="*/ 0 h 4032613"/>
              <a:gd name="connsiteX1" fmla="*/ 870857 w 1543594"/>
              <a:gd name="connsiteY1" fmla="*/ 2298791 h 4032613"/>
              <a:gd name="connsiteX2" fmla="*/ 1543594 w 1543594"/>
              <a:gd name="connsiteY2" fmla="*/ 4032613 h 4032613"/>
              <a:gd name="connsiteX3" fmla="*/ 1095919 w 1543594"/>
              <a:gd name="connsiteY3" fmla="*/ 4032613 h 4032613"/>
              <a:gd name="connsiteX4" fmla="*/ 0 w 1543594"/>
              <a:gd name="connsiteY4" fmla="*/ 0 h 4032613"/>
              <a:gd name="connsiteX0" fmla="*/ 0 w 1613262"/>
              <a:gd name="connsiteY0" fmla="*/ 0 h 4032613"/>
              <a:gd name="connsiteX1" fmla="*/ 940525 w 1613262"/>
              <a:gd name="connsiteY1" fmla="*/ 2298791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613262"/>
              <a:gd name="connsiteY0" fmla="*/ 0 h 4032613"/>
              <a:gd name="connsiteX1" fmla="*/ 949233 w 1613262"/>
              <a:gd name="connsiteY1" fmla="*/ 2377168 h 4032613"/>
              <a:gd name="connsiteX2" fmla="*/ 1613262 w 1613262"/>
              <a:gd name="connsiteY2" fmla="*/ 4032613 h 4032613"/>
              <a:gd name="connsiteX3" fmla="*/ 1165587 w 1613262"/>
              <a:gd name="connsiteY3" fmla="*/ 4032613 h 4032613"/>
              <a:gd name="connsiteX4" fmla="*/ 0 w 1613262"/>
              <a:gd name="connsiteY4" fmla="*/ 0 h 4032613"/>
              <a:gd name="connsiteX0" fmla="*/ 0 w 1264919"/>
              <a:gd name="connsiteY0" fmla="*/ 0 h 4163242"/>
              <a:gd name="connsiteX1" fmla="*/ 600890 w 1264919"/>
              <a:gd name="connsiteY1" fmla="*/ 2507797 h 4163242"/>
              <a:gd name="connsiteX2" fmla="*/ 1264919 w 1264919"/>
              <a:gd name="connsiteY2" fmla="*/ 4163242 h 4163242"/>
              <a:gd name="connsiteX3" fmla="*/ 817244 w 1264919"/>
              <a:gd name="connsiteY3" fmla="*/ 4163242 h 4163242"/>
              <a:gd name="connsiteX4" fmla="*/ 0 w 1264919"/>
              <a:gd name="connsiteY4" fmla="*/ 0 h 4163242"/>
              <a:gd name="connsiteX0" fmla="*/ 0 w 1264919"/>
              <a:gd name="connsiteY0" fmla="*/ 0 h 4163242"/>
              <a:gd name="connsiteX1" fmla="*/ 766353 w 1264919"/>
              <a:gd name="connsiteY1" fmla="*/ 2472962 h 4163242"/>
              <a:gd name="connsiteX2" fmla="*/ 1264919 w 1264919"/>
              <a:gd name="connsiteY2" fmla="*/ 4163242 h 4163242"/>
              <a:gd name="connsiteX3" fmla="*/ 817244 w 1264919"/>
              <a:gd name="connsiteY3" fmla="*/ 4163242 h 4163242"/>
              <a:gd name="connsiteX4" fmla="*/ 0 w 1264919"/>
              <a:gd name="connsiteY4" fmla="*/ 0 h 416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19" h="4163242">
                <a:moveTo>
                  <a:pt x="0" y="0"/>
                </a:moveTo>
                <a:lnTo>
                  <a:pt x="766353" y="2472962"/>
                </a:lnTo>
                <a:lnTo>
                  <a:pt x="1264919" y="4163242"/>
                </a:lnTo>
                <a:lnTo>
                  <a:pt x="817244" y="4163242"/>
                </a:lnTo>
                <a:lnTo>
                  <a:pt x="0" y="0"/>
                </a:lnTo>
                <a:close/>
              </a:path>
            </a:pathLst>
          </a:custGeom>
          <a:blipFill dpi="0" rotWithShape="0">
            <a:blip r:embed="rId9">
              <a:lum/>
            </a:blip>
            <a:srcRect/>
            <a:stretch>
              <a:fillRect l="-1950000" t="-30049" r="-4807143" b="-47291"/>
            </a:stretch>
          </a:blip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36" name="Left-Right Arrow 35"/>
          <p:cNvSpPr/>
          <p:nvPr/>
        </p:nvSpPr>
        <p:spPr bwMode="auto">
          <a:xfrm>
            <a:off x="1269670" y="5934076"/>
            <a:ext cx="9712969" cy="923925"/>
          </a:xfrm>
          <a:prstGeom prst="leftRightArrow">
            <a:avLst/>
          </a:prstGeom>
          <a:gradFill>
            <a:gsLst>
              <a:gs pos="0">
                <a:schemeClr val="accent1">
                  <a:lumMod val="75000"/>
                </a:schemeClr>
              </a:gs>
              <a:gs pos="80000">
                <a:schemeClr val="accent1">
                  <a:lumMod val="50000"/>
                </a:schemeClr>
              </a:gs>
              <a:gs pos="100000">
                <a:schemeClr val="accent1">
                  <a:lumMod val="60000"/>
                  <a:lumOff val="40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UI Light" pitchFamily="34" charset="0"/>
            </a:endParaRPr>
          </a:p>
        </p:txBody>
      </p:sp>
      <p:sp>
        <p:nvSpPr>
          <p:cNvPr id="38" name="Rectangle 37"/>
          <p:cNvSpPr/>
          <p:nvPr/>
        </p:nvSpPr>
        <p:spPr>
          <a:xfrm>
            <a:off x="2431213" y="6215032"/>
            <a:ext cx="7454285" cy="375424"/>
          </a:xfrm>
          <a:prstGeom prst="rect">
            <a:avLst/>
          </a:prstGeom>
        </p:spPr>
        <p:txBody>
          <a:bodyPr wrap="none">
            <a:spAutoFit/>
          </a:bodyPr>
          <a:lstStyle/>
          <a:p>
            <a:pPr algn="ctr">
              <a:lnSpc>
                <a:spcPts val="2400"/>
              </a:lnSpc>
              <a:spcBef>
                <a:spcPts val="600"/>
              </a:spcBef>
              <a:spcAft>
                <a:spcPts val="800"/>
              </a:spcAft>
              <a:buClr>
                <a:schemeClr val="bg1"/>
              </a:buClr>
              <a:buSzPct val="100000"/>
              <a:defRPr/>
            </a:pPr>
            <a:r>
              <a:rPr lang="en-US" b="1" dirty="0" smtClean="0">
                <a:latin typeface="Segoe UI Light" pitchFamily="34" charset="0"/>
                <a:ea typeface="Segoe UI" pitchFamily="34" charset="0"/>
                <a:cs typeface="Segoe UI" pitchFamily="34" charset="0"/>
                <a:sym typeface="Wingdings" pitchFamily="2" charset="2"/>
              </a:rPr>
              <a:t>Embedded	</a:t>
            </a:r>
            <a:r>
              <a:rPr lang="en-US" b="1" dirty="0">
                <a:latin typeface="Segoe UI Light" pitchFamily="34" charset="0"/>
                <a:ea typeface="Segoe UI" pitchFamily="34" charset="0"/>
                <a:cs typeface="Segoe UI" pitchFamily="34" charset="0"/>
                <a:sym typeface="Wingdings" pitchFamily="2" charset="2"/>
              </a:rPr>
              <a:t>	</a:t>
            </a:r>
            <a:r>
              <a:rPr lang="en-US" b="1" dirty="0" smtClean="0">
                <a:latin typeface="Segoe UI Light" pitchFamily="34" charset="0"/>
                <a:ea typeface="Segoe UI" pitchFamily="34" charset="0"/>
                <a:cs typeface="Segoe UI" pitchFamily="34" charset="0"/>
                <a:sym typeface="Wingdings" pitchFamily="2" charset="2"/>
              </a:rPr>
              <a:t>Operational			Business</a:t>
            </a:r>
            <a:endParaRPr lang="en-US" b="1" dirty="0">
              <a:latin typeface="Segoe UI Light" pitchFamily="34" charset="0"/>
              <a:ea typeface="Segoe UI" pitchFamily="34" charset="0"/>
              <a:cs typeface="Segoe UI" pitchFamily="34" charset="0"/>
              <a:sym typeface="Wingdings" pitchFamily="2" charset="2"/>
            </a:endParaRPr>
          </a:p>
        </p:txBody>
      </p:sp>
      <p:sp>
        <p:nvSpPr>
          <p:cNvPr id="39" name="Title 2"/>
          <p:cNvSpPr>
            <a:spLocks noGrp="1"/>
          </p:cNvSpPr>
          <p:nvPr>
            <p:ph type="title"/>
          </p:nvPr>
        </p:nvSpPr>
        <p:spPr>
          <a:xfrm>
            <a:off x="609441" y="100360"/>
            <a:ext cx="10969943" cy="501805"/>
          </a:xfrm>
        </p:spPr>
        <p:txBody>
          <a:bodyPr/>
          <a:lstStyle/>
          <a:p>
            <a:r>
              <a:rPr lang="en-US" sz="3600" dirty="0" smtClean="0"/>
              <a:t>Report Authoring Suite</a:t>
            </a:r>
            <a:endParaRPr lang="en-US" sz="3600" dirty="0"/>
          </a:p>
        </p:txBody>
      </p:sp>
      <p:sp>
        <p:nvSpPr>
          <p:cNvPr id="3" name="Rectangle 2"/>
          <p:cNvSpPr/>
          <p:nvPr/>
        </p:nvSpPr>
        <p:spPr bwMode="auto">
          <a:xfrm>
            <a:off x="0" y="738573"/>
            <a:ext cx="4100305" cy="5147243"/>
          </a:xfrm>
          <a:prstGeom prst="rect">
            <a:avLst/>
          </a:prstGeom>
          <a:solidFill>
            <a:schemeClr val="tx1">
              <a:lumMod val="75000"/>
              <a:alpha val="5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endParaRPr>
          </a:p>
        </p:txBody>
      </p:sp>
      <p:sp>
        <p:nvSpPr>
          <p:cNvPr id="40" name="Rectangle 39"/>
          <p:cNvSpPr/>
          <p:nvPr/>
        </p:nvSpPr>
        <p:spPr bwMode="auto">
          <a:xfrm>
            <a:off x="4108202" y="738573"/>
            <a:ext cx="4100305" cy="5163313"/>
          </a:xfrm>
          <a:prstGeom prst="rect">
            <a:avLst/>
          </a:prstGeom>
          <a:solidFill>
            <a:schemeClr val="tx1">
              <a:lumMod val="75000"/>
              <a:alpha val="5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00769719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j-lt"/>
              </a:rPr>
              <a:t>Agenda</a:t>
            </a:r>
            <a:endParaRPr lang="en-GB" dirty="0">
              <a:latin typeface="+mj-lt"/>
            </a:endParaRPr>
          </a:p>
        </p:txBody>
      </p:sp>
      <p:sp>
        <p:nvSpPr>
          <p:cNvPr id="4" name="Content Placeholder 3"/>
          <p:cNvSpPr>
            <a:spLocks noGrp="1"/>
          </p:cNvSpPr>
          <p:nvPr>
            <p:ph idx="1"/>
          </p:nvPr>
        </p:nvSpPr>
        <p:spPr>
          <a:xfrm>
            <a:off x="914162" y="1268760"/>
            <a:ext cx="10360501" cy="4464496"/>
          </a:xfrm>
        </p:spPr>
        <p:txBody>
          <a:bodyPr>
            <a:normAutofit/>
          </a:bodyPr>
          <a:lstStyle/>
          <a:p>
            <a:r>
              <a:rPr lang="en-GB" dirty="0" smtClean="0">
                <a:solidFill>
                  <a:schemeClr val="bg1">
                    <a:lumMod val="60000"/>
                    <a:lumOff val="40000"/>
                  </a:schemeClr>
                </a:solidFill>
                <a:latin typeface="+mj-lt"/>
              </a:rPr>
              <a:t>Traditional Business Intelligence versus ‘New’ Business Intelligence #</a:t>
            </a:r>
            <a:r>
              <a:rPr lang="en-GB" dirty="0" err="1" smtClean="0">
                <a:solidFill>
                  <a:schemeClr val="bg1">
                    <a:lumMod val="60000"/>
                    <a:lumOff val="40000"/>
                  </a:schemeClr>
                </a:solidFill>
                <a:latin typeface="+mj-lt"/>
              </a:rPr>
              <a:t>newBI</a:t>
            </a:r>
            <a:endParaRPr lang="en-GB" dirty="0" smtClean="0">
              <a:solidFill>
                <a:schemeClr val="bg1">
                  <a:lumMod val="60000"/>
                  <a:lumOff val="40000"/>
                </a:schemeClr>
              </a:solidFill>
              <a:latin typeface="+mj-lt"/>
            </a:endParaRPr>
          </a:p>
          <a:p>
            <a:r>
              <a:rPr lang="en-GB" dirty="0" smtClean="0">
                <a:solidFill>
                  <a:schemeClr val="bg1">
                    <a:lumMod val="60000"/>
                    <a:lumOff val="40000"/>
                  </a:schemeClr>
                </a:solidFill>
              </a:rPr>
              <a:t>Self-Service Business Intelligence in SQL Server 2012:</a:t>
            </a:r>
          </a:p>
          <a:p>
            <a:pPr lvl="1"/>
            <a:r>
              <a:rPr lang="en-GB" dirty="0" err="1" smtClean="0">
                <a:solidFill>
                  <a:schemeClr val="bg1">
                    <a:lumMod val="60000"/>
                    <a:lumOff val="40000"/>
                  </a:schemeClr>
                </a:solidFill>
              </a:rPr>
              <a:t>PowerPivot</a:t>
            </a:r>
            <a:r>
              <a:rPr lang="en-GB" dirty="0" smtClean="0">
                <a:solidFill>
                  <a:schemeClr val="bg1">
                    <a:lumMod val="60000"/>
                    <a:lumOff val="40000"/>
                  </a:schemeClr>
                </a:solidFill>
              </a:rPr>
              <a:t> </a:t>
            </a:r>
          </a:p>
          <a:p>
            <a:r>
              <a:rPr lang="en-GB" dirty="0" smtClean="0">
                <a:solidFill>
                  <a:schemeClr val="tx1"/>
                </a:solidFill>
              </a:rPr>
              <a:t>Data Visualisation in SQL Server 2012: </a:t>
            </a:r>
          </a:p>
          <a:p>
            <a:pPr lvl="1"/>
            <a:r>
              <a:rPr lang="en-GB" dirty="0" smtClean="0">
                <a:solidFill>
                  <a:schemeClr val="tx1"/>
                </a:solidFill>
              </a:rPr>
              <a:t>Power View Architecture and demo</a:t>
            </a:r>
          </a:p>
          <a:p>
            <a:pPr lvl="1"/>
            <a:r>
              <a:rPr lang="en-GB" dirty="0" smtClean="0">
                <a:solidFill>
                  <a:schemeClr val="bg1">
                    <a:lumMod val="60000"/>
                    <a:lumOff val="40000"/>
                  </a:schemeClr>
                </a:solidFill>
              </a:rPr>
              <a:t>Reporting Services in </a:t>
            </a:r>
            <a:r>
              <a:rPr lang="en-GB" dirty="0" err="1" smtClean="0">
                <a:solidFill>
                  <a:schemeClr val="bg1">
                    <a:lumMod val="60000"/>
                    <a:lumOff val="40000"/>
                  </a:schemeClr>
                </a:solidFill>
              </a:rPr>
              <a:t>Sharepoint</a:t>
            </a:r>
            <a:endParaRPr lang="en-GB" dirty="0" smtClean="0">
              <a:solidFill>
                <a:schemeClr val="bg1">
                  <a:lumMod val="60000"/>
                  <a:lumOff val="40000"/>
                </a:schemeClr>
              </a:solidFill>
            </a:endParaRPr>
          </a:p>
          <a:p>
            <a:r>
              <a:rPr lang="en-GB" dirty="0" smtClean="0">
                <a:solidFill>
                  <a:schemeClr val="bg1">
                    <a:lumMod val="60000"/>
                    <a:lumOff val="40000"/>
                  </a:schemeClr>
                </a:solidFill>
              </a:rPr>
              <a:t>Questions?</a:t>
            </a:r>
          </a:p>
          <a:p>
            <a:endParaRPr lang="en-GB" dirty="0" smtClean="0"/>
          </a:p>
          <a:p>
            <a:endParaRPr lang="en-GB" dirty="0" smtClean="0"/>
          </a:p>
          <a:p>
            <a:endParaRPr lang="en-GB" dirty="0" smtClean="0">
              <a:latin typeface="+mj-lt"/>
            </a:endParaRPr>
          </a:p>
          <a:p>
            <a:endParaRPr lang="en-GB" dirty="0">
              <a:latin typeface="+mj-lt"/>
            </a:endParaRPr>
          </a:p>
        </p:txBody>
      </p:sp>
    </p:spTree>
    <p:extLst>
      <p:ext uri="{BB962C8B-B14F-4D97-AF65-F5344CB8AC3E}">
        <p14:creationId xmlns:p14="http://schemas.microsoft.com/office/powerpoint/2010/main" val="212717278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Power View</a:t>
            </a:r>
            <a:endParaRPr lang="en-US" dirty="0"/>
          </a:p>
        </p:txBody>
      </p:sp>
      <p:grpSp>
        <p:nvGrpSpPr>
          <p:cNvPr id="5" name="Group 4"/>
          <p:cNvGrpSpPr/>
          <p:nvPr/>
        </p:nvGrpSpPr>
        <p:grpSpPr>
          <a:xfrm>
            <a:off x="1144179" y="1949545"/>
            <a:ext cx="9750833" cy="3444300"/>
            <a:chOff x="0" y="33482"/>
            <a:chExt cx="8227593" cy="4124035"/>
          </a:xfrm>
          <a:scene3d>
            <a:camera prst="orthographicFront"/>
            <a:lightRig rig="threePt" dir="t">
              <a:rot lat="0" lon="0" rev="7500000"/>
            </a:lightRig>
          </a:scene3d>
        </p:grpSpPr>
        <p:sp>
          <p:nvSpPr>
            <p:cNvPr id="6" name="Rounded Rectangle 5"/>
            <p:cNvSpPr/>
            <p:nvPr/>
          </p:nvSpPr>
          <p:spPr>
            <a:xfrm>
              <a:off x="0" y="33482"/>
              <a:ext cx="8227593" cy="4124035"/>
            </a:xfrm>
            <a:prstGeom prst="roundRect">
              <a:avLst/>
            </a:prstGeom>
            <a:sp3d prstMaterial="plastic">
              <a:bevelT w="127000" h="25400" prst="relaxedInset"/>
            </a:sp3d>
          </p:spPr>
          <p:style>
            <a:lnRef idx="0">
              <a:schemeClr val="accent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201319" y="234801"/>
              <a:ext cx="7824955" cy="3721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000" kern="1200" dirty="0" smtClean="0"/>
                <a:t>Power View is </a:t>
              </a:r>
              <a:r>
                <a:rPr lang="en-US" sz="4000" dirty="0" smtClean="0"/>
                <a:t>an interactive data exploration and visual presentation experience.</a:t>
              </a:r>
              <a:endParaRPr lang="en-US" sz="4000" kern="1200" dirty="0"/>
            </a:p>
          </p:txBody>
        </p:sp>
      </p:grpSp>
      <p:pic>
        <p:nvPicPr>
          <p:cNvPr id="8" name="Picture 7" descr="C:\Users\cchau\Documents\Denali\Crescent\Marketing and Logo\Crescent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425" y="142876"/>
            <a:ext cx="2988157" cy="156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79372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Architecture</a:t>
            </a:r>
            <a:endParaRPr lang="en-US" dirty="0"/>
          </a:p>
        </p:txBody>
      </p:sp>
      <p:pic>
        <p:nvPicPr>
          <p:cNvPr id="1026" name="Picture 2" descr="http://www.dreamstime.com/msn-people-icon-2-largethumb384820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66" b="95703" l="9825" r="89825"/>
                    </a14:imgEffect>
                  </a14:imgLayer>
                </a14:imgProps>
              </a:ext>
              <a:ext uri="{28A0092B-C50C-407E-A947-70E740481C1C}">
                <a14:useLocalDpi xmlns:a14="http://schemas.microsoft.com/office/drawing/2010/main" val="0"/>
              </a:ext>
            </a:extLst>
          </a:blip>
          <a:srcRect/>
          <a:stretch>
            <a:fillRect/>
          </a:stretch>
        </p:blipFill>
        <p:spPr bwMode="auto">
          <a:xfrm>
            <a:off x="320679" y="1560693"/>
            <a:ext cx="1579960" cy="1062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1 Awareness\Events\Convergence\Graphics\Rectangle_LtBlue_small.png"/>
          <p:cNvPicPr>
            <a:picLocks noChangeAspect="1" noChangeArrowheads="1"/>
          </p:cNvPicPr>
          <p:nvPr/>
        </p:nvPicPr>
        <p:blipFill>
          <a:blip r:embed="rId5">
            <a:lum contrast="50000"/>
          </a:blip>
          <a:srcRect/>
          <a:stretch>
            <a:fillRect/>
          </a:stretch>
        </p:blipFill>
        <p:spPr bwMode="auto">
          <a:xfrm>
            <a:off x="1652631" y="1530784"/>
            <a:ext cx="7564126" cy="5168402"/>
          </a:xfrm>
          <a:prstGeom prst="rect">
            <a:avLst/>
          </a:prstGeom>
          <a:noFill/>
          <a:ln w="9525">
            <a:noFill/>
            <a:miter lim="800000"/>
            <a:headEnd/>
            <a:tailEnd/>
          </a:ln>
        </p:spPr>
      </p:pic>
      <p:pic>
        <p:nvPicPr>
          <p:cNvPr id="9" name="Picture 3" descr="C:\1 Awareness\Events\Convergence\Graphics\Rectangle_LtBlue_small.png"/>
          <p:cNvPicPr>
            <a:picLocks noChangeAspect="1" noChangeArrowheads="1"/>
          </p:cNvPicPr>
          <p:nvPr/>
        </p:nvPicPr>
        <p:blipFill>
          <a:blip r:embed="rId5">
            <a:lum contrast="50000"/>
          </a:blip>
          <a:srcRect/>
          <a:stretch>
            <a:fillRect/>
          </a:stretch>
        </p:blipFill>
        <p:spPr bwMode="auto">
          <a:xfrm>
            <a:off x="5712111" y="2268161"/>
            <a:ext cx="3080688" cy="3917910"/>
          </a:xfrm>
          <a:prstGeom prst="rect">
            <a:avLst/>
          </a:prstGeom>
          <a:noFill/>
          <a:ln w="25400">
            <a:noFill/>
            <a:miter lim="800000"/>
            <a:headEnd/>
            <a:tailEnd/>
          </a:ln>
        </p:spPr>
      </p:pic>
      <p:sp>
        <p:nvSpPr>
          <p:cNvPr id="12" name="Rounded Rectangle 11"/>
          <p:cNvSpPr/>
          <p:nvPr/>
        </p:nvSpPr>
        <p:spPr bwMode="auto">
          <a:xfrm>
            <a:off x="6447290" y="2877169"/>
            <a:ext cx="1909891" cy="597167"/>
          </a:xfrm>
          <a:prstGeom prst="roundRect">
            <a:avLst>
              <a:gd name="adj" fmla="val 19037"/>
            </a:avLst>
          </a:prstGeom>
          <a:gradFill>
            <a:gsLst>
              <a:gs pos="0">
                <a:schemeClr val="accent1">
                  <a:lumMod val="75000"/>
                  <a:alpha val="18000"/>
                </a:schemeClr>
              </a:gs>
              <a:gs pos="100000">
                <a:srgbClr val="FF9C00">
                  <a:alpha val="90000"/>
                </a:srgbClr>
              </a:gs>
            </a:gsLst>
            <a:lin ang="4500000" scaled="0"/>
          </a:gradFill>
          <a:ln w="22225">
            <a:gradFill flip="none" rotWithShape="1">
              <a:gsLst>
                <a:gs pos="0">
                  <a:schemeClr val="tx1"/>
                </a:gs>
                <a:gs pos="100000">
                  <a:srgbClr val="FFB676"/>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r>
              <a:rPr lang="en-US" sz="1400" dirty="0" smtClean="0">
                <a:solidFill>
                  <a:schemeClr val="tx1"/>
                </a:solidFill>
              </a:rPr>
              <a:t>RS Shared Service</a:t>
            </a:r>
            <a:endParaRPr lang="en-US" sz="1400" dirty="0">
              <a:solidFill>
                <a:schemeClr val="tx1"/>
              </a:solidFill>
            </a:endParaRPr>
          </a:p>
        </p:txBody>
      </p:sp>
      <p:sp>
        <p:nvSpPr>
          <p:cNvPr id="14" name="Rectangle 13"/>
          <p:cNvSpPr>
            <a:spLocks noChangeArrowheads="1"/>
          </p:cNvSpPr>
          <p:nvPr/>
        </p:nvSpPr>
        <p:spPr bwMode="auto">
          <a:xfrm>
            <a:off x="3481561" y="1712901"/>
            <a:ext cx="4579807" cy="317500"/>
          </a:xfrm>
          <a:prstGeom prst="rect">
            <a:avLst/>
          </a:prstGeom>
          <a:noFill/>
          <a:ln w="19050" cap="flat" cmpd="sng" algn="ctr">
            <a:noFill/>
            <a:prstDash val="solid"/>
            <a:miter lim="800000"/>
            <a:headEnd type="none" w="med" len="med"/>
            <a:tailEnd type="none" w="med" len="med"/>
          </a:ln>
          <a:effectLst/>
        </p:spPr>
        <p:txBody>
          <a:bodyPr wrap="none" lIns="91436" tIns="45718" rIns="91436" bIns="45718"/>
          <a:lstStyle/>
          <a:p>
            <a:pPr algn="ctr">
              <a:defRPr/>
            </a:pPr>
            <a:r>
              <a:rPr lang="en-US" sz="1700" dirty="0" smtClean="0">
                <a:latin typeface="+mn-lt"/>
              </a:rPr>
              <a:t>SharePoin</a:t>
            </a:r>
            <a:r>
              <a:rPr lang="en-US" sz="1700" dirty="0" smtClean="0"/>
              <a:t>t Farm</a:t>
            </a:r>
            <a:endParaRPr lang="en-US" sz="1700" dirty="0"/>
          </a:p>
        </p:txBody>
      </p:sp>
      <p:sp>
        <p:nvSpPr>
          <p:cNvPr id="15" name="Rectangle 14"/>
          <p:cNvSpPr>
            <a:spLocks noChangeArrowheads="1"/>
          </p:cNvSpPr>
          <p:nvPr/>
        </p:nvSpPr>
        <p:spPr bwMode="auto">
          <a:xfrm>
            <a:off x="-91780" y="3166975"/>
            <a:ext cx="2219297" cy="472920"/>
          </a:xfrm>
          <a:prstGeom prst="rect">
            <a:avLst/>
          </a:prstGeom>
          <a:noFill/>
          <a:ln w="9525" cap="flat" cmpd="sng" algn="ctr">
            <a:noFill/>
            <a:prstDash val="solid"/>
            <a:miter lim="800000"/>
            <a:headEnd type="none" w="med" len="med"/>
            <a:tailEnd type="none" w="med" len="med"/>
          </a:ln>
          <a:effectLst/>
        </p:spPr>
        <p:txBody>
          <a:bodyPr wrap="none" lIns="91436" tIns="45718" rIns="91436" bIns="45718" anchor="ctr"/>
          <a:lstStyle/>
          <a:p>
            <a:pPr algn="ctr" eaLnBrk="0" hangingPunct="0">
              <a:defRPr/>
            </a:pPr>
            <a:r>
              <a:rPr lang="en-US" sz="1500" dirty="0" smtClean="0">
                <a:latin typeface="+mn-lt"/>
              </a:rPr>
              <a:t>Power View via Browser</a:t>
            </a:r>
            <a:endParaRPr lang="en-US" sz="1500" dirty="0"/>
          </a:p>
        </p:txBody>
      </p:sp>
      <p:sp>
        <p:nvSpPr>
          <p:cNvPr id="16" name="Rectangle 15"/>
          <p:cNvSpPr>
            <a:spLocks noChangeArrowheads="1"/>
          </p:cNvSpPr>
          <p:nvPr/>
        </p:nvSpPr>
        <p:spPr bwMode="auto">
          <a:xfrm>
            <a:off x="6480684" y="2383874"/>
            <a:ext cx="1909891" cy="457200"/>
          </a:xfrm>
          <a:prstGeom prst="rect">
            <a:avLst/>
          </a:prstGeom>
          <a:noFill/>
          <a:ln w="9525" cap="flat" cmpd="sng" algn="ctr">
            <a:noFill/>
            <a:prstDash val="solid"/>
            <a:miter lim="800000"/>
            <a:headEnd type="none" w="med" len="med"/>
            <a:tailEnd type="none" w="med" len="med"/>
          </a:ln>
          <a:effectLst/>
        </p:spPr>
        <p:txBody>
          <a:bodyPr wrap="none" lIns="91436" tIns="45718" rIns="91436" bIns="45718" anchor="ctr"/>
          <a:lstStyle/>
          <a:p>
            <a:pPr algn="ctr">
              <a:defRPr/>
            </a:pPr>
            <a:r>
              <a:rPr lang="en-US" sz="1400" dirty="0" smtClean="0">
                <a:latin typeface="+mn-lt"/>
              </a:rPr>
              <a:t>App Server</a:t>
            </a:r>
            <a:endParaRPr lang="en-US" sz="1400" dirty="0">
              <a:latin typeface="+mn-lt"/>
            </a:endParaRPr>
          </a:p>
        </p:txBody>
      </p:sp>
      <p:sp>
        <p:nvSpPr>
          <p:cNvPr id="17" name="Rectangle 16"/>
          <p:cNvSpPr>
            <a:spLocks noChangeArrowheads="1"/>
          </p:cNvSpPr>
          <p:nvPr/>
        </p:nvSpPr>
        <p:spPr bwMode="auto">
          <a:xfrm>
            <a:off x="9652632" y="5728871"/>
            <a:ext cx="2328100" cy="457200"/>
          </a:xfrm>
          <a:prstGeom prst="rect">
            <a:avLst/>
          </a:prstGeom>
          <a:noFill/>
          <a:ln w="9525" cap="flat" cmpd="sng" algn="ctr">
            <a:noFill/>
            <a:prstDash val="solid"/>
            <a:miter lim="800000"/>
            <a:headEnd type="none" w="med" len="med"/>
            <a:tailEnd type="none" w="med" len="med"/>
          </a:ln>
          <a:effectLst/>
        </p:spPr>
        <p:txBody>
          <a:bodyPr wrap="none" lIns="76197" tIns="38098" rIns="76197" bIns="38098" anchor="ctr"/>
          <a:lstStyle/>
          <a:p>
            <a:pPr algn="ctr">
              <a:defRPr/>
            </a:pPr>
            <a:r>
              <a:rPr lang="en-US" sz="1300" dirty="0" smtClean="0">
                <a:latin typeface="+mn-lt"/>
              </a:rPr>
              <a:t>Data sources</a:t>
            </a:r>
            <a:endParaRPr lang="en-US" sz="1300" dirty="0">
              <a:latin typeface="+mn-lt"/>
            </a:endParaRPr>
          </a:p>
        </p:txBody>
      </p:sp>
      <p:sp>
        <p:nvSpPr>
          <p:cNvPr id="22" name="Rounded Rectangle 21"/>
          <p:cNvSpPr/>
          <p:nvPr/>
        </p:nvSpPr>
        <p:spPr bwMode="auto">
          <a:xfrm>
            <a:off x="6426592" y="4674436"/>
            <a:ext cx="1909891" cy="701822"/>
          </a:xfrm>
          <a:prstGeom prst="roundRect">
            <a:avLst>
              <a:gd name="adj" fmla="val 19037"/>
            </a:avLst>
          </a:prstGeom>
          <a:gradFill>
            <a:gsLst>
              <a:gs pos="0">
                <a:schemeClr val="accent3">
                  <a:lumMod val="75000"/>
                </a:schemeClr>
              </a:gs>
              <a:gs pos="100000">
                <a:schemeClr val="accent3">
                  <a:lumMod val="40000"/>
                  <a:lumOff val="60000"/>
                </a:schemeClr>
              </a:gs>
            </a:gsLst>
            <a:lin ang="4500000" scaled="0"/>
          </a:gradFill>
          <a:ln w="22225">
            <a:gradFill flip="none" rotWithShape="1">
              <a:gsLst>
                <a:gs pos="0">
                  <a:schemeClr val="tx1"/>
                </a:gs>
                <a:gs pos="100000">
                  <a:schemeClr val="accent3">
                    <a:lumMod val="60000"/>
                    <a:lumOff val="40000"/>
                  </a:schemeClr>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r>
              <a:rPr lang="en-US" sz="1400" dirty="0" smtClean="0">
                <a:solidFill>
                  <a:schemeClr val="tx1"/>
                </a:solidFill>
              </a:rPr>
              <a:t>Analysis Services SP Integrated</a:t>
            </a:r>
            <a:endParaRPr lang="en-US" sz="1400" dirty="0">
              <a:solidFill>
                <a:schemeClr val="tx1"/>
              </a:solidFill>
            </a:endParaRPr>
          </a:p>
        </p:txBody>
      </p:sp>
      <p:sp>
        <p:nvSpPr>
          <p:cNvPr id="23" name="Rounded Rectangle 22"/>
          <p:cNvSpPr/>
          <p:nvPr/>
        </p:nvSpPr>
        <p:spPr bwMode="auto">
          <a:xfrm>
            <a:off x="6447290" y="3769235"/>
            <a:ext cx="1909891" cy="597167"/>
          </a:xfrm>
          <a:prstGeom prst="roundRect">
            <a:avLst>
              <a:gd name="adj" fmla="val 19037"/>
            </a:avLst>
          </a:prstGeom>
          <a:gradFill>
            <a:gsLst>
              <a:gs pos="0">
                <a:schemeClr val="accent3">
                  <a:lumMod val="75000"/>
                </a:schemeClr>
              </a:gs>
              <a:gs pos="100000">
                <a:schemeClr val="accent3">
                  <a:lumMod val="40000"/>
                  <a:lumOff val="60000"/>
                </a:schemeClr>
              </a:gs>
            </a:gsLst>
            <a:lin ang="4500000" scaled="0"/>
          </a:gradFill>
          <a:ln w="22225">
            <a:gradFill flip="none" rotWithShape="1">
              <a:gsLst>
                <a:gs pos="0">
                  <a:schemeClr val="tx1"/>
                </a:gs>
                <a:gs pos="100000">
                  <a:schemeClr val="accent3">
                    <a:lumMod val="60000"/>
                    <a:lumOff val="40000"/>
                  </a:schemeClr>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r>
              <a:rPr lang="en-US" sz="1400" dirty="0" err="1">
                <a:solidFill>
                  <a:schemeClr val="tx1"/>
                </a:solidFill>
              </a:rPr>
              <a:t>PowerPivot</a:t>
            </a:r>
            <a:endParaRPr lang="en-US" sz="1400" dirty="0">
              <a:solidFill>
                <a:schemeClr val="tx1"/>
              </a:solidFill>
            </a:endParaRPr>
          </a:p>
          <a:p>
            <a:pPr algn="ctr" defTabSz="914099"/>
            <a:r>
              <a:rPr lang="en-US" sz="1400" dirty="0">
                <a:solidFill>
                  <a:schemeClr val="tx1"/>
                </a:solidFill>
              </a:rPr>
              <a:t>System Service</a:t>
            </a:r>
          </a:p>
        </p:txBody>
      </p:sp>
      <p:sp>
        <p:nvSpPr>
          <p:cNvPr id="24" name="Flowchart: Direct Access Storage 23"/>
          <p:cNvSpPr/>
          <p:nvPr/>
        </p:nvSpPr>
        <p:spPr bwMode="auto">
          <a:xfrm rot="16200000">
            <a:off x="10081763" y="5118469"/>
            <a:ext cx="576076" cy="644729"/>
          </a:xfrm>
          <a:prstGeom prst="flowChartMagneticDrum">
            <a:avLst/>
          </a:prstGeom>
          <a:gradFill>
            <a:gsLst>
              <a:gs pos="0">
                <a:srgbClr val="328094">
                  <a:alpha val="20000"/>
                </a:srgbClr>
              </a:gs>
              <a:gs pos="100000">
                <a:srgbClr val="87C1D5">
                  <a:alpha val="63000"/>
                </a:srgbClr>
              </a:gs>
            </a:gsLst>
            <a:lin ang="4500000" scaled="0"/>
          </a:gradFill>
          <a:ln w="22225">
            <a:gradFill flip="none" rotWithShape="1">
              <a:gsLst>
                <a:gs pos="0">
                  <a:schemeClr val="tx1"/>
                </a:gs>
                <a:gs pos="100000">
                  <a:srgbClr val="AFD5E3"/>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eaLnBrk="0" hangingPunct="0">
              <a:lnSpc>
                <a:spcPct val="85000"/>
              </a:lnSpc>
              <a:defRPr/>
            </a:pPr>
            <a:endParaRPr lang="en-US" dirty="0">
              <a:solidFill>
                <a:schemeClr val="tx1"/>
              </a:solidFill>
            </a:endParaRPr>
          </a:p>
        </p:txBody>
      </p:sp>
      <p:sp>
        <p:nvSpPr>
          <p:cNvPr id="25" name="Flowchart: Direct Access Storage 24"/>
          <p:cNvSpPr/>
          <p:nvPr/>
        </p:nvSpPr>
        <p:spPr bwMode="auto">
          <a:xfrm rot="16200000">
            <a:off x="10851010" y="5118469"/>
            <a:ext cx="576076" cy="644729"/>
          </a:xfrm>
          <a:prstGeom prst="flowChartMagneticDrum">
            <a:avLst/>
          </a:prstGeom>
          <a:gradFill>
            <a:gsLst>
              <a:gs pos="0">
                <a:srgbClr val="328094">
                  <a:alpha val="20000"/>
                </a:srgbClr>
              </a:gs>
              <a:gs pos="100000">
                <a:srgbClr val="87C1D5">
                  <a:alpha val="63000"/>
                </a:srgbClr>
              </a:gs>
            </a:gsLst>
            <a:lin ang="4500000" scaled="0"/>
          </a:gradFill>
          <a:ln w="22225">
            <a:gradFill flip="none" rotWithShape="1">
              <a:gsLst>
                <a:gs pos="0">
                  <a:schemeClr val="tx1"/>
                </a:gs>
                <a:gs pos="100000">
                  <a:srgbClr val="AFD5E3"/>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eaLnBrk="0" hangingPunct="0">
              <a:lnSpc>
                <a:spcPct val="85000"/>
              </a:lnSpc>
              <a:defRPr/>
            </a:pPr>
            <a:endParaRPr lang="en-US" dirty="0">
              <a:solidFill>
                <a:schemeClr val="tx1"/>
              </a:solidFill>
            </a:endParaRPr>
          </a:p>
        </p:txBody>
      </p:sp>
      <p:sp>
        <p:nvSpPr>
          <p:cNvPr id="5" name="Cube 4"/>
          <p:cNvSpPr/>
          <p:nvPr/>
        </p:nvSpPr>
        <p:spPr bwMode="auto">
          <a:xfrm>
            <a:off x="9524432" y="3368288"/>
            <a:ext cx="1292250" cy="839880"/>
          </a:xfrm>
          <a:prstGeom prst="cub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lIns="91436" tIns="45718" rIns="91436" bIns="45718" anchor="ctr"/>
          <a:lstStyle/>
          <a:p>
            <a:pPr algn="ctr" defTabSz="914099" eaLnBrk="0" hangingPunct="0">
              <a:lnSpc>
                <a:spcPct val="85000"/>
              </a:lnSpc>
            </a:pPr>
            <a:r>
              <a:rPr lang="en-US" sz="1400" dirty="0" smtClean="0">
                <a:solidFill>
                  <a:schemeClr val="tx1"/>
                </a:solidFill>
              </a:rPr>
              <a:t>AS Server</a:t>
            </a:r>
            <a:endParaRPr lang="en-US" sz="1400" dirty="0">
              <a:solidFill>
                <a:schemeClr val="tx1"/>
              </a:solidFill>
            </a:endParaRPr>
          </a:p>
        </p:txBody>
      </p:sp>
      <p:sp>
        <p:nvSpPr>
          <p:cNvPr id="32" name="Up-Down Arrow 31"/>
          <p:cNvSpPr>
            <a:spLocks noChangeArrowheads="1"/>
          </p:cNvSpPr>
          <p:nvPr/>
        </p:nvSpPr>
        <p:spPr bwMode="auto">
          <a:xfrm rot="16200000">
            <a:off x="8700306" y="3349728"/>
            <a:ext cx="258746" cy="1262875"/>
          </a:xfrm>
          <a:prstGeom prst="upDownArrow">
            <a:avLst>
              <a:gd name="adj1" fmla="val 50000"/>
              <a:gd name="adj2" fmla="val 46244"/>
            </a:avLst>
          </a:prstGeom>
          <a:solidFill>
            <a:srgbClr val="F4B23C">
              <a:alpha val="80000"/>
            </a:srgbClr>
          </a:solidFill>
          <a:ln w="22225">
            <a:gradFill flip="none" rotWithShape="1">
              <a:gsLst>
                <a:gs pos="0">
                  <a:schemeClr val="tx1"/>
                </a:gs>
                <a:gs pos="100000">
                  <a:srgbClr val="FFF2AC"/>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914099">
              <a:defRPr/>
            </a:pPr>
            <a:endParaRPr lang="en-US" dirty="0">
              <a:solidFill>
                <a:schemeClr val="tx1"/>
              </a:solidFill>
            </a:endParaRPr>
          </a:p>
        </p:txBody>
      </p:sp>
      <p:sp>
        <p:nvSpPr>
          <p:cNvPr id="33" name="Up-Down Arrow 32"/>
          <p:cNvSpPr>
            <a:spLocks noChangeArrowheads="1"/>
          </p:cNvSpPr>
          <p:nvPr/>
        </p:nvSpPr>
        <p:spPr bwMode="auto">
          <a:xfrm>
            <a:off x="10156051" y="4255191"/>
            <a:ext cx="225148" cy="802663"/>
          </a:xfrm>
          <a:prstGeom prst="upDownArrow">
            <a:avLst>
              <a:gd name="adj1" fmla="val 50000"/>
              <a:gd name="adj2" fmla="val 46244"/>
            </a:avLst>
          </a:prstGeom>
          <a:solidFill>
            <a:srgbClr val="F4B23C">
              <a:alpha val="80000"/>
            </a:srgbClr>
          </a:solidFill>
          <a:ln w="22225">
            <a:gradFill flip="none" rotWithShape="1">
              <a:gsLst>
                <a:gs pos="0">
                  <a:schemeClr val="tx1"/>
                </a:gs>
                <a:gs pos="100000">
                  <a:srgbClr val="FFF2AC"/>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914099">
              <a:defRPr/>
            </a:pPr>
            <a:endParaRPr lang="en-US" dirty="0">
              <a:solidFill>
                <a:schemeClr val="tx1"/>
              </a:solidFill>
            </a:endParaRPr>
          </a:p>
        </p:txBody>
      </p:sp>
      <p:sp>
        <p:nvSpPr>
          <p:cNvPr id="34" name="Up-Down Arrow 33"/>
          <p:cNvSpPr>
            <a:spLocks noChangeArrowheads="1"/>
          </p:cNvSpPr>
          <p:nvPr/>
        </p:nvSpPr>
        <p:spPr bwMode="auto">
          <a:xfrm>
            <a:off x="7289660" y="4340140"/>
            <a:ext cx="225148" cy="401332"/>
          </a:xfrm>
          <a:prstGeom prst="upDownArrow">
            <a:avLst>
              <a:gd name="adj1" fmla="val 50000"/>
              <a:gd name="adj2" fmla="val 46244"/>
            </a:avLst>
          </a:prstGeom>
          <a:solidFill>
            <a:srgbClr val="F4B23C">
              <a:alpha val="80000"/>
            </a:srgbClr>
          </a:solidFill>
          <a:ln w="22225">
            <a:gradFill flip="none" rotWithShape="1">
              <a:gsLst>
                <a:gs pos="0">
                  <a:schemeClr val="tx1"/>
                </a:gs>
                <a:gs pos="100000">
                  <a:srgbClr val="FFF2AC"/>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914099">
              <a:defRPr/>
            </a:pPr>
            <a:endParaRPr lang="en-US" dirty="0">
              <a:solidFill>
                <a:schemeClr val="tx1"/>
              </a:solidFill>
            </a:endParaRPr>
          </a:p>
        </p:txBody>
      </p:sp>
      <p:sp>
        <p:nvSpPr>
          <p:cNvPr id="38" name="Up-Down Arrow 37"/>
          <p:cNvSpPr>
            <a:spLocks noChangeArrowheads="1"/>
          </p:cNvSpPr>
          <p:nvPr/>
        </p:nvSpPr>
        <p:spPr bwMode="auto">
          <a:xfrm>
            <a:off x="7289660" y="3423783"/>
            <a:ext cx="225148" cy="401332"/>
          </a:xfrm>
          <a:prstGeom prst="upDownArrow">
            <a:avLst>
              <a:gd name="adj1" fmla="val 50000"/>
              <a:gd name="adj2" fmla="val 46244"/>
            </a:avLst>
          </a:prstGeom>
          <a:solidFill>
            <a:srgbClr val="F4B23C">
              <a:alpha val="80000"/>
            </a:srgbClr>
          </a:solidFill>
          <a:ln w="22225">
            <a:gradFill flip="none" rotWithShape="1">
              <a:gsLst>
                <a:gs pos="0">
                  <a:schemeClr val="tx1"/>
                </a:gs>
                <a:gs pos="100000">
                  <a:srgbClr val="FFF2AC"/>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914099">
              <a:defRPr/>
            </a:pPr>
            <a:endParaRPr lang="en-US" dirty="0">
              <a:solidFill>
                <a:schemeClr val="tx1"/>
              </a:solidFill>
            </a:endParaRPr>
          </a:p>
        </p:txBody>
      </p:sp>
      <p:pic>
        <p:nvPicPr>
          <p:cNvPr id="26" name="Picture 3" descr="C:\1 Awareness\Events\Convergence\Graphics\Rectangle_LtBlue_small.png"/>
          <p:cNvPicPr>
            <a:picLocks noChangeAspect="1" noChangeArrowheads="1"/>
          </p:cNvPicPr>
          <p:nvPr/>
        </p:nvPicPr>
        <p:blipFill>
          <a:blip r:embed="rId5">
            <a:lum contrast="50000"/>
          </a:blip>
          <a:srcRect/>
          <a:stretch>
            <a:fillRect/>
          </a:stretch>
        </p:blipFill>
        <p:spPr bwMode="auto">
          <a:xfrm>
            <a:off x="2729626" y="2383875"/>
            <a:ext cx="2696908" cy="3225721"/>
          </a:xfrm>
          <a:prstGeom prst="rect">
            <a:avLst/>
          </a:prstGeom>
          <a:noFill/>
          <a:ln w="25400">
            <a:noFill/>
            <a:miter lim="800000"/>
            <a:headEnd/>
            <a:tailEnd/>
          </a:ln>
        </p:spPr>
      </p:pic>
      <p:sp>
        <p:nvSpPr>
          <p:cNvPr id="36" name="Up-Down Arrow 35"/>
          <p:cNvSpPr>
            <a:spLocks noChangeArrowheads="1"/>
          </p:cNvSpPr>
          <p:nvPr/>
        </p:nvSpPr>
        <p:spPr bwMode="auto">
          <a:xfrm rot="16200000">
            <a:off x="5542871" y="2797807"/>
            <a:ext cx="241393" cy="899568"/>
          </a:xfrm>
          <a:prstGeom prst="upDownArrow">
            <a:avLst>
              <a:gd name="adj1" fmla="val 50000"/>
              <a:gd name="adj2" fmla="val 46244"/>
            </a:avLst>
          </a:prstGeom>
          <a:solidFill>
            <a:srgbClr val="F4B23C">
              <a:alpha val="80000"/>
            </a:srgbClr>
          </a:solidFill>
          <a:ln w="22225">
            <a:gradFill flip="none" rotWithShape="1">
              <a:gsLst>
                <a:gs pos="0">
                  <a:schemeClr val="tx1"/>
                </a:gs>
                <a:gs pos="100000">
                  <a:srgbClr val="FFF2AC"/>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914099">
              <a:defRPr/>
            </a:pPr>
            <a:endParaRPr lang="en-US" dirty="0">
              <a:solidFill>
                <a:schemeClr val="tx1"/>
              </a:solidFill>
            </a:endParaRPr>
          </a:p>
        </p:txBody>
      </p:sp>
      <p:sp>
        <p:nvSpPr>
          <p:cNvPr id="28" name="Up-Down Arrow 27"/>
          <p:cNvSpPr>
            <a:spLocks noChangeArrowheads="1"/>
          </p:cNvSpPr>
          <p:nvPr/>
        </p:nvSpPr>
        <p:spPr bwMode="auto">
          <a:xfrm rot="16200000">
            <a:off x="2147025" y="2393212"/>
            <a:ext cx="241392" cy="1261269"/>
          </a:xfrm>
          <a:prstGeom prst="upDownArrow">
            <a:avLst>
              <a:gd name="adj1" fmla="val 50000"/>
              <a:gd name="adj2" fmla="val 46244"/>
            </a:avLst>
          </a:prstGeom>
          <a:solidFill>
            <a:srgbClr val="F4B23C">
              <a:alpha val="80000"/>
            </a:srgbClr>
          </a:solidFill>
          <a:ln w="22225">
            <a:gradFill flip="none" rotWithShape="1">
              <a:gsLst>
                <a:gs pos="0">
                  <a:schemeClr val="tx1"/>
                </a:gs>
                <a:gs pos="100000">
                  <a:srgbClr val="FFF2AC"/>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914099">
              <a:defRPr/>
            </a:pPr>
            <a:endParaRPr lang="en-US" dirty="0">
              <a:solidFill>
                <a:schemeClr val="tx1"/>
              </a:solidFill>
            </a:endParaRPr>
          </a:p>
        </p:txBody>
      </p:sp>
      <p:sp>
        <p:nvSpPr>
          <p:cNvPr id="27" name="Rectangle 26"/>
          <p:cNvSpPr>
            <a:spLocks noChangeArrowheads="1"/>
          </p:cNvSpPr>
          <p:nvPr/>
        </p:nvSpPr>
        <p:spPr bwMode="auto">
          <a:xfrm>
            <a:off x="3249491" y="2426635"/>
            <a:ext cx="1909891" cy="457200"/>
          </a:xfrm>
          <a:prstGeom prst="rect">
            <a:avLst/>
          </a:prstGeom>
          <a:noFill/>
          <a:ln w="9525" cap="flat" cmpd="sng" algn="ctr">
            <a:noFill/>
            <a:prstDash val="solid"/>
            <a:miter lim="800000"/>
            <a:headEnd type="none" w="med" len="med"/>
            <a:tailEnd type="none" w="med" len="med"/>
          </a:ln>
          <a:effectLst/>
        </p:spPr>
        <p:txBody>
          <a:bodyPr wrap="none" lIns="91436" tIns="45718" rIns="91436" bIns="45718" anchor="ctr"/>
          <a:lstStyle/>
          <a:p>
            <a:pPr algn="ctr">
              <a:defRPr/>
            </a:pPr>
            <a:r>
              <a:rPr lang="en-US" sz="1400" dirty="0" smtClean="0"/>
              <a:t>Web Front End</a:t>
            </a:r>
            <a:endParaRPr lang="en-US" sz="1400" dirty="0"/>
          </a:p>
        </p:txBody>
      </p:sp>
      <p:sp>
        <p:nvSpPr>
          <p:cNvPr id="10" name="Rounded Rectangle 9"/>
          <p:cNvSpPr/>
          <p:nvPr/>
        </p:nvSpPr>
        <p:spPr bwMode="auto">
          <a:xfrm>
            <a:off x="3455798" y="2911386"/>
            <a:ext cx="1584789" cy="958550"/>
          </a:xfrm>
          <a:prstGeom prst="roundRect">
            <a:avLst>
              <a:gd name="adj" fmla="val 19037"/>
            </a:avLst>
          </a:prstGeom>
          <a:gradFill>
            <a:gsLst>
              <a:gs pos="0">
                <a:schemeClr val="accent1">
                  <a:lumMod val="75000"/>
                  <a:alpha val="18000"/>
                </a:schemeClr>
              </a:gs>
              <a:gs pos="100000">
                <a:srgbClr val="FF9C00">
                  <a:alpha val="90000"/>
                </a:srgbClr>
              </a:gs>
            </a:gsLst>
            <a:lin ang="4500000" scaled="0"/>
          </a:gradFill>
          <a:ln w="22225">
            <a:gradFill flip="none" rotWithShape="1">
              <a:gsLst>
                <a:gs pos="0">
                  <a:schemeClr val="tx1"/>
                </a:gs>
                <a:gs pos="100000">
                  <a:srgbClr val="FFB676"/>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r>
              <a:rPr lang="en-US" sz="1400" dirty="0" smtClean="0">
                <a:solidFill>
                  <a:schemeClr val="tx1"/>
                </a:solidFill>
              </a:rPr>
              <a:t>SSRS </a:t>
            </a:r>
            <a:r>
              <a:rPr lang="en-US" sz="1400" dirty="0" err="1" smtClean="0">
                <a:solidFill>
                  <a:schemeClr val="tx1"/>
                </a:solidFill>
              </a:rPr>
              <a:t>Addin</a:t>
            </a:r>
            <a:r>
              <a:rPr lang="en-US" sz="1400" dirty="0" smtClean="0">
                <a:solidFill>
                  <a:schemeClr val="tx1"/>
                </a:solidFill>
              </a:rPr>
              <a:t> for SharePoint</a:t>
            </a:r>
            <a:endParaRPr lang="en-US" sz="1400" dirty="0">
              <a:solidFill>
                <a:schemeClr val="tx1"/>
              </a:solidFill>
            </a:endParaRPr>
          </a:p>
        </p:txBody>
      </p:sp>
      <p:pic>
        <p:nvPicPr>
          <p:cNvPr id="2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671" y="2720510"/>
            <a:ext cx="783671" cy="58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ounded Rectangle 29"/>
          <p:cNvSpPr/>
          <p:nvPr/>
        </p:nvSpPr>
        <p:spPr bwMode="auto">
          <a:xfrm>
            <a:off x="3303892" y="4144306"/>
            <a:ext cx="1909891" cy="597167"/>
          </a:xfrm>
          <a:prstGeom prst="roundRect">
            <a:avLst>
              <a:gd name="adj" fmla="val 19037"/>
            </a:avLst>
          </a:prstGeom>
          <a:gradFill>
            <a:gsLst>
              <a:gs pos="0">
                <a:schemeClr val="accent3">
                  <a:lumMod val="75000"/>
                </a:schemeClr>
              </a:gs>
              <a:gs pos="100000">
                <a:schemeClr val="accent3">
                  <a:lumMod val="40000"/>
                  <a:lumOff val="60000"/>
                </a:schemeClr>
              </a:gs>
            </a:gsLst>
            <a:lin ang="4500000" scaled="0"/>
          </a:gradFill>
          <a:ln w="22225">
            <a:gradFill flip="none" rotWithShape="1">
              <a:gsLst>
                <a:gs pos="0">
                  <a:schemeClr val="tx1"/>
                </a:gs>
                <a:gs pos="100000">
                  <a:schemeClr val="accent3">
                    <a:lumMod val="60000"/>
                    <a:lumOff val="40000"/>
                  </a:schemeClr>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r>
              <a:rPr lang="en-US" sz="1400" dirty="0" err="1">
                <a:solidFill>
                  <a:schemeClr val="tx1"/>
                </a:solidFill>
              </a:rPr>
              <a:t>PowerPivot</a:t>
            </a:r>
            <a:endParaRPr lang="en-US" sz="1400" dirty="0">
              <a:solidFill>
                <a:schemeClr val="tx1"/>
              </a:solidFill>
            </a:endParaRPr>
          </a:p>
          <a:p>
            <a:pPr algn="ctr" defTabSz="914099"/>
            <a:r>
              <a:rPr lang="en-US" sz="1400" dirty="0">
                <a:solidFill>
                  <a:schemeClr val="tx1"/>
                </a:solidFill>
              </a:rPr>
              <a:t>Web Service</a:t>
            </a:r>
          </a:p>
        </p:txBody>
      </p:sp>
      <p:pic>
        <p:nvPicPr>
          <p:cNvPr id="31" name="Rectangle 6173"/>
          <p:cNvPicPr>
            <a:picLocks noChangeAspect="1"/>
          </p:cNvPicPr>
          <p:nvPr/>
        </p:nvPicPr>
        <p:blipFill>
          <a:blip r:embed="rId7" cstate="print">
            <a:duotone>
              <a:schemeClr val="accent3">
                <a:shade val="45000"/>
                <a:satMod val="135000"/>
              </a:schemeClr>
              <a:prstClr val="white"/>
            </a:duotone>
          </a:blip>
          <a:srcRect/>
          <a:stretch>
            <a:fillRect/>
          </a:stretch>
        </p:blipFill>
        <p:spPr bwMode="auto">
          <a:xfrm>
            <a:off x="507868" y="5018029"/>
            <a:ext cx="288669" cy="457200"/>
          </a:xfrm>
          <a:prstGeom prst="rect">
            <a:avLst/>
          </a:prstGeom>
          <a:noFill/>
          <a:ln w="9525">
            <a:noFill/>
            <a:miter lim="800000"/>
            <a:headEnd/>
            <a:tailEnd/>
          </a:ln>
        </p:spPr>
      </p:pic>
      <p:pic>
        <p:nvPicPr>
          <p:cNvPr id="35" name="Picture 34" descr="Excel2007_ProductIcon.png"/>
          <p:cNvPicPr>
            <a:picLocks noChangeAspect="1"/>
          </p:cNvPicPr>
          <p:nvPr/>
        </p:nvPicPr>
        <p:blipFill>
          <a:blip r:embed="rId8" cstate="print"/>
          <a:stretch>
            <a:fillRect/>
          </a:stretch>
        </p:blipFill>
        <p:spPr>
          <a:xfrm>
            <a:off x="663089" y="5019247"/>
            <a:ext cx="464116" cy="337066"/>
          </a:xfrm>
          <a:prstGeom prst="rect">
            <a:avLst/>
          </a:prstGeom>
        </p:spPr>
      </p:pic>
      <p:sp>
        <p:nvSpPr>
          <p:cNvPr id="37" name="Rectangle 36"/>
          <p:cNvSpPr>
            <a:spLocks noChangeArrowheads="1"/>
          </p:cNvSpPr>
          <p:nvPr/>
        </p:nvSpPr>
        <p:spPr bwMode="auto">
          <a:xfrm>
            <a:off x="-146142" y="5479647"/>
            <a:ext cx="2219297" cy="472920"/>
          </a:xfrm>
          <a:prstGeom prst="rect">
            <a:avLst/>
          </a:prstGeom>
          <a:noFill/>
          <a:ln w="9525" cap="flat" cmpd="sng" algn="ctr">
            <a:noFill/>
            <a:prstDash val="solid"/>
            <a:miter lim="800000"/>
            <a:headEnd type="none" w="med" len="med"/>
            <a:tailEnd type="none" w="med" len="med"/>
          </a:ln>
          <a:effectLst/>
        </p:spPr>
        <p:txBody>
          <a:bodyPr wrap="none" lIns="91436" tIns="45718" rIns="91436" bIns="45718" anchor="ctr"/>
          <a:lstStyle/>
          <a:p>
            <a:pPr algn="ctr" eaLnBrk="0" hangingPunct="0">
              <a:defRPr/>
            </a:pPr>
            <a:r>
              <a:rPr lang="en-US" sz="1500" dirty="0" smtClean="0">
                <a:latin typeface="+mn-lt"/>
              </a:rPr>
              <a:t>Excel </a:t>
            </a:r>
            <a:r>
              <a:rPr lang="en-US" sz="1500" dirty="0" err="1" smtClean="0">
                <a:latin typeface="+mn-lt"/>
              </a:rPr>
              <a:t>PowerPivot</a:t>
            </a:r>
            <a:r>
              <a:rPr lang="en-US" sz="1500" dirty="0" smtClean="0">
                <a:latin typeface="+mn-lt"/>
              </a:rPr>
              <a:t> </a:t>
            </a:r>
          </a:p>
          <a:p>
            <a:pPr algn="ctr" eaLnBrk="0" hangingPunct="0">
              <a:defRPr/>
            </a:pPr>
            <a:r>
              <a:rPr lang="en-US" sz="1500" dirty="0" smtClean="0"/>
              <a:t>Model</a:t>
            </a:r>
            <a:endParaRPr lang="en-US" sz="1500" dirty="0"/>
          </a:p>
        </p:txBody>
      </p:sp>
      <p:sp>
        <p:nvSpPr>
          <p:cNvPr id="39" name="Up-Down Arrow 38"/>
          <p:cNvSpPr>
            <a:spLocks noChangeArrowheads="1"/>
          </p:cNvSpPr>
          <p:nvPr/>
        </p:nvSpPr>
        <p:spPr bwMode="auto">
          <a:xfrm rot="16200000">
            <a:off x="1649434" y="4707879"/>
            <a:ext cx="241392" cy="1095367"/>
          </a:xfrm>
          <a:prstGeom prst="upDownArrow">
            <a:avLst>
              <a:gd name="adj1" fmla="val 50000"/>
              <a:gd name="adj2" fmla="val 46244"/>
            </a:avLst>
          </a:prstGeom>
          <a:solidFill>
            <a:srgbClr val="F4B23C">
              <a:alpha val="80000"/>
            </a:srgbClr>
          </a:solidFill>
          <a:ln w="22225">
            <a:gradFill flip="none" rotWithShape="1">
              <a:gsLst>
                <a:gs pos="0">
                  <a:schemeClr val="tx1"/>
                </a:gs>
                <a:gs pos="100000">
                  <a:srgbClr val="FFF2AC"/>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914099">
              <a:defRPr/>
            </a:pPr>
            <a:endParaRPr lang="en-US" dirty="0">
              <a:solidFill>
                <a:schemeClr val="tx1"/>
              </a:solidFill>
            </a:endParaRPr>
          </a:p>
        </p:txBody>
      </p:sp>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5105" y="1781480"/>
            <a:ext cx="1213125" cy="459859"/>
          </a:xfrm>
          <a:prstGeom prst="rect">
            <a:avLst/>
          </a:prstGeom>
        </p:spPr>
      </p:pic>
      <p:sp>
        <p:nvSpPr>
          <p:cNvPr id="42" name="Rectangle 41"/>
          <p:cNvSpPr>
            <a:spLocks noChangeArrowheads="1"/>
          </p:cNvSpPr>
          <p:nvPr/>
        </p:nvSpPr>
        <p:spPr bwMode="auto">
          <a:xfrm>
            <a:off x="9010298" y="2246132"/>
            <a:ext cx="2219297" cy="472920"/>
          </a:xfrm>
          <a:prstGeom prst="rect">
            <a:avLst/>
          </a:prstGeom>
          <a:noFill/>
          <a:ln w="9525" cap="flat" cmpd="sng" algn="ctr">
            <a:noFill/>
            <a:prstDash val="solid"/>
            <a:miter lim="800000"/>
            <a:headEnd type="none" w="med" len="med"/>
            <a:tailEnd type="none" w="med" len="med"/>
          </a:ln>
          <a:effectLst/>
        </p:spPr>
        <p:txBody>
          <a:bodyPr wrap="none" lIns="91436" tIns="45718" rIns="91436" bIns="45718" anchor="ctr"/>
          <a:lstStyle/>
          <a:p>
            <a:pPr algn="ctr" eaLnBrk="0" hangingPunct="0">
              <a:defRPr/>
            </a:pPr>
            <a:r>
              <a:rPr lang="en-US" sz="1500" dirty="0" smtClean="0"/>
              <a:t>SQL Server BIDS</a:t>
            </a:r>
          </a:p>
          <a:p>
            <a:pPr algn="ctr" eaLnBrk="0" hangingPunct="0">
              <a:defRPr/>
            </a:pPr>
            <a:r>
              <a:rPr lang="en-US" sz="1500" dirty="0" smtClean="0"/>
              <a:t>BISM Model</a:t>
            </a:r>
            <a:endParaRPr lang="en-US" sz="1500" dirty="0"/>
          </a:p>
        </p:txBody>
      </p:sp>
      <p:sp>
        <p:nvSpPr>
          <p:cNvPr id="43" name="Up-Down Arrow 42"/>
          <p:cNvSpPr>
            <a:spLocks noChangeArrowheads="1"/>
          </p:cNvSpPr>
          <p:nvPr/>
        </p:nvSpPr>
        <p:spPr bwMode="auto">
          <a:xfrm>
            <a:off x="10057983" y="2719052"/>
            <a:ext cx="225148" cy="585428"/>
          </a:xfrm>
          <a:prstGeom prst="upDownArrow">
            <a:avLst>
              <a:gd name="adj1" fmla="val 50000"/>
              <a:gd name="adj2" fmla="val 46244"/>
            </a:avLst>
          </a:prstGeom>
          <a:solidFill>
            <a:srgbClr val="F4B23C">
              <a:alpha val="80000"/>
            </a:srgbClr>
          </a:solidFill>
          <a:ln w="22225">
            <a:gradFill flip="none" rotWithShape="1">
              <a:gsLst>
                <a:gs pos="0">
                  <a:schemeClr val="tx1"/>
                </a:gs>
                <a:gs pos="100000">
                  <a:srgbClr val="FFF2AC"/>
                </a:gs>
              </a:gsLst>
              <a:path path="rect">
                <a:fillToRect l="100000" t="100000"/>
              </a:path>
              <a:tileRect r="-100000" b="-100000"/>
            </a:gra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chemeClr val="bg2">
                <a:lumMod val="50000"/>
                <a:lumOff val="50000"/>
              </a:schemeClr>
            </a:contourClr>
          </a:sp3d>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914099">
              <a:defRPr/>
            </a:pPr>
            <a:endParaRPr lang="en-US" dirty="0">
              <a:solidFill>
                <a:schemeClr val="tx1"/>
              </a:solidFill>
            </a:endParaRPr>
          </a:p>
        </p:txBody>
      </p:sp>
    </p:spTree>
    <p:extLst>
      <p:ext uri="{BB962C8B-B14F-4D97-AF65-F5344CB8AC3E}">
        <p14:creationId xmlns:p14="http://schemas.microsoft.com/office/powerpoint/2010/main" val="364026158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 User BI in SQL Server 2012</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2" y="864721"/>
            <a:ext cx="8091940" cy="5586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42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Data Visualisation is about People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95553202"/>
              </p:ext>
            </p:extLst>
          </p:nvPr>
        </p:nvGraphicFramePr>
        <p:xfrm>
          <a:off x="609441" y="1600200"/>
          <a:ext cx="10157354"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357292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Pre-attentive Attributes</a:t>
            </a:r>
            <a:endParaRPr lang="en-GB"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906084585"/>
              </p:ext>
            </p:extLst>
          </p:nvPr>
        </p:nvGraphicFramePr>
        <p:xfrm>
          <a:off x="609442" y="1600201"/>
          <a:ext cx="10189097" cy="4456114"/>
        </p:xfrm>
        <a:graphic>
          <a:graphicData uri="http://schemas.openxmlformats.org/drawingml/2006/table">
            <a:tbl>
              <a:tblPr firstRow="1" bandRow="1">
                <a:tableStyleId>{17292A2E-F333-43FB-9621-5CBBE7FDCDCB}</a:tableStyleId>
              </a:tblPr>
              <a:tblGrid>
                <a:gridCol w="2401116"/>
                <a:gridCol w="3756255"/>
                <a:gridCol w="4031726"/>
              </a:tblGrid>
              <a:tr h="763047">
                <a:tc>
                  <a:txBody>
                    <a:bodyPr/>
                    <a:lstStyle/>
                    <a:p>
                      <a:r>
                        <a:rPr lang="en-GB" sz="2400" baseline="0" dirty="0" smtClean="0"/>
                        <a:t>Attribute</a:t>
                      </a:r>
                      <a:endParaRPr lang="en-GB" sz="2400" dirty="0"/>
                    </a:p>
                  </a:txBody>
                  <a:tcPr marL="121890" marR="121890" marT="45719" marB="45719"/>
                </a:tc>
                <a:tc>
                  <a:txBody>
                    <a:bodyPr/>
                    <a:lstStyle/>
                    <a:p>
                      <a:r>
                        <a:rPr lang="en-GB" sz="2400" dirty="0" smtClean="0"/>
                        <a:t>Example</a:t>
                      </a:r>
                      <a:endParaRPr lang="en-GB" sz="2400" dirty="0"/>
                    </a:p>
                  </a:txBody>
                  <a:tcPr marL="121890" marR="121890" marT="45719" marB="45719"/>
                </a:tc>
                <a:tc>
                  <a:txBody>
                    <a:bodyPr/>
                    <a:lstStyle/>
                    <a:p>
                      <a:r>
                        <a:rPr lang="en-GB" sz="2400" dirty="0" smtClean="0"/>
                        <a:t>Assumption</a:t>
                      </a:r>
                      <a:endParaRPr lang="en-GB" sz="2400" dirty="0"/>
                    </a:p>
                  </a:txBody>
                  <a:tcPr marL="121890" marR="121890" marT="45719" marB="45719"/>
                </a:tc>
              </a:tr>
              <a:tr h="823036">
                <a:tc>
                  <a:txBody>
                    <a:bodyPr/>
                    <a:lstStyle/>
                    <a:p>
                      <a:r>
                        <a:rPr lang="en-GB" sz="2400" dirty="0" smtClean="0"/>
                        <a:t>Spatial Position</a:t>
                      </a:r>
                      <a:endParaRPr lang="en-GB" sz="2400" dirty="0"/>
                    </a:p>
                  </a:txBody>
                  <a:tcPr marL="121890" marR="121890" marT="45719" marB="45719"/>
                </a:tc>
                <a:tc>
                  <a:txBody>
                    <a:bodyPr/>
                    <a:lstStyle/>
                    <a:p>
                      <a:r>
                        <a:rPr lang="en-GB" sz="2400" dirty="0" smtClean="0"/>
                        <a:t>2D Grouping</a:t>
                      </a:r>
                    </a:p>
                    <a:p>
                      <a:r>
                        <a:rPr lang="en-GB" sz="2400" dirty="0" smtClean="0"/>
                        <a:t>2D Position</a:t>
                      </a:r>
                      <a:endParaRPr lang="en-GB" sz="2400" dirty="0"/>
                    </a:p>
                  </a:txBody>
                  <a:tcPr marL="121890" marR="121890"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t>Sloping to the</a:t>
                      </a:r>
                      <a:r>
                        <a:rPr lang="en-GB" sz="2400" baseline="0" dirty="0" smtClean="0"/>
                        <a:t> right = Greater</a:t>
                      </a:r>
                      <a:endParaRPr lang="en-GB" sz="2400" dirty="0" smtClean="0"/>
                    </a:p>
                  </a:txBody>
                  <a:tcPr marL="121890" marR="121890" marT="45719" marB="45719"/>
                </a:tc>
              </a:tr>
              <a:tr h="1865520">
                <a:tc>
                  <a:txBody>
                    <a:bodyPr/>
                    <a:lstStyle/>
                    <a:p>
                      <a:r>
                        <a:rPr lang="en-GB" sz="2400" dirty="0" smtClean="0"/>
                        <a:t>Form</a:t>
                      </a:r>
                      <a:endParaRPr lang="en-GB" sz="2400" dirty="0"/>
                    </a:p>
                  </a:txBody>
                  <a:tcPr marL="121890" marR="121890" marT="45719" marB="45719"/>
                </a:tc>
                <a:tc>
                  <a:txBody>
                    <a:bodyPr/>
                    <a:lstStyle/>
                    <a:p>
                      <a:r>
                        <a:rPr lang="en-GB" sz="2400" dirty="0" smtClean="0"/>
                        <a:t>Length</a:t>
                      </a:r>
                    </a:p>
                    <a:p>
                      <a:r>
                        <a:rPr lang="en-GB" sz="2400" dirty="0" smtClean="0"/>
                        <a:t>Width</a:t>
                      </a:r>
                    </a:p>
                    <a:p>
                      <a:r>
                        <a:rPr lang="en-GB" sz="2400" dirty="0" smtClean="0"/>
                        <a:t>Orientation</a:t>
                      </a:r>
                    </a:p>
                    <a:p>
                      <a:r>
                        <a:rPr lang="en-GB" sz="2400" dirty="0" smtClean="0"/>
                        <a:t>Size</a:t>
                      </a:r>
                      <a:endParaRPr lang="en-GB" sz="2400" dirty="0"/>
                    </a:p>
                  </a:txBody>
                  <a:tcPr marL="121890" marR="121890" marT="45719" marB="45719"/>
                </a:tc>
                <a:tc>
                  <a:txBody>
                    <a:bodyPr/>
                    <a:lstStyle/>
                    <a:p>
                      <a:r>
                        <a:rPr lang="en-GB" sz="2400" dirty="0" smtClean="0"/>
                        <a:t>Longer = Greater</a:t>
                      </a:r>
                    </a:p>
                    <a:p>
                      <a:r>
                        <a:rPr lang="en-GB" sz="2400" dirty="0" smtClean="0"/>
                        <a:t>Higher = Greater</a:t>
                      </a:r>
                    </a:p>
                    <a:p>
                      <a:endParaRPr lang="en-GB" sz="2400" dirty="0"/>
                    </a:p>
                  </a:txBody>
                  <a:tcPr marL="121890" marR="121890" marT="45719" marB="45719"/>
                </a:tc>
              </a:tr>
              <a:tr h="1004511">
                <a:tc>
                  <a:txBody>
                    <a:bodyPr/>
                    <a:lstStyle/>
                    <a:p>
                      <a:r>
                        <a:rPr lang="en-GB" sz="2400" dirty="0" smtClean="0"/>
                        <a:t>Colour</a:t>
                      </a:r>
                      <a:endParaRPr lang="en-GB" sz="2400" dirty="0"/>
                    </a:p>
                  </a:txBody>
                  <a:tcPr marL="121890" marR="121890" marT="45719" marB="45719"/>
                </a:tc>
                <a:tc>
                  <a:txBody>
                    <a:bodyPr/>
                    <a:lstStyle/>
                    <a:p>
                      <a:r>
                        <a:rPr lang="en-GB" sz="2400" dirty="0" smtClean="0"/>
                        <a:t>Hue</a:t>
                      </a:r>
                    </a:p>
                    <a:p>
                      <a:r>
                        <a:rPr lang="en-GB" sz="2400" dirty="0" smtClean="0"/>
                        <a:t>Intensity</a:t>
                      </a:r>
                      <a:endParaRPr lang="en-GB" sz="2400" dirty="0"/>
                    </a:p>
                  </a:txBody>
                  <a:tcPr marL="121890" marR="121890" marT="45719" marB="45719"/>
                </a:tc>
                <a:tc>
                  <a:txBody>
                    <a:bodyPr/>
                    <a:lstStyle/>
                    <a:p>
                      <a:r>
                        <a:rPr lang="en-GB" sz="2400" dirty="0" smtClean="0"/>
                        <a:t>Brighter</a:t>
                      </a:r>
                      <a:r>
                        <a:rPr lang="en-GB" sz="2400" baseline="0" dirty="0" smtClean="0"/>
                        <a:t> = Greater</a:t>
                      </a:r>
                    </a:p>
                    <a:p>
                      <a:r>
                        <a:rPr lang="en-GB" sz="2400" baseline="0" dirty="0" smtClean="0"/>
                        <a:t>Darker = Greater</a:t>
                      </a:r>
                      <a:endParaRPr lang="en-GB" sz="2400" dirty="0"/>
                    </a:p>
                  </a:txBody>
                  <a:tcPr marL="121890" marR="121890" marT="45719" marB="45719"/>
                </a:tc>
              </a:tr>
            </a:tbl>
          </a:graphicData>
        </a:graphic>
      </p:graphicFrame>
    </p:spTree>
    <p:extLst>
      <p:ext uri="{BB962C8B-B14F-4D97-AF65-F5344CB8AC3E}">
        <p14:creationId xmlns:p14="http://schemas.microsoft.com/office/powerpoint/2010/main" val="312875075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Pre-attentive Attributes</a:t>
            </a:r>
            <a:endParaRPr lang="en-GB"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01282673"/>
              </p:ext>
            </p:extLst>
          </p:nvPr>
        </p:nvGraphicFramePr>
        <p:xfrm>
          <a:off x="609442" y="1600200"/>
          <a:ext cx="10189097" cy="4483101"/>
        </p:xfrm>
        <a:graphic>
          <a:graphicData uri="http://schemas.openxmlformats.org/drawingml/2006/table">
            <a:tbl>
              <a:tblPr firstRow="1" bandRow="1">
                <a:tableStyleId>{5A111915-BE36-4E01-A7E5-04B1672EAD32}</a:tableStyleId>
              </a:tblPr>
              <a:tblGrid>
                <a:gridCol w="2401116"/>
                <a:gridCol w="3756255"/>
                <a:gridCol w="4031726"/>
              </a:tblGrid>
              <a:tr h="763068">
                <a:tc>
                  <a:txBody>
                    <a:bodyPr/>
                    <a:lstStyle/>
                    <a:p>
                      <a:r>
                        <a:rPr lang="en-GB" sz="2400" baseline="0" dirty="0" smtClean="0"/>
                        <a:t>Attribute</a:t>
                      </a:r>
                      <a:endParaRPr lang="en-GB" sz="2400" dirty="0"/>
                    </a:p>
                  </a:txBody>
                  <a:tcPr marL="121890" marR="121890"/>
                </a:tc>
                <a:tc>
                  <a:txBody>
                    <a:bodyPr/>
                    <a:lstStyle/>
                    <a:p>
                      <a:r>
                        <a:rPr lang="en-GB" sz="2400" dirty="0" smtClean="0"/>
                        <a:t>Example</a:t>
                      </a:r>
                      <a:endParaRPr lang="en-GB" sz="2400" dirty="0"/>
                    </a:p>
                  </a:txBody>
                  <a:tcPr marL="121890" marR="121890"/>
                </a:tc>
                <a:tc>
                  <a:txBody>
                    <a:bodyPr/>
                    <a:lstStyle/>
                    <a:p>
                      <a:r>
                        <a:rPr lang="en-GB" sz="2400" dirty="0" smtClean="0"/>
                        <a:t>Graph Type</a:t>
                      </a:r>
                      <a:endParaRPr lang="en-GB" sz="2400" dirty="0"/>
                    </a:p>
                  </a:txBody>
                  <a:tcPr marL="121890" marR="121890"/>
                </a:tc>
              </a:tr>
              <a:tr h="849925">
                <a:tc>
                  <a:txBody>
                    <a:bodyPr/>
                    <a:lstStyle/>
                    <a:p>
                      <a:r>
                        <a:rPr lang="en-GB" sz="2400" dirty="0" smtClean="0"/>
                        <a:t>Spatial Position</a:t>
                      </a:r>
                      <a:endParaRPr lang="en-GB" sz="2400" dirty="0"/>
                    </a:p>
                  </a:txBody>
                  <a:tcPr marL="121890" marR="121890"/>
                </a:tc>
                <a:tc>
                  <a:txBody>
                    <a:bodyPr/>
                    <a:lstStyle/>
                    <a:p>
                      <a:r>
                        <a:rPr lang="en-GB" sz="2400" dirty="0" smtClean="0"/>
                        <a:t>2D Grouping</a:t>
                      </a:r>
                    </a:p>
                    <a:p>
                      <a:r>
                        <a:rPr lang="en-GB" sz="2400" dirty="0" smtClean="0"/>
                        <a:t>2D Position</a:t>
                      </a:r>
                      <a:endParaRPr lang="en-GB" sz="2400" dirty="0"/>
                    </a:p>
                  </a:txBody>
                  <a:tcPr marL="121890" marR="1218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t>Line Graph</a:t>
                      </a:r>
                    </a:p>
                  </a:txBody>
                  <a:tcPr marL="121890" marR="121890"/>
                </a:tc>
              </a:tr>
              <a:tr h="1865571">
                <a:tc>
                  <a:txBody>
                    <a:bodyPr/>
                    <a:lstStyle/>
                    <a:p>
                      <a:r>
                        <a:rPr lang="en-GB" sz="2400" dirty="0" smtClean="0"/>
                        <a:t>Form</a:t>
                      </a:r>
                      <a:endParaRPr lang="en-GB" sz="2400" dirty="0"/>
                    </a:p>
                  </a:txBody>
                  <a:tcPr marL="121890" marR="121890"/>
                </a:tc>
                <a:tc>
                  <a:txBody>
                    <a:bodyPr/>
                    <a:lstStyle/>
                    <a:p>
                      <a:r>
                        <a:rPr lang="en-GB" sz="2400" dirty="0" smtClean="0"/>
                        <a:t>Length</a:t>
                      </a:r>
                    </a:p>
                    <a:p>
                      <a:r>
                        <a:rPr lang="en-GB" sz="2400" dirty="0" smtClean="0"/>
                        <a:t>Width</a:t>
                      </a:r>
                    </a:p>
                    <a:p>
                      <a:r>
                        <a:rPr lang="en-GB" sz="2400" dirty="0" smtClean="0"/>
                        <a:t>Orientation</a:t>
                      </a:r>
                    </a:p>
                    <a:p>
                      <a:r>
                        <a:rPr lang="en-GB" sz="2400" dirty="0" smtClean="0"/>
                        <a:t>Size</a:t>
                      </a:r>
                      <a:endParaRPr lang="en-GB" sz="2400" dirty="0"/>
                    </a:p>
                  </a:txBody>
                  <a:tcPr marL="121890" marR="121890"/>
                </a:tc>
                <a:tc>
                  <a:txBody>
                    <a:bodyPr/>
                    <a:lstStyle/>
                    <a:p>
                      <a:r>
                        <a:rPr lang="en-GB" sz="2400" dirty="0" smtClean="0"/>
                        <a:t>Bar</a:t>
                      </a:r>
                      <a:r>
                        <a:rPr lang="en-GB" sz="2400" baseline="0" dirty="0" smtClean="0"/>
                        <a:t> Chart</a:t>
                      </a:r>
                      <a:endParaRPr lang="en-GB" sz="2400" dirty="0" smtClean="0"/>
                    </a:p>
                    <a:p>
                      <a:endParaRPr lang="en-GB" sz="2400" dirty="0"/>
                    </a:p>
                  </a:txBody>
                  <a:tcPr marL="121890" marR="121890"/>
                </a:tc>
              </a:tr>
              <a:tr h="1004537">
                <a:tc>
                  <a:txBody>
                    <a:bodyPr/>
                    <a:lstStyle/>
                    <a:p>
                      <a:r>
                        <a:rPr lang="en-GB" sz="2400" dirty="0" smtClean="0"/>
                        <a:t>Colour</a:t>
                      </a:r>
                      <a:endParaRPr lang="en-GB" sz="2400" dirty="0"/>
                    </a:p>
                  </a:txBody>
                  <a:tcPr marL="121890" marR="121890"/>
                </a:tc>
                <a:tc>
                  <a:txBody>
                    <a:bodyPr/>
                    <a:lstStyle/>
                    <a:p>
                      <a:r>
                        <a:rPr lang="en-GB" sz="2400" dirty="0" smtClean="0"/>
                        <a:t>Hue</a:t>
                      </a:r>
                    </a:p>
                    <a:p>
                      <a:r>
                        <a:rPr lang="en-GB" sz="2400" dirty="0" smtClean="0"/>
                        <a:t>Intensity</a:t>
                      </a:r>
                      <a:endParaRPr lang="en-GB" sz="2400" dirty="0"/>
                    </a:p>
                  </a:txBody>
                  <a:tcPr marL="121890" marR="121890"/>
                </a:tc>
                <a:tc>
                  <a:txBody>
                    <a:bodyPr/>
                    <a:lstStyle/>
                    <a:p>
                      <a:r>
                        <a:rPr lang="en-GB" sz="2400" dirty="0" smtClean="0"/>
                        <a:t>Scatter</a:t>
                      </a:r>
                      <a:r>
                        <a:rPr lang="en-GB" sz="2400" baseline="0" dirty="0" smtClean="0"/>
                        <a:t> Chart</a:t>
                      </a:r>
                      <a:endParaRPr lang="en-GB" sz="2400" dirty="0"/>
                    </a:p>
                  </a:txBody>
                  <a:tcPr marL="121890" marR="121890"/>
                </a:tc>
              </a:tr>
            </a:tbl>
          </a:graphicData>
        </a:graphic>
      </p:graphicFrame>
    </p:spTree>
    <p:extLst>
      <p:ext uri="{BB962C8B-B14F-4D97-AF65-F5344CB8AC3E}">
        <p14:creationId xmlns:p14="http://schemas.microsoft.com/office/powerpoint/2010/main" val="279691644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3" name="Subtitle 2"/>
          <p:cNvSpPr>
            <a:spLocks noGrp="1"/>
          </p:cNvSpPr>
          <p:nvPr>
            <p:ph type="subTitle" idx="1"/>
          </p:nvPr>
        </p:nvSpPr>
        <p:spPr/>
        <p:txBody>
          <a:bodyPr/>
          <a:lstStyle/>
          <a:p>
            <a:r>
              <a:rPr lang="en-US" dirty="0" smtClean="0"/>
              <a:t>Name: Jen Stirrup</a:t>
            </a:r>
          </a:p>
          <a:p>
            <a:r>
              <a:rPr lang="en-US" dirty="0" smtClean="0"/>
              <a:t>Title: Business Intelligence and Data </a:t>
            </a:r>
            <a:r>
              <a:rPr lang="en-US" dirty="0" err="1" smtClean="0"/>
              <a:t>Visualisation</a:t>
            </a:r>
            <a:r>
              <a:rPr lang="en-US" dirty="0" smtClean="0"/>
              <a:t> in SQL Server 2012</a:t>
            </a:r>
          </a:p>
          <a:p>
            <a:r>
              <a:rPr lang="en-US" dirty="0" smtClean="0"/>
              <a:t>Group</a:t>
            </a:r>
            <a:endParaRPr lang="en-US" dirty="0"/>
          </a:p>
        </p:txBody>
      </p:sp>
      <p:sp>
        <p:nvSpPr>
          <p:cNvPr id="2" name="Title 1"/>
          <p:cNvSpPr>
            <a:spLocks noGrp="1"/>
          </p:cNvSpPr>
          <p:nvPr>
            <p:ph type="ctrTitle"/>
          </p:nvPr>
        </p:nvSpPr>
        <p:spPr/>
        <p:txBody>
          <a:bodyPr/>
          <a:lstStyle/>
          <a:p>
            <a:r>
              <a:rPr lang="en-US" dirty="0" err="1" smtClean="0"/>
              <a:t>PowerView</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980101900"/>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12188825" cy="6858000"/>
          </a:xfrm>
          <a:prstGeom prst="rect">
            <a:avLst/>
          </a:prstGeom>
          <a:solidFill>
            <a:srgbClr val="FFFF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solidFill>
                  <a:schemeClr val="bg1"/>
                </a:solidFill>
              </a:rPr>
              <a:t>What did we learn from the demo?</a:t>
            </a:r>
            <a:endParaRPr lang="en-GB" dirty="0">
              <a:solidFill>
                <a:schemeClr val="bg1"/>
              </a:solidFill>
            </a:endParaRPr>
          </a:p>
        </p:txBody>
      </p:sp>
      <p:pic>
        <p:nvPicPr>
          <p:cNvPr id="13314" name="Picture 2" descr="C:\Users\Kyanos\AppData\Local\Microsoft\Windows\Temporary Internet Files\Content.IE5\48BYH0HT\MP9004030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812" y="1447800"/>
            <a:ext cx="683361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12916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j-lt"/>
              </a:rPr>
              <a:t>Agenda</a:t>
            </a:r>
            <a:endParaRPr lang="en-GB" dirty="0">
              <a:latin typeface="+mj-lt"/>
            </a:endParaRPr>
          </a:p>
        </p:txBody>
      </p:sp>
      <p:sp>
        <p:nvSpPr>
          <p:cNvPr id="4" name="Content Placeholder 3"/>
          <p:cNvSpPr>
            <a:spLocks noGrp="1"/>
          </p:cNvSpPr>
          <p:nvPr>
            <p:ph idx="1"/>
          </p:nvPr>
        </p:nvSpPr>
        <p:spPr>
          <a:xfrm>
            <a:off x="914162" y="1268760"/>
            <a:ext cx="10360501" cy="4464496"/>
          </a:xfrm>
        </p:spPr>
        <p:txBody>
          <a:bodyPr>
            <a:normAutofit/>
          </a:bodyPr>
          <a:lstStyle/>
          <a:p>
            <a:r>
              <a:rPr lang="en-GB" dirty="0" smtClean="0">
                <a:solidFill>
                  <a:schemeClr val="bg1">
                    <a:lumMod val="60000"/>
                    <a:lumOff val="40000"/>
                  </a:schemeClr>
                </a:solidFill>
                <a:latin typeface="+mj-lt"/>
              </a:rPr>
              <a:t>Traditional Business Intelligence versus ‘New’ Business Intelligence #</a:t>
            </a:r>
            <a:r>
              <a:rPr lang="en-GB" dirty="0" err="1" smtClean="0">
                <a:solidFill>
                  <a:schemeClr val="bg1">
                    <a:lumMod val="60000"/>
                    <a:lumOff val="40000"/>
                  </a:schemeClr>
                </a:solidFill>
                <a:latin typeface="+mj-lt"/>
              </a:rPr>
              <a:t>newBI</a:t>
            </a:r>
            <a:endParaRPr lang="en-GB" dirty="0" smtClean="0">
              <a:solidFill>
                <a:schemeClr val="bg1">
                  <a:lumMod val="60000"/>
                  <a:lumOff val="40000"/>
                </a:schemeClr>
              </a:solidFill>
              <a:latin typeface="+mj-lt"/>
            </a:endParaRPr>
          </a:p>
          <a:p>
            <a:r>
              <a:rPr lang="en-GB" dirty="0" smtClean="0">
                <a:solidFill>
                  <a:schemeClr val="bg1">
                    <a:lumMod val="60000"/>
                    <a:lumOff val="40000"/>
                  </a:schemeClr>
                </a:solidFill>
              </a:rPr>
              <a:t>Self-Service Business Intelligence in SQL Server 2012:</a:t>
            </a:r>
          </a:p>
          <a:p>
            <a:pPr lvl="1"/>
            <a:r>
              <a:rPr lang="en-GB" dirty="0" err="1" smtClean="0">
                <a:solidFill>
                  <a:schemeClr val="bg1">
                    <a:lumMod val="60000"/>
                    <a:lumOff val="40000"/>
                  </a:schemeClr>
                </a:solidFill>
              </a:rPr>
              <a:t>PowerPivot</a:t>
            </a:r>
            <a:r>
              <a:rPr lang="en-GB" dirty="0" smtClean="0">
                <a:solidFill>
                  <a:schemeClr val="bg1">
                    <a:lumMod val="60000"/>
                    <a:lumOff val="40000"/>
                  </a:schemeClr>
                </a:solidFill>
              </a:rPr>
              <a:t> </a:t>
            </a:r>
          </a:p>
          <a:p>
            <a:r>
              <a:rPr lang="en-GB" dirty="0" smtClean="0">
                <a:solidFill>
                  <a:schemeClr val="tx1"/>
                </a:solidFill>
              </a:rPr>
              <a:t>Data Visualisation in SQL Server 2012: </a:t>
            </a:r>
          </a:p>
          <a:p>
            <a:pPr lvl="1"/>
            <a:r>
              <a:rPr lang="en-GB" dirty="0" smtClean="0">
                <a:solidFill>
                  <a:schemeClr val="bg1">
                    <a:lumMod val="60000"/>
                    <a:lumOff val="40000"/>
                  </a:schemeClr>
                </a:solidFill>
              </a:rPr>
              <a:t>Power View Architecture and demo</a:t>
            </a:r>
          </a:p>
          <a:p>
            <a:pPr lvl="1"/>
            <a:r>
              <a:rPr lang="en-GB" dirty="0" smtClean="0">
                <a:solidFill>
                  <a:schemeClr val="tx1"/>
                </a:solidFill>
              </a:rPr>
              <a:t>Reporting Services in </a:t>
            </a:r>
            <a:r>
              <a:rPr lang="en-GB" dirty="0" err="1" smtClean="0">
                <a:solidFill>
                  <a:schemeClr val="tx1"/>
                </a:solidFill>
              </a:rPr>
              <a:t>Sharepoint</a:t>
            </a:r>
            <a:endParaRPr lang="en-GB" dirty="0" smtClean="0">
              <a:solidFill>
                <a:schemeClr val="tx1"/>
              </a:solidFill>
            </a:endParaRPr>
          </a:p>
          <a:p>
            <a:r>
              <a:rPr lang="en-GB" dirty="0" smtClean="0">
                <a:solidFill>
                  <a:schemeClr val="bg1">
                    <a:lumMod val="60000"/>
                    <a:lumOff val="40000"/>
                  </a:schemeClr>
                </a:solidFill>
              </a:rPr>
              <a:t>Questions?</a:t>
            </a:r>
          </a:p>
          <a:p>
            <a:endParaRPr lang="en-GB" dirty="0" smtClean="0"/>
          </a:p>
          <a:p>
            <a:endParaRPr lang="en-GB" dirty="0" smtClean="0"/>
          </a:p>
          <a:p>
            <a:endParaRPr lang="en-GB" dirty="0" smtClean="0">
              <a:latin typeface="+mj-lt"/>
            </a:endParaRPr>
          </a:p>
          <a:p>
            <a:endParaRPr lang="en-GB" dirty="0">
              <a:latin typeface="+mj-lt"/>
            </a:endParaRPr>
          </a:p>
        </p:txBody>
      </p:sp>
    </p:spTree>
    <p:extLst>
      <p:ext uri="{BB962C8B-B14F-4D97-AF65-F5344CB8AC3E}">
        <p14:creationId xmlns:p14="http://schemas.microsoft.com/office/powerpoint/2010/main" val="212717278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Reporting Services</a:t>
            </a:r>
            <a:endParaRPr lang="en-GB" dirty="0"/>
          </a:p>
        </p:txBody>
      </p:sp>
      <p:sp>
        <p:nvSpPr>
          <p:cNvPr id="3" name="Content Placeholder 2"/>
          <p:cNvSpPr>
            <a:spLocks noGrp="1"/>
          </p:cNvSpPr>
          <p:nvPr>
            <p:ph idx="1"/>
          </p:nvPr>
        </p:nvSpPr>
        <p:spPr>
          <a:xfrm>
            <a:off x="519112" y="1447799"/>
            <a:ext cx="11366500" cy="4953001"/>
          </a:xfrm>
        </p:spPr>
        <p:txBody>
          <a:bodyPr>
            <a:noAutofit/>
          </a:bodyPr>
          <a:lstStyle/>
          <a:p>
            <a:r>
              <a:rPr lang="en-GB" dirty="0" smtClean="0"/>
              <a:t>SQL Server Data Tools</a:t>
            </a:r>
          </a:p>
          <a:p>
            <a:r>
              <a:rPr lang="en-GB" dirty="0" err="1" smtClean="0"/>
              <a:t>Sharepoint</a:t>
            </a:r>
            <a:r>
              <a:rPr lang="en-GB" dirty="0" smtClean="0"/>
              <a:t> Integrated mode is, well, more integrated!</a:t>
            </a:r>
          </a:p>
          <a:p>
            <a:r>
              <a:rPr lang="en-GB" dirty="0" smtClean="0"/>
              <a:t>	</a:t>
            </a:r>
            <a:r>
              <a:rPr lang="en-GB" dirty="0" err="1" smtClean="0"/>
              <a:t>Rsreportserver.config</a:t>
            </a:r>
            <a:endParaRPr lang="en-GB" dirty="0" smtClean="0"/>
          </a:p>
          <a:p>
            <a:r>
              <a:rPr lang="en-GB" dirty="0"/>
              <a:t>	</a:t>
            </a:r>
            <a:r>
              <a:rPr lang="en-GB" dirty="0" smtClean="0"/>
              <a:t>Report Server logs now stored in </a:t>
            </a:r>
            <a:r>
              <a:rPr lang="en-GB" dirty="0" err="1" smtClean="0"/>
              <a:t>Sharepoint</a:t>
            </a:r>
            <a:r>
              <a:rPr lang="en-GB" dirty="0" smtClean="0"/>
              <a:t> hive</a:t>
            </a:r>
          </a:p>
          <a:p>
            <a:r>
              <a:rPr lang="en-GB" dirty="0"/>
              <a:t>	</a:t>
            </a:r>
            <a:r>
              <a:rPr lang="en-GB" dirty="0" smtClean="0"/>
              <a:t>SOAP API is no longer supported</a:t>
            </a:r>
          </a:p>
          <a:p>
            <a:endParaRPr lang="en-GB" dirty="0" smtClean="0"/>
          </a:p>
          <a:p>
            <a:endParaRPr lang="en-GB" dirty="0" smtClean="0"/>
          </a:p>
          <a:p>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191918957"/>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Reporting Services Design Future</a:t>
            </a:r>
            <a:endParaRPr lang="en-GB" dirty="0"/>
          </a:p>
        </p:txBody>
      </p:sp>
      <p:sp>
        <p:nvSpPr>
          <p:cNvPr id="3" name="Content Placeholder 2"/>
          <p:cNvSpPr>
            <a:spLocks noGrp="1"/>
          </p:cNvSpPr>
          <p:nvPr>
            <p:ph idx="1"/>
          </p:nvPr>
        </p:nvSpPr>
        <p:spPr/>
        <p:txBody>
          <a:bodyPr>
            <a:noAutofit/>
          </a:bodyPr>
          <a:lstStyle/>
          <a:p>
            <a:endParaRPr lang="en-GB" dirty="0"/>
          </a:p>
          <a:p>
            <a:r>
              <a:rPr lang="en-GB" dirty="0" smtClean="0"/>
              <a:t>White Space – use </a:t>
            </a:r>
            <a:r>
              <a:rPr lang="en-GB" dirty="0" err="1"/>
              <a:t>ConsumeContainerWhitespace</a:t>
            </a:r>
            <a:r>
              <a:rPr lang="en-GB" dirty="0"/>
              <a:t> </a:t>
            </a:r>
            <a:endParaRPr lang="en-GB" dirty="0" smtClean="0"/>
          </a:p>
          <a:p>
            <a:endParaRPr lang="en-GB" dirty="0" smtClean="0"/>
          </a:p>
          <a:p>
            <a:r>
              <a:rPr lang="en-GB" dirty="0" smtClean="0"/>
              <a:t>Rendered page by page </a:t>
            </a:r>
          </a:p>
          <a:p>
            <a:endParaRPr lang="en-GB" dirty="0"/>
          </a:p>
          <a:p>
            <a:r>
              <a:rPr lang="en-GB" dirty="0" smtClean="0"/>
              <a:t>Nested Sub Report preserved in Excel	</a:t>
            </a:r>
          </a:p>
          <a:p>
            <a:endParaRPr lang="en-GB" dirty="0" smtClean="0"/>
          </a:p>
          <a:p>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104389191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3" name="Subtitle 2"/>
          <p:cNvSpPr>
            <a:spLocks noGrp="1"/>
          </p:cNvSpPr>
          <p:nvPr>
            <p:ph type="subTitle" idx="1"/>
          </p:nvPr>
        </p:nvSpPr>
        <p:spPr/>
        <p:txBody>
          <a:bodyPr/>
          <a:lstStyle/>
          <a:p>
            <a:r>
              <a:rPr lang="en-US" dirty="0" smtClean="0"/>
              <a:t>Name: Jen Stirrup</a:t>
            </a:r>
          </a:p>
          <a:p>
            <a:r>
              <a:rPr lang="en-US" dirty="0" smtClean="0"/>
              <a:t>Title: Business Intelligence and Data </a:t>
            </a:r>
            <a:r>
              <a:rPr lang="en-US" dirty="0" err="1" smtClean="0"/>
              <a:t>Visualisation</a:t>
            </a:r>
            <a:r>
              <a:rPr lang="en-US" dirty="0" smtClean="0"/>
              <a:t> in SQL Server 2012</a:t>
            </a:r>
          </a:p>
          <a:p>
            <a:r>
              <a:rPr lang="en-US" dirty="0" smtClean="0"/>
              <a:t>Group</a:t>
            </a:r>
            <a:endParaRPr lang="en-US" dirty="0"/>
          </a:p>
        </p:txBody>
      </p:sp>
      <p:sp>
        <p:nvSpPr>
          <p:cNvPr id="2" name="Title 1"/>
          <p:cNvSpPr>
            <a:spLocks noGrp="1"/>
          </p:cNvSpPr>
          <p:nvPr>
            <p:ph type="ctrTitle"/>
          </p:nvPr>
        </p:nvSpPr>
        <p:spPr/>
        <p:txBody>
          <a:bodyPr/>
          <a:lstStyle/>
          <a:p>
            <a:r>
              <a:rPr lang="en-US" dirty="0" smtClean="0"/>
              <a:t>Reporting Services in SSDT</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80298154"/>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Rectangle 2"/>
          <p:cNvSpPr/>
          <p:nvPr/>
        </p:nvSpPr>
        <p:spPr bwMode="auto">
          <a:xfrm>
            <a:off x="507868" y="1375674"/>
            <a:ext cx="11173090" cy="609398"/>
          </a:xfrm>
          <a:prstGeom prst="rect">
            <a:avLst/>
          </a:prstGeom>
          <a:solidFill>
            <a:schemeClr val="accent1"/>
          </a:solid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Self-Service Business Intelligence</a:t>
            </a:r>
            <a:endParaRPr lang="en-US" sz="2400" dirty="0">
              <a:gradFill>
                <a:gsLst>
                  <a:gs pos="0">
                    <a:schemeClr val="tx1"/>
                  </a:gs>
                  <a:gs pos="100000">
                    <a:schemeClr val="tx1"/>
                  </a:gs>
                </a:gsLst>
                <a:lin ang="5400000" scaled="0"/>
              </a:gradFill>
            </a:endParaRPr>
          </a:p>
        </p:txBody>
      </p:sp>
      <p:sp>
        <p:nvSpPr>
          <p:cNvPr id="4" name="Rectangle 3"/>
          <p:cNvSpPr/>
          <p:nvPr/>
        </p:nvSpPr>
        <p:spPr bwMode="auto">
          <a:xfrm>
            <a:off x="507868" y="2208393"/>
            <a:ext cx="11173090" cy="640080"/>
          </a:xfrm>
          <a:prstGeom prst="rect">
            <a:avLst/>
          </a:prstGeom>
          <a:solidFill>
            <a:schemeClr val="accent2"/>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5" name="Rectangle 4"/>
          <p:cNvSpPr/>
          <p:nvPr/>
        </p:nvSpPr>
        <p:spPr bwMode="auto">
          <a:xfrm>
            <a:off x="507868" y="3041112"/>
            <a:ext cx="11173090" cy="640080"/>
          </a:xfrm>
          <a:prstGeom prst="rect">
            <a:avLst/>
          </a:prstGeom>
          <a:solidFill>
            <a:schemeClr val="accent4"/>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6" name="Rectangle 5"/>
          <p:cNvSpPr/>
          <p:nvPr/>
        </p:nvSpPr>
        <p:spPr bwMode="auto">
          <a:xfrm>
            <a:off x="507868" y="3873831"/>
            <a:ext cx="11173090" cy="640080"/>
          </a:xfrm>
          <a:prstGeom prst="rect">
            <a:avLst/>
          </a:prstGeom>
          <a:solidFill>
            <a:schemeClr val="accent3"/>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8" name="Rectangle 7"/>
          <p:cNvSpPr/>
          <p:nvPr/>
        </p:nvSpPr>
        <p:spPr>
          <a:xfrm>
            <a:off x="667870" y="2316067"/>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Power Pivot</a:t>
            </a:r>
            <a:endParaRPr lang="en-US" sz="2400" dirty="0">
              <a:solidFill>
                <a:schemeClr val="tx1">
                  <a:alpha val="99000"/>
                </a:schemeClr>
              </a:solidFill>
            </a:endParaRPr>
          </a:p>
        </p:txBody>
      </p:sp>
      <p:sp>
        <p:nvSpPr>
          <p:cNvPr id="9" name="Rectangle 8"/>
          <p:cNvSpPr/>
          <p:nvPr/>
        </p:nvSpPr>
        <p:spPr>
          <a:xfrm>
            <a:off x="667870" y="3148786"/>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Power View</a:t>
            </a:r>
            <a:endParaRPr lang="en-US" sz="2400" dirty="0">
              <a:solidFill>
                <a:schemeClr val="tx1">
                  <a:alpha val="99000"/>
                </a:schemeClr>
              </a:solidFill>
            </a:endParaRPr>
          </a:p>
        </p:txBody>
      </p:sp>
      <p:sp>
        <p:nvSpPr>
          <p:cNvPr id="10" name="Rectangle 9"/>
          <p:cNvSpPr/>
          <p:nvPr/>
        </p:nvSpPr>
        <p:spPr>
          <a:xfrm>
            <a:off x="667870" y="3981505"/>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Reporting Services in SSDT</a:t>
            </a:r>
            <a:endParaRPr lang="en-US" sz="2400" dirty="0">
              <a:solidFill>
                <a:schemeClr val="tx1">
                  <a:alpha val="99000"/>
                </a:schemeClr>
              </a:solidFill>
            </a:endParaRPr>
          </a:p>
        </p:txBody>
      </p:sp>
      <p:sp>
        <p:nvSpPr>
          <p:cNvPr id="11" name="Left Mask"/>
          <p:cNvSpPr/>
          <p:nvPr/>
        </p:nvSpPr>
        <p:spPr bwMode="hidden">
          <a:xfrm>
            <a:off x="0" y="0"/>
            <a:ext cx="507868"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3" name="Picture 2" descr="C:\Users\Jordan\Desktop\TechEd_2012\TechE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431752"/>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2" presetClass="entr" presetSubtype="8"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0-#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250"/>
                            </p:stCondLst>
                            <p:childTnLst>
                              <p:par>
                                <p:cTn id="21" presetID="2" presetClass="entr" presetSubtype="8" decel="10000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0-#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8" decel="10000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0-#ppt_w/2"/>
                                          </p:val>
                                        </p:tav>
                                        <p:tav tm="100000">
                                          <p:val>
                                            <p:strVal val="#ppt_x"/>
                                          </p:val>
                                        </p:tav>
                                      </p:tavLst>
                                    </p:anim>
                                    <p:anim calcmode="lin" valueType="num">
                                      <p:cBhvr additive="base">
                                        <p:cTn id="33" dur="10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25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0" fill="hold"/>
                                        <p:tgtEl>
                                          <p:spTgt spid="10"/>
                                        </p:tgtEl>
                                        <p:attrNameLst>
                                          <p:attrName>ppt_x</p:attrName>
                                        </p:attrNameLst>
                                      </p:cBhvr>
                                      <p:tavLst>
                                        <p:tav tm="0">
                                          <p:val>
                                            <p:strVal val="0-#ppt_w/2"/>
                                          </p:val>
                                        </p:tav>
                                        <p:tav tm="100000">
                                          <p:val>
                                            <p:strVal val="#ppt_x"/>
                                          </p:val>
                                        </p:tav>
                                      </p:tavLst>
                                    </p:anim>
                                    <p:anim calcmode="lin" valueType="num">
                                      <p:cBhvr additive="base">
                                        <p:cTn id="37" dur="10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4750"/>
                            </p:stCondLst>
                            <p:childTnLst>
                              <p:par>
                                <p:cTn id="39" presetID="1" presetClass="exit" presetSubtype="0" fill="hold" grpId="1" nodeType="after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P spid="9" grpId="0"/>
      <p:bldP spid="10" grpId="0"/>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rk Blue"/>
          <p:cNvSpPr/>
          <p:nvPr/>
        </p:nvSpPr>
        <p:spPr bwMode="auto">
          <a:xfrm>
            <a:off x="451008" y="1219200"/>
            <a:ext cx="10901204" cy="5257800"/>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Business Intelligence is about people first…</a:t>
            </a:r>
            <a:endParaRPr lang="en-GB" dirty="0"/>
          </a:p>
        </p:txBody>
      </p:sp>
      <p:pic>
        <p:nvPicPr>
          <p:cNvPr id="9219" name="Picture 3" descr="C:\Users\Kyanos\AppData\Local\Microsoft\Windows\Temporary Internet Files\Content.IE5\I0J7EKYW\MP90044098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 y="1447800"/>
            <a:ext cx="1021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783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Rectangle 2"/>
          <p:cNvSpPr/>
          <p:nvPr/>
        </p:nvSpPr>
        <p:spPr bwMode="auto">
          <a:xfrm>
            <a:off x="507868" y="1375674"/>
            <a:ext cx="11173090" cy="609398"/>
          </a:xfrm>
          <a:prstGeom prst="rect">
            <a:avLst/>
          </a:prstGeom>
          <a:solidFill>
            <a:schemeClr val="accent1"/>
          </a:solid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Self-Service Business Intelligence</a:t>
            </a:r>
            <a:endParaRPr lang="en-US" sz="2400" dirty="0">
              <a:gradFill>
                <a:gsLst>
                  <a:gs pos="0">
                    <a:schemeClr val="tx1"/>
                  </a:gs>
                  <a:gs pos="100000">
                    <a:schemeClr val="tx1"/>
                  </a:gs>
                </a:gsLst>
                <a:lin ang="5400000" scaled="0"/>
              </a:gradFill>
            </a:endParaRPr>
          </a:p>
        </p:txBody>
      </p:sp>
      <p:sp>
        <p:nvSpPr>
          <p:cNvPr id="4" name="Rectangle 3"/>
          <p:cNvSpPr/>
          <p:nvPr/>
        </p:nvSpPr>
        <p:spPr bwMode="auto">
          <a:xfrm>
            <a:off x="507868" y="2208393"/>
            <a:ext cx="11173090" cy="640080"/>
          </a:xfrm>
          <a:prstGeom prst="rect">
            <a:avLst/>
          </a:prstGeom>
          <a:solidFill>
            <a:schemeClr val="accent2"/>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5" name="Rectangle 4"/>
          <p:cNvSpPr/>
          <p:nvPr/>
        </p:nvSpPr>
        <p:spPr bwMode="auto">
          <a:xfrm>
            <a:off x="507868" y="3041112"/>
            <a:ext cx="11173090" cy="640080"/>
          </a:xfrm>
          <a:prstGeom prst="rect">
            <a:avLst/>
          </a:prstGeom>
          <a:solidFill>
            <a:schemeClr val="accent4"/>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6" name="Rectangle 5"/>
          <p:cNvSpPr/>
          <p:nvPr/>
        </p:nvSpPr>
        <p:spPr bwMode="auto">
          <a:xfrm>
            <a:off x="507868" y="3873831"/>
            <a:ext cx="11173090" cy="640080"/>
          </a:xfrm>
          <a:prstGeom prst="rect">
            <a:avLst/>
          </a:prstGeom>
          <a:solidFill>
            <a:schemeClr val="accent3"/>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8" name="Rectangle 7"/>
          <p:cNvSpPr/>
          <p:nvPr/>
        </p:nvSpPr>
        <p:spPr>
          <a:xfrm>
            <a:off x="667870" y="2316067"/>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Power Pivot</a:t>
            </a:r>
            <a:endParaRPr lang="en-US" sz="2400" dirty="0">
              <a:solidFill>
                <a:schemeClr val="tx1">
                  <a:alpha val="99000"/>
                </a:schemeClr>
              </a:solidFill>
            </a:endParaRPr>
          </a:p>
        </p:txBody>
      </p:sp>
      <p:sp>
        <p:nvSpPr>
          <p:cNvPr id="9" name="Rectangle 8"/>
          <p:cNvSpPr/>
          <p:nvPr/>
        </p:nvSpPr>
        <p:spPr>
          <a:xfrm>
            <a:off x="667870" y="3148786"/>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Power View</a:t>
            </a:r>
            <a:endParaRPr lang="en-US" sz="2400" dirty="0">
              <a:solidFill>
                <a:schemeClr val="tx1">
                  <a:alpha val="99000"/>
                </a:schemeClr>
              </a:solidFill>
            </a:endParaRPr>
          </a:p>
        </p:txBody>
      </p:sp>
      <p:sp>
        <p:nvSpPr>
          <p:cNvPr id="10" name="Rectangle 9"/>
          <p:cNvSpPr/>
          <p:nvPr/>
        </p:nvSpPr>
        <p:spPr>
          <a:xfrm>
            <a:off x="667870" y="3981505"/>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Reporting Services in SSDT</a:t>
            </a:r>
            <a:endParaRPr lang="en-US" sz="2400" dirty="0">
              <a:solidFill>
                <a:schemeClr val="tx1">
                  <a:alpha val="99000"/>
                </a:schemeClr>
              </a:solidFill>
            </a:endParaRPr>
          </a:p>
        </p:txBody>
      </p:sp>
      <p:sp>
        <p:nvSpPr>
          <p:cNvPr id="11" name="Left Mask"/>
          <p:cNvSpPr/>
          <p:nvPr/>
        </p:nvSpPr>
        <p:spPr bwMode="hidden">
          <a:xfrm>
            <a:off x="0" y="0"/>
            <a:ext cx="507868"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2" name="Rectangle 11"/>
          <p:cNvSpPr/>
          <p:nvPr/>
        </p:nvSpPr>
        <p:spPr bwMode="auto">
          <a:xfrm>
            <a:off x="9218612" y="115512"/>
            <a:ext cx="2854754" cy="1138773"/>
          </a:xfrm>
          <a:prstGeom prst="rect">
            <a:avLst/>
          </a:prstGeom>
          <a:solidFill>
            <a:schemeClr val="accent5"/>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smtClean="0">
                <a:solidFill>
                  <a:schemeClr val="tx1">
                    <a:alpha val="99000"/>
                  </a:schemeClr>
                </a:solidFill>
              </a:rPr>
              <a:t>Thank You for attending!</a:t>
            </a:r>
            <a:endParaRPr lang="en-US" dirty="0">
              <a:solidFill>
                <a:schemeClr val="tx1">
                  <a:alpha val="99000"/>
                </a:schemeClr>
              </a:solidFill>
            </a:endParaRPr>
          </a:p>
        </p:txBody>
      </p:sp>
      <p:pic>
        <p:nvPicPr>
          <p:cNvPr id="13" name="Picture 2" descr="C:\Users\Jordan\Desktop\TechEd_2012\TechE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581492"/>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2" presetClass="entr" presetSubtype="8"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0-#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250"/>
                            </p:stCondLst>
                            <p:childTnLst>
                              <p:par>
                                <p:cTn id="21" presetID="2" presetClass="entr" presetSubtype="8" decel="10000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0-#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8" decel="10000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0-#ppt_w/2"/>
                                          </p:val>
                                        </p:tav>
                                        <p:tav tm="100000">
                                          <p:val>
                                            <p:strVal val="#ppt_x"/>
                                          </p:val>
                                        </p:tav>
                                      </p:tavLst>
                                    </p:anim>
                                    <p:anim calcmode="lin" valueType="num">
                                      <p:cBhvr additive="base">
                                        <p:cTn id="33" dur="10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25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0" fill="hold"/>
                                        <p:tgtEl>
                                          <p:spTgt spid="10"/>
                                        </p:tgtEl>
                                        <p:attrNameLst>
                                          <p:attrName>ppt_x</p:attrName>
                                        </p:attrNameLst>
                                      </p:cBhvr>
                                      <p:tavLst>
                                        <p:tav tm="0">
                                          <p:val>
                                            <p:strVal val="0-#ppt_w/2"/>
                                          </p:val>
                                        </p:tav>
                                        <p:tav tm="100000">
                                          <p:val>
                                            <p:strVal val="#ppt_x"/>
                                          </p:val>
                                        </p:tav>
                                      </p:tavLst>
                                    </p:anim>
                                    <p:anim calcmode="lin" valueType="num">
                                      <p:cBhvr additive="base">
                                        <p:cTn id="37" dur="10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4750"/>
                            </p:stCondLst>
                            <p:childTnLst>
                              <p:par>
                                <p:cTn id="39" presetID="1" presetClass="exit" presetSubtype="0" fill="hold" grpId="1" nodeType="after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P spid="9" grpId="0"/>
      <p:bldP spid="10" grpId="0"/>
      <p:bldP spid="11" grpId="0" animBg="1"/>
      <p:bldP spid="1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Questions</a:t>
            </a:r>
            <a:endParaRPr lang="en-GB" dirty="0"/>
          </a:p>
        </p:txBody>
      </p:sp>
      <p:sp>
        <p:nvSpPr>
          <p:cNvPr id="3" name="Rectangle 2"/>
          <p:cNvSpPr/>
          <p:nvPr/>
        </p:nvSpPr>
        <p:spPr bwMode="auto">
          <a:xfrm>
            <a:off x="0" y="932688"/>
            <a:ext cx="12188825" cy="5522976"/>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800" dirty="0" smtClean="0">
              <a:gradFill>
                <a:gsLst>
                  <a:gs pos="0">
                    <a:srgbClr val="FFFFFF"/>
                  </a:gs>
                  <a:gs pos="100000">
                    <a:srgbClr val="FFFFFF"/>
                  </a:gs>
                </a:gsLst>
                <a:lin ang="5400000" scaled="0"/>
              </a:gradFill>
              <a:latin typeface="Segoe UI Light" pitchFamily="34" charset="0"/>
            </a:endParaRPr>
          </a:p>
        </p:txBody>
      </p:sp>
      <p:pic>
        <p:nvPicPr>
          <p:cNvPr id="15362" name="Picture 2" descr="http://ts2.mm.bing.net/images/thumbnail.aspx?q=1056479258041&amp;id=9b6b1b3e2bd7f1f852510cc16a77f558&amp;url=http%3a%2f%2fimages.tothetech.com%2f2009%2f06%2fbing-black-wall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7900"/>
            <a:ext cx="8321675" cy="420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93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1+#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441" y="188640"/>
            <a:ext cx="10969943" cy="609398"/>
          </a:xfrm>
        </p:spPr>
        <p:txBody>
          <a:bodyPr/>
          <a:lstStyle/>
          <a:p>
            <a:r>
              <a:rPr lang="en-GB" dirty="0" smtClean="0">
                <a:solidFill>
                  <a:schemeClr val="tx1"/>
                </a:solidFill>
                <a:latin typeface="Segoe UI Light" pitchFamily="34" charset="0"/>
              </a:rPr>
              <a:t>Thank You</a:t>
            </a:r>
            <a:endParaRPr lang="en-GB" dirty="0">
              <a:solidFill>
                <a:schemeClr val="tx1"/>
              </a:solidFill>
              <a:latin typeface="Segoe UI Light" pitchFamily="34" charset="0"/>
            </a:endParaRPr>
          </a:p>
        </p:txBody>
      </p:sp>
    </p:spTree>
    <p:extLst>
      <p:ext uri="{BB962C8B-B14F-4D97-AF65-F5344CB8AC3E}">
        <p14:creationId xmlns:p14="http://schemas.microsoft.com/office/powerpoint/2010/main" val="219896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pic>
        <p:nvPicPr>
          <p:cNvPr id="9" name="Picture 8"/>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1604414" y="1724929"/>
            <a:ext cx="3157288" cy="3415273"/>
          </a:xfrm>
          <a:prstGeom prst="rect">
            <a:avLst/>
          </a:prstGeom>
        </p:spPr>
      </p:pic>
      <p:grpSp>
        <p:nvGrpSpPr>
          <p:cNvPr id="24" name="Group 23"/>
          <p:cNvGrpSpPr/>
          <p:nvPr/>
        </p:nvGrpSpPr>
        <p:grpSpPr>
          <a:xfrm>
            <a:off x="8737815" y="1725159"/>
            <a:ext cx="1846596" cy="3415043"/>
            <a:chOff x="9179919" y="1752599"/>
            <a:chExt cx="1846596" cy="3415043"/>
          </a:xfrm>
        </p:grpSpPr>
        <p:sp>
          <p:nvSpPr>
            <p:cNvPr id="7" name="Rectangle 6"/>
            <p:cNvSpPr/>
            <p:nvPr/>
          </p:nvSpPr>
          <p:spPr bwMode="auto">
            <a:xfrm>
              <a:off x="9179919" y="1752599"/>
              <a:ext cx="1846596" cy="34150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1" forceAA="0" compatLnSpc="1">
              <a:prstTxWarp prst="textNoShape">
                <a:avLst/>
              </a:prstTxWarp>
              <a:noAutofit/>
            </a:bodyPr>
            <a:lstStyle/>
            <a:p>
              <a:pPr algn="ctr" defTabSz="685666" fontAlgn="base">
                <a:spcBef>
                  <a:spcPct val="0"/>
                </a:spcBef>
                <a:spcAft>
                  <a:spcPct val="0"/>
                </a:spcAft>
              </a:pPr>
              <a:r>
                <a:rPr lang="en-US" sz="1600" dirty="0" smtClean="0">
                  <a:solidFill>
                    <a:srgbClr val="FFFFFF"/>
                  </a:solidFill>
                  <a:ea typeface="Segoe UI" pitchFamily="34" charset="0"/>
                  <a:cs typeface="Segoe UI" pitchFamily="34" charset="0"/>
                </a:rPr>
                <a:t>@sqlserver</a:t>
              </a:r>
            </a:p>
            <a:p>
              <a:pPr algn="ctr" defTabSz="685666" fontAlgn="base">
                <a:spcBef>
                  <a:spcPct val="0"/>
                </a:spcBef>
                <a:spcAft>
                  <a:spcPct val="0"/>
                </a:spcAft>
              </a:pPr>
              <a:r>
                <a:rPr lang="en-US" sz="1600" dirty="0" smtClean="0">
                  <a:solidFill>
                    <a:srgbClr val="FFFFFF"/>
                  </a:solidFill>
                  <a:ea typeface="Segoe UI" pitchFamily="34" charset="0"/>
                  <a:cs typeface="Segoe UI" pitchFamily="34" charset="0"/>
                </a:rPr>
                <a:t>@</a:t>
              </a:r>
              <a:r>
                <a:rPr lang="en-US" sz="1600" dirty="0" err="1" smtClean="0">
                  <a:solidFill>
                    <a:srgbClr val="FFFFFF"/>
                  </a:solidFill>
                  <a:ea typeface="Segoe UI" pitchFamily="34" charset="0"/>
                  <a:cs typeface="Segoe UI" pitchFamily="34" charset="0"/>
                </a:rPr>
                <a:t>TechEd_NA</a:t>
              </a:r>
              <a:endParaRPr lang="en-US" sz="1600" dirty="0" smtClean="0">
                <a:solidFill>
                  <a:srgbClr val="FFFFFF"/>
                </a:solidFill>
                <a:ea typeface="Segoe UI" pitchFamily="34" charset="0"/>
                <a:cs typeface="Segoe UI" pitchFamily="34" charset="0"/>
              </a:endParaRPr>
            </a:p>
            <a:p>
              <a:pPr algn="ctr" defTabSz="685666" fontAlgn="base">
                <a:spcBef>
                  <a:spcPct val="0"/>
                </a:spcBef>
                <a:spcAft>
                  <a:spcPct val="0"/>
                </a:spcAft>
              </a:pPr>
              <a:r>
                <a:rPr lang="en-US" sz="1600" dirty="0" smtClean="0">
                  <a:solidFill>
                    <a:srgbClr val="FFFFFF"/>
                  </a:solidFill>
                  <a:ea typeface="Segoe UI" pitchFamily="34" charset="0"/>
                  <a:cs typeface="Segoe UI" pitchFamily="34" charset="0"/>
                </a:rPr>
                <a:t>#</a:t>
              </a:r>
              <a:r>
                <a:rPr lang="en-US" sz="1600" dirty="0" err="1" smtClean="0">
                  <a:solidFill>
                    <a:srgbClr val="FFFFFF"/>
                  </a:solidFill>
                  <a:ea typeface="Segoe UI" pitchFamily="34" charset="0"/>
                  <a:cs typeface="Segoe UI" pitchFamily="34" charset="0"/>
                </a:rPr>
                <a:t>msTechEd</a:t>
              </a:r>
              <a:endParaRPr lang="en-US" sz="1400" dirty="0">
                <a:solidFill>
                  <a:srgbClr val="FFFFFF"/>
                </a:solidFill>
                <a:ea typeface="Segoe UI" pitchFamily="34" charset="0"/>
                <a:cs typeface="Segoe UI" pitchFamily="34" charset="0"/>
              </a:endParaRPr>
            </a:p>
          </p:txBody>
        </p:sp>
        <p:sp>
          <p:nvSpPr>
            <p:cNvPr id="19" name="Freeform 13"/>
            <p:cNvSpPr>
              <a:spLocks noEditPoints="1"/>
            </p:cNvSpPr>
            <p:nvPr/>
          </p:nvSpPr>
          <p:spPr bwMode="black">
            <a:xfrm>
              <a:off x="9604994" y="2961596"/>
              <a:ext cx="996446" cy="848404"/>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dirty="0">
                <a:solidFill>
                  <a:srgbClr val="FFFFFF">
                    <a:lumMod val="50000"/>
                  </a:srgbClr>
                </a:solidFill>
                <a:latin typeface="Segoe Light" pitchFamily="34" charset="0"/>
              </a:endParaRPr>
            </a:p>
          </p:txBody>
        </p:sp>
      </p:grpSp>
      <p:grpSp>
        <p:nvGrpSpPr>
          <p:cNvPr id="29" name="Group 28"/>
          <p:cNvGrpSpPr/>
          <p:nvPr/>
        </p:nvGrpSpPr>
        <p:grpSpPr>
          <a:xfrm>
            <a:off x="4818289" y="3477760"/>
            <a:ext cx="1937453" cy="1666462"/>
            <a:chOff x="5212873" y="3505200"/>
            <a:chExt cx="1937453" cy="1666462"/>
          </a:xfrm>
        </p:grpSpPr>
        <p:sp>
          <p:nvSpPr>
            <p:cNvPr id="5" name="Rectangle 4"/>
            <p:cNvSpPr/>
            <p:nvPr/>
          </p:nvSpPr>
          <p:spPr bwMode="auto">
            <a:xfrm>
              <a:off x="5258301" y="3505200"/>
              <a:ext cx="1846596" cy="1666462"/>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algn="ctr" defTabSz="685666" fontAlgn="base">
                <a:spcBef>
                  <a:spcPct val="0"/>
                </a:spcBef>
                <a:spcAft>
                  <a:spcPct val="0"/>
                </a:spcAft>
              </a:pPr>
              <a:endParaRPr lang="en-US" sz="1200" dirty="0">
                <a:solidFill>
                  <a:srgbClr val="FFFFFF"/>
                </a:solidFill>
                <a:ea typeface="Segoe UI" pitchFamily="34" charset="0"/>
                <a:cs typeface="Segoe UI" pitchFamily="34" charset="0"/>
              </a:endParaRPr>
            </a:p>
          </p:txBody>
        </p:sp>
        <p:grpSp>
          <p:nvGrpSpPr>
            <p:cNvPr id="13" name="Group 12"/>
            <p:cNvGrpSpPr/>
            <p:nvPr/>
          </p:nvGrpSpPr>
          <p:grpSpPr>
            <a:xfrm>
              <a:off x="5212873" y="3747500"/>
              <a:ext cx="1937453" cy="1232940"/>
              <a:chOff x="4341812" y="3553424"/>
              <a:chExt cx="1937453" cy="1232940"/>
            </a:xfrm>
          </p:grpSpPr>
          <p:sp>
            <p:nvSpPr>
              <p:cNvPr id="6" name="TextBox 5"/>
              <p:cNvSpPr txBox="1"/>
              <p:nvPr/>
            </p:nvSpPr>
            <p:spPr>
              <a:xfrm>
                <a:off x="4341812" y="3553424"/>
                <a:ext cx="1937453" cy="1181862"/>
              </a:xfrm>
              <a:prstGeom prst="rect">
                <a:avLst/>
              </a:prstGeom>
              <a:noFill/>
            </p:spPr>
            <p:txBody>
              <a:bodyPr wrap="none" lIns="91440" tIns="91440" rIns="91440" bIns="91440" rtlCol="0">
                <a:spAutoFit/>
              </a:bodyPr>
              <a:lstStyle/>
              <a:p>
                <a:pPr>
                  <a:lnSpc>
                    <a:spcPct val="90000"/>
                  </a:lnSpc>
                  <a:spcBef>
                    <a:spcPct val="20000"/>
                  </a:spcBef>
                  <a:buSzPct val="90000"/>
                </a:pPr>
                <a:r>
                  <a:rPr lang="en-US" sz="7000" dirty="0" smtClean="0">
                    <a:solidFill>
                      <a:srgbClr val="FFFFFF">
                        <a:alpha val="99000"/>
                      </a:srgbClr>
                    </a:solidFill>
                    <a:latin typeface="Segoe UI Semibold" pitchFamily="34" charset="0"/>
                    <a:hlinkClick r:id="rId4"/>
                  </a:rPr>
                  <a:t>m</a:t>
                </a:r>
                <a:r>
                  <a:rPr lang="en-US" sz="7000" dirty="0">
                    <a:solidFill>
                      <a:srgbClr val="FFFFFF">
                        <a:alpha val="99000"/>
                      </a:srgbClr>
                    </a:solidFill>
                    <a:latin typeface="Segoe UI Semibold" pitchFamily="34" charset="0"/>
                    <a:hlinkClick r:id="rId4"/>
                  </a:rPr>
                  <a:t>v</a:t>
                </a:r>
                <a:r>
                  <a:rPr lang="en-US" sz="7000" dirty="0" smtClean="0">
                    <a:solidFill>
                      <a:srgbClr val="FFFFFF">
                        <a:alpha val="99000"/>
                      </a:srgbClr>
                    </a:solidFill>
                    <a:latin typeface="Segoe UI Semibold" pitchFamily="34" charset="0"/>
                    <a:hlinkClick r:id="rId4"/>
                  </a:rPr>
                  <a:t>a</a:t>
                </a:r>
                <a:endParaRPr lang="en-US" sz="7000" dirty="0" smtClean="0">
                  <a:solidFill>
                    <a:srgbClr val="FFFFFF">
                      <a:alpha val="99000"/>
                    </a:srgbClr>
                  </a:solidFill>
                  <a:latin typeface="Segoe UI Semibold" pitchFamily="34" charset="0"/>
                </a:endParaRPr>
              </a:p>
            </p:txBody>
          </p:sp>
          <p:sp>
            <p:nvSpPr>
              <p:cNvPr id="12" name="Rectangle 11"/>
              <p:cNvSpPr/>
              <p:nvPr/>
            </p:nvSpPr>
            <p:spPr>
              <a:xfrm>
                <a:off x="4391056" y="4541682"/>
                <a:ext cx="1838965" cy="244682"/>
              </a:xfrm>
              <a:prstGeom prst="rect">
                <a:avLst/>
              </a:prstGeom>
            </p:spPr>
            <p:txBody>
              <a:bodyPr wrap="none">
                <a:spAutoFit/>
              </a:bodyPr>
              <a:lstStyle/>
              <a:p>
                <a:pPr>
                  <a:lnSpc>
                    <a:spcPct val="90000"/>
                  </a:lnSpc>
                  <a:spcBef>
                    <a:spcPct val="20000"/>
                  </a:spcBef>
                  <a:buSzPct val="90000"/>
                </a:pPr>
                <a:r>
                  <a:rPr lang="en-US" sz="1100" dirty="0">
                    <a:solidFill>
                      <a:srgbClr val="1D4C7C">
                        <a:alpha val="99000"/>
                      </a:srgbClr>
                    </a:solidFill>
                  </a:rPr>
                  <a:t>Microsoft Virtual Academy</a:t>
                </a:r>
              </a:p>
            </p:txBody>
          </p:sp>
        </p:grpSp>
      </p:grpSp>
      <p:grpSp>
        <p:nvGrpSpPr>
          <p:cNvPr id="30" name="Group 29"/>
          <p:cNvGrpSpPr/>
          <p:nvPr/>
        </p:nvGrpSpPr>
        <p:grpSpPr>
          <a:xfrm>
            <a:off x="4861628" y="1725160"/>
            <a:ext cx="1846596" cy="1666462"/>
            <a:chOff x="5256212" y="1752600"/>
            <a:chExt cx="1846596" cy="1666462"/>
          </a:xfrm>
        </p:grpSpPr>
        <p:sp>
          <p:nvSpPr>
            <p:cNvPr id="17" name="Rectangle 16">
              <a:hlinkClick r:id="rId5"/>
            </p:cNvPr>
            <p:cNvSpPr/>
            <p:nvPr/>
          </p:nvSpPr>
          <p:spPr bwMode="auto">
            <a:xfrm>
              <a:off x="5256212" y="1752600"/>
              <a:ext cx="1846596" cy="16664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algn="ctr" defTabSz="685666" fontAlgn="base">
                <a:spcBef>
                  <a:spcPct val="0"/>
                </a:spcBef>
                <a:spcAft>
                  <a:spcPct val="0"/>
                </a:spcAft>
              </a:pPr>
              <a:endParaRPr lang="en-US" sz="1100" dirty="0" smtClean="0">
                <a:solidFill>
                  <a:srgbClr val="072B60"/>
                </a:solidFill>
                <a:ea typeface="Segoe UI" pitchFamily="34" charset="0"/>
                <a:cs typeface="Segoe UI" pitchFamily="34" charset="0"/>
              </a:endParaRPr>
            </a:p>
            <a:p>
              <a:pPr algn="ctr" defTabSz="685666" fontAlgn="base">
                <a:spcBef>
                  <a:spcPct val="0"/>
                </a:spcBef>
                <a:spcAft>
                  <a:spcPct val="0"/>
                </a:spcAft>
              </a:pPr>
              <a:r>
                <a:rPr lang="en-US" sz="1600" dirty="0" smtClean="0">
                  <a:solidFill>
                    <a:srgbClr val="FFFFFF"/>
                  </a:solidFill>
                  <a:ea typeface="Segoe UI" pitchFamily="34" charset="0"/>
                  <a:cs typeface="Segoe UI" pitchFamily="34" charset="0"/>
                </a:rPr>
                <a:t>SQL Server 2012 Eval Copy</a:t>
              </a:r>
            </a:p>
          </p:txBody>
        </p:sp>
        <p:sp>
          <p:nvSpPr>
            <p:cNvPr id="25" name="Freeform 83"/>
            <p:cNvSpPr>
              <a:spLocks noEditPoints="1"/>
            </p:cNvSpPr>
            <p:nvPr/>
          </p:nvSpPr>
          <p:spPr bwMode="black">
            <a:xfrm>
              <a:off x="5798060" y="1905000"/>
              <a:ext cx="762901" cy="805339"/>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FFFFFF"/>
                </a:solidFill>
              </a:endParaRPr>
            </a:p>
          </p:txBody>
        </p:sp>
      </p:grpSp>
      <p:grpSp>
        <p:nvGrpSpPr>
          <p:cNvPr id="28" name="Group 27"/>
          <p:cNvGrpSpPr/>
          <p:nvPr/>
        </p:nvGrpSpPr>
        <p:grpSpPr>
          <a:xfrm>
            <a:off x="6801178" y="3473741"/>
            <a:ext cx="1846596" cy="1666462"/>
            <a:chOff x="7219616" y="3501181"/>
            <a:chExt cx="1846596" cy="1666462"/>
          </a:xfrm>
        </p:grpSpPr>
        <p:sp>
          <p:nvSpPr>
            <p:cNvPr id="20" name="Rectangle 19">
              <a:hlinkClick r:id="rId6"/>
            </p:cNvPr>
            <p:cNvSpPr/>
            <p:nvPr/>
          </p:nvSpPr>
          <p:spPr bwMode="auto">
            <a:xfrm>
              <a:off x="7219616" y="3501181"/>
              <a:ext cx="1846596" cy="166646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algn="ctr" defTabSz="685666" fontAlgn="base">
                <a:spcBef>
                  <a:spcPct val="0"/>
                </a:spcBef>
                <a:spcAft>
                  <a:spcPct val="0"/>
                </a:spcAft>
              </a:pPr>
              <a:r>
                <a:rPr lang="en-US" sz="1600" dirty="0" smtClean="0">
                  <a:solidFill>
                    <a:srgbClr val="FFFFFF"/>
                  </a:solidFill>
                  <a:ea typeface="Segoe UI" pitchFamily="34" charset="0"/>
                  <a:cs typeface="Segoe UI" pitchFamily="34" charset="0"/>
                </a:rPr>
                <a:t>Get Certified!</a:t>
              </a:r>
            </a:p>
          </p:txBody>
        </p:sp>
        <p:sp>
          <p:nvSpPr>
            <p:cNvPr id="22" name="Freeform 110"/>
            <p:cNvSpPr>
              <a:spLocks noEditPoints="1"/>
            </p:cNvSpPr>
            <p:nvPr/>
          </p:nvSpPr>
          <p:spPr bwMode="black">
            <a:xfrm>
              <a:off x="7693390" y="3730188"/>
              <a:ext cx="899048" cy="906861"/>
            </a:xfrm>
            <a:custGeom>
              <a:avLst/>
              <a:gdLst>
                <a:gd name="T0" fmla="*/ 9 w 70"/>
                <a:gd name="T1" fmla="*/ 68 h 70"/>
                <a:gd name="T2" fmla="*/ 10 w 70"/>
                <a:gd name="T3" fmla="*/ 66 h 70"/>
                <a:gd name="T4" fmla="*/ 4 w 70"/>
                <a:gd name="T5" fmla="*/ 60 h 70"/>
                <a:gd name="T6" fmla="*/ 2 w 70"/>
                <a:gd name="T7" fmla="*/ 61 h 70"/>
                <a:gd name="T8" fmla="*/ 0 w 70"/>
                <a:gd name="T9" fmla="*/ 68 h 70"/>
                <a:gd name="T10" fmla="*/ 2 w 70"/>
                <a:gd name="T11" fmla="*/ 70 h 70"/>
                <a:gd name="T12" fmla="*/ 9 w 70"/>
                <a:gd name="T13" fmla="*/ 68 h 70"/>
                <a:gd name="T14" fmla="*/ 64 w 70"/>
                <a:gd name="T15" fmla="*/ 6 h 70"/>
                <a:gd name="T16" fmla="*/ 52 w 70"/>
                <a:gd name="T17" fmla="*/ 4 h 70"/>
                <a:gd name="T18" fmla="*/ 49 w 70"/>
                <a:gd name="T19" fmla="*/ 7 h 70"/>
                <a:gd name="T20" fmla="*/ 49 w 70"/>
                <a:gd name="T21" fmla="*/ 11 h 70"/>
                <a:gd name="T22" fmla="*/ 60 w 70"/>
                <a:gd name="T23" fmla="*/ 21 h 70"/>
                <a:gd name="T24" fmla="*/ 63 w 70"/>
                <a:gd name="T25" fmla="*/ 21 h 70"/>
                <a:gd name="T26" fmla="*/ 66 w 70"/>
                <a:gd name="T27" fmla="*/ 18 h 70"/>
                <a:gd name="T28" fmla="*/ 64 w 70"/>
                <a:gd name="T29" fmla="*/ 6 h 70"/>
                <a:gd name="T30" fmla="*/ 22 w 70"/>
                <a:gd name="T31" fmla="*/ 62 h 70"/>
                <a:gd name="T32" fmla="*/ 19 w 70"/>
                <a:gd name="T33" fmla="*/ 62 h 70"/>
                <a:gd name="T34" fmla="*/ 8 w 70"/>
                <a:gd name="T35" fmla="*/ 51 h 70"/>
                <a:gd name="T36" fmla="*/ 8 w 70"/>
                <a:gd name="T37" fmla="*/ 48 h 70"/>
                <a:gd name="T38" fmla="*/ 42 w 70"/>
                <a:gd name="T39" fmla="*/ 14 h 70"/>
                <a:gd name="T40" fmla="*/ 45 w 70"/>
                <a:gd name="T41" fmla="*/ 14 h 70"/>
                <a:gd name="T42" fmla="*/ 56 w 70"/>
                <a:gd name="T43" fmla="*/ 25 h 70"/>
                <a:gd name="T44" fmla="*/ 56 w 70"/>
                <a:gd name="T45" fmla="*/ 28 h 70"/>
                <a:gd name="T46" fmla="*/ 22 w 70"/>
                <a:gd name="T47"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0">
                  <a:moveTo>
                    <a:pt x="9" y="68"/>
                  </a:moveTo>
                  <a:cubicBezTo>
                    <a:pt x="10" y="67"/>
                    <a:pt x="11" y="67"/>
                    <a:pt x="10" y="66"/>
                  </a:cubicBezTo>
                  <a:cubicBezTo>
                    <a:pt x="4" y="60"/>
                    <a:pt x="4" y="60"/>
                    <a:pt x="4" y="60"/>
                  </a:cubicBezTo>
                  <a:cubicBezTo>
                    <a:pt x="4" y="59"/>
                    <a:pt x="3" y="60"/>
                    <a:pt x="2" y="61"/>
                  </a:cubicBezTo>
                  <a:cubicBezTo>
                    <a:pt x="0" y="68"/>
                    <a:pt x="0" y="68"/>
                    <a:pt x="0" y="68"/>
                  </a:cubicBezTo>
                  <a:cubicBezTo>
                    <a:pt x="0" y="69"/>
                    <a:pt x="1" y="70"/>
                    <a:pt x="2" y="70"/>
                  </a:cubicBezTo>
                  <a:lnTo>
                    <a:pt x="9" y="68"/>
                  </a:lnTo>
                  <a:close/>
                  <a:moveTo>
                    <a:pt x="64" y="6"/>
                  </a:moveTo>
                  <a:cubicBezTo>
                    <a:pt x="58" y="0"/>
                    <a:pt x="52" y="4"/>
                    <a:pt x="52" y="4"/>
                  </a:cubicBezTo>
                  <a:cubicBezTo>
                    <a:pt x="51" y="5"/>
                    <a:pt x="50" y="6"/>
                    <a:pt x="49" y="7"/>
                  </a:cubicBezTo>
                  <a:cubicBezTo>
                    <a:pt x="48" y="8"/>
                    <a:pt x="48" y="10"/>
                    <a:pt x="49" y="11"/>
                  </a:cubicBezTo>
                  <a:cubicBezTo>
                    <a:pt x="60" y="21"/>
                    <a:pt x="60" y="21"/>
                    <a:pt x="60" y="21"/>
                  </a:cubicBezTo>
                  <a:cubicBezTo>
                    <a:pt x="60" y="22"/>
                    <a:pt x="62" y="22"/>
                    <a:pt x="63" y="21"/>
                  </a:cubicBezTo>
                  <a:cubicBezTo>
                    <a:pt x="64" y="20"/>
                    <a:pt x="65" y="19"/>
                    <a:pt x="66" y="18"/>
                  </a:cubicBezTo>
                  <a:cubicBezTo>
                    <a:pt x="66" y="18"/>
                    <a:pt x="70" y="12"/>
                    <a:pt x="64" y="6"/>
                  </a:cubicBezTo>
                  <a:moveTo>
                    <a:pt x="22" y="62"/>
                  </a:moveTo>
                  <a:cubicBezTo>
                    <a:pt x="21" y="63"/>
                    <a:pt x="20" y="63"/>
                    <a:pt x="19" y="62"/>
                  </a:cubicBezTo>
                  <a:cubicBezTo>
                    <a:pt x="8" y="51"/>
                    <a:pt x="8" y="51"/>
                    <a:pt x="8" y="51"/>
                  </a:cubicBezTo>
                  <a:cubicBezTo>
                    <a:pt x="7" y="51"/>
                    <a:pt x="7" y="49"/>
                    <a:pt x="8" y="48"/>
                  </a:cubicBezTo>
                  <a:cubicBezTo>
                    <a:pt x="42" y="14"/>
                    <a:pt x="42" y="14"/>
                    <a:pt x="42" y="14"/>
                  </a:cubicBezTo>
                  <a:cubicBezTo>
                    <a:pt x="43" y="13"/>
                    <a:pt x="44" y="13"/>
                    <a:pt x="45" y="14"/>
                  </a:cubicBezTo>
                  <a:cubicBezTo>
                    <a:pt x="56" y="25"/>
                    <a:pt x="56" y="25"/>
                    <a:pt x="56" y="25"/>
                  </a:cubicBezTo>
                  <a:cubicBezTo>
                    <a:pt x="57" y="26"/>
                    <a:pt x="57" y="27"/>
                    <a:pt x="56" y="28"/>
                  </a:cubicBezTo>
                  <a:lnTo>
                    <a:pt x="22" y="62"/>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27" name="Group 26"/>
          <p:cNvGrpSpPr/>
          <p:nvPr/>
        </p:nvGrpSpPr>
        <p:grpSpPr>
          <a:xfrm>
            <a:off x="6801178" y="1713778"/>
            <a:ext cx="1846596" cy="1666462"/>
            <a:chOff x="7219616" y="1741218"/>
            <a:chExt cx="1846596" cy="1666462"/>
          </a:xfrm>
        </p:grpSpPr>
        <p:sp>
          <p:nvSpPr>
            <p:cNvPr id="8" name="Rectangle 7">
              <a:hlinkClick r:id="rId7"/>
            </p:cNvPr>
            <p:cNvSpPr/>
            <p:nvPr/>
          </p:nvSpPr>
          <p:spPr bwMode="auto">
            <a:xfrm>
              <a:off x="7219616" y="1741218"/>
              <a:ext cx="1846596" cy="166646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algn="ctr" defTabSz="685666" fontAlgn="base">
                <a:spcBef>
                  <a:spcPct val="0"/>
                </a:spcBef>
                <a:spcAft>
                  <a:spcPct val="0"/>
                </a:spcAft>
              </a:pPr>
              <a:r>
                <a:rPr lang="en-US" sz="1600" dirty="0" smtClean="0">
                  <a:solidFill>
                    <a:srgbClr val="FFFFFF"/>
                  </a:solidFill>
                  <a:ea typeface="Segoe UI" pitchFamily="34" charset="0"/>
                  <a:cs typeface="Segoe UI" pitchFamily="34" charset="0"/>
                </a:rPr>
                <a:t>Hands-On Labs</a:t>
              </a:r>
            </a:p>
          </p:txBody>
        </p:sp>
        <p:pic>
          <p:nvPicPr>
            <p:cNvPr id="26" name="Picture 3" descr="C:\Users\chrisw\Desktop\Kinect Hand.png">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200" t="39359" r="23215" b="-2658"/>
            <a:stretch/>
          </p:blipFill>
          <p:spPr bwMode="black">
            <a:xfrm>
              <a:off x="7596067" y="1978338"/>
              <a:ext cx="1093695" cy="9803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880787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3" name="myTechEd Tile"/>
          <p:cNvGrpSpPr/>
          <p:nvPr/>
        </p:nvGrpSpPr>
        <p:grpSpPr bwMode="ltGray">
          <a:xfrm>
            <a:off x="1022072" y="1168386"/>
            <a:ext cx="4991111" cy="2240280"/>
            <a:chOff x="1022072" y="1168386"/>
            <a:chExt cx="4991111" cy="2240280"/>
          </a:xfrm>
        </p:grpSpPr>
        <p:sp>
          <p:nvSpPr>
            <p:cNvPr id="4" name="TechEd Tile"/>
            <p:cNvSpPr/>
            <p:nvPr/>
          </p:nvSpPr>
          <p:spPr bwMode="ltGray">
            <a:xfrm>
              <a:off x="1022072" y="1168386"/>
              <a:ext cx="4991111" cy="22402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ltGray">
            <a:xfrm>
              <a:off x="2388388" y="1433246"/>
              <a:ext cx="2258478" cy="806917"/>
            </a:xfrm>
            <a:prstGeom prst="rect">
              <a:avLst/>
            </a:prstGeom>
          </p:spPr>
        </p:pic>
      </p:grpSp>
      <p:grpSp>
        <p:nvGrpSpPr>
          <p:cNvPr id="6" name="myTechEd Link"/>
          <p:cNvGrpSpPr/>
          <p:nvPr/>
        </p:nvGrpSpPr>
        <p:grpSpPr>
          <a:xfrm>
            <a:off x="1022073" y="2595282"/>
            <a:ext cx="4991110" cy="813384"/>
            <a:chOff x="1022073" y="2595282"/>
            <a:chExt cx="4991110" cy="813384"/>
          </a:xfrm>
        </p:grpSpPr>
        <p:sp>
          <p:nvSpPr>
            <p:cNvPr id="7" name="Rectangle 6"/>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8" name="Rectangle 7"/>
            <p:cNvSpPr/>
            <p:nvPr/>
          </p:nvSpPr>
          <p:spPr>
            <a:xfrm>
              <a:off x="2343011" y="2649973"/>
              <a:ext cx="2349233"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Connect. Share. Discuss.</a:t>
              </a:r>
            </a:p>
          </p:txBody>
        </p:sp>
        <p:sp>
          <p:nvSpPr>
            <p:cNvPr id="9" name="Rectangle 8"/>
            <p:cNvSpPr/>
            <p:nvPr/>
          </p:nvSpPr>
          <p:spPr bwMode="white">
            <a:xfrm>
              <a:off x="1022073" y="2961633"/>
              <a:ext cx="4991109" cy="369332"/>
            </a:xfrm>
            <a:prstGeom prst="rect">
              <a:avLst/>
            </a:prstGeom>
          </p:spPr>
          <p:txBody>
            <a:bodyPr wrap="square">
              <a:spAutoFit/>
            </a:bodyPr>
            <a:lstStyle/>
            <a:p>
              <a:pPr algn="ctr"/>
              <a:r>
                <a:rPr lang="en-US" dirty="0">
                  <a:solidFill>
                    <a:srgbClr val="FFFFFF"/>
                  </a:solidFill>
                  <a:hlinkClick r:id="rId5"/>
                </a:rPr>
                <a:t>http://northamerica.msteched.com</a:t>
              </a:r>
              <a:endParaRPr lang="en-US" dirty="0">
                <a:solidFill>
                  <a:srgbClr val="FFFFFF"/>
                </a:solidFill>
              </a:endParaRPr>
            </a:p>
          </p:txBody>
        </p:sp>
      </p:grpSp>
      <p:grpSp>
        <p:nvGrpSpPr>
          <p:cNvPr id="10" name="MS Learning Tile"/>
          <p:cNvGrpSpPr/>
          <p:nvPr/>
        </p:nvGrpSpPr>
        <p:grpSpPr bwMode="gray">
          <a:xfrm>
            <a:off x="6175639" y="1168386"/>
            <a:ext cx="4992624" cy="2240280"/>
            <a:chOff x="6175639" y="1168386"/>
            <a:chExt cx="4992624" cy="2240280"/>
          </a:xfrm>
        </p:grpSpPr>
        <p:sp>
          <p:nvSpPr>
            <p:cNvPr id="11" name="Arrow Bar"/>
            <p:cNvSpPr/>
            <p:nvPr/>
          </p:nvSpPr>
          <p:spPr bwMode="gray">
            <a:xfrm>
              <a:off x="6175639" y="1168386"/>
              <a:ext cx="4992624" cy="22402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2" name="Group 11"/>
            <p:cNvGrpSpPr/>
            <p:nvPr/>
          </p:nvGrpSpPr>
          <p:grpSpPr bwMode="gray">
            <a:xfrm>
              <a:off x="6704826" y="1499400"/>
              <a:ext cx="3938809" cy="771334"/>
              <a:chOff x="6848269" y="1667385"/>
              <a:chExt cx="3938809" cy="771334"/>
            </a:xfrm>
          </p:grpSpPr>
          <p:pic>
            <p:nvPicPr>
              <p:cNvPr id="13" name="Picture 12"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14" name="TextBox 13"/>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Learning</a:t>
                </a:r>
              </a:p>
            </p:txBody>
          </p:sp>
          <p:pic>
            <p:nvPicPr>
              <p:cNvPr id="15"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16" name="MS Learning Link"/>
          <p:cNvGrpSpPr/>
          <p:nvPr/>
        </p:nvGrpSpPr>
        <p:grpSpPr>
          <a:xfrm>
            <a:off x="6175640" y="2595282"/>
            <a:ext cx="4997186" cy="813384"/>
            <a:chOff x="6175640" y="2595282"/>
            <a:chExt cx="4997186" cy="813384"/>
          </a:xfrm>
        </p:grpSpPr>
        <p:sp>
          <p:nvSpPr>
            <p:cNvPr id="17" name="Rectangle 16"/>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Rectangle 17"/>
            <p:cNvSpPr/>
            <p:nvPr/>
          </p:nvSpPr>
          <p:spPr>
            <a:xfrm>
              <a:off x="6602312" y="2649973"/>
              <a:ext cx="414991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Microsoft Certification &amp; Training Resources</a:t>
              </a:r>
            </a:p>
          </p:txBody>
        </p:sp>
        <p:sp>
          <p:nvSpPr>
            <p:cNvPr id="19" name="Rectangle 18"/>
            <p:cNvSpPr/>
            <p:nvPr/>
          </p:nvSpPr>
          <p:spPr bwMode="white">
            <a:xfrm>
              <a:off x="6181717" y="2961633"/>
              <a:ext cx="4991109" cy="369332"/>
            </a:xfrm>
            <a:prstGeom prst="rect">
              <a:avLst/>
            </a:prstGeom>
          </p:spPr>
          <p:txBody>
            <a:bodyPr wrap="square">
              <a:spAutoFit/>
            </a:bodyPr>
            <a:lstStyle/>
            <a:p>
              <a:pPr algn="ctr"/>
              <a:r>
                <a:rPr lang="en-US" dirty="0">
                  <a:solidFill>
                    <a:srgbClr val="FFFFFF"/>
                  </a:solidFill>
                  <a:hlinkClick r:id="rId8"/>
                </a:rPr>
                <a:t>www.microsoft.com/learning </a:t>
              </a:r>
              <a:endParaRPr lang="en-US" sz="1600" dirty="0"/>
            </a:p>
          </p:txBody>
        </p:sp>
      </p:grpSp>
      <p:sp>
        <p:nvSpPr>
          <p:cNvPr id="20" name="Left Mask"/>
          <p:cNvSpPr/>
          <p:nvPr/>
        </p:nvSpPr>
        <p:spPr bwMode="hidden">
          <a:xfrm>
            <a:off x="-1" y="3408665"/>
            <a:ext cx="12188825" cy="3449333"/>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1" name="MS TechNet Tile"/>
          <p:cNvGrpSpPr/>
          <p:nvPr/>
        </p:nvGrpSpPr>
        <p:grpSpPr bwMode="gray">
          <a:xfrm>
            <a:off x="1022073" y="3595029"/>
            <a:ext cx="4991111" cy="2240280"/>
            <a:chOff x="1022073" y="3595029"/>
            <a:chExt cx="4991111" cy="2240280"/>
          </a:xfrm>
        </p:grpSpPr>
        <p:sp>
          <p:nvSpPr>
            <p:cNvPr id="22" name="TechEd Tile"/>
            <p:cNvSpPr/>
            <p:nvPr/>
          </p:nvSpPr>
          <p:spPr bwMode="gray">
            <a:xfrm>
              <a:off x="1022073" y="3595029"/>
              <a:ext cx="4991111" cy="22402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3" name="Group 22"/>
            <p:cNvGrpSpPr/>
            <p:nvPr/>
          </p:nvGrpSpPr>
          <p:grpSpPr bwMode="gray">
            <a:xfrm>
              <a:off x="1548222" y="3918312"/>
              <a:ext cx="3938809" cy="771334"/>
              <a:chOff x="6848269" y="1667385"/>
              <a:chExt cx="3938809" cy="771334"/>
            </a:xfrm>
          </p:grpSpPr>
          <p:pic>
            <p:nvPicPr>
              <p:cNvPr id="24" name="Picture 23"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25" name="TextBox 24"/>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TechNet</a:t>
                </a:r>
              </a:p>
            </p:txBody>
          </p:sp>
          <p:pic>
            <p:nvPicPr>
              <p:cNvPr id="26"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27" name="MS TechNet Link"/>
          <p:cNvGrpSpPr/>
          <p:nvPr/>
        </p:nvGrpSpPr>
        <p:grpSpPr>
          <a:xfrm>
            <a:off x="1022074" y="5021924"/>
            <a:ext cx="4991110" cy="813384"/>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2093393" y="5076615"/>
              <a:ext cx="2848472"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69332"/>
            </a:xfrm>
            <a:prstGeom prst="rect">
              <a:avLst/>
            </a:prstGeom>
          </p:spPr>
          <p:txBody>
            <a:bodyPr wrap="square">
              <a:spAutoFit/>
            </a:bodyPr>
            <a:lstStyle/>
            <a:p>
              <a:pPr lvl="0" algn="ctr">
                <a:spcBef>
                  <a:spcPts val="600"/>
                </a:spcBef>
                <a:buSzPct val="120000"/>
                <a:tabLst>
                  <a:tab pos="1828800" algn="l"/>
                </a:tabLst>
                <a:defRPr/>
              </a:pPr>
              <a:r>
                <a:rPr lang="en-US" dirty="0">
                  <a:solidFill>
                    <a:srgbClr val="FFFFFF"/>
                  </a:solidFill>
                  <a:hlinkClick r:id="rId9"/>
                </a:rPr>
                <a:t>http://microsoft.com/technet  </a:t>
              </a:r>
              <a:endParaRPr lang="en-US" dirty="0">
                <a:solidFill>
                  <a:srgbClr val="FFFFFF"/>
                </a:solidFill>
              </a:endParaRPr>
            </a:p>
          </p:txBody>
        </p:sp>
      </p:grpSp>
      <p:grpSp>
        <p:nvGrpSpPr>
          <p:cNvPr id="31" name="MSDN Tile"/>
          <p:cNvGrpSpPr/>
          <p:nvPr/>
        </p:nvGrpSpPr>
        <p:grpSpPr bwMode="gray">
          <a:xfrm>
            <a:off x="6175640" y="3595029"/>
            <a:ext cx="4992624" cy="2240280"/>
            <a:chOff x="6175640" y="3595029"/>
            <a:chExt cx="4992624" cy="2240280"/>
          </a:xfrm>
        </p:grpSpPr>
        <p:sp>
          <p:nvSpPr>
            <p:cNvPr id="32" name="Title Tile"/>
            <p:cNvSpPr/>
            <p:nvPr/>
          </p:nvSpPr>
          <p:spPr bwMode="gray">
            <a:xfrm>
              <a:off x="6175640" y="3595029"/>
              <a:ext cx="4992624" cy="2240280"/>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3" name="Picture 32" descr="msdn_1inch_rgb.png"/>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745545" y="3832943"/>
              <a:ext cx="1857375" cy="942975"/>
            </a:xfrm>
            <a:prstGeom prst="rect">
              <a:avLst/>
            </a:prstGeom>
            <a:noFill/>
            <a:ln>
              <a:noFill/>
            </a:ln>
          </p:spPr>
        </p:pic>
      </p:grpSp>
      <p:grpSp>
        <p:nvGrpSpPr>
          <p:cNvPr id="34" name="MSDN Link"/>
          <p:cNvGrpSpPr/>
          <p:nvPr/>
        </p:nvGrpSpPr>
        <p:grpSpPr>
          <a:xfrm>
            <a:off x="6165582" y="5021924"/>
            <a:ext cx="4991110" cy="813384"/>
            <a:chOff x="6165582" y="5021924"/>
            <a:chExt cx="4991110"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7425157" y="5076615"/>
              <a:ext cx="247195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69332"/>
            </a:xfrm>
            <a:prstGeom prst="rect">
              <a:avLst/>
            </a:prstGeom>
          </p:spPr>
          <p:txBody>
            <a:bodyPr wrap="square">
              <a:spAutoFit/>
            </a:bodyPr>
            <a:lstStyle/>
            <a:p>
              <a:pPr algn="ctr"/>
              <a:r>
                <a:rPr lang="en-US" dirty="0">
                  <a:solidFill>
                    <a:srgbClr val="FFFFFF"/>
                  </a:solidFill>
                  <a:hlinkClick r:id="rId12"/>
                </a:rPr>
                <a:t>http://microsoft.com/msdn </a:t>
              </a:r>
              <a:endParaRPr lang="en-US" dirty="0">
                <a:solidFill>
                  <a:srgbClr val="FFFFFF"/>
                </a:solidFill>
              </a:endParaRPr>
            </a:p>
          </p:txBody>
        </p:sp>
      </p:grpSp>
      <p:sp useBgFill="1">
        <p:nvSpPr>
          <p:cNvPr id="38" name="Left Mask"/>
          <p:cNvSpPr/>
          <p:nvPr/>
        </p:nvSpPr>
        <p:spPr bwMode="auto">
          <a:xfrm>
            <a:off x="0" y="5835308"/>
            <a:ext cx="12188825" cy="102269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40" name="Picture 2" descr="C:\Users\Jordan\Desktop\TechEd_2012\TechEd-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5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2" presetClass="entr" presetSubtype="4" decel="10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600" fill="hold"/>
                                        <p:tgtEl>
                                          <p:spTgt spid="3"/>
                                        </p:tgtEl>
                                        <p:attrNameLst>
                                          <p:attrName>ppt_x</p:attrName>
                                        </p:attrNameLst>
                                      </p:cBhvr>
                                      <p:tavLst>
                                        <p:tav tm="0">
                                          <p:val>
                                            <p:strVal val="#ppt_x"/>
                                          </p:val>
                                        </p:tav>
                                        <p:tav tm="100000">
                                          <p:val>
                                            <p:strVal val="#ppt_x"/>
                                          </p:val>
                                        </p:tav>
                                      </p:tavLst>
                                    </p:anim>
                                    <p:anim calcmode="lin" valueType="num">
                                      <p:cBhvr additive="base">
                                        <p:cTn id="10" dur="16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300" fill="hold"/>
                                        <p:tgtEl>
                                          <p:spTgt spid="6"/>
                                        </p:tgtEl>
                                        <p:attrNameLst>
                                          <p:attrName>ppt_x</p:attrName>
                                        </p:attrNameLst>
                                      </p:cBhvr>
                                      <p:tavLst>
                                        <p:tav tm="0">
                                          <p:val>
                                            <p:strVal val="#ppt_x"/>
                                          </p:val>
                                        </p:tav>
                                        <p:tav tm="100000">
                                          <p:val>
                                            <p:strVal val="#ppt_x"/>
                                          </p:val>
                                        </p:tav>
                                      </p:tavLst>
                                    </p:anim>
                                    <p:anim calcmode="lin" valueType="num">
                                      <p:cBhvr additive="base">
                                        <p:cTn id="14" dur="13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600" fill="hold"/>
                                        <p:tgtEl>
                                          <p:spTgt spid="10"/>
                                        </p:tgtEl>
                                        <p:attrNameLst>
                                          <p:attrName>ppt_x</p:attrName>
                                        </p:attrNameLst>
                                      </p:cBhvr>
                                      <p:tavLst>
                                        <p:tav tm="0">
                                          <p:val>
                                            <p:strVal val="#ppt_x"/>
                                          </p:val>
                                        </p:tav>
                                        <p:tav tm="100000">
                                          <p:val>
                                            <p:strVal val="#ppt_x"/>
                                          </p:val>
                                        </p:tav>
                                      </p:tavLst>
                                    </p:anim>
                                    <p:anim calcmode="lin" valueType="num">
                                      <p:cBhvr additive="base">
                                        <p:cTn id="18" dur="16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300" fill="hold"/>
                                        <p:tgtEl>
                                          <p:spTgt spid="16"/>
                                        </p:tgtEl>
                                        <p:attrNameLst>
                                          <p:attrName>ppt_x</p:attrName>
                                        </p:attrNameLst>
                                      </p:cBhvr>
                                      <p:tavLst>
                                        <p:tav tm="0">
                                          <p:val>
                                            <p:strVal val="#ppt_x"/>
                                          </p:val>
                                        </p:tav>
                                        <p:tav tm="100000">
                                          <p:val>
                                            <p:strVal val="#ppt_x"/>
                                          </p:val>
                                        </p:tav>
                                      </p:tavLst>
                                    </p:anim>
                                    <p:anim calcmode="lin" valueType="num">
                                      <p:cBhvr additive="base">
                                        <p:cTn id="22" dur="13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20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600" fill="hold"/>
                                        <p:tgtEl>
                                          <p:spTgt spid="21"/>
                                        </p:tgtEl>
                                        <p:attrNameLst>
                                          <p:attrName>ppt_x</p:attrName>
                                        </p:attrNameLst>
                                      </p:cBhvr>
                                      <p:tavLst>
                                        <p:tav tm="0">
                                          <p:val>
                                            <p:strVal val="#ppt_x"/>
                                          </p:val>
                                        </p:tav>
                                        <p:tav tm="100000">
                                          <p:val>
                                            <p:strVal val="#ppt_x"/>
                                          </p:val>
                                        </p:tav>
                                      </p:tavLst>
                                    </p:anim>
                                    <p:anim calcmode="lin" valueType="num">
                                      <p:cBhvr additive="base">
                                        <p:cTn id="26" dur="16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275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300" fill="hold"/>
                                        <p:tgtEl>
                                          <p:spTgt spid="27"/>
                                        </p:tgtEl>
                                        <p:attrNameLst>
                                          <p:attrName>ppt_x</p:attrName>
                                        </p:attrNameLst>
                                      </p:cBhvr>
                                      <p:tavLst>
                                        <p:tav tm="0">
                                          <p:val>
                                            <p:strVal val="#ppt_x"/>
                                          </p:val>
                                        </p:tav>
                                        <p:tav tm="100000">
                                          <p:val>
                                            <p:strVal val="#ppt_x"/>
                                          </p:val>
                                        </p:tav>
                                      </p:tavLst>
                                    </p:anim>
                                    <p:anim calcmode="lin" valueType="num">
                                      <p:cBhvr additive="base">
                                        <p:cTn id="30" dur="13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325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600" fill="hold"/>
                                        <p:tgtEl>
                                          <p:spTgt spid="31"/>
                                        </p:tgtEl>
                                        <p:attrNameLst>
                                          <p:attrName>ppt_x</p:attrName>
                                        </p:attrNameLst>
                                      </p:cBhvr>
                                      <p:tavLst>
                                        <p:tav tm="0">
                                          <p:val>
                                            <p:strVal val="#ppt_x"/>
                                          </p:val>
                                        </p:tav>
                                        <p:tav tm="100000">
                                          <p:val>
                                            <p:strVal val="#ppt_x"/>
                                          </p:val>
                                        </p:tav>
                                      </p:tavLst>
                                    </p:anim>
                                    <p:anim calcmode="lin" valueType="num">
                                      <p:cBhvr additive="base">
                                        <p:cTn id="34" dur="16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400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300" fill="hold"/>
                                        <p:tgtEl>
                                          <p:spTgt spid="34"/>
                                        </p:tgtEl>
                                        <p:attrNameLst>
                                          <p:attrName>ppt_x</p:attrName>
                                        </p:attrNameLst>
                                      </p:cBhvr>
                                      <p:tavLst>
                                        <p:tav tm="0">
                                          <p:val>
                                            <p:strVal val="#ppt_x"/>
                                          </p:val>
                                        </p:tav>
                                        <p:tav tm="100000">
                                          <p:val>
                                            <p:strVal val="#ppt_x"/>
                                          </p:val>
                                        </p:tav>
                                      </p:tavLst>
                                    </p:anim>
                                    <p:anim calcmode="lin" valueType="num">
                                      <p:cBhvr additive="base">
                                        <p:cTn id="38" dur="13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5300"/>
                            </p:stCondLst>
                            <p:childTnLst>
                              <p:par>
                                <p:cTn id="40" presetID="1" presetClass="exit" presetSubtype="0" fill="hold" grpId="1" nodeType="afterEffect">
                                  <p:stCondLst>
                                    <p:cond delay="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4857569" y="4039430"/>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 name="Rectangle 3"/>
          <p:cNvSpPr/>
          <p:nvPr/>
        </p:nvSpPr>
        <p:spPr bwMode="auto">
          <a:xfrm>
            <a:off x="4857569" y="1665027"/>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5" name="Best Buy gc" descr="\\192.168.1.51\Shared\ADI_Projects\Microsoft\MS_11-01457_TechEd_2012_Template\Working_Art\Eval-prizes\bestbuy-g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336" y="2147067"/>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72352" y="1665027"/>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Rectangle 6"/>
          <p:cNvSpPr/>
          <p:nvPr/>
        </p:nvSpPr>
        <p:spPr bwMode="auto">
          <a:xfrm>
            <a:off x="-3063244" y="29315"/>
            <a:ext cx="2854754" cy="553998"/>
          </a:xfrm>
          <a:prstGeom prst="rect">
            <a:avLst/>
          </a:prstGeom>
          <a:solidFill>
            <a:schemeClr val="accent5"/>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solidFill>
                  <a:schemeClr val="tx1">
                    <a:alpha val="99000"/>
                  </a:schemeClr>
                </a:solidFill>
              </a:rPr>
              <a:t>Required Slide</a:t>
            </a:r>
          </a:p>
        </p:txBody>
      </p:sp>
      <p:sp>
        <p:nvSpPr>
          <p:cNvPr id="8" name="Rectangle 7"/>
          <p:cNvSpPr/>
          <p:nvPr/>
        </p:nvSpPr>
        <p:spPr bwMode="auto">
          <a:xfrm>
            <a:off x="672351" y="583314"/>
            <a:ext cx="10844122" cy="917940"/>
          </a:xfrm>
          <a:prstGeom prst="rect">
            <a:avLst/>
          </a:prstGeom>
          <a:solidFill>
            <a:schemeClr val="accent1"/>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9" name="text"/>
          <p:cNvSpPr/>
          <p:nvPr/>
        </p:nvSpPr>
        <p:spPr bwMode="blackGray">
          <a:xfrm>
            <a:off x="672352" y="583314"/>
            <a:ext cx="10844121" cy="917940"/>
          </a:xfrm>
          <a:prstGeom prst="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algn="ctr" defTabSz="914099" fontAlgn="base">
              <a:lnSpc>
                <a:spcPts val="3400"/>
              </a:lnSpc>
              <a:spcBef>
                <a:spcPct val="0"/>
              </a:spcBef>
              <a:spcAft>
                <a:spcPct val="0"/>
              </a:spcAft>
              <a:defRPr/>
            </a:pPr>
            <a:r>
              <a:rPr lang="en-US" sz="3200" dirty="0" smtClean="0">
                <a:solidFill>
                  <a:schemeClr val="tx1">
                    <a:alpha val="99000"/>
                  </a:schemeClr>
                </a:solidFill>
                <a:latin typeface="Segoe UI" pitchFamily="34" charset="0"/>
                <a:ea typeface="Segoe UI" pitchFamily="34" charset="0"/>
                <a:cs typeface="Segoe UI" pitchFamily="34" charset="0"/>
              </a:rPr>
              <a:t>Complete an evaluation on CommNet and enter to win!</a:t>
            </a:r>
          </a:p>
        </p:txBody>
      </p:sp>
      <p:pic>
        <p:nvPicPr>
          <p:cNvPr id="10" name="Xbox kinect" descr="\\192.168.1.51\Shared\ADI_Projects\Microsoft\MS_11-01457_TechEd_2012_Template\Working_Art\Eval-prizes\Xbox360_Matte_Sensor_7-8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85" t="3807" r="4543"/>
          <a:stretch/>
        </p:blipFill>
        <p:spPr bwMode="auto">
          <a:xfrm>
            <a:off x="881369" y="2068550"/>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11"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723" y="4289599"/>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2"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9269" y="4289598"/>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332" y="4306360"/>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4"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9332" y="1912337"/>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5"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3399" y="1912338"/>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6" name="Left Mask"/>
          <p:cNvSpPr/>
          <p:nvPr/>
        </p:nvSpPr>
        <p:spPr bwMode="hidden">
          <a:xfrm>
            <a:off x="0"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7" name="Right Mask"/>
          <p:cNvSpPr/>
          <p:nvPr/>
        </p:nvSpPr>
        <p:spPr bwMode="hidden">
          <a:xfrm>
            <a:off x="11516473"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Bottom Mask"/>
          <p:cNvSpPr/>
          <p:nvPr/>
        </p:nvSpPr>
        <p:spPr bwMode="hidden">
          <a:xfrm>
            <a:off x="0" y="6250930"/>
            <a:ext cx="12216269" cy="60707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1261115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decel="10000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12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1+#ppt_w/2"/>
                                          </p:val>
                                        </p:tav>
                                        <p:tav tm="100000">
                                          <p:val>
                                            <p:strVal val="#ppt_x"/>
                                          </p:val>
                                        </p:tav>
                                      </p:tavLst>
                                    </p:anim>
                                    <p:anim calcmode="lin" valueType="num">
                                      <p:cBhvr additive="base">
                                        <p:cTn id="26" dur="10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125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ppt_x"/>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2" decel="100000" fill="hold" nodeType="withEffect">
                                  <p:stCondLst>
                                    <p:cond delay="15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000" fill="hold"/>
                                        <p:tgtEl>
                                          <p:spTgt spid="5"/>
                                        </p:tgtEl>
                                        <p:attrNameLst>
                                          <p:attrName>ppt_x</p:attrName>
                                        </p:attrNameLst>
                                      </p:cBhvr>
                                      <p:tavLst>
                                        <p:tav tm="0">
                                          <p:val>
                                            <p:strVal val="1+#ppt_w/2"/>
                                          </p:val>
                                        </p:tav>
                                        <p:tav tm="100000">
                                          <p:val>
                                            <p:strVal val="#ppt_x"/>
                                          </p:val>
                                        </p:tav>
                                      </p:tavLst>
                                    </p:anim>
                                    <p:anim calcmode="lin" valueType="num">
                                      <p:cBhvr additive="base">
                                        <p:cTn id="34" dur="10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4" decel="100000" fill="hold" nodeType="withEffect">
                                  <p:stCondLst>
                                    <p:cond delay="1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2" decel="100000" fill="hold" nodeType="withEffect">
                                  <p:stCondLst>
                                    <p:cond delay="17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4" decel="100000" fill="hold" nodeType="withEffect">
                                  <p:stCondLst>
                                    <p:cond delay="175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000" fill="hold"/>
                                        <p:tgtEl>
                                          <p:spTgt spid="13"/>
                                        </p:tgtEl>
                                        <p:attrNameLst>
                                          <p:attrName>ppt_x</p:attrName>
                                        </p:attrNameLst>
                                      </p:cBhvr>
                                      <p:tavLst>
                                        <p:tav tm="0">
                                          <p:val>
                                            <p:strVal val="#ppt_x"/>
                                          </p:val>
                                        </p:tav>
                                        <p:tav tm="100000">
                                          <p:val>
                                            <p:strVal val="#ppt_x"/>
                                          </p:val>
                                        </p:tav>
                                      </p:tavLst>
                                    </p:anim>
                                    <p:anim calcmode="lin" valueType="num">
                                      <p:cBhvr additive="base">
                                        <p:cTn id="46" dur="10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2" decel="100000" fill="hold" nodeType="withEffect">
                                  <p:stCondLst>
                                    <p:cond delay="20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1000" fill="hold"/>
                                        <p:tgtEl>
                                          <p:spTgt spid="15"/>
                                        </p:tgtEl>
                                        <p:attrNameLst>
                                          <p:attrName>ppt_x</p:attrName>
                                        </p:attrNameLst>
                                      </p:cBhvr>
                                      <p:tavLst>
                                        <p:tav tm="0">
                                          <p:val>
                                            <p:strVal val="1+#ppt_w/2"/>
                                          </p:val>
                                        </p:tav>
                                        <p:tav tm="100000">
                                          <p:val>
                                            <p:strVal val="#ppt_x"/>
                                          </p:val>
                                        </p:tav>
                                      </p:tavLst>
                                    </p:anim>
                                    <p:anim calcmode="lin" valueType="num">
                                      <p:cBhvr additive="base">
                                        <p:cTn id="50" dur="10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4" decel="100000" fill="hold" nodeType="withEffect">
                                  <p:stCondLst>
                                    <p:cond delay="2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ppt_x"/>
                                          </p:val>
                                        </p:tav>
                                        <p:tav tm="100000">
                                          <p:val>
                                            <p:strVal val="#ppt_x"/>
                                          </p:val>
                                        </p:tav>
                                      </p:tavLst>
                                    </p:anim>
                                    <p:anim calcmode="lin" valueType="num">
                                      <p:cBhvr additive="base">
                                        <p:cTn id="54" dur="1000" fill="hold"/>
                                        <p:tgtEl>
                                          <p:spTgt spid="12"/>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1" presetClass="exit" presetSubtype="0" fill="hold" grpId="1" nodeType="afterEffect">
                                  <p:stCondLst>
                                    <p:cond delay="0"/>
                                  </p:stCondLst>
                                  <p:childTnLst>
                                    <p:set>
                                      <p:cBhvr>
                                        <p:cTn id="57"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p:bldP spid="16" grpId="0" animBg="1"/>
      <p:bldP spid="1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Tag</a:t>
            </a:r>
            <a:endParaRPr lang="en-US" dirty="0"/>
          </a:p>
        </p:txBody>
      </p:sp>
      <p:sp>
        <p:nvSpPr>
          <p:cNvPr id="3" name="Isosceles Triangle 3"/>
          <p:cNvSpPr/>
          <p:nvPr/>
        </p:nvSpPr>
        <p:spPr bwMode="auto">
          <a:xfrm rot="5400000">
            <a:off x="7047706" y="2959802"/>
            <a:ext cx="4760257" cy="1234236"/>
          </a:xfrm>
          <a:custGeom>
            <a:avLst/>
            <a:gdLst>
              <a:gd name="connsiteX0" fmla="*/ 0 w 3361765"/>
              <a:gd name="connsiteY0" fmla="*/ 1539689 h 1539689"/>
              <a:gd name="connsiteX1" fmla="*/ 1680883 w 3361765"/>
              <a:gd name="connsiteY1" fmla="*/ 0 h 1539689"/>
              <a:gd name="connsiteX2" fmla="*/ 3361765 w 3361765"/>
              <a:gd name="connsiteY2" fmla="*/ 1539689 h 1539689"/>
              <a:gd name="connsiteX3" fmla="*/ 0 w 3361765"/>
              <a:gd name="connsiteY3" fmla="*/ 1539689 h 1539689"/>
              <a:gd name="connsiteX0" fmla="*/ 0 w 4652683"/>
              <a:gd name="connsiteY0" fmla="*/ 1553136 h 1553136"/>
              <a:gd name="connsiteX1" fmla="*/ 2971801 w 4652683"/>
              <a:gd name="connsiteY1" fmla="*/ 0 h 1553136"/>
              <a:gd name="connsiteX2" fmla="*/ 4652683 w 4652683"/>
              <a:gd name="connsiteY2" fmla="*/ 1539689 h 1553136"/>
              <a:gd name="connsiteX3" fmla="*/ 0 w 4652683"/>
              <a:gd name="connsiteY3" fmla="*/ 1553136 h 1553136"/>
              <a:gd name="connsiteX0" fmla="*/ 0 w 4168592"/>
              <a:gd name="connsiteY0" fmla="*/ 1553136 h 1553136"/>
              <a:gd name="connsiteX1" fmla="*/ 2971801 w 4168592"/>
              <a:gd name="connsiteY1" fmla="*/ 0 h 1553136"/>
              <a:gd name="connsiteX2" fmla="*/ 4168592 w 4168592"/>
              <a:gd name="connsiteY2" fmla="*/ 1526242 h 1553136"/>
              <a:gd name="connsiteX3" fmla="*/ 0 w 4168592"/>
              <a:gd name="connsiteY3" fmla="*/ 1553136 h 1553136"/>
            </a:gdLst>
            <a:ahLst/>
            <a:cxnLst>
              <a:cxn ang="0">
                <a:pos x="connsiteX0" y="connsiteY0"/>
              </a:cxn>
              <a:cxn ang="0">
                <a:pos x="connsiteX1" y="connsiteY1"/>
              </a:cxn>
              <a:cxn ang="0">
                <a:pos x="connsiteX2" y="connsiteY2"/>
              </a:cxn>
              <a:cxn ang="0">
                <a:pos x="connsiteX3" y="connsiteY3"/>
              </a:cxn>
            </a:cxnLst>
            <a:rect l="l" t="t" r="r" b="b"/>
            <a:pathLst>
              <a:path w="4168592" h="1553136">
                <a:moveTo>
                  <a:pt x="0" y="1553136"/>
                </a:moveTo>
                <a:lnTo>
                  <a:pt x="2971801" y="0"/>
                </a:lnTo>
                <a:lnTo>
                  <a:pt x="4168592" y="1526242"/>
                </a:lnTo>
                <a:lnTo>
                  <a:pt x="0" y="1553136"/>
                </a:lnTo>
                <a:close/>
              </a:path>
            </a:pathLst>
          </a:cu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 name="TextBox 3"/>
          <p:cNvSpPr txBox="1"/>
          <p:nvPr/>
        </p:nvSpPr>
        <p:spPr>
          <a:xfrm>
            <a:off x="389965" y="2457562"/>
            <a:ext cx="3509682" cy="1969770"/>
          </a:xfrm>
          <a:prstGeom prst="rect">
            <a:avLst/>
          </a:prstGeom>
          <a:noFill/>
        </p:spPr>
        <p:txBody>
          <a:bodyPr wrap="square" lIns="0" tIns="0" rIns="0" bIns="0" rtlCol="0">
            <a:spAutoFit/>
          </a:bodyPr>
          <a:lstStyle/>
          <a:p>
            <a:r>
              <a:rPr lang="en-US" sz="3200" b="1" dirty="0" smtClean="0">
                <a:solidFill>
                  <a:schemeClr val="accent1">
                    <a:alpha val="99000"/>
                  </a:schemeClr>
                </a:solidFill>
                <a:latin typeface="Segoe UI" pitchFamily="34" charset="0"/>
                <a:ea typeface="Segoe UI" pitchFamily="34" charset="0"/>
                <a:cs typeface="Segoe UI" pitchFamily="34" charset="0"/>
              </a:rPr>
              <a:t>Scan the Tag</a:t>
            </a:r>
          </a:p>
          <a:p>
            <a:r>
              <a:rPr lang="en-US" sz="3200" dirty="0" smtClean="0">
                <a:solidFill>
                  <a:schemeClr val="tx1">
                    <a:alpha val="99000"/>
                  </a:schemeClr>
                </a:solidFill>
                <a:latin typeface="Segoe UI" pitchFamily="34" charset="0"/>
                <a:ea typeface="Segoe UI" pitchFamily="34" charset="0"/>
                <a:cs typeface="Segoe UI" pitchFamily="34" charset="0"/>
              </a:rPr>
              <a:t>to evaluate this</a:t>
            </a:r>
            <a:endParaRPr lang="en-US" sz="3200" dirty="0">
              <a:solidFill>
                <a:schemeClr val="tx1">
                  <a:alpha val="99000"/>
                </a:schemeClr>
              </a:solidFill>
              <a:latin typeface="Segoe UI" pitchFamily="34" charset="0"/>
              <a:ea typeface="Segoe UI" pitchFamily="34" charset="0"/>
              <a:cs typeface="Segoe UI" pitchFamily="34" charset="0"/>
            </a:endParaRPr>
          </a:p>
          <a:p>
            <a:r>
              <a:rPr lang="en-US" sz="3200" dirty="0" smtClean="0">
                <a:solidFill>
                  <a:schemeClr val="tx1">
                    <a:alpha val="99000"/>
                  </a:schemeClr>
                </a:solidFill>
                <a:latin typeface="Segoe UI" pitchFamily="34" charset="0"/>
                <a:ea typeface="Segoe UI" pitchFamily="34" charset="0"/>
                <a:cs typeface="Segoe UI" pitchFamily="34" charset="0"/>
              </a:rPr>
              <a:t>session now on</a:t>
            </a:r>
          </a:p>
          <a:p>
            <a:r>
              <a:rPr lang="en-US" sz="3200" b="1" dirty="0" err="1" smtClean="0">
                <a:solidFill>
                  <a:schemeClr val="accent1">
                    <a:alpha val="99000"/>
                  </a:schemeClr>
                </a:solidFill>
                <a:latin typeface="Segoe UI" pitchFamily="34" charset="0"/>
                <a:ea typeface="Segoe UI" pitchFamily="34" charset="0"/>
                <a:cs typeface="Segoe UI" pitchFamily="34" charset="0"/>
              </a:rPr>
              <a:t>myTechEd</a:t>
            </a:r>
            <a:r>
              <a:rPr lang="en-US" sz="3200" b="1" dirty="0" smtClean="0">
                <a:solidFill>
                  <a:schemeClr val="accent1">
                    <a:alpha val="99000"/>
                  </a:schemeClr>
                </a:solidFill>
                <a:latin typeface="Segoe UI" pitchFamily="34" charset="0"/>
                <a:ea typeface="Segoe UI" pitchFamily="34" charset="0"/>
                <a:cs typeface="Segoe UI" pitchFamily="34" charset="0"/>
              </a:rPr>
              <a:t> Mobile</a:t>
            </a:r>
          </a:p>
        </p:txBody>
      </p:sp>
      <p:pic>
        <p:nvPicPr>
          <p:cNvPr id="6" name="Picture 4" descr="\\192.168.1.51\Shared\ADI_Projects\Microsoft\MS_11-01323_SpeechTek_PPT\ADI_Art\Working_Art\Mango_Start_Phone_English_Red_061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150" y="2457561"/>
            <a:ext cx="2033588" cy="3814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59643" y="1337471"/>
            <a:ext cx="4686138" cy="46861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ordan\Desktop\TechEd_2012\TechE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7590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black">
          <a:xfrm>
            <a:off x="4128282" y="3099788"/>
            <a:ext cx="3932261" cy="658425"/>
          </a:xfrm>
          <a:prstGeom prst="rect">
            <a:avLst/>
          </a:prstGeom>
          <a:noFill/>
          <a:ln>
            <a:noFill/>
          </a:ln>
        </p:spPr>
      </p:pic>
      <p:sp>
        <p:nvSpPr>
          <p:cNvPr id="5" name="Text Box 3"/>
          <p:cNvSpPr txBox="1">
            <a:spLocks noChangeArrowheads="1"/>
          </p:cNvSpPr>
          <p:nvPr/>
        </p:nvSpPr>
        <p:spPr bwMode="blackWhite">
          <a:xfrm>
            <a:off x="507868" y="5893415"/>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2012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part </a:t>
            </a:r>
            <a:r>
              <a:rPr lang="en-US" sz="700" dirty="0">
                <a:gradFill>
                  <a:gsLst>
                    <a:gs pos="0">
                      <a:schemeClr val="tx1"/>
                    </a:gs>
                    <a:gs pos="100000">
                      <a:schemeClr val="tx1"/>
                    </a:gs>
                  </a:gsLst>
                  <a:lin ang="5400000" scaled="0"/>
                </a:gradFill>
                <a:latin typeface="Segoe UI" pitchFamily="34" charset="0"/>
                <a:cs typeface="Arial" charset="0"/>
              </a:rPr>
              <a:t>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rk Blue"/>
          <p:cNvSpPr/>
          <p:nvPr/>
        </p:nvSpPr>
        <p:spPr bwMode="auto">
          <a:xfrm>
            <a:off x="3041808" y="1676400"/>
            <a:ext cx="5567204" cy="4114800"/>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GB" dirty="0" smtClean="0"/>
              <a:t>… enabled by technology</a:t>
            </a:r>
            <a:endParaRPr lang="en-GB" dirty="0"/>
          </a:p>
        </p:txBody>
      </p:sp>
      <p:pic>
        <p:nvPicPr>
          <p:cNvPr id="10242" name="Picture 2" descr="C:\Users\Kyanos\AppData\Local\Microsoft\Windows\Temporary Internet Files\Content.IE5\48BYH0HT\MP9002895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212" y="1905000"/>
            <a:ext cx="48006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5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rk Blue"/>
          <p:cNvSpPr/>
          <p:nvPr/>
        </p:nvSpPr>
        <p:spPr bwMode="auto">
          <a:xfrm>
            <a:off x="2360612" y="646814"/>
            <a:ext cx="6858000" cy="4306186"/>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5" name="Title 1"/>
          <p:cNvSpPr txBox="1">
            <a:spLocks/>
          </p:cNvSpPr>
          <p:nvPr/>
        </p:nvSpPr>
        <p:spPr>
          <a:xfrm rot="10800000" flipV="1">
            <a:off x="2741612" y="5791200"/>
            <a:ext cx="9072404"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r"/>
            <a:r>
              <a:rPr lang="en-GB" dirty="0" smtClean="0"/>
              <a:t>… making Businesses Intelligent</a:t>
            </a:r>
            <a:endParaRPr lang="en-GB" dirty="0"/>
          </a:p>
        </p:txBody>
      </p:sp>
      <p:pic>
        <p:nvPicPr>
          <p:cNvPr id="11266" name="Picture 2" descr="C:\Users\Kyanos\AppData\Local\Microsoft\Windows\Temporary Internet Files\Content.IE5\I0J7EKYW\MP9003867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887" y="838200"/>
            <a:ext cx="6203947" cy="378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67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162" y="1268760"/>
            <a:ext cx="10360501" cy="4464496"/>
          </a:xfrm>
        </p:spPr>
        <p:txBody>
          <a:bodyPr>
            <a:normAutofit/>
          </a:bodyPr>
          <a:lstStyle/>
          <a:p>
            <a:endParaRPr lang="en-GB" dirty="0" smtClean="0"/>
          </a:p>
          <a:p>
            <a:endParaRPr lang="en-GB" dirty="0" smtClean="0"/>
          </a:p>
          <a:p>
            <a:pPr marL="0" indent="0">
              <a:buNone/>
            </a:pPr>
            <a:r>
              <a:rPr lang="en-GB" dirty="0" smtClean="0">
                <a:latin typeface="+mj-lt"/>
              </a:rPr>
              <a:t>A) 38.1</a:t>
            </a:r>
            <a:r>
              <a:rPr lang="en-GB" dirty="0">
                <a:latin typeface="+mj-lt"/>
              </a:rPr>
              <a:t>%</a:t>
            </a:r>
          </a:p>
          <a:p>
            <a:pPr marL="0" indent="0">
              <a:buNone/>
            </a:pPr>
            <a:r>
              <a:rPr lang="en-GB" dirty="0">
                <a:latin typeface="+mj-lt"/>
              </a:rPr>
              <a:t>B) 52.8%</a:t>
            </a:r>
          </a:p>
          <a:p>
            <a:pPr marL="0" indent="0">
              <a:buNone/>
            </a:pPr>
            <a:r>
              <a:rPr lang="en-GB" dirty="0" smtClean="0">
                <a:latin typeface="+mj-lt"/>
              </a:rPr>
              <a:t>C) 6.8%</a:t>
            </a:r>
          </a:p>
          <a:p>
            <a:pPr marL="0" indent="0">
              <a:buNone/>
            </a:pPr>
            <a:r>
              <a:rPr lang="en-GB" dirty="0" smtClean="0">
                <a:latin typeface="+mj-lt"/>
              </a:rPr>
              <a:t>D) 2.3%</a:t>
            </a:r>
          </a:p>
          <a:p>
            <a:endParaRPr lang="en-GB" dirty="0">
              <a:latin typeface="+mj-lt"/>
            </a:endParaRPr>
          </a:p>
        </p:txBody>
      </p:sp>
      <p:sp>
        <p:nvSpPr>
          <p:cNvPr id="5" name="Title 1"/>
          <p:cNvSpPr>
            <a:spLocks noGrp="1"/>
          </p:cNvSpPr>
          <p:nvPr>
            <p:ph type="title"/>
          </p:nvPr>
        </p:nvSpPr>
        <p:spPr>
          <a:xfrm>
            <a:off x="519112" y="228600"/>
            <a:ext cx="11149013" cy="1218795"/>
          </a:xfrm>
        </p:spPr>
        <p:txBody>
          <a:bodyPr/>
          <a:lstStyle/>
          <a:p>
            <a:r>
              <a:rPr lang="en-US" dirty="0" smtClean="0"/>
              <a:t>What % of organizations considers their Business Intelligence Initiatives a success?</a:t>
            </a:r>
            <a:endParaRPr lang="en-US" dirty="0"/>
          </a:p>
        </p:txBody>
      </p:sp>
    </p:spTree>
    <p:extLst>
      <p:ext uri="{BB962C8B-B14F-4D97-AF65-F5344CB8AC3E}">
        <p14:creationId xmlns:p14="http://schemas.microsoft.com/office/powerpoint/2010/main" val="199532311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162" y="1268760"/>
            <a:ext cx="10360501" cy="4464496"/>
          </a:xfrm>
        </p:spPr>
        <p:txBody>
          <a:bodyPr>
            <a:normAutofit/>
          </a:bodyPr>
          <a:lstStyle/>
          <a:p>
            <a:endParaRPr lang="en-GB" dirty="0" smtClean="0"/>
          </a:p>
          <a:p>
            <a:endParaRPr lang="en-GB" dirty="0" smtClean="0"/>
          </a:p>
          <a:p>
            <a:pPr marL="0" indent="0">
              <a:buNone/>
            </a:pPr>
            <a:r>
              <a:rPr lang="en-GB" dirty="0" smtClean="0">
                <a:solidFill>
                  <a:srgbClr val="FFFF00"/>
                </a:solidFill>
                <a:latin typeface="+mj-lt"/>
              </a:rPr>
              <a:t>A) 38.1</a:t>
            </a:r>
            <a:r>
              <a:rPr lang="en-GB" dirty="0">
                <a:solidFill>
                  <a:srgbClr val="FFFF00"/>
                </a:solidFill>
                <a:latin typeface="+mj-lt"/>
              </a:rPr>
              <a:t>%</a:t>
            </a:r>
          </a:p>
          <a:p>
            <a:pPr marL="0" indent="0">
              <a:buNone/>
            </a:pPr>
            <a:r>
              <a:rPr lang="en-GB" dirty="0">
                <a:latin typeface="+mj-lt"/>
              </a:rPr>
              <a:t>B) 52.8%</a:t>
            </a:r>
          </a:p>
          <a:p>
            <a:pPr marL="0" indent="0">
              <a:buNone/>
            </a:pPr>
            <a:r>
              <a:rPr lang="en-GB" dirty="0" smtClean="0">
                <a:latin typeface="+mj-lt"/>
              </a:rPr>
              <a:t>C) 6.8%</a:t>
            </a:r>
          </a:p>
          <a:p>
            <a:pPr marL="0" indent="0">
              <a:buNone/>
            </a:pPr>
            <a:r>
              <a:rPr lang="en-GB" dirty="0" smtClean="0">
                <a:latin typeface="+mj-lt"/>
              </a:rPr>
              <a:t>D) 2.3%</a:t>
            </a:r>
          </a:p>
          <a:p>
            <a:endParaRPr lang="en-GB" dirty="0">
              <a:latin typeface="+mj-lt"/>
            </a:endParaRPr>
          </a:p>
        </p:txBody>
      </p:sp>
      <p:sp>
        <p:nvSpPr>
          <p:cNvPr id="5" name="Title 1"/>
          <p:cNvSpPr>
            <a:spLocks noGrp="1"/>
          </p:cNvSpPr>
          <p:nvPr>
            <p:ph type="title"/>
          </p:nvPr>
        </p:nvSpPr>
        <p:spPr>
          <a:xfrm>
            <a:off x="519112" y="228600"/>
            <a:ext cx="11149013" cy="1218795"/>
          </a:xfrm>
        </p:spPr>
        <p:txBody>
          <a:bodyPr/>
          <a:lstStyle/>
          <a:p>
            <a:r>
              <a:rPr lang="en-US" dirty="0" smtClean="0"/>
              <a:t>What % of organizations considers their Business Intelligence Initiatives a success?</a:t>
            </a:r>
            <a:endParaRPr lang="en-US" dirty="0"/>
          </a:p>
        </p:txBody>
      </p:sp>
    </p:spTree>
    <p:extLst>
      <p:ext uri="{BB962C8B-B14F-4D97-AF65-F5344CB8AC3E}">
        <p14:creationId xmlns:p14="http://schemas.microsoft.com/office/powerpoint/2010/main" val="101862930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chEd_2012_PPT_Template">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2.xml><?xml version="1.0" encoding="utf-8"?>
<a:theme xmlns:a="http://schemas.openxmlformats.org/drawingml/2006/main" name="White with Consolas font for code slides">
  <a:themeElements>
    <a:clrScheme name="TechEd 2012 Light">
      <a:dk1>
        <a:srgbClr val="000000"/>
      </a:dk1>
      <a:lt1>
        <a:srgbClr val="FFFFFF"/>
      </a:lt1>
      <a:dk2>
        <a:srgbClr val="000000"/>
      </a:dk2>
      <a:lt2>
        <a:srgbClr val="FFFFFF"/>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2012-06-14T07:00:00+00:00</Event_x0020_End_x0020_Date>
    <Event_x0020_Start_x0020_Date xmlns="2295e2e7-0eeb-498e-8716-217bb2ee6ee3">2012-06-11T07:00:00+00:00</Event_x0020_Start_x0020_Date>
    <MS_x0020_Speaker xmlns="2295e2e7-0eeb-498e-8716-217bb2ee6ee3">
      <UserInfo>
        <DisplayName/>
        <AccountId xsi:nil="true"/>
        <AccountType/>
      </UserInfo>
    </MS_x0020_Speaker>
    <External_x0020_Speaker xmlns="2295e2e7-0eeb-498e-8716-217bb2ee6ee3"> Jen Stirrup</External_x0020_Speaker>
    <Session_x0020_Code xmlns="2295e2e7-0eeb-498e-8716-217bb2ee6ee3"> DBI206</Session_x0020_Code>
    <ProductTaxHTField0 xmlns="2295e2e7-0eeb-498e-8716-217bb2ee6ee3">
      <Terms xmlns="http://schemas.microsoft.com/office/infopath/2007/PartnerControls"/>
    </ProductTaxHTField0>
    <Presentation_x0020_Date xmlns="2295e2e7-0eeb-498e-8716-217bb2ee6ee3">2012-06-11T00:00:00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Orlando</TermName>
          <TermId xmlns="http://schemas.microsoft.com/office/infopath/2007/PartnerControls">99ded043-d247-43a1-9b7a-028ecd66d1eb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AudienceTaxHTField0>
    <MS_x0020_Content_x0020_Owner xmlns="2295e2e7-0eeb-498e-8716-217bb2ee6ee3">
      <UserInfo>
        <DisplayName/>
        <AccountId xsi:nil="true"/>
        <AccountType/>
      </UserInfo>
    </MS_x0020_Content_x0020_Owner>
    <TaxCatchAll xmlns="2295e2e7-0eeb-498e-8716-217bb2ee6ee3">
      <Value>126</Value>
      <Value>232</Value>
      <Value>231</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Orange County Convention Center Orlando, FL</TermName>
          <TermId xmlns="http://schemas.microsoft.com/office/infopath/2007/PartnerControls">bd993e89-aa48-4695-84e0-3b53e88b1a79</TermId>
        </TermInfo>
      </Terms>
    </Event_x0020_VenueTaxHTField0>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72533711bacf991a4680f48ae6b725f9">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dde17010d50e6e632f300eac8dfd378e"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1FE425-EA36-4D8C-A967-84CE3BED24D2}">
  <ds:schemaRefs>
    <ds:schemaRef ds:uri="http://schemas.microsoft.com/sharepoint/v3/contenttype/forms"/>
  </ds:schemaRefs>
</ds:datastoreItem>
</file>

<file path=customXml/itemProps2.xml><?xml version="1.0" encoding="utf-8"?>
<ds:datastoreItem xmlns:ds="http://schemas.openxmlformats.org/officeDocument/2006/customXml" ds:itemID="{76D92E10-3D8B-4831-9584-7BC82972C8E2}">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2295e2e7-0eeb-498e-8716-217bb2ee6ee3"/>
    <ds:schemaRef ds:uri="http://purl.org/dc/dcmitype/"/>
    <ds:schemaRef ds:uri="http://schemas.microsoft.com/office/2006/metadata/properties"/>
    <ds:schemaRef ds:uri="http://www.w3.org/XML/1998/namespace"/>
    <ds:schemaRef ds:uri="8b529f77-48ab-4581-b468-93f09345b8aa"/>
    <ds:schemaRef ds:uri="http://purl.org/dc/terms/"/>
  </ds:schemaRefs>
</ds:datastoreItem>
</file>

<file path=customXml/itemProps3.xml><?xml version="1.0" encoding="utf-8"?>
<ds:datastoreItem xmlns:ds="http://schemas.openxmlformats.org/officeDocument/2006/customXml" ds:itemID="{B1F76A61-5CBF-46B3-9760-66C9F362D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TechEd_2012_PPT_Template</Template>
  <TotalTime>366</TotalTime>
  <Words>2598</Words>
  <Application>Microsoft Office PowerPoint</Application>
  <PresentationFormat>Custom</PresentationFormat>
  <Paragraphs>429</Paragraphs>
  <Slides>58</Slides>
  <Notes>53</Notes>
  <HiddenSlides>1</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TechEd_2012_PPT_Template</vt:lpstr>
      <vt:lpstr>White with Consolas font for code slides</vt:lpstr>
      <vt:lpstr>Business Intelligence and Data Visualization: Microsoft SQL Server 2012</vt:lpstr>
      <vt:lpstr>Agenda</vt:lpstr>
      <vt:lpstr>Agenda</vt:lpstr>
      <vt:lpstr>End User BI in SQL Server 2012</vt:lpstr>
      <vt:lpstr>Business Intelligence is about people first…</vt:lpstr>
      <vt:lpstr>… enabled by technology</vt:lpstr>
      <vt:lpstr>PowerPoint Presentation</vt:lpstr>
      <vt:lpstr>What % of organizations considers their Business Intelligence Initiatives a success?</vt:lpstr>
      <vt:lpstr>What % of organizations considers their Business Intelligence Initiatives a success?</vt:lpstr>
      <vt:lpstr>‘Traditional’ BI</vt:lpstr>
      <vt:lpstr>‘Traditional’ BI</vt:lpstr>
      <vt:lpstr>‘Traditional’ BI</vt:lpstr>
      <vt:lpstr>‘Traditional’ BI</vt:lpstr>
      <vt:lpstr>‘Traditional’ BI</vt:lpstr>
      <vt:lpstr>‘Traditional’ BI</vt:lpstr>
      <vt:lpstr>‘Traditional’ BI</vt:lpstr>
      <vt:lpstr>End User BI</vt:lpstr>
      <vt:lpstr>End User BI</vt:lpstr>
      <vt:lpstr>End User BI</vt:lpstr>
      <vt:lpstr>End User BI</vt:lpstr>
      <vt:lpstr>End User BI</vt:lpstr>
      <vt:lpstr>End User BI in SQL Server 2012</vt:lpstr>
      <vt:lpstr>End User BI in SQL Server 2012</vt:lpstr>
      <vt:lpstr>End User BI in SQL Server 2012</vt:lpstr>
      <vt:lpstr>Design tools..</vt:lpstr>
      <vt:lpstr>Agenda</vt:lpstr>
      <vt:lpstr>Report Authoring Suite</vt:lpstr>
      <vt:lpstr>Report Authoring Suite</vt:lpstr>
      <vt:lpstr>What is PowerPivot?</vt:lpstr>
      <vt:lpstr>PowerPivot</vt:lpstr>
      <vt:lpstr>PowerPivot Versions</vt:lpstr>
      <vt:lpstr>Why PowerPivot?</vt:lpstr>
      <vt:lpstr>End User BI in SQL Server 2012</vt:lpstr>
      <vt:lpstr>Power Pivot</vt:lpstr>
      <vt:lpstr>What did we learn from the demo?</vt:lpstr>
      <vt:lpstr>Report Authoring Suite</vt:lpstr>
      <vt:lpstr>Agenda</vt:lpstr>
      <vt:lpstr>What is Power View</vt:lpstr>
      <vt:lpstr>Architecture</vt:lpstr>
      <vt:lpstr>Data Visualisation is about People</vt:lpstr>
      <vt:lpstr>Pre-attentive Attributes</vt:lpstr>
      <vt:lpstr>Pre-attentive Attributes</vt:lpstr>
      <vt:lpstr>PowerView</vt:lpstr>
      <vt:lpstr>What did we learn from the demo?</vt:lpstr>
      <vt:lpstr>Agenda</vt:lpstr>
      <vt:lpstr>Reporting Services</vt:lpstr>
      <vt:lpstr>Reporting Services Design Future</vt:lpstr>
      <vt:lpstr>Reporting Services in SSDT</vt:lpstr>
      <vt:lpstr>Summary</vt:lpstr>
      <vt:lpstr>Summary</vt:lpstr>
      <vt:lpstr>Questions</vt:lpstr>
      <vt:lpstr>Thank You</vt:lpstr>
      <vt:lpstr>Track Resources</vt:lpstr>
      <vt:lpstr>Resources</vt:lpstr>
      <vt:lpstr>PowerPoint Presentation</vt:lpstr>
      <vt:lpstr>MS Tag</vt:lpstr>
      <vt:lpstr>PowerPoint Presentation</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Intelligence and Data Visualization: Microsoft SQL Server 2012</dc:title>
  <dc:subject>TechEd 2012</dc:subject>
  <dc:creator>Cyndi</dc:creator>
  <cp:keywords>TechEd 2012</cp:keywords>
  <dc:description>Template: Jordan Cayabyab, Artitudes Design
Formatting:
Event Date: June 11-14, 2012
Event Location: Orlando, FL
Audience Type: IT Pros, Developers</dc:description>
  <cp:lastModifiedBy>Shows</cp:lastModifiedBy>
  <cp:revision>32</cp:revision>
  <cp:lastPrinted>2010-05-11T05:02:34Z</cp:lastPrinted>
  <dcterms:created xsi:type="dcterms:W3CDTF">2012-03-06T19:27:45Z</dcterms:created>
  <dcterms:modified xsi:type="dcterms:W3CDTF">2012-06-11T23:05:37Z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232;#Orange County Convention Center Orlando, FL|bd993e89-aa48-4695-84e0-3b53e88b1a79</vt:lpwstr>
  </property>
  <property fmtid="{D5CDD505-2E9C-101B-9397-08002B2CF9AE}" pid="5" name="Event Location">
    <vt:lpwstr>231;#Orlando|99ded043-d247-43a1-9b7a-028ecd66d1eb</vt:lpwstr>
  </property>
  <property fmtid="{D5CDD505-2E9C-101B-9397-08002B2CF9AE}" pid="6" name="Event1">
    <vt:lpwstr>126;#TechEd|ac8fad57-eb30-43a8-b5bd-05dcf2cf2246</vt:lpwstr>
  </property>
  <property fmtid="{D5CDD505-2E9C-101B-9397-08002B2CF9AE}" pid="7" name="Audience">
    <vt:lpwstr/>
  </property>
</Properties>
</file>