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29" r:id="rId5"/>
  </p:sldMasterIdLst>
  <p:notesMasterIdLst>
    <p:notesMasterId r:id="rId29"/>
  </p:notesMasterIdLst>
  <p:handoutMasterIdLst>
    <p:handoutMasterId r:id="rId30"/>
  </p:handoutMasterIdLst>
  <p:sldIdLst>
    <p:sldId id="257" r:id="rId6"/>
    <p:sldId id="332" r:id="rId7"/>
    <p:sldId id="343" r:id="rId8"/>
    <p:sldId id="323" r:id="rId9"/>
    <p:sldId id="344" r:id="rId10"/>
    <p:sldId id="326" r:id="rId11"/>
    <p:sldId id="334" r:id="rId12"/>
    <p:sldId id="335" r:id="rId13"/>
    <p:sldId id="336" r:id="rId14"/>
    <p:sldId id="337" r:id="rId15"/>
    <p:sldId id="338" r:id="rId16"/>
    <p:sldId id="339" r:id="rId17"/>
    <p:sldId id="340" r:id="rId18"/>
    <p:sldId id="341" r:id="rId19"/>
    <p:sldId id="342" r:id="rId20"/>
    <p:sldId id="331" r:id="rId21"/>
    <p:sldId id="325" r:id="rId22"/>
    <p:sldId id="346" r:id="rId23"/>
    <p:sldId id="313" r:id="rId24"/>
    <p:sldId id="314" r:id="rId25"/>
    <p:sldId id="315" r:id="rId26"/>
    <p:sldId id="271" r:id="rId27"/>
    <p:sldId id="256" r:id="rId28"/>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 Masson" initials="M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66" autoAdjust="0"/>
    <p:restoredTop sz="82871" autoAdjust="0"/>
  </p:normalViewPr>
  <p:slideViewPr>
    <p:cSldViewPr>
      <p:cViewPr varScale="1">
        <p:scale>
          <a:sx n="126" d="100"/>
          <a:sy n="126" d="100"/>
        </p:scale>
        <p:origin x="-96" y="-186"/>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98" d="100"/>
          <a:sy n="98" d="100"/>
        </p:scale>
        <p:origin x="-358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6/12/2012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6/12/2012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6:56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683940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6:56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6:55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80792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596434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596434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596434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1596434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1596434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729171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1567732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bwMode="auto">
          <a:xfrm>
            <a:off x="1016507" y="3185266"/>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5" name="Rectangle 34"/>
          <p:cNvSpPr/>
          <p:nvPr userDrawn="1"/>
        </p:nvSpPr>
        <p:spPr bwMode="auto">
          <a:xfrm>
            <a:off x="2514069" y="3185266"/>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8" name="Rectangle 37"/>
          <p:cNvSpPr/>
          <p:nvPr/>
        </p:nvSpPr>
        <p:spPr bwMode="auto">
          <a:xfrm>
            <a:off x="1016507" y="468282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1" name="Rectangle 40"/>
          <p:cNvSpPr/>
          <p:nvPr userDrawn="1"/>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userDrawn="1">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userDrawn="1">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027" name="Picture 3" descr="C:\Users\mmasson\Desktop\Mesh\Presentations\Tech Ed 2012\Pictures\MAYA-g-log-cal-D15-Men_white.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85500" y="3387537"/>
            <a:ext cx="983019" cy="9213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masson\Desktop\Mesh\Presentations\Tech Ed 2012\Pictures\MAYA-g-log-cal-D10-Ok_white.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86762" y="3386434"/>
            <a:ext cx="985371" cy="92354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masson\Desktop\Mesh\Presentations\Tech Ed 2012\Pictures\MAYA-g-log-cal-D01-Imix_white.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86762" y="4883996"/>
            <a:ext cx="985371" cy="9235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masson\Desktop\Mesh\Presentations\Tech Ed 2012\Pictures\MAYA-g-log-cal-D03-Akbal_white.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684324" y="4883996"/>
            <a:ext cx="985371" cy="923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ture_Full">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88825" cy="685799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10658841"/>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929862638"/>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176186814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79112476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ectangle 16"/>
          <p:cNvSpPr/>
          <p:nvPr/>
        </p:nvSpPr>
        <p:spPr bwMode="auto">
          <a:xfrm>
            <a:off x="1017613" y="3187884"/>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20" name="Picture 4" descr="C:\Users\mmasson\Desktop\Mesh\Presentations\Tech Ed 2012\Pictures\MAYA-g-log-cal-D01-Imix_white.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904412" y="1742492"/>
            <a:ext cx="1121921" cy="10515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136988487"/>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556916932"/>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14188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40356195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14280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451078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805291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705574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934824181"/>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405388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0" name="Rectangle 19"/>
          <p:cNvSpPr/>
          <p:nvPr/>
        </p:nvSpPr>
        <p:spPr bwMode="auto">
          <a:xfrm>
            <a:off x="1015856" y="3187136"/>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8" name="Picture 2" descr="C:\Users\mmasson\Desktop\Mesh\Presentations\Tech Ed 2012\Pictures\MAYA-g-log-cal-D03-Akbal_white.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904412" y="1742493"/>
            <a:ext cx="1121957" cy="105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40085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750171"/>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162113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14578742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bwMode="auto">
          <a:xfrm>
            <a:off x="1015857" y="3189726"/>
            <a:ext cx="2827252" cy="282725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9" name="Picture 2" descr="C:\Users\mmasson\Desktop\Mesh\Presentations\Tech Ed 2012\Pictures\MAYA-g-log-cal-D05-Chikchan_white.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904412" y="1742493"/>
            <a:ext cx="1121957" cy="105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0" name="Rectangle 19"/>
          <p:cNvSpPr/>
          <p:nvPr/>
        </p:nvSpPr>
        <p:spPr bwMode="auto">
          <a:xfrm>
            <a:off x="1017613" y="3187136"/>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8" name="Picture 2" descr="C:\Users\mmasson\Desktop\Mesh\Presentations\Tech Ed 2012\Pictures\MAYA-g-log-cal-D10-Ok_white.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904412" y="1742493"/>
            <a:ext cx="1121957" cy="105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bwMode="auto">
          <a:xfrm>
            <a:off x="1015857" y="3187483"/>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9" name="Picture 2" descr="C:\Users\mmasson\Desktop\Mesh\Presentations\Tech Ed 2012\Pictures\MAYA-g-log-cal-D15-Men_white.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904412" y="1742493"/>
            <a:ext cx="1121957" cy="105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0" name="Rectangle 19"/>
          <p:cNvSpPr/>
          <p:nvPr/>
        </p:nvSpPr>
        <p:spPr bwMode="auto">
          <a:xfrm>
            <a:off x="1015856" y="318713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7170" name="Picture 2" descr="C:\Users\mmasson\Desktop\Mesh\Presentations\Tech Ed 2012\Pictures\MAYA-g-log-cal-D19-Kawak_white.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828212" y="1742493"/>
            <a:ext cx="1121957" cy="105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28" r:id="rId1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8"/>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8"/>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8"/>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8"/>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8"/>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7802813"/>
      </p:ext>
    </p:extLst>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ommons.wikimedia.org/wiki/Flickr"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23.jpg"/><Relationship Id="rId4" Type="http://schemas.openxmlformats.org/officeDocument/2006/relationships/hyperlink" Target="http://flickr.com/photos/90863480@N00/217683340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commons.wikimedia.org/wiki/Flickr"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24.jpg"/><Relationship Id="rId4" Type="http://schemas.openxmlformats.org/officeDocument/2006/relationships/hyperlink" Target="http://flickr.com/photos/90863480@N00/217683340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commons.wikimedia.org/wiki/Flickr"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26.jpg"/><Relationship Id="rId4" Type="http://schemas.openxmlformats.org/officeDocument/2006/relationships/hyperlink" Target="http://flickr.com/photos/90863480@N00/2176833400"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8.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1.jpeg"/><Relationship Id="rId7" Type="http://schemas.openxmlformats.org/officeDocument/2006/relationships/hyperlink" Target="http://www.microsoft.com/sqlserverlabs"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hyperlink" Target="http://www.microsoft.com/learning/en/us/training/sql-server.aspx" TargetMode="External"/><Relationship Id="rId5" Type="http://schemas.openxmlformats.org/officeDocument/2006/relationships/hyperlink" Target="http://www.microsoft.com/sqlserver" TargetMode="External"/><Relationship Id="rId4" Type="http://schemas.openxmlformats.org/officeDocument/2006/relationships/hyperlink" Target="http://www.microsoftvirtualacademy.com/"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18.png"/><Relationship Id="rId3" Type="http://schemas.openxmlformats.org/officeDocument/2006/relationships/image" Target="../media/image33.png"/><Relationship Id="rId7" Type="http://schemas.openxmlformats.org/officeDocument/2006/relationships/image" Target="../media/image35.png"/><Relationship Id="rId12" Type="http://schemas.openxmlformats.org/officeDocument/2006/relationships/hyperlink" Target="http://microsoft.com/msdn"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4.emf"/><Relationship Id="rId11" Type="http://schemas.microsoft.com/office/2007/relationships/hdphoto" Target="../media/hdphoto3.wdp"/><Relationship Id="rId5" Type="http://schemas.openxmlformats.org/officeDocument/2006/relationships/hyperlink" Target="http://northamerica.msteched.com/" TargetMode="External"/><Relationship Id="rId10" Type="http://schemas.openxmlformats.org/officeDocument/2006/relationships/image" Target="../media/image36.png"/><Relationship Id="rId4" Type="http://schemas.microsoft.com/office/2007/relationships/hdphoto" Target="../media/hdphoto2.wdp"/><Relationship Id="rId9" Type="http://schemas.openxmlformats.org/officeDocument/2006/relationships/hyperlink" Target="http://microsoft.com/tech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 Id="rId9"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3.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lickr"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20.jpg"/><Relationship Id="rId4" Type="http://schemas.openxmlformats.org/officeDocument/2006/relationships/hyperlink" Target="http://flickr.com/photos/90863480@N00/217683340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commons.wikimedia.org/wiki/Flickr"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hyperlink" Target="http://flickr.com/photos/90863480@N00/217683340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media.org/wiki/Flickr"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hyperlink" Target="http://flickr.com/photos/90863480@N00/217683340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 Power Hour</a:t>
            </a:r>
            <a:endParaRPr lang="en-US" dirty="0"/>
          </a:p>
        </p:txBody>
      </p:sp>
      <p:sp>
        <p:nvSpPr>
          <p:cNvPr id="3" name="Subtitle 2"/>
          <p:cNvSpPr>
            <a:spLocks noGrp="1"/>
          </p:cNvSpPr>
          <p:nvPr>
            <p:ph type="subTitle" idx="1"/>
          </p:nvPr>
        </p:nvSpPr>
        <p:spPr/>
        <p:txBody>
          <a:bodyPr/>
          <a:lstStyle/>
          <a:p>
            <a:r>
              <a:rPr lang="en-US" dirty="0" smtClean="0"/>
              <a:t>Amit Velingkar, Sean Boon, Julie Strauss, Matt Masson, Matthew Roche</a:t>
            </a:r>
            <a:endParaRPr lang="en-US" dirty="0"/>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26828"/>
            <a:ext cx="915635" cy="433965"/>
          </a:xfrm>
          <a:prstGeom prst="rect">
            <a:avLst/>
          </a:prstGeom>
          <a:noFill/>
        </p:spPr>
        <p:txBody>
          <a:bodyPr wrap="non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DBI207</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1466" y="0"/>
            <a:ext cx="12167359" cy="685800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6" name="Rectangle 5"/>
          <p:cNvSpPr/>
          <p:nvPr/>
        </p:nvSpPr>
        <p:spPr>
          <a:xfrm>
            <a:off x="9570430" y="6457890"/>
            <a:ext cx="2596929" cy="400110"/>
          </a:xfrm>
          <a:prstGeom prst="rect">
            <a:avLst/>
          </a:prstGeom>
        </p:spPr>
        <p:txBody>
          <a:bodyPr wrap="square">
            <a:spAutoFit/>
          </a:bodyPr>
          <a:lstStyle/>
          <a:p>
            <a:r>
              <a:rPr lang="en-US" sz="1000" dirty="0"/>
              <a:t>originally posted to </a:t>
            </a:r>
            <a:r>
              <a:rPr lang="en-US" sz="1000" b="1" dirty="0">
                <a:hlinkClick r:id="rId3" tooltip="Flickr"/>
              </a:rPr>
              <a:t>Flickr</a:t>
            </a:r>
            <a:r>
              <a:rPr lang="en-US" sz="1000" dirty="0"/>
              <a:t> as </a:t>
            </a:r>
            <a:r>
              <a:rPr lang="en-US" sz="1000" dirty="0">
                <a:hlinkClick r:id="rId4"/>
              </a:rPr>
              <a:t>Mayan Zodiac Circle</a:t>
            </a:r>
            <a:endParaRPr lang="en-US" sz="1000" dirty="0"/>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 y="-486227"/>
            <a:ext cx="12188824" cy="7830451"/>
          </a:xfrm>
        </p:spPr>
      </p:pic>
    </p:spTree>
    <p:extLst>
      <p:ext uri="{BB962C8B-B14F-4D97-AF65-F5344CB8AC3E}">
        <p14:creationId xmlns:p14="http://schemas.microsoft.com/office/powerpoint/2010/main" val="117137622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1466" y="0"/>
            <a:ext cx="12167359" cy="685800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6" name="Rectangle 5"/>
          <p:cNvSpPr/>
          <p:nvPr/>
        </p:nvSpPr>
        <p:spPr>
          <a:xfrm>
            <a:off x="9570430" y="6457890"/>
            <a:ext cx="2596929" cy="400110"/>
          </a:xfrm>
          <a:prstGeom prst="rect">
            <a:avLst/>
          </a:prstGeom>
        </p:spPr>
        <p:txBody>
          <a:bodyPr wrap="square">
            <a:spAutoFit/>
          </a:bodyPr>
          <a:lstStyle/>
          <a:p>
            <a:r>
              <a:rPr lang="en-US" sz="1000" dirty="0"/>
              <a:t>originally posted to </a:t>
            </a:r>
            <a:r>
              <a:rPr lang="en-US" sz="1000" b="1" dirty="0">
                <a:hlinkClick r:id="rId3" tooltip="Flickr"/>
              </a:rPr>
              <a:t>Flickr</a:t>
            </a:r>
            <a:r>
              <a:rPr lang="en-US" sz="1000" dirty="0"/>
              <a:t> as </a:t>
            </a:r>
            <a:r>
              <a:rPr lang="en-US" sz="1000" dirty="0">
                <a:hlinkClick r:id="rId4"/>
              </a:rPr>
              <a:t>Mayan Zodiac Circle</a:t>
            </a:r>
            <a:endParaRPr lang="en-US" sz="1000" dirty="0"/>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561885"/>
            <a:ext cx="12188825" cy="7981770"/>
          </a:xfrm>
        </p:spPr>
      </p:pic>
    </p:spTree>
    <p:extLst>
      <p:ext uri="{BB962C8B-B14F-4D97-AF65-F5344CB8AC3E}">
        <p14:creationId xmlns:p14="http://schemas.microsoft.com/office/powerpoint/2010/main" val="318414671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mitveli\AppData\Local\Microsoft\Windows\Temporary Internet Files\Content.IE5\PEHT3KSG\MC900057413[1].wm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75213" y="228599"/>
            <a:ext cx="2514896" cy="6211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74689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12167359" cy="685800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6" name="Rectangle 5"/>
          <p:cNvSpPr/>
          <p:nvPr/>
        </p:nvSpPr>
        <p:spPr>
          <a:xfrm>
            <a:off x="9626751" y="4267200"/>
            <a:ext cx="2596929" cy="1015663"/>
          </a:xfrm>
          <a:prstGeom prst="rect">
            <a:avLst/>
          </a:prstGeom>
        </p:spPr>
        <p:txBody>
          <a:bodyPr wrap="square">
            <a:spAutoFit/>
          </a:bodyPr>
          <a:lstStyle/>
          <a:p>
            <a:r>
              <a:rPr lang="en-US" sz="2000" dirty="0"/>
              <a:t>originally posted to </a:t>
            </a:r>
            <a:r>
              <a:rPr lang="en-US" sz="2000" b="1" dirty="0">
                <a:hlinkClick r:id="rId3" tooltip="Flickr"/>
              </a:rPr>
              <a:t>Flickr</a:t>
            </a:r>
            <a:r>
              <a:rPr lang="en-US" sz="2000" dirty="0"/>
              <a:t> as </a:t>
            </a:r>
            <a:r>
              <a:rPr lang="en-US" sz="2000" dirty="0">
                <a:hlinkClick r:id="rId4"/>
              </a:rPr>
              <a:t>Mayan Zodiac Circle</a:t>
            </a:r>
            <a:endParaRPr lang="en-US" sz="2000" dirty="0"/>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3048000"/>
            <a:ext cx="12223680" cy="12223680"/>
          </a:xfrm>
        </p:spPr>
      </p:pic>
    </p:spTree>
    <p:extLst>
      <p:ext uri="{BB962C8B-B14F-4D97-AF65-F5344CB8AC3E}">
        <p14:creationId xmlns:p14="http://schemas.microsoft.com/office/powerpoint/2010/main" val="370031352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Worlds largest database?</a:t>
            </a:r>
            <a:endParaRPr lang="en-US" dirty="0"/>
          </a:p>
        </p:txBody>
      </p:sp>
      <p:pic>
        <p:nvPicPr>
          <p:cNvPr id="4" name="Content Placeholder 3"/>
          <p:cNvPicPr>
            <a:picLocks noGrp="1" noChangeAspect="1"/>
          </p:cNvPicPr>
          <p:nvPr>
            <p:ph idx="1"/>
          </p:nvPr>
        </p:nvPicPr>
        <p:blipFill>
          <a:blip r:embed="rId2">
            <a:clrChange>
              <a:clrFrom>
                <a:srgbClr val="3B5997"/>
              </a:clrFrom>
              <a:clrTo>
                <a:srgbClr val="3B5997">
                  <a:alpha val="0"/>
                </a:srgbClr>
              </a:clrTo>
            </a:clrChange>
            <a:extLst>
              <a:ext uri="{28A0092B-C50C-407E-A947-70E740481C1C}">
                <a14:useLocalDpi xmlns:a14="http://schemas.microsoft.com/office/drawing/2010/main" val="0"/>
              </a:ext>
            </a:extLst>
          </a:blip>
          <a:stretch>
            <a:fillRect/>
          </a:stretch>
        </p:blipFill>
        <p:spPr>
          <a:xfrm>
            <a:off x="1827212" y="1447800"/>
            <a:ext cx="8709948" cy="3276600"/>
          </a:xfrm>
        </p:spPr>
      </p:pic>
    </p:spTree>
    <p:extLst>
      <p:ext uri="{BB962C8B-B14F-4D97-AF65-F5344CB8AC3E}">
        <p14:creationId xmlns:p14="http://schemas.microsoft.com/office/powerpoint/2010/main" val="4024338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“ET” Drivers</a:t>
            </a:r>
            <a:endParaRPr lang="en-US" dirty="0"/>
          </a:p>
        </p:txBody>
      </p:sp>
      <p:sp>
        <p:nvSpPr>
          <p:cNvPr id="4" name="Text Placeholder 3"/>
          <p:cNvSpPr>
            <a:spLocks noGrp="1"/>
          </p:cNvSpPr>
          <p:nvPr>
            <p:ph type="body" sz="quarter" idx="10"/>
          </p:nvPr>
        </p:nvSpPr>
        <p:spPr>
          <a:xfrm>
            <a:off x="519112" y="1447799"/>
            <a:ext cx="11149013" cy="2609945"/>
          </a:xfrm>
        </p:spPr>
        <p:txBody>
          <a:bodyPr/>
          <a:lstStyle/>
          <a:p>
            <a:r>
              <a:rPr lang="en-US" dirty="0" smtClean="0"/>
              <a:t>“Birth” Place </a:t>
            </a:r>
          </a:p>
          <a:p>
            <a:r>
              <a:rPr lang="en-US" dirty="0" smtClean="0"/>
              <a:t>Education</a:t>
            </a:r>
          </a:p>
          <a:p>
            <a:r>
              <a:rPr lang="en-US" dirty="0" smtClean="0"/>
              <a:t>Employment</a:t>
            </a:r>
          </a:p>
          <a:p>
            <a:r>
              <a:rPr lang="en-US" dirty="0"/>
              <a:t> </a:t>
            </a:r>
            <a:endParaRPr lang="en-US" dirty="0" smtClean="0"/>
          </a:p>
          <a:p>
            <a:pPr marL="0" indent="0">
              <a:buNone/>
            </a:pPr>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12" y="3048000"/>
            <a:ext cx="1524000" cy="738352"/>
          </a:xfrm>
          <a:prstGeom prst="rect">
            <a:avLst/>
          </a:prstGeom>
        </p:spPr>
      </p:pic>
    </p:spTree>
    <p:extLst>
      <p:ext uri="{BB962C8B-B14F-4D97-AF65-F5344CB8AC3E}">
        <p14:creationId xmlns:p14="http://schemas.microsoft.com/office/powerpoint/2010/main" val="98644472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Tile"/>
          <p:cNvSpPr/>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182880" bIns="45718" numCol="1" rtlCol="0" anchor="ctr" anchorCtr="0" compatLnSpc="1">
            <a:prstTxWarp prst="textNoShape">
              <a:avLst/>
            </a:prstTxWarp>
          </a:bodyPr>
          <a:lstStyle/>
          <a:p>
            <a:r>
              <a:rPr lang="en-US" sz="2000" dirty="0" smtClean="0">
                <a:solidFill>
                  <a:schemeClr val="bg1"/>
                </a:solidFill>
                <a:latin typeface="Trebuchet MS" pitchFamily="34" charset="0"/>
                <a:ea typeface="Times New Roman" pitchFamily="18" charset="0"/>
                <a:cs typeface="Arial" charset="0"/>
              </a:rPr>
              <a:t>Matt became an international superstar at the BI Power Hour in 2010, where he </a:t>
            </a:r>
            <a:r>
              <a:rPr lang="en-US" sz="2000" dirty="0">
                <a:solidFill>
                  <a:schemeClr val="bg1"/>
                </a:solidFill>
                <a:latin typeface="Trebuchet MS" pitchFamily="34" charset="0"/>
                <a:ea typeface="Times New Roman" pitchFamily="18" charset="0"/>
                <a:cs typeface="Arial" charset="0"/>
              </a:rPr>
              <a:t>proved that you don’t need real friends if you can create them programmatically. </a:t>
            </a:r>
            <a:r>
              <a:rPr lang="en-US" sz="2000" dirty="0" smtClean="0">
                <a:solidFill>
                  <a:schemeClr val="bg1"/>
                </a:solidFill>
                <a:latin typeface="Trebuchet MS" pitchFamily="34" charset="0"/>
                <a:ea typeface="Times New Roman" pitchFamily="18" charset="0"/>
                <a:cs typeface="Arial" charset="0"/>
              </a:rPr>
              <a:t>Last year, he showed how he uses SQL Server 2012 to manage all aspects of his social life. Recently, he has been trying to find that special someone to settle down with, and has once again turned to SSIS to solve his problems …</a:t>
            </a:r>
            <a:endParaRPr lang="en-US" sz="2000" dirty="0">
              <a:solidFill>
                <a:schemeClr val="bg1"/>
              </a:solidFill>
              <a:latin typeface="Trebuchet MS" pitchFamily="34" charset="0"/>
              <a:ea typeface="Times New Roman" pitchFamily="18" charset="0"/>
              <a:cs typeface="Arial" charset="0"/>
            </a:endParaRPr>
          </a:p>
        </p:txBody>
      </p:sp>
      <p:sp>
        <p:nvSpPr>
          <p:cNvPr id="5" name="Arrow Bar"/>
          <p:cNvSpPr/>
          <p:nvPr/>
        </p:nvSpPr>
        <p:spPr bwMode="auto">
          <a:xfrm>
            <a:off x="4010025" y="1514475"/>
            <a:ext cx="7162800" cy="1499616"/>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Text Placeholder 6"/>
          <p:cNvSpPr txBox="1">
            <a:spLocks/>
          </p:cNvSpPr>
          <p:nvPr/>
        </p:nvSpPr>
        <p:spPr>
          <a:xfrm>
            <a:off x="4179052" y="1586586"/>
            <a:ext cx="5549740" cy="1378644"/>
          </a:xfrm>
          <a:prstGeom prst="rect">
            <a:avLst/>
          </a:prstGeo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SzPct val="90000"/>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Matt Masson</a:t>
            </a:r>
            <a:endParaRPr lang="en-US" dirty="0"/>
          </a:p>
        </p:txBody>
      </p:sp>
      <p:sp useBgFill="1">
        <p:nvSpPr>
          <p:cNvPr id="7" name="Left Mask"/>
          <p:cNvSpPr/>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0" name="TechEd Tile"/>
          <p:cNvSpPr/>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1" name="TechEd Logo"/>
          <p:cNvPicPr>
            <a:picLocks noChangeAspect="1" noChangeArrowheads="1"/>
          </p:cNvPicPr>
          <p:nvPr/>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bwMode="auto">
          <a:xfrm>
            <a:off x="1015856" y="3187136"/>
            <a:ext cx="2827252" cy="2827252"/>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Content Placeholder 5"/>
          <p:cNvPicPr/>
          <p:nvPr/>
        </p:nvPicPr>
        <p:blipFill>
          <a:blip r:embed="rId4">
            <a:extLst>
              <a:ext uri="{28A0092B-C50C-407E-A947-70E740481C1C}">
                <a14:useLocalDpi xmlns:a14="http://schemas.microsoft.com/office/drawing/2010/main" val="0"/>
              </a:ext>
            </a:extLst>
          </a:blip>
          <a:stretch>
            <a:fillRect/>
          </a:stretch>
        </p:blipFill>
        <p:spPr>
          <a:xfrm>
            <a:off x="1558521" y="2786073"/>
            <a:ext cx="1752600" cy="3194747"/>
          </a:xfrm>
          <a:prstGeom prst="rect">
            <a:avLst/>
          </a:prstGeom>
        </p:spPr>
      </p:pic>
      <p:pic>
        <p:nvPicPr>
          <p:cNvPr id="13"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mmasson\Desktop\Mesh\Presentations\Tech Ed 2012\Pictures\MAYA-g-log-cal-D10-Ok_whit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28212" y="1750128"/>
            <a:ext cx="1121957" cy="105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73734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Tile"/>
          <p:cNvSpPr/>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182880" bIns="45718" numCol="1" rtlCol="0" anchor="ctr" anchorCtr="0" compatLnSpc="1">
            <a:prstTxWarp prst="textNoShape">
              <a:avLst/>
            </a:prstTxWarp>
          </a:bodyPr>
          <a:lstStyle/>
          <a:p>
            <a:r>
              <a:rPr lang="en-US" sz="2000" dirty="0">
                <a:solidFill>
                  <a:schemeClr val="bg1"/>
                </a:solidFill>
                <a:latin typeface="Trebuchet MS" pitchFamily="34" charset="0"/>
                <a:ea typeface="Times New Roman" pitchFamily="18" charset="0"/>
                <a:cs typeface="Arial" charset="0"/>
              </a:rPr>
              <a:t>Matthew Roche is a Senior Program Manager on the SQL Server product team, working on Data Curation with Data Quality Services and Master Data Services. Matthew can’t manage a decent Scottish accent, and as such is both surprised and delighted when he is mistaken for Donald Farmer at technical conferences.</a:t>
            </a:r>
          </a:p>
        </p:txBody>
      </p:sp>
      <p:sp>
        <p:nvSpPr>
          <p:cNvPr id="5" name="Arrow Bar"/>
          <p:cNvSpPr/>
          <p:nvPr/>
        </p:nvSpPr>
        <p:spPr bwMode="auto">
          <a:xfrm>
            <a:off x="4010025" y="1514475"/>
            <a:ext cx="7162800" cy="1499616"/>
          </a:xfrm>
          <a:prstGeom prst="rect">
            <a:avLst/>
          </a:prstGeom>
          <a:solidFill>
            <a:schemeClr val="bg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Text Placeholder 6"/>
          <p:cNvSpPr txBox="1">
            <a:spLocks/>
          </p:cNvSpPr>
          <p:nvPr/>
        </p:nvSpPr>
        <p:spPr>
          <a:xfrm>
            <a:off x="4179052" y="1586586"/>
            <a:ext cx="5549740" cy="1378644"/>
          </a:xfrm>
          <a:prstGeom prst="rect">
            <a:avLst/>
          </a:prstGeo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SzPct val="90000"/>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Matthew Roche</a:t>
            </a:r>
            <a:endParaRPr lang="en-US" dirty="0"/>
          </a:p>
        </p:txBody>
      </p:sp>
      <p:sp useBgFill="1">
        <p:nvSpPr>
          <p:cNvPr id="7" name="Left Mask"/>
          <p:cNvSpPr/>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0" name="TechEd Tile"/>
          <p:cNvSpPr/>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1" name="TechEd Logo"/>
          <p:cNvPicPr>
            <a:picLocks noChangeAspect="1" noChangeArrowheads="1"/>
          </p:cNvPicPr>
          <p:nvPr/>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bwMode="auto">
          <a:xfrm>
            <a:off x="1015856" y="3187136"/>
            <a:ext cx="2827252" cy="2827252"/>
          </a:xfrm>
          <a:prstGeom prst="rect">
            <a:avLst/>
          </a:prstGeom>
          <a:solidFill>
            <a:schemeClr val="bg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028" name="Picture 4" descr="http://avatar.xboxlive.com/avatar/od1nallfather/avatar-bod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8612" y="2824874"/>
            <a:ext cx="1600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C:\Users\mmasson\Desktop\Mesh\Presentations\Tech Ed 2012\Pictures\MAYA-g-log-cal-D01-Imix_whit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28212" y="1750128"/>
            <a:ext cx="1121921" cy="105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43796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pic>
        <p:nvPicPr>
          <p:cNvPr id="9" name="Picture 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1604414" y="1724929"/>
            <a:ext cx="3157288" cy="3415273"/>
          </a:xfrm>
          <a:prstGeom prst="rect">
            <a:avLst/>
          </a:prstGeom>
        </p:spPr>
      </p:pic>
      <p:grpSp>
        <p:nvGrpSpPr>
          <p:cNvPr id="24" name="Group 23"/>
          <p:cNvGrpSpPr/>
          <p:nvPr/>
        </p:nvGrpSpPr>
        <p:grpSpPr>
          <a:xfrm>
            <a:off x="8737815" y="1725159"/>
            <a:ext cx="1846596" cy="3415043"/>
            <a:chOff x="9179919" y="1752599"/>
            <a:chExt cx="1846596" cy="3415043"/>
          </a:xfrm>
        </p:grpSpPr>
        <p:sp>
          <p:nvSpPr>
            <p:cNvPr id="7" name="Rectangle 6"/>
            <p:cNvSpPr/>
            <p:nvPr/>
          </p:nvSpPr>
          <p:spPr bwMode="auto">
            <a:xfrm>
              <a:off x="9179919" y="1752599"/>
              <a:ext cx="1846596" cy="34150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algn="ctr" defTabSz="685666" fontAlgn="base">
                <a:spcBef>
                  <a:spcPct val="0"/>
                </a:spcBef>
                <a:spcAft>
                  <a:spcPct val="0"/>
                </a:spcAft>
              </a:pPr>
              <a:r>
                <a:rPr lang="en-US" sz="1600" dirty="0" smtClean="0">
                  <a:gradFill>
                    <a:gsLst>
                      <a:gs pos="50000">
                        <a:srgbClr val="FFFFFF"/>
                      </a:gs>
                      <a:gs pos="100000">
                        <a:srgbClr val="FFFFFF"/>
                      </a:gs>
                    </a:gsLst>
                    <a:lin ang="5400000" scaled="0"/>
                  </a:gradFill>
                  <a:ea typeface="Segoe UI" pitchFamily="34" charset="0"/>
                  <a:cs typeface="Segoe UI" pitchFamily="34" charset="0"/>
                </a:rPr>
                <a:t>@sqlserver</a:t>
              </a:r>
            </a:p>
            <a:p>
              <a:pPr algn="ctr" defTabSz="685666" fontAlgn="base">
                <a:spcBef>
                  <a:spcPct val="0"/>
                </a:spcBef>
                <a:spcAft>
                  <a:spcPct val="0"/>
                </a:spcAft>
              </a:pPr>
              <a:r>
                <a:rPr lang="en-US" sz="1600" dirty="0" smtClean="0">
                  <a:gradFill>
                    <a:gsLst>
                      <a:gs pos="50000">
                        <a:srgbClr val="FFFFFF"/>
                      </a:gs>
                      <a:gs pos="100000">
                        <a:srgbClr val="FFFFFF"/>
                      </a:gs>
                    </a:gsLst>
                    <a:lin ang="5400000" scaled="0"/>
                  </a:gradFill>
                  <a:ea typeface="Segoe UI" pitchFamily="34" charset="0"/>
                  <a:cs typeface="Segoe UI" pitchFamily="34" charset="0"/>
                </a:rPr>
                <a:t>@ms_teched</a:t>
              </a:r>
              <a:endParaRPr lang="en-US" sz="1400" dirty="0">
                <a:gradFill>
                  <a:gsLst>
                    <a:gs pos="50000">
                      <a:srgbClr val="FFFFFF"/>
                    </a:gs>
                    <a:gs pos="100000">
                      <a:srgbClr val="FFFFFF"/>
                    </a:gs>
                  </a:gsLst>
                  <a:lin ang="5400000" scaled="0"/>
                </a:gradFill>
                <a:ea typeface="Segoe UI" pitchFamily="34" charset="0"/>
                <a:cs typeface="Segoe UI" pitchFamily="34" charset="0"/>
              </a:endParaRPr>
            </a:p>
          </p:txBody>
        </p:sp>
        <p:sp>
          <p:nvSpPr>
            <p:cNvPr id="19" name="Freeform 13"/>
            <p:cNvSpPr>
              <a:spLocks noEditPoints="1"/>
            </p:cNvSpPr>
            <p:nvPr/>
          </p:nvSpPr>
          <p:spPr bwMode="black">
            <a:xfrm>
              <a:off x="9604994" y="2961596"/>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gradFill>
                  <a:gsLst>
                    <a:gs pos="50000">
                      <a:srgbClr val="FFFFFF"/>
                    </a:gs>
                    <a:gs pos="100000">
                      <a:srgbClr val="FFFFFF"/>
                    </a:gs>
                  </a:gsLst>
                  <a:lin ang="5400000" scaled="0"/>
                </a:gradFill>
                <a:latin typeface="Segoe Light" pitchFamily="34" charset="0"/>
              </a:endParaRPr>
            </a:p>
          </p:txBody>
        </p:sp>
      </p:grpSp>
      <p:grpSp>
        <p:nvGrpSpPr>
          <p:cNvPr id="29" name="Group 28"/>
          <p:cNvGrpSpPr/>
          <p:nvPr/>
        </p:nvGrpSpPr>
        <p:grpSpPr>
          <a:xfrm>
            <a:off x="4818289" y="3477760"/>
            <a:ext cx="1937453" cy="1666462"/>
            <a:chOff x="5212873" y="3505200"/>
            <a:chExt cx="1937453" cy="1666462"/>
          </a:xfrm>
        </p:grpSpPr>
        <p:sp>
          <p:nvSpPr>
            <p:cNvPr id="5" name="Rectangle 4"/>
            <p:cNvSpPr/>
            <p:nvPr/>
          </p:nvSpPr>
          <p:spPr bwMode="auto">
            <a:xfrm>
              <a:off x="5258301" y="3505200"/>
              <a:ext cx="1846596" cy="1666462"/>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z="1200" dirty="0">
                <a:gradFill>
                  <a:gsLst>
                    <a:gs pos="50000">
                      <a:srgbClr val="FFFFFF"/>
                    </a:gs>
                    <a:gs pos="100000">
                      <a:srgbClr val="FFFFFF"/>
                    </a:gs>
                  </a:gsLst>
                  <a:lin ang="5400000" scaled="0"/>
                </a:gradFill>
                <a:ea typeface="Segoe UI" pitchFamily="34" charset="0"/>
                <a:cs typeface="Segoe UI" pitchFamily="34" charset="0"/>
              </a:endParaRPr>
            </a:p>
          </p:txBody>
        </p:sp>
        <p:grpSp>
          <p:nvGrpSpPr>
            <p:cNvPr id="13" name="Group 12"/>
            <p:cNvGrpSpPr/>
            <p:nvPr/>
          </p:nvGrpSpPr>
          <p:grpSpPr>
            <a:xfrm>
              <a:off x="5212873" y="3747500"/>
              <a:ext cx="1937453" cy="1232940"/>
              <a:chOff x="4341812" y="3553424"/>
              <a:chExt cx="1937453" cy="1232940"/>
            </a:xfrm>
          </p:grpSpPr>
          <p:sp>
            <p:nvSpPr>
              <p:cNvPr id="6" name="TextBox 5"/>
              <p:cNvSpPr txBox="1"/>
              <p:nvPr/>
            </p:nvSpPr>
            <p:spPr>
              <a:xfrm>
                <a:off x="4341812" y="3553424"/>
                <a:ext cx="1937453" cy="1181862"/>
              </a:xfrm>
              <a:prstGeom prst="rect">
                <a:avLst/>
              </a:prstGeom>
              <a:noFill/>
            </p:spPr>
            <p:txBody>
              <a:bodyPr wrap="none" lIns="91440" tIns="91440" rIns="91440" bIns="91440" rtlCol="0">
                <a:spAutoFit/>
              </a:bodyPr>
              <a:lstStyle/>
              <a:p>
                <a:pPr>
                  <a:lnSpc>
                    <a:spcPct val="90000"/>
                  </a:lnSpc>
                  <a:spcBef>
                    <a:spcPct val="20000"/>
                  </a:spcBef>
                  <a:buSzPct val="90000"/>
                </a:pPr>
                <a:r>
                  <a:rPr lang="en-US" sz="7000" dirty="0" smtClean="0">
                    <a:gradFill>
                      <a:gsLst>
                        <a:gs pos="50000">
                          <a:srgbClr val="FFFFFF"/>
                        </a:gs>
                        <a:gs pos="100000">
                          <a:srgbClr val="FFFFFF"/>
                        </a:gs>
                      </a:gsLst>
                      <a:lin ang="5400000" scaled="0"/>
                    </a:gradFill>
                    <a:latin typeface="Segoe UI Semibold" pitchFamily="34" charset="0"/>
                    <a:hlinkClick r:id="rId4"/>
                  </a:rPr>
                  <a:t>m</a:t>
                </a:r>
                <a:r>
                  <a:rPr lang="en-US" sz="7000" dirty="0">
                    <a:gradFill>
                      <a:gsLst>
                        <a:gs pos="50000">
                          <a:srgbClr val="FFFFFF"/>
                        </a:gs>
                        <a:gs pos="100000">
                          <a:srgbClr val="FFFFFF"/>
                        </a:gs>
                      </a:gsLst>
                      <a:lin ang="5400000" scaled="0"/>
                    </a:gradFill>
                    <a:latin typeface="Segoe UI Semibold" pitchFamily="34" charset="0"/>
                    <a:hlinkClick r:id="rId4"/>
                  </a:rPr>
                  <a:t>v</a:t>
                </a:r>
                <a:r>
                  <a:rPr lang="en-US" sz="7000" dirty="0" smtClean="0">
                    <a:gradFill>
                      <a:gsLst>
                        <a:gs pos="50000">
                          <a:srgbClr val="FFFFFF"/>
                        </a:gs>
                        <a:gs pos="100000">
                          <a:srgbClr val="FFFFFF"/>
                        </a:gs>
                      </a:gsLst>
                      <a:lin ang="5400000" scaled="0"/>
                    </a:gradFill>
                    <a:latin typeface="Segoe UI Semibold" pitchFamily="34" charset="0"/>
                    <a:hlinkClick r:id="rId4"/>
                  </a:rPr>
                  <a:t>a</a:t>
                </a:r>
                <a:endParaRPr lang="en-US" sz="7000" dirty="0" smtClean="0">
                  <a:gradFill>
                    <a:gsLst>
                      <a:gs pos="50000">
                        <a:srgbClr val="FFFFFF"/>
                      </a:gs>
                      <a:gs pos="100000">
                        <a:srgbClr val="FFFFFF"/>
                      </a:gs>
                    </a:gsLst>
                    <a:lin ang="5400000" scaled="0"/>
                  </a:gradFill>
                  <a:latin typeface="Segoe UI Semibold" pitchFamily="34" charset="0"/>
                </a:endParaRPr>
              </a:p>
            </p:txBody>
          </p:sp>
          <p:sp>
            <p:nvSpPr>
              <p:cNvPr id="12" name="Rectangle 11"/>
              <p:cNvSpPr/>
              <p:nvPr/>
            </p:nvSpPr>
            <p:spPr>
              <a:xfrm>
                <a:off x="4391056" y="4541682"/>
                <a:ext cx="1838965" cy="244682"/>
              </a:xfrm>
              <a:prstGeom prst="rect">
                <a:avLst/>
              </a:prstGeom>
            </p:spPr>
            <p:txBody>
              <a:bodyPr wrap="none">
                <a:spAutoFit/>
              </a:bodyPr>
              <a:lstStyle/>
              <a:p>
                <a:pPr>
                  <a:lnSpc>
                    <a:spcPct val="90000"/>
                  </a:lnSpc>
                  <a:spcBef>
                    <a:spcPct val="20000"/>
                  </a:spcBef>
                  <a:buSzPct val="90000"/>
                </a:pPr>
                <a:r>
                  <a:rPr lang="en-US" sz="1100" dirty="0">
                    <a:gradFill>
                      <a:gsLst>
                        <a:gs pos="50000">
                          <a:srgbClr val="3397D3"/>
                        </a:gs>
                        <a:gs pos="100000">
                          <a:srgbClr val="3397D3"/>
                        </a:gs>
                      </a:gsLst>
                      <a:lin ang="5400000" scaled="0"/>
                    </a:gradFill>
                  </a:rPr>
                  <a:t>Microsoft Virtual Academy</a:t>
                </a:r>
              </a:p>
            </p:txBody>
          </p:sp>
        </p:grpSp>
      </p:grpSp>
      <p:grpSp>
        <p:nvGrpSpPr>
          <p:cNvPr id="30" name="Group 29"/>
          <p:cNvGrpSpPr/>
          <p:nvPr/>
        </p:nvGrpSpPr>
        <p:grpSpPr>
          <a:xfrm>
            <a:off x="4861628" y="1725160"/>
            <a:ext cx="1846596" cy="1666462"/>
            <a:chOff x="5256212" y="1752600"/>
            <a:chExt cx="1846596" cy="1666462"/>
          </a:xfrm>
        </p:grpSpPr>
        <p:sp>
          <p:nvSpPr>
            <p:cNvPr id="17" name="Rectangle 16">
              <a:hlinkClick r:id="rId5"/>
            </p:cNvPr>
            <p:cNvSpPr/>
            <p:nvPr/>
          </p:nvSpPr>
          <p:spPr bwMode="auto">
            <a:xfrm>
              <a:off x="5256212" y="1752600"/>
              <a:ext cx="1846596" cy="16664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z="1100" dirty="0" smtClean="0">
                <a:gradFill>
                  <a:gsLst>
                    <a:gs pos="50000">
                      <a:srgbClr val="FFFFFF"/>
                    </a:gs>
                    <a:gs pos="100000">
                      <a:srgbClr val="FFFFFF"/>
                    </a:gs>
                  </a:gsLst>
                  <a:lin ang="5400000" scaled="0"/>
                </a:gradFill>
                <a:ea typeface="Segoe UI" pitchFamily="34" charset="0"/>
                <a:cs typeface="Segoe UI" pitchFamily="34" charset="0"/>
              </a:endParaRPr>
            </a:p>
            <a:p>
              <a:pPr algn="ctr" defTabSz="685666" fontAlgn="base">
                <a:spcBef>
                  <a:spcPct val="0"/>
                </a:spcBef>
                <a:spcAft>
                  <a:spcPct val="0"/>
                </a:spcAft>
              </a:pPr>
              <a:r>
                <a:rPr lang="en-US" sz="1600" dirty="0" smtClean="0">
                  <a:gradFill>
                    <a:gsLst>
                      <a:gs pos="50000">
                        <a:srgbClr val="FFFFFF"/>
                      </a:gs>
                      <a:gs pos="100000">
                        <a:srgbClr val="FFFFFF"/>
                      </a:gs>
                    </a:gsLst>
                    <a:lin ang="5400000" scaled="0"/>
                  </a:gradFill>
                  <a:ea typeface="Segoe UI" pitchFamily="34" charset="0"/>
                  <a:cs typeface="Segoe UI" pitchFamily="34" charset="0"/>
                </a:rPr>
                <a:t>SQL Server 2012 Eval Copy</a:t>
              </a:r>
            </a:p>
          </p:txBody>
        </p:sp>
        <p:sp>
          <p:nvSpPr>
            <p:cNvPr id="25" name="Freeform 83"/>
            <p:cNvSpPr>
              <a:spLocks noEditPoints="1"/>
            </p:cNvSpPr>
            <p:nvPr/>
          </p:nvSpPr>
          <p:spPr bwMode="black">
            <a:xfrm>
              <a:off x="5798060" y="1905000"/>
              <a:ext cx="762901" cy="805339"/>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gradFill>
                  <a:gsLst>
                    <a:gs pos="50000">
                      <a:srgbClr val="FFFFFF"/>
                    </a:gs>
                    <a:gs pos="100000">
                      <a:srgbClr val="FFFFFF"/>
                    </a:gs>
                  </a:gsLst>
                  <a:lin ang="5400000" scaled="0"/>
                </a:gradFill>
              </a:endParaRPr>
            </a:p>
          </p:txBody>
        </p:sp>
      </p:grpSp>
      <p:grpSp>
        <p:nvGrpSpPr>
          <p:cNvPr id="28" name="Group 27"/>
          <p:cNvGrpSpPr/>
          <p:nvPr/>
        </p:nvGrpSpPr>
        <p:grpSpPr>
          <a:xfrm>
            <a:off x="6801178" y="3473741"/>
            <a:ext cx="1846596" cy="1666462"/>
            <a:chOff x="7219616" y="3501181"/>
            <a:chExt cx="1846596" cy="1666462"/>
          </a:xfrm>
        </p:grpSpPr>
        <p:sp>
          <p:nvSpPr>
            <p:cNvPr id="20" name="Rectangle 19">
              <a:hlinkClick r:id="rId6"/>
            </p:cNvPr>
            <p:cNvSpPr/>
            <p:nvPr/>
          </p:nvSpPr>
          <p:spPr bwMode="auto">
            <a:xfrm>
              <a:off x="7219616" y="3501181"/>
              <a:ext cx="1846596" cy="166646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r>
                <a:rPr lang="en-US" sz="1600" dirty="0" smtClean="0">
                  <a:gradFill>
                    <a:gsLst>
                      <a:gs pos="50000">
                        <a:srgbClr val="FFFFFF"/>
                      </a:gs>
                      <a:gs pos="100000">
                        <a:srgbClr val="FFFFFF"/>
                      </a:gs>
                    </a:gsLst>
                    <a:lin ang="5400000" scaled="0"/>
                  </a:gradFill>
                  <a:ea typeface="Segoe UI" pitchFamily="34" charset="0"/>
                  <a:cs typeface="Segoe UI" pitchFamily="34" charset="0"/>
                </a:rPr>
                <a:t>Get Certified!</a:t>
              </a:r>
            </a:p>
          </p:txBody>
        </p:sp>
        <p:sp>
          <p:nvSpPr>
            <p:cNvPr id="22" name="Freeform 110"/>
            <p:cNvSpPr>
              <a:spLocks noEditPoints="1"/>
            </p:cNvSpPr>
            <p:nvPr/>
          </p:nvSpPr>
          <p:spPr bwMode="black">
            <a:xfrm>
              <a:off x="7693390" y="3730188"/>
              <a:ext cx="899048" cy="906861"/>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gradFill>
                  <a:gsLst>
                    <a:gs pos="50000">
                      <a:srgbClr val="FFFFFF"/>
                    </a:gs>
                    <a:gs pos="100000">
                      <a:srgbClr val="FFFFFF"/>
                    </a:gs>
                  </a:gsLst>
                  <a:lin ang="5400000" scaled="0"/>
                </a:gradFill>
              </a:endParaRPr>
            </a:p>
          </p:txBody>
        </p:sp>
      </p:grpSp>
      <p:grpSp>
        <p:nvGrpSpPr>
          <p:cNvPr id="27" name="Group 26"/>
          <p:cNvGrpSpPr/>
          <p:nvPr/>
        </p:nvGrpSpPr>
        <p:grpSpPr>
          <a:xfrm>
            <a:off x="6801178" y="1713778"/>
            <a:ext cx="1846596" cy="1666462"/>
            <a:chOff x="7219616" y="1741218"/>
            <a:chExt cx="1846596" cy="1666462"/>
          </a:xfrm>
        </p:grpSpPr>
        <p:sp>
          <p:nvSpPr>
            <p:cNvPr id="8" name="Rectangle 7">
              <a:hlinkClick r:id="rId7"/>
            </p:cNvPr>
            <p:cNvSpPr/>
            <p:nvPr/>
          </p:nvSpPr>
          <p:spPr bwMode="auto">
            <a:xfrm>
              <a:off x="7219616" y="1741218"/>
              <a:ext cx="1846596" cy="166646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r>
                <a:rPr lang="en-US" sz="1600" dirty="0" smtClean="0">
                  <a:gradFill>
                    <a:gsLst>
                      <a:gs pos="50000">
                        <a:srgbClr val="FFFFFF"/>
                      </a:gs>
                      <a:gs pos="100000">
                        <a:srgbClr val="FFFFFF"/>
                      </a:gs>
                    </a:gsLst>
                    <a:lin ang="5400000" scaled="0"/>
                  </a:gradFill>
                  <a:ea typeface="Segoe UI" pitchFamily="34" charset="0"/>
                  <a:cs typeface="Segoe UI" pitchFamily="34" charset="0"/>
                </a:rPr>
                <a:t>Hands-On Labs</a:t>
              </a:r>
            </a:p>
          </p:txBody>
        </p:sp>
        <p:pic>
          <p:nvPicPr>
            <p:cNvPr id="26" name="Picture 3" descr="C:\Users\chrisw\Desktop\Kinect Hand.pn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200" t="39359" r="23215" b="-2658"/>
            <a:stretch/>
          </p:blipFill>
          <p:spPr bwMode="black">
            <a:xfrm>
              <a:off x="7596067" y="1978338"/>
              <a:ext cx="1093695" cy="9803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6940282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About the Power Hour</a:t>
            </a:r>
            <a:endParaRPr lang="en-US" dirty="0"/>
          </a:p>
        </p:txBody>
      </p:sp>
      <p:sp>
        <p:nvSpPr>
          <p:cNvPr id="6" name="Content Placeholder 5"/>
          <p:cNvSpPr>
            <a:spLocks noGrp="1"/>
          </p:cNvSpPr>
          <p:nvPr>
            <p:ph idx="1"/>
          </p:nvPr>
        </p:nvSpPr>
        <p:spPr>
          <a:xfrm>
            <a:off x="519112" y="1447799"/>
            <a:ext cx="11149013" cy="2068259"/>
          </a:xfrm>
        </p:spPr>
        <p:txBody>
          <a:bodyPr/>
          <a:lstStyle/>
          <a:p>
            <a:r>
              <a:rPr lang="en-US" dirty="0" smtClean="0"/>
              <a:t>Demos</a:t>
            </a:r>
          </a:p>
          <a:p>
            <a:r>
              <a:rPr lang="en-US" dirty="0" smtClean="0"/>
              <a:t>You will not learn anything useful*</a:t>
            </a:r>
          </a:p>
          <a:p>
            <a:r>
              <a:rPr lang="en-US" dirty="0" smtClean="0"/>
              <a:t>Let’s have fun</a:t>
            </a:r>
          </a:p>
          <a:p>
            <a:endParaRPr lang="en-US" dirty="0"/>
          </a:p>
        </p:txBody>
      </p:sp>
      <p:sp>
        <p:nvSpPr>
          <p:cNvPr id="7" name="TextBox 6"/>
          <p:cNvSpPr txBox="1"/>
          <p:nvPr/>
        </p:nvSpPr>
        <p:spPr>
          <a:xfrm>
            <a:off x="531812" y="6019800"/>
            <a:ext cx="8211543" cy="572464"/>
          </a:xfrm>
          <a:prstGeom prst="rect">
            <a:avLst/>
          </a:prstGeom>
          <a:noFill/>
        </p:spPr>
        <p:txBody>
          <a:bodyPr wrap="none" lIns="91440" tIns="91440" rIns="91440" bIns="91440" rtlCol="0">
            <a:spAutoFit/>
          </a:bodyPr>
          <a:lstStyle/>
          <a:p>
            <a:pPr>
              <a:lnSpc>
                <a:spcPct val="90000"/>
              </a:lnSpc>
              <a:spcBef>
                <a:spcPct val="20000"/>
              </a:spcBef>
              <a:buSzPct val="90000"/>
            </a:pPr>
            <a:r>
              <a:rPr lang="en-US" sz="2800" i="1" dirty="0" smtClean="0">
                <a:solidFill>
                  <a:schemeClr val="tx1">
                    <a:alpha val="99000"/>
                  </a:schemeClr>
                </a:solidFill>
              </a:rPr>
              <a:t>* We are not responsible for any accidental learning</a:t>
            </a:r>
          </a:p>
        </p:txBody>
      </p:sp>
    </p:spTree>
    <p:extLst>
      <p:ext uri="{BB962C8B-B14F-4D97-AF65-F5344CB8AC3E}">
        <p14:creationId xmlns:p14="http://schemas.microsoft.com/office/powerpoint/2010/main" val="3774902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7590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rgbClr val="D9C3A5">
                <a:tint val="50000"/>
                <a:satMod val="180000"/>
              </a:srgbClr>
            </a:duotone>
            <a:extLst>
              <a:ext uri="{BEBA8EAE-BF5A-486C-A8C5-ECC9F3942E4B}">
                <a14:imgProps xmlns:a14="http://schemas.microsoft.com/office/drawing/2010/main">
                  <a14:imgLayer r:embed="rId4">
                    <a14:imgEffect>
                      <a14:artisticPhotocopy/>
                    </a14:imgEffect>
                  </a14:imgLayer>
                </a14:imgProps>
              </a:ext>
            </a:extLst>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760412" y="304800"/>
            <a:ext cx="10926517" cy="923330"/>
          </a:xfrm>
          <a:prstGeom prst="rect">
            <a:avLst/>
          </a:prstGeom>
          <a:solidFill>
            <a:schemeClr val="tx1">
              <a:alpha val="71000"/>
            </a:schemeClr>
          </a:solidFill>
          <a:effectLst>
            <a:softEdge rad="63500"/>
          </a:effectLst>
        </p:spPr>
        <p:txBody>
          <a:bodyPr wrap="none" lIns="91440" tIns="45720" rIns="91440" bIns="45720">
            <a:spAutoFit/>
          </a:bodyPr>
          <a:lstStyle/>
          <a:p>
            <a:pPr algn="ctr"/>
            <a:r>
              <a:rPr lang="en-US" sz="5400" b="1" dirty="0" smtClean="0">
                <a:ln w="19050">
                  <a:solidFill>
                    <a:srgbClr val="3397D3">
                      <a:tint val="1000"/>
                    </a:srgbClr>
                  </a:solidFill>
                  <a:prstDash val="solid"/>
                </a:ln>
                <a:solidFill>
                  <a:srgbClr val="363535"/>
                </a:solidFill>
                <a:effectLst>
                  <a:outerShdw blurRad="50000" dist="50800" dir="7500000" algn="tl">
                    <a:srgbClr val="000000">
                      <a:shade val="5000"/>
                      <a:alpha val="35000"/>
                    </a:srgbClr>
                  </a:outerShdw>
                </a:effectLst>
              </a:rPr>
              <a:t>SQL Server 2012 – Mayan Edition</a:t>
            </a:r>
            <a:endParaRPr lang="en-US" sz="5400" b="1" dirty="0">
              <a:ln w="19050">
                <a:solidFill>
                  <a:srgbClr val="3397D3">
                    <a:tint val="1000"/>
                  </a:srgbClr>
                </a:solidFill>
                <a:prstDash val="solid"/>
              </a:ln>
              <a:solidFill>
                <a:srgbClr val="363535"/>
              </a:solidFill>
              <a:effectLst>
                <a:outerShdw blurRad="50000" dist="50800" dir="7500000" algn="tl">
                  <a:srgbClr val="000000">
                    <a:shade val="5000"/>
                    <a:alpha val="35000"/>
                  </a:srgbClr>
                </a:outerShdw>
              </a:effectLst>
            </a:endParaRPr>
          </a:p>
        </p:txBody>
      </p:sp>
      <p:sp>
        <p:nvSpPr>
          <p:cNvPr id="5" name="Rectangle 4"/>
          <p:cNvSpPr/>
          <p:nvPr/>
        </p:nvSpPr>
        <p:spPr>
          <a:xfrm>
            <a:off x="1043819" y="1981200"/>
            <a:ext cx="10101186" cy="1446550"/>
          </a:xfrm>
          <a:prstGeom prst="rect">
            <a:avLst/>
          </a:prstGeom>
          <a:solidFill>
            <a:schemeClr val="tx1">
              <a:alpha val="71000"/>
            </a:schemeClr>
          </a:solidFill>
          <a:effectLst>
            <a:softEdge rad="63500"/>
          </a:effectLst>
        </p:spPr>
        <p:txBody>
          <a:bodyPr wrap="square" lIns="91440" tIns="45720" rIns="91440" bIns="45720">
            <a:spAutoFit/>
          </a:bodyPr>
          <a:lstStyle/>
          <a:p>
            <a:pPr algn="ctr"/>
            <a:r>
              <a:rPr lang="en-US" sz="4400" b="1" i="1" dirty="0" smtClean="0">
                <a:ln w="19050">
                  <a:solidFill>
                    <a:srgbClr val="3397D3">
                      <a:tint val="1000"/>
                    </a:srgbClr>
                  </a:solidFill>
                  <a:prstDash val="solid"/>
                </a:ln>
                <a:solidFill>
                  <a:srgbClr val="363535"/>
                </a:solidFill>
                <a:effectLst>
                  <a:outerShdw blurRad="50000" dist="50800" dir="7500000" algn="tl">
                    <a:srgbClr val="000000">
                      <a:shade val="5000"/>
                      <a:alpha val="35000"/>
                    </a:srgbClr>
                  </a:outerShdw>
                </a:effectLst>
              </a:rPr>
              <a:t>“The last version of SQL Server you will ever need…”</a:t>
            </a:r>
            <a:endParaRPr lang="en-US" sz="4400" b="1" i="1" dirty="0">
              <a:ln w="19050">
                <a:solidFill>
                  <a:srgbClr val="3397D3">
                    <a:tint val="1000"/>
                  </a:srgbClr>
                </a:solidFill>
                <a:prstDash val="solid"/>
              </a:ln>
              <a:solidFill>
                <a:srgbClr val="363535"/>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69316155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Tile"/>
          <p:cNvSpPr/>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182880" bIns="45718" numCol="1" rtlCol="0" anchor="ctr" anchorCtr="0" compatLnSpc="1">
            <a:prstTxWarp prst="textNoShape">
              <a:avLst/>
            </a:prstTxWarp>
          </a:bodyPr>
          <a:lstStyle/>
          <a:p>
            <a:r>
              <a:rPr lang="en-US" sz="2000" dirty="0">
                <a:solidFill>
                  <a:schemeClr val="bg1"/>
                </a:solidFill>
                <a:latin typeface="Trebuchet MS" pitchFamily="34" charset="0"/>
                <a:ea typeface="Times New Roman" pitchFamily="18" charset="0"/>
                <a:cs typeface="Arial" charset="0"/>
              </a:rPr>
              <a:t>Julie have been with Microsoft since 2001 and have been working with Business Intelligence in various positions over the past 10 years covering roles from support engineer to product planning and product management. Prior to taking on her current position in the product team, Julie was the product manager for SQL Server Analysis Services and SQL Server Reporting Services</a:t>
            </a:r>
          </a:p>
          <a:p>
            <a:endParaRPr lang="en-US" sz="2000" dirty="0">
              <a:solidFill>
                <a:schemeClr val="bg1"/>
              </a:solidFill>
              <a:latin typeface="Trebuchet MS" pitchFamily="34" charset="0"/>
              <a:ea typeface="Times New Roman" pitchFamily="18" charset="0"/>
              <a:cs typeface="Arial" charset="0"/>
            </a:endParaRPr>
          </a:p>
        </p:txBody>
      </p:sp>
      <p:sp>
        <p:nvSpPr>
          <p:cNvPr id="5" name="Arrow Bar"/>
          <p:cNvSpPr/>
          <p:nvPr/>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Text Placeholder 6"/>
          <p:cNvSpPr txBox="1">
            <a:spLocks/>
          </p:cNvSpPr>
          <p:nvPr/>
        </p:nvSpPr>
        <p:spPr>
          <a:xfrm>
            <a:off x="4179052" y="1586586"/>
            <a:ext cx="5549740" cy="1378644"/>
          </a:xfrm>
          <a:prstGeom prst="rect">
            <a:avLst/>
          </a:prstGeo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SzPct val="90000"/>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Julie Strauss</a:t>
            </a:r>
            <a:endParaRPr lang="en-US" dirty="0"/>
          </a:p>
        </p:txBody>
      </p:sp>
      <p:sp useBgFill="1">
        <p:nvSpPr>
          <p:cNvPr id="7" name="Left Mask"/>
          <p:cNvSpPr/>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0" name="TechEd Tile"/>
          <p:cNvSpPr/>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1" name="TechEd Logo"/>
          <p:cNvPicPr>
            <a:picLocks noChangeAspect="1" noChangeArrowheads="1"/>
          </p:cNvPicPr>
          <p:nvPr/>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bwMode="auto">
          <a:xfrm>
            <a:off x="1015856" y="318713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9" name="Rectangle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2437" y="3353356"/>
            <a:ext cx="1924767" cy="249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mmasson\Desktop\Mesh\Presentations\Tech Ed 2012\Pictures\MAYA-g-log-cal-D01-Imix_whit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4412" y="1750128"/>
            <a:ext cx="1121921" cy="105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26487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Tile"/>
          <p:cNvSpPr/>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182880" bIns="45718" numCol="1" rtlCol="0" anchor="ctr" anchorCtr="0" compatLnSpc="1">
            <a:prstTxWarp prst="textNoShape">
              <a:avLst/>
            </a:prstTxWarp>
          </a:bodyPr>
          <a:lstStyle/>
          <a:p>
            <a:r>
              <a:rPr lang="en-US" sz="2000" dirty="0" smtClean="0">
                <a:solidFill>
                  <a:schemeClr val="bg1"/>
                </a:solidFill>
                <a:latin typeface="Trebuchet MS" pitchFamily="34" charset="0"/>
                <a:ea typeface="Times New Roman" pitchFamily="18" charset="0"/>
                <a:cs typeface="Arial" charset="0"/>
              </a:rPr>
              <a:t>Sean didn’t send me a bio slide, so this is what he gets.</a:t>
            </a:r>
            <a:endParaRPr lang="en-US" sz="2000" dirty="0">
              <a:solidFill>
                <a:schemeClr val="bg1"/>
              </a:solidFill>
              <a:latin typeface="Trebuchet MS" pitchFamily="34" charset="0"/>
              <a:ea typeface="Times New Roman" pitchFamily="18" charset="0"/>
              <a:cs typeface="Arial" charset="0"/>
            </a:endParaRPr>
          </a:p>
        </p:txBody>
      </p:sp>
      <p:sp>
        <p:nvSpPr>
          <p:cNvPr id="5" name="Arrow Bar"/>
          <p:cNvSpPr/>
          <p:nvPr/>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Text Placeholder 6"/>
          <p:cNvSpPr txBox="1">
            <a:spLocks/>
          </p:cNvSpPr>
          <p:nvPr/>
        </p:nvSpPr>
        <p:spPr>
          <a:xfrm>
            <a:off x="4179052" y="1586586"/>
            <a:ext cx="5549740" cy="1378644"/>
          </a:xfrm>
          <a:prstGeom prst="rect">
            <a:avLst/>
          </a:prstGeo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SzPct val="90000"/>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Sean Boon</a:t>
            </a:r>
            <a:endParaRPr lang="en-US" dirty="0"/>
          </a:p>
        </p:txBody>
      </p:sp>
      <p:sp useBgFill="1">
        <p:nvSpPr>
          <p:cNvPr id="7" name="Left Mask"/>
          <p:cNvSpPr/>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0" name="TechEd Tile"/>
          <p:cNvSpPr/>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1" name="TechEd Logo"/>
          <p:cNvPicPr>
            <a:picLocks noChangeAspect="1" noChangeArrowheads="1"/>
          </p:cNvPicPr>
          <p:nvPr/>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bwMode="auto">
          <a:xfrm>
            <a:off x="1015856" y="3187136"/>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3" name="Picture 2" descr="C:\Users\Jordan\Desktop\TechEd_2012\TechEd-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mmasson\Desktop\Mesh\Presentations\Tech Ed 2012\Pictures\MAYA-g-log-cal-D15-Men_whi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8212" y="1738504"/>
            <a:ext cx="1121957" cy="105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19679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Tile"/>
          <p:cNvSpPr/>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182880" bIns="45718" numCol="1" rtlCol="0" anchor="ctr" anchorCtr="0" compatLnSpc="1">
            <a:prstTxWarp prst="textNoShape">
              <a:avLst/>
            </a:prstTxWarp>
          </a:bodyPr>
          <a:lstStyle/>
          <a:p>
            <a:r>
              <a:rPr lang="en-US" sz="2000" dirty="0">
                <a:solidFill>
                  <a:schemeClr val="bg1"/>
                </a:solidFill>
                <a:latin typeface="Trebuchet MS" pitchFamily="34" charset="0"/>
                <a:ea typeface="Times New Roman" pitchFamily="18" charset="0"/>
                <a:cs typeface="Arial" charset="0"/>
              </a:rPr>
              <a:t>Amit Velingkar is a Program Manager </a:t>
            </a:r>
            <a:r>
              <a:rPr lang="en-US" sz="2000" dirty="0" smtClean="0">
                <a:solidFill>
                  <a:schemeClr val="bg1"/>
                </a:solidFill>
                <a:latin typeface="Trebuchet MS" pitchFamily="34" charset="0"/>
                <a:ea typeface="Times New Roman" pitchFamily="18" charset="0"/>
                <a:cs typeface="Arial" charset="0"/>
              </a:rPr>
              <a:t>on </a:t>
            </a:r>
            <a:r>
              <a:rPr lang="en-US" sz="2000" dirty="0">
                <a:solidFill>
                  <a:schemeClr val="bg1"/>
                </a:solidFill>
                <a:latin typeface="Trebuchet MS" pitchFamily="34" charset="0"/>
                <a:ea typeface="Times New Roman" pitchFamily="18" charset="0"/>
                <a:cs typeface="Arial" charset="0"/>
              </a:rPr>
              <a:t>Microsoft </a:t>
            </a:r>
            <a:r>
              <a:rPr lang="en-US" sz="2000" dirty="0" smtClean="0">
                <a:solidFill>
                  <a:schemeClr val="bg1"/>
                </a:solidFill>
                <a:latin typeface="Trebuchet MS" pitchFamily="34" charset="0"/>
                <a:ea typeface="Times New Roman" pitchFamily="18" charset="0"/>
                <a:cs typeface="Arial" charset="0"/>
              </a:rPr>
              <a:t>Excel team, working on Business Intelligence and Data Visualizations features. He likes to travel, play cricket and often dabbles with web applications. </a:t>
            </a:r>
          </a:p>
          <a:p>
            <a:endParaRPr lang="en-US" sz="2000" dirty="0">
              <a:solidFill>
                <a:schemeClr val="bg1"/>
              </a:solidFill>
              <a:latin typeface="Trebuchet MS" pitchFamily="34" charset="0"/>
              <a:ea typeface="Times New Roman" pitchFamily="18" charset="0"/>
              <a:cs typeface="Arial" charset="0"/>
            </a:endParaRPr>
          </a:p>
          <a:p>
            <a:r>
              <a:rPr lang="en-US" sz="2000" dirty="0" smtClean="0">
                <a:solidFill>
                  <a:schemeClr val="bg1"/>
                </a:solidFill>
                <a:latin typeface="Trebuchet MS" pitchFamily="34" charset="0"/>
                <a:ea typeface="Times New Roman" pitchFamily="18" charset="0"/>
                <a:cs typeface="Arial" charset="0"/>
              </a:rPr>
              <a:t>He is suspicious about the motives of a few of his friends…</a:t>
            </a:r>
            <a:endParaRPr lang="en-US" sz="2000" dirty="0">
              <a:solidFill>
                <a:schemeClr val="bg1"/>
              </a:solidFill>
              <a:latin typeface="Trebuchet MS" pitchFamily="34" charset="0"/>
              <a:ea typeface="Times New Roman" pitchFamily="18" charset="0"/>
              <a:cs typeface="Arial" charset="0"/>
            </a:endParaRPr>
          </a:p>
        </p:txBody>
      </p:sp>
      <p:sp>
        <p:nvSpPr>
          <p:cNvPr id="5" name="Arrow Bar"/>
          <p:cNvSpPr/>
          <p:nvPr/>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Text Placeholder 6"/>
          <p:cNvSpPr txBox="1">
            <a:spLocks/>
          </p:cNvSpPr>
          <p:nvPr/>
        </p:nvSpPr>
        <p:spPr>
          <a:xfrm>
            <a:off x="4179052" y="1586586"/>
            <a:ext cx="5549740" cy="1378644"/>
          </a:xfrm>
          <a:prstGeom prst="rect">
            <a:avLst/>
          </a:prstGeo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SzPct val="90000"/>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Amit Velingkar</a:t>
            </a:r>
            <a:endParaRPr lang="en-US" dirty="0"/>
          </a:p>
        </p:txBody>
      </p:sp>
      <p:sp useBgFill="1">
        <p:nvSpPr>
          <p:cNvPr id="7" name="Left Mask"/>
          <p:cNvSpPr/>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0" name="TechEd Tile"/>
          <p:cNvSpPr/>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1" name="TechEd Logo"/>
          <p:cNvPicPr>
            <a:picLocks noChangeAspect="1" noChangeArrowheads="1"/>
          </p:cNvPicPr>
          <p:nvPr/>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bwMode="auto">
          <a:xfrm>
            <a:off x="1015856" y="3187136"/>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Picture 2" descr="C:\Users\Jordan\Desktop\TechEd_2012\TechEd-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mmasson\Desktop\Mesh\Presentations\Tech Ed 2012\Pictures\MAYA-g-log-cal-D19-Kawak_whi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8212" y="1750128"/>
            <a:ext cx="1121957" cy="10515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2882" y="3371850"/>
            <a:ext cx="2452180" cy="2452180"/>
          </a:xfrm>
          <a:prstGeom prst="rect">
            <a:avLst/>
          </a:prstGeom>
        </p:spPr>
      </p:pic>
    </p:spTree>
    <p:extLst>
      <p:ext uri="{BB962C8B-B14F-4D97-AF65-F5344CB8AC3E}">
        <p14:creationId xmlns:p14="http://schemas.microsoft.com/office/powerpoint/2010/main" val="346204389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1466" y="0"/>
            <a:ext cx="12167359" cy="685800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6" name="Rectangle 5"/>
          <p:cNvSpPr/>
          <p:nvPr/>
        </p:nvSpPr>
        <p:spPr>
          <a:xfrm>
            <a:off x="9570430" y="6457890"/>
            <a:ext cx="2596929" cy="400110"/>
          </a:xfrm>
          <a:prstGeom prst="rect">
            <a:avLst/>
          </a:prstGeom>
        </p:spPr>
        <p:txBody>
          <a:bodyPr wrap="square">
            <a:spAutoFit/>
          </a:bodyPr>
          <a:lstStyle/>
          <a:p>
            <a:r>
              <a:rPr lang="en-US" sz="1000" dirty="0"/>
              <a:t>originally posted to </a:t>
            </a:r>
            <a:r>
              <a:rPr lang="en-US" sz="1000" b="1" dirty="0">
                <a:hlinkClick r:id="rId3" tooltip="Flickr"/>
              </a:rPr>
              <a:t>Flickr</a:t>
            </a:r>
            <a:r>
              <a:rPr lang="en-US" sz="1000" dirty="0"/>
              <a:t> as </a:t>
            </a:r>
            <a:r>
              <a:rPr lang="en-US" sz="1000" dirty="0">
                <a:hlinkClick r:id="rId4"/>
              </a:rPr>
              <a:t>Mayan Zodiac Circle</a:t>
            </a:r>
            <a:endParaRPr lang="en-US" sz="1000" dirty="0"/>
          </a:p>
        </p:txBody>
      </p:sp>
      <p:pic>
        <p:nvPicPr>
          <p:cNvPr id="5" name="Content Placeholder 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4807" y="-1295400"/>
            <a:ext cx="12263632" cy="8153400"/>
          </a:xfrm>
        </p:spPr>
      </p:pic>
    </p:spTree>
    <p:extLst>
      <p:ext uri="{BB962C8B-B14F-4D97-AF65-F5344CB8AC3E}">
        <p14:creationId xmlns:p14="http://schemas.microsoft.com/office/powerpoint/2010/main" val="247092834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1466" y="0"/>
            <a:ext cx="12167359" cy="685800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6" name="Rectangle 5"/>
          <p:cNvSpPr/>
          <p:nvPr/>
        </p:nvSpPr>
        <p:spPr>
          <a:xfrm>
            <a:off x="9570430" y="6457890"/>
            <a:ext cx="2596929" cy="400110"/>
          </a:xfrm>
          <a:prstGeom prst="rect">
            <a:avLst/>
          </a:prstGeom>
        </p:spPr>
        <p:txBody>
          <a:bodyPr wrap="square">
            <a:spAutoFit/>
          </a:bodyPr>
          <a:lstStyle/>
          <a:p>
            <a:r>
              <a:rPr lang="en-US" sz="1000" dirty="0"/>
              <a:t>originally posted to </a:t>
            </a:r>
            <a:r>
              <a:rPr lang="en-US" sz="1000" b="1" dirty="0">
                <a:hlinkClick r:id="rId3" tooltip="Flickr"/>
              </a:rPr>
              <a:t>Flickr</a:t>
            </a:r>
            <a:r>
              <a:rPr lang="en-US" sz="1000" dirty="0"/>
              <a:t> as </a:t>
            </a:r>
            <a:r>
              <a:rPr lang="en-US" sz="1000" dirty="0">
                <a:hlinkClick r:id="rId4"/>
              </a:rPr>
              <a:t>Mayan Zodiac Circle</a:t>
            </a:r>
            <a:endParaRPr lang="en-US" sz="1000" dirty="0"/>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587" y="-1143000"/>
            <a:ext cx="12190412" cy="9142810"/>
          </a:xfrm>
        </p:spPr>
      </p:pic>
    </p:spTree>
    <p:extLst>
      <p:ext uri="{BB962C8B-B14F-4D97-AF65-F5344CB8AC3E}">
        <p14:creationId xmlns:p14="http://schemas.microsoft.com/office/powerpoint/2010/main" val="87821513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1466" y="0"/>
            <a:ext cx="12167359" cy="685800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6" name="Rectangle 5"/>
          <p:cNvSpPr/>
          <p:nvPr/>
        </p:nvSpPr>
        <p:spPr>
          <a:xfrm>
            <a:off x="9570430" y="6457890"/>
            <a:ext cx="2596929" cy="400110"/>
          </a:xfrm>
          <a:prstGeom prst="rect">
            <a:avLst/>
          </a:prstGeom>
        </p:spPr>
        <p:txBody>
          <a:bodyPr wrap="square">
            <a:spAutoFit/>
          </a:bodyPr>
          <a:lstStyle/>
          <a:p>
            <a:r>
              <a:rPr lang="en-US" sz="1000" dirty="0"/>
              <a:t>originally posted to </a:t>
            </a:r>
            <a:r>
              <a:rPr lang="en-US" sz="1000" b="1" dirty="0">
                <a:hlinkClick r:id="rId3" tooltip="Flickr"/>
              </a:rPr>
              <a:t>Flickr</a:t>
            </a:r>
            <a:r>
              <a:rPr lang="en-US" sz="1000" dirty="0"/>
              <a:t> as </a:t>
            </a:r>
            <a:r>
              <a:rPr lang="en-US" sz="1000" dirty="0">
                <a:hlinkClick r:id="rId4"/>
              </a:rPr>
              <a:t>Mayan Zodiac Circle</a:t>
            </a:r>
            <a:endParaRPr lang="en-US" sz="1000" dirty="0"/>
          </a:p>
        </p:txBody>
      </p:sp>
      <p:pic>
        <p:nvPicPr>
          <p:cNvPr id="5" name="Content Placeholder 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0"/>
            <a:ext cx="12263633" cy="8153400"/>
          </a:xfrm>
        </p:spPr>
      </p:pic>
    </p:spTree>
    <p:extLst>
      <p:ext uri="{BB962C8B-B14F-4D97-AF65-F5344CB8AC3E}">
        <p14:creationId xmlns:p14="http://schemas.microsoft.com/office/powerpoint/2010/main" val="24610314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TechEd_2012_PPT_Template">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Matt Masson; Matthew Roche; Carolyn Chau; Julie Strauss; Amit Velingkar</External_x0020_Speaker>
    <Session_x0020_Code xmlns="2295e2e7-0eeb-498e-8716-217bb2ee6ee3">DBI207</Session_x0020_Code>
    <ProductTaxHTField0 xmlns="2295e2e7-0eeb-498e-8716-217bb2ee6ee3">
      <Terms xmlns="http://schemas.microsoft.com/office/infopath/2007/PartnerControls"/>
    </ProductTaxHTField0>
    <Presentation_x0020_Date xmlns="2295e2e7-0eeb-498e-8716-217bb2ee6ee3">2012-06-12T00:00:00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http://purl.org/dc/terms/"/>
    <ds:schemaRef ds:uri="http://schemas.microsoft.com/office/2006/documentManagement/types"/>
    <ds:schemaRef ds:uri="http://purl.org/dc/dcmitype/"/>
    <ds:schemaRef ds:uri="2295e2e7-0eeb-498e-8716-217bb2ee6ee3"/>
    <ds:schemaRef ds:uri="http://purl.org/dc/elements/1.1/"/>
    <ds:schemaRef ds:uri="http://www.w3.org/XML/1998/namespace"/>
    <ds:schemaRef ds:uri="8b529f77-48ab-4581-b468-93f09345b8aa"/>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229</TotalTime>
  <Words>863</Words>
  <Application>Microsoft Office PowerPoint</Application>
  <PresentationFormat>Custom</PresentationFormat>
  <Paragraphs>88</Paragraphs>
  <Slides>23</Slides>
  <Notes>15</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TechEd_2012_Template_16x9</vt:lpstr>
      <vt:lpstr>TechEd_2012_PPT_Template</vt:lpstr>
      <vt:lpstr>BI Power Hour</vt:lpstr>
      <vt:lpstr>About the Power Hour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Worlds largest database?</vt:lpstr>
      <vt:lpstr>Key “ET” Drivers</vt:lpstr>
      <vt:lpstr>PowerPoint Presentation</vt:lpstr>
      <vt:lpstr>PowerPoint Presentation</vt:lpstr>
      <vt:lpstr>Track Resources</vt:lpstr>
      <vt:lpstr>Resources</vt:lpstr>
      <vt:lpstr>PowerPoint Presentation</vt:lpstr>
      <vt:lpstr>MS Tag</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 Power Hour</dc:title>
  <dc:subject>TechEd 2012</dc:subject>
  <dc:creator>Matt Masson</dc:creator>
  <cp:keywords>TechEd 2012</cp:keywords>
  <dc:description>Template: Jordan Cayabyab, Artitudes Design
Formatting:
Event Date: June 11-14, 2012
Event Location: Orlando, FL
Audience Type: IT Pros, Developers</dc:description>
  <cp:lastModifiedBy>Shows</cp:lastModifiedBy>
  <cp:revision>60</cp:revision>
  <cp:lastPrinted>2010-05-11T05:02:34Z</cp:lastPrinted>
  <dcterms:created xsi:type="dcterms:W3CDTF">2012-05-09T17:11:10Z</dcterms:created>
  <dcterms:modified xsi:type="dcterms:W3CDTF">2012-06-12T22:59:43Z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