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1"/>
  </p:notesMasterIdLst>
  <p:handoutMasterIdLst>
    <p:handoutMasterId r:id="rId22"/>
  </p:handoutMasterIdLst>
  <p:sldIdLst>
    <p:sldId id="257" r:id="rId6"/>
    <p:sldId id="342" r:id="rId7"/>
    <p:sldId id="345" r:id="rId8"/>
    <p:sldId id="322" r:id="rId9"/>
    <p:sldId id="323" r:id="rId10"/>
    <p:sldId id="347" r:id="rId11"/>
    <p:sldId id="327" r:id="rId12"/>
    <p:sldId id="346" r:id="rId13"/>
    <p:sldId id="331" r:id="rId14"/>
    <p:sldId id="352" r:id="rId15"/>
    <p:sldId id="348" r:id="rId16"/>
    <p:sldId id="349" r:id="rId17"/>
    <p:sldId id="350" r:id="rId18"/>
    <p:sldId id="351" r:id="rId19"/>
    <p:sldId id="256" r:id="rId2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031"/>
    <a:srgbClr val="F6AE1E"/>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4A9631-036B-4379-BA7A-1530E2C5EB6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D981B906-E48D-43F8-8760-B0BFEB02150A}" type="datetime8">
              <a:rPr lang="en-US" smtClean="0">
                <a:cs typeface="Arial" charset="0"/>
              </a:rPr>
              <a:pPr/>
              <a:t>6/12/2012 4:02 PM</a:t>
            </a:fld>
            <a:endParaRPr lang="en-US" dirty="0" smtClean="0">
              <a:cs typeface="Arial" charset="0"/>
            </a:endParaRPr>
          </a:p>
        </p:txBody>
      </p:sp>
      <p:sp>
        <p:nvSpPr>
          <p:cNvPr id="36867" name="Rectangle 6"/>
          <p:cNvSpPr>
            <a:spLocks noGrp="1" noChangeArrowheads="1"/>
          </p:cNvSpPr>
          <p:nvPr>
            <p:ph type="ftr" sz="quarter" idx="4"/>
          </p:nvPr>
        </p:nvSpPr>
        <p:spPr>
          <a:noFill/>
        </p:spPr>
        <p:txBody>
          <a:bodyPr/>
          <a:lstStyle/>
          <a:p>
            <a:r>
              <a:rPr lang="en-US" dirty="0" smtClean="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68" name="Rectangle 7"/>
          <p:cNvSpPr>
            <a:spLocks noGrp="1" noChangeArrowheads="1"/>
          </p:cNvSpPr>
          <p:nvPr>
            <p:ph type="sldNum" sz="quarter" idx="5"/>
          </p:nvPr>
        </p:nvSpPr>
        <p:spPr>
          <a:noFill/>
        </p:spPr>
        <p:txBody>
          <a:bodyPr/>
          <a:lstStyle/>
          <a:p>
            <a:fld id="{D5E25F9C-944B-4311-8DA3-48595C6087DB}" type="slidenum">
              <a:rPr lang="en-US" smtClean="0">
                <a:cs typeface="Arial" charset="0"/>
              </a:rPr>
              <a:pPr/>
              <a:t>5</a:t>
            </a:fld>
            <a:endParaRPr lang="en-US" dirty="0" smtClean="0">
              <a:cs typeface="Arial" charset="0"/>
            </a:endParaRPr>
          </a:p>
        </p:txBody>
      </p:sp>
      <p:sp>
        <p:nvSpPr>
          <p:cNvPr id="36869" name="Rectangle 2"/>
          <p:cNvSpPr>
            <a:spLocks noGrp="1" noRot="1" noChangeAspect="1" noChangeArrowheads="1" noTextEdit="1"/>
          </p:cNvSpPr>
          <p:nvPr>
            <p:ph type="sldImg"/>
          </p:nvPr>
        </p:nvSpPr>
        <p:spPr>
          <a:xfrm>
            <a:off x="382588" y="685800"/>
            <a:ext cx="6092825" cy="3429000"/>
          </a:xfrm>
          <a:ln/>
        </p:spPr>
      </p:sp>
      <p:sp>
        <p:nvSpPr>
          <p:cNvPr id="36870" name="Rectangle 3"/>
          <p:cNvSpPr>
            <a:spLocks noGrp="1" noChangeArrowheads="1"/>
          </p:cNvSpPr>
          <p:nvPr>
            <p:ph type="body" idx="1"/>
          </p:nvPr>
        </p:nvSpPr>
        <p:spPr>
          <a:xfrm>
            <a:off x="685800" y="4343401"/>
            <a:ext cx="5486400" cy="4114800"/>
          </a:xfrm>
          <a:prstGeom prst="rect">
            <a:avLst/>
          </a:prstGeom>
          <a:noFill/>
          <a:ln/>
        </p:spPr>
        <p:txBody>
          <a:bodyPr lIns="89584" tIns="44792" rIns="89584" bIns="44792"/>
          <a:lstStyle/>
          <a:p>
            <a:pPr defTabSz="897195" eaLnBrk="0" hangingPunct="0">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332706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jpeg"/><Relationship Id="rId7" Type="http://schemas.openxmlformats.org/officeDocument/2006/relationships/hyperlink" Target="http://www.microsoft.com/sqlserverlab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microsoft.com/msd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powerpivot.co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91936"/>
            <a:ext cx="6718301" cy="1232464"/>
          </a:xfrm>
        </p:spPr>
        <p:txBody>
          <a:bodyPr/>
          <a:lstStyle/>
          <a:p>
            <a:r>
              <a:rPr lang="en-US" dirty="0"/>
              <a:t>Building Self-Service BI Applications Using PowerPivot</a:t>
            </a:r>
          </a:p>
        </p:txBody>
      </p:sp>
      <p:sp>
        <p:nvSpPr>
          <p:cNvPr id="3" name="Subtitle 2"/>
          <p:cNvSpPr>
            <a:spLocks noGrp="1"/>
          </p:cNvSpPr>
          <p:nvPr>
            <p:ph type="subTitle" idx="1"/>
          </p:nvPr>
        </p:nvSpPr>
        <p:spPr/>
        <p:txBody>
          <a:bodyPr/>
          <a:lstStyle/>
          <a:p>
            <a:r>
              <a:rPr lang="en-US" dirty="0" smtClean="0"/>
              <a:t>Julie Strauss</a:t>
            </a:r>
          </a:p>
          <a:p>
            <a:r>
              <a:rPr lang="en-US" dirty="0" smtClean="0"/>
              <a:t>Senior Program Manager Lead</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2130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DBI301</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@ms_teched</a:t>
              </a:r>
              <a:endParaRPr lang="en-US" sz="1400" dirty="0">
                <a:gradFill>
                  <a:gsLst>
                    <a:gs pos="50000">
                      <a:schemeClr val="tx1"/>
                    </a:gs>
                    <a:gs pos="100000">
                      <a:schemeClr val="tx1"/>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chemeClr val="tx1"/>
                    </a:gs>
                    <a:gs pos="100000">
                      <a:schemeClr val="tx1"/>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chemeClr val="tx1"/>
                    </a:gs>
                    <a:gs pos="100000">
                      <a:schemeClr val="tx1"/>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chemeClr val="tx1"/>
                        </a:gs>
                        <a:gs pos="100000">
                          <a:schemeClr val="tx1"/>
                        </a:gs>
                      </a:gsLst>
                      <a:lin ang="5400000" scaled="0"/>
                    </a:gradFill>
                    <a:latin typeface="Segoe UI Semibold" pitchFamily="34" charset="0"/>
                    <a:hlinkClick r:id="rId4"/>
                  </a:rPr>
                  <a:t>m</a:t>
                </a:r>
                <a:r>
                  <a:rPr lang="en-US" sz="7000" dirty="0">
                    <a:gradFill>
                      <a:gsLst>
                        <a:gs pos="50000">
                          <a:schemeClr val="tx1"/>
                        </a:gs>
                        <a:gs pos="100000">
                          <a:schemeClr val="tx1"/>
                        </a:gs>
                      </a:gsLst>
                      <a:lin ang="5400000" scaled="0"/>
                    </a:gradFill>
                    <a:latin typeface="Segoe UI Semibold" pitchFamily="34" charset="0"/>
                    <a:hlinkClick r:id="rId4"/>
                  </a:rPr>
                  <a:t>v</a:t>
                </a:r>
                <a:r>
                  <a:rPr lang="en-US" sz="7000" dirty="0" smtClean="0">
                    <a:gradFill>
                      <a:gsLst>
                        <a:gs pos="50000">
                          <a:schemeClr val="tx1"/>
                        </a:gs>
                        <a:gs pos="100000">
                          <a:schemeClr val="tx1"/>
                        </a:gs>
                      </a:gsLst>
                      <a:lin ang="5400000" scaled="0"/>
                    </a:gradFill>
                    <a:latin typeface="Segoe UI Semibold" pitchFamily="34" charset="0"/>
                    <a:hlinkClick r:id="rId4"/>
                  </a:rPr>
                  <a:t>a</a:t>
                </a:r>
                <a:endParaRPr lang="en-US" sz="7000" dirty="0" smtClean="0">
                  <a:gradFill>
                    <a:gsLst>
                      <a:gs pos="50000">
                        <a:schemeClr val="tx1"/>
                      </a:gs>
                      <a:gs pos="100000">
                        <a:schemeClr val="tx1"/>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chemeClr val="tx2"/>
                        </a:gs>
                        <a:gs pos="100000">
                          <a:schemeClr val="tx2"/>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chemeClr val="tx1"/>
                    </a:gs>
                    <a:gs pos="100000">
                      <a:schemeClr val="tx1"/>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chemeClr val="tx1"/>
                    </a:gs>
                    <a:gs pos="100000">
                      <a:schemeClr val="tx1"/>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chemeClr val="tx1"/>
                    </a:gs>
                    <a:gs pos="100000">
                      <a:schemeClr val="tx1"/>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93748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757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5113157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2666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7831264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reen"/>
          <p:cNvSpPr/>
          <p:nvPr/>
        </p:nvSpPr>
        <p:spPr bwMode="auto">
          <a:xfrm>
            <a:off x="7562060" y="28303"/>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6" name="Red"/>
          <p:cNvSpPr/>
          <p:nvPr/>
        </p:nvSpPr>
        <p:spPr bwMode="auto">
          <a:xfrm>
            <a:off x="7562060" y="1914776"/>
            <a:ext cx="3863960"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7" name="Yellow"/>
          <p:cNvSpPr/>
          <p:nvPr/>
        </p:nvSpPr>
        <p:spPr bwMode="auto">
          <a:xfrm>
            <a:off x="5654857" y="1914777"/>
            <a:ext cx="180876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28" name="Orange"/>
          <p:cNvSpPr/>
          <p:nvPr/>
        </p:nvSpPr>
        <p:spPr bwMode="auto">
          <a:xfrm>
            <a:off x="5657249" y="28304"/>
            <a:ext cx="1808763" cy="1782647"/>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9" name="Light Blue"/>
          <p:cNvSpPr/>
          <p:nvPr/>
        </p:nvSpPr>
        <p:spPr bwMode="auto">
          <a:xfrm>
            <a:off x="9490908" y="0"/>
            <a:ext cx="1935111" cy="1808887"/>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1" name="Green"/>
          <p:cNvSpPr/>
          <p:nvPr/>
        </p:nvSpPr>
        <p:spPr bwMode="auto">
          <a:xfrm>
            <a:off x="11502220" y="40503"/>
            <a:ext cx="686605" cy="1775703"/>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33" name="Red"/>
          <p:cNvSpPr/>
          <p:nvPr/>
        </p:nvSpPr>
        <p:spPr bwMode="auto">
          <a:xfrm>
            <a:off x="5654857" y="3779952"/>
            <a:ext cx="3743282" cy="1782647"/>
          </a:xfrm>
          <a:prstGeom prst="roundRect">
            <a:avLst>
              <a:gd name="adj" fmla="val 0"/>
            </a:avLst>
          </a:prstGeom>
          <a:solidFill>
            <a:srgbClr val="7030A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36" name="Orange"/>
          <p:cNvSpPr/>
          <p:nvPr/>
        </p:nvSpPr>
        <p:spPr bwMode="auto">
          <a:xfrm>
            <a:off x="11502220" y="3779953"/>
            <a:ext cx="686605"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7" name="Yellow"/>
          <p:cNvSpPr/>
          <p:nvPr/>
        </p:nvSpPr>
        <p:spPr bwMode="auto">
          <a:xfrm>
            <a:off x="9490908" y="3779953"/>
            <a:ext cx="193511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Demos</a:t>
            </a:r>
          </a:p>
        </p:txBody>
      </p:sp>
      <p:sp>
        <p:nvSpPr>
          <p:cNvPr id="39" name="Orange"/>
          <p:cNvSpPr/>
          <p:nvPr/>
        </p:nvSpPr>
        <p:spPr bwMode="auto">
          <a:xfrm>
            <a:off x="11502220" y="1904999"/>
            <a:ext cx="686605" cy="179242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1" name="Orange"/>
          <p:cNvSpPr/>
          <p:nvPr/>
        </p:nvSpPr>
        <p:spPr bwMode="auto">
          <a:xfrm>
            <a:off x="5654856" y="5645745"/>
            <a:ext cx="1808763" cy="1219199"/>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3" name="Green"/>
          <p:cNvSpPr/>
          <p:nvPr/>
        </p:nvSpPr>
        <p:spPr bwMode="auto">
          <a:xfrm>
            <a:off x="11502220" y="5653629"/>
            <a:ext cx="686605" cy="1212255"/>
          </a:xfrm>
          <a:prstGeom prst="roundRect">
            <a:avLst>
              <a:gd name="adj" fmla="val 0"/>
            </a:avLst>
          </a:prstGeom>
          <a:solidFill>
            <a:srgbClr val="7030A0"/>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44" name="Orange"/>
          <p:cNvSpPr/>
          <p:nvPr/>
        </p:nvSpPr>
        <p:spPr bwMode="auto">
          <a:xfrm>
            <a:off x="7562061" y="5638800"/>
            <a:ext cx="1836078" cy="1226145"/>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5" name="Orange"/>
          <p:cNvSpPr/>
          <p:nvPr/>
        </p:nvSpPr>
        <p:spPr bwMode="auto">
          <a:xfrm>
            <a:off x="9490908" y="5638800"/>
            <a:ext cx="1935111" cy="1219199"/>
          </a:xfrm>
          <a:prstGeom prst="roundRect">
            <a:avLst>
              <a:gd name="adj" fmla="val 0"/>
            </a:avLst>
          </a:prstGeom>
          <a:solidFill>
            <a:srgbClr val="00B0F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Demos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659959" y="974619"/>
            <a:ext cx="5967853" cy="1098762"/>
          </a:xfrm>
          <a:prstGeom prst="rect">
            <a:avLst/>
          </a:prstGeom>
          <a:noFill/>
        </p:spPr>
        <p:txBody>
          <a:bodyPr wrap="square" lIns="91440" tIns="91440" rIns="91440" bIns="91440" rtlCol="0">
            <a:spAutoFit/>
          </a:bodyPr>
          <a:lstStyle/>
          <a:p>
            <a:pPr>
              <a:lnSpc>
                <a:spcPct val="90000"/>
              </a:lnSpc>
              <a:spcBef>
                <a:spcPct val="20000"/>
              </a:spcBef>
              <a:buSzPct val="90000"/>
            </a:pPr>
            <a:r>
              <a:rPr lang="en-US" sz="6600" b="1" dirty="0" smtClean="0">
                <a:solidFill>
                  <a:schemeClr val="tx1">
                    <a:alpha val="99000"/>
                  </a:schemeClr>
                </a:solidFill>
              </a:rPr>
              <a:t>Agenda</a:t>
            </a:r>
          </a:p>
        </p:txBody>
      </p:sp>
    </p:spTree>
    <p:extLst>
      <p:ext uri="{BB962C8B-B14F-4D97-AF65-F5344CB8AC3E}">
        <p14:creationId xmlns:p14="http://schemas.microsoft.com/office/powerpoint/2010/main" val="349029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12"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9" fill="hold" grpId="0" nodeType="withEffect">
                                  <p:stCondLst>
                                    <p:cond delay="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8" fill="hold" grpId="0" nodeType="withEffect">
                                  <p:stCondLst>
                                    <p:cond delay="5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3" grpId="0" animBg="1"/>
      <p:bldP spid="36" grpId="0" animBg="1"/>
      <p:bldP spid="37" grpId="0" animBg="1"/>
      <p:bldP spid="39" grpId="0" animBg="1"/>
      <p:bldP spid="41" grpId="0" animBg="1"/>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507868" y="230193"/>
            <a:ext cx="11173090" cy="664797"/>
          </a:xfrm>
          <a:prstGeom prst="rect">
            <a:avLst/>
          </a:prstGeom>
        </p:spPr>
        <p:txBody>
          <a:bodyPr vert="horz" wrap="square" lIns="0" tIns="0" rIns="0" bIns="0" rtlCol="0" anchor="ctr" anchorCtr="0">
            <a:noAutofit/>
          </a:bodyPr>
          <a:lstStyle/>
          <a:p>
            <a:pPr lvl="0" defTabSz="914363">
              <a:lnSpc>
                <a:spcPct val="90000"/>
              </a:lnSpc>
              <a:spcBef>
                <a:spcPct val="0"/>
              </a:spcBef>
            </a:pPr>
            <a:r>
              <a:rPr lang="en-US" sz="4200" dirty="0" smtClean="0">
                <a:latin typeface="+mj-lt"/>
                <a:ea typeface="+mj-ea"/>
                <a:cs typeface="Arial"/>
              </a:rPr>
              <a:t>The BI </a:t>
            </a:r>
            <a:r>
              <a:rPr lang="en-US" sz="4200" dirty="0">
                <a:latin typeface="+mj-lt"/>
                <a:ea typeface="+mj-ea"/>
                <a:cs typeface="Arial"/>
              </a:rPr>
              <a:t>Semantic </a:t>
            </a:r>
            <a:r>
              <a:rPr lang="en-US" sz="4200" dirty="0" smtClean="0">
                <a:latin typeface="+mj-lt"/>
                <a:ea typeface="+mj-ea"/>
                <a:cs typeface="Arial"/>
              </a:rPr>
              <a:t>Model</a:t>
            </a:r>
            <a:endParaRPr lang="en-US" sz="4200" dirty="0">
              <a:latin typeface="+mj-lt"/>
              <a:ea typeface="+mj-ea"/>
              <a:cs typeface="Arial"/>
            </a:endParaRPr>
          </a:p>
        </p:txBody>
      </p:sp>
      <p:sp>
        <p:nvSpPr>
          <p:cNvPr id="27" name="Rectangle 26"/>
          <p:cNvSpPr/>
          <p:nvPr/>
        </p:nvSpPr>
        <p:spPr bwMode="auto">
          <a:xfrm>
            <a:off x="2184399" y="4092430"/>
            <a:ext cx="9067800" cy="1241570"/>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0" name="Rectangle 29"/>
          <p:cNvSpPr/>
          <p:nvPr/>
        </p:nvSpPr>
        <p:spPr bwMode="auto">
          <a:xfrm>
            <a:off x="812800" y="3635230"/>
            <a:ext cx="10439399" cy="380999"/>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685891" fontAlgn="auto">
              <a:spcBef>
                <a:spcPts val="0"/>
              </a:spcBef>
              <a:spcAft>
                <a:spcPts val="0"/>
              </a:spcAft>
              <a:defRPr/>
            </a:pPr>
            <a:r>
              <a:rPr lang="en-US" sz="2400" spc="-113" dirty="0">
                <a:ln w="3175">
                  <a:noFill/>
                </a:ln>
                <a:solidFill>
                  <a:schemeClr val="tx1"/>
                </a:solidFill>
                <a:cs typeface="Arial" pitchFamily="34" charset="0"/>
              </a:rPr>
              <a:t>Three Investment Areas for </a:t>
            </a:r>
            <a:r>
              <a:rPr lang="en-US" sz="2400" spc="-113" dirty="0" smtClean="0">
                <a:ln w="3175">
                  <a:noFill/>
                </a:ln>
                <a:solidFill>
                  <a:schemeClr val="tx1"/>
                </a:solidFill>
                <a:cs typeface="Arial" pitchFamily="34" charset="0"/>
              </a:rPr>
              <a:t>Analysis Services in SQL Server 2012</a:t>
            </a:r>
            <a:endParaRPr lang="en-US" sz="2400" spc="-113" dirty="0">
              <a:ln w="3175">
                <a:noFill/>
              </a:ln>
              <a:solidFill>
                <a:schemeClr val="tx1"/>
              </a:solidFill>
              <a:cs typeface="Arial" pitchFamily="34" charset="0"/>
            </a:endParaRPr>
          </a:p>
        </p:txBody>
      </p:sp>
      <p:sp>
        <p:nvSpPr>
          <p:cNvPr id="31" name="Rectangle 30"/>
          <p:cNvSpPr/>
          <p:nvPr/>
        </p:nvSpPr>
        <p:spPr bwMode="auto">
          <a:xfrm>
            <a:off x="812799" y="4090454"/>
            <a:ext cx="1315274" cy="124157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2" name="Freeform 70"/>
          <p:cNvSpPr>
            <a:spLocks noEditPoints="1"/>
          </p:cNvSpPr>
          <p:nvPr/>
        </p:nvSpPr>
        <p:spPr bwMode="auto">
          <a:xfrm>
            <a:off x="1198391" y="4385585"/>
            <a:ext cx="544089" cy="651308"/>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Text Placeholder 2"/>
          <p:cNvSpPr txBox="1">
            <a:spLocks/>
          </p:cNvSpPr>
          <p:nvPr/>
        </p:nvSpPr>
        <p:spPr>
          <a:xfrm>
            <a:off x="2260599" y="4246805"/>
            <a:ext cx="8329613" cy="116339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smtClean="0">
                <a:gradFill>
                  <a:gsLst>
                    <a:gs pos="0">
                      <a:srgbClr val="FFFFFF"/>
                    </a:gs>
                    <a:gs pos="100000">
                      <a:srgbClr val="FFFFFF"/>
                    </a:gs>
                  </a:gsLst>
                  <a:lin ang="5400000" scaled="1"/>
                </a:gradFill>
                <a:cs typeface="Arial" pitchFamily="34" charset="0"/>
              </a:rPr>
              <a:t>Version 2 of PowerPivot for Excel</a:t>
            </a:r>
          </a:p>
          <a:p>
            <a:r>
              <a:rPr lang="en-US" altLang="zh-CN" sz="1800" dirty="0" smtClean="0">
                <a:gradFill>
                  <a:gsLst>
                    <a:gs pos="0">
                      <a:srgbClr val="FFFFFF"/>
                    </a:gs>
                    <a:gs pos="100000">
                      <a:srgbClr val="FFFFFF"/>
                    </a:gs>
                  </a:gsLst>
                  <a:lin ang="5400000" scaled="1"/>
                </a:gradFill>
                <a:cs typeface="Arial" pitchFamily="34" charset="0"/>
              </a:rPr>
              <a:t>IT </a:t>
            </a:r>
            <a:r>
              <a:rPr lang="en-US" altLang="zh-CN" sz="1800" dirty="0">
                <a:gradFill>
                  <a:gsLst>
                    <a:gs pos="0">
                      <a:srgbClr val="FFFFFF"/>
                    </a:gs>
                    <a:gs pos="100000">
                      <a:srgbClr val="FFFFFF"/>
                    </a:gs>
                  </a:gsLst>
                  <a:lin ang="5400000" scaled="1"/>
                </a:gradFill>
                <a:cs typeface="Arial" pitchFamily="34" charset="0"/>
              </a:rPr>
              <a:t>Pro Toolset for BI Professionals </a:t>
            </a:r>
            <a:endParaRPr lang="en-US" altLang="zh-CN" sz="1800" dirty="0" smtClean="0">
              <a:gradFill>
                <a:gsLst>
                  <a:gs pos="0">
                    <a:srgbClr val="FFFFFF"/>
                  </a:gs>
                  <a:gs pos="100000">
                    <a:srgbClr val="FFFFFF"/>
                  </a:gs>
                </a:gsLst>
                <a:lin ang="5400000" scaled="1"/>
              </a:gradFill>
              <a:cs typeface="Arial" pitchFamily="34" charset="0"/>
            </a:endParaRPr>
          </a:p>
          <a:p>
            <a:r>
              <a:rPr lang="en-US" altLang="zh-CN" sz="1800" dirty="0" smtClean="0">
                <a:gradFill>
                  <a:gsLst>
                    <a:gs pos="0">
                      <a:srgbClr val="FFFFFF"/>
                    </a:gs>
                    <a:gs pos="100000">
                      <a:srgbClr val="FFFFFF"/>
                    </a:gs>
                  </a:gsLst>
                  <a:lin ang="5400000" scaled="1"/>
                </a:gradFill>
                <a:cs typeface="Arial" pitchFamily="34" charset="0"/>
              </a:rPr>
              <a:t>SQL </a:t>
            </a:r>
            <a:r>
              <a:rPr lang="en-US" altLang="zh-CN" sz="1800" dirty="0">
                <a:gradFill>
                  <a:gsLst>
                    <a:gs pos="0">
                      <a:srgbClr val="FFFFFF"/>
                    </a:gs>
                    <a:gs pos="100000">
                      <a:srgbClr val="FFFFFF"/>
                    </a:gs>
                  </a:gsLst>
                  <a:lin ang="5400000" scaled="1"/>
                </a:gradFill>
                <a:cs typeface="Arial" pitchFamily="34" charset="0"/>
              </a:rPr>
              <a:t>Server Management Studio for IT Professionals</a:t>
            </a:r>
          </a:p>
        </p:txBody>
      </p:sp>
      <p:sp>
        <p:nvSpPr>
          <p:cNvPr id="36" name="Freeform 91"/>
          <p:cNvSpPr>
            <a:spLocks noEditPoints="1"/>
          </p:cNvSpPr>
          <p:nvPr/>
        </p:nvSpPr>
        <p:spPr bwMode="auto">
          <a:xfrm>
            <a:off x="1198391" y="4410616"/>
            <a:ext cx="547418" cy="651308"/>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bwMode="auto">
          <a:xfrm>
            <a:off x="2184398" y="2054647"/>
            <a:ext cx="9067800" cy="1241570"/>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1" name="Rectangle 20"/>
          <p:cNvSpPr/>
          <p:nvPr/>
        </p:nvSpPr>
        <p:spPr bwMode="auto">
          <a:xfrm>
            <a:off x="812799" y="1597447"/>
            <a:ext cx="10439399" cy="380999"/>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altLang="zh-CN" sz="2400" dirty="0">
                <a:gradFill>
                  <a:gsLst>
                    <a:gs pos="0">
                      <a:srgbClr val="FFFFFF"/>
                    </a:gs>
                    <a:gs pos="100000">
                      <a:srgbClr val="FFFFFF"/>
                    </a:gs>
                  </a:gsLst>
                  <a:lin ang="5400000" scaled="1"/>
                </a:gradFill>
                <a:cs typeface="Arial" pitchFamily="34" charset="0"/>
              </a:rPr>
              <a:t>One Semantic Model for BI</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2" name="Rectangle 21"/>
          <p:cNvSpPr/>
          <p:nvPr/>
        </p:nvSpPr>
        <p:spPr bwMode="auto">
          <a:xfrm>
            <a:off x="812798" y="2052671"/>
            <a:ext cx="1315274" cy="1241571"/>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Text Placeholder 2"/>
          <p:cNvSpPr txBox="1">
            <a:spLocks/>
          </p:cNvSpPr>
          <p:nvPr/>
        </p:nvSpPr>
        <p:spPr>
          <a:xfrm>
            <a:off x="2260599" y="2209022"/>
            <a:ext cx="8634412" cy="1163395"/>
          </a:xfrm>
          <a:prstGeom prst="rect">
            <a:avLst/>
          </a:prstGeom>
          <a:no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a:gradFill>
                  <a:gsLst>
                    <a:gs pos="0">
                      <a:srgbClr val="FFFFFF"/>
                    </a:gs>
                    <a:gs pos="100000">
                      <a:srgbClr val="FFFFFF"/>
                    </a:gs>
                  </a:gsLst>
                  <a:lin ang="5400000" scaled="1"/>
                </a:gradFill>
                <a:cs typeface="Arial" pitchFamily="34" charset="0"/>
              </a:rPr>
              <a:t>For reporting, analytics, scorecards, dashboards</a:t>
            </a:r>
          </a:p>
          <a:p>
            <a:r>
              <a:rPr lang="en-US" altLang="zh-CN" sz="1800" dirty="0">
                <a:gradFill>
                  <a:gsLst>
                    <a:gs pos="0">
                      <a:srgbClr val="FFFFFF"/>
                    </a:gs>
                    <a:gs pos="100000">
                      <a:srgbClr val="FFFFFF"/>
                    </a:gs>
                  </a:gsLst>
                  <a:lin ang="5400000" scaled="1"/>
                </a:gradFill>
                <a:cs typeface="Arial" pitchFamily="34" charset="0"/>
              </a:rPr>
              <a:t>For all users – Personal BI, Team BI, Organizational BI</a:t>
            </a:r>
          </a:p>
          <a:p>
            <a:r>
              <a:rPr lang="en-US" altLang="zh-CN" sz="1800" dirty="0">
                <a:gradFill>
                  <a:gsLst>
                    <a:gs pos="0">
                      <a:srgbClr val="FFFFFF"/>
                    </a:gs>
                    <a:gs pos="100000">
                      <a:srgbClr val="FFFFFF"/>
                    </a:gs>
                  </a:gsLst>
                  <a:lin ang="5400000" scaled="1"/>
                </a:gradFill>
                <a:cs typeface="Arial" pitchFamily="34" charset="0"/>
              </a:rPr>
              <a:t>One model for client tools, two ways to build it – tabular and multidimensional</a:t>
            </a:r>
          </a:p>
        </p:txBody>
      </p:sp>
      <p:pic>
        <p:nvPicPr>
          <p:cNvPr id="25" name="Picture 2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36612" y="2207047"/>
            <a:ext cx="1222870" cy="917153"/>
          </a:xfrm>
          <a:prstGeom prst="rect">
            <a:avLst/>
          </a:prstGeom>
        </p:spPr>
      </p:pic>
    </p:spTree>
    <p:extLst>
      <p:ext uri="{BB962C8B-B14F-4D97-AF65-F5344CB8AC3E}">
        <p14:creationId xmlns:p14="http://schemas.microsoft.com/office/powerpoint/2010/main" val="320308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8278243" y="1921898"/>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7" name="Rectangle 36"/>
          <p:cNvSpPr/>
          <p:nvPr/>
        </p:nvSpPr>
        <p:spPr bwMode="auto">
          <a:xfrm>
            <a:off x="4572857" y="1896713"/>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6" name="Rectangle 25"/>
          <p:cNvSpPr/>
          <p:nvPr/>
        </p:nvSpPr>
        <p:spPr bwMode="auto">
          <a:xfrm>
            <a:off x="773429" y="1921899"/>
            <a:ext cx="3148780" cy="3488301"/>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406294" y="230188"/>
            <a:ext cx="11579384" cy="553998"/>
          </a:xfrm>
        </p:spPr>
        <p:txBody>
          <a:bodyPr>
            <a:normAutofit/>
          </a:bodyPr>
          <a:lstStyle/>
          <a:p>
            <a:r>
              <a:rPr lang="en-US" sz="3200" dirty="0" smtClean="0">
                <a:latin typeface="Helvetica"/>
              </a:rPr>
              <a:t>Seamless</a:t>
            </a:r>
            <a:r>
              <a:rPr sz="3200" dirty="0" smtClean="0">
                <a:solidFill>
                  <a:srgbClr val="FFC000"/>
                </a:solidFill>
                <a:latin typeface="Helvetica" pitchFamily="34" charset="0"/>
                <a:cs typeface="Arial" pitchFamily="34" charset="0"/>
              </a:rPr>
              <a:t> </a:t>
            </a:r>
            <a:r>
              <a:rPr lang="en-US" sz="3200" dirty="0" smtClean="0">
                <a:latin typeface="Helvetica"/>
              </a:rPr>
              <a:t>Transition</a:t>
            </a:r>
            <a:r>
              <a:rPr sz="3200" dirty="0" smtClean="0">
                <a:solidFill>
                  <a:srgbClr val="FFC000"/>
                </a:solidFill>
                <a:latin typeface="Helvetica" pitchFamily="34" charset="0"/>
                <a:cs typeface="Arial" pitchFamily="34" charset="0"/>
              </a:rPr>
              <a:t> of the Semantic Model </a:t>
            </a:r>
            <a:r>
              <a:rPr sz="3200" dirty="0" smtClean="0">
                <a:solidFill>
                  <a:schemeClr val="tx1"/>
                </a:solidFill>
                <a:latin typeface="Helvetica" pitchFamily="34" charset="0"/>
                <a:cs typeface="Arial" pitchFamily="34" charset="0"/>
              </a:rPr>
              <a:t>Across </a:t>
            </a:r>
            <a:r>
              <a:rPr sz="3200" dirty="0">
                <a:solidFill>
                  <a:schemeClr val="tx1"/>
                </a:solidFill>
                <a:latin typeface="Helvetica" pitchFamily="34" charset="0"/>
                <a:cs typeface="Arial" pitchFamily="34" charset="0"/>
              </a:rPr>
              <a:t>BI Spectrum</a:t>
            </a:r>
          </a:p>
        </p:txBody>
      </p:sp>
      <p:sp>
        <p:nvSpPr>
          <p:cNvPr id="23" name="TextBox 22"/>
          <p:cNvSpPr txBox="1">
            <a:spLocks noChangeArrowheads="1"/>
          </p:cNvSpPr>
          <p:nvPr/>
        </p:nvSpPr>
        <p:spPr bwMode="auto">
          <a:xfrm>
            <a:off x="4570809" y="1371600"/>
            <a:ext cx="3148780" cy="492443"/>
          </a:xfrm>
          <a:prstGeom prst="rect">
            <a:avLst/>
          </a:prstGeom>
          <a:noFill/>
          <a:ln w="9525">
            <a:noFill/>
            <a:miter lim="800000"/>
            <a:headEnd/>
            <a:tailEnd/>
          </a:ln>
        </p:spPr>
        <p:txBody>
          <a:bodyPr wrap="square">
            <a:spAutoFit/>
          </a:bodyPr>
          <a:lstStyle/>
          <a:p>
            <a:pPr algn="ctr"/>
            <a:r>
              <a:rPr lang="en-US" sz="2600" spc="-150" dirty="0">
                <a:ln w="3175">
                  <a:noFill/>
                </a:ln>
                <a:effectLst>
                  <a:outerShdw blurRad="50800" dist="38100" dir="2700000" algn="tl" rotWithShape="0">
                    <a:prstClr val="black">
                      <a:alpha val="40000"/>
                    </a:prstClr>
                  </a:outerShdw>
                </a:effectLst>
                <a:latin typeface="+mj-lt"/>
                <a:cs typeface="Arial" pitchFamily="34" charset="0"/>
              </a:rPr>
              <a:t>Team BI</a:t>
            </a:r>
          </a:p>
        </p:txBody>
      </p:sp>
      <p:sp>
        <p:nvSpPr>
          <p:cNvPr id="24" name="Rectangle 23"/>
          <p:cNvSpPr/>
          <p:nvPr/>
        </p:nvSpPr>
        <p:spPr>
          <a:xfrm>
            <a:off x="4773955" y="3156616"/>
            <a:ext cx="2746583" cy="1569660"/>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Our Context</a:t>
            </a:r>
          </a:p>
          <a:p>
            <a:pPr algn="ctr" rtl="0"/>
            <a:endParaRPr lang="en-US" sz="1600" b="1"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power user. Context is for a small team &amp; it’s managed on </a:t>
            </a:r>
            <a:r>
              <a:rPr lang="en-US" sz="1600" kern="1200" spc="-40" dirty="0">
                <a:solidFill>
                  <a:schemeClr val="tx1">
                    <a:lumMod val="95000"/>
                  </a:schemeClr>
                </a:solidFill>
                <a:cs typeface="Arial" pitchFamily="34" charset="0"/>
              </a:rPr>
              <a:t>a </a:t>
            </a:r>
            <a:r>
              <a:rPr lang="en-US" sz="1600" kern="1200" spc="-40" dirty="0" smtClean="0">
                <a:solidFill>
                  <a:schemeClr val="tx1">
                    <a:lumMod val="95000"/>
                  </a:schemeClr>
                </a:solidFill>
                <a:cs typeface="Arial" pitchFamily="34" charset="0"/>
              </a:rPr>
              <a:t>server.</a:t>
            </a:r>
            <a:endParaRPr lang="en-US" sz="1600" kern="1200" spc="-40" dirty="0">
              <a:solidFill>
                <a:schemeClr val="tx1">
                  <a:lumMod val="95000"/>
                </a:schemeClr>
              </a:solidFill>
              <a:cs typeface="Arial" pitchFamily="34" charset="0"/>
            </a:endParaRPr>
          </a:p>
        </p:txBody>
      </p:sp>
      <p:sp>
        <p:nvSpPr>
          <p:cNvPr id="27" name="TextBox 16"/>
          <p:cNvSpPr txBox="1">
            <a:spLocks noChangeArrowheads="1"/>
          </p:cNvSpPr>
          <p:nvPr/>
        </p:nvSpPr>
        <p:spPr bwMode="auto">
          <a:xfrm flipH="1">
            <a:off x="812588" y="1371600"/>
            <a:ext cx="3047206" cy="492443"/>
          </a:xfrm>
          <a:prstGeom prst="rect">
            <a:avLst/>
          </a:prstGeom>
          <a:noFill/>
          <a:ln w="9525">
            <a:noFill/>
            <a:miter lim="800000"/>
            <a:headEnd/>
            <a:tailEnd/>
          </a:ln>
        </p:spPr>
        <p:txBody>
          <a:bodyPr wrap="square">
            <a:spAutoFit/>
          </a:bodyPr>
          <a:lstStyle/>
          <a:p>
            <a:pPr algn="ctr" rtl="0"/>
            <a:r>
              <a:rPr lang="en-US" sz="2600" spc="-150" dirty="0">
                <a:ln w="3175">
                  <a:noFill/>
                </a:ln>
                <a:effectLst>
                  <a:outerShdw blurRad="50800" dist="38100" dir="2700000" algn="tl" rotWithShape="0">
                    <a:prstClr val="black">
                      <a:alpha val="40000"/>
                    </a:prstClr>
                  </a:outerShdw>
                </a:effectLst>
                <a:latin typeface="+mj-lt"/>
                <a:cs typeface="Arial" pitchFamily="34" charset="0"/>
              </a:rPr>
              <a:t>Personal BI </a:t>
            </a:r>
          </a:p>
        </p:txBody>
      </p:sp>
      <p:sp>
        <p:nvSpPr>
          <p:cNvPr id="28" name="TextBox 30"/>
          <p:cNvSpPr txBox="1">
            <a:spLocks noChangeArrowheads="1"/>
          </p:cNvSpPr>
          <p:nvPr/>
        </p:nvSpPr>
        <p:spPr bwMode="auto">
          <a:xfrm flipH="1">
            <a:off x="8227457" y="1371600"/>
            <a:ext cx="3250353" cy="492443"/>
          </a:xfrm>
          <a:prstGeom prst="rect">
            <a:avLst/>
          </a:prstGeom>
          <a:noFill/>
          <a:ln w="9525">
            <a:noFill/>
            <a:miter lim="800000"/>
            <a:headEnd/>
            <a:tailEnd/>
          </a:ln>
        </p:spPr>
        <p:txBody>
          <a:bodyPr wrap="square">
            <a:spAutoFit/>
          </a:bodyPr>
          <a:lstStyle/>
          <a:p>
            <a:pPr algn="ctr"/>
            <a:r>
              <a:rPr lang="en-US" sz="2600" spc="-150" dirty="0" smtClean="0">
                <a:ln w="3175">
                  <a:noFill/>
                </a:ln>
                <a:effectLst>
                  <a:outerShdw blurRad="50800" dist="38100" dir="2700000" algn="tl" rotWithShape="0">
                    <a:prstClr val="black">
                      <a:alpha val="40000"/>
                    </a:prstClr>
                  </a:outerShdw>
                </a:effectLst>
                <a:latin typeface="+mj-lt"/>
                <a:cs typeface="Arial" pitchFamily="34" charset="0"/>
              </a:rPr>
              <a:t>Corporate BI</a:t>
            </a:r>
            <a:endParaRPr lang="en-US" sz="2600" spc="-150" dirty="0">
              <a:ln w="3175">
                <a:noFill/>
              </a:ln>
              <a:effectLst>
                <a:outerShdw blurRad="50800" dist="38100" dir="2700000" algn="tl" rotWithShape="0">
                  <a:prstClr val="black">
                    <a:alpha val="40000"/>
                  </a:prstClr>
                </a:outerShdw>
              </a:effectLst>
              <a:latin typeface="+mj-lt"/>
              <a:cs typeface="Arial" pitchFamily="34" charset="0"/>
            </a:endParaRPr>
          </a:p>
        </p:txBody>
      </p:sp>
      <p:sp>
        <p:nvSpPr>
          <p:cNvPr id="29" name="Rectangle 28"/>
          <p:cNvSpPr/>
          <p:nvPr/>
        </p:nvSpPr>
        <p:spPr>
          <a:xfrm flipH="1">
            <a:off x="1015732" y="3156617"/>
            <a:ext cx="2685723" cy="1323439"/>
          </a:xfrm>
          <a:prstGeom prst="rect">
            <a:avLst/>
          </a:prstGeom>
        </p:spPr>
        <p:txBody>
          <a:bodyPr wrap="square">
            <a:spAutoFit/>
          </a:bodyPr>
          <a:lstStyle/>
          <a:p>
            <a:pPr algn="ctr" rtl="0"/>
            <a:r>
              <a:rPr lang="en-US" sz="1600" b="1" kern="1200" dirty="0">
                <a:solidFill>
                  <a:schemeClr val="tx1">
                    <a:lumMod val="95000"/>
                  </a:schemeClr>
                </a:solidFill>
                <a:cs typeface="Arial" pitchFamily="34" charset="0"/>
              </a:rPr>
              <a:t>My Context</a:t>
            </a:r>
          </a:p>
          <a:p>
            <a:pPr algn="ctr" rtl="0"/>
            <a:endParaRPr lang="en-US" sz="1600" kern="1200" dirty="0">
              <a:solidFill>
                <a:schemeClr val="tx1">
                  <a:lumMod val="95000"/>
                </a:schemeClr>
              </a:solidFill>
              <a:cs typeface="Arial" pitchFamily="34" charset="0"/>
            </a:endParaRPr>
          </a:p>
          <a:p>
            <a:pPr algn="ctr" rtl="0"/>
            <a:r>
              <a:rPr lang="en-US" sz="1600" kern="1200" spc="-40" dirty="0" smtClean="0">
                <a:solidFill>
                  <a:schemeClr val="tx1">
                    <a:lumMod val="95000"/>
                  </a:schemeClr>
                </a:solidFill>
                <a:cs typeface="Arial" pitchFamily="34" charset="0"/>
              </a:rPr>
              <a:t>BI solution created by user. Context is only </a:t>
            </a:r>
            <a:r>
              <a:rPr lang="en-US" sz="1600" kern="1200" spc="-40" dirty="0">
                <a:solidFill>
                  <a:schemeClr val="tx1">
                    <a:lumMod val="95000"/>
                  </a:schemeClr>
                </a:solidFill>
                <a:cs typeface="Arial" pitchFamily="34" charset="0"/>
              </a:rPr>
              <a:t>for </a:t>
            </a:r>
            <a:r>
              <a:rPr lang="en-US" sz="1600" kern="1200" spc="-40" dirty="0" smtClean="0">
                <a:solidFill>
                  <a:schemeClr val="tx1">
                    <a:lumMod val="95000"/>
                  </a:schemeClr>
                </a:solidFill>
                <a:cs typeface="Arial" pitchFamily="34" charset="0"/>
              </a:rPr>
              <a:t>user &amp; exists as document.</a:t>
            </a:r>
            <a:endParaRPr lang="en-US" sz="1600" kern="1200" spc="-40" dirty="0">
              <a:solidFill>
                <a:schemeClr val="tx1">
                  <a:lumMod val="95000"/>
                </a:schemeClr>
              </a:solidFill>
              <a:cs typeface="Arial" pitchFamily="34" charset="0"/>
            </a:endParaRPr>
          </a:p>
        </p:txBody>
      </p:sp>
      <p:sp>
        <p:nvSpPr>
          <p:cNvPr id="30" name="Rectangle 29"/>
          <p:cNvSpPr/>
          <p:nvPr/>
        </p:nvSpPr>
        <p:spPr>
          <a:xfrm flipH="1">
            <a:off x="8329031" y="3156616"/>
            <a:ext cx="3059144" cy="1569660"/>
          </a:xfrm>
          <a:prstGeom prst="rect">
            <a:avLst/>
          </a:prstGeom>
        </p:spPr>
        <p:txBody>
          <a:bodyPr wrap="square">
            <a:spAutoFit/>
          </a:bodyPr>
          <a:lstStyle/>
          <a:p>
            <a:pPr algn="ctr" rtl="0"/>
            <a:r>
              <a:rPr lang="en-US" sz="1600" b="1" kern="1200" dirty="0">
                <a:cs typeface="Arial" pitchFamily="34" charset="0"/>
              </a:rPr>
              <a:t>The Org’s Context</a:t>
            </a:r>
          </a:p>
          <a:p>
            <a:pPr algn="ctr"/>
            <a:endParaRPr lang="en-US" sz="1600" b="1" dirty="0" smtClean="0">
              <a:cs typeface="Arial" pitchFamily="34" charset="0"/>
            </a:endParaRPr>
          </a:p>
          <a:p>
            <a:pPr algn="ctr"/>
            <a:r>
              <a:rPr lang="en-US" sz="1600" spc="-40" dirty="0" smtClean="0">
                <a:cs typeface="Arial" pitchFamily="34" charset="0"/>
              </a:rPr>
              <a:t>BI Solution created by IT, Established corporate context &amp; is reusable, scalable and backed up.</a:t>
            </a:r>
            <a:endParaRPr lang="en-US" sz="1600" kern="1200" spc="-40" dirty="0">
              <a:cs typeface="Arial" pitchFamily="34" charset="0"/>
            </a:endParaRPr>
          </a:p>
        </p:txBody>
      </p:sp>
      <p:sp>
        <p:nvSpPr>
          <p:cNvPr id="45" name="TextBox 44"/>
          <p:cNvSpPr txBox="1"/>
          <p:nvPr/>
        </p:nvSpPr>
        <p:spPr>
          <a:xfrm>
            <a:off x="1284563" y="5562600"/>
            <a:ext cx="2231637" cy="369332"/>
          </a:xfrm>
          <a:prstGeom prst="rect">
            <a:avLst/>
          </a:prstGeom>
          <a:noFill/>
        </p:spPr>
        <p:txBody>
          <a:bodyPr wrap="none" rtlCol="0">
            <a:spAutoFit/>
          </a:bodyPr>
          <a:lstStyle/>
          <a:p>
            <a:r>
              <a:rPr lang="en-US" dirty="0" smtClean="0">
                <a:solidFill>
                  <a:srgbClr val="ACE58F"/>
                </a:solidFill>
              </a:rPr>
              <a:t>PowerPivot for Excel</a:t>
            </a:r>
            <a:endParaRPr lang="en-US" dirty="0">
              <a:solidFill>
                <a:srgbClr val="ACE58F"/>
              </a:solidFill>
            </a:endParaRPr>
          </a:p>
        </p:txBody>
      </p:sp>
      <p:sp>
        <p:nvSpPr>
          <p:cNvPr id="46" name="TextBox 45"/>
          <p:cNvSpPr txBox="1"/>
          <p:nvPr/>
        </p:nvSpPr>
        <p:spPr>
          <a:xfrm>
            <a:off x="4803474" y="5562600"/>
            <a:ext cx="2814938" cy="369332"/>
          </a:xfrm>
          <a:prstGeom prst="rect">
            <a:avLst/>
          </a:prstGeom>
          <a:noFill/>
        </p:spPr>
        <p:txBody>
          <a:bodyPr wrap="none" rtlCol="0">
            <a:spAutoFit/>
          </a:bodyPr>
          <a:lstStyle/>
          <a:p>
            <a:r>
              <a:rPr lang="en-US" dirty="0" smtClean="0">
                <a:solidFill>
                  <a:srgbClr val="ACE58F"/>
                </a:solidFill>
              </a:rPr>
              <a:t>PowerPivot for SharePoint</a:t>
            </a:r>
            <a:endParaRPr lang="en-US" dirty="0">
              <a:solidFill>
                <a:srgbClr val="ACE58F"/>
              </a:solidFill>
            </a:endParaRPr>
          </a:p>
        </p:txBody>
      </p:sp>
      <p:sp>
        <p:nvSpPr>
          <p:cNvPr id="47" name="TextBox 46"/>
          <p:cNvSpPr txBox="1"/>
          <p:nvPr/>
        </p:nvSpPr>
        <p:spPr>
          <a:xfrm>
            <a:off x="9006738" y="5562600"/>
            <a:ext cx="1888274" cy="369332"/>
          </a:xfrm>
          <a:prstGeom prst="rect">
            <a:avLst/>
          </a:prstGeom>
          <a:noFill/>
        </p:spPr>
        <p:txBody>
          <a:bodyPr wrap="none" rtlCol="0">
            <a:spAutoFit/>
          </a:bodyPr>
          <a:lstStyle/>
          <a:p>
            <a:r>
              <a:rPr lang="en-US" dirty="0" smtClean="0">
                <a:solidFill>
                  <a:srgbClr val="ACE58F"/>
                </a:solidFill>
              </a:rPr>
              <a:t>Analysis Services</a:t>
            </a:r>
            <a:endParaRPr lang="en-US" dirty="0">
              <a:solidFill>
                <a:srgbClr val="ACE58F"/>
              </a:solidFill>
            </a:endParaRPr>
          </a:p>
        </p:txBody>
      </p:sp>
      <p:sp>
        <p:nvSpPr>
          <p:cNvPr id="32" name="TextBox 16"/>
          <p:cNvSpPr txBox="1">
            <a:spLocks noChangeArrowheads="1"/>
          </p:cNvSpPr>
          <p:nvPr/>
        </p:nvSpPr>
        <p:spPr bwMode="auto">
          <a:xfrm flipH="1">
            <a:off x="8057648" y="2495490"/>
            <a:ext cx="2227764" cy="400110"/>
          </a:xfrm>
          <a:prstGeom prst="rect">
            <a:avLst/>
          </a:prstGeom>
          <a:noFill/>
          <a:ln w="9525">
            <a:noFill/>
            <a:miter lim="800000"/>
            <a:headEnd/>
            <a:tailEnd/>
          </a:ln>
        </p:spPr>
        <p:txBody>
          <a:bodyPr wrap="square">
            <a:spAutoFit/>
          </a:bodyPr>
          <a:lstStyle/>
          <a:p>
            <a:pPr algn="r" rtl="0"/>
            <a:r>
              <a:rPr lang="en-US" sz="2000" spc="-150" dirty="0" smtClean="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rPr>
              <a:t>Aligned</a:t>
            </a:r>
            <a:endParaRPr lang="en-US" sz="2000" spc="-150" dirty="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endParaRPr>
          </a:p>
        </p:txBody>
      </p:sp>
      <p:cxnSp>
        <p:nvCxnSpPr>
          <p:cNvPr id="6" name="Straight Arrow Connector 5"/>
          <p:cNvCxnSpPr/>
          <p:nvPr/>
        </p:nvCxnSpPr>
        <p:spPr>
          <a:xfrm>
            <a:off x="1141412" y="2915098"/>
            <a:ext cx="960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16"/>
          <p:cNvSpPr txBox="1">
            <a:spLocks noChangeArrowheads="1"/>
          </p:cNvSpPr>
          <p:nvPr/>
        </p:nvSpPr>
        <p:spPr bwMode="auto">
          <a:xfrm flipH="1">
            <a:off x="1733048" y="2438400"/>
            <a:ext cx="2227764" cy="400110"/>
          </a:xfrm>
          <a:prstGeom prst="rect">
            <a:avLst/>
          </a:prstGeom>
          <a:noFill/>
          <a:ln w="9525">
            <a:noFill/>
            <a:miter lim="800000"/>
            <a:headEnd/>
            <a:tailEnd/>
          </a:ln>
        </p:spPr>
        <p:txBody>
          <a:bodyPr wrap="square">
            <a:spAutoFit/>
          </a:bodyPr>
          <a:lstStyle/>
          <a:p>
            <a:pPr rtl="0"/>
            <a:r>
              <a:rPr lang="en-US" sz="2000" spc="-150" dirty="0" smtClean="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rPr>
              <a:t>Empowered</a:t>
            </a:r>
            <a:endParaRPr lang="en-US" sz="2000" spc="-150" dirty="0">
              <a:ln w="3175">
                <a:noFill/>
              </a:ln>
              <a:effectLst>
                <a:glow rad="139700">
                  <a:schemeClr val="accent1">
                    <a:satMod val="175000"/>
                    <a:alpha val="40000"/>
                  </a:schemeClr>
                </a:glow>
                <a:outerShdw blurRad="50800" dist="38100" dir="2700000" algn="tl" rotWithShape="0">
                  <a:prstClr val="black">
                    <a:alpha val="40000"/>
                  </a:prstClr>
                </a:outerShdw>
              </a:effectLst>
              <a:cs typeface="Arial" pitchFamily="34" charset="0"/>
            </a:endParaRPr>
          </a:p>
        </p:txBody>
      </p:sp>
    </p:spTree>
    <p:extLst>
      <p:ext uri="{BB962C8B-B14F-4D97-AF65-F5344CB8AC3E}">
        <p14:creationId xmlns:p14="http://schemas.microsoft.com/office/powerpoint/2010/main" val="1496691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699201" y="1692939"/>
            <a:ext cx="4267200" cy="4103165"/>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 name="Rectangle 26"/>
          <p:cNvSpPr/>
          <p:nvPr/>
        </p:nvSpPr>
        <p:spPr bwMode="auto">
          <a:xfrm>
            <a:off x="1446211" y="1676400"/>
            <a:ext cx="4157553" cy="411149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7030A0"/>
              </a:solidFill>
              <a:latin typeface="Segoe UI" pitchFamily="34" charset="0"/>
              <a:ea typeface="Segoe UI" pitchFamily="34" charset="0"/>
              <a:cs typeface="Segoe UI" pitchFamily="34" charset="0"/>
            </a:endParaRPr>
          </a:p>
        </p:txBody>
      </p:sp>
      <p:sp>
        <p:nvSpPr>
          <p:cNvPr id="116" name="Rectangle 115"/>
          <p:cNvSpPr/>
          <p:nvPr/>
        </p:nvSpPr>
        <p:spPr>
          <a:xfrm>
            <a:off x="2284412" y="2199023"/>
            <a:ext cx="1819125"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Feels like Excel </a:t>
            </a:r>
          </a:p>
        </p:txBody>
      </p:sp>
      <p:sp>
        <p:nvSpPr>
          <p:cNvPr id="134" name="Rectangle 133"/>
          <p:cNvSpPr/>
          <p:nvPr/>
        </p:nvSpPr>
        <p:spPr>
          <a:xfrm>
            <a:off x="2208212" y="1219200"/>
            <a:ext cx="2451888" cy="400110"/>
          </a:xfrm>
          <a:prstGeom prst="rect">
            <a:avLst/>
          </a:prstGeom>
          <a:grpFill/>
          <a:ln w="6350" cap="flat" cmpd="sng" algn="ctr">
            <a:noFill/>
            <a:prstDash val="solid"/>
            <a:round/>
            <a:headEnd type="none" w="med" len="med"/>
            <a:tailEnd type="none" w="med" len="med"/>
          </a:ln>
          <a:effectLst/>
        </p:spPr>
        <p:txBody>
          <a:bodyPr wrap="square">
            <a:spAutoFit/>
          </a:bodyPr>
          <a:lstStyle/>
          <a:p>
            <a:pPr marR="0" lvl="0" indent="0" algn="ctr" fontAlgn="base">
              <a:lnSpc>
                <a:spcPts val="2400"/>
              </a:lnSpc>
              <a:spcBef>
                <a:spcPts val="600"/>
              </a:spcBef>
              <a:spcAft>
                <a:spcPts val="800"/>
              </a:spcAft>
              <a:buClr>
                <a:schemeClr val="bg1"/>
              </a:buClr>
              <a:buSzPct val="100000"/>
              <a:buFontTx/>
              <a:buNone/>
              <a:tabLst/>
              <a:defRPr/>
            </a:pPr>
            <a:r>
              <a:rPr lang="en-US" altLang="zh-CN" sz="1600" b="1" dirty="0" smtClean="0">
                <a:ea typeface="Segoe UI" pitchFamily="34" charset="0"/>
                <a:cs typeface="Segoe UI" pitchFamily="34" charset="0"/>
                <a:sym typeface="Wingdings" pitchFamily="2" charset="2"/>
              </a:rPr>
              <a:t>PowerPivot for Excel</a:t>
            </a:r>
          </a:p>
        </p:txBody>
      </p:sp>
      <p:sp>
        <p:nvSpPr>
          <p:cNvPr id="138" name="Rectangle 137"/>
          <p:cNvSpPr/>
          <p:nvPr/>
        </p:nvSpPr>
        <p:spPr>
          <a:xfrm>
            <a:off x="7709737" y="1276290"/>
            <a:ext cx="2408928" cy="400110"/>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600" b="1" dirty="0" smtClean="0">
                <a:ea typeface="Segoe UI" pitchFamily="34" charset="0"/>
                <a:cs typeface="Segoe UI" pitchFamily="34" charset="0"/>
                <a:sym typeface="Wingdings" pitchFamily="2" charset="2"/>
              </a:rPr>
              <a:t>BI Development Studio</a:t>
            </a:r>
          </a:p>
        </p:txBody>
      </p:sp>
      <p:sp>
        <p:nvSpPr>
          <p:cNvPr id="38" name="Rectangle 37"/>
          <p:cNvSpPr/>
          <p:nvPr/>
        </p:nvSpPr>
        <p:spPr>
          <a:xfrm>
            <a:off x="1522412" y="6229290"/>
            <a:ext cx="8924615"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dirty="0" smtClean="0">
                <a:ea typeface="Segoe UI" pitchFamily="34" charset="0"/>
                <a:cs typeface="Segoe UI" pitchFamily="34" charset="0"/>
                <a:sym typeface="Wingdings" pitchFamily="2" charset="2"/>
              </a:rPr>
              <a:t>Personal 	  </a:t>
            </a:r>
            <a:r>
              <a:rPr lang="en-US" dirty="0">
                <a:ea typeface="Segoe UI" pitchFamily="34" charset="0"/>
                <a:cs typeface="Segoe UI" pitchFamily="34" charset="0"/>
                <a:sym typeface="Wingdings" pitchFamily="2" charset="2"/>
              </a:rPr>
              <a:t>	</a:t>
            </a:r>
            <a:r>
              <a:rPr lang="en-US" dirty="0" smtClean="0">
                <a:ea typeface="Segoe UI" pitchFamily="34" charset="0"/>
                <a:cs typeface="Segoe UI" pitchFamily="34" charset="0"/>
                <a:sym typeface="Wingdings" pitchFamily="2" charset="2"/>
              </a:rPr>
              <a:t>             Team	   	   Corporate</a:t>
            </a:r>
            <a:endParaRPr lang="en-US" dirty="0">
              <a:ea typeface="Segoe UI" pitchFamily="34" charset="0"/>
              <a:cs typeface="Segoe UI" pitchFamily="34" charset="0"/>
              <a:sym typeface="Wingdings" pitchFamily="2" charset="2"/>
            </a:endParaRPr>
          </a:p>
        </p:txBody>
      </p:sp>
      <p:sp>
        <p:nvSpPr>
          <p:cNvPr id="43" name="Rectangle 42"/>
          <p:cNvSpPr/>
          <p:nvPr/>
        </p:nvSpPr>
        <p:spPr>
          <a:xfrm>
            <a:off x="3774813" y="2788676"/>
            <a:ext cx="1401965" cy="86177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 One file, Save to SharePoint</a:t>
            </a:r>
          </a:p>
        </p:txBody>
      </p:sp>
      <p:sp>
        <p:nvSpPr>
          <p:cNvPr id="3" name="Rectangle 2"/>
          <p:cNvSpPr/>
          <p:nvPr/>
        </p:nvSpPr>
        <p:spPr>
          <a:xfrm>
            <a:off x="1632592" y="4625030"/>
            <a:ext cx="1914515" cy="584775"/>
          </a:xfrm>
          <a:prstGeom prst="rect">
            <a:avLst/>
          </a:prstGeom>
        </p:spPr>
        <p:txBody>
          <a:bodyPr wrap="square">
            <a:spAutoFit/>
          </a:bodyPr>
          <a:lstStyle/>
          <a:p>
            <a:pPr lvl="0"/>
            <a:r>
              <a:rPr lang="en-US" sz="1600" b="1" dirty="0">
                <a:solidFill>
                  <a:schemeClr val="accent6">
                    <a:lumMod val="60000"/>
                    <a:lumOff val="40000"/>
                  </a:schemeClr>
                </a:solidFill>
              </a:rPr>
              <a:t>Optimized for Excel power </a:t>
            </a:r>
            <a:r>
              <a:rPr lang="en-US" sz="1600" b="1" dirty="0" smtClean="0">
                <a:solidFill>
                  <a:schemeClr val="accent6">
                    <a:lumMod val="60000"/>
                    <a:lumOff val="40000"/>
                  </a:schemeClr>
                </a:solidFill>
              </a:rPr>
              <a:t>user</a:t>
            </a:r>
            <a:endParaRPr lang="en-US" sz="1600" b="1" dirty="0">
              <a:solidFill>
                <a:schemeClr val="accent6">
                  <a:lumMod val="60000"/>
                  <a:lumOff val="40000"/>
                </a:schemeClr>
              </a:solidFill>
            </a:endParaRPr>
          </a:p>
        </p:txBody>
      </p:sp>
      <p:sp>
        <p:nvSpPr>
          <p:cNvPr id="44" name="Rectangle 43"/>
          <p:cNvSpPr/>
          <p:nvPr/>
        </p:nvSpPr>
        <p:spPr>
          <a:xfrm>
            <a:off x="1827212" y="3219563"/>
            <a:ext cx="1782966" cy="86177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Rapid response to business problems</a:t>
            </a:r>
          </a:p>
        </p:txBody>
      </p:sp>
      <p:sp>
        <p:nvSpPr>
          <p:cNvPr id="46" name="Rectangle 45"/>
          <p:cNvSpPr/>
          <p:nvPr/>
        </p:nvSpPr>
        <p:spPr>
          <a:xfrm>
            <a:off x="3646337" y="4286845"/>
            <a:ext cx="1658915" cy="86177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Solutions live for weeks or months</a:t>
            </a:r>
          </a:p>
        </p:txBody>
      </p:sp>
      <p:sp>
        <p:nvSpPr>
          <p:cNvPr id="4" name="Title 3"/>
          <p:cNvSpPr>
            <a:spLocks noGrp="1"/>
          </p:cNvSpPr>
          <p:nvPr>
            <p:ph type="title"/>
          </p:nvPr>
        </p:nvSpPr>
        <p:spPr>
          <a:xfrm>
            <a:off x="519113" y="228600"/>
            <a:ext cx="11149013" cy="609398"/>
          </a:xfrm>
        </p:spPr>
        <p:txBody>
          <a:bodyPr/>
          <a:lstStyle/>
          <a:p>
            <a:r>
              <a:rPr lang="en-US" dirty="0" smtClean="0">
                <a:latin typeface="+mn-lt"/>
              </a:rPr>
              <a:t>Design Tools</a:t>
            </a:r>
            <a:endParaRPr lang="en-US" dirty="0">
              <a:latin typeface="+mn-lt"/>
            </a:endParaRPr>
          </a:p>
        </p:txBody>
      </p:sp>
      <p:sp>
        <p:nvSpPr>
          <p:cNvPr id="48" name="Rectangle 47"/>
          <p:cNvSpPr/>
          <p:nvPr/>
        </p:nvSpPr>
        <p:spPr>
          <a:xfrm>
            <a:off x="7237482" y="2054201"/>
            <a:ext cx="2989839" cy="348813"/>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Feels like Visual Studio</a:t>
            </a:r>
          </a:p>
        </p:txBody>
      </p:sp>
      <p:sp>
        <p:nvSpPr>
          <p:cNvPr id="50" name="Rectangle 49"/>
          <p:cNvSpPr/>
          <p:nvPr/>
        </p:nvSpPr>
        <p:spPr>
          <a:xfrm>
            <a:off x="9202594" y="2697295"/>
            <a:ext cx="134596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Optimized for BI Pros</a:t>
            </a:r>
          </a:p>
        </p:txBody>
      </p:sp>
      <p:sp>
        <p:nvSpPr>
          <p:cNvPr id="51" name="Rectangle 50"/>
          <p:cNvSpPr/>
          <p:nvPr/>
        </p:nvSpPr>
        <p:spPr>
          <a:xfrm>
            <a:off x="7096361" y="4112438"/>
            <a:ext cx="2194479"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Teams building BI solutions</a:t>
            </a:r>
          </a:p>
        </p:txBody>
      </p:sp>
      <p:sp>
        <p:nvSpPr>
          <p:cNvPr id="52" name="Rectangle 51"/>
          <p:cNvSpPr/>
          <p:nvPr/>
        </p:nvSpPr>
        <p:spPr>
          <a:xfrm>
            <a:off x="6999235" y="4973844"/>
            <a:ext cx="1955055"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Source Control, TFS</a:t>
            </a:r>
          </a:p>
        </p:txBody>
      </p:sp>
      <p:sp>
        <p:nvSpPr>
          <p:cNvPr id="53" name="Rectangle 52"/>
          <p:cNvSpPr/>
          <p:nvPr/>
        </p:nvSpPr>
        <p:spPr>
          <a:xfrm>
            <a:off x="9221376" y="3728534"/>
            <a:ext cx="1842581"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Larger data volumes</a:t>
            </a:r>
          </a:p>
        </p:txBody>
      </p:sp>
      <p:sp>
        <p:nvSpPr>
          <p:cNvPr id="56" name="Rectangle 55"/>
          <p:cNvSpPr/>
          <p:nvPr/>
        </p:nvSpPr>
        <p:spPr>
          <a:xfrm>
            <a:off x="6936301" y="3219563"/>
            <a:ext cx="2514600"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a:solidFill>
                  <a:schemeClr val="accent6">
                    <a:lumMod val="60000"/>
                    <a:lumOff val="40000"/>
                  </a:schemeClr>
                </a:solidFill>
                <a:ea typeface="Segoe UI" pitchFamily="34" charset="0"/>
                <a:cs typeface="Segoe UI" pitchFamily="34" charset="0"/>
                <a:sym typeface="Wingdings" pitchFamily="2" charset="2"/>
              </a:rPr>
              <a:t>It’s a project (business case, budget, dates)</a:t>
            </a:r>
          </a:p>
        </p:txBody>
      </p:sp>
      <p:sp>
        <p:nvSpPr>
          <p:cNvPr id="58" name="Rectangle 57"/>
          <p:cNvSpPr/>
          <p:nvPr/>
        </p:nvSpPr>
        <p:spPr>
          <a:xfrm>
            <a:off x="9076499" y="4435279"/>
            <a:ext cx="1889902"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600" b="1" dirty="0" smtClean="0">
                <a:solidFill>
                  <a:schemeClr val="accent6">
                    <a:lumMod val="60000"/>
                    <a:lumOff val="40000"/>
                  </a:schemeClr>
                </a:solidFill>
                <a:ea typeface="Segoe UI" pitchFamily="34" charset="0"/>
                <a:cs typeface="Segoe UI" pitchFamily="34" charset="0"/>
                <a:sym typeface="Wingdings" pitchFamily="2" charset="2"/>
              </a:rPr>
              <a:t>Deployment scripts, versions</a:t>
            </a:r>
          </a:p>
        </p:txBody>
      </p:sp>
      <p:cxnSp>
        <p:nvCxnSpPr>
          <p:cNvPr id="29" name="Straight Arrow Connector 28"/>
          <p:cNvCxnSpPr/>
          <p:nvPr/>
        </p:nvCxnSpPr>
        <p:spPr>
          <a:xfrm>
            <a:off x="1141412" y="6172200"/>
            <a:ext cx="96012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4997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4179052" y="3187136"/>
            <a:ext cx="7325560" cy="1523494"/>
          </a:xfrm>
        </p:spPr>
        <p:txBody>
          <a:bodyPr/>
          <a:lstStyle/>
          <a:p>
            <a:r>
              <a:rPr lang="en-US" dirty="0" smtClean="0"/>
              <a:t>Building Solutions </a:t>
            </a:r>
            <a:r>
              <a:rPr lang="en-US" dirty="0"/>
              <a:t>in PowerPivot</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0469395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Demo Review</a:t>
            </a:r>
            <a:endParaRPr lang="en-US" dirty="0"/>
          </a:p>
        </p:txBody>
      </p:sp>
      <p:sp>
        <p:nvSpPr>
          <p:cNvPr id="3" name="Text Placeholder 2"/>
          <p:cNvSpPr>
            <a:spLocks noGrp="1"/>
          </p:cNvSpPr>
          <p:nvPr>
            <p:ph type="body" sz="quarter" idx="10"/>
          </p:nvPr>
        </p:nvSpPr>
        <p:spPr>
          <a:xfrm>
            <a:off x="519114" y="1079818"/>
            <a:ext cx="5281324" cy="4505849"/>
          </a:xfrm>
        </p:spPr>
        <p:txBody>
          <a:bodyPr/>
          <a:lstStyle/>
          <a:p>
            <a:r>
              <a:rPr lang="en-US" dirty="0" smtClean="0"/>
              <a:t>Richer Models</a:t>
            </a:r>
          </a:p>
          <a:p>
            <a:pPr lvl="1"/>
            <a:r>
              <a:rPr lang="en-US" sz="2400" dirty="0" smtClean="0"/>
              <a:t>KPIs</a:t>
            </a:r>
          </a:p>
          <a:p>
            <a:pPr lvl="1"/>
            <a:r>
              <a:rPr lang="en-US" sz="2400" dirty="0" smtClean="0"/>
              <a:t>Descriptions</a:t>
            </a:r>
          </a:p>
          <a:p>
            <a:pPr lvl="1"/>
            <a:r>
              <a:rPr lang="en-US" sz="2400" dirty="0" smtClean="0"/>
              <a:t>Persisted formatting</a:t>
            </a:r>
          </a:p>
          <a:p>
            <a:pPr lvl="1"/>
            <a:r>
              <a:rPr lang="en-US" sz="2400" dirty="0" smtClean="0"/>
              <a:t>Advanced sorting </a:t>
            </a:r>
          </a:p>
          <a:p>
            <a:pPr lvl="1"/>
            <a:r>
              <a:rPr lang="en-US" sz="2400" dirty="0" smtClean="0"/>
              <a:t>Distinct count</a:t>
            </a:r>
          </a:p>
          <a:p>
            <a:pPr lvl="1"/>
            <a:r>
              <a:rPr lang="en-US" sz="2400" dirty="0" err="1" smtClean="0"/>
              <a:t>Drillthru</a:t>
            </a:r>
            <a:endParaRPr lang="en-US" sz="2400" dirty="0" smtClean="0"/>
          </a:p>
          <a:p>
            <a:pPr lvl="1"/>
            <a:r>
              <a:rPr lang="en-US" sz="2400" dirty="0" smtClean="0"/>
              <a:t>Perspectives</a:t>
            </a:r>
          </a:p>
          <a:p>
            <a:pPr lvl="1"/>
            <a:r>
              <a:rPr lang="en-US" sz="2400" dirty="0" smtClean="0"/>
              <a:t>Hierarchies</a:t>
            </a:r>
          </a:p>
          <a:p>
            <a:pPr lvl="1"/>
            <a:r>
              <a:rPr lang="en-US" sz="2400" dirty="0" smtClean="0"/>
              <a:t>Multiple </a:t>
            </a:r>
            <a:r>
              <a:rPr lang="en-US" sz="2400" dirty="0"/>
              <a:t>r</a:t>
            </a:r>
            <a:r>
              <a:rPr lang="en-US" sz="2400" dirty="0" smtClean="0"/>
              <a:t>elationships</a:t>
            </a:r>
          </a:p>
          <a:p>
            <a:pPr lvl="1"/>
            <a:r>
              <a:rPr lang="en-US" sz="2400" dirty="0" smtClean="0">
                <a:solidFill>
                  <a:schemeClr val="tx1">
                    <a:lumMod val="75000"/>
                  </a:schemeClr>
                </a:solidFill>
              </a:rPr>
              <a:t>Parent child</a:t>
            </a:r>
          </a:p>
        </p:txBody>
      </p:sp>
      <p:sp>
        <p:nvSpPr>
          <p:cNvPr id="5" name="Rectangle 4"/>
          <p:cNvSpPr/>
          <p:nvPr/>
        </p:nvSpPr>
        <p:spPr>
          <a:xfrm rot="20389546">
            <a:off x="6106027" y="4806740"/>
            <a:ext cx="5299208" cy="369332"/>
          </a:xfrm>
          <a:prstGeom prst="rect">
            <a:avLst/>
          </a:prstGeom>
        </p:spPr>
        <p:txBody>
          <a:bodyPr wrap="none">
            <a:spAutoFit/>
          </a:bodyPr>
          <a:lstStyle/>
          <a:p>
            <a:r>
              <a:rPr lang="en-US" dirty="0"/>
              <a:t> </a:t>
            </a:r>
            <a:r>
              <a:rPr lang="en-US" dirty="0" smtClean="0"/>
              <a:t>All features </a:t>
            </a:r>
            <a:r>
              <a:rPr lang="en-US" dirty="0"/>
              <a:t>available in both PowerPivot and </a:t>
            </a:r>
            <a:r>
              <a:rPr lang="en-US" dirty="0" smtClean="0"/>
              <a:t>BIDS</a:t>
            </a:r>
            <a:endParaRPr lang="en-US" dirty="0"/>
          </a:p>
        </p:txBody>
      </p:sp>
      <p:sp>
        <p:nvSpPr>
          <p:cNvPr id="7" name="Text Placeholder 2"/>
          <p:cNvSpPr txBox="1">
            <a:spLocks/>
          </p:cNvSpPr>
          <p:nvPr/>
        </p:nvSpPr>
        <p:spPr>
          <a:xfrm>
            <a:off x="6375688" y="1066800"/>
            <a:ext cx="5281324" cy="260994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Optimized Usability</a:t>
            </a:r>
          </a:p>
          <a:p>
            <a:pPr lvl="1"/>
            <a:r>
              <a:rPr lang="en-US" sz="2400" dirty="0" smtClean="0"/>
              <a:t>Diagram</a:t>
            </a:r>
          </a:p>
          <a:p>
            <a:pPr lvl="1"/>
            <a:r>
              <a:rPr lang="en-US" sz="2400" dirty="0" smtClean="0"/>
              <a:t>Measure grid</a:t>
            </a:r>
          </a:p>
          <a:p>
            <a:pPr lvl="1"/>
            <a:r>
              <a:rPr lang="en-US" sz="2400" dirty="0" smtClean="0"/>
              <a:t>Various usability enhancements</a:t>
            </a:r>
          </a:p>
          <a:p>
            <a:r>
              <a:rPr lang="en-US" dirty="0" smtClean="0"/>
              <a:t>Reporting Properties</a:t>
            </a:r>
          </a:p>
          <a:p>
            <a:pPr lvl="1"/>
            <a:endParaRPr lang="en-US" sz="2400" dirty="0">
              <a:solidFill>
                <a:schemeClr val="tx1">
                  <a:lumMod val="75000"/>
                </a:schemeClr>
              </a:solidFill>
            </a:endParaRPr>
          </a:p>
        </p:txBody>
      </p:sp>
    </p:spTree>
    <p:extLst>
      <p:ext uri="{BB962C8B-B14F-4D97-AF65-F5344CB8AC3E}">
        <p14:creationId xmlns:p14="http://schemas.microsoft.com/office/powerpoint/2010/main" val="11119479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reen"/>
          <p:cNvSpPr/>
          <p:nvPr/>
        </p:nvSpPr>
        <p:spPr bwMode="auto">
          <a:xfrm>
            <a:off x="7560472" y="28303"/>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Descriptions</a:t>
            </a:r>
          </a:p>
        </p:txBody>
      </p:sp>
      <p:sp>
        <p:nvSpPr>
          <p:cNvPr id="26" name="Red"/>
          <p:cNvSpPr/>
          <p:nvPr/>
        </p:nvSpPr>
        <p:spPr bwMode="auto">
          <a:xfrm>
            <a:off x="7560472" y="1914776"/>
            <a:ext cx="3863960"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Drag ‘n Drop Relationship</a:t>
            </a:r>
          </a:p>
        </p:txBody>
      </p:sp>
      <p:sp>
        <p:nvSpPr>
          <p:cNvPr id="27" name="Yellow"/>
          <p:cNvSpPr/>
          <p:nvPr/>
        </p:nvSpPr>
        <p:spPr bwMode="auto">
          <a:xfrm>
            <a:off x="5653269" y="1914777"/>
            <a:ext cx="180876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Diagram</a:t>
            </a:r>
          </a:p>
        </p:txBody>
      </p:sp>
      <p:sp>
        <p:nvSpPr>
          <p:cNvPr id="28" name="Orange"/>
          <p:cNvSpPr/>
          <p:nvPr/>
        </p:nvSpPr>
        <p:spPr bwMode="auto">
          <a:xfrm>
            <a:off x="5655661" y="28304"/>
            <a:ext cx="1808763" cy="1782647"/>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KPI’s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9" name="Light Blue"/>
          <p:cNvSpPr/>
          <p:nvPr/>
        </p:nvSpPr>
        <p:spPr bwMode="auto">
          <a:xfrm>
            <a:off x="9489320" y="0"/>
            <a:ext cx="1935111" cy="1808887"/>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Partitions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1" name="Green"/>
          <p:cNvSpPr/>
          <p:nvPr/>
        </p:nvSpPr>
        <p:spPr bwMode="auto">
          <a:xfrm>
            <a:off x="11500632" y="40503"/>
            <a:ext cx="686605" cy="1775703"/>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33" name="Red"/>
          <p:cNvSpPr/>
          <p:nvPr/>
        </p:nvSpPr>
        <p:spPr bwMode="auto">
          <a:xfrm>
            <a:off x="5653269" y="3779952"/>
            <a:ext cx="3743282" cy="1782647"/>
          </a:xfrm>
          <a:prstGeom prst="roundRect">
            <a:avLst>
              <a:gd name="adj" fmla="val 0"/>
            </a:avLst>
          </a:prstGeom>
          <a:solidFill>
            <a:srgbClr val="7030A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Reporting Properties</a:t>
            </a:r>
          </a:p>
        </p:txBody>
      </p:sp>
      <p:sp>
        <p:nvSpPr>
          <p:cNvPr id="36" name="Orange"/>
          <p:cNvSpPr/>
          <p:nvPr/>
        </p:nvSpPr>
        <p:spPr bwMode="auto">
          <a:xfrm>
            <a:off x="11500632" y="3779953"/>
            <a:ext cx="686605"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37" name="Yellow"/>
          <p:cNvSpPr/>
          <p:nvPr/>
        </p:nvSpPr>
        <p:spPr bwMode="auto">
          <a:xfrm>
            <a:off x="9489320" y="3779953"/>
            <a:ext cx="1935112"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Measure Grid</a:t>
            </a:r>
          </a:p>
        </p:txBody>
      </p:sp>
      <p:sp>
        <p:nvSpPr>
          <p:cNvPr id="39" name="Orange"/>
          <p:cNvSpPr/>
          <p:nvPr/>
        </p:nvSpPr>
        <p:spPr bwMode="auto">
          <a:xfrm>
            <a:off x="11500632" y="1904999"/>
            <a:ext cx="686605" cy="179242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1" name="Orange"/>
          <p:cNvSpPr/>
          <p:nvPr/>
        </p:nvSpPr>
        <p:spPr bwMode="auto">
          <a:xfrm>
            <a:off x="5653268" y="5638801"/>
            <a:ext cx="1808763" cy="1782647"/>
          </a:xfrm>
          <a:prstGeom prst="roundRect">
            <a:avLst>
              <a:gd name="adj" fmla="val 0"/>
            </a:avLst>
          </a:prstGeom>
          <a:solidFill>
            <a:srgbClr val="92D05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Hierarchies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3" name="Green"/>
          <p:cNvSpPr/>
          <p:nvPr/>
        </p:nvSpPr>
        <p:spPr bwMode="auto">
          <a:xfrm>
            <a:off x="11500632" y="5653629"/>
            <a:ext cx="686605" cy="1212255"/>
          </a:xfrm>
          <a:prstGeom prst="roundRect">
            <a:avLst>
              <a:gd name="adj" fmla="val 0"/>
            </a:avLst>
          </a:prstGeom>
          <a:solidFill>
            <a:srgbClr val="7030A0"/>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44" name="Orange"/>
          <p:cNvSpPr/>
          <p:nvPr/>
        </p:nvSpPr>
        <p:spPr bwMode="auto">
          <a:xfrm>
            <a:off x="7560473" y="5638800"/>
            <a:ext cx="1836078" cy="1792803"/>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Multiple Relationships</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5" name="Orange"/>
          <p:cNvSpPr/>
          <p:nvPr/>
        </p:nvSpPr>
        <p:spPr bwMode="auto">
          <a:xfrm>
            <a:off x="9489320" y="5638800"/>
            <a:ext cx="1935111" cy="1782647"/>
          </a:xfrm>
          <a:prstGeom prst="roundRect">
            <a:avLst>
              <a:gd name="adj" fmla="val 0"/>
            </a:avLst>
          </a:prstGeom>
          <a:solidFill>
            <a:srgbClr val="00B0F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latin typeface="Segoe UI" pitchFamily="34" charset="0"/>
                <a:ea typeface="Segoe UI" pitchFamily="34" charset="0"/>
                <a:cs typeface="Segoe UI" pitchFamily="34" charset="0"/>
              </a:rPr>
              <a:t>Advanced Sort</a:t>
            </a: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659959" y="974619"/>
            <a:ext cx="5967853" cy="1098762"/>
          </a:xfrm>
          <a:prstGeom prst="rect">
            <a:avLst/>
          </a:prstGeom>
          <a:noFill/>
        </p:spPr>
        <p:txBody>
          <a:bodyPr wrap="square" lIns="91440" tIns="91440" rIns="91440" bIns="91440" rtlCol="0">
            <a:spAutoFit/>
          </a:bodyPr>
          <a:lstStyle/>
          <a:p>
            <a:pPr>
              <a:lnSpc>
                <a:spcPct val="90000"/>
              </a:lnSpc>
              <a:spcBef>
                <a:spcPct val="20000"/>
              </a:spcBef>
              <a:buSzPct val="90000"/>
            </a:pPr>
            <a:r>
              <a:rPr lang="en-US" sz="6600" b="1" dirty="0" smtClean="0">
                <a:solidFill>
                  <a:schemeClr val="tx1">
                    <a:alpha val="99000"/>
                  </a:schemeClr>
                </a:solidFill>
              </a:rPr>
              <a:t>Summary</a:t>
            </a:r>
          </a:p>
        </p:txBody>
      </p:sp>
      <p:sp>
        <p:nvSpPr>
          <p:cNvPr id="18" name="Green"/>
          <p:cNvSpPr/>
          <p:nvPr/>
        </p:nvSpPr>
        <p:spPr bwMode="auto">
          <a:xfrm>
            <a:off x="3770736" y="3782971"/>
            <a:ext cx="1831192" cy="1782647"/>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Distinct Count</a:t>
            </a:r>
          </a:p>
        </p:txBody>
      </p:sp>
      <p:sp>
        <p:nvSpPr>
          <p:cNvPr id="19" name="Red"/>
          <p:cNvSpPr/>
          <p:nvPr/>
        </p:nvSpPr>
        <p:spPr bwMode="auto">
          <a:xfrm>
            <a:off x="-1588" y="3782971"/>
            <a:ext cx="3732212" cy="1782647"/>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en-US" sz="2200" dirty="0">
                <a:latin typeface="+mj-lt"/>
              </a:rPr>
              <a:t>Persisted formatting</a:t>
            </a:r>
          </a:p>
        </p:txBody>
      </p:sp>
      <p:sp>
        <p:nvSpPr>
          <p:cNvPr id="20" name="Yellow"/>
          <p:cNvSpPr/>
          <p:nvPr/>
        </p:nvSpPr>
        <p:spPr bwMode="auto">
          <a:xfrm>
            <a:off x="1921862" y="5638800"/>
            <a:ext cx="1808762" cy="1782647"/>
          </a:xfrm>
          <a:prstGeom prst="roundRect">
            <a:avLst>
              <a:gd name="adj" fmla="val 0"/>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Drill Through</a:t>
            </a:r>
          </a:p>
        </p:txBody>
      </p:sp>
      <p:sp>
        <p:nvSpPr>
          <p:cNvPr id="21" name="Yellow"/>
          <p:cNvSpPr/>
          <p:nvPr/>
        </p:nvSpPr>
        <p:spPr bwMode="auto">
          <a:xfrm>
            <a:off x="-1588" y="5638800"/>
            <a:ext cx="1883374" cy="1782647"/>
          </a:xfrm>
          <a:prstGeom prst="roundRect">
            <a:avLst>
              <a:gd name="adj" fmla="val 0"/>
            </a:avLst>
          </a:prstGeom>
          <a:solidFill>
            <a:srgbClr val="F5603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Date Table</a:t>
            </a:r>
          </a:p>
        </p:txBody>
      </p:sp>
      <p:sp>
        <p:nvSpPr>
          <p:cNvPr id="22" name="Yellow"/>
          <p:cNvSpPr/>
          <p:nvPr/>
        </p:nvSpPr>
        <p:spPr bwMode="auto">
          <a:xfrm>
            <a:off x="3763112" y="5638800"/>
            <a:ext cx="1838816" cy="1782647"/>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KPI’s</a:t>
            </a:r>
          </a:p>
        </p:txBody>
      </p:sp>
    </p:spTree>
    <p:extLst>
      <p:ext uri="{BB962C8B-B14F-4D97-AF65-F5344CB8AC3E}">
        <p14:creationId xmlns:p14="http://schemas.microsoft.com/office/powerpoint/2010/main" val="2117113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12"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1+#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9" fill="hold" grpId="0" nodeType="withEffect">
                                  <p:stCondLst>
                                    <p:cond delay="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8" fill="hold" grpId="0" nodeType="withEffect">
                                  <p:stCondLst>
                                    <p:cond delay="5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1" fill="hold" grpId="0" nodeType="withEffect">
                                  <p:stCondLst>
                                    <p:cond delay="5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0-#ppt_h/2"/>
                                          </p:val>
                                        </p:tav>
                                        <p:tav tm="100000">
                                          <p:val>
                                            <p:strVal val="#ppt_y"/>
                                          </p:val>
                                        </p:tav>
                                      </p:tavLst>
                                    </p:anim>
                                  </p:childTnLst>
                                </p:cTn>
                              </p:par>
                              <p:par>
                                <p:cTn id="69" presetID="2" presetClass="entr" presetSubtype="12" fill="hold" grpId="0" nodeType="withEffect">
                                  <p:stCondLst>
                                    <p:cond delay="25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25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25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3" grpId="0" animBg="1"/>
      <p:bldP spid="36" grpId="0" animBg="1"/>
      <p:bldP spid="37" grpId="0" animBg="1"/>
      <p:bldP spid="39" grpId="0" animBg="1"/>
      <p:bldP spid="41" grpId="0" animBg="1"/>
      <p:bldP spid="43" grpId="0" animBg="1"/>
      <p:bldP spid="44" grpId="0" animBg="1"/>
      <p:bldP spid="45"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Help us, Help you…</a:t>
            </a:r>
            <a:endParaRPr lang="ru-RU" dirty="0"/>
          </a:p>
        </p:txBody>
      </p:sp>
      <p:sp>
        <p:nvSpPr>
          <p:cNvPr id="3" name="Text Placeholder 2"/>
          <p:cNvSpPr>
            <a:spLocks noGrp="1"/>
          </p:cNvSpPr>
          <p:nvPr>
            <p:ph type="body" sz="quarter" idx="10"/>
          </p:nvPr>
        </p:nvSpPr>
        <p:spPr>
          <a:xfrm>
            <a:off x="519113" y="1447799"/>
            <a:ext cx="11149013" cy="3354765"/>
          </a:xfrm>
        </p:spPr>
        <p:txBody>
          <a:bodyPr/>
          <a:lstStyle/>
          <a:p>
            <a:r>
              <a:rPr lang="en-US" dirty="0" smtClean="0"/>
              <a:t>Today</a:t>
            </a:r>
          </a:p>
          <a:p>
            <a:pPr lvl="1"/>
            <a:r>
              <a:rPr lang="en-US" dirty="0" smtClean="0"/>
              <a:t>Provide feedback</a:t>
            </a:r>
          </a:p>
          <a:p>
            <a:pPr lvl="1"/>
            <a:r>
              <a:rPr lang="en-US" dirty="0" smtClean="0"/>
              <a:t>Visit the Expo Hall</a:t>
            </a:r>
          </a:p>
          <a:p>
            <a:pPr marL="460375" lvl="1" indent="0">
              <a:buNone/>
            </a:pPr>
            <a:endParaRPr lang="en-US" dirty="0" smtClean="0"/>
          </a:p>
          <a:p>
            <a:r>
              <a:rPr lang="en-US" dirty="0" smtClean="0"/>
              <a:t>Next week</a:t>
            </a:r>
          </a:p>
          <a:p>
            <a:pPr lvl="1"/>
            <a:r>
              <a:rPr lang="en-US" dirty="0" smtClean="0"/>
              <a:t>Go Download PowerPivot (</a:t>
            </a:r>
            <a:r>
              <a:rPr lang="en-US" dirty="0" smtClean="0">
                <a:hlinkClick r:id="rId2"/>
              </a:rPr>
              <a:t>www.PowerPivot.com</a:t>
            </a:r>
            <a:r>
              <a:rPr lang="en-US" dirty="0" smtClean="0"/>
              <a:t>)</a:t>
            </a:r>
          </a:p>
          <a:p>
            <a:pPr lvl="1"/>
            <a:r>
              <a:rPr lang="en-US" dirty="0" smtClean="0"/>
              <a:t>Build Solutions, provide feedback </a:t>
            </a:r>
          </a:p>
        </p:txBody>
      </p:sp>
    </p:spTree>
    <p:extLst>
      <p:ext uri="{BB962C8B-B14F-4D97-AF65-F5344CB8AC3E}">
        <p14:creationId xmlns:p14="http://schemas.microsoft.com/office/powerpoint/2010/main" val="2084563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Julie Strauss</External_x0020_Speaker>
    <Session_x0020_Code xmlns="2295e2e7-0eeb-498e-8716-217bb2ee6ee3">DBI301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http://schemas.microsoft.com/office/infopath/2007/PartnerControls"/>
    <ds:schemaRef ds:uri="8b529f77-48ab-4581-b468-93f09345b8aa"/>
    <ds:schemaRef ds:uri="2295e2e7-0eeb-498e-8716-217bb2ee6ee3"/>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316</TotalTime>
  <Words>1041</Words>
  <Application>Microsoft Office PowerPoint</Application>
  <PresentationFormat>Custom</PresentationFormat>
  <Paragraphs>157</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TechEd_2012_Template_16x9</vt:lpstr>
      <vt:lpstr>White with Consolas font for code slides</vt:lpstr>
      <vt:lpstr>Building Self-Service BI Applications Using PowerPivot</vt:lpstr>
      <vt:lpstr>PowerPoint Presentation</vt:lpstr>
      <vt:lpstr>PowerPoint Presentation</vt:lpstr>
      <vt:lpstr>Seamless Transition of the Semantic Model Across BI Spectrum</vt:lpstr>
      <vt:lpstr>Design Tools</vt:lpstr>
      <vt:lpstr>Building Solutions in PowerPivot</vt:lpstr>
      <vt:lpstr>Demo Review</vt:lpstr>
      <vt:lpstr>PowerPoint Presentation</vt:lpstr>
      <vt:lpstr>Help us, Help you…</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Self-Service BI Applications Using PowerPivot</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25</cp:revision>
  <cp:lastPrinted>2010-05-11T05:02:34Z</cp:lastPrinted>
  <dcterms:created xsi:type="dcterms:W3CDTF">2012-03-23T02:48:52Z</dcterms:created>
  <dcterms:modified xsi:type="dcterms:W3CDTF">2012-06-12T20:08:47Z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