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25"/>
  </p:notesMasterIdLst>
  <p:handoutMasterIdLst>
    <p:handoutMasterId r:id="rId26"/>
  </p:handoutMasterIdLst>
  <p:sldIdLst>
    <p:sldId id="257" r:id="rId6"/>
    <p:sldId id="342" r:id="rId7"/>
    <p:sldId id="346" r:id="rId8"/>
    <p:sldId id="347" r:id="rId9"/>
    <p:sldId id="348" r:id="rId10"/>
    <p:sldId id="322" r:id="rId11"/>
    <p:sldId id="351" r:id="rId12"/>
    <p:sldId id="323" r:id="rId13"/>
    <p:sldId id="349" r:id="rId14"/>
    <p:sldId id="327" r:id="rId15"/>
    <p:sldId id="328" r:id="rId16"/>
    <p:sldId id="353" r:id="rId17"/>
    <p:sldId id="311" r:id="rId18"/>
    <p:sldId id="355" r:id="rId19"/>
    <p:sldId id="313" r:id="rId20"/>
    <p:sldId id="314" r:id="rId21"/>
    <p:sldId id="354" r:id="rId22"/>
    <p:sldId id="271" r:id="rId23"/>
    <p:sldId id="256" r:id="rId24"/>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E1E"/>
    <a:srgbClr val="F56031"/>
    <a:srgbClr val="FFFFFF"/>
    <a:srgbClr val="000000"/>
    <a:srgbClr val="429A16"/>
    <a:srgbClr val="F8F57B"/>
    <a:srgbClr val="59D01E"/>
    <a:srgbClr val="ACE58F"/>
    <a:srgbClr val="292929"/>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4633" autoAdjust="0"/>
  </p:normalViewPr>
  <p:slideViewPr>
    <p:cSldViewPr>
      <p:cViewPr varScale="1">
        <p:scale>
          <a:sx n="108" d="100"/>
          <a:sy n="108" d="100"/>
        </p:scale>
        <p:origin x="-786" y="-90"/>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6/13/2012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6/13/2012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5:26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378276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5:26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5:26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044A9631-036B-4379-BA7A-1530E2C5EB63}"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044A9631-036B-4379-BA7A-1530E2C5EB63}"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dt" sz="quarter" idx="1"/>
          </p:nvPr>
        </p:nvSpPr>
        <p:spPr>
          <a:noFill/>
        </p:spPr>
        <p:txBody>
          <a:bodyPr/>
          <a:lstStyle/>
          <a:p>
            <a:fld id="{D981B906-E48D-43F8-8760-B0BFEB02150A}" type="datetime8">
              <a:rPr lang="en-US" smtClean="0">
                <a:cs typeface="Arial" charset="0"/>
              </a:rPr>
              <a:pPr/>
              <a:t>6/13/2012 5:26 PM</a:t>
            </a:fld>
            <a:endParaRPr lang="en-US" dirty="0" smtClean="0">
              <a:cs typeface="Arial" charset="0"/>
            </a:endParaRPr>
          </a:p>
        </p:txBody>
      </p:sp>
      <p:sp>
        <p:nvSpPr>
          <p:cNvPr id="36867" name="Rectangle 6"/>
          <p:cNvSpPr>
            <a:spLocks noGrp="1" noChangeArrowheads="1"/>
          </p:cNvSpPr>
          <p:nvPr>
            <p:ph type="ftr" sz="quarter" idx="4"/>
          </p:nvPr>
        </p:nvSpPr>
        <p:spPr>
          <a:noFill/>
        </p:spPr>
        <p:txBody>
          <a:bodyPr/>
          <a:lstStyle/>
          <a:p>
            <a:r>
              <a:rPr lang="en-US" dirty="0" smtClean="0">
                <a:cs typeface="Arial" charset="0"/>
              </a:rPr>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36868" name="Rectangle 7"/>
          <p:cNvSpPr>
            <a:spLocks noGrp="1" noChangeArrowheads="1"/>
          </p:cNvSpPr>
          <p:nvPr>
            <p:ph type="sldNum" sz="quarter" idx="5"/>
          </p:nvPr>
        </p:nvSpPr>
        <p:spPr>
          <a:noFill/>
        </p:spPr>
        <p:txBody>
          <a:bodyPr/>
          <a:lstStyle/>
          <a:p>
            <a:fld id="{D5E25F9C-944B-4311-8DA3-48595C6087DB}" type="slidenum">
              <a:rPr lang="en-US" smtClean="0">
                <a:cs typeface="Arial" charset="0"/>
              </a:rPr>
              <a:pPr/>
              <a:t>8</a:t>
            </a:fld>
            <a:endParaRPr lang="en-US" dirty="0" smtClean="0">
              <a:cs typeface="Arial" charset="0"/>
            </a:endParaRPr>
          </a:p>
        </p:txBody>
      </p:sp>
      <p:sp>
        <p:nvSpPr>
          <p:cNvPr id="36869" name="Rectangle 2"/>
          <p:cNvSpPr>
            <a:spLocks noGrp="1" noRot="1" noChangeAspect="1" noChangeArrowheads="1" noTextEdit="1"/>
          </p:cNvSpPr>
          <p:nvPr>
            <p:ph type="sldImg"/>
          </p:nvPr>
        </p:nvSpPr>
        <p:spPr>
          <a:xfrm>
            <a:off x="382588" y="685800"/>
            <a:ext cx="6092825" cy="3429000"/>
          </a:xfrm>
          <a:ln/>
        </p:spPr>
      </p:sp>
      <p:sp>
        <p:nvSpPr>
          <p:cNvPr id="36870" name="Rectangle 3"/>
          <p:cNvSpPr>
            <a:spLocks noGrp="1" noChangeArrowheads="1"/>
          </p:cNvSpPr>
          <p:nvPr>
            <p:ph type="body" idx="1"/>
          </p:nvPr>
        </p:nvSpPr>
        <p:spPr>
          <a:xfrm>
            <a:off x="685800" y="4343401"/>
            <a:ext cx="5486400" cy="4114800"/>
          </a:xfrm>
          <a:prstGeom prst="rect">
            <a:avLst/>
          </a:prstGeom>
          <a:noFill/>
          <a:ln/>
        </p:spPr>
        <p:txBody>
          <a:bodyPr lIns="89584" tIns="44792" rIns="89584" bIns="44792"/>
          <a:lstStyle/>
          <a:p>
            <a:pPr defTabSz="897195" eaLnBrk="0" hangingPunct="0">
              <a:defRPr/>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5:26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4201246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C4FDB-F761-46E0-B77D-41BA8385236A}"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683940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8507095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1.jpeg"/><Relationship Id="rId7" Type="http://schemas.openxmlformats.org/officeDocument/2006/relationships/hyperlink" Target="http://www.microsoft.com/sqlserverlabs"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hyperlink" Target="http://www.microsoft.com/learning/en/us/training/sql-server.aspx" TargetMode="External"/><Relationship Id="rId5" Type="http://schemas.openxmlformats.org/officeDocument/2006/relationships/hyperlink" Target="http://www.microsoft.com/sqlserver" TargetMode="External"/><Relationship Id="rId4" Type="http://schemas.openxmlformats.org/officeDocument/2006/relationships/hyperlink" Target="http://www.microsoftvirtualacademy.com/"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10.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hyperlink" Target="http://microsoft.com/msdn"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4.emf"/><Relationship Id="rId11" Type="http://schemas.microsoft.com/office/2007/relationships/hdphoto" Target="../media/hdphoto2.wdp"/><Relationship Id="rId5" Type="http://schemas.openxmlformats.org/officeDocument/2006/relationships/hyperlink" Target="http://northamerica.msteched.com/" TargetMode="External"/><Relationship Id="rId10" Type="http://schemas.openxmlformats.org/officeDocument/2006/relationships/image" Target="../media/image16.png"/><Relationship Id="rId4" Type="http://schemas.microsoft.com/office/2007/relationships/hdphoto" Target="../media/hdphoto1.wdp"/><Relationship Id="rId9" Type="http://schemas.openxmlformats.org/officeDocument/2006/relationships/hyperlink" Target="http://microsoft.com/technet"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 Id="rId9" Type="http://schemas.openxmlformats.org/officeDocument/2006/relationships/image" Target="../media/image23.jpe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www.gartner.com/technology/media-products/reprints/microsoft/vol2/article15/article15.html" TargetMode="External"/><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1452" y="3491936"/>
            <a:ext cx="6718301" cy="1232464"/>
          </a:xfrm>
        </p:spPr>
        <p:txBody>
          <a:bodyPr/>
          <a:lstStyle/>
          <a:p>
            <a:r>
              <a:rPr lang="en-US" dirty="0"/>
              <a:t>Developing and Managing a BI Semantic Model in Microsoft SQL Server </a:t>
            </a:r>
            <a:r>
              <a:rPr lang="en-US" dirty="0" smtClean="0"/>
              <a:t>2012</a:t>
            </a:r>
            <a:endParaRPr lang="en-US" dirty="0"/>
          </a:p>
        </p:txBody>
      </p:sp>
      <p:sp>
        <p:nvSpPr>
          <p:cNvPr id="3" name="Subtitle 2"/>
          <p:cNvSpPr>
            <a:spLocks noGrp="1"/>
          </p:cNvSpPr>
          <p:nvPr>
            <p:ph type="subTitle" idx="1"/>
          </p:nvPr>
        </p:nvSpPr>
        <p:spPr/>
        <p:txBody>
          <a:bodyPr/>
          <a:lstStyle/>
          <a:p>
            <a:r>
              <a:rPr lang="en-US" dirty="0" smtClean="0"/>
              <a:t>Julie Strauss</a:t>
            </a:r>
          </a:p>
          <a:p>
            <a:r>
              <a:rPr lang="en-US" dirty="0" smtClean="0"/>
              <a:t>Senior Program Manager Lead</a:t>
            </a:r>
          </a:p>
          <a:p>
            <a:r>
              <a:rPr lang="en-US" dirty="0" smtClean="0"/>
              <a:t>Microsoft Corporation</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itle 1"/>
          <p:cNvSpPr txBox="1">
            <a:spLocks/>
          </p:cNvSpPr>
          <p:nvPr/>
        </p:nvSpPr>
        <p:spPr>
          <a:xfrm>
            <a:off x="519112" y="228600"/>
            <a:ext cx="11149013" cy="312717"/>
          </a:xfrm>
          <a:prstGeom prst="rect">
            <a:avLst/>
          </a:prstGeom>
        </p:spPr>
        <p:txBody>
          <a:bodyPr vert="horz" wrap="square" lIns="0" tIns="0" rIns="0" bIns="0" rtlCol="0"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z="1800" b="0" dirty="0" smtClean="0">
                <a:gradFill>
                  <a:gsLst>
                    <a:gs pos="0">
                      <a:schemeClr val="tx1"/>
                    </a:gs>
                    <a:gs pos="100000">
                      <a:schemeClr val="tx1"/>
                    </a:gs>
                  </a:gsLst>
                  <a:lin ang="5400000" scaled="0"/>
                </a:gradFill>
              </a:rPr>
              <a:t>DBI305</a:t>
            </a:r>
            <a:endParaRPr lang="en-US" sz="1800" b="0" dirty="0">
              <a:gradFill>
                <a:gsLst>
                  <a:gs pos="0">
                    <a:schemeClr val="tx1"/>
                  </a:gs>
                  <a:gs pos="100000">
                    <a:schemeClr val="tx1"/>
                  </a:gs>
                </a:gsLst>
                <a:lin ang="5400000" scaled="0"/>
              </a:gradFill>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609398"/>
          </a:xfrm>
        </p:spPr>
        <p:txBody>
          <a:bodyPr/>
          <a:lstStyle/>
          <a:p>
            <a:r>
              <a:rPr lang="en-US" dirty="0" smtClean="0"/>
              <a:t>New BI Semantic Model Features</a:t>
            </a:r>
            <a:endParaRPr lang="en-US" dirty="0"/>
          </a:p>
        </p:txBody>
      </p:sp>
      <p:sp>
        <p:nvSpPr>
          <p:cNvPr id="3" name="Text Placeholder 2"/>
          <p:cNvSpPr>
            <a:spLocks noGrp="1"/>
          </p:cNvSpPr>
          <p:nvPr>
            <p:ph type="body" sz="quarter" idx="10"/>
          </p:nvPr>
        </p:nvSpPr>
        <p:spPr>
          <a:xfrm>
            <a:off x="519114" y="1079818"/>
            <a:ext cx="5281324" cy="4505849"/>
          </a:xfrm>
        </p:spPr>
        <p:txBody>
          <a:bodyPr/>
          <a:lstStyle/>
          <a:p>
            <a:r>
              <a:rPr lang="en-US" dirty="0" smtClean="0"/>
              <a:t>Richer Models</a:t>
            </a:r>
          </a:p>
          <a:p>
            <a:pPr lvl="1"/>
            <a:r>
              <a:rPr lang="en-US" sz="2400" dirty="0" smtClean="0"/>
              <a:t>KPIs</a:t>
            </a:r>
          </a:p>
          <a:p>
            <a:pPr lvl="1"/>
            <a:r>
              <a:rPr lang="en-US" sz="2400" dirty="0" smtClean="0"/>
              <a:t>Descriptions</a:t>
            </a:r>
          </a:p>
          <a:p>
            <a:pPr lvl="1"/>
            <a:r>
              <a:rPr lang="en-US" sz="2400" dirty="0" smtClean="0"/>
              <a:t>Persisted formatting</a:t>
            </a:r>
          </a:p>
          <a:p>
            <a:pPr lvl="1"/>
            <a:r>
              <a:rPr lang="en-US" sz="2400" dirty="0" smtClean="0"/>
              <a:t>Advanced sorting </a:t>
            </a:r>
          </a:p>
          <a:p>
            <a:pPr lvl="1"/>
            <a:r>
              <a:rPr lang="en-US" sz="2400" dirty="0" smtClean="0"/>
              <a:t>Distinct count</a:t>
            </a:r>
          </a:p>
          <a:p>
            <a:pPr lvl="1"/>
            <a:r>
              <a:rPr lang="en-US" sz="2400" dirty="0" err="1" smtClean="0"/>
              <a:t>Drillthrough</a:t>
            </a:r>
            <a:endParaRPr lang="en-US" sz="2400" dirty="0" smtClean="0"/>
          </a:p>
          <a:p>
            <a:pPr lvl="1"/>
            <a:r>
              <a:rPr lang="en-US" sz="2400" dirty="0" smtClean="0"/>
              <a:t>Perspectives</a:t>
            </a:r>
          </a:p>
          <a:p>
            <a:pPr lvl="1"/>
            <a:r>
              <a:rPr lang="en-US" sz="2400" dirty="0" smtClean="0"/>
              <a:t>Hierarchies</a:t>
            </a:r>
          </a:p>
          <a:p>
            <a:pPr lvl="1"/>
            <a:r>
              <a:rPr lang="en-US" sz="2400" dirty="0" smtClean="0"/>
              <a:t>Multiple </a:t>
            </a:r>
            <a:r>
              <a:rPr lang="en-US" sz="2400" dirty="0"/>
              <a:t>r</a:t>
            </a:r>
            <a:r>
              <a:rPr lang="en-US" sz="2400" dirty="0" smtClean="0"/>
              <a:t>elationships</a:t>
            </a:r>
          </a:p>
          <a:p>
            <a:pPr lvl="1"/>
            <a:r>
              <a:rPr lang="en-US" sz="2400" dirty="0" smtClean="0">
                <a:solidFill>
                  <a:schemeClr val="tx1">
                    <a:lumMod val="75000"/>
                  </a:schemeClr>
                </a:solidFill>
              </a:rPr>
              <a:t>Parent child</a:t>
            </a:r>
          </a:p>
        </p:txBody>
      </p:sp>
      <p:sp>
        <p:nvSpPr>
          <p:cNvPr id="5" name="Rectangle 4"/>
          <p:cNvSpPr/>
          <p:nvPr/>
        </p:nvSpPr>
        <p:spPr>
          <a:xfrm rot="20389546">
            <a:off x="6106027" y="4806740"/>
            <a:ext cx="5299208" cy="369332"/>
          </a:xfrm>
          <a:prstGeom prst="rect">
            <a:avLst/>
          </a:prstGeom>
        </p:spPr>
        <p:txBody>
          <a:bodyPr wrap="none">
            <a:spAutoFit/>
          </a:bodyPr>
          <a:lstStyle/>
          <a:p>
            <a:r>
              <a:rPr lang="en-US" dirty="0"/>
              <a:t> </a:t>
            </a:r>
            <a:r>
              <a:rPr lang="en-US" dirty="0" smtClean="0"/>
              <a:t>All features </a:t>
            </a:r>
            <a:r>
              <a:rPr lang="en-US" dirty="0"/>
              <a:t>available in both PowerPivot and </a:t>
            </a:r>
            <a:r>
              <a:rPr lang="en-US" dirty="0" smtClean="0"/>
              <a:t>BIDS</a:t>
            </a:r>
            <a:endParaRPr lang="en-US" dirty="0"/>
          </a:p>
        </p:txBody>
      </p:sp>
      <p:sp>
        <p:nvSpPr>
          <p:cNvPr id="7" name="Text Placeholder 2"/>
          <p:cNvSpPr txBox="1">
            <a:spLocks/>
          </p:cNvSpPr>
          <p:nvPr/>
        </p:nvSpPr>
        <p:spPr>
          <a:xfrm>
            <a:off x="6375688" y="1066800"/>
            <a:ext cx="5281324" cy="2609945"/>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Optimized Usability</a:t>
            </a:r>
          </a:p>
          <a:p>
            <a:pPr lvl="1"/>
            <a:r>
              <a:rPr lang="en-US" sz="2400" dirty="0" smtClean="0"/>
              <a:t>Diagram</a:t>
            </a:r>
          </a:p>
          <a:p>
            <a:pPr lvl="1"/>
            <a:r>
              <a:rPr lang="en-US" sz="2400" dirty="0" smtClean="0"/>
              <a:t>Measure grid</a:t>
            </a:r>
          </a:p>
          <a:p>
            <a:pPr lvl="1"/>
            <a:r>
              <a:rPr lang="en-US" sz="2400" dirty="0" smtClean="0"/>
              <a:t>Various usability enhancements</a:t>
            </a:r>
          </a:p>
          <a:p>
            <a:r>
              <a:rPr lang="en-US" dirty="0" smtClean="0"/>
              <a:t>Reporting Properties</a:t>
            </a:r>
          </a:p>
          <a:p>
            <a:pPr lvl="1"/>
            <a:endParaRPr lang="en-US" sz="2400" dirty="0">
              <a:solidFill>
                <a:schemeClr val="tx1">
                  <a:lumMod val="75000"/>
                </a:schemeClr>
              </a:solidFill>
            </a:endParaRPr>
          </a:p>
        </p:txBody>
      </p:sp>
    </p:spTree>
    <p:extLst>
      <p:ext uri="{BB962C8B-B14F-4D97-AF65-F5344CB8AC3E}">
        <p14:creationId xmlns:p14="http://schemas.microsoft.com/office/powerpoint/2010/main" val="111194798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609398"/>
          </a:xfrm>
        </p:spPr>
        <p:txBody>
          <a:bodyPr/>
          <a:lstStyle/>
          <a:p>
            <a:r>
              <a:rPr lang="en-US" dirty="0" smtClean="0"/>
              <a:t>New </a:t>
            </a:r>
            <a:r>
              <a:rPr lang="en-US" dirty="0" smtClean="0">
                <a:solidFill>
                  <a:srgbClr val="FFC000"/>
                </a:solidFill>
              </a:rPr>
              <a:t>Pro</a:t>
            </a:r>
            <a:r>
              <a:rPr lang="en-US" dirty="0" smtClean="0"/>
              <a:t> Features</a:t>
            </a:r>
            <a:endParaRPr lang="en-US" sz="2800" dirty="0"/>
          </a:p>
        </p:txBody>
      </p:sp>
      <p:sp>
        <p:nvSpPr>
          <p:cNvPr id="3" name="Text Placeholder 2"/>
          <p:cNvSpPr>
            <a:spLocks noGrp="1"/>
          </p:cNvSpPr>
          <p:nvPr>
            <p:ph type="body" sz="quarter" idx="10"/>
          </p:nvPr>
        </p:nvSpPr>
        <p:spPr>
          <a:xfrm>
            <a:off x="519113" y="1447799"/>
            <a:ext cx="11149013" cy="4438138"/>
          </a:xfrm>
        </p:spPr>
        <p:txBody>
          <a:bodyPr/>
          <a:lstStyle/>
          <a:p>
            <a:r>
              <a:rPr lang="en-US" dirty="0" smtClean="0"/>
              <a:t>Transition Across the BI Spectrum</a:t>
            </a:r>
          </a:p>
          <a:p>
            <a:pPr lvl="1"/>
            <a:r>
              <a:rPr lang="en-US" dirty="0" smtClean="0"/>
              <a:t>Restore of PowerPivot models in SSMS</a:t>
            </a:r>
          </a:p>
          <a:p>
            <a:pPr lvl="1"/>
            <a:r>
              <a:rPr lang="en-US" dirty="0" smtClean="0"/>
              <a:t>Import of PowerPivot models into BIDS projects </a:t>
            </a:r>
          </a:p>
          <a:p>
            <a:r>
              <a:rPr lang="en-US" dirty="0" smtClean="0"/>
              <a:t>New Tabular Projects in BIDS</a:t>
            </a:r>
          </a:p>
          <a:p>
            <a:pPr lvl="1"/>
            <a:r>
              <a:rPr lang="en-US" dirty="0" err="1"/>
              <a:t>DirectQuery</a:t>
            </a:r>
            <a:endParaRPr lang="en-US" dirty="0"/>
          </a:p>
          <a:p>
            <a:pPr lvl="1"/>
            <a:r>
              <a:rPr lang="en-US" dirty="0" smtClean="0"/>
              <a:t>Security</a:t>
            </a:r>
            <a:endParaRPr lang="en-US" dirty="0"/>
          </a:p>
          <a:p>
            <a:pPr lvl="1"/>
            <a:r>
              <a:rPr lang="en-US" dirty="0" smtClean="0"/>
              <a:t>Deployment</a:t>
            </a:r>
          </a:p>
          <a:p>
            <a:pPr lvl="1"/>
            <a:r>
              <a:rPr lang="en-US" dirty="0" smtClean="0">
                <a:solidFill>
                  <a:schemeClr val="tx1">
                    <a:lumMod val="75000"/>
                  </a:schemeClr>
                </a:solidFill>
              </a:rPr>
              <a:t>Data management: Partitioning </a:t>
            </a:r>
          </a:p>
          <a:p>
            <a:r>
              <a:rPr lang="en-US" dirty="0" smtClean="0"/>
              <a:t>Management of Tabular Databases in SSMS</a:t>
            </a:r>
            <a:endParaRPr lang="en-US" dirty="0"/>
          </a:p>
        </p:txBody>
      </p:sp>
      <p:sp>
        <p:nvSpPr>
          <p:cNvPr id="4" name="Rectangle 3"/>
          <p:cNvSpPr/>
          <p:nvPr/>
        </p:nvSpPr>
        <p:spPr>
          <a:xfrm rot="20389546">
            <a:off x="6601109" y="3791460"/>
            <a:ext cx="3856377" cy="369332"/>
          </a:xfrm>
          <a:prstGeom prst="rect">
            <a:avLst/>
          </a:prstGeom>
        </p:spPr>
        <p:txBody>
          <a:bodyPr wrap="none">
            <a:spAutoFit/>
          </a:bodyPr>
          <a:lstStyle/>
          <a:p>
            <a:r>
              <a:rPr lang="en-US" dirty="0"/>
              <a:t> </a:t>
            </a:r>
            <a:r>
              <a:rPr lang="en-US" dirty="0" smtClean="0"/>
              <a:t>Features specific to SSDT and SSMS</a:t>
            </a:r>
            <a:endParaRPr lang="en-US" dirty="0"/>
          </a:p>
        </p:txBody>
      </p:sp>
    </p:spTree>
    <p:extLst>
      <p:ext uri="{BB962C8B-B14F-4D97-AF65-F5344CB8AC3E}">
        <p14:creationId xmlns:p14="http://schemas.microsoft.com/office/powerpoint/2010/main" val="19560517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Green"/>
          <p:cNvSpPr/>
          <p:nvPr/>
        </p:nvSpPr>
        <p:spPr bwMode="auto">
          <a:xfrm>
            <a:off x="7560472" y="28303"/>
            <a:ext cx="1831192" cy="1782647"/>
          </a:xfrm>
          <a:prstGeom prst="roundRect">
            <a:avLst>
              <a:gd name="adj" fmla="val 0"/>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Descriptions</a:t>
            </a:r>
          </a:p>
        </p:txBody>
      </p:sp>
      <p:sp>
        <p:nvSpPr>
          <p:cNvPr id="26" name="Red"/>
          <p:cNvSpPr/>
          <p:nvPr/>
        </p:nvSpPr>
        <p:spPr bwMode="auto">
          <a:xfrm>
            <a:off x="7560472" y="1914776"/>
            <a:ext cx="3863960" cy="1782647"/>
          </a:xfrm>
          <a:prstGeom prst="roundRect">
            <a:avLst>
              <a:gd name="adj" fmla="val 0"/>
            </a:avLst>
          </a:prstGeom>
          <a:solidFill>
            <a:schemeClr val="accent5"/>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Drag ‘n Drop Relationship</a:t>
            </a:r>
          </a:p>
        </p:txBody>
      </p:sp>
      <p:sp>
        <p:nvSpPr>
          <p:cNvPr id="27" name="Yellow"/>
          <p:cNvSpPr/>
          <p:nvPr/>
        </p:nvSpPr>
        <p:spPr bwMode="auto">
          <a:xfrm>
            <a:off x="5653269" y="1914777"/>
            <a:ext cx="1808762" cy="1782647"/>
          </a:xfrm>
          <a:prstGeom prst="roundRect">
            <a:avLst>
              <a:gd name="adj" fmla="val 0"/>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Diagram</a:t>
            </a:r>
          </a:p>
        </p:txBody>
      </p:sp>
      <p:sp>
        <p:nvSpPr>
          <p:cNvPr id="28" name="Orange"/>
          <p:cNvSpPr/>
          <p:nvPr/>
        </p:nvSpPr>
        <p:spPr bwMode="auto">
          <a:xfrm>
            <a:off x="5655661" y="28304"/>
            <a:ext cx="1808763" cy="1782647"/>
          </a:xfrm>
          <a:prstGeom prst="roundRect">
            <a:avLst>
              <a:gd name="adj" fmla="val 0"/>
            </a:avLst>
          </a:prstGeom>
          <a:solidFill>
            <a:schemeClr val="accent3"/>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latin typeface="Segoe UI" pitchFamily="34" charset="0"/>
                <a:ea typeface="Segoe UI" pitchFamily="34" charset="0"/>
                <a:cs typeface="Segoe UI" pitchFamily="34" charset="0"/>
              </a:rPr>
              <a:t>KPI’s</a:t>
            </a: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29" name="Light Blue"/>
          <p:cNvSpPr/>
          <p:nvPr/>
        </p:nvSpPr>
        <p:spPr bwMode="auto">
          <a:xfrm>
            <a:off x="9489320" y="0"/>
            <a:ext cx="1935111" cy="1808887"/>
          </a:xfrm>
          <a:prstGeom prst="roundRect">
            <a:avLst>
              <a:gd name="adj" fmla="val 0"/>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latin typeface="Segoe UI" pitchFamily="34" charset="0"/>
                <a:ea typeface="Segoe UI" pitchFamily="34" charset="0"/>
                <a:cs typeface="Segoe UI" pitchFamily="34" charset="0"/>
              </a:rPr>
              <a:t>Partitions</a:t>
            </a: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31" name="Green"/>
          <p:cNvSpPr/>
          <p:nvPr/>
        </p:nvSpPr>
        <p:spPr bwMode="auto">
          <a:xfrm>
            <a:off x="11500632" y="40503"/>
            <a:ext cx="686605" cy="1775703"/>
          </a:xfrm>
          <a:prstGeom prst="roundRect">
            <a:avLst>
              <a:gd name="adj" fmla="val 0"/>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p:txBody>
      </p:sp>
      <p:sp>
        <p:nvSpPr>
          <p:cNvPr id="33" name="Red"/>
          <p:cNvSpPr/>
          <p:nvPr/>
        </p:nvSpPr>
        <p:spPr bwMode="auto">
          <a:xfrm>
            <a:off x="5653269" y="3779952"/>
            <a:ext cx="3743282" cy="1782647"/>
          </a:xfrm>
          <a:prstGeom prst="roundRect">
            <a:avLst>
              <a:gd name="adj" fmla="val 0"/>
            </a:avLst>
          </a:prstGeom>
          <a:solidFill>
            <a:srgbClr val="7030A0"/>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Reporting Properties</a:t>
            </a:r>
          </a:p>
        </p:txBody>
      </p:sp>
      <p:sp>
        <p:nvSpPr>
          <p:cNvPr id="36" name="Orange"/>
          <p:cNvSpPr/>
          <p:nvPr/>
        </p:nvSpPr>
        <p:spPr bwMode="auto">
          <a:xfrm>
            <a:off x="11500632" y="3779953"/>
            <a:ext cx="686605" cy="1782647"/>
          </a:xfrm>
          <a:prstGeom prst="roundRect">
            <a:avLst>
              <a:gd name="adj" fmla="val 0"/>
            </a:avLst>
          </a:prstGeom>
          <a:solidFill>
            <a:srgbClr val="92D050"/>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37" name="Yellow"/>
          <p:cNvSpPr/>
          <p:nvPr/>
        </p:nvSpPr>
        <p:spPr bwMode="auto">
          <a:xfrm>
            <a:off x="9489320" y="3779953"/>
            <a:ext cx="1935112" cy="1782647"/>
          </a:xfrm>
          <a:prstGeom prst="roundRect">
            <a:avLst>
              <a:gd name="adj" fmla="val 0"/>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Measure Grid</a:t>
            </a:r>
          </a:p>
        </p:txBody>
      </p:sp>
      <p:sp>
        <p:nvSpPr>
          <p:cNvPr id="39" name="Orange"/>
          <p:cNvSpPr/>
          <p:nvPr/>
        </p:nvSpPr>
        <p:spPr bwMode="auto">
          <a:xfrm>
            <a:off x="11500632" y="1904999"/>
            <a:ext cx="686605" cy="1792423"/>
          </a:xfrm>
          <a:prstGeom prst="roundRect">
            <a:avLst>
              <a:gd name="adj" fmla="val 0"/>
            </a:avLst>
          </a:prstGeom>
          <a:solidFill>
            <a:schemeClr val="accent3"/>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41" name="Orange"/>
          <p:cNvSpPr/>
          <p:nvPr/>
        </p:nvSpPr>
        <p:spPr bwMode="auto">
          <a:xfrm>
            <a:off x="5653268" y="5638801"/>
            <a:ext cx="1808763" cy="1782647"/>
          </a:xfrm>
          <a:prstGeom prst="roundRect">
            <a:avLst>
              <a:gd name="adj" fmla="val 0"/>
            </a:avLst>
          </a:prstGeom>
          <a:solidFill>
            <a:srgbClr val="92D050"/>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latin typeface="Segoe UI" pitchFamily="34" charset="0"/>
                <a:ea typeface="Segoe UI" pitchFamily="34" charset="0"/>
                <a:cs typeface="Segoe UI" pitchFamily="34" charset="0"/>
              </a:rPr>
              <a:t>Hierarchies</a:t>
            </a: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43" name="Green"/>
          <p:cNvSpPr/>
          <p:nvPr/>
        </p:nvSpPr>
        <p:spPr bwMode="auto">
          <a:xfrm>
            <a:off x="11500632" y="5653629"/>
            <a:ext cx="686605" cy="1212255"/>
          </a:xfrm>
          <a:prstGeom prst="roundRect">
            <a:avLst>
              <a:gd name="adj" fmla="val 0"/>
            </a:avLst>
          </a:prstGeom>
          <a:solidFill>
            <a:srgbClr val="7030A0"/>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p:txBody>
      </p:sp>
      <p:sp>
        <p:nvSpPr>
          <p:cNvPr id="44" name="Orange"/>
          <p:cNvSpPr/>
          <p:nvPr/>
        </p:nvSpPr>
        <p:spPr bwMode="auto">
          <a:xfrm>
            <a:off x="7560473" y="5638800"/>
            <a:ext cx="1836078" cy="1792803"/>
          </a:xfrm>
          <a:prstGeom prst="roundRect">
            <a:avLst>
              <a:gd name="adj" fmla="val 0"/>
            </a:avLst>
          </a:prstGeom>
          <a:solidFill>
            <a:schemeClr val="accent3"/>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latin typeface="Segoe UI" pitchFamily="34" charset="0"/>
                <a:ea typeface="Segoe UI" pitchFamily="34" charset="0"/>
                <a:cs typeface="Segoe UI" pitchFamily="34" charset="0"/>
              </a:rPr>
              <a:t>Multiple Relationships</a:t>
            </a: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45" name="Orange"/>
          <p:cNvSpPr/>
          <p:nvPr/>
        </p:nvSpPr>
        <p:spPr bwMode="auto">
          <a:xfrm>
            <a:off x="9489320" y="5638800"/>
            <a:ext cx="1935111" cy="1782647"/>
          </a:xfrm>
          <a:prstGeom prst="roundRect">
            <a:avLst>
              <a:gd name="adj" fmla="val 0"/>
            </a:avLst>
          </a:prstGeom>
          <a:solidFill>
            <a:srgbClr val="00B0F0"/>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latin typeface="Segoe UI" pitchFamily="34" charset="0"/>
                <a:ea typeface="Segoe UI" pitchFamily="34" charset="0"/>
                <a:cs typeface="Segoe UI" pitchFamily="34" charset="0"/>
              </a:rPr>
              <a:t>Advanced Sort</a:t>
            </a: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659959" y="974619"/>
            <a:ext cx="5967853" cy="1098762"/>
          </a:xfrm>
          <a:prstGeom prst="rect">
            <a:avLst/>
          </a:prstGeom>
          <a:noFill/>
        </p:spPr>
        <p:txBody>
          <a:bodyPr wrap="square" lIns="91440" tIns="91440" rIns="91440" bIns="91440" rtlCol="0">
            <a:spAutoFit/>
          </a:bodyPr>
          <a:lstStyle/>
          <a:p>
            <a:pPr>
              <a:lnSpc>
                <a:spcPct val="90000"/>
              </a:lnSpc>
              <a:spcBef>
                <a:spcPct val="20000"/>
              </a:spcBef>
              <a:buSzPct val="90000"/>
            </a:pPr>
            <a:r>
              <a:rPr lang="en-US" sz="6600" b="1" dirty="0" smtClean="0">
                <a:solidFill>
                  <a:schemeClr val="tx1">
                    <a:alpha val="99000"/>
                  </a:schemeClr>
                </a:solidFill>
              </a:rPr>
              <a:t>Summary</a:t>
            </a:r>
          </a:p>
        </p:txBody>
      </p:sp>
      <p:sp>
        <p:nvSpPr>
          <p:cNvPr id="18" name="Green"/>
          <p:cNvSpPr/>
          <p:nvPr/>
        </p:nvSpPr>
        <p:spPr bwMode="auto">
          <a:xfrm>
            <a:off x="3770736" y="3782971"/>
            <a:ext cx="1831192" cy="1782647"/>
          </a:xfrm>
          <a:prstGeom prst="roundRect">
            <a:avLst>
              <a:gd name="adj" fmla="val 0"/>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Distinct Count</a:t>
            </a:r>
          </a:p>
        </p:txBody>
      </p:sp>
      <p:sp>
        <p:nvSpPr>
          <p:cNvPr id="19" name="Red"/>
          <p:cNvSpPr/>
          <p:nvPr/>
        </p:nvSpPr>
        <p:spPr bwMode="auto">
          <a:xfrm>
            <a:off x="-1588" y="3782971"/>
            <a:ext cx="3732212" cy="1782647"/>
          </a:xfrm>
          <a:prstGeom prst="roundRect">
            <a:avLst>
              <a:gd name="adj" fmla="val 0"/>
            </a:avLst>
          </a:prstGeom>
          <a:solidFill>
            <a:schemeClr val="accent5"/>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lvl="1"/>
            <a:r>
              <a:rPr lang="en-US" sz="2200" dirty="0">
                <a:latin typeface="+mj-lt"/>
              </a:rPr>
              <a:t>Persisted formatting</a:t>
            </a:r>
          </a:p>
        </p:txBody>
      </p:sp>
      <p:sp>
        <p:nvSpPr>
          <p:cNvPr id="20" name="Yellow"/>
          <p:cNvSpPr/>
          <p:nvPr/>
        </p:nvSpPr>
        <p:spPr bwMode="auto">
          <a:xfrm>
            <a:off x="1921862" y="5638800"/>
            <a:ext cx="1808762" cy="1782647"/>
          </a:xfrm>
          <a:prstGeom prst="roundRect">
            <a:avLst>
              <a:gd name="adj" fmla="val 0"/>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Drill Through</a:t>
            </a:r>
          </a:p>
        </p:txBody>
      </p:sp>
      <p:sp>
        <p:nvSpPr>
          <p:cNvPr id="21" name="Yellow"/>
          <p:cNvSpPr/>
          <p:nvPr/>
        </p:nvSpPr>
        <p:spPr bwMode="auto">
          <a:xfrm>
            <a:off x="-1588" y="5638800"/>
            <a:ext cx="1883374" cy="1782647"/>
          </a:xfrm>
          <a:prstGeom prst="roundRect">
            <a:avLst>
              <a:gd name="adj" fmla="val 0"/>
            </a:avLst>
          </a:prstGeom>
          <a:solidFill>
            <a:srgbClr val="F5603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Date Table</a:t>
            </a:r>
          </a:p>
        </p:txBody>
      </p:sp>
      <p:sp>
        <p:nvSpPr>
          <p:cNvPr id="22" name="Yellow"/>
          <p:cNvSpPr/>
          <p:nvPr/>
        </p:nvSpPr>
        <p:spPr bwMode="auto">
          <a:xfrm>
            <a:off x="3763112" y="5638800"/>
            <a:ext cx="1838816" cy="1782647"/>
          </a:xfrm>
          <a:prstGeom prst="roundRect">
            <a:avLst>
              <a:gd name="adj" fmla="val 0"/>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KPI’s</a:t>
            </a:r>
          </a:p>
        </p:txBody>
      </p:sp>
    </p:spTree>
    <p:extLst>
      <p:ext uri="{BB962C8B-B14F-4D97-AF65-F5344CB8AC3E}">
        <p14:creationId xmlns:p14="http://schemas.microsoft.com/office/powerpoint/2010/main" val="22843103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1+#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0-#ppt_w/2"/>
                                          </p:val>
                                        </p:tav>
                                        <p:tav tm="100000">
                                          <p:val>
                                            <p:strVal val="#ppt_x"/>
                                          </p:val>
                                        </p:tav>
                                      </p:tavLst>
                                    </p:anim>
                                    <p:anim calcmode="lin" valueType="num">
                                      <p:cBhvr additive="base">
                                        <p:cTn id="16" dur="500" fill="hold"/>
                                        <p:tgtEl>
                                          <p:spTgt spid="29"/>
                                        </p:tgtEl>
                                        <p:attrNameLst>
                                          <p:attrName>ppt_y</p:attrName>
                                        </p:attrNameLst>
                                      </p:cBhvr>
                                      <p:tavLst>
                                        <p:tav tm="0">
                                          <p:val>
                                            <p:strVal val="#ppt_y"/>
                                          </p:val>
                                        </p:tav>
                                        <p:tav tm="100000">
                                          <p:val>
                                            <p:strVal val="#ppt_y"/>
                                          </p:val>
                                        </p:tav>
                                      </p:tavLst>
                                    </p:anim>
                                  </p:childTnLst>
                                </p:cTn>
                              </p:par>
                              <p:par>
                                <p:cTn id="17" presetID="2" presetClass="entr" presetSubtype="12" fill="hold" grpId="0" nodeType="withEffect">
                                  <p:stCondLst>
                                    <p:cond delay="25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0-#ppt_w/2"/>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stCondLst>
                                    <p:cond delay="50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0-#ppt_h/2"/>
                                          </p:val>
                                        </p:tav>
                                        <p:tav tm="100000">
                                          <p:val>
                                            <p:strVal val="#ppt_y"/>
                                          </p:val>
                                        </p:tav>
                                      </p:tavLst>
                                    </p:anim>
                                  </p:childTnLst>
                                </p:cTn>
                              </p:par>
                              <p:par>
                                <p:cTn id="25" presetID="2" presetClass="entr" presetSubtype="4" fill="hold" grpId="0" nodeType="withEffect">
                                  <p:stCondLst>
                                    <p:cond delay="50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par>
                                <p:cTn id="29" presetID="2" presetClass="entr" presetSubtype="3" fill="hold" grpId="0" nodeType="withEffect">
                                  <p:stCondLst>
                                    <p:cond delay="50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1+#ppt_w/2"/>
                                          </p:val>
                                        </p:tav>
                                        <p:tav tm="100000">
                                          <p:val>
                                            <p:strVal val="#ppt_x"/>
                                          </p:val>
                                        </p:tav>
                                      </p:tavLst>
                                    </p:anim>
                                    <p:anim calcmode="lin" valueType="num">
                                      <p:cBhvr additive="base">
                                        <p:cTn id="32" dur="500" fill="hold"/>
                                        <p:tgtEl>
                                          <p:spTgt spid="41"/>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50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ppt_x"/>
                                          </p:val>
                                        </p:tav>
                                        <p:tav tm="100000">
                                          <p:val>
                                            <p:strVal val="#ppt_x"/>
                                          </p:val>
                                        </p:tav>
                                      </p:tavLst>
                                    </p:anim>
                                    <p:anim calcmode="lin" valueType="num">
                                      <p:cBhvr additive="base">
                                        <p:cTn id="36" dur="500" fill="hold"/>
                                        <p:tgtEl>
                                          <p:spTgt spid="44"/>
                                        </p:tgtEl>
                                        <p:attrNameLst>
                                          <p:attrName>ppt_y</p:attrName>
                                        </p:attrNameLst>
                                      </p:cBhvr>
                                      <p:tavLst>
                                        <p:tav tm="0">
                                          <p:val>
                                            <p:strVal val="0-#ppt_h/2"/>
                                          </p:val>
                                        </p:tav>
                                        <p:tav tm="100000">
                                          <p:val>
                                            <p:strVal val="#ppt_y"/>
                                          </p:val>
                                        </p:tav>
                                      </p:tavLst>
                                    </p:anim>
                                  </p:childTnLst>
                                </p:cTn>
                              </p:par>
                              <p:par>
                                <p:cTn id="37" presetID="2" presetClass="entr" presetSubtype="2" fill="hold" grpId="0" nodeType="withEffect">
                                  <p:stCondLst>
                                    <p:cond delay="50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1+#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9" fill="hold" grpId="0" nodeType="withEffect">
                                  <p:stCondLst>
                                    <p:cond delay="50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0-#ppt_w/2"/>
                                          </p:val>
                                        </p:tav>
                                        <p:tav tm="100000">
                                          <p:val>
                                            <p:strVal val="#ppt_x"/>
                                          </p:val>
                                        </p:tav>
                                      </p:tavLst>
                                    </p:anim>
                                    <p:anim calcmode="lin" valueType="num">
                                      <p:cBhvr additive="base">
                                        <p:cTn id="44" dur="500" fill="hold"/>
                                        <p:tgtEl>
                                          <p:spTgt spid="37"/>
                                        </p:tgtEl>
                                        <p:attrNameLst>
                                          <p:attrName>ppt_y</p:attrName>
                                        </p:attrNameLst>
                                      </p:cBhvr>
                                      <p:tavLst>
                                        <p:tav tm="0">
                                          <p:val>
                                            <p:strVal val="0-#ppt_h/2"/>
                                          </p:val>
                                        </p:tav>
                                        <p:tav tm="100000">
                                          <p:val>
                                            <p:strVal val="#ppt_y"/>
                                          </p:val>
                                        </p:tav>
                                      </p:tavLst>
                                    </p:anim>
                                  </p:childTnLst>
                                </p:cTn>
                              </p:par>
                              <p:par>
                                <p:cTn id="45" presetID="2" presetClass="entr" presetSubtype="4" fill="hold" grpId="0" nodeType="withEffect">
                                  <p:stCondLst>
                                    <p:cond delay="50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50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50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500" fill="hold"/>
                                        <p:tgtEl>
                                          <p:spTgt spid="36"/>
                                        </p:tgtEl>
                                        <p:attrNameLst>
                                          <p:attrName>ppt_x</p:attrName>
                                        </p:attrNameLst>
                                      </p:cBhvr>
                                      <p:tavLst>
                                        <p:tav tm="0">
                                          <p:val>
                                            <p:strVal val="#ppt_x"/>
                                          </p:val>
                                        </p:tav>
                                        <p:tav tm="100000">
                                          <p:val>
                                            <p:strVal val="#ppt_x"/>
                                          </p:val>
                                        </p:tav>
                                      </p:tavLst>
                                    </p:anim>
                                    <p:anim calcmode="lin" valueType="num">
                                      <p:cBhvr additive="base">
                                        <p:cTn id="56" dur="500" fill="hold"/>
                                        <p:tgtEl>
                                          <p:spTgt spid="36"/>
                                        </p:tgtEl>
                                        <p:attrNameLst>
                                          <p:attrName>ppt_y</p:attrName>
                                        </p:attrNameLst>
                                      </p:cBhvr>
                                      <p:tavLst>
                                        <p:tav tm="0">
                                          <p:val>
                                            <p:strVal val="1+#ppt_h/2"/>
                                          </p:val>
                                        </p:tav>
                                        <p:tav tm="100000">
                                          <p:val>
                                            <p:strVal val="#ppt_y"/>
                                          </p:val>
                                        </p:tav>
                                      </p:tavLst>
                                    </p:anim>
                                  </p:childTnLst>
                                </p:cTn>
                              </p:par>
                              <p:par>
                                <p:cTn id="57" presetID="2" presetClass="entr" presetSubtype="8" fill="hold" grpId="0" nodeType="withEffect">
                                  <p:stCondLst>
                                    <p:cond delay="500"/>
                                  </p:stCondLst>
                                  <p:childTnLst>
                                    <p:set>
                                      <p:cBhvr>
                                        <p:cTn id="58" dur="1" fill="hold">
                                          <p:stCondLst>
                                            <p:cond delay="0"/>
                                          </p:stCondLst>
                                        </p:cTn>
                                        <p:tgtEl>
                                          <p:spTgt spid="43"/>
                                        </p:tgtEl>
                                        <p:attrNameLst>
                                          <p:attrName>style.visibility</p:attrName>
                                        </p:attrNameLst>
                                      </p:cBhvr>
                                      <p:to>
                                        <p:strVal val="visible"/>
                                      </p:to>
                                    </p:set>
                                    <p:anim calcmode="lin" valueType="num">
                                      <p:cBhvr additive="base">
                                        <p:cTn id="59" dur="500" fill="hold"/>
                                        <p:tgtEl>
                                          <p:spTgt spid="43"/>
                                        </p:tgtEl>
                                        <p:attrNameLst>
                                          <p:attrName>ppt_x</p:attrName>
                                        </p:attrNameLst>
                                      </p:cBhvr>
                                      <p:tavLst>
                                        <p:tav tm="0">
                                          <p:val>
                                            <p:strVal val="0-#ppt_w/2"/>
                                          </p:val>
                                        </p:tav>
                                        <p:tav tm="100000">
                                          <p:val>
                                            <p:strVal val="#ppt_x"/>
                                          </p:val>
                                        </p:tav>
                                      </p:tavLst>
                                    </p:anim>
                                    <p:anim calcmode="lin" valueType="num">
                                      <p:cBhvr additive="base">
                                        <p:cTn id="60" dur="500" fill="hold"/>
                                        <p:tgtEl>
                                          <p:spTgt spid="43"/>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25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1+#ppt_w/2"/>
                                          </p:val>
                                        </p:tav>
                                        <p:tav tm="100000">
                                          <p:val>
                                            <p:strVal val="#ppt_x"/>
                                          </p:val>
                                        </p:tav>
                                      </p:tavLst>
                                    </p:anim>
                                    <p:anim calcmode="lin" valueType="num">
                                      <p:cBhvr additive="base">
                                        <p:cTn id="64" dur="500" fill="hold"/>
                                        <p:tgtEl>
                                          <p:spTgt spid="18"/>
                                        </p:tgtEl>
                                        <p:attrNameLst>
                                          <p:attrName>ppt_y</p:attrName>
                                        </p:attrNameLst>
                                      </p:cBhvr>
                                      <p:tavLst>
                                        <p:tav tm="0">
                                          <p:val>
                                            <p:strVal val="#ppt_y"/>
                                          </p:val>
                                        </p:tav>
                                        <p:tav tm="100000">
                                          <p:val>
                                            <p:strVal val="#ppt_y"/>
                                          </p:val>
                                        </p:tav>
                                      </p:tavLst>
                                    </p:anim>
                                  </p:childTnLst>
                                </p:cTn>
                              </p:par>
                              <p:par>
                                <p:cTn id="65" presetID="2" presetClass="entr" presetSubtype="1" fill="hold" grpId="0" nodeType="withEffect">
                                  <p:stCondLst>
                                    <p:cond delay="50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0-#ppt_h/2"/>
                                          </p:val>
                                        </p:tav>
                                        <p:tav tm="100000">
                                          <p:val>
                                            <p:strVal val="#ppt_y"/>
                                          </p:val>
                                        </p:tav>
                                      </p:tavLst>
                                    </p:anim>
                                  </p:childTnLst>
                                </p:cTn>
                              </p:par>
                              <p:par>
                                <p:cTn id="69" presetID="2" presetClass="entr" presetSubtype="12" fill="hold" grpId="0" nodeType="withEffect">
                                  <p:stCondLst>
                                    <p:cond delay="25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0-#ppt_w/2"/>
                                          </p:val>
                                        </p:tav>
                                        <p:tav tm="100000">
                                          <p:val>
                                            <p:strVal val="#ppt_x"/>
                                          </p:val>
                                        </p:tav>
                                      </p:tavLst>
                                    </p:anim>
                                    <p:anim calcmode="lin" valueType="num">
                                      <p:cBhvr additive="base">
                                        <p:cTn id="72" dur="500" fill="hold"/>
                                        <p:tgtEl>
                                          <p:spTgt spid="20"/>
                                        </p:tgtEl>
                                        <p:attrNameLst>
                                          <p:attrName>ppt_y</p:attrName>
                                        </p:attrNameLst>
                                      </p:cBhvr>
                                      <p:tavLst>
                                        <p:tav tm="0">
                                          <p:val>
                                            <p:strVal val="1+#ppt_h/2"/>
                                          </p:val>
                                        </p:tav>
                                        <p:tav tm="100000">
                                          <p:val>
                                            <p:strVal val="#ppt_y"/>
                                          </p:val>
                                        </p:tav>
                                      </p:tavLst>
                                    </p:anim>
                                  </p:childTnLst>
                                </p:cTn>
                              </p:par>
                              <p:par>
                                <p:cTn id="73" presetID="2" presetClass="entr" presetSubtype="12" fill="hold" grpId="0" nodeType="withEffect">
                                  <p:stCondLst>
                                    <p:cond delay="25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0-#ppt_w/2"/>
                                          </p:val>
                                        </p:tav>
                                        <p:tav tm="100000">
                                          <p:val>
                                            <p:strVal val="#ppt_x"/>
                                          </p:val>
                                        </p:tav>
                                      </p:tavLst>
                                    </p:anim>
                                    <p:anim calcmode="lin" valueType="num">
                                      <p:cBhvr additive="base">
                                        <p:cTn id="76" dur="500" fill="hold"/>
                                        <p:tgtEl>
                                          <p:spTgt spid="21"/>
                                        </p:tgtEl>
                                        <p:attrNameLst>
                                          <p:attrName>ppt_y</p:attrName>
                                        </p:attrNameLst>
                                      </p:cBhvr>
                                      <p:tavLst>
                                        <p:tav tm="0">
                                          <p:val>
                                            <p:strVal val="1+#ppt_h/2"/>
                                          </p:val>
                                        </p:tav>
                                        <p:tav tm="100000">
                                          <p:val>
                                            <p:strVal val="#ppt_y"/>
                                          </p:val>
                                        </p:tav>
                                      </p:tavLst>
                                    </p:anim>
                                  </p:childTnLst>
                                </p:cTn>
                              </p:par>
                              <p:par>
                                <p:cTn id="77" presetID="2" presetClass="entr" presetSubtype="12" fill="hold" grpId="0" nodeType="withEffect">
                                  <p:stCondLst>
                                    <p:cond delay="25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0-#ppt_w/2"/>
                                          </p:val>
                                        </p:tav>
                                        <p:tav tm="100000">
                                          <p:val>
                                            <p:strVal val="#ppt_x"/>
                                          </p:val>
                                        </p:tav>
                                      </p:tavLst>
                                    </p:anim>
                                    <p:anim calcmode="lin" valueType="num">
                                      <p:cBhvr additive="base">
                                        <p:cTn id="8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1" grpId="0" animBg="1"/>
      <p:bldP spid="33" grpId="0" animBg="1"/>
      <p:bldP spid="36" grpId="0" animBg="1"/>
      <p:bldP spid="37" grpId="0" animBg="1"/>
      <p:bldP spid="39" grpId="0" animBg="1"/>
      <p:bldP spid="41" grpId="0" animBg="1"/>
      <p:bldP spid="43" grpId="0" animBg="1"/>
      <p:bldP spid="44" grpId="0" animBg="1"/>
      <p:bldP spid="45" grpId="0" animBg="1"/>
      <p:bldP spid="18" grpId="0" animBg="1"/>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507868" y="1375674"/>
            <a:ext cx="11173090" cy="160654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Related Content</a:t>
            </a:r>
          </a:p>
        </p:txBody>
      </p:sp>
      <p:sp>
        <p:nvSpPr>
          <p:cNvPr id="5" name="Rectangle 4"/>
          <p:cNvSpPr/>
          <p:nvPr/>
        </p:nvSpPr>
        <p:spPr bwMode="auto">
          <a:xfrm>
            <a:off x="507868" y="3045912"/>
            <a:ext cx="11173090" cy="640080"/>
          </a:xfrm>
          <a:prstGeom prst="rect">
            <a:avLst/>
          </a:prstGeom>
          <a:solidFill>
            <a:schemeClr val="accent3"/>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7" name="Rectangle 6"/>
          <p:cNvSpPr/>
          <p:nvPr/>
        </p:nvSpPr>
        <p:spPr bwMode="auto">
          <a:xfrm>
            <a:off x="507868" y="3779520"/>
            <a:ext cx="11173090" cy="640080"/>
          </a:xfrm>
          <a:prstGeom prst="rect">
            <a:avLst/>
          </a:prstGeom>
          <a:solidFill>
            <a:schemeClr val="accent5"/>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8" name="Rectangle 7"/>
          <p:cNvSpPr/>
          <p:nvPr/>
        </p:nvSpPr>
        <p:spPr>
          <a:xfrm>
            <a:off x="667870" y="1483348"/>
            <a:ext cx="11013088" cy="2320635"/>
          </a:xfrm>
          <a:prstGeom prst="rect">
            <a:avLst/>
          </a:prstGeom>
        </p:spPr>
        <p:txBody>
          <a:bodyPr wrap="square">
            <a:spAutoFit/>
          </a:bodyPr>
          <a:lstStyle/>
          <a:p>
            <a:pPr marL="403225" lvl="0" indent="-403225">
              <a:lnSpc>
                <a:spcPct val="90000"/>
              </a:lnSpc>
              <a:spcBef>
                <a:spcPct val="20000"/>
              </a:spcBef>
              <a:buSzPct val="105000"/>
              <a:buBlip>
                <a:blip r:embed="rId4"/>
              </a:buBlip>
            </a:pPr>
            <a:r>
              <a:rPr lang="en-US" sz="2400" dirty="0">
                <a:solidFill>
                  <a:schemeClr val="tx1">
                    <a:alpha val="99000"/>
                  </a:schemeClr>
                </a:solidFill>
              </a:rPr>
              <a:t>Breakout </a:t>
            </a:r>
            <a:r>
              <a:rPr lang="en-US" sz="2400" dirty="0" smtClean="0">
                <a:solidFill>
                  <a:schemeClr val="tx1">
                    <a:alpha val="99000"/>
                  </a:schemeClr>
                </a:solidFill>
              </a:rPr>
              <a:t>Sessions: </a:t>
            </a:r>
          </a:p>
          <a:p>
            <a:pPr marL="860407" lvl="1" indent="-403225">
              <a:lnSpc>
                <a:spcPct val="90000"/>
              </a:lnSpc>
              <a:spcBef>
                <a:spcPct val="20000"/>
              </a:spcBef>
              <a:buSzPct val="105000"/>
              <a:buBlip>
                <a:blip r:embed="rId4"/>
              </a:buBlip>
            </a:pPr>
            <a:r>
              <a:rPr lang="en-US" sz="2000" dirty="0"/>
              <a:t>Enriching Your BI Semantic Tabular Models with DAX</a:t>
            </a:r>
          </a:p>
          <a:p>
            <a:pPr marL="860407" lvl="1" indent="-403225">
              <a:lnSpc>
                <a:spcPct val="90000"/>
              </a:lnSpc>
              <a:spcBef>
                <a:spcPct val="20000"/>
              </a:spcBef>
              <a:buSzPct val="105000"/>
              <a:buBlip>
                <a:blip r:embed="rId4"/>
              </a:buBlip>
            </a:pPr>
            <a:r>
              <a:rPr lang="en-US" sz="2000" dirty="0"/>
              <a:t>Optimizing Your BI Semantic Model for Performance and Scale</a:t>
            </a:r>
          </a:p>
          <a:p>
            <a:pPr marL="860407" lvl="1" indent="-403225">
              <a:lnSpc>
                <a:spcPct val="90000"/>
              </a:lnSpc>
              <a:spcBef>
                <a:spcPct val="20000"/>
              </a:spcBef>
              <a:buSzPct val="105000"/>
              <a:buBlip>
                <a:blip r:embed="rId4"/>
              </a:buBlip>
            </a:pPr>
            <a:r>
              <a:rPr lang="en-US" sz="2000" dirty="0" smtClean="0"/>
              <a:t>BISM</a:t>
            </a:r>
            <a:r>
              <a:rPr lang="en-US" sz="2000" dirty="0"/>
              <a:t>: Multidimensional vs. Tabular Speaker(s</a:t>
            </a:r>
            <a:r>
              <a:rPr lang="en-US" sz="2000" dirty="0" smtClean="0"/>
              <a:t>)</a:t>
            </a:r>
            <a:endParaRPr lang="en-US" sz="2400" dirty="0" smtClean="0">
              <a:solidFill>
                <a:schemeClr val="tx1">
                  <a:alpha val="99000"/>
                </a:schemeClr>
              </a:solidFill>
            </a:endParaRPr>
          </a:p>
          <a:p>
            <a:pPr marL="860407" lvl="1" indent="-403225">
              <a:lnSpc>
                <a:spcPct val="90000"/>
              </a:lnSpc>
              <a:spcBef>
                <a:spcPct val="20000"/>
              </a:spcBef>
              <a:buSzPct val="105000"/>
              <a:buBlip>
                <a:blip r:embed="rId4"/>
              </a:buBlip>
            </a:pPr>
            <a:endParaRPr lang="en-US" sz="2400" dirty="0" smtClean="0">
              <a:solidFill>
                <a:schemeClr val="tx1">
                  <a:alpha val="99000"/>
                </a:schemeClr>
              </a:solidFill>
            </a:endParaRPr>
          </a:p>
          <a:p>
            <a:pPr marL="403225" lvl="0" indent="-403225">
              <a:lnSpc>
                <a:spcPct val="90000"/>
              </a:lnSpc>
              <a:spcBef>
                <a:spcPct val="20000"/>
              </a:spcBef>
              <a:buSzPct val="105000"/>
              <a:buBlip>
                <a:blip r:embed="rId4"/>
              </a:buBlip>
            </a:pPr>
            <a:endParaRPr lang="en-US" sz="2400" dirty="0">
              <a:solidFill>
                <a:schemeClr val="tx1">
                  <a:alpha val="99000"/>
                </a:schemeClr>
              </a:solidFill>
            </a:endParaRPr>
          </a:p>
        </p:txBody>
      </p:sp>
      <p:sp>
        <p:nvSpPr>
          <p:cNvPr id="10" name="Rectangle 9"/>
          <p:cNvSpPr/>
          <p:nvPr/>
        </p:nvSpPr>
        <p:spPr>
          <a:xfrm>
            <a:off x="667870" y="3153586"/>
            <a:ext cx="11013088" cy="424732"/>
          </a:xfrm>
          <a:prstGeom prst="rect">
            <a:avLst/>
          </a:prstGeom>
        </p:spPr>
        <p:txBody>
          <a:bodyPr wrap="square">
            <a:spAutoFit/>
          </a:bodyPr>
          <a:lstStyle/>
          <a:p>
            <a:pPr marL="403225" indent="-403225">
              <a:lnSpc>
                <a:spcPct val="90000"/>
              </a:lnSpc>
              <a:spcBef>
                <a:spcPct val="20000"/>
              </a:spcBef>
              <a:buSzPct val="105000"/>
              <a:buBlip>
                <a:blip r:embed="rId4"/>
              </a:buBlip>
            </a:pPr>
            <a:r>
              <a:rPr lang="en-US" sz="2400" dirty="0">
                <a:solidFill>
                  <a:schemeClr val="tx1">
                    <a:alpha val="99000"/>
                  </a:schemeClr>
                </a:solidFill>
              </a:rPr>
              <a:t>Product Demo </a:t>
            </a:r>
            <a:r>
              <a:rPr lang="en-US" sz="2400" dirty="0" smtClean="0">
                <a:solidFill>
                  <a:schemeClr val="tx1">
                    <a:alpha val="99000"/>
                  </a:schemeClr>
                </a:solidFill>
              </a:rPr>
              <a:t>Stations: Breakthrough Insights </a:t>
            </a:r>
            <a:endParaRPr lang="en-US" sz="2400" dirty="0">
              <a:solidFill>
                <a:schemeClr val="tx1">
                  <a:alpha val="99000"/>
                </a:schemeClr>
              </a:solidFill>
            </a:endParaRPr>
          </a:p>
        </p:txBody>
      </p:sp>
      <p:sp>
        <p:nvSpPr>
          <p:cNvPr id="12" name="Rectangle 11"/>
          <p:cNvSpPr/>
          <p:nvPr/>
        </p:nvSpPr>
        <p:spPr>
          <a:xfrm>
            <a:off x="667870" y="3886200"/>
            <a:ext cx="11013088" cy="424732"/>
          </a:xfrm>
          <a:prstGeom prst="rect">
            <a:avLst/>
          </a:prstGeom>
        </p:spPr>
        <p:txBody>
          <a:bodyPr wrap="square">
            <a:spAutoFit/>
          </a:bodyPr>
          <a:lstStyle/>
          <a:p>
            <a:pPr marL="403225" indent="-403225">
              <a:lnSpc>
                <a:spcPct val="90000"/>
              </a:lnSpc>
              <a:spcBef>
                <a:spcPct val="20000"/>
              </a:spcBef>
              <a:buSzPct val="105000"/>
              <a:buBlip>
                <a:blip r:embed="rId4"/>
              </a:buBlip>
            </a:pPr>
            <a:r>
              <a:rPr lang="en-US" sz="2400" dirty="0">
                <a:solidFill>
                  <a:schemeClr val="tx1">
                    <a:alpha val="99000"/>
                  </a:schemeClr>
                </a:solidFill>
              </a:rPr>
              <a:t>Find Me Later </a:t>
            </a:r>
            <a:r>
              <a:rPr lang="en-US" sz="2400" dirty="0" smtClean="0">
                <a:solidFill>
                  <a:schemeClr val="tx1">
                    <a:alpha val="99000"/>
                  </a:schemeClr>
                </a:solidFill>
              </a:rPr>
              <a:t>at the Expo Hall…</a:t>
            </a:r>
            <a:endParaRPr lang="en-US" sz="2400" dirty="0">
              <a:solidFill>
                <a:schemeClr val="tx1">
                  <a:alpha val="99000"/>
                </a:schemeClr>
              </a:solidFill>
            </a:endParaRPr>
          </a:p>
        </p:txBody>
      </p:sp>
      <p:sp>
        <p:nvSpPr>
          <p:cNvPr id="13"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5"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9311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 presetClass="entr" presetSubtype="8" decel="100000" fill="hold" grpId="0" nodeType="withEffect">
                                  <p:stCondLst>
                                    <p:cond delay="25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childTnLst>
                          </p:cTn>
                        </p:par>
                        <p:par>
                          <p:cTn id="11" fill="hold">
                            <p:stCondLst>
                              <p:cond delay="1250"/>
                            </p:stCondLst>
                            <p:childTnLst>
                              <p:par>
                                <p:cTn id="12" presetID="2" presetClass="entr" presetSubtype="8" decel="10000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0-#ppt_w/2"/>
                                          </p:val>
                                        </p:tav>
                                        <p:tav tm="100000">
                                          <p:val>
                                            <p:strVal val="#ppt_x"/>
                                          </p:val>
                                        </p:tav>
                                      </p:tavLst>
                                    </p:anim>
                                    <p:anim calcmode="lin" valueType="num">
                                      <p:cBhvr additive="base">
                                        <p:cTn id="15" dur="1000" fill="hold"/>
                                        <p:tgtEl>
                                          <p:spTgt spid="5"/>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25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000" fill="hold"/>
                                        <p:tgtEl>
                                          <p:spTgt spid="10"/>
                                        </p:tgtEl>
                                        <p:attrNameLst>
                                          <p:attrName>ppt_x</p:attrName>
                                        </p:attrNameLst>
                                      </p:cBhvr>
                                      <p:tavLst>
                                        <p:tav tm="0">
                                          <p:val>
                                            <p:strVal val="0-#ppt_w/2"/>
                                          </p:val>
                                        </p:tav>
                                        <p:tav tm="100000">
                                          <p:val>
                                            <p:strVal val="#ppt_x"/>
                                          </p:val>
                                        </p:tav>
                                      </p:tavLst>
                                    </p:anim>
                                    <p:anim calcmode="lin" valueType="num">
                                      <p:cBhvr additive="base">
                                        <p:cTn id="19" dur="1000" fill="hold"/>
                                        <p:tgtEl>
                                          <p:spTgt spid="10"/>
                                        </p:tgtEl>
                                        <p:attrNameLst>
                                          <p:attrName>ppt_y</p:attrName>
                                        </p:attrNameLst>
                                      </p:cBhvr>
                                      <p:tavLst>
                                        <p:tav tm="0">
                                          <p:val>
                                            <p:strVal val="#ppt_y"/>
                                          </p:val>
                                        </p:tav>
                                        <p:tav tm="100000">
                                          <p:val>
                                            <p:strVal val="#ppt_y"/>
                                          </p:val>
                                        </p:tav>
                                      </p:tavLst>
                                    </p:anim>
                                  </p:childTnLst>
                                </p:cTn>
                              </p:par>
                            </p:childTnLst>
                          </p:cTn>
                        </p:par>
                        <p:par>
                          <p:cTn id="20" fill="hold">
                            <p:stCondLst>
                              <p:cond delay="2500"/>
                            </p:stCondLst>
                            <p:childTnLst>
                              <p:par>
                                <p:cTn id="21" presetID="2" presetClass="entr" presetSubtype="8" decel="10000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0-#ppt_w/2"/>
                                          </p:val>
                                        </p:tav>
                                        <p:tav tm="100000">
                                          <p:val>
                                            <p:strVal val="#ppt_x"/>
                                          </p:val>
                                        </p:tav>
                                      </p:tavLst>
                                    </p:anim>
                                    <p:anim calcmode="lin" valueType="num">
                                      <p:cBhvr additive="base">
                                        <p:cTn id="24" dur="10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2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0-#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childTnLst>
                          </p:cTn>
                        </p:par>
                        <p:par>
                          <p:cTn id="29" fill="hold">
                            <p:stCondLst>
                              <p:cond delay="3750"/>
                            </p:stCondLst>
                            <p:childTnLst>
                              <p:par>
                                <p:cTn id="30" presetID="1" presetClass="exit" presetSubtype="0" fill="hold" grpId="1" nodeType="afterEffect">
                                  <p:stCondLst>
                                    <p:cond delay="0"/>
                                  </p:stCondLst>
                                  <p:childTnLst>
                                    <p:set>
                                      <p:cBhvr>
                                        <p:cTn id="31"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10" grpId="0"/>
      <p:bldP spid="12" grpId="0"/>
      <p:bldP spid="13" grpId="0" animBg="1"/>
      <p:bldP spid="1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pic>
        <p:nvPicPr>
          <p:cNvPr id="9" name="Picture 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1604414" y="1724929"/>
            <a:ext cx="3157288" cy="3415273"/>
          </a:xfrm>
          <a:prstGeom prst="rect">
            <a:avLst/>
          </a:prstGeom>
        </p:spPr>
      </p:pic>
      <p:grpSp>
        <p:nvGrpSpPr>
          <p:cNvPr id="24" name="Group 23"/>
          <p:cNvGrpSpPr/>
          <p:nvPr/>
        </p:nvGrpSpPr>
        <p:grpSpPr>
          <a:xfrm>
            <a:off x="8737815" y="1725159"/>
            <a:ext cx="1846596" cy="3415043"/>
            <a:chOff x="9179919" y="1752599"/>
            <a:chExt cx="1846596" cy="3415043"/>
          </a:xfrm>
        </p:grpSpPr>
        <p:sp>
          <p:nvSpPr>
            <p:cNvPr id="7" name="Rectangle 6"/>
            <p:cNvSpPr/>
            <p:nvPr/>
          </p:nvSpPr>
          <p:spPr bwMode="auto">
            <a:xfrm>
              <a:off x="9179919" y="1752599"/>
              <a:ext cx="1846596" cy="341504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1" forceAA="0" compatLnSpc="1">
              <a:prstTxWarp prst="textNoShape">
                <a:avLst/>
              </a:prstTxWarp>
              <a:noAutofit/>
            </a:bodyPr>
            <a:lstStyle/>
            <a:p>
              <a:pPr algn="ctr" defTabSz="685666" fontAlgn="base">
                <a:spcBef>
                  <a:spcPct val="0"/>
                </a:spcBef>
                <a:spcAft>
                  <a:spcPct val="0"/>
                </a:spcAft>
              </a:pPr>
              <a:r>
                <a:rPr lang="en-US" sz="1600" dirty="0" smtClean="0">
                  <a:gradFill>
                    <a:gsLst>
                      <a:gs pos="50000">
                        <a:schemeClr val="tx1"/>
                      </a:gs>
                      <a:gs pos="100000">
                        <a:schemeClr val="tx1"/>
                      </a:gs>
                    </a:gsLst>
                    <a:lin ang="5400000" scaled="0"/>
                  </a:gradFill>
                  <a:ea typeface="Segoe UI" pitchFamily="34" charset="0"/>
                  <a:cs typeface="Segoe UI" pitchFamily="34" charset="0"/>
                </a:rPr>
                <a:t>@sqlserver</a:t>
              </a:r>
            </a:p>
            <a:p>
              <a:pPr algn="ctr" defTabSz="685666" fontAlgn="base">
                <a:spcBef>
                  <a:spcPct val="0"/>
                </a:spcBef>
                <a:spcAft>
                  <a:spcPct val="0"/>
                </a:spcAft>
              </a:pPr>
              <a:r>
                <a:rPr lang="en-US" sz="1600" dirty="0" smtClean="0">
                  <a:gradFill>
                    <a:gsLst>
                      <a:gs pos="50000">
                        <a:schemeClr val="tx1"/>
                      </a:gs>
                      <a:gs pos="100000">
                        <a:schemeClr val="tx1"/>
                      </a:gs>
                    </a:gsLst>
                    <a:lin ang="5400000" scaled="0"/>
                  </a:gradFill>
                  <a:ea typeface="Segoe UI" pitchFamily="34" charset="0"/>
                  <a:cs typeface="Segoe UI" pitchFamily="34" charset="0"/>
                </a:rPr>
                <a:t>@ms_teched</a:t>
              </a:r>
              <a:endParaRPr lang="en-US" sz="1400" dirty="0">
                <a:gradFill>
                  <a:gsLst>
                    <a:gs pos="50000">
                      <a:schemeClr val="tx1"/>
                    </a:gs>
                    <a:gs pos="100000">
                      <a:schemeClr val="tx1"/>
                    </a:gs>
                  </a:gsLst>
                  <a:lin ang="5400000" scaled="0"/>
                </a:gradFill>
                <a:ea typeface="Segoe UI" pitchFamily="34" charset="0"/>
                <a:cs typeface="Segoe UI" pitchFamily="34" charset="0"/>
              </a:endParaRPr>
            </a:p>
          </p:txBody>
        </p:sp>
        <p:sp>
          <p:nvSpPr>
            <p:cNvPr id="19" name="Freeform 13"/>
            <p:cNvSpPr>
              <a:spLocks noEditPoints="1"/>
            </p:cNvSpPr>
            <p:nvPr/>
          </p:nvSpPr>
          <p:spPr bwMode="black">
            <a:xfrm>
              <a:off x="9604994" y="2961596"/>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gradFill>
                  <a:gsLst>
                    <a:gs pos="50000">
                      <a:schemeClr val="tx1"/>
                    </a:gs>
                    <a:gs pos="100000">
                      <a:schemeClr val="tx1"/>
                    </a:gs>
                  </a:gsLst>
                  <a:lin ang="5400000" scaled="0"/>
                </a:gradFill>
                <a:latin typeface="Segoe Light" pitchFamily="34" charset="0"/>
              </a:endParaRPr>
            </a:p>
          </p:txBody>
        </p:sp>
      </p:grpSp>
      <p:grpSp>
        <p:nvGrpSpPr>
          <p:cNvPr id="29" name="Group 28"/>
          <p:cNvGrpSpPr/>
          <p:nvPr/>
        </p:nvGrpSpPr>
        <p:grpSpPr>
          <a:xfrm>
            <a:off x="4818289" y="3477760"/>
            <a:ext cx="1937453" cy="1666462"/>
            <a:chOff x="5212873" y="3505200"/>
            <a:chExt cx="1937453" cy="1666462"/>
          </a:xfrm>
        </p:grpSpPr>
        <p:sp>
          <p:nvSpPr>
            <p:cNvPr id="5" name="Rectangle 4"/>
            <p:cNvSpPr/>
            <p:nvPr/>
          </p:nvSpPr>
          <p:spPr bwMode="auto">
            <a:xfrm>
              <a:off x="5258301" y="3505200"/>
              <a:ext cx="1846596" cy="1666462"/>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endParaRPr lang="en-US" sz="1200" dirty="0">
                <a:gradFill>
                  <a:gsLst>
                    <a:gs pos="50000">
                      <a:schemeClr val="tx1"/>
                    </a:gs>
                    <a:gs pos="100000">
                      <a:schemeClr val="tx1"/>
                    </a:gs>
                  </a:gsLst>
                  <a:lin ang="5400000" scaled="0"/>
                </a:gradFill>
                <a:ea typeface="Segoe UI" pitchFamily="34" charset="0"/>
                <a:cs typeface="Segoe UI" pitchFamily="34" charset="0"/>
              </a:endParaRPr>
            </a:p>
          </p:txBody>
        </p:sp>
        <p:grpSp>
          <p:nvGrpSpPr>
            <p:cNvPr id="13" name="Group 12"/>
            <p:cNvGrpSpPr/>
            <p:nvPr/>
          </p:nvGrpSpPr>
          <p:grpSpPr>
            <a:xfrm>
              <a:off x="5212873" y="3747500"/>
              <a:ext cx="1937453" cy="1232940"/>
              <a:chOff x="4341812" y="3553424"/>
              <a:chExt cx="1937453" cy="1232940"/>
            </a:xfrm>
          </p:grpSpPr>
          <p:sp>
            <p:nvSpPr>
              <p:cNvPr id="6" name="TextBox 5"/>
              <p:cNvSpPr txBox="1"/>
              <p:nvPr/>
            </p:nvSpPr>
            <p:spPr>
              <a:xfrm>
                <a:off x="4341812" y="3553424"/>
                <a:ext cx="1937453" cy="1181862"/>
              </a:xfrm>
              <a:prstGeom prst="rect">
                <a:avLst/>
              </a:prstGeom>
              <a:noFill/>
            </p:spPr>
            <p:txBody>
              <a:bodyPr wrap="none" lIns="91440" tIns="91440" rIns="91440" bIns="91440" rtlCol="0">
                <a:spAutoFit/>
              </a:bodyPr>
              <a:lstStyle/>
              <a:p>
                <a:pPr>
                  <a:lnSpc>
                    <a:spcPct val="90000"/>
                  </a:lnSpc>
                  <a:spcBef>
                    <a:spcPct val="20000"/>
                  </a:spcBef>
                  <a:buSzPct val="90000"/>
                </a:pPr>
                <a:r>
                  <a:rPr lang="en-US" sz="7000" dirty="0" smtClean="0">
                    <a:gradFill>
                      <a:gsLst>
                        <a:gs pos="50000">
                          <a:schemeClr val="tx1"/>
                        </a:gs>
                        <a:gs pos="100000">
                          <a:schemeClr val="tx1"/>
                        </a:gs>
                      </a:gsLst>
                      <a:lin ang="5400000" scaled="0"/>
                    </a:gradFill>
                    <a:latin typeface="Segoe UI Semibold" pitchFamily="34" charset="0"/>
                    <a:hlinkClick r:id="rId4"/>
                  </a:rPr>
                  <a:t>m</a:t>
                </a:r>
                <a:r>
                  <a:rPr lang="en-US" sz="7000" dirty="0">
                    <a:gradFill>
                      <a:gsLst>
                        <a:gs pos="50000">
                          <a:schemeClr val="tx1"/>
                        </a:gs>
                        <a:gs pos="100000">
                          <a:schemeClr val="tx1"/>
                        </a:gs>
                      </a:gsLst>
                      <a:lin ang="5400000" scaled="0"/>
                    </a:gradFill>
                    <a:latin typeface="Segoe UI Semibold" pitchFamily="34" charset="0"/>
                    <a:hlinkClick r:id="rId4"/>
                  </a:rPr>
                  <a:t>v</a:t>
                </a:r>
                <a:r>
                  <a:rPr lang="en-US" sz="7000" dirty="0" smtClean="0">
                    <a:gradFill>
                      <a:gsLst>
                        <a:gs pos="50000">
                          <a:schemeClr val="tx1"/>
                        </a:gs>
                        <a:gs pos="100000">
                          <a:schemeClr val="tx1"/>
                        </a:gs>
                      </a:gsLst>
                      <a:lin ang="5400000" scaled="0"/>
                    </a:gradFill>
                    <a:latin typeface="Segoe UI Semibold" pitchFamily="34" charset="0"/>
                    <a:hlinkClick r:id="rId4"/>
                  </a:rPr>
                  <a:t>a</a:t>
                </a:r>
                <a:endParaRPr lang="en-US" sz="7000" dirty="0" smtClean="0">
                  <a:gradFill>
                    <a:gsLst>
                      <a:gs pos="50000">
                        <a:schemeClr val="tx1"/>
                      </a:gs>
                      <a:gs pos="100000">
                        <a:schemeClr val="tx1"/>
                      </a:gs>
                    </a:gsLst>
                    <a:lin ang="5400000" scaled="0"/>
                  </a:gradFill>
                  <a:latin typeface="Segoe UI Semibold" pitchFamily="34" charset="0"/>
                </a:endParaRPr>
              </a:p>
            </p:txBody>
          </p:sp>
          <p:sp>
            <p:nvSpPr>
              <p:cNvPr id="12" name="Rectangle 11"/>
              <p:cNvSpPr/>
              <p:nvPr/>
            </p:nvSpPr>
            <p:spPr>
              <a:xfrm>
                <a:off x="4391056" y="4541682"/>
                <a:ext cx="1838965" cy="244682"/>
              </a:xfrm>
              <a:prstGeom prst="rect">
                <a:avLst/>
              </a:prstGeom>
            </p:spPr>
            <p:txBody>
              <a:bodyPr wrap="none">
                <a:spAutoFit/>
              </a:bodyPr>
              <a:lstStyle/>
              <a:p>
                <a:pPr>
                  <a:lnSpc>
                    <a:spcPct val="90000"/>
                  </a:lnSpc>
                  <a:spcBef>
                    <a:spcPct val="20000"/>
                  </a:spcBef>
                  <a:buSzPct val="90000"/>
                </a:pPr>
                <a:r>
                  <a:rPr lang="en-US" sz="1100" dirty="0">
                    <a:gradFill>
                      <a:gsLst>
                        <a:gs pos="50000">
                          <a:schemeClr val="tx2"/>
                        </a:gs>
                        <a:gs pos="100000">
                          <a:schemeClr val="tx2"/>
                        </a:gs>
                      </a:gsLst>
                      <a:lin ang="5400000" scaled="0"/>
                    </a:gradFill>
                  </a:rPr>
                  <a:t>Microsoft Virtual Academy</a:t>
                </a:r>
              </a:p>
            </p:txBody>
          </p:sp>
        </p:grpSp>
      </p:grpSp>
      <p:grpSp>
        <p:nvGrpSpPr>
          <p:cNvPr id="30" name="Group 29"/>
          <p:cNvGrpSpPr/>
          <p:nvPr/>
        </p:nvGrpSpPr>
        <p:grpSpPr>
          <a:xfrm>
            <a:off x="4861628" y="1725160"/>
            <a:ext cx="1846596" cy="1666462"/>
            <a:chOff x="5256212" y="1752600"/>
            <a:chExt cx="1846596" cy="1666462"/>
          </a:xfrm>
        </p:grpSpPr>
        <p:sp>
          <p:nvSpPr>
            <p:cNvPr id="17" name="Rectangle 16">
              <a:hlinkClick r:id="rId5"/>
            </p:cNvPr>
            <p:cNvSpPr/>
            <p:nvPr/>
          </p:nvSpPr>
          <p:spPr bwMode="auto">
            <a:xfrm>
              <a:off x="5256212" y="1752600"/>
              <a:ext cx="1846596" cy="166646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endParaRPr lang="en-US" sz="1100" dirty="0" smtClean="0">
                <a:gradFill>
                  <a:gsLst>
                    <a:gs pos="50000">
                      <a:schemeClr val="tx1"/>
                    </a:gs>
                    <a:gs pos="100000">
                      <a:schemeClr val="tx1"/>
                    </a:gs>
                  </a:gsLst>
                  <a:lin ang="5400000" scaled="0"/>
                </a:gradFill>
                <a:ea typeface="Segoe UI" pitchFamily="34" charset="0"/>
                <a:cs typeface="Segoe UI" pitchFamily="34" charset="0"/>
              </a:endParaRPr>
            </a:p>
            <a:p>
              <a:pPr algn="ctr" defTabSz="685666" fontAlgn="base">
                <a:spcBef>
                  <a:spcPct val="0"/>
                </a:spcBef>
                <a:spcAft>
                  <a:spcPct val="0"/>
                </a:spcAft>
              </a:pPr>
              <a:r>
                <a:rPr lang="en-US" sz="1600" dirty="0" smtClean="0">
                  <a:gradFill>
                    <a:gsLst>
                      <a:gs pos="50000">
                        <a:schemeClr val="tx1"/>
                      </a:gs>
                      <a:gs pos="100000">
                        <a:schemeClr val="tx1"/>
                      </a:gs>
                    </a:gsLst>
                    <a:lin ang="5400000" scaled="0"/>
                  </a:gradFill>
                  <a:ea typeface="Segoe UI" pitchFamily="34" charset="0"/>
                  <a:cs typeface="Segoe UI" pitchFamily="34" charset="0"/>
                </a:rPr>
                <a:t>SQL Server 2012 Eval Copy</a:t>
              </a:r>
            </a:p>
          </p:txBody>
        </p:sp>
        <p:sp>
          <p:nvSpPr>
            <p:cNvPr id="25" name="Freeform 83"/>
            <p:cNvSpPr>
              <a:spLocks noEditPoints="1"/>
            </p:cNvSpPr>
            <p:nvPr/>
          </p:nvSpPr>
          <p:spPr bwMode="black">
            <a:xfrm>
              <a:off x="5798060" y="1905000"/>
              <a:ext cx="762901" cy="805339"/>
            </a:xfrm>
            <a:custGeom>
              <a:avLst/>
              <a:gdLst>
                <a:gd name="T0" fmla="*/ 502 w 2107"/>
                <a:gd name="T1" fmla="*/ 1162 h 2221"/>
                <a:gd name="T2" fmla="*/ 239 w 2107"/>
                <a:gd name="T3" fmla="*/ 2072 h 2221"/>
                <a:gd name="T4" fmla="*/ 1587 w 2107"/>
                <a:gd name="T5" fmla="*/ 1800 h 2221"/>
                <a:gd name="T6" fmla="*/ 1487 w 2107"/>
                <a:gd name="T7" fmla="*/ 1835 h 2221"/>
                <a:gd name="T8" fmla="*/ 1579 w 2107"/>
                <a:gd name="T9" fmla="*/ 1870 h 2221"/>
                <a:gd name="T10" fmla="*/ 1470 w 2107"/>
                <a:gd name="T11" fmla="*/ 1847 h 2221"/>
                <a:gd name="T12" fmla="*/ 983 w 2107"/>
                <a:gd name="T13" fmla="*/ 1837 h 2221"/>
                <a:gd name="T14" fmla="*/ 1062 w 2107"/>
                <a:gd name="T15" fmla="*/ 1872 h 2221"/>
                <a:gd name="T16" fmla="*/ 956 w 2107"/>
                <a:gd name="T17" fmla="*/ 1951 h 2221"/>
                <a:gd name="T18" fmla="*/ 1046 w 2107"/>
                <a:gd name="T19" fmla="*/ 1970 h 2221"/>
                <a:gd name="T20" fmla="*/ 820 w 2107"/>
                <a:gd name="T21" fmla="*/ 1872 h 2221"/>
                <a:gd name="T22" fmla="*/ 899 w 2107"/>
                <a:gd name="T23" fmla="*/ 1836 h 2221"/>
                <a:gd name="T24" fmla="*/ 841 w 2107"/>
                <a:gd name="T25" fmla="*/ 1886 h 2221"/>
                <a:gd name="T26" fmla="*/ 905 w 2107"/>
                <a:gd name="T27" fmla="*/ 1920 h 2221"/>
                <a:gd name="T28" fmla="*/ 882 w 2107"/>
                <a:gd name="T29" fmla="*/ 1971 h 2221"/>
                <a:gd name="T30" fmla="*/ 687 w 2107"/>
                <a:gd name="T31" fmla="*/ 1847 h 2221"/>
                <a:gd name="T32" fmla="*/ 780 w 2107"/>
                <a:gd name="T33" fmla="*/ 1844 h 2221"/>
                <a:gd name="T34" fmla="*/ 760 w 2107"/>
                <a:gd name="T35" fmla="*/ 1882 h 2221"/>
                <a:gd name="T36" fmla="*/ 703 w 2107"/>
                <a:gd name="T37" fmla="*/ 1912 h 2221"/>
                <a:gd name="T38" fmla="*/ 682 w 2107"/>
                <a:gd name="T39" fmla="*/ 1972 h 2221"/>
                <a:gd name="T40" fmla="*/ 647 w 2107"/>
                <a:gd name="T41" fmla="*/ 1928 h 2221"/>
                <a:gd name="T42" fmla="*/ 631 w 2107"/>
                <a:gd name="T43" fmla="*/ 1862 h 2221"/>
                <a:gd name="T44" fmla="*/ 545 w 2107"/>
                <a:gd name="T45" fmla="*/ 2017 h 2221"/>
                <a:gd name="T46" fmla="*/ 416 w 2107"/>
                <a:gd name="T47" fmla="*/ 2078 h 2221"/>
                <a:gd name="T48" fmla="*/ 435 w 2107"/>
                <a:gd name="T49" fmla="*/ 2014 h 2221"/>
                <a:gd name="T50" fmla="*/ 538 w 2107"/>
                <a:gd name="T51" fmla="*/ 2006 h 2221"/>
                <a:gd name="T52" fmla="*/ 520 w 2107"/>
                <a:gd name="T53" fmla="*/ 1973 h 2221"/>
                <a:gd name="T54" fmla="*/ 490 w 2107"/>
                <a:gd name="T55" fmla="*/ 1930 h 2221"/>
                <a:gd name="T56" fmla="*/ 587 w 2107"/>
                <a:gd name="T57" fmla="*/ 1913 h 2221"/>
                <a:gd name="T58" fmla="*/ 1055 w 2107"/>
                <a:gd name="T59" fmla="*/ 2071 h 2221"/>
                <a:gd name="T60" fmla="*/ 605 w 2107"/>
                <a:gd name="T61" fmla="*/ 2078 h 2221"/>
                <a:gd name="T62" fmla="*/ 613 w 2107"/>
                <a:gd name="T63" fmla="*/ 2010 h 2221"/>
                <a:gd name="T64" fmla="*/ 1046 w 2107"/>
                <a:gd name="T65" fmla="*/ 2003 h 2221"/>
                <a:gd name="T66" fmla="*/ 1113 w 2107"/>
                <a:gd name="T67" fmla="*/ 1877 h 2221"/>
                <a:gd name="T68" fmla="*/ 1176 w 2107"/>
                <a:gd name="T69" fmla="*/ 1835 h 2221"/>
                <a:gd name="T70" fmla="*/ 1137 w 2107"/>
                <a:gd name="T71" fmla="*/ 1885 h 2221"/>
                <a:gd name="T72" fmla="*/ 1115 w 2107"/>
                <a:gd name="T73" fmla="*/ 1926 h 2221"/>
                <a:gd name="T74" fmla="*/ 1215 w 2107"/>
                <a:gd name="T75" fmla="*/ 1968 h 2221"/>
                <a:gd name="T76" fmla="*/ 1135 w 2107"/>
                <a:gd name="T77" fmla="*/ 1970 h 2221"/>
                <a:gd name="T78" fmla="*/ 1146 w 2107"/>
                <a:gd name="T79" fmla="*/ 2075 h 2221"/>
                <a:gd name="T80" fmla="*/ 1122 w 2107"/>
                <a:gd name="T81" fmla="*/ 2019 h 2221"/>
                <a:gd name="T82" fmla="*/ 1139 w 2107"/>
                <a:gd name="T83" fmla="*/ 2003 h 2221"/>
                <a:gd name="T84" fmla="*/ 1217 w 2107"/>
                <a:gd name="T85" fmla="*/ 2003 h 2221"/>
                <a:gd name="T86" fmla="*/ 1337 w 2107"/>
                <a:gd name="T87" fmla="*/ 1868 h 2221"/>
                <a:gd name="T88" fmla="*/ 1411 w 2107"/>
                <a:gd name="T89" fmla="*/ 1838 h 2221"/>
                <a:gd name="T90" fmla="*/ 1425 w 2107"/>
                <a:gd name="T91" fmla="*/ 1883 h 2221"/>
                <a:gd name="T92" fmla="*/ 1359 w 2107"/>
                <a:gd name="T93" fmla="*/ 1927 h 2221"/>
                <a:gd name="T94" fmla="*/ 1476 w 2107"/>
                <a:gd name="T95" fmla="*/ 1956 h 2221"/>
                <a:gd name="T96" fmla="*/ 1461 w 2107"/>
                <a:gd name="T97" fmla="*/ 1970 h 2221"/>
                <a:gd name="T98" fmla="*/ 1511 w 2107"/>
                <a:gd name="T99" fmla="*/ 2075 h 2221"/>
                <a:gd name="T100" fmla="*/ 1393 w 2107"/>
                <a:gd name="T101" fmla="*/ 2019 h 2221"/>
                <a:gd name="T102" fmla="*/ 1475 w 2107"/>
                <a:gd name="T103" fmla="*/ 2001 h 2221"/>
                <a:gd name="T104" fmla="*/ 1681 w 2107"/>
                <a:gd name="T105" fmla="*/ 2018 h 2221"/>
                <a:gd name="T106" fmla="*/ 1623 w 2107"/>
                <a:gd name="T107" fmla="*/ 2075 h 2221"/>
                <a:gd name="T108" fmla="*/ 1639 w 2107"/>
                <a:gd name="T109" fmla="*/ 2000 h 2221"/>
                <a:gd name="T110" fmla="*/ 1630 w 2107"/>
                <a:gd name="T111" fmla="*/ 1969 h 2221"/>
                <a:gd name="T112" fmla="*/ 1532 w 2107"/>
                <a:gd name="T113" fmla="*/ 1910 h 2221"/>
                <a:gd name="T114" fmla="*/ 933 w 2107"/>
                <a:gd name="T115" fmla="*/ 1308 h 2221"/>
                <a:gd name="T116" fmla="*/ 9 w 2107"/>
                <a:gd name="T117" fmla="*/ 909 h 2221"/>
                <a:gd name="T118" fmla="*/ 413 w 2107"/>
                <a:gd name="T119" fmla="*/ 386 h 2221"/>
                <a:gd name="T120" fmla="*/ 1700 w 2107"/>
                <a:gd name="T121" fmla="*/ 556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7" h="2221">
                  <a:moveTo>
                    <a:pt x="2107" y="809"/>
                  </a:moveTo>
                  <a:cubicBezTo>
                    <a:pt x="2106" y="786"/>
                    <a:pt x="2103" y="764"/>
                    <a:pt x="2098" y="742"/>
                  </a:cubicBezTo>
                  <a:cubicBezTo>
                    <a:pt x="2098" y="745"/>
                    <a:pt x="2098" y="747"/>
                    <a:pt x="2098" y="749"/>
                  </a:cubicBezTo>
                  <a:cubicBezTo>
                    <a:pt x="2096" y="810"/>
                    <a:pt x="2076" y="869"/>
                    <a:pt x="2040" y="926"/>
                  </a:cubicBezTo>
                  <a:cubicBezTo>
                    <a:pt x="2018" y="961"/>
                    <a:pt x="1988" y="995"/>
                    <a:pt x="1953" y="1027"/>
                  </a:cubicBezTo>
                  <a:cubicBezTo>
                    <a:pt x="1918" y="1064"/>
                    <a:pt x="1873" y="1098"/>
                    <a:pt x="1819" y="1131"/>
                  </a:cubicBezTo>
                  <a:cubicBezTo>
                    <a:pt x="1777" y="1156"/>
                    <a:pt x="1731" y="1178"/>
                    <a:pt x="1682" y="1198"/>
                  </a:cubicBezTo>
                  <a:cubicBezTo>
                    <a:pt x="1682" y="1061"/>
                    <a:pt x="1682" y="1061"/>
                    <a:pt x="1682" y="1061"/>
                  </a:cubicBezTo>
                  <a:cubicBezTo>
                    <a:pt x="1682" y="1059"/>
                    <a:pt x="1682" y="1058"/>
                    <a:pt x="1682" y="1056"/>
                  </a:cubicBezTo>
                  <a:cubicBezTo>
                    <a:pt x="1680" y="988"/>
                    <a:pt x="1624" y="933"/>
                    <a:pt x="1554" y="933"/>
                  </a:cubicBezTo>
                  <a:cubicBezTo>
                    <a:pt x="555" y="933"/>
                    <a:pt x="555" y="933"/>
                    <a:pt x="555" y="933"/>
                  </a:cubicBezTo>
                  <a:cubicBezTo>
                    <a:pt x="484" y="933"/>
                    <a:pt x="426" y="990"/>
                    <a:pt x="426" y="1061"/>
                  </a:cubicBezTo>
                  <a:cubicBezTo>
                    <a:pt x="426" y="1141"/>
                    <a:pt x="426" y="1141"/>
                    <a:pt x="426" y="1141"/>
                  </a:cubicBezTo>
                  <a:cubicBezTo>
                    <a:pt x="430" y="1142"/>
                    <a:pt x="430" y="1142"/>
                    <a:pt x="430" y="1142"/>
                  </a:cubicBezTo>
                  <a:cubicBezTo>
                    <a:pt x="430" y="1143"/>
                    <a:pt x="459" y="1152"/>
                    <a:pt x="502" y="1162"/>
                  </a:cubicBezTo>
                  <a:cubicBezTo>
                    <a:pt x="502" y="1069"/>
                    <a:pt x="502" y="1069"/>
                    <a:pt x="502" y="1069"/>
                  </a:cubicBezTo>
                  <a:cubicBezTo>
                    <a:pt x="502" y="1032"/>
                    <a:pt x="531" y="1003"/>
                    <a:pt x="568" y="1003"/>
                  </a:cubicBezTo>
                  <a:cubicBezTo>
                    <a:pt x="1541" y="1003"/>
                    <a:pt x="1541" y="1003"/>
                    <a:pt x="1541" y="1003"/>
                  </a:cubicBezTo>
                  <a:cubicBezTo>
                    <a:pt x="1577" y="1003"/>
                    <a:pt x="1607" y="1032"/>
                    <a:pt x="1607" y="1069"/>
                  </a:cubicBezTo>
                  <a:cubicBezTo>
                    <a:pt x="1607" y="1668"/>
                    <a:pt x="1607" y="1668"/>
                    <a:pt x="1607" y="1668"/>
                  </a:cubicBezTo>
                  <a:cubicBezTo>
                    <a:pt x="1607" y="1704"/>
                    <a:pt x="1577" y="1734"/>
                    <a:pt x="1541" y="1734"/>
                  </a:cubicBezTo>
                  <a:cubicBezTo>
                    <a:pt x="568" y="1734"/>
                    <a:pt x="568" y="1734"/>
                    <a:pt x="568" y="1734"/>
                  </a:cubicBezTo>
                  <a:cubicBezTo>
                    <a:pt x="531" y="1734"/>
                    <a:pt x="502" y="1704"/>
                    <a:pt x="502" y="1668"/>
                  </a:cubicBezTo>
                  <a:cubicBezTo>
                    <a:pt x="502" y="1541"/>
                    <a:pt x="502" y="1541"/>
                    <a:pt x="502" y="1541"/>
                  </a:cubicBezTo>
                  <a:cubicBezTo>
                    <a:pt x="476" y="1535"/>
                    <a:pt x="451" y="1528"/>
                    <a:pt x="426" y="1520"/>
                  </a:cubicBezTo>
                  <a:cubicBezTo>
                    <a:pt x="426" y="1676"/>
                    <a:pt x="426" y="1676"/>
                    <a:pt x="426" y="1676"/>
                  </a:cubicBezTo>
                  <a:cubicBezTo>
                    <a:pt x="426" y="1736"/>
                    <a:pt x="467" y="1786"/>
                    <a:pt x="523" y="1800"/>
                  </a:cubicBezTo>
                  <a:cubicBezTo>
                    <a:pt x="491" y="1802"/>
                    <a:pt x="456" y="1813"/>
                    <a:pt x="435" y="1837"/>
                  </a:cubicBezTo>
                  <a:cubicBezTo>
                    <a:pt x="419" y="1857"/>
                    <a:pt x="403" y="1876"/>
                    <a:pt x="387" y="1895"/>
                  </a:cubicBezTo>
                  <a:cubicBezTo>
                    <a:pt x="337" y="1954"/>
                    <a:pt x="288" y="2013"/>
                    <a:pt x="239" y="2072"/>
                  </a:cubicBezTo>
                  <a:cubicBezTo>
                    <a:pt x="227" y="2086"/>
                    <a:pt x="203" y="2107"/>
                    <a:pt x="203" y="2127"/>
                  </a:cubicBezTo>
                  <a:cubicBezTo>
                    <a:pt x="203" y="2183"/>
                    <a:pt x="203" y="2183"/>
                    <a:pt x="203" y="2183"/>
                  </a:cubicBezTo>
                  <a:cubicBezTo>
                    <a:pt x="204" y="2190"/>
                    <a:pt x="206" y="2197"/>
                    <a:pt x="209" y="2202"/>
                  </a:cubicBezTo>
                  <a:cubicBezTo>
                    <a:pt x="222" y="2220"/>
                    <a:pt x="247" y="2221"/>
                    <a:pt x="267" y="2221"/>
                  </a:cubicBezTo>
                  <a:cubicBezTo>
                    <a:pt x="295" y="2221"/>
                    <a:pt x="1759" y="2221"/>
                    <a:pt x="1804" y="2221"/>
                  </a:cubicBezTo>
                  <a:cubicBezTo>
                    <a:pt x="1826" y="2221"/>
                    <a:pt x="1850" y="2219"/>
                    <a:pt x="1871" y="2214"/>
                  </a:cubicBezTo>
                  <a:cubicBezTo>
                    <a:pt x="1886" y="2211"/>
                    <a:pt x="1903" y="2203"/>
                    <a:pt x="1905" y="2186"/>
                  </a:cubicBezTo>
                  <a:cubicBezTo>
                    <a:pt x="1905" y="2126"/>
                    <a:pt x="1905" y="2126"/>
                    <a:pt x="1905" y="2126"/>
                  </a:cubicBezTo>
                  <a:cubicBezTo>
                    <a:pt x="1907" y="2113"/>
                    <a:pt x="1899" y="2100"/>
                    <a:pt x="1891" y="2091"/>
                  </a:cubicBezTo>
                  <a:cubicBezTo>
                    <a:pt x="1887" y="2086"/>
                    <a:pt x="1883" y="2081"/>
                    <a:pt x="1879" y="2077"/>
                  </a:cubicBezTo>
                  <a:cubicBezTo>
                    <a:pt x="1858" y="2052"/>
                    <a:pt x="1837" y="2027"/>
                    <a:pt x="1816" y="2003"/>
                  </a:cubicBezTo>
                  <a:cubicBezTo>
                    <a:pt x="1770" y="1948"/>
                    <a:pt x="1724" y="1894"/>
                    <a:pt x="1678" y="1840"/>
                  </a:cubicBezTo>
                  <a:cubicBezTo>
                    <a:pt x="1676" y="1837"/>
                    <a:pt x="1674" y="1834"/>
                    <a:pt x="1671" y="1832"/>
                  </a:cubicBezTo>
                  <a:cubicBezTo>
                    <a:pt x="1662" y="1820"/>
                    <a:pt x="1647" y="1813"/>
                    <a:pt x="1633" y="1809"/>
                  </a:cubicBezTo>
                  <a:cubicBezTo>
                    <a:pt x="1618" y="1804"/>
                    <a:pt x="1603" y="1801"/>
                    <a:pt x="1587" y="1800"/>
                  </a:cubicBezTo>
                  <a:cubicBezTo>
                    <a:pt x="1642" y="1785"/>
                    <a:pt x="1682" y="1735"/>
                    <a:pt x="1682" y="1676"/>
                  </a:cubicBezTo>
                  <a:cubicBezTo>
                    <a:pt x="1682" y="1462"/>
                    <a:pt x="1682" y="1462"/>
                    <a:pt x="1682" y="1462"/>
                  </a:cubicBezTo>
                  <a:cubicBezTo>
                    <a:pt x="1698" y="1455"/>
                    <a:pt x="1714" y="1448"/>
                    <a:pt x="1730" y="1441"/>
                  </a:cubicBezTo>
                  <a:cubicBezTo>
                    <a:pt x="1801" y="1408"/>
                    <a:pt x="1863" y="1368"/>
                    <a:pt x="1916" y="1325"/>
                  </a:cubicBezTo>
                  <a:cubicBezTo>
                    <a:pt x="1946" y="1300"/>
                    <a:pt x="1972" y="1273"/>
                    <a:pt x="1995" y="1246"/>
                  </a:cubicBezTo>
                  <a:cubicBezTo>
                    <a:pt x="2018" y="1218"/>
                    <a:pt x="2037" y="1187"/>
                    <a:pt x="2054" y="1154"/>
                  </a:cubicBezTo>
                  <a:cubicBezTo>
                    <a:pt x="2068" y="1124"/>
                    <a:pt x="2079" y="1090"/>
                    <a:pt x="2084" y="1054"/>
                  </a:cubicBezTo>
                  <a:cubicBezTo>
                    <a:pt x="2086" y="1040"/>
                    <a:pt x="2087" y="1026"/>
                    <a:pt x="2089" y="1013"/>
                  </a:cubicBezTo>
                  <a:cubicBezTo>
                    <a:pt x="2089" y="1008"/>
                    <a:pt x="2090" y="1003"/>
                    <a:pt x="2090" y="998"/>
                  </a:cubicBezTo>
                  <a:cubicBezTo>
                    <a:pt x="2102" y="877"/>
                    <a:pt x="2102" y="877"/>
                    <a:pt x="2102" y="877"/>
                  </a:cubicBezTo>
                  <a:cubicBezTo>
                    <a:pt x="2103" y="874"/>
                    <a:pt x="2103" y="870"/>
                    <a:pt x="2103" y="867"/>
                  </a:cubicBezTo>
                  <a:cubicBezTo>
                    <a:pt x="2105" y="848"/>
                    <a:pt x="2107" y="829"/>
                    <a:pt x="2107" y="809"/>
                  </a:cubicBezTo>
                  <a:close/>
                  <a:moveTo>
                    <a:pt x="1474" y="1837"/>
                  </a:moveTo>
                  <a:cubicBezTo>
                    <a:pt x="1475" y="1836"/>
                    <a:pt x="1476" y="1836"/>
                    <a:pt x="1478" y="1836"/>
                  </a:cubicBezTo>
                  <a:cubicBezTo>
                    <a:pt x="1481" y="1835"/>
                    <a:pt x="1483" y="1835"/>
                    <a:pt x="1487" y="1835"/>
                  </a:cubicBezTo>
                  <a:cubicBezTo>
                    <a:pt x="1492" y="1835"/>
                    <a:pt x="1492" y="1835"/>
                    <a:pt x="1492" y="1835"/>
                  </a:cubicBezTo>
                  <a:cubicBezTo>
                    <a:pt x="1492" y="1835"/>
                    <a:pt x="1492" y="1835"/>
                    <a:pt x="1492" y="1835"/>
                  </a:cubicBezTo>
                  <a:cubicBezTo>
                    <a:pt x="1502" y="1835"/>
                    <a:pt x="1511" y="1835"/>
                    <a:pt x="1521" y="1835"/>
                  </a:cubicBezTo>
                  <a:cubicBezTo>
                    <a:pt x="1521" y="1835"/>
                    <a:pt x="1521" y="1835"/>
                    <a:pt x="1521" y="1835"/>
                  </a:cubicBezTo>
                  <a:cubicBezTo>
                    <a:pt x="1531" y="1835"/>
                    <a:pt x="1531" y="1835"/>
                    <a:pt x="1531" y="1835"/>
                  </a:cubicBezTo>
                  <a:cubicBezTo>
                    <a:pt x="1534" y="1834"/>
                    <a:pt x="1538" y="1835"/>
                    <a:pt x="1541" y="1835"/>
                  </a:cubicBezTo>
                  <a:cubicBezTo>
                    <a:pt x="1543" y="1836"/>
                    <a:pt x="1546" y="1836"/>
                    <a:pt x="1548" y="1837"/>
                  </a:cubicBezTo>
                  <a:cubicBezTo>
                    <a:pt x="1548" y="1837"/>
                    <a:pt x="1548" y="1837"/>
                    <a:pt x="1548" y="1837"/>
                  </a:cubicBezTo>
                  <a:cubicBezTo>
                    <a:pt x="1549" y="1837"/>
                    <a:pt x="1549" y="1838"/>
                    <a:pt x="1549" y="1838"/>
                  </a:cubicBezTo>
                  <a:cubicBezTo>
                    <a:pt x="1550" y="1838"/>
                    <a:pt x="1550" y="1838"/>
                    <a:pt x="1550" y="1838"/>
                  </a:cubicBezTo>
                  <a:cubicBezTo>
                    <a:pt x="1553" y="1839"/>
                    <a:pt x="1556" y="1840"/>
                    <a:pt x="1558" y="1842"/>
                  </a:cubicBezTo>
                  <a:cubicBezTo>
                    <a:pt x="1560" y="1843"/>
                    <a:pt x="1562" y="1845"/>
                    <a:pt x="1563" y="1847"/>
                  </a:cubicBezTo>
                  <a:cubicBezTo>
                    <a:pt x="1571" y="1858"/>
                    <a:pt x="1571" y="1858"/>
                    <a:pt x="1571" y="1858"/>
                  </a:cubicBezTo>
                  <a:cubicBezTo>
                    <a:pt x="1573" y="1861"/>
                    <a:pt x="1577" y="1865"/>
                    <a:pt x="1579" y="1870"/>
                  </a:cubicBezTo>
                  <a:cubicBezTo>
                    <a:pt x="1579" y="1870"/>
                    <a:pt x="1579" y="1870"/>
                    <a:pt x="1579" y="1870"/>
                  </a:cubicBezTo>
                  <a:cubicBezTo>
                    <a:pt x="1581" y="1872"/>
                    <a:pt x="1581" y="1874"/>
                    <a:pt x="1581" y="1876"/>
                  </a:cubicBezTo>
                  <a:cubicBezTo>
                    <a:pt x="1581" y="1877"/>
                    <a:pt x="1580" y="1878"/>
                    <a:pt x="1579" y="1879"/>
                  </a:cubicBezTo>
                  <a:cubicBezTo>
                    <a:pt x="1579" y="1879"/>
                    <a:pt x="1579" y="1880"/>
                    <a:pt x="1579" y="1880"/>
                  </a:cubicBezTo>
                  <a:cubicBezTo>
                    <a:pt x="1579" y="1880"/>
                    <a:pt x="1579" y="1880"/>
                    <a:pt x="1579" y="1880"/>
                  </a:cubicBezTo>
                  <a:cubicBezTo>
                    <a:pt x="1578" y="1880"/>
                    <a:pt x="1578" y="1880"/>
                    <a:pt x="1578" y="1880"/>
                  </a:cubicBezTo>
                  <a:cubicBezTo>
                    <a:pt x="1578" y="1880"/>
                    <a:pt x="1578" y="1881"/>
                    <a:pt x="1577" y="1881"/>
                  </a:cubicBezTo>
                  <a:cubicBezTo>
                    <a:pt x="1577" y="1881"/>
                    <a:pt x="1577" y="1881"/>
                    <a:pt x="1576" y="1881"/>
                  </a:cubicBezTo>
                  <a:cubicBezTo>
                    <a:pt x="1576" y="1881"/>
                    <a:pt x="1576" y="1882"/>
                    <a:pt x="1575" y="1882"/>
                  </a:cubicBezTo>
                  <a:cubicBezTo>
                    <a:pt x="1569" y="1885"/>
                    <a:pt x="1560" y="1884"/>
                    <a:pt x="1553" y="1884"/>
                  </a:cubicBezTo>
                  <a:cubicBezTo>
                    <a:pt x="1516" y="1884"/>
                    <a:pt x="1516" y="1884"/>
                    <a:pt x="1516" y="1884"/>
                  </a:cubicBezTo>
                  <a:cubicBezTo>
                    <a:pt x="1509" y="1884"/>
                    <a:pt x="1501" y="1883"/>
                    <a:pt x="1494" y="1879"/>
                  </a:cubicBezTo>
                  <a:cubicBezTo>
                    <a:pt x="1492" y="1878"/>
                    <a:pt x="1490" y="1877"/>
                    <a:pt x="1488" y="1876"/>
                  </a:cubicBezTo>
                  <a:cubicBezTo>
                    <a:pt x="1486" y="1874"/>
                    <a:pt x="1484" y="1872"/>
                    <a:pt x="1483" y="1871"/>
                  </a:cubicBezTo>
                  <a:cubicBezTo>
                    <a:pt x="1481" y="1868"/>
                    <a:pt x="1481" y="1868"/>
                    <a:pt x="1481" y="1868"/>
                  </a:cubicBezTo>
                  <a:cubicBezTo>
                    <a:pt x="1478" y="1861"/>
                    <a:pt x="1473" y="1854"/>
                    <a:pt x="1470" y="1847"/>
                  </a:cubicBezTo>
                  <a:cubicBezTo>
                    <a:pt x="1467" y="1842"/>
                    <a:pt x="1469" y="1839"/>
                    <a:pt x="1474" y="1837"/>
                  </a:cubicBezTo>
                  <a:close/>
                  <a:moveTo>
                    <a:pt x="965" y="1871"/>
                  </a:moveTo>
                  <a:cubicBezTo>
                    <a:pt x="966" y="1869"/>
                    <a:pt x="966" y="1868"/>
                    <a:pt x="966" y="1866"/>
                  </a:cubicBezTo>
                  <a:cubicBezTo>
                    <a:pt x="966" y="1866"/>
                    <a:pt x="966" y="1866"/>
                    <a:pt x="966" y="1866"/>
                  </a:cubicBezTo>
                  <a:cubicBezTo>
                    <a:pt x="967" y="1861"/>
                    <a:pt x="966" y="1855"/>
                    <a:pt x="968" y="1850"/>
                  </a:cubicBezTo>
                  <a:cubicBezTo>
                    <a:pt x="968" y="1848"/>
                    <a:pt x="968" y="1848"/>
                    <a:pt x="968" y="1848"/>
                  </a:cubicBezTo>
                  <a:cubicBezTo>
                    <a:pt x="968" y="1846"/>
                    <a:pt x="969" y="1845"/>
                    <a:pt x="970" y="1843"/>
                  </a:cubicBezTo>
                  <a:cubicBezTo>
                    <a:pt x="971" y="1842"/>
                    <a:pt x="973" y="1841"/>
                    <a:pt x="974" y="1841"/>
                  </a:cubicBezTo>
                  <a:cubicBezTo>
                    <a:pt x="974" y="1840"/>
                    <a:pt x="974" y="1840"/>
                    <a:pt x="974" y="1840"/>
                  </a:cubicBezTo>
                  <a:cubicBezTo>
                    <a:pt x="975" y="1840"/>
                    <a:pt x="975" y="1840"/>
                    <a:pt x="975" y="1840"/>
                  </a:cubicBezTo>
                  <a:cubicBezTo>
                    <a:pt x="976" y="1840"/>
                    <a:pt x="976" y="1839"/>
                    <a:pt x="976" y="1839"/>
                  </a:cubicBezTo>
                  <a:cubicBezTo>
                    <a:pt x="976" y="1839"/>
                    <a:pt x="977" y="1839"/>
                    <a:pt x="977" y="1839"/>
                  </a:cubicBezTo>
                  <a:cubicBezTo>
                    <a:pt x="978" y="1839"/>
                    <a:pt x="978" y="1838"/>
                    <a:pt x="979" y="1838"/>
                  </a:cubicBezTo>
                  <a:cubicBezTo>
                    <a:pt x="980" y="1838"/>
                    <a:pt x="980" y="1838"/>
                    <a:pt x="980" y="1838"/>
                  </a:cubicBezTo>
                  <a:cubicBezTo>
                    <a:pt x="981" y="1837"/>
                    <a:pt x="982" y="1837"/>
                    <a:pt x="983" y="1837"/>
                  </a:cubicBezTo>
                  <a:cubicBezTo>
                    <a:pt x="983" y="1837"/>
                    <a:pt x="984" y="1837"/>
                    <a:pt x="984" y="1837"/>
                  </a:cubicBezTo>
                  <a:cubicBezTo>
                    <a:pt x="984" y="1837"/>
                    <a:pt x="984" y="1837"/>
                    <a:pt x="985" y="1837"/>
                  </a:cubicBezTo>
                  <a:cubicBezTo>
                    <a:pt x="985" y="1837"/>
                    <a:pt x="985" y="1837"/>
                    <a:pt x="986" y="1836"/>
                  </a:cubicBezTo>
                  <a:cubicBezTo>
                    <a:pt x="988" y="1836"/>
                    <a:pt x="991" y="1836"/>
                    <a:pt x="993" y="1836"/>
                  </a:cubicBezTo>
                  <a:cubicBezTo>
                    <a:pt x="995" y="1836"/>
                    <a:pt x="995" y="1836"/>
                    <a:pt x="995" y="1836"/>
                  </a:cubicBezTo>
                  <a:cubicBezTo>
                    <a:pt x="998" y="1836"/>
                    <a:pt x="1000" y="1836"/>
                    <a:pt x="1003" y="1836"/>
                  </a:cubicBezTo>
                  <a:cubicBezTo>
                    <a:pt x="1038" y="1836"/>
                    <a:pt x="1038" y="1836"/>
                    <a:pt x="1038" y="1836"/>
                  </a:cubicBezTo>
                  <a:cubicBezTo>
                    <a:pt x="1038" y="1836"/>
                    <a:pt x="1039" y="1836"/>
                    <a:pt x="1040" y="1836"/>
                  </a:cubicBezTo>
                  <a:cubicBezTo>
                    <a:pt x="1040" y="1836"/>
                    <a:pt x="1040" y="1836"/>
                    <a:pt x="1041" y="1836"/>
                  </a:cubicBezTo>
                  <a:cubicBezTo>
                    <a:pt x="1042" y="1836"/>
                    <a:pt x="1042" y="1836"/>
                    <a:pt x="1043" y="1836"/>
                  </a:cubicBezTo>
                  <a:cubicBezTo>
                    <a:pt x="1050" y="1837"/>
                    <a:pt x="1058" y="1839"/>
                    <a:pt x="1061" y="1844"/>
                  </a:cubicBezTo>
                  <a:cubicBezTo>
                    <a:pt x="1061" y="1845"/>
                    <a:pt x="1061" y="1845"/>
                    <a:pt x="1061" y="1846"/>
                  </a:cubicBezTo>
                  <a:cubicBezTo>
                    <a:pt x="1061" y="1846"/>
                    <a:pt x="1061" y="1846"/>
                    <a:pt x="1061" y="1846"/>
                  </a:cubicBezTo>
                  <a:cubicBezTo>
                    <a:pt x="1063" y="1853"/>
                    <a:pt x="1062" y="1863"/>
                    <a:pt x="1062" y="1870"/>
                  </a:cubicBezTo>
                  <a:cubicBezTo>
                    <a:pt x="1062" y="1872"/>
                    <a:pt x="1062" y="1872"/>
                    <a:pt x="1062" y="1872"/>
                  </a:cubicBezTo>
                  <a:cubicBezTo>
                    <a:pt x="1062" y="1873"/>
                    <a:pt x="1062" y="1874"/>
                    <a:pt x="1061" y="1876"/>
                  </a:cubicBezTo>
                  <a:cubicBezTo>
                    <a:pt x="1054" y="1889"/>
                    <a:pt x="1022" y="1885"/>
                    <a:pt x="1010" y="1885"/>
                  </a:cubicBezTo>
                  <a:cubicBezTo>
                    <a:pt x="1003" y="1885"/>
                    <a:pt x="996" y="1885"/>
                    <a:pt x="989" y="1885"/>
                  </a:cubicBezTo>
                  <a:cubicBezTo>
                    <a:pt x="983" y="1885"/>
                    <a:pt x="974" y="1884"/>
                    <a:pt x="969" y="1879"/>
                  </a:cubicBezTo>
                  <a:cubicBezTo>
                    <a:pt x="969" y="1879"/>
                    <a:pt x="969" y="1879"/>
                    <a:pt x="968" y="1879"/>
                  </a:cubicBezTo>
                  <a:cubicBezTo>
                    <a:pt x="968" y="1879"/>
                    <a:pt x="968" y="1878"/>
                    <a:pt x="968" y="1878"/>
                  </a:cubicBezTo>
                  <a:cubicBezTo>
                    <a:pt x="967" y="1878"/>
                    <a:pt x="967" y="1878"/>
                    <a:pt x="967" y="1877"/>
                  </a:cubicBezTo>
                  <a:cubicBezTo>
                    <a:pt x="967" y="1877"/>
                    <a:pt x="967" y="1877"/>
                    <a:pt x="967" y="1877"/>
                  </a:cubicBezTo>
                  <a:cubicBezTo>
                    <a:pt x="967" y="1877"/>
                    <a:pt x="967" y="1877"/>
                    <a:pt x="967" y="1877"/>
                  </a:cubicBezTo>
                  <a:cubicBezTo>
                    <a:pt x="966" y="1876"/>
                    <a:pt x="966" y="1876"/>
                    <a:pt x="966" y="1875"/>
                  </a:cubicBezTo>
                  <a:cubicBezTo>
                    <a:pt x="965" y="1874"/>
                    <a:pt x="965" y="1873"/>
                    <a:pt x="965" y="1872"/>
                  </a:cubicBezTo>
                  <a:lnTo>
                    <a:pt x="965" y="1871"/>
                  </a:lnTo>
                  <a:close/>
                  <a:moveTo>
                    <a:pt x="956" y="1955"/>
                  </a:moveTo>
                  <a:cubicBezTo>
                    <a:pt x="956" y="1952"/>
                    <a:pt x="956" y="1952"/>
                    <a:pt x="956" y="1952"/>
                  </a:cubicBezTo>
                  <a:cubicBezTo>
                    <a:pt x="956" y="1952"/>
                    <a:pt x="956" y="1951"/>
                    <a:pt x="956" y="1951"/>
                  </a:cubicBezTo>
                  <a:cubicBezTo>
                    <a:pt x="957" y="1943"/>
                    <a:pt x="958" y="1935"/>
                    <a:pt x="959" y="1926"/>
                  </a:cubicBezTo>
                  <a:cubicBezTo>
                    <a:pt x="959" y="1926"/>
                    <a:pt x="959" y="1926"/>
                    <a:pt x="959" y="1926"/>
                  </a:cubicBezTo>
                  <a:cubicBezTo>
                    <a:pt x="959" y="1926"/>
                    <a:pt x="959" y="1926"/>
                    <a:pt x="959" y="1925"/>
                  </a:cubicBezTo>
                  <a:cubicBezTo>
                    <a:pt x="963" y="1907"/>
                    <a:pt x="999" y="1911"/>
                    <a:pt x="1013" y="1911"/>
                  </a:cubicBezTo>
                  <a:cubicBezTo>
                    <a:pt x="1025" y="1911"/>
                    <a:pt x="1055" y="1908"/>
                    <a:pt x="1061" y="1921"/>
                  </a:cubicBezTo>
                  <a:cubicBezTo>
                    <a:pt x="1062" y="1923"/>
                    <a:pt x="1063" y="1924"/>
                    <a:pt x="1063" y="1926"/>
                  </a:cubicBezTo>
                  <a:cubicBezTo>
                    <a:pt x="1063" y="1940"/>
                    <a:pt x="1063" y="1940"/>
                    <a:pt x="1063" y="1940"/>
                  </a:cubicBezTo>
                  <a:cubicBezTo>
                    <a:pt x="1063" y="1945"/>
                    <a:pt x="1063" y="1949"/>
                    <a:pt x="1063" y="1953"/>
                  </a:cubicBezTo>
                  <a:cubicBezTo>
                    <a:pt x="1063" y="1953"/>
                    <a:pt x="1063" y="1953"/>
                    <a:pt x="1063" y="1953"/>
                  </a:cubicBezTo>
                  <a:cubicBezTo>
                    <a:pt x="1063" y="1955"/>
                    <a:pt x="1063" y="1955"/>
                    <a:pt x="1063" y="1955"/>
                  </a:cubicBezTo>
                  <a:cubicBezTo>
                    <a:pt x="1063" y="1957"/>
                    <a:pt x="1062" y="1959"/>
                    <a:pt x="1061" y="1961"/>
                  </a:cubicBezTo>
                  <a:cubicBezTo>
                    <a:pt x="1061" y="1962"/>
                    <a:pt x="1060" y="1962"/>
                    <a:pt x="1060" y="1962"/>
                  </a:cubicBezTo>
                  <a:cubicBezTo>
                    <a:pt x="1060" y="1963"/>
                    <a:pt x="1059" y="1963"/>
                    <a:pt x="1059" y="1964"/>
                  </a:cubicBezTo>
                  <a:cubicBezTo>
                    <a:pt x="1058" y="1964"/>
                    <a:pt x="1058" y="1964"/>
                    <a:pt x="1058" y="1964"/>
                  </a:cubicBezTo>
                  <a:cubicBezTo>
                    <a:pt x="1055" y="1967"/>
                    <a:pt x="1051" y="1969"/>
                    <a:pt x="1046" y="1970"/>
                  </a:cubicBezTo>
                  <a:cubicBezTo>
                    <a:pt x="1046" y="1970"/>
                    <a:pt x="1046" y="1970"/>
                    <a:pt x="1046" y="1970"/>
                  </a:cubicBezTo>
                  <a:cubicBezTo>
                    <a:pt x="1046" y="1970"/>
                    <a:pt x="1046" y="1970"/>
                    <a:pt x="1046" y="1970"/>
                  </a:cubicBezTo>
                  <a:cubicBezTo>
                    <a:pt x="1044" y="1971"/>
                    <a:pt x="1043" y="1971"/>
                    <a:pt x="1041" y="1971"/>
                  </a:cubicBezTo>
                  <a:cubicBezTo>
                    <a:pt x="1041" y="1971"/>
                    <a:pt x="1040" y="1971"/>
                    <a:pt x="1040" y="1971"/>
                  </a:cubicBezTo>
                  <a:cubicBezTo>
                    <a:pt x="1038" y="1971"/>
                    <a:pt x="1037" y="1972"/>
                    <a:pt x="1035" y="1972"/>
                  </a:cubicBezTo>
                  <a:cubicBezTo>
                    <a:pt x="1035" y="1972"/>
                    <a:pt x="1035" y="1972"/>
                    <a:pt x="1035" y="1972"/>
                  </a:cubicBezTo>
                  <a:cubicBezTo>
                    <a:pt x="982" y="1972"/>
                    <a:pt x="982" y="1972"/>
                    <a:pt x="982" y="1972"/>
                  </a:cubicBezTo>
                  <a:cubicBezTo>
                    <a:pt x="976" y="1972"/>
                    <a:pt x="969" y="1971"/>
                    <a:pt x="963" y="1967"/>
                  </a:cubicBezTo>
                  <a:cubicBezTo>
                    <a:pt x="963" y="1967"/>
                    <a:pt x="963" y="1967"/>
                    <a:pt x="963" y="1967"/>
                  </a:cubicBezTo>
                  <a:cubicBezTo>
                    <a:pt x="963" y="1967"/>
                    <a:pt x="963" y="1967"/>
                    <a:pt x="963" y="1967"/>
                  </a:cubicBezTo>
                  <a:cubicBezTo>
                    <a:pt x="962" y="1966"/>
                    <a:pt x="961" y="1965"/>
                    <a:pt x="960" y="1964"/>
                  </a:cubicBezTo>
                  <a:cubicBezTo>
                    <a:pt x="959" y="1964"/>
                    <a:pt x="958" y="1963"/>
                    <a:pt x="958" y="1962"/>
                  </a:cubicBezTo>
                  <a:cubicBezTo>
                    <a:pt x="958" y="1962"/>
                    <a:pt x="958" y="1962"/>
                    <a:pt x="957" y="1962"/>
                  </a:cubicBezTo>
                  <a:cubicBezTo>
                    <a:pt x="956" y="1960"/>
                    <a:pt x="956" y="1957"/>
                    <a:pt x="956" y="1955"/>
                  </a:cubicBezTo>
                  <a:close/>
                  <a:moveTo>
                    <a:pt x="820" y="1872"/>
                  </a:moveTo>
                  <a:cubicBezTo>
                    <a:pt x="820" y="1872"/>
                    <a:pt x="820" y="1872"/>
                    <a:pt x="820" y="1872"/>
                  </a:cubicBezTo>
                  <a:cubicBezTo>
                    <a:pt x="820" y="1872"/>
                    <a:pt x="820" y="1872"/>
                    <a:pt x="820" y="1872"/>
                  </a:cubicBezTo>
                  <a:cubicBezTo>
                    <a:pt x="820" y="1870"/>
                    <a:pt x="821" y="1868"/>
                    <a:pt x="822" y="1866"/>
                  </a:cubicBezTo>
                  <a:cubicBezTo>
                    <a:pt x="823" y="1861"/>
                    <a:pt x="824" y="1854"/>
                    <a:pt x="827" y="1849"/>
                  </a:cubicBezTo>
                  <a:cubicBezTo>
                    <a:pt x="827" y="1848"/>
                    <a:pt x="827" y="1848"/>
                    <a:pt x="827" y="1848"/>
                  </a:cubicBezTo>
                  <a:cubicBezTo>
                    <a:pt x="827" y="1847"/>
                    <a:pt x="829" y="1845"/>
                    <a:pt x="830" y="1844"/>
                  </a:cubicBezTo>
                  <a:cubicBezTo>
                    <a:pt x="831" y="1843"/>
                    <a:pt x="832" y="1842"/>
                    <a:pt x="833" y="1841"/>
                  </a:cubicBezTo>
                  <a:cubicBezTo>
                    <a:pt x="837" y="1839"/>
                    <a:pt x="840" y="1838"/>
                    <a:pt x="844" y="1837"/>
                  </a:cubicBezTo>
                  <a:cubicBezTo>
                    <a:pt x="845" y="1837"/>
                    <a:pt x="845" y="1837"/>
                    <a:pt x="845" y="1837"/>
                  </a:cubicBezTo>
                  <a:cubicBezTo>
                    <a:pt x="848" y="1836"/>
                    <a:pt x="851" y="1836"/>
                    <a:pt x="855" y="1836"/>
                  </a:cubicBezTo>
                  <a:cubicBezTo>
                    <a:pt x="859" y="1836"/>
                    <a:pt x="859" y="1836"/>
                    <a:pt x="859" y="1836"/>
                  </a:cubicBezTo>
                  <a:cubicBezTo>
                    <a:pt x="861" y="1836"/>
                    <a:pt x="862" y="1836"/>
                    <a:pt x="864" y="1836"/>
                  </a:cubicBezTo>
                  <a:cubicBezTo>
                    <a:pt x="873" y="1836"/>
                    <a:pt x="883" y="1836"/>
                    <a:pt x="893" y="1836"/>
                  </a:cubicBezTo>
                  <a:cubicBezTo>
                    <a:pt x="894" y="1836"/>
                    <a:pt x="896" y="1836"/>
                    <a:pt x="897" y="1836"/>
                  </a:cubicBezTo>
                  <a:cubicBezTo>
                    <a:pt x="899" y="1836"/>
                    <a:pt x="899" y="1836"/>
                    <a:pt x="899" y="1836"/>
                  </a:cubicBezTo>
                  <a:cubicBezTo>
                    <a:pt x="899" y="1836"/>
                    <a:pt x="899" y="1836"/>
                    <a:pt x="900" y="1836"/>
                  </a:cubicBezTo>
                  <a:cubicBezTo>
                    <a:pt x="901" y="1836"/>
                    <a:pt x="902" y="1836"/>
                    <a:pt x="904" y="1836"/>
                  </a:cubicBezTo>
                  <a:cubicBezTo>
                    <a:pt x="904" y="1836"/>
                    <a:pt x="904" y="1836"/>
                    <a:pt x="904" y="1836"/>
                  </a:cubicBezTo>
                  <a:cubicBezTo>
                    <a:pt x="911" y="1837"/>
                    <a:pt x="919" y="1839"/>
                    <a:pt x="921" y="1846"/>
                  </a:cubicBezTo>
                  <a:cubicBezTo>
                    <a:pt x="921" y="1846"/>
                    <a:pt x="921" y="1846"/>
                    <a:pt x="921" y="1846"/>
                  </a:cubicBezTo>
                  <a:cubicBezTo>
                    <a:pt x="921" y="1846"/>
                    <a:pt x="921" y="1846"/>
                    <a:pt x="921" y="1846"/>
                  </a:cubicBezTo>
                  <a:cubicBezTo>
                    <a:pt x="921" y="1854"/>
                    <a:pt x="918" y="1863"/>
                    <a:pt x="917" y="1870"/>
                  </a:cubicBezTo>
                  <a:cubicBezTo>
                    <a:pt x="917" y="1870"/>
                    <a:pt x="917" y="1870"/>
                    <a:pt x="917" y="1870"/>
                  </a:cubicBezTo>
                  <a:cubicBezTo>
                    <a:pt x="917" y="1872"/>
                    <a:pt x="917" y="1872"/>
                    <a:pt x="917" y="1872"/>
                  </a:cubicBezTo>
                  <a:cubicBezTo>
                    <a:pt x="916" y="1873"/>
                    <a:pt x="916" y="1875"/>
                    <a:pt x="914" y="1876"/>
                  </a:cubicBezTo>
                  <a:cubicBezTo>
                    <a:pt x="914" y="1876"/>
                    <a:pt x="914" y="1877"/>
                    <a:pt x="914" y="1877"/>
                  </a:cubicBezTo>
                  <a:cubicBezTo>
                    <a:pt x="914" y="1877"/>
                    <a:pt x="914" y="1877"/>
                    <a:pt x="914" y="1877"/>
                  </a:cubicBezTo>
                  <a:cubicBezTo>
                    <a:pt x="914" y="1877"/>
                    <a:pt x="914" y="1877"/>
                    <a:pt x="914" y="1877"/>
                  </a:cubicBezTo>
                  <a:cubicBezTo>
                    <a:pt x="904" y="1889"/>
                    <a:pt x="878" y="1886"/>
                    <a:pt x="865" y="1886"/>
                  </a:cubicBezTo>
                  <a:cubicBezTo>
                    <a:pt x="857" y="1886"/>
                    <a:pt x="849" y="1886"/>
                    <a:pt x="841" y="1886"/>
                  </a:cubicBezTo>
                  <a:cubicBezTo>
                    <a:pt x="834" y="1886"/>
                    <a:pt x="824" y="1884"/>
                    <a:pt x="820" y="1877"/>
                  </a:cubicBezTo>
                  <a:cubicBezTo>
                    <a:pt x="820" y="1877"/>
                    <a:pt x="820" y="1876"/>
                    <a:pt x="820" y="1875"/>
                  </a:cubicBezTo>
                  <a:cubicBezTo>
                    <a:pt x="820" y="1875"/>
                    <a:pt x="820" y="1875"/>
                    <a:pt x="820" y="1874"/>
                  </a:cubicBezTo>
                  <a:cubicBezTo>
                    <a:pt x="820" y="1873"/>
                    <a:pt x="820" y="1873"/>
                    <a:pt x="820" y="1872"/>
                  </a:cubicBezTo>
                  <a:close/>
                  <a:moveTo>
                    <a:pt x="795" y="1956"/>
                  </a:moveTo>
                  <a:cubicBezTo>
                    <a:pt x="796" y="1952"/>
                    <a:pt x="796" y="1952"/>
                    <a:pt x="796" y="1952"/>
                  </a:cubicBezTo>
                  <a:cubicBezTo>
                    <a:pt x="796" y="1952"/>
                    <a:pt x="796" y="1952"/>
                    <a:pt x="796" y="1952"/>
                  </a:cubicBezTo>
                  <a:cubicBezTo>
                    <a:pt x="796" y="1951"/>
                    <a:pt x="796" y="1951"/>
                    <a:pt x="796" y="1950"/>
                  </a:cubicBezTo>
                  <a:cubicBezTo>
                    <a:pt x="803" y="1926"/>
                    <a:pt x="803" y="1926"/>
                    <a:pt x="803" y="1926"/>
                  </a:cubicBezTo>
                  <a:cubicBezTo>
                    <a:pt x="804" y="1926"/>
                    <a:pt x="804" y="1926"/>
                    <a:pt x="804" y="1925"/>
                  </a:cubicBezTo>
                  <a:cubicBezTo>
                    <a:pt x="811" y="1908"/>
                    <a:pt x="843" y="1911"/>
                    <a:pt x="859" y="1911"/>
                  </a:cubicBezTo>
                  <a:cubicBezTo>
                    <a:pt x="865" y="1911"/>
                    <a:pt x="877" y="1910"/>
                    <a:pt x="888" y="1912"/>
                  </a:cubicBezTo>
                  <a:cubicBezTo>
                    <a:pt x="890" y="1912"/>
                    <a:pt x="891" y="1912"/>
                    <a:pt x="893" y="1913"/>
                  </a:cubicBezTo>
                  <a:cubicBezTo>
                    <a:pt x="894" y="1913"/>
                    <a:pt x="894" y="1913"/>
                    <a:pt x="894" y="1913"/>
                  </a:cubicBezTo>
                  <a:cubicBezTo>
                    <a:pt x="899" y="1914"/>
                    <a:pt x="903" y="1916"/>
                    <a:pt x="905" y="1920"/>
                  </a:cubicBezTo>
                  <a:cubicBezTo>
                    <a:pt x="906" y="1920"/>
                    <a:pt x="906" y="1920"/>
                    <a:pt x="906" y="1920"/>
                  </a:cubicBezTo>
                  <a:cubicBezTo>
                    <a:pt x="906" y="1921"/>
                    <a:pt x="906" y="1921"/>
                    <a:pt x="906" y="1921"/>
                  </a:cubicBezTo>
                  <a:cubicBezTo>
                    <a:pt x="906" y="1921"/>
                    <a:pt x="906" y="1921"/>
                    <a:pt x="906" y="1921"/>
                  </a:cubicBezTo>
                  <a:cubicBezTo>
                    <a:pt x="907" y="1923"/>
                    <a:pt x="907" y="1924"/>
                    <a:pt x="907" y="1926"/>
                  </a:cubicBezTo>
                  <a:cubicBezTo>
                    <a:pt x="907" y="1928"/>
                    <a:pt x="907" y="1928"/>
                    <a:pt x="907" y="1928"/>
                  </a:cubicBezTo>
                  <a:cubicBezTo>
                    <a:pt x="907" y="1928"/>
                    <a:pt x="907" y="1928"/>
                    <a:pt x="907" y="1928"/>
                  </a:cubicBezTo>
                  <a:cubicBezTo>
                    <a:pt x="906" y="1932"/>
                    <a:pt x="905" y="1936"/>
                    <a:pt x="904" y="1941"/>
                  </a:cubicBezTo>
                  <a:cubicBezTo>
                    <a:pt x="902" y="1955"/>
                    <a:pt x="902" y="1955"/>
                    <a:pt x="902" y="1955"/>
                  </a:cubicBezTo>
                  <a:cubicBezTo>
                    <a:pt x="901" y="1958"/>
                    <a:pt x="900" y="1960"/>
                    <a:pt x="899" y="1962"/>
                  </a:cubicBezTo>
                  <a:cubicBezTo>
                    <a:pt x="898" y="1962"/>
                    <a:pt x="898" y="1962"/>
                    <a:pt x="898" y="1962"/>
                  </a:cubicBezTo>
                  <a:cubicBezTo>
                    <a:pt x="898" y="1963"/>
                    <a:pt x="897" y="1963"/>
                    <a:pt x="897" y="1963"/>
                  </a:cubicBezTo>
                  <a:cubicBezTo>
                    <a:pt x="897" y="1964"/>
                    <a:pt x="896" y="1964"/>
                    <a:pt x="895" y="1965"/>
                  </a:cubicBezTo>
                  <a:cubicBezTo>
                    <a:pt x="891" y="1968"/>
                    <a:pt x="887" y="1969"/>
                    <a:pt x="882" y="1971"/>
                  </a:cubicBezTo>
                  <a:cubicBezTo>
                    <a:pt x="882" y="1971"/>
                    <a:pt x="882" y="1971"/>
                    <a:pt x="882" y="1971"/>
                  </a:cubicBezTo>
                  <a:cubicBezTo>
                    <a:pt x="882" y="1971"/>
                    <a:pt x="882" y="1971"/>
                    <a:pt x="882" y="1971"/>
                  </a:cubicBezTo>
                  <a:cubicBezTo>
                    <a:pt x="880" y="1971"/>
                    <a:pt x="879" y="1971"/>
                    <a:pt x="877" y="1971"/>
                  </a:cubicBezTo>
                  <a:cubicBezTo>
                    <a:pt x="877" y="1972"/>
                    <a:pt x="876" y="1972"/>
                    <a:pt x="876" y="1972"/>
                  </a:cubicBezTo>
                  <a:cubicBezTo>
                    <a:pt x="874" y="1972"/>
                    <a:pt x="872" y="1972"/>
                    <a:pt x="871" y="1972"/>
                  </a:cubicBezTo>
                  <a:cubicBezTo>
                    <a:pt x="871" y="1972"/>
                    <a:pt x="871" y="1972"/>
                    <a:pt x="871" y="1972"/>
                  </a:cubicBezTo>
                  <a:cubicBezTo>
                    <a:pt x="818" y="1972"/>
                    <a:pt x="818" y="1972"/>
                    <a:pt x="818" y="1972"/>
                  </a:cubicBezTo>
                  <a:cubicBezTo>
                    <a:pt x="812" y="1972"/>
                    <a:pt x="805" y="1971"/>
                    <a:pt x="799" y="1967"/>
                  </a:cubicBezTo>
                  <a:cubicBezTo>
                    <a:pt x="799" y="1967"/>
                    <a:pt x="799" y="1967"/>
                    <a:pt x="799" y="1967"/>
                  </a:cubicBezTo>
                  <a:cubicBezTo>
                    <a:pt x="799" y="1967"/>
                    <a:pt x="799" y="1967"/>
                    <a:pt x="799" y="1967"/>
                  </a:cubicBezTo>
                  <a:cubicBezTo>
                    <a:pt x="798" y="1967"/>
                    <a:pt x="797" y="1966"/>
                    <a:pt x="797" y="1965"/>
                  </a:cubicBezTo>
                  <a:cubicBezTo>
                    <a:pt x="796" y="1964"/>
                    <a:pt x="796" y="1963"/>
                    <a:pt x="795" y="1963"/>
                  </a:cubicBezTo>
                  <a:cubicBezTo>
                    <a:pt x="795" y="1962"/>
                    <a:pt x="795" y="1962"/>
                    <a:pt x="795" y="1962"/>
                  </a:cubicBezTo>
                  <a:cubicBezTo>
                    <a:pt x="794" y="1960"/>
                    <a:pt x="794" y="1958"/>
                    <a:pt x="795" y="1956"/>
                  </a:cubicBezTo>
                  <a:close/>
                  <a:moveTo>
                    <a:pt x="674" y="1875"/>
                  </a:moveTo>
                  <a:cubicBezTo>
                    <a:pt x="674" y="1872"/>
                    <a:pt x="676" y="1869"/>
                    <a:pt x="677" y="1867"/>
                  </a:cubicBezTo>
                  <a:cubicBezTo>
                    <a:pt x="680" y="1861"/>
                    <a:pt x="683" y="1852"/>
                    <a:pt x="687" y="1847"/>
                  </a:cubicBezTo>
                  <a:cubicBezTo>
                    <a:pt x="688" y="1846"/>
                    <a:pt x="688" y="1846"/>
                    <a:pt x="688" y="1846"/>
                  </a:cubicBezTo>
                  <a:cubicBezTo>
                    <a:pt x="688" y="1846"/>
                    <a:pt x="689" y="1845"/>
                    <a:pt x="689" y="1845"/>
                  </a:cubicBezTo>
                  <a:cubicBezTo>
                    <a:pt x="689" y="1845"/>
                    <a:pt x="689" y="1845"/>
                    <a:pt x="690" y="1844"/>
                  </a:cubicBezTo>
                  <a:cubicBezTo>
                    <a:pt x="690" y="1844"/>
                    <a:pt x="690" y="1844"/>
                    <a:pt x="690" y="1844"/>
                  </a:cubicBezTo>
                  <a:cubicBezTo>
                    <a:pt x="690" y="1844"/>
                    <a:pt x="691" y="1844"/>
                    <a:pt x="691" y="1843"/>
                  </a:cubicBezTo>
                  <a:cubicBezTo>
                    <a:pt x="695" y="1840"/>
                    <a:pt x="700" y="1838"/>
                    <a:pt x="706" y="1838"/>
                  </a:cubicBezTo>
                  <a:cubicBezTo>
                    <a:pt x="706" y="1837"/>
                    <a:pt x="706" y="1837"/>
                    <a:pt x="706" y="1837"/>
                  </a:cubicBezTo>
                  <a:cubicBezTo>
                    <a:pt x="709" y="1837"/>
                    <a:pt x="713" y="1836"/>
                    <a:pt x="716" y="1836"/>
                  </a:cubicBezTo>
                  <a:cubicBezTo>
                    <a:pt x="734" y="1836"/>
                    <a:pt x="734" y="1836"/>
                    <a:pt x="734" y="1836"/>
                  </a:cubicBezTo>
                  <a:cubicBezTo>
                    <a:pt x="740" y="1836"/>
                    <a:pt x="746" y="1836"/>
                    <a:pt x="751" y="1836"/>
                  </a:cubicBezTo>
                  <a:cubicBezTo>
                    <a:pt x="759" y="1836"/>
                    <a:pt x="771" y="1835"/>
                    <a:pt x="777" y="1841"/>
                  </a:cubicBezTo>
                  <a:cubicBezTo>
                    <a:pt x="778" y="1841"/>
                    <a:pt x="778" y="1842"/>
                    <a:pt x="778" y="1842"/>
                  </a:cubicBezTo>
                  <a:cubicBezTo>
                    <a:pt x="778" y="1842"/>
                    <a:pt x="779" y="1842"/>
                    <a:pt x="779" y="1842"/>
                  </a:cubicBezTo>
                  <a:cubicBezTo>
                    <a:pt x="779" y="1842"/>
                    <a:pt x="779" y="1843"/>
                    <a:pt x="779" y="1843"/>
                  </a:cubicBezTo>
                  <a:cubicBezTo>
                    <a:pt x="779" y="1843"/>
                    <a:pt x="779" y="1843"/>
                    <a:pt x="780" y="1844"/>
                  </a:cubicBezTo>
                  <a:cubicBezTo>
                    <a:pt x="780" y="1845"/>
                    <a:pt x="780" y="1846"/>
                    <a:pt x="780" y="1847"/>
                  </a:cubicBezTo>
                  <a:cubicBezTo>
                    <a:pt x="779" y="1854"/>
                    <a:pt x="774" y="1863"/>
                    <a:pt x="773" y="1867"/>
                  </a:cubicBezTo>
                  <a:cubicBezTo>
                    <a:pt x="773" y="1867"/>
                    <a:pt x="773" y="1867"/>
                    <a:pt x="773" y="1867"/>
                  </a:cubicBezTo>
                  <a:cubicBezTo>
                    <a:pt x="772" y="1869"/>
                    <a:pt x="772" y="1870"/>
                    <a:pt x="771" y="1871"/>
                  </a:cubicBezTo>
                  <a:cubicBezTo>
                    <a:pt x="771" y="1872"/>
                    <a:pt x="771" y="1872"/>
                    <a:pt x="771" y="1872"/>
                  </a:cubicBezTo>
                  <a:cubicBezTo>
                    <a:pt x="771" y="1873"/>
                    <a:pt x="771" y="1873"/>
                    <a:pt x="770" y="1873"/>
                  </a:cubicBezTo>
                  <a:cubicBezTo>
                    <a:pt x="770" y="1874"/>
                    <a:pt x="770" y="1874"/>
                    <a:pt x="770" y="1874"/>
                  </a:cubicBezTo>
                  <a:cubicBezTo>
                    <a:pt x="770" y="1875"/>
                    <a:pt x="769" y="1875"/>
                    <a:pt x="769" y="1876"/>
                  </a:cubicBezTo>
                  <a:cubicBezTo>
                    <a:pt x="769" y="1876"/>
                    <a:pt x="769" y="1876"/>
                    <a:pt x="768" y="1876"/>
                  </a:cubicBezTo>
                  <a:cubicBezTo>
                    <a:pt x="768" y="1876"/>
                    <a:pt x="768" y="1877"/>
                    <a:pt x="768" y="1877"/>
                  </a:cubicBezTo>
                  <a:cubicBezTo>
                    <a:pt x="768" y="1877"/>
                    <a:pt x="767" y="1877"/>
                    <a:pt x="767" y="1877"/>
                  </a:cubicBezTo>
                  <a:cubicBezTo>
                    <a:pt x="766" y="1878"/>
                    <a:pt x="765" y="1879"/>
                    <a:pt x="764" y="1880"/>
                  </a:cubicBezTo>
                  <a:cubicBezTo>
                    <a:pt x="763" y="1880"/>
                    <a:pt x="762" y="1881"/>
                    <a:pt x="761" y="1881"/>
                  </a:cubicBezTo>
                  <a:cubicBezTo>
                    <a:pt x="760" y="1882"/>
                    <a:pt x="760" y="1882"/>
                    <a:pt x="760" y="1882"/>
                  </a:cubicBezTo>
                  <a:cubicBezTo>
                    <a:pt x="760" y="1882"/>
                    <a:pt x="760" y="1882"/>
                    <a:pt x="760" y="1882"/>
                  </a:cubicBezTo>
                  <a:cubicBezTo>
                    <a:pt x="756" y="1883"/>
                    <a:pt x="752" y="1885"/>
                    <a:pt x="749" y="1885"/>
                  </a:cubicBezTo>
                  <a:cubicBezTo>
                    <a:pt x="748" y="1885"/>
                    <a:pt x="746" y="1885"/>
                    <a:pt x="745" y="1886"/>
                  </a:cubicBezTo>
                  <a:cubicBezTo>
                    <a:pt x="745" y="1886"/>
                    <a:pt x="745" y="1886"/>
                    <a:pt x="745" y="1886"/>
                  </a:cubicBezTo>
                  <a:cubicBezTo>
                    <a:pt x="738" y="1886"/>
                    <a:pt x="730" y="1886"/>
                    <a:pt x="723" y="1886"/>
                  </a:cubicBezTo>
                  <a:cubicBezTo>
                    <a:pt x="693" y="1886"/>
                    <a:pt x="693" y="1886"/>
                    <a:pt x="693" y="1886"/>
                  </a:cubicBezTo>
                  <a:cubicBezTo>
                    <a:pt x="687" y="1886"/>
                    <a:pt x="676" y="1885"/>
                    <a:pt x="674" y="1878"/>
                  </a:cubicBezTo>
                  <a:cubicBezTo>
                    <a:pt x="673" y="1877"/>
                    <a:pt x="673" y="1876"/>
                    <a:pt x="673" y="1876"/>
                  </a:cubicBezTo>
                  <a:cubicBezTo>
                    <a:pt x="673" y="1875"/>
                    <a:pt x="674" y="1875"/>
                    <a:pt x="674" y="1875"/>
                  </a:cubicBezTo>
                  <a:close/>
                  <a:moveTo>
                    <a:pt x="647" y="1928"/>
                  </a:moveTo>
                  <a:cubicBezTo>
                    <a:pt x="648" y="1927"/>
                    <a:pt x="648" y="1927"/>
                    <a:pt x="648" y="1927"/>
                  </a:cubicBezTo>
                  <a:cubicBezTo>
                    <a:pt x="648" y="1926"/>
                    <a:pt x="648" y="1926"/>
                    <a:pt x="648" y="1926"/>
                  </a:cubicBezTo>
                  <a:cubicBezTo>
                    <a:pt x="649" y="1925"/>
                    <a:pt x="649" y="1924"/>
                    <a:pt x="650" y="1924"/>
                  </a:cubicBezTo>
                  <a:cubicBezTo>
                    <a:pt x="650" y="1924"/>
                    <a:pt x="650" y="1924"/>
                    <a:pt x="650" y="1924"/>
                  </a:cubicBezTo>
                  <a:cubicBezTo>
                    <a:pt x="661" y="1909"/>
                    <a:pt x="687" y="1912"/>
                    <a:pt x="703" y="1912"/>
                  </a:cubicBezTo>
                  <a:cubicBezTo>
                    <a:pt x="703" y="1912"/>
                    <a:pt x="703" y="1912"/>
                    <a:pt x="703" y="1912"/>
                  </a:cubicBezTo>
                  <a:cubicBezTo>
                    <a:pt x="708" y="1912"/>
                    <a:pt x="720" y="1911"/>
                    <a:pt x="730" y="1912"/>
                  </a:cubicBezTo>
                  <a:cubicBezTo>
                    <a:pt x="734" y="1912"/>
                    <a:pt x="737" y="1912"/>
                    <a:pt x="740" y="1913"/>
                  </a:cubicBezTo>
                  <a:cubicBezTo>
                    <a:pt x="742" y="1913"/>
                    <a:pt x="744" y="1914"/>
                    <a:pt x="745" y="1915"/>
                  </a:cubicBezTo>
                  <a:cubicBezTo>
                    <a:pt x="749" y="1917"/>
                    <a:pt x="752" y="1919"/>
                    <a:pt x="752" y="1923"/>
                  </a:cubicBezTo>
                  <a:cubicBezTo>
                    <a:pt x="752" y="1923"/>
                    <a:pt x="752" y="1924"/>
                    <a:pt x="752" y="1924"/>
                  </a:cubicBezTo>
                  <a:cubicBezTo>
                    <a:pt x="752" y="1924"/>
                    <a:pt x="752" y="1924"/>
                    <a:pt x="752" y="1924"/>
                  </a:cubicBezTo>
                  <a:cubicBezTo>
                    <a:pt x="752" y="1925"/>
                    <a:pt x="751" y="1926"/>
                    <a:pt x="751" y="1927"/>
                  </a:cubicBezTo>
                  <a:cubicBezTo>
                    <a:pt x="741" y="1956"/>
                    <a:pt x="741" y="1956"/>
                    <a:pt x="741" y="1956"/>
                  </a:cubicBezTo>
                  <a:cubicBezTo>
                    <a:pt x="740" y="1958"/>
                    <a:pt x="738" y="1960"/>
                    <a:pt x="736" y="1962"/>
                  </a:cubicBezTo>
                  <a:cubicBezTo>
                    <a:pt x="734" y="1964"/>
                    <a:pt x="731" y="1966"/>
                    <a:pt x="728" y="1967"/>
                  </a:cubicBezTo>
                  <a:cubicBezTo>
                    <a:pt x="728" y="1968"/>
                    <a:pt x="727" y="1968"/>
                    <a:pt x="727" y="1968"/>
                  </a:cubicBezTo>
                  <a:cubicBezTo>
                    <a:pt x="723" y="1970"/>
                    <a:pt x="718" y="1971"/>
                    <a:pt x="713" y="1972"/>
                  </a:cubicBezTo>
                  <a:cubicBezTo>
                    <a:pt x="713" y="1972"/>
                    <a:pt x="713" y="1972"/>
                    <a:pt x="713" y="1972"/>
                  </a:cubicBezTo>
                  <a:cubicBezTo>
                    <a:pt x="712" y="1972"/>
                    <a:pt x="711" y="1972"/>
                    <a:pt x="710" y="1972"/>
                  </a:cubicBezTo>
                  <a:cubicBezTo>
                    <a:pt x="701" y="1973"/>
                    <a:pt x="692" y="1972"/>
                    <a:pt x="682" y="1972"/>
                  </a:cubicBezTo>
                  <a:cubicBezTo>
                    <a:pt x="673" y="1973"/>
                    <a:pt x="663" y="1973"/>
                    <a:pt x="654" y="1973"/>
                  </a:cubicBezTo>
                  <a:cubicBezTo>
                    <a:pt x="647" y="1973"/>
                    <a:pt x="638" y="1971"/>
                    <a:pt x="634" y="1966"/>
                  </a:cubicBezTo>
                  <a:cubicBezTo>
                    <a:pt x="634" y="1965"/>
                    <a:pt x="634" y="1965"/>
                    <a:pt x="633" y="1965"/>
                  </a:cubicBezTo>
                  <a:cubicBezTo>
                    <a:pt x="633" y="1964"/>
                    <a:pt x="633" y="1964"/>
                    <a:pt x="633" y="1964"/>
                  </a:cubicBezTo>
                  <a:cubicBezTo>
                    <a:pt x="633" y="1963"/>
                    <a:pt x="633" y="1963"/>
                    <a:pt x="632" y="1963"/>
                  </a:cubicBezTo>
                  <a:cubicBezTo>
                    <a:pt x="632" y="1963"/>
                    <a:pt x="632" y="1962"/>
                    <a:pt x="632" y="1962"/>
                  </a:cubicBezTo>
                  <a:cubicBezTo>
                    <a:pt x="632" y="1962"/>
                    <a:pt x="632" y="1962"/>
                    <a:pt x="632" y="1962"/>
                  </a:cubicBezTo>
                  <a:cubicBezTo>
                    <a:pt x="632" y="1962"/>
                    <a:pt x="632" y="1961"/>
                    <a:pt x="632" y="1960"/>
                  </a:cubicBezTo>
                  <a:cubicBezTo>
                    <a:pt x="632" y="1959"/>
                    <a:pt x="632" y="1959"/>
                    <a:pt x="633" y="1959"/>
                  </a:cubicBezTo>
                  <a:cubicBezTo>
                    <a:pt x="633" y="1958"/>
                    <a:pt x="633" y="1957"/>
                    <a:pt x="633" y="1956"/>
                  </a:cubicBezTo>
                  <a:cubicBezTo>
                    <a:pt x="633" y="1956"/>
                    <a:pt x="633" y="1956"/>
                    <a:pt x="633" y="1956"/>
                  </a:cubicBezTo>
                  <a:cubicBezTo>
                    <a:pt x="634" y="1955"/>
                    <a:pt x="634" y="1955"/>
                    <a:pt x="634" y="1955"/>
                  </a:cubicBezTo>
                  <a:cubicBezTo>
                    <a:pt x="634" y="1954"/>
                    <a:pt x="635" y="1953"/>
                    <a:pt x="635" y="1952"/>
                  </a:cubicBezTo>
                  <a:cubicBezTo>
                    <a:pt x="639" y="1944"/>
                    <a:pt x="643" y="1936"/>
                    <a:pt x="647" y="1928"/>
                  </a:cubicBezTo>
                  <a:cubicBezTo>
                    <a:pt x="647" y="1928"/>
                    <a:pt x="647" y="1928"/>
                    <a:pt x="647" y="1928"/>
                  </a:cubicBezTo>
                  <a:close/>
                  <a:moveTo>
                    <a:pt x="527" y="1875"/>
                  </a:moveTo>
                  <a:cubicBezTo>
                    <a:pt x="528" y="1873"/>
                    <a:pt x="531" y="1870"/>
                    <a:pt x="532" y="1868"/>
                  </a:cubicBezTo>
                  <a:cubicBezTo>
                    <a:pt x="536" y="1861"/>
                    <a:pt x="541" y="1854"/>
                    <a:pt x="546" y="1848"/>
                  </a:cubicBezTo>
                  <a:cubicBezTo>
                    <a:pt x="546" y="1847"/>
                    <a:pt x="546" y="1847"/>
                    <a:pt x="547" y="1847"/>
                  </a:cubicBezTo>
                  <a:cubicBezTo>
                    <a:pt x="547" y="1847"/>
                    <a:pt x="547" y="1847"/>
                    <a:pt x="547" y="1846"/>
                  </a:cubicBezTo>
                  <a:cubicBezTo>
                    <a:pt x="561" y="1833"/>
                    <a:pt x="590" y="1837"/>
                    <a:pt x="608" y="1837"/>
                  </a:cubicBezTo>
                  <a:cubicBezTo>
                    <a:pt x="616" y="1837"/>
                    <a:pt x="626" y="1835"/>
                    <a:pt x="634" y="1839"/>
                  </a:cubicBezTo>
                  <a:cubicBezTo>
                    <a:pt x="634" y="1839"/>
                    <a:pt x="634" y="1839"/>
                    <a:pt x="634" y="1839"/>
                  </a:cubicBezTo>
                  <a:cubicBezTo>
                    <a:pt x="634" y="1839"/>
                    <a:pt x="635" y="1839"/>
                    <a:pt x="636" y="1840"/>
                  </a:cubicBezTo>
                  <a:cubicBezTo>
                    <a:pt x="636" y="1840"/>
                    <a:pt x="636" y="1840"/>
                    <a:pt x="636" y="1840"/>
                  </a:cubicBezTo>
                  <a:cubicBezTo>
                    <a:pt x="638" y="1841"/>
                    <a:pt x="639" y="1843"/>
                    <a:pt x="639" y="1844"/>
                  </a:cubicBezTo>
                  <a:cubicBezTo>
                    <a:pt x="640" y="1845"/>
                    <a:pt x="640" y="1847"/>
                    <a:pt x="639" y="1849"/>
                  </a:cubicBezTo>
                  <a:cubicBezTo>
                    <a:pt x="638" y="1850"/>
                    <a:pt x="638" y="1850"/>
                    <a:pt x="638" y="1850"/>
                  </a:cubicBezTo>
                  <a:cubicBezTo>
                    <a:pt x="637" y="1854"/>
                    <a:pt x="633" y="1858"/>
                    <a:pt x="631" y="1862"/>
                  </a:cubicBezTo>
                  <a:cubicBezTo>
                    <a:pt x="631" y="1862"/>
                    <a:pt x="631" y="1862"/>
                    <a:pt x="631" y="1862"/>
                  </a:cubicBezTo>
                  <a:cubicBezTo>
                    <a:pt x="625" y="1873"/>
                    <a:pt x="625" y="1873"/>
                    <a:pt x="625" y="1873"/>
                  </a:cubicBezTo>
                  <a:cubicBezTo>
                    <a:pt x="624" y="1874"/>
                    <a:pt x="623" y="1876"/>
                    <a:pt x="621" y="1878"/>
                  </a:cubicBezTo>
                  <a:cubicBezTo>
                    <a:pt x="618" y="1879"/>
                    <a:pt x="616" y="1881"/>
                    <a:pt x="613" y="1882"/>
                  </a:cubicBezTo>
                  <a:cubicBezTo>
                    <a:pt x="612" y="1882"/>
                    <a:pt x="611" y="1883"/>
                    <a:pt x="610" y="1883"/>
                  </a:cubicBezTo>
                  <a:cubicBezTo>
                    <a:pt x="610" y="1883"/>
                    <a:pt x="609" y="1883"/>
                    <a:pt x="609" y="1884"/>
                  </a:cubicBezTo>
                  <a:cubicBezTo>
                    <a:pt x="609" y="1884"/>
                    <a:pt x="609" y="1884"/>
                    <a:pt x="609" y="1884"/>
                  </a:cubicBezTo>
                  <a:cubicBezTo>
                    <a:pt x="607" y="1884"/>
                    <a:pt x="605" y="1885"/>
                    <a:pt x="603" y="1885"/>
                  </a:cubicBezTo>
                  <a:cubicBezTo>
                    <a:pt x="599" y="1886"/>
                    <a:pt x="596" y="1886"/>
                    <a:pt x="592" y="1886"/>
                  </a:cubicBezTo>
                  <a:cubicBezTo>
                    <a:pt x="582" y="1886"/>
                    <a:pt x="582" y="1886"/>
                    <a:pt x="582" y="1886"/>
                  </a:cubicBezTo>
                  <a:cubicBezTo>
                    <a:pt x="582" y="1886"/>
                    <a:pt x="582" y="1886"/>
                    <a:pt x="582" y="1886"/>
                  </a:cubicBezTo>
                  <a:cubicBezTo>
                    <a:pt x="570" y="1886"/>
                    <a:pt x="557" y="1886"/>
                    <a:pt x="545" y="1886"/>
                  </a:cubicBezTo>
                  <a:cubicBezTo>
                    <a:pt x="540" y="1886"/>
                    <a:pt x="528" y="1885"/>
                    <a:pt x="527" y="1878"/>
                  </a:cubicBezTo>
                  <a:cubicBezTo>
                    <a:pt x="527" y="1877"/>
                    <a:pt x="527" y="1876"/>
                    <a:pt x="527" y="1875"/>
                  </a:cubicBezTo>
                  <a:close/>
                  <a:moveTo>
                    <a:pt x="545" y="2017"/>
                  </a:moveTo>
                  <a:cubicBezTo>
                    <a:pt x="545" y="2017"/>
                    <a:pt x="545" y="2017"/>
                    <a:pt x="545" y="2017"/>
                  </a:cubicBezTo>
                  <a:cubicBezTo>
                    <a:pt x="543" y="2024"/>
                    <a:pt x="538" y="2031"/>
                    <a:pt x="534" y="2038"/>
                  </a:cubicBezTo>
                  <a:cubicBezTo>
                    <a:pt x="534" y="2038"/>
                    <a:pt x="534" y="2038"/>
                    <a:pt x="534" y="2038"/>
                  </a:cubicBezTo>
                  <a:cubicBezTo>
                    <a:pt x="530" y="2045"/>
                    <a:pt x="527" y="2053"/>
                    <a:pt x="521" y="2060"/>
                  </a:cubicBezTo>
                  <a:cubicBezTo>
                    <a:pt x="521" y="2061"/>
                    <a:pt x="520" y="2061"/>
                    <a:pt x="520" y="2062"/>
                  </a:cubicBezTo>
                  <a:cubicBezTo>
                    <a:pt x="520" y="2062"/>
                    <a:pt x="520" y="2062"/>
                    <a:pt x="520" y="2062"/>
                  </a:cubicBezTo>
                  <a:cubicBezTo>
                    <a:pt x="519" y="2063"/>
                    <a:pt x="518" y="2064"/>
                    <a:pt x="517" y="2064"/>
                  </a:cubicBezTo>
                  <a:cubicBezTo>
                    <a:pt x="517" y="2065"/>
                    <a:pt x="517" y="2065"/>
                    <a:pt x="516" y="2065"/>
                  </a:cubicBezTo>
                  <a:cubicBezTo>
                    <a:pt x="516" y="2065"/>
                    <a:pt x="516" y="2066"/>
                    <a:pt x="516" y="2066"/>
                  </a:cubicBezTo>
                  <a:cubicBezTo>
                    <a:pt x="510" y="2071"/>
                    <a:pt x="503" y="2074"/>
                    <a:pt x="496" y="2076"/>
                  </a:cubicBezTo>
                  <a:cubicBezTo>
                    <a:pt x="495" y="2076"/>
                    <a:pt x="494" y="2076"/>
                    <a:pt x="493" y="2077"/>
                  </a:cubicBezTo>
                  <a:cubicBezTo>
                    <a:pt x="489" y="2078"/>
                    <a:pt x="484" y="2078"/>
                    <a:pt x="480" y="2078"/>
                  </a:cubicBezTo>
                  <a:cubicBezTo>
                    <a:pt x="476" y="2078"/>
                    <a:pt x="476" y="2078"/>
                    <a:pt x="476" y="2078"/>
                  </a:cubicBezTo>
                  <a:cubicBezTo>
                    <a:pt x="476" y="2078"/>
                    <a:pt x="476" y="2078"/>
                    <a:pt x="476" y="2078"/>
                  </a:cubicBezTo>
                  <a:cubicBezTo>
                    <a:pt x="458" y="2078"/>
                    <a:pt x="439" y="2078"/>
                    <a:pt x="421" y="2079"/>
                  </a:cubicBezTo>
                  <a:cubicBezTo>
                    <a:pt x="419" y="2079"/>
                    <a:pt x="418" y="2078"/>
                    <a:pt x="416" y="2078"/>
                  </a:cubicBezTo>
                  <a:cubicBezTo>
                    <a:pt x="414" y="2078"/>
                    <a:pt x="412" y="2078"/>
                    <a:pt x="410" y="2077"/>
                  </a:cubicBezTo>
                  <a:cubicBezTo>
                    <a:pt x="406" y="2076"/>
                    <a:pt x="404" y="2074"/>
                    <a:pt x="402" y="2072"/>
                  </a:cubicBezTo>
                  <a:cubicBezTo>
                    <a:pt x="401" y="2070"/>
                    <a:pt x="400" y="2068"/>
                    <a:pt x="400" y="2066"/>
                  </a:cubicBezTo>
                  <a:cubicBezTo>
                    <a:pt x="400" y="2064"/>
                    <a:pt x="401" y="2062"/>
                    <a:pt x="402" y="2060"/>
                  </a:cubicBezTo>
                  <a:cubicBezTo>
                    <a:pt x="402" y="2059"/>
                    <a:pt x="402" y="2059"/>
                    <a:pt x="403" y="2059"/>
                  </a:cubicBezTo>
                  <a:cubicBezTo>
                    <a:pt x="403" y="2058"/>
                    <a:pt x="403" y="2058"/>
                    <a:pt x="403" y="2058"/>
                  </a:cubicBezTo>
                  <a:cubicBezTo>
                    <a:pt x="404" y="2057"/>
                    <a:pt x="404" y="2057"/>
                    <a:pt x="404" y="2057"/>
                  </a:cubicBezTo>
                  <a:cubicBezTo>
                    <a:pt x="404" y="2057"/>
                    <a:pt x="404" y="2057"/>
                    <a:pt x="404" y="2057"/>
                  </a:cubicBezTo>
                  <a:cubicBezTo>
                    <a:pt x="409" y="2050"/>
                    <a:pt x="413" y="2043"/>
                    <a:pt x="418" y="2035"/>
                  </a:cubicBezTo>
                  <a:cubicBezTo>
                    <a:pt x="422" y="2030"/>
                    <a:pt x="425" y="2024"/>
                    <a:pt x="430" y="2019"/>
                  </a:cubicBezTo>
                  <a:cubicBezTo>
                    <a:pt x="430" y="2018"/>
                    <a:pt x="431" y="2018"/>
                    <a:pt x="431" y="2017"/>
                  </a:cubicBezTo>
                  <a:cubicBezTo>
                    <a:pt x="431" y="2017"/>
                    <a:pt x="432" y="2017"/>
                    <a:pt x="432" y="2017"/>
                  </a:cubicBezTo>
                  <a:cubicBezTo>
                    <a:pt x="433" y="2016"/>
                    <a:pt x="434" y="2015"/>
                    <a:pt x="435" y="2014"/>
                  </a:cubicBezTo>
                  <a:cubicBezTo>
                    <a:pt x="435" y="2014"/>
                    <a:pt x="435" y="2014"/>
                    <a:pt x="435" y="2014"/>
                  </a:cubicBezTo>
                  <a:cubicBezTo>
                    <a:pt x="435" y="2014"/>
                    <a:pt x="435" y="2014"/>
                    <a:pt x="435" y="2014"/>
                  </a:cubicBezTo>
                  <a:cubicBezTo>
                    <a:pt x="441" y="2009"/>
                    <a:pt x="449" y="2006"/>
                    <a:pt x="457" y="2004"/>
                  </a:cubicBezTo>
                  <a:cubicBezTo>
                    <a:pt x="457" y="2004"/>
                    <a:pt x="457" y="2004"/>
                    <a:pt x="457" y="2004"/>
                  </a:cubicBezTo>
                  <a:cubicBezTo>
                    <a:pt x="457" y="2004"/>
                    <a:pt x="458" y="2004"/>
                    <a:pt x="458" y="2004"/>
                  </a:cubicBezTo>
                  <a:cubicBezTo>
                    <a:pt x="459" y="2004"/>
                    <a:pt x="461" y="2004"/>
                    <a:pt x="462" y="2004"/>
                  </a:cubicBezTo>
                  <a:cubicBezTo>
                    <a:pt x="463" y="2003"/>
                    <a:pt x="464" y="2003"/>
                    <a:pt x="465" y="2003"/>
                  </a:cubicBezTo>
                  <a:cubicBezTo>
                    <a:pt x="466" y="2003"/>
                    <a:pt x="467" y="2003"/>
                    <a:pt x="468" y="2003"/>
                  </a:cubicBezTo>
                  <a:cubicBezTo>
                    <a:pt x="468" y="2003"/>
                    <a:pt x="469" y="2003"/>
                    <a:pt x="470" y="2003"/>
                  </a:cubicBezTo>
                  <a:cubicBezTo>
                    <a:pt x="471" y="2003"/>
                    <a:pt x="471" y="2003"/>
                    <a:pt x="471" y="2003"/>
                  </a:cubicBezTo>
                  <a:cubicBezTo>
                    <a:pt x="471" y="2003"/>
                    <a:pt x="471" y="2003"/>
                    <a:pt x="471" y="2003"/>
                  </a:cubicBezTo>
                  <a:cubicBezTo>
                    <a:pt x="488" y="2003"/>
                    <a:pt x="504" y="2003"/>
                    <a:pt x="521" y="2003"/>
                  </a:cubicBezTo>
                  <a:cubicBezTo>
                    <a:pt x="521" y="2003"/>
                    <a:pt x="521" y="2003"/>
                    <a:pt x="521" y="2003"/>
                  </a:cubicBezTo>
                  <a:cubicBezTo>
                    <a:pt x="524" y="2003"/>
                    <a:pt x="524" y="2003"/>
                    <a:pt x="524" y="2003"/>
                  </a:cubicBezTo>
                  <a:cubicBezTo>
                    <a:pt x="528" y="2003"/>
                    <a:pt x="532" y="2003"/>
                    <a:pt x="535" y="2004"/>
                  </a:cubicBezTo>
                  <a:cubicBezTo>
                    <a:pt x="536" y="2004"/>
                    <a:pt x="536" y="2005"/>
                    <a:pt x="537" y="2005"/>
                  </a:cubicBezTo>
                  <a:cubicBezTo>
                    <a:pt x="537" y="2005"/>
                    <a:pt x="538" y="2005"/>
                    <a:pt x="538" y="2006"/>
                  </a:cubicBezTo>
                  <a:cubicBezTo>
                    <a:pt x="538" y="2006"/>
                    <a:pt x="539" y="2006"/>
                    <a:pt x="539" y="2006"/>
                  </a:cubicBezTo>
                  <a:cubicBezTo>
                    <a:pt x="543" y="2008"/>
                    <a:pt x="546" y="2012"/>
                    <a:pt x="545" y="2017"/>
                  </a:cubicBezTo>
                  <a:close/>
                  <a:moveTo>
                    <a:pt x="579" y="1956"/>
                  </a:moveTo>
                  <a:cubicBezTo>
                    <a:pt x="579" y="1956"/>
                    <a:pt x="579" y="1956"/>
                    <a:pt x="579" y="1956"/>
                  </a:cubicBezTo>
                  <a:cubicBezTo>
                    <a:pt x="579" y="1956"/>
                    <a:pt x="579" y="1956"/>
                    <a:pt x="579" y="1956"/>
                  </a:cubicBezTo>
                  <a:cubicBezTo>
                    <a:pt x="578" y="1957"/>
                    <a:pt x="578" y="1958"/>
                    <a:pt x="577" y="1959"/>
                  </a:cubicBezTo>
                  <a:cubicBezTo>
                    <a:pt x="577" y="1959"/>
                    <a:pt x="577" y="1960"/>
                    <a:pt x="577" y="1960"/>
                  </a:cubicBezTo>
                  <a:cubicBezTo>
                    <a:pt x="572" y="1964"/>
                    <a:pt x="566" y="1968"/>
                    <a:pt x="560" y="1970"/>
                  </a:cubicBezTo>
                  <a:cubicBezTo>
                    <a:pt x="560" y="1970"/>
                    <a:pt x="560" y="1970"/>
                    <a:pt x="560" y="1970"/>
                  </a:cubicBezTo>
                  <a:cubicBezTo>
                    <a:pt x="559" y="1970"/>
                    <a:pt x="558" y="1970"/>
                    <a:pt x="557" y="1971"/>
                  </a:cubicBezTo>
                  <a:cubicBezTo>
                    <a:pt x="556" y="1971"/>
                    <a:pt x="556" y="1971"/>
                    <a:pt x="555" y="1971"/>
                  </a:cubicBezTo>
                  <a:cubicBezTo>
                    <a:pt x="554" y="1971"/>
                    <a:pt x="554" y="1971"/>
                    <a:pt x="553" y="1971"/>
                  </a:cubicBezTo>
                  <a:cubicBezTo>
                    <a:pt x="550" y="1972"/>
                    <a:pt x="546" y="1973"/>
                    <a:pt x="542" y="1973"/>
                  </a:cubicBezTo>
                  <a:cubicBezTo>
                    <a:pt x="541" y="1973"/>
                    <a:pt x="541" y="1973"/>
                    <a:pt x="541" y="1973"/>
                  </a:cubicBezTo>
                  <a:cubicBezTo>
                    <a:pt x="534" y="1973"/>
                    <a:pt x="527" y="1973"/>
                    <a:pt x="520" y="1973"/>
                  </a:cubicBezTo>
                  <a:cubicBezTo>
                    <a:pt x="510" y="1973"/>
                    <a:pt x="499" y="1973"/>
                    <a:pt x="489" y="1973"/>
                  </a:cubicBezTo>
                  <a:cubicBezTo>
                    <a:pt x="488" y="1973"/>
                    <a:pt x="486" y="1973"/>
                    <a:pt x="484" y="1973"/>
                  </a:cubicBezTo>
                  <a:cubicBezTo>
                    <a:pt x="484" y="1973"/>
                    <a:pt x="484" y="1973"/>
                    <a:pt x="483" y="1973"/>
                  </a:cubicBezTo>
                  <a:cubicBezTo>
                    <a:pt x="482" y="1972"/>
                    <a:pt x="480" y="1972"/>
                    <a:pt x="479" y="1972"/>
                  </a:cubicBezTo>
                  <a:cubicBezTo>
                    <a:pt x="479" y="1972"/>
                    <a:pt x="479" y="1972"/>
                    <a:pt x="479" y="1972"/>
                  </a:cubicBezTo>
                  <a:cubicBezTo>
                    <a:pt x="479" y="1972"/>
                    <a:pt x="479" y="1972"/>
                    <a:pt x="479" y="1972"/>
                  </a:cubicBezTo>
                  <a:cubicBezTo>
                    <a:pt x="474" y="1970"/>
                    <a:pt x="470" y="1968"/>
                    <a:pt x="470" y="1963"/>
                  </a:cubicBezTo>
                  <a:cubicBezTo>
                    <a:pt x="470" y="1962"/>
                    <a:pt x="470" y="1961"/>
                    <a:pt x="470" y="1960"/>
                  </a:cubicBezTo>
                  <a:cubicBezTo>
                    <a:pt x="470" y="1960"/>
                    <a:pt x="470" y="1959"/>
                    <a:pt x="471" y="1959"/>
                  </a:cubicBezTo>
                  <a:cubicBezTo>
                    <a:pt x="471" y="1958"/>
                    <a:pt x="471" y="1957"/>
                    <a:pt x="472" y="1957"/>
                  </a:cubicBezTo>
                  <a:cubicBezTo>
                    <a:pt x="472" y="1957"/>
                    <a:pt x="472" y="1956"/>
                    <a:pt x="472" y="1956"/>
                  </a:cubicBezTo>
                  <a:cubicBezTo>
                    <a:pt x="472" y="1956"/>
                    <a:pt x="472" y="1956"/>
                    <a:pt x="472" y="1956"/>
                  </a:cubicBezTo>
                  <a:cubicBezTo>
                    <a:pt x="473" y="1955"/>
                    <a:pt x="474" y="1954"/>
                    <a:pt x="474" y="1953"/>
                  </a:cubicBezTo>
                  <a:cubicBezTo>
                    <a:pt x="479" y="1945"/>
                    <a:pt x="485" y="1938"/>
                    <a:pt x="490" y="1930"/>
                  </a:cubicBezTo>
                  <a:cubicBezTo>
                    <a:pt x="490" y="1930"/>
                    <a:pt x="490" y="1930"/>
                    <a:pt x="490" y="1930"/>
                  </a:cubicBezTo>
                  <a:cubicBezTo>
                    <a:pt x="492" y="1927"/>
                    <a:pt x="492" y="1927"/>
                    <a:pt x="492" y="1927"/>
                  </a:cubicBezTo>
                  <a:cubicBezTo>
                    <a:pt x="493" y="1925"/>
                    <a:pt x="495" y="1923"/>
                    <a:pt x="498" y="1921"/>
                  </a:cubicBezTo>
                  <a:cubicBezTo>
                    <a:pt x="499" y="1920"/>
                    <a:pt x="501" y="1919"/>
                    <a:pt x="503" y="1918"/>
                  </a:cubicBezTo>
                  <a:cubicBezTo>
                    <a:pt x="504" y="1918"/>
                    <a:pt x="505" y="1917"/>
                    <a:pt x="506" y="1917"/>
                  </a:cubicBezTo>
                  <a:cubicBezTo>
                    <a:pt x="506" y="1917"/>
                    <a:pt x="506" y="1917"/>
                    <a:pt x="507" y="1917"/>
                  </a:cubicBezTo>
                  <a:cubicBezTo>
                    <a:pt x="507" y="1917"/>
                    <a:pt x="507" y="1916"/>
                    <a:pt x="507" y="1916"/>
                  </a:cubicBezTo>
                  <a:cubicBezTo>
                    <a:pt x="508" y="1916"/>
                    <a:pt x="508" y="1916"/>
                    <a:pt x="508" y="1916"/>
                  </a:cubicBezTo>
                  <a:cubicBezTo>
                    <a:pt x="511" y="1915"/>
                    <a:pt x="514" y="1914"/>
                    <a:pt x="517" y="1913"/>
                  </a:cubicBezTo>
                  <a:cubicBezTo>
                    <a:pt x="521" y="1913"/>
                    <a:pt x="525" y="1912"/>
                    <a:pt x="528" y="1912"/>
                  </a:cubicBezTo>
                  <a:cubicBezTo>
                    <a:pt x="538" y="1912"/>
                    <a:pt x="538" y="1912"/>
                    <a:pt x="538" y="1912"/>
                  </a:cubicBezTo>
                  <a:cubicBezTo>
                    <a:pt x="541" y="1912"/>
                    <a:pt x="543" y="1912"/>
                    <a:pt x="545" y="1912"/>
                  </a:cubicBezTo>
                  <a:cubicBezTo>
                    <a:pt x="555" y="1912"/>
                    <a:pt x="564" y="1912"/>
                    <a:pt x="573" y="1912"/>
                  </a:cubicBezTo>
                  <a:cubicBezTo>
                    <a:pt x="573" y="1912"/>
                    <a:pt x="573" y="1912"/>
                    <a:pt x="573" y="1912"/>
                  </a:cubicBezTo>
                  <a:cubicBezTo>
                    <a:pt x="577" y="1912"/>
                    <a:pt x="577" y="1912"/>
                    <a:pt x="577" y="1912"/>
                  </a:cubicBezTo>
                  <a:cubicBezTo>
                    <a:pt x="581" y="1912"/>
                    <a:pt x="584" y="1913"/>
                    <a:pt x="587" y="1913"/>
                  </a:cubicBezTo>
                  <a:cubicBezTo>
                    <a:pt x="589" y="1914"/>
                    <a:pt x="590" y="1915"/>
                    <a:pt x="592" y="1915"/>
                  </a:cubicBezTo>
                  <a:cubicBezTo>
                    <a:pt x="596" y="1918"/>
                    <a:pt x="599" y="1921"/>
                    <a:pt x="595" y="1927"/>
                  </a:cubicBezTo>
                  <a:cubicBezTo>
                    <a:pt x="592" y="1934"/>
                    <a:pt x="588" y="1941"/>
                    <a:pt x="584" y="1948"/>
                  </a:cubicBezTo>
                  <a:cubicBezTo>
                    <a:pt x="579" y="1956"/>
                    <a:pt x="579" y="1956"/>
                    <a:pt x="579" y="1956"/>
                  </a:cubicBezTo>
                  <a:cubicBezTo>
                    <a:pt x="579" y="1956"/>
                    <a:pt x="579" y="1956"/>
                    <a:pt x="579" y="1956"/>
                  </a:cubicBezTo>
                  <a:close/>
                  <a:moveTo>
                    <a:pt x="1064" y="2056"/>
                  </a:moveTo>
                  <a:cubicBezTo>
                    <a:pt x="1064" y="2057"/>
                    <a:pt x="1064" y="2059"/>
                    <a:pt x="1064" y="2060"/>
                  </a:cubicBezTo>
                  <a:cubicBezTo>
                    <a:pt x="1064" y="2060"/>
                    <a:pt x="1064" y="2060"/>
                    <a:pt x="1064" y="2061"/>
                  </a:cubicBezTo>
                  <a:cubicBezTo>
                    <a:pt x="1063" y="2062"/>
                    <a:pt x="1063" y="2063"/>
                    <a:pt x="1062" y="2064"/>
                  </a:cubicBezTo>
                  <a:cubicBezTo>
                    <a:pt x="1062" y="2064"/>
                    <a:pt x="1062" y="2064"/>
                    <a:pt x="1062" y="2064"/>
                  </a:cubicBezTo>
                  <a:cubicBezTo>
                    <a:pt x="1062" y="2064"/>
                    <a:pt x="1062" y="2064"/>
                    <a:pt x="1062" y="2064"/>
                  </a:cubicBezTo>
                  <a:cubicBezTo>
                    <a:pt x="1061" y="2065"/>
                    <a:pt x="1060" y="2066"/>
                    <a:pt x="1059" y="2067"/>
                  </a:cubicBezTo>
                  <a:cubicBezTo>
                    <a:pt x="1059" y="2067"/>
                    <a:pt x="1059" y="2067"/>
                    <a:pt x="1059" y="2068"/>
                  </a:cubicBezTo>
                  <a:cubicBezTo>
                    <a:pt x="1058" y="2069"/>
                    <a:pt x="1057" y="2069"/>
                    <a:pt x="1056" y="2070"/>
                  </a:cubicBezTo>
                  <a:cubicBezTo>
                    <a:pt x="1056" y="2070"/>
                    <a:pt x="1055" y="2071"/>
                    <a:pt x="1055" y="2071"/>
                  </a:cubicBezTo>
                  <a:cubicBezTo>
                    <a:pt x="1055" y="2071"/>
                    <a:pt x="1055" y="2071"/>
                    <a:pt x="1055" y="2071"/>
                  </a:cubicBezTo>
                  <a:cubicBezTo>
                    <a:pt x="1053" y="2072"/>
                    <a:pt x="1052" y="2072"/>
                    <a:pt x="1051" y="2073"/>
                  </a:cubicBezTo>
                  <a:cubicBezTo>
                    <a:pt x="1051" y="2073"/>
                    <a:pt x="1051" y="2073"/>
                    <a:pt x="1050" y="2073"/>
                  </a:cubicBezTo>
                  <a:cubicBezTo>
                    <a:pt x="1049" y="2074"/>
                    <a:pt x="1048" y="2074"/>
                    <a:pt x="1047" y="2074"/>
                  </a:cubicBezTo>
                  <a:cubicBezTo>
                    <a:pt x="1047" y="2075"/>
                    <a:pt x="1046" y="2075"/>
                    <a:pt x="1046" y="2075"/>
                  </a:cubicBezTo>
                  <a:cubicBezTo>
                    <a:pt x="1046" y="2075"/>
                    <a:pt x="1045" y="2075"/>
                    <a:pt x="1045" y="2075"/>
                  </a:cubicBezTo>
                  <a:cubicBezTo>
                    <a:pt x="1045" y="2075"/>
                    <a:pt x="1045" y="2075"/>
                    <a:pt x="1044" y="2075"/>
                  </a:cubicBezTo>
                  <a:cubicBezTo>
                    <a:pt x="1043" y="2076"/>
                    <a:pt x="1042" y="2076"/>
                    <a:pt x="1041" y="2076"/>
                  </a:cubicBezTo>
                  <a:cubicBezTo>
                    <a:pt x="1039" y="2076"/>
                    <a:pt x="1038" y="2076"/>
                    <a:pt x="1037" y="2077"/>
                  </a:cubicBezTo>
                  <a:cubicBezTo>
                    <a:pt x="1036" y="2077"/>
                    <a:pt x="1035" y="2077"/>
                    <a:pt x="1034" y="2077"/>
                  </a:cubicBezTo>
                  <a:cubicBezTo>
                    <a:pt x="1033" y="2077"/>
                    <a:pt x="1033" y="2077"/>
                    <a:pt x="1033" y="2077"/>
                  </a:cubicBezTo>
                  <a:cubicBezTo>
                    <a:pt x="1031" y="2077"/>
                    <a:pt x="1031" y="2077"/>
                    <a:pt x="1031" y="2077"/>
                  </a:cubicBezTo>
                  <a:cubicBezTo>
                    <a:pt x="1031" y="2077"/>
                    <a:pt x="1031" y="2077"/>
                    <a:pt x="1031" y="2077"/>
                  </a:cubicBezTo>
                  <a:cubicBezTo>
                    <a:pt x="1025" y="2077"/>
                    <a:pt x="1018" y="2077"/>
                    <a:pt x="1011" y="2077"/>
                  </a:cubicBezTo>
                  <a:cubicBezTo>
                    <a:pt x="981" y="2077"/>
                    <a:pt x="630" y="2078"/>
                    <a:pt x="605" y="2078"/>
                  </a:cubicBezTo>
                  <a:cubicBezTo>
                    <a:pt x="604" y="2078"/>
                    <a:pt x="602" y="2078"/>
                    <a:pt x="600" y="2078"/>
                  </a:cubicBezTo>
                  <a:cubicBezTo>
                    <a:pt x="598" y="2077"/>
                    <a:pt x="596" y="2077"/>
                    <a:pt x="594" y="2076"/>
                  </a:cubicBezTo>
                  <a:cubicBezTo>
                    <a:pt x="590" y="2075"/>
                    <a:pt x="588" y="2074"/>
                    <a:pt x="586" y="2072"/>
                  </a:cubicBezTo>
                  <a:cubicBezTo>
                    <a:pt x="584" y="2070"/>
                    <a:pt x="583" y="2068"/>
                    <a:pt x="582" y="2065"/>
                  </a:cubicBezTo>
                  <a:cubicBezTo>
                    <a:pt x="582" y="2063"/>
                    <a:pt x="582" y="2060"/>
                    <a:pt x="584" y="2057"/>
                  </a:cubicBezTo>
                  <a:cubicBezTo>
                    <a:pt x="584" y="2056"/>
                    <a:pt x="584" y="2056"/>
                    <a:pt x="584" y="2056"/>
                  </a:cubicBezTo>
                  <a:cubicBezTo>
                    <a:pt x="584" y="2056"/>
                    <a:pt x="584" y="2056"/>
                    <a:pt x="584" y="2056"/>
                  </a:cubicBezTo>
                  <a:cubicBezTo>
                    <a:pt x="588" y="2048"/>
                    <a:pt x="592" y="2040"/>
                    <a:pt x="596" y="2031"/>
                  </a:cubicBezTo>
                  <a:cubicBezTo>
                    <a:pt x="597" y="2030"/>
                    <a:pt x="598" y="2029"/>
                    <a:pt x="598" y="2027"/>
                  </a:cubicBezTo>
                  <a:cubicBezTo>
                    <a:pt x="601" y="2021"/>
                    <a:pt x="601" y="2021"/>
                    <a:pt x="601" y="2021"/>
                  </a:cubicBezTo>
                  <a:cubicBezTo>
                    <a:pt x="603" y="2018"/>
                    <a:pt x="605" y="2016"/>
                    <a:pt x="607" y="2014"/>
                  </a:cubicBezTo>
                  <a:cubicBezTo>
                    <a:pt x="608" y="2013"/>
                    <a:pt x="609" y="2013"/>
                    <a:pt x="609" y="2012"/>
                  </a:cubicBezTo>
                  <a:cubicBezTo>
                    <a:pt x="610" y="2012"/>
                    <a:pt x="610" y="2012"/>
                    <a:pt x="610" y="2011"/>
                  </a:cubicBezTo>
                  <a:cubicBezTo>
                    <a:pt x="611" y="2011"/>
                    <a:pt x="612" y="2011"/>
                    <a:pt x="612" y="2010"/>
                  </a:cubicBezTo>
                  <a:cubicBezTo>
                    <a:pt x="612" y="2010"/>
                    <a:pt x="612" y="2010"/>
                    <a:pt x="613" y="2010"/>
                  </a:cubicBezTo>
                  <a:cubicBezTo>
                    <a:pt x="613" y="2010"/>
                    <a:pt x="613" y="2010"/>
                    <a:pt x="614" y="2009"/>
                  </a:cubicBezTo>
                  <a:cubicBezTo>
                    <a:pt x="615" y="2009"/>
                    <a:pt x="616" y="2008"/>
                    <a:pt x="617" y="2008"/>
                  </a:cubicBezTo>
                  <a:cubicBezTo>
                    <a:pt x="617" y="2008"/>
                    <a:pt x="618" y="2007"/>
                    <a:pt x="618" y="2007"/>
                  </a:cubicBezTo>
                  <a:cubicBezTo>
                    <a:pt x="619" y="2007"/>
                    <a:pt x="620" y="2007"/>
                    <a:pt x="621" y="2006"/>
                  </a:cubicBezTo>
                  <a:cubicBezTo>
                    <a:pt x="622" y="2006"/>
                    <a:pt x="623" y="2005"/>
                    <a:pt x="625" y="2005"/>
                  </a:cubicBezTo>
                  <a:cubicBezTo>
                    <a:pt x="625" y="2005"/>
                    <a:pt x="626" y="2004"/>
                    <a:pt x="627" y="2004"/>
                  </a:cubicBezTo>
                  <a:cubicBezTo>
                    <a:pt x="627" y="2004"/>
                    <a:pt x="628" y="2004"/>
                    <a:pt x="628" y="2004"/>
                  </a:cubicBezTo>
                  <a:cubicBezTo>
                    <a:pt x="632" y="2003"/>
                    <a:pt x="636" y="2002"/>
                    <a:pt x="640" y="2002"/>
                  </a:cubicBezTo>
                  <a:cubicBezTo>
                    <a:pt x="640" y="2002"/>
                    <a:pt x="1008" y="2001"/>
                    <a:pt x="1021" y="2001"/>
                  </a:cubicBezTo>
                  <a:cubicBezTo>
                    <a:pt x="1026" y="2001"/>
                    <a:pt x="1030" y="2001"/>
                    <a:pt x="1034" y="2001"/>
                  </a:cubicBezTo>
                  <a:cubicBezTo>
                    <a:pt x="1036" y="2001"/>
                    <a:pt x="1038" y="2002"/>
                    <a:pt x="1040" y="2002"/>
                  </a:cubicBezTo>
                  <a:cubicBezTo>
                    <a:pt x="1040" y="2002"/>
                    <a:pt x="1040" y="2002"/>
                    <a:pt x="1041" y="2002"/>
                  </a:cubicBezTo>
                  <a:cubicBezTo>
                    <a:pt x="1042" y="2002"/>
                    <a:pt x="1044" y="2002"/>
                    <a:pt x="1045" y="2003"/>
                  </a:cubicBezTo>
                  <a:cubicBezTo>
                    <a:pt x="1045" y="2003"/>
                    <a:pt x="1046" y="2003"/>
                    <a:pt x="1046" y="2003"/>
                  </a:cubicBezTo>
                  <a:cubicBezTo>
                    <a:pt x="1046" y="2003"/>
                    <a:pt x="1046" y="2003"/>
                    <a:pt x="1046" y="2003"/>
                  </a:cubicBezTo>
                  <a:cubicBezTo>
                    <a:pt x="1048" y="2003"/>
                    <a:pt x="1049" y="2004"/>
                    <a:pt x="1050" y="2004"/>
                  </a:cubicBezTo>
                  <a:cubicBezTo>
                    <a:pt x="1050" y="2004"/>
                    <a:pt x="1051" y="2005"/>
                    <a:pt x="1051" y="2005"/>
                  </a:cubicBezTo>
                  <a:cubicBezTo>
                    <a:pt x="1052" y="2005"/>
                    <a:pt x="1053" y="2006"/>
                    <a:pt x="1054" y="2006"/>
                  </a:cubicBezTo>
                  <a:cubicBezTo>
                    <a:pt x="1055" y="2006"/>
                    <a:pt x="1055" y="2007"/>
                    <a:pt x="1055" y="2007"/>
                  </a:cubicBezTo>
                  <a:cubicBezTo>
                    <a:pt x="1055" y="2007"/>
                    <a:pt x="1055" y="2007"/>
                    <a:pt x="1056" y="2007"/>
                  </a:cubicBezTo>
                  <a:cubicBezTo>
                    <a:pt x="1056" y="2008"/>
                    <a:pt x="1057" y="2008"/>
                    <a:pt x="1058" y="2009"/>
                  </a:cubicBezTo>
                  <a:cubicBezTo>
                    <a:pt x="1059" y="2010"/>
                    <a:pt x="1061" y="2011"/>
                    <a:pt x="1061" y="2013"/>
                  </a:cubicBezTo>
                  <a:cubicBezTo>
                    <a:pt x="1063" y="2015"/>
                    <a:pt x="1064" y="2017"/>
                    <a:pt x="1064" y="2020"/>
                  </a:cubicBezTo>
                  <a:cubicBezTo>
                    <a:pt x="1064" y="2022"/>
                    <a:pt x="1064" y="2022"/>
                    <a:pt x="1064" y="2022"/>
                  </a:cubicBezTo>
                  <a:cubicBezTo>
                    <a:pt x="1064" y="2022"/>
                    <a:pt x="1064" y="2022"/>
                    <a:pt x="1064" y="2022"/>
                  </a:cubicBezTo>
                  <a:cubicBezTo>
                    <a:pt x="1064" y="2031"/>
                    <a:pt x="1064" y="2040"/>
                    <a:pt x="1064" y="2049"/>
                  </a:cubicBezTo>
                  <a:cubicBezTo>
                    <a:pt x="1064" y="2051"/>
                    <a:pt x="1064" y="2054"/>
                    <a:pt x="1064" y="2056"/>
                  </a:cubicBezTo>
                  <a:close/>
                  <a:moveTo>
                    <a:pt x="1114" y="1878"/>
                  </a:moveTo>
                  <a:cubicBezTo>
                    <a:pt x="1114" y="1878"/>
                    <a:pt x="1114" y="1877"/>
                    <a:pt x="1113" y="1877"/>
                  </a:cubicBezTo>
                  <a:cubicBezTo>
                    <a:pt x="1113" y="1877"/>
                    <a:pt x="1113" y="1877"/>
                    <a:pt x="1113" y="1877"/>
                  </a:cubicBezTo>
                  <a:cubicBezTo>
                    <a:pt x="1112" y="1875"/>
                    <a:pt x="1111" y="1873"/>
                    <a:pt x="1111" y="1871"/>
                  </a:cubicBezTo>
                  <a:cubicBezTo>
                    <a:pt x="1111" y="1870"/>
                    <a:pt x="1111" y="1870"/>
                    <a:pt x="1111" y="1870"/>
                  </a:cubicBezTo>
                  <a:cubicBezTo>
                    <a:pt x="1110" y="1868"/>
                    <a:pt x="1110" y="1867"/>
                    <a:pt x="1110" y="1866"/>
                  </a:cubicBezTo>
                  <a:cubicBezTo>
                    <a:pt x="1110" y="1866"/>
                    <a:pt x="1110" y="1866"/>
                    <a:pt x="1110" y="1866"/>
                  </a:cubicBezTo>
                  <a:cubicBezTo>
                    <a:pt x="1110" y="1861"/>
                    <a:pt x="1109" y="1855"/>
                    <a:pt x="1109" y="1849"/>
                  </a:cubicBezTo>
                  <a:cubicBezTo>
                    <a:pt x="1109" y="1848"/>
                    <a:pt x="1109" y="1848"/>
                    <a:pt x="1109" y="1848"/>
                  </a:cubicBezTo>
                  <a:cubicBezTo>
                    <a:pt x="1109" y="1846"/>
                    <a:pt x="1109" y="1844"/>
                    <a:pt x="1110" y="1843"/>
                  </a:cubicBezTo>
                  <a:cubicBezTo>
                    <a:pt x="1112" y="1841"/>
                    <a:pt x="1113" y="1840"/>
                    <a:pt x="1115" y="1839"/>
                  </a:cubicBezTo>
                  <a:cubicBezTo>
                    <a:pt x="1118" y="1838"/>
                    <a:pt x="1120" y="1837"/>
                    <a:pt x="1123" y="1836"/>
                  </a:cubicBezTo>
                  <a:cubicBezTo>
                    <a:pt x="1123" y="1836"/>
                    <a:pt x="1123" y="1836"/>
                    <a:pt x="1123" y="1836"/>
                  </a:cubicBezTo>
                  <a:cubicBezTo>
                    <a:pt x="1123" y="1836"/>
                    <a:pt x="1123" y="1836"/>
                    <a:pt x="1123" y="1836"/>
                  </a:cubicBezTo>
                  <a:cubicBezTo>
                    <a:pt x="1124" y="1836"/>
                    <a:pt x="1125" y="1836"/>
                    <a:pt x="1126" y="1836"/>
                  </a:cubicBezTo>
                  <a:cubicBezTo>
                    <a:pt x="1127" y="1836"/>
                    <a:pt x="1127" y="1836"/>
                    <a:pt x="1128" y="1836"/>
                  </a:cubicBezTo>
                  <a:cubicBezTo>
                    <a:pt x="1133" y="1835"/>
                    <a:pt x="1138" y="1835"/>
                    <a:pt x="1143" y="1835"/>
                  </a:cubicBezTo>
                  <a:cubicBezTo>
                    <a:pt x="1176" y="1835"/>
                    <a:pt x="1176" y="1835"/>
                    <a:pt x="1176" y="1835"/>
                  </a:cubicBezTo>
                  <a:cubicBezTo>
                    <a:pt x="1178" y="1835"/>
                    <a:pt x="1180" y="1835"/>
                    <a:pt x="1182" y="1836"/>
                  </a:cubicBezTo>
                  <a:cubicBezTo>
                    <a:pt x="1191" y="1837"/>
                    <a:pt x="1201" y="1839"/>
                    <a:pt x="1203" y="1848"/>
                  </a:cubicBezTo>
                  <a:cubicBezTo>
                    <a:pt x="1205" y="1855"/>
                    <a:pt x="1206" y="1863"/>
                    <a:pt x="1207" y="1870"/>
                  </a:cubicBezTo>
                  <a:cubicBezTo>
                    <a:pt x="1207" y="1871"/>
                    <a:pt x="1207" y="1871"/>
                    <a:pt x="1207" y="1871"/>
                  </a:cubicBezTo>
                  <a:cubicBezTo>
                    <a:pt x="1208" y="1873"/>
                    <a:pt x="1207" y="1874"/>
                    <a:pt x="1207" y="1876"/>
                  </a:cubicBezTo>
                  <a:cubicBezTo>
                    <a:pt x="1207" y="1876"/>
                    <a:pt x="1207" y="1876"/>
                    <a:pt x="1206" y="1876"/>
                  </a:cubicBezTo>
                  <a:cubicBezTo>
                    <a:pt x="1206" y="1876"/>
                    <a:pt x="1206" y="1876"/>
                    <a:pt x="1206" y="1876"/>
                  </a:cubicBezTo>
                  <a:cubicBezTo>
                    <a:pt x="1206" y="1877"/>
                    <a:pt x="1206" y="1877"/>
                    <a:pt x="1206" y="1877"/>
                  </a:cubicBezTo>
                  <a:cubicBezTo>
                    <a:pt x="1204" y="1880"/>
                    <a:pt x="1200" y="1882"/>
                    <a:pt x="1195" y="1883"/>
                  </a:cubicBezTo>
                  <a:cubicBezTo>
                    <a:pt x="1195" y="1883"/>
                    <a:pt x="1195" y="1884"/>
                    <a:pt x="1194" y="1884"/>
                  </a:cubicBezTo>
                  <a:cubicBezTo>
                    <a:pt x="1194" y="1884"/>
                    <a:pt x="1193" y="1884"/>
                    <a:pt x="1193" y="1884"/>
                  </a:cubicBezTo>
                  <a:cubicBezTo>
                    <a:pt x="1192" y="1884"/>
                    <a:pt x="1192" y="1884"/>
                    <a:pt x="1192" y="1884"/>
                  </a:cubicBezTo>
                  <a:cubicBezTo>
                    <a:pt x="1191" y="1884"/>
                    <a:pt x="1190" y="1884"/>
                    <a:pt x="1189" y="1885"/>
                  </a:cubicBezTo>
                  <a:cubicBezTo>
                    <a:pt x="1178" y="1886"/>
                    <a:pt x="1164" y="1885"/>
                    <a:pt x="1158" y="1885"/>
                  </a:cubicBezTo>
                  <a:cubicBezTo>
                    <a:pt x="1137" y="1885"/>
                    <a:pt x="1137" y="1885"/>
                    <a:pt x="1137" y="1885"/>
                  </a:cubicBezTo>
                  <a:cubicBezTo>
                    <a:pt x="1135" y="1885"/>
                    <a:pt x="1134" y="1885"/>
                    <a:pt x="1132" y="1885"/>
                  </a:cubicBezTo>
                  <a:cubicBezTo>
                    <a:pt x="1131" y="1884"/>
                    <a:pt x="1130" y="1884"/>
                    <a:pt x="1128" y="1884"/>
                  </a:cubicBezTo>
                  <a:cubicBezTo>
                    <a:pt x="1128" y="1884"/>
                    <a:pt x="1128" y="1884"/>
                    <a:pt x="1127" y="1884"/>
                  </a:cubicBezTo>
                  <a:cubicBezTo>
                    <a:pt x="1127" y="1884"/>
                    <a:pt x="1127" y="1884"/>
                    <a:pt x="1127" y="1884"/>
                  </a:cubicBezTo>
                  <a:cubicBezTo>
                    <a:pt x="1126" y="1883"/>
                    <a:pt x="1125" y="1883"/>
                    <a:pt x="1123" y="1883"/>
                  </a:cubicBezTo>
                  <a:cubicBezTo>
                    <a:pt x="1123" y="1883"/>
                    <a:pt x="1122" y="1882"/>
                    <a:pt x="1122" y="1882"/>
                  </a:cubicBezTo>
                  <a:cubicBezTo>
                    <a:pt x="1121" y="1882"/>
                    <a:pt x="1120" y="1881"/>
                    <a:pt x="1119" y="1881"/>
                  </a:cubicBezTo>
                  <a:cubicBezTo>
                    <a:pt x="1117" y="1880"/>
                    <a:pt x="1116" y="1879"/>
                    <a:pt x="1115" y="1878"/>
                  </a:cubicBezTo>
                  <a:cubicBezTo>
                    <a:pt x="1115" y="1878"/>
                    <a:pt x="1114" y="1878"/>
                    <a:pt x="1114" y="1878"/>
                  </a:cubicBezTo>
                  <a:close/>
                  <a:moveTo>
                    <a:pt x="1120" y="1961"/>
                  </a:moveTo>
                  <a:cubicBezTo>
                    <a:pt x="1118" y="1959"/>
                    <a:pt x="1117" y="1957"/>
                    <a:pt x="1117" y="1955"/>
                  </a:cubicBezTo>
                  <a:cubicBezTo>
                    <a:pt x="1117" y="1952"/>
                    <a:pt x="1117" y="1952"/>
                    <a:pt x="1117" y="1952"/>
                  </a:cubicBezTo>
                  <a:cubicBezTo>
                    <a:pt x="1117" y="1952"/>
                    <a:pt x="1117" y="1952"/>
                    <a:pt x="1117" y="1952"/>
                  </a:cubicBezTo>
                  <a:cubicBezTo>
                    <a:pt x="1116" y="1943"/>
                    <a:pt x="1116" y="1935"/>
                    <a:pt x="1115" y="1926"/>
                  </a:cubicBezTo>
                  <a:cubicBezTo>
                    <a:pt x="1115" y="1926"/>
                    <a:pt x="1115" y="1926"/>
                    <a:pt x="1115" y="1926"/>
                  </a:cubicBezTo>
                  <a:cubicBezTo>
                    <a:pt x="1115" y="1926"/>
                    <a:pt x="1115" y="1926"/>
                    <a:pt x="1115" y="1926"/>
                  </a:cubicBezTo>
                  <a:cubicBezTo>
                    <a:pt x="1115" y="1925"/>
                    <a:pt x="1115" y="1925"/>
                    <a:pt x="1115" y="1924"/>
                  </a:cubicBezTo>
                  <a:cubicBezTo>
                    <a:pt x="1117" y="1906"/>
                    <a:pt x="1155" y="1911"/>
                    <a:pt x="1167" y="1911"/>
                  </a:cubicBezTo>
                  <a:cubicBezTo>
                    <a:pt x="1181" y="1911"/>
                    <a:pt x="1208" y="1907"/>
                    <a:pt x="1216" y="1921"/>
                  </a:cubicBezTo>
                  <a:cubicBezTo>
                    <a:pt x="1217" y="1923"/>
                    <a:pt x="1218" y="1924"/>
                    <a:pt x="1218" y="1925"/>
                  </a:cubicBezTo>
                  <a:cubicBezTo>
                    <a:pt x="1219" y="1927"/>
                    <a:pt x="1219" y="1927"/>
                    <a:pt x="1219" y="1927"/>
                  </a:cubicBezTo>
                  <a:cubicBezTo>
                    <a:pt x="1219" y="1927"/>
                    <a:pt x="1219" y="1927"/>
                    <a:pt x="1219" y="1927"/>
                  </a:cubicBezTo>
                  <a:cubicBezTo>
                    <a:pt x="1219" y="1931"/>
                    <a:pt x="1220" y="1936"/>
                    <a:pt x="1221" y="1940"/>
                  </a:cubicBezTo>
                  <a:cubicBezTo>
                    <a:pt x="1224" y="1955"/>
                    <a:pt x="1224" y="1955"/>
                    <a:pt x="1224" y="1955"/>
                  </a:cubicBezTo>
                  <a:cubicBezTo>
                    <a:pt x="1225" y="1957"/>
                    <a:pt x="1224" y="1959"/>
                    <a:pt x="1223" y="1961"/>
                  </a:cubicBezTo>
                  <a:cubicBezTo>
                    <a:pt x="1223" y="1962"/>
                    <a:pt x="1222" y="1963"/>
                    <a:pt x="1220" y="1964"/>
                  </a:cubicBezTo>
                  <a:cubicBezTo>
                    <a:pt x="1220" y="1965"/>
                    <a:pt x="1219" y="1965"/>
                    <a:pt x="1219" y="1966"/>
                  </a:cubicBezTo>
                  <a:cubicBezTo>
                    <a:pt x="1219" y="1966"/>
                    <a:pt x="1218" y="1966"/>
                    <a:pt x="1218" y="1966"/>
                  </a:cubicBezTo>
                  <a:cubicBezTo>
                    <a:pt x="1218" y="1966"/>
                    <a:pt x="1218" y="1966"/>
                    <a:pt x="1218" y="1967"/>
                  </a:cubicBezTo>
                  <a:cubicBezTo>
                    <a:pt x="1217" y="1967"/>
                    <a:pt x="1216" y="1967"/>
                    <a:pt x="1215" y="1968"/>
                  </a:cubicBezTo>
                  <a:cubicBezTo>
                    <a:pt x="1215" y="1968"/>
                    <a:pt x="1214" y="1968"/>
                    <a:pt x="1213" y="1969"/>
                  </a:cubicBezTo>
                  <a:cubicBezTo>
                    <a:pt x="1213" y="1969"/>
                    <a:pt x="1212" y="1969"/>
                    <a:pt x="1212" y="1969"/>
                  </a:cubicBezTo>
                  <a:cubicBezTo>
                    <a:pt x="1211" y="1969"/>
                    <a:pt x="1211" y="1970"/>
                    <a:pt x="1210" y="1970"/>
                  </a:cubicBezTo>
                  <a:cubicBezTo>
                    <a:pt x="1209" y="1970"/>
                    <a:pt x="1209" y="1970"/>
                    <a:pt x="1208" y="1970"/>
                  </a:cubicBezTo>
                  <a:cubicBezTo>
                    <a:pt x="1208" y="1970"/>
                    <a:pt x="1207" y="1970"/>
                    <a:pt x="1207" y="1970"/>
                  </a:cubicBezTo>
                  <a:cubicBezTo>
                    <a:pt x="1206" y="1971"/>
                    <a:pt x="1205" y="1971"/>
                    <a:pt x="1204" y="1971"/>
                  </a:cubicBezTo>
                  <a:cubicBezTo>
                    <a:pt x="1202" y="1971"/>
                    <a:pt x="1201" y="1971"/>
                    <a:pt x="1199" y="1971"/>
                  </a:cubicBezTo>
                  <a:cubicBezTo>
                    <a:pt x="1199" y="1971"/>
                    <a:pt x="1199" y="1971"/>
                    <a:pt x="1199" y="1971"/>
                  </a:cubicBezTo>
                  <a:cubicBezTo>
                    <a:pt x="1199" y="1971"/>
                    <a:pt x="1199" y="1971"/>
                    <a:pt x="1199" y="1971"/>
                  </a:cubicBezTo>
                  <a:cubicBezTo>
                    <a:pt x="1181" y="1971"/>
                    <a:pt x="1164" y="1971"/>
                    <a:pt x="1147" y="1971"/>
                  </a:cubicBezTo>
                  <a:cubicBezTo>
                    <a:pt x="1145" y="1971"/>
                    <a:pt x="1143" y="1971"/>
                    <a:pt x="1141" y="1971"/>
                  </a:cubicBezTo>
                  <a:cubicBezTo>
                    <a:pt x="1141" y="1971"/>
                    <a:pt x="1140" y="1971"/>
                    <a:pt x="1140" y="1971"/>
                  </a:cubicBezTo>
                  <a:cubicBezTo>
                    <a:pt x="1139" y="1971"/>
                    <a:pt x="1137" y="1970"/>
                    <a:pt x="1136" y="1970"/>
                  </a:cubicBezTo>
                  <a:cubicBezTo>
                    <a:pt x="1136" y="1970"/>
                    <a:pt x="1136" y="1970"/>
                    <a:pt x="1136" y="1970"/>
                  </a:cubicBezTo>
                  <a:cubicBezTo>
                    <a:pt x="1135" y="1970"/>
                    <a:pt x="1135" y="1970"/>
                    <a:pt x="1135" y="1970"/>
                  </a:cubicBezTo>
                  <a:cubicBezTo>
                    <a:pt x="1134" y="1969"/>
                    <a:pt x="1132" y="1969"/>
                    <a:pt x="1131" y="1969"/>
                  </a:cubicBezTo>
                  <a:cubicBezTo>
                    <a:pt x="1130" y="1968"/>
                    <a:pt x="1130" y="1968"/>
                    <a:pt x="1129" y="1968"/>
                  </a:cubicBezTo>
                  <a:cubicBezTo>
                    <a:pt x="1128" y="1967"/>
                    <a:pt x="1128" y="1967"/>
                    <a:pt x="1127" y="1967"/>
                  </a:cubicBezTo>
                  <a:cubicBezTo>
                    <a:pt x="1127" y="1967"/>
                    <a:pt x="1126" y="1967"/>
                    <a:pt x="1126" y="1966"/>
                  </a:cubicBezTo>
                  <a:cubicBezTo>
                    <a:pt x="1124" y="1965"/>
                    <a:pt x="1121" y="1963"/>
                    <a:pt x="1120" y="1961"/>
                  </a:cubicBezTo>
                  <a:close/>
                  <a:moveTo>
                    <a:pt x="1244" y="2063"/>
                  </a:moveTo>
                  <a:cubicBezTo>
                    <a:pt x="1243" y="2066"/>
                    <a:pt x="1241" y="2068"/>
                    <a:pt x="1238" y="2070"/>
                  </a:cubicBezTo>
                  <a:cubicBezTo>
                    <a:pt x="1236" y="2072"/>
                    <a:pt x="1233" y="2074"/>
                    <a:pt x="1229" y="2075"/>
                  </a:cubicBezTo>
                  <a:cubicBezTo>
                    <a:pt x="1225" y="2076"/>
                    <a:pt x="1221" y="2076"/>
                    <a:pt x="1217" y="2076"/>
                  </a:cubicBezTo>
                  <a:cubicBezTo>
                    <a:pt x="1205" y="2076"/>
                    <a:pt x="1205" y="2076"/>
                    <a:pt x="1205" y="2076"/>
                  </a:cubicBezTo>
                  <a:cubicBezTo>
                    <a:pt x="1205" y="2076"/>
                    <a:pt x="1205" y="2076"/>
                    <a:pt x="1205" y="2076"/>
                  </a:cubicBezTo>
                  <a:cubicBezTo>
                    <a:pt x="1189" y="2076"/>
                    <a:pt x="1174" y="2076"/>
                    <a:pt x="1158" y="2077"/>
                  </a:cubicBezTo>
                  <a:cubicBezTo>
                    <a:pt x="1156" y="2077"/>
                    <a:pt x="1154" y="2076"/>
                    <a:pt x="1152" y="2076"/>
                  </a:cubicBezTo>
                  <a:cubicBezTo>
                    <a:pt x="1152" y="2076"/>
                    <a:pt x="1151" y="2076"/>
                    <a:pt x="1151" y="2076"/>
                  </a:cubicBezTo>
                  <a:cubicBezTo>
                    <a:pt x="1149" y="2076"/>
                    <a:pt x="1148" y="2075"/>
                    <a:pt x="1146" y="2075"/>
                  </a:cubicBezTo>
                  <a:cubicBezTo>
                    <a:pt x="1146" y="2075"/>
                    <a:pt x="1146" y="2075"/>
                    <a:pt x="1146" y="2075"/>
                  </a:cubicBezTo>
                  <a:cubicBezTo>
                    <a:pt x="1145" y="2075"/>
                    <a:pt x="1145" y="2075"/>
                    <a:pt x="1145" y="2075"/>
                  </a:cubicBezTo>
                  <a:cubicBezTo>
                    <a:pt x="1138" y="2073"/>
                    <a:pt x="1132" y="2069"/>
                    <a:pt x="1128" y="2064"/>
                  </a:cubicBezTo>
                  <a:cubicBezTo>
                    <a:pt x="1128" y="2064"/>
                    <a:pt x="1128" y="2064"/>
                    <a:pt x="1128" y="2064"/>
                  </a:cubicBezTo>
                  <a:cubicBezTo>
                    <a:pt x="1128" y="2064"/>
                    <a:pt x="1128" y="2064"/>
                    <a:pt x="1128" y="2064"/>
                  </a:cubicBezTo>
                  <a:cubicBezTo>
                    <a:pt x="1127" y="2063"/>
                    <a:pt x="1126" y="2062"/>
                    <a:pt x="1126" y="2060"/>
                  </a:cubicBezTo>
                  <a:cubicBezTo>
                    <a:pt x="1126" y="2060"/>
                    <a:pt x="1126" y="2059"/>
                    <a:pt x="1125" y="2059"/>
                  </a:cubicBezTo>
                  <a:cubicBezTo>
                    <a:pt x="1125" y="2058"/>
                    <a:pt x="1125" y="2057"/>
                    <a:pt x="1125" y="2057"/>
                  </a:cubicBezTo>
                  <a:cubicBezTo>
                    <a:pt x="1125" y="2056"/>
                    <a:pt x="1125" y="2056"/>
                    <a:pt x="1125" y="2056"/>
                  </a:cubicBezTo>
                  <a:cubicBezTo>
                    <a:pt x="1125" y="2055"/>
                    <a:pt x="1125" y="2055"/>
                    <a:pt x="1125" y="2055"/>
                  </a:cubicBezTo>
                  <a:cubicBezTo>
                    <a:pt x="1125" y="2055"/>
                    <a:pt x="1125" y="2055"/>
                    <a:pt x="1125" y="2055"/>
                  </a:cubicBezTo>
                  <a:cubicBezTo>
                    <a:pt x="1124" y="2046"/>
                    <a:pt x="1123" y="2037"/>
                    <a:pt x="1123" y="2029"/>
                  </a:cubicBezTo>
                  <a:cubicBezTo>
                    <a:pt x="1123" y="2027"/>
                    <a:pt x="1122" y="2026"/>
                    <a:pt x="1122" y="2024"/>
                  </a:cubicBezTo>
                  <a:cubicBezTo>
                    <a:pt x="1122" y="2020"/>
                    <a:pt x="1122" y="2020"/>
                    <a:pt x="1122" y="2020"/>
                  </a:cubicBezTo>
                  <a:cubicBezTo>
                    <a:pt x="1122" y="2019"/>
                    <a:pt x="1122" y="2019"/>
                    <a:pt x="1122" y="2019"/>
                  </a:cubicBezTo>
                  <a:cubicBezTo>
                    <a:pt x="1122" y="2018"/>
                    <a:pt x="1122" y="2017"/>
                    <a:pt x="1122" y="2016"/>
                  </a:cubicBezTo>
                  <a:cubicBezTo>
                    <a:pt x="1122" y="2016"/>
                    <a:pt x="1123" y="2016"/>
                    <a:pt x="1123" y="2015"/>
                  </a:cubicBezTo>
                  <a:cubicBezTo>
                    <a:pt x="1123" y="2014"/>
                    <a:pt x="1123" y="2014"/>
                    <a:pt x="1123" y="2013"/>
                  </a:cubicBezTo>
                  <a:cubicBezTo>
                    <a:pt x="1124" y="2013"/>
                    <a:pt x="1124" y="2013"/>
                    <a:pt x="1124" y="2012"/>
                  </a:cubicBezTo>
                  <a:cubicBezTo>
                    <a:pt x="1124" y="2012"/>
                    <a:pt x="1124" y="2012"/>
                    <a:pt x="1124" y="2012"/>
                  </a:cubicBezTo>
                  <a:cubicBezTo>
                    <a:pt x="1125" y="2011"/>
                    <a:pt x="1125" y="2010"/>
                    <a:pt x="1126" y="2010"/>
                  </a:cubicBezTo>
                  <a:cubicBezTo>
                    <a:pt x="1126" y="2009"/>
                    <a:pt x="1127" y="2009"/>
                    <a:pt x="1127" y="2009"/>
                  </a:cubicBezTo>
                  <a:cubicBezTo>
                    <a:pt x="1128" y="2008"/>
                    <a:pt x="1128" y="2008"/>
                    <a:pt x="1129" y="2007"/>
                  </a:cubicBezTo>
                  <a:cubicBezTo>
                    <a:pt x="1129" y="2007"/>
                    <a:pt x="1129" y="2007"/>
                    <a:pt x="1130" y="2006"/>
                  </a:cubicBezTo>
                  <a:cubicBezTo>
                    <a:pt x="1130" y="2006"/>
                    <a:pt x="1130" y="2006"/>
                    <a:pt x="1130" y="2006"/>
                  </a:cubicBezTo>
                  <a:cubicBezTo>
                    <a:pt x="1131" y="2006"/>
                    <a:pt x="1132" y="2005"/>
                    <a:pt x="1133" y="2004"/>
                  </a:cubicBezTo>
                  <a:cubicBezTo>
                    <a:pt x="1134" y="2004"/>
                    <a:pt x="1134" y="2004"/>
                    <a:pt x="1134" y="2004"/>
                  </a:cubicBezTo>
                  <a:cubicBezTo>
                    <a:pt x="1134" y="2004"/>
                    <a:pt x="1135" y="2004"/>
                    <a:pt x="1135" y="2004"/>
                  </a:cubicBezTo>
                  <a:cubicBezTo>
                    <a:pt x="1135" y="2004"/>
                    <a:pt x="1135" y="2004"/>
                    <a:pt x="1136" y="2004"/>
                  </a:cubicBezTo>
                  <a:cubicBezTo>
                    <a:pt x="1137" y="2003"/>
                    <a:pt x="1138" y="2003"/>
                    <a:pt x="1139" y="2003"/>
                  </a:cubicBezTo>
                  <a:cubicBezTo>
                    <a:pt x="1139" y="2002"/>
                    <a:pt x="1140" y="2002"/>
                    <a:pt x="1140" y="2002"/>
                  </a:cubicBezTo>
                  <a:cubicBezTo>
                    <a:pt x="1141" y="2002"/>
                    <a:pt x="1141" y="2002"/>
                    <a:pt x="1142" y="2002"/>
                  </a:cubicBezTo>
                  <a:cubicBezTo>
                    <a:pt x="1143" y="2002"/>
                    <a:pt x="1145" y="2001"/>
                    <a:pt x="1147" y="2001"/>
                  </a:cubicBezTo>
                  <a:cubicBezTo>
                    <a:pt x="1147" y="2001"/>
                    <a:pt x="1148" y="2001"/>
                    <a:pt x="1148" y="2001"/>
                  </a:cubicBezTo>
                  <a:cubicBezTo>
                    <a:pt x="1149" y="2001"/>
                    <a:pt x="1149" y="2001"/>
                    <a:pt x="1150" y="2001"/>
                  </a:cubicBezTo>
                  <a:cubicBezTo>
                    <a:pt x="1153" y="2001"/>
                    <a:pt x="1153" y="2001"/>
                    <a:pt x="1153" y="2001"/>
                  </a:cubicBezTo>
                  <a:cubicBezTo>
                    <a:pt x="1155" y="2001"/>
                    <a:pt x="1158" y="2001"/>
                    <a:pt x="1160" y="2001"/>
                  </a:cubicBezTo>
                  <a:cubicBezTo>
                    <a:pt x="1163" y="2001"/>
                    <a:pt x="1165" y="2001"/>
                    <a:pt x="1168" y="2001"/>
                  </a:cubicBezTo>
                  <a:cubicBezTo>
                    <a:pt x="1191" y="2001"/>
                    <a:pt x="1191" y="2001"/>
                    <a:pt x="1191" y="2001"/>
                  </a:cubicBezTo>
                  <a:cubicBezTo>
                    <a:pt x="1197" y="2001"/>
                    <a:pt x="1203" y="2001"/>
                    <a:pt x="1209" y="2001"/>
                  </a:cubicBezTo>
                  <a:cubicBezTo>
                    <a:pt x="1210" y="2001"/>
                    <a:pt x="1211" y="2001"/>
                    <a:pt x="1212" y="2002"/>
                  </a:cubicBezTo>
                  <a:cubicBezTo>
                    <a:pt x="1212" y="2002"/>
                    <a:pt x="1213" y="2002"/>
                    <a:pt x="1214" y="2002"/>
                  </a:cubicBezTo>
                  <a:cubicBezTo>
                    <a:pt x="1214" y="2002"/>
                    <a:pt x="1214" y="2002"/>
                    <a:pt x="1215" y="2002"/>
                  </a:cubicBezTo>
                  <a:cubicBezTo>
                    <a:pt x="1215" y="2002"/>
                    <a:pt x="1216" y="2002"/>
                    <a:pt x="1216" y="2002"/>
                  </a:cubicBezTo>
                  <a:cubicBezTo>
                    <a:pt x="1216" y="2002"/>
                    <a:pt x="1216" y="2003"/>
                    <a:pt x="1217" y="2003"/>
                  </a:cubicBezTo>
                  <a:cubicBezTo>
                    <a:pt x="1218" y="2003"/>
                    <a:pt x="1219" y="2003"/>
                    <a:pt x="1220" y="2004"/>
                  </a:cubicBezTo>
                  <a:cubicBezTo>
                    <a:pt x="1221" y="2004"/>
                    <a:pt x="1221" y="2004"/>
                    <a:pt x="1222" y="2004"/>
                  </a:cubicBezTo>
                  <a:cubicBezTo>
                    <a:pt x="1222" y="2005"/>
                    <a:pt x="1223" y="2005"/>
                    <a:pt x="1223" y="2005"/>
                  </a:cubicBezTo>
                  <a:cubicBezTo>
                    <a:pt x="1224" y="2005"/>
                    <a:pt x="1225" y="2006"/>
                    <a:pt x="1226" y="2006"/>
                  </a:cubicBezTo>
                  <a:cubicBezTo>
                    <a:pt x="1229" y="2008"/>
                    <a:pt x="1231" y="2010"/>
                    <a:pt x="1233" y="2012"/>
                  </a:cubicBezTo>
                  <a:cubicBezTo>
                    <a:pt x="1235" y="2014"/>
                    <a:pt x="1237" y="2017"/>
                    <a:pt x="1237" y="2019"/>
                  </a:cubicBezTo>
                  <a:cubicBezTo>
                    <a:pt x="1240" y="2034"/>
                    <a:pt x="1240" y="2034"/>
                    <a:pt x="1240" y="2034"/>
                  </a:cubicBezTo>
                  <a:cubicBezTo>
                    <a:pt x="1241" y="2040"/>
                    <a:pt x="1243" y="2046"/>
                    <a:pt x="1244" y="2052"/>
                  </a:cubicBezTo>
                  <a:cubicBezTo>
                    <a:pt x="1244" y="2052"/>
                    <a:pt x="1244" y="2052"/>
                    <a:pt x="1244" y="2052"/>
                  </a:cubicBezTo>
                  <a:cubicBezTo>
                    <a:pt x="1244" y="2055"/>
                    <a:pt x="1244" y="2055"/>
                    <a:pt x="1244" y="2055"/>
                  </a:cubicBezTo>
                  <a:cubicBezTo>
                    <a:pt x="1245" y="2058"/>
                    <a:pt x="1245" y="2061"/>
                    <a:pt x="1244" y="2063"/>
                  </a:cubicBezTo>
                  <a:close/>
                  <a:moveTo>
                    <a:pt x="1349" y="1880"/>
                  </a:moveTo>
                  <a:cubicBezTo>
                    <a:pt x="1346" y="1879"/>
                    <a:pt x="1344" y="1878"/>
                    <a:pt x="1342" y="1876"/>
                  </a:cubicBezTo>
                  <a:cubicBezTo>
                    <a:pt x="1340" y="1875"/>
                    <a:pt x="1338" y="1873"/>
                    <a:pt x="1338" y="1871"/>
                  </a:cubicBezTo>
                  <a:cubicBezTo>
                    <a:pt x="1337" y="1868"/>
                    <a:pt x="1337" y="1868"/>
                    <a:pt x="1337" y="1868"/>
                  </a:cubicBezTo>
                  <a:cubicBezTo>
                    <a:pt x="1335" y="1863"/>
                    <a:pt x="1333" y="1859"/>
                    <a:pt x="1332" y="1854"/>
                  </a:cubicBezTo>
                  <a:cubicBezTo>
                    <a:pt x="1331" y="1852"/>
                    <a:pt x="1329" y="1848"/>
                    <a:pt x="1329" y="1845"/>
                  </a:cubicBezTo>
                  <a:cubicBezTo>
                    <a:pt x="1329" y="1845"/>
                    <a:pt x="1329" y="1845"/>
                    <a:pt x="1329" y="1844"/>
                  </a:cubicBezTo>
                  <a:cubicBezTo>
                    <a:pt x="1329" y="1844"/>
                    <a:pt x="1329" y="1844"/>
                    <a:pt x="1329" y="1844"/>
                  </a:cubicBezTo>
                  <a:cubicBezTo>
                    <a:pt x="1329" y="1844"/>
                    <a:pt x="1329" y="1843"/>
                    <a:pt x="1329" y="1843"/>
                  </a:cubicBezTo>
                  <a:cubicBezTo>
                    <a:pt x="1329" y="1843"/>
                    <a:pt x="1329" y="1843"/>
                    <a:pt x="1329" y="1842"/>
                  </a:cubicBezTo>
                  <a:cubicBezTo>
                    <a:pt x="1329" y="1842"/>
                    <a:pt x="1329" y="1842"/>
                    <a:pt x="1329" y="1842"/>
                  </a:cubicBezTo>
                  <a:cubicBezTo>
                    <a:pt x="1333" y="1834"/>
                    <a:pt x="1348" y="1835"/>
                    <a:pt x="1355" y="1835"/>
                  </a:cubicBezTo>
                  <a:cubicBezTo>
                    <a:pt x="1392" y="1835"/>
                    <a:pt x="1392" y="1835"/>
                    <a:pt x="1392" y="1835"/>
                  </a:cubicBezTo>
                  <a:cubicBezTo>
                    <a:pt x="1396" y="1835"/>
                    <a:pt x="1399" y="1835"/>
                    <a:pt x="1402" y="1836"/>
                  </a:cubicBezTo>
                  <a:cubicBezTo>
                    <a:pt x="1403" y="1836"/>
                    <a:pt x="1404" y="1836"/>
                    <a:pt x="1405" y="1836"/>
                  </a:cubicBezTo>
                  <a:cubicBezTo>
                    <a:pt x="1405" y="1836"/>
                    <a:pt x="1405" y="1837"/>
                    <a:pt x="1406" y="1837"/>
                  </a:cubicBezTo>
                  <a:cubicBezTo>
                    <a:pt x="1406" y="1837"/>
                    <a:pt x="1407" y="1837"/>
                    <a:pt x="1408" y="1837"/>
                  </a:cubicBezTo>
                  <a:cubicBezTo>
                    <a:pt x="1409" y="1837"/>
                    <a:pt x="1410" y="1838"/>
                    <a:pt x="1411" y="1838"/>
                  </a:cubicBezTo>
                  <a:cubicBezTo>
                    <a:pt x="1411" y="1838"/>
                    <a:pt x="1411" y="1838"/>
                    <a:pt x="1411" y="1838"/>
                  </a:cubicBezTo>
                  <a:cubicBezTo>
                    <a:pt x="1411" y="1838"/>
                    <a:pt x="1411" y="1838"/>
                    <a:pt x="1411" y="1838"/>
                  </a:cubicBezTo>
                  <a:cubicBezTo>
                    <a:pt x="1412" y="1839"/>
                    <a:pt x="1413" y="1839"/>
                    <a:pt x="1414" y="1840"/>
                  </a:cubicBezTo>
                  <a:cubicBezTo>
                    <a:pt x="1415" y="1840"/>
                    <a:pt x="1415" y="1840"/>
                    <a:pt x="1416" y="1841"/>
                  </a:cubicBezTo>
                  <a:cubicBezTo>
                    <a:pt x="1416" y="1841"/>
                    <a:pt x="1416" y="1841"/>
                    <a:pt x="1417" y="1841"/>
                  </a:cubicBezTo>
                  <a:cubicBezTo>
                    <a:pt x="1417" y="1841"/>
                    <a:pt x="1417" y="1841"/>
                    <a:pt x="1417" y="1842"/>
                  </a:cubicBezTo>
                  <a:cubicBezTo>
                    <a:pt x="1418" y="1842"/>
                    <a:pt x="1418" y="1842"/>
                    <a:pt x="1418" y="1842"/>
                  </a:cubicBezTo>
                  <a:cubicBezTo>
                    <a:pt x="1420" y="1844"/>
                    <a:pt x="1422" y="1845"/>
                    <a:pt x="1423" y="1847"/>
                  </a:cubicBezTo>
                  <a:cubicBezTo>
                    <a:pt x="1423" y="1847"/>
                    <a:pt x="1423" y="1847"/>
                    <a:pt x="1423" y="1847"/>
                  </a:cubicBezTo>
                  <a:cubicBezTo>
                    <a:pt x="1426" y="1852"/>
                    <a:pt x="1428" y="1859"/>
                    <a:pt x="1431" y="1864"/>
                  </a:cubicBezTo>
                  <a:cubicBezTo>
                    <a:pt x="1431" y="1864"/>
                    <a:pt x="1431" y="1864"/>
                    <a:pt x="1431" y="1864"/>
                  </a:cubicBezTo>
                  <a:cubicBezTo>
                    <a:pt x="1432" y="1867"/>
                    <a:pt x="1434" y="1870"/>
                    <a:pt x="1435" y="1873"/>
                  </a:cubicBezTo>
                  <a:cubicBezTo>
                    <a:pt x="1435" y="1873"/>
                    <a:pt x="1435" y="1873"/>
                    <a:pt x="1435" y="1873"/>
                  </a:cubicBezTo>
                  <a:cubicBezTo>
                    <a:pt x="1435" y="1873"/>
                    <a:pt x="1435" y="1873"/>
                    <a:pt x="1435" y="1874"/>
                  </a:cubicBezTo>
                  <a:cubicBezTo>
                    <a:pt x="1436" y="1879"/>
                    <a:pt x="1431" y="1882"/>
                    <a:pt x="1425" y="1883"/>
                  </a:cubicBezTo>
                  <a:cubicBezTo>
                    <a:pt x="1425" y="1883"/>
                    <a:pt x="1425" y="1883"/>
                    <a:pt x="1425" y="1883"/>
                  </a:cubicBezTo>
                  <a:cubicBezTo>
                    <a:pt x="1425" y="1883"/>
                    <a:pt x="1424" y="1883"/>
                    <a:pt x="1424" y="1883"/>
                  </a:cubicBezTo>
                  <a:cubicBezTo>
                    <a:pt x="1423" y="1884"/>
                    <a:pt x="1422" y="1884"/>
                    <a:pt x="1421" y="1884"/>
                  </a:cubicBezTo>
                  <a:cubicBezTo>
                    <a:pt x="1421" y="1884"/>
                    <a:pt x="1420" y="1884"/>
                    <a:pt x="1420" y="1884"/>
                  </a:cubicBezTo>
                  <a:cubicBezTo>
                    <a:pt x="1419" y="1884"/>
                    <a:pt x="1418" y="1884"/>
                    <a:pt x="1417" y="1884"/>
                  </a:cubicBezTo>
                  <a:cubicBezTo>
                    <a:pt x="1417" y="1884"/>
                    <a:pt x="1416" y="1884"/>
                    <a:pt x="1416" y="1884"/>
                  </a:cubicBezTo>
                  <a:cubicBezTo>
                    <a:pt x="1416" y="1884"/>
                    <a:pt x="1416" y="1884"/>
                    <a:pt x="1415" y="1884"/>
                  </a:cubicBezTo>
                  <a:cubicBezTo>
                    <a:pt x="1414" y="1884"/>
                    <a:pt x="1414" y="1884"/>
                    <a:pt x="1414" y="1884"/>
                  </a:cubicBezTo>
                  <a:cubicBezTo>
                    <a:pt x="1408" y="1884"/>
                    <a:pt x="1403" y="1884"/>
                    <a:pt x="1397" y="1884"/>
                  </a:cubicBezTo>
                  <a:cubicBezTo>
                    <a:pt x="1387" y="1884"/>
                    <a:pt x="1378" y="1884"/>
                    <a:pt x="1368" y="1884"/>
                  </a:cubicBezTo>
                  <a:cubicBezTo>
                    <a:pt x="1362" y="1884"/>
                    <a:pt x="1355" y="1883"/>
                    <a:pt x="1349" y="1880"/>
                  </a:cubicBezTo>
                  <a:cubicBezTo>
                    <a:pt x="1349" y="1880"/>
                    <a:pt x="1349" y="1880"/>
                    <a:pt x="1349" y="1880"/>
                  </a:cubicBezTo>
                  <a:close/>
                  <a:moveTo>
                    <a:pt x="1373" y="1961"/>
                  </a:moveTo>
                  <a:cubicBezTo>
                    <a:pt x="1371" y="1959"/>
                    <a:pt x="1369" y="1956"/>
                    <a:pt x="1369" y="1954"/>
                  </a:cubicBezTo>
                  <a:cubicBezTo>
                    <a:pt x="1363" y="1940"/>
                    <a:pt x="1363" y="1940"/>
                    <a:pt x="1363" y="1940"/>
                  </a:cubicBezTo>
                  <a:cubicBezTo>
                    <a:pt x="1362" y="1935"/>
                    <a:pt x="1360" y="1931"/>
                    <a:pt x="1359" y="1927"/>
                  </a:cubicBezTo>
                  <a:cubicBezTo>
                    <a:pt x="1359" y="1927"/>
                    <a:pt x="1359" y="1927"/>
                    <a:pt x="1359" y="1927"/>
                  </a:cubicBezTo>
                  <a:cubicBezTo>
                    <a:pt x="1358" y="1925"/>
                    <a:pt x="1358" y="1925"/>
                    <a:pt x="1358" y="1925"/>
                  </a:cubicBezTo>
                  <a:cubicBezTo>
                    <a:pt x="1357" y="1923"/>
                    <a:pt x="1357" y="1921"/>
                    <a:pt x="1358" y="1919"/>
                  </a:cubicBezTo>
                  <a:cubicBezTo>
                    <a:pt x="1358" y="1918"/>
                    <a:pt x="1359" y="1917"/>
                    <a:pt x="1360" y="1916"/>
                  </a:cubicBezTo>
                  <a:cubicBezTo>
                    <a:pt x="1360" y="1916"/>
                    <a:pt x="1361" y="1916"/>
                    <a:pt x="1361" y="1915"/>
                  </a:cubicBezTo>
                  <a:cubicBezTo>
                    <a:pt x="1361" y="1915"/>
                    <a:pt x="1361" y="1915"/>
                    <a:pt x="1362" y="1915"/>
                  </a:cubicBezTo>
                  <a:cubicBezTo>
                    <a:pt x="1364" y="1913"/>
                    <a:pt x="1366" y="1912"/>
                    <a:pt x="1369" y="1911"/>
                  </a:cubicBezTo>
                  <a:cubicBezTo>
                    <a:pt x="1371" y="1911"/>
                    <a:pt x="1374" y="1910"/>
                    <a:pt x="1376" y="1910"/>
                  </a:cubicBezTo>
                  <a:cubicBezTo>
                    <a:pt x="1386" y="1909"/>
                    <a:pt x="1397" y="1910"/>
                    <a:pt x="1402" y="1910"/>
                  </a:cubicBezTo>
                  <a:cubicBezTo>
                    <a:pt x="1420" y="1910"/>
                    <a:pt x="1451" y="1906"/>
                    <a:pt x="1461" y="1925"/>
                  </a:cubicBezTo>
                  <a:cubicBezTo>
                    <a:pt x="1461" y="1925"/>
                    <a:pt x="1461" y="1925"/>
                    <a:pt x="1461" y="1925"/>
                  </a:cubicBezTo>
                  <a:cubicBezTo>
                    <a:pt x="1461" y="1925"/>
                    <a:pt x="1461" y="1925"/>
                    <a:pt x="1461" y="1925"/>
                  </a:cubicBezTo>
                  <a:cubicBezTo>
                    <a:pt x="1461" y="1925"/>
                    <a:pt x="1461" y="1925"/>
                    <a:pt x="1461" y="1925"/>
                  </a:cubicBezTo>
                  <a:cubicBezTo>
                    <a:pt x="1465" y="1933"/>
                    <a:pt x="1469" y="1940"/>
                    <a:pt x="1473" y="1948"/>
                  </a:cubicBezTo>
                  <a:cubicBezTo>
                    <a:pt x="1474" y="1951"/>
                    <a:pt x="1476" y="1953"/>
                    <a:pt x="1476" y="1956"/>
                  </a:cubicBezTo>
                  <a:cubicBezTo>
                    <a:pt x="1476" y="1956"/>
                    <a:pt x="1476" y="1956"/>
                    <a:pt x="1476" y="1957"/>
                  </a:cubicBezTo>
                  <a:cubicBezTo>
                    <a:pt x="1477" y="1957"/>
                    <a:pt x="1477" y="1958"/>
                    <a:pt x="1477" y="1958"/>
                  </a:cubicBezTo>
                  <a:cubicBezTo>
                    <a:pt x="1477" y="1959"/>
                    <a:pt x="1477" y="1959"/>
                    <a:pt x="1477" y="1960"/>
                  </a:cubicBezTo>
                  <a:cubicBezTo>
                    <a:pt x="1477" y="1960"/>
                    <a:pt x="1477" y="1960"/>
                    <a:pt x="1477" y="1960"/>
                  </a:cubicBezTo>
                  <a:cubicBezTo>
                    <a:pt x="1477" y="1960"/>
                    <a:pt x="1476" y="1961"/>
                    <a:pt x="1476" y="1961"/>
                  </a:cubicBezTo>
                  <a:cubicBezTo>
                    <a:pt x="1476" y="1962"/>
                    <a:pt x="1476" y="1962"/>
                    <a:pt x="1475" y="1963"/>
                  </a:cubicBezTo>
                  <a:cubicBezTo>
                    <a:pt x="1475" y="1963"/>
                    <a:pt x="1475" y="1963"/>
                    <a:pt x="1475" y="1963"/>
                  </a:cubicBezTo>
                  <a:cubicBezTo>
                    <a:pt x="1475" y="1964"/>
                    <a:pt x="1474" y="1965"/>
                    <a:pt x="1474" y="1965"/>
                  </a:cubicBezTo>
                  <a:cubicBezTo>
                    <a:pt x="1473" y="1965"/>
                    <a:pt x="1473" y="1965"/>
                    <a:pt x="1473" y="1966"/>
                  </a:cubicBezTo>
                  <a:cubicBezTo>
                    <a:pt x="1473" y="1966"/>
                    <a:pt x="1473" y="1966"/>
                    <a:pt x="1472" y="1966"/>
                  </a:cubicBezTo>
                  <a:cubicBezTo>
                    <a:pt x="1472" y="1966"/>
                    <a:pt x="1472" y="1967"/>
                    <a:pt x="1471" y="1967"/>
                  </a:cubicBezTo>
                  <a:cubicBezTo>
                    <a:pt x="1470" y="1968"/>
                    <a:pt x="1468" y="1969"/>
                    <a:pt x="1466" y="1969"/>
                  </a:cubicBezTo>
                  <a:cubicBezTo>
                    <a:pt x="1465" y="1969"/>
                    <a:pt x="1465" y="1969"/>
                    <a:pt x="1464" y="1970"/>
                  </a:cubicBezTo>
                  <a:cubicBezTo>
                    <a:pt x="1463" y="1970"/>
                    <a:pt x="1462" y="1970"/>
                    <a:pt x="1462" y="1970"/>
                  </a:cubicBezTo>
                  <a:cubicBezTo>
                    <a:pt x="1461" y="1970"/>
                    <a:pt x="1461" y="1970"/>
                    <a:pt x="1461" y="1970"/>
                  </a:cubicBezTo>
                  <a:cubicBezTo>
                    <a:pt x="1460" y="1970"/>
                    <a:pt x="1460" y="1970"/>
                    <a:pt x="1460" y="1970"/>
                  </a:cubicBezTo>
                  <a:cubicBezTo>
                    <a:pt x="1441" y="1972"/>
                    <a:pt x="1422" y="1971"/>
                    <a:pt x="1403" y="1971"/>
                  </a:cubicBezTo>
                  <a:cubicBezTo>
                    <a:pt x="1401" y="1971"/>
                    <a:pt x="1399" y="1971"/>
                    <a:pt x="1397" y="1970"/>
                  </a:cubicBezTo>
                  <a:cubicBezTo>
                    <a:pt x="1397" y="1970"/>
                    <a:pt x="1397" y="1970"/>
                    <a:pt x="1397" y="1970"/>
                  </a:cubicBezTo>
                  <a:cubicBezTo>
                    <a:pt x="1390" y="1970"/>
                    <a:pt x="1383" y="1967"/>
                    <a:pt x="1377" y="1964"/>
                  </a:cubicBezTo>
                  <a:cubicBezTo>
                    <a:pt x="1376" y="1963"/>
                    <a:pt x="1374" y="1962"/>
                    <a:pt x="1373" y="1961"/>
                  </a:cubicBezTo>
                  <a:close/>
                  <a:moveTo>
                    <a:pt x="1527" y="2063"/>
                  </a:moveTo>
                  <a:cubicBezTo>
                    <a:pt x="1527" y="2063"/>
                    <a:pt x="1527" y="2064"/>
                    <a:pt x="1527" y="2064"/>
                  </a:cubicBezTo>
                  <a:cubicBezTo>
                    <a:pt x="1527" y="2065"/>
                    <a:pt x="1526" y="2065"/>
                    <a:pt x="1526" y="2065"/>
                  </a:cubicBezTo>
                  <a:cubicBezTo>
                    <a:pt x="1526" y="2066"/>
                    <a:pt x="1526" y="2066"/>
                    <a:pt x="1525" y="2067"/>
                  </a:cubicBezTo>
                  <a:cubicBezTo>
                    <a:pt x="1525" y="2067"/>
                    <a:pt x="1525" y="2068"/>
                    <a:pt x="1525" y="2068"/>
                  </a:cubicBezTo>
                  <a:cubicBezTo>
                    <a:pt x="1525" y="2068"/>
                    <a:pt x="1524" y="2068"/>
                    <a:pt x="1524" y="2069"/>
                  </a:cubicBezTo>
                  <a:cubicBezTo>
                    <a:pt x="1524" y="2069"/>
                    <a:pt x="1524" y="2069"/>
                    <a:pt x="1524" y="2069"/>
                  </a:cubicBezTo>
                  <a:cubicBezTo>
                    <a:pt x="1524" y="2069"/>
                    <a:pt x="1523" y="2070"/>
                    <a:pt x="1523" y="2070"/>
                  </a:cubicBezTo>
                  <a:cubicBezTo>
                    <a:pt x="1520" y="2073"/>
                    <a:pt x="1515" y="2074"/>
                    <a:pt x="1511" y="2075"/>
                  </a:cubicBezTo>
                  <a:cubicBezTo>
                    <a:pt x="1510" y="2075"/>
                    <a:pt x="1510" y="2075"/>
                    <a:pt x="1510" y="2075"/>
                  </a:cubicBezTo>
                  <a:cubicBezTo>
                    <a:pt x="1508" y="2075"/>
                    <a:pt x="1506" y="2076"/>
                    <a:pt x="1504" y="2076"/>
                  </a:cubicBezTo>
                  <a:cubicBezTo>
                    <a:pt x="1504" y="2076"/>
                    <a:pt x="1504" y="2076"/>
                    <a:pt x="1504" y="2076"/>
                  </a:cubicBezTo>
                  <a:cubicBezTo>
                    <a:pt x="1503" y="2076"/>
                    <a:pt x="1503" y="2076"/>
                    <a:pt x="1503" y="2076"/>
                  </a:cubicBezTo>
                  <a:cubicBezTo>
                    <a:pt x="1501" y="2076"/>
                    <a:pt x="1499" y="2076"/>
                    <a:pt x="1497" y="2076"/>
                  </a:cubicBezTo>
                  <a:cubicBezTo>
                    <a:pt x="1446" y="2076"/>
                    <a:pt x="1446" y="2076"/>
                    <a:pt x="1446" y="2076"/>
                  </a:cubicBezTo>
                  <a:cubicBezTo>
                    <a:pt x="1444" y="2076"/>
                    <a:pt x="1441" y="2076"/>
                    <a:pt x="1439" y="2075"/>
                  </a:cubicBezTo>
                  <a:cubicBezTo>
                    <a:pt x="1439" y="2075"/>
                    <a:pt x="1438" y="2075"/>
                    <a:pt x="1438" y="2075"/>
                  </a:cubicBezTo>
                  <a:cubicBezTo>
                    <a:pt x="1427" y="2074"/>
                    <a:pt x="1414" y="2069"/>
                    <a:pt x="1408" y="2059"/>
                  </a:cubicBezTo>
                  <a:cubicBezTo>
                    <a:pt x="1407" y="2058"/>
                    <a:pt x="1407" y="2056"/>
                    <a:pt x="1406" y="2055"/>
                  </a:cubicBezTo>
                  <a:cubicBezTo>
                    <a:pt x="1406" y="2055"/>
                    <a:pt x="1406" y="2055"/>
                    <a:pt x="1406" y="2055"/>
                  </a:cubicBezTo>
                  <a:cubicBezTo>
                    <a:pt x="1406" y="2055"/>
                    <a:pt x="1406" y="2055"/>
                    <a:pt x="1406" y="2055"/>
                  </a:cubicBezTo>
                  <a:cubicBezTo>
                    <a:pt x="1403" y="2047"/>
                    <a:pt x="1400" y="2040"/>
                    <a:pt x="1398" y="2032"/>
                  </a:cubicBezTo>
                  <a:cubicBezTo>
                    <a:pt x="1396" y="2029"/>
                    <a:pt x="1394" y="2024"/>
                    <a:pt x="1393" y="2019"/>
                  </a:cubicBezTo>
                  <a:cubicBezTo>
                    <a:pt x="1393" y="2019"/>
                    <a:pt x="1393" y="2019"/>
                    <a:pt x="1393" y="2019"/>
                  </a:cubicBezTo>
                  <a:cubicBezTo>
                    <a:pt x="1393" y="2019"/>
                    <a:pt x="1393" y="2019"/>
                    <a:pt x="1393" y="2019"/>
                  </a:cubicBezTo>
                  <a:cubicBezTo>
                    <a:pt x="1392" y="2018"/>
                    <a:pt x="1392" y="2018"/>
                    <a:pt x="1392" y="2017"/>
                  </a:cubicBezTo>
                  <a:cubicBezTo>
                    <a:pt x="1392" y="2015"/>
                    <a:pt x="1392" y="2013"/>
                    <a:pt x="1392" y="2012"/>
                  </a:cubicBezTo>
                  <a:cubicBezTo>
                    <a:pt x="1393" y="2011"/>
                    <a:pt x="1393" y="2010"/>
                    <a:pt x="1394" y="2009"/>
                  </a:cubicBezTo>
                  <a:cubicBezTo>
                    <a:pt x="1394" y="2009"/>
                    <a:pt x="1394" y="2009"/>
                    <a:pt x="1394" y="2009"/>
                  </a:cubicBezTo>
                  <a:cubicBezTo>
                    <a:pt x="1397" y="2004"/>
                    <a:pt x="1403" y="2002"/>
                    <a:pt x="1409" y="2001"/>
                  </a:cubicBezTo>
                  <a:cubicBezTo>
                    <a:pt x="1409" y="2001"/>
                    <a:pt x="1409" y="2001"/>
                    <a:pt x="1410" y="2001"/>
                  </a:cubicBezTo>
                  <a:cubicBezTo>
                    <a:pt x="1411" y="2001"/>
                    <a:pt x="1413" y="2001"/>
                    <a:pt x="1414" y="2000"/>
                  </a:cubicBezTo>
                  <a:cubicBezTo>
                    <a:pt x="1414" y="2000"/>
                    <a:pt x="1415" y="2000"/>
                    <a:pt x="1415" y="2000"/>
                  </a:cubicBezTo>
                  <a:cubicBezTo>
                    <a:pt x="1418" y="2000"/>
                    <a:pt x="1418" y="2000"/>
                    <a:pt x="1418" y="2000"/>
                  </a:cubicBezTo>
                  <a:cubicBezTo>
                    <a:pt x="1419" y="2000"/>
                    <a:pt x="1420" y="2000"/>
                    <a:pt x="1421" y="2000"/>
                  </a:cubicBezTo>
                  <a:cubicBezTo>
                    <a:pt x="1437" y="2000"/>
                    <a:pt x="1453" y="2000"/>
                    <a:pt x="1469" y="2000"/>
                  </a:cubicBezTo>
                  <a:cubicBezTo>
                    <a:pt x="1469" y="2000"/>
                    <a:pt x="1469" y="2000"/>
                    <a:pt x="1469" y="2000"/>
                  </a:cubicBezTo>
                  <a:cubicBezTo>
                    <a:pt x="1469" y="2000"/>
                    <a:pt x="1469" y="2000"/>
                    <a:pt x="1469" y="2000"/>
                  </a:cubicBezTo>
                  <a:cubicBezTo>
                    <a:pt x="1471" y="2000"/>
                    <a:pt x="1473" y="2000"/>
                    <a:pt x="1475" y="2001"/>
                  </a:cubicBezTo>
                  <a:cubicBezTo>
                    <a:pt x="1475" y="2001"/>
                    <a:pt x="1476" y="2001"/>
                    <a:pt x="1476" y="2001"/>
                  </a:cubicBezTo>
                  <a:cubicBezTo>
                    <a:pt x="1487" y="2002"/>
                    <a:pt x="1499" y="2006"/>
                    <a:pt x="1505" y="2015"/>
                  </a:cubicBezTo>
                  <a:cubicBezTo>
                    <a:pt x="1506" y="2016"/>
                    <a:pt x="1507" y="2017"/>
                    <a:pt x="1508" y="2019"/>
                  </a:cubicBezTo>
                  <a:cubicBezTo>
                    <a:pt x="1509" y="2022"/>
                    <a:pt x="1509" y="2022"/>
                    <a:pt x="1509" y="2022"/>
                  </a:cubicBezTo>
                  <a:cubicBezTo>
                    <a:pt x="1512" y="2028"/>
                    <a:pt x="1516" y="2035"/>
                    <a:pt x="1519" y="2041"/>
                  </a:cubicBezTo>
                  <a:cubicBezTo>
                    <a:pt x="1521" y="2045"/>
                    <a:pt x="1524" y="2051"/>
                    <a:pt x="1526" y="2056"/>
                  </a:cubicBezTo>
                  <a:cubicBezTo>
                    <a:pt x="1527" y="2058"/>
                    <a:pt x="1527" y="2061"/>
                    <a:pt x="1527" y="2063"/>
                  </a:cubicBezTo>
                  <a:close/>
                  <a:moveTo>
                    <a:pt x="1640" y="2000"/>
                  </a:moveTo>
                  <a:cubicBezTo>
                    <a:pt x="1642" y="2000"/>
                    <a:pt x="1643" y="2000"/>
                    <a:pt x="1645" y="2000"/>
                  </a:cubicBezTo>
                  <a:cubicBezTo>
                    <a:pt x="1645" y="2000"/>
                    <a:pt x="1645" y="2000"/>
                    <a:pt x="1646" y="2000"/>
                  </a:cubicBezTo>
                  <a:cubicBezTo>
                    <a:pt x="1657" y="2002"/>
                    <a:pt x="1669" y="2006"/>
                    <a:pt x="1677" y="2014"/>
                  </a:cubicBezTo>
                  <a:cubicBezTo>
                    <a:pt x="1678" y="2014"/>
                    <a:pt x="1678" y="2015"/>
                    <a:pt x="1678" y="2015"/>
                  </a:cubicBezTo>
                  <a:cubicBezTo>
                    <a:pt x="1679" y="2016"/>
                    <a:pt x="1679" y="2016"/>
                    <a:pt x="1680" y="2017"/>
                  </a:cubicBezTo>
                  <a:cubicBezTo>
                    <a:pt x="1680" y="2017"/>
                    <a:pt x="1680" y="2017"/>
                    <a:pt x="1680" y="2018"/>
                  </a:cubicBezTo>
                  <a:cubicBezTo>
                    <a:pt x="1681" y="2018"/>
                    <a:pt x="1681" y="2018"/>
                    <a:pt x="1681" y="2018"/>
                  </a:cubicBezTo>
                  <a:cubicBezTo>
                    <a:pt x="1682" y="2019"/>
                    <a:pt x="1682" y="2019"/>
                    <a:pt x="1682" y="2019"/>
                  </a:cubicBezTo>
                  <a:cubicBezTo>
                    <a:pt x="1685" y="2024"/>
                    <a:pt x="1688" y="2029"/>
                    <a:pt x="1692" y="2034"/>
                  </a:cubicBezTo>
                  <a:cubicBezTo>
                    <a:pt x="1692" y="2034"/>
                    <a:pt x="1692" y="2034"/>
                    <a:pt x="1692" y="2034"/>
                  </a:cubicBezTo>
                  <a:cubicBezTo>
                    <a:pt x="1697" y="2041"/>
                    <a:pt x="1703" y="2049"/>
                    <a:pt x="1707" y="2056"/>
                  </a:cubicBezTo>
                  <a:cubicBezTo>
                    <a:pt x="1707" y="2057"/>
                    <a:pt x="1707" y="2057"/>
                    <a:pt x="1708" y="2058"/>
                  </a:cubicBezTo>
                  <a:cubicBezTo>
                    <a:pt x="1708" y="2058"/>
                    <a:pt x="1708" y="2058"/>
                    <a:pt x="1708" y="2058"/>
                  </a:cubicBezTo>
                  <a:cubicBezTo>
                    <a:pt x="1709" y="2063"/>
                    <a:pt x="1709" y="2066"/>
                    <a:pt x="1707" y="2068"/>
                  </a:cubicBezTo>
                  <a:cubicBezTo>
                    <a:pt x="1706" y="2069"/>
                    <a:pt x="1706" y="2069"/>
                    <a:pt x="1706" y="2069"/>
                  </a:cubicBezTo>
                  <a:cubicBezTo>
                    <a:pt x="1705" y="2071"/>
                    <a:pt x="1702" y="2072"/>
                    <a:pt x="1699" y="2073"/>
                  </a:cubicBezTo>
                  <a:cubicBezTo>
                    <a:pt x="1696" y="2074"/>
                    <a:pt x="1692" y="2075"/>
                    <a:pt x="1688" y="2075"/>
                  </a:cubicBezTo>
                  <a:cubicBezTo>
                    <a:pt x="1684" y="2075"/>
                    <a:pt x="1684" y="2075"/>
                    <a:pt x="1684" y="2075"/>
                  </a:cubicBezTo>
                  <a:cubicBezTo>
                    <a:pt x="1684" y="2075"/>
                    <a:pt x="1684" y="2075"/>
                    <a:pt x="1684" y="2075"/>
                  </a:cubicBezTo>
                  <a:cubicBezTo>
                    <a:pt x="1666" y="2075"/>
                    <a:pt x="1648" y="2075"/>
                    <a:pt x="1629" y="2075"/>
                  </a:cubicBezTo>
                  <a:cubicBezTo>
                    <a:pt x="1627" y="2075"/>
                    <a:pt x="1625" y="2075"/>
                    <a:pt x="1623" y="2075"/>
                  </a:cubicBezTo>
                  <a:cubicBezTo>
                    <a:pt x="1623" y="2075"/>
                    <a:pt x="1623" y="2075"/>
                    <a:pt x="1623" y="2075"/>
                  </a:cubicBezTo>
                  <a:cubicBezTo>
                    <a:pt x="1610" y="2073"/>
                    <a:pt x="1597" y="2068"/>
                    <a:pt x="1589" y="2059"/>
                  </a:cubicBezTo>
                  <a:cubicBezTo>
                    <a:pt x="1588" y="2057"/>
                    <a:pt x="1587" y="2056"/>
                    <a:pt x="1586" y="2055"/>
                  </a:cubicBezTo>
                  <a:cubicBezTo>
                    <a:pt x="1586" y="2054"/>
                    <a:pt x="1586" y="2054"/>
                    <a:pt x="1586" y="2054"/>
                  </a:cubicBezTo>
                  <a:cubicBezTo>
                    <a:pt x="1586" y="2054"/>
                    <a:pt x="1586" y="2054"/>
                    <a:pt x="1586" y="2054"/>
                  </a:cubicBezTo>
                  <a:cubicBezTo>
                    <a:pt x="1582" y="2047"/>
                    <a:pt x="1578" y="2041"/>
                    <a:pt x="1574" y="2034"/>
                  </a:cubicBezTo>
                  <a:cubicBezTo>
                    <a:pt x="1571" y="2029"/>
                    <a:pt x="1566" y="2021"/>
                    <a:pt x="1564" y="2015"/>
                  </a:cubicBezTo>
                  <a:cubicBezTo>
                    <a:pt x="1564" y="2015"/>
                    <a:pt x="1564" y="2015"/>
                    <a:pt x="1564" y="2014"/>
                  </a:cubicBezTo>
                  <a:cubicBezTo>
                    <a:pt x="1564" y="2014"/>
                    <a:pt x="1564" y="2013"/>
                    <a:pt x="1564" y="2013"/>
                  </a:cubicBezTo>
                  <a:cubicBezTo>
                    <a:pt x="1564" y="2006"/>
                    <a:pt x="1568" y="2003"/>
                    <a:pt x="1574" y="2002"/>
                  </a:cubicBezTo>
                  <a:cubicBezTo>
                    <a:pt x="1574" y="2001"/>
                    <a:pt x="1574" y="2001"/>
                    <a:pt x="1574" y="2001"/>
                  </a:cubicBezTo>
                  <a:cubicBezTo>
                    <a:pt x="1574" y="2001"/>
                    <a:pt x="1575" y="2001"/>
                    <a:pt x="1575" y="2001"/>
                  </a:cubicBezTo>
                  <a:cubicBezTo>
                    <a:pt x="1575" y="2001"/>
                    <a:pt x="1576" y="2001"/>
                    <a:pt x="1576" y="2001"/>
                  </a:cubicBezTo>
                  <a:cubicBezTo>
                    <a:pt x="1579" y="2000"/>
                    <a:pt x="1581" y="2000"/>
                    <a:pt x="1585" y="2000"/>
                  </a:cubicBezTo>
                  <a:cubicBezTo>
                    <a:pt x="1621" y="2000"/>
                    <a:pt x="1621" y="2000"/>
                    <a:pt x="1621" y="2000"/>
                  </a:cubicBezTo>
                  <a:cubicBezTo>
                    <a:pt x="1627" y="2000"/>
                    <a:pt x="1633" y="2000"/>
                    <a:pt x="1639" y="2000"/>
                  </a:cubicBezTo>
                  <a:cubicBezTo>
                    <a:pt x="1639" y="2000"/>
                    <a:pt x="1639" y="2000"/>
                    <a:pt x="1639" y="2000"/>
                  </a:cubicBezTo>
                  <a:cubicBezTo>
                    <a:pt x="1639" y="2000"/>
                    <a:pt x="1640" y="2000"/>
                    <a:pt x="1640" y="2000"/>
                  </a:cubicBezTo>
                  <a:close/>
                  <a:moveTo>
                    <a:pt x="1617" y="1924"/>
                  </a:moveTo>
                  <a:cubicBezTo>
                    <a:pt x="1621" y="1930"/>
                    <a:pt x="1625" y="1937"/>
                    <a:pt x="1629" y="1943"/>
                  </a:cubicBezTo>
                  <a:cubicBezTo>
                    <a:pt x="1631" y="1946"/>
                    <a:pt x="1635" y="1950"/>
                    <a:pt x="1637" y="1955"/>
                  </a:cubicBezTo>
                  <a:cubicBezTo>
                    <a:pt x="1638" y="1956"/>
                    <a:pt x="1639" y="1958"/>
                    <a:pt x="1639" y="1960"/>
                  </a:cubicBezTo>
                  <a:cubicBezTo>
                    <a:pt x="1639" y="1961"/>
                    <a:pt x="1638" y="1962"/>
                    <a:pt x="1638" y="1963"/>
                  </a:cubicBezTo>
                  <a:cubicBezTo>
                    <a:pt x="1637" y="1964"/>
                    <a:pt x="1637" y="1964"/>
                    <a:pt x="1636" y="1965"/>
                  </a:cubicBezTo>
                  <a:cubicBezTo>
                    <a:pt x="1636" y="1965"/>
                    <a:pt x="1636" y="1965"/>
                    <a:pt x="1636" y="1965"/>
                  </a:cubicBezTo>
                  <a:cubicBezTo>
                    <a:pt x="1636" y="1965"/>
                    <a:pt x="1636" y="1965"/>
                    <a:pt x="1636" y="1965"/>
                  </a:cubicBezTo>
                  <a:cubicBezTo>
                    <a:pt x="1636" y="1966"/>
                    <a:pt x="1635" y="1966"/>
                    <a:pt x="1635" y="1966"/>
                  </a:cubicBezTo>
                  <a:cubicBezTo>
                    <a:pt x="1635" y="1966"/>
                    <a:pt x="1634" y="1967"/>
                    <a:pt x="1634" y="1967"/>
                  </a:cubicBezTo>
                  <a:cubicBezTo>
                    <a:pt x="1634" y="1967"/>
                    <a:pt x="1633" y="1967"/>
                    <a:pt x="1632" y="1968"/>
                  </a:cubicBezTo>
                  <a:cubicBezTo>
                    <a:pt x="1632" y="1968"/>
                    <a:pt x="1631" y="1968"/>
                    <a:pt x="1630" y="1969"/>
                  </a:cubicBezTo>
                  <a:cubicBezTo>
                    <a:pt x="1630" y="1969"/>
                    <a:pt x="1630" y="1969"/>
                    <a:pt x="1630" y="1969"/>
                  </a:cubicBezTo>
                  <a:cubicBezTo>
                    <a:pt x="1630" y="1969"/>
                    <a:pt x="1630" y="1969"/>
                    <a:pt x="1629" y="1969"/>
                  </a:cubicBezTo>
                  <a:cubicBezTo>
                    <a:pt x="1620" y="1972"/>
                    <a:pt x="1607" y="1970"/>
                    <a:pt x="1598" y="1970"/>
                  </a:cubicBezTo>
                  <a:cubicBezTo>
                    <a:pt x="1588" y="1970"/>
                    <a:pt x="1578" y="1970"/>
                    <a:pt x="1567" y="1970"/>
                  </a:cubicBezTo>
                  <a:cubicBezTo>
                    <a:pt x="1558" y="1970"/>
                    <a:pt x="1547" y="1968"/>
                    <a:pt x="1539" y="1962"/>
                  </a:cubicBezTo>
                  <a:cubicBezTo>
                    <a:pt x="1538" y="1962"/>
                    <a:pt x="1536" y="1961"/>
                    <a:pt x="1535" y="1960"/>
                  </a:cubicBezTo>
                  <a:cubicBezTo>
                    <a:pt x="1533" y="1958"/>
                    <a:pt x="1531" y="1956"/>
                    <a:pt x="1530" y="1954"/>
                  </a:cubicBezTo>
                  <a:cubicBezTo>
                    <a:pt x="1529" y="1952"/>
                    <a:pt x="1529" y="1952"/>
                    <a:pt x="1529" y="1952"/>
                  </a:cubicBezTo>
                  <a:cubicBezTo>
                    <a:pt x="1529" y="1952"/>
                    <a:pt x="1529" y="1952"/>
                    <a:pt x="1529" y="1952"/>
                  </a:cubicBezTo>
                  <a:cubicBezTo>
                    <a:pt x="1524" y="1944"/>
                    <a:pt x="1520" y="1936"/>
                    <a:pt x="1515" y="1928"/>
                  </a:cubicBezTo>
                  <a:cubicBezTo>
                    <a:pt x="1513" y="1925"/>
                    <a:pt x="1513" y="1925"/>
                    <a:pt x="1513" y="1925"/>
                  </a:cubicBezTo>
                  <a:cubicBezTo>
                    <a:pt x="1512" y="1923"/>
                    <a:pt x="1512" y="1921"/>
                    <a:pt x="1512" y="1919"/>
                  </a:cubicBezTo>
                  <a:cubicBezTo>
                    <a:pt x="1512" y="1917"/>
                    <a:pt x="1513" y="1915"/>
                    <a:pt x="1515" y="1914"/>
                  </a:cubicBezTo>
                  <a:cubicBezTo>
                    <a:pt x="1517" y="1913"/>
                    <a:pt x="1519" y="1912"/>
                    <a:pt x="1522" y="1911"/>
                  </a:cubicBezTo>
                  <a:cubicBezTo>
                    <a:pt x="1524" y="1910"/>
                    <a:pt x="1528" y="1910"/>
                    <a:pt x="1531" y="1910"/>
                  </a:cubicBezTo>
                  <a:cubicBezTo>
                    <a:pt x="1532" y="1910"/>
                    <a:pt x="1532" y="1910"/>
                    <a:pt x="1532" y="1910"/>
                  </a:cubicBezTo>
                  <a:cubicBezTo>
                    <a:pt x="1540" y="1909"/>
                    <a:pt x="1548" y="1910"/>
                    <a:pt x="1553" y="1910"/>
                  </a:cubicBezTo>
                  <a:cubicBezTo>
                    <a:pt x="1573" y="1910"/>
                    <a:pt x="1604" y="1906"/>
                    <a:pt x="1617" y="1924"/>
                  </a:cubicBezTo>
                  <a:close/>
                  <a:moveTo>
                    <a:pt x="366" y="1441"/>
                  </a:moveTo>
                  <a:cubicBezTo>
                    <a:pt x="372" y="1443"/>
                    <a:pt x="377" y="1446"/>
                    <a:pt x="382" y="1448"/>
                  </a:cubicBezTo>
                  <a:cubicBezTo>
                    <a:pt x="392" y="1453"/>
                    <a:pt x="403" y="1458"/>
                    <a:pt x="413" y="1462"/>
                  </a:cubicBezTo>
                  <a:cubicBezTo>
                    <a:pt x="418" y="1464"/>
                    <a:pt x="422" y="1466"/>
                    <a:pt x="426" y="1468"/>
                  </a:cubicBezTo>
                  <a:cubicBezTo>
                    <a:pt x="430" y="1469"/>
                    <a:pt x="433" y="1470"/>
                    <a:pt x="437" y="1472"/>
                  </a:cubicBezTo>
                  <a:cubicBezTo>
                    <a:pt x="458" y="1479"/>
                    <a:pt x="479" y="1486"/>
                    <a:pt x="502" y="1492"/>
                  </a:cubicBezTo>
                  <a:cubicBezTo>
                    <a:pt x="527" y="1499"/>
                    <a:pt x="552" y="1505"/>
                    <a:pt x="578" y="1510"/>
                  </a:cubicBezTo>
                  <a:cubicBezTo>
                    <a:pt x="683" y="1532"/>
                    <a:pt x="786" y="1541"/>
                    <a:pt x="819" y="1542"/>
                  </a:cubicBezTo>
                  <a:cubicBezTo>
                    <a:pt x="819" y="1610"/>
                    <a:pt x="819" y="1610"/>
                    <a:pt x="819" y="1610"/>
                  </a:cubicBezTo>
                  <a:cubicBezTo>
                    <a:pt x="857" y="1570"/>
                    <a:pt x="857" y="1570"/>
                    <a:pt x="857" y="1570"/>
                  </a:cubicBezTo>
                  <a:cubicBezTo>
                    <a:pt x="906" y="1518"/>
                    <a:pt x="906" y="1518"/>
                    <a:pt x="906" y="1518"/>
                  </a:cubicBezTo>
                  <a:cubicBezTo>
                    <a:pt x="1019" y="1399"/>
                    <a:pt x="1019" y="1399"/>
                    <a:pt x="1019" y="1399"/>
                  </a:cubicBezTo>
                  <a:cubicBezTo>
                    <a:pt x="933" y="1308"/>
                    <a:pt x="933" y="1308"/>
                    <a:pt x="933" y="1308"/>
                  </a:cubicBezTo>
                  <a:cubicBezTo>
                    <a:pt x="819" y="1188"/>
                    <a:pt x="819" y="1188"/>
                    <a:pt x="819" y="1188"/>
                  </a:cubicBezTo>
                  <a:cubicBezTo>
                    <a:pt x="819" y="1271"/>
                    <a:pt x="819" y="1271"/>
                    <a:pt x="819" y="1271"/>
                  </a:cubicBezTo>
                  <a:cubicBezTo>
                    <a:pt x="740" y="1279"/>
                    <a:pt x="653" y="1266"/>
                    <a:pt x="578" y="1249"/>
                  </a:cubicBezTo>
                  <a:cubicBezTo>
                    <a:pt x="550" y="1242"/>
                    <a:pt x="525" y="1235"/>
                    <a:pt x="502" y="1229"/>
                  </a:cubicBezTo>
                  <a:cubicBezTo>
                    <a:pt x="471" y="1219"/>
                    <a:pt x="445" y="1211"/>
                    <a:pt x="426" y="1204"/>
                  </a:cubicBezTo>
                  <a:cubicBezTo>
                    <a:pt x="422" y="1202"/>
                    <a:pt x="418" y="1201"/>
                    <a:pt x="415" y="1199"/>
                  </a:cubicBezTo>
                  <a:cubicBezTo>
                    <a:pt x="414" y="1199"/>
                    <a:pt x="414" y="1199"/>
                    <a:pt x="413" y="1199"/>
                  </a:cubicBezTo>
                  <a:cubicBezTo>
                    <a:pt x="413" y="1199"/>
                    <a:pt x="413" y="1199"/>
                    <a:pt x="413" y="1199"/>
                  </a:cubicBezTo>
                  <a:cubicBezTo>
                    <a:pt x="354" y="1175"/>
                    <a:pt x="300" y="1147"/>
                    <a:pt x="253" y="1115"/>
                  </a:cubicBezTo>
                  <a:cubicBezTo>
                    <a:pt x="189" y="1073"/>
                    <a:pt x="142" y="1028"/>
                    <a:pt x="110" y="981"/>
                  </a:cubicBezTo>
                  <a:cubicBezTo>
                    <a:pt x="94" y="963"/>
                    <a:pt x="80" y="944"/>
                    <a:pt x="68" y="925"/>
                  </a:cubicBezTo>
                  <a:cubicBezTo>
                    <a:pt x="33" y="870"/>
                    <a:pt x="13" y="811"/>
                    <a:pt x="11" y="751"/>
                  </a:cubicBezTo>
                  <a:cubicBezTo>
                    <a:pt x="7" y="768"/>
                    <a:pt x="4" y="785"/>
                    <a:pt x="3" y="802"/>
                  </a:cubicBezTo>
                  <a:cubicBezTo>
                    <a:pt x="0" y="834"/>
                    <a:pt x="4" y="864"/>
                    <a:pt x="7" y="893"/>
                  </a:cubicBezTo>
                  <a:cubicBezTo>
                    <a:pt x="8" y="898"/>
                    <a:pt x="9" y="904"/>
                    <a:pt x="9" y="909"/>
                  </a:cubicBezTo>
                  <a:cubicBezTo>
                    <a:pt x="22" y="1021"/>
                    <a:pt x="22" y="1021"/>
                    <a:pt x="22" y="1021"/>
                  </a:cubicBezTo>
                  <a:cubicBezTo>
                    <a:pt x="23" y="1025"/>
                    <a:pt x="23" y="1029"/>
                    <a:pt x="24" y="1033"/>
                  </a:cubicBezTo>
                  <a:cubicBezTo>
                    <a:pt x="25" y="1048"/>
                    <a:pt x="27" y="1064"/>
                    <a:pt x="30" y="1080"/>
                  </a:cubicBezTo>
                  <a:cubicBezTo>
                    <a:pt x="34" y="1101"/>
                    <a:pt x="40" y="1121"/>
                    <a:pt x="47" y="1140"/>
                  </a:cubicBezTo>
                  <a:cubicBezTo>
                    <a:pt x="61" y="1175"/>
                    <a:pt x="80" y="1208"/>
                    <a:pt x="103" y="1239"/>
                  </a:cubicBezTo>
                  <a:cubicBezTo>
                    <a:pt x="146" y="1295"/>
                    <a:pt x="202" y="1344"/>
                    <a:pt x="275" y="1390"/>
                  </a:cubicBezTo>
                  <a:cubicBezTo>
                    <a:pt x="304" y="1409"/>
                    <a:pt x="335" y="1426"/>
                    <a:pt x="366" y="1441"/>
                  </a:cubicBezTo>
                  <a:close/>
                  <a:moveTo>
                    <a:pt x="64" y="773"/>
                  </a:moveTo>
                  <a:cubicBezTo>
                    <a:pt x="67" y="798"/>
                    <a:pt x="74" y="823"/>
                    <a:pt x="84" y="848"/>
                  </a:cubicBezTo>
                  <a:cubicBezTo>
                    <a:pt x="107" y="785"/>
                    <a:pt x="165" y="713"/>
                    <a:pt x="209" y="677"/>
                  </a:cubicBezTo>
                  <a:cubicBezTo>
                    <a:pt x="272" y="628"/>
                    <a:pt x="353" y="583"/>
                    <a:pt x="451" y="545"/>
                  </a:cubicBezTo>
                  <a:cubicBezTo>
                    <a:pt x="515" y="521"/>
                    <a:pt x="582" y="501"/>
                    <a:pt x="652" y="486"/>
                  </a:cubicBezTo>
                  <a:cubicBezTo>
                    <a:pt x="652" y="314"/>
                    <a:pt x="652" y="314"/>
                    <a:pt x="652" y="314"/>
                  </a:cubicBezTo>
                  <a:cubicBezTo>
                    <a:pt x="640" y="317"/>
                    <a:pt x="627" y="320"/>
                    <a:pt x="615" y="323"/>
                  </a:cubicBezTo>
                  <a:cubicBezTo>
                    <a:pt x="544" y="340"/>
                    <a:pt x="476" y="361"/>
                    <a:pt x="413" y="386"/>
                  </a:cubicBezTo>
                  <a:cubicBezTo>
                    <a:pt x="345" y="413"/>
                    <a:pt x="288" y="442"/>
                    <a:pt x="238" y="474"/>
                  </a:cubicBezTo>
                  <a:cubicBezTo>
                    <a:pt x="204" y="496"/>
                    <a:pt x="178" y="516"/>
                    <a:pt x="153" y="537"/>
                  </a:cubicBezTo>
                  <a:cubicBezTo>
                    <a:pt x="142" y="547"/>
                    <a:pt x="131" y="556"/>
                    <a:pt x="122" y="566"/>
                  </a:cubicBezTo>
                  <a:cubicBezTo>
                    <a:pt x="81" y="622"/>
                    <a:pt x="60" y="684"/>
                    <a:pt x="62" y="747"/>
                  </a:cubicBezTo>
                  <a:cubicBezTo>
                    <a:pt x="62" y="756"/>
                    <a:pt x="63" y="764"/>
                    <a:pt x="64" y="773"/>
                  </a:cubicBezTo>
                  <a:close/>
                  <a:moveTo>
                    <a:pt x="1928" y="693"/>
                  </a:moveTo>
                  <a:cubicBezTo>
                    <a:pt x="1966" y="727"/>
                    <a:pt x="2007" y="795"/>
                    <a:pt x="2021" y="856"/>
                  </a:cubicBezTo>
                  <a:cubicBezTo>
                    <a:pt x="2034" y="828"/>
                    <a:pt x="2042" y="798"/>
                    <a:pt x="2045" y="768"/>
                  </a:cubicBezTo>
                  <a:cubicBezTo>
                    <a:pt x="2046" y="761"/>
                    <a:pt x="2047" y="754"/>
                    <a:pt x="2047" y="747"/>
                  </a:cubicBezTo>
                  <a:cubicBezTo>
                    <a:pt x="2049" y="670"/>
                    <a:pt x="2018" y="595"/>
                    <a:pt x="1958" y="530"/>
                  </a:cubicBezTo>
                  <a:cubicBezTo>
                    <a:pt x="1924" y="501"/>
                    <a:pt x="1884" y="473"/>
                    <a:pt x="1839" y="447"/>
                  </a:cubicBezTo>
                  <a:cubicBezTo>
                    <a:pt x="1782" y="415"/>
                    <a:pt x="1718" y="387"/>
                    <a:pt x="1639" y="359"/>
                  </a:cubicBezTo>
                  <a:cubicBezTo>
                    <a:pt x="1584" y="340"/>
                    <a:pt x="1524" y="324"/>
                    <a:pt x="1457" y="310"/>
                  </a:cubicBezTo>
                  <a:cubicBezTo>
                    <a:pt x="1457" y="482"/>
                    <a:pt x="1457" y="482"/>
                    <a:pt x="1457" y="482"/>
                  </a:cubicBezTo>
                  <a:cubicBezTo>
                    <a:pt x="1542" y="500"/>
                    <a:pt x="1625" y="525"/>
                    <a:pt x="1700" y="556"/>
                  </a:cubicBezTo>
                  <a:cubicBezTo>
                    <a:pt x="1795" y="595"/>
                    <a:pt x="1871" y="642"/>
                    <a:pt x="1928" y="693"/>
                  </a:cubicBezTo>
                  <a:close/>
                  <a:moveTo>
                    <a:pt x="1054" y="814"/>
                  </a:moveTo>
                  <a:cubicBezTo>
                    <a:pt x="1186" y="814"/>
                    <a:pt x="1408" y="789"/>
                    <a:pt x="1408" y="696"/>
                  </a:cubicBezTo>
                  <a:cubicBezTo>
                    <a:pt x="1408" y="118"/>
                    <a:pt x="1408" y="118"/>
                    <a:pt x="1408" y="118"/>
                  </a:cubicBezTo>
                  <a:cubicBezTo>
                    <a:pt x="1408" y="25"/>
                    <a:pt x="1186" y="0"/>
                    <a:pt x="1054" y="0"/>
                  </a:cubicBezTo>
                  <a:cubicBezTo>
                    <a:pt x="923" y="0"/>
                    <a:pt x="701" y="25"/>
                    <a:pt x="701" y="118"/>
                  </a:cubicBezTo>
                  <a:cubicBezTo>
                    <a:pt x="701" y="696"/>
                    <a:pt x="701" y="696"/>
                    <a:pt x="701" y="696"/>
                  </a:cubicBezTo>
                  <a:cubicBezTo>
                    <a:pt x="701" y="789"/>
                    <a:pt x="923" y="814"/>
                    <a:pt x="1054" y="814"/>
                  </a:cubicBezTo>
                  <a:close/>
                  <a:moveTo>
                    <a:pt x="1054" y="35"/>
                  </a:moveTo>
                  <a:cubicBezTo>
                    <a:pt x="1219" y="35"/>
                    <a:pt x="1352" y="71"/>
                    <a:pt x="1352" y="116"/>
                  </a:cubicBezTo>
                  <a:cubicBezTo>
                    <a:pt x="1352" y="161"/>
                    <a:pt x="1219" y="197"/>
                    <a:pt x="1054" y="197"/>
                  </a:cubicBezTo>
                  <a:cubicBezTo>
                    <a:pt x="890" y="197"/>
                    <a:pt x="757" y="161"/>
                    <a:pt x="757" y="116"/>
                  </a:cubicBezTo>
                  <a:cubicBezTo>
                    <a:pt x="757" y="71"/>
                    <a:pt x="890" y="35"/>
                    <a:pt x="1054" y="35"/>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gradFill>
                  <a:gsLst>
                    <a:gs pos="50000">
                      <a:schemeClr val="tx1"/>
                    </a:gs>
                    <a:gs pos="100000">
                      <a:schemeClr val="tx1"/>
                    </a:gs>
                  </a:gsLst>
                  <a:lin ang="5400000" scaled="0"/>
                </a:gradFill>
              </a:endParaRPr>
            </a:p>
          </p:txBody>
        </p:sp>
      </p:grpSp>
      <p:grpSp>
        <p:nvGrpSpPr>
          <p:cNvPr id="28" name="Group 27"/>
          <p:cNvGrpSpPr/>
          <p:nvPr/>
        </p:nvGrpSpPr>
        <p:grpSpPr>
          <a:xfrm>
            <a:off x="6801178" y="3473741"/>
            <a:ext cx="1846596" cy="1666462"/>
            <a:chOff x="7219616" y="3501181"/>
            <a:chExt cx="1846596" cy="1666462"/>
          </a:xfrm>
        </p:grpSpPr>
        <p:sp>
          <p:nvSpPr>
            <p:cNvPr id="20" name="Rectangle 19">
              <a:hlinkClick r:id="rId6"/>
            </p:cNvPr>
            <p:cNvSpPr/>
            <p:nvPr/>
          </p:nvSpPr>
          <p:spPr bwMode="auto">
            <a:xfrm>
              <a:off x="7219616" y="3501181"/>
              <a:ext cx="1846596" cy="166646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r>
                <a:rPr lang="en-US" sz="1600" dirty="0" smtClean="0">
                  <a:gradFill>
                    <a:gsLst>
                      <a:gs pos="50000">
                        <a:schemeClr val="tx1"/>
                      </a:gs>
                      <a:gs pos="100000">
                        <a:schemeClr val="tx1"/>
                      </a:gs>
                    </a:gsLst>
                    <a:lin ang="5400000" scaled="0"/>
                  </a:gradFill>
                  <a:ea typeface="Segoe UI" pitchFamily="34" charset="0"/>
                  <a:cs typeface="Segoe UI" pitchFamily="34" charset="0"/>
                </a:rPr>
                <a:t>Get Certified!</a:t>
              </a:r>
            </a:p>
          </p:txBody>
        </p:sp>
        <p:sp>
          <p:nvSpPr>
            <p:cNvPr id="22" name="Freeform 110"/>
            <p:cNvSpPr>
              <a:spLocks noEditPoints="1"/>
            </p:cNvSpPr>
            <p:nvPr/>
          </p:nvSpPr>
          <p:spPr bwMode="black">
            <a:xfrm>
              <a:off x="7693390" y="3730188"/>
              <a:ext cx="899048" cy="906861"/>
            </a:xfrm>
            <a:custGeom>
              <a:avLst/>
              <a:gdLst>
                <a:gd name="T0" fmla="*/ 9 w 70"/>
                <a:gd name="T1" fmla="*/ 68 h 70"/>
                <a:gd name="T2" fmla="*/ 10 w 70"/>
                <a:gd name="T3" fmla="*/ 66 h 70"/>
                <a:gd name="T4" fmla="*/ 4 w 70"/>
                <a:gd name="T5" fmla="*/ 60 h 70"/>
                <a:gd name="T6" fmla="*/ 2 w 70"/>
                <a:gd name="T7" fmla="*/ 61 h 70"/>
                <a:gd name="T8" fmla="*/ 0 w 70"/>
                <a:gd name="T9" fmla="*/ 68 h 70"/>
                <a:gd name="T10" fmla="*/ 2 w 70"/>
                <a:gd name="T11" fmla="*/ 70 h 70"/>
                <a:gd name="T12" fmla="*/ 9 w 70"/>
                <a:gd name="T13" fmla="*/ 68 h 70"/>
                <a:gd name="T14" fmla="*/ 64 w 70"/>
                <a:gd name="T15" fmla="*/ 6 h 70"/>
                <a:gd name="T16" fmla="*/ 52 w 70"/>
                <a:gd name="T17" fmla="*/ 4 h 70"/>
                <a:gd name="T18" fmla="*/ 49 w 70"/>
                <a:gd name="T19" fmla="*/ 7 h 70"/>
                <a:gd name="T20" fmla="*/ 49 w 70"/>
                <a:gd name="T21" fmla="*/ 11 h 70"/>
                <a:gd name="T22" fmla="*/ 60 w 70"/>
                <a:gd name="T23" fmla="*/ 21 h 70"/>
                <a:gd name="T24" fmla="*/ 63 w 70"/>
                <a:gd name="T25" fmla="*/ 21 h 70"/>
                <a:gd name="T26" fmla="*/ 66 w 70"/>
                <a:gd name="T27" fmla="*/ 18 h 70"/>
                <a:gd name="T28" fmla="*/ 64 w 70"/>
                <a:gd name="T29" fmla="*/ 6 h 70"/>
                <a:gd name="T30" fmla="*/ 22 w 70"/>
                <a:gd name="T31" fmla="*/ 62 h 70"/>
                <a:gd name="T32" fmla="*/ 19 w 70"/>
                <a:gd name="T33" fmla="*/ 62 h 70"/>
                <a:gd name="T34" fmla="*/ 8 w 70"/>
                <a:gd name="T35" fmla="*/ 51 h 70"/>
                <a:gd name="T36" fmla="*/ 8 w 70"/>
                <a:gd name="T37" fmla="*/ 48 h 70"/>
                <a:gd name="T38" fmla="*/ 42 w 70"/>
                <a:gd name="T39" fmla="*/ 14 h 70"/>
                <a:gd name="T40" fmla="*/ 45 w 70"/>
                <a:gd name="T41" fmla="*/ 14 h 70"/>
                <a:gd name="T42" fmla="*/ 56 w 70"/>
                <a:gd name="T43" fmla="*/ 25 h 70"/>
                <a:gd name="T44" fmla="*/ 56 w 70"/>
                <a:gd name="T45" fmla="*/ 28 h 70"/>
                <a:gd name="T46" fmla="*/ 22 w 70"/>
                <a:gd name="T47"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0">
                  <a:moveTo>
                    <a:pt x="9" y="68"/>
                  </a:moveTo>
                  <a:cubicBezTo>
                    <a:pt x="10" y="67"/>
                    <a:pt x="11" y="67"/>
                    <a:pt x="10" y="66"/>
                  </a:cubicBezTo>
                  <a:cubicBezTo>
                    <a:pt x="4" y="60"/>
                    <a:pt x="4" y="60"/>
                    <a:pt x="4" y="60"/>
                  </a:cubicBezTo>
                  <a:cubicBezTo>
                    <a:pt x="4" y="59"/>
                    <a:pt x="3" y="60"/>
                    <a:pt x="2" y="61"/>
                  </a:cubicBezTo>
                  <a:cubicBezTo>
                    <a:pt x="0" y="68"/>
                    <a:pt x="0" y="68"/>
                    <a:pt x="0" y="68"/>
                  </a:cubicBezTo>
                  <a:cubicBezTo>
                    <a:pt x="0" y="69"/>
                    <a:pt x="1" y="70"/>
                    <a:pt x="2" y="70"/>
                  </a:cubicBezTo>
                  <a:lnTo>
                    <a:pt x="9" y="68"/>
                  </a:lnTo>
                  <a:close/>
                  <a:moveTo>
                    <a:pt x="64" y="6"/>
                  </a:moveTo>
                  <a:cubicBezTo>
                    <a:pt x="58" y="0"/>
                    <a:pt x="52" y="4"/>
                    <a:pt x="52" y="4"/>
                  </a:cubicBezTo>
                  <a:cubicBezTo>
                    <a:pt x="51" y="5"/>
                    <a:pt x="50" y="6"/>
                    <a:pt x="49" y="7"/>
                  </a:cubicBezTo>
                  <a:cubicBezTo>
                    <a:pt x="48" y="8"/>
                    <a:pt x="48" y="10"/>
                    <a:pt x="49" y="11"/>
                  </a:cubicBezTo>
                  <a:cubicBezTo>
                    <a:pt x="60" y="21"/>
                    <a:pt x="60" y="21"/>
                    <a:pt x="60" y="21"/>
                  </a:cubicBezTo>
                  <a:cubicBezTo>
                    <a:pt x="60" y="22"/>
                    <a:pt x="62" y="22"/>
                    <a:pt x="63" y="21"/>
                  </a:cubicBezTo>
                  <a:cubicBezTo>
                    <a:pt x="64" y="20"/>
                    <a:pt x="65" y="19"/>
                    <a:pt x="66" y="18"/>
                  </a:cubicBezTo>
                  <a:cubicBezTo>
                    <a:pt x="66" y="18"/>
                    <a:pt x="70" y="12"/>
                    <a:pt x="64" y="6"/>
                  </a:cubicBezTo>
                  <a:moveTo>
                    <a:pt x="22" y="62"/>
                  </a:moveTo>
                  <a:cubicBezTo>
                    <a:pt x="21" y="63"/>
                    <a:pt x="20" y="63"/>
                    <a:pt x="19" y="62"/>
                  </a:cubicBezTo>
                  <a:cubicBezTo>
                    <a:pt x="8" y="51"/>
                    <a:pt x="8" y="51"/>
                    <a:pt x="8" y="51"/>
                  </a:cubicBezTo>
                  <a:cubicBezTo>
                    <a:pt x="7" y="51"/>
                    <a:pt x="7" y="49"/>
                    <a:pt x="8" y="48"/>
                  </a:cubicBezTo>
                  <a:cubicBezTo>
                    <a:pt x="42" y="14"/>
                    <a:pt x="42" y="14"/>
                    <a:pt x="42" y="14"/>
                  </a:cubicBezTo>
                  <a:cubicBezTo>
                    <a:pt x="43" y="13"/>
                    <a:pt x="44" y="13"/>
                    <a:pt x="45" y="14"/>
                  </a:cubicBezTo>
                  <a:cubicBezTo>
                    <a:pt x="56" y="25"/>
                    <a:pt x="56" y="25"/>
                    <a:pt x="56" y="25"/>
                  </a:cubicBezTo>
                  <a:cubicBezTo>
                    <a:pt x="57" y="26"/>
                    <a:pt x="57" y="27"/>
                    <a:pt x="56" y="28"/>
                  </a:cubicBezTo>
                  <a:lnTo>
                    <a:pt x="22" y="62"/>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dirty="0">
                <a:gradFill>
                  <a:gsLst>
                    <a:gs pos="50000">
                      <a:schemeClr val="tx1"/>
                    </a:gs>
                    <a:gs pos="100000">
                      <a:schemeClr val="tx1"/>
                    </a:gs>
                  </a:gsLst>
                  <a:lin ang="5400000" scaled="0"/>
                </a:gradFill>
              </a:endParaRPr>
            </a:p>
          </p:txBody>
        </p:sp>
      </p:grpSp>
      <p:grpSp>
        <p:nvGrpSpPr>
          <p:cNvPr id="27" name="Group 26"/>
          <p:cNvGrpSpPr/>
          <p:nvPr/>
        </p:nvGrpSpPr>
        <p:grpSpPr>
          <a:xfrm>
            <a:off x="6801178" y="1713778"/>
            <a:ext cx="1846596" cy="1666462"/>
            <a:chOff x="7219616" y="1741218"/>
            <a:chExt cx="1846596" cy="1666462"/>
          </a:xfrm>
        </p:grpSpPr>
        <p:sp>
          <p:nvSpPr>
            <p:cNvPr id="8" name="Rectangle 7">
              <a:hlinkClick r:id="rId7"/>
            </p:cNvPr>
            <p:cNvSpPr/>
            <p:nvPr/>
          </p:nvSpPr>
          <p:spPr bwMode="auto">
            <a:xfrm>
              <a:off x="7219616" y="1741218"/>
              <a:ext cx="1846596" cy="1666462"/>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r>
                <a:rPr lang="en-US" sz="1600" dirty="0" smtClean="0">
                  <a:gradFill>
                    <a:gsLst>
                      <a:gs pos="50000">
                        <a:schemeClr val="tx1"/>
                      </a:gs>
                      <a:gs pos="100000">
                        <a:schemeClr val="tx1"/>
                      </a:gs>
                    </a:gsLst>
                    <a:lin ang="5400000" scaled="0"/>
                  </a:gradFill>
                  <a:ea typeface="Segoe UI" pitchFamily="34" charset="0"/>
                  <a:cs typeface="Segoe UI" pitchFamily="34" charset="0"/>
                </a:rPr>
                <a:t>Hands-On Labs</a:t>
              </a:r>
            </a:p>
          </p:txBody>
        </p:sp>
        <p:pic>
          <p:nvPicPr>
            <p:cNvPr id="26" name="Picture 3" descr="C:\Users\chrisw\Desktop\Kinect Hand.png">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200" t="39359" r="23215" b="-2658"/>
            <a:stretch/>
          </p:blipFill>
          <p:spPr bwMode="black">
            <a:xfrm>
              <a:off x="7596067" y="1978338"/>
              <a:ext cx="1093695" cy="9803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809959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3528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12611157"/>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hidden="1"/>
          <p:cNvSpPr/>
          <p:nvPr/>
        </p:nvSpPr>
        <p:spPr bwMode="auto">
          <a:xfrm>
            <a:off x="10007600" y="0"/>
            <a:ext cx="2181225" cy="6871056"/>
          </a:xfrm>
          <a:prstGeom prst="rect">
            <a:avLst/>
          </a:prstGeom>
          <a:gradFill>
            <a:gsLst>
              <a:gs pos="64000">
                <a:srgbClr val="000000">
                  <a:alpha val="5000"/>
                </a:srgbClr>
              </a:gs>
              <a:gs pos="0">
                <a:schemeClr val="tx1">
                  <a:lumMod val="40000"/>
                  <a:lumOff val="60000"/>
                </a:schemeClr>
              </a:gs>
              <a:gs pos="50000">
                <a:schemeClr val="bg1">
                  <a:alpha val="20000"/>
                </a:schemeClr>
              </a:gs>
              <a:gs pos="58000">
                <a:srgbClr val="000000">
                  <a:alpha val="10000"/>
                </a:srgbClr>
              </a:gs>
              <a:gs pos="100000">
                <a:schemeClr val="bg1">
                  <a:alpha val="0"/>
                </a:schemeClr>
              </a:gs>
            </a:gsLst>
            <a:lin ang="5400000" scaled="0"/>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822960" tIns="274320" rIns="0" bIns="0" numCol="1" rtlCol="0" anchor="ctr" anchorCtr="0" compatLnSpc="1">
            <a:prstTxWarp prst="textNoShape">
              <a:avLst/>
            </a:prstTxWarp>
          </a:bodyPr>
          <a:lstStyle/>
          <a:p>
            <a:pPr marL="635000" fontAlgn="base">
              <a:lnSpc>
                <a:spcPct val="85000"/>
              </a:lnSpc>
              <a:spcBef>
                <a:spcPct val="0"/>
              </a:spcBef>
              <a:spcAft>
                <a:spcPct val="0"/>
              </a:spcAft>
              <a:defRPr/>
            </a:pPr>
            <a:endParaRPr lang="en-US" sz="4000" spc="-150" dirty="0" smtClean="0">
              <a:ln w="3175">
                <a:noFill/>
              </a:ln>
              <a:solidFill>
                <a:srgbClr val="FFFF00"/>
              </a:solidFill>
              <a:cs typeface="Arial" charset="0"/>
            </a:endParaRPr>
          </a:p>
        </p:txBody>
      </p:sp>
      <p:sp>
        <p:nvSpPr>
          <p:cNvPr id="14" name="Title 10"/>
          <p:cNvSpPr>
            <a:spLocks noGrp="1"/>
          </p:cNvSpPr>
          <p:nvPr>
            <p:ph type="title"/>
          </p:nvPr>
        </p:nvSpPr>
        <p:spPr>
          <a:xfrm>
            <a:off x="519112" y="228600"/>
            <a:ext cx="11149013" cy="1717393"/>
          </a:xfrm>
        </p:spPr>
        <p:txBody>
          <a:bodyPr/>
          <a:lstStyle/>
          <a:p>
            <a:pPr lvl="0"/>
            <a:r>
              <a:rPr lang="en-US" sz="4600" dirty="0" smtClean="0">
                <a:gradFill flip="none" rotWithShape="1">
                  <a:gsLst>
                    <a:gs pos="0">
                      <a:schemeClr val="tx1"/>
                    </a:gs>
                    <a:gs pos="86000">
                      <a:schemeClr val="tx1"/>
                    </a:gs>
                  </a:gsLst>
                  <a:lin ang="5400000" scaled="0"/>
                  <a:tileRect/>
                </a:gradFill>
                <a:effectLst/>
                <a:latin typeface="+mj-lt"/>
              </a:rPr>
              <a:t>Please Complete an Evaluation </a:t>
            </a:r>
            <a:br>
              <a:rPr lang="en-US" sz="4600" dirty="0" smtClean="0">
                <a:gradFill flip="none" rotWithShape="1">
                  <a:gsLst>
                    <a:gs pos="0">
                      <a:schemeClr val="tx1"/>
                    </a:gs>
                    <a:gs pos="86000">
                      <a:schemeClr val="tx1"/>
                    </a:gs>
                  </a:gsLst>
                  <a:lin ang="5400000" scaled="0"/>
                  <a:tileRect/>
                </a:gradFill>
                <a:effectLst/>
                <a:latin typeface="+mj-lt"/>
              </a:rPr>
            </a:br>
            <a:r>
              <a:rPr lang="en-US" sz="3400" spc="-50" dirty="0" smtClean="0">
                <a:gradFill>
                  <a:gsLst>
                    <a:gs pos="50000">
                      <a:schemeClr val="accent1"/>
                    </a:gs>
                    <a:gs pos="100000">
                      <a:schemeClr val="accent1"/>
                    </a:gs>
                  </a:gsLst>
                  <a:lin ang="5400000" scaled="0"/>
                </a:gradFill>
                <a:effectLst/>
                <a:latin typeface="+mj-lt"/>
              </a:rPr>
              <a:t>Your feedback is important!</a:t>
            </a:r>
            <a:r>
              <a:rPr lang="en-US" sz="3600" dirty="0" smtClean="0"/>
              <a:t/>
            </a:r>
            <a:br>
              <a:rPr lang="en-US" sz="3600" dirty="0" smtClean="0"/>
            </a:br>
            <a:endParaRPr lang="en-US" dirty="0"/>
          </a:p>
        </p:txBody>
      </p:sp>
      <p:sp>
        <p:nvSpPr>
          <p:cNvPr id="12" name="Text Placeholder 11"/>
          <p:cNvSpPr>
            <a:spLocks noGrp="1"/>
          </p:cNvSpPr>
          <p:nvPr>
            <p:ph type="body" sz="quarter" idx="10"/>
          </p:nvPr>
        </p:nvSpPr>
        <p:spPr>
          <a:xfrm>
            <a:off x="519113" y="1948943"/>
            <a:ext cx="2152361" cy="2215991"/>
          </a:xfrm>
        </p:spPr>
        <p:txBody>
          <a:bodyPr/>
          <a:lstStyle/>
          <a:p>
            <a:pPr marL="0" lvl="0">
              <a:spcAft>
                <a:spcPts val="400"/>
              </a:spcAft>
              <a:buNone/>
            </a:pPr>
            <a:r>
              <a:rPr lang="en-US" sz="4000" dirty="0" smtClean="0">
                <a:gradFill>
                  <a:gsLst>
                    <a:gs pos="50000">
                      <a:schemeClr val="tx1"/>
                    </a:gs>
                    <a:gs pos="100000">
                      <a:schemeClr val="tx1"/>
                    </a:gs>
                  </a:gsLst>
                  <a:lin ang="5400000" scaled="0"/>
                </a:gradFill>
              </a:rPr>
              <a:t>Multiple</a:t>
            </a:r>
            <a:br>
              <a:rPr lang="en-US" sz="4000" dirty="0" smtClean="0">
                <a:gradFill>
                  <a:gsLst>
                    <a:gs pos="50000">
                      <a:schemeClr val="tx1"/>
                    </a:gs>
                    <a:gs pos="100000">
                      <a:schemeClr val="tx1"/>
                    </a:gs>
                  </a:gsLst>
                  <a:lin ang="5400000" scaled="0"/>
                </a:gradFill>
              </a:rPr>
            </a:br>
            <a:r>
              <a:rPr lang="en-US" sz="4000" dirty="0" smtClean="0">
                <a:gradFill>
                  <a:gsLst>
                    <a:gs pos="50000">
                      <a:schemeClr val="tx1"/>
                    </a:gs>
                    <a:gs pos="100000">
                      <a:schemeClr val="tx1"/>
                    </a:gs>
                  </a:gsLst>
                  <a:lin ang="5400000" scaled="0"/>
                </a:gradFill>
              </a:rPr>
              <a:t>ways to </a:t>
            </a:r>
            <a:r>
              <a:rPr lang="en-US" sz="4000" dirty="0">
                <a:gradFill>
                  <a:gsLst>
                    <a:gs pos="50000">
                      <a:schemeClr val="tx1"/>
                    </a:gs>
                    <a:gs pos="100000">
                      <a:schemeClr val="tx1"/>
                    </a:gs>
                  </a:gsLst>
                  <a:lin ang="5400000" scaled="0"/>
                </a:gradFill>
              </a:rPr>
              <a:t>E</a:t>
            </a:r>
            <a:r>
              <a:rPr lang="en-US" sz="4000" dirty="0" smtClean="0">
                <a:gradFill>
                  <a:gsLst>
                    <a:gs pos="50000">
                      <a:schemeClr val="tx1"/>
                    </a:gs>
                    <a:gs pos="100000">
                      <a:schemeClr val="tx1"/>
                    </a:gs>
                  </a:gsLst>
                  <a:lin ang="5400000" scaled="0"/>
                </a:gradFill>
              </a:rPr>
              <a:t>valuate </a:t>
            </a:r>
            <a:r>
              <a:rPr lang="en-US" sz="4000" dirty="0">
                <a:gradFill>
                  <a:gsLst>
                    <a:gs pos="50000">
                      <a:schemeClr val="tx1"/>
                    </a:gs>
                    <a:gs pos="100000">
                      <a:schemeClr val="tx1"/>
                    </a:gs>
                  </a:gsLst>
                  <a:lin ang="5400000" scaled="0"/>
                </a:gradFill>
              </a:rPr>
              <a:t>S</a:t>
            </a:r>
            <a:r>
              <a:rPr lang="en-US" sz="4000" dirty="0" smtClean="0">
                <a:gradFill>
                  <a:gsLst>
                    <a:gs pos="50000">
                      <a:schemeClr val="tx1"/>
                    </a:gs>
                    <a:gs pos="100000">
                      <a:schemeClr val="tx1"/>
                    </a:gs>
                  </a:gsLst>
                  <a:lin ang="5400000" scaled="0"/>
                </a:gradFill>
              </a:rPr>
              <a:t>essions</a:t>
            </a:r>
          </a:p>
        </p:txBody>
      </p:sp>
      <p:sp>
        <p:nvSpPr>
          <p:cNvPr id="15" name="Rectangle 14"/>
          <p:cNvSpPr/>
          <p:nvPr/>
        </p:nvSpPr>
        <p:spPr bwMode="auto">
          <a:xfrm>
            <a:off x="9855200" y="0"/>
            <a:ext cx="2333625" cy="6858000"/>
          </a:xfrm>
          <a:prstGeom prst="rect">
            <a:avLst/>
          </a:prstGeom>
          <a:no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822960" tIns="274320" rIns="0" bIns="0" numCol="1" rtlCol="0" anchor="ctr" anchorCtr="0" compatLnSpc="1">
            <a:prstTxWarp prst="textNoShape">
              <a:avLst/>
            </a:prstTxWarp>
          </a:bodyPr>
          <a:lstStyle/>
          <a:p>
            <a:pPr marL="635000" fontAlgn="base">
              <a:lnSpc>
                <a:spcPct val="85000"/>
              </a:lnSpc>
              <a:spcBef>
                <a:spcPct val="0"/>
              </a:spcBef>
              <a:spcAft>
                <a:spcPct val="0"/>
              </a:spcAft>
              <a:defRPr/>
            </a:pPr>
            <a:endParaRPr lang="en-US" sz="4000" spc="-150" dirty="0" smtClean="0">
              <a:ln w="3175">
                <a:noFill/>
              </a:ln>
              <a:solidFill>
                <a:srgbClr val="FFFF00"/>
              </a:solidFill>
              <a:cs typeface="Arial" charset="0"/>
            </a:endParaRPr>
          </a:p>
        </p:txBody>
      </p:sp>
      <p:sp>
        <p:nvSpPr>
          <p:cNvPr id="16" name="Rectangle 15" hidden="1"/>
          <p:cNvSpPr/>
          <p:nvPr/>
        </p:nvSpPr>
        <p:spPr>
          <a:xfrm>
            <a:off x="10207766" y="1484925"/>
            <a:ext cx="1872343" cy="1588127"/>
          </a:xfrm>
          <a:prstGeom prst="rect">
            <a:avLst/>
          </a:prstGeom>
        </p:spPr>
        <p:txBody>
          <a:bodyPr wrap="square">
            <a:spAutoFit/>
          </a:bodyPr>
          <a:lstStyle/>
          <a:p>
            <a:pPr defTabSz="912777">
              <a:lnSpc>
                <a:spcPct val="90000"/>
              </a:lnSpc>
              <a:spcBef>
                <a:spcPct val="30000"/>
              </a:spcBef>
              <a:buClr>
                <a:srgbClr val="FFFFFF"/>
              </a:buClr>
              <a:buSzPct val="95000"/>
            </a:pPr>
            <a:r>
              <a:rPr lang="en-US" kern="0" dirty="0" smtClean="0">
                <a:solidFill>
                  <a:srgbClr val="024981">
                    <a:lumMod val="60000"/>
                    <a:lumOff val="40000"/>
                  </a:srgbClr>
                </a:solidFill>
              </a:rPr>
              <a:t>Be eligible </a:t>
            </a:r>
            <a:br>
              <a:rPr lang="en-US" kern="0" dirty="0" smtClean="0">
                <a:solidFill>
                  <a:srgbClr val="024981">
                    <a:lumMod val="60000"/>
                    <a:lumOff val="40000"/>
                  </a:srgbClr>
                </a:solidFill>
              </a:rPr>
            </a:br>
            <a:r>
              <a:rPr lang="en-US" kern="0" dirty="0" smtClean="0">
                <a:solidFill>
                  <a:srgbClr val="024981">
                    <a:lumMod val="60000"/>
                    <a:lumOff val="40000"/>
                  </a:srgbClr>
                </a:solidFill>
              </a:rPr>
              <a:t>to win great daily prizes and the grand prize of a $5,000 Travel Voucher!</a:t>
            </a:r>
          </a:p>
        </p:txBody>
      </p:sp>
      <p:grpSp>
        <p:nvGrpSpPr>
          <p:cNvPr id="3" name="Group 2"/>
          <p:cNvGrpSpPr/>
          <p:nvPr/>
        </p:nvGrpSpPr>
        <p:grpSpPr>
          <a:xfrm>
            <a:off x="298223" y="5966789"/>
            <a:ext cx="11806361" cy="751663"/>
            <a:chOff x="515937" y="5342167"/>
            <a:chExt cx="11806361" cy="1249172"/>
          </a:xfrm>
        </p:grpSpPr>
        <p:sp>
          <p:nvSpPr>
            <p:cNvPr id="18" name="Bar"/>
            <p:cNvSpPr/>
            <p:nvPr/>
          </p:nvSpPr>
          <p:spPr bwMode="auto">
            <a:xfrm>
              <a:off x="515937" y="5342167"/>
              <a:ext cx="11806361" cy="1174745"/>
            </a:xfrm>
            <a:prstGeom prst="rect">
              <a:avLst/>
            </a:prstGeom>
            <a:noFill/>
            <a:ln w="19050">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000000"/>
                    </a:gs>
                    <a:gs pos="100000">
                      <a:srgbClr val="000000"/>
                    </a:gs>
                  </a:gsLst>
                  <a:lin ang="5400000" scaled="0"/>
                </a:gradFill>
              </a:endParaRPr>
            </a:p>
          </p:txBody>
        </p:sp>
        <p:pic>
          <p:nvPicPr>
            <p:cNvPr id="20" name="Youth Ensemble Atlanta" hidden="1"/>
            <p:cNvPicPr>
              <a:picLocks noChangeAspect="1"/>
            </p:cNvPicPr>
            <p:nvPr/>
          </p:nvPicPr>
          <p:blipFill rotWithShape="1">
            <a:blip r:embed="rId3">
              <a:extLst>
                <a:ext uri="{28A0092B-C50C-407E-A947-70E740481C1C}">
                  <a14:useLocalDpi xmlns:a14="http://schemas.microsoft.com/office/drawing/2010/main" val="0"/>
                </a:ext>
              </a:extLst>
            </a:blip>
            <a:srcRect l="36368" t="355" r="12174" b="2429"/>
            <a:stretch/>
          </p:blipFill>
          <p:spPr>
            <a:xfrm>
              <a:off x="636477" y="5663468"/>
              <a:ext cx="1889098" cy="9278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22" name="Hawaii_seashell"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36857">
            <a:off x="9122269" y="3742684"/>
            <a:ext cx="1739692" cy="1208119"/>
          </a:xfrm>
          <a:prstGeom prst="rect">
            <a:avLst/>
          </a:prstGeom>
          <a:solidFill>
            <a:srgbClr val="FFFFFF">
              <a:shade val="85000"/>
            </a:srgbClr>
          </a:solidFill>
          <a:ln w="1270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aris, France" hidden="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2594" y="3866756"/>
            <a:ext cx="1265011" cy="1686682"/>
          </a:xfrm>
          <a:prstGeom prst="rect">
            <a:avLst/>
          </a:prstGeom>
          <a:solidFill>
            <a:srgbClr val="FFFFFF">
              <a:shade val="85000"/>
            </a:srgbClr>
          </a:solidFill>
          <a:ln w="1270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5" name="Rectangle 24" hidden="1"/>
          <p:cNvSpPr/>
          <p:nvPr/>
        </p:nvSpPr>
        <p:spPr bwMode="auto">
          <a:xfrm>
            <a:off x="7780299" y="2332418"/>
            <a:ext cx="1866357" cy="1866357"/>
          </a:xfrm>
          <a:prstGeom prst="rect">
            <a:avLst/>
          </a:prstGeom>
          <a:solidFill>
            <a:schemeClr val="accent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grpSp>
        <p:nvGrpSpPr>
          <p:cNvPr id="2" name="Group 1"/>
          <p:cNvGrpSpPr>
            <a:grpSpLocks noChangeAspect="1"/>
          </p:cNvGrpSpPr>
          <p:nvPr/>
        </p:nvGrpSpPr>
        <p:grpSpPr>
          <a:xfrm>
            <a:off x="2772289" y="1905000"/>
            <a:ext cx="9189522" cy="4519865"/>
            <a:chOff x="1899172" y="2233440"/>
            <a:chExt cx="7852839" cy="3862418"/>
          </a:xfrm>
        </p:grpSpPr>
        <p:sp>
          <p:nvSpPr>
            <p:cNvPr id="45" name="Rectangle 44"/>
            <p:cNvSpPr/>
            <p:nvPr/>
          </p:nvSpPr>
          <p:spPr bwMode="auto">
            <a:xfrm>
              <a:off x="3879024" y="4218722"/>
              <a:ext cx="1877135" cy="187713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5720" tIns="45720" rIns="45720" bIns="45720" numCol="1" rtlCol="0" anchor="ctr" anchorCtr="0" compatLnSpc="1">
              <a:prstTxWarp prst="textNoShape">
                <a:avLst/>
              </a:prstTxWarp>
            </a:bodyPr>
            <a:lstStyle/>
            <a:p>
              <a:r>
                <a:rPr lang="en-US" sz="2400" b="1" dirty="0">
                  <a:gradFill>
                    <a:gsLst>
                      <a:gs pos="0">
                        <a:schemeClr val="tx1"/>
                      </a:gs>
                      <a:gs pos="100000">
                        <a:schemeClr val="tx1"/>
                      </a:gs>
                    </a:gsLst>
                    <a:lin ang="5400000" scaled="0"/>
                  </a:gradFill>
                  <a:latin typeface="Segoe UI" pitchFamily="34" charset="0"/>
                  <a:ea typeface="Segoe UI" pitchFamily="34" charset="0"/>
                  <a:cs typeface="Segoe UI" pitchFamily="34" charset="0"/>
                </a:rPr>
                <a:t>Scan the Tag</a:t>
              </a:r>
            </a:p>
            <a:p>
              <a:r>
                <a:rPr lang="en-US" sz="2400" dirty="0">
                  <a:solidFill>
                    <a:schemeClr val="tx1">
                      <a:alpha val="99000"/>
                    </a:schemeClr>
                  </a:solidFill>
                  <a:latin typeface="Segoe UI" pitchFamily="34" charset="0"/>
                  <a:ea typeface="Segoe UI" pitchFamily="34" charset="0"/>
                  <a:cs typeface="Segoe UI" pitchFamily="34" charset="0"/>
                </a:rPr>
                <a:t>to evaluate this</a:t>
              </a:r>
            </a:p>
            <a:p>
              <a:r>
                <a:rPr lang="en-US" sz="2400" dirty="0">
                  <a:solidFill>
                    <a:schemeClr val="tx1">
                      <a:alpha val="99000"/>
                    </a:schemeClr>
                  </a:solidFill>
                  <a:latin typeface="Segoe UI" pitchFamily="34" charset="0"/>
                  <a:ea typeface="Segoe UI" pitchFamily="34" charset="0"/>
                  <a:cs typeface="Segoe UI" pitchFamily="34" charset="0"/>
                </a:rPr>
                <a:t>session now </a:t>
              </a:r>
              <a:r>
                <a:rPr lang="en-US" sz="2400" dirty="0" smtClean="0">
                  <a:solidFill>
                    <a:schemeClr val="tx1">
                      <a:alpha val="99000"/>
                    </a:schemeClr>
                  </a:solidFill>
                  <a:latin typeface="Segoe UI" pitchFamily="34" charset="0"/>
                  <a:ea typeface="Segoe UI" pitchFamily="34" charset="0"/>
                  <a:cs typeface="Segoe UI" pitchFamily="34" charset="0"/>
                </a:rPr>
                <a:t/>
              </a:r>
              <a:br>
                <a:rPr lang="en-US" sz="2400" dirty="0" smtClean="0">
                  <a:solidFill>
                    <a:schemeClr val="tx1">
                      <a:alpha val="99000"/>
                    </a:schemeClr>
                  </a:solidFill>
                  <a:latin typeface="Segoe UI" pitchFamily="34" charset="0"/>
                  <a:ea typeface="Segoe UI" pitchFamily="34" charset="0"/>
                  <a:cs typeface="Segoe UI" pitchFamily="34" charset="0"/>
                </a:rPr>
              </a:br>
              <a:r>
                <a:rPr lang="en-US" sz="2400" dirty="0" smtClean="0">
                  <a:solidFill>
                    <a:schemeClr val="tx1">
                      <a:alpha val="99000"/>
                    </a:schemeClr>
                  </a:solidFill>
                  <a:latin typeface="Segoe UI" pitchFamily="34" charset="0"/>
                  <a:ea typeface="Segoe UI" pitchFamily="34" charset="0"/>
                  <a:cs typeface="Segoe UI" pitchFamily="34" charset="0"/>
                </a:rPr>
                <a:t>on </a:t>
              </a:r>
              <a:r>
                <a:rPr lang="en-US" sz="2400" b="1" dirty="0" err="1" smtClean="0">
                  <a:gradFill>
                    <a:gsLst>
                      <a:gs pos="0">
                        <a:schemeClr val="tx1"/>
                      </a:gs>
                      <a:gs pos="100000">
                        <a:schemeClr val="tx1"/>
                      </a:gs>
                    </a:gsLst>
                    <a:lin ang="5400000" scaled="0"/>
                  </a:gradFill>
                  <a:latin typeface="Segoe UI" pitchFamily="34" charset="0"/>
                  <a:ea typeface="Segoe UI" pitchFamily="34" charset="0"/>
                  <a:cs typeface="Segoe UI" pitchFamily="34" charset="0"/>
                </a:rPr>
                <a:t>myTechEd</a:t>
              </a:r>
              <a:r>
                <a:rPr lang="en-US" sz="2400" b="1"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a:t>
              </a:r>
              <a:r>
                <a:rPr lang="en-US" sz="2400" b="1" dirty="0">
                  <a:gradFill>
                    <a:gsLst>
                      <a:gs pos="0">
                        <a:schemeClr val="tx1"/>
                      </a:gs>
                      <a:gs pos="100000">
                        <a:schemeClr val="tx1"/>
                      </a:gs>
                    </a:gsLst>
                    <a:lin ang="5400000" scaled="0"/>
                  </a:gradFill>
                  <a:latin typeface="Segoe UI" pitchFamily="34" charset="0"/>
                  <a:ea typeface="Segoe UI" pitchFamily="34" charset="0"/>
                  <a:cs typeface="Segoe UI" pitchFamily="34" charset="0"/>
                </a:rPr>
                <a:t>Mobile</a:t>
              </a:r>
            </a:p>
          </p:txBody>
        </p:sp>
        <p:grpSp>
          <p:nvGrpSpPr>
            <p:cNvPr id="9" name="Group 8"/>
            <p:cNvGrpSpPr/>
            <p:nvPr/>
          </p:nvGrpSpPr>
          <p:grpSpPr>
            <a:xfrm>
              <a:off x="3879023" y="2233443"/>
              <a:ext cx="1877135" cy="1877135"/>
              <a:chOff x="9118243" y="2100785"/>
              <a:chExt cx="1877135" cy="1877135"/>
            </a:xfrm>
          </p:grpSpPr>
          <p:sp>
            <p:nvSpPr>
              <p:cNvPr id="43" name="Rectangle 42"/>
              <p:cNvSpPr/>
              <p:nvPr/>
            </p:nvSpPr>
            <p:spPr bwMode="auto">
              <a:xfrm>
                <a:off x="9118243" y="2100785"/>
                <a:ext cx="1877135" cy="187713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6" name="Freeform 89"/>
              <p:cNvSpPr>
                <a:spLocks noEditPoints="1"/>
              </p:cNvSpPr>
              <p:nvPr/>
            </p:nvSpPr>
            <p:spPr bwMode="black">
              <a:xfrm>
                <a:off x="9338842" y="2504652"/>
                <a:ext cx="1435936" cy="924348"/>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FFFFFF"/>
              </a:solidFill>
              <a:ln>
                <a:noFill/>
              </a:ln>
            </p:spPr>
            <p:txBody>
              <a:bodyPr vert="horz" wrap="square" lIns="0" tIns="41153" rIns="82305" bIns="41153" numCol="1" anchor="t" anchorCtr="0" compatLnSpc="1">
                <a:prstTxWarp prst="textNoShape">
                  <a:avLst/>
                </a:prstTxWarp>
              </a:bodyPr>
              <a:lstStyle/>
              <a:p>
                <a:pPr algn="ctr"/>
                <a:endParaRPr lang="en-US" sz="1600">
                  <a:gradFill>
                    <a:gsLst>
                      <a:gs pos="0">
                        <a:srgbClr val="FFFFFF"/>
                      </a:gs>
                      <a:gs pos="100000">
                        <a:srgbClr val="FFFFFF"/>
                      </a:gs>
                    </a:gsLst>
                    <a:lin ang="5400000" scaled="0"/>
                  </a:gradFill>
                </a:endParaRPr>
              </a:p>
            </p:txBody>
          </p:sp>
        </p:grpSp>
        <p:grpSp>
          <p:nvGrpSpPr>
            <p:cNvPr id="10" name="Group 9"/>
            <p:cNvGrpSpPr/>
            <p:nvPr/>
          </p:nvGrpSpPr>
          <p:grpSpPr>
            <a:xfrm>
              <a:off x="1899173" y="2233440"/>
              <a:ext cx="1877135" cy="1877135"/>
              <a:chOff x="7138393" y="2100782"/>
              <a:chExt cx="1877135" cy="1877135"/>
            </a:xfrm>
          </p:grpSpPr>
          <p:sp>
            <p:nvSpPr>
              <p:cNvPr id="7" name="Rectangle 6"/>
              <p:cNvSpPr/>
              <p:nvPr/>
            </p:nvSpPr>
            <p:spPr bwMode="auto">
              <a:xfrm>
                <a:off x="7138393" y="2100782"/>
                <a:ext cx="1877135" cy="187713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47" name="Group 46"/>
              <p:cNvGrpSpPr/>
              <p:nvPr/>
            </p:nvGrpSpPr>
            <p:grpSpPr bwMode="black">
              <a:xfrm>
                <a:off x="7320762" y="2504652"/>
                <a:ext cx="1534955" cy="924348"/>
                <a:chOff x="863600" y="2393157"/>
                <a:chExt cx="876300" cy="527844"/>
              </a:xfrm>
              <a:solidFill>
                <a:schemeClr val="tx1"/>
              </a:solidFill>
            </p:grpSpPr>
            <p:sp>
              <p:nvSpPr>
                <p:cNvPr id="48" name="Freeform 47"/>
                <p:cNvSpPr>
                  <a:spLocks noEditPoints="1"/>
                </p:cNvSpPr>
                <p:nvPr/>
              </p:nvSpPr>
              <p:spPr bwMode="black">
                <a:xfrm>
                  <a:off x="1521931" y="2481334"/>
                  <a:ext cx="217969" cy="439667"/>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0" tIns="45718" rIns="91436" bIns="45718" numCol="1" rtlCol="0" anchor="ctr" anchorCtr="0" compatLnSpc="1">
                  <a:prstTxWarp prst="textNoShape">
                    <a:avLst/>
                  </a:prstTxWarp>
                </a:bodyPr>
                <a:lstStyle/>
                <a:p>
                  <a:pPr algn="ctr" defTabSz="740740"/>
                  <a:endParaRPr lang="en-US" spc="-122" dirty="0">
                    <a:gradFill>
                      <a:gsLst>
                        <a:gs pos="0">
                          <a:srgbClr val="FFFFFF"/>
                        </a:gs>
                        <a:gs pos="100000">
                          <a:srgbClr val="FFFFFF"/>
                        </a:gs>
                      </a:gsLst>
                      <a:lin ang="5400000" scaled="0"/>
                    </a:gradFill>
                    <a:latin typeface="Segoe Light" pitchFamily="34" charset="0"/>
                  </a:endParaRPr>
                </a:p>
              </p:txBody>
            </p:sp>
            <p:sp>
              <p:nvSpPr>
                <p:cNvPr id="49" name="Freeform 88"/>
                <p:cNvSpPr>
                  <a:spLocks noEditPoints="1"/>
                </p:cNvSpPr>
                <p:nvPr/>
              </p:nvSpPr>
              <p:spPr bwMode="black">
                <a:xfrm>
                  <a:off x="863600" y="2393157"/>
                  <a:ext cx="622300" cy="527844"/>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0" tIns="45718" rIns="91436" bIns="45718" numCol="1" rtlCol="0" anchor="ctr" anchorCtr="0" compatLnSpc="1">
                  <a:prstTxWarp prst="textNoShape">
                    <a:avLst/>
                  </a:prstTxWarp>
                </a:bodyPr>
                <a:lstStyle/>
                <a:p>
                  <a:pPr algn="ctr" defTabSz="740740"/>
                  <a:endParaRPr lang="en-US" spc="-122" dirty="0">
                    <a:gradFill>
                      <a:gsLst>
                        <a:gs pos="0">
                          <a:srgbClr val="FFFFFF"/>
                        </a:gs>
                        <a:gs pos="100000">
                          <a:srgbClr val="FFFFFF"/>
                        </a:gs>
                      </a:gsLst>
                      <a:lin ang="5400000" scaled="0"/>
                    </a:gradFill>
                    <a:latin typeface="Segoe Light" pitchFamily="34" charset="0"/>
                  </a:endParaRPr>
                </a:p>
              </p:txBody>
            </p:sp>
          </p:grpSp>
        </p:grpSp>
        <p:grpSp>
          <p:nvGrpSpPr>
            <p:cNvPr id="11" name="Group 10"/>
            <p:cNvGrpSpPr/>
            <p:nvPr/>
          </p:nvGrpSpPr>
          <p:grpSpPr>
            <a:xfrm>
              <a:off x="1899172" y="4218723"/>
              <a:ext cx="1877135" cy="1877135"/>
              <a:chOff x="7138392" y="4086065"/>
              <a:chExt cx="1877135" cy="1877135"/>
            </a:xfrm>
          </p:grpSpPr>
          <p:sp>
            <p:nvSpPr>
              <p:cNvPr id="44" name="Rectangle 43"/>
              <p:cNvSpPr/>
              <p:nvPr/>
            </p:nvSpPr>
            <p:spPr bwMode="auto">
              <a:xfrm>
                <a:off x="7138392" y="4086065"/>
                <a:ext cx="1877135" cy="187713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2647" y="4337680"/>
                <a:ext cx="715574" cy="1373903"/>
              </a:xfrm>
              <a:prstGeom prst="rect">
                <a:avLst/>
              </a:prstGeom>
            </p:spPr>
          </p:pic>
        </p:grpSp>
        <p:pic>
          <p:nvPicPr>
            <p:cNvPr id="28"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889597" y="2233443"/>
              <a:ext cx="3862414" cy="3862415"/>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2" descr="C:\Users\Jordan\Desktop\TechEd_2012\TechEd-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6909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childTnLst>
                                </p:cTn>
                              </p:par>
                              <p:par>
                                <p:cTn id="8" presetID="42"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anim calcmode="lin" valueType="num">
                                      <p:cBhvr>
                                        <p:cTn id="11" dur="500" fill="hold"/>
                                        <p:tgtEl>
                                          <p:spTgt spid="22"/>
                                        </p:tgtEl>
                                        <p:attrNameLst>
                                          <p:attrName>ppt_x</p:attrName>
                                        </p:attrNameLst>
                                      </p:cBhvr>
                                      <p:tavLst>
                                        <p:tav tm="0">
                                          <p:val>
                                            <p:strVal val="#ppt_x"/>
                                          </p:val>
                                        </p:tav>
                                        <p:tav tm="100000">
                                          <p:val>
                                            <p:strVal val="#ppt_x"/>
                                          </p:val>
                                        </p:tav>
                                      </p:tavLst>
                                    </p:anim>
                                    <p:anim calcmode="lin" valueType="num">
                                      <p:cBhvr>
                                        <p:cTn id="12" dur="500" fill="hold"/>
                                        <p:tgtEl>
                                          <p:spTgt spid="22"/>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anim calcmode="lin" valueType="num">
                                      <p:cBhvr>
                                        <p:cTn id="16" dur="500" fill="hold"/>
                                        <p:tgtEl>
                                          <p:spTgt spid="24"/>
                                        </p:tgtEl>
                                        <p:attrNameLst>
                                          <p:attrName>ppt_x</p:attrName>
                                        </p:attrNameLst>
                                      </p:cBhvr>
                                      <p:tavLst>
                                        <p:tav tm="0">
                                          <p:val>
                                            <p:strVal val="#ppt_x"/>
                                          </p:val>
                                        </p:tav>
                                        <p:tav tm="100000">
                                          <p:val>
                                            <p:strVal val="#ppt_x"/>
                                          </p:val>
                                        </p:tav>
                                      </p:tavLst>
                                    </p:anim>
                                    <p:anim calcmode="lin" valueType="num">
                                      <p:cBhvr>
                                        <p:cTn id="17" dur="500" fill="hold"/>
                                        <p:tgtEl>
                                          <p:spTgt spid="24"/>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Green"/>
          <p:cNvSpPr/>
          <p:nvPr/>
        </p:nvSpPr>
        <p:spPr bwMode="auto">
          <a:xfrm>
            <a:off x="7562060" y="28303"/>
            <a:ext cx="1831192" cy="1782647"/>
          </a:xfrm>
          <a:prstGeom prst="roundRect">
            <a:avLst>
              <a:gd name="adj" fmla="val 0"/>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Demos</a:t>
            </a:r>
          </a:p>
        </p:txBody>
      </p:sp>
      <p:sp>
        <p:nvSpPr>
          <p:cNvPr id="26" name="Red"/>
          <p:cNvSpPr/>
          <p:nvPr/>
        </p:nvSpPr>
        <p:spPr bwMode="auto">
          <a:xfrm>
            <a:off x="7562060" y="1914776"/>
            <a:ext cx="3863960" cy="1782647"/>
          </a:xfrm>
          <a:prstGeom prst="roundRect">
            <a:avLst>
              <a:gd name="adj" fmla="val 0"/>
            </a:avLst>
          </a:prstGeom>
          <a:solidFill>
            <a:schemeClr val="accent5"/>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Demos</a:t>
            </a:r>
          </a:p>
        </p:txBody>
      </p:sp>
      <p:sp>
        <p:nvSpPr>
          <p:cNvPr id="27" name="Yellow"/>
          <p:cNvSpPr/>
          <p:nvPr/>
        </p:nvSpPr>
        <p:spPr bwMode="auto">
          <a:xfrm>
            <a:off x="5654857" y="1914777"/>
            <a:ext cx="1808762" cy="1782647"/>
          </a:xfrm>
          <a:prstGeom prst="roundRect">
            <a:avLst>
              <a:gd name="adj" fmla="val 0"/>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Demos</a:t>
            </a:r>
          </a:p>
        </p:txBody>
      </p:sp>
      <p:sp>
        <p:nvSpPr>
          <p:cNvPr id="28" name="Orange"/>
          <p:cNvSpPr/>
          <p:nvPr/>
        </p:nvSpPr>
        <p:spPr bwMode="auto">
          <a:xfrm>
            <a:off x="5657249" y="28304"/>
            <a:ext cx="1808763" cy="1782647"/>
          </a:xfrm>
          <a:prstGeom prst="roundRect">
            <a:avLst>
              <a:gd name="adj" fmla="val 0"/>
            </a:avLst>
          </a:prstGeom>
          <a:solidFill>
            <a:schemeClr val="accent3"/>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latin typeface="Segoe UI" pitchFamily="34" charset="0"/>
                <a:ea typeface="Segoe UI" pitchFamily="34" charset="0"/>
                <a:cs typeface="Segoe UI" pitchFamily="34" charset="0"/>
              </a:rPr>
              <a:t>Demos</a:t>
            </a: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29" name="Light Blue"/>
          <p:cNvSpPr/>
          <p:nvPr/>
        </p:nvSpPr>
        <p:spPr bwMode="auto">
          <a:xfrm>
            <a:off x="9490908" y="0"/>
            <a:ext cx="1935111" cy="1808887"/>
          </a:xfrm>
          <a:prstGeom prst="roundRect">
            <a:avLst>
              <a:gd name="adj" fmla="val 0"/>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latin typeface="Segoe UI" pitchFamily="34" charset="0"/>
                <a:ea typeface="Segoe UI" pitchFamily="34" charset="0"/>
                <a:cs typeface="Segoe UI" pitchFamily="34" charset="0"/>
              </a:rPr>
              <a:t>Demos</a:t>
            </a: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31" name="Green"/>
          <p:cNvSpPr/>
          <p:nvPr/>
        </p:nvSpPr>
        <p:spPr bwMode="auto">
          <a:xfrm>
            <a:off x="11502220" y="40503"/>
            <a:ext cx="686605" cy="1775703"/>
          </a:xfrm>
          <a:prstGeom prst="roundRect">
            <a:avLst>
              <a:gd name="adj" fmla="val 0"/>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p:txBody>
      </p:sp>
      <p:sp>
        <p:nvSpPr>
          <p:cNvPr id="33" name="Red"/>
          <p:cNvSpPr/>
          <p:nvPr/>
        </p:nvSpPr>
        <p:spPr bwMode="auto">
          <a:xfrm>
            <a:off x="5654857" y="3779952"/>
            <a:ext cx="3743282" cy="1782647"/>
          </a:xfrm>
          <a:prstGeom prst="roundRect">
            <a:avLst>
              <a:gd name="adj" fmla="val 0"/>
            </a:avLst>
          </a:prstGeom>
          <a:solidFill>
            <a:srgbClr val="7030A0"/>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Demos</a:t>
            </a:r>
          </a:p>
        </p:txBody>
      </p:sp>
      <p:sp>
        <p:nvSpPr>
          <p:cNvPr id="36" name="Orange"/>
          <p:cNvSpPr/>
          <p:nvPr/>
        </p:nvSpPr>
        <p:spPr bwMode="auto">
          <a:xfrm>
            <a:off x="11502220" y="3779953"/>
            <a:ext cx="686605" cy="1782647"/>
          </a:xfrm>
          <a:prstGeom prst="roundRect">
            <a:avLst>
              <a:gd name="adj" fmla="val 0"/>
            </a:avLst>
          </a:prstGeom>
          <a:solidFill>
            <a:srgbClr val="92D050"/>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37" name="Yellow"/>
          <p:cNvSpPr/>
          <p:nvPr/>
        </p:nvSpPr>
        <p:spPr bwMode="auto">
          <a:xfrm>
            <a:off x="9490908" y="3779953"/>
            <a:ext cx="1935112" cy="1782647"/>
          </a:xfrm>
          <a:prstGeom prst="roundRect">
            <a:avLst>
              <a:gd name="adj" fmla="val 0"/>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Demos</a:t>
            </a:r>
          </a:p>
        </p:txBody>
      </p:sp>
      <p:sp>
        <p:nvSpPr>
          <p:cNvPr id="39" name="Orange"/>
          <p:cNvSpPr/>
          <p:nvPr/>
        </p:nvSpPr>
        <p:spPr bwMode="auto">
          <a:xfrm>
            <a:off x="11502220" y="1904999"/>
            <a:ext cx="686605" cy="1792423"/>
          </a:xfrm>
          <a:prstGeom prst="roundRect">
            <a:avLst>
              <a:gd name="adj" fmla="val 0"/>
            </a:avLst>
          </a:prstGeom>
          <a:solidFill>
            <a:schemeClr val="accent3"/>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41" name="Orange"/>
          <p:cNvSpPr/>
          <p:nvPr/>
        </p:nvSpPr>
        <p:spPr bwMode="auto">
          <a:xfrm>
            <a:off x="5654856" y="5645745"/>
            <a:ext cx="1808763" cy="1219199"/>
          </a:xfrm>
          <a:prstGeom prst="roundRect">
            <a:avLst>
              <a:gd name="adj" fmla="val 0"/>
            </a:avLst>
          </a:prstGeom>
          <a:solidFill>
            <a:srgbClr val="92D050"/>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a:r>
              <a:rPr lang="en-US" sz="2200" dirty="0" smtClean="0">
                <a:solidFill>
                  <a:schemeClr val="tx1">
                    <a:alpha val="99000"/>
                  </a:schemeClr>
                </a:solidFill>
                <a:latin typeface="Segoe UI" pitchFamily="34" charset="0"/>
                <a:ea typeface="Segoe UI" pitchFamily="34" charset="0"/>
                <a:cs typeface="Segoe UI" pitchFamily="34" charset="0"/>
              </a:rPr>
              <a:t>Demos</a:t>
            </a: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43" name="Green"/>
          <p:cNvSpPr/>
          <p:nvPr/>
        </p:nvSpPr>
        <p:spPr bwMode="auto">
          <a:xfrm>
            <a:off x="11502220" y="5653629"/>
            <a:ext cx="686605" cy="1212255"/>
          </a:xfrm>
          <a:prstGeom prst="roundRect">
            <a:avLst>
              <a:gd name="adj" fmla="val 0"/>
            </a:avLst>
          </a:prstGeom>
          <a:solidFill>
            <a:srgbClr val="7030A0"/>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p:txBody>
      </p:sp>
      <p:sp>
        <p:nvSpPr>
          <p:cNvPr id="44" name="Orange"/>
          <p:cNvSpPr/>
          <p:nvPr/>
        </p:nvSpPr>
        <p:spPr bwMode="auto">
          <a:xfrm>
            <a:off x="7562061" y="5638800"/>
            <a:ext cx="1836078" cy="1226145"/>
          </a:xfrm>
          <a:prstGeom prst="roundRect">
            <a:avLst>
              <a:gd name="adj" fmla="val 0"/>
            </a:avLst>
          </a:prstGeom>
          <a:solidFill>
            <a:schemeClr val="accent3"/>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a:r>
              <a:rPr lang="en-US" sz="2200" dirty="0" smtClean="0">
                <a:solidFill>
                  <a:schemeClr val="tx1">
                    <a:alpha val="99000"/>
                  </a:schemeClr>
                </a:solidFill>
                <a:latin typeface="Segoe UI" pitchFamily="34" charset="0"/>
                <a:ea typeface="Segoe UI" pitchFamily="34" charset="0"/>
                <a:cs typeface="Segoe UI" pitchFamily="34" charset="0"/>
              </a:rPr>
              <a:t>Demos</a:t>
            </a: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45" name="Orange"/>
          <p:cNvSpPr/>
          <p:nvPr/>
        </p:nvSpPr>
        <p:spPr bwMode="auto">
          <a:xfrm>
            <a:off x="9490908" y="5638800"/>
            <a:ext cx="1935111" cy="1219199"/>
          </a:xfrm>
          <a:prstGeom prst="roundRect">
            <a:avLst>
              <a:gd name="adj" fmla="val 0"/>
            </a:avLst>
          </a:prstGeom>
          <a:solidFill>
            <a:srgbClr val="00B0F0"/>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a:r>
              <a:rPr lang="en-US" sz="2200" dirty="0" smtClean="0">
                <a:solidFill>
                  <a:schemeClr val="tx1">
                    <a:alpha val="99000"/>
                  </a:schemeClr>
                </a:solidFill>
                <a:latin typeface="Segoe UI" pitchFamily="34" charset="0"/>
                <a:ea typeface="Segoe UI" pitchFamily="34" charset="0"/>
                <a:cs typeface="Segoe UI" pitchFamily="34" charset="0"/>
              </a:rPr>
              <a:t>Demos</a:t>
            </a: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659959" y="974619"/>
            <a:ext cx="5967853" cy="1098762"/>
          </a:xfrm>
          <a:prstGeom prst="rect">
            <a:avLst/>
          </a:prstGeom>
          <a:noFill/>
        </p:spPr>
        <p:txBody>
          <a:bodyPr wrap="square" lIns="91440" tIns="91440" rIns="91440" bIns="91440" rtlCol="0">
            <a:spAutoFit/>
          </a:bodyPr>
          <a:lstStyle/>
          <a:p>
            <a:pPr>
              <a:lnSpc>
                <a:spcPct val="90000"/>
              </a:lnSpc>
              <a:spcBef>
                <a:spcPct val="20000"/>
              </a:spcBef>
              <a:buSzPct val="90000"/>
            </a:pPr>
            <a:r>
              <a:rPr lang="en-US" sz="6600" b="1" dirty="0" smtClean="0">
                <a:solidFill>
                  <a:schemeClr val="tx1">
                    <a:alpha val="99000"/>
                  </a:schemeClr>
                </a:solidFill>
              </a:rPr>
              <a:t>Agenda</a:t>
            </a:r>
          </a:p>
        </p:txBody>
      </p:sp>
    </p:spTree>
    <p:extLst>
      <p:ext uri="{BB962C8B-B14F-4D97-AF65-F5344CB8AC3E}">
        <p14:creationId xmlns:p14="http://schemas.microsoft.com/office/powerpoint/2010/main" val="34902947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1+#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0-#ppt_w/2"/>
                                          </p:val>
                                        </p:tav>
                                        <p:tav tm="100000">
                                          <p:val>
                                            <p:strVal val="#ppt_x"/>
                                          </p:val>
                                        </p:tav>
                                      </p:tavLst>
                                    </p:anim>
                                    <p:anim calcmode="lin" valueType="num">
                                      <p:cBhvr additive="base">
                                        <p:cTn id="16" dur="500" fill="hold"/>
                                        <p:tgtEl>
                                          <p:spTgt spid="29"/>
                                        </p:tgtEl>
                                        <p:attrNameLst>
                                          <p:attrName>ppt_y</p:attrName>
                                        </p:attrNameLst>
                                      </p:cBhvr>
                                      <p:tavLst>
                                        <p:tav tm="0">
                                          <p:val>
                                            <p:strVal val="#ppt_y"/>
                                          </p:val>
                                        </p:tav>
                                        <p:tav tm="100000">
                                          <p:val>
                                            <p:strVal val="#ppt_y"/>
                                          </p:val>
                                        </p:tav>
                                      </p:tavLst>
                                    </p:anim>
                                  </p:childTnLst>
                                </p:cTn>
                              </p:par>
                              <p:par>
                                <p:cTn id="17" presetID="2" presetClass="entr" presetSubtype="12" fill="hold" grpId="0" nodeType="withEffect">
                                  <p:stCondLst>
                                    <p:cond delay="25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0-#ppt_w/2"/>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stCondLst>
                                    <p:cond delay="50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0-#ppt_h/2"/>
                                          </p:val>
                                        </p:tav>
                                        <p:tav tm="100000">
                                          <p:val>
                                            <p:strVal val="#ppt_y"/>
                                          </p:val>
                                        </p:tav>
                                      </p:tavLst>
                                    </p:anim>
                                  </p:childTnLst>
                                </p:cTn>
                              </p:par>
                              <p:par>
                                <p:cTn id="25" presetID="2" presetClass="entr" presetSubtype="4" fill="hold" grpId="0" nodeType="withEffect">
                                  <p:stCondLst>
                                    <p:cond delay="50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par>
                                <p:cTn id="29" presetID="2" presetClass="entr" presetSubtype="3" fill="hold" grpId="0" nodeType="withEffect">
                                  <p:stCondLst>
                                    <p:cond delay="50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1+#ppt_w/2"/>
                                          </p:val>
                                        </p:tav>
                                        <p:tav tm="100000">
                                          <p:val>
                                            <p:strVal val="#ppt_x"/>
                                          </p:val>
                                        </p:tav>
                                      </p:tavLst>
                                    </p:anim>
                                    <p:anim calcmode="lin" valueType="num">
                                      <p:cBhvr additive="base">
                                        <p:cTn id="32" dur="500" fill="hold"/>
                                        <p:tgtEl>
                                          <p:spTgt spid="41"/>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50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ppt_x"/>
                                          </p:val>
                                        </p:tav>
                                        <p:tav tm="100000">
                                          <p:val>
                                            <p:strVal val="#ppt_x"/>
                                          </p:val>
                                        </p:tav>
                                      </p:tavLst>
                                    </p:anim>
                                    <p:anim calcmode="lin" valueType="num">
                                      <p:cBhvr additive="base">
                                        <p:cTn id="36" dur="500" fill="hold"/>
                                        <p:tgtEl>
                                          <p:spTgt spid="44"/>
                                        </p:tgtEl>
                                        <p:attrNameLst>
                                          <p:attrName>ppt_y</p:attrName>
                                        </p:attrNameLst>
                                      </p:cBhvr>
                                      <p:tavLst>
                                        <p:tav tm="0">
                                          <p:val>
                                            <p:strVal val="0-#ppt_h/2"/>
                                          </p:val>
                                        </p:tav>
                                        <p:tav tm="100000">
                                          <p:val>
                                            <p:strVal val="#ppt_y"/>
                                          </p:val>
                                        </p:tav>
                                      </p:tavLst>
                                    </p:anim>
                                  </p:childTnLst>
                                </p:cTn>
                              </p:par>
                              <p:par>
                                <p:cTn id="37" presetID="2" presetClass="entr" presetSubtype="2" fill="hold" grpId="0" nodeType="withEffect">
                                  <p:stCondLst>
                                    <p:cond delay="50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1+#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9" fill="hold" grpId="0" nodeType="withEffect">
                                  <p:stCondLst>
                                    <p:cond delay="50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0-#ppt_w/2"/>
                                          </p:val>
                                        </p:tav>
                                        <p:tav tm="100000">
                                          <p:val>
                                            <p:strVal val="#ppt_x"/>
                                          </p:val>
                                        </p:tav>
                                      </p:tavLst>
                                    </p:anim>
                                    <p:anim calcmode="lin" valueType="num">
                                      <p:cBhvr additive="base">
                                        <p:cTn id="44" dur="500" fill="hold"/>
                                        <p:tgtEl>
                                          <p:spTgt spid="37"/>
                                        </p:tgtEl>
                                        <p:attrNameLst>
                                          <p:attrName>ppt_y</p:attrName>
                                        </p:attrNameLst>
                                      </p:cBhvr>
                                      <p:tavLst>
                                        <p:tav tm="0">
                                          <p:val>
                                            <p:strVal val="0-#ppt_h/2"/>
                                          </p:val>
                                        </p:tav>
                                        <p:tav tm="100000">
                                          <p:val>
                                            <p:strVal val="#ppt_y"/>
                                          </p:val>
                                        </p:tav>
                                      </p:tavLst>
                                    </p:anim>
                                  </p:childTnLst>
                                </p:cTn>
                              </p:par>
                              <p:par>
                                <p:cTn id="45" presetID="2" presetClass="entr" presetSubtype="4" fill="hold" grpId="0" nodeType="withEffect">
                                  <p:stCondLst>
                                    <p:cond delay="50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50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50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500" fill="hold"/>
                                        <p:tgtEl>
                                          <p:spTgt spid="36"/>
                                        </p:tgtEl>
                                        <p:attrNameLst>
                                          <p:attrName>ppt_x</p:attrName>
                                        </p:attrNameLst>
                                      </p:cBhvr>
                                      <p:tavLst>
                                        <p:tav tm="0">
                                          <p:val>
                                            <p:strVal val="#ppt_x"/>
                                          </p:val>
                                        </p:tav>
                                        <p:tav tm="100000">
                                          <p:val>
                                            <p:strVal val="#ppt_x"/>
                                          </p:val>
                                        </p:tav>
                                      </p:tavLst>
                                    </p:anim>
                                    <p:anim calcmode="lin" valueType="num">
                                      <p:cBhvr additive="base">
                                        <p:cTn id="56" dur="500" fill="hold"/>
                                        <p:tgtEl>
                                          <p:spTgt spid="36"/>
                                        </p:tgtEl>
                                        <p:attrNameLst>
                                          <p:attrName>ppt_y</p:attrName>
                                        </p:attrNameLst>
                                      </p:cBhvr>
                                      <p:tavLst>
                                        <p:tav tm="0">
                                          <p:val>
                                            <p:strVal val="1+#ppt_h/2"/>
                                          </p:val>
                                        </p:tav>
                                        <p:tav tm="100000">
                                          <p:val>
                                            <p:strVal val="#ppt_y"/>
                                          </p:val>
                                        </p:tav>
                                      </p:tavLst>
                                    </p:anim>
                                  </p:childTnLst>
                                </p:cTn>
                              </p:par>
                              <p:par>
                                <p:cTn id="57" presetID="2" presetClass="entr" presetSubtype="8" fill="hold" grpId="0" nodeType="withEffect">
                                  <p:stCondLst>
                                    <p:cond delay="500"/>
                                  </p:stCondLst>
                                  <p:childTnLst>
                                    <p:set>
                                      <p:cBhvr>
                                        <p:cTn id="58" dur="1" fill="hold">
                                          <p:stCondLst>
                                            <p:cond delay="0"/>
                                          </p:stCondLst>
                                        </p:cTn>
                                        <p:tgtEl>
                                          <p:spTgt spid="43"/>
                                        </p:tgtEl>
                                        <p:attrNameLst>
                                          <p:attrName>style.visibility</p:attrName>
                                        </p:attrNameLst>
                                      </p:cBhvr>
                                      <p:to>
                                        <p:strVal val="visible"/>
                                      </p:to>
                                    </p:set>
                                    <p:anim calcmode="lin" valueType="num">
                                      <p:cBhvr additive="base">
                                        <p:cTn id="59" dur="500" fill="hold"/>
                                        <p:tgtEl>
                                          <p:spTgt spid="43"/>
                                        </p:tgtEl>
                                        <p:attrNameLst>
                                          <p:attrName>ppt_x</p:attrName>
                                        </p:attrNameLst>
                                      </p:cBhvr>
                                      <p:tavLst>
                                        <p:tav tm="0">
                                          <p:val>
                                            <p:strVal val="0-#ppt_w/2"/>
                                          </p:val>
                                        </p:tav>
                                        <p:tav tm="100000">
                                          <p:val>
                                            <p:strVal val="#ppt_x"/>
                                          </p:val>
                                        </p:tav>
                                      </p:tavLst>
                                    </p:anim>
                                    <p:anim calcmode="lin" valueType="num">
                                      <p:cBhvr additive="base">
                                        <p:cTn id="60"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1" grpId="0" animBg="1"/>
      <p:bldP spid="33" grpId="0" animBg="1"/>
      <p:bldP spid="36" grpId="0" animBg="1"/>
      <p:bldP spid="37" grpId="0" animBg="1"/>
      <p:bldP spid="39" grpId="0" animBg="1"/>
      <p:bldP spid="41" grpId="0" animBg="1"/>
      <p:bldP spid="43" grpId="0" animBg="1"/>
      <p:bldP spid="44" grpId="0" animBg="1"/>
      <p:bldP spid="4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Services Momentum</a:t>
            </a:r>
            <a:endParaRPr lang="en-US" dirty="0"/>
          </a:p>
        </p:txBody>
      </p:sp>
      <p:grpSp>
        <p:nvGrpSpPr>
          <p:cNvPr id="4" name="Group 3"/>
          <p:cNvGrpSpPr/>
          <p:nvPr/>
        </p:nvGrpSpPr>
        <p:grpSpPr>
          <a:xfrm>
            <a:off x="568655" y="742951"/>
            <a:ext cx="8268957" cy="2960990"/>
            <a:chOff x="1905000" y="206188"/>
            <a:chExt cx="5670783" cy="1909482"/>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206188"/>
              <a:ext cx="5670783" cy="1909482"/>
            </a:xfrm>
            <a:prstGeom prst="rect">
              <a:avLst/>
            </a:prstGeom>
          </p:spPr>
        </p:pic>
        <p:sp>
          <p:nvSpPr>
            <p:cNvPr id="6" name="Rectangle 5"/>
            <p:cNvSpPr/>
            <p:nvPr/>
          </p:nvSpPr>
          <p:spPr>
            <a:xfrm>
              <a:off x="2209801" y="520357"/>
              <a:ext cx="5007072" cy="1319730"/>
            </a:xfrm>
            <a:prstGeom prst="rect">
              <a:avLst/>
            </a:prstGeom>
          </p:spPr>
          <p:txBody>
            <a:bodyPr wrap="square">
              <a:spAutoFit/>
            </a:bodyPr>
            <a:lstStyle/>
            <a:p>
              <a:pPr defTabSz="685891" fontAlgn="auto">
                <a:spcBef>
                  <a:spcPts val="0"/>
                </a:spcBef>
                <a:spcAft>
                  <a:spcPts val="450"/>
                </a:spcAft>
                <a:defRPr/>
              </a:pPr>
              <a:r>
                <a:rPr lang="en-US" sz="1400" b="1" kern="0" dirty="0">
                  <a:solidFill>
                    <a:srgbClr val="000000">
                      <a:lumMod val="75000"/>
                      <a:lumOff val="25000"/>
                    </a:srgbClr>
                  </a:solidFill>
                  <a:cs typeface="Arial" pitchFamily="34" charset="0"/>
                </a:rPr>
                <a:t>Broad adoption </a:t>
              </a:r>
            </a:p>
            <a:p>
              <a:pPr defTabSz="685891" fontAlgn="auto">
                <a:spcBef>
                  <a:spcPts val="0"/>
                </a:spcBef>
                <a:spcAft>
                  <a:spcPts val="450"/>
                </a:spcAft>
                <a:defRPr/>
              </a:pPr>
              <a:r>
                <a:rPr lang="en-US" sz="1400" i="1" kern="0" dirty="0">
                  <a:solidFill>
                    <a:srgbClr val="000000">
                      <a:lumMod val="75000"/>
                      <a:lumOff val="25000"/>
                    </a:srgbClr>
                  </a:solidFill>
                </a:rPr>
                <a:t>“Customers in the Magic Quadrant survey report that their Microsoft average deployment sizes are now </a:t>
              </a:r>
              <a:r>
                <a:rPr lang="en-US" sz="1400" i="1" kern="0" dirty="0">
                  <a:solidFill>
                    <a:srgbClr val="F89829">
                      <a:lumMod val="75000"/>
                    </a:srgbClr>
                  </a:solidFill>
                </a:rPr>
                <a:t>larger than any other vendor in the survey in terms of users</a:t>
              </a:r>
              <a:r>
                <a:rPr lang="en-US" sz="1400" i="1" kern="0" dirty="0">
                  <a:solidFill>
                    <a:srgbClr val="000000">
                      <a:lumMod val="75000"/>
                      <a:lumOff val="25000"/>
                    </a:srgbClr>
                  </a:solidFill>
                </a:rPr>
                <a:t>.”</a:t>
              </a:r>
            </a:p>
            <a:p>
              <a:pPr defTabSz="685891" fontAlgn="auto">
                <a:spcBef>
                  <a:spcPts val="0"/>
                </a:spcBef>
                <a:spcAft>
                  <a:spcPts val="900"/>
                </a:spcAft>
                <a:defRPr/>
              </a:pPr>
              <a:r>
                <a:rPr lang="en-US" sz="1400" i="1" kern="0" dirty="0">
                  <a:solidFill>
                    <a:srgbClr val="000000">
                      <a:lumMod val="75000"/>
                      <a:lumOff val="25000"/>
                    </a:srgbClr>
                  </a:solidFill>
                </a:rPr>
                <a:t>“Use of OLAP functionality by Microsoft customers is </a:t>
              </a:r>
              <a:r>
                <a:rPr lang="en-US" sz="1400" i="1" kern="0" dirty="0">
                  <a:solidFill>
                    <a:srgbClr val="F89829">
                      <a:lumMod val="75000"/>
                    </a:srgbClr>
                  </a:solidFill>
                </a:rPr>
                <a:t>more than double </a:t>
              </a:r>
              <a:r>
                <a:rPr lang="en-US" sz="1400" i="1" kern="0" dirty="0">
                  <a:solidFill>
                    <a:srgbClr val="000000">
                      <a:lumMod val="75000"/>
                      <a:lumOff val="25000"/>
                    </a:srgbClr>
                  </a:solidFill>
                </a:rPr>
                <a:t>that for the rest of the survey respondents.”</a:t>
              </a:r>
            </a:p>
            <a:p>
              <a:pPr defTabSz="685891" fontAlgn="auto">
                <a:spcBef>
                  <a:spcPts val="0"/>
                </a:spcBef>
                <a:spcAft>
                  <a:spcPts val="900"/>
                </a:spcAft>
                <a:defRPr/>
              </a:pPr>
              <a:r>
                <a:rPr lang="en-US" sz="1400" i="1" kern="0" dirty="0">
                  <a:solidFill>
                    <a:schemeClr val="accent4"/>
                  </a:solidFill>
                  <a:hlinkClick r:id="rId3"/>
                </a:rPr>
                <a:t>Source: Gartner Magic Quadrant for BI Platforms, 2011</a:t>
              </a:r>
              <a:endParaRPr lang="en-US" sz="1400" kern="0" dirty="0">
                <a:solidFill>
                  <a:schemeClr val="accent4"/>
                </a:solidFill>
              </a:endParaRPr>
            </a:p>
            <a:p>
              <a:pPr defTabSz="685891" fontAlgn="auto">
                <a:spcBef>
                  <a:spcPts val="0"/>
                </a:spcBef>
                <a:spcAft>
                  <a:spcPts val="900"/>
                </a:spcAft>
                <a:defRPr/>
              </a:pPr>
              <a:endParaRPr lang="en-US" sz="1400" i="1" kern="0" dirty="0">
                <a:solidFill>
                  <a:srgbClr val="000000">
                    <a:lumMod val="75000"/>
                    <a:lumOff val="25000"/>
                  </a:srgbClr>
                </a:solidFill>
              </a:endParaRPr>
            </a:p>
          </p:txBody>
        </p:sp>
      </p:grpSp>
      <p:grpSp>
        <p:nvGrpSpPr>
          <p:cNvPr id="7" name="Group 6"/>
          <p:cNvGrpSpPr/>
          <p:nvPr/>
        </p:nvGrpSpPr>
        <p:grpSpPr>
          <a:xfrm>
            <a:off x="533400" y="4693197"/>
            <a:ext cx="9294812" cy="2241003"/>
            <a:chOff x="762000" y="5397871"/>
            <a:chExt cx="6526739" cy="1624706"/>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5397871"/>
              <a:ext cx="6526739" cy="1624706"/>
            </a:xfrm>
            <a:prstGeom prst="rect">
              <a:avLst/>
            </a:prstGeom>
          </p:spPr>
        </p:pic>
        <p:sp>
          <p:nvSpPr>
            <p:cNvPr id="9" name="Rectangle 8"/>
            <p:cNvSpPr/>
            <p:nvPr/>
          </p:nvSpPr>
          <p:spPr>
            <a:xfrm>
              <a:off x="1035748" y="5751959"/>
              <a:ext cx="5894379" cy="821881"/>
            </a:xfrm>
            <a:prstGeom prst="rect">
              <a:avLst/>
            </a:prstGeom>
          </p:spPr>
          <p:txBody>
            <a:bodyPr wrap="square">
              <a:spAutoFit/>
            </a:bodyPr>
            <a:lstStyle/>
            <a:p>
              <a:pPr defTabSz="685891" fontAlgn="auto">
                <a:spcBef>
                  <a:spcPts val="0"/>
                </a:spcBef>
                <a:spcAft>
                  <a:spcPts val="450"/>
                </a:spcAft>
                <a:defRPr/>
              </a:pPr>
              <a:r>
                <a:rPr lang="en-US" sz="1400" b="1" kern="0" dirty="0">
                  <a:solidFill>
                    <a:srgbClr val="000000">
                      <a:lumMod val="75000"/>
                      <a:lumOff val="25000"/>
                    </a:srgbClr>
                  </a:solidFill>
                  <a:cs typeface="Arial" pitchFamily="34" charset="0"/>
                </a:rPr>
                <a:t>Highest rated infrastructure and development tools</a:t>
              </a:r>
            </a:p>
            <a:p>
              <a:pPr defTabSz="685891" fontAlgn="auto">
                <a:spcBef>
                  <a:spcPts val="0"/>
                </a:spcBef>
                <a:spcAft>
                  <a:spcPts val="900"/>
                </a:spcAft>
                <a:defRPr/>
              </a:pPr>
              <a:r>
                <a:rPr lang="en-US" sz="1400" i="1" kern="0" dirty="0">
                  <a:solidFill>
                    <a:srgbClr val="000000">
                      <a:lumMod val="75000"/>
                      <a:lumOff val="25000"/>
                    </a:srgbClr>
                  </a:solidFill>
                </a:rPr>
                <a:t>“Microsoft customers </a:t>
              </a:r>
              <a:r>
                <a:rPr lang="en-US" sz="1400" i="1" kern="0" dirty="0">
                  <a:solidFill>
                    <a:srgbClr val="F89829">
                      <a:lumMod val="75000"/>
                    </a:srgbClr>
                  </a:solidFill>
                </a:rPr>
                <a:t>rate its BI platform infrastructure and development tools among the highest </a:t>
              </a:r>
              <a:r>
                <a:rPr lang="en-US" sz="1400" i="1" kern="0" dirty="0">
                  <a:solidFill>
                    <a:srgbClr val="000000">
                      <a:lumMod val="75000"/>
                      <a:lumOff val="25000"/>
                    </a:srgbClr>
                  </a:solidFill>
                </a:rPr>
                <a:t>compared to other vendors, and a higher percentage of customers use them extensively.” </a:t>
              </a:r>
              <a:r>
                <a:rPr lang="en-US" sz="1400" u="sng" kern="0" dirty="0">
                  <a:solidFill>
                    <a:srgbClr val="000000">
                      <a:lumMod val="75000"/>
                      <a:lumOff val="25000"/>
                    </a:srgbClr>
                  </a:solidFill>
                  <a:cs typeface="Arial" pitchFamily="34" charset="0"/>
                </a:rPr>
                <a:t> </a:t>
              </a:r>
            </a:p>
            <a:p>
              <a:pPr defTabSz="685891" fontAlgn="auto">
                <a:spcBef>
                  <a:spcPts val="0"/>
                </a:spcBef>
                <a:spcAft>
                  <a:spcPts val="900"/>
                </a:spcAft>
                <a:defRPr/>
              </a:pPr>
              <a:r>
                <a:rPr lang="en-US" sz="1400" i="1" kern="0" dirty="0">
                  <a:solidFill>
                    <a:srgbClr val="0071BC">
                      <a:lumMod val="75000"/>
                    </a:srgbClr>
                  </a:solidFill>
                  <a:hlinkClick r:id="rId3"/>
                </a:rPr>
                <a:t>Source: Gartner Magic Quadrant for BI Platforms, 2011</a:t>
              </a:r>
              <a:endParaRPr lang="en-US" sz="1400" kern="0" dirty="0">
                <a:solidFill>
                  <a:srgbClr val="0071BC">
                    <a:lumMod val="75000"/>
                  </a:srgbClr>
                </a:solidFill>
              </a:endParaRPr>
            </a:p>
          </p:txBody>
        </p:sp>
      </p:gr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7024" y="3124200"/>
            <a:ext cx="9248846" cy="2018748"/>
          </a:xfrm>
          <a:prstGeom prst="rect">
            <a:avLst/>
          </a:prstGeom>
        </p:spPr>
      </p:pic>
      <p:sp>
        <p:nvSpPr>
          <p:cNvPr id="11" name="Rectangle 10"/>
          <p:cNvSpPr/>
          <p:nvPr/>
        </p:nvSpPr>
        <p:spPr>
          <a:xfrm>
            <a:off x="3584411" y="3581400"/>
            <a:ext cx="9596601" cy="1249060"/>
          </a:xfrm>
          <a:prstGeom prst="rect">
            <a:avLst/>
          </a:prstGeom>
        </p:spPr>
        <p:txBody>
          <a:bodyPr wrap="square">
            <a:spAutoFit/>
          </a:bodyPr>
          <a:lstStyle/>
          <a:p>
            <a:pPr defTabSz="685891" fontAlgn="auto">
              <a:spcBef>
                <a:spcPts val="0"/>
              </a:spcBef>
              <a:spcAft>
                <a:spcPts val="450"/>
              </a:spcAft>
              <a:defRPr/>
            </a:pPr>
            <a:r>
              <a:rPr lang="en-US" sz="1400" b="1" kern="0" dirty="0">
                <a:solidFill>
                  <a:srgbClr val="000000">
                    <a:lumMod val="75000"/>
                    <a:lumOff val="25000"/>
                  </a:srgbClr>
                </a:solidFill>
                <a:cs typeface="Arial" pitchFamily="34" charset="0"/>
              </a:rPr>
              <a:t>Large ecosystem </a:t>
            </a:r>
          </a:p>
          <a:p>
            <a:pPr defTabSz="685891" fontAlgn="auto">
              <a:spcBef>
                <a:spcPts val="0"/>
              </a:spcBef>
              <a:spcAft>
                <a:spcPts val="900"/>
              </a:spcAft>
              <a:defRPr/>
            </a:pPr>
            <a:r>
              <a:rPr lang="en-US" sz="1400" i="1" kern="0" dirty="0">
                <a:solidFill>
                  <a:srgbClr val="000000">
                    <a:lumMod val="75000"/>
                    <a:lumOff val="25000"/>
                  </a:srgbClr>
                </a:solidFill>
              </a:rPr>
              <a:t>"</a:t>
            </a:r>
            <a:r>
              <a:rPr lang="en-US" sz="1400" i="1" kern="0" dirty="0">
                <a:solidFill>
                  <a:srgbClr val="F89829">
                    <a:lumMod val="75000"/>
                  </a:srgbClr>
                </a:solidFill>
              </a:rPr>
              <a:t>Wide availability of skills </a:t>
            </a:r>
            <a:r>
              <a:rPr lang="en-US" sz="1400" i="1" kern="0" dirty="0">
                <a:solidFill>
                  <a:srgbClr val="000000">
                    <a:lumMod val="75000"/>
                    <a:lumOff val="25000"/>
                  </a:srgbClr>
                </a:solidFill>
              </a:rPr>
              <a:t>is among the top reasons customers select Microsoft over competing vendors.”</a:t>
            </a:r>
          </a:p>
          <a:p>
            <a:pPr defTabSz="685891" fontAlgn="auto">
              <a:spcBef>
                <a:spcPts val="0"/>
              </a:spcBef>
              <a:spcAft>
                <a:spcPts val="900"/>
              </a:spcAft>
              <a:defRPr/>
            </a:pPr>
            <a:r>
              <a:rPr lang="en-US" sz="1400" i="1" kern="0" dirty="0">
                <a:solidFill>
                  <a:srgbClr val="0071BC">
                    <a:lumMod val="75000"/>
                  </a:srgbClr>
                </a:solidFill>
                <a:hlinkClick r:id="rId3"/>
              </a:rPr>
              <a:t>Source: Gartner Magic Quadrant for BI Platforms, 2011</a:t>
            </a:r>
            <a:endParaRPr lang="en-US" sz="1400" kern="0" dirty="0">
              <a:solidFill>
                <a:srgbClr val="0071BC">
                  <a:lumMod val="75000"/>
                </a:srgbClr>
              </a:solidFill>
            </a:endParaRPr>
          </a:p>
          <a:p>
            <a:pPr defTabSz="685891" fontAlgn="auto">
              <a:spcBef>
                <a:spcPts val="0"/>
              </a:spcBef>
              <a:spcAft>
                <a:spcPts val="900"/>
              </a:spcAft>
              <a:defRPr/>
            </a:pPr>
            <a:r>
              <a:rPr lang="en-US" sz="1400" i="1" kern="0" dirty="0">
                <a:solidFill>
                  <a:srgbClr val="000000">
                    <a:lumMod val="75000"/>
                    <a:lumOff val="25000"/>
                  </a:srgbClr>
                </a:solidFill>
              </a:rPr>
              <a:t> </a:t>
            </a:r>
            <a:endParaRPr lang="en-US" sz="1400" kern="0" dirty="0">
              <a:solidFill>
                <a:srgbClr val="000000">
                  <a:lumMod val="75000"/>
                  <a:lumOff val="25000"/>
                </a:srgbClr>
              </a:solidFill>
            </a:endParaRPr>
          </a:p>
        </p:txBody>
      </p:sp>
    </p:spTree>
    <p:extLst>
      <p:ext uri="{BB962C8B-B14F-4D97-AF65-F5344CB8AC3E}">
        <p14:creationId xmlns:p14="http://schemas.microsoft.com/office/powerpoint/2010/main" val="1232376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ight Arrow 18"/>
          <p:cNvSpPr/>
          <p:nvPr/>
        </p:nvSpPr>
        <p:spPr bwMode="auto">
          <a:xfrm rot="2126591">
            <a:off x="3759460" y="3066237"/>
            <a:ext cx="1324343" cy="828676"/>
          </a:xfrm>
          <a:prstGeom prst="rightArrow">
            <a:avLst>
              <a:gd name="adj1" fmla="val 64823"/>
              <a:gd name="adj2" fmla="val 50000"/>
            </a:avLst>
          </a:prstGeom>
          <a:gradFill flip="none" rotWithShape="1">
            <a:gsLst>
              <a:gs pos="0">
                <a:srgbClr val="27ACE2">
                  <a:shade val="51000"/>
                  <a:satMod val="130000"/>
                  <a:alpha val="0"/>
                </a:srgbClr>
              </a:gs>
              <a:gs pos="80000">
                <a:srgbClr val="27ACE2">
                  <a:shade val="93000"/>
                  <a:satMod val="130000"/>
                </a:srgbClr>
              </a:gs>
              <a:gs pos="100000">
                <a:srgbClr val="27ACE2">
                  <a:shade val="94000"/>
                  <a:satMod val="135000"/>
                </a:srgbClr>
              </a:gs>
            </a:gsLst>
            <a:lin ang="0" scaled="1"/>
            <a:tileRect/>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68586" tIns="34293" rIns="68586" bIns="34293" numCol="1" rtlCol="0" anchor="ctr" anchorCtr="0" compatLnSpc="1">
            <a:prstTxWarp prst="textNoShape">
              <a:avLst/>
            </a:prstTxWarp>
          </a:bodyPr>
          <a:lstStyle/>
          <a:p>
            <a:pPr algn="ctr" defTabSz="685666">
              <a:defRPr/>
            </a:pPr>
            <a:endParaRPr lang="en-US" sz="1700" kern="0" dirty="0">
              <a:gradFill>
                <a:gsLst>
                  <a:gs pos="0">
                    <a:srgbClr val="FFFFFF"/>
                  </a:gs>
                  <a:gs pos="100000">
                    <a:srgbClr val="FFFFFF"/>
                  </a:gs>
                </a:gsLst>
                <a:lin ang="5400000" scaled="0"/>
              </a:gradFill>
              <a:latin typeface="Segoe UI"/>
              <a:ea typeface="+mn-ea"/>
              <a:cs typeface="+mn-cs"/>
            </a:endParaRPr>
          </a:p>
        </p:txBody>
      </p:sp>
      <p:sp>
        <p:nvSpPr>
          <p:cNvPr id="20" name="Right Arrow 19"/>
          <p:cNvSpPr/>
          <p:nvPr/>
        </p:nvSpPr>
        <p:spPr bwMode="auto">
          <a:xfrm rot="19696519">
            <a:off x="3759460" y="4440499"/>
            <a:ext cx="1324343" cy="828676"/>
          </a:xfrm>
          <a:prstGeom prst="rightArrow">
            <a:avLst>
              <a:gd name="adj1" fmla="val 64823"/>
              <a:gd name="adj2" fmla="val 50000"/>
            </a:avLst>
          </a:prstGeom>
          <a:gradFill flip="none" rotWithShape="1">
            <a:gsLst>
              <a:gs pos="0">
                <a:srgbClr val="27ACE2">
                  <a:shade val="51000"/>
                  <a:satMod val="130000"/>
                  <a:alpha val="0"/>
                </a:srgbClr>
              </a:gs>
              <a:gs pos="80000">
                <a:srgbClr val="27ACE2">
                  <a:shade val="93000"/>
                  <a:satMod val="130000"/>
                </a:srgbClr>
              </a:gs>
              <a:gs pos="100000">
                <a:srgbClr val="27ACE2">
                  <a:shade val="94000"/>
                  <a:satMod val="135000"/>
                </a:srgbClr>
              </a:gs>
            </a:gsLst>
            <a:lin ang="0" scaled="1"/>
            <a:tileRect/>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68586" tIns="34293" rIns="68586" bIns="34293" numCol="1" rtlCol="0" anchor="ctr" anchorCtr="0" compatLnSpc="1">
            <a:prstTxWarp prst="textNoShape">
              <a:avLst/>
            </a:prstTxWarp>
          </a:bodyPr>
          <a:lstStyle/>
          <a:p>
            <a:pPr algn="ctr" defTabSz="685666">
              <a:defRPr/>
            </a:pPr>
            <a:endParaRPr lang="en-US" sz="1700" kern="0" dirty="0">
              <a:gradFill>
                <a:gsLst>
                  <a:gs pos="0">
                    <a:srgbClr val="FFFFFF"/>
                  </a:gs>
                  <a:gs pos="100000">
                    <a:srgbClr val="FFFFFF"/>
                  </a:gs>
                </a:gsLst>
                <a:lin ang="5400000" scaled="0"/>
              </a:gradFill>
              <a:latin typeface="Segoe UI"/>
              <a:ea typeface="+mn-ea"/>
              <a:cs typeface="+mn-cs"/>
            </a:endParaRPr>
          </a:p>
        </p:txBody>
      </p:sp>
      <p:sp>
        <p:nvSpPr>
          <p:cNvPr id="21" name="Right Arrow 20"/>
          <p:cNvSpPr/>
          <p:nvPr/>
        </p:nvSpPr>
        <p:spPr bwMode="auto">
          <a:xfrm rot="19473409" flipH="1">
            <a:off x="6904856" y="3066238"/>
            <a:ext cx="1324343" cy="828676"/>
          </a:xfrm>
          <a:prstGeom prst="rightArrow">
            <a:avLst>
              <a:gd name="adj1" fmla="val 64823"/>
              <a:gd name="adj2" fmla="val 50000"/>
            </a:avLst>
          </a:prstGeom>
          <a:gradFill flip="none" rotWithShape="1">
            <a:gsLst>
              <a:gs pos="0">
                <a:srgbClr val="27ACE2">
                  <a:shade val="51000"/>
                  <a:satMod val="130000"/>
                  <a:alpha val="0"/>
                </a:srgbClr>
              </a:gs>
              <a:gs pos="80000">
                <a:srgbClr val="27ACE2">
                  <a:shade val="93000"/>
                  <a:satMod val="130000"/>
                </a:srgbClr>
              </a:gs>
              <a:gs pos="100000">
                <a:srgbClr val="27ACE2">
                  <a:shade val="94000"/>
                  <a:satMod val="135000"/>
                </a:srgbClr>
              </a:gs>
            </a:gsLst>
            <a:lin ang="0" scaled="1"/>
            <a:tileRect/>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68586" tIns="34293" rIns="68586" bIns="34293" numCol="1" rtlCol="0" anchor="ctr" anchorCtr="0" compatLnSpc="1">
            <a:prstTxWarp prst="textNoShape">
              <a:avLst/>
            </a:prstTxWarp>
          </a:bodyPr>
          <a:lstStyle/>
          <a:p>
            <a:pPr algn="ctr" defTabSz="685666">
              <a:defRPr/>
            </a:pPr>
            <a:endParaRPr lang="en-US" sz="1700" kern="0" dirty="0">
              <a:gradFill>
                <a:gsLst>
                  <a:gs pos="0">
                    <a:srgbClr val="FFFFFF"/>
                  </a:gs>
                  <a:gs pos="100000">
                    <a:srgbClr val="FFFFFF"/>
                  </a:gs>
                </a:gsLst>
                <a:lin ang="5400000" scaled="0"/>
              </a:gradFill>
              <a:latin typeface="Segoe UI"/>
              <a:ea typeface="+mn-ea"/>
              <a:cs typeface="+mn-cs"/>
            </a:endParaRPr>
          </a:p>
        </p:txBody>
      </p:sp>
      <p:sp>
        <p:nvSpPr>
          <p:cNvPr id="22" name="Right Arrow 21"/>
          <p:cNvSpPr/>
          <p:nvPr/>
        </p:nvSpPr>
        <p:spPr bwMode="auto">
          <a:xfrm rot="1903481" flipH="1">
            <a:off x="6904856" y="4440499"/>
            <a:ext cx="1324343" cy="828676"/>
          </a:xfrm>
          <a:prstGeom prst="rightArrow">
            <a:avLst>
              <a:gd name="adj1" fmla="val 64823"/>
              <a:gd name="adj2" fmla="val 50000"/>
            </a:avLst>
          </a:prstGeom>
          <a:gradFill flip="none" rotWithShape="1">
            <a:gsLst>
              <a:gs pos="0">
                <a:srgbClr val="27ACE2">
                  <a:shade val="51000"/>
                  <a:satMod val="130000"/>
                  <a:alpha val="0"/>
                </a:srgbClr>
              </a:gs>
              <a:gs pos="80000">
                <a:srgbClr val="27ACE2">
                  <a:shade val="93000"/>
                  <a:satMod val="130000"/>
                </a:srgbClr>
              </a:gs>
              <a:gs pos="100000">
                <a:srgbClr val="27ACE2">
                  <a:shade val="94000"/>
                  <a:satMod val="135000"/>
                </a:srgbClr>
              </a:gs>
            </a:gsLst>
            <a:lin ang="0" scaled="1"/>
            <a:tileRect/>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68586" tIns="34293" rIns="68586" bIns="34293" numCol="1" rtlCol="0" anchor="ctr" anchorCtr="0" compatLnSpc="1">
            <a:prstTxWarp prst="textNoShape">
              <a:avLst/>
            </a:prstTxWarp>
          </a:bodyPr>
          <a:lstStyle/>
          <a:p>
            <a:pPr algn="ctr" defTabSz="685666">
              <a:defRPr/>
            </a:pPr>
            <a:endParaRPr lang="en-US" sz="1700" kern="0" dirty="0">
              <a:gradFill>
                <a:gsLst>
                  <a:gs pos="0">
                    <a:srgbClr val="FFFFFF"/>
                  </a:gs>
                  <a:gs pos="100000">
                    <a:srgbClr val="FFFFFF"/>
                  </a:gs>
                </a:gsLst>
                <a:lin ang="5400000" scaled="0"/>
              </a:gradFill>
              <a:latin typeface="Segoe UI"/>
              <a:ea typeface="+mn-ea"/>
              <a:cs typeface="+mn-cs"/>
            </a:endParaRPr>
          </a:p>
        </p:txBody>
      </p:sp>
      <p:grpSp>
        <p:nvGrpSpPr>
          <p:cNvPr id="47" name="Group 46"/>
          <p:cNvGrpSpPr/>
          <p:nvPr/>
        </p:nvGrpSpPr>
        <p:grpSpPr>
          <a:xfrm>
            <a:off x="868018" y="1676400"/>
            <a:ext cx="3274952" cy="1963754"/>
            <a:chOff x="868018" y="1135821"/>
            <a:chExt cx="3274952" cy="1963754"/>
          </a:xfrm>
        </p:grpSpPr>
        <p:sp>
          <p:nvSpPr>
            <p:cNvPr id="44" name="Rectangle 43"/>
            <p:cNvSpPr/>
            <p:nvPr/>
          </p:nvSpPr>
          <p:spPr bwMode="auto">
            <a:xfrm>
              <a:off x="868018" y="1135821"/>
              <a:ext cx="3274952" cy="1963754"/>
            </a:xfrm>
            <a:prstGeom prst="rect">
              <a:avLst/>
            </a:prstGeom>
            <a:solidFill>
              <a:srgbClr val="00B0F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3" name="Rounded Rectangle 22"/>
            <p:cNvSpPr/>
            <p:nvPr/>
          </p:nvSpPr>
          <p:spPr bwMode="auto">
            <a:xfrm>
              <a:off x="868018" y="1152675"/>
              <a:ext cx="3255296" cy="1819125"/>
            </a:xfrm>
            <a:prstGeom prst="roundRect">
              <a:avLst>
                <a:gd name="adj" fmla="val 4055"/>
              </a:avLst>
            </a:prstGeom>
            <a:solidFill>
              <a:srgbClr val="00B0F0">
                <a:alpha val="38000"/>
              </a:srgbClr>
            </a:solidFill>
            <a:ln w="25400" cap="flat" cmpd="sng" algn="ctr">
              <a:noFill/>
              <a:prstDash val="solid"/>
              <a:headEnd type="none" w="med" len="med"/>
              <a:tailEnd type="none" w="med" len="med"/>
            </a:ln>
            <a:effectLst/>
          </p:spPr>
          <p:txBody>
            <a:bodyPr vert="horz" wrap="square" lIns="68586" tIns="34293" rIns="68586" bIns="34293" numCol="1" rtlCol="0" anchor="ctr" anchorCtr="0" compatLnSpc="1">
              <a:prstTxWarp prst="textNoShape">
                <a:avLst/>
              </a:prstTxWarp>
            </a:bodyPr>
            <a:lstStyle/>
            <a:p>
              <a:pPr marL="285750" indent="-285750" defTabSz="685891" fontAlgn="auto">
                <a:spcBef>
                  <a:spcPts val="0"/>
                </a:spcBef>
                <a:spcAft>
                  <a:spcPts val="0"/>
                </a:spcAft>
                <a:buFont typeface="Arial" pitchFamily="34" charset="0"/>
                <a:buChar char="•"/>
                <a:defRPr/>
              </a:pPr>
              <a:r>
                <a:rPr lang="en-US" kern="0" dirty="0" smtClean="0">
                  <a:latin typeface="Segoe UI"/>
                  <a:ea typeface="+mn-ea"/>
                  <a:cs typeface="+mn-cs"/>
                </a:rPr>
                <a:t>Build on the strengths </a:t>
              </a:r>
            </a:p>
            <a:p>
              <a:pPr marL="285750" indent="-285750" defTabSz="685891" fontAlgn="auto">
                <a:spcBef>
                  <a:spcPts val="0"/>
                </a:spcBef>
                <a:spcAft>
                  <a:spcPts val="0"/>
                </a:spcAft>
                <a:buFont typeface="Arial" pitchFamily="34" charset="0"/>
                <a:buChar char="•"/>
                <a:defRPr/>
              </a:pPr>
              <a:r>
                <a:rPr lang="en-US" kern="0" dirty="0" smtClean="0">
                  <a:latin typeface="Segoe UI"/>
                </a:rPr>
                <a:t>E</a:t>
              </a:r>
              <a:r>
                <a:rPr lang="en-US" kern="0" dirty="0" smtClean="0">
                  <a:latin typeface="Segoe UI"/>
                  <a:ea typeface="+mn-ea"/>
                  <a:cs typeface="+mn-cs"/>
                </a:rPr>
                <a:t>xpand reach to a much broader user base</a:t>
              </a:r>
              <a:endParaRPr lang="en-US" kern="0" dirty="0">
                <a:latin typeface="Segoe UI"/>
                <a:ea typeface="+mn-ea"/>
                <a:cs typeface="+mn-cs"/>
              </a:endParaRPr>
            </a:p>
          </p:txBody>
        </p:sp>
      </p:grpSp>
      <p:sp>
        <p:nvSpPr>
          <p:cNvPr id="27" name="Oval 26"/>
          <p:cNvSpPr/>
          <p:nvPr/>
        </p:nvSpPr>
        <p:spPr bwMode="auto">
          <a:xfrm>
            <a:off x="4693054" y="3164205"/>
            <a:ext cx="2635010" cy="2000250"/>
          </a:xfrm>
          <a:prstGeom prst="ellipse">
            <a:avLst/>
          </a:prstGeom>
          <a:solidFill>
            <a:srgbClr val="000000">
              <a:alpha val="77000"/>
            </a:srgbClr>
          </a:solidFill>
          <a:ln w="25400" cap="flat" cmpd="sng" algn="ctr">
            <a:solidFill>
              <a:srgbClr val="27ACE2"/>
            </a:solidFill>
            <a:prstDash val="solid"/>
            <a:headEnd type="none" w="med" len="med"/>
            <a:tailEnd type="none" w="med" len="med"/>
          </a:ln>
          <a:effectLst/>
        </p:spPr>
        <p:txBody>
          <a:bodyPr vert="horz" wrap="square" lIns="68586" tIns="34293" rIns="68586" bIns="34293" numCol="1" rtlCol="0" anchor="ctr" anchorCtr="0" compatLnSpc="1">
            <a:prstTxWarp prst="textNoShape">
              <a:avLst/>
            </a:prstTxWarp>
          </a:bodyPr>
          <a:lstStyle/>
          <a:p>
            <a:pPr algn="ctr" defTabSz="685666">
              <a:defRPr/>
            </a:pPr>
            <a:r>
              <a:rPr lang="en-US" sz="1200" kern="0" dirty="0">
                <a:gradFill>
                  <a:gsLst>
                    <a:gs pos="0">
                      <a:srgbClr val="FFFFFF"/>
                    </a:gs>
                    <a:gs pos="100000">
                      <a:srgbClr val="FFFFFF"/>
                    </a:gs>
                  </a:gsLst>
                  <a:lin ang="5400000" scaled="0"/>
                </a:gradFill>
                <a:latin typeface="Segoe UI"/>
                <a:ea typeface="+mn-ea"/>
                <a:cs typeface="+mn-cs"/>
              </a:rPr>
              <a:t>Analysis Services Vision</a:t>
            </a:r>
          </a:p>
        </p:txBody>
      </p:sp>
      <p:grpSp>
        <p:nvGrpSpPr>
          <p:cNvPr id="28" name="Group 27"/>
          <p:cNvGrpSpPr/>
          <p:nvPr/>
        </p:nvGrpSpPr>
        <p:grpSpPr>
          <a:xfrm>
            <a:off x="4693054" y="3107055"/>
            <a:ext cx="2635010" cy="2057574"/>
            <a:chOff x="3124200" y="2514368"/>
            <a:chExt cx="2635010" cy="2743432"/>
          </a:xfrm>
        </p:grpSpPr>
        <p:sp>
          <p:nvSpPr>
            <p:cNvPr id="29" name="Oval 28"/>
            <p:cNvSpPr/>
            <p:nvPr/>
          </p:nvSpPr>
          <p:spPr bwMode="auto">
            <a:xfrm>
              <a:off x="3124200" y="2590800"/>
              <a:ext cx="2635010" cy="2667000"/>
            </a:xfrm>
            <a:prstGeom prst="ellipse">
              <a:avLst/>
            </a:prstGeom>
            <a:solidFill>
              <a:srgbClr val="28658E"/>
            </a:solidFill>
            <a:ln w="25400" cap="flat" cmpd="sng" algn="ctr">
              <a:solidFill>
                <a:srgbClr val="27ACE2"/>
              </a:solidFill>
              <a:prstDash val="solid"/>
              <a:headEnd type="none" w="med" len="med"/>
              <a:tailEnd type="none" w="med" len="med"/>
            </a:ln>
            <a:effectLst>
              <a:glow rad="101600">
                <a:srgbClr val="27ACE2">
                  <a:satMod val="175000"/>
                  <a:alpha val="40000"/>
                </a:srgbClr>
              </a:glow>
            </a:effectLst>
          </p:spPr>
          <p:txBody>
            <a:bodyPr vert="horz" wrap="square" lIns="91436" tIns="45718" rIns="91436" bIns="45718" numCol="1" rtlCol="0" anchor="ctr" anchorCtr="0" compatLnSpc="1">
              <a:prstTxWarp prst="textNoShape">
                <a:avLst/>
              </a:prstTxWarp>
            </a:bodyPr>
            <a:lstStyle/>
            <a:p>
              <a:pPr algn="ctr" defTabSz="685666">
                <a:defRPr/>
              </a:pPr>
              <a:endParaRPr lang="en-US" sz="1700" kern="0" dirty="0">
                <a:gradFill>
                  <a:gsLst>
                    <a:gs pos="0">
                      <a:srgbClr val="FFFFFF"/>
                    </a:gs>
                    <a:gs pos="100000">
                      <a:srgbClr val="FFFFFF"/>
                    </a:gs>
                  </a:gsLst>
                  <a:lin ang="5400000" scaled="0"/>
                </a:gradFill>
                <a:latin typeface="Segoe UI"/>
                <a:ea typeface="+mn-ea"/>
                <a:cs typeface="+mn-cs"/>
              </a:endParaRPr>
            </a:p>
          </p:txBody>
        </p:sp>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2605" y="2514368"/>
              <a:ext cx="1531685" cy="1531685"/>
            </a:xfrm>
            <a:prstGeom prst="rect">
              <a:avLst/>
            </a:prstGeom>
          </p:spPr>
        </p:pic>
        <p:sp>
          <p:nvSpPr>
            <p:cNvPr id="31" name="Rectangle 30"/>
            <p:cNvSpPr/>
            <p:nvPr/>
          </p:nvSpPr>
          <p:spPr>
            <a:xfrm>
              <a:off x="3515072" y="3875783"/>
              <a:ext cx="1928733" cy="1107996"/>
            </a:xfrm>
            <a:prstGeom prst="rect">
              <a:avLst/>
            </a:prstGeom>
          </p:spPr>
          <p:txBody>
            <a:bodyPr wrap="none">
              <a:spAutoFit/>
            </a:bodyPr>
            <a:lstStyle/>
            <a:p>
              <a:pPr algn="ctr" defTabSz="685666">
                <a:defRPr/>
              </a:pPr>
              <a:r>
                <a:rPr lang="en-US" sz="2400" kern="0" dirty="0">
                  <a:gradFill>
                    <a:gsLst>
                      <a:gs pos="0">
                        <a:srgbClr val="FFFFFF"/>
                      </a:gs>
                      <a:gs pos="100000">
                        <a:srgbClr val="FFFFFF"/>
                      </a:gs>
                    </a:gsLst>
                    <a:lin ang="5400000" scaled="0"/>
                  </a:gradFill>
                  <a:effectLst>
                    <a:outerShdw blurRad="38100" dist="38100" dir="2700000" algn="tl">
                      <a:srgbClr val="000000">
                        <a:alpha val="43137"/>
                      </a:srgbClr>
                    </a:outerShdw>
                  </a:effectLst>
                </a:rPr>
                <a:t>BI Semantic </a:t>
              </a:r>
            </a:p>
            <a:p>
              <a:pPr algn="ctr" defTabSz="685666">
                <a:defRPr/>
              </a:pPr>
              <a:r>
                <a:rPr lang="en-US" sz="2400" kern="0" dirty="0">
                  <a:gradFill>
                    <a:gsLst>
                      <a:gs pos="0">
                        <a:srgbClr val="FFFFFF"/>
                      </a:gs>
                      <a:gs pos="100000">
                        <a:srgbClr val="FFFFFF"/>
                      </a:gs>
                    </a:gsLst>
                    <a:lin ang="5400000" scaled="0"/>
                  </a:gradFill>
                  <a:effectLst>
                    <a:outerShdw blurRad="38100" dist="38100" dir="2700000" algn="tl">
                      <a:srgbClr val="000000">
                        <a:alpha val="43137"/>
                      </a:srgbClr>
                    </a:outerShdw>
                  </a:effectLst>
                </a:rPr>
                <a:t>Model</a:t>
              </a:r>
            </a:p>
          </p:txBody>
        </p:sp>
      </p:grpSp>
      <p:sp>
        <p:nvSpPr>
          <p:cNvPr id="32" name="Title 31"/>
          <p:cNvSpPr>
            <a:spLocks noGrp="1"/>
          </p:cNvSpPr>
          <p:nvPr>
            <p:ph type="title"/>
          </p:nvPr>
        </p:nvSpPr>
        <p:spPr/>
        <p:txBody>
          <a:bodyPr/>
          <a:lstStyle/>
          <a:p>
            <a:r>
              <a:rPr lang="en-US" dirty="0" smtClean="0"/>
              <a:t>Analysis Services with SQL Server 2012</a:t>
            </a:r>
            <a:endParaRPr lang="en-US" dirty="0"/>
          </a:p>
        </p:txBody>
      </p:sp>
      <p:grpSp>
        <p:nvGrpSpPr>
          <p:cNvPr id="53" name="Group 52"/>
          <p:cNvGrpSpPr/>
          <p:nvPr/>
        </p:nvGrpSpPr>
        <p:grpSpPr>
          <a:xfrm>
            <a:off x="7923212" y="1600200"/>
            <a:ext cx="3274952" cy="1963754"/>
            <a:chOff x="3960812" y="914400"/>
            <a:chExt cx="3274952" cy="1963754"/>
          </a:xfrm>
        </p:grpSpPr>
        <p:sp>
          <p:nvSpPr>
            <p:cNvPr id="51" name="Rectangle 50"/>
            <p:cNvSpPr/>
            <p:nvPr/>
          </p:nvSpPr>
          <p:spPr bwMode="auto">
            <a:xfrm>
              <a:off x="3960812" y="914400"/>
              <a:ext cx="3274952" cy="1963754"/>
            </a:xfrm>
            <a:prstGeom prst="rect">
              <a:avLst/>
            </a:prstGeom>
            <a:solidFill>
              <a:srgbClr val="00B0F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52" name="Rounded Rectangle 51"/>
            <p:cNvSpPr/>
            <p:nvPr/>
          </p:nvSpPr>
          <p:spPr bwMode="auto">
            <a:xfrm>
              <a:off x="3960812" y="1000275"/>
              <a:ext cx="3255296" cy="1819125"/>
            </a:xfrm>
            <a:prstGeom prst="roundRect">
              <a:avLst>
                <a:gd name="adj" fmla="val 4055"/>
              </a:avLst>
            </a:prstGeom>
            <a:solidFill>
              <a:srgbClr val="00B0F0">
                <a:alpha val="38000"/>
              </a:srgbClr>
            </a:solidFill>
            <a:ln w="25400" cap="flat" cmpd="sng" algn="ctr">
              <a:noFill/>
              <a:prstDash val="solid"/>
              <a:headEnd type="none" w="med" len="med"/>
              <a:tailEnd type="none" w="med" len="med"/>
            </a:ln>
            <a:effectLst/>
          </p:spPr>
          <p:txBody>
            <a:bodyPr vert="horz" wrap="square" lIns="68586" tIns="34293" rIns="68586" bIns="34293" numCol="1" rtlCol="0" anchor="ctr" anchorCtr="0" compatLnSpc="1">
              <a:prstTxWarp prst="textNoShape">
                <a:avLst/>
              </a:prstTxWarp>
            </a:bodyPr>
            <a:lstStyle/>
            <a:p>
              <a:pPr marL="285750" indent="-285750" defTabSz="685891" fontAlgn="auto">
                <a:spcBef>
                  <a:spcPts val="0"/>
                </a:spcBef>
                <a:spcAft>
                  <a:spcPts val="0"/>
                </a:spcAft>
                <a:buFont typeface="Arial" pitchFamily="34" charset="0"/>
                <a:buChar char="•"/>
                <a:defRPr/>
              </a:pPr>
              <a:r>
                <a:rPr lang="en-US" kern="0" dirty="0"/>
                <a:t>Embrace the relational data model</a:t>
              </a:r>
            </a:p>
            <a:p>
              <a:pPr marL="285750" indent="-285750" defTabSz="685891" fontAlgn="auto">
                <a:spcBef>
                  <a:spcPts val="0"/>
                </a:spcBef>
                <a:spcAft>
                  <a:spcPts val="0"/>
                </a:spcAft>
                <a:buFont typeface="Arial" pitchFamily="34" charset="0"/>
                <a:buChar char="•"/>
                <a:defRPr/>
              </a:pPr>
              <a:r>
                <a:rPr lang="en-US" kern="0" dirty="0"/>
                <a:t>Well understood by developers and IT Pros</a:t>
              </a:r>
            </a:p>
          </p:txBody>
        </p:sp>
      </p:grpSp>
      <p:grpSp>
        <p:nvGrpSpPr>
          <p:cNvPr id="54" name="Group 53"/>
          <p:cNvGrpSpPr/>
          <p:nvPr/>
        </p:nvGrpSpPr>
        <p:grpSpPr>
          <a:xfrm>
            <a:off x="848362" y="4724400"/>
            <a:ext cx="3274952" cy="1963754"/>
            <a:chOff x="3960812" y="914400"/>
            <a:chExt cx="3274952" cy="1963754"/>
          </a:xfrm>
        </p:grpSpPr>
        <p:sp>
          <p:nvSpPr>
            <p:cNvPr id="55" name="Rectangle 54"/>
            <p:cNvSpPr/>
            <p:nvPr/>
          </p:nvSpPr>
          <p:spPr bwMode="auto">
            <a:xfrm>
              <a:off x="3960812" y="914400"/>
              <a:ext cx="3274952" cy="1963754"/>
            </a:xfrm>
            <a:prstGeom prst="rect">
              <a:avLst/>
            </a:prstGeom>
            <a:solidFill>
              <a:srgbClr val="00B0F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56" name="Rounded Rectangle 55"/>
            <p:cNvSpPr/>
            <p:nvPr/>
          </p:nvSpPr>
          <p:spPr bwMode="auto">
            <a:xfrm>
              <a:off x="3960812" y="1000275"/>
              <a:ext cx="3255296" cy="1819125"/>
            </a:xfrm>
            <a:prstGeom prst="roundRect">
              <a:avLst>
                <a:gd name="adj" fmla="val 4055"/>
              </a:avLst>
            </a:prstGeom>
            <a:solidFill>
              <a:srgbClr val="00B0F0">
                <a:alpha val="38000"/>
              </a:srgbClr>
            </a:solidFill>
            <a:ln w="25400" cap="flat" cmpd="sng" algn="ctr">
              <a:noFill/>
              <a:prstDash val="solid"/>
              <a:headEnd type="none" w="med" len="med"/>
              <a:tailEnd type="none" w="med" len="med"/>
            </a:ln>
            <a:effectLst/>
          </p:spPr>
          <p:txBody>
            <a:bodyPr vert="horz" wrap="square" lIns="68586" tIns="34293" rIns="68586" bIns="34293" numCol="1" rtlCol="0" anchor="ctr" anchorCtr="0" compatLnSpc="1">
              <a:prstTxWarp prst="textNoShape">
                <a:avLst/>
              </a:prstTxWarp>
            </a:bodyPr>
            <a:lstStyle/>
            <a:p>
              <a:pPr marL="285750" indent="-285750" defTabSz="685891" fontAlgn="auto">
                <a:spcBef>
                  <a:spcPts val="0"/>
                </a:spcBef>
                <a:spcAft>
                  <a:spcPts val="0"/>
                </a:spcAft>
                <a:buFont typeface="Arial" pitchFamily="34" charset="0"/>
                <a:buChar char="•"/>
                <a:defRPr/>
              </a:pPr>
              <a:r>
                <a:rPr lang="en-US" kern="0" dirty="0"/>
                <a:t>Bring together the relational and multidimensional models</a:t>
              </a:r>
            </a:p>
            <a:p>
              <a:pPr marL="285750" indent="-285750" defTabSz="685891" fontAlgn="auto">
                <a:spcBef>
                  <a:spcPts val="0"/>
                </a:spcBef>
                <a:spcAft>
                  <a:spcPts val="0"/>
                </a:spcAft>
                <a:buFont typeface="Arial" pitchFamily="34" charset="0"/>
                <a:buChar char="•"/>
                <a:defRPr/>
              </a:pPr>
              <a:r>
                <a:rPr lang="en-US" kern="0" dirty="0"/>
                <a:t>Under a single unified BI platform</a:t>
              </a:r>
            </a:p>
          </p:txBody>
        </p:sp>
      </p:grpSp>
      <p:grpSp>
        <p:nvGrpSpPr>
          <p:cNvPr id="57" name="Group 56"/>
          <p:cNvGrpSpPr/>
          <p:nvPr/>
        </p:nvGrpSpPr>
        <p:grpSpPr>
          <a:xfrm>
            <a:off x="7923212" y="4741846"/>
            <a:ext cx="3274952" cy="1963754"/>
            <a:chOff x="3960812" y="914400"/>
            <a:chExt cx="3274952" cy="1963754"/>
          </a:xfrm>
        </p:grpSpPr>
        <p:sp>
          <p:nvSpPr>
            <p:cNvPr id="58" name="Rectangle 57"/>
            <p:cNvSpPr/>
            <p:nvPr/>
          </p:nvSpPr>
          <p:spPr bwMode="auto">
            <a:xfrm>
              <a:off x="3960812" y="914400"/>
              <a:ext cx="3274952" cy="1963754"/>
            </a:xfrm>
            <a:prstGeom prst="rect">
              <a:avLst/>
            </a:prstGeom>
            <a:solidFill>
              <a:srgbClr val="00B0F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59" name="Rounded Rectangle 58"/>
            <p:cNvSpPr/>
            <p:nvPr/>
          </p:nvSpPr>
          <p:spPr bwMode="auto">
            <a:xfrm>
              <a:off x="3960812" y="1000275"/>
              <a:ext cx="3255296" cy="1819125"/>
            </a:xfrm>
            <a:prstGeom prst="roundRect">
              <a:avLst>
                <a:gd name="adj" fmla="val 4055"/>
              </a:avLst>
            </a:prstGeom>
            <a:solidFill>
              <a:srgbClr val="00B0F0">
                <a:alpha val="38000"/>
              </a:srgbClr>
            </a:solidFill>
            <a:ln w="25400" cap="flat" cmpd="sng" algn="ctr">
              <a:noFill/>
              <a:prstDash val="solid"/>
              <a:headEnd type="none" w="med" len="med"/>
              <a:tailEnd type="none" w="med" len="med"/>
            </a:ln>
            <a:effectLst/>
          </p:spPr>
          <p:txBody>
            <a:bodyPr vert="horz" wrap="square" lIns="68586" tIns="34293" rIns="68586" bIns="34293" numCol="1" rtlCol="0" anchor="ctr" anchorCtr="0" compatLnSpc="1">
              <a:prstTxWarp prst="textNoShape">
                <a:avLst/>
              </a:prstTxWarp>
            </a:bodyPr>
            <a:lstStyle/>
            <a:p>
              <a:pPr marL="285750" indent="-285750" defTabSz="685666">
                <a:buFont typeface="Arial" pitchFamily="34" charset="0"/>
                <a:buChar char="•"/>
                <a:defRPr/>
              </a:pPr>
              <a:r>
                <a:rPr lang="en-US" kern="0" dirty="0"/>
                <a:t>Provide flexibility </a:t>
              </a:r>
            </a:p>
            <a:p>
              <a:pPr marL="285750" indent="-285750" defTabSz="685666">
                <a:buFont typeface="Arial" pitchFamily="34" charset="0"/>
                <a:buChar char="•"/>
                <a:defRPr/>
              </a:pPr>
              <a:r>
                <a:rPr lang="en-US" kern="0" dirty="0"/>
                <a:t>Support the diverse needs of BI applications</a:t>
              </a:r>
            </a:p>
          </p:txBody>
        </p:sp>
      </p:grpSp>
      <p:sp>
        <p:nvSpPr>
          <p:cNvPr id="24" name="Title 31"/>
          <p:cNvSpPr txBox="1">
            <a:spLocks/>
          </p:cNvSpPr>
          <p:nvPr/>
        </p:nvSpPr>
        <p:spPr>
          <a:xfrm>
            <a:off x="507999" y="776002"/>
            <a:ext cx="11149013" cy="3877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2800" i="1" dirty="0" smtClean="0">
                <a:solidFill>
                  <a:srgbClr val="FFC000"/>
                </a:solidFill>
              </a:rPr>
              <a:t>Introducing the BI Semantic Model</a:t>
            </a:r>
            <a:endParaRPr lang="en-US" sz="4000" i="1" dirty="0">
              <a:solidFill>
                <a:srgbClr val="FFC000"/>
              </a:solidFill>
            </a:endParaRPr>
          </a:p>
        </p:txBody>
      </p:sp>
    </p:spTree>
    <p:extLst>
      <p:ext uri="{BB962C8B-B14F-4D97-AF65-F5344CB8AC3E}">
        <p14:creationId xmlns:p14="http://schemas.microsoft.com/office/powerpoint/2010/main" val="21935151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right)">
                                      <p:cBhvr>
                                        <p:cTn id="10" dur="10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1000"/>
                                        <p:tgtEl>
                                          <p:spTgt spid="20"/>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right)">
                                      <p:cBhvr>
                                        <p:cTn id="16" dur="10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a:spLocks/>
          </p:cNvSpPr>
          <p:nvPr/>
        </p:nvSpPr>
        <p:spPr>
          <a:xfrm>
            <a:off x="507868" y="230193"/>
            <a:ext cx="11173090" cy="664797"/>
          </a:xfrm>
          <a:prstGeom prst="rect">
            <a:avLst/>
          </a:prstGeom>
        </p:spPr>
        <p:txBody>
          <a:bodyPr vert="horz" wrap="square" lIns="0" tIns="0" rIns="0" bIns="0" rtlCol="0" anchor="ctr" anchorCtr="0">
            <a:noAutofit/>
          </a:bodyPr>
          <a:lstStyle/>
          <a:p>
            <a:pPr lvl="0" defTabSz="914363">
              <a:lnSpc>
                <a:spcPct val="90000"/>
              </a:lnSpc>
              <a:spcBef>
                <a:spcPct val="0"/>
              </a:spcBef>
            </a:pPr>
            <a:r>
              <a:rPr lang="en-US" sz="4200" dirty="0" smtClean="0">
                <a:latin typeface="+mj-lt"/>
                <a:ea typeface="+mj-ea"/>
                <a:cs typeface="Arial"/>
              </a:rPr>
              <a:t>The BI </a:t>
            </a:r>
            <a:r>
              <a:rPr lang="en-US" sz="4200" dirty="0">
                <a:latin typeface="+mj-lt"/>
                <a:ea typeface="+mj-ea"/>
                <a:cs typeface="Arial"/>
              </a:rPr>
              <a:t>Semantic </a:t>
            </a:r>
            <a:r>
              <a:rPr lang="en-US" sz="4200" dirty="0" smtClean="0">
                <a:latin typeface="+mj-lt"/>
                <a:ea typeface="+mj-ea"/>
                <a:cs typeface="Arial"/>
              </a:rPr>
              <a:t>Model</a:t>
            </a:r>
            <a:endParaRPr lang="en-US" sz="4200" dirty="0">
              <a:latin typeface="+mj-lt"/>
              <a:ea typeface="+mj-ea"/>
              <a:cs typeface="Arial"/>
            </a:endParaRPr>
          </a:p>
        </p:txBody>
      </p:sp>
      <p:sp>
        <p:nvSpPr>
          <p:cNvPr id="27" name="Rectangle 26"/>
          <p:cNvSpPr/>
          <p:nvPr/>
        </p:nvSpPr>
        <p:spPr bwMode="auto">
          <a:xfrm>
            <a:off x="2184399" y="4092430"/>
            <a:ext cx="9067800" cy="1241570"/>
          </a:xfrm>
          <a:prstGeom prst="rect">
            <a:avLst/>
          </a:prstGeom>
          <a:solidFill>
            <a:srgbClr val="00B0F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30" name="Rectangle 29"/>
          <p:cNvSpPr/>
          <p:nvPr/>
        </p:nvSpPr>
        <p:spPr bwMode="auto">
          <a:xfrm>
            <a:off x="812800" y="3635230"/>
            <a:ext cx="10439399" cy="380999"/>
          </a:xfrm>
          <a:prstGeom prst="rect">
            <a:avLst/>
          </a:prstGeom>
          <a:solidFill>
            <a:srgbClr val="00B0F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685891" fontAlgn="auto">
              <a:spcBef>
                <a:spcPts val="0"/>
              </a:spcBef>
              <a:spcAft>
                <a:spcPts val="0"/>
              </a:spcAft>
              <a:defRPr/>
            </a:pPr>
            <a:r>
              <a:rPr lang="en-US" sz="2400" spc="-113" dirty="0">
                <a:ln w="3175">
                  <a:noFill/>
                </a:ln>
                <a:solidFill>
                  <a:schemeClr val="tx1"/>
                </a:solidFill>
                <a:cs typeface="Arial" pitchFamily="34" charset="0"/>
              </a:rPr>
              <a:t>Three Investment Areas for </a:t>
            </a:r>
            <a:r>
              <a:rPr lang="en-US" sz="2400" spc="-113" dirty="0" smtClean="0">
                <a:ln w="3175">
                  <a:noFill/>
                </a:ln>
                <a:solidFill>
                  <a:schemeClr val="tx1"/>
                </a:solidFill>
                <a:cs typeface="Arial" pitchFamily="34" charset="0"/>
              </a:rPr>
              <a:t>Analysis Services in SQL Server 2012</a:t>
            </a:r>
            <a:endParaRPr lang="en-US" sz="2400" spc="-113" dirty="0">
              <a:ln w="3175">
                <a:noFill/>
              </a:ln>
              <a:solidFill>
                <a:schemeClr val="tx1"/>
              </a:solidFill>
              <a:cs typeface="Arial" pitchFamily="34" charset="0"/>
            </a:endParaRPr>
          </a:p>
        </p:txBody>
      </p:sp>
      <p:sp>
        <p:nvSpPr>
          <p:cNvPr id="31" name="Rectangle 30"/>
          <p:cNvSpPr/>
          <p:nvPr/>
        </p:nvSpPr>
        <p:spPr bwMode="auto">
          <a:xfrm>
            <a:off x="812799" y="4090454"/>
            <a:ext cx="1315274" cy="1241571"/>
          </a:xfrm>
          <a:prstGeom prst="rect">
            <a:avLst/>
          </a:prstGeom>
          <a:solidFill>
            <a:srgbClr val="00B0F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32" name="Freeform 70"/>
          <p:cNvSpPr>
            <a:spLocks noEditPoints="1"/>
          </p:cNvSpPr>
          <p:nvPr/>
        </p:nvSpPr>
        <p:spPr bwMode="auto">
          <a:xfrm>
            <a:off x="1198391" y="4385585"/>
            <a:ext cx="544089" cy="651308"/>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Text Placeholder 2"/>
          <p:cNvSpPr txBox="1">
            <a:spLocks/>
          </p:cNvSpPr>
          <p:nvPr/>
        </p:nvSpPr>
        <p:spPr>
          <a:xfrm>
            <a:off x="2260599" y="4246805"/>
            <a:ext cx="8329613" cy="1163395"/>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1800" dirty="0" smtClean="0">
                <a:gradFill>
                  <a:gsLst>
                    <a:gs pos="0">
                      <a:srgbClr val="FFFFFF"/>
                    </a:gs>
                    <a:gs pos="100000">
                      <a:srgbClr val="FFFFFF"/>
                    </a:gs>
                  </a:gsLst>
                  <a:lin ang="5400000" scaled="1"/>
                </a:gradFill>
                <a:cs typeface="Arial" pitchFamily="34" charset="0"/>
              </a:rPr>
              <a:t>Version 2 of PowerPivot </a:t>
            </a:r>
            <a:r>
              <a:rPr lang="en-US" altLang="zh-CN" sz="1800">
                <a:gradFill>
                  <a:gsLst>
                    <a:gs pos="0">
                      <a:srgbClr val="FFFFFF"/>
                    </a:gs>
                    <a:gs pos="100000">
                      <a:srgbClr val="FFFFFF"/>
                    </a:gs>
                  </a:gsLst>
                  <a:lin ang="5400000" scaled="1"/>
                </a:gradFill>
                <a:cs typeface="Arial" pitchFamily="34" charset="0"/>
              </a:rPr>
              <a:t>for </a:t>
            </a:r>
            <a:r>
              <a:rPr lang="en-US" altLang="zh-CN" sz="1800" smtClean="0">
                <a:gradFill>
                  <a:gsLst>
                    <a:gs pos="0">
                      <a:srgbClr val="FFFFFF"/>
                    </a:gs>
                    <a:gs pos="100000">
                      <a:srgbClr val="FFFFFF"/>
                    </a:gs>
                  </a:gsLst>
                  <a:lin ang="5400000" scaled="1"/>
                </a:gradFill>
                <a:cs typeface="Arial" pitchFamily="34" charset="0"/>
              </a:rPr>
              <a:t>Excel</a:t>
            </a:r>
            <a:endParaRPr lang="en-US" altLang="zh-CN" sz="1800" dirty="0" smtClean="0">
              <a:gradFill>
                <a:gsLst>
                  <a:gs pos="0">
                    <a:srgbClr val="FFFFFF"/>
                  </a:gs>
                  <a:gs pos="100000">
                    <a:srgbClr val="FFFFFF"/>
                  </a:gs>
                </a:gsLst>
                <a:lin ang="5400000" scaled="1"/>
              </a:gradFill>
              <a:cs typeface="Arial" pitchFamily="34" charset="0"/>
            </a:endParaRPr>
          </a:p>
          <a:p>
            <a:r>
              <a:rPr lang="en-US" altLang="zh-CN" sz="1800" dirty="0" smtClean="0">
                <a:gradFill>
                  <a:gsLst>
                    <a:gs pos="0">
                      <a:srgbClr val="FFFFFF"/>
                    </a:gs>
                    <a:gs pos="100000">
                      <a:srgbClr val="FFFFFF"/>
                    </a:gs>
                  </a:gsLst>
                  <a:lin ang="5400000" scaled="1"/>
                </a:gradFill>
                <a:cs typeface="Arial" pitchFamily="34" charset="0"/>
              </a:rPr>
              <a:t>IT </a:t>
            </a:r>
            <a:r>
              <a:rPr lang="en-US" altLang="zh-CN" sz="1800" dirty="0">
                <a:gradFill>
                  <a:gsLst>
                    <a:gs pos="0">
                      <a:srgbClr val="FFFFFF"/>
                    </a:gs>
                    <a:gs pos="100000">
                      <a:srgbClr val="FFFFFF"/>
                    </a:gs>
                  </a:gsLst>
                  <a:lin ang="5400000" scaled="1"/>
                </a:gradFill>
                <a:cs typeface="Arial" pitchFamily="34" charset="0"/>
              </a:rPr>
              <a:t>Pro Toolset for BI Professionals </a:t>
            </a:r>
            <a:endParaRPr lang="en-US" altLang="zh-CN" sz="1800" dirty="0" smtClean="0">
              <a:gradFill>
                <a:gsLst>
                  <a:gs pos="0">
                    <a:srgbClr val="FFFFFF"/>
                  </a:gs>
                  <a:gs pos="100000">
                    <a:srgbClr val="FFFFFF"/>
                  </a:gs>
                </a:gsLst>
                <a:lin ang="5400000" scaled="1"/>
              </a:gradFill>
              <a:cs typeface="Arial" pitchFamily="34" charset="0"/>
            </a:endParaRPr>
          </a:p>
          <a:p>
            <a:r>
              <a:rPr lang="en-US" altLang="zh-CN" sz="1800" dirty="0" smtClean="0">
                <a:gradFill>
                  <a:gsLst>
                    <a:gs pos="0">
                      <a:srgbClr val="FFFFFF"/>
                    </a:gs>
                    <a:gs pos="100000">
                      <a:srgbClr val="FFFFFF"/>
                    </a:gs>
                  </a:gsLst>
                  <a:lin ang="5400000" scaled="1"/>
                </a:gradFill>
                <a:cs typeface="Arial" pitchFamily="34" charset="0"/>
              </a:rPr>
              <a:t>SQL </a:t>
            </a:r>
            <a:r>
              <a:rPr lang="en-US" altLang="zh-CN" sz="1800" dirty="0">
                <a:gradFill>
                  <a:gsLst>
                    <a:gs pos="0">
                      <a:srgbClr val="FFFFFF"/>
                    </a:gs>
                    <a:gs pos="100000">
                      <a:srgbClr val="FFFFFF"/>
                    </a:gs>
                  </a:gsLst>
                  <a:lin ang="5400000" scaled="1"/>
                </a:gradFill>
                <a:cs typeface="Arial" pitchFamily="34" charset="0"/>
              </a:rPr>
              <a:t>Server Management Studio for IT Professionals</a:t>
            </a:r>
          </a:p>
        </p:txBody>
      </p:sp>
      <p:sp>
        <p:nvSpPr>
          <p:cNvPr id="36" name="Freeform 91"/>
          <p:cNvSpPr>
            <a:spLocks noEditPoints="1"/>
          </p:cNvSpPr>
          <p:nvPr/>
        </p:nvSpPr>
        <p:spPr bwMode="auto">
          <a:xfrm>
            <a:off x="1198391" y="4410616"/>
            <a:ext cx="547418" cy="651308"/>
          </a:xfrm>
          <a:custGeom>
            <a:avLst/>
            <a:gdLst>
              <a:gd name="T0" fmla="*/ 8 w 348"/>
              <a:gd name="T1" fmla="*/ 0 h 414"/>
              <a:gd name="T2" fmla="*/ 0 w 348"/>
              <a:gd name="T3" fmla="*/ 406 h 414"/>
              <a:gd name="T4" fmla="*/ 340 w 348"/>
              <a:gd name="T5" fmla="*/ 414 h 414"/>
              <a:gd name="T6" fmla="*/ 348 w 348"/>
              <a:gd name="T7" fmla="*/ 8 h 414"/>
              <a:gd name="T8" fmla="*/ 333 w 348"/>
              <a:gd name="T9" fmla="*/ 399 h 414"/>
              <a:gd name="T10" fmla="*/ 15 w 348"/>
              <a:gd name="T11" fmla="*/ 15 h 414"/>
              <a:gd name="T12" fmla="*/ 333 w 348"/>
              <a:gd name="T13" fmla="*/ 399 h 414"/>
              <a:gd name="T14" fmla="*/ 33 w 348"/>
              <a:gd name="T15" fmla="*/ 43 h 414"/>
              <a:gd name="T16" fmla="*/ 307 w 348"/>
              <a:gd name="T17" fmla="*/ 36 h 414"/>
              <a:gd name="T18" fmla="*/ 315 w 348"/>
              <a:gd name="T19" fmla="*/ 104 h 414"/>
              <a:gd name="T20" fmla="*/ 41 w 348"/>
              <a:gd name="T21" fmla="*/ 111 h 414"/>
              <a:gd name="T22" fmla="*/ 108 w 348"/>
              <a:gd name="T23" fmla="*/ 141 h 414"/>
              <a:gd name="T24" fmla="*/ 123 w 348"/>
              <a:gd name="T25" fmla="*/ 203 h 414"/>
              <a:gd name="T26" fmla="*/ 53 w 348"/>
              <a:gd name="T27" fmla="*/ 210 h 414"/>
              <a:gd name="T28" fmla="*/ 108 w 348"/>
              <a:gd name="T29" fmla="*/ 195 h 414"/>
              <a:gd name="T30" fmla="*/ 198 w 348"/>
              <a:gd name="T31" fmla="*/ 141 h 414"/>
              <a:gd name="T32" fmla="*/ 212 w 348"/>
              <a:gd name="T33" fmla="*/ 203 h 414"/>
              <a:gd name="T34" fmla="*/ 143 w 348"/>
              <a:gd name="T35" fmla="*/ 210 h 414"/>
              <a:gd name="T36" fmla="*/ 198 w 348"/>
              <a:gd name="T37" fmla="*/ 195 h 414"/>
              <a:gd name="T38" fmla="*/ 287 w 348"/>
              <a:gd name="T39" fmla="*/ 141 h 414"/>
              <a:gd name="T40" fmla="*/ 302 w 348"/>
              <a:gd name="T41" fmla="*/ 203 h 414"/>
              <a:gd name="T42" fmla="*/ 233 w 348"/>
              <a:gd name="T43" fmla="*/ 210 h 414"/>
              <a:gd name="T44" fmla="*/ 287 w 348"/>
              <a:gd name="T45" fmla="*/ 195 h 414"/>
              <a:gd name="T46" fmla="*/ 108 w 348"/>
              <a:gd name="T47" fmla="*/ 314 h 414"/>
              <a:gd name="T48" fmla="*/ 123 w 348"/>
              <a:gd name="T49" fmla="*/ 376 h 414"/>
              <a:gd name="T50" fmla="*/ 53 w 348"/>
              <a:gd name="T51" fmla="*/ 384 h 414"/>
              <a:gd name="T52" fmla="*/ 108 w 348"/>
              <a:gd name="T53" fmla="*/ 369 h 414"/>
              <a:gd name="T54" fmla="*/ 198 w 348"/>
              <a:gd name="T55" fmla="*/ 314 h 414"/>
              <a:gd name="T56" fmla="*/ 212 w 348"/>
              <a:gd name="T57" fmla="*/ 376 h 414"/>
              <a:gd name="T58" fmla="*/ 143 w 348"/>
              <a:gd name="T59" fmla="*/ 384 h 414"/>
              <a:gd name="T60" fmla="*/ 198 w 348"/>
              <a:gd name="T61" fmla="*/ 369 h 414"/>
              <a:gd name="T62" fmla="*/ 287 w 348"/>
              <a:gd name="T63" fmla="*/ 314 h 414"/>
              <a:gd name="T64" fmla="*/ 302 w 348"/>
              <a:gd name="T65" fmla="*/ 376 h 414"/>
              <a:gd name="T66" fmla="*/ 233 w 348"/>
              <a:gd name="T67" fmla="*/ 384 h 414"/>
              <a:gd name="T68" fmla="*/ 287 w 348"/>
              <a:gd name="T69" fmla="*/ 369 h 414"/>
              <a:gd name="T70" fmla="*/ 108 w 348"/>
              <a:gd name="T71" fmla="*/ 227 h 414"/>
              <a:gd name="T72" fmla="*/ 123 w 348"/>
              <a:gd name="T73" fmla="*/ 289 h 414"/>
              <a:gd name="T74" fmla="*/ 53 w 348"/>
              <a:gd name="T75" fmla="*/ 297 h 414"/>
              <a:gd name="T76" fmla="*/ 108 w 348"/>
              <a:gd name="T77" fmla="*/ 282 h 414"/>
              <a:gd name="T78" fmla="*/ 198 w 348"/>
              <a:gd name="T79" fmla="*/ 227 h 414"/>
              <a:gd name="T80" fmla="*/ 212 w 348"/>
              <a:gd name="T81" fmla="*/ 289 h 414"/>
              <a:gd name="T82" fmla="*/ 143 w 348"/>
              <a:gd name="T83" fmla="*/ 297 h 414"/>
              <a:gd name="T84" fmla="*/ 198 w 348"/>
              <a:gd name="T85" fmla="*/ 282 h 414"/>
              <a:gd name="T86" fmla="*/ 287 w 348"/>
              <a:gd name="T87" fmla="*/ 227 h 414"/>
              <a:gd name="T88" fmla="*/ 302 w 348"/>
              <a:gd name="T89" fmla="*/ 289 h 414"/>
              <a:gd name="T90" fmla="*/ 233 w 348"/>
              <a:gd name="T91" fmla="*/ 297 h 414"/>
              <a:gd name="T92" fmla="*/ 287 w 348"/>
              <a:gd name="T93" fmla="*/ 28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8" h="414">
                <a:moveTo>
                  <a:pt x="340" y="0"/>
                </a:moveTo>
                <a:cubicBezTo>
                  <a:pt x="8" y="0"/>
                  <a:pt x="8" y="0"/>
                  <a:pt x="8" y="0"/>
                </a:cubicBezTo>
                <a:cubicBezTo>
                  <a:pt x="4" y="0"/>
                  <a:pt x="0" y="4"/>
                  <a:pt x="0" y="8"/>
                </a:cubicBezTo>
                <a:cubicBezTo>
                  <a:pt x="0" y="406"/>
                  <a:pt x="0" y="406"/>
                  <a:pt x="0" y="406"/>
                </a:cubicBezTo>
                <a:cubicBezTo>
                  <a:pt x="0" y="410"/>
                  <a:pt x="4" y="414"/>
                  <a:pt x="8" y="414"/>
                </a:cubicBezTo>
                <a:cubicBezTo>
                  <a:pt x="340" y="414"/>
                  <a:pt x="340" y="414"/>
                  <a:pt x="340" y="414"/>
                </a:cubicBezTo>
                <a:cubicBezTo>
                  <a:pt x="344" y="414"/>
                  <a:pt x="348" y="410"/>
                  <a:pt x="348" y="406"/>
                </a:cubicBezTo>
                <a:cubicBezTo>
                  <a:pt x="348" y="8"/>
                  <a:pt x="348" y="8"/>
                  <a:pt x="348" y="8"/>
                </a:cubicBezTo>
                <a:cubicBezTo>
                  <a:pt x="348" y="4"/>
                  <a:pt x="344" y="0"/>
                  <a:pt x="340" y="0"/>
                </a:cubicBezTo>
                <a:close/>
                <a:moveTo>
                  <a:pt x="333" y="399"/>
                </a:moveTo>
                <a:cubicBezTo>
                  <a:pt x="15" y="399"/>
                  <a:pt x="15" y="399"/>
                  <a:pt x="15" y="399"/>
                </a:cubicBezTo>
                <a:cubicBezTo>
                  <a:pt x="15" y="15"/>
                  <a:pt x="15" y="15"/>
                  <a:pt x="15" y="15"/>
                </a:cubicBezTo>
                <a:cubicBezTo>
                  <a:pt x="333" y="15"/>
                  <a:pt x="333" y="15"/>
                  <a:pt x="333" y="15"/>
                </a:cubicBezTo>
                <a:lnTo>
                  <a:pt x="333" y="399"/>
                </a:lnTo>
                <a:close/>
                <a:moveTo>
                  <a:pt x="33" y="104"/>
                </a:moveTo>
                <a:cubicBezTo>
                  <a:pt x="33" y="43"/>
                  <a:pt x="33" y="43"/>
                  <a:pt x="33" y="43"/>
                </a:cubicBezTo>
                <a:cubicBezTo>
                  <a:pt x="33" y="39"/>
                  <a:pt x="37" y="36"/>
                  <a:pt x="41" y="36"/>
                </a:cubicBezTo>
                <a:cubicBezTo>
                  <a:pt x="307" y="36"/>
                  <a:pt x="307" y="36"/>
                  <a:pt x="307" y="36"/>
                </a:cubicBezTo>
                <a:cubicBezTo>
                  <a:pt x="311" y="36"/>
                  <a:pt x="315" y="39"/>
                  <a:pt x="315" y="43"/>
                </a:cubicBezTo>
                <a:cubicBezTo>
                  <a:pt x="315" y="104"/>
                  <a:pt x="315" y="104"/>
                  <a:pt x="315" y="104"/>
                </a:cubicBezTo>
                <a:cubicBezTo>
                  <a:pt x="315" y="108"/>
                  <a:pt x="311" y="111"/>
                  <a:pt x="307" y="111"/>
                </a:cubicBezTo>
                <a:cubicBezTo>
                  <a:pt x="41" y="111"/>
                  <a:pt x="41" y="111"/>
                  <a:pt x="41" y="111"/>
                </a:cubicBezTo>
                <a:cubicBezTo>
                  <a:pt x="37" y="111"/>
                  <a:pt x="33" y="108"/>
                  <a:pt x="33" y="104"/>
                </a:cubicBezTo>
                <a:close/>
                <a:moveTo>
                  <a:pt x="108" y="141"/>
                </a:moveTo>
                <a:cubicBezTo>
                  <a:pt x="123" y="141"/>
                  <a:pt x="123" y="141"/>
                  <a:pt x="123" y="141"/>
                </a:cubicBezTo>
                <a:cubicBezTo>
                  <a:pt x="123" y="203"/>
                  <a:pt x="123" y="203"/>
                  <a:pt x="123" y="203"/>
                </a:cubicBezTo>
                <a:cubicBezTo>
                  <a:pt x="123" y="207"/>
                  <a:pt x="119" y="210"/>
                  <a:pt x="115" y="210"/>
                </a:cubicBezTo>
                <a:cubicBezTo>
                  <a:pt x="53" y="210"/>
                  <a:pt x="53" y="210"/>
                  <a:pt x="53" y="210"/>
                </a:cubicBezTo>
                <a:cubicBezTo>
                  <a:pt x="53" y="195"/>
                  <a:pt x="53" y="195"/>
                  <a:pt x="53" y="195"/>
                </a:cubicBezTo>
                <a:cubicBezTo>
                  <a:pt x="108" y="195"/>
                  <a:pt x="108" y="195"/>
                  <a:pt x="108" y="195"/>
                </a:cubicBezTo>
                <a:lnTo>
                  <a:pt x="108" y="141"/>
                </a:lnTo>
                <a:close/>
                <a:moveTo>
                  <a:pt x="198" y="141"/>
                </a:moveTo>
                <a:cubicBezTo>
                  <a:pt x="212" y="141"/>
                  <a:pt x="212" y="141"/>
                  <a:pt x="212" y="141"/>
                </a:cubicBezTo>
                <a:cubicBezTo>
                  <a:pt x="212" y="203"/>
                  <a:pt x="212" y="203"/>
                  <a:pt x="212" y="203"/>
                </a:cubicBezTo>
                <a:cubicBezTo>
                  <a:pt x="212" y="207"/>
                  <a:pt x="209" y="210"/>
                  <a:pt x="205" y="210"/>
                </a:cubicBezTo>
                <a:cubicBezTo>
                  <a:pt x="143" y="210"/>
                  <a:pt x="143" y="210"/>
                  <a:pt x="143" y="210"/>
                </a:cubicBezTo>
                <a:cubicBezTo>
                  <a:pt x="143" y="195"/>
                  <a:pt x="143" y="195"/>
                  <a:pt x="143" y="195"/>
                </a:cubicBezTo>
                <a:cubicBezTo>
                  <a:pt x="198" y="195"/>
                  <a:pt x="198" y="195"/>
                  <a:pt x="198" y="195"/>
                </a:cubicBezTo>
                <a:lnTo>
                  <a:pt x="198" y="141"/>
                </a:lnTo>
                <a:close/>
                <a:moveTo>
                  <a:pt x="287" y="141"/>
                </a:moveTo>
                <a:cubicBezTo>
                  <a:pt x="302" y="141"/>
                  <a:pt x="302" y="141"/>
                  <a:pt x="302" y="141"/>
                </a:cubicBezTo>
                <a:cubicBezTo>
                  <a:pt x="302" y="203"/>
                  <a:pt x="302" y="203"/>
                  <a:pt x="302" y="203"/>
                </a:cubicBezTo>
                <a:cubicBezTo>
                  <a:pt x="302" y="207"/>
                  <a:pt x="299" y="210"/>
                  <a:pt x="295" y="210"/>
                </a:cubicBezTo>
                <a:cubicBezTo>
                  <a:pt x="233" y="210"/>
                  <a:pt x="233" y="210"/>
                  <a:pt x="233" y="210"/>
                </a:cubicBezTo>
                <a:cubicBezTo>
                  <a:pt x="233" y="195"/>
                  <a:pt x="233" y="195"/>
                  <a:pt x="233" y="195"/>
                </a:cubicBezTo>
                <a:cubicBezTo>
                  <a:pt x="287" y="195"/>
                  <a:pt x="287" y="195"/>
                  <a:pt x="287" y="195"/>
                </a:cubicBezTo>
                <a:lnTo>
                  <a:pt x="287" y="141"/>
                </a:lnTo>
                <a:close/>
                <a:moveTo>
                  <a:pt x="108" y="314"/>
                </a:moveTo>
                <a:cubicBezTo>
                  <a:pt x="123" y="314"/>
                  <a:pt x="123" y="314"/>
                  <a:pt x="123" y="314"/>
                </a:cubicBezTo>
                <a:cubicBezTo>
                  <a:pt x="123" y="376"/>
                  <a:pt x="123" y="376"/>
                  <a:pt x="123" y="376"/>
                </a:cubicBezTo>
                <a:cubicBezTo>
                  <a:pt x="123" y="380"/>
                  <a:pt x="119" y="384"/>
                  <a:pt x="115" y="384"/>
                </a:cubicBezTo>
                <a:cubicBezTo>
                  <a:pt x="53" y="384"/>
                  <a:pt x="53" y="384"/>
                  <a:pt x="53" y="384"/>
                </a:cubicBezTo>
                <a:cubicBezTo>
                  <a:pt x="53" y="369"/>
                  <a:pt x="53" y="369"/>
                  <a:pt x="53" y="369"/>
                </a:cubicBezTo>
                <a:cubicBezTo>
                  <a:pt x="108" y="369"/>
                  <a:pt x="108" y="369"/>
                  <a:pt x="108" y="369"/>
                </a:cubicBezTo>
                <a:lnTo>
                  <a:pt x="108" y="314"/>
                </a:lnTo>
                <a:close/>
                <a:moveTo>
                  <a:pt x="198" y="314"/>
                </a:moveTo>
                <a:cubicBezTo>
                  <a:pt x="212" y="314"/>
                  <a:pt x="212" y="314"/>
                  <a:pt x="212" y="314"/>
                </a:cubicBezTo>
                <a:cubicBezTo>
                  <a:pt x="212" y="376"/>
                  <a:pt x="212" y="376"/>
                  <a:pt x="212" y="376"/>
                </a:cubicBezTo>
                <a:cubicBezTo>
                  <a:pt x="212" y="380"/>
                  <a:pt x="209" y="384"/>
                  <a:pt x="205" y="384"/>
                </a:cubicBezTo>
                <a:cubicBezTo>
                  <a:pt x="143" y="384"/>
                  <a:pt x="143" y="384"/>
                  <a:pt x="143" y="384"/>
                </a:cubicBezTo>
                <a:cubicBezTo>
                  <a:pt x="143" y="369"/>
                  <a:pt x="143" y="369"/>
                  <a:pt x="143" y="369"/>
                </a:cubicBezTo>
                <a:cubicBezTo>
                  <a:pt x="198" y="369"/>
                  <a:pt x="198" y="369"/>
                  <a:pt x="198" y="369"/>
                </a:cubicBezTo>
                <a:lnTo>
                  <a:pt x="198" y="314"/>
                </a:lnTo>
                <a:close/>
                <a:moveTo>
                  <a:pt x="287" y="314"/>
                </a:moveTo>
                <a:cubicBezTo>
                  <a:pt x="302" y="314"/>
                  <a:pt x="302" y="314"/>
                  <a:pt x="302" y="314"/>
                </a:cubicBezTo>
                <a:cubicBezTo>
                  <a:pt x="302" y="376"/>
                  <a:pt x="302" y="376"/>
                  <a:pt x="302" y="376"/>
                </a:cubicBezTo>
                <a:cubicBezTo>
                  <a:pt x="302" y="380"/>
                  <a:pt x="299" y="384"/>
                  <a:pt x="295" y="384"/>
                </a:cubicBezTo>
                <a:cubicBezTo>
                  <a:pt x="233" y="384"/>
                  <a:pt x="233" y="384"/>
                  <a:pt x="233" y="384"/>
                </a:cubicBezTo>
                <a:cubicBezTo>
                  <a:pt x="233" y="369"/>
                  <a:pt x="233" y="369"/>
                  <a:pt x="233" y="369"/>
                </a:cubicBezTo>
                <a:cubicBezTo>
                  <a:pt x="287" y="369"/>
                  <a:pt x="287" y="369"/>
                  <a:pt x="287" y="369"/>
                </a:cubicBezTo>
                <a:lnTo>
                  <a:pt x="287" y="314"/>
                </a:lnTo>
                <a:close/>
                <a:moveTo>
                  <a:pt x="108" y="227"/>
                </a:moveTo>
                <a:cubicBezTo>
                  <a:pt x="123" y="227"/>
                  <a:pt x="123" y="227"/>
                  <a:pt x="123" y="227"/>
                </a:cubicBezTo>
                <a:cubicBezTo>
                  <a:pt x="123" y="289"/>
                  <a:pt x="123" y="289"/>
                  <a:pt x="123" y="289"/>
                </a:cubicBezTo>
                <a:cubicBezTo>
                  <a:pt x="123" y="293"/>
                  <a:pt x="119" y="297"/>
                  <a:pt x="115" y="297"/>
                </a:cubicBezTo>
                <a:cubicBezTo>
                  <a:pt x="53" y="297"/>
                  <a:pt x="53" y="297"/>
                  <a:pt x="53" y="297"/>
                </a:cubicBezTo>
                <a:cubicBezTo>
                  <a:pt x="53" y="282"/>
                  <a:pt x="53" y="282"/>
                  <a:pt x="53" y="282"/>
                </a:cubicBezTo>
                <a:cubicBezTo>
                  <a:pt x="108" y="282"/>
                  <a:pt x="108" y="282"/>
                  <a:pt x="108" y="282"/>
                </a:cubicBezTo>
                <a:lnTo>
                  <a:pt x="108" y="227"/>
                </a:lnTo>
                <a:close/>
                <a:moveTo>
                  <a:pt x="198" y="227"/>
                </a:moveTo>
                <a:cubicBezTo>
                  <a:pt x="212" y="227"/>
                  <a:pt x="212" y="227"/>
                  <a:pt x="212" y="227"/>
                </a:cubicBezTo>
                <a:cubicBezTo>
                  <a:pt x="212" y="289"/>
                  <a:pt x="212" y="289"/>
                  <a:pt x="212" y="289"/>
                </a:cubicBezTo>
                <a:cubicBezTo>
                  <a:pt x="212" y="293"/>
                  <a:pt x="209" y="297"/>
                  <a:pt x="205" y="297"/>
                </a:cubicBezTo>
                <a:cubicBezTo>
                  <a:pt x="143" y="297"/>
                  <a:pt x="143" y="297"/>
                  <a:pt x="143" y="297"/>
                </a:cubicBezTo>
                <a:cubicBezTo>
                  <a:pt x="143" y="282"/>
                  <a:pt x="143" y="282"/>
                  <a:pt x="143" y="282"/>
                </a:cubicBezTo>
                <a:cubicBezTo>
                  <a:pt x="198" y="282"/>
                  <a:pt x="198" y="282"/>
                  <a:pt x="198" y="282"/>
                </a:cubicBezTo>
                <a:lnTo>
                  <a:pt x="198" y="227"/>
                </a:lnTo>
                <a:close/>
                <a:moveTo>
                  <a:pt x="287" y="227"/>
                </a:moveTo>
                <a:cubicBezTo>
                  <a:pt x="302" y="227"/>
                  <a:pt x="302" y="227"/>
                  <a:pt x="302" y="227"/>
                </a:cubicBezTo>
                <a:cubicBezTo>
                  <a:pt x="302" y="289"/>
                  <a:pt x="302" y="289"/>
                  <a:pt x="302" y="289"/>
                </a:cubicBezTo>
                <a:cubicBezTo>
                  <a:pt x="302" y="293"/>
                  <a:pt x="299" y="297"/>
                  <a:pt x="295" y="297"/>
                </a:cubicBezTo>
                <a:cubicBezTo>
                  <a:pt x="233" y="297"/>
                  <a:pt x="233" y="297"/>
                  <a:pt x="233" y="297"/>
                </a:cubicBezTo>
                <a:cubicBezTo>
                  <a:pt x="233" y="282"/>
                  <a:pt x="233" y="282"/>
                  <a:pt x="233" y="282"/>
                </a:cubicBezTo>
                <a:cubicBezTo>
                  <a:pt x="287" y="282"/>
                  <a:pt x="287" y="282"/>
                  <a:pt x="287" y="282"/>
                </a:cubicBezTo>
                <a:lnTo>
                  <a:pt x="287" y="22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p:nvPr/>
        </p:nvSpPr>
        <p:spPr bwMode="auto">
          <a:xfrm>
            <a:off x="2184398" y="2054647"/>
            <a:ext cx="9067800" cy="1241570"/>
          </a:xfrm>
          <a:prstGeom prst="rect">
            <a:avLst/>
          </a:prstGeom>
          <a:solidFill>
            <a:srgbClr val="92D05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1" name="Rectangle 20"/>
          <p:cNvSpPr/>
          <p:nvPr/>
        </p:nvSpPr>
        <p:spPr bwMode="auto">
          <a:xfrm>
            <a:off x="812799" y="1597447"/>
            <a:ext cx="10439399" cy="380999"/>
          </a:xfrm>
          <a:prstGeom prst="rect">
            <a:avLst/>
          </a:prstGeom>
          <a:solidFill>
            <a:srgbClr val="92D05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altLang="zh-CN" sz="2400" dirty="0">
                <a:gradFill>
                  <a:gsLst>
                    <a:gs pos="0">
                      <a:srgbClr val="FFFFFF"/>
                    </a:gs>
                    <a:gs pos="100000">
                      <a:srgbClr val="FFFFFF"/>
                    </a:gs>
                  </a:gsLst>
                  <a:lin ang="5400000" scaled="1"/>
                </a:gradFill>
                <a:cs typeface="Arial" pitchFamily="34" charset="0"/>
              </a:rPr>
              <a:t>One Semantic Model for BI</a:t>
            </a:r>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22" name="Rectangle 21"/>
          <p:cNvSpPr/>
          <p:nvPr/>
        </p:nvSpPr>
        <p:spPr bwMode="auto">
          <a:xfrm>
            <a:off x="812798" y="2052671"/>
            <a:ext cx="1315274" cy="1241571"/>
          </a:xfrm>
          <a:prstGeom prst="rect">
            <a:avLst/>
          </a:prstGeom>
          <a:solidFill>
            <a:srgbClr val="92D05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3" name="Text Placeholder 2"/>
          <p:cNvSpPr txBox="1">
            <a:spLocks/>
          </p:cNvSpPr>
          <p:nvPr/>
        </p:nvSpPr>
        <p:spPr>
          <a:xfrm>
            <a:off x="2260599" y="2209022"/>
            <a:ext cx="8634412" cy="1163395"/>
          </a:xfrm>
          <a:prstGeom prst="rect">
            <a:avLst/>
          </a:prstGeom>
          <a:noFill/>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1800" dirty="0">
                <a:gradFill>
                  <a:gsLst>
                    <a:gs pos="0">
                      <a:srgbClr val="FFFFFF"/>
                    </a:gs>
                    <a:gs pos="100000">
                      <a:srgbClr val="FFFFFF"/>
                    </a:gs>
                  </a:gsLst>
                  <a:lin ang="5400000" scaled="1"/>
                </a:gradFill>
                <a:cs typeface="Arial" pitchFamily="34" charset="0"/>
              </a:rPr>
              <a:t>For reporting, analytics, scorecards, dashboards</a:t>
            </a:r>
          </a:p>
          <a:p>
            <a:r>
              <a:rPr lang="en-US" altLang="zh-CN" sz="1800" dirty="0">
                <a:gradFill>
                  <a:gsLst>
                    <a:gs pos="0">
                      <a:srgbClr val="FFFFFF"/>
                    </a:gs>
                    <a:gs pos="100000">
                      <a:srgbClr val="FFFFFF"/>
                    </a:gs>
                  </a:gsLst>
                  <a:lin ang="5400000" scaled="1"/>
                </a:gradFill>
                <a:cs typeface="Arial" pitchFamily="34" charset="0"/>
              </a:rPr>
              <a:t>For all users – Personal BI, Team BI, Organizational BI</a:t>
            </a:r>
          </a:p>
          <a:p>
            <a:r>
              <a:rPr lang="en-US" altLang="zh-CN" sz="1800" dirty="0">
                <a:gradFill>
                  <a:gsLst>
                    <a:gs pos="0">
                      <a:srgbClr val="FFFFFF"/>
                    </a:gs>
                    <a:gs pos="100000">
                      <a:srgbClr val="FFFFFF"/>
                    </a:gs>
                  </a:gsLst>
                  <a:lin ang="5400000" scaled="1"/>
                </a:gradFill>
                <a:cs typeface="Arial" pitchFamily="34" charset="0"/>
              </a:rPr>
              <a:t>One model for client tools, two ways to build it – tabular and multidimensional</a:t>
            </a:r>
          </a:p>
        </p:txBody>
      </p:sp>
      <p:pic>
        <p:nvPicPr>
          <p:cNvPr id="25" name="Picture 24"/>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836612" y="2207047"/>
            <a:ext cx="1222870" cy="917153"/>
          </a:xfrm>
          <a:prstGeom prst="rect">
            <a:avLst/>
          </a:prstGeom>
        </p:spPr>
      </p:pic>
    </p:spTree>
    <p:extLst>
      <p:ext uri="{BB962C8B-B14F-4D97-AF65-F5344CB8AC3E}">
        <p14:creationId xmlns:p14="http://schemas.microsoft.com/office/powerpoint/2010/main" val="96415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bwMode="auto">
          <a:xfrm>
            <a:off x="8278243" y="1921898"/>
            <a:ext cx="3148780" cy="3488301"/>
          </a:xfrm>
          <a:prstGeom prst="rect">
            <a:avLst/>
          </a:prstGeom>
          <a:solidFill>
            <a:srgbClr val="00B0F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37" name="Rectangle 36"/>
          <p:cNvSpPr/>
          <p:nvPr/>
        </p:nvSpPr>
        <p:spPr bwMode="auto">
          <a:xfrm>
            <a:off x="4572857" y="1896713"/>
            <a:ext cx="3148780" cy="3488301"/>
          </a:xfrm>
          <a:prstGeom prst="rect">
            <a:avLst/>
          </a:prstGeom>
          <a:solidFill>
            <a:srgbClr val="00B0F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6" name="Rectangle 25"/>
          <p:cNvSpPr/>
          <p:nvPr/>
        </p:nvSpPr>
        <p:spPr bwMode="auto">
          <a:xfrm>
            <a:off x="773429" y="1921899"/>
            <a:ext cx="3148780" cy="3488301"/>
          </a:xfrm>
          <a:prstGeom prst="rect">
            <a:avLst/>
          </a:prstGeom>
          <a:solidFill>
            <a:srgbClr val="00B0F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a:xfrm>
            <a:off x="406294" y="230188"/>
            <a:ext cx="11579384" cy="553998"/>
          </a:xfrm>
        </p:spPr>
        <p:txBody>
          <a:bodyPr>
            <a:normAutofit/>
          </a:bodyPr>
          <a:lstStyle/>
          <a:p>
            <a:r>
              <a:rPr lang="en-US" sz="3200" dirty="0" smtClean="0">
                <a:latin typeface="Helvetica"/>
              </a:rPr>
              <a:t>Seamless</a:t>
            </a:r>
            <a:r>
              <a:rPr sz="3200" dirty="0" smtClean="0">
                <a:solidFill>
                  <a:srgbClr val="FFC000"/>
                </a:solidFill>
                <a:latin typeface="Helvetica" pitchFamily="34" charset="0"/>
                <a:cs typeface="Arial" pitchFamily="34" charset="0"/>
              </a:rPr>
              <a:t> </a:t>
            </a:r>
            <a:r>
              <a:rPr lang="en-US" sz="3200" dirty="0" smtClean="0">
                <a:latin typeface="Helvetica"/>
              </a:rPr>
              <a:t>Transition</a:t>
            </a:r>
            <a:r>
              <a:rPr sz="3200" dirty="0" smtClean="0">
                <a:solidFill>
                  <a:srgbClr val="FFC000"/>
                </a:solidFill>
                <a:latin typeface="Helvetica" pitchFamily="34" charset="0"/>
                <a:cs typeface="Arial" pitchFamily="34" charset="0"/>
              </a:rPr>
              <a:t> of the BI Semantic Model </a:t>
            </a:r>
            <a:r>
              <a:rPr sz="3200" dirty="0" smtClean="0">
                <a:solidFill>
                  <a:schemeClr val="tx1"/>
                </a:solidFill>
                <a:latin typeface="Helvetica" pitchFamily="34" charset="0"/>
                <a:cs typeface="Arial" pitchFamily="34" charset="0"/>
              </a:rPr>
              <a:t>Across </a:t>
            </a:r>
            <a:r>
              <a:rPr sz="3200" dirty="0">
                <a:solidFill>
                  <a:schemeClr val="tx1"/>
                </a:solidFill>
                <a:latin typeface="Helvetica" pitchFamily="34" charset="0"/>
                <a:cs typeface="Arial" pitchFamily="34" charset="0"/>
              </a:rPr>
              <a:t>BI Spectrum</a:t>
            </a:r>
          </a:p>
        </p:txBody>
      </p:sp>
      <p:sp>
        <p:nvSpPr>
          <p:cNvPr id="23" name="TextBox 22"/>
          <p:cNvSpPr txBox="1">
            <a:spLocks noChangeArrowheads="1"/>
          </p:cNvSpPr>
          <p:nvPr/>
        </p:nvSpPr>
        <p:spPr bwMode="auto">
          <a:xfrm>
            <a:off x="4570809" y="1371600"/>
            <a:ext cx="3148780" cy="492443"/>
          </a:xfrm>
          <a:prstGeom prst="rect">
            <a:avLst/>
          </a:prstGeom>
          <a:noFill/>
          <a:ln w="9525">
            <a:noFill/>
            <a:miter lim="800000"/>
            <a:headEnd/>
            <a:tailEnd/>
          </a:ln>
        </p:spPr>
        <p:txBody>
          <a:bodyPr wrap="square">
            <a:spAutoFit/>
          </a:bodyPr>
          <a:lstStyle/>
          <a:p>
            <a:pPr algn="ctr"/>
            <a:r>
              <a:rPr lang="en-US" sz="2600" spc="-150" dirty="0">
                <a:ln w="3175">
                  <a:noFill/>
                </a:ln>
                <a:effectLst>
                  <a:outerShdw blurRad="50800" dist="38100" dir="2700000" algn="tl" rotWithShape="0">
                    <a:prstClr val="black">
                      <a:alpha val="40000"/>
                    </a:prstClr>
                  </a:outerShdw>
                </a:effectLst>
                <a:latin typeface="+mj-lt"/>
                <a:cs typeface="Arial" pitchFamily="34" charset="0"/>
              </a:rPr>
              <a:t>Team BI</a:t>
            </a:r>
          </a:p>
        </p:txBody>
      </p:sp>
      <p:sp>
        <p:nvSpPr>
          <p:cNvPr id="24" name="Rectangle 23"/>
          <p:cNvSpPr/>
          <p:nvPr/>
        </p:nvSpPr>
        <p:spPr>
          <a:xfrm>
            <a:off x="4773955" y="3156616"/>
            <a:ext cx="2746583" cy="1569660"/>
          </a:xfrm>
          <a:prstGeom prst="rect">
            <a:avLst/>
          </a:prstGeom>
        </p:spPr>
        <p:txBody>
          <a:bodyPr wrap="square">
            <a:spAutoFit/>
          </a:bodyPr>
          <a:lstStyle/>
          <a:p>
            <a:pPr algn="ctr" rtl="0"/>
            <a:r>
              <a:rPr lang="en-US" sz="1600" b="1" kern="1200" dirty="0">
                <a:solidFill>
                  <a:schemeClr val="tx1">
                    <a:lumMod val="95000"/>
                  </a:schemeClr>
                </a:solidFill>
                <a:cs typeface="Arial" pitchFamily="34" charset="0"/>
              </a:rPr>
              <a:t>Our Context</a:t>
            </a:r>
          </a:p>
          <a:p>
            <a:pPr algn="ctr" rtl="0"/>
            <a:endParaRPr lang="en-US" sz="1600" b="1" kern="1200" dirty="0">
              <a:solidFill>
                <a:schemeClr val="tx1">
                  <a:lumMod val="95000"/>
                </a:schemeClr>
              </a:solidFill>
              <a:cs typeface="Arial" pitchFamily="34" charset="0"/>
            </a:endParaRPr>
          </a:p>
          <a:p>
            <a:pPr algn="ctr" rtl="0"/>
            <a:r>
              <a:rPr lang="en-US" sz="1600" kern="1200" spc="-40" dirty="0" smtClean="0">
                <a:solidFill>
                  <a:schemeClr val="tx1">
                    <a:lumMod val="95000"/>
                  </a:schemeClr>
                </a:solidFill>
                <a:cs typeface="Arial" pitchFamily="34" charset="0"/>
              </a:rPr>
              <a:t>BI Solution created by power user. Context is for a small team &amp; it’s managed on </a:t>
            </a:r>
            <a:r>
              <a:rPr lang="en-US" sz="1600" kern="1200" spc="-40" dirty="0">
                <a:solidFill>
                  <a:schemeClr val="tx1">
                    <a:lumMod val="95000"/>
                  </a:schemeClr>
                </a:solidFill>
                <a:cs typeface="Arial" pitchFamily="34" charset="0"/>
              </a:rPr>
              <a:t>a </a:t>
            </a:r>
            <a:r>
              <a:rPr lang="en-US" sz="1600" kern="1200" spc="-40" dirty="0" smtClean="0">
                <a:solidFill>
                  <a:schemeClr val="tx1">
                    <a:lumMod val="95000"/>
                  </a:schemeClr>
                </a:solidFill>
                <a:cs typeface="Arial" pitchFamily="34" charset="0"/>
              </a:rPr>
              <a:t>server.</a:t>
            </a:r>
            <a:endParaRPr lang="en-US" sz="1600" kern="1200" spc="-40" dirty="0">
              <a:solidFill>
                <a:schemeClr val="tx1">
                  <a:lumMod val="95000"/>
                </a:schemeClr>
              </a:solidFill>
              <a:cs typeface="Arial" pitchFamily="34" charset="0"/>
            </a:endParaRPr>
          </a:p>
        </p:txBody>
      </p:sp>
      <p:sp>
        <p:nvSpPr>
          <p:cNvPr id="27" name="TextBox 16"/>
          <p:cNvSpPr txBox="1">
            <a:spLocks noChangeArrowheads="1"/>
          </p:cNvSpPr>
          <p:nvPr/>
        </p:nvSpPr>
        <p:spPr bwMode="auto">
          <a:xfrm flipH="1">
            <a:off x="812588" y="1371600"/>
            <a:ext cx="3047206" cy="492443"/>
          </a:xfrm>
          <a:prstGeom prst="rect">
            <a:avLst/>
          </a:prstGeom>
          <a:noFill/>
          <a:ln w="9525">
            <a:noFill/>
            <a:miter lim="800000"/>
            <a:headEnd/>
            <a:tailEnd/>
          </a:ln>
        </p:spPr>
        <p:txBody>
          <a:bodyPr wrap="square">
            <a:spAutoFit/>
          </a:bodyPr>
          <a:lstStyle/>
          <a:p>
            <a:pPr algn="ctr" rtl="0"/>
            <a:r>
              <a:rPr lang="en-US" sz="2600" spc="-150" dirty="0">
                <a:ln w="3175">
                  <a:noFill/>
                </a:ln>
                <a:effectLst>
                  <a:outerShdw blurRad="50800" dist="38100" dir="2700000" algn="tl" rotWithShape="0">
                    <a:prstClr val="black">
                      <a:alpha val="40000"/>
                    </a:prstClr>
                  </a:outerShdw>
                </a:effectLst>
                <a:latin typeface="+mj-lt"/>
                <a:cs typeface="Arial" pitchFamily="34" charset="0"/>
              </a:rPr>
              <a:t>Personal BI </a:t>
            </a:r>
          </a:p>
        </p:txBody>
      </p:sp>
      <p:sp>
        <p:nvSpPr>
          <p:cNvPr id="28" name="TextBox 30"/>
          <p:cNvSpPr txBox="1">
            <a:spLocks noChangeArrowheads="1"/>
          </p:cNvSpPr>
          <p:nvPr/>
        </p:nvSpPr>
        <p:spPr bwMode="auto">
          <a:xfrm flipH="1">
            <a:off x="8227457" y="1371600"/>
            <a:ext cx="3250353" cy="492443"/>
          </a:xfrm>
          <a:prstGeom prst="rect">
            <a:avLst/>
          </a:prstGeom>
          <a:noFill/>
          <a:ln w="9525">
            <a:noFill/>
            <a:miter lim="800000"/>
            <a:headEnd/>
            <a:tailEnd/>
          </a:ln>
        </p:spPr>
        <p:txBody>
          <a:bodyPr wrap="square">
            <a:spAutoFit/>
          </a:bodyPr>
          <a:lstStyle/>
          <a:p>
            <a:pPr algn="ctr"/>
            <a:r>
              <a:rPr lang="en-US" sz="2600" spc="-150" dirty="0" smtClean="0">
                <a:ln w="3175">
                  <a:noFill/>
                </a:ln>
                <a:effectLst>
                  <a:outerShdw blurRad="50800" dist="38100" dir="2700000" algn="tl" rotWithShape="0">
                    <a:prstClr val="black">
                      <a:alpha val="40000"/>
                    </a:prstClr>
                  </a:outerShdw>
                </a:effectLst>
                <a:latin typeface="+mj-lt"/>
                <a:cs typeface="Arial" pitchFamily="34" charset="0"/>
              </a:rPr>
              <a:t>Corporate BI</a:t>
            </a:r>
            <a:endParaRPr lang="en-US" sz="2600" spc="-150" dirty="0">
              <a:ln w="3175">
                <a:noFill/>
              </a:ln>
              <a:effectLst>
                <a:outerShdw blurRad="50800" dist="38100" dir="2700000" algn="tl" rotWithShape="0">
                  <a:prstClr val="black">
                    <a:alpha val="40000"/>
                  </a:prstClr>
                </a:outerShdw>
              </a:effectLst>
              <a:latin typeface="+mj-lt"/>
              <a:cs typeface="Arial" pitchFamily="34" charset="0"/>
            </a:endParaRPr>
          </a:p>
        </p:txBody>
      </p:sp>
      <p:sp>
        <p:nvSpPr>
          <p:cNvPr id="29" name="Rectangle 28"/>
          <p:cNvSpPr/>
          <p:nvPr/>
        </p:nvSpPr>
        <p:spPr>
          <a:xfrm flipH="1">
            <a:off x="1015732" y="3156617"/>
            <a:ext cx="2685723" cy="1323439"/>
          </a:xfrm>
          <a:prstGeom prst="rect">
            <a:avLst/>
          </a:prstGeom>
        </p:spPr>
        <p:txBody>
          <a:bodyPr wrap="square">
            <a:spAutoFit/>
          </a:bodyPr>
          <a:lstStyle/>
          <a:p>
            <a:pPr algn="ctr" rtl="0"/>
            <a:r>
              <a:rPr lang="en-US" sz="1600" b="1" kern="1200" dirty="0">
                <a:solidFill>
                  <a:schemeClr val="tx1">
                    <a:lumMod val="95000"/>
                  </a:schemeClr>
                </a:solidFill>
                <a:cs typeface="Arial" pitchFamily="34" charset="0"/>
              </a:rPr>
              <a:t>My Context</a:t>
            </a:r>
          </a:p>
          <a:p>
            <a:pPr algn="ctr" rtl="0"/>
            <a:endParaRPr lang="en-US" sz="1600" kern="1200" dirty="0">
              <a:solidFill>
                <a:schemeClr val="tx1">
                  <a:lumMod val="95000"/>
                </a:schemeClr>
              </a:solidFill>
              <a:cs typeface="Arial" pitchFamily="34" charset="0"/>
            </a:endParaRPr>
          </a:p>
          <a:p>
            <a:pPr algn="ctr" rtl="0"/>
            <a:r>
              <a:rPr lang="en-US" sz="1600" kern="1200" spc="-40" dirty="0" smtClean="0">
                <a:solidFill>
                  <a:schemeClr val="tx1">
                    <a:lumMod val="95000"/>
                  </a:schemeClr>
                </a:solidFill>
                <a:cs typeface="Arial" pitchFamily="34" charset="0"/>
              </a:rPr>
              <a:t>BI solution created by user. Context is only </a:t>
            </a:r>
            <a:r>
              <a:rPr lang="en-US" sz="1600" kern="1200" spc="-40" dirty="0">
                <a:solidFill>
                  <a:schemeClr val="tx1">
                    <a:lumMod val="95000"/>
                  </a:schemeClr>
                </a:solidFill>
                <a:cs typeface="Arial" pitchFamily="34" charset="0"/>
              </a:rPr>
              <a:t>for </a:t>
            </a:r>
            <a:r>
              <a:rPr lang="en-US" sz="1600" kern="1200" spc="-40" dirty="0" smtClean="0">
                <a:solidFill>
                  <a:schemeClr val="tx1">
                    <a:lumMod val="95000"/>
                  </a:schemeClr>
                </a:solidFill>
                <a:cs typeface="Arial" pitchFamily="34" charset="0"/>
              </a:rPr>
              <a:t>user &amp; exists as document.</a:t>
            </a:r>
            <a:endParaRPr lang="en-US" sz="1600" kern="1200" spc="-40" dirty="0">
              <a:solidFill>
                <a:schemeClr val="tx1">
                  <a:lumMod val="95000"/>
                </a:schemeClr>
              </a:solidFill>
              <a:cs typeface="Arial" pitchFamily="34" charset="0"/>
            </a:endParaRPr>
          </a:p>
        </p:txBody>
      </p:sp>
      <p:sp>
        <p:nvSpPr>
          <p:cNvPr id="30" name="Rectangle 29"/>
          <p:cNvSpPr/>
          <p:nvPr/>
        </p:nvSpPr>
        <p:spPr>
          <a:xfrm flipH="1">
            <a:off x="8329031" y="3156616"/>
            <a:ext cx="3059144" cy="1569660"/>
          </a:xfrm>
          <a:prstGeom prst="rect">
            <a:avLst/>
          </a:prstGeom>
        </p:spPr>
        <p:txBody>
          <a:bodyPr wrap="square">
            <a:spAutoFit/>
          </a:bodyPr>
          <a:lstStyle/>
          <a:p>
            <a:pPr algn="ctr" rtl="0"/>
            <a:r>
              <a:rPr lang="en-US" sz="1600" b="1" kern="1200" dirty="0">
                <a:cs typeface="Arial" pitchFamily="34" charset="0"/>
              </a:rPr>
              <a:t>The Org’s Context</a:t>
            </a:r>
          </a:p>
          <a:p>
            <a:pPr algn="ctr"/>
            <a:endParaRPr lang="en-US" sz="1600" b="1" dirty="0" smtClean="0">
              <a:cs typeface="Arial" pitchFamily="34" charset="0"/>
            </a:endParaRPr>
          </a:p>
          <a:p>
            <a:pPr algn="ctr"/>
            <a:r>
              <a:rPr lang="en-US" sz="1600" spc="-40" dirty="0" smtClean="0">
                <a:cs typeface="Arial" pitchFamily="34" charset="0"/>
              </a:rPr>
              <a:t>BI Solution created by IT, Established corporate context &amp; is reusable, scalable and backed up.</a:t>
            </a:r>
            <a:endParaRPr lang="en-US" sz="1600" kern="1200" spc="-40" dirty="0">
              <a:cs typeface="Arial" pitchFamily="34" charset="0"/>
            </a:endParaRPr>
          </a:p>
        </p:txBody>
      </p:sp>
      <p:sp>
        <p:nvSpPr>
          <p:cNvPr id="45" name="TextBox 44"/>
          <p:cNvSpPr txBox="1"/>
          <p:nvPr/>
        </p:nvSpPr>
        <p:spPr>
          <a:xfrm>
            <a:off x="1284563" y="5562600"/>
            <a:ext cx="2231637" cy="369332"/>
          </a:xfrm>
          <a:prstGeom prst="rect">
            <a:avLst/>
          </a:prstGeom>
          <a:noFill/>
        </p:spPr>
        <p:txBody>
          <a:bodyPr wrap="none" rtlCol="0">
            <a:spAutoFit/>
          </a:bodyPr>
          <a:lstStyle/>
          <a:p>
            <a:r>
              <a:rPr lang="en-US" dirty="0" smtClean="0">
                <a:solidFill>
                  <a:srgbClr val="ACE58F"/>
                </a:solidFill>
              </a:rPr>
              <a:t>PowerPivot for Excel</a:t>
            </a:r>
            <a:endParaRPr lang="en-US" dirty="0">
              <a:solidFill>
                <a:srgbClr val="ACE58F"/>
              </a:solidFill>
            </a:endParaRPr>
          </a:p>
        </p:txBody>
      </p:sp>
      <p:sp>
        <p:nvSpPr>
          <p:cNvPr id="46" name="TextBox 45"/>
          <p:cNvSpPr txBox="1"/>
          <p:nvPr/>
        </p:nvSpPr>
        <p:spPr>
          <a:xfrm>
            <a:off x="4803474" y="5562600"/>
            <a:ext cx="2814938" cy="369332"/>
          </a:xfrm>
          <a:prstGeom prst="rect">
            <a:avLst/>
          </a:prstGeom>
          <a:noFill/>
        </p:spPr>
        <p:txBody>
          <a:bodyPr wrap="none" rtlCol="0">
            <a:spAutoFit/>
          </a:bodyPr>
          <a:lstStyle/>
          <a:p>
            <a:r>
              <a:rPr lang="en-US" dirty="0" smtClean="0">
                <a:solidFill>
                  <a:srgbClr val="ACE58F"/>
                </a:solidFill>
              </a:rPr>
              <a:t>PowerPivot for SharePoint</a:t>
            </a:r>
            <a:endParaRPr lang="en-US" dirty="0">
              <a:solidFill>
                <a:srgbClr val="ACE58F"/>
              </a:solidFill>
            </a:endParaRPr>
          </a:p>
        </p:txBody>
      </p:sp>
      <p:sp>
        <p:nvSpPr>
          <p:cNvPr id="47" name="TextBox 46"/>
          <p:cNvSpPr txBox="1"/>
          <p:nvPr/>
        </p:nvSpPr>
        <p:spPr>
          <a:xfrm>
            <a:off x="9006738" y="5562600"/>
            <a:ext cx="1888274" cy="369332"/>
          </a:xfrm>
          <a:prstGeom prst="rect">
            <a:avLst/>
          </a:prstGeom>
          <a:noFill/>
        </p:spPr>
        <p:txBody>
          <a:bodyPr wrap="none" rtlCol="0">
            <a:spAutoFit/>
          </a:bodyPr>
          <a:lstStyle/>
          <a:p>
            <a:r>
              <a:rPr lang="en-US" dirty="0" smtClean="0">
                <a:solidFill>
                  <a:srgbClr val="ACE58F"/>
                </a:solidFill>
              </a:rPr>
              <a:t>Analysis Services</a:t>
            </a:r>
            <a:endParaRPr lang="en-US" dirty="0">
              <a:solidFill>
                <a:srgbClr val="ACE58F"/>
              </a:solidFill>
            </a:endParaRPr>
          </a:p>
        </p:txBody>
      </p:sp>
      <p:sp>
        <p:nvSpPr>
          <p:cNvPr id="32" name="TextBox 16"/>
          <p:cNvSpPr txBox="1">
            <a:spLocks noChangeArrowheads="1"/>
          </p:cNvSpPr>
          <p:nvPr/>
        </p:nvSpPr>
        <p:spPr bwMode="auto">
          <a:xfrm flipH="1">
            <a:off x="8057648" y="2495490"/>
            <a:ext cx="2227764" cy="400110"/>
          </a:xfrm>
          <a:prstGeom prst="rect">
            <a:avLst/>
          </a:prstGeom>
          <a:noFill/>
          <a:ln w="9525">
            <a:noFill/>
            <a:miter lim="800000"/>
            <a:headEnd/>
            <a:tailEnd/>
          </a:ln>
        </p:spPr>
        <p:txBody>
          <a:bodyPr wrap="square">
            <a:spAutoFit/>
          </a:bodyPr>
          <a:lstStyle/>
          <a:p>
            <a:pPr algn="r" rtl="0"/>
            <a:r>
              <a:rPr lang="en-US" sz="2000" spc="-150" dirty="0" smtClean="0">
                <a:ln w="3175">
                  <a:noFill/>
                </a:ln>
                <a:effectLst>
                  <a:glow rad="139700">
                    <a:schemeClr val="accent1">
                      <a:satMod val="175000"/>
                      <a:alpha val="40000"/>
                    </a:schemeClr>
                  </a:glow>
                  <a:outerShdw blurRad="50800" dist="38100" dir="2700000" algn="tl" rotWithShape="0">
                    <a:prstClr val="black">
                      <a:alpha val="40000"/>
                    </a:prstClr>
                  </a:outerShdw>
                </a:effectLst>
                <a:cs typeface="Arial" pitchFamily="34" charset="0"/>
              </a:rPr>
              <a:t>Aligned</a:t>
            </a:r>
            <a:endParaRPr lang="en-US" sz="2000" spc="-150" dirty="0">
              <a:ln w="3175">
                <a:noFill/>
              </a:ln>
              <a:effectLst>
                <a:glow rad="139700">
                  <a:schemeClr val="accent1">
                    <a:satMod val="175000"/>
                    <a:alpha val="40000"/>
                  </a:schemeClr>
                </a:glow>
                <a:outerShdw blurRad="50800" dist="38100" dir="2700000" algn="tl" rotWithShape="0">
                  <a:prstClr val="black">
                    <a:alpha val="40000"/>
                  </a:prstClr>
                </a:outerShdw>
              </a:effectLst>
              <a:cs typeface="Arial" pitchFamily="34" charset="0"/>
            </a:endParaRPr>
          </a:p>
        </p:txBody>
      </p:sp>
      <p:cxnSp>
        <p:nvCxnSpPr>
          <p:cNvPr id="6" name="Straight Arrow Connector 5"/>
          <p:cNvCxnSpPr/>
          <p:nvPr/>
        </p:nvCxnSpPr>
        <p:spPr>
          <a:xfrm>
            <a:off x="1141412" y="2915098"/>
            <a:ext cx="9601200" cy="0"/>
          </a:xfrm>
          <a:prstGeom prst="straightConnector1">
            <a:avLst/>
          </a:prstGeom>
          <a:ln w="762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2" name="TextBox 16"/>
          <p:cNvSpPr txBox="1">
            <a:spLocks noChangeArrowheads="1"/>
          </p:cNvSpPr>
          <p:nvPr/>
        </p:nvSpPr>
        <p:spPr bwMode="auto">
          <a:xfrm flipH="1">
            <a:off x="1733048" y="2438400"/>
            <a:ext cx="2227764" cy="400110"/>
          </a:xfrm>
          <a:prstGeom prst="rect">
            <a:avLst/>
          </a:prstGeom>
          <a:noFill/>
          <a:ln w="9525">
            <a:noFill/>
            <a:miter lim="800000"/>
            <a:headEnd/>
            <a:tailEnd/>
          </a:ln>
        </p:spPr>
        <p:txBody>
          <a:bodyPr wrap="square">
            <a:spAutoFit/>
          </a:bodyPr>
          <a:lstStyle/>
          <a:p>
            <a:pPr rtl="0"/>
            <a:r>
              <a:rPr lang="en-US" sz="2000" spc="-150" dirty="0" smtClean="0">
                <a:ln w="3175">
                  <a:noFill/>
                </a:ln>
                <a:effectLst>
                  <a:glow rad="139700">
                    <a:schemeClr val="accent1">
                      <a:satMod val="175000"/>
                      <a:alpha val="40000"/>
                    </a:schemeClr>
                  </a:glow>
                  <a:outerShdw blurRad="50800" dist="38100" dir="2700000" algn="tl" rotWithShape="0">
                    <a:prstClr val="black">
                      <a:alpha val="40000"/>
                    </a:prstClr>
                  </a:outerShdw>
                </a:effectLst>
                <a:cs typeface="Arial" pitchFamily="34" charset="0"/>
              </a:rPr>
              <a:t>Empowered</a:t>
            </a:r>
            <a:endParaRPr lang="en-US" sz="2000" spc="-150" dirty="0">
              <a:ln w="3175">
                <a:noFill/>
              </a:ln>
              <a:effectLst>
                <a:glow rad="139700">
                  <a:schemeClr val="accent1">
                    <a:satMod val="175000"/>
                    <a:alpha val="40000"/>
                  </a:schemeClr>
                </a:glow>
                <a:outerShdw blurRad="50800" dist="38100" dir="2700000" algn="tl" rotWithShape="0">
                  <a:prstClr val="black">
                    <a:alpha val="40000"/>
                  </a:prstClr>
                </a:outerShdw>
              </a:effectLst>
              <a:cs typeface="Arial" pitchFamily="34" charset="0"/>
            </a:endParaRPr>
          </a:p>
        </p:txBody>
      </p:sp>
    </p:spTree>
    <p:extLst>
      <p:ext uri="{BB962C8B-B14F-4D97-AF65-F5344CB8AC3E}">
        <p14:creationId xmlns:p14="http://schemas.microsoft.com/office/powerpoint/2010/main" val="14966917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2741612" y="1144976"/>
            <a:ext cx="8305800" cy="1241570"/>
          </a:xfrm>
          <a:prstGeom prst="rect">
            <a:avLst/>
          </a:prstGeom>
          <a:solidFill>
            <a:srgbClr val="92D05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a:xfrm>
            <a:off x="406294" y="230189"/>
            <a:ext cx="11579384" cy="553999"/>
          </a:xfrm>
        </p:spPr>
        <p:txBody>
          <a:bodyPr>
            <a:normAutofit/>
          </a:bodyPr>
          <a:lstStyle/>
          <a:p>
            <a:r>
              <a:rPr lang="en-US" sz="3200" dirty="0">
                <a:latin typeface="Helvetica"/>
              </a:rPr>
              <a:t>Corporate BI Advantages</a:t>
            </a:r>
            <a:endParaRPr sz="3200" dirty="0">
              <a:solidFill>
                <a:schemeClr val="tx1"/>
              </a:solidFill>
              <a:latin typeface="Helvetica" pitchFamily="34" charset="0"/>
              <a:cs typeface="Arial" pitchFamily="34" charset="0"/>
            </a:endParaRPr>
          </a:p>
        </p:txBody>
      </p:sp>
      <p:sp>
        <p:nvSpPr>
          <p:cNvPr id="4" name="Rectangle 3"/>
          <p:cNvSpPr/>
          <p:nvPr/>
        </p:nvSpPr>
        <p:spPr bwMode="auto">
          <a:xfrm>
            <a:off x="812798" y="1143000"/>
            <a:ext cx="1852614" cy="1241571"/>
          </a:xfrm>
          <a:prstGeom prst="rect">
            <a:avLst/>
          </a:prstGeom>
          <a:solidFill>
            <a:srgbClr val="92D05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5" name="Text Placeholder 2"/>
          <p:cNvSpPr txBox="1">
            <a:spLocks/>
          </p:cNvSpPr>
          <p:nvPr/>
        </p:nvSpPr>
        <p:spPr>
          <a:xfrm>
            <a:off x="2870200" y="1211557"/>
            <a:ext cx="8177212" cy="1163395"/>
          </a:xfrm>
          <a:prstGeom prst="rect">
            <a:avLst/>
          </a:prstGeom>
          <a:noFill/>
        </p:spPr>
        <p:txBody>
          <a:bodyPr anchor="ct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2000" dirty="0">
                <a:solidFill>
                  <a:schemeClr val="tx1"/>
                </a:solidFill>
              </a:rPr>
              <a:t>Partitions, </a:t>
            </a:r>
            <a:r>
              <a:rPr lang="en-US" sz="2000" dirty="0" smtClean="0">
                <a:solidFill>
                  <a:schemeClr val="tx1"/>
                </a:solidFill>
              </a:rPr>
              <a:t>Direct Query</a:t>
            </a:r>
            <a:endParaRPr lang="en-US" sz="2000" dirty="0">
              <a:solidFill>
                <a:schemeClr val="tx1"/>
              </a:solidFill>
            </a:endParaRPr>
          </a:p>
        </p:txBody>
      </p:sp>
      <p:sp>
        <p:nvSpPr>
          <p:cNvPr id="3" name="TextBox 2"/>
          <p:cNvSpPr txBox="1"/>
          <p:nvPr/>
        </p:nvSpPr>
        <p:spPr>
          <a:xfrm>
            <a:off x="836612" y="1528729"/>
            <a:ext cx="1828800" cy="1003352"/>
          </a:xfrm>
          <a:prstGeom prst="rect">
            <a:avLst/>
          </a:prstGeom>
          <a:noFill/>
        </p:spPr>
        <p:txBody>
          <a:bodyPr wrap="square" lIns="91440" tIns="91440" rIns="91440" bIns="91440" rtlCol="0">
            <a:spAutoFit/>
          </a:bodyPr>
          <a:lstStyle/>
          <a:p>
            <a:pPr lvl="0">
              <a:lnSpc>
                <a:spcPct val="90000"/>
              </a:lnSpc>
              <a:spcBef>
                <a:spcPct val="20000"/>
              </a:spcBef>
              <a:buSzPct val="90000"/>
            </a:pPr>
            <a:r>
              <a:rPr lang="en-US" sz="2000" dirty="0"/>
              <a:t>Scalability</a:t>
            </a:r>
          </a:p>
          <a:p>
            <a:pPr>
              <a:lnSpc>
                <a:spcPct val="90000"/>
              </a:lnSpc>
              <a:spcBef>
                <a:spcPct val="20000"/>
              </a:spcBef>
              <a:buSzPct val="90000"/>
            </a:pPr>
            <a:endParaRPr lang="en-US" sz="3200" dirty="0" err="1" smtClean="0">
              <a:solidFill>
                <a:schemeClr val="tx1">
                  <a:alpha val="99000"/>
                </a:schemeClr>
              </a:solidFill>
            </a:endParaRPr>
          </a:p>
        </p:txBody>
      </p:sp>
      <p:sp>
        <p:nvSpPr>
          <p:cNvPr id="8" name="Rectangle 7"/>
          <p:cNvSpPr/>
          <p:nvPr/>
        </p:nvSpPr>
        <p:spPr bwMode="auto">
          <a:xfrm>
            <a:off x="2741612" y="2503824"/>
            <a:ext cx="8305800" cy="1241570"/>
          </a:xfrm>
          <a:prstGeom prst="rect">
            <a:avLst/>
          </a:prstGeom>
          <a:solidFill>
            <a:srgbClr val="92D05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9" name="Rectangle 8"/>
          <p:cNvSpPr/>
          <p:nvPr/>
        </p:nvSpPr>
        <p:spPr bwMode="auto">
          <a:xfrm>
            <a:off x="812798" y="2501848"/>
            <a:ext cx="1852614" cy="1241571"/>
          </a:xfrm>
          <a:prstGeom prst="rect">
            <a:avLst/>
          </a:prstGeom>
          <a:solidFill>
            <a:srgbClr val="92D05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0" name="Text Placeholder 2"/>
          <p:cNvSpPr txBox="1">
            <a:spLocks/>
          </p:cNvSpPr>
          <p:nvPr/>
        </p:nvSpPr>
        <p:spPr>
          <a:xfrm>
            <a:off x="2870200" y="2570405"/>
            <a:ext cx="8177212" cy="1163395"/>
          </a:xfrm>
          <a:prstGeom prst="rect">
            <a:avLst/>
          </a:prstGeom>
          <a:noFill/>
        </p:spPr>
        <p:txBody>
          <a:bodyPr anchor="ct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2000" dirty="0">
                <a:solidFill>
                  <a:schemeClr val="tx1"/>
                </a:solidFill>
              </a:rPr>
              <a:t>SSMS, AMO, PowerShell, </a:t>
            </a:r>
            <a:r>
              <a:rPr lang="en-US" sz="2000" dirty="0" smtClean="0">
                <a:solidFill>
                  <a:schemeClr val="tx1"/>
                </a:solidFill>
              </a:rPr>
              <a:t>SSIS </a:t>
            </a:r>
            <a:r>
              <a:rPr lang="en-US" sz="2000" dirty="0">
                <a:solidFill>
                  <a:schemeClr val="tx1"/>
                </a:solidFill>
              </a:rPr>
              <a:t>Packages </a:t>
            </a:r>
          </a:p>
        </p:txBody>
      </p:sp>
      <p:sp>
        <p:nvSpPr>
          <p:cNvPr id="11" name="TextBox 10"/>
          <p:cNvSpPr txBox="1"/>
          <p:nvPr/>
        </p:nvSpPr>
        <p:spPr>
          <a:xfrm>
            <a:off x="836612" y="2887577"/>
            <a:ext cx="1828800" cy="461665"/>
          </a:xfrm>
          <a:prstGeom prst="rect">
            <a:avLst/>
          </a:prstGeom>
          <a:noFill/>
        </p:spPr>
        <p:txBody>
          <a:bodyPr wrap="square" lIns="91440" tIns="91440" rIns="91440" bIns="91440" rtlCol="0">
            <a:spAutoFit/>
          </a:bodyPr>
          <a:lstStyle/>
          <a:p>
            <a:pPr lvl="0">
              <a:lnSpc>
                <a:spcPct val="90000"/>
              </a:lnSpc>
              <a:spcBef>
                <a:spcPct val="20000"/>
              </a:spcBef>
              <a:buSzPct val="90000"/>
            </a:pPr>
            <a:r>
              <a:rPr lang="en-US" sz="2000" dirty="0" smtClean="0"/>
              <a:t>Manageability </a:t>
            </a:r>
            <a:endParaRPr lang="en-US" sz="3200" dirty="0" smtClean="0">
              <a:solidFill>
                <a:schemeClr val="tx1">
                  <a:alpha val="99000"/>
                </a:schemeClr>
              </a:solidFill>
            </a:endParaRPr>
          </a:p>
        </p:txBody>
      </p:sp>
      <p:sp>
        <p:nvSpPr>
          <p:cNvPr id="12" name="Rectangle 11"/>
          <p:cNvSpPr/>
          <p:nvPr/>
        </p:nvSpPr>
        <p:spPr bwMode="auto">
          <a:xfrm>
            <a:off x="2741612" y="3875424"/>
            <a:ext cx="8305800" cy="1241570"/>
          </a:xfrm>
          <a:prstGeom prst="rect">
            <a:avLst/>
          </a:prstGeom>
          <a:solidFill>
            <a:srgbClr val="92D05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3" name="Rectangle 12"/>
          <p:cNvSpPr/>
          <p:nvPr/>
        </p:nvSpPr>
        <p:spPr bwMode="auto">
          <a:xfrm>
            <a:off x="812798" y="3873448"/>
            <a:ext cx="1852614" cy="1241571"/>
          </a:xfrm>
          <a:prstGeom prst="rect">
            <a:avLst/>
          </a:prstGeom>
          <a:solidFill>
            <a:srgbClr val="92D05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4" name="Text Placeholder 2"/>
          <p:cNvSpPr txBox="1">
            <a:spLocks/>
          </p:cNvSpPr>
          <p:nvPr/>
        </p:nvSpPr>
        <p:spPr>
          <a:xfrm>
            <a:off x="2870200" y="3942005"/>
            <a:ext cx="8177212" cy="1163395"/>
          </a:xfrm>
          <a:prstGeom prst="rect">
            <a:avLst/>
          </a:prstGeom>
          <a:noFill/>
        </p:spPr>
        <p:txBody>
          <a:bodyPr anchor="ct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000" dirty="0" smtClean="0">
                <a:solidFill>
                  <a:schemeClr val="tx1"/>
                </a:solidFill>
                <a:cs typeface="Arial" pitchFamily="34" charset="0"/>
              </a:rPr>
              <a:t>Row level security</a:t>
            </a:r>
            <a:endParaRPr lang="en-US" altLang="zh-CN" sz="2000" dirty="0">
              <a:solidFill>
                <a:schemeClr val="tx1"/>
              </a:solidFill>
              <a:cs typeface="Arial" pitchFamily="34" charset="0"/>
            </a:endParaRPr>
          </a:p>
        </p:txBody>
      </p:sp>
      <p:sp>
        <p:nvSpPr>
          <p:cNvPr id="15" name="TextBox 14"/>
          <p:cNvSpPr txBox="1"/>
          <p:nvPr/>
        </p:nvSpPr>
        <p:spPr>
          <a:xfrm>
            <a:off x="836612" y="4259177"/>
            <a:ext cx="1828800" cy="1003352"/>
          </a:xfrm>
          <a:prstGeom prst="rect">
            <a:avLst/>
          </a:prstGeom>
          <a:noFill/>
        </p:spPr>
        <p:txBody>
          <a:bodyPr wrap="square" lIns="91440" tIns="91440" rIns="91440" bIns="91440" rtlCol="0">
            <a:spAutoFit/>
          </a:bodyPr>
          <a:lstStyle/>
          <a:p>
            <a:pPr lvl="0">
              <a:lnSpc>
                <a:spcPct val="90000"/>
              </a:lnSpc>
              <a:spcBef>
                <a:spcPct val="20000"/>
              </a:spcBef>
              <a:buSzPct val="90000"/>
            </a:pPr>
            <a:r>
              <a:rPr lang="en-US" sz="2000" dirty="0" smtClean="0"/>
              <a:t>Security </a:t>
            </a:r>
            <a:endParaRPr lang="en-US" sz="2000" dirty="0"/>
          </a:p>
          <a:p>
            <a:pPr>
              <a:lnSpc>
                <a:spcPct val="90000"/>
              </a:lnSpc>
              <a:spcBef>
                <a:spcPct val="20000"/>
              </a:spcBef>
              <a:buSzPct val="90000"/>
            </a:pPr>
            <a:endParaRPr lang="en-US" sz="3200" dirty="0" err="1" smtClean="0">
              <a:solidFill>
                <a:schemeClr val="tx1">
                  <a:alpha val="99000"/>
                </a:schemeClr>
              </a:solidFill>
            </a:endParaRPr>
          </a:p>
        </p:txBody>
      </p:sp>
      <p:sp>
        <p:nvSpPr>
          <p:cNvPr id="16" name="Rectangle 15"/>
          <p:cNvSpPr/>
          <p:nvPr/>
        </p:nvSpPr>
        <p:spPr bwMode="auto">
          <a:xfrm>
            <a:off x="2741612" y="5247024"/>
            <a:ext cx="8305800" cy="1241570"/>
          </a:xfrm>
          <a:prstGeom prst="rect">
            <a:avLst/>
          </a:prstGeom>
          <a:solidFill>
            <a:srgbClr val="92D05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7" name="Rectangle 16"/>
          <p:cNvSpPr/>
          <p:nvPr/>
        </p:nvSpPr>
        <p:spPr bwMode="auto">
          <a:xfrm>
            <a:off x="812798" y="5245048"/>
            <a:ext cx="1852614" cy="1241571"/>
          </a:xfrm>
          <a:prstGeom prst="rect">
            <a:avLst/>
          </a:prstGeom>
          <a:solidFill>
            <a:srgbClr val="92D05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8" name="Text Placeholder 2"/>
          <p:cNvSpPr txBox="1">
            <a:spLocks/>
          </p:cNvSpPr>
          <p:nvPr/>
        </p:nvSpPr>
        <p:spPr>
          <a:xfrm>
            <a:off x="2870200" y="5313605"/>
            <a:ext cx="8177212" cy="1163395"/>
          </a:xfrm>
          <a:prstGeom prst="rect">
            <a:avLst/>
          </a:prstGeom>
          <a:noFill/>
        </p:spPr>
        <p:txBody>
          <a:bodyPr anchor="ct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2000" dirty="0">
                <a:solidFill>
                  <a:schemeClr val="tx1"/>
                </a:solidFill>
              </a:rPr>
              <a:t>Integrated source control, </a:t>
            </a:r>
            <a:r>
              <a:rPr lang="en-US" sz="2000" dirty="0" smtClean="0">
                <a:solidFill>
                  <a:schemeClr val="tx1"/>
                </a:solidFill>
              </a:rPr>
              <a:t>Team </a:t>
            </a:r>
            <a:r>
              <a:rPr lang="en-US" sz="2000" dirty="0">
                <a:solidFill>
                  <a:schemeClr val="tx1"/>
                </a:solidFill>
              </a:rPr>
              <a:t>Build, Deployment </a:t>
            </a:r>
            <a:r>
              <a:rPr lang="en-US" sz="2000" dirty="0" smtClean="0">
                <a:solidFill>
                  <a:schemeClr val="tx1"/>
                </a:solidFill>
              </a:rPr>
              <a:t>wizard</a:t>
            </a:r>
            <a:endParaRPr lang="en-US" sz="2000" dirty="0">
              <a:solidFill>
                <a:schemeClr val="tx1"/>
              </a:solidFill>
            </a:endParaRPr>
          </a:p>
        </p:txBody>
      </p:sp>
      <p:sp>
        <p:nvSpPr>
          <p:cNvPr id="19" name="TextBox 18"/>
          <p:cNvSpPr txBox="1"/>
          <p:nvPr/>
        </p:nvSpPr>
        <p:spPr>
          <a:xfrm>
            <a:off x="836612" y="5630777"/>
            <a:ext cx="1828800" cy="738664"/>
          </a:xfrm>
          <a:prstGeom prst="rect">
            <a:avLst/>
          </a:prstGeom>
          <a:noFill/>
        </p:spPr>
        <p:txBody>
          <a:bodyPr wrap="square" lIns="91440" tIns="91440" rIns="91440" bIns="91440" rtlCol="0">
            <a:spAutoFit/>
          </a:bodyPr>
          <a:lstStyle/>
          <a:p>
            <a:pPr lvl="0">
              <a:lnSpc>
                <a:spcPct val="90000"/>
              </a:lnSpc>
              <a:spcBef>
                <a:spcPct val="20000"/>
              </a:spcBef>
              <a:buSzPct val="90000"/>
            </a:pPr>
            <a:r>
              <a:rPr lang="en-US" sz="2000" dirty="0" smtClean="0"/>
              <a:t>Development Tools</a:t>
            </a:r>
            <a:endParaRPr lang="en-US" sz="3200" dirty="0" smtClean="0">
              <a:solidFill>
                <a:schemeClr val="tx1">
                  <a:alpha val="99000"/>
                </a:schemeClr>
              </a:solidFill>
            </a:endParaRPr>
          </a:p>
        </p:txBody>
      </p:sp>
    </p:spTree>
    <p:extLst>
      <p:ext uri="{BB962C8B-B14F-4D97-AF65-F5344CB8AC3E}">
        <p14:creationId xmlns:p14="http://schemas.microsoft.com/office/powerpoint/2010/main" val="696123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a:off x="6704012" y="1676400"/>
            <a:ext cx="4267200" cy="4103165"/>
          </a:xfrm>
          <a:prstGeom prst="rect">
            <a:avLst/>
          </a:prstGeom>
          <a:solidFill>
            <a:srgbClr val="00B0F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7" name="Rectangle 26"/>
          <p:cNvSpPr/>
          <p:nvPr/>
        </p:nvSpPr>
        <p:spPr bwMode="auto">
          <a:xfrm>
            <a:off x="1446211" y="1676400"/>
            <a:ext cx="4157553" cy="4111494"/>
          </a:xfrm>
          <a:prstGeom prst="rect">
            <a:avLst/>
          </a:prstGeom>
          <a:solidFill>
            <a:srgbClr val="00B0F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16" name="Rectangle 115"/>
          <p:cNvSpPr/>
          <p:nvPr/>
        </p:nvSpPr>
        <p:spPr>
          <a:xfrm>
            <a:off x="1827211" y="2664143"/>
            <a:ext cx="1401965" cy="348813"/>
          </a:xfrm>
          <a:prstGeom prst="rect">
            <a:avLst/>
          </a:prstGeom>
        </p:spPr>
        <p:txBody>
          <a:bodyPr wrap="square">
            <a:spAutoFit/>
          </a:bodyPr>
          <a:lstStyle/>
          <a:p>
            <a:pPr>
              <a:lnSpc>
                <a:spcPts val="2000"/>
              </a:lnSpc>
              <a:spcBef>
                <a:spcPts val="600"/>
              </a:spcBef>
              <a:spcAft>
                <a:spcPts val="800"/>
              </a:spcAft>
              <a:buClr>
                <a:schemeClr val="bg1"/>
              </a:buClr>
              <a:buSzPct val="100000"/>
              <a:defRPr/>
            </a:pPr>
            <a:r>
              <a:rPr lang="en-US" sz="1400" dirty="0" smtClean="0">
                <a:ea typeface="Segoe UI" pitchFamily="34" charset="0"/>
                <a:cs typeface="Segoe UI" pitchFamily="34" charset="0"/>
                <a:sym typeface="Wingdings" pitchFamily="2" charset="2"/>
              </a:rPr>
              <a:t>Feels like Excel </a:t>
            </a:r>
          </a:p>
        </p:txBody>
      </p:sp>
      <p:sp>
        <p:nvSpPr>
          <p:cNvPr id="134" name="Rectangle 133"/>
          <p:cNvSpPr/>
          <p:nvPr/>
        </p:nvSpPr>
        <p:spPr>
          <a:xfrm>
            <a:off x="2208212" y="1219200"/>
            <a:ext cx="2451888" cy="400110"/>
          </a:xfrm>
          <a:prstGeom prst="rect">
            <a:avLst/>
          </a:prstGeom>
          <a:grpFill/>
          <a:ln w="6350" cap="flat" cmpd="sng" algn="ctr">
            <a:noFill/>
            <a:prstDash val="solid"/>
            <a:round/>
            <a:headEnd type="none" w="med" len="med"/>
            <a:tailEnd type="none" w="med" len="med"/>
          </a:ln>
          <a:effectLst/>
        </p:spPr>
        <p:txBody>
          <a:bodyPr wrap="square">
            <a:spAutoFit/>
          </a:bodyPr>
          <a:lstStyle/>
          <a:p>
            <a:pPr marR="0" lvl="0" indent="0" algn="ctr" fontAlgn="base">
              <a:lnSpc>
                <a:spcPts val="2400"/>
              </a:lnSpc>
              <a:spcBef>
                <a:spcPts val="600"/>
              </a:spcBef>
              <a:spcAft>
                <a:spcPts val="800"/>
              </a:spcAft>
              <a:buClr>
                <a:schemeClr val="bg1"/>
              </a:buClr>
              <a:buSzPct val="100000"/>
              <a:buFontTx/>
              <a:buNone/>
              <a:tabLst/>
              <a:defRPr/>
            </a:pPr>
            <a:r>
              <a:rPr lang="en-US" altLang="zh-CN" sz="1600" b="1" dirty="0" smtClean="0">
                <a:ea typeface="Segoe UI" pitchFamily="34" charset="0"/>
                <a:cs typeface="Segoe UI" pitchFamily="34" charset="0"/>
                <a:sym typeface="Wingdings" pitchFamily="2" charset="2"/>
              </a:rPr>
              <a:t>PowerPivot for Excel</a:t>
            </a:r>
          </a:p>
        </p:txBody>
      </p:sp>
      <p:sp>
        <p:nvSpPr>
          <p:cNvPr id="138" name="Rectangle 137"/>
          <p:cNvSpPr/>
          <p:nvPr/>
        </p:nvSpPr>
        <p:spPr>
          <a:xfrm>
            <a:off x="7709737" y="1276290"/>
            <a:ext cx="2408928" cy="400110"/>
          </a:xfrm>
          <a:prstGeom prst="rect">
            <a:avLst/>
          </a:prstGeom>
          <a:grpFill/>
          <a:ln w="6350" cap="flat" cmpd="sng" algn="ctr">
            <a:noFill/>
            <a:prstDash val="solid"/>
            <a:round/>
            <a:headEnd type="none" w="med" len="med"/>
            <a:tailEnd type="none" w="med" len="med"/>
          </a:ln>
          <a:effectLst/>
        </p:spPr>
        <p:txBody>
          <a:bodyPr wrap="none">
            <a:spAutoFit/>
          </a:bodyPr>
          <a:lstStyle/>
          <a:p>
            <a:pPr algn="ctr" fontAlgn="base">
              <a:lnSpc>
                <a:spcPts val="2400"/>
              </a:lnSpc>
              <a:spcBef>
                <a:spcPts val="600"/>
              </a:spcBef>
              <a:spcAft>
                <a:spcPts val="800"/>
              </a:spcAft>
              <a:buClr>
                <a:schemeClr val="bg1"/>
              </a:buClr>
              <a:buSzPct val="100000"/>
              <a:defRPr/>
            </a:pPr>
            <a:r>
              <a:rPr lang="en-US" altLang="zh-CN" sz="1600" b="1" dirty="0" smtClean="0">
                <a:ea typeface="Segoe UI" pitchFamily="34" charset="0"/>
                <a:cs typeface="Segoe UI" pitchFamily="34" charset="0"/>
                <a:sym typeface="Wingdings" pitchFamily="2" charset="2"/>
              </a:rPr>
              <a:t>BI Development Studio</a:t>
            </a:r>
          </a:p>
        </p:txBody>
      </p:sp>
      <p:sp>
        <p:nvSpPr>
          <p:cNvPr id="38" name="Rectangle 37"/>
          <p:cNvSpPr/>
          <p:nvPr/>
        </p:nvSpPr>
        <p:spPr>
          <a:xfrm>
            <a:off x="1522412" y="6229290"/>
            <a:ext cx="8924615" cy="400110"/>
          </a:xfrm>
          <a:prstGeom prst="rect">
            <a:avLst/>
          </a:prstGeom>
        </p:spPr>
        <p:txBody>
          <a:bodyPr wrap="square">
            <a:spAutoFit/>
          </a:bodyPr>
          <a:lstStyle/>
          <a:p>
            <a:pPr algn="ctr">
              <a:lnSpc>
                <a:spcPts val="2400"/>
              </a:lnSpc>
              <a:spcBef>
                <a:spcPts val="600"/>
              </a:spcBef>
              <a:spcAft>
                <a:spcPts val="800"/>
              </a:spcAft>
              <a:buClr>
                <a:schemeClr val="bg1"/>
              </a:buClr>
              <a:buSzPct val="100000"/>
              <a:defRPr/>
            </a:pPr>
            <a:r>
              <a:rPr lang="en-US" dirty="0" smtClean="0">
                <a:ea typeface="Segoe UI" pitchFamily="34" charset="0"/>
                <a:cs typeface="Segoe UI" pitchFamily="34" charset="0"/>
                <a:sym typeface="Wingdings" pitchFamily="2" charset="2"/>
              </a:rPr>
              <a:t>Personal 	  </a:t>
            </a:r>
            <a:r>
              <a:rPr lang="en-US" dirty="0">
                <a:ea typeface="Segoe UI" pitchFamily="34" charset="0"/>
                <a:cs typeface="Segoe UI" pitchFamily="34" charset="0"/>
                <a:sym typeface="Wingdings" pitchFamily="2" charset="2"/>
              </a:rPr>
              <a:t>	</a:t>
            </a:r>
            <a:r>
              <a:rPr lang="en-US" dirty="0" smtClean="0">
                <a:ea typeface="Segoe UI" pitchFamily="34" charset="0"/>
                <a:cs typeface="Segoe UI" pitchFamily="34" charset="0"/>
                <a:sym typeface="Wingdings" pitchFamily="2" charset="2"/>
              </a:rPr>
              <a:t>             Team	   	   Corporate</a:t>
            </a:r>
            <a:endParaRPr lang="en-US" dirty="0">
              <a:ea typeface="Segoe UI" pitchFamily="34" charset="0"/>
              <a:cs typeface="Segoe UI" pitchFamily="34" charset="0"/>
              <a:sym typeface="Wingdings" pitchFamily="2" charset="2"/>
            </a:endParaRPr>
          </a:p>
        </p:txBody>
      </p:sp>
      <p:sp>
        <p:nvSpPr>
          <p:cNvPr id="43" name="Rectangle 42"/>
          <p:cNvSpPr/>
          <p:nvPr/>
        </p:nvSpPr>
        <p:spPr>
          <a:xfrm>
            <a:off x="3774813" y="2788676"/>
            <a:ext cx="1401965" cy="605294"/>
          </a:xfrm>
          <a:prstGeom prst="rect">
            <a:avLst/>
          </a:prstGeom>
        </p:spPr>
        <p:txBody>
          <a:bodyPr wrap="square">
            <a:spAutoFit/>
          </a:bodyPr>
          <a:lstStyle/>
          <a:p>
            <a:pPr>
              <a:lnSpc>
                <a:spcPts val="2000"/>
              </a:lnSpc>
              <a:spcBef>
                <a:spcPts val="600"/>
              </a:spcBef>
              <a:spcAft>
                <a:spcPts val="800"/>
              </a:spcAft>
              <a:buClr>
                <a:schemeClr val="bg1"/>
              </a:buClr>
              <a:buSzPct val="100000"/>
              <a:defRPr/>
            </a:pPr>
            <a:r>
              <a:rPr lang="en-US" sz="1400" dirty="0" smtClean="0">
                <a:ea typeface="Segoe UI" pitchFamily="34" charset="0"/>
                <a:cs typeface="Segoe UI" pitchFamily="34" charset="0"/>
                <a:sym typeface="Wingdings" pitchFamily="2" charset="2"/>
              </a:rPr>
              <a:t> One file, Save to SharePoint</a:t>
            </a:r>
          </a:p>
        </p:txBody>
      </p:sp>
      <p:sp>
        <p:nvSpPr>
          <p:cNvPr id="3" name="Rectangle 2"/>
          <p:cNvSpPr/>
          <p:nvPr/>
        </p:nvSpPr>
        <p:spPr>
          <a:xfrm>
            <a:off x="1632592" y="4625030"/>
            <a:ext cx="1914515" cy="523220"/>
          </a:xfrm>
          <a:prstGeom prst="rect">
            <a:avLst/>
          </a:prstGeom>
        </p:spPr>
        <p:txBody>
          <a:bodyPr wrap="square">
            <a:spAutoFit/>
          </a:bodyPr>
          <a:lstStyle/>
          <a:p>
            <a:pPr lvl="0"/>
            <a:r>
              <a:rPr lang="en-US" sz="1400" dirty="0"/>
              <a:t>Optimized for Excel power </a:t>
            </a:r>
            <a:r>
              <a:rPr lang="en-US" sz="1400" dirty="0" smtClean="0"/>
              <a:t>user</a:t>
            </a:r>
            <a:endParaRPr lang="en-US" sz="1400" dirty="0"/>
          </a:p>
        </p:txBody>
      </p:sp>
      <p:sp>
        <p:nvSpPr>
          <p:cNvPr id="44" name="Rectangle 43"/>
          <p:cNvSpPr/>
          <p:nvPr/>
        </p:nvSpPr>
        <p:spPr>
          <a:xfrm>
            <a:off x="2174976" y="3364592"/>
            <a:ext cx="1782966" cy="605294"/>
          </a:xfrm>
          <a:prstGeom prst="rect">
            <a:avLst/>
          </a:prstGeom>
        </p:spPr>
        <p:txBody>
          <a:bodyPr wrap="square">
            <a:spAutoFit/>
          </a:bodyPr>
          <a:lstStyle/>
          <a:p>
            <a:pPr>
              <a:lnSpc>
                <a:spcPts val="2000"/>
              </a:lnSpc>
              <a:spcBef>
                <a:spcPts val="600"/>
              </a:spcBef>
              <a:spcAft>
                <a:spcPts val="800"/>
              </a:spcAft>
              <a:buClr>
                <a:schemeClr val="bg1"/>
              </a:buClr>
              <a:buSzPct val="100000"/>
              <a:defRPr/>
            </a:pPr>
            <a:r>
              <a:rPr lang="en-US" sz="1400" dirty="0" smtClean="0">
                <a:ea typeface="Segoe UI" pitchFamily="34" charset="0"/>
                <a:cs typeface="Segoe UI" pitchFamily="34" charset="0"/>
                <a:sym typeface="Wingdings" pitchFamily="2" charset="2"/>
              </a:rPr>
              <a:t>Rapid response to business problems</a:t>
            </a:r>
          </a:p>
        </p:txBody>
      </p:sp>
      <p:sp>
        <p:nvSpPr>
          <p:cNvPr id="46" name="Rectangle 45"/>
          <p:cNvSpPr/>
          <p:nvPr/>
        </p:nvSpPr>
        <p:spPr>
          <a:xfrm>
            <a:off x="3646337" y="4286845"/>
            <a:ext cx="1658915" cy="605294"/>
          </a:xfrm>
          <a:prstGeom prst="rect">
            <a:avLst/>
          </a:prstGeom>
        </p:spPr>
        <p:txBody>
          <a:bodyPr wrap="square">
            <a:spAutoFit/>
          </a:bodyPr>
          <a:lstStyle/>
          <a:p>
            <a:pPr>
              <a:lnSpc>
                <a:spcPts val="2000"/>
              </a:lnSpc>
              <a:spcBef>
                <a:spcPts val="600"/>
              </a:spcBef>
              <a:spcAft>
                <a:spcPts val="800"/>
              </a:spcAft>
              <a:buClr>
                <a:schemeClr val="bg1"/>
              </a:buClr>
              <a:buSzPct val="100000"/>
              <a:defRPr/>
            </a:pPr>
            <a:r>
              <a:rPr lang="en-US" sz="1400" dirty="0" smtClean="0">
                <a:ea typeface="Segoe UI" pitchFamily="34" charset="0"/>
                <a:cs typeface="Segoe UI" pitchFamily="34" charset="0"/>
                <a:sym typeface="Wingdings" pitchFamily="2" charset="2"/>
              </a:rPr>
              <a:t>Solutions live for weeks or months</a:t>
            </a:r>
          </a:p>
        </p:txBody>
      </p:sp>
      <p:sp>
        <p:nvSpPr>
          <p:cNvPr id="4" name="Title 3"/>
          <p:cNvSpPr>
            <a:spLocks noGrp="1"/>
          </p:cNvSpPr>
          <p:nvPr>
            <p:ph type="title"/>
          </p:nvPr>
        </p:nvSpPr>
        <p:spPr>
          <a:xfrm>
            <a:off x="519113" y="228600"/>
            <a:ext cx="11149013" cy="609398"/>
          </a:xfrm>
        </p:spPr>
        <p:txBody>
          <a:bodyPr/>
          <a:lstStyle/>
          <a:p>
            <a:r>
              <a:rPr lang="en-US" dirty="0" smtClean="0">
                <a:latin typeface="+mn-lt"/>
              </a:rPr>
              <a:t>Design Tools</a:t>
            </a:r>
            <a:endParaRPr lang="en-US" dirty="0">
              <a:latin typeface="+mn-lt"/>
            </a:endParaRPr>
          </a:p>
        </p:txBody>
      </p:sp>
      <p:sp>
        <p:nvSpPr>
          <p:cNvPr id="48" name="Rectangle 47"/>
          <p:cNvSpPr/>
          <p:nvPr/>
        </p:nvSpPr>
        <p:spPr>
          <a:xfrm>
            <a:off x="6999234" y="2660905"/>
            <a:ext cx="2143178" cy="348813"/>
          </a:xfrm>
          <a:prstGeom prst="rect">
            <a:avLst/>
          </a:prstGeom>
        </p:spPr>
        <p:txBody>
          <a:bodyPr wrap="square">
            <a:spAutoFit/>
          </a:bodyPr>
          <a:lstStyle/>
          <a:p>
            <a:pPr>
              <a:lnSpc>
                <a:spcPts val="2000"/>
              </a:lnSpc>
              <a:spcBef>
                <a:spcPts val="600"/>
              </a:spcBef>
              <a:spcAft>
                <a:spcPts val="800"/>
              </a:spcAft>
              <a:buClr>
                <a:schemeClr val="bg1"/>
              </a:buClr>
              <a:buSzPct val="100000"/>
              <a:defRPr/>
            </a:pPr>
            <a:r>
              <a:rPr lang="en-US" sz="1400" dirty="0" smtClean="0">
                <a:ea typeface="Segoe UI" pitchFamily="34" charset="0"/>
                <a:cs typeface="Segoe UI" pitchFamily="34" charset="0"/>
                <a:sym typeface="Wingdings" pitchFamily="2" charset="2"/>
              </a:rPr>
              <a:t>Feels like Visual Studio</a:t>
            </a:r>
          </a:p>
        </p:txBody>
      </p:sp>
      <p:sp>
        <p:nvSpPr>
          <p:cNvPr id="50" name="Rectangle 49"/>
          <p:cNvSpPr/>
          <p:nvPr/>
        </p:nvSpPr>
        <p:spPr>
          <a:xfrm>
            <a:off x="9320443" y="2999942"/>
            <a:ext cx="1345969" cy="605294"/>
          </a:xfrm>
          <a:prstGeom prst="rect">
            <a:avLst/>
          </a:prstGeom>
        </p:spPr>
        <p:txBody>
          <a:bodyPr wrap="square">
            <a:spAutoFit/>
          </a:bodyPr>
          <a:lstStyle/>
          <a:p>
            <a:pPr>
              <a:lnSpc>
                <a:spcPts val="2000"/>
              </a:lnSpc>
              <a:spcBef>
                <a:spcPts val="600"/>
              </a:spcBef>
              <a:spcAft>
                <a:spcPts val="800"/>
              </a:spcAft>
              <a:buClr>
                <a:schemeClr val="bg1"/>
              </a:buClr>
              <a:buSzPct val="100000"/>
              <a:defRPr/>
            </a:pPr>
            <a:r>
              <a:rPr lang="en-US" sz="1400" dirty="0" smtClean="0">
                <a:ea typeface="Segoe UI" pitchFamily="34" charset="0"/>
                <a:cs typeface="Segoe UI" pitchFamily="34" charset="0"/>
                <a:sym typeface="Wingdings" pitchFamily="2" charset="2"/>
              </a:rPr>
              <a:t>Optimized for BI Pros</a:t>
            </a:r>
          </a:p>
        </p:txBody>
      </p:sp>
      <p:sp>
        <p:nvSpPr>
          <p:cNvPr id="51" name="Rectangle 50"/>
          <p:cNvSpPr/>
          <p:nvPr/>
        </p:nvSpPr>
        <p:spPr>
          <a:xfrm>
            <a:off x="7256422" y="3997415"/>
            <a:ext cx="2194479" cy="605294"/>
          </a:xfrm>
          <a:prstGeom prst="rect">
            <a:avLst/>
          </a:prstGeom>
        </p:spPr>
        <p:txBody>
          <a:bodyPr wrap="square">
            <a:spAutoFit/>
          </a:bodyPr>
          <a:lstStyle/>
          <a:p>
            <a:pPr>
              <a:lnSpc>
                <a:spcPts val="2000"/>
              </a:lnSpc>
              <a:spcBef>
                <a:spcPts val="600"/>
              </a:spcBef>
              <a:spcAft>
                <a:spcPts val="800"/>
              </a:spcAft>
              <a:buClr>
                <a:schemeClr val="bg1"/>
              </a:buClr>
              <a:buSzPct val="100000"/>
              <a:defRPr/>
            </a:pPr>
            <a:r>
              <a:rPr lang="en-US" sz="1400" dirty="0" smtClean="0">
                <a:ea typeface="Segoe UI" pitchFamily="34" charset="0"/>
                <a:cs typeface="Segoe UI" pitchFamily="34" charset="0"/>
                <a:sym typeface="Wingdings" pitchFamily="2" charset="2"/>
              </a:rPr>
              <a:t>Teams building BI solutions</a:t>
            </a:r>
          </a:p>
        </p:txBody>
      </p:sp>
      <p:sp>
        <p:nvSpPr>
          <p:cNvPr id="52" name="Rectangle 51"/>
          <p:cNvSpPr/>
          <p:nvPr/>
        </p:nvSpPr>
        <p:spPr>
          <a:xfrm>
            <a:off x="6999235" y="4973844"/>
            <a:ext cx="1955055" cy="348813"/>
          </a:xfrm>
          <a:prstGeom prst="rect">
            <a:avLst/>
          </a:prstGeom>
        </p:spPr>
        <p:txBody>
          <a:bodyPr wrap="square">
            <a:spAutoFit/>
          </a:bodyPr>
          <a:lstStyle/>
          <a:p>
            <a:pPr>
              <a:lnSpc>
                <a:spcPts val="2000"/>
              </a:lnSpc>
              <a:spcBef>
                <a:spcPts val="600"/>
              </a:spcBef>
              <a:spcAft>
                <a:spcPts val="800"/>
              </a:spcAft>
              <a:buClr>
                <a:schemeClr val="bg1"/>
              </a:buClr>
              <a:buSzPct val="100000"/>
              <a:defRPr/>
            </a:pPr>
            <a:r>
              <a:rPr lang="en-US" sz="1400" dirty="0" smtClean="0">
                <a:ea typeface="Segoe UI" pitchFamily="34" charset="0"/>
                <a:cs typeface="Segoe UI" pitchFamily="34" charset="0"/>
                <a:sym typeface="Wingdings" pitchFamily="2" charset="2"/>
              </a:rPr>
              <a:t>Source Control, TFS</a:t>
            </a:r>
          </a:p>
        </p:txBody>
      </p:sp>
      <p:sp>
        <p:nvSpPr>
          <p:cNvPr id="53" name="Rectangle 52"/>
          <p:cNvSpPr/>
          <p:nvPr/>
        </p:nvSpPr>
        <p:spPr>
          <a:xfrm>
            <a:off x="8954289" y="3744522"/>
            <a:ext cx="1842581" cy="348813"/>
          </a:xfrm>
          <a:prstGeom prst="rect">
            <a:avLst/>
          </a:prstGeom>
        </p:spPr>
        <p:txBody>
          <a:bodyPr wrap="square">
            <a:spAutoFit/>
          </a:bodyPr>
          <a:lstStyle/>
          <a:p>
            <a:pPr>
              <a:lnSpc>
                <a:spcPts val="2000"/>
              </a:lnSpc>
              <a:spcBef>
                <a:spcPts val="600"/>
              </a:spcBef>
              <a:spcAft>
                <a:spcPts val="800"/>
              </a:spcAft>
              <a:buClr>
                <a:schemeClr val="bg1"/>
              </a:buClr>
              <a:buSzPct val="100000"/>
              <a:defRPr/>
            </a:pPr>
            <a:r>
              <a:rPr lang="en-US" sz="1400" dirty="0" smtClean="0">
                <a:ea typeface="Segoe UI" pitchFamily="34" charset="0"/>
                <a:cs typeface="Segoe UI" pitchFamily="34" charset="0"/>
                <a:sym typeface="Wingdings" pitchFamily="2" charset="2"/>
              </a:rPr>
              <a:t>Larger data volumes</a:t>
            </a:r>
          </a:p>
        </p:txBody>
      </p:sp>
      <p:sp>
        <p:nvSpPr>
          <p:cNvPr id="56" name="Rectangle 55"/>
          <p:cNvSpPr/>
          <p:nvPr/>
        </p:nvSpPr>
        <p:spPr>
          <a:xfrm>
            <a:off x="7085012" y="3103057"/>
            <a:ext cx="2036784" cy="605294"/>
          </a:xfrm>
          <a:prstGeom prst="rect">
            <a:avLst/>
          </a:prstGeom>
        </p:spPr>
        <p:txBody>
          <a:bodyPr wrap="square">
            <a:spAutoFit/>
          </a:bodyPr>
          <a:lstStyle/>
          <a:p>
            <a:pPr>
              <a:lnSpc>
                <a:spcPts val="2000"/>
              </a:lnSpc>
              <a:spcBef>
                <a:spcPts val="600"/>
              </a:spcBef>
              <a:spcAft>
                <a:spcPts val="800"/>
              </a:spcAft>
              <a:buClr>
                <a:schemeClr val="bg1"/>
              </a:buClr>
              <a:buSzPct val="100000"/>
              <a:defRPr/>
            </a:pPr>
            <a:r>
              <a:rPr lang="en-US" sz="1400" dirty="0">
                <a:ea typeface="Segoe UI" pitchFamily="34" charset="0"/>
                <a:cs typeface="Segoe UI" pitchFamily="34" charset="0"/>
                <a:sym typeface="Wingdings" pitchFamily="2" charset="2"/>
              </a:rPr>
              <a:t>It’s a project (business case, budget, dates)</a:t>
            </a:r>
          </a:p>
        </p:txBody>
      </p:sp>
      <p:sp>
        <p:nvSpPr>
          <p:cNvPr id="58" name="Rectangle 57"/>
          <p:cNvSpPr/>
          <p:nvPr/>
        </p:nvSpPr>
        <p:spPr>
          <a:xfrm>
            <a:off x="9076499" y="4435279"/>
            <a:ext cx="1889902" cy="605294"/>
          </a:xfrm>
          <a:prstGeom prst="rect">
            <a:avLst/>
          </a:prstGeom>
        </p:spPr>
        <p:txBody>
          <a:bodyPr wrap="square">
            <a:spAutoFit/>
          </a:bodyPr>
          <a:lstStyle/>
          <a:p>
            <a:pPr>
              <a:lnSpc>
                <a:spcPts val="2000"/>
              </a:lnSpc>
              <a:spcBef>
                <a:spcPts val="600"/>
              </a:spcBef>
              <a:spcAft>
                <a:spcPts val="800"/>
              </a:spcAft>
              <a:buClr>
                <a:schemeClr val="bg1"/>
              </a:buClr>
              <a:buSzPct val="100000"/>
              <a:defRPr/>
            </a:pPr>
            <a:r>
              <a:rPr lang="en-US" sz="1400" dirty="0" smtClean="0">
                <a:ea typeface="Segoe UI" pitchFamily="34" charset="0"/>
                <a:cs typeface="Segoe UI" pitchFamily="34" charset="0"/>
                <a:sym typeface="Wingdings" pitchFamily="2" charset="2"/>
              </a:rPr>
              <a:t>Deployment scripts, versions</a:t>
            </a:r>
          </a:p>
        </p:txBody>
      </p:sp>
      <p:cxnSp>
        <p:nvCxnSpPr>
          <p:cNvPr id="29" name="Straight Arrow Connector 28"/>
          <p:cNvCxnSpPr/>
          <p:nvPr/>
        </p:nvCxnSpPr>
        <p:spPr>
          <a:xfrm>
            <a:off x="1141412" y="6172200"/>
            <a:ext cx="9601200" cy="0"/>
          </a:xfrm>
          <a:prstGeom prst="straightConnector1">
            <a:avLst/>
          </a:prstGeom>
          <a:ln w="762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849975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 </a:t>
            </a:r>
            <a:endParaRPr lang="en-US" dirty="0"/>
          </a:p>
        </p:txBody>
      </p:sp>
      <p:sp>
        <p:nvSpPr>
          <p:cNvPr id="2" name="Title 1"/>
          <p:cNvSpPr>
            <a:spLocks noGrp="1"/>
          </p:cNvSpPr>
          <p:nvPr>
            <p:ph type="ctrTitle"/>
          </p:nvPr>
        </p:nvSpPr>
        <p:spPr>
          <a:xfrm>
            <a:off x="4179052" y="3187136"/>
            <a:ext cx="7325560" cy="1523494"/>
          </a:xfrm>
        </p:spPr>
        <p:txBody>
          <a:bodyPr/>
          <a:lstStyle/>
          <a:p>
            <a:r>
              <a:rPr lang="en-US" dirty="0" smtClean="0"/>
              <a:t>Managing and Building   Tabular Projects</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17348432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Julie Strauss</External_x0020_Speaker>
    <Session_x0020_Code xmlns="2295e2e7-0eeb-498e-8716-217bb2ee6ee3">DBI305</Session_x0020_Code>
    <ProductTaxHTField0 xmlns="2295e2e7-0eeb-498e-8716-217bb2ee6ee3">
      <Terms xmlns="http://schemas.microsoft.com/office/infopath/2007/PartnerControls"/>
    </ProductTaxHTField0>
    <Presentation_x0020_Date xmlns="2295e2e7-0eeb-498e-8716-217bb2ee6ee3">2012-06-13T00:00:00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D92E10-3D8B-4831-9584-7BC82972C8E2}">
  <ds:schemaRefs>
    <ds:schemaRef ds:uri="8b529f77-48ab-4581-b468-93f09345b8aa"/>
    <ds:schemaRef ds:uri="http://www.w3.org/XML/1998/namespace"/>
    <ds:schemaRef ds:uri="http://schemas.microsoft.com/office/2006/documentManagement/types"/>
    <ds:schemaRef ds:uri="http://purl.org/dc/terms/"/>
    <ds:schemaRef ds:uri="http://schemas.microsoft.com/office/2006/metadata/properties"/>
    <ds:schemaRef ds:uri="http://schemas.microsoft.com/office/infopath/2007/PartnerControls"/>
    <ds:schemaRef ds:uri="2295e2e7-0eeb-498e-8716-217bb2ee6ee3"/>
    <ds:schemaRef ds:uri="http://purl.org/dc/elements/1.1/"/>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EF1FE425-EA36-4D8C-A967-84CE3BED24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338</TotalTime>
  <Words>1353</Words>
  <Application>Microsoft Office PowerPoint</Application>
  <PresentationFormat>Custom</PresentationFormat>
  <Paragraphs>203</Paragraphs>
  <Slides>19</Slides>
  <Notes>13</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TechEd_2012_Template_16x9</vt:lpstr>
      <vt:lpstr>White with Consolas font for code slides</vt:lpstr>
      <vt:lpstr>Developing and Managing a BI Semantic Model in Microsoft SQL Server 2012</vt:lpstr>
      <vt:lpstr>PowerPoint Presentation</vt:lpstr>
      <vt:lpstr>Analysis Services Momentum</vt:lpstr>
      <vt:lpstr>Analysis Services with SQL Server 2012</vt:lpstr>
      <vt:lpstr>PowerPoint Presentation</vt:lpstr>
      <vt:lpstr>Seamless Transition of the BI Semantic Model Across BI Spectrum</vt:lpstr>
      <vt:lpstr>Corporate BI Advantages</vt:lpstr>
      <vt:lpstr>Design Tools</vt:lpstr>
      <vt:lpstr>Managing and Building   Tabular Projects</vt:lpstr>
      <vt:lpstr>New BI Semantic Model Features</vt:lpstr>
      <vt:lpstr>New Pro Features</vt:lpstr>
      <vt:lpstr>PowerPoint Presentation</vt:lpstr>
      <vt:lpstr>Related Content</vt:lpstr>
      <vt:lpstr>Track Resources</vt:lpstr>
      <vt:lpstr>Resources</vt:lpstr>
      <vt:lpstr>PowerPoint Presentation</vt:lpstr>
      <vt:lpstr>Please Complete an Evaluation  Your feedback is important! </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and Managing a BI Semantic Model in Microsoft SQL Server 2012 Analysis Services</dc:title>
  <dc:subject>TechEd 2012</dc:subject>
  <dc:creator>Cyndi</dc:creator>
  <cp:keywords>TechEd 2012</cp:keywords>
  <dc:description>Template: Jordan Cayabyab, Artitudes Design
Formatting:
Event Date: June 11-14, 2012
Event Location: Orlando, FL
Audience Type: IT Pros, Developers</dc:description>
  <cp:lastModifiedBy>Shows</cp:lastModifiedBy>
  <cp:revision>26</cp:revision>
  <cp:lastPrinted>2010-05-11T05:02:34Z</cp:lastPrinted>
  <dcterms:created xsi:type="dcterms:W3CDTF">2012-03-23T02:48:52Z</dcterms:created>
  <dcterms:modified xsi:type="dcterms:W3CDTF">2012-06-13T21:41:09Z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