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34"/>
  </p:notesMasterIdLst>
  <p:handoutMasterIdLst>
    <p:handoutMasterId r:id="rId35"/>
  </p:handoutMasterIdLst>
  <p:sldIdLst>
    <p:sldId id="257" r:id="rId7"/>
    <p:sldId id="319" r:id="rId8"/>
    <p:sldId id="351" r:id="rId9"/>
    <p:sldId id="350" r:id="rId10"/>
    <p:sldId id="320" r:id="rId11"/>
    <p:sldId id="266" r:id="rId12"/>
    <p:sldId id="322" r:id="rId13"/>
    <p:sldId id="323" r:id="rId14"/>
    <p:sldId id="324" r:id="rId15"/>
    <p:sldId id="326" r:id="rId16"/>
    <p:sldId id="331" r:id="rId17"/>
    <p:sldId id="333" r:id="rId18"/>
    <p:sldId id="334" r:id="rId19"/>
    <p:sldId id="340" r:id="rId20"/>
    <p:sldId id="343" r:id="rId21"/>
    <p:sldId id="344" r:id="rId22"/>
    <p:sldId id="345" r:id="rId23"/>
    <p:sldId id="348" r:id="rId24"/>
    <p:sldId id="311" r:id="rId25"/>
    <p:sldId id="352" r:id="rId26"/>
    <p:sldId id="353" r:id="rId27"/>
    <p:sldId id="312" r:id="rId28"/>
    <p:sldId id="313" r:id="rId29"/>
    <p:sldId id="314" r:id="rId30"/>
    <p:sldId id="315" r:id="rId31"/>
    <p:sldId id="271" r:id="rId32"/>
    <p:sldId id="256"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FFFFFF"/>
    <a:srgbClr val="000000"/>
    <a:srgbClr val="429A16"/>
    <a:srgbClr val="F8F57B"/>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7" autoAdjust="0"/>
    <p:restoredTop sz="96580" autoAdjust="0"/>
  </p:normalViewPr>
  <p:slideViewPr>
    <p:cSldViewPr>
      <p:cViewPr varScale="1">
        <p:scale>
          <a:sx n="110" d="100"/>
          <a:sy n="110" d="100"/>
        </p:scale>
        <p:origin x="-582"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292484608"/>
        <c:axId val="292486144"/>
      </c:barChart>
      <c:catAx>
        <c:axId val="292484608"/>
        <c:scaling>
          <c:orientation val="minMax"/>
        </c:scaling>
        <c:delete val="1"/>
        <c:axPos val="b"/>
        <c:majorTickMark val="out"/>
        <c:minorTickMark val="none"/>
        <c:tickLblPos val="nextTo"/>
        <c:crossAx val="292486144"/>
        <c:crosses val="autoZero"/>
        <c:auto val="1"/>
        <c:lblAlgn val="ctr"/>
        <c:lblOffset val="100"/>
        <c:noMultiLvlLbl val="0"/>
      </c:catAx>
      <c:valAx>
        <c:axId val="292486144"/>
        <c:scaling>
          <c:orientation val="minMax"/>
        </c:scaling>
        <c:delete val="1"/>
        <c:axPos val="l"/>
        <c:majorGridlines/>
        <c:numFmt formatCode="General" sourceLinked="1"/>
        <c:majorTickMark val="out"/>
        <c:minorTickMark val="none"/>
        <c:tickLblPos val="nextTo"/>
        <c:crossAx val="292484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27195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930181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4437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7472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20</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608307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63416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11603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94109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49773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095677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41860988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86706011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65055407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39542697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2211740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2414616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0674296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30724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008475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33185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65511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079620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935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20429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0349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59484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313411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653607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hyperlink" Target="http://www.microsoft.com/sqlserverlabs"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hyperlink" Target="http://microsoft.com/msdn"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97290"/>
            <a:ext cx="6718301" cy="1232464"/>
          </a:xfrm>
        </p:spPr>
        <p:txBody>
          <a:bodyPr>
            <a:normAutofit/>
          </a:bodyPr>
          <a:lstStyle/>
          <a:p>
            <a:r>
              <a:rPr lang="en-US" sz="3200" dirty="0"/>
              <a:t>Tips and Tricks: Effectively Manage Your SharePoint Farm with BI </a:t>
            </a:r>
          </a:p>
        </p:txBody>
      </p:sp>
      <p:sp>
        <p:nvSpPr>
          <p:cNvPr id="3" name="Subtitle 2"/>
          <p:cNvSpPr>
            <a:spLocks noGrp="1"/>
          </p:cNvSpPr>
          <p:nvPr>
            <p:ph type="subTitle" idx="1"/>
          </p:nvPr>
        </p:nvSpPr>
        <p:spPr/>
        <p:txBody>
          <a:bodyPr/>
          <a:lstStyle/>
          <a:p>
            <a:r>
              <a:rPr lang="en-US" dirty="0" smtClean="0"/>
              <a:t>Kevin Donovan</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22986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DBI306</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Gotchas</a:t>
            </a:r>
            <a:endParaRPr lang="en-US" dirty="0"/>
          </a:p>
        </p:txBody>
      </p:sp>
      <p:sp>
        <p:nvSpPr>
          <p:cNvPr id="3" name="Text Placeholder 2"/>
          <p:cNvSpPr>
            <a:spLocks noGrp="1"/>
          </p:cNvSpPr>
          <p:nvPr>
            <p:ph type="body" sz="quarter" idx="10"/>
          </p:nvPr>
        </p:nvSpPr>
        <p:spPr>
          <a:xfrm>
            <a:off x="519112" y="1447799"/>
            <a:ext cx="11149013" cy="3742563"/>
          </a:xfrm>
        </p:spPr>
        <p:txBody>
          <a:bodyPr/>
          <a:lstStyle/>
          <a:p>
            <a:r>
              <a:rPr lang="en-US" dirty="0"/>
              <a:t>Temp files on the SQL backend</a:t>
            </a:r>
          </a:p>
          <a:p>
            <a:pPr lvl="1"/>
            <a:r>
              <a:rPr lang="en-US" dirty="0"/>
              <a:t>Good </a:t>
            </a:r>
            <a:r>
              <a:rPr lang="en-US" dirty="0" err="1"/>
              <a:t>TempDB</a:t>
            </a:r>
            <a:r>
              <a:rPr lang="en-US" dirty="0"/>
              <a:t> size </a:t>
            </a:r>
            <a:r>
              <a:rPr lang="en-US" dirty="0" err="1"/>
              <a:t>calc</a:t>
            </a:r>
            <a:r>
              <a:rPr lang="en-US" dirty="0"/>
              <a:t>:</a:t>
            </a:r>
          </a:p>
          <a:p>
            <a:pPr lvl="2"/>
            <a:r>
              <a:rPr lang="en-US" dirty="0"/>
              <a:t>[((max </a:t>
            </a:r>
            <a:r>
              <a:rPr lang="en-US" dirty="0" err="1"/>
              <a:t>db</a:t>
            </a:r>
            <a:r>
              <a:rPr lang="en-US" dirty="0"/>
              <a:t> size in kb)(.25)) / (# of cores)] = data file size</a:t>
            </a:r>
          </a:p>
          <a:p>
            <a:r>
              <a:rPr lang="en-US" dirty="0"/>
              <a:t>Multiple Content databases</a:t>
            </a:r>
          </a:p>
          <a:p>
            <a:pPr lvl="1"/>
            <a:r>
              <a:rPr lang="en-US" dirty="0">
                <a:latin typeface="Courier" pitchFamily="49" charset="0"/>
              </a:rPr>
              <a:t>New-</a:t>
            </a:r>
            <a:r>
              <a:rPr lang="en-US" dirty="0" err="1">
                <a:latin typeface="Courier" pitchFamily="49" charset="0"/>
              </a:rPr>
              <a:t>SPContentDatabase</a:t>
            </a:r>
            <a:r>
              <a:rPr lang="en-US" dirty="0">
                <a:latin typeface="Courier" pitchFamily="49" charset="0"/>
              </a:rPr>
              <a:t> -Name &lt;</a:t>
            </a:r>
            <a:r>
              <a:rPr lang="en-US" dirty="0" err="1">
                <a:latin typeface="Courier" pitchFamily="49" charset="0"/>
              </a:rPr>
              <a:t>ContentDbName</a:t>
            </a:r>
            <a:r>
              <a:rPr lang="en-US" dirty="0">
                <a:latin typeface="Courier" pitchFamily="49" charset="0"/>
              </a:rPr>
              <a:t>&gt; -</a:t>
            </a:r>
            <a:r>
              <a:rPr lang="en-US" dirty="0" err="1">
                <a:latin typeface="Courier" pitchFamily="49" charset="0"/>
              </a:rPr>
              <a:t>WebApplication</a:t>
            </a:r>
            <a:r>
              <a:rPr lang="en-US" dirty="0">
                <a:latin typeface="Courier" pitchFamily="49" charset="0"/>
              </a:rPr>
              <a:t> &lt;</a:t>
            </a:r>
            <a:r>
              <a:rPr lang="en-US" dirty="0" err="1">
                <a:latin typeface="Courier" pitchFamily="49" charset="0"/>
              </a:rPr>
              <a:t>WebApplicationName</a:t>
            </a:r>
            <a:r>
              <a:rPr lang="en-US" dirty="0">
                <a:latin typeface="Courier" pitchFamily="49" charset="0"/>
              </a:rPr>
              <a:t>&gt;</a:t>
            </a:r>
          </a:p>
          <a:p>
            <a:r>
              <a:rPr lang="en-US" dirty="0"/>
              <a:t>Fine line between too much caching and not enough</a:t>
            </a:r>
          </a:p>
          <a:p>
            <a:pPr lvl="1"/>
            <a:r>
              <a:rPr lang="en-US" dirty="0"/>
              <a:t>Depends on the data </a:t>
            </a:r>
            <a:r>
              <a:rPr lang="en-US" dirty="0" smtClean="0"/>
              <a:t>source</a:t>
            </a:r>
            <a:endParaRPr lang="en-US" dirty="0"/>
          </a:p>
        </p:txBody>
      </p:sp>
    </p:spTree>
    <p:extLst>
      <p:ext uri="{BB962C8B-B14F-4D97-AF65-F5344CB8AC3E}">
        <p14:creationId xmlns:p14="http://schemas.microsoft.com/office/powerpoint/2010/main" val="14409346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dirty="0" smtClean="0"/>
              <a:t>Data the Hard Way</a:t>
            </a:r>
            <a:endParaRPr lang="en-US" sz="4800" dirty="0"/>
          </a:p>
        </p:txBody>
      </p:sp>
      <p:sp>
        <p:nvSpPr>
          <p:cNvPr id="5" name="Rectangle 4"/>
          <p:cNvSpPr/>
          <p:nvPr/>
        </p:nvSpPr>
        <p:spPr bwMode="auto">
          <a:xfrm>
            <a:off x="6705968" y="4051185"/>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Data the Hard Way</a:t>
            </a:r>
          </a:p>
        </p:txBody>
      </p:sp>
      <p:sp>
        <p:nvSpPr>
          <p:cNvPr id="6" name="Oval 5"/>
          <p:cNvSpPr/>
          <p:nvPr/>
        </p:nvSpPr>
        <p:spPr bwMode="auto">
          <a:xfrm>
            <a:off x="6475412" y="4543242"/>
            <a:ext cx="491256" cy="494144"/>
          </a:xfrm>
          <a:prstGeom prst="ellipse">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Freeform 13"/>
          <p:cNvSpPr>
            <a:spLocks noEditPoints="1"/>
          </p:cNvSpPr>
          <p:nvPr/>
        </p:nvSpPr>
        <p:spPr bwMode="auto">
          <a:xfrm>
            <a:off x="6530828" y="4611975"/>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8"/>
          <p:cNvSpPr/>
          <p:nvPr/>
        </p:nvSpPr>
        <p:spPr bwMode="auto">
          <a:xfrm>
            <a:off x="8344268" y="4645183"/>
            <a:ext cx="533400" cy="533400"/>
          </a:xfrm>
          <a:prstGeom prst="ellipse">
            <a:avLst/>
          </a:prstGeom>
          <a:ln>
            <a:headEnd type="none" w="med" len="med"/>
            <a:tailEnd type="none" w="med" len="med"/>
          </a:ln>
          <a:effectLst/>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val="33886133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the Hard Way (example)</a:t>
            </a:r>
            <a:endParaRPr lang="en-US" dirty="0"/>
          </a:p>
        </p:txBody>
      </p:sp>
      <p:sp>
        <p:nvSpPr>
          <p:cNvPr id="3" name="Text Placeholder 2"/>
          <p:cNvSpPr>
            <a:spLocks noGrp="1"/>
          </p:cNvSpPr>
          <p:nvPr>
            <p:ph type="body" sz="quarter" idx="10"/>
          </p:nvPr>
        </p:nvSpPr>
        <p:spPr>
          <a:xfrm>
            <a:off x="519112" y="1447799"/>
            <a:ext cx="11149013" cy="5181601"/>
          </a:xfrm>
        </p:spPr>
        <p:txBody>
          <a:bodyPr>
            <a:normAutofit fontScale="92500" lnSpcReduction="10000"/>
          </a:bodyPr>
          <a:lstStyle/>
          <a:p>
            <a:r>
              <a:rPr lang="en-US" dirty="0"/>
              <a:t>2008 white paper on “</a:t>
            </a:r>
            <a:r>
              <a:rPr lang="en-US" dirty="0" err="1"/>
              <a:t>cubifying</a:t>
            </a:r>
            <a:r>
              <a:rPr lang="en-US" dirty="0"/>
              <a:t>” </a:t>
            </a:r>
            <a:r>
              <a:rPr lang="en-US" dirty="0" smtClean="0"/>
              <a:t>SP health data and SCOM </a:t>
            </a:r>
            <a:r>
              <a:rPr lang="en-US" dirty="0"/>
              <a:t>data</a:t>
            </a:r>
          </a:p>
          <a:p>
            <a:pPr lvl="1"/>
            <a:r>
              <a:rPr lang="en-US" dirty="0"/>
              <a:t>Basic knowledge of T-SQL</a:t>
            </a:r>
          </a:p>
          <a:p>
            <a:pPr lvl="1"/>
            <a:r>
              <a:rPr lang="en-US" dirty="0"/>
              <a:t>Basic knowledge of SQL Server 2005 Integration Services</a:t>
            </a:r>
          </a:p>
          <a:p>
            <a:pPr lvl="1"/>
            <a:r>
              <a:rPr lang="en-US" dirty="0"/>
              <a:t>Basic understanding of data warehousing and OLAP concepts including star schemas, facts and dimensions</a:t>
            </a:r>
          </a:p>
          <a:p>
            <a:pPr lvl="1"/>
            <a:r>
              <a:rPr lang="en-US" dirty="0"/>
              <a:t>Intermediate knowledge of SQL Server 2005 Analysis Services</a:t>
            </a:r>
          </a:p>
          <a:p>
            <a:pPr lvl="1"/>
            <a:r>
              <a:rPr lang="en-US" dirty="0"/>
              <a:t>Intermediate knowledge of Operations Manager. Understanding of terminology used with Operations Manager is assumed in this document.</a:t>
            </a:r>
          </a:p>
          <a:p>
            <a:pPr lvl="1"/>
            <a:r>
              <a:rPr lang="en-US" dirty="0"/>
              <a:t>Familiarity  with the Manager data warehouse</a:t>
            </a:r>
          </a:p>
          <a:p>
            <a:pPr lvl="1"/>
            <a:r>
              <a:rPr lang="en-US" dirty="0"/>
              <a:t>Basic knowledge of Office PerformancePoint Server 2007 Monitoring and Analytics</a:t>
            </a:r>
          </a:p>
          <a:p>
            <a:pPr lvl="1"/>
            <a:r>
              <a:rPr lang="en-US" dirty="0"/>
              <a:t>Basic knowledge of Office SharePoint Server 2007 or Windows® SharePoint </a:t>
            </a:r>
            <a:r>
              <a:rPr lang="en-US" dirty="0" smtClean="0"/>
              <a:t>Services</a:t>
            </a:r>
            <a:endParaRPr lang="en-US" dirty="0"/>
          </a:p>
        </p:txBody>
      </p:sp>
    </p:spTree>
    <p:extLst>
      <p:ext uri="{BB962C8B-B14F-4D97-AF65-F5344CB8AC3E}">
        <p14:creationId xmlns:p14="http://schemas.microsoft.com/office/powerpoint/2010/main" val="14746399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SPHealth</a:t>
            </a:r>
            <a:r>
              <a:rPr lang="en-US" dirty="0" smtClean="0"/>
              <a:t> Experience (example)</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429000"/>
            <a:ext cx="6313487" cy="301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2" y="1371600"/>
            <a:ext cx="6877050" cy="4301554"/>
          </a:xfrm>
          <a:prstGeom prst="rect">
            <a:avLst/>
          </a:prstGeom>
          <a:noFill/>
          <a:ln>
            <a:noFill/>
          </a:ln>
          <a:effectLst>
            <a:outerShdw blurRad="127000" dist="25400"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2" y="1219200"/>
            <a:ext cx="5372100" cy="2061586"/>
          </a:xfrm>
          <a:prstGeom prst="rect">
            <a:avLst/>
          </a:prstGeom>
          <a:noFill/>
          <a:ln>
            <a:noFill/>
          </a:ln>
          <a:effectLst>
            <a:outerShdw blurRad="127000" dist="25400"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2496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SCOM</a:t>
            </a:r>
            <a:endParaRPr lang="en-US" dirty="0"/>
          </a:p>
        </p:txBody>
      </p:sp>
      <p:sp>
        <p:nvSpPr>
          <p:cNvPr id="3" name="Subtitle 2"/>
          <p:cNvSpPr>
            <a:spLocks noGrp="1"/>
          </p:cNvSpPr>
          <p:nvPr>
            <p:ph type="subTitle" idx="1"/>
          </p:nvPr>
        </p:nvSpPr>
        <p:spPr/>
        <p:txBody>
          <a:bodyPr/>
          <a:lstStyle/>
          <a:p>
            <a:r>
              <a:rPr lang="en-US" dirty="0" smtClean="0"/>
              <a:t>Exploring the data</a:t>
            </a:r>
            <a:endParaRPr lang="en-US" dirty="0"/>
          </a:p>
        </p:txBody>
      </p:sp>
      <p:sp>
        <p:nvSpPr>
          <p:cNvPr id="4" name="Title 3"/>
          <p:cNvSpPr>
            <a:spLocks noGrp="1"/>
          </p:cNvSpPr>
          <p:nvPr>
            <p:ph type="ctrTitle"/>
          </p:nvPr>
        </p:nvSpPr>
        <p:spPr/>
        <p:txBody>
          <a:bodyPr/>
          <a:lstStyle/>
          <a:p>
            <a:r>
              <a:rPr lang="en-US" dirty="0" smtClean="0"/>
              <a:t>System Center Operations Manager</a:t>
            </a:r>
            <a:endParaRPr lang="en-US" dirty="0"/>
          </a:p>
        </p:txBody>
      </p:sp>
      <p:sp>
        <p:nvSpPr>
          <p:cNvPr id="5" name="Rectangle 4"/>
          <p:cNvSpPr/>
          <p:nvPr/>
        </p:nvSpPr>
        <p:spPr bwMode="auto">
          <a:xfrm>
            <a:off x="8075612" y="4373314"/>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SCOM</a:t>
            </a:r>
          </a:p>
        </p:txBody>
      </p:sp>
      <p:sp>
        <p:nvSpPr>
          <p:cNvPr id="7" name="Freeform 13"/>
          <p:cNvSpPr>
            <a:spLocks noEditPoints="1"/>
          </p:cNvSpPr>
          <p:nvPr/>
        </p:nvSpPr>
        <p:spPr bwMode="auto">
          <a:xfrm>
            <a:off x="7900472" y="4934104"/>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7"/>
          <p:cNvSpPr/>
          <p:nvPr/>
        </p:nvSpPr>
        <p:spPr bwMode="auto">
          <a:xfrm>
            <a:off x="7355959" y="4423388"/>
            <a:ext cx="533400" cy="533400"/>
          </a:xfrm>
          <a:prstGeom prst="ellipse">
            <a:avLst/>
          </a:prstGeom>
          <a:ln>
            <a:headEnd type="none" w="med" len="med"/>
            <a:tailEnd type="none" w="med" len="med"/>
          </a:ln>
          <a:effectLst/>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3</a:t>
            </a:r>
          </a:p>
        </p:txBody>
      </p:sp>
      <p:sp>
        <p:nvSpPr>
          <p:cNvPr id="9" name="Oval 8"/>
          <p:cNvSpPr/>
          <p:nvPr/>
        </p:nvSpPr>
        <p:spPr bwMode="auto">
          <a:xfrm>
            <a:off x="9713912" y="4925487"/>
            <a:ext cx="533400" cy="533400"/>
          </a:xfrm>
          <a:prstGeom prst="ellipse">
            <a:avLst/>
          </a:prstGeom>
          <a:ln>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4</a:t>
            </a:r>
          </a:p>
        </p:txBody>
      </p:sp>
    </p:spTree>
    <p:extLst>
      <p:ext uri="{BB962C8B-B14F-4D97-AF65-F5344CB8AC3E}">
        <p14:creationId xmlns:p14="http://schemas.microsoft.com/office/powerpoint/2010/main" val="13897055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Center Operations Manager</a:t>
            </a:r>
            <a:endParaRPr lang="en-US" dirty="0"/>
          </a:p>
        </p:txBody>
      </p:sp>
      <p:sp>
        <p:nvSpPr>
          <p:cNvPr id="3" name="Text Placeholder 2"/>
          <p:cNvSpPr>
            <a:spLocks noGrp="1"/>
          </p:cNvSpPr>
          <p:nvPr>
            <p:ph type="body" sz="quarter" idx="10"/>
          </p:nvPr>
        </p:nvSpPr>
        <p:spPr>
          <a:xfrm>
            <a:off x="5882407" y="1600200"/>
            <a:ext cx="5040313" cy="3276600"/>
          </a:xfrm>
          <a:solidFill>
            <a:schemeClr val="accent1"/>
          </a:solidFill>
        </p:spPr>
        <p:txBody>
          <a:bodyPr lIns="91440" tIns="91440" rIns="91440" bIns="91440" anchor="ctr" anchorCtr="0">
            <a:normAutofit fontScale="92500"/>
          </a:bodyPr>
          <a:lstStyle/>
          <a:p>
            <a:r>
              <a:rPr lang="en-US" dirty="0"/>
              <a:t>Enterprise-class Monitoring infrastructure</a:t>
            </a:r>
          </a:p>
          <a:p>
            <a:r>
              <a:rPr lang="en-US" dirty="0"/>
              <a:t>Ensures predictable performance and availability </a:t>
            </a:r>
          </a:p>
          <a:p>
            <a:r>
              <a:rPr lang="en-US" dirty="0"/>
              <a:t>For data centers and public/private </a:t>
            </a:r>
            <a:r>
              <a:rPr lang="en-US" dirty="0" smtClean="0"/>
              <a:t>cloud</a:t>
            </a:r>
            <a:endParaRPr lang="en-US" dirty="0"/>
          </a:p>
        </p:txBody>
      </p:sp>
      <p:grpSp>
        <p:nvGrpSpPr>
          <p:cNvPr id="6" name="Group 5"/>
          <p:cNvGrpSpPr/>
          <p:nvPr/>
        </p:nvGrpSpPr>
        <p:grpSpPr>
          <a:xfrm>
            <a:off x="1206499" y="1600200"/>
            <a:ext cx="4572000" cy="3276600"/>
            <a:chOff x="760412" y="1447800"/>
            <a:chExt cx="4572000" cy="3276600"/>
          </a:xfrm>
        </p:grpSpPr>
        <p:sp>
          <p:nvSpPr>
            <p:cNvPr id="5" name="Rectangle 4"/>
            <p:cNvSpPr/>
            <p:nvPr/>
          </p:nvSpPr>
          <p:spPr bwMode="auto">
            <a:xfrm>
              <a:off x="760412" y="1447800"/>
              <a:ext cx="4572000" cy="3276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4098" name="Picture 2" descr="http://msincic.files.wordpress.com/2010/12/logo_system_center_operations_man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572347"/>
              <a:ext cx="4267200" cy="300990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1206498" y="4991100"/>
            <a:ext cx="9710928" cy="1143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a:t>What’s new? . . .</a:t>
            </a:r>
          </a:p>
          <a:p>
            <a:r>
              <a:rPr lang="en-US" sz="2000" dirty="0"/>
              <a:t>Network Monitoring, Web Console, PowerShell, enhanced UNIX and Linux support, Dashboard </a:t>
            </a:r>
            <a:r>
              <a:rPr lang="en-US" sz="2000" dirty="0" smtClean="0"/>
              <a:t>views</a:t>
            </a:r>
            <a:endParaRPr lang="en-US" sz="2000" dirty="0"/>
          </a:p>
        </p:txBody>
      </p:sp>
    </p:spTree>
    <p:extLst>
      <p:ext uri="{BB962C8B-B14F-4D97-AF65-F5344CB8AC3E}">
        <p14:creationId xmlns:p14="http://schemas.microsoft.com/office/powerpoint/2010/main" val="34663817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Center Operations Manager</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592" y="2370627"/>
            <a:ext cx="4876800" cy="3779735"/>
          </a:xfrm>
          <a:prstGeom prst="rect">
            <a:avLst/>
          </a:prstGeom>
          <a:noFill/>
          <a:ln>
            <a:noFill/>
          </a:ln>
          <a:effectLst>
            <a:outerShdw blurRad="76200" dist="50800"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91612" y="3742227"/>
            <a:ext cx="3270759" cy="408753"/>
          </a:xfrm>
          <a:prstGeom prst="rect">
            <a:avLst/>
          </a:prstGeom>
          <a:ln w="0">
            <a:noFill/>
          </a:ln>
          <a:effectLst/>
        </p:spPr>
        <p:style>
          <a:lnRef idx="3">
            <a:schemeClr val="lt1"/>
          </a:lnRef>
          <a:fillRef idx="1">
            <a:schemeClr val="accent5"/>
          </a:fillRef>
          <a:effectRef idx="1">
            <a:schemeClr val="accent5"/>
          </a:effectRef>
          <a:fontRef idx="minor">
            <a:schemeClr val="lt1"/>
          </a:fontRef>
        </p:style>
        <p:txBody>
          <a:bodyPr wrap="square" lIns="91440" tIns="0" rIns="91440" bIns="0" anchor="ctr" anchorCtr="0">
            <a:normAutofit fontScale="40000" lnSpcReduction="20000"/>
          </a:bodyPr>
          <a:lstStyle/>
          <a:p>
            <a:pPr algn="ctr"/>
            <a:r>
              <a:rPr lang="en-US" sz="5400" dirty="0">
                <a:ln w="1905"/>
                <a:solidFill>
                  <a:schemeClr val="bg2"/>
                </a:solidFill>
                <a:effectLst>
                  <a:innerShdw blurRad="69850" dist="43180" dir="5400000">
                    <a:srgbClr val="000000">
                      <a:alpha val="65000"/>
                    </a:srgbClr>
                  </a:innerShdw>
                </a:effectLst>
              </a:rPr>
              <a:t>Most Common Alerts</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2" y="3046736"/>
            <a:ext cx="4648200" cy="3067050"/>
          </a:xfrm>
          <a:prstGeom prst="rect">
            <a:avLst/>
          </a:prstGeom>
          <a:noFill/>
          <a:ln>
            <a:noFill/>
          </a:ln>
          <a:effectLst>
            <a:outerShdw blurRad="76200"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450618"/>
            <a:ext cx="1971675" cy="1733550"/>
          </a:xfrm>
          <a:prstGeom prst="rect">
            <a:avLst/>
          </a:prstGeom>
          <a:noFill/>
          <a:ln>
            <a:noFill/>
          </a:ln>
          <a:effectLst>
            <a:outerShdw blurRad="76200" dist="50800"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17095" y="4375884"/>
            <a:ext cx="2355580" cy="408753"/>
          </a:xfrm>
          <a:prstGeom prst="rect">
            <a:avLst/>
          </a:prstGeom>
          <a:ln w="0">
            <a:noFill/>
          </a:ln>
          <a:effectLst/>
        </p:spPr>
        <p:style>
          <a:lnRef idx="3">
            <a:schemeClr val="lt1"/>
          </a:lnRef>
          <a:fillRef idx="1">
            <a:schemeClr val="accent5"/>
          </a:fillRef>
          <a:effectRef idx="1">
            <a:schemeClr val="accent5"/>
          </a:effectRef>
          <a:fontRef idx="minor">
            <a:schemeClr val="lt1"/>
          </a:fontRef>
        </p:style>
        <p:txBody>
          <a:bodyPr wrap="square" lIns="91440" tIns="0" rIns="91440" bIns="0" anchor="ctr" anchorCtr="0">
            <a:normAutofit fontScale="40000" lnSpcReduction="20000"/>
          </a:bodyPr>
          <a:lstStyle/>
          <a:p>
            <a:pPr algn="ctr"/>
            <a:r>
              <a:rPr lang="en-US" sz="5400" dirty="0" smtClean="0">
                <a:ln w="1905"/>
                <a:solidFill>
                  <a:schemeClr val="bg2"/>
                </a:solidFill>
                <a:effectLst>
                  <a:innerShdw blurRad="69850" dist="43180" dir="5400000">
                    <a:srgbClr val="000000">
                      <a:alpha val="65000"/>
                    </a:srgbClr>
                  </a:innerShdw>
                </a:effectLst>
              </a:rPr>
              <a:t>Database </a:t>
            </a:r>
            <a:r>
              <a:rPr lang="en-US" sz="5400" dirty="0" err="1" smtClean="0">
                <a:ln w="1905"/>
                <a:solidFill>
                  <a:schemeClr val="bg2"/>
                </a:solidFill>
                <a:effectLst>
                  <a:innerShdw blurRad="69850" dist="43180" dir="5400000">
                    <a:srgbClr val="000000">
                      <a:alpha val="65000"/>
                    </a:srgbClr>
                  </a:innerShdw>
                </a:effectLst>
              </a:rPr>
              <a:t>useage</a:t>
            </a:r>
            <a:endParaRPr lang="en-US" sz="5400" dirty="0">
              <a:ln w="1905"/>
              <a:solidFill>
                <a:schemeClr val="bg2"/>
              </a:solidFill>
              <a:effectLst>
                <a:innerShdw blurRad="69850" dist="43180" dir="5400000">
                  <a:srgbClr val="000000">
                    <a:alpha val="65000"/>
                  </a:srgbClr>
                </a:innerShdw>
              </a:effectLst>
            </a:endParaRPr>
          </a:p>
        </p:txBody>
      </p:sp>
      <p:sp>
        <p:nvSpPr>
          <p:cNvPr id="8" name="Rectangle 7"/>
          <p:cNvSpPr/>
          <p:nvPr/>
        </p:nvSpPr>
        <p:spPr>
          <a:xfrm>
            <a:off x="7133686" y="1847677"/>
            <a:ext cx="1193062" cy="408753"/>
          </a:xfrm>
          <a:prstGeom prst="rect">
            <a:avLst/>
          </a:prstGeom>
          <a:ln w="0">
            <a:noFill/>
          </a:ln>
          <a:effectLst/>
        </p:spPr>
        <p:style>
          <a:lnRef idx="3">
            <a:schemeClr val="lt1"/>
          </a:lnRef>
          <a:fillRef idx="1">
            <a:schemeClr val="accent5"/>
          </a:fillRef>
          <a:effectRef idx="1">
            <a:schemeClr val="accent5"/>
          </a:effectRef>
          <a:fontRef idx="minor">
            <a:schemeClr val="lt1"/>
          </a:fontRef>
        </p:style>
        <p:txBody>
          <a:bodyPr wrap="square" lIns="91440" tIns="0" rIns="91440" bIns="0" anchor="ctr" anchorCtr="0">
            <a:normAutofit fontScale="47500" lnSpcReduction="20000"/>
          </a:bodyPr>
          <a:lstStyle/>
          <a:p>
            <a:pPr algn="ctr"/>
            <a:r>
              <a:rPr lang="en-US" sz="5400" dirty="0">
                <a:ln w="1905"/>
                <a:solidFill>
                  <a:schemeClr val="bg2"/>
                </a:solidFill>
                <a:effectLst>
                  <a:innerShdw blurRad="69850" dist="43180" dir="5400000">
                    <a:srgbClr val="000000">
                      <a:alpha val="65000"/>
                    </a:srgbClr>
                  </a:innerShdw>
                </a:effectLst>
              </a:rPr>
              <a:t>Events</a:t>
            </a:r>
          </a:p>
        </p:txBody>
      </p:sp>
      <p:sp>
        <p:nvSpPr>
          <p:cNvPr id="9" name="TextBox 8"/>
          <p:cNvSpPr txBox="1"/>
          <p:nvPr/>
        </p:nvSpPr>
        <p:spPr>
          <a:xfrm>
            <a:off x="1446212" y="1450618"/>
            <a:ext cx="5029200" cy="533400"/>
          </a:xfrm>
          <a:prstGeom prst="rect">
            <a:avLst/>
          </a:prstGeom>
          <a:noFill/>
        </p:spPr>
        <p:txBody>
          <a:bodyPr wrap="square" lIns="0" tIns="0" rIns="0" bIns="0" rtlCol="0">
            <a:normAutofit fontScale="92500"/>
          </a:bodyPr>
          <a:lstStyle/>
          <a:p>
            <a:r>
              <a:rPr lang="en-US" sz="2800" dirty="0" smtClean="0">
                <a:gradFill>
                  <a:gsLst>
                    <a:gs pos="0">
                      <a:schemeClr val="tx1"/>
                    </a:gs>
                    <a:gs pos="86000">
                      <a:schemeClr val="tx1"/>
                    </a:gs>
                  </a:gsLst>
                  <a:lin ang="5400000" scaled="0"/>
                </a:gradFill>
                <a:latin typeface="Segoe UI Light" pitchFamily="34" charset="0"/>
              </a:rPr>
              <a:t>I can even see data about the data.</a:t>
            </a:r>
          </a:p>
        </p:txBody>
      </p:sp>
    </p:spTree>
    <p:extLst>
      <p:ext uri="{BB962C8B-B14F-4D97-AF65-F5344CB8AC3E}">
        <p14:creationId xmlns:p14="http://schemas.microsoft.com/office/powerpoint/2010/main" val="23129363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Subtitle 2"/>
          <p:cNvSpPr>
            <a:spLocks noGrp="1"/>
          </p:cNvSpPr>
          <p:nvPr>
            <p:ph type="subTitle" idx="1"/>
          </p:nvPr>
        </p:nvSpPr>
        <p:spPr>
          <a:xfrm>
            <a:off x="5167589" y="4724400"/>
            <a:ext cx="5622010" cy="1066800"/>
          </a:xfrm>
        </p:spPr>
        <p:txBody>
          <a:bodyPr/>
          <a:lstStyle/>
          <a:p>
            <a:r>
              <a:rPr lang="en-US" dirty="0" smtClean="0"/>
              <a:t>Reporting with BI Tools:</a:t>
            </a:r>
          </a:p>
          <a:p>
            <a:pPr marL="285750" indent="-285750">
              <a:buFont typeface="Arial" pitchFamily="34" charset="0"/>
              <a:buChar char="•"/>
            </a:pPr>
            <a:r>
              <a:rPr lang="en-US" dirty="0" smtClean="0"/>
              <a:t>PowerPivot</a:t>
            </a:r>
          </a:p>
          <a:p>
            <a:pPr marL="285750" indent="-285750">
              <a:buFont typeface="Arial" pitchFamily="34" charset="0"/>
              <a:buChar char="•"/>
            </a:pPr>
            <a:r>
              <a:rPr lang="en-US" dirty="0" smtClean="0"/>
              <a:t>Power View</a:t>
            </a:r>
          </a:p>
          <a:p>
            <a:pPr marL="285750" indent="-285750">
              <a:buFont typeface="Arial" pitchFamily="34" charset="0"/>
              <a:buChar char="•"/>
            </a:pPr>
            <a:r>
              <a:rPr lang="en-US" dirty="0" smtClean="0"/>
              <a:t>PerformancePoint Services</a:t>
            </a:r>
            <a:endParaRPr lang="en-US" dirty="0"/>
          </a:p>
        </p:txBody>
      </p:sp>
      <p:sp>
        <p:nvSpPr>
          <p:cNvPr id="4" name="Title 3"/>
          <p:cNvSpPr>
            <a:spLocks noGrp="1"/>
          </p:cNvSpPr>
          <p:nvPr>
            <p:ph type="ctrTitle"/>
          </p:nvPr>
        </p:nvSpPr>
        <p:spPr/>
        <p:txBody>
          <a:bodyPr/>
          <a:lstStyle/>
          <a:p>
            <a:r>
              <a:rPr lang="en-US" dirty="0" smtClean="0"/>
              <a:t>Let’s build a tabular model in PowerPivot</a:t>
            </a:r>
            <a:endParaRPr lang="en-US" dirty="0"/>
          </a:p>
        </p:txBody>
      </p:sp>
      <p:sp>
        <p:nvSpPr>
          <p:cNvPr id="5" name="Rectangle 4"/>
          <p:cNvSpPr>
            <a:spLocks noChangeAspect="1"/>
          </p:cNvSpPr>
          <p:nvPr/>
        </p:nvSpPr>
        <p:spPr bwMode="auto">
          <a:xfrm>
            <a:off x="4037012" y="4572000"/>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Freeform 72"/>
          <p:cNvSpPr>
            <a:spLocks noEditPoints="1"/>
          </p:cNvSpPr>
          <p:nvPr/>
        </p:nvSpPr>
        <p:spPr bwMode="auto">
          <a:xfrm>
            <a:off x="4278978" y="4814939"/>
            <a:ext cx="646645" cy="647978"/>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30542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PowerPivot + SCOM Summary</a:t>
            </a:r>
            <a:endParaRPr lang="en-US" dirty="0"/>
          </a:p>
        </p:txBody>
      </p:sp>
      <p:sp>
        <p:nvSpPr>
          <p:cNvPr id="3" name="Content Placeholder 2"/>
          <p:cNvSpPr>
            <a:spLocks noGrp="1"/>
          </p:cNvSpPr>
          <p:nvPr>
            <p:ph idx="1"/>
          </p:nvPr>
        </p:nvSpPr>
        <p:spPr>
          <a:xfrm>
            <a:off x="519112" y="1447799"/>
            <a:ext cx="11149013" cy="3397853"/>
          </a:xfrm>
        </p:spPr>
        <p:txBody>
          <a:bodyPr/>
          <a:lstStyle/>
          <a:p>
            <a:r>
              <a:rPr lang="en-US" dirty="0" smtClean="0"/>
              <a:t>Understanding </a:t>
            </a:r>
            <a:r>
              <a:rPr lang="en-US" dirty="0" err="1" smtClean="0"/>
              <a:t>vPerfHourly</a:t>
            </a:r>
            <a:r>
              <a:rPr lang="en-US" dirty="0" smtClean="0"/>
              <a:t> (or </a:t>
            </a:r>
            <a:r>
              <a:rPr lang="en-US" dirty="0" err="1" smtClean="0"/>
              <a:t>vPerfDaliy</a:t>
            </a:r>
            <a:r>
              <a:rPr lang="en-US" dirty="0" smtClean="0"/>
              <a:t>) pointed us to </a:t>
            </a:r>
            <a:r>
              <a:rPr lang="en-US" dirty="0" err="1" smtClean="0"/>
              <a:t>vManagedEntity</a:t>
            </a:r>
            <a:r>
              <a:rPr lang="en-US" dirty="0" smtClean="0"/>
              <a:t>, </a:t>
            </a:r>
            <a:r>
              <a:rPr lang="en-US" dirty="0" err="1" smtClean="0"/>
              <a:t>vPerformanceRule</a:t>
            </a:r>
            <a:r>
              <a:rPr lang="en-US" dirty="0" smtClean="0"/>
              <a:t>, and </a:t>
            </a:r>
            <a:r>
              <a:rPr lang="en-US" dirty="0" err="1" smtClean="0"/>
              <a:t>vPerformanceRuleInstance</a:t>
            </a:r>
            <a:endParaRPr lang="en-US" dirty="0" smtClean="0"/>
          </a:p>
          <a:p>
            <a:r>
              <a:rPr lang="en-US" dirty="0" smtClean="0"/>
              <a:t>Derived a table of dates without the time element</a:t>
            </a:r>
          </a:p>
          <a:p>
            <a:r>
              <a:rPr lang="en-US" dirty="0" smtClean="0"/>
              <a:t>Created a PowerPivot model</a:t>
            </a:r>
          </a:p>
          <a:p>
            <a:r>
              <a:rPr lang="en-US" dirty="0" smtClean="0"/>
              <a:t>Used that model to create interactive reports and visualizations</a:t>
            </a:r>
            <a:endParaRPr lang="en-US" dirty="0"/>
          </a:p>
        </p:txBody>
      </p:sp>
    </p:spTree>
    <p:extLst>
      <p:ext uri="{BB962C8B-B14F-4D97-AF65-F5344CB8AC3E}">
        <p14:creationId xmlns:p14="http://schemas.microsoft.com/office/powerpoint/2010/main" val="19541023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3970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200" dirty="0">
                <a:solidFill>
                  <a:schemeClr val="tx1">
                    <a:alpha val="99000"/>
                  </a:schemeClr>
                </a:solidFill>
              </a:rPr>
              <a:t>Business Intelligence and Data Visualization: Microsoft SQL Server 2012 (DBI206)</a:t>
            </a: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Building Self-Service BI Applications Using PowerPivot (DBI301</a:t>
            </a:r>
            <a:r>
              <a:rPr lang="en-US" sz="2400" dirty="0" smtClean="0">
                <a:solidFill>
                  <a:schemeClr val="tx1">
                    <a:alpha val="99000"/>
                  </a:schemeClr>
                </a:solidFill>
              </a:rPr>
              <a:t>)</a:t>
            </a: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Enriching Your BI Semantic Tabular Models with DAX (DBI323)</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Killer Real-World PowerPivot Examples (DBI330)</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anytime at kdonovan@microsoft.com</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Takeaway</a:t>
            </a:r>
            <a:endParaRPr lang="en-US" dirty="0"/>
          </a:p>
        </p:txBody>
      </p:sp>
      <p:sp>
        <p:nvSpPr>
          <p:cNvPr id="4" name="TextBox 3"/>
          <p:cNvSpPr txBox="1"/>
          <p:nvPr/>
        </p:nvSpPr>
        <p:spPr>
          <a:xfrm>
            <a:off x="7911489" y="3738165"/>
            <a:ext cx="3505199" cy="1517904"/>
          </a:xfrm>
          <a:prstGeom prst="rect">
            <a:avLst/>
          </a:prstGeom>
          <a:solidFill>
            <a:schemeClr val="tx2"/>
          </a:solidFill>
        </p:spPr>
        <p:txBody>
          <a:bodyPr wrap="square" lIns="91440" tIns="91440" rIns="91440" bIns="91440" rtlCol="0">
            <a:normAutofit/>
          </a:bodyPr>
          <a:lstStyle>
            <a:defPPr>
              <a:defRPr lang="en-US"/>
            </a:defPPr>
            <a:lvl1pPr>
              <a:lnSpc>
                <a:spcPct val="90000"/>
              </a:lnSpc>
              <a:spcBef>
                <a:spcPct val="20000"/>
              </a:spcBef>
              <a:buSzPct val="90000"/>
              <a:defRPr sz="3200">
                <a:gradFill>
                  <a:gsLst>
                    <a:gs pos="0">
                      <a:schemeClr val="tx1"/>
                    </a:gs>
                    <a:gs pos="86000">
                      <a:schemeClr val="tx1"/>
                    </a:gs>
                  </a:gsLst>
                  <a:lin ang="5400000" scaled="0"/>
                </a:gradFill>
                <a:latin typeface="Segoe UI Light" pitchFamily="34" charset="0"/>
              </a:defRPr>
            </a:lvl1pPr>
          </a:lstStyle>
          <a:p>
            <a:r>
              <a:rPr lang="en-US" dirty="0" smtClean="0"/>
              <a:t>Microsoft’s </a:t>
            </a:r>
            <a:r>
              <a:rPr lang="en-US" dirty="0"/>
              <a:t>BI tools can help you </a:t>
            </a:r>
            <a:r>
              <a:rPr lang="en-US" b="1" dirty="0" smtClean="0"/>
              <a:t>get there quickly</a:t>
            </a:r>
            <a:r>
              <a:rPr lang="en-US" dirty="0" smtClean="0"/>
              <a:t>.</a:t>
            </a:r>
            <a:endParaRPr lang="en-US" dirty="0"/>
          </a:p>
        </p:txBody>
      </p:sp>
      <p:sp>
        <p:nvSpPr>
          <p:cNvPr id="5" name="Rectangle 4"/>
          <p:cNvSpPr/>
          <p:nvPr/>
        </p:nvSpPr>
        <p:spPr>
          <a:xfrm>
            <a:off x="747279" y="2503557"/>
            <a:ext cx="10669409" cy="1143000"/>
          </a:xfrm>
          <a:prstGeom prst="rect">
            <a:avLst/>
          </a:prstGeom>
          <a:solidFill>
            <a:schemeClr val="accent5"/>
          </a:solidFill>
        </p:spPr>
        <p:txBody>
          <a:bodyPr wrap="square">
            <a:noAutofit/>
          </a:bodyPr>
          <a:lstStyle/>
          <a:p>
            <a:r>
              <a:rPr lang="en-US" sz="3600" b="1" dirty="0">
                <a:ln w="1905"/>
                <a:solidFill>
                  <a:schemeClr val="bg2"/>
                </a:solidFill>
                <a:effectLst>
                  <a:innerShdw blurRad="69850" dist="43180" dir="5400000">
                    <a:srgbClr val="000000">
                      <a:alpha val="65000"/>
                    </a:srgbClr>
                  </a:innerShdw>
                </a:effectLst>
                <a:latin typeface="Segoe UI Light" pitchFamily="34" charset="0"/>
              </a:rPr>
              <a:t>The problem: </a:t>
            </a:r>
            <a:r>
              <a:rPr lang="en-US" sz="2800" dirty="0">
                <a:gradFill>
                  <a:gsLst>
                    <a:gs pos="0">
                      <a:schemeClr val="tx1"/>
                    </a:gs>
                    <a:gs pos="86000">
                      <a:schemeClr val="tx1"/>
                    </a:gs>
                  </a:gsLst>
                  <a:lin ang="5400000" scaled="0"/>
                </a:gradFill>
                <a:latin typeface="Segoe UI Light" pitchFamily="34" charset="0"/>
              </a:rPr>
              <a:t>How do I find and </a:t>
            </a:r>
            <a:r>
              <a:rPr lang="en-US" sz="2800" dirty="0" smtClean="0">
                <a:gradFill>
                  <a:gsLst>
                    <a:gs pos="0">
                      <a:schemeClr val="tx1"/>
                    </a:gs>
                    <a:gs pos="86000">
                      <a:schemeClr val="tx1"/>
                    </a:gs>
                  </a:gsLst>
                  <a:lin ang="5400000" scaled="0"/>
                </a:gradFill>
                <a:latin typeface="Segoe UI Light" pitchFamily="34" charset="0"/>
              </a:rPr>
              <a:t>monitor environmental </a:t>
            </a:r>
            <a:r>
              <a:rPr lang="en-US" sz="2800" dirty="0">
                <a:gradFill>
                  <a:gsLst>
                    <a:gs pos="0">
                      <a:schemeClr val="tx1"/>
                    </a:gs>
                    <a:gs pos="86000">
                      <a:schemeClr val="tx1"/>
                    </a:gs>
                  </a:gsLst>
                  <a:lin ang="5400000" scaled="0"/>
                </a:gradFill>
                <a:latin typeface="Segoe UI Light" pitchFamily="34" charset="0"/>
              </a:rPr>
              <a:t>data about my SharePoint farm?</a:t>
            </a:r>
          </a:p>
        </p:txBody>
      </p:sp>
      <p:sp>
        <p:nvSpPr>
          <p:cNvPr id="9" name="TextBox 8"/>
          <p:cNvSpPr txBox="1"/>
          <p:nvPr/>
        </p:nvSpPr>
        <p:spPr>
          <a:xfrm>
            <a:off x="747279" y="3741808"/>
            <a:ext cx="3505199" cy="1514261"/>
          </a:xfrm>
          <a:prstGeom prst="rect">
            <a:avLst/>
          </a:prstGeom>
          <a:solidFill>
            <a:schemeClr val="accent3"/>
          </a:solidFill>
        </p:spPr>
        <p:txBody>
          <a:bodyPr wrap="square" lIns="91440" tIns="91440" rIns="91440" bIns="91440" rtlCol="0">
            <a:spAutoFit/>
          </a:bodyPr>
          <a:lstStyle/>
          <a:p>
            <a:pPr>
              <a:lnSpc>
                <a:spcPct val="90000"/>
              </a:lnSpc>
              <a:spcBef>
                <a:spcPct val="20000"/>
              </a:spcBef>
              <a:buSzPct val="90000"/>
            </a:pPr>
            <a:r>
              <a:rPr lang="en-US" sz="3200" b="1" dirty="0">
                <a:latin typeface="Segoe UI Light" pitchFamily="34" charset="0"/>
              </a:rPr>
              <a:t>Finding</a:t>
            </a:r>
            <a:r>
              <a:rPr lang="en-US" sz="3200" dirty="0">
                <a:latin typeface="Segoe UI Light" pitchFamily="34" charset="0"/>
              </a:rPr>
              <a:t> </a:t>
            </a:r>
            <a:r>
              <a:rPr lang="en-US" sz="3200" dirty="0" smtClean="0">
                <a:gradFill>
                  <a:gsLst>
                    <a:gs pos="0">
                      <a:schemeClr val="tx1"/>
                    </a:gs>
                    <a:gs pos="86000">
                      <a:schemeClr val="tx1"/>
                    </a:gs>
                  </a:gsLst>
                  <a:lin ang="5400000" scaled="0"/>
                </a:gradFill>
                <a:latin typeface="Segoe UI Light" pitchFamily="34" charset="0"/>
              </a:rPr>
              <a:t>data </a:t>
            </a:r>
            <a:r>
              <a:rPr lang="en-US" sz="3200" dirty="0">
                <a:gradFill>
                  <a:gsLst>
                    <a:gs pos="0">
                      <a:schemeClr val="tx1"/>
                    </a:gs>
                    <a:gs pos="86000">
                      <a:schemeClr val="tx1"/>
                    </a:gs>
                  </a:gsLst>
                  <a:lin ang="5400000" scaled="0"/>
                </a:gradFill>
                <a:latin typeface="Segoe UI Light" pitchFamily="34" charset="0"/>
              </a:rPr>
              <a:t>doesn’t have to be hard</a:t>
            </a:r>
            <a:r>
              <a:rPr lang="en-US" sz="3200" dirty="0" smtClean="0">
                <a:gradFill>
                  <a:gsLst>
                    <a:gs pos="0">
                      <a:schemeClr val="tx1"/>
                    </a:gs>
                    <a:gs pos="86000">
                      <a:schemeClr val="tx1"/>
                    </a:gs>
                  </a:gsLst>
                  <a:lin ang="5400000" scaled="0"/>
                </a:gradFill>
                <a:latin typeface="Segoe UI Light" pitchFamily="34" charset="0"/>
              </a:rPr>
              <a:t>.</a:t>
            </a:r>
            <a:endParaRPr lang="en-US" sz="3200" dirty="0">
              <a:gradFill>
                <a:gsLst>
                  <a:gs pos="0">
                    <a:schemeClr val="tx1"/>
                  </a:gs>
                  <a:gs pos="86000">
                    <a:schemeClr val="tx1"/>
                  </a:gs>
                </a:gsLst>
                <a:lin ang="5400000" scaled="0"/>
              </a:gradFill>
              <a:latin typeface="Segoe UI Light" pitchFamily="34" charset="0"/>
            </a:endParaRPr>
          </a:p>
        </p:txBody>
      </p:sp>
      <p:sp>
        <p:nvSpPr>
          <p:cNvPr id="10" name="TextBox 9"/>
          <p:cNvSpPr txBox="1"/>
          <p:nvPr/>
        </p:nvSpPr>
        <p:spPr>
          <a:xfrm>
            <a:off x="4335245" y="3743538"/>
            <a:ext cx="3502152" cy="1514261"/>
          </a:xfrm>
          <a:prstGeom prst="rect">
            <a:avLst/>
          </a:prstGeom>
          <a:solidFill>
            <a:schemeClr val="accent6"/>
          </a:solidFill>
        </p:spPr>
        <p:txBody>
          <a:bodyPr wrap="square" lIns="91440" tIns="91440" rIns="91440" bIns="91440" rtlCol="0">
            <a:spAutoFit/>
          </a:bodyPr>
          <a:lstStyle/>
          <a:p>
            <a:pPr>
              <a:lnSpc>
                <a:spcPct val="90000"/>
              </a:lnSpc>
              <a:spcBef>
                <a:spcPct val="20000"/>
              </a:spcBef>
              <a:buSzPct val="90000"/>
            </a:pPr>
            <a:r>
              <a:rPr lang="en-US" sz="3200" b="1" dirty="0" smtClean="0">
                <a:gradFill>
                  <a:gsLst>
                    <a:gs pos="0">
                      <a:schemeClr val="tx1"/>
                    </a:gs>
                    <a:gs pos="86000">
                      <a:schemeClr val="tx1"/>
                    </a:gs>
                  </a:gsLst>
                  <a:lin ang="5400000" scaled="0"/>
                </a:gradFill>
                <a:latin typeface="Segoe UI Light" pitchFamily="34" charset="0"/>
              </a:rPr>
              <a:t>Monitoring </a:t>
            </a:r>
            <a:r>
              <a:rPr lang="en-US" sz="3200" dirty="0" smtClean="0">
                <a:gradFill>
                  <a:gsLst>
                    <a:gs pos="0">
                      <a:schemeClr val="tx1"/>
                    </a:gs>
                    <a:gs pos="86000">
                      <a:schemeClr val="tx1"/>
                    </a:gs>
                  </a:gsLst>
                  <a:lin ang="5400000" scaled="0"/>
                </a:gradFill>
                <a:latin typeface="Segoe UI Light" pitchFamily="34" charset="0"/>
              </a:rPr>
              <a:t>farm </a:t>
            </a:r>
            <a:r>
              <a:rPr lang="en-US" sz="3200" dirty="0">
                <a:gradFill>
                  <a:gsLst>
                    <a:gs pos="0">
                      <a:schemeClr val="tx1"/>
                    </a:gs>
                    <a:gs pos="86000">
                      <a:schemeClr val="tx1"/>
                    </a:gs>
                  </a:gsLst>
                  <a:lin ang="5400000" scaled="0"/>
                </a:gradFill>
                <a:latin typeface="Segoe UI Light" pitchFamily="34" charset="0"/>
              </a:rPr>
              <a:t>data doesn’t have to be hard</a:t>
            </a:r>
            <a:r>
              <a:rPr lang="en-US" sz="3200" dirty="0" smtClean="0">
                <a:gradFill>
                  <a:gsLst>
                    <a:gs pos="0">
                      <a:schemeClr val="tx1"/>
                    </a:gs>
                    <a:gs pos="86000">
                      <a:schemeClr val="tx1"/>
                    </a:gs>
                  </a:gsLst>
                  <a:lin ang="5400000" scaled="0"/>
                </a:gradFill>
                <a:latin typeface="Segoe UI Light" pitchFamily="34" charset="0"/>
              </a:rPr>
              <a:t>.</a:t>
            </a:r>
            <a:endParaRPr lang="en-US" sz="3200" dirty="0">
              <a:gradFill>
                <a:gsLst>
                  <a:gs pos="0">
                    <a:schemeClr val="tx1"/>
                  </a:gs>
                  <a:gs pos="86000">
                    <a:schemeClr val="tx1"/>
                  </a:gs>
                </a:gsLst>
                <a:lin ang="5400000" scaled="0"/>
              </a:gradFill>
              <a:latin typeface="Segoe UI Light" pitchFamily="34" charset="0"/>
            </a:endParaRPr>
          </a:p>
        </p:txBody>
      </p:sp>
      <p:sp>
        <p:nvSpPr>
          <p:cNvPr id="11" name="Freeform 88"/>
          <p:cNvSpPr>
            <a:spLocks noEditPoints="1"/>
          </p:cNvSpPr>
          <p:nvPr/>
        </p:nvSpPr>
        <p:spPr bwMode="auto">
          <a:xfrm>
            <a:off x="717116" y="1741557"/>
            <a:ext cx="651308" cy="651308"/>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5117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21962" y="1600200"/>
            <a:ext cx="7944901" cy="3544022"/>
            <a:chOff x="2121962" y="1600200"/>
            <a:chExt cx="7944901" cy="3544022"/>
          </a:xfrm>
        </p:grpSpPr>
        <p:grpSp>
          <p:nvGrpSpPr>
            <p:cNvPr id="31" name="Group 30"/>
            <p:cNvGrpSpPr/>
            <p:nvPr/>
          </p:nvGrpSpPr>
          <p:grpSpPr>
            <a:xfrm>
              <a:off x="2121962" y="1611959"/>
              <a:ext cx="392745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Rectangle 34"/>
              <p:cNvSpPr/>
              <p:nvPr/>
            </p:nvSpPr>
            <p:spPr bwMode="auto">
              <a:xfrm>
                <a:off x="1827212" y="4688018"/>
                <a:ext cx="4245428"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85000"/>
                  </a:lnSpc>
                  <a:spcBef>
                    <a:spcPct val="20000"/>
                  </a:spcBef>
                  <a:spcAft>
                    <a:spcPct val="0"/>
                  </a:spcAft>
                </a:pPr>
                <a:r>
                  <a:rPr lang="en-US" b="1" dirty="0">
                    <a:solidFill>
                      <a:schemeClr val="bg1"/>
                    </a:solidFill>
                    <a:latin typeface="Segoe Semibold" pitchFamily="34" charset="0"/>
                  </a:rPr>
                  <a:t>Program Manager, Microsoft Business </a:t>
                </a:r>
                <a:r>
                  <a:rPr lang="en-US" b="1" dirty="0" smtClean="0">
                    <a:solidFill>
                      <a:schemeClr val="bg1"/>
                    </a:solidFill>
                    <a:latin typeface="Segoe Semibold" pitchFamily="34" charset="0"/>
                  </a:rPr>
                  <a:t>Intelligence</a:t>
                </a:r>
                <a:endParaRPr lang="en-US" b="1" dirty="0">
                  <a:solidFill>
                    <a:schemeClr val="bg1"/>
                  </a:solidFill>
                  <a:latin typeface="Segoe Semibold" pitchFamily="34" charset="0"/>
                </a:endParaRPr>
              </a:p>
            </p:txBody>
          </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Kevin</a:t>
              </a:r>
            </a:p>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Donovan</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200" dirty="0" smtClean="0">
                  <a:solidFill>
                    <a:schemeClr val="tx1"/>
                  </a:solidFill>
                  <a:latin typeface="Segoe UI" pitchFamily="34" charset="0"/>
                  <a:ea typeface="Segoe UI" pitchFamily="34" charset="0"/>
                  <a:cs typeface="Segoe UI" pitchFamily="34" charset="0"/>
                </a:rPr>
                <a:t>kdonovan@microsoft.com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3"/>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PerformancePoint Blog</a:t>
                </a: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grpSp>
          <p:nvGrpSpPr>
            <p:cNvPr id="11" name="Group 10"/>
            <p:cNvGrpSpPr/>
            <p:nvPr/>
          </p:nvGrpSpPr>
          <p:grpSpPr>
            <a:xfrm>
              <a:off x="8159128" y="3418433"/>
              <a:ext cx="1907735" cy="1721637"/>
              <a:chOff x="8159128" y="3418433"/>
              <a:chExt cx="1907735" cy="1721637"/>
            </a:xfrm>
          </p:grpSpPr>
          <p:sp>
            <p:nvSpPr>
              <p:cNvPr id="20" name="Rectangle 19">
                <a:hlinkClick r:id="rId3"/>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chemeClr val="tx1"/>
                    </a:solidFill>
                    <a:latin typeface="Segoe UI" pitchFamily="34" charset="0"/>
                    <a:ea typeface="Segoe UI" pitchFamily="34" charset="0"/>
                    <a:cs typeface="Segoe UI" pitchFamily="34" charset="0"/>
                  </a:rPr>
                  <a:t>@</a:t>
                </a:r>
                <a:r>
                  <a:rPr lang="en-US" sz="1400" dirty="0" err="1">
                    <a:solidFill>
                      <a:schemeClr val="tx1"/>
                    </a:solidFill>
                    <a:latin typeface="Segoe UI" pitchFamily="34" charset="0"/>
                    <a:ea typeface="Segoe UI" pitchFamily="34" charset="0"/>
                    <a:cs typeface="Segoe UI" pitchFamily="34" charset="0"/>
                  </a:rPr>
                  <a:t>kp_donovan</a:t>
                </a:r>
                <a:endParaRPr lang="en-US" sz="1400" dirty="0" smtClean="0">
                  <a:solidFill>
                    <a:schemeClr val="tx1"/>
                  </a:solidFill>
                  <a:latin typeface="Segoe UI" pitchFamily="34" charset="0"/>
                  <a:ea typeface="Segoe UI" pitchFamily="34" charset="0"/>
                  <a:cs typeface="Segoe UI" pitchFamily="34" charset="0"/>
                </a:endParaRP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993" y="1797625"/>
            <a:ext cx="2169632" cy="249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567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@sqlserver</a:t>
              </a: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TechEd_NA</a:t>
              </a:r>
              <a:endParaRPr lang="en-US" sz="1600" dirty="0" smtClean="0">
                <a:solidFill>
                  <a:srgbClr val="FFFFFF"/>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msTechEd</a:t>
              </a:r>
              <a:endParaRPr lang="en-US" sz="1400" dirty="0">
                <a:solidFill>
                  <a:srgbClr val="FFFFFF"/>
                </a:soli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solidFill>
                  <a:srgbClr val="FFFFFF"/>
                </a:soli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solidFill>
                      <a:srgbClr val="FFFFFF">
                        <a:alpha val="99000"/>
                      </a:srgbClr>
                    </a:solidFill>
                    <a:latin typeface="Segoe UI Semibold" pitchFamily="34" charset="0"/>
                    <a:hlinkClick r:id="rId4"/>
                  </a:rPr>
                  <a:t>m</a:t>
                </a:r>
                <a:r>
                  <a:rPr lang="en-US" sz="7000" dirty="0">
                    <a:solidFill>
                      <a:srgbClr val="FFFFFF">
                        <a:alpha val="99000"/>
                      </a:srgbClr>
                    </a:solidFill>
                    <a:latin typeface="Segoe UI Semibold" pitchFamily="34" charset="0"/>
                    <a:hlinkClick r:id="rId4"/>
                  </a:rPr>
                  <a:t>v</a:t>
                </a:r>
                <a:r>
                  <a:rPr lang="en-US" sz="7000" dirty="0" smtClean="0">
                    <a:solidFill>
                      <a:srgbClr val="FFFFFF">
                        <a:alpha val="99000"/>
                      </a:srgbClr>
                    </a:solidFill>
                    <a:latin typeface="Segoe UI Semibold" pitchFamily="34" charset="0"/>
                    <a:hlinkClick r:id="rId4"/>
                  </a:rPr>
                  <a:t>a</a:t>
                </a:r>
                <a:endParaRPr lang="en-US" sz="7000" dirty="0" smtClean="0">
                  <a:solidFill>
                    <a:srgbClr val="FFFFFF">
                      <a:alpha val="99000"/>
                    </a:srgbClr>
                  </a:soli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solidFill>
                      <a:srgbClr val="1D4C7C">
                        <a:alpha val="99000"/>
                      </a:srgbClr>
                    </a:soli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solidFill>
                  <a:srgbClr val="072B60"/>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09929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1112"/>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DAX Overview (http://</a:t>
            </a:r>
            <a:r>
              <a:rPr lang="en-US" sz="2400" dirty="0" smtClean="0">
                <a:solidFill>
                  <a:schemeClr val="tx1">
                    <a:alpha val="99000"/>
                  </a:schemeClr>
                </a:solidFill>
              </a:rPr>
              <a:t>technet.microsoft.com/en-us/library/gg399181.aspx)</a:t>
            </a: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Capacity Planning (http://technet.microsoft.com/en-us/library/ff758645.aspx)</a:t>
            </a:r>
          </a:p>
        </p:txBody>
      </p:sp>
      <p:sp>
        <p:nvSpPr>
          <p:cNvPr id="9" name="Rectangle 8"/>
          <p:cNvSpPr/>
          <p:nvPr/>
        </p:nvSpPr>
        <p:spPr>
          <a:xfrm>
            <a:off x="667870" y="3148786"/>
            <a:ext cx="11013088" cy="535531"/>
          </a:xfrm>
          <a:prstGeom prst="rect">
            <a:avLst/>
          </a:prstGeom>
        </p:spPr>
        <p:txBody>
          <a:bodyPr wrap="square">
            <a:spAutoFit/>
          </a:bodyPr>
          <a:lstStyle/>
          <a:p>
            <a:pPr marL="403225" indent="-403225">
              <a:lnSpc>
                <a:spcPct val="90000"/>
              </a:lnSpc>
              <a:spcBef>
                <a:spcPct val="20000"/>
              </a:spcBef>
              <a:buSzPct val="105000"/>
              <a:buBlip>
                <a:blip r:embed="rId3"/>
              </a:buBlip>
            </a:pPr>
            <a:r>
              <a:rPr lang="en-US" sz="1600" dirty="0" smtClean="0">
                <a:solidFill>
                  <a:schemeClr val="tx1">
                    <a:alpha val="99000"/>
                  </a:schemeClr>
                </a:solidFill>
              </a:rPr>
              <a:t>SCOM 2012 </a:t>
            </a:r>
            <a:r>
              <a:rPr lang="en-US" sz="1600" dirty="0">
                <a:solidFill>
                  <a:schemeClr val="tx1">
                    <a:alpha val="99000"/>
                  </a:schemeClr>
                </a:solidFill>
              </a:rPr>
              <a:t>(http://</a:t>
            </a:r>
            <a:r>
              <a:rPr lang="en-US" sz="1600" dirty="0" smtClean="0">
                <a:solidFill>
                  <a:schemeClr val="tx1">
                    <a:alpha val="99000"/>
                  </a:schemeClr>
                </a:solidFill>
              </a:rPr>
              <a:t>www.microsoft.com/en-us/server-cloud/system-center/datacenter-management-capabilities.aspx)</a:t>
            </a:r>
            <a:endParaRPr lang="en-US" sz="16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Microsoft.com/bi</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7609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 y="95250"/>
            <a:ext cx="12055192" cy="666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21126" y="6548250"/>
            <a:ext cx="2142766" cy="184666"/>
          </a:xfrm>
          <a:prstGeom prst="rect">
            <a:avLst/>
          </a:prstGeom>
          <a:noFill/>
        </p:spPr>
        <p:txBody>
          <a:bodyPr wrap="none" lIns="0" tIns="0" rIns="0" bIns="0" rtlCol="0">
            <a:spAutoFit/>
          </a:bodyPr>
          <a:lstStyle/>
          <a:p>
            <a:r>
              <a:rPr lang="en-US" sz="1200" dirty="0">
                <a:solidFill>
                  <a:schemeClr val="bg2">
                    <a:lumMod val="85000"/>
                  </a:schemeClr>
                </a:solidFill>
              </a:rPr>
              <a:t>http://</a:t>
            </a:r>
            <a:r>
              <a:rPr lang="en-US" sz="1200" dirty="0" smtClean="0">
                <a:solidFill>
                  <a:schemeClr val="bg2">
                    <a:lumMod val="85000"/>
                  </a:schemeClr>
                </a:solidFill>
              </a:rPr>
              <a:t>commons.wikimedia.org/</a:t>
            </a:r>
          </a:p>
        </p:txBody>
      </p:sp>
      <p:sp>
        <p:nvSpPr>
          <p:cNvPr id="3" name="TextBox 2"/>
          <p:cNvSpPr txBox="1"/>
          <p:nvPr/>
        </p:nvSpPr>
        <p:spPr>
          <a:xfrm>
            <a:off x="1293812" y="1066800"/>
            <a:ext cx="2217338" cy="430887"/>
          </a:xfrm>
          <a:prstGeom prst="rect">
            <a:avLst/>
          </a:prstGeom>
          <a:noFill/>
        </p:spPr>
        <p:txBody>
          <a:bodyPr wrap="none" lIns="0" tIns="0" rIns="0" bIns="0" rtlCol="0">
            <a:spAutoFit/>
          </a:bodyPr>
          <a:lstStyle/>
          <a:p>
            <a:r>
              <a:rPr lang="en-US" sz="2800" dirty="0" smtClean="0">
                <a:solidFill>
                  <a:schemeClr val="bg1"/>
                </a:solidFill>
              </a:rPr>
              <a:t>Peaceful farm.</a:t>
            </a:r>
          </a:p>
        </p:txBody>
      </p:sp>
    </p:spTree>
    <p:extLst>
      <p:ext uri="{BB962C8B-B14F-4D97-AF65-F5344CB8AC3E}">
        <p14:creationId xmlns:p14="http://schemas.microsoft.com/office/powerpoint/2010/main" val="29811175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76200"/>
            <a:ext cx="12058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21126" y="6548250"/>
            <a:ext cx="2142766" cy="184666"/>
          </a:xfrm>
          <a:prstGeom prst="rect">
            <a:avLst/>
          </a:prstGeom>
          <a:noFill/>
        </p:spPr>
        <p:txBody>
          <a:bodyPr wrap="none" lIns="0" tIns="0" rIns="0" bIns="0" rtlCol="0">
            <a:spAutoFit/>
          </a:bodyPr>
          <a:lstStyle/>
          <a:p>
            <a:r>
              <a:rPr lang="en-US" sz="1200" dirty="0">
                <a:solidFill>
                  <a:schemeClr val="bg2">
                    <a:lumMod val="85000"/>
                  </a:schemeClr>
                </a:solidFill>
              </a:rPr>
              <a:t>http://</a:t>
            </a:r>
            <a:r>
              <a:rPr lang="en-US" sz="1200" dirty="0" smtClean="0">
                <a:solidFill>
                  <a:schemeClr val="bg2">
                    <a:lumMod val="85000"/>
                  </a:schemeClr>
                </a:solidFill>
              </a:rPr>
              <a:t>commons.wikimedia.org/</a:t>
            </a:r>
          </a:p>
        </p:txBody>
      </p:sp>
      <p:sp>
        <p:nvSpPr>
          <p:cNvPr id="4" name="TextBox 3"/>
          <p:cNvSpPr txBox="1"/>
          <p:nvPr/>
        </p:nvSpPr>
        <p:spPr>
          <a:xfrm>
            <a:off x="1293812" y="1066800"/>
            <a:ext cx="2243884" cy="430887"/>
          </a:xfrm>
          <a:prstGeom prst="rect">
            <a:avLst/>
          </a:prstGeom>
          <a:noFill/>
        </p:spPr>
        <p:txBody>
          <a:bodyPr wrap="none" lIns="0" tIns="0" rIns="0" bIns="0" rtlCol="0">
            <a:spAutoFit/>
          </a:bodyPr>
          <a:lstStyle/>
          <a:p>
            <a:r>
              <a:rPr lang="en-US" sz="2800" dirty="0" smtClean="0">
                <a:solidFill>
                  <a:schemeClr val="bg1"/>
                </a:solidFill>
              </a:rPr>
              <a:t>Alligator farm.</a:t>
            </a:r>
          </a:p>
        </p:txBody>
      </p:sp>
    </p:spTree>
    <p:extLst>
      <p:ext uri="{BB962C8B-B14F-4D97-AF65-F5344CB8AC3E}">
        <p14:creationId xmlns:p14="http://schemas.microsoft.com/office/powerpoint/2010/main" val="13978168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(It’s all about the data!)</a:t>
            </a:r>
          </a:p>
        </p:txBody>
      </p:sp>
      <p:sp>
        <p:nvSpPr>
          <p:cNvPr id="5" name="Rectangle 4"/>
          <p:cNvSpPr/>
          <p:nvPr/>
        </p:nvSpPr>
        <p:spPr bwMode="auto">
          <a:xfrm>
            <a:off x="1773645" y="2057400"/>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 bit about BI</a:t>
            </a:r>
          </a:p>
        </p:txBody>
      </p:sp>
      <p:sp>
        <p:nvSpPr>
          <p:cNvPr id="6" name="Freeform 13"/>
          <p:cNvSpPr>
            <a:spLocks noEditPoints="1"/>
          </p:cNvSpPr>
          <p:nvPr/>
        </p:nvSpPr>
        <p:spPr bwMode="auto">
          <a:xfrm>
            <a:off x="1598612" y="26670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7"/>
          <p:cNvSpPr/>
          <p:nvPr/>
        </p:nvSpPr>
        <p:spPr bwMode="auto">
          <a:xfrm>
            <a:off x="3411945" y="2577738"/>
            <a:ext cx="533400" cy="533400"/>
          </a:xfrm>
          <a:prstGeom prst="ellipse">
            <a:avLst/>
          </a:prstGeom>
          <a:ln>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1</a:t>
            </a:r>
          </a:p>
        </p:txBody>
      </p:sp>
      <p:sp>
        <p:nvSpPr>
          <p:cNvPr id="9" name="Rectangle 8"/>
          <p:cNvSpPr/>
          <p:nvPr/>
        </p:nvSpPr>
        <p:spPr bwMode="auto">
          <a:xfrm>
            <a:off x="1773751" y="4537257"/>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Too much data!</a:t>
            </a:r>
          </a:p>
        </p:txBody>
      </p:sp>
      <p:sp>
        <p:nvSpPr>
          <p:cNvPr id="10" name="Freeform 13"/>
          <p:cNvSpPr>
            <a:spLocks noEditPoints="1"/>
          </p:cNvSpPr>
          <p:nvPr/>
        </p:nvSpPr>
        <p:spPr bwMode="auto">
          <a:xfrm>
            <a:off x="1598718" y="5146857"/>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0"/>
          <p:cNvSpPr/>
          <p:nvPr/>
        </p:nvSpPr>
        <p:spPr bwMode="auto">
          <a:xfrm>
            <a:off x="3411945" y="5108757"/>
            <a:ext cx="533400" cy="533400"/>
          </a:xfrm>
          <a:prstGeom prst="ellipse">
            <a:avLst/>
          </a:prstGeom>
          <a:ln>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2</a:t>
            </a:r>
          </a:p>
        </p:txBody>
      </p:sp>
      <p:sp>
        <p:nvSpPr>
          <p:cNvPr id="12" name="Rectangle 11"/>
          <p:cNvSpPr/>
          <p:nvPr/>
        </p:nvSpPr>
        <p:spPr bwMode="auto">
          <a:xfrm>
            <a:off x="5386298" y="2057400"/>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Data the hard way</a:t>
            </a:r>
          </a:p>
        </p:txBody>
      </p:sp>
      <p:sp>
        <p:nvSpPr>
          <p:cNvPr id="13" name="Freeform 13"/>
          <p:cNvSpPr>
            <a:spLocks noEditPoints="1"/>
          </p:cNvSpPr>
          <p:nvPr/>
        </p:nvSpPr>
        <p:spPr bwMode="auto">
          <a:xfrm>
            <a:off x="5211265" y="26670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13"/>
          <p:cNvSpPr/>
          <p:nvPr/>
        </p:nvSpPr>
        <p:spPr bwMode="auto">
          <a:xfrm>
            <a:off x="7024385" y="2628900"/>
            <a:ext cx="533400" cy="533400"/>
          </a:xfrm>
          <a:prstGeom prst="ellipse">
            <a:avLst/>
          </a:prstGeom>
          <a:ln>
            <a:headEnd type="none" w="med" len="med"/>
            <a:tailEnd type="none" w="med" len="med"/>
          </a:ln>
          <a:effectLst/>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3</a:t>
            </a:r>
          </a:p>
        </p:txBody>
      </p:sp>
      <p:sp>
        <p:nvSpPr>
          <p:cNvPr id="15" name="Rectangle 14"/>
          <p:cNvSpPr/>
          <p:nvPr/>
        </p:nvSpPr>
        <p:spPr bwMode="auto">
          <a:xfrm>
            <a:off x="5386085" y="4587331"/>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SCOM Data</a:t>
            </a:r>
          </a:p>
        </p:txBody>
      </p:sp>
      <p:sp>
        <p:nvSpPr>
          <p:cNvPr id="16" name="Freeform 13"/>
          <p:cNvSpPr>
            <a:spLocks noEditPoints="1"/>
          </p:cNvSpPr>
          <p:nvPr/>
        </p:nvSpPr>
        <p:spPr bwMode="auto">
          <a:xfrm>
            <a:off x="5211052" y="5196931"/>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6"/>
          <p:cNvSpPr/>
          <p:nvPr/>
        </p:nvSpPr>
        <p:spPr bwMode="auto">
          <a:xfrm>
            <a:off x="7024385" y="5135151"/>
            <a:ext cx="533400" cy="533400"/>
          </a:xfrm>
          <a:prstGeom prst="ellipse">
            <a:avLst/>
          </a:prstGeom>
          <a:ln>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4</a:t>
            </a:r>
          </a:p>
        </p:txBody>
      </p:sp>
      <p:graphicFrame>
        <p:nvGraphicFramePr>
          <p:cNvPr id="18" name="Chart 17"/>
          <p:cNvGraphicFramePr/>
          <p:nvPr>
            <p:extLst>
              <p:ext uri="{D42A27DB-BD31-4B8C-83A1-F6EECF244321}">
                <p14:modId xmlns:p14="http://schemas.microsoft.com/office/powerpoint/2010/main" val="409529310"/>
              </p:ext>
            </p:extLst>
          </p:nvPr>
        </p:nvGraphicFramePr>
        <p:xfrm>
          <a:off x="8304212" y="2765003"/>
          <a:ext cx="2971800" cy="1893387"/>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Arrow Connector 19"/>
          <p:cNvCxnSpPr>
            <a:stCxn id="5" idx="2"/>
            <a:endCxn id="9" idx="0"/>
          </p:cNvCxnSpPr>
          <p:nvPr/>
        </p:nvCxnSpPr>
        <p:spPr>
          <a:xfrm>
            <a:off x="2726145" y="2895600"/>
            <a:ext cx="106" cy="164165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p:cNvCxnSpPr>
          <p:nvPr/>
        </p:nvCxnSpPr>
        <p:spPr>
          <a:xfrm flipV="1">
            <a:off x="2726251" y="2476500"/>
            <a:ext cx="2485014" cy="206075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5" idx="0"/>
          </p:cNvCxnSpPr>
          <p:nvPr/>
        </p:nvCxnSpPr>
        <p:spPr>
          <a:xfrm flipH="1">
            <a:off x="6338585" y="2895600"/>
            <a:ext cx="213" cy="169173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0"/>
            <a:endCxn id="18" idx="1"/>
          </p:cNvCxnSpPr>
          <p:nvPr/>
        </p:nvCxnSpPr>
        <p:spPr>
          <a:xfrm flipV="1">
            <a:off x="6338585" y="3711696"/>
            <a:ext cx="1965627" cy="875635"/>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2729955011"/>
              </p:ext>
            </p:extLst>
          </p:nvPr>
        </p:nvGraphicFramePr>
        <p:xfrm>
          <a:off x="10361612" y="2107474"/>
          <a:ext cx="568325" cy="1108075"/>
        </p:xfrm>
        <a:graphic>
          <a:graphicData uri="http://schemas.openxmlformats.org/presentationml/2006/ole">
            <mc:AlternateContent xmlns:mc="http://schemas.openxmlformats.org/markup-compatibility/2006">
              <mc:Choice xmlns:v="urn:schemas-microsoft-com:vml" Requires="v">
                <p:oleObj spid="_x0000_s1095" name="Visio" r:id="rId5" imgW="568630" imgH="1108620" progId="Visio.Drawing.11">
                  <p:embed/>
                </p:oleObj>
              </mc:Choice>
              <mc:Fallback>
                <p:oleObj name="Visio" r:id="rId5" imgW="568630" imgH="1108620" progId="Visio.Drawing.11">
                  <p:embed/>
                  <p:pic>
                    <p:nvPicPr>
                      <p:cNvPr id="0" name=""/>
                      <p:cNvPicPr/>
                      <p:nvPr/>
                    </p:nvPicPr>
                    <p:blipFill>
                      <a:blip r:embed="rId6"/>
                      <a:stretch>
                        <a:fillRect/>
                      </a:stretch>
                    </p:blipFill>
                    <p:spPr>
                      <a:xfrm>
                        <a:off x="10361612" y="2107474"/>
                        <a:ext cx="568325" cy="1108075"/>
                      </a:xfrm>
                      <a:prstGeom prst="rect">
                        <a:avLst/>
                      </a:prstGeom>
                    </p:spPr>
                  </p:pic>
                </p:oleObj>
              </mc:Fallback>
            </mc:AlternateContent>
          </a:graphicData>
        </a:graphic>
      </p:graphicFrame>
      <p:sp>
        <p:nvSpPr>
          <p:cNvPr id="28" name="TextBox 27"/>
          <p:cNvSpPr txBox="1"/>
          <p:nvPr/>
        </p:nvSpPr>
        <p:spPr>
          <a:xfrm>
            <a:off x="8609013" y="2259875"/>
            <a:ext cx="1789512" cy="635726"/>
          </a:xfrm>
          <a:prstGeom prst="rect">
            <a:avLst/>
          </a:prstGeom>
          <a:noFill/>
        </p:spPr>
        <p:txBody>
          <a:bodyPr wrap="square" lIns="91440" tIns="91440" rIns="91440" bIns="91440" rtlCol="0">
            <a:normAutofit fontScale="55000" lnSpcReduction="20000"/>
          </a:bodyPr>
          <a:lstStyle/>
          <a:p>
            <a:pPr algn="r">
              <a:lnSpc>
                <a:spcPct val="90000"/>
              </a:lnSpc>
              <a:spcBef>
                <a:spcPct val="20000"/>
              </a:spcBef>
              <a:buSzPct val="90000"/>
            </a:pPr>
            <a:r>
              <a:rPr lang="en-US" sz="3200" dirty="0" smtClean="0">
                <a:solidFill>
                  <a:schemeClr val="accent6">
                    <a:alpha val="99000"/>
                  </a:schemeClr>
                </a:solidFill>
              </a:rPr>
              <a:t>This is where we want to go!</a:t>
            </a:r>
          </a:p>
        </p:txBody>
      </p:sp>
      <p:sp>
        <p:nvSpPr>
          <p:cNvPr id="23" name="Freeform 75"/>
          <p:cNvSpPr>
            <a:spLocks noEditPoints="1"/>
          </p:cNvSpPr>
          <p:nvPr/>
        </p:nvSpPr>
        <p:spPr bwMode="auto">
          <a:xfrm>
            <a:off x="1155110" y="3711696"/>
            <a:ext cx="887215" cy="988601"/>
          </a:xfrm>
          <a:custGeom>
            <a:avLst/>
            <a:gdLst>
              <a:gd name="T0" fmla="*/ 145 w 413"/>
              <a:gd name="T1" fmla="*/ 290 h 440"/>
              <a:gd name="T2" fmla="*/ 104 w 413"/>
              <a:gd name="T3" fmla="*/ 330 h 440"/>
              <a:gd name="T4" fmla="*/ 145 w 413"/>
              <a:gd name="T5" fmla="*/ 371 h 440"/>
              <a:gd name="T6" fmla="*/ 185 w 413"/>
              <a:gd name="T7" fmla="*/ 330 h 440"/>
              <a:gd name="T8" fmla="*/ 145 w 413"/>
              <a:gd name="T9" fmla="*/ 290 h 440"/>
              <a:gd name="T10" fmla="*/ 145 w 413"/>
              <a:gd name="T11" fmla="*/ 356 h 440"/>
              <a:gd name="T12" fmla="*/ 119 w 413"/>
              <a:gd name="T13" fmla="*/ 330 h 440"/>
              <a:gd name="T14" fmla="*/ 145 w 413"/>
              <a:gd name="T15" fmla="*/ 305 h 440"/>
              <a:gd name="T16" fmla="*/ 171 w 413"/>
              <a:gd name="T17" fmla="*/ 330 h 440"/>
              <a:gd name="T18" fmla="*/ 145 w 413"/>
              <a:gd name="T19" fmla="*/ 356 h 440"/>
              <a:gd name="T20" fmla="*/ 222 w 413"/>
              <a:gd name="T21" fmla="*/ 358 h 440"/>
              <a:gd name="T22" fmla="*/ 182 w 413"/>
              <a:gd name="T23" fmla="*/ 399 h 440"/>
              <a:gd name="T24" fmla="*/ 222 w 413"/>
              <a:gd name="T25" fmla="*/ 440 h 440"/>
              <a:gd name="T26" fmla="*/ 263 w 413"/>
              <a:gd name="T27" fmla="*/ 399 h 440"/>
              <a:gd name="T28" fmla="*/ 222 w 413"/>
              <a:gd name="T29" fmla="*/ 358 h 440"/>
              <a:gd name="T30" fmla="*/ 222 w 413"/>
              <a:gd name="T31" fmla="*/ 425 h 440"/>
              <a:gd name="T32" fmla="*/ 197 w 413"/>
              <a:gd name="T33" fmla="*/ 399 h 440"/>
              <a:gd name="T34" fmla="*/ 222 w 413"/>
              <a:gd name="T35" fmla="*/ 373 h 440"/>
              <a:gd name="T36" fmla="*/ 248 w 413"/>
              <a:gd name="T37" fmla="*/ 399 h 440"/>
              <a:gd name="T38" fmla="*/ 222 w 413"/>
              <a:gd name="T39" fmla="*/ 425 h 440"/>
              <a:gd name="T40" fmla="*/ 339 w 413"/>
              <a:gd name="T41" fmla="*/ 0 h 440"/>
              <a:gd name="T42" fmla="*/ 74 w 413"/>
              <a:gd name="T43" fmla="*/ 0 h 440"/>
              <a:gd name="T44" fmla="*/ 0 w 413"/>
              <a:gd name="T45" fmla="*/ 74 h 440"/>
              <a:gd name="T46" fmla="*/ 0 w 413"/>
              <a:gd name="T47" fmla="*/ 204 h 440"/>
              <a:gd name="T48" fmla="*/ 74 w 413"/>
              <a:gd name="T49" fmla="*/ 278 h 440"/>
              <a:gd name="T50" fmla="*/ 339 w 413"/>
              <a:gd name="T51" fmla="*/ 278 h 440"/>
              <a:gd name="T52" fmla="*/ 413 w 413"/>
              <a:gd name="T53" fmla="*/ 204 h 440"/>
              <a:gd name="T54" fmla="*/ 413 w 413"/>
              <a:gd name="T55" fmla="*/ 74 h 440"/>
              <a:gd name="T56" fmla="*/ 339 w 413"/>
              <a:gd name="T57" fmla="*/ 0 h 440"/>
              <a:gd name="T58" fmla="*/ 398 w 413"/>
              <a:gd name="T59" fmla="*/ 204 h 440"/>
              <a:gd name="T60" fmla="*/ 339 w 413"/>
              <a:gd name="T61" fmla="*/ 263 h 440"/>
              <a:gd name="T62" fmla="*/ 74 w 413"/>
              <a:gd name="T63" fmla="*/ 263 h 440"/>
              <a:gd name="T64" fmla="*/ 14 w 413"/>
              <a:gd name="T65" fmla="*/ 204 h 440"/>
              <a:gd name="T66" fmla="*/ 14 w 413"/>
              <a:gd name="T67" fmla="*/ 74 h 440"/>
              <a:gd name="T68" fmla="*/ 74 w 413"/>
              <a:gd name="T69" fmla="*/ 15 h 440"/>
              <a:gd name="T70" fmla="*/ 339 w 413"/>
              <a:gd name="T71" fmla="*/ 15 h 440"/>
              <a:gd name="T72" fmla="*/ 398 w 413"/>
              <a:gd name="T73" fmla="*/ 74 h 440"/>
              <a:gd name="T74" fmla="*/ 398 w 413"/>
              <a:gd name="T75" fmla="*/ 20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40">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231416" y="3682969"/>
            <a:ext cx="815356" cy="671361"/>
          </a:xfrm>
          <a:prstGeom prst="rect">
            <a:avLst/>
          </a:prstGeom>
          <a:noFill/>
        </p:spPr>
        <p:txBody>
          <a:bodyPr wrap="square" lIns="91440" tIns="91440" rIns="91440" bIns="91440" rtlCol="0">
            <a:noAutofit/>
          </a:bodyPr>
          <a:lstStyle/>
          <a:p>
            <a:pPr>
              <a:lnSpc>
                <a:spcPct val="90000"/>
              </a:lnSpc>
              <a:spcBef>
                <a:spcPct val="20000"/>
              </a:spcBef>
              <a:buSzPct val="90000"/>
            </a:pPr>
            <a:r>
              <a:rPr lang="en-US" sz="1200" dirty="0" smtClean="0">
                <a:solidFill>
                  <a:schemeClr val="tx1">
                    <a:alpha val="99000"/>
                  </a:schemeClr>
                </a:solidFill>
              </a:rPr>
              <a:t>Is 18M rows too much?</a:t>
            </a:r>
          </a:p>
        </p:txBody>
      </p:sp>
    </p:spTree>
    <p:extLst>
      <p:ext uri="{BB962C8B-B14F-4D97-AF65-F5344CB8AC3E}">
        <p14:creationId xmlns:p14="http://schemas.microsoft.com/office/powerpoint/2010/main" val="33647002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4179052" y="3810506"/>
            <a:ext cx="6792160" cy="1523494"/>
          </a:xfrm>
        </p:spPr>
        <p:txBody>
          <a:bodyPr>
            <a:normAutofit fontScale="90000"/>
          </a:bodyPr>
          <a:lstStyle/>
          <a:p>
            <a:r>
              <a:rPr lang="en-US" dirty="0" smtClean="0"/>
              <a:t>Quickly put </a:t>
            </a:r>
            <a:r>
              <a:rPr lang="en-US" dirty="0" err="1" smtClean="0"/>
              <a:t>Perfmon</a:t>
            </a:r>
            <a:r>
              <a:rPr lang="en-US" dirty="0" smtClean="0"/>
              <a:t> </a:t>
            </a:r>
            <a:r>
              <a:rPr lang="en-US" dirty="0"/>
              <a:t>data on a PerformancePoint dashboard</a:t>
            </a: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 Areas, Tools and Matchup</a:t>
            </a:r>
          </a:p>
        </p:txBody>
      </p:sp>
      <p:sp>
        <p:nvSpPr>
          <p:cNvPr id="6" name="TextBox 5"/>
          <p:cNvSpPr txBox="1">
            <a:spLocks noChangeArrowheads="1"/>
          </p:cNvSpPr>
          <p:nvPr/>
        </p:nvSpPr>
        <p:spPr bwMode="auto">
          <a:xfrm>
            <a:off x="4684711" y="1871608"/>
            <a:ext cx="2743200" cy="400110"/>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pPr algn="ctr" rtl="0"/>
            <a:r>
              <a:rPr lang="en-US" sz="2000" b="1" spc="150" dirty="0">
                <a:ln w="11430"/>
                <a:solidFill>
                  <a:srgbClr val="F8F8F8"/>
                </a:solidFill>
                <a:effectLst>
                  <a:outerShdw blurRad="25400" algn="tl" rotWithShape="0">
                    <a:srgbClr val="000000">
                      <a:alpha val="43000"/>
                    </a:srgbClr>
                  </a:outerShdw>
                </a:effectLst>
                <a:latin typeface="+mj-lt"/>
                <a:cs typeface="Arial" pitchFamily="34" charset="0"/>
              </a:rPr>
              <a:t>Team</a:t>
            </a:r>
            <a:r>
              <a:rPr lang="en-US" sz="2000" b="1" kern="1200" spc="150" dirty="0">
                <a:ln w="11430"/>
                <a:solidFill>
                  <a:srgbClr val="F8F8F8"/>
                </a:solidFill>
                <a:effectLst>
                  <a:outerShdw blurRad="25400" algn="tl" rotWithShape="0">
                    <a:srgbClr val="000000">
                      <a:alpha val="43000"/>
                    </a:srgbClr>
                  </a:outerShdw>
                </a:effectLst>
                <a:latin typeface="+mj-lt"/>
                <a:cs typeface="Arial" pitchFamily="34" charset="0"/>
              </a:rPr>
              <a:t> </a:t>
            </a:r>
            <a:r>
              <a:rPr lang="en-US" sz="2000" b="1" spc="150" dirty="0">
                <a:ln w="11430"/>
                <a:solidFill>
                  <a:srgbClr val="F8F8F8"/>
                </a:solidFill>
                <a:effectLst>
                  <a:outerShdw blurRad="25400" algn="tl" rotWithShape="0">
                    <a:srgbClr val="000000">
                      <a:alpha val="43000"/>
                    </a:srgbClr>
                  </a:outerShdw>
                </a:effectLst>
                <a:latin typeface="+mj-lt"/>
                <a:cs typeface="Arial" pitchFamily="34" charset="0"/>
              </a:rPr>
              <a:t>BI</a:t>
            </a:r>
          </a:p>
        </p:txBody>
      </p:sp>
      <p:sp>
        <p:nvSpPr>
          <p:cNvPr id="7" name="Rectangle 6"/>
          <p:cNvSpPr/>
          <p:nvPr/>
        </p:nvSpPr>
        <p:spPr>
          <a:xfrm>
            <a:off x="4391025" y="2290768"/>
            <a:ext cx="3438960" cy="1413741"/>
          </a:xfrm>
          <a:prstGeom prst="rect">
            <a:avLst/>
          </a:prstGeom>
          <a:solidFill>
            <a:schemeClr val="tx2"/>
          </a:solidFill>
        </p:spPr>
        <p:txBody>
          <a:bodyPr wrap="square" anchor="ctr" anchorCtr="0">
            <a:normAutofit/>
          </a:bodyPr>
          <a:lstStyle/>
          <a:p>
            <a:pPr algn="ctr"/>
            <a:r>
              <a:rPr lang="en-US" sz="2000" b="1" dirty="0">
                <a:solidFill>
                  <a:schemeClr val="bg1"/>
                </a:solidFill>
                <a:cs typeface="Arial" pitchFamily="34" charset="0"/>
              </a:rPr>
              <a:t>“Our Context”</a:t>
            </a:r>
          </a:p>
          <a:p>
            <a:pPr algn="ctr" rtl="0"/>
            <a:r>
              <a:rPr lang="en-US" sz="1600" kern="1200" spc="-40" dirty="0" smtClean="0">
                <a:solidFill>
                  <a:schemeClr val="bg1"/>
                </a:solidFill>
                <a:cs typeface="Arial" pitchFamily="34" charset="0"/>
              </a:rPr>
              <a:t>BI Solution created by power user. Context: small team &amp; managed on </a:t>
            </a:r>
            <a:r>
              <a:rPr lang="en-US" sz="1600" kern="1200" spc="-40" dirty="0">
                <a:solidFill>
                  <a:schemeClr val="bg1"/>
                </a:solidFill>
                <a:cs typeface="Arial" pitchFamily="34" charset="0"/>
              </a:rPr>
              <a:t>a </a:t>
            </a:r>
            <a:r>
              <a:rPr lang="en-US" sz="1600" kern="1200" spc="-40" dirty="0" smtClean="0">
                <a:solidFill>
                  <a:schemeClr val="bg1"/>
                </a:solidFill>
                <a:cs typeface="Arial" pitchFamily="34" charset="0"/>
              </a:rPr>
              <a:t>server.</a:t>
            </a:r>
            <a:endParaRPr lang="en-US" sz="1600" kern="1200" spc="-40" dirty="0">
              <a:solidFill>
                <a:schemeClr val="bg1"/>
              </a:solidFill>
              <a:cs typeface="Arial" pitchFamily="34" charset="0"/>
            </a:endParaRPr>
          </a:p>
        </p:txBody>
      </p:sp>
      <p:sp>
        <p:nvSpPr>
          <p:cNvPr id="8" name="TextBox 16"/>
          <p:cNvSpPr txBox="1">
            <a:spLocks noChangeArrowheads="1"/>
          </p:cNvSpPr>
          <p:nvPr/>
        </p:nvSpPr>
        <p:spPr bwMode="auto">
          <a:xfrm flipH="1">
            <a:off x="557251" y="1890658"/>
            <a:ext cx="3600689" cy="400110"/>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defPPr>
              <a:defRPr lang="en-US"/>
            </a:defPPr>
            <a:lvl1pPr algn="ctr">
              <a:defRPr sz="2000" b="1" spc="150">
                <a:ln w="11430"/>
                <a:solidFill>
                  <a:srgbClr val="F8F8F8"/>
                </a:solidFill>
                <a:effectLst>
                  <a:outerShdw blurRad="25400" algn="tl" rotWithShape="0">
                    <a:srgbClr val="000000">
                      <a:alpha val="43000"/>
                    </a:srgbClr>
                  </a:outerShdw>
                </a:effectLst>
                <a:latin typeface="+mj-lt"/>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Personal BI </a:t>
            </a:r>
          </a:p>
        </p:txBody>
      </p:sp>
      <p:sp>
        <p:nvSpPr>
          <p:cNvPr id="9" name="TextBox 30"/>
          <p:cNvSpPr txBox="1">
            <a:spLocks noChangeArrowheads="1"/>
          </p:cNvSpPr>
          <p:nvPr/>
        </p:nvSpPr>
        <p:spPr bwMode="auto">
          <a:xfrm flipH="1">
            <a:off x="8418917" y="1871608"/>
            <a:ext cx="2742389" cy="400110"/>
          </a:xfrm>
          <a:prstGeom prst="rect">
            <a:avLst/>
          </a:prstGeom>
          <a:noFill/>
          <a:ln w="9525">
            <a:noFill/>
            <a:miter lim="800000"/>
            <a:headEnd/>
            <a:tailEnd/>
          </a:ln>
        </p:spPr>
        <p:txBody>
          <a:bodyPr wrap="square">
            <a:spAutoFit/>
            <a:scene3d>
              <a:camera prst="orthographicFront"/>
              <a:lightRig rig="soft" dir="t">
                <a:rot lat="0" lon="0" rev="10800000"/>
              </a:lightRig>
            </a:scene3d>
            <a:sp3d>
              <a:bevelT w="27940" h="12700"/>
              <a:contourClr>
                <a:srgbClr val="DDDDDD"/>
              </a:contourClr>
            </a:sp3d>
          </a:bodyPr>
          <a:lstStyle/>
          <a:p>
            <a:pPr algn="ctr" rtl="0"/>
            <a:r>
              <a:rPr lang="en-US" sz="2000" b="1" kern="1200" spc="150" dirty="0">
                <a:ln w="11430"/>
                <a:solidFill>
                  <a:srgbClr val="F8F8F8"/>
                </a:solidFill>
                <a:effectLst>
                  <a:outerShdw blurRad="25400" algn="tl" rotWithShape="0">
                    <a:srgbClr val="000000">
                      <a:alpha val="43000"/>
                    </a:srgbClr>
                  </a:outerShdw>
                </a:effectLst>
                <a:cs typeface="Arial" pitchFamily="34" charset="0"/>
              </a:rPr>
              <a:t>Organizational BI</a:t>
            </a:r>
          </a:p>
        </p:txBody>
      </p:sp>
      <p:sp>
        <p:nvSpPr>
          <p:cNvPr id="10" name="Rectangle 9"/>
          <p:cNvSpPr/>
          <p:nvPr/>
        </p:nvSpPr>
        <p:spPr>
          <a:xfrm flipH="1">
            <a:off x="531811" y="2286000"/>
            <a:ext cx="3692801" cy="1418509"/>
          </a:xfrm>
          <a:prstGeom prst="rect">
            <a:avLst/>
          </a:prstGeom>
          <a:solidFill>
            <a:schemeClr val="accent5"/>
          </a:solidFill>
          <a:effectLst/>
        </p:spPr>
        <p:txBody>
          <a:bodyPr wrap="square" anchor="ctr" anchorCtr="0">
            <a:normAutofit/>
          </a:bodyPr>
          <a:lstStyle/>
          <a:p>
            <a:pPr algn="ctr" rtl="0"/>
            <a:r>
              <a:rPr lang="en-US" sz="2000" b="1" kern="1200" dirty="0" smtClean="0">
                <a:solidFill>
                  <a:schemeClr val="bg1"/>
                </a:solidFill>
                <a:cs typeface="Arial" pitchFamily="34" charset="0"/>
              </a:rPr>
              <a:t>“My Context”</a:t>
            </a:r>
            <a:endParaRPr lang="en-US" sz="2000" b="1" kern="1200" dirty="0">
              <a:solidFill>
                <a:schemeClr val="bg1"/>
              </a:solidFill>
              <a:cs typeface="Arial" pitchFamily="34" charset="0"/>
            </a:endParaRPr>
          </a:p>
          <a:p>
            <a:pPr algn="ctr" rtl="0"/>
            <a:r>
              <a:rPr lang="en-US" sz="1600" kern="1200" spc="-40" dirty="0" smtClean="0">
                <a:solidFill>
                  <a:schemeClr val="bg1"/>
                </a:solidFill>
                <a:cs typeface="Arial" pitchFamily="34" charset="0"/>
              </a:rPr>
              <a:t>BI solution created by user. Context is only </a:t>
            </a:r>
            <a:r>
              <a:rPr lang="en-US" sz="1600" kern="1200" spc="-40" dirty="0">
                <a:solidFill>
                  <a:schemeClr val="bg1"/>
                </a:solidFill>
                <a:cs typeface="Arial" pitchFamily="34" charset="0"/>
              </a:rPr>
              <a:t>for </a:t>
            </a:r>
            <a:r>
              <a:rPr lang="en-US" sz="1600" kern="1200" spc="-40" dirty="0" smtClean="0">
                <a:solidFill>
                  <a:schemeClr val="bg1"/>
                </a:solidFill>
                <a:cs typeface="Arial" pitchFamily="34" charset="0"/>
              </a:rPr>
              <a:t>user &amp; exists as document</a:t>
            </a:r>
            <a:r>
              <a:rPr lang="en-US" sz="1600" kern="1200" spc="-40" dirty="0" smtClean="0">
                <a:effectLst>
                  <a:outerShdw blurRad="38100" dist="38100" dir="2700000" algn="tl">
                    <a:srgbClr val="000000">
                      <a:alpha val="43137"/>
                    </a:srgbClr>
                  </a:outerShdw>
                </a:effectLst>
                <a:cs typeface="Arial" pitchFamily="34" charset="0"/>
              </a:rPr>
              <a:t>.</a:t>
            </a:r>
            <a:endParaRPr lang="en-US" sz="1600" kern="1200" spc="-40" dirty="0">
              <a:effectLst>
                <a:outerShdw blurRad="38100" dist="38100" dir="2700000" algn="tl">
                  <a:srgbClr val="000000">
                    <a:alpha val="43137"/>
                  </a:srgbClr>
                </a:outerShdw>
              </a:effectLst>
              <a:cs typeface="Arial" pitchFamily="34" charset="0"/>
            </a:endParaRPr>
          </a:p>
        </p:txBody>
      </p:sp>
      <p:sp>
        <p:nvSpPr>
          <p:cNvPr id="11" name="Rectangle 10"/>
          <p:cNvSpPr/>
          <p:nvPr/>
        </p:nvSpPr>
        <p:spPr>
          <a:xfrm flipH="1">
            <a:off x="7999412" y="2286000"/>
            <a:ext cx="3657600" cy="1418509"/>
          </a:xfrm>
          <a:prstGeom prst="rect">
            <a:avLst/>
          </a:prstGeom>
          <a:solidFill>
            <a:schemeClr val="accent3"/>
          </a:solidFill>
        </p:spPr>
        <p:txBody>
          <a:bodyPr wrap="square" anchor="ctr" anchorCtr="0">
            <a:normAutofit/>
          </a:bodyPr>
          <a:lstStyle/>
          <a:p>
            <a:pPr algn="ctr"/>
            <a:r>
              <a:rPr lang="en-US" sz="2000" b="1" dirty="0">
                <a:solidFill>
                  <a:schemeClr val="bg1"/>
                </a:solidFill>
                <a:cs typeface="Arial" pitchFamily="34" charset="0"/>
              </a:rPr>
              <a:t>“The Org’s Context”</a:t>
            </a:r>
          </a:p>
          <a:p>
            <a:pPr algn="ctr"/>
            <a:r>
              <a:rPr lang="en-US" sz="1600" spc="-40" dirty="0" smtClean="0">
                <a:solidFill>
                  <a:schemeClr val="bg1"/>
                </a:solidFill>
                <a:cs typeface="Arial" pitchFamily="34" charset="0"/>
              </a:rPr>
              <a:t>BI Solution created by IT, Established corporate context &amp; is reusable, scalable and backed up.</a:t>
            </a:r>
            <a:endParaRPr lang="en-US" sz="1600" kern="1200" spc="-40" dirty="0">
              <a:solidFill>
                <a:schemeClr val="bg1"/>
              </a:solidFill>
              <a:cs typeface="Arial" pitchFamily="34" charset="0"/>
            </a:endParaRPr>
          </a:p>
        </p:txBody>
      </p:sp>
      <p:sp>
        <p:nvSpPr>
          <p:cNvPr id="12" name="Rectangle 11"/>
          <p:cNvSpPr/>
          <p:nvPr/>
        </p:nvSpPr>
        <p:spPr bwMode="auto">
          <a:xfrm>
            <a:off x="1981200" y="3947160"/>
            <a:ext cx="4353483" cy="381000"/>
          </a:xfrm>
          <a:prstGeom prst="rect">
            <a:avLst/>
          </a:prstGeom>
          <a:gradFill flip="none" rotWithShape="1">
            <a:gsLst>
              <a:gs pos="98000">
                <a:schemeClr val="tx2"/>
              </a:gs>
              <a:gs pos="0">
                <a:schemeClr val="accent5"/>
              </a:gs>
            </a:gsLst>
            <a:lin ang="0" scaled="0"/>
            <a:tileRect/>
          </a:gra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Visio &amp; Visio Services</a:t>
            </a:r>
          </a:p>
        </p:txBody>
      </p:sp>
      <p:sp>
        <p:nvSpPr>
          <p:cNvPr id="13" name="Rectangle 12"/>
          <p:cNvSpPr/>
          <p:nvPr/>
        </p:nvSpPr>
        <p:spPr bwMode="auto">
          <a:xfrm>
            <a:off x="531812" y="4389120"/>
            <a:ext cx="4114800" cy="381000"/>
          </a:xfrm>
          <a:prstGeom prst="rect">
            <a:avLst/>
          </a:prstGeom>
          <a:gradFill flip="none" rotWithShape="1">
            <a:gsLst>
              <a:gs pos="84000">
                <a:schemeClr val="accent5"/>
              </a:gs>
              <a:gs pos="100000">
                <a:schemeClr val="accent1"/>
              </a:gs>
            </a:gsLst>
            <a:lin ang="0" scaled="0"/>
            <a:tileRect/>
          </a:gra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Excel &amp; PowerPivot</a:t>
            </a:r>
          </a:p>
        </p:txBody>
      </p:sp>
      <p:sp>
        <p:nvSpPr>
          <p:cNvPr id="14" name="Rectangle 13"/>
          <p:cNvSpPr/>
          <p:nvPr/>
        </p:nvSpPr>
        <p:spPr bwMode="auto">
          <a:xfrm>
            <a:off x="4722812" y="4389120"/>
            <a:ext cx="4343400" cy="381000"/>
          </a:xfrm>
          <a:prstGeom prst="rect">
            <a:avLst/>
          </a:prstGeom>
          <a:gradFill flip="none" rotWithShape="1">
            <a:gsLst>
              <a:gs pos="55000">
                <a:schemeClr val="accent1"/>
              </a:gs>
              <a:gs pos="95000">
                <a:schemeClr val="accent3"/>
              </a:gs>
            </a:gsLst>
            <a:lin ang="0" scaled="0"/>
            <a:tileRect/>
          </a:gra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Excel Services</a:t>
            </a:r>
          </a:p>
        </p:txBody>
      </p:sp>
      <p:sp>
        <p:nvSpPr>
          <p:cNvPr id="15" name="Rectangle 14"/>
          <p:cNvSpPr/>
          <p:nvPr/>
        </p:nvSpPr>
        <p:spPr bwMode="auto">
          <a:xfrm>
            <a:off x="5865811" y="4831080"/>
            <a:ext cx="5715001" cy="381000"/>
          </a:xfrm>
          <a:prstGeom prst="rect">
            <a:avLst/>
          </a:prstGeom>
          <a:gradFill flip="none" rotWithShape="1">
            <a:gsLst>
              <a:gs pos="0">
                <a:schemeClr val="accent1"/>
              </a:gs>
              <a:gs pos="73000">
                <a:schemeClr val="accent3"/>
              </a:gs>
            </a:gsLst>
            <a:lin ang="0" scaled="0"/>
            <a:tileRect/>
          </a:gra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PerformancePoint Services</a:t>
            </a:r>
          </a:p>
        </p:txBody>
      </p:sp>
      <p:sp>
        <p:nvSpPr>
          <p:cNvPr id="16" name="Rectangle 15"/>
          <p:cNvSpPr/>
          <p:nvPr/>
        </p:nvSpPr>
        <p:spPr bwMode="auto">
          <a:xfrm>
            <a:off x="1999672" y="5257800"/>
            <a:ext cx="4265612" cy="381000"/>
          </a:xfrm>
          <a:prstGeom prst="rect">
            <a:avLst/>
          </a:prstGeom>
          <a:gradFill flip="none" rotWithShape="1">
            <a:gsLst>
              <a:gs pos="0">
                <a:schemeClr val="accent5"/>
              </a:gs>
              <a:gs pos="100000">
                <a:schemeClr val="accent1"/>
              </a:gs>
            </a:gsLst>
            <a:lin ang="0" scaled="0"/>
            <a:tileRect/>
          </a:gra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Report Builder</a:t>
            </a:r>
          </a:p>
        </p:txBody>
      </p:sp>
      <p:sp>
        <p:nvSpPr>
          <p:cNvPr id="17" name="Rectangle 16"/>
          <p:cNvSpPr/>
          <p:nvPr/>
        </p:nvSpPr>
        <p:spPr bwMode="auto">
          <a:xfrm>
            <a:off x="6334682" y="5257800"/>
            <a:ext cx="5246129" cy="381000"/>
          </a:xfrm>
          <a:prstGeom prst="rect">
            <a:avLst/>
          </a:prstGeom>
          <a:gradFill flip="none" rotWithShape="1">
            <a:gsLst>
              <a:gs pos="2000">
                <a:schemeClr val="accent1"/>
              </a:gs>
              <a:gs pos="51000">
                <a:schemeClr val="accent3"/>
              </a:gs>
            </a:gsLst>
            <a:lin ang="0" scaled="0"/>
            <a:tileRect/>
          </a:gradFill>
          <a:ln>
            <a:headEnd type="none" w="med" len="med"/>
            <a:tailEnd type="none" w="med" len="med"/>
          </a:ln>
          <a:effectLst/>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Reporting Services</a:t>
            </a:r>
          </a:p>
        </p:txBody>
      </p:sp>
      <p:sp>
        <p:nvSpPr>
          <p:cNvPr id="18" name="Rectangle 17"/>
          <p:cNvSpPr/>
          <p:nvPr/>
        </p:nvSpPr>
        <p:spPr bwMode="auto">
          <a:xfrm>
            <a:off x="531811" y="5696528"/>
            <a:ext cx="11049000" cy="381000"/>
          </a:xfrm>
          <a:prstGeom prst="rect">
            <a:avLst/>
          </a:prstGeom>
          <a:gradFill flip="none" rotWithShape="1">
            <a:gsLst>
              <a:gs pos="0">
                <a:schemeClr val="accent5"/>
              </a:gs>
              <a:gs pos="53000">
                <a:schemeClr val="accent1"/>
              </a:gs>
              <a:gs pos="100000">
                <a:schemeClr val="accent3"/>
              </a:gs>
            </a:gsLst>
            <a:lin ang="0" scaled="0"/>
            <a:tileRect/>
          </a:gradFill>
          <a:ln>
            <a:headEnd type="none" w="med" len="med"/>
            <a:tailEnd type="none" w="med" len="med"/>
          </a:ln>
          <a:effectLst/>
          <a:scene3d>
            <a:camera prst="orthographicFront">
              <a:rot lat="0" lon="0" rev="0"/>
            </a:camera>
            <a:lightRig rig="contrasting" dir="t">
              <a:rot lat="0" lon="0" rev="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rPr>
              <a:t>SQL Reporting Services – SQL Integration Services – SQL Analysis Services </a:t>
            </a:r>
          </a:p>
        </p:txBody>
      </p:sp>
      <p:sp>
        <p:nvSpPr>
          <p:cNvPr id="19" name="Rectangle 18"/>
          <p:cNvSpPr/>
          <p:nvPr/>
        </p:nvSpPr>
        <p:spPr bwMode="auto">
          <a:xfrm>
            <a:off x="531812" y="1143000"/>
            <a:ext cx="11125200" cy="59130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pic>
        <p:nvPicPr>
          <p:cNvPr id="20" name="Picture 19" descr="ofc-brand_h_rgb_r.png"/>
          <p:cNvPicPr>
            <a:picLocks noChangeAspect="1"/>
          </p:cNvPicPr>
          <p:nvPr/>
        </p:nvPicPr>
        <p:blipFill>
          <a:blip r:embed="rId3"/>
          <a:stretch>
            <a:fillRect/>
          </a:stretch>
        </p:blipFill>
        <p:spPr>
          <a:xfrm>
            <a:off x="1065212" y="1182714"/>
            <a:ext cx="1930014" cy="502438"/>
          </a:xfrm>
          <a:prstGeom prst="rect">
            <a:avLst/>
          </a:prstGeom>
        </p:spPr>
      </p:pic>
      <p:pic>
        <p:nvPicPr>
          <p:cNvPr id="21" name="Picture 24" descr="W:\TRANSFER\MBupload\SERVER-new\Logo\SharePoint\SharePoint\ShrPt_h_rgb_r.png"/>
          <p:cNvPicPr>
            <a:picLocks noChangeAspect="1"/>
          </p:cNvPicPr>
          <p:nvPr/>
        </p:nvPicPr>
        <p:blipFill>
          <a:blip r:embed="rId4" cstate="print"/>
          <a:srcRect/>
          <a:stretch>
            <a:fillRect/>
          </a:stretch>
        </p:blipFill>
        <p:spPr bwMode="auto">
          <a:xfrm>
            <a:off x="4189413" y="1219957"/>
            <a:ext cx="2705099" cy="429593"/>
          </a:xfrm>
          <a:prstGeom prst="rect">
            <a:avLst/>
          </a:prstGeom>
          <a:noFill/>
          <a:ln w="9525">
            <a:noFill/>
            <a:miter lim="800000"/>
            <a:headEnd/>
            <a:tailEnd/>
          </a:ln>
        </p:spPr>
      </p:pic>
      <p:pic>
        <p:nvPicPr>
          <p:cNvPr id="22" name="Picture 21" descr="SQL08r2_h_rgb_r.png"/>
          <p:cNvPicPr>
            <a:picLocks noChangeAspect="1"/>
          </p:cNvPicPr>
          <p:nvPr/>
        </p:nvPicPr>
        <p:blipFill>
          <a:blip r:embed="rId5" cstate="print"/>
          <a:stretch>
            <a:fillRect/>
          </a:stretch>
        </p:blipFill>
        <p:spPr>
          <a:xfrm>
            <a:off x="8101052" y="1229482"/>
            <a:ext cx="2565360" cy="399144"/>
          </a:xfrm>
          <a:prstGeom prst="rect">
            <a:avLst/>
          </a:prstGeom>
        </p:spPr>
      </p:pic>
    </p:spTree>
    <p:extLst>
      <p:ext uri="{BB962C8B-B14F-4D97-AF65-F5344CB8AC3E}">
        <p14:creationId xmlns:p14="http://schemas.microsoft.com/office/powerpoint/2010/main" val="194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z="4000" dirty="0" smtClean="0"/>
              <a:t>An Ounce of Prevention</a:t>
            </a:r>
            <a:endParaRPr lang="en-US" sz="40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6782168" y="3974985"/>
            <a:ext cx="19050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Too much data!</a:t>
            </a:r>
          </a:p>
        </p:txBody>
      </p:sp>
      <p:sp>
        <p:nvSpPr>
          <p:cNvPr id="14" name="Oval 13"/>
          <p:cNvSpPr/>
          <p:nvPr/>
        </p:nvSpPr>
        <p:spPr bwMode="auto">
          <a:xfrm>
            <a:off x="6551612" y="4467042"/>
            <a:ext cx="491256" cy="494144"/>
          </a:xfrm>
          <a:prstGeom prst="ellipse">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Oval 10"/>
          <p:cNvSpPr/>
          <p:nvPr/>
        </p:nvSpPr>
        <p:spPr bwMode="auto">
          <a:xfrm>
            <a:off x="8420468" y="4535775"/>
            <a:ext cx="533400" cy="533400"/>
          </a:xfrm>
          <a:prstGeom prst="ellipse">
            <a:avLst/>
          </a:prstGeom>
          <a:ln>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2</a:t>
            </a:r>
          </a:p>
        </p:txBody>
      </p:sp>
      <p:sp>
        <p:nvSpPr>
          <p:cNvPr id="13" name="Freeform 13"/>
          <p:cNvSpPr>
            <a:spLocks noEditPoints="1"/>
          </p:cNvSpPr>
          <p:nvPr/>
        </p:nvSpPr>
        <p:spPr bwMode="auto">
          <a:xfrm>
            <a:off x="6607028" y="4535775"/>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642450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Noise</a:t>
            </a:r>
            <a:endParaRPr lang="en-US" dirty="0"/>
          </a:p>
        </p:txBody>
      </p:sp>
      <p:sp>
        <p:nvSpPr>
          <p:cNvPr id="3" name="Text Placeholder 2"/>
          <p:cNvSpPr>
            <a:spLocks noGrp="1"/>
          </p:cNvSpPr>
          <p:nvPr>
            <p:ph type="body" sz="quarter" idx="10"/>
          </p:nvPr>
        </p:nvSpPr>
        <p:spPr>
          <a:xfrm>
            <a:off x="519112" y="1447799"/>
            <a:ext cx="8851899" cy="1181862"/>
          </a:xfrm>
        </p:spPr>
        <p:txBody>
          <a:bodyPr/>
          <a:lstStyle/>
          <a:p>
            <a:r>
              <a:rPr lang="en-US" dirty="0"/>
              <a:t>PerformancePoint Capacity</a:t>
            </a:r>
          </a:p>
          <a:p>
            <a:pPr marL="863600" lvl="2" indent="-460375"/>
            <a:r>
              <a:rPr lang="en-US" dirty="0"/>
              <a:t>PerformancePoint can use a lot of </a:t>
            </a:r>
            <a:r>
              <a:rPr lang="en-US" dirty="0" smtClean="0"/>
              <a:t>app server memory</a:t>
            </a:r>
            <a:endParaRPr lang="en-US" dirty="0"/>
          </a:p>
        </p:txBody>
      </p:sp>
      <p:sp>
        <p:nvSpPr>
          <p:cNvPr id="4" name="Text Placeholder 2"/>
          <p:cNvSpPr txBox="1">
            <a:spLocks/>
          </p:cNvSpPr>
          <p:nvPr/>
        </p:nvSpPr>
        <p:spPr>
          <a:xfrm>
            <a:off x="2469860" y="3143380"/>
            <a:ext cx="6718300" cy="84946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Poorly Tuned Data Sources</a:t>
            </a:r>
          </a:p>
          <a:p>
            <a:pPr marL="863600" lvl="2" indent="-460375"/>
            <a:r>
              <a:rPr lang="en-US" dirty="0" smtClean="0"/>
              <a:t>MS Access under a desk scenario</a:t>
            </a:r>
            <a:endParaRPr lang="en-US" dirty="0"/>
          </a:p>
        </p:txBody>
      </p:sp>
      <p:sp>
        <p:nvSpPr>
          <p:cNvPr id="5" name="Text Placeholder 2"/>
          <p:cNvSpPr txBox="1">
            <a:spLocks/>
          </p:cNvSpPr>
          <p:nvPr/>
        </p:nvSpPr>
        <p:spPr>
          <a:xfrm>
            <a:off x="5256212" y="5020037"/>
            <a:ext cx="54864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Memory, Disk, Network use</a:t>
            </a:r>
          </a:p>
        </p:txBody>
      </p:sp>
    </p:spTree>
    <p:extLst>
      <p:ext uri="{BB962C8B-B14F-4D97-AF65-F5344CB8AC3E}">
        <p14:creationId xmlns:p14="http://schemas.microsoft.com/office/powerpoint/2010/main" val="36464091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Kevin Donovan</External_x0020_Speaker>
    <Session_x0020_Code xmlns="2295e2e7-0eeb-498e-8716-217bb2ee6ee3"> DBI306</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2295e2e7-0eeb-498e-8716-217bb2ee6ee3"/>
    <ds:schemaRef ds:uri="http://purl.org/dc/dcmitype/"/>
    <ds:schemaRef ds:uri="http://purl.org/dc/terms/"/>
    <ds:schemaRef ds:uri="http://www.w3.org/XML/1998/namespace"/>
    <ds:schemaRef ds:uri="http://schemas.openxmlformats.org/package/2006/metadata/core-properties"/>
    <ds:schemaRef ds:uri="8b529f77-48ab-4581-b468-93f09345b8aa"/>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17721</TotalTime>
  <Words>1337</Words>
  <Application>Microsoft Office PowerPoint</Application>
  <PresentationFormat>Custom</PresentationFormat>
  <Paragraphs>186</Paragraphs>
  <Slides>27</Slides>
  <Notes>22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TechEd 2012 16-9 template</vt:lpstr>
      <vt:lpstr>White with Consolas font for code slides</vt:lpstr>
      <vt:lpstr>TechEd_2012_PPT_Template</vt:lpstr>
      <vt:lpstr>Visio</vt:lpstr>
      <vt:lpstr>Tips and Tricks: Effectively Manage Your SharePoint Farm with BI </vt:lpstr>
      <vt:lpstr>Session Takeaway</vt:lpstr>
      <vt:lpstr>PowerPoint Presentation</vt:lpstr>
      <vt:lpstr>PowerPoint Presentation</vt:lpstr>
      <vt:lpstr>Roadmap (It’s all about the data!)</vt:lpstr>
      <vt:lpstr>Quickly put Perfmon data on a PerformancePoint dashboard</vt:lpstr>
      <vt:lpstr>BI Areas, Tools and Matchup</vt:lpstr>
      <vt:lpstr>PowerPoint Presentation</vt:lpstr>
      <vt:lpstr>Reducing the Noise</vt:lpstr>
      <vt:lpstr>Gotchas</vt:lpstr>
      <vt:lpstr>PowerPoint Presentation</vt:lpstr>
      <vt:lpstr>Data the Hard Way (example)</vt:lpstr>
      <vt:lpstr>SPHealth Experience (example)</vt:lpstr>
      <vt:lpstr>System Center Operations Manager</vt:lpstr>
      <vt:lpstr>System Center Operations Manager</vt:lpstr>
      <vt:lpstr>System Center Operations Manager</vt:lpstr>
      <vt:lpstr>Let’s build a tabular model in PowerPivot</vt:lpstr>
      <vt:lpstr>PowerPivot + SCOM Summary</vt:lpstr>
      <vt:lpstr>Related Content</vt:lpstr>
      <vt:lpstr>PowerPoint Presentation</vt:lpstr>
      <vt:lpstr>Track Resources</vt:lpstr>
      <vt:lpstr>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Tricks: Effectively Manage Your SharePoint Farm with BI</dc:title>
  <dc:subject>TechEd 2012</dc:subject>
  <dc:creator>&lt;Speaker Name Here&gt;</dc:creator>
  <cp:keywords>TechEd 2012</cp:keywords>
  <dc:description>Template: Jordan Cayabyab, Artitudes Design
Formatting:
Event Date: June 11-14, 2012
Event Location: Orlando, FL
Audience Type: IT Pros, Developers</dc:description>
  <cp:lastModifiedBy>Shows</cp:lastModifiedBy>
  <cp:revision>234</cp:revision>
  <cp:lastPrinted>2010-05-11T05:02:34Z</cp:lastPrinted>
  <dcterms:created xsi:type="dcterms:W3CDTF">2007-08-15T21:15:21Z</dcterms:created>
  <dcterms:modified xsi:type="dcterms:W3CDTF">2012-06-13T15:20:50Z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