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9" r:id="rId6"/>
  </p:sldMasterIdLst>
  <p:notesMasterIdLst>
    <p:notesMasterId r:id="rId26"/>
  </p:notesMasterIdLst>
  <p:handoutMasterIdLst>
    <p:handoutMasterId r:id="rId27"/>
  </p:handoutMasterIdLst>
  <p:sldIdLst>
    <p:sldId id="257" r:id="rId7"/>
    <p:sldId id="319" r:id="rId8"/>
    <p:sldId id="338" r:id="rId9"/>
    <p:sldId id="321" r:id="rId10"/>
    <p:sldId id="342" r:id="rId11"/>
    <p:sldId id="323" r:id="rId12"/>
    <p:sldId id="343" r:id="rId13"/>
    <p:sldId id="325" r:id="rId14"/>
    <p:sldId id="326" r:id="rId15"/>
    <p:sldId id="344" r:id="rId16"/>
    <p:sldId id="328" r:id="rId17"/>
    <p:sldId id="329" r:id="rId18"/>
    <p:sldId id="332" r:id="rId19"/>
    <p:sldId id="346" r:id="rId20"/>
    <p:sldId id="334" r:id="rId21"/>
    <p:sldId id="335" r:id="rId22"/>
    <p:sldId id="336" r:id="rId23"/>
    <p:sldId id="337" r:id="rId24"/>
    <p:sldId id="256"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p:scale>
          <a:sx n="75" d="100"/>
          <a:sy n="75" d="100"/>
        </p:scale>
        <p:origin x="-2064" y="-81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1" y="4343404"/>
            <a:ext cx="5486400" cy="4114801"/>
          </a:xfrm>
          <a:prstGeom prst="rect">
            <a:avLst/>
          </a:prstGeom>
        </p:spPr>
        <p:txBody>
          <a:bodyPr lIns="91380" tIns="45689" rIns="91380" bIns="45689"/>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latin typeface="Segoe" pitchFamily="34" charset="0"/>
              </a:rPr>
              <a:pPr/>
              <a:t>11</a:t>
            </a:fld>
            <a:endParaRPr lang="en-US" dirty="0">
              <a:solidFill>
                <a:prstClr val="black"/>
              </a:solidFill>
              <a:latin typeface="Segoe" pitchFamily="34" charset="0"/>
            </a:endParaRPr>
          </a:p>
        </p:txBody>
      </p:sp>
    </p:spTree>
    <p:extLst>
      <p:ext uri="{BB962C8B-B14F-4D97-AF65-F5344CB8AC3E}">
        <p14:creationId xmlns:p14="http://schemas.microsoft.com/office/powerpoint/2010/main" val="31598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6/13/2012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2463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pPr marL="285750" indent="-2857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2</a:t>
            </a:fld>
            <a:endParaRPr lang="en-US"/>
          </a:p>
        </p:txBody>
      </p:sp>
    </p:spTree>
    <p:extLst>
      <p:ext uri="{BB962C8B-B14F-4D97-AF65-F5344CB8AC3E}">
        <p14:creationId xmlns:p14="http://schemas.microsoft.com/office/powerpoint/2010/main" val="213970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4</a:t>
            </a:fld>
            <a:endParaRPr lang="en-US"/>
          </a:p>
        </p:txBody>
      </p:sp>
    </p:spTree>
    <p:extLst>
      <p:ext uri="{BB962C8B-B14F-4D97-AF65-F5344CB8AC3E}">
        <p14:creationId xmlns:p14="http://schemas.microsoft.com/office/powerpoint/2010/main" val="301649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6</a:t>
            </a:fld>
            <a:endParaRPr lang="en-US"/>
          </a:p>
        </p:txBody>
      </p:sp>
    </p:spTree>
    <p:extLst>
      <p:ext uri="{BB962C8B-B14F-4D97-AF65-F5344CB8AC3E}">
        <p14:creationId xmlns:p14="http://schemas.microsoft.com/office/powerpoint/2010/main" val="219672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8</a:t>
            </a:fld>
            <a:endParaRPr lang="en-US"/>
          </a:p>
        </p:txBody>
      </p:sp>
    </p:spTree>
    <p:extLst>
      <p:ext uri="{BB962C8B-B14F-4D97-AF65-F5344CB8AC3E}">
        <p14:creationId xmlns:p14="http://schemas.microsoft.com/office/powerpoint/2010/main" val="148451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9</a:t>
            </a:fld>
            <a:endParaRPr lang="en-US"/>
          </a:p>
        </p:txBody>
      </p:sp>
    </p:spTree>
    <p:extLst>
      <p:ext uri="{BB962C8B-B14F-4D97-AF65-F5344CB8AC3E}">
        <p14:creationId xmlns:p14="http://schemas.microsoft.com/office/powerpoint/2010/main" val="2783342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4" y="0"/>
            <a:ext cx="12188825" cy="6868160"/>
          </a:xfrm>
          <a:prstGeom prst="rect">
            <a:avLst/>
          </a:prstGeom>
        </p:spPr>
      </p:pic>
      <p:sp>
        <p:nvSpPr>
          <p:cNvPr id="2" name="Title 1"/>
          <p:cNvSpPr>
            <a:spLocks noGrp="1"/>
          </p:cNvSpPr>
          <p:nvPr>
            <p:ph type="title"/>
          </p:nvPr>
        </p:nvSpPr>
        <p:spPr>
          <a:xfrm>
            <a:off x="570322" y="1752601"/>
            <a:ext cx="10360501" cy="1219200"/>
          </a:xfrm>
        </p:spPr>
        <p:txBody>
          <a:bodyPr anchor="t" anchorCtr="0">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82907" y="3048000"/>
            <a:ext cx="7836911" cy="1498600"/>
          </a:xfrm>
        </p:spPr>
        <p:txBody>
          <a:bodyPr anchor="t" anchorCtr="0">
            <a:normAutofit/>
          </a:bodyPr>
          <a:lstStyle>
            <a:lvl1pPr marL="0" indent="0">
              <a:buNone/>
              <a:defRPr sz="2400" b="0">
                <a:solidFill>
                  <a:srgbClr val="595959"/>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967334D4-62F9-4959-8DF4-78A372C67ADE}" type="datetime1">
              <a:rPr lang="en-US" smtClean="0"/>
              <a:t>6/13/2012</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79386" y="6441724"/>
            <a:ext cx="495494" cy="365125"/>
          </a:xfrm>
          <a:prstGeom prst="rect">
            <a:avLst/>
          </a:prstGeom>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2249636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7551910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859059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79398431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8187434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2048896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98900629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61494407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284652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988323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51903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2397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26661239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76232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07221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6668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19365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9879341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559483"/>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9.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data/tool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msdn.microsoft.com/en-us/magazine/hh394146.aspx" TargetMode="External"/><Relationship Id="rId5" Type="http://schemas.openxmlformats.org/officeDocument/2006/relationships/hyperlink" Target="http://social.msdn.microsoft.com/Forums/en-US/ssdt/threads" TargetMode="External"/><Relationship Id="rId4" Type="http://schemas.openxmlformats.org/officeDocument/2006/relationships/hyperlink" Target="http://blogs.msdn.com/b/ssd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jpeg"/><Relationship Id="rId7" Type="http://schemas.openxmlformats.org/officeDocument/2006/relationships/hyperlink" Target="http://www.microsoft.com/sqlserverlabs"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hyperlink" Target="http://microsoft.com/msd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3.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Microsoft SQL Server Data Tools: </a:t>
            </a:r>
            <a:r>
              <a:rPr lang="en-US" sz="3200" dirty="0" smtClean="0"/>
              <a:t/>
            </a:r>
            <a:br>
              <a:rPr lang="en-US" sz="3200" dirty="0" smtClean="0"/>
            </a:br>
            <a:r>
              <a:rPr lang="en-US" sz="3200" dirty="0" smtClean="0"/>
              <a:t>Database </a:t>
            </a:r>
            <a:r>
              <a:rPr lang="en-US" sz="3200" dirty="0"/>
              <a:t>Development from </a:t>
            </a:r>
            <a:r>
              <a:rPr lang="en-US" sz="3200" dirty="0" smtClean="0"/>
              <a:t/>
            </a:r>
            <a:br>
              <a:rPr lang="en-US" sz="3200" dirty="0" smtClean="0"/>
            </a:br>
            <a:r>
              <a:rPr lang="en-US" sz="3200" dirty="0" smtClean="0"/>
              <a:t>Zero </a:t>
            </a:r>
            <a:r>
              <a:rPr lang="en-US" sz="3200" dirty="0"/>
              <a:t>to </a:t>
            </a:r>
            <a:r>
              <a:rPr lang="en-US" sz="3200" dirty="0" smtClean="0"/>
              <a:t>Sixty </a:t>
            </a:r>
            <a:endParaRPr lang="en-US" sz="3200" dirty="0"/>
          </a:p>
        </p:txBody>
      </p:sp>
      <p:sp>
        <p:nvSpPr>
          <p:cNvPr id="3" name="Subtitle 2"/>
          <p:cNvSpPr>
            <a:spLocks noGrp="1"/>
          </p:cNvSpPr>
          <p:nvPr>
            <p:ph type="subTitle" idx="1"/>
          </p:nvPr>
        </p:nvSpPr>
        <p:spPr/>
        <p:txBody>
          <a:bodyPr/>
          <a:lstStyle/>
          <a:p>
            <a:r>
              <a:rPr lang="en-US" dirty="0" smtClean="0"/>
              <a:t>Gert Drapers (@</a:t>
            </a:r>
            <a:r>
              <a:rPr lang="en-US" dirty="0" err="1" smtClean="0"/>
              <a:t>DataDude</a:t>
            </a:r>
            <a:r>
              <a:rPr lang="en-US" dirty="0" smtClean="0"/>
              <a:t>)</a:t>
            </a:r>
          </a:p>
          <a:p>
            <a:r>
              <a:rPr lang="en-US" dirty="0" smtClean="0"/>
              <a:t>Principal Group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5272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DBI311</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a:t>Gert Drapers (@</a:t>
            </a:r>
            <a:r>
              <a:rPr lang="en-US" dirty="0" err="1"/>
              <a:t>DataDude</a:t>
            </a:r>
            <a:r>
              <a:rPr lang="en-US" dirty="0"/>
              <a:t>)</a:t>
            </a:r>
          </a:p>
          <a:p>
            <a:r>
              <a:rPr lang="en-US" dirty="0"/>
              <a:t>Principal Group Program Manager</a:t>
            </a:r>
          </a:p>
          <a:p>
            <a:r>
              <a:rPr lang="en-US" dirty="0"/>
              <a:t>Microsoft Corporation</a:t>
            </a:r>
          </a:p>
        </p:txBody>
      </p:sp>
      <p:sp>
        <p:nvSpPr>
          <p:cNvPr id="2" name="Title 1"/>
          <p:cNvSpPr>
            <a:spLocks noGrp="1"/>
          </p:cNvSpPr>
          <p:nvPr>
            <p:ph type="ctrTitle"/>
          </p:nvPr>
        </p:nvSpPr>
        <p:spPr/>
        <p:txBody>
          <a:bodyPr/>
          <a:lstStyle/>
          <a:p>
            <a:r>
              <a:rPr lang="en-US" dirty="0"/>
              <a:t>Command Line Operations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2" descr="C:\Users\gertd\Dropbox\Juneau\SSDT\SSDT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5812" y="451485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1117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Box 120"/>
          <p:cNvSpPr txBox="1"/>
          <p:nvPr/>
        </p:nvSpPr>
        <p:spPr>
          <a:xfrm>
            <a:off x="617677" y="76199"/>
            <a:ext cx="11207629" cy="487680"/>
          </a:xfrm>
          <a:prstGeom prst="rect">
            <a:avLst/>
          </a:prstGeom>
          <a:no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noAutofit/>
          </a:bodyPr>
          <a:lstStyle>
            <a:defPPr>
              <a:defRPr lang="en-US"/>
            </a:defPPr>
            <a:lvl1pPr algn="ctr" defTabSz="914159" fontAlgn="base">
              <a:lnSpc>
                <a:spcPct val="90000"/>
              </a:lnSpc>
              <a:spcBef>
                <a:spcPts val="630"/>
              </a:spcBef>
              <a:spcAft>
                <a:spcPct val="0"/>
              </a:spcAft>
              <a:buClr>
                <a:srgbClr val="FFFF99"/>
              </a:buClr>
              <a:buSzPct val="120000"/>
              <a:defRPr>
                <a:ln>
                  <a:solidFill>
                    <a:srgbClr val="FFFFFF">
                      <a:alpha val="0"/>
                    </a:srgbClr>
                  </a:solidFill>
                </a:ln>
                <a:solidFill>
                  <a:srgbClr val="FFFFFF">
                    <a:alpha val="99000"/>
                  </a:srgbClr>
                </a:solidFill>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700" b="1" dirty="0" smtClean="0">
                <a:ln>
                  <a:noFill/>
                </a:ln>
                <a:solidFill>
                  <a:schemeClr val="accent3">
                    <a:alpha val="99000"/>
                  </a:schemeClr>
                </a:solidFill>
                <a:latin typeface="+mj-lt"/>
              </a:rPr>
              <a:t>CONNECTED DEVELOPMENT</a:t>
            </a:r>
            <a:endParaRPr lang="en-US" sz="2700" b="1" dirty="0">
              <a:ln>
                <a:noFill/>
              </a:ln>
              <a:solidFill>
                <a:schemeClr val="accent3">
                  <a:alpha val="99000"/>
                </a:schemeClr>
              </a:solidFill>
              <a:latin typeface="+mj-lt"/>
            </a:endParaRPr>
          </a:p>
        </p:txBody>
      </p:sp>
      <p:sp>
        <p:nvSpPr>
          <p:cNvPr id="122" name="TextBox 121"/>
          <p:cNvSpPr txBox="1"/>
          <p:nvPr/>
        </p:nvSpPr>
        <p:spPr>
          <a:xfrm>
            <a:off x="617675" y="2350221"/>
            <a:ext cx="11213719" cy="487680"/>
          </a:xfrm>
          <a:prstGeom prst="rect">
            <a:avLst/>
          </a:prstGeom>
          <a:no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noAutofit/>
          </a:bodyPr>
          <a:lstStyle>
            <a:defPPr>
              <a:defRPr lang="en-US"/>
            </a:defPPr>
            <a:lvl1pPr algn="ctr" defTabSz="914159" fontAlgn="base">
              <a:lnSpc>
                <a:spcPct val="90000"/>
              </a:lnSpc>
              <a:spcBef>
                <a:spcPts val="630"/>
              </a:spcBef>
              <a:spcAft>
                <a:spcPct val="0"/>
              </a:spcAft>
              <a:buClr>
                <a:srgbClr val="FFFF99"/>
              </a:buClr>
              <a:buSzPct val="120000"/>
              <a:defRPr>
                <a:ln>
                  <a:solidFill>
                    <a:srgbClr val="FFFFFF">
                      <a:alpha val="0"/>
                    </a:srgbClr>
                  </a:solidFill>
                </a:ln>
                <a:solidFill>
                  <a:srgbClr val="FFFFFF">
                    <a:alpha val="99000"/>
                  </a:srgbClr>
                </a:solidFill>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700" b="1" dirty="0" smtClean="0">
                <a:ln>
                  <a:noFill/>
                </a:ln>
                <a:solidFill>
                  <a:schemeClr val="accent1">
                    <a:alpha val="99000"/>
                  </a:schemeClr>
                </a:solidFill>
                <a:latin typeface="+mj-lt"/>
              </a:rPr>
              <a:t>PROJECT BASED DEVELOPMENT</a:t>
            </a:r>
            <a:endParaRPr lang="en-US" sz="2700" b="1" dirty="0">
              <a:ln>
                <a:noFill/>
              </a:ln>
              <a:solidFill>
                <a:schemeClr val="accent1">
                  <a:alpha val="99000"/>
                </a:schemeClr>
              </a:solidFill>
              <a:latin typeface="+mj-lt"/>
            </a:endParaRPr>
          </a:p>
        </p:txBody>
      </p:sp>
      <p:sp>
        <p:nvSpPr>
          <p:cNvPr id="123" name="TextBox 122"/>
          <p:cNvSpPr txBox="1"/>
          <p:nvPr/>
        </p:nvSpPr>
        <p:spPr>
          <a:xfrm>
            <a:off x="617677" y="4610608"/>
            <a:ext cx="11207629" cy="487680"/>
          </a:xfrm>
          <a:prstGeom prst="rect">
            <a:avLst/>
          </a:prstGeom>
          <a:no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noAutofit/>
          </a:bodyPr>
          <a:lstStyle>
            <a:defPPr>
              <a:defRPr lang="en-US"/>
            </a:defPPr>
            <a:lvl1pPr algn="ctr" defTabSz="914159" fontAlgn="base">
              <a:lnSpc>
                <a:spcPct val="90000"/>
              </a:lnSpc>
              <a:spcBef>
                <a:spcPts val="630"/>
              </a:spcBef>
              <a:spcAft>
                <a:spcPct val="0"/>
              </a:spcAft>
              <a:buClr>
                <a:srgbClr val="FFFF99"/>
              </a:buClr>
              <a:buSzPct val="120000"/>
              <a:defRPr>
                <a:ln>
                  <a:solidFill>
                    <a:srgbClr val="FFFFFF">
                      <a:alpha val="0"/>
                    </a:srgbClr>
                  </a:solidFill>
                </a:ln>
                <a:solidFill>
                  <a:srgbClr val="FFFFFF">
                    <a:alpha val="99000"/>
                  </a:srgbClr>
                </a:solidFill>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700" b="1" dirty="0" smtClean="0">
                <a:solidFill>
                  <a:schemeClr val="accent2">
                    <a:alpha val="99000"/>
                  </a:schemeClr>
                </a:solidFill>
                <a:latin typeface="+mj-lt"/>
              </a:rPr>
              <a:t>SCHEMA DEPLOYMENT</a:t>
            </a:r>
            <a:endParaRPr lang="en-US" sz="2700" b="1" dirty="0">
              <a:solidFill>
                <a:schemeClr val="accent2">
                  <a:alpha val="99000"/>
                </a:schemeClr>
              </a:solidFill>
              <a:latin typeface="+mj-lt"/>
            </a:endParaRPr>
          </a:p>
        </p:txBody>
      </p:sp>
      <p:sp>
        <p:nvSpPr>
          <p:cNvPr id="294" name="Freeform 6"/>
          <p:cNvSpPr>
            <a:spLocks/>
          </p:cNvSpPr>
          <p:nvPr/>
        </p:nvSpPr>
        <p:spPr bwMode="auto">
          <a:xfrm>
            <a:off x="1548065" y="663841"/>
            <a:ext cx="845113" cy="742321"/>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121893" tIns="60947" rIns="121893" bIns="60947" numCol="1" anchor="t" anchorCtr="0" compatLnSpc="1">
            <a:prstTxWarp prst="textNoShape">
              <a:avLst/>
            </a:prstTxWarp>
          </a:bodyPr>
          <a:lstStyle/>
          <a:p>
            <a:pPr>
              <a:defRPr/>
            </a:pPr>
            <a:endParaRPr lang="en-US" sz="2100" kern="0">
              <a:solidFill>
                <a:sysClr val="windowText" lastClr="000000"/>
              </a:solidFill>
            </a:endParaRPr>
          </a:p>
        </p:txBody>
      </p:sp>
      <p:sp>
        <p:nvSpPr>
          <p:cNvPr id="300" name="Freeform 83"/>
          <p:cNvSpPr>
            <a:spLocks noEditPoints="1"/>
          </p:cNvSpPr>
          <p:nvPr/>
        </p:nvSpPr>
        <p:spPr bwMode="auto">
          <a:xfrm>
            <a:off x="7261050" y="685804"/>
            <a:ext cx="762500" cy="732897"/>
          </a:xfrm>
          <a:custGeom>
            <a:avLst/>
            <a:gdLst>
              <a:gd name="T0" fmla="*/ 880 w 925"/>
              <a:gd name="T1" fmla="*/ 309 h 911"/>
              <a:gd name="T2" fmla="*/ 601 w 925"/>
              <a:gd name="T3" fmla="*/ 30 h 911"/>
              <a:gd name="T4" fmla="*/ 510 w 925"/>
              <a:gd name="T5" fmla="*/ 46 h 911"/>
              <a:gd name="T6" fmla="*/ 374 w 925"/>
              <a:gd name="T7" fmla="*/ 182 h 911"/>
              <a:gd name="T8" fmla="*/ 357 w 925"/>
              <a:gd name="T9" fmla="*/ 389 h 911"/>
              <a:gd name="T10" fmla="*/ 0 w 925"/>
              <a:gd name="T11" fmla="*/ 737 h 911"/>
              <a:gd name="T12" fmla="*/ 0 w 925"/>
              <a:gd name="T13" fmla="*/ 891 h 911"/>
              <a:gd name="T14" fmla="*/ 20 w 925"/>
              <a:gd name="T15" fmla="*/ 911 h 911"/>
              <a:gd name="T16" fmla="*/ 187 w 925"/>
              <a:gd name="T17" fmla="*/ 911 h 911"/>
              <a:gd name="T18" fmla="*/ 212 w 925"/>
              <a:gd name="T19" fmla="*/ 886 h 911"/>
              <a:gd name="T20" fmla="*/ 192 w 925"/>
              <a:gd name="T21" fmla="*/ 791 h 911"/>
              <a:gd name="T22" fmla="*/ 286 w 925"/>
              <a:gd name="T23" fmla="*/ 811 h 911"/>
              <a:gd name="T24" fmla="*/ 326 w 925"/>
              <a:gd name="T25" fmla="*/ 770 h 911"/>
              <a:gd name="T26" fmla="*/ 306 w 925"/>
              <a:gd name="T27" fmla="*/ 675 h 911"/>
              <a:gd name="T28" fmla="*/ 390 w 925"/>
              <a:gd name="T29" fmla="*/ 693 h 911"/>
              <a:gd name="T30" fmla="*/ 372 w 925"/>
              <a:gd name="T31" fmla="*/ 610 h 911"/>
              <a:gd name="T32" fmla="*/ 465 w 925"/>
              <a:gd name="T33" fmla="*/ 629 h 911"/>
              <a:gd name="T34" fmla="*/ 538 w 925"/>
              <a:gd name="T35" fmla="*/ 554 h 911"/>
              <a:gd name="T36" fmla="*/ 744 w 925"/>
              <a:gd name="T37" fmla="*/ 540 h 911"/>
              <a:gd name="T38" fmla="*/ 880 w 925"/>
              <a:gd name="T39" fmla="*/ 404 h 911"/>
              <a:gd name="T40" fmla="*/ 880 w 925"/>
              <a:gd name="T41" fmla="*/ 309 h 911"/>
              <a:gd name="T42" fmla="*/ 682 w 925"/>
              <a:gd name="T43" fmla="*/ 413 h 911"/>
              <a:gd name="T44" fmla="*/ 495 w 925"/>
              <a:gd name="T45" fmla="*/ 230 h 911"/>
              <a:gd name="T46" fmla="*/ 581 w 925"/>
              <a:gd name="T47" fmla="*/ 198 h 911"/>
              <a:gd name="T48" fmla="*/ 712 w 925"/>
              <a:gd name="T49" fmla="*/ 329 h 911"/>
              <a:gd name="T50" fmla="*/ 682 w 925"/>
              <a:gd name="T51" fmla="*/ 41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5" h="911">
                <a:moveTo>
                  <a:pt x="880" y="309"/>
                </a:moveTo>
                <a:cubicBezTo>
                  <a:pt x="880" y="309"/>
                  <a:pt x="653" y="60"/>
                  <a:pt x="601" y="30"/>
                </a:cubicBezTo>
                <a:cubicBezTo>
                  <a:pt x="550" y="0"/>
                  <a:pt x="510" y="46"/>
                  <a:pt x="510" y="46"/>
                </a:cubicBezTo>
                <a:cubicBezTo>
                  <a:pt x="374" y="182"/>
                  <a:pt x="374" y="182"/>
                  <a:pt x="374" y="182"/>
                </a:cubicBezTo>
                <a:cubicBezTo>
                  <a:pt x="357" y="389"/>
                  <a:pt x="357" y="389"/>
                  <a:pt x="357" y="389"/>
                </a:cubicBezTo>
                <a:cubicBezTo>
                  <a:pt x="0" y="737"/>
                  <a:pt x="0" y="737"/>
                  <a:pt x="0" y="737"/>
                </a:cubicBezTo>
                <a:cubicBezTo>
                  <a:pt x="0" y="891"/>
                  <a:pt x="0" y="891"/>
                  <a:pt x="0" y="891"/>
                </a:cubicBezTo>
                <a:cubicBezTo>
                  <a:pt x="20" y="911"/>
                  <a:pt x="20" y="911"/>
                  <a:pt x="20" y="911"/>
                </a:cubicBezTo>
                <a:cubicBezTo>
                  <a:pt x="187" y="911"/>
                  <a:pt x="187" y="911"/>
                  <a:pt x="187" y="911"/>
                </a:cubicBezTo>
                <a:cubicBezTo>
                  <a:pt x="212" y="886"/>
                  <a:pt x="212" y="886"/>
                  <a:pt x="212" y="886"/>
                </a:cubicBezTo>
                <a:cubicBezTo>
                  <a:pt x="192" y="791"/>
                  <a:pt x="192" y="791"/>
                  <a:pt x="192" y="791"/>
                </a:cubicBezTo>
                <a:cubicBezTo>
                  <a:pt x="286" y="811"/>
                  <a:pt x="286" y="811"/>
                  <a:pt x="286" y="811"/>
                </a:cubicBezTo>
                <a:cubicBezTo>
                  <a:pt x="326" y="770"/>
                  <a:pt x="326" y="770"/>
                  <a:pt x="326" y="770"/>
                </a:cubicBezTo>
                <a:cubicBezTo>
                  <a:pt x="306" y="675"/>
                  <a:pt x="306" y="675"/>
                  <a:pt x="306" y="675"/>
                </a:cubicBezTo>
                <a:cubicBezTo>
                  <a:pt x="390" y="693"/>
                  <a:pt x="390" y="693"/>
                  <a:pt x="390" y="693"/>
                </a:cubicBezTo>
                <a:cubicBezTo>
                  <a:pt x="372" y="610"/>
                  <a:pt x="372" y="610"/>
                  <a:pt x="372" y="610"/>
                </a:cubicBezTo>
                <a:cubicBezTo>
                  <a:pt x="465" y="629"/>
                  <a:pt x="465" y="629"/>
                  <a:pt x="465" y="629"/>
                </a:cubicBezTo>
                <a:cubicBezTo>
                  <a:pt x="538" y="554"/>
                  <a:pt x="538" y="554"/>
                  <a:pt x="538" y="554"/>
                </a:cubicBezTo>
                <a:cubicBezTo>
                  <a:pt x="744" y="540"/>
                  <a:pt x="744" y="540"/>
                  <a:pt x="744" y="540"/>
                </a:cubicBezTo>
                <a:cubicBezTo>
                  <a:pt x="880" y="404"/>
                  <a:pt x="880" y="404"/>
                  <a:pt x="880" y="404"/>
                </a:cubicBezTo>
                <a:cubicBezTo>
                  <a:pt x="925" y="341"/>
                  <a:pt x="880" y="309"/>
                  <a:pt x="880" y="309"/>
                </a:cubicBezTo>
                <a:close/>
                <a:moveTo>
                  <a:pt x="682" y="413"/>
                </a:moveTo>
                <a:cubicBezTo>
                  <a:pt x="495" y="230"/>
                  <a:pt x="495" y="230"/>
                  <a:pt x="495" y="230"/>
                </a:cubicBezTo>
                <a:cubicBezTo>
                  <a:pt x="518" y="210"/>
                  <a:pt x="548" y="198"/>
                  <a:pt x="581" y="198"/>
                </a:cubicBezTo>
                <a:cubicBezTo>
                  <a:pt x="653" y="198"/>
                  <a:pt x="712" y="257"/>
                  <a:pt x="712" y="329"/>
                </a:cubicBezTo>
                <a:cubicBezTo>
                  <a:pt x="712" y="361"/>
                  <a:pt x="701" y="390"/>
                  <a:pt x="682" y="413"/>
                </a:cubicBezTo>
                <a:close/>
              </a:path>
            </a:pathLst>
          </a:custGeom>
          <a:solidFill>
            <a:sysClr val="window" lastClr="FFFFFF"/>
          </a:solidFill>
          <a:ln>
            <a:noFill/>
          </a:ln>
        </p:spPr>
        <p:txBody>
          <a:bodyPr vert="horz" wrap="square" lIns="121893" tIns="60947" rIns="121893" bIns="60947" numCol="1" anchor="t" anchorCtr="0" compatLnSpc="1">
            <a:prstTxWarp prst="textNoShape">
              <a:avLst/>
            </a:prstTxWarp>
          </a:bodyPr>
          <a:lstStyle/>
          <a:p>
            <a:pPr>
              <a:defRPr/>
            </a:pPr>
            <a:endParaRPr lang="en-US" sz="2100" kern="0">
              <a:solidFill>
                <a:sysClr val="windowText" lastClr="000000"/>
              </a:solidFill>
            </a:endParaRPr>
          </a:p>
        </p:txBody>
      </p:sp>
      <p:grpSp>
        <p:nvGrpSpPr>
          <p:cNvPr id="181" name="Group 180"/>
          <p:cNvGrpSpPr>
            <a:grpSpLocks noChangeAspect="1"/>
          </p:cNvGrpSpPr>
          <p:nvPr/>
        </p:nvGrpSpPr>
        <p:grpSpPr>
          <a:xfrm>
            <a:off x="4400427" y="733184"/>
            <a:ext cx="766656" cy="765416"/>
            <a:chOff x="-3989388" y="1349376"/>
            <a:chExt cx="3379788" cy="3373438"/>
          </a:xfrm>
          <a:solidFill>
            <a:schemeClr val="bg1"/>
          </a:solidFill>
        </p:grpSpPr>
        <p:sp>
          <p:nvSpPr>
            <p:cNvPr id="182" name="Freeform 11"/>
            <p:cNvSpPr>
              <a:spLocks/>
            </p:cNvSpPr>
            <p:nvPr/>
          </p:nvSpPr>
          <p:spPr bwMode="auto">
            <a:xfrm>
              <a:off x="-2976563" y="1349376"/>
              <a:ext cx="1668463" cy="2286000"/>
            </a:xfrm>
            <a:custGeom>
              <a:avLst/>
              <a:gdLst>
                <a:gd name="T0" fmla="*/ 180 w 445"/>
                <a:gd name="T1" fmla="*/ 0 h 610"/>
                <a:gd name="T2" fmla="*/ 232 w 445"/>
                <a:gd name="T3" fmla="*/ 85 h 610"/>
                <a:gd name="T4" fmla="*/ 3 w 445"/>
                <a:gd name="T5" fmla="*/ 543 h 610"/>
                <a:gd name="T6" fmla="*/ 25 w 445"/>
                <a:gd name="T7" fmla="*/ 598 h 610"/>
                <a:gd name="T8" fmla="*/ 92 w 445"/>
                <a:gd name="T9" fmla="*/ 563 h 610"/>
                <a:gd name="T10" fmla="*/ 341 w 445"/>
                <a:gd name="T11" fmla="*/ 250 h 610"/>
                <a:gd name="T12" fmla="*/ 393 w 445"/>
                <a:gd name="T13" fmla="*/ 331 h 610"/>
                <a:gd name="T14" fmla="*/ 445 w 445"/>
                <a:gd name="T15" fmla="*/ 42 h 610"/>
                <a:gd name="T16" fmla="*/ 180 w 445"/>
                <a:gd name="T1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610">
                  <a:moveTo>
                    <a:pt x="180" y="0"/>
                  </a:moveTo>
                  <a:cubicBezTo>
                    <a:pt x="232" y="85"/>
                    <a:pt x="232" y="85"/>
                    <a:pt x="232" y="85"/>
                  </a:cubicBezTo>
                  <a:cubicBezTo>
                    <a:pt x="232" y="85"/>
                    <a:pt x="15" y="309"/>
                    <a:pt x="3" y="543"/>
                  </a:cubicBezTo>
                  <a:cubicBezTo>
                    <a:pt x="3" y="543"/>
                    <a:pt x="0" y="587"/>
                    <a:pt x="25" y="598"/>
                  </a:cubicBezTo>
                  <a:cubicBezTo>
                    <a:pt x="51" y="610"/>
                    <a:pt x="75" y="600"/>
                    <a:pt x="92" y="563"/>
                  </a:cubicBezTo>
                  <a:cubicBezTo>
                    <a:pt x="109" y="527"/>
                    <a:pt x="191" y="348"/>
                    <a:pt x="341" y="250"/>
                  </a:cubicBezTo>
                  <a:cubicBezTo>
                    <a:pt x="393" y="331"/>
                    <a:pt x="393" y="331"/>
                    <a:pt x="393" y="331"/>
                  </a:cubicBezTo>
                  <a:cubicBezTo>
                    <a:pt x="445" y="42"/>
                    <a:pt x="445" y="42"/>
                    <a:pt x="445" y="42"/>
                  </a:cubicBez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12"/>
            <p:cNvSpPr>
              <a:spLocks/>
            </p:cNvSpPr>
            <p:nvPr/>
          </p:nvSpPr>
          <p:spPr bwMode="auto">
            <a:xfrm>
              <a:off x="-3138488" y="3665538"/>
              <a:ext cx="2405063" cy="357188"/>
            </a:xfrm>
            <a:custGeom>
              <a:avLst/>
              <a:gdLst>
                <a:gd name="T0" fmla="*/ 589 w 641"/>
                <a:gd name="T1" fmla="*/ 0 h 95"/>
                <a:gd name="T2" fmla="*/ 588 w 641"/>
                <a:gd name="T3" fmla="*/ 0 h 95"/>
                <a:gd name="T4" fmla="*/ 538 w 641"/>
                <a:gd name="T5" fmla="*/ 0 h 95"/>
                <a:gd name="T6" fmla="*/ 48 w 641"/>
                <a:gd name="T7" fmla="*/ 0 h 95"/>
                <a:gd name="T8" fmla="*/ 0 w 641"/>
                <a:gd name="T9" fmla="*/ 48 h 95"/>
                <a:gd name="T10" fmla="*/ 48 w 641"/>
                <a:gd name="T11" fmla="*/ 95 h 95"/>
                <a:gd name="T12" fmla="*/ 464 w 641"/>
                <a:gd name="T13" fmla="*/ 95 h 95"/>
                <a:gd name="T14" fmla="*/ 537 w 641"/>
                <a:gd name="T15" fmla="*/ 95 h 95"/>
                <a:gd name="T16" fmla="*/ 559 w 641"/>
                <a:gd name="T17" fmla="*/ 95 h 95"/>
                <a:gd name="T18" fmla="*/ 589 w 641"/>
                <a:gd name="T19" fmla="*/ 95 h 95"/>
                <a:gd name="T20" fmla="*/ 641 w 641"/>
                <a:gd name="T21" fmla="*/ 0 h 95"/>
                <a:gd name="T22" fmla="*/ 589 w 64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95">
                  <a:moveTo>
                    <a:pt x="589" y="0"/>
                  </a:moveTo>
                  <a:cubicBezTo>
                    <a:pt x="588" y="0"/>
                    <a:pt x="588" y="0"/>
                    <a:pt x="588" y="0"/>
                  </a:cubicBezTo>
                  <a:cubicBezTo>
                    <a:pt x="538" y="0"/>
                    <a:pt x="538" y="0"/>
                    <a:pt x="538" y="0"/>
                  </a:cubicBezTo>
                  <a:cubicBezTo>
                    <a:pt x="48" y="0"/>
                    <a:pt x="48" y="0"/>
                    <a:pt x="48" y="0"/>
                  </a:cubicBezTo>
                  <a:cubicBezTo>
                    <a:pt x="21" y="0"/>
                    <a:pt x="0" y="22"/>
                    <a:pt x="0" y="48"/>
                  </a:cubicBezTo>
                  <a:cubicBezTo>
                    <a:pt x="0" y="74"/>
                    <a:pt x="21" y="95"/>
                    <a:pt x="48" y="95"/>
                  </a:cubicBezTo>
                  <a:cubicBezTo>
                    <a:pt x="464" y="95"/>
                    <a:pt x="464" y="95"/>
                    <a:pt x="464" y="95"/>
                  </a:cubicBezTo>
                  <a:cubicBezTo>
                    <a:pt x="537" y="95"/>
                    <a:pt x="537" y="95"/>
                    <a:pt x="537" y="95"/>
                  </a:cubicBezTo>
                  <a:cubicBezTo>
                    <a:pt x="559" y="95"/>
                    <a:pt x="559" y="95"/>
                    <a:pt x="559" y="95"/>
                  </a:cubicBezTo>
                  <a:cubicBezTo>
                    <a:pt x="589" y="95"/>
                    <a:pt x="589" y="95"/>
                    <a:pt x="589" y="95"/>
                  </a:cubicBezTo>
                  <a:cubicBezTo>
                    <a:pt x="610" y="66"/>
                    <a:pt x="628" y="34"/>
                    <a:pt x="641" y="0"/>
                  </a:cubicBezTo>
                  <a:lnTo>
                    <a:pt x="5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13"/>
            <p:cNvSpPr>
              <a:spLocks/>
            </p:cNvSpPr>
            <p:nvPr/>
          </p:nvSpPr>
          <p:spPr bwMode="auto">
            <a:xfrm>
              <a:off x="-1289050" y="1738313"/>
              <a:ext cx="679450" cy="1874838"/>
            </a:xfrm>
            <a:custGeom>
              <a:avLst/>
              <a:gdLst>
                <a:gd name="T0" fmla="*/ 52 w 181"/>
                <a:gd name="T1" fmla="*/ 500 h 500"/>
                <a:gd name="T2" fmla="*/ 154 w 181"/>
                <a:gd name="T3" fmla="*/ 500 h 500"/>
                <a:gd name="T4" fmla="*/ 181 w 181"/>
                <a:gd name="T5" fmla="*/ 345 h 500"/>
                <a:gd name="T6" fmla="*/ 20 w 181"/>
                <a:gd name="T7" fmla="*/ 0 h 500"/>
                <a:gd name="T8" fmla="*/ 0 w 181"/>
                <a:gd name="T9" fmla="*/ 111 h 500"/>
                <a:gd name="T10" fmla="*/ 88 w 181"/>
                <a:gd name="T11" fmla="*/ 345 h 500"/>
                <a:gd name="T12" fmla="*/ 52 w 181"/>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181" h="500">
                  <a:moveTo>
                    <a:pt x="52" y="500"/>
                  </a:moveTo>
                  <a:cubicBezTo>
                    <a:pt x="154" y="500"/>
                    <a:pt x="154" y="500"/>
                    <a:pt x="154" y="500"/>
                  </a:cubicBezTo>
                  <a:cubicBezTo>
                    <a:pt x="172" y="452"/>
                    <a:pt x="181" y="400"/>
                    <a:pt x="181" y="345"/>
                  </a:cubicBezTo>
                  <a:cubicBezTo>
                    <a:pt x="181" y="206"/>
                    <a:pt x="119" y="82"/>
                    <a:pt x="20" y="0"/>
                  </a:cubicBezTo>
                  <a:cubicBezTo>
                    <a:pt x="0" y="111"/>
                    <a:pt x="0" y="111"/>
                    <a:pt x="0" y="111"/>
                  </a:cubicBezTo>
                  <a:cubicBezTo>
                    <a:pt x="55" y="174"/>
                    <a:pt x="88" y="255"/>
                    <a:pt x="88" y="345"/>
                  </a:cubicBezTo>
                  <a:cubicBezTo>
                    <a:pt x="88" y="401"/>
                    <a:pt x="75" y="453"/>
                    <a:pt x="52" y="5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14"/>
            <p:cNvSpPr>
              <a:spLocks/>
            </p:cNvSpPr>
            <p:nvPr/>
          </p:nvSpPr>
          <p:spPr bwMode="auto">
            <a:xfrm>
              <a:off x="-3989388" y="1352551"/>
              <a:ext cx="3019425" cy="3370263"/>
            </a:xfrm>
            <a:custGeom>
              <a:avLst/>
              <a:gdLst>
                <a:gd name="T0" fmla="*/ 675 w 805"/>
                <a:gd name="T1" fmla="*/ 726 h 899"/>
                <a:gd name="T2" fmla="*/ 451 w 805"/>
                <a:gd name="T3" fmla="*/ 805 h 899"/>
                <a:gd name="T4" fmla="*/ 94 w 805"/>
                <a:gd name="T5" fmla="*/ 448 h 899"/>
                <a:gd name="T6" fmla="*/ 451 w 805"/>
                <a:gd name="T7" fmla="*/ 91 h 899"/>
                <a:gd name="T8" fmla="*/ 464 w 805"/>
                <a:gd name="T9" fmla="*/ 92 h 899"/>
                <a:gd name="T10" fmla="*/ 408 w 805"/>
                <a:gd name="T11" fmla="*/ 0 h 899"/>
                <a:gd name="T12" fmla="*/ 0 w 805"/>
                <a:gd name="T13" fmla="*/ 448 h 899"/>
                <a:gd name="T14" fmla="*/ 451 w 805"/>
                <a:gd name="T15" fmla="*/ 899 h 899"/>
                <a:gd name="T16" fmla="*/ 805 w 805"/>
                <a:gd name="T17" fmla="*/ 726 h 899"/>
                <a:gd name="T18" fmla="*/ 675 w 805"/>
                <a:gd name="T19" fmla="*/ 726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5" h="899">
                  <a:moveTo>
                    <a:pt x="675" y="726"/>
                  </a:moveTo>
                  <a:cubicBezTo>
                    <a:pt x="613" y="776"/>
                    <a:pt x="536" y="805"/>
                    <a:pt x="451" y="805"/>
                  </a:cubicBezTo>
                  <a:cubicBezTo>
                    <a:pt x="254" y="805"/>
                    <a:pt x="94" y="645"/>
                    <a:pt x="94" y="448"/>
                  </a:cubicBezTo>
                  <a:cubicBezTo>
                    <a:pt x="94" y="251"/>
                    <a:pt x="254" y="91"/>
                    <a:pt x="451" y="91"/>
                  </a:cubicBezTo>
                  <a:cubicBezTo>
                    <a:pt x="455" y="91"/>
                    <a:pt x="460" y="91"/>
                    <a:pt x="464" y="92"/>
                  </a:cubicBezTo>
                  <a:cubicBezTo>
                    <a:pt x="408" y="0"/>
                    <a:pt x="408" y="0"/>
                    <a:pt x="408" y="0"/>
                  </a:cubicBezTo>
                  <a:cubicBezTo>
                    <a:pt x="179" y="21"/>
                    <a:pt x="0" y="214"/>
                    <a:pt x="0" y="448"/>
                  </a:cubicBezTo>
                  <a:cubicBezTo>
                    <a:pt x="0" y="697"/>
                    <a:pt x="202" y="899"/>
                    <a:pt x="451" y="899"/>
                  </a:cubicBezTo>
                  <a:cubicBezTo>
                    <a:pt x="595" y="899"/>
                    <a:pt x="723" y="831"/>
                    <a:pt x="805" y="726"/>
                  </a:cubicBezTo>
                  <a:lnTo>
                    <a:pt x="675" y="7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86" name="Group 185"/>
          <p:cNvGrpSpPr/>
          <p:nvPr/>
        </p:nvGrpSpPr>
        <p:grpSpPr>
          <a:xfrm>
            <a:off x="10038896" y="663841"/>
            <a:ext cx="950410" cy="834761"/>
            <a:chOff x="-2114551" y="958851"/>
            <a:chExt cx="1927225" cy="1692274"/>
          </a:xfrm>
          <a:solidFill>
            <a:schemeClr val="bg1"/>
          </a:solidFill>
        </p:grpSpPr>
        <p:sp>
          <p:nvSpPr>
            <p:cNvPr id="187" name="Freeform 96"/>
            <p:cNvSpPr>
              <a:spLocks noEditPoints="1"/>
            </p:cNvSpPr>
            <p:nvPr/>
          </p:nvSpPr>
          <p:spPr bwMode="auto">
            <a:xfrm>
              <a:off x="-1778001" y="1870075"/>
              <a:ext cx="1249363" cy="781050"/>
            </a:xfrm>
            <a:custGeom>
              <a:avLst/>
              <a:gdLst>
                <a:gd name="T0" fmla="*/ 687 w 687"/>
                <a:gd name="T1" fmla="*/ 24 h 430"/>
                <a:gd name="T2" fmla="*/ 508 w 687"/>
                <a:gd name="T3" fmla="*/ 0 h 430"/>
                <a:gd name="T4" fmla="*/ 497 w 687"/>
                <a:gd name="T5" fmla="*/ 1 h 430"/>
                <a:gd name="T6" fmla="*/ 488 w 687"/>
                <a:gd name="T7" fmla="*/ 20 h 430"/>
                <a:gd name="T8" fmla="*/ 445 w 687"/>
                <a:gd name="T9" fmla="*/ 34 h 430"/>
                <a:gd name="T10" fmla="*/ 404 w 687"/>
                <a:gd name="T11" fmla="*/ 50 h 430"/>
                <a:gd name="T12" fmla="*/ 384 w 687"/>
                <a:gd name="T13" fmla="*/ 47 h 430"/>
                <a:gd name="T14" fmla="*/ 345 w 687"/>
                <a:gd name="T15" fmla="*/ 62 h 430"/>
                <a:gd name="T16" fmla="*/ 291 w 687"/>
                <a:gd name="T17" fmla="*/ 46 h 430"/>
                <a:gd name="T18" fmla="*/ 280 w 687"/>
                <a:gd name="T19" fmla="*/ 49 h 430"/>
                <a:gd name="T20" fmla="*/ 86 w 687"/>
                <a:gd name="T21" fmla="*/ 294 h 430"/>
                <a:gd name="T22" fmla="*/ 379 w 687"/>
                <a:gd name="T23" fmla="*/ 385 h 430"/>
                <a:gd name="T24" fmla="*/ 59 w 687"/>
                <a:gd name="T25" fmla="*/ 300 h 430"/>
                <a:gd name="T26" fmla="*/ 264 w 687"/>
                <a:gd name="T27" fmla="*/ 46 h 430"/>
                <a:gd name="T28" fmla="*/ 230 w 687"/>
                <a:gd name="T29" fmla="*/ 29 h 430"/>
                <a:gd name="T30" fmla="*/ 224 w 687"/>
                <a:gd name="T31" fmla="*/ 29 h 430"/>
                <a:gd name="T32" fmla="*/ 0 w 687"/>
                <a:gd name="T33" fmla="*/ 300 h 430"/>
                <a:gd name="T34" fmla="*/ 413 w 687"/>
                <a:gd name="T35" fmla="*/ 430 h 430"/>
                <a:gd name="T36" fmla="*/ 435 w 687"/>
                <a:gd name="T37" fmla="*/ 402 h 430"/>
                <a:gd name="T38" fmla="*/ 494 w 687"/>
                <a:gd name="T39" fmla="*/ 420 h 430"/>
                <a:gd name="T40" fmla="*/ 687 w 687"/>
                <a:gd name="T41" fmla="*/ 24 h 430"/>
                <a:gd name="T42" fmla="*/ 473 w 687"/>
                <a:gd name="T43" fmla="*/ 348 h 430"/>
                <a:gd name="T44" fmla="*/ 468 w 687"/>
                <a:gd name="T45" fmla="*/ 346 h 430"/>
                <a:gd name="T46" fmla="*/ 468 w 687"/>
                <a:gd name="T47" fmla="*/ 346 h 430"/>
                <a:gd name="T48" fmla="*/ 458 w 687"/>
                <a:gd name="T49" fmla="*/ 347 h 430"/>
                <a:gd name="T50" fmla="*/ 456 w 687"/>
                <a:gd name="T51" fmla="*/ 348 h 430"/>
                <a:gd name="T52" fmla="*/ 458 w 687"/>
                <a:gd name="T53" fmla="*/ 359 h 430"/>
                <a:gd name="T54" fmla="*/ 454 w 687"/>
                <a:gd name="T55" fmla="*/ 362 h 430"/>
                <a:gd name="T56" fmla="*/ 454 w 687"/>
                <a:gd name="T57" fmla="*/ 362 h 430"/>
                <a:gd name="T58" fmla="*/ 448 w 687"/>
                <a:gd name="T59" fmla="*/ 357 h 430"/>
                <a:gd name="T60" fmla="*/ 447 w 687"/>
                <a:gd name="T61" fmla="*/ 348 h 430"/>
                <a:gd name="T62" fmla="*/ 446 w 687"/>
                <a:gd name="T63" fmla="*/ 347 h 430"/>
                <a:gd name="T64" fmla="*/ 443 w 687"/>
                <a:gd name="T65" fmla="*/ 345 h 430"/>
                <a:gd name="T66" fmla="*/ 445 w 687"/>
                <a:gd name="T67" fmla="*/ 348 h 430"/>
                <a:gd name="T68" fmla="*/ 441 w 687"/>
                <a:gd name="T69" fmla="*/ 359 h 430"/>
                <a:gd name="T70" fmla="*/ 432 w 687"/>
                <a:gd name="T71" fmla="*/ 364 h 430"/>
                <a:gd name="T72" fmla="*/ 431 w 687"/>
                <a:gd name="T73" fmla="*/ 364 h 430"/>
                <a:gd name="T74" fmla="*/ 423 w 687"/>
                <a:gd name="T75" fmla="*/ 357 h 430"/>
                <a:gd name="T76" fmla="*/ 426 w 687"/>
                <a:gd name="T77" fmla="*/ 345 h 430"/>
                <a:gd name="T78" fmla="*/ 427 w 687"/>
                <a:gd name="T79" fmla="*/ 345 h 430"/>
                <a:gd name="T80" fmla="*/ 426 w 687"/>
                <a:gd name="T81" fmla="*/ 344 h 430"/>
                <a:gd name="T82" fmla="*/ 416 w 687"/>
                <a:gd name="T83" fmla="*/ 333 h 430"/>
                <a:gd name="T84" fmla="*/ 421 w 687"/>
                <a:gd name="T85" fmla="*/ 319 h 430"/>
                <a:gd name="T86" fmla="*/ 427 w 687"/>
                <a:gd name="T87" fmla="*/ 319 h 430"/>
                <a:gd name="T88" fmla="*/ 427 w 687"/>
                <a:gd name="T89" fmla="*/ 325 h 430"/>
                <a:gd name="T90" fmla="*/ 424 w 687"/>
                <a:gd name="T91" fmla="*/ 332 h 430"/>
                <a:gd name="T92" fmla="*/ 429 w 687"/>
                <a:gd name="T93" fmla="*/ 337 h 430"/>
                <a:gd name="T94" fmla="*/ 433 w 687"/>
                <a:gd name="T95" fmla="*/ 339 h 430"/>
                <a:gd name="T96" fmla="*/ 434 w 687"/>
                <a:gd name="T97" fmla="*/ 339 h 430"/>
                <a:gd name="T98" fmla="*/ 452 w 687"/>
                <a:gd name="T99" fmla="*/ 341 h 430"/>
                <a:gd name="T100" fmla="*/ 458 w 687"/>
                <a:gd name="T101" fmla="*/ 339 h 430"/>
                <a:gd name="T102" fmla="*/ 459 w 687"/>
                <a:gd name="T103" fmla="*/ 339 h 430"/>
                <a:gd name="T104" fmla="*/ 457 w 687"/>
                <a:gd name="T105" fmla="*/ 338 h 430"/>
                <a:gd name="T106" fmla="*/ 456 w 687"/>
                <a:gd name="T107" fmla="*/ 331 h 430"/>
                <a:gd name="T108" fmla="*/ 472 w 687"/>
                <a:gd name="T109" fmla="*/ 334 h 430"/>
                <a:gd name="T110" fmla="*/ 474 w 687"/>
                <a:gd name="T111" fmla="*/ 340 h 430"/>
                <a:gd name="T112" fmla="*/ 476 w 687"/>
                <a:gd name="T113" fmla="*/ 343 h 430"/>
                <a:gd name="T114" fmla="*/ 473 w 687"/>
                <a:gd name="T115" fmla="*/ 34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430">
                  <a:moveTo>
                    <a:pt x="687" y="24"/>
                  </a:moveTo>
                  <a:cubicBezTo>
                    <a:pt x="508" y="0"/>
                    <a:pt x="508" y="0"/>
                    <a:pt x="508" y="0"/>
                  </a:cubicBezTo>
                  <a:cubicBezTo>
                    <a:pt x="504" y="1"/>
                    <a:pt x="501" y="1"/>
                    <a:pt x="497" y="1"/>
                  </a:cubicBezTo>
                  <a:cubicBezTo>
                    <a:pt x="496" y="7"/>
                    <a:pt x="493" y="14"/>
                    <a:pt x="488" y="20"/>
                  </a:cubicBezTo>
                  <a:cubicBezTo>
                    <a:pt x="479" y="30"/>
                    <a:pt x="465" y="35"/>
                    <a:pt x="445" y="34"/>
                  </a:cubicBezTo>
                  <a:cubicBezTo>
                    <a:pt x="438" y="40"/>
                    <a:pt x="424" y="50"/>
                    <a:pt x="404" y="50"/>
                  </a:cubicBezTo>
                  <a:cubicBezTo>
                    <a:pt x="397" y="50"/>
                    <a:pt x="391" y="49"/>
                    <a:pt x="384" y="47"/>
                  </a:cubicBezTo>
                  <a:cubicBezTo>
                    <a:pt x="377" y="54"/>
                    <a:pt x="365" y="62"/>
                    <a:pt x="345" y="62"/>
                  </a:cubicBezTo>
                  <a:cubicBezTo>
                    <a:pt x="329" y="62"/>
                    <a:pt x="311" y="57"/>
                    <a:pt x="291" y="46"/>
                  </a:cubicBezTo>
                  <a:cubicBezTo>
                    <a:pt x="288" y="47"/>
                    <a:pt x="285" y="48"/>
                    <a:pt x="280" y="49"/>
                  </a:cubicBezTo>
                  <a:cubicBezTo>
                    <a:pt x="86" y="294"/>
                    <a:pt x="86" y="294"/>
                    <a:pt x="86" y="294"/>
                  </a:cubicBezTo>
                  <a:cubicBezTo>
                    <a:pt x="379" y="385"/>
                    <a:pt x="379" y="385"/>
                    <a:pt x="379" y="385"/>
                  </a:cubicBezTo>
                  <a:cubicBezTo>
                    <a:pt x="59" y="300"/>
                    <a:pt x="59" y="300"/>
                    <a:pt x="59" y="300"/>
                  </a:cubicBezTo>
                  <a:cubicBezTo>
                    <a:pt x="264" y="46"/>
                    <a:pt x="264" y="46"/>
                    <a:pt x="264" y="46"/>
                  </a:cubicBezTo>
                  <a:cubicBezTo>
                    <a:pt x="254" y="46"/>
                    <a:pt x="241" y="42"/>
                    <a:pt x="230" y="29"/>
                  </a:cubicBezTo>
                  <a:cubicBezTo>
                    <a:pt x="228" y="29"/>
                    <a:pt x="226" y="29"/>
                    <a:pt x="224" y="29"/>
                  </a:cubicBezTo>
                  <a:cubicBezTo>
                    <a:pt x="0" y="300"/>
                    <a:pt x="0" y="300"/>
                    <a:pt x="0" y="300"/>
                  </a:cubicBezTo>
                  <a:cubicBezTo>
                    <a:pt x="413" y="430"/>
                    <a:pt x="413" y="430"/>
                    <a:pt x="413" y="430"/>
                  </a:cubicBezTo>
                  <a:cubicBezTo>
                    <a:pt x="435" y="402"/>
                    <a:pt x="435" y="402"/>
                    <a:pt x="435" y="402"/>
                  </a:cubicBezTo>
                  <a:cubicBezTo>
                    <a:pt x="494" y="420"/>
                    <a:pt x="494" y="420"/>
                    <a:pt x="494" y="420"/>
                  </a:cubicBezTo>
                  <a:lnTo>
                    <a:pt x="687" y="24"/>
                  </a:lnTo>
                  <a:close/>
                  <a:moveTo>
                    <a:pt x="473" y="348"/>
                  </a:moveTo>
                  <a:cubicBezTo>
                    <a:pt x="471" y="349"/>
                    <a:pt x="469" y="348"/>
                    <a:pt x="468" y="346"/>
                  </a:cubicBezTo>
                  <a:cubicBezTo>
                    <a:pt x="468" y="346"/>
                    <a:pt x="468" y="346"/>
                    <a:pt x="468" y="346"/>
                  </a:cubicBezTo>
                  <a:cubicBezTo>
                    <a:pt x="465" y="347"/>
                    <a:pt x="460" y="347"/>
                    <a:pt x="458" y="347"/>
                  </a:cubicBezTo>
                  <a:cubicBezTo>
                    <a:pt x="457" y="347"/>
                    <a:pt x="457" y="348"/>
                    <a:pt x="456" y="348"/>
                  </a:cubicBezTo>
                  <a:cubicBezTo>
                    <a:pt x="459" y="352"/>
                    <a:pt x="459" y="356"/>
                    <a:pt x="458" y="359"/>
                  </a:cubicBezTo>
                  <a:cubicBezTo>
                    <a:pt x="457" y="360"/>
                    <a:pt x="456" y="361"/>
                    <a:pt x="454" y="362"/>
                  </a:cubicBezTo>
                  <a:cubicBezTo>
                    <a:pt x="454" y="362"/>
                    <a:pt x="454" y="362"/>
                    <a:pt x="454" y="362"/>
                  </a:cubicBezTo>
                  <a:cubicBezTo>
                    <a:pt x="450" y="362"/>
                    <a:pt x="449" y="358"/>
                    <a:pt x="448" y="357"/>
                  </a:cubicBezTo>
                  <a:cubicBezTo>
                    <a:pt x="447" y="354"/>
                    <a:pt x="446" y="350"/>
                    <a:pt x="447" y="348"/>
                  </a:cubicBezTo>
                  <a:cubicBezTo>
                    <a:pt x="447" y="347"/>
                    <a:pt x="447" y="347"/>
                    <a:pt x="446" y="347"/>
                  </a:cubicBezTo>
                  <a:cubicBezTo>
                    <a:pt x="445" y="346"/>
                    <a:pt x="444" y="345"/>
                    <a:pt x="443" y="345"/>
                  </a:cubicBezTo>
                  <a:cubicBezTo>
                    <a:pt x="444" y="346"/>
                    <a:pt x="445" y="347"/>
                    <a:pt x="445" y="348"/>
                  </a:cubicBezTo>
                  <a:cubicBezTo>
                    <a:pt x="446" y="352"/>
                    <a:pt x="444" y="355"/>
                    <a:pt x="441" y="359"/>
                  </a:cubicBezTo>
                  <a:cubicBezTo>
                    <a:pt x="438" y="362"/>
                    <a:pt x="435" y="364"/>
                    <a:pt x="432" y="364"/>
                  </a:cubicBezTo>
                  <a:cubicBezTo>
                    <a:pt x="432" y="364"/>
                    <a:pt x="431" y="364"/>
                    <a:pt x="431" y="364"/>
                  </a:cubicBezTo>
                  <a:cubicBezTo>
                    <a:pt x="427" y="364"/>
                    <a:pt x="424" y="361"/>
                    <a:pt x="423" y="357"/>
                  </a:cubicBezTo>
                  <a:cubicBezTo>
                    <a:pt x="422" y="353"/>
                    <a:pt x="423" y="348"/>
                    <a:pt x="426" y="345"/>
                  </a:cubicBezTo>
                  <a:cubicBezTo>
                    <a:pt x="426" y="345"/>
                    <a:pt x="427" y="345"/>
                    <a:pt x="427" y="345"/>
                  </a:cubicBezTo>
                  <a:cubicBezTo>
                    <a:pt x="426" y="344"/>
                    <a:pt x="426" y="344"/>
                    <a:pt x="426" y="344"/>
                  </a:cubicBezTo>
                  <a:cubicBezTo>
                    <a:pt x="420" y="341"/>
                    <a:pt x="417" y="337"/>
                    <a:pt x="416" y="333"/>
                  </a:cubicBezTo>
                  <a:cubicBezTo>
                    <a:pt x="415" y="326"/>
                    <a:pt x="420" y="320"/>
                    <a:pt x="421" y="319"/>
                  </a:cubicBezTo>
                  <a:cubicBezTo>
                    <a:pt x="423" y="317"/>
                    <a:pt x="425" y="317"/>
                    <a:pt x="427" y="319"/>
                  </a:cubicBezTo>
                  <a:cubicBezTo>
                    <a:pt x="428" y="321"/>
                    <a:pt x="428" y="323"/>
                    <a:pt x="427" y="325"/>
                  </a:cubicBezTo>
                  <a:cubicBezTo>
                    <a:pt x="426" y="326"/>
                    <a:pt x="423" y="329"/>
                    <a:pt x="424" y="332"/>
                  </a:cubicBezTo>
                  <a:cubicBezTo>
                    <a:pt x="424" y="334"/>
                    <a:pt x="426" y="335"/>
                    <a:pt x="429" y="337"/>
                  </a:cubicBezTo>
                  <a:cubicBezTo>
                    <a:pt x="433" y="339"/>
                    <a:pt x="433" y="339"/>
                    <a:pt x="433" y="339"/>
                  </a:cubicBezTo>
                  <a:cubicBezTo>
                    <a:pt x="433" y="339"/>
                    <a:pt x="433" y="339"/>
                    <a:pt x="434" y="339"/>
                  </a:cubicBezTo>
                  <a:cubicBezTo>
                    <a:pt x="439" y="336"/>
                    <a:pt x="445" y="335"/>
                    <a:pt x="452" y="341"/>
                  </a:cubicBezTo>
                  <a:cubicBezTo>
                    <a:pt x="453" y="340"/>
                    <a:pt x="455" y="339"/>
                    <a:pt x="458" y="339"/>
                  </a:cubicBezTo>
                  <a:cubicBezTo>
                    <a:pt x="458" y="339"/>
                    <a:pt x="458" y="339"/>
                    <a:pt x="459" y="339"/>
                  </a:cubicBezTo>
                  <a:cubicBezTo>
                    <a:pt x="458" y="339"/>
                    <a:pt x="458" y="339"/>
                    <a:pt x="457" y="338"/>
                  </a:cubicBezTo>
                  <a:cubicBezTo>
                    <a:pt x="453" y="335"/>
                    <a:pt x="455" y="332"/>
                    <a:pt x="456" y="331"/>
                  </a:cubicBezTo>
                  <a:cubicBezTo>
                    <a:pt x="460" y="325"/>
                    <a:pt x="471" y="334"/>
                    <a:pt x="472" y="334"/>
                  </a:cubicBezTo>
                  <a:cubicBezTo>
                    <a:pt x="475" y="336"/>
                    <a:pt x="475" y="339"/>
                    <a:pt x="474" y="340"/>
                  </a:cubicBezTo>
                  <a:cubicBezTo>
                    <a:pt x="475" y="341"/>
                    <a:pt x="475" y="342"/>
                    <a:pt x="476" y="343"/>
                  </a:cubicBezTo>
                  <a:cubicBezTo>
                    <a:pt x="477" y="346"/>
                    <a:pt x="475" y="348"/>
                    <a:pt x="473"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97"/>
            <p:cNvSpPr>
              <a:spLocks noEditPoints="1"/>
            </p:cNvSpPr>
            <p:nvPr/>
          </p:nvSpPr>
          <p:spPr bwMode="auto">
            <a:xfrm>
              <a:off x="-2114551" y="1023938"/>
              <a:ext cx="1366838" cy="977900"/>
            </a:xfrm>
            <a:custGeom>
              <a:avLst/>
              <a:gdLst>
                <a:gd name="T0" fmla="*/ 683 w 752"/>
                <a:gd name="T1" fmla="*/ 331 h 538"/>
                <a:gd name="T2" fmla="*/ 518 w 752"/>
                <a:gd name="T3" fmla="*/ 275 h 538"/>
                <a:gd name="T4" fmla="*/ 507 w 752"/>
                <a:gd name="T5" fmla="*/ 355 h 538"/>
                <a:gd name="T6" fmla="*/ 481 w 752"/>
                <a:gd name="T7" fmla="*/ 362 h 538"/>
                <a:gd name="T8" fmla="*/ 455 w 752"/>
                <a:gd name="T9" fmla="*/ 359 h 538"/>
                <a:gd name="T10" fmla="*/ 458 w 752"/>
                <a:gd name="T11" fmla="*/ 287 h 538"/>
                <a:gd name="T12" fmla="*/ 456 w 752"/>
                <a:gd name="T13" fmla="*/ 242 h 538"/>
                <a:gd name="T14" fmla="*/ 520 w 752"/>
                <a:gd name="T15" fmla="*/ 181 h 538"/>
                <a:gd name="T16" fmla="*/ 341 w 752"/>
                <a:gd name="T17" fmla="*/ 328 h 538"/>
                <a:gd name="T18" fmla="*/ 331 w 752"/>
                <a:gd name="T19" fmla="*/ 128 h 538"/>
                <a:gd name="T20" fmla="*/ 327 w 752"/>
                <a:gd name="T21" fmla="*/ 98 h 538"/>
                <a:gd name="T22" fmla="*/ 0 w 752"/>
                <a:gd name="T23" fmla="*/ 353 h 538"/>
                <a:gd name="T24" fmla="*/ 161 w 752"/>
                <a:gd name="T25" fmla="*/ 412 h 538"/>
                <a:gd name="T26" fmla="*/ 287 w 752"/>
                <a:gd name="T27" fmla="*/ 444 h 538"/>
                <a:gd name="T28" fmla="*/ 325 w 752"/>
                <a:gd name="T29" fmla="*/ 380 h 538"/>
                <a:gd name="T30" fmla="*/ 331 w 752"/>
                <a:gd name="T31" fmla="*/ 380 h 538"/>
                <a:gd name="T32" fmla="*/ 492 w 752"/>
                <a:gd name="T33" fmla="*/ 465 h 538"/>
                <a:gd name="T34" fmla="*/ 486 w 752"/>
                <a:gd name="T35" fmla="*/ 474 h 538"/>
                <a:gd name="T36" fmla="*/ 379 w 752"/>
                <a:gd name="T37" fmla="*/ 436 h 538"/>
                <a:gd name="T38" fmla="*/ 477 w 752"/>
                <a:gd name="T39" fmla="*/ 498 h 538"/>
                <a:gd name="T40" fmla="*/ 621 w 752"/>
                <a:gd name="T41" fmla="*/ 492 h 538"/>
                <a:gd name="T42" fmla="*/ 504 w 752"/>
                <a:gd name="T43" fmla="*/ 445 h 538"/>
                <a:gd name="T44" fmla="*/ 534 w 752"/>
                <a:gd name="T45" fmla="*/ 432 h 538"/>
                <a:gd name="T46" fmla="*/ 649 w 752"/>
                <a:gd name="T47" fmla="*/ 486 h 538"/>
                <a:gd name="T48" fmla="*/ 566 w 752"/>
                <a:gd name="T49" fmla="*/ 414 h 538"/>
                <a:gd name="T50" fmla="*/ 564 w 752"/>
                <a:gd name="T51" fmla="*/ 391 h 538"/>
                <a:gd name="T52" fmla="*/ 684 w 752"/>
                <a:gd name="T53" fmla="*/ 448 h 538"/>
                <a:gd name="T54" fmla="*/ 712 w 752"/>
                <a:gd name="T55" fmla="*/ 420 h 538"/>
                <a:gd name="T56" fmla="*/ 579 w 752"/>
                <a:gd name="T57" fmla="*/ 377 h 538"/>
                <a:gd name="T58" fmla="*/ 609 w 752"/>
                <a:gd name="T59" fmla="*/ 362 h 538"/>
                <a:gd name="T60" fmla="*/ 723 w 752"/>
                <a:gd name="T61" fmla="*/ 407 h 538"/>
                <a:gd name="T62" fmla="*/ 741 w 752"/>
                <a:gd name="T63" fmla="*/ 361 h 538"/>
                <a:gd name="T64" fmla="*/ 231 w 752"/>
                <a:gd name="T65" fmla="*/ 385 h 538"/>
                <a:gd name="T66" fmla="*/ 237 w 752"/>
                <a:gd name="T67" fmla="*/ 379 h 538"/>
                <a:gd name="T68" fmla="*/ 265 w 752"/>
                <a:gd name="T69" fmla="*/ 379 h 538"/>
                <a:gd name="T70" fmla="*/ 273 w 752"/>
                <a:gd name="T71" fmla="*/ 38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538">
                  <a:moveTo>
                    <a:pt x="741" y="361"/>
                  </a:moveTo>
                  <a:cubicBezTo>
                    <a:pt x="732" y="353"/>
                    <a:pt x="699" y="338"/>
                    <a:pt x="683" y="331"/>
                  </a:cubicBezTo>
                  <a:cubicBezTo>
                    <a:pt x="629" y="310"/>
                    <a:pt x="559" y="273"/>
                    <a:pt x="547" y="267"/>
                  </a:cubicBezTo>
                  <a:cubicBezTo>
                    <a:pt x="530" y="268"/>
                    <a:pt x="522" y="272"/>
                    <a:pt x="518" y="275"/>
                  </a:cubicBezTo>
                  <a:cubicBezTo>
                    <a:pt x="521" y="287"/>
                    <a:pt x="523" y="306"/>
                    <a:pt x="523" y="310"/>
                  </a:cubicBezTo>
                  <a:cubicBezTo>
                    <a:pt x="528" y="336"/>
                    <a:pt x="507" y="354"/>
                    <a:pt x="507" y="355"/>
                  </a:cubicBezTo>
                  <a:cubicBezTo>
                    <a:pt x="501" y="360"/>
                    <a:pt x="493" y="362"/>
                    <a:pt x="481" y="362"/>
                  </a:cubicBezTo>
                  <a:cubicBezTo>
                    <a:pt x="481" y="362"/>
                    <a:pt x="481" y="362"/>
                    <a:pt x="481" y="362"/>
                  </a:cubicBezTo>
                  <a:cubicBezTo>
                    <a:pt x="472" y="362"/>
                    <a:pt x="465" y="361"/>
                    <a:pt x="463" y="361"/>
                  </a:cubicBezTo>
                  <a:cubicBezTo>
                    <a:pt x="455" y="359"/>
                    <a:pt x="455" y="359"/>
                    <a:pt x="455" y="359"/>
                  </a:cubicBezTo>
                  <a:cubicBezTo>
                    <a:pt x="457" y="350"/>
                    <a:pt x="457" y="350"/>
                    <a:pt x="457" y="350"/>
                  </a:cubicBezTo>
                  <a:cubicBezTo>
                    <a:pt x="467" y="319"/>
                    <a:pt x="458" y="288"/>
                    <a:pt x="458" y="287"/>
                  </a:cubicBezTo>
                  <a:cubicBezTo>
                    <a:pt x="454" y="272"/>
                    <a:pt x="456" y="245"/>
                    <a:pt x="456" y="244"/>
                  </a:cubicBezTo>
                  <a:cubicBezTo>
                    <a:pt x="456" y="242"/>
                    <a:pt x="456" y="242"/>
                    <a:pt x="456" y="242"/>
                  </a:cubicBezTo>
                  <a:cubicBezTo>
                    <a:pt x="457" y="240"/>
                    <a:pt x="457" y="240"/>
                    <a:pt x="457" y="240"/>
                  </a:cubicBezTo>
                  <a:cubicBezTo>
                    <a:pt x="469" y="222"/>
                    <a:pt x="498" y="198"/>
                    <a:pt x="520" y="181"/>
                  </a:cubicBezTo>
                  <a:cubicBezTo>
                    <a:pt x="496" y="165"/>
                    <a:pt x="437" y="180"/>
                    <a:pt x="412" y="188"/>
                  </a:cubicBezTo>
                  <a:cubicBezTo>
                    <a:pt x="383" y="260"/>
                    <a:pt x="343" y="324"/>
                    <a:pt x="341" y="328"/>
                  </a:cubicBezTo>
                  <a:cubicBezTo>
                    <a:pt x="342" y="327"/>
                    <a:pt x="379" y="245"/>
                    <a:pt x="403" y="163"/>
                  </a:cubicBezTo>
                  <a:cubicBezTo>
                    <a:pt x="381" y="151"/>
                    <a:pt x="347" y="135"/>
                    <a:pt x="331" y="128"/>
                  </a:cubicBezTo>
                  <a:cubicBezTo>
                    <a:pt x="296" y="216"/>
                    <a:pt x="221" y="313"/>
                    <a:pt x="218" y="317"/>
                  </a:cubicBezTo>
                  <a:cubicBezTo>
                    <a:pt x="219" y="316"/>
                    <a:pt x="299" y="191"/>
                    <a:pt x="327" y="98"/>
                  </a:cubicBezTo>
                  <a:cubicBezTo>
                    <a:pt x="313" y="69"/>
                    <a:pt x="195" y="0"/>
                    <a:pt x="195" y="0"/>
                  </a:cubicBezTo>
                  <a:cubicBezTo>
                    <a:pt x="90" y="69"/>
                    <a:pt x="0" y="353"/>
                    <a:pt x="0" y="353"/>
                  </a:cubicBezTo>
                  <a:cubicBezTo>
                    <a:pt x="30" y="365"/>
                    <a:pt x="30" y="365"/>
                    <a:pt x="30" y="365"/>
                  </a:cubicBezTo>
                  <a:cubicBezTo>
                    <a:pt x="161" y="412"/>
                    <a:pt x="161" y="412"/>
                    <a:pt x="161" y="412"/>
                  </a:cubicBezTo>
                  <a:cubicBezTo>
                    <a:pt x="174" y="394"/>
                    <a:pt x="174" y="394"/>
                    <a:pt x="174" y="394"/>
                  </a:cubicBezTo>
                  <a:cubicBezTo>
                    <a:pt x="287" y="444"/>
                    <a:pt x="287" y="444"/>
                    <a:pt x="287" y="444"/>
                  </a:cubicBezTo>
                  <a:cubicBezTo>
                    <a:pt x="324" y="379"/>
                    <a:pt x="324" y="379"/>
                    <a:pt x="324" y="379"/>
                  </a:cubicBezTo>
                  <a:cubicBezTo>
                    <a:pt x="325" y="380"/>
                    <a:pt x="325" y="380"/>
                    <a:pt x="325" y="380"/>
                  </a:cubicBezTo>
                  <a:cubicBezTo>
                    <a:pt x="327" y="377"/>
                    <a:pt x="327" y="377"/>
                    <a:pt x="327" y="377"/>
                  </a:cubicBezTo>
                  <a:cubicBezTo>
                    <a:pt x="331" y="380"/>
                    <a:pt x="331" y="380"/>
                    <a:pt x="331" y="380"/>
                  </a:cubicBezTo>
                  <a:cubicBezTo>
                    <a:pt x="334" y="383"/>
                    <a:pt x="395" y="428"/>
                    <a:pt x="488" y="464"/>
                  </a:cubicBezTo>
                  <a:cubicBezTo>
                    <a:pt x="492" y="465"/>
                    <a:pt x="492" y="465"/>
                    <a:pt x="492" y="465"/>
                  </a:cubicBezTo>
                  <a:cubicBezTo>
                    <a:pt x="490" y="475"/>
                    <a:pt x="490" y="475"/>
                    <a:pt x="490" y="475"/>
                  </a:cubicBezTo>
                  <a:cubicBezTo>
                    <a:pt x="486" y="474"/>
                    <a:pt x="486" y="474"/>
                    <a:pt x="486" y="474"/>
                  </a:cubicBezTo>
                  <a:cubicBezTo>
                    <a:pt x="435" y="462"/>
                    <a:pt x="369" y="425"/>
                    <a:pt x="338" y="406"/>
                  </a:cubicBezTo>
                  <a:cubicBezTo>
                    <a:pt x="319" y="478"/>
                    <a:pt x="379" y="436"/>
                    <a:pt x="379" y="436"/>
                  </a:cubicBezTo>
                  <a:cubicBezTo>
                    <a:pt x="370" y="500"/>
                    <a:pt x="428" y="484"/>
                    <a:pt x="428" y="484"/>
                  </a:cubicBezTo>
                  <a:cubicBezTo>
                    <a:pt x="447" y="514"/>
                    <a:pt x="477" y="498"/>
                    <a:pt x="477" y="498"/>
                  </a:cubicBezTo>
                  <a:cubicBezTo>
                    <a:pt x="544" y="538"/>
                    <a:pt x="566" y="497"/>
                    <a:pt x="566" y="497"/>
                  </a:cubicBezTo>
                  <a:cubicBezTo>
                    <a:pt x="592" y="510"/>
                    <a:pt x="612" y="499"/>
                    <a:pt x="621" y="492"/>
                  </a:cubicBezTo>
                  <a:cubicBezTo>
                    <a:pt x="585" y="476"/>
                    <a:pt x="545" y="452"/>
                    <a:pt x="530" y="443"/>
                  </a:cubicBezTo>
                  <a:cubicBezTo>
                    <a:pt x="504" y="445"/>
                    <a:pt x="504" y="445"/>
                    <a:pt x="504" y="445"/>
                  </a:cubicBezTo>
                  <a:cubicBezTo>
                    <a:pt x="528" y="420"/>
                    <a:pt x="528" y="420"/>
                    <a:pt x="528" y="420"/>
                  </a:cubicBezTo>
                  <a:cubicBezTo>
                    <a:pt x="534" y="432"/>
                    <a:pt x="534" y="432"/>
                    <a:pt x="534" y="432"/>
                  </a:cubicBezTo>
                  <a:cubicBezTo>
                    <a:pt x="545" y="437"/>
                    <a:pt x="602" y="468"/>
                    <a:pt x="642" y="483"/>
                  </a:cubicBezTo>
                  <a:cubicBezTo>
                    <a:pt x="649" y="486"/>
                    <a:pt x="649" y="486"/>
                    <a:pt x="649" y="486"/>
                  </a:cubicBezTo>
                  <a:cubicBezTo>
                    <a:pt x="666" y="481"/>
                    <a:pt x="670" y="469"/>
                    <a:pt x="671" y="461"/>
                  </a:cubicBezTo>
                  <a:cubicBezTo>
                    <a:pt x="631" y="447"/>
                    <a:pt x="583" y="422"/>
                    <a:pt x="566" y="414"/>
                  </a:cubicBezTo>
                  <a:cubicBezTo>
                    <a:pt x="540" y="417"/>
                    <a:pt x="540" y="417"/>
                    <a:pt x="540" y="417"/>
                  </a:cubicBezTo>
                  <a:cubicBezTo>
                    <a:pt x="564" y="391"/>
                    <a:pt x="564" y="391"/>
                    <a:pt x="564" y="391"/>
                  </a:cubicBezTo>
                  <a:cubicBezTo>
                    <a:pt x="572" y="404"/>
                    <a:pt x="572" y="404"/>
                    <a:pt x="572" y="404"/>
                  </a:cubicBezTo>
                  <a:cubicBezTo>
                    <a:pt x="583" y="409"/>
                    <a:pt x="642" y="435"/>
                    <a:pt x="684" y="448"/>
                  </a:cubicBezTo>
                  <a:cubicBezTo>
                    <a:pt x="694" y="452"/>
                    <a:pt x="694" y="452"/>
                    <a:pt x="694" y="452"/>
                  </a:cubicBezTo>
                  <a:cubicBezTo>
                    <a:pt x="708" y="446"/>
                    <a:pt x="711" y="431"/>
                    <a:pt x="712" y="420"/>
                  </a:cubicBezTo>
                  <a:cubicBezTo>
                    <a:pt x="672" y="407"/>
                    <a:pt x="622" y="381"/>
                    <a:pt x="605" y="372"/>
                  </a:cubicBezTo>
                  <a:cubicBezTo>
                    <a:pt x="579" y="377"/>
                    <a:pt x="579" y="377"/>
                    <a:pt x="579" y="377"/>
                  </a:cubicBezTo>
                  <a:cubicBezTo>
                    <a:pt x="601" y="350"/>
                    <a:pt x="601" y="350"/>
                    <a:pt x="601" y="350"/>
                  </a:cubicBezTo>
                  <a:cubicBezTo>
                    <a:pt x="609" y="362"/>
                    <a:pt x="609" y="362"/>
                    <a:pt x="609" y="362"/>
                  </a:cubicBezTo>
                  <a:cubicBezTo>
                    <a:pt x="618" y="366"/>
                    <a:pt x="680" y="394"/>
                    <a:pt x="722" y="407"/>
                  </a:cubicBezTo>
                  <a:cubicBezTo>
                    <a:pt x="723" y="407"/>
                    <a:pt x="723" y="407"/>
                    <a:pt x="723" y="407"/>
                  </a:cubicBezTo>
                  <a:cubicBezTo>
                    <a:pt x="752" y="399"/>
                    <a:pt x="750" y="378"/>
                    <a:pt x="744" y="364"/>
                  </a:cubicBezTo>
                  <a:lnTo>
                    <a:pt x="741" y="361"/>
                  </a:lnTo>
                  <a:close/>
                  <a:moveTo>
                    <a:pt x="252" y="406"/>
                  </a:moveTo>
                  <a:cubicBezTo>
                    <a:pt x="241" y="406"/>
                    <a:pt x="231" y="397"/>
                    <a:pt x="231" y="385"/>
                  </a:cubicBezTo>
                  <a:cubicBezTo>
                    <a:pt x="231" y="377"/>
                    <a:pt x="237" y="369"/>
                    <a:pt x="244" y="366"/>
                  </a:cubicBezTo>
                  <a:cubicBezTo>
                    <a:pt x="240" y="368"/>
                    <a:pt x="237" y="373"/>
                    <a:pt x="237" y="379"/>
                  </a:cubicBezTo>
                  <a:cubicBezTo>
                    <a:pt x="237" y="387"/>
                    <a:pt x="243" y="393"/>
                    <a:pt x="251" y="393"/>
                  </a:cubicBezTo>
                  <a:cubicBezTo>
                    <a:pt x="259" y="393"/>
                    <a:pt x="265" y="387"/>
                    <a:pt x="265" y="379"/>
                  </a:cubicBezTo>
                  <a:cubicBezTo>
                    <a:pt x="265" y="372"/>
                    <a:pt x="260" y="366"/>
                    <a:pt x="254" y="365"/>
                  </a:cubicBezTo>
                  <a:cubicBezTo>
                    <a:pt x="265" y="366"/>
                    <a:pt x="273" y="374"/>
                    <a:pt x="273" y="385"/>
                  </a:cubicBezTo>
                  <a:cubicBezTo>
                    <a:pt x="273" y="397"/>
                    <a:pt x="264" y="406"/>
                    <a:pt x="252" y="4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98"/>
            <p:cNvSpPr>
              <a:spLocks noEditPoints="1"/>
            </p:cNvSpPr>
            <p:nvPr/>
          </p:nvSpPr>
          <p:spPr bwMode="auto">
            <a:xfrm>
              <a:off x="-1260476" y="958851"/>
              <a:ext cx="1073150" cy="723900"/>
            </a:xfrm>
            <a:custGeom>
              <a:avLst/>
              <a:gdLst>
                <a:gd name="T0" fmla="*/ 590 w 590"/>
                <a:gd name="T1" fmla="*/ 288 h 398"/>
                <a:gd name="T2" fmla="*/ 402 w 590"/>
                <a:gd name="T3" fmla="*/ 0 h 398"/>
                <a:gd name="T4" fmla="*/ 228 w 590"/>
                <a:gd name="T5" fmla="*/ 107 h 398"/>
                <a:gd name="T6" fmla="*/ 362 w 590"/>
                <a:gd name="T7" fmla="*/ 277 h 398"/>
                <a:gd name="T8" fmla="*/ 226 w 590"/>
                <a:gd name="T9" fmla="*/ 129 h 398"/>
                <a:gd name="T10" fmla="*/ 179 w 590"/>
                <a:gd name="T11" fmla="*/ 167 h 398"/>
                <a:gd name="T12" fmla="*/ 298 w 590"/>
                <a:gd name="T13" fmla="*/ 321 h 398"/>
                <a:gd name="T14" fmla="*/ 177 w 590"/>
                <a:gd name="T15" fmla="*/ 197 h 398"/>
                <a:gd name="T16" fmla="*/ 88 w 590"/>
                <a:gd name="T17" fmla="*/ 209 h 398"/>
                <a:gd name="T18" fmla="*/ 87 w 590"/>
                <a:gd name="T19" fmla="*/ 210 h 398"/>
                <a:gd name="T20" fmla="*/ 2 w 590"/>
                <a:gd name="T21" fmla="*/ 283 h 398"/>
                <a:gd name="T22" fmla="*/ 3 w 590"/>
                <a:gd name="T23" fmla="*/ 319 h 398"/>
                <a:gd name="T24" fmla="*/ 5 w 590"/>
                <a:gd name="T25" fmla="*/ 382 h 398"/>
                <a:gd name="T26" fmla="*/ 11 w 590"/>
                <a:gd name="T27" fmla="*/ 382 h 398"/>
                <a:gd name="T28" fmla="*/ 26 w 590"/>
                <a:gd name="T29" fmla="*/ 379 h 398"/>
                <a:gd name="T30" fmla="*/ 37 w 590"/>
                <a:gd name="T31" fmla="*/ 348 h 398"/>
                <a:gd name="T32" fmla="*/ 37 w 590"/>
                <a:gd name="T33" fmla="*/ 347 h 398"/>
                <a:gd name="T34" fmla="*/ 32 w 590"/>
                <a:gd name="T35" fmla="*/ 312 h 398"/>
                <a:gd name="T36" fmla="*/ 31 w 590"/>
                <a:gd name="T37" fmla="*/ 309 h 398"/>
                <a:gd name="T38" fmla="*/ 32 w 590"/>
                <a:gd name="T39" fmla="*/ 306 h 398"/>
                <a:gd name="T40" fmla="*/ 79 w 590"/>
                <a:gd name="T41" fmla="*/ 287 h 398"/>
                <a:gd name="T42" fmla="*/ 81 w 590"/>
                <a:gd name="T43" fmla="*/ 287 h 398"/>
                <a:gd name="T44" fmla="*/ 82 w 590"/>
                <a:gd name="T45" fmla="*/ 288 h 398"/>
                <a:gd name="T46" fmla="*/ 219 w 590"/>
                <a:gd name="T47" fmla="*/ 352 h 398"/>
                <a:gd name="T48" fmla="*/ 271 w 590"/>
                <a:gd name="T49" fmla="*/ 378 h 398"/>
                <a:gd name="T50" fmla="*/ 292 w 590"/>
                <a:gd name="T51" fmla="*/ 338 h 398"/>
                <a:gd name="T52" fmla="*/ 355 w 590"/>
                <a:gd name="T53" fmla="*/ 398 h 398"/>
                <a:gd name="T54" fmla="*/ 422 w 590"/>
                <a:gd name="T55" fmla="*/ 353 h 398"/>
                <a:gd name="T56" fmla="*/ 445 w 590"/>
                <a:gd name="T57" fmla="*/ 386 h 398"/>
                <a:gd name="T58" fmla="*/ 559 w 590"/>
                <a:gd name="T59" fmla="*/ 314 h 398"/>
                <a:gd name="T60" fmla="*/ 590 w 590"/>
                <a:gd name="T61" fmla="*/ 288 h 398"/>
                <a:gd name="T62" fmla="*/ 378 w 590"/>
                <a:gd name="T63" fmla="*/ 360 h 398"/>
                <a:gd name="T64" fmla="*/ 357 w 590"/>
                <a:gd name="T65" fmla="*/ 339 h 398"/>
                <a:gd name="T66" fmla="*/ 370 w 590"/>
                <a:gd name="T67" fmla="*/ 320 h 398"/>
                <a:gd name="T68" fmla="*/ 363 w 590"/>
                <a:gd name="T69" fmla="*/ 332 h 398"/>
                <a:gd name="T70" fmla="*/ 377 w 590"/>
                <a:gd name="T71" fmla="*/ 346 h 398"/>
                <a:gd name="T72" fmla="*/ 391 w 590"/>
                <a:gd name="T73" fmla="*/ 332 h 398"/>
                <a:gd name="T74" fmla="*/ 380 w 590"/>
                <a:gd name="T75" fmla="*/ 318 h 398"/>
                <a:gd name="T76" fmla="*/ 399 w 590"/>
                <a:gd name="T77" fmla="*/ 339 h 398"/>
                <a:gd name="T78" fmla="*/ 378 w 590"/>
                <a:gd name="T79" fmla="*/ 3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398">
                  <a:moveTo>
                    <a:pt x="590" y="288"/>
                  </a:moveTo>
                  <a:cubicBezTo>
                    <a:pt x="590" y="288"/>
                    <a:pt x="525" y="79"/>
                    <a:pt x="402" y="0"/>
                  </a:cubicBezTo>
                  <a:cubicBezTo>
                    <a:pt x="402" y="0"/>
                    <a:pt x="253" y="78"/>
                    <a:pt x="228" y="107"/>
                  </a:cubicBezTo>
                  <a:cubicBezTo>
                    <a:pt x="277" y="187"/>
                    <a:pt x="361" y="277"/>
                    <a:pt x="362" y="277"/>
                  </a:cubicBezTo>
                  <a:cubicBezTo>
                    <a:pt x="359" y="274"/>
                    <a:pt x="278" y="203"/>
                    <a:pt x="226" y="129"/>
                  </a:cubicBezTo>
                  <a:cubicBezTo>
                    <a:pt x="179" y="167"/>
                    <a:pt x="179" y="167"/>
                    <a:pt x="179" y="167"/>
                  </a:cubicBezTo>
                  <a:cubicBezTo>
                    <a:pt x="227" y="243"/>
                    <a:pt x="297" y="320"/>
                    <a:pt x="298" y="321"/>
                  </a:cubicBezTo>
                  <a:cubicBezTo>
                    <a:pt x="277" y="302"/>
                    <a:pt x="214" y="246"/>
                    <a:pt x="177" y="197"/>
                  </a:cubicBezTo>
                  <a:cubicBezTo>
                    <a:pt x="148" y="195"/>
                    <a:pt x="114" y="202"/>
                    <a:pt x="88" y="209"/>
                  </a:cubicBezTo>
                  <a:cubicBezTo>
                    <a:pt x="87" y="210"/>
                    <a:pt x="87" y="210"/>
                    <a:pt x="87" y="210"/>
                  </a:cubicBezTo>
                  <a:cubicBezTo>
                    <a:pt x="86" y="210"/>
                    <a:pt x="22" y="255"/>
                    <a:pt x="2" y="283"/>
                  </a:cubicBezTo>
                  <a:cubicBezTo>
                    <a:pt x="1" y="289"/>
                    <a:pt x="0" y="308"/>
                    <a:pt x="3" y="319"/>
                  </a:cubicBezTo>
                  <a:cubicBezTo>
                    <a:pt x="4" y="320"/>
                    <a:pt x="12" y="350"/>
                    <a:pt x="5" y="382"/>
                  </a:cubicBezTo>
                  <a:cubicBezTo>
                    <a:pt x="7" y="382"/>
                    <a:pt x="9" y="382"/>
                    <a:pt x="11" y="382"/>
                  </a:cubicBezTo>
                  <a:cubicBezTo>
                    <a:pt x="18" y="382"/>
                    <a:pt x="24" y="381"/>
                    <a:pt x="26" y="379"/>
                  </a:cubicBezTo>
                  <a:cubicBezTo>
                    <a:pt x="26" y="378"/>
                    <a:pt x="41" y="365"/>
                    <a:pt x="37" y="348"/>
                  </a:cubicBezTo>
                  <a:cubicBezTo>
                    <a:pt x="37" y="347"/>
                    <a:pt x="37" y="347"/>
                    <a:pt x="37" y="347"/>
                  </a:cubicBezTo>
                  <a:cubicBezTo>
                    <a:pt x="37" y="340"/>
                    <a:pt x="35" y="320"/>
                    <a:pt x="32" y="312"/>
                  </a:cubicBezTo>
                  <a:cubicBezTo>
                    <a:pt x="31" y="309"/>
                    <a:pt x="31" y="309"/>
                    <a:pt x="31" y="309"/>
                  </a:cubicBezTo>
                  <a:cubicBezTo>
                    <a:pt x="32" y="306"/>
                    <a:pt x="32" y="306"/>
                    <a:pt x="32" y="306"/>
                  </a:cubicBezTo>
                  <a:cubicBezTo>
                    <a:pt x="34" y="303"/>
                    <a:pt x="43" y="288"/>
                    <a:pt x="79" y="287"/>
                  </a:cubicBezTo>
                  <a:cubicBezTo>
                    <a:pt x="81" y="287"/>
                    <a:pt x="81" y="287"/>
                    <a:pt x="81" y="287"/>
                  </a:cubicBezTo>
                  <a:cubicBezTo>
                    <a:pt x="82" y="288"/>
                    <a:pt x="82" y="288"/>
                    <a:pt x="82" y="288"/>
                  </a:cubicBezTo>
                  <a:cubicBezTo>
                    <a:pt x="86" y="290"/>
                    <a:pt x="162" y="330"/>
                    <a:pt x="219" y="352"/>
                  </a:cubicBezTo>
                  <a:cubicBezTo>
                    <a:pt x="220" y="353"/>
                    <a:pt x="252" y="366"/>
                    <a:pt x="271" y="378"/>
                  </a:cubicBezTo>
                  <a:cubicBezTo>
                    <a:pt x="287" y="348"/>
                    <a:pt x="292" y="338"/>
                    <a:pt x="292" y="338"/>
                  </a:cubicBezTo>
                  <a:cubicBezTo>
                    <a:pt x="292" y="338"/>
                    <a:pt x="346" y="393"/>
                    <a:pt x="355" y="398"/>
                  </a:cubicBezTo>
                  <a:cubicBezTo>
                    <a:pt x="355" y="398"/>
                    <a:pt x="402" y="372"/>
                    <a:pt x="422" y="353"/>
                  </a:cubicBezTo>
                  <a:cubicBezTo>
                    <a:pt x="445" y="386"/>
                    <a:pt x="445" y="386"/>
                    <a:pt x="445" y="386"/>
                  </a:cubicBezTo>
                  <a:cubicBezTo>
                    <a:pt x="559" y="314"/>
                    <a:pt x="559" y="314"/>
                    <a:pt x="559" y="314"/>
                  </a:cubicBezTo>
                  <a:lnTo>
                    <a:pt x="590" y="288"/>
                  </a:lnTo>
                  <a:close/>
                  <a:moveTo>
                    <a:pt x="378" y="360"/>
                  </a:moveTo>
                  <a:cubicBezTo>
                    <a:pt x="367" y="360"/>
                    <a:pt x="357" y="350"/>
                    <a:pt x="357" y="339"/>
                  </a:cubicBezTo>
                  <a:cubicBezTo>
                    <a:pt x="357" y="330"/>
                    <a:pt x="363" y="323"/>
                    <a:pt x="370" y="320"/>
                  </a:cubicBezTo>
                  <a:cubicBezTo>
                    <a:pt x="366" y="322"/>
                    <a:pt x="363" y="327"/>
                    <a:pt x="363" y="332"/>
                  </a:cubicBezTo>
                  <a:cubicBezTo>
                    <a:pt x="363" y="340"/>
                    <a:pt x="369" y="346"/>
                    <a:pt x="377" y="346"/>
                  </a:cubicBezTo>
                  <a:cubicBezTo>
                    <a:pt x="385" y="346"/>
                    <a:pt x="391" y="340"/>
                    <a:pt x="391" y="332"/>
                  </a:cubicBezTo>
                  <a:cubicBezTo>
                    <a:pt x="391" y="325"/>
                    <a:pt x="386" y="319"/>
                    <a:pt x="380" y="318"/>
                  </a:cubicBezTo>
                  <a:cubicBezTo>
                    <a:pt x="391" y="319"/>
                    <a:pt x="399" y="328"/>
                    <a:pt x="399" y="339"/>
                  </a:cubicBezTo>
                  <a:cubicBezTo>
                    <a:pt x="399" y="350"/>
                    <a:pt x="390" y="360"/>
                    <a:pt x="378"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51" name="Group 350"/>
          <p:cNvGrpSpPr/>
          <p:nvPr/>
        </p:nvGrpSpPr>
        <p:grpSpPr>
          <a:xfrm>
            <a:off x="465772" y="533400"/>
            <a:ext cx="11255824" cy="1737360"/>
            <a:chOff x="465772" y="1293795"/>
            <a:chExt cx="11255824" cy="1737360"/>
          </a:xfrm>
        </p:grpSpPr>
        <p:sp>
          <p:nvSpPr>
            <p:cNvPr id="373" name="Rectangle 372"/>
            <p:cNvSpPr>
              <a:spLocks noChangeAspect="1"/>
            </p:cNvSpPr>
            <p:nvPr>
              <p:custDataLst>
                <p:tags r:id="rId9"/>
              </p:custDataLst>
            </p:nvPr>
          </p:nvSpPr>
          <p:spPr bwMode="auto">
            <a:xfrm>
              <a:off x="3318553" y="1293795"/>
              <a:ext cx="2688336" cy="1737360"/>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endParaRPr lang="en-US" dirty="0" smtClean="0">
                <a:ln>
                  <a:solidFill>
                    <a:srgbClr val="FFFFFF">
                      <a:alpha val="0"/>
                    </a:srgbClr>
                  </a:solidFill>
                </a:ln>
                <a:solidFill>
                  <a:srgbClr val="FFFFFF">
                    <a:alpha val="99000"/>
                  </a:srgbClr>
                </a:solidFill>
                <a:cs typeface="Segoe UI" pitchFamily="34" charset="0"/>
              </a:endParaRPr>
            </a:p>
            <a:p>
              <a:pPr defTabSz="1218615" fontAlgn="base">
                <a:lnSpc>
                  <a:spcPct val="90000"/>
                </a:lnSpc>
                <a:spcBef>
                  <a:spcPts val="840"/>
                </a:spcBef>
                <a:spcAft>
                  <a:spcPct val="0"/>
                </a:spcAft>
                <a:buClr>
                  <a:srgbClr val="FFFF99"/>
                </a:buClr>
                <a:buSzPct val="120000"/>
              </a:pPr>
              <a:r>
                <a:rPr lang="en-US" sz="2700" dirty="0">
                  <a:ln>
                    <a:solidFill>
                      <a:srgbClr val="FFFFFF">
                        <a:alpha val="0"/>
                      </a:srgbClr>
                    </a:solidFill>
                  </a:ln>
                  <a:solidFill>
                    <a:srgbClr val="FFFFFF">
                      <a:alpha val="99000"/>
                    </a:srgbClr>
                  </a:solidFill>
                  <a:cs typeface="Segoe UI" pitchFamily="34" charset="0"/>
                </a:rPr>
                <a:t>Optimized     </a:t>
              </a:r>
              <a:br>
                <a:rPr lang="en-US" sz="2700" dirty="0">
                  <a:ln>
                    <a:solidFill>
                      <a:srgbClr val="FFFFFF">
                        <a:alpha val="0"/>
                      </a:srgbClr>
                    </a:solidFill>
                  </a:ln>
                  <a:solidFill>
                    <a:srgbClr val="FFFFFF">
                      <a:alpha val="99000"/>
                    </a:srgbClr>
                  </a:solidFill>
                  <a:cs typeface="Segoe UI" pitchFamily="34" charset="0"/>
                </a:rPr>
              </a:br>
              <a:r>
                <a:rPr lang="en-US" sz="2700" dirty="0">
                  <a:ln>
                    <a:solidFill>
                      <a:srgbClr val="FFFFFF">
                        <a:alpha val="0"/>
                      </a:srgbClr>
                    </a:solidFill>
                  </a:ln>
                  <a:solidFill>
                    <a:srgbClr val="FFFFFF">
                      <a:alpha val="99000"/>
                    </a:srgbClr>
                  </a:solidFill>
                  <a:cs typeface="Segoe UI" pitchFamily="34" charset="0"/>
                </a:rPr>
                <a:t>Productivity</a:t>
              </a:r>
            </a:p>
          </p:txBody>
        </p:sp>
        <p:grpSp>
          <p:nvGrpSpPr>
            <p:cNvPr id="353" name="Group 352"/>
            <p:cNvGrpSpPr/>
            <p:nvPr/>
          </p:nvGrpSpPr>
          <p:grpSpPr>
            <a:xfrm>
              <a:off x="465772" y="1293795"/>
              <a:ext cx="2688336" cy="1737360"/>
              <a:chOff x="465772" y="1293795"/>
              <a:chExt cx="2688336" cy="1737360"/>
            </a:xfrm>
          </p:grpSpPr>
          <p:grpSp>
            <p:nvGrpSpPr>
              <p:cNvPr id="362" name="Group 361"/>
              <p:cNvGrpSpPr/>
              <p:nvPr/>
            </p:nvGrpSpPr>
            <p:grpSpPr>
              <a:xfrm>
                <a:off x="465772" y="1293795"/>
                <a:ext cx="2688336" cy="1737360"/>
                <a:chOff x="6826146" y="972753"/>
                <a:chExt cx="2013054" cy="1295309"/>
              </a:xfrm>
            </p:grpSpPr>
            <p:sp>
              <p:nvSpPr>
                <p:cNvPr id="368" name="Rectangle 367"/>
                <p:cNvSpPr>
                  <a:spLocks noChangeAspect="1"/>
                </p:cNvSpPr>
                <p:nvPr>
                  <p:custDataLst>
                    <p:tags r:id="rId12"/>
                  </p:custDataLst>
                </p:nvPr>
              </p:nvSpPr>
              <p:spPr bwMode="auto">
                <a:xfrm>
                  <a:off x="6826146" y="972753"/>
                  <a:ext cx="2013054" cy="1295309"/>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Familiar User Experience</a:t>
                  </a:r>
                  <a:endParaRPr lang="en-US" sz="2700" dirty="0">
                    <a:ln>
                      <a:solidFill>
                        <a:srgbClr val="FFFFFF">
                          <a:alpha val="0"/>
                        </a:srgbClr>
                      </a:solidFill>
                    </a:ln>
                    <a:solidFill>
                      <a:srgbClr val="FFFFFF">
                        <a:alpha val="99000"/>
                      </a:srgbClr>
                    </a:solidFill>
                    <a:cs typeface="Segoe UI" pitchFamily="34" charset="0"/>
                  </a:endParaRPr>
                </a:p>
              </p:txBody>
            </p:sp>
            <p:grpSp>
              <p:nvGrpSpPr>
                <p:cNvPr id="369" name="Group 368"/>
                <p:cNvGrpSpPr>
                  <a:grpSpLocks noChangeAspect="1"/>
                </p:cNvGrpSpPr>
                <p:nvPr/>
              </p:nvGrpSpPr>
              <p:grpSpPr>
                <a:xfrm>
                  <a:off x="7323455" y="1249899"/>
                  <a:ext cx="69373" cy="18865"/>
                  <a:chOff x="-1260476" y="1773238"/>
                  <a:chExt cx="180975" cy="49213"/>
                </a:xfrm>
                <a:solidFill>
                  <a:schemeClr val="bg1"/>
                </a:solidFill>
              </p:grpSpPr>
              <p:sp>
                <p:nvSpPr>
                  <p:cNvPr id="370" name="Freeform 118"/>
                  <p:cNvSpPr>
                    <a:spLocks noEditPoints="1"/>
                  </p:cNvSpPr>
                  <p:nvPr/>
                </p:nvSpPr>
                <p:spPr bwMode="auto">
                  <a:xfrm>
                    <a:off x="-1198563" y="1774826"/>
                    <a:ext cx="47625" cy="47625"/>
                  </a:xfrm>
                  <a:custGeom>
                    <a:avLst/>
                    <a:gdLst>
                      <a:gd name="T0" fmla="*/ 0 w 30"/>
                      <a:gd name="T1" fmla="*/ 30 h 30"/>
                      <a:gd name="T2" fmla="*/ 30 w 30"/>
                      <a:gd name="T3" fmla="*/ 30 h 30"/>
                      <a:gd name="T4" fmla="*/ 30 w 30"/>
                      <a:gd name="T5" fmla="*/ 0 h 30"/>
                      <a:gd name="T6" fmla="*/ 0 w 30"/>
                      <a:gd name="T7" fmla="*/ 0 h 30"/>
                      <a:gd name="T8" fmla="*/ 0 w 30"/>
                      <a:gd name="T9" fmla="*/ 30 h 30"/>
                      <a:gd name="T10" fmla="*/ 8 w 30"/>
                      <a:gd name="T11" fmla="*/ 8 h 30"/>
                      <a:gd name="T12" fmla="*/ 22 w 30"/>
                      <a:gd name="T13" fmla="*/ 8 h 30"/>
                      <a:gd name="T14" fmla="*/ 22 w 30"/>
                      <a:gd name="T15" fmla="*/ 22 h 30"/>
                      <a:gd name="T16" fmla="*/ 8 w 30"/>
                      <a:gd name="T17" fmla="*/ 22 h 30"/>
                      <a:gd name="T18" fmla="*/ 8 w 30"/>
                      <a:gd name="T1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30"/>
                        </a:moveTo>
                        <a:lnTo>
                          <a:pt x="30" y="30"/>
                        </a:lnTo>
                        <a:lnTo>
                          <a:pt x="30" y="0"/>
                        </a:lnTo>
                        <a:lnTo>
                          <a:pt x="0" y="0"/>
                        </a:lnTo>
                        <a:lnTo>
                          <a:pt x="0" y="30"/>
                        </a:lnTo>
                        <a:close/>
                        <a:moveTo>
                          <a:pt x="8" y="8"/>
                        </a:moveTo>
                        <a:lnTo>
                          <a:pt x="22" y="8"/>
                        </a:lnTo>
                        <a:lnTo>
                          <a:pt x="22" y="22"/>
                        </a:lnTo>
                        <a:lnTo>
                          <a:pt x="8" y="22"/>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20"/>
                  <p:cNvSpPr>
                    <a:spLocks noChangeArrowheads="1"/>
                  </p:cNvSpPr>
                  <p:nvPr/>
                </p:nvSpPr>
                <p:spPr bwMode="auto">
                  <a:xfrm>
                    <a:off x="-1260476" y="1809751"/>
                    <a:ext cx="460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21"/>
                  <p:cNvSpPr>
                    <a:spLocks/>
                  </p:cNvSpPr>
                  <p:nvPr/>
                </p:nvSpPr>
                <p:spPr bwMode="auto">
                  <a:xfrm>
                    <a:off x="-1130301" y="1773238"/>
                    <a:ext cx="50800" cy="49213"/>
                  </a:xfrm>
                  <a:custGeom>
                    <a:avLst/>
                    <a:gdLst>
                      <a:gd name="T0" fmla="*/ 26 w 32"/>
                      <a:gd name="T1" fmla="*/ 0 h 31"/>
                      <a:gd name="T2" fmla="*/ 16 w 32"/>
                      <a:gd name="T3" fmla="*/ 10 h 31"/>
                      <a:gd name="T4" fmla="*/ 6 w 32"/>
                      <a:gd name="T5" fmla="*/ 0 h 31"/>
                      <a:gd name="T6" fmla="*/ 0 w 32"/>
                      <a:gd name="T7" fmla="*/ 6 h 31"/>
                      <a:gd name="T8" fmla="*/ 10 w 32"/>
                      <a:gd name="T9" fmla="*/ 16 h 31"/>
                      <a:gd name="T10" fmla="*/ 1 w 32"/>
                      <a:gd name="T11" fmla="*/ 26 h 31"/>
                      <a:gd name="T12" fmla="*/ 6 w 32"/>
                      <a:gd name="T13" fmla="*/ 31 h 31"/>
                      <a:gd name="T14" fmla="*/ 16 w 32"/>
                      <a:gd name="T15" fmla="*/ 21 h 31"/>
                      <a:gd name="T16" fmla="*/ 26 w 32"/>
                      <a:gd name="T17" fmla="*/ 31 h 31"/>
                      <a:gd name="T18" fmla="*/ 31 w 32"/>
                      <a:gd name="T19" fmla="*/ 26 h 31"/>
                      <a:gd name="T20" fmla="*/ 22 w 32"/>
                      <a:gd name="T21" fmla="*/ 16 h 31"/>
                      <a:gd name="T22" fmla="*/ 32 w 32"/>
                      <a:gd name="T23" fmla="*/ 6 h 31"/>
                      <a:gd name="T24" fmla="*/ 26 w 32"/>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1">
                        <a:moveTo>
                          <a:pt x="26" y="0"/>
                        </a:moveTo>
                        <a:lnTo>
                          <a:pt x="16" y="10"/>
                        </a:lnTo>
                        <a:lnTo>
                          <a:pt x="6" y="0"/>
                        </a:lnTo>
                        <a:lnTo>
                          <a:pt x="0" y="6"/>
                        </a:lnTo>
                        <a:lnTo>
                          <a:pt x="10" y="16"/>
                        </a:lnTo>
                        <a:lnTo>
                          <a:pt x="1" y="26"/>
                        </a:lnTo>
                        <a:lnTo>
                          <a:pt x="6" y="31"/>
                        </a:lnTo>
                        <a:lnTo>
                          <a:pt x="16" y="21"/>
                        </a:lnTo>
                        <a:lnTo>
                          <a:pt x="26" y="31"/>
                        </a:lnTo>
                        <a:lnTo>
                          <a:pt x="31" y="26"/>
                        </a:lnTo>
                        <a:lnTo>
                          <a:pt x="22" y="16"/>
                        </a:lnTo>
                        <a:lnTo>
                          <a:pt x="32" y="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3" name="Group 362"/>
              <p:cNvGrpSpPr/>
              <p:nvPr/>
            </p:nvGrpSpPr>
            <p:grpSpPr bwMode="black">
              <a:xfrm>
                <a:off x="694395" y="1446028"/>
                <a:ext cx="393321" cy="758830"/>
                <a:chOff x="3360738" y="989012"/>
                <a:chExt cx="746125" cy="1439864"/>
              </a:xfrm>
            </p:grpSpPr>
            <p:sp>
              <p:nvSpPr>
                <p:cNvPr id="364"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5"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6"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7"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358" name="Rectangle 357"/>
            <p:cNvSpPr>
              <a:spLocks noChangeAspect="1"/>
            </p:cNvSpPr>
            <p:nvPr>
              <p:custDataLst>
                <p:tags r:id="rId10"/>
              </p:custDataLst>
            </p:nvPr>
          </p:nvSpPr>
          <p:spPr bwMode="auto">
            <a:xfrm>
              <a:off x="9024116" y="1293795"/>
              <a:ext cx="2697480" cy="1737360"/>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Schema Editing</a:t>
              </a:r>
              <a:r>
                <a:rPr lang="en-US" sz="2700" dirty="0">
                  <a:ln>
                    <a:solidFill>
                      <a:srgbClr val="FFFFFF">
                        <a:alpha val="0"/>
                      </a:srgbClr>
                    </a:solidFill>
                  </a:ln>
                  <a:solidFill>
                    <a:srgbClr val="FFFFFF">
                      <a:alpha val="99000"/>
                    </a:srgbClr>
                  </a:solidFill>
                  <a:cs typeface="Segoe UI" pitchFamily="34" charset="0"/>
                </a:rPr>
                <a:t/>
              </a:r>
              <a:br>
                <a:rPr lang="en-US" sz="2700" dirty="0">
                  <a:ln>
                    <a:solidFill>
                      <a:srgbClr val="FFFFFF">
                        <a:alpha val="0"/>
                      </a:srgbClr>
                    </a:solidFill>
                  </a:ln>
                  <a:solidFill>
                    <a:srgbClr val="FFFFFF">
                      <a:alpha val="99000"/>
                    </a:srgbClr>
                  </a:solidFill>
                  <a:cs typeface="Segoe UI" pitchFamily="34" charset="0"/>
                </a:rPr>
              </a:br>
              <a:r>
                <a:rPr lang="en-US" sz="2700" dirty="0" smtClean="0">
                  <a:ln>
                    <a:solidFill>
                      <a:srgbClr val="FFFFFF">
                        <a:alpha val="0"/>
                      </a:srgbClr>
                    </a:solidFill>
                  </a:ln>
                  <a:solidFill>
                    <a:srgbClr val="FFFFFF">
                      <a:alpha val="99000"/>
                    </a:srgbClr>
                  </a:solidFill>
                  <a:cs typeface="Segoe UI" pitchFamily="34" charset="0"/>
                </a:rPr>
                <a:t>Tools</a:t>
              </a:r>
            </a:p>
          </p:txBody>
        </p:sp>
        <p:sp>
          <p:nvSpPr>
            <p:cNvPr id="356" name="Rectangle 355"/>
            <p:cNvSpPr>
              <a:spLocks noChangeAspect="1"/>
            </p:cNvSpPr>
            <p:nvPr>
              <p:custDataLst>
                <p:tags r:id="rId11"/>
              </p:custDataLst>
            </p:nvPr>
          </p:nvSpPr>
          <p:spPr bwMode="auto">
            <a:xfrm>
              <a:off x="6171334" y="1293795"/>
              <a:ext cx="2688336" cy="1737360"/>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defRPr/>
              </a:pPr>
              <a:r>
                <a:rPr lang="en-US" sz="2700" dirty="0" smtClean="0">
                  <a:ln>
                    <a:solidFill>
                      <a:srgbClr val="FFFFFF">
                        <a:alpha val="0"/>
                      </a:srgbClr>
                    </a:solidFill>
                  </a:ln>
                  <a:solidFill>
                    <a:srgbClr val="FFFFFF">
                      <a:alpha val="99000"/>
                    </a:srgbClr>
                  </a:solidFill>
                  <a:cs typeface="Segoe UI" pitchFamily="34" charset="0"/>
                </a:rPr>
                <a:t>Difference Detection</a:t>
              </a:r>
              <a:endParaRPr lang="en-US" sz="2700" dirty="0">
                <a:ln>
                  <a:solidFill>
                    <a:srgbClr val="FFFFFF">
                      <a:alpha val="0"/>
                    </a:srgbClr>
                  </a:solidFill>
                </a:ln>
                <a:solidFill>
                  <a:srgbClr val="FFFFFF">
                    <a:alpha val="99000"/>
                  </a:srgbClr>
                </a:solidFill>
                <a:cs typeface="Segoe UI" pitchFamily="34" charset="0"/>
              </a:endParaRPr>
            </a:p>
          </p:txBody>
        </p:sp>
      </p:grpSp>
      <p:grpSp>
        <p:nvGrpSpPr>
          <p:cNvPr id="378" name="Group 377"/>
          <p:cNvGrpSpPr/>
          <p:nvPr/>
        </p:nvGrpSpPr>
        <p:grpSpPr>
          <a:xfrm>
            <a:off x="425132" y="2819400"/>
            <a:ext cx="11328408" cy="1737360"/>
            <a:chOff x="425132" y="1295402"/>
            <a:chExt cx="11328408" cy="1737360"/>
          </a:xfrm>
        </p:grpSpPr>
        <p:grpSp>
          <p:nvGrpSpPr>
            <p:cNvPr id="379" name="Group 378"/>
            <p:cNvGrpSpPr/>
            <p:nvPr/>
          </p:nvGrpSpPr>
          <p:grpSpPr>
            <a:xfrm>
              <a:off x="425132" y="1295402"/>
              <a:ext cx="2688336" cy="1737360"/>
              <a:chOff x="510766" y="1295402"/>
              <a:chExt cx="2688336" cy="1728664"/>
            </a:xfrm>
          </p:grpSpPr>
          <p:sp>
            <p:nvSpPr>
              <p:cNvPr id="392" name="Rectangle 391"/>
              <p:cNvSpPr>
                <a:spLocks noChangeAspect="1"/>
              </p:cNvSpPr>
              <p:nvPr>
                <p:custDataLst>
                  <p:tags r:id="rId8"/>
                </p:custDataLst>
              </p:nvPr>
            </p:nvSpPr>
            <p:spPr bwMode="auto">
              <a:xfrm>
                <a:off x="510766" y="1295402"/>
                <a:ext cx="2688336" cy="1728664"/>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defRPr/>
                </a:pPr>
                <a:r>
                  <a:rPr lang="en-US" dirty="0">
                    <a:ln>
                      <a:solidFill>
                        <a:srgbClr val="FFFFFF">
                          <a:alpha val="0"/>
                        </a:srgbClr>
                      </a:solidFill>
                    </a:ln>
                    <a:solidFill>
                      <a:srgbClr val="FFFFFF">
                        <a:alpha val="99000"/>
                      </a:srgbClr>
                    </a:solidFill>
                    <a:cs typeface="Segoe UI" pitchFamily="34" charset="0"/>
                  </a:rPr>
                  <a:t> </a:t>
                </a: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defRPr/>
                </a:pPr>
                <a:r>
                  <a:rPr lang="en-US" sz="2700" dirty="0" smtClean="0">
                    <a:ln>
                      <a:solidFill>
                        <a:srgbClr val="FFFFFF">
                          <a:alpha val="0"/>
                        </a:srgbClr>
                      </a:solidFill>
                    </a:ln>
                    <a:solidFill>
                      <a:srgbClr val="FFFFFF">
                        <a:alpha val="99000"/>
                      </a:srgbClr>
                    </a:solidFill>
                    <a:cs typeface="Segoe UI" pitchFamily="34" charset="0"/>
                  </a:rPr>
                  <a:t>1</a:t>
                </a:r>
                <a:r>
                  <a:rPr lang="en-US" sz="2700" baseline="30000" dirty="0" smtClean="0">
                    <a:ln>
                      <a:solidFill>
                        <a:srgbClr val="FFFFFF">
                          <a:alpha val="0"/>
                        </a:srgbClr>
                      </a:solidFill>
                    </a:ln>
                    <a:solidFill>
                      <a:srgbClr val="FFFFFF">
                        <a:alpha val="99000"/>
                      </a:srgbClr>
                    </a:solidFill>
                    <a:cs typeface="Segoe UI" pitchFamily="34" charset="0"/>
                  </a:rPr>
                  <a:t>st</a:t>
                </a:r>
                <a:r>
                  <a:rPr lang="en-US" sz="2700" dirty="0" smtClean="0">
                    <a:ln>
                      <a:solidFill>
                        <a:srgbClr val="FFFFFF">
                          <a:alpha val="0"/>
                        </a:srgbClr>
                      </a:solidFill>
                    </a:ln>
                    <a:solidFill>
                      <a:srgbClr val="FFFFFF">
                        <a:alpha val="99000"/>
                      </a:srgbClr>
                    </a:solidFill>
                    <a:cs typeface="Segoe UI" pitchFamily="34" charset="0"/>
                  </a:rPr>
                  <a:t> class T-SQL Support</a:t>
                </a:r>
                <a:endParaRPr lang="en-US" sz="2700" dirty="0">
                  <a:ln>
                    <a:solidFill>
                      <a:srgbClr val="FFFFFF">
                        <a:alpha val="0"/>
                      </a:srgbClr>
                    </a:solidFill>
                  </a:ln>
                  <a:solidFill>
                    <a:srgbClr val="FFFFFF">
                      <a:alpha val="99000"/>
                    </a:srgbClr>
                  </a:solidFill>
                  <a:cs typeface="Segoe UI" pitchFamily="34" charset="0"/>
                </a:endParaRPr>
              </a:p>
            </p:txBody>
          </p:sp>
          <p:sp>
            <p:nvSpPr>
              <p:cNvPr id="393" name="Freeform 6"/>
              <p:cNvSpPr>
                <a:spLocks noChangeAspect="1"/>
              </p:cNvSpPr>
              <p:nvPr/>
            </p:nvSpPr>
            <p:spPr bwMode="auto">
              <a:xfrm>
                <a:off x="803515" y="1469770"/>
                <a:ext cx="688112" cy="604412"/>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121893" tIns="60947" rIns="121893" bIns="60947" numCol="1" anchor="t" anchorCtr="0" compatLnSpc="1">
                <a:prstTxWarp prst="textNoShape">
                  <a:avLst/>
                </a:prstTxWarp>
              </a:bodyPr>
              <a:lstStyle/>
              <a:p>
                <a:pPr>
                  <a:defRPr/>
                </a:pPr>
                <a:endParaRPr lang="en-US" sz="2100" kern="0">
                  <a:solidFill>
                    <a:sysClr val="windowText" lastClr="000000"/>
                  </a:solidFill>
                </a:endParaRPr>
              </a:p>
            </p:txBody>
          </p:sp>
        </p:grpSp>
        <p:sp>
          <p:nvSpPr>
            <p:cNvPr id="390" name="Rectangle 389"/>
            <p:cNvSpPr>
              <a:spLocks noChangeAspect="1"/>
            </p:cNvSpPr>
            <p:nvPr>
              <p:custDataLst>
                <p:tags r:id="rId5"/>
              </p:custDataLst>
            </p:nvPr>
          </p:nvSpPr>
          <p:spPr bwMode="auto">
            <a:xfrm>
              <a:off x="9065204" y="1295402"/>
              <a:ext cx="2688336" cy="1737360"/>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endParaRPr lang="en-US" sz="2700" dirty="0" smtClean="0">
                <a:ln>
                  <a:solidFill>
                    <a:srgbClr val="FFFFFF">
                      <a:alpha val="0"/>
                    </a:srgbClr>
                  </a:solidFill>
                </a:ln>
                <a:solidFill>
                  <a:srgbClr val="FFFFFF">
                    <a:alpha val="99000"/>
                  </a:srgbClr>
                </a:solidFill>
                <a:cs typeface="Segoe UI" pitchFamily="34" charset="0"/>
              </a:endParaRP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Schema Insight</a:t>
              </a:r>
              <a:endParaRPr lang="en-US" dirty="0">
                <a:ln>
                  <a:solidFill>
                    <a:srgbClr val="FFFFFF">
                      <a:alpha val="0"/>
                    </a:srgbClr>
                  </a:solidFill>
                </a:ln>
                <a:solidFill>
                  <a:srgbClr val="FFFFFF">
                    <a:alpha val="99000"/>
                  </a:srgbClr>
                </a:solidFill>
                <a:cs typeface="Segoe UI" pitchFamily="34" charset="0"/>
              </a:endParaRPr>
            </a:p>
          </p:txBody>
        </p:sp>
        <p:grpSp>
          <p:nvGrpSpPr>
            <p:cNvPr id="381" name="Group 380"/>
            <p:cNvGrpSpPr/>
            <p:nvPr/>
          </p:nvGrpSpPr>
          <p:grpSpPr>
            <a:xfrm>
              <a:off x="3305156" y="1295402"/>
              <a:ext cx="2688336" cy="1737360"/>
              <a:chOff x="3305156" y="1295402"/>
              <a:chExt cx="2688336" cy="1737360"/>
            </a:xfrm>
          </p:grpSpPr>
          <p:sp>
            <p:nvSpPr>
              <p:cNvPr id="388" name="Rectangle 387"/>
              <p:cNvSpPr>
                <a:spLocks noChangeAspect="1"/>
              </p:cNvSpPr>
              <p:nvPr>
                <p:custDataLst>
                  <p:tags r:id="rId7"/>
                </p:custDataLst>
              </p:nvPr>
            </p:nvSpPr>
            <p:spPr bwMode="auto">
              <a:xfrm>
                <a:off x="3305156" y="1295402"/>
                <a:ext cx="2688336" cy="1737360"/>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Isolated</a:t>
                </a:r>
                <a:endParaRPr lang="en-US" sz="2700" dirty="0">
                  <a:ln>
                    <a:solidFill>
                      <a:srgbClr val="FFFFFF">
                        <a:alpha val="0"/>
                      </a:srgbClr>
                    </a:solidFill>
                  </a:ln>
                  <a:solidFill>
                    <a:srgbClr val="FFFFFF">
                      <a:alpha val="99000"/>
                    </a:srgbClr>
                  </a:solidFill>
                  <a:cs typeface="Segoe UI" pitchFamily="34" charset="0"/>
                </a:endParaRPr>
              </a:p>
            </p:txBody>
          </p:sp>
          <p:sp>
            <p:nvSpPr>
              <p:cNvPr id="389" name="Freeform 23"/>
              <p:cNvSpPr>
                <a:spLocks noEditPoints="1"/>
              </p:cNvSpPr>
              <p:nvPr/>
            </p:nvSpPr>
            <p:spPr bwMode="black">
              <a:xfrm>
                <a:off x="3427412" y="1450619"/>
                <a:ext cx="685800" cy="68298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382" name="Group 381"/>
            <p:cNvGrpSpPr/>
            <p:nvPr/>
          </p:nvGrpSpPr>
          <p:grpSpPr>
            <a:xfrm>
              <a:off x="6185180" y="1295402"/>
              <a:ext cx="2688336" cy="1737360"/>
              <a:chOff x="6185180" y="1295402"/>
              <a:chExt cx="2688336" cy="1737360"/>
            </a:xfrm>
          </p:grpSpPr>
          <p:sp>
            <p:nvSpPr>
              <p:cNvPr id="383" name="Rectangle 382"/>
              <p:cNvSpPr>
                <a:spLocks noChangeAspect="1"/>
              </p:cNvSpPr>
              <p:nvPr>
                <p:custDataLst>
                  <p:tags r:id="rId6"/>
                </p:custDataLst>
              </p:nvPr>
            </p:nvSpPr>
            <p:spPr bwMode="auto">
              <a:xfrm>
                <a:off x="6185180" y="1295402"/>
                <a:ext cx="2688336" cy="1737360"/>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endParaRPr lang="en-US" dirty="0" smtClean="0">
                  <a:ln>
                    <a:solidFill>
                      <a:srgbClr val="FFFFFF">
                        <a:alpha val="0"/>
                      </a:srgbClr>
                    </a:solidFill>
                  </a:ln>
                  <a:solidFill>
                    <a:srgbClr val="FFFFFF">
                      <a:alpha val="99000"/>
                    </a:srgbClr>
                  </a:solidFill>
                  <a:cs typeface="Segoe UI" pitchFamily="34" charset="0"/>
                </a:endParaRP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Integrated</a:t>
                </a:r>
                <a:endParaRPr lang="en-US" sz="2700" dirty="0">
                  <a:ln>
                    <a:solidFill>
                      <a:srgbClr val="FFFFFF">
                        <a:alpha val="0"/>
                      </a:srgbClr>
                    </a:solidFill>
                  </a:ln>
                  <a:solidFill>
                    <a:srgbClr val="FFFFFF">
                      <a:alpha val="99000"/>
                    </a:srgbClr>
                  </a:solidFill>
                  <a:cs typeface="Segoe UI" pitchFamily="34" charset="0"/>
                </a:endParaRPr>
              </a:p>
            </p:txBody>
          </p:sp>
          <p:grpSp>
            <p:nvGrpSpPr>
              <p:cNvPr id="384" name="Group 383"/>
              <p:cNvGrpSpPr/>
              <p:nvPr/>
            </p:nvGrpSpPr>
            <p:grpSpPr bwMode="black">
              <a:xfrm>
                <a:off x="6363781" y="1470647"/>
                <a:ext cx="721231" cy="586753"/>
                <a:chOff x="5184775" y="225425"/>
                <a:chExt cx="1500188" cy="1220788"/>
              </a:xfrm>
              <a:solidFill>
                <a:srgbClr val="FFFFFF"/>
              </a:solidFill>
            </p:grpSpPr>
            <p:sp>
              <p:nvSpPr>
                <p:cNvPr id="385"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6"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7"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grpSp>
        <p:nvGrpSpPr>
          <p:cNvPr id="394" name="Group 393"/>
          <p:cNvGrpSpPr/>
          <p:nvPr/>
        </p:nvGrpSpPr>
        <p:grpSpPr>
          <a:xfrm>
            <a:off x="431449" y="5029200"/>
            <a:ext cx="11322083" cy="1737360"/>
            <a:chOff x="431449" y="1312215"/>
            <a:chExt cx="11322083" cy="1737360"/>
          </a:xfrm>
        </p:grpSpPr>
        <p:grpSp>
          <p:nvGrpSpPr>
            <p:cNvPr id="395" name="Group 394"/>
            <p:cNvGrpSpPr/>
            <p:nvPr/>
          </p:nvGrpSpPr>
          <p:grpSpPr>
            <a:xfrm>
              <a:off x="431449" y="1312215"/>
              <a:ext cx="2688336" cy="1737360"/>
              <a:chOff x="507868" y="1315330"/>
              <a:chExt cx="2683370" cy="1725473"/>
            </a:xfrm>
          </p:grpSpPr>
          <p:sp>
            <p:nvSpPr>
              <p:cNvPr id="416" name="Rectangle 415"/>
              <p:cNvSpPr>
                <a:spLocks noChangeAspect="1"/>
              </p:cNvSpPr>
              <p:nvPr>
                <p:custDataLst>
                  <p:tags r:id="rId4"/>
                </p:custDataLst>
              </p:nvPr>
            </p:nvSpPr>
            <p:spPr bwMode="auto">
              <a:xfrm>
                <a:off x="507868" y="1315330"/>
                <a:ext cx="2683370" cy="1725473"/>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defRPr/>
                </a:pPr>
                <a:r>
                  <a:rPr lang="en-US" dirty="0">
                    <a:ln>
                      <a:solidFill>
                        <a:srgbClr val="FFFFFF">
                          <a:alpha val="0"/>
                        </a:srgbClr>
                      </a:solidFill>
                    </a:ln>
                    <a:solidFill>
                      <a:srgbClr val="FFFFFF">
                        <a:alpha val="99000"/>
                      </a:srgbClr>
                    </a:solidFill>
                    <a:cs typeface="Segoe UI" pitchFamily="34" charset="0"/>
                  </a:rPr>
                  <a:t> </a:t>
                </a:r>
                <a:r>
                  <a:rPr lang="en-US" dirty="0" smtClean="0">
                    <a:ln>
                      <a:solidFill>
                        <a:srgbClr val="FFFFFF">
                          <a:alpha val="0"/>
                        </a:srgbClr>
                      </a:solidFill>
                    </a:ln>
                    <a:solidFill>
                      <a:srgbClr val="FFFFFF">
                        <a:alpha val="99000"/>
                      </a:srgbClr>
                    </a:solidFill>
                    <a:cs typeface="Segoe UI" pitchFamily="34" charset="0"/>
                  </a:rPr>
                  <a:t>           </a:t>
                </a:r>
              </a:p>
              <a:p>
                <a:pPr defTabSz="1218535" fontAlgn="base">
                  <a:spcBef>
                    <a:spcPct val="0"/>
                  </a:spcBef>
                  <a:spcAft>
                    <a:spcPct val="0"/>
                  </a:spcAft>
                  <a:defRPr/>
                </a:pPr>
                <a:r>
                  <a:rPr lang="en-US" sz="2700" kern="0" dirty="0" smtClean="0">
                    <a:solidFill>
                      <a:srgbClr val="FFFFFF">
                        <a:alpha val="99000"/>
                      </a:srgbClr>
                    </a:solidFill>
                  </a:rPr>
                  <a:t>Declarative</a:t>
                </a:r>
                <a:endParaRPr lang="en-US" sz="2700" kern="0" dirty="0">
                  <a:solidFill>
                    <a:srgbClr val="FFFFFF">
                      <a:alpha val="99000"/>
                    </a:srgbClr>
                  </a:solidFill>
                </a:endParaRPr>
              </a:p>
            </p:txBody>
          </p:sp>
          <p:grpSp>
            <p:nvGrpSpPr>
              <p:cNvPr id="417" name="Group 416"/>
              <p:cNvGrpSpPr>
                <a:grpSpLocks noChangeAspect="1"/>
              </p:cNvGrpSpPr>
              <p:nvPr/>
            </p:nvGrpSpPr>
            <p:grpSpPr>
              <a:xfrm>
                <a:off x="613249" y="1414905"/>
                <a:ext cx="673018" cy="862136"/>
                <a:chOff x="-2773363" y="1651000"/>
                <a:chExt cx="2692401" cy="3448051"/>
              </a:xfrm>
              <a:solidFill>
                <a:schemeClr val="bg1"/>
              </a:solidFill>
            </p:grpSpPr>
            <p:sp>
              <p:nvSpPr>
                <p:cNvPr id="418"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Oval 21"/>
                <p:cNvSpPr>
                  <a:spLocks noChangeArrowheads="1"/>
                </p:cNvSpPr>
                <p:nvPr/>
              </p:nvSpPr>
              <p:spPr bwMode="auto">
                <a:xfrm>
                  <a:off x="-1055688" y="2462213"/>
                  <a:ext cx="171450" cy="1714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Oval 22"/>
                <p:cNvSpPr>
                  <a:spLocks noChangeArrowheads="1"/>
                </p:cNvSpPr>
                <p:nvPr/>
              </p:nvSpPr>
              <p:spPr bwMode="auto">
                <a:xfrm>
                  <a:off x="-1776413" y="2792413"/>
                  <a:ext cx="115888"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96" name="Group 395"/>
            <p:cNvGrpSpPr/>
            <p:nvPr/>
          </p:nvGrpSpPr>
          <p:grpSpPr>
            <a:xfrm>
              <a:off x="6187281" y="1312215"/>
              <a:ext cx="2688336" cy="1737360"/>
              <a:chOff x="9141616" y="1312215"/>
              <a:chExt cx="2683373" cy="1728584"/>
            </a:xfrm>
          </p:grpSpPr>
          <p:sp>
            <p:nvSpPr>
              <p:cNvPr id="408" name="Rectangle 407"/>
              <p:cNvSpPr>
                <a:spLocks noChangeAspect="1"/>
              </p:cNvSpPr>
              <p:nvPr>
                <p:custDataLst>
                  <p:tags r:id="rId3"/>
                </p:custDataLst>
              </p:nvPr>
            </p:nvSpPr>
            <p:spPr bwMode="auto">
              <a:xfrm>
                <a:off x="9141616" y="1312215"/>
                <a:ext cx="2683373" cy="1728584"/>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365681"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kern="0" dirty="0" smtClean="0">
                    <a:solidFill>
                      <a:srgbClr val="FFFFFF">
                        <a:alpha val="99000"/>
                      </a:srgbClr>
                    </a:solidFill>
                  </a:rPr>
                  <a:t>Standard Formats</a:t>
                </a:r>
                <a:endParaRPr lang="en-US" dirty="0">
                  <a:ln>
                    <a:solidFill>
                      <a:srgbClr val="FFFFFF">
                        <a:alpha val="0"/>
                      </a:srgbClr>
                    </a:solidFill>
                  </a:ln>
                  <a:solidFill>
                    <a:srgbClr val="FFFFFF">
                      <a:alpha val="99000"/>
                    </a:srgbClr>
                  </a:solidFill>
                  <a:cs typeface="Segoe UI" pitchFamily="34" charset="0"/>
                </a:endParaRPr>
              </a:p>
            </p:txBody>
          </p:sp>
          <p:grpSp>
            <p:nvGrpSpPr>
              <p:cNvPr id="409" name="Group 408"/>
              <p:cNvGrpSpPr>
                <a:grpSpLocks noChangeAspect="1"/>
              </p:cNvGrpSpPr>
              <p:nvPr/>
            </p:nvGrpSpPr>
            <p:grpSpPr>
              <a:xfrm>
                <a:off x="9316954" y="1435804"/>
                <a:ext cx="794722" cy="633485"/>
                <a:chOff x="-2630488" y="2244726"/>
                <a:chExt cx="1954213" cy="1557338"/>
              </a:xfrm>
              <a:solidFill>
                <a:schemeClr val="bg1"/>
              </a:solidFill>
            </p:grpSpPr>
            <p:sp>
              <p:nvSpPr>
                <p:cNvPr id="410" name="Freeform 103"/>
                <p:cNvSpPr>
                  <a:spLocks/>
                </p:cNvSpPr>
                <p:nvPr/>
              </p:nvSpPr>
              <p:spPr bwMode="auto">
                <a:xfrm>
                  <a:off x="-2570163" y="3328988"/>
                  <a:ext cx="804862" cy="125413"/>
                </a:xfrm>
                <a:custGeom>
                  <a:avLst/>
                  <a:gdLst>
                    <a:gd name="T0" fmla="*/ 507 w 507"/>
                    <a:gd name="T1" fmla="*/ 0 h 79"/>
                    <a:gd name="T2" fmla="*/ 0 w 507"/>
                    <a:gd name="T3" fmla="*/ 61 h 79"/>
                    <a:gd name="T4" fmla="*/ 0 w 507"/>
                    <a:gd name="T5" fmla="*/ 79 h 79"/>
                    <a:gd name="T6" fmla="*/ 507 w 507"/>
                    <a:gd name="T7" fmla="*/ 50 h 79"/>
                    <a:gd name="T8" fmla="*/ 507 w 507"/>
                    <a:gd name="T9" fmla="*/ 0 h 79"/>
                  </a:gdLst>
                  <a:ahLst/>
                  <a:cxnLst>
                    <a:cxn ang="0">
                      <a:pos x="T0" y="T1"/>
                    </a:cxn>
                    <a:cxn ang="0">
                      <a:pos x="T2" y="T3"/>
                    </a:cxn>
                    <a:cxn ang="0">
                      <a:pos x="T4" y="T5"/>
                    </a:cxn>
                    <a:cxn ang="0">
                      <a:pos x="T6" y="T7"/>
                    </a:cxn>
                    <a:cxn ang="0">
                      <a:pos x="T8" y="T9"/>
                    </a:cxn>
                  </a:cxnLst>
                  <a:rect l="0" t="0" r="r" b="b"/>
                  <a:pathLst>
                    <a:path w="507" h="79">
                      <a:moveTo>
                        <a:pt x="507" y="0"/>
                      </a:moveTo>
                      <a:lnTo>
                        <a:pt x="0" y="61"/>
                      </a:lnTo>
                      <a:lnTo>
                        <a:pt x="0" y="79"/>
                      </a:lnTo>
                      <a:lnTo>
                        <a:pt x="507" y="50"/>
                      </a:lnTo>
                      <a:lnTo>
                        <a:pt x="5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4"/>
                <p:cNvSpPr>
                  <a:spLocks/>
                </p:cNvSpPr>
                <p:nvPr/>
              </p:nvSpPr>
              <p:spPr bwMode="auto">
                <a:xfrm>
                  <a:off x="-2570163" y="3033713"/>
                  <a:ext cx="804862" cy="204788"/>
                </a:xfrm>
                <a:custGeom>
                  <a:avLst/>
                  <a:gdLst>
                    <a:gd name="T0" fmla="*/ 507 w 507"/>
                    <a:gd name="T1" fmla="*/ 0 h 129"/>
                    <a:gd name="T2" fmla="*/ 0 w 507"/>
                    <a:gd name="T3" fmla="*/ 111 h 129"/>
                    <a:gd name="T4" fmla="*/ 0 w 507"/>
                    <a:gd name="T5" fmla="*/ 129 h 129"/>
                    <a:gd name="T6" fmla="*/ 507 w 507"/>
                    <a:gd name="T7" fmla="*/ 60 h 129"/>
                    <a:gd name="T8" fmla="*/ 507 w 507"/>
                    <a:gd name="T9" fmla="*/ 0 h 129"/>
                  </a:gdLst>
                  <a:ahLst/>
                  <a:cxnLst>
                    <a:cxn ang="0">
                      <a:pos x="T0" y="T1"/>
                    </a:cxn>
                    <a:cxn ang="0">
                      <a:pos x="T2" y="T3"/>
                    </a:cxn>
                    <a:cxn ang="0">
                      <a:pos x="T4" y="T5"/>
                    </a:cxn>
                    <a:cxn ang="0">
                      <a:pos x="T6" y="T7"/>
                    </a:cxn>
                    <a:cxn ang="0">
                      <a:pos x="T8" y="T9"/>
                    </a:cxn>
                  </a:cxnLst>
                  <a:rect l="0" t="0" r="r" b="b"/>
                  <a:pathLst>
                    <a:path w="507" h="129">
                      <a:moveTo>
                        <a:pt x="507" y="0"/>
                      </a:moveTo>
                      <a:lnTo>
                        <a:pt x="0" y="111"/>
                      </a:lnTo>
                      <a:lnTo>
                        <a:pt x="0" y="129"/>
                      </a:lnTo>
                      <a:lnTo>
                        <a:pt x="507" y="60"/>
                      </a:lnTo>
                      <a:lnTo>
                        <a:pt x="5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5"/>
                <p:cNvSpPr>
                  <a:spLocks noEditPoints="1"/>
                </p:cNvSpPr>
                <p:nvPr/>
              </p:nvSpPr>
              <p:spPr bwMode="auto">
                <a:xfrm>
                  <a:off x="-2630488" y="2317751"/>
                  <a:ext cx="1343025" cy="1484313"/>
                </a:xfrm>
                <a:custGeom>
                  <a:avLst/>
                  <a:gdLst>
                    <a:gd name="T0" fmla="*/ 586 w 846"/>
                    <a:gd name="T1" fmla="*/ 78 h 935"/>
                    <a:gd name="T2" fmla="*/ 586 w 846"/>
                    <a:gd name="T3" fmla="*/ 111 h 935"/>
                    <a:gd name="T4" fmla="*/ 214 w 846"/>
                    <a:gd name="T5" fmla="*/ 359 h 935"/>
                    <a:gd name="T6" fmla="*/ 0 w 846"/>
                    <a:gd name="T7" fmla="*/ 527 h 935"/>
                    <a:gd name="T8" fmla="*/ 30 w 846"/>
                    <a:gd name="T9" fmla="*/ 921 h 935"/>
                    <a:gd name="T10" fmla="*/ 39 w 846"/>
                    <a:gd name="T11" fmla="*/ 737 h 935"/>
                    <a:gd name="T12" fmla="*/ 117 w 846"/>
                    <a:gd name="T13" fmla="*/ 923 h 935"/>
                    <a:gd name="T14" fmla="*/ 126 w 846"/>
                    <a:gd name="T15" fmla="*/ 732 h 935"/>
                    <a:gd name="T16" fmla="*/ 202 w 846"/>
                    <a:gd name="T17" fmla="*/ 924 h 935"/>
                    <a:gd name="T18" fmla="*/ 211 w 846"/>
                    <a:gd name="T19" fmla="*/ 727 h 935"/>
                    <a:gd name="T20" fmla="*/ 287 w 846"/>
                    <a:gd name="T21" fmla="*/ 926 h 935"/>
                    <a:gd name="T22" fmla="*/ 296 w 846"/>
                    <a:gd name="T23" fmla="*/ 725 h 935"/>
                    <a:gd name="T24" fmla="*/ 374 w 846"/>
                    <a:gd name="T25" fmla="*/ 927 h 935"/>
                    <a:gd name="T26" fmla="*/ 383 w 846"/>
                    <a:gd name="T27" fmla="*/ 719 h 935"/>
                    <a:gd name="T28" fmla="*/ 459 w 846"/>
                    <a:gd name="T29" fmla="*/ 928 h 935"/>
                    <a:gd name="T30" fmla="*/ 468 w 846"/>
                    <a:gd name="T31" fmla="*/ 715 h 935"/>
                    <a:gd name="T32" fmla="*/ 547 w 846"/>
                    <a:gd name="T33" fmla="*/ 931 h 935"/>
                    <a:gd name="T34" fmla="*/ 556 w 846"/>
                    <a:gd name="T35" fmla="*/ 712 h 935"/>
                    <a:gd name="T36" fmla="*/ 846 w 846"/>
                    <a:gd name="T37" fmla="*/ 935 h 935"/>
                    <a:gd name="T38" fmla="*/ 798 w 846"/>
                    <a:gd name="T39" fmla="*/ 0 h 935"/>
                    <a:gd name="T40" fmla="*/ 228 w 846"/>
                    <a:gd name="T41" fmla="*/ 381 h 935"/>
                    <a:gd name="T42" fmla="*/ 548 w 846"/>
                    <a:gd name="T43" fmla="*/ 388 h 935"/>
                    <a:gd name="T44" fmla="*/ 227 w 846"/>
                    <a:gd name="T45" fmla="*/ 470 h 935"/>
                    <a:gd name="T46" fmla="*/ 554 w 846"/>
                    <a:gd name="T47" fmla="*/ 696 h 935"/>
                    <a:gd name="T48" fmla="*/ 29 w 846"/>
                    <a:gd name="T49" fmla="*/ 725 h 935"/>
                    <a:gd name="T50" fmla="*/ 554 w 846"/>
                    <a:gd name="T51" fmla="*/ 626 h 935"/>
                    <a:gd name="T52" fmla="*/ 554 w 846"/>
                    <a:gd name="T53" fmla="*/ 518 h 935"/>
                    <a:gd name="T54" fmla="*/ 29 w 846"/>
                    <a:gd name="T55" fmla="*/ 555 h 935"/>
                    <a:gd name="T56" fmla="*/ 554 w 846"/>
                    <a:gd name="T57" fmla="*/ 518 h 935"/>
                    <a:gd name="T58" fmla="*/ 591 w 846"/>
                    <a:gd name="T59" fmla="*/ 812 h 935"/>
                    <a:gd name="T60" fmla="*/ 591 w 846"/>
                    <a:gd name="T61" fmla="*/ 794 h 935"/>
                    <a:gd name="T62" fmla="*/ 596 w 846"/>
                    <a:gd name="T63" fmla="*/ 277 h 935"/>
                    <a:gd name="T64" fmla="*/ 773 w 846"/>
                    <a:gd name="T65" fmla="*/ 794 h 935"/>
                    <a:gd name="T66" fmla="*/ 608 w 846"/>
                    <a:gd name="T67" fmla="*/ 593 h 935"/>
                    <a:gd name="T68" fmla="*/ 773 w 846"/>
                    <a:gd name="T69" fmla="*/ 557 h 935"/>
                    <a:gd name="T70" fmla="*/ 608 w 846"/>
                    <a:gd name="T71" fmla="*/ 418 h 935"/>
                    <a:gd name="T72" fmla="*/ 773 w 846"/>
                    <a:gd name="T73" fmla="*/ 369 h 935"/>
                    <a:gd name="T74" fmla="*/ 608 w 846"/>
                    <a:gd name="T75" fmla="*/ 255 h 935"/>
                    <a:gd name="T76" fmla="*/ 773 w 846"/>
                    <a:gd name="T77" fmla="*/ 199 h 935"/>
                    <a:gd name="T78" fmla="*/ 608 w 846"/>
                    <a:gd name="T79" fmla="*/ 116 h 935"/>
                    <a:gd name="T80" fmla="*/ 791 w 846"/>
                    <a:gd name="T81" fmla="*/ 3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935">
                      <a:moveTo>
                        <a:pt x="798" y="0"/>
                      </a:moveTo>
                      <a:lnTo>
                        <a:pt x="586" y="78"/>
                      </a:lnTo>
                      <a:lnTo>
                        <a:pt x="586" y="111"/>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06"/>
                <p:cNvSpPr>
                  <a:spLocks/>
                </p:cNvSpPr>
                <p:nvPr/>
              </p:nvSpPr>
              <p:spPr bwMode="auto">
                <a:xfrm>
                  <a:off x="-2466975" y="2806701"/>
                  <a:ext cx="109537" cy="234950"/>
                </a:xfrm>
                <a:custGeom>
                  <a:avLst/>
                  <a:gdLst>
                    <a:gd name="T0" fmla="*/ 69 w 69"/>
                    <a:gd name="T1" fmla="*/ 0 h 148"/>
                    <a:gd name="T2" fmla="*/ 0 w 69"/>
                    <a:gd name="T3" fmla="*/ 24 h 148"/>
                    <a:gd name="T4" fmla="*/ 0 w 69"/>
                    <a:gd name="T5" fmla="*/ 148 h 148"/>
                    <a:gd name="T6" fmla="*/ 69 w 69"/>
                    <a:gd name="T7" fmla="*/ 131 h 148"/>
                    <a:gd name="T8" fmla="*/ 69 w 69"/>
                    <a:gd name="T9" fmla="*/ 0 h 148"/>
                  </a:gdLst>
                  <a:ahLst/>
                  <a:cxnLst>
                    <a:cxn ang="0">
                      <a:pos x="T0" y="T1"/>
                    </a:cxn>
                    <a:cxn ang="0">
                      <a:pos x="T2" y="T3"/>
                    </a:cxn>
                    <a:cxn ang="0">
                      <a:pos x="T4" y="T5"/>
                    </a:cxn>
                    <a:cxn ang="0">
                      <a:pos x="T6" y="T7"/>
                    </a:cxn>
                    <a:cxn ang="0">
                      <a:pos x="T8" y="T9"/>
                    </a:cxn>
                  </a:cxnLst>
                  <a:rect l="0" t="0" r="r" b="b"/>
                  <a:pathLst>
                    <a:path w="69" h="148">
                      <a:moveTo>
                        <a:pt x="69" y="0"/>
                      </a:moveTo>
                      <a:lnTo>
                        <a:pt x="0" y="24"/>
                      </a:lnTo>
                      <a:lnTo>
                        <a:pt x="0" y="148"/>
                      </a:lnTo>
                      <a:lnTo>
                        <a:pt x="69" y="131"/>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7"/>
                <p:cNvSpPr>
                  <a:spLocks noEditPoints="1"/>
                </p:cNvSpPr>
                <p:nvPr/>
              </p:nvSpPr>
              <p:spPr bwMode="auto">
                <a:xfrm>
                  <a:off x="-2627313" y="2527301"/>
                  <a:ext cx="906462" cy="592138"/>
                </a:xfrm>
                <a:custGeom>
                  <a:avLst/>
                  <a:gdLst>
                    <a:gd name="T0" fmla="*/ 219 w 571"/>
                    <a:gd name="T1" fmla="*/ 102 h 373"/>
                    <a:gd name="T2" fmla="*/ 219 w 571"/>
                    <a:gd name="T3" fmla="*/ 132 h 373"/>
                    <a:gd name="T4" fmla="*/ 72 w 571"/>
                    <a:gd name="T5" fmla="*/ 184 h 373"/>
                    <a:gd name="T6" fmla="*/ 72 w 571"/>
                    <a:gd name="T7" fmla="*/ 256 h 373"/>
                    <a:gd name="T8" fmla="*/ 0 w 571"/>
                    <a:gd name="T9" fmla="*/ 273 h 373"/>
                    <a:gd name="T10" fmla="*/ 0 w 571"/>
                    <a:gd name="T11" fmla="*/ 308 h 373"/>
                    <a:gd name="T12" fmla="*/ 32 w 571"/>
                    <a:gd name="T13" fmla="*/ 308 h 373"/>
                    <a:gd name="T14" fmla="*/ 32 w 571"/>
                    <a:gd name="T15" fmla="*/ 373 h 373"/>
                    <a:gd name="T16" fmla="*/ 199 w 571"/>
                    <a:gd name="T17" fmla="*/ 330 h 373"/>
                    <a:gd name="T18" fmla="*/ 199 w 571"/>
                    <a:gd name="T19" fmla="*/ 217 h 373"/>
                    <a:gd name="T20" fmla="*/ 571 w 571"/>
                    <a:gd name="T21" fmla="*/ 113 h 373"/>
                    <a:gd name="T22" fmla="*/ 571 w 571"/>
                    <a:gd name="T23" fmla="*/ 0 h 373"/>
                    <a:gd name="T24" fmla="*/ 219 w 571"/>
                    <a:gd name="T25" fmla="*/ 102 h 373"/>
                    <a:gd name="T26" fmla="*/ 179 w 571"/>
                    <a:gd name="T27" fmla="*/ 314 h 373"/>
                    <a:gd name="T28" fmla="*/ 92 w 571"/>
                    <a:gd name="T29" fmla="*/ 335 h 373"/>
                    <a:gd name="T30" fmla="*/ 92 w 571"/>
                    <a:gd name="T31" fmla="*/ 195 h 373"/>
                    <a:gd name="T32" fmla="*/ 179 w 571"/>
                    <a:gd name="T33" fmla="*/ 164 h 373"/>
                    <a:gd name="T34" fmla="*/ 179 w 571"/>
                    <a:gd name="T35" fmla="*/ 31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1" h="373">
                      <a:moveTo>
                        <a:pt x="219" y="102"/>
                      </a:moveTo>
                      <a:lnTo>
                        <a:pt x="219" y="132"/>
                      </a:lnTo>
                      <a:lnTo>
                        <a:pt x="72" y="184"/>
                      </a:lnTo>
                      <a:lnTo>
                        <a:pt x="72" y="256"/>
                      </a:lnTo>
                      <a:lnTo>
                        <a:pt x="0" y="273"/>
                      </a:lnTo>
                      <a:lnTo>
                        <a:pt x="0" y="308"/>
                      </a:lnTo>
                      <a:lnTo>
                        <a:pt x="32" y="308"/>
                      </a:lnTo>
                      <a:lnTo>
                        <a:pt x="32" y="373"/>
                      </a:lnTo>
                      <a:lnTo>
                        <a:pt x="199" y="330"/>
                      </a:lnTo>
                      <a:lnTo>
                        <a:pt x="199" y="217"/>
                      </a:lnTo>
                      <a:lnTo>
                        <a:pt x="571" y="113"/>
                      </a:lnTo>
                      <a:lnTo>
                        <a:pt x="571" y="0"/>
                      </a:lnTo>
                      <a:lnTo>
                        <a:pt x="219" y="102"/>
                      </a:lnTo>
                      <a:close/>
                      <a:moveTo>
                        <a:pt x="179" y="314"/>
                      </a:moveTo>
                      <a:lnTo>
                        <a:pt x="92" y="335"/>
                      </a:lnTo>
                      <a:lnTo>
                        <a:pt x="92" y="195"/>
                      </a:lnTo>
                      <a:lnTo>
                        <a:pt x="179" y="164"/>
                      </a:lnTo>
                      <a:lnTo>
                        <a:pt x="179" y="3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08"/>
                <p:cNvSpPr>
                  <a:spLocks noEditPoints="1"/>
                </p:cNvSpPr>
                <p:nvPr/>
              </p:nvSpPr>
              <p:spPr bwMode="auto">
                <a:xfrm>
                  <a:off x="-1273175" y="2244726"/>
                  <a:ext cx="596900" cy="1555750"/>
                </a:xfrm>
                <a:custGeom>
                  <a:avLst/>
                  <a:gdLst>
                    <a:gd name="T0" fmla="*/ 296 w 341"/>
                    <a:gd name="T1" fmla="*/ 336 h 889"/>
                    <a:gd name="T2" fmla="*/ 296 w 341"/>
                    <a:gd name="T3" fmla="*/ 285 h 889"/>
                    <a:gd name="T4" fmla="*/ 181 w 341"/>
                    <a:gd name="T5" fmla="*/ 178 h 889"/>
                    <a:gd name="T6" fmla="*/ 140 w 341"/>
                    <a:gd name="T7" fmla="*/ 182 h 889"/>
                    <a:gd name="T8" fmla="*/ 24 w 341"/>
                    <a:gd name="T9" fmla="*/ 0 h 889"/>
                    <a:gd name="T10" fmla="*/ 0 w 341"/>
                    <a:gd name="T11" fmla="*/ 38 h 889"/>
                    <a:gd name="T12" fmla="*/ 0 w 341"/>
                    <a:gd name="T13" fmla="*/ 889 h 889"/>
                    <a:gd name="T14" fmla="*/ 51 w 341"/>
                    <a:gd name="T15" fmla="*/ 872 h 889"/>
                    <a:gd name="T16" fmla="*/ 51 w 341"/>
                    <a:gd name="T17" fmla="*/ 206 h 889"/>
                    <a:gd name="T18" fmla="*/ 135 w 341"/>
                    <a:gd name="T19" fmla="*/ 186 h 889"/>
                    <a:gd name="T20" fmla="*/ 135 w 341"/>
                    <a:gd name="T21" fmla="*/ 194 h 889"/>
                    <a:gd name="T22" fmla="*/ 59 w 341"/>
                    <a:gd name="T23" fmla="*/ 212 h 889"/>
                    <a:gd name="T24" fmla="*/ 59 w 341"/>
                    <a:gd name="T25" fmla="*/ 872 h 889"/>
                    <a:gd name="T26" fmla="*/ 80 w 341"/>
                    <a:gd name="T27" fmla="*/ 874 h 889"/>
                    <a:gd name="T28" fmla="*/ 80 w 341"/>
                    <a:gd name="T29" fmla="*/ 232 h 889"/>
                    <a:gd name="T30" fmla="*/ 84 w 341"/>
                    <a:gd name="T31" fmla="*/ 232 h 889"/>
                    <a:gd name="T32" fmla="*/ 84 w 341"/>
                    <a:gd name="T33" fmla="*/ 874 h 889"/>
                    <a:gd name="T34" fmla="*/ 108 w 341"/>
                    <a:gd name="T35" fmla="*/ 876 h 889"/>
                    <a:gd name="T36" fmla="*/ 108 w 341"/>
                    <a:gd name="T37" fmla="*/ 228 h 889"/>
                    <a:gd name="T38" fmla="*/ 112 w 341"/>
                    <a:gd name="T39" fmla="*/ 228 h 889"/>
                    <a:gd name="T40" fmla="*/ 112 w 341"/>
                    <a:gd name="T41" fmla="*/ 877 h 889"/>
                    <a:gd name="T42" fmla="*/ 135 w 341"/>
                    <a:gd name="T43" fmla="*/ 878 h 889"/>
                    <a:gd name="T44" fmla="*/ 135 w 341"/>
                    <a:gd name="T45" fmla="*/ 224 h 889"/>
                    <a:gd name="T46" fmla="*/ 139 w 341"/>
                    <a:gd name="T47" fmla="*/ 224 h 889"/>
                    <a:gd name="T48" fmla="*/ 139 w 341"/>
                    <a:gd name="T49" fmla="*/ 879 h 889"/>
                    <a:gd name="T50" fmla="*/ 161 w 341"/>
                    <a:gd name="T51" fmla="*/ 881 h 889"/>
                    <a:gd name="T52" fmla="*/ 161 w 341"/>
                    <a:gd name="T53" fmla="*/ 220 h 889"/>
                    <a:gd name="T54" fmla="*/ 165 w 341"/>
                    <a:gd name="T55" fmla="*/ 220 h 889"/>
                    <a:gd name="T56" fmla="*/ 165 w 341"/>
                    <a:gd name="T57" fmla="*/ 881 h 889"/>
                    <a:gd name="T58" fmla="*/ 181 w 341"/>
                    <a:gd name="T59" fmla="*/ 882 h 889"/>
                    <a:gd name="T60" fmla="*/ 341 w 341"/>
                    <a:gd name="T61" fmla="*/ 869 h 889"/>
                    <a:gd name="T62" fmla="*/ 341 w 341"/>
                    <a:gd name="T63" fmla="*/ 378 h 889"/>
                    <a:gd name="T64" fmla="*/ 296 w 341"/>
                    <a:gd name="T65" fmla="*/ 336 h 889"/>
                    <a:gd name="T66" fmla="*/ 284 w 341"/>
                    <a:gd name="T67" fmla="*/ 305 h 889"/>
                    <a:gd name="T68" fmla="*/ 200 w 341"/>
                    <a:gd name="T69" fmla="*/ 227 h 889"/>
                    <a:gd name="T70" fmla="*/ 200 w 341"/>
                    <a:gd name="T71" fmla="*/ 864 h 889"/>
                    <a:gd name="T72" fmla="*/ 192 w 341"/>
                    <a:gd name="T73" fmla="*/ 864 h 889"/>
                    <a:gd name="T74" fmla="*/ 192 w 341"/>
                    <a:gd name="T75" fmla="*/ 209 h 889"/>
                    <a:gd name="T76" fmla="*/ 283 w 341"/>
                    <a:gd name="T77" fmla="*/ 294 h 889"/>
                    <a:gd name="T78" fmla="*/ 284 w 341"/>
                    <a:gd name="T79" fmla="*/ 30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97" name="Group 396"/>
            <p:cNvGrpSpPr/>
            <p:nvPr/>
          </p:nvGrpSpPr>
          <p:grpSpPr>
            <a:xfrm>
              <a:off x="3309365" y="1312215"/>
              <a:ext cx="2688336" cy="1737360"/>
              <a:chOff x="3309365" y="1312215"/>
              <a:chExt cx="2688336" cy="1737360"/>
            </a:xfrm>
          </p:grpSpPr>
          <p:sp>
            <p:nvSpPr>
              <p:cNvPr id="406" name="Rectangle 405"/>
              <p:cNvSpPr>
                <a:spLocks noChangeAspect="1"/>
              </p:cNvSpPr>
              <p:nvPr>
                <p:custDataLst>
                  <p:tags r:id="rId2"/>
                </p:custDataLst>
              </p:nvPr>
            </p:nvSpPr>
            <p:spPr bwMode="auto">
              <a:xfrm>
                <a:off x="3309365" y="1312215"/>
                <a:ext cx="2688336" cy="1737360"/>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algn="ct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535" fontAlgn="base">
                  <a:spcBef>
                    <a:spcPct val="0"/>
                  </a:spcBef>
                  <a:spcAft>
                    <a:spcPct val="0"/>
                  </a:spcAft>
                  <a:defRPr/>
                </a:pPr>
                <a:r>
                  <a:rPr lang="en-US" sz="2700" kern="0" dirty="0" smtClean="0">
                    <a:solidFill>
                      <a:srgbClr val="FFFFFF">
                        <a:alpha val="99000"/>
                      </a:srgbClr>
                    </a:solidFill>
                  </a:rPr>
                  <a:t>Multi-Targeting</a:t>
                </a:r>
                <a:endParaRPr lang="en-US" sz="2700" kern="0" dirty="0">
                  <a:solidFill>
                    <a:srgbClr val="FFFFFF">
                      <a:alpha val="99000"/>
                    </a:srgbClr>
                  </a:solidFill>
                </a:endParaRPr>
              </a:p>
            </p:txBody>
          </p:sp>
          <p:sp>
            <p:nvSpPr>
              <p:cNvPr id="407" name="Freeform 22"/>
              <p:cNvSpPr>
                <a:spLocks noEditPoints="1"/>
              </p:cNvSpPr>
              <p:nvPr/>
            </p:nvSpPr>
            <p:spPr bwMode="black">
              <a:xfrm>
                <a:off x="3427412" y="1447800"/>
                <a:ext cx="685800" cy="733094"/>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grpSp>
          <p:nvGrpSpPr>
            <p:cNvPr id="399" name="Group 398"/>
            <p:cNvGrpSpPr/>
            <p:nvPr/>
          </p:nvGrpSpPr>
          <p:grpSpPr>
            <a:xfrm>
              <a:off x="9065196" y="1312215"/>
              <a:ext cx="2688336" cy="1737359"/>
              <a:chOff x="6264422" y="1315329"/>
              <a:chExt cx="2678656" cy="1725473"/>
            </a:xfrm>
          </p:grpSpPr>
          <p:sp>
            <p:nvSpPr>
              <p:cNvPr id="401" name="Rectangle 400"/>
              <p:cNvSpPr>
                <a:spLocks noChangeAspect="1"/>
              </p:cNvSpPr>
              <p:nvPr>
                <p:custDataLst>
                  <p:tags r:id="rId1"/>
                </p:custDataLst>
              </p:nvPr>
            </p:nvSpPr>
            <p:spPr bwMode="auto">
              <a:xfrm>
                <a:off x="6264422" y="1315329"/>
                <a:ext cx="2678656" cy="1725473"/>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algn="ctr" defTabSz="1218615" fontAlgn="base">
                  <a:lnSpc>
                    <a:spcPct val="90000"/>
                  </a:lnSpc>
                  <a:spcBef>
                    <a:spcPts val="840"/>
                  </a:spcBef>
                  <a:spcAft>
                    <a:spcPct val="0"/>
                  </a:spcAft>
                  <a:buClr>
                    <a:srgbClr val="FFFF99"/>
                  </a:buClr>
                  <a:buSzPct val="120000"/>
                </a:pPr>
                <a:endParaRPr lang="en-US" dirty="0" smtClean="0">
                  <a:ln>
                    <a:solidFill>
                      <a:srgbClr val="FFFFFF">
                        <a:alpha val="0"/>
                      </a:srgbClr>
                    </a:solidFill>
                  </a:ln>
                  <a:solidFill>
                    <a:srgbClr val="FFFFFF">
                      <a:alpha val="99000"/>
                    </a:srgbClr>
                  </a:solidFill>
                  <a:cs typeface="Segoe UI" pitchFamily="34" charset="0"/>
                </a:endParaRPr>
              </a:p>
              <a:p>
                <a:pPr defTabSz="1218535" fontAlgn="base">
                  <a:spcBef>
                    <a:spcPct val="0"/>
                  </a:spcBef>
                  <a:spcAft>
                    <a:spcPct val="0"/>
                  </a:spcAft>
                  <a:defRPr/>
                </a:pPr>
                <a:r>
                  <a:rPr lang="en-US" sz="2700" kern="0" dirty="0" smtClean="0">
                    <a:solidFill>
                      <a:srgbClr val="FFFFFF">
                        <a:alpha val="99000"/>
                      </a:srgbClr>
                    </a:solidFill>
                  </a:rPr>
                  <a:t>DAC</a:t>
                </a:r>
                <a:endParaRPr lang="en-US" sz="2700" kern="0" dirty="0">
                  <a:solidFill>
                    <a:srgbClr val="FFFFFF">
                      <a:alpha val="99000"/>
                    </a:srgbClr>
                  </a:solidFill>
                </a:endParaRPr>
              </a:p>
            </p:txBody>
          </p:sp>
          <p:grpSp>
            <p:nvGrpSpPr>
              <p:cNvPr id="402" name="Group 401"/>
              <p:cNvGrpSpPr>
                <a:grpSpLocks noChangeAspect="1"/>
              </p:cNvGrpSpPr>
              <p:nvPr/>
            </p:nvGrpSpPr>
            <p:grpSpPr>
              <a:xfrm>
                <a:off x="7225894" y="1638148"/>
                <a:ext cx="59636" cy="184077"/>
                <a:chOff x="-1616075" y="2730500"/>
                <a:chExt cx="258763" cy="798512"/>
              </a:xfrm>
              <a:solidFill>
                <a:schemeClr val="bg1"/>
              </a:solidFill>
            </p:grpSpPr>
            <p:sp>
              <p:nvSpPr>
                <p:cNvPr id="403" name="Freeform 73"/>
                <p:cNvSpPr>
                  <a:spLocks/>
                </p:cNvSpPr>
                <p:nvPr/>
              </p:nvSpPr>
              <p:spPr bwMode="auto">
                <a:xfrm>
                  <a:off x="-1495425" y="2730500"/>
                  <a:ext cx="138113" cy="52387"/>
                </a:xfrm>
                <a:custGeom>
                  <a:avLst/>
                  <a:gdLst>
                    <a:gd name="T0" fmla="*/ 35 w 37"/>
                    <a:gd name="T1" fmla="*/ 14 h 14"/>
                    <a:gd name="T2" fmla="*/ 37 w 37"/>
                    <a:gd name="T3" fmla="*/ 12 h 14"/>
                    <a:gd name="T4" fmla="*/ 36 w 37"/>
                    <a:gd name="T5" fmla="*/ 9 h 14"/>
                    <a:gd name="T6" fmla="*/ 29 w 37"/>
                    <a:gd name="T7" fmla="*/ 1 h 14"/>
                    <a:gd name="T8" fmla="*/ 27 w 37"/>
                    <a:gd name="T9" fmla="*/ 0 h 14"/>
                    <a:gd name="T10" fmla="*/ 27 w 37"/>
                    <a:gd name="T11" fmla="*/ 0 h 14"/>
                    <a:gd name="T12" fmla="*/ 27 w 37"/>
                    <a:gd name="T13" fmla="*/ 0 h 14"/>
                    <a:gd name="T14" fmla="*/ 26 w 37"/>
                    <a:gd name="T15" fmla="*/ 0 h 14"/>
                    <a:gd name="T16" fmla="*/ 26 w 37"/>
                    <a:gd name="T17" fmla="*/ 0 h 14"/>
                    <a:gd name="T18" fmla="*/ 25 w 37"/>
                    <a:gd name="T19" fmla="*/ 0 h 14"/>
                    <a:gd name="T20" fmla="*/ 25 w 37"/>
                    <a:gd name="T21" fmla="*/ 0 h 14"/>
                    <a:gd name="T22" fmla="*/ 25 w 37"/>
                    <a:gd name="T23" fmla="*/ 0 h 14"/>
                    <a:gd name="T24" fmla="*/ 25 w 37"/>
                    <a:gd name="T25" fmla="*/ 0 h 14"/>
                    <a:gd name="T26" fmla="*/ 24 w 37"/>
                    <a:gd name="T27" fmla="*/ 0 h 14"/>
                    <a:gd name="T28" fmla="*/ 24 w 37"/>
                    <a:gd name="T29" fmla="*/ 0 h 14"/>
                    <a:gd name="T30" fmla="*/ 23 w 37"/>
                    <a:gd name="T31" fmla="*/ 0 h 14"/>
                    <a:gd name="T32" fmla="*/ 23 w 37"/>
                    <a:gd name="T33" fmla="*/ 0 h 14"/>
                    <a:gd name="T34" fmla="*/ 0 w 37"/>
                    <a:gd name="T35" fmla="*/ 9 h 14"/>
                    <a:gd name="T36" fmla="*/ 35 w 37"/>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5" y="14"/>
                      </a:moveTo>
                      <a:cubicBezTo>
                        <a:pt x="37" y="14"/>
                        <a:pt x="37" y="13"/>
                        <a:pt x="37" y="12"/>
                      </a:cubicBezTo>
                      <a:cubicBezTo>
                        <a:pt x="37" y="11"/>
                        <a:pt x="36" y="10"/>
                        <a:pt x="36" y="9"/>
                      </a:cubicBezTo>
                      <a:cubicBezTo>
                        <a:pt x="33" y="6"/>
                        <a:pt x="31" y="4"/>
                        <a:pt x="29" y="1"/>
                      </a:cubicBezTo>
                      <a:cubicBezTo>
                        <a:pt x="27" y="0"/>
                        <a:pt x="27" y="0"/>
                        <a:pt x="27" y="0"/>
                      </a:cubicBezTo>
                      <a:cubicBezTo>
                        <a:pt x="27" y="0"/>
                        <a:pt x="27" y="0"/>
                        <a:pt x="27" y="0"/>
                      </a:cubicBezTo>
                      <a:cubicBezTo>
                        <a:pt x="27" y="0"/>
                        <a:pt x="27" y="0"/>
                        <a:pt x="27" y="0"/>
                      </a:cubicBezTo>
                      <a:cubicBezTo>
                        <a:pt x="27" y="0"/>
                        <a:pt x="26" y="0"/>
                        <a:pt x="26" y="0"/>
                      </a:cubicBezTo>
                      <a:cubicBezTo>
                        <a:pt x="26" y="0"/>
                        <a:pt x="26" y="0"/>
                        <a:pt x="26" y="0"/>
                      </a:cubicBezTo>
                      <a:cubicBezTo>
                        <a:pt x="26" y="0"/>
                        <a:pt x="26" y="0"/>
                        <a:pt x="25" y="0"/>
                      </a:cubicBezTo>
                      <a:cubicBezTo>
                        <a:pt x="25" y="0"/>
                        <a:pt x="25" y="0"/>
                        <a:pt x="25" y="0"/>
                      </a:cubicBezTo>
                      <a:cubicBezTo>
                        <a:pt x="25" y="0"/>
                        <a:pt x="25" y="0"/>
                        <a:pt x="25" y="0"/>
                      </a:cubicBezTo>
                      <a:cubicBezTo>
                        <a:pt x="25" y="0"/>
                        <a:pt x="25" y="0"/>
                        <a:pt x="25" y="0"/>
                      </a:cubicBezTo>
                      <a:cubicBezTo>
                        <a:pt x="25" y="0"/>
                        <a:pt x="25" y="0"/>
                        <a:pt x="24" y="0"/>
                      </a:cubicBezTo>
                      <a:cubicBezTo>
                        <a:pt x="24" y="0"/>
                        <a:pt x="24" y="0"/>
                        <a:pt x="24" y="0"/>
                      </a:cubicBezTo>
                      <a:cubicBezTo>
                        <a:pt x="23" y="0"/>
                        <a:pt x="23" y="0"/>
                        <a:pt x="23" y="0"/>
                      </a:cubicBezTo>
                      <a:cubicBezTo>
                        <a:pt x="23" y="0"/>
                        <a:pt x="23" y="0"/>
                        <a:pt x="23" y="0"/>
                      </a:cubicBezTo>
                      <a:cubicBezTo>
                        <a:pt x="0" y="9"/>
                        <a:pt x="0" y="9"/>
                        <a:pt x="0" y="9"/>
                      </a:cubicBezTo>
                      <a:lnTo>
                        <a:pt x="3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74"/>
                <p:cNvSpPr>
                  <a:spLocks/>
                </p:cNvSpPr>
                <p:nvPr/>
              </p:nvSpPr>
              <p:spPr bwMode="auto">
                <a:xfrm>
                  <a:off x="-1616075" y="3479800"/>
                  <a:ext cx="104775" cy="49212"/>
                </a:xfrm>
                <a:custGeom>
                  <a:avLst/>
                  <a:gdLst>
                    <a:gd name="T0" fmla="*/ 0 w 28"/>
                    <a:gd name="T1" fmla="*/ 10 h 13"/>
                    <a:gd name="T2" fmla="*/ 0 w 28"/>
                    <a:gd name="T3" fmla="*/ 13 h 13"/>
                    <a:gd name="T4" fmla="*/ 28 w 28"/>
                    <a:gd name="T5" fmla="*/ 4 h 13"/>
                    <a:gd name="T6" fmla="*/ 28 w 28"/>
                    <a:gd name="T7" fmla="*/ 0 h 13"/>
                    <a:gd name="T8" fmla="*/ 0 w 28"/>
                    <a:gd name="T9" fmla="*/ 9 h 13"/>
                    <a:gd name="T10" fmla="*/ 0 w 28"/>
                    <a:gd name="T11" fmla="*/ 10 h 13"/>
                  </a:gdLst>
                  <a:ahLst/>
                  <a:cxnLst>
                    <a:cxn ang="0">
                      <a:pos x="T0" y="T1"/>
                    </a:cxn>
                    <a:cxn ang="0">
                      <a:pos x="T2" y="T3"/>
                    </a:cxn>
                    <a:cxn ang="0">
                      <a:pos x="T4" y="T5"/>
                    </a:cxn>
                    <a:cxn ang="0">
                      <a:pos x="T6" y="T7"/>
                    </a:cxn>
                    <a:cxn ang="0">
                      <a:pos x="T8" y="T9"/>
                    </a:cxn>
                    <a:cxn ang="0">
                      <a:pos x="T10" y="T11"/>
                    </a:cxn>
                  </a:cxnLst>
                  <a:rect l="0" t="0" r="r" b="b"/>
                  <a:pathLst>
                    <a:path w="28" h="13">
                      <a:moveTo>
                        <a:pt x="0" y="10"/>
                      </a:moveTo>
                      <a:cubicBezTo>
                        <a:pt x="0" y="13"/>
                        <a:pt x="0" y="13"/>
                        <a:pt x="0" y="13"/>
                      </a:cubicBezTo>
                      <a:cubicBezTo>
                        <a:pt x="28" y="4"/>
                        <a:pt x="28" y="4"/>
                        <a:pt x="28" y="4"/>
                      </a:cubicBezTo>
                      <a:cubicBezTo>
                        <a:pt x="28" y="0"/>
                        <a:pt x="28" y="0"/>
                        <a:pt x="28" y="0"/>
                      </a:cubicBezTo>
                      <a:cubicBezTo>
                        <a:pt x="0" y="9"/>
                        <a:pt x="0" y="9"/>
                        <a:pt x="0" y="9"/>
                      </a:cubicBezTo>
                      <a:cubicBezTo>
                        <a:pt x="0" y="9"/>
                        <a:pt x="0"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77"/>
                <p:cNvSpPr>
                  <a:spLocks/>
                </p:cNvSpPr>
                <p:nvPr/>
              </p:nvSpPr>
              <p:spPr bwMode="auto">
                <a:xfrm>
                  <a:off x="-1470025" y="3443288"/>
                  <a:ext cx="11113" cy="36512"/>
                </a:xfrm>
                <a:custGeom>
                  <a:avLst/>
                  <a:gdLst>
                    <a:gd name="T0" fmla="*/ 2 w 3"/>
                    <a:gd name="T1" fmla="*/ 10 h 10"/>
                    <a:gd name="T2" fmla="*/ 3 w 3"/>
                    <a:gd name="T3" fmla="*/ 10 h 10"/>
                    <a:gd name="T4" fmla="*/ 3 w 3"/>
                    <a:gd name="T5" fmla="*/ 0 h 10"/>
                    <a:gd name="T6" fmla="*/ 2 w 3"/>
                    <a:gd name="T7" fmla="*/ 0 h 10"/>
                    <a:gd name="T8" fmla="*/ 2 w 3"/>
                    <a:gd name="T9" fmla="*/ 0 h 10"/>
                    <a:gd name="T10" fmla="*/ 1 w 3"/>
                    <a:gd name="T11" fmla="*/ 0 h 10"/>
                    <a:gd name="T12" fmla="*/ 0 w 3"/>
                    <a:gd name="T13" fmla="*/ 0 h 10"/>
                    <a:gd name="T14" fmla="*/ 2 w 3"/>
                    <a:gd name="T15" fmla="*/ 7 h 10"/>
                    <a:gd name="T16" fmla="*/ 2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0"/>
                      </a:moveTo>
                      <a:cubicBezTo>
                        <a:pt x="3" y="10"/>
                        <a:pt x="3" y="10"/>
                        <a:pt x="3" y="10"/>
                      </a:cubicBezTo>
                      <a:cubicBezTo>
                        <a:pt x="3" y="0"/>
                        <a:pt x="3" y="0"/>
                        <a:pt x="3" y="0"/>
                      </a:cubicBezTo>
                      <a:cubicBezTo>
                        <a:pt x="2" y="0"/>
                        <a:pt x="2" y="0"/>
                        <a:pt x="2" y="0"/>
                      </a:cubicBezTo>
                      <a:cubicBezTo>
                        <a:pt x="2" y="0"/>
                        <a:pt x="2" y="0"/>
                        <a:pt x="2" y="0"/>
                      </a:cubicBezTo>
                      <a:cubicBezTo>
                        <a:pt x="2" y="0"/>
                        <a:pt x="1" y="0"/>
                        <a:pt x="1" y="0"/>
                      </a:cubicBezTo>
                      <a:cubicBezTo>
                        <a:pt x="0" y="0"/>
                        <a:pt x="0" y="0"/>
                        <a:pt x="0" y="0"/>
                      </a:cubicBezTo>
                      <a:cubicBezTo>
                        <a:pt x="1" y="2"/>
                        <a:pt x="2" y="4"/>
                        <a:pt x="2" y="7"/>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 name="Group 1"/>
          <p:cNvGrpSpPr/>
          <p:nvPr/>
        </p:nvGrpSpPr>
        <p:grpSpPr>
          <a:xfrm>
            <a:off x="9218612" y="5181600"/>
            <a:ext cx="914400" cy="666650"/>
            <a:chOff x="9218612" y="5181600"/>
            <a:chExt cx="914400" cy="666650"/>
          </a:xfrm>
        </p:grpSpPr>
        <p:sp>
          <p:nvSpPr>
            <p:cNvPr id="89" name="Freeform 79"/>
            <p:cNvSpPr>
              <a:spLocks/>
            </p:cNvSpPr>
            <p:nvPr/>
          </p:nvSpPr>
          <p:spPr bwMode="black">
            <a:xfrm>
              <a:off x="9218612" y="5526854"/>
              <a:ext cx="914400" cy="321396"/>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90" name="Freeform 80"/>
            <p:cNvSpPr>
              <a:spLocks noEditPoints="1"/>
            </p:cNvSpPr>
            <p:nvPr/>
          </p:nvSpPr>
          <p:spPr bwMode="black">
            <a:xfrm>
              <a:off x="9218612" y="5181600"/>
              <a:ext cx="914400" cy="318589"/>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sp>
        <p:nvSpPr>
          <p:cNvPr id="91" name="Freeform 14"/>
          <p:cNvSpPr>
            <a:spLocks noEditPoints="1"/>
          </p:cNvSpPr>
          <p:nvPr/>
        </p:nvSpPr>
        <p:spPr bwMode="black">
          <a:xfrm>
            <a:off x="9142412" y="665100"/>
            <a:ext cx="737892" cy="706500"/>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pic>
        <p:nvPicPr>
          <p:cNvPr id="92" name="Picture 34" descr="Efficiency.png"/>
          <p:cNvPicPr>
            <a:picLocks noChangeAspect="1"/>
          </p:cNvPicPr>
          <p:nvPr/>
        </p:nvPicPr>
        <p:blipFill>
          <a:blip r:embed="rId15" cstate="print"/>
          <a:srcRect/>
          <a:stretch>
            <a:fillRect/>
          </a:stretch>
        </p:blipFill>
        <p:spPr bwMode="auto">
          <a:xfrm>
            <a:off x="3264621" y="547543"/>
            <a:ext cx="990600" cy="900257"/>
          </a:xfrm>
          <a:prstGeom prst="rect">
            <a:avLst/>
          </a:prstGeom>
          <a:noFill/>
          <a:ln>
            <a:noFill/>
          </a:ln>
        </p:spPr>
      </p:pic>
      <p:sp>
        <p:nvSpPr>
          <p:cNvPr id="99" name="Freeform 18"/>
          <p:cNvSpPr>
            <a:spLocks noEditPoints="1"/>
          </p:cNvSpPr>
          <p:nvPr/>
        </p:nvSpPr>
        <p:spPr bwMode="black">
          <a:xfrm>
            <a:off x="9218612" y="2974617"/>
            <a:ext cx="661692" cy="60678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nvGrpSpPr>
          <p:cNvPr id="83" name="Group 82"/>
          <p:cNvGrpSpPr/>
          <p:nvPr/>
        </p:nvGrpSpPr>
        <p:grpSpPr>
          <a:xfrm>
            <a:off x="6323012" y="626203"/>
            <a:ext cx="685800" cy="780033"/>
            <a:chOff x="3586163" y="1794554"/>
            <a:chExt cx="906105" cy="1108645"/>
          </a:xfrm>
        </p:grpSpPr>
        <p:grpSp>
          <p:nvGrpSpPr>
            <p:cNvPr id="84" name="Group 83"/>
            <p:cNvGrpSpPr/>
            <p:nvPr/>
          </p:nvGrpSpPr>
          <p:grpSpPr>
            <a:xfrm>
              <a:off x="3586163" y="2278401"/>
              <a:ext cx="466724" cy="624798"/>
              <a:chOff x="4800600" y="2419352"/>
              <a:chExt cx="466724" cy="624798"/>
            </a:xfrm>
          </p:grpSpPr>
          <p:sp>
            <p:nvSpPr>
              <p:cNvPr id="105" name="Rectangle 9"/>
              <p:cNvSpPr/>
              <p:nvPr/>
            </p:nvSpPr>
            <p:spPr>
              <a:xfrm>
                <a:off x="4800600" y="2434550"/>
                <a:ext cx="457200" cy="609600"/>
              </a:xfrm>
              <a:custGeom>
                <a:avLst/>
                <a:gdLst>
                  <a:gd name="connsiteX0" fmla="*/ 0 w 457200"/>
                  <a:gd name="connsiteY0" fmla="*/ 0 h 609600"/>
                  <a:gd name="connsiteX1" fmla="*/ 457200 w 457200"/>
                  <a:gd name="connsiteY1" fmla="*/ 0 h 609600"/>
                  <a:gd name="connsiteX2" fmla="*/ 457200 w 457200"/>
                  <a:gd name="connsiteY2" fmla="*/ 609600 h 609600"/>
                  <a:gd name="connsiteX3" fmla="*/ 0 w 457200"/>
                  <a:gd name="connsiteY3" fmla="*/ 609600 h 609600"/>
                  <a:gd name="connsiteX4" fmla="*/ 0 w 457200"/>
                  <a:gd name="connsiteY4" fmla="*/ 0 h 609600"/>
                  <a:gd name="connsiteX0" fmla="*/ 0 w 457200"/>
                  <a:gd name="connsiteY0" fmla="*/ 0 h 609600"/>
                  <a:gd name="connsiteX1" fmla="*/ 454819 w 457200"/>
                  <a:gd name="connsiteY1" fmla="*/ 0 h 609600"/>
                  <a:gd name="connsiteX2" fmla="*/ 457200 w 457200"/>
                  <a:gd name="connsiteY2" fmla="*/ 609600 h 609600"/>
                  <a:gd name="connsiteX3" fmla="*/ 0 w 457200"/>
                  <a:gd name="connsiteY3" fmla="*/ 609600 h 609600"/>
                  <a:gd name="connsiteX4" fmla="*/ 0 w 4572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609600">
                    <a:moveTo>
                      <a:pt x="0" y="0"/>
                    </a:moveTo>
                    <a:lnTo>
                      <a:pt x="454819" y="0"/>
                    </a:lnTo>
                    <a:cubicBezTo>
                      <a:pt x="455613" y="203200"/>
                      <a:pt x="456406" y="406400"/>
                      <a:pt x="457200" y="609600"/>
                    </a:cubicBezTo>
                    <a:lnTo>
                      <a:pt x="0" y="6096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114924" y="2419352"/>
                <a:ext cx="142876"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1"/>
              <p:cNvSpPr/>
              <p:nvPr/>
            </p:nvSpPr>
            <p:spPr>
              <a:xfrm>
                <a:off x="5114924" y="2419352"/>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 name="connsiteX4" fmla="*/ 0 w 152400"/>
                  <a:gd name="connsiteY4" fmla="*/ 0 h 152400"/>
                  <a:gd name="connsiteX0" fmla="*/ 0 w 152400"/>
                  <a:gd name="connsiteY0" fmla="*/ 0 h 152400"/>
                  <a:gd name="connsiteX1" fmla="*/ 78581 w 152400"/>
                  <a:gd name="connsiteY1" fmla="*/ 78581 h 152400"/>
                  <a:gd name="connsiteX2" fmla="*/ 152400 w 152400"/>
                  <a:gd name="connsiteY2" fmla="*/ 152400 h 152400"/>
                  <a:gd name="connsiteX3" fmla="*/ 0 w 152400"/>
                  <a:gd name="connsiteY3" fmla="*/ 152400 h 152400"/>
                  <a:gd name="connsiteX4" fmla="*/ 0 w 1524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0" y="0"/>
                    </a:moveTo>
                    <a:lnTo>
                      <a:pt x="78581" y="78581"/>
                    </a:lnTo>
                    <a:lnTo>
                      <a:pt x="152400" y="152400"/>
                    </a:lnTo>
                    <a:lnTo>
                      <a:pt x="0" y="152400"/>
                    </a:lnTo>
                    <a:lnTo>
                      <a:pt x="0" y="0"/>
                    </a:lnTo>
                    <a:close/>
                  </a:path>
                </a:pathLst>
              </a:cu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000501" y="1794554"/>
              <a:ext cx="466724" cy="624798"/>
              <a:chOff x="4800600" y="2419352"/>
              <a:chExt cx="466724" cy="624798"/>
            </a:xfrm>
          </p:grpSpPr>
          <p:sp>
            <p:nvSpPr>
              <p:cNvPr id="102" name="Rectangle 9"/>
              <p:cNvSpPr/>
              <p:nvPr/>
            </p:nvSpPr>
            <p:spPr>
              <a:xfrm>
                <a:off x="4800600" y="2434550"/>
                <a:ext cx="457200" cy="609600"/>
              </a:xfrm>
              <a:custGeom>
                <a:avLst/>
                <a:gdLst>
                  <a:gd name="connsiteX0" fmla="*/ 0 w 457200"/>
                  <a:gd name="connsiteY0" fmla="*/ 0 h 609600"/>
                  <a:gd name="connsiteX1" fmla="*/ 457200 w 457200"/>
                  <a:gd name="connsiteY1" fmla="*/ 0 h 609600"/>
                  <a:gd name="connsiteX2" fmla="*/ 457200 w 457200"/>
                  <a:gd name="connsiteY2" fmla="*/ 609600 h 609600"/>
                  <a:gd name="connsiteX3" fmla="*/ 0 w 457200"/>
                  <a:gd name="connsiteY3" fmla="*/ 609600 h 609600"/>
                  <a:gd name="connsiteX4" fmla="*/ 0 w 457200"/>
                  <a:gd name="connsiteY4" fmla="*/ 0 h 609600"/>
                  <a:gd name="connsiteX0" fmla="*/ 0 w 457200"/>
                  <a:gd name="connsiteY0" fmla="*/ 0 h 609600"/>
                  <a:gd name="connsiteX1" fmla="*/ 454819 w 457200"/>
                  <a:gd name="connsiteY1" fmla="*/ 0 h 609600"/>
                  <a:gd name="connsiteX2" fmla="*/ 457200 w 457200"/>
                  <a:gd name="connsiteY2" fmla="*/ 609600 h 609600"/>
                  <a:gd name="connsiteX3" fmla="*/ 0 w 457200"/>
                  <a:gd name="connsiteY3" fmla="*/ 609600 h 609600"/>
                  <a:gd name="connsiteX4" fmla="*/ 0 w 4572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609600">
                    <a:moveTo>
                      <a:pt x="0" y="0"/>
                    </a:moveTo>
                    <a:lnTo>
                      <a:pt x="454819" y="0"/>
                    </a:lnTo>
                    <a:cubicBezTo>
                      <a:pt x="455613" y="203200"/>
                      <a:pt x="456406" y="406400"/>
                      <a:pt x="457200" y="609600"/>
                    </a:cubicBezTo>
                    <a:lnTo>
                      <a:pt x="0" y="6096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14924" y="2419352"/>
                <a:ext cx="142876" cy="152400"/>
              </a:xfrm>
              <a:prstGeom prst="rect">
                <a:avLst/>
              </a:prstGeom>
              <a:solidFill>
                <a:srgbClr val="00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1"/>
              <p:cNvSpPr/>
              <p:nvPr/>
            </p:nvSpPr>
            <p:spPr>
              <a:xfrm>
                <a:off x="5114924" y="2419352"/>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 name="connsiteX4" fmla="*/ 0 w 152400"/>
                  <a:gd name="connsiteY4" fmla="*/ 0 h 152400"/>
                  <a:gd name="connsiteX0" fmla="*/ 0 w 152400"/>
                  <a:gd name="connsiteY0" fmla="*/ 0 h 152400"/>
                  <a:gd name="connsiteX1" fmla="*/ 78581 w 152400"/>
                  <a:gd name="connsiteY1" fmla="*/ 78581 h 152400"/>
                  <a:gd name="connsiteX2" fmla="*/ 152400 w 152400"/>
                  <a:gd name="connsiteY2" fmla="*/ 152400 h 152400"/>
                  <a:gd name="connsiteX3" fmla="*/ 0 w 152400"/>
                  <a:gd name="connsiteY3" fmla="*/ 152400 h 152400"/>
                  <a:gd name="connsiteX4" fmla="*/ 0 w 1524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0" y="0"/>
                    </a:moveTo>
                    <a:lnTo>
                      <a:pt x="78581" y="78581"/>
                    </a:lnTo>
                    <a:lnTo>
                      <a:pt x="152400" y="152400"/>
                    </a:lnTo>
                    <a:lnTo>
                      <a:pt x="0" y="152400"/>
                    </a:lnTo>
                    <a:lnTo>
                      <a:pt x="0" y="0"/>
                    </a:lnTo>
                    <a:close/>
                  </a:path>
                </a:pathLst>
              </a:custGeom>
              <a:solidFill>
                <a:schemeClr val="tx1"/>
              </a:solidFill>
              <a:ln>
                <a:solidFill>
                  <a:srgbClr val="00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3716721" y="2097008"/>
              <a:ext cx="775547" cy="774089"/>
              <a:chOff x="5393121" y="2098878"/>
              <a:chExt cx="775547" cy="774089"/>
            </a:xfrm>
          </p:grpSpPr>
          <p:grpSp>
            <p:nvGrpSpPr>
              <p:cNvPr id="87" name="Group 86"/>
              <p:cNvGrpSpPr/>
              <p:nvPr/>
            </p:nvGrpSpPr>
            <p:grpSpPr>
              <a:xfrm>
                <a:off x="5393121" y="2098878"/>
                <a:ext cx="680513" cy="678136"/>
                <a:chOff x="5471124" y="2120452"/>
                <a:chExt cx="608205" cy="606080"/>
              </a:xfrm>
              <a:solidFill>
                <a:schemeClr val="tx2">
                  <a:lumMod val="60000"/>
                  <a:lumOff val="40000"/>
                </a:schemeClr>
              </a:solidFill>
            </p:grpSpPr>
            <p:sp>
              <p:nvSpPr>
                <p:cNvPr id="98" name="Oval 97"/>
                <p:cNvSpPr/>
                <p:nvPr/>
              </p:nvSpPr>
              <p:spPr>
                <a:xfrm>
                  <a:off x="5471124" y="2120452"/>
                  <a:ext cx="480759" cy="480757"/>
                </a:xfrm>
                <a:prstGeom prst="ellipse">
                  <a:avLst/>
                </a:prstGeom>
                <a:solidFill>
                  <a:srgbClr val="00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567362" y="2214562"/>
                  <a:ext cx="295275" cy="295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5845966" y="2497932"/>
                  <a:ext cx="233363" cy="228600"/>
                </a:xfrm>
                <a:prstGeom prst="line">
                  <a:avLst/>
                </a:prstGeom>
                <a:grpFill/>
                <a:ln w="149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434010" y="2139774"/>
                <a:ext cx="734658" cy="733193"/>
                <a:chOff x="5486400" y="2133600"/>
                <a:chExt cx="734658" cy="733193"/>
              </a:xfrm>
            </p:grpSpPr>
            <p:sp>
              <p:nvSpPr>
                <p:cNvPr id="93" name="Oval 92"/>
                <p:cNvSpPr/>
                <p:nvPr/>
              </p:nvSpPr>
              <p:spPr>
                <a:xfrm>
                  <a:off x="5486400" y="2133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567362" y="2214562"/>
                  <a:ext cx="295275" cy="295275"/>
                </a:xfrm>
                <a:prstGeom prst="ellipse">
                  <a:avLst/>
                </a:prstGeom>
                <a:solidFill>
                  <a:srgbClr val="00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5845966" y="2497932"/>
                  <a:ext cx="375092" cy="368861"/>
                  <a:chOff x="5826918" y="2509837"/>
                  <a:chExt cx="375092" cy="368861"/>
                </a:xfrm>
              </p:grpSpPr>
              <p:cxnSp>
                <p:nvCxnSpPr>
                  <p:cNvPr id="96" name="Straight Connector 95"/>
                  <p:cNvCxnSpPr/>
                  <p:nvPr/>
                </p:nvCxnSpPr>
                <p:spPr>
                  <a:xfrm>
                    <a:off x="5826918" y="2509837"/>
                    <a:ext cx="233363" cy="228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000747" y="2677433"/>
                    <a:ext cx="201263" cy="2012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0789097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Resources</a:t>
            </a:r>
            <a:endParaRPr lang="en-US" dirty="0"/>
          </a:p>
        </p:txBody>
      </p:sp>
      <p:sp>
        <p:nvSpPr>
          <p:cNvPr id="6" name="Text Placeholder 5"/>
          <p:cNvSpPr>
            <a:spLocks noGrp="1"/>
          </p:cNvSpPr>
          <p:nvPr>
            <p:ph type="body" sz="quarter" idx="10"/>
          </p:nvPr>
        </p:nvSpPr>
        <p:spPr/>
        <p:txBody>
          <a:bodyPr/>
          <a:lstStyle/>
          <a:p>
            <a:r>
              <a:rPr lang="en-US" smtClean="0"/>
              <a:t>SQL Server Data Tools Online Installation</a:t>
            </a:r>
          </a:p>
          <a:p>
            <a:pPr lvl="1"/>
            <a:r>
              <a:rPr lang="en-US" smtClean="0">
                <a:hlinkClick r:id="rId3"/>
              </a:rPr>
              <a:t>http://msdn.microsoft.com/data/tools</a:t>
            </a:r>
            <a:r>
              <a:rPr lang="en-US" smtClean="0"/>
              <a:t> </a:t>
            </a:r>
            <a:r>
              <a:rPr lang="en-US" smtClean="0">
                <a:sym typeface="Wingdings" pitchFamily="2" charset="2"/>
              </a:rPr>
              <a:t>Get It</a:t>
            </a:r>
            <a:endParaRPr lang="en-US" smtClean="0"/>
          </a:p>
          <a:p>
            <a:r>
              <a:rPr lang="en-US" smtClean="0"/>
              <a:t>Team Blog</a:t>
            </a:r>
          </a:p>
          <a:p>
            <a:pPr lvl="1"/>
            <a:r>
              <a:rPr lang="en-US" smtClean="0">
                <a:hlinkClick r:id="rId4"/>
              </a:rPr>
              <a:t>http://blogs.msdn.com/b/ssdt/</a:t>
            </a:r>
            <a:r>
              <a:rPr lang="en-US" smtClean="0"/>
              <a:t> </a:t>
            </a:r>
          </a:p>
          <a:p>
            <a:r>
              <a:rPr lang="en-US" smtClean="0"/>
              <a:t>MSDN Forum</a:t>
            </a:r>
          </a:p>
          <a:p>
            <a:pPr lvl="1"/>
            <a:r>
              <a:rPr lang="en-US" smtClean="0">
                <a:hlinkClick r:id="rId5"/>
              </a:rPr>
              <a:t>http://social.msdn.microsoft.com/Forums/en-US/ssdt/threads</a:t>
            </a:r>
            <a:r>
              <a:rPr lang="en-US" smtClean="0"/>
              <a:t> </a:t>
            </a:r>
          </a:p>
          <a:p>
            <a:r>
              <a:rPr lang="en-US" smtClean="0"/>
              <a:t>Articles</a:t>
            </a:r>
          </a:p>
          <a:p>
            <a:pPr lvl="1"/>
            <a:r>
              <a:rPr lang="en-US" smtClean="0"/>
              <a:t>MSDN Magazine Sept 2011 </a:t>
            </a:r>
            <a:r>
              <a:rPr lang="en-US" smtClean="0">
                <a:hlinkClick r:id="rId6"/>
              </a:rPr>
              <a:t>The "Juneau" Database Project</a:t>
            </a:r>
            <a:r>
              <a:rPr lang="en-US" smtClean="0"/>
              <a:t> </a:t>
            </a:r>
            <a:endParaRPr lang="en-US" dirty="0" smtClean="0"/>
          </a:p>
        </p:txBody>
      </p:sp>
    </p:spTree>
    <p:extLst>
      <p:ext uri="{BB962C8B-B14F-4D97-AF65-F5344CB8AC3E}">
        <p14:creationId xmlns:p14="http://schemas.microsoft.com/office/powerpoint/2010/main" val="12076379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DBI309 - Exploring </a:t>
            </a:r>
            <a:r>
              <a:rPr lang="en-US" sz="2400" dirty="0">
                <a:solidFill>
                  <a:schemeClr val="tx1">
                    <a:alpha val="99000"/>
                  </a:schemeClr>
                </a:solidFill>
              </a:rPr>
              <a:t>SQL Server Data Tier Applications </a:t>
            </a: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DBI31-HOL - Getting Started with SQL Server Data Tools in </a:t>
            </a:r>
            <a:r>
              <a:rPr lang="en-US" sz="2400" dirty="0" smtClean="0">
                <a:solidFill>
                  <a:schemeClr val="tx1">
                    <a:alpha val="99000"/>
                  </a:schemeClr>
                </a:solidFill>
              </a:rPr>
              <a:t>SQL </a:t>
            </a:r>
            <a:r>
              <a:rPr lang="en-US" sz="2400" dirty="0">
                <a:solidFill>
                  <a:schemeClr val="tx1">
                    <a:alpha val="99000"/>
                  </a:schemeClr>
                </a:solidFill>
              </a:rPr>
              <a:t>Server 2012</a:t>
            </a: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DBI07-TLC - </a:t>
            </a:r>
            <a:r>
              <a:rPr lang="en-US" sz="2400" dirty="0" smtClean="0">
                <a:solidFill>
                  <a:schemeClr val="tx1">
                    <a:alpha val="99000"/>
                  </a:schemeClr>
                </a:solidFill>
              </a:rPr>
              <a:t>SQL </a:t>
            </a:r>
            <a:r>
              <a:rPr lang="en-US" sz="2400" dirty="0">
                <a:solidFill>
                  <a:schemeClr val="tx1">
                    <a:alpha val="99000"/>
                  </a:schemeClr>
                </a:solidFill>
              </a:rPr>
              <a:t>Server: Cloud on Your Terms - Optimized Productivity</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in the: Technical Learning Center (TLC)</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in the: Ask the Experts (ATE)</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93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@sqlserver</a:t>
              </a: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TechEd_NA</a:t>
              </a:r>
              <a:endParaRPr lang="en-US" sz="1600" dirty="0" smtClean="0">
                <a:solidFill>
                  <a:srgbClr val="FFFFFF"/>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msTechEd</a:t>
              </a:r>
              <a:endParaRPr lang="en-US" sz="1400" dirty="0">
                <a:solidFill>
                  <a:srgbClr val="FFFFFF"/>
                </a:soli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solidFill>
                  <a:srgbClr val="FFFFFF"/>
                </a:soli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solidFill>
                      <a:srgbClr val="FFFFFF">
                        <a:alpha val="99000"/>
                      </a:srgbClr>
                    </a:solidFill>
                    <a:latin typeface="Segoe UI Semibold" pitchFamily="34" charset="0"/>
                    <a:hlinkClick r:id="rId4"/>
                  </a:rPr>
                  <a:t>m</a:t>
                </a:r>
                <a:r>
                  <a:rPr lang="en-US" sz="7000" dirty="0">
                    <a:solidFill>
                      <a:srgbClr val="FFFFFF">
                        <a:alpha val="99000"/>
                      </a:srgbClr>
                    </a:solidFill>
                    <a:latin typeface="Segoe UI Semibold" pitchFamily="34" charset="0"/>
                    <a:hlinkClick r:id="rId4"/>
                  </a:rPr>
                  <a:t>v</a:t>
                </a:r>
                <a:r>
                  <a:rPr lang="en-US" sz="7000" dirty="0" smtClean="0">
                    <a:solidFill>
                      <a:srgbClr val="FFFFFF">
                        <a:alpha val="99000"/>
                      </a:srgbClr>
                    </a:solidFill>
                    <a:latin typeface="Segoe UI Semibold" pitchFamily="34" charset="0"/>
                    <a:hlinkClick r:id="rId4"/>
                  </a:rPr>
                  <a:t>a</a:t>
                </a:r>
                <a:endParaRPr lang="en-US" sz="7000" dirty="0" smtClean="0">
                  <a:solidFill>
                    <a:srgbClr val="FFFFFF">
                      <a:alpha val="99000"/>
                    </a:srgbClr>
                  </a:soli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solidFill>
                      <a:srgbClr val="1D4C7C">
                        <a:alpha val="99000"/>
                      </a:srgbClr>
                    </a:soli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solidFill>
                  <a:srgbClr val="072B60"/>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8575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78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7520847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9942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1351291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422030" y="1518525"/>
            <a:ext cx="9344766" cy="1346667"/>
            <a:chOff x="249958" y="1199215"/>
            <a:chExt cx="9344766" cy="1346667"/>
          </a:xfrm>
        </p:grpSpPr>
        <p:sp>
          <p:nvSpPr>
            <p:cNvPr id="48" name="Rectangle 47"/>
            <p:cNvSpPr/>
            <p:nvPr/>
          </p:nvSpPr>
          <p:spPr bwMode="auto">
            <a:xfrm>
              <a:off x="1602968" y="1199215"/>
              <a:ext cx="7991756" cy="1346667"/>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r>
                <a:rPr lang="en-US" sz="2800" dirty="0" smtClean="0">
                  <a:gradFill>
                    <a:gsLst>
                      <a:gs pos="0">
                        <a:srgbClr val="FFFFFF"/>
                      </a:gs>
                      <a:gs pos="100000">
                        <a:srgbClr val="FFFFFF"/>
                      </a:gs>
                    </a:gsLst>
                    <a:lin ang="5400000" scaled="0"/>
                  </a:gradFill>
                </a:rPr>
                <a:t>CONNECTED DEVELOPMENT</a:t>
              </a:r>
              <a:endParaRPr lang="en-US" sz="2800" dirty="0">
                <a:gradFill>
                  <a:gsLst>
                    <a:gs pos="0">
                      <a:srgbClr val="FFFFFF"/>
                    </a:gs>
                    <a:gs pos="100000">
                      <a:srgbClr val="FFFFFF"/>
                    </a:gs>
                  </a:gsLst>
                  <a:lin ang="5400000" scaled="0"/>
                </a:gradFill>
              </a:endParaRPr>
            </a:p>
          </p:txBody>
        </p:sp>
        <p:sp>
          <p:nvSpPr>
            <p:cNvPr id="49" name="Rectangle 48"/>
            <p:cNvSpPr/>
            <p:nvPr/>
          </p:nvSpPr>
          <p:spPr bwMode="auto">
            <a:xfrm>
              <a:off x="249958" y="1199215"/>
              <a:ext cx="1284160" cy="1346667"/>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000" dirty="0">
                <a:gradFill>
                  <a:gsLst>
                    <a:gs pos="0">
                      <a:srgbClr val="FFFFFF"/>
                    </a:gs>
                    <a:gs pos="100000">
                      <a:srgbClr val="FFFFFF"/>
                    </a:gs>
                  </a:gsLst>
                  <a:lin ang="5400000" scaled="0"/>
                </a:gradFill>
              </a:endParaRPr>
            </a:p>
          </p:txBody>
        </p:sp>
      </p:grpSp>
      <p:grpSp>
        <p:nvGrpSpPr>
          <p:cNvPr id="51" name="Group 50"/>
          <p:cNvGrpSpPr/>
          <p:nvPr/>
        </p:nvGrpSpPr>
        <p:grpSpPr>
          <a:xfrm>
            <a:off x="1422034" y="2972236"/>
            <a:ext cx="9344765" cy="1346667"/>
            <a:chOff x="249958" y="2652926"/>
            <a:chExt cx="9344762" cy="1346667"/>
          </a:xfrm>
          <a:solidFill>
            <a:srgbClr val="FF8B00"/>
          </a:solidFill>
        </p:grpSpPr>
        <p:sp>
          <p:nvSpPr>
            <p:cNvPr id="52" name="Rectangle 51"/>
            <p:cNvSpPr/>
            <p:nvPr/>
          </p:nvSpPr>
          <p:spPr bwMode="auto">
            <a:xfrm>
              <a:off x="1602968" y="2652926"/>
              <a:ext cx="7991752" cy="1346667"/>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r>
                <a:rPr lang="en-US" sz="2800" dirty="0" smtClean="0">
                  <a:gradFill>
                    <a:gsLst>
                      <a:gs pos="0">
                        <a:srgbClr val="FFFFFF"/>
                      </a:gs>
                      <a:gs pos="100000">
                        <a:srgbClr val="FFFFFF"/>
                      </a:gs>
                    </a:gsLst>
                    <a:lin ang="5400000" scaled="0"/>
                  </a:gradFill>
                </a:rPr>
                <a:t>PROJECT BASED DEVELOPMENT</a:t>
              </a:r>
              <a:endParaRPr lang="en-US" sz="2800" dirty="0">
                <a:gradFill>
                  <a:gsLst>
                    <a:gs pos="0">
                      <a:srgbClr val="FFFFFF"/>
                    </a:gs>
                    <a:gs pos="100000">
                      <a:srgbClr val="FFFFFF"/>
                    </a:gs>
                  </a:gsLst>
                  <a:lin ang="5400000" scaled="0"/>
                </a:gradFill>
              </a:endParaRPr>
            </a:p>
          </p:txBody>
        </p:sp>
        <p:sp>
          <p:nvSpPr>
            <p:cNvPr id="53" name="Rectangle 52"/>
            <p:cNvSpPr/>
            <p:nvPr/>
          </p:nvSpPr>
          <p:spPr bwMode="auto">
            <a:xfrm>
              <a:off x="249958" y="2652926"/>
              <a:ext cx="1284160" cy="1346667"/>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000" dirty="0">
                <a:gradFill>
                  <a:gsLst>
                    <a:gs pos="0">
                      <a:srgbClr val="FFFFFF"/>
                    </a:gs>
                    <a:gs pos="100000">
                      <a:srgbClr val="FFFFFF"/>
                    </a:gs>
                  </a:gsLst>
                  <a:lin ang="5400000" scaled="0"/>
                </a:gradFill>
              </a:endParaRPr>
            </a:p>
          </p:txBody>
        </p:sp>
      </p:grpSp>
      <p:grpSp>
        <p:nvGrpSpPr>
          <p:cNvPr id="55" name="Group 54"/>
          <p:cNvGrpSpPr/>
          <p:nvPr/>
        </p:nvGrpSpPr>
        <p:grpSpPr>
          <a:xfrm>
            <a:off x="1422034" y="4425949"/>
            <a:ext cx="9344765" cy="1346667"/>
            <a:chOff x="249958" y="4106638"/>
            <a:chExt cx="9344763" cy="1346667"/>
          </a:xfrm>
        </p:grpSpPr>
        <p:sp>
          <p:nvSpPr>
            <p:cNvPr id="56" name="Rectangle 55"/>
            <p:cNvSpPr/>
            <p:nvPr/>
          </p:nvSpPr>
          <p:spPr bwMode="auto">
            <a:xfrm>
              <a:off x="1602969" y="4106638"/>
              <a:ext cx="7991752" cy="1346667"/>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r>
                <a:rPr lang="en-US" sz="2800" dirty="0" smtClean="0">
                  <a:gradFill>
                    <a:gsLst>
                      <a:gs pos="0">
                        <a:srgbClr val="FFFFFF"/>
                      </a:gs>
                      <a:gs pos="100000">
                        <a:srgbClr val="FFFFFF"/>
                      </a:gs>
                    </a:gsLst>
                    <a:lin ang="5400000" scaled="0"/>
                  </a:gradFill>
                </a:rPr>
                <a:t>SCHEMA DEPLOYMENT</a:t>
              </a:r>
              <a:endParaRPr lang="en-US" sz="2800" dirty="0">
                <a:gradFill>
                  <a:gsLst>
                    <a:gs pos="0">
                      <a:srgbClr val="FFFFFF"/>
                    </a:gs>
                    <a:gs pos="100000">
                      <a:srgbClr val="FFFFFF"/>
                    </a:gs>
                  </a:gsLst>
                  <a:lin ang="5400000" scaled="0"/>
                </a:gradFill>
              </a:endParaRPr>
            </a:p>
          </p:txBody>
        </p:sp>
        <p:sp>
          <p:nvSpPr>
            <p:cNvPr id="57" name="Rectangle 56"/>
            <p:cNvSpPr/>
            <p:nvPr/>
          </p:nvSpPr>
          <p:spPr bwMode="auto">
            <a:xfrm>
              <a:off x="249958" y="4106638"/>
              <a:ext cx="1284160" cy="1346667"/>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000" dirty="0">
                <a:gradFill>
                  <a:gsLst>
                    <a:gs pos="0">
                      <a:srgbClr val="FFFFFF"/>
                    </a:gs>
                    <a:gs pos="100000">
                      <a:srgbClr val="FFFFFF"/>
                    </a:gs>
                  </a:gsLst>
                  <a:lin ang="5400000" scaled="0"/>
                </a:gradFill>
              </a:endParaRPr>
            </a:p>
          </p:txBody>
        </p:sp>
      </p:grpSp>
      <p:sp>
        <p:nvSpPr>
          <p:cNvPr id="3" name="Title 2"/>
          <p:cNvSpPr>
            <a:spLocks noGrp="1"/>
          </p:cNvSpPr>
          <p:nvPr>
            <p:ph type="title"/>
          </p:nvPr>
        </p:nvSpPr>
        <p:spPr/>
        <p:txBody>
          <a:bodyPr/>
          <a:lstStyle/>
          <a:p>
            <a:r>
              <a:rPr lang="en-US" smtClean="0"/>
              <a:t>Introducing SQL Server Data Tools</a:t>
            </a:r>
            <a:endParaRPr lang="en-US" dirty="0"/>
          </a:p>
        </p:txBody>
      </p:sp>
      <p:sp useBgFill="1">
        <p:nvSpPr>
          <p:cNvPr id="63" name="MASK"/>
          <p:cNvSpPr/>
          <p:nvPr/>
        </p:nvSpPr>
        <p:spPr>
          <a:xfrm>
            <a:off x="10766795" y="1518529"/>
            <a:ext cx="1422030" cy="4254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p>
        </p:txBody>
      </p:sp>
      <p:sp>
        <p:nvSpPr>
          <p:cNvPr id="16" name="Freeform 43"/>
          <p:cNvSpPr>
            <a:spLocks noEditPoints="1"/>
          </p:cNvSpPr>
          <p:nvPr/>
        </p:nvSpPr>
        <p:spPr bwMode="black">
          <a:xfrm>
            <a:off x="1763337" y="1881957"/>
            <a:ext cx="663113" cy="619801"/>
          </a:xfrm>
          <a:custGeom>
            <a:avLst/>
            <a:gdLst>
              <a:gd name="T0" fmla="*/ 106 w 800"/>
              <a:gd name="T1" fmla="*/ 178 h 748"/>
              <a:gd name="T2" fmla="*/ 204 w 800"/>
              <a:gd name="T3" fmla="*/ 88 h 748"/>
              <a:gd name="T4" fmla="*/ 495 w 800"/>
              <a:gd name="T5" fmla="*/ 588 h 748"/>
              <a:gd name="T6" fmla="*/ 398 w 800"/>
              <a:gd name="T7" fmla="*/ 677 h 748"/>
              <a:gd name="T8" fmla="*/ 148 w 800"/>
              <a:gd name="T9" fmla="*/ 300 h 748"/>
              <a:gd name="T10" fmla="*/ 84 w 800"/>
              <a:gd name="T11" fmla="*/ 138 h 748"/>
              <a:gd name="T12" fmla="*/ 49 w 800"/>
              <a:gd name="T13" fmla="*/ 220 h 748"/>
              <a:gd name="T14" fmla="*/ 0 w 800"/>
              <a:gd name="T15" fmla="*/ 499 h 748"/>
              <a:gd name="T16" fmla="*/ 148 w 800"/>
              <a:gd name="T17" fmla="*/ 300 h 748"/>
              <a:gd name="T18" fmla="*/ 263 w 800"/>
              <a:gd name="T19" fmla="*/ 719 h 748"/>
              <a:gd name="T20" fmla="*/ 257 w 800"/>
              <a:gd name="T21" fmla="*/ 657 h 748"/>
              <a:gd name="T22" fmla="*/ 169 w 800"/>
              <a:gd name="T23" fmla="*/ 732 h 748"/>
              <a:gd name="T24" fmla="*/ 229 w 800"/>
              <a:gd name="T25" fmla="*/ 661 h 748"/>
              <a:gd name="T26" fmla="*/ 169 w 800"/>
              <a:gd name="T27" fmla="*/ 732 h 748"/>
              <a:gd name="T28" fmla="*/ 144 w 800"/>
              <a:gd name="T29" fmla="*/ 735 h 748"/>
              <a:gd name="T30" fmla="*/ 138 w 800"/>
              <a:gd name="T31" fmla="*/ 674 h 748"/>
              <a:gd name="T32" fmla="*/ 51 w 800"/>
              <a:gd name="T33" fmla="*/ 748 h 748"/>
              <a:gd name="T34" fmla="*/ 111 w 800"/>
              <a:gd name="T35" fmla="*/ 678 h 748"/>
              <a:gd name="T36" fmla="*/ 51 w 800"/>
              <a:gd name="T37" fmla="*/ 748 h 748"/>
              <a:gd name="T38" fmla="*/ 28 w 800"/>
              <a:gd name="T39" fmla="*/ 716 h 748"/>
              <a:gd name="T40" fmla="*/ 47 w 800"/>
              <a:gd name="T41" fmla="*/ 741 h 748"/>
              <a:gd name="T42" fmla="*/ 351 w 800"/>
              <a:gd name="T43" fmla="*/ 696 h 748"/>
              <a:gd name="T44" fmla="*/ 328 w 800"/>
              <a:gd name="T45" fmla="*/ 659 h 748"/>
              <a:gd name="T46" fmla="*/ 277 w 800"/>
              <a:gd name="T47" fmla="*/ 706 h 748"/>
              <a:gd name="T48" fmla="*/ 457 w 800"/>
              <a:gd name="T49" fmla="*/ 471 h 748"/>
              <a:gd name="T50" fmla="*/ 505 w 800"/>
              <a:gd name="T51" fmla="*/ 567 h 748"/>
              <a:gd name="T52" fmla="*/ 509 w 800"/>
              <a:gd name="T53" fmla="*/ 568 h 748"/>
              <a:gd name="T54" fmla="*/ 516 w 800"/>
              <a:gd name="T55" fmla="*/ 556 h 748"/>
              <a:gd name="T56" fmla="*/ 667 w 800"/>
              <a:gd name="T57" fmla="*/ 326 h 748"/>
              <a:gd name="T58" fmla="*/ 794 w 800"/>
              <a:gd name="T59" fmla="*/ 166 h 748"/>
              <a:gd name="T60" fmla="*/ 715 w 800"/>
              <a:gd name="T61" fmla="*/ 260 h 748"/>
              <a:gd name="T62" fmla="*/ 775 w 800"/>
              <a:gd name="T63" fmla="*/ 124 h 748"/>
              <a:gd name="T64" fmla="*/ 682 w 800"/>
              <a:gd name="T65" fmla="*/ 241 h 748"/>
              <a:gd name="T66" fmla="*/ 742 w 800"/>
              <a:gd name="T67" fmla="*/ 104 h 748"/>
              <a:gd name="T68" fmla="*/ 650 w 800"/>
              <a:gd name="T69" fmla="*/ 221 h 748"/>
              <a:gd name="T70" fmla="*/ 709 w 800"/>
              <a:gd name="T71" fmla="*/ 85 h 748"/>
              <a:gd name="T72" fmla="*/ 589 w 800"/>
              <a:gd name="T73" fmla="*/ 248 h 748"/>
              <a:gd name="T74" fmla="*/ 615 w 800"/>
              <a:gd name="T75" fmla="*/ 294 h 748"/>
              <a:gd name="T76" fmla="*/ 520 w 800"/>
              <a:gd name="T77" fmla="*/ 247 h 748"/>
              <a:gd name="T78" fmla="*/ 490 w 800"/>
              <a:gd name="T79" fmla="*/ 1 h 748"/>
              <a:gd name="T80" fmla="*/ 460 w 800"/>
              <a:gd name="T81" fmla="*/ 24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0" h="748">
                <a:moveTo>
                  <a:pt x="350" y="661"/>
                </a:moveTo>
                <a:cubicBezTo>
                  <a:pt x="106" y="178"/>
                  <a:pt x="106" y="178"/>
                  <a:pt x="106" y="178"/>
                </a:cubicBezTo>
                <a:cubicBezTo>
                  <a:pt x="98" y="160"/>
                  <a:pt x="105" y="138"/>
                  <a:pt x="122" y="130"/>
                </a:cubicBezTo>
                <a:cubicBezTo>
                  <a:pt x="204" y="88"/>
                  <a:pt x="204" y="88"/>
                  <a:pt x="204" y="88"/>
                </a:cubicBezTo>
                <a:cubicBezTo>
                  <a:pt x="222" y="80"/>
                  <a:pt x="244" y="87"/>
                  <a:pt x="252" y="104"/>
                </a:cubicBezTo>
                <a:cubicBezTo>
                  <a:pt x="495" y="588"/>
                  <a:pt x="495" y="588"/>
                  <a:pt x="495" y="588"/>
                </a:cubicBezTo>
                <a:cubicBezTo>
                  <a:pt x="504" y="605"/>
                  <a:pt x="497" y="627"/>
                  <a:pt x="479" y="636"/>
                </a:cubicBezTo>
                <a:cubicBezTo>
                  <a:pt x="398" y="677"/>
                  <a:pt x="398" y="677"/>
                  <a:pt x="398" y="677"/>
                </a:cubicBezTo>
                <a:cubicBezTo>
                  <a:pt x="380" y="686"/>
                  <a:pt x="358" y="679"/>
                  <a:pt x="350" y="661"/>
                </a:cubicBezTo>
                <a:close/>
                <a:moveTo>
                  <a:pt x="148" y="300"/>
                </a:moveTo>
                <a:cubicBezTo>
                  <a:pt x="83" y="171"/>
                  <a:pt x="83" y="171"/>
                  <a:pt x="83" y="171"/>
                </a:cubicBezTo>
                <a:cubicBezTo>
                  <a:pt x="78" y="161"/>
                  <a:pt x="79" y="148"/>
                  <a:pt x="84" y="138"/>
                </a:cubicBezTo>
                <a:cubicBezTo>
                  <a:pt x="67" y="134"/>
                  <a:pt x="67" y="134"/>
                  <a:pt x="67" y="134"/>
                </a:cubicBezTo>
                <a:cubicBezTo>
                  <a:pt x="49" y="220"/>
                  <a:pt x="49" y="220"/>
                  <a:pt x="49" y="220"/>
                </a:cubicBezTo>
                <a:cubicBezTo>
                  <a:pt x="63" y="223"/>
                  <a:pt x="63" y="223"/>
                  <a:pt x="63" y="223"/>
                </a:cubicBezTo>
                <a:cubicBezTo>
                  <a:pt x="49" y="325"/>
                  <a:pt x="0" y="388"/>
                  <a:pt x="0" y="499"/>
                </a:cubicBezTo>
                <a:cubicBezTo>
                  <a:pt x="18" y="529"/>
                  <a:pt x="26" y="622"/>
                  <a:pt x="14" y="672"/>
                </a:cubicBezTo>
                <a:cubicBezTo>
                  <a:pt x="85" y="555"/>
                  <a:pt x="129" y="431"/>
                  <a:pt x="148" y="300"/>
                </a:cubicBezTo>
                <a:close/>
                <a:moveTo>
                  <a:pt x="230" y="723"/>
                </a:moveTo>
                <a:cubicBezTo>
                  <a:pt x="263" y="719"/>
                  <a:pt x="263" y="719"/>
                  <a:pt x="263" y="719"/>
                </a:cubicBezTo>
                <a:cubicBezTo>
                  <a:pt x="290" y="653"/>
                  <a:pt x="290" y="653"/>
                  <a:pt x="290" y="653"/>
                </a:cubicBezTo>
                <a:cubicBezTo>
                  <a:pt x="257" y="657"/>
                  <a:pt x="257" y="657"/>
                  <a:pt x="257" y="657"/>
                </a:cubicBezTo>
                <a:cubicBezTo>
                  <a:pt x="230" y="723"/>
                  <a:pt x="230" y="723"/>
                  <a:pt x="230" y="723"/>
                </a:cubicBezTo>
                <a:close/>
                <a:moveTo>
                  <a:pt x="169" y="732"/>
                </a:moveTo>
                <a:cubicBezTo>
                  <a:pt x="202" y="727"/>
                  <a:pt x="202" y="727"/>
                  <a:pt x="202" y="727"/>
                </a:cubicBezTo>
                <a:cubicBezTo>
                  <a:pt x="229" y="661"/>
                  <a:pt x="229" y="661"/>
                  <a:pt x="229" y="661"/>
                </a:cubicBezTo>
                <a:cubicBezTo>
                  <a:pt x="196" y="666"/>
                  <a:pt x="196" y="666"/>
                  <a:pt x="196" y="666"/>
                </a:cubicBezTo>
                <a:cubicBezTo>
                  <a:pt x="169" y="732"/>
                  <a:pt x="169" y="732"/>
                  <a:pt x="169" y="732"/>
                </a:cubicBezTo>
                <a:close/>
                <a:moveTo>
                  <a:pt x="111" y="740"/>
                </a:moveTo>
                <a:cubicBezTo>
                  <a:pt x="144" y="735"/>
                  <a:pt x="144" y="735"/>
                  <a:pt x="144" y="735"/>
                </a:cubicBezTo>
                <a:cubicBezTo>
                  <a:pt x="171" y="669"/>
                  <a:pt x="171" y="669"/>
                  <a:pt x="171" y="669"/>
                </a:cubicBezTo>
                <a:cubicBezTo>
                  <a:pt x="138" y="674"/>
                  <a:pt x="138" y="674"/>
                  <a:pt x="138" y="674"/>
                </a:cubicBezTo>
                <a:cubicBezTo>
                  <a:pt x="111" y="740"/>
                  <a:pt x="111" y="740"/>
                  <a:pt x="111" y="740"/>
                </a:cubicBezTo>
                <a:close/>
                <a:moveTo>
                  <a:pt x="51" y="748"/>
                </a:moveTo>
                <a:cubicBezTo>
                  <a:pt x="84" y="744"/>
                  <a:pt x="84" y="744"/>
                  <a:pt x="84" y="744"/>
                </a:cubicBezTo>
                <a:cubicBezTo>
                  <a:pt x="111" y="678"/>
                  <a:pt x="111" y="678"/>
                  <a:pt x="111" y="678"/>
                </a:cubicBezTo>
                <a:cubicBezTo>
                  <a:pt x="78" y="682"/>
                  <a:pt x="78" y="682"/>
                  <a:pt x="78" y="682"/>
                </a:cubicBezTo>
                <a:cubicBezTo>
                  <a:pt x="51" y="748"/>
                  <a:pt x="51" y="748"/>
                  <a:pt x="51" y="748"/>
                </a:cubicBezTo>
                <a:close/>
                <a:moveTo>
                  <a:pt x="47" y="741"/>
                </a:moveTo>
                <a:cubicBezTo>
                  <a:pt x="28" y="716"/>
                  <a:pt x="28" y="716"/>
                  <a:pt x="28" y="716"/>
                </a:cubicBezTo>
                <a:cubicBezTo>
                  <a:pt x="60" y="711"/>
                  <a:pt x="60" y="711"/>
                  <a:pt x="60" y="711"/>
                </a:cubicBezTo>
                <a:cubicBezTo>
                  <a:pt x="47" y="741"/>
                  <a:pt x="47" y="741"/>
                  <a:pt x="47" y="741"/>
                </a:cubicBezTo>
                <a:close/>
                <a:moveTo>
                  <a:pt x="277" y="706"/>
                </a:moveTo>
                <a:cubicBezTo>
                  <a:pt x="351" y="696"/>
                  <a:pt x="351" y="696"/>
                  <a:pt x="351" y="696"/>
                </a:cubicBezTo>
                <a:cubicBezTo>
                  <a:pt x="347" y="693"/>
                  <a:pt x="343" y="689"/>
                  <a:pt x="341" y="684"/>
                </a:cubicBezTo>
                <a:cubicBezTo>
                  <a:pt x="328" y="659"/>
                  <a:pt x="328" y="659"/>
                  <a:pt x="328" y="659"/>
                </a:cubicBezTo>
                <a:cubicBezTo>
                  <a:pt x="295" y="664"/>
                  <a:pt x="295" y="664"/>
                  <a:pt x="295" y="664"/>
                </a:cubicBezTo>
                <a:cubicBezTo>
                  <a:pt x="277" y="706"/>
                  <a:pt x="277" y="706"/>
                  <a:pt x="277" y="706"/>
                </a:cubicBezTo>
                <a:close/>
                <a:moveTo>
                  <a:pt x="460" y="249"/>
                </a:moveTo>
                <a:cubicBezTo>
                  <a:pt x="457" y="471"/>
                  <a:pt x="457" y="471"/>
                  <a:pt x="457" y="471"/>
                </a:cubicBezTo>
                <a:cubicBezTo>
                  <a:pt x="481" y="518"/>
                  <a:pt x="481" y="518"/>
                  <a:pt x="481" y="518"/>
                </a:cubicBezTo>
                <a:cubicBezTo>
                  <a:pt x="505" y="567"/>
                  <a:pt x="505" y="567"/>
                  <a:pt x="505" y="567"/>
                </a:cubicBezTo>
                <a:cubicBezTo>
                  <a:pt x="507" y="571"/>
                  <a:pt x="507" y="571"/>
                  <a:pt x="507" y="571"/>
                </a:cubicBezTo>
                <a:cubicBezTo>
                  <a:pt x="509" y="568"/>
                  <a:pt x="509" y="568"/>
                  <a:pt x="509" y="568"/>
                </a:cubicBezTo>
                <a:cubicBezTo>
                  <a:pt x="516" y="568"/>
                  <a:pt x="516" y="568"/>
                  <a:pt x="516" y="568"/>
                </a:cubicBezTo>
                <a:cubicBezTo>
                  <a:pt x="516" y="556"/>
                  <a:pt x="516" y="556"/>
                  <a:pt x="516" y="556"/>
                </a:cubicBezTo>
                <a:cubicBezTo>
                  <a:pt x="658" y="320"/>
                  <a:pt x="658" y="320"/>
                  <a:pt x="658" y="320"/>
                </a:cubicBezTo>
                <a:cubicBezTo>
                  <a:pt x="667" y="326"/>
                  <a:pt x="667" y="326"/>
                  <a:pt x="667" y="326"/>
                </a:cubicBezTo>
                <a:cubicBezTo>
                  <a:pt x="680" y="333"/>
                  <a:pt x="696" y="329"/>
                  <a:pt x="703" y="317"/>
                </a:cubicBezTo>
                <a:cubicBezTo>
                  <a:pt x="794" y="166"/>
                  <a:pt x="794" y="166"/>
                  <a:pt x="794" y="166"/>
                </a:cubicBezTo>
                <a:cubicBezTo>
                  <a:pt x="800" y="156"/>
                  <a:pt x="798" y="143"/>
                  <a:pt x="790" y="134"/>
                </a:cubicBezTo>
                <a:cubicBezTo>
                  <a:pt x="715" y="260"/>
                  <a:pt x="715" y="260"/>
                  <a:pt x="715" y="260"/>
                </a:cubicBezTo>
                <a:cubicBezTo>
                  <a:pt x="699" y="250"/>
                  <a:pt x="699" y="250"/>
                  <a:pt x="699" y="250"/>
                </a:cubicBezTo>
                <a:cubicBezTo>
                  <a:pt x="775" y="124"/>
                  <a:pt x="775" y="124"/>
                  <a:pt x="775" y="124"/>
                </a:cubicBezTo>
                <a:cubicBezTo>
                  <a:pt x="758" y="114"/>
                  <a:pt x="758" y="114"/>
                  <a:pt x="758" y="114"/>
                </a:cubicBezTo>
                <a:cubicBezTo>
                  <a:pt x="682" y="241"/>
                  <a:pt x="682" y="241"/>
                  <a:pt x="682" y="241"/>
                </a:cubicBezTo>
                <a:cubicBezTo>
                  <a:pt x="666" y="231"/>
                  <a:pt x="666" y="231"/>
                  <a:pt x="666" y="231"/>
                </a:cubicBezTo>
                <a:cubicBezTo>
                  <a:pt x="742" y="104"/>
                  <a:pt x="742" y="104"/>
                  <a:pt x="742" y="104"/>
                </a:cubicBezTo>
                <a:cubicBezTo>
                  <a:pt x="725" y="94"/>
                  <a:pt x="725" y="94"/>
                  <a:pt x="725" y="94"/>
                </a:cubicBezTo>
                <a:cubicBezTo>
                  <a:pt x="650" y="221"/>
                  <a:pt x="650" y="221"/>
                  <a:pt x="650" y="221"/>
                </a:cubicBezTo>
                <a:cubicBezTo>
                  <a:pt x="633" y="211"/>
                  <a:pt x="633" y="211"/>
                  <a:pt x="633" y="211"/>
                </a:cubicBezTo>
                <a:cubicBezTo>
                  <a:pt x="709" y="85"/>
                  <a:pt x="709" y="85"/>
                  <a:pt x="709" y="85"/>
                </a:cubicBezTo>
                <a:cubicBezTo>
                  <a:pt x="697" y="82"/>
                  <a:pt x="685" y="87"/>
                  <a:pt x="679" y="97"/>
                </a:cubicBezTo>
                <a:cubicBezTo>
                  <a:pt x="589" y="248"/>
                  <a:pt x="589" y="248"/>
                  <a:pt x="589" y="248"/>
                </a:cubicBezTo>
                <a:cubicBezTo>
                  <a:pt x="581" y="261"/>
                  <a:pt x="585" y="277"/>
                  <a:pt x="598" y="284"/>
                </a:cubicBezTo>
                <a:cubicBezTo>
                  <a:pt x="615" y="294"/>
                  <a:pt x="615" y="294"/>
                  <a:pt x="615" y="294"/>
                </a:cubicBezTo>
                <a:cubicBezTo>
                  <a:pt x="518" y="456"/>
                  <a:pt x="518" y="456"/>
                  <a:pt x="518" y="456"/>
                </a:cubicBezTo>
                <a:cubicBezTo>
                  <a:pt x="520" y="247"/>
                  <a:pt x="520" y="247"/>
                  <a:pt x="520" y="247"/>
                </a:cubicBezTo>
                <a:cubicBezTo>
                  <a:pt x="556" y="229"/>
                  <a:pt x="582" y="183"/>
                  <a:pt x="583" y="129"/>
                </a:cubicBezTo>
                <a:cubicBezTo>
                  <a:pt x="584" y="59"/>
                  <a:pt x="542" y="2"/>
                  <a:pt x="490" y="1"/>
                </a:cubicBezTo>
                <a:cubicBezTo>
                  <a:pt x="437" y="0"/>
                  <a:pt x="394" y="57"/>
                  <a:pt x="393" y="127"/>
                </a:cubicBezTo>
                <a:cubicBezTo>
                  <a:pt x="392" y="184"/>
                  <a:pt x="420" y="233"/>
                  <a:pt x="460" y="249"/>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7" name="Freeform 83"/>
          <p:cNvSpPr>
            <a:spLocks noEditPoints="1"/>
          </p:cNvSpPr>
          <p:nvPr/>
        </p:nvSpPr>
        <p:spPr bwMode="black">
          <a:xfrm>
            <a:off x="1843369" y="4833766"/>
            <a:ext cx="503048" cy="531031"/>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8" name="Freeform 79"/>
          <p:cNvSpPr>
            <a:spLocks noEditPoints="1"/>
          </p:cNvSpPr>
          <p:nvPr/>
        </p:nvSpPr>
        <p:spPr bwMode="black">
          <a:xfrm>
            <a:off x="1870044" y="3366555"/>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10713839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0"/>
                            </p:stCondLst>
                            <p:childTnLst>
                              <p:par>
                                <p:cTn id="8" presetID="2" presetClass="entr" presetSubtype="2" decel="100000"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750" fill="hold"/>
                                        <p:tgtEl>
                                          <p:spTgt spid="47"/>
                                        </p:tgtEl>
                                        <p:attrNameLst>
                                          <p:attrName>ppt_x</p:attrName>
                                        </p:attrNameLst>
                                      </p:cBhvr>
                                      <p:tavLst>
                                        <p:tav tm="0">
                                          <p:val>
                                            <p:strVal val="1+#ppt_w/2"/>
                                          </p:val>
                                        </p:tav>
                                        <p:tav tm="100000">
                                          <p:val>
                                            <p:strVal val="#ppt_x"/>
                                          </p:val>
                                        </p:tav>
                                      </p:tavLst>
                                    </p:anim>
                                    <p:anim calcmode="lin" valueType="num">
                                      <p:cBhvr additive="base">
                                        <p:cTn id="11" dur="750" fill="hold"/>
                                        <p:tgtEl>
                                          <p:spTgt spid="47"/>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 presetClass="entr" presetSubtype="2" decel="10000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750" fill="hold"/>
                                        <p:tgtEl>
                                          <p:spTgt spid="51"/>
                                        </p:tgtEl>
                                        <p:attrNameLst>
                                          <p:attrName>ppt_x</p:attrName>
                                        </p:attrNameLst>
                                      </p:cBhvr>
                                      <p:tavLst>
                                        <p:tav tm="0">
                                          <p:val>
                                            <p:strVal val="1+#ppt_w/2"/>
                                          </p:val>
                                        </p:tav>
                                        <p:tav tm="100000">
                                          <p:val>
                                            <p:strVal val="#ppt_x"/>
                                          </p:val>
                                        </p:tav>
                                      </p:tavLst>
                                    </p:anim>
                                    <p:anim calcmode="lin" valueType="num">
                                      <p:cBhvr additive="base">
                                        <p:cTn id="16" dur="750" fill="hold"/>
                                        <p:tgtEl>
                                          <p:spTgt spid="5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750" fill="hold"/>
                                        <p:tgtEl>
                                          <p:spTgt spid="55"/>
                                        </p:tgtEl>
                                        <p:attrNameLst>
                                          <p:attrName>ppt_x</p:attrName>
                                        </p:attrNameLst>
                                      </p:cBhvr>
                                      <p:tavLst>
                                        <p:tav tm="0">
                                          <p:val>
                                            <p:strVal val="1+#ppt_w/2"/>
                                          </p:val>
                                        </p:tav>
                                        <p:tav tm="100000">
                                          <p:val>
                                            <p:strVal val="#ppt_x"/>
                                          </p:val>
                                        </p:tav>
                                      </p:tavLst>
                                    </p:anim>
                                    <p:anim calcmode="lin" valueType="num">
                                      <p:cBhvr additive="base">
                                        <p:cTn id="21" dur="7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a:t>Gert Drapers (@</a:t>
            </a:r>
            <a:r>
              <a:rPr lang="en-US" dirty="0" err="1"/>
              <a:t>DataDude</a:t>
            </a:r>
            <a:r>
              <a:rPr lang="en-US" dirty="0"/>
              <a:t>)</a:t>
            </a:r>
          </a:p>
          <a:p>
            <a:r>
              <a:rPr lang="en-US" dirty="0"/>
              <a:t>Principal Group Program Manager</a:t>
            </a:r>
          </a:p>
          <a:p>
            <a:r>
              <a:rPr lang="en-US" dirty="0"/>
              <a:t>Microsoft Corporation</a:t>
            </a:r>
          </a:p>
        </p:txBody>
      </p:sp>
      <p:sp>
        <p:nvSpPr>
          <p:cNvPr id="2" name="Title 1"/>
          <p:cNvSpPr>
            <a:spLocks noGrp="1"/>
          </p:cNvSpPr>
          <p:nvPr>
            <p:ph type="ctrTitle"/>
          </p:nvPr>
        </p:nvSpPr>
        <p:spPr/>
        <p:txBody>
          <a:bodyPr/>
          <a:lstStyle/>
          <a:p>
            <a:r>
              <a:rPr lang="en-US" smtClean="0"/>
              <a:t>Connected Development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2" descr="C:\Users\gertd\Dropbox\Juneau\SSDT\SSDT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5812" y="451485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33064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Connected Development</a:t>
            </a:r>
            <a:endParaRPr lang="en-US" dirty="0"/>
          </a:p>
        </p:txBody>
      </p:sp>
      <p:sp>
        <p:nvSpPr>
          <p:cNvPr id="29" name="Rectangle 28"/>
          <p:cNvSpPr/>
          <p:nvPr/>
        </p:nvSpPr>
        <p:spPr>
          <a:xfrm>
            <a:off x="6171334" y="3212167"/>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Drift Detection</a:t>
            </a:r>
            <a:endParaRPr lang="en-US" sz="2100" dirty="0"/>
          </a:p>
        </p:txBody>
      </p:sp>
      <p:sp>
        <p:nvSpPr>
          <p:cNvPr id="31" name="Rectangle 30"/>
          <p:cNvSpPr/>
          <p:nvPr/>
        </p:nvSpPr>
        <p:spPr>
          <a:xfrm>
            <a:off x="6171334" y="3986335"/>
            <a:ext cx="2688336" cy="135399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Schema Comparison</a:t>
            </a:r>
            <a:endParaRPr lang="en-US" sz="2100" dirty="0"/>
          </a:p>
        </p:txBody>
      </p:sp>
      <p:sp>
        <p:nvSpPr>
          <p:cNvPr id="32" name="Rectangle 31"/>
          <p:cNvSpPr/>
          <p:nvPr/>
        </p:nvSpPr>
        <p:spPr>
          <a:xfrm>
            <a:off x="465772" y="3212167"/>
            <a:ext cx="2688336"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a:t>SQL Server </a:t>
            </a:r>
            <a:r>
              <a:rPr lang="en-US" sz="2100" dirty="0" smtClean="0"/>
              <a:t/>
            </a:r>
            <a:br>
              <a:rPr lang="en-US" sz="2100" dirty="0" smtClean="0"/>
            </a:br>
            <a:r>
              <a:rPr lang="en-US" sz="2100" dirty="0" smtClean="0"/>
              <a:t>Object </a:t>
            </a:r>
            <a:r>
              <a:rPr lang="en-US" sz="2100" dirty="0"/>
              <a:t>Explorer</a:t>
            </a:r>
          </a:p>
        </p:txBody>
      </p:sp>
      <p:sp>
        <p:nvSpPr>
          <p:cNvPr id="33" name="Rectangle 32"/>
          <p:cNvSpPr/>
          <p:nvPr/>
        </p:nvSpPr>
        <p:spPr>
          <a:xfrm>
            <a:off x="465772" y="4730733"/>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T-SQL Editor</a:t>
            </a:r>
            <a:endParaRPr lang="en-US" sz="2100" dirty="0"/>
          </a:p>
        </p:txBody>
      </p:sp>
      <p:sp>
        <p:nvSpPr>
          <p:cNvPr id="34" name="Rectangle 33"/>
          <p:cNvSpPr/>
          <p:nvPr/>
        </p:nvSpPr>
        <p:spPr>
          <a:xfrm>
            <a:off x="9024116" y="3212167"/>
            <a:ext cx="2688336" cy="6112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Table Designer</a:t>
            </a:r>
            <a:endParaRPr lang="en-US" sz="2100" dirty="0"/>
          </a:p>
        </p:txBody>
      </p:sp>
      <p:sp>
        <p:nvSpPr>
          <p:cNvPr id="35" name="Rectangle 34"/>
          <p:cNvSpPr/>
          <p:nvPr/>
        </p:nvSpPr>
        <p:spPr>
          <a:xfrm>
            <a:off x="9024116" y="4730733"/>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Error Information</a:t>
            </a:r>
            <a:endParaRPr lang="en-US" sz="2100" dirty="0"/>
          </a:p>
        </p:txBody>
      </p:sp>
      <p:sp>
        <p:nvSpPr>
          <p:cNvPr id="37" name="Rectangle 36"/>
          <p:cNvSpPr/>
          <p:nvPr/>
        </p:nvSpPr>
        <p:spPr>
          <a:xfrm>
            <a:off x="3318553" y="3212167"/>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T-SQL IntelliSense</a:t>
            </a:r>
            <a:endParaRPr lang="en-US" sz="2100" dirty="0"/>
          </a:p>
        </p:txBody>
      </p:sp>
      <p:sp>
        <p:nvSpPr>
          <p:cNvPr id="39" name="Rectangle 38"/>
          <p:cNvSpPr/>
          <p:nvPr/>
        </p:nvSpPr>
        <p:spPr>
          <a:xfrm>
            <a:off x="9024116" y="3986336"/>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View Code</a:t>
            </a:r>
            <a:endParaRPr lang="en-US" sz="2100" dirty="0"/>
          </a:p>
        </p:txBody>
      </p:sp>
      <p:sp>
        <p:nvSpPr>
          <p:cNvPr id="38" name="Rectangle 37"/>
          <p:cNvSpPr/>
          <p:nvPr/>
        </p:nvSpPr>
        <p:spPr>
          <a:xfrm>
            <a:off x="3318553" y="4730733"/>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solidFill>
                  <a:schemeClr val="tx1"/>
                </a:solidFill>
              </a:rPr>
              <a:t>View/Edit Data</a:t>
            </a:r>
            <a:endParaRPr lang="en-US" sz="2100" dirty="0">
              <a:solidFill>
                <a:schemeClr val="tx1"/>
              </a:solidFill>
            </a:endParaRPr>
          </a:p>
        </p:txBody>
      </p:sp>
      <p:sp>
        <p:nvSpPr>
          <p:cNvPr id="40" name="Rectangle 39"/>
          <p:cNvSpPr/>
          <p:nvPr/>
        </p:nvSpPr>
        <p:spPr>
          <a:xfrm>
            <a:off x="3318553" y="3986336"/>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T-SQL Debugging</a:t>
            </a:r>
            <a:endParaRPr lang="en-US" sz="2100" dirty="0"/>
          </a:p>
        </p:txBody>
      </p:sp>
      <p:grpSp>
        <p:nvGrpSpPr>
          <p:cNvPr id="14" name="Group 13"/>
          <p:cNvGrpSpPr/>
          <p:nvPr/>
        </p:nvGrpSpPr>
        <p:grpSpPr>
          <a:xfrm>
            <a:off x="465772" y="1293795"/>
            <a:ext cx="11255824" cy="1737360"/>
            <a:chOff x="465772" y="1293795"/>
            <a:chExt cx="11255824" cy="1737360"/>
          </a:xfrm>
        </p:grpSpPr>
        <p:sp>
          <p:nvSpPr>
            <p:cNvPr id="8" name="Rectangle 7"/>
            <p:cNvSpPr>
              <a:spLocks noChangeAspect="1"/>
            </p:cNvSpPr>
            <p:nvPr>
              <p:custDataLst>
                <p:tags r:id="rId1"/>
              </p:custDataLst>
            </p:nvPr>
          </p:nvSpPr>
          <p:spPr bwMode="auto">
            <a:xfrm>
              <a:off x="3318553" y="1293795"/>
              <a:ext cx="2688336" cy="1737360"/>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endParaRPr lang="en-US" dirty="0" smtClean="0">
                <a:ln>
                  <a:solidFill>
                    <a:srgbClr val="FFFFFF">
                      <a:alpha val="0"/>
                    </a:srgbClr>
                  </a:solidFill>
                </a:ln>
                <a:solidFill>
                  <a:srgbClr val="FFFFFF">
                    <a:alpha val="99000"/>
                  </a:srgbClr>
                </a:solidFill>
                <a:cs typeface="Segoe UI" pitchFamily="34" charset="0"/>
              </a:endParaRPr>
            </a:p>
            <a:p>
              <a:pPr defTabSz="1218615" fontAlgn="base">
                <a:lnSpc>
                  <a:spcPct val="90000"/>
                </a:lnSpc>
                <a:spcBef>
                  <a:spcPts val="840"/>
                </a:spcBef>
                <a:spcAft>
                  <a:spcPct val="0"/>
                </a:spcAft>
                <a:buClr>
                  <a:srgbClr val="FFFF99"/>
                </a:buClr>
                <a:buSzPct val="120000"/>
              </a:pPr>
              <a:r>
                <a:rPr lang="en-US" sz="2700" dirty="0">
                  <a:ln>
                    <a:solidFill>
                      <a:srgbClr val="FFFFFF">
                        <a:alpha val="0"/>
                      </a:srgbClr>
                    </a:solidFill>
                  </a:ln>
                  <a:solidFill>
                    <a:srgbClr val="FFFFFF">
                      <a:alpha val="99000"/>
                    </a:srgbClr>
                  </a:solidFill>
                  <a:cs typeface="Segoe UI" pitchFamily="34" charset="0"/>
                </a:rPr>
                <a:t>Optimized     </a:t>
              </a:r>
              <a:br>
                <a:rPr lang="en-US" sz="2700" dirty="0">
                  <a:ln>
                    <a:solidFill>
                      <a:srgbClr val="FFFFFF">
                        <a:alpha val="0"/>
                      </a:srgbClr>
                    </a:solidFill>
                  </a:ln>
                  <a:solidFill>
                    <a:srgbClr val="FFFFFF">
                      <a:alpha val="99000"/>
                    </a:srgbClr>
                  </a:solidFill>
                  <a:cs typeface="Segoe UI" pitchFamily="34" charset="0"/>
                </a:rPr>
              </a:br>
              <a:r>
                <a:rPr lang="en-US" sz="2700" dirty="0">
                  <a:ln>
                    <a:solidFill>
                      <a:srgbClr val="FFFFFF">
                        <a:alpha val="0"/>
                      </a:srgbClr>
                    </a:solidFill>
                  </a:ln>
                  <a:solidFill>
                    <a:srgbClr val="FFFFFF">
                      <a:alpha val="99000"/>
                    </a:srgbClr>
                  </a:solidFill>
                  <a:cs typeface="Segoe UI" pitchFamily="34" charset="0"/>
                </a:rPr>
                <a:t>Productivity</a:t>
              </a:r>
            </a:p>
          </p:txBody>
        </p:sp>
        <p:grpSp>
          <p:nvGrpSpPr>
            <p:cNvPr id="11" name="Group 10"/>
            <p:cNvGrpSpPr/>
            <p:nvPr/>
          </p:nvGrpSpPr>
          <p:grpSpPr>
            <a:xfrm>
              <a:off x="465772" y="1293795"/>
              <a:ext cx="2688336" cy="1737360"/>
              <a:chOff x="465772" y="1293795"/>
              <a:chExt cx="2688336" cy="1737360"/>
            </a:xfrm>
          </p:grpSpPr>
          <p:grpSp>
            <p:nvGrpSpPr>
              <p:cNvPr id="10" name="Group 9"/>
              <p:cNvGrpSpPr/>
              <p:nvPr/>
            </p:nvGrpSpPr>
            <p:grpSpPr>
              <a:xfrm>
                <a:off x="465772" y="1293795"/>
                <a:ext cx="2688336" cy="1737360"/>
                <a:chOff x="6826146" y="972753"/>
                <a:chExt cx="2013054" cy="1295309"/>
              </a:xfrm>
            </p:grpSpPr>
            <p:sp>
              <p:nvSpPr>
                <p:cNvPr id="9" name="Rectangle 8"/>
                <p:cNvSpPr>
                  <a:spLocks noChangeAspect="1"/>
                </p:cNvSpPr>
                <p:nvPr>
                  <p:custDataLst>
                    <p:tags r:id="rId4"/>
                  </p:custDataLst>
                </p:nvPr>
              </p:nvSpPr>
              <p:spPr bwMode="auto">
                <a:xfrm>
                  <a:off x="6826146" y="972753"/>
                  <a:ext cx="2013054" cy="1295309"/>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Familiar User Experience</a:t>
                  </a:r>
                  <a:endParaRPr lang="en-US" sz="2700" dirty="0">
                    <a:ln>
                      <a:solidFill>
                        <a:srgbClr val="FFFFFF">
                          <a:alpha val="0"/>
                        </a:srgbClr>
                      </a:solidFill>
                    </a:ln>
                    <a:solidFill>
                      <a:srgbClr val="FFFFFF">
                        <a:alpha val="99000"/>
                      </a:srgbClr>
                    </a:solidFill>
                    <a:cs typeface="Segoe UI" pitchFamily="34" charset="0"/>
                  </a:endParaRPr>
                </a:p>
              </p:txBody>
            </p:sp>
            <p:grpSp>
              <p:nvGrpSpPr>
                <p:cNvPr id="54" name="Group 53"/>
                <p:cNvGrpSpPr>
                  <a:grpSpLocks noChangeAspect="1"/>
                </p:cNvGrpSpPr>
                <p:nvPr/>
              </p:nvGrpSpPr>
              <p:grpSpPr>
                <a:xfrm>
                  <a:off x="7323455" y="1249899"/>
                  <a:ext cx="69373" cy="18865"/>
                  <a:chOff x="-1260476" y="1773238"/>
                  <a:chExt cx="180975" cy="49213"/>
                </a:xfrm>
                <a:solidFill>
                  <a:schemeClr val="bg1"/>
                </a:solidFill>
              </p:grpSpPr>
              <p:sp>
                <p:nvSpPr>
                  <p:cNvPr id="55" name="Freeform 118"/>
                  <p:cNvSpPr>
                    <a:spLocks noEditPoints="1"/>
                  </p:cNvSpPr>
                  <p:nvPr/>
                </p:nvSpPr>
                <p:spPr bwMode="auto">
                  <a:xfrm>
                    <a:off x="-1198563" y="1774826"/>
                    <a:ext cx="47625" cy="47625"/>
                  </a:xfrm>
                  <a:custGeom>
                    <a:avLst/>
                    <a:gdLst>
                      <a:gd name="T0" fmla="*/ 0 w 30"/>
                      <a:gd name="T1" fmla="*/ 30 h 30"/>
                      <a:gd name="T2" fmla="*/ 30 w 30"/>
                      <a:gd name="T3" fmla="*/ 30 h 30"/>
                      <a:gd name="T4" fmla="*/ 30 w 30"/>
                      <a:gd name="T5" fmla="*/ 0 h 30"/>
                      <a:gd name="T6" fmla="*/ 0 w 30"/>
                      <a:gd name="T7" fmla="*/ 0 h 30"/>
                      <a:gd name="T8" fmla="*/ 0 w 30"/>
                      <a:gd name="T9" fmla="*/ 30 h 30"/>
                      <a:gd name="T10" fmla="*/ 8 w 30"/>
                      <a:gd name="T11" fmla="*/ 8 h 30"/>
                      <a:gd name="T12" fmla="*/ 22 w 30"/>
                      <a:gd name="T13" fmla="*/ 8 h 30"/>
                      <a:gd name="T14" fmla="*/ 22 w 30"/>
                      <a:gd name="T15" fmla="*/ 22 h 30"/>
                      <a:gd name="T16" fmla="*/ 8 w 30"/>
                      <a:gd name="T17" fmla="*/ 22 h 30"/>
                      <a:gd name="T18" fmla="*/ 8 w 30"/>
                      <a:gd name="T1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30"/>
                        </a:moveTo>
                        <a:lnTo>
                          <a:pt x="30" y="30"/>
                        </a:lnTo>
                        <a:lnTo>
                          <a:pt x="30" y="0"/>
                        </a:lnTo>
                        <a:lnTo>
                          <a:pt x="0" y="0"/>
                        </a:lnTo>
                        <a:lnTo>
                          <a:pt x="0" y="30"/>
                        </a:lnTo>
                        <a:close/>
                        <a:moveTo>
                          <a:pt x="8" y="8"/>
                        </a:moveTo>
                        <a:lnTo>
                          <a:pt x="22" y="8"/>
                        </a:lnTo>
                        <a:lnTo>
                          <a:pt x="22" y="22"/>
                        </a:lnTo>
                        <a:lnTo>
                          <a:pt x="8" y="22"/>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20"/>
                  <p:cNvSpPr>
                    <a:spLocks noChangeArrowheads="1"/>
                  </p:cNvSpPr>
                  <p:nvPr/>
                </p:nvSpPr>
                <p:spPr bwMode="auto">
                  <a:xfrm>
                    <a:off x="-1260476" y="1809751"/>
                    <a:ext cx="460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1"/>
                  <p:cNvSpPr>
                    <a:spLocks/>
                  </p:cNvSpPr>
                  <p:nvPr/>
                </p:nvSpPr>
                <p:spPr bwMode="auto">
                  <a:xfrm>
                    <a:off x="-1130301" y="1773238"/>
                    <a:ext cx="50800" cy="49213"/>
                  </a:xfrm>
                  <a:custGeom>
                    <a:avLst/>
                    <a:gdLst>
                      <a:gd name="T0" fmla="*/ 26 w 32"/>
                      <a:gd name="T1" fmla="*/ 0 h 31"/>
                      <a:gd name="T2" fmla="*/ 16 w 32"/>
                      <a:gd name="T3" fmla="*/ 10 h 31"/>
                      <a:gd name="T4" fmla="*/ 6 w 32"/>
                      <a:gd name="T5" fmla="*/ 0 h 31"/>
                      <a:gd name="T6" fmla="*/ 0 w 32"/>
                      <a:gd name="T7" fmla="*/ 6 h 31"/>
                      <a:gd name="T8" fmla="*/ 10 w 32"/>
                      <a:gd name="T9" fmla="*/ 16 h 31"/>
                      <a:gd name="T10" fmla="*/ 1 w 32"/>
                      <a:gd name="T11" fmla="*/ 26 h 31"/>
                      <a:gd name="T12" fmla="*/ 6 w 32"/>
                      <a:gd name="T13" fmla="*/ 31 h 31"/>
                      <a:gd name="T14" fmla="*/ 16 w 32"/>
                      <a:gd name="T15" fmla="*/ 21 h 31"/>
                      <a:gd name="T16" fmla="*/ 26 w 32"/>
                      <a:gd name="T17" fmla="*/ 31 h 31"/>
                      <a:gd name="T18" fmla="*/ 31 w 32"/>
                      <a:gd name="T19" fmla="*/ 26 h 31"/>
                      <a:gd name="T20" fmla="*/ 22 w 32"/>
                      <a:gd name="T21" fmla="*/ 16 h 31"/>
                      <a:gd name="T22" fmla="*/ 32 w 32"/>
                      <a:gd name="T23" fmla="*/ 6 h 31"/>
                      <a:gd name="T24" fmla="*/ 26 w 32"/>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1">
                        <a:moveTo>
                          <a:pt x="26" y="0"/>
                        </a:moveTo>
                        <a:lnTo>
                          <a:pt x="16" y="10"/>
                        </a:lnTo>
                        <a:lnTo>
                          <a:pt x="6" y="0"/>
                        </a:lnTo>
                        <a:lnTo>
                          <a:pt x="0" y="6"/>
                        </a:lnTo>
                        <a:lnTo>
                          <a:pt x="10" y="16"/>
                        </a:lnTo>
                        <a:lnTo>
                          <a:pt x="1" y="26"/>
                        </a:lnTo>
                        <a:lnTo>
                          <a:pt x="6" y="31"/>
                        </a:lnTo>
                        <a:lnTo>
                          <a:pt x="16" y="21"/>
                        </a:lnTo>
                        <a:lnTo>
                          <a:pt x="26" y="31"/>
                        </a:lnTo>
                        <a:lnTo>
                          <a:pt x="31" y="26"/>
                        </a:lnTo>
                        <a:lnTo>
                          <a:pt x="22" y="16"/>
                        </a:lnTo>
                        <a:lnTo>
                          <a:pt x="32" y="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1" name="Group 40"/>
              <p:cNvGrpSpPr/>
              <p:nvPr/>
            </p:nvGrpSpPr>
            <p:grpSpPr bwMode="black">
              <a:xfrm>
                <a:off x="694395" y="1446028"/>
                <a:ext cx="393321" cy="758830"/>
                <a:chOff x="3360738" y="989012"/>
                <a:chExt cx="746125" cy="1439864"/>
              </a:xfrm>
            </p:grpSpPr>
            <p:sp>
              <p:nvSpPr>
                <p:cNvPr id="42"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7" name="Rectangle 6"/>
            <p:cNvSpPr>
              <a:spLocks noChangeAspect="1"/>
            </p:cNvSpPr>
            <p:nvPr>
              <p:custDataLst>
                <p:tags r:id="rId2"/>
              </p:custDataLst>
            </p:nvPr>
          </p:nvSpPr>
          <p:spPr bwMode="auto">
            <a:xfrm>
              <a:off x="9024116" y="1293795"/>
              <a:ext cx="2697480" cy="1737360"/>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Schema Editing</a:t>
              </a:r>
              <a:r>
                <a:rPr lang="en-US" sz="2700" dirty="0">
                  <a:ln>
                    <a:solidFill>
                      <a:srgbClr val="FFFFFF">
                        <a:alpha val="0"/>
                      </a:srgbClr>
                    </a:solidFill>
                  </a:ln>
                  <a:solidFill>
                    <a:srgbClr val="FFFFFF">
                      <a:alpha val="99000"/>
                    </a:srgbClr>
                  </a:solidFill>
                  <a:cs typeface="Segoe UI" pitchFamily="34" charset="0"/>
                </a:rPr>
                <a:t/>
              </a:r>
              <a:br>
                <a:rPr lang="en-US" sz="2700" dirty="0">
                  <a:ln>
                    <a:solidFill>
                      <a:srgbClr val="FFFFFF">
                        <a:alpha val="0"/>
                      </a:srgbClr>
                    </a:solidFill>
                  </a:ln>
                  <a:solidFill>
                    <a:srgbClr val="FFFFFF">
                      <a:alpha val="99000"/>
                    </a:srgbClr>
                  </a:solidFill>
                  <a:cs typeface="Segoe UI" pitchFamily="34" charset="0"/>
                </a:rPr>
              </a:br>
              <a:r>
                <a:rPr lang="en-US" sz="2700" dirty="0" smtClean="0">
                  <a:ln>
                    <a:solidFill>
                      <a:srgbClr val="FFFFFF">
                        <a:alpha val="0"/>
                      </a:srgbClr>
                    </a:solidFill>
                  </a:ln>
                  <a:solidFill>
                    <a:srgbClr val="FFFFFF">
                      <a:alpha val="99000"/>
                    </a:srgbClr>
                  </a:solidFill>
                  <a:cs typeface="Segoe UI" pitchFamily="34" charset="0"/>
                </a:rPr>
                <a:t>Tools</a:t>
              </a:r>
            </a:p>
          </p:txBody>
        </p:sp>
        <p:sp>
          <p:nvSpPr>
            <p:cNvPr id="6" name="Rectangle 5"/>
            <p:cNvSpPr>
              <a:spLocks noChangeAspect="1"/>
            </p:cNvSpPr>
            <p:nvPr>
              <p:custDataLst>
                <p:tags r:id="rId3"/>
              </p:custDataLst>
            </p:nvPr>
          </p:nvSpPr>
          <p:spPr bwMode="auto">
            <a:xfrm>
              <a:off x="6171334" y="1293795"/>
              <a:ext cx="2688336" cy="1737360"/>
            </a:xfrm>
            <a:prstGeom prst="rect">
              <a:avLst/>
            </a:prstGeom>
            <a:solidFill>
              <a:srgbClr val="00DAFF"/>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defRPr/>
              </a:pPr>
              <a:r>
                <a:rPr lang="en-US" sz="2700" dirty="0" smtClean="0">
                  <a:ln>
                    <a:solidFill>
                      <a:srgbClr val="FFFFFF">
                        <a:alpha val="0"/>
                      </a:srgbClr>
                    </a:solidFill>
                  </a:ln>
                  <a:solidFill>
                    <a:srgbClr val="FFFFFF">
                      <a:alpha val="99000"/>
                    </a:srgbClr>
                  </a:solidFill>
                  <a:cs typeface="Segoe UI" pitchFamily="34" charset="0"/>
                </a:rPr>
                <a:t>Difference Detection</a:t>
              </a:r>
              <a:endParaRPr lang="en-US" sz="2700" dirty="0">
                <a:ln>
                  <a:solidFill>
                    <a:srgbClr val="FFFFFF">
                      <a:alpha val="0"/>
                    </a:srgbClr>
                  </a:solidFill>
                </a:ln>
                <a:solidFill>
                  <a:srgbClr val="FFFFFF">
                    <a:alpha val="99000"/>
                  </a:srgbClr>
                </a:solidFill>
                <a:cs typeface="Segoe UI" pitchFamily="34" charset="0"/>
              </a:endParaRPr>
            </a:p>
          </p:txBody>
        </p:sp>
      </p:grpSp>
      <p:sp>
        <p:nvSpPr>
          <p:cNvPr id="47" name="Freeform 14"/>
          <p:cNvSpPr>
            <a:spLocks noEditPoints="1"/>
          </p:cNvSpPr>
          <p:nvPr/>
        </p:nvSpPr>
        <p:spPr bwMode="black">
          <a:xfrm>
            <a:off x="9142412" y="1427100"/>
            <a:ext cx="737892" cy="706500"/>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pic>
        <p:nvPicPr>
          <p:cNvPr id="48" name="Picture 34" descr="Efficiency.png"/>
          <p:cNvPicPr>
            <a:picLocks noChangeAspect="1"/>
          </p:cNvPicPr>
          <p:nvPr/>
        </p:nvPicPr>
        <p:blipFill>
          <a:blip r:embed="rId7" cstate="print"/>
          <a:srcRect/>
          <a:stretch>
            <a:fillRect/>
          </a:stretch>
        </p:blipFill>
        <p:spPr bwMode="auto">
          <a:xfrm>
            <a:off x="3275012" y="1371600"/>
            <a:ext cx="990600" cy="919618"/>
          </a:xfrm>
          <a:prstGeom prst="rect">
            <a:avLst/>
          </a:prstGeom>
          <a:noFill/>
          <a:ln>
            <a:noFill/>
          </a:ln>
        </p:spPr>
      </p:pic>
      <p:grpSp>
        <p:nvGrpSpPr>
          <p:cNvPr id="36" name="Group 35"/>
          <p:cNvGrpSpPr/>
          <p:nvPr/>
        </p:nvGrpSpPr>
        <p:grpSpPr>
          <a:xfrm>
            <a:off x="6323012" y="1382442"/>
            <a:ext cx="685800" cy="780033"/>
            <a:chOff x="3586163" y="1794554"/>
            <a:chExt cx="906105" cy="1108645"/>
          </a:xfrm>
        </p:grpSpPr>
        <p:grpSp>
          <p:nvGrpSpPr>
            <p:cNvPr id="46" name="Group 45"/>
            <p:cNvGrpSpPr/>
            <p:nvPr/>
          </p:nvGrpSpPr>
          <p:grpSpPr>
            <a:xfrm>
              <a:off x="3586163" y="2278401"/>
              <a:ext cx="466724" cy="624798"/>
              <a:chOff x="4800600" y="2419352"/>
              <a:chExt cx="466724" cy="624798"/>
            </a:xfrm>
          </p:grpSpPr>
          <p:sp>
            <p:nvSpPr>
              <p:cNvPr id="69" name="Rectangle 9"/>
              <p:cNvSpPr/>
              <p:nvPr/>
            </p:nvSpPr>
            <p:spPr>
              <a:xfrm>
                <a:off x="4800600" y="2434550"/>
                <a:ext cx="457200" cy="609600"/>
              </a:xfrm>
              <a:custGeom>
                <a:avLst/>
                <a:gdLst>
                  <a:gd name="connsiteX0" fmla="*/ 0 w 457200"/>
                  <a:gd name="connsiteY0" fmla="*/ 0 h 609600"/>
                  <a:gd name="connsiteX1" fmla="*/ 457200 w 457200"/>
                  <a:gd name="connsiteY1" fmla="*/ 0 h 609600"/>
                  <a:gd name="connsiteX2" fmla="*/ 457200 w 457200"/>
                  <a:gd name="connsiteY2" fmla="*/ 609600 h 609600"/>
                  <a:gd name="connsiteX3" fmla="*/ 0 w 457200"/>
                  <a:gd name="connsiteY3" fmla="*/ 609600 h 609600"/>
                  <a:gd name="connsiteX4" fmla="*/ 0 w 457200"/>
                  <a:gd name="connsiteY4" fmla="*/ 0 h 609600"/>
                  <a:gd name="connsiteX0" fmla="*/ 0 w 457200"/>
                  <a:gd name="connsiteY0" fmla="*/ 0 h 609600"/>
                  <a:gd name="connsiteX1" fmla="*/ 454819 w 457200"/>
                  <a:gd name="connsiteY1" fmla="*/ 0 h 609600"/>
                  <a:gd name="connsiteX2" fmla="*/ 457200 w 457200"/>
                  <a:gd name="connsiteY2" fmla="*/ 609600 h 609600"/>
                  <a:gd name="connsiteX3" fmla="*/ 0 w 457200"/>
                  <a:gd name="connsiteY3" fmla="*/ 609600 h 609600"/>
                  <a:gd name="connsiteX4" fmla="*/ 0 w 4572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609600">
                    <a:moveTo>
                      <a:pt x="0" y="0"/>
                    </a:moveTo>
                    <a:lnTo>
                      <a:pt x="454819" y="0"/>
                    </a:lnTo>
                    <a:cubicBezTo>
                      <a:pt x="455613" y="203200"/>
                      <a:pt x="456406" y="406400"/>
                      <a:pt x="457200" y="609600"/>
                    </a:cubicBezTo>
                    <a:lnTo>
                      <a:pt x="0" y="6096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114924" y="2419352"/>
                <a:ext cx="142876"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1"/>
              <p:cNvSpPr/>
              <p:nvPr/>
            </p:nvSpPr>
            <p:spPr>
              <a:xfrm>
                <a:off x="5114924" y="2419352"/>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 name="connsiteX4" fmla="*/ 0 w 152400"/>
                  <a:gd name="connsiteY4" fmla="*/ 0 h 152400"/>
                  <a:gd name="connsiteX0" fmla="*/ 0 w 152400"/>
                  <a:gd name="connsiteY0" fmla="*/ 0 h 152400"/>
                  <a:gd name="connsiteX1" fmla="*/ 78581 w 152400"/>
                  <a:gd name="connsiteY1" fmla="*/ 78581 h 152400"/>
                  <a:gd name="connsiteX2" fmla="*/ 152400 w 152400"/>
                  <a:gd name="connsiteY2" fmla="*/ 152400 h 152400"/>
                  <a:gd name="connsiteX3" fmla="*/ 0 w 152400"/>
                  <a:gd name="connsiteY3" fmla="*/ 152400 h 152400"/>
                  <a:gd name="connsiteX4" fmla="*/ 0 w 1524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0" y="0"/>
                    </a:moveTo>
                    <a:lnTo>
                      <a:pt x="78581" y="78581"/>
                    </a:lnTo>
                    <a:lnTo>
                      <a:pt x="152400" y="152400"/>
                    </a:lnTo>
                    <a:lnTo>
                      <a:pt x="0" y="152400"/>
                    </a:lnTo>
                    <a:lnTo>
                      <a:pt x="0" y="0"/>
                    </a:lnTo>
                    <a:close/>
                  </a:path>
                </a:pathLst>
              </a:cu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000501" y="1794554"/>
              <a:ext cx="466724" cy="624798"/>
              <a:chOff x="4800600" y="2419352"/>
              <a:chExt cx="466724" cy="624798"/>
            </a:xfrm>
          </p:grpSpPr>
          <p:sp>
            <p:nvSpPr>
              <p:cNvPr id="66" name="Rectangle 9"/>
              <p:cNvSpPr/>
              <p:nvPr/>
            </p:nvSpPr>
            <p:spPr>
              <a:xfrm>
                <a:off x="4800600" y="2434550"/>
                <a:ext cx="457200" cy="609600"/>
              </a:xfrm>
              <a:custGeom>
                <a:avLst/>
                <a:gdLst>
                  <a:gd name="connsiteX0" fmla="*/ 0 w 457200"/>
                  <a:gd name="connsiteY0" fmla="*/ 0 h 609600"/>
                  <a:gd name="connsiteX1" fmla="*/ 457200 w 457200"/>
                  <a:gd name="connsiteY1" fmla="*/ 0 h 609600"/>
                  <a:gd name="connsiteX2" fmla="*/ 457200 w 457200"/>
                  <a:gd name="connsiteY2" fmla="*/ 609600 h 609600"/>
                  <a:gd name="connsiteX3" fmla="*/ 0 w 457200"/>
                  <a:gd name="connsiteY3" fmla="*/ 609600 h 609600"/>
                  <a:gd name="connsiteX4" fmla="*/ 0 w 457200"/>
                  <a:gd name="connsiteY4" fmla="*/ 0 h 609600"/>
                  <a:gd name="connsiteX0" fmla="*/ 0 w 457200"/>
                  <a:gd name="connsiteY0" fmla="*/ 0 h 609600"/>
                  <a:gd name="connsiteX1" fmla="*/ 454819 w 457200"/>
                  <a:gd name="connsiteY1" fmla="*/ 0 h 609600"/>
                  <a:gd name="connsiteX2" fmla="*/ 457200 w 457200"/>
                  <a:gd name="connsiteY2" fmla="*/ 609600 h 609600"/>
                  <a:gd name="connsiteX3" fmla="*/ 0 w 457200"/>
                  <a:gd name="connsiteY3" fmla="*/ 609600 h 609600"/>
                  <a:gd name="connsiteX4" fmla="*/ 0 w 4572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609600">
                    <a:moveTo>
                      <a:pt x="0" y="0"/>
                    </a:moveTo>
                    <a:lnTo>
                      <a:pt x="454819" y="0"/>
                    </a:lnTo>
                    <a:cubicBezTo>
                      <a:pt x="455613" y="203200"/>
                      <a:pt x="456406" y="406400"/>
                      <a:pt x="457200" y="609600"/>
                    </a:cubicBezTo>
                    <a:lnTo>
                      <a:pt x="0" y="6096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114924" y="2419352"/>
                <a:ext cx="142876" cy="152400"/>
              </a:xfrm>
              <a:prstGeom prst="rect">
                <a:avLst/>
              </a:prstGeom>
              <a:solidFill>
                <a:srgbClr val="00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1"/>
              <p:cNvSpPr/>
              <p:nvPr/>
            </p:nvSpPr>
            <p:spPr>
              <a:xfrm>
                <a:off x="5114924" y="2419352"/>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 name="connsiteX4" fmla="*/ 0 w 152400"/>
                  <a:gd name="connsiteY4" fmla="*/ 0 h 152400"/>
                  <a:gd name="connsiteX0" fmla="*/ 0 w 152400"/>
                  <a:gd name="connsiteY0" fmla="*/ 0 h 152400"/>
                  <a:gd name="connsiteX1" fmla="*/ 78581 w 152400"/>
                  <a:gd name="connsiteY1" fmla="*/ 78581 h 152400"/>
                  <a:gd name="connsiteX2" fmla="*/ 152400 w 152400"/>
                  <a:gd name="connsiteY2" fmla="*/ 152400 h 152400"/>
                  <a:gd name="connsiteX3" fmla="*/ 0 w 152400"/>
                  <a:gd name="connsiteY3" fmla="*/ 152400 h 152400"/>
                  <a:gd name="connsiteX4" fmla="*/ 0 w 1524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0" y="0"/>
                    </a:moveTo>
                    <a:lnTo>
                      <a:pt x="78581" y="78581"/>
                    </a:lnTo>
                    <a:lnTo>
                      <a:pt x="152400" y="152400"/>
                    </a:lnTo>
                    <a:lnTo>
                      <a:pt x="0" y="152400"/>
                    </a:lnTo>
                    <a:lnTo>
                      <a:pt x="0" y="0"/>
                    </a:lnTo>
                    <a:close/>
                  </a:path>
                </a:pathLst>
              </a:custGeom>
              <a:solidFill>
                <a:schemeClr val="tx1"/>
              </a:solidFill>
              <a:ln>
                <a:solidFill>
                  <a:srgbClr val="00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716721" y="2097008"/>
              <a:ext cx="775547" cy="774089"/>
              <a:chOff x="5393121" y="2098878"/>
              <a:chExt cx="775547" cy="774089"/>
            </a:xfrm>
          </p:grpSpPr>
          <p:grpSp>
            <p:nvGrpSpPr>
              <p:cNvPr id="51" name="Group 50"/>
              <p:cNvGrpSpPr/>
              <p:nvPr/>
            </p:nvGrpSpPr>
            <p:grpSpPr>
              <a:xfrm>
                <a:off x="5393121" y="2098878"/>
                <a:ext cx="680513" cy="678136"/>
                <a:chOff x="5471124" y="2120452"/>
                <a:chExt cx="608205" cy="606080"/>
              </a:xfrm>
              <a:solidFill>
                <a:schemeClr val="tx2">
                  <a:lumMod val="60000"/>
                  <a:lumOff val="40000"/>
                </a:schemeClr>
              </a:solidFill>
            </p:grpSpPr>
            <p:sp>
              <p:nvSpPr>
                <p:cNvPr id="62" name="Oval 61"/>
                <p:cNvSpPr/>
                <p:nvPr/>
              </p:nvSpPr>
              <p:spPr>
                <a:xfrm>
                  <a:off x="5471124" y="2120452"/>
                  <a:ext cx="480759" cy="480757"/>
                </a:xfrm>
                <a:prstGeom prst="ellipse">
                  <a:avLst/>
                </a:prstGeom>
                <a:solidFill>
                  <a:srgbClr val="00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67362" y="2214562"/>
                  <a:ext cx="295275" cy="295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5845966" y="2497932"/>
                  <a:ext cx="233363" cy="228600"/>
                </a:xfrm>
                <a:prstGeom prst="line">
                  <a:avLst/>
                </a:prstGeom>
                <a:grpFill/>
                <a:ln w="149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434010" y="2139774"/>
                <a:ext cx="734658" cy="733193"/>
                <a:chOff x="5486400" y="2133600"/>
                <a:chExt cx="734658" cy="733193"/>
              </a:xfrm>
            </p:grpSpPr>
            <p:sp>
              <p:nvSpPr>
                <p:cNvPr id="53" name="Oval 52"/>
                <p:cNvSpPr/>
                <p:nvPr/>
              </p:nvSpPr>
              <p:spPr>
                <a:xfrm>
                  <a:off x="5486400" y="213360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567362" y="2214562"/>
                  <a:ext cx="295275" cy="295275"/>
                </a:xfrm>
                <a:prstGeom prst="ellipse">
                  <a:avLst/>
                </a:prstGeom>
                <a:solidFill>
                  <a:srgbClr val="00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5845966" y="2497932"/>
                  <a:ext cx="375092" cy="368861"/>
                  <a:chOff x="5826918" y="2509837"/>
                  <a:chExt cx="375092" cy="368861"/>
                </a:xfrm>
              </p:grpSpPr>
              <p:cxnSp>
                <p:nvCxnSpPr>
                  <p:cNvPr id="60" name="Straight Connector 59"/>
                  <p:cNvCxnSpPr/>
                  <p:nvPr/>
                </p:nvCxnSpPr>
                <p:spPr>
                  <a:xfrm>
                    <a:off x="5826918" y="2509837"/>
                    <a:ext cx="233363" cy="228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000747" y="2677433"/>
                    <a:ext cx="201263" cy="2012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3208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a:t>Gert Drapers (@</a:t>
            </a:r>
            <a:r>
              <a:rPr lang="en-US" dirty="0" err="1"/>
              <a:t>DataDude</a:t>
            </a:r>
            <a:r>
              <a:rPr lang="en-US" dirty="0"/>
              <a:t>)</a:t>
            </a:r>
          </a:p>
          <a:p>
            <a:r>
              <a:rPr lang="en-US" dirty="0"/>
              <a:t>Principal Group Program Manager</a:t>
            </a:r>
          </a:p>
          <a:p>
            <a:r>
              <a:rPr lang="en-US" dirty="0"/>
              <a:t>Microsoft Corporation</a:t>
            </a:r>
          </a:p>
        </p:txBody>
      </p:sp>
      <p:sp>
        <p:nvSpPr>
          <p:cNvPr id="2" name="Title 1"/>
          <p:cNvSpPr>
            <a:spLocks noGrp="1"/>
          </p:cNvSpPr>
          <p:nvPr>
            <p:ph type="ctrTitle"/>
          </p:nvPr>
        </p:nvSpPr>
        <p:spPr/>
        <p:txBody>
          <a:bodyPr/>
          <a:lstStyle/>
          <a:p>
            <a:r>
              <a:rPr lang="en-US" dirty="0"/>
              <a:t>Project Based Development</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2" descr="C:\Users\gertd\Dropbox\Juneau\SSDT\SSDT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5812" y="451485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1117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Based Development</a:t>
            </a:r>
            <a:endParaRPr lang="en-US" dirty="0"/>
          </a:p>
        </p:txBody>
      </p:sp>
      <p:sp>
        <p:nvSpPr>
          <p:cNvPr id="3" name="Rectangle 2"/>
          <p:cNvSpPr/>
          <p:nvPr/>
        </p:nvSpPr>
        <p:spPr>
          <a:xfrm>
            <a:off x="425132" y="3225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Go To Definition</a:t>
            </a:r>
            <a:endParaRPr lang="en-US" sz="2100" dirty="0"/>
          </a:p>
        </p:txBody>
      </p:sp>
      <p:sp>
        <p:nvSpPr>
          <p:cNvPr id="20" name="Rectangle 19"/>
          <p:cNvSpPr/>
          <p:nvPr/>
        </p:nvSpPr>
        <p:spPr>
          <a:xfrm>
            <a:off x="425132" y="3987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Find All References</a:t>
            </a:r>
            <a:endParaRPr lang="en-US" sz="2100" dirty="0"/>
          </a:p>
        </p:txBody>
      </p:sp>
      <p:sp>
        <p:nvSpPr>
          <p:cNvPr id="22" name="Rectangle 21"/>
          <p:cNvSpPr/>
          <p:nvPr/>
        </p:nvSpPr>
        <p:spPr>
          <a:xfrm>
            <a:off x="425132" y="4749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Refactoring</a:t>
            </a:r>
            <a:endParaRPr lang="en-US" sz="2100" dirty="0"/>
          </a:p>
        </p:txBody>
      </p:sp>
      <p:sp>
        <p:nvSpPr>
          <p:cNvPr id="23" name="Rectangle 22"/>
          <p:cNvSpPr/>
          <p:nvPr/>
        </p:nvSpPr>
        <p:spPr>
          <a:xfrm>
            <a:off x="9065204" y="3225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lnSpc>
                <a:spcPct val="90000"/>
              </a:lnSpc>
            </a:pPr>
            <a:r>
              <a:rPr lang="en-US" sz="2100" dirty="0" smtClean="0"/>
              <a:t>Point-in-time Snapshots</a:t>
            </a:r>
            <a:endParaRPr lang="en-US" sz="2100" dirty="0"/>
          </a:p>
        </p:txBody>
      </p:sp>
      <p:sp>
        <p:nvSpPr>
          <p:cNvPr id="25" name="Rectangle 24"/>
          <p:cNvSpPr/>
          <p:nvPr/>
        </p:nvSpPr>
        <p:spPr>
          <a:xfrm>
            <a:off x="9065204" y="4749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lnSpc>
                <a:spcPct val="90000"/>
              </a:lnSpc>
            </a:pPr>
            <a:r>
              <a:rPr lang="en-US" sz="2100" dirty="0" smtClean="0"/>
              <a:t>T-SQL Static Code Analysis</a:t>
            </a:r>
            <a:endParaRPr lang="en-US" sz="2100" dirty="0"/>
          </a:p>
        </p:txBody>
      </p:sp>
      <p:sp>
        <p:nvSpPr>
          <p:cNvPr id="36" name="Rectangle 35"/>
          <p:cNvSpPr/>
          <p:nvPr/>
        </p:nvSpPr>
        <p:spPr>
          <a:xfrm>
            <a:off x="3305156" y="3225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Source Code Based</a:t>
            </a:r>
          </a:p>
        </p:txBody>
      </p:sp>
      <p:sp>
        <p:nvSpPr>
          <p:cNvPr id="37" name="Rectangle 36"/>
          <p:cNvSpPr/>
          <p:nvPr/>
        </p:nvSpPr>
        <p:spPr>
          <a:xfrm>
            <a:off x="3305156" y="3987800"/>
            <a:ext cx="2688336"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a:t>F5 </a:t>
            </a:r>
            <a:r>
              <a:rPr lang="en-US" sz="2100" dirty="0" smtClean="0"/>
              <a:t>Debugging &amp; Testing with </a:t>
            </a:r>
            <a:r>
              <a:rPr lang="en-US" sz="2100" dirty="0" err="1" smtClean="0"/>
              <a:t>LocalDB</a:t>
            </a:r>
            <a:endParaRPr lang="en-US" sz="2100" dirty="0"/>
          </a:p>
        </p:txBody>
      </p:sp>
      <p:sp>
        <p:nvSpPr>
          <p:cNvPr id="39" name="Rectangle 38"/>
          <p:cNvSpPr/>
          <p:nvPr/>
        </p:nvSpPr>
        <p:spPr>
          <a:xfrm>
            <a:off x="6185180" y="3225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Source Code Control</a:t>
            </a:r>
            <a:endParaRPr lang="en-US" sz="2100" dirty="0"/>
          </a:p>
        </p:txBody>
      </p:sp>
      <p:sp>
        <p:nvSpPr>
          <p:cNvPr id="40" name="Rectangle 39"/>
          <p:cNvSpPr/>
          <p:nvPr/>
        </p:nvSpPr>
        <p:spPr>
          <a:xfrm>
            <a:off x="6185180" y="3987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err="1" smtClean="0"/>
              <a:t>MSBuild</a:t>
            </a:r>
            <a:endParaRPr lang="en-US" sz="2100" dirty="0"/>
          </a:p>
        </p:txBody>
      </p:sp>
      <p:sp>
        <p:nvSpPr>
          <p:cNvPr id="41" name="Rectangle 40"/>
          <p:cNvSpPr/>
          <p:nvPr/>
        </p:nvSpPr>
        <p:spPr>
          <a:xfrm>
            <a:off x="6185180" y="4749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lnSpc>
                <a:spcPct val="90000"/>
              </a:lnSpc>
            </a:pPr>
            <a:r>
              <a:rPr lang="en-US" sz="2100" dirty="0" smtClean="0"/>
              <a:t>Headless Command Line Tools</a:t>
            </a:r>
            <a:endParaRPr lang="en-US" sz="2100" dirty="0"/>
          </a:p>
        </p:txBody>
      </p:sp>
      <p:sp>
        <p:nvSpPr>
          <p:cNvPr id="38" name="Rectangle 37"/>
          <p:cNvSpPr/>
          <p:nvPr/>
        </p:nvSpPr>
        <p:spPr>
          <a:xfrm>
            <a:off x="9065204" y="3987800"/>
            <a:ext cx="268833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lnSpc>
                <a:spcPct val="90000"/>
              </a:lnSpc>
            </a:pPr>
            <a:r>
              <a:rPr lang="en-US" sz="2100" dirty="0"/>
              <a:t>Visualize </a:t>
            </a:r>
            <a:r>
              <a:rPr lang="en-US" sz="2100" dirty="0" smtClean="0"/>
              <a:t>Schema Differences </a:t>
            </a:r>
            <a:endParaRPr lang="en-US" sz="2100" dirty="0"/>
          </a:p>
        </p:txBody>
      </p:sp>
      <p:grpSp>
        <p:nvGrpSpPr>
          <p:cNvPr id="16" name="Group 15"/>
          <p:cNvGrpSpPr/>
          <p:nvPr/>
        </p:nvGrpSpPr>
        <p:grpSpPr>
          <a:xfrm>
            <a:off x="425132" y="1295402"/>
            <a:ext cx="11328408" cy="1737360"/>
            <a:chOff x="425132" y="1295402"/>
            <a:chExt cx="11328408" cy="1737360"/>
          </a:xfrm>
        </p:grpSpPr>
        <p:grpSp>
          <p:nvGrpSpPr>
            <p:cNvPr id="4" name="Group 3"/>
            <p:cNvGrpSpPr/>
            <p:nvPr/>
          </p:nvGrpSpPr>
          <p:grpSpPr>
            <a:xfrm>
              <a:off x="425132" y="1295402"/>
              <a:ext cx="2688336" cy="1737360"/>
              <a:chOff x="510766" y="1295402"/>
              <a:chExt cx="2688336" cy="1728664"/>
            </a:xfrm>
          </p:grpSpPr>
          <p:sp>
            <p:nvSpPr>
              <p:cNvPr id="6" name="Rectangle 5"/>
              <p:cNvSpPr>
                <a:spLocks noChangeAspect="1"/>
              </p:cNvSpPr>
              <p:nvPr>
                <p:custDataLst>
                  <p:tags r:id="rId4"/>
                </p:custDataLst>
              </p:nvPr>
            </p:nvSpPr>
            <p:spPr bwMode="auto">
              <a:xfrm>
                <a:off x="510766" y="1295402"/>
                <a:ext cx="2688336" cy="1728664"/>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defRPr/>
                </a:pPr>
                <a:r>
                  <a:rPr lang="en-US" dirty="0">
                    <a:ln>
                      <a:solidFill>
                        <a:srgbClr val="FFFFFF">
                          <a:alpha val="0"/>
                        </a:srgbClr>
                      </a:solidFill>
                    </a:ln>
                    <a:solidFill>
                      <a:srgbClr val="FFFFFF">
                        <a:alpha val="99000"/>
                      </a:srgbClr>
                    </a:solidFill>
                    <a:cs typeface="Segoe UI" pitchFamily="34" charset="0"/>
                  </a:rPr>
                  <a:t> </a:t>
                </a: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defRPr/>
                </a:pPr>
                <a:r>
                  <a:rPr lang="en-US" sz="2700" dirty="0" smtClean="0">
                    <a:ln>
                      <a:solidFill>
                        <a:srgbClr val="FFFFFF">
                          <a:alpha val="0"/>
                        </a:srgbClr>
                      </a:solidFill>
                    </a:ln>
                    <a:solidFill>
                      <a:srgbClr val="FFFFFF">
                        <a:alpha val="99000"/>
                      </a:srgbClr>
                    </a:solidFill>
                    <a:cs typeface="Segoe UI" pitchFamily="34" charset="0"/>
                  </a:rPr>
                  <a:t>1</a:t>
                </a:r>
                <a:r>
                  <a:rPr lang="en-US" sz="2700" baseline="30000" dirty="0" smtClean="0">
                    <a:ln>
                      <a:solidFill>
                        <a:srgbClr val="FFFFFF">
                          <a:alpha val="0"/>
                        </a:srgbClr>
                      </a:solidFill>
                    </a:ln>
                    <a:solidFill>
                      <a:srgbClr val="FFFFFF">
                        <a:alpha val="99000"/>
                      </a:srgbClr>
                    </a:solidFill>
                    <a:cs typeface="Segoe UI" pitchFamily="34" charset="0"/>
                  </a:rPr>
                  <a:t>st</a:t>
                </a:r>
                <a:r>
                  <a:rPr lang="en-US" sz="2700" dirty="0" smtClean="0">
                    <a:ln>
                      <a:solidFill>
                        <a:srgbClr val="FFFFFF">
                          <a:alpha val="0"/>
                        </a:srgbClr>
                      </a:solidFill>
                    </a:ln>
                    <a:solidFill>
                      <a:srgbClr val="FFFFFF">
                        <a:alpha val="99000"/>
                      </a:srgbClr>
                    </a:solidFill>
                    <a:cs typeface="Segoe UI" pitchFamily="34" charset="0"/>
                  </a:rPr>
                  <a:t> class T-SQL Support</a:t>
                </a:r>
                <a:endParaRPr lang="en-US" sz="2700" dirty="0">
                  <a:ln>
                    <a:solidFill>
                      <a:srgbClr val="FFFFFF">
                        <a:alpha val="0"/>
                      </a:srgbClr>
                    </a:solidFill>
                  </a:ln>
                  <a:solidFill>
                    <a:srgbClr val="FFFFFF">
                      <a:alpha val="99000"/>
                    </a:srgbClr>
                  </a:solidFill>
                  <a:cs typeface="Segoe UI" pitchFamily="34" charset="0"/>
                </a:endParaRPr>
              </a:p>
            </p:txBody>
          </p:sp>
          <p:sp>
            <p:nvSpPr>
              <p:cNvPr id="15" name="Freeform 6"/>
              <p:cNvSpPr>
                <a:spLocks noChangeAspect="1"/>
              </p:cNvSpPr>
              <p:nvPr/>
            </p:nvSpPr>
            <p:spPr bwMode="auto">
              <a:xfrm>
                <a:off x="763296" y="1434443"/>
                <a:ext cx="768550" cy="675066"/>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121893" tIns="60947" rIns="121893" bIns="60947" numCol="1" anchor="t" anchorCtr="0" compatLnSpc="1">
                <a:prstTxWarp prst="textNoShape">
                  <a:avLst/>
                </a:prstTxWarp>
              </a:bodyPr>
              <a:lstStyle/>
              <a:p>
                <a:pPr>
                  <a:defRPr/>
                </a:pPr>
                <a:endParaRPr lang="en-US" sz="2100" kern="0">
                  <a:solidFill>
                    <a:sysClr val="windowText" lastClr="000000"/>
                  </a:solidFill>
                </a:endParaRPr>
              </a:p>
            </p:txBody>
          </p:sp>
        </p:grpSp>
        <p:sp>
          <p:nvSpPr>
            <p:cNvPr id="9" name="Rectangle 8"/>
            <p:cNvSpPr>
              <a:spLocks noChangeAspect="1"/>
            </p:cNvSpPr>
            <p:nvPr>
              <p:custDataLst>
                <p:tags r:id="rId1"/>
              </p:custDataLst>
            </p:nvPr>
          </p:nvSpPr>
          <p:spPr bwMode="auto">
            <a:xfrm>
              <a:off x="9065204" y="1295402"/>
              <a:ext cx="2688336" cy="1737360"/>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endParaRPr lang="en-US" sz="2700" dirty="0" smtClean="0">
                <a:ln>
                  <a:solidFill>
                    <a:srgbClr val="FFFFFF">
                      <a:alpha val="0"/>
                    </a:srgbClr>
                  </a:solidFill>
                </a:ln>
                <a:solidFill>
                  <a:srgbClr val="FFFFFF">
                    <a:alpha val="99000"/>
                  </a:srgbClr>
                </a:solidFill>
                <a:cs typeface="Segoe UI" pitchFamily="34" charset="0"/>
              </a:endParaRP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Schema Insight</a:t>
              </a:r>
              <a:endParaRPr lang="en-US" dirty="0">
                <a:ln>
                  <a:solidFill>
                    <a:srgbClr val="FFFFFF">
                      <a:alpha val="0"/>
                    </a:srgbClr>
                  </a:solidFill>
                </a:ln>
                <a:solidFill>
                  <a:srgbClr val="FFFFFF">
                    <a:alpha val="99000"/>
                  </a:srgbClr>
                </a:solidFill>
                <a:cs typeface="Segoe UI" pitchFamily="34" charset="0"/>
              </a:endParaRPr>
            </a:p>
          </p:txBody>
        </p:sp>
        <p:grpSp>
          <p:nvGrpSpPr>
            <p:cNvPr id="12" name="Group 11"/>
            <p:cNvGrpSpPr/>
            <p:nvPr/>
          </p:nvGrpSpPr>
          <p:grpSpPr>
            <a:xfrm>
              <a:off x="3305156" y="1295402"/>
              <a:ext cx="2688336" cy="1737360"/>
              <a:chOff x="3305156" y="1295402"/>
              <a:chExt cx="2688336" cy="1737360"/>
            </a:xfrm>
          </p:grpSpPr>
          <p:sp>
            <p:nvSpPr>
              <p:cNvPr id="7" name="Rectangle 6"/>
              <p:cNvSpPr>
                <a:spLocks noChangeAspect="1"/>
              </p:cNvSpPr>
              <p:nvPr>
                <p:custDataLst>
                  <p:tags r:id="rId3"/>
                </p:custDataLst>
              </p:nvPr>
            </p:nvSpPr>
            <p:spPr bwMode="auto">
              <a:xfrm>
                <a:off x="3305156" y="1295402"/>
                <a:ext cx="2688336" cy="1737360"/>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Isolated</a:t>
                </a:r>
                <a:endParaRPr lang="en-US" sz="2700" dirty="0">
                  <a:ln>
                    <a:solidFill>
                      <a:srgbClr val="FFFFFF">
                        <a:alpha val="0"/>
                      </a:srgbClr>
                    </a:solidFill>
                  </a:ln>
                  <a:solidFill>
                    <a:srgbClr val="FFFFFF">
                      <a:alpha val="99000"/>
                    </a:srgbClr>
                  </a:solidFill>
                  <a:cs typeface="Segoe UI" pitchFamily="34" charset="0"/>
                </a:endParaRPr>
              </a:p>
            </p:txBody>
          </p:sp>
          <p:sp>
            <p:nvSpPr>
              <p:cNvPr id="43" name="Freeform 23"/>
              <p:cNvSpPr>
                <a:spLocks noEditPoints="1"/>
              </p:cNvSpPr>
              <p:nvPr/>
            </p:nvSpPr>
            <p:spPr bwMode="black">
              <a:xfrm>
                <a:off x="3427412" y="1450619"/>
                <a:ext cx="685800" cy="68298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13" name="Group 12"/>
            <p:cNvGrpSpPr/>
            <p:nvPr/>
          </p:nvGrpSpPr>
          <p:grpSpPr>
            <a:xfrm>
              <a:off x="6185180" y="1295402"/>
              <a:ext cx="2688336" cy="1737360"/>
              <a:chOff x="6185180" y="1295402"/>
              <a:chExt cx="2688336" cy="1737360"/>
            </a:xfrm>
          </p:grpSpPr>
          <p:sp>
            <p:nvSpPr>
              <p:cNvPr id="8" name="Rectangle 7"/>
              <p:cNvSpPr>
                <a:spLocks noChangeAspect="1"/>
              </p:cNvSpPr>
              <p:nvPr>
                <p:custDataLst>
                  <p:tags r:id="rId2"/>
                </p:custDataLst>
              </p:nvPr>
            </p:nvSpPr>
            <p:spPr bwMode="auto">
              <a:xfrm>
                <a:off x="6185180" y="1295402"/>
                <a:ext cx="2688336" cy="1737360"/>
              </a:xfrm>
              <a:prstGeom prst="rect">
                <a:avLst/>
              </a:prstGeom>
              <a:solidFill>
                <a:srgbClr val="B5D331"/>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endParaRPr lang="en-US" dirty="0" smtClean="0">
                  <a:ln>
                    <a:solidFill>
                      <a:srgbClr val="FFFFFF">
                        <a:alpha val="0"/>
                      </a:srgbClr>
                    </a:solidFill>
                  </a:ln>
                  <a:solidFill>
                    <a:srgbClr val="FFFFFF">
                      <a:alpha val="99000"/>
                    </a:srgbClr>
                  </a:solidFill>
                  <a:cs typeface="Segoe UI" pitchFamily="34" charset="0"/>
                </a:endParaRPr>
              </a:p>
              <a:p>
                <a:pPr defTabSz="1218615" fontAlgn="base">
                  <a:lnSpc>
                    <a:spcPct val="90000"/>
                  </a:lnSpc>
                  <a:spcBef>
                    <a:spcPts val="840"/>
                  </a:spcBef>
                  <a:spcAft>
                    <a:spcPct val="0"/>
                  </a:spcAft>
                  <a:buClr>
                    <a:srgbClr val="FFFF99"/>
                  </a:buClr>
                  <a:buSzPct val="120000"/>
                </a:pPr>
                <a:r>
                  <a:rPr lang="en-US" sz="2700" dirty="0" smtClean="0">
                    <a:ln>
                      <a:solidFill>
                        <a:srgbClr val="FFFFFF">
                          <a:alpha val="0"/>
                        </a:srgbClr>
                      </a:solidFill>
                    </a:ln>
                    <a:solidFill>
                      <a:srgbClr val="FFFFFF">
                        <a:alpha val="99000"/>
                      </a:srgbClr>
                    </a:solidFill>
                    <a:cs typeface="Segoe UI" pitchFamily="34" charset="0"/>
                  </a:rPr>
                  <a:t>Integrated</a:t>
                </a:r>
                <a:endParaRPr lang="en-US" sz="2700" dirty="0">
                  <a:ln>
                    <a:solidFill>
                      <a:srgbClr val="FFFFFF">
                        <a:alpha val="0"/>
                      </a:srgbClr>
                    </a:solidFill>
                  </a:ln>
                  <a:solidFill>
                    <a:srgbClr val="FFFFFF">
                      <a:alpha val="99000"/>
                    </a:srgbClr>
                  </a:solidFill>
                  <a:cs typeface="Segoe UI" pitchFamily="34" charset="0"/>
                </a:endParaRPr>
              </a:p>
            </p:txBody>
          </p:sp>
          <p:grpSp>
            <p:nvGrpSpPr>
              <p:cNvPr id="44" name="Group 43"/>
              <p:cNvGrpSpPr/>
              <p:nvPr/>
            </p:nvGrpSpPr>
            <p:grpSpPr bwMode="black">
              <a:xfrm>
                <a:off x="6363781" y="1470647"/>
                <a:ext cx="721231" cy="586753"/>
                <a:chOff x="5184775" y="225425"/>
                <a:chExt cx="1500188" cy="1220788"/>
              </a:xfrm>
              <a:solidFill>
                <a:srgbClr val="FFFFFF"/>
              </a:solidFill>
            </p:grpSpPr>
            <p:sp>
              <p:nvSpPr>
                <p:cNvPr id="45"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sp>
        <p:nvSpPr>
          <p:cNvPr id="30" name="Freeform 18"/>
          <p:cNvSpPr>
            <a:spLocks noEditPoints="1"/>
          </p:cNvSpPr>
          <p:nvPr/>
        </p:nvSpPr>
        <p:spPr bwMode="black">
          <a:xfrm>
            <a:off x="9218612" y="1447800"/>
            <a:ext cx="661692" cy="60678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028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a:t>Gert Drapers (@</a:t>
            </a:r>
            <a:r>
              <a:rPr lang="en-US" dirty="0" err="1"/>
              <a:t>DataDude</a:t>
            </a:r>
            <a:r>
              <a:rPr lang="en-US" dirty="0"/>
              <a:t>)</a:t>
            </a:r>
          </a:p>
          <a:p>
            <a:r>
              <a:rPr lang="en-US" dirty="0"/>
              <a:t>Principal Group Program Manager</a:t>
            </a:r>
          </a:p>
          <a:p>
            <a:r>
              <a:rPr lang="en-US" dirty="0"/>
              <a:t>Microsoft Corporation</a:t>
            </a:r>
          </a:p>
        </p:txBody>
      </p:sp>
      <p:sp>
        <p:nvSpPr>
          <p:cNvPr id="2" name="Title 1"/>
          <p:cNvSpPr>
            <a:spLocks noGrp="1"/>
          </p:cNvSpPr>
          <p:nvPr>
            <p:ph type="ctrTitle"/>
          </p:nvPr>
        </p:nvSpPr>
        <p:spPr/>
        <p:txBody>
          <a:bodyPr/>
          <a:lstStyle/>
          <a:p>
            <a:r>
              <a:rPr lang="en-US" dirty="0" smtClean="0"/>
              <a:t>Schema Deployment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2" descr="C:\Users\gertd\Dropbox\Juneau\SSDT\SSDT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5812" y="451485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1117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Schema Deployment</a:t>
            </a:r>
            <a:endParaRPr lang="en-US" dirty="0"/>
          </a:p>
        </p:txBody>
      </p:sp>
      <p:sp>
        <p:nvSpPr>
          <p:cNvPr id="70" name="Rectangle 69"/>
          <p:cNvSpPr/>
          <p:nvPr/>
        </p:nvSpPr>
        <p:spPr>
          <a:xfrm>
            <a:off x="431449" y="3987800"/>
            <a:ext cx="268337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Incremental Schema Deployment</a:t>
            </a:r>
            <a:endParaRPr lang="en-US" sz="2100" dirty="0"/>
          </a:p>
        </p:txBody>
      </p:sp>
      <p:sp>
        <p:nvSpPr>
          <p:cNvPr id="72" name="Rectangle 71"/>
          <p:cNvSpPr/>
          <p:nvPr/>
        </p:nvSpPr>
        <p:spPr>
          <a:xfrm>
            <a:off x="431449" y="3210560"/>
            <a:ext cx="2683370"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Model Based</a:t>
            </a:r>
            <a:endParaRPr lang="en-US" sz="2100" dirty="0"/>
          </a:p>
        </p:txBody>
      </p:sp>
      <p:sp>
        <p:nvSpPr>
          <p:cNvPr id="73" name="Rectangle 72"/>
          <p:cNvSpPr/>
          <p:nvPr/>
        </p:nvSpPr>
        <p:spPr>
          <a:xfrm>
            <a:off x="6187281" y="3210560"/>
            <a:ext cx="2683370"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DACPAC </a:t>
            </a:r>
            <a:endParaRPr lang="en-US" sz="2100" dirty="0"/>
          </a:p>
        </p:txBody>
      </p:sp>
      <p:sp>
        <p:nvSpPr>
          <p:cNvPr id="74" name="Rectangle 73"/>
          <p:cNvSpPr/>
          <p:nvPr/>
        </p:nvSpPr>
        <p:spPr>
          <a:xfrm>
            <a:off x="6187281" y="4749800"/>
            <a:ext cx="2683370"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SQL Script</a:t>
            </a:r>
            <a:endParaRPr lang="en-US" sz="2100" dirty="0"/>
          </a:p>
        </p:txBody>
      </p:sp>
      <p:sp>
        <p:nvSpPr>
          <p:cNvPr id="75" name="Rectangle 74"/>
          <p:cNvSpPr/>
          <p:nvPr/>
        </p:nvSpPr>
        <p:spPr>
          <a:xfrm>
            <a:off x="3309365" y="4749800"/>
            <a:ext cx="2704666"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Retargeting Support</a:t>
            </a:r>
            <a:endParaRPr lang="en-US" sz="2100" dirty="0"/>
          </a:p>
        </p:txBody>
      </p:sp>
      <p:sp>
        <p:nvSpPr>
          <p:cNvPr id="76" name="Rectangle 75"/>
          <p:cNvSpPr/>
          <p:nvPr/>
        </p:nvSpPr>
        <p:spPr>
          <a:xfrm>
            <a:off x="3309365" y="3210560"/>
            <a:ext cx="2707564"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a:t>SQL Server </a:t>
            </a:r>
            <a:r>
              <a:rPr lang="en-US" sz="2100" dirty="0" smtClean="0"/>
              <a:t>2005</a:t>
            </a:r>
          </a:p>
          <a:p>
            <a:pPr algn="ctr"/>
            <a:r>
              <a:rPr lang="en-US" sz="2100" dirty="0"/>
              <a:t>SQL Server </a:t>
            </a:r>
            <a:r>
              <a:rPr lang="en-US" sz="2100" dirty="0" smtClean="0"/>
              <a:t>2008</a:t>
            </a:r>
          </a:p>
          <a:p>
            <a:pPr algn="ctr"/>
            <a:r>
              <a:rPr lang="en-US" sz="2100" dirty="0" smtClean="0"/>
              <a:t>SQL </a:t>
            </a:r>
            <a:r>
              <a:rPr lang="en-US" sz="2100" dirty="0"/>
              <a:t>Server </a:t>
            </a:r>
            <a:r>
              <a:rPr lang="en-US" sz="2100" dirty="0" smtClean="0"/>
              <a:t>2012</a:t>
            </a:r>
          </a:p>
          <a:p>
            <a:pPr algn="ctr"/>
            <a:r>
              <a:rPr lang="en-US" sz="2100" dirty="0" smtClean="0"/>
              <a:t>SQL </a:t>
            </a:r>
            <a:r>
              <a:rPr lang="en-US" sz="2100" dirty="0"/>
              <a:t>Azure</a:t>
            </a:r>
          </a:p>
        </p:txBody>
      </p:sp>
      <p:sp>
        <p:nvSpPr>
          <p:cNvPr id="77" name="Rectangle 76"/>
          <p:cNvSpPr/>
          <p:nvPr/>
        </p:nvSpPr>
        <p:spPr>
          <a:xfrm>
            <a:off x="9065196" y="3210560"/>
            <a:ext cx="2683370"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Format</a:t>
            </a:r>
            <a:endParaRPr lang="en-US" sz="2100" dirty="0"/>
          </a:p>
        </p:txBody>
      </p:sp>
      <p:sp>
        <p:nvSpPr>
          <p:cNvPr id="78" name="Rectangle 77"/>
          <p:cNvSpPr/>
          <p:nvPr/>
        </p:nvSpPr>
        <p:spPr>
          <a:xfrm>
            <a:off x="9065196" y="3987800"/>
            <a:ext cx="2686268"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Engine</a:t>
            </a:r>
            <a:endParaRPr lang="en-US" sz="2100" dirty="0"/>
          </a:p>
        </p:txBody>
      </p:sp>
      <p:sp>
        <p:nvSpPr>
          <p:cNvPr id="79" name="Rectangle 78"/>
          <p:cNvSpPr/>
          <p:nvPr/>
        </p:nvSpPr>
        <p:spPr>
          <a:xfrm>
            <a:off x="9065196" y="4749800"/>
            <a:ext cx="2686268"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API &amp; REDIST</a:t>
            </a:r>
            <a:endParaRPr lang="en-US" sz="2100" dirty="0"/>
          </a:p>
        </p:txBody>
      </p:sp>
      <p:sp>
        <p:nvSpPr>
          <p:cNvPr id="80" name="Rectangle 79"/>
          <p:cNvSpPr/>
          <p:nvPr/>
        </p:nvSpPr>
        <p:spPr>
          <a:xfrm>
            <a:off x="6187281" y="3987800"/>
            <a:ext cx="2686268"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spcCol="0" rtlCol="0" anchor="ctr"/>
          <a:lstStyle/>
          <a:p>
            <a:pPr algn="ctr"/>
            <a:r>
              <a:rPr lang="en-US" sz="2100" dirty="0" smtClean="0"/>
              <a:t>Connected</a:t>
            </a:r>
            <a:endParaRPr lang="en-US" sz="2100" dirty="0"/>
          </a:p>
        </p:txBody>
      </p:sp>
      <p:grpSp>
        <p:nvGrpSpPr>
          <p:cNvPr id="14" name="Group 13"/>
          <p:cNvGrpSpPr/>
          <p:nvPr/>
        </p:nvGrpSpPr>
        <p:grpSpPr>
          <a:xfrm>
            <a:off x="431449" y="1312215"/>
            <a:ext cx="11322083" cy="1737360"/>
            <a:chOff x="431449" y="1312215"/>
            <a:chExt cx="11322083" cy="1737360"/>
          </a:xfrm>
        </p:grpSpPr>
        <p:grpSp>
          <p:nvGrpSpPr>
            <p:cNvPr id="3" name="Group 2"/>
            <p:cNvGrpSpPr/>
            <p:nvPr/>
          </p:nvGrpSpPr>
          <p:grpSpPr>
            <a:xfrm>
              <a:off x="431449" y="1312215"/>
              <a:ext cx="2688336" cy="1737360"/>
              <a:chOff x="507868" y="1315330"/>
              <a:chExt cx="2683370" cy="1725473"/>
            </a:xfrm>
          </p:grpSpPr>
          <p:sp>
            <p:nvSpPr>
              <p:cNvPr id="6" name="Rectangle 5"/>
              <p:cNvSpPr>
                <a:spLocks noChangeAspect="1"/>
              </p:cNvSpPr>
              <p:nvPr>
                <p:custDataLst>
                  <p:tags r:id="rId4"/>
                </p:custDataLst>
              </p:nvPr>
            </p:nvSpPr>
            <p:spPr bwMode="auto">
              <a:xfrm>
                <a:off x="507868" y="1315330"/>
                <a:ext cx="2683370" cy="1725473"/>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defRPr/>
                </a:pPr>
                <a:r>
                  <a:rPr lang="en-US" dirty="0">
                    <a:ln>
                      <a:solidFill>
                        <a:srgbClr val="FFFFFF">
                          <a:alpha val="0"/>
                        </a:srgbClr>
                      </a:solidFill>
                    </a:ln>
                    <a:solidFill>
                      <a:srgbClr val="FFFFFF">
                        <a:alpha val="99000"/>
                      </a:srgbClr>
                    </a:solidFill>
                    <a:cs typeface="Segoe UI" pitchFamily="34" charset="0"/>
                  </a:rPr>
                  <a:t> </a:t>
                </a:r>
                <a:r>
                  <a:rPr lang="en-US" dirty="0" smtClean="0">
                    <a:ln>
                      <a:solidFill>
                        <a:srgbClr val="FFFFFF">
                          <a:alpha val="0"/>
                        </a:srgbClr>
                      </a:solidFill>
                    </a:ln>
                    <a:solidFill>
                      <a:srgbClr val="FFFFFF">
                        <a:alpha val="99000"/>
                      </a:srgbClr>
                    </a:solidFill>
                    <a:cs typeface="Segoe UI" pitchFamily="34" charset="0"/>
                  </a:rPr>
                  <a:t>           </a:t>
                </a:r>
              </a:p>
              <a:p>
                <a:pPr defTabSz="1218535" fontAlgn="base">
                  <a:spcBef>
                    <a:spcPct val="0"/>
                  </a:spcBef>
                  <a:spcAft>
                    <a:spcPct val="0"/>
                  </a:spcAft>
                  <a:defRPr/>
                </a:pPr>
                <a:r>
                  <a:rPr lang="en-US" sz="2700" kern="0" dirty="0" smtClean="0">
                    <a:solidFill>
                      <a:srgbClr val="FFFFFF">
                        <a:alpha val="99000"/>
                      </a:srgbClr>
                    </a:solidFill>
                  </a:rPr>
                  <a:t>Declarative</a:t>
                </a:r>
                <a:endParaRPr lang="en-US" sz="2700" kern="0" dirty="0">
                  <a:solidFill>
                    <a:srgbClr val="FFFFFF">
                      <a:alpha val="99000"/>
                    </a:srgbClr>
                  </a:solidFill>
                </a:endParaRPr>
              </a:p>
            </p:txBody>
          </p:sp>
          <p:grpSp>
            <p:nvGrpSpPr>
              <p:cNvPr id="90" name="Group 89"/>
              <p:cNvGrpSpPr>
                <a:grpSpLocks noChangeAspect="1"/>
              </p:cNvGrpSpPr>
              <p:nvPr/>
            </p:nvGrpSpPr>
            <p:grpSpPr>
              <a:xfrm>
                <a:off x="613249" y="1414905"/>
                <a:ext cx="673018" cy="862136"/>
                <a:chOff x="-2773363" y="1651000"/>
                <a:chExt cx="2692401" cy="3448051"/>
              </a:xfrm>
              <a:solidFill>
                <a:schemeClr val="bg1"/>
              </a:solidFill>
            </p:grpSpPr>
            <p:sp>
              <p:nvSpPr>
                <p:cNvPr id="91"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21"/>
                <p:cNvSpPr>
                  <a:spLocks noChangeArrowheads="1"/>
                </p:cNvSpPr>
                <p:nvPr/>
              </p:nvSpPr>
              <p:spPr bwMode="auto">
                <a:xfrm>
                  <a:off x="-1055688" y="2462213"/>
                  <a:ext cx="171450" cy="1714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22"/>
                <p:cNvSpPr>
                  <a:spLocks noChangeArrowheads="1"/>
                </p:cNvSpPr>
                <p:nvPr/>
              </p:nvSpPr>
              <p:spPr bwMode="auto">
                <a:xfrm>
                  <a:off x="-1776413" y="2792413"/>
                  <a:ext cx="115888"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6187281" y="1312215"/>
              <a:ext cx="2688336" cy="1737360"/>
              <a:chOff x="9141616" y="1312215"/>
              <a:chExt cx="2683373" cy="1728584"/>
            </a:xfrm>
          </p:grpSpPr>
          <p:sp>
            <p:nvSpPr>
              <p:cNvPr id="9" name="Rectangle 8"/>
              <p:cNvSpPr>
                <a:spLocks noChangeAspect="1"/>
              </p:cNvSpPr>
              <p:nvPr>
                <p:custDataLst>
                  <p:tags r:id="rId3"/>
                </p:custDataLst>
              </p:nvPr>
            </p:nvSpPr>
            <p:spPr bwMode="auto">
              <a:xfrm>
                <a:off x="9141616" y="1312215"/>
                <a:ext cx="2683373" cy="1728584"/>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365681" rIns="121893" bIns="60947" numCol="1" rtlCol="0" anchor="b" anchorCtr="0" compatLnSpc="1">
                <a:prstTxWarp prst="textNoShape">
                  <a:avLst/>
                </a:prstTxWarp>
                <a:noAutofit/>
              </a:bodyPr>
              <a:lstStyle/>
              <a:p>
                <a:pP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615" fontAlgn="base">
                  <a:lnSpc>
                    <a:spcPct val="90000"/>
                  </a:lnSpc>
                  <a:spcBef>
                    <a:spcPts val="840"/>
                  </a:spcBef>
                  <a:spcAft>
                    <a:spcPct val="0"/>
                  </a:spcAft>
                  <a:buClr>
                    <a:srgbClr val="FFFF99"/>
                  </a:buClr>
                  <a:buSzPct val="120000"/>
                </a:pPr>
                <a:r>
                  <a:rPr lang="en-US" sz="2700" kern="0" dirty="0" smtClean="0">
                    <a:solidFill>
                      <a:srgbClr val="FFFFFF">
                        <a:alpha val="99000"/>
                      </a:srgbClr>
                    </a:solidFill>
                  </a:rPr>
                  <a:t>Standard Formats</a:t>
                </a:r>
                <a:endParaRPr lang="en-US" dirty="0">
                  <a:ln>
                    <a:solidFill>
                      <a:srgbClr val="FFFFFF">
                        <a:alpha val="0"/>
                      </a:srgbClr>
                    </a:solidFill>
                  </a:ln>
                  <a:solidFill>
                    <a:srgbClr val="FFFFFF">
                      <a:alpha val="99000"/>
                    </a:srgbClr>
                  </a:solidFill>
                  <a:cs typeface="Segoe UI" pitchFamily="34" charset="0"/>
                </a:endParaRPr>
              </a:p>
            </p:txBody>
          </p:sp>
          <p:grpSp>
            <p:nvGrpSpPr>
              <p:cNvPr id="145" name="Group 144"/>
              <p:cNvGrpSpPr>
                <a:grpSpLocks noChangeAspect="1"/>
              </p:cNvGrpSpPr>
              <p:nvPr/>
            </p:nvGrpSpPr>
            <p:grpSpPr>
              <a:xfrm>
                <a:off x="9316954" y="1435804"/>
                <a:ext cx="794722" cy="633485"/>
                <a:chOff x="-2630488" y="2244726"/>
                <a:chExt cx="1954213" cy="1557338"/>
              </a:xfrm>
              <a:solidFill>
                <a:schemeClr val="bg1"/>
              </a:solidFill>
            </p:grpSpPr>
            <p:sp>
              <p:nvSpPr>
                <p:cNvPr id="146" name="Freeform 103"/>
                <p:cNvSpPr>
                  <a:spLocks/>
                </p:cNvSpPr>
                <p:nvPr/>
              </p:nvSpPr>
              <p:spPr bwMode="auto">
                <a:xfrm>
                  <a:off x="-2570163" y="3328988"/>
                  <a:ext cx="804862" cy="125413"/>
                </a:xfrm>
                <a:custGeom>
                  <a:avLst/>
                  <a:gdLst>
                    <a:gd name="T0" fmla="*/ 507 w 507"/>
                    <a:gd name="T1" fmla="*/ 0 h 79"/>
                    <a:gd name="T2" fmla="*/ 0 w 507"/>
                    <a:gd name="T3" fmla="*/ 61 h 79"/>
                    <a:gd name="T4" fmla="*/ 0 w 507"/>
                    <a:gd name="T5" fmla="*/ 79 h 79"/>
                    <a:gd name="T6" fmla="*/ 507 w 507"/>
                    <a:gd name="T7" fmla="*/ 50 h 79"/>
                    <a:gd name="T8" fmla="*/ 507 w 507"/>
                    <a:gd name="T9" fmla="*/ 0 h 79"/>
                  </a:gdLst>
                  <a:ahLst/>
                  <a:cxnLst>
                    <a:cxn ang="0">
                      <a:pos x="T0" y="T1"/>
                    </a:cxn>
                    <a:cxn ang="0">
                      <a:pos x="T2" y="T3"/>
                    </a:cxn>
                    <a:cxn ang="0">
                      <a:pos x="T4" y="T5"/>
                    </a:cxn>
                    <a:cxn ang="0">
                      <a:pos x="T6" y="T7"/>
                    </a:cxn>
                    <a:cxn ang="0">
                      <a:pos x="T8" y="T9"/>
                    </a:cxn>
                  </a:cxnLst>
                  <a:rect l="0" t="0" r="r" b="b"/>
                  <a:pathLst>
                    <a:path w="507" h="79">
                      <a:moveTo>
                        <a:pt x="507" y="0"/>
                      </a:moveTo>
                      <a:lnTo>
                        <a:pt x="0" y="61"/>
                      </a:lnTo>
                      <a:lnTo>
                        <a:pt x="0" y="79"/>
                      </a:lnTo>
                      <a:lnTo>
                        <a:pt x="507" y="50"/>
                      </a:lnTo>
                      <a:lnTo>
                        <a:pt x="5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4"/>
                <p:cNvSpPr>
                  <a:spLocks/>
                </p:cNvSpPr>
                <p:nvPr/>
              </p:nvSpPr>
              <p:spPr bwMode="auto">
                <a:xfrm>
                  <a:off x="-2570163" y="3033713"/>
                  <a:ext cx="804862" cy="204788"/>
                </a:xfrm>
                <a:custGeom>
                  <a:avLst/>
                  <a:gdLst>
                    <a:gd name="T0" fmla="*/ 507 w 507"/>
                    <a:gd name="T1" fmla="*/ 0 h 129"/>
                    <a:gd name="T2" fmla="*/ 0 w 507"/>
                    <a:gd name="T3" fmla="*/ 111 h 129"/>
                    <a:gd name="T4" fmla="*/ 0 w 507"/>
                    <a:gd name="T5" fmla="*/ 129 h 129"/>
                    <a:gd name="T6" fmla="*/ 507 w 507"/>
                    <a:gd name="T7" fmla="*/ 60 h 129"/>
                    <a:gd name="T8" fmla="*/ 507 w 507"/>
                    <a:gd name="T9" fmla="*/ 0 h 129"/>
                  </a:gdLst>
                  <a:ahLst/>
                  <a:cxnLst>
                    <a:cxn ang="0">
                      <a:pos x="T0" y="T1"/>
                    </a:cxn>
                    <a:cxn ang="0">
                      <a:pos x="T2" y="T3"/>
                    </a:cxn>
                    <a:cxn ang="0">
                      <a:pos x="T4" y="T5"/>
                    </a:cxn>
                    <a:cxn ang="0">
                      <a:pos x="T6" y="T7"/>
                    </a:cxn>
                    <a:cxn ang="0">
                      <a:pos x="T8" y="T9"/>
                    </a:cxn>
                  </a:cxnLst>
                  <a:rect l="0" t="0" r="r" b="b"/>
                  <a:pathLst>
                    <a:path w="507" h="129">
                      <a:moveTo>
                        <a:pt x="507" y="0"/>
                      </a:moveTo>
                      <a:lnTo>
                        <a:pt x="0" y="111"/>
                      </a:lnTo>
                      <a:lnTo>
                        <a:pt x="0" y="129"/>
                      </a:lnTo>
                      <a:lnTo>
                        <a:pt x="507" y="60"/>
                      </a:lnTo>
                      <a:lnTo>
                        <a:pt x="5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5"/>
                <p:cNvSpPr>
                  <a:spLocks noEditPoints="1"/>
                </p:cNvSpPr>
                <p:nvPr/>
              </p:nvSpPr>
              <p:spPr bwMode="auto">
                <a:xfrm>
                  <a:off x="-2630488" y="2317751"/>
                  <a:ext cx="1343025" cy="1484313"/>
                </a:xfrm>
                <a:custGeom>
                  <a:avLst/>
                  <a:gdLst>
                    <a:gd name="T0" fmla="*/ 586 w 846"/>
                    <a:gd name="T1" fmla="*/ 78 h 935"/>
                    <a:gd name="T2" fmla="*/ 586 w 846"/>
                    <a:gd name="T3" fmla="*/ 111 h 935"/>
                    <a:gd name="T4" fmla="*/ 214 w 846"/>
                    <a:gd name="T5" fmla="*/ 359 h 935"/>
                    <a:gd name="T6" fmla="*/ 0 w 846"/>
                    <a:gd name="T7" fmla="*/ 527 h 935"/>
                    <a:gd name="T8" fmla="*/ 30 w 846"/>
                    <a:gd name="T9" fmla="*/ 921 h 935"/>
                    <a:gd name="T10" fmla="*/ 39 w 846"/>
                    <a:gd name="T11" fmla="*/ 737 h 935"/>
                    <a:gd name="T12" fmla="*/ 117 w 846"/>
                    <a:gd name="T13" fmla="*/ 923 h 935"/>
                    <a:gd name="T14" fmla="*/ 126 w 846"/>
                    <a:gd name="T15" fmla="*/ 732 h 935"/>
                    <a:gd name="T16" fmla="*/ 202 w 846"/>
                    <a:gd name="T17" fmla="*/ 924 h 935"/>
                    <a:gd name="T18" fmla="*/ 211 w 846"/>
                    <a:gd name="T19" fmla="*/ 727 h 935"/>
                    <a:gd name="T20" fmla="*/ 287 w 846"/>
                    <a:gd name="T21" fmla="*/ 926 h 935"/>
                    <a:gd name="T22" fmla="*/ 296 w 846"/>
                    <a:gd name="T23" fmla="*/ 725 h 935"/>
                    <a:gd name="T24" fmla="*/ 374 w 846"/>
                    <a:gd name="T25" fmla="*/ 927 h 935"/>
                    <a:gd name="T26" fmla="*/ 383 w 846"/>
                    <a:gd name="T27" fmla="*/ 719 h 935"/>
                    <a:gd name="T28" fmla="*/ 459 w 846"/>
                    <a:gd name="T29" fmla="*/ 928 h 935"/>
                    <a:gd name="T30" fmla="*/ 468 w 846"/>
                    <a:gd name="T31" fmla="*/ 715 h 935"/>
                    <a:gd name="T32" fmla="*/ 547 w 846"/>
                    <a:gd name="T33" fmla="*/ 931 h 935"/>
                    <a:gd name="T34" fmla="*/ 556 w 846"/>
                    <a:gd name="T35" fmla="*/ 712 h 935"/>
                    <a:gd name="T36" fmla="*/ 846 w 846"/>
                    <a:gd name="T37" fmla="*/ 935 h 935"/>
                    <a:gd name="T38" fmla="*/ 798 w 846"/>
                    <a:gd name="T39" fmla="*/ 0 h 935"/>
                    <a:gd name="T40" fmla="*/ 228 w 846"/>
                    <a:gd name="T41" fmla="*/ 381 h 935"/>
                    <a:gd name="T42" fmla="*/ 548 w 846"/>
                    <a:gd name="T43" fmla="*/ 388 h 935"/>
                    <a:gd name="T44" fmla="*/ 227 w 846"/>
                    <a:gd name="T45" fmla="*/ 470 h 935"/>
                    <a:gd name="T46" fmla="*/ 554 w 846"/>
                    <a:gd name="T47" fmla="*/ 696 h 935"/>
                    <a:gd name="T48" fmla="*/ 29 w 846"/>
                    <a:gd name="T49" fmla="*/ 725 h 935"/>
                    <a:gd name="T50" fmla="*/ 554 w 846"/>
                    <a:gd name="T51" fmla="*/ 626 h 935"/>
                    <a:gd name="T52" fmla="*/ 554 w 846"/>
                    <a:gd name="T53" fmla="*/ 518 h 935"/>
                    <a:gd name="T54" fmla="*/ 29 w 846"/>
                    <a:gd name="T55" fmla="*/ 555 h 935"/>
                    <a:gd name="T56" fmla="*/ 554 w 846"/>
                    <a:gd name="T57" fmla="*/ 518 h 935"/>
                    <a:gd name="T58" fmla="*/ 591 w 846"/>
                    <a:gd name="T59" fmla="*/ 812 h 935"/>
                    <a:gd name="T60" fmla="*/ 591 w 846"/>
                    <a:gd name="T61" fmla="*/ 794 h 935"/>
                    <a:gd name="T62" fmla="*/ 596 w 846"/>
                    <a:gd name="T63" fmla="*/ 277 h 935"/>
                    <a:gd name="T64" fmla="*/ 773 w 846"/>
                    <a:gd name="T65" fmla="*/ 794 h 935"/>
                    <a:gd name="T66" fmla="*/ 608 w 846"/>
                    <a:gd name="T67" fmla="*/ 593 h 935"/>
                    <a:gd name="T68" fmla="*/ 773 w 846"/>
                    <a:gd name="T69" fmla="*/ 557 h 935"/>
                    <a:gd name="T70" fmla="*/ 608 w 846"/>
                    <a:gd name="T71" fmla="*/ 418 h 935"/>
                    <a:gd name="T72" fmla="*/ 773 w 846"/>
                    <a:gd name="T73" fmla="*/ 369 h 935"/>
                    <a:gd name="T74" fmla="*/ 608 w 846"/>
                    <a:gd name="T75" fmla="*/ 255 h 935"/>
                    <a:gd name="T76" fmla="*/ 773 w 846"/>
                    <a:gd name="T77" fmla="*/ 199 h 935"/>
                    <a:gd name="T78" fmla="*/ 608 w 846"/>
                    <a:gd name="T79" fmla="*/ 116 h 935"/>
                    <a:gd name="T80" fmla="*/ 791 w 846"/>
                    <a:gd name="T81" fmla="*/ 3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935">
                      <a:moveTo>
                        <a:pt x="798" y="0"/>
                      </a:moveTo>
                      <a:lnTo>
                        <a:pt x="586" y="78"/>
                      </a:lnTo>
                      <a:lnTo>
                        <a:pt x="586" y="111"/>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6"/>
                <p:cNvSpPr>
                  <a:spLocks/>
                </p:cNvSpPr>
                <p:nvPr/>
              </p:nvSpPr>
              <p:spPr bwMode="auto">
                <a:xfrm>
                  <a:off x="-2466975" y="2806701"/>
                  <a:ext cx="109537" cy="234950"/>
                </a:xfrm>
                <a:custGeom>
                  <a:avLst/>
                  <a:gdLst>
                    <a:gd name="T0" fmla="*/ 69 w 69"/>
                    <a:gd name="T1" fmla="*/ 0 h 148"/>
                    <a:gd name="T2" fmla="*/ 0 w 69"/>
                    <a:gd name="T3" fmla="*/ 24 h 148"/>
                    <a:gd name="T4" fmla="*/ 0 w 69"/>
                    <a:gd name="T5" fmla="*/ 148 h 148"/>
                    <a:gd name="T6" fmla="*/ 69 w 69"/>
                    <a:gd name="T7" fmla="*/ 131 h 148"/>
                    <a:gd name="T8" fmla="*/ 69 w 69"/>
                    <a:gd name="T9" fmla="*/ 0 h 148"/>
                  </a:gdLst>
                  <a:ahLst/>
                  <a:cxnLst>
                    <a:cxn ang="0">
                      <a:pos x="T0" y="T1"/>
                    </a:cxn>
                    <a:cxn ang="0">
                      <a:pos x="T2" y="T3"/>
                    </a:cxn>
                    <a:cxn ang="0">
                      <a:pos x="T4" y="T5"/>
                    </a:cxn>
                    <a:cxn ang="0">
                      <a:pos x="T6" y="T7"/>
                    </a:cxn>
                    <a:cxn ang="0">
                      <a:pos x="T8" y="T9"/>
                    </a:cxn>
                  </a:cxnLst>
                  <a:rect l="0" t="0" r="r" b="b"/>
                  <a:pathLst>
                    <a:path w="69" h="148">
                      <a:moveTo>
                        <a:pt x="69" y="0"/>
                      </a:moveTo>
                      <a:lnTo>
                        <a:pt x="0" y="24"/>
                      </a:lnTo>
                      <a:lnTo>
                        <a:pt x="0" y="148"/>
                      </a:lnTo>
                      <a:lnTo>
                        <a:pt x="69" y="131"/>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07"/>
                <p:cNvSpPr>
                  <a:spLocks noEditPoints="1"/>
                </p:cNvSpPr>
                <p:nvPr/>
              </p:nvSpPr>
              <p:spPr bwMode="auto">
                <a:xfrm>
                  <a:off x="-2627313" y="2527301"/>
                  <a:ext cx="906462" cy="592138"/>
                </a:xfrm>
                <a:custGeom>
                  <a:avLst/>
                  <a:gdLst>
                    <a:gd name="T0" fmla="*/ 219 w 571"/>
                    <a:gd name="T1" fmla="*/ 102 h 373"/>
                    <a:gd name="T2" fmla="*/ 219 w 571"/>
                    <a:gd name="T3" fmla="*/ 132 h 373"/>
                    <a:gd name="T4" fmla="*/ 72 w 571"/>
                    <a:gd name="T5" fmla="*/ 184 h 373"/>
                    <a:gd name="T6" fmla="*/ 72 w 571"/>
                    <a:gd name="T7" fmla="*/ 256 h 373"/>
                    <a:gd name="T8" fmla="*/ 0 w 571"/>
                    <a:gd name="T9" fmla="*/ 273 h 373"/>
                    <a:gd name="T10" fmla="*/ 0 w 571"/>
                    <a:gd name="T11" fmla="*/ 308 h 373"/>
                    <a:gd name="T12" fmla="*/ 32 w 571"/>
                    <a:gd name="T13" fmla="*/ 308 h 373"/>
                    <a:gd name="T14" fmla="*/ 32 w 571"/>
                    <a:gd name="T15" fmla="*/ 373 h 373"/>
                    <a:gd name="T16" fmla="*/ 199 w 571"/>
                    <a:gd name="T17" fmla="*/ 330 h 373"/>
                    <a:gd name="T18" fmla="*/ 199 w 571"/>
                    <a:gd name="T19" fmla="*/ 217 h 373"/>
                    <a:gd name="T20" fmla="*/ 571 w 571"/>
                    <a:gd name="T21" fmla="*/ 113 h 373"/>
                    <a:gd name="T22" fmla="*/ 571 w 571"/>
                    <a:gd name="T23" fmla="*/ 0 h 373"/>
                    <a:gd name="T24" fmla="*/ 219 w 571"/>
                    <a:gd name="T25" fmla="*/ 102 h 373"/>
                    <a:gd name="T26" fmla="*/ 179 w 571"/>
                    <a:gd name="T27" fmla="*/ 314 h 373"/>
                    <a:gd name="T28" fmla="*/ 92 w 571"/>
                    <a:gd name="T29" fmla="*/ 335 h 373"/>
                    <a:gd name="T30" fmla="*/ 92 w 571"/>
                    <a:gd name="T31" fmla="*/ 195 h 373"/>
                    <a:gd name="T32" fmla="*/ 179 w 571"/>
                    <a:gd name="T33" fmla="*/ 164 h 373"/>
                    <a:gd name="T34" fmla="*/ 179 w 571"/>
                    <a:gd name="T35" fmla="*/ 31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1" h="373">
                      <a:moveTo>
                        <a:pt x="219" y="102"/>
                      </a:moveTo>
                      <a:lnTo>
                        <a:pt x="219" y="132"/>
                      </a:lnTo>
                      <a:lnTo>
                        <a:pt x="72" y="184"/>
                      </a:lnTo>
                      <a:lnTo>
                        <a:pt x="72" y="256"/>
                      </a:lnTo>
                      <a:lnTo>
                        <a:pt x="0" y="273"/>
                      </a:lnTo>
                      <a:lnTo>
                        <a:pt x="0" y="308"/>
                      </a:lnTo>
                      <a:lnTo>
                        <a:pt x="32" y="308"/>
                      </a:lnTo>
                      <a:lnTo>
                        <a:pt x="32" y="373"/>
                      </a:lnTo>
                      <a:lnTo>
                        <a:pt x="199" y="330"/>
                      </a:lnTo>
                      <a:lnTo>
                        <a:pt x="199" y="217"/>
                      </a:lnTo>
                      <a:lnTo>
                        <a:pt x="571" y="113"/>
                      </a:lnTo>
                      <a:lnTo>
                        <a:pt x="571" y="0"/>
                      </a:lnTo>
                      <a:lnTo>
                        <a:pt x="219" y="102"/>
                      </a:lnTo>
                      <a:close/>
                      <a:moveTo>
                        <a:pt x="179" y="314"/>
                      </a:moveTo>
                      <a:lnTo>
                        <a:pt x="92" y="335"/>
                      </a:lnTo>
                      <a:lnTo>
                        <a:pt x="92" y="195"/>
                      </a:lnTo>
                      <a:lnTo>
                        <a:pt x="179" y="164"/>
                      </a:lnTo>
                      <a:lnTo>
                        <a:pt x="179" y="3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08"/>
                <p:cNvSpPr>
                  <a:spLocks noEditPoints="1"/>
                </p:cNvSpPr>
                <p:nvPr/>
              </p:nvSpPr>
              <p:spPr bwMode="auto">
                <a:xfrm>
                  <a:off x="-1273175" y="2244726"/>
                  <a:ext cx="596900" cy="1555750"/>
                </a:xfrm>
                <a:custGeom>
                  <a:avLst/>
                  <a:gdLst>
                    <a:gd name="T0" fmla="*/ 296 w 341"/>
                    <a:gd name="T1" fmla="*/ 336 h 889"/>
                    <a:gd name="T2" fmla="*/ 296 w 341"/>
                    <a:gd name="T3" fmla="*/ 285 h 889"/>
                    <a:gd name="T4" fmla="*/ 181 w 341"/>
                    <a:gd name="T5" fmla="*/ 178 h 889"/>
                    <a:gd name="T6" fmla="*/ 140 w 341"/>
                    <a:gd name="T7" fmla="*/ 182 h 889"/>
                    <a:gd name="T8" fmla="*/ 24 w 341"/>
                    <a:gd name="T9" fmla="*/ 0 h 889"/>
                    <a:gd name="T10" fmla="*/ 0 w 341"/>
                    <a:gd name="T11" fmla="*/ 38 h 889"/>
                    <a:gd name="T12" fmla="*/ 0 w 341"/>
                    <a:gd name="T13" fmla="*/ 889 h 889"/>
                    <a:gd name="T14" fmla="*/ 51 w 341"/>
                    <a:gd name="T15" fmla="*/ 872 h 889"/>
                    <a:gd name="T16" fmla="*/ 51 w 341"/>
                    <a:gd name="T17" fmla="*/ 206 h 889"/>
                    <a:gd name="T18" fmla="*/ 135 w 341"/>
                    <a:gd name="T19" fmla="*/ 186 h 889"/>
                    <a:gd name="T20" fmla="*/ 135 w 341"/>
                    <a:gd name="T21" fmla="*/ 194 h 889"/>
                    <a:gd name="T22" fmla="*/ 59 w 341"/>
                    <a:gd name="T23" fmla="*/ 212 h 889"/>
                    <a:gd name="T24" fmla="*/ 59 w 341"/>
                    <a:gd name="T25" fmla="*/ 872 h 889"/>
                    <a:gd name="T26" fmla="*/ 80 w 341"/>
                    <a:gd name="T27" fmla="*/ 874 h 889"/>
                    <a:gd name="T28" fmla="*/ 80 w 341"/>
                    <a:gd name="T29" fmla="*/ 232 h 889"/>
                    <a:gd name="T30" fmla="*/ 84 w 341"/>
                    <a:gd name="T31" fmla="*/ 232 h 889"/>
                    <a:gd name="T32" fmla="*/ 84 w 341"/>
                    <a:gd name="T33" fmla="*/ 874 h 889"/>
                    <a:gd name="T34" fmla="*/ 108 w 341"/>
                    <a:gd name="T35" fmla="*/ 876 h 889"/>
                    <a:gd name="T36" fmla="*/ 108 w 341"/>
                    <a:gd name="T37" fmla="*/ 228 h 889"/>
                    <a:gd name="T38" fmla="*/ 112 w 341"/>
                    <a:gd name="T39" fmla="*/ 228 h 889"/>
                    <a:gd name="T40" fmla="*/ 112 w 341"/>
                    <a:gd name="T41" fmla="*/ 877 h 889"/>
                    <a:gd name="T42" fmla="*/ 135 w 341"/>
                    <a:gd name="T43" fmla="*/ 878 h 889"/>
                    <a:gd name="T44" fmla="*/ 135 w 341"/>
                    <a:gd name="T45" fmla="*/ 224 h 889"/>
                    <a:gd name="T46" fmla="*/ 139 w 341"/>
                    <a:gd name="T47" fmla="*/ 224 h 889"/>
                    <a:gd name="T48" fmla="*/ 139 w 341"/>
                    <a:gd name="T49" fmla="*/ 879 h 889"/>
                    <a:gd name="T50" fmla="*/ 161 w 341"/>
                    <a:gd name="T51" fmla="*/ 881 h 889"/>
                    <a:gd name="T52" fmla="*/ 161 w 341"/>
                    <a:gd name="T53" fmla="*/ 220 h 889"/>
                    <a:gd name="T54" fmla="*/ 165 w 341"/>
                    <a:gd name="T55" fmla="*/ 220 h 889"/>
                    <a:gd name="T56" fmla="*/ 165 w 341"/>
                    <a:gd name="T57" fmla="*/ 881 h 889"/>
                    <a:gd name="T58" fmla="*/ 181 w 341"/>
                    <a:gd name="T59" fmla="*/ 882 h 889"/>
                    <a:gd name="T60" fmla="*/ 341 w 341"/>
                    <a:gd name="T61" fmla="*/ 869 h 889"/>
                    <a:gd name="T62" fmla="*/ 341 w 341"/>
                    <a:gd name="T63" fmla="*/ 378 h 889"/>
                    <a:gd name="T64" fmla="*/ 296 w 341"/>
                    <a:gd name="T65" fmla="*/ 336 h 889"/>
                    <a:gd name="T66" fmla="*/ 284 w 341"/>
                    <a:gd name="T67" fmla="*/ 305 h 889"/>
                    <a:gd name="T68" fmla="*/ 200 w 341"/>
                    <a:gd name="T69" fmla="*/ 227 h 889"/>
                    <a:gd name="T70" fmla="*/ 200 w 341"/>
                    <a:gd name="T71" fmla="*/ 864 h 889"/>
                    <a:gd name="T72" fmla="*/ 192 w 341"/>
                    <a:gd name="T73" fmla="*/ 864 h 889"/>
                    <a:gd name="T74" fmla="*/ 192 w 341"/>
                    <a:gd name="T75" fmla="*/ 209 h 889"/>
                    <a:gd name="T76" fmla="*/ 283 w 341"/>
                    <a:gd name="T77" fmla="*/ 294 h 889"/>
                    <a:gd name="T78" fmla="*/ 284 w 341"/>
                    <a:gd name="T79" fmla="*/ 30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3309365" y="1312215"/>
              <a:ext cx="2688336" cy="1737360"/>
              <a:chOff x="3309365" y="1312215"/>
              <a:chExt cx="2688336" cy="1737360"/>
            </a:xfrm>
          </p:grpSpPr>
          <p:sp>
            <p:nvSpPr>
              <p:cNvPr id="7" name="Rectangle 6"/>
              <p:cNvSpPr>
                <a:spLocks noChangeAspect="1"/>
              </p:cNvSpPr>
              <p:nvPr>
                <p:custDataLst>
                  <p:tags r:id="rId2"/>
                </p:custDataLst>
              </p:nvPr>
            </p:nvSpPr>
            <p:spPr bwMode="auto">
              <a:xfrm>
                <a:off x="3309365" y="1312215"/>
                <a:ext cx="2688336" cy="1737360"/>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algn="ctr" defTabSz="1218615" fontAlgn="base">
                  <a:lnSpc>
                    <a:spcPct val="90000"/>
                  </a:lnSpc>
                  <a:spcBef>
                    <a:spcPts val="840"/>
                  </a:spcBef>
                  <a:spcAft>
                    <a:spcPct val="0"/>
                  </a:spcAft>
                  <a:buClr>
                    <a:srgbClr val="FFFF99"/>
                  </a:buClr>
                  <a:buSzPct val="120000"/>
                </a:pPr>
                <a:r>
                  <a:rPr lang="en-US" dirty="0" smtClean="0">
                    <a:ln>
                      <a:solidFill>
                        <a:srgbClr val="FFFFFF">
                          <a:alpha val="0"/>
                        </a:srgbClr>
                      </a:solidFill>
                    </a:ln>
                    <a:solidFill>
                      <a:srgbClr val="FFFFFF">
                        <a:alpha val="99000"/>
                      </a:srgbClr>
                    </a:solidFill>
                    <a:cs typeface="Segoe UI" pitchFamily="34" charset="0"/>
                  </a:rPr>
                  <a:t>            </a:t>
                </a:r>
              </a:p>
              <a:p>
                <a:pPr defTabSz="1218535" fontAlgn="base">
                  <a:spcBef>
                    <a:spcPct val="0"/>
                  </a:spcBef>
                  <a:spcAft>
                    <a:spcPct val="0"/>
                  </a:spcAft>
                  <a:defRPr/>
                </a:pPr>
                <a:r>
                  <a:rPr lang="en-US" sz="2700" kern="0" dirty="0" smtClean="0">
                    <a:solidFill>
                      <a:srgbClr val="FFFFFF">
                        <a:alpha val="99000"/>
                      </a:srgbClr>
                    </a:solidFill>
                  </a:rPr>
                  <a:t>Multi-Targeting</a:t>
                </a:r>
                <a:endParaRPr lang="en-US" sz="2700" kern="0" dirty="0">
                  <a:solidFill>
                    <a:srgbClr val="FFFFFF">
                      <a:alpha val="99000"/>
                    </a:srgbClr>
                  </a:solidFill>
                </a:endParaRPr>
              </a:p>
            </p:txBody>
          </p:sp>
          <p:sp>
            <p:nvSpPr>
              <p:cNvPr id="83" name="Freeform 22"/>
              <p:cNvSpPr>
                <a:spLocks noEditPoints="1"/>
              </p:cNvSpPr>
              <p:nvPr/>
            </p:nvSpPr>
            <p:spPr bwMode="black">
              <a:xfrm>
                <a:off x="3427412" y="1447800"/>
                <a:ext cx="685800" cy="733094"/>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grpSp>
          <p:nvGrpSpPr>
            <p:cNvPr id="5" name="Group 4"/>
            <p:cNvGrpSpPr/>
            <p:nvPr/>
          </p:nvGrpSpPr>
          <p:grpSpPr>
            <a:xfrm>
              <a:off x="9065196" y="1312215"/>
              <a:ext cx="2688336" cy="1737359"/>
              <a:chOff x="6264422" y="1315329"/>
              <a:chExt cx="2678656" cy="1725473"/>
            </a:xfrm>
          </p:grpSpPr>
          <p:sp>
            <p:nvSpPr>
              <p:cNvPr id="8" name="Rectangle 7"/>
              <p:cNvSpPr>
                <a:spLocks noChangeAspect="1"/>
              </p:cNvSpPr>
              <p:nvPr>
                <p:custDataLst>
                  <p:tags r:id="rId1"/>
                </p:custDataLst>
              </p:nvPr>
            </p:nvSpPr>
            <p:spPr bwMode="auto">
              <a:xfrm>
                <a:off x="6264422" y="1315329"/>
                <a:ext cx="2678656" cy="1725473"/>
              </a:xfrm>
              <a:prstGeom prst="rect">
                <a:avLst/>
              </a:prstGeom>
              <a:solidFill>
                <a:srgbClr val="FF8B00"/>
              </a:solid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b" anchorCtr="0" compatLnSpc="1">
                <a:prstTxWarp prst="textNoShape">
                  <a:avLst/>
                </a:prstTxWarp>
                <a:noAutofit/>
              </a:bodyPr>
              <a:lstStyle/>
              <a:p>
                <a:pPr algn="ctr" defTabSz="1218615" fontAlgn="base">
                  <a:lnSpc>
                    <a:spcPct val="90000"/>
                  </a:lnSpc>
                  <a:spcBef>
                    <a:spcPts val="840"/>
                  </a:spcBef>
                  <a:spcAft>
                    <a:spcPct val="0"/>
                  </a:spcAft>
                  <a:buClr>
                    <a:srgbClr val="FFFF99"/>
                  </a:buClr>
                  <a:buSzPct val="120000"/>
                </a:pPr>
                <a:endParaRPr lang="en-US" dirty="0" smtClean="0">
                  <a:ln>
                    <a:solidFill>
                      <a:srgbClr val="FFFFFF">
                        <a:alpha val="0"/>
                      </a:srgbClr>
                    </a:solidFill>
                  </a:ln>
                  <a:solidFill>
                    <a:srgbClr val="FFFFFF">
                      <a:alpha val="99000"/>
                    </a:srgbClr>
                  </a:solidFill>
                  <a:cs typeface="Segoe UI" pitchFamily="34" charset="0"/>
                </a:endParaRPr>
              </a:p>
              <a:p>
                <a:pPr defTabSz="1218535" fontAlgn="base">
                  <a:spcBef>
                    <a:spcPct val="0"/>
                  </a:spcBef>
                  <a:spcAft>
                    <a:spcPct val="0"/>
                  </a:spcAft>
                  <a:defRPr/>
                </a:pPr>
                <a:r>
                  <a:rPr lang="en-US" sz="2700" kern="0" dirty="0" smtClean="0">
                    <a:solidFill>
                      <a:srgbClr val="FFFFFF">
                        <a:alpha val="99000"/>
                      </a:srgbClr>
                    </a:solidFill>
                  </a:rPr>
                  <a:t>DAC</a:t>
                </a:r>
                <a:endParaRPr lang="en-US" sz="2700" kern="0" dirty="0">
                  <a:solidFill>
                    <a:srgbClr val="FFFFFF">
                      <a:alpha val="99000"/>
                    </a:srgbClr>
                  </a:solidFill>
                </a:endParaRPr>
              </a:p>
            </p:txBody>
          </p:sp>
          <p:grpSp>
            <p:nvGrpSpPr>
              <p:cNvPr id="101" name="Group 100"/>
              <p:cNvGrpSpPr>
                <a:grpSpLocks noChangeAspect="1"/>
              </p:cNvGrpSpPr>
              <p:nvPr/>
            </p:nvGrpSpPr>
            <p:grpSpPr>
              <a:xfrm>
                <a:off x="7225894" y="1638148"/>
                <a:ext cx="59636" cy="184077"/>
                <a:chOff x="-1616075" y="2730500"/>
                <a:chExt cx="258763" cy="798512"/>
              </a:xfrm>
              <a:solidFill>
                <a:schemeClr val="bg1"/>
              </a:solidFill>
            </p:grpSpPr>
            <p:sp>
              <p:nvSpPr>
                <p:cNvPr id="139" name="Freeform 73"/>
                <p:cNvSpPr>
                  <a:spLocks/>
                </p:cNvSpPr>
                <p:nvPr/>
              </p:nvSpPr>
              <p:spPr bwMode="auto">
                <a:xfrm>
                  <a:off x="-1495425" y="2730500"/>
                  <a:ext cx="138113" cy="52387"/>
                </a:xfrm>
                <a:custGeom>
                  <a:avLst/>
                  <a:gdLst>
                    <a:gd name="T0" fmla="*/ 35 w 37"/>
                    <a:gd name="T1" fmla="*/ 14 h 14"/>
                    <a:gd name="T2" fmla="*/ 37 w 37"/>
                    <a:gd name="T3" fmla="*/ 12 h 14"/>
                    <a:gd name="T4" fmla="*/ 36 w 37"/>
                    <a:gd name="T5" fmla="*/ 9 h 14"/>
                    <a:gd name="T6" fmla="*/ 29 w 37"/>
                    <a:gd name="T7" fmla="*/ 1 h 14"/>
                    <a:gd name="T8" fmla="*/ 27 w 37"/>
                    <a:gd name="T9" fmla="*/ 0 h 14"/>
                    <a:gd name="T10" fmla="*/ 27 w 37"/>
                    <a:gd name="T11" fmla="*/ 0 h 14"/>
                    <a:gd name="T12" fmla="*/ 27 w 37"/>
                    <a:gd name="T13" fmla="*/ 0 h 14"/>
                    <a:gd name="T14" fmla="*/ 26 w 37"/>
                    <a:gd name="T15" fmla="*/ 0 h 14"/>
                    <a:gd name="T16" fmla="*/ 26 w 37"/>
                    <a:gd name="T17" fmla="*/ 0 h 14"/>
                    <a:gd name="T18" fmla="*/ 25 w 37"/>
                    <a:gd name="T19" fmla="*/ 0 h 14"/>
                    <a:gd name="T20" fmla="*/ 25 w 37"/>
                    <a:gd name="T21" fmla="*/ 0 h 14"/>
                    <a:gd name="T22" fmla="*/ 25 w 37"/>
                    <a:gd name="T23" fmla="*/ 0 h 14"/>
                    <a:gd name="T24" fmla="*/ 25 w 37"/>
                    <a:gd name="T25" fmla="*/ 0 h 14"/>
                    <a:gd name="T26" fmla="*/ 24 w 37"/>
                    <a:gd name="T27" fmla="*/ 0 h 14"/>
                    <a:gd name="T28" fmla="*/ 24 w 37"/>
                    <a:gd name="T29" fmla="*/ 0 h 14"/>
                    <a:gd name="T30" fmla="*/ 23 w 37"/>
                    <a:gd name="T31" fmla="*/ 0 h 14"/>
                    <a:gd name="T32" fmla="*/ 23 w 37"/>
                    <a:gd name="T33" fmla="*/ 0 h 14"/>
                    <a:gd name="T34" fmla="*/ 0 w 37"/>
                    <a:gd name="T35" fmla="*/ 9 h 14"/>
                    <a:gd name="T36" fmla="*/ 35 w 37"/>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5" y="14"/>
                      </a:moveTo>
                      <a:cubicBezTo>
                        <a:pt x="37" y="14"/>
                        <a:pt x="37" y="13"/>
                        <a:pt x="37" y="12"/>
                      </a:cubicBezTo>
                      <a:cubicBezTo>
                        <a:pt x="37" y="11"/>
                        <a:pt x="36" y="10"/>
                        <a:pt x="36" y="9"/>
                      </a:cubicBezTo>
                      <a:cubicBezTo>
                        <a:pt x="33" y="6"/>
                        <a:pt x="31" y="4"/>
                        <a:pt x="29" y="1"/>
                      </a:cubicBezTo>
                      <a:cubicBezTo>
                        <a:pt x="27" y="0"/>
                        <a:pt x="27" y="0"/>
                        <a:pt x="27" y="0"/>
                      </a:cubicBezTo>
                      <a:cubicBezTo>
                        <a:pt x="27" y="0"/>
                        <a:pt x="27" y="0"/>
                        <a:pt x="27" y="0"/>
                      </a:cubicBezTo>
                      <a:cubicBezTo>
                        <a:pt x="27" y="0"/>
                        <a:pt x="27" y="0"/>
                        <a:pt x="27" y="0"/>
                      </a:cubicBezTo>
                      <a:cubicBezTo>
                        <a:pt x="27" y="0"/>
                        <a:pt x="26" y="0"/>
                        <a:pt x="26" y="0"/>
                      </a:cubicBezTo>
                      <a:cubicBezTo>
                        <a:pt x="26" y="0"/>
                        <a:pt x="26" y="0"/>
                        <a:pt x="26" y="0"/>
                      </a:cubicBezTo>
                      <a:cubicBezTo>
                        <a:pt x="26" y="0"/>
                        <a:pt x="26" y="0"/>
                        <a:pt x="25" y="0"/>
                      </a:cubicBezTo>
                      <a:cubicBezTo>
                        <a:pt x="25" y="0"/>
                        <a:pt x="25" y="0"/>
                        <a:pt x="25" y="0"/>
                      </a:cubicBezTo>
                      <a:cubicBezTo>
                        <a:pt x="25" y="0"/>
                        <a:pt x="25" y="0"/>
                        <a:pt x="25" y="0"/>
                      </a:cubicBezTo>
                      <a:cubicBezTo>
                        <a:pt x="25" y="0"/>
                        <a:pt x="25" y="0"/>
                        <a:pt x="25" y="0"/>
                      </a:cubicBezTo>
                      <a:cubicBezTo>
                        <a:pt x="25" y="0"/>
                        <a:pt x="25" y="0"/>
                        <a:pt x="24" y="0"/>
                      </a:cubicBezTo>
                      <a:cubicBezTo>
                        <a:pt x="24" y="0"/>
                        <a:pt x="24" y="0"/>
                        <a:pt x="24" y="0"/>
                      </a:cubicBezTo>
                      <a:cubicBezTo>
                        <a:pt x="23" y="0"/>
                        <a:pt x="23" y="0"/>
                        <a:pt x="23" y="0"/>
                      </a:cubicBezTo>
                      <a:cubicBezTo>
                        <a:pt x="23" y="0"/>
                        <a:pt x="23" y="0"/>
                        <a:pt x="23" y="0"/>
                      </a:cubicBezTo>
                      <a:cubicBezTo>
                        <a:pt x="0" y="9"/>
                        <a:pt x="0" y="9"/>
                        <a:pt x="0" y="9"/>
                      </a:cubicBezTo>
                      <a:lnTo>
                        <a:pt x="3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74"/>
                <p:cNvSpPr>
                  <a:spLocks/>
                </p:cNvSpPr>
                <p:nvPr/>
              </p:nvSpPr>
              <p:spPr bwMode="auto">
                <a:xfrm>
                  <a:off x="-1616075" y="3479800"/>
                  <a:ext cx="104775" cy="49212"/>
                </a:xfrm>
                <a:custGeom>
                  <a:avLst/>
                  <a:gdLst>
                    <a:gd name="T0" fmla="*/ 0 w 28"/>
                    <a:gd name="T1" fmla="*/ 10 h 13"/>
                    <a:gd name="T2" fmla="*/ 0 w 28"/>
                    <a:gd name="T3" fmla="*/ 13 h 13"/>
                    <a:gd name="T4" fmla="*/ 28 w 28"/>
                    <a:gd name="T5" fmla="*/ 4 h 13"/>
                    <a:gd name="T6" fmla="*/ 28 w 28"/>
                    <a:gd name="T7" fmla="*/ 0 h 13"/>
                    <a:gd name="T8" fmla="*/ 0 w 28"/>
                    <a:gd name="T9" fmla="*/ 9 h 13"/>
                    <a:gd name="T10" fmla="*/ 0 w 28"/>
                    <a:gd name="T11" fmla="*/ 10 h 13"/>
                  </a:gdLst>
                  <a:ahLst/>
                  <a:cxnLst>
                    <a:cxn ang="0">
                      <a:pos x="T0" y="T1"/>
                    </a:cxn>
                    <a:cxn ang="0">
                      <a:pos x="T2" y="T3"/>
                    </a:cxn>
                    <a:cxn ang="0">
                      <a:pos x="T4" y="T5"/>
                    </a:cxn>
                    <a:cxn ang="0">
                      <a:pos x="T6" y="T7"/>
                    </a:cxn>
                    <a:cxn ang="0">
                      <a:pos x="T8" y="T9"/>
                    </a:cxn>
                    <a:cxn ang="0">
                      <a:pos x="T10" y="T11"/>
                    </a:cxn>
                  </a:cxnLst>
                  <a:rect l="0" t="0" r="r" b="b"/>
                  <a:pathLst>
                    <a:path w="28" h="13">
                      <a:moveTo>
                        <a:pt x="0" y="10"/>
                      </a:moveTo>
                      <a:cubicBezTo>
                        <a:pt x="0" y="13"/>
                        <a:pt x="0" y="13"/>
                        <a:pt x="0" y="13"/>
                      </a:cubicBezTo>
                      <a:cubicBezTo>
                        <a:pt x="28" y="4"/>
                        <a:pt x="28" y="4"/>
                        <a:pt x="28" y="4"/>
                      </a:cubicBezTo>
                      <a:cubicBezTo>
                        <a:pt x="28" y="0"/>
                        <a:pt x="28" y="0"/>
                        <a:pt x="28" y="0"/>
                      </a:cubicBezTo>
                      <a:cubicBezTo>
                        <a:pt x="0" y="9"/>
                        <a:pt x="0" y="9"/>
                        <a:pt x="0" y="9"/>
                      </a:cubicBezTo>
                      <a:cubicBezTo>
                        <a:pt x="0" y="9"/>
                        <a:pt x="0"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7"/>
                <p:cNvSpPr>
                  <a:spLocks/>
                </p:cNvSpPr>
                <p:nvPr/>
              </p:nvSpPr>
              <p:spPr bwMode="auto">
                <a:xfrm>
                  <a:off x="-1470025" y="3443288"/>
                  <a:ext cx="11113" cy="36512"/>
                </a:xfrm>
                <a:custGeom>
                  <a:avLst/>
                  <a:gdLst>
                    <a:gd name="T0" fmla="*/ 2 w 3"/>
                    <a:gd name="T1" fmla="*/ 10 h 10"/>
                    <a:gd name="T2" fmla="*/ 3 w 3"/>
                    <a:gd name="T3" fmla="*/ 10 h 10"/>
                    <a:gd name="T4" fmla="*/ 3 w 3"/>
                    <a:gd name="T5" fmla="*/ 0 h 10"/>
                    <a:gd name="T6" fmla="*/ 2 w 3"/>
                    <a:gd name="T7" fmla="*/ 0 h 10"/>
                    <a:gd name="T8" fmla="*/ 2 w 3"/>
                    <a:gd name="T9" fmla="*/ 0 h 10"/>
                    <a:gd name="T10" fmla="*/ 1 w 3"/>
                    <a:gd name="T11" fmla="*/ 0 h 10"/>
                    <a:gd name="T12" fmla="*/ 0 w 3"/>
                    <a:gd name="T13" fmla="*/ 0 h 10"/>
                    <a:gd name="T14" fmla="*/ 2 w 3"/>
                    <a:gd name="T15" fmla="*/ 7 h 10"/>
                    <a:gd name="T16" fmla="*/ 2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0"/>
                      </a:moveTo>
                      <a:cubicBezTo>
                        <a:pt x="3" y="10"/>
                        <a:pt x="3" y="10"/>
                        <a:pt x="3" y="10"/>
                      </a:cubicBezTo>
                      <a:cubicBezTo>
                        <a:pt x="3" y="0"/>
                        <a:pt x="3" y="0"/>
                        <a:pt x="3" y="0"/>
                      </a:cubicBezTo>
                      <a:cubicBezTo>
                        <a:pt x="2" y="0"/>
                        <a:pt x="2" y="0"/>
                        <a:pt x="2" y="0"/>
                      </a:cubicBezTo>
                      <a:cubicBezTo>
                        <a:pt x="2" y="0"/>
                        <a:pt x="2" y="0"/>
                        <a:pt x="2" y="0"/>
                      </a:cubicBezTo>
                      <a:cubicBezTo>
                        <a:pt x="2" y="0"/>
                        <a:pt x="1" y="0"/>
                        <a:pt x="1" y="0"/>
                      </a:cubicBezTo>
                      <a:cubicBezTo>
                        <a:pt x="0" y="0"/>
                        <a:pt x="0" y="0"/>
                        <a:pt x="0" y="0"/>
                      </a:cubicBezTo>
                      <a:cubicBezTo>
                        <a:pt x="1" y="2"/>
                        <a:pt x="2" y="4"/>
                        <a:pt x="2" y="7"/>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5" name="Freeform 79"/>
          <p:cNvSpPr>
            <a:spLocks/>
          </p:cNvSpPr>
          <p:nvPr/>
        </p:nvSpPr>
        <p:spPr bwMode="black">
          <a:xfrm>
            <a:off x="9218612" y="1793054"/>
            <a:ext cx="914400" cy="321396"/>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46" name="Freeform 80"/>
          <p:cNvSpPr>
            <a:spLocks noEditPoints="1"/>
          </p:cNvSpPr>
          <p:nvPr/>
        </p:nvSpPr>
        <p:spPr bwMode="black">
          <a:xfrm>
            <a:off x="9218612" y="1447800"/>
            <a:ext cx="914400" cy="318589"/>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32752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rved Left Arrow 55"/>
          <p:cNvSpPr/>
          <p:nvPr/>
        </p:nvSpPr>
        <p:spPr bwMode="auto">
          <a:xfrm flipH="1">
            <a:off x="2360612" y="1601549"/>
            <a:ext cx="2351679" cy="4145797"/>
          </a:xfrm>
          <a:prstGeom prst="curvedLef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6087" y="1295400"/>
            <a:ext cx="6191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128"/>
          <p:cNvSpPr>
            <a:spLocks noChangeAspect="1"/>
          </p:cNvSpPr>
          <p:nvPr/>
        </p:nvSpPr>
        <p:spPr bwMode="auto">
          <a:xfrm>
            <a:off x="4737568" y="273509"/>
            <a:ext cx="2716027" cy="150076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lumMod val="75000"/>
            </a:schemeClr>
          </a:solidFill>
          <a:ln>
            <a:noFill/>
          </a:ln>
          <a:extLst/>
        </p:spPr>
        <p:txBody>
          <a:bodyPr vert="horz" wrap="square" lIns="121899" tIns="60949" rIns="121899" bIns="60949" numCol="1" anchor="t" anchorCtr="0" compatLnSpc="1">
            <a:prstTxWarp prst="textNoShape">
              <a:avLst/>
            </a:prstTxWarp>
          </a:bodyPr>
          <a:lstStyle/>
          <a:p>
            <a:endParaRPr lang="en-US">
              <a:solidFill>
                <a:schemeClr val="bg1"/>
              </a:solidFill>
            </a:endParaRPr>
          </a:p>
        </p:txBody>
      </p:sp>
      <p:pic>
        <p:nvPicPr>
          <p:cNvPr id="6" name="Picture 108"/>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58814" y="4089860"/>
            <a:ext cx="763573" cy="7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SFP\Work\White_Whale\3-22036_Kuleen_Bharadwaj\PPT\3_PlatformVision_Kuleen\SFP_Art\Plane Slide\mon_notie.png"/>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12812" y="4208357"/>
            <a:ext cx="703594" cy="8255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658921" y="3814180"/>
            <a:ext cx="841891" cy="492443"/>
          </a:xfrm>
          <a:prstGeom prst="rect">
            <a:avLst/>
          </a:prstGeom>
          <a:noFill/>
        </p:spPr>
        <p:txBody>
          <a:bodyPr wrap="none" lIns="121899" tIns="60949" rIns="121899" bIns="60949" rtlCol="0">
            <a:spAutoFit/>
          </a:bodyPr>
          <a:lstStyle/>
          <a:p>
            <a:r>
              <a:rPr lang="en-US" dirty="0" smtClean="0"/>
              <a:t>DAC</a:t>
            </a:r>
            <a:endParaRPr lang="en-US" dirty="0"/>
          </a:p>
        </p:txBody>
      </p:sp>
      <p:pic>
        <p:nvPicPr>
          <p:cNvPr id="13" name="Picture 3"/>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786865" y="3910963"/>
            <a:ext cx="1013127" cy="105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93616" y="5040523"/>
            <a:ext cx="2893971" cy="451405"/>
          </a:xfrm>
          <a:prstGeom prst="rect">
            <a:avLst/>
          </a:prstGeom>
          <a:noFill/>
        </p:spPr>
        <p:txBody>
          <a:bodyPr wrap="none" lIns="121899" tIns="60949" rIns="121899" bIns="60949" rtlCol="0">
            <a:spAutoFit/>
          </a:bodyPr>
          <a:lstStyle/>
          <a:p>
            <a:pPr algn="ctr"/>
            <a:r>
              <a:rPr lang="en-US" sz="2100" dirty="0"/>
              <a:t>SQL Server Data Tools</a:t>
            </a:r>
          </a:p>
        </p:txBody>
      </p:sp>
      <p:sp>
        <p:nvSpPr>
          <p:cNvPr id="25" name="TextBox 24"/>
          <p:cNvSpPr txBox="1"/>
          <p:nvPr/>
        </p:nvSpPr>
        <p:spPr>
          <a:xfrm>
            <a:off x="9082946" y="4924009"/>
            <a:ext cx="2694651" cy="779700"/>
          </a:xfrm>
          <a:prstGeom prst="rect">
            <a:avLst/>
          </a:prstGeom>
          <a:noFill/>
        </p:spPr>
        <p:txBody>
          <a:bodyPr wrap="none" lIns="121899" tIns="60949" rIns="121899" bIns="60949" rtlCol="0">
            <a:spAutoFit/>
          </a:bodyPr>
          <a:lstStyle/>
          <a:p>
            <a:pPr algn="ctr"/>
            <a:r>
              <a:rPr lang="en-US" sz="2100" dirty="0"/>
              <a:t>SQL Server </a:t>
            </a:r>
          </a:p>
          <a:p>
            <a:pPr algn="ctr"/>
            <a:r>
              <a:rPr lang="en-US" sz="2100" dirty="0"/>
              <a:t>Management Studio</a:t>
            </a:r>
          </a:p>
        </p:txBody>
      </p:sp>
      <p:grpSp>
        <p:nvGrpSpPr>
          <p:cNvPr id="26" name="Group 25"/>
          <p:cNvGrpSpPr/>
          <p:nvPr/>
        </p:nvGrpSpPr>
        <p:grpSpPr>
          <a:xfrm>
            <a:off x="5106523" y="4796801"/>
            <a:ext cx="909719" cy="1809088"/>
            <a:chOff x="-1497013" y="809625"/>
            <a:chExt cx="1601789" cy="3184525"/>
          </a:xfrm>
        </p:grpSpPr>
        <p:sp>
          <p:nvSpPr>
            <p:cNvPr id="27" name="Freeform 195"/>
            <p:cNvSpPr>
              <a:spLocks noEditPoints="1"/>
            </p:cNvSpPr>
            <p:nvPr/>
          </p:nvSpPr>
          <p:spPr bwMode="auto">
            <a:xfrm>
              <a:off x="-1497013" y="809625"/>
              <a:ext cx="1601789" cy="3184525"/>
            </a:xfrm>
            <a:custGeom>
              <a:avLst/>
              <a:gdLst>
                <a:gd name="T0" fmla="*/ 352 w 427"/>
                <a:gd name="T1" fmla="*/ 0 h 849"/>
                <a:gd name="T2" fmla="*/ 76 w 427"/>
                <a:gd name="T3" fmla="*/ 0 h 849"/>
                <a:gd name="T4" fmla="*/ 0 w 427"/>
                <a:gd name="T5" fmla="*/ 112 h 849"/>
                <a:gd name="T6" fmla="*/ 0 w 427"/>
                <a:gd name="T7" fmla="*/ 849 h 849"/>
                <a:gd name="T8" fmla="*/ 427 w 427"/>
                <a:gd name="T9" fmla="*/ 849 h 849"/>
                <a:gd name="T10" fmla="*/ 427 w 427"/>
                <a:gd name="T11" fmla="*/ 112 h 849"/>
                <a:gd name="T12" fmla="*/ 352 w 427"/>
                <a:gd name="T13" fmla="*/ 0 h 849"/>
                <a:gd name="T14" fmla="*/ 396 w 427"/>
                <a:gd name="T15" fmla="*/ 818 h 849"/>
                <a:gd name="T16" fmla="*/ 31 w 427"/>
                <a:gd name="T17" fmla="*/ 818 h 849"/>
                <a:gd name="T18" fmla="*/ 31 w 427"/>
                <a:gd name="T19" fmla="*/ 803 h 849"/>
                <a:gd name="T20" fmla="*/ 68 w 427"/>
                <a:gd name="T21" fmla="*/ 803 h 849"/>
                <a:gd name="T22" fmla="*/ 169 w 427"/>
                <a:gd name="T23" fmla="*/ 803 h 849"/>
                <a:gd name="T24" fmla="*/ 286 w 427"/>
                <a:gd name="T25" fmla="*/ 803 h 849"/>
                <a:gd name="T26" fmla="*/ 376 w 427"/>
                <a:gd name="T27" fmla="*/ 803 h 849"/>
                <a:gd name="T28" fmla="*/ 396 w 427"/>
                <a:gd name="T29" fmla="*/ 803 h 849"/>
                <a:gd name="T30" fmla="*/ 396 w 427"/>
                <a:gd name="T31" fmla="*/ 818 h 849"/>
                <a:gd name="T32" fmla="*/ 396 w 427"/>
                <a:gd name="T33" fmla="*/ 782 h 849"/>
                <a:gd name="T34" fmla="*/ 359 w 427"/>
                <a:gd name="T35" fmla="*/ 782 h 849"/>
                <a:gd name="T36" fmla="*/ 259 w 427"/>
                <a:gd name="T37" fmla="*/ 782 h 849"/>
                <a:gd name="T38" fmla="*/ 142 w 427"/>
                <a:gd name="T39" fmla="*/ 782 h 849"/>
                <a:gd name="T40" fmla="*/ 51 w 427"/>
                <a:gd name="T41" fmla="*/ 782 h 849"/>
                <a:gd name="T42" fmla="*/ 31 w 427"/>
                <a:gd name="T43" fmla="*/ 782 h 849"/>
                <a:gd name="T44" fmla="*/ 31 w 427"/>
                <a:gd name="T45" fmla="*/ 771 h 849"/>
                <a:gd name="T46" fmla="*/ 68 w 427"/>
                <a:gd name="T47" fmla="*/ 771 h 849"/>
                <a:gd name="T48" fmla="*/ 169 w 427"/>
                <a:gd name="T49" fmla="*/ 771 h 849"/>
                <a:gd name="T50" fmla="*/ 286 w 427"/>
                <a:gd name="T51" fmla="*/ 771 h 849"/>
                <a:gd name="T52" fmla="*/ 376 w 427"/>
                <a:gd name="T53" fmla="*/ 771 h 849"/>
                <a:gd name="T54" fmla="*/ 396 w 427"/>
                <a:gd name="T55" fmla="*/ 771 h 849"/>
                <a:gd name="T56" fmla="*/ 396 w 427"/>
                <a:gd name="T57" fmla="*/ 782 h 849"/>
                <a:gd name="T58" fmla="*/ 396 w 427"/>
                <a:gd name="T59" fmla="*/ 751 h 849"/>
                <a:gd name="T60" fmla="*/ 359 w 427"/>
                <a:gd name="T61" fmla="*/ 751 h 849"/>
                <a:gd name="T62" fmla="*/ 259 w 427"/>
                <a:gd name="T63" fmla="*/ 751 h 849"/>
                <a:gd name="T64" fmla="*/ 142 w 427"/>
                <a:gd name="T65" fmla="*/ 751 h 849"/>
                <a:gd name="T66" fmla="*/ 51 w 427"/>
                <a:gd name="T67" fmla="*/ 751 h 849"/>
                <a:gd name="T68" fmla="*/ 31 w 427"/>
                <a:gd name="T69" fmla="*/ 751 h 849"/>
                <a:gd name="T70" fmla="*/ 31 w 427"/>
                <a:gd name="T71" fmla="*/ 735 h 849"/>
                <a:gd name="T72" fmla="*/ 68 w 427"/>
                <a:gd name="T73" fmla="*/ 735 h 849"/>
                <a:gd name="T74" fmla="*/ 169 w 427"/>
                <a:gd name="T75" fmla="*/ 735 h 849"/>
                <a:gd name="T76" fmla="*/ 286 w 427"/>
                <a:gd name="T77" fmla="*/ 735 h 849"/>
                <a:gd name="T78" fmla="*/ 376 w 427"/>
                <a:gd name="T79" fmla="*/ 735 h 849"/>
                <a:gd name="T80" fmla="*/ 396 w 427"/>
                <a:gd name="T81" fmla="*/ 735 h 849"/>
                <a:gd name="T82" fmla="*/ 396 w 427"/>
                <a:gd name="T83" fmla="*/ 751 h 849"/>
                <a:gd name="T84" fmla="*/ 396 w 427"/>
                <a:gd name="T85" fmla="*/ 675 h 849"/>
                <a:gd name="T86" fmla="*/ 359 w 427"/>
                <a:gd name="T87" fmla="*/ 675 h 849"/>
                <a:gd name="T88" fmla="*/ 259 w 427"/>
                <a:gd name="T89" fmla="*/ 675 h 849"/>
                <a:gd name="T90" fmla="*/ 142 w 427"/>
                <a:gd name="T91" fmla="*/ 675 h 849"/>
                <a:gd name="T92" fmla="*/ 51 w 427"/>
                <a:gd name="T93" fmla="*/ 675 h 849"/>
                <a:gd name="T94" fmla="*/ 31 w 427"/>
                <a:gd name="T95" fmla="*/ 675 h 849"/>
                <a:gd name="T96" fmla="*/ 31 w 427"/>
                <a:gd name="T97" fmla="*/ 143 h 849"/>
                <a:gd name="T98" fmla="*/ 396 w 427"/>
                <a:gd name="T99" fmla="*/ 143 h 849"/>
                <a:gd name="T100" fmla="*/ 396 w 427"/>
                <a:gd name="T101" fmla="*/ 67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 h="849">
                  <a:moveTo>
                    <a:pt x="352" y="0"/>
                  </a:moveTo>
                  <a:cubicBezTo>
                    <a:pt x="76" y="0"/>
                    <a:pt x="76" y="0"/>
                    <a:pt x="76" y="0"/>
                  </a:cubicBezTo>
                  <a:cubicBezTo>
                    <a:pt x="0" y="112"/>
                    <a:pt x="0" y="112"/>
                    <a:pt x="0" y="112"/>
                  </a:cubicBezTo>
                  <a:cubicBezTo>
                    <a:pt x="0" y="849"/>
                    <a:pt x="0" y="849"/>
                    <a:pt x="0" y="849"/>
                  </a:cubicBezTo>
                  <a:cubicBezTo>
                    <a:pt x="427" y="849"/>
                    <a:pt x="427" y="849"/>
                    <a:pt x="427" y="849"/>
                  </a:cubicBezTo>
                  <a:cubicBezTo>
                    <a:pt x="427" y="112"/>
                    <a:pt x="427" y="112"/>
                    <a:pt x="427" y="112"/>
                  </a:cubicBezTo>
                  <a:lnTo>
                    <a:pt x="352" y="0"/>
                  </a:lnTo>
                  <a:close/>
                  <a:moveTo>
                    <a:pt x="396" y="818"/>
                  </a:moveTo>
                  <a:cubicBezTo>
                    <a:pt x="31" y="818"/>
                    <a:pt x="31" y="818"/>
                    <a:pt x="31" y="818"/>
                  </a:cubicBezTo>
                  <a:cubicBezTo>
                    <a:pt x="31" y="803"/>
                    <a:pt x="31" y="803"/>
                    <a:pt x="31" y="803"/>
                  </a:cubicBezTo>
                  <a:cubicBezTo>
                    <a:pt x="44" y="803"/>
                    <a:pt x="56" y="803"/>
                    <a:pt x="68" y="803"/>
                  </a:cubicBezTo>
                  <a:cubicBezTo>
                    <a:pt x="102" y="803"/>
                    <a:pt x="136" y="803"/>
                    <a:pt x="169" y="803"/>
                  </a:cubicBezTo>
                  <a:cubicBezTo>
                    <a:pt x="208" y="803"/>
                    <a:pt x="247" y="803"/>
                    <a:pt x="286" y="803"/>
                  </a:cubicBezTo>
                  <a:cubicBezTo>
                    <a:pt x="316" y="803"/>
                    <a:pt x="346" y="803"/>
                    <a:pt x="376" y="803"/>
                  </a:cubicBezTo>
                  <a:cubicBezTo>
                    <a:pt x="383" y="803"/>
                    <a:pt x="390" y="803"/>
                    <a:pt x="396" y="803"/>
                  </a:cubicBezTo>
                  <a:lnTo>
                    <a:pt x="396" y="818"/>
                  </a:lnTo>
                  <a:close/>
                  <a:moveTo>
                    <a:pt x="396" y="782"/>
                  </a:moveTo>
                  <a:cubicBezTo>
                    <a:pt x="384" y="782"/>
                    <a:pt x="372" y="782"/>
                    <a:pt x="359" y="782"/>
                  </a:cubicBezTo>
                  <a:cubicBezTo>
                    <a:pt x="326" y="782"/>
                    <a:pt x="292" y="782"/>
                    <a:pt x="259" y="782"/>
                  </a:cubicBezTo>
                  <a:cubicBezTo>
                    <a:pt x="220" y="782"/>
                    <a:pt x="181" y="782"/>
                    <a:pt x="142" y="782"/>
                  </a:cubicBezTo>
                  <a:cubicBezTo>
                    <a:pt x="112" y="782"/>
                    <a:pt x="81" y="782"/>
                    <a:pt x="51" y="782"/>
                  </a:cubicBezTo>
                  <a:cubicBezTo>
                    <a:pt x="45" y="782"/>
                    <a:pt x="38" y="782"/>
                    <a:pt x="31" y="782"/>
                  </a:cubicBezTo>
                  <a:cubicBezTo>
                    <a:pt x="31" y="771"/>
                    <a:pt x="31" y="771"/>
                    <a:pt x="31" y="771"/>
                  </a:cubicBezTo>
                  <a:cubicBezTo>
                    <a:pt x="44" y="771"/>
                    <a:pt x="56" y="771"/>
                    <a:pt x="68" y="771"/>
                  </a:cubicBezTo>
                  <a:cubicBezTo>
                    <a:pt x="102" y="771"/>
                    <a:pt x="136" y="771"/>
                    <a:pt x="169" y="771"/>
                  </a:cubicBezTo>
                  <a:cubicBezTo>
                    <a:pt x="208" y="771"/>
                    <a:pt x="247" y="771"/>
                    <a:pt x="286" y="771"/>
                  </a:cubicBezTo>
                  <a:cubicBezTo>
                    <a:pt x="316" y="771"/>
                    <a:pt x="346" y="771"/>
                    <a:pt x="376" y="771"/>
                  </a:cubicBezTo>
                  <a:cubicBezTo>
                    <a:pt x="383" y="771"/>
                    <a:pt x="390" y="771"/>
                    <a:pt x="396" y="771"/>
                  </a:cubicBezTo>
                  <a:lnTo>
                    <a:pt x="396" y="782"/>
                  </a:lnTo>
                  <a:close/>
                  <a:moveTo>
                    <a:pt x="396" y="751"/>
                  </a:moveTo>
                  <a:cubicBezTo>
                    <a:pt x="384" y="751"/>
                    <a:pt x="372" y="751"/>
                    <a:pt x="359" y="751"/>
                  </a:cubicBezTo>
                  <a:cubicBezTo>
                    <a:pt x="326" y="751"/>
                    <a:pt x="292" y="751"/>
                    <a:pt x="259" y="751"/>
                  </a:cubicBezTo>
                  <a:cubicBezTo>
                    <a:pt x="220" y="751"/>
                    <a:pt x="181" y="751"/>
                    <a:pt x="142" y="751"/>
                  </a:cubicBezTo>
                  <a:cubicBezTo>
                    <a:pt x="112" y="751"/>
                    <a:pt x="81" y="751"/>
                    <a:pt x="51" y="751"/>
                  </a:cubicBezTo>
                  <a:cubicBezTo>
                    <a:pt x="45" y="751"/>
                    <a:pt x="38" y="751"/>
                    <a:pt x="31" y="751"/>
                  </a:cubicBezTo>
                  <a:cubicBezTo>
                    <a:pt x="31" y="735"/>
                    <a:pt x="31" y="735"/>
                    <a:pt x="31" y="735"/>
                  </a:cubicBezTo>
                  <a:cubicBezTo>
                    <a:pt x="44" y="735"/>
                    <a:pt x="56" y="735"/>
                    <a:pt x="68" y="735"/>
                  </a:cubicBezTo>
                  <a:cubicBezTo>
                    <a:pt x="102" y="735"/>
                    <a:pt x="136" y="735"/>
                    <a:pt x="169" y="735"/>
                  </a:cubicBezTo>
                  <a:cubicBezTo>
                    <a:pt x="208" y="735"/>
                    <a:pt x="247" y="735"/>
                    <a:pt x="286" y="735"/>
                  </a:cubicBezTo>
                  <a:cubicBezTo>
                    <a:pt x="316" y="735"/>
                    <a:pt x="346" y="735"/>
                    <a:pt x="376" y="735"/>
                  </a:cubicBezTo>
                  <a:cubicBezTo>
                    <a:pt x="383" y="735"/>
                    <a:pt x="390" y="735"/>
                    <a:pt x="396" y="735"/>
                  </a:cubicBezTo>
                  <a:lnTo>
                    <a:pt x="396" y="751"/>
                  </a:lnTo>
                  <a:close/>
                  <a:moveTo>
                    <a:pt x="396" y="675"/>
                  </a:moveTo>
                  <a:cubicBezTo>
                    <a:pt x="384" y="675"/>
                    <a:pt x="372" y="675"/>
                    <a:pt x="359" y="675"/>
                  </a:cubicBezTo>
                  <a:cubicBezTo>
                    <a:pt x="326" y="675"/>
                    <a:pt x="292" y="675"/>
                    <a:pt x="259" y="675"/>
                  </a:cubicBezTo>
                  <a:cubicBezTo>
                    <a:pt x="220" y="675"/>
                    <a:pt x="181" y="675"/>
                    <a:pt x="142" y="675"/>
                  </a:cubicBezTo>
                  <a:cubicBezTo>
                    <a:pt x="112" y="675"/>
                    <a:pt x="81" y="675"/>
                    <a:pt x="51" y="675"/>
                  </a:cubicBezTo>
                  <a:cubicBezTo>
                    <a:pt x="45" y="675"/>
                    <a:pt x="38" y="675"/>
                    <a:pt x="31" y="675"/>
                  </a:cubicBezTo>
                  <a:cubicBezTo>
                    <a:pt x="31" y="143"/>
                    <a:pt x="31" y="143"/>
                    <a:pt x="31" y="143"/>
                  </a:cubicBezTo>
                  <a:cubicBezTo>
                    <a:pt x="396" y="143"/>
                    <a:pt x="396" y="143"/>
                    <a:pt x="396" y="143"/>
                  </a:cubicBezTo>
                  <a:lnTo>
                    <a:pt x="396" y="6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6"/>
            <p:cNvSpPr>
              <a:spLocks noEditPoints="1"/>
            </p:cNvSpPr>
            <p:nvPr/>
          </p:nvSpPr>
          <p:spPr bwMode="auto">
            <a:xfrm>
              <a:off x="-1323975" y="3055938"/>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7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7 h 60"/>
                <a:gd name="T32" fmla="*/ 336 w 336"/>
                <a:gd name="T33" fmla="*/ 4 h 60"/>
                <a:gd name="T34" fmla="*/ 332 w 336"/>
                <a:gd name="T35" fmla="*/ 0 h 60"/>
                <a:gd name="T36" fmla="*/ 131 w 336"/>
                <a:gd name="T37" fmla="*/ 41 h 60"/>
                <a:gd name="T38" fmla="*/ 120 w 336"/>
                <a:gd name="T39" fmla="*/ 30 h 60"/>
                <a:gd name="T40" fmla="*/ 131 w 336"/>
                <a:gd name="T41" fmla="*/ 20 h 60"/>
                <a:gd name="T42" fmla="*/ 141 w 336"/>
                <a:gd name="T43" fmla="*/ 30 h 60"/>
                <a:gd name="T44" fmla="*/ 131 w 336"/>
                <a:gd name="T45" fmla="*/ 41 h 60"/>
                <a:gd name="T46" fmla="*/ 168 w 336"/>
                <a:gd name="T47" fmla="*/ 41 h 60"/>
                <a:gd name="T48" fmla="*/ 157 w 336"/>
                <a:gd name="T49" fmla="*/ 30 h 60"/>
                <a:gd name="T50" fmla="*/ 168 w 336"/>
                <a:gd name="T51" fmla="*/ 20 h 60"/>
                <a:gd name="T52" fmla="*/ 179 w 336"/>
                <a:gd name="T53" fmla="*/ 30 h 60"/>
                <a:gd name="T54" fmla="*/ 168 w 336"/>
                <a:gd name="T55" fmla="*/ 41 h 60"/>
                <a:gd name="T56" fmla="*/ 205 w 336"/>
                <a:gd name="T57" fmla="*/ 41 h 60"/>
                <a:gd name="T58" fmla="*/ 194 w 336"/>
                <a:gd name="T59" fmla="*/ 30 h 60"/>
                <a:gd name="T60" fmla="*/ 205 w 336"/>
                <a:gd name="T61" fmla="*/ 20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7"/>
                  </a:cubicBezTo>
                  <a:cubicBezTo>
                    <a:pt x="0" y="59"/>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9"/>
                    <a:pt x="336" y="58"/>
                    <a:pt x="336" y="57"/>
                  </a:cubicBezTo>
                  <a:cubicBezTo>
                    <a:pt x="336" y="39"/>
                    <a:pt x="336" y="21"/>
                    <a:pt x="336" y="4"/>
                  </a:cubicBezTo>
                  <a:cubicBezTo>
                    <a:pt x="336" y="2"/>
                    <a:pt x="334" y="0"/>
                    <a:pt x="332" y="0"/>
                  </a:cubicBezTo>
                  <a:close/>
                  <a:moveTo>
                    <a:pt x="131" y="41"/>
                  </a:moveTo>
                  <a:cubicBezTo>
                    <a:pt x="125" y="41"/>
                    <a:pt x="120" y="36"/>
                    <a:pt x="120" y="30"/>
                  </a:cubicBezTo>
                  <a:cubicBezTo>
                    <a:pt x="120" y="24"/>
                    <a:pt x="125" y="20"/>
                    <a:pt x="131" y="20"/>
                  </a:cubicBezTo>
                  <a:cubicBezTo>
                    <a:pt x="136" y="20"/>
                    <a:pt x="141" y="24"/>
                    <a:pt x="141" y="30"/>
                  </a:cubicBezTo>
                  <a:cubicBezTo>
                    <a:pt x="141" y="36"/>
                    <a:pt x="136" y="41"/>
                    <a:pt x="131" y="41"/>
                  </a:cubicBezTo>
                  <a:close/>
                  <a:moveTo>
                    <a:pt x="168" y="41"/>
                  </a:moveTo>
                  <a:cubicBezTo>
                    <a:pt x="162" y="41"/>
                    <a:pt x="157" y="36"/>
                    <a:pt x="157" y="30"/>
                  </a:cubicBezTo>
                  <a:cubicBezTo>
                    <a:pt x="157" y="24"/>
                    <a:pt x="162" y="20"/>
                    <a:pt x="168" y="20"/>
                  </a:cubicBezTo>
                  <a:cubicBezTo>
                    <a:pt x="174" y="20"/>
                    <a:pt x="179" y="24"/>
                    <a:pt x="179" y="30"/>
                  </a:cubicBezTo>
                  <a:cubicBezTo>
                    <a:pt x="179" y="36"/>
                    <a:pt x="174" y="41"/>
                    <a:pt x="168" y="41"/>
                  </a:cubicBezTo>
                  <a:close/>
                  <a:moveTo>
                    <a:pt x="205" y="41"/>
                  </a:moveTo>
                  <a:cubicBezTo>
                    <a:pt x="199" y="41"/>
                    <a:pt x="194" y="36"/>
                    <a:pt x="194" y="30"/>
                  </a:cubicBezTo>
                  <a:cubicBezTo>
                    <a:pt x="194" y="24"/>
                    <a:pt x="199" y="20"/>
                    <a:pt x="205" y="20"/>
                  </a:cubicBezTo>
                  <a:cubicBezTo>
                    <a:pt x="211" y="20"/>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7"/>
            <p:cNvSpPr>
              <a:spLocks noEditPoints="1"/>
            </p:cNvSpPr>
            <p:nvPr/>
          </p:nvSpPr>
          <p:spPr bwMode="auto">
            <a:xfrm>
              <a:off x="-1323975" y="2782888"/>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8"/>
                    <a:pt x="336" y="58"/>
                    <a:pt x="336" y="56"/>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8"/>
            <p:cNvSpPr>
              <a:spLocks noEditPoints="1"/>
            </p:cNvSpPr>
            <p:nvPr/>
          </p:nvSpPr>
          <p:spPr bwMode="auto">
            <a:xfrm>
              <a:off x="-1323975" y="2508250"/>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3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3 h 60"/>
                <a:gd name="T34" fmla="*/ 332 w 336"/>
                <a:gd name="T35" fmla="*/ 0 h 60"/>
                <a:gd name="T36" fmla="*/ 131 w 336"/>
                <a:gd name="T37" fmla="*/ 40 h 60"/>
                <a:gd name="T38" fmla="*/ 120 w 336"/>
                <a:gd name="T39" fmla="*/ 30 h 60"/>
                <a:gd name="T40" fmla="*/ 131 w 336"/>
                <a:gd name="T41" fmla="*/ 19 h 60"/>
                <a:gd name="T42" fmla="*/ 141 w 336"/>
                <a:gd name="T43" fmla="*/ 30 h 60"/>
                <a:gd name="T44" fmla="*/ 131 w 336"/>
                <a:gd name="T45" fmla="*/ 40 h 60"/>
                <a:gd name="T46" fmla="*/ 168 w 336"/>
                <a:gd name="T47" fmla="*/ 40 h 60"/>
                <a:gd name="T48" fmla="*/ 157 w 336"/>
                <a:gd name="T49" fmla="*/ 30 h 60"/>
                <a:gd name="T50" fmla="*/ 168 w 336"/>
                <a:gd name="T51" fmla="*/ 19 h 60"/>
                <a:gd name="T52" fmla="*/ 179 w 336"/>
                <a:gd name="T53" fmla="*/ 30 h 60"/>
                <a:gd name="T54" fmla="*/ 168 w 336"/>
                <a:gd name="T55" fmla="*/ 40 h 60"/>
                <a:gd name="T56" fmla="*/ 205 w 336"/>
                <a:gd name="T57" fmla="*/ 40 h 60"/>
                <a:gd name="T58" fmla="*/ 194 w 336"/>
                <a:gd name="T59" fmla="*/ 30 h 60"/>
                <a:gd name="T60" fmla="*/ 205 w 336"/>
                <a:gd name="T61" fmla="*/ 19 h 60"/>
                <a:gd name="T62" fmla="*/ 216 w 336"/>
                <a:gd name="T63" fmla="*/ 30 h 60"/>
                <a:gd name="T64" fmla="*/ 205 w 336"/>
                <a:gd name="T6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1"/>
                    <a:pt x="0" y="3"/>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59"/>
                    <a:pt x="335" y="59"/>
                  </a:cubicBezTo>
                  <a:cubicBezTo>
                    <a:pt x="335" y="58"/>
                    <a:pt x="336" y="57"/>
                    <a:pt x="336" y="56"/>
                  </a:cubicBezTo>
                  <a:cubicBezTo>
                    <a:pt x="336" y="39"/>
                    <a:pt x="336" y="21"/>
                    <a:pt x="336" y="3"/>
                  </a:cubicBezTo>
                  <a:cubicBezTo>
                    <a:pt x="336" y="1"/>
                    <a:pt x="334" y="0"/>
                    <a:pt x="332" y="0"/>
                  </a:cubicBezTo>
                  <a:close/>
                  <a:moveTo>
                    <a:pt x="131" y="40"/>
                  </a:moveTo>
                  <a:cubicBezTo>
                    <a:pt x="125" y="40"/>
                    <a:pt x="120" y="36"/>
                    <a:pt x="120" y="30"/>
                  </a:cubicBezTo>
                  <a:cubicBezTo>
                    <a:pt x="120" y="24"/>
                    <a:pt x="125" y="19"/>
                    <a:pt x="131" y="19"/>
                  </a:cubicBezTo>
                  <a:cubicBezTo>
                    <a:pt x="136" y="19"/>
                    <a:pt x="141" y="24"/>
                    <a:pt x="141" y="30"/>
                  </a:cubicBezTo>
                  <a:cubicBezTo>
                    <a:pt x="141" y="36"/>
                    <a:pt x="136" y="40"/>
                    <a:pt x="131" y="40"/>
                  </a:cubicBezTo>
                  <a:close/>
                  <a:moveTo>
                    <a:pt x="168" y="40"/>
                  </a:moveTo>
                  <a:cubicBezTo>
                    <a:pt x="162" y="40"/>
                    <a:pt x="157" y="36"/>
                    <a:pt x="157" y="30"/>
                  </a:cubicBezTo>
                  <a:cubicBezTo>
                    <a:pt x="157" y="24"/>
                    <a:pt x="162" y="19"/>
                    <a:pt x="168" y="19"/>
                  </a:cubicBezTo>
                  <a:cubicBezTo>
                    <a:pt x="174" y="19"/>
                    <a:pt x="179" y="24"/>
                    <a:pt x="179" y="30"/>
                  </a:cubicBezTo>
                  <a:cubicBezTo>
                    <a:pt x="179" y="36"/>
                    <a:pt x="174" y="40"/>
                    <a:pt x="168" y="40"/>
                  </a:cubicBezTo>
                  <a:close/>
                  <a:moveTo>
                    <a:pt x="205" y="40"/>
                  </a:moveTo>
                  <a:cubicBezTo>
                    <a:pt x="199" y="40"/>
                    <a:pt x="194" y="36"/>
                    <a:pt x="194" y="30"/>
                  </a:cubicBezTo>
                  <a:cubicBezTo>
                    <a:pt x="194" y="24"/>
                    <a:pt x="199" y="19"/>
                    <a:pt x="205" y="19"/>
                  </a:cubicBezTo>
                  <a:cubicBezTo>
                    <a:pt x="211" y="19"/>
                    <a:pt x="216" y="24"/>
                    <a:pt x="216" y="30"/>
                  </a:cubicBezTo>
                  <a:cubicBezTo>
                    <a:pt x="216" y="36"/>
                    <a:pt x="211" y="40"/>
                    <a:pt x="205"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9"/>
            <p:cNvSpPr>
              <a:spLocks noEditPoints="1"/>
            </p:cNvSpPr>
            <p:nvPr/>
          </p:nvSpPr>
          <p:spPr bwMode="auto">
            <a:xfrm>
              <a:off x="-1323975" y="2230438"/>
              <a:ext cx="1258888" cy="230188"/>
            </a:xfrm>
            <a:custGeom>
              <a:avLst/>
              <a:gdLst>
                <a:gd name="T0" fmla="*/ 332 w 336"/>
                <a:gd name="T1" fmla="*/ 0 h 61"/>
                <a:gd name="T2" fmla="*/ 295 w 336"/>
                <a:gd name="T3" fmla="*/ 0 h 61"/>
                <a:gd name="T4" fmla="*/ 207 w 336"/>
                <a:gd name="T5" fmla="*/ 0 h 61"/>
                <a:gd name="T6" fmla="*/ 105 w 336"/>
                <a:gd name="T7" fmla="*/ 0 h 61"/>
                <a:gd name="T8" fmla="*/ 26 w 336"/>
                <a:gd name="T9" fmla="*/ 0 h 61"/>
                <a:gd name="T10" fmla="*/ 3 w 336"/>
                <a:gd name="T11" fmla="*/ 0 h 61"/>
                <a:gd name="T12" fmla="*/ 0 w 336"/>
                <a:gd name="T13" fmla="*/ 4 h 61"/>
                <a:gd name="T14" fmla="*/ 0 w 336"/>
                <a:gd name="T15" fmla="*/ 57 h 61"/>
                <a:gd name="T16" fmla="*/ 3 w 336"/>
                <a:gd name="T17" fmla="*/ 61 h 61"/>
                <a:gd name="T18" fmla="*/ 41 w 336"/>
                <a:gd name="T19" fmla="*/ 61 h 61"/>
                <a:gd name="T20" fmla="*/ 129 w 336"/>
                <a:gd name="T21" fmla="*/ 61 h 61"/>
                <a:gd name="T22" fmla="*/ 231 w 336"/>
                <a:gd name="T23" fmla="*/ 61 h 61"/>
                <a:gd name="T24" fmla="*/ 310 w 336"/>
                <a:gd name="T25" fmla="*/ 61 h 61"/>
                <a:gd name="T26" fmla="*/ 332 w 336"/>
                <a:gd name="T27" fmla="*/ 61 h 61"/>
                <a:gd name="T28" fmla="*/ 335 w 336"/>
                <a:gd name="T29" fmla="*/ 59 h 61"/>
                <a:gd name="T30" fmla="*/ 336 w 336"/>
                <a:gd name="T31" fmla="*/ 57 h 61"/>
                <a:gd name="T32" fmla="*/ 336 w 336"/>
                <a:gd name="T33" fmla="*/ 4 h 61"/>
                <a:gd name="T34" fmla="*/ 332 w 336"/>
                <a:gd name="T35" fmla="*/ 0 h 61"/>
                <a:gd name="T36" fmla="*/ 131 w 336"/>
                <a:gd name="T37" fmla="*/ 41 h 61"/>
                <a:gd name="T38" fmla="*/ 120 w 336"/>
                <a:gd name="T39" fmla="*/ 30 h 61"/>
                <a:gd name="T40" fmla="*/ 131 w 336"/>
                <a:gd name="T41" fmla="*/ 20 h 61"/>
                <a:gd name="T42" fmla="*/ 141 w 336"/>
                <a:gd name="T43" fmla="*/ 30 h 61"/>
                <a:gd name="T44" fmla="*/ 131 w 336"/>
                <a:gd name="T45" fmla="*/ 41 h 61"/>
                <a:gd name="T46" fmla="*/ 168 w 336"/>
                <a:gd name="T47" fmla="*/ 41 h 61"/>
                <a:gd name="T48" fmla="*/ 157 w 336"/>
                <a:gd name="T49" fmla="*/ 30 h 61"/>
                <a:gd name="T50" fmla="*/ 168 w 336"/>
                <a:gd name="T51" fmla="*/ 20 h 61"/>
                <a:gd name="T52" fmla="*/ 179 w 336"/>
                <a:gd name="T53" fmla="*/ 30 h 61"/>
                <a:gd name="T54" fmla="*/ 168 w 336"/>
                <a:gd name="T55" fmla="*/ 41 h 61"/>
                <a:gd name="T56" fmla="*/ 205 w 336"/>
                <a:gd name="T57" fmla="*/ 41 h 61"/>
                <a:gd name="T58" fmla="*/ 194 w 336"/>
                <a:gd name="T59" fmla="*/ 30 h 61"/>
                <a:gd name="T60" fmla="*/ 205 w 336"/>
                <a:gd name="T61" fmla="*/ 20 h 61"/>
                <a:gd name="T62" fmla="*/ 216 w 336"/>
                <a:gd name="T63" fmla="*/ 30 h 61"/>
                <a:gd name="T64" fmla="*/ 205 w 336"/>
                <a:gd name="T6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1">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2"/>
                    <a:pt x="0" y="39"/>
                    <a:pt x="0" y="57"/>
                  </a:cubicBezTo>
                  <a:cubicBezTo>
                    <a:pt x="0" y="59"/>
                    <a:pt x="1" y="61"/>
                    <a:pt x="3" y="61"/>
                  </a:cubicBezTo>
                  <a:cubicBezTo>
                    <a:pt x="16" y="61"/>
                    <a:pt x="28" y="61"/>
                    <a:pt x="41" y="61"/>
                  </a:cubicBezTo>
                  <a:cubicBezTo>
                    <a:pt x="70" y="61"/>
                    <a:pt x="99" y="61"/>
                    <a:pt x="129" y="61"/>
                  </a:cubicBezTo>
                  <a:cubicBezTo>
                    <a:pt x="163" y="61"/>
                    <a:pt x="197" y="61"/>
                    <a:pt x="231" y="61"/>
                  </a:cubicBezTo>
                  <a:cubicBezTo>
                    <a:pt x="257" y="61"/>
                    <a:pt x="283" y="61"/>
                    <a:pt x="310" y="61"/>
                  </a:cubicBezTo>
                  <a:cubicBezTo>
                    <a:pt x="317" y="61"/>
                    <a:pt x="325" y="61"/>
                    <a:pt x="332" y="61"/>
                  </a:cubicBezTo>
                  <a:cubicBezTo>
                    <a:pt x="333" y="61"/>
                    <a:pt x="334" y="60"/>
                    <a:pt x="335" y="59"/>
                  </a:cubicBezTo>
                  <a:cubicBezTo>
                    <a:pt x="335" y="59"/>
                    <a:pt x="336" y="58"/>
                    <a:pt x="336" y="57"/>
                  </a:cubicBezTo>
                  <a:cubicBezTo>
                    <a:pt x="336" y="39"/>
                    <a:pt x="336" y="22"/>
                    <a:pt x="336" y="4"/>
                  </a:cubicBezTo>
                  <a:cubicBezTo>
                    <a:pt x="336" y="2"/>
                    <a:pt x="334" y="0"/>
                    <a:pt x="332" y="0"/>
                  </a:cubicBezTo>
                  <a:close/>
                  <a:moveTo>
                    <a:pt x="131" y="41"/>
                  </a:moveTo>
                  <a:cubicBezTo>
                    <a:pt x="125" y="41"/>
                    <a:pt x="120" y="36"/>
                    <a:pt x="120" y="30"/>
                  </a:cubicBezTo>
                  <a:cubicBezTo>
                    <a:pt x="120" y="25"/>
                    <a:pt x="125" y="20"/>
                    <a:pt x="131" y="20"/>
                  </a:cubicBezTo>
                  <a:cubicBezTo>
                    <a:pt x="136" y="20"/>
                    <a:pt x="141" y="25"/>
                    <a:pt x="141" y="30"/>
                  </a:cubicBezTo>
                  <a:cubicBezTo>
                    <a:pt x="141" y="36"/>
                    <a:pt x="136" y="41"/>
                    <a:pt x="131" y="41"/>
                  </a:cubicBezTo>
                  <a:close/>
                  <a:moveTo>
                    <a:pt x="168" y="41"/>
                  </a:moveTo>
                  <a:cubicBezTo>
                    <a:pt x="162" y="41"/>
                    <a:pt x="157" y="36"/>
                    <a:pt x="157" y="30"/>
                  </a:cubicBezTo>
                  <a:cubicBezTo>
                    <a:pt x="157" y="25"/>
                    <a:pt x="162" y="20"/>
                    <a:pt x="168" y="20"/>
                  </a:cubicBezTo>
                  <a:cubicBezTo>
                    <a:pt x="174" y="20"/>
                    <a:pt x="179" y="25"/>
                    <a:pt x="179" y="30"/>
                  </a:cubicBezTo>
                  <a:cubicBezTo>
                    <a:pt x="179" y="36"/>
                    <a:pt x="174" y="41"/>
                    <a:pt x="168" y="41"/>
                  </a:cubicBezTo>
                  <a:close/>
                  <a:moveTo>
                    <a:pt x="205" y="41"/>
                  </a:moveTo>
                  <a:cubicBezTo>
                    <a:pt x="199" y="41"/>
                    <a:pt x="194" y="36"/>
                    <a:pt x="194" y="30"/>
                  </a:cubicBezTo>
                  <a:cubicBezTo>
                    <a:pt x="194" y="25"/>
                    <a:pt x="199" y="20"/>
                    <a:pt x="205" y="20"/>
                  </a:cubicBezTo>
                  <a:cubicBezTo>
                    <a:pt x="211" y="20"/>
                    <a:pt x="216" y="25"/>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0"/>
            <p:cNvSpPr>
              <a:spLocks noEditPoints="1"/>
            </p:cNvSpPr>
            <p:nvPr/>
          </p:nvSpPr>
          <p:spPr bwMode="auto">
            <a:xfrm>
              <a:off x="-1323975" y="1957388"/>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7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7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7"/>
                  </a:cubicBezTo>
                  <a:cubicBezTo>
                    <a:pt x="0" y="59"/>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9"/>
                    <a:pt x="336" y="58"/>
                    <a:pt x="336" y="57"/>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1"/>
            <p:cNvSpPr>
              <a:spLocks noEditPoints="1"/>
            </p:cNvSpPr>
            <p:nvPr/>
          </p:nvSpPr>
          <p:spPr bwMode="auto">
            <a:xfrm>
              <a:off x="-1323975" y="1684338"/>
              <a:ext cx="1258888" cy="223838"/>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8"/>
                    <a:pt x="336" y="58"/>
                    <a:pt x="336" y="56"/>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2"/>
            <p:cNvSpPr>
              <a:spLocks noEditPoints="1"/>
            </p:cNvSpPr>
            <p:nvPr/>
          </p:nvSpPr>
          <p:spPr bwMode="auto">
            <a:xfrm>
              <a:off x="-1323975" y="1409700"/>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3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3 h 60"/>
                <a:gd name="T34" fmla="*/ 332 w 336"/>
                <a:gd name="T35" fmla="*/ 0 h 60"/>
                <a:gd name="T36" fmla="*/ 131 w 336"/>
                <a:gd name="T37" fmla="*/ 40 h 60"/>
                <a:gd name="T38" fmla="*/ 120 w 336"/>
                <a:gd name="T39" fmla="*/ 30 h 60"/>
                <a:gd name="T40" fmla="*/ 131 w 336"/>
                <a:gd name="T41" fmla="*/ 19 h 60"/>
                <a:gd name="T42" fmla="*/ 141 w 336"/>
                <a:gd name="T43" fmla="*/ 30 h 60"/>
                <a:gd name="T44" fmla="*/ 131 w 336"/>
                <a:gd name="T45" fmla="*/ 40 h 60"/>
                <a:gd name="T46" fmla="*/ 168 w 336"/>
                <a:gd name="T47" fmla="*/ 40 h 60"/>
                <a:gd name="T48" fmla="*/ 157 w 336"/>
                <a:gd name="T49" fmla="*/ 30 h 60"/>
                <a:gd name="T50" fmla="*/ 168 w 336"/>
                <a:gd name="T51" fmla="*/ 19 h 60"/>
                <a:gd name="T52" fmla="*/ 179 w 336"/>
                <a:gd name="T53" fmla="*/ 30 h 60"/>
                <a:gd name="T54" fmla="*/ 168 w 336"/>
                <a:gd name="T55" fmla="*/ 40 h 60"/>
                <a:gd name="T56" fmla="*/ 205 w 336"/>
                <a:gd name="T57" fmla="*/ 40 h 60"/>
                <a:gd name="T58" fmla="*/ 194 w 336"/>
                <a:gd name="T59" fmla="*/ 30 h 60"/>
                <a:gd name="T60" fmla="*/ 205 w 336"/>
                <a:gd name="T61" fmla="*/ 19 h 60"/>
                <a:gd name="T62" fmla="*/ 216 w 336"/>
                <a:gd name="T63" fmla="*/ 30 h 60"/>
                <a:gd name="T64" fmla="*/ 205 w 336"/>
                <a:gd name="T6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1"/>
                    <a:pt x="0" y="3"/>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59"/>
                    <a:pt x="335" y="59"/>
                  </a:cubicBezTo>
                  <a:cubicBezTo>
                    <a:pt x="335" y="58"/>
                    <a:pt x="336" y="57"/>
                    <a:pt x="336" y="56"/>
                  </a:cubicBezTo>
                  <a:cubicBezTo>
                    <a:pt x="336" y="39"/>
                    <a:pt x="336" y="21"/>
                    <a:pt x="336" y="3"/>
                  </a:cubicBezTo>
                  <a:cubicBezTo>
                    <a:pt x="336" y="1"/>
                    <a:pt x="334" y="0"/>
                    <a:pt x="332" y="0"/>
                  </a:cubicBezTo>
                  <a:close/>
                  <a:moveTo>
                    <a:pt x="131" y="40"/>
                  </a:moveTo>
                  <a:cubicBezTo>
                    <a:pt x="125" y="40"/>
                    <a:pt x="120" y="36"/>
                    <a:pt x="120" y="30"/>
                  </a:cubicBezTo>
                  <a:cubicBezTo>
                    <a:pt x="120" y="24"/>
                    <a:pt x="125" y="19"/>
                    <a:pt x="131" y="19"/>
                  </a:cubicBezTo>
                  <a:cubicBezTo>
                    <a:pt x="136" y="19"/>
                    <a:pt x="141" y="24"/>
                    <a:pt x="141" y="30"/>
                  </a:cubicBezTo>
                  <a:cubicBezTo>
                    <a:pt x="141" y="36"/>
                    <a:pt x="136" y="40"/>
                    <a:pt x="131" y="40"/>
                  </a:cubicBezTo>
                  <a:close/>
                  <a:moveTo>
                    <a:pt x="168" y="40"/>
                  </a:moveTo>
                  <a:cubicBezTo>
                    <a:pt x="162" y="40"/>
                    <a:pt x="157" y="36"/>
                    <a:pt x="157" y="30"/>
                  </a:cubicBezTo>
                  <a:cubicBezTo>
                    <a:pt x="157" y="24"/>
                    <a:pt x="162" y="19"/>
                    <a:pt x="168" y="19"/>
                  </a:cubicBezTo>
                  <a:cubicBezTo>
                    <a:pt x="174" y="19"/>
                    <a:pt x="179" y="24"/>
                    <a:pt x="179" y="30"/>
                  </a:cubicBezTo>
                  <a:cubicBezTo>
                    <a:pt x="179" y="36"/>
                    <a:pt x="174" y="40"/>
                    <a:pt x="168" y="40"/>
                  </a:cubicBezTo>
                  <a:close/>
                  <a:moveTo>
                    <a:pt x="205" y="40"/>
                  </a:moveTo>
                  <a:cubicBezTo>
                    <a:pt x="199" y="40"/>
                    <a:pt x="194" y="36"/>
                    <a:pt x="194" y="30"/>
                  </a:cubicBezTo>
                  <a:cubicBezTo>
                    <a:pt x="194" y="24"/>
                    <a:pt x="199" y="19"/>
                    <a:pt x="205" y="19"/>
                  </a:cubicBezTo>
                  <a:cubicBezTo>
                    <a:pt x="211" y="19"/>
                    <a:pt x="216" y="24"/>
                    <a:pt x="216" y="30"/>
                  </a:cubicBezTo>
                  <a:cubicBezTo>
                    <a:pt x="216" y="36"/>
                    <a:pt x="211" y="40"/>
                    <a:pt x="205"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extBox 39"/>
          <p:cNvSpPr txBox="1"/>
          <p:nvPr/>
        </p:nvSpPr>
        <p:spPr>
          <a:xfrm>
            <a:off x="2906228" y="2865120"/>
            <a:ext cx="1416344" cy="1107996"/>
          </a:xfrm>
          <a:prstGeom prst="rect">
            <a:avLst/>
          </a:prstGeom>
          <a:noFill/>
        </p:spPr>
        <p:txBody>
          <a:bodyPr wrap="none" lIns="121899" tIns="60949" rIns="121899" bIns="60949" rtlCol="0">
            <a:spAutoFit/>
          </a:bodyPr>
          <a:lstStyle/>
          <a:p>
            <a:r>
              <a:rPr lang="en-US" sz="2100" dirty="0"/>
              <a:t>Publish</a:t>
            </a:r>
          </a:p>
          <a:p>
            <a:r>
              <a:rPr lang="en-US" sz="2100" dirty="0"/>
              <a:t>Compare </a:t>
            </a:r>
          </a:p>
          <a:p>
            <a:r>
              <a:rPr lang="en-US" sz="2100" dirty="0"/>
              <a:t>Sync</a:t>
            </a:r>
          </a:p>
        </p:txBody>
      </p:sp>
      <p:sp>
        <p:nvSpPr>
          <p:cNvPr id="41" name="TextBox 40"/>
          <p:cNvSpPr txBox="1"/>
          <p:nvPr/>
        </p:nvSpPr>
        <p:spPr>
          <a:xfrm>
            <a:off x="7771768" y="2719370"/>
            <a:ext cx="1474913" cy="1415750"/>
          </a:xfrm>
          <a:prstGeom prst="rect">
            <a:avLst/>
          </a:prstGeom>
          <a:noFill/>
        </p:spPr>
        <p:txBody>
          <a:bodyPr wrap="none" lIns="121899" tIns="60949" rIns="121899" bIns="60949" rtlCol="0">
            <a:spAutoFit/>
          </a:bodyPr>
          <a:lstStyle/>
          <a:p>
            <a:pPr algn="r"/>
            <a:r>
              <a:rPr lang="en-US" sz="2100" dirty="0"/>
              <a:t>Import</a:t>
            </a:r>
          </a:p>
          <a:p>
            <a:pPr algn="r"/>
            <a:r>
              <a:rPr lang="en-US" sz="2100" dirty="0" smtClean="0"/>
              <a:t>Export</a:t>
            </a:r>
          </a:p>
          <a:p>
            <a:pPr algn="r"/>
            <a:r>
              <a:rPr lang="en-US" sz="2100" dirty="0" smtClean="0"/>
              <a:t>Register</a:t>
            </a:r>
          </a:p>
          <a:p>
            <a:pPr algn="r"/>
            <a:r>
              <a:rPr lang="en-US" sz="2100" dirty="0" smtClean="0"/>
              <a:t>Unregister</a:t>
            </a:r>
            <a:endParaRPr lang="en-US" sz="2100" dirty="0"/>
          </a:p>
        </p:txBody>
      </p:sp>
      <p:grpSp>
        <p:nvGrpSpPr>
          <p:cNvPr id="35" name="Group 34"/>
          <p:cNvGrpSpPr/>
          <p:nvPr/>
        </p:nvGrpSpPr>
        <p:grpSpPr>
          <a:xfrm>
            <a:off x="6116758" y="4799101"/>
            <a:ext cx="909719" cy="1809088"/>
            <a:chOff x="-1497013" y="809625"/>
            <a:chExt cx="1601789" cy="3184525"/>
          </a:xfrm>
        </p:grpSpPr>
        <p:sp>
          <p:nvSpPr>
            <p:cNvPr id="38" name="Freeform 195"/>
            <p:cNvSpPr>
              <a:spLocks noEditPoints="1"/>
            </p:cNvSpPr>
            <p:nvPr/>
          </p:nvSpPr>
          <p:spPr bwMode="auto">
            <a:xfrm>
              <a:off x="-1497013" y="809625"/>
              <a:ext cx="1601789" cy="3184525"/>
            </a:xfrm>
            <a:custGeom>
              <a:avLst/>
              <a:gdLst>
                <a:gd name="T0" fmla="*/ 352 w 427"/>
                <a:gd name="T1" fmla="*/ 0 h 849"/>
                <a:gd name="T2" fmla="*/ 76 w 427"/>
                <a:gd name="T3" fmla="*/ 0 h 849"/>
                <a:gd name="T4" fmla="*/ 0 w 427"/>
                <a:gd name="T5" fmla="*/ 112 h 849"/>
                <a:gd name="T6" fmla="*/ 0 w 427"/>
                <a:gd name="T7" fmla="*/ 849 h 849"/>
                <a:gd name="T8" fmla="*/ 427 w 427"/>
                <a:gd name="T9" fmla="*/ 849 h 849"/>
                <a:gd name="T10" fmla="*/ 427 w 427"/>
                <a:gd name="T11" fmla="*/ 112 h 849"/>
                <a:gd name="T12" fmla="*/ 352 w 427"/>
                <a:gd name="T13" fmla="*/ 0 h 849"/>
                <a:gd name="T14" fmla="*/ 396 w 427"/>
                <a:gd name="T15" fmla="*/ 818 h 849"/>
                <a:gd name="T16" fmla="*/ 31 w 427"/>
                <a:gd name="T17" fmla="*/ 818 h 849"/>
                <a:gd name="T18" fmla="*/ 31 w 427"/>
                <a:gd name="T19" fmla="*/ 803 h 849"/>
                <a:gd name="T20" fmla="*/ 68 w 427"/>
                <a:gd name="T21" fmla="*/ 803 h 849"/>
                <a:gd name="T22" fmla="*/ 169 w 427"/>
                <a:gd name="T23" fmla="*/ 803 h 849"/>
                <a:gd name="T24" fmla="*/ 286 w 427"/>
                <a:gd name="T25" fmla="*/ 803 h 849"/>
                <a:gd name="T26" fmla="*/ 376 w 427"/>
                <a:gd name="T27" fmla="*/ 803 h 849"/>
                <a:gd name="T28" fmla="*/ 396 w 427"/>
                <a:gd name="T29" fmla="*/ 803 h 849"/>
                <a:gd name="T30" fmla="*/ 396 w 427"/>
                <a:gd name="T31" fmla="*/ 818 h 849"/>
                <a:gd name="T32" fmla="*/ 396 w 427"/>
                <a:gd name="T33" fmla="*/ 782 h 849"/>
                <a:gd name="T34" fmla="*/ 359 w 427"/>
                <a:gd name="T35" fmla="*/ 782 h 849"/>
                <a:gd name="T36" fmla="*/ 259 w 427"/>
                <a:gd name="T37" fmla="*/ 782 h 849"/>
                <a:gd name="T38" fmla="*/ 142 w 427"/>
                <a:gd name="T39" fmla="*/ 782 h 849"/>
                <a:gd name="T40" fmla="*/ 51 w 427"/>
                <a:gd name="T41" fmla="*/ 782 h 849"/>
                <a:gd name="T42" fmla="*/ 31 w 427"/>
                <a:gd name="T43" fmla="*/ 782 h 849"/>
                <a:gd name="T44" fmla="*/ 31 w 427"/>
                <a:gd name="T45" fmla="*/ 771 h 849"/>
                <a:gd name="T46" fmla="*/ 68 w 427"/>
                <a:gd name="T47" fmla="*/ 771 h 849"/>
                <a:gd name="T48" fmla="*/ 169 w 427"/>
                <a:gd name="T49" fmla="*/ 771 h 849"/>
                <a:gd name="T50" fmla="*/ 286 w 427"/>
                <a:gd name="T51" fmla="*/ 771 h 849"/>
                <a:gd name="T52" fmla="*/ 376 w 427"/>
                <a:gd name="T53" fmla="*/ 771 h 849"/>
                <a:gd name="T54" fmla="*/ 396 w 427"/>
                <a:gd name="T55" fmla="*/ 771 h 849"/>
                <a:gd name="T56" fmla="*/ 396 w 427"/>
                <a:gd name="T57" fmla="*/ 782 h 849"/>
                <a:gd name="T58" fmla="*/ 396 w 427"/>
                <a:gd name="T59" fmla="*/ 751 h 849"/>
                <a:gd name="T60" fmla="*/ 359 w 427"/>
                <a:gd name="T61" fmla="*/ 751 h 849"/>
                <a:gd name="T62" fmla="*/ 259 w 427"/>
                <a:gd name="T63" fmla="*/ 751 h 849"/>
                <a:gd name="T64" fmla="*/ 142 w 427"/>
                <a:gd name="T65" fmla="*/ 751 h 849"/>
                <a:gd name="T66" fmla="*/ 51 w 427"/>
                <a:gd name="T67" fmla="*/ 751 h 849"/>
                <a:gd name="T68" fmla="*/ 31 w 427"/>
                <a:gd name="T69" fmla="*/ 751 h 849"/>
                <a:gd name="T70" fmla="*/ 31 w 427"/>
                <a:gd name="T71" fmla="*/ 735 h 849"/>
                <a:gd name="T72" fmla="*/ 68 w 427"/>
                <a:gd name="T73" fmla="*/ 735 h 849"/>
                <a:gd name="T74" fmla="*/ 169 w 427"/>
                <a:gd name="T75" fmla="*/ 735 h 849"/>
                <a:gd name="T76" fmla="*/ 286 w 427"/>
                <a:gd name="T77" fmla="*/ 735 h 849"/>
                <a:gd name="T78" fmla="*/ 376 w 427"/>
                <a:gd name="T79" fmla="*/ 735 h 849"/>
                <a:gd name="T80" fmla="*/ 396 w 427"/>
                <a:gd name="T81" fmla="*/ 735 h 849"/>
                <a:gd name="T82" fmla="*/ 396 w 427"/>
                <a:gd name="T83" fmla="*/ 751 h 849"/>
                <a:gd name="T84" fmla="*/ 396 w 427"/>
                <a:gd name="T85" fmla="*/ 675 h 849"/>
                <a:gd name="T86" fmla="*/ 359 w 427"/>
                <a:gd name="T87" fmla="*/ 675 h 849"/>
                <a:gd name="T88" fmla="*/ 259 w 427"/>
                <a:gd name="T89" fmla="*/ 675 h 849"/>
                <a:gd name="T90" fmla="*/ 142 w 427"/>
                <a:gd name="T91" fmla="*/ 675 h 849"/>
                <a:gd name="T92" fmla="*/ 51 w 427"/>
                <a:gd name="T93" fmla="*/ 675 h 849"/>
                <a:gd name="T94" fmla="*/ 31 w 427"/>
                <a:gd name="T95" fmla="*/ 675 h 849"/>
                <a:gd name="T96" fmla="*/ 31 w 427"/>
                <a:gd name="T97" fmla="*/ 143 h 849"/>
                <a:gd name="T98" fmla="*/ 396 w 427"/>
                <a:gd name="T99" fmla="*/ 143 h 849"/>
                <a:gd name="T100" fmla="*/ 396 w 427"/>
                <a:gd name="T101" fmla="*/ 67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 h="849">
                  <a:moveTo>
                    <a:pt x="352" y="0"/>
                  </a:moveTo>
                  <a:cubicBezTo>
                    <a:pt x="76" y="0"/>
                    <a:pt x="76" y="0"/>
                    <a:pt x="76" y="0"/>
                  </a:cubicBezTo>
                  <a:cubicBezTo>
                    <a:pt x="0" y="112"/>
                    <a:pt x="0" y="112"/>
                    <a:pt x="0" y="112"/>
                  </a:cubicBezTo>
                  <a:cubicBezTo>
                    <a:pt x="0" y="849"/>
                    <a:pt x="0" y="849"/>
                    <a:pt x="0" y="849"/>
                  </a:cubicBezTo>
                  <a:cubicBezTo>
                    <a:pt x="427" y="849"/>
                    <a:pt x="427" y="849"/>
                    <a:pt x="427" y="849"/>
                  </a:cubicBezTo>
                  <a:cubicBezTo>
                    <a:pt x="427" y="112"/>
                    <a:pt x="427" y="112"/>
                    <a:pt x="427" y="112"/>
                  </a:cubicBezTo>
                  <a:lnTo>
                    <a:pt x="352" y="0"/>
                  </a:lnTo>
                  <a:close/>
                  <a:moveTo>
                    <a:pt x="396" y="818"/>
                  </a:moveTo>
                  <a:cubicBezTo>
                    <a:pt x="31" y="818"/>
                    <a:pt x="31" y="818"/>
                    <a:pt x="31" y="818"/>
                  </a:cubicBezTo>
                  <a:cubicBezTo>
                    <a:pt x="31" y="803"/>
                    <a:pt x="31" y="803"/>
                    <a:pt x="31" y="803"/>
                  </a:cubicBezTo>
                  <a:cubicBezTo>
                    <a:pt x="44" y="803"/>
                    <a:pt x="56" y="803"/>
                    <a:pt x="68" y="803"/>
                  </a:cubicBezTo>
                  <a:cubicBezTo>
                    <a:pt x="102" y="803"/>
                    <a:pt x="136" y="803"/>
                    <a:pt x="169" y="803"/>
                  </a:cubicBezTo>
                  <a:cubicBezTo>
                    <a:pt x="208" y="803"/>
                    <a:pt x="247" y="803"/>
                    <a:pt x="286" y="803"/>
                  </a:cubicBezTo>
                  <a:cubicBezTo>
                    <a:pt x="316" y="803"/>
                    <a:pt x="346" y="803"/>
                    <a:pt x="376" y="803"/>
                  </a:cubicBezTo>
                  <a:cubicBezTo>
                    <a:pt x="383" y="803"/>
                    <a:pt x="390" y="803"/>
                    <a:pt x="396" y="803"/>
                  </a:cubicBezTo>
                  <a:lnTo>
                    <a:pt x="396" y="818"/>
                  </a:lnTo>
                  <a:close/>
                  <a:moveTo>
                    <a:pt x="396" y="782"/>
                  </a:moveTo>
                  <a:cubicBezTo>
                    <a:pt x="384" y="782"/>
                    <a:pt x="372" y="782"/>
                    <a:pt x="359" y="782"/>
                  </a:cubicBezTo>
                  <a:cubicBezTo>
                    <a:pt x="326" y="782"/>
                    <a:pt x="292" y="782"/>
                    <a:pt x="259" y="782"/>
                  </a:cubicBezTo>
                  <a:cubicBezTo>
                    <a:pt x="220" y="782"/>
                    <a:pt x="181" y="782"/>
                    <a:pt x="142" y="782"/>
                  </a:cubicBezTo>
                  <a:cubicBezTo>
                    <a:pt x="112" y="782"/>
                    <a:pt x="81" y="782"/>
                    <a:pt x="51" y="782"/>
                  </a:cubicBezTo>
                  <a:cubicBezTo>
                    <a:pt x="45" y="782"/>
                    <a:pt x="38" y="782"/>
                    <a:pt x="31" y="782"/>
                  </a:cubicBezTo>
                  <a:cubicBezTo>
                    <a:pt x="31" y="771"/>
                    <a:pt x="31" y="771"/>
                    <a:pt x="31" y="771"/>
                  </a:cubicBezTo>
                  <a:cubicBezTo>
                    <a:pt x="44" y="771"/>
                    <a:pt x="56" y="771"/>
                    <a:pt x="68" y="771"/>
                  </a:cubicBezTo>
                  <a:cubicBezTo>
                    <a:pt x="102" y="771"/>
                    <a:pt x="136" y="771"/>
                    <a:pt x="169" y="771"/>
                  </a:cubicBezTo>
                  <a:cubicBezTo>
                    <a:pt x="208" y="771"/>
                    <a:pt x="247" y="771"/>
                    <a:pt x="286" y="771"/>
                  </a:cubicBezTo>
                  <a:cubicBezTo>
                    <a:pt x="316" y="771"/>
                    <a:pt x="346" y="771"/>
                    <a:pt x="376" y="771"/>
                  </a:cubicBezTo>
                  <a:cubicBezTo>
                    <a:pt x="383" y="771"/>
                    <a:pt x="390" y="771"/>
                    <a:pt x="396" y="771"/>
                  </a:cubicBezTo>
                  <a:lnTo>
                    <a:pt x="396" y="782"/>
                  </a:lnTo>
                  <a:close/>
                  <a:moveTo>
                    <a:pt x="396" y="751"/>
                  </a:moveTo>
                  <a:cubicBezTo>
                    <a:pt x="384" y="751"/>
                    <a:pt x="372" y="751"/>
                    <a:pt x="359" y="751"/>
                  </a:cubicBezTo>
                  <a:cubicBezTo>
                    <a:pt x="326" y="751"/>
                    <a:pt x="292" y="751"/>
                    <a:pt x="259" y="751"/>
                  </a:cubicBezTo>
                  <a:cubicBezTo>
                    <a:pt x="220" y="751"/>
                    <a:pt x="181" y="751"/>
                    <a:pt x="142" y="751"/>
                  </a:cubicBezTo>
                  <a:cubicBezTo>
                    <a:pt x="112" y="751"/>
                    <a:pt x="81" y="751"/>
                    <a:pt x="51" y="751"/>
                  </a:cubicBezTo>
                  <a:cubicBezTo>
                    <a:pt x="45" y="751"/>
                    <a:pt x="38" y="751"/>
                    <a:pt x="31" y="751"/>
                  </a:cubicBezTo>
                  <a:cubicBezTo>
                    <a:pt x="31" y="735"/>
                    <a:pt x="31" y="735"/>
                    <a:pt x="31" y="735"/>
                  </a:cubicBezTo>
                  <a:cubicBezTo>
                    <a:pt x="44" y="735"/>
                    <a:pt x="56" y="735"/>
                    <a:pt x="68" y="735"/>
                  </a:cubicBezTo>
                  <a:cubicBezTo>
                    <a:pt x="102" y="735"/>
                    <a:pt x="136" y="735"/>
                    <a:pt x="169" y="735"/>
                  </a:cubicBezTo>
                  <a:cubicBezTo>
                    <a:pt x="208" y="735"/>
                    <a:pt x="247" y="735"/>
                    <a:pt x="286" y="735"/>
                  </a:cubicBezTo>
                  <a:cubicBezTo>
                    <a:pt x="316" y="735"/>
                    <a:pt x="346" y="735"/>
                    <a:pt x="376" y="735"/>
                  </a:cubicBezTo>
                  <a:cubicBezTo>
                    <a:pt x="383" y="735"/>
                    <a:pt x="390" y="735"/>
                    <a:pt x="396" y="735"/>
                  </a:cubicBezTo>
                  <a:lnTo>
                    <a:pt x="396" y="751"/>
                  </a:lnTo>
                  <a:close/>
                  <a:moveTo>
                    <a:pt x="396" y="675"/>
                  </a:moveTo>
                  <a:cubicBezTo>
                    <a:pt x="384" y="675"/>
                    <a:pt x="372" y="675"/>
                    <a:pt x="359" y="675"/>
                  </a:cubicBezTo>
                  <a:cubicBezTo>
                    <a:pt x="326" y="675"/>
                    <a:pt x="292" y="675"/>
                    <a:pt x="259" y="675"/>
                  </a:cubicBezTo>
                  <a:cubicBezTo>
                    <a:pt x="220" y="675"/>
                    <a:pt x="181" y="675"/>
                    <a:pt x="142" y="675"/>
                  </a:cubicBezTo>
                  <a:cubicBezTo>
                    <a:pt x="112" y="675"/>
                    <a:pt x="81" y="675"/>
                    <a:pt x="51" y="675"/>
                  </a:cubicBezTo>
                  <a:cubicBezTo>
                    <a:pt x="45" y="675"/>
                    <a:pt x="38" y="675"/>
                    <a:pt x="31" y="675"/>
                  </a:cubicBezTo>
                  <a:cubicBezTo>
                    <a:pt x="31" y="143"/>
                    <a:pt x="31" y="143"/>
                    <a:pt x="31" y="143"/>
                  </a:cubicBezTo>
                  <a:cubicBezTo>
                    <a:pt x="396" y="143"/>
                    <a:pt x="396" y="143"/>
                    <a:pt x="396" y="143"/>
                  </a:cubicBezTo>
                  <a:lnTo>
                    <a:pt x="396" y="6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6"/>
            <p:cNvSpPr>
              <a:spLocks noEditPoints="1"/>
            </p:cNvSpPr>
            <p:nvPr/>
          </p:nvSpPr>
          <p:spPr bwMode="auto">
            <a:xfrm>
              <a:off x="-1323975" y="3055938"/>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7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7 h 60"/>
                <a:gd name="T32" fmla="*/ 336 w 336"/>
                <a:gd name="T33" fmla="*/ 4 h 60"/>
                <a:gd name="T34" fmla="*/ 332 w 336"/>
                <a:gd name="T35" fmla="*/ 0 h 60"/>
                <a:gd name="T36" fmla="*/ 131 w 336"/>
                <a:gd name="T37" fmla="*/ 41 h 60"/>
                <a:gd name="T38" fmla="*/ 120 w 336"/>
                <a:gd name="T39" fmla="*/ 30 h 60"/>
                <a:gd name="T40" fmla="*/ 131 w 336"/>
                <a:gd name="T41" fmla="*/ 20 h 60"/>
                <a:gd name="T42" fmla="*/ 141 w 336"/>
                <a:gd name="T43" fmla="*/ 30 h 60"/>
                <a:gd name="T44" fmla="*/ 131 w 336"/>
                <a:gd name="T45" fmla="*/ 41 h 60"/>
                <a:gd name="T46" fmla="*/ 168 w 336"/>
                <a:gd name="T47" fmla="*/ 41 h 60"/>
                <a:gd name="T48" fmla="*/ 157 w 336"/>
                <a:gd name="T49" fmla="*/ 30 h 60"/>
                <a:gd name="T50" fmla="*/ 168 w 336"/>
                <a:gd name="T51" fmla="*/ 20 h 60"/>
                <a:gd name="T52" fmla="*/ 179 w 336"/>
                <a:gd name="T53" fmla="*/ 30 h 60"/>
                <a:gd name="T54" fmla="*/ 168 w 336"/>
                <a:gd name="T55" fmla="*/ 41 h 60"/>
                <a:gd name="T56" fmla="*/ 205 w 336"/>
                <a:gd name="T57" fmla="*/ 41 h 60"/>
                <a:gd name="T58" fmla="*/ 194 w 336"/>
                <a:gd name="T59" fmla="*/ 30 h 60"/>
                <a:gd name="T60" fmla="*/ 205 w 336"/>
                <a:gd name="T61" fmla="*/ 20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7"/>
                  </a:cubicBezTo>
                  <a:cubicBezTo>
                    <a:pt x="0" y="59"/>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9"/>
                    <a:pt x="336" y="58"/>
                    <a:pt x="336" y="57"/>
                  </a:cubicBezTo>
                  <a:cubicBezTo>
                    <a:pt x="336" y="39"/>
                    <a:pt x="336" y="21"/>
                    <a:pt x="336" y="4"/>
                  </a:cubicBezTo>
                  <a:cubicBezTo>
                    <a:pt x="336" y="2"/>
                    <a:pt x="334" y="0"/>
                    <a:pt x="332" y="0"/>
                  </a:cubicBezTo>
                  <a:close/>
                  <a:moveTo>
                    <a:pt x="131" y="41"/>
                  </a:moveTo>
                  <a:cubicBezTo>
                    <a:pt x="125" y="41"/>
                    <a:pt x="120" y="36"/>
                    <a:pt x="120" y="30"/>
                  </a:cubicBezTo>
                  <a:cubicBezTo>
                    <a:pt x="120" y="24"/>
                    <a:pt x="125" y="20"/>
                    <a:pt x="131" y="20"/>
                  </a:cubicBezTo>
                  <a:cubicBezTo>
                    <a:pt x="136" y="20"/>
                    <a:pt x="141" y="24"/>
                    <a:pt x="141" y="30"/>
                  </a:cubicBezTo>
                  <a:cubicBezTo>
                    <a:pt x="141" y="36"/>
                    <a:pt x="136" y="41"/>
                    <a:pt x="131" y="41"/>
                  </a:cubicBezTo>
                  <a:close/>
                  <a:moveTo>
                    <a:pt x="168" y="41"/>
                  </a:moveTo>
                  <a:cubicBezTo>
                    <a:pt x="162" y="41"/>
                    <a:pt x="157" y="36"/>
                    <a:pt x="157" y="30"/>
                  </a:cubicBezTo>
                  <a:cubicBezTo>
                    <a:pt x="157" y="24"/>
                    <a:pt x="162" y="20"/>
                    <a:pt x="168" y="20"/>
                  </a:cubicBezTo>
                  <a:cubicBezTo>
                    <a:pt x="174" y="20"/>
                    <a:pt x="179" y="24"/>
                    <a:pt x="179" y="30"/>
                  </a:cubicBezTo>
                  <a:cubicBezTo>
                    <a:pt x="179" y="36"/>
                    <a:pt x="174" y="41"/>
                    <a:pt x="168" y="41"/>
                  </a:cubicBezTo>
                  <a:close/>
                  <a:moveTo>
                    <a:pt x="205" y="41"/>
                  </a:moveTo>
                  <a:cubicBezTo>
                    <a:pt x="199" y="41"/>
                    <a:pt x="194" y="36"/>
                    <a:pt x="194" y="30"/>
                  </a:cubicBezTo>
                  <a:cubicBezTo>
                    <a:pt x="194" y="24"/>
                    <a:pt x="199" y="20"/>
                    <a:pt x="205" y="20"/>
                  </a:cubicBezTo>
                  <a:cubicBezTo>
                    <a:pt x="211" y="20"/>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7"/>
            <p:cNvSpPr>
              <a:spLocks noEditPoints="1"/>
            </p:cNvSpPr>
            <p:nvPr/>
          </p:nvSpPr>
          <p:spPr bwMode="auto">
            <a:xfrm>
              <a:off x="-1323975" y="2782888"/>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8"/>
                    <a:pt x="336" y="58"/>
                    <a:pt x="336" y="56"/>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8"/>
            <p:cNvSpPr>
              <a:spLocks noEditPoints="1"/>
            </p:cNvSpPr>
            <p:nvPr/>
          </p:nvSpPr>
          <p:spPr bwMode="auto">
            <a:xfrm>
              <a:off x="-1323975" y="2508250"/>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3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3 h 60"/>
                <a:gd name="T34" fmla="*/ 332 w 336"/>
                <a:gd name="T35" fmla="*/ 0 h 60"/>
                <a:gd name="T36" fmla="*/ 131 w 336"/>
                <a:gd name="T37" fmla="*/ 40 h 60"/>
                <a:gd name="T38" fmla="*/ 120 w 336"/>
                <a:gd name="T39" fmla="*/ 30 h 60"/>
                <a:gd name="T40" fmla="*/ 131 w 336"/>
                <a:gd name="T41" fmla="*/ 19 h 60"/>
                <a:gd name="T42" fmla="*/ 141 w 336"/>
                <a:gd name="T43" fmla="*/ 30 h 60"/>
                <a:gd name="T44" fmla="*/ 131 w 336"/>
                <a:gd name="T45" fmla="*/ 40 h 60"/>
                <a:gd name="T46" fmla="*/ 168 w 336"/>
                <a:gd name="T47" fmla="*/ 40 h 60"/>
                <a:gd name="T48" fmla="*/ 157 w 336"/>
                <a:gd name="T49" fmla="*/ 30 h 60"/>
                <a:gd name="T50" fmla="*/ 168 w 336"/>
                <a:gd name="T51" fmla="*/ 19 h 60"/>
                <a:gd name="T52" fmla="*/ 179 w 336"/>
                <a:gd name="T53" fmla="*/ 30 h 60"/>
                <a:gd name="T54" fmla="*/ 168 w 336"/>
                <a:gd name="T55" fmla="*/ 40 h 60"/>
                <a:gd name="T56" fmla="*/ 205 w 336"/>
                <a:gd name="T57" fmla="*/ 40 h 60"/>
                <a:gd name="T58" fmla="*/ 194 w 336"/>
                <a:gd name="T59" fmla="*/ 30 h 60"/>
                <a:gd name="T60" fmla="*/ 205 w 336"/>
                <a:gd name="T61" fmla="*/ 19 h 60"/>
                <a:gd name="T62" fmla="*/ 216 w 336"/>
                <a:gd name="T63" fmla="*/ 30 h 60"/>
                <a:gd name="T64" fmla="*/ 205 w 336"/>
                <a:gd name="T6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1"/>
                    <a:pt x="0" y="3"/>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59"/>
                    <a:pt x="335" y="59"/>
                  </a:cubicBezTo>
                  <a:cubicBezTo>
                    <a:pt x="335" y="58"/>
                    <a:pt x="336" y="57"/>
                    <a:pt x="336" y="56"/>
                  </a:cubicBezTo>
                  <a:cubicBezTo>
                    <a:pt x="336" y="39"/>
                    <a:pt x="336" y="21"/>
                    <a:pt x="336" y="3"/>
                  </a:cubicBezTo>
                  <a:cubicBezTo>
                    <a:pt x="336" y="1"/>
                    <a:pt x="334" y="0"/>
                    <a:pt x="332" y="0"/>
                  </a:cubicBezTo>
                  <a:close/>
                  <a:moveTo>
                    <a:pt x="131" y="40"/>
                  </a:moveTo>
                  <a:cubicBezTo>
                    <a:pt x="125" y="40"/>
                    <a:pt x="120" y="36"/>
                    <a:pt x="120" y="30"/>
                  </a:cubicBezTo>
                  <a:cubicBezTo>
                    <a:pt x="120" y="24"/>
                    <a:pt x="125" y="19"/>
                    <a:pt x="131" y="19"/>
                  </a:cubicBezTo>
                  <a:cubicBezTo>
                    <a:pt x="136" y="19"/>
                    <a:pt x="141" y="24"/>
                    <a:pt x="141" y="30"/>
                  </a:cubicBezTo>
                  <a:cubicBezTo>
                    <a:pt x="141" y="36"/>
                    <a:pt x="136" y="40"/>
                    <a:pt x="131" y="40"/>
                  </a:cubicBezTo>
                  <a:close/>
                  <a:moveTo>
                    <a:pt x="168" y="40"/>
                  </a:moveTo>
                  <a:cubicBezTo>
                    <a:pt x="162" y="40"/>
                    <a:pt x="157" y="36"/>
                    <a:pt x="157" y="30"/>
                  </a:cubicBezTo>
                  <a:cubicBezTo>
                    <a:pt x="157" y="24"/>
                    <a:pt x="162" y="19"/>
                    <a:pt x="168" y="19"/>
                  </a:cubicBezTo>
                  <a:cubicBezTo>
                    <a:pt x="174" y="19"/>
                    <a:pt x="179" y="24"/>
                    <a:pt x="179" y="30"/>
                  </a:cubicBezTo>
                  <a:cubicBezTo>
                    <a:pt x="179" y="36"/>
                    <a:pt x="174" y="40"/>
                    <a:pt x="168" y="40"/>
                  </a:cubicBezTo>
                  <a:close/>
                  <a:moveTo>
                    <a:pt x="205" y="40"/>
                  </a:moveTo>
                  <a:cubicBezTo>
                    <a:pt x="199" y="40"/>
                    <a:pt x="194" y="36"/>
                    <a:pt x="194" y="30"/>
                  </a:cubicBezTo>
                  <a:cubicBezTo>
                    <a:pt x="194" y="24"/>
                    <a:pt x="199" y="19"/>
                    <a:pt x="205" y="19"/>
                  </a:cubicBezTo>
                  <a:cubicBezTo>
                    <a:pt x="211" y="19"/>
                    <a:pt x="216" y="24"/>
                    <a:pt x="216" y="30"/>
                  </a:cubicBezTo>
                  <a:cubicBezTo>
                    <a:pt x="216" y="36"/>
                    <a:pt x="211" y="40"/>
                    <a:pt x="205"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9"/>
            <p:cNvSpPr>
              <a:spLocks noEditPoints="1"/>
            </p:cNvSpPr>
            <p:nvPr/>
          </p:nvSpPr>
          <p:spPr bwMode="auto">
            <a:xfrm>
              <a:off x="-1323975" y="2230438"/>
              <a:ext cx="1258888" cy="230188"/>
            </a:xfrm>
            <a:custGeom>
              <a:avLst/>
              <a:gdLst>
                <a:gd name="T0" fmla="*/ 332 w 336"/>
                <a:gd name="T1" fmla="*/ 0 h 61"/>
                <a:gd name="T2" fmla="*/ 295 w 336"/>
                <a:gd name="T3" fmla="*/ 0 h 61"/>
                <a:gd name="T4" fmla="*/ 207 w 336"/>
                <a:gd name="T5" fmla="*/ 0 h 61"/>
                <a:gd name="T6" fmla="*/ 105 w 336"/>
                <a:gd name="T7" fmla="*/ 0 h 61"/>
                <a:gd name="T8" fmla="*/ 26 w 336"/>
                <a:gd name="T9" fmla="*/ 0 h 61"/>
                <a:gd name="T10" fmla="*/ 3 w 336"/>
                <a:gd name="T11" fmla="*/ 0 h 61"/>
                <a:gd name="T12" fmla="*/ 0 w 336"/>
                <a:gd name="T13" fmla="*/ 4 h 61"/>
                <a:gd name="T14" fmla="*/ 0 w 336"/>
                <a:gd name="T15" fmla="*/ 57 h 61"/>
                <a:gd name="T16" fmla="*/ 3 w 336"/>
                <a:gd name="T17" fmla="*/ 61 h 61"/>
                <a:gd name="T18" fmla="*/ 41 w 336"/>
                <a:gd name="T19" fmla="*/ 61 h 61"/>
                <a:gd name="T20" fmla="*/ 129 w 336"/>
                <a:gd name="T21" fmla="*/ 61 h 61"/>
                <a:gd name="T22" fmla="*/ 231 w 336"/>
                <a:gd name="T23" fmla="*/ 61 h 61"/>
                <a:gd name="T24" fmla="*/ 310 w 336"/>
                <a:gd name="T25" fmla="*/ 61 h 61"/>
                <a:gd name="T26" fmla="*/ 332 w 336"/>
                <a:gd name="T27" fmla="*/ 61 h 61"/>
                <a:gd name="T28" fmla="*/ 335 w 336"/>
                <a:gd name="T29" fmla="*/ 59 h 61"/>
                <a:gd name="T30" fmla="*/ 336 w 336"/>
                <a:gd name="T31" fmla="*/ 57 h 61"/>
                <a:gd name="T32" fmla="*/ 336 w 336"/>
                <a:gd name="T33" fmla="*/ 4 h 61"/>
                <a:gd name="T34" fmla="*/ 332 w 336"/>
                <a:gd name="T35" fmla="*/ 0 h 61"/>
                <a:gd name="T36" fmla="*/ 131 w 336"/>
                <a:gd name="T37" fmla="*/ 41 h 61"/>
                <a:gd name="T38" fmla="*/ 120 w 336"/>
                <a:gd name="T39" fmla="*/ 30 h 61"/>
                <a:gd name="T40" fmla="*/ 131 w 336"/>
                <a:gd name="T41" fmla="*/ 20 h 61"/>
                <a:gd name="T42" fmla="*/ 141 w 336"/>
                <a:gd name="T43" fmla="*/ 30 h 61"/>
                <a:gd name="T44" fmla="*/ 131 w 336"/>
                <a:gd name="T45" fmla="*/ 41 h 61"/>
                <a:gd name="T46" fmla="*/ 168 w 336"/>
                <a:gd name="T47" fmla="*/ 41 h 61"/>
                <a:gd name="T48" fmla="*/ 157 w 336"/>
                <a:gd name="T49" fmla="*/ 30 h 61"/>
                <a:gd name="T50" fmla="*/ 168 w 336"/>
                <a:gd name="T51" fmla="*/ 20 h 61"/>
                <a:gd name="T52" fmla="*/ 179 w 336"/>
                <a:gd name="T53" fmla="*/ 30 h 61"/>
                <a:gd name="T54" fmla="*/ 168 w 336"/>
                <a:gd name="T55" fmla="*/ 41 h 61"/>
                <a:gd name="T56" fmla="*/ 205 w 336"/>
                <a:gd name="T57" fmla="*/ 41 h 61"/>
                <a:gd name="T58" fmla="*/ 194 w 336"/>
                <a:gd name="T59" fmla="*/ 30 h 61"/>
                <a:gd name="T60" fmla="*/ 205 w 336"/>
                <a:gd name="T61" fmla="*/ 20 h 61"/>
                <a:gd name="T62" fmla="*/ 216 w 336"/>
                <a:gd name="T63" fmla="*/ 30 h 61"/>
                <a:gd name="T64" fmla="*/ 205 w 336"/>
                <a:gd name="T6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1">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2"/>
                    <a:pt x="0" y="39"/>
                    <a:pt x="0" y="57"/>
                  </a:cubicBezTo>
                  <a:cubicBezTo>
                    <a:pt x="0" y="59"/>
                    <a:pt x="1" y="61"/>
                    <a:pt x="3" y="61"/>
                  </a:cubicBezTo>
                  <a:cubicBezTo>
                    <a:pt x="16" y="61"/>
                    <a:pt x="28" y="61"/>
                    <a:pt x="41" y="61"/>
                  </a:cubicBezTo>
                  <a:cubicBezTo>
                    <a:pt x="70" y="61"/>
                    <a:pt x="99" y="61"/>
                    <a:pt x="129" y="61"/>
                  </a:cubicBezTo>
                  <a:cubicBezTo>
                    <a:pt x="163" y="61"/>
                    <a:pt x="197" y="61"/>
                    <a:pt x="231" y="61"/>
                  </a:cubicBezTo>
                  <a:cubicBezTo>
                    <a:pt x="257" y="61"/>
                    <a:pt x="283" y="61"/>
                    <a:pt x="310" y="61"/>
                  </a:cubicBezTo>
                  <a:cubicBezTo>
                    <a:pt x="317" y="61"/>
                    <a:pt x="325" y="61"/>
                    <a:pt x="332" y="61"/>
                  </a:cubicBezTo>
                  <a:cubicBezTo>
                    <a:pt x="333" y="61"/>
                    <a:pt x="334" y="60"/>
                    <a:pt x="335" y="59"/>
                  </a:cubicBezTo>
                  <a:cubicBezTo>
                    <a:pt x="335" y="59"/>
                    <a:pt x="336" y="58"/>
                    <a:pt x="336" y="57"/>
                  </a:cubicBezTo>
                  <a:cubicBezTo>
                    <a:pt x="336" y="39"/>
                    <a:pt x="336" y="22"/>
                    <a:pt x="336" y="4"/>
                  </a:cubicBezTo>
                  <a:cubicBezTo>
                    <a:pt x="336" y="2"/>
                    <a:pt x="334" y="0"/>
                    <a:pt x="332" y="0"/>
                  </a:cubicBezTo>
                  <a:close/>
                  <a:moveTo>
                    <a:pt x="131" y="41"/>
                  </a:moveTo>
                  <a:cubicBezTo>
                    <a:pt x="125" y="41"/>
                    <a:pt x="120" y="36"/>
                    <a:pt x="120" y="30"/>
                  </a:cubicBezTo>
                  <a:cubicBezTo>
                    <a:pt x="120" y="25"/>
                    <a:pt x="125" y="20"/>
                    <a:pt x="131" y="20"/>
                  </a:cubicBezTo>
                  <a:cubicBezTo>
                    <a:pt x="136" y="20"/>
                    <a:pt x="141" y="25"/>
                    <a:pt x="141" y="30"/>
                  </a:cubicBezTo>
                  <a:cubicBezTo>
                    <a:pt x="141" y="36"/>
                    <a:pt x="136" y="41"/>
                    <a:pt x="131" y="41"/>
                  </a:cubicBezTo>
                  <a:close/>
                  <a:moveTo>
                    <a:pt x="168" y="41"/>
                  </a:moveTo>
                  <a:cubicBezTo>
                    <a:pt x="162" y="41"/>
                    <a:pt x="157" y="36"/>
                    <a:pt x="157" y="30"/>
                  </a:cubicBezTo>
                  <a:cubicBezTo>
                    <a:pt x="157" y="25"/>
                    <a:pt x="162" y="20"/>
                    <a:pt x="168" y="20"/>
                  </a:cubicBezTo>
                  <a:cubicBezTo>
                    <a:pt x="174" y="20"/>
                    <a:pt x="179" y="25"/>
                    <a:pt x="179" y="30"/>
                  </a:cubicBezTo>
                  <a:cubicBezTo>
                    <a:pt x="179" y="36"/>
                    <a:pt x="174" y="41"/>
                    <a:pt x="168" y="41"/>
                  </a:cubicBezTo>
                  <a:close/>
                  <a:moveTo>
                    <a:pt x="205" y="41"/>
                  </a:moveTo>
                  <a:cubicBezTo>
                    <a:pt x="199" y="41"/>
                    <a:pt x="194" y="36"/>
                    <a:pt x="194" y="30"/>
                  </a:cubicBezTo>
                  <a:cubicBezTo>
                    <a:pt x="194" y="25"/>
                    <a:pt x="199" y="20"/>
                    <a:pt x="205" y="20"/>
                  </a:cubicBezTo>
                  <a:cubicBezTo>
                    <a:pt x="211" y="20"/>
                    <a:pt x="216" y="25"/>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0"/>
            <p:cNvSpPr>
              <a:spLocks noEditPoints="1"/>
            </p:cNvSpPr>
            <p:nvPr/>
          </p:nvSpPr>
          <p:spPr bwMode="auto">
            <a:xfrm>
              <a:off x="-1323975" y="1957388"/>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7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7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7"/>
                  </a:cubicBezTo>
                  <a:cubicBezTo>
                    <a:pt x="0" y="59"/>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9"/>
                    <a:pt x="336" y="58"/>
                    <a:pt x="336" y="57"/>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1"/>
            <p:cNvSpPr>
              <a:spLocks noEditPoints="1"/>
            </p:cNvSpPr>
            <p:nvPr/>
          </p:nvSpPr>
          <p:spPr bwMode="auto">
            <a:xfrm>
              <a:off x="-1323975" y="1684338"/>
              <a:ext cx="1258888" cy="223838"/>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8"/>
                    <a:pt x="336" y="58"/>
                    <a:pt x="336" y="56"/>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2"/>
            <p:cNvSpPr>
              <a:spLocks noEditPoints="1"/>
            </p:cNvSpPr>
            <p:nvPr/>
          </p:nvSpPr>
          <p:spPr bwMode="auto">
            <a:xfrm>
              <a:off x="-1323975" y="1409700"/>
              <a:ext cx="1258888" cy="225425"/>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3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3 h 60"/>
                <a:gd name="T34" fmla="*/ 332 w 336"/>
                <a:gd name="T35" fmla="*/ 0 h 60"/>
                <a:gd name="T36" fmla="*/ 131 w 336"/>
                <a:gd name="T37" fmla="*/ 40 h 60"/>
                <a:gd name="T38" fmla="*/ 120 w 336"/>
                <a:gd name="T39" fmla="*/ 30 h 60"/>
                <a:gd name="T40" fmla="*/ 131 w 336"/>
                <a:gd name="T41" fmla="*/ 19 h 60"/>
                <a:gd name="T42" fmla="*/ 141 w 336"/>
                <a:gd name="T43" fmla="*/ 30 h 60"/>
                <a:gd name="T44" fmla="*/ 131 w 336"/>
                <a:gd name="T45" fmla="*/ 40 h 60"/>
                <a:gd name="T46" fmla="*/ 168 w 336"/>
                <a:gd name="T47" fmla="*/ 40 h 60"/>
                <a:gd name="T48" fmla="*/ 157 w 336"/>
                <a:gd name="T49" fmla="*/ 30 h 60"/>
                <a:gd name="T50" fmla="*/ 168 w 336"/>
                <a:gd name="T51" fmla="*/ 19 h 60"/>
                <a:gd name="T52" fmla="*/ 179 w 336"/>
                <a:gd name="T53" fmla="*/ 30 h 60"/>
                <a:gd name="T54" fmla="*/ 168 w 336"/>
                <a:gd name="T55" fmla="*/ 40 h 60"/>
                <a:gd name="T56" fmla="*/ 205 w 336"/>
                <a:gd name="T57" fmla="*/ 40 h 60"/>
                <a:gd name="T58" fmla="*/ 194 w 336"/>
                <a:gd name="T59" fmla="*/ 30 h 60"/>
                <a:gd name="T60" fmla="*/ 205 w 336"/>
                <a:gd name="T61" fmla="*/ 19 h 60"/>
                <a:gd name="T62" fmla="*/ 216 w 336"/>
                <a:gd name="T63" fmla="*/ 30 h 60"/>
                <a:gd name="T64" fmla="*/ 205 w 336"/>
                <a:gd name="T6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1"/>
                    <a:pt x="0" y="3"/>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59"/>
                    <a:pt x="335" y="59"/>
                  </a:cubicBezTo>
                  <a:cubicBezTo>
                    <a:pt x="335" y="58"/>
                    <a:pt x="336" y="57"/>
                    <a:pt x="336" y="56"/>
                  </a:cubicBezTo>
                  <a:cubicBezTo>
                    <a:pt x="336" y="39"/>
                    <a:pt x="336" y="21"/>
                    <a:pt x="336" y="3"/>
                  </a:cubicBezTo>
                  <a:cubicBezTo>
                    <a:pt x="336" y="1"/>
                    <a:pt x="334" y="0"/>
                    <a:pt x="332" y="0"/>
                  </a:cubicBezTo>
                  <a:close/>
                  <a:moveTo>
                    <a:pt x="131" y="40"/>
                  </a:moveTo>
                  <a:cubicBezTo>
                    <a:pt x="125" y="40"/>
                    <a:pt x="120" y="36"/>
                    <a:pt x="120" y="30"/>
                  </a:cubicBezTo>
                  <a:cubicBezTo>
                    <a:pt x="120" y="24"/>
                    <a:pt x="125" y="19"/>
                    <a:pt x="131" y="19"/>
                  </a:cubicBezTo>
                  <a:cubicBezTo>
                    <a:pt x="136" y="19"/>
                    <a:pt x="141" y="24"/>
                    <a:pt x="141" y="30"/>
                  </a:cubicBezTo>
                  <a:cubicBezTo>
                    <a:pt x="141" y="36"/>
                    <a:pt x="136" y="40"/>
                    <a:pt x="131" y="40"/>
                  </a:cubicBezTo>
                  <a:close/>
                  <a:moveTo>
                    <a:pt x="168" y="40"/>
                  </a:moveTo>
                  <a:cubicBezTo>
                    <a:pt x="162" y="40"/>
                    <a:pt x="157" y="36"/>
                    <a:pt x="157" y="30"/>
                  </a:cubicBezTo>
                  <a:cubicBezTo>
                    <a:pt x="157" y="24"/>
                    <a:pt x="162" y="19"/>
                    <a:pt x="168" y="19"/>
                  </a:cubicBezTo>
                  <a:cubicBezTo>
                    <a:pt x="174" y="19"/>
                    <a:pt x="179" y="24"/>
                    <a:pt x="179" y="30"/>
                  </a:cubicBezTo>
                  <a:cubicBezTo>
                    <a:pt x="179" y="36"/>
                    <a:pt x="174" y="40"/>
                    <a:pt x="168" y="40"/>
                  </a:cubicBezTo>
                  <a:close/>
                  <a:moveTo>
                    <a:pt x="205" y="40"/>
                  </a:moveTo>
                  <a:cubicBezTo>
                    <a:pt x="199" y="40"/>
                    <a:pt x="194" y="36"/>
                    <a:pt x="194" y="30"/>
                  </a:cubicBezTo>
                  <a:cubicBezTo>
                    <a:pt x="194" y="24"/>
                    <a:pt x="199" y="19"/>
                    <a:pt x="205" y="19"/>
                  </a:cubicBezTo>
                  <a:cubicBezTo>
                    <a:pt x="211" y="19"/>
                    <a:pt x="216" y="24"/>
                    <a:pt x="216" y="30"/>
                  </a:cubicBezTo>
                  <a:cubicBezTo>
                    <a:pt x="216" y="36"/>
                    <a:pt x="211" y="40"/>
                    <a:pt x="205"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8721577" y="1073105"/>
            <a:ext cx="2630635" cy="779700"/>
          </a:xfrm>
          <a:prstGeom prst="rect">
            <a:avLst/>
          </a:prstGeom>
          <a:noFill/>
        </p:spPr>
        <p:txBody>
          <a:bodyPr wrap="none" lIns="121899" tIns="60949" rIns="121899" bIns="60949" rtlCol="0">
            <a:spAutoFit/>
          </a:bodyPr>
          <a:lstStyle/>
          <a:p>
            <a:pPr algn="r"/>
            <a:r>
              <a:rPr lang="en-US" sz="2100" dirty="0"/>
              <a:t>SQL Azure </a:t>
            </a:r>
          </a:p>
          <a:p>
            <a:pPr algn="r"/>
            <a:r>
              <a:rPr lang="en-US" sz="2100" dirty="0"/>
              <a:t>Management Portal</a:t>
            </a:r>
          </a:p>
        </p:txBody>
      </p:sp>
      <p:pic>
        <p:nvPicPr>
          <p:cNvPr id="53" name="Picture 7" descr="\\MAGNUM\Projects\Microsoft\Cloud Power FY12\Design\ICONS_PNG\Physical_Virtual.png"/>
          <p:cNvPicPr>
            <a:picLocks noChangeAspect="1" noChangeArrowheads="1"/>
          </p:cNvPicPr>
          <p:nvPr/>
        </p:nvPicPr>
        <p:blipFill rotWithShape="1">
          <a:blip r:embed="rId7" cstate="print">
            <a:duotone>
              <a:prstClr val="black"/>
              <a:schemeClr val="tx2">
                <a:tint val="45000"/>
                <a:satMod val="400000"/>
              </a:schemeClr>
            </a:duotone>
            <a:extLst/>
          </a:blip>
          <a:srcRect l="7856" t="39072" r="7907" b="5885"/>
          <a:stretch/>
        </p:blipFill>
        <p:spPr bwMode="auto">
          <a:xfrm>
            <a:off x="7923212" y="249028"/>
            <a:ext cx="1312843" cy="858075"/>
          </a:xfrm>
          <a:prstGeom prst="rect">
            <a:avLst/>
          </a:prstGeom>
          <a:noFill/>
        </p:spPr>
      </p:pic>
      <p:pic>
        <p:nvPicPr>
          <p:cNvPr id="54" name="Picture 3" descr="\\SFP\Work\White_Whale\3-22036_Kuleen_Bharadwaj\PPT\3_PlatformVision_Kuleen\SFP_Art\Plane Slide\mon_notie.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115783" y="544769"/>
            <a:ext cx="704654" cy="8268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476" y="6136933"/>
            <a:ext cx="2190409" cy="556683"/>
          </a:xfrm>
          <a:prstGeom prst="rect">
            <a:avLst/>
          </a:prstGeom>
        </p:spPr>
      </p:pic>
      <p:pic>
        <p:nvPicPr>
          <p:cNvPr id="3" name="Picture 2" descr="C:\Users\gertd\AppData\Local\Temp\Rar$DIa0.330\SQL-Azure_rgb.png"/>
          <p:cNvPicPr>
            <a:picLocks noChangeAspect="1" noChangeArrowheads="1"/>
          </p:cNvPicPr>
          <p:nvPr/>
        </p:nvPicPr>
        <p:blipFill>
          <a:blip r:embed="rId9">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45139" y="300387"/>
            <a:ext cx="2450711" cy="755356"/>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bwMode="black">
          <a:xfrm>
            <a:off x="5411004" y="2895600"/>
            <a:ext cx="1366818" cy="990600"/>
            <a:chOff x="813584" y="4312262"/>
            <a:chExt cx="478309" cy="370027"/>
          </a:xfrm>
          <a:solidFill>
            <a:schemeClr val="tx1"/>
          </a:solidFill>
        </p:grpSpPr>
        <p:sp>
          <p:nvSpPr>
            <p:cNvPr id="50"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5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pic>
        <p:nvPicPr>
          <p:cNvPr id="39" name="Picture 2" descr="C:\Users\chrisw\Desktop\Cloud Services 3.png"/>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4875213" y="544769"/>
            <a:ext cx="2407304" cy="12167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urved Left Arrow 6"/>
          <p:cNvSpPr/>
          <p:nvPr/>
        </p:nvSpPr>
        <p:spPr bwMode="auto">
          <a:xfrm>
            <a:off x="7357240" y="1574514"/>
            <a:ext cx="2318572" cy="4145797"/>
          </a:xfrm>
          <a:prstGeom prst="curvedLef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337079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Gert Drapers</External_x0020_Speaker>
    <Session_x0020_Code xmlns="2295e2e7-0eeb-498e-8716-217bb2ee6ee3"> DBI311</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498</TotalTime>
  <Words>1344</Words>
  <Application>Microsoft Office PowerPoint</Application>
  <PresentationFormat>Custom</PresentationFormat>
  <Paragraphs>223</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TechEd_2012_Template_16x9</vt:lpstr>
      <vt:lpstr>White with Consolas font for code slides</vt:lpstr>
      <vt:lpstr>TechEd_2012_PPT_Template</vt:lpstr>
      <vt:lpstr>Microsoft SQL Server Data Tools:  Database Development from  Zero to Sixty </vt:lpstr>
      <vt:lpstr>Introducing SQL Server Data Tools</vt:lpstr>
      <vt:lpstr>Connected Development</vt:lpstr>
      <vt:lpstr>Connected Development</vt:lpstr>
      <vt:lpstr>Project Based Development</vt:lpstr>
      <vt:lpstr>Project Based Development</vt:lpstr>
      <vt:lpstr>Schema Deployment</vt:lpstr>
      <vt:lpstr>Schema Deployment</vt:lpstr>
      <vt:lpstr>PowerPoint Presentation</vt:lpstr>
      <vt:lpstr>Command Line Operations</vt:lpstr>
      <vt:lpstr>PowerPoint Presentation</vt:lpstr>
      <vt:lpstr>Resources</vt:lpstr>
      <vt:lpstr>Related Content</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SQL Server Data Tools: Database Development from Zero to Sixty</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17</cp:revision>
  <cp:lastPrinted>2010-05-11T05:02:34Z</cp:lastPrinted>
  <dcterms:created xsi:type="dcterms:W3CDTF">2012-03-23T02:48:52Z</dcterms:created>
  <dcterms:modified xsi:type="dcterms:W3CDTF">2012-06-13T20:28:34Z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