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8"/>
  </p:notesMasterIdLst>
  <p:handoutMasterIdLst>
    <p:handoutMasterId r:id="rId49"/>
  </p:handoutMasterIdLst>
  <p:sldIdLst>
    <p:sldId id="257" r:id="rId6"/>
    <p:sldId id="396" r:id="rId7"/>
    <p:sldId id="397" r:id="rId8"/>
    <p:sldId id="394" r:id="rId9"/>
    <p:sldId id="398" r:id="rId10"/>
    <p:sldId id="385" r:id="rId11"/>
    <p:sldId id="324" r:id="rId12"/>
    <p:sldId id="328" r:id="rId13"/>
    <p:sldId id="331" r:id="rId14"/>
    <p:sldId id="361" r:id="rId15"/>
    <p:sldId id="384" r:id="rId16"/>
    <p:sldId id="325" r:id="rId17"/>
    <p:sldId id="333" r:id="rId18"/>
    <p:sldId id="365" r:id="rId19"/>
    <p:sldId id="366" r:id="rId20"/>
    <p:sldId id="363" r:id="rId21"/>
    <p:sldId id="336" r:id="rId22"/>
    <p:sldId id="380" r:id="rId23"/>
    <p:sldId id="337" r:id="rId24"/>
    <p:sldId id="381" r:id="rId25"/>
    <p:sldId id="389" r:id="rId26"/>
    <p:sldId id="383" r:id="rId27"/>
    <p:sldId id="369" r:id="rId28"/>
    <p:sldId id="326" r:id="rId29"/>
    <p:sldId id="370" r:id="rId30"/>
    <p:sldId id="371" r:id="rId31"/>
    <p:sldId id="373" r:id="rId32"/>
    <p:sldId id="374" r:id="rId33"/>
    <p:sldId id="375" r:id="rId34"/>
    <p:sldId id="379" r:id="rId35"/>
    <p:sldId id="378" r:id="rId36"/>
    <p:sldId id="382" r:id="rId37"/>
    <p:sldId id="393" r:id="rId38"/>
    <p:sldId id="392" r:id="rId39"/>
    <p:sldId id="399" r:id="rId40"/>
    <p:sldId id="395" r:id="rId41"/>
    <p:sldId id="391" r:id="rId42"/>
    <p:sldId id="313" r:id="rId43"/>
    <p:sldId id="314" r:id="rId44"/>
    <p:sldId id="315" r:id="rId45"/>
    <p:sldId id="271" r:id="rId46"/>
    <p:sldId id="256"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0216" autoAdjust="0"/>
  </p:normalViewPr>
  <p:slideViewPr>
    <p:cSldViewPr>
      <p:cViewPr varScale="1">
        <p:scale>
          <a:sx n="109" d="100"/>
          <a:sy n="109" d="100"/>
        </p:scale>
        <p:origin x="-306" y="-84"/>
      </p:cViewPr>
      <p:guideLst>
        <p:guide orient="horz" pos="144"/>
        <p:guide orient="horz" pos="1200"/>
        <p:guide orient="horz" pos="2736"/>
        <p:guide orient="horz" pos="4176"/>
        <p:guide orient="horz" pos="1488"/>
        <p:guide orient="horz" pos="912"/>
        <p:guide pos="3839"/>
        <p:guide pos="143"/>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A7ACF1B-E5E7-4860-9EDB-69DC54B7C487}" type="slidenum">
              <a:rPr lang="en-US" smtClean="0"/>
              <a:t>16</a:t>
            </a:fld>
            <a:endParaRPr lang="en-US"/>
          </a:p>
        </p:txBody>
      </p:sp>
    </p:spTree>
    <p:extLst>
      <p:ext uri="{BB962C8B-B14F-4D97-AF65-F5344CB8AC3E}">
        <p14:creationId xmlns:p14="http://schemas.microsoft.com/office/powerpoint/2010/main" val="166501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ACF1B-E5E7-4860-9EDB-69DC54B7C487}" type="slidenum">
              <a:rPr lang="en-US" smtClean="0"/>
              <a:t>17</a:t>
            </a:fld>
            <a:endParaRPr lang="en-US"/>
          </a:p>
        </p:txBody>
      </p:sp>
    </p:spTree>
    <p:extLst>
      <p:ext uri="{BB962C8B-B14F-4D97-AF65-F5344CB8AC3E}">
        <p14:creationId xmlns:p14="http://schemas.microsoft.com/office/powerpoint/2010/main" val="16650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19</a:t>
            </a:fld>
            <a:endParaRPr lang="en-US"/>
          </a:p>
        </p:txBody>
      </p:sp>
    </p:spTree>
    <p:extLst>
      <p:ext uri="{BB962C8B-B14F-4D97-AF65-F5344CB8AC3E}">
        <p14:creationId xmlns:p14="http://schemas.microsoft.com/office/powerpoint/2010/main" val="24639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20</a:t>
            </a:fld>
            <a:endParaRPr lang="en-US"/>
          </a:p>
        </p:txBody>
      </p:sp>
    </p:spTree>
    <p:extLst>
      <p:ext uri="{BB962C8B-B14F-4D97-AF65-F5344CB8AC3E}">
        <p14:creationId xmlns:p14="http://schemas.microsoft.com/office/powerpoint/2010/main" val="24639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24</a:t>
            </a:fld>
            <a:endParaRPr lang="en-US"/>
          </a:p>
        </p:txBody>
      </p:sp>
    </p:spTree>
    <p:extLst>
      <p:ext uri="{BB962C8B-B14F-4D97-AF65-F5344CB8AC3E}">
        <p14:creationId xmlns:p14="http://schemas.microsoft.com/office/powerpoint/2010/main" val="217704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6819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A7ACF1B-E5E7-4860-9EDB-69DC54B7C487}" type="slidenum">
              <a:rPr lang="en-US" smtClean="0"/>
              <a:t>29</a:t>
            </a:fld>
            <a:endParaRPr lang="en-US"/>
          </a:p>
        </p:txBody>
      </p:sp>
    </p:spTree>
    <p:extLst>
      <p:ext uri="{BB962C8B-B14F-4D97-AF65-F5344CB8AC3E}">
        <p14:creationId xmlns:p14="http://schemas.microsoft.com/office/powerpoint/2010/main" val="1665011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2</a:t>
            </a:fld>
            <a:endParaRPr lang="en-US"/>
          </a:p>
        </p:txBody>
      </p:sp>
    </p:spTree>
    <p:extLst>
      <p:ext uri="{BB962C8B-B14F-4D97-AF65-F5344CB8AC3E}">
        <p14:creationId xmlns:p14="http://schemas.microsoft.com/office/powerpoint/2010/main" val="2486182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31</a:t>
            </a:fld>
            <a:endParaRPr lang="en-US"/>
          </a:p>
        </p:txBody>
      </p:sp>
    </p:spTree>
    <p:extLst>
      <p:ext uri="{BB962C8B-B14F-4D97-AF65-F5344CB8AC3E}">
        <p14:creationId xmlns:p14="http://schemas.microsoft.com/office/powerpoint/2010/main" val="246398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32</a:t>
            </a:fld>
            <a:endParaRPr lang="en-US"/>
          </a:p>
        </p:txBody>
      </p:sp>
    </p:spTree>
    <p:extLst>
      <p:ext uri="{BB962C8B-B14F-4D97-AF65-F5344CB8AC3E}">
        <p14:creationId xmlns:p14="http://schemas.microsoft.com/office/powerpoint/2010/main" val="246398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33</a:t>
            </a:fld>
            <a:endParaRPr lang="en-US"/>
          </a:p>
        </p:txBody>
      </p:sp>
    </p:spTree>
    <p:extLst>
      <p:ext uri="{BB962C8B-B14F-4D97-AF65-F5344CB8AC3E}">
        <p14:creationId xmlns:p14="http://schemas.microsoft.com/office/powerpoint/2010/main" val="24639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DD65AC4-17B0-4E19-8496-B264E70A18D3}" type="slidenum">
              <a:rPr lang="en-US" smtClean="0"/>
              <a:pPr/>
              <a:t>34</a:t>
            </a:fld>
            <a:endParaRPr lang="en-US" dirty="0"/>
          </a:p>
        </p:txBody>
      </p:sp>
    </p:spTree>
    <p:extLst>
      <p:ext uri="{BB962C8B-B14F-4D97-AF65-F5344CB8AC3E}">
        <p14:creationId xmlns:p14="http://schemas.microsoft.com/office/powerpoint/2010/main" val="396251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37</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3</a:t>
            </a:fld>
            <a:endParaRPr lang="en-US"/>
          </a:p>
        </p:txBody>
      </p:sp>
    </p:spTree>
    <p:extLst>
      <p:ext uri="{BB962C8B-B14F-4D97-AF65-F5344CB8AC3E}">
        <p14:creationId xmlns:p14="http://schemas.microsoft.com/office/powerpoint/2010/main" val="2486182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DD65AC4-17B0-4E19-8496-B264E70A18D3}" type="slidenum">
              <a:rPr lang="en-US" smtClean="0"/>
              <a:pPr/>
              <a:t>4</a:t>
            </a:fld>
            <a:endParaRPr lang="en-US" dirty="0"/>
          </a:p>
        </p:txBody>
      </p:sp>
    </p:spTree>
    <p:extLst>
      <p:ext uri="{BB962C8B-B14F-4D97-AF65-F5344CB8AC3E}">
        <p14:creationId xmlns:p14="http://schemas.microsoft.com/office/powerpoint/2010/main" val="396251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6CE50-D855-4AE7-95CB-2F19433306A1}" type="slidenum">
              <a:rPr lang="en-US" smtClean="0"/>
              <a:t>7</a:t>
            </a:fld>
            <a:endParaRPr lang="en-US"/>
          </a:p>
        </p:txBody>
      </p:sp>
    </p:spTree>
    <p:extLst>
      <p:ext uri="{BB962C8B-B14F-4D97-AF65-F5344CB8AC3E}">
        <p14:creationId xmlns:p14="http://schemas.microsoft.com/office/powerpoint/2010/main" val="217704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p>
        </p:txBody>
      </p:sp>
      <p:sp>
        <p:nvSpPr>
          <p:cNvPr id="5" name="Date Placeholder 4"/>
          <p:cNvSpPr>
            <a:spLocks noGrp="1"/>
          </p:cNvSpPr>
          <p:nvPr>
            <p:ph type="dt" idx="11"/>
          </p:nvPr>
        </p:nvSpPr>
        <p:spPr/>
        <p:txBody>
          <a:bodyPr/>
          <a:lstStyle/>
          <a:p>
            <a:fld id="{235E38A5-D46D-49B7-AC81-4B777DE763B2}" type="datetime1">
              <a:rPr lang="en-US" smtClean="0">
                <a:solidFill>
                  <a:prstClr val="black"/>
                </a:solidFill>
              </a:rPr>
              <a:pPr/>
              <a:t>6/11/2012</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4024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ACF1B-E5E7-4860-9EDB-69DC54B7C487}" type="slidenum">
              <a:rPr lang="en-US" smtClean="0"/>
              <a:t>12</a:t>
            </a:fld>
            <a:endParaRPr lang="en-US"/>
          </a:p>
        </p:txBody>
      </p:sp>
    </p:spTree>
    <p:extLst>
      <p:ext uri="{BB962C8B-B14F-4D97-AF65-F5344CB8AC3E}">
        <p14:creationId xmlns:p14="http://schemas.microsoft.com/office/powerpoint/2010/main" val="1665011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hyperlink" Target="http://msdn.microsoft.com/en-us/library/ff878487(v=sql.110).aspx"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en-us/library/hh270280.aspx" TargetMode="External"/><Relationship Id="rId2" Type="http://schemas.openxmlformats.org/officeDocument/2006/relationships/hyperlink" Target="http://support.microsoft.com/kb/2494036"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hyperlink" Target="http://support.microsoft.com/kb/2494036" TargetMode="External"/><Relationship Id="rId2" Type="http://schemas.openxmlformats.org/officeDocument/2006/relationships/hyperlink" Target="http://support.microsoft.com/kb/976097" TargetMode="External"/><Relationship Id="rId1" Type="http://schemas.openxmlformats.org/officeDocument/2006/relationships/slideLayout" Target="../slideLayouts/slideLayout9.xml"/><Relationship Id="rId5" Type="http://schemas.openxmlformats.org/officeDocument/2006/relationships/hyperlink" Target="http://msdn.microsoft.com/en-us/library/ff878487(v=sql.110).aspx" TargetMode="External"/><Relationship Id="rId4" Type="http://schemas.openxmlformats.org/officeDocument/2006/relationships/hyperlink" Target="http://support.microsoft.com/kb/253190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upport.microsoft.com/kb/2494036"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msdn.microsoft.com/en-us/library/hh270280.aspx"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hyperlink" Target="http://www.microsoft.com/sqlserverlab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microsoft.com/msd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qlcat.com/sqlcat/b/whitepapers/archive/2011/12/22/sql-server-2012-alwayson_3a00_-multisite-failover-cluster-instance.aspx" TargetMode="Externa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pport.microsoft.com/kb/943984"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7012" y="3231974"/>
            <a:ext cx="7086600" cy="1232464"/>
          </a:xfrm>
        </p:spPr>
        <p:txBody>
          <a:bodyPr/>
          <a:lstStyle/>
          <a:p>
            <a:r>
              <a:rPr lang="en-US" sz="2800" dirty="0"/>
              <a:t>SQLCAT: SQL Server HA and DR Design Patterns, Architectures, and Best Practices Using Microsoft SQL Server 2012 </a:t>
            </a:r>
            <a:r>
              <a:rPr lang="en-US" sz="2800" dirty="0" err="1"/>
              <a:t>AlwaysOn</a:t>
            </a:r>
            <a:endParaRPr lang="en-US" sz="2800" dirty="0"/>
          </a:p>
        </p:txBody>
      </p:sp>
      <p:sp>
        <p:nvSpPr>
          <p:cNvPr id="3" name="Subtitle 2"/>
          <p:cNvSpPr>
            <a:spLocks noGrp="1"/>
          </p:cNvSpPr>
          <p:nvPr>
            <p:ph type="subTitle" idx="1"/>
          </p:nvPr>
        </p:nvSpPr>
        <p:spPr>
          <a:xfrm>
            <a:off x="4181452" y="5029200"/>
            <a:ext cx="6870702" cy="685800"/>
          </a:xfrm>
        </p:spPr>
        <p:txBody>
          <a:bodyPr/>
          <a:lstStyle/>
          <a:p>
            <a:r>
              <a:rPr lang="en-US" b="1" dirty="0" smtClean="0"/>
              <a:t>Sanjay Mishra</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9113" y="209970"/>
            <a:ext cx="915635" cy="369332"/>
          </a:xfrm>
          <a:prstGeom prst="rect">
            <a:avLst/>
          </a:prstGeom>
        </p:spPr>
        <p:txBody>
          <a:bodyPr wrap="none">
            <a:spAutoFit/>
          </a:bodyPr>
          <a:lstStyle/>
          <a:p>
            <a:r>
              <a:rPr lang="en-US" dirty="0"/>
              <a:t>DBI316</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4071" y="1619283"/>
            <a:ext cx="12020141" cy="4857717"/>
          </a:xfrm>
        </p:spPr>
        <p:txBody>
          <a:bodyPr>
            <a:normAutofit/>
          </a:bodyPr>
          <a:lstStyle/>
          <a:p>
            <a:r>
              <a:rPr lang="en-US" sz="2400" dirty="0" smtClean="0"/>
              <a:t>TEMPDB on Local Disk</a:t>
            </a:r>
          </a:p>
          <a:p>
            <a:pPr lvl="1"/>
            <a:r>
              <a:rPr lang="en-US" sz="2000" dirty="0" smtClean="0">
                <a:gradFill>
                  <a:gsLst>
                    <a:gs pos="0">
                      <a:schemeClr val="tx1"/>
                    </a:gs>
                    <a:gs pos="100000">
                      <a:schemeClr val="tx1"/>
                    </a:gs>
                  </a:gsLst>
                  <a:lin ang="5400000" scaled="0"/>
                </a:gradFill>
              </a:rPr>
              <a:t>Not specific to “multi-site” FCIs, but has some great positive side effects for “multi-site” scenarios</a:t>
            </a:r>
          </a:p>
          <a:p>
            <a:pPr lvl="1" defTabSz="911225">
              <a:lnSpc>
                <a:spcPct val="100000"/>
              </a:lnSpc>
              <a:spcBef>
                <a:spcPts val="0"/>
              </a:spcBef>
              <a:defRPr/>
            </a:pPr>
            <a:r>
              <a:rPr lang="en-US" sz="2000" dirty="0"/>
              <a:t>Enables use of local </a:t>
            </a:r>
            <a:r>
              <a:rPr lang="en-US" sz="2000" dirty="0" smtClean="0"/>
              <a:t>storage for TEMPDB</a:t>
            </a:r>
          </a:p>
          <a:p>
            <a:pPr lvl="2" defTabSz="911225">
              <a:lnSpc>
                <a:spcPct val="100000"/>
              </a:lnSpc>
              <a:spcBef>
                <a:spcPts val="0"/>
              </a:spcBef>
              <a:defRPr/>
            </a:pPr>
            <a:r>
              <a:rPr lang="en-US" sz="2000" dirty="0" smtClean="0"/>
              <a:t>Can use solid </a:t>
            </a:r>
            <a:r>
              <a:rPr lang="en-US" sz="2000" dirty="0"/>
              <a:t>state storage to improve </a:t>
            </a:r>
            <a:r>
              <a:rPr lang="en-US" sz="2000" dirty="0" smtClean="0"/>
              <a:t>performance of TEMPDB-heavy workloads</a:t>
            </a:r>
            <a:endParaRPr lang="en-US" sz="2000" dirty="0"/>
          </a:p>
          <a:p>
            <a:pPr lvl="1" defTabSz="911225">
              <a:lnSpc>
                <a:spcPct val="100000"/>
              </a:lnSpc>
              <a:spcBef>
                <a:spcPts val="0"/>
              </a:spcBef>
              <a:defRPr/>
            </a:pPr>
            <a:r>
              <a:rPr lang="en-US" sz="2000" dirty="0" smtClean="0"/>
              <a:t>Saves </a:t>
            </a:r>
            <a:r>
              <a:rPr lang="en-US" sz="2000" dirty="0"/>
              <a:t>money on storage replication licensing</a:t>
            </a:r>
          </a:p>
          <a:p>
            <a:pPr lvl="1" defTabSz="911225">
              <a:lnSpc>
                <a:spcPct val="100000"/>
              </a:lnSpc>
              <a:spcBef>
                <a:spcPts val="0"/>
              </a:spcBef>
              <a:defRPr/>
            </a:pPr>
            <a:r>
              <a:rPr lang="en-US" sz="2000" dirty="0"/>
              <a:t>Reduces cross-data center storage replication </a:t>
            </a:r>
            <a:r>
              <a:rPr lang="en-US" sz="2000" dirty="0" smtClean="0"/>
              <a:t>traffic</a:t>
            </a:r>
            <a:endParaRPr lang="en-US" sz="2000" dirty="0"/>
          </a:p>
        </p:txBody>
      </p:sp>
      <p:sp>
        <p:nvSpPr>
          <p:cNvPr id="6" name="Title 1"/>
          <p:cNvSpPr>
            <a:spLocks noGrp="1"/>
          </p:cNvSpPr>
          <p:nvPr>
            <p:ph type="title"/>
          </p:nvPr>
        </p:nvSpPr>
        <p:spPr>
          <a:xfrm>
            <a:off x="227012" y="76200"/>
            <a:ext cx="11306663" cy="1107996"/>
          </a:xfrm>
        </p:spPr>
        <p:txBody>
          <a:bodyPr/>
          <a:lstStyle/>
          <a:p>
            <a:r>
              <a:rPr lang="en-US" dirty="0" smtClean="0">
                <a:solidFill>
                  <a:schemeClr val="tx1"/>
                </a:solidFill>
              </a:rPr>
              <a:t>Multi-site Failover Cluster Instance</a:t>
            </a:r>
            <a:br>
              <a:rPr lang="en-US" dirty="0" smtClean="0">
                <a:solidFill>
                  <a:schemeClr val="tx1"/>
                </a:solidFill>
              </a:rPr>
            </a:br>
            <a:r>
              <a:rPr lang="en-US" sz="3600" dirty="0" smtClean="0">
                <a:solidFill>
                  <a:schemeClr val="accent1"/>
                </a:solidFill>
              </a:rPr>
              <a:t>Deployment Considerations</a:t>
            </a:r>
            <a:endParaRPr lang="en-US" sz="3600" dirty="0">
              <a:solidFill>
                <a:schemeClr val="accent1"/>
              </a:solidFill>
            </a:endParaRPr>
          </a:p>
        </p:txBody>
      </p:sp>
    </p:spTree>
    <p:extLst>
      <p:ext uri="{BB962C8B-B14F-4D97-AF65-F5344CB8AC3E}">
        <p14:creationId xmlns:p14="http://schemas.microsoft.com/office/powerpoint/2010/main" val="42621451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2" name="Title 1"/>
          <p:cNvSpPr>
            <a:spLocks noGrp="1"/>
          </p:cNvSpPr>
          <p:nvPr>
            <p:ph type="ctrTitle"/>
          </p:nvPr>
        </p:nvSpPr>
        <p:spPr/>
        <p:txBody>
          <a:bodyPr/>
          <a:lstStyle/>
          <a:p>
            <a:r>
              <a:rPr sz="3600" dirty="0" smtClean="0"/>
              <a:t>Availability Groups for </a:t>
            </a:r>
            <a:br>
              <a:rPr sz="3600" dirty="0" smtClean="0"/>
            </a:br>
            <a:r>
              <a:rPr sz="3600" dirty="0" smtClean="0"/>
              <a:t>HA and DR</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10588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27012" y="0"/>
            <a:ext cx="11606305" cy="609600"/>
          </a:xfrm>
        </p:spPr>
        <p:txBody>
          <a:bodyPr>
            <a:noAutofit/>
          </a:bodyPr>
          <a:lstStyle/>
          <a:p>
            <a:pPr algn="l"/>
            <a:r>
              <a:rPr lang="en-US" dirty="0" smtClean="0">
                <a:solidFill>
                  <a:schemeClr val="tx1"/>
                </a:solidFill>
              </a:rPr>
              <a:t>Availability Groups </a:t>
            </a:r>
            <a:r>
              <a:rPr lang="en-US" dirty="0">
                <a:solidFill>
                  <a:schemeClr val="tx1"/>
                </a:solidFill>
              </a:rPr>
              <a:t>for HA and DR</a:t>
            </a:r>
          </a:p>
        </p:txBody>
      </p:sp>
      <p:graphicFrame>
        <p:nvGraphicFramePr>
          <p:cNvPr id="25" name="Table 24"/>
          <p:cNvGraphicFramePr>
            <a:graphicFrameLocks noGrp="1"/>
          </p:cNvGraphicFramePr>
          <p:nvPr>
            <p:extLst>
              <p:ext uri="{D42A27DB-BD31-4B8C-83A1-F6EECF244321}">
                <p14:modId xmlns:p14="http://schemas.microsoft.com/office/powerpoint/2010/main" val="2609322642"/>
              </p:ext>
            </p:extLst>
          </p:nvPr>
        </p:nvGraphicFramePr>
        <p:xfrm>
          <a:off x="328499" y="4572000"/>
          <a:ext cx="11562733" cy="1981200"/>
        </p:xfrm>
        <a:graphic>
          <a:graphicData uri="http://schemas.openxmlformats.org/drawingml/2006/table">
            <a:tbl>
              <a:tblPr firstRow="1" firstCol="1" bandRow="1">
                <a:tableStyleId>{5C22544A-7EE6-4342-B048-85BDC9FD1C3A}</a:tableStyleId>
              </a:tblPr>
              <a:tblGrid>
                <a:gridCol w="283342"/>
                <a:gridCol w="3253323"/>
                <a:gridCol w="4896248"/>
                <a:gridCol w="3129820"/>
              </a:tblGrid>
              <a:tr h="451824">
                <a:tc>
                  <a:txBody>
                    <a:bodyPr/>
                    <a:lstStyle/>
                    <a:p>
                      <a:pPr marL="0" marR="0">
                        <a:spcBef>
                          <a:spcPts val="0"/>
                        </a:spcBef>
                        <a:spcAft>
                          <a:spcPts val="0"/>
                        </a:spcAft>
                      </a:pPr>
                      <a:endParaRPr lang="en-US" sz="1600" b="1"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kern="1200" dirty="0" smtClean="0">
                          <a:solidFill>
                            <a:schemeClr val="tx1"/>
                          </a:solidFill>
                          <a:effectLst/>
                          <a:latin typeface="+mn-lt"/>
                          <a:ea typeface="Calibri"/>
                          <a:cs typeface="+mn-cs"/>
                        </a:rPr>
                        <a:t>SQL Server 2012 </a:t>
                      </a:r>
                      <a:r>
                        <a:rPr lang="en-US" sz="1600" b="1" kern="1200" dirty="0" err="1" smtClean="0">
                          <a:solidFill>
                            <a:schemeClr val="tx1"/>
                          </a:solidFill>
                          <a:effectLst/>
                          <a:latin typeface="+mn-lt"/>
                          <a:ea typeface="Calibri"/>
                          <a:cs typeface="+mn-cs"/>
                        </a:rPr>
                        <a:t>AlwaysOn</a:t>
                      </a:r>
                      <a:r>
                        <a:rPr lang="en-US" sz="1600" b="1" kern="1200" dirty="0" smtClean="0">
                          <a:solidFill>
                            <a:schemeClr val="tx1"/>
                          </a:solidFill>
                          <a:effectLst/>
                          <a:latin typeface="+mn-lt"/>
                          <a:ea typeface="Calibri"/>
                          <a:cs typeface="+mn-cs"/>
                        </a:rPr>
                        <a:t> HA+DR Solution</a:t>
                      </a:r>
                      <a:endParaRPr lang="en-US" sz="1600" b="1" kern="1200" dirty="0">
                        <a:solidFill>
                          <a:schemeClr val="tx1"/>
                        </a:solidFill>
                        <a:effectLst/>
                        <a:latin typeface="+mn-lt"/>
                        <a:ea typeface="Calibri"/>
                        <a:cs typeface="+mn-cs"/>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Solution Characteristics</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Corresponding </a:t>
                      </a:r>
                    </a:p>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Pre-SQL Server 2012 Solution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3056">
                <a:tc>
                  <a:txBody>
                    <a:bodyPr/>
                    <a:lstStyle/>
                    <a:p>
                      <a:pPr marL="0" marR="0">
                        <a:spcBef>
                          <a:spcPts val="0"/>
                        </a:spcBef>
                        <a:spcAft>
                          <a:spcPts val="0"/>
                        </a:spcAft>
                      </a:pPr>
                      <a:r>
                        <a:rPr lang="en-US" sz="1600" b="0" dirty="0" smtClean="0">
                          <a:solidFill>
                            <a:schemeClr val="tx1"/>
                          </a:solidFill>
                          <a:effectLst/>
                          <a:latin typeface="Calibri"/>
                          <a:ea typeface="Calibri"/>
                        </a:rPr>
                        <a:t>2</a:t>
                      </a:r>
                    </a:p>
                    <a:p>
                      <a:pPr marL="0" marR="0">
                        <a:spcBef>
                          <a:spcPts val="0"/>
                        </a:spcBef>
                        <a:spcAft>
                          <a:spcPts val="0"/>
                        </a:spcAft>
                      </a:pPr>
                      <a:endParaRPr lang="en-US" sz="1600" b="0" dirty="0" smtClean="0">
                        <a:solidFill>
                          <a:schemeClr val="tx1"/>
                        </a:solidFill>
                        <a:effectLst/>
                        <a:latin typeface="Calibri"/>
                        <a:ea typeface="Calibri"/>
                      </a:endParaRPr>
                    </a:p>
                    <a:p>
                      <a:pPr marL="0" marR="0">
                        <a:spcBef>
                          <a:spcPts val="0"/>
                        </a:spcBef>
                        <a:spcAft>
                          <a:spcPts val="0"/>
                        </a:spcAft>
                      </a:pPr>
                      <a:endParaRPr lang="en-US" sz="1600" b="0" dirty="0" smtClean="0">
                        <a:solidFill>
                          <a:schemeClr val="tx1"/>
                        </a:solidFill>
                        <a:effectLst/>
                        <a:latin typeface="Calibri"/>
                        <a:ea typeface="Calibri"/>
                      </a:endParaRPr>
                    </a:p>
                    <a:p>
                      <a:pPr marL="0" marR="0">
                        <a:spcBef>
                          <a:spcPts val="0"/>
                        </a:spcBef>
                        <a:spcAft>
                          <a:spcPts val="0"/>
                        </a:spcAft>
                      </a:pP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rPr>
                        <a:t>Availability Group for HA and DR</a:t>
                      </a:r>
                    </a:p>
                    <a:p>
                      <a:pPr marL="0" marR="0">
                        <a:spcBef>
                          <a:spcPts val="0"/>
                        </a:spcBef>
                        <a:spcAft>
                          <a:spcPts val="0"/>
                        </a:spcAft>
                      </a:pPr>
                      <a:endParaRPr lang="en-US" sz="1600" b="0" dirty="0" smtClean="0">
                        <a:solidFill>
                          <a:schemeClr val="tx1"/>
                        </a:solidFill>
                        <a:effectLst/>
                        <a:latin typeface="Calibri"/>
                        <a:ea typeface="Calibri"/>
                      </a:endParaRPr>
                    </a:p>
                    <a:p>
                      <a:pPr marL="0" marR="0">
                        <a:spcBef>
                          <a:spcPts val="0"/>
                        </a:spcBef>
                        <a:spcAft>
                          <a:spcPts val="0"/>
                        </a:spcAft>
                      </a:pPr>
                      <a:endParaRPr lang="en-US" sz="1600" b="0" dirty="0" smtClean="0">
                        <a:solidFill>
                          <a:schemeClr val="tx1"/>
                        </a:solidFill>
                        <a:effectLst/>
                        <a:latin typeface="Calibri"/>
                        <a:ea typeface="Calibri"/>
                      </a:endParaRPr>
                    </a:p>
                    <a:p>
                      <a:pPr marL="0" marR="0">
                        <a:spcBef>
                          <a:spcPts val="0"/>
                        </a:spcBef>
                        <a:spcAft>
                          <a:spcPts val="0"/>
                        </a:spcAft>
                      </a:pP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Non-Shared Storage solution</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HA (automatic)</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DR (manual </a:t>
                      </a:r>
                      <a:r>
                        <a:rPr lang="en-US" sz="1400" b="0" baseline="30000" dirty="0" smtClean="0">
                          <a:solidFill>
                            <a:schemeClr val="tx1"/>
                          </a:solidFill>
                          <a:effectLst/>
                          <a:latin typeface="+mn-lt"/>
                          <a:ea typeface="Calibri"/>
                        </a:rPr>
                        <a:t>3</a:t>
                      </a:r>
                      <a:r>
                        <a:rPr lang="en-US" sz="1400" b="0" dirty="0" smtClean="0">
                          <a:solidFill>
                            <a:schemeClr val="tx1"/>
                          </a:solidFill>
                          <a:effectLst/>
                          <a:latin typeface="+mn-lt"/>
                          <a:ea typeface="Calibri"/>
                        </a:rPr>
                        <a:t>)</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DR replica </a:t>
                      </a:r>
                      <a:r>
                        <a:rPr lang="en-US" sz="1400" b="0" baseline="0" dirty="0" smtClean="0">
                          <a:solidFill>
                            <a:schemeClr val="tx1"/>
                          </a:solidFill>
                          <a:effectLst/>
                          <a:latin typeface="+mn-lt"/>
                          <a:ea typeface="Calibri"/>
                        </a:rPr>
                        <a:t>can be Active Secondary</a:t>
                      </a:r>
                      <a:endParaRPr lang="en-US" sz="1400" b="0" u="sng" baseline="0" dirty="0" smtClean="0">
                        <a:solidFill>
                          <a:schemeClr val="tx1"/>
                        </a:solidFill>
                        <a:effectLst/>
                        <a:latin typeface="+mn-lt"/>
                        <a:ea typeface="Calibri"/>
                      </a:endParaRP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400" b="0" u="none" baseline="0" dirty="0" smtClean="0">
                        <a:solidFill>
                          <a:schemeClr val="tx1"/>
                        </a:solidFill>
                        <a:effectLst/>
                        <a:latin typeface="+mn-lt"/>
                        <a:ea typeface="Calibri"/>
                      </a:endParaRP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u="none" baseline="30000" dirty="0" smtClean="0">
                          <a:solidFill>
                            <a:schemeClr val="tx1"/>
                          </a:solidFill>
                          <a:effectLst/>
                          <a:latin typeface="+mn-lt"/>
                          <a:ea typeface="Calibri"/>
                        </a:rPr>
                        <a:t>3</a:t>
                      </a:r>
                      <a:r>
                        <a:rPr lang="en-US" sz="1400" b="0" u="none" baseline="0" dirty="0" smtClean="0">
                          <a:solidFill>
                            <a:schemeClr val="tx1"/>
                          </a:solidFill>
                          <a:effectLst/>
                          <a:latin typeface="+mn-lt"/>
                          <a:ea typeface="Calibri"/>
                        </a:rPr>
                        <a:t>  DR is manual, if HA is chosen automatic.  Consider 3</a:t>
                      </a:r>
                      <a:r>
                        <a:rPr lang="en-US" sz="1400" b="0" u="none" baseline="30000" dirty="0" smtClean="0">
                          <a:solidFill>
                            <a:schemeClr val="tx1"/>
                          </a:solidFill>
                          <a:effectLst/>
                          <a:latin typeface="+mn-lt"/>
                          <a:ea typeface="Calibri"/>
                        </a:rPr>
                        <a:t>rd</a:t>
                      </a:r>
                      <a:r>
                        <a:rPr lang="en-US" sz="1400" b="0" u="none" baseline="0" dirty="0" smtClean="0">
                          <a:solidFill>
                            <a:schemeClr val="tx1"/>
                          </a:solidFill>
                          <a:effectLst/>
                          <a:latin typeface="+mn-lt"/>
                          <a:ea typeface="Calibri"/>
                        </a:rPr>
                        <a:t> data center, if need automatic DR.</a:t>
                      </a:r>
                      <a:endParaRPr lang="en-US" sz="1400" b="0" u="none"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Local HA and Log Shipping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3289092871"/>
              </p:ext>
            </p:extLst>
          </p:nvPr>
        </p:nvGraphicFramePr>
        <p:xfrm>
          <a:off x="1141412" y="609600"/>
          <a:ext cx="9677400" cy="3962400"/>
        </p:xfrm>
        <a:graphic>
          <a:graphicData uri="http://schemas.openxmlformats.org/presentationml/2006/ole">
            <mc:AlternateContent xmlns:mc="http://schemas.openxmlformats.org/markup-compatibility/2006">
              <mc:Choice xmlns:v="urn:schemas-microsoft-com:vml" Requires="v">
                <p:oleObj spid="_x0000_s1113" name="Visio" r:id="rId4" imgW="4960890" imgH="2068907" progId="Visio.Drawing.11">
                  <p:embed/>
                </p:oleObj>
              </mc:Choice>
              <mc:Fallback>
                <p:oleObj name="Visio" r:id="rId4" imgW="4960890" imgH="206890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2" y="609600"/>
                        <a:ext cx="9677400" cy="3962400"/>
                      </a:xfrm>
                      <a:prstGeom prst="rect">
                        <a:avLst/>
                      </a:prstGeom>
                      <a:noFill/>
                    </p:spPr>
                  </p:pic>
                </p:oleObj>
              </mc:Fallback>
            </mc:AlternateContent>
          </a:graphicData>
        </a:graphic>
      </p:graphicFrame>
    </p:spTree>
    <p:extLst>
      <p:ext uri="{BB962C8B-B14F-4D97-AF65-F5344CB8AC3E}">
        <p14:creationId xmlns:p14="http://schemas.microsoft.com/office/powerpoint/2010/main" val="4644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295400"/>
            <a:ext cx="11840573" cy="5410200"/>
          </a:xfrm>
        </p:spPr>
        <p:txBody>
          <a:bodyPr>
            <a:noAutofit/>
          </a:bodyPr>
          <a:lstStyle/>
          <a:p>
            <a:r>
              <a:rPr lang="en-US" sz="2000" dirty="0" smtClean="0"/>
              <a:t>Pre-requisites:</a:t>
            </a:r>
          </a:p>
          <a:p>
            <a:pPr lvl="1"/>
            <a:r>
              <a:rPr lang="en-US" sz="2000" u="sng" dirty="0">
                <a:hlinkClick r:id="rId2"/>
              </a:rPr>
              <a:t>Prerequisites, Restrictions, and Recommendations for </a:t>
            </a:r>
            <a:r>
              <a:rPr lang="en-US" sz="2000" u="sng" dirty="0" err="1">
                <a:hlinkClick r:id="rId2"/>
              </a:rPr>
              <a:t>AlwaysOn</a:t>
            </a:r>
            <a:r>
              <a:rPr lang="en-US" sz="2000" u="sng" dirty="0">
                <a:hlinkClick r:id="rId2"/>
              </a:rPr>
              <a:t> Availability Groups (SQL Server)</a:t>
            </a:r>
            <a:endParaRPr lang="en-US" sz="2000" dirty="0" smtClean="0"/>
          </a:p>
          <a:p>
            <a:r>
              <a:rPr lang="en-US" sz="2000" dirty="0" smtClean="0"/>
              <a:t>Unit of Failover</a:t>
            </a:r>
            <a:endParaRPr lang="en-US" sz="2000" dirty="0"/>
          </a:p>
          <a:p>
            <a:pPr lvl="1">
              <a:lnSpc>
                <a:spcPct val="110000"/>
              </a:lnSpc>
            </a:pPr>
            <a:r>
              <a:rPr lang="en-US" sz="2000" dirty="0" smtClean="0"/>
              <a:t>Group </a:t>
            </a:r>
            <a:r>
              <a:rPr lang="en-US" sz="2000" dirty="0"/>
              <a:t>of databases – not the instance</a:t>
            </a:r>
          </a:p>
          <a:p>
            <a:pPr lvl="1">
              <a:lnSpc>
                <a:spcPct val="110000"/>
              </a:lnSpc>
            </a:pPr>
            <a:r>
              <a:rPr lang="en-US" sz="2000" dirty="0"/>
              <a:t>Consider </a:t>
            </a:r>
            <a:r>
              <a:rPr lang="en-US" sz="2000" dirty="0" smtClean="0"/>
              <a:t>Contained </a:t>
            </a:r>
            <a:r>
              <a:rPr lang="en-US" sz="2000" dirty="0"/>
              <a:t>Database for containing </a:t>
            </a:r>
            <a:r>
              <a:rPr lang="en-US" sz="2000" dirty="0" smtClean="0"/>
              <a:t>logins for failover</a:t>
            </a:r>
            <a:endParaRPr lang="en-US" sz="2000" dirty="0"/>
          </a:p>
          <a:p>
            <a:pPr lvl="1">
              <a:lnSpc>
                <a:spcPct val="110000"/>
              </a:lnSpc>
            </a:pPr>
            <a:r>
              <a:rPr lang="en-US" sz="2000" dirty="0"/>
              <a:t>For jobs and other objects outside the database</a:t>
            </a:r>
            <a:r>
              <a:rPr lang="en-US" sz="2000" dirty="0" smtClean="0"/>
              <a:t>, simple customization needed</a:t>
            </a:r>
            <a:endParaRPr lang="en-US" sz="2000" dirty="0"/>
          </a:p>
          <a:p>
            <a:pPr>
              <a:lnSpc>
                <a:spcPct val="110000"/>
              </a:lnSpc>
            </a:pPr>
            <a:r>
              <a:rPr lang="en-US" sz="2000" dirty="0"/>
              <a:t>Considerations for Replacing Log Shipping</a:t>
            </a:r>
            <a:endParaRPr lang="en-US" sz="2000" dirty="0" smtClean="0"/>
          </a:p>
          <a:p>
            <a:pPr lvl="1">
              <a:lnSpc>
                <a:spcPct val="110000"/>
              </a:lnSpc>
            </a:pPr>
            <a:r>
              <a:rPr lang="en-US" sz="2000" dirty="0" smtClean="0"/>
              <a:t>No </a:t>
            </a:r>
            <a:r>
              <a:rPr lang="en-US" sz="2000" dirty="0"/>
              <a:t>delayed apply on the secondary</a:t>
            </a:r>
          </a:p>
          <a:p>
            <a:pPr lvl="1">
              <a:lnSpc>
                <a:spcPct val="110000"/>
              </a:lnSpc>
            </a:pPr>
            <a:r>
              <a:rPr lang="en-US" sz="2000" dirty="0" smtClean="0"/>
              <a:t>Removing </a:t>
            </a:r>
            <a:r>
              <a:rPr lang="en-US" sz="2000" dirty="0"/>
              <a:t>log shipping means </a:t>
            </a:r>
            <a:r>
              <a:rPr lang="en-US" sz="2000" dirty="0" smtClean="0"/>
              <a:t>the regular log </a:t>
            </a:r>
            <a:r>
              <a:rPr lang="en-US" sz="2000" dirty="0"/>
              <a:t>backup job is </a:t>
            </a:r>
            <a:r>
              <a:rPr lang="en-US" sz="2000" dirty="0" smtClean="0"/>
              <a:t>removed</a:t>
            </a:r>
            <a:endParaRPr lang="en-US" sz="2000" dirty="0"/>
          </a:p>
          <a:p>
            <a:pPr marL="1209675" lvl="3" indent="-460375">
              <a:lnSpc>
                <a:spcPct val="110000"/>
              </a:lnSpc>
            </a:pPr>
            <a:r>
              <a:rPr lang="en-US" dirty="0"/>
              <a:t>Need to re-establish </a:t>
            </a:r>
            <a:r>
              <a:rPr lang="en-US" dirty="0" smtClean="0"/>
              <a:t>periodic log backup (essential for truncating the log)</a:t>
            </a:r>
          </a:p>
          <a:p>
            <a:pPr marL="460375" lvl="1" indent="-460375">
              <a:lnSpc>
                <a:spcPct val="110000"/>
              </a:lnSpc>
            </a:pPr>
            <a:r>
              <a:rPr lang="en-US" sz="2000" dirty="0" smtClean="0"/>
              <a:t>New tools for monitoring and alerting</a:t>
            </a:r>
          </a:p>
          <a:p>
            <a:pPr marL="863600" lvl="2" indent="-460375">
              <a:lnSpc>
                <a:spcPct val="110000"/>
              </a:lnSpc>
              <a:spcBef>
                <a:spcPts val="0"/>
              </a:spcBef>
            </a:pPr>
            <a:r>
              <a:rPr lang="en-US" sz="2000" dirty="0" err="1"/>
              <a:t>AlwaysOn</a:t>
            </a:r>
            <a:r>
              <a:rPr lang="en-US" sz="2000" dirty="0"/>
              <a:t> </a:t>
            </a:r>
            <a:r>
              <a:rPr lang="en-US" sz="2000" dirty="0" smtClean="0"/>
              <a:t>Dashboard</a:t>
            </a:r>
          </a:p>
          <a:p>
            <a:pPr marL="863600" lvl="2" indent="-460375">
              <a:lnSpc>
                <a:spcPct val="110000"/>
              </a:lnSpc>
              <a:spcBef>
                <a:spcPts val="0"/>
              </a:spcBef>
            </a:pPr>
            <a:r>
              <a:rPr lang="en-US" sz="2000" dirty="0" smtClean="0"/>
              <a:t>New DMVs</a:t>
            </a:r>
            <a:endParaRPr lang="en-US" sz="2000" dirty="0"/>
          </a:p>
          <a:p>
            <a:pPr marL="863600" lvl="2" indent="-460375">
              <a:lnSpc>
                <a:spcPct val="110000"/>
              </a:lnSpc>
              <a:spcBef>
                <a:spcPts val="0"/>
              </a:spcBef>
            </a:pPr>
            <a:r>
              <a:rPr lang="en-US" sz="2000" dirty="0" smtClean="0"/>
              <a:t>System Center Operations Manager</a:t>
            </a:r>
            <a:endParaRPr lang="en-US" sz="2000" dirty="0"/>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Availability Groups for HA and DR</a:t>
            </a:r>
            <a:r>
              <a:rPr lang="en-US" dirty="0" smtClean="0">
                <a:solidFill>
                  <a:schemeClr val="tx1"/>
                </a:solidFill>
              </a:rPr>
              <a:t/>
            </a:r>
            <a:br>
              <a:rPr lang="en-US" dirty="0" smtClean="0">
                <a:solidFill>
                  <a:schemeClr val="tx1"/>
                </a:solidFill>
              </a:rPr>
            </a:br>
            <a:r>
              <a:rPr lang="en-US" sz="3600" dirty="0" smtClean="0">
                <a:solidFill>
                  <a:schemeClr val="accent1"/>
                </a:solidFill>
              </a:rPr>
              <a:t>Deployment Considerations</a:t>
            </a:r>
            <a:endParaRPr lang="en-US" sz="3600" dirty="0">
              <a:solidFill>
                <a:schemeClr val="accent1"/>
              </a:solidFill>
            </a:endParaRPr>
          </a:p>
        </p:txBody>
      </p:sp>
    </p:spTree>
    <p:extLst>
      <p:ext uri="{BB962C8B-B14F-4D97-AF65-F5344CB8AC3E}">
        <p14:creationId xmlns:p14="http://schemas.microsoft.com/office/powerpoint/2010/main" val="134917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676400"/>
            <a:ext cx="11840573" cy="4800600"/>
          </a:xfrm>
        </p:spPr>
        <p:txBody>
          <a:bodyPr>
            <a:noAutofit/>
          </a:bodyPr>
          <a:lstStyle/>
          <a:p>
            <a:r>
              <a:rPr lang="en-US" sz="2000" dirty="0"/>
              <a:t>Quorum </a:t>
            </a:r>
            <a:r>
              <a:rPr lang="en-US" sz="2000" dirty="0" smtClean="0"/>
              <a:t>is managed </a:t>
            </a:r>
            <a:r>
              <a:rPr lang="en-US" sz="2000" dirty="0"/>
              <a:t>by the </a:t>
            </a:r>
            <a:r>
              <a:rPr lang="en-US" sz="2000" dirty="0" smtClean="0"/>
              <a:t>WSFC, irrespective of the number of SQL Server instances, number of nodes, number of availability groups</a:t>
            </a:r>
          </a:p>
          <a:p>
            <a:r>
              <a:rPr lang="en-US" sz="2000" dirty="0" smtClean="0"/>
              <a:t>Important goal</a:t>
            </a:r>
            <a:r>
              <a:rPr lang="en-US" sz="2000" dirty="0"/>
              <a:t>: Design to ensure</a:t>
            </a:r>
            <a:endParaRPr lang="en-US" sz="2000" dirty="0" smtClean="0"/>
          </a:p>
          <a:p>
            <a:pPr lvl="1"/>
            <a:r>
              <a:rPr lang="en-US" sz="2000" dirty="0" smtClean="0"/>
              <a:t>Unavailability of the DR site (or the node at DR site) , or loss of network connectivity between sites should not impact the quorum of the WSFC</a:t>
            </a:r>
          </a:p>
          <a:p>
            <a:r>
              <a:rPr lang="en-US" sz="2000" dirty="0" smtClean="0"/>
              <a:t>Two steps:</a:t>
            </a:r>
          </a:p>
          <a:p>
            <a:pPr lvl="1"/>
            <a:r>
              <a:rPr lang="en-US" sz="2000" dirty="0" smtClean="0"/>
              <a:t>Node votes: First decide which nodes should have a vote</a:t>
            </a:r>
          </a:p>
          <a:p>
            <a:pPr lvl="1"/>
            <a:r>
              <a:rPr lang="en-US" sz="2000" dirty="0" smtClean="0"/>
              <a:t>Quorum Model: Then choose the appropriate quorum model</a:t>
            </a:r>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Availability Groups for HA and DR</a:t>
            </a:r>
            <a:r>
              <a:rPr lang="en-US" dirty="0" smtClean="0">
                <a:solidFill>
                  <a:schemeClr val="tx1"/>
                </a:solidFill>
              </a:rPr>
              <a:t/>
            </a:r>
            <a:br>
              <a:rPr lang="en-US" dirty="0" smtClean="0">
                <a:solidFill>
                  <a:schemeClr val="tx1"/>
                </a:solidFill>
              </a:rPr>
            </a:br>
            <a:r>
              <a:rPr lang="en-US" sz="3600" dirty="0" smtClean="0">
                <a:solidFill>
                  <a:schemeClr val="accent1"/>
                </a:solidFill>
              </a:rPr>
              <a:t>Quorum Considerations</a:t>
            </a:r>
            <a:endParaRPr lang="en-US" sz="3600" dirty="0">
              <a:solidFill>
                <a:schemeClr val="accent1"/>
              </a:solidFill>
            </a:endParaRPr>
          </a:p>
        </p:txBody>
      </p:sp>
    </p:spTree>
    <p:extLst>
      <p:ext uri="{BB962C8B-B14F-4D97-AF65-F5344CB8AC3E}">
        <p14:creationId xmlns:p14="http://schemas.microsoft.com/office/powerpoint/2010/main" val="32972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592062"/>
            <a:ext cx="11840573" cy="4884938"/>
          </a:xfrm>
        </p:spPr>
        <p:txBody>
          <a:bodyPr>
            <a:noAutofit/>
          </a:bodyPr>
          <a:lstStyle/>
          <a:p>
            <a:r>
              <a:rPr lang="en-US" sz="2000" dirty="0" smtClean="0"/>
              <a:t>Node Votes</a:t>
            </a:r>
          </a:p>
          <a:p>
            <a:pPr lvl="1"/>
            <a:r>
              <a:rPr lang="en-US" sz="2000" dirty="0" smtClean="0"/>
              <a:t>By default, every node has a vote =&gt; May not be ideal for the HA / DR goals</a:t>
            </a:r>
          </a:p>
          <a:p>
            <a:pPr lvl="1"/>
            <a:r>
              <a:rPr lang="en-US" sz="2000" dirty="0" smtClean="0"/>
              <a:t>Windows Server hotfix: </a:t>
            </a:r>
            <a:r>
              <a:rPr lang="en-US" sz="2000" u="sng" dirty="0">
                <a:hlinkClick r:id="rId2"/>
              </a:rPr>
              <a:t>http://</a:t>
            </a:r>
            <a:r>
              <a:rPr lang="en-US" sz="2000" u="sng" dirty="0" smtClean="0">
                <a:hlinkClick r:id="rId2"/>
              </a:rPr>
              <a:t>support.microsoft.com/kb/2494036</a:t>
            </a:r>
            <a:endParaRPr lang="en-US" sz="2000" u="sng" dirty="0" smtClean="0"/>
          </a:p>
          <a:p>
            <a:pPr lvl="1"/>
            <a:r>
              <a:rPr lang="en-US" sz="2000" dirty="0"/>
              <a:t>Guidelines: </a:t>
            </a:r>
            <a:r>
              <a:rPr lang="en-US" sz="2000" dirty="0">
                <a:hlinkClick r:id="rId3"/>
              </a:rPr>
              <a:t>http://</a:t>
            </a:r>
            <a:r>
              <a:rPr lang="en-US" sz="2000" dirty="0" smtClean="0">
                <a:hlinkClick r:id="rId3"/>
              </a:rPr>
              <a:t>msdn.microsoft.com/en-us/library/hh270280.aspx#RecommendedAdjustmentstoQuorumVoting</a:t>
            </a:r>
            <a:endParaRPr lang="en-US" sz="2000" dirty="0" smtClean="0"/>
          </a:p>
          <a:p>
            <a:r>
              <a:rPr lang="en-US" sz="2000" dirty="0" smtClean="0"/>
              <a:t>For the example topology discussed here, this means:</a:t>
            </a:r>
          </a:p>
          <a:p>
            <a:pPr lvl="1"/>
            <a:r>
              <a:rPr lang="en-US" sz="2000" dirty="0"/>
              <a:t>1 vote to each node in the primary data center</a:t>
            </a:r>
          </a:p>
          <a:p>
            <a:pPr lvl="1"/>
            <a:r>
              <a:rPr lang="en-US" sz="2000" dirty="0"/>
              <a:t>0 vote to the node in the disaster recovery data center</a:t>
            </a:r>
          </a:p>
          <a:p>
            <a:pPr lvl="1"/>
            <a:r>
              <a:rPr lang="en-US" sz="2000" dirty="0" smtClean="0"/>
              <a:t>= total 2 votes in the Windows Cluster =&gt; not ideal !</a:t>
            </a:r>
          </a:p>
          <a:p>
            <a:pPr lvl="1"/>
            <a:r>
              <a:rPr lang="en-US" sz="2000" dirty="0" smtClean="0"/>
              <a:t>Need odd number of votes for a “majority” based quorum model</a:t>
            </a:r>
          </a:p>
          <a:p>
            <a:r>
              <a:rPr lang="en-US" sz="2000" dirty="0"/>
              <a:t>Since this is a purely non-shared storage solution, two possible quorum models:</a:t>
            </a:r>
          </a:p>
          <a:p>
            <a:pPr lvl="1"/>
            <a:r>
              <a:rPr lang="en-US" sz="2000" dirty="0"/>
              <a:t>Node and File Share Majority, or </a:t>
            </a:r>
          </a:p>
          <a:p>
            <a:pPr lvl="1"/>
            <a:r>
              <a:rPr lang="en-US" sz="2000" dirty="0"/>
              <a:t>Node </a:t>
            </a:r>
            <a:r>
              <a:rPr lang="en-US" sz="2000" dirty="0" smtClean="0"/>
              <a:t>Majority</a:t>
            </a:r>
            <a:endParaRPr lang="en-US" sz="2000" dirty="0"/>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Availability Groups for HA and DR</a:t>
            </a:r>
            <a:r>
              <a:rPr lang="en-US" dirty="0" smtClean="0">
                <a:solidFill>
                  <a:schemeClr val="tx1"/>
                </a:solidFill>
              </a:rPr>
              <a:t/>
            </a:r>
            <a:br>
              <a:rPr lang="en-US" dirty="0" smtClean="0">
                <a:solidFill>
                  <a:schemeClr val="tx1"/>
                </a:solidFill>
              </a:rPr>
            </a:br>
            <a:r>
              <a:rPr lang="en-US" sz="3600" dirty="0" smtClean="0">
                <a:solidFill>
                  <a:schemeClr val="accent1"/>
                </a:solidFill>
              </a:rPr>
              <a:t>Quorum Considerations</a:t>
            </a:r>
            <a:endParaRPr lang="en-US" sz="3600" dirty="0">
              <a:solidFill>
                <a:schemeClr val="accent1"/>
              </a:solidFill>
            </a:endParaRPr>
          </a:p>
        </p:txBody>
      </p:sp>
    </p:spTree>
    <p:extLst>
      <p:ext uri="{BB962C8B-B14F-4D97-AF65-F5344CB8AC3E}">
        <p14:creationId xmlns:p14="http://schemas.microsoft.com/office/powerpoint/2010/main" val="19517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406294" y="6408172"/>
            <a:ext cx="11579384" cy="373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t>Note</a:t>
            </a:r>
            <a:r>
              <a:rPr lang="en-US" sz="1600" dirty="0" smtClean="0"/>
              <a:t>: The </a:t>
            </a:r>
            <a:r>
              <a:rPr lang="en-US" sz="1600" dirty="0" err="1" smtClean="0"/>
              <a:t>Fileshare</a:t>
            </a:r>
            <a:r>
              <a:rPr lang="en-US" sz="1600" dirty="0" smtClean="0"/>
              <a:t> Witness always has 1 vote. </a:t>
            </a:r>
            <a:endParaRPr lang="en-US" sz="1600" dirty="0"/>
          </a:p>
        </p:txBody>
      </p:sp>
      <p:sp>
        <p:nvSpPr>
          <p:cNvPr id="1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469157917"/>
              </p:ext>
            </p:extLst>
          </p:nvPr>
        </p:nvGraphicFramePr>
        <p:xfrm>
          <a:off x="1230000" y="1676400"/>
          <a:ext cx="9817412" cy="5105400"/>
        </p:xfrm>
        <a:graphic>
          <a:graphicData uri="http://schemas.openxmlformats.org/presentationml/2006/ole">
            <mc:AlternateContent xmlns:mc="http://schemas.openxmlformats.org/markup-compatibility/2006">
              <mc:Choice xmlns:v="urn:schemas-microsoft-com:vml" Requires="v">
                <p:oleObj spid="_x0000_s3161" name="Visio" r:id="rId4" imgW="4960890" imgH="2740883" progId="Visio.Drawing.11">
                  <p:embed/>
                </p:oleObj>
              </mc:Choice>
              <mc:Fallback>
                <p:oleObj name="Visio" r:id="rId4" imgW="4960890" imgH="274088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000" y="1676400"/>
                        <a:ext cx="9817412" cy="5105400"/>
                      </a:xfrm>
                      <a:prstGeom prst="rect">
                        <a:avLst/>
                      </a:prstGeom>
                      <a:noFill/>
                    </p:spPr>
                  </p:pic>
                </p:oleObj>
              </mc:Fallback>
            </mc:AlternateContent>
          </a:graphicData>
        </a:graphic>
      </p:graphicFrame>
      <p:sp>
        <p:nvSpPr>
          <p:cNvPr id="10" name="Title 1"/>
          <p:cNvSpPr>
            <a:spLocks noGrp="1"/>
          </p:cNvSpPr>
          <p:nvPr>
            <p:ph type="title"/>
          </p:nvPr>
        </p:nvSpPr>
        <p:spPr>
          <a:xfrm>
            <a:off x="227012" y="75090"/>
            <a:ext cx="9118903" cy="1067910"/>
          </a:xfrm>
        </p:spPr>
        <p:txBody>
          <a:bodyPr>
            <a:normAutofit fontScale="90000"/>
          </a:bodyPr>
          <a:lstStyle/>
          <a:p>
            <a:r>
              <a:rPr lang="en-US" dirty="0">
                <a:solidFill>
                  <a:schemeClr val="tx1"/>
                </a:solidFill>
              </a:rPr>
              <a:t>Quorum Model and Node </a:t>
            </a:r>
            <a:r>
              <a:rPr lang="en-US" dirty="0" smtClean="0">
                <a:solidFill>
                  <a:schemeClr val="tx1"/>
                </a:solidFill>
              </a:rPr>
              <a:t>Votes</a:t>
            </a:r>
            <a:br>
              <a:rPr lang="en-US" dirty="0" smtClean="0">
                <a:solidFill>
                  <a:schemeClr val="tx1"/>
                </a:solidFill>
              </a:rPr>
            </a:br>
            <a:r>
              <a:rPr lang="en-US" sz="4000" dirty="0" smtClean="0">
                <a:solidFill>
                  <a:schemeClr val="accent1"/>
                </a:solidFill>
              </a:rPr>
              <a:t>Node and </a:t>
            </a:r>
            <a:r>
              <a:rPr lang="en-US" sz="4000" dirty="0" err="1" smtClean="0">
                <a:solidFill>
                  <a:schemeClr val="accent1"/>
                </a:solidFill>
              </a:rPr>
              <a:t>Fileshare</a:t>
            </a:r>
            <a:r>
              <a:rPr lang="en-US" sz="4000" dirty="0" smtClean="0">
                <a:solidFill>
                  <a:schemeClr val="accent1"/>
                </a:solidFill>
              </a:rPr>
              <a:t> Majority</a:t>
            </a:r>
            <a:endParaRPr lang="en-US" sz="4000" dirty="0">
              <a:solidFill>
                <a:schemeClr val="accent1"/>
              </a:solidFill>
            </a:endParaRPr>
          </a:p>
        </p:txBody>
      </p:sp>
      <p:sp>
        <p:nvSpPr>
          <p:cNvPr id="11" name="Title 1"/>
          <p:cNvSpPr txBox="1">
            <a:spLocks/>
          </p:cNvSpPr>
          <p:nvPr/>
        </p:nvSpPr>
        <p:spPr>
          <a:xfrm>
            <a:off x="150812" y="1302772"/>
            <a:ext cx="11579384" cy="373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t>Use the “Node and File Share Majority” quorum model with a protected file share </a:t>
            </a:r>
            <a:r>
              <a:rPr lang="en-US" sz="1600" dirty="0" smtClean="0"/>
              <a:t>witness.</a:t>
            </a:r>
            <a:endParaRPr lang="en-US" sz="1600" dirty="0"/>
          </a:p>
        </p:txBody>
      </p:sp>
    </p:spTree>
    <p:extLst>
      <p:ext uri="{BB962C8B-B14F-4D97-AF65-F5344CB8AC3E}">
        <p14:creationId xmlns:p14="http://schemas.microsoft.com/office/powerpoint/2010/main" val="178768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27012" y="75090"/>
            <a:ext cx="9118903" cy="1067910"/>
          </a:xfrm>
        </p:spPr>
        <p:txBody>
          <a:bodyPr>
            <a:normAutofit fontScale="90000"/>
          </a:bodyPr>
          <a:lstStyle/>
          <a:p>
            <a:r>
              <a:rPr lang="en-US" dirty="0">
                <a:solidFill>
                  <a:schemeClr val="tx1"/>
                </a:solidFill>
              </a:rPr>
              <a:t>Quorum Model and Node </a:t>
            </a:r>
            <a:r>
              <a:rPr lang="en-US" dirty="0" smtClean="0">
                <a:solidFill>
                  <a:schemeClr val="tx1"/>
                </a:solidFill>
              </a:rPr>
              <a:t>Votes</a:t>
            </a:r>
            <a:br>
              <a:rPr lang="en-US" dirty="0" smtClean="0">
                <a:solidFill>
                  <a:schemeClr val="tx1"/>
                </a:solidFill>
              </a:rPr>
            </a:br>
            <a:r>
              <a:rPr lang="en-US" sz="4000" dirty="0" smtClean="0">
                <a:solidFill>
                  <a:schemeClr val="accent1"/>
                </a:solidFill>
              </a:rPr>
              <a:t>Node Majority</a:t>
            </a:r>
            <a:endParaRPr lang="en-US" sz="4000" dirty="0">
              <a:solidFill>
                <a:schemeClr val="accent1"/>
              </a:solidFill>
            </a:endParaRPr>
          </a:p>
        </p:txBody>
      </p:sp>
      <p:sp>
        <p:nvSpPr>
          <p:cNvPr id="1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1746360670"/>
              </p:ext>
            </p:extLst>
          </p:nvPr>
        </p:nvGraphicFramePr>
        <p:xfrm>
          <a:off x="989012" y="1752600"/>
          <a:ext cx="9601200" cy="4876800"/>
        </p:xfrm>
        <a:graphic>
          <a:graphicData uri="http://schemas.openxmlformats.org/presentationml/2006/ole">
            <mc:AlternateContent xmlns:mc="http://schemas.openxmlformats.org/markup-compatibility/2006">
              <mc:Choice xmlns:v="urn:schemas-microsoft-com:vml" Requires="v">
                <p:oleObj spid="_x0000_s2138" name="Visio" r:id="rId4" imgW="4960890" imgH="2726016" progId="Visio.Drawing.11">
                  <p:embed/>
                </p:oleObj>
              </mc:Choice>
              <mc:Fallback>
                <p:oleObj name="Visio" r:id="rId4" imgW="4960890" imgH="2726016"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2" y="1752600"/>
                        <a:ext cx="9601200" cy="4876800"/>
                      </a:xfrm>
                      <a:prstGeom prst="rect">
                        <a:avLst/>
                      </a:prstGeom>
                      <a:noFill/>
                    </p:spPr>
                  </p:pic>
                </p:oleObj>
              </mc:Fallback>
            </mc:AlternateContent>
          </a:graphicData>
        </a:graphic>
      </p:graphicFrame>
      <p:sp>
        <p:nvSpPr>
          <p:cNvPr id="79" name="Title 1"/>
          <p:cNvSpPr txBox="1">
            <a:spLocks/>
          </p:cNvSpPr>
          <p:nvPr/>
        </p:nvSpPr>
        <p:spPr>
          <a:xfrm>
            <a:off x="150812" y="1302772"/>
            <a:ext cx="11579384" cy="373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t>Add an additional voting node to the WSFC in the primary data center, and then use the “Node Majority” quorum </a:t>
            </a:r>
            <a:r>
              <a:rPr lang="en-US" sz="1600" dirty="0" smtClean="0"/>
              <a:t>model.</a:t>
            </a:r>
            <a:endParaRPr lang="en-US" sz="1600" dirty="0"/>
          </a:p>
        </p:txBody>
      </p:sp>
    </p:spTree>
    <p:extLst>
      <p:ext uri="{BB962C8B-B14F-4D97-AF65-F5344CB8AC3E}">
        <p14:creationId xmlns:p14="http://schemas.microsoft.com/office/powerpoint/2010/main" val="270915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5004"/>
            <a:ext cx="10996612" cy="1107996"/>
          </a:xfrm>
        </p:spPr>
        <p:txBody>
          <a:bodyPr/>
          <a:lstStyle/>
          <a:p>
            <a:r>
              <a:rPr lang="en-US" dirty="0">
                <a:solidFill>
                  <a:schemeClr val="tx1"/>
                </a:solidFill>
              </a:rPr>
              <a:t>Quorum Model and Node Votes</a:t>
            </a:r>
            <a:br>
              <a:rPr lang="en-US" dirty="0">
                <a:solidFill>
                  <a:schemeClr val="tx1"/>
                </a:solidFill>
              </a:rPr>
            </a:br>
            <a:r>
              <a:rPr lang="en-US" sz="3600" dirty="0">
                <a:solidFill>
                  <a:schemeClr val="accent1"/>
                </a:solidFill>
              </a:rPr>
              <a:t>How to set / view</a:t>
            </a:r>
            <a:endParaRPr lang="en-US" dirty="0"/>
          </a:p>
        </p:txBody>
      </p:sp>
      <p:sp>
        <p:nvSpPr>
          <p:cNvPr id="4" name="TechEd Tile"/>
          <p:cNvSpPr/>
          <p:nvPr/>
        </p:nvSpPr>
        <p:spPr bwMode="ltGray">
          <a:xfrm>
            <a:off x="1217612" y="1352877"/>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lumMod val="20000"/>
                    <a:lumOff val="80000"/>
                    <a:alpha val="99000"/>
                  </a:schemeClr>
                </a:solidFill>
                <a:latin typeface="Segoe UI" pitchFamily="34" charset="0"/>
                <a:ea typeface="Segoe UI" pitchFamily="34" charset="0"/>
                <a:cs typeface="Segoe UI" pitchFamily="34" charset="0"/>
              </a:rPr>
              <a:t>To View Quorum Model</a:t>
            </a:r>
            <a:endParaRPr lang="en-US" sz="20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217613" y="1863385"/>
            <a:ext cx="4991110" cy="1718015"/>
            <a:chOff x="1022073" y="2340440"/>
            <a:chExt cx="4991110" cy="1068226"/>
          </a:xfrm>
        </p:grpSpPr>
        <p:sp>
          <p:nvSpPr>
            <p:cNvPr id="7" name="Rectangle 6"/>
            <p:cNvSpPr/>
            <p:nvPr/>
          </p:nvSpPr>
          <p:spPr bwMode="auto">
            <a:xfrm>
              <a:off x="1022073" y="2340440"/>
              <a:ext cx="4991110" cy="106822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640463" y="2456282"/>
              <a:ext cx="3705630" cy="822887"/>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Windows Failover Cluster Manager GUI</a:t>
              </a: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PowerShell</a:t>
              </a: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Cluster.exe</a:t>
              </a: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SQL Server DMVs</a:t>
              </a:r>
            </a:p>
            <a:p>
              <a:pPr marL="0" lvl="1" algn="ctr">
                <a:tabLst>
                  <a:tab pos="1828800" algn="l"/>
                </a:tabLst>
              </a:pPr>
              <a:r>
                <a:rPr lang="en-US" sz="1600" dirty="0" err="1">
                  <a:solidFill>
                    <a:schemeClr val="bg2">
                      <a:alpha val="99000"/>
                    </a:schemeClr>
                  </a:solidFill>
                  <a:latin typeface="Segoe UI" pitchFamily="34" charset="0"/>
                  <a:ea typeface="Segoe UI" pitchFamily="34" charset="0"/>
                  <a:cs typeface="Segoe UI" pitchFamily="34" charset="0"/>
                </a:rPr>
                <a:t>AlwaysOn</a:t>
              </a:r>
              <a:r>
                <a:rPr lang="en-US" sz="1600" dirty="0">
                  <a:solidFill>
                    <a:schemeClr val="bg2">
                      <a:alpha val="99000"/>
                    </a:schemeClr>
                  </a:solidFill>
                  <a:latin typeface="Segoe UI" pitchFamily="34" charset="0"/>
                  <a:ea typeface="Segoe UI" pitchFamily="34" charset="0"/>
                  <a:cs typeface="Segoe UI" pitchFamily="34" charset="0"/>
                </a:rPr>
                <a:t> Dashboard in </a:t>
              </a:r>
              <a:r>
                <a:rPr lang="en-US" sz="1600" dirty="0" smtClean="0">
                  <a:solidFill>
                    <a:schemeClr val="bg2">
                      <a:alpha val="99000"/>
                    </a:schemeClr>
                  </a:solidFill>
                  <a:latin typeface="Segoe UI" pitchFamily="34" charset="0"/>
                  <a:ea typeface="Segoe UI" pitchFamily="34" charset="0"/>
                  <a:cs typeface="Segoe UI" pitchFamily="34" charset="0"/>
                </a:rPr>
                <a:t>SSMS</a:t>
              </a:r>
              <a:endParaRPr lang="en-US" sz="1600" dirty="0">
                <a:solidFill>
                  <a:schemeClr val="bg2">
                    <a:alpha val="99000"/>
                  </a:schemeClr>
                </a:solidFill>
                <a:latin typeface="Segoe UI" pitchFamily="34" charset="0"/>
                <a:ea typeface="Segoe UI" pitchFamily="34" charset="0"/>
                <a:cs typeface="Segoe UI" pitchFamily="34" charset="0"/>
              </a:endParaRPr>
            </a:p>
          </p:txBody>
        </p:sp>
      </p:grpSp>
      <p:sp>
        <p:nvSpPr>
          <p:cNvPr id="11" name="Arrow Bar"/>
          <p:cNvSpPr/>
          <p:nvPr/>
        </p:nvSpPr>
        <p:spPr bwMode="gray">
          <a:xfrm>
            <a:off x="6371179" y="1352877"/>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FFFFFF">
                    <a:alpha val="99000"/>
                  </a:srgbClr>
                </a:solidFill>
                <a:latin typeface="Segoe UI" pitchFamily="34" charset="0"/>
                <a:ea typeface="Segoe UI" pitchFamily="34" charset="0"/>
                <a:cs typeface="Segoe UI" pitchFamily="34" charset="0"/>
              </a:rPr>
              <a:t>To Change Quorum Model</a:t>
            </a:r>
            <a:endParaRPr lang="en-US" sz="2000" dirty="0">
              <a:solidFill>
                <a:srgbClr val="FFFFFF">
                  <a:alpha val="99000"/>
                </a:srgbClr>
              </a:solidFill>
              <a:latin typeface="Segoe UI" pitchFamily="34" charset="0"/>
              <a:ea typeface="Segoe UI" pitchFamily="34" charset="0"/>
              <a:cs typeface="Segoe UI" pitchFamily="34" charset="0"/>
            </a:endParaRPr>
          </a:p>
        </p:txBody>
      </p:sp>
      <p:grpSp>
        <p:nvGrpSpPr>
          <p:cNvPr id="16" name="MS Learning Link"/>
          <p:cNvGrpSpPr/>
          <p:nvPr/>
        </p:nvGrpSpPr>
        <p:grpSpPr>
          <a:xfrm>
            <a:off x="6371180" y="1875145"/>
            <a:ext cx="4992624" cy="1718012"/>
            <a:chOff x="6175640" y="2595282"/>
            <a:chExt cx="4992624"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824456" y="2664097"/>
              <a:ext cx="3705630" cy="393431"/>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Windows Failover Cluster Manager GUI</a:t>
              </a: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PowerShell</a:t>
              </a:r>
            </a:p>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Cluster.exe</a:t>
              </a:r>
              <a:endParaRPr lang="en-US" sz="1600" dirty="0">
                <a:solidFill>
                  <a:schemeClr val="bg2">
                    <a:alpha val="99000"/>
                  </a:schemeClr>
                </a:solidFill>
                <a:latin typeface="Segoe UI" pitchFamily="34" charset="0"/>
                <a:ea typeface="Segoe UI" pitchFamily="34" charset="0"/>
                <a:cs typeface="Segoe UI" pitchFamily="34" charset="0"/>
              </a:endParaRPr>
            </a:p>
          </p:txBody>
        </p:sp>
      </p:grpSp>
      <p:sp>
        <p:nvSpPr>
          <p:cNvPr id="20" name="Left Mask"/>
          <p:cNvSpPr/>
          <p:nvPr/>
        </p:nvSpPr>
        <p:spPr bwMode="hidden">
          <a:xfrm>
            <a:off x="-1" y="3484867"/>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1217613" y="3657600"/>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lumMod val="20000"/>
                    <a:lumOff val="80000"/>
                    <a:alpha val="99000"/>
                  </a:schemeClr>
                </a:solidFill>
                <a:latin typeface="Segoe UI" pitchFamily="34" charset="0"/>
                <a:ea typeface="Segoe UI" pitchFamily="34" charset="0"/>
                <a:cs typeface="Segoe UI" pitchFamily="34" charset="0"/>
              </a:rPr>
              <a:t>To View Node Votes</a:t>
            </a:r>
            <a:endParaRPr lang="en-US" sz="20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7" name="MS TechNet Link"/>
          <p:cNvGrpSpPr/>
          <p:nvPr/>
        </p:nvGrpSpPr>
        <p:grpSpPr>
          <a:xfrm>
            <a:off x="1217614" y="4114800"/>
            <a:ext cx="4991110" cy="1796708"/>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65436" y="5112720"/>
              <a:ext cx="2904385" cy="487665"/>
            </a:xfrm>
            <a:prstGeom prst="rect">
              <a:avLst/>
            </a:prstGeom>
          </p:spPr>
          <p:txBody>
            <a:bodyPr wrap="none">
              <a:spAutoFit/>
            </a:bodyPr>
            <a:lstStyle/>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PowerShell</a:t>
              </a:r>
              <a:endParaRPr lang="en-US" sz="1600" dirty="0">
                <a:solidFill>
                  <a:schemeClr val="bg2">
                    <a:alpha val="99000"/>
                  </a:schemeClr>
                </a:solidFill>
                <a:latin typeface="Segoe UI" pitchFamily="34" charset="0"/>
                <a:ea typeface="Segoe UI" pitchFamily="34" charset="0"/>
                <a:cs typeface="Segoe UI" pitchFamily="34" charset="0"/>
              </a:endParaRP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Cluster.exe</a:t>
              </a:r>
            </a:p>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SQL Server DMVs</a:t>
              </a:r>
            </a:p>
            <a:p>
              <a:pPr marL="0" lvl="1" algn="ctr">
                <a:tabLst>
                  <a:tab pos="1828800" algn="l"/>
                </a:tabLst>
              </a:pPr>
              <a:r>
                <a:rPr lang="en-US" sz="1600" dirty="0" err="1">
                  <a:solidFill>
                    <a:schemeClr val="bg2">
                      <a:alpha val="99000"/>
                    </a:schemeClr>
                  </a:solidFill>
                  <a:latin typeface="Segoe UI" pitchFamily="34" charset="0"/>
                  <a:ea typeface="Segoe UI" pitchFamily="34" charset="0"/>
                  <a:cs typeface="Segoe UI" pitchFamily="34" charset="0"/>
                </a:rPr>
                <a:t>AlwaysOn</a:t>
              </a:r>
              <a:r>
                <a:rPr lang="en-US" sz="1600" dirty="0">
                  <a:solidFill>
                    <a:schemeClr val="bg2">
                      <a:alpha val="99000"/>
                    </a:schemeClr>
                  </a:solidFill>
                  <a:latin typeface="Segoe UI" pitchFamily="34" charset="0"/>
                  <a:ea typeface="Segoe UI" pitchFamily="34" charset="0"/>
                  <a:cs typeface="Segoe UI" pitchFamily="34" charset="0"/>
                </a:rPr>
                <a:t> Dashboard in SSMS</a:t>
              </a:r>
            </a:p>
          </p:txBody>
        </p:sp>
      </p:grpSp>
      <p:sp>
        <p:nvSpPr>
          <p:cNvPr id="32" name="Title Tile"/>
          <p:cNvSpPr/>
          <p:nvPr/>
        </p:nvSpPr>
        <p:spPr bwMode="gray">
          <a:xfrm>
            <a:off x="6371180" y="3657600"/>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FFFFFF">
                    <a:alpha val="99000"/>
                  </a:srgbClr>
                </a:solidFill>
                <a:latin typeface="Segoe UI" pitchFamily="34" charset="0"/>
                <a:ea typeface="Segoe UI" pitchFamily="34" charset="0"/>
                <a:cs typeface="Segoe UI" pitchFamily="34" charset="0"/>
              </a:rPr>
              <a:t>To Change Node Votes</a:t>
            </a:r>
            <a:endParaRPr lang="en-US" sz="2000" dirty="0">
              <a:solidFill>
                <a:srgbClr val="FFFFFF">
                  <a:alpha val="99000"/>
                </a:srgbClr>
              </a:solidFill>
              <a:latin typeface="Segoe UI" pitchFamily="34" charset="0"/>
              <a:ea typeface="Segoe UI" pitchFamily="34" charset="0"/>
              <a:cs typeface="Segoe UI" pitchFamily="34" charset="0"/>
            </a:endParaRPr>
          </a:p>
        </p:txBody>
      </p:sp>
      <p:grpSp>
        <p:nvGrpSpPr>
          <p:cNvPr id="34" name="MSDN Link"/>
          <p:cNvGrpSpPr/>
          <p:nvPr/>
        </p:nvGrpSpPr>
        <p:grpSpPr>
          <a:xfrm>
            <a:off x="6361102" y="4114800"/>
            <a:ext cx="4991110" cy="1796708"/>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8075399" y="5087628"/>
              <a:ext cx="1171475" cy="264732"/>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PowerShell</a:t>
              </a:r>
            </a:p>
            <a:p>
              <a:pPr marL="0" lvl="1" algn="ctr">
                <a:tabLst>
                  <a:tab pos="1828800" algn="l"/>
                </a:tabLst>
              </a:pPr>
              <a:r>
                <a:rPr lang="en-US" sz="1600" dirty="0" smtClean="0">
                  <a:solidFill>
                    <a:schemeClr val="bg2">
                      <a:alpha val="99000"/>
                    </a:schemeClr>
                  </a:solidFill>
                  <a:latin typeface="Segoe UI" pitchFamily="34" charset="0"/>
                  <a:ea typeface="Segoe UI" pitchFamily="34" charset="0"/>
                  <a:cs typeface="Segoe UI" pitchFamily="34" charset="0"/>
                </a:rPr>
                <a:t>Cluster.exe</a:t>
              </a:r>
              <a:endParaRPr lang="en-US" sz="1600" dirty="0">
                <a:solidFill>
                  <a:schemeClr val="bg2">
                    <a:alpha val="99000"/>
                  </a:schemeClr>
                </a:solidFill>
                <a:latin typeface="Segoe UI" pitchFamily="34" charset="0"/>
                <a:ea typeface="Segoe UI" pitchFamily="34" charset="0"/>
                <a:cs typeface="Segoe UI" pitchFamily="34" charset="0"/>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2467451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20" y="1447800"/>
            <a:ext cx="11792520" cy="4632366"/>
          </a:xfrm>
        </p:spPr>
        <p:txBody>
          <a:bodyPr>
            <a:noAutofit/>
          </a:bodyPr>
          <a:lstStyle/>
          <a:p>
            <a:r>
              <a:rPr lang="en-US" sz="2400" dirty="0" smtClean="0"/>
              <a:t>Disaster = Primary site is down</a:t>
            </a:r>
          </a:p>
          <a:p>
            <a:r>
              <a:rPr lang="en-US" sz="2400" dirty="0" smtClean="0"/>
              <a:t>Manual Process involved to bring database service online on the DR site</a:t>
            </a:r>
            <a:endParaRPr lang="en-US" sz="2000" dirty="0" smtClean="0"/>
          </a:p>
          <a:p>
            <a:pPr lvl="1"/>
            <a:r>
              <a:rPr lang="en-US" sz="2000" dirty="0" smtClean="0"/>
              <a:t>Force Quorum on the secondary in the DR site</a:t>
            </a:r>
          </a:p>
          <a:p>
            <a:pPr lvl="1"/>
            <a:r>
              <a:rPr lang="en-US" sz="2000" dirty="0" smtClean="0"/>
              <a:t>Execute </a:t>
            </a:r>
            <a:r>
              <a:rPr lang="en-US" sz="2000" dirty="0"/>
              <a:t>FORCE SERVICE ALLOW DATA </a:t>
            </a:r>
            <a:r>
              <a:rPr lang="en-US" sz="2000" dirty="0" smtClean="0"/>
              <a:t>LOSS</a:t>
            </a:r>
            <a:endParaRPr lang="en-US" sz="2000" dirty="0"/>
          </a:p>
          <a:p>
            <a:pPr lvl="1"/>
            <a:r>
              <a:rPr lang="en-US" sz="2000" dirty="0" smtClean="0"/>
              <a:t>Adjust quorum model and/or node votes</a:t>
            </a:r>
          </a:p>
        </p:txBody>
      </p:sp>
      <p:sp>
        <p:nvSpPr>
          <p:cNvPr id="5" name="Title 1"/>
          <p:cNvSpPr>
            <a:spLocks noGrp="1"/>
          </p:cNvSpPr>
          <p:nvPr>
            <p:ph type="title"/>
          </p:nvPr>
        </p:nvSpPr>
        <p:spPr>
          <a:xfrm>
            <a:off x="227012" y="76200"/>
            <a:ext cx="11306663" cy="609398"/>
          </a:xfrm>
        </p:spPr>
        <p:txBody>
          <a:bodyPr/>
          <a:lstStyle/>
          <a:p>
            <a:r>
              <a:rPr lang="en-US" dirty="0" smtClean="0">
                <a:solidFill>
                  <a:schemeClr val="tx1"/>
                </a:solidFill>
              </a:rPr>
              <a:t>Recovering from a Disaster</a:t>
            </a:r>
            <a:endParaRPr lang="en-US" sz="3600" dirty="0">
              <a:solidFill>
                <a:schemeClr val="accent1"/>
              </a:solidFill>
            </a:endParaRPr>
          </a:p>
        </p:txBody>
      </p:sp>
    </p:spTree>
    <p:extLst>
      <p:ext uri="{BB962C8B-B14F-4D97-AF65-F5344CB8AC3E}">
        <p14:creationId xmlns:p14="http://schemas.microsoft.com/office/powerpoint/2010/main" val="4688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25" y="126274"/>
            <a:ext cx="11824744" cy="685800"/>
          </a:xfrm>
        </p:spPr>
        <p:txBody>
          <a:bodyPr>
            <a:noAutofit/>
          </a:bodyPr>
          <a:lstStyle/>
          <a:p>
            <a:pPr algn="l"/>
            <a:r>
              <a:rPr lang="en-US" dirty="0" smtClean="0"/>
              <a:t>Setting the Stage</a:t>
            </a:r>
            <a:endParaRPr lang="en-US" dirty="0"/>
          </a:p>
        </p:txBody>
      </p:sp>
      <p:sp>
        <p:nvSpPr>
          <p:cNvPr id="3" name="Content Placeholder 2"/>
          <p:cNvSpPr txBox="1">
            <a:spLocks/>
          </p:cNvSpPr>
          <p:nvPr/>
        </p:nvSpPr>
        <p:spPr>
          <a:xfrm>
            <a:off x="296016" y="1676400"/>
            <a:ext cx="11702854" cy="4998720"/>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tx1">
                    <a:lumMod val="85000"/>
                    <a:lumOff val="15000"/>
                  </a:schemeClr>
                </a:solidFill>
                <a:latin typeface="Century Gothic"/>
                <a:ea typeface="+mn-ea"/>
                <a:cs typeface="+mn-cs"/>
              </a:defRPr>
            </a:lvl2pPr>
            <a:lvl3pPr marL="638175" indent="-34290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3pPr>
            <a:lvl4pPr marL="865188" indent="-28575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4pPr>
            <a:lvl5pPr marL="1131888" indent="-285750" algn="l" defTabSz="914400" rtl="0" eaLnBrk="1" latinLnBrk="0" hangingPunct="1">
              <a:spcBef>
                <a:spcPct val="20000"/>
              </a:spcBef>
              <a:buFont typeface="Arial" pitchFamily="34" charset="0"/>
              <a:buChar char="•"/>
              <a:defRPr lang="en-US" sz="2000" kern="1200" dirty="0">
                <a:solidFill>
                  <a:schemeClr val="tx1">
                    <a:lumMod val="85000"/>
                    <a:lumOff val="15000"/>
                  </a:schemeClr>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defTabSz="914363">
              <a:lnSpc>
                <a:spcPct val="90000"/>
              </a:lnSpc>
              <a:buSzPct val="90000"/>
              <a:buBlip>
                <a:blip r:embed="rId3"/>
              </a:buBlip>
            </a:pPr>
            <a:r>
              <a:rPr lang="en-US" sz="2000" dirty="0" smtClean="0">
                <a:solidFill>
                  <a:schemeClr val="tx1"/>
                </a:solidFill>
                <a:latin typeface="+mn-lt"/>
              </a:rPr>
              <a:t>Assumed Pre-requisites for this presentation: Basic </a:t>
            </a:r>
            <a:r>
              <a:rPr lang="en-US" sz="2000" dirty="0">
                <a:solidFill>
                  <a:schemeClr val="tx1"/>
                </a:solidFill>
                <a:latin typeface="+mn-lt"/>
              </a:rPr>
              <a:t>knowledge </a:t>
            </a:r>
            <a:r>
              <a:rPr lang="en-US" sz="2000" dirty="0" smtClean="0">
                <a:solidFill>
                  <a:schemeClr val="tx1"/>
                </a:solidFill>
                <a:latin typeface="+mn-lt"/>
              </a:rPr>
              <a:t>of</a:t>
            </a:r>
            <a:endParaRPr lang="en-US" sz="2000" dirty="0">
              <a:solidFill>
                <a:schemeClr val="tx1"/>
              </a:solidFill>
              <a:latin typeface="+mn-lt"/>
            </a:endParaRPr>
          </a:p>
          <a:p>
            <a:pPr marL="755650" lvl="2" indent="-460375" defTabSz="914363">
              <a:lnSpc>
                <a:spcPct val="90000"/>
              </a:lnSpc>
              <a:buSzPct val="90000"/>
              <a:buBlip>
                <a:blip r:embed="rId3"/>
              </a:buBlip>
            </a:pPr>
            <a:r>
              <a:rPr lang="en-US" dirty="0" err="1">
                <a:solidFill>
                  <a:schemeClr val="tx1"/>
                </a:solidFill>
                <a:latin typeface="+mn-lt"/>
              </a:rPr>
              <a:t>AlwaysOn</a:t>
            </a:r>
            <a:r>
              <a:rPr lang="en-US" dirty="0">
                <a:solidFill>
                  <a:schemeClr val="tx1"/>
                </a:solidFill>
                <a:latin typeface="+mn-lt"/>
              </a:rPr>
              <a:t> Failover Cluster Instances (FCI)</a:t>
            </a:r>
          </a:p>
          <a:p>
            <a:pPr marL="755650" lvl="2" indent="-460375" defTabSz="914363">
              <a:lnSpc>
                <a:spcPct val="90000"/>
              </a:lnSpc>
              <a:buSzPct val="90000"/>
              <a:buBlip>
                <a:blip r:embed="rId3"/>
              </a:buBlip>
            </a:pPr>
            <a:r>
              <a:rPr lang="en-US" dirty="0" err="1">
                <a:solidFill>
                  <a:schemeClr val="tx1"/>
                </a:solidFill>
                <a:latin typeface="+mn-lt"/>
              </a:rPr>
              <a:t>AlwaysOn</a:t>
            </a:r>
            <a:r>
              <a:rPr lang="en-US" dirty="0">
                <a:solidFill>
                  <a:schemeClr val="tx1"/>
                </a:solidFill>
                <a:latin typeface="+mn-lt"/>
              </a:rPr>
              <a:t> Availability Groups (AG)</a:t>
            </a:r>
          </a:p>
          <a:p>
            <a:pPr marL="460375" lvl="1" indent="-460375" defTabSz="914363">
              <a:lnSpc>
                <a:spcPct val="90000"/>
              </a:lnSpc>
              <a:buSzPct val="90000"/>
              <a:buBlip>
                <a:blip r:embed="rId3"/>
              </a:buBlip>
            </a:pPr>
            <a:endParaRPr lang="en-US" sz="2000" dirty="0" smtClean="0">
              <a:solidFill>
                <a:schemeClr val="tx1"/>
              </a:solidFill>
              <a:latin typeface="+mn-lt"/>
            </a:endParaRPr>
          </a:p>
          <a:p>
            <a:pPr marL="460375" lvl="1" indent="-460375" defTabSz="914363">
              <a:lnSpc>
                <a:spcPct val="90000"/>
              </a:lnSpc>
              <a:buSzPct val="90000"/>
              <a:buBlip>
                <a:blip r:embed="rId3"/>
              </a:buBlip>
            </a:pPr>
            <a:endParaRPr lang="en-US" sz="2000" dirty="0">
              <a:solidFill>
                <a:schemeClr val="tx1"/>
              </a:solidFill>
              <a:latin typeface="+mn-lt"/>
            </a:endParaRPr>
          </a:p>
          <a:p>
            <a:pPr marL="460375" lvl="1" indent="-460375" defTabSz="914363">
              <a:lnSpc>
                <a:spcPct val="90000"/>
              </a:lnSpc>
              <a:buSzPct val="90000"/>
              <a:buBlip>
                <a:blip r:embed="rId3"/>
              </a:buBlip>
            </a:pPr>
            <a:r>
              <a:rPr lang="en-US" sz="2000" dirty="0">
                <a:solidFill>
                  <a:schemeClr val="tx1"/>
                </a:solidFill>
                <a:latin typeface="+mn-lt"/>
              </a:rPr>
              <a:t>Definition: For the purpose of this presentation</a:t>
            </a:r>
          </a:p>
          <a:p>
            <a:pPr marL="755650" lvl="2" indent="-460375" defTabSz="914363">
              <a:lnSpc>
                <a:spcPct val="90000"/>
              </a:lnSpc>
              <a:buSzPct val="90000"/>
              <a:buBlip>
                <a:blip r:embed="rId3"/>
              </a:buBlip>
            </a:pPr>
            <a:r>
              <a:rPr lang="en-US" dirty="0">
                <a:solidFill>
                  <a:schemeClr val="tx1"/>
                </a:solidFill>
                <a:latin typeface="+mn-lt"/>
              </a:rPr>
              <a:t>High Availability (Local HA): Availability within a data center</a:t>
            </a:r>
          </a:p>
          <a:p>
            <a:pPr marL="755650" lvl="2" indent="-460375" defTabSz="914363">
              <a:lnSpc>
                <a:spcPct val="90000"/>
              </a:lnSpc>
              <a:buSzPct val="90000"/>
              <a:buBlip>
                <a:blip r:embed="rId3"/>
              </a:buBlip>
            </a:pPr>
            <a:r>
              <a:rPr lang="en-US" dirty="0">
                <a:solidFill>
                  <a:schemeClr val="tx1"/>
                </a:solidFill>
                <a:latin typeface="+mn-lt"/>
              </a:rPr>
              <a:t>Disaster Recovery (DR): Availability across data </a:t>
            </a:r>
            <a:r>
              <a:rPr lang="en-US" dirty="0" smtClean="0">
                <a:solidFill>
                  <a:schemeClr val="tx1"/>
                </a:solidFill>
                <a:latin typeface="+mn-lt"/>
              </a:rPr>
              <a:t>centers</a:t>
            </a:r>
            <a:endParaRPr lang="en-US" dirty="0">
              <a:solidFill>
                <a:schemeClr val="tx1"/>
              </a:solidFill>
              <a:latin typeface="+mn-lt"/>
            </a:endParaRPr>
          </a:p>
        </p:txBody>
      </p:sp>
    </p:spTree>
    <p:extLst>
      <p:ext uri="{BB962C8B-B14F-4D97-AF65-F5344CB8AC3E}">
        <p14:creationId xmlns:p14="http://schemas.microsoft.com/office/powerpoint/2010/main" val="523103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0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2000"/>
                                        <p:tgtEl>
                                          <p:spTgt spid="3">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20" y="1447800"/>
            <a:ext cx="11792520" cy="4632366"/>
          </a:xfrm>
        </p:spPr>
        <p:txBody>
          <a:bodyPr>
            <a:noAutofit/>
          </a:bodyPr>
          <a:lstStyle/>
          <a:p>
            <a:r>
              <a:rPr lang="en-US" sz="2000" dirty="0" smtClean="0"/>
              <a:t>Hardware: new hardware, reuse existing hardware?</a:t>
            </a:r>
          </a:p>
          <a:p>
            <a:r>
              <a:rPr lang="en-US" sz="2000" dirty="0"/>
              <a:t>Windows Clustering: involve the Windows System Administration team and the networking </a:t>
            </a:r>
            <a:r>
              <a:rPr lang="en-US" sz="2000" dirty="0" smtClean="0"/>
              <a:t>team</a:t>
            </a:r>
          </a:p>
          <a:p>
            <a:pPr lvl="1"/>
            <a:r>
              <a:rPr lang="en-US" sz="2000" dirty="0" smtClean="0"/>
              <a:t>Quorum </a:t>
            </a:r>
            <a:r>
              <a:rPr lang="en-US" sz="2000" dirty="0"/>
              <a:t>considerations across multiple data centers</a:t>
            </a:r>
          </a:p>
          <a:p>
            <a:pPr lvl="1"/>
            <a:r>
              <a:rPr lang="en-US" sz="2000" dirty="0"/>
              <a:t>Cluster network communication across multiple data </a:t>
            </a:r>
            <a:r>
              <a:rPr lang="en-US" sz="2000" dirty="0" smtClean="0"/>
              <a:t>centers</a:t>
            </a:r>
            <a:endParaRPr lang="en-US" sz="2000" dirty="0"/>
          </a:p>
          <a:p>
            <a:r>
              <a:rPr lang="en-US" sz="2000" dirty="0" smtClean="0"/>
              <a:t>Stages: migrate the whole configuration at once, or migrate the DR afterwards?</a:t>
            </a:r>
          </a:p>
          <a:p>
            <a:r>
              <a:rPr lang="en-US" sz="2000" dirty="0" smtClean="0"/>
              <a:t>Application connection string change</a:t>
            </a:r>
          </a:p>
        </p:txBody>
      </p:sp>
      <p:sp>
        <p:nvSpPr>
          <p:cNvPr id="5" name="Title 1"/>
          <p:cNvSpPr>
            <a:spLocks noGrp="1"/>
          </p:cNvSpPr>
          <p:nvPr>
            <p:ph type="title"/>
          </p:nvPr>
        </p:nvSpPr>
        <p:spPr>
          <a:xfrm>
            <a:off x="227012" y="76200"/>
            <a:ext cx="11306663" cy="1107996"/>
          </a:xfrm>
        </p:spPr>
        <p:txBody>
          <a:bodyPr/>
          <a:lstStyle/>
          <a:p>
            <a:r>
              <a:rPr lang="en-US" dirty="0" smtClean="0">
                <a:solidFill>
                  <a:schemeClr val="tx1"/>
                </a:solidFill>
              </a:rPr>
              <a:t>Migration: From DBM+LS to AG</a:t>
            </a:r>
            <a:br>
              <a:rPr lang="en-US" dirty="0" smtClean="0">
                <a:solidFill>
                  <a:schemeClr val="tx1"/>
                </a:solidFill>
              </a:rPr>
            </a:br>
            <a:r>
              <a:rPr lang="en-US" sz="3600" dirty="0">
                <a:solidFill>
                  <a:schemeClr val="accent1"/>
                </a:solidFill>
              </a:rPr>
              <a:t>Planning and Key Considerations</a:t>
            </a:r>
          </a:p>
        </p:txBody>
      </p:sp>
    </p:spTree>
    <p:extLst>
      <p:ext uri="{BB962C8B-B14F-4D97-AF65-F5344CB8AC3E}">
        <p14:creationId xmlns:p14="http://schemas.microsoft.com/office/powerpoint/2010/main" val="16062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76200"/>
            <a:ext cx="10996612" cy="1107996"/>
          </a:xfrm>
        </p:spPr>
        <p:txBody>
          <a:bodyPr/>
          <a:lstStyle/>
          <a:p>
            <a:r>
              <a:rPr lang="en-US" dirty="0" smtClean="0"/>
              <a:t>Special Case: Automatic </a:t>
            </a:r>
            <a:r>
              <a:rPr lang="en-US" dirty="0"/>
              <a:t>F</a:t>
            </a:r>
            <a:r>
              <a:rPr lang="en-US" dirty="0" smtClean="0"/>
              <a:t>ailover for DR</a:t>
            </a:r>
            <a:br>
              <a:rPr lang="en-US" dirty="0" smtClean="0"/>
            </a:br>
            <a:r>
              <a:rPr lang="en-US" sz="3600" dirty="0">
                <a:solidFill>
                  <a:schemeClr val="accent1"/>
                </a:solidFill>
              </a:rPr>
              <a:t>Use of 3rd Data Center</a:t>
            </a:r>
          </a:p>
        </p:txBody>
      </p:sp>
      <p:sp>
        <p:nvSpPr>
          <p:cNvPr id="4"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14514579"/>
              </p:ext>
            </p:extLst>
          </p:nvPr>
        </p:nvGraphicFramePr>
        <p:xfrm>
          <a:off x="1370012" y="1295400"/>
          <a:ext cx="9372600" cy="5257800"/>
        </p:xfrm>
        <a:graphic>
          <a:graphicData uri="http://schemas.openxmlformats.org/presentationml/2006/ole">
            <mc:AlternateContent xmlns:mc="http://schemas.openxmlformats.org/markup-compatibility/2006">
              <mc:Choice xmlns:v="urn:schemas-microsoft-com:vml" Requires="v">
                <p:oleObj spid="_x0000_s8213" name="Visio" r:id="rId3" imgW="5078544" imgH="3123904" progId="Visio.Drawing.11">
                  <p:embed/>
                </p:oleObj>
              </mc:Choice>
              <mc:Fallback>
                <p:oleObj name="Visio" r:id="rId3" imgW="5078544" imgH="3123904" progId="Visio.Drawing.11">
                  <p:embed/>
                  <p:pic>
                    <p:nvPicPr>
                      <p:cNvPr id="0" name="Object 1"/>
                      <p:cNvPicPr>
                        <a:picLocks noChangeAspect="1" noChangeArrowheads="1"/>
                      </p:cNvPicPr>
                      <p:nvPr/>
                    </p:nvPicPr>
                    <p:blipFill>
                      <a:blip r:embed="rId4"/>
                      <a:srcRect/>
                      <a:stretch>
                        <a:fillRect/>
                      </a:stretch>
                    </p:blipFill>
                    <p:spPr bwMode="auto">
                      <a:xfrm>
                        <a:off x="1370012" y="1295400"/>
                        <a:ext cx="9372600" cy="5257800"/>
                      </a:xfrm>
                      <a:prstGeom prst="rect">
                        <a:avLst/>
                      </a:prstGeom>
                      <a:noFill/>
                    </p:spPr>
                  </p:pic>
                </p:oleObj>
              </mc:Fallback>
            </mc:AlternateContent>
          </a:graphicData>
        </a:graphic>
      </p:graphicFrame>
    </p:spTree>
    <p:extLst>
      <p:ext uri="{BB962C8B-B14F-4D97-AF65-F5344CB8AC3E}">
        <p14:creationId xmlns:p14="http://schemas.microsoft.com/office/powerpoint/2010/main" val="3331971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2" name="Title 1"/>
          <p:cNvSpPr>
            <a:spLocks noGrp="1"/>
          </p:cNvSpPr>
          <p:nvPr>
            <p:ph type="ctrTitle"/>
          </p:nvPr>
        </p:nvSpPr>
        <p:spPr/>
        <p:txBody>
          <a:bodyPr/>
          <a:lstStyle/>
          <a:p>
            <a:r>
              <a:rPr sz="3600" dirty="0" smtClean="0"/>
              <a:t>Failover Cluster Instance for HA, and </a:t>
            </a:r>
            <a:r>
              <a:rPr lang="en-US" sz="3600" dirty="0" smtClean="0"/>
              <a:t>Availability Group for DR</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1274163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28600"/>
            <a:ext cx="11441112" cy="609398"/>
          </a:xfrm>
        </p:spPr>
        <p:txBody>
          <a:bodyPr/>
          <a:lstStyle/>
          <a:p>
            <a:r>
              <a:rPr lang="en-US" dirty="0" smtClean="0"/>
              <a:t>Failover Cluster Instance + Database Mirroring</a:t>
            </a:r>
            <a:endParaRPr lang="en-US" dirty="0"/>
          </a:p>
        </p:txBody>
      </p:sp>
      <p:sp>
        <p:nvSpPr>
          <p:cNvPr id="4" name="Rectangle 2"/>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2737874"/>
              </p:ext>
            </p:extLst>
          </p:nvPr>
        </p:nvGraphicFramePr>
        <p:xfrm>
          <a:off x="117519" y="1905000"/>
          <a:ext cx="11953786" cy="4495800"/>
        </p:xfrm>
        <a:graphic>
          <a:graphicData uri="http://schemas.openxmlformats.org/presentationml/2006/ole">
            <mc:AlternateContent xmlns:mc="http://schemas.openxmlformats.org/markup-compatibility/2006">
              <mc:Choice xmlns:v="urn:schemas-microsoft-com:vml" Requires="v">
                <p:oleObj spid="_x0000_s4170" name="Visio" r:id="rId3" imgW="5422900" imgH="2035564" progId="Visio.Drawing.11">
                  <p:embed/>
                </p:oleObj>
              </mc:Choice>
              <mc:Fallback>
                <p:oleObj name="Visio" r:id="rId3" imgW="5422900" imgH="203556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19" y="1905000"/>
                        <a:ext cx="11953786" cy="4495800"/>
                      </a:xfrm>
                      <a:prstGeom prst="rect">
                        <a:avLst/>
                      </a:prstGeom>
                      <a:noFill/>
                    </p:spPr>
                  </p:pic>
                </p:oleObj>
              </mc:Fallback>
            </mc:AlternateContent>
          </a:graphicData>
        </a:graphic>
      </p:graphicFrame>
    </p:spTree>
    <p:extLst>
      <p:ext uri="{BB962C8B-B14F-4D97-AF65-F5344CB8AC3E}">
        <p14:creationId xmlns:p14="http://schemas.microsoft.com/office/powerpoint/2010/main" val="7919645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227012" y="65155"/>
            <a:ext cx="11563683" cy="664797"/>
          </a:xfrm>
        </p:spPr>
        <p:txBody>
          <a:bodyPr>
            <a:noAutofit/>
          </a:bodyPr>
          <a:lstStyle/>
          <a:p>
            <a:pPr algn="l"/>
            <a:r>
              <a:rPr lang="en-US" dirty="0" smtClean="0">
                <a:solidFill>
                  <a:schemeClr val="tx1"/>
                </a:solidFill>
              </a:rPr>
              <a:t>FCI </a:t>
            </a:r>
            <a:r>
              <a:rPr lang="en-US" dirty="0">
                <a:solidFill>
                  <a:schemeClr val="tx1"/>
                </a:solidFill>
              </a:rPr>
              <a:t>for </a:t>
            </a:r>
            <a:r>
              <a:rPr lang="en-US" dirty="0" smtClean="0">
                <a:solidFill>
                  <a:schemeClr val="tx1"/>
                </a:solidFill>
              </a:rPr>
              <a:t>HA + AG </a:t>
            </a:r>
            <a:r>
              <a:rPr lang="en-US" dirty="0">
                <a:solidFill>
                  <a:schemeClr val="tx1"/>
                </a:solidFill>
              </a:rPr>
              <a:t>for DR</a:t>
            </a:r>
          </a:p>
        </p:txBody>
      </p:sp>
      <p:graphicFrame>
        <p:nvGraphicFramePr>
          <p:cNvPr id="16" name="Table 15"/>
          <p:cNvGraphicFramePr>
            <a:graphicFrameLocks noGrp="1"/>
          </p:cNvGraphicFramePr>
          <p:nvPr>
            <p:extLst>
              <p:ext uri="{D42A27DB-BD31-4B8C-83A1-F6EECF244321}">
                <p14:modId xmlns:p14="http://schemas.microsoft.com/office/powerpoint/2010/main" val="3371590978"/>
              </p:ext>
            </p:extLst>
          </p:nvPr>
        </p:nvGraphicFramePr>
        <p:xfrm>
          <a:off x="313045" y="4648200"/>
          <a:ext cx="11562733" cy="2209799"/>
        </p:xfrm>
        <a:graphic>
          <a:graphicData uri="http://schemas.openxmlformats.org/drawingml/2006/table">
            <a:tbl>
              <a:tblPr firstRow="1" firstCol="1" bandRow="1">
                <a:tableStyleId>{5C22544A-7EE6-4342-B048-85BDC9FD1C3A}</a:tableStyleId>
              </a:tblPr>
              <a:tblGrid>
                <a:gridCol w="283342"/>
                <a:gridCol w="3253323"/>
                <a:gridCol w="4911702"/>
                <a:gridCol w="3114366"/>
              </a:tblGrid>
              <a:tr h="707693">
                <a:tc>
                  <a:txBody>
                    <a:bodyPr/>
                    <a:lstStyle/>
                    <a:p>
                      <a:pPr marL="0" marR="0">
                        <a:spcBef>
                          <a:spcPts val="0"/>
                        </a:spcBef>
                        <a:spcAft>
                          <a:spcPts val="0"/>
                        </a:spcAft>
                      </a:pPr>
                      <a:endParaRPr lang="en-US" sz="1600" b="1"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kern="1200" dirty="0" smtClean="0">
                          <a:solidFill>
                            <a:schemeClr val="tx1"/>
                          </a:solidFill>
                          <a:effectLst/>
                          <a:latin typeface="+mn-lt"/>
                          <a:ea typeface="Calibri"/>
                          <a:cs typeface="+mn-cs"/>
                        </a:rPr>
                        <a:t>SQL Server 2012 </a:t>
                      </a:r>
                      <a:r>
                        <a:rPr lang="en-US" sz="1600" b="1" kern="1200" dirty="0" err="1" smtClean="0">
                          <a:solidFill>
                            <a:schemeClr val="tx1"/>
                          </a:solidFill>
                          <a:effectLst/>
                          <a:latin typeface="+mn-lt"/>
                          <a:ea typeface="Calibri"/>
                          <a:cs typeface="+mn-cs"/>
                        </a:rPr>
                        <a:t>AlwaysOn</a:t>
                      </a:r>
                      <a:r>
                        <a:rPr lang="en-US" sz="1600" b="1" kern="1200" dirty="0" smtClean="0">
                          <a:solidFill>
                            <a:schemeClr val="tx1"/>
                          </a:solidFill>
                          <a:effectLst/>
                          <a:latin typeface="+mn-lt"/>
                          <a:ea typeface="Calibri"/>
                          <a:cs typeface="+mn-cs"/>
                        </a:rPr>
                        <a:t> HA+DR Solution</a:t>
                      </a:r>
                      <a:endParaRPr lang="en-US" sz="1600" b="1" kern="1200" dirty="0">
                        <a:solidFill>
                          <a:schemeClr val="tx1"/>
                        </a:solidFill>
                        <a:effectLst/>
                        <a:latin typeface="+mn-lt"/>
                        <a:ea typeface="Calibri"/>
                        <a:cs typeface="+mn-cs"/>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Solution Characteristics</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Corresponding </a:t>
                      </a:r>
                    </a:p>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Pre-SQL Server 2012 Solution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2106">
                <a:tc>
                  <a:txBody>
                    <a:bodyPr/>
                    <a:lstStyle/>
                    <a:p>
                      <a:pPr marL="0" marR="0">
                        <a:spcBef>
                          <a:spcPts val="0"/>
                        </a:spcBef>
                        <a:spcAft>
                          <a:spcPts val="0"/>
                        </a:spcAft>
                      </a:pPr>
                      <a:r>
                        <a:rPr lang="en-US" sz="1400" b="0" dirty="0" smtClean="0">
                          <a:solidFill>
                            <a:schemeClr val="tx1"/>
                          </a:solidFill>
                          <a:effectLst/>
                          <a:latin typeface="Calibri"/>
                          <a:ea typeface="Calibri"/>
                        </a:rPr>
                        <a:t>3</a:t>
                      </a: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0" dirty="0" smtClean="0">
                          <a:solidFill>
                            <a:schemeClr val="tx1"/>
                          </a:solidFill>
                          <a:effectLst/>
                        </a:rPr>
                        <a:t>Failover Cluster Instance for </a:t>
                      </a:r>
                      <a:r>
                        <a:rPr lang="en-US" sz="1400" b="0" dirty="0">
                          <a:solidFill>
                            <a:schemeClr val="tx1"/>
                          </a:solidFill>
                          <a:effectLst/>
                        </a:rPr>
                        <a:t>local HA + </a:t>
                      </a:r>
                      <a:endParaRPr lang="en-US" sz="1400" b="0" dirty="0" smtClean="0">
                        <a:solidFill>
                          <a:schemeClr val="tx1"/>
                        </a:solidFill>
                        <a:effectLst/>
                      </a:endParaRPr>
                    </a:p>
                    <a:p>
                      <a:pPr marL="0" marR="0">
                        <a:spcBef>
                          <a:spcPts val="0"/>
                        </a:spcBef>
                        <a:spcAft>
                          <a:spcPts val="0"/>
                        </a:spcAft>
                      </a:pPr>
                      <a:r>
                        <a:rPr lang="en-US" sz="1400" b="0" dirty="0" smtClean="0">
                          <a:solidFill>
                            <a:schemeClr val="tx1"/>
                          </a:solidFill>
                          <a:effectLst/>
                        </a:rPr>
                        <a:t>Availability Group for DR</a:t>
                      </a: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smtClean="0">
                        <a:solidFill>
                          <a:schemeClr val="tx1"/>
                        </a:solidFill>
                        <a:effectLst/>
                        <a:latin typeface="Calibri"/>
                        <a:ea typeface="Calibri"/>
                      </a:endParaRPr>
                    </a:p>
                    <a:p>
                      <a:pPr marL="0" marR="0">
                        <a:spcBef>
                          <a:spcPts val="0"/>
                        </a:spcBef>
                        <a:spcAft>
                          <a:spcPts val="0"/>
                        </a:spcAft>
                      </a:pPr>
                      <a:endParaRPr lang="en-US" sz="1400" b="0" dirty="0" smtClean="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Combined Shared Storage and Non-Shared Storage</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Instance Level HA (automatic)</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DR (manual)</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DR replica </a:t>
                      </a:r>
                      <a:r>
                        <a:rPr lang="en-US" sz="1400" b="0" baseline="0" dirty="0" smtClean="0">
                          <a:solidFill>
                            <a:schemeClr val="tx1"/>
                          </a:solidFill>
                          <a:effectLst/>
                          <a:latin typeface="+mn-lt"/>
                          <a:ea typeface="Calibri"/>
                        </a:rPr>
                        <a:t>can be </a:t>
                      </a:r>
                      <a:r>
                        <a:rPr lang="en-US" sz="1400" b="0" u="sng" baseline="0" dirty="0" smtClean="0">
                          <a:solidFill>
                            <a:schemeClr val="tx1"/>
                          </a:solidFill>
                          <a:effectLst/>
                          <a:latin typeface="+mn-lt"/>
                          <a:ea typeface="Calibri"/>
                        </a:rPr>
                        <a:t>Active Secondary</a:t>
                      </a:r>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400" b="0" u="sng" baseline="0" dirty="0" smtClean="0">
                          <a:solidFill>
                            <a:schemeClr val="tx1"/>
                          </a:solidFill>
                          <a:effectLst/>
                          <a:latin typeface="+mn-lt"/>
                          <a:ea typeface="Calibri"/>
                        </a:rPr>
                        <a:t>Asymmetric storage </a:t>
                      </a:r>
                      <a:r>
                        <a:rPr lang="en-US" sz="1400" b="0" baseline="0" dirty="0" smtClean="0">
                          <a:solidFill>
                            <a:schemeClr val="tx1"/>
                          </a:solidFill>
                          <a:effectLst/>
                          <a:latin typeface="+mn-lt"/>
                          <a:ea typeface="Calibri"/>
                        </a:rPr>
                        <a:t>is the key to this solution</a:t>
                      </a:r>
                      <a:endParaRPr lang="en-US" sz="1400" b="0"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Failover Cluster Instance for Local HA and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3975803"/>
              </p:ext>
            </p:extLst>
          </p:nvPr>
        </p:nvGraphicFramePr>
        <p:xfrm>
          <a:off x="74612" y="762000"/>
          <a:ext cx="12043833" cy="4572000"/>
        </p:xfrm>
        <a:graphic>
          <a:graphicData uri="http://schemas.openxmlformats.org/presentationml/2006/ole">
            <mc:AlternateContent xmlns:mc="http://schemas.openxmlformats.org/markup-compatibility/2006">
              <mc:Choice xmlns:v="urn:schemas-microsoft-com:vml" Requires="v">
                <p:oleObj spid="_x0000_s5198" name="Visio" r:id="rId4" imgW="5422870" imgH="2057284" progId="Visio.Drawing.11">
                  <p:embed/>
                </p:oleObj>
              </mc:Choice>
              <mc:Fallback>
                <p:oleObj name="Visio" r:id="rId4" imgW="5422870" imgH="205728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762000"/>
                        <a:ext cx="12043833" cy="4572000"/>
                      </a:xfrm>
                      <a:prstGeom prst="rect">
                        <a:avLst/>
                      </a:prstGeom>
                      <a:noFill/>
                    </p:spPr>
                  </p:pic>
                </p:oleObj>
              </mc:Fallback>
            </mc:AlternateContent>
          </a:graphicData>
        </a:graphic>
      </p:graphicFrame>
    </p:spTree>
    <p:extLst>
      <p:ext uri="{BB962C8B-B14F-4D97-AF65-F5344CB8AC3E}">
        <p14:creationId xmlns:p14="http://schemas.microsoft.com/office/powerpoint/2010/main" val="372362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371600"/>
            <a:ext cx="11840573" cy="4800600"/>
          </a:xfrm>
        </p:spPr>
        <p:txBody>
          <a:bodyPr>
            <a:noAutofit/>
          </a:bodyPr>
          <a:lstStyle/>
          <a:p>
            <a:r>
              <a:rPr lang="en-US" sz="2000" dirty="0" smtClean="0"/>
              <a:t>Pre-requisites:</a:t>
            </a:r>
          </a:p>
          <a:p>
            <a:pPr marL="863600" lvl="2" indent="-460375">
              <a:lnSpc>
                <a:spcPct val="110000"/>
              </a:lnSpc>
            </a:pPr>
            <a:r>
              <a:rPr lang="en-US" sz="2000" dirty="0" smtClean="0"/>
              <a:t>Windows Server Service </a:t>
            </a:r>
            <a:r>
              <a:rPr lang="en-US" sz="2000" dirty="0"/>
              <a:t>packs / QFEs:</a:t>
            </a:r>
          </a:p>
          <a:p>
            <a:pPr lvl="3"/>
            <a:r>
              <a:rPr lang="en-US" dirty="0"/>
              <a:t>Asymmetric Storage</a:t>
            </a:r>
          </a:p>
          <a:p>
            <a:pPr lvl="4"/>
            <a:r>
              <a:rPr lang="en-US" dirty="0"/>
              <a:t>Windows Server 2008 with </a:t>
            </a:r>
            <a:r>
              <a:rPr lang="en-US" dirty="0">
                <a:hlinkClick r:id="rId2"/>
              </a:rPr>
              <a:t>http://support.microsoft.com/kb/976097</a:t>
            </a:r>
            <a:endParaRPr lang="en-US" dirty="0"/>
          </a:p>
          <a:p>
            <a:pPr lvl="4"/>
            <a:r>
              <a:rPr lang="en-US" dirty="0"/>
              <a:t>OR, Windows Server 2008 R2 SP1</a:t>
            </a:r>
          </a:p>
          <a:p>
            <a:pPr lvl="3"/>
            <a:r>
              <a:rPr lang="en-US" dirty="0"/>
              <a:t>Node Votes: </a:t>
            </a:r>
            <a:r>
              <a:rPr lang="en-US" dirty="0">
                <a:hlinkClick r:id="rId3"/>
              </a:rPr>
              <a:t>http://support.microsoft.com/kb/2494036</a:t>
            </a:r>
            <a:endParaRPr lang="en-US" dirty="0"/>
          </a:p>
          <a:p>
            <a:pPr lvl="3"/>
            <a:r>
              <a:rPr lang="en-US" dirty="0"/>
              <a:t>Validate disk test QFE: </a:t>
            </a:r>
            <a:r>
              <a:rPr lang="en-US" dirty="0">
                <a:hlinkClick r:id="rId4"/>
              </a:rPr>
              <a:t>http://support.microsoft.com/kb/2531907</a:t>
            </a:r>
            <a:endParaRPr lang="en-US" dirty="0"/>
          </a:p>
          <a:p>
            <a:pPr lvl="1"/>
            <a:r>
              <a:rPr lang="en-US" sz="2000" u="sng" dirty="0" smtClean="0">
                <a:hlinkClick r:id="rId5"/>
              </a:rPr>
              <a:t>Prerequisites</a:t>
            </a:r>
            <a:r>
              <a:rPr lang="en-US" sz="2000" u="sng" dirty="0">
                <a:hlinkClick r:id="rId5"/>
              </a:rPr>
              <a:t>, Restrictions, and Recommendations for </a:t>
            </a:r>
            <a:r>
              <a:rPr lang="en-US" sz="2000" u="sng" dirty="0" err="1">
                <a:hlinkClick r:id="rId5"/>
              </a:rPr>
              <a:t>AlwaysOn</a:t>
            </a:r>
            <a:r>
              <a:rPr lang="en-US" sz="2000" u="sng" dirty="0">
                <a:hlinkClick r:id="rId5"/>
              </a:rPr>
              <a:t> Availability Groups (SQL Server)</a:t>
            </a:r>
            <a:endParaRPr lang="en-US" sz="2000" dirty="0" smtClean="0"/>
          </a:p>
          <a:p>
            <a:r>
              <a:rPr lang="en-US" sz="2000" dirty="0" smtClean="0"/>
              <a:t>Different units of failover for HA and DR</a:t>
            </a:r>
          </a:p>
          <a:p>
            <a:pPr lvl="1"/>
            <a:r>
              <a:rPr lang="en-US" sz="2000" dirty="0" smtClean="0"/>
              <a:t>Instance-level failover for local HA (FCI)</a:t>
            </a:r>
          </a:p>
          <a:p>
            <a:pPr lvl="1"/>
            <a:r>
              <a:rPr lang="en-US" sz="2000" dirty="0" smtClean="0"/>
              <a:t>Group of databases (AG) for DR</a:t>
            </a:r>
            <a:endParaRPr lang="en-US" sz="2000" dirty="0"/>
          </a:p>
          <a:p>
            <a:pPr marL="460375" lvl="1" indent="-460375">
              <a:lnSpc>
                <a:spcPct val="110000"/>
              </a:lnSpc>
            </a:pPr>
            <a:r>
              <a:rPr lang="en-US" sz="2000" dirty="0" smtClean="0"/>
              <a:t>AG Failover Mode</a:t>
            </a:r>
          </a:p>
          <a:p>
            <a:pPr marL="863600" lvl="2" indent="-460375">
              <a:lnSpc>
                <a:spcPct val="110000"/>
              </a:lnSpc>
              <a:spcBef>
                <a:spcPts val="0"/>
              </a:spcBef>
            </a:pPr>
            <a:r>
              <a:rPr lang="en-US" sz="2000" dirty="0" smtClean="0"/>
              <a:t>In FCI+AG configuration, FCI provides automatic failover, and AG provides manual failover</a:t>
            </a:r>
            <a:endParaRPr lang="en-US" sz="2000" dirty="0"/>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FCI for HA + AG for DR</a:t>
            </a:r>
            <a:r>
              <a:rPr lang="en-US" dirty="0" smtClean="0">
                <a:solidFill>
                  <a:schemeClr val="tx1"/>
                </a:solidFill>
              </a:rPr>
              <a:t/>
            </a:r>
            <a:br>
              <a:rPr lang="en-US" dirty="0" smtClean="0">
                <a:solidFill>
                  <a:schemeClr val="tx1"/>
                </a:solidFill>
              </a:rPr>
            </a:br>
            <a:r>
              <a:rPr lang="en-US" sz="3600" dirty="0" smtClean="0">
                <a:solidFill>
                  <a:schemeClr val="accent1"/>
                </a:solidFill>
              </a:rPr>
              <a:t>Deployment Considerations</a:t>
            </a:r>
            <a:endParaRPr lang="en-US" sz="3600" dirty="0">
              <a:solidFill>
                <a:schemeClr val="accent1"/>
              </a:solidFill>
            </a:endParaRPr>
          </a:p>
        </p:txBody>
      </p:sp>
    </p:spTree>
    <p:extLst>
      <p:ext uri="{BB962C8B-B14F-4D97-AF65-F5344CB8AC3E}">
        <p14:creationId xmlns:p14="http://schemas.microsoft.com/office/powerpoint/2010/main" val="56655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371600"/>
            <a:ext cx="11840573" cy="4800600"/>
          </a:xfrm>
        </p:spPr>
        <p:txBody>
          <a:bodyPr>
            <a:noAutofit/>
          </a:bodyPr>
          <a:lstStyle/>
          <a:p>
            <a:pPr>
              <a:lnSpc>
                <a:spcPct val="110000"/>
              </a:lnSpc>
              <a:spcBef>
                <a:spcPts val="0"/>
              </a:spcBef>
            </a:pPr>
            <a:r>
              <a:rPr lang="en-US" sz="2000" dirty="0" smtClean="0"/>
              <a:t>Asymmetric Storage</a:t>
            </a:r>
          </a:p>
          <a:p>
            <a:pPr lvl="1">
              <a:lnSpc>
                <a:spcPct val="110000"/>
              </a:lnSpc>
              <a:spcBef>
                <a:spcPts val="0"/>
              </a:spcBef>
            </a:pPr>
            <a:r>
              <a:rPr lang="en-US" sz="2000" dirty="0"/>
              <a:t>Key concept behind this architecture</a:t>
            </a:r>
          </a:p>
          <a:p>
            <a:pPr lvl="1">
              <a:lnSpc>
                <a:spcPct val="110000"/>
              </a:lnSpc>
              <a:spcBef>
                <a:spcPts val="0"/>
              </a:spcBef>
            </a:pPr>
            <a:r>
              <a:rPr lang="en-US" sz="2000" dirty="0" smtClean="0"/>
              <a:t>New Windows </a:t>
            </a:r>
            <a:r>
              <a:rPr lang="en-US" sz="2000" dirty="0"/>
              <a:t>Server Failover Clustering capability introduced in:</a:t>
            </a:r>
          </a:p>
          <a:p>
            <a:pPr marL="1209675" lvl="3" indent="-460375">
              <a:lnSpc>
                <a:spcPct val="110000"/>
              </a:lnSpc>
              <a:spcBef>
                <a:spcPts val="0"/>
              </a:spcBef>
            </a:pPr>
            <a:r>
              <a:rPr lang="en-US" dirty="0"/>
              <a:t>Windows Server 2008 R2 SP1</a:t>
            </a:r>
          </a:p>
          <a:p>
            <a:pPr marL="1209675" lvl="3" indent="-460375">
              <a:lnSpc>
                <a:spcPct val="110000"/>
              </a:lnSpc>
              <a:spcBef>
                <a:spcPts val="0"/>
              </a:spcBef>
            </a:pPr>
            <a:r>
              <a:rPr lang="en-US" dirty="0"/>
              <a:t>Windows Server 2008 with QFE</a:t>
            </a:r>
          </a:p>
          <a:p>
            <a:pPr lvl="1">
              <a:lnSpc>
                <a:spcPct val="110000"/>
              </a:lnSpc>
              <a:spcBef>
                <a:spcPts val="0"/>
              </a:spcBef>
            </a:pPr>
            <a:r>
              <a:rPr lang="en-US" sz="2000" dirty="0"/>
              <a:t>Symmetric storage = a cluster disk that is shared between all the WSFC nodes</a:t>
            </a:r>
          </a:p>
          <a:p>
            <a:pPr lvl="1">
              <a:lnSpc>
                <a:spcPct val="110000"/>
              </a:lnSpc>
              <a:spcBef>
                <a:spcPts val="0"/>
              </a:spcBef>
            </a:pPr>
            <a:r>
              <a:rPr lang="en-US" sz="2000" dirty="0"/>
              <a:t>Asymmetric storage = a cluster disk that is shared between a subset of nodes</a:t>
            </a:r>
          </a:p>
          <a:p>
            <a:pPr>
              <a:lnSpc>
                <a:spcPct val="110000"/>
              </a:lnSpc>
              <a:spcBef>
                <a:spcPts val="0"/>
              </a:spcBef>
            </a:pPr>
            <a:r>
              <a:rPr lang="en-US" sz="2000" dirty="0" smtClean="0"/>
              <a:t>Instance Naming</a:t>
            </a:r>
            <a:endParaRPr lang="en-US" sz="2000" dirty="0"/>
          </a:p>
          <a:p>
            <a:pPr lvl="1">
              <a:lnSpc>
                <a:spcPct val="110000"/>
              </a:lnSpc>
              <a:spcBef>
                <a:spcPts val="0"/>
              </a:spcBef>
            </a:pPr>
            <a:r>
              <a:rPr lang="en-US" sz="2000" dirty="0" smtClean="0"/>
              <a:t>Each FCI within the WSFC needs to have a different instance name</a:t>
            </a:r>
          </a:p>
          <a:p>
            <a:pPr>
              <a:lnSpc>
                <a:spcPct val="110000"/>
              </a:lnSpc>
              <a:spcBef>
                <a:spcPts val="0"/>
              </a:spcBef>
            </a:pPr>
            <a:r>
              <a:rPr lang="en-US" sz="2000" dirty="0" smtClean="0"/>
              <a:t>Database File Paths</a:t>
            </a:r>
          </a:p>
          <a:p>
            <a:pPr lvl="1">
              <a:lnSpc>
                <a:spcPct val="110000"/>
              </a:lnSpc>
              <a:spcBef>
                <a:spcPts val="0"/>
              </a:spcBef>
            </a:pPr>
            <a:r>
              <a:rPr lang="en-US" sz="2000" dirty="0" smtClean="0"/>
              <a:t>(recommended) </a:t>
            </a:r>
            <a:r>
              <a:rPr lang="en-US" sz="2000" dirty="0"/>
              <a:t>use identical drive letters for the </a:t>
            </a:r>
            <a:r>
              <a:rPr lang="en-US" sz="2000" dirty="0" smtClean="0"/>
              <a:t>disks for each FCI</a:t>
            </a:r>
          </a:p>
          <a:p>
            <a:pPr lvl="1">
              <a:lnSpc>
                <a:spcPct val="110000"/>
              </a:lnSpc>
              <a:spcBef>
                <a:spcPts val="0"/>
              </a:spcBef>
            </a:pPr>
            <a:r>
              <a:rPr lang="en-US" sz="2000" dirty="0" smtClean="0"/>
              <a:t>(recommended) use identical file paths for data and log files for each FCI</a:t>
            </a:r>
            <a:endParaRPr lang="en-US" sz="2000" dirty="0"/>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FCI for HA + AG for DR</a:t>
            </a:r>
            <a:r>
              <a:rPr lang="en-US" dirty="0" smtClean="0">
                <a:solidFill>
                  <a:schemeClr val="tx1"/>
                </a:solidFill>
              </a:rPr>
              <a:t/>
            </a:r>
            <a:br>
              <a:rPr lang="en-US" dirty="0" smtClean="0">
                <a:solidFill>
                  <a:schemeClr val="tx1"/>
                </a:solidFill>
              </a:rPr>
            </a:br>
            <a:r>
              <a:rPr lang="en-US" sz="3600" dirty="0" smtClean="0">
                <a:solidFill>
                  <a:schemeClr val="accent1"/>
                </a:solidFill>
              </a:rPr>
              <a:t>Deployment Considerations</a:t>
            </a:r>
            <a:endParaRPr lang="en-US" sz="3600" dirty="0">
              <a:solidFill>
                <a:schemeClr val="accent1"/>
              </a:solidFill>
            </a:endParaRPr>
          </a:p>
        </p:txBody>
      </p:sp>
    </p:spTree>
    <p:extLst>
      <p:ext uri="{BB962C8B-B14F-4D97-AF65-F5344CB8AC3E}">
        <p14:creationId xmlns:p14="http://schemas.microsoft.com/office/powerpoint/2010/main" val="13260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676400"/>
            <a:ext cx="11840573" cy="4800600"/>
          </a:xfrm>
        </p:spPr>
        <p:txBody>
          <a:bodyPr>
            <a:noAutofit/>
          </a:bodyPr>
          <a:lstStyle/>
          <a:p>
            <a:r>
              <a:rPr lang="en-US" sz="2000" dirty="0"/>
              <a:t>Quorum </a:t>
            </a:r>
            <a:r>
              <a:rPr lang="en-US" sz="2000" dirty="0" smtClean="0"/>
              <a:t>is managed </a:t>
            </a:r>
            <a:r>
              <a:rPr lang="en-US" sz="2000" dirty="0"/>
              <a:t>by the </a:t>
            </a:r>
            <a:r>
              <a:rPr lang="en-US" sz="2000" dirty="0" smtClean="0"/>
              <a:t>WSFC, irrespective of the number of SQL Server instances (FCI or standalone), number of nodes, number of availability groups</a:t>
            </a:r>
          </a:p>
          <a:p>
            <a:r>
              <a:rPr lang="en-US" sz="2000" dirty="0" smtClean="0"/>
              <a:t>Important goal: Design to ensure</a:t>
            </a:r>
          </a:p>
          <a:p>
            <a:pPr lvl="1"/>
            <a:r>
              <a:rPr lang="en-US" sz="2000" dirty="0" smtClean="0"/>
              <a:t>Unavailability of the DR site, or loss of network connectivity between sites should not impact the quorum of the WSFC</a:t>
            </a:r>
          </a:p>
          <a:p>
            <a:r>
              <a:rPr lang="en-US" sz="2000" dirty="0" smtClean="0"/>
              <a:t>Two steps:</a:t>
            </a:r>
          </a:p>
          <a:p>
            <a:pPr lvl="1"/>
            <a:r>
              <a:rPr lang="en-US" sz="2000" dirty="0" smtClean="0"/>
              <a:t>Node votes: First decide which nodes should have a vote</a:t>
            </a:r>
          </a:p>
          <a:p>
            <a:pPr lvl="1"/>
            <a:r>
              <a:rPr lang="en-US" sz="2000" dirty="0" smtClean="0"/>
              <a:t>Quorum Model: Then choose the appropriate quorum model</a:t>
            </a:r>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FCI for HA + AG for DR</a:t>
            </a:r>
            <a:r>
              <a:rPr lang="en-US" dirty="0" smtClean="0">
                <a:solidFill>
                  <a:schemeClr val="tx1"/>
                </a:solidFill>
              </a:rPr>
              <a:t/>
            </a:r>
            <a:br>
              <a:rPr lang="en-US" dirty="0" smtClean="0">
                <a:solidFill>
                  <a:schemeClr val="tx1"/>
                </a:solidFill>
              </a:rPr>
            </a:br>
            <a:r>
              <a:rPr lang="en-US" sz="3600" dirty="0" smtClean="0">
                <a:solidFill>
                  <a:schemeClr val="accent1"/>
                </a:solidFill>
              </a:rPr>
              <a:t>Quorum Considerations</a:t>
            </a:r>
            <a:endParaRPr lang="en-US" sz="3600" dirty="0">
              <a:solidFill>
                <a:schemeClr val="accent1"/>
              </a:solidFill>
            </a:endParaRPr>
          </a:p>
        </p:txBody>
      </p:sp>
    </p:spTree>
    <p:extLst>
      <p:ext uri="{BB962C8B-B14F-4D97-AF65-F5344CB8AC3E}">
        <p14:creationId xmlns:p14="http://schemas.microsoft.com/office/powerpoint/2010/main" val="35475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86" y="1295400"/>
            <a:ext cx="11840573" cy="5410200"/>
          </a:xfrm>
        </p:spPr>
        <p:txBody>
          <a:bodyPr>
            <a:noAutofit/>
          </a:bodyPr>
          <a:lstStyle/>
          <a:p>
            <a:r>
              <a:rPr lang="en-US" sz="2000" dirty="0" smtClean="0"/>
              <a:t>Node Votes</a:t>
            </a:r>
          </a:p>
          <a:p>
            <a:pPr lvl="1"/>
            <a:r>
              <a:rPr lang="en-US" sz="2000" dirty="0" smtClean="0"/>
              <a:t>By default, every node has a vote =&gt; May not be ideal for the HA / DR goals</a:t>
            </a:r>
          </a:p>
          <a:p>
            <a:pPr lvl="1"/>
            <a:r>
              <a:rPr lang="en-US" sz="2000" dirty="0" smtClean="0"/>
              <a:t>Windows Server hotfix: </a:t>
            </a:r>
            <a:r>
              <a:rPr lang="en-US" sz="2000" u="sng" dirty="0">
                <a:hlinkClick r:id="rId3"/>
              </a:rPr>
              <a:t>http://</a:t>
            </a:r>
            <a:r>
              <a:rPr lang="en-US" sz="2000" u="sng" dirty="0" smtClean="0">
                <a:hlinkClick r:id="rId3"/>
              </a:rPr>
              <a:t>support.microsoft.com/kb/2494036</a:t>
            </a:r>
            <a:endParaRPr lang="en-US" sz="2000" u="sng" dirty="0" smtClean="0"/>
          </a:p>
          <a:p>
            <a:pPr lvl="1"/>
            <a:r>
              <a:rPr lang="en-US" sz="2000" dirty="0"/>
              <a:t>Guidelines: </a:t>
            </a:r>
            <a:r>
              <a:rPr lang="en-US" sz="2000" dirty="0">
                <a:hlinkClick r:id="rId4"/>
              </a:rPr>
              <a:t>http://</a:t>
            </a:r>
            <a:r>
              <a:rPr lang="en-US" sz="2000" dirty="0" smtClean="0">
                <a:hlinkClick r:id="rId4"/>
              </a:rPr>
              <a:t>msdn.microsoft.com/en-us/library/hh270280.aspx#RecommendedAdjustmentstoQuorumVoting</a:t>
            </a:r>
            <a:endParaRPr lang="en-US" sz="2000" dirty="0" smtClean="0"/>
          </a:p>
          <a:p>
            <a:r>
              <a:rPr lang="en-US" sz="2000" dirty="0" smtClean="0"/>
              <a:t>For the example topology discussed here, this means:</a:t>
            </a:r>
          </a:p>
          <a:p>
            <a:pPr lvl="1"/>
            <a:r>
              <a:rPr lang="en-US" sz="2000" dirty="0"/>
              <a:t>1 vote to each node in the primary data center</a:t>
            </a:r>
          </a:p>
          <a:p>
            <a:pPr lvl="1"/>
            <a:r>
              <a:rPr lang="en-US" sz="2000" dirty="0"/>
              <a:t>0 vote to </a:t>
            </a:r>
            <a:r>
              <a:rPr lang="en-US" sz="2000" dirty="0" smtClean="0"/>
              <a:t>each node </a:t>
            </a:r>
            <a:r>
              <a:rPr lang="en-US" sz="2000" dirty="0"/>
              <a:t>in the disaster recovery data center</a:t>
            </a:r>
          </a:p>
          <a:p>
            <a:pPr lvl="1"/>
            <a:r>
              <a:rPr lang="en-US" sz="2000" dirty="0" smtClean="0"/>
              <a:t>= total 2 votes in the Windows Cluster =&gt; not ideal !</a:t>
            </a:r>
          </a:p>
          <a:p>
            <a:pPr lvl="1"/>
            <a:r>
              <a:rPr lang="en-US" sz="2000" dirty="0" smtClean="0"/>
              <a:t>Need odd number of votes for a “majority” based quorum model</a:t>
            </a:r>
          </a:p>
          <a:p>
            <a:r>
              <a:rPr lang="en-US" sz="2000" dirty="0" smtClean="0"/>
              <a:t>Quorum models:</a:t>
            </a:r>
          </a:p>
          <a:p>
            <a:pPr lvl="1"/>
            <a:r>
              <a:rPr lang="en-US" sz="2000" dirty="0" smtClean="0"/>
              <a:t>Pick one of the “majority” based quorum models with odd number of votes</a:t>
            </a:r>
            <a:endParaRPr lang="en-US" sz="2000" dirty="0"/>
          </a:p>
          <a:p>
            <a:pPr lvl="2"/>
            <a:r>
              <a:rPr lang="en-US" sz="2000" dirty="0"/>
              <a:t>Node and File Share Majority, or </a:t>
            </a:r>
          </a:p>
          <a:p>
            <a:pPr lvl="2"/>
            <a:r>
              <a:rPr lang="en-US" sz="2000" dirty="0"/>
              <a:t>Node </a:t>
            </a:r>
            <a:r>
              <a:rPr lang="en-US" sz="2000" dirty="0" smtClean="0"/>
              <a:t>Majority, or</a:t>
            </a:r>
            <a:endParaRPr lang="en-US" sz="2000" dirty="0"/>
          </a:p>
          <a:p>
            <a:pPr lvl="2"/>
            <a:r>
              <a:rPr lang="en-US" sz="2000" dirty="0" smtClean="0"/>
              <a:t>Node and (asymmetric) Disk Majority</a:t>
            </a:r>
          </a:p>
          <a:p>
            <a:pPr lvl="1"/>
            <a:r>
              <a:rPr lang="en-US" sz="2000" dirty="0" smtClean="0"/>
              <a:t>Or, pick (asymmetric) Disk Only (special case!) – votes don’t matter</a:t>
            </a:r>
          </a:p>
        </p:txBody>
      </p:sp>
      <p:sp>
        <p:nvSpPr>
          <p:cNvPr id="5" name="Title 1"/>
          <p:cNvSpPr>
            <a:spLocks noGrp="1"/>
          </p:cNvSpPr>
          <p:nvPr>
            <p:ph type="title"/>
          </p:nvPr>
        </p:nvSpPr>
        <p:spPr>
          <a:xfrm>
            <a:off x="227012" y="76200"/>
            <a:ext cx="11306663" cy="1107996"/>
          </a:xfrm>
        </p:spPr>
        <p:txBody>
          <a:bodyPr/>
          <a:lstStyle/>
          <a:p>
            <a:r>
              <a:rPr lang="en-US" dirty="0">
                <a:solidFill>
                  <a:schemeClr val="tx1"/>
                </a:solidFill>
              </a:rPr>
              <a:t>FCI for HA + AG for DR</a:t>
            </a:r>
            <a:r>
              <a:rPr lang="en-US" dirty="0" smtClean="0">
                <a:solidFill>
                  <a:schemeClr val="tx1"/>
                </a:solidFill>
              </a:rPr>
              <a:t/>
            </a:r>
            <a:br>
              <a:rPr lang="en-US" dirty="0" smtClean="0">
                <a:solidFill>
                  <a:schemeClr val="tx1"/>
                </a:solidFill>
              </a:rPr>
            </a:br>
            <a:r>
              <a:rPr lang="en-US" sz="3600" dirty="0" smtClean="0">
                <a:solidFill>
                  <a:schemeClr val="accent1"/>
                </a:solidFill>
              </a:rPr>
              <a:t>Quorum Considerations</a:t>
            </a:r>
            <a:endParaRPr lang="en-US" sz="3600" dirty="0">
              <a:solidFill>
                <a:schemeClr val="accent1"/>
              </a:solidFill>
            </a:endParaRPr>
          </a:p>
        </p:txBody>
      </p:sp>
    </p:spTree>
    <p:extLst>
      <p:ext uri="{BB962C8B-B14F-4D97-AF65-F5344CB8AC3E}">
        <p14:creationId xmlns:p14="http://schemas.microsoft.com/office/powerpoint/2010/main" val="15869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406294" y="6408172"/>
            <a:ext cx="11579384" cy="373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t>Note</a:t>
            </a:r>
            <a:r>
              <a:rPr lang="en-US" sz="1600" dirty="0" smtClean="0"/>
              <a:t>: The </a:t>
            </a:r>
            <a:r>
              <a:rPr lang="en-US" sz="1600" dirty="0" err="1" smtClean="0"/>
              <a:t>Fileshare</a:t>
            </a:r>
            <a:r>
              <a:rPr lang="en-US" sz="1600" dirty="0" smtClean="0"/>
              <a:t> Witness always has 1 vote. </a:t>
            </a:r>
            <a:endParaRPr lang="en-US" sz="1600" dirty="0"/>
          </a:p>
        </p:txBody>
      </p:sp>
      <p:sp>
        <p:nvSpPr>
          <p:cNvPr id="13"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p:cNvSpPr>
            <a:spLocks noGrp="1"/>
          </p:cNvSpPr>
          <p:nvPr>
            <p:ph type="title"/>
          </p:nvPr>
        </p:nvSpPr>
        <p:spPr>
          <a:xfrm>
            <a:off x="102724" y="75090"/>
            <a:ext cx="9243192" cy="991710"/>
          </a:xfrm>
        </p:spPr>
        <p:txBody>
          <a:bodyPr>
            <a:normAutofit fontScale="90000"/>
          </a:bodyPr>
          <a:lstStyle/>
          <a:p>
            <a:r>
              <a:rPr lang="en-US" dirty="0">
                <a:solidFill>
                  <a:schemeClr val="tx1"/>
                </a:solidFill>
              </a:rPr>
              <a:t>Quorum Model and Node </a:t>
            </a:r>
            <a:r>
              <a:rPr lang="en-US" dirty="0" smtClean="0">
                <a:solidFill>
                  <a:schemeClr val="tx1"/>
                </a:solidFill>
              </a:rPr>
              <a:t>Votes</a:t>
            </a:r>
            <a:br>
              <a:rPr lang="en-US" dirty="0" smtClean="0">
                <a:solidFill>
                  <a:schemeClr val="tx1"/>
                </a:solidFill>
              </a:rPr>
            </a:br>
            <a:r>
              <a:rPr lang="en-US" sz="4000" dirty="0">
                <a:solidFill>
                  <a:schemeClr val="accent1"/>
                </a:solidFill>
              </a:rPr>
              <a:t>Example: </a:t>
            </a:r>
            <a:r>
              <a:rPr lang="en-US" sz="4000" dirty="0" smtClean="0">
                <a:solidFill>
                  <a:schemeClr val="accent1"/>
                </a:solidFill>
              </a:rPr>
              <a:t>Node and </a:t>
            </a:r>
            <a:r>
              <a:rPr lang="en-US" sz="4000" dirty="0" err="1" smtClean="0">
                <a:solidFill>
                  <a:schemeClr val="accent1"/>
                </a:solidFill>
              </a:rPr>
              <a:t>Fileshare</a:t>
            </a:r>
            <a:r>
              <a:rPr lang="en-US" sz="4000" dirty="0" smtClean="0">
                <a:solidFill>
                  <a:schemeClr val="accent1"/>
                </a:solidFill>
              </a:rPr>
              <a:t> Majority</a:t>
            </a:r>
            <a:endParaRPr lang="en-US" sz="4000" dirty="0">
              <a:solidFill>
                <a:schemeClr val="accent1"/>
              </a:solidFill>
            </a:endParaRPr>
          </a:p>
        </p:txBody>
      </p:sp>
      <p:sp>
        <p:nvSpPr>
          <p:cNvPr id="4" name="Rectangle 2"/>
          <p:cNvSpPr>
            <a:spLocks noChangeArrowheads="1"/>
          </p:cNvSpPr>
          <p:nvPr/>
        </p:nvSpPr>
        <p:spPr bwMode="auto">
          <a:xfrm>
            <a:off x="227013" y="0"/>
            <a:ext cx="1196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65720012"/>
              </p:ext>
            </p:extLst>
          </p:nvPr>
        </p:nvGraphicFramePr>
        <p:xfrm>
          <a:off x="400748" y="1447800"/>
          <a:ext cx="11122050" cy="4945305"/>
        </p:xfrm>
        <a:graphic>
          <a:graphicData uri="http://schemas.openxmlformats.org/presentationml/2006/ole">
            <mc:AlternateContent xmlns:mc="http://schemas.openxmlformats.org/markup-compatibility/2006">
              <mc:Choice xmlns:v="urn:schemas-microsoft-com:vml" Requires="v">
                <p:oleObj spid="_x0000_s7234" name="Visio" r:id="rId4" imgW="5422870" imgH="2414086" progId="Visio.Drawing.11">
                  <p:embed/>
                </p:oleObj>
              </mc:Choice>
              <mc:Fallback>
                <p:oleObj name="Visio" r:id="rId4" imgW="5422870" imgH="2414086"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48" y="1447800"/>
                        <a:ext cx="11122050" cy="4945305"/>
                      </a:xfrm>
                      <a:prstGeom prst="rect">
                        <a:avLst/>
                      </a:prstGeom>
                      <a:noFill/>
                    </p:spPr>
                  </p:pic>
                </p:oleObj>
              </mc:Fallback>
            </mc:AlternateContent>
          </a:graphicData>
        </a:graphic>
      </p:graphicFrame>
    </p:spTree>
    <p:extLst>
      <p:ext uri="{BB962C8B-B14F-4D97-AF65-F5344CB8AC3E}">
        <p14:creationId xmlns:p14="http://schemas.microsoft.com/office/powerpoint/2010/main" val="14678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25" y="126274"/>
            <a:ext cx="11824744" cy="685800"/>
          </a:xfrm>
        </p:spPr>
        <p:txBody>
          <a:bodyPr>
            <a:noAutofit/>
          </a:bodyPr>
          <a:lstStyle/>
          <a:p>
            <a:pPr algn="l"/>
            <a:r>
              <a:rPr lang="en-US" dirty="0" smtClean="0"/>
              <a:t>Setting the Stage</a:t>
            </a:r>
            <a:endParaRPr lang="en-US" dirty="0"/>
          </a:p>
        </p:txBody>
      </p:sp>
      <p:sp>
        <p:nvSpPr>
          <p:cNvPr id="3" name="Content Placeholder 2"/>
          <p:cNvSpPr txBox="1">
            <a:spLocks/>
          </p:cNvSpPr>
          <p:nvPr/>
        </p:nvSpPr>
        <p:spPr>
          <a:xfrm>
            <a:off x="150812" y="1524000"/>
            <a:ext cx="11963400" cy="5151120"/>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lumMod val="85000"/>
                    <a:lumOff val="15000"/>
                  </a:schemeClr>
                </a:solidFill>
                <a:latin typeface="+mn-lt"/>
                <a:ea typeface="+mn-ea"/>
                <a:cs typeface="+mn-cs"/>
              </a:defRPr>
            </a:lvl1pPr>
            <a:lvl2pPr marL="342900" indent="-342900" algn="l" defTabSz="914400" rtl="0" eaLnBrk="1" latinLnBrk="0" hangingPunct="1">
              <a:spcBef>
                <a:spcPct val="20000"/>
              </a:spcBef>
              <a:buFont typeface="Arial" pitchFamily="34" charset="0"/>
              <a:buChar char="•"/>
              <a:defRPr lang="en-US" sz="2400" kern="1200" dirty="0" smtClean="0">
                <a:solidFill>
                  <a:schemeClr val="tx1">
                    <a:lumMod val="85000"/>
                    <a:lumOff val="15000"/>
                  </a:schemeClr>
                </a:solidFill>
                <a:latin typeface="Century Gothic"/>
                <a:ea typeface="+mn-ea"/>
                <a:cs typeface="+mn-cs"/>
              </a:defRPr>
            </a:lvl2pPr>
            <a:lvl3pPr marL="638175" indent="-34290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3pPr>
            <a:lvl4pPr marL="865188" indent="-285750" algn="l" defTabSz="914400" rtl="0" eaLnBrk="1" latinLnBrk="0" hangingPunct="1">
              <a:spcBef>
                <a:spcPct val="20000"/>
              </a:spcBef>
              <a:buFont typeface="Arial" pitchFamily="34" charset="0"/>
              <a:buChar char="•"/>
              <a:defRPr lang="en-US" sz="2000" kern="1200" dirty="0" smtClean="0">
                <a:solidFill>
                  <a:schemeClr val="tx1">
                    <a:lumMod val="85000"/>
                    <a:lumOff val="15000"/>
                  </a:schemeClr>
                </a:solidFill>
                <a:latin typeface="Century Gothic"/>
                <a:ea typeface="+mn-ea"/>
                <a:cs typeface="+mn-cs"/>
              </a:defRPr>
            </a:lvl4pPr>
            <a:lvl5pPr marL="1131888" indent="-285750" algn="l" defTabSz="914400" rtl="0" eaLnBrk="1" latinLnBrk="0" hangingPunct="1">
              <a:spcBef>
                <a:spcPct val="20000"/>
              </a:spcBef>
              <a:buFont typeface="Arial" pitchFamily="34" charset="0"/>
              <a:buChar char="•"/>
              <a:defRPr lang="en-US" sz="2000" kern="1200" dirty="0">
                <a:solidFill>
                  <a:schemeClr val="tx1">
                    <a:lumMod val="85000"/>
                    <a:lumOff val="15000"/>
                  </a:schemeClr>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60375" defTabSz="914363">
              <a:lnSpc>
                <a:spcPct val="90000"/>
              </a:lnSpc>
              <a:buSzPct val="90000"/>
              <a:buBlip>
                <a:blip r:embed="rId3"/>
              </a:buBlip>
            </a:pPr>
            <a:r>
              <a:rPr lang="en-US" sz="2800" dirty="0" err="1">
                <a:solidFill>
                  <a:schemeClr val="tx1"/>
                </a:solidFill>
                <a:latin typeface="+mn-lt"/>
              </a:rPr>
              <a:t>AlwaysOn</a:t>
            </a:r>
            <a:r>
              <a:rPr lang="en-US" sz="2800" dirty="0">
                <a:solidFill>
                  <a:schemeClr val="tx1"/>
                </a:solidFill>
                <a:latin typeface="+mn-lt"/>
              </a:rPr>
              <a:t> ≠ Availability </a:t>
            </a:r>
            <a:r>
              <a:rPr lang="en-US" sz="2800" dirty="0" smtClean="0">
                <a:solidFill>
                  <a:schemeClr val="tx1"/>
                </a:solidFill>
                <a:latin typeface="+mn-lt"/>
              </a:rPr>
              <a:t>Groups</a:t>
            </a:r>
          </a:p>
          <a:p>
            <a:pPr marL="460375" lvl="1" indent="-460375" defTabSz="914363">
              <a:lnSpc>
                <a:spcPct val="90000"/>
              </a:lnSpc>
              <a:buSzPct val="90000"/>
              <a:buBlip>
                <a:blip r:embed="rId3"/>
              </a:buBlip>
            </a:pPr>
            <a:endParaRPr lang="en-US" sz="2800" dirty="0" smtClean="0">
              <a:solidFill>
                <a:schemeClr val="tx1"/>
              </a:solidFill>
              <a:latin typeface="+mn-lt"/>
            </a:endParaRPr>
          </a:p>
          <a:p>
            <a:pPr marL="460375" lvl="1" indent="-460375" defTabSz="914363">
              <a:lnSpc>
                <a:spcPct val="90000"/>
              </a:lnSpc>
              <a:buSzPct val="90000"/>
              <a:buBlip>
                <a:blip r:embed="rId3"/>
              </a:buBlip>
            </a:pPr>
            <a:endParaRPr lang="en-US" sz="2800" dirty="0">
              <a:solidFill>
                <a:schemeClr val="tx1"/>
              </a:solidFill>
              <a:latin typeface="+mn-lt"/>
            </a:endParaRPr>
          </a:p>
          <a:p>
            <a:pPr marL="460375" lvl="1" indent="-460375" defTabSz="914363">
              <a:lnSpc>
                <a:spcPct val="90000"/>
              </a:lnSpc>
              <a:buSzPct val="90000"/>
              <a:buBlip>
                <a:blip r:embed="rId3"/>
              </a:buBlip>
            </a:pPr>
            <a:r>
              <a:rPr lang="en-US" sz="2800" dirty="0" err="1">
                <a:solidFill>
                  <a:schemeClr val="tx1"/>
                </a:solidFill>
                <a:latin typeface="+mn-lt"/>
              </a:rPr>
              <a:t>AlwaysOn</a:t>
            </a:r>
            <a:r>
              <a:rPr lang="en-US" sz="2800" dirty="0">
                <a:solidFill>
                  <a:schemeClr val="tx1"/>
                </a:solidFill>
                <a:latin typeface="+mn-lt"/>
              </a:rPr>
              <a:t> = { SQL Server Failover Cluster Instances, Availability Groups </a:t>
            </a:r>
            <a:r>
              <a:rPr lang="en-US" sz="2800" dirty="0" smtClean="0">
                <a:solidFill>
                  <a:schemeClr val="tx1"/>
                </a:solidFill>
                <a:latin typeface="+mn-lt"/>
              </a:rPr>
              <a:t>}</a:t>
            </a:r>
          </a:p>
          <a:p>
            <a:pPr marL="460375" lvl="1" indent="-460375" defTabSz="914363">
              <a:lnSpc>
                <a:spcPct val="90000"/>
              </a:lnSpc>
              <a:buSzPct val="90000"/>
              <a:buBlip>
                <a:blip r:embed="rId3"/>
              </a:buBlip>
            </a:pPr>
            <a:endParaRPr lang="en-US" sz="2800" dirty="0">
              <a:solidFill>
                <a:schemeClr val="tx1"/>
              </a:solidFill>
              <a:latin typeface="+mn-lt"/>
            </a:endParaRPr>
          </a:p>
          <a:p>
            <a:pPr marL="460375" lvl="1" indent="-460375" defTabSz="914363">
              <a:lnSpc>
                <a:spcPct val="90000"/>
              </a:lnSpc>
              <a:buSzPct val="90000"/>
              <a:buBlip>
                <a:blip r:embed="rId3"/>
              </a:buBlip>
            </a:pPr>
            <a:endParaRPr lang="en-US" sz="2800" dirty="0" smtClean="0">
              <a:solidFill>
                <a:schemeClr val="tx1"/>
              </a:solidFill>
              <a:latin typeface="+mn-lt"/>
            </a:endParaRPr>
          </a:p>
          <a:p>
            <a:pPr marL="460375" lvl="1" indent="-460375" defTabSz="914363">
              <a:lnSpc>
                <a:spcPct val="90000"/>
              </a:lnSpc>
              <a:buSzPct val="90000"/>
              <a:buBlip>
                <a:blip r:embed="rId3"/>
              </a:buBlip>
            </a:pPr>
            <a:endParaRPr lang="en-US" sz="2800" dirty="0" smtClean="0">
              <a:solidFill>
                <a:schemeClr val="tx1"/>
              </a:solidFill>
              <a:latin typeface="+mn-lt"/>
            </a:endParaRPr>
          </a:p>
          <a:p>
            <a:pPr marL="460375" lvl="1" indent="-460375" defTabSz="914363">
              <a:lnSpc>
                <a:spcPct val="90000"/>
              </a:lnSpc>
              <a:buSzPct val="90000"/>
              <a:buBlip>
                <a:blip r:embed="rId3"/>
              </a:buBlip>
            </a:pPr>
            <a:endParaRPr lang="en-US" sz="2800" dirty="0">
              <a:solidFill>
                <a:schemeClr val="tx1"/>
              </a:solidFill>
              <a:latin typeface="+mn-lt"/>
            </a:endParaRPr>
          </a:p>
          <a:p>
            <a:pPr marL="460375" lvl="1" indent="-460375" defTabSz="914363">
              <a:lnSpc>
                <a:spcPct val="90000"/>
              </a:lnSpc>
              <a:buSzPct val="90000"/>
              <a:buBlip>
                <a:blip r:embed="rId3"/>
              </a:buBlip>
            </a:pPr>
            <a:r>
              <a:rPr lang="en-US" sz="2800" dirty="0">
                <a:solidFill>
                  <a:schemeClr val="tx1"/>
                </a:solidFill>
                <a:latin typeface="+mn-lt"/>
              </a:rPr>
              <a:t>Availability Groups ≠ Database </a:t>
            </a:r>
            <a:r>
              <a:rPr lang="en-US" sz="2800" dirty="0" smtClean="0">
                <a:solidFill>
                  <a:schemeClr val="tx1"/>
                </a:solidFill>
                <a:latin typeface="+mn-lt"/>
              </a:rPr>
              <a:t>Mirroring</a:t>
            </a:r>
            <a:endParaRPr lang="en-US" sz="2800" dirty="0">
              <a:solidFill>
                <a:schemeClr val="tx1"/>
              </a:solidFill>
              <a:latin typeface="+mn-lt"/>
            </a:endParaRPr>
          </a:p>
        </p:txBody>
      </p:sp>
    </p:spTree>
    <p:extLst>
      <p:ext uri="{BB962C8B-B14F-4D97-AF65-F5344CB8AC3E}">
        <p14:creationId xmlns:p14="http://schemas.microsoft.com/office/powerpoint/2010/main" val="3673097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35004"/>
            <a:ext cx="10996612" cy="1107996"/>
          </a:xfrm>
        </p:spPr>
        <p:txBody>
          <a:bodyPr/>
          <a:lstStyle/>
          <a:p>
            <a:r>
              <a:rPr lang="en-US" dirty="0">
                <a:solidFill>
                  <a:schemeClr val="tx1"/>
                </a:solidFill>
              </a:rPr>
              <a:t>Quorum Model and Node Votes</a:t>
            </a:r>
            <a:br>
              <a:rPr lang="en-US" dirty="0">
                <a:solidFill>
                  <a:schemeClr val="tx1"/>
                </a:solidFill>
              </a:rPr>
            </a:br>
            <a:r>
              <a:rPr lang="en-US" sz="3600" dirty="0">
                <a:solidFill>
                  <a:schemeClr val="accent1"/>
                </a:solidFill>
              </a:rPr>
              <a:t>How to set / view</a:t>
            </a:r>
            <a:endParaRPr lang="en-US" dirty="0"/>
          </a:p>
        </p:txBody>
      </p:sp>
      <p:sp>
        <p:nvSpPr>
          <p:cNvPr id="4" name="TechEd Tile"/>
          <p:cNvSpPr/>
          <p:nvPr/>
        </p:nvSpPr>
        <p:spPr bwMode="ltGray">
          <a:xfrm>
            <a:off x="1217612" y="1352877"/>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lumMod val="20000"/>
                    <a:lumOff val="80000"/>
                    <a:alpha val="99000"/>
                  </a:schemeClr>
                </a:solidFill>
                <a:latin typeface="Segoe UI" pitchFamily="34" charset="0"/>
                <a:ea typeface="Segoe UI" pitchFamily="34" charset="0"/>
                <a:cs typeface="Segoe UI" pitchFamily="34" charset="0"/>
              </a:rPr>
              <a:t>To View Quorum Model</a:t>
            </a:r>
            <a:endParaRPr lang="en-US" sz="20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217613" y="1863385"/>
            <a:ext cx="4991110" cy="1718015"/>
            <a:chOff x="1022073" y="2340440"/>
            <a:chExt cx="4991110" cy="1068226"/>
          </a:xfrm>
        </p:grpSpPr>
        <p:sp>
          <p:nvSpPr>
            <p:cNvPr id="7" name="Rectangle 6"/>
            <p:cNvSpPr/>
            <p:nvPr/>
          </p:nvSpPr>
          <p:spPr bwMode="auto">
            <a:xfrm>
              <a:off x="1022073" y="2340440"/>
              <a:ext cx="4991110" cy="106822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640463" y="2456282"/>
              <a:ext cx="3705630" cy="822887"/>
            </a:xfrm>
            <a:prstGeom prst="rect">
              <a:avLst/>
            </a:prstGeom>
          </p:spPr>
          <p:txBody>
            <a:bodyPr wrap="none">
              <a:spAutoFit/>
            </a:bodyPr>
            <a:lstStyle/>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Windows Failover Cluster Manager GUI</a:t>
              </a: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PowerShell</a:t>
              </a: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Cluster.exe</a:t>
              </a: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SQL Server DMVs</a:t>
              </a:r>
            </a:p>
            <a:p>
              <a:pPr marL="0" lvl="1" algn="ctr">
                <a:tabLst>
                  <a:tab pos="1828800" algn="l"/>
                </a:tabLst>
              </a:pPr>
              <a:r>
                <a:rPr lang="en-US" sz="1600" dirty="0" err="1">
                  <a:solidFill>
                    <a:srgbClr val="0070C0">
                      <a:alpha val="99000"/>
                    </a:srgbClr>
                  </a:solidFill>
                  <a:latin typeface="Segoe UI" pitchFamily="34" charset="0"/>
                  <a:ea typeface="Segoe UI" pitchFamily="34" charset="0"/>
                  <a:cs typeface="Segoe UI" pitchFamily="34" charset="0"/>
                </a:rPr>
                <a:t>AlwaysOn</a:t>
              </a:r>
              <a:r>
                <a:rPr lang="en-US" sz="1600" dirty="0">
                  <a:solidFill>
                    <a:srgbClr val="0070C0">
                      <a:alpha val="99000"/>
                    </a:srgbClr>
                  </a:solidFill>
                  <a:latin typeface="Segoe UI" pitchFamily="34" charset="0"/>
                  <a:ea typeface="Segoe UI" pitchFamily="34" charset="0"/>
                  <a:cs typeface="Segoe UI" pitchFamily="34" charset="0"/>
                </a:rPr>
                <a:t> Dashboard in </a:t>
              </a:r>
              <a:r>
                <a:rPr lang="en-US" sz="1600" dirty="0" smtClean="0">
                  <a:solidFill>
                    <a:srgbClr val="0070C0">
                      <a:alpha val="99000"/>
                    </a:srgbClr>
                  </a:solidFill>
                  <a:latin typeface="Segoe UI" pitchFamily="34" charset="0"/>
                  <a:ea typeface="Segoe UI" pitchFamily="34" charset="0"/>
                  <a:cs typeface="Segoe UI" pitchFamily="34" charset="0"/>
                </a:rPr>
                <a:t>SSMS</a:t>
              </a:r>
              <a:endParaRPr lang="en-US" sz="1600" dirty="0">
                <a:solidFill>
                  <a:srgbClr val="0070C0">
                    <a:alpha val="99000"/>
                  </a:srgbClr>
                </a:solidFill>
                <a:latin typeface="Segoe UI" pitchFamily="34" charset="0"/>
                <a:ea typeface="Segoe UI" pitchFamily="34" charset="0"/>
                <a:cs typeface="Segoe UI" pitchFamily="34" charset="0"/>
              </a:endParaRPr>
            </a:p>
          </p:txBody>
        </p:sp>
      </p:grpSp>
      <p:sp>
        <p:nvSpPr>
          <p:cNvPr id="11" name="Arrow Bar"/>
          <p:cNvSpPr/>
          <p:nvPr/>
        </p:nvSpPr>
        <p:spPr bwMode="gray">
          <a:xfrm>
            <a:off x="6371179" y="1352877"/>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FFFFFF">
                    <a:alpha val="99000"/>
                  </a:srgbClr>
                </a:solidFill>
                <a:latin typeface="Segoe UI" pitchFamily="34" charset="0"/>
                <a:ea typeface="Segoe UI" pitchFamily="34" charset="0"/>
                <a:cs typeface="Segoe UI" pitchFamily="34" charset="0"/>
              </a:rPr>
              <a:t>To Change Quorum Model</a:t>
            </a:r>
            <a:endParaRPr lang="en-US" sz="2000" dirty="0">
              <a:solidFill>
                <a:srgbClr val="FFFFFF">
                  <a:alpha val="99000"/>
                </a:srgbClr>
              </a:solidFill>
              <a:latin typeface="Segoe UI" pitchFamily="34" charset="0"/>
              <a:ea typeface="Segoe UI" pitchFamily="34" charset="0"/>
              <a:cs typeface="Segoe UI" pitchFamily="34" charset="0"/>
            </a:endParaRPr>
          </a:p>
        </p:txBody>
      </p:sp>
      <p:grpSp>
        <p:nvGrpSpPr>
          <p:cNvPr id="16" name="MS Learning Link"/>
          <p:cNvGrpSpPr/>
          <p:nvPr/>
        </p:nvGrpSpPr>
        <p:grpSpPr>
          <a:xfrm>
            <a:off x="6371180" y="1875145"/>
            <a:ext cx="4992624" cy="1718012"/>
            <a:chOff x="6175640" y="2595282"/>
            <a:chExt cx="4992624"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824456" y="2664097"/>
              <a:ext cx="3705630" cy="393431"/>
            </a:xfrm>
            <a:prstGeom prst="rect">
              <a:avLst/>
            </a:prstGeom>
          </p:spPr>
          <p:txBody>
            <a:bodyPr wrap="none">
              <a:spAutoFit/>
            </a:bodyPr>
            <a:lstStyle/>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Windows Failover Cluster Manager GUI</a:t>
              </a: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PowerShell</a:t>
              </a:r>
            </a:p>
            <a:p>
              <a:pPr marL="0" lvl="1" algn="ctr">
                <a:tabLst>
                  <a:tab pos="1828800" algn="l"/>
                </a:tabLst>
              </a:pPr>
              <a:r>
                <a:rPr lang="en-US" sz="1600" dirty="0" smtClean="0">
                  <a:solidFill>
                    <a:srgbClr val="0070C0">
                      <a:alpha val="99000"/>
                    </a:srgbClr>
                  </a:solidFill>
                  <a:latin typeface="Segoe UI" pitchFamily="34" charset="0"/>
                  <a:ea typeface="Segoe UI" pitchFamily="34" charset="0"/>
                  <a:cs typeface="Segoe UI" pitchFamily="34" charset="0"/>
                </a:rPr>
                <a:t>Cluster.exe</a:t>
              </a:r>
              <a:endParaRPr lang="en-US" sz="1600" dirty="0">
                <a:solidFill>
                  <a:srgbClr val="0070C0">
                    <a:alpha val="99000"/>
                  </a:srgbClr>
                </a:solidFill>
                <a:latin typeface="Segoe UI" pitchFamily="34" charset="0"/>
                <a:ea typeface="Segoe UI" pitchFamily="34" charset="0"/>
                <a:cs typeface="Segoe UI" pitchFamily="34" charset="0"/>
              </a:endParaRPr>
            </a:p>
          </p:txBody>
        </p:sp>
      </p:grpSp>
      <p:sp>
        <p:nvSpPr>
          <p:cNvPr id="20" name="Left Mask"/>
          <p:cNvSpPr/>
          <p:nvPr/>
        </p:nvSpPr>
        <p:spPr bwMode="hidden">
          <a:xfrm>
            <a:off x="-1" y="3484867"/>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1217613" y="3657600"/>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chemeClr val="tx1">
                    <a:lumMod val="20000"/>
                    <a:lumOff val="80000"/>
                    <a:alpha val="99000"/>
                  </a:schemeClr>
                </a:solidFill>
                <a:latin typeface="Segoe UI" pitchFamily="34" charset="0"/>
                <a:ea typeface="Segoe UI" pitchFamily="34" charset="0"/>
                <a:cs typeface="Segoe UI" pitchFamily="34" charset="0"/>
              </a:rPr>
              <a:t>To View Node Votes</a:t>
            </a:r>
            <a:endParaRPr lang="en-US" sz="20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7" name="MS TechNet Link"/>
          <p:cNvGrpSpPr/>
          <p:nvPr/>
        </p:nvGrpSpPr>
        <p:grpSpPr>
          <a:xfrm>
            <a:off x="1217614" y="4114800"/>
            <a:ext cx="4991110" cy="1796708"/>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65436" y="5112720"/>
              <a:ext cx="2904385" cy="487665"/>
            </a:xfrm>
            <a:prstGeom prst="rect">
              <a:avLst/>
            </a:prstGeom>
          </p:spPr>
          <p:txBody>
            <a:bodyPr wrap="none">
              <a:spAutoFit/>
            </a:bodyPr>
            <a:lstStyle/>
            <a:p>
              <a:pPr marL="0" lvl="1" algn="ctr">
                <a:tabLst>
                  <a:tab pos="1828800" algn="l"/>
                </a:tabLst>
              </a:pPr>
              <a:r>
                <a:rPr lang="en-US" sz="1600" dirty="0" smtClean="0">
                  <a:solidFill>
                    <a:srgbClr val="0070C0">
                      <a:alpha val="99000"/>
                    </a:srgbClr>
                  </a:solidFill>
                  <a:latin typeface="Segoe UI" pitchFamily="34" charset="0"/>
                  <a:ea typeface="Segoe UI" pitchFamily="34" charset="0"/>
                  <a:cs typeface="Segoe UI" pitchFamily="34" charset="0"/>
                </a:rPr>
                <a:t>PowerShell</a:t>
              </a:r>
              <a:endParaRPr lang="en-US" sz="1600" dirty="0">
                <a:solidFill>
                  <a:srgbClr val="0070C0">
                    <a:alpha val="99000"/>
                  </a:srgbClr>
                </a:solidFill>
                <a:latin typeface="Segoe UI" pitchFamily="34" charset="0"/>
                <a:ea typeface="Segoe UI" pitchFamily="34" charset="0"/>
                <a:cs typeface="Segoe UI" pitchFamily="34" charset="0"/>
              </a:endParaRP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Cluster.exe</a:t>
              </a:r>
            </a:p>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SQL Server DMVs</a:t>
              </a:r>
            </a:p>
            <a:p>
              <a:pPr marL="0" lvl="1" algn="ctr">
                <a:tabLst>
                  <a:tab pos="1828800" algn="l"/>
                </a:tabLst>
              </a:pPr>
              <a:r>
                <a:rPr lang="en-US" sz="1600" dirty="0" err="1">
                  <a:solidFill>
                    <a:srgbClr val="0070C0">
                      <a:alpha val="99000"/>
                    </a:srgbClr>
                  </a:solidFill>
                  <a:latin typeface="Segoe UI" pitchFamily="34" charset="0"/>
                  <a:ea typeface="Segoe UI" pitchFamily="34" charset="0"/>
                  <a:cs typeface="Segoe UI" pitchFamily="34" charset="0"/>
                </a:rPr>
                <a:t>AlwaysOn</a:t>
              </a:r>
              <a:r>
                <a:rPr lang="en-US" sz="1600" dirty="0">
                  <a:solidFill>
                    <a:srgbClr val="0070C0">
                      <a:alpha val="99000"/>
                    </a:srgbClr>
                  </a:solidFill>
                  <a:latin typeface="Segoe UI" pitchFamily="34" charset="0"/>
                  <a:ea typeface="Segoe UI" pitchFamily="34" charset="0"/>
                  <a:cs typeface="Segoe UI" pitchFamily="34" charset="0"/>
                </a:rPr>
                <a:t> Dashboard in SSMS</a:t>
              </a:r>
            </a:p>
          </p:txBody>
        </p:sp>
      </p:grpSp>
      <p:sp>
        <p:nvSpPr>
          <p:cNvPr id="32" name="Title Tile"/>
          <p:cNvSpPr/>
          <p:nvPr/>
        </p:nvSpPr>
        <p:spPr bwMode="gray">
          <a:xfrm>
            <a:off x="6371180" y="3657600"/>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000" dirty="0" smtClean="0">
                <a:solidFill>
                  <a:srgbClr val="FFFFFF">
                    <a:alpha val="99000"/>
                  </a:srgbClr>
                </a:solidFill>
                <a:latin typeface="Segoe UI" pitchFamily="34" charset="0"/>
                <a:ea typeface="Segoe UI" pitchFamily="34" charset="0"/>
                <a:cs typeface="Segoe UI" pitchFamily="34" charset="0"/>
              </a:rPr>
              <a:t>To Change Node Votes</a:t>
            </a:r>
            <a:endParaRPr lang="en-US" sz="2000" dirty="0">
              <a:solidFill>
                <a:srgbClr val="FFFFFF">
                  <a:alpha val="99000"/>
                </a:srgbClr>
              </a:solidFill>
              <a:latin typeface="Segoe UI" pitchFamily="34" charset="0"/>
              <a:ea typeface="Segoe UI" pitchFamily="34" charset="0"/>
              <a:cs typeface="Segoe UI" pitchFamily="34" charset="0"/>
            </a:endParaRPr>
          </a:p>
        </p:txBody>
      </p:sp>
      <p:grpSp>
        <p:nvGrpSpPr>
          <p:cNvPr id="34" name="MSDN Link"/>
          <p:cNvGrpSpPr/>
          <p:nvPr/>
        </p:nvGrpSpPr>
        <p:grpSpPr>
          <a:xfrm>
            <a:off x="6361102" y="4114800"/>
            <a:ext cx="4991110" cy="1796708"/>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8075399" y="5087628"/>
              <a:ext cx="1171475" cy="264732"/>
            </a:xfrm>
            <a:prstGeom prst="rect">
              <a:avLst/>
            </a:prstGeom>
          </p:spPr>
          <p:txBody>
            <a:bodyPr wrap="none">
              <a:spAutoFit/>
            </a:bodyPr>
            <a:lstStyle/>
            <a:p>
              <a:pPr marL="0" lvl="1" algn="ctr">
                <a:tabLst>
                  <a:tab pos="1828800" algn="l"/>
                </a:tabLst>
              </a:pPr>
              <a:r>
                <a:rPr lang="en-US" sz="1600" dirty="0">
                  <a:solidFill>
                    <a:srgbClr val="0070C0">
                      <a:alpha val="99000"/>
                    </a:srgbClr>
                  </a:solidFill>
                  <a:latin typeface="Segoe UI" pitchFamily="34" charset="0"/>
                  <a:ea typeface="Segoe UI" pitchFamily="34" charset="0"/>
                  <a:cs typeface="Segoe UI" pitchFamily="34" charset="0"/>
                </a:rPr>
                <a:t>PowerShell</a:t>
              </a:r>
            </a:p>
            <a:p>
              <a:pPr marL="0" lvl="1" algn="ctr">
                <a:tabLst>
                  <a:tab pos="1828800" algn="l"/>
                </a:tabLst>
              </a:pPr>
              <a:r>
                <a:rPr lang="en-US" sz="1600" dirty="0" smtClean="0">
                  <a:solidFill>
                    <a:srgbClr val="0070C0">
                      <a:alpha val="99000"/>
                    </a:srgbClr>
                  </a:solidFill>
                  <a:latin typeface="Segoe UI" pitchFamily="34" charset="0"/>
                  <a:ea typeface="Segoe UI" pitchFamily="34" charset="0"/>
                  <a:cs typeface="Segoe UI" pitchFamily="34" charset="0"/>
                </a:rPr>
                <a:t>Cluster.exe</a:t>
              </a:r>
              <a:endParaRPr lang="en-US" sz="1600" dirty="0">
                <a:solidFill>
                  <a:srgbClr val="0070C0">
                    <a:alpha val="99000"/>
                  </a:srgbClr>
                </a:solidFill>
                <a:latin typeface="Segoe UI" pitchFamily="34" charset="0"/>
                <a:ea typeface="Segoe UI" pitchFamily="34" charset="0"/>
                <a:cs typeface="Segoe UI" pitchFamily="34" charset="0"/>
              </a:endParaRPr>
            </a:p>
          </p:txBody>
        </p:sp>
      </p:grpSp>
      <p:sp>
        <p:nvSpPr>
          <p:cNvPr id="43" name="Title 1"/>
          <p:cNvSpPr txBox="1">
            <a:spLocks/>
          </p:cNvSpPr>
          <p:nvPr/>
        </p:nvSpPr>
        <p:spPr>
          <a:xfrm>
            <a:off x="406294" y="6408172"/>
            <a:ext cx="11579384" cy="3736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u="sng" dirty="0" smtClean="0"/>
              <a:t>Note</a:t>
            </a:r>
            <a:r>
              <a:rPr lang="en-US" sz="1600" dirty="0" smtClean="0"/>
              <a:t>: Only cluster.exe can be used to set quorum model </a:t>
            </a:r>
            <a:r>
              <a:rPr lang="en-US" sz="1600" dirty="0"/>
              <a:t>to </a:t>
            </a:r>
            <a:r>
              <a:rPr lang="en-US" sz="1600" dirty="0" smtClean="0"/>
              <a:t>“Node </a:t>
            </a:r>
            <a:r>
              <a:rPr lang="en-US" sz="1600" dirty="0"/>
              <a:t>and (asymmetric) Disk </a:t>
            </a:r>
            <a:r>
              <a:rPr lang="en-US" sz="1600" dirty="0" smtClean="0"/>
              <a:t>Majority” or “(</a:t>
            </a:r>
            <a:r>
              <a:rPr lang="en-US" sz="1600" dirty="0"/>
              <a:t>asymmetric) Disk </a:t>
            </a:r>
            <a:r>
              <a:rPr lang="en-US" sz="1600" dirty="0" smtClean="0"/>
              <a:t>Only” </a:t>
            </a:r>
            <a:endParaRPr lang="en-US" sz="1600" dirty="0"/>
          </a:p>
        </p:txBody>
      </p:sp>
    </p:spTree>
    <p:extLst>
      <p:ext uri="{BB962C8B-B14F-4D97-AF65-F5344CB8AC3E}">
        <p14:creationId xmlns:p14="http://schemas.microsoft.com/office/powerpoint/2010/main" val="1275351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20" y="1447800"/>
            <a:ext cx="11792520" cy="4632366"/>
          </a:xfrm>
        </p:spPr>
        <p:txBody>
          <a:bodyPr>
            <a:noAutofit/>
          </a:bodyPr>
          <a:lstStyle/>
          <a:p>
            <a:r>
              <a:rPr lang="en-US" sz="2000" dirty="0" smtClean="0"/>
              <a:t>Disaster = Primary site is down</a:t>
            </a:r>
          </a:p>
          <a:p>
            <a:r>
              <a:rPr lang="en-US" sz="2000" dirty="0" smtClean="0"/>
              <a:t>Manual Process involved to bring database service online on the DR site</a:t>
            </a:r>
          </a:p>
          <a:p>
            <a:pPr lvl="1"/>
            <a:r>
              <a:rPr lang="en-US" sz="2000" dirty="0" smtClean="0"/>
              <a:t>Force Quorum on the secondary in the DR site</a:t>
            </a:r>
          </a:p>
          <a:p>
            <a:pPr lvl="1"/>
            <a:r>
              <a:rPr lang="en-US" sz="2000" dirty="0" smtClean="0"/>
              <a:t>Execute </a:t>
            </a:r>
            <a:r>
              <a:rPr lang="en-US" sz="2000" dirty="0"/>
              <a:t>FORCE SERVICE ALLOW DATA LOSS on the Availability Group</a:t>
            </a:r>
          </a:p>
          <a:p>
            <a:pPr lvl="1"/>
            <a:r>
              <a:rPr lang="en-US" sz="2000" dirty="0" smtClean="0"/>
              <a:t>Adjust quorum model and/or node votes</a:t>
            </a:r>
          </a:p>
          <a:p>
            <a:pPr lvl="2"/>
            <a:r>
              <a:rPr lang="en-US" sz="2000" dirty="0"/>
              <a:t>Rethink quorum model: needs for another </a:t>
            </a:r>
            <a:r>
              <a:rPr lang="en-US" sz="2000" dirty="0" err="1"/>
              <a:t>fileshare</a:t>
            </a:r>
            <a:r>
              <a:rPr lang="en-US" sz="2000" dirty="0"/>
              <a:t> at the DR site?</a:t>
            </a:r>
          </a:p>
        </p:txBody>
      </p:sp>
      <p:sp>
        <p:nvSpPr>
          <p:cNvPr id="5" name="Title 1"/>
          <p:cNvSpPr>
            <a:spLocks noGrp="1"/>
          </p:cNvSpPr>
          <p:nvPr>
            <p:ph type="title"/>
          </p:nvPr>
        </p:nvSpPr>
        <p:spPr>
          <a:xfrm>
            <a:off x="227012" y="76200"/>
            <a:ext cx="11429999" cy="609398"/>
          </a:xfrm>
        </p:spPr>
        <p:txBody>
          <a:bodyPr/>
          <a:lstStyle/>
          <a:p>
            <a:r>
              <a:rPr lang="en-US" dirty="0" smtClean="0">
                <a:solidFill>
                  <a:schemeClr val="tx1"/>
                </a:solidFill>
              </a:rPr>
              <a:t>Recovering from a Disaster</a:t>
            </a:r>
            <a:endParaRPr lang="en-US" sz="3600" dirty="0">
              <a:solidFill>
                <a:schemeClr val="accent1"/>
              </a:solidFill>
            </a:endParaRPr>
          </a:p>
        </p:txBody>
      </p:sp>
    </p:spTree>
    <p:extLst>
      <p:ext uri="{BB962C8B-B14F-4D97-AF65-F5344CB8AC3E}">
        <p14:creationId xmlns:p14="http://schemas.microsoft.com/office/powerpoint/2010/main" val="404016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524000"/>
            <a:ext cx="11716319" cy="4784766"/>
          </a:xfrm>
        </p:spPr>
        <p:txBody>
          <a:bodyPr>
            <a:noAutofit/>
          </a:bodyPr>
          <a:lstStyle/>
          <a:p>
            <a:r>
              <a:rPr lang="en-US" sz="2000" dirty="0" smtClean="0"/>
              <a:t>Hardware: new hardware, reuse existing hardware?</a:t>
            </a:r>
          </a:p>
          <a:p>
            <a:r>
              <a:rPr lang="en-US" sz="2000" dirty="0"/>
              <a:t>Windows </a:t>
            </a:r>
            <a:r>
              <a:rPr lang="en-US" sz="2000" dirty="0" smtClean="0"/>
              <a:t>Clustering</a:t>
            </a:r>
          </a:p>
          <a:p>
            <a:pPr lvl="1"/>
            <a:r>
              <a:rPr lang="en-US" sz="2000" dirty="0" smtClean="0"/>
              <a:t>Quorum considerations across multiple data centers</a:t>
            </a:r>
          </a:p>
          <a:p>
            <a:pPr lvl="1"/>
            <a:r>
              <a:rPr lang="en-US" sz="2000" dirty="0" smtClean="0"/>
              <a:t>Cluster network communication across multiple data centers</a:t>
            </a:r>
            <a:endParaRPr lang="en-US" sz="2000" dirty="0"/>
          </a:p>
          <a:p>
            <a:r>
              <a:rPr lang="en-US" sz="2000" dirty="0" smtClean="0"/>
              <a:t>Stages: migrate the whole configuration at once, or migrate the DR afterwards?</a:t>
            </a:r>
          </a:p>
          <a:p>
            <a:r>
              <a:rPr lang="en-US" sz="2000" dirty="0" smtClean="0"/>
              <a:t>Secondary (DR site) needs re-seeding </a:t>
            </a:r>
          </a:p>
          <a:p>
            <a:pPr lvl="1"/>
            <a:r>
              <a:rPr lang="en-US" sz="2000" dirty="0" smtClean="0"/>
              <a:t>Uninstall existing SQL FCI</a:t>
            </a:r>
          </a:p>
          <a:p>
            <a:pPr lvl="1"/>
            <a:r>
              <a:rPr lang="en-US" sz="2000" dirty="0" smtClean="0"/>
              <a:t>Destroy existing WSFC at the DR site</a:t>
            </a:r>
          </a:p>
          <a:p>
            <a:pPr lvl="1"/>
            <a:r>
              <a:rPr lang="en-US" sz="2000" dirty="0" smtClean="0"/>
              <a:t>Re-install SQL FCI after joining DR nodes to primary data center WSFC</a:t>
            </a:r>
          </a:p>
          <a:p>
            <a:pPr lvl="1"/>
            <a:r>
              <a:rPr lang="en-US" sz="2000" dirty="0" smtClean="0"/>
              <a:t>Backup from primary, and Restore on the secondary</a:t>
            </a:r>
          </a:p>
          <a:p>
            <a:r>
              <a:rPr lang="en-US" sz="2000" dirty="0" smtClean="0"/>
              <a:t>Application connection string change</a:t>
            </a:r>
          </a:p>
        </p:txBody>
      </p:sp>
      <p:sp>
        <p:nvSpPr>
          <p:cNvPr id="5" name="Title 1"/>
          <p:cNvSpPr>
            <a:spLocks noGrp="1"/>
          </p:cNvSpPr>
          <p:nvPr>
            <p:ph type="title"/>
          </p:nvPr>
        </p:nvSpPr>
        <p:spPr>
          <a:xfrm>
            <a:off x="227012" y="76200"/>
            <a:ext cx="11306663" cy="1107996"/>
          </a:xfrm>
        </p:spPr>
        <p:txBody>
          <a:bodyPr/>
          <a:lstStyle/>
          <a:p>
            <a:r>
              <a:rPr lang="en-US" dirty="0" smtClean="0">
                <a:solidFill>
                  <a:schemeClr val="tx1"/>
                </a:solidFill>
              </a:rPr>
              <a:t>Migration: From FCI+DBM to FCI+AG</a:t>
            </a:r>
            <a:br>
              <a:rPr lang="en-US" dirty="0" smtClean="0">
                <a:solidFill>
                  <a:schemeClr val="tx1"/>
                </a:solidFill>
              </a:rPr>
            </a:br>
            <a:r>
              <a:rPr lang="en-US" sz="3600" dirty="0">
                <a:solidFill>
                  <a:schemeClr val="accent1"/>
                </a:solidFill>
              </a:rPr>
              <a:t>Planning and Key Considerations</a:t>
            </a:r>
          </a:p>
        </p:txBody>
      </p:sp>
    </p:spTree>
    <p:extLst>
      <p:ext uri="{BB962C8B-B14F-4D97-AF65-F5344CB8AC3E}">
        <p14:creationId xmlns:p14="http://schemas.microsoft.com/office/powerpoint/2010/main" val="25644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89212" y="2743200"/>
            <a:ext cx="7618412" cy="1107996"/>
          </a:xfrm>
        </p:spPr>
        <p:txBody>
          <a:bodyPr/>
          <a:lstStyle/>
          <a:p>
            <a:r>
              <a:rPr lang="en-US" sz="8000" dirty="0" smtClean="0">
                <a:solidFill>
                  <a:schemeClr val="tx1"/>
                </a:solidFill>
              </a:rPr>
              <a:t>Summary</a:t>
            </a:r>
            <a:endParaRPr lang="en-US" sz="6600" dirty="0">
              <a:solidFill>
                <a:schemeClr val="accent1"/>
              </a:solidFill>
            </a:endParaRPr>
          </a:p>
        </p:txBody>
      </p:sp>
    </p:spTree>
    <p:extLst>
      <p:ext uri="{BB962C8B-B14F-4D97-AF65-F5344CB8AC3E}">
        <p14:creationId xmlns:p14="http://schemas.microsoft.com/office/powerpoint/2010/main" val="10766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 y="76200"/>
            <a:ext cx="12134053" cy="685800"/>
          </a:xfrm>
        </p:spPr>
        <p:txBody>
          <a:bodyPr anchor="ctr">
            <a:noAutofit/>
          </a:bodyPr>
          <a:lstStyle/>
          <a:p>
            <a:r>
              <a:rPr lang="en-US" dirty="0"/>
              <a:t>SQL Server 2012 </a:t>
            </a:r>
            <a:r>
              <a:rPr lang="en-US" dirty="0" err="1"/>
              <a:t>AlwaysOn</a:t>
            </a:r>
            <a:r>
              <a:rPr lang="en-US" dirty="0"/>
              <a:t> HA+DR Design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29859"/>
              </p:ext>
            </p:extLst>
          </p:nvPr>
        </p:nvGraphicFramePr>
        <p:xfrm>
          <a:off x="150813" y="807720"/>
          <a:ext cx="11963399" cy="48768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454345">
                <a:tc>
                  <a:txBody>
                    <a:bodyPr/>
                    <a:lstStyle/>
                    <a:p>
                      <a:pPr marL="0" marR="0">
                        <a:spcBef>
                          <a:spcPts val="0"/>
                        </a:spcBef>
                        <a:spcAft>
                          <a:spcPts val="0"/>
                        </a:spcAft>
                      </a:pP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smtClean="0">
                          <a:solidFill>
                            <a:schemeClr val="tx1"/>
                          </a:solidFill>
                          <a:effectLst/>
                          <a:latin typeface="+mn-lt"/>
                          <a:ea typeface="Calibri"/>
                        </a:rPr>
                        <a:t>SQL Server 2012 </a:t>
                      </a:r>
                      <a:r>
                        <a:rPr lang="en-US" sz="1600" b="1" dirty="0" err="1" smtClean="0">
                          <a:solidFill>
                            <a:schemeClr val="tx1"/>
                          </a:solidFill>
                          <a:effectLst/>
                          <a:latin typeface="+mn-lt"/>
                          <a:ea typeface="Calibri"/>
                        </a:rPr>
                        <a:t>AlwaysOn</a:t>
                      </a:r>
                      <a:r>
                        <a:rPr lang="en-US" sz="1600" b="1" dirty="0" smtClean="0">
                          <a:solidFill>
                            <a:schemeClr val="tx1"/>
                          </a:solidFill>
                          <a:effectLst/>
                          <a:latin typeface="+mn-lt"/>
                          <a:ea typeface="Calibri"/>
                        </a:rPr>
                        <a:t> HA+DR Design</a:t>
                      </a:r>
                      <a:r>
                        <a:rPr lang="en-US" sz="1600" b="1" baseline="0" dirty="0" smtClean="0">
                          <a:solidFill>
                            <a:schemeClr val="tx1"/>
                          </a:solidFill>
                          <a:effectLst/>
                          <a:latin typeface="+mn-lt"/>
                          <a:ea typeface="Calibri"/>
                        </a:rPr>
                        <a:t> Pattern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Solution Characteristics</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Corresponding </a:t>
                      </a:r>
                    </a:p>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Pre-SQL Server 2012 Solution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160287773"/>
              </p:ext>
            </p:extLst>
          </p:nvPr>
        </p:nvGraphicFramePr>
        <p:xfrm>
          <a:off x="150812" y="1295400"/>
          <a:ext cx="11963399" cy="18288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828800">
                <a:tc>
                  <a:txBody>
                    <a:bodyPr/>
                    <a:lstStyle/>
                    <a:p>
                      <a:pPr marL="0" marR="0">
                        <a:spcBef>
                          <a:spcPts val="0"/>
                        </a:spcBef>
                        <a:spcAft>
                          <a:spcPts val="0"/>
                        </a:spcAft>
                      </a:pPr>
                      <a:r>
                        <a:rPr lang="en-US" sz="1600" b="0" dirty="0" smtClean="0">
                          <a:solidFill>
                            <a:schemeClr val="tx1"/>
                          </a:solidFill>
                          <a:effectLst/>
                          <a:latin typeface="Calibri"/>
                          <a:ea typeface="Calibri"/>
                        </a:rPr>
                        <a:t>1</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rPr>
                        <a:t>Multi-site </a:t>
                      </a:r>
                      <a:r>
                        <a:rPr lang="en-US" sz="1600" b="0" dirty="0" smtClean="0">
                          <a:solidFill>
                            <a:schemeClr val="tx1"/>
                          </a:solidFill>
                          <a:effectLst/>
                        </a:rPr>
                        <a:t>Failover </a:t>
                      </a:r>
                      <a:r>
                        <a:rPr lang="en-US" sz="1600" b="0" dirty="0">
                          <a:solidFill>
                            <a:schemeClr val="tx1"/>
                          </a:solidFill>
                          <a:effectLst/>
                        </a:rPr>
                        <a:t>C</a:t>
                      </a:r>
                      <a:r>
                        <a:rPr lang="en-US" sz="1600" b="0" dirty="0" smtClean="0">
                          <a:solidFill>
                            <a:schemeClr val="tx1"/>
                          </a:solidFill>
                          <a:effectLst/>
                        </a:rPr>
                        <a:t>luster Instance (FCI) </a:t>
                      </a:r>
                      <a:r>
                        <a:rPr lang="en-US" sz="1600" b="0" dirty="0">
                          <a:solidFill>
                            <a:schemeClr val="tx1"/>
                          </a:solidFill>
                          <a:effectLst/>
                        </a:rPr>
                        <a:t>for HA and 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Shared Storage solution </a:t>
                      </a:r>
                      <a:r>
                        <a:rPr lang="en-US" sz="1400" b="0" baseline="30000" dirty="0" smtClean="0">
                          <a:solidFill>
                            <a:schemeClr val="tx1"/>
                          </a:solidFill>
                          <a:effectLst/>
                          <a:latin typeface="+mn-lt"/>
                          <a:ea typeface="Calibri"/>
                        </a:rPr>
                        <a:t>1</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Instance Level HA (automatic)</a:t>
                      </a:r>
                    </a:p>
                    <a:p>
                      <a:pPr marL="342900" marR="0" indent="-342900">
                        <a:spcBef>
                          <a:spcPts val="0"/>
                        </a:spcBef>
                        <a:spcAft>
                          <a:spcPts val="0"/>
                        </a:spcAft>
                        <a:buFont typeface="Arial" pitchFamily="34" charset="0"/>
                        <a:buChar char="•"/>
                      </a:pPr>
                      <a:r>
                        <a:rPr lang="en-US" sz="1400" b="0" u="sng" dirty="0" smtClean="0">
                          <a:solidFill>
                            <a:schemeClr val="tx1"/>
                          </a:solidFill>
                          <a:effectLst/>
                          <a:latin typeface="+mn-lt"/>
                          <a:ea typeface="Calibri"/>
                        </a:rPr>
                        <a:t>Instance Level DR</a:t>
                      </a:r>
                      <a:r>
                        <a:rPr lang="en-US" sz="1400" b="0" u="none" dirty="0" smtClean="0">
                          <a:solidFill>
                            <a:schemeClr val="tx1"/>
                          </a:solidFill>
                          <a:effectLst/>
                          <a:latin typeface="+mn-lt"/>
                          <a:ea typeface="Calibri"/>
                        </a:rPr>
                        <a:t> (automatic  </a:t>
                      </a:r>
                      <a:r>
                        <a:rPr lang="en-US" sz="1400" b="0" u="none" baseline="30000" dirty="0" smtClean="0">
                          <a:solidFill>
                            <a:schemeClr val="tx1"/>
                          </a:solidFill>
                          <a:effectLst/>
                          <a:latin typeface="+mn-lt"/>
                          <a:ea typeface="Calibri"/>
                        </a:rPr>
                        <a:t>2</a:t>
                      </a:r>
                      <a:r>
                        <a:rPr lang="en-US" sz="1400" b="0" u="none" dirty="0" smtClean="0">
                          <a:solidFill>
                            <a:schemeClr val="tx1"/>
                          </a:solidFill>
                          <a:effectLst/>
                          <a:latin typeface="+mn-lt"/>
                          <a:ea typeface="Calibri"/>
                        </a:rPr>
                        <a:t>)</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effectLst/>
                          <a:latin typeface="+mn-lt"/>
                          <a:ea typeface="Calibri"/>
                        </a:rPr>
                        <a:t>Uses </a:t>
                      </a:r>
                      <a:r>
                        <a:rPr lang="en-US" sz="1400" b="0" u="sng" baseline="0" dirty="0" smtClean="0">
                          <a:solidFill>
                            <a:schemeClr val="tx1"/>
                          </a:solidFill>
                          <a:effectLst/>
                          <a:latin typeface="+mn-lt"/>
                          <a:ea typeface="Calibri"/>
                        </a:rPr>
                        <a:t>storage replication</a:t>
                      </a:r>
                      <a:endParaRPr lang="en-US" sz="1400" b="0" u="sng" dirty="0" smtClean="0">
                        <a:solidFill>
                          <a:schemeClr val="tx1"/>
                        </a:solidFill>
                        <a:effectLst/>
                        <a:latin typeface="+mn-lt"/>
                        <a:ea typeface="Calibri"/>
                      </a:endParaRP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Doesn’t require database to</a:t>
                      </a:r>
                      <a:r>
                        <a:rPr lang="en-US" sz="1400" b="0" baseline="0" dirty="0" smtClean="0">
                          <a:solidFill>
                            <a:schemeClr val="tx1"/>
                          </a:solidFill>
                          <a:effectLst/>
                          <a:latin typeface="+mn-lt"/>
                          <a:ea typeface="Calibri"/>
                        </a:rPr>
                        <a:t> be in FULL recovery model</a:t>
                      </a:r>
                    </a:p>
                    <a:p>
                      <a:pPr marL="0" marR="0" indent="0">
                        <a:spcBef>
                          <a:spcPts val="0"/>
                        </a:spcBef>
                        <a:spcAft>
                          <a:spcPts val="0"/>
                        </a:spcAft>
                        <a:buFont typeface="Arial" pitchFamily="34" charset="0"/>
                        <a:buNone/>
                      </a:pPr>
                      <a:endParaRPr lang="en-US" sz="1400" b="0" baseline="0" dirty="0" smtClean="0">
                        <a:solidFill>
                          <a:schemeClr val="tx1"/>
                        </a:solidFill>
                        <a:effectLst/>
                        <a:latin typeface="+mn-lt"/>
                        <a:ea typeface="Calibri"/>
                      </a:endParaRPr>
                    </a:p>
                    <a:p>
                      <a:pPr marL="0" marR="0" indent="0">
                        <a:spcBef>
                          <a:spcPts val="0"/>
                        </a:spcBef>
                        <a:spcAft>
                          <a:spcPts val="0"/>
                        </a:spcAft>
                        <a:buFont typeface="Arial" charset="0"/>
                        <a:buNone/>
                      </a:pPr>
                      <a:r>
                        <a:rPr lang="en-US" sz="1400" b="0" baseline="30000" dirty="0" smtClean="0">
                          <a:solidFill>
                            <a:schemeClr val="tx1"/>
                          </a:solidFill>
                          <a:effectLst/>
                          <a:latin typeface="+mn-lt"/>
                          <a:ea typeface="Calibri"/>
                        </a:rPr>
                        <a:t>1</a:t>
                      </a:r>
                      <a:r>
                        <a:rPr lang="en-US" sz="1400" b="0" baseline="0" dirty="0" smtClean="0">
                          <a:solidFill>
                            <a:schemeClr val="tx1"/>
                          </a:solidFill>
                          <a:effectLst/>
                          <a:latin typeface="+mn-lt"/>
                          <a:ea typeface="Calibri"/>
                        </a:rPr>
                        <a:t>  Masked by storage replication </a:t>
                      </a:r>
                    </a:p>
                    <a:p>
                      <a:pPr marL="0" marR="0" indent="0">
                        <a:spcBef>
                          <a:spcPts val="0"/>
                        </a:spcBef>
                        <a:spcAft>
                          <a:spcPts val="0"/>
                        </a:spcAft>
                        <a:buFont typeface="Arial" charset="0"/>
                        <a:buNone/>
                      </a:pPr>
                      <a:r>
                        <a:rPr lang="en-US" sz="1400" b="0" u="none" strike="noStrike" baseline="30000" dirty="0" smtClean="0">
                          <a:solidFill>
                            <a:schemeClr val="tx1"/>
                          </a:solidFill>
                          <a:effectLst/>
                          <a:latin typeface="+mn-lt"/>
                          <a:ea typeface="Calibri"/>
                        </a:rPr>
                        <a:t>2</a:t>
                      </a:r>
                      <a:r>
                        <a:rPr lang="en-US" sz="1400" b="0" u="none" dirty="0" smtClean="0">
                          <a:solidFill>
                            <a:schemeClr val="tx1"/>
                          </a:solidFill>
                          <a:effectLst/>
                          <a:latin typeface="+mn-lt"/>
                          <a:ea typeface="Calibri"/>
                        </a:rPr>
                        <a:t>  Consider 3</a:t>
                      </a:r>
                      <a:r>
                        <a:rPr lang="en-US" sz="1400" b="0" u="none" baseline="30000" dirty="0" smtClean="0">
                          <a:solidFill>
                            <a:schemeClr val="tx1"/>
                          </a:solidFill>
                          <a:effectLst/>
                          <a:latin typeface="+mn-lt"/>
                          <a:ea typeface="Calibri"/>
                        </a:rPr>
                        <a:t>rd</a:t>
                      </a:r>
                      <a:r>
                        <a:rPr lang="en-US" sz="1400" b="0" u="none" dirty="0" smtClean="0">
                          <a:solidFill>
                            <a:schemeClr val="tx1"/>
                          </a:solidFill>
                          <a:effectLst/>
                          <a:latin typeface="+mn-lt"/>
                          <a:ea typeface="Calibri"/>
                        </a:rPr>
                        <a:t> data center</a:t>
                      </a:r>
                      <a:endParaRPr lang="en-US" sz="1400" b="0" baseline="0"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400" b="0" dirty="0" smtClean="0">
                          <a:solidFill>
                            <a:schemeClr val="tx1"/>
                          </a:solidFill>
                          <a:effectLst/>
                          <a:latin typeface="+mn-lt"/>
                          <a:ea typeface="Calibri"/>
                        </a:rPr>
                        <a:t>Multi-site FCI using stretch VLAN</a:t>
                      </a:r>
                      <a:endParaRPr lang="en-US" sz="1400" b="0"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34284860"/>
              </p:ext>
            </p:extLst>
          </p:nvPr>
        </p:nvGraphicFramePr>
        <p:xfrm>
          <a:off x="150812" y="3124200"/>
          <a:ext cx="11963399" cy="19050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905000">
                <a:tc>
                  <a:txBody>
                    <a:bodyPr/>
                    <a:lstStyle/>
                    <a:p>
                      <a:pPr marL="0" marR="0">
                        <a:spcBef>
                          <a:spcPts val="0"/>
                        </a:spcBef>
                        <a:spcAft>
                          <a:spcPts val="0"/>
                        </a:spcAft>
                      </a:pPr>
                      <a:r>
                        <a:rPr lang="en-US" sz="1600" b="0" dirty="0" smtClean="0">
                          <a:solidFill>
                            <a:schemeClr val="tx1"/>
                          </a:solidFill>
                          <a:effectLst/>
                          <a:latin typeface="Calibri"/>
                          <a:ea typeface="Calibri"/>
                        </a:rPr>
                        <a:t>2</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rPr>
                        <a:t>Availability Group for HA and 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Non-Shared Storage solution</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HA (automatic)</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DR (manual </a:t>
                      </a:r>
                      <a:r>
                        <a:rPr lang="en-US" sz="1400" b="0" baseline="30000" dirty="0" smtClean="0">
                          <a:solidFill>
                            <a:schemeClr val="tx1"/>
                          </a:solidFill>
                          <a:effectLst/>
                          <a:latin typeface="+mn-lt"/>
                          <a:ea typeface="Calibri"/>
                        </a:rPr>
                        <a:t>3</a:t>
                      </a:r>
                      <a:r>
                        <a:rPr lang="en-US" sz="1400" b="0" dirty="0" smtClean="0">
                          <a:solidFill>
                            <a:schemeClr val="tx1"/>
                          </a:solidFill>
                          <a:effectLst/>
                          <a:latin typeface="+mn-lt"/>
                          <a:ea typeface="Calibri"/>
                        </a:rPr>
                        <a:t>)</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DR replica </a:t>
                      </a:r>
                      <a:r>
                        <a:rPr lang="en-US" sz="1400" b="0" baseline="0" dirty="0" smtClean="0">
                          <a:solidFill>
                            <a:schemeClr val="tx1"/>
                          </a:solidFill>
                          <a:effectLst/>
                          <a:latin typeface="+mn-lt"/>
                          <a:ea typeface="Calibri"/>
                        </a:rPr>
                        <a:t>can be Active Secondary</a:t>
                      </a:r>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effectLst/>
                          <a:latin typeface="+mn-lt"/>
                          <a:ea typeface="Calibri"/>
                        </a:rPr>
                        <a:t>Requires database to</a:t>
                      </a:r>
                      <a:r>
                        <a:rPr lang="en-US" sz="1400" b="0" baseline="0" dirty="0" smtClean="0">
                          <a:solidFill>
                            <a:schemeClr val="tx1"/>
                          </a:solidFill>
                          <a:effectLst/>
                          <a:latin typeface="+mn-lt"/>
                          <a:ea typeface="Calibri"/>
                        </a:rPr>
                        <a:t> be in </a:t>
                      </a:r>
                      <a:r>
                        <a:rPr lang="en-US" sz="1400" b="0" u="sng" baseline="0" dirty="0" smtClean="0">
                          <a:solidFill>
                            <a:schemeClr val="tx1"/>
                          </a:solidFill>
                          <a:effectLst/>
                          <a:latin typeface="+mn-lt"/>
                          <a:ea typeface="Calibri"/>
                        </a:rPr>
                        <a:t>FULL recovery model</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endParaRPr lang="en-US" sz="1400" b="0" u="none" baseline="0" dirty="0" smtClean="0">
                        <a:solidFill>
                          <a:schemeClr val="tx1"/>
                        </a:solidFill>
                        <a:effectLst/>
                        <a:latin typeface="+mn-lt"/>
                        <a:ea typeface="Calibri"/>
                      </a:endParaRP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u="none" baseline="30000" dirty="0" smtClean="0">
                          <a:solidFill>
                            <a:schemeClr val="tx1"/>
                          </a:solidFill>
                          <a:effectLst/>
                          <a:latin typeface="+mn-lt"/>
                          <a:ea typeface="Calibri"/>
                        </a:rPr>
                        <a:t>3</a:t>
                      </a:r>
                      <a:r>
                        <a:rPr lang="en-US" sz="1400" b="0" u="none" baseline="0" dirty="0" smtClean="0">
                          <a:solidFill>
                            <a:schemeClr val="tx1"/>
                          </a:solidFill>
                          <a:effectLst/>
                          <a:latin typeface="+mn-lt"/>
                          <a:ea typeface="Calibri"/>
                        </a:rPr>
                        <a:t>  DR is manual, if HA is chosen automatic.  Consider 3</a:t>
                      </a:r>
                      <a:r>
                        <a:rPr lang="en-US" sz="1400" b="0" u="none" baseline="30000" dirty="0" smtClean="0">
                          <a:solidFill>
                            <a:schemeClr val="tx1"/>
                          </a:solidFill>
                          <a:effectLst/>
                          <a:latin typeface="+mn-lt"/>
                          <a:ea typeface="Calibri"/>
                        </a:rPr>
                        <a:t>rd</a:t>
                      </a:r>
                      <a:r>
                        <a:rPr lang="en-US" sz="1400" b="0" u="none" baseline="0" dirty="0" smtClean="0">
                          <a:solidFill>
                            <a:schemeClr val="tx1"/>
                          </a:solidFill>
                          <a:effectLst/>
                          <a:latin typeface="+mn-lt"/>
                          <a:ea typeface="Calibri"/>
                        </a:rPr>
                        <a:t> data center, if need automatic DR.</a:t>
                      </a:r>
                      <a:endParaRPr lang="en-US" sz="1400" b="0" u="none"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Local HA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and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Log Shipping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528365062"/>
              </p:ext>
            </p:extLst>
          </p:nvPr>
        </p:nvGraphicFramePr>
        <p:xfrm>
          <a:off x="150813" y="5029200"/>
          <a:ext cx="11963399" cy="14478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447800">
                <a:tc>
                  <a:txBody>
                    <a:bodyPr/>
                    <a:lstStyle/>
                    <a:p>
                      <a:pPr marL="0" marR="0">
                        <a:spcBef>
                          <a:spcPts val="0"/>
                        </a:spcBef>
                        <a:spcAft>
                          <a:spcPts val="0"/>
                        </a:spcAft>
                      </a:pPr>
                      <a:r>
                        <a:rPr lang="en-US" sz="1600" b="0" dirty="0" smtClean="0">
                          <a:solidFill>
                            <a:schemeClr val="tx1"/>
                          </a:solidFill>
                          <a:effectLst/>
                          <a:latin typeface="Calibri"/>
                          <a:ea typeface="Calibri"/>
                        </a:rPr>
                        <a:t>3</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rPr>
                        <a:t>Failover Cluster Instance for </a:t>
                      </a:r>
                      <a:r>
                        <a:rPr lang="en-US" sz="1600" b="0" dirty="0">
                          <a:solidFill>
                            <a:schemeClr val="tx1"/>
                          </a:solidFill>
                          <a:effectLst/>
                        </a:rPr>
                        <a:t>local HA + </a:t>
                      </a:r>
                      <a:endParaRPr lang="en-US" sz="1600" b="0" dirty="0" smtClean="0">
                        <a:solidFill>
                          <a:schemeClr val="tx1"/>
                        </a:solidFill>
                        <a:effectLst/>
                      </a:endParaRPr>
                    </a:p>
                    <a:p>
                      <a:pPr marL="0" marR="0">
                        <a:spcBef>
                          <a:spcPts val="0"/>
                        </a:spcBef>
                        <a:spcAft>
                          <a:spcPts val="0"/>
                        </a:spcAft>
                      </a:pPr>
                      <a:r>
                        <a:rPr lang="en-US" sz="1600" b="0" dirty="0" smtClean="0">
                          <a:solidFill>
                            <a:schemeClr val="tx1"/>
                          </a:solidFill>
                          <a:effectLst/>
                        </a:rPr>
                        <a:t>Availability Group for </a:t>
                      </a:r>
                      <a:r>
                        <a:rPr lang="en-US" sz="1600" b="0" dirty="0">
                          <a:solidFill>
                            <a:schemeClr val="tx1"/>
                          </a:solidFill>
                          <a:effectLst/>
                        </a:rPr>
                        <a:t>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Combined Shared Storage and Non-Shared Storage</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Instance Level HA (automatic)</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(Group of) Database Level DR (manual)</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DR replica </a:t>
                      </a:r>
                      <a:r>
                        <a:rPr lang="en-US" sz="1400" b="0" baseline="0" dirty="0" smtClean="0">
                          <a:solidFill>
                            <a:schemeClr val="tx1"/>
                          </a:solidFill>
                          <a:effectLst/>
                          <a:latin typeface="+mn-lt"/>
                          <a:ea typeface="Calibri"/>
                        </a:rPr>
                        <a:t>can be </a:t>
                      </a:r>
                      <a:r>
                        <a:rPr lang="en-US" sz="1400" b="0" u="sng" baseline="0" dirty="0" smtClean="0">
                          <a:solidFill>
                            <a:schemeClr val="tx1"/>
                          </a:solidFill>
                          <a:effectLst/>
                          <a:latin typeface="+mn-lt"/>
                          <a:ea typeface="Calibri"/>
                        </a:rPr>
                        <a:t>Active Secondary</a:t>
                      </a:r>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effectLst/>
                          <a:latin typeface="+mn-lt"/>
                          <a:ea typeface="Calibri"/>
                        </a:rPr>
                        <a:t>Requires database to</a:t>
                      </a:r>
                      <a:r>
                        <a:rPr lang="en-US" sz="1400" b="0" baseline="0" dirty="0" smtClean="0">
                          <a:solidFill>
                            <a:schemeClr val="tx1"/>
                          </a:solidFill>
                          <a:effectLst/>
                          <a:latin typeface="+mn-lt"/>
                          <a:ea typeface="Calibri"/>
                        </a:rPr>
                        <a:t> be in </a:t>
                      </a:r>
                      <a:r>
                        <a:rPr lang="en-US" sz="1400" b="0" u="sng" baseline="0" dirty="0" smtClean="0">
                          <a:solidFill>
                            <a:schemeClr val="tx1"/>
                          </a:solidFill>
                          <a:effectLst/>
                          <a:latin typeface="+mn-lt"/>
                          <a:ea typeface="Calibri"/>
                        </a:rPr>
                        <a:t>FULL recovery model</a:t>
                      </a:r>
                    </a:p>
                    <a:p>
                      <a:pPr marL="342900" marR="0" indent="-34290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400" b="0" u="sng" baseline="0" dirty="0" smtClean="0">
                          <a:solidFill>
                            <a:schemeClr val="tx1"/>
                          </a:solidFill>
                          <a:effectLst/>
                          <a:latin typeface="+mn-lt"/>
                          <a:ea typeface="Calibri"/>
                        </a:rPr>
                        <a:t>Asymmetric storage </a:t>
                      </a:r>
                      <a:r>
                        <a:rPr lang="en-US" sz="1400" b="0" baseline="0" dirty="0" smtClean="0">
                          <a:solidFill>
                            <a:schemeClr val="tx1"/>
                          </a:solidFill>
                          <a:effectLst/>
                          <a:latin typeface="+mn-lt"/>
                          <a:ea typeface="Calibri"/>
                        </a:rPr>
                        <a:t>is the key to this solution</a:t>
                      </a:r>
                      <a:endParaRPr lang="en-US" sz="1400" b="0"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Failover Cluster Instance for Local HA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and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1"/>
          <p:cNvSpPr txBox="1">
            <a:spLocks/>
          </p:cNvSpPr>
          <p:nvPr/>
        </p:nvSpPr>
        <p:spPr>
          <a:xfrm>
            <a:off x="150813" y="6553200"/>
            <a:ext cx="11887200" cy="266700"/>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latin typeface="+mn-lt"/>
              </a:rPr>
              <a:t>Slight variations of these design patterns are occasionally observed as well.</a:t>
            </a:r>
            <a:endParaRPr lang="en-US" sz="1600" dirty="0">
              <a:latin typeface="+mn-lt"/>
            </a:endParaRPr>
          </a:p>
        </p:txBody>
      </p:sp>
    </p:spTree>
    <p:extLst>
      <p:ext uri="{BB962C8B-B14F-4D97-AF65-F5344CB8AC3E}">
        <p14:creationId xmlns:p14="http://schemas.microsoft.com/office/powerpoint/2010/main" val="29961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602"/>
            <a:ext cx="11149013" cy="609398"/>
          </a:xfrm>
        </p:spPr>
        <p:txBody>
          <a:bodyPr/>
          <a:lstStyle/>
          <a:p>
            <a:r>
              <a:rPr lang="en-US" dirty="0" smtClean="0"/>
              <a:t>Wednesday, June 13, 10:15 AM – 11:30 AM</a:t>
            </a:r>
            <a:endParaRPr lang="en-US" dirty="0"/>
          </a:p>
        </p:txBody>
      </p:sp>
      <p:sp>
        <p:nvSpPr>
          <p:cNvPr id="3" name="Content Placeholder 2"/>
          <p:cNvSpPr>
            <a:spLocks noGrp="1"/>
          </p:cNvSpPr>
          <p:nvPr>
            <p:ph idx="1"/>
          </p:nvPr>
        </p:nvSpPr>
        <p:spPr>
          <a:xfrm>
            <a:off x="303212" y="1295400"/>
            <a:ext cx="11734800" cy="4850559"/>
          </a:xfrm>
        </p:spPr>
        <p:txBody>
          <a:bodyPr/>
          <a:lstStyle/>
          <a:p>
            <a:pPr marL="0" indent="0">
              <a:buNone/>
            </a:pPr>
            <a:r>
              <a:rPr lang="en-US" sz="4000" dirty="0"/>
              <a:t>SQLCAT: HA/DR Customer Panel - Microsoft SQL Server 2012 </a:t>
            </a:r>
            <a:r>
              <a:rPr lang="en-US" sz="4000" dirty="0" err="1"/>
              <a:t>AlwaysOn</a:t>
            </a:r>
            <a:r>
              <a:rPr lang="en-US" sz="4000" dirty="0"/>
              <a:t> Deployment </a:t>
            </a:r>
            <a:r>
              <a:rPr lang="en-US" sz="4000" dirty="0" smtClean="0"/>
              <a:t>Considerations</a:t>
            </a:r>
          </a:p>
          <a:p>
            <a:pPr marL="0" indent="0">
              <a:buNone/>
            </a:pPr>
            <a:endParaRPr lang="en-US" sz="2000" dirty="0"/>
          </a:p>
          <a:p>
            <a:pPr marL="0" indent="0">
              <a:buNone/>
            </a:pPr>
            <a:r>
              <a:rPr lang="en-US" sz="4000" dirty="0" smtClean="0"/>
              <a:t>N 320E</a:t>
            </a:r>
          </a:p>
          <a:p>
            <a:pPr marL="0" indent="0">
              <a:buNone/>
            </a:pPr>
            <a:endParaRPr lang="en-US" sz="2000" dirty="0" smtClean="0"/>
          </a:p>
          <a:p>
            <a:pPr>
              <a:lnSpc>
                <a:spcPct val="100000"/>
              </a:lnSpc>
              <a:spcBef>
                <a:spcPts val="0"/>
              </a:spcBef>
              <a:buFont typeface="Arial" pitchFamily="34" charset="0"/>
              <a:buChar char="•"/>
            </a:pPr>
            <a:r>
              <a:rPr lang="en-US" sz="2400" dirty="0"/>
              <a:t>Michael </a:t>
            </a:r>
            <a:r>
              <a:rPr lang="en-US" sz="2400" dirty="0" err="1"/>
              <a:t>Steineke</a:t>
            </a:r>
            <a:r>
              <a:rPr lang="en-US" sz="2400" dirty="0"/>
              <a:t>, </a:t>
            </a:r>
            <a:r>
              <a:rPr lang="en-US" sz="2400" dirty="0" err="1"/>
              <a:t>Edgenet</a:t>
            </a:r>
            <a:r>
              <a:rPr lang="en-US" sz="2400" dirty="0"/>
              <a:t>, Inc.</a:t>
            </a:r>
          </a:p>
          <a:p>
            <a:pPr>
              <a:lnSpc>
                <a:spcPct val="100000"/>
              </a:lnSpc>
              <a:spcBef>
                <a:spcPts val="0"/>
              </a:spcBef>
              <a:buFont typeface="Arial" pitchFamily="34" charset="0"/>
              <a:buChar char="•"/>
            </a:pPr>
            <a:r>
              <a:rPr lang="en-US" sz="2400" dirty="0"/>
              <a:t>David P. Smith, </a:t>
            </a:r>
            <a:r>
              <a:rPr lang="en-US" sz="2400" dirty="0" err="1"/>
              <a:t>ServiceU</a:t>
            </a:r>
            <a:r>
              <a:rPr lang="en-US" sz="2400" dirty="0"/>
              <a:t> Corporation</a:t>
            </a:r>
          </a:p>
          <a:p>
            <a:pPr>
              <a:lnSpc>
                <a:spcPct val="100000"/>
              </a:lnSpc>
              <a:spcBef>
                <a:spcPts val="0"/>
              </a:spcBef>
              <a:buFont typeface="Arial" pitchFamily="34" charset="0"/>
              <a:buChar char="•"/>
            </a:pPr>
            <a:r>
              <a:rPr lang="en-US" sz="2400" dirty="0" err="1"/>
              <a:t>Ayad</a:t>
            </a:r>
            <a:r>
              <a:rPr lang="en-US" sz="2400" dirty="0"/>
              <a:t> </a:t>
            </a:r>
            <a:r>
              <a:rPr lang="en-US" sz="2400" dirty="0" err="1"/>
              <a:t>Shammout</a:t>
            </a:r>
            <a:r>
              <a:rPr lang="en-US" sz="2400" dirty="0"/>
              <a:t>, </a:t>
            </a:r>
            <a:r>
              <a:rPr lang="en-US" sz="2400" dirty="0" err="1"/>
              <a:t>CareGroup</a:t>
            </a:r>
            <a:r>
              <a:rPr lang="en-US" sz="2400" dirty="0"/>
              <a:t> Healthcare Systems</a:t>
            </a:r>
          </a:p>
          <a:p>
            <a:pPr>
              <a:lnSpc>
                <a:spcPct val="100000"/>
              </a:lnSpc>
              <a:spcBef>
                <a:spcPts val="0"/>
              </a:spcBef>
              <a:buFont typeface="Arial" pitchFamily="34" charset="0"/>
              <a:buChar char="•"/>
            </a:pPr>
            <a:r>
              <a:rPr lang="en-US" sz="2400" dirty="0"/>
              <a:t>Wolfgang </a:t>
            </a:r>
            <a:r>
              <a:rPr lang="en-US" sz="2400" dirty="0" err="1"/>
              <a:t>Kutschera</a:t>
            </a:r>
            <a:r>
              <a:rPr lang="en-US" sz="2400" dirty="0"/>
              <a:t>, </a:t>
            </a:r>
            <a:r>
              <a:rPr lang="en-US" sz="2400" dirty="0" err="1"/>
              <a:t>bwin</a:t>
            </a:r>
            <a:r>
              <a:rPr lang="en-US" sz="2400" dirty="0"/>
              <a:t> party</a:t>
            </a:r>
          </a:p>
          <a:p>
            <a:pPr>
              <a:lnSpc>
                <a:spcPct val="100000"/>
              </a:lnSpc>
              <a:spcBef>
                <a:spcPts val="0"/>
              </a:spcBef>
              <a:buFont typeface="Arial" pitchFamily="34" charset="0"/>
              <a:buChar char="•"/>
            </a:pPr>
            <a:r>
              <a:rPr lang="en-US" sz="2400" dirty="0"/>
              <a:t>Thomas </a:t>
            </a:r>
            <a:r>
              <a:rPr lang="en-US" sz="2400" dirty="0" err="1"/>
              <a:t>Grohser</a:t>
            </a:r>
            <a:r>
              <a:rPr lang="en-US" sz="2400" dirty="0"/>
              <a:t>, Hedge fund in Connecticut</a:t>
            </a:r>
          </a:p>
          <a:p>
            <a:pPr marL="0" indent="0">
              <a:buNone/>
            </a:pPr>
            <a:endParaRPr lang="en-US" dirty="0"/>
          </a:p>
        </p:txBody>
      </p:sp>
    </p:spTree>
    <p:extLst>
      <p:ext uri="{BB962C8B-B14F-4D97-AF65-F5344CB8AC3E}">
        <p14:creationId xmlns:p14="http://schemas.microsoft.com/office/powerpoint/2010/main" val="31953810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607658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21962" y="1600200"/>
            <a:ext cx="7944901" cy="3544022"/>
            <a:chOff x="2121962" y="1600200"/>
            <a:chExt cx="7944901" cy="3544022"/>
          </a:xfrm>
        </p:grpSpPr>
        <p:sp>
          <p:nvSpPr>
            <p:cNvPr id="32" name="Rectangle 31"/>
            <p:cNvSpPr/>
            <p:nvPr/>
          </p:nvSpPr>
          <p:spPr bwMode="auto">
            <a:xfrm>
              <a:off x="2121962" y="1611959"/>
              <a:ext cx="3927455" cy="3528111"/>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Sanjay</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Mishra</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148961" y="1611959"/>
              <a:ext cx="1907735" cy="172163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200" dirty="0" smtClean="0">
                  <a:solidFill>
                    <a:schemeClr val="tx1"/>
                  </a:solidFill>
                  <a:latin typeface="Segoe UI" pitchFamily="34" charset="0"/>
                  <a:ea typeface="Segoe UI" pitchFamily="34" charset="0"/>
                  <a:cs typeface="Segoe UI" pitchFamily="34" charset="0"/>
                </a:rPr>
                <a:t>sanjaymi@microsoft.com</a:t>
              </a:r>
            </a:p>
          </p:txBody>
        </p:sp>
        <p:grpSp>
          <p:nvGrpSpPr>
            <p:cNvPr id="53" name="Group 52"/>
            <p:cNvGrpSpPr/>
            <p:nvPr/>
          </p:nvGrpSpPr>
          <p:grpSpPr>
            <a:xfrm>
              <a:off x="6399874" y="1883214"/>
              <a:ext cx="1405908" cy="937937"/>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grpSp>
          <p:nvGrpSpPr>
            <p:cNvPr id="14" name="Group 13"/>
            <p:cNvGrpSpPr/>
            <p:nvPr/>
          </p:nvGrpSpPr>
          <p:grpSpPr>
            <a:xfrm>
              <a:off x="8159128" y="1600200"/>
              <a:ext cx="1907735" cy="1721637"/>
              <a:chOff x="8159128" y="1600200"/>
              <a:chExt cx="1907735" cy="1721637"/>
            </a:xfrm>
          </p:grpSpPr>
          <p:sp>
            <p:nvSpPr>
              <p:cNvPr id="8" name="Rectangle 7">
                <a:hlinkClick r:id="rId3"/>
              </p:cNvPr>
              <p:cNvSpPr/>
              <p:nvPr/>
            </p:nvSpPr>
            <p:spPr bwMode="auto">
              <a:xfrm>
                <a:off x="8159128" y="1600200"/>
                <a:ext cx="1907735" cy="172163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www.sqlcat.com</a:t>
                </a:r>
              </a:p>
            </p:txBody>
          </p:sp>
          <p:sp>
            <p:nvSpPr>
              <p:cNvPr id="57" name="Freeform 56"/>
              <p:cNvSpPr>
                <a:spLocks noEditPoints="1"/>
              </p:cNvSpPr>
              <p:nvPr/>
            </p:nvSpPr>
            <p:spPr bwMode="black">
              <a:xfrm>
                <a:off x="8424550" y="1883214"/>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chemeClr val="tx1"/>
                  </a:solidFill>
                  <a:latin typeface="Segoe UI Light" pitchFamily="34" charset="0"/>
                </a:endParaRPr>
              </a:p>
            </p:txBody>
          </p:sp>
        </p:grpSp>
        <p:grpSp>
          <p:nvGrpSpPr>
            <p:cNvPr id="11" name="Group 10"/>
            <p:cNvGrpSpPr/>
            <p:nvPr/>
          </p:nvGrpSpPr>
          <p:grpSpPr>
            <a:xfrm>
              <a:off x="8159128" y="3418433"/>
              <a:ext cx="1907735" cy="1721637"/>
              <a:chOff x="8159128" y="3418433"/>
              <a:chExt cx="1907735" cy="1721637"/>
            </a:xfrm>
          </p:grpSpPr>
          <p:sp>
            <p:nvSpPr>
              <p:cNvPr id="20" name="Rectangle 19">
                <a:hlinkClick r:id="rId3"/>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a:t>
                </a:r>
                <a:r>
                  <a:rPr lang="en-US" sz="1400" dirty="0" err="1" smtClean="0">
                    <a:solidFill>
                      <a:schemeClr val="tx1"/>
                    </a:solidFill>
                    <a:latin typeface="Segoe UI" pitchFamily="34" charset="0"/>
                    <a:ea typeface="Segoe UI" pitchFamily="34" charset="0"/>
                    <a:cs typeface="Segoe UI" pitchFamily="34" charset="0"/>
                  </a:rPr>
                  <a:t>sqlcat</a:t>
                </a:r>
                <a:endParaRPr lang="en-US" sz="1400" dirty="0" smtClean="0">
                  <a:solidFill>
                    <a:schemeClr val="tx1"/>
                  </a:solidFill>
                  <a:latin typeface="Segoe UI" pitchFamily="34" charset="0"/>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grpSp>
      </p:grpSp>
      <p:pic>
        <p:nvPicPr>
          <p:cNvPr id="1026" name="Picture 2" descr="C:\sanjay_mishra\pictures\0714_clearance\DSC02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963" y="1752600"/>
            <a:ext cx="3927454" cy="318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290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3" y="76200"/>
            <a:ext cx="11905452" cy="685800"/>
          </a:xfrm>
        </p:spPr>
        <p:txBody>
          <a:bodyPr anchor="ctr">
            <a:noAutofit/>
          </a:bodyPr>
          <a:lstStyle/>
          <a:p>
            <a:r>
              <a:rPr lang="en-US" sz="4000" dirty="0"/>
              <a:t>SQL Server 2012 </a:t>
            </a:r>
            <a:r>
              <a:rPr lang="en-US" sz="4000" dirty="0" err="1"/>
              <a:t>AlwaysOn</a:t>
            </a:r>
            <a:r>
              <a:rPr lang="en-US" sz="4000" dirty="0"/>
              <a:t> HA+DR Design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045374"/>
              </p:ext>
            </p:extLst>
          </p:nvPr>
        </p:nvGraphicFramePr>
        <p:xfrm>
          <a:off x="150813" y="807720"/>
          <a:ext cx="11963399" cy="48768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454345">
                <a:tc>
                  <a:txBody>
                    <a:bodyPr/>
                    <a:lstStyle/>
                    <a:p>
                      <a:pPr marL="0" marR="0">
                        <a:spcBef>
                          <a:spcPts val="0"/>
                        </a:spcBef>
                        <a:spcAft>
                          <a:spcPts val="0"/>
                        </a:spcAft>
                      </a:pP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smtClean="0">
                          <a:solidFill>
                            <a:schemeClr val="tx1"/>
                          </a:solidFill>
                          <a:effectLst/>
                          <a:latin typeface="+mn-lt"/>
                          <a:ea typeface="Calibri"/>
                        </a:rPr>
                        <a:t>SQL Server 2012 </a:t>
                      </a:r>
                      <a:r>
                        <a:rPr lang="en-US" sz="1600" b="1" dirty="0" err="1" smtClean="0">
                          <a:solidFill>
                            <a:schemeClr val="tx1"/>
                          </a:solidFill>
                          <a:effectLst/>
                          <a:latin typeface="+mn-lt"/>
                          <a:ea typeface="Calibri"/>
                        </a:rPr>
                        <a:t>AlwaysOn</a:t>
                      </a:r>
                      <a:r>
                        <a:rPr lang="en-US" sz="1600" b="1" dirty="0" smtClean="0">
                          <a:solidFill>
                            <a:schemeClr val="tx1"/>
                          </a:solidFill>
                          <a:effectLst/>
                          <a:latin typeface="+mn-lt"/>
                          <a:ea typeface="Calibri"/>
                        </a:rPr>
                        <a:t> HA+DR Design</a:t>
                      </a:r>
                      <a:r>
                        <a:rPr lang="en-US" sz="1600" b="1" baseline="0" dirty="0" smtClean="0">
                          <a:solidFill>
                            <a:schemeClr val="tx1"/>
                          </a:solidFill>
                          <a:effectLst/>
                          <a:latin typeface="+mn-lt"/>
                          <a:ea typeface="Calibri"/>
                        </a:rPr>
                        <a:t> Pattern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Solution Characteristics</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Corresponding </a:t>
                      </a:r>
                    </a:p>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Pre-SQL Server 2012 Solution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574053435"/>
              </p:ext>
            </p:extLst>
          </p:nvPr>
        </p:nvGraphicFramePr>
        <p:xfrm>
          <a:off x="150812" y="1295400"/>
          <a:ext cx="11963399" cy="18288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828800">
                <a:tc>
                  <a:txBody>
                    <a:bodyPr/>
                    <a:lstStyle/>
                    <a:p>
                      <a:pPr marL="0" marR="0">
                        <a:spcBef>
                          <a:spcPts val="0"/>
                        </a:spcBef>
                        <a:spcAft>
                          <a:spcPts val="0"/>
                        </a:spcAft>
                      </a:pPr>
                      <a:r>
                        <a:rPr lang="en-US" sz="1600" b="0" dirty="0" smtClean="0">
                          <a:solidFill>
                            <a:schemeClr val="tx1"/>
                          </a:solidFill>
                          <a:effectLst/>
                          <a:latin typeface="Calibri"/>
                          <a:ea typeface="Calibri"/>
                        </a:rPr>
                        <a:t>1</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rPr>
                        <a:t>Multi-site </a:t>
                      </a:r>
                      <a:r>
                        <a:rPr lang="en-US" sz="1600" b="0" dirty="0" smtClean="0">
                          <a:solidFill>
                            <a:schemeClr val="tx1"/>
                          </a:solidFill>
                          <a:effectLst/>
                        </a:rPr>
                        <a:t>Failover </a:t>
                      </a:r>
                      <a:r>
                        <a:rPr lang="en-US" sz="1600" b="0" dirty="0">
                          <a:solidFill>
                            <a:schemeClr val="tx1"/>
                          </a:solidFill>
                          <a:effectLst/>
                        </a:rPr>
                        <a:t>C</a:t>
                      </a:r>
                      <a:r>
                        <a:rPr lang="en-US" sz="1600" b="0" dirty="0" smtClean="0">
                          <a:solidFill>
                            <a:schemeClr val="tx1"/>
                          </a:solidFill>
                          <a:effectLst/>
                        </a:rPr>
                        <a:t>luster Instance (FCI) </a:t>
                      </a:r>
                      <a:r>
                        <a:rPr lang="en-US" sz="1600" b="0" dirty="0">
                          <a:solidFill>
                            <a:schemeClr val="tx1"/>
                          </a:solidFill>
                          <a:effectLst/>
                        </a:rPr>
                        <a:t>for HA and 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Shared Storage solution </a:t>
                      </a:r>
                      <a:r>
                        <a:rPr lang="en-US" sz="1400" b="0" baseline="30000" dirty="0" smtClean="0">
                          <a:solidFill>
                            <a:schemeClr val="tx1"/>
                          </a:solidFill>
                          <a:effectLst/>
                          <a:latin typeface="+mn-lt"/>
                          <a:ea typeface="Calibri"/>
                        </a:rPr>
                        <a:t>1</a:t>
                      </a:r>
                    </a:p>
                    <a:p>
                      <a:pPr marL="0" marR="0" indent="0">
                        <a:spcBef>
                          <a:spcPts val="0"/>
                        </a:spcBef>
                        <a:spcAft>
                          <a:spcPts val="0"/>
                        </a:spcAft>
                        <a:buFont typeface="Arial" pitchFamily="34" charset="0"/>
                        <a:buNone/>
                      </a:pPr>
                      <a:endParaRPr lang="en-US" sz="1400" b="0" baseline="0" dirty="0" smtClean="0">
                        <a:solidFill>
                          <a:schemeClr val="tx1"/>
                        </a:solidFill>
                        <a:effectLst/>
                        <a:latin typeface="+mn-lt"/>
                        <a:ea typeface="Calibri"/>
                      </a:endParaRPr>
                    </a:p>
                    <a:p>
                      <a:pPr marL="0" marR="0" indent="0">
                        <a:spcBef>
                          <a:spcPts val="0"/>
                        </a:spcBef>
                        <a:spcAft>
                          <a:spcPts val="0"/>
                        </a:spcAft>
                        <a:buFont typeface="Arial" charset="0"/>
                        <a:buNone/>
                      </a:pPr>
                      <a:r>
                        <a:rPr lang="en-US" sz="1400" b="0" baseline="30000" dirty="0" smtClean="0">
                          <a:solidFill>
                            <a:schemeClr val="tx1"/>
                          </a:solidFill>
                          <a:effectLst/>
                          <a:latin typeface="+mn-lt"/>
                          <a:ea typeface="Calibri"/>
                        </a:rPr>
                        <a:t>1</a:t>
                      </a:r>
                      <a:r>
                        <a:rPr lang="en-US" sz="1400" b="0" baseline="0" dirty="0" smtClean="0">
                          <a:solidFill>
                            <a:schemeClr val="tx1"/>
                          </a:solidFill>
                          <a:effectLst/>
                          <a:latin typeface="+mn-lt"/>
                          <a:ea typeface="Calibri"/>
                        </a:rPr>
                        <a:t>  Masked by storage replication </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400" b="0" dirty="0" smtClean="0">
                          <a:solidFill>
                            <a:schemeClr val="tx1"/>
                          </a:solidFill>
                          <a:effectLst/>
                          <a:latin typeface="+mn-lt"/>
                          <a:ea typeface="Calibri"/>
                        </a:rPr>
                        <a:t>Multi-site FCI using stretch VLAN</a:t>
                      </a:r>
                      <a:endParaRPr lang="en-US" sz="1400" b="0"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076888657"/>
              </p:ext>
            </p:extLst>
          </p:nvPr>
        </p:nvGraphicFramePr>
        <p:xfrm>
          <a:off x="150812" y="3124200"/>
          <a:ext cx="11963399" cy="19050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905000">
                <a:tc>
                  <a:txBody>
                    <a:bodyPr/>
                    <a:lstStyle/>
                    <a:p>
                      <a:pPr marL="0" marR="0">
                        <a:spcBef>
                          <a:spcPts val="0"/>
                        </a:spcBef>
                        <a:spcAft>
                          <a:spcPts val="0"/>
                        </a:spcAft>
                      </a:pPr>
                      <a:r>
                        <a:rPr lang="en-US" sz="1600" b="0" dirty="0" smtClean="0">
                          <a:solidFill>
                            <a:schemeClr val="tx1"/>
                          </a:solidFill>
                          <a:effectLst/>
                          <a:latin typeface="Calibri"/>
                          <a:ea typeface="Calibri"/>
                        </a:rPr>
                        <a:t>2</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rPr>
                        <a:t>Availability Group for HA and 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Non-Shared Storage solution</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Local HA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and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Log Shipping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143071551"/>
              </p:ext>
            </p:extLst>
          </p:nvPr>
        </p:nvGraphicFramePr>
        <p:xfrm>
          <a:off x="150813" y="5029200"/>
          <a:ext cx="11963399" cy="1447800"/>
        </p:xfrm>
        <a:graphic>
          <a:graphicData uri="http://schemas.openxmlformats.org/drawingml/2006/table">
            <a:tbl>
              <a:tblPr firstRow="1" firstCol="1" bandRow="1">
                <a:tableStyleId>{5C22544A-7EE6-4342-B048-85BDC9FD1C3A}</a:tableStyleId>
              </a:tblPr>
              <a:tblGrid>
                <a:gridCol w="293160"/>
                <a:gridCol w="3516840"/>
                <a:gridCol w="4953000"/>
                <a:gridCol w="3200399"/>
              </a:tblGrid>
              <a:tr h="1447800">
                <a:tc>
                  <a:txBody>
                    <a:bodyPr/>
                    <a:lstStyle/>
                    <a:p>
                      <a:pPr marL="0" marR="0">
                        <a:spcBef>
                          <a:spcPts val="0"/>
                        </a:spcBef>
                        <a:spcAft>
                          <a:spcPts val="0"/>
                        </a:spcAft>
                      </a:pPr>
                      <a:r>
                        <a:rPr lang="en-US" sz="1600" b="0" dirty="0" smtClean="0">
                          <a:solidFill>
                            <a:schemeClr val="tx1"/>
                          </a:solidFill>
                          <a:effectLst/>
                          <a:latin typeface="Calibri"/>
                          <a:ea typeface="Calibri"/>
                        </a:rPr>
                        <a:t>3</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smtClean="0">
                          <a:solidFill>
                            <a:schemeClr val="tx1"/>
                          </a:solidFill>
                          <a:effectLst/>
                        </a:rPr>
                        <a:t>Failover Cluster Instance for </a:t>
                      </a:r>
                      <a:r>
                        <a:rPr lang="en-US" sz="1600" b="0" dirty="0">
                          <a:solidFill>
                            <a:schemeClr val="tx1"/>
                          </a:solidFill>
                          <a:effectLst/>
                        </a:rPr>
                        <a:t>local HA + </a:t>
                      </a:r>
                      <a:endParaRPr lang="en-US" sz="1600" b="0" dirty="0" smtClean="0">
                        <a:solidFill>
                          <a:schemeClr val="tx1"/>
                        </a:solidFill>
                        <a:effectLst/>
                      </a:endParaRPr>
                    </a:p>
                    <a:p>
                      <a:pPr marL="0" marR="0">
                        <a:spcBef>
                          <a:spcPts val="0"/>
                        </a:spcBef>
                        <a:spcAft>
                          <a:spcPts val="0"/>
                        </a:spcAft>
                      </a:pPr>
                      <a:r>
                        <a:rPr lang="en-US" sz="1600" b="0" dirty="0" smtClean="0">
                          <a:solidFill>
                            <a:schemeClr val="tx1"/>
                          </a:solidFill>
                          <a:effectLst/>
                        </a:rPr>
                        <a:t>Availability Group for </a:t>
                      </a:r>
                      <a:r>
                        <a:rPr lang="en-US" sz="1600" b="0" dirty="0">
                          <a:solidFill>
                            <a:schemeClr val="tx1"/>
                          </a:solidFill>
                          <a:effectLst/>
                        </a:rPr>
                        <a:t>DR</a:t>
                      </a: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Combined Shared Storage and Non-Shared Storage</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Failover Cluster Instance for Local HA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and </a:t>
                      </a:r>
                    </a:p>
                    <a:p>
                      <a:pPr marL="0" marR="0" indent="0" algn="l" defTabSz="914363"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effectLst/>
                          <a:latin typeface="+mn-lt"/>
                          <a:ea typeface="Calibri"/>
                        </a:rPr>
                        <a:t>Database Mirroring for DR</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itle 1"/>
          <p:cNvSpPr txBox="1">
            <a:spLocks/>
          </p:cNvSpPr>
          <p:nvPr/>
        </p:nvSpPr>
        <p:spPr>
          <a:xfrm>
            <a:off x="150813" y="6553200"/>
            <a:ext cx="11887200" cy="266700"/>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600" dirty="0" smtClean="0">
                <a:latin typeface="+mn-lt"/>
              </a:rPr>
              <a:t>Slight variations of these design patterns are occasionally observed as well.</a:t>
            </a:r>
            <a:endParaRPr lang="en-US" sz="1600" dirty="0">
              <a:latin typeface="+mn-lt"/>
            </a:endParaRPr>
          </a:p>
        </p:txBody>
      </p:sp>
    </p:spTree>
    <p:extLst>
      <p:ext uri="{BB962C8B-B14F-4D97-AF65-F5344CB8AC3E}">
        <p14:creationId xmlns:p14="http://schemas.microsoft.com/office/powerpoint/2010/main" val="417953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jicoop\AppData\Local\Microsoft\Windows\Temporary Internet Files\Content.IE5\BE7UVQL0\PPT_Test_-_BW_20114415486.png"/>
          <p:cNvPicPr>
            <a:picLocks noChangeAspect="1" noChangeArrowheads="1"/>
          </p:cNvPicPr>
          <p:nvPr/>
        </p:nvPicPr>
        <p:blipFill>
          <a:blip r:embed="rId4"/>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602"/>
            <a:ext cx="11149013" cy="609398"/>
          </a:xfrm>
        </p:spPr>
        <p:txBody>
          <a:bodyPr/>
          <a:lstStyle/>
          <a:p>
            <a:r>
              <a:rPr lang="en-US" dirty="0" smtClean="0"/>
              <a:t>Wednesday, June 13, 10:15 AM – 11:30 AM</a:t>
            </a:r>
            <a:endParaRPr lang="en-US" dirty="0"/>
          </a:p>
        </p:txBody>
      </p:sp>
      <p:sp>
        <p:nvSpPr>
          <p:cNvPr id="3" name="Content Placeholder 2"/>
          <p:cNvSpPr>
            <a:spLocks noGrp="1"/>
          </p:cNvSpPr>
          <p:nvPr>
            <p:ph idx="1"/>
          </p:nvPr>
        </p:nvSpPr>
        <p:spPr>
          <a:xfrm>
            <a:off x="303212" y="1295400"/>
            <a:ext cx="11734800" cy="4850559"/>
          </a:xfrm>
        </p:spPr>
        <p:txBody>
          <a:bodyPr/>
          <a:lstStyle/>
          <a:p>
            <a:pPr marL="0" indent="0">
              <a:buNone/>
            </a:pPr>
            <a:r>
              <a:rPr lang="en-US" sz="4000" dirty="0"/>
              <a:t>SQLCAT: HA/DR Customer Panel - Microsoft SQL Server 2012 </a:t>
            </a:r>
            <a:r>
              <a:rPr lang="en-US" sz="4000" dirty="0" err="1"/>
              <a:t>AlwaysOn</a:t>
            </a:r>
            <a:r>
              <a:rPr lang="en-US" sz="4000" dirty="0"/>
              <a:t> Deployment </a:t>
            </a:r>
            <a:r>
              <a:rPr lang="en-US" sz="4000" dirty="0" smtClean="0"/>
              <a:t>Considerations</a:t>
            </a:r>
          </a:p>
          <a:p>
            <a:pPr marL="0" indent="0">
              <a:buNone/>
            </a:pPr>
            <a:endParaRPr lang="en-US" sz="2000" dirty="0"/>
          </a:p>
          <a:p>
            <a:pPr marL="0" indent="0">
              <a:buNone/>
            </a:pPr>
            <a:r>
              <a:rPr lang="en-US" sz="4000" b="1" dirty="0" smtClean="0"/>
              <a:t>N 320E</a:t>
            </a:r>
          </a:p>
          <a:p>
            <a:pPr marL="0" indent="0">
              <a:buNone/>
            </a:pPr>
            <a:endParaRPr lang="en-US" sz="2000" dirty="0" smtClean="0"/>
          </a:p>
          <a:p>
            <a:pPr>
              <a:lnSpc>
                <a:spcPct val="100000"/>
              </a:lnSpc>
              <a:spcBef>
                <a:spcPts val="0"/>
              </a:spcBef>
              <a:buFont typeface="Arial" pitchFamily="34" charset="0"/>
              <a:buChar char="•"/>
            </a:pPr>
            <a:r>
              <a:rPr lang="en-US" sz="2400" dirty="0"/>
              <a:t>Michael </a:t>
            </a:r>
            <a:r>
              <a:rPr lang="en-US" sz="2400" dirty="0" err="1"/>
              <a:t>Steineke</a:t>
            </a:r>
            <a:r>
              <a:rPr lang="en-US" sz="2400" dirty="0"/>
              <a:t>, </a:t>
            </a:r>
            <a:r>
              <a:rPr lang="en-US" sz="2400" dirty="0" err="1"/>
              <a:t>Edgenet</a:t>
            </a:r>
            <a:r>
              <a:rPr lang="en-US" sz="2400" dirty="0"/>
              <a:t>, Inc.</a:t>
            </a:r>
          </a:p>
          <a:p>
            <a:pPr>
              <a:lnSpc>
                <a:spcPct val="100000"/>
              </a:lnSpc>
              <a:spcBef>
                <a:spcPts val="0"/>
              </a:spcBef>
              <a:buFont typeface="Arial" pitchFamily="34" charset="0"/>
              <a:buChar char="•"/>
            </a:pPr>
            <a:r>
              <a:rPr lang="en-US" sz="2400" dirty="0"/>
              <a:t>David P. Smith, </a:t>
            </a:r>
            <a:r>
              <a:rPr lang="en-US" sz="2400" dirty="0" err="1"/>
              <a:t>ServiceU</a:t>
            </a:r>
            <a:r>
              <a:rPr lang="en-US" sz="2400" dirty="0"/>
              <a:t> Corporation</a:t>
            </a:r>
          </a:p>
          <a:p>
            <a:pPr>
              <a:lnSpc>
                <a:spcPct val="100000"/>
              </a:lnSpc>
              <a:spcBef>
                <a:spcPts val="0"/>
              </a:spcBef>
              <a:buFont typeface="Arial" pitchFamily="34" charset="0"/>
              <a:buChar char="•"/>
            </a:pPr>
            <a:r>
              <a:rPr lang="en-US" sz="2400" dirty="0" err="1"/>
              <a:t>Ayad</a:t>
            </a:r>
            <a:r>
              <a:rPr lang="en-US" sz="2400" dirty="0"/>
              <a:t> </a:t>
            </a:r>
            <a:r>
              <a:rPr lang="en-US" sz="2400" dirty="0" err="1"/>
              <a:t>Shammout</a:t>
            </a:r>
            <a:r>
              <a:rPr lang="en-US" sz="2400" dirty="0"/>
              <a:t>, </a:t>
            </a:r>
            <a:r>
              <a:rPr lang="en-US" sz="2400" dirty="0" err="1"/>
              <a:t>CareGroup</a:t>
            </a:r>
            <a:r>
              <a:rPr lang="en-US" sz="2400" dirty="0"/>
              <a:t> Healthcare Systems</a:t>
            </a:r>
          </a:p>
          <a:p>
            <a:pPr>
              <a:lnSpc>
                <a:spcPct val="100000"/>
              </a:lnSpc>
              <a:spcBef>
                <a:spcPts val="0"/>
              </a:spcBef>
              <a:buFont typeface="Arial" pitchFamily="34" charset="0"/>
              <a:buChar char="•"/>
            </a:pPr>
            <a:r>
              <a:rPr lang="en-US" sz="2400" dirty="0"/>
              <a:t>Wolfgang </a:t>
            </a:r>
            <a:r>
              <a:rPr lang="en-US" sz="2400" dirty="0" err="1"/>
              <a:t>Kutschera</a:t>
            </a:r>
            <a:r>
              <a:rPr lang="en-US" sz="2400" dirty="0"/>
              <a:t>, </a:t>
            </a:r>
            <a:r>
              <a:rPr lang="en-US" sz="2400" dirty="0" err="1"/>
              <a:t>bwin</a:t>
            </a:r>
            <a:r>
              <a:rPr lang="en-US" sz="2400" dirty="0"/>
              <a:t> party</a:t>
            </a:r>
          </a:p>
          <a:p>
            <a:pPr>
              <a:lnSpc>
                <a:spcPct val="100000"/>
              </a:lnSpc>
              <a:spcBef>
                <a:spcPts val="0"/>
              </a:spcBef>
              <a:buFont typeface="Arial" pitchFamily="34" charset="0"/>
              <a:buChar char="•"/>
            </a:pPr>
            <a:r>
              <a:rPr lang="en-US" sz="2400" dirty="0"/>
              <a:t>Thomas </a:t>
            </a:r>
            <a:r>
              <a:rPr lang="en-US" sz="2400" dirty="0" err="1"/>
              <a:t>Grohser</a:t>
            </a:r>
            <a:r>
              <a:rPr lang="en-US" sz="2400" dirty="0"/>
              <a:t>, Hedge fund in Connecticut</a:t>
            </a:r>
          </a:p>
          <a:p>
            <a:pPr marL="0" indent="0">
              <a:buNone/>
            </a:pPr>
            <a:endParaRPr lang="en-US" dirty="0"/>
          </a:p>
        </p:txBody>
      </p:sp>
    </p:spTree>
    <p:extLst>
      <p:ext uri="{BB962C8B-B14F-4D97-AF65-F5344CB8AC3E}">
        <p14:creationId xmlns:p14="http://schemas.microsoft.com/office/powerpoint/2010/main" val="21009875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2" name="Title 1"/>
          <p:cNvSpPr>
            <a:spLocks noGrp="1"/>
          </p:cNvSpPr>
          <p:nvPr>
            <p:ph type="ctrTitle"/>
          </p:nvPr>
        </p:nvSpPr>
        <p:spPr>
          <a:xfrm>
            <a:off x="4037012" y="3187136"/>
            <a:ext cx="7086600" cy="1523494"/>
          </a:xfrm>
        </p:spPr>
        <p:txBody>
          <a:bodyPr/>
          <a:lstStyle/>
          <a:p>
            <a:r>
              <a:rPr sz="3600" dirty="0" smtClean="0"/>
              <a:t>Multi-site Failover Cluster Instance for HA and DR</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0619462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227012" y="88905"/>
            <a:ext cx="11555519" cy="664797"/>
          </a:xfrm>
        </p:spPr>
        <p:txBody>
          <a:bodyPr>
            <a:noAutofit/>
          </a:bodyPr>
          <a:lstStyle/>
          <a:p>
            <a:r>
              <a:rPr lang="en-US" dirty="0" smtClean="0"/>
              <a:t>Multi-site Failover Cluster Instance </a:t>
            </a:r>
            <a:r>
              <a:rPr lang="en-US" dirty="0"/>
              <a:t>for HA and DR</a:t>
            </a:r>
          </a:p>
        </p:txBody>
      </p:sp>
      <p:grpSp>
        <p:nvGrpSpPr>
          <p:cNvPr id="16" name="Group 15"/>
          <p:cNvGrpSpPr/>
          <p:nvPr/>
        </p:nvGrpSpPr>
        <p:grpSpPr>
          <a:xfrm>
            <a:off x="279661" y="783783"/>
            <a:ext cx="11477810" cy="3788547"/>
            <a:chOff x="304800" y="2362201"/>
            <a:chExt cx="8610600" cy="3112628"/>
          </a:xfrm>
        </p:grpSpPr>
        <p:grpSp>
          <p:nvGrpSpPr>
            <p:cNvPr id="2" name="Group 1"/>
            <p:cNvGrpSpPr/>
            <p:nvPr/>
          </p:nvGrpSpPr>
          <p:grpSpPr>
            <a:xfrm>
              <a:off x="304800" y="2362201"/>
              <a:ext cx="8610600" cy="3112628"/>
              <a:chOff x="304800" y="3179927"/>
              <a:chExt cx="8458200" cy="2837335"/>
            </a:xfrm>
          </p:grpSpPr>
          <p:sp>
            <p:nvSpPr>
              <p:cNvPr id="46" name="Rounded Rectangle 45"/>
              <p:cNvSpPr/>
              <p:nvPr/>
            </p:nvSpPr>
            <p:spPr>
              <a:xfrm>
                <a:off x="5307842" y="3195849"/>
                <a:ext cx="3455158" cy="2821413"/>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ounded Rectangle 5"/>
              <p:cNvSpPr/>
              <p:nvPr/>
            </p:nvSpPr>
            <p:spPr>
              <a:xfrm>
                <a:off x="304800" y="3179927"/>
                <a:ext cx="3431275" cy="2821413"/>
              </a:xfrm>
              <a:prstGeom prst="roundRect">
                <a:avLst/>
              </a:prstGeom>
              <a:solidFill>
                <a:schemeClr val="bg1">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7" name="Picture 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454503" y="3841078"/>
                <a:ext cx="742112" cy="1997247"/>
              </a:xfrm>
              <a:prstGeom prst="rect">
                <a:avLst/>
              </a:prstGeom>
              <a:noFill/>
            </p:spPr>
          </p:pic>
          <p:sp>
            <p:nvSpPr>
              <p:cNvPr id="9" name="Freeform 8"/>
              <p:cNvSpPr/>
              <p:nvPr/>
            </p:nvSpPr>
            <p:spPr>
              <a:xfrm>
                <a:off x="1053313" y="4816346"/>
                <a:ext cx="742112" cy="338570"/>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10" name="Freeform 9"/>
              <p:cNvSpPr/>
              <p:nvPr/>
            </p:nvSpPr>
            <p:spPr>
              <a:xfrm>
                <a:off x="2040817" y="5042059"/>
                <a:ext cx="848128" cy="583092"/>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22" name="TextBox 21"/>
              <p:cNvSpPr txBox="1"/>
              <p:nvPr/>
            </p:nvSpPr>
            <p:spPr>
              <a:xfrm>
                <a:off x="1280155" y="3179928"/>
                <a:ext cx="1386846" cy="230502"/>
              </a:xfrm>
              <a:prstGeom prst="rect">
                <a:avLst/>
              </a:prstGeom>
              <a:noFill/>
            </p:spPr>
            <p:txBody>
              <a:bodyPr wrap="square" rtlCol="0">
                <a:spAutoFit/>
              </a:bodyPr>
              <a:lstStyle/>
              <a:p>
                <a:r>
                  <a:rPr lang="en-US" sz="1400" b="1" dirty="0" smtClean="0"/>
                  <a:t>Primary Site</a:t>
                </a:r>
                <a:endParaRPr lang="en-US" sz="1400" b="1" dirty="0"/>
              </a:p>
            </p:txBody>
          </p:sp>
          <p:pic>
            <p:nvPicPr>
              <p:cNvPr id="31" name="Picture 2" descr="\\sr42windham\ashammou$\My Pictures\DB\database2.gif"/>
              <p:cNvPicPr>
                <a:picLocks noChangeAspect="1" noChangeArrowheads="1"/>
              </p:cNvPicPr>
              <p:nvPr/>
            </p:nvPicPr>
            <p:blipFill>
              <a:blip r:embed="rId4" cstate="print"/>
              <a:srcRect/>
              <a:stretch>
                <a:fillRect/>
              </a:stretch>
            </p:blipFill>
            <p:spPr bwMode="auto">
              <a:xfrm>
                <a:off x="1726975" y="4951774"/>
                <a:ext cx="636096" cy="677139"/>
              </a:xfrm>
              <a:prstGeom prst="rect">
                <a:avLst/>
              </a:prstGeom>
              <a:noFill/>
            </p:spPr>
          </p:pic>
          <p:pic>
            <p:nvPicPr>
              <p:cNvPr id="33" name="Picture 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2700042" y="3962400"/>
                <a:ext cx="742112" cy="1997247"/>
              </a:xfrm>
              <a:prstGeom prst="rect">
                <a:avLst/>
              </a:prstGeom>
              <a:noFill/>
            </p:spPr>
          </p:pic>
          <p:sp>
            <p:nvSpPr>
              <p:cNvPr id="51" name="TextBox 50"/>
              <p:cNvSpPr txBox="1"/>
              <p:nvPr/>
            </p:nvSpPr>
            <p:spPr>
              <a:xfrm>
                <a:off x="6477000" y="3200400"/>
                <a:ext cx="1386846" cy="230502"/>
              </a:xfrm>
              <a:prstGeom prst="rect">
                <a:avLst/>
              </a:prstGeom>
              <a:noFill/>
            </p:spPr>
            <p:txBody>
              <a:bodyPr wrap="square" rtlCol="0">
                <a:spAutoFit/>
              </a:bodyPr>
              <a:lstStyle/>
              <a:p>
                <a:r>
                  <a:rPr lang="en-US" sz="1400" b="1" dirty="0" smtClean="0"/>
                  <a:t>DR Site</a:t>
                </a:r>
                <a:endParaRPr lang="en-US" sz="1400" b="1" dirty="0"/>
              </a:p>
            </p:txBody>
          </p:sp>
          <p:pic>
            <p:nvPicPr>
              <p:cNvPr id="53" name="Picture 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5655383" y="3752019"/>
                <a:ext cx="742112" cy="1997247"/>
              </a:xfrm>
              <a:prstGeom prst="rect">
                <a:avLst/>
              </a:prstGeom>
              <a:noFill/>
            </p:spPr>
          </p:pic>
          <p:sp>
            <p:nvSpPr>
              <p:cNvPr id="54" name="Freeform 53"/>
              <p:cNvSpPr/>
              <p:nvPr/>
            </p:nvSpPr>
            <p:spPr>
              <a:xfrm>
                <a:off x="6238471" y="4727287"/>
                <a:ext cx="742112" cy="338570"/>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5" name="Freeform 54"/>
              <p:cNvSpPr/>
              <p:nvPr/>
            </p:nvSpPr>
            <p:spPr>
              <a:xfrm>
                <a:off x="7086600" y="4953000"/>
                <a:ext cx="848128" cy="583092"/>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pic>
            <p:nvPicPr>
              <p:cNvPr id="56" name="Picture 2" descr="\\sr42windham\ashammou$\My Pictures\DB\database2.gif"/>
              <p:cNvPicPr>
                <a:picLocks noChangeAspect="1" noChangeArrowheads="1"/>
              </p:cNvPicPr>
              <p:nvPr/>
            </p:nvPicPr>
            <p:blipFill>
              <a:blip r:embed="rId4" cstate="print"/>
              <a:srcRect/>
              <a:stretch>
                <a:fillRect/>
              </a:stretch>
            </p:blipFill>
            <p:spPr bwMode="auto">
              <a:xfrm>
                <a:off x="6874568" y="4862715"/>
                <a:ext cx="636096" cy="677139"/>
              </a:xfrm>
              <a:prstGeom prst="rect">
                <a:avLst/>
              </a:prstGeom>
              <a:noFill/>
            </p:spPr>
          </p:pic>
          <p:pic>
            <p:nvPicPr>
              <p:cNvPr id="57" name="Picture 2" descr="E:\Users\ashammou.ITS\AppData\Local\Microsoft\Windows\Temporary Internet Files\Content.IE5\5UFWJ0G8\MCj04352420000[1].png"/>
              <p:cNvPicPr>
                <a:picLocks noChangeAspect="1" noChangeArrowheads="1"/>
              </p:cNvPicPr>
              <p:nvPr/>
            </p:nvPicPr>
            <p:blipFill>
              <a:blip r:embed="rId3" cstate="print"/>
              <a:srcRect/>
              <a:stretch>
                <a:fillRect/>
              </a:stretch>
            </p:blipFill>
            <p:spPr bwMode="auto">
              <a:xfrm>
                <a:off x="7813958" y="3873341"/>
                <a:ext cx="742112" cy="1997247"/>
              </a:xfrm>
              <a:prstGeom prst="rect">
                <a:avLst/>
              </a:prstGeom>
              <a:noFill/>
            </p:spPr>
          </p:pic>
        </p:grpSp>
        <p:sp>
          <p:nvSpPr>
            <p:cNvPr id="8" name="TextBox 7"/>
            <p:cNvSpPr txBox="1"/>
            <p:nvPr/>
          </p:nvSpPr>
          <p:spPr>
            <a:xfrm>
              <a:off x="531070" y="2819401"/>
              <a:ext cx="840530" cy="227579"/>
            </a:xfrm>
            <a:prstGeom prst="rect">
              <a:avLst/>
            </a:prstGeom>
            <a:noFill/>
          </p:spPr>
          <p:txBody>
            <a:bodyPr wrap="square" rtlCol="0">
              <a:spAutoFit/>
            </a:bodyPr>
            <a:lstStyle/>
            <a:p>
              <a:r>
                <a:rPr lang="en-US" sz="1200" dirty="0" smtClean="0"/>
                <a:t>Node 1</a:t>
              </a:r>
              <a:endParaRPr lang="en-US" sz="1200" dirty="0"/>
            </a:p>
          </p:txBody>
        </p:sp>
        <p:sp>
          <p:nvSpPr>
            <p:cNvPr id="25" name="TextBox 24"/>
            <p:cNvSpPr txBox="1"/>
            <p:nvPr/>
          </p:nvSpPr>
          <p:spPr>
            <a:xfrm>
              <a:off x="2679924" y="2896525"/>
              <a:ext cx="840530" cy="227579"/>
            </a:xfrm>
            <a:prstGeom prst="rect">
              <a:avLst/>
            </a:prstGeom>
            <a:noFill/>
          </p:spPr>
          <p:txBody>
            <a:bodyPr wrap="square" rtlCol="0">
              <a:spAutoFit/>
            </a:bodyPr>
            <a:lstStyle/>
            <a:p>
              <a:r>
                <a:rPr lang="en-US" sz="1200" dirty="0" smtClean="0"/>
                <a:t>Node 2</a:t>
              </a:r>
              <a:endParaRPr lang="en-US" sz="1200" dirty="0"/>
            </a:p>
          </p:txBody>
        </p:sp>
        <p:sp>
          <p:nvSpPr>
            <p:cNvPr id="26" name="TextBox 25"/>
            <p:cNvSpPr txBox="1"/>
            <p:nvPr/>
          </p:nvSpPr>
          <p:spPr>
            <a:xfrm>
              <a:off x="5578248" y="2744125"/>
              <a:ext cx="840530" cy="227579"/>
            </a:xfrm>
            <a:prstGeom prst="rect">
              <a:avLst/>
            </a:prstGeom>
            <a:noFill/>
          </p:spPr>
          <p:txBody>
            <a:bodyPr wrap="square" rtlCol="0">
              <a:spAutoFit/>
            </a:bodyPr>
            <a:lstStyle/>
            <a:p>
              <a:r>
                <a:rPr lang="en-US" sz="1200" dirty="0" smtClean="0"/>
                <a:t>Node 3</a:t>
              </a:r>
              <a:endParaRPr lang="en-US" sz="1200" dirty="0"/>
            </a:p>
          </p:txBody>
        </p:sp>
        <p:sp>
          <p:nvSpPr>
            <p:cNvPr id="27" name="TextBox 26"/>
            <p:cNvSpPr txBox="1"/>
            <p:nvPr/>
          </p:nvSpPr>
          <p:spPr>
            <a:xfrm>
              <a:off x="7864211" y="2820325"/>
              <a:ext cx="840530" cy="227579"/>
            </a:xfrm>
            <a:prstGeom prst="rect">
              <a:avLst/>
            </a:prstGeom>
            <a:noFill/>
          </p:spPr>
          <p:txBody>
            <a:bodyPr wrap="square" rtlCol="0">
              <a:spAutoFit/>
            </a:bodyPr>
            <a:lstStyle/>
            <a:p>
              <a:r>
                <a:rPr lang="en-US" sz="1200" dirty="0" smtClean="0"/>
                <a:t>Node 4</a:t>
              </a:r>
              <a:endParaRPr lang="en-US" sz="1200" dirty="0"/>
            </a:p>
          </p:txBody>
        </p:sp>
        <p:sp>
          <p:nvSpPr>
            <p:cNvPr id="36" name="TextBox 35"/>
            <p:cNvSpPr txBox="1"/>
            <p:nvPr/>
          </p:nvSpPr>
          <p:spPr>
            <a:xfrm>
              <a:off x="3422345" y="2438400"/>
              <a:ext cx="3130855" cy="252866"/>
            </a:xfrm>
            <a:prstGeom prst="rect">
              <a:avLst/>
            </a:prstGeom>
            <a:noFill/>
          </p:spPr>
          <p:txBody>
            <a:bodyPr wrap="square" rtlCol="0">
              <a:spAutoFit/>
            </a:bodyPr>
            <a:lstStyle/>
            <a:p>
              <a:r>
                <a:rPr lang="en-US" sz="1400" b="1" i="1" dirty="0" smtClean="0"/>
                <a:t>Windows Server Failover Cluster</a:t>
              </a:r>
              <a:endParaRPr lang="en-US" sz="1400" b="1" i="1" dirty="0"/>
            </a:p>
          </p:txBody>
        </p:sp>
        <p:sp>
          <p:nvSpPr>
            <p:cNvPr id="3" name="Right Arrow 2"/>
            <p:cNvSpPr/>
            <p:nvPr/>
          </p:nvSpPr>
          <p:spPr>
            <a:xfrm>
              <a:off x="2076378" y="4291342"/>
              <a:ext cx="5217750" cy="8902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561656" y="4572000"/>
              <a:ext cx="2155903" cy="278152"/>
            </a:xfrm>
            <a:prstGeom prst="rect">
              <a:avLst/>
            </a:prstGeom>
            <a:noFill/>
          </p:spPr>
          <p:txBody>
            <a:bodyPr wrap="square" rtlCol="0">
              <a:spAutoFit/>
            </a:bodyPr>
            <a:lstStyle/>
            <a:p>
              <a:r>
                <a:rPr lang="en-US" sz="1600" b="1" dirty="0" smtClean="0"/>
                <a:t>Storage Replication</a:t>
              </a:r>
              <a:endParaRPr lang="en-US" sz="1600" b="1" dirty="0"/>
            </a:p>
          </p:txBody>
        </p:sp>
        <p:sp>
          <p:nvSpPr>
            <p:cNvPr id="34" name="Rounded Rectangle 33"/>
            <p:cNvSpPr/>
            <p:nvPr/>
          </p:nvSpPr>
          <p:spPr>
            <a:xfrm>
              <a:off x="356639" y="2692863"/>
              <a:ext cx="8467046" cy="2511062"/>
            </a:xfrm>
            <a:prstGeom prst="roundRect">
              <a:avLst/>
            </a:prstGeom>
            <a:solidFill>
              <a:srgbClr val="00B0F0">
                <a:alpha val="2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 name="Rounded Rectangle 11"/>
            <p:cNvSpPr/>
            <p:nvPr/>
          </p:nvSpPr>
          <p:spPr>
            <a:xfrm>
              <a:off x="552772" y="3357515"/>
              <a:ext cx="8173671" cy="1721786"/>
            </a:xfrm>
            <a:prstGeom prst="roundRect">
              <a:avLst/>
            </a:prstGeom>
            <a:solidFill>
              <a:srgbClr val="FFC000">
                <a:alpha val="50000"/>
              </a:srgbClr>
            </a:solidFill>
            <a:ln>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p:nvGrpSpPr>
          <p:grpSpPr>
            <a:xfrm>
              <a:off x="615188" y="3442371"/>
              <a:ext cx="7997742" cy="287896"/>
              <a:chOff x="615188" y="3442371"/>
              <a:chExt cx="7997742" cy="287896"/>
            </a:xfrm>
          </p:grpSpPr>
          <p:sp>
            <p:nvSpPr>
              <p:cNvPr id="11" name="TextBox 10"/>
              <p:cNvSpPr txBox="1"/>
              <p:nvPr/>
            </p:nvSpPr>
            <p:spPr>
              <a:xfrm>
                <a:off x="4021915" y="3445589"/>
                <a:ext cx="1136494" cy="278152"/>
              </a:xfrm>
              <a:prstGeom prst="rect">
                <a:avLst/>
              </a:prstGeom>
              <a:noFill/>
            </p:spPr>
            <p:txBody>
              <a:bodyPr wrap="square" rtlCol="0">
                <a:spAutoFit/>
              </a:bodyPr>
              <a:lstStyle/>
              <a:p>
                <a:r>
                  <a:rPr lang="en-US" sz="1600" b="1" dirty="0" smtClean="0"/>
                  <a:t>SQL-FCI</a:t>
                </a:r>
                <a:endParaRPr lang="en-US" sz="1400" b="1" dirty="0"/>
              </a:p>
            </p:txBody>
          </p:sp>
          <p:sp>
            <p:nvSpPr>
              <p:cNvPr id="13" name="TextBox 12"/>
              <p:cNvSpPr txBox="1"/>
              <p:nvPr/>
            </p:nvSpPr>
            <p:spPr>
              <a:xfrm>
                <a:off x="615188" y="3477401"/>
                <a:ext cx="682541" cy="252866"/>
              </a:xfrm>
              <a:prstGeom prst="rect">
                <a:avLst/>
              </a:prstGeom>
              <a:noFill/>
            </p:spPr>
            <p:txBody>
              <a:bodyPr wrap="square" rtlCol="0">
                <a:spAutoFit/>
              </a:bodyPr>
              <a:lstStyle/>
              <a:p>
                <a:r>
                  <a:rPr lang="en-US" sz="1400" dirty="0" smtClean="0"/>
                  <a:t>Active</a:t>
                </a:r>
                <a:endParaRPr lang="en-US" sz="1400" dirty="0"/>
              </a:p>
            </p:txBody>
          </p:sp>
          <p:sp>
            <p:nvSpPr>
              <p:cNvPr id="30" name="TextBox 29"/>
              <p:cNvSpPr txBox="1"/>
              <p:nvPr/>
            </p:nvSpPr>
            <p:spPr>
              <a:xfrm>
                <a:off x="2679925" y="3477401"/>
                <a:ext cx="840530" cy="252866"/>
              </a:xfrm>
              <a:prstGeom prst="rect">
                <a:avLst/>
              </a:prstGeom>
              <a:noFill/>
            </p:spPr>
            <p:txBody>
              <a:bodyPr wrap="square" rtlCol="0">
                <a:spAutoFit/>
              </a:bodyPr>
              <a:lstStyle/>
              <a:p>
                <a:r>
                  <a:rPr lang="en-US" sz="1400" dirty="0" smtClean="0"/>
                  <a:t>Passive</a:t>
                </a:r>
                <a:endParaRPr lang="en-US" sz="1400" dirty="0"/>
              </a:p>
            </p:txBody>
          </p:sp>
          <p:sp>
            <p:nvSpPr>
              <p:cNvPr id="32" name="TextBox 31"/>
              <p:cNvSpPr txBox="1"/>
              <p:nvPr/>
            </p:nvSpPr>
            <p:spPr>
              <a:xfrm>
                <a:off x="5925119" y="3442371"/>
                <a:ext cx="840530" cy="252866"/>
              </a:xfrm>
              <a:prstGeom prst="rect">
                <a:avLst/>
              </a:prstGeom>
              <a:noFill/>
            </p:spPr>
            <p:txBody>
              <a:bodyPr wrap="square" rtlCol="0">
                <a:spAutoFit/>
              </a:bodyPr>
              <a:lstStyle/>
              <a:p>
                <a:r>
                  <a:rPr lang="en-US" sz="1400" dirty="0" smtClean="0"/>
                  <a:t>Passive</a:t>
                </a:r>
                <a:endParaRPr lang="en-US" sz="1400" dirty="0"/>
              </a:p>
            </p:txBody>
          </p:sp>
          <p:sp>
            <p:nvSpPr>
              <p:cNvPr id="35" name="TextBox 34"/>
              <p:cNvSpPr txBox="1"/>
              <p:nvPr/>
            </p:nvSpPr>
            <p:spPr>
              <a:xfrm>
                <a:off x="7772400" y="3446670"/>
                <a:ext cx="840530" cy="252866"/>
              </a:xfrm>
              <a:prstGeom prst="rect">
                <a:avLst/>
              </a:prstGeom>
              <a:noFill/>
            </p:spPr>
            <p:txBody>
              <a:bodyPr wrap="square" rtlCol="0">
                <a:spAutoFit/>
              </a:bodyPr>
              <a:lstStyle/>
              <a:p>
                <a:r>
                  <a:rPr lang="en-US" sz="1400" dirty="0" smtClean="0"/>
                  <a:t>Passive</a:t>
                </a:r>
                <a:endParaRPr lang="en-US" sz="1400" dirty="0"/>
              </a:p>
            </p:txBody>
          </p:sp>
        </p:grpSp>
      </p:grpSp>
      <p:graphicFrame>
        <p:nvGraphicFramePr>
          <p:cNvPr id="17" name="Table 16"/>
          <p:cNvGraphicFramePr>
            <a:graphicFrameLocks noGrp="1"/>
          </p:cNvGraphicFramePr>
          <p:nvPr>
            <p:extLst>
              <p:ext uri="{D42A27DB-BD31-4B8C-83A1-F6EECF244321}">
                <p14:modId xmlns:p14="http://schemas.microsoft.com/office/powerpoint/2010/main" val="3471052480"/>
              </p:ext>
            </p:extLst>
          </p:nvPr>
        </p:nvGraphicFramePr>
        <p:xfrm>
          <a:off x="227012" y="4648200"/>
          <a:ext cx="11562733" cy="1981200"/>
        </p:xfrm>
        <a:graphic>
          <a:graphicData uri="http://schemas.openxmlformats.org/drawingml/2006/table">
            <a:tbl>
              <a:tblPr firstRow="1" firstCol="1" bandRow="1">
                <a:tableStyleId>{5C22544A-7EE6-4342-B048-85BDC9FD1C3A}</a:tableStyleId>
              </a:tblPr>
              <a:tblGrid>
                <a:gridCol w="283342"/>
                <a:gridCol w="3253323"/>
                <a:gridCol w="4997735"/>
                <a:gridCol w="3028333"/>
              </a:tblGrid>
              <a:tr h="454345">
                <a:tc>
                  <a:txBody>
                    <a:bodyPr/>
                    <a:lstStyle/>
                    <a:p>
                      <a:pPr marL="0" marR="0">
                        <a:spcBef>
                          <a:spcPts val="0"/>
                        </a:spcBef>
                        <a:spcAft>
                          <a:spcPts val="0"/>
                        </a:spcAft>
                      </a:pPr>
                      <a:endParaRPr lang="en-US" sz="1600" b="1"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kern="1200" dirty="0" smtClean="0">
                          <a:solidFill>
                            <a:schemeClr val="tx1"/>
                          </a:solidFill>
                          <a:effectLst/>
                          <a:latin typeface="+mn-lt"/>
                          <a:ea typeface="Calibri"/>
                          <a:cs typeface="+mn-cs"/>
                        </a:rPr>
                        <a:t>SQL Server 2012 </a:t>
                      </a:r>
                      <a:r>
                        <a:rPr lang="en-US" sz="1600" b="1" kern="1200" dirty="0" err="1" smtClean="0">
                          <a:solidFill>
                            <a:schemeClr val="tx1"/>
                          </a:solidFill>
                          <a:effectLst/>
                          <a:latin typeface="+mn-lt"/>
                          <a:ea typeface="Calibri"/>
                          <a:cs typeface="+mn-cs"/>
                        </a:rPr>
                        <a:t>AlwaysOn</a:t>
                      </a:r>
                      <a:r>
                        <a:rPr lang="en-US" sz="1600" b="1" kern="1200" dirty="0" smtClean="0">
                          <a:solidFill>
                            <a:schemeClr val="tx1"/>
                          </a:solidFill>
                          <a:effectLst/>
                          <a:latin typeface="+mn-lt"/>
                          <a:ea typeface="Calibri"/>
                          <a:cs typeface="+mn-cs"/>
                        </a:rPr>
                        <a:t> HA+DR Solution</a:t>
                      </a:r>
                      <a:endParaRPr lang="en-US" sz="1600" b="1" kern="1200" dirty="0">
                        <a:solidFill>
                          <a:schemeClr val="tx1"/>
                        </a:solidFill>
                        <a:effectLst/>
                        <a:latin typeface="+mn-lt"/>
                        <a:ea typeface="Calibri"/>
                        <a:cs typeface="+mn-cs"/>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Solution Characteristics</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Corresponding </a:t>
                      </a:r>
                    </a:p>
                    <a:p>
                      <a:pPr marL="0" marR="0" indent="0">
                        <a:spcBef>
                          <a:spcPts val="0"/>
                        </a:spcBef>
                        <a:spcAft>
                          <a:spcPts val="0"/>
                        </a:spcAft>
                        <a:buFont typeface="Arial" pitchFamily="34" charset="0"/>
                        <a:buNone/>
                      </a:pPr>
                      <a:r>
                        <a:rPr lang="en-US" sz="1600" b="1" dirty="0" smtClean="0">
                          <a:solidFill>
                            <a:schemeClr val="tx1"/>
                          </a:solidFill>
                          <a:effectLst/>
                          <a:latin typeface="+mn-lt"/>
                          <a:ea typeface="Calibri"/>
                        </a:rPr>
                        <a:t>Pre-SQL Server 2012 Solution</a:t>
                      </a:r>
                      <a:endParaRPr lang="en-US" sz="16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97048">
                <a:tc>
                  <a:txBody>
                    <a:bodyPr/>
                    <a:lstStyle/>
                    <a:p>
                      <a:pPr marL="0" marR="0">
                        <a:spcBef>
                          <a:spcPts val="0"/>
                        </a:spcBef>
                        <a:spcAft>
                          <a:spcPts val="0"/>
                        </a:spcAft>
                      </a:pPr>
                      <a:r>
                        <a:rPr lang="en-US" sz="1600" b="0" dirty="0" smtClean="0">
                          <a:solidFill>
                            <a:schemeClr val="tx1"/>
                          </a:solidFill>
                          <a:effectLst/>
                          <a:latin typeface="Calibri"/>
                          <a:ea typeface="Calibri"/>
                        </a:rPr>
                        <a:t>1</a:t>
                      </a:r>
                    </a:p>
                    <a:p>
                      <a:pPr marL="0" marR="0">
                        <a:spcBef>
                          <a:spcPts val="0"/>
                        </a:spcBef>
                        <a:spcAft>
                          <a:spcPts val="0"/>
                        </a:spcAft>
                      </a:pPr>
                      <a:endParaRPr lang="en-US" sz="1600" b="0" dirty="0" smtClean="0">
                        <a:solidFill>
                          <a:schemeClr val="tx1"/>
                        </a:solidFill>
                        <a:effectLst/>
                        <a:latin typeface="Calibri"/>
                        <a:ea typeface="Calibri"/>
                      </a:endParaRPr>
                    </a:p>
                    <a:p>
                      <a:pPr marL="0" marR="0">
                        <a:spcBef>
                          <a:spcPts val="0"/>
                        </a:spcBef>
                        <a:spcAft>
                          <a:spcPts val="0"/>
                        </a:spcAft>
                      </a:pPr>
                      <a:endParaRPr lang="en-US" sz="1600" b="0" dirty="0">
                        <a:solidFill>
                          <a:schemeClr val="tx1"/>
                        </a:solidFill>
                        <a:effectLst/>
                        <a:latin typeface="Calibri"/>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rPr>
                        <a:t>Multi-site </a:t>
                      </a:r>
                      <a:r>
                        <a:rPr lang="en-US" sz="1600" b="0" dirty="0" smtClean="0">
                          <a:solidFill>
                            <a:schemeClr val="tx1"/>
                          </a:solidFill>
                          <a:effectLst/>
                        </a:rPr>
                        <a:t>Failover </a:t>
                      </a:r>
                      <a:r>
                        <a:rPr lang="en-US" sz="1600" b="0" dirty="0">
                          <a:solidFill>
                            <a:schemeClr val="tx1"/>
                          </a:solidFill>
                          <a:effectLst/>
                        </a:rPr>
                        <a:t>C</a:t>
                      </a:r>
                      <a:r>
                        <a:rPr lang="en-US" sz="1600" b="0" dirty="0" smtClean="0">
                          <a:solidFill>
                            <a:schemeClr val="tx1"/>
                          </a:solidFill>
                          <a:effectLst/>
                        </a:rPr>
                        <a:t>luster Instance (FCI) </a:t>
                      </a:r>
                      <a:r>
                        <a:rPr lang="en-US" sz="1600" b="0" dirty="0">
                          <a:solidFill>
                            <a:schemeClr val="tx1"/>
                          </a:solidFill>
                          <a:effectLst/>
                        </a:rPr>
                        <a:t>for HA and </a:t>
                      </a:r>
                      <a:r>
                        <a:rPr lang="en-US" sz="1600" b="0" dirty="0" smtClean="0">
                          <a:solidFill>
                            <a:schemeClr val="tx1"/>
                          </a:solidFill>
                          <a:effectLst/>
                        </a:rPr>
                        <a:t>DR</a:t>
                      </a:r>
                    </a:p>
                    <a:p>
                      <a:pPr marL="0" marR="0">
                        <a:spcBef>
                          <a:spcPts val="0"/>
                        </a:spcBef>
                        <a:spcAft>
                          <a:spcPts val="0"/>
                        </a:spcAft>
                      </a:pPr>
                      <a:r>
                        <a:rPr lang="en-US" sz="1600" b="0" dirty="0" smtClean="0">
                          <a:solidFill>
                            <a:schemeClr val="tx1"/>
                          </a:solidFill>
                          <a:effectLst/>
                        </a:rPr>
                        <a:t>(</a:t>
                      </a:r>
                      <a:r>
                        <a:rPr lang="en-US" sz="1400" b="0" dirty="0" smtClean="0">
                          <a:solidFill>
                            <a:schemeClr val="tx1"/>
                          </a:solidFill>
                          <a:effectLst/>
                          <a:hlinkClick r:id="rId5"/>
                        </a:rPr>
                        <a:t>http://sqlcat.com/sqlcat/b/whitepapers/archive/2011/12/22/sql-server-2012-alwayson_3a00_-multisite-failover-cluster-instance.aspx</a:t>
                      </a:r>
                      <a:r>
                        <a:rPr lang="en-US" sz="1600" b="0" dirty="0" smtClean="0">
                          <a:solidFill>
                            <a:schemeClr val="tx1"/>
                          </a:solidFill>
                          <a:effectLst/>
                        </a:rPr>
                        <a:t>)</a:t>
                      </a: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spcBef>
                          <a:spcPts val="0"/>
                        </a:spcBef>
                        <a:spcAft>
                          <a:spcPts val="0"/>
                        </a:spcAft>
                        <a:buFont typeface="Arial" pitchFamily="34" charset="0"/>
                        <a:buChar char="•"/>
                      </a:pPr>
                      <a:r>
                        <a:rPr lang="en-US" sz="1400" b="1" dirty="0" smtClean="0">
                          <a:solidFill>
                            <a:schemeClr val="tx1"/>
                          </a:solidFill>
                          <a:effectLst/>
                          <a:latin typeface="+mn-lt"/>
                          <a:ea typeface="Calibri"/>
                        </a:rPr>
                        <a:t>Shared Storage solution </a:t>
                      </a:r>
                      <a:r>
                        <a:rPr lang="en-US" sz="1400" b="0" baseline="30000" dirty="0" smtClean="0">
                          <a:solidFill>
                            <a:schemeClr val="tx1"/>
                          </a:solidFill>
                          <a:effectLst/>
                          <a:latin typeface="+mn-lt"/>
                          <a:ea typeface="Calibri"/>
                        </a:rPr>
                        <a:t>1</a:t>
                      </a:r>
                    </a:p>
                    <a:p>
                      <a:pPr marL="342900" marR="0" indent="-342900">
                        <a:spcBef>
                          <a:spcPts val="0"/>
                        </a:spcBef>
                        <a:spcAft>
                          <a:spcPts val="0"/>
                        </a:spcAft>
                        <a:buFont typeface="Arial" pitchFamily="34" charset="0"/>
                        <a:buChar char="•"/>
                      </a:pPr>
                      <a:r>
                        <a:rPr lang="en-US" sz="1400" b="0" dirty="0" smtClean="0">
                          <a:solidFill>
                            <a:schemeClr val="tx1"/>
                          </a:solidFill>
                          <a:effectLst/>
                          <a:latin typeface="+mn-lt"/>
                          <a:ea typeface="Calibri"/>
                        </a:rPr>
                        <a:t>Instance Level HA (automatic)</a:t>
                      </a:r>
                    </a:p>
                    <a:p>
                      <a:pPr marL="342900" marR="0" indent="-342900">
                        <a:spcBef>
                          <a:spcPts val="0"/>
                        </a:spcBef>
                        <a:spcAft>
                          <a:spcPts val="0"/>
                        </a:spcAft>
                        <a:buFont typeface="Arial" pitchFamily="34" charset="0"/>
                        <a:buChar char="•"/>
                      </a:pPr>
                      <a:r>
                        <a:rPr lang="en-US" sz="1400" b="0" u="sng" dirty="0" smtClean="0">
                          <a:solidFill>
                            <a:schemeClr val="tx1"/>
                          </a:solidFill>
                          <a:effectLst/>
                          <a:latin typeface="+mn-lt"/>
                          <a:ea typeface="Calibri"/>
                        </a:rPr>
                        <a:t>Instance Level DR</a:t>
                      </a:r>
                      <a:r>
                        <a:rPr lang="en-US" sz="1400" b="0" u="none" dirty="0" smtClean="0">
                          <a:solidFill>
                            <a:schemeClr val="tx1"/>
                          </a:solidFill>
                          <a:effectLst/>
                          <a:latin typeface="+mn-lt"/>
                          <a:ea typeface="Calibri"/>
                        </a:rPr>
                        <a:t> (automatic  </a:t>
                      </a:r>
                      <a:r>
                        <a:rPr lang="en-US" sz="1400" b="0" u="none" baseline="30000" dirty="0" smtClean="0">
                          <a:solidFill>
                            <a:schemeClr val="tx1"/>
                          </a:solidFill>
                          <a:effectLst/>
                          <a:latin typeface="+mn-lt"/>
                          <a:ea typeface="Calibri"/>
                        </a:rPr>
                        <a:t>2</a:t>
                      </a:r>
                      <a:r>
                        <a:rPr lang="en-US" sz="1400" b="0" u="none" dirty="0" smtClean="0">
                          <a:solidFill>
                            <a:schemeClr val="tx1"/>
                          </a:solidFill>
                          <a:effectLst/>
                          <a:latin typeface="+mn-lt"/>
                          <a:ea typeface="Calibri"/>
                        </a:rPr>
                        <a:t>)</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effectLst/>
                          <a:latin typeface="+mn-lt"/>
                          <a:ea typeface="Calibri"/>
                        </a:rPr>
                        <a:t>Uses </a:t>
                      </a:r>
                      <a:r>
                        <a:rPr lang="en-US" sz="1400" b="0" u="sng" baseline="0" dirty="0" smtClean="0">
                          <a:solidFill>
                            <a:schemeClr val="tx1"/>
                          </a:solidFill>
                          <a:effectLst/>
                          <a:latin typeface="+mn-lt"/>
                          <a:ea typeface="Calibri"/>
                        </a:rPr>
                        <a:t>storage replication</a:t>
                      </a:r>
                      <a:endParaRPr lang="en-US" sz="1400" b="0" u="sng" dirty="0" smtClean="0">
                        <a:solidFill>
                          <a:schemeClr val="tx1"/>
                        </a:solidFill>
                        <a:effectLst/>
                        <a:latin typeface="+mn-lt"/>
                        <a:ea typeface="Calibri"/>
                      </a:endParaRPr>
                    </a:p>
                    <a:p>
                      <a:pPr marL="0" marR="0" indent="0">
                        <a:spcBef>
                          <a:spcPts val="0"/>
                        </a:spcBef>
                        <a:spcAft>
                          <a:spcPts val="0"/>
                        </a:spcAft>
                        <a:buFont typeface="Arial" pitchFamily="34" charset="0"/>
                        <a:buNone/>
                      </a:pPr>
                      <a:endParaRPr lang="en-US" sz="1400" b="0" baseline="0" dirty="0" smtClean="0">
                        <a:solidFill>
                          <a:schemeClr val="tx1"/>
                        </a:solidFill>
                        <a:effectLst/>
                        <a:latin typeface="+mn-lt"/>
                        <a:ea typeface="Calibri"/>
                      </a:endParaRPr>
                    </a:p>
                    <a:p>
                      <a:pPr marL="0" marR="0" indent="0">
                        <a:spcBef>
                          <a:spcPts val="0"/>
                        </a:spcBef>
                        <a:spcAft>
                          <a:spcPts val="0"/>
                        </a:spcAft>
                        <a:buFont typeface="Arial" charset="0"/>
                        <a:buNone/>
                      </a:pPr>
                      <a:r>
                        <a:rPr lang="en-US" sz="1400" b="0" baseline="30000" dirty="0" smtClean="0">
                          <a:solidFill>
                            <a:schemeClr val="tx1"/>
                          </a:solidFill>
                          <a:effectLst/>
                          <a:latin typeface="+mn-lt"/>
                          <a:ea typeface="Calibri"/>
                        </a:rPr>
                        <a:t>1</a:t>
                      </a:r>
                      <a:r>
                        <a:rPr lang="en-US" sz="1400" b="0" baseline="0" dirty="0" smtClean="0">
                          <a:solidFill>
                            <a:schemeClr val="tx1"/>
                          </a:solidFill>
                          <a:effectLst/>
                          <a:latin typeface="+mn-lt"/>
                          <a:ea typeface="Calibri"/>
                        </a:rPr>
                        <a:t>  Masked by storage replication </a:t>
                      </a:r>
                    </a:p>
                    <a:p>
                      <a:pPr marL="0" marR="0" indent="0">
                        <a:spcBef>
                          <a:spcPts val="0"/>
                        </a:spcBef>
                        <a:spcAft>
                          <a:spcPts val="0"/>
                        </a:spcAft>
                        <a:buFont typeface="Arial" charset="0"/>
                        <a:buNone/>
                      </a:pPr>
                      <a:r>
                        <a:rPr lang="en-US" sz="1400" b="0" u="none" strike="noStrike" baseline="30000" dirty="0" smtClean="0">
                          <a:solidFill>
                            <a:schemeClr val="tx1"/>
                          </a:solidFill>
                          <a:effectLst/>
                          <a:latin typeface="+mn-lt"/>
                          <a:ea typeface="Calibri"/>
                        </a:rPr>
                        <a:t>2</a:t>
                      </a:r>
                      <a:r>
                        <a:rPr lang="en-US" sz="1400" b="0" u="none" dirty="0" smtClean="0">
                          <a:solidFill>
                            <a:schemeClr val="tx1"/>
                          </a:solidFill>
                          <a:effectLst/>
                          <a:latin typeface="+mn-lt"/>
                          <a:ea typeface="Calibri"/>
                        </a:rPr>
                        <a:t>  Consider 3</a:t>
                      </a:r>
                      <a:r>
                        <a:rPr lang="en-US" sz="1400" b="0" u="none" baseline="30000" dirty="0" smtClean="0">
                          <a:solidFill>
                            <a:schemeClr val="tx1"/>
                          </a:solidFill>
                          <a:effectLst/>
                          <a:latin typeface="+mn-lt"/>
                          <a:ea typeface="Calibri"/>
                        </a:rPr>
                        <a:t>rd</a:t>
                      </a:r>
                      <a:r>
                        <a:rPr lang="en-US" sz="1400" b="0" u="none" dirty="0" smtClean="0">
                          <a:solidFill>
                            <a:schemeClr val="tx1"/>
                          </a:solidFill>
                          <a:effectLst/>
                          <a:latin typeface="+mn-lt"/>
                          <a:ea typeface="Calibri"/>
                        </a:rPr>
                        <a:t> data center</a:t>
                      </a:r>
                      <a:endParaRPr lang="en-US" sz="1400" b="0" baseline="0" dirty="0" smtClean="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spcBef>
                          <a:spcPts val="0"/>
                        </a:spcBef>
                        <a:spcAft>
                          <a:spcPts val="0"/>
                        </a:spcAft>
                        <a:buFont typeface="Arial" pitchFamily="34" charset="0"/>
                        <a:buNone/>
                      </a:pPr>
                      <a:r>
                        <a:rPr lang="en-US" sz="1400" b="0" dirty="0" smtClean="0">
                          <a:solidFill>
                            <a:schemeClr val="tx1"/>
                          </a:solidFill>
                          <a:effectLst/>
                          <a:latin typeface="+mn-lt"/>
                          <a:ea typeface="Calibri"/>
                        </a:rPr>
                        <a:t>Multi-site FCI using </a:t>
                      </a:r>
                      <a:r>
                        <a:rPr lang="en-US" sz="1400" b="1" dirty="0" smtClean="0">
                          <a:solidFill>
                            <a:schemeClr val="tx1"/>
                          </a:solidFill>
                          <a:effectLst/>
                          <a:latin typeface="+mn-lt"/>
                          <a:ea typeface="Calibri"/>
                        </a:rPr>
                        <a:t>stretch VLAN</a:t>
                      </a:r>
                      <a:endParaRPr lang="en-US" sz="1400" b="1" dirty="0">
                        <a:solidFill>
                          <a:schemeClr val="tx1"/>
                        </a:solidFill>
                        <a:effectLst/>
                        <a:latin typeface="+mn-lt"/>
                        <a:ea typeface="Calibri"/>
                      </a:endParaRPr>
                    </a:p>
                  </a:txBody>
                  <a:tcPr marL="91416" marR="914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110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1306663" cy="1107996"/>
          </a:xfrm>
        </p:spPr>
        <p:txBody>
          <a:bodyPr/>
          <a:lstStyle/>
          <a:p>
            <a:r>
              <a:rPr lang="en-US" dirty="0" smtClean="0">
                <a:solidFill>
                  <a:schemeClr val="tx1"/>
                </a:solidFill>
              </a:rPr>
              <a:t>Multi-site Failover Cluster Instance</a:t>
            </a:r>
            <a:br>
              <a:rPr lang="en-US" dirty="0" smtClean="0">
                <a:solidFill>
                  <a:schemeClr val="tx1"/>
                </a:solidFill>
              </a:rPr>
            </a:br>
            <a:r>
              <a:rPr lang="en-US" sz="3600" dirty="0">
                <a:solidFill>
                  <a:schemeClr val="accent1"/>
                </a:solidFill>
              </a:rPr>
              <a:t>Key </a:t>
            </a:r>
            <a:r>
              <a:rPr lang="en-US" sz="3600" dirty="0" smtClean="0">
                <a:solidFill>
                  <a:schemeClr val="accent1"/>
                </a:solidFill>
              </a:rPr>
              <a:t>Elements</a:t>
            </a:r>
            <a:endParaRPr lang="en-US" sz="3600" dirty="0">
              <a:solidFill>
                <a:schemeClr val="accent1"/>
              </a:solidFill>
            </a:endParaRPr>
          </a:p>
        </p:txBody>
      </p:sp>
      <p:sp>
        <p:nvSpPr>
          <p:cNvPr id="3" name="Content Placeholder 2"/>
          <p:cNvSpPr>
            <a:spLocks noGrp="1"/>
          </p:cNvSpPr>
          <p:nvPr>
            <p:ph idx="1"/>
          </p:nvPr>
        </p:nvSpPr>
        <p:spPr>
          <a:xfrm>
            <a:off x="74612" y="1524000"/>
            <a:ext cx="12028972" cy="5105399"/>
          </a:xfrm>
        </p:spPr>
        <p:txBody>
          <a:bodyPr>
            <a:noAutofit/>
          </a:bodyPr>
          <a:lstStyle/>
          <a:p>
            <a:pPr marL="460375" lvl="1" indent="-460375"/>
            <a:r>
              <a:rPr lang="en-US" sz="2000" dirty="0">
                <a:solidFill>
                  <a:schemeClr val="tx1"/>
                </a:solidFill>
              </a:rPr>
              <a:t>A single </a:t>
            </a:r>
            <a:r>
              <a:rPr lang="en-US" sz="2000" dirty="0" smtClean="0">
                <a:solidFill>
                  <a:schemeClr val="tx1"/>
                </a:solidFill>
              </a:rPr>
              <a:t>SQL </a:t>
            </a:r>
            <a:r>
              <a:rPr lang="en-US" sz="2000" dirty="0">
                <a:solidFill>
                  <a:schemeClr val="tx1"/>
                </a:solidFill>
              </a:rPr>
              <a:t>Server failover cluster instance (FCI) </a:t>
            </a:r>
            <a:r>
              <a:rPr lang="en-US" sz="2000" dirty="0" smtClean="0">
                <a:solidFill>
                  <a:schemeClr val="tx1"/>
                </a:solidFill>
              </a:rPr>
              <a:t>providing HA as well as DR</a:t>
            </a:r>
          </a:p>
          <a:p>
            <a:pPr marL="863600" lvl="2" indent="-460375"/>
            <a:r>
              <a:rPr lang="en-US" sz="2000" dirty="0" smtClean="0">
                <a:solidFill>
                  <a:schemeClr val="tx1"/>
                </a:solidFill>
              </a:rPr>
              <a:t>spanning </a:t>
            </a:r>
            <a:r>
              <a:rPr lang="en-US" sz="2000" dirty="0">
                <a:solidFill>
                  <a:schemeClr val="tx1"/>
                </a:solidFill>
              </a:rPr>
              <a:t>across </a:t>
            </a:r>
            <a:r>
              <a:rPr lang="en-US" sz="2000" dirty="0" smtClean="0">
                <a:solidFill>
                  <a:schemeClr val="tx1"/>
                </a:solidFill>
              </a:rPr>
              <a:t>multiple sites (usually multiple subnets as well)</a:t>
            </a:r>
            <a:endParaRPr lang="en-US" sz="2000" dirty="0">
              <a:solidFill>
                <a:schemeClr val="tx1"/>
              </a:solidFill>
            </a:endParaRPr>
          </a:p>
          <a:p>
            <a:r>
              <a:rPr lang="en-US" sz="2000" dirty="0" smtClean="0">
                <a:solidFill>
                  <a:schemeClr val="tx1"/>
                </a:solidFill>
              </a:rPr>
              <a:t>Key components:</a:t>
            </a:r>
          </a:p>
          <a:p>
            <a:pPr lvl="1"/>
            <a:r>
              <a:rPr lang="en-US" sz="2000" dirty="0" smtClean="0">
                <a:solidFill>
                  <a:schemeClr val="tx1"/>
                </a:solidFill>
              </a:rPr>
              <a:t>Storage</a:t>
            </a:r>
          </a:p>
          <a:p>
            <a:pPr lvl="2"/>
            <a:r>
              <a:rPr lang="en-US" sz="2000" dirty="0" smtClean="0">
                <a:solidFill>
                  <a:schemeClr val="tx1"/>
                </a:solidFill>
              </a:rPr>
              <a:t>Storage level replication</a:t>
            </a:r>
          </a:p>
          <a:p>
            <a:pPr lvl="2"/>
            <a:r>
              <a:rPr lang="en-US" sz="2000" dirty="0" smtClean="0">
                <a:solidFill>
                  <a:schemeClr val="tx1"/>
                </a:solidFill>
              </a:rPr>
              <a:t>Cluster Enabler</a:t>
            </a:r>
          </a:p>
          <a:p>
            <a:pPr lvl="2"/>
            <a:r>
              <a:rPr lang="en-US" sz="2000" b="1" dirty="0" smtClean="0">
                <a:solidFill>
                  <a:schemeClr val="tx1"/>
                </a:solidFill>
              </a:rPr>
              <a:t>Provided by the storage vendor</a:t>
            </a:r>
          </a:p>
          <a:p>
            <a:pPr lvl="3"/>
            <a:r>
              <a:rPr lang="en-US" dirty="0" smtClean="0">
                <a:solidFill>
                  <a:schemeClr val="tx1"/>
                </a:solidFill>
              </a:rPr>
              <a:t>Work with your storage vendor to get the appropriate software and best practices</a:t>
            </a:r>
          </a:p>
          <a:p>
            <a:pPr lvl="1"/>
            <a:r>
              <a:rPr lang="en-US" sz="2000" dirty="0" smtClean="0">
                <a:solidFill>
                  <a:schemeClr val="tx1"/>
                </a:solidFill>
              </a:rPr>
              <a:t>Network</a:t>
            </a:r>
          </a:p>
          <a:p>
            <a:pPr lvl="2"/>
            <a:r>
              <a:rPr lang="en-US" sz="2000" dirty="0">
                <a:solidFill>
                  <a:schemeClr val="tx1"/>
                </a:solidFill>
              </a:rPr>
              <a:t>Multi-subnet support in SQL Server configuration and </a:t>
            </a:r>
            <a:r>
              <a:rPr lang="en-US" sz="2000" dirty="0" smtClean="0">
                <a:solidFill>
                  <a:schemeClr val="tx1"/>
                </a:solidFill>
              </a:rPr>
              <a:t>engine</a:t>
            </a:r>
          </a:p>
          <a:p>
            <a:pPr lvl="3"/>
            <a:r>
              <a:rPr lang="en-US" b="1" dirty="0" smtClean="0">
                <a:solidFill>
                  <a:schemeClr val="tx1"/>
                </a:solidFill>
              </a:rPr>
              <a:t>Key improvement in SQL Server 2012</a:t>
            </a:r>
            <a:endParaRPr lang="en-US" b="1" dirty="0">
              <a:solidFill>
                <a:schemeClr val="tx1"/>
              </a:solidFill>
            </a:endParaRPr>
          </a:p>
          <a:p>
            <a:pPr lvl="3"/>
            <a:r>
              <a:rPr lang="en-US" dirty="0">
                <a:solidFill>
                  <a:schemeClr val="tx1"/>
                </a:solidFill>
              </a:rPr>
              <a:t>IP address OR dependency set within SQL Server setup</a:t>
            </a:r>
          </a:p>
          <a:p>
            <a:pPr lvl="3"/>
            <a:r>
              <a:rPr lang="en-US" dirty="0">
                <a:solidFill>
                  <a:schemeClr val="tx1"/>
                </a:solidFill>
              </a:rPr>
              <a:t>SQL Engine skips binding to any IP’s which are not online at start-up</a:t>
            </a:r>
          </a:p>
          <a:p>
            <a:pPr lvl="2">
              <a:defRPr/>
            </a:pPr>
            <a:r>
              <a:rPr lang="en-US" sz="2000" dirty="0" err="1">
                <a:solidFill>
                  <a:schemeClr val="tx1"/>
                </a:solidFill>
              </a:rPr>
              <a:t>RegisterAllProvidersIP</a:t>
            </a:r>
            <a:r>
              <a:rPr lang="en-US" sz="2000" dirty="0">
                <a:solidFill>
                  <a:schemeClr val="tx1"/>
                </a:solidFill>
              </a:rPr>
              <a:t> for Network Name improves application failover </a:t>
            </a:r>
            <a:r>
              <a:rPr lang="en-US" sz="2000" dirty="0" smtClean="0">
                <a:solidFill>
                  <a:schemeClr val="tx1"/>
                </a:solidFill>
              </a:rPr>
              <a:t>time</a:t>
            </a:r>
            <a:endParaRPr lang="en-US" sz="2000" dirty="0">
              <a:solidFill>
                <a:schemeClr val="tx1"/>
              </a:solidFill>
            </a:endParaRPr>
          </a:p>
        </p:txBody>
      </p:sp>
    </p:spTree>
    <p:extLst>
      <p:ext uri="{BB962C8B-B14F-4D97-AF65-F5344CB8AC3E}">
        <p14:creationId xmlns:p14="http://schemas.microsoft.com/office/powerpoint/2010/main" val="371616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4071" y="1619283"/>
            <a:ext cx="12020141" cy="4857717"/>
          </a:xfrm>
        </p:spPr>
        <p:txBody>
          <a:bodyPr>
            <a:normAutofit/>
          </a:bodyPr>
          <a:lstStyle/>
          <a:p>
            <a:r>
              <a:rPr lang="en-US" sz="2800" dirty="0" smtClean="0"/>
              <a:t>Storage Validation</a:t>
            </a:r>
          </a:p>
          <a:p>
            <a:pPr lvl="1"/>
            <a:r>
              <a:rPr lang="en-US" sz="2000" dirty="0">
                <a:gradFill>
                  <a:gsLst>
                    <a:gs pos="0">
                      <a:schemeClr val="tx1"/>
                    </a:gs>
                    <a:gs pos="100000">
                      <a:schemeClr val="tx1"/>
                    </a:gs>
                  </a:gsLst>
                  <a:lin ang="5400000" scaled="0"/>
                </a:gradFill>
              </a:rPr>
              <a:t>Storage Validation Check Requirement is relaxed due to make-up of multi-site storage infrastructure (but still get the pop-up!)</a:t>
            </a:r>
          </a:p>
          <a:p>
            <a:pPr lvl="1"/>
            <a:r>
              <a:rPr lang="en-US" sz="2000" dirty="0">
                <a:gradFill>
                  <a:gsLst>
                    <a:gs pos="0">
                      <a:schemeClr val="tx1"/>
                    </a:gs>
                    <a:gs pos="100000">
                      <a:schemeClr val="tx1"/>
                    </a:gs>
                  </a:gsLst>
                  <a:lin ang="5400000" scaled="0"/>
                </a:gradFill>
              </a:rPr>
              <a:t>Multi-site FCI Solution does not require passing the storage validation tests, to be supported. </a:t>
            </a:r>
            <a:r>
              <a:rPr lang="en-US" sz="1700" u="sng" dirty="0">
                <a:hlinkClick r:id="rId2"/>
              </a:rPr>
              <a:t>http://</a:t>
            </a:r>
            <a:r>
              <a:rPr lang="en-US" sz="1700" u="sng" dirty="0" smtClean="0">
                <a:hlinkClick r:id="rId2"/>
              </a:rPr>
              <a:t>support.microsoft.com/kb/943984</a:t>
            </a:r>
            <a:endParaRPr lang="en-US" sz="1700" u="sng" dirty="0" smtClean="0"/>
          </a:p>
          <a:p>
            <a:pPr lvl="1"/>
            <a:endParaRPr lang="en-US" sz="1800" dirty="0" smtClean="0">
              <a:gradFill>
                <a:gsLst>
                  <a:gs pos="0">
                    <a:schemeClr val="tx1"/>
                  </a:gs>
                  <a:gs pos="100000">
                    <a:schemeClr val="tx1"/>
                  </a:gs>
                </a:gsLst>
                <a:lin ang="5400000" scaled="0"/>
              </a:gradFill>
            </a:endParaRPr>
          </a:p>
          <a:p>
            <a:pPr lvl="1"/>
            <a:endParaRPr lang="en-US" sz="1800" dirty="0" smtClean="0">
              <a:gradFill>
                <a:gsLst>
                  <a:gs pos="0">
                    <a:schemeClr val="tx1"/>
                  </a:gs>
                  <a:gs pos="100000">
                    <a:schemeClr val="tx1"/>
                  </a:gs>
                </a:gsLst>
                <a:lin ang="5400000" scaled="0"/>
              </a:gradFill>
            </a:endParaRPr>
          </a:p>
          <a:p>
            <a:pPr marL="0" lvl="1" indent="0">
              <a:buNone/>
            </a:pPr>
            <a:endParaRPr lang="en-US" sz="1700" u="sng" dirty="0" smtClean="0"/>
          </a:p>
          <a:p>
            <a:pPr marL="0" lvl="1" indent="0">
              <a:buNone/>
            </a:pPr>
            <a:endParaRPr lang="en-US" sz="1700" u="sng" dirty="0"/>
          </a:p>
          <a:p>
            <a:endParaRPr lang="en-US" u="sng" dirty="0" smtClean="0">
              <a:gradFill>
                <a:gsLst>
                  <a:gs pos="0">
                    <a:schemeClr val="tx1"/>
                  </a:gs>
                  <a:gs pos="100000">
                    <a:schemeClr val="tx1"/>
                  </a:gs>
                </a:gsLst>
                <a:lin ang="5400000" scaled="0"/>
              </a:gradFill>
            </a:endParaRPr>
          </a:p>
          <a:p>
            <a:r>
              <a:rPr lang="en-US" sz="2800" dirty="0" smtClean="0">
                <a:gradFill>
                  <a:gsLst>
                    <a:gs pos="0">
                      <a:schemeClr val="tx1"/>
                    </a:gs>
                    <a:gs pos="100000">
                      <a:schemeClr val="tx1"/>
                    </a:gs>
                  </a:gsLst>
                  <a:lin ang="5400000" scaled="0"/>
                </a:gradFill>
              </a:rPr>
              <a:t>Appropriate </a:t>
            </a:r>
            <a:r>
              <a:rPr lang="en-US" sz="2800" dirty="0">
                <a:gradFill>
                  <a:gsLst>
                    <a:gs pos="0">
                      <a:schemeClr val="tx1"/>
                    </a:gs>
                    <a:gs pos="100000">
                      <a:schemeClr val="tx1"/>
                    </a:gs>
                  </a:gsLst>
                  <a:lin ang="5400000" scaled="0"/>
                </a:gradFill>
              </a:rPr>
              <a:t>Quorum Model </a:t>
            </a:r>
          </a:p>
          <a:p>
            <a:pPr lvl="1"/>
            <a:r>
              <a:rPr lang="en-US" sz="2000" dirty="0">
                <a:gradFill>
                  <a:gsLst>
                    <a:gs pos="0">
                      <a:schemeClr val="tx1"/>
                    </a:gs>
                    <a:gs pos="100000">
                      <a:schemeClr val="tx1"/>
                    </a:gs>
                  </a:gsLst>
                  <a:lin ang="5400000" scaled="0"/>
                </a:gradFill>
              </a:rPr>
              <a:t>Validation suggests “</a:t>
            </a:r>
            <a:r>
              <a:rPr lang="en-US" sz="2000" dirty="0">
                <a:solidFill>
                  <a:schemeClr val="tx1"/>
                </a:solidFill>
              </a:rPr>
              <a:t>Node and Disk Majority</a:t>
            </a:r>
            <a:r>
              <a:rPr lang="en-US" sz="2000" dirty="0">
                <a:gradFill>
                  <a:gsLst>
                    <a:gs pos="0">
                      <a:schemeClr val="tx1"/>
                    </a:gs>
                    <a:gs pos="100000">
                      <a:schemeClr val="tx1"/>
                    </a:gs>
                  </a:gsLst>
                  <a:lin ang="5400000" scaled="0"/>
                </a:gradFill>
              </a:rPr>
              <a:t>” which can be ignored</a:t>
            </a:r>
            <a:endParaRPr lang="en-US" dirty="0">
              <a:gradFill>
                <a:gsLst>
                  <a:gs pos="0">
                    <a:schemeClr val="tx1"/>
                  </a:gs>
                  <a:gs pos="100000">
                    <a:schemeClr val="tx1"/>
                  </a:gs>
                </a:gsLst>
                <a:lin ang="5400000" scaled="0"/>
              </a:gradFill>
            </a:endParaRPr>
          </a:p>
          <a:p>
            <a:pPr lvl="1"/>
            <a:r>
              <a:rPr lang="en-US" sz="2000" dirty="0" smtClean="0">
                <a:gradFill>
                  <a:gsLst>
                    <a:gs pos="0">
                      <a:schemeClr val="tx1"/>
                    </a:gs>
                    <a:gs pos="100000">
                      <a:schemeClr val="tx1"/>
                    </a:gs>
                  </a:gsLst>
                  <a:lin ang="5400000" scaled="0"/>
                </a:gradFill>
              </a:rPr>
              <a:t>Consider “Node </a:t>
            </a:r>
            <a:r>
              <a:rPr lang="en-US" sz="2000" dirty="0">
                <a:gradFill>
                  <a:gsLst>
                    <a:gs pos="0">
                      <a:schemeClr val="tx1"/>
                    </a:gs>
                    <a:gs pos="100000">
                      <a:schemeClr val="tx1"/>
                    </a:gs>
                  </a:gsLst>
                  <a:lin ang="5400000" scaled="0"/>
                </a:gradFill>
              </a:rPr>
              <a:t>and File Share Majority</a:t>
            </a:r>
            <a:r>
              <a:rPr lang="en-US" sz="2000" dirty="0" smtClean="0">
                <a:gradFill>
                  <a:gsLst>
                    <a:gs pos="0">
                      <a:schemeClr val="tx1"/>
                    </a:gs>
                    <a:gs pos="100000">
                      <a:schemeClr val="tx1"/>
                    </a:gs>
                  </a:gsLst>
                  <a:lin ang="5400000" scaled="0"/>
                </a:gradFill>
              </a:rPr>
              <a:t>” or “Node Majority” based on number of nodes</a:t>
            </a:r>
            <a:endParaRPr lang="en-US" sz="2000" dirty="0">
              <a:gradFill>
                <a:gsLst>
                  <a:gs pos="0">
                    <a:schemeClr val="tx1"/>
                  </a:gs>
                  <a:gs pos="100000">
                    <a:schemeClr val="tx1"/>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2" y="3446791"/>
            <a:ext cx="10096959" cy="104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27012" y="76200"/>
            <a:ext cx="11306663" cy="1107996"/>
          </a:xfrm>
        </p:spPr>
        <p:txBody>
          <a:bodyPr/>
          <a:lstStyle/>
          <a:p>
            <a:r>
              <a:rPr lang="en-US" dirty="0" smtClean="0">
                <a:solidFill>
                  <a:schemeClr val="tx1"/>
                </a:solidFill>
              </a:rPr>
              <a:t>Multi-site Failover Cluster Instance</a:t>
            </a:r>
            <a:br>
              <a:rPr lang="en-US" dirty="0" smtClean="0">
                <a:solidFill>
                  <a:schemeClr val="tx1"/>
                </a:solidFill>
              </a:rPr>
            </a:br>
            <a:r>
              <a:rPr lang="en-US" sz="3600" dirty="0" smtClean="0">
                <a:solidFill>
                  <a:schemeClr val="accent1"/>
                </a:solidFill>
              </a:rPr>
              <a:t>Deployment Considerations</a:t>
            </a:r>
            <a:endParaRPr lang="en-US" sz="3600" dirty="0">
              <a:solidFill>
                <a:schemeClr val="accent1"/>
              </a:solidFill>
            </a:endParaRPr>
          </a:p>
        </p:txBody>
      </p:sp>
    </p:spTree>
    <p:extLst>
      <p:ext uri="{BB962C8B-B14F-4D97-AF65-F5344CB8AC3E}">
        <p14:creationId xmlns:p14="http://schemas.microsoft.com/office/powerpoint/2010/main" val="1890835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Sanjay Mishra</External_x0020_Speaker>
    <Session_x0020_Code xmlns="2295e2e7-0eeb-498e-8716-217bb2ee6ee3">DBI316</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http://purl.org/dc/dcmitype/"/>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5035</TotalTime>
  <Words>3233</Words>
  <Application>Microsoft Office PowerPoint</Application>
  <PresentationFormat>Custom</PresentationFormat>
  <Paragraphs>470</Paragraphs>
  <Slides>42</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TechEd_2012_Template_16x9</vt:lpstr>
      <vt:lpstr>White with Consolas font for code slides</vt:lpstr>
      <vt:lpstr>Visio</vt:lpstr>
      <vt:lpstr>SQLCAT: SQL Server HA and DR Design Patterns, Architectures, and Best Practices Using Microsoft SQL Server 2012 AlwaysOn</vt:lpstr>
      <vt:lpstr>Setting the Stage</vt:lpstr>
      <vt:lpstr>Setting the Stage</vt:lpstr>
      <vt:lpstr>SQL Server 2012 AlwaysOn HA+DR Design Patterns</vt:lpstr>
      <vt:lpstr>Wednesday, June 13, 10:15 AM – 11:30 AM</vt:lpstr>
      <vt:lpstr>Multi-site Failover Cluster Instance for HA and DR</vt:lpstr>
      <vt:lpstr>Multi-site Failover Cluster Instance for HA and DR</vt:lpstr>
      <vt:lpstr>Multi-site Failover Cluster Instance Key Elements</vt:lpstr>
      <vt:lpstr>Multi-site Failover Cluster Instance Deployment Considerations</vt:lpstr>
      <vt:lpstr>Multi-site Failover Cluster Instance Deployment Considerations</vt:lpstr>
      <vt:lpstr>Availability Groups for  HA and DR</vt:lpstr>
      <vt:lpstr>Availability Groups for HA and DR</vt:lpstr>
      <vt:lpstr>Availability Groups for HA and DR Deployment Considerations</vt:lpstr>
      <vt:lpstr>Availability Groups for HA and DR Quorum Considerations</vt:lpstr>
      <vt:lpstr>Availability Groups for HA and DR Quorum Considerations</vt:lpstr>
      <vt:lpstr>Quorum Model and Node Votes Node and Fileshare Majority</vt:lpstr>
      <vt:lpstr>Quorum Model and Node Votes Node Majority</vt:lpstr>
      <vt:lpstr>Quorum Model and Node Votes How to set / view</vt:lpstr>
      <vt:lpstr>Recovering from a Disaster</vt:lpstr>
      <vt:lpstr>Migration: From DBM+LS to AG Planning and Key Considerations</vt:lpstr>
      <vt:lpstr>Special Case: Automatic Failover for DR Use of 3rd Data Center</vt:lpstr>
      <vt:lpstr>Failover Cluster Instance for HA, and Availability Group for DR</vt:lpstr>
      <vt:lpstr>Failover Cluster Instance + Database Mirroring</vt:lpstr>
      <vt:lpstr>FCI for HA + AG for DR</vt:lpstr>
      <vt:lpstr>FCI for HA + AG for DR Deployment Considerations</vt:lpstr>
      <vt:lpstr>FCI for HA + AG for DR Deployment Considerations</vt:lpstr>
      <vt:lpstr>FCI for HA + AG for DR Quorum Considerations</vt:lpstr>
      <vt:lpstr>FCI for HA + AG for DR Quorum Considerations</vt:lpstr>
      <vt:lpstr>Quorum Model and Node Votes Example: Node and Fileshare Majority</vt:lpstr>
      <vt:lpstr>Quorum Model and Node Votes How to set / view</vt:lpstr>
      <vt:lpstr>Recovering from a Disaster</vt:lpstr>
      <vt:lpstr>Migration: From FCI+DBM to FCI+AG Planning and Key Considerations</vt:lpstr>
      <vt:lpstr>Summary</vt:lpstr>
      <vt:lpstr>SQL Server 2012 AlwaysOn HA+DR Design Patterns</vt:lpstr>
      <vt:lpstr>Wednesday, June 13, 10:15 AM – 11:30 AM</vt:lpstr>
      <vt:lpstr>Track Resources</vt:lpstr>
      <vt:lpstr>PowerPoint Presentation</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SQLCAT: SQL Server HA and DR Design Patterns, Architectures, and Best Practices Using Microsoft SQL Server 2012 AlwaysOn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116</cp:revision>
  <cp:lastPrinted>2010-05-11T05:02:34Z</cp:lastPrinted>
  <dcterms:created xsi:type="dcterms:W3CDTF">2012-03-23T02:48:52Z</dcterms:created>
  <dcterms:modified xsi:type="dcterms:W3CDTF">2012-06-11T22:47:17Z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