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32"/>
  </p:notesMasterIdLst>
  <p:handoutMasterIdLst>
    <p:handoutMasterId r:id="rId33"/>
  </p:handoutMasterIdLst>
  <p:sldIdLst>
    <p:sldId id="257" r:id="rId7"/>
    <p:sldId id="338" r:id="rId8"/>
    <p:sldId id="342" r:id="rId9"/>
    <p:sldId id="319" r:id="rId10"/>
    <p:sldId id="320" r:id="rId11"/>
    <p:sldId id="321" r:id="rId12"/>
    <p:sldId id="322" r:id="rId13"/>
    <p:sldId id="323" r:id="rId14"/>
    <p:sldId id="333" r:id="rId15"/>
    <p:sldId id="339" r:id="rId16"/>
    <p:sldId id="325" r:id="rId17"/>
    <p:sldId id="326" r:id="rId18"/>
    <p:sldId id="340" r:id="rId19"/>
    <p:sldId id="334" r:id="rId20"/>
    <p:sldId id="327" r:id="rId21"/>
    <p:sldId id="335" r:id="rId22"/>
    <p:sldId id="336" r:id="rId23"/>
    <p:sldId id="337" r:id="rId24"/>
    <p:sldId id="311" r:id="rId25"/>
    <p:sldId id="344" r:id="rId26"/>
    <p:sldId id="313" r:id="rId27"/>
    <p:sldId id="314" r:id="rId28"/>
    <p:sldId id="315" r:id="rId29"/>
    <p:sldId id="271" r:id="rId30"/>
    <p:sldId id="256"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74"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g.microsoft.com/overview.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err="1" smtClean="0">
                <a:solidFill>
                  <a:schemeClr val="tx1">
                    <a:alpha val="99000"/>
                  </a:schemeClr>
                </a:solidFill>
                <a:effectLst/>
                <a:latin typeface="Segoe UI" pitchFamily="34" charset="0"/>
                <a:ea typeface="+mn-ea"/>
                <a:cs typeface="+mn-cs"/>
              </a:rPr>
              <a:t>TechEd</a:t>
            </a:r>
            <a:r>
              <a:rPr lang="en-US" sz="900" kern="1200" dirty="0" smtClean="0">
                <a:solidFill>
                  <a:schemeClr val="tx1">
                    <a:alpha val="99000"/>
                  </a:schemeClr>
                </a:solidFill>
                <a:effectLst/>
                <a:latin typeface="Segoe UI" pitchFamily="34" charset="0"/>
                <a:ea typeface="+mn-ea"/>
                <a:cs typeface="+mn-cs"/>
              </a:rPr>
              <a:t> is working with Microsoft Tag (</a:t>
            </a:r>
            <a:r>
              <a:rPr lang="en-US" sz="900" u="sng" kern="1200" dirty="0" smtClean="0">
                <a:solidFill>
                  <a:schemeClr val="tx1">
                    <a:alpha val="99000"/>
                  </a:schemeClr>
                </a:solidFill>
                <a:effectLst/>
                <a:latin typeface="Segoe UI" pitchFamily="34" charset="0"/>
                <a:ea typeface="+mn-ea"/>
                <a:cs typeface="+mn-cs"/>
                <a:hlinkClick r:id="rId3"/>
              </a:rPr>
              <a:t>http://tag.microsoft.com/overview.aspx</a:t>
            </a:r>
            <a:r>
              <a:rPr lang="en-US" sz="900" kern="1200" dirty="0" smtClean="0">
                <a:solidFill>
                  <a:schemeClr val="tx1">
                    <a:alpha val="99000"/>
                  </a:schemeClr>
                </a:solidFill>
                <a:effectLst/>
                <a:latin typeface="Segoe UI" pitchFamily="34" charset="0"/>
                <a:ea typeface="+mn-ea"/>
                <a:cs typeface="+mn-cs"/>
              </a:rPr>
              <a:t>) to create a unique Tag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3</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0215704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69581912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27489174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5104210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546846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109456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7530406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65152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89579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85193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6954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645314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18338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28589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563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29033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812834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998009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logs.msdn.com/blogfiles/performancepoint/WindowsLiveWriter/NewFeaturesinPerformancePointServices201_B7B9/image_8_496FA971_2.png"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jpeg"/><Relationship Id="rId7" Type="http://schemas.openxmlformats.org/officeDocument/2006/relationships/hyperlink" Target="http://www.microsoft.com/sqlserverlab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microsoft.com/msd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37186"/>
          </a:xfrm>
        </p:spPr>
        <p:txBody>
          <a:bodyPr/>
          <a:lstStyle/>
          <a:p>
            <a:r>
              <a:rPr lang="en-US" dirty="0"/>
              <a:t>Delivering KPIs with Microsoft SQL Server Analysis Services</a:t>
            </a:r>
          </a:p>
        </p:txBody>
      </p:sp>
      <p:sp>
        <p:nvSpPr>
          <p:cNvPr id="3" name="Subtitle 2"/>
          <p:cNvSpPr>
            <a:spLocks noGrp="1"/>
          </p:cNvSpPr>
          <p:nvPr>
            <p:ph type="subTitle" idx="1"/>
          </p:nvPr>
        </p:nvSpPr>
        <p:spPr/>
        <p:txBody>
          <a:bodyPr/>
          <a:lstStyle/>
          <a:p>
            <a:r>
              <a:rPr lang="en-US" dirty="0" smtClean="0"/>
              <a:t>Peter Myers</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2145" y="222297"/>
            <a:ext cx="973755"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DBI320</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Analysis Services KPIs</a:t>
            </a:r>
            <a:endParaRPr lang="en-AU" dirty="0"/>
          </a:p>
        </p:txBody>
      </p:sp>
      <p:sp>
        <p:nvSpPr>
          <p:cNvPr id="3" name="Text Placeholder 2"/>
          <p:cNvSpPr>
            <a:spLocks noGrp="1"/>
          </p:cNvSpPr>
          <p:nvPr>
            <p:ph type="body" sz="quarter" idx="10"/>
          </p:nvPr>
        </p:nvSpPr>
        <p:spPr>
          <a:xfrm>
            <a:off x="519112" y="1447799"/>
            <a:ext cx="11149013" cy="2308324"/>
          </a:xfrm>
        </p:spPr>
        <p:txBody>
          <a:bodyPr/>
          <a:lstStyle/>
          <a:p>
            <a:r>
              <a:rPr lang="en-US" dirty="0" smtClean="0"/>
              <a:t>Analysis Services KPIs can be developed in multidimensional and tabular BI Semantic Models</a:t>
            </a:r>
          </a:p>
          <a:p>
            <a:pPr lvl="1"/>
            <a:r>
              <a:rPr lang="en-US" dirty="0" smtClean="0"/>
              <a:t>Multidimensional project cube</a:t>
            </a:r>
          </a:p>
          <a:p>
            <a:pPr lvl="1"/>
            <a:r>
              <a:rPr lang="en-US" dirty="0" smtClean="0"/>
              <a:t>Tabular model (including PowerPivot)</a:t>
            </a:r>
          </a:p>
          <a:p>
            <a:pPr lvl="1"/>
            <a:endParaRPr lang="en-AU" dirty="0"/>
          </a:p>
        </p:txBody>
      </p:sp>
    </p:spTree>
    <p:extLst>
      <p:ext uri="{BB962C8B-B14F-4D97-AF65-F5344CB8AC3E}">
        <p14:creationId xmlns:p14="http://schemas.microsoft.com/office/powerpoint/2010/main" val="19919513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408" y="2636912"/>
            <a:ext cx="10865596" cy="23329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extBox 4"/>
          <p:cNvSpPr txBox="1"/>
          <p:nvPr/>
        </p:nvSpPr>
        <p:spPr>
          <a:xfrm>
            <a:off x="5735934" y="2869578"/>
            <a:ext cx="4147412" cy="1938992"/>
          </a:xfrm>
          <a:prstGeom prst="rect">
            <a:avLst/>
          </a:prstGeom>
          <a:noFill/>
        </p:spPr>
        <p:txBody>
          <a:bodyPr wrap="square" rtlCol="0">
            <a:spAutoFit/>
          </a:bodyPr>
          <a:lstStyle/>
          <a:p>
            <a:pPr marL="342900" indent="-342900">
              <a:buFont typeface="Arial" pitchFamily="34" charset="0"/>
              <a:buChar char="−"/>
            </a:pPr>
            <a:r>
              <a:rPr lang="en-US" sz="2000" dirty="0" err="1" smtClean="0">
                <a:cs typeface="Arial" pitchFamily="34" charset="0"/>
              </a:rPr>
              <a:t>StatusGraphic</a:t>
            </a:r>
            <a:endParaRPr lang="en-US" sz="2000" dirty="0" smtClean="0">
              <a:cs typeface="Arial" pitchFamily="34" charset="0"/>
            </a:endParaRPr>
          </a:p>
          <a:p>
            <a:pPr marL="342900" indent="-342900">
              <a:buFont typeface="Arial" pitchFamily="34" charset="0"/>
              <a:buChar char="−"/>
            </a:pPr>
            <a:r>
              <a:rPr lang="en-US" sz="2000" dirty="0" err="1" smtClean="0">
                <a:cs typeface="Arial" pitchFamily="34" charset="0"/>
              </a:rPr>
              <a:t>TrendGraphic</a:t>
            </a:r>
            <a:endParaRPr lang="en-US" sz="2000" dirty="0" smtClean="0">
              <a:cs typeface="Arial" pitchFamily="34" charset="0"/>
            </a:endParaRPr>
          </a:p>
          <a:p>
            <a:pPr marL="342900" indent="-342900">
              <a:buFont typeface="Arial" pitchFamily="34" charset="0"/>
              <a:buChar char="−"/>
            </a:pPr>
            <a:r>
              <a:rPr lang="en-US" sz="2000" dirty="0" err="1" smtClean="0">
                <a:cs typeface="Arial" pitchFamily="34" charset="0"/>
              </a:rPr>
              <a:t>ParentKpiID</a:t>
            </a:r>
            <a:endParaRPr lang="en-US" sz="2000" dirty="0" smtClean="0">
              <a:cs typeface="Arial" pitchFamily="34" charset="0"/>
            </a:endParaRPr>
          </a:p>
          <a:p>
            <a:pPr marL="342900" indent="-342900">
              <a:buFont typeface="Arial" pitchFamily="34" charset="0"/>
              <a:buChar char="−"/>
            </a:pPr>
            <a:r>
              <a:rPr lang="en-US" sz="2000" dirty="0" smtClean="0">
                <a:cs typeface="Arial" pitchFamily="34" charset="0"/>
              </a:rPr>
              <a:t>Weight</a:t>
            </a:r>
          </a:p>
          <a:p>
            <a:pPr marL="342900" indent="-342900">
              <a:buFont typeface="Arial" pitchFamily="34" charset="0"/>
              <a:buChar char="−"/>
            </a:pPr>
            <a:r>
              <a:rPr lang="en-US" sz="2000" dirty="0" err="1" smtClean="0">
                <a:cs typeface="Arial" pitchFamily="34" charset="0"/>
              </a:rPr>
              <a:t>AssociatedMeasureGroupID</a:t>
            </a:r>
            <a:endParaRPr lang="en-US" sz="2000" dirty="0" smtClean="0">
              <a:cs typeface="Arial" pitchFamily="34" charset="0"/>
            </a:endParaRPr>
          </a:p>
          <a:p>
            <a:pPr marL="342900" indent="-342900">
              <a:buFont typeface="Arial" pitchFamily="34" charset="0"/>
              <a:buChar char="−"/>
            </a:pPr>
            <a:r>
              <a:rPr lang="en-US" sz="2000" dirty="0" err="1" smtClean="0">
                <a:cs typeface="Arial" pitchFamily="34" charset="0"/>
              </a:rPr>
              <a:t>CurrentTimeMember</a:t>
            </a:r>
            <a:endParaRPr lang="en-AU" sz="2000" dirty="0">
              <a:cs typeface="Arial" pitchFamily="34" charset="0"/>
            </a:endParaRPr>
          </a:p>
        </p:txBody>
      </p:sp>
      <p:sp>
        <p:nvSpPr>
          <p:cNvPr id="6" name="TextBox 5"/>
          <p:cNvSpPr txBox="1"/>
          <p:nvPr/>
        </p:nvSpPr>
        <p:spPr>
          <a:xfrm>
            <a:off x="2832901" y="3461679"/>
            <a:ext cx="1313789"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t>MDX expressions</a:t>
            </a:r>
            <a:endParaRPr lang="en-AU" sz="1600" dirty="0"/>
          </a:p>
        </p:txBody>
      </p:sp>
      <p:sp>
        <p:nvSpPr>
          <p:cNvPr id="7" name="Right Brace 6"/>
          <p:cNvSpPr/>
          <p:nvPr/>
        </p:nvSpPr>
        <p:spPr>
          <a:xfrm>
            <a:off x="2422993" y="2857819"/>
            <a:ext cx="262759" cy="1792496"/>
          </a:xfrm>
          <a:prstGeom prst="rightBrace">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AU"/>
          </a:p>
        </p:txBody>
      </p:sp>
      <p:sp>
        <p:nvSpPr>
          <p:cNvPr id="2" name="Title 1"/>
          <p:cNvSpPr>
            <a:spLocks noGrp="1"/>
          </p:cNvSpPr>
          <p:nvPr>
            <p:ph type="title"/>
          </p:nvPr>
        </p:nvSpPr>
        <p:spPr>
          <a:xfrm>
            <a:off x="519112" y="228600"/>
            <a:ext cx="11149013" cy="1107996"/>
          </a:xfrm>
        </p:spPr>
        <p:txBody>
          <a:bodyPr/>
          <a:lstStyle/>
          <a:p>
            <a:r>
              <a:rPr lang="en-US" dirty="0" smtClean="0"/>
              <a:t>Defining Analysis Services KPIs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3397D3"/>
                </a:solidFill>
              </a:rPr>
              <a:t>Multidimensional Development</a:t>
            </a:r>
            <a:endParaRPr lang="en-AU" dirty="0"/>
          </a:p>
        </p:txBody>
      </p:sp>
      <p:sp>
        <p:nvSpPr>
          <p:cNvPr id="3" name="Text Placeholder 2"/>
          <p:cNvSpPr>
            <a:spLocks noGrp="1"/>
          </p:cNvSpPr>
          <p:nvPr>
            <p:ph type="body" sz="quarter" idx="10"/>
          </p:nvPr>
        </p:nvSpPr>
        <p:spPr>
          <a:xfrm>
            <a:off x="519112" y="1447799"/>
            <a:ext cx="11149013" cy="4745915"/>
          </a:xfrm>
        </p:spPr>
        <p:txBody>
          <a:bodyPr/>
          <a:lstStyle/>
          <a:p>
            <a:r>
              <a:rPr lang="en-US" dirty="0" smtClean="0"/>
              <a:t>KPIs are defined </a:t>
            </a:r>
            <a:r>
              <a:rPr lang="en-US" dirty="0"/>
              <a:t>as part of the cube </a:t>
            </a:r>
            <a:r>
              <a:rPr lang="en-US" dirty="0" smtClean="0"/>
              <a:t>definition</a:t>
            </a:r>
            <a:endParaRPr lang="en-US" dirty="0"/>
          </a:p>
          <a:p>
            <a:r>
              <a:rPr lang="en-AU" dirty="0" smtClean="0"/>
              <a:t>KPI properties:</a:t>
            </a:r>
          </a:p>
          <a:p>
            <a:endParaRPr lang="en-US" sz="2000" dirty="0" smtClean="0"/>
          </a:p>
          <a:p>
            <a:pPr marL="800100" lvl="1" indent="-457200"/>
            <a:r>
              <a:rPr lang="en-US" dirty="0" smtClean="0"/>
              <a:t>Value</a:t>
            </a:r>
            <a:endParaRPr lang="en-US" dirty="0"/>
          </a:p>
          <a:p>
            <a:pPr marL="800100" lvl="1" indent="-457200"/>
            <a:r>
              <a:rPr lang="en-US" dirty="0"/>
              <a:t>Goal</a:t>
            </a:r>
          </a:p>
          <a:p>
            <a:pPr marL="800100" lvl="1" indent="-457200"/>
            <a:r>
              <a:rPr lang="en-US" dirty="0"/>
              <a:t>Status</a:t>
            </a:r>
          </a:p>
          <a:p>
            <a:pPr marL="800100" lvl="1" indent="-457200"/>
            <a:r>
              <a:rPr lang="en-US" dirty="0"/>
              <a:t>Trend</a:t>
            </a:r>
          </a:p>
          <a:p>
            <a:endParaRPr lang="en-US" dirty="0" smtClean="0"/>
          </a:p>
          <a:p>
            <a:r>
              <a:rPr lang="en-US" dirty="0" smtClean="0"/>
              <a:t>Status and Trend expressions should return a normalized value between -1 and 1</a:t>
            </a:r>
            <a:endParaRPr lang="en-AU" dirty="0"/>
          </a:p>
        </p:txBody>
      </p:sp>
    </p:spTree>
    <p:extLst>
      <p:ext uri="{BB962C8B-B14F-4D97-AF65-F5344CB8AC3E}">
        <p14:creationId xmlns:p14="http://schemas.microsoft.com/office/powerpoint/2010/main" val="311917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a:t>Defining Analysis Services </a:t>
            </a:r>
            <a:r>
              <a:rPr lang="en-US" dirty="0" smtClean="0"/>
              <a:t>KPIs</a:t>
            </a:r>
            <a:br>
              <a:rPr lang="en-US" dirty="0" smtClean="0"/>
            </a:br>
            <a:r>
              <a:rPr lang="en-US" sz="3600" dirty="0" smtClean="0">
                <a:solidFill>
                  <a:srgbClr val="3397D3"/>
                </a:solidFill>
              </a:rPr>
              <a:t>Tabular Development</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AU" dirty="0"/>
          </a:p>
        </p:txBody>
      </p:sp>
      <p:sp>
        <p:nvSpPr>
          <p:cNvPr id="3" name="Text Placeholder 2"/>
          <p:cNvSpPr>
            <a:spLocks noGrp="1"/>
          </p:cNvSpPr>
          <p:nvPr>
            <p:ph type="body" sz="quarter" idx="10"/>
          </p:nvPr>
        </p:nvSpPr>
        <p:spPr>
          <a:xfrm>
            <a:off x="519112" y="1447799"/>
            <a:ext cx="11149013" cy="4505849"/>
          </a:xfrm>
        </p:spPr>
        <p:txBody>
          <a:bodyPr/>
          <a:lstStyle/>
          <a:p>
            <a:r>
              <a:rPr lang="en-US" dirty="0"/>
              <a:t>KPIs are defined as part of the </a:t>
            </a:r>
            <a:r>
              <a:rPr lang="en-US" dirty="0" smtClean="0"/>
              <a:t>model definition</a:t>
            </a:r>
          </a:p>
          <a:p>
            <a:r>
              <a:rPr lang="en-US" dirty="0" smtClean="0"/>
              <a:t>The Actual metric is based on an existing measure</a:t>
            </a:r>
          </a:p>
          <a:p>
            <a:r>
              <a:rPr lang="en-US" dirty="0" smtClean="0"/>
              <a:t>The Target metric is either:</a:t>
            </a:r>
          </a:p>
          <a:p>
            <a:pPr lvl="1"/>
            <a:r>
              <a:rPr lang="en-US" dirty="0" smtClean="0"/>
              <a:t>An existing measure</a:t>
            </a:r>
          </a:p>
          <a:p>
            <a:pPr lvl="1"/>
            <a:r>
              <a:rPr lang="en-US" dirty="0" smtClean="0"/>
              <a:t>Absolute value (i.e. based on the value of the Actual metric)</a:t>
            </a:r>
          </a:p>
          <a:p>
            <a:r>
              <a:rPr lang="en-US" dirty="0" smtClean="0"/>
              <a:t>The Status metric is defined by setting thresholds, using:</a:t>
            </a:r>
          </a:p>
          <a:p>
            <a:pPr lvl="1"/>
            <a:r>
              <a:rPr lang="en-US" dirty="0" smtClean="0"/>
              <a:t>(Actual / Target) * 100 (where a Target measure is defined)</a:t>
            </a:r>
          </a:p>
          <a:p>
            <a:pPr lvl="1"/>
            <a:r>
              <a:rPr lang="en-US" dirty="0" smtClean="0"/>
              <a:t>Actual (where absolute value is defined)</a:t>
            </a:r>
          </a:p>
          <a:p>
            <a:endParaRPr lang="en-US" dirty="0" smtClean="0"/>
          </a:p>
        </p:txBody>
      </p:sp>
    </p:spTree>
    <p:extLst>
      <p:ext uri="{BB962C8B-B14F-4D97-AF65-F5344CB8AC3E}">
        <p14:creationId xmlns:p14="http://schemas.microsoft.com/office/powerpoint/2010/main" val="21298502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a:t>Defining Analysis Services </a:t>
            </a:r>
            <a:r>
              <a:rPr lang="en-US" dirty="0" smtClean="0"/>
              <a:t>KPIs</a:t>
            </a:r>
            <a:br>
              <a:rPr lang="en-US" dirty="0" smtClean="0"/>
            </a:br>
            <a:r>
              <a:rPr lang="en-US" sz="3600" dirty="0" smtClean="0">
                <a:solidFill>
                  <a:srgbClr val="3397D3"/>
                </a:solidFill>
              </a:rPr>
              <a:t>Tabular Development (Continued)</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AU" dirty="0"/>
          </a:p>
        </p:txBody>
      </p:sp>
      <p:sp>
        <p:nvSpPr>
          <p:cNvPr id="3" name="Text Placeholder 2"/>
          <p:cNvSpPr>
            <a:spLocks noGrp="1"/>
          </p:cNvSpPr>
          <p:nvPr>
            <p:ph type="body" sz="quarter" idx="10"/>
          </p:nvPr>
        </p:nvSpPr>
        <p:spPr>
          <a:xfrm>
            <a:off x="519113" y="1447799"/>
            <a:ext cx="5575300" cy="4456605"/>
          </a:xfrm>
        </p:spPr>
        <p:txBody>
          <a:bodyPr/>
          <a:lstStyle/>
          <a:p>
            <a:r>
              <a:rPr lang="en-US" dirty="0" smtClean="0"/>
              <a:t>Optionally, descriptions can be defined for the KPI and its metrics</a:t>
            </a:r>
          </a:p>
          <a:p>
            <a:r>
              <a:rPr lang="en-US" dirty="0" smtClean="0"/>
              <a:t>Note:</a:t>
            </a:r>
          </a:p>
          <a:p>
            <a:pPr lvl="1"/>
            <a:r>
              <a:rPr lang="en-US" dirty="0" smtClean="0"/>
              <a:t>Unlike multidimensional KPIs, the Trend metric cannot be defined</a:t>
            </a:r>
          </a:p>
          <a:p>
            <a:pPr lvl="1"/>
            <a:r>
              <a:rPr lang="en-US" dirty="0" smtClean="0"/>
              <a:t>Icon styles are fixed</a:t>
            </a:r>
          </a:p>
          <a:p>
            <a:pPr lvl="1"/>
            <a:r>
              <a:rPr lang="en-US" dirty="0" smtClean="0"/>
              <a:t>KPIs will not surface in </a:t>
            </a:r>
            <a:br>
              <a:rPr lang="en-US" dirty="0" smtClean="0"/>
            </a:br>
            <a:r>
              <a:rPr lang="en-US" dirty="0" smtClean="0"/>
              <a:t>Power View</a:t>
            </a:r>
            <a:endParaRPr lang="en-AU" dirty="0"/>
          </a:p>
        </p:txBody>
      </p:sp>
      <p:pic>
        <p:nvPicPr>
          <p:cNvPr id="2050" name="Picture 2" descr="C:\Users\pjsm\AppData\Local\Temp\SNAGHTML1b17e0c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1556792"/>
            <a:ext cx="5328592" cy="44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986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 Placeholder 2"/>
          <p:cNvSpPr txBox="1">
            <a:spLocks/>
          </p:cNvSpPr>
          <p:nvPr/>
        </p:nvSpPr>
        <p:spPr>
          <a:xfrm>
            <a:off x="4150196" y="3356992"/>
            <a:ext cx="6912768" cy="2520280"/>
          </a:xfrm>
          <a:prstGeom prst="rect">
            <a:avLst/>
          </a:prstGeom>
        </p:spPr>
        <p:txBody>
          <a:bodyPr vert="horz" wrap="square" lIns="0" tIns="0" rIns="0" bIns="0" rtlCol="0" anchor="t"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buFont typeface="+mj-lt"/>
              <a:buAutoNum type="arabicPeriod"/>
            </a:pPr>
            <a:r>
              <a:rPr lang="en-US" sz="2400" dirty="0">
                <a:solidFill>
                  <a:srgbClr val="FFC000"/>
                </a:solidFill>
              </a:rPr>
              <a:t>Defining an Analysis Services </a:t>
            </a:r>
            <a:r>
              <a:rPr lang="en-US" sz="2400" dirty="0" smtClean="0">
                <a:solidFill>
                  <a:srgbClr val="FFC000"/>
                </a:solidFill>
              </a:rPr>
              <a:t>cube KPI</a:t>
            </a:r>
            <a:endParaRPr lang="en-US" sz="2400" dirty="0">
              <a:solidFill>
                <a:srgbClr val="FFC000"/>
              </a:solidFill>
            </a:endParaRPr>
          </a:p>
        </p:txBody>
      </p:sp>
    </p:spTree>
    <p:extLst>
      <p:ext uri="{BB962C8B-B14F-4D97-AF65-F5344CB8AC3E}">
        <p14:creationId xmlns:p14="http://schemas.microsoft.com/office/powerpoint/2010/main" val="236133747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AU" dirty="0"/>
              <a:t>Delivering Analysis Services </a:t>
            </a:r>
            <a:r>
              <a:rPr lang="en-AU" dirty="0" smtClean="0"/>
              <a:t>KPIs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3397D3"/>
                </a:solidFill>
              </a:rPr>
              <a:t>Excel</a:t>
            </a:r>
            <a:endParaRPr lang="en-AU" dirty="0"/>
          </a:p>
        </p:txBody>
      </p:sp>
      <p:sp>
        <p:nvSpPr>
          <p:cNvPr id="3" name="Text Placeholder 2"/>
          <p:cNvSpPr>
            <a:spLocks noGrp="1"/>
          </p:cNvSpPr>
          <p:nvPr>
            <p:ph type="body" sz="quarter" idx="10"/>
          </p:nvPr>
        </p:nvSpPr>
        <p:spPr>
          <a:xfrm>
            <a:off x="519112" y="1447799"/>
            <a:ext cx="11149013" cy="4678204"/>
          </a:xfrm>
        </p:spPr>
        <p:txBody>
          <a:bodyPr/>
          <a:lstStyle/>
          <a:p>
            <a:r>
              <a:rPr lang="en-US" dirty="0"/>
              <a:t>Add KPIs to PivotTables</a:t>
            </a:r>
          </a:p>
          <a:p>
            <a:r>
              <a:rPr lang="en-US" dirty="0"/>
              <a:t>Use the CUBEKPIMEMBER function to retrieve specific KPI properties</a:t>
            </a:r>
            <a:r>
              <a:rPr lang="en-US" dirty="0" smtClean="0"/>
              <a:t>:</a:t>
            </a:r>
          </a:p>
          <a:p>
            <a:endParaRPr lang="en-US" sz="4400" dirty="0"/>
          </a:p>
          <a:p>
            <a:endParaRPr lang="en-US" dirty="0"/>
          </a:p>
          <a:p>
            <a:pPr lvl="1"/>
            <a:r>
              <a:rPr lang="en-US" dirty="0" err="1" smtClean="0"/>
              <a:t>kpi_property</a:t>
            </a:r>
            <a:r>
              <a:rPr lang="en-US" dirty="0" smtClean="0"/>
              <a:t>:</a:t>
            </a:r>
            <a:endParaRPr lang="en-US" dirty="0"/>
          </a:p>
          <a:p>
            <a:pPr marL="808038" lvl="1" indent="0">
              <a:buNone/>
            </a:pPr>
            <a:r>
              <a:rPr lang="en-US" sz="2400" dirty="0"/>
              <a:t>1=Value, 2=Goal, 3=Status, 4=Trend, 5=Weight, 6=</a:t>
            </a:r>
            <a:r>
              <a:rPr lang="en-US" sz="2400" dirty="0" err="1"/>
              <a:t>CurrentTimeMember</a:t>
            </a:r>
            <a:endParaRPr lang="en-US" sz="2400" dirty="0"/>
          </a:p>
          <a:p>
            <a:r>
              <a:rPr lang="en-US" dirty="0"/>
              <a:t>Share workbooks using SharePoint Excel Services</a:t>
            </a:r>
          </a:p>
          <a:p>
            <a:pPr marL="0" indent="0">
              <a:buNone/>
            </a:pPr>
            <a:endParaRPr lang="en-AU" dirty="0"/>
          </a:p>
        </p:txBody>
      </p:sp>
      <p:sp>
        <p:nvSpPr>
          <p:cNvPr id="4" name="TextBox 3"/>
          <p:cNvSpPr txBox="1"/>
          <p:nvPr/>
        </p:nvSpPr>
        <p:spPr>
          <a:xfrm>
            <a:off x="1010420" y="3017971"/>
            <a:ext cx="10297144" cy="95410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2800" i="0" u="none" strike="noStrike" kern="0" cap="none" spc="0" normalizeH="0" baseline="0" noProof="0" dirty="0" smtClean="0">
                <a:ln>
                  <a:noFill/>
                </a:ln>
                <a:solidFill>
                  <a:sysClr val="windowText" lastClr="000000"/>
                </a:solidFill>
                <a:effectLst/>
                <a:uLnTx/>
                <a:uFillTx/>
                <a:latin typeface="Consolas" pitchFamily="49" charset="0"/>
                <a:cs typeface="Consolas" pitchFamily="49" charset="0"/>
              </a:rPr>
              <a:t>=CUBEKPIMEMBER(connection</a:t>
            </a:r>
            <a:r>
              <a:rPr kumimoji="0" lang="en-AU" sz="2800" i="0" u="none" strike="noStrike" kern="0" cap="none" spc="0" normalizeH="0" baseline="0" noProof="0" dirty="0">
                <a:ln>
                  <a:noFill/>
                </a:ln>
                <a:solidFill>
                  <a:sysClr val="windowText" lastClr="000000"/>
                </a:solidFill>
                <a:effectLst/>
                <a:uLnTx/>
                <a:uFillTx/>
                <a:latin typeface="Consolas" pitchFamily="49" charset="0"/>
                <a:cs typeface="Consolas" pitchFamily="49" charset="0"/>
              </a:rPr>
              <a:t>, </a:t>
            </a:r>
            <a:r>
              <a:rPr kumimoji="0" lang="en-AU" sz="2800" i="0" u="none" strike="noStrike" kern="0" cap="none" spc="0" normalizeH="0" baseline="0" noProof="0" dirty="0" err="1" smtClean="0">
                <a:ln>
                  <a:noFill/>
                </a:ln>
                <a:solidFill>
                  <a:sysClr val="windowText" lastClr="000000"/>
                </a:solidFill>
                <a:effectLst/>
                <a:uLnTx/>
                <a:uFillTx/>
                <a:latin typeface="Consolas" pitchFamily="49" charset="0"/>
                <a:cs typeface="Consolas" pitchFamily="49" charset="0"/>
              </a:rPr>
              <a:t>kpi_name</a:t>
            </a:r>
            <a:r>
              <a:rPr kumimoji="0" lang="en-AU" sz="2800" i="0" u="none" strike="noStrike" kern="0" cap="none" spc="0" normalizeH="0" baseline="0" noProof="0" dirty="0" smtClean="0">
                <a:ln>
                  <a:noFill/>
                </a:ln>
                <a:solidFill>
                  <a:sysClr val="windowText" lastClr="000000"/>
                </a:solidFill>
                <a:effectLst/>
                <a:uLnTx/>
                <a:uFillTx/>
                <a:latin typeface="Consolas" pitchFamily="49" charset="0"/>
                <a:cs typeface="Consolas" pitchFamily="49" charset="0"/>
              </a:rPr>
              <a:t>, </a:t>
            </a:r>
            <a:r>
              <a:rPr kumimoji="0" lang="en-AU" sz="2800" i="0" u="none" strike="noStrike" kern="0" cap="none" spc="0" normalizeH="0" baseline="0" noProof="0" dirty="0" err="1" smtClean="0">
                <a:ln>
                  <a:noFill/>
                </a:ln>
                <a:solidFill>
                  <a:sysClr val="windowText" lastClr="000000"/>
                </a:solidFill>
                <a:effectLst/>
                <a:uLnTx/>
                <a:uFillTx/>
                <a:latin typeface="Consolas" pitchFamily="49" charset="0"/>
                <a:cs typeface="Consolas" pitchFamily="49" charset="0"/>
              </a:rPr>
              <a:t>kpi_property</a:t>
            </a:r>
            <a:r>
              <a:rPr kumimoji="0" lang="en-AU" sz="2800" i="0" u="none" strike="noStrike" kern="0" cap="none" spc="0" normalizeH="0" baseline="0" noProof="0" dirty="0">
                <a:ln>
                  <a:noFill/>
                </a:ln>
                <a:solidFill>
                  <a:sysClr val="windowText" lastClr="000000"/>
                </a:solidFill>
                <a:effectLst/>
                <a:uLnTx/>
                <a:uFillTx/>
                <a:latin typeface="Consolas" pitchFamily="49" charset="0"/>
                <a:cs typeface="Consolas" pitchFamily="49" charset="0"/>
              </a:rPr>
              <a:t>, [caption])</a:t>
            </a:r>
          </a:p>
        </p:txBody>
      </p:sp>
    </p:spTree>
    <p:extLst>
      <p:ext uri="{BB962C8B-B14F-4D97-AF65-F5344CB8AC3E}">
        <p14:creationId xmlns:p14="http://schemas.microsoft.com/office/powerpoint/2010/main" val="13714477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310436" y="1052736"/>
            <a:ext cx="4968552" cy="532859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1107996"/>
          </a:xfrm>
        </p:spPr>
        <p:txBody>
          <a:bodyPr/>
          <a:lstStyle/>
          <a:p>
            <a:r>
              <a:rPr lang="en-AU" dirty="0"/>
              <a:t>Delivering Analysis Services </a:t>
            </a:r>
            <a:r>
              <a:rPr lang="en-AU" dirty="0" smtClean="0"/>
              <a:t>KPIs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3397D3"/>
                </a:solidFill>
              </a:rPr>
              <a:t>Reporting Services 2012</a:t>
            </a:r>
            <a:endParaRPr lang="en-AU" dirty="0"/>
          </a:p>
        </p:txBody>
      </p:sp>
      <p:sp>
        <p:nvSpPr>
          <p:cNvPr id="3" name="Text Placeholder 2"/>
          <p:cNvSpPr>
            <a:spLocks noGrp="1"/>
          </p:cNvSpPr>
          <p:nvPr>
            <p:ph type="body" sz="quarter" idx="10"/>
          </p:nvPr>
        </p:nvSpPr>
        <p:spPr>
          <a:xfrm>
            <a:off x="519113" y="1447799"/>
            <a:ext cx="5575300" cy="1428083"/>
          </a:xfrm>
        </p:spPr>
        <p:txBody>
          <a:bodyPr/>
          <a:lstStyle/>
          <a:p>
            <a:r>
              <a:rPr lang="en-US" dirty="0"/>
              <a:t>Retrieve KPI data using the Analysis Services data provider</a:t>
            </a:r>
          </a:p>
          <a:p>
            <a:r>
              <a:rPr lang="en-US" dirty="0"/>
              <a:t>Present KPI values and supplement with Gauges and Indicators</a:t>
            </a:r>
          </a:p>
        </p:txBody>
      </p:sp>
      <p:pic>
        <p:nvPicPr>
          <p:cNvPr id="5" name="Picture 4" descr="SSRSGauge.png"/>
          <p:cNvPicPr>
            <a:picLocks noChangeAspect="1"/>
          </p:cNvPicPr>
          <p:nvPr/>
        </p:nvPicPr>
        <p:blipFill rotWithShape="1">
          <a:blip r:embed="rId2" cstate="print"/>
          <a:srcRect l="939" t="4510" r="50341"/>
          <a:stretch/>
        </p:blipFill>
        <p:spPr>
          <a:xfrm>
            <a:off x="7462564" y="1052736"/>
            <a:ext cx="2952328" cy="3048996"/>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6557666" y="3782964"/>
            <a:ext cx="4479516" cy="2394398"/>
          </a:xfrm>
          <a:prstGeom prst="rect">
            <a:avLst/>
          </a:prstGeom>
          <a:noFill/>
          <a:ln w="9525">
            <a:noFill/>
            <a:miter lim="800000"/>
            <a:headEnd/>
            <a:tailEnd/>
          </a:ln>
          <a:effectLst/>
        </p:spPr>
      </p:pic>
    </p:spTree>
    <p:extLst>
      <p:ext uri="{BB962C8B-B14F-4D97-AF65-F5344CB8AC3E}">
        <p14:creationId xmlns:p14="http://schemas.microsoft.com/office/powerpoint/2010/main" val="6310548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AU" dirty="0"/>
              <a:t>Delivering Analysis Services </a:t>
            </a:r>
            <a:r>
              <a:rPr lang="en-AU" dirty="0" smtClean="0"/>
              <a:t>KPIs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a:solidFill>
                  <a:srgbClr val="3397D3"/>
                </a:solidFill>
              </a:rPr>
              <a:t>PerformancePoint Services 2010</a:t>
            </a:r>
            <a:endParaRPr lang="en-AU" dirty="0"/>
          </a:p>
        </p:txBody>
      </p:sp>
      <p:sp>
        <p:nvSpPr>
          <p:cNvPr id="3" name="Text Placeholder 2"/>
          <p:cNvSpPr>
            <a:spLocks noGrp="1"/>
          </p:cNvSpPr>
          <p:nvPr>
            <p:ph type="body" sz="quarter" idx="10"/>
          </p:nvPr>
        </p:nvSpPr>
        <p:spPr>
          <a:xfrm>
            <a:off x="519113" y="1447799"/>
            <a:ext cx="5575300" cy="2511457"/>
          </a:xfrm>
        </p:spPr>
        <p:txBody>
          <a:bodyPr/>
          <a:lstStyle/>
          <a:p>
            <a:r>
              <a:rPr lang="en-US" dirty="0"/>
              <a:t>Import KPIs</a:t>
            </a:r>
          </a:p>
          <a:p>
            <a:r>
              <a:rPr lang="en-US" dirty="0"/>
              <a:t>Add KPIs to scorecards</a:t>
            </a:r>
          </a:p>
          <a:p>
            <a:r>
              <a:rPr lang="en-US" dirty="0"/>
              <a:t>Embed scorecards into dashboards and enrich with analytic reports</a:t>
            </a:r>
          </a:p>
          <a:p>
            <a:endParaRPr lang="en-US" dirty="0"/>
          </a:p>
        </p:txBody>
      </p:sp>
      <p:pic>
        <p:nvPicPr>
          <p:cNvPr id="5" name="Picture 2" descr="image_8_496FA97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0" y="2636912"/>
            <a:ext cx="4849726" cy="285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5211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 Placeholder 2"/>
          <p:cNvSpPr txBox="1">
            <a:spLocks/>
          </p:cNvSpPr>
          <p:nvPr/>
        </p:nvSpPr>
        <p:spPr>
          <a:xfrm>
            <a:off x="4150196" y="3356992"/>
            <a:ext cx="6912768" cy="2520280"/>
          </a:xfrm>
          <a:prstGeom prst="rect">
            <a:avLst/>
          </a:prstGeom>
        </p:spPr>
        <p:txBody>
          <a:bodyPr vert="horz" wrap="square" lIns="0" tIns="0" rIns="0" bIns="0" rtlCol="0" anchor="t"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buFont typeface="+mj-lt"/>
              <a:buAutoNum type="arabicPeriod"/>
            </a:pPr>
            <a:r>
              <a:rPr lang="en-US" sz="2400" dirty="0">
                <a:solidFill>
                  <a:srgbClr val="FFC000"/>
                </a:solidFill>
              </a:rPr>
              <a:t>Delivering the Analysis Services KPI with:</a:t>
            </a:r>
          </a:p>
          <a:p>
            <a:pPr marL="536575" lvl="1" indent="-179388">
              <a:buFont typeface="Arial" pitchFamily="34" charset="0"/>
              <a:buChar char="•"/>
            </a:pPr>
            <a:r>
              <a:rPr lang="en-US" sz="1800" b="1" dirty="0">
                <a:solidFill>
                  <a:srgbClr val="FFC000"/>
                </a:solidFill>
              </a:rPr>
              <a:t>Excel 2010 and Excel Services 2010</a:t>
            </a:r>
          </a:p>
          <a:p>
            <a:pPr marL="536575" lvl="1" indent="-179388">
              <a:buFont typeface="Arial" pitchFamily="34" charset="0"/>
              <a:buChar char="•"/>
            </a:pPr>
            <a:r>
              <a:rPr lang="en-US" sz="1800" b="1" dirty="0">
                <a:solidFill>
                  <a:srgbClr val="FFC000"/>
                </a:solidFill>
              </a:rPr>
              <a:t>Reporting Services </a:t>
            </a:r>
            <a:r>
              <a:rPr lang="en-US" sz="1800" b="1" dirty="0" smtClean="0">
                <a:solidFill>
                  <a:srgbClr val="FFC000"/>
                </a:solidFill>
              </a:rPr>
              <a:t>2012</a:t>
            </a:r>
            <a:endParaRPr lang="en-US" sz="1800" b="1" dirty="0">
              <a:solidFill>
                <a:srgbClr val="FFC000"/>
              </a:solidFill>
            </a:endParaRPr>
          </a:p>
          <a:p>
            <a:pPr marL="536575" lvl="1" indent="-179388">
              <a:buFont typeface="Arial" pitchFamily="34" charset="0"/>
              <a:buChar char="•"/>
            </a:pPr>
            <a:r>
              <a:rPr lang="en-US" sz="1800" b="1" dirty="0">
                <a:solidFill>
                  <a:srgbClr val="FFC000"/>
                </a:solidFill>
              </a:rPr>
              <a:t>PerformancePoint Services 2010</a:t>
            </a:r>
          </a:p>
          <a:p>
            <a:pPr marL="357188" indent="-357188"/>
            <a:endParaRPr lang="en-US" sz="2400" dirty="0">
              <a:solidFill>
                <a:srgbClr val="FFC000"/>
              </a:solidFill>
            </a:endParaRPr>
          </a:p>
        </p:txBody>
      </p:sp>
    </p:spTree>
    <p:extLst>
      <p:ext uri="{BB962C8B-B14F-4D97-AF65-F5344CB8AC3E}">
        <p14:creationId xmlns:p14="http://schemas.microsoft.com/office/powerpoint/2010/main" val="410504857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16" name="Text Placeholder 15"/>
          <p:cNvSpPr>
            <a:spLocks noGrp="1"/>
          </p:cNvSpPr>
          <p:nvPr>
            <p:ph type="body" sz="quarter" idx="10"/>
          </p:nvPr>
        </p:nvSpPr>
        <p:spPr>
          <a:xfrm>
            <a:off x="519112" y="2132856"/>
            <a:ext cx="11149013" cy="3296287"/>
          </a:xfrm>
        </p:spPr>
        <p:txBody>
          <a:bodyPr/>
          <a:lstStyle/>
          <a:p>
            <a:pPr marL="273050" indent="-273050"/>
            <a:r>
              <a:rPr lang="en-US" sz="1800" dirty="0"/>
              <a:t>DBI305: Developing and Managing a BI Semantic Model in Microsoft SQL Server 2012 Analysis </a:t>
            </a:r>
            <a:r>
              <a:rPr lang="en-US" sz="1800" dirty="0" smtClean="0"/>
              <a:t>Services</a:t>
            </a:r>
          </a:p>
          <a:p>
            <a:pPr marL="273050" indent="-273050"/>
            <a:r>
              <a:rPr lang="en-US" sz="1800" dirty="0"/>
              <a:t>DBI323: Enriching Your BI Semantic Tabular Models with </a:t>
            </a:r>
            <a:r>
              <a:rPr lang="en-US" sz="1800" dirty="0" smtClean="0"/>
              <a:t>DAX</a:t>
            </a:r>
          </a:p>
          <a:p>
            <a:pPr marL="273050" indent="-273050"/>
            <a:endParaRPr lang="en-US" sz="1800" dirty="0"/>
          </a:p>
          <a:p>
            <a:pPr marL="273050" indent="-273050"/>
            <a:endParaRPr lang="en-US" sz="1800" dirty="0" smtClean="0"/>
          </a:p>
          <a:p>
            <a:pPr marL="273050" indent="-273050"/>
            <a:endParaRPr lang="en-US" sz="1800" dirty="0"/>
          </a:p>
          <a:p>
            <a:pPr marL="273050" indent="-273050"/>
            <a:endParaRPr lang="en-US" sz="1800" dirty="0" smtClean="0"/>
          </a:p>
          <a:p>
            <a:pPr marL="273050" indent="-273050"/>
            <a:r>
              <a:rPr lang="en-US" sz="1800" dirty="0"/>
              <a:t>DBI61-HOL: Developing a Microsoft SQL Server 2012 Tabular </a:t>
            </a:r>
            <a:r>
              <a:rPr lang="en-US" sz="1800" dirty="0" smtClean="0"/>
              <a:t>BISM Using SSDT</a:t>
            </a:r>
          </a:p>
          <a:p>
            <a:pPr marL="273050" indent="-273050"/>
            <a:r>
              <a:rPr lang="en-US" sz="1800" dirty="0"/>
              <a:t>DBI63-HOL: Creating a Microsoft SQL Server Reporting Services Report Based on a Tabular </a:t>
            </a:r>
            <a:r>
              <a:rPr lang="en-US" sz="1800" dirty="0" smtClean="0"/>
              <a:t>BISM</a:t>
            </a:r>
          </a:p>
          <a:p>
            <a:pPr marL="273050" indent="-273050"/>
            <a:r>
              <a:rPr lang="en-US" sz="1800" dirty="0" smtClean="0"/>
              <a:t>DBI64-HOL: Creating </a:t>
            </a:r>
            <a:r>
              <a:rPr lang="en-US" sz="1800" dirty="0"/>
              <a:t>a PerformancePoint Services Dashboard Based on a Microsoft SQL Server 2012 </a:t>
            </a:r>
            <a:r>
              <a:rPr lang="en-US" sz="1800" dirty="0" smtClean="0"/>
              <a:t>BISM</a:t>
            </a:r>
          </a:p>
          <a:p>
            <a:pPr marL="273050" indent="-273050"/>
            <a:r>
              <a:rPr lang="en-US" sz="1800" dirty="0"/>
              <a:t>DBI65-HOL: Creating Microsoft Excel 2010 Reports Based on a Microsoft SQL Server 2012 Tabular </a:t>
            </a:r>
            <a:r>
              <a:rPr lang="en-US" sz="1800" dirty="0" smtClean="0"/>
              <a:t>BISM</a:t>
            </a:r>
          </a:p>
          <a:p>
            <a:pPr marL="273050" indent="-273050"/>
            <a:endParaRPr lang="en-AU" sz="1800"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3148960"/>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 (session codes and titles)</a:t>
            </a:r>
          </a:p>
        </p:txBody>
      </p:sp>
      <p:sp>
        <p:nvSpPr>
          <p:cNvPr id="9" name="Rectangle 8"/>
          <p:cNvSpPr/>
          <p:nvPr/>
        </p:nvSpPr>
        <p:spPr>
          <a:xfrm>
            <a:off x="667870" y="3256634"/>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Hands-on Labs (session codes and titles)</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Abstract</a:t>
            </a:r>
            <a:endParaRPr lang="en-US" dirty="0"/>
          </a:p>
        </p:txBody>
      </p:sp>
      <p:sp>
        <p:nvSpPr>
          <p:cNvPr id="6" name="Text Placeholder 5"/>
          <p:cNvSpPr>
            <a:spLocks noGrp="1"/>
          </p:cNvSpPr>
          <p:nvPr>
            <p:ph type="body" sz="quarter" idx="10"/>
          </p:nvPr>
        </p:nvSpPr>
        <p:spPr>
          <a:xfrm>
            <a:off x="519112" y="1447799"/>
            <a:ext cx="11149013" cy="3656386"/>
          </a:xfrm>
        </p:spPr>
        <p:txBody>
          <a:bodyPr/>
          <a:lstStyle/>
          <a:p>
            <a:pPr marL="0" indent="0">
              <a:buNone/>
            </a:pPr>
            <a:r>
              <a:rPr lang="en-US" sz="2400" dirty="0"/>
              <a:t>Key Performance Indicators (KPIs) are important measurements that influence behavior and allow an organization to evaluate whether they are meeting target for specific objectives. This session begins by introducing how KPIs are defined in Analysis Services, in both multidimensional and tabular BI Semantic Models, and then made available for consistent reporting using Microsoft Excel, Excel Services, SQL Server Reporting Services and PerformancePoint Services. Next, consideration is given to where the KPI sources its target data from. The session explores additional capabilities of the multidimensional BI Semantic Model to collect planning data, specifically by using cube write-back, and Data Mining to seed planning values. Finally, the session introduces how the Excel 2010 What-If Analysis feature can be used to support the collection of planning data from users.</a:t>
            </a:r>
          </a:p>
        </p:txBody>
      </p:sp>
      <p:sp>
        <p:nvSpPr>
          <p:cNvPr id="7" name="Text Placeholder 6"/>
          <p:cNvSpPr>
            <a:spLocks noGrp="1"/>
          </p:cNvSpPr>
          <p:nvPr>
            <p:ph type="body" sz="quarter" idx="11"/>
          </p:nvPr>
        </p:nvSpPr>
        <p:spPr/>
        <p:txBody>
          <a:bodyPr/>
          <a:lstStyle/>
          <a:p>
            <a:r>
              <a:rPr lang="en-US" dirty="0" smtClean="0"/>
              <a:t>NEXT: &lt;next slide title&gt;</a:t>
            </a:r>
            <a:endParaRPr lang="en-US" dirty="0"/>
          </a:p>
        </p:txBody>
      </p:sp>
    </p:spTree>
    <p:extLst>
      <p:ext uri="{BB962C8B-B14F-4D97-AF65-F5344CB8AC3E}">
        <p14:creationId xmlns:p14="http://schemas.microsoft.com/office/powerpoint/2010/main" val="6021361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4028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Introduction</a:t>
            </a:r>
            <a:endParaRPr lang="en-US" dirty="0"/>
          </a:p>
        </p:txBody>
      </p:sp>
      <p:grpSp>
        <p:nvGrpSpPr>
          <p:cNvPr id="15" name="Group 14"/>
          <p:cNvGrpSpPr/>
          <p:nvPr/>
        </p:nvGrpSpPr>
        <p:grpSpPr>
          <a:xfrm>
            <a:off x="2121962" y="1600200"/>
            <a:ext cx="7944901" cy="3544022"/>
            <a:chOff x="2121962" y="1600200"/>
            <a:chExt cx="7944901" cy="3544022"/>
          </a:xfrm>
        </p:grpSpPr>
        <p:grpSp>
          <p:nvGrpSpPr>
            <p:cNvPr id="31" name="Group 30"/>
            <p:cNvGrpSpPr/>
            <p:nvPr/>
          </p:nvGrpSpPr>
          <p:grpSpPr>
            <a:xfrm>
              <a:off x="2121962" y="1611959"/>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827212" y="4688018"/>
                <a:ext cx="4245428"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Segoe Semibold" pitchFamily="34" charset="0"/>
                </a:endParaRPr>
              </a:p>
            </p:txBody>
          </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Peter</a:t>
              </a:r>
              <a:br>
                <a:rPr lang="en-US" sz="2800" dirty="0" smtClean="0">
                  <a:solidFill>
                    <a:schemeClr val="tx1"/>
                  </a:solidFill>
                  <a:latin typeface="Segoe UI" pitchFamily="34" charset="0"/>
                  <a:ea typeface="Segoe UI" pitchFamily="34" charset="0"/>
                  <a:cs typeface="Segoe UI" pitchFamily="34" charset="0"/>
                </a:rPr>
              </a:br>
              <a:r>
                <a:rPr lang="en-US" sz="2800" dirty="0" smtClean="0">
                  <a:solidFill>
                    <a:schemeClr val="tx1"/>
                  </a:solidFill>
                  <a:latin typeface="Segoe UI" pitchFamily="34" charset="0"/>
                  <a:ea typeface="Segoe UI" pitchFamily="34" charset="0"/>
                  <a:cs typeface="Segoe UI" pitchFamily="34" charset="0"/>
                </a:rPr>
                <a:t>Myers</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pmyers@solidq.com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3"/>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400" dirty="0" smtClean="0">
                  <a:solidFill>
                    <a:schemeClr val="tx1"/>
                  </a:solidFill>
                  <a:latin typeface="Segoe UI" pitchFamily="34" charset="0"/>
                  <a:ea typeface="Segoe UI" pitchFamily="34" charset="0"/>
                  <a:cs typeface="Segoe UI" pitchFamily="34" charset="0"/>
                </a:endParaRP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sp>
          <p:nvSpPr>
            <p:cNvPr id="20" name="Rectangle 19">
              <a:hlinkClick r:id="rId3"/>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400" dirty="0" smtClean="0">
                <a:solidFill>
                  <a:schemeClr val="tx1"/>
                </a:solidFill>
                <a:latin typeface="Segoe UI" pitchFamily="34" charset="0"/>
                <a:ea typeface="Segoe UI" pitchFamily="34" charset="0"/>
                <a:cs typeface="Segoe UI" pitchFamily="34" charset="0"/>
              </a:endParaRP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52" y="4538717"/>
            <a:ext cx="1224042" cy="495057"/>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r="64813"/>
          <a:stretch/>
        </p:blipFill>
        <p:spPr>
          <a:xfrm>
            <a:off x="2286135" y="4500496"/>
            <a:ext cx="1102659" cy="5715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5688" y="4496198"/>
            <a:ext cx="1048870" cy="552037"/>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1142" y="1706422"/>
            <a:ext cx="1754233" cy="2629471"/>
          </a:xfrm>
          <a:prstGeom prst="rect">
            <a:avLst/>
          </a:prstGeom>
        </p:spPr>
      </p:pic>
      <p:sp>
        <p:nvSpPr>
          <p:cNvPr id="27" name="Freeform 13"/>
          <p:cNvSpPr>
            <a:spLocks noEditPoints="1"/>
          </p:cNvSpPr>
          <p:nvPr/>
        </p:nvSpPr>
        <p:spPr bwMode="black">
          <a:xfrm>
            <a:off x="8424550" y="3750346"/>
            <a:ext cx="1226544" cy="1020118"/>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UI Light" pitchFamily="34" charset="0"/>
            </a:endParaRPr>
          </a:p>
        </p:txBody>
      </p:sp>
    </p:spTree>
    <p:extLst>
      <p:ext uri="{BB962C8B-B14F-4D97-AF65-F5344CB8AC3E}">
        <p14:creationId xmlns:p14="http://schemas.microsoft.com/office/powerpoint/2010/main" val="394914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8" presetClass="emph" presetSubtype="0" fill="hold" grpId="0" nodeType="withEffect">
                                  <p:stCondLst>
                                    <p:cond delay="0"/>
                                  </p:stCondLst>
                                  <p:childTnLst>
                                    <p:animRot by="10800000">
                                      <p:cBhvr>
                                        <p:cTn id="8" dur="2000" fill="hold"/>
                                        <p:tgtEl>
                                          <p:spTgt spid="27"/>
                                        </p:tgtEl>
                                        <p:attrNameLst>
                                          <p:attrName>r</p:attrName>
                                        </p:attrNameLst>
                                      </p:cBhvr>
                                    </p:animRot>
                                  </p:childTnLst>
                                </p:cTn>
                              </p:par>
                            </p:childTnLst>
                          </p:cTn>
                        </p:par>
                        <p:par>
                          <p:cTn id="9" fill="hold">
                            <p:stCondLst>
                              <p:cond delay="2000"/>
                            </p:stCondLst>
                            <p:childTnLst>
                              <p:par>
                                <p:cTn id="10" presetID="42" presetClass="path" presetSubtype="0" accel="50000" decel="50000" fill="hold" grpId="1" nodeType="afterEffect">
                                  <p:stCondLst>
                                    <p:cond delay="0"/>
                                  </p:stCondLst>
                                  <p:childTnLst>
                                    <p:animMotion origin="layout" path="M 3.61111E-6 3.7037E-6 L -0.00191 0.53009 " pathEditMode="relative" rAng="0" ptsTypes="AA">
                                      <p:cBhvr>
                                        <p:cTn id="11" dur="2000" fill="hold"/>
                                        <p:tgtEl>
                                          <p:spTgt spid="27"/>
                                        </p:tgtEl>
                                        <p:attrNameLst>
                                          <p:attrName>ppt_x</p:attrName>
                                          <p:attrName>ppt_y</p:attrName>
                                        </p:attrNameLst>
                                      </p:cBhvr>
                                      <p:rCtr x="-104" y="26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Outline</a:t>
            </a:r>
            <a:endParaRPr lang="en-AU" dirty="0"/>
          </a:p>
        </p:txBody>
      </p:sp>
      <p:sp>
        <p:nvSpPr>
          <p:cNvPr id="6" name="Text Placeholder 5"/>
          <p:cNvSpPr>
            <a:spLocks noGrp="1"/>
          </p:cNvSpPr>
          <p:nvPr>
            <p:ph type="body" sz="quarter" idx="10"/>
          </p:nvPr>
        </p:nvSpPr>
        <p:spPr>
          <a:xfrm>
            <a:off x="519112" y="1447799"/>
            <a:ext cx="11149013" cy="4031873"/>
          </a:xfrm>
        </p:spPr>
        <p:txBody>
          <a:bodyPr/>
          <a:lstStyle/>
          <a:p>
            <a:r>
              <a:rPr lang="en-AU" dirty="0"/>
              <a:t>Defining KPIs</a:t>
            </a:r>
          </a:p>
          <a:p>
            <a:r>
              <a:rPr lang="en-AU" dirty="0"/>
              <a:t>KPI Data Requirements</a:t>
            </a:r>
          </a:p>
          <a:p>
            <a:r>
              <a:rPr lang="en-AU" dirty="0"/>
              <a:t>Introducing Analysis Services </a:t>
            </a:r>
            <a:r>
              <a:rPr lang="en-AU" dirty="0" smtClean="0"/>
              <a:t>2012</a:t>
            </a:r>
            <a:endParaRPr lang="en-AU" dirty="0"/>
          </a:p>
          <a:p>
            <a:r>
              <a:rPr lang="en-AU" dirty="0"/>
              <a:t>Defining Analysis Services KPIs</a:t>
            </a:r>
          </a:p>
          <a:p>
            <a:r>
              <a:rPr lang="en-AU" dirty="0"/>
              <a:t>Delivering Analysis Services KPIs</a:t>
            </a:r>
          </a:p>
          <a:p>
            <a:pPr lvl="1"/>
            <a:r>
              <a:rPr lang="en-AU" dirty="0"/>
              <a:t>Excel 2010</a:t>
            </a:r>
          </a:p>
          <a:p>
            <a:pPr lvl="1"/>
            <a:r>
              <a:rPr lang="en-AU" dirty="0"/>
              <a:t>Reporting Services </a:t>
            </a:r>
            <a:r>
              <a:rPr lang="en-AU" dirty="0" smtClean="0"/>
              <a:t>2012</a:t>
            </a:r>
            <a:endParaRPr lang="en-AU" dirty="0"/>
          </a:p>
          <a:p>
            <a:pPr lvl="1"/>
            <a:r>
              <a:rPr lang="en-AU" dirty="0"/>
              <a:t>PerformancePoint Services </a:t>
            </a:r>
            <a:r>
              <a:rPr lang="en-AU" dirty="0" smtClean="0"/>
              <a:t>2010</a:t>
            </a:r>
            <a:endParaRPr lang="en-AU" dirty="0"/>
          </a:p>
        </p:txBody>
      </p:sp>
    </p:spTree>
    <p:extLst>
      <p:ext uri="{BB962C8B-B14F-4D97-AF65-F5344CB8AC3E}">
        <p14:creationId xmlns:p14="http://schemas.microsoft.com/office/powerpoint/2010/main" val="15078769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KPIs</a:t>
            </a:r>
            <a:endParaRPr lang="en-AU" dirty="0"/>
          </a:p>
        </p:txBody>
      </p:sp>
      <p:sp>
        <p:nvSpPr>
          <p:cNvPr id="3" name="Text Placeholder 2"/>
          <p:cNvSpPr>
            <a:spLocks noGrp="1"/>
          </p:cNvSpPr>
          <p:nvPr>
            <p:ph type="body" sz="quarter" idx="10"/>
          </p:nvPr>
        </p:nvSpPr>
        <p:spPr>
          <a:xfrm>
            <a:off x="519112" y="1447799"/>
            <a:ext cx="11149013" cy="4038029"/>
          </a:xfrm>
        </p:spPr>
        <p:txBody>
          <a:bodyPr/>
          <a:lstStyle/>
          <a:p>
            <a:r>
              <a:rPr lang="en-US" dirty="0"/>
              <a:t>KPI = </a:t>
            </a:r>
            <a:r>
              <a:rPr lang="en-US" u="sng" dirty="0"/>
              <a:t>K</a:t>
            </a:r>
            <a:r>
              <a:rPr lang="en-US" dirty="0"/>
              <a:t>ey </a:t>
            </a:r>
            <a:r>
              <a:rPr lang="en-US" u="sng" dirty="0"/>
              <a:t>P</a:t>
            </a:r>
            <a:r>
              <a:rPr lang="en-US" dirty="0"/>
              <a:t>erformance </a:t>
            </a:r>
            <a:r>
              <a:rPr lang="en-US" u="sng" dirty="0"/>
              <a:t>I</a:t>
            </a:r>
            <a:r>
              <a:rPr lang="en-US" dirty="0"/>
              <a:t>ndicator</a:t>
            </a:r>
          </a:p>
          <a:p>
            <a:r>
              <a:rPr lang="en-US" dirty="0"/>
              <a:t>Quantifiable measurements comparing business performance to goals</a:t>
            </a:r>
          </a:p>
          <a:p>
            <a:r>
              <a:rPr lang="en-US" dirty="0"/>
              <a:t>Aligned with corporate strategy and objectives</a:t>
            </a:r>
          </a:p>
          <a:p>
            <a:r>
              <a:rPr lang="en-US" dirty="0"/>
              <a:t>Designed to drive desired behavior</a:t>
            </a:r>
          </a:p>
          <a:p>
            <a:r>
              <a:rPr lang="en-US" dirty="0"/>
              <a:t>Presents a measure of overall organizational health when combined into a collection for a business scorecard</a:t>
            </a:r>
          </a:p>
          <a:p>
            <a:endParaRPr lang="en-AU" dirty="0"/>
          </a:p>
        </p:txBody>
      </p:sp>
    </p:spTree>
    <p:extLst>
      <p:ext uri="{BB962C8B-B14F-4D97-AF65-F5344CB8AC3E}">
        <p14:creationId xmlns:p14="http://schemas.microsoft.com/office/powerpoint/2010/main" val="27840920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flip="none" rotWithShape="1">
                  <a:gsLst>
                    <a:gs pos="0">
                      <a:srgbClr val="FFFFFF"/>
                    </a:gs>
                    <a:gs pos="86000">
                      <a:srgbClr val="FFFFFF"/>
                    </a:gs>
                  </a:gsLst>
                  <a:lin ang="5400000" scaled="0"/>
                  <a:tileRect/>
                </a:gradFill>
              </a:rPr>
              <a:t>Defining KPIs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rgbClr val="3397D3"/>
                </a:solidFill>
              </a:rPr>
              <a:t>Example</a:t>
            </a:r>
            <a:endParaRPr lang="en-AU" dirty="0"/>
          </a:p>
        </p:txBody>
      </p:sp>
      <p:pic>
        <p:nvPicPr>
          <p:cNvPr id="4" name="Picture 4" descr="Scorecard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084" y="1821029"/>
            <a:ext cx="5711825" cy="4083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corecard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084" y="1821029"/>
            <a:ext cx="5711825" cy="4083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corecard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084" y="1821029"/>
            <a:ext cx="5711825" cy="4083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corecardB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2084" y="1821029"/>
            <a:ext cx="5711825" cy="408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541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KPI Data Requirements</a:t>
            </a:r>
            <a:endParaRPr lang="en-AU" dirty="0"/>
          </a:p>
        </p:txBody>
      </p:sp>
      <p:sp>
        <p:nvSpPr>
          <p:cNvPr id="3" name="Text Placeholder 2"/>
          <p:cNvSpPr>
            <a:spLocks noGrp="1"/>
          </p:cNvSpPr>
          <p:nvPr>
            <p:ph type="body" sz="quarter" idx="10"/>
          </p:nvPr>
        </p:nvSpPr>
        <p:spPr>
          <a:xfrm>
            <a:off x="519112" y="1447799"/>
            <a:ext cx="11149013" cy="4678204"/>
          </a:xfrm>
        </p:spPr>
        <p:txBody>
          <a:bodyPr/>
          <a:lstStyle/>
          <a:p>
            <a:r>
              <a:rPr lang="en-US" dirty="0"/>
              <a:t>A KPI at minimum requires an actual value and a </a:t>
            </a:r>
            <a:br>
              <a:rPr lang="en-US" dirty="0"/>
            </a:br>
            <a:r>
              <a:rPr lang="en-US" dirty="0"/>
              <a:t>target value</a:t>
            </a:r>
          </a:p>
          <a:p>
            <a:r>
              <a:rPr lang="en-US" dirty="0"/>
              <a:t>Ideally corporate data systems will deliver both values</a:t>
            </a:r>
          </a:p>
          <a:p>
            <a:r>
              <a:rPr lang="en-US" dirty="0"/>
              <a:t>Actuals are typically retrieved from operational databases</a:t>
            </a:r>
          </a:p>
          <a:p>
            <a:r>
              <a:rPr lang="en-US" dirty="0"/>
              <a:t>Targets can be retrieved from formal planning systems</a:t>
            </a:r>
          </a:p>
          <a:p>
            <a:r>
              <a:rPr lang="en-US" dirty="0"/>
              <a:t>The absence of planning systems may involve:</a:t>
            </a:r>
          </a:p>
          <a:p>
            <a:pPr lvl="1"/>
            <a:r>
              <a:rPr lang="en-US" dirty="0"/>
              <a:t>Maintaining target values in supplementary data stores</a:t>
            </a:r>
          </a:p>
          <a:p>
            <a:pPr lvl="1"/>
            <a:r>
              <a:rPr lang="en-US" dirty="0"/>
              <a:t>Defining KPIs with fixed target values</a:t>
            </a:r>
          </a:p>
          <a:p>
            <a:endParaRPr lang="en-AU" dirty="0"/>
          </a:p>
        </p:txBody>
      </p:sp>
    </p:spTree>
    <p:extLst>
      <p:ext uri="{BB962C8B-B14F-4D97-AF65-F5344CB8AC3E}">
        <p14:creationId xmlns:p14="http://schemas.microsoft.com/office/powerpoint/2010/main" val="34964657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Analysis Services 2012</a:t>
            </a:r>
            <a:endParaRPr lang="en-AU" dirty="0"/>
          </a:p>
        </p:txBody>
      </p:sp>
      <p:sp>
        <p:nvSpPr>
          <p:cNvPr id="3" name="Text Placeholder 2"/>
          <p:cNvSpPr>
            <a:spLocks noGrp="1"/>
          </p:cNvSpPr>
          <p:nvPr>
            <p:ph type="body" sz="quarter" idx="10"/>
          </p:nvPr>
        </p:nvSpPr>
        <p:spPr>
          <a:xfrm>
            <a:off x="3358108" y="1447799"/>
            <a:ext cx="8310017" cy="5435334"/>
          </a:xfrm>
        </p:spPr>
        <p:txBody>
          <a:bodyPr/>
          <a:lstStyle/>
          <a:p>
            <a:r>
              <a:rPr lang="en-US" sz="2800" dirty="0" smtClean="0"/>
              <a:t>BI Semantic Model (BISM)</a:t>
            </a:r>
            <a:endParaRPr lang="en-AU" sz="2800" dirty="0"/>
          </a:p>
          <a:p>
            <a:pPr lvl="1"/>
            <a:r>
              <a:rPr lang="en-AU" sz="2400" dirty="0" smtClean="0"/>
              <a:t>Developed using tabular or multidimensional development approaches</a:t>
            </a:r>
          </a:p>
          <a:p>
            <a:pPr lvl="1"/>
            <a:r>
              <a:rPr lang="en-AU" sz="2400" dirty="0" smtClean="0"/>
              <a:t>Delivers intuitive browsing and high </a:t>
            </a:r>
            <a:r>
              <a:rPr lang="en-AU" sz="2400" dirty="0"/>
              <a:t>performance query results</a:t>
            </a:r>
          </a:p>
          <a:p>
            <a:pPr lvl="1"/>
            <a:r>
              <a:rPr lang="en-AU" sz="2400" dirty="0" smtClean="0"/>
              <a:t>Performs </a:t>
            </a:r>
            <a:r>
              <a:rPr lang="en-AU" sz="2400" dirty="0"/>
              <a:t>calculations difficult to perform using relational queries</a:t>
            </a:r>
          </a:p>
          <a:p>
            <a:pPr lvl="1"/>
            <a:r>
              <a:rPr lang="en-AU" sz="2400" dirty="0"/>
              <a:t>Supports advanced Business Intelligence, including KPIs</a:t>
            </a:r>
          </a:p>
          <a:p>
            <a:r>
              <a:rPr lang="en-AU" sz="2800" dirty="0"/>
              <a:t>Data </a:t>
            </a:r>
            <a:r>
              <a:rPr lang="en-AU" sz="2800" dirty="0" smtClean="0"/>
              <a:t>mining</a:t>
            </a:r>
            <a:endParaRPr lang="en-AU" sz="2800" dirty="0"/>
          </a:p>
          <a:p>
            <a:pPr lvl="1"/>
            <a:r>
              <a:rPr lang="en-AU" sz="2400" dirty="0"/>
              <a:t>Discovers patterns in </a:t>
            </a:r>
            <a:r>
              <a:rPr lang="en-AU" sz="2400" dirty="0" smtClean="0"/>
              <a:t>data</a:t>
            </a:r>
            <a:endParaRPr lang="en-AU" sz="2400" dirty="0"/>
          </a:p>
          <a:p>
            <a:pPr lvl="1"/>
            <a:r>
              <a:rPr lang="en-AU" sz="2400" dirty="0" smtClean="0"/>
              <a:t>Patterns can be used to surface knowledge about data, and may be used for predictive analytics</a:t>
            </a:r>
            <a:endParaRPr lang="en-AU" sz="2400" dirty="0"/>
          </a:p>
          <a:p>
            <a:endParaRPr lang="en-AU" sz="2800" dirty="0"/>
          </a:p>
        </p:txBody>
      </p:sp>
      <p:pic>
        <p:nvPicPr>
          <p:cNvPr id="4" name="Rectangle 9219"/>
          <p:cNvPicPr>
            <a:picLocks noChangeAspect="1" noChangeArrowheads="1"/>
          </p:cNvPicPr>
          <p:nvPr/>
        </p:nvPicPr>
        <p:blipFill>
          <a:blip r:embed="rId2"/>
          <a:srcRect/>
          <a:stretch>
            <a:fillRect/>
          </a:stretch>
        </p:blipFill>
        <p:spPr bwMode="auto">
          <a:xfrm>
            <a:off x="1197868" y="4807551"/>
            <a:ext cx="1213945" cy="1205180"/>
          </a:xfrm>
          <a:prstGeom prst="rect">
            <a:avLst/>
          </a:prstGeom>
          <a:noFill/>
          <a:ln w="9525">
            <a:noFill/>
            <a:miter lim="800000"/>
            <a:headEnd/>
            <a:tailEnd/>
          </a:ln>
        </p:spPr>
      </p:pic>
      <p:pic>
        <p:nvPicPr>
          <p:cNvPr id="5" name="Rectangle 9221"/>
          <p:cNvPicPr>
            <a:picLocks noChangeAspect="1" noChangeArrowheads="1"/>
          </p:cNvPicPr>
          <p:nvPr/>
        </p:nvPicPr>
        <p:blipFill>
          <a:blip r:embed="rId3"/>
          <a:srcRect/>
          <a:stretch>
            <a:fillRect/>
          </a:stretch>
        </p:blipFill>
        <p:spPr bwMode="auto">
          <a:xfrm>
            <a:off x="549796" y="1551113"/>
            <a:ext cx="1033020" cy="130084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8876" y="1610164"/>
            <a:ext cx="1576573" cy="1182738"/>
          </a:xfrm>
          <a:prstGeom prst="rect">
            <a:avLst/>
          </a:prstGeom>
        </p:spPr>
      </p:pic>
    </p:spTree>
    <p:extLst>
      <p:ext uri="{BB962C8B-B14F-4D97-AF65-F5344CB8AC3E}">
        <p14:creationId xmlns:p14="http://schemas.microsoft.com/office/powerpoint/2010/main" val="12638897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 Placeholder 2"/>
          <p:cNvSpPr txBox="1">
            <a:spLocks/>
          </p:cNvSpPr>
          <p:nvPr/>
        </p:nvSpPr>
        <p:spPr>
          <a:xfrm>
            <a:off x="4150196" y="3356992"/>
            <a:ext cx="6912768" cy="2520280"/>
          </a:xfrm>
          <a:prstGeom prst="rect">
            <a:avLst/>
          </a:prstGeom>
        </p:spPr>
        <p:txBody>
          <a:bodyPr vert="horz" wrap="square" lIns="0" tIns="0" rIns="0" bIns="0" rtlCol="0" anchor="t"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buFont typeface="+mj-lt"/>
              <a:buAutoNum type="arabicPeriod"/>
            </a:pPr>
            <a:r>
              <a:rPr lang="en-US" sz="2400" dirty="0" smtClean="0">
                <a:solidFill>
                  <a:srgbClr val="FFC000"/>
                </a:solidFill>
              </a:rPr>
              <a:t>Introducing the Frosty Ice Cream company</a:t>
            </a:r>
          </a:p>
          <a:p>
            <a:pPr marL="357188" indent="-357188">
              <a:buFont typeface="+mj-lt"/>
              <a:buAutoNum type="arabicPeriod"/>
            </a:pPr>
            <a:r>
              <a:rPr lang="en-US" sz="2400" dirty="0" smtClean="0">
                <a:solidFill>
                  <a:srgbClr val="FFC000"/>
                </a:solidFill>
              </a:rPr>
              <a:t>Preparing the cube to store target values</a:t>
            </a:r>
          </a:p>
          <a:p>
            <a:pPr marL="357188" indent="-357188">
              <a:buFont typeface="+mj-lt"/>
              <a:buAutoNum type="arabicPeriod"/>
            </a:pPr>
            <a:r>
              <a:rPr lang="en-US" sz="2400" dirty="0" smtClean="0">
                <a:solidFill>
                  <a:srgbClr val="FFC000"/>
                </a:solidFill>
              </a:rPr>
              <a:t>Seeding target values based on historic actual </a:t>
            </a:r>
            <a:br>
              <a:rPr lang="en-US" sz="2400" dirty="0" smtClean="0">
                <a:solidFill>
                  <a:srgbClr val="FFC000"/>
                </a:solidFill>
              </a:rPr>
            </a:br>
            <a:r>
              <a:rPr lang="en-US" sz="2400" dirty="0" smtClean="0">
                <a:solidFill>
                  <a:srgbClr val="FFC000"/>
                </a:solidFill>
              </a:rPr>
              <a:t>values using:</a:t>
            </a:r>
          </a:p>
          <a:p>
            <a:pPr marL="536575" lvl="1" indent="-179388">
              <a:buFont typeface="Arial" pitchFamily="34" charset="0"/>
              <a:buChar char="•"/>
            </a:pPr>
            <a:r>
              <a:rPr lang="en-US" sz="1800" b="1" dirty="0" smtClean="0">
                <a:solidFill>
                  <a:srgbClr val="FFC000"/>
                </a:solidFill>
              </a:rPr>
              <a:t>Simple factor</a:t>
            </a:r>
          </a:p>
          <a:p>
            <a:pPr marL="536575" lvl="1" indent="-179388">
              <a:buFont typeface="Arial" pitchFamily="34" charset="0"/>
              <a:buChar char="•"/>
            </a:pPr>
            <a:r>
              <a:rPr lang="en-US" sz="1800" b="1" dirty="0" smtClean="0">
                <a:solidFill>
                  <a:srgbClr val="FFC000"/>
                </a:solidFill>
              </a:rPr>
              <a:t>Data Mining (Time Series)</a:t>
            </a:r>
          </a:p>
          <a:p>
            <a:pPr marL="357188" indent="-357188">
              <a:buFont typeface="+mj-lt"/>
              <a:buAutoNum type="arabicPeriod"/>
            </a:pPr>
            <a:r>
              <a:rPr lang="en-US" sz="2400" dirty="0" smtClean="0">
                <a:solidFill>
                  <a:srgbClr val="FFC000"/>
                </a:solidFill>
              </a:rPr>
              <a:t>Contributing target values using Excel 2010</a:t>
            </a:r>
          </a:p>
          <a:p>
            <a:pPr marL="357188" indent="-357188"/>
            <a:endParaRPr lang="en-US" sz="2400" dirty="0">
              <a:solidFill>
                <a:srgbClr val="FFC000"/>
              </a:solidFill>
            </a:endParaRPr>
          </a:p>
        </p:txBody>
      </p:sp>
    </p:spTree>
    <p:extLst>
      <p:ext uri="{BB962C8B-B14F-4D97-AF65-F5344CB8AC3E}">
        <p14:creationId xmlns:p14="http://schemas.microsoft.com/office/powerpoint/2010/main" val="13019948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Peter Myers</External_x0020_Speaker>
    <Session_x0020_Code xmlns="2295e2e7-0eeb-498e-8716-217bb2ee6ee3">DBI320</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elements/1.1/"/>
    <ds:schemaRef ds:uri="http://purl.org/dc/dcmitype/"/>
    <ds:schemaRef ds:uri="2295e2e7-0eeb-498e-8716-217bb2ee6ee3"/>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8b529f77-48ab-4581-b468-93f09345b8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104</TotalTime>
  <Words>1694</Words>
  <Application>Microsoft Office PowerPoint</Application>
  <PresentationFormat>Custom</PresentationFormat>
  <Paragraphs>185</Paragraphs>
  <Slides>25</Slides>
  <Notes>13</Notes>
  <HiddenSlides>1</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TechEd_2012_Template_16x9</vt:lpstr>
      <vt:lpstr>White with Consolas font for code slides</vt:lpstr>
      <vt:lpstr>TechEd_2012_PPT_Template</vt:lpstr>
      <vt:lpstr>Delivering KPIs with Microsoft SQL Server Analysis Services</vt:lpstr>
      <vt:lpstr>Abstract</vt:lpstr>
      <vt:lpstr>Presenter Introduction</vt:lpstr>
      <vt:lpstr>Session Outline</vt:lpstr>
      <vt:lpstr>Defining KPIs</vt:lpstr>
      <vt:lpstr>Defining KPIs Example</vt:lpstr>
      <vt:lpstr>KPI Data Requirements</vt:lpstr>
      <vt:lpstr>Introducing Analysis Services 2012</vt:lpstr>
      <vt:lpstr>PowerPoint Presentation</vt:lpstr>
      <vt:lpstr>Defining Analysis Services KPIs</vt:lpstr>
      <vt:lpstr>Defining Analysis Services KPIs Multidimensional Development</vt:lpstr>
      <vt:lpstr>Defining Analysis Services KPIs Tabular Development </vt:lpstr>
      <vt:lpstr>Defining Analysis Services KPIs Tabular Development (Continued) </vt:lpstr>
      <vt:lpstr>PowerPoint Presentation</vt:lpstr>
      <vt:lpstr>Delivering Analysis Services KPIs Excel</vt:lpstr>
      <vt:lpstr>Delivering Analysis Services KPIs Reporting Services 2012</vt:lpstr>
      <vt:lpstr>Delivering Analysis Services KPIs PerformancePoint Services 2010</vt:lpstr>
      <vt:lpstr>PowerPoint Presentation</vt:lpstr>
      <vt:lpstr>Related Content</vt:lpstr>
      <vt:lpstr>Track Resources</vt:lpstr>
      <vt:lpstr>Resources</vt:lpstr>
      <vt:lpstr>PowerPoint Presentation</vt:lpstr>
      <vt:lpstr>MS Tag</vt:lpstr>
      <vt:lpstr>PowerPoint Presentation</vt:lpstr>
      <vt:lpstr>PowerPoint Presentation</vt:lpstr>
    </vt:vector>
  </TitlesOfParts>
  <Manager>Dandy Weyn</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KPIs with Microsoft SQL Server Analysis Services</dc:title>
  <dc:subject>TechEd 2012</dc:subject>
  <dc:creator>Peter Myers</dc:creator>
  <cp:keywords>TechEd 2012</cp:keywords>
  <dc:description>Template: Jordan Cayabyab, Artitudes Design
Formatting:
Event Date: June 11-14, 2012
Event Location: Orlando, FL
Audience Type: IT Pros, Developers</dc:description>
  <cp:lastModifiedBy>Shows</cp:lastModifiedBy>
  <cp:revision>28</cp:revision>
  <cp:lastPrinted>2010-05-11T05:02:34Z</cp:lastPrinted>
  <dcterms:created xsi:type="dcterms:W3CDTF">2012-05-08T19:50:22Z</dcterms:created>
  <dcterms:modified xsi:type="dcterms:W3CDTF">2012-06-11T23:05:46Z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