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5"/>
  </p:notesMasterIdLst>
  <p:handoutMasterIdLst>
    <p:handoutMasterId r:id="rId26"/>
  </p:handoutMasterIdLst>
  <p:sldIdLst>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20" r:id="rId2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23" d="100"/>
          <a:sy n="123" d="100"/>
        </p:scale>
        <p:origin x="-216"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6:57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10707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t>14</a:t>
            </a:fld>
            <a:endParaRPr lang="en-US" dirty="0"/>
          </a:p>
        </p:txBody>
      </p:sp>
    </p:spTree>
    <p:extLst>
      <p:ext uri="{BB962C8B-B14F-4D97-AF65-F5344CB8AC3E}">
        <p14:creationId xmlns:p14="http://schemas.microsoft.com/office/powerpoint/2010/main" val="113664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37341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247046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2899419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6:57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243172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6/13/2012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lnSpcReduction="10000"/>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6/13/2012</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5</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extLst>
      <p:ext uri="{BB962C8B-B14F-4D97-AF65-F5344CB8AC3E}">
        <p14:creationId xmlns:p14="http://schemas.microsoft.com/office/powerpoint/2010/main" val="124960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16068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9" name="Date Placeholder 8"/>
          <p:cNvSpPr>
            <a:spLocks noGrp="1"/>
          </p:cNvSpPr>
          <p:nvPr>
            <p:ph type="dt" idx="10"/>
          </p:nvPr>
        </p:nvSpPr>
        <p:spPr/>
        <p:txBody>
          <a:bodyPr/>
          <a:lstStyle/>
          <a:p>
            <a:fld id="{30141F8C-1FF0-4FC9-9B18-90B8EBE88131}" type="datetime1">
              <a:rPr lang="en-US" smtClean="0"/>
              <a:pPr/>
              <a:t>6/13/2012</a:t>
            </a:fld>
            <a:endParaRPr lang="en-US" dirty="0"/>
          </a:p>
        </p:txBody>
      </p:sp>
      <p:sp>
        <p:nvSpPr>
          <p:cNvPr id="10" name="Footer Placeholder 9"/>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1" name="Slide Number Placeholder 10"/>
          <p:cNvSpPr>
            <a:spLocks noGrp="1"/>
          </p:cNvSpPr>
          <p:nvPr>
            <p:ph type="sldNum" sz="quarter" idx="12"/>
          </p:nvPr>
        </p:nvSpPr>
        <p:spPr/>
        <p:txBody>
          <a:bodyPr/>
          <a:lstStyle/>
          <a:p>
            <a:fld id="{8B263312-38AA-4E1E-B2B5-0F8F122B24FE}" type="slidenum">
              <a:rPr lang="en-US" smtClean="0"/>
              <a:pPr/>
              <a:t>9</a:t>
            </a:fld>
            <a:endParaRPr lang="en-US" dirty="0"/>
          </a:p>
        </p:txBody>
      </p:sp>
      <p:sp>
        <p:nvSpPr>
          <p:cNvPr id="12" name="Header Placeholder 11"/>
          <p:cNvSpPr>
            <a:spLocks noGrp="1"/>
          </p:cNvSpPr>
          <p:nvPr>
            <p:ph type="hdr" sz="quarter" idx="13"/>
          </p:nvPr>
        </p:nvSpPr>
        <p:spPr/>
        <p:txBody>
          <a:bodyPr/>
          <a:lstStyle/>
          <a:p>
            <a:r>
              <a:rPr lang="en-US" smtClean="0"/>
              <a:t>TechReady12</a:t>
            </a:r>
            <a:endParaRPr lang="en-US" dirty="0"/>
          </a:p>
        </p:txBody>
      </p:sp>
    </p:spTree>
    <p:extLst>
      <p:ext uri="{BB962C8B-B14F-4D97-AF65-F5344CB8AC3E}">
        <p14:creationId xmlns:p14="http://schemas.microsoft.com/office/powerpoint/2010/main" val="392874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lnSpcReduction="10000"/>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solidFill>
                  <a:prstClr val="black"/>
                </a:solidFill>
              </a:rPr>
              <a:pPr/>
              <a:t>6/13/2012</a:t>
            </a:fld>
            <a:endParaRPr lang="en-US" dirty="0">
              <a:solidFill>
                <a:prstClr val="black"/>
              </a:solidFill>
            </a:endParaRPr>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
        <p:nvSpPr>
          <p:cNvPr id="15" name="Header Placeholder 14"/>
          <p:cNvSpPr>
            <a:spLocks noGrp="1"/>
          </p:cNvSpPr>
          <p:nvPr>
            <p:ph type="hdr" sz="quarter" idx="13"/>
          </p:nvPr>
        </p:nvSpPr>
        <p:spPr/>
        <p:txBody>
          <a:bodyPr/>
          <a:lstStyle/>
          <a:p>
            <a:r>
              <a:rPr lang="en-US" smtClean="0">
                <a:solidFill>
                  <a:prstClr val="black"/>
                </a:solidFill>
              </a:rPr>
              <a:t>TechReady12</a:t>
            </a:r>
            <a:endParaRPr lang="en-US" dirty="0">
              <a:solidFill>
                <a:prstClr val="black"/>
              </a:solidFill>
            </a:endParaRPr>
          </a:p>
        </p:txBody>
      </p:sp>
    </p:spTree>
    <p:extLst>
      <p:ext uri="{BB962C8B-B14F-4D97-AF65-F5344CB8AC3E}">
        <p14:creationId xmlns:p14="http://schemas.microsoft.com/office/powerpoint/2010/main" val="22568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6/13/2012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091228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t>13</a:t>
            </a:fld>
            <a:endParaRPr lang="en-US" dirty="0"/>
          </a:p>
        </p:txBody>
      </p:sp>
    </p:spTree>
    <p:extLst>
      <p:ext uri="{BB962C8B-B14F-4D97-AF65-F5344CB8AC3E}">
        <p14:creationId xmlns:p14="http://schemas.microsoft.com/office/powerpoint/2010/main" val="3794824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3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01202" y="5975105"/>
            <a:ext cx="2360607" cy="652674"/>
          </a:xfrm>
          <a:prstGeom prst="rect">
            <a:avLst/>
          </a:prstGeom>
          <a:effectLst/>
        </p:spPr>
      </p:pic>
      <p:grpSp>
        <p:nvGrpSpPr>
          <p:cNvPr id="42" name="Group 41"/>
          <p:cNvGrpSpPr/>
          <p:nvPr userDrawn="1"/>
        </p:nvGrpSpPr>
        <p:grpSpPr>
          <a:xfrm>
            <a:off x="4036568" y="6416070"/>
            <a:ext cx="3724405" cy="365730"/>
            <a:chOff x="4863222" y="6416070"/>
            <a:chExt cx="3724405" cy="365730"/>
          </a:xfrm>
        </p:grpSpPr>
        <p:pic>
          <p:nvPicPr>
            <p:cNvPr id="47" name="Picture 46" descr="MSconfidential.png"/>
            <p:cNvPicPr>
              <a:picLocks noChangeAspect="1"/>
            </p:cNvPicPr>
            <p:nvPr userDrawn="1"/>
          </p:nvPicPr>
          <p:blipFill>
            <a:blip r:embed="rId5"/>
            <a:stretch>
              <a:fillRect/>
            </a:stretch>
          </p:blipFill>
          <p:spPr bwMode="black">
            <a:xfrm>
              <a:off x="4863222" y="6416070"/>
              <a:ext cx="2450390" cy="365730"/>
            </a:xfrm>
            <a:prstGeom prst="rect">
              <a:avLst/>
            </a:prstGeom>
          </p:spPr>
        </p:pic>
        <p:sp>
          <p:nvSpPr>
            <p:cNvPr id="48" name="TextBox 47"/>
            <p:cNvSpPr txBox="1"/>
            <p:nvPr userDrawn="1"/>
          </p:nvSpPr>
          <p:spPr>
            <a:xfrm>
              <a:off x="7183396" y="6538467"/>
              <a:ext cx="1404231" cy="161583"/>
            </a:xfrm>
            <a:prstGeom prst="rect">
              <a:avLst/>
            </a:prstGeom>
            <a:noFill/>
          </p:spPr>
          <p:txBody>
            <a:bodyPr wrap="none" lIns="0" tIns="0" rIns="0" bIns="0" rtlCol="0">
              <a:spAutoFit/>
            </a:bodyPr>
            <a:lstStyle/>
            <a:p>
              <a:r>
                <a:rPr lang="en-US" sz="1050" b="0" spc="130" baseline="0" dirty="0" smtClean="0">
                  <a:gradFill>
                    <a:gsLst>
                      <a:gs pos="0">
                        <a:schemeClr val="tx1">
                          <a:alpha val="45000"/>
                        </a:schemeClr>
                      </a:gs>
                      <a:gs pos="86000">
                        <a:schemeClr val="tx1">
                          <a:alpha val="45000"/>
                        </a:schemeClr>
                      </a:gs>
                    </a:gsLst>
                    <a:lin ang="5400000" scaled="0"/>
                  </a:gradFill>
                  <a:effectLst>
                    <a:outerShdw blurRad="266700" sx="102000" sy="102000" algn="ctr" rotWithShape="0">
                      <a:schemeClr val="bg1">
                        <a:lumMod val="85000"/>
                        <a:lumOff val="15000"/>
                      </a:schemeClr>
                    </a:outerShdw>
                  </a:effectLst>
                  <a:latin typeface="Segoe Semibold" pitchFamily="34" charset="0"/>
                </a:rPr>
                <a:t>– INTERNAL ONLY</a:t>
              </a:r>
            </a:p>
          </p:txBody>
        </p:sp>
      </p:grpSp>
    </p:spTree>
    <p:extLst>
      <p:ext uri="{BB962C8B-B14F-4D97-AF65-F5344CB8AC3E}">
        <p14:creationId xmlns:p14="http://schemas.microsoft.com/office/powerpoint/2010/main" val="161526272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jpeg"/><Relationship Id="rId7" Type="http://schemas.openxmlformats.org/officeDocument/2006/relationships/hyperlink" Target="http://www.microsoft.com/sqlserverlabs"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4.pn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hyperlink" Target="http://microsoft.com/msdn"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9.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31.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jpe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718301" cy="1644826"/>
          </a:xfrm>
        </p:spPr>
        <p:txBody>
          <a:bodyPr/>
          <a:lstStyle/>
          <a:p>
            <a:r>
              <a:rPr lang="en-US" dirty="0"/>
              <a:t>Enriching your BI Semantic Models with Data Analysis Expressions (DAX)</a:t>
            </a:r>
          </a:p>
        </p:txBody>
      </p:sp>
      <p:sp>
        <p:nvSpPr>
          <p:cNvPr id="3" name="Subtitle 2"/>
          <p:cNvSpPr>
            <a:spLocks noGrp="1"/>
          </p:cNvSpPr>
          <p:nvPr>
            <p:ph type="subTitle" idx="1"/>
          </p:nvPr>
        </p:nvSpPr>
        <p:spPr/>
        <p:txBody>
          <a:bodyPr/>
          <a:lstStyle/>
          <a:p>
            <a:r>
              <a:rPr lang="en-US" dirty="0"/>
              <a:t>Kasper de Jonge</a:t>
            </a:r>
          </a:p>
          <a:p>
            <a:r>
              <a:rPr lang="en-US" dirty="0"/>
              <a:t>SQL Server Analysis services team</a:t>
            </a:r>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604154"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DBI323</a:t>
            </a:r>
          </a:p>
        </p:txBody>
      </p:sp>
    </p:spTree>
    <p:extLst>
      <p:ext uri="{BB962C8B-B14F-4D97-AF65-F5344CB8AC3E}">
        <p14:creationId xmlns:p14="http://schemas.microsoft.com/office/powerpoint/2010/main" val="272569987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a:t>DAX Queries</a:t>
            </a:r>
          </a:p>
        </p:txBody>
      </p:sp>
    </p:spTree>
    <p:extLst>
      <p:ext uri="{BB962C8B-B14F-4D97-AF65-F5344CB8AC3E}">
        <p14:creationId xmlns:p14="http://schemas.microsoft.com/office/powerpoint/2010/main" val="92685611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 Review: Session </a:t>
            </a:r>
            <a:r>
              <a:rPr lang="en-US" dirty="0" smtClean="0"/>
              <a:t>Objectives and Takeaways</a:t>
            </a:r>
            <a:endParaRPr lang="en-US" dirty="0"/>
          </a:p>
        </p:txBody>
      </p:sp>
      <p:sp>
        <p:nvSpPr>
          <p:cNvPr id="6" name="Text Placeholder 5"/>
          <p:cNvSpPr>
            <a:spLocks noGrp="1"/>
          </p:cNvSpPr>
          <p:nvPr>
            <p:ph type="body" sz="quarter" idx="10"/>
          </p:nvPr>
        </p:nvSpPr>
        <p:spPr>
          <a:xfrm>
            <a:off x="519112" y="1447799"/>
            <a:ext cx="11149013" cy="4776692"/>
          </a:xfrm>
        </p:spPr>
        <p:txBody>
          <a:bodyPr/>
          <a:lstStyle/>
          <a:p>
            <a:r>
              <a:rPr lang="en-US" dirty="0"/>
              <a:t>DAX introduced in PowerPivot (SQL 2008 R2)</a:t>
            </a:r>
          </a:p>
          <a:p>
            <a:pPr marL="0" indent="0">
              <a:buNone/>
            </a:pPr>
            <a:endParaRPr lang="en-US" dirty="0"/>
          </a:p>
          <a:p>
            <a:r>
              <a:rPr lang="en-US" dirty="0"/>
              <a:t>DAX enhancements coming in SQL </a:t>
            </a:r>
            <a:r>
              <a:rPr lang="en-US" dirty="0" smtClean="0"/>
              <a:t>Server 2012</a:t>
            </a:r>
            <a:endParaRPr lang="en-US" dirty="0"/>
          </a:p>
          <a:p>
            <a:endParaRPr lang="en-US" dirty="0"/>
          </a:p>
          <a:p>
            <a:r>
              <a:rPr lang="en-US" dirty="0"/>
              <a:t>IT Pros can use DAX in Analysis Services with </a:t>
            </a:r>
            <a:r>
              <a:rPr lang="en-US" dirty="0" smtClean="0"/>
              <a:t>SSDT</a:t>
            </a:r>
          </a:p>
          <a:p>
            <a:endParaRPr lang="en-US" dirty="0"/>
          </a:p>
          <a:p>
            <a:r>
              <a:rPr lang="en-US" dirty="0"/>
              <a:t>Demos of DAX in PowerPivot</a:t>
            </a:r>
          </a:p>
          <a:p>
            <a:pPr marL="0" indent="0">
              <a:buNone/>
            </a:pPr>
            <a:endParaRPr lang="en-US" dirty="0"/>
          </a:p>
          <a:p>
            <a:r>
              <a:rPr lang="en-US" dirty="0"/>
              <a:t>Demos of DAX as a Query Language in SSMS</a:t>
            </a:r>
          </a:p>
        </p:txBody>
      </p:sp>
    </p:spTree>
    <p:extLst>
      <p:ext uri="{BB962C8B-B14F-4D97-AF65-F5344CB8AC3E}">
        <p14:creationId xmlns:p14="http://schemas.microsoft.com/office/powerpoint/2010/main" val="14875643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t>DBI413 </a:t>
            </a:r>
            <a:r>
              <a:rPr lang="en-US" sz="2400" dirty="0" smtClean="0"/>
              <a:t>- Many-to-Many </a:t>
            </a:r>
            <a:r>
              <a:rPr lang="en-US" sz="2400" dirty="0"/>
              <a:t>Relationships in BISM Tabular </a:t>
            </a:r>
            <a:endParaRPr lang="en-US" sz="2400" dirty="0">
              <a:solidFill>
                <a:schemeClr val="tx1">
                  <a:alpha val="99000"/>
                </a:schemeClr>
              </a:solidFill>
            </a:endParaRP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
            </a:r>
            <a:r>
              <a:rPr lang="en-US" sz="2400" dirty="0" smtClean="0">
                <a:solidFill>
                  <a:schemeClr val="tx1">
                    <a:alpha val="99000"/>
                  </a:schemeClr>
                </a:solidFill>
              </a:rPr>
              <a:t>At the Microsoft Business insights boot</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515815" y="216815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17" name="Rectangle 16"/>
          <p:cNvSpPr/>
          <p:nvPr/>
        </p:nvSpPr>
        <p:spPr>
          <a:xfrm>
            <a:off x="675817" y="2275828"/>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t>DBI301 </a:t>
            </a:r>
            <a:r>
              <a:rPr lang="en-US" sz="2400" dirty="0" smtClean="0"/>
              <a:t>- Building </a:t>
            </a:r>
            <a:r>
              <a:rPr lang="en-US" sz="2400" dirty="0"/>
              <a:t>Self-Service BI Applications Using </a:t>
            </a:r>
            <a:r>
              <a:rPr lang="en-US" sz="2400" dirty="0" err="1"/>
              <a:t>PowerPivot</a:t>
            </a:r>
            <a:r>
              <a:rPr lang="en-US" sz="2400" dirty="0"/>
              <a:t> </a:t>
            </a:r>
            <a:endParaRPr lang="en-US" sz="2400" dirty="0">
              <a:solidFill>
                <a:schemeClr val="tx1">
                  <a:alpha val="99000"/>
                </a:schemeClr>
              </a:solidFill>
            </a:endParaRPr>
          </a:p>
        </p:txBody>
      </p:sp>
      <p:sp>
        <p:nvSpPr>
          <p:cNvPr id="18" name="Rectangle 17"/>
          <p:cNvSpPr/>
          <p:nvPr/>
        </p:nvSpPr>
        <p:spPr bwMode="auto">
          <a:xfrm>
            <a:off x="515815" y="2994736"/>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19" name="Rectangle 18"/>
          <p:cNvSpPr/>
          <p:nvPr/>
        </p:nvSpPr>
        <p:spPr>
          <a:xfrm>
            <a:off x="675817" y="3102410"/>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t>DBI319 </a:t>
            </a:r>
            <a:r>
              <a:rPr lang="en-US" sz="2400" dirty="0" smtClean="0"/>
              <a:t>- BISM</a:t>
            </a:r>
            <a:r>
              <a:rPr lang="en-US" sz="2400" dirty="0"/>
              <a:t>: Multidimensional vs. Tabular </a:t>
            </a:r>
            <a:endParaRPr lang="en-US" sz="2400" dirty="0">
              <a:solidFill>
                <a:schemeClr val="tx1">
                  <a:alpha val="99000"/>
                </a:schemeClr>
              </a:solidFill>
            </a:endParaRPr>
          </a:p>
        </p:txBody>
      </p:sp>
      <p:sp>
        <p:nvSpPr>
          <p:cNvPr id="20" name="Rectangle 19"/>
          <p:cNvSpPr/>
          <p:nvPr/>
        </p:nvSpPr>
        <p:spPr bwMode="auto">
          <a:xfrm>
            <a:off x="515815" y="380049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1" name="Rectangle 20"/>
          <p:cNvSpPr/>
          <p:nvPr/>
        </p:nvSpPr>
        <p:spPr>
          <a:xfrm>
            <a:off x="675817" y="3908168"/>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t>DBI414 - Optimizing </a:t>
            </a:r>
            <a:r>
              <a:rPr lang="en-US" sz="2400" dirty="0"/>
              <a:t>Your BI Semantic Model for Performance and Scale </a:t>
            </a:r>
            <a:endParaRPr lang="en-US" sz="2400" dirty="0">
              <a:solidFill>
                <a:schemeClr val="tx1">
                  <a:alpha val="99000"/>
                </a:schemeClr>
              </a:solidFill>
            </a:endParaRPr>
          </a:p>
        </p:txBody>
      </p:sp>
    </p:spTree>
    <p:extLst>
      <p:ext uri="{BB962C8B-B14F-4D97-AF65-F5344CB8AC3E}">
        <p14:creationId xmlns:p14="http://schemas.microsoft.com/office/powerpoint/2010/main" val="12518085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0" fill="hold"/>
                                        <p:tgtEl>
                                          <p:spTgt spid="12"/>
                                        </p:tgtEl>
                                        <p:attrNameLst>
                                          <p:attrName>ppt_x</p:attrName>
                                        </p:attrNameLst>
                                      </p:cBhvr>
                                      <p:tavLst>
                                        <p:tav tm="0">
                                          <p:val>
                                            <p:strVal val="0-#ppt_w/2"/>
                                          </p:val>
                                        </p:tav>
                                        <p:tav tm="100000">
                                          <p:val>
                                            <p:strVal val="#ppt_x"/>
                                          </p:val>
                                        </p:tav>
                                      </p:tavLst>
                                    </p:anim>
                                    <p:anim calcmode="lin" valueType="num">
                                      <p:cBhvr additive="base">
                                        <p:cTn id="23" dur="10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 presetClass="exit" presetSubtype="0" fill="hold" grpId="1" nodeType="after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2" presetClass="entr" presetSubtype="8" decel="10000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000" fill="hold"/>
                                        <p:tgtEl>
                                          <p:spTgt spid="16"/>
                                        </p:tgtEl>
                                        <p:attrNameLst>
                                          <p:attrName>ppt_x</p:attrName>
                                        </p:attrNameLst>
                                      </p:cBhvr>
                                      <p:tavLst>
                                        <p:tav tm="0">
                                          <p:val>
                                            <p:strVal val="0-#ppt_w/2"/>
                                          </p:val>
                                        </p:tav>
                                        <p:tav tm="100000">
                                          <p:val>
                                            <p:strVal val="#ppt_x"/>
                                          </p:val>
                                        </p:tav>
                                      </p:tavLst>
                                    </p:anim>
                                    <p:anim calcmode="lin" valueType="num">
                                      <p:cBhvr additive="base">
                                        <p:cTn id="30" dur="10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25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0-#ppt_w/2"/>
                                          </p:val>
                                        </p:tav>
                                        <p:tav tm="100000">
                                          <p:val>
                                            <p:strVal val="#ppt_x"/>
                                          </p:val>
                                        </p:tav>
                                      </p:tavLst>
                                    </p:anim>
                                    <p:anim calcmode="lin" valueType="num">
                                      <p:cBhvr additive="base">
                                        <p:cTn id="34" dur="10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0-#ppt_w/2"/>
                                          </p:val>
                                        </p:tav>
                                        <p:tav tm="100000">
                                          <p:val>
                                            <p:strVal val="#ppt_x"/>
                                          </p:val>
                                        </p:tav>
                                      </p:tavLst>
                                    </p:anim>
                                    <p:anim calcmode="lin" valueType="num">
                                      <p:cBhvr additive="base">
                                        <p:cTn id="38" dur="10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25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0-#ppt_w/2"/>
                                          </p:val>
                                        </p:tav>
                                        <p:tav tm="100000">
                                          <p:val>
                                            <p:strVal val="#ppt_x"/>
                                          </p:val>
                                        </p:tav>
                                      </p:tavLst>
                                    </p:anim>
                                    <p:anim calcmode="lin" valueType="num">
                                      <p:cBhvr additive="base">
                                        <p:cTn id="46" dur="10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000" fill="hold"/>
                                        <p:tgtEl>
                                          <p:spTgt spid="21"/>
                                        </p:tgtEl>
                                        <p:attrNameLst>
                                          <p:attrName>ppt_x</p:attrName>
                                        </p:attrNameLst>
                                      </p:cBhvr>
                                      <p:tavLst>
                                        <p:tav tm="0">
                                          <p:val>
                                            <p:strVal val="0-#ppt_w/2"/>
                                          </p:val>
                                        </p:tav>
                                        <p:tav tm="100000">
                                          <p:val>
                                            <p:strVal val="#ppt_x"/>
                                          </p:val>
                                        </p:tav>
                                      </p:tavLst>
                                    </p:anim>
                                    <p:anim calcmode="lin" valueType="num">
                                      <p:cBhvr additive="base">
                                        <p:cTn id="5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12" grpId="0"/>
      <p:bldP spid="13" grpId="0" animBg="1"/>
      <p:bldP spid="13" grpId="1" animBg="1"/>
      <p:bldP spid="16" grpId="0" animBg="1"/>
      <p:bldP spid="17" grpId="0"/>
      <p:bldP spid="18" grpId="0" animBg="1"/>
      <p:bldP spid="19" grpId="0"/>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15" name="Group 14"/>
          <p:cNvGrpSpPr/>
          <p:nvPr/>
        </p:nvGrpSpPr>
        <p:grpSpPr>
          <a:xfrm>
            <a:off x="2121962" y="1600200"/>
            <a:ext cx="7944901" cy="3544022"/>
            <a:chOff x="2121962" y="1600200"/>
            <a:chExt cx="7944901" cy="3544022"/>
          </a:xfrm>
        </p:grpSpPr>
        <p:grpSp>
          <p:nvGrpSpPr>
            <p:cNvPr id="31" name="Group 30"/>
            <p:cNvGrpSpPr/>
            <p:nvPr/>
          </p:nvGrpSpPr>
          <p:grpSpPr>
            <a:xfrm>
              <a:off x="2121962" y="1611959"/>
              <a:ext cx="3927455" cy="3528111"/>
              <a:chOff x="1805440" y="1627669"/>
              <a:chExt cx="4267200" cy="3833311"/>
            </a:xfrm>
          </p:grpSpPr>
          <p:sp>
            <p:nvSpPr>
              <p:cNvPr id="32" name="Rectangle 31"/>
              <p:cNvSpPr/>
              <p:nvPr/>
            </p:nvSpPr>
            <p:spPr bwMode="auto">
              <a:xfrm>
                <a:off x="1805440" y="1627669"/>
                <a:ext cx="4267200" cy="3448879"/>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5" name="Rectangle 34"/>
              <p:cNvSpPr/>
              <p:nvPr/>
            </p:nvSpPr>
            <p:spPr bwMode="auto">
              <a:xfrm>
                <a:off x="1805440" y="4688018"/>
                <a:ext cx="4267200" cy="772962"/>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Segoe Semibold" pitchFamily="34" charset="0"/>
                </a:endParaRPr>
              </a:p>
            </p:txBody>
          </p:sp>
        </p:grpSp>
        <p:sp>
          <p:nvSpPr>
            <p:cNvPr id="49" name="Rectangle 48"/>
            <p:cNvSpPr/>
            <p:nvPr/>
          </p:nvSpPr>
          <p:spPr bwMode="auto">
            <a:xfrm>
              <a:off x="6151119" y="3422585"/>
              <a:ext cx="1907735" cy="17216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Kasper </a:t>
              </a:r>
              <a:br>
                <a:rPr lang="en-US" sz="2800" dirty="0" smtClean="0">
                  <a:solidFill>
                    <a:schemeClr val="tx1"/>
                  </a:solidFill>
                  <a:latin typeface="Segoe UI" pitchFamily="34" charset="0"/>
                  <a:ea typeface="Segoe UI" pitchFamily="34" charset="0"/>
                  <a:cs typeface="Segoe UI" pitchFamily="34" charset="0"/>
                </a:rPr>
              </a:br>
              <a:r>
                <a:rPr lang="en-US" sz="2800" dirty="0" smtClean="0">
                  <a:solidFill>
                    <a:schemeClr val="tx1"/>
                  </a:solidFill>
                  <a:latin typeface="Segoe UI" pitchFamily="34" charset="0"/>
                  <a:ea typeface="Segoe UI" pitchFamily="34" charset="0"/>
                  <a:cs typeface="Segoe UI" pitchFamily="34" charset="0"/>
                </a:rPr>
                <a:t>de Jonge</a:t>
              </a:r>
              <a:endParaRPr lang="en-US" sz="2800" dirty="0">
                <a:solidFill>
                  <a:schemeClr val="tx1"/>
                </a:solidFill>
                <a:latin typeface="Segoe UI" pitchFamily="34" charset="0"/>
                <a:ea typeface="Segoe UI" pitchFamily="34" charset="0"/>
                <a:cs typeface="Segoe UI" pitchFamily="34" charset="0"/>
              </a:endParaRPr>
            </a:p>
          </p:txBody>
        </p:sp>
        <p:sp>
          <p:nvSpPr>
            <p:cNvPr id="47" name="Rectangle 46">
              <a:hlinkClick r:id="rId3"/>
            </p:cNvPr>
            <p:cNvSpPr/>
            <p:nvPr/>
          </p:nvSpPr>
          <p:spPr bwMode="auto">
            <a:xfrm>
              <a:off x="6148961" y="1611959"/>
              <a:ext cx="1907735" cy="1721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kadejo@microsoft.com</a:t>
              </a:r>
            </a:p>
          </p:txBody>
        </p:sp>
        <p:grpSp>
          <p:nvGrpSpPr>
            <p:cNvPr id="53" name="Group 52"/>
            <p:cNvGrpSpPr/>
            <p:nvPr/>
          </p:nvGrpSpPr>
          <p:grpSpPr>
            <a:xfrm>
              <a:off x="6399874" y="1883214"/>
              <a:ext cx="1405908" cy="937937"/>
              <a:chOff x="6490667" y="1905000"/>
              <a:chExt cx="1360852" cy="907878"/>
            </a:xfrm>
          </p:grpSpPr>
          <p:sp>
            <p:nvSpPr>
              <p:cNvPr id="54" name="Freeform 11"/>
              <p:cNvSpPr>
                <a:spLocks/>
              </p:cNvSpPr>
              <p:nvPr/>
            </p:nvSpPr>
            <p:spPr bwMode="black">
              <a:xfrm>
                <a:off x="6620669" y="2087055"/>
                <a:ext cx="1196262" cy="609644"/>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5" name="Freeform 12"/>
              <p:cNvSpPr>
                <a:spLocks noEditPoints="1"/>
              </p:cNvSpPr>
              <p:nvPr/>
            </p:nvSpPr>
            <p:spPr bwMode="black">
              <a:xfrm>
                <a:off x="6490667" y="2404452"/>
                <a:ext cx="1360852" cy="408426"/>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6" name="Freeform 13"/>
              <p:cNvSpPr>
                <a:spLocks/>
              </p:cNvSpPr>
              <p:nvPr/>
            </p:nvSpPr>
            <p:spPr bwMode="black">
              <a:xfrm>
                <a:off x="6620669" y="1905000"/>
                <a:ext cx="1029286" cy="42279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grpSp>
          <p:nvGrpSpPr>
            <p:cNvPr id="14" name="Group 13"/>
            <p:cNvGrpSpPr/>
            <p:nvPr/>
          </p:nvGrpSpPr>
          <p:grpSpPr>
            <a:xfrm>
              <a:off x="8159128" y="1600200"/>
              <a:ext cx="1907735" cy="1721637"/>
              <a:chOff x="8159128" y="1600200"/>
              <a:chExt cx="1907735" cy="1721637"/>
            </a:xfrm>
          </p:grpSpPr>
          <p:sp>
            <p:nvSpPr>
              <p:cNvPr id="8" name="Rectangle 7">
                <a:hlinkClick r:id="rId3"/>
              </p:cNvPr>
              <p:cNvSpPr/>
              <p:nvPr/>
            </p:nvSpPr>
            <p:spPr bwMode="auto">
              <a:xfrm>
                <a:off x="8159128" y="1600200"/>
                <a:ext cx="1907735" cy="172163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a:solidFill>
                      <a:schemeClr val="tx1"/>
                    </a:solidFill>
                    <a:latin typeface="Segoe UI" pitchFamily="34" charset="0"/>
                    <a:ea typeface="Segoe UI" pitchFamily="34" charset="0"/>
                    <a:cs typeface="Segoe UI" pitchFamily="34" charset="0"/>
                  </a:rPr>
                  <a:t>h</a:t>
                </a:r>
                <a:r>
                  <a:rPr lang="en-US" sz="1400" dirty="0" smtClean="0">
                    <a:solidFill>
                      <a:schemeClr val="tx1"/>
                    </a:solidFill>
                    <a:latin typeface="Segoe UI" pitchFamily="34" charset="0"/>
                    <a:ea typeface="Segoe UI" pitchFamily="34" charset="0"/>
                    <a:cs typeface="Segoe UI" pitchFamily="34" charset="0"/>
                  </a:rPr>
                  <a:t>ttp://www.PowerPivotblog.nl</a:t>
                </a:r>
              </a:p>
            </p:txBody>
          </p:sp>
          <p:sp>
            <p:nvSpPr>
              <p:cNvPr id="57" name="Freeform 56"/>
              <p:cNvSpPr>
                <a:spLocks noEditPoints="1"/>
              </p:cNvSpPr>
              <p:nvPr/>
            </p:nvSpPr>
            <p:spPr bwMode="black">
              <a:xfrm>
                <a:off x="8424550" y="1883214"/>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chemeClr val="tx1"/>
                  </a:solidFill>
                  <a:latin typeface="Segoe UI Light" pitchFamily="34" charset="0"/>
                </a:endParaRPr>
              </a:p>
            </p:txBody>
          </p:sp>
        </p:grpSp>
        <p:grpSp>
          <p:nvGrpSpPr>
            <p:cNvPr id="11" name="Group 10"/>
            <p:cNvGrpSpPr/>
            <p:nvPr/>
          </p:nvGrpSpPr>
          <p:grpSpPr>
            <a:xfrm>
              <a:off x="8159128" y="3418433"/>
              <a:ext cx="1907735" cy="1721637"/>
              <a:chOff x="8159128" y="3418433"/>
              <a:chExt cx="1907735" cy="1721637"/>
            </a:xfrm>
          </p:grpSpPr>
          <p:sp>
            <p:nvSpPr>
              <p:cNvPr id="20" name="Rectangle 19">
                <a:hlinkClick r:id="rId3"/>
              </p:cNvPr>
              <p:cNvSpPr/>
              <p:nvPr/>
            </p:nvSpPr>
            <p:spPr bwMode="auto">
              <a:xfrm>
                <a:off x="8159128" y="3418433"/>
                <a:ext cx="1907735" cy="17216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a:t>
                </a:r>
                <a:r>
                  <a:rPr lang="en-US" sz="1400" dirty="0" err="1" smtClean="0">
                    <a:solidFill>
                      <a:schemeClr val="tx1"/>
                    </a:solidFill>
                    <a:latin typeface="Segoe UI" pitchFamily="34" charset="0"/>
                    <a:ea typeface="Segoe UI" pitchFamily="34" charset="0"/>
                    <a:cs typeface="Segoe UI" pitchFamily="34" charset="0"/>
                  </a:rPr>
                  <a:t>kjonge</a:t>
                </a:r>
                <a:endParaRPr lang="en-US" sz="1400" dirty="0" smtClean="0">
                  <a:solidFill>
                    <a:schemeClr val="tx1"/>
                  </a:solidFill>
                  <a:latin typeface="Segoe UI" pitchFamily="34" charset="0"/>
                  <a:ea typeface="Segoe UI" pitchFamily="34" charset="0"/>
                  <a:cs typeface="Segoe UI" pitchFamily="34" charset="0"/>
                </a:endParaRPr>
              </a:p>
            </p:txBody>
          </p:sp>
          <p:sp>
            <p:nvSpPr>
              <p:cNvPr id="58" name="Freeform 13"/>
              <p:cNvSpPr>
                <a:spLocks noEditPoints="1"/>
              </p:cNvSpPr>
              <p:nvPr/>
            </p:nvSpPr>
            <p:spPr bwMode="black">
              <a:xfrm>
                <a:off x="8598277" y="3697658"/>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chemeClr val="tx1"/>
                  </a:solidFill>
                  <a:latin typeface="Segoe Light" pitchFamily="34" charset="0"/>
                </a:endParaRPr>
              </a:p>
            </p:txBody>
          </p:sp>
        </p:gr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469" y="1624241"/>
            <a:ext cx="14573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99586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solidFill>
                    <a:schemeClr val="tx1"/>
                  </a:solidFill>
                  <a:latin typeface="Segoe UI" pitchFamily="34" charset="0"/>
                  <a:ea typeface="Segoe UI" pitchFamily="34" charset="0"/>
                  <a:cs typeface="Segoe UI" pitchFamily="34" charset="0"/>
                </a:rPr>
                <a:t>@sqlserver</a:t>
              </a:r>
            </a:p>
            <a:p>
              <a:pPr algn="ctr" defTabSz="685666" fontAlgn="base">
                <a:spcBef>
                  <a:spcPct val="0"/>
                </a:spcBef>
                <a:spcAft>
                  <a:spcPct val="0"/>
                </a:spcAft>
              </a:pPr>
              <a:r>
                <a:rPr lang="en-US" sz="1600" dirty="0" smtClean="0">
                  <a:solidFill>
                    <a:schemeClr val="tx1"/>
                  </a:solidFill>
                  <a:latin typeface="Segoe UI" pitchFamily="34" charset="0"/>
                  <a:ea typeface="Segoe UI" pitchFamily="34" charset="0"/>
                  <a:cs typeface="Segoe UI" pitchFamily="34" charset="0"/>
                </a:rPr>
                <a:t>@ms_teched</a:t>
              </a:r>
              <a:endParaRPr lang="en-US" sz="1400" dirty="0">
                <a:solidFill>
                  <a:schemeClr val="tx1"/>
                </a:solidFill>
                <a:latin typeface="Segoe UI" pitchFamily="34" charset="0"/>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solidFill>
                  <a:schemeClr val="tx1"/>
                </a:solidFill>
                <a:latin typeface="Segoe UI" pitchFamily="34" charset="0"/>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solidFill>
                      <a:schemeClr val="tx1">
                        <a:alpha val="99000"/>
                      </a:schemeClr>
                    </a:solidFill>
                    <a:latin typeface="Segoe UI Semibold" pitchFamily="34" charset="0"/>
                    <a:hlinkClick r:id="rId4"/>
                  </a:rPr>
                  <a:t>m</a:t>
                </a:r>
                <a:r>
                  <a:rPr lang="en-US" sz="7000" dirty="0">
                    <a:solidFill>
                      <a:schemeClr val="tx1">
                        <a:alpha val="99000"/>
                      </a:schemeClr>
                    </a:solidFill>
                    <a:latin typeface="Segoe UI Semibold" pitchFamily="34" charset="0"/>
                    <a:hlinkClick r:id="rId4"/>
                  </a:rPr>
                  <a:t>v</a:t>
                </a:r>
                <a:r>
                  <a:rPr lang="en-US" sz="7000" dirty="0" smtClean="0">
                    <a:solidFill>
                      <a:schemeClr val="tx1">
                        <a:alpha val="99000"/>
                      </a:schemeClr>
                    </a:solidFill>
                    <a:latin typeface="Segoe UI Semibold" pitchFamily="34" charset="0"/>
                    <a:hlinkClick r:id="rId4"/>
                  </a:rPr>
                  <a:t>a</a:t>
                </a:r>
                <a:endParaRPr lang="en-US" sz="7000" dirty="0" smtClean="0">
                  <a:solidFill>
                    <a:schemeClr val="tx1">
                      <a:alpha val="99000"/>
                    </a:schemeClr>
                  </a:soli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lvl="0">
                  <a:lnSpc>
                    <a:spcPct val="90000"/>
                  </a:lnSpc>
                  <a:spcBef>
                    <a:spcPct val="20000"/>
                  </a:spcBef>
                  <a:buSzPct val="90000"/>
                </a:pPr>
                <a:r>
                  <a:rPr lang="en-US" sz="1100" dirty="0">
                    <a:solidFill>
                      <a:schemeClr val="bg2">
                        <a:alpha val="99000"/>
                      </a:schemeClr>
                    </a:soli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solidFill>
                  <a:srgbClr val="072B60"/>
                </a:solidFill>
                <a:latin typeface="Segoe UI" pitchFamily="34" charset="0"/>
                <a:ea typeface="Segoe UI" pitchFamily="34" charset="0"/>
                <a:cs typeface="Segoe UI" pitchFamily="34" charset="0"/>
              </a:endParaRPr>
            </a:p>
            <a:p>
              <a:pPr algn="ctr" defTabSz="685666" fontAlgn="base">
                <a:spcBef>
                  <a:spcPct val="0"/>
                </a:spcBef>
                <a:spcAft>
                  <a:spcPct val="0"/>
                </a:spcAft>
              </a:pPr>
              <a:r>
                <a:rPr lang="en-US" sz="1600" dirty="0" smtClean="0">
                  <a:solidFill>
                    <a:schemeClr val="tx1"/>
                  </a:solidFill>
                  <a:latin typeface="Segoe UI" pitchFamily="34" charset="0"/>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solidFill>
                    <a:schemeClr val="tx1"/>
                  </a:solidFill>
                  <a:latin typeface="Segoe UI" pitchFamily="34" charset="0"/>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solidFill>
                    <a:schemeClr val="tx1"/>
                  </a:solidFill>
                  <a:latin typeface="Segoe UI" pitchFamily="34" charset="0"/>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923201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descr="msdn_1inch_rgb.png"/>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7745545" y="3832943"/>
              <a:ext cx="1857375" cy="942975"/>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9291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7173391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45" name="Rectangle 44"/>
          <p:cNvSpPr/>
          <p:nvPr/>
        </p:nvSpPr>
        <p:spPr bwMode="auto">
          <a:xfrm>
            <a:off x="5089144" y="4228210"/>
            <a:ext cx="2196654" cy="21966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Scan the Tag</a:t>
            </a:r>
          </a:p>
          <a:p>
            <a:r>
              <a:rPr lang="en-US" sz="2400" dirty="0">
                <a:solidFill>
                  <a:schemeClr val="tx1">
                    <a:alpha val="99000"/>
                  </a:schemeClr>
                </a:solidFill>
                <a:latin typeface="Segoe UI" pitchFamily="34" charset="0"/>
                <a:ea typeface="Segoe UI" pitchFamily="34" charset="0"/>
                <a:cs typeface="Segoe UI" pitchFamily="34" charset="0"/>
              </a:rPr>
              <a:t>to evaluate this</a:t>
            </a:r>
          </a:p>
          <a:p>
            <a:r>
              <a:rPr lang="en-US" sz="2400" dirty="0">
                <a:solidFill>
                  <a:schemeClr val="tx1">
                    <a:alpha val="99000"/>
                  </a:schemeClr>
                </a:solidFill>
                <a:latin typeface="Segoe UI" pitchFamily="34" charset="0"/>
                <a:ea typeface="Segoe UI" pitchFamily="34" charset="0"/>
                <a:cs typeface="Segoe UI" pitchFamily="34" charset="0"/>
              </a:rPr>
              <a:t>session now </a:t>
            </a:r>
            <a:r>
              <a:rPr lang="en-US" sz="2400" dirty="0" smtClean="0">
                <a:solidFill>
                  <a:schemeClr val="tx1">
                    <a:alpha val="99000"/>
                  </a:schemeClr>
                </a:solidFill>
                <a:latin typeface="Segoe UI" pitchFamily="34" charset="0"/>
                <a:ea typeface="Segoe UI" pitchFamily="34" charset="0"/>
                <a:cs typeface="Segoe UI" pitchFamily="34" charset="0"/>
              </a:rPr>
              <a:t/>
            </a:r>
            <a:br>
              <a:rPr lang="en-US" sz="2400" dirty="0" smtClean="0">
                <a:solidFill>
                  <a:schemeClr val="tx1">
                    <a:alpha val="99000"/>
                  </a:schemeClr>
                </a:solidFill>
                <a:latin typeface="Segoe UI" pitchFamily="34" charset="0"/>
                <a:ea typeface="Segoe UI" pitchFamily="34" charset="0"/>
                <a:cs typeface="Segoe UI" pitchFamily="34" charset="0"/>
              </a:rPr>
            </a:br>
            <a:r>
              <a:rPr lang="en-US" sz="2400" dirty="0" smtClean="0">
                <a:solidFill>
                  <a:schemeClr val="tx1">
                    <a:alpha val="99000"/>
                  </a:schemeClr>
                </a:solidFill>
                <a:latin typeface="Segoe UI" pitchFamily="34" charset="0"/>
                <a:ea typeface="Segoe UI" pitchFamily="34" charset="0"/>
                <a:cs typeface="Segoe UI" pitchFamily="34" charset="0"/>
              </a:rPr>
              <a:t>on </a:t>
            </a:r>
            <a:r>
              <a:rPr lang="en-US" sz="2400" b="1" dirty="0" err="1" smtClean="0">
                <a:gradFill>
                  <a:gsLst>
                    <a:gs pos="0">
                      <a:schemeClr val="tx1"/>
                    </a:gs>
                    <a:gs pos="100000">
                      <a:schemeClr val="tx1"/>
                    </a:gs>
                  </a:gsLst>
                  <a:lin ang="5400000" scaled="0"/>
                </a:gradFill>
                <a:latin typeface="Segoe UI" pitchFamily="34" charset="0"/>
                <a:ea typeface="Segoe UI" pitchFamily="34" charset="0"/>
                <a:cs typeface="Segoe UI" pitchFamily="34" charset="0"/>
              </a:rPr>
              <a:t>myTechEd</a:t>
            </a:r>
            <a:r>
              <a:rPr lang="en-US" sz="2400" b="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Mobile</a:t>
            </a:r>
          </a:p>
        </p:txBody>
      </p:sp>
      <p:grpSp>
        <p:nvGrpSpPr>
          <p:cNvPr id="9" name="Group 8"/>
          <p:cNvGrpSpPr/>
          <p:nvPr/>
        </p:nvGrpSpPr>
        <p:grpSpPr>
          <a:xfrm>
            <a:off x="5089143" y="1905004"/>
            <a:ext cx="2196654" cy="2196654"/>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2772290" y="1905000"/>
            <a:ext cx="2196654" cy="2196654"/>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2772289" y="4228211"/>
            <a:ext cx="2196654" cy="2196654"/>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441950" y="1905004"/>
            <a:ext cx="4519861" cy="45198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929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96389031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7880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Session Objectives and Takeaways</a:t>
            </a:r>
            <a:endParaRPr lang="en-US" dirty="0"/>
          </a:p>
        </p:txBody>
      </p:sp>
      <p:sp>
        <p:nvSpPr>
          <p:cNvPr id="6" name="Text Placeholder 5"/>
          <p:cNvSpPr>
            <a:spLocks noGrp="1"/>
          </p:cNvSpPr>
          <p:nvPr>
            <p:ph type="body" sz="quarter" idx="10"/>
          </p:nvPr>
        </p:nvSpPr>
        <p:spPr/>
        <p:txBody>
          <a:bodyPr/>
          <a:lstStyle/>
          <a:p>
            <a:r>
              <a:rPr lang="en-US" smtClean="0"/>
              <a:t>DAX introduced in PowerPivot (SQL 2008 R2)</a:t>
            </a:r>
          </a:p>
          <a:p>
            <a:endParaRPr lang="en-US" smtClean="0"/>
          </a:p>
          <a:p>
            <a:r>
              <a:rPr lang="en-US" smtClean="0"/>
              <a:t>DAX enhancements in SQL Server 2012</a:t>
            </a:r>
          </a:p>
          <a:p>
            <a:endParaRPr lang="en-US" smtClean="0"/>
          </a:p>
          <a:p>
            <a:r>
              <a:rPr lang="en-US" smtClean="0"/>
              <a:t>IT/BI Pros can use DAX with SQL Server Data Tools</a:t>
            </a:r>
          </a:p>
          <a:p>
            <a:endParaRPr lang="en-US" smtClean="0"/>
          </a:p>
          <a:p>
            <a:r>
              <a:rPr lang="en-US" smtClean="0"/>
              <a:t>Demos of DAX in PowerPivot</a:t>
            </a:r>
          </a:p>
          <a:p>
            <a:endParaRPr lang="en-US" smtClean="0"/>
          </a:p>
          <a:p>
            <a:r>
              <a:rPr lang="en-US" smtClean="0"/>
              <a:t>Demos of DAX as a Query Language in SSMS</a:t>
            </a:r>
            <a:endParaRPr lang="en-US" dirty="0" smtClean="0"/>
          </a:p>
        </p:txBody>
      </p:sp>
    </p:spTree>
    <p:extLst>
      <p:ext uri="{BB962C8B-B14F-4D97-AF65-F5344CB8AC3E}">
        <p14:creationId xmlns:p14="http://schemas.microsoft.com/office/powerpoint/2010/main" val="143198133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DAX – Data Analysis Expressions</a:t>
            </a:r>
            <a:endParaRPr lang="en-US" dirty="0"/>
          </a:p>
        </p:txBody>
      </p:sp>
      <p:sp>
        <p:nvSpPr>
          <p:cNvPr id="3" name="Text Placeholder 2"/>
          <p:cNvSpPr>
            <a:spLocks noGrp="1"/>
          </p:cNvSpPr>
          <p:nvPr>
            <p:ph type="body" sz="quarter" idx="10"/>
          </p:nvPr>
        </p:nvSpPr>
        <p:spPr>
          <a:xfrm>
            <a:off x="519112" y="1447799"/>
            <a:ext cx="11149013" cy="3964162"/>
          </a:xfrm>
        </p:spPr>
        <p:txBody>
          <a:bodyPr/>
          <a:lstStyle/>
          <a:p>
            <a:r>
              <a:rPr lang="en-US" dirty="0" smtClean="0"/>
              <a:t>Introduced as part of PowerPivot add-in for Excel</a:t>
            </a:r>
          </a:p>
          <a:p>
            <a:r>
              <a:rPr lang="en-US" dirty="0" smtClean="0"/>
              <a:t>Formulas for calculated columns &amp; measures</a:t>
            </a:r>
          </a:p>
          <a:p>
            <a:r>
              <a:rPr lang="en-US" dirty="0" smtClean="0"/>
              <a:t>Same syntax as Excel including many Excel functions</a:t>
            </a:r>
          </a:p>
          <a:p>
            <a:r>
              <a:rPr lang="en-US" dirty="0" smtClean="0"/>
              <a:t>Capabilities beyond Excel formulas:</a:t>
            </a:r>
          </a:p>
          <a:p>
            <a:pPr lvl="1"/>
            <a:r>
              <a:rPr lang="en-US" dirty="0" smtClean="0"/>
              <a:t>Navigate relationships</a:t>
            </a:r>
          </a:p>
          <a:p>
            <a:pPr lvl="1"/>
            <a:r>
              <a:rPr lang="en-US" dirty="0" smtClean="0"/>
              <a:t>Dynamic calculation of measures</a:t>
            </a:r>
          </a:p>
          <a:p>
            <a:pPr lvl="1"/>
            <a:r>
              <a:rPr lang="en-US" dirty="0" smtClean="0"/>
              <a:t>Table valued functions</a:t>
            </a:r>
          </a:p>
          <a:p>
            <a:pPr lvl="1"/>
            <a:r>
              <a:rPr lang="en-US" dirty="0" smtClean="0"/>
              <a:t>Time Intelligence</a:t>
            </a:r>
          </a:p>
        </p:txBody>
      </p:sp>
    </p:spTree>
    <p:extLst>
      <p:ext uri="{BB962C8B-B14F-4D97-AF65-F5344CB8AC3E}">
        <p14:creationId xmlns:p14="http://schemas.microsoft.com/office/powerpoint/2010/main" val="6379123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DAX Enhancements in SQL Server 2012</a:t>
            </a:r>
            <a:endParaRPr lang="en-US" dirty="0"/>
          </a:p>
        </p:txBody>
      </p:sp>
      <p:sp>
        <p:nvSpPr>
          <p:cNvPr id="3" name="Text Placeholder 2"/>
          <p:cNvSpPr>
            <a:spLocks noGrp="1"/>
          </p:cNvSpPr>
          <p:nvPr>
            <p:ph idx="1"/>
          </p:nvPr>
        </p:nvSpPr>
        <p:spPr>
          <a:xfrm>
            <a:off x="519112" y="1447799"/>
            <a:ext cx="11149013" cy="3151632"/>
          </a:xfrm>
        </p:spPr>
        <p:txBody>
          <a:bodyPr/>
          <a:lstStyle/>
          <a:p>
            <a:r>
              <a:rPr lang="en-US" dirty="0" smtClean="0"/>
              <a:t>DAX used in both PowerPivot and Analysis Services (BISM)</a:t>
            </a:r>
          </a:p>
          <a:p>
            <a:r>
              <a:rPr lang="en-US" dirty="0" smtClean="0"/>
              <a:t>Enable DAX as a query language (used by Power View)</a:t>
            </a:r>
          </a:p>
          <a:p>
            <a:r>
              <a:rPr lang="en-US" dirty="0" smtClean="0"/>
              <a:t>Extend PowerPivot with more DAX functions</a:t>
            </a:r>
          </a:p>
          <a:p>
            <a:r>
              <a:rPr lang="en-US" dirty="0" smtClean="0"/>
              <a:t>Add functions that build data sets for reporting</a:t>
            </a:r>
          </a:p>
          <a:p>
            <a:r>
              <a:rPr lang="en-US" dirty="0" smtClean="0"/>
              <a:t>Add support for more complex data models</a:t>
            </a:r>
          </a:p>
          <a:p>
            <a:r>
              <a:rPr lang="en-US" dirty="0" smtClean="0"/>
              <a:t>Continue evolution of DAX expression language</a:t>
            </a:r>
          </a:p>
        </p:txBody>
      </p:sp>
    </p:spTree>
    <p:extLst>
      <p:ext uri="{BB962C8B-B14F-4D97-AF65-F5344CB8AC3E}">
        <p14:creationId xmlns:p14="http://schemas.microsoft.com/office/powerpoint/2010/main" val="20248001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DAX Formulas in SQL Server 2012</a:t>
            </a:r>
            <a:endParaRPr lang="en-US" dirty="0"/>
          </a:p>
        </p:txBody>
      </p:sp>
    </p:spTree>
    <p:extLst>
      <p:ext uri="{BB962C8B-B14F-4D97-AF65-F5344CB8AC3E}">
        <p14:creationId xmlns:p14="http://schemas.microsoft.com/office/powerpoint/2010/main" val="398260494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DAX for the BI Pro</a:t>
            </a:r>
          </a:p>
        </p:txBody>
      </p:sp>
      <p:sp>
        <p:nvSpPr>
          <p:cNvPr id="3" name="Text Placeholder 2"/>
          <p:cNvSpPr>
            <a:spLocks noGrp="1"/>
          </p:cNvSpPr>
          <p:nvPr>
            <p:ph type="body" sz="quarter" idx="10"/>
          </p:nvPr>
        </p:nvSpPr>
        <p:spPr>
          <a:xfrm>
            <a:off x="519112" y="1725930"/>
            <a:ext cx="11149013" cy="5152180"/>
          </a:xfrm>
        </p:spPr>
        <p:txBody>
          <a:bodyPr/>
          <a:lstStyle/>
          <a:p>
            <a:r>
              <a:rPr lang="en-US" dirty="0" smtClean="0"/>
              <a:t>DAX Introduced </a:t>
            </a:r>
            <a:r>
              <a:rPr lang="en-US" dirty="0"/>
              <a:t>with PowerPivot for Excel</a:t>
            </a:r>
          </a:p>
          <a:p>
            <a:endParaRPr lang="en-US" dirty="0" smtClean="0"/>
          </a:p>
          <a:p>
            <a:r>
              <a:rPr lang="en-US" dirty="0" smtClean="0"/>
              <a:t>SQL Server Data Tools (SSDT) now support Multidimensional and Tabular models</a:t>
            </a:r>
            <a:endParaRPr lang="en-US" dirty="0"/>
          </a:p>
          <a:p>
            <a:endParaRPr lang="en-US" dirty="0"/>
          </a:p>
          <a:p>
            <a:r>
              <a:rPr lang="en-US" dirty="0" smtClean="0"/>
              <a:t>DAX can be used in SSDT and SSMS in Denali</a:t>
            </a:r>
          </a:p>
          <a:p>
            <a:endParaRPr lang="en-US" dirty="0"/>
          </a:p>
          <a:p>
            <a:r>
              <a:rPr lang="en-US" dirty="0"/>
              <a:t>Use DAX in row level security including dynamic security</a:t>
            </a:r>
          </a:p>
          <a:p>
            <a:pPr lvl="1"/>
            <a:r>
              <a:rPr lang="en-US" dirty="0"/>
              <a:t>USERNAME</a:t>
            </a:r>
            <a:r>
              <a:rPr lang="en-US" dirty="0" smtClean="0"/>
              <a:t>() / CUSTOMDATA() functions </a:t>
            </a:r>
            <a:r>
              <a:rPr lang="en-US" dirty="0"/>
              <a:t>in DAX</a:t>
            </a:r>
          </a:p>
          <a:p>
            <a:endParaRPr lang="en-US" dirty="0"/>
          </a:p>
        </p:txBody>
      </p:sp>
    </p:spTree>
    <p:extLst>
      <p:ext uri="{BB962C8B-B14F-4D97-AF65-F5344CB8AC3E}">
        <p14:creationId xmlns:p14="http://schemas.microsoft.com/office/powerpoint/2010/main" val="30680573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Elbow Connector 170"/>
          <p:cNvCxnSpPr>
            <a:stCxn id="155" idx="0"/>
            <a:endCxn id="144" idx="2"/>
          </p:cNvCxnSpPr>
          <p:nvPr/>
        </p:nvCxnSpPr>
        <p:spPr>
          <a:xfrm rot="5400000" flipH="1" flipV="1">
            <a:off x="4203715" y="3768727"/>
            <a:ext cx="725835" cy="3099300"/>
          </a:xfrm>
          <a:prstGeom prst="bentConnector3">
            <a:avLst>
              <a:gd name="adj1" fmla="val 50000"/>
            </a:avLst>
          </a:prstGeom>
          <a:noFill/>
          <a:ln w="28575" cap="flat" cmpd="sng" algn="ctr">
            <a:solidFill>
              <a:schemeClr val="accent1">
                <a:alpha val="76000"/>
              </a:schemeClr>
            </a:solidFill>
            <a:prstDash val="solid"/>
            <a:headEnd type="arrow"/>
            <a:tailEnd type="arrow"/>
          </a:ln>
          <a:effectLst/>
        </p:spPr>
      </p:cxnSp>
      <p:cxnSp>
        <p:nvCxnSpPr>
          <p:cNvPr id="172" name="Elbow Connector 171"/>
          <p:cNvCxnSpPr>
            <a:stCxn id="156" idx="0"/>
            <a:endCxn id="144" idx="2"/>
          </p:cNvCxnSpPr>
          <p:nvPr/>
        </p:nvCxnSpPr>
        <p:spPr>
          <a:xfrm rot="5400000" flipH="1" flipV="1">
            <a:off x="4986224" y="4551236"/>
            <a:ext cx="725835" cy="1534282"/>
          </a:xfrm>
          <a:prstGeom prst="bentConnector3">
            <a:avLst>
              <a:gd name="adj1" fmla="val 50000"/>
            </a:avLst>
          </a:prstGeom>
          <a:noFill/>
          <a:ln w="28575" cap="flat" cmpd="sng" algn="ctr">
            <a:solidFill>
              <a:schemeClr val="accent1">
                <a:alpha val="76000"/>
              </a:schemeClr>
            </a:solidFill>
            <a:prstDash val="solid"/>
            <a:headEnd type="arrow"/>
            <a:tailEnd type="arrow"/>
          </a:ln>
          <a:effectLst/>
        </p:spPr>
      </p:cxnSp>
      <p:cxnSp>
        <p:nvCxnSpPr>
          <p:cNvPr id="173" name="Elbow Connector 60"/>
          <p:cNvCxnSpPr/>
          <p:nvPr/>
        </p:nvCxnSpPr>
        <p:spPr>
          <a:xfrm flipV="1">
            <a:off x="6114197" y="4780474"/>
            <a:ext cx="0" cy="900819"/>
          </a:xfrm>
          <a:prstGeom prst="straightConnector1">
            <a:avLst/>
          </a:prstGeom>
          <a:noFill/>
          <a:ln w="28575" cap="flat" cmpd="sng" algn="ctr">
            <a:solidFill>
              <a:schemeClr val="accent1">
                <a:alpha val="76000"/>
              </a:schemeClr>
            </a:solidFill>
            <a:prstDash val="solid"/>
            <a:headEnd type="arrow"/>
            <a:tailEnd type="arrow"/>
          </a:ln>
          <a:effectLst/>
        </p:spPr>
      </p:cxnSp>
      <p:cxnSp>
        <p:nvCxnSpPr>
          <p:cNvPr id="174" name="Elbow Connector 173"/>
          <p:cNvCxnSpPr>
            <a:stCxn id="152" idx="0"/>
            <a:endCxn id="144" idx="2"/>
          </p:cNvCxnSpPr>
          <p:nvPr/>
        </p:nvCxnSpPr>
        <p:spPr>
          <a:xfrm rot="16200000" flipV="1">
            <a:off x="6468688" y="4603053"/>
            <a:ext cx="725834" cy="1430645"/>
          </a:xfrm>
          <a:prstGeom prst="bentConnector3">
            <a:avLst>
              <a:gd name="adj1" fmla="val 50000"/>
            </a:avLst>
          </a:prstGeom>
          <a:noFill/>
          <a:ln w="28575" cap="flat" cmpd="sng" algn="ctr">
            <a:solidFill>
              <a:schemeClr val="accent1">
                <a:alpha val="76000"/>
              </a:schemeClr>
            </a:solidFill>
            <a:prstDash val="solid"/>
            <a:headEnd type="arrow"/>
            <a:tailEnd type="arrow"/>
          </a:ln>
          <a:effectLst/>
        </p:spPr>
      </p:cxnSp>
      <p:cxnSp>
        <p:nvCxnSpPr>
          <p:cNvPr id="175" name="Elbow Connector 174"/>
          <p:cNvCxnSpPr>
            <a:stCxn id="154" idx="0"/>
            <a:endCxn id="144" idx="2"/>
          </p:cNvCxnSpPr>
          <p:nvPr/>
        </p:nvCxnSpPr>
        <p:spPr>
          <a:xfrm rot="16200000" flipV="1">
            <a:off x="7374256" y="3697486"/>
            <a:ext cx="725835" cy="3241782"/>
          </a:xfrm>
          <a:prstGeom prst="bentConnector3">
            <a:avLst>
              <a:gd name="adj1" fmla="val 50000"/>
            </a:avLst>
          </a:prstGeom>
          <a:noFill/>
          <a:ln w="28575" cap="flat" cmpd="sng" algn="ctr">
            <a:solidFill>
              <a:schemeClr val="accent1">
                <a:alpha val="76000"/>
              </a:schemeClr>
            </a:solidFill>
            <a:prstDash val="solid"/>
            <a:headEnd type="arrow"/>
            <a:tailEnd type="arrow"/>
          </a:ln>
          <a:effectLst/>
        </p:spPr>
      </p:cxnSp>
      <p:sp>
        <p:nvSpPr>
          <p:cNvPr id="144" name="Rounded Rectangle 143"/>
          <p:cNvSpPr/>
          <p:nvPr/>
        </p:nvSpPr>
        <p:spPr bwMode="auto">
          <a:xfrm>
            <a:off x="2539339" y="2667001"/>
            <a:ext cx="7153885" cy="2288458"/>
          </a:xfrm>
          <a:prstGeom prst="roundRect">
            <a:avLst>
              <a:gd name="adj" fmla="val 1758"/>
            </a:avLst>
          </a:prstGeom>
          <a:blipFill dpi="0" rotWithShape="0">
            <a:blip r:embed="rId3">
              <a:lum/>
            </a:blip>
            <a:srcRect/>
            <a:stretch>
              <a:fillRect l="-31475" t="-355473" r="-214409" b="-615956"/>
            </a:stretch>
          </a:blipFill>
          <a:ln w="25400" cap="flat" cmpd="sng" algn="ctr">
            <a:solidFill>
              <a:schemeClr val="accent1"/>
            </a:solidFill>
            <a:prstDash val="solid"/>
          </a:ln>
          <a:effectLst/>
        </p:spPr>
        <p:txBody>
          <a:bodyPr wrap="square">
            <a:noAutofit/>
          </a:bodyPr>
          <a:lstStyle/>
          <a:p>
            <a:pPr defTabSz="914400"/>
            <a:endParaRPr lang="en-US" sz="2000" i="1" kern="0" dirty="0">
              <a:gradFill>
                <a:gsLst>
                  <a:gs pos="0">
                    <a:srgbClr val="FFFFFF"/>
                  </a:gs>
                  <a:gs pos="100000">
                    <a:srgbClr val="FFFFFF"/>
                  </a:gs>
                </a:gsLst>
                <a:lin ang="5400000" scaled="0"/>
              </a:gradFill>
              <a:latin typeface="Segoe UI"/>
            </a:endParaRPr>
          </a:p>
        </p:txBody>
      </p:sp>
      <p:sp>
        <p:nvSpPr>
          <p:cNvPr id="145" name="Chevron 27"/>
          <p:cNvSpPr/>
          <p:nvPr/>
        </p:nvSpPr>
        <p:spPr bwMode="auto">
          <a:xfrm>
            <a:off x="3758222" y="3657600"/>
            <a:ext cx="2647353" cy="502482"/>
          </a:xfrm>
          <a:custGeom>
            <a:avLst/>
            <a:gdLst>
              <a:gd name="connsiteX0" fmla="*/ 0 w 5118527"/>
              <a:gd name="connsiteY0" fmla="*/ 0 h 502482"/>
              <a:gd name="connsiteX1" fmla="*/ 4995695 w 5118527"/>
              <a:gd name="connsiteY1" fmla="*/ 0 h 502482"/>
              <a:gd name="connsiteX2" fmla="*/ 5118527 w 5118527"/>
              <a:gd name="connsiteY2" fmla="*/ 251241 h 502482"/>
              <a:gd name="connsiteX3" fmla="*/ 4995695 w 5118527"/>
              <a:gd name="connsiteY3" fmla="*/ 502482 h 502482"/>
              <a:gd name="connsiteX4" fmla="*/ 0 w 5118527"/>
              <a:gd name="connsiteY4" fmla="*/ 502482 h 502482"/>
              <a:gd name="connsiteX5" fmla="*/ 122832 w 5118527"/>
              <a:gd name="connsiteY5" fmla="*/ 251241 h 502482"/>
              <a:gd name="connsiteX6" fmla="*/ 0 w 5118527"/>
              <a:gd name="connsiteY6" fmla="*/ 0 h 502482"/>
              <a:gd name="connsiteX0" fmla="*/ 0 w 4995697"/>
              <a:gd name="connsiteY0" fmla="*/ 0 h 502482"/>
              <a:gd name="connsiteX1" fmla="*/ 4995695 w 4995697"/>
              <a:gd name="connsiteY1" fmla="*/ 0 h 502482"/>
              <a:gd name="connsiteX2" fmla="*/ 4995697 w 4995697"/>
              <a:gd name="connsiteY2" fmla="*/ 285360 h 502482"/>
              <a:gd name="connsiteX3" fmla="*/ 4995695 w 4995697"/>
              <a:gd name="connsiteY3" fmla="*/ 502482 h 502482"/>
              <a:gd name="connsiteX4" fmla="*/ 0 w 4995697"/>
              <a:gd name="connsiteY4" fmla="*/ 502482 h 502482"/>
              <a:gd name="connsiteX5" fmla="*/ 122832 w 4995697"/>
              <a:gd name="connsiteY5" fmla="*/ 251241 h 502482"/>
              <a:gd name="connsiteX6" fmla="*/ 0 w 4995697"/>
              <a:gd name="connsiteY6" fmla="*/ 0 h 5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697" h="502482">
                <a:moveTo>
                  <a:pt x="0" y="0"/>
                </a:moveTo>
                <a:lnTo>
                  <a:pt x="4995695" y="0"/>
                </a:lnTo>
                <a:cubicBezTo>
                  <a:pt x="4995696" y="95120"/>
                  <a:pt x="4995696" y="190240"/>
                  <a:pt x="4995697" y="285360"/>
                </a:cubicBezTo>
                <a:cubicBezTo>
                  <a:pt x="4995696" y="357734"/>
                  <a:pt x="4995696" y="430108"/>
                  <a:pt x="4995695" y="502482"/>
                </a:cubicBezTo>
                <a:lnTo>
                  <a:pt x="0" y="502482"/>
                </a:lnTo>
                <a:lnTo>
                  <a:pt x="122832" y="251241"/>
                </a:lnTo>
                <a:lnTo>
                  <a:pt x="0" y="0"/>
                </a:lnTo>
                <a:close/>
              </a:path>
            </a:pathLst>
          </a:cu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46" name="Chevron 27"/>
          <p:cNvSpPr/>
          <p:nvPr/>
        </p:nvSpPr>
        <p:spPr bwMode="auto">
          <a:xfrm>
            <a:off x="3758222" y="4277992"/>
            <a:ext cx="2647353" cy="502482"/>
          </a:xfrm>
          <a:custGeom>
            <a:avLst/>
            <a:gdLst>
              <a:gd name="connsiteX0" fmla="*/ 0 w 5118527"/>
              <a:gd name="connsiteY0" fmla="*/ 0 h 502482"/>
              <a:gd name="connsiteX1" fmla="*/ 4995695 w 5118527"/>
              <a:gd name="connsiteY1" fmla="*/ 0 h 502482"/>
              <a:gd name="connsiteX2" fmla="*/ 5118527 w 5118527"/>
              <a:gd name="connsiteY2" fmla="*/ 251241 h 502482"/>
              <a:gd name="connsiteX3" fmla="*/ 4995695 w 5118527"/>
              <a:gd name="connsiteY3" fmla="*/ 502482 h 502482"/>
              <a:gd name="connsiteX4" fmla="*/ 0 w 5118527"/>
              <a:gd name="connsiteY4" fmla="*/ 502482 h 502482"/>
              <a:gd name="connsiteX5" fmla="*/ 122832 w 5118527"/>
              <a:gd name="connsiteY5" fmla="*/ 251241 h 502482"/>
              <a:gd name="connsiteX6" fmla="*/ 0 w 5118527"/>
              <a:gd name="connsiteY6" fmla="*/ 0 h 502482"/>
              <a:gd name="connsiteX0" fmla="*/ 0 w 4995697"/>
              <a:gd name="connsiteY0" fmla="*/ 0 h 502482"/>
              <a:gd name="connsiteX1" fmla="*/ 4995695 w 4995697"/>
              <a:gd name="connsiteY1" fmla="*/ 0 h 502482"/>
              <a:gd name="connsiteX2" fmla="*/ 4995697 w 4995697"/>
              <a:gd name="connsiteY2" fmla="*/ 285360 h 502482"/>
              <a:gd name="connsiteX3" fmla="*/ 4995695 w 4995697"/>
              <a:gd name="connsiteY3" fmla="*/ 502482 h 502482"/>
              <a:gd name="connsiteX4" fmla="*/ 0 w 4995697"/>
              <a:gd name="connsiteY4" fmla="*/ 502482 h 502482"/>
              <a:gd name="connsiteX5" fmla="*/ 122832 w 4995697"/>
              <a:gd name="connsiteY5" fmla="*/ 251241 h 502482"/>
              <a:gd name="connsiteX6" fmla="*/ 0 w 4995697"/>
              <a:gd name="connsiteY6" fmla="*/ 0 h 5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697" h="502482">
                <a:moveTo>
                  <a:pt x="0" y="0"/>
                </a:moveTo>
                <a:lnTo>
                  <a:pt x="4995695" y="0"/>
                </a:lnTo>
                <a:cubicBezTo>
                  <a:pt x="4995696" y="95120"/>
                  <a:pt x="4995696" y="190240"/>
                  <a:pt x="4995697" y="285360"/>
                </a:cubicBezTo>
                <a:cubicBezTo>
                  <a:pt x="4995696" y="357734"/>
                  <a:pt x="4995696" y="430108"/>
                  <a:pt x="4995695" y="502482"/>
                </a:cubicBezTo>
                <a:lnTo>
                  <a:pt x="0" y="502482"/>
                </a:lnTo>
                <a:lnTo>
                  <a:pt x="122832" y="251241"/>
                </a:lnTo>
                <a:lnTo>
                  <a:pt x="0" y="0"/>
                </a:lnTo>
                <a:close/>
              </a:path>
            </a:pathLst>
          </a:cu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47" name="Chevron 27"/>
          <p:cNvSpPr/>
          <p:nvPr/>
        </p:nvSpPr>
        <p:spPr bwMode="auto">
          <a:xfrm>
            <a:off x="3758222" y="3030127"/>
            <a:ext cx="2647353" cy="502482"/>
          </a:xfrm>
          <a:custGeom>
            <a:avLst/>
            <a:gdLst>
              <a:gd name="connsiteX0" fmla="*/ 0 w 5118527"/>
              <a:gd name="connsiteY0" fmla="*/ 0 h 502482"/>
              <a:gd name="connsiteX1" fmla="*/ 4995695 w 5118527"/>
              <a:gd name="connsiteY1" fmla="*/ 0 h 502482"/>
              <a:gd name="connsiteX2" fmla="*/ 5118527 w 5118527"/>
              <a:gd name="connsiteY2" fmla="*/ 251241 h 502482"/>
              <a:gd name="connsiteX3" fmla="*/ 4995695 w 5118527"/>
              <a:gd name="connsiteY3" fmla="*/ 502482 h 502482"/>
              <a:gd name="connsiteX4" fmla="*/ 0 w 5118527"/>
              <a:gd name="connsiteY4" fmla="*/ 502482 h 502482"/>
              <a:gd name="connsiteX5" fmla="*/ 122832 w 5118527"/>
              <a:gd name="connsiteY5" fmla="*/ 251241 h 502482"/>
              <a:gd name="connsiteX6" fmla="*/ 0 w 5118527"/>
              <a:gd name="connsiteY6" fmla="*/ 0 h 502482"/>
              <a:gd name="connsiteX0" fmla="*/ 0 w 4995697"/>
              <a:gd name="connsiteY0" fmla="*/ 0 h 502482"/>
              <a:gd name="connsiteX1" fmla="*/ 4995695 w 4995697"/>
              <a:gd name="connsiteY1" fmla="*/ 0 h 502482"/>
              <a:gd name="connsiteX2" fmla="*/ 4995697 w 4995697"/>
              <a:gd name="connsiteY2" fmla="*/ 285360 h 502482"/>
              <a:gd name="connsiteX3" fmla="*/ 4995695 w 4995697"/>
              <a:gd name="connsiteY3" fmla="*/ 502482 h 502482"/>
              <a:gd name="connsiteX4" fmla="*/ 0 w 4995697"/>
              <a:gd name="connsiteY4" fmla="*/ 502482 h 502482"/>
              <a:gd name="connsiteX5" fmla="*/ 122832 w 4995697"/>
              <a:gd name="connsiteY5" fmla="*/ 251241 h 502482"/>
              <a:gd name="connsiteX6" fmla="*/ 0 w 4995697"/>
              <a:gd name="connsiteY6" fmla="*/ 0 h 5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697" h="502482">
                <a:moveTo>
                  <a:pt x="0" y="0"/>
                </a:moveTo>
                <a:lnTo>
                  <a:pt x="4995695" y="0"/>
                </a:lnTo>
                <a:cubicBezTo>
                  <a:pt x="4995696" y="95120"/>
                  <a:pt x="4995696" y="190240"/>
                  <a:pt x="4995697" y="285360"/>
                </a:cubicBezTo>
                <a:cubicBezTo>
                  <a:pt x="4995696" y="357734"/>
                  <a:pt x="4995696" y="430108"/>
                  <a:pt x="4995695" y="502482"/>
                </a:cubicBezTo>
                <a:lnTo>
                  <a:pt x="0" y="502482"/>
                </a:lnTo>
                <a:lnTo>
                  <a:pt x="122832" y="251241"/>
                </a:lnTo>
                <a:lnTo>
                  <a:pt x="0" y="0"/>
                </a:lnTo>
                <a:close/>
              </a:path>
            </a:pathLst>
          </a:cu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48" name="Rectangle 147"/>
          <p:cNvSpPr/>
          <p:nvPr/>
        </p:nvSpPr>
        <p:spPr>
          <a:xfrm>
            <a:off x="5121766" y="2666999"/>
            <a:ext cx="2089033" cy="369332"/>
          </a:xfrm>
          <a:prstGeom prst="rect">
            <a:avLst/>
          </a:prstGeom>
        </p:spPr>
        <p:txBody>
          <a:bodyPr wrap="none">
            <a:spAutoFit/>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outerShdw blurRad="38100" dist="38100" dir="2700000" algn="tl">
                    <a:srgbClr val="000000">
                      <a:alpha val="43137"/>
                    </a:srgbClr>
                  </a:outerShdw>
                </a:effectLst>
                <a:uLnTx/>
                <a:uFillTx/>
              </a:rPr>
              <a:t>BI Semantic Model</a:t>
            </a:r>
          </a:p>
        </p:txBody>
      </p:sp>
      <p:sp>
        <p:nvSpPr>
          <p:cNvPr id="149" name="Rectangle 148"/>
          <p:cNvSpPr/>
          <p:nvPr/>
        </p:nvSpPr>
        <p:spPr>
          <a:xfrm>
            <a:off x="4200901" y="3124200"/>
            <a:ext cx="1292341" cy="338554"/>
          </a:xfrm>
          <a:prstGeom prst="rect">
            <a:avLst/>
          </a:prstGeom>
        </p:spPr>
        <p:txBody>
          <a:bodyPr wrap="none">
            <a:spAutoFit/>
          </a:body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Data model </a:t>
            </a: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50" name="Rectangle 149"/>
          <p:cNvSpPr/>
          <p:nvPr/>
        </p:nvSpPr>
        <p:spPr>
          <a:xfrm>
            <a:off x="4200901" y="3614186"/>
            <a:ext cx="1495922" cy="584775"/>
          </a:xfrm>
          <a:prstGeom prst="rect">
            <a:avLst/>
          </a:prstGeom>
        </p:spPr>
        <p:txBody>
          <a:bodyPr wrap="none">
            <a:spAutoFit/>
          </a:body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Business logic </a:t>
            </a:r>
          </a:p>
          <a:p>
            <a:pPr marL="0" marR="0" lvl="0" indent="0"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and queries</a:t>
            </a: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51" name="Rectangle 150"/>
          <p:cNvSpPr/>
          <p:nvPr/>
        </p:nvSpPr>
        <p:spPr>
          <a:xfrm>
            <a:off x="4200901" y="4359956"/>
            <a:ext cx="1236236" cy="338554"/>
          </a:xfrm>
          <a:prstGeom prst="rect">
            <a:avLst/>
          </a:prstGeom>
        </p:spPr>
        <p:txBody>
          <a:bodyPr wrap="none">
            <a:spAutoFit/>
          </a:body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Data access</a:t>
            </a: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pic>
        <p:nvPicPr>
          <p:cNvPr id="152" name="Picture 4" descr="C:\Users\pavc\Downloads\smallScreenshot.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7768" y="5681293"/>
            <a:ext cx="398318" cy="361568"/>
          </a:xfrm>
          <a:prstGeom prst="rect">
            <a:avLst/>
          </a:prstGeom>
          <a:noFill/>
          <a:ln>
            <a:noFill/>
          </a:ln>
          <a:extLst/>
        </p:spPr>
      </p:pic>
      <p:pic>
        <p:nvPicPr>
          <p:cNvPr id="153" name="Picture 1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1513" y="5681294"/>
            <a:ext cx="604063" cy="369005"/>
          </a:xfrm>
          <a:prstGeom prst="rect">
            <a:avLst/>
          </a:prstGeom>
        </p:spPr>
      </p:pic>
      <p:pic>
        <p:nvPicPr>
          <p:cNvPr id="15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5067" y="5681294"/>
            <a:ext cx="785994" cy="39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 name="Picture 1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0321" y="5681294"/>
            <a:ext cx="433322" cy="485657"/>
          </a:xfrm>
          <a:prstGeom prst="rect">
            <a:avLst/>
          </a:prstGeom>
        </p:spPr>
      </p:pic>
      <p:pic>
        <p:nvPicPr>
          <p:cNvPr id="156" name="Picture 1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81630" y="5681294"/>
            <a:ext cx="400740" cy="490907"/>
          </a:xfrm>
          <a:prstGeom prst="rect">
            <a:avLst/>
          </a:prstGeom>
        </p:spPr>
      </p:pic>
      <p:cxnSp>
        <p:nvCxnSpPr>
          <p:cNvPr id="157" name="Elbow Connector 156"/>
          <p:cNvCxnSpPr>
            <a:stCxn id="162" idx="2"/>
            <a:endCxn id="144" idx="0"/>
          </p:cNvCxnSpPr>
          <p:nvPr/>
        </p:nvCxnSpPr>
        <p:spPr>
          <a:xfrm rot="16200000" flipH="1">
            <a:off x="4150743" y="701461"/>
            <a:ext cx="743301" cy="3187778"/>
          </a:xfrm>
          <a:prstGeom prst="bentConnector3">
            <a:avLst>
              <a:gd name="adj1" fmla="val 50000"/>
            </a:avLst>
          </a:prstGeom>
          <a:noFill/>
          <a:ln w="28575" cap="flat" cmpd="sng" algn="ctr">
            <a:solidFill>
              <a:schemeClr val="accent1"/>
            </a:solidFill>
            <a:prstDash val="solid"/>
            <a:headEnd type="arrow"/>
            <a:tailEnd type="arrow"/>
          </a:ln>
          <a:effectLst/>
        </p:spPr>
      </p:cxnSp>
      <p:pic>
        <p:nvPicPr>
          <p:cNvPr id="162" name="Picture 8" descr="C:\from tstenvrouter\DVD\ResDVD36_Disk1_MS_Confidential\DVD_ART36\Artwork_Imagery\Icons - Illustrations\_ REAL VISTA STYLE\product finished stacked cube.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892" t="20072" r="12679" b="12244"/>
          <a:stretch/>
        </p:blipFill>
        <p:spPr bwMode="auto">
          <a:xfrm>
            <a:off x="2684727" y="1586552"/>
            <a:ext cx="487553" cy="3371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3"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38472" y="1575441"/>
            <a:ext cx="487553" cy="315344"/>
          </a:xfrm>
          <a:prstGeom prst="rect">
            <a:avLst/>
          </a:prstGeom>
          <a:noFill/>
          <a:ln>
            <a:noFill/>
          </a:ln>
          <a:effectLst>
            <a:outerShdw dist="35921" dir="2700000" algn="ctr" rotWithShape="0">
              <a:srgbClr val="93959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6"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48109" y="1524000"/>
            <a:ext cx="487553" cy="365760"/>
          </a:xfrm>
          <a:prstGeom prst="rect">
            <a:avLst/>
          </a:prstGeom>
          <a:noFill/>
          <a:ln>
            <a:noFill/>
          </a:ln>
          <a:effectLst>
            <a:outerShdw dist="35921" dir="2700000" algn="ctr" rotWithShape="0">
              <a:srgbClr val="93959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8" name="Elbow Connector 45"/>
          <p:cNvCxnSpPr/>
          <p:nvPr/>
        </p:nvCxnSpPr>
        <p:spPr>
          <a:xfrm>
            <a:off x="4393528" y="1939504"/>
            <a:ext cx="0" cy="365760"/>
          </a:xfrm>
          <a:prstGeom prst="straightConnector1">
            <a:avLst/>
          </a:prstGeom>
          <a:noFill/>
          <a:ln w="28575" cap="flat" cmpd="sng" algn="ctr">
            <a:solidFill>
              <a:schemeClr val="accent1"/>
            </a:solidFill>
            <a:prstDash val="solid"/>
            <a:headEnd type="arrow" w="med" len="med"/>
            <a:tailEnd type="none" w="med" len="med"/>
          </a:ln>
          <a:effectLst/>
        </p:spPr>
      </p:cxnSp>
      <p:cxnSp>
        <p:nvCxnSpPr>
          <p:cNvPr id="169" name="Elbow Connector 48"/>
          <p:cNvCxnSpPr/>
          <p:nvPr/>
        </p:nvCxnSpPr>
        <p:spPr>
          <a:xfrm>
            <a:off x="6118478" y="1933143"/>
            <a:ext cx="3" cy="365760"/>
          </a:xfrm>
          <a:prstGeom prst="straightConnector1">
            <a:avLst/>
          </a:prstGeom>
          <a:noFill/>
          <a:ln w="28575" cap="flat" cmpd="sng" algn="ctr">
            <a:solidFill>
              <a:schemeClr val="accent1"/>
            </a:solidFill>
            <a:prstDash val="solid"/>
            <a:headEnd type="arrow" w="med" len="med"/>
            <a:tailEnd type="none" w="med" len="med"/>
          </a:ln>
          <a:effectLst/>
        </p:spPr>
      </p:cxnSp>
      <p:cxnSp>
        <p:nvCxnSpPr>
          <p:cNvPr id="170" name="Elbow Connector 51"/>
          <p:cNvCxnSpPr/>
          <p:nvPr/>
        </p:nvCxnSpPr>
        <p:spPr>
          <a:xfrm flipV="1">
            <a:off x="7483424" y="1939505"/>
            <a:ext cx="1" cy="365760"/>
          </a:xfrm>
          <a:prstGeom prst="straightConnector1">
            <a:avLst/>
          </a:prstGeom>
          <a:noFill/>
          <a:ln w="28575" cap="flat" cmpd="sng" algn="ctr">
            <a:solidFill>
              <a:schemeClr val="accent1"/>
            </a:solidFill>
            <a:prstDash val="solid"/>
            <a:headEnd type="none" w="med" len="med"/>
            <a:tailEnd type="arrow" w="med" len="med"/>
          </a:ln>
          <a:effectLst/>
        </p:spPr>
      </p:cxnSp>
      <p:pic>
        <p:nvPicPr>
          <p:cNvPr id="177" name="Picture 17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00233" y="3655874"/>
            <a:ext cx="473959" cy="535126"/>
          </a:xfrm>
          <a:prstGeom prst="rect">
            <a:avLst/>
          </a:prstGeom>
        </p:spPr>
      </p:pic>
      <p:cxnSp>
        <p:nvCxnSpPr>
          <p:cNvPr id="178" name="Straight Arrow Connector 177"/>
          <p:cNvCxnSpPr/>
          <p:nvPr/>
        </p:nvCxnSpPr>
        <p:spPr>
          <a:xfrm>
            <a:off x="2873878" y="4360954"/>
            <a:ext cx="491951" cy="298553"/>
          </a:xfrm>
          <a:prstGeom prst="straightConnector1">
            <a:avLst/>
          </a:prstGeom>
          <a:noFill/>
          <a:ln w="9525" cap="flat" cmpd="sng" algn="ctr">
            <a:solidFill>
              <a:srgbClr val="FFC423">
                <a:shade val="95000"/>
                <a:satMod val="105000"/>
              </a:srgbClr>
            </a:solidFill>
            <a:prstDash val="solid"/>
            <a:headEnd type="triangle"/>
            <a:tailEnd type="triangle"/>
          </a:ln>
          <a:effectLst/>
        </p:spPr>
      </p:cxnSp>
      <p:cxnSp>
        <p:nvCxnSpPr>
          <p:cNvPr id="179" name="Straight Arrow Connector 178"/>
          <p:cNvCxnSpPr/>
          <p:nvPr/>
        </p:nvCxnSpPr>
        <p:spPr>
          <a:xfrm flipH="1">
            <a:off x="2873878" y="4360954"/>
            <a:ext cx="471483" cy="298553"/>
          </a:xfrm>
          <a:prstGeom prst="straightConnector1">
            <a:avLst/>
          </a:prstGeom>
          <a:noFill/>
          <a:ln w="9525" cap="flat" cmpd="sng" algn="ctr">
            <a:solidFill>
              <a:srgbClr val="FFC423">
                <a:shade val="95000"/>
                <a:satMod val="105000"/>
              </a:srgbClr>
            </a:solidFill>
            <a:prstDash val="solid"/>
            <a:headEnd type="triangle"/>
            <a:tailEnd type="triangle"/>
          </a:ln>
          <a:effectLst/>
        </p:spPr>
      </p:cxnSp>
      <p:cxnSp>
        <p:nvCxnSpPr>
          <p:cNvPr id="180" name="Straight Arrow Connector 179"/>
          <p:cNvCxnSpPr/>
          <p:nvPr/>
        </p:nvCxnSpPr>
        <p:spPr>
          <a:xfrm>
            <a:off x="3113410" y="4284753"/>
            <a:ext cx="0" cy="429905"/>
          </a:xfrm>
          <a:prstGeom prst="straightConnector1">
            <a:avLst/>
          </a:prstGeom>
          <a:noFill/>
          <a:ln w="9525" cap="flat" cmpd="sng" algn="ctr">
            <a:solidFill>
              <a:srgbClr val="FFC423">
                <a:shade val="95000"/>
                <a:satMod val="105000"/>
              </a:srgbClr>
            </a:solidFill>
            <a:prstDash val="solid"/>
            <a:headEnd type="triangle"/>
            <a:tailEnd type="triangle"/>
          </a:ln>
          <a:effectLst/>
        </p:spPr>
      </p:cxnSp>
      <p:pic>
        <p:nvPicPr>
          <p:cNvPr id="18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4059" y="3124201"/>
            <a:ext cx="625570" cy="35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 name="Chevron 27"/>
          <p:cNvSpPr/>
          <p:nvPr/>
        </p:nvSpPr>
        <p:spPr bwMode="auto">
          <a:xfrm>
            <a:off x="6499134" y="3030127"/>
            <a:ext cx="1446923"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84" name="Chevron 27"/>
          <p:cNvSpPr/>
          <p:nvPr/>
        </p:nvSpPr>
        <p:spPr bwMode="auto">
          <a:xfrm>
            <a:off x="8024311" y="3030127"/>
            <a:ext cx="1446923"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85" name="Chevron 27"/>
          <p:cNvSpPr/>
          <p:nvPr/>
        </p:nvSpPr>
        <p:spPr bwMode="auto">
          <a:xfrm>
            <a:off x="6499134" y="3653620"/>
            <a:ext cx="1446923"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86" name="Chevron 27"/>
          <p:cNvSpPr/>
          <p:nvPr/>
        </p:nvSpPr>
        <p:spPr bwMode="auto">
          <a:xfrm>
            <a:off x="8024311" y="3657493"/>
            <a:ext cx="1446923"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87" name="Chevron 27"/>
          <p:cNvSpPr/>
          <p:nvPr/>
        </p:nvSpPr>
        <p:spPr bwMode="auto">
          <a:xfrm>
            <a:off x="6499136" y="4275759"/>
            <a:ext cx="689136"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88" name="Chevron 27"/>
          <p:cNvSpPr/>
          <p:nvPr/>
        </p:nvSpPr>
        <p:spPr bwMode="auto">
          <a:xfrm>
            <a:off x="8008983" y="4275759"/>
            <a:ext cx="689136"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89" name="Chevron 27"/>
          <p:cNvSpPr/>
          <p:nvPr/>
        </p:nvSpPr>
        <p:spPr bwMode="auto">
          <a:xfrm>
            <a:off x="7254059" y="4275759"/>
            <a:ext cx="689136"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90" name="Chevron 27"/>
          <p:cNvSpPr/>
          <p:nvPr/>
        </p:nvSpPr>
        <p:spPr bwMode="auto">
          <a:xfrm>
            <a:off x="8763905" y="4275759"/>
            <a:ext cx="689136"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91" name="Rectangle 190"/>
          <p:cNvSpPr/>
          <p:nvPr/>
        </p:nvSpPr>
        <p:spPr>
          <a:xfrm>
            <a:off x="6538170" y="4385377"/>
            <a:ext cx="611065"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gradFill>
                  <a:gsLst>
                    <a:gs pos="0">
                      <a:srgbClr val="FFFFFF"/>
                    </a:gs>
                    <a:gs pos="100000">
                      <a:srgbClr val="FFFFFF"/>
                    </a:gs>
                  </a:gsLst>
                  <a:lin ang="5400000" scaled="0"/>
                </a:gradFill>
                <a:effectLst/>
                <a:uLnTx/>
                <a:uFillTx/>
              </a:rPr>
              <a:t>ROLAP</a:t>
            </a:r>
            <a:endParaRPr kumimoji="0" lang="en-US" sz="1100" b="0" i="0" u="none" strike="noStrike" kern="0" cap="none" spc="0" normalizeH="0" baseline="0" noProof="0" dirty="0">
              <a:ln>
                <a:noFill/>
              </a:ln>
              <a:solidFill>
                <a:sysClr val="windowText" lastClr="000000"/>
              </a:solidFill>
              <a:effectLst/>
              <a:uLnTx/>
              <a:uFillTx/>
            </a:endParaRPr>
          </a:p>
        </p:txBody>
      </p:sp>
      <p:sp>
        <p:nvSpPr>
          <p:cNvPr id="192" name="Rectangle 191"/>
          <p:cNvSpPr/>
          <p:nvPr/>
        </p:nvSpPr>
        <p:spPr>
          <a:xfrm>
            <a:off x="7289878" y="4388500"/>
            <a:ext cx="652743"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MOLAP</a:t>
            </a:r>
            <a:endParaRPr kumimoji="0" lang="en-US" sz="1100" b="0" i="0" u="none" strike="noStrike" kern="0" cap="none" spc="0" normalizeH="0" baseline="0" noProof="0" dirty="0">
              <a:ln>
                <a:noFill/>
              </a:ln>
              <a:solidFill>
                <a:sysClr val="windowText" lastClr="000000"/>
              </a:solidFill>
              <a:effectLst/>
              <a:uLnTx/>
              <a:uFillTx/>
            </a:endParaRPr>
          </a:p>
        </p:txBody>
      </p:sp>
      <p:sp>
        <p:nvSpPr>
          <p:cNvPr id="193" name="Rectangle 192"/>
          <p:cNvSpPr/>
          <p:nvPr/>
        </p:nvSpPr>
        <p:spPr>
          <a:xfrm>
            <a:off x="8020152" y="4385377"/>
            <a:ext cx="712054"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gradFill>
                  <a:gsLst>
                    <a:gs pos="0">
                      <a:srgbClr val="FFFFFF"/>
                    </a:gs>
                    <a:gs pos="100000">
                      <a:srgbClr val="FFFFFF"/>
                    </a:gs>
                  </a:gsLst>
                  <a:lin ang="5400000" scaled="0"/>
                </a:gradFill>
                <a:effectLst/>
                <a:uLnTx/>
                <a:uFillTx/>
              </a:rPr>
              <a:t>VertiPaq</a:t>
            </a:r>
            <a:endParaRPr kumimoji="0" lang="en-US" sz="1100" b="0" i="0" u="none" strike="noStrike" kern="0" cap="none" spc="0" normalizeH="0" baseline="0" noProof="0" dirty="0">
              <a:ln>
                <a:noFill/>
              </a:ln>
              <a:solidFill>
                <a:sysClr val="windowText" lastClr="000000"/>
              </a:solidFill>
              <a:effectLst/>
              <a:uLnTx/>
              <a:uFillTx/>
            </a:endParaRPr>
          </a:p>
        </p:txBody>
      </p:sp>
      <p:sp>
        <p:nvSpPr>
          <p:cNvPr id="194" name="Rectangle 193"/>
          <p:cNvSpPr/>
          <p:nvPr/>
        </p:nvSpPr>
        <p:spPr>
          <a:xfrm>
            <a:off x="8826983" y="4298401"/>
            <a:ext cx="562975" cy="43088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Direct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Query</a:t>
            </a:r>
            <a:endParaRPr kumimoji="0" lang="en-US" sz="1100" b="0" i="0" u="none" strike="noStrike" kern="0" cap="none" spc="0" normalizeH="0" baseline="0" noProof="0" dirty="0">
              <a:ln>
                <a:noFill/>
              </a:ln>
              <a:solidFill>
                <a:sysClr val="windowText" lastClr="000000"/>
              </a:solidFill>
              <a:effectLst/>
              <a:uLnTx/>
              <a:uFillTx/>
            </a:endParaRPr>
          </a:p>
        </p:txBody>
      </p:sp>
      <p:sp>
        <p:nvSpPr>
          <p:cNvPr id="195" name="Rectangle 194"/>
          <p:cNvSpPr/>
          <p:nvPr/>
        </p:nvSpPr>
        <p:spPr>
          <a:xfrm>
            <a:off x="7001085" y="3770341"/>
            <a:ext cx="494045"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MDX</a:t>
            </a:r>
            <a:endParaRPr kumimoji="0" lang="en-US" sz="1100" b="0" i="0" u="none" strike="noStrike" kern="0" cap="none" spc="0" normalizeH="0" baseline="0" noProof="0" dirty="0">
              <a:ln>
                <a:noFill/>
              </a:ln>
              <a:solidFill>
                <a:sysClr val="windowText" lastClr="000000"/>
              </a:solidFill>
              <a:effectLst/>
              <a:uLnTx/>
              <a:uFillTx/>
            </a:endParaRPr>
          </a:p>
        </p:txBody>
      </p:sp>
      <p:sp>
        <p:nvSpPr>
          <p:cNvPr id="196" name="Rectangle 195"/>
          <p:cNvSpPr/>
          <p:nvPr/>
        </p:nvSpPr>
        <p:spPr>
          <a:xfrm>
            <a:off x="8511915" y="3770341"/>
            <a:ext cx="458779"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DAX</a:t>
            </a:r>
            <a:endParaRPr kumimoji="0" lang="en-US" sz="1100" b="0" i="0" u="none" strike="noStrike" kern="0" cap="none" spc="0" normalizeH="0" baseline="0" noProof="0" dirty="0">
              <a:ln>
                <a:noFill/>
              </a:ln>
              <a:solidFill>
                <a:sysClr val="windowText" lastClr="000000"/>
              </a:solidFill>
              <a:effectLst/>
              <a:uLnTx/>
              <a:uFillTx/>
            </a:endParaRPr>
          </a:p>
        </p:txBody>
      </p:sp>
      <p:sp>
        <p:nvSpPr>
          <p:cNvPr id="197" name="Rectangle 196"/>
          <p:cNvSpPr/>
          <p:nvPr/>
        </p:nvSpPr>
        <p:spPr>
          <a:xfrm>
            <a:off x="6769895" y="3047860"/>
            <a:ext cx="939680" cy="43088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Multi-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dimensional</a:t>
            </a:r>
            <a:endParaRPr kumimoji="0" lang="en-US" sz="1100" b="0" i="0" u="none" strike="noStrike" kern="0" cap="none" spc="0" normalizeH="0" baseline="0" noProof="0" dirty="0">
              <a:ln>
                <a:noFill/>
              </a:ln>
              <a:solidFill>
                <a:sysClr val="windowText" lastClr="000000"/>
              </a:solidFill>
              <a:effectLst/>
              <a:uLnTx/>
              <a:uFillTx/>
            </a:endParaRPr>
          </a:p>
        </p:txBody>
      </p:sp>
      <p:sp>
        <p:nvSpPr>
          <p:cNvPr id="198" name="Rectangle 197"/>
          <p:cNvSpPr/>
          <p:nvPr/>
        </p:nvSpPr>
        <p:spPr>
          <a:xfrm>
            <a:off x="8423003" y="3124200"/>
            <a:ext cx="649537"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Tabular</a:t>
            </a:r>
            <a:endParaRPr kumimoji="0" lang="en-US" sz="1100" b="0" i="0" u="none" strike="noStrike" kern="0" cap="none" spc="0" normalizeH="0" baseline="0" noProof="0" dirty="0">
              <a:ln>
                <a:noFill/>
              </a:ln>
              <a:solidFill>
                <a:sysClr val="windowText" lastClr="000000"/>
              </a:solidFill>
              <a:effectLst/>
              <a:uLnTx/>
              <a:uFillTx/>
            </a:endParaRPr>
          </a:p>
        </p:txBody>
      </p:sp>
      <p:cxnSp>
        <p:nvCxnSpPr>
          <p:cNvPr id="199" name="Elbow Connector 51"/>
          <p:cNvCxnSpPr/>
          <p:nvPr/>
        </p:nvCxnSpPr>
        <p:spPr>
          <a:xfrm flipV="1">
            <a:off x="9182248" y="1941279"/>
            <a:ext cx="1" cy="365760"/>
          </a:xfrm>
          <a:prstGeom prst="straightConnector1">
            <a:avLst/>
          </a:prstGeom>
          <a:noFill/>
          <a:ln w="28575" cap="flat" cmpd="sng" algn="ctr">
            <a:solidFill>
              <a:schemeClr val="accent1"/>
            </a:solidFill>
            <a:prstDash val="solid"/>
            <a:headEnd type="none" w="med" len="med"/>
            <a:tailEnd type="arrow" w="med" len="med"/>
          </a:ln>
          <a:effectLst/>
        </p:spPr>
      </p:cxnSp>
      <p:cxnSp>
        <p:nvCxnSpPr>
          <p:cNvPr id="200" name="Elbow Connector 51"/>
          <p:cNvCxnSpPr/>
          <p:nvPr/>
        </p:nvCxnSpPr>
        <p:spPr>
          <a:xfrm>
            <a:off x="6114197" y="2295350"/>
            <a:ext cx="3068051" cy="4299"/>
          </a:xfrm>
          <a:prstGeom prst="straightConnector1">
            <a:avLst/>
          </a:prstGeom>
          <a:noFill/>
          <a:ln w="28575" cap="flat" cmpd="sng" algn="ctr">
            <a:solidFill>
              <a:schemeClr val="accent1"/>
            </a:solidFill>
            <a:prstDash val="solid"/>
            <a:headEnd type="none" w="med" len="med"/>
            <a:tailEnd type="none" w="med" len="med"/>
          </a:ln>
          <a:effectLst/>
        </p:spPr>
      </p:cxnSp>
      <p:sp>
        <p:nvSpPr>
          <p:cNvPr id="201" name="Rectangle 200"/>
          <p:cNvSpPr/>
          <p:nvPr/>
        </p:nvSpPr>
        <p:spPr>
          <a:xfrm>
            <a:off x="2429811" y="1124888"/>
            <a:ext cx="997388"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Third-party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applications</a:t>
            </a:r>
            <a:endParaRPr kumimoji="0" lang="en-US" sz="1200" b="0" i="0" u="none" strike="noStrike" kern="0" cap="none" spc="0" normalizeH="0" baseline="0" noProof="0" dirty="0">
              <a:ln>
                <a:noFill/>
              </a:ln>
              <a:solidFill>
                <a:srgbClr val="FFFFFF"/>
              </a:solidFill>
              <a:effectLst/>
              <a:uLnTx/>
              <a:uFillTx/>
            </a:endParaRPr>
          </a:p>
        </p:txBody>
      </p:sp>
      <p:sp>
        <p:nvSpPr>
          <p:cNvPr id="202" name="Rectangle 201"/>
          <p:cNvSpPr/>
          <p:nvPr/>
        </p:nvSpPr>
        <p:spPr>
          <a:xfrm>
            <a:off x="3983494" y="1124888"/>
            <a:ext cx="856452"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Reporting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Services</a:t>
            </a:r>
            <a:endParaRPr kumimoji="0" lang="en-US" sz="1200" b="0" i="0" u="none" strike="noStrike" kern="0" cap="none" spc="0" normalizeH="0" baseline="0" noProof="0" dirty="0">
              <a:ln>
                <a:noFill/>
              </a:ln>
              <a:solidFill>
                <a:srgbClr val="FFFFFF"/>
              </a:solidFill>
              <a:effectLst/>
              <a:uLnTx/>
              <a:uFillTx/>
            </a:endParaRPr>
          </a:p>
        </p:txBody>
      </p:sp>
      <p:sp>
        <p:nvSpPr>
          <p:cNvPr id="203" name="Rectangle 202"/>
          <p:cNvSpPr/>
          <p:nvPr/>
        </p:nvSpPr>
        <p:spPr>
          <a:xfrm>
            <a:off x="5844395" y="1247001"/>
            <a:ext cx="561756"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Excel </a:t>
            </a:r>
          </a:p>
        </p:txBody>
      </p:sp>
      <p:sp>
        <p:nvSpPr>
          <p:cNvPr id="204" name="Rectangle 203"/>
          <p:cNvSpPr/>
          <p:nvPr/>
        </p:nvSpPr>
        <p:spPr>
          <a:xfrm>
            <a:off x="6998468" y="1295401"/>
            <a:ext cx="937116"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FFFFFF"/>
                </a:solidFill>
                <a:effectLst/>
                <a:uLnTx/>
                <a:uFillTx/>
              </a:rPr>
              <a:t>PowerPivot</a:t>
            </a:r>
            <a:endParaRPr kumimoji="0" lang="en-US" sz="1200" b="0" i="0" u="none" strike="noStrike" kern="0" cap="none" spc="0" normalizeH="0" baseline="0" noProof="0" dirty="0">
              <a:ln>
                <a:noFill/>
              </a:ln>
              <a:solidFill>
                <a:srgbClr val="FFFFFF"/>
              </a:solidFill>
              <a:effectLst/>
              <a:uLnTx/>
              <a:uFillTx/>
            </a:endParaRPr>
          </a:p>
        </p:txBody>
      </p:sp>
      <p:sp>
        <p:nvSpPr>
          <p:cNvPr id="205" name="Rectangle 204"/>
          <p:cNvSpPr/>
          <p:nvPr/>
        </p:nvSpPr>
        <p:spPr>
          <a:xfrm>
            <a:off x="2545865" y="6122033"/>
            <a:ext cx="879921"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Databases</a:t>
            </a:r>
            <a:endParaRPr kumimoji="0" lang="en-US" sz="1200" b="0" i="0" u="none" strike="noStrike" kern="0" cap="none" spc="0" normalizeH="0" baseline="0" noProof="0" dirty="0">
              <a:ln>
                <a:noFill/>
              </a:ln>
              <a:solidFill>
                <a:srgbClr val="FFFFFF"/>
              </a:solidFill>
              <a:effectLst/>
              <a:uLnTx/>
              <a:uFillTx/>
            </a:endParaRPr>
          </a:p>
        </p:txBody>
      </p:sp>
      <p:sp>
        <p:nvSpPr>
          <p:cNvPr id="206" name="Rectangle 205"/>
          <p:cNvSpPr/>
          <p:nvPr/>
        </p:nvSpPr>
        <p:spPr>
          <a:xfrm>
            <a:off x="3901453" y="6122033"/>
            <a:ext cx="1330364"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LOB Applications</a:t>
            </a:r>
            <a:endParaRPr kumimoji="0" lang="en-US" sz="1200" b="0" i="0" u="none" strike="noStrike" kern="0" cap="none" spc="0" normalizeH="0" baseline="0" noProof="0" dirty="0">
              <a:ln>
                <a:noFill/>
              </a:ln>
              <a:solidFill>
                <a:srgbClr val="FFFFFF"/>
              </a:solidFill>
              <a:effectLst/>
              <a:uLnTx/>
              <a:uFillTx/>
            </a:endParaRPr>
          </a:p>
        </p:txBody>
      </p:sp>
      <p:sp>
        <p:nvSpPr>
          <p:cNvPr id="207" name="Rectangle 206"/>
          <p:cNvSpPr/>
          <p:nvPr/>
        </p:nvSpPr>
        <p:spPr>
          <a:xfrm>
            <a:off x="5844395" y="6122033"/>
            <a:ext cx="479618"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Files</a:t>
            </a:r>
            <a:endParaRPr kumimoji="0" lang="en-US" sz="1200" b="0" i="0" u="none" strike="noStrike" kern="0" cap="none" spc="0" normalizeH="0" baseline="0" noProof="0" dirty="0">
              <a:ln>
                <a:noFill/>
              </a:ln>
              <a:solidFill>
                <a:srgbClr val="FFFFFF"/>
              </a:solidFill>
              <a:effectLst/>
              <a:uLnTx/>
              <a:uFillTx/>
            </a:endParaRPr>
          </a:p>
        </p:txBody>
      </p:sp>
      <p:sp>
        <p:nvSpPr>
          <p:cNvPr id="208" name="Rectangle 207"/>
          <p:cNvSpPr/>
          <p:nvPr/>
        </p:nvSpPr>
        <p:spPr>
          <a:xfrm>
            <a:off x="7016314" y="6122033"/>
            <a:ext cx="1051890"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FFFFFF"/>
                </a:solidFill>
                <a:effectLst/>
                <a:uLnTx/>
                <a:uFillTx/>
              </a:rPr>
              <a:t>OData</a:t>
            </a:r>
            <a:r>
              <a:rPr kumimoji="0" lang="en-US" sz="1200" b="0" i="0" u="none" strike="noStrike" kern="0" cap="none" spc="0" normalizeH="0" baseline="0" noProof="0" dirty="0" smtClean="0">
                <a:ln>
                  <a:noFill/>
                </a:ln>
                <a:solidFill>
                  <a:srgbClr val="FFFFFF"/>
                </a:solidFill>
                <a:effectLst/>
                <a:uLnTx/>
                <a:uFillTx/>
              </a:rPr>
              <a:t> Feeds</a:t>
            </a:r>
            <a:endParaRPr kumimoji="0" lang="en-US" sz="1200" b="0" i="0" u="none" strike="noStrike" kern="0" cap="none" spc="0" normalizeH="0" baseline="0" noProof="0" dirty="0">
              <a:ln>
                <a:noFill/>
              </a:ln>
              <a:solidFill>
                <a:srgbClr val="FFFFFF"/>
              </a:solidFill>
              <a:effectLst/>
              <a:uLnTx/>
              <a:uFillTx/>
            </a:endParaRPr>
          </a:p>
        </p:txBody>
      </p:sp>
      <p:sp>
        <p:nvSpPr>
          <p:cNvPr id="209" name="Rectangle 208"/>
          <p:cNvSpPr/>
          <p:nvPr/>
        </p:nvSpPr>
        <p:spPr>
          <a:xfrm>
            <a:off x="8771344" y="6122033"/>
            <a:ext cx="1173463"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FFFFFF"/>
                </a:solidFill>
                <a:effectLst/>
                <a:uLnTx/>
                <a:uFillTx/>
              </a:rPr>
              <a:t>Cloud Services</a:t>
            </a:r>
            <a:endParaRPr kumimoji="0" lang="en-US" sz="1200" b="0" i="0" u="none" strike="noStrike" kern="0" cap="none" spc="0" normalizeH="0" baseline="0" noProof="0" dirty="0">
              <a:ln>
                <a:noFill/>
              </a:ln>
              <a:solidFill>
                <a:srgbClr val="FFFFFF"/>
              </a:solidFill>
              <a:effectLst/>
              <a:uLnTx/>
              <a:uFillTx/>
            </a:endParaRPr>
          </a:p>
        </p:txBody>
      </p:sp>
      <p:grpSp>
        <p:nvGrpSpPr>
          <p:cNvPr id="210" name="Group 209"/>
          <p:cNvGrpSpPr/>
          <p:nvPr/>
        </p:nvGrpSpPr>
        <p:grpSpPr>
          <a:xfrm>
            <a:off x="3958311" y="1592346"/>
            <a:ext cx="800790" cy="360510"/>
            <a:chOff x="-533400" y="3162300"/>
            <a:chExt cx="1066800" cy="562904"/>
          </a:xfrm>
        </p:grpSpPr>
        <p:pic>
          <p:nvPicPr>
            <p:cNvPr id="211" name="Picture 9" descr="C:\from tstenvrouter\DVD\ResDVD36_Disk1_MS_Confidential\DVD_ART36\Artwork_Imagery\Icons - Illustrations\_ SEVEN STYLE\statistic pie chart share.png"/>
            <p:cNvPicPr>
              <a:picLocks noChangeAspect="1" noChangeArrowheads="1"/>
            </p:cNvPicPr>
            <p:nvPr/>
          </p:nvPicPr>
          <p:blipFill rotWithShape="1">
            <a:blip r:embed="rId14" cstate="print">
              <a:duotone>
                <a:srgbClr val="8557C9">
                  <a:shade val="45000"/>
                  <a:satMod val="135000"/>
                </a:srgbClr>
                <a:prstClr val="white"/>
              </a:duotone>
              <a:extLst>
                <a:ext uri="{28A0092B-C50C-407E-A947-70E740481C1C}">
                  <a14:useLocalDpi xmlns:a14="http://schemas.microsoft.com/office/drawing/2010/main" val="0"/>
                </a:ext>
              </a:extLst>
            </a:blip>
            <a:srcRect t="29213" b="25211"/>
            <a:stretch/>
          </p:blipFill>
          <p:spPr bwMode="auto">
            <a:xfrm>
              <a:off x="-318064" y="3162300"/>
              <a:ext cx="851464" cy="562904"/>
            </a:xfrm>
            <a:prstGeom prst="rect">
              <a:avLst/>
            </a:prstGeom>
            <a:effectLst/>
            <a:extLst>
              <a:ext uri="{909E8E84-426E-40DD-AFC4-6F175D3DCCD1}">
                <a14:hiddenFill xmlns:a14="http://schemas.microsoft.com/office/drawing/2010/main">
                  <a:solidFill>
                    <a:srgbClr val="FFFFFF"/>
                  </a:solidFill>
                </a14:hiddenFill>
              </a:ext>
            </a:extLst>
          </p:spPr>
        </p:pic>
        <p:pic>
          <p:nvPicPr>
            <p:cNvPr id="212" name="Picture 211" descr="CrescentLogoBlack_v2.png"/>
            <p:cNvPicPr>
              <a:picLocks noChangeAspect="1"/>
            </p:cNvPicPr>
            <p:nvPr/>
          </p:nvPicPr>
          <p:blipFill>
            <a:blip r:embed="rId15" cstate="print"/>
            <a:srcRect t="16667" b="16667"/>
            <a:stretch>
              <a:fillRect/>
            </a:stretch>
          </p:blipFill>
          <p:spPr>
            <a:xfrm>
              <a:off x="-533400" y="3162300"/>
              <a:ext cx="1066800" cy="533400"/>
            </a:xfrm>
            <a:prstGeom prst="rect">
              <a:avLst/>
            </a:prstGeom>
            <a:effectLst/>
          </p:spPr>
        </p:pic>
      </p:grpSp>
      <p:sp>
        <p:nvSpPr>
          <p:cNvPr id="213" name="Rectangle 212"/>
          <p:cNvSpPr/>
          <p:nvPr/>
        </p:nvSpPr>
        <p:spPr>
          <a:xfrm>
            <a:off x="8749832" y="1138536"/>
            <a:ext cx="909480"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SharePoint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Insights</a:t>
            </a:r>
            <a:endParaRPr kumimoji="0" lang="en-US" sz="1200" b="0" i="0" u="none" strike="noStrike" kern="0" cap="none" spc="0" normalizeH="0" baseline="0" noProof="0" dirty="0">
              <a:ln>
                <a:noFill/>
              </a:ln>
              <a:solidFill>
                <a:srgbClr val="FFFFFF"/>
              </a:solidFill>
              <a:effectLst/>
              <a:uLnTx/>
              <a:uFillTx/>
            </a:endParaRPr>
          </a:p>
        </p:txBody>
      </p:sp>
      <p:sp>
        <p:nvSpPr>
          <p:cNvPr id="10" name="Title 9"/>
          <p:cNvSpPr>
            <a:spLocks noGrp="1"/>
          </p:cNvSpPr>
          <p:nvPr>
            <p:ph type="title"/>
          </p:nvPr>
        </p:nvSpPr>
        <p:spPr>
          <a:xfrm>
            <a:off x="519113" y="228600"/>
            <a:ext cx="11149013" cy="1218795"/>
          </a:xfrm>
        </p:spPr>
        <p:txBody>
          <a:bodyPr/>
          <a:lstStyle/>
          <a:p>
            <a:r>
              <a:rPr lang="en-US" dirty="0"/>
              <a:t>BI Semantic Model: Architecture</a:t>
            </a:r>
            <a:br>
              <a:rPr lang="en-US" dirty="0"/>
            </a:br>
            <a:endParaRPr lang="en-US" dirty="0"/>
          </a:p>
        </p:txBody>
      </p:sp>
      <p:pic>
        <p:nvPicPr>
          <p:cNvPr id="66" name="Picture 65" descr="Excel2007_ProductIcon.png"/>
          <p:cNvPicPr>
            <a:picLocks noChangeAspect="1"/>
          </p:cNvPicPr>
          <p:nvPr/>
        </p:nvPicPr>
        <p:blipFill>
          <a:blip r:embed="rId16" cstate="print"/>
          <a:stretch>
            <a:fillRect/>
          </a:stretch>
        </p:blipFill>
        <p:spPr>
          <a:xfrm>
            <a:off x="5933258" y="1555929"/>
            <a:ext cx="366050" cy="354368"/>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92250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cs typeface="Arial"/>
              </a:rPr>
              <a:t>Querying the BI Semantic Model with DAX</a:t>
            </a:r>
            <a:endParaRPr lang="en-US" sz="2800" dirty="0"/>
          </a:p>
        </p:txBody>
      </p:sp>
      <p:sp>
        <p:nvSpPr>
          <p:cNvPr id="3" name="Text Placeholder 2"/>
          <p:cNvSpPr>
            <a:spLocks noGrp="1"/>
          </p:cNvSpPr>
          <p:nvPr>
            <p:ph type="body" sz="quarter" idx="10"/>
          </p:nvPr>
        </p:nvSpPr>
        <p:spPr>
          <a:xfrm>
            <a:off x="519112" y="1447799"/>
            <a:ext cx="11286026" cy="3594830"/>
          </a:xfrm>
        </p:spPr>
        <p:txBody>
          <a:bodyPr/>
          <a:lstStyle/>
          <a:p>
            <a:r>
              <a:rPr lang="en-US" dirty="0"/>
              <a:t>DAX query results are always a table (</a:t>
            </a:r>
            <a:r>
              <a:rPr lang="en-US" dirty="0" err="1"/>
              <a:t>rowset</a:t>
            </a:r>
            <a:r>
              <a:rPr lang="en-US" dirty="0"/>
              <a:t>)</a:t>
            </a:r>
          </a:p>
          <a:p>
            <a:pPr marL="0" indent="0">
              <a:buNone/>
            </a:pPr>
            <a:endParaRPr lang="en-US" dirty="0"/>
          </a:p>
          <a:p>
            <a:r>
              <a:rPr lang="en-US" dirty="0"/>
              <a:t>SQL </a:t>
            </a:r>
            <a:r>
              <a:rPr lang="en-US" dirty="0" smtClean="0"/>
              <a:t>Server 2012 </a:t>
            </a:r>
            <a:r>
              <a:rPr lang="en-US" dirty="0"/>
              <a:t>adds DAX functions that return tables</a:t>
            </a:r>
          </a:p>
          <a:p>
            <a:endParaRPr lang="en-US" dirty="0"/>
          </a:p>
          <a:p>
            <a:r>
              <a:rPr lang="en-US" dirty="0" smtClean="0"/>
              <a:t>Users won’t author queries directly, Power View will send them</a:t>
            </a:r>
            <a:endParaRPr lang="en-US" dirty="0"/>
          </a:p>
          <a:p>
            <a:pPr marL="0" indent="0">
              <a:buNone/>
            </a:pPr>
            <a:endParaRPr lang="en-US" dirty="0"/>
          </a:p>
        </p:txBody>
      </p:sp>
    </p:spTree>
    <p:extLst>
      <p:ext uri="{BB962C8B-B14F-4D97-AF65-F5344CB8AC3E}">
        <p14:creationId xmlns:p14="http://schemas.microsoft.com/office/powerpoint/2010/main" val="292158495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DAX Query Syntax</a:t>
            </a:r>
            <a:endParaRPr lang="en-US" dirty="0"/>
          </a:p>
        </p:txBody>
      </p:sp>
      <p:sp>
        <p:nvSpPr>
          <p:cNvPr id="6" name="Text Placeholder 5"/>
          <p:cNvSpPr>
            <a:spLocks noGrp="1"/>
          </p:cNvSpPr>
          <p:nvPr>
            <p:ph type="body" sz="quarter" idx="10"/>
          </p:nvPr>
        </p:nvSpPr>
        <p:spPr>
          <a:xfrm>
            <a:off x="519112" y="1447799"/>
            <a:ext cx="11149013" cy="4235006"/>
          </a:xfrm>
        </p:spPr>
        <p:txBody>
          <a:bodyPr/>
          <a:lstStyle/>
          <a:p>
            <a:pPr marL="0" indent="0">
              <a:buNone/>
            </a:pPr>
            <a:r>
              <a:rPr lang="en-US" dirty="0"/>
              <a:t>DEFINE</a:t>
            </a:r>
          </a:p>
          <a:p>
            <a:pPr marL="0" indent="0">
              <a:buNone/>
            </a:pPr>
            <a:r>
              <a:rPr lang="en-US" dirty="0"/>
              <a:t>MEASURE Table1 [measure1] = &lt;</a:t>
            </a:r>
            <a:r>
              <a:rPr lang="en-US" i="1" dirty="0" err="1"/>
              <a:t>DAX_Expression</a:t>
            </a:r>
            <a:r>
              <a:rPr lang="en-US" dirty="0"/>
              <a:t>&gt;</a:t>
            </a:r>
          </a:p>
          <a:p>
            <a:pPr marL="0" indent="0">
              <a:buNone/>
            </a:pPr>
            <a:r>
              <a:rPr lang="en-US" dirty="0"/>
              <a:t> </a:t>
            </a:r>
          </a:p>
          <a:p>
            <a:pPr marL="0" indent="0">
              <a:buNone/>
            </a:pPr>
            <a:r>
              <a:rPr lang="en-US" dirty="0"/>
              <a:t>EVALUATE </a:t>
            </a:r>
          </a:p>
          <a:p>
            <a:pPr marL="0" indent="0">
              <a:buNone/>
            </a:pPr>
            <a:r>
              <a:rPr lang="en-US" i="1" dirty="0"/>
              <a:t>&lt;DAX Table Expression&gt;</a:t>
            </a:r>
            <a:endParaRPr lang="en-US" dirty="0"/>
          </a:p>
          <a:p>
            <a:pPr marL="0" indent="0">
              <a:buNone/>
            </a:pPr>
            <a:r>
              <a:rPr lang="en-US" dirty="0"/>
              <a:t> </a:t>
            </a:r>
          </a:p>
          <a:p>
            <a:pPr marL="0" indent="0">
              <a:buNone/>
            </a:pPr>
            <a:r>
              <a:rPr lang="en-US" dirty="0"/>
              <a:t>ORDER BY</a:t>
            </a:r>
          </a:p>
          <a:p>
            <a:pPr marL="0" indent="0">
              <a:buNone/>
            </a:pPr>
            <a:r>
              <a:rPr lang="en-US" dirty="0"/>
              <a:t>	&lt;</a:t>
            </a:r>
            <a:r>
              <a:rPr lang="en-US" i="1" dirty="0" err="1"/>
              <a:t>DAX_Expression</a:t>
            </a:r>
            <a:r>
              <a:rPr lang="en-US" dirty="0"/>
              <a:t>&gt; [ASC | DESC]  </a:t>
            </a:r>
          </a:p>
        </p:txBody>
      </p:sp>
    </p:spTree>
    <p:extLst>
      <p:ext uri="{BB962C8B-B14F-4D97-AF65-F5344CB8AC3E}">
        <p14:creationId xmlns:p14="http://schemas.microsoft.com/office/powerpoint/2010/main" val="30959164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Kasper de Jonge</External_x0020_Speaker>
    <Session_x0020_Code xmlns="2295e2e7-0eeb-498e-8716-217bb2ee6ee3">DBI323</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8b529f77-48ab-4581-b468-93f09345b8aa"/>
    <ds:schemaRef ds:uri="2295e2e7-0eeb-498e-8716-217bb2ee6ee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TotalTime>
  <Words>1400</Words>
  <Application>Microsoft Office PowerPoint</Application>
  <PresentationFormat>Custom</PresentationFormat>
  <Paragraphs>181</Paragraphs>
  <Slides>19</Slides>
  <Notes>15</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TechEd_2012_Template_16x9</vt:lpstr>
      <vt:lpstr>White with Consolas font for code slides</vt:lpstr>
      <vt:lpstr>Enriching your BI Semantic Models with Data Analysis Expressions (DAX)</vt:lpstr>
      <vt:lpstr>Session Objectives and Takeaways</vt:lpstr>
      <vt:lpstr>DAX – Data Analysis Expressions</vt:lpstr>
      <vt:lpstr>DAX Enhancements in SQL Server 2012</vt:lpstr>
      <vt:lpstr>DAX Formulas in SQL Server 2012</vt:lpstr>
      <vt:lpstr>DAX for the BI Pro</vt:lpstr>
      <vt:lpstr>BI Semantic Model: Architecture </vt:lpstr>
      <vt:lpstr>Querying the BI Semantic Model with DAX</vt:lpstr>
      <vt:lpstr>DAX Query Syntax</vt:lpstr>
      <vt:lpstr>DAX Queries</vt:lpstr>
      <vt:lpstr>In Review: Session Objectives and Takeaways</vt:lpstr>
      <vt:lpstr>Related Content</vt:lpstr>
      <vt:lpstr>PowerPoint Presentation</vt:lpstr>
      <vt:lpstr>Track Resources</vt:lpstr>
      <vt:lpstr>Resources</vt:lpstr>
      <vt:lpstr>PowerPoint Presentation</vt:lpstr>
      <vt:lpstr>Please Complete an Evaluation  Your feedback is important! </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Enriching your BI Semantic Models with Data Analysis Expressions (DAX)</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2</cp:revision>
  <cp:lastPrinted>2010-05-11T05:02:34Z</cp:lastPrinted>
  <dcterms:created xsi:type="dcterms:W3CDTF">2012-06-13T13:20:45Z</dcterms:created>
  <dcterms:modified xsi:type="dcterms:W3CDTF">2012-06-13T22:57:38Z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