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 id="2147483747" r:id="rId7"/>
  </p:sldMasterIdLst>
  <p:notesMasterIdLst>
    <p:notesMasterId r:id="rId33"/>
  </p:notesMasterIdLst>
  <p:handoutMasterIdLst>
    <p:handoutMasterId r:id="rId34"/>
  </p:handoutMasterIdLst>
  <p:sldIdLst>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44" r:id="rId27"/>
    <p:sldId id="340" r:id="rId28"/>
    <p:sldId id="341" r:id="rId29"/>
    <p:sldId id="342" r:id="rId30"/>
    <p:sldId id="343" r:id="rId31"/>
    <p:sldId id="319"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4633" autoAdjust="0"/>
  </p:normalViewPr>
  <p:slideViewPr>
    <p:cSldViewPr snapToGrid="0">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4:27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0177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4:28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8570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4949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4:28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1450" indent="-171450">
              <a:buFont typeface="Arial" pitchFamily="34" charset="0"/>
              <a:buChar char="•"/>
            </a:pPr>
            <a:endParaRPr lang="en-US" dirty="0"/>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6/14/2012</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err="1" smtClean="0">
                <a:solidFill>
                  <a:prstClr val="black"/>
                </a:solidFill>
              </a:rPr>
              <a:t>TechReady</a:t>
            </a:r>
            <a:r>
              <a:rPr lang="en-US" dirty="0" smtClean="0">
                <a:solidFill>
                  <a:prstClr val="black"/>
                </a:solidFill>
              </a:rPr>
              <a:t> 14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4249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4:28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4:27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8478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11335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70000"/>
              </a:lnSpc>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A552C80-F184-4469-8E11-4F0AE597B55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4764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6004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4:27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3505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4:27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54541256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66639530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3570308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8379589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5361546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42885211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91758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211743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568179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490599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318533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0267713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74232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01588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13187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688204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54711476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Master - White Backgroun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64472" y="1262908"/>
            <a:ext cx="11701272" cy="2000548"/>
          </a:xfrm>
        </p:spPr>
        <p:txBody>
          <a:bodyPr/>
          <a:lstStyle>
            <a:lvl1pPr marL="0" indent="0">
              <a:buNone/>
              <a:defRPr/>
            </a:lvl1pPr>
            <a:lvl2pPr marL="952313" indent="-366274">
              <a:buFont typeface="Arial" pitchFamily="34" charset="0"/>
              <a:buChar char="•"/>
              <a:defRPr/>
            </a:lvl2pPr>
            <a:lvl3pPr marL="1465097" indent="-293019">
              <a:buFont typeface="Courier New"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264474" y="152400"/>
            <a:ext cx="11701272" cy="567848"/>
          </a:xfrm>
        </p:spPr>
        <p:txBody>
          <a:bodyPr/>
          <a:lstStyle>
            <a:lvl1pPr>
              <a:defRPr sz="4100"/>
            </a:lvl1pPr>
          </a:lstStyle>
          <a:p>
            <a:r>
              <a:rPr lang="en-US" smtClean="0"/>
              <a:t>Click to edit Master title style</a:t>
            </a:r>
            <a:endParaRPr lang="en-NZ" dirty="0"/>
          </a:p>
        </p:txBody>
      </p:sp>
      <p:sp>
        <p:nvSpPr>
          <p:cNvPr id="7" name="Footer Placeholder 6"/>
          <p:cNvSpPr>
            <a:spLocks noGrp="1"/>
          </p:cNvSpPr>
          <p:nvPr>
            <p:ph type="ftr" sz="quarter" idx="11"/>
          </p:nvPr>
        </p:nvSpPr>
        <p:spPr>
          <a:xfrm>
            <a:off x="4164515" y="6498296"/>
            <a:ext cx="3859795" cy="274320"/>
          </a:xfrm>
          <a:prstGeom prst="rect">
            <a:avLst/>
          </a:prstGeom>
        </p:spPr>
        <p:txBody>
          <a:bodyPr lIns="117208" tIns="58604" rIns="117208" bIns="58604"/>
          <a:lstStyle/>
          <a:p>
            <a:r>
              <a:rPr lang="en-NZ" smtClean="0">
                <a:solidFill>
                  <a:srgbClr val="FFFFFF"/>
                </a:solidFill>
              </a:rPr>
              <a:t>Microsoft confidential - do not distribute</a:t>
            </a:r>
            <a:endParaRPr lang="en-NZ" dirty="0">
              <a:solidFill>
                <a:srgbClr val="FFFFFF"/>
              </a:solidFill>
            </a:endParaRPr>
          </a:p>
        </p:txBody>
      </p:sp>
    </p:spTree>
    <p:extLst>
      <p:ext uri="{BB962C8B-B14F-4D97-AF65-F5344CB8AC3E}">
        <p14:creationId xmlns:p14="http://schemas.microsoft.com/office/powerpoint/2010/main" val="39814853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33435541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22220833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93756729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91773166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4057484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43240965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37748792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864693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080674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995969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604284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155900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40780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26335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9787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426962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6311769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1290398"/>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2520583"/>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jpeg"/><Relationship Id="rId7" Type="http://schemas.openxmlformats.org/officeDocument/2006/relationships/hyperlink" Target="http://www.microsoft.com/sqlserverlabs" TargetMode="External"/><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hyperlink" Target="http://microsoft.com/msdn"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15.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17.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SQL Azure Administration and Application Self-Servicing </a:t>
            </a:r>
          </a:p>
        </p:txBody>
      </p:sp>
      <p:sp>
        <p:nvSpPr>
          <p:cNvPr id="3" name="Subtitle 2"/>
          <p:cNvSpPr>
            <a:spLocks noGrp="1"/>
          </p:cNvSpPr>
          <p:nvPr>
            <p:ph type="subTitle" idx="1"/>
          </p:nvPr>
        </p:nvSpPr>
        <p:spPr>
          <a:xfrm>
            <a:off x="4181452" y="5029200"/>
            <a:ext cx="2217760" cy="838200"/>
          </a:xfrm>
        </p:spPr>
        <p:txBody>
          <a:bodyPr/>
          <a:lstStyle/>
          <a:p>
            <a:r>
              <a:rPr lang="en-US" dirty="0" smtClean="0"/>
              <a:t>Michal Lesiczka</a:t>
            </a:r>
          </a:p>
          <a:p>
            <a:r>
              <a:rPr lang="en-US" dirty="0" smtClean="0"/>
              <a:t>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nvSpPr>
        <p:spPr>
          <a:xfrm>
            <a:off x="7313612" y="5029200"/>
            <a:ext cx="2217760" cy="838200"/>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dirty="0" err="1" smtClean="0">
                <a:solidFill>
                  <a:srgbClr val="363535">
                    <a:alpha val="99000"/>
                  </a:srgbClr>
                </a:solidFill>
              </a:rPr>
              <a:t>Vinod</a:t>
            </a:r>
            <a:r>
              <a:rPr dirty="0" smtClean="0">
                <a:solidFill>
                  <a:srgbClr val="363535">
                    <a:alpha val="99000"/>
                  </a:srgbClr>
                </a:solidFill>
              </a:rPr>
              <a:t> </a:t>
            </a:r>
            <a:r>
              <a:rPr dirty="0" err="1" smtClean="0">
                <a:solidFill>
                  <a:srgbClr val="363535">
                    <a:alpha val="99000"/>
                  </a:srgbClr>
                </a:solidFill>
              </a:rPr>
              <a:t>Jagannathan</a:t>
            </a:r>
            <a:r>
              <a:rPr dirty="0" smtClean="0">
                <a:solidFill>
                  <a:srgbClr val="363535">
                    <a:alpha val="99000"/>
                  </a:srgbClr>
                </a:solidFill>
              </a:rPr>
              <a:t> Program Manager</a:t>
            </a:r>
          </a:p>
          <a:p>
            <a:r>
              <a:rPr dirty="0" smtClean="0">
                <a:solidFill>
                  <a:srgbClr val="363535">
                    <a:alpha val="99000"/>
                  </a:srgbClr>
                </a:solidFill>
              </a:rPr>
              <a:t>Microsoft Corporation</a:t>
            </a:r>
            <a:endParaRPr dirty="0">
              <a:solidFill>
                <a:srgbClr val="363535">
                  <a:alpha val="99000"/>
                </a:srgbClr>
              </a:solidFill>
            </a:endParaRPr>
          </a:p>
        </p:txBody>
      </p:sp>
      <p:sp>
        <p:nvSpPr>
          <p:cNvPr id="6" name="TextBox 5"/>
          <p:cNvSpPr txBox="1"/>
          <p:nvPr/>
        </p:nvSpPr>
        <p:spPr>
          <a:xfrm>
            <a:off x="519113" y="228600"/>
            <a:ext cx="2601458"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DBI326</a:t>
            </a:r>
          </a:p>
        </p:txBody>
      </p:sp>
    </p:spTree>
    <p:extLst>
      <p:ext uri="{BB962C8B-B14F-4D97-AF65-F5344CB8AC3E}">
        <p14:creationId xmlns:p14="http://schemas.microsoft.com/office/powerpoint/2010/main" val="269280771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Database Extended Events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4615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Extended Events</a:t>
            </a:r>
            <a:endParaRPr lang="en-US" dirty="0"/>
          </a:p>
        </p:txBody>
      </p:sp>
      <p:sp>
        <p:nvSpPr>
          <p:cNvPr id="3" name="Text Placeholder 2"/>
          <p:cNvSpPr>
            <a:spLocks noGrp="1"/>
          </p:cNvSpPr>
          <p:nvPr>
            <p:ph type="body" sz="quarter" idx="10"/>
          </p:nvPr>
        </p:nvSpPr>
        <p:spPr>
          <a:xfrm>
            <a:off x="519113" y="1447800"/>
            <a:ext cx="11149012" cy="4093428"/>
          </a:xfrm>
        </p:spPr>
        <p:txBody>
          <a:bodyPr/>
          <a:lstStyle/>
          <a:p>
            <a:pPr marL="0" indent="0">
              <a:buNone/>
            </a:pPr>
            <a:r>
              <a:rPr lang="en-US" sz="2800" b="1" dirty="0"/>
              <a:t>Customer Complaint: </a:t>
            </a:r>
          </a:p>
          <a:p>
            <a:pPr lvl="1"/>
            <a:r>
              <a:rPr lang="en-US" sz="2400" dirty="0" smtClean="0"/>
              <a:t>How do I trace the workload to understand where time is being spent and pinpoint any potential issues?</a:t>
            </a:r>
            <a:endParaRPr lang="en-US" sz="2400" dirty="0"/>
          </a:p>
          <a:p>
            <a:pPr marL="0" indent="0">
              <a:buNone/>
            </a:pPr>
            <a:endParaRPr lang="en-US" sz="2800" b="1" dirty="0"/>
          </a:p>
          <a:p>
            <a:pPr marL="0" indent="0">
              <a:buNone/>
            </a:pPr>
            <a:r>
              <a:rPr lang="en-US" sz="2800" b="1" dirty="0"/>
              <a:t>Solution: </a:t>
            </a:r>
          </a:p>
          <a:p>
            <a:pPr lvl="1"/>
            <a:r>
              <a:rPr lang="en-US" sz="2400" dirty="0" smtClean="0"/>
              <a:t>Utilize Extended Events to do live troubleshooting on databases in SQL Azure</a:t>
            </a:r>
          </a:p>
          <a:p>
            <a:pPr marL="863600" lvl="2" indent="-460375"/>
            <a:r>
              <a:rPr lang="en-US" smtClean="0"/>
              <a:t>Provides </a:t>
            </a:r>
            <a:r>
              <a:rPr lang="en-US" dirty="0" smtClean="0"/>
              <a:t>consistent experience between on-premise and SQL Azure troubleshooting</a:t>
            </a:r>
            <a:endParaRPr lang="en-US" dirty="0"/>
          </a:p>
          <a:p>
            <a:endParaRPr lang="en-US" dirty="0"/>
          </a:p>
        </p:txBody>
      </p:sp>
    </p:spTree>
    <p:extLst>
      <p:ext uri="{BB962C8B-B14F-4D97-AF65-F5344CB8AC3E}">
        <p14:creationId xmlns:p14="http://schemas.microsoft.com/office/powerpoint/2010/main" val="42150869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a:t>Database Extended Events</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2650182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Troubleshooting using DMVs</a:t>
            </a:r>
            <a:endParaRPr lang="en-US" dirty="0"/>
          </a:p>
        </p:txBody>
      </p:sp>
      <p:sp>
        <p:nvSpPr>
          <p:cNvPr id="3" name="Text Placeholder 2"/>
          <p:cNvSpPr>
            <a:spLocks noGrp="1"/>
          </p:cNvSpPr>
          <p:nvPr>
            <p:ph type="body" sz="quarter" idx="10"/>
          </p:nvPr>
        </p:nvSpPr>
        <p:spPr>
          <a:xfrm>
            <a:off x="519113" y="1447800"/>
            <a:ext cx="11149012" cy="3145476"/>
          </a:xfrm>
        </p:spPr>
        <p:txBody>
          <a:bodyPr/>
          <a:lstStyle/>
          <a:p>
            <a:pPr marL="0" indent="0">
              <a:buNone/>
            </a:pPr>
            <a:r>
              <a:rPr lang="en-US" sz="2800" b="1" dirty="0" smtClean="0"/>
              <a:t>Customer Complaint: </a:t>
            </a:r>
          </a:p>
          <a:p>
            <a:pPr lvl="1"/>
            <a:r>
              <a:rPr lang="en-US" sz="2400" dirty="0" smtClean="0"/>
              <a:t>I have a high workload but I am seeing a fairly low number </a:t>
            </a:r>
            <a:r>
              <a:rPr lang="en-US" sz="2400" dirty="0"/>
              <a:t>of connections and sessions </a:t>
            </a:r>
            <a:r>
              <a:rPr lang="en-US" sz="2400" dirty="0" smtClean="0"/>
              <a:t>for my application. How can I find out what T-SQL is executing and if I can improve things?</a:t>
            </a:r>
          </a:p>
          <a:p>
            <a:pPr marL="0" indent="0">
              <a:buNone/>
            </a:pPr>
            <a:endParaRPr lang="en-US" sz="2800" b="1" dirty="0" smtClean="0"/>
          </a:p>
          <a:p>
            <a:pPr marL="0" indent="0">
              <a:buNone/>
            </a:pPr>
            <a:r>
              <a:rPr lang="en-US" sz="2800" b="1" dirty="0" smtClean="0"/>
              <a:t>Solution: </a:t>
            </a:r>
          </a:p>
          <a:p>
            <a:pPr lvl="1"/>
            <a:r>
              <a:rPr lang="en-US" sz="2400" dirty="0" smtClean="0"/>
              <a:t>New DMVs that provide insight into cached plans, trigger and stored procedure usage and performance.</a:t>
            </a:r>
          </a:p>
        </p:txBody>
      </p:sp>
    </p:spTree>
    <p:extLst>
      <p:ext uri="{BB962C8B-B14F-4D97-AF65-F5344CB8AC3E}">
        <p14:creationId xmlns:p14="http://schemas.microsoft.com/office/powerpoint/2010/main" val="42027936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a:t>Troubleshooting using DMVs</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2177383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DMVs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24314113"/>
              </p:ext>
            </p:extLst>
          </p:nvPr>
        </p:nvGraphicFramePr>
        <p:xfrm>
          <a:off x="531812" y="990600"/>
          <a:ext cx="11125200" cy="5174823"/>
        </p:xfrm>
        <a:graphic>
          <a:graphicData uri="http://schemas.openxmlformats.org/drawingml/2006/table">
            <a:tbl>
              <a:tblPr firstRow="1" bandRow="1">
                <a:tableStyleId>{5C22544A-7EE6-4342-B048-85BDC9FD1C3A}</a:tableStyleId>
              </a:tblPr>
              <a:tblGrid>
                <a:gridCol w="3962400"/>
                <a:gridCol w="7162800"/>
              </a:tblGrid>
              <a:tr h="423333">
                <a:tc>
                  <a:txBody>
                    <a:bodyPr/>
                    <a:lstStyle/>
                    <a:p>
                      <a:pPr algn="ctr"/>
                      <a:r>
                        <a:rPr lang="en-US" dirty="0" smtClean="0"/>
                        <a:t>DMV</a:t>
                      </a:r>
                      <a:endParaRPr lang="en-US" dirty="0"/>
                    </a:p>
                  </a:txBody>
                  <a:tcPr/>
                </a:tc>
                <a:tc>
                  <a:txBody>
                    <a:bodyPr/>
                    <a:lstStyle/>
                    <a:p>
                      <a:pPr algn="ctr"/>
                      <a:r>
                        <a:rPr lang="en-US" dirty="0" smtClean="0"/>
                        <a:t>Scenario</a:t>
                      </a:r>
                      <a:endParaRPr lang="en-US" dirty="0"/>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sys.dm_exec_query_memory_grants</a:t>
                      </a:r>
                      <a:endParaRPr lang="en-US" sz="1600" b="1" kern="1200" dirty="0" smtClean="0">
                        <a:solidFill>
                          <a:schemeClr val="dk1"/>
                        </a:solidFill>
                        <a:effectLst/>
                        <a:latin typeface="+mn-lt"/>
                        <a:ea typeface="+mn-ea"/>
                        <a:cs typeface="+mn-cs"/>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Queries waiting for memory before they can be executed.</a:t>
                      </a:r>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sys.dm_exec_cached_plans</a:t>
                      </a:r>
                      <a:endParaRPr lang="en-US" sz="1600" b="1" kern="1200" dirty="0" smtClean="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Execution plans that are currently in the case.</a:t>
                      </a:r>
                      <a:endParaRPr lang="en-US" sz="1400" dirty="0"/>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sys.dm_db_missing_index_details</a:t>
                      </a:r>
                      <a:endParaRPr lang="en-US" sz="1600" b="1" kern="1200" dirty="0" smtClean="0">
                        <a:solidFill>
                          <a:schemeClr val="dk1"/>
                        </a:solidFill>
                        <a:effectLst/>
                        <a:latin typeface="+mn-lt"/>
                        <a:ea typeface="+mn-ea"/>
                        <a:cs typeface="+mn-cs"/>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Missing indexes that would increase the query performance.</a:t>
                      </a:r>
                      <a:endParaRPr lang="en-US" sz="1400" dirty="0"/>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sys.dm_db_missing_index_columns</a:t>
                      </a:r>
                      <a:endParaRPr lang="en-US" sz="1600" b="1" kern="1200" dirty="0" smtClean="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Missing table columns for a given index.</a:t>
                      </a:r>
                      <a:endParaRPr lang="en-US" sz="1400" dirty="0"/>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sys.dm_db_missing_index_groups</a:t>
                      </a:r>
                      <a:endParaRPr lang="en-US" sz="1600" b="1" kern="1200" dirty="0" smtClean="0">
                        <a:solidFill>
                          <a:schemeClr val="dk1"/>
                        </a:solidFill>
                        <a:effectLst/>
                        <a:latin typeface="+mn-lt"/>
                        <a:ea typeface="+mn-ea"/>
                        <a:cs typeface="+mn-cs"/>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Missing indexes are contained in a specific missing index group, excluding spatial indexes.</a:t>
                      </a:r>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sys.dm_db_missing_index_group_stats</a:t>
                      </a:r>
                      <a:endParaRPr lang="en-US" sz="1600" b="1" kern="1200" dirty="0" smtClean="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Groups of missing indexes, excluding spatial indexes.</a:t>
                      </a:r>
                      <a:endParaRPr lang="en-US" sz="1400" dirty="0"/>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de-DE" sz="1600" b="1" kern="1200" dirty="0" smtClean="0">
                          <a:solidFill>
                            <a:schemeClr val="dk1"/>
                          </a:solidFill>
                          <a:effectLst/>
                          <a:latin typeface="+mn-lt"/>
                          <a:ea typeface="+mn-ea"/>
                          <a:cs typeface="+mn-cs"/>
                        </a:rPr>
                        <a:t>sys.dm_db_index_usage_stats </a:t>
                      </a:r>
                      <a:endParaRPr lang="en-US" sz="1600" b="1" kern="1200" dirty="0" smtClean="0">
                        <a:solidFill>
                          <a:schemeClr val="dk1"/>
                        </a:solidFill>
                        <a:effectLst/>
                        <a:latin typeface="+mn-lt"/>
                        <a:ea typeface="+mn-ea"/>
                        <a:cs typeface="+mn-cs"/>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Information about the usage of an index.</a:t>
                      </a:r>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sys.dm_db_index_physical_stats</a:t>
                      </a:r>
                      <a:endParaRPr lang="en-US" sz="1600" b="1" kern="1200" dirty="0" smtClean="0">
                        <a:solidFill>
                          <a:schemeClr val="dk1"/>
                        </a:solidFill>
                        <a:effectLst/>
                        <a:latin typeface="+mn-lt"/>
                        <a:ea typeface="+mn-ea"/>
                        <a:cs typeface="+mn-cs"/>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Information about the physical layout for a given index (space consumption </a:t>
                      </a:r>
                      <a:r>
                        <a:rPr lang="en-US" sz="1400" kern="1200" dirty="0" err="1" smtClean="0">
                          <a:solidFill>
                            <a:schemeClr val="dk1"/>
                          </a:solidFill>
                          <a:effectLst/>
                          <a:latin typeface="+mn-lt"/>
                          <a:ea typeface="+mn-ea"/>
                          <a:cs typeface="+mn-cs"/>
                        </a:rPr>
                        <a:t>etc</a:t>
                      </a:r>
                      <a:r>
                        <a:rPr lang="en-US" sz="1400" kern="1200" dirty="0" smtClean="0">
                          <a:solidFill>
                            <a:schemeClr val="dk1"/>
                          </a:solidFill>
                          <a:effectLst/>
                          <a:latin typeface="+mn-lt"/>
                          <a:ea typeface="+mn-ea"/>
                          <a:cs typeface="+mn-cs"/>
                        </a:rPr>
                        <a:t>).</a:t>
                      </a:r>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sys.dm_db_index_operational_stats</a:t>
                      </a:r>
                      <a:endParaRPr lang="en-US" sz="1600" b="1" kern="1200" dirty="0" smtClean="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Information about the performance for a given index.</a:t>
                      </a:r>
                      <a:endParaRPr lang="en-US" sz="1400" dirty="0"/>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sys.dm_exec_procedure_stats</a:t>
                      </a:r>
                      <a:endParaRPr lang="en-US" sz="1600" b="1" kern="1200" dirty="0" smtClean="0">
                        <a:solidFill>
                          <a:schemeClr val="dk1"/>
                        </a:solidFill>
                        <a:effectLst/>
                        <a:latin typeface="+mn-lt"/>
                        <a:ea typeface="+mn-ea"/>
                        <a:cs typeface="+mn-cs"/>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Usage of stored procedures in the database.</a:t>
                      </a:r>
                    </a:p>
                  </a:txBody>
                  <a:tcPr/>
                </a:tc>
              </a:tr>
              <a:tr h="42333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effectLst/>
                          <a:latin typeface="+mn-lt"/>
                          <a:ea typeface="+mn-ea"/>
                          <a:cs typeface="+mn-cs"/>
                        </a:rPr>
                        <a:t>sys.dm_exec_trigger_stats</a:t>
                      </a:r>
                      <a:endParaRPr lang="en-US" sz="1600" b="1" kern="1200" dirty="0" smtClean="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Usage of triggers in the database.</a:t>
                      </a:r>
                      <a:endParaRPr lang="en-US" sz="1400" dirty="0"/>
                    </a:p>
                  </a:txBody>
                  <a:tcPr/>
                </a:tc>
              </a:tr>
            </a:tbl>
          </a:graphicData>
        </a:graphic>
      </p:graphicFrame>
    </p:spTree>
    <p:extLst>
      <p:ext uri="{BB962C8B-B14F-4D97-AF65-F5344CB8AC3E}">
        <p14:creationId xmlns:p14="http://schemas.microsoft.com/office/powerpoint/2010/main" val="14856106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Troubleshooting using Event Table</a:t>
            </a:r>
            <a:endParaRPr lang="en-US" dirty="0"/>
          </a:p>
        </p:txBody>
      </p:sp>
      <p:sp>
        <p:nvSpPr>
          <p:cNvPr id="3" name="Text Placeholder 2"/>
          <p:cNvSpPr>
            <a:spLocks noGrp="1"/>
          </p:cNvSpPr>
          <p:nvPr>
            <p:ph type="body" sz="quarter" idx="10"/>
          </p:nvPr>
        </p:nvSpPr>
        <p:spPr>
          <a:xfrm>
            <a:off x="519113" y="1447800"/>
            <a:ext cx="11149012" cy="4715137"/>
          </a:xfrm>
        </p:spPr>
        <p:txBody>
          <a:bodyPr/>
          <a:lstStyle/>
          <a:p>
            <a:pPr marL="0" indent="0">
              <a:buNone/>
            </a:pPr>
            <a:r>
              <a:rPr lang="en-US" sz="2800" b="1" dirty="0" smtClean="0"/>
              <a:t>Customer Complaint: </a:t>
            </a:r>
          </a:p>
          <a:p>
            <a:pPr lvl="1"/>
            <a:r>
              <a:rPr lang="en-US" sz="2400" dirty="0" smtClean="0"/>
              <a:t>My application experienced issues a few days ago. Is it potentially related to a deadlock in SQL Azure?</a:t>
            </a:r>
          </a:p>
          <a:p>
            <a:pPr marL="0" indent="0">
              <a:buNone/>
            </a:pPr>
            <a:endParaRPr lang="en-US" sz="2800" dirty="0"/>
          </a:p>
          <a:p>
            <a:pPr marL="0" indent="0">
              <a:buNone/>
            </a:pPr>
            <a:r>
              <a:rPr lang="en-US" sz="2800" b="1" dirty="0" smtClean="0"/>
              <a:t>Solution: </a:t>
            </a:r>
          </a:p>
          <a:p>
            <a:pPr lvl="1"/>
            <a:r>
              <a:rPr lang="en-US" sz="2400" dirty="0" smtClean="0"/>
              <a:t>Event table provides historical event logging inside the logical master</a:t>
            </a:r>
          </a:p>
          <a:p>
            <a:pPr lvl="1"/>
            <a:r>
              <a:rPr lang="en-US" sz="2400" dirty="0" smtClean="0"/>
              <a:t>Events types:</a:t>
            </a:r>
          </a:p>
          <a:p>
            <a:pPr lvl="2"/>
            <a:r>
              <a:rPr lang="en-US" sz="2000" dirty="0" smtClean="0"/>
              <a:t>Successful connections</a:t>
            </a:r>
          </a:p>
          <a:p>
            <a:pPr lvl="2"/>
            <a:r>
              <a:rPr lang="en-US" sz="2000" dirty="0" smtClean="0"/>
              <a:t>Connection failures</a:t>
            </a:r>
          </a:p>
          <a:p>
            <a:pPr lvl="2"/>
            <a:r>
              <a:rPr lang="en-US" sz="2000" dirty="0" smtClean="0"/>
              <a:t>Throttling</a:t>
            </a:r>
          </a:p>
          <a:p>
            <a:pPr lvl="2"/>
            <a:r>
              <a:rPr lang="en-US" sz="2000" dirty="0" smtClean="0"/>
              <a:t>Deadlocks</a:t>
            </a:r>
          </a:p>
          <a:p>
            <a:endParaRPr lang="en-US" sz="2800" dirty="0" smtClean="0"/>
          </a:p>
        </p:txBody>
      </p:sp>
    </p:spTree>
    <p:extLst>
      <p:ext uri="{BB962C8B-B14F-4D97-AF65-F5344CB8AC3E}">
        <p14:creationId xmlns:p14="http://schemas.microsoft.com/office/powerpoint/2010/main" val="3687672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a:t>Event Table</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2151536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a:t>
            </a:r>
            <a:r>
              <a:rPr lang="en-US" dirty="0" smtClean="0"/>
              <a:t>Takeaways</a:t>
            </a:r>
            <a:endParaRPr lang="en-US" dirty="0"/>
          </a:p>
        </p:txBody>
      </p:sp>
      <p:sp>
        <p:nvSpPr>
          <p:cNvPr id="5" name="Text Placeholder 4"/>
          <p:cNvSpPr>
            <a:spLocks noGrp="1"/>
          </p:cNvSpPr>
          <p:nvPr>
            <p:ph type="body" sz="quarter" idx="10"/>
          </p:nvPr>
        </p:nvSpPr>
        <p:spPr>
          <a:xfrm>
            <a:off x="519112" y="1447799"/>
            <a:ext cx="11149013" cy="2068259"/>
          </a:xfrm>
        </p:spPr>
        <p:txBody>
          <a:bodyPr/>
          <a:lstStyle/>
          <a:p>
            <a:r>
              <a:rPr lang="en-US" dirty="0" smtClean="0"/>
              <a:t>Position the App Admin role </a:t>
            </a:r>
          </a:p>
          <a:p>
            <a:r>
              <a:rPr lang="en-US" dirty="0" smtClean="0"/>
              <a:t>Manage a SQL Azure application </a:t>
            </a:r>
          </a:p>
          <a:p>
            <a:r>
              <a:rPr lang="en-US" dirty="0" smtClean="0"/>
              <a:t>Troubleshoot a </a:t>
            </a:r>
            <a:r>
              <a:rPr lang="en-US" dirty="0"/>
              <a:t>SQL Azure application </a:t>
            </a:r>
          </a:p>
          <a:p>
            <a:pPr marL="0" indent="0">
              <a:buNone/>
            </a:pPr>
            <a:endParaRPr lang="en-US" dirty="0" smtClean="0"/>
          </a:p>
        </p:txBody>
      </p:sp>
    </p:spTree>
    <p:extLst>
      <p:ext uri="{BB962C8B-B14F-4D97-AF65-F5344CB8AC3E}">
        <p14:creationId xmlns:p14="http://schemas.microsoft.com/office/powerpoint/2010/main" val="151247019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grpSp>
        <p:nvGrpSpPr>
          <p:cNvPr id="15" name="Group 14"/>
          <p:cNvGrpSpPr/>
          <p:nvPr/>
        </p:nvGrpSpPr>
        <p:grpSpPr>
          <a:xfrm>
            <a:off x="1446212" y="1611959"/>
            <a:ext cx="6612642" cy="3532263"/>
            <a:chOff x="2121962" y="1611959"/>
            <a:chExt cx="5936892" cy="3532263"/>
          </a:xfrm>
        </p:grpSpPr>
        <p:grpSp>
          <p:nvGrpSpPr>
            <p:cNvPr id="31" name="Group 30"/>
            <p:cNvGrpSpPr/>
            <p:nvPr/>
          </p:nvGrpSpPr>
          <p:grpSpPr>
            <a:xfrm>
              <a:off x="2121962" y="1611959"/>
              <a:ext cx="3927456" cy="3528111"/>
              <a:chOff x="1805440" y="1627669"/>
              <a:chExt cx="4267201" cy="3833311"/>
            </a:xfrm>
          </p:grpSpPr>
          <p:sp>
            <p:nvSpPr>
              <p:cNvPr id="32" name="Rectangle 31"/>
              <p:cNvSpPr/>
              <p:nvPr/>
            </p:nvSpPr>
            <p:spPr bwMode="auto">
              <a:xfrm>
                <a:off x="1805440" y="1627669"/>
                <a:ext cx="4267200" cy="344887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solidFill>
                    <a:srgbClr val="FFFFFF"/>
                  </a:solidFill>
                  <a:ea typeface="Segoe UI" pitchFamily="34" charset="0"/>
                  <a:cs typeface="Segoe UI" pitchFamily="34" charset="0"/>
                </a:endParaRPr>
              </a:p>
            </p:txBody>
          </p:sp>
          <p:sp>
            <p:nvSpPr>
              <p:cNvPr id="35" name="Rectangle 34"/>
              <p:cNvSpPr/>
              <p:nvPr/>
            </p:nvSpPr>
            <p:spPr bwMode="auto">
              <a:xfrm>
                <a:off x="1805441" y="4688018"/>
                <a:ext cx="4267200"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85000"/>
                  </a:lnSpc>
                  <a:spcBef>
                    <a:spcPct val="20000"/>
                  </a:spcBef>
                  <a:spcAft>
                    <a:spcPct val="0"/>
                  </a:spcAft>
                </a:pPr>
                <a:endParaRPr lang="en-US" b="1" dirty="0" smtClean="0">
                  <a:solidFill>
                    <a:srgbClr val="363535"/>
                  </a:solidFill>
                  <a:latin typeface="Segoe Semibold" pitchFamily="34" charset="0"/>
                </a:endParaRPr>
              </a:p>
            </p:txBody>
          </p:sp>
        </p:grpSp>
        <p:sp>
          <p:nvSpPr>
            <p:cNvPr id="49" name="Rectangle 48"/>
            <p:cNvSpPr/>
            <p:nvPr/>
          </p:nvSpPr>
          <p:spPr bwMode="auto">
            <a:xfrm>
              <a:off x="6151119" y="3422585"/>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500" dirty="0" smtClean="0">
                  <a:solidFill>
                    <a:srgbClr val="FFFFFF"/>
                  </a:solidFill>
                  <a:ea typeface="Segoe UI" pitchFamily="34" charset="0"/>
                  <a:cs typeface="Segoe UI" pitchFamily="34" charset="0"/>
                </a:rPr>
                <a:t>Michal</a:t>
              </a:r>
            </a:p>
            <a:p>
              <a:pPr defTabSz="685666" fontAlgn="base">
                <a:spcBef>
                  <a:spcPct val="0"/>
                </a:spcBef>
                <a:spcAft>
                  <a:spcPct val="0"/>
                </a:spcAft>
              </a:pPr>
              <a:r>
                <a:rPr lang="en-US" sz="2500" dirty="0" smtClean="0">
                  <a:solidFill>
                    <a:srgbClr val="FFFFFF"/>
                  </a:solidFill>
                  <a:ea typeface="Segoe UI" pitchFamily="34" charset="0"/>
                  <a:cs typeface="Segoe UI" pitchFamily="34" charset="0"/>
                </a:rPr>
                <a:t>Lesiczka</a:t>
              </a:r>
              <a:endParaRPr lang="en-US" sz="2500" dirty="0">
                <a:solidFill>
                  <a:srgbClr val="FFFFFF"/>
                </a:solidFill>
                <a:ea typeface="Segoe UI" pitchFamily="34" charset="0"/>
                <a:cs typeface="Segoe UI" pitchFamily="34" charset="0"/>
              </a:endParaRPr>
            </a:p>
          </p:txBody>
        </p:sp>
        <p:sp>
          <p:nvSpPr>
            <p:cNvPr id="47" name="Rectangle 46">
              <a:hlinkClick r:id="rId3"/>
            </p:cNvPr>
            <p:cNvSpPr/>
            <p:nvPr/>
          </p:nvSpPr>
          <p:spPr bwMode="auto">
            <a:xfrm>
              <a:off x="6148961"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200" dirty="0" smtClean="0">
                  <a:solidFill>
                    <a:srgbClr val="FFFFFF"/>
                  </a:solidFill>
                  <a:ea typeface="Segoe UI" pitchFamily="34" charset="0"/>
                  <a:cs typeface="Segoe UI" pitchFamily="34" charset="0"/>
                </a:rPr>
                <a:t>mlesicz@microsoft.com</a:t>
              </a:r>
            </a:p>
          </p:txBody>
        </p:sp>
        <p:grpSp>
          <p:nvGrpSpPr>
            <p:cNvPr id="53" name="Group 52"/>
            <p:cNvGrpSpPr/>
            <p:nvPr/>
          </p:nvGrpSpPr>
          <p:grpSpPr>
            <a:xfrm>
              <a:off x="6399874" y="1883214"/>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sp>
        <p:nvSpPr>
          <p:cNvPr id="21" name="Rectangle 20"/>
          <p:cNvSpPr/>
          <p:nvPr/>
        </p:nvSpPr>
        <p:spPr bwMode="auto">
          <a:xfrm>
            <a:off x="8153970" y="3422584"/>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500" dirty="0" smtClean="0">
                <a:solidFill>
                  <a:srgbClr val="FFFFFF"/>
                </a:solidFill>
                <a:ea typeface="Segoe UI" pitchFamily="34" charset="0"/>
                <a:cs typeface="Segoe UI" pitchFamily="34" charset="0"/>
              </a:rPr>
              <a:t>Vinod </a:t>
            </a:r>
            <a:r>
              <a:rPr lang="en-US" sz="2500" dirty="0">
                <a:solidFill>
                  <a:srgbClr val="FFFFFF"/>
                </a:solidFill>
                <a:ea typeface="Segoe UI" pitchFamily="34" charset="0"/>
                <a:cs typeface="Segoe UI" pitchFamily="34" charset="0"/>
              </a:rPr>
              <a:t>Jagannathan</a:t>
            </a:r>
          </a:p>
        </p:txBody>
      </p:sp>
      <p:sp>
        <p:nvSpPr>
          <p:cNvPr id="24" name="Rectangle 23">
            <a:hlinkClick r:id="rId3"/>
          </p:cNvPr>
          <p:cNvSpPr/>
          <p:nvPr/>
        </p:nvSpPr>
        <p:spPr bwMode="auto">
          <a:xfrm>
            <a:off x="8153970"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200" dirty="0">
                <a:solidFill>
                  <a:srgbClr val="FFFFFF"/>
                </a:solidFill>
                <a:ea typeface="Segoe UI" pitchFamily="34" charset="0"/>
                <a:cs typeface="Segoe UI" pitchFamily="34" charset="0"/>
              </a:rPr>
              <a:t>vinkjag@microsoft.com</a:t>
            </a:r>
            <a:endParaRPr lang="en-US" sz="1200" dirty="0" smtClean="0">
              <a:solidFill>
                <a:srgbClr val="FFFFFF"/>
              </a:solidFill>
              <a:ea typeface="Segoe UI" pitchFamily="34" charset="0"/>
              <a:cs typeface="Segoe UI" pitchFamily="34" charset="0"/>
            </a:endParaRPr>
          </a:p>
        </p:txBody>
      </p:sp>
      <p:sp>
        <p:nvSpPr>
          <p:cNvPr id="25" name="Freeform 11"/>
          <p:cNvSpPr>
            <a:spLocks/>
          </p:cNvSpPr>
          <p:nvPr/>
        </p:nvSpPr>
        <p:spPr bwMode="black">
          <a:xfrm>
            <a:off x="8539189" y="2071297"/>
            <a:ext cx="1235869" cy="629829"/>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26" name="Freeform 12"/>
          <p:cNvSpPr>
            <a:spLocks noEditPoints="1"/>
          </p:cNvSpPr>
          <p:nvPr/>
        </p:nvSpPr>
        <p:spPr bwMode="black">
          <a:xfrm>
            <a:off x="8404883" y="2399202"/>
            <a:ext cx="1405908" cy="421949"/>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27" name="Freeform 13"/>
          <p:cNvSpPr>
            <a:spLocks/>
          </p:cNvSpPr>
          <p:nvPr/>
        </p:nvSpPr>
        <p:spPr bwMode="black">
          <a:xfrm>
            <a:off x="8539189" y="1883214"/>
            <a:ext cx="1063364" cy="436796"/>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6412" y="2162175"/>
            <a:ext cx="1028700" cy="2409825"/>
          </a:xfrm>
          <a:prstGeom prst="rect">
            <a:avLst/>
          </a:prstGeom>
          <a:solidFill>
            <a:schemeClr val="tx1">
              <a:alpha val="0"/>
            </a:schemeClr>
          </a:solidFill>
          <a:ln>
            <a:noFill/>
          </a:ln>
          <a:effectLst/>
        </p:spPr>
      </p:pic>
    </p:spTree>
    <p:extLst>
      <p:ext uri="{BB962C8B-B14F-4D97-AF65-F5344CB8AC3E}">
        <p14:creationId xmlns:p14="http://schemas.microsoft.com/office/powerpoint/2010/main" val="403569584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3" y="1447800"/>
            <a:ext cx="11149012" cy="1526572"/>
          </a:xfrm>
        </p:spPr>
        <p:txBody>
          <a:bodyPr/>
          <a:lstStyle/>
          <a:p>
            <a:r>
              <a:rPr lang="en-US" dirty="0" smtClean="0"/>
              <a:t>Context and Role Definition</a:t>
            </a:r>
          </a:p>
          <a:p>
            <a:r>
              <a:rPr lang="en-US" dirty="0" smtClean="0"/>
              <a:t>SQL Azure Management </a:t>
            </a:r>
          </a:p>
          <a:p>
            <a:r>
              <a:rPr lang="en-US" dirty="0" smtClean="0"/>
              <a:t>SQL Azure Troubleshooting</a:t>
            </a:r>
          </a:p>
        </p:txBody>
      </p:sp>
    </p:spTree>
    <p:extLst>
      <p:ext uri="{BB962C8B-B14F-4D97-AF65-F5344CB8AC3E}">
        <p14:creationId xmlns:p14="http://schemas.microsoft.com/office/powerpoint/2010/main" val="37073904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@sqlserver</a:t>
              </a: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TechEd_NA</a:t>
              </a:r>
              <a:endParaRPr lang="en-US" sz="1600" dirty="0" smtClean="0">
                <a:solidFill>
                  <a:srgbClr val="FFFFFF"/>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msTechEd</a:t>
              </a:r>
              <a:endParaRPr lang="en-US" sz="1400" dirty="0">
                <a:solidFill>
                  <a:srgbClr val="FFFFFF"/>
                </a:soli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solidFill>
                  <a:srgbClr val="FFFFFF"/>
                </a:soli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solidFill>
                      <a:srgbClr val="FFFFFF">
                        <a:alpha val="99000"/>
                      </a:srgbClr>
                    </a:solidFill>
                    <a:latin typeface="Segoe UI Semibold" pitchFamily="34" charset="0"/>
                    <a:hlinkClick r:id="rId4"/>
                  </a:rPr>
                  <a:t>m</a:t>
                </a:r>
                <a:r>
                  <a:rPr lang="en-US" sz="7000" dirty="0">
                    <a:solidFill>
                      <a:srgbClr val="FFFFFF">
                        <a:alpha val="99000"/>
                      </a:srgbClr>
                    </a:solidFill>
                    <a:latin typeface="Segoe UI Semibold" pitchFamily="34" charset="0"/>
                    <a:hlinkClick r:id="rId4"/>
                  </a:rPr>
                  <a:t>v</a:t>
                </a:r>
                <a:r>
                  <a:rPr lang="en-US" sz="7000" dirty="0" smtClean="0">
                    <a:solidFill>
                      <a:srgbClr val="FFFFFF">
                        <a:alpha val="99000"/>
                      </a:srgbClr>
                    </a:solidFill>
                    <a:latin typeface="Segoe UI Semibold" pitchFamily="34" charset="0"/>
                    <a:hlinkClick r:id="rId4"/>
                  </a:rPr>
                  <a:t>a</a:t>
                </a:r>
                <a:endParaRPr lang="en-US" sz="7000" dirty="0" smtClean="0">
                  <a:solidFill>
                    <a:srgbClr val="FFFFFF">
                      <a:alpha val="99000"/>
                    </a:srgbClr>
                  </a:soli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solidFill>
                      <a:srgbClr val="1D4C7C">
                        <a:alpha val="99000"/>
                      </a:srgbClr>
                    </a:soli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solidFill>
                  <a:srgbClr val="072B60"/>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900712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79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10283919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0060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201609615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66877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80" y="91458"/>
            <a:ext cx="11149012" cy="609398"/>
          </a:xfrm>
        </p:spPr>
        <p:txBody>
          <a:bodyPr/>
          <a:lstStyle/>
          <a:p>
            <a:r>
              <a:rPr lang="en-US" dirty="0" smtClean="0"/>
              <a:t>Who is the Application Administrator?</a:t>
            </a:r>
            <a:endParaRPr lang="en-US" dirty="0"/>
          </a:p>
        </p:txBody>
      </p:sp>
      <p:grpSp>
        <p:nvGrpSpPr>
          <p:cNvPr id="5" name="Group 4"/>
          <p:cNvGrpSpPr/>
          <p:nvPr/>
        </p:nvGrpSpPr>
        <p:grpSpPr>
          <a:xfrm>
            <a:off x="7214561" y="2776865"/>
            <a:ext cx="3861990" cy="1612666"/>
            <a:chOff x="4929312" y="2895600"/>
            <a:chExt cx="4892417" cy="2063338"/>
          </a:xfrm>
        </p:grpSpPr>
        <p:grpSp>
          <p:nvGrpSpPr>
            <p:cNvPr id="6" name="Group 5"/>
            <p:cNvGrpSpPr/>
            <p:nvPr/>
          </p:nvGrpSpPr>
          <p:grpSpPr>
            <a:xfrm>
              <a:off x="6116856" y="2971800"/>
              <a:ext cx="3704873" cy="1821909"/>
              <a:chOff x="187905" y="2819400"/>
              <a:chExt cx="5469096" cy="1821909"/>
            </a:xfrm>
          </p:grpSpPr>
          <p:sp>
            <p:nvSpPr>
              <p:cNvPr id="18" name="Rectangle 17"/>
              <p:cNvSpPr/>
              <p:nvPr/>
            </p:nvSpPr>
            <p:spPr>
              <a:xfrm>
                <a:off x="1181299" y="2819400"/>
                <a:ext cx="3633287" cy="6857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solidFill>
                      <a:srgbClr val="FFFFFF"/>
                    </a:solidFill>
                  </a:rPr>
                  <a:t>Azure Application</a:t>
                </a:r>
              </a:p>
            </p:txBody>
          </p:sp>
          <p:sp>
            <p:nvSpPr>
              <p:cNvPr id="19" name="Can 18"/>
              <p:cNvSpPr/>
              <p:nvPr/>
            </p:nvSpPr>
            <p:spPr>
              <a:xfrm>
                <a:off x="187905" y="3581400"/>
                <a:ext cx="1462314" cy="762000"/>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000000"/>
                    </a:solidFill>
                  </a:rPr>
                  <a:t>SQL Azure</a:t>
                </a:r>
              </a:p>
            </p:txBody>
          </p:sp>
          <p:sp>
            <p:nvSpPr>
              <p:cNvPr id="20" name="Can 19"/>
              <p:cNvSpPr/>
              <p:nvPr/>
            </p:nvSpPr>
            <p:spPr>
              <a:xfrm>
                <a:off x="1449301" y="3832860"/>
                <a:ext cx="1462314" cy="762000"/>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000000"/>
                    </a:solidFill>
                  </a:rPr>
                  <a:t>SQL Azure</a:t>
                </a:r>
              </a:p>
            </p:txBody>
          </p:sp>
          <p:sp>
            <p:nvSpPr>
              <p:cNvPr id="21" name="Can 20"/>
              <p:cNvSpPr/>
              <p:nvPr/>
            </p:nvSpPr>
            <p:spPr>
              <a:xfrm>
                <a:off x="2787217" y="3879309"/>
                <a:ext cx="1462314" cy="762000"/>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000000"/>
                    </a:solidFill>
                  </a:rPr>
                  <a:t>SQL Azure</a:t>
                </a:r>
              </a:p>
            </p:txBody>
          </p:sp>
          <p:sp>
            <p:nvSpPr>
              <p:cNvPr id="22" name="Can 21"/>
              <p:cNvSpPr/>
              <p:nvPr/>
            </p:nvSpPr>
            <p:spPr>
              <a:xfrm>
                <a:off x="4194685" y="3672582"/>
                <a:ext cx="1462316" cy="762000"/>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000000"/>
                    </a:solidFill>
                  </a:rPr>
                  <a:t>SQL Azure</a:t>
                </a:r>
              </a:p>
            </p:txBody>
          </p:sp>
        </p:grpSp>
        <p:pic>
          <p:nvPicPr>
            <p:cNvPr id="7" name="Picture 2" descr="Ashley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4390" y="2895600"/>
              <a:ext cx="614680" cy="8382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stCxn id="7" idx="3"/>
              <a:endCxn id="18" idx="1"/>
            </p:cNvCxnSpPr>
            <p:nvPr/>
          </p:nvCxnSpPr>
          <p:spPr>
            <a:xfrm>
              <a:off x="5629069" y="3314700"/>
              <a:ext cx="1160731" cy="0"/>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a:stCxn id="17" idx="3"/>
              <a:endCxn id="19" idx="2"/>
            </p:cNvCxnSpPr>
            <p:nvPr/>
          </p:nvCxnSpPr>
          <p:spPr>
            <a:xfrm flipV="1">
              <a:off x="5629071" y="4114800"/>
              <a:ext cx="487785" cy="504441"/>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a:stCxn id="17" idx="3"/>
              <a:endCxn id="20" idx="0"/>
            </p:cNvCxnSpPr>
            <p:nvPr/>
          </p:nvCxnSpPr>
          <p:spPr>
            <a:xfrm flipV="1">
              <a:off x="5629070" y="4175759"/>
              <a:ext cx="1837581" cy="443481"/>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a:stCxn id="17" idx="3"/>
              <a:endCxn id="21" idx="3"/>
            </p:cNvCxnSpPr>
            <p:nvPr/>
          </p:nvCxnSpPr>
          <p:spPr>
            <a:xfrm>
              <a:off x="5629070" y="4619240"/>
              <a:ext cx="2743912" cy="174468"/>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a:stCxn id="17" idx="3"/>
              <a:endCxn id="22" idx="3"/>
            </p:cNvCxnSpPr>
            <p:nvPr/>
          </p:nvCxnSpPr>
          <p:spPr>
            <a:xfrm flipV="1">
              <a:off x="5629070" y="4586981"/>
              <a:ext cx="3697358" cy="32259"/>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a:stCxn id="18" idx="2"/>
              <a:endCxn id="19" idx="1"/>
            </p:cNvCxnSpPr>
            <p:nvPr/>
          </p:nvCxnSpPr>
          <p:spPr>
            <a:xfrm flipH="1">
              <a:off x="6612157" y="3657599"/>
              <a:ext cx="1408275" cy="76201"/>
            </a:xfrm>
            <a:prstGeom prst="straightConnector1">
              <a:avLst/>
            </a:prstGeom>
            <a:ln>
              <a:tailEnd type="stealth"/>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a:stCxn id="18" idx="2"/>
              <a:endCxn id="20" idx="1"/>
            </p:cNvCxnSpPr>
            <p:nvPr/>
          </p:nvCxnSpPr>
          <p:spPr>
            <a:xfrm flipH="1">
              <a:off x="7466651" y="3657599"/>
              <a:ext cx="553780" cy="327661"/>
            </a:xfrm>
            <a:prstGeom prst="straightConnector1">
              <a:avLst/>
            </a:prstGeom>
            <a:ln>
              <a:tailEnd type="stealth"/>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stCxn id="18" idx="2"/>
              <a:endCxn id="21" idx="1"/>
            </p:cNvCxnSpPr>
            <p:nvPr/>
          </p:nvCxnSpPr>
          <p:spPr>
            <a:xfrm>
              <a:off x="8020431" y="3657599"/>
              <a:ext cx="352550" cy="374109"/>
            </a:xfrm>
            <a:prstGeom prst="straightConnector1">
              <a:avLst/>
            </a:prstGeom>
            <a:ln>
              <a:tailEnd type="stealth"/>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18" idx="2"/>
              <a:endCxn id="22" idx="0"/>
            </p:cNvCxnSpPr>
            <p:nvPr/>
          </p:nvCxnSpPr>
          <p:spPr>
            <a:xfrm>
              <a:off x="8020431" y="3657599"/>
              <a:ext cx="1305997" cy="357882"/>
            </a:xfrm>
            <a:prstGeom prst="straightConnector1">
              <a:avLst/>
            </a:prstGeom>
            <a:ln>
              <a:tailEnd type="stealth"/>
            </a:ln>
          </p:spPr>
          <p:style>
            <a:lnRef idx="3">
              <a:schemeClr val="accent1"/>
            </a:lnRef>
            <a:fillRef idx="0">
              <a:schemeClr val="accent1"/>
            </a:fillRef>
            <a:effectRef idx="2">
              <a:schemeClr val="accent1"/>
            </a:effectRef>
            <a:fontRef idx="minor">
              <a:schemeClr val="tx1"/>
            </a:fontRef>
          </p:style>
        </p:cxnSp>
        <p:pic>
          <p:nvPicPr>
            <p:cNvPr id="17" name="Picture 16" descr="debbie.png">
              <a:hlinkClick r:id="" action="ppaction://noaction"/>
            </p:cNvPr>
            <p:cNvPicPr>
              <a:picLocks noChangeAspect="1"/>
            </p:cNvPicPr>
            <p:nvPr/>
          </p:nvPicPr>
          <p:blipFill>
            <a:blip r:embed="rId4" cstate="print"/>
            <a:stretch>
              <a:fillRect/>
            </a:stretch>
          </p:blipFill>
          <p:spPr>
            <a:xfrm>
              <a:off x="4929312" y="4279541"/>
              <a:ext cx="699759" cy="679397"/>
            </a:xfrm>
            <a:prstGeom prst="rect">
              <a:avLst/>
            </a:prstGeom>
          </p:spPr>
        </p:pic>
      </p:grpSp>
      <p:grpSp>
        <p:nvGrpSpPr>
          <p:cNvPr id="23" name="Group 22"/>
          <p:cNvGrpSpPr/>
          <p:nvPr/>
        </p:nvGrpSpPr>
        <p:grpSpPr>
          <a:xfrm>
            <a:off x="7216996" y="1232319"/>
            <a:ext cx="3626003" cy="1289646"/>
            <a:chOff x="5023914" y="1029184"/>
            <a:chExt cx="3099961" cy="1247318"/>
          </a:xfrm>
        </p:grpSpPr>
        <p:grpSp>
          <p:nvGrpSpPr>
            <p:cNvPr id="24" name="Group 23"/>
            <p:cNvGrpSpPr/>
            <p:nvPr/>
          </p:nvGrpSpPr>
          <p:grpSpPr>
            <a:xfrm>
              <a:off x="6539369" y="1029184"/>
              <a:ext cx="603926" cy="1247318"/>
              <a:chOff x="685800" y="2895600"/>
              <a:chExt cx="2362200" cy="1752600"/>
            </a:xfrm>
          </p:grpSpPr>
          <p:sp>
            <p:nvSpPr>
              <p:cNvPr id="36" name="Rectangle 35"/>
              <p:cNvSpPr/>
              <p:nvPr/>
            </p:nvSpPr>
            <p:spPr>
              <a:xfrm>
                <a:off x="685800" y="2895600"/>
                <a:ext cx="23622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a:solidFill>
                      <a:srgbClr val="FFFFFF"/>
                    </a:solidFill>
                  </a:rPr>
                  <a:t>Azure App</a:t>
                </a:r>
              </a:p>
            </p:txBody>
          </p:sp>
          <p:sp>
            <p:nvSpPr>
              <p:cNvPr id="37" name="Can 36"/>
              <p:cNvSpPr/>
              <p:nvPr/>
            </p:nvSpPr>
            <p:spPr>
              <a:xfrm>
                <a:off x="685800" y="3886200"/>
                <a:ext cx="2362200" cy="762000"/>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00" dirty="0">
                    <a:solidFill>
                      <a:srgbClr val="000000"/>
                    </a:solidFill>
                  </a:rPr>
                  <a:t>SQL Azure</a:t>
                </a:r>
              </a:p>
            </p:txBody>
          </p:sp>
        </p:grpSp>
        <p:grpSp>
          <p:nvGrpSpPr>
            <p:cNvPr id="25" name="Group 24"/>
            <p:cNvGrpSpPr/>
            <p:nvPr/>
          </p:nvGrpSpPr>
          <p:grpSpPr>
            <a:xfrm>
              <a:off x="7519949" y="1029184"/>
              <a:ext cx="603926" cy="1247318"/>
              <a:chOff x="-545544" y="2895600"/>
              <a:chExt cx="2362200" cy="1752600"/>
            </a:xfrm>
          </p:grpSpPr>
          <p:sp>
            <p:nvSpPr>
              <p:cNvPr id="34" name="Rectangle 33"/>
              <p:cNvSpPr/>
              <p:nvPr/>
            </p:nvSpPr>
            <p:spPr>
              <a:xfrm>
                <a:off x="-545544" y="2895600"/>
                <a:ext cx="23622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a:solidFill>
                      <a:srgbClr val="FFFFFF"/>
                    </a:solidFill>
                  </a:rPr>
                  <a:t>Azure App</a:t>
                </a:r>
              </a:p>
            </p:txBody>
          </p:sp>
          <p:sp>
            <p:nvSpPr>
              <p:cNvPr id="35" name="Can 34"/>
              <p:cNvSpPr/>
              <p:nvPr/>
            </p:nvSpPr>
            <p:spPr>
              <a:xfrm>
                <a:off x="-545544" y="3886200"/>
                <a:ext cx="2362200" cy="762000"/>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00" dirty="0">
                    <a:solidFill>
                      <a:srgbClr val="000000"/>
                    </a:solidFill>
                  </a:rPr>
                  <a:t>SQL Azure</a:t>
                </a:r>
              </a:p>
            </p:txBody>
          </p:sp>
        </p:grpSp>
        <p:pic>
          <p:nvPicPr>
            <p:cNvPr id="26" name="Picture 2" descr="Ashley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4587" y="1162771"/>
              <a:ext cx="577666" cy="78773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a:stCxn id="26" idx="3"/>
              <a:endCxn id="36" idx="1"/>
            </p:cNvCxnSpPr>
            <p:nvPr/>
          </p:nvCxnSpPr>
          <p:spPr>
            <a:xfrm flipV="1">
              <a:off x="5782252" y="1273225"/>
              <a:ext cx="757117" cy="283410"/>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a:stCxn id="26" idx="3"/>
              <a:endCxn id="34" idx="1"/>
            </p:cNvCxnSpPr>
            <p:nvPr/>
          </p:nvCxnSpPr>
          <p:spPr>
            <a:xfrm flipV="1">
              <a:off x="5782252" y="1273225"/>
              <a:ext cx="1737696" cy="283410"/>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a:stCxn id="26" idx="3"/>
              <a:endCxn id="37" idx="2"/>
            </p:cNvCxnSpPr>
            <p:nvPr/>
          </p:nvCxnSpPr>
          <p:spPr>
            <a:xfrm>
              <a:off x="5782252" y="1556636"/>
              <a:ext cx="757117" cy="448711"/>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30" name="Straight Arrow Connector 29"/>
            <p:cNvCxnSpPr>
              <a:stCxn id="26" idx="3"/>
              <a:endCxn id="35" idx="2"/>
            </p:cNvCxnSpPr>
            <p:nvPr/>
          </p:nvCxnSpPr>
          <p:spPr>
            <a:xfrm>
              <a:off x="5782252" y="1556636"/>
              <a:ext cx="1737696" cy="448711"/>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31" name="Straight Arrow Connector 30"/>
            <p:cNvCxnSpPr>
              <a:stCxn id="36" idx="2"/>
              <a:endCxn id="37" idx="0"/>
            </p:cNvCxnSpPr>
            <p:nvPr/>
          </p:nvCxnSpPr>
          <p:spPr>
            <a:xfrm>
              <a:off x="6841332" y="1517265"/>
              <a:ext cx="0" cy="352503"/>
            </a:xfrm>
            <a:prstGeom prst="straightConnector1">
              <a:avLst/>
            </a:prstGeom>
            <a:ln>
              <a:tailEnd type="stealth"/>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a:stCxn id="34" idx="2"/>
              <a:endCxn id="35" idx="0"/>
            </p:cNvCxnSpPr>
            <p:nvPr/>
          </p:nvCxnSpPr>
          <p:spPr>
            <a:xfrm>
              <a:off x="7821912" y="1517265"/>
              <a:ext cx="0" cy="352503"/>
            </a:xfrm>
            <a:prstGeom prst="straightConnector1">
              <a:avLst/>
            </a:prstGeom>
            <a:ln>
              <a:tailEnd type="stealth"/>
            </a:ln>
          </p:spPr>
          <p:style>
            <a:lnRef idx="3">
              <a:schemeClr val="accent1"/>
            </a:lnRef>
            <a:fillRef idx="0">
              <a:schemeClr val="accent1"/>
            </a:fillRef>
            <a:effectRef idx="2">
              <a:schemeClr val="accent1"/>
            </a:effectRef>
            <a:fontRef idx="minor">
              <a:schemeClr val="tx1"/>
            </a:fontRef>
          </p:style>
        </p:cxnSp>
        <p:pic>
          <p:nvPicPr>
            <p:cNvPr id="33" name="Picture 3" descr="C:\LocalDocuments\DPU\Gummi Users\glasses_azu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3914" y="1365802"/>
              <a:ext cx="542792" cy="8479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7214562" y="4756344"/>
            <a:ext cx="3848881" cy="1727520"/>
            <a:chOff x="5153660" y="2793028"/>
            <a:chExt cx="3740176" cy="1919304"/>
          </a:xfrm>
        </p:grpSpPr>
        <p:grpSp>
          <p:nvGrpSpPr>
            <p:cNvPr id="39" name="Group 38"/>
            <p:cNvGrpSpPr/>
            <p:nvPr/>
          </p:nvGrpSpPr>
          <p:grpSpPr>
            <a:xfrm>
              <a:off x="5955537" y="2793028"/>
              <a:ext cx="2938299" cy="1861577"/>
              <a:chOff x="6071590" y="4850428"/>
              <a:chExt cx="2938299" cy="1861577"/>
            </a:xfrm>
          </p:grpSpPr>
          <p:cxnSp>
            <p:nvCxnSpPr>
              <p:cNvPr id="44" name="Straight Arrow Connector 43"/>
              <p:cNvCxnSpPr/>
              <p:nvPr/>
            </p:nvCxnSpPr>
            <p:spPr>
              <a:xfrm>
                <a:off x="6071590" y="5955340"/>
                <a:ext cx="2143147" cy="10677"/>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p:nvPr/>
            </p:nvCxnSpPr>
            <p:spPr>
              <a:xfrm flipV="1">
                <a:off x="6071590" y="5604578"/>
                <a:ext cx="2197864" cy="12288"/>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46" name="Straight Arrow Connector 45"/>
              <p:cNvCxnSpPr/>
              <p:nvPr/>
            </p:nvCxnSpPr>
            <p:spPr>
              <a:xfrm>
                <a:off x="6071590" y="5231420"/>
                <a:ext cx="1344181" cy="3"/>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cxnSp>
            <p:nvCxnSpPr>
              <p:cNvPr id="47" name="Straight Arrow Connector 46"/>
              <p:cNvCxnSpPr/>
              <p:nvPr/>
            </p:nvCxnSpPr>
            <p:spPr>
              <a:xfrm flipV="1">
                <a:off x="6071590" y="6348804"/>
                <a:ext cx="1312191" cy="11398"/>
              </a:xfrm>
              <a:prstGeom prst="straightConnector1">
                <a:avLst/>
              </a:prstGeom>
              <a:ln>
                <a:solidFill>
                  <a:schemeClr val="tx1"/>
                </a:solidFill>
                <a:tailEnd type="stealth"/>
              </a:ln>
            </p:spPr>
            <p:style>
              <a:lnRef idx="3">
                <a:schemeClr val="accent5"/>
              </a:lnRef>
              <a:fillRef idx="0">
                <a:schemeClr val="accent5"/>
              </a:fillRef>
              <a:effectRef idx="2">
                <a:schemeClr val="accent5"/>
              </a:effectRef>
              <a:fontRef idx="minor">
                <a:schemeClr val="tx1"/>
              </a:fontRef>
            </p:style>
          </p:cxnSp>
          <p:grpSp>
            <p:nvGrpSpPr>
              <p:cNvPr id="48" name="Group 47"/>
              <p:cNvGrpSpPr/>
              <p:nvPr/>
            </p:nvGrpSpPr>
            <p:grpSpPr>
              <a:xfrm rot="16200000">
                <a:off x="6801231" y="4503347"/>
                <a:ext cx="1861577" cy="2555739"/>
                <a:chOff x="664726" y="2819400"/>
                <a:chExt cx="3675440" cy="2555739"/>
              </a:xfrm>
            </p:grpSpPr>
            <p:sp>
              <p:nvSpPr>
                <p:cNvPr id="49" name="Can 48"/>
                <p:cNvSpPr/>
                <p:nvPr/>
              </p:nvSpPr>
              <p:spPr>
                <a:xfrm rot="5400000">
                  <a:off x="972355" y="3449024"/>
                  <a:ext cx="757088" cy="1372346"/>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000000"/>
                      </a:solidFill>
                    </a:rPr>
                    <a:t>SQL Azure</a:t>
                  </a:r>
                </a:p>
              </p:txBody>
            </p:sp>
            <p:sp>
              <p:nvSpPr>
                <p:cNvPr id="50" name="Can 49"/>
                <p:cNvSpPr/>
                <p:nvPr/>
              </p:nvSpPr>
              <p:spPr>
                <a:xfrm rot="5400000">
                  <a:off x="1292151" y="4248373"/>
                  <a:ext cx="740435" cy="1504468"/>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000000"/>
                      </a:solidFill>
                    </a:rPr>
                    <a:t>SQL Azure</a:t>
                  </a:r>
                </a:p>
              </p:txBody>
            </p:sp>
            <p:sp>
              <p:nvSpPr>
                <p:cNvPr id="51" name="Can 50"/>
                <p:cNvSpPr/>
                <p:nvPr/>
              </p:nvSpPr>
              <p:spPr>
                <a:xfrm rot="5400000">
                  <a:off x="2761139" y="4252688"/>
                  <a:ext cx="740434" cy="1504467"/>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000000"/>
                      </a:solidFill>
                    </a:rPr>
                    <a:t>SQL Azure</a:t>
                  </a:r>
                </a:p>
              </p:txBody>
            </p:sp>
            <p:sp>
              <p:nvSpPr>
                <p:cNvPr id="52" name="Can 51"/>
                <p:cNvSpPr/>
                <p:nvPr/>
              </p:nvSpPr>
              <p:spPr>
                <a:xfrm rot="5400000">
                  <a:off x="3244286" y="3484106"/>
                  <a:ext cx="791344" cy="1400417"/>
                </a:xfrm>
                <a:prstGeom prst="can">
                  <a:avLst/>
                </a:prstGeom>
                <a:gradFill>
                  <a:gsLst>
                    <a:gs pos="0">
                      <a:srgbClr val="5E9EFF"/>
                    </a:gs>
                    <a:gs pos="39999">
                      <a:srgbClr val="85C2FF"/>
                    </a:gs>
                    <a:gs pos="70000">
                      <a:srgbClr val="C4D6EB"/>
                    </a:gs>
                    <a:gs pos="100000">
                      <a:srgbClr val="FFEBFA"/>
                    </a:gs>
                  </a:gsLst>
                  <a:lin ang="16200000" scaled="0"/>
                </a:gra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000000"/>
                      </a:solidFill>
                    </a:rPr>
                    <a:t>SQL Azure</a:t>
                  </a:r>
                </a:p>
              </p:txBody>
            </p:sp>
            <p:sp>
              <p:nvSpPr>
                <p:cNvPr id="53" name="Rectangle 52"/>
                <p:cNvSpPr/>
                <p:nvPr/>
              </p:nvSpPr>
              <p:spPr>
                <a:xfrm>
                  <a:off x="685800" y="2819400"/>
                  <a:ext cx="3633288"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solidFill>
                        <a:srgbClr val="FFFFFF"/>
                      </a:solidFill>
                    </a:rPr>
                    <a:t>Azure Application</a:t>
                  </a:r>
                </a:p>
              </p:txBody>
            </p:sp>
          </p:grpSp>
        </p:grpSp>
        <p:pic>
          <p:nvPicPr>
            <p:cNvPr id="40" name="Picture 3" descr="C:\LocalDocuments\DPU\Gummi Users\glasses_azu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6872" y="2793028"/>
              <a:ext cx="577570" cy="90233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LocalDocuments\DPU\Gummi Users\glasses_azu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3660" y="3174020"/>
              <a:ext cx="577570" cy="9023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LocalDocuments\DPU\Gummi Users\glasses_azu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7878" y="3502326"/>
              <a:ext cx="577570" cy="90233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LocalDocuments\DPU\Gummi Users\glasses_azu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5778" y="3810000"/>
              <a:ext cx="577570" cy="90233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4" name="Straight Connector 53"/>
          <p:cNvCxnSpPr/>
          <p:nvPr/>
        </p:nvCxnSpPr>
        <p:spPr>
          <a:xfrm>
            <a:off x="616585" y="2658953"/>
            <a:ext cx="10919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11309" y="4447852"/>
            <a:ext cx="10919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36612" y="2977256"/>
            <a:ext cx="4072846" cy="1046440"/>
          </a:xfrm>
          <a:prstGeom prst="rect">
            <a:avLst/>
          </a:prstGeom>
          <a:noFill/>
        </p:spPr>
        <p:txBody>
          <a:bodyPr wrap="none" lIns="0" tIns="0" rIns="0" bIns="0" rtlCol="0">
            <a:spAutoFit/>
          </a:bodyPr>
          <a:lstStyle/>
          <a:p>
            <a:pPr marL="285750" indent="-285750">
              <a:buFont typeface="Arial" pitchFamily="34" charset="0"/>
              <a:buChar char="•"/>
            </a:pPr>
            <a:r>
              <a:rPr lang="en-US" sz="2000" dirty="0">
                <a:solidFill>
                  <a:srgbClr val="FFFFFF"/>
                </a:solidFill>
              </a:rPr>
              <a:t>Enterprise Tier 1 / Mission </a:t>
            </a:r>
            <a:r>
              <a:rPr lang="en-US" sz="2000" dirty="0" smtClean="0">
                <a:solidFill>
                  <a:srgbClr val="FFFFFF"/>
                </a:solidFill>
              </a:rPr>
              <a:t>Critical</a:t>
            </a:r>
          </a:p>
          <a:p>
            <a:pPr marL="742932" lvl="1" indent="-285750">
              <a:buFont typeface="Arial" pitchFamily="34" charset="0"/>
              <a:buChar char="•"/>
            </a:pPr>
            <a:r>
              <a:rPr lang="en-US" sz="1600" dirty="0" smtClean="0">
                <a:solidFill>
                  <a:srgbClr val="FFFFFF"/>
                </a:solidFill>
              </a:rPr>
              <a:t>Small </a:t>
            </a:r>
            <a:r>
              <a:rPr lang="en-US" sz="1600" dirty="0">
                <a:solidFill>
                  <a:srgbClr val="FFFFFF"/>
                </a:solidFill>
              </a:rPr>
              <a:t># (</a:t>
            </a:r>
            <a:r>
              <a:rPr lang="en-US" sz="1600" dirty="0" smtClean="0">
                <a:solidFill>
                  <a:srgbClr val="FFFFFF"/>
                </a:solidFill>
              </a:rPr>
              <a:t>tens)</a:t>
            </a:r>
          </a:p>
          <a:p>
            <a:pPr marL="742932" lvl="1" indent="-285750">
              <a:buFont typeface="Arial" pitchFamily="34" charset="0"/>
              <a:buChar char="•"/>
            </a:pPr>
            <a:r>
              <a:rPr lang="en-US" sz="1600" dirty="0" smtClean="0">
                <a:solidFill>
                  <a:srgbClr val="FFFFFF"/>
                </a:solidFill>
              </a:rPr>
              <a:t>1:1 </a:t>
            </a:r>
            <a:r>
              <a:rPr lang="en-US" sz="1600" dirty="0">
                <a:solidFill>
                  <a:srgbClr val="FFFFFF"/>
                </a:solidFill>
              </a:rPr>
              <a:t>Admin to </a:t>
            </a:r>
            <a:r>
              <a:rPr lang="en-US" sz="1600" dirty="0" smtClean="0">
                <a:solidFill>
                  <a:srgbClr val="FFFFFF"/>
                </a:solidFill>
              </a:rPr>
              <a:t>App</a:t>
            </a:r>
          </a:p>
          <a:p>
            <a:pPr marL="742932" lvl="1" indent="-285750">
              <a:buFont typeface="Arial" pitchFamily="34" charset="0"/>
              <a:buChar char="•"/>
            </a:pPr>
            <a:r>
              <a:rPr lang="en-US" sz="1600" dirty="0" smtClean="0">
                <a:solidFill>
                  <a:srgbClr val="FFFFFF"/>
                </a:solidFill>
              </a:rPr>
              <a:t>Highly </a:t>
            </a:r>
            <a:r>
              <a:rPr lang="en-US" sz="1600" dirty="0">
                <a:solidFill>
                  <a:srgbClr val="FFFFFF"/>
                </a:solidFill>
              </a:rPr>
              <a:t>managed</a:t>
            </a:r>
          </a:p>
        </p:txBody>
      </p:sp>
      <p:sp>
        <p:nvSpPr>
          <p:cNvPr id="57" name="TextBox 56"/>
          <p:cNvSpPr txBox="1"/>
          <p:nvPr/>
        </p:nvSpPr>
        <p:spPr>
          <a:xfrm>
            <a:off x="836612" y="4670795"/>
            <a:ext cx="5867400" cy="2339102"/>
          </a:xfrm>
          <a:prstGeom prst="rect">
            <a:avLst/>
          </a:prstGeom>
          <a:noFill/>
        </p:spPr>
        <p:txBody>
          <a:bodyPr wrap="square" lIns="0" tIns="0" rIns="0" bIns="0" rtlCol="0">
            <a:spAutoFit/>
          </a:bodyPr>
          <a:lstStyle/>
          <a:p>
            <a:pPr marL="285750" indent="-285750">
              <a:buFont typeface="Arial" pitchFamily="34" charset="0"/>
              <a:buChar char="•"/>
            </a:pPr>
            <a:r>
              <a:rPr lang="en-US" sz="2000" dirty="0" smtClean="0">
                <a:solidFill>
                  <a:srgbClr val="FFFFFF"/>
                </a:solidFill>
              </a:rPr>
              <a:t>CSV</a:t>
            </a:r>
          </a:p>
          <a:p>
            <a:pPr marL="742932" lvl="1" indent="-285750">
              <a:buFont typeface="Arial" pitchFamily="34" charset="0"/>
              <a:buChar char="•"/>
            </a:pPr>
            <a:r>
              <a:rPr lang="en-US" sz="1600" dirty="0" smtClean="0">
                <a:solidFill>
                  <a:srgbClr val="FFFFFF"/>
                </a:solidFill>
              </a:rPr>
              <a:t>No </a:t>
            </a:r>
            <a:r>
              <a:rPr lang="en-US" sz="1600" dirty="0">
                <a:solidFill>
                  <a:srgbClr val="FFFFFF"/>
                </a:solidFill>
              </a:rPr>
              <a:t>traditional roles (</a:t>
            </a:r>
            <a:r>
              <a:rPr lang="en-US" sz="1600" dirty="0" err="1">
                <a:solidFill>
                  <a:srgbClr val="FFFFFF"/>
                </a:solidFill>
              </a:rPr>
              <a:t>devs</a:t>
            </a:r>
            <a:r>
              <a:rPr lang="en-US" sz="1600" dirty="0" smtClean="0">
                <a:solidFill>
                  <a:srgbClr val="FFFFFF"/>
                </a:solidFill>
              </a:rPr>
              <a:t>?)</a:t>
            </a:r>
          </a:p>
          <a:p>
            <a:pPr marL="742932" lvl="1" indent="-285750">
              <a:buFont typeface="Arial" pitchFamily="34" charset="0"/>
              <a:buChar char="•"/>
            </a:pPr>
            <a:r>
              <a:rPr lang="en-US" sz="1600" dirty="0" smtClean="0">
                <a:solidFill>
                  <a:srgbClr val="FFFFFF"/>
                </a:solidFill>
              </a:rPr>
              <a:t>Highly automated</a:t>
            </a:r>
          </a:p>
          <a:p>
            <a:pPr marL="742932" lvl="1" indent="-285750">
              <a:buFont typeface="Arial" pitchFamily="34" charset="0"/>
              <a:buChar char="•"/>
            </a:pPr>
            <a:r>
              <a:rPr lang="en-US" sz="1600" dirty="0" smtClean="0">
                <a:solidFill>
                  <a:srgbClr val="FFFFFF"/>
                </a:solidFill>
              </a:rPr>
              <a:t>Multi-tenant </a:t>
            </a:r>
            <a:r>
              <a:rPr lang="en-US" sz="1600" dirty="0">
                <a:solidFill>
                  <a:srgbClr val="FFFFFF"/>
                </a:solidFill>
              </a:rPr>
              <a:t>(1 tenant per DB or </a:t>
            </a:r>
            <a:r>
              <a:rPr lang="en-US" sz="1600" dirty="0" smtClean="0">
                <a:solidFill>
                  <a:srgbClr val="FFFFFF"/>
                </a:solidFill>
              </a:rPr>
              <a:t>Federations)</a:t>
            </a:r>
          </a:p>
          <a:p>
            <a:pPr marL="742932" lvl="1" indent="-285750">
              <a:buFont typeface="Arial" pitchFamily="34" charset="0"/>
              <a:buChar char="•"/>
            </a:pPr>
            <a:r>
              <a:rPr lang="en-US" sz="1600" dirty="0" smtClean="0">
                <a:solidFill>
                  <a:srgbClr val="FFFFFF"/>
                </a:solidFill>
              </a:rPr>
              <a:t>100s </a:t>
            </a:r>
            <a:r>
              <a:rPr lang="en-US" sz="1600" dirty="0">
                <a:solidFill>
                  <a:srgbClr val="FFFFFF"/>
                </a:solidFill>
              </a:rPr>
              <a:t>– 10,000s </a:t>
            </a:r>
            <a:r>
              <a:rPr lang="en-US" sz="1600" dirty="0" smtClean="0">
                <a:solidFill>
                  <a:srgbClr val="FFFFFF"/>
                </a:solidFill>
              </a:rPr>
              <a:t>tenants</a:t>
            </a:r>
          </a:p>
          <a:p>
            <a:pPr marL="742932" lvl="1" indent="-285750">
              <a:buFont typeface="Arial" pitchFamily="34" charset="0"/>
              <a:buChar char="•"/>
            </a:pPr>
            <a:r>
              <a:rPr lang="en-US" sz="1600" dirty="0" smtClean="0">
                <a:solidFill>
                  <a:srgbClr val="FFFFFF"/>
                </a:solidFill>
              </a:rPr>
              <a:t>Aggregated </a:t>
            </a:r>
            <a:r>
              <a:rPr lang="en-US" sz="1600" dirty="0">
                <a:solidFill>
                  <a:srgbClr val="FFFFFF"/>
                </a:solidFill>
              </a:rPr>
              <a:t>experience for monitoring, troubleshooting, </a:t>
            </a:r>
            <a:r>
              <a:rPr lang="en-US" sz="1600" dirty="0" smtClean="0">
                <a:solidFill>
                  <a:srgbClr val="FFFFFF"/>
                </a:solidFill>
              </a:rPr>
              <a:t>management </a:t>
            </a:r>
            <a:r>
              <a:rPr lang="en-US" sz="1600" dirty="0">
                <a:solidFill>
                  <a:srgbClr val="FFFFFF"/>
                </a:solidFill>
              </a:rPr>
              <a:t>is key</a:t>
            </a:r>
          </a:p>
          <a:p>
            <a:endParaRPr lang="en-US" sz="3600" dirty="0" smtClean="0">
              <a:gradFill>
                <a:gsLst>
                  <a:gs pos="0">
                    <a:srgbClr val="FFFFFF"/>
                  </a:gs>
                  <a:gs pos="86000">
                    <a:srgbClr val="FFFFFF"/>
                  </a:gs>
                </a:gsLst>
                <a:lin ang="5400000" scaled="0"/>
              </a:gradFill>
            </a:endParaRPr>
          </a:p>
        </p:txBody>
      </p:sp>
      <p:sp>
        <p:nvSpPr>
          <p:cNvPr id="58" name="TextBox 57"/>
          <p:cNvSpPr txBox="1"/>
          <p:nvPr/>
        </p:nvSpPr>
        <p:spPr>
          <a:xfrm>
            <a:off x="836612" y="977451"/>
            <a:ext cx="4335354" cy="1600438"/>
          </a:xfrm>
          <a:prstGeom prst="rect">
            <a:avLst/>
          </a:prstGeom>
          <a:noFill/>
        </p:spPr>
        <p:txBody>
          <a:bodyPr wrap="none" lIns="0" tIns="0" rIns="0" bIns="0" rtlCol="0">
            <a:spAutoFit/>
          </a:bodyPr>
          <a:lstStyle/>
          <a:p>
            <a:pPr marL="285750" indent="-285750">
              <a:buFont typeface="Arial" pitchFamily="34" charset="0"/>
              <a:buChar char="•"/>
            </a:pPr>
            <a:r>
              <a:rPr lang="en-US" sz="2000" dirty="0">
                <a:solidFill>
                  <a:srgbClr val="FFFFFF"/>
                </a:solidFill>
              </a:rPr>
              <a:t>Breadth/Web &amp; Departmental Apps</a:t>
            </a:r>
          </a:p>
          <a:p>
            <a:pPr marL="742932" lvl="1" indent="-285750">
              <a:buFont typeface="Arial" pitchFamily="34" charset="0"/>
              <a:buChar char="•"/>
            </a:pPr>
            <a:r>
              <a:rPr lang="en-US" sz="1600" dirty="0">
                <a:solidFill>
                  <a:srgbClr val="FFFFFF"/>
                </a:solidFill>
              </a:rPr>
              <a:t>Many small distinct apps</a:t>
            </a:r>
          </a:p>
          <a:p>
            <a:pPr marL="742932" lvl="1" indent="-285750">
              <a:buFont typeface="Arial" pitchFamily="34" charset="0"/>
              <a:buChar char="•"/>
            </a:pPr>
            <a:r>
              <a:rPr lang="en-US" sz="1600" dirty="0">
                <a:solidFill>
                  <a:srgbClr val="FFFFFF"/>
                </a:solidFill>
              </a:rPr>
              <a:t>1 DB </a:t>
            </a:r>
            <a:r>
              <a:rPr lang="en-US" sz="1600" b="1" dirty="0">
                <a:solidFill>
                  <a:srgbClr val="FFFFFF"/>
                </a:solidFill>
              </a:rPr>
              <a:t>per</a:t>
            </a:r>
            <a:r>
              <a:rPr lang="en-US" sz="1600" dirty="0">
                <a:solidFill>
                  <a:srgbClr val="FFFFFF"/>
                </a:solidFill>
              </a:rPr>
              <a:t> app</a:t>
            </a:r>
          </a:p>
          <a:p>
            <a:pPr marL="742932" lvl="1" indent="-285750">
              <a:buFont typeface="Arial" pitchFamily="34" charset="0"/>
              <a:buChar char="•"/>
            </a:pPr>
            <a:r>
              <a:rPr lang="en-US" sz="1600" dirty="0">
                <a:solidFill>
                  <a:srgbClr val="FFFFFF"/>
                </a:solidFill>
              </a:rPr>
              <a:t>1:N (~10) App Admin to App</a:t>
            </a:r>
          </a:p>
          <a:p>
            <a:endParaRPr lang="en-US" sz="3600" dirty="0" smtClean="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1269856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left)">
                                      <p:cBhvr>
                                        <p:cTn id="18" dur="500"/>
                                        <p:tgtEl>
                                          <p:spTgt spid="54"/>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par>
                                <p:cTn id="30" presetID="22" presetClass="entr" presetSubtype="8"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1411" y="1600200"/>
            <a:ext cx="4527967" cy="376575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kern="0" dirty="0">
              <a:solidFill>
                <a:srgbClr val="FFFFFF"/>
              </a:solidFill>
            </a:endParaRPr>
          </a:p>
        </p:txBody>
      </p:sp>
      <p:sp>
        <p:nvSpPr>
          <p:cNvPr id="4" name="Flowchart: Magnetic Disk 3"/>
          <p:cNvSpPr/>
          <p:nvPr/>
        </p:nvSpPr>
        <p:spPr>
          <a:xfrm>
            <a:off x="6789635" y="1600200"/>
            <a:ext cx="3724377" cy="3765754"/>
          </a:xfrm>
          <a:prstGeom prst="flowChartMagneticDisk">
            <a:avLst/>
          </a:prstGeom>
          <a:gradFill flip="none" rotWithShape="1">
            <a:gsLst>
              <a:gs pos="0">
                <a:srgbClr val="5E9EFF"/>
              </a:gs>
              <a:gs pos="39999">
                <a:srgbClr val="85C2FF"/>
              </a:gs>
              <a:gs pos="70000">
                <a:srgbClr val="C4D6EB"/>
              </a:gs>
              <a:gs pos="100000">
                <a:srgbClr val="FFEBFA"/>
              </a:gs>
            </a:gsLst>
            <a:lin ang="5400000" scaled="0"/>
            <a:tileRect l="-100000" b="-100000"/>
          </a:gradFill>
          <a:ln w="28575">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rgbClr val="FFFFFF"/>
              </a:solidFill>
            </a:endParaRPr>
          </a:p>
        </p:txBody>
      </p:sp>
      <p:cxnSp>
        <p:nvCxnSpPr>
          <p:cNvPr id="44" name="Straight Connector 43"/>
          <p:cNvCxnSpPr>
            <a:stCxn id="42" idx="1"/>
          </p:cNvCxnSpPr>
          <p:nvPr/>
        </p:nvCxnSpPr>
        <p:spPr>
          <a:xfrm flipV="1">
            <a:off x="4818791" y="1984176"/>
            <a:ext cx="2087678" cy="1132569"/>
          </a:xfrm>
          <a:prstGeom prst="line">
            <a:avLst/>
          </a:prstGeom>
          <a:ln w="19050">
            <a:solidFill>
              <a:schemeClr val="bg1"/>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2" idx="3"/>
          </p:cNvCxnSpPr>
          <p:nvPr/>
        </p:nvCxnSpPr>
        <p:spPr>
          <a:xfrm>
            <a:off x="4818791" y="4046054"/>
            <a:ext cx="2494821" cy="1135546"/>
          </a:xfrm>
          <a:prstGeom prst="line">
            <a:avLst/>
          </a:prstGeom>
          <a:ln w="19050">
            <a:solidFill>
              <a:schemeClr val="bg1"/>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2" name="Flowchart: Magnetic Disk 41"/>
          <p:cNvSpPr/>
          <p:nvPr/>
        </p:nvSpPr>
        <p:spPr>
          <a:xfrm>
            <a:off x="4381369" y="3116745"/>
            <a:ext cx="874843" cy="929309"/>
          </a:xfrm>
          <a:prstGeom prst="flowChartMagneticDisk">
            <a:avLst/>
          </a:prstGeom>
          <a:gradFill>
            <a:gsLst>
              <a:gs pos="0">
                <a:srgbClr val="5E9EFF"/>
              </a:gs>
              <a:gs pos="39999">
                <a:srgbClr val="85C2FF"/>
              </a:gs>
              <a:gs pos="70000">
                <a:srgbClr val="C4D6EB"/>
              </a:gs>
              <a:gs pos="100000">
                <a:srgbClr val="FFEBFA"/>
              </a:gs>
            </a:gsLst>
            <a:lin ang="16200000" scaled="0"/>
          </a:gradFill>
          <a:ln w="28575">
            <a:solidFill>
              <a:schemeClr val="bg1"/>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dirty="0" smtClean="0"/>
              <a:t>Physical vs. Logical Administration</a:t>
            </a:r>
            <a:endParaRPr lang="en-US" dirty="0"/>
          </a:p>
        </p:txBody>
      </p:sp>
      <p:sp>
        <p:nvSpPr>
          <p:cNvPr id="38" name="TextBox 37"/>
          <p:cNvSpPr txBox="1"/>
          <p:nvPr/>
        </p:nvSpPr>
        <p:spPr>
          <a:xfrm>
            <a:off x="2828265" y="1767035"/>
            <a:ext cx="1189749" cy="400110"/>
          </a:xfrm>
          <a:prstGeom prst="rect">
            <a:avLst/>
          </a:prstGeom>
          <a:noFill/>
        </p:spPr>
        <p:txBody>
          <a:bodyPr wrap="none" rtlCol="0">
            <a:spAutoFit/>
          </a:bodyPr>
          <a:lstStyle/>
          <a:p>
            <a:pPr algn="ctr"/>
            <a:r>
              <a:rPr lang="en-US" sz="2000" b="1" dirty="0" smtClean="0">
                <a:solidFill>
                  <a:srgbClr val="363535"/>
                </a:solidFill>
              </a:rPr>
              <a:t>Instance</a:t>
            </a:r>
            <a:endParaRPr lang="en-US" sz="2000" b="1" dirty="0">
              <a:solidFill>
                <a:srgbClr val="363535"/>
              </a:solidFill>
            </a:endParaRPr>
          </a:p>
        </p:txBody>
      </p:sp>
      <p:pic>
        <p:nvPicPr>
          <p:cNvPr id="43" name="Picture 2" descr="Ashley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3294" y="1440060"/>
            <a:ext cx="1348964" cy="1782421"/>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51"/>
          <p:cNvSpPr/>
          <p:nvPr/>
        </p:nvSpPr>
        <p:spPr>
          <a:xfrm>
            <a:off x="455612" y="5617534"/>
            <a:ext cx="11353800" cy="1164266"/>
          </a:xfrm>
          <a:prstGeom prst="roundRect">
            <a:avLst>
              <a:gd name="adj" fmla="val 5919"/>
            </a:avLst>
          </a:prstGeom>
          <a:gradFill flip="none" rotWithShape="1">
            <a:gsLst>
              <a:gs pos="0">
                <a:schemeClr val="accent1"/>
              </a:gs>
              <a:gs pos="48000">
                <a:schemeClr val="accent1">
                  <a:tint val="23500"/>
                  <a:satMod val="160000"/>
                  <a:alpha val="0"/>
                  <a:lumMod val="95000"/>
                </a:schemeClr>
              </a:gs>
            </a:gsLst>
            <a:lin ang="5400000" scaled="1"/>
            <a:tileRect/>
          </a:gradFill>
          <a:ln w="28575">
            <a:noFill/>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endParaRPr lang="en-US" sz="2800" b="1" dirty="0">
              <a:gradFill>
                <a:gsLst>
                  <a:gs pos="0">
                    <a:srgbClr val="000000">
                      <a:lumMod val="85000"/>
                      <a:lumOff val="15000"/>
                    </a:srgbClr>
                  </a:gs>
                  <a:gs pos="100000">
                    <a:srgbClr val="000000">
                      <a:lumMod val="85000"/>
                      <a:lumOff val="15000"/>
                    </a:srgbClr>
                  </a:gs>
                </a:gsLst>
                <a:lin ang="5400000" scaled="0"/>
              </a:gradFill>
              <a:latin typeface="Segoe" pitchFamily="34" charset="0"/>
            </a:endParaRPr>
          </a:p>
        </p:txBody>
      </p:sp>
      <p:sp>
        <p:nvSpPr>
          <p:cNvPr id="53" name="Rectangle 52"/>
          <p:cNvSpPr/>
          <p:nvPr/>
        </p:nvSpPr>
        <p:spPr>
          <a:xfrm>
            <a:off x="620755" y="5865166"/>
            <a:ext cx="10961367" cy="523220"/>
          </a:xfrm>
          <a:prstGeom prst="rect">
            <a:avLst/>
          </a:prstGeom>
        </p:spPr>
        <p:txBody>
          <a:bodyPr wrap="square">
            <a:spAutoFit/>
          </a:bodyPr>
          <a:lstStyle/>
          <a:p>
            <a:pPr marL="171450" indent="-171450" algn="ctr"/>
            <a:r>
              <a:rPr lang="en-US" sz="2800" b="1" i="1" dirty="0" smtClean="0">
                <a:solidFill>
                  <a:srgbClr val="FFFFFF"/>
                </a:solidFill>
              </a:rPr>
              <a:t>App Admin role </a:t>
            </a:r>
            <a:r>
              <a:rPr lang="en-US" sz="2800" b="1" i="1" dirty="0">
                <a:solidFill>
                  <a:srgbClr val="FFFFFF"/>
                </a:solidFill>
              </a:rPr>
              <a:t>places more focus on logical management</a:t>
            </a:r>
          </a:p>
        </p:txBody>
      </p:sp>
      <p:sp>
        <p:nvSpPr>
          <p:cNvPr id="55" name="Rounded Rectangle 54"/>
          <p:cNvSpPr/>
          <p:nvPr/>
        </p:nvSpPr>
        <p:spPr>
          <a:xfrm>
            <a:off x="3083601" y="2539128"/>
            <a:ext cx="6055899" cy="3589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56" name="Rounded Rectangle 55"/>
          <p:cNvSpPr/>
          <p:nvPr/>
        </p:nvSpPr>
        <p:spPr>
          <a:xfrm>
            <a:off x="3073488" y="2993881"/>
            <a:ext cx="6055899" cy="3589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59" name="Rounded Rectangle 58"/>
          <p:cNvSpPr/>
          <p:nvPr/>
        </p:nvSpPr>
        <p:spPr>
          <a:xfrm>
            <a:off x="3083875" y="4368484"/>
            <a:ext cx="6055899" cy="3589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FFFFFF"/>
              </a:solidFill>
            </a:endParaRPr>
          </a:p>
        </p:txBody>
      </p:sp>
      <p:sp>
        <p:nvSpPr>
          <p:cNvPr id="62" name="TextBox 61"/>
          <p:cNvSpPr txBox="1"/>
          <p:nvPr/>
        </p:nvSpPr>
        <p:spPr>
          <a:xfrm>
            <a:off x="5697585" y="4394054"/>
            <a:ext cx="869854" cy="307777"/>
          </a:xfrm>
          <a:prstGeom prst="rect">
            <a:avLst/>
          </a:prstGeom>
          <a:noFill/>
        </p:spPr>
        <p:txBody>
          <a:bodyPr wrap="none" rtlCol="0">
            <a:spAutoFit/>
          </a:bodyPr>
          <a:lstStyle/>
          <a:p>
            <a:r>
              <a:rPr lang="en-US" sz="1400" b="1" dirty="0" smtClean="0">
                <a:solidFill>
                  <a:srgbClr val="FFFFFF"/>
                </a:solidFill>
              </a:rPr>
              <a:t>Security</a:t>
            </a:r>
            <a:endParaRPr lang="en-US" sz="1400" b="1" dirty="0">
              <a:solidFill>
                <a:srgbClr val="FFFFFF"/>
              </a:solidFill>
            </a:endParaRPr>
          </a:p>
        </p:txBody>
      </p:sp>
      <p:sp>
        <p:nvSpPr>
          <p:cNvPr id="63" name="Rounded Rectangle 62"/>
          <p:cNvSpPr/>
          <p:nvPr/>
        </p:nvSpPr>
        <p:spPr>
          <a:xfrm>
            <a:off x="3083874" y="4822681"/>
            <a:ext cx="6055899" cy="3589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64" name="Rounded Rectangle 63"/>
          <p:cNvSpPr/>
          <p:nvPr/>
        </p:nvSpPr>
        <p:spPr>
          <a:xfrm>
            <a:off x="3104561" y="3908281"/>
            <a:ext cx="6055899" cy="3589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65" name="Rounded Rectangle 64"/>
          <p:cNvSpPr/>
          <p:nvPr/>
        </p:nvSpPr>
        <p:spPr>
          <a:xfrm>
            <a:off x="3086513" y="3451081"/>
            <a:ext cx="6055899" cy="3589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68" name="TextBox 67"/>
          <p:cNvSpPr txBox="1"/>
          <p:nvPr/>
        </p:nvSpPr>
        <p:spPr>
          <a:xfrm>
            <a:off x="8141271" y="1813201"/>
            <a:ext cx="1109984" cy="307777"/>
          </a:xfrm>
          <a:prstGeom prst="rect">
            <a:avLst/>
          </a:prstGeom>
          <a:noFill/>
        </p:spPr>
        <p:txBody>
          <a:bodyPr wrap="none" lIns="0" tIns="0" rIns="0" bIns="0" rtlCol="0">
            <a:spAutoFit/>
          </a:bodyPr>
          <a:lstStyle/>
          <a:p>
            <a:pPr algn="ctr"/>
            <a:r>
              <a:rPr lang="en-US" sz="2000" b="1" dirty="0" smtClean="0">
                <a:solidFill>
                  <a:srgbClr val="363535"/>
                </a:solidFill>
              </a:rPr>
              <a:t>Database</a:t>
            </a:r>
          </a:p>
        </p:txBody>
      </p:sp>
      <p:sp>
        <p:nvSpPr>
          <p:cNvPr id="69" name="TextBox 68"/>
          <p:cNvSpPr txBox="1"/>
          <p:nvPr/>
        </p:nvSpPr>
        <p:spPr>
          <a:xfrm>
            <a:off x="5368264" y="2610865"/>
            <a:ext cx="1492396" cy="215444"/>
          </a:xfrm>
          <a:prstGeom prst="rect">
            <a:avLst/>
          </a:prstGeom>
          <a:noFill/>
        </p:spPr>
        <p:txBody>
          <a:bodyPr wrap="none" lIns="0" tIns="0" rIns="0" bIns="0" rtlCol="0">
            <a:spAutoFit/>
          </a:bodyPr>
          <a:lstStyle/>
          <a:p>
            <a:r>
              <a:rPr lang="en-US" sz="1400" b="1" dirty="0" smtClean="0">
                <a:gradFill>
                  <a:gsLst>
                    <a:gs pos="0">
                      <a:srgbClr val="FFFFFF"/>
                    </a:gs>
                    <a:gs pos="86000">
                      <a:srgbClr val="FFFFFF"/>
                    </a:gs>
                  </a:gsLst>
                  <a:lin ang="5400000" scaled="0"/>
                </a:gradFill>
              </a:rPr>
              <a:t>HA Configuration</a:t>
            </a:r>
          </a:p>
        </p:txBody>
      </p:sp>
      <p:sp>
        <p:nvSpPr>
          <p:cNvPr id="73" name="TextBox 72"/>
          <p:cNvSpPr txBox="1"/>
          <p:nvPr/>
        </p:nvSpPr>
        <p:spPr>
          <a:xfrm>
            <a:off x="4734244" y="3980018"/>
            <a:ext cx="2796535" cy="215444"/>
          </a:xfrm>
          <a:prstGeom prst="rect">
            <a:avLst/>
          </a:prstGeom>
          <a:noFill/>
        </p:spPr>
        <p:txBody>
          <a:bodyPr wrap="none" lIns="0" tIns="0" rIns="0" bIns="0" rtlCol="0">
            <a:spAutoFit/>
          </a:bodyPr>
          <a:lstStyle/>
          <a:p>
            <a:r>
              <a:rPr lang="en-US" sz="1400" b="1" dirty="0">
                <a:solidFill>
                  <a:srgbClr val="FFFFFF"/>
                </a:solidFill>
              </a:rPr>
              <a:t>Schema Creation &amp; </a:t>
            </a:r>
            <a:r>
              <a:rPr lang="en-US" sz="1400" b="1" dirty="0" smtClean="0">
                <a:solidFill>
                  <a:srgbClr val="FFFFFF"/>
                </a:solidFill>
              </a:rPr>
              <a:t>Management</a:t>
            </a:r>
            <a:endParaRPr lang="en-US" sz="1400" b="1" dirty="0">
              <a:solidFill>
                <a:srgbClr val="FFFFFF"/>
              </a:solidFill>
            </a:endParaRPr>
          </a:p>
        </p:txBody>
      </p:sp>
      <p:sp>
        <p:nvSpPr>
          <p:cNvPr id="74" name="TextBox 73"/>
          <p:cNvSpPr txBox="1"/>
          <p:nvPr/>
        </p:nvSpPr>
        <p:spPr>
          <a:xfrm>
            <a:off x="5205134" y="3064186"/>
            <a:ext cx="1792607" cy="215444"/>
          </a:xfrm>
          <a:prstGeom prst="rect">
            <a:avLst/>
          </a:prstGeom>
          <a:noFill/>
        </p:spPr>
        <p:txBody>
          <a:bodyPr wrap="none" lIns="0" tIns="0" rIns="0" bIns="0" rtlCol="0">
            <a:spAutoFit/>
          </a:bodyPr>
          <a:lstStyle/>
          <a:p>
            <a:r>
              <a:rPr lang="en-US" sz="1400" b="1" dirty="0">
                <a:solidFill>
                  <a:srgbClr val="FFFFFF"/>
                </a:solidFill>
              </a:rPr>
              <a:t>Transparent </a:t>
            </a:r>
            <a:r>
              <a:rPr lang="en-US" sz="1400" b="1" dirty="0" smtClean="0">
                <a:solidFill>
                  <a:srgbClr val="FFFFFF"/>
                </a:solidFill>
              </a:rPr>
              <a:t>Failovers</a:t>
            </a:r>
            <a:endParaRPr lang="en-US" sz="1400" b="1" dirty="0">
              <a:solidFill>
                <a:srgbClr val="FFFFFF"/>
              </a:solidFill>
            </a:endParaRPr>
          </a:p>
        </p:txBody>
      </p:sp>
      <p:sp>
        <p:nvSpPr>
          <p:cNvPr id="76" name="TextBox 75"/>
          <p:cNvSpPr txBox="1"/>
          <p:nvPr/>
        </p:nvSpPr>
        <p:spPr>
          <a:xfrm>
            <a:off x="5492175" y="3522818"/>
            <a:ext cx="1280672" cy="215444"/>
          </a:xfrm>
          <a:prstGeom prst="rect">
            <a:avLst/>
          </a:prstGeom>
          <a:noFill/>
        </p:spPr>
        <p:txBody>
          <a:bodyPr wrap="none" lIns="0" tIns="0" rIns="0" bIns="0" rtlCol="0">
            <a:spAutoFit/>
          </a:bodyPr>
          <a:lstStyle/>
          <a:p>
            <a:r>
              <a:rPr lang="en-US" sz="1400" b="1" dirty="0">
                <a:solidFill>
                  <a:srgbClr val="FFFFFF"/>
                </a:solidFill>
              </a:rPr>
              <a:t>Load </a:t>
            </a:r>
            <a:r>
              <a:rPr lang="en-US" sz="1400" b="1" dirty="0" smtClean="0">
                <a:solidFill>
                  <a:srgbClr val="FFFFFF"/>
                </a:solidFill>
              </a:rPr>
              <a:t>Balancing</a:t>
            </a:r>
            <a:endParaRPr lang="en-US" sz="1400" b="1" dirty="0">
              <a:solidFill>
                <a:srgbClr val="FFFFFF"/>
              </a:solidFill>
            </a:endParaRPr>
          </a:p>
        </p:txBody>
      </p:sp>
      <p:sp>
        <p:nvSpPr>
          <p:cNvPr id="77" name="TextBox 76"/>
          <p:cNvSpPr txBox="1"/>
          <p:nvPr/>
        </p:nvSpPr>
        <p:spPr>
          <a:xfrm>
            <a:off x="5294556" y="4894418"/>
            <a:ext cx="1675908" cy="215444"/>
          </a:xfrm>
          <a:prstGeom prst="rect">
            <a:avLst/>
          </a:prstGeom>
          <a:noFill/>
        </p:spPr>
        <p:txBody>
          <a:bodyPr wrap="none" lIns="0" tIns="0" rIns="0" bIns="0" rtlCol="0">
            <a:spAutoFit/>
          </a:bodyPr>
          <a:lstStyle/>
          <a:p>
            <a:r>
              <a:rPr lang="en-US" sz="1400" b="1" dirty="0">
                <a:solidFill>
                  <a:srgbClr val="FFFFFF"/>
                </a:solidFill>
              </a:rPr>
              <a:t>Query </a:t>
            </a:r>
            <a:r>
              <a:rPr lang="en-US" sz="1400" b="1" dirty="0" smtClean="0">
                <a:solidFill>
                  <a:srgbClr val="FFFFFF"/>
                </a:solidFill>
              </a:rPr>
              <a:t>Optimization</a:t>
            </a:r>
            <a:endParaRPr lang="en-US" sz="1400" b="1" dirty="0">
              <a:solidFill>
                <a:srgbClr val="FFFFFF"/>
              </a:solidFill>
            </a:endParaRPr>
          </a:p>
        </p:txBody>
      </p:sp>
      <p:pic>
        <p:nvPicPr>
          <p:cNvPr id="25" name="Picture 2" descr="Ashley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55" y="1440060"/>
            <a:ext cx="1348964" cy="178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1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up)">
                                      <p:cBhvr>
                                        <p:cTn id="7" dur="1000"/>
                                        <p:tgtEl>
                                          <p:spTgt spid="6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up)">
                                      <p:cBhvr>
                                        <p:cTn id="10" dur="1000"/>
                                        <p:tgtEl>
                                          <p:spTgt spid="5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ipe(up)">
                                      <p:cBhvr>
                                        <p:cTn id="14" dur="1000"/>
                                        <p:tgtEl>
                                          <p:spTgt spid="7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up)">
                                      <p:cBhvr>
                                        <p:cTn id="17" dur="1000"/>
                                        <p:tgtEl>
                                          <p:spTgt spid="56"/>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up)">
                                      <p:cBhvr>
                                        <p:cTn id="21" dur="1000"/>
                                        <p:tgtEl>
                                          <p:spTgt spid="7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up)">
                                      <p:cBhvr>
                                        <p:cTn id="24" dur="10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up)">
                                      <p:cBhvr>
                                        <p:cTn id="29" dur="1000"/>
                                        <p:tgtEl>
                                          <p:spTgt spid="7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up)">
                                      <p:cBhvr>
                                        <p:cTn id="32" dur="1000"/>
                                        <p:tgtEl>
                                          <p:spTgt spid="64"/>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up)">
                                      <p:cBhvr>
                                        <p:cTn id="36" dur="1000"/>
                                        <p:tgtEl>
                                          <p:spTgt spid="5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up)">
                                      <p:cBhvr>
                                        <p:cTn id="39" dur="1000"/>
                                        <p:tgtEl>
                                          <p:spTgt spid="62"/>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up)">
                                      <p:cBhvr>
                                        <p:cTn id="43" dur="1000"/>
                                        <p:tgtEl>
                                          <p:spTgt spid="6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up)">
                                      <p:cBhvr>
                                        <p:cTn id="46" dur="1000"/>
                                        <p:tgtEl>
                                          <p:spTgt spid="7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2" nodeType="clickEffect">
                                  <p:stCondLst>
                                    <p:cond delay="0"/>
                                  </p:stCondLst>
                                  <p:childTnLst>
                                    <p:animScale>
                                      <p:cBhvr>
                                        <p:cTn id="50" dur="2000" fill="hold"/>
                                        <p:tgtEl>
                                          <p:spTgt spid="55"/>
                                        </p:tgtEl>
                                      </p:cBhvr>
                                      <p:by x="50000" y="100000"/>
                                    </p:animScale>
                                  </p:childTnLst>
                                </p:cTn>
                              </p:par>
                              <p:par>
                                <p:cTn id="51" presetID="6" presetClass="emph" presetSubtype="0" fill="hold" grpId="2" nodeType="withEffect">
                                  <p:stCondLst>
                                    <p:cond delay="0"/>
                                  </p:stCondLst>
                                  <p:childTnLst>
                                    <p:animScale>
                                      <p:cBhvr>
                                        <p:cTn id="52" dur="2000" fill="hold"/>
                                        <p:tgtEl>
                                          <p:spTgt spid="56"/>
                                        </p:tgtEl>
                                      </p:cBhvr>
                                      <p:by x="50000" y="100000"/>
                                    </p:animScale>
                                  </p:childTnLst>
                                </p:cTn>
                              </p:par>
                              <p:par>
                                <p:cTn id="53" presetID="6" presetClass="emph" presetSubtype="0" fill="hold" grpId="2" nodeType="withEffect">
                                  <p:stCondLst>
                                    <p:cond delay="0"/>
                                  </p:stCondLst>
                                  <p:childTnLst>
                                    <p:animScale>
                                      <p:cBhvr>
                                        <p:cTn id="54" dur="2000" fill="hold"/>
                                        <p:tgtEl>
                                          <p:spTgt spid="65"/>
                                        </p:tgtEl>
                                      </p:cBhvr>
                                      <p:by x="50000" y="100000"/>
                                    </p:animScale>
                                  </p:childTnLst>
                                </p:cTn>
                              </p:par>
                              <p:par>
                                <p:cTn id="55" presetID="35" presetClass="path" presetSubtype="0" fill="hold" grpId="1" nodeType="withEffect">
                                  <p:stCondLst>
                                    <p:cond delay="0"/>
                                  </p:stCondLst>
                                  <p:childTnLst>
                                    <p:animMotion origin="layout" path="M -0.02669 3.7037E-6 L -0.27669 3.7037E-6 " pathEditMode="relative" rAng="0" ptsTypes="AA">
                                      <p:cBhvr>
                                        <p:cTn id="56" dur="2000" fill="hold"/>
                                        <p:tgtEl>
                                          <p:spTgt spid="69"/>
                                        </p:tgtEl>
                                        <p:attrNameLst>
                                          <p:attrName>ppt_x</p:attrName>
                                          <p:attrName>ppt_y</p:attrName>
                                        </p:attrNameLst>
                                      </p:cBhvr>
                                      <p:rCtr x="-12500" y="0"/>
                                    </p:animMotion>
                                  </p:childTnLst>
                                </p:cTn>
                              </p:par>
                              <p:par>
                                <p:cTn id="57" presetID="35" presetClass="path" presetSubtype="0" fill="hold" grpId="1" nodeType="withEffect">
                                  <p:stCondLst>
                                    <p:cond delay="0"/>
                                  </p:stCondLst>
                                  <p:childTnLst>
                                    <p:animMotion origin="layout" path="M -0.0263 3.7037E-6 L -0.2763 3.7037E-6 " pathEditMode="relative" rAng="0" ptsTypes="AA">
                                      <p:cBhvr>
                                        <p:cTn id="58" dur="2000" fill="hold"/>
                                        <p:tgtEl>
                                          <p:spTgt spid="55"/>
                                        </p:tgtEl>
                                        <p:attrNameLst>
                                          <p:attrName>ppt_x</p:attrName>
                                          <p:attrName>ppt_y</p:attrName>
                                        </p:attrNameLst>
                                      </p:cBhvr>
                                      <p:rCtr x="-12500" y="0"/>
                                    </p:animMotion>
                                  </p:childTnLst>
                                </p:cTn>
                              </p:par>
                              <p:par>
                                <p:cTn id="59" presetID="35" presetClass="path" presetSubtype="0" fill="hold" grpId="1" nodeType="withEffect">
                                  <p:stCondLst>
                                    <p:cond delay="0"/>
                                  </p:stCondLst>
                                  <p:childTnLst>
                                    <p:animMotion origin="layout" path="M -0.02669 0 L -0.27669 0 " pathEditMode="relative" rAng="0" ptsTypes="AA">
                                      <p:cBhvr>
                                        <p:cTn id="60" dur="2000" fill="hold"/>
                                        <p:tgtEl>
                                          <p:spTgt spid="74"/>
                                        </p:tgtEl>
                                        <p:attrNameLst>
                                          <p:attrName>ppt_x</p:attrName>
                                          <p:attrName>ppt_y</p:attrName>
                                        </p:attrNameLst>
                                      </p:cBhvr>
                                      <p:rCtr x="-12500" y="0"/>
                                    </p:animMotion>
                                  </p:childTnLst>
                                </p:cTn>
                              </p:par>
                              <p:par>
                                <p:cTn id="61" presetID="35" presetClass="path" presetSubtype="0" fill="hold" grpId="1" nodeType="withEffect">
                                  <p:stCondLst>
                                    <p:cond delay="0"/>
                                  </p:stCondLst>
                                  <p:childTnLst>
                                    <p:animMotion origin="layout" path="M -0.0263 -1.48148E-6 L -0.2763 -1.48148E-6 " pathEditMode="relative" rAng="0" ptsTypes="AA">
                                      <p:cBhvr>
                                        <p:cTn id="62" dur="2000" fill="hold"/>
                                        <p:tgtEl>
                                          <p:spTgt spid="56"/>
                                        </p:tgtEl>
                                        <p:attrNameLst>
                                          <p:attrName>ppt_x</p:attrName>
                                          <p:attrName>ppt_y</p:attrName>
                                        </p:attrNameLst>
                                      </p:cBhvr>
                                      <p:rCtr x="-12500" y="0"/>
                                    </p:animMotion>
                                  </p:childTnLst>
                                </p:cTn>
                              </p:par>
                              <p:par>
                                <p:cTn id="63" presetID="35" presetClass="path" presetSubtype="0" fill="hold" grpId="1" nodeType="withEffect">
                                  <p:stCondLst>
                                    <p:cond delay="0"/>
                                  </p:stCondLst>
                                  <p:childTnLst>
                                    <p:animMotion origin="layout" path="M -0.02669 1.85185E-6 L -0.27669 1.85185E-6 " pathEditMode="relative" rAng="0" ptsTypes="AA">
                                      <p:cBhvr>
                                        <p:cTn id="64" dur="2000" fill="hold"/>
                                        <p:tgtEl>
                                          <p:spTgt spid="76"/>
                                        </p:tgtEl>
                                        <p:attrNameLst>
                                          <p:attrName>ppt_x</p:attrName>
                                          <p:attrName>ppt_y</p:attrName>
                                        </p:attrNameLst>
                                      </p:cBhvr>
                                      <p:rCtr x="-12500" y="0"/>
                                    </p:animMotion>
                                  </p:childTnLst>
                                </p:cTn>
                              </p:par>
                              <p:par>
                                <p:cTn id="65" presetID="35" presetClass="path" presetSubtype="0" fill="hold" grpId="1" nodeType="withEffect">
                                  <p:stCondLst>
                                    <p:cond delay="0"/>
                                  </p:stCondLst>
                                  <p:childTnLst>
                                    <p:animMotion origin="layout" path="M -0.0263 1.85185E-6 L -0.2763 1.85185E-6 " pathEditMode="relative" rAng="0" ptsTypes="AA">
                                      <p:cBhvr>
                                        <p:cTn id="66" dur="2000" fill="hold"/>
                                        <p:tgtEl>
                                          <p:spTgt spid="65"/>
                                        </p:tgtEl>
                                        <p:attrNameLst>
                                          <p:attrName>ppt_x</p:attrName>
                                          <p:attrName>ppt_y</p:attrName>
                                        </p:attrNameLst>
                                      </p:cBhvr>
                                      <p:rCtr x="-12500" y="0"/>
                                    </p:animMotion>
                                  </p:childTnLst>
                                </p:cTn>
                              </p:par>
                              <p:par>
                                <p:cTn id="67" presetID="10" presetClass="exit" presetSubtype="0" fill="hold" nodeType="withEffect">
                                  <p:stCondLst>
                                    <p:cond delay="0"/>
                                  </p:stCondLst>
                                  <p:childTnLst>
                                    <p:animEffect transition="out" filter="fade">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grpId="2" nodeType="clickEffect">
                                  <p:stCondLst>
                                    <p:cond delay="0"/>
                                  </p:stCondLst>
                                  <p:childTnLst>
                                    <p:animScale>
                                      <p:cBhvr>
                                        <p:cTn id="73" dur="2000" fill="hold"/>
                                        <p:tgtEl>
                                          <p:spTgt spid="64"/>
                                        </p:tgtEl>
                                      </p:cBhvr>
                                      <p:by x="50000" y="100000"/>
                                    </p:animScale>
                                  </p:childTnLst>
                                </p:cTn>
                              </p:par>
                              <p:par>
                                <p:cTn id="74" presetID="6" presetClass="emph" presetSubtype="0" fill="hold" grpId="2" nodeType="withEffect">
                                  <p:stCondLst>
                                    <p:cond delay="0"/>
                                  </p:stCondLst>
                                  <p:childTnLst>
                                    <p:animScale>
                                      <p:cBhvr>
                                        <p:cTn id="75" dur="2000" fill="hold"/>
                                        <p:tgtEl>
                                          <p:spTgt spid="63"/>
                                        </p:tgtEl>
                                      </p:cBhvr>
                                      <p:by x="50000" y="100000"/>
                                    </p:animScale>
                                  </p:childTnLst>
                                </p:cTn>
                              </p:par>
                              <p:par>
                                <p:cTn id="76" presetID="63" presetClass="path" presetSubtype="0" fill="hold" grpId="1" nodeType="withEffect">
                                  <p:stCondLst>
                                    <p:cond delay="0"/>
                                  </p:stCondLst>
                                  <p:childTnLst>
                                    <p:animMotion origin="layout" path="M -0.04062 -4.81481E-6 L 0.20938 -0.0405 " pathEditMode="relative" rAng="0" ptsTypes="AA">
                                      <p:cBhvr>
                                        <p:cTn id="77" dur="2000" fill="hold"/>
                                        <p:tgtEl>
                                          <p:spTgt spid="73"/>
                                        </p:tgtEl>
                                        <p:attrNameLst>
                                          <p:attrName>ppt_x</p:attrName>
                                          <p:attrName>ppt_y</p:attrName>
                                        </p:attrNameLst>
                                      </p:cBhvr>
                                      <p:rCtr x="12500" y="-2037"/>
                                    </p:animMotion>
                                  </p:childTnLst>
                                </p:cTn>
                              </p:par>
                              <p:par>
                                <p:cTn id="78" presetID="63" presetClass="path" presetSubtype="0" fill="hold" grpId="1" nodeType="withEffect">
                                  <p:stCondLst>
                                    <p:cond delay="0"/>
                                  </p:stCondLst>
                                  <p:childTnLst>
                                    <p:animMotion origin="layout" path="M -0.04062 -4.81481E-6 L 0.20938 -0.0405 " pathEditMode="relative" rAng="0" ptsTypes="AA">
                                      <p:cBhvr>
                                        <p:cTn id="79" dur="2000" fill="hold"/>
                                        <p:tgtEl>
                                          <p:spTgt spid="64"/>
                                        </p:tgtEl>
                                        <p:attrNameLst>
                                          <p:attrName>ppt_x</p:attrName>
                                          <p:attrName>ppt_y</p:attrName>
                                        </p:attrNameLst>
                                      </p:cBhvr>
                                      <p:rCtr x="12500" y="-2037"/>
                                    </p:animMotion>
                                  </p:childTnLst>
                                </p:cTn>
                              </p:par>
                              <p:par>
                                <p:cTn id="80" presetID="63" presetClass="path" presetSubtype="0" fill="hold" grpId="1" nodeType="withEffect">
                                  <p:stCondLst>
                                    <p:cond delay="0"/>
                                  </p:stCondLst>
                                  <p:childTnLst>
                                    <p:animMotion origin="layout" path="M -0.04062 1.85185E-6 L 0.21107 -0.04051 " pathEditMode="relative" rAng="0" ptsTypes="AA">
                                      <p:cBhvr>
                                        <p:cTn id="81" dur="2000" fill="hold"/>
                                        <p:tgtEl>
                                          <p:spTgt spid="63"/>
                                        </p:tgtEl>
                                        <p:attrNameLst>
                                          <p:attrName>ppt_x</p:attrName>
                                          <p:attrName>ppt_y</p:attrName>
                                        </p:attrNameLst>
                                      </p:cBhvr>
                                      <p:rCtr x="12578" y="-2037"/>
                                    </p:animMotion>
                                  </p:childTnLst>
                                </p:cTn>
                              </p:par>
                              <p:par>
                                <p:cTn id="82" presetID="63" presetClass="path" presetSubtype="0" fill="hold" grpId="1" nodeType="withEffect">
                                  <p:stCondLst>
                                    <p:cond delay="0"/>
                                  </p:stCondLst>
                                  <p:childTnLst>
                                    <p:animMotion origin="layout" path="M -0.04062 1.85185E-6 L 0.20938 -0.04051 " pathEditMode="relative" rAng="0" ptsTypes="AA">
                                      <p:cBhvr>
                                        <p:cTn id="83" dur="2000" fill="hold"/>
                                        <p:tgtEl>
                                          <p:spTgt spid="77"/>
                                        </p:tgtEl>
                                        <p:attrNameLst>
                                          <p:attrName>ppt_x</p:attrName>
                                          <p:attrName>ppt_y</p:attrName>
                                        </p:attrNameLst>
                                      </p:cBhvr>
                                      <p:rCtr x="12500" y="-2037"/>
                                    </p:animMotion>
                                  </p:childTnLst>
                                </p:cTn>
                              </p:par>
                              <p:par>
                                <p:cTn id="84" presetID="6" presetClass="emph" presetSubtype="0" fill="hold" grpId="1" nodeType="withEffect">
                                  <p:stCondLst>
                                    <p:cond delay="0"/>
                                  </p:stCondLst>
                                  <p:childTnLst>
                                    <p:animScale>
                                      <p:cBhvr>
                                        <p:cTn id="85" dur="2000" fill="hold"/>
                                        <p:tgtEl>
                                          <p:spTgt spid="59"/>
                                        </p:tgtEl>
                                      </p:cBhvr>
                                      <p:by x="50000" y="100000"/>
                                    </p:animScale>
                                  </p:childTnLst>
                                </p:cTn>
                              </p:par>
                              <p:par>
                                <p:cTn id="86" presetID="63" presetClass="path" presetSubtype="0" fill="hold" grpId="2" nodeType="withEffect">
                                  <p:stCondLst>
                                    <p:cond delay="0"/>
                                  </p:stCondLst>
                                  <p:childTnLst>
                                    <p:animMotion origin="layout" path="M -0.04062 -4.44444E-6 L 0.21107 -0.04097 " pathEditMode="relative" rAng="0" ptsTypes="AA">
                                      <p:cBhvr>
                                        <p:cTn id="87" dur="2000" fill="hold"/>
                                        <p:tgtEl>
                                          <p:spTgt spid="59"/>
                                        </p:tgtEl>
                                        <p:attrNameLst>
                                          <p:attrName>ppt_x</p:attrName>
                                          <p:attrName>ppt_y</p:attrName>
                                        </p:attrNameLst>
                                      </p:cBhvr>
                                      <p:rCtr x="12578" y="-2060"/>
                                    </p:animMotion>
                                  </p:childTnLst>
                                </p:cTn>
                              </p:par>
                              <p:par>
                                <p:cTn id="88" presetID="63" presetClass="path" presetSubtype="0" fill="hold" grpId="1" nodeType="withEffect">
                                  <p:stCondLst>
                                    <p:cond delay="0"/>
                                  </p:stCondLst>
                                  <p:childTnLst>
                                    <p:animMotion origin="layout" path="M -0.04062 -4.44444E-6 L 0.20938 -0.04097 " pathEditMode="relative" rAng="0" ptsTypes="AA">
                                      <p:cBhvr>
                                        <p:cTn id="89" dur="2000" fill="hold"/>
                                        <p:tgtEl>
                                          <p:spTgt spid="62"/>
                                        </p:tgtEl>
                                        <p:attrNameLst>
                                          <p:attrName>ppt_x</p:attrName>
                                          <p:attrName>ppt_y</p:attrName>
                                        </p:attrNameLst>
                                      </p:cBhvr>
                                      <p:rCtr x="12500" y="-2060"/>
                                    </p:animMotion>
                                  </p:childTnLst>
                                </p:cTn>
                              </p:par>
                            </p:childTnLst>
                          </p:cTn>
                        </p:par>
                        <p:par>
                          <p:cTn id="90" fill="hold">
                            <p:stCondLst>
                              <p:cond delay="2000"/>
                            </p:stCondLst>
                            <p:childTnLst>
                              <p:par>
                                <p:cTn id="91" presetID="53" presetClass="entr" presetSubtype="16" fill="hold" grpId="0" nodeType="afterEffect">
                                  <p:stCondLst>
                                    <p:cond delay="0"/>
                                  </p:stCondLst>
                                  <p:childTnLst>
                                    <p:set>
                                      <p:cBhvr>
                                        <p:cTn id="92" dur="1" fill="hold">
                                          <p:stCondLst>
                                            <p:cond delay="0"/>
                                          </p:stCondLst>
                                        </p:cTn>
                                        <p:tgtEl>
                                          <p:spTgt spid="53"/>
                                        </p:tgtEl>
                                        <p:attrNameLst>
                                          <p:attrName>style.visibility</p:attrName>
                                        </p:attrNameLst>
                                      </p:cBhvr>
                                      <p:to>
                                        <p:strVal val="visible"/>
                                      </p:to>
                                    </p:set>
                                    <p:anim calcmode="lin" valueType="num">
                                      <p:cBhvr>
                                        <p:cTn id="93" dur="1000" fill="hold"/>
                                        <p:tgtEl>
                                          <p:spTgt spid="53"/>
                                        </p:tgtEl>
                                        <p:attrNameLst>
                                          <p:attrName>ppt_w</p:attrName>
                                        </p:attrNameLst>
                                      </p:cBhvr>
                                      <p:tavLst>
                                        <p:tav tm="0">
                                          <p:val>
                                            <p:fltVal val="0"/>
                                          </p:val>
                                        </p:tav>
                                        <p:tav tm="100000">
                                          <p:val>
                                            <p:strVal val="#ppt_w"/>
                                          </p:val>
                                        </p:tav>
                                      </p:tavLst>
                                    </p:anim>
                                    <p:anim calcmode="lin" valueType="num">
                                      <p:cBhvr>
                                        <p:cTn id="94" dur="1000" fill="hold"/>
                                        <p:tgtEl>
                                          <p:spTgt spid="53"/>
                                        </p:tgtEl>
                                        <p:attrNameLst>
                                          <p:attrName>ppt_h</p:attrName>
                                        </p:attrNameLst>
                                      </p:cBhvr>
                                      <p:tavLst>
                                        <p:tav tm="0">
                                          <p:val>
                                            <p:fltVal val="0"/>
                                          </p:val>
                                        </p:tav>
                                        <p:tav tm="100000">
                                          <p:val>
                                            <p:strVal val="#ppt_h"/>
                                          </p:val>
                                        </p:tav>
                                      </p:tavLst>
                                    </p:anim>
                                    <p:animEffect transition="in" filter="fade">
                                      <p:cBhvr>
                                        <p:cTn id="95" dur="1000"/>
                                        <p:tgtEl>
                                          <p:spTgt spid="53"/>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2"/>
                                        </p:tgtEl>
                                        <p:attrNameLst>
                                          <p:attrName>style.visibility</p:attrName>
                                        </p:attrNameLst>
                                      </p:cBhvr>
                                      <p:to>
                                        <p:strVal val="visible"/>
                                      </p:to>
                                    </p:set>
                                    <p:anim calcmode="lin" valueType="num">
                                      <p:cBhvr>
                                        <p:cTn id="98" dur="1000" fill="hold"/>
                                        <p:tgtEl>
                                          <p:spTgt spid="52"/>
                                        </p:tgtEl>
                                        <p:attrNameLst>
                                          <p:attrName>ppt_w</p:attrName>
                                        </p:attrNameLst>
                                      </p:cBhvr>
                                      <p:tavLst>
                                        <p:tav tm="0">
                                          <p:val>
                                            <p:fltVal val="0"/>
                                          </p:val>
                                        </p:tav>
                                        <p:tav tm="100000">
                                          <p:val>
                                            <p:strVal val="#ppt_w"/>
                                          </p:val>
                                        </p:tav>
                                      </p:tavLst>
                                    </p:anim>
                                    <p:anim calcmode="lin" valueType="num">
                                      <p:cBhvr>
                                        <p:cTn id="99" dur="1000" fill="hold"/>
                                        <p:tgtEl>
                                          <p:spTgt spid="52"/>
                                        </p:tgtEl>
                                        <p:attrNameLst>
                                          <p:attrName>ppt_h</p:attrName>
                                        </p:attrNameLst>
                                      </p:cBhvr>
                                      <p:tavLst>
                                        <p:tav tm="0">
                                          <p:val>
                                            <p:fltVal val="0"/>
                                          </p:val>
                                        </p:tav>
                                        <p:tav tm="100000">
                                          <p:val>
                                            <p:strVal val="#ppt_h"/>
                                          </p:val>
                                        </p:tav>
                                      </p:tavLst>
                                    </p:anim>
                                    <p:animEffect transition="in" filter="fade">
                                      <p:cBhvr>
                                        <p:cTn id="10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5" grpId="1" animBg="1"/>
      <p:bldP spid="55" grpId="2" animBg="1"/>
      <p:bldP spid="56" grpId="0" animBg="1"/>
      <p:bldP spid="56" grpId="1" animBg="1"/>
      <p:bldP spid="56" grpId="2" animBg="1"/>
      <p:bldP spid="59" grpId="0" animBg="1"/>
      <p:bldP spid="59" grpId="1" animBg="1"/>
      <p:bldP spid="59" grpId="2" animBg="1"/>
      <p:bldP spid="62" grpId="0"/>
      <p:bldP spid="62" grpId="1"/>
      <p:bldP spid="63" grpId="0" animBg="1"/>
      <p:bldP spid="63" grpId="1" animBg="1"/>
      <p:bldP spid="63" grpId="2" animBg="1"/>
      <p:bldP spid="64" grpId="0" animBg="1"/>
      <p:bldP spid="64" grpId="1" animBg="1"/>
      <p:bldP spid="64" grpId="2" animBg="1"/>
      <p:bldP spid="65" grpId="0" animBg="1"/>
      <p:bldP spid="65" grpId="1" animBg="1"/>
      <p:bldP spid="65" grpId="2" animBg="1"/>
      <p:bldP spid="69" grpId="0"/>
      <p:bldP spid="69" grpId="1"/>
      <p:bldP spid="73" grpId="0"/>
      <p:bldP spid="73" grpId="1"/>
      <p:bldP spid="74" grpId="0"/>
      <p:bldP spid="74" grpId="1"/>
      <p:bldP spid="76" grpId="0"/>
      <p:bldP spid="76" grpId="1"/>
      <p:bldP spid="77" grpId="0"/>
      <p:bldP spid="7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4474" y="152400"/>
            <a:ext cx="11701272" cy="609398"/>
          </a:xfrm>
        </p:spPr>
        <p:txBody>
          <a:bodyPr/>
          <a:lstStyle/>
          <a:p>
            <a:r>
              <a:rPr lang="en-US" sz="4400" dirty="0"/>
              <a:t>App Admin </a:t>
            </a:r>
            <a:r>
              <a:rPr lang="en-US" sz="4400" dirty="0" smtClean="0"/>
              <a:t>Responsibilities</a:t>
            </a:r>
            <a:endParaRPr lang="en-NZ" sz="4400" noProof="0" dirty="0" smtClean="0"/>
          </a:p>
        </p:txBody>
      </p:sp>
      <p:grpSp>
        <p:nvGrpSpPr>
          <p:cNvPr id="11" name="Group 10"/>
          <p:cNvGrpSpPr/>
          <p:nvPr/>
        </p:nvGrpSpPr>
        <p:grpSpPr>
          <a:xfrm>
            <a:off x="404501" y="1385374"/>
            <a:ext cx="2649940" cy="4343400"/>
            <a:chOff x="4769442" y="1257300"/>
            <a:chExt cx="2649940" cy="4343400"/>
          </a:xfrm>
        </p:grpSpPr>
        <p:grpSp>
          <p:nvGrpSpPr>
            <p:cNvPr id="89" name="Group 88"/>
            <p:cNvGrpSpPr/>
            <p:nvPr/>
          </p:nvGrpSpPr>
          <p:grpSpPr>
            <a:xfrm>
              <a:off x="4769442" y="1257300"/>
              <a:ext cx="2649940" cy="4343400"/>
              <a:chOff x="2700" y="0"/>
              <a:chExt cx="2649940" cy="4343400"/>
            </a:xfrm>
          </p:grpSpPr>
          <p:sp>
            <p:nvSpPr>
              <p:cNvPr id="105" name="Rounded Rectangle 104"/>
              <p:cNvSpPr/>
              <p:nvPr/>
            </p:nvSpPr>
            <p:spPr>
              <a:xfrm>
                <a:off x="2700" y="0"/>
                <a:ext cx="2649940" cy="4343400"/>
              </a:xfrm>
              <a:prstGeom prst="roundRect">
                <a:avLst>
                  <a:gd name="adj" fmla="val 10000"/>
                </a:avLst>
              </a:prstGeom>
              <a:solidFill>
                <a:schemeClr val="bg2">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6" name="Rounded Rectangle 4"/>
              <p:cNvSpPr/>
              <p:nvPr/>
            </p:nvSpPr>
            <p:spPr>
              <a:xfrm>
                <a:off x="2700" y="0"/>
                <a:ext cx="2649940" cy="1303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3200" dirty="0" smtClean="0">
                    <a:solidFill>
                      <a:srgbClr val="363535">
                        <a:hueOff val="0"/>
                        <a:satOff val="0"/>
                        <a:lumOff val="0"/>
                        <a:alphaOff val="0"/>
                      </a:srgbClr>
                    </a:solidFill>
                  </a:rPr>
                  <a:t>App Lifecycle</a:t>
                </a:r>
                <a:endParaRPr lang="en-US" sz="3200" dirty="0">
                  <a:solidFill>
                    <a:srgbClr val="363535">
                      <a:hueOff val="0"/>
                      <a:satOff val="0"/>
                      <a:lumOff val="0"/>
                      <a:alphaOff val="0"/>
                    </a:srgbClr>
                  </a:solidFill>
                </a:endParaRPr>
              </a:p>
            </p:txBody>
          </p:sp>
        </p:grpSp>
        <p:grpSp>
          <p:nvGrpSpPr>
            <p:cNvPr id="90" name="Group 89"/>
            <p:cNvGrpSpPr/>
            <p:nvPr/>
          </p:nvGrpSpPr>
          <p:grpSpPr>
            <a:xfrm>
              <a:off x="5034436" y="2359808"/>
              <a:ext cx="2119952" cy="502470"/>
              <a:chOff x="267694" y="1102508"/>
              <a:chExt cx="2119952" cy="502470"/>
            </a:xfrm>
          </p:grpSpPr>
          <p:sp>
            <p:nvSpPr>
              <p:cNvPr id="103" name="Rounded Rectangle 102"/>
              <p:cNvSpPr/>
              <p:nvPr/>
            </p:nvSpPr>
            <p:spPr>
              <a:xfrm>
                <a:off x="267694" y="1102508"/>
                <a:ext cx="2119952" cy="502470"/>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4" name="Rounded Rectangle 6"/>
              <p:cNvSpPr/>
              <p:nvPr/>
            </p:nvSpPr>
            <p:spPr>
              <a:xfrm>
                <a:off x="282411" y="1117225"/>
                <a:ext cx="2090518" cy="473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Plan, Stage, Deploy</a:t>
                </a:r>
                <a:endParaRPr lang="en-US" sz="1300" dirty="0">
                  <a:solidFill>
                    <a:srgbClr val="FFFFFF"/>
                  </a:solidFill>
                </a:endParaRPr>
              </a:p>
            </p:txBody>
          </p:sp>
        </p:grpSp>
        <p:grpSp>
          <p:nvGrpSpPr>
            <p:cNvPr id="91" name="Group 90"/>
            <p:cNvGrpSpPr/>
            <p:nvPr/>
          </p:nvGrpSpPr>
          <p:grpSpPr>
            <a:xfrm>
              <a:off x="5034436" y="2939582"/>
              <a:ext cx="2119952" cy="502470"/>
              <a:chOff x="267694" y="1682282"/>
              <a:chExt cx="2119952" cy="502470"/>
            </a:xfrm>
          </p:grpSpPr>
          <p:sp>
            <p:nvSpPr>
              <p:cNvPr id="101" name="Rounded Rectangle 100"/>
              <p:cNvSpPr/>
              <p:nvPr/>
            </p:nvSpPr>
            <p:spPr>
              <a:xfrm>
                <a:off x="267694" y="1682282"/>
                <a:ext cx="2119952" cy="502470"/>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2" name="Rounded Rectangle 8"/>
              <p:cNvSpPr/>
              <p:nvPr/>
            </p:nvSpPr>
            <p:spPr>
              <a:xfrm>
                <a:off x="282411" y="1696999"/>
                <a:ext cx="2090518" cy="47303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Import, Export, Workflows</a:t>
                </a:r>
                <a:endParaRPr lang="en-US" sz="1300" dirty="0">
                  <a:solidFill>
                    <a:srgbClr val="FFFFFF"/>
                  </a:solidFill>
                </a:endParaRPr>
              </a:p>
            </p:txBody>
          </p:sp>
        </p:grpSp>
        <p:grpSp>
          <p:nvGrpSpPr>
            <p:cNvPr id="92" name="Group 91"/>
            <p:cNvGrpSpPr/>
            <p:nvPr/>
          </p:nvGrpSpPr>
          <p:grpSpPr>
            <a:xfrm>
              <a:off x="5034436" y="3519356"/>
              <a:ext cx="2119952" cy="502470"/>
              <a:chOff x="267694" y="2262056"/>
              <a:chExt cx="2119952" cy="502470"/>
            </a:xfrm>
          </p:grpSpPr>
          <p:sp>
            <p:nvSpPr>
              <p:cNvPr id="99" name="Rounded Rectangle 98"/>
              <p:cNvSpPr/>
              <p:nvPr/>
            </p:nvSpPr>
            <p:spPr>
              <a:xfrm>
                <a:off x="267694" y="2262056"/>
                <a:ext cx="2119952" cy="502470"/>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0" name="Rounded Rectangle 10"/>
              <p:cNvSpPr/>
              <p:nvPr/>
            </p:nvSpPr>
            <p:spPr>
              <a:xfrm>
                <a:off x="282411" y="2276773"/>
                <a:ext cx="2090518" cy="473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Patch, Upgrade</a:t>
                </a:r>
                <a:endParaRPr lang="en-US" sz="1300" dirty="0">
                  <a:solidFill>
                    <a:srgbClr val="FFFFFF"/>
                  </a:solidFill>
                </a:endParaRPr>
              </a:p>
            </p:txBody>
          </p:sp>
        </p:grpSp>
        <p:grpSp>
          <p:nvGrpSpPr>
            <p:cNvPr id="93" name="Group 92"/>
            <p:cNvGrpSpPr/>
            <p:nvPr/>
          </p:nvGrpSpPr>
          <p:grpSpPr>
            <a:xfrm>
              <a:off x="5034436" y="4099130"/>
              <a:ext cx="2119952" cy="502470"/>
              <a:chOff x="267694" y="2841830"/>
              <a:chExt cx="2119952" cy="502470"/>
            </a:xfrm>
          </p:grpSpPr>
          <p:sp>
            <p:nvSpPr>
              <p:cNvPr id="97" name="Rounded Rectangle 96"/>
              <p:cNvSpPr/>
              <p:nvPr/>
            </p:nvSpPr>
            <p:spPr>
              <a:xfrm>
                <a:off x="267694" y="2841830"/>
                <a:ext cx="2119952" cy="502470"/>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98" name="Rounded Rectangle 12"/>
              <p:cNvSpPr/>
              <p:nvPr/>
            </p:nvSpPr>
            <p:spPr>
              <a:xfrm>
                <a:off x="282411" y="2856547"/>
                <a:ext cx="2090518" cy="473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Backup, Restore, Recover</a:t>
                </a:r>
                <a:endParaRPr lang="en-US" sz="1300" dirty="0">
                  <a:solidFill>
                    <a:srgbClr val="FFFFFF"/>
                  </a:solidFill>
                </a:endParaRPr>
              </a:p>
            </p:txBody>
          </p:sp>
        </p:grpSp>
        <p:grpSp>
          <p:nvGrpSpPr>
            <p:cNvPr id="94" name="Group 93"/>
            <p:cNvGrpSpPr/>
            <p:nvPr/>
          </p:nvGrpSpPr>
          <p:grpSpPr>
            <a:xfrm>
              <a:off x="5034436" y="4678904"/>
              <a:ext cx="2119952" cy="502470"/>
              <a:chOff x="267694" y="3421604"/>
              <a:chExt cx="2119952" cy="502470"/>
            </a:xfrm>
          </p:grpSpPr>
          <p:sp>
            <p:nvSpPr>
              <p:cNvPr id="95" name="Rounded Rectangle 94"/>
              <p:cNvSpPr/>
              <p:nvPr/>
            </p:nvSpPr>
            <p:spPr>
              <a:xfrm>
                <a:off x="267694" y="3421604"/>
                <a:ext cx="2119952" cy="502470"/>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96" name="Rounded Rectangle 14"/>
              <p:cNvSpPr/>
              <p:nvPr/>
            </p:nvSpPr>
            <p:spPr>
              <a:xfrm>
                <a:off x="282411" y="3436321"/>
                <a:ext cx="2090518" cy="473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Delete, Retire</a:t>
                </a:r>
                <a:endParaRPr lang="en-US" sz="1300" dirty="0">
                  <a:solidFill>
                    <a:srgbClr val="FFFFFF"/>
                  </a:solidFill>
                </a:endParaRPr>
              </a:p>
            </p:txBody>
          </p:sp>
        </p:grpSp>
      </p:grpSp>
      <p:grpSp>
        <p:nvGrpSpPr>
          <p:cNvPr id="12" name="Group 11"/>
          <p:cNvGrpSpPr/>
          <p:nvPr/>
        </p:nvGrpSpPr>
        <p:grpSpPr>
          <a:xfrm>
            <a:off x="3275012" y="1383709"/>
            <a:ext cx="2649940" cy="4343400"/>
            <a:chOff x="4769442" y="1257300"/>
            <a:chExt cx="2649940" cy="4343400"/>
          </a:xfrm>
        </p:grpSpPr>
        <p:grpSp>
          <p:nvGrpSpPr>
            <p:cNvPr id="108" name="Group 107"/>
            <p:cNvGrpSpPr/>
            <p:nvPr/>
          </p:nvGrpSpPr>
          <p:grpSpPr>
            <a:xfrm>
              <a:off x="4769442" y="1257300"/>
              <a:ext cx="2649940" cy="4343400"/>
              <a:chOff x="2851386" y="0"/>
              <a:chExt cx="2649940" cy="4343400"/>
            </a:xfrm>
          </p:grpSpPr>
          <p:sp>
            <p:nvSpPr>
              <p:cNvPr id="115" name="Rounded Rectangle 114"/>
              <p:cNvSpPr/>
              <p:nvPr/>
            </p:nvSpPr>
            <p:spPr>
              <a:xfrm>
                <a:off x="2851386" y="0"/>
                <a:ext cx="2649940" cy="4343400"/>
              </a:xfrm>
              <a:prstGeom prst="roundRect">
                <a:avLst>
                  <a:gd name="adj" fmla="val 10000"/>
                </a:avLst>
              </a:prstGeom>
              <a:solidFill>
                <a:schemeClr val="bg2">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6" name="Rounded Rectangle 4"/>
              <p:cNvSpPr/>
              <p:nvPr/>
            </p:nvSpPr>
            <p:spPr>
              <a:xfrm>
                <a:off x="2851386" y="0"/>
                <a:ext cx="2649940" cy="1303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3200" dirty="0" smtClean="0">
                    <a:solidFill>
                      <a:srgbClr val="363535">
                        <a:hueOff val="0"/>
                        <a:satOff val="0"/>
                        <a:lumOff val="0"/>
                        <a:alphaOff val="0"/>
                      </a:srgbClr>
                    </a:solidFill>
                  </a:rPr>
                  <a:t>App Schema</a:t>
                </a:r>
                <a:endParaRPr lang="en-US" sz="3200" dirty="0">
                  <a:solidFill>
                    <a:srgbClr val="363535">
                      <a:hueOff val="0"/>
                      <a:satOff val="0"/>
                      <a:lumOff val="0"/>
                      <a:alphaOff val="0"/>
                    </a:srgbClr>
                  </a:solidFill>
                </a:endParaRPr>
              </a:p>
            </p:txBody>
          </p:sp>
        </p:grpSp>
        <p:grpSp>
          <p:nvGrpSpPr>
            <p:cNvPr id="109" name="Group 108"/>
            <p:cNvGrpSpPr/>
            <p:nvPr/>
          </p:nvGrpSpPr>
          <p:grpSpPr>
            <a:xfrm>
              <a:off x="5034436" y="2360257"/>
              <a:ext cx="2119952" cy="1309594"/>
              <a:chOff x="3116380" y="1102957"/>
              <a:chExt cx="2119952" cy="1309594"/>
            </a:xfrm>
          </p:grpSpPr>
          <p:sp>
            <p:nvSpPr>
              <p:cNvPr id="113" name="Rounded Rectangle 112"/>
              <p:cNvSpPr/>
              <p:nvPr/>
            </p:nvSpPr>
            <p:spPr>
              <a:xfrm>
                <a:off x="3116380" y="1102957"/>
                <a:ext cx="2119952" cy="1309594"/>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14" name="Rounded Rectangle 6"/>
              <p:cNvSpPr/>
              <p:nvPr/>
            </p:nvSpPr>
            <p:spPr>
              <a:xfrm>
                <a:off x="3154737" y="1141314"/>
                <a:ext cx="2043238" cy="123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Schema editing</a:t>
                </a:r>
                <a:endParaRPr lang="en-US" sz="1300" dirty="0">
                  <a:solidFill>
                    <a:srgbClr val="FFFFFF"/>
                  </a:solidFill>
                </a:endParaRPr>
              </a:p>
            </p:txBody>
          </p:sp>
        </p:grpSp>
        <p:grpSp>
          <p:nvGrpSpPr>
            <p:cNvPr id="110" name="Group 109"/>
            <p:cNvGrpSpPr/>
            <p:nvPr/>
          </p:nvGrpSpPr>
          <p:grpSpPr>
            <a:xfrm>
              <a:off x="5034436" y="3871327"/>
              <a:ext cx="2119952" cy="1309594"/>
              <a:chOff x="3116380" y="2614027"/>
              <a:chExt cx="2119952" cy="1309594"/>
            </a:xfrm>
          </p:grpSpPr>
          <p:sp>
            <p:nvSpPr>
              <p:cNvPr id="111" name="Rounded Rectangle 110"/>
              <p:cNvSpPr/>
              <p:nvPr/>
            </p:nvSpPr>
            <p:spPr>
              <a:xfrm>
                <a:off x="3116380" y="2614027"/>
                <a:ext cx="2119952" cy="1309594"/>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12" name="Rounded Rectangle 8"/>
              <p:cNvSpPr/>
              <p:nvPr/>
            </p:nvSpPr>
            <p:spPr>
              <a:xfrm>
                <a:off x="3154737" y="2652384"/>
                <a:ext cx="2043238" cy="123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Ad-hoc queries</a:t>
                </a:r>
                <a:endParaRPr lang="en-US" sz="1300" dirty="0">
                  <a:solidFill>
                    <a:srgbClr val="FFFFFF"/>
                  </a:solidFill>
                </a:endParaRPr>
              </a:p>
            </p:txBody>
          </p:sp>
        </p:grpSp>
      </p:grpSp>
      <p:grpSp>
        <p:nvGrpSpPr>
          <p:cNvPr id="13" name="Group 12"/>
          <p:cNvGrpSpPr/>
          <p:nvPr/>
        </p:nvGrpSpPr>
        <p:grpSpPr>
          <a:xfrm>
            <a:off x="6172354" y="1383709"/>
            <a:ext cx="2649940" cy="4343400"/>
            <a:chOff x="4769443" y="1257300"/>
            <a:chExt cx="2649940" cy="4343400"/>
          </a:xfrm>
        </p:grpSpPr>
        <p:grpSp>
          <p:nvGrpSpPr>
            <p:cNvPr id="118" name="Group 117"/>
            <p:cNvGrpSpPr/>
            <p:nvPr/>
          </p:nvGrpSpPr>
          <p:grpSpPr>
            <a:xfrm>
              <a:off x="4769443" y="1257300"/>
              <a:ext cx="2649940" cy="4343400"/>
              <a:chOff x="5700072" y="0"/>
              <a:chExt cx="2649940" cy="4343400"/>
            </a:xfrm>
          </p:grpSpPr>
          <p:sp>
            <p:nvSpPr>
              <p:cNvPr id="128" name="Rounded Rectangle 127"/>
              <p:cNvSpPr/>
              <p:nvPr/>
            </p:nvSpPr>
            <p:spPr>
              <a:xfrm>
                <a:off x="5700072" y="0"/>
                <a:ext cx="2649940" cy="4343400"/>
              </a:xfrm>
              <a:prstGeom prst="roundRect">
                <a:avLst>
                  <a:gd name="adj" fmla="val 10000"/>
                </a:avLst>
              </a:prstGeom>
              <a:solidFill>
                <a:schemeClr val="bg2">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9" name="Rounded Rectangle 4"/>
              <p:cNvSpPr/>
              <p:nvPr/>
            </p:nvSpPr>
            <p:spPr>
              <a:xfrm>
                <a:off x="5700072" y="0"/>
                <a:ext cx="2649940" cy="1303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3200" dirty="0" smtClean="0">
                    <a:solidFill>
                      <a:srgbClr val="363535">
                        <a:hueOff val="0"/>
                        <a:satOff val="0"/>
                        <a:lumOff val="0"/>
                        <a:alphaOff val="0"/>
                      </a:srgbClr>
                    </a:solidFill>
                  </a:rPr>
                  <a:t>App Health</a:t>
                </a:r>
                <a:endParaRPr lang="en-US" sz="3200" dirty="0">
                  <a:solidFill>
                    <a:srgbClr val="363535">
                      <a:hueOff val="0"/>
                      <a:satOff val="0"/>
                      <a:lumOff val="0"/>
                      <a:alphaOff val="0"/>
                    </a:srgbClr>
                  </a:solidFill>
                </a:endParaRPr>
              </a:p>
            </p:txBody>
          </p:sp>
        </p:grpSp>
        <p:grpSp>
          <p:nvGrpSpPr>
            <p:cNvPr id="119" name="Group 118"/>
            <p:cNvGrpSpPr/>
            <p:nvPr/>
          </p:nvGrpSpPr>
          <p:grpSpPr>
            <a:xfrm>
              <a:off x="5034437" y="2359357"/>
              <a:ext cx="2119952" cy="853304"/>
              <a:chOff x="5965066" y="1102057"/>
              <a:chExt cx="2119952" cy="853304"/>
            </a:xfrm>
          </p:grpSpPr>
          <p:sp>
            <p:nvSpPr>
              <p:cNvPr id="126" name="Rounded Rectangle 125"/>
              <p:cNvSpPr/>
              <p:nvPr/>
            </p:nvSpPr>
            <p:spPr>
              <a:xfrm>
                <a:off x="5965066" y="1102057"/>
                <a:ext cx="2119952" cy="853304"/>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7" name="Rounded Rectangle 6"/>
              <p:cNvSpPr/>
              <p:nvPr/>
            </p:nvSpPr>
            <p:spPr>
              <a:xfrm>
                <a:off x="5990058" y="1127049"/>
                <a:ext cx="2069968" cy="80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Monitoring</a:t>
                </a:r>
                <a:endParaRPr lang="en-US" sz="1300" dirty="0">
                  <a:solidFill>
                    <a:srgbClr val="FFFFFF"/>
                  </a:solidFill>
                </a:endParaRPr>
              </a:p>
            </p:txBody>
          </p:sp>
        </p:grpSp>
        <p:grpSp>
          <p:nvGrpSpPr>
            <p:cNvPr id="120" name="Group 119"/>
            <p:cNvGrpSpPr/>
            <p:nvPr/>
          </p:nvGrpSpPr>
          <p:grpSpPr>
            <a:xfrm>
              <a:off x="5034437" y="3343939"/>
              <a:ext cx="2119952" cy="853304"/>
              <a:chOff x="5965066" y="2086639"/>
              <a:chExt cx="2119952" cy="853304"/>
            </a:xfrm>
          </p:grpSpPr>
          <p:sp>
            <p:nvSpPr>
              <p:cNvPr id="124" name="Rounded Rectangle 123"/>
              <p:cNvSpPr/>
              <p:nvPr/>
            </p:nvSpPr>
            <p:spPr>
              <a:xfrm>
                <a:off x="5965066" y="2086639"/>
                <a:ext cx="2119952" cy="853304"/>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5" name="Rounded Rectangle 8"/>
              <p:cNvSpPr/>
              <p:nvPr/>
            </p:nvSpPr>
            <p:spPr>
              <a:xfrm>
                <a:off x="5990058" y="2111631"/>
                <a:ext cx="2069968" cy="80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Diagnostics</a:t>
                </a:r>
                <a:endParaRPr lang="en-US" sz="1300" dirty="0">
                  <a:solidFill>
                    <a:srgbClr val="FFFFFF"/>
                  </a:solidFill>
                </a:endParaRPr>
              </a:p>
            </p:txBody>
          </p:sp>
        </p:grpSp>
        <p:grpSp>
          <p:nvGrpSpPr>
            <p:cNvPr id="121" name="Group 120"/>
            <p:cNvGrpSpPr/>
            <p:nvPr/>
          </p:nvGrpSpPr>
          <p:grpSpPr>
            <a:xfrm>
              <a:off x="5034437" y="4328520"/>
              <a:ext cx="2119952" cy="853304"/>
              <a:chOff x="5965066" y="3071220"/>
              <a:chExt cx="2119952" cy="853304"/>
            </a:xfrm>
          </p:grpSpPr>
          <p:sp>
            <p:nvSpPr>
              <p:cNvPr id="122" name="Rounded Rectangle 121"/>
              <p:cNvSpPr/>
              <p:nvPr/>
            </p:nvSpPr>
            <p:spPr>
              <a:xfrm>
                <a:off x="5965066" y="3071220"/>
                <a:ext cx="2119952" cy="853304"/>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3" name="Rounded Rectangle 10"/>
              <p:cNvSpPr/>
              <p:nvPr/>
            </p:nvSpPr>
            <p:spPr>
              <a:xfrm>
                <a:off x="5990058" y="3096212"/>
                <a:ext cx="2069968" cy="80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Fixes</a:t>
                </a:r>
                <a:endParaRPr lang="en-US" sz="1300" dirty="0">
                  <a:solidFill>
                    <a:srgbClr val="FFFFFF"/>
                  </a:solidFill>
                </a:endParaRPr>
              </a:p>
            </p:txBody>
          </p:sp>
        </p:grpSp>
      </p:grpSp>
      <p:grpSp>
        <p:nvGrpSpPr>
          <p:cNvPr id="14" name="Group 13"/>
          <p:cNvGrpSpPr/>
          <p:nvPr/>
        </p:nvGrpSpPr>
        <p:grpSpPr>
          <a:xfrm>
            <a:off x="9066212" y="1385374"/>
            <a:ext cx="2649940" cy="4343400"/>
            <a:chOff x="4769443" y="1257300"/>
            <a:chExt cx="2649940" cy="4343400"/>
          </a:xfrm>
        </p:grpSpPr>
        <p:grpSp>
          <p:nvGrpSpPr>
            <p:cNvPr id="131" name="Group 130"/>
            <p:cNvGrpSpPr/>
            <p:nvPr/>
          </p:nvGrpSpPr>
          <p:grpSpPr>
            <a:xfrm>
              <a:off x="4769443" y="1257300"/>
              <a:ext cx="2649940" cy="4343400"/>
              <a:chOff x="8548758" y="0"/>
              <a:chExt cx="2649940" cy="4343400"/>
            </a:xfrm>
          </p:grpSpPr>
          <p:sp>
            <p:nvSpPr>
              <p:cNvPr id="138" name="Rounded Rectangle 137"/>
              <p:cNvSpPr/>
              <p:nvPr/>
            </p:nvSpPr>
            <p:spPr>
              <a:xfrm>
                <a:off x="8548758" y="0"/>
                <a:ext cx="2649940" cy="4343400"/>
              </a:xfrm>
              <a:prstGeom prst="roundRect">
                <a:avLst>
                  <a:gd name="adj" fmla="val 10000"/>
                </a:avLst>
              </a:prstGeom>
              <a:solidFill>
                <a:schemeClr val="bg2">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9" name="Rounded Rectangle 4"/>
              <p:cNvSpPr/>
              <p:nvPr/>
            </p:nvSpPr>
            <p:spPr>
              <a:xfrm>
                <a:off x="8548758" y="0"/>
                <a:ext cx="2649940" cy="1303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3200" dirty="0" smtClean="0">
                    <a:solidFill>
                      <a:srgbClr val="363535">
                        <a:hueOff val="0"/>
                        <a:satOff val="0"/>
                        <a:lumOff val="0"/>
                        <a:alphaOff val="0"/>
                      </a:srgbClr>
                    </a:solidFill>
                  </a:rPr>
                  <a:t>App Security</a:t>
                </a:r>
                <a:endParaRPr lang="en-US" sz="3200" dirty="0">
                  <a:solidFill>
                    <a:srgbClr val="363535">
                      <a:hueOff val="0"/>
                      <a:satOff val="0"/>
                      <a:lumOff val="0"/>
                      <a:alphaOff val="0"/>
                    </a:srgbClr>
                  </a:solidFill>
                </a:endParaRPr>
              </a:p>
            </p:txBody>
          </p:sp>
        </p:grpSp>
        <p:grpSp>
          <p:nvGrpSpPr>
            <p:cNvPr id="132" name="Group 131"/>
            <p:cNvGrpSpPr/>
            <p:nvPr/>
          </p:nvGrpSpPr>
          <p:grpSpPr>
            <a:xfrm>
              <a:off x="5034437" y="2290955"/>
              <a:ext cx="2119952" cy="1403900"/>
              <a:chOff x="8813752" y="1033655"/>
              <a:chExt cx="2119952" cy="1403900"/>
            </a:xfrm>
          </p:grpSpPr>
          <p:sp>
            <p:nvSpPr>
              <p:cNvPr id="136" name="Rounded Rectangle 135"/>
              <p:cNvSpPr/>
              <p:nvPr/>
            </p:nvSpPr>
            <p:spPr>
              <a:xfrm>
                <a:off x="8813752" y="1127961"/>
                <a:ext cx="2119952" cy="1309594"/>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37" name="Rounded Rectangle 6"/>
              <p:cNvSpPr/>
              <p:nvPr/>
            </p:nvSpPr>
            <p:spPr>
              <a:xfrm>
                <a:off x="8852109" y="1033655"/>
                <a:ext cx="2043238" cy="123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User management</a:t>
                </a:r>
                <a:endParaRPr lang="en-US" sz="1300" dirty="0">
                  <a:solidFill>
                    <a:srgbClr val="FFFFFF"/>
                  </a:solidFill>
                </a:endParaRPr>
              </a:p>
            </p:txBody>
          </p:sp>
        </p:grpSp>
        <p:grpSp>
          <p:nvGrpSpPr>
            <p:cNvPr id="133" name="Group 132"/>
            <p:cNvGrpSpPr/>
            <p:nvPr/>
          </p:nvGrpSpPr>
          <p:grpSpPr>
            <a:xfrm>
              <a:off x="5034437" y="3802026"/>
              <a:ext cx="2119952" cy="1403900"/>
              <a:chOff x="8813752" y="2544726"/>
              <a:chExt cx="2119952" cy="1403900"/>
            </a:xfrm>
          </p:grpSpPr>
          <p:sp>
            <p:nvSpPr>
              <p:cNvPr id="134" name="Rounded Rectangle 133"/>
              <p:cNvSpPr/>
              <p:nvPr/>
            </p:nvSpPr>
            <p:spPr>
              <a:xfrm>
                <a:off x="8813752" y="2639032"/>
                <a:ext cx="2119952" cy="1309594"/>
              </a:xfrm>
              <a:prstGeom prst="roundRect">
                <a:avLst>
                  <a:gd name="adj" fmla="val 10000"/>
                </a:avLst>
              </a:pr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35" name="Rounded Rectangle 8"/>
              <p:cNvSpPr/>
              <p:nvPr/>
            </p:nvSpPr>
            <p:spPr>
              <a:xfrm>
                <a:off x="8852109" y="2544726"/>
                <a:ext cx="2043238" cy="123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Compliance Reports</a:t>
                </a:r>
                <a:endParaRPr lang="en-US" sz="1300" dirty="0">
                  <a:solidFill>
                    <a:srgbClr val="FFFFFF"/>
                  </a:solidFill>
                </a:endParaRPr>
              </a:p>
            </p:txBody>
          </p:sp>
        </p:grpSp>
      </p:grpSp>
    </p:spTree>
    <p:extLst>
      <p:ext uri="{BB962C8B-B14F-4D97-AF65-F5344CB8AC3E}">
        <p14:creationId xmlns:p14="http://schemas.microsoft.com/office/powerpoint/2010/main" val="88961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1"/>
                                        </p:tgtEl>
                                        <p:attrNameLst>
                                          <p:attrName>style.opacity</p:attrName>
                                        </p:attrNameLst>
                                      </p:cBhvr>
                                      <p:to>
                                        <p:strVal val="0.25"/>
                                      </p:to>
                                    </p:set>
                                    <p:animEffect filter="image" prLst="opacity: 0.25">
                                      <p:cBhvr rctx="IE">
                                        <p:cTn id="27" dur="indefinite"/>
                                        <p:tgtEl>
                                          <p:spTgt spid="11"/>
                                        </p:tgtEl>
                                      </p:cBhvr>
                                    </p:animEffect>
                                  </p:childTnLst>
                                </p:cTn>
                              </p:par>
                              <p:par>
                                <p:cTn id="28" presetID="9" presetClass="emph" presetSubtype="0" nodeType="withEffect">
                                  <p:stCondLst>
                                    <p:cond delay="0"/>
                                  </p:stCondLst>
                                  <p:childTnLst>
                                    <p:set>
                                      <p:cBhvr rctx="PPT">
                                        <p:cTn id="29" dur="indefinite"/>
                                        <p:tgtEl>
                                          <p:spTgt spid="12"/>
                                        </p:tgtEl>
                                        <p:attrNameLst>
                                          <p:attrName>style.opacity</p:attrName>
                                        </p:attrNameLst>
                                      </p:cBhvr>
                                      <p:to>
                                        <p:strVal val="0.25"/>
                                      </p:to>
                                    </p:set>
                                    <p:animEffect filter="image" prLst="opacity: 0.25">
                                      <p:cBhvr rctx="IE">
                                        <p:cTn id="30" dur="indefinite"/>
                                        <p:tgtEl>
                                          <p:spTgt spid="12"/>
                                        </p:tgtEl>
                                      </p:cBhvr>
                                    </p:animEffect>
                                  </p:childTnLst>
                                </p:cTn>
                              </p:par>
                              <p:par>
                                <p:cTn id="31" presetID="9" presetClass="emph" presetSubtype="0" nodeType="withEffect">
                                  <p:stCondLst>
                                    <p:cond delay="0"/>
                                  </p:stCondLst>
                                  <p:childTnLst>
                                    <p:set>
                                      <p:cBhvr rctx="PPT">
                                        <p:cTn id="32" dur="indefinite"/>
                                        <p:tgtEl>
                                          <p:spTgt spid="14"/>
                                        </p:tgtEl>
                                        <p:attrNameLst>
                                          <p:attrName>style.opacity</p:attrName>
                                        </p:attrNameLst>
                                      </p:cBhvr>
                                      <p:to>
                                        <p:strVal val="0.25"/>
                                      </p:to>
                                    </p:set>
                                    <p:animEffect filter="image" prLst="opacity: 0.25">
                                      <p:cBhvr rctx="IE">
                                        <p:cTn id="33"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Features</a:t>
            </a:r>
            <a:endParaRPr lang="en-US" dirty="0"/>
          </a:p>
        </p:txBody>
      </p:sp>
      <p:sp>
        <p:nvSpPr>
          <p:cNvPr id="3" name="Text Placeholder 2"/>
          <p:cNvSpPr>
            <a:spLocks noGrp="1"/>
          </p:cNvSpPr>
          <p:nvPr>
            <p:ph type="body" sz="quarter" idx="10"/>
          </p:nvPr>
        </p:nvSpPr>
        <p:spPr>
          <a:xfrm>
            <a:off x="519113" y="1447800"/>
            <a:ext cx="11149012" cy="5601533"/>
          </a:xfrm>
        </p:spPr>
        <p:txBody>
          <a:bodyPr/>
          <a:lstStyle/>
          <a:p>
            <a:r>
              <a:rPr lang="en-US" sz="2800" dirty="0" smtClean="0"/>
              <a:t>Summaries and global views</a:t>
            </a:r>
          </a:p>
          <a:p>
            <a:pPr lvl="1"/>
            <a:r>
              <a:rPr lang="en-US" sz="2400" b="1" dirty="0" smtClean="0"/>
              <a:t>SQL Azure Management portal integration</a:t>
            </a:r>
          </a:p>
          <a:p>
            <a:pPr marL="460375" lvl="1" indent="0">
              <a:buNone/>
            </a:pPr>
            <a:endParaRPr lang="en-US" sz="2400" dirty="0" smtClean="0"/>
          </a:p>
          <a:p>
            <a:r>
              <a:rPr lang="en-US" sz="2800" dirty="0"/>
              <a:t>Live Troubleshooting</a:t>
            </a:r>
          </a:p>
          <a:p>
            <a:pPr lvl="1"/>
            <a:r>
              <a:rPr lang="en-US" sz="2400" dirty="0"/>
              <a:t>Limited DMV coverage</a:t>
            </a:r>
          </a:p>
          <a:p>
            <a:pPr lvl="1"/>
            <a:r>
              <a:rPr lang="en-US" sz="2400" b="1" dirty="0" smtClean="0"/>
              <a:t>Extending DMV </a:t>
            </a:r>
            <a:r>
              <a:rPr lang="en-US" sz="2400" b="1" dirty="0"/>
              <a:t>coverage</a:t>
            </a:r>
          </a:p>
          <a:p>
            <a:pPr lvl="1"/>
            <a:r>
              <a:rPr lang="en-US" sz="2400" b="1" dirty="0"/>
              <a:t>Database Extended </a:t>
            </a:r>
            <a:r>
              <a:rPr lang="en-US" sz="2400" b="1" dirty="0" smtClean="0"/>
              <a:t>Events</a:t>
            </a:r>
            <a:endParaRPr lang="en-US" sz="2400" b="1" dirty="0"/>
          </a:p>
          <a:p>
            <a:pPr marL="0" indent="0">
              <a:buNone/>
            </a:pPr>
            <a:endParaRPr lang="en-US" sz="2800" dirty="0" smtClean="0"/>
          </a:p>
          <a:p>
            <a:r>
              <a:rPr lang="en-US" sz="2800" dirty="0" smtClean="0"/>
              <a:t>Historical Troubleshooting</a:t>
            </a:r>
          </a:p>
          <a:p>
            <a:pPr lvl="1"/>
            <a:r>
              <a:rPr lang="en-US" sz="2400" b="1" dirty="0" smtClean="0"/>
              <a:t>Event Table (Logging)</a:t>
            </a:r>
          </a:p>
          <a:p>
            <a:pPr lvl="1"/>
            <a:endParaRPr lang="en-US" sz="2400" dirty="0" smtClean="0"/>
          </a:p>
          <a:p>
            <a:endParaRPr lang="en-US" sz="2800" dirty="0" smtClean="0"/>
          </a:p>
          <a:p>
            <a:endParaRPr lang="en-US" sz="2800" dirty="0"/>
          </a:p>
        </p:txBody>
      </p:sp>
    </p:spTree>
    <p:extLst>
      <p:ext uri="{BB962C8B-B14F-4D97-AF65-F5344CB8AC3E}">
        <p14:creationId xmlns:p14="http://schemas.microsoft.com/office/powerpoint/2010/main" val="2627276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iterate type="lt">
                                    <p:tmPct val="0"/>
                                  </p:iterate>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arn(inVertical)">
                                      <p:cBhvr>
                                        <p:cTn id="12" dur="500"/>
                                        <p:tgtEl>
                                          <p:spTgt spid="3">
                                            <p:txEl>
                                              <p:pRg st="6" end="6"/>
                                            </p:txEl>
                                          </p:spTgt>
                                        </p:tgtEl>
                                      </p:cBhvr>
                                    </p:animEffect>
                                  </p:childTnLst>
                                </p:cTn>
                              </p:par>
                              <p:par>
                                <p:cTn id="13" presetID="16" presetClass="entr" presetSubtype="21" fill="hold" nodeType="withEffect">
                                  <p:stCondLst>
                                    <p:cond delay="0"/>
                                  </p:stCondLst>
                                  <p:iterate type="lt">
                                    <p:tmPct val="0"/>
                                  </p:iterate>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iterate type="lt">
                                    <p:tmPct val="0"/>
                                  </p:iterate>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arn(inVertical)">
                                      <p:cBhvr>
                                        <p:cTn id="18" dur="500"/>
                                        <p:tgtEl>
                                          <p:spTgt spid="3">
                                            <p:txEl>
                                              <p:pRg st="9" end="9"/>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SQL Azure Management Portal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32255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Azure Management Portal</a:t>
            </a:r>
            <a:endParaRPr lang="en-US" dirty="0"/>
          </a:p>
        </p:txBody>
      </p:sp>
      <p:sp>
        <p:nvSpPr>
          <p:cNvPr id="3" name="Text Placeholder 2"/>
          <p:cNvSpPr>
            <a:spLocks noGrp="1"/>
          </p:cNvSpPr>
          <p:nvPr>
            <p:ph type="body" sz="quarter" idx="10"/>
          </p:nvPr>
        </p:nvSpPr>
        <p:spPr>
          <a:xfrm>
            <a:off x="519113" y="1447800"/>
            <a:ext cx="11149012" cy="4308872"/>
          </a:xfrm>
        </p:spPr>
        <p:txBody>
          <a:bodyPr/>
          <a:lstStyle/>
          <a:p>
            <a:pPr marL="0" indent="0">
              <a:buNone/>
            </a:pPr>
            <a:r>
              <a:rPr lang="en-US" sz="2800" b="1" dirty="0"/>
              <a:t>Customer </a:t>
            </a:r>
            <a:r>
              <a:rPr lang="en-US" sz="2800" b="1" dirty="0" smtClean="0"/>
              <a:t>Complaints: </a:t>
            </a:r>
            <a:endParaRPr lang="en-US" sz="2800" b="1" dirty="0"/>
          </a:p>
          <a:p>
            <a:pPr lvl="1"/>
            <a:r>
              <a:rPr lang="en-US" sz="2400" dirty="0" smtClean="0"/>
              <a:t>How do I easily manage my SQL Azure databases?</a:t>
            </a:r>
          </a:p>
          <a:p>
            <a:pPr lvl="1"/>
            <a:r>
              <a:rPr lang="en-US" sz="2400" dirty="0" smtClean="0"/>
              <a:t>How can I easily look at query plans and troubleshoot my query?</a:t>
            </a:r>
          </a:p>
          <a:p>
            <a:pPr marL="0" indent="0">
              <a:buNone/>
            </a:pPr>
            <a:endParaRPr lang="en-US" sz="2800" b="1" dirty="0"/>
          </a:p>
          <a:p>
            <a:pPr marL="0" indent="0">
              <a:buNone/>
            </a:pPr>
            <a:r>
              <a:rPr lang="en-US" sz="2800" b="1" dirty="0"/>
              <a:t>Solution: </a:t>
            </a:r>
          </a:p>
          <a:p>
            <a:pPr lvl="1"/>
            <a:r>
              <a:rPr lang="en-US" sz="2400" dirty="0" smtClean="0"/>
              <a:t>The SQL Azure Management Portal simplifies management and troubleshooting of databases.</a:t>
            </a:r>
          </a:p>
          <a:p>
            <a:pPr lvl="2"/>
            <a:r>
              <a:rPr lang="en-US" sz="2000" dirty="0" smtClean="0"/>
              <a:t>Database management experience</a:t>
            </a:r>
          </a:p>
          <a:p>
            <a:pPr lvl="2"/>
            <a:r>
              <a:rPr lang="en-US" sz="2000" dirty="0" smtClean="0"/>
              <a:t>Query performance details</a:t>
            </a:r>
          </a:p>
          <a:p>
            <a:pPr lvl="2"/>
            <a:r>
              <a:rPr lang="en-US" sz="2000" dirty="0" smtClean="0"/>
              <a:t>Query plans</a:t>
            </a:r>
          </a:p>
          <a:p>
            <a:pPr lvl="2"/>
            <a:r>
              <a:rPr lang="en-US" sz="2000" dirty="0" smtClean="0"/>
              <a:t>Event table support</a:t>
            </a:r>
            <a:endParaRPr lang="en-US" sz="2400" dirty="0"/>
          </a:p>
        </p:txBody>
      </p:sp>
    </p:spTree>
    <p:extLst>
      <p:ext uri="{BB962C8B-B14F-4D97-AF65-F5344CB8AC3E}">
        <p14:creationId xmlns:p14="http://schemas.microsoft.com/office/powerpoint/2010/main" val="195038252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a:t>SQL Azure Management Portal</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5643408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 2012 16-9 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Michal Lesiczka; Vinod Jagannathan </External_x0020_Speaker>
    <Session_x0020_Code xmlns="2295e2e7-0eeb-498e-8716-217bb2ee6ee3">DBI326</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purl.org/dc/terms/"/>
    <ds:schemaRef ds:uri="http://purl.org/dc/dcmitype/"/>
    <ds:schemaRef ds:uri="2295e2e7-0eeb-498e-8716-217bb2ee6ee3"/>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8b529f77-48ab-4581-b468-93f09345b8aa"/>
    <ds:schemaRef ds:uri="http://www.w3.org/XML/1998/namespace"/>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6</TotalTime>
  <Words>1607</Words>
  <Application>Microsoft Office PowerPoint</Application>
  <PresentationFormat>Custom</PresentationFormat>
  <Paragraphs>236</Paragraphs>
  <Slides>25</Slides>
  <Notes>22</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TechEd_2012_Template_16x9</vt:lpstr>
      <vt:lpstr>White with Consolas font for code slides</vt:lpstr>
      <vt:lpstr>TechEd 2012 16-9 template</vt:lpstr>
      <vt:lpstr>TechEd_2012_PPT_Template</vt:lpstr>
      <vt:lpstr>SQL Azure Administration and Application Self-Servicing </vt:lpstr>
      <vt:lpstr>Agenda</vt:lpstr>
      <vt:lpstr>Who is the Application Administrator?</vt:lpstr>
      <vt:lpstr>Physical vs. Logical Administration</vt:lpstr>
      <vt:lpstr>App Admin Responsibilities</vt:lpstr>
      <vt:lpstr>Troubleshooting Features</vt:lpstr>
      <vt:lpstr>SQL Azure Management Portal</vt:lpstr>
      <vt:lpstr>SQL Azure Management Portal</vt:lpstr>
      <vt:lpstr>SQL Azure Management Portal</vt:lpstr>
      <vt:lpstr>Database Extended Events</vt:lpstr>
      <vt:lpstr>Database Extended Events</vt:lpstr>
      <vt:lpstr>Database Extended Events</vt:lpstr>
      <vt:lpstr>Live Troubleshooting using DMVs</vt:lpstr>
      <vt:lpstr>Troubleshooting using DMVs</vt:lpstr>
      <vt:lpstr>New DMVs</vt:lpstr>
      <vt:lpstr>Historical Troubleshooting using Event Table</vt:lpstr>
      <vt:lpstr>Event Table</vt:lpstr>
      <vt:lpstr>Session Takeaways</vt:lpstr>
      <vt:lpstr>Contact Information</vt:lpstr>
      <vt:lpstr>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Azure Administration and Application Self-Servicing </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5</cp:revision>
  <cp:lastPrinted>2010-05-11T05:02:34Z</cp:lastPrinted>
  <dcterms:created xsi:type="dcterms:W3CDTF">2012-06-10T14:29:19Z</dcterms:created>
  <dcterms:modified xsi:type="dcterms:W3CDTF">2012-06-14T20:30:50Z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