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Lst>
  <p:notesMasterIdLst>
    <p:notesMasterId r:id="rId30"/>
  </p:notesMasterIdLst>
  <p:handoutMasterIdLst>
    <p:handoutMasterId r:id="rId31"/>
  </p:handoutMasterIdLst>
  <p:sldIdLst>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43" r:id="rId23"/>
    <p:sldId id="338" r:id="rId24"/>
    <p:sldId id="339" r:id="rId25"/>
    <p:sldId id="340" r:id="rId26"/>
    <p:sldId id="341" r:id="rId27"/>
    <p:sldId id="342" r:id="rId28"/>
    <p:sldId id="320" r:id="rId2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08" d="100"/>
          <a:sy n="108" d="100"/>
        </p:scale>
        <p:origin x="-774"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6/11/2012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6/11/2012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6/11/2012 5:47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6/11/2012 5:47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6/11/2012 5:47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6900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9136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4/14/2012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SQL Saturday 111, Atlanta 2012</a:t>
            </a:r>
            <a:endParaRPr lang="en-US">
              <a:solidFill>
                <a:prstClr val="black"/>
              </a:solidFill>
            </a:endParaRPr>
          </a:p>
        </p:txBody>
      </p:sp>
      <p:sp>
        <p:nvSpPr>
          <p:cNvPr id="6" name="Slide Number Placeholder 5"/>
          <p:cNvSpPr>
            <a:spLocks noGrp="1"/>
          </p:cNvSpPr>
          <p:nvPr>
            <p:ph type="sldNum" sz="quarter" idx="12"/>
          </p:nvPr>
        </p:nvSpPr>
        <p:spPr/>
        <p:txBody>
          <a:bodyPr/>
          <a:lstStyle/>
          <a:p>
            <a:fld id="{B3E0F1B1-1A33-48A9-BDBB-7DF7ED23643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7212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6/11/2012 5:47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7585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66798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4/14/2012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SQL Saturday 111, Atlanta 2012</a:t>
            </a:r>
            <a:endParaRPr lang="en-US">
              <a:solidFill>
                <a:prstClr val="black"/>
              </a:solidFill>
            </a:endParaRPr>
          </a:p>
        </p:txBody>
      </p:sp>
      <p:sp>
        <p:nvSpPr>
          <p:cNvPr id="6" name="Slide Number Placeholder 5"/>
          <p:cNvSpPr>
            <a:spLocks noGrp="1"/>
          </p:cNvSpPr>
          <p:nvPr>
            <p:ph type="sldNum" sz="quarter" idx="12"/>
          </p:nvPr>
        </p:nvSpPr>
        <p:spPr/>
        <p:txBody>
          <a:bodyPr/>
          <a:lstStyle/>
          <a:p>
            <a:fld id="{B3E0F1B1-1A33-48A9-BDBB-7DF7ED23643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7212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67030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37292714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14476937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09629341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921161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65587005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82693360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80217239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675087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051409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43068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848187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7434588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53651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61434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82349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81397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186660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83714"/>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svenaelterman.wordpress.com/upgrading-to-ssis-2012-resources/"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jpeg"/><Relationship Id="rId7" Type="http://schemas.openxmlformats.org/officeDocument/2006/relationships/hyperlink" Target="http://www.microsoft.com/sqlserverlab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hyperlink" Target="http://microsoft.com/msdn"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25.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7.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hyperlink" Target="http://www.microsoft.com/sqlserverla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Upgrading SSIS Packages to SQL Server 2012</a:t>
            </a:r>
            <a:endParaRPr lang="en-US" dirty="0"/>
          </a:p>
        </p:txBody>
      </p:sp>
      <p:sp>
        <p:nvSpPr>
          <p:cNvPr id="3" name="Subtitle 2"/>
          <p:cNvSpPr>
            <a:spLocks noGrp="1"/>
          </p:cNvSpPr>
          <p:nvPr>
            <p:ph type="subTitle" idx="1"/>
          </p:nvPr>
        </p:nvSpPr>
        <p:spPr/>
        <p:txBody>
          <a:bodyPr/>
          <a:lstStyle/>
          <a:p>
            <a:r>
              <a:rPr lang="en-US" dirty="0" smtClean="0"/>
              <a:t>Sven Aelterman</a:t>
            </a:r>
          </a:p>
          <a:p>
            <a:r>
              <a:rPr lang="en-US" dirty="0" smtClean="0"/>
              <a:t>Lecturer in Information Systems &amp; Web/Technology Specialist</a:t>
            </a:r>
          </a:p>
          <a:p>
            <a:r>
              <a:rPr lang="en-US" dirty="0" smtClean="0"/>
              <a:t>Troy University, Sorrell College of Business</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12757"/>
            <a:ext cx="915635"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FFFF">
                    <a:alpha val="99000"/>
                  </a:srgbClr>
                </a:solidFill>
              </a:rPr>
              <a:t>DBI329</a:t>
            </a:r>
          </a:p>
        </p:txBody>
      </p:sp>
    </p:spTree>
    <p:extLst>
      <p:ext uri="{BB962C8B-B14F-4D97-AF65-F5344CB8AC3E}">
        <p14:creationId xmlns:p14="http://schemas.microsoft.com/office/powerpoint/2010/main" val="222413151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12" y="228600"/>
            <a:ext cx="11149013" cy="1038746"/>
          </a:xfrm>
        </p:spPr>
        <p:txBody>
          <a:bodyPr/>
          <a:lstStyle/>
          <a:p>
            <a:r>
              <a:rPr lang="en-US" dirty="0" smtClean="0"/>
              <a:t>Upgrade Process Revisited</a:t>
            </a:r>
            <a:br>
              <a:rPr lang="en-US" dirty="0" smtClean="0"/>
            </a:br>
            <a:r>
              <a:rPr lang="en-US" sz="3100" dirty="0"/>
              <a:t>Step-by-Step</a:t>
            </a:r>
          </a:p>
        </p:txBody>
      </p:sp>
      <p:sp>
        <p:nvSpPr>
          <p:cNvPr id="10" name="Content Placeholder 9"/>
          <p:cNvSpPr>
            <a:spLocks noGrp="1"/>
          </p:cNvSpPr>
          <p:nvPr>
            <p:ph idx="1"/>
          </p:nvPr>
        </p:nvSpPr>
        <p:spPr>
          <a:xfrm>
            <a:off x="3351212" y="1447799"/>
            <a:ext cx="8316913" cy="4800601"/>
          </a:xfrm>
        </p:spPr>
        <p:txBody>
          <a:bodyPr>
            <a:normAutofit fontScale="85000" lnSpcReduction="20000"/>
          </a:bodyPr>
          <a:lstStyle/>
          <a:p>
            <a:pPr>
              <a:lnSpc>
                <a:spcPct val="120000"/>
              </a:lnSpc>
              <a:buFont typeface="Wingdings" pitchFamily="2" charset="2"/>
              <a:buChar char="ü"/>
            </a:pPr>
            <a:r>
              <a:rPr lang="en-US" dirty="0" smtClean="0"/>
              <a:t>Visual Studio </a:t>
            </a:r>
            <a:r>
              <a:rPr lang="en-US" dirty="0" smtClean="0">
                <a:effectLst>
                  <a:glow rad="63500">
                    <a:schemeClr val="accent1">
                      <a:satMod val="175000"/>
                      <a:alpha val="40000"/>
                    </a:schemeClr>
                  </a:glow>
                </a:effectLst>
              </a:rPr>
              <a:t>project/solution upgrade</a:t>
            </a:r>
          </a:p>
          <a:p>
            <a:pPr>
              <a:lnSpc>
                <a:spcPct val="120000"/>
              </a:lnSpc>
              <a:buFont typeface="Wingdings" pitchFamily="2" charset="2"/>
              <a:buChar char="ü"/>
            </a:pPr>
            <a:r>
              <a:rPr lang="en-US" dirty="0" smtClean="0"/>
              <a:t>Upgrade SSIS Packages with</a:t>
            </a:r>
            <a:br>
              <a:rPr lang="en-US" dirty="0" smtClean="0"/>
            </a:br>
            <a:r>
              <a:rPr lang="en-US" dirty="0" smtClean="0"/>
              <a:t>SSIS </a:t>
            </a:r>
            <a:r>
              <a:rPr lang="en-US" dirty="0" smtClean="0">
                <a:effectLst>
                  <a:glow rad="63500">
                    <a:schemeClr val="accent1">
                      <a:satMod val="175000"/>
                      <a:alpha val="40000"/>
                    </a:schemeClr>
                  </a:glow>
                </a:effectLst>
              </a:rPr>
              <a:t>Package Upgrade Wizard</a:t>
            </a:r>
          </a:p>
          <a:p>
            <a:pPr marL="1172078" lvl="1" indent="-586039">
              <a:lnSpc>
                <a:spcPct val="120000"/>
              </a:lnSpc>
            </a:pPr>
            <a:r>
              <a:rPr lang="en-US" dirty="0" smtClean="0"/>
              <a:t>One wizard execution per project</a:t>
            </a:r>
          </a:p>
          <a:p>
            <a:pPr marL="1172078" lvl="1" indent="-586039">
              <a:lnSpc>
                <a:spcPct val="120000"/>
              </a:lnSpc>
            </a:pPr>
            <a:r>
              <a:rPr lang="en-US" dirty="0" smtClean="0"/>
              <a:t>Wizard upgrades all packages in project</a:t>
            </a:r>
          </a:p>
          <a:p>
            <a:pPr>
              <a:lnSpc>
                <a:spcPct val="120000"/>
              </a:lnSpc>
              <a:buFont typeface="Wingdings" pitchFamily="2" charset="2"/>
              <a:buChar char="ü"/>
            </a:pPr>
            <a:r>
              <a:rPr lang="en-US" dirty="0" smtClean="0">
                <a:effectLst/>
              </a:rPr>
              <a:t> </a:t>
            </a:r>
            <a:r>
              <a:rPr lang="en-US" dirty="0" smtClean="0">
                <a:effectLst>
                  <a:glow rad="63500">
                    <a:schemeClr val="accent1">
                      <a:satMod val="175000"/>
                      <a:alpha val="40000"/>
                    </a:schemeClr>
                  </a:glow>
                </a:effectLst>
              </a:rPr>
              <a:t>Fix up connection</a:t>
            </a:r>
            <a:r>
              <a:rPr lang="en-US" dirty="0" smtClean="0"/>
              <a:t> strings in</a:t>
            </a:r>
            <a:br>
              <a:rPr lang="en-US" dirty="0" smtClean="0"/>
            </a:br>
            <a:r>
              <a:rPr lang="en-US" dirty="0" smtClean="0"/>
              <a:t> </a:t>
            </a:r>
            <a:r>
              <a:rPr lang="en-US" dirty="0" err="1" smtClean="0"/>
              <a:t>config</a:t>
            </a:r>
            <a:r>
              <a:rPr lang="en-US" dirty="0" smtClean="0"/>
              <a:t> files, data source files, expressions</a:t>
            </a:r>
          </a:p>
          <a:p>
            <a:pPr marL="0" indent="0">
              <a:lnSpc>
                <a:spcPct val="120000"/>
              </a:lnSpc>
              <a:buNone/>
            </a:pPr>
            <a:r>
              <a:rPr lang="en-US" b="1" dirty="0" smtClean="0">
                <a:effectLst/>
              </a:rPr>
              <a:t>If desired</a:t>
            </a:r>
            <a:r>
              <a:rPr lang="en-US" dirty="0" smtClean="0">
                <a:effectLst/>
              </a:rPr>
              <a:t> </a:t>
            </a:r>
            <a:r>
              <a:rPr lang="en-US" dirty="0" smtClean="0"/>
              <a:t>(to take advantage of new functionality)</a:t>
            </a:r>
            <a:endParaRPr lang="en-US" b="1" dirty="0" smtClean="0"/>
          </a:p>
          <a:p>
            <a:pPr marL="586039" indent="-586039">
              <a:lnSpc>
                <a:spcPct val="120000"/>
              </a:lnSpc>
              <a:buFont typeface="+mj-lt"/>
              <a:buAutoNum type="arabicPeriod" startAt="4"/>
            </a:pPr>
            <a:r>
              <a:rPr lang="en-US" dirty="0" smtClean="0"/>
              <a:t>Convert to </a:t>
            </a:r>
            <a:r>
              <a:rPr lang="en-US" dirty="0" smtClean="0">
                <a:effectLst>
                  <a:glow rad="63500">
                    <a:schemeClr val="accent1">
                      <a:satMod val="175000"/>
                      <a:alpha val="40000"/>
                    </a:schemeClr>
                  </a:glow>
                </a:effectLst>
              </a:rPr>
              <a:t>project deployment model</a:t>
            </a:r>
          </a:p>
          <a:p>
            <a:pPr marL="586039" indent="-586039">
              <a:lnSpc>
                <a:spcPct val="120000"/>
              </a:lnSpc>
              <a:buFont typeface="+mj-lt"/>
              <a:buAutoNum type="arabicPeriod" startAt="4"/>
            </a:pPr>
            <a:r>
              <a:rPr lang="en-US" dirty="0" smtClean="0"/>
              <a:t>Convert appropriate connections to project scope</a:t>
            </a:r>
          </a:p>
        </p:txBody>
      </p:sp>
      <p:grpSp>
        <p:nvGrpSpPr>
          <p:cNvPr id="3" name="Group 2"/>
          <p:cNvGrpSpPr/>
          <p:nvPr/>
        </p:nvGrpSpPr>
        <p:grpSpPr>
          <a:xfrm>
            <a:off x="531812" y="1447799"/>
            <a:ext cx="2462801" cy="712934"/>
            <a:chOff x="7542212" y="1295399"/>
            <a:chExt cx="2462801" cy="71293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2" y="1295400"/>
              <a:ext cx="723901" cy="71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812" y="1295399"/>
              <a:ext cx="710201" cy="71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8552037" y="1499466"/>
              <a:ext cx="457200" cy="3048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4" name="Group 3"/>
          <p:cNvGrpSpPr/>
          <p:nvPr/>
        </p:nvGrpSpPr>
        <p:grpSpPr>
          <a:xfrm>
            <a:off x="531812" y="2590799"/>
            <a:ext cx="2462801" cy="712934"/>
            <a:chOff x="8837612" y="2590799"/>
            <a:chExt cx="2462801" cy="712934"/>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7480" y="2590800"/>
              <a:ext cx="712933" cy="71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bwMode="auto">
            <a:xfrm>
              <a:off x="9847437" y="2794865"/>
              <a:ext cx="457200" cy="3048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7612" y="2590799"/>
              <a:ext cx="677286" cy="71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398903" y="5320818"/>
            <a:ext cx="742667" cy="771791"/>
            <a:chOff x="9704703" y="4953000"/>
            <a:chExt cx="961709" cy="990600"/>
          </a:xfrm>
        </p:grpSpPr>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4703" y="4953000"/>
              <a:ext cx="742667"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ultiply 4"/>
            <p:cNvSpPr/>
            <p:nvPr/>
          </p:nvSpPr>
          <p:spPr bwMode="auto">
            <a:xfrm>
              <a:off x="10076036" y="5338895"/>
              <a:ext cx="590376" cy="604705"/>
            </a:xfrm>
            <a:prstGeom prst="mathMultiply">
              <a:avLst/>
            </a:prstGeom>
            <a:solidFill>
              <a:srgbClr val="FF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7" name="Group 6"/>
          <p:cNvGrpSpPr/>
          <p:nvPr/>
        </p:nvGrpSpPr>
        <p:grpSpPr>
          <a:xfrm>
            <a:off x="531812" y="3758378"/>
            <a:ext cx="2460075" cy="771792"/>
            <a:chOff x="8837612" y="3605978"/>
            <a:chExt cx="2460075" cy="771792"/>
          </a:xfrm>
        </p:grpSpPr>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7612" y="3605979"/>
              <a:ext cx="677286"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4703" y="3605979"/>
              <a:ext cx="742667"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90212" y="3605978"/>
              <a:ext cx="707475"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08262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fade">
                                      <p:cBhvr>
                                        <p:cTn id="7" dur="1000"/>
                                        <p:tgtEl>
                                          <p:spTgt spid="10">
                                            <p:txEl>
                                              <p:pRg st="5" end="5"/>
                                            </p:txEl>
                                          </p:spTgt>
                                        </p:tgtEl>
                                      </p:cBhvr>
                                    </p:animEffect>
                                    <p:anim calcmode="lin" valueType="num">
                                      <p:cBhvr>
                                        <p:cTn id="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6" end="6"/>
                                            </p:txEl>
                                          </p:spTgt>
                                        </p:tgtEl>
                                        <p:attrNameLst>
                                          <p:attrName>style.visibility</p:attrName>
                                        </p:attrNameLst>
                                      </p:cBhvr>
                                      <p:to>
                                        <p:strVal val="visible"/>
                                      </p:to>
                                    </p:set>
                                    <p:animEffect transition="in" filter="fade">
                                      <p:cBhvr>
                                        <p:cTn id="12" dur="1000"/>
                                        <p:tgtEl>
                                          <p:spTgt spid="10">
                                            <p:txEl>
                                              <p:pRg st="6" end="6"/>
                                            </p:txEl>
                                          </p:spTgt>
                                        </p:tgtEl>
                                      </p:cBhvr>
                                    </p:animEffect>
                                    <p:anim calcmode="lin" valueType="num">
                                      <p:cBhvr>
                                        <p:cTn id="1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1000"/>
                                        <p:tgtEl>
                                          <p:spTgt spid="10">
                                            <p:txEl>
                                              <p:pRg st="7" end="7"/>
                                            </p:txEl>
                                          </p:spTgt>
                                        </p:tgtEl>
                                      </p:cBhvr>
                                    </p:animEffect>
                                    <p:anim calcmode="lin" valueType="num">
                                      <p:cBhvr>
                                        <p:cTn id="2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 2</a:t>
            </a:r>
            <a:endParaRPr lang="en-US" dirty="0"/>
          </a:p>
        </p:txBody>
      </p:sp>
      <p:sp>
        <p:nvSpPr>
          <p:cNvPr id="3" name="Subtitle 2"/>
          <p:cNvSpPr>
            <a:spLocks noGrp="1"/>
          </p:cNvSpPr>
          <p:nvPr>
            <p:ph type="subTitle" idx="1"/>
          </p:nvPr>
        </p:nvSpPr>
        <p:spPr/>
        <p:txBody>
          <a:bodyPr/>
          <a:lstStyle/>
          <a:p>
            <a:r>
              <a:rPr lang="en-US" dirty="0" smtClean="0"/>
              <a:t>Steps 4-5</a:t>
            </a:r>
            <a:endParaRPr lang="en-US" dirty="0"/>
          </a:p>
        </p:txBody>
      </p:sp>
      <p:sp>
        <p:nvSpPr>
          <p:cNvPr id="4" name="Title 3"/>
          <p:cNvSpPr>
            <a:spLocks noGrp="1"/>
          </p:cNvSpPr>
          <p:nvPr>
            <p:ph type="ctrTitle"/>
          </p:nvPr>
        </p:nvSpPr>
        <p:spPr/>
        <p:txBody>
          <a:bodyPr/>
          <a:lstStyle/>
          <a:p>
            <a:r>
              <a:rPr lang="en-US" dirty="0" smtClean="0"/>
              <a:t>Convert Projects to</a:t>
            </a:r>
            <a:br>
              <a:rPr lang="en-US" dirty="0" smtClean="0"/>
            </a:br>
            <a:r>
              <a:rPr lang="en-US" dirty="0" smtClean="0"/>
              <a:t>Project Deployment Model</a:t>
            </a:r>
            <a:endParaRPr lang="en-US" dirty="0"/>
          </a:p>
        </p:txBody>
      </p:sp>
    </p:spTree>
    <p:extLst>
      <p:ext uri="{BB962C8B-B14F-4D97-AF65-F5344CB8AC3E}">
        <p14:creationId xmlns:p14="http://schemas.microsoft.com/office/powerpoint/2010/main" val="11446098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09398"/>
          </a:xfrm>
        </p:spPr>
        <p:txBody>
          <a:bodyPr/>
          <a:lstStyle/>
          <a:p>
            <a:r>
              <a:rPr lang="en-US" dirty="0" smtClean="0"/>
              <a:t>Package vs. Project Parameter Scope</a:t>
            </a:r>
            <a:endParaRPr lang="en-US" dirty="0"/>
          </a:p>
        </p:txBody>
      </p:sp>
      <p:sp>
        <p:nvSpPr>
          <p:cNvPr id="6" name="Text Placeholder 5"/>
          <p:cNvSpPr>
            <a:spLocks noGrp="1"/>
          </p:cNvSpPr>
          <p:nvPr>
            <p:ph type="body" sz="quarter" idx="10"/>
          </p:nvPr>
        </p:nvSpPr>
        <p:spPr>
          <a:xfrm>
            <a:off x="519112" y="1447799"/>
            <a:ext cx="11149013" cy="3964162"/>
          </a:xfrm>
          <a:effectLst>
            <a:glow rad="63500">
              <a:schemeClr val="accent1">
                <a:satMod val="175000"/>
                <a:alpha val="40000"/>
              </a:schemeClr>
            </a:glow>
          </a:effectLst>
        </p:spPr>
        <p:txBody>
          <a:bodyPr/>
          <a:lstStyle/>
          <a:p>
            <a:r>
              <a:rPr lang="en-US" dirty="0" smtClean="0"/>
              <a:t>Decide on scope when creating parameter</a:t>
            </a:r>
          </a:p>
          <a:p>
            <a:r>
              <a:rPr lang="en-US" dirty="0" smtClean="0"/>
              <a:t>Scope: where parameter value is available</a:t>
            </a:r>
          </a:p>
          <a:p>
            <a:pPr lvl="1"/>
            <a:r>
              <a:rPr lang="en-US" dirty="0" smtClean="0"/>
              <a:t>Project: any package in the project</a:t>
            </a:r>
          </a:p>
          <a:p>
            <a:pPr lvl="1"/>
            <a:r>
              <a:rPr lang="en-US" dirty="0" smtClean="0"/>
              <a:t>Package: only the package where the parameter is defined</a:t>
            </a:r>
          </a:p>
          <a:p>
            <a:r>
              <a:rPr lang="en-US" dirty="0" smtClean="0"/>
              <a:t>Configure </a:t>
            </a:r>
            <a:r>
              <a:rPr lang="en-US" dirty="0" smtClean="0">
                <a:effectLst>
                  <a:glow rad="63500">
                    <a:schemeClr val="accent1">
                      <a:satMod val="175000"/>
                      <a:alpha val="40000"/>
                    </a:schemeClr>
                  </a:glow>
                </a:effectLst>
              </a:rPr>
              <a:t>connection managers</a:t>
            </a:r>
          </a:p>
          <a:p>
            <a:pPr lvl="1"/>
            <a:r>
              <a:rPr lang="en-US" dirty="0" smtClean="0"/>
              <a:t>Parameter scope ≈ Connection manager scope</a:t>
            </a:r>
          </a:p>
          <a:p>
            <a:r>
              <a:rPr lang="en-US" dirty="0" smtClean="0"/>
              <a:t>Configure </a:t>
            </a:r>
            <a:r>
              <a:rPr lang="en-US" dirty="0" smtClean="0">
                <a:effectLst>
                  <a:glow rad="63500">
                    <a:schemeClr val="accent1">
                      <a:satMod val="175000"/>
                      <a:alpha val="40000"/>
                    </a:schemeClr>
                  </a:glow>
                </a:effectLst>
              </a:rPr>
              <a:t>tasks or components</a:t>
            </a:r>
          </a:p>
          <a:p>
            <a:pPr lvl="1"/>
            <a:r>
              <a:rPr lang="en-US" dirty="0" smtClean="0"/>
              <a:t>Is value useful across packages?</a:t>
            </a:r>
          </a:p>
        </p:txBody>
      </p:sp>
    </p:spTree>
    <p:extLst>
      <p:ext uri="{BB962C8B-B14F-4D97-AF65-F5344CB8AC3E}">
        <p14:creationId xmlns:p14="http://schemas.microsoft.com/office/powerpoint/2010/main" val="9219151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the </a:t>
            </a:r>
            <a:r>
              <a:rPr lang="en-US" dirty="0" smtClean="0">
                <a:effectLst>
                  <a:glow rad="63500">
                    <a:schemeClr val="accent1">
                      <a:satMod val="175000"/>
                      <a:alpha val="40000"/>
                    </a:schemeClr>
                  </a:glow>
                </a:effectLst>
              </a:rPr>
              <a:t>SSIS Catalog</a:t>
            </a:r>
            <a:endParaRPr lang="en-US" dirty="0">
              <a:effectLst>
                <a:glow rad="63500">
                  <a:schemeClr val="accent1">
                    <a:satMod val="175000"/>
                    <a:alpha val="40000"/>
                  </a:schemeClr>
                </a:glow>
              </a:effectLst>
            </a:endParaRPr>
          </a:p>
        </p:txBody>
      </p:sp>
      <p:sp>
        <p:nvSpPr>
          <p:cNvPr id="7" name="Content Placeholder 6"/>
          <p:cNvSpPr>
            <a:spLocks noGrp="1"/>
          </p:cNvSpPr>
          <p:nvPr>
            <p:ph idx="1"/>
          </p:nvPr>
        </p:nvSpPr>
        <p:spPr>
          <a:xfrm>
            <a:off x="519112" y="1447799"/>
            <a:ext cx="11149013" cy="4702826"/>
          </a:xfrm>
        </p:spPr>
        <p:txBody>
          <a:bodyPr/>
          <a:lstStyle/>
          <a:p>
            <a:pPr marL="400050" indent="-400050">
              <a:lnSpc>
                <a:spcPct val="100000"/>
              </a:lnSpc>
              <a:tabLst>
                <a:tab pos="457200" algn="l"/>
              </a:tabLst>
            </a:pPr>
            <a:r>
              <a:rPr lang="en-US" dirty="0" smtClean="0">
                <a:effectLst/>
              </a:rPr>
              <a:t>	</a:t>
            </a:r>
            <a:r>
              <a:rPr lang="en-US" dirty="0" smtClean="0">
                <a:effectLst>
                  <a:glow rad="63500">
                    <a:schemeClr val="accent1">
                      <a:satMod val="175000"/>
                      <a:alpha val="40000"/>
                    </a:schemeClr>
                  </a:glow>
                </a:effectLst>
              </a:rPr>
              <a:t>Central store</a:t>
            </a:r>
            <a:r>
              <a:rPr lang="en-US" dirty="0" smtClean="0"/>
              <a:t> for</a:t>
            </a:r>
          </a:p>
          <a:p>
            <a:pPr lvl="1">
              <a:lnSpc>
                <a:spcPct val="100000"/>
              </a:lnSpc>
            </a:pPr>
            <a:r>
              <a:rPr lang="en-US" dirty="0" smtClean="0"/>
              <a:t>SSIS projects</a:t>
            </a:r>
          </a:p>
          <a:p>
            <a:pPr lvl="1">
              <a:lnSpc>
                <a:spcPct val="100000"/>
              </a:lnSpc>
            </a:pPr>
            <a:r>
              <a:rPr lang="en-US" dirty="0" smtClean="0"/>
              <a:t>Configuration settings</a:t>
            </a:r>
          </a:p>
          <a:p>
            <a:pPr lvl="1">
              <a:lnSpc>
                <a:spcPct val="100000"/>
              </a:lnSpc>
            </a:pPr>
            <a:r>
              <a:rPr lang="en-US" dirty="0" smtClean="0"/>
              <a:t>Logs</a:t>
            </a:r>
          </a:p>
          <a:p>
            <a:pPr>
              <a:lnSpc>
                <a:spcPct val="100000"/>
              </a:lnSpc>
            </a:pPr>
            <a:r>
              <a:rPr lang="en-US" dirty="0" smtClean="0"/>
              <a:t>UI Provides</a:t>
            </a:r>
          </a:p>
          <a:p>
            <a:pPr lvl="1">
              <a:lnSpc>
                <a:spcPct val="100000"/>
              </a:lnSpc>
            </a:pPr>
            <a:r>
              <a:rPr lang="en-US" dirty="0" smtClean="0"/>
              <a:t>Configuration ability, optionally using </a:t>
            </a:r>
            <a:r>
              <a:rPr lang="en-US" dirty="0" smtClean="0">
                <a:effectLst>
                  <a:glow rad="63500">
                    <a:schemeClr val="accent1">
                      <a:satMod val="175000"/>
                      <a:alpha val="40000"/>
                    </a:schemeClr>
                  </a:glow>
                </a:effectLst>
              </a:rPr>
              <a:t>environments</a:t>
            </a:r>
          </a:p>
          <a:p>
            <a:pPr marL="803275" lvl="1" indent="-342900">
              <a:lnSpc>
                <a:spcPct val="100000"/>
              </a:lnSpc>
              <a:tabLst>
                <a:tab pos="859536" algn="l"/>
              </a:tabLst>
            </a:pPr>
            <a:r>
              <a:rPr lang="en-US" dirty="0" smtClean="0">
                <a:effectLst/>
              </a:rPr>
              <a:t>	</a:t>
            </a:r>
            <a:r>
              <a:rPr lang="en-US" dirty="0" smtClean="0">
                <a:effectLst>
                  <a:glow rad="63500">
                    <a:schemeClr val="accent1">
                      <a:satMod val="175000"/>
                      <a:alpha val="40000"/>
                    </a:schemeClr>
                  </a:glow>
                </a:effectLst>
              </a:rPr>
              <a:t>Logging</a:t>
            </a:r>
            <a:r>
              <a:rPr lang="en-US" dirty="0" smtClean="0"/>
              <a:t> at different levels</a:t>
            </a:r>
          </a:p>
          <a:p>
            <a:pPr marL="803275" lvl="1" indent="-342900">
              <a:lnSpc>
                <a:spcPct val="100000"/>
              </a:lnSpc>
              <a:tabLst>
                <a:tab pos="859536" algn="l"/>
              </a:tabLst>
            </a:pPr>
            <a:r>
              <a:rPr lang="en-US" dirty="0" smtClean="0">
                <a:effectLst/>
              </a:rPr>
              <a:t>	</a:t>
            </a:r>
            <a:r>
              <a:rPr lang="en-US" dirty="0" smtClean="0">
                <a:effectLst>
                  <a:glow rad="63500">
                    <a:schemeClr val="accent1">
                      <a:satMod val="175000"/>
                      <a:alpha val="40000"/>
                    </a:schemeClr>
                  </a:glow>
                </a:effectLst>
              </a:rPr>
              <a:t>Monitoring</a:t>
            </a:r>
          </a:p>
          <a:p>
            <a:pPr marL="803275" lvl="1" indent="-342900">
              <a:lnSpc>
                <a:spcPct val="100000"/>
              </a:lnSpc>
              <a:tabLst>
                <a:tab pos="859536" algn="l"/>
              </a:tabLst>
            </a:pPr>
            <a:r>
              <a:rPr lang="en-US" dirty="0" smtClean="0">
                <a:effectLst/>
              </a:rPr>
              <a:t>	</a:t>
            </a:r>
            <a:r>
              <a:rPr lang="en-US" dirty="0" smtClean="0">
                <a:effectLst>
                  <a:glow rad="63500">
                    <a:schemeClr val="accent1">
                      <a:satMod val="175000"/>
                      <a:alpha val="40000"/>
                    </a:schemeClr>
                  </a:glow>
                </a:effectLst>
              </a:rPr>
              <a:t>Security</a:t>
            </a:r>
            <a:endParaRPr lang="en-US" dirty="0">
              <a:effectLst>
                <a:glow rad="63500">
                  <a:schemeClr val="accent1">
                    <a:satMod val="175000"/>
                    <a:alpha val="40000"/>
                  </a:schemeClr>
                </a:glow>
              </a:effectLst>
            </a:endParaRPr>
          </a:p>
        </p:txBody>
      </p:sp>
    </p:spTree>
    <p:extLst>
      <p:ext uri="{BB962C8B-B14F-4D97-AF65-F5344CB8AC3E}">
        <p14:creationId xmlns:p14="http://schemas.microsoft.com/office/powerpoint/2010/main" val="237116415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 3</a:t>
            </a:r>
            <a:endParaRPr lang="en-US" dirty="0"/>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Deploy Projects to SSIS 2012</a:t>
            </a:r>
            <a:endParaRPr lang="en-US" dirty="0"/>
          </a:p>
        </p:txBody>
      </p:sp>
    </p:spTree>
    <p:extLst>
      <p:ext uri="{BB962C8B-B14F-4D97-AF65-F5344CB8AC3E}">
        <p14:creationId xmlns:p14="http://schemas.microsoft.com/office/powerpoint/2010/main" val="28196731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effectLst>
                  <a:glow rad="63500">
                    <a:schemeClr val="accent1">
                      <a:satMod val="175000"/>
                      <a:alpha val="40000"/>
                    </a:schemeClr>
                  </a:glow>
                </a:effectLst>
              </a:rPr>
              <a:t>Wrap-Up</a:t>
            </a:r>
            <a:endParaRPr lang="en-US" dirty="0">
              <a:effectLst>
                <a:glow rad="63500">
                  <a:schemeClr val="accent1">
                    <a:satMod val="175000"/>
                    <a:alpha val="40000"/>
                  </a:schemeClr>
                </a:glow>
              </a:effectLst>
            </a:endParaRPr>
          </a:p>
        </p:txBody>
      </p:sp>
      <p:sp>
        <p:nvSpPr>
          <p:cNvPr id="7" name="Content Placeholder 6"/>
          <p:cNvSpPr>
            <a:spLocks noGrp="1"/>
          </p:cNvSpPr>
          <p:nvPr>
            <p:ph idx="1"/>
          </p:nvPr>
        </p:nvSpPr>
        <p:spPr>
          <a:xfrm>
            <a:off x="519112" y="1447799"/>
            <a:ext cx="11149013" cy="4876801"/>
          </a:xfrm>
        </p:spPr>
        <p:txBody>
          <a:bodyPr>
            <a:normAutofit/>
          </a:bodyPr>
          <a:lstStyle/>
          <a:p>
            <a:pPr>
              <a:lnSpc>
                <a:spcPct val="100000"/>
              </a:lnSpc>
              <a:spcAft>
                <a:spcPts val="600"/>
              </a:spcAft>
            </a:pPr>
            <a:r>
              <a:rPr lang="en-US" dirty="0" smtClean="0"/>
              <a:t>Complexity of upgrade varies by package</a:t>
            </a:r>
          </a:p>
          <a:p>
            <a:pPr>
              <a:lnSpc>
                <a:spcPct val="100000"/>
              </a:lnSpc>
              <a:spcAft>
                <a:spcPts val="600"/>
              </a:spcAft>
            </a:pPr>
            <a:r>
              <a:rPr lang="en-US" dirty="0" smtClean="0"/>
              <a:t>Complexity increases when using</a:t>
            </a:r>
          </a:p>
          <a:p>
            <a:pPr lvl="1">
              <a:lnSpc>
                <a:spcPct val="100000"/>
              </a:lnSpc>
              <a:spcAft>
                <a:spcPts val="600"/>
              </a:spcAft>
            </a:pPr>
            <a:r>
              <a:rPr lang="en-US" dirty="0" smtClean="0"/>
              <a:t>Third-party components</a:t>
            </a:r>
          </a:p>
          <a:p>
            <a:pPr lvl="1">
              <a:lnSpc>
                <a:spcPct val="100000"/>
              </a:lnSpc>
              <a:spcAft>
                <a:spcPts val="600"/>
              </a:spcAft>
            </a:pPr>
            <a:r>
              <a:rPr lang="en-US" dirty="0" smtClean="0"/>
              <a:t>Package configurations</a:t>
            </a:r>
          </a:p>
          <a:p>
            <a:pPr lvl="1">
              <a:lnSpc>
                <a:spcPct val="100000"/>
              </a:lnSpc>
              <a:spcAft>
                <a:spcPts val="600"/>
              </a:spcAft>
            </a:pPr>
            <a:r>
              <a:rPr lang="en-US" i="1" dirty="0" smtClean="0"/>
              <a:t>Scripts calling custom assemblies</a:t>
            </a:r>
          </a:p>
          <a:p>
            <a:pPr>
              <a:lnSpc>
                <a:spcPct val="100000"/>
              </a:lnSpc>
              <a:spcAft>
                <a:spcPts val="600"/>
              </a:spcAft>
            </a:pPr>
            <a:r>
              <a:rPr lang="en-US" dirty="0" smtClean="0"/>
              <a:t>Online resources</a:t>
            </a:r>
          </a:p>
          <a:p>
            <a:pPr lvl="1">
              <a:lnSpc>
                <a:spcPct val="100000"/>
              </a:lnSpc>
              <a:spcAft>
                <a:spcPts val="600"/>
              </a:spcAft>
            </a:pPr>
            <a:r>
              <a:rPr lang="en-US" sz="2400" dirty="0">
                <a:hlinkClick r:id="rId2"/>
              </a:rPr>
              <a:t>http://svenaelterman.wordpress.com/upgrading-to-ssis-2012-resources</a:t>
            </a:r>
            <a:r>
              <a:rPr lang="en-US" sz="2400" dirty="0" smtClean="0">
                <a:hlinkClick r:id="rId2"/>
              </a:rPr>
              <a:t>/</a:t>
            </a:r>
            <a:r>
              <a:rPr lang="en-US" sz="2400" dirty="0" smtClean="0"/>
              <a:t> </a:t>
            </a:r>
          </a:p>
        </p:txBody>
      </p:sp>
    </p:spTree>
    <p:extLst>
      <p:ext uri="{BB962C8B-B14F-4D97-AF65-F5344CB8AC3E}">
        <p14:creationId xmlns:p14="http://schemas.microsoft.com/office/powerpoint/2010/main" val="332928934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sp>
        <p:nvSpPr>
          <p:cNvPr id="7" name="Rectangle 6"/>
          <p:cNvSpPr/>
          <p:nvPr/>
        </p:nvSpPr>
        <p:spPr bwMode="auto">
          <a:xfrm>
            <a:off x="507868" y="4711351"/>
            <a:ext cx="11173090" cy="137160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Breakout </a:t>
            </a:r>
            <a:r>
              <a:rPr lang="en-US" sz="2400" dirty="0" smtClean="0">
                <a:solidFill>
                  <a:srgbClr val="FFFFFF">
                    <a:alpha val="99000"/>
                  </a:srgbClr>
                </a:solidFill>
              </a:rPr>
              <a:t>Sessions</a:t>
            </a:r>
            <a:endParaRPr lang="en-US" sz="2400" dirty="0">
              <a:solidFill>
                <a:srgbClr val="FFFFFF">
                  <a:alpha val="99000"/>
                </a:srgbClr>
              </a:solidFill>
            </a:endParaRP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Hands-on </a:t>
            </a:r>
            <a:r>
              <a:rPr lang="en-US" sz="2400" dirty="0" smtClean="0">
                <a:solidFill>
                  <a:srgbClr val="FFFFFF">
                    <a:alpha val="99000"/>
                  </a:srgbClr>
                </a:solidFill>
              </a:rPr>
              <a:t>Labs</a:t>
            </a:r>
            <a:endParaRPr lang="en-US" sz="2400" dirty="0">
              <a:solidFill>
                <a:srgbClr val="FFFFFF">
                  <a:alpha val="99000"/>
                </a:srgbClr>
              </a:solidFill>
            </a:endParaRP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Certification </a:t>
            </a:r>
            <a:r>
              <a:rPr lang="en-US" sz="2400" dirty="0">
                <a:solidFill>
                  <a:srgbClr val="FFFFFF">
                    <a:alpha val="99000"/>
                  </a:srgbClr>
                </a:solidFill>
              </a:rPr>
              <a:t>Exam </a:t>
            </a:r>
            <a:r>
              <a:rPr lang="en-US" sz="2400" dirty="0" smtClean="0">
                <a:solidFill>
                  <a:srgbClr val="FFFFFF">
                    <a:alpha val="99000"/>
                  </a:srgbClr>
                </a:solidFill>
              </a:rPr>
              <a:t>Cram: Exam 70-463: Implementing a Data Warehouse…</a:t>
            </a:r>
            <a:endParaRPr lang="en-US" sz="2400" dirty="0">
              <a:solidFill>
                <a:srgbClr val="FFFFFF">
                  <a:alpha val="99000"/>
                </a:srgbClr>
              </a:solidFill>
            </a:endParaRPr>
          </a:p>
        </p:txBody>
      </p:sp>
      <p:sp>
        <p:nvSpPr>
          <p:cNvPr id="12" name="Rectangle 11"/>
          <p:cNvSpPr/>
          <p:nvPr/>
        </p:nvSpPr>
        <p:spPr>
          <a:xfrm>
            <a:off x="667870" y="4819025"/>
            <a:ext cx="11013088" cy="123726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Find Me Later </a:t>
            </a:r>
            <a:r>
              <a:rPr lang="en-US" sz="2400" dirty="0" smtClean="0">
                <a:solidFill>
                  <a:srgbClr val="FFFFFF">
                    <a:alpha val="99000"/>
                  </a:srgbClr>
                </a:solidFill>
              </a:rPr>
              <a:t>At</a:t>
            </a:r>
          </a:p>
          <a:p>
            <a:pPr marL="860407" lvl="1" indent="-403225">
              <a:lnSpc>
                <a:spcPct val="90000"/>
              </a:lnSpc>
              <a:spcBef>
                <a:spcPct val="20000"/>
              </a:spcBef>
              <a:buSzPct val="105000"/>
              <a:buFontTx/>
              <a:buBlip>
                <a:blip r:embed="rId3"/>
              </a:buBlip>
            </a:pPr>
            <a:r>
              <a:rPr lang="en-US" sz="2400" dirty="0" smtClean="0">
                <a:solidFill>
                  <a:srgbClr val="FFFFFF">
                    <a:alpha val="99000"/>
                  </a:srgbClr>
                </a:solidFill>
              </a:rPr>
              <a:t>Technical Learning Center</a:t>
            </a:r>
          </a:p>
          <a:p>
            <a:pPr marL="860407" lvl="1" indent="-403225">
              <a:lnSpc>
                <a:spcPct val="90000"/>
              </a:lnSpc>
              <a:spcBef>
                <a:spcPct val="20000"/>
              </a:spcBef>
              <a:buSzPct val="105000"/>
              <a:buFontTx/>
              <a:buBlip>
                <a:blip r:embed="rId3"/>
              </a:buBlip>
            </a:pPr>
            <a:r>
              <a:rPr lang="en-US" sz="2400" dirty="0" smtClean="0">
                <a:solidFill>
                  <a:srgbClr val="FFFFFF">
                    <a:alpha val="99000"/>
                  </a:srgbClr>
                </a:solidFill>
              </a:rPr>
              <a:t>Community Night: Tuesday, 6:15 PM</a:t>
            </a:r>
            <a:endParaRPr lang="en-US" sz="2400" dirty="0">
              <a:solidFill>
                <a:srgbClr val="FFFFFF">
                  <a:alpha val="99000"/>
                </a:srgb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4" name="Rectangle 13"/>
          <p:cNvSpPr/>
          <p:nvPr/>
        </p:nvSpPr>
        <p:spPr bwMode="auto">
          <a:xfrm>
            <a:off x="12419012" y="139098"/>
            <a:ext cx="2854754" cy="3847207"/>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smtClean="0">
                <a:solidFill>
                  <a:srgbClr val="FFFFFF">
                    <a:alpha val="99000"/>
                  </a:srgbClr>
                </a:solidFill>
              </a:rPr>
              <a:t>Required Slide</a:t>
            </a:r>
          </a:p>
          <a:p>
            <a:pPr defTabSz="914099" fontAlgn="base">
              <a:spcBef>
                <a:spcPct val="0"/>
              </a:spcBef>
              <a:spcAft>
                <a:spcPct val="0"/>
              </a:spcAft>
            </a:pPr>
            <a:r>
              <a:rPr lang="en-US" sz="1200" dirty="0" smtClean="0">
                <a:solidFill>
                  <a:srgbClr val="FFFFFF">
                    <a:alpha val="99000"/>
                  </a:srgbClr>
                </a:solidFill>
              </a:rPr>
              <a:t>*delete this box when your slide is finalized</a:t>
            </a:r>
          </a:p>
          <a:p>
            <a:pPr defTabSz="914099" fontAlgn="base">
              <a:spcBef>
                <a:spcPct val="0"/>
              </a:spcBef>
              <a:spcAft>
                <a:spcPct val="0"/>
              </a:spcAft>
            </a:pPr>
            <a:endParaRPr lang="en-US" dirty="0" smtClean="0">
              <a:solidFill>
                <a:srgbClr val="FFFFFF">
                  <a:alpha val="99000"/>
                </a:srgbClr>
              </a:solidFill>
            </a:endParaRPr>
          </a:p>
          <a:p>
            <a:pPr defTabSz="914099" fontAlgn="base">
              <a:spcBef>
                <a:spcPct val="0"/>
              </a:spcBef>
              <a:spcAft>
                <a:spcPct val="0"/>
              </a:spcAft>
            </a:pPr>
            <a:r>
              <a:rPr lang="en-US" b="1" dirty="0">
                <a:solidFill>
                  <a:srgbClr val="FFFFFF">
                    <a:alpha val="99000"/>
                  </a:srgbClr>
                </a:solidFill>
              </a:rPr>
              <a:t>Speakers, </a:t>
            </a:r>
            <a:r>
              <a:rPr lang="en-US" dirty="0">
                <a:solidFill>
                  <a:srgbClr val="FFFFFF">
                    <a:alpha val="99000"/>
                  </a:srgbClr>
                </a:solidFill>
              </a:rPr>
              <a:t>please list the Breakout Sessions, </a:t>
            </a:r>
            <a:r>
              <a:rPr lang="en-US" dirty="0" smtClean="0">
                <a:solidFill>
                  <a:srgbClr val="FFFFFF">
                    <a:alpha val="99000"/>
                  </a:srgbClr>
                </a:solidFill>
              </a:rPr>
              <a:t>Labs</a:t>
            </a:r>
            <a:r>
              <a:rPr lang="en-US" dirty="0">
                <a:solidFill>
                  <a:srgbClr val="FFFFFF">
                    <a:alpha val="99000"/>
                  </a:srgbClr>
                </a:solidFill>
              </a:rPr>
              <a:t>, Demo Stations and Certification </a:t>
            </a:r>
            <a:r>
              <a:rPr lang="en-US" dirty="0" smtClean="0">
                <a:solidFill>
                  <a:srgbClr val="FFFFFF">
                    <a:alpha val="99000"/>
                  </a:srgbClr>
                </a:solidFill>
              </a:rPr>
              <a:t>Exams </a:t>
            </a:r>
            <a:r>
              <a:rPr lang="en-US" dirty="0">
                <a:solidFill>
                  <a:srgbClr val="FFFFFF">
                    <a:alpha val="99000"/>
                  </a:srgbClr>
                </a:solidFill>
              </a:rPr>
              <a:t>that relate to your session. Also indicate when they can find you staffing in the TLC</a:t>
            </a:r>
            <a:r>
              <a:rPr lang="en-US" dirty="0" smtClean="0">
                <a:solidFill>
                  <a:srgbClr val="FFFFFF">
                    <a:alpha val="99000"/>
                  </a:srgbClr>
                </a:solidFill>
              </a:rPr>
              <a:t>.</a:t>
            </a:r>
          </a:p>
          <a:p>
            <a:pPr defTabSz="914099" fontAlgn="base">
              <a:spcBef>
                <a:spcPct val="0"/>
              </a:spcBef>
              <a:spcAft>
                <a:spcPct val="0"/>
              </a:spcAft>
            </a:pPr>
            <a:endParaRPr lang="en-US" dirty="0" smtClean="0">
              <a:solidFill>
                <a:srgbClr val="FFFFFF">
                  <a:alpha val="99000"/>
                </a:srgbClr>
              </a:solidFill>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507868" y="2015754"/>
            <a:ext cx="11173090" cy="1015663"/>
          </a:xfrm>
          <a:prstGeom prst="rect">
            <a:avLst/>
          </a:prstGeom>
          <a:solidFill>
            <a:schemeClr val="tx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r>
              <a:rPr lang="en-US" sz="2400" dirty="0" smtClean="0">
                <a:solidFill>
                  <a:srgbClr val="FFFFFF"/>
                </a:solidFill>
              </a:rPr>
              <a:t>DBI310: Enterprise Information Management (IEM): Bringing Together SSIS, …</a:t>
            </a:r>
          </a:p>
          <a:p>
            <a:pPr marL="460375" indent="-460375">
              <a:lnSpc>
                <a:spcPct val="90000"/>
              </a:lnSpc>
              <a:spcBef>
                <a:spcPct val="20000"/>
              </a:spcBef>
              <a:buSzPct val="90000"/>
              <a:buFontTx/>
              <a:buBlip>
                <a:blip r:embed="rId4"/>
              </a:buBlip>
            </a:pPr>
            <a:r>
              <a:rPr lang="en-US" sz="2400" dirty="0" smtClean="0">
                <a:gradFill>
                  <a:gsLst>
                    <a:gs pos="0">
                      <a:srgbClr val="FFFFFF"/>
                    </a:gs>
                    <a:gs pos="100000">
                      <a:srgbClr val="FFFFFF"/>
                    </a:gs>
                  </a:gsLst>
                  <a:lin ang="5400000" scaled="0"/>
                </a:gradFill>
              </a:rPr>
              <a:t>DBI322: Incremental ETL Using CDC for SQL and Oracle with SSIS 2012</a:t>
            </a:r>
            <a:endParaRPr lang="en-US" sz="2400" dirty="0">
              <a:gradFill>
                <a:gsLst>
                  <a:gs pos="0">
                    <a:srgbClr val="FFFFFF"/>
                  </a:gs>
                  <a:gs pos="100000">
                    <a:srgbClr val="FFFFFF"/>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Product Demo </a:t>
            </a:r>
            <a:r>
              <a:rPr lang="en-US" sz="2400" dirty="0" smtClean="0">
                <a:solidFill>
                  <a:srgbClr val="FFFFFF">
                    <a:alpha val="99000"/>
                  </a:srgbClr>
                </a:solidFill>
              </a:rPr>
              <a:t>Station: DBI-6: </a:t>
            </a:r>
            <a:r>
              <a:rPr lang="en-US" sz="2400" dirty="0" smtClean="0">
                <a:solidFill>
                  <a:srgbClr val="FFFFFF">
                    <a:alpha val="99000"/>
                  </a:srgbClr>
                </a:solidFill>
                <a:effectLst>
                  <a:glow rad="63500">
                    <a:srgbClr val="ED5326">
                      <a:satMod val="175000"/>
                      <a:alpha val="40000"/>
                    </a:srgbClr>
                  </a:glow>
                </a:effectLst>
              </a:rPr>
              <a:t>Credible, consistent data</a:t>
            </a:r>
            <a:endParaRPr lang="en-US" sz="2400" dirty="0">
              <a:solidFill>
                <a:srgbClr val="FFFFFF">
                  <a:alpha val="99000"/>
                </a:srgbClr>
              </a:solidFill>
              <a:effectLst>
                <a:glow rad="63500">
                  <a:srgbClr val="ED5326">
                    <a:satMod val="175000"/>
                    <a:alpha val="40000"/>
                  </a:srgbClr>
                </a:glow>
              </a:effectLst>
            </a:endParaRPr>
          </a:p>
        </p:txBody>
      </p:sp>
      <p:sp>
        <p:nvSpPr>
          <p:cNvPr id="16" name="Rectangle 15"/>
          <p:cNvSpPr/>
          <p:nvPr/>
        </p:nvSpPr>
        <p:spPr bwMode="auto">
          <a:xfrm>
            <a:off x="507868" y="2853273"/>
            <a:ext cx="11173090" cy="609398"/>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r>
              <a:rPr lang="en-US" sz="2400" dirty="0" smtClean="0">
                <a:solidFill>
                  <a:srgbClr val="FFFFFF"/>
                </a:solidFill>
              </a:rPr>
              <a:t>DBI24-HOL: Exploring Microsoft SQL Server Integration Services</a:t>
            </a:r>
            <a:endParaRPr lang="en-US"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13704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8" decel="10000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1000" fill="hold"/>
                                        <p:tgtEl>
                                          <p:spTgt spid="20"/>
                                        </p:tgtEl>
                                        <p:attrNameLst>
                                          <p:attrName>ppt_x</p:attrName>
                                        </p:attrNameLst>
                                      </p:cBhvr>
                                      <p:tavLst>
                                        <p:tav tm="0">
                                          <p:val>
                                            <p:strVal val="0-#ppt_w/2"/>
                                          </p:val>
                                        </p:tav>
                                        <p:tav tm="100000">
                                          <p:val>
                                            <p:strVal val="#ppt_x"/>
                                          </p:val>
                                        </p:tav>
                                      </p:tavLst>
                                    </p:anim>
                                    <p:anim calcmode="lin" valueType="num">
                                      <p:cBhvr additive="base">
                                        <p:cTn id="59"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xit" presetSubtype="8" fill="hold" grpId="1" nodeType="clickEffect">
                                  <p:stCondLst>
                                    <p:cond delay="0"/>
                                  </p:stCondLst>
                                  <p:childTnLst>
                                    <p:anim calcmode="lin" valueType="num">
                                      <p:cBhvr additive="base">
                                        <p:cTn id="63" dur="500"/>
                                        <p:tgtEl>
                                          <p:spTgt spid="20"/>
                                        </p:tgtEl>
                                        <p:attrNameLst>
                                          <p:attrName>ppt_x</p:attrName>
                                        </p:attrNameLst>
                                      </p:cBhvr>
                                      <p:tavLst>
                                        <p:tav tm="0">
                                          <p:val>
                                            <p:strVal val="ppt_x"/>
                                          </p:val>
                                        </p:tav>
                                        <p:tav tm="100000">
                                          <p:val>
                                            <p:strVal val="0-ppt_w/2"/>
                                          </p:val>
                                        </p:tav>
                                      </p:tavLst>
                                    </p:anim>
                                    <p:anim calcmode="lin" valueType="num">
                                      <p:cBhvr additive="base">
                                        <p:cTn id="64" dur="500"/>
                                        <p:tgtEl>
                                          <p:spTgt spid="20"/>
                                        </p:tgtEl>
                                        <p:attrNameLst>
                                          <p:attrName>ppt_y</p:attrName>
                                        </p:attrNameLst>
                                      </p:cBhvr>
                                      <p:tavLst>
                                        <p:tav tm="0">
                                          <p:val>
                                            <p:strVal val="ppt_y"/>
                                          </p:val>
                                        </p:tav>
                                        <p:tav tm="100000">
                                          <p:val>
                                            <p:strVal val="ppt_y"/>
                                          </p:val>
                                        </p:tav>
                                      </p:tavLst>
                                    </p:anim>
                                    <p:set>
                                      <p:cBhvr>
                                        <p:cTn id="65" dur="1" fill="hold">
                                          <p:stCondLst>
                                            <p:cond delay="499"/>
                                          </p:stCondLst>
                                        </p:cTn>
                                        <p:tgtEl>
                                          <p:spTgt spid="20"/>
                                        </p:tgtEl>
                                        <p:attrNameLst>
                                          <p:attrName>style.visibility</p:attrName>
                                        </p:attrNameLst>
                                      </p:cBhvr>
                                      <p:to>
                                        <p:strVal val="hidden"/>
                                      </p:to>
                                    </p:set>
                                  </p:childTnLst>
                                </p:cTn>
                              </p:par>
                            </p:childTnLst>
                          </p:cTn>
                        </p:par>
                        <p:par>
                          <p:cTn id="66" fill="hold">
                            <p:stCondLst>
                              <p:cond delay="500"/>
                            </p:stCondLst>
                            <p:childTnLst>
                              <p:par>
                                <p:cTn id="67" presetID="2" presetClass="entr" presetSubtype="8" decel="10000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1000" fill="hold"/>
                                        <p:tgtEl>
                                          <p:spTgt spid="16"/>
                                        </p:tgtEl>
                                        <p:attrNameLst>
                                          <p:attrName>ppt_x</p:attrName>
                                        </p:attrNameLst>
                                      </p:cBhvr>
                                      <p:tavLst>
                                        <p:tav tm="0">
                                          <p:val>
                                            <p:strVal val="0-#ppt_w/2"/>
                                          </p:val>
                                        </p:tav>
                                        <p:tav tm="100000">
                                          <p:val>
                                            <p:strVal val="#ppt_x"/>
                                          </p:val>
                                        </p:tav>
                                      </p:tavLst>
                                    </p:anim>
                                    <p:anim calcmode="lin" valueType="num">
                                      <p:cBhvr additive="base">
                                        <p:cTn id="7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8" fill="hold" grpId="1" nodeType="clickEffect">
                                  <p:stCondLst>
                                    <p:cond delay="0"/>
                                  </p:stCondLst>
                                  <p:childTnLst>
                                    <p:anim calcmode="lin" valueType="num">
                                      <p:cBhvr additive="base">
                                        <p:cTn id="74" dur="500"/>
                                        <p:tgtEl>
                                          <p:spTgt spid="16"/>
                                        </p:tgtEl>
                                        <p:attrNameLst>
                                          <p:attrName>ppt_x</p:attrName>
                                        </p:attrNameLst>
                                      </p:cBhvr>
                                      <p:tavLst>
                                        <p:tav tm="0">
                                          <p:val>
                                            <p:strVal val="ppt_x"/>
                                          </p:val>
                                        </p:tav>
                                        <p:tav tm="100000">
                                          <p:val>
                                            <p:strVal val="0-ppt_w/2"/>
                                          </p:val>
                                        </p:tav>
                                      </p:tavLst>
                                    </p:anim>
                                    <p:anim calcmode="lin" valueType="num">
                                      <p:cBhvr additive="base">
                                        <p:cTn id="75" dur="500"/>
                                        <p:tgtEl>
                                          <p:spTgt spid="16"/>
                                        </p:tgtEl>
                                        <p:attrNameLst>
                                          <p:attrName>ppt_y</p:attrName>
                                        </p:attrNameLst>
                                      </p:cBhvr>
                                      <p:tavLst>
                                        <p:tav tm="0">
                                          <p:val>
                                            <p:strVal val="ppt_y"/>
                                          </p:val>
                                        </p:tav>
                                        <p:tav tm="100000">
                                          <p:val>
                                            <p:strVal val="ppt_y"/>
                                          </p:val>
                                        </p:tav>
                                      </p:tavLst>
                                    </p:anim>
                                    <p:set>
                                      <p:cBhvr>
                                        <p:cTn id="7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p:bldP spid="9" grpId="0"/>
      <p:bldP spid="11" grpId="0"/>
      <p:bldP spid="12" grpId="0"/>
      <p:bldP spid="13" grpId="0" animBg="1"/>
      <p:bldP spid="13" grpId="1" animBg="1"/>
      <p:bldP spid="20" grpId="0" animBg="1"/>
      <p:bldP spid="20" grpId="1" animBg="1"/>
      <p:bldP spid="5" grpId="0" animBg="1"/>
      <p:bldP spid="10" grpId="0"/>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@ms_teched</a:t>
              </a:r>
              <a:endParaRPr lang="en-US" sz="1400"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rgbClr val="FFFFFF"/>
                        </a:gs>
                        <a:gs pos="100000">
                          <a:srgbClr val="FFFFFF"/>
                        </a:gs>
                      </a:gsLst>
                      <a:lin ang="5400000" scaled="0"/>
                    </a:gradFill>
                    <a:latin typeface="Segoe UI Semibold" pitchFamily="34" charset="0"/>
                    <a:hlinkClick r:id="rId4"/>
                  </a:rPr>
                  <a:t>m</a:t>
                </a:r>
                <a:r>
                  <a:rPr lang="en-US" sz="7000" dirty="0">
                    <a:gradFill>
                      <a:gsLst>
                        <a:gs pos="50000">
                          <a:srgbClr val="FFFFFF"/>
                        </a:gs>
                        <a:gs pos="100000">
                          <a:srgbClr val="FFFFFF"/>
                        </a:gs>
                      </a:gsLst>
                      <a:lin ang="5400000" scaled="0"/>
                    </a:gradFill>
                    <a:latin typeface="Segoe UI Semibold" pitchFamily="34" charset="0"/>
                    <a:hlinkClick r:id="rId4"/>
                  </a:rPr>
                  <a:t>v</a:t>
                </a:r>
                <a:r>
                  <a:rPr lang="en-US" sz="7000" dirty="0" smtClean="0">
                    <a:gradFill>
                      <a:gsLst>
                        <a:gs pos="50000">
                          <a:srgbClr val="FFFFFF"/>
                        </a:gs>
                        <a:gs pos="100000">
                          <a:srgbClr val="FFFFFF"/>
                        </a:gs>
                      </a:gsLst>
                      <a:lin ang="5400000" scaled="0"/>
                    </a:gradFill>
                    <a:latin typeface="Segoe UI Semibold" pitchFamily="34" charset="0"/>
                    <a:hlinkClick r:id="rId4"/>
                  </a:rPr>
                  <a:t>a</a:t>
                </a:r>
                <a:endParaRPr lang="en-US" sz="7000" dirty="0" smtClean="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rgbClr val="3397D3"/>
                        </a:gs>
                        <a:gs pos="100000">
                          <a:srgbClr val="3397D3"/>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rgbClr val="FFFFFF"/>
                    </a:gs>
                    <a:gs pos="100000">
                      <a:srgbClr val="FFFFFF"/>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rgbClr val="FFFFFF"/>
                    </a:gs>
                    <a:gs pos="100000">
                      <a:srgbClr val="FFFFFF"/>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rgbClr val="FFFFFF"/>
                    </a:gs>
                    <a:gs pos="100000">
                      <a:srgbClr val="FFFFFF"/>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94028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descr="msdn_1inch_rgb.png"/>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7745545" y="3832943"/>
              <a:ext cx="1857375" cy="942975"/>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16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15" name="Group 14"/>
          <p:cNvGrpSpPr/>
          <p:nvPr/>
        </p:nvGrpSpPr>
        <p:grpSpPr>
          <a:xfrm>
            <a:off x="2121962" y="1600200"/>
            <a:ext cx="7944901" cy="3544022"/>
            <a:chOff x="2121962" y="1600200"/>
            <a:chExt cx="7944901" cy="3544022"/>
          </a:xfrm>
        </p:grpSpPr>
        <p:grpSp>
          <p:nvGrpSpPr>
            <p:cNvPr id="31" name="Group 30"/>
            <p:cNvGrpSpPr/>
            <p:nvPr/>
          </p:nvGrpSpPr>
          <p:grpSpPr>
            <a:xfrm>
              <a:off x="2121962" y="1611959"/>
              <a:ext cx="3927455" cy="3528111"/>
              <a:chOff x="1805440" y="1627669"/>
              <a:chExt cx="4267200" cy="3833311"/>
            </a:xfrm>
          </p:grpSpPr>
          <p:sp>
            <p:nvSpPr>
              <p:cNvPr id="32" name="Rectangle 31"/>
              <p:cNvSpPr/>
              <p:nvPr/>
            </p:nvSpPr>
            <p:spPr bwMode="auto">
              <a:xfrm>
                <a:off x="1805440" y="1627669"/>
                <a:ext cx="4267200" cy="3833311"/>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083" y="1777482"/>
                <a:ext cx="2415914" cy="3563037"/>
              </a:xfrm>
              <a:prstGeom prst="rect">
                <a:avLst/>
              </a:prstGeom>
            </p:spPr>
          </p:pic>
        </p:gr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rgbClr val="FFFFFF"/>
                  </a:solidFill>
                  <a:ea typeface="Segoe UI" pitchFamily="34" charset="0"/>
                  <a:cs typeface="Segoe UI" pitchFamily="34" charset="0"/>
                </a:rPr>
                <a:t>Sven</a:t>
              </a:r>
              <a:br>
                <a:rPr lang="en-US" sz="2800" dirty="0" smtClean="0">
                  <a:solidFill>
                    <a:srgbClr val="FFFFFF"/>
                  </a:solidFill>
                  <a:ea typeface="Segoe UI" pitchFamily="34" charset="0"/>
                  <a:cs typeface="Segoe UI" pitchFamily="34" charset="0"/>
                </a:rPr>
              </a:br>
              <a:r>
                <a:rPr lang="en-US" sz="2800" dirty="0" smtClean="0">
                  <a:solidFill>
                    <a:srgbClr val="FFFFFF"/>
                  </a:solidFill>
                  <a:ea typeface="Segoe UI" pitchFamily="34" charset="0"/>
                  <a:cs typeface="Segoe UI" pitchFamily="34" charset="0"/>
                </a:rPr>
                <a:t>Aelterman</a:t>
              </a:r>
              <a:endParaRPr lang="en-US" sz="2800" dirty="0">
                <a:solidFill>
                  <a:srgbClr val="FFFFFF"/>
                </a:solidFill>
                <a:ea typeface="Segoe UI" pitchFamily="34" charset="0"/>
                <a:cs typeface="Segoe UI" pitchFamily="34" charset="0"/>
              </a:endParaRPr>
            </a:p>
          </p:txBody>
        </p:sp>
        <p:sp>
          <p:nvSpPr>
            <p:cNvPr id="47" name="Rectangle 46">
              <a:hlinkClick r:id="rId4"/>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rgbClr val="FFFFFF"/>
                  </a:solidFill>
                  <a:ea typeface="Segoe UI" pitchFamily="34" charset="0"/>
                  <a:cs typeface="Segoe UI" pitchFamily="34" charset="0"/>
                </a:rPr>
                <a:t>sven@adduxis.com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nvGrpSpPr>
            <p:cNvPr id="14" name="Group 13"/>
            <p:cNvGrpSpPr/>
            <p:nvPr/>
          </p:nvGrpSpPr>
          <p:grpSpPr>
            <a:xfrm>
              <a:off x="8159128" y="1600200"/>
              <a:ext cx="1907735" cy="1721637"/>
              <a:chOff x="8159128" y="1600200"/>
              <a:chExt cx="1907735" cy="1721637"/>
            </a:xfrm>
          </p:grpSpPr>
          <p:sp>
            <p:nvSpPr>
              <p:cNvPr id="8" name="Rectangle 7">
                <a:hlinkClick r:id="rId4"/>
              </p:cNvPr>
              <p:cNvSpPr/>
              <p:nvPr/>
            </p:nvSpPr>
            <p:spPr bwMode="auto">
              <a:xfrm>
                <a:off x="8159128" y="1600200"/>
                <a:ext cx="1907735" cy="172163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rgbClr val="FFFFFF"/>
                    </a:solidFill>
                    <a:ea typeface="Segoe UI" pitchFamily="34" charset="0"/>
                    <a:cs typeface="Segoe UI" pitchFamily="34" charset="0"/>
                  </a:rPr>
                  <a:t>http://bit.ly/saelterman</a:t>
                </a:r>
              </a:p>
            </p:txBody>
          </p:sp>
          <p:sp>
            <p:nvSpPr>
              <p:cNvPr id="57" name="Freeform 56"/>
              <p:cNvSpPr>
                <a:spLocks noEditPoints="1"/>
              </p:cNvSpPr>
              <p:nvPr/>
            </p:nvSpPr>
            <p:spPr bwMode="black">
              <a:xfrm>
                <a:off x="8424550" y="1883214"/>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rgbClr val="FFFFFF"/>
                  </a:solidFill>
                  <a:latin typeface="Segoe UI Light" pitchFamily="34" charset="0"/>
                </a:endParaRPr>
              </a:p>
            </p:txBody>
          </p:sp>
        </p:grpSp>
        <p:grpSp>
          <p:nvGrpSpPr>
            <p:cNvPr id="11" name="Group 10"/>
            <p:cNvGrpSpPr/>
            <p:nvPr/>
          </p:nvGrpSpPr>
          <p:grpSpPr>
            <a:xfrm>
              <a:off x="8159128" y="3418433"/>
              <a:ext cx="1907735" cy="1721637"/>
              <a:chOff x="8159128" y="3418433"/>
              <a:chExt cx="1907735" cy="1721637"/>
            </a:xfrm>
          </p:grpSpPr>
          <p:sp>
            <p:nvSpPr>
              <p:cNvPr id="20" name="Rectangle 19">
                <a:hlinkClick r:id="rId4"/>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rgbClr val="FFFFFF"/>
                    </a:solidFill>
                    <a:ea typeface="Segoe UI" pitchFamily="34" charset="0"/>
                    <a:cs typeface="Segoe UI" pitchFamily="34" charset="0"/>
                  </a:rPr>
                  <a:t>@svenaelterman</a:t>
                </a:r>
              </a:p>
            </p:txBody>
          </p:sp>
          <p:sp>
            <p:nvSpPr>
              <p:cNvPr id="58" name="Freeform 13"/>
              <p:cNvSpPr>
                <a:spLocks noEditPoints="1"/>
              </p:cNvSpPr>
              <p:nvPr/>
            </p:nvSpPr>
            <p:spPr bwMode="black">
              <a:xfrm>
                <a:off x="8598277" y="369765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rgbClr val="FFFFFF"/>
                  </a:solidFill>
                  <a:latin typeface="Segoe Light" pitchFamily="34" charset="0"/>
                </a:endParaRPr>
              </a:p>
            </p:txBody>
          </p:sp>
        </p:grpSp>
      </p:grpSp>
      <p:sp>
        <p:nvSpPr>
          <p:cNvPr id="3" name="Cloud Callout 2"/>
          <p:cNvSpPr/>
          <p:nvPr/>
        </p:nvSpPr>
        <p:spPr bwMode="auto">
          <a:xfrm>
            <a:off x="4341812" y="762000"/>
            <a:ext cx="3048000" cy="1219200"/>
          </a:xfrm>
          <a:prstGeom prst="cloudCallout">
            <a:avLst>
              <a:gd name="adj1" fmla="val -28166"/>
              <a:gd name="adj2" fmla="val 85833"/>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rgbClr val="FFFFFF">
                    <a:alpha val="98824"/>
                  </a:srgbClr>
                </a:solidFill>
                <a:effectLst>
                  <a:glow rad="63500">
                    <a:srgbClr val="3397D3">
                      <a:satMod val="175000"/>
                      <a:alpha val="40000"/>
                    </a:srgbClr>
                  </a:glow>
                </a:effectLst>
                <a:ea typeface="Segoe UI" pitchFamily="34" charset="0"/>
                <a:cs typeface="Segoe UI" pitchFamily="34" charset="0"/>
              </a:rPr>
              <a:t>Thank You!</a:t>
            </a:r>
          </a:p>
        </p:txBody>
      </p:sp>
    </p:spTree>
    <p:extLst>
      <p:ext uri="{BB962C8B-B14F-4D97-AF65-F5344CB8AC3E}">
        <p14:creationId xmlns:p14="http://schemas.microsoft.com/office/powerpoint/2010/main" val="562155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glow rad="63500">
                    <a:schemeClr val="accent1">
                      <a:satMod val="175000"/>
                      <a:alpha val="40000"/>
                    </a:schemeClr>
                  </a:glow>
                </a:effectLst>
              </a:rPr>
              <a:t>Scenario</a:t>
            </a:r>
            <a:r>
              <a:rPr lang="en-US" dirty="0" smtClean="0"/>
              <a:t> for </a:t>
            </a:r>
            <a:r>
              <a:rPr lang="en-US" dirty="0"/>
              <a:t>T</a:t>
            </a:r>
            <a:r>
              <a:rPr lang="en-US" dirty="0" smtClean="0"/>
              <a:t>his Session</a:t>
            </a:r>
            <a:endParaRPr lang="en-US" dirty="0"/>
          </a:p>
        </p:txBody>
      </p:sp>
      <p:sp>
        <p:nvSpPr>
          <p:cNvPr id="5" name="Text Placeholder 4"/>
          <p:cNvSpPr>
            <a:spLocks noGrp="1"/>
          </p:cNvSpPr>
          <p:nvPr>
            <p:ph type="body" sz="quarter" idx="10"/>
          </p:nvPr>
        </p:nvSpPr>
        <p:spPr>
          <a:xfrm>
            <a:off x="519112" y="1447799"/>
            <a:ext cx="11149013" cy="3222421"/>
          </a:xfrm>
        </p:spPr>
        <p:txBody>
          <a:bodyPr/>
          <a:lstStyle/>
          <a:p>
            <a:pPr>
              <a:spcAft>
                <a:spcPts val="3000"/>
              </a:spcAft>
            </a:pPr>
            <a:r>
              <a:rPr lang="en-US" dirty="0" smtClean="0"/>
              <a:t>Using SQL Server 2005/2008 Integration Services?</a:t>
            </a:r>
          </a:p>
          <a:p>
            <a:pPr>
              <a:spcAft>
                <a:spcPts val="3000"/>
              </a:spcAft>
            </a:pPr>
            <a:r>
              <a:rPr lang="en-US" dirty="0" smtClean="0"/>
              <a:t>Excited about SQL Server 2012 improvements?</a:t>
            </a:r>
          </a:p>
          <a:p>
            <a:pPr>
              <a:spcAft>
                <a:spcPts val="3000"/>
              </a:spcAft>
            </a:pPr>
            <a:r>
              <a:rPr lang="en-US" dirty="0" smtClean="0"/>
              <a:t>Decided to upgrade?</a:t>
            </a:r>
          </a:p>
          <a:p>
            <a:pPr marL="0" indent="0">
              <a:spcAft>
                <a:spcPts val="3000"/>
              </a:spcAft>
              <a:buNone/>
            </a:pPr>
            <a:r>
              <a:rPr lang="en-US" dirty="0" smtClean="0"/>
              <a:t>This session is for you…</a:t>
            </a:r>
            <a:endParaRPr lang="en-US" dirty="0"/>
          </a:p>
        </p:txBody>
      </p:sp>
    </p:spTree>
    <p:extLst>
      <p:ext uri="{BB962C8B-B14F-4D97-AF65-F5344CB8AC3E}">
        <p14:creationId xmlns:p14="http://schemas.microsoft.com/office/powerpoint/2010/main" val="109162440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00197970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79476"/>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362214394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25205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63500">
                    <a:schemeClr val="accent1">
                      <a:satMod val="175000"/>
                      <a:alpha val="40000"/>
                    </a:schemeClr>
                  </a:glow>
                </a:effectLst>
              </a:rPr>
              <a:t>Benefits</a:t>
            </a:r>
            <a:r>
              <a:rPr lang="en-US" dirty="0" smtClean="0"/>
              <a:t> of Upgrading</a:t>
            </a:r>
            <a:endParaRPr lang="en-US" dirty="0"/>
          </a:p>
        </p:txBody>
      </p:sp>
      <p:sp>
        <p:nvSpPr>
          <p:cNvPr id="4" name="Text Placeholder 3"/>
          <p:cNvSpPr>
            <a:spLocks noGrp="1"/>
          </p:cNvSpPr>
          <p:nvPr>
            <p:ph type="body" idx="1"/>
          </p:nvPr>
        </p:nvSpPr>
        <p:spPr>
          <a:xfrm>
            <a:off x="519113" y="1411553"/>
            <a:ext cx="5486400" cy="346249"/>
          </a:xfrm>
        </p:spPr>
        <p:txBody>
          <a:bodyPr/>
          <a:lstStyle/>
          <a:p>
            <a:r>
              <a:rPr lang="en-US" dirty="0" smtClean="0"/>
              <a:t>Developer</a:t>
            </a:r>
            <a:endParaRPr lang="en-US" dirty="0"/>
          </a:p>
        </p:txBody>
      </p:sp>
      <p:sp>
        <p:nvSpPr>
          <p:cNvPr id="3" name="Content Placeholder 2"/>
          <p:cNvSpPr>
            <a:spLocks noGrp="1"/>
          </p:cNvSpPr>
          <p:nvPr>
            <p:ph sz="half" idx="2"/>
          </p:nvPr>
        </p:nvSpPr>
        <p:spPr>
          <a:xfrm>
            <a:off x="507867" y="2133600"/>
            <a:ext cx="5484971" cy="3619452"/>
          </a:xfrm>
        </p:spPr>
        <p:txBody>
          <a:bodyPr/>
          <a:lstStyle/>
          <a:p>
            <a:r>
              <a:rPr lang="en-US" sz="2800" dirty="0" smtClean="0"/>
              <a:t>Designer enhancements</a:t>
            </a:r>
          </a:p>
          <a:p>
            <a:r>
              <a:rPr lang="en-US" sz="2800" dirty="0" smtClean="0"/>
              <a:t>Package XML changes</a:t>
            </a:r>
          </a:p>
          <a:p>
            <a:r>
              <a:rPr lang="en-US" sz="2800" dirty="0" smtClean="0"/>
              <a:t>New tasks/components</a:t>
            </a:r>
          </a:p>
          <a:p>
            <a:pPr lvl="1"/>
            <a:r>
              <a:rPr lang="en-US" sz="2800" dirty="0" smtClean="0"/>
              <a:t>CDC</a:t>
            </a:r>
          </a:p>
          <a:p>
            <a:pPr lvl="1"/>
            <a:r>
              <a:rPr lang="en-US" sz="2800" dirty="0" smtClean="0"/>
              <a:t>DQS</a:t>
            </a:r>
          </a:p>
          <a:p>
            <a:r>
              <a:rPr lang="en-US" sz="2800" dirty="0" smtClean="0"/>
              <a:t>With </a:t>
            </a:r>
            <a:r>
              <a:rPr lang="en-US" sz="2800" dirty="0" smtClean="0">
                <a:effectLst>
                  <a:glow rad="63500">
                    <a:schemeClr val="accent1">
                      <a:satMod val="175000"/>
                      <a:alpha val="40000"/>
                    </a:schemeClr>
                  </a:glow>
                </a:effectLst>
              </a:rPr>
              <a:t>project deployment model</a:t>
            </a:r>
          </a:p>
          <a:p>
            <a:pPr lvl="1"/>
            <a:r>
              <a:rPr lang="en-US" sz="2800" dirty="0" smtClean="0"/>
              <a:t>Project Reference with Execute Package Task</a:t>
            </a:r>
          </a:p>
        </p:txBody>
      </p:sp>
      <p:sp>
        <p:nvSpPr>
          <p:cNvPr id="5" name="Text Placeholder 4"/>
          <p:cNvSpPr>
            <a:spLocks noGrp="1"/>
          </p:cNvSpPr>
          <p:nvPr>
            <p:ph type="body" sz="quarter" idx="3"/>
          </p:nvPr>
        </p:nvSpPr>
        <p:spPr>
          <a:xfrm>
            <a:off x="6181725" y="1411553"/>
            <a:ext cx="5486400" cy="346249"/>
          </a:xfrm>
        </p:spPr>
        <p:txBody>
          <a:bodyPr/>
          <a:lstStyle/>
          <a:p>
            <a:r>
              <a:rPr lang="en-US" dirty="0" smtClean="0"/>
              <a:t>DBA / ETL Admin</a:t>
            </a:r>
            <a:endParaRPr lang="en-US" dirty="0"/>
          </a:p>
        </p:txBody>
      </p:sp>
      <p:sp>
        <p:nvSpPr>
          <p:cNvPr id="6" name="Content Placeholder 5"/>
          <p:cNvSpPr>
            <a:spLocks noGrp="1"/>
          </p:cNvSpPr>
          <p:nvPr>
            <p:ph sz="quarter" idx="4"/>
          </p:nvPr>
        </p:nvSpPr>
        <p:spPr>
          <a:xfrm>
            <a:off x="6181725" y="2133600"/>
            <a:ext cx="5486400" cy="1809726"/>
          </a:xfrm>
        </p:spPr>
        <p:txBody>
          <a:bodyPr/>
          <a:lstStyle/>
          <a:p>
            <a:r>
              <a:rPr lang="en-US" sz="2800" dirty="0" smtClean="0"/>
              <a:t>With </a:t>
            </a:r>
            <a:r>
              <a:rPr lang="en-US" sz="2800" dirty="0" smtClean="0">
                <a:effectLst>
                  <a:glow rad="63500">
                    <a:schemeClr val="accent1">
                      <a:satMod val="175000"/>
                      <a:alpha val="40000"/>
                    </a:schemeClr>
                  </a:glow>
                </a:effectLst>
              </a:rPr>
              <a:t>project deployment model</a:t>
            </a:r>
            <a:endParaRPr lang="en-US" sz="2800" dirty="0">
              <a:effectLst>
                <a:glow rad="63500">
                  <a:schemeClr val="accent1">
                    <a:satMod val="175000"/>
                    <a:alpha val="40000"/>
                  </a:schemeClr>
                </a:glow>
              </a:effectLst>
            </a:endParaRPr>
          </a:p>
          <a:p>
            <a:pPr lvl="1"/>
            <a:r>
              <a:rPr lang="en-US" sz="2800" dirty="0" smtClean="0"/>
              <a:t>Configuration management</a:t>
            </a:r>
          </a:p>
          <a:p>
            <a:pPr lvl="1"/>
            <a:r>
              <a:rPr lang="en-US" sz="2800" dirty="0" smtClean="0"/>
              <a:t>Logging</a:t>
            </a:r>
            <a:endParaRPr lang="en-US" sz="2800" dirty="0"/>
          </a:p>
          <a:p>
            <a:pPr lvl="1"/>
            <a:r>
              <a:rPr lang="en-US" sz="2800" dirty="0" smtClean="0"/>
              <a:t>Monitoring</a:t>
            </a:r>
            <a:endParaRPr lang="en-US" sz="2800" dirty="0"/>
          </a:p>
        </p:txBody>
      </p:sp>
    </p:spTree>
    <p:extLst>
      <p:ext uri="{BB962C8B-B14F-4D97-AF65-F5344CB8AC3E}">
        <p14:creationId xmlns:p14="http://schemas.microsoft.com/office/powerpoint/2010/main" val="1649740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Upgrade ≠ Upgrade</a:t>
            </a:r>
            <a:endParaRPr lang="en-US" dirty="0"/>
          </a:p>
        </p:txBody>
      </p:sp>
      <p:sp>
        <p:nvSpPr>
          <p:cNvPr id="10" name="Content Placeholder 9"/>
          <p:cNvSpPr>
            <a:spLocks noGrp="1"/>
          </p:cNvSpPr>
          <p:nvPr>
            <p:ph idx="1"/>
          </p:nvPr>
        </p:nvSpPr>
        <p:spPr>
          <a:xfrm>
            <a:off x="519112" y="1447799"/>
            <a:ext cx="11149013" cy="4648201"/>
          </a:xfrm>
        </p:spPr>
        <p:txBody>
          <a:bodyPr>
            <a:normAutofit/>
          </a:bodyPr>
          <a:lstStyle/>
          <a:p>
            <a:pPr marL="346075" indent="-346075">
              <a:lnSpc>
                <a:spcPct val="110000"/>
              </a:lnSpc>
              <a:spcBef>
                <a:spcPts val="897"/>
              </a:spcBef>
              <a:tabLst>
                <a:tab pos="457200" algn="l"/>
              </a:tabLst>
            </a:pPr>
            <a:r>
              <a:rPr lang="en-US" dirty="0" smtClean="0">
                <a:effectLst/>
              </a:rPr>
              <a:t>	</a:t>
            </a:r>
            <a:r>
              <a:rPr lang="en-US" dirty="0" smtClean="0">
                <a:effectLst>
                  <a:glow rad="63500">
                    <a:schemeClr val="accent1">
                      <a:satMod val="175000"/>
                      <a:alpha val="40000"/>
                    </a:schemeClr>
                  </a:glow>
                </a:effectLst>
              </a:rPr>
              <a:t>Running</a:t>
            </a:r>
            <a:r>
              <a:rPr lang="en-US" dirty="0" smtClean="0"/>
              <a:t> packages in SSIS 2012: </a:t>
            </a:r>
            <a:r>
              <a:rPr lang="en-US" u="sng" dirty="0" smtClean="0">
                <a:effectLst>
                  <a:glow rad="63500">
                    <a:schemeClr val="accent1">
                      <a:satMod val="175000"/>
                      <a:alpha val="40000"/>
                    </a:schemeClr>
                  </a:glow>
                </a:effectLst>
              </a:rPr>
              <a:t>Upgrade and forget</a:t>
            </a:r>
          </a:p>
          <a:p>
            <a:pPr marL="741363" lvl="1" indent="-280988">
              <a:lnSpc>
                <a:spcPct val="110000"/>
              </a:lnSpc>
              <a:spcBef>
                <a:spcPts val="897"/>
              </a:spcBef>
              <a:tabLst>
                <a:tab pos="859536" algn="l"/>
              </a:tabLst>
            </a:pPr>
            <a:r>
              <a:rPr lang="en-US" dirty="0" smtClean="0">
                <a:effectLst/>
              </a:rPr>
              <a:t>	</a:t>
            </a:r>
            <a:r>
              <a:rPr lang="en-US" dirty="0" err="1" smtClean="0">
                <a:effectLst>
                  <a:glow rad="63500">
                    <a:schemeClr val="accent1">
                      <a:satMod val="175000"/>
                      <a:alpha val="40000"/>
                    </a:schemeClr>
                  </a:glow>
                </a:effectLst>
              </a:rPr>
              <a:t>dtexec</a:t>
            </a:r>
            <a:r>
              <a:rPr lang="en-US" dirty="0" smtClean="0"/>
              <a:t>: upgrades package, does not save upgraded version</a:t>
            </a:r>
          </a:p>
          <a:p>
            <a:pPr lvl="1">
              <a:lnSpc>
                <a:spcPct val="110000"/>
              </a:lnSpc>
              <a:spcBef>
                <a:spcPts val="897"/>
              </a:spcBef>
            </a:pPr>
            <a:r>
              <a:rPr lang="en-US" dirty="0" smtClean="0"/>
              <a:t>Consider </a:t>
            </a:r>
            <a:r>
              <a:rPr lang="en-US" dirty="0" smtClean="0">
                <a:effectLst>
                  <a:glow rad="63500">
                    <a:schemeClr val="accent1">
                      <a:satMod val="175000"/>
                      <a:alpha val="40000"/>
                    </a:schemeClr>
                  </a:glow>
                </a:effectLst>
              </a:rPr>
              <a:t>performance impact</a:t>
            </a:r>
            <a:r>
              <a:rPr lang="en-US" dirty="0" smtClean="0"/>
              <a:t> of upgrade phase</a:t>
            </a:r>
          </a:p>
          <a:p>
            <a:pPr marL="346075" indent="-346075">
              <a:lnSpc>
                <a:spcPct val="110000"/>
              </a:lnSpc>
              <a:spcBef>
                <a:spcPts val="897"/>
              </a:spcBef>
              <a:tabLst>
                <a:tab pos="457200" algn="l"/>
              </a:tabLst>
            </a:pPr>
            <a:r>
              <a:rPr lang="en-US" dirty="0" smtClean="0">
                <a:effectLst/>
              </a:rPr>
              <a:t>	</a:t>
            </a:r>
            <a:r>
              <a:rPr lang="en-US" dirty="0" smtClean="0">
                <a:effectLst>
                  <a:glow rad="63500">
                    <a:schemeClr val="accent1">
                      <a:satMod val="175000"/>
                      <a:alpha val="40000"/>
                    </a:schemeClr>
                  </a:glow>
                </a:effectLst>
              </a:rPr>
              <a:t>Editing</a:t>
            </a:r>
            <a:r>
              <a:rPr lang="en-US" dirty="0" smtClean="0"/>
              <a:t> packages in SSDT: </a:t>
            </a:r>
            <a:r>
              <a:rPr lang="en-US" u="sng" dirty="0" smtClean="0">
                <a:effectLst>
                  <a:glow rad="63500">
                    <a:schemeClr val="accent1">
                      <a:satMod val="175000"/>
                      <a:alpha val="40000"/>
                    </a:schemeClr>
                  </a:glow>
                </a:effectLst>
              </a:rPr>
              <a:t>Upgrade and save</a:t>
            </a:r>
          </a:p>
          <a:p>
            <a:pPr lvl="1">
              <a:lnSpc>
                <a:spcPct val="110000"/>
              </a:lnSpc>
              <a:spcBef>
                <a:spcPts val="897"/>
              </a:spcBef>
            </a:pPr>
            <a:r>
              <a:rPr lang="en-US" dirty="0" smtClean="0"/>
              <a:t>Open </a:t>
            </a:r>
            <a:r>
              <a:rPr lang="en-US" dirty="0" err="1" smtClean="0"/>
              <a:t>dtproj</a:t>
            </a:r>
            <a:r>
              <a:rPr lang="en-US" dirty="0" smtClean="0"/>
              <a:t> file in SQL Server Data Tools (SSDT)</a:t>
            </a:r>
          </a:p>
          <a:p>
            <a:pPr lvl="1">
              <a:lnSpc>
                <a:spcPct val="110000"/>
              </a:lnSpc>
              <a:spcBef>
                <a:spcPts val="897"/>
              </a:spcBef>
            </a:pPr>
            <a:r>
              <a:rPr lang="en-US" dirty="0" smtClean="0"/>
              <a:t>Add existing package to SSDT project</a:t>
            </a:r>
          </a:p>
          <a:p>
            <a:pPr lvl="1">
              <a:lnSpc>
                <a:spcPct val="110000"/>
              </a:lnSpc>
              <a:spcBef>
                <a:spcPts val="897"/>
              </a:spcBef>
            </a:pPr>
            <a:r>
              <a:rPr lang="en-US" dirty="0" smtClean="0"/>
              <a:t>Open existing package (temporary if not saved)</a:t>
            </a:r>
            <a:endParaRPr lang="en-US" dirty="0"/>
          </a:p>
        </p:txBody>
      </p:sp>
    </p:spTree>
    <p:extLst>
      <p:ext uri="{BB962C8B-B14F-4D97-AF65-F5344CB8AC3E}">
        <p14:creationId xmlns:p14="http://schemas.microsoft.com/office/powerpoint/2010/main" val="2702423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1000"/>
                                        <p:tgtEl>
                                          <p:spTgt spid="10">
                                            <p:txEl>
                                              <p:pRg st="3" end="3"/>
                                            </p:txEl>
                                          </p:spTgt>
                                        </p:tgtEl>
                                      </p:cBhvr>
                                    </p:animEffect>
                                    <p:anim calcmode="lin" valueType="num">
                                      <p:cBhvr>
                                        <p:cTn id="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1000"/>
                                        <p:tgtEl>
                                          <p:spTgt spid="10">
                                            <p:txEl>
                                              <p:pRg st="4" end="4"/>
                                            </p:txEl>
                                          </p:spTgt>
                                        </p:tgtEl>
                                      </p:cBhvr>
                                    </p:animEffect>
                                    <p:anim calcmode="lin" valueType="num">
                                      <p:cBhvr>
                                        <p:cTn id="1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1000"/>
                                        <p:tgtEl>
                                          <p:spTgt spid="10">
                                            <p:txEl>
                                              <p:pRg st="5" end="5"/>
                                            </p:txEl>
                                          </p:spTgt>
                                        </p:tgtEl>
                                      </p:cBhvr>
                                    </p:animEffect>
                                    <p:anim calcmode="lin" valueType="num">
                                      <p:cBhvr>
                                        <p:cTn id="1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1000"/>
                                        <p:tgtEl>
                                          <p:spTgt spid="10">
                                            <p:txEl>
                                              <p:pRg st="6" end="6"/>
                                            </p:txEl>
                                          </p:spTgt>
                                        </p:tgtEl>
                                      </p:cBhvr>
                                    </p:animEffect>
                                    <p:anim calcmode="lin" valueType="num">
                                      <p:cBhvr>
                                        <p:cTn id="2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38746"/>
          </a:xfrm>
        </p:spPr>
        <p:txBody>
          <a:bodyPr/>
          <a:lstStyle/>
          <a:p>
            <a:r>
              <a:rPr lang="en-US" dirty="0" smtClean="0"/>
              <a:t>Examining My </a:t>
            </a:r>
            <a:r>
              <a:rPr lang="en-US" dirty="0" smtClean="0">
                <a:effectLst>
                  <a:glow rad="63500">
                    <a:schemeClr val="accent1">
                      <a:satMod val="175000"/>
                      <a:alpha val="40000"/>
                    </a:schemeClr>
                  </a:glow>
                </a:effectLst>
              </a:rPr>
              <a:t>Real-World Packages</a:t>
            </a:r>
            <a:r>
              <a:rPr lang="en-US" dirty="0" smtClean="0"/>
              <a:t/>
            </a:r>
            <a:br>
              <a:rPr lang="en-US" dirty="0" smtClean="0"/>
            </a:br>
            <a:r>
              <a:rPr lang="en-US" sz="3100" dirty="0" smtClean="0"/>
              <a:t>What makes them real-world?</a:t>
            </a:r>
            <a:endParaRPr lang="en-US" sz="31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601" t="-8248" r="-6003" b="-9048"/>
          <a:stretch/>
        </p:blipFill>
        <p:spPr>
          <a:xfrm>
            <a:off x="531811" y="2065992"/>
            <a:ext cx="2296159" cy="1950720"/>
          </a:xfrm>
          <a:prstGeom prst="rect">
            <a:avLst/>
          </a:prstGeom>
          <a:solidFill>
            <a:schemeClr val="tx1"/>
          </a:solidFill>
        </p:spPr>
      </p:pic>
      <p:sp>
        <p:nvSpPr>
          <p:cNvPr id="6" name="TextBox 5"/>
          <p:cNvSpPr txBox="1"/>
          <p:nvPr/>
        </p:nvSpPr>
        <p:spPr>
          <a:xfrm>
            <a:off x="2827970" y="4561840"/>
            <a:ext cx="2028119"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rgbClr val="FFFFFF">
                    <a:alpha val="99000"/>
                  </a:srgbClr>
                </a:solidFill>
              </a:rPr>
              <a:t>.</a:t>
            </a:r>
            <a:r>
              <a:rPr lang="en-US" sz="3200" dirty="0" err="1" smtClean="0">
                <a:solidFill>
                  <a:srgbClr val="FFFFFF">
                    <a:alpha val="99000"/>
                  </a:srgbClr>
                </a:solidFill>
              </a:rPr>
              <a:t>dtsConfig</a:t>
            </a:r>
            <a:endParaRPr lang="en-US" sz="3200" dirty="0" smtClean="0">
              <a:solidFill>
                <a:srgbClr val="FFFFFF">
                  <a:alpha val="99000"/>
                </a:srgb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089" y="2362478"/>
            <a:ext cx="1066800" cy="135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2889" y="4489876"/>
            <a:ext cx="707475"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7313612" y="2065992"/>
            <a:ext cx="3979832" cy="3520438"/>
            <a:chOff x="7313612" y="2065992"/>
            <a:chExt cx="3979832" cy="3520438"/>
          </a:xfrm>
          <a:solidFill>
            <a:schemeClr val="tx1"/>
          </a:solidFill>
        </p:grpSpPr>
        <p:pic>
          <p:nvPicPr>
            <p:cNvPr id="1026" name="Picture 2"/>
            <p:cNvPicPr>
              <a:picLocks noChangeAspect="1" noChangeArrowheads="1"/>
            </p:cNvPicPr>
            <p:nvPr/>
          </p:nvPicPr>
          <p:blipFill>
            <a:blip r:embed="rId6">
              <a:clrChange>
                <a:clrFrom>
                  <a:srgbClr val="F5F2E9"/>
                </a:clrFrom>
                <a:clrTo>
                  <a:srgbClr val="F5F2E9">
                    <a:alpha val="0"/>
                  </a:srgbClr>
                </a:clrTo>
              </a:clrChange>
              <a:extLst>
                <a:ext uri="{28A0092B-C50C-407E-A947-70E740481C1C}">
                  <a14:useLocalDpi xmlns:a14="http://schemas.microsoft.com/office/drawing/2010/main" val="0"/>
                </a:ext>
              </a:extLst>
            </a:blip>
            <a:srcRect/>
            <a:stretch>
              <a:fillRect/>
            </a:stretch>
          </p:blipFill>
          <p:spPr bwMode="auto">
            <a:xfrm>
              <a:off x="7313612" y="2065992"/>
              <a:ext cx="3979832" cy="31963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saelterman\AppData\Local\Microsoft\Windows\Temporary Internet Files\Content.IE5\D5N117H4\MC900112408[1].wmf"/>
            <p:cNvPicPr>
              <a:picLocks noChangeAspect="1" noChangeArrowheads="1"/>
            </p:cNvPicPr>
            <p:nvPr/>
          </p:nvPicPr>
          <p:blipFill rotWithShape="1">
            <a:blip r:embed="rId7">
              <a:clrChange>
                <a:clrFrom>
                  <a:srgbClr val="F5F2E9"/>
                </a:clrFrom>
                <a:clrTo>
                  <a:srgbClr val="F5F2E9">
                    <a:alpha val="0"/>
                  </a:srgbClr>
                </a:clrTo>
              </a:clrChange>
              <a:extLst>
                <a:ext uri="{28A0092B-C50C-407E-A947-70E740481C1C}">
                  <a14:useLocalDpi xmlns:a14="http://schemas.microsoft.com/office/drawing/2010/main" val="0"/>
                </a:ext>
              </a:extLst>
            </a:blip>
            <a:srcRect t="50000"/>
            <a:stretch/>
          </p:blipFill>
          <p:spPr bwMode="auto">
            <a:xfrm>
              <a:off x="7999412" y="4792977"/>
              <a:ext cx="2347491" cy="793453"/>
            </a:xfrm>
            <a:prstGeom prst="rect">
              <a:avLst/>
            </a:prstGeom>
            <a:noFill/>
            <a:extLst/>
          </p:spPr>
        </p:pic>
      </p:grpSp>
    </p:spTree>
    <p:extLst>
      <p:ext uri="{BB962C8B-B14F-4D97-AF65-F5344CB8AC3E}">
        <p14:creationId xmlns:p14="http://schemas.microsoft.com/office/powerpoint/2010/main" val="624278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accel="14000" decel="16000" fill="hold" nodeType="clickEffect">
                                  <p:stCondLst>
                                    <p:cond delay="0"/>
                                  </p:stCondLst>
                                  <p:childTnLst>
                                    <p:animScale>
                                      <p:cBhvr>
                                        <p:cTn id="31" dur="2000" fill="hold"/>
                                        <p:tgtEl>
                                          <p:spTgt spid="3"/>
                                        </p:tgtEl>
                                      </p:cBhvr>
                                      <p:by x="200000" y="200000"/>
                                    </p:animScale>
                                  </p:childTnLst>
                                </p:cTn>
                              </p:par>
                              <p:par>
                                <p:cTn id="32" presetID="42" presetClass="path" presetSubtype="0" accel="50000" decel="50000" fill="hold" nodeType="withEffect">
                                  <p:stCondLst>
                                    <p:cond delay="0"/>
                                  </p:stCondLst>
                                  <p:childTnLst>
                                    <p:animMotion origin="layout" path="M -8.33333E-7 -3.7037E-7 L -0.25065 -0.00231 " pathEditMode="relative" rAng="0" ptsTypes="AA">
                                      <p:cBhvr>
                                        <p:cTn id="33" dur="2000" fill="hold"/>
                                        <p:tgtEl>
                                          <p:spTgt spid="3"/>
                                        </p:tgtEl>
                                        <p:attrNameLst>
                                          <p:attrName>ppt_x</p:attrName>
                                          <p:attrName>ppt_y</p:attrName>
                                        </p:attrNameLst>
                                      </p:cBhvr>
                                      <p:rCtr x="-125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12" y="228600"/>
            <a:ext cx="11149013" cy="1038746"/>
          </a:xfrm>
        </p:spPr>
        <p:txBody>
          <a:bodyPr/>
          <a:lstStyle/>
          <a:p>
            <a:r>
              <a:rPr lang="en-US" dirty="0" smtClean="0"/>
              <a:t>Upgrade Process</a:t>
            </a:r>
            <a:br>
              <a:rPr lang="en-US" dirty="0" smtClean="0"/>
            </a:br>
            <a:r>
              <a:rPr lang="en-US" sz="3100" dirty="0"/>
              <a:t>Step-by-Step</a:t>
            </a:r>
          </a:p>
        </p:txBody>
      </p:sp>
      <p:sp>
        <p:nvSpPr>
          <p:cNvPr id="10" name="Content Placeholder 9"/>
          <p:cNvSpPr>
            <a:spLocks noGrp="1"/>
          </p:cNvSpPr>
          <p:nvPr>
            <p:ph idx="1"/>
          </p:nvPr>
        </p:nvSpPr>
        <p:spPr>
          <a:xfrm>
            <a:off x="3351212" y="1447799"/>
            <a:ext cx="8316913" cy="4800601"/>
          </a:xfrm>
        </p:spPr>
        <p:txBody>
          <a:bodyPr>
            <a:normAutofit fontScale="77500" lnSpcReduction="20000"/>
          </a:bodyPr>
          <a:lstStyle/>
          <a:p>
            <a:pPr marL="586039" indent="-586039">
              <a:lnSpc>
                <a:spcPct val="120000"/>
              </a:lnSpc>
              <a:buFont typeface="+mj-lt"/>
              <a:buAutoNum type="arabicPeriod"/>
            </a:pPr>
            <a:r>
              <a:rPr lang="en-US" dirty="0" smtClean="0"/>
              <a:t>Visual Studio </a:t>
            </a:r>
            <a:r>
              <a:rPr lang="en-US" dirty="0" smtClean="0">
                <a:effectLst>
                  <a:glow rad="63500">
                    <a:schemeClr val="accent1">
                      <a:satMod val="175000"/>
                      <a:alpha val="40000"/>
                    </a:schemeClr>
                  </a:glow>
                </a:effectLst>
              </a:rPr>
              <a:t>project/solution upgrade</a:t>
            </a:r>
          </a:p>
          <a:p>
            <a:pPr marL="586039" indent="-586039">
              <a:lnSpc>
                <a:spcPct val="120000"/>
              </a:lnSpc>
              <a:buFont typeface="+mj-lt"/>
              <a:buAutoNum type="arabicPeriod"/>
            </a:pPr>
            <a:r>
              <a:rPr lang="en-US" dirty="0" smtClean="0"/>
              <a:t>Upgrade SSIS Packages with</a:t>
            </a:r>
            <a:br>
              <a:rPr lang="en-US" dirty="0" smtClean="0"/>
            </a:br>
            <a:r>
              <a:rPr lang="en-US" dirty="0" smtClean="0"/>
              <a:t>SSIS </a:t>
            </a:r>
            <a:r>
              <a:rPr lang="en-US" dirty="0" smtClean="0">
                <a:effectLst>
                  <a:glow rad="63500">
                    <a:schemeClr val="accent1">
                      <a:satMod val="175000"/>
                      <a:alpha val="40000"/>
                    </a:schemeClr>
                  </a:glow>
                </a:effectLst>
              </a:rPr>
              <a:t>Package Upgrade Wizard</a:t>
            </a:r>
          </a:p>
          <a:p>
            <a:pPr marL="1172078" lvl="1" indent="-586039">
              <a:lnSpc>
                <a:spcPct val="120000"/>
              </a:lnSpc>
            </a:pPr>
            <a:r>
              <a:rPr lang="en-US" dirty="0" smtClean="0"/>
              <a:t>One wizard execution per project</a:t>
            </a:r>
          </a:p>
          <a:p>
            <a:pPr marL="1172078" lvl="1" indent="-586039">
              <a:lnSpc>
                <a:spcPct val="120000"/>
              </a:lnSpc>
            </a:pPr>
            <a:r>
              <a:rPr lang="en-US" dirty="0" smtClean="0"/>
              <a:t>Wizard upgrades all packages in project</a:t>
            </a:r>
          </a:p>
          <a:p>
            <a:pPr marL="517525" indent="-517525">
              <a:lnSpc>
                <a:spcPct val="120000"/>
              </a:lnSpc>
              <a:buFont typeface="+mj-lt"/>
              <a:buAutoNum type="arabicPeriod"/>
            </a:pPr>
            <a:r>
              <a:rPr lang="en-US" dirty="0" smtClean="0">
                <a:effectLst/>
              </a:rPr>
              <a:t> </a:t>
            </a:r>
            <a:r>
              <a:rPr lang="en-US" dirty="0" smtClean="0">
                <a:effectLst>
                  <a:glow rad="63500">
                    <a:schemeClr val="accent1">
                      <a:satMod val="175000"/>
                      <a:alpha val="40000"/>
                    </a:schemeClr>
                  </a:glow>
                </a:effectLst>
              </a:rPr>
              <a:t>Fix up connection</a:t>
            </a:r>
            <a:r>
              <a:rPr lang="en-US" dirty="0" smtClean="0"/>
              <a:t> strings in</a:t>
            </a:r>
            <a:br>
              <a:rPr lang="en-US" dirty="0" smtClean="0"/>
            </a:br>
            <a:r>
              <a:rPr lang="en-US" dirty="0" smtClean="0"/>
              <a:t> </a:t>
            </a:r>
            <a:r>
              <a:rPr lang="en-US" dirty="0" err="1" smtClean="0"/>
              <a:t>config</a:t>
            </a:r>
            <a:r>
              <a:rPr lang="en-US" dirty="0" smtClean="0"/>
              <a:t> files, data source files, expressions</a:t>
            </a:r>
          </a:p>
          <a:p>
            <a:pPr marL="0" indent="0">
              <a:lnSpc>
                <a:spcPct val="120000"/>
              </a:lnSpc>
              <a:buNone/>
            </a:pPr>
            <a:r>
              <a:rPr lang="en-US" b="1" dirty="0" smtClean="0">
                <a:effectLst/>
              </a:rPr>
              <a:t>If desired</a:t>
            </a:r>
            <a:r>
              <a:rPr lang="en-US" dirty="0" smtClean="0">
                <a:effectLst/>
              </a:rPr>
              <a:t> </a:t>
            </a:r>
            <a:r>
              <a:rPr lang="en-US" dirty="0" smtClean="0"/>
              <a:t>(to take advantage of new functionality)</a:t>
            </a:r>
            <a:endParaRPr lang="en-US" b="1" dirty="0" smtClean="0"/>
          </a:p>
          <a:p>
            <a:pPr marL="586039" indent="-586039">
              <a:lnSpc>
                <a:spcPct val="120000"/>
              </a:lnSpc>
              <a:buFont typeface="+mj-lt"/>
              <a:buAutoNum type="arabicPeriod" startAt="4"/>
            </a:pPr>
            <a:r>
              <a:rPr lang="en-US" dirty="0" smtClean="0"/>
              <a:t>Convert to </a:t>
            </a:r>
            <a:r>
              <a:rPr lang="en-US" dirty="0" smtClean="0">
                <a:effectLst>
                  <a:glow rad="63500">
                    <a:schemeClr val="accent1">
                      <a:satMod val="175000"/>
                      <a:alpha val="40000"/>
                    </a:schemeClr>
                  </a:glow>
                </a:effectLst>
              </a:rPr>
              <a:t>project deployment model</a:t>
            </a:r>
          </a:p>
          <a:p>
            <a:pPr marL="586039" indent="-586039">
              <a:lnSpc>
                <a:spcPct val="120000"/>
              </a:lnSpc>
              <a:buFont typeface="+mj-lt"/>
              <a:buAutoNum type="arabicPeriod" startAt="4"/>
            </a:pPr>
            <a:r>
              <a:rPr lang="en-US" dirty="0" smtClean="0"/>
              <a:t>Convert appropriate connections to project scope</a:t>
            </a:r>
          </a:p>
          <a:p>
            <a:pPr marL="586039" indent="-586039">
              <a:lnSpc>
                <a:spcPct val="120000"/>
              </a:lnSpc>
              <a:buFont typeface="+mj-lt"/>
              <a:buAutoNum type="arabicPeriod" startAt="4"/>
            </a:pPr>
            <a:r>
              <a:rPr lang="en-US" i="1" dirty="0" smtClean="0"/>
              <a:t>Replace custom components with 2012 versions</a:t>
            </a:r>
          </a:p>
        </p:txBody>
      </p:sp>
      <p:grpSp>
        <p:nvGrpSpPr>
          <p:cNvPr id="3" name="Group 2"/>
          <p:cNvGrpSpPr/>
          <p:nvPr/>
        </p:nvGrpSpPr>
        <p:grpSpPr>
          <a:xfrm>
            <a:off x="531812" y="1447799"/>
            <a:ext cx="2462801" cy="712934"/>
            <a:chOff x="7542212" y="1295399"/>
            <a:chExt cx="2462801" cy="71293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2" y="1295400"/>
              <a:ext cx="723901" cy="71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812" y="1295399"/>
              <a:ext cx="710201" cy="71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8552037" y="1499466"/>
              <a:ext cx="457200" cy="3048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4" name="Group 3"/>
          <p:cNvGrpSpPr/>
          <p:nvPr/>
        </p:nvGrpSpPr>
        <p:grpSpPr>
          <a:xfrm>
            <a:off x="531812" y="2590799"/>
            <a:ext cx="2462801" cy="712934"/>
            <a:chOff x="8837612" y="2590799"/>
            <a:chExt cx="2462801" cy="712934"/>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7480" y="2590800"/>
              <a:ext cx="712933" cy="71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bwMode="auto">
            <a:xfrm>
              <a:off x="9847437" y="2794865"/>
              <a:ext cx="457200" cy="3048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7612" y="2590799"/>
              <a:ext cx="677286" cy="71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398903" y="4934923"/>
            <a:ext cx="742667" cy="771791"/>
            <a:chOff x="9704703" y="4953000"/>
            <a:chExt cx="961709" cy="990600"/>
          </a:xfrm>
        </p:grpSpPr>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4703" y="4953000"/>
              <a:ext cx="742667"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ultiply 4"/>
            <p:cNvSpPr/>
            <p:nvPr/>
          </p:nvSpPr>
          <p:spPr bwMode="auto">
            <a:xfrm>
              <a:off x="10076036" y="5338895"/>
              <a:ext cx="590376" cy="604705"/>
            </a:xfrm>
            <a:prstGeom prst="mathMultiply">
              <a:avLst/>
            </a:prstGeom>
            <a:solidFill>
              <a:srgbClr val="FF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7" name="Group 6"/>
          <p:cNvGrpSpPr/>
          <p:nvPr/>
        </p:nvGrpSpPr>
        <p:grpSpPr>
          <a:xfrm>
            <a:off x="531812" y="3758378"/>
            <a:ext cx="2460075" cy="771792"/>
            <a:chOff x="8837612" y="3605978"/>
            <a:chExt cx="2460075" cy="771792"/>
          </a:xfrm>
        </p:grpSpPr>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7612" y="3605979"/>
              <a:ext cx="677286"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4703" y="3605979"/>
              <a:ext cx="742667"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90212" y="3605978"/>
              <a:ext cx="707475" cy="7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6534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1000"/>
                                        <p:tgtEl>
                                          <p:spTgt spid="10">
                                            <p:txEl>
                                              <p:pRg st="4" end="4"/>
                                            </p:txEl>
                                          </p:spTgt>
                                        </p:tgtEl>
                                      </p:cBhvr>
                                    </p:animEffect>
                                    <p:anim calcmode="lin" valueType="num">
                                      <p:cBhvr>
                                        <p:cTn id="3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fade">
                                      <p:cBhvr>
                                        <p:cTn id="41" dur="1000"/>
                                        <p:tgtEl>
                                          <p:spTgt spid="10">
                                            <p:txEl>
                                              <p:pRg st="5" end="5"/>
                                            </p:txEl>
                                          </p:spTgt>
                                        </p:tgtEl>
                                      </p:cBhvr>
                                    </p:animEffect>
                                    <p:anim calcmode="lin" valueType="num">
                                      <p:cBhvr>
                                        <p:cTn id="4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Effect transition="in" filter="fade">
                                      <p:cBhvr>
                                        <p:cTn id="46" dur="1000"/>
                                        <p:tgtEl>
                                          <p:spTgt spid="10">
                                            <p:txEl>
                                              <p:pRg st="6" end="6"/>
                                            </p:txEl>
                                          </p:spTgt>
                                        </p:tgtEl>
                                      </p:cBhvr>
                                    </p:animEffect>
                                    <p:anim calcmode="lin" valueType="num">
                                      <p:cBhvr>
                                        <p:cTn id="4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xEl>
                                              <p:pRg st="7" end="7"/>
                                            </p:txEl>
                                          </p:spTgt>
                                        </p:tgtEl>
                                        <p:attrNameLst>
                                          <p:attrName>style.visibility</p:attrName>
                                        </p:attrNameLst>
                                      </p:cBhvr>
                                      <p:to>
                                        <p:strVal val="visible"/>
                                      </p:to>
                                    </p:set>
                                    <p:animEffect transition="in" filter="fade">
                                      <p:cBhvr>
                                        <p:cTn id="53" dur="1000"/>
                                        <p:tgtEl>
                                          <p:spTgt spid="10">
                                            <p:txEl>
                                              <p:pRg st="7" end="7"/>
                                            </p:txEl>
                                          </p:spTgt>
                                        </p:tgtEl>
                                      </p:cBhvr>
                                    </p:animEffect>
                                    <p:anim calcmode="lin" valueType="num">
                                      <p:cBhvr>
                                        <p:cTn id="5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0">
                                            <p:txEl>
                                              <p:pRg st="8" end="8"/>
                                            </p:txEl>
                                          </p:spTgt>
                                        </p:tgtEl>
                                        <p:attrNameLst>
                                          <p:attrName>style.visibility</p:attrName>
                                        </p:attrNameLst>
                                      </p:cBhvr>
                                      <p:to>
                                        <p:strVal val="visible"/>
                                      </p:to>
                                    </p:set>
                                    <p:animEffect transition="in" filter="fade">
                                      <p:cBhvr>
                                        <p:cTn id="65" dur="1000"/>
                                        <p:tgtEl>
                                          <p:spTgt spid="10">
                                            <p:txEl>
                                              <p:pRg st="8" end="8"/>
                                            </p:txEl>
                                          </p:spTgt>
                                        </p:tgtEl>
                                      </p:cBhvr>
                                    </p:animEffect>
                                    <p:anim calcmode="lin" valueType="num">
                                      <p:cBhvr>
                                        <p:cTn id="66"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1 </a:t>
            </a:r>
            <a:endParaRPr lang="en-US" dirty="0"/>
          </a:p>
        </p:txBody>
      </p:sp>
      <p:sp>
        <p:nvSpPr>
          <p:cNvPr id="3" name="Subtitle 2"/>
          <p:cNvSpPr>
            <a:spLocks noGrp="1"/>
          </p:cNvSpPr>
          <p:nvPr>
            <p:ph type="subTitle" idx="1"/>
          </p:nvPr>
        </p:nvSpPr>
        <p:spPr/>
        <p:txBody>
          <a:bodyPr/>
          <a:lstStyle/>
          <a:p>
            <a:r>
              <a:rPr lang="en-US" dirty="0" smtClean="0"/>
              <a:t>Steps 1-2-3</a:t>
            </a:r>
          </a:p>
        </p:txBody>
      </p:sp>
      <p:sp>
        <p:nvSpPr>
          <p:cNvPr id="2" name="Title 1"/>
          <p:cNvSpPr>
            <a:spLocks noGrp="1"/>
          </p:cNvSpPr>
          <p:nvPr>
            <p:ph type="ctrTitle"/>
          </p:nvPr>
        </p:nvSpPr>
        <p:spPr/>
        <p:txBody>
          <a:bodyPr/>
          <a:lstStyle/>
          <a:p>
            <a:r>
              <a:rPr lang="en-US" dirty="0" smtClean="0"/>
              <a:t>Upgrading Projects and Packages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7101030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Upgrade Results</a:t>
            </a:r>
            <a:endParaRPr lang="en-US" dirty="0">
              <a:solidFill>
                <a:srgbClr val="FF0000"/>
              </a:solidFill>
            </a:endParaRPr>
          </a:p>
        </p:txBody>
      </p:sp>
      <p:sp>
        <p:nvSpPr>
          <p:cNvPr id="7" name="Content Placeholder 6"/>
          <p:cNvSpPr>
            <a:spLocks noGrp="1"/>
          </p:cNvSpPr>
          <p:nvPr>
            <p:ph idx="1"/>
          </p:nvPr>
        </p:nvSpPr>
        <p:spPr>
          <a:xfrm>
            <a:off x="519112" y="1447798"/>
            <a:ext cx="11149013" cy="4031873"/>
          </a:xfrm>
        </p:spPr>
        <p:txBody>
          <a:bodyPr/>
          <a:lstStyle/>
          <a:p>
            <a:r>
              <a:rPr lang="en-US" dirty="0" smtClean="0"/>
              <a:t>Solution and projects convert</a:t>
            </a:r>
          </a:p>
          <a:p>
            <a:pPr marL="346075" indent="-346075">
              <a:tabLst>
                <a:tab pos="457200" algn="l"/>
              </a:tabLst>
            </a:pPr>
            <a:r>
              <a:rPr lang="en-US" dirty="0" smtClean="0">
                <a:effectLst/>
              </a:rPr>
              <a:t>	</a:t>
            </a:r>
            <a:r>
              <a:rPr lang="en-US" dirty="0" smtClean="0">
                <a:effectLst>
                  <a:glow rad="63500">
                    <a:schemeClr val="accent1">
                      <a:satMod val="175000"/>
                      <a:alpha val="40000"/>
                    </a:schemeClr>
                  </a:glow>
                </a:effectLst>
              </a:rPr>
              <a:t>Packages</a:t>
            </a:r>
            <a:r>
              <a:rPr lang="en-US" dirty="0" smtClean="0"/>
              <a:t> upgraded</a:t>
            </a:r>
          </a:p>
          <a:p>
            <a:pPr lvl="1"/>
            <a:r>
              <a:rPr lang="en-US" dirty="0" smtClean="0"/>
              <a:t>Format version 3 to </a:t>
            </a:r>
            <a:r>
              <a:rPr lang="en-US" dirty="0" smtClean="0">
                <a:effectLst>
                  <a:glow rad="63500">
                    <a:schemeClr val="accent1">
                      <a:satMod val="175000"/>
                      <a:alpha val="40000"/>
                    </a:schemeClr>
                  </a:glow>
                </a:effectLst>
              </a:rPr>
              <a:t>version 6</a:t>
            </a:r>
          </a:p>
          <a:p>
            <a:pPr marL="346075" indent="-346075">
              <a:tabLst>
                <a:tab pos="457200" algn="l"/>
              </a:tabLst>
            </a:pPr>
            <a:r>
              <a:rPr lang="en-US" dirty="0" smtClean="0">
                <a:effectLst/>
              </a:rPr>
              <a:t>	</a:t>
            </a:r>
            <a:r>
              <a:rPr lang="en-US" dirty="0" smtClean="0">
                <a:effectLst>
                  <a:glow rad="63500">
                    <a:schemeClr val="accent1">
                      <a:satMod val="175000"/>
                      <a:alpha val="40000"/>
                    </a:schemeClr>
                  </a:glow>
                </a:effectLst>
              </a:rPr>
              <a:t>Connection managers </a:t>
            </a:r>
            <a:r>
              <a:rPr lang="en-US" dirty="0" smtClean="0"/>
              <a:t>may require manual upgrade</a:t>
            </a:r>
          </a:p>
          <a:p>
            <a:pPr marL="346075" indent="-346075">
              <a:tabLst>
                <a:tab pos="457200" algn="l"/>
              </a:tabLst>
            </a:pPr>
            <a:r>
              <a:rPr lang="en-US" dirty="0" smtClean="0">
                <a:effectLst/>
              </a:rPr>
              <a:t>	</a:t>
            </a:r>
            <a:r>
              <a:rPr lang="en-US" dirty="0" smtClean="0">
                <a:effectLst>
                  <a:glow rad="63500">
                    <a:schemeClr val="accent1">
                      <a:satMod val="175000"/>
                      <a:alpha val="40000"/>
                    </a:schemeClr>
                  </a:glow>
                </a:effectLst>
              </a:rPr>
              <a:t>Custom components </a:t>
            </a:r>
            <a:r>
              <a:rPr lang="en-US" dirty="0" smtClean="0"/>
              <a:t>convert if</a:t>
            </a:r>
          </a:p>
          <a:p>
            <a:pPr lvl="1"/>
            <a:r>
              <a:rPr lang="en-US" sz="2400" dirty="0" err="1" smtClean="0">
                <a:latin typeface="Consolas" pitchFamily="49" charset="0"/>
                <a:cs typeface="Consolas" pitchFamily="49" charset="0"/>
              </a:rPr>
              <a:t>devenv.exe.config</a:t>
            </a:r>
            <a:r>
              <a:rPr lang="en-US" dirty="0" smtClean="0"/>
              <a:t> contains assembly redirect</a:t>
            </a:r>
          </a:p>
          <a:p>
            <a:pPr lvl="1"/>
            <a:r>
              <a:rPr lang="en-US" dirty="0" smtClean="0"/>
              <a:t>2012 component version is available</a:t>
            </a:r>
          </a:p>
          <a:p>
            <a:r>
              <a:rPr lang="en-US" dirty="0" smtClean="0"/>
              <a:t>Take advantage of </a:t>
            </a:r>
            <a:r>
              <a:rPr lang="en-US" dirty="0" smtClean="0">
                <a:effectLst>
                  <a:glow rad="63500">
                    <a:schemeClr val="accent1">
                      <a:satMod val="175000"/>
                      <a:alpha val="40000"/>
                    </a:schemeClr>
                  </a:glow>
                </a:effectLst>
              </a:rPr>
              <a:t>UI and usability</a:t>
            </a:r>
            <a:r>
              <a:rPr lang="en-US" dirty="0" smtClean="0"/>
              <a:t> improvements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963" y="2590800"/>
            <a:ext cx="48720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uble Bracket 2"/>
          <p:cNvSpPr/>
          <p:nvPr/>
        </p:nvSpPr>
        <p:spPr>
          <a:xfrm>
            <a:off x="8837612" y="4114800"/>
            <a:ext cx="2743200" cy="914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i="1" dirty="0" smtClean="0">
                <a:solidFill>
                  <a:srgbClr val="FFFFFF"/>
                </a:solidFill>
              </a:rPr>
              <a:t>See additional resources later for specifics</a:t>
            </a:r>
            <a:endParaRPr lang="en-US" i="1" dirty="0">
              <a:solidFill>
                <a:srgbClr val="FFFFFF"/>
              </a:solidFill>
            </a:endParaRPr>
          </a:p>
        </p:txBody>
      </p:sp>
    </p:spTree>
    <p:extLst>
      <p:ext uri="{BB962C8B-B14F-4D97-AF65-F5344CB8AC3E}">
        <p14:creationId xmlns:p14="http://schemas.microsoft.com/office/powerpoint/2010/main" val="1254767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glow rad="63500">
                    <a:schemeClr val="accent1">
                      <a:satMod val="175000"/>
                      <a:alpha val="40000"/>
                    </a:schemeClr>
                  </a:glow>
                </a:effectLst>
              </a:rPr>
              <a:t>Project Deployment Model</a:t>
            </a:r>
            <a:endParaRPr lang="en-US" dirty="0">
              <a:effectLst>
                <a:glow rad="63500">
                  <a:schemeClr val="accent1">
                    <a:satMod val="175000"/>
                    <a:alpha val="40000"/>
                  </a:schemeClr>
                </a:glow>
              </a:effectLst>
            </a:endParaRPr>
          </a:p>
        </p:txBody>
      </p:sp>
      <p:grpSp>
        <p:nvGrpSpPr>
          <p:cNvPr id="45" name="Group 44"/>
          <p:cNvGrpSpPr/>
          <p:nvPr/>
        </p:nvGrpSpPr>
        <p:grpSpPr>
          <a:xfrm>
            <a:off x="10494962" y="4540095"/>
            <a:ext cx="647700" cy="1377264"/>
            <a:chOff x="10691492" y="4637441"/>
            <a:chExt cx="647700" cy="1377264"/>
          </a:xfrm>
          <a:effectLst>
            <a:outerShdw blurRad="76200" dir="13500000" sy="23000" kx="1200000" algn="br" rotWithShape="0">
              <a:prstClr val="black">
                <a:alpha val="20000"/>
              </a:prstClr>
            </a:outerShdw>
          </a:effectLst>
        </p:grpSpPr>
        <p:grpSp>
          <p:nvGrpSpPr>
            <p:cNvPr id="44" name="Group 43"/>
            <p:cNvGrpSpPr/>
            <p:nvPr/>
          </p:nvGrpSpPr>
          <p:grpSpPr>
            <a:xfrm>
              <a:off x="10691492" y="4637441"/>
              <a:ext cx="647700" cy="1377264"/>
              <a:chOff x="10691492" y="4637441"/>
              <a:chExt cx="647700" cy="1377264"/>
            </a:xfrm>
            <a:effectLst>
              <a:reflection blurRad="6350" stA="52000" endA="300" endPos="35000" dir="5400000" sy="-100000" algn="bl" rotWithShape="0"/>
            </a:effectLst>
          </p:grpSpPr>
          <p:sp>
            <p:nvSpPr>
              <p:cNvPr id="2" name="Chord 1"/>
              <p:cNvSpPr/>
              <p:nvPr/>
            </p:nvSpPr>
            <p:spPr bwMode="auto">
              <a:xfrm rot="6172174">
                <a:off x="10517809" y="5193322"/>
                <a:ext cx="995066" cy="647700"/>
              </a:xfrm>
              <a:prstGeom prst="chord">
                <a:avLst>
                  <a:gd name="adj1" fmla="val 3853229"/>
                  <a:gd name="adj2" fmla="val 1620000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 name="Oval 2"/>
              <p:cNvSpPr/>
              <p:nvPr/>
            </p:nvSpPr>
            <p:spPr bwMode="auto">
              <a:xfrm>
                <a:off x="10818812" y="4637441"/>
                <a:ext cx="393060" cy="39306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b"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43" name="TextBox 42"/>
            <p:cNvSpPr txBox="1"/>
            <p:nvPr/>
          </p:nvSpPr>
          <p:spPr>
            <a:xfrm>
              <a:off x="10719587" y="5651826"/>
              <a:ext cx="591509" cy="332399"/>
            </a:xfrm>
            <a:prstGeom prst="rect">
              <a:avLst/>
            </a:prstGeom>
            <a:noFill/>
          </p:spPr>
          <p:txBody>
            <a:bodyPr wrap="none" lIns="0" tIns="0" rIns="0" bIns="0" rtlCol="0">
              <a:spAutoFit/>
            </a:bodyPr>
            <a:lstStyle/>
            <a:p>
              <a:pPr>
                <a:lnSpc>
                  <a:spcPct val="90000"/>
                </a:lnSpc>
                <a:spcBef>
                  <a:spcPct val="20000"/>
                </a:spcBef>
                <a:buSzPct val="90000"/>
              </a:pPr>
              <a:r>
                <a:rPr lang="en-US" sz="2400" dirty="0" smtClean="0">
                  <a:solidFill>
                    <a:srgbClr val="FFFFFF">
                      <a:alpha val="99000"/>
                    </a:srgbClr>
                  </a:solidFill>
                </a:rPr>
                <a:t>DBA</a:t>
              </a:r>
            </a:p>
          </p:txBody>
        </p:sp>
      </p:grpSp>
      <p:grpSp>
        <p:nvGrpSpPr>
          <p:cNvPr id="16" name="Group 15"/>
          <p:cNvGrpSpPr/>
          <p:nvPr/>
        </p:nvGrpSpPr>
        <p:grpSpPr>
          <a:xfrm>
            <a:off x="1046732" y="1523999"/>
            <a:ext cx="3962400" cy="4550339"/>
            <a:chOff x="1243262" y="1523999"/>
            <a:chExt cx="3962400" cy="4550339"/>
          </a:xfrm>
          <a:effectLst>
            <a:outerShdw blurRad="76200" dir="13500000" sy="23000" kx="1200000" algn="br" rotWithShape="0">
              <a:prstClr val="black">
                <a:alpha val="20000"/>
              </a:prstClr>
            </a:outerShdw>
          </a:effectLst>
        </p:grpSpPr>
        <p:sp>
          <p:nvSpPr>
            <p:cNvPr id="5" name="Rectangle 4"/>
            <p:cNvSpPr/>
            <p:nvPr/>
          </p:nvSpPr>
          <p:spPr bwMode="auto">
            <a:xfrm>
              <a:off x="1243262" y="1523999"/>
              <a:ext cx="3962400" cy="4550339"/>
            </a:xfrm>
            <a:prstGeom prst="rect">
              <a:avLst/>
            </a:prstGeom>
            <a:solidFill>
              <a:schemeClr val="accent1"/>
            </a:solidFill>
            <a:ln>
              <a:solidFill>
                <a:schemeClr val="tx2">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b="1" dirty="0" smtClean="0">
                  <a:solidFill>
                    <a:srgbClr val="FFFFFF">
                      <a:alpha val="98824"/>
                    </a:srgbClr>
                  </a:solidFill>
                  <a:ea typeface="Segoe UI" pitchFamily="34" charset="0"/>
                  <a:cs typeface="Segoe UI" pitchFamily="34" charset="0"/>
                </a:rPr>
                <a:t>Project</a:t>
              </a:r>
            </a:p>
          </p:txBody>
        </p:sp>
        <p:sp>
          <p:nvSpPr>
            <p:cNvPr id="6" name="Rectangle 5"/>
            <p:cNvSpPr/>
            <p:nvPr/>
          </p:nvSpPr>
          <p:spPr bwMode="auto">
            <a:xfrm>
              <a:off x="1471862" y="2057400"/>
              <a:ext cx="2514600" cy="838200"/>
            </a:xfrm>
            <a:prstGeom prst="rect">
              <a:avLst/>
            </a:prstGeom>
            <a:solidFill>
              <a:schemeClr val="accent5"/>
            </a:solidFill>
            <a:ln>
              <a:solidFill>
                <a:schemeClr val="accent5">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Package A</a:t>
              </a:r>
            </a:p>
          </p:txBody>
        </p:sp>
        <p:grpSp>
          <p:nvGrpSpPr>
            <p:cNvPr id="50" name="Group 49"/>
            <p:cNvGrpSpPr/>
            <p:nvPr/>
          </p:nvGrpSpPr>
          <p:grpSpPr>
            <a:xfrm>
              <a:off x="1471862" y="3220720"/>
              <a:ext cx="2655300" cy="1003300"/>
              <a:chOff x="1471862" y="3220720"/>
              <a:chExt cx="2655300" cy="1003300"/>
            </a:xfrm>
          </p:grpSpPr>
          <p:sp>
            <p:nvSpPr>
              <p:cNvPr id="9" name="Rectangle 8"/>
              <p:cNvSpPr/>
              <p:nvPr/>
            </p:nvSpPr>
            <p:spPr bwMode="auto">
              <a:xfrm>
                <a:off x="1612562" y="3385820"/>
                <a:ext cx="2514600" cy="838200"/>
              </a:xfrm>
              <a:prstGeom prst="rect">
                <a:avLst/>
              </a:prstGeom>
              <a:solidFill>
                <a:schemeClr val="accent5"/>
              </a:solidFill>
              <a:ln>
                <a:solidFill>
                  <a:schemeClr val="accent5">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Package A</a:t>
                </a:r>
              </a:p>
            </p:txBody>
          </p:sp>
          <p:sp>
            <p:nvSpPr>
              <p:cNvPr id="7" name="Rectangle 6"/>
              <p:cNvSpPr/>
              <p:nvPr/>
            </p:nvSpPr>
            <p:spPr bwMode="auto">
              <a:xfrm>
                <a:off x="1471862" y="3220720"/>
                <a:ext cx="2514600" cy="838200"/>
              </a:xfrm>
              <a:prstGeom prst="rect">
                <a:avLst/>
              </a:prstGeom>
              <a:solidFill>
                <a:schemeClr val="accent5"/>
              </a:solidFill>
              <a:ln>
                <a:solidFill>
                  <a:schemeClr val="accent5">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Package B</a:t>
                </a:r>
              </a:p>
            </p:txBody>
          </p:sp>
        </p:grpSp>
        <p:grpSp>
          <p:nvGrpSpPr>
            <p:cNvPr id="18" name="Group 17"/>
            <p:cNvGrpSpPr/>
            <p:nvPr/>
          </p:nvGrpSpPr>
          <p:grpSpPr>
            <a:xfrm>
              <a:off x="3986462" y="2121539"/>
              <a:ext cx="1041900" cy="709922"/>
              <a:chOff x="5942012" y="2261560"/>
              <a:chExt cx="1041900" cy="709922"/>
            </a:xfrm>
          </p:grpSpPr>
          <p:sp>
            <p:nvSpPr>
              <p:cNvPr id="10" name="Oval 9"/>
              <p:cNvSpPr/>
              <p:nvPr/>
            </p:nvSpPr>
            <p:spPr bwMode="auto">
              <a:xfrm rot="10800000">
                <a:off x="6755312" y="2261560"/>
                <a:ext cx="228600" cy="228600"/>
              </a:xfrm>
              <a:prstGeom prst="ellips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2" name="Straight Connector 11"/>
              <p:cNvCxnSpPr>
                <a:endCxn id="10" idx="6"/>
              </p:cNvCxnSpPr>
              <p:nvPr/>
            </p:nvCxnSpPr>
            <p:spPr>
              <a:xfrm>
                <a:off x="5942012" y="2375860"/>
                <a:ext cx="813300"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6063980" y="2479039"/>
                <a:ext cx="919932" cy="492443"/>
              </a:xfrm>
              <a:prstGeom prst="rect">
                <a:avLst/>
              </a:prstGeom>
              <a:noFill/>
              <a:ln>
                <a:noFill/>
              </a:ln>
            </p:spPr>
            <p:txBody>
              <a:bodyPr wrap="none" lIns="0" tIns="0" rIns="0" bIns="0" rtlCol="0">
                <a:spAutoFit/>
              </a:bodyPr>
              <a:lstStyle/>
              <a:p>
                <a:pPr algn="ctr">
                  <a:lnSpc>
                    <a:spcPct val="90000"/>
                  </a:lnSpc>
                  <a:spcBef>
                    <a:spcPct val="20000"/>
                  </a:spcBef>
                  <a:buSzPct val="90000"/>
                </a:pPr>
                <a:r>
                  <a:rPr lang="en-US" sz="1600" dirty="0" smtClean="0">
                    <a:solidFill>
                      <a:srgbClr val="8E499C">
                        <a:alpha val="99000"/>
                      </a:srgbClr>
                    </a:solidFill>
                  </a:rPr>
                  <a:t>Package</a:t>
                </a:r>
              </a:p>
              <a:p>
                <a:pPr>
                  <a:lnSpc>
                    <a:spcPct val="90000"/>
                  </a:lnSpc>
                  <a:spcBef>
                    <a:spcPct val="20000"/>
                  </a:spcBef>
                  <a:buSzPct val="90000"/>
                </a:pPr>
                <a:r>
                  <a:rPr lang="en-US" sz="1600" dirty="0" smtClean="0">
                    <a:solidFill>
                      <a:srgbClr val="8E499C">
                        <a:alpha val="99000"/>
                      </a:srgbClr>
                    </a:solidFill>
                  </a:rPr>
                  <a:t>Parameter</a:t>
                </a:r>
              </a:p>
            </p:txBody>
          </p:sp>
        </p:grpSp>
        <p:grpSp>
          <p:nvGrpSpPr>
            <p:cNvPr id="19" name="Group 18"/>
            <p:cNvGrpSpPr/>
            <p:nvPr/>
          </p:nvGrpSpPr>
          <p:grpSpPr>
            <a:xfrm>
              <a:off x="3986462" y="3284859"/>
              <a:ext cx="1041900" cy="228600"/>
              <a:chOff x="5942012" y="2261560"/>
              <a:chExt cx="1041900" cy="228600"/>
            </a:xfrm>
          </p:grpSpPr>
          <p:sp>
            <p:nvSpPr>
              <p:cNvPr id="20" name="Oval 19"/>
              <p:cNvSpPr/>
              <p:nvPr/>
            </p:nvSpPr>
            <p:spPr bwMode="auto">
              <a:xfrm rot="10800000">
                <a:off x="6755312" y="2261560"/>
                <a:ext cx="228600" cy="228600"/>
              </a:xfrm>
              <a:prstGeom prst="ellips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1" name="Straight Connector 20"/>
              <p:cNvCxnSpPr>
                <a:endCxn id="20" idx="6"/>
              </p:cNvCxnSpPr>
              <p:nvPr/>
            </p:nvCxnSpPr>
            <p:spPr>
              <a:xfrm>
                <a:off x="5942012" y="2375860"/>
                <a:ext cx="813300"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27" name="Group 26"/>
            <p:cNvGrpSpPr/>
            <p:nvPr/>
          </p:nvGrpSpPr>
          <p:grpSpPr>
            <a:xfrm>
              <a:off x="3986462" y="3639820"/>
              <a:ext cx="1041900" cy="228600"/>
              <a:chOff x="5942012" y="2261560"/>
              <a:chExt cx="1041900" cy="228600"/>
            </a:xfrm>
          </p:grpSpPr>
          <p:sp>
            <p:nvSpPr>
              <p:cNvPr id="28" name="Oval 27"/>
              <p:cNvSpPr/>
              <p:nvPr/>
            </p:nvSpPr>
            <p:spPr bwMode="auto">
              <a:xfrm rot="10800000">
                <a:off x="6755312" y="2261560"/>
                <a:ext cx="228600" cy="228600"/>
              </a:xfrm>
              <a:prstGeom prst="ellips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9" name="Straight Connector 28"/>
              <p:cNvCxnSpPr>
                <a:endCxn id="28" idx="6"/>
              </p:cNvCxnSpPr>
              <p:nvPr/>
            </p:nvCxnSpPr>
            <p:spPr>
              <a:xfrm>
                <a:off x="5942012" y="2375860"/>
                <a:ext cx="813300"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grpSp>
      </p:grpSp>
      <p:grpSp>
        <p:nvGrpSpPr>
          <p:cNvPr id="40" name="Group 39"/>
          <p:cNvGrpSpPr/>
          <p:nvPr/>
        </p:nvGrpSpPr>
        <p:grpSpPr>
          <a:xfrm>
            <a:off x="4831832" y="2117398"/>
            <a:ext cx="1219200" cy="3750002"/>
            <a:chOff x="5028362" y="2117398"/>
            <a:chExt cx="1219200" cy="3750002"/>
          </a:xfrm>
        </p:grpSpPr>
        <p:grpSp>
          <p:nvGrpSpPr>
            <p:cNvPr id="23" name="Group 22"/>
            <p:cNvGrpSpPr/>
            <p:nvPr/>
          </p:nvGrpSpPr>
          <p:grpSpPr>
            <a:xfrm>
              <a:off x="5205662" y="5157478"/>
              <a:ext cx="1041900" cy="709922"/>
              <a:chOff x="5942012" y="2261560"/>
              <a:chExt cx="1041900" cy="709922"/>
            </a:xfrm>
            <a:solidFill>
              <a:schemeClr val="accent6"/>
            </a:solidFill>
          </p:grpSpPr>
          <p:sp>
            <p:nvSpPr>
              <p:cNvPr id="24" name="Oval 23"/>
              <p:cNvSpPr/>
              <p:nvPr/>
            </p:nvSpPr>
            <p:spPr bwMode="auto">
              <a:xfrm rot="10800000">
                <a:off x="6755312" y="2261560"/>
                <a:ext cx="228600" cy="228600"/>
              </a:xfrm>
              <a:prstGeom prst="ellips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5" name="Straight Connector 24"/>
              <p:cNvCxnSpPr/>
              <p:nvPr/>
            </p:nvCxnSpPr>
            <p:spPr>
              <a:xfrm>
                <a:off x="5942012" y="2375860"/>
                <a:ext cx="813300" cy="0"/>
              </a:xfrm>
              <a:prstGeom prst="line">
                <a:avLst/>
              </a:prstGeom>
              <a:grpFill/>
              <a:ln w="38100">
                <a:solidFill>
                  <a:schemeClr val="accent6"/>
                </a:solidFill>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6063980" y="2479039"/>
                <a:ext cx="919932" cy="492443"/>
              </a:xfrm>
              <a:prstGeom prst="rect">
                <a:avLst/>
              </a:prstGeom>
              <a:noFill/>
              <a:ln>
                <a:noFill/>
              </a:ln>
            </p:spPr>
            <p:txBody>
              <a:bodyPr wrap="none" lIns="0" tIns="0" rIns="0" bIns="0" rtlCol="0">
                <a:spAutoFit/>
              </a:bodyPr>
              <a:lstStyle/>
              <a:p>
                <a:pPr algn="ctr">
                  <a:lnSpc>
                    <a:spcPct val="90000"/>
                  </a:lnSpc>
                  <a:spcBef>
                    <a:spcPct val="20000"/>
                  </a:spcBef>
                  <a:buSzPct val="90000"/>
                </a:pPr>
                <a:r>
                  <a:rPr lang="en-US" sz="1600" dirty="0" smtClean="0">
                    <a:solidFill>
                      <a:srgbClr val="E7B921">
                        <a:alpha val="99000"/>
                      </a:srgbClr>
                    </a:solidFill>
                  </a:rPr>
                  <a:t>Project</a:t>
                </a:r>
              </a:p>
              <a:p>
                <a:pPr>
                  <a:lnSpc>
                    <a:spcPct val="90000"/>
                  </a:lnSpc>
                  <a:spcBef>
                    <a:spcPct val="20000"/>
                  </a:spcBef>
                  <a:buSzPct val="90000"/>
                </a:pPr>
                <a:r>
                  <a:rPr lang="en-US" sz="1600" dirty="0" smtClean="0">
                    <a:solidFill>
                      <a:srgbClr val="E7B921">
                        <a:alpha val="99000"/>
                      </a:srgbClr>
                    </a:solidFill>
                  </a:rPr>
                  <a:t>Parameter</a:t>
                </a:r>
              </a:p>
            </p:txBody>
          </p:sp>
        </p:grpSp>
        <p:grpSp>
          <p:nvGrpSpPr>
            <p:cNvPr id="34" name="Group 33"/>
            <p:cNvGrpSpPr/>
            <p:nvPr/>
          </p:nvGrpSpPr>
          <p:grpSpPr>
            <a:xfrm>
              <a:off x="5028362" y="2117398"/>
              <a:ext cx="1197292" cy="228600"/>
              <a:chOff x="5786620" y="2261560"/>
              <a:chExt cx="1197292" cy="228600"/>
            </a:xfrm>
            <a:solidFill>
              <a:schemeClr val="accent6"/>
            </a:solidFill>
          </p:grpSpPr>
          <p:sp>
            <p:nvSpPr>
              <p:cNvPr id="35" name="Oval 34"/>
              <p:cNvSpPr/>
              <p:nvPr/>
            </p:nvSpPr>
            <p:spPr bwMode="auto">
              <a:xfrm rot="10800000">
                <a:off x="6755312" y="2261560"/>
                <a:ext cx="228600" cy="228600"/>
              </a:xfrm>
              <a:prstGeom prst="ellips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36" name="Straight Connector 35"/>
              <p:cNvCxnSpPr>
                <a:stCxn id="10" idx="2"/>
                <a:endCxn id="35" idx="6"/>
              </p:cNvCxnSpPr>
              <p:nvPr/>
            </p:nvCxnSpPr>
            <p:spPr>
              <a:xfrm flipV="1">
                <a:off x="5786620" y="2375860"/>
                <a:ext cx="968692" cy="4141"/>
              </a:xfrm>
              <a:prstGeom prst="line">
                <a:avLst/>
              </a:prstGeom>
              <a:grpFill/>
              <a:ln w="38100">
                <a:solidFill>
                  <a:schemeClr val="accent6"/>
                </a:solidFill>
              </a:ln>
            </p:spPr>
            <p:style>
              <a:lnRef idx="1">
                <a:schemeClr val="accent2"/>
              </a:lnRef>
              <a:fillRef idx="0">
                <a:schemeClr val="accent2"/>
              </a:fillRef>
              <a:effectRef idx="0">
                <a:schemeClr val="accent2"/>
              </a:effectRef>
              <a:fontRef idx="minor">
                <a:schemeClr val="tx1"/>
              </a:fontRef>
            </p:style>
          </p:cxnSp>
        </p:grpSp>
      </p:grpSp>
      <p:grpSp>
        <p:nvGrpSpPr>
          <p:cNvPr id="62" name="Group 61"/>
          <p:cNvGrpSpPr/>
          <p:nvPr/>
        </p:nvGrpSpPr>
        <p:grpSpPr>
          <a:xfrm>
            <a:off x="7384984" y="1523999"/>
            <a:ext cx="2336550" cy="2899107"/>
            <a:chOff x="7581514" y="1523999"/>
            <a:chExt cx="2336550" cy="2899107"/>
          </a:xfrm>
        </p:grpSpPr>
        <p:sp>
          <p:nvSpPr>
            <p:cNvPr id="37" name="Rectangle 36"/>
            <p:cNvSpPr/>
            <p:nvPr/>
          </p:nvSpPr>
          <p:spPr bwMode="auto">
            <a:xfrm>
              <a:off x="7581514" y="1523999"/>
              <a:ext cx="2336550" cy="2362200"/>
            </a:xfrm>
            <a:prstGeom prst="rect">
              <a:avLst/>
            </a:prstGeom>
            <a:solidFill>
              <a:schemeClr val="accent4"/>
            </a:solidFill>
            <a:ln>
              <a:solidFill>
                <a:schemeClr val="accent5">
                  <a:lumMod val="20000"/>
                  <a:lumOff val="80000"/>
                </a:schemeClr>
              </a:solidFill>
              <a:headEnd type="none" w="med" len="med"/>
              <a:tailEnd type="none" w="med" len="med"/>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b="1" dirty="0" smtClean="0">
                  <a:solidFill>
                    <a:srgbClr val="FFFFFF">
                      <a:alpha val="98824"/>
                    </a:srgbClr>
                  </a:solidFill>
                  <a:ea typeface="Segoe UI" pitchFamily="34" charset="0"/>
                  <a:cs typeface="Segoe UI" pitchFamily="34" charset="0"/>
                </a:rPr>
                <a:t>Environment</a:t>
              </a:r>
            </a:p>
          </p:txBody>
        </p:sp>
        <p:sp>
          <p:nvSpPr>
            <p:cNvPr id="38" name="Rectangle 37"/>
            <p:cNvSpPr/>
            <p:nvPr/>
          </p:nvSpPr>
          <p:spPr bwMode="auto">
            <a:xfrm>
              <a:off x="7810114" y="1733549"/>
              <a:ext cx="1752600" cy="723900"/>
            </a:xfrm>
            <a:prstGeom prst="rect">
              <a:avLst/>
            </a:prstGeom>
            <a:solidFill>
              <a:schemeClr val="accent4">
                <a:lumMod val="50000"/>
              </a:schemeClr>
            </a:solidFill>
            <a:ln>
              <a:solidFill>
                <a:schemeClr val="accent5">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Variable X</a:t>
              </a:r>
            </a:p>
          </p:txBody>
        </p:sp>
        <p:grpSp>
          <p:nvGrpSpPr>
            <p:cNvPr id="51" name="Group 50"/>
            <p:cNvGrpSpPr/>
            <p:nvPr/>
          </p:nvGrpSpPr>
          <p:grpSpPr>
            <a:xfrm>
              <a:off x="7810114" y="2590799"/>
              <a:ext cx="1905000" cy="876300"/>
              <a:chOff x="7796462" y="2895600"/>
              <a:chExt cx="1905000" cy="876300"/>
            </a:xfrm>
          </p:grpSpPr>
          <p:sp>
            <p:nvSpPr>
              <p:cNvPr id="52" name="Rectangle 51"/>
              <p:cNvSpPr/>
              <p:nvPr/>
            </p:nvSpPr>
            <p:spPr bwMode="auto">
              <a:xfrm>
                <a:off x="7948862" y="3048000"/>
                <a:ext cx="1752600" cy="723900"/>
              </a:xfrm>
              <a:prstGeom prst="rect">
                <a:avLst/>
              </a:prstGeom>
              <a:solidFill>
                <a:schemeClr val="accent4">
                  <a:lumMod val="50000"/>
                </a:schemeClr>
              </a:solidFill>
              <a:ln>
                <a:solidFill>
                  <a:schemeClr val="accent5">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9" name="Rectangle 38"/>
              <p:cNvSpPr/>
              <p:nvPr/>
            </p:nvSpPr>
            <p:spPr bwMode="auto">
              <a:xfrm>
                <a:off x="7796462" y="2895600"/>
                <a:ext cx="1752600" cy="723900"/>
              </a:xfrm>
              <a:prstGeom prst="rect">
                <a:avLst/>
              </a:prstGeom>
              <a:solidFill>
                <a:schemeClr val="accent4">
                  <a:lumMod val="50000"/>
                </a:schemeClr>
              </a:solidFill>
              <a:ln>
                <a:solidFill>
                  <a:schemeClr val="accent5">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Variable Y</a:t>
                </a:r>
              </a:p>
            </p:txBody>
          </p:sp>
        </p:grpSp>
        <p:sp>
          <p:nvSpPr>
            <p:cNvPr id="54" name="Left Arrow 53"/>
            <p:cNvSpPr/>
            <p:nvPr/>
          </p:nvSpPr>
          <p:spPr bwMode="auto">
            <a:xfrm rot="5400000">
              <a:off x="8552732" y="4050212"/>
              <a:ext cx="398173" cy="347616"/>
            </a:xfrm>
            <a:prstGeom prst="lef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cxnSp>
        <p:nvCxnSpPr>
          <p:cNvPr id="55" name="Elbow Connector 54"/>
          <p:cNvCxnSpPr>
            <a:endCxn id="57" idx="2"/>
          </p:cNvCxnSpPr>
          <p:nvPr/>
        </p:nvCxnSpPr>
        <p:spPr>
          <a:xfrm rot="10800000" flipV="1">
            <a:off x="5544778" y="3105149"/>
            <a:ext cx="2068806" cy="1849870"/>
          </a:xfrm>
          <a:prstGeom prst="bentConnector3">
            <a:avLst>
              <a:gd name="adj1" fmla="val 59653"/>
            </a:avLst>
          </a:prstGeom>
          <a:ln w="38100">
            <a:solidFill>
              <a:schemeClr val="bg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6821354" y="4521839"/>
            <a:ext cx="3448184" cy="1552500"/>
            <a:chOff x="7017884" y="4521839"/>
            <a:chExt cx="3448184" cy="1552500"/>
          </a:xfrm>
        </p:grpSpPr>
        <p:sp>
          <p:nvSpPr>
            <p:cNvPr id="22" name="Left Arrow 21"/>
            <p:cNvSpPr/>
            <p:nvPr/>
          </p:nvSpPr>
          <p:spPr bwMode="auto">
            <a:xfrm>
              <a:off x="10085068" y="5054919"/>
              <a:ext cx="381000" cy="347616"/>
            </a:xfrm>
            <a:prstGeom prst="lef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698" y="4521839"/>
              <a:ext cx="2366714" cy="1552500"/>
            </a:xfrm>
            <a:prstGeom prst="rect">
              <a:avLst/>
            </a:prstGeom>
            <a:noFill/>
            <a:ln>
              <a:noFill/>
            </a:ln>
            <a:effectLst>
              <a:outerShdw blurRad="76200" dir="13500000" sy="23000" kx="1200000" algn="br" rotWithShape="0">
                <a:prstClr val="black">
                  <a:alpha val="20000"/>
                </a:prstClr>
              </a:outerShdw>
              <a:reflection blurRad="6350" stA="52000" endA="300" endPos="35000" dir="5400000" sy="-100000" algn="bl" rotWithShape="0"/>
            </a:effectLst>
            <a:scene3d>
              <a:camera prst="perspectiveContrastingRightFacing"/>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Left Arrow 55"/>
            <p:cNvSpPr/>
            <p:nvPr/>
          </p:nvSpPr>
          <p:spPr bwMode="auto">
            <a:xfrm>
              <a:off x="7017884" y="5097970"/>
              <a:ext cx="381000" cy="347616"/>
            </a:xfrm>
            <a:prstGeom prst="leftArrow">
              <a:avLst/>
            </a:prstGeom>
            <a:solidFill>
              <a:schemeClr val="accent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58" name="Group 57"/>
          <p:cNvGrpSpPr/>
          <p:nvPr/>
        </p:nvGrpSpPr>
        <p:grpSpPr>
          <a:xfrm>
            <a:off x="1275332" y="2895600"/>
            <a:ext cx="4269446" cy="2616839"/>
            <a:chOff x="1471862" y="2895600"/>
            <a:chExt cx="4269446" cy="2616839"/>
          </a:xfrm>
        </p:grpSpPr>
        <p:sp>
          <p:nvSpPr>
            <p:cNvPr id="8" name="Rectangle 7"/>
            <p:cNvSpPr/>
            <p:nvPr/>
          </p:nvSpPr>
          <p:spPr bwMode="auto">
            <a:xfrm>
              <a:off x="1627754" y="4674239"/>
              <a:ext cx="2514600" cy="838200"/>
            </a:xfrm>
            <a:prstGeom prst="rect">
              <a:avLst/>
            </a:prstGeom>
            <a:solidFill>
              <a:schemeClr val="accent3"/>
            </a:solidFill>
            <a:ln>
              <a:solidFill>
                <a:schemeClr val="accent3">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47" name="Straight Arrow Connector 46"/>
            <p:cNvCxnSpPr/>
            <p:nvPr/>
          </p:nvCxnSpPr>
          <p:spPr>
            <a:xfrm flipV="1">
              <a:off x="1827212" y="4058920"/>
              <a:ext cx="0" cy="462919"/>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49" name="Straight Arrow Connector 48"/>
            <p:cNvCxnSpPr/>
            <p:nvPr/>
          </p:nvCxnSpPr>
          <p:spPr>
            <a:xfrm flipV="1">
              <a:off x="1612562" y="2895600"/>
              <a:ext cx="11700" cy="1626239"/>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60" name="Rectangle 59"/>
            <p:cNvSpPr/>
            <p:nvPr/>
          </p:nvSpPr>
          <p:spPr bwMode="auto">
            <a:xfrm>
              <a:off x="1471862" y="4535920"/>
              <a:ext cx="2514600" cy="838200"/>
            </a:xfrm>
            <a:prstGeom prst="rect">
              <a:avLst/>
            </a:prstGeom>
            <a:solidFill>
              <a:schemeClr val="accent3"/>
            </a:solidFill>
            <a:ln>
              <a:solidFill>
                <a:schemeClr val="accent3">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Connection Manager</a:t>
              </a:r>
            </a:p>
          </p:txBody>
        </p:sp>
        <p:grpSp>
          <p:nvGrpSpPr>
            <p:cNvPr id="48" name="Group 47"/>
            <p:cNvGrpSpPr/>
            <p:nvPr/>
          </p:nvGrpSpPr>
          <p:grpSpPr>
            <a:xfrm>
              <a:off x="3986462" y="4840719"/>
              <a:ext cx="1754846" cy="228600"/>
              <a:chOff x="3986462" y="4840719"/>
              <a:chExt cx="1754846" cy="228600"/>
            </a:xfrm>
          </p:grpSpPr>
          <p:cxnSp>
            <p:nvCxnSpPr>
              <p:cNvPr id="15" name="Straight Connector 14"/>
              <p:cNvCxnSpPr>
                <a:stCxn id="60" idx="3"/>
                <a:endCxn id="57" idx="6"/>
              </p:cNvCxnSpPr>
              <p:nvPr/>
            </p:nvCxnSpPr>
            <p:spPr>
              <a:xfrm flipV="1">
                <a:off x="3986462" y="4955019"/>
                <a:ext cx="1526246" cy="1"/>
              </a:xfrm>
              <a:prstGeom prst="line">
                <a:avLst/>
              </a:prstGeom>
              <a:ln w="38100">
                <a:solidFill>
                  <a:schemeClr val="accent3"/>
                </a:solidFill>
              </a:ln>
            </p:spPr>
            <p:style>
              <a:lnRef idx="1">
                <a:schemeClr val="accent3"/>
              </a:lnRef>
              <a:fillRef idx="0">
                <a:schemeClr val="accent3"/>
              </a:fillRef>
              <a:effectRef idx="0">
                <a:schemeClr val="accent3"/>
              </a:effectRef>
              <a:fontRef idx="minor">
                <a:schemeClr val="tx1"/>
              </a:fontRef>
            </p:style>
          </p:cxnSp>
          <p:sp>
            <p:nvSpPr>
              <p:cNvPr id="57" name="Oval 56"/>
              <p:cNvSpPr/>
              <p:nvPr/>
            </p:nvSpPr>
            <p:spPr bwMode="auto">
              <a:xfrm rot="10800000">
                <a:off x="5512708" y="4840719"/>
                <a:ext cx="228600" cy="228600"/>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cxnSp>
        <p:nvCxnSpPr>
          <p:cNvPr id="42" name="Elbow Connector 41"/>
          <p:cNvCxnSpPr>
            <a:stCxn id="39" idx="1"/>
            <a:endCxn id="28" idx="2"/>
          </p:cNvCxnSpPr>
          <p:nvPr/>
        </p:nvCxnSpPr>
        <p:spPr>
          <a:xfrm rot="10800000" flipV="1">
            <a:off x="4831832" y="2952748"/>
            <a:ext cx="2781752" cy="801371"/>
          </a:xfrm>
          <a:prstGeom prst="bentConnector3">
            <a:avLst/>
          </a:prstGeom>
          <a:ln w="38100">
            <a:solidFill>
              <a:schemeClr val="bg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8" idx="1"/>
            <a:endCxn id="35" idx="2"/>
          </p:cNvCxnSpPr>
          <p:nvPr/>
        </p:nvCxnSpPr>
        <p:spPr>
          <a:xfrm rot="10800000" flipV="1">
            <a:off x="6029124" y="2095498"/>
            <a:ext cx="1584460" cy="136199"/>
          </a:xfrm>
          <a:prstGeom prst="bentConnector3">
            <a:avLst/>
          </a:prstGeom>
          <a:ln w="38100">
            <a:solidFill>
              <a:schemeClr val="bg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861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Sven Aelterman</External_x0020_Speaker>
    <Session_x0020_Code xmlns="2295e2e7-0eeb-498e-8716-217bb2ee6ee3">DBI329</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openxmlformats.org/package/2006/metadata/core-properties"/>
    <ds:schemaRef ds:uri="http://purl.org/dc/elements/1.1/"/>
    <ds:schemaRef ds:uri="8b529f77-48ab-4581-b468-93f09345b8aa"/>
    <ds:schemaRef ds:uri="http://www.w3.org/XML/1998/namespace"/>
    <ds:schemaRef ds:uri="2295e2e7-0eeb-498e-8716-217bb2ee6ee3"/>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10</TotalTime>
  <Words>977</Words>
  <Application>Microsoft Office PowerPoint</Application>
  <PresentationFormat>Custom</PresentationFormat>
  <Paragraphs>194</Paragraphs>
  <Slides>23</Slides>
  <Notes>17</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TechEd_2012_Template_16x9</vt:lpstr>
      <vt:lpstr>White with Consolas font for code slides</vt:lpstr>
      <vt:lpstr>TechEd_2012_PPT_Template</vt:lpstr>
      <vt:lpstr>Upgrading SSIS Packages to SQL Server 2012</vt:lpstr>
      <vt:lpstr>Scenario for This Session</vt:lpstr>
      <vt:lpstr>Benefits of Upgrading</vt:lpstr>
      <vt:lpstr>Upgrade ≠ Upgrade</vt:lpstr>
      <vt:lpstr>Examining My Real-World Packages What makes them real-world?</vt:lpstr>
      <vt:lpstr>Upgrade Process Step-by-Step</vt:lpstr>
      <vt:lpstr>Upgrading Projects and Packages</vt:lpstr>
      <vt:lpstr>Upgrade Results</vt:lpstr>
      <vt:lpstr>Project Deployment Model</vt:lpstr>
      <vt:lpstr>Upgrade Process Revisited Step-by-Step</vt:lpstr>
      <vt:lpstr>Convert Projects to Project Deployment Model</vt:lpstr>
      <vt:lpstr>Package vs. Project Parameter Scope</vt:lpstr>
      <vt:lpstr>About the SSIS Catalog</vt:lpstr>
      <vt:lpstr>Deploy Projects to SSIS 2012</vt:lpstr>
      <vt:lpstr>Wrap-Up</vt:lpstr>
      <vt:lpstr>Related Content</vt:lpstr>
      <vt:lpstr>Track Resources</vt:lpstr>
      <vt:lpstr>Resources</vt:lpstr>
      <vt:lpstr>PowerPoint Presentation</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Upgrading SSIS Packages to SQL Server 2012</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4</cp:revision>
  <cp:lastPrinted>2010-05-11T05:02:34Z</cp:lastPrinted>
  <dcterms:created xsi:type="dcterms:W3CDTF">2012-06-08T19:21:46Z</dcterms:created>
  <dcterms:modified xsi:type="dcterms:W3CDTF">2012-06-11T21:52:34Z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