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20"/>
  </p:notesMasterIdLst>
  <p:handoutMasterIdLst>
    <p:handoutMasterId r:id="rId21"/>
  </p:handoutMasterIdLst>
  <p:sldIdLst>
    <p:sldId id="257" r:id="rId6"/>
    <p:sldId id="319" r:id="rId7"/>
    <p:sldId id="306" r:id="rId8"/>
    <p:sldId id="324" r:id="rId9"/>
    <p:sldId id="323" r:id="rId10"/>
    <p:sldId id="325" r:id="rId11"/>
    <p:sldId id="322" r:id="rId12"/>
    <p:sldId id="327" r:id="rId13"/>
    <p:sldId id="313" r:id="rId14"/>
    <p:sldId id="314" r:id="rId15"/>
    <p:sldId id="315" r:id="rId16"/>
    <p:sldId id="326" r:id="rId17"/>
    <p:sldId id="271" r:id="rId18"/>
    <p:sldId id="256" r:id="rId19"/>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066" autoAdjust="0"/>
    <p:restoredTop sz="94633" autoAdjust="0"/>
  </p:normalViewPr>
  <p:slideViewPr>
    <p:cSldViewPr>
      <p:cViewPr varScale="1">
        <p:scale>
          <a:sx n="123" d="100"/>
          <a:sy n="123" d="100"/>
        </p:scale>
        <p:origin x="-216" y="-10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6/12/2012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6/12/2012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2:17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t>12</a:t>
            </a:fld>
            <a:endParaRPr lang="en-US" dirty="0"/>
          </a:p>
        </p:txBody>
      </p:sp>
    </p:spTree>
    <p:extLst>
      <p:ext uri="{BB962C8B-B14F-4D97-AF65-F5344CB8AC3E}">
        <p14:creationId xmlns:p14="http://schemas.microsoft.com/office/powerpoint/2010/main" val="2683940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2:17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2:17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t>2</a:t>
            </a:fld>
            <a:endParaRPr lang="en-US" dirty="0"/>
          </a:p>
        </p:txBody>
      </p:sp>
    </p:spTree>
    <p:extLst>
      <p:ext uri="{BB962C8B-B14F-4D97-AF65-F5344CB8AC3E}">
        <p14:creationId xmlns:p14="http://schemas.microsoft.com/office/powerpoint/2010/main" val="2683940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2:17 PM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2:17 PM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2:17 PM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2:17 PM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683940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3443836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 Id="rId9"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www.microsoft.com/sqlserverlab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www.microsoft.com/sqlserverlab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blogs.technet.com/b/heyscriptingguy/archive/2011/06/26/don-t-write-scripts-write-powershell-functions.aspx"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hyperlink" Target="http://www.microsoft.com/" TargetMode="External"/><Relationship Id="rId4" Type="http://schemas.openxmlformats.org/officeDocument/2006/relationships/hyperlink" Target="http://sqlpsx.codeplex.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jpeg"/><Relationship Id="rId7" Type="http://schemas.openxmlformats.org/officeDocument/2006/relationships/hyperlink" Target="http://www.microsoft.com/sqlserverlabs"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http://www.microsoft.com/learning/en/us/training/sql-server.aspx" TargetMode="External"/><Relationship Id="rId5" Type="http://schemas.openxmlformats.org/officeDocument/2006/relationships/hyperlink" Target="http://www.microsoft.com/sqlserver" TargetMode="External"/><Relationship Id="rId4" Type="http://schemas.openxmlformats.org/officeDocument/2006/relationships/hyperlink" Target="http://www.microsoftvirtualacademy.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hyperlink" Target="http://microsoft.com/msdn"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6.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18.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3212" y="3505200"/>
            <a:ext cx="6718301" cy="1232464"/>
          </a:xfrm>
        </p:spPr>
        <p:txBody>
          <a:bodyPr/>
          <a:lstStyle/>
          <a:p>
            <a:r>
              <a:rPr lang="en-US" dirty="0"/>
              <a:t>The Dirty Dozen: Windows PowerShell Scripts for the Busy DBA</a:t>
            </a:r>
          </a:p>
        </p:txBody>
      </p:sp>
      <p:sp>
        <p:nvSpPr>
          <p:cNvPr id="3" name="Subtitle 2"/>
          <p:cNvSpPr>
            <a:spLocks noGrp="1"/>
          </p:cNvSpPr>
          <p:nvPr>
            <p:ph type="subTitle" idx="1"/>
          </p:nvPr>
        </p:nvSpPr>
        <p:spPr/>
        <p:txBody>
          <a:bodyPr/>
          <a:lstStyle/>
          <a:p>
            <a:r>
              <a:rPr lang="en-US" dirty="0"/>
              <a:t>Aaron </a:t>
            </a:r>
            <a:r>
              <a:rPr lang="en-US" dirty="0" smtClean="0"/>
              <a:t>Nelson</a:t>
            </a:r>
          </a:p>
          <a:p>
            <a:r>
              <a:rPr lang="en-US" dirty="0" smtClean="0"/>
              <a:t>Data Architect</a:t>
            </a:r>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itle 1"/>
          <p:cNvSpPr txBox="1">
            <a:spLocks/>
          </p:cNvSpPr>
          <p:nvPr/>
        </p:nvSpPr>
        <p:spPr>
          <a:xfrm>
            <a:off x="519112" y="228600"/>
            <a:ext cx="11149013" cy="609398"/>
          </a:xfrm>
          <a:prstGeom prst="rect">
            <a:avLst/>
          </a:prstGeom>
        </p:spPr>
        <p:txBody>
          <a:bodyPr vert="horz" wrap="square" lIns="0" tIns="0" rIns="0" bIns="0" rtlCol="0"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z="1800" b="0" dirty="0" smtClean="0">
                <a:gradFill>
                  <a:gsLst>
                    <a:gs pos="0">
                      <a:schemeClr val="tx1"/>
                    </a:gs>
                    <a:gs pos="100000">
                      <a:schemeClr val="tx1"/>
                    </a:gs>
                  </a:gsLst>
                  <a:lin ang="5400000" scaled="0"/>
                </a:gradFill>
              </a:rPr>
              <a:t>DBI331</a:t>
            </a:r>
            <a:endParaRPr lang="en-US" sz="1800" b="0" dirty="0">
              <a:gradFill>
                <a:gsLst>
                  <a:gs pos="0">
                    <a:schemeClr val="tx1"/>
                  </a:gs>
                  <a:gs pos="100000">
                    <a:schemeClr val="tx1"/>
                  </a:gs>
                </a:gsLst>
                <a:lin ang="5400000" scaled="0"/>
              </a:gra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7590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My Contact </a:t>
            </a:r>
            <a:r>
              <a:rPr lang="en-US" dirty="0" smtClean="0"/>
              <a:t>Info</a:t>
            </a:r>
            <a:endParaRPr lang="en-US" dirty="0"/>
          </a:p>
        </p:txBody>
      </p:sp>
      <p:grpSp>
        <p:nvGrpSpPr>
          <p:cNvPr id="15" name="Group 14"/>
          <p:cNvGrpSpPr/>
          <p:nvPr/>
        </p:nvGrpSpPr>
        <p:grpSpPr>
          <a:xfrm>
            <a:off x="2142000" y="1600200"/>
            <a:ext cx="7924863" cy="3544022"/>
            <a:chOff x="2142000" y="1600200"/>
            <a:chExt cx="7924863" cy="3544022"/>
          </a:xfrm>
        </p:grpSpPr>
        <p:grpSp>
          <p:nvGrpSpPr>
            <p:cNvPr id="31" name="Group 30"/>
            <p:cNvGrpSpPr/>
            <p:nvPr/>
          </p:nvGrpSpPr>
          <p:grpSpPr>
            <a:xfrm>
              <a:off x="2142000" y="1611959"/>
              <a:ext cx="3907417" cy="3528111"/>
              <a:chOff x="1827212" y="1627669"/>
              <a:chExt cx="4245429" cy="3833311"/>
            </a:xfrm>
          </p:grpSpPr>
          <p:sp>
            <p:nvSpPr>
              <p:cNvPr id="32" name="Rectangle 31"/>
              <p:cNvSpPr/>
              <p:nvPr/>
            </p:nvSpPr>
            <p:spPr bwMode="auto">
              <a:xfrm>
                <a:off x="1827213" y="1627669"/>
                <a:ext cx="4245428" cy="3448879"/>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34" name="Group 33"/>
              <p:cNvGrpSpPr/>
              <p:nvPr/>
            </p:nvGrpSpPr>
            <p:grpSpPr>
              <a:xfrm>
                <a:off x="1827212" y="4688018"/>
                <a:ext cx="4245427" cy="772962"/>
                <a:chOff x="609600" y="4688018"/>
                <a:chExt cx="3810000" cy="772962"/>
              </a:xfrm>
            </p:grpSpPr>
            <p:sp>
              <p:nvSpPr>
                <p:cNvPr id="35" name="Rectangle 34"/>
                <p:cNvSpPr/>
                <p:nvPr/>
              </p:nvSpPr>
              <p:spPr bwMode="auto">
                <a:xfrm>
                  <a:off x="609600" y="4688018"/>
                  <a:ext cx="3810000" cy="772962"/>
                </a:xfrm>
                <a:prstGeom prst="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Segoe Semibold" pitchFamily="34" charset="0"/>
                  </a:endParaRPr>
                </a:p>
              </p:txBody>
            </p:sp>
            <p:pic>
              <p:nvPicPr>
                <p:cNvPr id="36" name="Picture 35" descr="MCM(rgb)_1262"/>
                <p:cNvPicPr/>
                <p:nvPr/>
              </p:nvPicPr>
              <p:blipFill>
                <a:blip r:embed="rId3">
                  <a:extLst>
                    <a:ext uri="{28A0092B-C50C-407E-A947-70E740481C1C}">
                      <a14:useLocalDpi xmlns:a14="http://schemas.microsoft.com/office/drawing/2010/main" val="0"/>
                    </a:ext>
                  </a:extLst>
                </a:blip>
                <a:srcRect/>
                <a:stretch>
                  <a:fillRect/>
                </a:stretch>
              </p:blipFill>
              <p:spPr bwMode="auto">
                <a:xfrm>
                  <a:off x="745671" y="4797095"/>
                  <a:ext cx="1836306" cy="578515"/>
                </a:xfrm>
                <a:prstGeom prst="rect">
                  <a:avLst/>
                </a:prstGeom>
                <a:noFill/>
                <a:ln>
                  <a:noFill/>
                </a:ln>
              </p:spPr>
            </p:pic>
          </p:grpSp>
        </p:grpSp>
        <p:sp>
          <p:nvSpPr>
            <p:cNvPr id="49" name="Rectangle 48"/>
            <p:cNvSpPr/>
            <p:nvPr/>
          </p:nvSpPr>
          <p:spPr bwMode="auto">
            <a:xfrm>
              <a:off x="6151119" y="3422585"/>
              <a:ext cx="1907735" cy="1721637"/>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2800" dirty="0" smtClean="0">
                  <a:solidFill>
                    <a:schemeClr val="tx1"/>
                  </a:solidFill>
                  <a:latin typeface="Segoe UI" pitchFamily="34" charset="0"/>
                  <a:ea typeface="Segoe UI" pitchFamily="34" charset="0"/>
                  <a:cs typeface="Segoe UI" pitchFamily="34" charset="0"/>
                </a:rPr>
                <a:t>Aaron</a:t>
              </a:r>
            </a:p>
            <a:p>
              <a:pPr defTabSz="685666" fontAlgn="base">
                <a:spcBef>
                  <a:spcPct val="0"/>
                </a:spcBef>
                <a:spcAft>
                  <a:spcPct val="0"/>
                </a:spcAft>
              </a:pPr>
              <a:r>
                <a:rPr lang="en-US" sz="2800" dirty="0" smtClean="0">
                  <a:solidFill>
                    <a:schemeClr val="tx1"/>
                  </a:solidFill>
                  <a:latin typeface="Segoe UI" pitchFamily="34" charset="0"/>
                  <a:ea typeface="Segoe UI" pitchFamily="34" charset="0"/>
                  <a:cs typeface="Segoe UI" pitchFamily="34" charset="0"/>
                </a:rPr>
                <a:t>Nelson</a:t>
              </a:r>
              <a:endParaRPr lang="en-US" sz="2800" dirty="0">
                <a:solidFill>
                  <a:schemeClr val="tx1"/>
                </a:solidFill>
                <a:latin typeface="Segoe UI" pitchFamily="34" charset="0"/>
                <a:ea typeface="Segoe UI" pitchFamily="34" charset="0"/>
                <a:cs typeface="Segoe UI" pitchFamily="34" charset="0"/>
              </a:endParaRPr>
            </a:p>
          </p:txBody>
        </p:sp>
        <p:sp>
          <p:nvSpPr>
            <p:cNvPr id="47" name="Rectangle 46">
              <a:hlinkClick r:id="rId4"/>
            </p:cNvPr>
            <p:cNvSpPr/>
            <p:nvPr/>
          </p:nvSpPr>
          <p:spPr bwMode="auto">
            <a:xfrm>
              <a:off x="6148961" y="1611959"/>
              <a:ext cx="1907735" cy="172163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400" dirty="0" smtClean="0">
                  <a:solidFill>
                    <a:schemeClr val="tx1"/>
                  </a:solidFill>
                  <a:latin typeface="Segoe UI" pitchFamily="34" charset="0"/>
                  <a:ea typeface="Segoe UI" pitchFamily="34" charset="0"/>
                  <a:cs typeface="Segoe UI" pitchFamily="34" charset="0"/>
                </a:rPr>
                <a:t>Aaron@</a:t>
              </a:r>
            </a:p>
            <a:p>
              <a:pPr defTabSz="685666" fontAlgn="base">
                <a:spcBef>
                  <a:spcPct val="0"/>
                </a:spcBef>
                <a:spcAft>
                  <a:spcPct val="0"/>
                </a:spcAft>
              </a:pPr>
              <a:r>
                <a:rPr lang="en-US" sz="1400" dirty="0" smtClean="0">
                  <a:solidFill>
                    <a:schemeClr val="tx1"/>
                  </a:solidFill>
                  <a:latin typeface="Segoe UI" pitchFamily="34" charset="0"/>
                  <a:ea typeface="Segoe UI" pitchFamily="34" charset="0"/>
                  <a:cs typeface="Segoe UI" pitchFamily="34" charset="0"/>
                </a:rPr>
                <a:t>SQL</a:t>
              </a:r>
              <a:r>
                <a:rPr lang="en-US" sz="1400" i="1" dirty="0" smtClean="0">
                  <a:solidFill>
                    <a:schemeClr val="tx1"/>
                  </a:solidFill>
                  <a:latin typeface="Segoe UI" pitchFamily="34" charset="0"/>
                  <a:ea typeface="Segoe UI" pitchFamily="34" charset="0"/>
                  <a:cs typeface="Segoe UI" pitchFamily="34" charset="0"/>
                </a:rPr>
                <a:t>variant</a:t>
              </a:r>
              <a:r>
                <a:rPr lang="en-US" sz="1400" dirty="0" smtClean="0">
                  <a:solidFill>
                    <a:schemeClr val="tx1"/>
                  </a:solidFill>
                  <a:latin typeface="Segoe UI" pitchFamily="34" charset="0"/>
                  <a:ea typeface="Segoe UI" pitchFamily="34" charset="0"/>
                  <a:cs typeface="Segoe UI" pitchFamily="34" charset="0"/>
                </a:rPr>
                <a:t>.com</a:t>
              </a:r>
            </a:p>
          </p:txBody>
        </p:sp>
        <p:grpSp>
          <p:nvGrpSpPr>
            <p:cNvPr id="53" name="Group 52"/>
            <p:cNvGrpSpPr/>
            <p:nvPr/>
          </p:nvGrpSpPr>
          <p:grpSpPr>
            <a:xfrm>
              <a:off x="6399874" y="1883214"/>
              <a:ext cx="1405908" cy="937937"/>
              <a:chOff x="6490667" y="1905000"/>
              <a:chExt cx="1360852" cy="907878"/>
            </a:xfrm>
          </p:grpSpPr>
          <p:sp>
            <p:nvSpPr>
              <p:cNvPr id="54" name="Freeform 11"/>
              <p:cNvSpPr>
                <a:spLocks/>
              </p:cNvSpPr>
              <p:nvPr/>
            </p:nvSpPr>
            <p:spPr bwMode="black">
              <a:xfrm>
                <a:off x="6620669" y="2087055"/>
                <a:ext cx="1196262" cy="609644"/>
              </a:xfrm>
              <a:custGeom>
                <a:avLst/>
                <a:gdLst>
                  <a:gd name="T0" fmla="*/ 363 w 422"/>
                  <a:gd name="T1" fmla="*/ 1 h 213"/>
                  <a:gd name="T2" fmla="*/ 346 w 422"/>
                  <a:gd name="T3" fmla="*/ 0 h 213"/>
                  <a:gd name="T4" fmla="*/ 346 w 422"/>
                  <a:gd name="T5" fmla="*/ 0 h 213"/>
                  <a:gd name="T6" fmla="*/ 346 w 422"/>
                  <a:gd name="T7" fmla="*/ 0 h 213"/>
                  <a:gd name="T8" fmla="*/ 346 w 422"/>
                  <a:gd name="T9" fmla="*/ 0 h 213"/>
                  <a:gd name="T10" fmla="*/ 185 w 422"/>
                  <a:gd name="T11" fmla="*/ 98 h 213"/>
                  <a:gd name="T12" fmla="*/ 164 w 422"/>
                  <a:gd name="T13" fmla="*/ 105 h 213"/>
                  <a:gd name="T14" fmla="*/ 141 w 422"/>
                  <a:gd name="T15" fmla="*/ 96 h 213"/>
                  <a:gd name="T16" fmla="*/ 14 w 422"/>
                  <a:gd name="T17" fmla="*/ 2 h 213"/>
                  <a:gd name="T18" fmla="*/ 14 w 422"/>
                  <a:gd name="T19" fmla="*/ 2 h 213"/>
                  <a:gd name="T20" fmla="*/ 0 w 422"/>
                  <a:gd name="T21" fmla="*/ 1 h 213"/>
                  <a:gd name="T22" fmla="*/ 1 w 422"/>
                  <a:gd name="T23" fmla="*/ 100 h 213"/>
                  <a:gd name="T24" fmla="*/ 40 w 422"/>
                  <a:gd name="T25" fmla="*/ 98 h 213"/>
                  <a:gd name="T26" fmla="*/ 181 w 422"/>
                  <a:gd name="T27" fmla="*/ 149 h 213"/>
                  <a:gd name="T28" fmla="*/ 335 w 422"/>
                  <a:gd name="T29" fmla="*/ 211 h 213"/>
                  <a:gd name="T30" fmla="*/ 362 w 422"/>
                  <a:gd name="T31" fmla="*/ 213 h 213"/>
                  <a:gd name="T32" fmla="*/ 362 w 422"/>
                  <a:gd name="T33" fmla="*/ 169 h 213"/>
                  <a:gd name="T34" fmla="*/ 421 w 422"/>
                  <a:gd name="T35" fmla="*/ 114 h 213"/>
                  <a:gd name="T36" fmla="*/ 420 w 422"/>
                  <a:gd name="T37" fmla="*/ 111 h 213"/>
                  <a:gd name="T38" fmla="*/ 418 w 422"/>
                  <a:gd name="T39" fmla="*/ 115 h 213"/>
                  <a:gd name="T40" fmla="*/ 362 w 422"/>
                  <a:gd name="T41" fmla="*/ 155 h 213"/>
                  <a:gd name="T42" fmla="*/ 363 w 422"/>
                  <a:gd name="T43"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213">
                    <a:moveTo>
                      <a:pt x="363" y="1"/>
                    </a:moveTo>
                    <a:cubicBezTo>
                      <a:pt x="363" y="1"/>
                      <a:pt x="346" y="0"/>
                      <a:pt x="346" y="0"/>
                    </a:cubicBezTo>
                    <a:cubicBezTo>
                      <a:pt x="346" y="0"/>
                      <a:pt x="346" y="0"/>
                      <a:pt x="346" y="0"/>
                    </a:cubicBezTo>
                    <a:cubicBezTo>
                      <a:pt x="346" y="0"/>
                      <a:pt x="346" y="0"/>
                      <a:pt x="346" y="0"/>
                    </a:cubicBezTo>
                    <a:cubicBezTo>
                      <a:pt x="346" y="0"/>
                      <a:pt x="346" y="0"/>
                      <a:pt x="346" y="0"/>
                    </a:cubicBezTo>
                    <a:cubicBezTo>
                      <a:pt x="299" y="29"/>
                      <a:pt x="203" y="87"/>
                      <a:pt x="185" y="98"/>
                    </a:cubicBezTo>
                    <a:cubicBezTo>
                      <a:pt x="182" y="100"/>
                      <a:pt x="173" y="105"/>
                      <a:pt x="164" y="105"/>
                    </a:cubicBezTo>
                    <a:cubicBezTo>
                      <a:pt x="154" y="105"/>
                      <a:pt x="147" y="101"/>
                      <a:pt x="141" y="96"/>
                    </a:cubicBezTo>
                    <a:cubicBezTo>
                      <a:pt x="126" y="86"/>
                      <a:pt x="59" y="35"/>
                      <a:pt x="14" y="2"/>
                    </a:cubicBezTo>
                    <a:cubicBezTo>
                      <a:pt x="14" y="2"/>
                      <a:pt x="14" y="2"/>
                      <a:pt x="14" y="2"/>
                    </a:cubicBezTo>
                    <a:cubicBezTo>
                      <a:pt x="14" y="2"/>
                      <a:pt x="0" y="1"/>
                      <a:pt x="0" y="1"/>
                    </a:cubicBezTo>
                    <a:cubicBezTo>
                      <a:pt x="0" y="28"/>
                      <a:pt x="0" y="65"/>
                      <a:pt x="1" y="100"/>
                    </a:cubicBezTo>
                    <a:cubicBezTo>
                      <a:pt x="12" y="98"/>
                      <a:pt x="26" y="97"/>
                      <a:pt x="40" y="98"/>
                    </a:cubicBezTo>
                    <a:cubicBezTo>
                      <a:pt x="91" y="101"/>
                      <a:pt x="139" y="125"/>
                      <a:pt x="181" y="149"/>
                    </a:cubicBezTo>
                    <a:cubicBezTo>
                      <a:pt x="222" y="172"/>
                      <a:pt x="273" y="200"/>
                      <a:pt x="335" y="211"/>
                    </a:cubicBezTo>
                    <a:cubicBezTo>
                      <a:pt x="344" y="212"/>
                      <a:pt x="353" y="213"/>
                      <a:pt x="362" y="213"/>
                    </a:cubicBezTo>
                    <a:cubicBezTo>
                      <a:pt x="362" y="169"/>
                      <a:pt x="362" y="169"/>
                      <a:pt x="362" y="169"/>
                    </a:cubicBezTo>
                    <a:cubicBezTo>
                      <a:pt x="412" y="159"/>
                      <a:pt x="419" y="127"/>
                      <a:pt x="421" y="114"/>
                    </a:cubicBezTo>
                    <a:cubicBezTo>
                      <a:pt x="421" y="113"/>
                      <a:pt x="422" y="111"/>
                      <a:pt x="420" y="111"/>
                    </a:cubicBezTo>
                    <a:cubicBezTo>
                      <a:pt x="418" y="111"/>
                      <a:pt x="418" y="114"/>
                      <a:pt x="418" y="115"/>
                    </a:cubicBezTo>
                    <a:cubicBezTo>
                      <a:pt x="416" y="122"/>
                      <a:pt x="411" y="148"/>
                      <a:pt x="362" y="155"/>
                    </a:cubicBezTo>
                    <a:lnTo>
                      <a:pt x="363" y="1"/>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55" name="Freeform 12"/>
              <p:cNvSpPr>
                <a:spLocks noEditPoints="1"/>
              </p:cNvSpPr>
              <p:nvPr/>
            </p:nvSpPr>
            <p:spPr bwMode="black">
              <a:xfrm>
                <a:off x="6490667" y="2404452"/>
                <a:ext cx="1360852" cy="408426"/>
              </a:xfrm>
              <a:custGeom>
                <a:avLst/>
                <a:gdLst>
                  <a:gd name="T0" fmla="*/ 480 w 480"/>
                  <a:gd name="T1" fmla="*/ 81 h 143"/>
                  <a:gd name="T2" fmla="*/ 478 w 480"/>
                  <a:gd name="T3" fmla="*/ 81 h 143"/>
                  <a:gd name="T4" fmla="*/ 430 w 480"/>
                  <a:gd name="T5" fmla="*/ 106 h 143"/>
                  <a:gd name="T6" fmla="*/ 390 w 480"/>
                  <a:gd name="T7" fmla="*/ 107 h 143"/>
                  <a:gd name="T8" fmla="*/ 242 w 480"/>
                  <a:gd name="T9" fmla="*/ 62 h 143"/>
                  <a:gd name="T10" fmla="*/ 74 w 480"/>
                  <a:gd name="T11" fmla="*/ 1 h 143"/>
                  <a:gd name="T12" fmla="*/ 11 w 480"/>
                  <a:gd name="T13" fmla="*/ 19 h 143"/>
                  <a:gd name="T14" fmla="*/ 0 w 480"/>
                  <a:gd name="T15" fmla="*/ 53 h 143"/>
                  <a:gd name="T16" fmla="*/ 34 w 480"/>
                  <a:gd name="T17" fmla="*/ 89 h 143"/>
                  <a:gd name="T18" fmla="*/ 47 w 480"/>
                  <a:gd name="T19" fmla="*/ 90 h 143"/>
                  <a:gd name="T20" fmla="*/ 47 w 480"/>
                  <a:gd name="T21" fmla="*/ 102 h 143"/>
                  <a:gd name="T22" fmla="*/ 59 w 480"/>
                  <a:gd name="T23" fmla="*/ 117 h 143"/>
                  <a:gd name="T24" fmla="*/ 375 w 480"/>
                  <a:gd name="T25" fmla="*/ 143 h 143"/>
                  <a:gd name="T26" fmla="*/ 396 w 480"/>
                  <a:gd name="T27" fmla="*/ 139 h 143"/>
                  <a:gd name="T28" fmla="*/ 408 w 480"/>
                  <a:gd name="T29" fmla="*/ 123 h 143"/>
                  <a:gd name="T30" fmla="*/ 408 w 480"/>
                  <a:gd name="T31" fmla="*/ 115 h 143"/>
                  <a:gd name="T32" fmla="*/ 454 w 480"/>
                  <a:gd name="T33" fmla="*/ 105 h 143"/>
                  <a:gd name="T34" fmla="*/ 480 w 480"/>
                  <a:gd name="T35" fmla="*/ 82 h 143"/>
                  <a:gd name="T36" fmla="*/ 480 w 480"/>
                  <a:gd name="T37" fmla="*/ 81 h 143"/>
                  <a:gd name="T38" fmla="*/ 47 w 480"/>
                  <a:gd name="T39" fmla="*/ 73 h 143"/>
                  <a:gd name="T40" fmla="*/ 11 w 480"/>
                  <a:gd name="T41" fmla="*/ 51 h 143"/>
                  <a:gd name="T42" fmla="*/ 21 w 480"/>
                  <a:gd name="T43" fmla="*/ 26 h 143"/>
                  <a:gd name="T44" fmla="*/ 47 w 480"/>
                  <a:gd name="T45" fmla="*/ 18 h 143"/>
                  <a:gd name="T46" fmla="*/ 47 w 480"/>
                  <a:gd name="T47" fmla="*/ 7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143">
                    <a:moveTo>
                      <a:pt x="480" y="81"/>
                    </a:moveTo>
                    <a:cubicBezTo>
                      <a:pt x="479" y="80"/>
                      <a:pt x="478" y="81"/>
                      <a:pt x="478" y="81"/>
                    </a:cubicBezTo>
                    <a:cubicBezTo>
                      <a:pt x="463" y="97"/>
                      <a:pt x="443" y="103"/>
                      <a:pt x="430" y="106"/>
                    </a:cubicBezTo>
                    <a:cubicBezTo>
                      <a:pt x="420" y="108"/>
                      <a:pt x="408" y="108"/>
                      <a:pt x="390" y="107"/>
                    </a:cubicBezTo>
                    <a:cubicBezTo>
                      <a:pt x="350" y="103"/>
                      <a:pt x="301" y="91"/>
                      <a:pt x="242" y="62"/>
                    </a:cubicBezTo>
                    <a:cubicBezTo>
                      <a:pt x="169" y="25"/>
                      <a:pt x="119" y="3"/>
                      <a:pt x="74" y="1"/>
                    </a:cubicBezTo>
                    <a:cubicBezTo>
                      <a:pt x="54" y="0"/>
                      <a:pt x="26" y="1"/>
                      <a:pt x="11" y="19"/>
                    </a:cubicBezTo>
                    <a:cubicBezTo>
                      <a:pt x="3" y="27"/>
                      <a:pt x="0" y="40"/>
                      <a:pt x="0" y="53"/>
                    </a:cubicBezTo>
                    <a:cubicBezTo>
                      <a:pt x="1" y="80"/>
                      <a:pt x="23" y="88"/>
                      <a:pt x="34" y="89"/>
                    </a:cubicBezTo>
                    <a:cubicBezTo>
                      <a:pt x="38" y="90"/>
                      <a:pt x="43" y="91"/>
                      <a:pt x="47" y="90"/>
                    </a:cubicBezTo>
                    <a:cubicBezTo>
                      <a:pt x="47" y="97"/>
                      <a:pt x="47" y="101"/>
                      <a:pt x="47" y="102"/>
                    </a:cubicBezTo>
                    <a:cubicBezTo>
                      <a:pt x="47" y="112"/>
                      <a:pt x="50" y="116"/>
                      <a:pt x="59" y="117"/>
                    </a:cubicBezTo>
                    <a:cubicBezTo>
                      <a:pt x="68" y="117"/>
                      <a:pt x="371" y="143"/>
                      <a:pt x="375" y="143"/>
                    </a:cubicBezTo>
                    <a:cubicBezTo>
                      <a:pt x="380" y="143"/>
                      <a:pt x="391" y="142"/>
                      <a:pt x="396" y="139"/>
                    </a:cubicBezTo>
                    <a:cubicBezTo>
                      <a:pt x="401" y="136"/>
                      <a:pt x="408" y="133"/>
                      <a:pt x="408" y="123"/>
                    </a:cubicBezTo>
                    <a:cubicBezTo>
                      <a:pt x="408" y="115"/>
                      <a:pt x="408" y="115"/>
                      <a:pt x="408" y="115"/>
                    </a:cubicBezTo>
                    <a:cubicBezTo>
                      <a:pt x="425" y="115"/>
                      <a:pt x="441" y="111"/>
                      <a:pt x="454" y="105"/>
                    </a:cubicBezTo>
                    <a:cubicBezTo>
                      <a:pt x="464" y="100"/>
                      <a:pt x="473" y="92"/>
                      <a:pt x="480" y="82"/>
                    </a:cubicBezTo>
                    <a:cubicBezTo>
                      <a:pt x="480" y="82"/>
                      <a:pt x="480" y="81"/>
                      <a:pt x="480" y="81"/>
                    </a:cubicBezTo>
                    <a:close/>
                    <a:moveTo>
                      <a:pt x="47" y="73"/>
                    </a:moveTo>
                    <a:cubicBezTo>
                      <a:pt x="31" y="73"/>
                      <a:pt x="12" y="69"/>
                      <a:pt x="11" y="51"/>
                    </a:cubicBezTo>
                    <a:cubicBezTo>
                      <a:pt x="10" y="41"/>
                      <a:pt x="13" y="33"/>
                      <a:pt x="21" y="26"/>
                    </a:cubicBezTo>
                    <a:cubicBezTo>
                      <a:pt x="29" y="20"/>
                      <a:pt x="37" y="19"/>
                      <a:pt x="47" y="18"/>
                    </a:cubicBezTo>
                    <a:cubicBezTo>
                      <a:pt x="47" y="39"/>
                      <a:pt x="47" y="58"/>
                      <a:pt x="47" y="73"/>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56" name="Freeform 13"/>
              <p:cNvSpPr>
                <a:spLocks/>
              </p:cNvSpPr>
              <p:nvPr/>
            </p:nvSpPr>
            <p:spPr bwMode="black">
              <a:xfrm>
                <a:off x="6620669" y="1905000"/>
                <a:ext cx="1029286" cy="422798"/>
              </a:xfrm>
              <a:custGeom>
                <a:avLst/>
                <a:gdLst>
                  <a:gd name="T0" fmla="*/ 137 w 363"/>
                  <a:gd name="T1" fmla="*/ 138 h 148"/>
                  <a:gd name="T2" fmla="*/ 163 w 363"/>
                  <a:gd name="T3" fmla="*/ 148 h 148"/>
                  <a:gd name="T4" fmla="*/ 189 w 363"/>
                  <a:gd name="T5" fmla="*/ 140 h 148"/>
                  <a:gd name="T6" fmla="*/ 363 w 363"/>
                  <a:gd name="T7" fmla="*/ 32 h 148"/>
                  <a:gd name="T8" fmla="*/ 363 w 363"/>
                  <a:gd name="T9" fmla="*/ 19 h 148"/>
                  <a:gd name="T10" fmla="*/ 348 w 363"/>
                  <a:gd name="T11" fmla="*/ 3 h 148"/>
                  <a:gd name="T12" fmla="*/ 335 w 363"/>
                  <a:gd name="T13" fmla="*/ 0 h 148"/>
                  <a:gd name="T14" fmla="*/ 330 w 363"/>
                  <a:gd name="T15" fmla="*/ 0 h 148"/>
                  <a:gd name="T16" fmla="*/ 13 w 363"/>
                  <a:gd name="T17" fmla="*/ 14 h 148"/>
                  <a:gd name="T18" fmla="*/ 0 w 363"/>
                  <a:gd name="T19" fmla="*/ 27 h 148"/>
                  <a:gd name="T20" fmla="*/ 0 w 363"/>
                  <a:gd name="T21" fmla="*/ 38 h 148"/>
                  <a:gd name="T22" fmla="*/ 137 w 363"/>
                  <a:gd name="T23"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 h="148">
                    <a:moveTo>
                      <a:pt x="137" y="138"/>
                    </a:moveTo>
                    <a:cubicBezTo>
                      <a:pt x="146" y="145"/>
                      <a:pt x="154" y="148"/>
                      <a:pt x="163" y="148"/>
                    </a:cubicBezTo>
                    <a:cubicBezTo>
                      <a:pt x="172" y="148"/>
                      <a:pt x="181" y="145"/>
                      <a:pt x="189" y="140"/>
                    </a:cubicBezTo>
                    <a:cubicBezTo>
                      <a:pt x="202" y="132"/>
                      <a:pt x="312" y="64"/>
                      <a:pt x="363" y="32"/>
                    </a:cubicBezTo>
                    <a:cubicBezTo>
                      <a:pt x="363" y="19"/>
                      <a:pt x="363" y="19"/>
                      <a:pt x="363" y="19"/>
                    </a:cubicBezTo>
                    <a:cubicBezTo>
                      <a:pt x="363" y="9"/>
                      <a:pt x="355" y="5"/>
                      <a:pt x="348" y="3"/>
                    </a:cubicBezTo>
                    <a:cubicBezTo>
                      <a:pt x="344" y="1"/>
                      <a:pt x="339" y="1"/>
                      <a:pt x="335" y="0"/>
                    </a:cubicBezTo>
                    <a:cubicBezTo>
                      <a:pt x="334" y="0"/>
                      <a:pt x="332" y="0"/>
                      <a:pt x="330" y="0"/>
                    </a:cubicBezTo>
                    <a:cubicBezTo>
                      <a:pt x="328" y="0"/>
                      <a:pt x="22" y="14"/>
                      <a:pt x="13" y="14"/>
                    </a:cubicBezTo>
                    <a:cubicBezTo>
                      <a:pt x="4" y="14"/>
                      <a:pt x="0" y="18"/>
                      <a:pt x="0" y="27"/>
                    </a:cubicBezTo>
                    <a:cubicBezTo>
                      <a:pt x="0" y="28"/>
                      <a:pt x="0" y="30"/>
                      <a:pt x="0" y="38"/>
                    </a:cubicBezTo>
                    <a:cubicBezTo>
                      <a:pt x="40" y="66"/>
                      <a:pt x="126" y="130"/>
                      <a:pt x="137" y="138"/>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grpSp>
        <p:grpSp>
          <p:nvGrpSpPr>
            <p:cNvPr id="14" name="Group 13"/>
            <p:cNvGrpSpPr/>
            <p:nvPr/>
          </p:nvGrpSpPr>
          <p:grpSpPr>
            <a:xfrm>
              <a:off x="8159128" y="1600200"/>
              <a:ext cx="1907735" cy="1721637"/>
              <a:chOff x="8159128" y="1600200"/>
              <a:chExt cx="1907735" cy="1721637"/>
            </a:xfrm>
          </p:grpSpPr>
          <p:sp>
            <p:nvSpPr>
              <p:cNvPr id="8" name="Rectangle 7">
                <a:hlinkClick r:id="rId4"/>
              </p:cNvPr>
              <p:cNvSpPr/>
              <p:nvPr/>
            </p:nvSpPr>
            <p:spPr bwMode="auto">
              <a:xfrm>
                <a:off x="8159128" y="1600200"/>
                <a:ext cx="1907735" cy="1721637"/>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400" b="1" dirty="0" smtClean="0">
                    <a:solidFill>
                      <a:schemeClr val="tx1"/>
                    </a:solidFill>
                    <a:latin typeface="Segoe UI" pitchFamily="34" charset="0"/>
                    <a:ea typeface="Segoe UI" pitchFamily="34" charset="0"/>
                    <a:cs typeface="Segoe UI" pitchFamily="34" charset="0"/>
                  </a:rPr>
                  <a:t>SQL</a:t>
                </a:r>
                <a:r>
                  <a:rPr lang="en-US" sz="1400" b="1" i="1" dirty="0" smtClean="0">
                    <a:solidFill>
                      <a:schemeClr val="tx1"/>
                    </a:solidFill>
                    <a:latin typeface="Segoe UI" pitchFamily="34" charset="0"/>
                    <a:ea typeface="Segoe UI" pitchFamily="34" charset="0"/>
                    <a:cs typeface="Segoe UI" pitchFamily="34" charset="0"/>
                  </a:rPr>
                  <a:t>variant</a:t>
                </a:r>
                <a:r>
                  <a:rPr lang="en-US" sz="1400" b="1" dirty="0" smtClean="0">
                    <a:solidFill>
                      <a:schemeClr val="tx1"/>
                    </a:solidFill>
                    <a:latin typeface="Segoe UI" pitchFamily="34" charset="0"/>
                    <a:ea typeface="Segoe UI" pitchFamily="34" charset="0"/>
                    <a:cs typeface="Segoe UI" pitchFamily="34" charset="0"/>
                  </a:rPr>
                  <a:t>.com</a:t>
                </a:r>
                <a:endParaRPr lang="en-US" sz="1400" b="1" dirty="0">
                  <a:solidFill>
                    <a:schemeClr val="tx1"/>
                  </a:solidFill>
                  <a:latin typeface="Segoe UI" pitchFamily="34" charset="0"/>
                  <a:ea typeface="Segoe UI" pitchFamily="34" charset="0"/>
                  <a:cs typeface="Segoe UI" pitchFamily="34" charset="0"/>
                </a:endParaRPr>
              </a:p>
            </p:txBody>
          </p:sp>
          <p:sp>
            <p:nvSpPr>
              <p:cNvPr id="57" name="Freeform 56"/>
              <p:cNvSpPr>
                <a:spLocks noEditPoints="1"/>
              </p:cNvSpPr>
              <p:nvPr/>
            </p:nvSpPr>
            <p:spPr bwMode="black">
              <a:xfrm>
                <a:off x="8424550" y="1883214"/>
                <a:ext cx="1376892" cy="937936"/>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z="1400" spc="-122" dirty="0">
                  <a:solidFill>
                    <a:schemeClr val="tx1"/>
                  </a:solidFill>
                  <a:latin typeface="Segoe UI Light" pitchFamily="34" charset="0"/>
                </a:endParaRPr>
              </a:p>
            </p:txBody>
          </p:sp>
        </p:grpSp>
        <p:grpSp>
          <p:nvGrpSpPr>
            <p:cNvPr id="11" name="Group 10"/>
            <p:cNvGrpSpPr/>
            <p:nvPr/>
          </p:nvGrpSpPr>
          <p:grpSpPr>
            <a:xfrm>
              <a:off x="8159128" y="3418433"/>
              <a:ext cx="1907735" cy="1721637"/>
              <a:chOff x="8159128" y="3418433"/>
              <a:chExt cx="1907735" cy="1721637"/>
            </a:xfrm>
          </p:grpSpPr>
          <p:sp>
            <p:nvSpPr>
              <p:cNvPr id="20" name="Rectangle 19">
                <a:hlinkClick r:id="rId4"/>
              </p:cNvPr>
              <p:cNvSpPr/>
              <p:nvPr/>
            </p:nvSpPr>
            <p:spPr bwMode="auto">
              <a:xfrm>
                <a:off x="8159128" y="3418433"/>
                <a:ext cx="1907735" cy="172163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400" dirty="0">
                    <a:solidFill>
                      <a:schemeClr val="tx1"/>
                    </a:solidFill>
                    <a:latin typeface="Segoe UI" pitchFamily="34" charset="0"/>
                    <a:ea typeface="Segoe UI" pitchFamily="34" charset="0"/>
                    <a:cs typeface="Segoe UI" pitchFamily="34" charset="0"/>
                  </a:rPr>
                  <a:t>@</a:t>
                </a:r>
                <a:r>
                  <a:rPr lang="en-US" sz="1400" dirty="0" err="1" smtClean="0">
                    <a:solidFill>
                      <a:schemeClr val="tx1"/>
                    </a:solidFill>
                    <a:latin typeface="Segoe UI" pitchFamily="34" charset="0"/>
                    <a:ea typeface="Segoe UI" pitchFamily="34" charset="0"/>
                    <a:cs typeface="Segoe UI" pitchFamily="34" charset="0"/>
                  </a:rPr>
                  <a:t>SQL</a:t>
                </a:r>
                <a:r>
                  <a:rPr lang="en-US" sz="1400" i="1" dirty="0" err="1" smtClean="0">
                    <a:solidFill>
                      <a:schemeClr val="tx1"/>
                    </a:solidFill>
                    <a:latin typeface="Segoe UI" pitchFamily="34" charset="0"/>
                    <a:ea typeface="Segoe UI" pitchFamily="34" charset="0"/>
                    <a:cs typeface="Segoe UI" pitchFamily="34" charset="0"/>
                  </a:rPr>
                  <a:t>variant</a:t>
                </a:r>
                <a:endParaRPr lang="en-US" sz="1400" i="1" dirty="0">
                  <a:solidFill>
                    <a:schemeClr val="tx1"/>
                  </a:solidFill>
                  <a:latin typeface="Segoe UI" pitchFamily="34" charset="0"/>
                  <a:ea typeface="Segoe UI" pitchFamily="34" charset="0"/>
                  <a:cs typeface="Segoe UI" pitchFamily="34" charset="0"/>
                </a:endParaRPr>
              </a:p>
            </p:txBody>
          </p:sp>
          <p:sp>
            <p:nvSpPr>
              <p:cNvPr id="58" name="Freeform 13"/>
              <p:cNvSpPr>
                <a:spLocks noEditPoints="1"/>
              </p:cNvSpPr>
              <p:nvPr/>
            </p:nvSpPr>
            <p:spPr bwMode="black">
              <a:xfrm>
                <a:off x="8598277" y="3697658"/>
                <a:ext cx="1029437" cy="87649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z="1400" spc="-122" dirty="0">
                  <a:solidFill>
                    <a:schemeClr val="tx1"/>
                  </a:solidFill>
                  <a:latin typeface="Segoe Light" pitchFamily="34" charset="0"/>
                </a:endParaRPr>
              </a:p>
            </p:txBody>
          </p:sp>
        </p:grpSp>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1307" y="4744135"/>
            <a:ext cx="12858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0854" y="4450985"/>
            <a:ext cx="120015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7180" y="4450985"/>
            <a:ext cx="1345405" cy="622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Aaron.Nelson\Pictures\avatar-bod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9869" y="1388304"/>
            <a:ext cx="14287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5756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a:t>
            </a:r>
            <a:endParaRPr lang="en-US" dirty="0"/>
          </a:p>
        </p:txBody>
      </p:sp>
      <p:grpSp>
        <p:nvGrpSpPr>
          <p:cNvPr id="15" name="Group 14"/>
          <p:cNvGrpSpPr/>
          <p:nvPr/>
        </p:nvGrpSpPr>
        <p:grpSpPr>
          <a:xfrm>
            <a:off x="2142000" y="1600200"/>
            <a:ext cx="7924863" cy="3544022"/>
            <a:chOff x="2142000" y="1600200"/>
            <a:chExt cx="7924863" cy="3544022"/>
          </a:xfrm>
        </p:grpSpPr>
        <p:grpSp>
          <p:nvGrpSpPr>
            <p:cNvPr id="31" name="Group 30"/>
            <p:cNvGrpSpPr/>
            <p:nvPr/>
          </p:nvGrpSpPr>
          <p:grpSpPr>
            <a:xfrm>
              <a:off x="2142000" y="1611959"/>
              <a:ext cx="3907417" cy="3528111"/>
              <a:chOff x="1827212" y="1627669"/>
              <a:chExt cx="4245429" cy="3833311"/>
            </a:xfrm>
          </p:grpSpPr>
          <p:sp>
            <p:nvSpPr>
              <p:cNvPr id="32" name="Rectangle 31"/>
              <p:cNvSpPr/>
              <p:nvPr/>
            </p:nvSpPr>
            <p:spPr bwMode="auto">
              <a:xfrm>
                <a:off x="1827213" y="1627669"/>
                <a:ext cx="4245428" cy="3448879"/>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34" name="Group 33"/>
              <p:cNvGrpSpPr/>
              <p:nvPr/>
            </p:nvGrpSpPr>
            <p:grpSpPr>
              <a:xfrm>
                <a:off x="1827212" y="4688018"/>
                <a:ext cx="4245427" cy="772962"/>
                <a:chOff x="609600" y="4688018"/>
                <a:chExt cx="3810000" cy="772962"/>
              </a:xfrm>
            </p:grpSpPr>
            <p:sp>
              <p:nvSpPr>
                <p:cNvPr id="35" name="Rectangle 34"/>
                <p:cNvSpPr/>
                <p:nvPr/>
              </p:nvSpPr>
              <p:spPr bwMode="auto">
                <a:xfrm>
                  <a:off x="609600" y="4688018"/>
                  <a:ext cx="3810000" cy="772962"/>
                </a:xfrm>
                <a:prstGeom prst="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Segoe Semibold" pitchFamily="34" charset="0"/>
                  </a:endParaRPr>
                </a:p>
              </p:txBody>
            </p:sp>
            <p:pic>
              <p:nvPicPr>
                <p:cNvPr id="36" name="Picture 35" descr="MCM(rgb)_1262"/>
                <p:cNvPicPr/>
                <p:nvPr/>
              </p:nvPicPr>
              <p:blipFill>
                <a:blip r:embed="rId3">
                  <a:extLst>
                    <a:ext uri="{28A0092B-C50C-407E-A947-70E740481C1C}">
                      <a14:useLocalDpi xmlns:a14="http://schemas.microsoft.com/office/drawing/2010/main" val="0"/>
                    </a:ext>
                  </a:extLst>
                </a:blip>
                <a:srcRect/>
                <a:stretch>
                  <a:fillRect/>
                </a:stretch>
              </p:blipFill>
              <p:spPr bwMode="auto">
                <a:xfrm>
                  <a:off x="745671" y="4797095"/>
                  <a:ext cx="1836306" cy="578515"/>
                </a:xfrm>
                <a:prstGeom prst="rect">
                  <a:avLst/>
                </a:prstGeom>
                <a:noFill/>
                <a:ln>
                  <a:noFill/>
                </a:ln>
              </p:spPr>
            </p:pic>
          </p:grpSp>
        </p:grpSp>
        <p:sp>
          <p:nvSpPr>
            <p:cNvPr id="49" name="Rectangle 48"/>
            <p:cNvSpPr/>
            <p:nvPr/>
          </p:nvSpPr>
          <p:spPr bwMode="auto">
            <a:xfrm>
              <a:off x="6151119" y="3422585"/>
              <a:ext cx="1907735" cy="1721637"/>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2800" dirty="0" smtClean="0">
                  <a:solidFill>
                    <a:schemeClr val="tx1"/>
                  </a:solidFill>
                  <a:latin typeface="Segoe UI" pitchFamily="34" charset="0"/>
                  <a:ea typeface="Segoe UI" pitchFamily="34" charset="0"/>
                  <a:cs typeface="Segoe UI" pitchFamily="34" charset="0"/>
                </a:rPr>
                <a:t>Aaron</a:t>
              </a:r>
            </a:p>
            <a:p>
              <a:pPr defTabSz="685666" fontAlgn="base">
                <a:spcBef>
                  <a:spcPct val="0"/>
                </a:spcBef>
                <a:spcAft>
                  <a:spcPct val="0"/>
                </a:spcAft>
              </a:pPr>
              <a:r>
                <a:rPr lang="en-US" sz="2800" dirty="0" smtClean="0">
                  <a:solidFill>
                    <a:schemeClr val="tx1"/>
                  </a:solidFill>
                  <a:latin typeface="Segoe UI" pitchFamily="34" charset="0"/>
                  <a:ea typeface="Segoe UI" pitchFamily="34" charset="0"/>
                  <a:cs typeface="Segoe UI" pitchFamily="34" charset="0"/>
                </a:rPr>
                <a:t>Nelson</a:t>
              </a:r>
              <a:endParaRPr lang="en-US" sz="2800" dirty="0">
                <a:solidFill>
                  <a:schemeClr val="tx1"/>
                </a:solidFill>
                <a:latin typeface="Segoe UI" pitchFamily="34" charset="0"/>
                <a:ea typeface="Segoe UI" pitchFamily="34" charset="0"/>
                <a:cs typeface="Segoe UI" pitchFamily="34" charset="0"/>
              </a:endParaRPr>
            </a:p>
          </p:txBody>
        </p:sp>
        <p:sp>
          <p:nvSpPr>
            <p:cNvPr id="47" name="Rectangle 46">
              <a:hlinkClick r:id="rId4"/>
            </p:cNvPr>
            <p:cNvSpPr/>
            <p:nvPr/>
          </p:nvSpPr>
          <p:spPr bwMode="auto">
            <a:xfrm>
              <a:off x="6148961" y="1611959"/>
              <a:ext cx="1907735" cy="172163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400" dirty="0" smtClean="0">
                  <a:solidFill>
                    <a:schemeClr val="tx1"/>
                  </a:solidFill>
                  <a:latin typeface="Segoe UI" pitchFamily="34" charset="0"/>
                  <a:ea typeface="Segoe UI" pitchFamily="34" charset="0"/>
                  <a:cs typeface="Segoe UI" pitchFamily="34" charset="0"/>
                </a:rPr>
                <a:t>Aaron@</a:t>
              </a:r>
            </a:p>
            <a:p>
              <a:pPr defTabSz="685666" fontAlgn="base">
                <a:spcBef>
                  <a:spcPct val="0"/>
                </a:spcBef>
                <a:spcAft>
                  <a:spcPct val="0"/>
                </a:spcAft>
              </a:pPr>
              <a:r>
                <a:rPr lang="en-US" sz="1400" dirty="0" smtClean="0">
                  <a:solidFill>
                    <a:schemeClr val="tx1"/>
                  </a:solidFill>
                  <a:latin typeface="Segoe UI" pitchFamily="34" charset="0"/>
                  <a:ea typeface="Segoe UI" pitchFamily="34" charset="0"/>
                  <a:cs typeface="Segoe UI" pitchFamily="34" charset="0"/>
                </a:rPr>
                <a:t>SQL</a:t>
              </a:r>
              <a:r>
                <a:rPr lang="en-US" sz="1400" i="1" dirty="0" smtClean="0">
                  <a:solidFill>
                    <a:schemeClr val="tx1"/>
                  </a:solidFill>
                  <a:latin typeface="Segoe UI" pitchFamily="34" charset="0"/>
                  <a:ea typeface="Segoe UI" pitchFamily="34" charset="0"/>
                  <a:cs typeface="Segoe UI" pitchFamily="34" charset="0"/>
                </a:rPr>
                <a:t>variant</a:t>
              </a:r>
              <a:r>
                <a:rPr lang="en-US" sz="1400" dirty="0" smtClean="0">
                  <a:solidFill>
                    <a:schemeClr val="tx1"/>
                  </a:solidFill>
                  <a:latin typeface="Segoe UI" pitchFamily="34" charset="0"/>
                  <a:ea typeface="Segoe UI" pitchFamily="34" charset="0"/>
                  <a:cs typeface="Segoe UI" pitchFamily="34" charset="0"/>
                </a:rPr>
                <a:t>.com</a:t>
              </a:r>
            </a:p>
          </p:txBody>
        </p:sp>
        <p:grpSp>
          <p:nvGrpSpPr>
            <p:cNvPr id="53" name="Group 52"/>
            <p:cNvGrpSpPr/>
            <p:nvPr/>
          </p:nvGrpSpPr>
          <p:grpSpPr>
            <a:xfrm>
              <a:off x="6399874" y="1883214"/>
              <a:ext cx="1405908" cy="937937"/>
              <a:chOff x="6490667" y="1905000"/>
              <a:chExt cx="1360852" cy="907878"/>
            </a:xfrm>
          </p:grpSpPr>
          <p:sp>
            <p:nvSpPr>
              <p:cNvPr id="54" name="Freeform 11"/>
              <p:cNvSpPr>
                <a:spLocks/>
              </p:cNvSpPr>
              <p:nvPr/>
            </p:nvSpPr>
            <p:spPr bwMode="black">
              <a:xfrm>
                <a:off x="6620669" y="2087055"/>
                <a:ext cx="1196262" cy="609644"/>
              </a:xfrm>
              <a:custGeom>
                <a:avLst/>
                <a:gdLst>
                  <a:gd name="T0" fmla="*/ 363 w 422"/>
                  <a:gd name="T1" fmla="*/ 1 h 213"/>
                  <a:gd name="T2" fmla="*/ 346 w 422"/>
                  <a:gd name="T3" fmla="*/ 0 h 213"/>
                  <a:gd name="T4" fmla="*/ 346 w 422"/>
                  <a:gd name="T5" fmla="*/ 0 h 213"/>
                  <a:gd name="T6" fmla="*/ 346 w 422"/>
                  <a:gd name="T7" fmla="*/ 0 h 213"/>
                  <a:gd name="T8" fmla="*/ 346 w 422"/>
                  <a:gd name="T9" fmla="*/ 0 h 213"/>
                  <a:gd name="T10" fmla="*/ 185 w 422"/>
                  <a:gd name="T11" fmla="*/ 98 h 213"/>
                  <a:gd name="T12" fmla="*/ 164 w 422"/>
                  <a:gd name="T13" fmla="*/ 105 h 213"/>
                  <a:gd name="T14" fmla="*/ 141 w 422"/>
                  <a:gd name="T15" fmla="*/ 96 h 213"/>
                  <a:gd name="T16" fmla="*/ 14 w 422"/>
                  <a:gd name="T17" fmla="*/ 2 h 213"/>
                  <a:gd name="T18" fmla="*/ 14 w 422"/>
                  <a:gd name="T19" fmla="*/ 2 h 213"/>
                  <a:gd name="T20" fmla="*/ 0 w 422"/>
                  <a:gd name="T21" fmla="*/ 1 h 213"/>
                  <a:gd name="T22" fmla="*/ 1 w 422"/>
                  <a:gd name="T23" fmla="*/ 100 h 213"/>
                  <a:gd name="T24" fmla="*/ 40 w 422"/>
                  <a:gd name="T25" fmla="*/ 98 h 213"/>
                  <a:gd name="T26" fmla="*/ 181 w 422"/>
                  <a:gd name="T27" fmla="*/ 149 h 213"/>
                  <a:gd name="T28" fmla="*/ 335 w 422"/>
                  <a:gd name="T29" fmla="*/ 211 h 213"/>
                  <a:gd name="T30" fmla="*/ 362 w 422"/>
                  <a:gd name="T31" fmla="*/ 213 h 213"/>
                  <a:gd name="T32" fmla="*/ 362 w 422"/>
                  <a:gd name="T33" fmla="*/ 169 h 213"/>
                  <a:gd name="T34" fmla="*/ 421 w 422"/>
                  <a:gd name="T35" fmla="*/ 114 h 213"/>
                  <a:gd name="T36" fmla="*/ 420 w 422"/>
                  <a:gd name="T37" fmla="*/ 111 h 213"/>
                  <a:gd name="T38" fmla="*/ 418 w 422"/>
                  <a:gd name="T39" fmla="*/ 115 h 213"/>
                  <a:gd name="T40" fmla="*/ 362 w 422"/>
                  <a:gd name="T41" fmla="*/ 155 h 213"/>
                  <a:gd name="T42" fmla="*/ 363 w 422"/>
                  <a:gd name="T43"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213">
                    <a:moveTo>
                      <a:pt x="363" y="1"/>
                    </a:moveTo>
                    <a:cubicBezTo>
                      <a:pt x="363" y="1"/>
                      <a:pt x="346" y="0"/>
                      <a:pt x="346" y="0"/>
                    </a:cubicBezTo>
                    <a:cubicBezTo>
                      <a:pt x="346" y="0"/>
                      <a:pt x="346" y="0"/>
                      <a:pt x="346" y="0"/>
                    </a:cubicBezTo>
                    <a:cubicBezTo>
                      <a:pt x="346" y="0"/>
                      <a:pt x="346" y="0"/>
                      <a:pt x="346" y="0"/>
                    </a:cubicBezTo>
                    <a:cubicBezTo>
                      <a:pt x="346" y="0"/>
                      <a:pt x="346" y="0"/>
                      <a:pt x="346" y="0"/>
                    </a:cubicBezTo>
                    <a:cubicBezTo>
                      <a:pt x="299" y="29"/>
                      <a:pt x="203" y="87"/>
                      <a:pt x="185" y="98"/>
                    </a:cubicBezTo>
                    <a:cubicBezTo>
                      <a:pt x="182" y="100"/>
                      <a:pt x="173" y="105"/>
                      <a:pt x="164" y="105"/>
                    </a:cubicBezTo>
                    <a:cubicBezTo>
                      <a:pt x="154" y="105"/>
                      <a:pt x="147" y="101"/>
                      <a:pt x="141" y="96"/>
                    </a:cubicBezTo>
                    <a:cubicBezTo>
                      <a:pt x="126" y="86"/>
                      <a:pt x="59" y="35"/>
                      <a:pt x="14" y="2"/>
                    </a:cubicBezTo>
                    <a:cubicBezTo>
                      <a:pt x="14" y="2"/>
                      <a:pt x="14" y="2"/>
                      <a:pt x="14" y="2"/>
                    </a:cubicBezTo>
                    <a:cubicBezTo>
                      <a:pt x="14" y="2"/>
                      <a:pt x="0" y="1"/>
                      <a:pt x="0" y="1"/>
                    </a:cubicBezTo>
                    <a:cubicBezTo>
                      <a:pt x="0" y="28"/>
                      <a:pt x="0" y="65"/>
                      <a:pt x="1" y="100"/>
                    </a:cubicBezTo>
                    <a:cubicBezTo>
                      <a:pt x="12" y="98"/>
                      <a:pt x="26" y="97"/>
                      <a:pt x="40" y="98"/>
                    </a:cubicBezTo>
                    <a:cubicBezTo>
                      <a:pt x="91" y="101"/>
                      <a:pt x="139" y="125"/>
                      <a:pt x="181" y="149"/>
                    </a:cubicBezTo>
                    <a:cubicBezTo>
                      <a:pt x="222" y="172"/>
                      <a:pt x="273" y="200"/>
                      <a:pt x="335" y="211"/>
                    </a:cubicBezTo>
                    <a:cubicBezTo>
                      <a:pt x="344" y="212"/>
                      <a:pt x="353" y="213"/>
                      <a:pt x="362" y="213"/>
                    </a:cubicBezTo>
                    <a:cubicBezTo>
                      <a:pt x="362" y="169"/>
                      <a:pt x="362" y="169"/>
                      <a:pt x="362" y="169"/>
                    </a:cubicBezTo>
                    <a:cubicBezTo>
                      <a:pt x="412" y="159"/>
                      <a:pt x="419" y="127"/>
                      <a:pt x="421" y="114"/>
                    </a:cubicBezTo>
                    <a:cubicBezTo>
                      <a:pt x="421" y="113"/>
                      <a:pt x="422" y="111"/>
                      <a:pt x="420" y="111"/>
                    </a:cubicBezTo>
                    <a:cubicBezTo>
                      <a:pt x="418" y="111"/>
                      <a:pt x="418" y="114"/>
                      <a:pt x="418" y="115"/>
                    </a:cubicBezTo>
                    <a:cubicBezTo>
                      <a:pt x="416" y="122"/>
                      <a:pt x="411" y="148"/>
                      <a:pt x="362" y="155"/>
                    </a:cubicBezTo>
                    <a:lnTo>
                      <a:pt x="363" y="1"/>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55" name="Freeform 12"/>
              <p:cNvSpPr>
                <a:spLocks noEditPoints="1"/>
              </p:cNvSpPr>
              <p:nvPr/>
            </p:nvSpPr>
            <p:spPr bwMode="black">
              <a:xfrm>
                <a:off x="6490667" y="2404452"/>
                <a:ext cx="1360852" cy="408426"/>
              </a:xfrm>
              <a:custGeom>
                <a:avLst/>
                <a:gdLst>
                  <a:gd name="T0" fmla="*/ 480 w 480"/>
                  <a:gd name="T1" fmla="*/ 81 h 143"/>
                  <a:gd name="T2" fmla="*/ 478 w 480"/>
                  <a:gd name="T3" fmla="*/ 81 h 143"/>
                  <a:gd name="T4" fmla="*/ 430 w 480"/>
                  <a:gd name="T5" fmla="*/ 106 h 143"/>
                  <a:gd name="T6" fmla="*/ 390 w 480"/>
                  <a:gd name="T7" fmla="*/ 107 h 143"/>
                  <a:gd name="T8" fmla="*/ 242 w 480"/>
                  <a:gd name="T9" fmla="*/ 62 h 143"/>
                  <a:gd name="T10" fmla="*/ 74 w 480"/>
                  <a:gd name="T11" fmla="*/ 1 h 143"/>
                  <a:gd name="T12" fmla="*/ 11 w 480"/>
                  <a:gd name="T13" fmla="*/ 19 h 143"/>
                  <a:gd name="T14" fmla="*/ 0 w 480"/>
                  <a:gd name="T15" fmla="*/ 53 h 143"/>
                  <a:gd name="T16" fmla="*/ 34 w 480"/>
                  <a:gd name="T17" fmla="*/ 89 h 143"/>
                  <a:gd name="T18" fmla="*/ 47 w 480"/>
                  <a:gd name="T19" fmla="*/ 90 h 143"/>
                  <a:gd name="T20" fmla="*/ 47 w 480"/>
                  <a:gd name="T21" fmla="*/ 102 h 143"/>
                  <a:gd name="T22" fmla="*/ 59 w 480"/>
                  <a:gd name="T23" fmla="*/ 117 h 143"/>
                  <a:gd name="T24" fmla="*/ 375 w 480"/>
                  <a:gd name="T25" fmla="*/ 143 h 143"/>
                  <a:gd name="T26" fmla="*/ 396 w 480"/>
                  <a:gd name="T27" fmla="*/ 139 h 143"/>
                  <a:gd name="T28" fmla="*/ 408 w 480"/>
                  <a:gd name="T29" fmla="*/ 123 h 143"/>
                  <a:gd name="T30" fmla="*/ 408 w 480"/>
                  <a:gd name="T31" fmla="*/ 115 h 143"/>
                  <a:gd name="T32" fmla="*/ 454 w 480"/>
                  <a:gd name="T33" fmla="*/ 105 h 143"/>
                  <a:gd name="T34" fmla="*/ 480 w 480"/>
                  <a:gd name="T35" fmla="*/ 82 h 143"/>
                  <a:gd name="T36" fmla="*/ 480 w 480"/>
                  <a:gd name="T37" fmla="*/ 81 h 143"/>
                  <a:gd name="T38" fmla="*/ 47 w 480"/>
                  <a:gd name="T39" fmla="*/ 73 h 143"/>
                  <a:gd name="T40" fmla="*/ 11 w 480"/>
                  <a:gd name="T41" fmla="*/ 51 h 143"/>
                  <a:gd name="T42" fmla="*/ 21 w 480"/>
                  <a:gd name="T43" fmla="*/ 26 h 143"/>
                  <a:gd name="T44" fmla="*/ 47 w 480"/>
                  <a:gd name="T45" fmla="*/ 18 h 143"/>
                  <a:gd name="T46" fmla="*/ 47 w 480"/>
                  <a:gd name="T47" fmla="*/ 7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143">
                    <a:moveTo>
                      <a:pt x="480" y="81"/>
                    </a:moveTo>
                    <a:cubicBezTo>
                      <a:pt x="479" y="80"/>
                      <a:pt x="478" y="81"/>
                      <a:pt x="478" y="81"/>
                    </a:cubicBezTo>
                    <a:cubicBezTo>
                      <a:pt x="463" y="97"/>
                      <a:pt x="443" y="103"/>
                      <a:pt x="430" y="106"/>
                    </a:cubicBezTo>
                    <a:cubicBezTo>
                      <a:pt x="420" y="108"/>
                      <a:pt x="408" y="108"/>
                      <a:pt x="390" y="107"/>
                    </a:cubicBezTo>
                    <a:cubicBezTo>
                      <a:pt x="350" y="103"/>
                      <a:pt x="301" y="91"/>
                      <a:pt x="242" y="62"/>
                    </a:cubicBezTo>
                    <a:cubicBezTo>
                      <a:pt x="169" y="25"/>
                      <a:pt x="119" y="3"/>
                      <a:pt x="74" y="1"/>
                    </a:cubicBezTo>
                    <a:cubicBezTo>
                      <a:pt x="54" y="0"/>
                      <a:pt x="26" y="1"/>
                      <a:pt x="11" y="19"/>
                    </a:cubicBezTo>
                    <a:cubicBezTo>
                      <a:pt x="3" y="27"/>
                      <a:pt x="0" y="40"/>
                      <a:pt x="0" y="53"/>
                    </a:cubicBezTo>
                    <a:cubicBezTo>
                      <a:pt x="1" y="80"/>
                      <a:pt x="23" y="88"/>
                      <a:pt x="34" y="89"/>
                    </a:cubicBezTo>
                    <a:cubicBezTo>
                      <a:pt x="38" y="90"/>
                      <a:pt x="43" y="91"/>
                      <a:pt x="47" y="90"/>
                    </a:cubicBezTo>
                    <a:cubicBezTo>
                      <a:pt x="47" y="97"/>
                      <a:pt x="47" y="101"/>
                      <a:pt x="47" y="102"/>
                    </a:cubicBezTo>
                    <a:cubicBezTo>
                      <a:pt x="47" y="112"/>
                      <a:pt x="50" y="116"/>
                      <a:pt x="59" y="117"/>
                    </a:cubicBezTo>
                    <a:cubicBezTo>
                      <a:pt x="68" y="117"/>
                      <a:pt x="371" y="143"/>
                      <a:pt x="375" y="143"/>
                    </a:cubicBezTo>
                    <a:cubicBezTo>
                      <a:pt x="380" y="143"/>
                      <a:pt x="391" y="142"/>
                      <a:pt x="396" y="139"/>
                    </a:cubicBezTo>
                    <a:cubicBezTo>
                      <a:pt x="401" y="136"/>
                      <a:pt x="408" y="133"/>
                      <a:pt x="408" y="123"/>
                    </a:cubicBezTo>
                    <a:cubicBezTo>
                      <a:pt x="408" y="115"/>
                      <a:pt x="408" y="115"/>
                      <a:pt x="408" y="115"/>
                    </a:cubicBezTo>
                    <a:cubicBezTo>
                      <a:pt x="425" y="115"/>
                      <a:pt x="441" y="111"/>
                      <a:pt x="454" y="105"/>
                    </a:cubicBezTo>
                    <a:cubicBezTo>
                      <a:pt x="464" y="100"/>
                      <a:pt x="473" y="92"/>
                      <a:pt x="480" y="82"/>
                    </a:cubicBezTo>
                    <a:cubicBezTo>
                      <a:pt x="480" y="82"/>
                      <a:pt x="480" y="81"/>
                      <a:pt x="480" y="81"/>
                    </a:cubicBezTo>
                    <a:close/>
                    <a:moveTo>
                      <a:pt x="47" y="73"/>
                    </a:moveTo>
                    <a:cubicBezTo>
                      <a:pt x="31" y="73"/>
                      <a:pt x="12" y="69"/>
                      <a:pt x="11" y="51"/>
                    </a:cubicBezTo>
                    <a:cubicBezTo>
                      <a:pt x="10" y="41"/>
                      <a:pt x="13" y="33"/>
                      <a:pt x="21" y="26"/>
                    </a:cubicBezTo>
                    <a:cubicBezTo>
                      <a:pt x="29" y="20"/>
                      <a:pt x="37" y="19"/>
                      <a:pt x="47" y="18"/>
                    </a:cubicBezTo>
                    <a:cubicBezTo>
                      <a:pt x="47" y="39"/>
                      <a:pt x="47" y="58"/>
                      <a:pt x="47" y="73"/>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56" name="Freeform 13"/>
              <p:cNvSpPr>
                <a:spLocks/>
              </p:cNvSpPr>
              <p:nvPr/>
            </p:nvSpPr>
            <p:spPr bwMode="black">
              <a:xfrm>
                <a:off x="6620669" y="1905000"/>
                <a:ext cx="1029286" cy="422798"/>
              </a:xfrm>
              <a:custGeom>
                <a:avLst/>
                <a:gdLst>
                  <a:gd name="T0" fmla="*/ 137 w 363"/>
                  <a:gd name="T1" fmla="*/ 138 h 148"/>
                  <a:gd name="T2" fmla="*/ 163 w 363"/>
                  <a:gd name="T3" fmla="*/ 148 h 148"/>
                  <a:gd name="T4" fmla="*/ 189 w 363"/>
                  <a:gd name="T5" fmla="*/ 140 h 148"/>
                  <a:gd name="T6" fmla="*/ 363 w 363"/>
                  <a:gd name="T7" fmla="*/ 32 h 148"/>
                  <a:gd name="T8" fmla="*/ 363 w 363"/>
                  <a:gd name="T9" fmla="*/ 19 h 148"/>
                  <a:gd name="T10" fmla="*/ 348 w 363"/>
                  <a:gd name="T11" fmla="*/ 3 h 148"/>
                  <a:gd name="T12" fmla="*/ 335 w 363"/>
                  <a:gd name="T13" fmla="*/ 0 h 148"/>
                  <a:gd name="T14" fmla="*/ 330 w 363"/>
                  <a:gd name="T15" fmla="*/ 0 h 148"/>
                  <a:gd name="T16" fmla="*/ 13 w 363"/>
                  <a:gd name="T17" fmla="*/ 14 h 148"/>
                  <a:gd name="T18" fmla="*/ 0 w 363"/>
                  <a:gd name="T19" fmla="*/ 27 h 148"/>
                  <a:gd name="T20" fmla="*/ 0 w 363"/>
                  <a:gd name="T21" fmla="*/ 38 h 148"/>
                  <a:gd name="T22" fmla="*/ 137 w 363"/>
                  <a:gd name="T23"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 h="148">
                    <a:moveTo>
                      <a:pt x="137" y="138"/>
                    </a:moveTo>
                    <a:cubicBezTo>
                      <a:pt x="146" y="145"/>
                      <a:pt x="154" y="148"/>
                      <a:pt x="163" y="148"/>
                    </a:cubicBezTo>
                    <a:cubicBezTo>
                      <a:pt x="172" y="148"/>
                      <a:pt x="181" y="145"/>
                      <a:pt x="189" y="140"/>
                    </a:cubicBezTo>
                    <a:cubicBezTo>
                      <a:pt x="202" y="132"/>
                      <a:pt x="312" y="64"/>
                      <a:pt x="363" y="32"/>
                    </a:cubicBezTo>
                    <a:cubicBezTo>
                      <a:pt x="363" y="19"/>
                      <a:pt x="363" y="19"/>
                      <a:pt x="363" y="19"/>
                    </a:cubicBezTo>
                    <a:cubicBezTo>
                      <a:pt x="363" y="9"/>
                      <a:pt x="355" y="5"/>
                      <a:pt x="348" y="3"/>
                    </a:cubicBezTo>
                    <a:cubicBezTo>
                      <a:pt x="344" y="1"/>
                      <a:pt x="339" y="1"/>
                      <a:pt x="335" y="0"/>
                    </a:cubicBezTo>
                    <a:cubicBezTo>
                      <a:pt x="334" y="0"/>
                      <a:pt x="332" y="0"/>
                      <a:pt x="330" y="0"/>
                    </a:cubicBezTo>
                    <a:cubicBezTo>
                      <a:pt x="328" y="0"/>
                      <a:pt x="22" y="14"/>
                      <a:pt x="13" y="14"/>
                    </a:cubicBezTo>
                    <a:cubicBezTo>
                      <a:pt x="4" y="14"/>
                      <a:pt x="0" y="18"/>
                      <a:pt x="0" y="27"/>
                    </a:cubicBezTo>
                    <a:cubicBezTo>
                      <a:pt x="0" y="28"/>
                      <a:pt x="0" y="30"/>
                      <a:pt x="0" y="38"/>
                    </a:cubicBezTo>
                    <a:cubicBezTo>
                      <a:pt x="40" y="66"/>
                      <a:pt x="126" y="130"/>
                      <a:pt x="137" y="138"/>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grpSp>
        <p:grpSp>
          <p:nvGrpSpPr>
            <p:cNvPr id="14" name="Group 13"/>
            <p:cNvGrpSpPr/>
            <p:nvPr/>
          </p:nvGrpSpPr>
          <p:grpSpPr>
            <a:xfrm>
              <a:off x="8159128" y="1600200"/>
              <a:ext cx="1907735" cy="1721637"/>
              <a:chOff x="8159128" y="1600200"/>
              <a:chExt cx="1907735" cy="1721637"/>
            </a:xfrm>
          </p:grpSpPr>
          <p:sp>
            <p:nvSpPr>
              <p:cNvPr id="8" name="Rectangle 7">
                <a:hlinkClick r:id="rId4"/>
              </p:cNvPr>
              <p:cNvSpPr/>
              <p:nvPr/>
            </p:nvSpPr>
            <p:spPr bwMode="auto">
              <a:xfrm>
                <a:off x="8159128" y="1600200"/>
                <a:ext cx="1907735" cy="1721637"/>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400" b="1" dirty="0" smtClean="0">
                    <a:solidFill>
                      <a:schemeClr val="tx1"/>
                    </a:solidFill>
                    <a:latin typeface="Segoe UI" pitchFamily="34" charset="0"/>
                    <a:ea typeface="Segoe UI" pitchFamily="34" charset="0"/>
                    <a:cs typeface="Segoe UI" pitchFamily="34" charset="0"/>
                  </a:rPr>
                  <a:t>SQL</a:t>
                </a:r>
                <a:r>
                  <a:rPr lang="en-US" sz="1400" b="1" i="1" dirty="0" smtClean="0">
                    <a:solidFill>
                      <a:schemeClr val="tx1"/>
                    </a:solidFill>
                    <a:latin typeface="Segoe UI" pitchFamily="34" charset="0"/>
                    <a:ea typeface="Segoe UI" pitchFamily="34" charset="0"/>
                    <a:cs typeface="Segoe UI" pitchFamily="34" charset="0"/>
                  </a:rPr>
                  <a:t>variant</a:t>
                </a:r>
                <a:r>
                  <a:rPr lang="en-US" sz="1400" b="1" dirty="0" smtClean="0">
                    <a:solidFill>
                      <a:schemeClr val="tx1"/>
                    </a:solidFill>
                    <a:latin typeface="Segoe UI" pitchFamily="34" charset="0"/>
                    <a:ea typeface="Segoe UI" pitchFamily="34" charset="0"/>
                    <a:cs typeface="Segoe UI" pitchFamily="34" charset="0"/>
                  </a:rPr>
                  <a:t>.com</a:t>
                </a:r>
                <a:endParaRPr lang="en-US" sz="1400" b="1" dirty="0">
                  <a:solidFill>
                    <a:schemeClr val="tx1"/>
                  </a:solidFill>
                  <a:latin typeface="Segoe UI" pitchFamily="34" charset="0"/>
                  <a:ea typeface="Segoe UI" pitchFamily="34" charset="0"/>
                  <a:cs typeface="Segoe UI" pitchFamily="34" charset="0"/>
                </a:endParaRPr>
              </a:p>
            </p:txBody>
          </p:sp>
          <p:sp>
            <p:nvSpPr>
              <p:cNvPr id="57" name="Freeform 56"/>
              <p:cNvSpPr>
                <a:spLocks noEditPoints="1"/>
              </p:cNvSpPr>
              <p:nvPr/>
            </p:nvSpPr>
            <p:spPr bwMode="black">
              <a:xfrm>
                <a:off x="8424550" y="1883214"/>
                <a:ext cx="1376892" cy="937936"/>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z="1400" spc="-122" dirty="0">
                  <a:solidFill>
                    <a:schemeClr val="tx1"/>
                  </a:solidFill>
                  <a:latin typeface="Segoe UI Light" pitchFamily="34" charset="0"/>
                </a:endParaRPr>
              </a:p>
            </p:txBody>
          </p:sp>
        </p:grpSp>
        <p:grpSp>
          <p:nvGrpSpPr>
            <p:cNvPr id="11" name="Group 10"/>
            <p:cNvGrpSpPr/>
            <p:nvPr/>
          </p:nvGrpSpPr>
          <p:grpSpPr>
            <a:xfrm>
              <a:off x="8159128" y="3418433"/>
              <a:ext cx="1907735" cy="1721637"/>
              <a:chOff x="8159128" y="3418433"/>
              <a:chExt cx="1907735" cy="1721637"/>
            </a:xfrm>
          </p:grpSpPr>
          <p:sp>
            <p:nvSpPr>
              <p:cNvPr id="20" name="Rectangle 19">
                <a:hlinkClick r:id="rId4"/>
              </p:cNvPr>
              <p:cNvSpPr/>
              <p:nvPr/>
            </p:nvSpPr>
            <p:spPr bwMode="auto">
              <a:xfrm>
                <a:off x="8159128" y="3418433"/>
                <a:ext cx="1907735" cy="172163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400" dirty="0">
                    <a:solidFill>
                      <a:schemeClr val="tx1"/>
                    </a:solidFill>
                    <a:latin typeface="Segoe UI" pitchFamily="34" charset="0"/>
                    <a:ea typeface="Segoe UI" pitchFamily="34" charset="0"/>
                    <a:cs typeface="Segoe UI" pitchFamily="34" charset="0"/>
                  </a:rPr>
                  <a:t>@</a:t>
                </a:r>
                <a:r>
                  <a:rPr lang="en-US" sz="1400" dirty="0" err="1" smtClean="0">
                    <a:solidFill>
                      <a:schemeClr val="tx1"/>
                    </a:solidFill>
                    <a:latin typeface="Segoe UI" pitchFamily="34" charset="0"/>
                    <a:ea typeface="Segoe UI" pitchFamily="34" charset="0"/>
                    <a:cs typeface="Segoe UI" pitchFamily="34" charset="0"/>
                  </a:rPr>
                  <a:t>SQL</a:t>
                </a:r>
                <a:r>
                  <a:rPr lang="en-US" sz="1400" i="1" dirty="0" err="1" smtClean="0">
                    <a:solidFill>
                      <a:schemeClr val="tx1"/>
                    </a:solidFill>
                    <a:latin typeface="Segoe UI" pitchFamily="34" charset="0"/>
                    <a:ea typeface="Segoe UI" pitchFamily="34" charset="0"/>
                    <a:cs typeface="Segoe UI" pitchFamily="34" charset="0"/>
                  </a:rPr>
                  <a:t>variant</a:t>
                </a:r>
                <a:endParaRPr lang="en-US" sz="1400" i="1" dirty="0">
                  <a:solidFill>
                    <a:schemeClr val="tx1"/>
                  </a:solidFill>
                  <a:latin typeface="Segoe UI" pitchFamily="34" charset="0"/>
                  <a:ea typeface="Segoe UI" pitchFamily="34" charset="0"/>
                  <a:cs typeface="Segoe UI" pitchFamily="34" charset="0"/>
                </a:endParaRPr>
              </a:p>
            </p:txBody>
          </p:sp>
          <p:sp>
            <p:nvSpPr>
              <p:cNvPr id="58" name="Freeform 13"/>
              <p:cNvSpPr>
                <a:spLocks noEditPoints="1"/>
              </p:cNvSpPr>
              <p:nvPr/>
            </p:nvSpPr>
            <p:spPr bwMode="black">
              <a:xfrm>
                <a:off x="8598277" y="3697658"/>
                <a:ext cx="1029437" cy="87649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z="1400" spc="-122" dirty="0">
                  <a:solidFill>
                    <a:schemeClr val="tx1"/>
                  </a:solidFill>
                  <a:latin typeface="Segoe Light" pitchFamily="34" charset="0"/>
                </a:endParaRPr>
              </a:p>
            </p:txBody>
          </p:sp>
        </p:grpSp>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1307" y="4744135"/>
            <a:ext cx="12858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0854" y="4450985"/>
            <a:ext cx="120015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7180" y="4450985"/>
            <a:ext cx="1345405" cy="622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Aaron.Nelson\Pictures\avatar-bod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9869" y="1388304"/>
            <a:ext cx="14287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6833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Talking SQL Server from PowerShell</a:t>
            </a:r>
            <a:endParaRPr lang="en-US" dirty="0"/>
          </a:p>
        </p:txBody>
      </p:sp>
      <p:sp>
        <p:nvSpPr>
          <p:cNvPr id="3" name="Text Placeholder 2"/>
          <p:cNvSpPr>
            <a:spLocks noGrp="1"/>
          </p:cNvSpPr>
          <p:nvPr>
            <p:ph type="body" sz="quarter" idx="4294967295"/>
          </p:nvPr>
        </p:nvSpPr>
        <p:spPr>
          <a:xfrm>
            <a:off x="519113" y="1447800"/>
            <a:ext cx="11173090" cy="886397"/>
          </a:xfrm>
        </p:spPr>
        <p:txBody>
          <a:bodyPr/>
          <a:lstStyle/>
          <a:p>
            <a:r>
              <a:rPr lang="en-US" dirty="0" smtClean="0">
                <a:gradFill>
                  <a:gsLst>
                    <a:gs pos="0">
                      <a:schemeClr val="tx1"/>
                    </a:gs>
                    <a:gs pos="100000">
                      <a:schemeClr val="tx1"/>
                    </a:gs>
                  </a:gsLst>
                  <a:lin ang="5400000" scaled="0"/>
                </a:gradFill>
              </a:rPr>
              <a:t>There are several different approaches to working with SQL Server from PowerShell</a:t>
            </a:r>
          </a:p>
        </p:txBody>
      </p:sp>
      <p:sp>
        <p:nvSpPr>
          <p:cNvPr id="18" name="Dark Gray"/>
          <p:cNvSpPr/>
          <p:nvPr/>
        </p:nvSpPr>
        <p:spPr bwMode="auto">
          <a:xfrm>
            <a:off x="9152854" y="4440175"/>
            <a:ext cx="2898648" cy="874512"/>
          </a:xfrm>
          <a:prstGeom prst="roundRect">
            <a:avLst>
              <a:gd name="adj" fmla="val 0"/>
            </a:avLst>
          </a:prstGeom>
          <a:solidFill>
            <a:schemeClr val="bg1"/>
          </a:soli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.NET</a:t>
            </a:r>
          </a:p>
        </p:txBody>
      </p:sp>
      <p:sp>
        <p:nvSpPr>
          <p:cNvPr id="19" name="Green"/>
          <p:cNvSpPr/>
          <p:nvPr/>
        </p:nvSpPr>
        <p:spPr bwMode="auto">
          <a:xfrm>
            <a:off x="9173636" y="5398964"/>
            <a:ext cx="2898648" cy="874512"/>
          </a:xfrm>
          <a:prstGeom prst="roundRect">
            <a:avLst>
              <a:gd name="adj" fmla="val 0"/>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SMO</a:t>
            </a:r>
          </a:p>
        </p:txBody>
      </p:sp>
      <p:sp>
        <p:nvSpPr>
          <p:cNvPr id="20" name="Red"/>
          <p:cNvSpPr/>
          <p:nvPr/>
        </p:nvSpPr>
        <p:spPr bwMode="auto">
          <a:xfrm>
            <a:off x="3156548" y="4433248"/>
            <a:ext cx="2898648" cy="874512"/>
          </a:xfrm>
          <a:prstGeom prst="roundRect">
            <a:avLst>
              <a:gd name="adj" fmla="val 0"/>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Cmdlets</a:t>
            </a:r>
          </a:p>
        </p:txBody>
      </p:sp>
      <p:sp>
        <p:nvSpPr>
          <p:cNvPr id="21" name="Yellow"/>
          <p:cNvSpPr/>
          <p:nvPr/>
        </p:nvSpPr>
        <p:spPr bwMode="auto">
          <a:xfrm>
            <a:off x="3156548" y="5398964"/>
            <a:ext cx="2898648" cy="874512"/>
          </a:xfrm>
          <a:prstGeom prst="roundRect">
            <a:avLst>
              <a:gd name="adj" fmla="val 0"/>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SQL PowerShell</a:t>
            </a:r>
          </a:p>
        </p:txBody>
      </p:sp>
      <p:sp>
        <p:nvSpPr>
          <p:cNvPr id="22" name="Orange"/>
          <p:cNvSpPr/>
          <p:nvPr/>
        </p:nvSpPr>
        <p:spPr bwMode="auto">
          <a:xfrm>
            <a:off x="6142438" y="5398964"/>
            <a:ext cx="2898648" cy="874512"/>
          </a:xfrm>
          <a:prstGeom prst="roundRect">
            <a:avLst>
              <a:gd name="adj" fmla="val 0"/>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ADO.NET</a:t>
            </a: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23" name="Light Blue"/>
          <p:cNvSpPr/>
          <p:nvPr/>
        </p:nvSpPr>
        <p:spPr bwMode="auto">
          <a:xfrm>
            <a:off x="168786" y="4419393"/>
            <a:ext cx="2898648" cy="874512"/>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Windows PowerShell</a:t>
            </a: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24" name="Dark Blue"/>
          <p:cNvSpPr/>
          <p:nvPr/>
        </p:nvSpPr>
        <p:spPr bwMode="auto">
          <a:xfrm>
            <a:off x="153056" y="5398964"/>
            <a:ext cx="2898648" cy="874512"/>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SQL Provider</a:t>
            </a:r>
          </a:p>
        </p:txBody>
      </p:sp>
      <p:sp>
        <p:nvSpPr>
          <p:cNvPr id="25" name="White"/>
          <p:cNvSpPr/>
          <p:nvPr/>
        </p:nvSpPr>
        <p:spPr bwMode="auto">
          <a:xfrm>
            <a:off x="6142438" y="4440175"/>
            <a:ext cx="2898648" cy="874512"/>
          </a:xfrm>
          <a:prstGeom prst="roundRect">
            <a:avLst>
              <a:gd name="adj" fmla="val 0"/>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bg2">
                    <a:alpha val="99000"/>
                  </a:schemeClr>
                </a:solidFill>
                <a:latin typeface="Segoe UI" pitchFamily="34" charset="0"/>
                <a:ea typeface="Segoe UI" pitchFamily="34" charset="0"/>
                <a:cs typeface="Segoe UI" pitchFamily="34" charset="0"/>
              </a:rPr>
              <a:t>WMI</a:t>
            </a:r>
          </a:p>
        </p:txBody>
      </p:sp>
    </p:spTree>
    <p:extLst>
      <p:ext uri="{BB962C8B-B14F-4D97-AF65-F5344CB8AC3E}">
        <p14:creationId xmlns:p14="http://schemas.microsoft.com/office/powerpoint/2010/main" val="468031627"/>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SQL Server 2012 PowerShell Provider</a:t>
            </a:r>
            <a:endParaRPr lang="en-US" dirty="0"/>
          </a:p>
        </p:txBody>
      </p:sp>
      <p:sp>
        <p:nvSpPr>
          <p:cNvPr id="3" name="Text Placeholder 2"/>
          <p:cNvSpPr>
            <a:spLocks noGrp="1"/>
          </p:cNvSpPr>
          <p:nvPr>
            <p:ph type="body" sz="quarter" idx="4294967295"/>
          </p:nvPr>
        </p:nvSpPr>
        <p:spPr>
          <a:xfrm>
            <a:off x="519113" y="1447800"/>
            <a:ext cx="11173090" cy="1329595"/>
          </a:xfrm>
        </p:spPr>
        <p:txBody>
          <a:bodyPr/>
          <a:lstStyle/>
          <a:p>
            <a:r>
              <a:rPr lang="en-US" dirty="0" smtClean="0">
                <a:gradFill>
                  <a:gsLst>
                    <a:gs pos="0">
                      <a:schemeClr val="tx1"/>
                    </a:gs>
                    <a:gs pos="100000">
                      <a:schemeClr val="tx1"/>
                    </a:gs>
                  </a:gsLst>
                  <a:lin ang="5400000" scaled="0"/>
                </a:gradFill>
              </a:rPr>
              <a:t>Once you’re inside the SQL Server Provider for PowerShell you have a lot of options besides just working with databases inside of the Relational Engine</a:t>
            </a:r>
          </a:p>
        </p:txBody>
      </p:sp>
      <p:sp>
        <p:nvSpPr>
          <p:cNvPr id="18" name="Dark Gray"/>
          <p:cNvSpPr/>
          <p:nvPr/>
        </p:nvSpPr>
        <p:spPr bwMode="auto">
          <a:xfrm>
            <a:off x="9137124" y="5398964"/>
            <a:ext cx="2898648" cy="874512"/>
          </a:xfrm>
          <a:prstGeom prst="roundRect">
            <a:avLst>
              <a:gd name="adj" fmla="val 0"/>
            </a:avLst>
          </a:prstGeom>
          <a:solidFill>
            <a:schemeClr val="bg1"/>
          </a:soli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chemeClr val="tx1">
                    <a:alpha val="99000"/>
                  </a:schemeClr>
                </a:solidFill>
                <a:latin typeface="Segoe UI" pitchFamily="34" charset="0"/>
                <a:ea typeface="Segoe UI" pitchFamily="34" charset="0"/>
                <a:cs typeface="Segoe UI" pitchFamily="34" charset="0"/>
              </a:rPr>
              <a:t>Analysis Services</a:t>
            </a:r>
            <a:endParaRPr lang="en-US" sz="2200" dirty="0" smtClean="0">
              <a:solidFill>
                <a:schemeClr val="tx1">
                  <a:alpha val="99000"/>
                </a:schemeClr>
              </a:solidFill>
              <a:latin typeface="Segoe UI" pitchFamily="34" charset="0"/>
              <a:ea typeface="Segoe UI" pitchFamily="34" charset="0"/>
              <a:cs typeface="Segoe UI" pitchFamily="34" charset="0"/>
            </a:endParaRPr>
          </a:p>
        </p:txBody>
      </p:sp>
      <p:sp>
        <p:nvSpPr>
          <p:cNvPr id="19" name="Green"/>
          <p:cNvSpPr/>
          <p:nvPr/>
        </p:nvSpPr>
        <p:spPr bwMode="auto">
          <a:xfrm>
            <a:off x="9137124" y="4433248"/>
            <a:ext cx="2898648" cy="874512"/>
          </a:xfrm>
          <a:prstGeom prst="roundRect">
            <a:avLst>
              <a:gd name="adj" fmla="val 0"/>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chemeClr val="tx1">
                    <a:alpha val="99000"/>
                  </a:schemeClr>
                </a:solidFill>
                <a:latin typeface="Segoe UI" pitchFamily="34" charset="0"/>
                <a:ea typeface="Segoe UI" pitchFamily="34" charset="0"/>
                <a:cs typeface="Segoe UI" pitchFamily="34" charset="0"/>
              </a:rPr>
              <a:t>Data Collection</a:t>
            </a:r>
            <a:endParaRPr lang="en-US" sz="2200" dirty="0" smtClean="0">
              <a:solidFill>
                <a:schemeClr val="tx1">
                  <a:alpha val="99000"/>
                </a:schemeClr>
              </a:solidFill>
              <a:latin typeface="Segoe UI" pitchFamily="34" charset="0"/>
              <a:ea typeface="Segoe UI" pitchFamily="34" charset="0"/>
              <a:cs typeface="Segoe UI" pitchFamily="34" charset="0"/>
            </a:endParaRPr>
          </a:p>
        </p:txBody>
      </p:sp>
      <p:sp>
        <p:nvSpPr>
          <p:cNvPr id="20" name="Red"/>
          <p:cNvSpPr/>
          <p:nvPr/>
        </p:nvSpPr>
        <p:spPr bwMode="auto">
          <a:xfrm>
            <a:off x="6142435" y="5398964"/>
            <a:ext cx="2898648" cy="874512"/>
          </a:xfrm>
          <a:prstGeom prst="roundRect">
            <a:avLst>
              <a:gd name="adj" fmla="val 0"/>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chemeClr val="tx1">
                    <a:alpha val="99000"/>
                  </a:schemeClr>
                </a:solidFill>
                <a:latin typeface="Segoe UI" pitchFamily="34" charset="0"/>
                <a:ea typeface="Segoe UI" pitchFamily="34" charset="0"/>
                <a:cs typeface="Segoe UI" pitchFamily="34" charset="0"/>
              </a:rPr>
              <a:t>Integration Services</a:t>
            </a:r>
            <a:endParaRPr lang="en-US" sz="2200" dirty="0" smtClean="0">
              <a:solidFill>
                <a:schemeClr val="tx1">
                  <a:alpha val="99000"/>
                </a:schemeClr>
              </a:solidFill>
              <a:latin typeface="Segoe UI" pitchFamily="34" charset="0"/>
              <a:ea typeface="Segoe UI" pitchFamily="34" charset="0"/>
              <a:cs typeface="Segoe UI" pitchFamily="34" charset="0"/>
            </a:endParaRPr>
          </a:p>
        </p:txBody>
      </p:sp>
      <p:sp>
        <p:nvSpPr>
          <p:cNvPr id="21" name="Yellow"/>
          <p:cNvSpPr/>
          <p:nvPr/>
        </p:nvSpPr>
        <p:spPr bwMode="auto">
          <a:xfrm>
            <a:off x="6142438" y="4433248"/>
            <a:ext cx="2898648" cy="874512"/>
          </a:xfrm>
          <a:prstGeom prst="roundRect">
            <a:avLst>
              <a:gd name="adj" fmla="val 0"/>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chemeClr val="tx1">
                    <a:alpha val="99000"/>
                  </a:schemeClr>
                </a:solidFill>
                <a:latin typeface="Segoe UI" pitchFamily="34" charset="0"/>
                <a:ea typeface="Segoe UI" pitchFamily="34" charset="0"/>
                <a:cs typeface="Segoe UI" pitchFamily="34" charset="0"/>
              </a:rPr>
              <a:t>Registrations</a:t>
            </a:r>
            <a:endParaRPr lang="en-US" sz="2200" dirty="0" smtClean="0">
              <a:solidFill>
                <a:schemeClr val="tx1">
                  <a:alpha val="99000"/>
                </a:schemeClr>
              </a:solidFill>
              <a:latin typeface="Segoe UI" pitchFamily="34" charset="0"/>
              <a:ea typeface="Segoe UI" pitchFamily="34" charset="0"/>
              <a:cs typeface="Segoe UI" pitchFamily="34" charset="0"/>
            </a:endParaRPr>
          </a:p>
        </p:txBody>
      </p:sp>
      <p:sp>
        <p:nvSpPr>
          <p:cNvPr id="22" name="Orange"/>
          <p:cNvSpPr/>
          <p:nvPr/>
        </p:nvSpPr>
        <p:spPr bwMode="auto">
          <a:xfrm>
            <a:off x="3147745" y="5398964"/>
            <a:ext cx="2898648" cy="874512"/>
          </a:xfrm>
          <a:prstGeom prst="roundRect">
            <a:avLst>
              <a:gd name="adj" fmla="val 0"/>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chemeClr val="tx1">
                    <a:alpha val="99000"/>
                  </a:schemeClr>
                </a:solidFill>
                <a:latin typeface="Segoe UI" pitchFamily="34" charset="0"/>
                <a:ea typeface="Segoe UI" pitchFamily="34" charset="0"/>
                <a:cs typeface="Segoe UI" pitchFamily="34" charset="0"/>
              </a:rPr>
              <a:t>Utility</a:t>
            </a:r>
          </a:p>
        </p:txBody>
      </p:sp>
      <p:sp>
        <p:nvSpPr>
          <p:cNvPr id="23" name="Light Blue"/>
          <p:cNvSpPr/>
          <p:nvPr/>
        </p:nvSpPr>
        <p:spPr bwMode="auto">
          <a:xfrm>
            <a:off x="3147745" y="4433248"/>
            <a:ext cx="2898648" cy="874512"/>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chemeClr val="tx1">
                    <a:alpha val="99000"/>
                  </a:schemeClr>
                </a:solidFill>
                <a:latin typeface="Segoe UI" pitchFamily="34" charset="0"/>
                <a:ea typeface="Segoe UI" pitchFamily="34" charset="0"/>
                <a:cs typeface="Segoe UI" pitchFamily="34" charset="0"/>
              </a:rPr>
              <a:t>Policy Management</a:t>
            </a:r>
          </a:p>
        </p:txBody>
      </p:sp>
      <p:sp>
        <p:nvSpPr>
          <p:cNvPr id="24" name="Dark Blue"/>
          <p:cNvSpPr/>
          <p:nvPr/>
        </p:nvSpPr>
        <p:spPr bwMode="auto">
          <a:xfrm>
            <a:off x="153056" y="5398964"/>
            <a:ext cx="2898648" cy="874512"/>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Server Extended Events</a:t>
            </a:r>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5" name="White"/>
          <p:cNvSpPr/>
          <p:nvPr/>
        </p:nvSpPr>
        <p:spPr bwMode="auto">
          <a:xfrm>
            <a:off x="153053" y="4433248"/>
            <a:ext cx="2898648" cy="874512"/>
          </a:xfrm>
          <a:prstGeom prst="roundRect">
            <a:avLst>
              <a:gd name="adj" fmla="val 0"/>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chemeClr val="bg2">
                    <a:alpha val="99000"/>
                  </a:schemeClr>
                </a:solidFill>
                <a:latin typeface="Segoe UI" pitchFamily="34" charset="0"/>
                <a:ea typeface="Segoe UI" pitchFamily="34" charset="0"/>
                <a:cs typeface="Segoe UI" pitchFamily="34" charset="0"/>
              </a:rPr>
              <a:t>Database Engine</a:t>
            </a:r>
            <a:endParaRPr lang="en-US" sz="2200" dirty="0" smtClean="0">
              <a:solidFill>
                <a:schemeClr val="bg2">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35130761"/>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07996"/>
          </a:xfrm>
        </p:spPr>
        <p:txBody>
          <a:bodyPr/>
          <a:lstStyle/>
          <a:p>
            <a:r>
              <a:rPr lang="en-US" dirty="0" smtClean="0"/>
              <a:t>PowerShell for SQL Server</a:t>
            </a:r>
            <a:br>
              <a:rPr lang="en-US" dirty="0" smtClean="0"/>
            </a:br>
            <a:r>
              <a:rPr lang="en-US" sz="3600" dirty="0" smtClean="0">
                <a:solidFill>
                  <a:schemeClr val="accent1"/>
                </a:solidFill>
              </a:rPr>
              <a:t>Traversing the SQLSERVER:\SQL\ Provider 101</a:t>
            </a:r>
            <a:endParaRPr lang="en-US" dirty="0">
              <a:solidFill>
                <a:schemeClr val="accent1"/>
              </a:solidFill>
            </a:endParaRPr>
          </a:p>
        </p:txBody>
      </p:sp>
      <p:sp>
        <p:nvSpPr>
          <p:cNvPr id="3" name="Text Placeholder 2"/>
          <p:cNvSpPr>
            <a:spLocks noGrp="1"/>
          </p:cNvSpPr>
          <p:nvPr>
            <p:ph type="body" sz="quarter" idx="4294967295"/>
          </p:nvPr>
        </p:nvSpPr>
        <p:spPr>
          <a:xfrm>
            <a:off x="507868" y="1905000"/>
            <a:ext cx="11301544" cy="3841052"/>
          </a:xfrm>
        </p:spPr>
        <p:txBody>
          <a:bodyPr/>
          <a:lstStyle/>
          <a:p>
            <a:r>
              <a:rPr lang="en-US" dirty="0" smtClean="0">
                <a:gradFill>
                  <a:gsLst>
                    <a:gs pos="0">
                      <a:schemeClr val="tx1"/>
                    </a:gs>
                    <a:gs pos="100000">
                      <a:schemeClr val="tx1"/>
                    </a:gs>
                  </a:gsLst>
                  <a:lin ang="5400000" scaled="0"/>
                </a:gradFill>
              </a:rPr>
              <a:t>If you know how to navigate Object Explorer in SSMS you already know how to navigate the SQL Server PowerShell Provider</a:t>
            </a:r>
          </a:p>
          <a:p>
            <a:endParaRPr lang="en-US" dirty="0">
              <a:gradFill>
                <a:gsLst>
                  <a:gs pos="0">
                    <a:schemeClr val="tx1"/>
                  </a:gs>
                  <a:gs pos="100000">
                    <a:schemeClr val="tx1"/>
                  </a:gs>
                </a:gsLst>
                <a:lin ang="5400000" scaled="0"/>
              </a:gradFill>
            </a:endParaRPr>
          </a:p>
          <a:p>
            <a:r>
              <a:rPr lang="en-US" dirty="0" smtClean="0">
                <a:gradFill>
                  <a:gsLst>
                    <a:gs pos="0">
                      <a:schemeClr val="tx1"/>
                    </a:gs>
                    <a:gs pos="100000">
                      <a:schemeClr val="tx1"/>
                    </a:gs>
                  </a:gsLst>
                  <a:lin ang="5400000" scaled="0"/>
                </a:gradFill>
              </a:rPr>
              <a:t>To navigate to an instance it looks like this:</a:t>
            </a:r>
            <a:br>
              <a:rPr lang="en-US" dirty="0" smtClean="0">
                <a:gradFill>
                  <a:gsLst>
                    <a:gs pos="0">
                      <a:schemeClr val="tx1"/>
                    </a:gs>
                    <a:gs pos="100000">
                      <a:schemeClr val="tx1"/>
                    </a:gs>
                  </a:gsLst>
                  <a:lin ang="5400000" scaled="0"/>
                </a:gradFill>
              </a:rPr>
            </a:br>
            <a:r>
              <a:rPr lang="en-US" dirty="0">
                <a:solidFill>
                  <a:schemeClr val="accent1"/>
                </a:solidFill>
              </a:rPr>
              <a:t>SQLSERVER:\</a:t>
            </a:r>
            <a:r>
              <a:rPr lang="en-US" dirty="0" smtClean="0">
                <a:solidFill>
                  <a:schemeClr val="accent1"/>
                </a:solidFill>
              </a:rPr>
              <a:t>SQL\</a:t>
            </a:r>
            <a:r>
              <a:rPr lang="en-US" dirty="0" err="1" smtClean="0">
                <a:gradFill>
                  <a:gsLst>
                    <a:gs pos="0">
                      <a:schemeClr val="tx1"/>
                    </a:gs>
                    <a:gs pos="100000">
                      <a:schemeClr val="tx1"/>
                    </a:gs>
                  </a:gsLst>
                  <a:lin ang="5400000" scaled="0"/>
                </a:gradFill>
              </a:rPr>
              <a:t>LocalHost</a:t>
            </a:r>
            <a:r>
              <a:rPr lang="en-US" dirty="0" smtClean="0">
                <a:gradFill>
                  <a:gsLst>
                    <a:gs pos="0">
                      <a:schemeClr val="tx1"/>
                    </a:gs>
                    <a:gs pos="100000">
                      <a:schemeClr val="tx1"/>
                    </a:gs>
                  </a:gsLst>
                  <a:lin ang="5400000" scaled="0"/>
                </a:gradFill>
              </a:rPr>
              <a:t>\Default</a:t>
            </a:r>
            <a:r>
              <a:rPr lang="en-US" dirty="0">
                <a:solidFill>
                  <a:schemeClr val="accent1"/>
                </a:solidFill>
              </a:rPr>
              <a:t>\Databases</a:t>
            </a:r>
          </a:p>
          <a:p>
            <a:r>
              <a:rPr lang="en-US" dirty="0" smtClean="0">
                <a:gradFill>
                  <a:gsLst>
                    <a:gs pos="0">
                      <a:schemeClr val="tx1"/>
                    </a:gs>
                    <a:gs pos="100000">
                      <a:schemeClr val="tx1"/>
                    </a:gs>
                  </a:gsLst>
                  <a:lin ang="5400000" scaled="0"/>
                </a:gradFill>
              </a:rPr>
              <a:t>To get to a named instance on a remote server it’s like this:</a:t>
            </a:r>
            <a:br>
              <a:rPr lang="en-US" dirty="0" smtClean="0">
                <a:gradFill>
                  <a:gsLst>
                    <a:gs pos="0">
                      <a:schemeClr val="tx1"/>
                    </a:gs>
                    <a:gs pos="100000">
                      <a:schemeClr val="tx1"/>
                    </a:gs>
                  </a:gsLst>
                  <a:lin ang="5400000" scaled="0"/>
                </a:gradFill>
              </a:rPr>
            </a:br>
            <a:r>
              <a:rPr lang="en-US" dirty="0">
                <a:solidFill>
                  <a:schemeClr val="accent1"/>
                </a:solidFill>
              </a:rPr>
              <a:t>SQLSERVER:\</a:t>
            </a:r>
            <a:r>
              <a:rPr lang="en-US" dirty="0" smtClean="0">
                <a:solidFill>
                  <a:schemeClr val="accent1"/>
                </a:solidFill>
              </a:rPr>
              <a:t>SQL\</a:t>
            </a:r>
            <a:r>
              <a:rPr lang="en-US" dirty="0" smtClean="0">
                <a:gradFill>
                  <a:gsLst>
                    <a:gs pos="0">
                      <a:schemeClr val="tx1"/>
                    </a:gs>
                    <a:gs pos="100000">
                      <a:schemeClr val="tx1"/>
                    </a:gs>
                  </a:gsLst>
                  <a:lin ang="5400000" scaled="0"/>
                </a:gradFill>
              </a:rPr>
              <a:t>ProdSQL01\R2</a:t>
            </a:r>
            <a:r>
              <a:rPr lang="en-US" dirty="0">
                <a:solidFill>
                  <a:schemeClr val="accent1"/>
                </a:solidFill>
              </a:rPr>
              <a:t>\Databases</a:t>
            </a:r>
          </a:p>
        </p:txBody>
      </p:sp>
      <p:pic>
        <p:nvPicPr>
          <p:cNvPr id="6"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43098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07996"/>
          </a:xfrm>
        </p:spPr>
        <p:txBody>
          <a:bodyPr/>
          <a:lstStyle/>
          <a:p>
            <a:r>
              <a:rPr lang="en-US" dirty="0" smtClean="0"/>
              <a:t>SQLPSX</a:t>
            </a:r>
            <a:br>
              <a:rPr lang="en-US" dirty="0" smtClean="0"/>
            </a:br>
            <a:r>
              <a:rPr lang="en-US" sz="3600" dirty="0" smtClean="0">
                <a:solidFill>
                  <a:schemeClr val="accent1"/>
                </a:solidFill>
              </a:rPr>
              <a:t>make things easy on yourself.  Download this now!</a:t>
            </a:r>
            <a:endParaRPr lang="en-US" dirty="0">
              <a:solidFill>
                <a:schemeClr val="accent1"/>
              </a:solidFill>
            </a:endParaRPr>
          </a:p>
        </p:txBody>
      </p:sp>
      <p:sp>
        <p:nvSpPr>
          <p:cNvPr id="3" name="Text Placeholder 2"/>
          <p:cNvSpPr>
            <a:spLocks noGrp="1"/>
          </p:cNvSpPr>
          <p:nvPr>
            <p:ph type="body" sz="quarter" idx="4294967295"/>
          </p:nvPr>
        </p:nvSpPr>
        <p:spPr>
          <a:xfrm>
            <a:off x="507868" y="1905000"/>
            <a:ext cx="11173090" cy="4222694"/>
          </a:xfrm>
        </p:spPr>
        <p:txBody>
          <a:bodyPr/>
          <a:lstStyle/>
          <a:p>
            <a:r>
              <a:rPr lang="en-US" dirty="0" smtClean="0">
                <a:gradFill>
                  <a:gsLst>
                    <a:gs pos="0">
                      <a:schemeClr val="tx1"/>
                    </a:gs>
                    <a:gs pos="100000">
                      <a:schemeClr val="tx1"/>
                    </a:gs>
                  </a:gsLst>
                  <a:lin ang="5400000" scaled="0"/>
                </a:gradFill>
              </a:rPr>
              <a:t>First: Don’t Script, write PowerShell Functions instead</a:t>
            </a:r>
          </a:p>
          <a:p>
            <a:pPr lvl="1"/>
            <a:r>
              <a:rPr lang="en-US" dirty="0">
                <a:gradFill>
                  <a:gsLst>
                    <a:gs pos="0">
                      <a:schemeClr val="tx1"/>
                    </a:gs>
                    <a:gs pos="100000">
                      <a:schemeClr val="tx1"/>
                    </a:gs>
                  </a:gsLst>
                  <a:lin ang="5400000" scaled="0"/>
                </a:gradFill>
                <a:hlinkClick r:id="rId3"/>
              </a:rPr>
              <a:t>http://blogs.technet.com/b/heyscriptingguy/archive/2011/06/26/don-t-write-scripts-write-powershell-functions.aspx</a:t>
            </a:r>
            <a:r>
              <a:rPr lang="en-US" dirty="0">
                <a:gradFill>
                  <a:gsLst>
                    <a:gs pos="0">
                      <a:schemeClr val="tx1"/>
                    </a:gs>
                    <a:gs pos="100000">
                      <a:schemeClr val="tx1"/>
                    </a:gs>
                  </a:gsLst>
                  <a:lin ang="5400000" scaled="0"/>
                </a:gradFill>
              </a:rPr>
              <a:t> </a:t>
            </a:r>
            <a:endParaRPr lang="en-US" dirty="0" smtClean="0">
              <a:gradFill>
                <a:gsLst>
                  <a:gs pos="0">
                    <a:schemeClr val="tx1"/>
                  </a:gs>
                  <a:gs pos="100000">
                    <a:schemeClr val="tx1"/>
                  </a:gs>
                </a:gsLst>
                <a:lin ang="5400000" scaled="0"/>
              </a:gradFill>
            </a:endParaRPr>
          </a:p>
          <a:p>
            <a:pPr lvl="1"/>
            <a:endParaRPr lang="en-US" dirty="0" smtClean="0">
              <a:gradFill>
                <a:gsLst>
                  <a:gs pos="0">
                    <a:schemeClr val="tx1"/>
                  </a:gs>
                  <a:gs pos="100000">
                    <a:schemeClr val="tx1"/>
                  </a:gs>
                </a:gsLst>
                <a:lin ang="5400000" scaled="0"/>
              </a:gradFill>
            </a:endParaRPr>
          </a:p>
          <a:p>
            <a:r>
              <a:rPr lang="en-US" dirty="0" smtClean="0">
                <a:gradFill>
                  <a:gsLst>
                    <a:gs pos="0">
                      <a:schemeClr val="tx1"/>
                    </a:gs>
                    <a:gs pos="100000">
                      <a:schemeClr val="tx1"/>
                    </a:gs>
                  </a:gsLst>
                  <a:lin ang="5400000" scaled="0"/>
                </a:gradFill>
              </a:rPr>
              <a:t>Second: Don’t write code directly against the SMO if you can avoid it.</a:t>
            </a:r>
          </a:p>
          <a:p>
            <a:pPr lvl="1"/>
            <a:r>
              <a:rPr lang="en-US" dirty="0" smtClean="0">
                <a:gradFill>
                  <a:gsLst>
                    <a:gs pos="0">
                      <a:srgbClr val="FFFFFF"/>
                    </a:gs>
                    <a:gs pos="100000">
                      <a:srgbClr val="FFFFFF"/>
                    </a:gs>
                  </a:gsLst>
                  <a:lin ang="5400000" scaled="0"/>
                </a:gradFill>
              </a:rPr>
              <a:t>Chad Miller is better than you.  See for yourself…</a:t>
            </a:r>
            <a:br>
              <a:rPr lang="en-US" dirty="0" smtClean="0">
                <a:gradFill>
                  <a:gsLst>
                    <a:gs pos="0">
                      <a:srgbClr val="FFFFFF"/>
                    </a:gs>
                    <a:gs pos="100000">
                      <a:srgbClr val="FFFFFF"/>
                    </a:gs>
                  </a:gsLst>
                  <a:lin ang="5400000" scaled="0"/>
                </a:gradFill>
              </a:rPr>
            </a:br>
            <a:r>
              <a:rPr lang="en-US" dirty="0" err="1" smtClean="0">
                <a:gradFill>
                  <a:gsLst>
                    <a:gs pos="0">
                      <a:srgbClr val="FFFFFF"/>
                    </a:gs>
                    <a:gs pos="100000">
                      <a:srgbClr val="FFFFFF"/>
                    </a:gs>
                  </a:gsLst>
                  <a:lin ang="5400000" scaled="0"/>
                </a:gradFill>
              </a:rPr>
              <a:t>CodePlex</a:t>
            </a:r>
            <a:r>
              <a:rPr lang="en-US" dirty="0" smtClean="0">
                <a:gradFill>
                  <a:gsLst>
                    <a:gs pos="0">
                      <a:srgbClr val="FFFFFF"/>
                    </a:gs>
                    <a:gs pos="100000">
                      <a:srgbClr val="FFFFFF"/>
                    </a:gs>
                  </a:gsLst>
                  <a:lin ang="5400000" scaled="0"/>
                </a:gradFill>
              </a:rPr>
              <a:t>: </a:t>
            </a:r>
            <a:r>
              <a:rPr lang="en-US" dirty="0" smtClean="0">
                <a:gradFill>
                  <a:gsLst>
                    <a:gs pos="0">
                      <a:srgbClr val="FFFFFF"/>
                    </a:gs>
                    <a:gs pos="100000">
                      <a:srgbClr val="FFFFFF"/>
                    </a:gs>
                  </a:gsLst>
                  <a:lin ang="5400000" scaled="0"/>
                </a:gradFill>
                <a:hlinkClick r:id="rId4"/>
              </a:rPr>
              <a:t>SQLPSX.codeplex.com</a:t>
            </a:r>
            <a:r>
              <a:rPr lang="en-US" dirty="0" smtClean="0">
                <a:gradFill>
                  <a:gsLst>
                    <a:gs pos="0">
                      <a:srgbClr val="FFFFFF"/>
                    </a:gs>
                    <a:gs pos="86000">
                      <a:srgbClr val="FFFFFF"/>
                    </a:gs>
                  </a:gsLst>
                  <a:lin ang="5400000" scaled="0"/>
                </a:gradFill>
                <a:hlinkClick r:id="rId5"/>
              </a:rPr>
              <a:t> </a:t>
            </a:r>
            <a:endParaRPr lang="en-US" dirty="0" smtClean="0">
              <a:gradFill>
                <a:gsLst>
                  <a:gs pos="0">
                    <a:srgbClr val="FFFFFF"/>
                  </a:gs>
                  <a:gs pos="86000">
                    <a:srgbClr val="FFFFFF"/>
                  </a:gs>
                </a:gsLst>
                <a:lin ang="5400000" scaled="0"/>
              </a:gradFill>
            </a:endParaRPr>
          </a:p>
          <a:p>
            <a:pPr lvl="1"/>
            <a:endParaRPr lang="en-US" dirty="0" smtClean="0">
              <a:gradFill>
                <a:gsLst>
                  <a:gs pos="0">
                    <a:schemeClr val="tx1"/>
                  </a:gs>
                  <a:gs pos="100000">
                    <a:schemeClr val="tx1"/>
                  </a:gs>
                </a:gsLst>
                <a:lin ang="5400000" scaled="0"/>
              </a:gradFill>
            </a:endParaRPr>
          </a:p>
        </p:txBody>
      </p:sp>
      <p:pic>
        <p:nvPicPr>
          <p:cNvPr id="6" name="Picture 2" descr="C:\Users\Jordan\Desktop\TechEd_2012\TechEd-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883263"/>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12 for 2012</a:t>
            </a:r>
            <a:endParaRPr lang="en-US" dirty="0"/>
          </a:p>
        </p:txBody>
      </p:sp>
      <p:sp>
        <p:nvSpPr>
          <p:cNvPr id="3" name="Subtitle 2"/>
          <p:cNvSpPr>
            <a:spLocks noGrp="1"/>
          </p:cNvSpPr>
          <p:nvPr>
            <p:ph type="subTitle" idx="1"/>
          </p:nvPr>
        </p:nvSpPr>
        <p:spPr/>
        <p:txBody>
          <a:bodyPr/>
          <a:lstStyle/>
          <a:p>
            <a:endParaRPr lang="en-US"/>
          </a:p>
        </p:txBody>
      </p:sp>
      <p:sp>
        <p:nvSpPr>
          <p:cNvPr id="4" name="Title 3"/>
          <p:cNvSpPr>
            <a:spLocks noGrp="1"/>
          </p:cNvSpPr>
          <p:nvPr>
            <p:ph type="ctrTitle"/>
          </p:nvPr>
        </p:nvSpPr>
        <p:spPr>
          <a:xfrm>
            <a:off x="4189412" y="3352800"/>
            <a:ext cx="6610546" cy="1523494"/>
          </a:xfrm>
        </p:spPr>
        <p:txBody>
          <a:bodyPr/>
          <a:lstStyle/>
          <a:p>
            <a:r>
              <a:rPr lang="en-US" dirty="0" smtClean="0"/>
              <a:t>12 PowerShell scripts for working with SQL Server 2012</a:t>
            </a:r>
            <a:endParaRPr lang="en-US" dirty="0"/>
          </a:p>
        </p:txBody>
      </p:sp>
    </p:spTree>
    <p:extLst>
      <p:ext uri="{BB962C8B-B14F-4D97-AF65-F5344CB8AC3E}">
        <p14:creationId xmlns:p14="http://schemas.microsoft.com/office/powerpoint/2010/main" val="422181276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pic>
        <p:nvPicPr>
          <p:cNvPr id="9" name="Picture 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1604414" y="1724929"/>
            <a:ext cx="3157288" cy="3415273"/>
          </a:xfrm>
          <a:prstGeom prst="rect">
            <a:avLst/>
          </a:prstGeom>
        </p:spPr>
      </p:pic>
      <p:grpSp>
        <p:nvGrpSpPr>
          <p:cNvPr id="24" name="Group 23"/>
          <p:cNvGrpSpPr/>
          <p:nvPr/>
        </p:nvGrpSpPr>
        <p:grpSpPr>
          <a:xfrm>
            <a:off x="8737815" y="1725159"/>
            <a:ext cx="1846596" cy="3415043"/>
            <a:chOff x="9179919" y="1752599"/>
            <a:chExt cx="1846596" cy="3415043"/>
          </a:xfrm>
        </p:grpSpPr>
        <p:sp>
          <p:nvSpPr>
            <p:cNvPr id="7" name="Rectangle 6"/>
            <p:cNvSpPr/>
            <p:nvPr/>
          </p:nvSpPr>
          <p:spPr bwMode="auto">
            <a:xfrm>
              <a:off x="9179919" y="1752599"/>
              <a:ext cx="1846596" cy="34150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algn="ctr" defTabSz="685666" fontAlgn="base">
                <a:spcBef>
                  <a:spcPct val="0"/>
                </a:spcBef>
                <a:spcAft>
                  <a:spcPct val="0"/>
                </a:spcAft>
              </a:pPr>
              <a:r>
                <a:rPr lang="en-US" sz="1600" dirty="0" smtClean="0">
                  <a:gradFill>
                    <a:gsLst>
                      <a:gs pos="50000">
                        <a:srgbClr val="FFFFFF"/>
                      </a:gs>
                      <a:gs pos="100000">
                        <a:srgbClr val="FFFFFF"/>
                      </a:gs>
                    </a:gsLst>
                    <a:lin ang="5400000" scaled="0"/>
                  </a:gradFill>
                  <a:ea typeface="Segoe UI" pitchFamily="34" charset="0"/>
                  <a:cs typeface="Segoe UI" pitchFamily="34" charset="0"/>
                </a:rPr>
                <a:t>@sqlserver</a:t>
              </a:r>
            </a:p>
            <a:p>
              <a:pPr algn="ctr" defTabSz="685666" fontAlgn="base">
                <a:spcBef>
                  <a:spcPct val="0"/>
                </a:spcBef>
                <a:spcAft>
                  <a:spcPct val="0"/>
                </a:spcAft>
              </a:pPr>
              <a:r>
                <a:rPr lang="en-US" sz="1600" dirty="0" smtClean="0">
                  <a:gradFill>
                    <a:gsLst>
                      <a:gs pos="50000">
                        <a:srgbClr val="FFFFFF"/>
                      </a:gs>
                      <a:gs pos="100000">
                        <a:srgbClr val="FFFFFF"/>
                      </a:gs>
                    </a:gsLst>
                    <a:lin ang="5400000" scaled="0"/>
                  </a:gradFill>
                  <a:ea typeface="Segoe UI" pitchFamily="34" charset="0"/>
                  <a:cs typeface="Segoe UI" pitchFamily="34" charset="0"/>
                </a:rPr>
                <a:t>@ms_teched</a:t>
              </a:r>
              <a:endParaRPr lang="en-US" sz="1400" dirty="0">
                <a:gradFill>
                  <a:gsLst>
                    <a:gs pos="50000">
                      <a:srgbClr val="FFFFFF"/>
                    </a:gs>
                    <a:gs pos="100000">
                      <a:srgbClr val="FFFFFF"/>
                    </a:gs>
                  </a:gsLst>
                  <a:lin ang="5400000" scaled="0"/>
                </a:gradFill>
                <a:ea typeface="Segoe UI" pitchFamily="34" charset="0"/>
                <a:cs typeface="Segoe UI" pitchFamily="34" charset="0"/>
              </a:endParaRPr>
            </a:p>
          </p:txBody>
        </p:sp>
        <p:sp>
          <p:nvSpPr>
            <p:cNvPr id="19" name="Freeform 13"/>
            <p:cNvSpPr>
              <a:spLocks noEditPoints="1"/>
            </p:cNvSpPr>
            <p:nvPr/>
          </p:nvSpPr>
          <p:spPr bwMode="black">
            <a:xfrm>
              <a:off x="9604994" y="2961596"/>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gradFill>
                  <a:gsLst>
                    <a:gs pos="50000">
                      <a:srgbClr val="FFFFFF"/>
                    </a:gs>
                    <a:gs pos="100000">
                      <a:srgbClr val="FFFFFF"/>
                    </a:gs>
                  </a:gsLst>
                  <a:lin ang="5400000" scaled="0"/>
                </a:gradFill>
                <a:latin typeface="Segoe Light" pitchFamily="34" charset="0"/>
              </a:endParaRPr>
            </a:p>
          </p:txBody>
        </p:sp>
      </p:grpSp>
      <p:grpSp>
        <p:nvGrpSpPr>
          <p:cNvPr id="29" name="Group 28"/>
          <p:cNvGrpSpPr/>
          <p:nvPr/>
        </p:nvGrpSpPr>
        <p:grpSpPr>
          <a:xfrm>
            <a:off x="4818289" y="3477760"/>
            <a:ext cx="1937453" cy="1666462"/>
            <a:chOff x="5212873" y="3505200"/>
            <a:chExt cx="1937453" cy="1666462"/>
          </a:xfrm>
        </p:grpSpPr>
        <p:sp>
          <p:nvSpPr>
            <p:cNvPr id="5" name="Rectangle 4"/>
            <p:cNvSpPr/>
            <p:nvPr/>
          </p:nvSpPr>
          <p:spPr bwMode="auto">
            <a:xfrm>
              <a:off x="5258301" y="3505200"/>
              <a:ext cx="1846596" cy="1666462"/>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z="1200" dirty="0">
                <a:gradFill>
                  <a:gsLst>
                    <a:gs pos="50000">
                      <a:srgbClr val="FFFFFF"/>
                    </a:gs>
                    <a:gs pos="100000">
                      <a:srgbClr val="FFFFFF"/>
                    </a:gs>
                  </a:gsLst>
                  <a:lin ang="5400000" scaled="0"/>
                </a:gradFill>
                <a:ea typeface="Segoe UI" pitchFamily="34" charset="0"/>
                <a:cs typeface="Segoe UI" pitchFamily="34" charset="0"/>
              </a:endParaRPr>
            </a:p>
          </p:txBody>
        </p:sp>
        <p:grpSp>
          <p:nvGrpSpPr>
            <p:cNvPr id="13" name="Group 12"/>
            <p:cNvGrpSpPr/>
            <p:nvPr/>
          </p:nvGrpSpPr>
          <p:grpSpPr>
            <a:xfrm>
              <a:off x="5212873" y="3747500"/>
              <a:ext cx="1937453" cy="1232940"/>
              <a:chOff x="4341812" y="3553424"/>
              <a:chExt cx="1937453" cy="1232940"/>
            </a:xfrm>
          </p:grpSpPr>
          <p:sp>
            <p:nvSpPr>
              <p:cNvPr id="6" name="TextBox 5"/>
              <p:cNvSpPr txBox="1"/>
              <p:nvPr/>
            </p:nvSpPr>
            <p:spPr>
              <a:xfrm>
                <a:off x="4341812" y="3553424"/>
                <a:ext cx="1937453" cy="1181862"/>
              </a:xfrm>
              <a:prstGeom prst="rect">
                <a:avLst/>
              </a:prstGeom>
              <a:noFill/>
            </p:spPr>
            <p:txBody>
              <a:bodyPr wrap="none" lIns="91440" tIns="91440" rIns="91440" bIns="91440" rtlCol="0">
                <a:spAutoFit/>
              </a:bodyPr>
              <a:lstStyle/>
              <a:p>
                <a:pPr>
                  <a:lnSpc>
                    <a:spcPct val="90000"/>
                  </a:lnSpc>
                  <a:spcBef>
                    <a:spcPct val="20000"/>
                  </a:spcBef>
                  <a:buSzPct val="90000"/>
                </a:pPr>
                <a:r>
                  <a:rPr lang="en-US" sz="7000" dirty="0" smtClean="0">
                    <a:gradFill>
                      <a:gsLst>
                        <a:gs pos="50000">
                          <a:srgbClr val="FFFFFF"/>
                        </a:gs>
                        <a:gs pos="100000">
                          <a:srgbClr val="FFFFFF"/>
                        </a:gs>
                      </a:gsLst>
                      <a:lin ang="5400000" scaled="0"/>
                    </a:gradFill>
                    <a:latin typeface="Segoe UI Semibold" pitchFamily="34" charset="0"/>
                    <a:hlinkClick r:id="rId4"/>
                  </a:rPr>
                  <a:t>m</a:t>
                </a:r>
                <a:r>
                  <a:rPr lang="en-US" sz="7000" dirty="0">
                    <a:gradFill>
                      <a:gsLst>
                        <a:gs pos="50000">
                          <a:srgbClr val="FFFFFF"/>
                        </a:gs>
                        <a:gs pos="100000">
                          <a:srgbClr val="FFFFFF"/>
                        </a:gs>
                      </a:gsLst>
                      <a:lin ang="5400000" scaled="0"/>
                    </a:gradFill>
                    <a:latin typeface="Segoe UI Semibold" pitchFamily="34" charset="0"/>
                    <a:hlinkClick r:id="rId4"/>
                  </a:rPr>
                  <a:t>v</a:t>
                </a:r>
                <a:r>
                  <a:rPr lang="en-US" sz="7000" dirty="0" smtClean="0">
                    <a:gradFill>
                      <a:gsLst>
                        <a:gs pos="50000">
                          <a:srgbClr val="FFFFFF"/>
                        </a:gs>
                        <a:gs pos="100000">
                          <a:srgbClr val="FFFFFF"/>
                        </a:gs>
                      </a:gsLst>
                      <a:lin ang="5400000" scaled="0"/>
                    </a:gradFill>
                    <a:latin typeface="Segoe UI Semibold" pitchFamily="34" charset="0"/>
                    <a:hlinkClick r:id="rId4"/>
                  </a:rPr>
                  <a:t>a</a:t>
                </a:r>
                <a:endParaRPr lang="en-US" sz="7000" dirty="0" smtClean="0">
                  <a:gradFill>
                    <a:gsLst>
                      <a:gs pos="50000">
                        <a:srgbClr val="FFFFFF"/>
                      </a:gs>
                      <a:gs pos="100000">
                        <a:srgbClr val="FFFFFF"/>
                      </a:gs>
                    </a:gsLst>
                    <a:lin ang="5400000" scaled="0"/>
                  </a:gradFill>
                  <a:latin typeface="Segoe UI Semibold" pitchFamily="34" charset="0"/>
                </a:endParaRPr>
              </a:p>
            </p:txBody>
          </p:sp>
          <p:sp>
            <p:nvSpPr>
              <p:cNvPr id="12" name="Rectangle 11"/>
              <p:cNvSpPr/>
              <p:nvPr/>
            </p:nvSpPr>
            <p:spPr>
              <a:xfrm>
                <a:off x="4391056" y="4541682"/>
                <a:ext cx="1838965" cy="244682"/>
              </a:xfrm>
              <a:prstGeom prst="rect">
                <a:avLst/>
              </a:prstGeom>
            </p:spPr>
            <p:txBody>
              <a:bodyPr wrap="none">
                <a:spAutoFit/>
              </a:bodyPr>
              <a:lstStyle/>
              <a:p>
                <a:pPr>
                  <a:lnSpc>
                    <a:spcPct val="90000"/>
                  </a:lnSpc>
                  <a:spcBef>
                    <a:spcPct val="20000"/>
                  </a:spcBef>
                  <a:buSzPct val="90000"/>
                </a:pPr>
                <a:r>
                  <a:rPr lang="en-US" sz="1100" dirty="0">
                    <a:gradFill>
                      <a:gsLst>
                        <a:gs pos="50000">
                          <a:srgbClr val="3397D3"/>
                        </a:gs>
                        <a:gs pos="100000">
                          <a:srgbClr val="3397D3"/>
                        </a:gs>
                      </a:gsLst>
                      <a:lin ang="5400000" scaled="0"/>
                    </a:gradFill>
                  </a:rPr>
                  <a:t>Microsoft Virtual Academy</a:t>
                </a:r>
              </a:p>
            </p:txBody>
          </p:sp>
        </p:grpSp>
      </p:grpSp>
      <p:grpSp>
        <p:nvGrpSpPr>
          <p:cNvPr id="30" name="Group 29"/>
          <p:cNvGrpSpPr/>
          <p:nvPr/>
        </p:nvGrpSpPr>
        <p:grpSpPr>
          <a:xfrm>
            <a:off x="4861628" y="1725160"/>
            <a:ext cx="1846596" cy="1666462"/>
            <a:chOff x="5256212" y="1752600"/>
            <a:chExt cx="1846596" cy="1666462"/>
          </a:xfrm>
        </p:grpSpPr>
        <p:sp>
          <p:nvSpPr>
            <p:cNvPr id="17" name="Rectangle 16">
              <a:hlinkClick r:id="rId5"/>
            </p:cNvPr>
            <p:cNvSpPr/>
            <p:nvPr/>
          </p:nvSpPr>
          <p:spPr bwMode="auto">
            <a:xfrm>
              <a:off x="5256212" y="1752600"/>
              <a:ext cx="1846596" cy="16664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z="1100" dirty="0" smtClean="0">
                <a:gradFill>
                  <a:gsLst>
                    <a:gs pos="50000">
                      <a:srgbClr val="FFFFFF"/>
                    </a:gs>
                    <a:gs pos="100000">
                      <a:srgbClr val="FFFFFF"/>
                    </a:gs>
                  </a:gsLst>
                  <a:lin ang="5400000" scaled="0"/>
                </a:gradFill>
                <a:ea typeface="Segoe UI" pitchFamily="34" charset="0"/>
                <a:cs typeface="Segoe UI" pitchFamily="34" charset="0"/>
              </a:endParaRPr>
            </a:p>
            <a:p>
              <a:pPr algn="ctr" defTabSz="685666" fontAlgn="base">
                <a:spcBef>
                  <a:spcPct val="0"/>
                </a:spcBef>
                <a:spcAft>
                  <a:spcPct val="0"/>
                </a:spcAft>
              </a:pPr>
              <a:r>
                <a:rPr lang="en-US" sz="1600" dirty="0" smtClean="0">
                  <a:gradFill>
                    <a:gsLst>
                      <a:gs pos="50000">
                        <a:srgbClr val="FFFFFF"/>
                      </a:gs>
                      <a:gs pos="100000">
                        <a:srgbClr val="FFFFFF"/>
                      </a:gs>
                    </a:gsLst>
                    <a:lin ang="5400000" scaled="0"/>
                  </a:gradFill>
                  <a:ea typeface="Segoe UI" pitchFamily="34" charset="0"/>
                  <a:cs typeface="Segoe UI" pitchFamily="34" charset="0"/>
                </a:rPr>
                <a:t>SQL Server 2012 Eval Copy</a:t>
              </a:r>
            </a:p>
          </p:txBody>
        </p:sp>
        <p:sp>
          <p:nvSpPr>
            <p:cNvPr id="25" name="Freeform 83"/>
            <p:cNvSpPr>
              <a:spLocks noEditPoints="1"/>
            </p:cNvSpPr>
            <p:nvPr/>
          </p:nvSpPr>
          <p:spPr bwMode="black">
            <a:xfrm>
              <a:off x="5798060" y="1905000"/>
              <a:ext cx="762901" cy="805339"/>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gradFill>
                  <a:gsLst>
                    <a:gs pos="50000">
                      <a:srgbClr val="FFFFFF"/>
                    </a:gs>
                    <a:gs pos="100000">
                      <a:srgbClr val="FFFFFF"/>
                    </a:gs>
                  </a:gsLst>
                  <a:lin ang="5400000" scaled="0"/>
                </a:gradFill>
              </a:endParaRPr>
            </a:p>
          </p:txBody>
        </p:sp>
      </p:grpSp>
      <p:grpSp>
        <p:nvGrpSpPr>
          <p:cNvPr id="28" name="Group 27"/>
          <p:cNvGrpSpPr/>
          <p:nvPr/>
        </p:nvGrpSpPr>
        <p:grpSpPr>
          <a:xfrm>
            <a:off x="6801178" y="3473741"/>
            <a:ext cx="1846596" cy="1666462"/>
            <a:chOff x="7219616" y="3501181"/>
            <a:chExt cx="1846596" cy="1666462"/>
          </a:xfrm>
        </p:grpSpPr>
        <p:sp>
          <p:nvSpPr>
            <p:cNvPr id="20" name="Rectangle 19">
              <a:hlinkClick r:id="rId6"/>
            </p:cNvPr>
            <p:cNvSpPr/>
            <p:nvPr/>
          </p:nvSpPr>
          <p:spPr bwMode="auto">
            <a:xfrm>
              <a:off x="7219616" y="3501181"/>
              <a:ext cx="1846596" cy="166646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r>
                <a:rPr lang="en-US" sz="1600" dirty="0" smtClean="0">
                  <a:gradFill>
                    <a:gsLst>
                      <a:gs pos="50000">
                        <a:srgbClr val="FFFFFF"/>
                      </a:gs>
                      <a:gs pos="100000">
                        <a:srgbClr val="FFFFFF"/>
                      </a:gs>
                    </a:gsLst>
                    <a:lin ang="5400000" scaled="0"/>
                  </a:gradFill>
                  <a:ea typeface="Segoe UI" pitchFamily="34" charset="0"/>
                  <a:cs typeface="Segoe UI" pitchFamily="34" charset="0"/>
                </a:rPr>
                <a:t>Get Certified!</a:t>
              </a:r>
            </a:p>
          </p:txBody>
        </p:sp>
        <p:sp>
          <p:nvSpPr>
            <p:cNvPr id="22" name="Freeform 110"/>
            <p:cNvSpPr>
              <a:spLocks noEditPoints="1"/>
            </p:cNvSpPr>
            <p:nvPr/>
          </p:nvSpPr>
          <p:spPr bwMode="black">
            <a:xfrm>
              <a:off x="7693390" y="3730188"/>
              <a:ext cx="899048" cy="906861"/>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gradFill>
                  <a:gsLst>
                    <a:gs pos="50000">
                      <a:srgbClr val="FFFFFF"/>
                    </a:gs>
                    <a:gs pos="100000">
                      <a:srgbClr val="FFFFFF"/>
                    </a:gs>
                  </a:gsLst>
                  <a:lin ang="5400000" scaled="0"/>
                </a:gradFill>
              </a:endParaRPr>
            </a:p>
          </p:txBody>
        </p:sp>
      </p:grpSp>
      <p:grpSp>
        <p:nvGrpSpPr>
          <p:cNvPr id="27" name="Group 26"/>
          <p:cNvGrpSpPr/>
          <p:nvPr/>
        </p:nvGrpSpPr>
        <p:grpSpPr>
          <a:xfrm>
            <a:off x="6801178" y="1713778"/>
            <a:ext cx="1846596" cy="1666462"/>
            <a:chOff x="7219616" y="1741218"/>
            <a:chExt cx="1846596" cy="1666462"/>
          </a:xfrm>
        </p:grpSpPr>
        <p:sp>
          <p:nvSpPr>
            <p:cNvPr id="8" name="Rectangle 7">
              <a:hlinkClick r:id="rId7"/>
            </p:cNvPr>
            <p:cNvSpPr/>
            <p:nvPr/>
          </p:nvSpPr>
          <p:spPr bwMode="auto">
            <a:xfrm>
              <a:off x="7219616" y="1741218"/>
              <a:ext cx="1846596" cy="166646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r>
                <a:rPr lang="en-US" sz="1600" dirty="0" smtClean="0">
                  <a:gradFill>
                    <a:gsLst>
                      <a:gs pos="50000">
                        <a:srgbClr val="FFFFFF"/>
                      </a:gs>
                      <a:gs pos="100000">
                        <a:srgbClr val="FFFFFF"/>
                      </a:gs>
                    </a:gsLst>
                    <a:lin ang="5400000" scaled="0"/>
                  </a:gradFill>
                  <a:ea typeface="Segoe UI" pitchFamily="34" charset="0"/>
                  <a:cs typeface="Segoe UI" pitchFamily="34" charset="0"/>
                </a:rPr>
                <a:t>Hands-On Labs</a:t>
              </a:r>
            </a:p>
          </p:txBody>
        </p:sp>
        <p:pic>
          <p:nvPicPr>
            <p:cNvPr id="26" name="Picture 3" descr="C:\Users\chrisw\Desktop\Kinect Hand.pn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200" t="39359" r="23215" b="-2658"/>
            <a:stretch/>
          </p:blipFill>
          <p:spPr bwMode="black">
            <a:xfrm>
              <a:off x="7596067" y="1978338"/>
              <a:ext cx="1093695" cy="9803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0864355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Aaron Nelson</External_x0020_Speaker>
    <Session_x0020_Code xmlns="2295e2e7-0eeb-498e-8716-217bb2ee6ee3">DBI331</Session_x0020_Code>
    <ProductTaxHTField0 xmlns="2295e2e7-0eeb-498e-8716-217bb2ee6ee3">
      <Terms xmlns="http://schemas.microsoft.com/office/infopath/2007/PartnerControls"/>
    </ProductTaxHTField0>
    <Presentation_x0020_Date xmlns="2295e2e7-0eeb-498e-8716-217bb2ee6ee3">2012-06-12T00:00:00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D92E10-3D8B-4831-9584-7BC82972C8E2}">
  <ds:schemaRefs>
    <ds:schemaRef ds:uri="8b529f77-48ab-4581-b468-93f09345b8aa"/>
    <ds:schemaRef ds:uri="http://schemas.openxmlformats.org/package/2006/metadata/core-properties"/>
    <ds:schemaRef ds:uri="http://purl.org/dc/elements/1.1/"/>
    <ds:schemaRef ds:uri="http://purl.org/dc/dcmitype/"/>
    <ds:schemaRef ds:uri="http://schemas.microsoft.com/office/2006/metadata/properties"/>
    <ds:schemaRef ds:uri="http://schemas.microsoft.com/office/2006/documentManagement/types"/>
    <ds:schemaRef ds:uri="http://purl.org/dc/terms/"/>
    <ds:schemaRef ds:uri="2295e2e7-0eeb-498e-8716-217bb2ee6ee3"/>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EF1FE425-EA36-4D8C-A967-84CE3BED2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183</TotalTime>
  <Words>1081</Words>
  <Application>Microsoft Office PowerPoint</Application>
  <PresentationFormat>Custom</PresentationFormat>
  <Paragraphs>118</Paragraphs>
  <Slides>14</Slides>
  <Notes>13</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TechEd_2012_Template_16x9</vt:lpstr>
      <vt:lpstr>White with Consolas font for code slides</vt:lpstr>
      <vt:lpstr>The Dirty Dozen: Windows PowerShell Scripts for the Busy DBA</vt:lpstr>
      <vt:lpstr>About Me</vt:lpstr>
      <vt:lpstr>Talking SQL Server from PowerShell</vt:lpstr>
      <vt:lpstr>The SQL Server 2012 PowerShell Provider</vt:lpstr>
      <vt:lpstr>PowerShell for SQL Server Traversing the SQLSERVER:\SQL\ Provider 101</vt:lpstr>
      <vt:lpstr>SQLPSX make things easy on yourself.  Download this now!</vt:lpstr>
      <vt:lpstr>12 PowerShell scripts for working with SQL Server 2012</vt:lpstr>
      <vt:lpstr>Track Resources</vt:lpstr>
      <vt:lpstr>Resources</vt:lpstr>
      <vt:lpstr>PowerPoint Presentation</vt:lpstr>
      <vt:lpstr>MS Tag</vt:lpstr>
      <vt:lpstr>My Contact Info</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Dirty Dozen: Windows PowerShell Scripts for the Busy DBA</dc:title>
  <dc:subject>TechEd 2012</dc:subject>
  <dc:creator>Aaron Nelson</dc:creator>
  <cp:keywords>TechEd 2012</cp:keywords>
  <dc:description>Template: Jordan Cayabyab, Artitudes Design
Formatting:
Event Date: June 11-14, 2012
Event Location: Orlando, FL
Audience Type: IT Pros, Developers</dc:description>
  <cp:lastModifiedBy>Shows</cp:lastModifiedBy>
  <cp:revision>21</cp:revision>
  <cp:lastPrinted>2010-05-11T05:02:34Z</cp:lastPrinted>
  <dcterms:created xsi:type="dcterms:W3CDTF">2012-06-05T18:11:49Z</dcterms:created>
  <dcterms:modified xsi:type="dcterms:W3CDTF">2012-06-12T18:20:37Z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