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7"/>
  </p:notesMasterIdLst>
  <p:handoutMasterIdLst>
    <p:handoutMasterId r:id="rId48"/>
  </p:handoutMasterIdLst>
  <p:sldIdLst>
    <p:sldId id="319" r:id="rId6"/>
    <p:sldId id="320" r:id="rId7"/>
    <p:sldId id="321" r:id="rId8"/>
    <p:sldId id="322" r:id="rId9"/>
    <p:sldId id="323" r:id="rId10"/>
    <p:sldId id="325" r:id="rId11"/>
    <p:sldId id="326" r:id="rId12"/>
    <p:sldId id="328" r:id="rId13"/>
    <p:sldId id="329" r:id="rId14"/>
    <p:sldId id="330" r:id="rId15"/>
    <p:sldId id="331" r:id="rId16"/>
    <p:sldId id="332" r:id="rId17"/>
    <p:sldId id="333" r:id="rId18"/>
    <p:sldId id="365" r:id="rId19"/>
    <p:sldId id="334" r:id="rId20"/>
    <p:sldId id="335" r:id="rId21"/>
    <p:sldId id="338" r:id="rId22"/>
    <p:sldId id="362" r:id="rId23"/>
    <p:sldId id="340" r:id="rId24"/>
    <p:sldId id="341" r:id="rId25"/>
    <p:sldId id="344" r:id="rId26"/>
    <p:sldId id="345" r:id="rId27"/>
    <p:sldId id="342" r:id="rId28"/>
    <p:sldId id="343" r:id="rId29"/>
    <p:sldId id="363" r:id="rId30"/>
    <p:sldId id="347" r:id="rId31"/>
    <p:sldId id="348" r:id="rId32"/>
    <p:sldId id="349" r:id="rId33"/>
    <p:sldId id="350" r:id="rId34"/>
    <p:sldId id="351" r:id="rId35"/>
    <p:sldId id="352" r:id="rId36"/>
    <p:sldId id="353" r:id="rId37"/>
    <p:sldId id="355" r:id="rId38"/>
    <p:sldId id="356" r:id="rId39"/>
    <p:sldId id="311" r:id="rId40"/>
    <p:sldId id="369" r:id="rId41"/>
    <p:sldId id="313" r:id="rId42"/>
    <p:sldId id="314" r:id="rId43"/>
    <p:sldId id="315" r:id="rId44"/>
    <p:sldId id="271" r:id="rId45"/>
    <p:sldId id="256"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CE58F"/>
    <a:srgbClr val="59D01E"/>
    <a:srgbClr val="FFFFFF"/>
    <a:srgbClr val="429A16"/>
    <a:srgbClr val="F8F57B"/>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0200" autoAdjust="0"/>
  </p:normalViewPr>
  <p:slideViewPr>
    <p:cSldViewPr>
      <p:cViewPr varScale="1">
        <p:scale>
          <a:sx n="103" d="100"/>
          <a:sy n="103" d="100"/>
        </p:scale>
        <p:origin x="-984"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pPr/>
              <a:t>5</a:t>
            </a:fld>
            <a:endParaRPr lang="en-US"/>
          </a:p>
        </p:txBody>
      </p:sp>
    </p:spTree>
    <p:extLst>
      <p:ext uri="{BB962C8B-B14F-4D97-AF65-F5344CB8AC3E}">
        <p14:creationId xmlns:p14="http://schemas.microsoft.com/office/powerpoint/2010/main" val="1875107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51E65-C043-487F-9556-4423B9283CC4}"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11:10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41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55399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4129901"/>
            <a:ext cx="10360501" cy="27699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441" y="6356351"/>
            <a:ext cx="2844059" cy="365125"/>
          </a:xfrm>
          <a:prstGeom prst="rect">
            <a:avLst/>
          </a:prstGeom>
        </p:spPr>
        <p:txBody>
          <a:bodyPr/>
          <a:lstStyle/>
          <a:p>
            <a:fld id="{1D8BD707-D9CF-40AE-B4C6-C98DA3205C09}" type="datetimeFigureOut">
              <a:rPr lang="en-US" smtClean="0"/>
              <a:pPr/>
              <a:t>6/13/2012</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7066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emf"/><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hyperlink" Target="http://blogs.msdn.com/b/cbiyikoglu/" TargetMode="External"/><Relationship Id="rId2" Type="http://schemas.openxmlformats.org/officeDocument/2006/relationships/hyperlink" Target="http://msdn.microsoft.com/en-us/library/windowsazure/ee336279.aspx" TargetMode="Externa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7.jpeg"/><Relationship Id="rId7" Type="http://schemas.openxmlformats.org/officeDocument/2006/relationships/hyperlink" Target="http://www.microsoft.com/sqlserverlabs"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hyperlink" Target="http://www.microsoft.com/learning/en/us/training/sql-server.aspx" TargetMode="External"/><Relationship Id="rId5" Type="http://schemas.openxmlformats.org/officeDocument/2006/relationships/hyperlink" Target="http://www.microsoft.com/sqlserver" TargetMode="External"/><Relationship Id="rId4" Type="http://schemas.openxmlformats.org/officeDocument/2006/relationships/hyperlink" Target="http://www.microsoftvirtualacademy.co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6.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hyperlink" Target="http://microsoft.com/msdn"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0.emf"/><Relationship Id="rId11" Type="http://schemas.microsoft.com/office/2007/relationships/hdphoto" Target="../media/hdphoto4.wdp"/><Relationship Id="rId5" Type="http://schemas.openxmlformats.org/officeDocument/2006/relationships/hyperlink" Target="http://northamerica.msteched.com/" TargetMode="External"/><Relationship Id="rId10" Type="http://schemas.openxmlformats.org/officeDocument/2006/relationships/image" Target="../media/image32.png"/><Relationship Id="rId4" Type="http://schemas.microsoft.com/office/2007/relationships/hdphoto" Target="../media/hdphoto3.wdp"/><Relationship Id="rId9" Type="http://schemas.openxmlformats.org/officeDocument/2006/relationships/hyperlink" Target="http://microsoft.com/technet"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 Id="rId9"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blogs.msdn.com/cfs-file.ashx/__key/communityserver-blogs-components-weblogfiles/00-00-00-43-47-metablogapi/7585.image_5F00_636C8D6B.png" TargetMode="Externa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blogs.msdn.com/cfs-file.ashx/__key/communityserver-blogs-components-weblogfiles/00-00-00-43-47-metablogapi/8244.image_5F00_22CA40FC.pn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SQL Database Federations </a:t>
            </a:r>
            <a:br>
              <a:rPr lang="en-US" dirty="0" smtClean="0"/>
            </a:br>
            <a:r>
              <a:rPr lang="en-US" dirty="0" smtClean="0"/>
              <a:t>Tips and Tricks</a:t>
            </a:r>
            <a:endParaRPr lang="en-US" dirty="0"/>
          </a:p>
        </p:txBody>
      </p:sp>
      <p:sp>
        <p:nvSpPr>
          <p:cNvPr id="3" name="Subtitle 2"/>
          <p:cNvSpPr>
            <a:spLocks noGrp="1"/>
          </p:cNvSpPr>
          <p:nvPr>
            <p:ph type="subTitle" idx="1"/>
          </p:nvPr>
        </p:nvSpPr>
        <p:spPr/>
        <p:txBody>
          <a:bodyPr/>
          <a:lstStyle/>
          <a:p>
            <a:r>
              <a:rPr lang="en-US" dirty="0" smtClean="0"/>
              <a:t>Cihan Biyikoglu</a:t>
            </a:r>
          </a:p>
          <a:p>
            <a:r>
              <a:rPr lang="en-US" dirty="0" smtClean="0"/>
              <a:t>Program Manager </a:t>
            </a:r>
          </a:p>
          <a:p>
            <a:r>
              <a:rPr lang="en-US" dirty="0" smtClean="0"/>
              <a:t>Windows Azure SQL Database</a:t>
            </a:r>
            <a:endParaRPr lang="en-US" dirty="0"/>
          </a:p>
        </p:txBody>
      </p:sp>
      <p:sp>
        <p:nvSpPr>
          <p:cNvPr id="4" name="Title 1"/>
          <p:cNvSpPr txBox="1">
            <a:spLocks/>
          </p:cNvSpPr>
          <p:nvPr/>
        </p:nvSpPr>
        <p:spPr>
          <a:xfrm>
            <a:off x="519112" y="228600"/>
            <a:ext cx="11149013" cy="312717"/>
          </a:xfrm>
          <a:prstGeom prst="rect">
            <a:avLst/>
          </a:prstGeom>
        </p:spPr>
        <p:txBody>
          <a:bodyPr vert="horz" wrap="square" lIns="0" tIns="0" rIns="0" bIns="0" rtlCol="0"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z="1800" b="0" dirty="0" smtClean="0">
                <a:gradFill>
                  <a:gsLst>
                    <a:gs pos="0">
                      <a:schemeClr val="tx1"/>
                    </a:gs>
                    <a:gs pos="100000">
                      <a:schemeClr val="tx1"/>
                    </a:gs>
                  </a:gsLst>
                  <a:lin ang="5400000" scaled="0"/>
                </a:gradFill>
              </a:rPr>
              <a:t>DBI408</a:t>
            </a:r>
            <a:endParaRPr lang="en-US" sz="1800" b="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712568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 Architecture cont.</a:t>
            </a:r>
            <a:endParaRPr lang="en-US" dirty="0"/>
          </a:p>
        </p:txBody>
      </p:sp>
      <p:sp>
        <p:nvSpPr>
          <p:cNvPr id="3" name="Content Placeholder 2"/>
          <p:cNvSpPr>
            <a:spLocks noGrp="1"/>
          </p:cNvSpPr>
          <p:nvPr>
            <p:ph idx="1"/>
          </p:nvPr>
        </p:nvSpPr>
        <p:spPr>
          <a:xfrm>
            <a:off x="519113" y="1447801"/>
            <a:ext cx="11149013" cy="1778949"/>
          </a:xfrm>
        </p:spPr>
        <p:txBody>
          <a:bodyPr>
            <a:normAutofit fontScale="92500" lnSpcReduction="20000"/>
          </a:bodyPr>
          <a:lstStyle/>
          <a:p>
            <a:r>
              <a:rPr lang="en-US" dirty="0" smtClean="0"/>
              <a:t>Built-in Data-Dependent Routing</a:t>
            </a:r>
          </a:p>
          <a:p>
            <a:pPr lvl="1"/>
            <a:r>
              <a:rPr lang="en-US" dirty="0" smtClean="0"/>
              <a:t>DDR ensure app can discover where the data is just-in-time </a:t>
            </a:r>
          </a:p>
          <a:p>
            <a:pPr lvl="2"/>
            <a:r>
              <a:rPr lang="en-US" dirty="0" smtClean="0"/>
              <a:t>Apps no longer has to cache ‘shard map’ </a:t>
            </a:r>
          </a:p>
          <a:p>
            <a:pPr lvl="2"/>
            <a:r>
              <a:rPr lang="en-US" dirty="0" smtClean="0"/>
              <a:t>No cache coherency issues even with repartitioning</a:t>
            </a:r>
          </a:p>
          <a:p>
            <a:pPr lvl="1"/>
            <a:r>
              <a:rPr lang="en-US" dirty="0" smtClean="0"/>
              <a:t>Prevents connection pool fragmentation issues</a:t>
            </a:r>
          </a:p>
          <a:p>
            <a:pPr lvl="1"/>
            <a:endParaRPr lang="en-US" dirty="0"/>
          </a:p>
        </p:txBody>
      </p:sp>
      <p:sp>
        <p:nvSpPr>
          <p:cNvPr id="4" name="Rounded Rectangle 3"/>
          <p:cNvSpPr/>
          <p:nvPr/>
        </p:nvSpPr>
        <p:spPr>
          <a:xfrm>
            <a:off x="1951887" y="4810980"/>
            <a:ext cx="6861857"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b="1"/>
          </a:p>
        </p:txBody>
      </p:sp>
      <p:sp>
        <p:nvSpPr>
          <p:cNvPr id="5" name="Flowchart: Magnetic Disk 4"/>
          <p:cNvSpPr/>
          <p:nvPr/>
        </p:nvSpPr>
        <p:spPr>
          <a:xfrm>
            <a:off x="2211463" y="4506180"/>
            <a:ext cx="1117309" cy="8382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100" b="1" dirty="0" err="1" smtClean="0"/>
              <a:t>SalesDB</a:t>
            </a:r>
            <a:endParaRPr lang="en-US" sz="1400" b="1" dirty="0"/>
          </a:p>
        </p:txBody>
      </p:sp>
      <p:sp>
        <p:nvSpPr>
          <p:cNvPr id="6" name="Rectangle 5"/>
          <p:cNvSpPr/>
          <p:nvPr/>
        </p:nvSpPr>
        <p:spPr>
          <a:xfrm>
            <a:off x="3531919" y="503958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err="1" smtClean="0"/>
              <a:t>Orders_federation</a:t>
            </a:r>
            <a:endParaRPr lang="en-US" sz="1400" b="1" dirty="0"/>
          </a:p>
        </p:txBody>
      </p:sp>
      <p:sp>
        <p:nvSpPr>
          <p:cNvPr id="7" name="Rectangle 6"/>
          <p:cNvSpPr/>
          <p:nvPr/>
        </p:nvSpPr>
        <p:spPr>
          <a:xfrm>
            <a:off x="3735066" y="511578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err="1" smtClean="0"/>
              <a:t>Orders_federation</a:t>
            </a:r>
            <a:endParaRPr lang="en-US" sz="1400" b="1" dirty="0"/>
          </a:p>
        </p:txBody>
      </p:sp>
      <p:sp>
        <p:nvSpPr>
          <p:cNvPr id="8" name="Rectangle 7"/>
          <p:cNvSpPr/>
          <p:nvPr/>
        </p:nvSpPr>
        <p:spPr>
          <a:xfrm>
            <a:off x="3938213" y="519198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err="1" smtClean="0"/>
              <a:t>Orders_Fed</a:t>
            </a:r>
            <a:endParaRPr lang="en-US" sz="1400" b="1" dirty="0"/>
          </a:p>
        </p:txBody>
      </p:sp>
      <p:sp>
        <p:nvSpPr>
          <p:cNvPr id="9" name="Flowchart: Magnetic Disk 8"/>
          <p:cNvSpPr/>
          <p:nvPr/>
        </p:nvSpPr>
        <p:spPr>
          <a:xfrm>
            <a:off x="4039786" y="524913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sp>
        <p:nvSpPr>
          <p:cNvPr id="10" name="Flowchart: Magnetic Disk 9"/>
          <p:cNvSpPr/>
          <p:nvPr/>
        </p:nvSpPr>
        <p:spPr>
          <a:xfrm>
            <a:off x="4395294" y="525548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sp>
        <p:nvSpPr>
          <p:cNvPr id="12" name="Flowchart: Magnetic Disk 11"/>
          <p:cNvSpPr/>
          <p:nvPr/>
        </p:nvSpPr>
        <p:spPr>
          <a:xfrm>
            <a:off x="8102728" y="524913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cxnSp>
        <p:nvCxnSpPr>
          <p:cNvPr id="13" name="Straight Connector 12"/>
          <p:cNvCxnSpPr/>
          <p:nvPr/>
        </p:nvCxnSpPr>
        <p:spPr>
          <a:xfrm>
            <a:off x="4750801" y="5388830"/>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1713" y="5390947"/>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2" name="Pentagon 21"/>
          <p:cNvSpPr/>
          <p:nvPr/>
        </p:nvSpPr>
        <p:spPr>
          <a:xfrm>
            <a:off x="3938213" y="5540717"/>
            <a:ext cx="4570809" cy="99469"/>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b="1"/>
          </a:p>
        </p:txBody>
      </p:sp>
      <p:sp>
        <p:nvSpPr>
          <p:cNvPr id="34" name="TextBox 33"/>
          <p:cNvSpPr txBox="1"/>
          <p:nvPr/>
        </p:nvSpPr>
        <p:spPr>
          <a:xfrm>
            <a:off x="4149386" y="3838291"/>
            <a:ext cx="7151317" cy="461665"/>
          </a:xfrm>
          <a:prstGeom prst="rect">
            <a:avLst/>
          </a:prstGeom>
          <a:noFill/>
        </p:spPr>
        <p:txBody>
          <a:bodyPr wrap="none" rtlCol="0">
            <a:spAutoFit/>
          </a:bodyPr>
          <a:lstStyle/>
          <a:p>
            <a:r>
              <a:rPr lang="en-US" sz="2400" b="1" dirty="0" smtClean="0">
                <a:latin typeface="Consolas" pitchFamily="49" charset="0"/>
                <a:cs typeface="Consolas" pitchFamily="49" charset="0"/>
              </a:rPr>
              <a:t>USE FEDERATION </a:t>
            </a:r>
            <a:r>
              <a:rPr lang="en-US" sz="2400" b="1" dirty="0" err="1" smtClean="0">
                <a:latin typeface="Consolas" pitchFamily="49" charset="0"/>
                <a:cs typeface="Consolas" pitchFamily="49" charset="0"/>
              </a:rPr>
              <a:t>Orders_Fed</a:t>
            </a:r>
            <a:r>
              <a:rPr lang="en-US" sz="2400" b="1" dirty="0" smtClean="0">
                <a:latin typeface="Consolas" pitchFamily="49" charset="0"/>
                <a:cs typeface="Consolas" pitchFamily="49" charset="0"/>
              </a:rPr>
              <a:t>(</a:t>
            </a:r>
            <a:r>
              <a:rPr lang="en-US" sz="2400" b="1" dirty="0" err="1" smtClean="0">
                <a:latin typeface="Consolas" pitchFamily="49" charset="0"/>
                <a:cs typeface="Consolas" pitchFamily="49" charset="0"/>
              </a:rPr>
              <a:t>tenant_id</a:t>
            </a:r>
            <a:r>
              <a:rPr lang="en-US" sz="2400" b="1" dirty="0" smtClean="0">
                <a:latin typeface="Consolas" pitchFamily="49" charset="0"/>
                <a:cs typeface="Consolas" pitchFamily="49" charset="0"/>
              </a:rPr>
              <a:t>=7500)</a:t>
            </a:r>
            <a:endParaRPr lang="en-US" sz="2400" b="1" dirty="0">
              <a:latin typeface="Consolas" pitchFamily="49" charset="0"/>
              <a:cs typeface="Consolas" pitchFamily="49" charset="0"/>
            </a:endParaRPr>
          </a:p>
        </p:txBody>
      </p:sp>
      <p:sp>
        <p:nvSpPr>
          <p:cNvPr id="29" name="Flowchart: Magnetic Disk 28"/>
          <p:cNvSpPr/>
          <p:nvPr/>
        </p:nvSpPr>
        <p:spPr>
          <a:xfrm>
            <a:off x="7725045" y="5249130"/>
            <a:ext cx="304721" cy="266700"/>
          </a:xfrm>
          <a:prstGeom prst="flowChartMagneticDisk">
            <a:avLst/>
          </a:prstGeom>
          <a:solidFill>
            <a:srgbClr val="92D05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27" name="Flowchart: Magnetic Disk 26"/>
          <p:cNvSpPr/>
          <p:nvPr/>
        </p:nvSpPr>
        <p:spPr>
          <a:xfrm>
            <a:off x="7479218" y="5386584"/>
            <a:ext cx="304721" cy="266700"/>
          </a:xfrm>
          <a:prstGeom prst="flowChartMagneticDisk">
            <a:avLst/>
          </a:prstGeom>
          <a:solidFill>
            <a:srgbClr val="FFC000"/>
          </a:solidFill>
          <a:effectLst>
            <a:outerShdw blurRad="50800" dist="38100" algn="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sp>
        <p:nvSpPr>
          <p:cNvPr id="28" name="Flowchart: Magnetic Disk 27"/>
          <p:cNvSpPr/>
          <p:nvPr/>
        </p:nvSpPr>
        <p:spPr>
          <a:xfrm>
            <a:off x="7874281" y="5379379"/>
            <a:ext cx="304721" cy="266700"/>
          </a:xfrm>
          <a:prstGeom prst="flowChartMagneticDisk">
            <a:avLst/>
          </a:prstGeom>
          <a:solidFill>
            <a:srgbClr val="FFC000"/>
          </a:solidFill>
          <a:effectLst>
            <a:outerShdw blurRad="50800" dist="38100" algn="l"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spTree>
    <p:extLst>
      <p:ext uri="{BB962C8B-B14F-4D97-AF65-F5344CB8AC3E}">
        <p14:creationId xmlns:p14="http://schemas.microsoft.com/office/powerpoint/2010/main" val="3377935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h06.deviantart.net/images3/PRE/i/2004/119/a/e/SpaceCraft___Blueprint.png"/>
          <p:cNvPicPr>
            <a:picLocks noChangeAspect="1" noChangeArrowheads="1"/>
          </p:cNvPicPr>
          <p:nvPr/>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2907" t="16902" b="18065"/>
          <a:stretch/>
        </p:blipFill>
        <p:spPr bwMode="auto">
          <a:xfrm>
            <a:off x="0" y="0"/>
            <a:ext cx="121904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Tip and Tricks</a:t>
            </a:r>
            <a:endParaRPr lang="en-US" dirty="0"/>
          </a:p>
        </p:txBody>
      </p:sp>
      <p:sp>
        <p:nvSpPr>
          <p:cNvPr id="9" name="Text Placeholder 8"/>
          <p:cNvSpPr>
            <a:spLocks noGrp="1"/>
          </p:cNvSpPr>
          <p:nvPr>
            <p:ph type="body" sz="quarter" idx="10"/>
          </p:nvPr>
        </p:nvSpPr>
        <p:spPr/>
        <p:txBody>
          <a:bodyPr/>
          <a:lstStyle/>
          <a:p>
            <a:endParaRPr lang="en-US" dirty="0"/>
          </a:p>
        </p:txBody>
      </p:sp>
      <p:sp>
        <p:nvSpPr>
          <p:cNvPr id="11" name="Title 3"/>
          <p:cNvSpPr txBox="1">
            <a:spLocks/>
          </p:cNvSpPr>
          <p:nvPr/>
        </p:nvSpPr>
        <p:spPr>
          <a:xfrm>
            <a:off x="962833" y="4406901"/>
            <a:ext cx="10360501" cy="2215991"/>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0" b="1" dirty="0" smtClean="0">
                <a:solidFill>
                  <a:schemeClr val="bg1"/>
                </a:solidFill>
              </a:rPr>
              <a:t>SQL Scale-out </a:t>
            </a:r>
          </a:p>
          <a:p>
            <a:r>
              <a:rPr lang="en-US" sz="8000" b="1" dirty="0" smtClean="0">
                <a:solidFill>
                  <a:schemeClr val="bg1"/>
                </a:solidFill>
              </a:rPr>
              <a:t>Tips and Tricks</a:t>
            </a:r>
            <a:endParaRPr lang="en-US" sz="8000" b="1" dirty="0">
              <a:solidFill>
                <a:schemeClr val="bg1"/>
              </a:solidFill>
            </a:endParaRPr>
          </a:p>
        </p:txBody>
      </p:sp>
    </p:spTree>
    <p:extLst>
      <p:ext uri="{BB962C8B-B14F-4D97-AF65-F5344CB8AC3E}">
        <p14:creationId xmlns:p14="http://schemas.microsoft.com/office/powerpoint/2010/main" val="4330281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filetransit.com/images/screen/2f4df0324760b79935b80ea340398d82_Matrix_Code_Emulator.jpg"/>
          <p:cNvPicPr>
            <a:picLocks noChangeAspect="1" noChangeArrowheads="1"/>
          </p:cNvPicPr>
          <p:nvPr/>
        </p:nvPicPr>
        <p:blipFill rotWithShape="1">
          <a:blip r:embed="rId2">
            <a:extLst>
              <a:ext uri="{28A0092B-C50C-407E-A947-70E740481C1C}">
                <a14:useLocalDpi xmlns:a14="http://schemas.microsoft.com/office/drawing/2010/main" val="0"/>
              </a:ext>
            </a:extLst>
          </a:blip>
          <a:srcRect b="24980"/>
          <a:stretch/>
        </p:blipFill>
        <p:spPr bwMode="auto">
          <a:xfrm>
            <a:off x="0" y="-1"/>
            <a:ext cx="12188825"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chemeClr val="tx1"/>
                </a:solidFill>
              </a:rPr>
              <a:t>Design and Development</a:t>
            </a:r>
            <a:endParaRPr lang="en-US" dirty="0">
              <a:solidFill>
                <a:schemeClr val="tx1"/>
              </a:solidFill>
            </a:endParaRPr>
          </a:p>
        </p:txBody>
      </p:sp>
      <p:sp>
        <p:nvSpPr>
          <p:cNvPr id="3" name="Text Placeholder 2"/>
          <p:cNvSpPr>
            <a:spLocks noGrp="1"/>
          </p:cNvSpPr>
          <p:nvPr>
            <p:ph type="body" idx="1"/>
          </p:nvPr>
        </p:nvSpPr>
        <p:spPr/>
        <p:txBody>
          <a:bodyPr/>
          <a:lstStyle/>
          <a:p>
            <a:r>
              <a:rPr lang="en-US" dirty="0" smtClean="0">
                <a:solidFill>
                  <a:schemeClr val="tx1"/>
                </a:solidFill>
              </a:rPr>
              <a:t>Tips and Tricks</a:t>
            </a:r>
            <a:endParaRPr lang="en-US" dirty="0">
              <a:solidFill>
                <a:schemeClr val="tx1"/>
              </a:solidFill>
            </a:endParaRPr>
          </a:p>
        </p:txBody>
      </p:sp>
    </p:spTree>
    <p:extLst>
      <p:ext uri="{BB962C8B-B14F-4D97-AF65-F5344CB8AC3E}">
        <p14:creationId xmlns:p14="http://schemas.microsoft.com/office/powerpoint/2010/main" val="41948459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379412" y="5638800"/>
            <a:ext cx="113538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4" name="Can 3"/>
          <p:cNvSpPr/>
          <p:nvPr/>
        </p:nvSpPr>
        <p:spPr bwMode="auto">
          <a:xfrm>
            <a:off x="1387112" y="4191000"/>
            <a:ext cx="3124200" cy="2447925"/>
          </a:xfrm>
          <a:prstGeom prst="can">
            <a:avLst>
              <a:gd name="adj" fmla="val 20555"/>
            </a:avLst>
          </a:prstGeom>
          <a:solidFill>
            <a:schemeClr val="tx1"/>
          </a:solidFill>
          <a:ln w="38100">
            <a:solidFill>
              <a:schemeClr val="tx1">
                <a:lumMod val="50000"/>
              </a:schemeClr>
            </a:solidFill>
            <a:prstDash val="sysDot"/>
            <a:headEnd type="none" w="med" len="med"/>
            <a:tailEnd type="none" w="med" len="med"/>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normAutofit/>
          </a:bodyPr>
          <a:lstStyle/>
          <a:p>
            <a:r>
              <a:rPr lang="en-US" dirty="0" smtClean="0"/>
              <a:t>Picking Federations</a:t>
            </a:r>
            <a:endParaRPr lang="en-US" dirty="0"/>
          </a:p>
        </p:txBody>
      </p:sp>
      <p:sp>
        <p:nvSpPr>
          <p:cNvPr id="3" name="Content Placeholder 2"/>
          <p:cNvSpPr>
            <a:spLocks noGrp="1"/>
          </p:cNvSpPr>
          <p:nvPr>
            <p:ph type="body" sz="quarter" idx="10"/>
          </p:nvPr>
        </p:nvSpPr>
        <p:spPr>
          <a:xfrm>
            <a:off x="519112" y="1447799"/>
            <a:ext cx="11149013" cy="2514601"/>
          </a:xfrm>
        </p:spPr>
        <p:txBody>
          <a:bodyPr>
            <a:normAutofit fontScale="77500" lnSpcReduction="20000"/>
          </a:bodyPr>
          <a:lstStyle/>
          <a:p>
            <a:r>
              <a:rPr lang="en-US" dirty="0" smtClean="0"/>
              <a:t>Normalize your data model all the way and then…</a:t>
            </a:r>
          </a:p>
          <a:p>
            <a:r>
              <a:rPr lang="en-US" dirty="0" smtClean="0"/>
              <a:t>Apply the Scale-First </a:t>
            </a:r>
            <a:r>
              <a:rPr lang="en-US" dirty="0" err="1" smtClean="0"/>
              <a:t>db</a:t>
            </a:r>
            <a:r>
              <a:rPr lang="en-US" dirty="0" smtClean="0"/>
              <a:t> design principles</a:t>
            </a:r>
          </a:p>
          <a:p>
            <a:pPr lvl="1"/>
            <a:endParaRPr lang="en-US" dirty="0" smtClean="0"/>
          </a:p>
          <a:p>
            <a:r>
              <a:rPr lang="en-US" dirty="0" smtClean="0"/>
              <a:t>Pick Federations – “Table Groups” that need Scale-out</a:t>
            </a:r>
          </a:p>
          <a:p>
            <a:pPr lvl="1"/>
            <a:r>
              <a:rPr lang="en-US" dirty="0" smtClean="0"/>
              <a:t>“Table Groups” are properties of the same entity - tied with </a:t>
            </a:r>
            <a:r>
              <a:rPr lang="en-US" dirty="0" err="1" smtClean="0"/>
              <a:t>fk</a:t>
            </a:r>
            <a:r>
              <a:rPr lang="en-US" dirty="0" smtClean="0"/>
              <a:t> relationships or access patterns</a:t>
            </a:r>
          </a:p>
          <a:p>
            <a:pPr lvl="1"/>
            <a:r>
              <a:rPr lang="en-US" dirty="0" smtClean="0"/>
              <a:t>“Table Groups” may need scale out if they have high storage needs or computational capacity needs. </a:t>
            </a:r>
          </a:p>
          <a:p>
            <a:pPr marL="460375" lvl="1" indent="0">
              <a:buNone/>
            </a:pPr>
            <a:endParaRPr lang="en-US" dirty="0" smtClean="0"/>
          </a:p>
        </p:txBody>
      </p:sp>
      <p:pic>
        <p:nvPicPr>
          <p:cNvPr id="1026" name="Picture 2" descr="http://blogs.msdn.com/cfs-file.ashx/__key/communityserver-blogs-components-weblogfiles/00-00-00-43-47-metablogapi/0317.image_5F00_1AC516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0859" y="4848326"/>
            <a:ext cx="2316641" cy="1561999"/>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4054112" y="5257801"/>
            <a:ext cx="2133600" cy="228600"/>
          </a:xfrm>
          <a:prstGeom prst="straightConnector1">
            <a:avLst/>
          </a:prstGeom>
          <a:ln>
            <a:solidFill>
              <a:srgbClr val="59D01E"/>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263912" y="5029201"/>
            <a:ext cx="1659300" cy="461665"/>
          </a:xfrm>
          <a:prstGeom prst="rect">
            <a:avLst/>
          </a:prstGeom>
          <a:noFill/>
        </p:spPr>
        <p:txBody>
          <a:bodyPr wrap="none" lIns="91440" tIns="91440" rIns="91440" bIns="91440" rtlCol="0">
            <a:spAutoFit/>
          </a:bodyPr>
          <a:lstStyle/>
          <a:p>
            <a:pPr>
              <a:lnSpc>
                <a:spcPct val="90000"/>
              </a:lnSpc>
              <a:spcBef>
                <a:spcPct val="20000"/>
              </a:spcBef>
              <a:buSzPct val="90000"/>
            </a:pPr>
            <a:r>
              <a:rPr lang="en-US" sz="2000" dirty="0" smtClean="0">
                <a:solidFill>
                  <a:schemeClr val="tx1">
                    <a:alpha val="99000"/>
                  </a:schemeClr>
                </a:solidFill>
              </a:rPr>
              <a:t>Table Groups</a:t>
            </a:r>
          </a:p>
        </p:txBody>
      </p:sp>
      <p:cxnSp>
        <p:nvCxnSpPr>
          <p:cNvPr id="10" name="Straight Arrow Connector 9"/>
          <p:cNvCxnSpPr/>
          <p:nvPr/>
        </p:nvCxnSpPr>
        <p:spPr>
          <a:xfrm flipV="1">
            <a:off x="3749312" y="5410201"/>
            <a:ext cx="2438400" cy="609600"/>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949212" y="5105401"/>
            <a:ext cx="32385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083644" y="586740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15" name="Rectangle 14"/>
          <p:cNvSpPr/>
          <p:nvPr/>
        </p:nvSpPr>
        <p:spPr>
          <a:xfrm>
            <a:off x="5286791" y="594360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16" name="Rectangle 15"/>
          <p:cNvSpPr/>
          <p:nvPr/>
        </p:nvSpPr>
        <p:spPr>
          <a:xfrm>
            <a:off x="5489938" y="601980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i="1" dirty="0" err="1" smtClean="0"/>
              <a:t>fed_name</a:t>
            </a:r>
            <a:endParaRPr lang="en-US" sz="1400" i="1" dirty="0"/>
          </a:p>
        </p:txBody>
      </p:sp>
      <p:sp>
        <p:nvSpPr>
          <p:cNvPr id="17" name="Flowchart: Magnetic Disk 16"/>
          <p:cNvSpPr/>
          <p:nvPr/>
        </p:nvSpPr>
        <p:spPr>
          <a:xfrm>
            <a:off x="5591513" y="607695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18" name="Flowchart: Magnetic Disk 17"/>
          <p:cNvSpPr/>
          <p:nvPr/>
        </p:nvSpPr>
        <p:spPr>
          <a:xfrm>
            <a:off x="5947019" y="608330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19" name="Flowchart: Magnetic Disk 18"/>
          <p:cNvSpPr/>
          <p:nvPr/>
        </p:nvSpPr>
        <p:spPr>
          <a:xfrm>
            <a:off x="9248159" y="607695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20" name="Flowchart: Magnetic Disk 19"/>
          <p:cNvSpPr/>
          <p:nvPr/>
        </p:nvSpPr>
        <p:spPr>
          <a:xfrm>
            <a:off x="9654453" y="607695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cxnSp>
        <p:nvCxnSpPr>
          <p:cNvPr id="21" name="Straight Connector 20"/>
          <p:cNvCxnSpPr/>
          <p:nvPr/>
        </p:nvCxnSpPr>
        <p:spPr>
          <a:xfrm>
            <a:off x="6302528" y="6216650"/>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43440" y="6218767"/>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4579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79412" y="5638800"/>
            <a:ext cx="11353800"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12" name="Can 11"/>
          <p:cNvSpPr/>
          <p:nvPr/>
        </p:nvSpPr>
        <p:spPr bwMode="auto">
          <a:xfrm>
            <a:off x="1446212" y="4191000"/>
            <a:ext cx="3124200" cy="2447925"/>
          </a:xfrm>
          <a:prstGeom prst="can">
            <a:avLst>
              <a:gd name="adj" fmla="val 20555"/>
            </a:avLst>
          </a:prstGeom>
          <a:solidFill>
            <a:schemeClr val="tx1"/>
          </a:solidFill>
          <a:ln w="38100">
            <a:solidFill>
              <a:schemeClr val="tx1">
                <a:lumMod val="50000"/>
              </a:schemeClr>
            </a:solidFill>
            <a:prstDash val="sysDot"/>
            <a:headEnd type="none" w="med" len="med"/>
            <a:tailEnd type="none" w="med" len="med"/>
          </a:ln>
          <a:effectLst>
            <a:outerShdw blurRad="76200" dir="13500000" sy="23000" kx="1200000" algn="br"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pic>
        <p:nvPicPr>
          <p:cNvPr id="15" name="Picture 2" descr="http://blogs.msdn.com/cfs-file.ashx/__key/communityserver-blogs-components-weblogfiles/00-00-00-43-47-metablogapi/0317.image_5F00_1AC516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959" y="4848326"/>
            <a:ext cx="2316641" cy="1561999"/>
          </a:xfrm>
          <a:prstGeom prst="rect">
            <a:avLst/>
          </a:prstGeom>
          <a:noFill/>
          <a:scene3d>
            <a:camera prst="isometricOffAxis2Left"/>
            <a:lightRig rig="threePt" dir="t"/>
          </a:scene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Picking Federation Keys</a:t>
            </a:r>
            <a:endParaRPr lang="en-US" dirty="0"/>
          </a:p>
        </p:txBody>
      </p:sp>
      <p:sp>
        <p:nvSpPr>
          <p:cNvPr id="3" name="Content Placeholder 2"/>
          <p:cNvSpPr>
            <a:spLocks noGrp="1"/>
          </p:cNvSpPr>
          <p:nvPr>
            <p:ph type="body" sz="quarter" idx="10"/>
          </p:nvPr>
        </p:nvSpPr>
        <p:spPr>
          <a:xfrm>
            <a:off x="519112" y="1447800"/>
            <a:ext cx="11149013" cy="2362200"/>
          </a:xfrm>
        </p:spPr>
        <p:txBody>
          <a:bodyPr>
            <a:normAutofit fontScale="92500" lnSpcReduction="10000"/>
          </a:bodyPr>
          <a:lstStyle/>
          <a:p>
            <a:r>
              <a:rPr lang="en-US" dirty="0" smtClean="0"/>
              <a:t>Pick </a:t>
            </a:r>
            <a:r>
              <a:rPr lang="en-US" dirty="0"/>
              <a:t>Federation Keys and Define the Atomic Units (AU)</a:t>
            </a:r>
          </a:p>
          <a:p>
            <a:pPr lvl="1"/>
            <a:r>
              <a:rPr lang="en-US" dirty="0"/>
              <a:t>AU instance is the target of in all (or most) </a:t>
            </a:r>
            <a:r>
              <a:rPr lang="en-US" b="1" dirty="0"/>
              <a:t>latency and scale sensitive queries</a:t>
            </a:r>
          </a:p>
          <a:p>
            <a:pPr lvl="1"/>
            <a:r>
              <a:rPr lang="en-US" dirty="0"/>
              <a:t>AU Instance is target of all (or most) </a:t>
            </a:r>
            <a:r>
              <a:rPr lang="en-US" b="1" dirty="0"/>
              <a:t>transaction boundaries</a:t>
            </a:r>
          </a:p>
          <a:p>
            <a:pPr lvl="1"/>
            <a:r>
              <a:rPr lang="en-US" dirty="0"/>
              <a:t>AUs </a:t>
            </a:r>
            <a:r>
              <a:rPr lang="en-US" b="1" dirty="0" smtClean="0"/>
              <a:t>distribute </a:t>
            </a:r>
            <a:r>
              <a:rPr lang="en-US" b="1" dirty="0"/>
              <a:t>the app workload equally </a:t>
            </a:r>
            <a:r>
              <a:rPr lang="en-US" dirty="0"/>
              <a:t>to all members</a:t>
            </a:r>
          </a:p>
          <a:p>
            <a:pPr lvl="1"/>
            <a:r>
              <a:rPr lang="en-US" dirty="0"/>
              <a:t>Largest AU instance </a:t>
            </a:r>
            <a:r>
              <a:rPr lang="en-US" b="1" dirty="0"/>
              <a:t>fits in the scale-up limit </a:t>
            </a:r>
            <a:r>
              <a:rPr lang="en-US" dirty="0"/>
              <a:t>of SQL Database</a:t>
            </a:r>
          </a:p>
          <a:p>
            <a:endParaRPr lang="en-US" dirty="0"/>
          </a:p>
        </p:txBody>
      </p:sp>
      <p:cxnSp>
        <p:nvCxnSpPr>
          <p:cNvPr id="8" name="Straight Connector 7"/>
          <p:cNvCxnSpPr/>
          <p:nvPr/>
        </p:nvCxnSpPr>
        <p:spPr>
          <a:xfrm>
            <a:off x="3141662" y="6010275"/>
            <a:ext cx="381000" cy="666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65512" y="6162675"/>
            <a:ext cx="381000" cy="666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36862" y="5772150"/>
            <a:ext cx="381000" cy="666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779837" y="4833360"/>
            <a:ext cx="1752600" cy="1395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84836" y="4467335"/>
            <a:ext cx="2222083" cy="433965"/>
          </a:xfrm>
          <a:prstGeom prst="rect">
            <a:avLst/>
          </a:prstGeom>
          <a:noFill/>
        </p:spPr>
        <p:txBody>
          <a:bodyPr wrap="non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Federation Columns</a:t>
            </a:r>
          </a:p>
        </p:txBody>
      </p:sp>
      <p:cxnSp>
        <p:nvCxnSpPr>
          <p:cNvPr id="17" name="Straight Arrow Connector 16"/>
          <p:cNvCxnSpPr/>
          <p:nvPr/>
        </p:nvCxnSpPr>
        <p:spPr>
          <a:xfrm flipV="1">
            <a:off x="3465512" y="4684318"/>
            <a:ext cx="2066925" cy="13926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141662" y="4572000"/>
            <a:ext cx="2390775" cy="1233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083644" y="586740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20" name="Rectangle 19"/>
          <p:cNvSpPr/>
          <p:nvPr/>
        </p:nvSpPr>
        <p:spPr>
          <a:xfrm>
            <a:off x="5286791" y="594360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21" name="Rectangle 20"/>
          <p:cNvSpPr/>
          <p:nvPr/>
        </p:nvSpPr>
        <p:spPr>
          <a:xfrm>
            <a:off x="5489938" y="601980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i="1" dirty="0" err="1" smtClean="0"/>
              <a:t>fed_name</a:t>
            </a:r>
            <a:endParaRPr lang="en-US" sz="1400" i="1" dirty="0"/>
          </a:p>
        </p:txBody>
      </p:sp>
      <p:sp>
        <p:nvSpPr>
          <p:cNvPr id="22" name="Flowchart: Magnetic Disk 21"/>
          <p:cNvSpPr/>
          <p:nvPr/>
        </p:nvSpPr>
        <p:spPr>
          <a:xfrm>
            <a:off x="5591513" y="607695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23" name="Flowchart: Magnetic Disk 22"/>
          <p:cNvSpPr/>
          <p:nvPr/>
        </p:nvSpPr>
        <p:spPr>
          <a:xfrm>
            <a:off x="5947019" y="608330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24" name="Flowchart: Magnetic Disk 23"/>
          <p:cNvSpPr/>
          <p:nvPr/>
        </p:nvSpPr>
        <p:spPr>
          <a:xfrm>
            <a:off x="9248159" y="607695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25" name="Flowchart: Magnetic Disk 24"/>
          <p:cNvSpPr/>
          <p:nvPr/>
        </p:nvSpPr>
        <p:spPr>
          <a:xfrm>
            <a:off x="9654453" y="607695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cxnSp>
        <p:nvCxnSpPr>
          <p:cNvPr id="26" name="Straight Connector 25"/>
          <p:cNvCxnSpPr/>
          <p:nvPr/>
        </p:nvCxnSpPr>
        <p:spPr>
          <a:xfrm>
            <a:off x="6302528" y="6216650"/>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8943440" y="6218767"/>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2251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Picking Reference Tables</a:t>
            </a:r>
            <a:endParaRPr lang="en-US" dirty="0"/>
          </a:p>
        </p:txBody>
      </p:sp>
      <p:sp>
        <p:nvSpPr>
          <p:cNvPr id="3" name="Content Placeholder 2"/>
          <p:cNvSpPr>
            <a:spLocks noGrp="1"/>
          </p:cNvSpPr>
          <p:nvPr>
            <p:ph idx="1"/>
          </p:nvPr>
        </p:nvSpPr>
        <p:spPr>
          <a:xfrm>
            <a:off x="519113" y="1447799"/>
            <a:ext cx="11149013" cy="5007322"/>
          </a:xfrm>
        </p:spPr>
        <p:txBody>
          <a:bodyPr>
            <a:normAutofit/>
          </a:bodyPr>
          <a:lstStyle/>
          <a:p>
            <a:r>
              <a:rPr lang="en-US" dirty="0" smtClean="0"/>
              <a:t>What are Reference Tables?</a:t>
            </a:r>
          </a:p>
          <a:p>
            <a:pPr lvl="1"/>
            <a:r>
              <a:rPr lang="en-US" dirty="0" smtClean="0"/>
              <a:t>Look up tables that are cloned to all members</a:t>
            </a:r>
          </a:p>
          <a:p>
            <a:pPr lvl="1"/>
            <a:r>
              <a:rPr lang="en-US" dirty="0" smtClean="0"/>
              <a:t>Provide easier programmability </a:t>
            </a:r>
          </a:p>
          <a:p>
            <a:pPr lvl="2"/>
            <a:r>
              <a:rPr lang="en-US" dirty="0" smtClean="0"/>
              <a:t>Easier queries &amp; transactions</a:t>
            </a:r>
          </a:p>
          <a:p>
            <a:pPr lvl="2"/>
            <a:r>
              <a:rPr lang="en-US" dirty="0" smtClean="0"/>
              <a:t>Lowered latencies with local joins</a:t>
            </a:r>
          </a:p>
          <a:p>
            <a:endParaRPr lang="en-US" dirty="0" smtClean="0"/>
          </a:p>
          <a:p>
            <a:r>
              <a:rPr lang="en-US" dirty="0" smtClean="0"/>
              <a:t>How to pick ref tables?</a:t>
            </a:r>
            <a:endParaRPr lang="en-US" dirty="0"/>
          </a:p>
          <a:p>
            <a:pPr lvl="1"/>
            <a:r>
              <a:rPr lang="en-US" dirty="0" smtClean="0"/>
              <a:t>Set of tables use for lookups in in latency &amp; scale sensitive workload of the app</a:t>
            </a:r>
          </a:p>
          <a:p>
            <a:pPr lvl="1"/>
            <a:r>
              <a:rPr lang="en-US" dirty="0" smtClean="0"/>
              <a:t>Tables that don’t need strict consistency – (</a:t>
            </a:r>
            <a:r>
              <a:rPr lang="en-US" dirty="0" err="1" smtClean="0"/>
              <a:t>o.k</a:t>
            </a:r>
            <a:r>
              <a:rPr lang="en-US" dirty="0" smtClean="0"/>
              <a:t> with eventual consistency)</a:t>
            </a:r>
          </a:p>
        </p:txBody>
      </p:sp>
    </p:spTree>
    <p:extLst>
      <p:ext uri="{BB962C8B-B14F-4D97-AF65-F5344CB8AC3E}">
        <p14:creationId xmlns:p14="http://schemas.microsoft.com/office/powerpoint/2010/main" val="182845594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Generating Unique Keys</a:t>
            </a:r>
            <a:endParaRPr lang="en-US" dirty="0"/>
          </a:p>
        </p:txBody>
      </p:sp>
      <p:sp>
        <p:nvSpPr>
          <p:cNvPr id="3" name="Content Placeholder 2"/>
          <p:cNvSpPr>
            <a:spLocks noGrp="1"/>
          </p:cNvSpPr>
          <p:nvPr>
            <p:ph idx="1"/>
          </p:nvPr>
        </p:nvSpPr>
        <p:spPr>
          <a:xfrm>
            <a:off x="519112" y="1447799"/>
            <a:ext cx="11149013" cy="5181601"/>
          </a:xfrm>
        </p:spPr>
        <p:txBody>
          <a:bodyPr>
            <a:normAutofit fontScale="92500" lnSpcReduction="10000"/>
          </a:bodyPr>
          <a:lstStyle/>
          <a:p>
            <a:r>
              <a:rPr lang="en-US" dirty="0" smtClean="0"/>
              <a:t>How to generate unique keys without identity property</a:t>
            </a:r>
          </a:p>
          <a:p>
            <a:pPr lvl="1"/>
            <a:r>
              <a:rPr lang="en-US" dirty="0" smtClean="0"/>
              <a:t>Identity Property is not allowed on Federated Tables</a:t>
            </a:r>
          </a:p>
          <a:p>
            <a:endParaRPr lang="en-US" dirty="0" smtClean="0"/>
          </a:p>
          <a:p>
            <a:r>
              <a:rPr lang="en-US" dirty="0" smtClean="0"/>
              <a:t>Identity Generation can be expensive for large scale apps</a:t>
            </a:r>
          </a:p>
          <a:p>
            <a:pPr lvl="1"/>
            <a:r>
              <a:rPr lang="en-US" dirty="0" smtClean="0"/>
              <a:t>Provides linearly increasing values</a:t>
            </a:r>
          </a:p>
          <a:p>
            <a:pPr lvl="1"/>
            <a:r>
              <a:rPr lang="en-US" dirty="0" smtClean="0"/>
              <a:t>Provides no gaps id generation guarantees </a:t>
            </a:r>
          </a:p>
          <a:p>
            <a:pPr lvl="1"/>
            <a:r>
              <a:rPr lang="en-US" dirty="0" smtClean="0"/>
              <a:t>Can only be generated at the </a:t>
            </a:r>
            <a:r>
              <a:rPr lang="en-US" dirty="0" err="1" smtClean="0"/>
              <a:t>db</a:t>
            </a:r>
            <a:r>
              <a:rPr lang="en-US" dirty="0" smtClean="0"/>
              <a:t> tier</a:t>
            </a:r>
          </a:p>
          <a:p>
            <a:endParaRPr lang="en-US" dirty="0" smtClean="0"/>
          </a:p>
          <a:p>
            <a:r>
              <a:rPr lang="en-US" dirty="0" smtClean="0"/>
              <a:t>Benefits of </a:t>
            </a:r>
            <a:r>
              <a:rPr lang="en-US" dirty="0" err="1" smtClean="0"/>
              <a:t>Uniqueidentifier</a:t>
            </a:r>
            <a:r>
              <a:rPr lang="en-US" dirty="0" smtClean="0"/>
              <a:t> (GUID)</a:t>
            </a:r>
          </a:p>
          <a:p>
            <a:pPr lvl="1"/>
            <a:r>
              <a:rPr lang="en-US" dirty="0" smtClean="0"/>
              <a:t>Does not require centralized id generation</a:t>
            </a:r>
          </a:p>
          <a:p>
            <a:pPr lvl="2"/>
            <a:r>
              <a:rPr lang="en-US" dirty="0" smtClean="0"/>
              <a:t>Allows gaps and is not linearly increasing</a:t>
            </a:r>
          </a:p>
          <a:p>
            <a:pPr lvl="1"/>
            <a:r>
              <a:rPr lang="en-US" dirty="0" smtClean="0"/>
              <a:t>Can be generate at any tier of the app</a:t>
            </a:r>
          </a:p>
          <a:p>
            <a:endParaRPr lang="en-US" dirty="0" smtClean="0"/>
          </a:p>
          <a:p>
            <a:pPr lvl="2"/>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pic>
        <p:nvPicPr>
          <p:cNvPr id="1026" name="Picture 2" descr="http://www.femalefreedom.ca/images/product/waiting_in_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3212" y="3886200"/>
            <a:ext cx="3962400" cy="2637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868914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Fan-out Queries</a:t>
            </a:r>
            <a:endParaRPr lang="en-US" dirty="0"/>
          </a:p>
        </p:txBody>
      </p:sp>
      <p:sp>
        <p:nvSpPr>
          <p:cNvPr id="3" name="Content Placeholder 2"/>
          <p:cNvSpPr>
            <a:spLocks noGrp="1"/>
          </p:cNvSpPr>
          <p:nvPr>
            <p:ph idx="1"/>
          </p:nvPr>
        </p:nvSpPr>
        <p:spPr>
          <a:xfrm>
            <a:off x="519112" y="1447799"/>
            <a:ext cx="11149013" cy="5029201"/>
          </a:xfrm>
        </p:spPr>
        <p:txBody>
          <a:bodyPr>
            <a:normAutofit fontScale="92500" lnSpcReduction="20000"/>
          </a:bodyPr>
          <a:lstStyle/>
          <a:p>
            <a:r>
              <a:rPr lang="en-US" dirty="0" smtClean="0"/>
              <a:t>What is a Fan-out Query?</a:t>
            </a:r>
          </a:p>
          <a:p>
            <a:pPr lvl="1"/>
            <a:r>
              <a:rPr lang="en-US" dirty="0" smtClean="0"/>
              <a:t>Queries that can process data across fed members.</a:t>
            </a:r>
          </a:p>
          <a:p>
            <a:endParaRPr lang="en-US" dirty="0" smtClean="0"/>
          </a:p>
          <a:p>
            <a:r>
              <a:rPr lang="en-US" dirty="0" smtClean="0"/>
              <a:t>Fan-out Benefits</a:t>
            </a:r>
          </a:p>
          <a:p>
            <a:pPr lvl="1"/>
            <a:r>
              <a:rPr lang="en-US" dirty="0" smtClean="0"/>
              <a:t>Reporting Queries</a:t>
            </a:r>
          </a:p>
          <a:p>
            <a:pPr lvl="2"/>
            <a:r>
              <a:rPr lang="en-US" dirty="0" smtClean="0"/>
              <a:t>Union or Aggregate Data Across Members</a:t>
            </a:r>
          </a:p>
          <a:p>
            <a:pPr lvl="1"/>
            <a:r>
              <a:rPr lang="en-US" dirty="0" smtClean="0"/>
              <a:t>Unaligned Queries</a:t>
            </a:r>
          </a:p>
          <a:p>
            <a:pPr lvl="2"/>
            <a:r>
              <a:rPr lang="en-US" dirty="0" smtClean="0"/>
              <a:t>Query </a:t>
            </a:r>
            <a:r>
              <a:rPr lang="en-US" dirty="0" err="1" smtClean="0"/>
              <a:t>customer_name</a:t>
            </a:r>
            <a:r>
              <a:rPr lang="en-US" dirty="0" smtClean="0"/>
              <a:t> on fed with key </a:t>
            </a:r>
            <a:r>
              <a:rPr lang="en-US" dirty="0" err="1" smtClean="0"/>
              <a:t>customer_id</a:t>
            </a:r>
            <a:endParaRPr lang="en-US" dirty="0" smtClean="0"/>
          </a:p>
          <a:p>
            <a:pPr lvl="1"/>
            <a:endParaRPr lang="en-US" dirty="0" smtClean="0"/>
          </a:p>
          <a:p>
            <a:r>
              <a:rPr lang="en-US" dirty="0" smtClean="0"/>
              <a:t>Types of Fan-out Queries:</a:t>
            </a:r>
          </a:p>
          <a:p>
            <a:pPr lvl="1"/>
            <a:r>
              <a:rPr lang="en-US" dirty="0" smtClean="0"/>
              <a:t>Union All: Simple</a:t>
            </a:r>
          </a:p>
          <a:p>
            <a:pPr lvl="1"/>
            <a:r>
              <a:rPr lang="en-US" dirty="0" smtClean="0"/>
              <a:t>Aligned </a:t>
            </a:r>
            <a:r>
              <a:rPr lang="en-US" dirty="0" err="1" smtClean="0"/>
              <a:t>vs</a:t>
            </a:r>
            <a:r>
              <a:rPr lang="en-US" dirty="0" smtClean="0"/>
              <a:t> Unaligned Fan-out Queries</a:t>
            </a:r>
          </a:p>
          <a:p>
            <a:pPr lvl="2"/>
            <a:r>
              <a:rPr lang="en-US" dirty="0" smtClean="0"/>
              <a:t>Additive </a:t>
            </a:r>
            <a:r>
              <a:rPr lang="en-US" dirty="0" err="1" smtClean="0"/>
              <a:t>vs</a:t>
            </a:r>
            <a:r>
              <a:rPr lang="en-US" dirty="0" smtClean="0"/>
              <a:t> None-additive Aggregations</a:t>
            </a:r>
          </a:p>
          <a:p>
            <a:pPr marL="0" indent="0">
              <a:buNone/>
            </a:pPr>
            <a:endParaRPr lang="en-US" dirty="0"/>
          </a:p>
        </p:txBody>
      </p:sp>
    </p:spTree>
    <p:extLst>
      <p:ext uri="{BB962C8B-B14F-4D97-AF65-F5344CB8AC3E}">
        <p14:creationId xmlns:p14="http://schemas.microsoft.com/office/powerpoint/2010/main" val="41186111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77788" y="3581400"/>
            <a:ext cx="13411200" cy="3124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460375" lvl="1" indent="0">
              <a:buNone/>
            </a:pPr>
            <a:r>
              <a:rPr lang="en-US" dirty="0" smtClean="0">
                <a:latin typeface="Consolas" pitchFamily="49" charset="0"/>
                <a:cs typeface="Consolas" pitchFamily="49" charset="0"/>
              </a:rPr>
              <a:t>//MEMBER QUERY</a:t>
            </a:r>
          </a:p>
          <a:p>
            <a:pPr marL="460375" lvl="1" indent="0">
              <a:buNone/>
            </a:pPr>
            <a:r>
              <a:rPr lang="en-US" dirty="0" smtClean="0">
                <a:latin typeface="Consolas" pitchFamily="49" charset="0"/>
                <a:cs typeface="Consolas" pitchFamily="49" charset="0"/>
              </a:rPr>
              <a:t>//start </a:t>
            </a:r>
            <a:r>
              <a:rPr lang="en-US" dirty="0">
                <a:latin typeface="Consolas" pitchFamily="49" charset="0"/>
                <a:cs typeface="Consolas" pitchFamily="49" charset="0"/>
              </a:rPr>
              <a:t>from the first member – min value</a:t>
            </a:r>
          </a:p>
          <a:p>
            <a:pPr marL="460375" lvl="1" indent="0">
              <a:buNone/>
            </a:pPr>
            <a:r>
              <a:rPr lang="en-US" dirty="0">
                <a:latin typeface="Consolas" pitchFamily="49" charset="0"/>
                <a:cs typeface="Consolas" pitchFamily="49" charset="0"/>
              </a:rPr>
              <a:t>USE FED f(id=min)</a:t>
            </a:r>
          </a:p>
          <a:p>
            <a:pPr marL="460375" lvl="1" indent="0">
              <a:buNone/>
            </a:pPr>
            <a:r>
              <a:rPr lang="en-US" dirty="0">
                <a:latin typeface="Consolas" pitchFamily="49" charset="0"/>
                <a:cs typeface="Consolas" pitchFamily="49" charset="0"/>
              </a:rPr>
              <a:t>WHILE (</a:t>
            </a:r>
            <a:r>
              <a:rPr lang="en-US" dirty="0" err="1">
                <a:latin typeface="Consolas" pitchFamily="49" charset="0"/>
                <a:cs typeface="Consolas" pitchFamily="49" charset="0"/>
              </a:rPr>
              <a:t>nextvalue</a:t>
            </a:r>
            <a:r>
              <a:rPr lang="en-US" dirty="0">
                <a:latin typeface="Consolas" pitchFamily="49" charset="0"/>
                <a:cs typeface="Consolas" pitchFamily="49" charset="0"/>
              </a:rPr>
              <a:t> != NULL)</a:t>
            </a:r>
          </a:p>
          <a:p>
            <a:pPr marL="460375" lvl="1" indent="0">
              <a:buNone/>
            </a:pPr>
            <a:r>
              <a:rPr lang="en-US" dirty="0">
                <a:latin typeface="Consolas" pitchFamily="49" charset="0"/>
                <a:cs typeface="Consolas" pitchFamily="49" charset="0"/>
              </a:rPr>
              <a:t>	//get results into dataset </a:t>
            </a:r>
          </a:p>
          <a:p>
            <a:pPr marL="460375" lvl="1" indent="0">
              <a:buNone/>
            </a:pPr>
            <a:r>
              <a:rPr lang="en-US" dirty="0">
                <a:latin typeface="Consolas" pitchFamily="49" charset="0"/>
                <a:cs typeface="Consolas" pitchFamily="49" charset="0"/>
              </a:rPr>
              <a:t>	</a:t>
            </a:r>
            <a:r>
              <a:rPr lang="en-US" dirty="0" err="1">
                <a:latin typeface="Consolas" pitchFamily="49" charset="0"/>
                <a:cs typeface="Consolas" pitchFamily="49" charset="0"/>
              </a:rPr>
              <a:t>DataAdapter.Fill</a:t>
            </a:r>
            <a:r>
              <a:rPr lang="en-US" dirty="0">
                <a:latin typeface="Consolas" pitchFamily="49" charset="0"/>
                <a:cs typeface="Consolas" pitchFamily="49" charset="0"/>
              </a:rPr>
              <a:t>(ds);</a:t>
            </a:r>
          </a:p>
          <a:p>
            <a:pPr marL="460375" lvl="1" indent="0">
              <a:buNone/>
            </a:pPr>
            <a:r>
              <a:rPr lang="en-US" dirty="0">
                <a:latin typeface="Consolas" pitchFamily="49" charset="0"/>
                <a:cs typeface="Consolas" pitchFamily="49" charset="0"/>
              </a:rPr>
              <a:t>	//get the value to navigate to the next member </a:t>
            </a:r>
            <a:br>
              <a:rPr lang="en-US" dirty="0">
                <a:latin typeface="Consolas" pitchFamily="49" charset="0"/>
                <a:cs typeface="Consolas" pitchFamily="49" charset="0"/>
              </a:rPr>
            </a:br>
            <a:r>
              <a:rPr lang="en-US" dirty="0">
                <a:latin typeface="Consolas" pitchFamily="49" charset="0"/>
                <a:cs typeface="Consolas" pitchFamily="49" charset="0"/>
              </a:rPr>
              <a:t>	</a:t>
            </a:r>
            <a:r>
              <a:rPr lang="en-US" dirty="0" err="1">
                <a:latin typeface="Consolas" pitchFamily="49" charset="0"/>
                <a:cs typeface="Consolas" pitchFamily="49" charset="0"/>
              </a:rPr>
              <a:t>nextvalue</a:t>
            </a:r>
            <a:r>
              <a:rPr lang="en-US" dirty="0">
                <a:latin typeface="Consolas" pitchFamily="49" charset="0"/>
                <a:cs typeface="Consolas" pitchFamily="49" charset="0"/>
              </a:rPr>
              <a:t> = SELECT </a:t>
            </a:r>
            <a:r>
              <a:rPr lang="en-US" dirty="0" err="1">
                <a:latin typeface="Consolas" pitchFamily="49" charset="0"/>
                <a:cs typeface="Consolas" pitchFamily="49" charset="0"/>
              </a:rPr>
              <a:t>range_high</a:t>
            </a:r>
            <a:r>
              <a:rPr lang="en-US" dirty="0">
                <a:latin typeface="Consolas" pitchFamily="49" charset="0"/>
                <a:cs typeface="Consolas" pitchFamily="49" charset="0"/>
              </a:rPr>
              <a:t> FROM </a:t>
            </a:r>
            <a:r>
              <a:rPr lang="en-US" dirty="0" err="1" smtClean="0">
                <a:latin typeface="Consolas" pitchFamily="49" charset="0"/>
                <a:cs typeface="Consolas" pitchFamily="49" charset="0"/>
              </a:rPr>
              <a:t>sys.federation_member_distributions</a:t>
            </a:r>
            <a:endParaRPr lang="en-US" dirty="0" smtClean="0">
              <a:latin typeface="Consolas" pitchFamily="49" charset="0"/>
              <a:cs typeface="Consolas" pitchFamily="49" charset="0"/>
            </a:endParaRPr>
          </a:p>
          <a:p>
            <a:pPr marL="460375" lvl="1" indent="0">
              <a:buNone/>
            </a:pPr>
            <a:endParaRPr lang="en-US" dirty="0" smtClean="0">
              <a:latin typeface="Consolas" pitchFamily="49" charset="0"/>
              <a:cs typeface="Consolas" pitchFamily="49" charset="0"/>
            </a:endParaRPr>
          </a:p>
          <a:p>
            <a:pPr marL="460375" lvl="1" indent="0">
              <a:buNone/>
            </a:pPr>
            <a:r>
              <a:rPr lang="en-US" dirty="0" smtClean="0">
                <a:latin typeface="Consolas" pitchFamily="49" charset="0"/>
                <a:cs typeface="Consolas" pitchFamily="49" charset="0"/>
              </a:rPr>
              <a:t>//SUMMARY QUERY</a:t>
            </a:r>
          </a:p>
          <a:p>
            <a:pPr marL="460375" lvl="1" indent="0">
              <a:buNone/>
            </a:pPr>
            <a:r>
              <a:rPr lang="en-US" dirty="0" smtClean="0">
                <a:latin typeface="Consolas" pitchFamily="49" charset="0"/>
                <a:cs typeface="Consolas" pitchFamily="49" charset="0"/>
              </a:rPr>
              <a:t>LINQ2DataSet(ds)</a:t>
            </a:r>
          </a:p>
        </p:txBody>
      </p:sp>
      <p:sp>
        <p:nvSpPr>
          <p:cNvPr id="2" name="Title 1"/>
          <p:cNvSpPr>
            <a:spLocks noGrp="1"/>
          </p:cNvSpPr>
          <p:nvPr>
            <p:ph type="title"/>
          </p:nvPr>
        </p:nvSpPr>
        <p:spPr/>
        <p:txBody>
          <a:bodyPr/>
          <a:lstStyle/>
          <a:p>
            <a:r>
              <a:rPr lang="en-US" dirty="0" smtClean="0"/>
              <a:t>Writing Fan-out Queries Cont.</a:t>
            </a:r>
            <a:endParaRPr lang="en-US" dirty="0"/>
          </a:p>
        </p:txBody>
      </p:sp>
      <p:sp>
        <p:nvSpPr>
          <p:cNvPr id="3" name="Content Placeholder 2"/>
          <p:cNvSpPr>
            <a:spLocks noGrp="1"/>
          </p:cNvSpPr>
          <p:nvPr>
            <p:ph idx="1"/>
          </p:nvPr>
        </p:nvSpPr>
        <p:spPr>
          <a:xfrm>
            <a:off x="519112" y="1447799"/>
            <a:ext cx="11149013" cy="2286001"/>
          </a:xfrm>
        </p:spPr>
        <p:txBody>
          <a:bodyPr>
            <a:normAutofit lnSpcReduction="10000"/>
          </a:bodyPr>
          <a:lstStyle/>
          <a:p>
            <a:r>
              <a:rPr lang="en-US" dirty="0" smtClean="0"/>
              <a:t>Breaking It Down</a:t>
            </a:r>
          </a:p>
          <a:p>
            <a:pPr lvl="1"/>
            <a:r>
              <a:rPr lang="en-US" dirty="0" smtClean="0"/>
              <a:t>Member Query: the part you send to each member</a:t>
            </a:r>
          </a:p>
          <a:p>
            <a:pPr lvl="1"/>
            <a:r>
              <a:rPr lang="en-US" dirty="0" smtClean="0"/>
              <a:t>Summary Query: the post processing query for member query results</a:t>
            </a:r>
            <a:endParaRPr lang="en-US" dirty="0"/>
          </a:p>
          <a:p>
            <a:r>
              <a:rPr lang="en-US" dirty="0" smtClean="0"/>
              <a:t>Fan-out Pseudo-Code</a:t>
            </a:r>
            <a:endParaRPr lang="en-US" dirty="0"/>
          </a:p>
        </p:txBody>
      </p:sp>
    </p:spTree>
    <p:extLst>
      <p:ext uri="{BB962C8B-B14F-4D97-AF65-F5344CB8AC3E}">
        <p14:creationId xmlns:p14="http://schemas.microsoft.com/office/powerpoint/2010/main" val="12954980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Fan-out Queries</a:t>
            </a:r>
            <a:endParaRPr lang="en-US" dirty="0"/>
          </a:p>
        </p:txBody>
      </p:sp>
      <p:sp>
        <p:nvSpPr>
          <p:cNvPr id="2" name="Subtitle 1"/>
          <p:cNvSpPr>
            <a:spLocks noGrp="1"/>
          </p:cNvSpPr>
          <p:nvPr>
            <p:ph type="subTitle" idx="1"/>
          </p:nvPr>
        </p:nvSpPr>
        <p:spPr/>
        <p:txBody>
          <a:bodyPr/>
          <a:lstStyle/>
          <a:p>
            <a:r>
              <a:rPr lang="en-US" dirty="0" smtClean="0"/>
              <a:t>Submitting Fan-out Queries with Sample Fan-out Query Utility </a:t>
            </a:r>
            <a:endParaRPr lang="en-US" dirty="0"/>
          </a:p>
        </p:txBody>
      </p:sp>
      <p:sp>
        <p:nvSpPr>
          <p:cNvPr id="4" name="Title 3"/>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12932052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519113" y="1447800"/>
            <a:ext cx="5486400" cy="2899255"/>
          </a:xfrm>
        </p:spPr>
        <p:txBody>
          <a:bodyPr/>
          <a:lstStyle/>
          <a:p>
            <a:r>
              <a:rPr lang="en-US" dirty="0" smtClean="0"/>
              <a:t>Overview</a:t>
            </a:r>
          </a:p>
          <a:p>
            <a:r>
              <a:rPr lang="en-US" dirty="0" smtClean="0"/>
              <a:t>Tips and Tricks</a:t>
            </a:r>
          </a:p>
          <a:p>
            <a:pPr lvl="1"/>
            <a:r>
              <a:rPr lang="en-US" dirty="0" smtClean="0"/>
              <a:t>Design and Development</a:t>
            </a:r>
          </a:p>
          <a:p>
            <a:pPr lvl="2"/>
            <a:r>
              <a:rPr lang="en-US" dirty="0" smtClean="0"/>
              <a:t>Picking Federation Model &amp; Key</a:t>
            </a:r>
          </a:p>
          <a:p>
            <a:pPr lvl="2"/>
            <a:r>
              <a:rPr lang="en-US" dirty="0" smtClean="0"/>
              <a:t>Picking Reference Tables</a:t>
            </a:r>
          </a:p>
          <a:p>
            <a:pPr lvl="2"/>
            <a:r>
              <a:rPr lang="en-US" dirty="0" smtClean="0"/>
              <a:t>Generating Unique Keys without bottlenecks</a:t>
            </a:r>
          </a:p>
          <a:p>
            <a:pPr lvl="2"/>
            <a:r>
              <a:rPr lang="en-US" dirty="0" smtClean="0"/>
              <a:t>Coding Fan-out Queries</a:t>
            </a:r>
          </a:p>
        </p:txBody>
      </p:sp>
      <p:sp>
        <p:nvSpPr>
          <p:cNvPr id="6" name="Content Placeholder 5"/>
          <p:cNvSpPr>
            <a:spLocks noGrp="1"/>
          </p:cNvSpPr>
          <p:nvPr>
            <p:ph sz="half" idx="2"/>
          </p:nvPr>
        </p:nvSpPr>
        <p:spPr>
          <a:xfrm>
            <a:off x="6181725" y="1447800"/>
            <a:ext cx="5486400" cy="4281172"/>
          </a:xfrm>
        </p:spPr>
        <p:txBody>
          <a:bodyPr/>
          <a:lstStyle/>
          <a:p>
            <a:r>
              <a:rPr lang="en-US" dirty="0" smtClean="0"/>
              <a:t>Tips and Tricks Cont.</a:t>
            </a:r>
          </a:p>
          <a:p>
            <a:pPr lvl="1"/>
            <a:r>
              <a:rPr lang="en-US" dirty="0" smtClean="0"/>
              <a:t>Administration</a:t>
            </a:r>
            <a:endParaRPr lang="en-US" dirty="0"/>
          </a:p>
          <a:p>
            <a:pPr lvl="2"/>
            <a:r>
              <a:rPr lang="en-US" dirty="0"/>
              <a:t>Configuring Federation Layout </a:t>
            </a:r>
            <a:endParaRPr lang="en-US" dirty="0" smtClean="0"/>
          </a:p>
          <a:p>
            <a:pPr lvl="2"/>
            <a:r>
              <a:rPr lang="en-US" dirty="0" smtClean="0"/>
              <a:t>DMVs </a:t>
            </a:r>
            <a:r>
              <a:rPr lang="en-US" dirty="0"/>
              <a:t>for Where and When to Split?</a:t>
            </a:r>
          </a:p>
          <a:p>
            <a:pPr lvl="2"/>
            <a:r>
              <a:rPr lang="en-US" dirty="0" smtClean="0"/>
              <a:t>Deploying &amp; Upgrading Schema</a:t>
            </a:r>
            <a:endParaRPr lang="en-US" dirty="0"/>
          </a:p>
          <a:p>
            <a:pPr lvl="2"/>
            <a:r>
              <a:rPr lang="en-US" dirty="0" smtClean="0"/>
              <a:t>Monitoring Federation Members</a:t>
            </a:r>
            <a:endParaRPr lang="en-US" dirty="0"/>
          </a:p>
          <a:p>
            <a:r>
              <a:rPr lang="en-US" dirty="0" err="1" smtClean="0"/>
              <a:t>vNext</a:t>
            </a:r>
            <a:r>
              <a:rPr lang="en-US" dirty="0" smtClean="0"/>
              <a:t> </a:t>
            </a:r>
            <a:r>
              <a:rPr lang="en-US" dirty="0"/>
              <a:t>– What’s Next </a:t>
            </a:r>
            <a:endParaRPr lang="en-US" dirty="0" smtClean="0"/>
          </a:p>
          <a:p>
            <a:pPr lvl="1"/>
            <a:r>
              <a:rPr lang="en-US" dirty="0" smtClean="0"/>
              <a:t>Recent </a:t>
            </a:r>
            <a:r>
              <a:rPr lang="en-US" dirty="0"/>
              <a:t>Improvements</a:t>
            </a:r>
          </a:p>
          <a:p>
            <a:pPr lvl="1"/>
            <a:r>
              <a:rPr lang="en-US" dirty="0"/>
              <a:t>Coming in the next quarter</a:t>
            </a:r>
          </a:p>
          <a:p>
            <a:pPr lvl="1"/>
            <a:r>
              <a:rPr lang="en-US" dirty="0"/>
              <a:t>Coming in the next few quarters</a:t>
            </a:r>
          </a:p>
          <a:p>
            <a:pPr marL="0" indent="0">
              <a:buNone/>
            </a:pPr>
            <a:endParaRPr lang="en-US" dirty="0"/>
          </a:p>
        </p:txBody>
      </p:sp>
    </p:spTree>
    <p:extLst>
      <p:ext uri="{BB962C8B-B14F-4D97-AF65-F5344CB8AC3E}">
        <p14:creationId xmlns:p14="http://schemas.microsoft.com/office/powerpoint/2010/main" val="24035587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allorcaweb.net/mamiranda/images/leonardodavinci/vitruvioleonardo.jpg"/>
          <p:cNvPicPr>
            <a:picLocks noChangeAspect="1" noChangeArrowheads="1"/>
          </p:cNvPicPr>
          <p:nvPr/>
        </p:nvPicPr>
        <p:blipFill rotWithShape="1">
          <a:blip r:embed="rId2">
            <a:extLst>
              <a:ext uri="{28A0092B-C50C-407E-A947-70E740481C1C}">
                <a14:useLocalDpi xmlns:a14="http://schemas.microsoft.com/office/drawing/2010/main" val="0"/>
              </a:ext>
            </a:extLst>
          </a:blip>
          <a:srcRect t="3218" b="56914"/>
          <a:stretch/>
        </p:blipFill>
        <p:spPr bwMode="auto">
          <a:xfrm>
            <a:off x="0" y="0"/>
            <a:ext cx="1218882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chemeClr val="tx1"/>
                </a:solidFill>
              </a:rPr>
              <a:t>Administration</a:t>
            </a:r>
            <a:endParaRPr lang="en-US" dirty="0">
              <a:solidFill>
                <a:schemeClr val="tx1"/>
              </a:solidFill>
            </a:endParaRPr>
          </a:p>
        </p:txBody>
      </p:sp>
      <p:sp>
        <p:nvSpPr>
          <p:cNvPr id="3" name="Text Placeholder 2"/>
          <p:cNvSpPr>
            <a:spLocks noGrp="1"/>
          </p:cNvSpPr>
          <p:nvPr>
            <p:ph type="body" idx="1"/>
          </p:nvPr>
        </p:nvSpPr>
        <p:spPr/>
        <p:txBody>
          <a:bodyPr/>
          <a:lstStyle/>
          <a:p>
            <a:r>
              <a:rPr lang="en-US" dirty="0" smtClean="0">
                <a:solidFill>
                  <a:schemeClr val="tx1"/>
                </a:solidFill>
              </a:rPr>
              <a:t>Tips and Tricks</a:t>
            </a:r>
            <a:endParaRPr lang="en-US" dirty="0">
              <a:solidFill>
                <a:schemeClr val="tx1"/>
              </a:solidFill>
            </a:endParaRPr>
          </a:p>
        </p:txBody>
      </p:sp>
    </p:spTree>
    <p:extLst>
      <p:ext uri="{BB962C8B-B14F-4D97-AF65-F5344CB8AC3E}">
        <p14:creationId xmlns:p14="http://schemas.microsoft.com/office/powerpoint/2010/main" val="165892499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Deploying and Upgrading Schema</a:t>
            </a:r>
            <a:endParaRPr lang="en-US" dirty="0"/>
          </a:p>
        </p:txBody>
      </p:sp>
      <p:sp>
        <p:nvSpPr>
          <p:cNvPr id="3" name="Content Placeholder 2"/>
          <p:cNvSpPr>
            <a:spLocks noGrp="1"/>
          </p:cNvSpPr>
          <p:nvPr>
            <p:ph idx="1"/>
          </p:nvPr>
        </p:nvSpPr>
        <p:spPr>
          <a:xfrm>
            <a:off x="519112" y="1447799"/>
            <a:ext cx="11149013" cy="4953001"/>
          </a:xfrm>
        </p:spPr>
        <p:txBody>
          <a:bodyPr>
            <a:normAutofit fontScale="92500" lnSpcReduction="10000"/>
          </a:bodyPr>
          <a:lstStyle/>
          <a:p>
            <a:r>
              <a:rPr lang="en-US" dirty="0" smtClean="0"/>
              <a:t>With Federations Root and Each Member owns its own schema</a:t>
            </a:r>
          </a:p>
          <a:p>
            <a:pPr lvl="1"/>
            <a:r>
              <a:rPr lang="en-US" dirty="0" smtClean="0"/>
              <a:t>Great for online upgrades – partial upgrade &amp; rollbacks</a:t>
            </a:r>
          </a:p>
          <a:p>
            <a:pPr lvl="1"/>
            <a:r>
              <a:rPr lang="en-US" dirty="0" smtClean="0"/>
              <a:t>Great if you want to differentiate schema</a:t>
            </a:r>
          </a:p>
          <a:p>
            <a:pPr lvl="1"/>
            <a:r>
              <a:rPr lang="en-US" dirty="0" smtClean="0"/>
              <a:t>Not so great if you need to manually run schema updates</a:t>
            </a:r>
          </a:p>
          <a:p>
            <a:endParaRPr lang="en-US" dirty="0" smtClean="0"/>
          </a:p>
          <a:p>
            <a:r>
              <a:rPr lang="en-US" dirty="0" smtClean="0"/>
              <a:t>Schema Deployment with Sample Fan-out Utility</a:t>
            </a:r>
          </a:p>
          <a:p>
            <a:pPr lvl="1"/>
            <a:r>
              <a:rPr lang="en-US" dirty="0" smtClean="0"/>
              <a:t>Ensure to write idempotent scripts</a:t>
            </a:r>
          </a:p>
          <a:p>
            <a:pPr lvl="2"/>
            <a:r>
              <a:rPr lang="en-US" dirty="0" err="1" smtClean="0"/>
              <a:t>Idempotency</a:t>
            </a:r>
            <a:r>
              <a:rPr lang="en-US" dirty="0" smtClean="0"/>
              <a:t>: multiple runs produce the same outcome - pattern: if (not exists) then do</a:t>
            </a:r>
          </a:p>
          <a:p>
            <a:pPr lvl="2"/>
            <a:r>
              <a:rPr lang="en-US" dirty="0" smtClean="0"/>
              <a:t>Benefits: avoids long transactions, idempotent scripts are retry-able</a:t>
            </a:r>
          </a:p>
          <a:p>
            <a:pPr lvl="1"/>
            <a:endParaRPr lang="en-US" dirty="0" smtClean="0"/>
          </a:p>
          <a:p>
            <a:pPr lvl="1"/>
            <a:r>
              <a:rPr lang="en-US" dirty="0" smtClean="0"/>
              <a:t>Script upgrade and rollback</a:t>
            </a:r>
          </a:p>
          <a:p>
            <a:pPr lvl="2"/>
            <a:r>
              <a:rPr lang="en-US" dirty="0" smtClean="0"/>
              <a:t>Upgrade applies the changes &amp; Rollback reverses the changes</a:t>
            </a:r>
          </a:p>
        </p:txBody>
      </p:sp>
    </p:spTree>
    <p:extLst>
      <p:ext uri="{BB962C8B-B14F-4D97-AF65-F5344CB8AC3E}">
        <p14:creationId xmlns:p14="http://schemas.microsoft.com/office/powerpoint/2010/main" val="9653275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Monitoring and </a:t>
            </a:r>
            <a:r>
              <a:rPr lang="en-US" dirty="0" err="1" smtClean="0"/>
              <a:t>Tshooting</a:t>
            </a:r>
            <a:r>
              <a:rPr lang="en-US" dirty="0" smtClean="0"/>
              <a:t> with Federations</a:t>
            </a:r>
            <a:endParaRPr lang="en-US" dirty="0"/>
          </a:p>
        </p:txBody>
      </p:sp>
      <p:sp>
        <p:nvSpPr>
          <p:cNvPr id="3" name="Content Placeholder 2"/>
          <p:cNvSpPr>
            <a:spLocks noGrp="1"/>
          </p:cNvSpPr>
          <p:nvPr>
            <p:ph idx="1"/>
          </p:nvPr>
        </p:nvSpPr>
        <p:spPr>
          <a:xfrm>
            <a:off x="519112" y="1447799"/>
            <a:ext cx="11149013" cy="5181601"/>
          </a:xfrm>
        </p:spPr>
        <p:txBody>
          <a:bodyPr>
            <a:normAutofit lnSpcReduction="10000"/>
          </a:bodyPr>
          <a:lstStyle/>
          <a:p>
            <a:r>
              <a:rPr lang="en-US" dirty="0" smtClean="0"/>
              <a:t>Monitoring and </a:t>
            </a:r>
            <a:r>
              <a:rPr lang="en-US" dirty="0" err="1" smtClean="0"/>
              <a:t>TShooting</a:t>
            </a:r>
            <a:r>
              <a:rPr lang="en-US" dirty="0" smtClean="0"/>
              <a:t> Federation Operations</a:t>
            </a:r>
          </a:p>
          <a:p>
            <a:pPr lvl="1"/>
            <a:r>
              <a:rPr lang="en-US" dirty="0" smtClean="0"/>
              <a:t>Use federation DMVs </a:t>
            </a:r>
            <a:r>
              <a:rPr lang="en-US" dirty="0" err="1" smtClean="0"/>
              <a:t>sys.dm_federation_operations</a:t>
            </a:r>
            <a:r>
              <a:rPr lang="en-US" dirty="0" smtClean="0"/>
              <a:t>*</a:t>
            </a:r>
          </a:p>
          <a:p>
            <a:pPr lvl="1"/>
            <a:r>
              <a:rPr lang="en-US" dirty="0" smtClean="0"/>
              <a:t>All federation command come with retry logic</a:t>
            </a:r>
          </a:p>
          <a:p>
            <a:pPr lvl="2"/>
            <a:r>
              <a:rPr lang="en-US" dirty="0" smtClean="0"/>
              <a:t>CREATE|ALTER|DROP FEDERATION</a:t>
            </a:r>
          </a:p>
          <a:p>
            <a:pPr lvl="2"/>
            <a:r>
              <a:rPr lang="en-US" dirty="0" smtClean="0"/>
              <a:t>USE FEDERATION</a:t>
            </a:r>
          </a:p>
          <a:p>
            <a:endParaRPr lang="en-US" dirty="0" smtClean="0"/>
          </a:p>
          <a:p>
            <a:r>
              <a:rPr lang="en-US" dirty="0" smtClean="0"/>
              <a:t>Monitoring and </a:t>
            </a:r>
            <a:r>
              <a:rPr lang="en-US" dirty="0" err="1" smtClean="0"/>
              <a:t>Tshooting</a:t>
            </a:r>
            <a:r>
              <a:rPr lang="en-US" dirty="0" smtClean="0"/>
              <a:t> </a:t>
            </a:r>
            <a:r>
              <a:rPr lang="en-US" dirty="0"/>
              <a:t>with </a:t>
            </a:r>
            <a:r>
              <a:rPr lang="en-US" dirty="0" smtClean="0"/>
              <a:t>Sample </a:t>
            </a:r>
            <a:r>
              <a:rPr lang="en-US" dirty="0"/>
              <a:t>Fan-out Utility</a:t>
            </a:r>
            <a:endParaRPr lang="en-US" dirty="0" smtClean="0"/>
          </a:p>
          <a:p>
            <a:pPr lvl="1"/>
            <a:r>
              <a:rPr lang="en-US" dirty="0" smtClean="0"/>
              <a:t>Federations is not different from a collection of </a:t>
            </a:r>
            <a:r>
              <a:rPr lang="en-US" dirty="0" err="1" smtClean="0"/>
              <a:t>dbs</a:t>
            </a:r>
            <a:endParaRPr lang="en-US" dirty="0"/>
          </a:p>
          <a:p>
            <a:pPr lvl="2"/>
            <a:r>
              <a:rPr lang="en-US" dirty="0" smtClean="0"/>
              <a:t>Figuring the hottest member?</a:t>
            </a:r>
            <a:endParaRPr lang="en-US" dirty="0"/>
          </a:p>
          <a:p>
            <a:pPr lvl="2"/>
            <a:r>
              <a:rPr lang="en-US" dirty="0" smtClean="0"/>
              <a:t>Apply the same concepts of </a:t>
            </a:r>
            <a:r>
              <a:rPr lang="en-US" dirty="0" err="1" smtClean="0"/>
              <a:t>tshooting</a:t>
            </a:r>
            <a:r>
              <a:rPr lang="en-US" dirty="0" smtClean="0"/>
              <a:t> as single </a:t>
            </a:r>
            <a:r>
              <a:rPr lang="en-US" dirty="0" err="1" smtClean="0"/>
              <a:t>db</a:t>
            </a:r>
            <a:endParaRPr lang="en-US" dirty="0" smtClean="0"/>
          </a:p>
          <a:p>
            <a:pPr lvl="3"/>
            <a:r>
              <a:rPr lang="en-US" dirty="0" smtClean="0"/>
              <a:t>Figure out the resource contention</a:t>
            </a:r>
          </a:p>
          <a:p>
            <a:pPr lvl="3"/>
            <a:r>
              <a:rPr lang="en-US" dirty="0" smtClean="0"/>
              <a:t>Optimize the resource usage for better throughput</a:t>
            </a:r>
          </a:p>
          <a:p>
            <a:pPr lvl="3"/>
            <a:r>
              <a:rPr lang="en-US" dirty="0" smtClean="0"/>
              <a:t>And Repeat for the next resource concatenation…</a:t>
            </a:r>
          </a:p>
        </p:txBody>
      </p:sp>
    </p:spTree>
    <p:extLst>
      <p:ext uri="{BB962C8B-B14F-4D97-AF65-F5344CB8AC3E}">
        <p14:creationId xmlns:p14="http://schemas.microsoft.com/office/powerpoint/2010/main" val="25894251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Federation Layout - First Time?</a:t>
            </a:r>
            <a:endParaRPr lang="en-US" dirty="0"/>
          </a:p>
        </p:txBody>
      </p:sp>
      <p:sp>
        <p:nvSpPr>
          <p:cNvPr id="3" name="Content Placeholder 2"/>
          <p:cNvSpPr>
            <a:spLocks noGrp="1"/>
          </p:cNvSpPr>
          <p:nvPr>
            <p:ph idx="1"/>
          </p:nvPr>
        </p:nvSpPr>
        <p:spPr>
          <a:xfrm>
            <a:off x="519112" y="1447799"/>
            <a:ext cx="11149013" cy="5181601"/>
          </a:xfrm>
        </p:spPr>
        <p:txBody>
          <a:bodyPr>
            <a:normAutofit lnSpcReduction="10000"/>
          </a:bodyPr>
          <a:lstStyle/>
          <a:p>
            <a:r>
              <a:rPr lang="en-US" dirty="0" smtClean="0"/>
              <a:t>Deciding You Initial Layout</a:t>
            </a:r>
          </a:p>
          <a:p>
            <a:pPr lvl="1"/>
            <a:r>
              <a:rPr lang="en-US" dirty="0" smtClean="0"/>
              <a:t>How many members? Which split-points?</a:t>
            </a:r>
          </a:p>
          <a:p>
            <a:endParaRPr lang="en-US" dirty="0" smtClean="0"/>
          </a:p>
          <a:p>
            <a:r>
              <a:rPr lang="en-US" dirty="0" smtClean="0"/>
              <a:t>Cold Start</a:t>
            </a:r>
          </a:p>
          <a:p>
            <a:pPr lvl="1"/>
            <a:r>
              <a:rPr lang="en-US" dirty="0" smtClean="0"/>
              <a:t>Scale characteristics in the cloud </a:t>
            </a:r>
            <a:r>
              <a:rPr lang="en-US" dirty="0" err="1" smtClean="0"/>
              <a:t>vs</a:t>
            </a:r>
            <a:r>
              <a:rPr lang="en-US" dirty="0" smtClean="0"/>
              <a:t> on premise are very different</a:t>
            </a:r>
          </a:p>
          <a:p>
            <a:pPr lvl="2"/>
            <a:r>
              <a:rPr lang="en-US" dirty="0" smtClean="0"/>
              <a:t>Test your load: Load you expect the first week, months and year?</a:t>
            </a:r>
          </a:p>
          <a:p>
            <a:pPr lvl="1"/>
            <a:r>
              <a:rPr lang="en-US" dirty="0" smtClean="0"/>
              <a:t>Favor smaller and more members</a:t>
            </a:r>
          </a:p>
          <a:p>
            <a:pPr lvl="2"/>
            <a:r>
              <a:rPr lang="en-US" dirty="0" smtClean="0"/>
              <a:t>Take advantage of better throughput</a:t>
            </a:r>
          </a:p>
          <a:p>
            <a:pPr lvl="3"/>
            <a:r>
              <a:rPr lang="en-US" dirty="0" smtClean="0"/>
              <a:t>Better </a:t>
            </a:r>
            <a:r>
              <a:rPr lang="en-US" dirty="0" err="1" smtClean="0"/>
              <a:t>Tx</a:t>
            </a:r>
            <a:r>
              <a:rPr lang="en-US" dirty="0" smtClean="0"/>
              <a:t>/sec</a:t>
            </a:r>
          </a:p>
          <a:p>
            <a:pPr lvl="3"/>
            <a:r>
              <a:rPr lang="en-US" dirty="0" smtClean="0"/>
              <a:t>Faster split times for rebalancing and redistributing the load</a:t>
            </a:r>
          </a:p>
          <a:p>
            <a:pPr lvl="2"/>
            <a:r>
              <a:rPr lang="en-US" dirty="0" smtClean="0"/>
              <a:t>Take advantage of pay as you go</a:t>
            </a:r>
          </a:p>
          <a:p>
            <a:pPr lvl="3"/>
            <a:r>
              <a:rPr lang="en-US" dirty="0" smtClean="0"/>
              <a:t>10GB/month = </a:t>
            </a:r>
            <a:r>
              <a:rPr lang="en-US" b="1" dirty="0" smtClean="0"/>
              <a:t>$45.95 </a:t>
            </a:r>
          </a:p>
          <a:p>
            <a:pPr lvl="3"/>
            <a:r>
              <a:rPr lang="en-US" dirty="0" smtClean="0"/>
              <a:t>2x5GB/month = 25.97*2 = </a:t>
            </a:r>
            <a:r>
              <a:rPr lang="en-US" b="1" dirty="0" smtClean="0"/>
              <a:t>$51.94</a:t>
            </a:r>
          </a:p>
          <a:p>
            <a:pPr lvl="2"/>
            <a:endParaRPr lang="en-US" dirty="0"/>
          </a:p>
        </p:txBody>
      </p:sp>
    </p:spTree>
    <p:extLst>
      <p:ext uri="{BB962C8B-B14F-4D97-AF65-F5344CB8AC3E}">
        <p14:creationId xmlns:p14="http://schemas.microsoft.com/office/powerpoint/2010/main" val="32884184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DMVs </a:t>
            </a:r>
            <a:r>
              <a:rPr lang="en-US" dirty="0"/>
              <a:t>for Where </a:t>
            </a:r>
            <a:r>
              <a:rPr lang="en-US" dirty="0" smtClean="0"/>
              <a:t>&amp; When </a:t>
            </a:r>
            <a:r>
              <a:rPr lang="en-US" dirty="0"/>
              <a:t>to Split?</a:t>
            </a:r>
          </a:p>
        </p:txBody>
      </p:sp>
      <p:sp>
        <p:nvSpPr>
          <p:cNvPr id="3" name="Content Placeholder 2"/>
          <p:cNvSpPr>
            <a:spLocks noGrp="1"/>
          </p:cNvSpPr>
          <p:nvPr>
            <p:ph idx="1"/>
          </p:nvPr>
        </p:nvSpPr>
        <p:spPr>
          <a:xfrm>
            <a:off x="519112" y="1447799"/>
            <a:ext cx="11149013" cy="5181601"/>
          </a:xfrm>
        </p:spPr>
        <p:txBody>
          <a:bodyPr>
            <a:normAutofit fontScale="92500" lnSpcReduction="10000"/>
          </a:bodyPr>
          <a:lstStyle/>
          <a:p>
            <a:r>
              <a:rPr lang="en-US" dirty="0" smtClean="0"/>
              <a:t>Online elasticity is great but today you still need to manage repartitioning</a:t>
            </a:r>
          </a:p>
          <a:p>
            <a:pPr lvl="2"/>
            <a:r>
              <a:rPr lang="en-US" dirty="0" smtClean="0"/>
              <a:t>When you need to repartition a member?</a:t>
            </a:r>
          </a:p>
          <a:p>
            <a:pPr lvl="2"/>
            <a:r>
              <a:rPr lang="en-US" dirty="0" smtClean="0"/>
              <a:t>What the best split point?</a:t>
            </a:r>
          </a:p>
          <a:p>
            <a:endParaRPr lang="en-US" dirty="0"/>
          </a:p>
          <a:p>
            <a:r>
              <a:rPr lang="en-US" dirty="0" smtClean="0"/>
              <a:t>When to SPLIT?</a:t>
            </a:r>
          </a:p>
          <a:p>
            <a:pPr lvl="1"/>
            <a:r>
              <a:rPr lang="en-US" dirty="0" smtClean="0"/>
              <a:t>Decide Threshold for ‘good’ </a:t>
            </a:r>
            <a:r>
              <a:rPr lang="en-US" dirty="0" err="1" smtClean="0"/>
              <a:t>vs</a:t>
            </a:r>
            <a:r>
              <a:rPr lang="en-US" dirty="0" smtClean="0"/>
              <a:t> ‘bad’ behaving app</a:t>
            </a:r>
          </a:p>
          <a:p>
            <a:pPr lvl="1"/>
            <a:r>
              <a:rPr lang="en-US" dirty="0" smtClean="0"/>
              <a:t>Identify early indicators of resource contention for the member</a:t>
            </a:r>
          </a:p>
          <a:p>
            <a:pPr lvl="2"/>
            <a:r>
              <a:rPr lang="en-US" dirty="0" smtClean="0"/>
              <a:t>#user connections, large blocking, #concurrent requests, throttling events</a:t>
            </a:r>
          </a:p>
          <a:p>
            <a:endParaRPr lang="en-US" dirty="0" smtClean="0"/>
          </a:p>
          <a:p>
            <a:r>
              <a:rPr lang="en-US" dirty="0" smtClean="0"/>
              <a:t>Where to SPLIT?</a:t>
            </a:r>
          </a:p>
          <a:p>
            <a:pPr lvl="1"/>
            <a:r>
              <a:rPr lang="en-US" dirty="0" smtClean="0"/>
              <a:t>Decide the KPI that will give you the equal redistribution of load</a:t>
            </a:r>
          </a:p>
          <a:p>
            <a:pPr lvl="2"/>
            <a:r>
              <a:rPr lang="en-US" dirty="0"/>
              <a:t>Typically this is the median AU in the member</a:t>
            </a:r>
            <a:r>
              <a:rPr lang="en-US" dirty="0" smtClean="0"/>
              <a:t>…</a:t>
            </a:r>
          </a:p>
          <a:p>
            <a:endParaRPr lang="en-US" dirty="0"/>
          </a:p>
          <a:p>
            <a:endParaRPr lang="en-US" dirty="0" smtClean="0"/>
          </a:p>
          <a:p>
            <a:pPr lvl="1"/>
            <a:endParaRPr lang="en-US" dirty="0"/>
          </a:p>
        </p:txBody>
      </p:sp>
    </p:spTree>
    <p:extLst>
      <p:ext uri="{BB962C8B-B14F-4D97-AF65-F5344CB8AC3E}">
        <p14:creationId xmlns:p14="http://schemas.microsoft.com/office/powerpoint/2010/main" val="290488661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SPLIT with GUIDs</a:t>
            </a:r>
            <a:endParaRPr lang="en-US" dirty="0"/>
          </a:p>
        </p:txBody>
      </p:sp>
      <p:sp>
        <p:nvSpPr>
          <p:cNvPr id="2" name="Subtitle 1"/>
          <p:cNvSpPr>
            <a:spLocks noGrp="1"/>
          </p:cNvSpPr>
          <p:nvPr>
            <p:ph type="subTitle" idx="1"/>
          </p:nvPr>
        </p:nvSpPr>
        <p:spPr/>
        <p:txBody>
          <a:bodyPr/>
          <a:lstStyle/>
          <a:p>
            <a:r>
              <a:rPr lang="en-US" dirty="0" smtClean="0"/>
              <a:t>Walkthrough when and where to split with </a:t>
            </a:r>
            <a:r>
              <a:rPr lang="en-US" dirty="0" err="1" smtClean="0"/>
              <a:t>Uniqueidentifier</a:t>
            </a:r>
            <a:r>
              <a:rPr lang="en-US" dirty="0" smtClean="0"/>
              <a:t> as the Federation Key</a:t>
            </a:r>
            <a:endParaRPr lang="en-US" dirty="0"/>
          </a:p>
        </p:txBody>
      </p:sp>
      <p:sp>
        <p:nvSpPr>
          <p:cNvPr id="4" name="Title 3"/>
          <p:cNvSpPr>
            <a:spLocks noGrp="1"/>
          </p:cNvSpPr>
          <p:nvPr>
            <p:ph type="ctrTitle"/>
          </p:nvPr>
        </p:nvSpPr>
        <p:spPr/>
        <p:txBody>
          <a:bodyPr/>
          <a:lstStyle/>
          <a:p>
            <a:r>
              <a:rPr lang="en-US" dirty="0" smtClean="0"/>
              <a:t>Demo</a:t>
            </a:r>
            <a:endParaRPr lang="en-US" dirty="0"/>
          </a:p>
        </p:txBody>
      </p:sp>
    </p:spTree>
    <p:extLst>
      <p:ext uri="{BB962C8B-B14F-4D97-AF65-F5344CB8AC3E}">
        <p14:creationId xmlns:p14="http://schemas.microsoft.com/office/powerpoint/2010/main" val="11497429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nashamedlycreative.com.au/wp-content/uploads/2011/06/roadmap.jpg"/>
          <p:cNvPicPr>
            <a:picLocks noChangeAspect="1" noChangeArrowheads="1"/>
          </p:cNvPicPr>
          <p:nvPr/>
        </p:nvPicPr>
        <p:blipFill rotWithShape="1">
          <a:blip r:embed="rId2">
            <a:extLst>
              <a:ext uri="{28A0092B-C50C-407E-A947-70E740481C1C}">
                <a14:useLocalDpi xmlns:a14="http://schemas.microsoft.com/office/drawing/2010/main" val="0"/>
              </a:ext>
            </a:extLst>
          </a:blip>
          <a:srcRect l="2408" t="28134" r="1808"/>
          <a:stretch/>
        </p:blipFill>
        <p:spPr bwMode="auto">
          <a:xfrm>
            <a:off x="0" y="0"/>
            <a:ext cx="1218723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19112" y="2743200"/>
            <a:ext cx="11149013" cy="609398"/>
          </a:xfrm>
        </p:spPr>
        <p:txBody>
          <a:bodyPr/>
          <a:lstStyle/>
          <a:p>
            <a:pPr algn="ctr"/>
            <a:r>
              <a:rPr lang="en-US" sz="3200" dirty="0">
                <a:solidFill>
                  <a:schemeClr val="tx1">
                    <a:alpha val="99000"/>
                  </a:schemeClr>
                </a:solidFill>
              </a:rPr>
              <a:t>Recent Changes Available Today</a:t>
            </a:r>
            <a:br>
              <a:rPr lang="en-US" sz="3200" dirty="0">
                <a:solidFill>
                  <a:schemeClr val="tx1">
                    <a:alpha val="99000"/>
                  </a:schemeClr>
                </a:solidFill>
              </a:rPr>
            </a:br>
            <a:r>
              <a:rPr lang="en-US" sz="3200" dirty="0">
                <a:solidFill>
                  <a:schemeClr val="tx1">
                    <a:alpha val="99000"/>
                  </a:schemeClr>
                </a:solidFill>
              </a:rPr>
              <a:t>Changes Coming in the Next Quarter </a:t>
            </a:r>
            <a:br>
              <a:rPr lang="en-US" sz="3200" dirty="0">
                <a:solidFill>
                  <a:schemeClr val="tx1">
                    <a:alpha val="99000"/>
                  </a:schemeClr>
                </a:solidFill>
              </a:rPr>
            </a:br>
            <a:endParaRPr lang="en-US" sz="3200" dirty="0"/>
          </a:p>
        </p:txBody>
      </p:sp>
      <p:sp>
        <p:nvSpPr>
          <p:cNvPr id="3" name="Text Placeholder 2"/>
          <p:cNvSpPr>
            <a:spLocks noGrp="1"/>
          </p:cNvSpPr>
          <p:nvPr>
            <p:ph type="body" sz="quarter" idx="10"/>
          </p:nvPr>
        </p:nvSpPr>
        <p:spPr>
          <a:xfrm>
            <a:off x="519112" y="1447799"/>
            <a:ext cx="11149013" cy="1107996"/>
          </a:xfrm>
          <a:effectLst>
            <a:outerShdw blurRad="50800" dist="38100" dir="5400000" algn="t" rotWithShape="0">
              <a:prstClr val="black">
                <a:alpha val="40000"/>
              </a:prstClr>
            </a:outerShdw>
          </a:effectLst>
        </p:spPr>
        <p:txBody>
          <a:bodyPr/>
          <a:lstStyle/>
          <a:p>
            <a:pPr marL="0" indent="0" algn="ctr">
              <a:buNone/>
            </a:pPr>
            <a:r>
              <a:rPr lang="en-US" sz="8000" dirty="0" smtClean="0"/>
              <a:t>Roadmap Federations</a:t>
            </a:r>
            <a:endParaRPr lang="en-US" sz="8000" dirty="0"/>
          </a:p>
        </p:txBody>
      </p:sp>
    </p:spTree>
    <p:extLst>
      <p:ext uri="{BB962C8B-B14F-4D97-AF65-F5344CB8AC3E}">
        <p14:creationId xmlns:p14="http://schemas.microsoft.com/office/powerpoint/2010/main" val="79408982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lded Corner 18"/>
          <p:cNvSpPr/>
          <p:nvPr/>
        </p:nvSpPr>
        <p:spPr bwMode="auto">
          <a:xfrm>
            <a:off x="8075612" y="2711029"/>
            <a:ext cx="3657600" cy="1479971"/>
          </a:xfrm>
          <a:prstGeom prst="foldedCorner">
            <a:avLst/>
          </a:prstGeom>
          <a:solidFill>
            <a:srgbClr val="59D01E"/>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normAutofit/>
          </a:bodyPr>
          <a:lstStyle/>
          <a:p>
            <a:r>
              <a:rPr lang="en-US" dirty="0" smtClean="0"/>
              <a:t>Recent Changes Available Today</a:t>
            </a:r>
            <a:endParaRPr lang="en-US" dirty="0"/>
          </a:p>
        </p:txBody>
      </p:sp>
      <p:sp>
        <p:nvSpPr>
          <p:cNvPr id="3" name="Content Placeholder 2"/>
          <p:cNvSpPr>
            <a:spLocks noGrp="1"/>
          </p:cNvSpPr>
          <p:nvPr>
            <p:ph idx="1"/>
          </p:nvPr>
        </p:nvSpPr>
        <p:spPr>
          <a:xfrm>
            <a:off x="519113" y="1447799"/>
            <a:ext cx="11149013" cy="5050972"/>
          </a:xfrm>
        </p:spPr>
        <p:txBody>
          <a:bodyPr>
            <a:normAutofit/>
          </a:bodyPr>
          <a:lstStyle/>
          <a:p>
            <a:r>
              <a:rPr lang="en-US" dirty="0"/>
              <a:t>Performance Improvements</a:t>
            </a:r>
          </a:p>
          <a:p>
            <a:pPr lvl="1"/>
            <a:r>
              <a:rPr lang="en-US" dirty="0"/>
              <a:t>Latency of USE </a:t>
            </a:r>
            <a:r>
              <a:rPr lang="en-US" dirty="0" smtClean="0"/>
              <a:t>FEDERATION Improved</a:t>
            </a:r>
          </a:p>
          <a:p>
            <a:pPr lvl="2"/>
            <a:r>
              <a:rPr lang="en-US" dirty="0" smtClean="0"/>
              <a:t>Improved Caching at the Gateway</a:t>
            </a:r>
          </a:p>
          <a:p>
            <a:pPr lvl="3"/>
            <a:r>
              <a:rPr lang="en-US" dirty="0" smtClean="0"/>
              <a:t>Connection pooling at the gateway</a:t>
            </a:r>
          </a:p>
          <a:p>
            <a:pPr lvl="3"/>
            <a:r>
              <a:rPr lang="en-US" dirty="0" smtClean="0"/>
              <a:t>Federation map pooling at the gateway</a:t>
            </a:r>
          </a:p>
          <a:p>
            <a:pPr lvl="1"/>
            <a:endParaRPr lang="en-US" dirty="0" smtClean="0"/>
          </a:p>
          <a:p>
            <a:pPr lvl="1"/>
            <a:endParaRPr lang="en-US" dirty="0" smtClean="0"/>
          </a:p>
          <a:p>
            <a:pPr lvl="1"/>
            <a:r>
              <a:rPr lang="en-US" dirty="0" smtClean="0"/>
              <a:t>USE FED for curing Connection Pool Fragmentation</a:t>
            </a:r>
          </a:p>
          <a:p>
            <a:pPr marL="460375" lvl="1" indent="0">
              <a:buNone/>
            </a:pPr>
            <a:r>
              <a:rPr lang="en-US" sz="1800" dirty="0" smtClean="0"/>
              <a:t>#</a:t>
            </a:r>
            <a:r>
              <a:rPr lang="en-US" sz="1800" dirty="0" err="1" smtClean="0"/>
              <a:t>ConcurrentUsers</a:t>
            </a:r>
            <a:r>
              <a:rPr lang="en-US" sz="1800" dirty="0" smtClean="0"/>
              <a:t> per Server = CU (ex:10)</a:t>
            </a:r>
          </a:p>
          <a:p>
            <a:pPr marL="460375" lvl="1" indent="0">
              <a:buNone/>
            </a:pPr>
            <a:r>
              <a:rPr lang="en-US" sz="1800" dirty="0" smtClean="0"/>
              <a:t>#</a:t>
            </a:r>
            <a:r>
              <a:rPr lang="en-US" sz="1800" dirty="0" err="1" smtClean="0"/>
              <a:t>AppServer</a:t>
            </a:r>
            <a:r>
              <a:rPr lang="en-US" sz="1800" dirty="0" smtClean="0"/>
              <a:t> = N (ex:50)</a:t>
            </a:r>
          </a:p>
          <a:p>
            <a:pPr marL="460375" lvl="1" indent="0">
              <a:buNone/>
            </a:pPr>
            <a:r>
              <a:rPr lang="en-US" sz="1800" dirty="0" smtClean="0"/>
              <a:t>#Databases = M (ex:50)</a:t>
            </a:r>
          </a:p>
          <a:p>
            <a:pPr marL="460375" lvl="1" indent="0">
              <a:buNone/>
            </a:pPr>
            <a:r>
              <a:rPr lang="en-US" sz="1800" dirty="0" smtClean="0"/>
              <a:t>Sharding Total App Connections = CU*N*M – (ex:25K)</a:t>
            </a:r>
          </a:p>
          <a:p>
            <a:pPr marL="460375" lvl="1" indent="0">
              <a:buNone/>
            </a:pPr>
            <a:r>
              <a:rPr lang="en-US" sz="1800" dirty="0" smtClean="0"/>
              <a:t>Federations Total App Connections = CU*N – (ex:500)</a:t>
            </a:r>
            <a:endParaRPr lang="en-US" sz="1800" dirty="0"/>
          </a:p>
        </p:txBody>
      </p:sp>
      <p:sp>
        <p:nvSpPr>
          <p:cNvPr id="4" name="Content Placeholder 2"/>
          <p:cNvSpPr txBox="1">
            <a:spLocks/>
          </p:cNvSpPr>
          <p:nvPr/>
        </p:nvSpPr>
        <p:spPr>
          <a:xfrm>
            <a:off x="609441" y="1295400"/>
            <a:ext cx="1096994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dirty="0"/>
          </a:p>
        </p:txBody>
      </p:sp>
      <p:grpSp>
        <p:nvGrpSpPr>
          <p:cNvPr id="18" name="Group 17"/>
          <p:cNvGrpSpPr/>
          <p:nvPr/>
        </p:nvGrpSpPr>
        <p:grpSpPr>
          <a:xfrm>
            <a:off x="8207266" y="1262062"/>
            <a:ext cx="3371850" cy="2809875"/>
            <a:chOff x="6113462" y="3362325"/>
            <a:chExt cx="5562600" cy="3343275"/>
          </a:xfrm>
        </p:grpSpPr>
        <p:sp>
          <p:nvSpPr>
            <p:cNvPr id="5" name="Rectangle 4"/>
            <p:cNvSpPr/>
            <p:nvPr/>
          </p:nvSpPr>
          <p:spPr bwMode="auto">
            <a:xfrm>
              <a:off x="6113462" y="5334000"/>
              <a:ext cx="5562600" cy="609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alpha val="98824"/>
                    </a:srgbClr>
                  </a:solidFill>
                  <a:latin typeface="Segoe UI" pitchFamily="34" charset="0"/>
                  <a:ea typeface="Segoe UI" pitchFamily="34" charset="0"/>
                  <a:cs typeface="Segoe UI" pitchFamily="34" charset="0"/>
                </a:rPr>
                <a:t>Gateway Nodes</a:t>
              </a:r>
            </a:p>
          </p:txBody>
        </p:sp>
        <p:sp>
          <p:nvSpPr>
            <p:cNvPr id="6" name="Rectangle 5"/>
            <p:cNvSpPr/>
            <p:nvPr/>
          </p:nvSpPr>
          <p:spPr bwMode="auto">
            <a:xfrm>
              <a:off x="6113462" y="6096000"/>
              <a:ext cx="5562600" cy="609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alpha val="98824"/>
                    </a:srgbClr>
                  </a:solidFill>
                  <a:latin typeface="Segoe UI" pitchFamily="34" charset="0"/>
                  <a:ea typeface="Segoe UI" pitchFamily="34" charset="0"/>
                  <a:cs typeface="Segoe UI" pitchFamily="34" charset="0"/>
                </a:rPr>
                <a:t>DB Nodes</a:t>
              </a:r>
            </a:p>
          </p:txBody>
        </p:sp>
        <p:sp>
          <p:nvSpPr>
            <p:cNvPr id="8" name="Rectangle 7"/>
            <p:cNvSpPr/>
            <p:nvPr/>
          </p:nvSpPr>
          <p:spPr bwMode="auto">
            <a:xfrm>
              <a:off x="6113462" y="4343400"/>
              <a:ext cx="1371600" cy="5334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alpha val="98824"/>
                    </a:srgbClr>
                  </a:solidFill>
                  <a:latin typeface="Segoe UI" pitchFamily="34" charset="0"/>
                  <a:ea typeface="Segoe UI" pitchFamily="34" charset="0"/>
                  <a:cs typeface="Segoe UI" pitchFamily="34" charset="0"/>
                </a:rPr>
                <a:t>App Server</a:t>
              </a:r>
            </a:p>
          </p:txBody>
        </p:sp>
        <p:sp>
          <p:nvSpPr>
            <p:cNvPr id="9" name="Rectangle 8"/>
            <p:cNvSpPr/>
            <p:nvPr/>
          </p:nvSpPr>
          <p:spPr bwMode="auto">
            <a:xfrm>
              <a:off x="7512049" y="4343400"/>
              <a:ext cx="1371600" cy="5334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alpha val="98824"/>
                    </a:srgbClr>
                  </a:solidFill>
                  <a:latin typeface="Segoe UI" pitchFamily="34" charset="0"/>
                  <a:ea typeface="Segoe UI" pitchFamily="34" charset="0"/>
                  <a:cs typeface="Segoe UI" pitchFamily="34" charset="0"/>
                </a:rPr>
                <a:t>App Server</a:t>
              </a:r>
            </a:p>
          </p:txBody>
        </p:sp>
        <p:sp>
          <p:nvSpPr>
            <p:cNvPr id="10" name="Rectangle 9"/>
            <p:cNvSpPr/>
            <p:nvPr/>
          </p:nvSpPr>
          <p:spPr bwMode="auto">
            <a:xfrm>
              <a:off x="8913812" y="4343400"/>
              <a:ext cx="1371600" cy="5334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alpha val="98824"/>
                    </a:srgbClr>
                  </a:solidFill>
                  <a:latin typeface="Segoe UI" pitchFamily="34" charset="0"/>
                  <a:ea typeface="Segoe UI" pitchFamily="34" charset="0"/>
                  <a:cs typeface="Segoe UI" pitchFamily="34" charset="0"/>
                </a:rPr>
                <a:t>App Server</a:t>
              </a:r>
            </a:p>
          </p:txBody>
        </p:sp>
        <p:sp>
          <p:nvSpPr>
            <p:cNvPr id="11" name="Rectangle 10"/>
            <p:cNvSpPr/>
            <p:nvPr/>
          </p:nvSpPr>
          <p:spPr bwMode="auto">
            <a:xfrm>
              <a:off x="10304462" y="4343400"/>
              <a:ext cx="1371600" cy="5334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200" dirty="0" smtClean="0">
                  <a:solidFill>
                    <a:srgbClr val="FFFFFF">
                      <a:alpha val="98824"/>
                    </a:srgbClr>
                  </a:solidFill>
                  <a:latin typeface="Segoe UI" pitchFamily="34" charset="0"/>
                  <a:ea typeface="Segoe UI" pitchFamily="34" charset="0"/>
                  <a:cs typeface="Segoe UI" pitchFamily="34" charset="0"/>
                </a:rPr>
                <a:t>App Server</a:t>
              </a:r>
            </a:p>
          </p:txBody>
        </p:sp>
        <p:sp>
          <p:nvSpPr>
            <p:cNvPr id="12" name="Cloud 11"/>
            <p:cNvSpPr/>
            <p:nvPr/>
          </p:nvSpPr>
          <p:spPr bwMode="auto">
            <a:xfrm>
              <a:off x="7529511" y="3362325"/>
              <a:ext cx="2819400" cy="990600"/>
            </a:xfrm>
            <a:prstGeom prst="cloud">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alpha val="98824"/>
                    </a:srgbClr>
                  </a:solidFill>
                  <a:latin typeface="Segoe UI" pitchFamily="34" charset="0"/>
                  <a:ea typeface="Segoe UI" pitchFamily="34" charset="0"/>
                  <a:cs typeface="Segoe UI" pitchFamily="34" charset="0"/>
                </a:rPr>
                <a:t>#Users</a:t>
              </a:r>
            </a:p>
          </p:txBody>
        </p:sp>
        <p:sp>
          <p:nvSpPr>
            <p:cNvPr id="13" name="Lightning Bolt 12"/>
            <p:cNvSpPr/>
            <p:nvPr/>
          </p:nvSpPr>
          <p:spPr bwMode="auto">
            <a:xfrm>
              <a:off x="6557960" y="4724400"/>
              <a:ext cx="1136651" cy="609600"/>
            </a:xfrm>
            <a:prstGeom prst="lightningBol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smtClean="0">
                <a:solidFill>
                  <a:srgbClr val="FFFFFF">
                    <a:alpha val="98824"/>
                  </a:srgbClr>
                </a:solidFill>
                <a:latin typeface="Segoe UI" pitchFamily="34" charset="0"/>
                <a:ea typeface="Segoe UI" pitchFamily="34" charset="0"/>
                <a:cs typeface="Segoe UI" pitchFamily="34" charset="0"/>
              </a:endParaRPr>
            </a:p>
          </p:txBody>
        </p:sp>
        <p:sp>
          <p:nvSpPr>
            <p:cNvPr id="15" name="Lightning Bolt 14"/>
            <p:cNvSpPr/>
            <p:nvPr/>
          </p:nvSpPr>
          <p:spPr bwMode="auto">
            <a:xfrm>
              <a:off x="7847011" y="4781550"/>
              <a:ext cx="1136651" cy="609600"/>
            </a:xfrm>
            <a:prstGeom prst="lightningBol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smtClean="0">
                <a:solidFill>
                  <a:srgbClr val="FFFFFF">
                    <a:alpha val="98824"/>
                  </a:srgbClr>
                </a:solidFill>
                <a:latin typeface="Segoe UI" pitchFamily="34" charset="0"/>
                <a:ea typeface="Segoe UI" pitchFamily="34" charset="0"/>
                <a:cs typeface="Segoe UI" pitchFamily="34" charset="0"/>
              </a:endParaRPr>
            </a:p>
          </p:txBody>
        </p:sp>
        <p:sp>
          <p:nvSpPr>
            <p:cNvPr id="16" name="Lightning Bolt 15"/>
            <p:cNvSpPr/>
            <p:nvPr/>
          </p:nvSpPr>
          <p:spPr bwMode="auto">
            <a:xfrm flipH="1">
              <a:off x="9066212" y="4752975"/>
              <a:ext cx="1136651" cy="609600"/>
            </a:xfrm>
            <a:prstGeom prst="lightningBol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smtClean="0">
                <a:solidFill>
                  <a:srgbClr val="FFFFFF">
                    <a:alpha val="98824"/>
                  </a:srgbClr>
                </a:solidFill>
                <a:latin typeface="Segoe UI" pitchFamily="34" charset="0"/>
                <a:ea typeface="Segoe UI" pitchFamily="34" charset="0"/>
                <a:cs typeface="Segoe UI" pitchFamily="34" charset="0"/>
              </a:endParaRPr>
            </a:p>
          </p:txBody>
        </p:sp>
        <p:sp>
          <p:nvSpPr>
            <p:cNvPr id="17" name="Lightning Bolt 16"/>
            <p:cNvSpPr/>
            <p:nvPr/>
          </p:nvSpPr>
          <p:spPr bwMode="auto">
            <a:xfrm flipH="1">
              <a:off x="10133012" y="4781550"/>
              <a:ext cx="1136651" cy="609600"/>
            </a:xfrm>
            <a:prstGeom prst="lightningBol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1600" dirty="0" smtClean="0">
                <a:solidFill>
                  <a:srgbClr val="FFFFFF">
                    <a:alpha val="98824"/>
                  </a:srgbClr>
                </a:soli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66997510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a:t>
            </a:r>
            <a:r>
              <a:rPr lang="en-US" dirty="0"/>
              <a:t>in the Next Quarter</a:t>
            </a:r>
          </a:p>
        </p:txBody>
      </p:sp>
      <p:sp>
        <p:nvSpPr>
          <p:cNvPr id="3" name="Content Placeholder 2"/>
          <p:cNvSpPr>
            <a:spLocks noGrp="1"/>
          </p:cNvSpPr>
          <p:nvPr>
            <p:ph idx="1"/>
          </p:nvPr>
        </p:nvSpPr>
        <p:spPr>
          <a:xfrm>
            <a:off x="519112" y="1447799"/>
            <a:ext cx="11149013" cy="5105401"/>
          </a:xfrm>
        </p:spPr>
        <p:txBody>
          <a:bodyPr>
            <a:normAutofit/>
          </a:bodyPr>
          <a:lstStyle/>
          <a:p>
            <a:r>
              <a:rPr lang="en-US" dirty="0"/>
              <a:t>Identity and Timestamp:</a:t>
            </a:r>
          </a:p>
          <a:p>
            <a:pPr lvl="1"/>
            <a:r>
              <a:rPr lang="en-US" dirty="0"/>
              <a:t>Supported on Reference Tables</a:t>
            </a:r>
          </a:p>
          <a:p>
            <a:pPr lvl="1"/>
            <a:r>
              <a:rPr lang="en-US" dirty="0"/>
              <a:t>Still restricted on Federated Tables</a:t>
            </a:r>
          </a:p>
          <a:p>
            <a:endParaRPr lang="en-US" dirty="0" smtClean="0"/>
          </a:p>
          <a:p>
            <a:r>
              <a:rPr lang="en-US" dirty="0" smtClean="0"/>
              <a:t>Data </a:t>
            </a:r>
            <a:r>
              <a:rPr lang="en-US" dirty="0"/>
              <a:t>Sync Service</a:t>
            </a:r>
          </a:p>
          <a:p>
            <a:pPr lvl="1"/>
            <a:r>
              <a:rPr lang="en-US" dirty="0" smtClean="0"/>
              <a:t>Manual Setup with Data Sync </a:t>
            </a:r>
          </a:p>
          <a:p>
            <a:pPr lvl="2"/>
            <a:r>
              <a:rPr lang="en-US" dirty="0" smtClean="0"/>
              <a:t>Reference </a:t>
            </a:r>
            <a:r>
              <a:rPr lang="en-US" dirty="0"/>
              <a:t>Data </a:t>
            </a:r>
            <a:r>
              <a:rPr lang="en-US" dirty="0" smtClean="0"/>
              <a:t>Replication Between Members</a:t>
            </a:r>
            <a:endParaRPr lang="en-US" dirty="0"/>
          </a:p>
          <a:p>
            <a:pPr lvl="2"/>
            <a:r>
              <a:rPr lang="en-US" dirty="0"/>
              <a:t>Sync on-</a:t>
            </a:r>
            <a:r>
              <a:rPr lang="en-US" dirty="0" err="1"/>
              <a:t>prem</a:t>
            </a:r>
            <a:r>
              <a:rPr lang="en-US" dirty="0"/>
              <a:t> databases with federated databases</a:t>
            </a:r>
          </a:p>
          <a:p>
            <a:pPr lvl="2"/>
            <a:r>
              <a:rPr lang="en-US" dirty="0"/>
              <a:t>Sync between federated </a:t>
            </a:r>
            <a:r>
              <a:rPr lang="en-US" dirty="0" smtClean="0"/>
              <a:t>databases in the cloud</a:t>
            </a:r>
            <a:endParaRPr lang="en-US" dirty="0"/>
          </a:p>
        </p:txBody>
      </p:sp>
    </p:spTree>
    <p:extLst>
      <p:ext uri="{BB962C8B-B14F-4D97-AF65-F5344CB8AC3E}">
        <p14:creationId xmlns:p14="http://schemas.microsoft.com/office/powerpoint/2010/main" val="40434684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the Next Few Quarters</a:t>
            </a:r>
            <a:endParaRPr lang="en-US" dirty="0"/>
          </a:p>
        </p:txBody>
      </p:sp>
      <p:sp>
        <p:nvSpPr>
          <p:cNvPr id="3" name="Content Placeholder 2"/>
          <p:cNvSpPr>
            <a:spLocks noGrp="1"/>
          </p:cNvSpPr>
          <p:nvPr>
            <p:ph idx="1"/>
          </p:nvPr>
        </p:nvSpPr>
        <p:spPr>
          <a:xfrm>
            <a:off x="519113" y="1447799"/>
            <a:ext cx="11149013" cy="5050972"/>
          </a:xfrm>
        </p:spPr>
        <p:txBody>
          <a:bodyPr>
            <a:normAutofit fontScale="92500" lnSpcReduction="10000"/>
          </a:bodyPr>
          <a:lstStyle/>
          <a:p>
            <a:endParaRPr lang="en-US" dirty="0" smtClean="0"/>
          </a:p>
          <a:p>
            <a:endParaRPr lang="en-US" dirty="0" smtClean="0"/>
          </a:p>
          <a:p>
            <a:r>
              <a:rPr lang="en-US" dirty="0" smtClean="0"/>
              <a:t>Local DR</a:t>
            </a:r>
          </a:p>
          <a:p>
            <a:pPr lvl="1"/>
            <a:r>
              <a:rPr lang="en-US" dirty="0" smtClean="0"/>
              <a:t>SQL Azure Provides built in HA with 99.9% SLA</a:t>
            </a:r>
          </a:p>
          <a:p>
            <a:pPr lvl="1"/>
            <a:r>
              <a:rPr lang="en-US" dirty="0" smtClean="0"/>
              <a:t>How about?</a:t>
            </a:r>
          </a:p>
          <a:p>
            <a:pPr lvl="2"/>
            <a:r>
              <a:rPr lang="en-US" dirty="0" smtClean="0"/>
              <a:t>App upgrades and rollbacks, </a:t>
            </a:r>
          </a:p>
          <a:p>
            <a:pPr lvl="2"/>
            <a:r>
              <a:rPr lang="en-US" dirty="0" smtClean="0"/>
              <a:t>Admin and User errors – dropped tables or rows</a:t>
            </a:r>
          </a:p>
          <a:p>
            <a:r>
              <a:rPr lang="en-US" dirty="0" smtClean="0"/>
              <a:t>Geo-DR</a:t>
            </a:r>
          </a:p>
          <a:p>
            <a:pPr lvl="1"/>
            <a:r>
              <a:rPr lang="en-US" dirty="0" smtClean="0"/>
              <a:t>How about?</a:t>
            </a:r>
          </a:p>
          <a:p>
            <a:pPr lvl="2"/>
            <a:r>
              <a:rPr lang="en-US" dirty="0" smtClean="0"/>
              <a:t>Protect against planned or unplanned Data-Center failures</a:t>
            </a:r>
          </a:p>
          <a:p>
            <a:pPr lvl="2"/>
            <a:r>
              <a:rPr lang="en-US" dirty="0" smtClean="0"/>
              <a:t>Backing up DBs to another Data-center</a:t>
            </a:r>
          </a:p>
          <a:p>
            <a:pPr lvl="2"/>
            <a:r>
              <a:rPr lang="en-US" dirty="0" smtClean="0"/>
              <a:t>Take an on-</a:t>
            </a:r>
            <a:r>
              <a:rPr lang="en-US" dirty="0" err="1" smtClean="0"/>
              <a:t>prem</a:t>
            </a:r>
            <a:r>
              <a:rPr lang="en-US" dirty="0" smtClean="0"/>
              <a:t> snapshot of your data in the cloud</a:t>
            </a:r>
          </a:p>
        </p:txBody>
      </p:sp>
      <p:sp>
        <p:nvSpPr>
          <p:cNvPr id="4" name="Content Placeholder 2"/>
          <p:cNvSpPr txBox="1">
            <a:spLocks/>
          </p:cNvSpPr>
          <p:nvPr/>
        </p:nvSpPr>
        <p:spPr>
          <a:xfrm>
            <a:off x="609441" y="1295400"/>
            <a:ext cx="10969943" cy="1143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400" dirty="0"/>
          </a:p>
        </p:txBody>
      </p:sp>
      <p:sp>
        <p:nvSpPr>
          <p:cNvPr id="5" name="TextBox 4"/>
          <p:cNvSpPr txBox="1"/>
          <p:nvPr/>
        </p:nvSpPr>
        <p:spPr>
          <a:xfrm>
            <a:off x="226728" y="1625026"/>
            <a:ext cx="11533036" cy="584775"/>
          </a:xfrm>
          <a:prstGeom prst="rect">
            <a:avLst/>
          </a:prstGeom>
          <a:noFill/>
          <a:ln w="25400">
            <a:solidFill>
              <a:schemeClr val="tx1"/>
            </a:solidFill>
          </a:ln>
        </p:spPr>
        <p:txBody>
          <a:bodyPr wrap="square" rtlCol="0">
            <a:spAutoFit/>
          </a:bodyPr>
          <a:lstStyle/>
          <a:p>
            <a:pPr algn="ctr"/>
            <a:r>
              <a:rPr lang="en-US" sz="3200" b="1" dirty="0" smtClean="0"/>
              <a:t>DR simplified with </a:t>
            </a:r>
            <a:r>
              <a:rPr lang="en-US" sz="3200" b="1" dirty="0"/>
              <a:t>Federations</a:t>
            </a:r>
          </a:p>
        </p:txBody>
      </p:sp>
    </p:spTree>
    <p:extLst>
      <p:ext uri="{BB962C8B-B14F-4D97-AF65-F5344CB8AC3E}">
        <p14:creationId xmlns:p14="http://schemas.microsoft.com/office/powerpoint/2010/main" val="373051261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4964025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Federation DR Enhanced</a:t>
            </a:r>
            <a:endParaRPr lang="en-US" dirty="0"/>
          </a:p>
        </p:txBody>
      </p:sp>
      <p:sp>
        <p:nvSpPr>
          <p:cNvPr id="3" name="Content Placeholder 2"/>
          <p:cNvSpPr>
            <a:spLocks noGrp="1"/>
          </p:cNvSpPr>
          <p:nvPr>
            <p:ph idx="1"/>
          </p:nvPr>
        </p:nvSpPr>
        <p:spPr>
          <a:xfrm>
            <a:off x="519113" y="1447799"/>
            <a:ext cx="11149013" cy="2542234"/>
          </a:xfrm>
        </p:spPr>
        <p:txBody>
          <a:bodyPr>
            <a:normAutofit/>
          </a:bodyPr>
          <a:lstStyle/>
          <a:p>
            <a:r>
              <a:rPr lang="en-US" dirty="0" smtClean="0"/>
              <a:t>Partially Present Federations and Member Switch Operation</a:t>
            </a:r>
          </a:p>
          <a:p>
            <a:pPr lvl="1"/>
            <a:r>
              <a:rPr lang="en-US" dirty="0" smtClean="0"/>
              <a:t>Switch members in and out of federations</a:t>
            </a:r>
          </a:p>
          <a:p>
            <a:pPr marL="460375" lvl="1" indent="0">
              <a:buNone/>
            </a:pPr>
            <a:endParaRPr lang="en-US" dirty="0" smtClean="0"/>
          </a:p>
          <a:p>
            <a:pPr marL="460375" lvl="1" indent="0">
              <a:buNone/>
            </a:pPr>
            <a:r>
              <a:rPr lang="en-US" sz="2000" dirty="0" smtClean="0">
                <a:latin typeface="Consolas" pitchFamily="49" charset="0"/>
                <a:cs typeface="Consolas" pitchFamily="49" charset="0"/>
              </a:rPr>
              <a:t>*</a:t>
            </a:r>
            <a:r>
              <a:rPr lang="en-US" sz="2000" b="1" dirty="0" smtClean="0">
                <a:latin typeface="Consolas" pitchFamily="49" charset="0"/>
                <a:cs typeface="Consolas" pitchFamily="49" charset="0"/>
              </a:rPr>
              <a:t>ALTER FEDERATION </a:t>
            </a:r>
            <a:r>
              <a:rPr lang="en-US" sz="2000" b="1" dirty="0" err="1" smtClean="0">
                <a:latin typeface="Consolas" pitchFamily="49" charset="0"/>
                <a:cs typeface="Consolas" pitchFamily="49" charset="0"/>
              </a:rPr>
              <a:t>fed_</a:t>
            </a:r>
            <a:r>
              <a:rPr lang="en-US" sz="2000" b="1" i="1" dirty="0" err="1" smtClean="0">
                <a:latin typeface="Consolas" pitchFamily="49" charset="0"/>
                <a:cs typeface="Consolas" pitchFamily="49" charset="0"/>
              </a:rPr>
              <a:t>name</a:t>
            </a:r>
            <a:r>
              <a:rPr lang="en-US" sz="2000" b="1" i="1" dirty="0" smtClean="0">
                <a:latin typeface="Consolas" pitchFamily="49" charset="0"/>
                <a:cs typeface="Consolas" pitchFamily="49" charset="0"/>
              </a:rPr>
              <a:t> SWITCH IN|OUT AT </a:t>
            </a:r>
            <a:r>
              <a:rPr lang="en-US" sz="2000" b="1" dirty="0" smtClean="0">
                <a:latin typeface="Consolas" pitchFamily="49" charset="0"/>
                <a:cs typeface="Consolas" pitchFamily="49" charset="0"/>
              </a:rPr>
              <a:t>(HIGH </a:t>
            </a:r>
            <a:r>
              <a:rPr lang="en-US" sz="2000" b="1" i="1" dirty="0" smtClean="0">
                <a:latin typeface="Consolas" pitchFamily="49" charset="0"/>
                <a:cs typeface="Consolas" pitchFamily="49" charset="0"/>
              </a:rPr>
              <a:t>id</a:t>
            </a:r>
            <a:r>
              <a:rPr lang="en-US" sz="2000" b="1" dirty="0" smtClean="0">
                <a:latin typeface="Consolas" pitchFamily="49" charset="0"/>
                <a:cs typeface="Consolas" pitchFamily="49" charset="0"/>
              </a:rPr>
              <a:t>=</a:t>
            </a:r>
            <a:r>
              <a:rPr lang="en-US" sz="2000" b="1" i="1" dirty="0" smtClean="0">
                <a:latin typeface="Consolas" pitchFamily="49" charset="0"/>
                <a:cs typeface="Consolas" pitchFamily="49" charset="0"/>
              </a:rPr>
              <a:t>100</a:t>
            </a:r>
            <a:r>
              <a:rPr lang="en-US" sz="2000" b="1" dirty="0" smtClean="0">
                <a:latin typeface="Consolas" pitchFamily="49" charset="0"/>
                <a:cs typeface="Consolas" pitchFamily="49" charset="0"/>
              </a:rPr>
              <a:t>) WITH </a:t>
            </a:r>
            <a:r>
              <a:rPr lang="en-US" sz="2000" b="1" i="1" dirty="0" smtClean="0">
                <a:latin typeface="Consolas" pitchFamily="49" charset="0"/>
                <a:cs typeface="Consolas" pitchFamily="49" charset="0"/>
              </a:rPr>
              <a:t>db1</a:t>
            </a:r>
          </a:p>
          <a:p>
            <a:pPr marL="460375" lvl="1" indent="0">
              <a:buNone/>
            </a:pPr>
            <a:r>
              <a:rPr lang="en-US" sz="1400" i="1" dirty="0" smtClean="0">
                <a:latin typeface="Consolas" pitchFamily="49" charset="0"/>
                <a:cs typeface="Consolas" pitchFamily="49" charset="0"/>
              </a:rPr>
              <a:t>(*preview – final syntax may look different)</a:t>
            </a:r>
            <a:endParaRPr lang="en-US" sz="1400" i="1" dirty="0">
              <a:latin typeface="Consolas" pitchFamily="49" charset="0"/>
              <a:cs typeface="Consolas" pitchFamily="49" charset="0"/>
            </a:endParaRPr>
          </a:p>
        </p:txBody>
      </p:sp>
      <p:sp>
        <p:nvSpPr>
          <p:cNvPr id="4" name="Rounded Rectangle 3"/>
          <p:cNvSpPr/>
          <p:nvPr/>
        </p:nvSpPr>
        <p:spPr>
          <a:xfrm>
            <a:off x="2291048" y="4939149"/>
            <a:ext cx="6861857"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5" name="Flowchart: Magnetic Disk 4"/>
          <p:cNvSpPr/>
          <p:nvPr/>
        </p:nvSpPr>
        <p:spPr>
          <a:xfrm>
            <a:off x="2550625" y="4634349"/>
            <a:ext cx="1117309" cy="8382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100" dirty="0" err="1" smtClean="0"/>
              <a:t>SalesDB</a:t>
            </a:r>
            <a:endParaRPr lang="en-US" sz="1400" dirty="0"/>
          </a:p>
        </p:txBody>
      </p:sp>
      <p:sp>
        <p:nvSpPr>
          <p:cNvPr id="6" name="Rectangle 5"/>
          <p:cNvSpPr/>
          <p:nvPr/>
        </p:nvSpPr>
        <p:spPr>
          <a:xfrm>
            <a:off x="3871081" y="5167749"/>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7" name="Rectangle 6"/>
          <p:cNvSpPr/>
          <p:nvPr/>
        </p:nvSpPr>
        <p:spPr>
          <a:xfrm>
            <a:off x="4074227" y="5243949"/>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8" name="Rectangle 7"/>
          <p:cNvSpPr/>
          <p:nvPr/>
        </p:nvSpPr>
        <p:spPr>
          <a:xfrm>
            <a:off x="4277374" y="5320149"/>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a:t>
            </a:r>
            <a:endParaRPr lang="en-US" sz="1400" dirty="0"/>
          </a:p>
        </p:txBody>
      </p:sp>
      <p:sp>
        <p:nvSpPr>
          <p:cNvPr id="9" name="Flowchart: Magnetic Disk 8"/>
          <p:cNvSpPr/>
          <p:nvPr/>
        </p:nvSpPr>
        <p:spPr>
          <a:xfrm>
            <a:off x="4378948" y="5377299"/>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10" name="Flowchart: Magnetic Disk 9"/>
          <p:cNvSpPr/>
          <p:nvPr/>
        </p:nvSpPr>
        <p:spPr>
          <a:xfrm>
            <a:off x="4734456" y="5383649"/>
            <a:ext cx="304721" cy="266700"/>
          </a:xfrm>
          <a:prstGeom prst="flowChartMagneticDisk">
            <a:avLst/>
          </a:prstGeom>
          <a:solidFill>
            <a:schemeClr val="bg1">
              <a:lumMod val="50000"/>
              <a:lumOff val="50000"/>
            </a:schemeClr>
          </a:solidFill>
          <a:ln>
            <a:prstDash val="sysDot"/>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11" name="Flowchart: Magnetic Disk 10"/>
          <p:cNvSpPr/>
          <p:nvPr/>
        </p:nvSpPr>
        <p:spPr>
          <a:xfrm>
            <a:off x="8035596" y="5377299"/>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12" name="Flowchart: Magnetic Disk 11"/>
          <p:cNvSpPr/>
          <p:nvPr/>
        </p:nvSpPr>
        <p:spPr>
          <a:xfrm>
            <a:off x="8441890" y="5377299"/>
            <a:ext cx="304721" cy="266700"/>
          </a:xfrm>
          <a:prstGeom prst="flowChartMagneticDisk">
            <a:avLst/>
          </a:prstGeom>
          <a:solidFill>
            <a:schemeClr val="bg1">
              <a:lumMod val="50000"/>
              <a:lumOff val="50000"/>
            </a:schemeClr>
          </a:solidFill>
          <a:ln>
            <a:prstDash val="sysDot"/>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cxnSp>
        <p:nvCxnSpPr>
          <p:cNvPr id="13" name="Straight Connector 12"/>
          <p:cNvCxnSpPr/>
          <p:nvPr/>
        </p:nvCxnSpPr>
        <p:spPr>
          <a:xfrm>
            <a:off x="5089964" y="5516999"/>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730876" y="5519116"/>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324581" y="6539352"/>
            <a:ext cx="2795509" cy="307777"/>
          </a:xfrm>
          <a:prstGeom prst="rect">
            <a:avLst/>
          </a:prstGeom>
          <a:noFill/>
        </p:spPr>
        <p:txBody>
          <a:bodyPr wrap="none" rtlCol="0">
            <a:spAutoFit/>
          </a:bodyPr>
          <a:lstStyle/>
          <a:p>
            <a:r>
              <a:rPr lang="en-US" sz="1400" dirty="0" smtClean="0"/>
              <a:t>Unavailable Federation Members</a:t>
            </a:r>
            <a:endParaRPr lang="en-US" sz="1400" dirty="0"/>
          </a:p>
        </p:txBody>
      </p:sp>
      <p:cxnSp>
        <p:nvCxnSpPr>
          <p:cNvPr id="16" name="Straight Arrow Connector 15"/>
          <p:cNvCxnSpPr>
            <a:stCxn id="15" idx="0"/>
            <a:endCxn id="12" idx="3"/>
          </p:cNvCxnSpPr>
          <p:nvPr/>
        </p:nvCxnSpPr>
        <p:spPr>
          <a:xfrm flipH="1" flipV="1">
            <a:off x="8594251" y="5643999"/>
            <a:ext cx="128085" cy="895353"/>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87762" y="6368958"/>
            <a:ext cx="1457066" cy="307777"/>
          </a:xfrm>
          <a:prstGeom prst="rect">
            <a:avLst/>
          </a:prstGeom>
          <a:noFill/>
        </p:spPr>
        <p:txBody>
          <a:bodyPr wrap="none" rtlCol="0">
            <a:spAutoFit/>
          </a:bodyPr>
          <a:lstStyle/>
          <a:p>
            <a:r>
              <a:rPr lang="en-US" sz="1400" dirty="0" smtClean="0"/>
              <a:t>Federation Root</a:t>
            </a:r>
            <a:endParaRPr lang="en-US" sz="1400" dirty="0"/>
          </a:p>
        </p:txBody>
      </p:sp>
      <p:cxnSp>
        <p:nvCxnSpPr>
          <p:cNvPr id="18" name="Straight Arrow Connector 17"/>
          <p:cNvCxnSpPr>
            <a:endCxn id="5" idx="3"/>
          </p:cNvCxnSpPr>
          <p:nvPr/>
        </p:nvCxnSpPr>
        <p:spPr>
          <a:xfrm flipH="1" flipV="1">
            <a:off x="3109280" y="5472549"/>
            <a:ext cx="1066522" cy="896406"/>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156485" y="4449686"/>
            <a:ext cx="1109599" cy="307777"/>
          </a:xfrm>
          <a:prstGeom prst="rect">
            <a:avLst/>
          </a:prstGeom>
          <a:noFill/>
        </p:spPr>
        <p:txBody>
          <a:bodyPr wrap="none" rtlCol="0">
            <a:spAutoFit/>
          </a:bodyPr>
          <a:lstStyle/>
          <a:p>
            <a:r>
              <a:rPr lang="en-US" sz="1400" dirty="0"/>
              <a:t>F</a:t>
            </a:r>
            <a:r>
              <a:rPr lang="en-US" sz="1400" dirty="0" smtClean="0"/>
              <a:t>ederations</a:t>
            </a:r>
            <a:endParaRPr lang="en-US" sz="1400" dirty="0"/>
          </a:p>
        </p:txBody>
      </p:sp>
      <p:cxnSp>
        <p:nvCxnSpPr>
          <p:cNvPr id="20" name="Straight Arrow Connector 19"/>
          <p:cNvCxnSpPr>
            <a:stCxn id="19" idx="2"/>
            <a:endCxn id="7" idx="0"/>
          </p:cNvCxnSpPr>
          <p:nvPr/>
        </p:nvCxnSpPr>
        <p:spPr>
          <a:xfrm flipH="1">
            <a:off x="6359632" y="4757463"/>
            <a:ext cx="351653" cy="486486"/>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5" idx="0"/>
            <a:endCxn id="10" idx="3"/>
          </p:cNvCxnSpPr>
          <p:nvPr/>
        </p:nvCxnSpPr>
        <p:spPr>
          <a:xfrm flipH="1" flipV="1">
            <a:off x="4886817" y="5650349"/>
            <a:ext cx="3835519" cy="889003"/>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Flowchart: Magnetic Disk 25"/>
          <p:cNvSpPr/>
          <p:nvPr/>
        </p:nvSpPr>
        <p:spPr>
          <a:xfrm>
            <a:off x="4758778" y="4174564"/>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27" name="TextBox 26"/>
          <p:cNvSpPr txBox="1"/>
          <p:nvPr/>
        </p:nvSpPr>
        <p:spPr>
          <a:xfrm>
            <a:off x="4395704" y="4174564"/>
            <a:ext cx="307777" cy="215444"/>
          </a:xfrm>
          <a:prstGeom prst="rect">
            <a:avLst/>
          </a:prstGeom>
          <a:noFill/>
        </p:spPr>
        <p:txBody>
          <a:bodyPr wrap="none" lIns="0" tIns="0" rIns="0" bIns="0" rtlCol="0">
            <a:spAutoFit/>
          </a:bodyPr>
          <a:lstStyle/>
          <a:p>
            <a:r>
              <a:rPr lang="en-US" sz="1400" dirty="0"/>
              <a:t>db1</a:t>
            </a:r>
          </a:p>
        </p:txBody>
      </p:sp>
      <p:sp>
        <p:nvSpPr>
          <p:cNvPr id="30" name="Down Arrow 29"/>
          <p:cNvSpPr/>
          <p:nvPr/>
        </p:nvSpPr>
        <p:spPr bwMode="auto">
          <a:xfrm>
            <a:off x="4660849" y="4603574"/>
            <a:ext cx="507866" cy="640377"/>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9413603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Federations DR Enhanced!</a:t>
            </a:r>
            <a:endParaRPr lang="en-US" dirty="0"/>
          </a:p>
        </p:txBody>
      </p:sp>
      <p:sp>
        <p:nvSpPr>
          <p:cNvPr id="3" name="Content Placeholder 2"/>
          <p:cNvSpPr>
            <a:spLocks noGrp="1"/>
          </p:cNvSpPr>
          <p:nvPr>
            <p:ph idx="1"/>
          </p:nvPr>
        </p:nvSpPr>
        <p:spPr>
          <a:xfrm>
            <a:off x="519113" y="1447801"/>
            <a:ext cx="11149013" cy="2688770"/>
          </a:xfrm>
        </p:spPr>
        <p:txBody>
          <a:bodyPr>
            <a:normAutofit/>
          </a:bodyPr>
          <a:lstStyle/>
          <a:p>
            <a:r>
              <a:rPr lang="en-US" dirty="0" smtClean="0"/>
              <a:t>Scenarios:</a:t>
            </a:r>
          </a:p>
          <a:p>
            <a:pPr lvl="1"/>
            <a:r>
              <a:rPr lang="en-US" b="1" dirty="0" smtClean="0"/>
              <a:t>Copy Databases </a:t>
            </a:r>
            <a:r>
              <a:rPr lang="en-US" dirty="0" smtClean="0"/>
              <a:t>for easy application rollout and rollback</a:t>
            </a:r>
          </a:p>
          <a:p>
            <a:pPr lvl="2"/>
            <a:r>
              <a:rPr lang="en-US" dirty="0" smtClean="0"/>
              <a:t>Rollback upgrade on member </a:t>
            </a:r>
            <a:r>
              <a:rPr lang="en-US" dirty="0" err="1" smtClean="0"/>
              <a:t>db</a:t>
            </a:r>
            <a:r>
              <a:rPr lang="en-US" dirty="0" smtClean="0"/>
              <a:t> with snapshots</a:t>
            </a:r>
          </a:p>
          <a:p>
            <a:pPr lvl="1"/>
            <a:r>
              <a:rPr lang="en-US" b="1" dirty="0" smtClean="0"/>
              <a:t>Point in Time Restore </a:t>
            </a:r>
            <a:r>
              <a:rPr lang="en-US" dirty="0" smtClean="0"/>
              <a:t>for easy “oops” recovery: </a:t>
            </a:r>
          </a:p>
          <a:p>
            <a:pPr lvl="2"/>
            <a:r>
              <a:rPr lang="en-US" dirty="0" smtClean="0"/>
              <a:t>Restore the member </a:t>
            </a:r>
            <a:r>
              <a:rPr lang="en-US" dirty="0" err="1" smtClean="0"/>
              <a:t>db</a:t>
            </a:r>
            <a:r>
              <a:rPr lang="en-US" dirty="0" smtClean="0"/>
              <a:t> for </a:t>
            </a:r>
            <a:r>
              <a:rPr lang="en-US" dirty="0" err="1" smtClean="0"/>
              <a:t>customerID</a:t>
            </a:r>
            <a:r>
              <a:rPr lang="en-US" dirty="0" smtClean="0"/>
              <a:t> “55” at “5/28/2012 12:00:00”</a:t>
            </a:r>
          </a:p>
          <a:p>
            <a:pPr marL="855663" lvl="2" indent="0">
              <a:buNone/>
            </a:pPr>
            <a:endParaRPr lang="en-US" dirty="0" smtClean="0"/>
          </a:p>
          <a:p>
            <a:pPr lvl="4"/>
            <a:endParaRPr lang="en-US" dirty="0" smtClean="0"/>
          </a:p>
          <a:p>
            <a:pPr lvl="3"/>
            <a:endParaRPr lang="en-US" dirty="0" smtClean="0"/>
          </a:p>
          <a:p>
            <a:pPr lvl="1"/>
            <a:endParaRPr lang="en-US" dirty="0" smtClean="0"/>
          </a:p>
          <a:p>
            <a:pPr lvl="2"/>
            <a:endParaRPr lang="en-US" dirty="0" smtClean="0"/>
          </a:p>
          <a:p>
            <a:pPr lvl="1"/>
            <a:endParaRPr lang="en-US" dirty="0"/>
          </a:p>
        </p:txBody>
      </p:sp>
      <p:sp>
        <p:nvSpPr>
          <p:cNvPr id="30" name="Rounded Rectangle 29"/>
          <p:cNvSpPr/>
          <p:nvPr/>
        </p:nvSpPr>
        <p:spPr>
          <a:xfrm>
            <a:off x="2291048" y="5265729"/>
            <a:ext cx="6861857"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31" name="Flowchart: Magnetic Disk 30"/>
          <p:cNvSpPr/>
          <p:nvPr/>
        </p:nvSpPr>
        <p:spPr>
          <a:xfrm>
            <a:off x="2550625" y="4960929"/>
            <a:ext cx="1117309" cy="8382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100" dirty="0" err="1" smtClean="0"/>
              <a:t>SalesDB</a:t>
            </a:r>
            <a:endParaRPr lang="en-US" sz="1400" dirty="0"/>
          </a:p>
        </p:txBody>
      </p:sp>
      <p:sp>
        <p:nvSpPr>
          <p:cNvPr id="32" name="Rectangle 31"/>
          <p:cNvSpPr/>
          <p:nvPr/>
        </p:nvSpPr>
        <p:spPr>
          <a:xfrm>
            <a:off x="3871081" y="5494329"/>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33" name="Rectangle 32"/>
          <p:cNvSpPr/>
          <p:nvPr/>
        </p:nvSpPr>
        <p:spPr>
          <a:xfrm>
            <a:off x="4074227" y="5570529"/>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34" name="Rectangle 33"/>
          <p:cNvSpPr/>
          <p:nvPr/>
        </p:nvSpPr>
        <p:spPr>
          <a:xfrm>
            <a:off x="4277374" y="5646729"/>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a:t>
            </a:r>
            <a:endParaRPr lang="en-US" sz="1400" dirty="0"/>
          </a:p>
        </p:txBody>
      </p:sp>
      <p:sp>
        <p:nvSpPr>
          <p:cNvPr id="35" name="Flowchart: Magnetic Disk 34"/>
          <p:cNvSpPr/>
          <p:nvPr/>
        </p:nvSpPr>
        <p:spPr>
          <a:xfrm>
            <a:off x="4378948" y="5703879"/>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36" name="Flowchart: Magnetic Disk 35"/>
          <p:cNvSpPr/>
          <p:nvPr/>
        </p:nvSpPr>
        <p:spPr>
          <a:xfrm>
            <a:off x="4734456" y="5710229"/>
            <a:ext cx="304721" cy="266700"/>
          </a:xfrm>
          <a:prstGeom prst="flowChartMagneticDisk">
            <a:avLst/>
          </a:prstGeom>
          <a:solidFill>
            <a:schemeClr val="bg1">
              <a:lumMod val="50000"/>
              <a:lumOff val="50000"/>
            </a:schemeClr>
          </a:solidFill>
          <a:ln>
            <a:prstDash val="sysDot"/>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37" name="Flowchart: Magnetic Disk 36"/>
          <p:cNvSpPr/>
          <p:nvPr/>
        </p:nvSpPr>
        <p:spPr>
          <a:xfrm>
            <a:off x="8035596" y="5703879"/>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38" name="Flowchart: Magnetic Disk 37"/>
          <p:cNvSpPr/>
          <p:nvPr/>
        </p:nvSpPr>
        <p:spPr>
          <a:xfrm>
            <a:off x="8441890" y="5703879"/>
            <a:ext cx="304721" cy="266700"/>
          </a:xfrm>
          <a:prstGeom prst="flowChartMagneticDisk">
            <a:avLst/>
          </a:prstGeom>
          <a:solidFill>
            <a:schemeClr val="bg1">
              <a:lumMod val="50000"/>
              <a:lumOff val="50000"/>
            </a:schemeClr>
          </a:solidFill>
          <a:ln>
            <a:prstDash val="sysDot"/>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cxnSp>
        <p:nvCxnSpPr>
          <p:cNvPr id="39" name="Straight Connector 38"/>
          <p:cNvCxnSpPr/>
          <p:nvPr/>
        </p:nvCxnSpPr>
        <p:spPr>
          <a:xfrm>
            <a:off x="5089964" y="5843579"/>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730876" y="5845696"/>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156485" y="4776266"/>
            <a:ext cx="1109599" cy="307777"/>
          </a:xfrm>
          <a:prstGeom prst="rect">
            <a:avLst/>
          </a:prstGeom>
          <a:noFill/>
        </p:spPr>
        <p:txBody>
          <a:bodyPr wrap="none" rtlCol="0">
            <a:spAutoFit/>
          </a:bodyPr>
          <a:lstStyle/>
          <a:p>
            <a:r>
              <a:rPr lang="en-US" sz="1400" dirty="0"/>
              <a:t>F</a:t>
            </a:r>
            <a:r>
              <a:rPr lang="en-US" sz="1400" dirty="0" smtClean="0"/>
              <a:t>ederations</a:t>
            </a:r>
            <a:endParaRPr lang="en-US" sz="1400" dirty="0"/>
          </a:p>
        </p:txBody>
      </p:sp>
      <p:cxnSp>
        <p:nvCxnSpPr>
          <p:cNvPr id="46" name="Straight Arrow Connector 45"/>
          <p:cNvCxnSpPr>
            <a:stCxn id="45" idx="2"/>
            <a:endCxn id="33" idx="0"/>
          </p:cNvCxnSpPr>
          <p:nvPr/>
        </p:nvCxnSpPr>
        <p:spPr>
          <a:xfrm flipH="1">
            <a:off x="6359632" y="5084043"/>
            <a:ext cx="351653" cy="486486"/>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8" name="Flowchart: Magnetic Disk 47"/>
          <p:cNvSpPr/>
          <p:nvPr/>
        </p:nvSpPr>
        <p:spPr>
          <a:xfrm>
            <a:off x="4734455" y="5712346"/>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49" name="TextBox 48"/>
          <p:cNvSpPr txBox="1"/>
          <p:nvPr/>
        </p:nvSpPr>
        <p:spPr>
          <a:xfrm>
            <a:off x="3775436" y="3962400"/>
            <a:ext cx="1292021" cy="430887"/>
          </a:xfrm>
          <a:prstGeom prst="rect">
            <a:avLst/>
          </a:prstGeom>
          <a:noFill/>
        </p:spPr>
        <p:txBody>
          <a:bodyPr wrap="none" lIns="0" tIns="0" rIns="0" bIns="0" rtlCol="0">
            <a:spAutoFit/>
          </a:bodyPr>
          <a:lstStyle/>
          <a:p>
            <a:pPr algn="ctr"/>
            <a:r>
              <a:rPr lang="en-US" sz="1400" dirty="0" err="1" smtClean="0">
                <a:latin typeface="Consolas" pitchFamily="49" charset="0"/>
                <a:cs typeface="Consolas" pitchFamily="49" charset="0"/>
              </a:rPr>
              <a:t>DBCopy</a:t>
            </a:r>
            <a:r>
              <a:rPr lang="en-US" sz="1400" dirty="0" smtClean="0">
                <a:latin typeface="Consolas" pitchFamily="49" charset="0"/>
                <a:cs typeface="Consolas" pitchFamily="49" charset="0"/>
              </a:rPr>
              <a:t> </a:t>
            </a:r>
          </a:p>
          <a:p>
            <a:pPr algn="ctr"/>
            <a:r>
              <a:rPr lang="en-US" sz="1400" dirty="0" smtClean="0">
                <a:latin typeface="Consolas" pitchFamily="49" charset="0"/>
                <a:cs typeface="Consolas" pitchFamily="49" charset="0"/>
              </a:rPr>
              <a:t>member2 @ now</a:t>
            </a:r>
            <a:endParaRPr lang="en-US" sz="1400" dirty="0">
              <a:latin typeface="Consolas" pitchFamily="49" charset="0"/>
              <a:cs typeface="Consolas" pitchFamily="49" charset="0"/>
            </a:endParaRPr>
          </a:p>
        </p:txBody>
      </p:sp>
      <p:sp>
        <p:nvSpPr>
          <p:cNvPr id="51" name="Flowchart: Magnetic Disk 50"/>
          <p:cNvSpPr/>
          <p:nvPr/>
        </p:nvSpPr>
        <p:spPr>
          <a:xfrm>
            <a:off x="4758778" y="4501144"/>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52" name="Flowchart: Magnetic Disk 51"/>
          <p:cNvSpPr/>
          <p:nvPr/>
        </p:nvSpPr>
        <p:spPr>
          <a:xfrm>
            <a:off x="8437338" y="570146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pic>
        <p:nvPicPr>
          <p:cNvPr id="22" name="Picture 2" descr="\\johnlserver\docs$\Artwork from DVD Website\Shapes\Arrows\Gold Gradient Collection\dashed arrow 0 gold  arrow curved 7.png"/>
          <p:cNvPicPr>
            <a:picLocks noChangeAspect="1" noChangeArrowheads="1"/>
          </p:cNvPicPr>
          <p:nvPr/>
        </p:nvPicPr>
        <p:blipFill>
          <a:blip r:embed="rId2" cstate="print"/>
          <a:srcRect/>
          <a:stretch>
            <a:fillRect/>
          </a:stretch>
        </p:blipFill>
        <p:spPr bwMode="auto">
          <a:xfrm rot="9557640" flipV="1">
            <a:off x="4577386" y="5004477"/>
            <a:ext cx="1993720" cy="684982"/>
          </a:xfrm>
          <a:prstGeom prst="rect">
            <a:avLst/>
          </a:prstGeom>
          <a:noFill/>
          <a:ln w="9525">
            <a:noFill/>
            <a:miter lim="800000"/>
            <a:headEnd/>
            <a:tailEnd/>
          </a:ln>
        </p:spPr>
      </p:pic>
      <p:sp>
        <p:nvSpPr>
          <p:cNvPr id="23" name="Flowchart: Magnetic Disk 22"/>
          <p:cNvSpPr/>
          <p:nvPr/>
        </p:nvSpPr>
        <p:spPr>
          <a:xfrm>
            <a:off x="6004124" y="4422305"/>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24" name="TextBox 23"/>
          <p:cNvSpPr txBox="1"/>
          <p:nvPr/>
        </p:nvSpPr>
        <p:spPr>
          <a:xfrm>
            <a:off x="5597598" y="3912513"/>
            <a:ext cx="2782814" cy="430887"/>
          </a:xfrm>
          <a:prstGeom prst="rect">
            <a:avLst/>
          </a:prstGeom>
          <a:noFill/>
        </p:spPr>
        <p:txBody>
          <a:bodyPr wrap="none" lIns="0" tIns="0" rIns="0" bIns="0" rtlCol="0">
            <a:spAutoFit/>
          </a:bodyPr>
          <a:lstStyle/>
          <a:p>
            <a:pPr algn="ctr"/>
            <a:r>
              <a:rPr lang="en-US" sz="1400" dirty="0" smtClean="0">
                <a:latin typeface="Consolas" pitchFamily="49" charset="0"/>
                <a:cs typeface="Consolas" pitchFamily="49" charset="0"/>
              </a:rPr>
              <a:t>PITR </a:t>
            </a:r>
          </a:p>
          <a:p>
            <a:pPr algn="ctr"/>
            <a:r>
              <a:rPr lang="en-US" sz="1400" dirty="0" smtClean="0">
                <a:latin typeface="Consolas" pitchFamily="49" charset="0"/>
                <a:cs typeface="Consolas" pitchFamily="49" charset="0"/>
              </a:rPr>
              <a:t>member2 @ 6/11/2012 12:00:00</a:t>
            </a:r>
            <a:endParaRPr lang="en-US" sz="1400" dirty="0">
              <a:latin typeface="Consolas" pitchFamily="49" charset="0"/>
              <a:cs typeface="Consolas" pitchFamily="49" charset="0"/>
            </a:endParaRPr>
          </a:p>
        </p:txBody>
      </p:sp>
      <p:pic>
        <p:nvPicPr>
          <p:cNvPr id="25" name="Picture 2" descr="\\johnlserver\docs$\Artwork from DVD Website\Shapes\Arrows\Gold Gradient Collection\dashed arrow 0 gold  arrow curved 7.png"/>
          <p:cNvPicPr>
            <a:picLocks noChangeAspect="1" noChangeArrowheads="1"/>
          </p:cNvPicPr>
          <p:nvPr/>
        </p:nvPicPr>
        <p:blipFill>
          <a:blip r:embed="rId2" cstate="print"/>
          <a:srcRect/>
          <a:stretch>
            <a:fillRect/>
          </a:stretch>
        </p:blipFill>
        <p:spPr bwMode="auto">
          <a:xfrm rot="7116218" flipV="1">
            <a:off x="4569200" y="4975669"/>
            <a:ext cx="1168686" cy="650399"/>
          </a:xfrm>
          <a:prstGeom prst="rect">
            <a:avLst/>
          </a:prstGeom>
          <a:noFill/>
          <a:ln w="9525">
            <a:noFill/>
            <a:miter lim="800000"/>
            <a:headEnd/>
            <a:tailEnd/>
          </a:ln>
        </p:spPr>
      </p:pic>
    </p:spTree>
    <p:extLst>
      <p:ext uri="{BB962C8B-B14F-4D97-AF65-F5344CB8AC3E}">
        <p14:creationId xmlns:p14="http://schemas.microsoft.com/office/powerpoint/2010/main" val="354736712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randombar(horizontal)">
                                      <p:cBhvr>
                                        <p:cTn id="1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Federations DR Enhanced!</a:t>
            </a:r>
            <a:endParaRPr lang="en-US" dirty="0"/>
          </a:p>
        </p:txBody>
      </p:sp>
      <p:sp>
        <p:nvSpPr>
          <p:cNvPr id="3" name="Content Placeholder 2"/>
          <p:cNvSpPr>
            <a:spLocks noGrp="1"/>
          </p:cNvSpPr>
          <p:nvPr>
            <p:ph idx="1"/>
          </p:nvPr>
        </p:nvSpPr>
        <p:spPr>
          <a:xfrm>
            <a:off x="519113" y="1447801"/>
            <a:ext cx="11149013" cy="2688770"/>
          </a:xfrm>
        </p:spPr>
        <p:txBody>
          <a:bodyPr>
            <a:normAutofit/>
          </a:bodyPr>
          <a:lstStyle/>
          <a:p>
            <a:r>
              <a:rPr lang="en-US" dirty="0" smtClean="0"/>
              <a:t>Scenarios:</a:t>
            </a:r>
          </a:p>
          <a:p>
            <a:pPr lvl="1"/>
            <a:r>
              <a:rPr lang="en-US" b="1" dirty="0" smtClean="0"/>
              <a:t>Geo DR </a:t>
            </a:r>
            <a:r>
              <a:rPr lang="en-US" dirty="0" smtClean="0"/>
              <a:t>for Failover for each Geo Availability</a:t>
            </a:r>
          </a:p>
          <a:p>
            <a:pPr lvl="2"/>
            <a:r>
              <a:rPr lang="en-US" dirty="0" smtClean="0"/>
              <a:t>Initially at the member level</a:t>
            </a:r>
          </a:p>
          <a:p>
            <a:pPr lvl="2"/>
            <a:r>
              <a:rPr lang="en-US" dirty="0" smtClean="0"/>
              <a:t>Eventually for the federated </a:t>
            </a:r>
            <a:r>
              <a:rPr lang="en-US" dirty="0" err="1" smtClean="0"/>
              <a:t>db</a:t>
            </a:r>
            <a:endParaRPr lang="en-US" dirty="0" smtClean="0"/>
          </a:p>
          <a:p>
            <a:pPr lvl="4"/>
            <a:endParaRPr lang="en-US" dirty="0" smtClean="0"/>
          </a:p>
          <a:p>
            <a:pPr lvl="3"/>
            <a:endParaRPr lang="en-US" dirty="0" smtClean="0"/>
          </a:p>
          <a:p>
            <a:pPr lvl="1"/>
            <a:endParaRPr lang="en-US" dirty="0" smtClean="0"/>
          </a:p>
          <a:p>
            <a:pPr lvl="1"/>
            <a:endParaRPr lang="en-US" dirty="0"/>
          </a:p>
        </p:txBody>
      </p:sp>
      <p:pic>
        <p:nvPicPr>
          <p:cNvPr id="40" name="Picture 71" descr="\\johnlserver\docs$\Artwork from DVD Website\Icons - Illustrations\Maps Globes\USA map states with glow.png"/>
          <p:cNvPicPr>
            <a:picLocks noChangeAspect="1" noChangeArrowheads="1"/>
          </p:cNvPicPr>
          <p:nvPr/>
        </p:nvPicPr>
        <p:blipFill>
          <a:blip r:embed="rId2" cstate="print"/>
          <a:srcRect/>
          <a:stretch>
            <a:fillRect/>
          </a:stretch>
        </p:blipFill>
        <p:spPr bwMode="auto">
          <a:xfrm>
            <a:off x="1985340" y="2876516"/>
            <a:ext cx="8380254" cy="4618825"/>
          </a:xfrm>
          <a:prstGeom prst="rect">
            <a:avLst/>
          </a:prstGeom>
          <a:noFill/>
          <a:ln w="9525">
            <a:noFill/>
            <a:miter lim="800000"/>
            <a:headEnd/>
            <a:tailEnd/>
          </a:ln>
        </p:spPr>
      </p:pic>
      <p:grpSp>
        <p:nvGrpSpPr>
          <p:cNvPr id="41" name="Group 40"/>
          <p:cNvGrpSpPr/>
          <p:nvPr/>
        </p:nvGrpSpPr>
        <p:grpSpPr>
          <a:xfrm>
            <a:off x="3114963" y="3442917"/>
            <a:ext cx="1697267" cy="2780898"/>
            <a:chOff x="3101235" y="1931751"/>
            <a:chExt cx="2158259" cy="2514670"/>
          </a:xfrm>
        </p:grpSpPr>
        <p:pic>
          <p:nvPicPr>
            <p:cNvPr id="43"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101235" y="1931752"/>
              <a:ext cx="718893" cy="25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820128" y="1931751"/>
              <a:ext cx="718893" cy="25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540601" y="1931752"/>
              <a:ext cx="718893" cy="25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3"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151549" y="4512901"/>
            <a:ext cx="805591" cy="5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052140" y="4191836"/>
            <a:ext cx="805591" cy="5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34427" y="5067961"/>
            <a:ext cx="805591" cy="570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descr="\\johnlserver\docs$\Artwork from DVD Website\Shapes\Arrows\Gold Gradient Collection\arrow 0 gold  arrow curved 4.png"/>
          <p:cNvPicPr>
            <a:picLocks noChangeAspect="1" noChangeArrowheads="1"/>
          </p:cNvPicPr>
          <p:nvPr/>
        </p:nvPicPr>
        <p:blipFill>
          <a:blip r:embed="rId6" cstate="print"/>
          <a:srcRect/>
          <a:stretch>
            <a:fillRect/>
          </a:stretch>
        </p:blipFill>
        <p:spPr bwMode="auto">
          <a:xfrm rot="7564284">
            <a:off x="3810374" y="4313114"/>
            <a:ext cx="397325" cy="553377"/>
          </a:xfrm>
          <a:prstGeom prst="rect">
            <a:avLst/>
          </a:prstGeom>
          <a:noFill/>
          <a:ln w="9525">
            <a:noFill/>
            <a:miter lim="800000"/>
            <a:headEnd/>
            <a:tailEnd/>
          </a:ln>
        </p:spPr>
      </p:pic>
      <p:pic>
        <p:nvPicPr>
          <p:cNvPr id="67" name="Picture 3" descr="\\johnlserver\docs$\Artwork from DVD Website\Shapes\Arrows\Gold Gradient Collection\arrow 0 gold  arrow curved 4.png"/>
          <p:cNvPicPr>
            <a:picLocks noChangeAspect="1" noChangeArrowheads="1"/>
          </p:cNvPicPr>
          <p:nvPr/>
        </p:nvPicPr>
        <p:blipFill>
          <a:blip r:embed="rId6" cstate="print"/>
          <a:srcRect/>
          <a:stretch>
            <a:fillRect/>
          </a:stretch>
        </p:blipFill>
        <p:spPr bwMode="auto">
          <a:xfrm rot="7312231" flipH="1">
            <a:off x="3520528" y="4689002"/>
            <a:ext cx="360522" cy="550774"/>
          </a:xfrm>
          <a:prstGeom prst="rect">
            <a:avLst/>
          </a:prstGeom>
          <a:noFill/>
          <a:ln w="9525">
            <a:noFill/>
            <a:miter lim="800000"/>
            <a:headEnd/>
            <a:tailEnd/>
          </a:ln>
        </p:spPr>
      </p:pic>
      <p:grpSp>
        <p:nvGrpSpPr>
          <p:cNvPr id="68" name="Group 67"/>
          <p:cNvGrpSpPr/>
          <p:nvPr/>
        </p:nvGrpSpPr>
        <p:grpSpPr>
          <a:xfrm>
            <a:off x="6677131" y="3720378"/>
            <a:ext cx="1905000" cy="2780898"/>
            <a:chOff x="6932612" y="976712"/>
            <a:chExt cx="4621244" cy="5271688"/>
          </a:xfrm>
        </p:grpSpPr>
        <p:grpSp>
          <p:nvGrpSpPr>
            <p:cNvPr id="69" name="Group 68"/>
            <p:cNvGrpSpPr/>
            <p:nvPr/>
          </p:nvGrpSpPr>
          <p:grpSpPr>
            <a:xfrm>
              <a:off x="7085012" y="976712"/>
              <a:ext cx="4117315" cy="5271688"/>
              <a:chOff x="3101235" y="1931751"/>
              <a:chExt cx="2158259" cy="2514670"/>
            </a:xfrm>
          </p:grpSpPr>
          <p:pic>
            <p:nvPicPr>
              <p:cNvPr id="7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101235" y="1931752"/>
                <a:ext cx="718893" cy="25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820128" y="1931751"/>
                <a:ext cx="718893" cy="25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4540601" y="1931752"/>
                <a:ext cx="718893" cy="251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9599612" y="3005058"/>
              <a:ext cx="1954244" cy="108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932612" y="2396422"/>
              <a:ext cx="1954244" cy="108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102568" y="4057272"/>
              <a:ext cx="1954244" cy="1082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3" descr="\\johnlserver\docs$\Artwork from DVD Website\Shapes\Arrows\Gold Gradient Collection\arrow 0 gold  arrow curved 4.png"/>
            <p:cNvPicPr>
              <a:picLocks noChangeAspect="1" noChangeArrowheads="1"/>
            </p:cNvPicPr>
            <p:nvPr/>
          </p:nvPicPr>
          <p:blipFill>
            <a:blip r:embed="rId6" cstate="print"/>
            <a:srcRect/>
            <a:stretch>
              <a:fillRect/>
            </a:stretch>
          </p:blipFill>
          <p:spPr bwMode="auto">
            <a:xfrm rot="7564284">
              <a:off x="8877298" y="2479634"/>
              <a:ext cx="753200" cy="1342410"/>
            </a:xfrm>
            <a:prstGeom prst="rect">
              <a:avLst/>
            </a:prstGeom>
            <a:noFill/>
            <a:ln w="9525">
              <a:noFill/>
              <a:miter lim="800000"/>
              <a:headEnd/>
              <a:tailEnd/>
            </a:ln>
          </p:spPr>
        </p:pic>
        <p:pic>
          <p:nvPicPr>
            <p:cNvPr id="74" name="Picture 3" descr="\\johnlserver\docs$\Artwork from DVD Website\Shapes\Arrows\Gold Gradient Collection\arrow 0 gold  arrow curved 4.png"/>
            <p:cNvPicPr>
              <a:picLocks noChangeAspect="1" noChangeArrowheads="1"/>
            </p:cNvPicPr>
            <p:nvPr/>
          </p:nvPicPr>
          <p:blipFill>
            <a:blip r:embed="rId6" cstate="print"/>
            <a:srcRect/>
            <a:stretch>
              <a:fillRect/>
            </a:stretch>
          </p:blipFill>
          <p:spPr bwMode="auto">
            <a:xfrm rot="7312231" flipH="1">
              <a:off x="8164421" y="3192886"/>
              <a:ext cx="683433" cy="1336094"/>
            </a:xfrm>
            <a:prstGeom prst="rect">
              <a:avLst/>
            </a:prstGeom>
            <a:noFill/>
            <a:ln w="9525">
              <a:noFill/>
              <a:miter lim="800000"/>
              <a:headEnd/>
              <a:tailEnd/>
            </a:ln>
          </p:spPr>
        </p:pic>
      </p:grpSp>
      <p:pic>
        <p:nvPicPr>
          <p:cNvPr id="78" name="Picture 2" descr="\\johnlserver\docs$\Artwork from DVD Website\Shapes\Arrows\Gold Gradient Collection\dashed arrow 0 gold  arrow curved 7.png"/>
          <p:cNvPicPr>
            <a:picLocks noChangeAspect="1" noChangeArrowheads="1"/>
          </p:cNvPicPr>
          <p:nvPr/>
        </p:nvPicPr>
        <p:blipFill>
          <a:blip r:embed="rId7" cstate="print"/>
          <a:srcRect/>
          <a:stretch>
            <a:fillRect/>
          </a:stretch>
        </p:blipFill>
        <p:spPr bwMode="auto">
          <a:xfrm rot="849518" flipV="1">
            <a:off x="2809995" y="3719735"/>
            <a:ext cx="4393587" cy="1015343"/>
          </a:xfrm>
          <a:prstGeom prst="rect">
            <a:avLst/>
          </a:prstGeom>
          <a:noFill/>
          <a:ln w="9525">
            <a:noFill/>
            <a:miter lim="800000"/>
            <a:headEnd/>
            <a:tailEnd/>
          </a:ln>
        </p:spPr>
      </p:pic>
      <p:sp>
        <p:nvSpPr>
          <p:cNvPr id="79" name="TextBox 78"/>
          <p:cNvSpPr txBox="1"/>
          <p:nvPr/>
        </p:nvSpPr>
        <p:spPr>
          <a:xfrm>
            <a:off x="3086084" y="4447341"/>
            <a:ext cx="295274"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dirty="0" smtClean="0">
                <a:solidFill>
                  <a:schemeClr val="bg1">
                    <a:alpha val="99000"/>
                  </a:schemeClr>
                </a:solidFill>
                <a:effectLst>
                  <a:outerShdw blurRad="38100" dist="38100" dir="2700000" algn="tl">
                    <a:srgbClr val="000000">
                      <a:alpha val="43137"/>
                    </a:srgbClr>
                  </a:outerShdw>
                </a:effectLst>
              </a:rPr>
              <a:t>P’</a:t>
            </a:r>
            <a:endParaRPr lang="en-US" sz="2400" dirty="0" smtClean="0">
              <a:solidFill>
                <a:schemeClr val="bg1">
                  <a:alpha val="99000"/>
                </a:schemeClr>
              </a:solidFill>
              <a:effectLst>
                <a:outerShdw blurRad="38100" dist="38100" dir="2700000" algn="tl">
                  <a:srgbClr val="000000">
                    <a:alpha val="43137"/>
                  </a:srgbClr>
                </a:outerShdw>
              </a:effectLst>
            </a:endParaRPr>
          </a:p>
        </p:txBody>
      </p:sp>
      <p:sp>
        <p:nvSpPr>
          <p:cNvPr id="80" name="TextBox 79"/>
          <p:cNvSpPr txBox="1"/>
          <p:nvPr/>
        </p:nvSpPr>
        <p:spPr>
          <a:xfrm>
            <a:off x="3553152" y="5329526"/>
            <a:ext cx="292068"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dirty="0">
                <a:solidFill>
                  <a:schemeClr val="bg1">
                    <a:alpha val="99000"/>
                  </a:schemeClr>
                </a:solidFill>
                <a:effectLst>
                  <a:outerShdw blurRad="38100" dist="38100" dir="2700000" algn="tl">
                    <a:srgbClr val="000000">
                      <a:alpha val="43137"/>
                    </a:srgbClr>
                  </a:outerShdw>
                </a:effectLst>
              </a:rPr>
              <a:t>S</a:t>
            </a:r>
            <a:r>
              <a:rPr lang="en-US" sz="1100" dirty="0" smtClean="0">
                <a:solidFill>
                  <a:schemeClr val="bg1">
                    <a:alpha val="99000"/>
                  </a:schemeClr>
                </a:solidFill>
                <a:effectLst>
                  <a:outerShdw blurRad="38100" dist="38100" dir="2700000" algn="tl">
                    <a:srgbClr val="000000">
                      <a:alpha val="43137"/>
                    </a:srgbClr>
                  </a:outerShdw>
                </a:effectLst>
              </a:rPr>
              <a:t>’</a:t>
            </a:r>
            <a:endParaRPr lang="en-US" sz="2400" dirty="0" smtClean="0">
              <a:solidFill>
                <a:schemeClr val="bg1">
                  <a:alpha val="99000"/>
                </a:schemeClr>
              </a:solidFill>
              <a:effectLst>
                <a:outerShdw blurRad="38100" dist="38100" dir="2700000" algn="tl">
                  <a:srgbClr val="000000">
                    <a:alpha val="43137"/>
                  </a:srgbClr>
                </a:outerShdw>
              </a:effectLst>
            </a:endParaRPr>
          </a:p>
        </p:txBody>
      </p:sp>
      <p:sp>
        <p:nvSpPr>
          <p:cNvPr id="81" name="TextBox 80"/>
          <p:cNvSpPr txBox="1"/>
          <p:nvPr/>
        </p:nvSpPr>
        <p:spPr>
          <a:xfrm>
            <a:off x="4195140" y="4796126"/>
            <a:ext cx="295274"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dirty="0" smtClean="0">
                <a:solidFill>
                  <a:schemeClr val="bg1">
                    <a:alpha val="99000"/>
                  </a:schemeClr>
                </a:solidFill>
                <a:effectLst>
                  <a:outerShdw blurRad="38100" dist="38100" dir="2700000" algn="tl">
                    <a:srgbClr val="000000">
                      <a:alpha val="43137"/>
                    </a:srgbClr>
                  </a:outerShdw>
                </a:effectLst>
              </a:rPr>
              <a:t>S’</a:t>
            </a:r>
            <a:endParaRPr lang="en-US" sz="2400" dirty="0" smtClean="0">
              <a:solidFill>
                <a:schemeClr val="bg1">
                  <a:alpha val="99000"/>
                </a:schemeClr>
              </a:solidFill>
              <a:effectLst>
                <a:outerShdw blurRad="38100" dist="38100" dir="2700000" algn="tl">
                  <a:srgbClr val="000000">
                    <a:alpha val="43137"/>
                  </a:srgbClr>
                </a:outerShdw>
              </a:effectLst>
            </a:endParaRPr>
          </a:p>
        </p:txBody>
      </p:sp>
      <p:sp>
        <p:nvSpPr>
          <p:cNvPr id="82" name="TextBox 81"/>
          <p:cNvSpPr txBox="1"/>
          <p:nvPr/>
        </p:nvSpPr>
        <p:spPr>
          <a:xfrm>
            <a:off x="6709740" y="4719926"/>
            <a:ext cx="263214"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dirty="0" smtClean="0">
                <a:solidFill>
                  <a:schemeClr val="bg1">
                    <a:alpha val="99000"/>
                  </a:schemeClr>
                </a:solidFill>
                <a:effectLst>
                  <a:outerShdw blurRad="38100" dist="38100" dir="2700000" algn="tl">
                    <a:srgbClr val="000000">
                      <a:alpha val="43137"/>
                    </a:srgbClr>
                  </a:outerShdw>
                </a:effectLst>
              </a:rPr>
              <a:t>P</a:t>
            </a:r>
            <a:endParaRPr lang="en-US" sz="2400" dirty="0" smtClean="0">
              <a:solidFill>
                <a:schemeClr val="bg1">
                  <a:alpha val="99000"/>
                </a:schemeClr>
              </a:solidFill>
              <a:effectLst>
                <a:outerShdw blurRad="38100" dist="38100" dir="2700000" algn="tl">
                  <a:srgbClr val="000000">
                    <a:alpha val="43137"/>
                  </a:srgbClr>
                </a:outerShdw>
              </a:effectLst>
            </a:endParaRPr>
          </a:p>
        </p:txBody>
      </p:sp>
      <p:sp>
        <p:nvSpPr>
          <p:cNvPr id="83" name="TextBox 82"/>
          <p:cNvSpPr txBox="1"/>
          <p:nvPr/>
        </p:nvSpPr>
        <p:spPr>
          <a:xfrm>
            <a:off x="7194173" y="5634326"/>
            <a:ext cx="260008"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dirty="0">
                <a:solidFill>
                  <a:schemeClr val="bg1">
                    <a:alpha val="99000"/>
                  </a:schemeClr>
                </a:solidFill>
                <a:effectLst>
                  <a:outerShdw blurRad="38100" dist="38100" dir="2700000" algn="tl">
                    <a:srgbClr val="000000">
                      <a:alpha val="43137"/>
                    </a:srgbClr>
                  </a:outerShdw>
                </a:effectLst>
              </a:rPr>
              <a:t>S</a:t>
            </a:r>
            <a:endParaRPr lang="en-US" sz="2400" dirty="0" smtClean="0">
              <a:solidFill>
                <a:schemeClr val="bg1">
                  <a:alpha val="99000"/>
                </a:schemeClr>
              </a:solidFill>
              <a:effectLst>
                <a:outerShdw blurRad="38100" dist="38100" dir="2700000" algn="tl">
                  <a:srgbClr val="000000">
                    <a:alpha val="43137"/>
                  </a:srgbClr>
                </a:outerShdw>
              </a:effectLst>
            </a:endParaRPr>
          </a:p>
        </p:txBody>
      </p:sp>
      <p:sp>
        <p:nvSpPr>
          <p:cNvPr id="84" name="TextBox 83"/>
          <p:cNvSpPr txBox="1"/>
          <p:nvPr/>
        </p:nvSpPr>
        <p:spPr>
          <a:xfrm>
            <a:off x="7806453" y="5056941"/>
            <a:ext cx="260008" cy="337015"/>
          </a:xfrm>
          <a:prstGeom prst="rect">
            <a:avLst/>
          </a:prstGeom>
          <a:noFill/>
        </p:spPr>
        <p:txBody>
          <a:bodyPr wrap="none" lIns="91440" tIns="91440" rIns="91440" bIns="91440" rtlCol="0">
            <a:spAutoFit/>
          </a:bodyPr>
          <a:lstStyle/>
          <a:p>
            <a:pPr>
              <a:lnSpc>
                <a:spcPct val="90000"/>
              </a:lnSpc>
              <a:spcBef>
                <a:spcPct val="20000"/>
              </a:spcBef>
              <a:buSzPct val="90000"/>
            </a:pPr>
            <a:r>
              <a:rPr lang="en-US" sz="1100" dirty="0">
                <a:solidFill>
                  <a:schemeClr val="bg1">
                    <a:alpha val="99000"/>
                  </a:schemeClr>
                </a:solidFill>
                <a:effectLst>
                  <a:outerShdw blurRad="38100" dist="38100" dir="2700000" algn="tl">
                    <a:srgbClr val="000000">
                      <a:alpha val="43137"/>
                    </a:srgbClr>
                  </a:outerShdw>
                </a:effectLst>
              </a:rPr>
              <a:t>S</a:t>
            </a:r>
            <a:endParaRPr lang="en-US" sz="2400" dirty="0" smtClean="0">
              <a:solidFill>
                <a:schemeClr val="bg1">
                  <a:alpha val="99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4810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randombar(horizontal)">
                                      <p:cBhvr>
                                        <p:cTn id="7" dur="1000"/>
                                        <p:tgtEl>
                                          <p:spTgt spid="7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500"/>
                                        <p:tgtEl>
                                          <p:spTgt spid="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fade">
                                      <p:cBhvr>
                                        <p:cTn id="16" dur="500"/>
                                        <p:tgtEl>
                                          <p:spTgt spid="6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500"/>
                                        <p:tgtEl>
                                          <p:spTgt spid="80"/>
                                        </p:tgtEl>
                                      </p:cBhvr>
                                    </p:animEffect>
                                  </p:childTnLst>
                                </p:cTn>
                              </p:par>
                              <p:par>
                                <p:cTn id="21" presetID="10"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fade">
                                      <p:cBhvr>
                                        <p:cTn id="23" dur="500"/>
                                        <p:tgtEl>
                                          <p:spTgt spid="66"/>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Further Information</a:t>
            </a:r>
            <a:endParaRPr lang="en-US" dirty="0"/>
          </a:p>
        </p:txBody>
      </p:sp>
      <p:sp>
        <p:nvSpPr>
          <p:cNvPr id="4" name="Content Placeholder 3"/>
          <p:cNvSpPr>
            <a:spLocks noGrp="1"/>
          </p:cNvSpPr>
          <p:nvPr>
            <p:ph idx="1"/>
          </p:nvPr>
        </p:nvSpPr>
        <p:spPr>
          <a:xfrm>
            <a:off x="519113" y="1447799"/>
            <a:ext cx="11149013" cy="3336298"/>
          </a:xfrm>
        </p:spPr>
        <p:txBody>
          <a:bodyPr>
            <a:normAutofit/>
          </a:bodyPr>
          <a:lstStyle/>
          <a:p>
            <a:r>
              <a:rPr lang="en-US" dirty="0" smtClean="0"/>
              <a:t>SQL Azure Online Documentation</a:t>
            </a:r>
          </a:p>
          <a:p>
            <a:pPr lvl="1"/>
            <a:r>
              <a:rPr lang="en-US" dirty="0">
                <a:hlinkClick r:id="rId2"/>
              </a:rPr>
              <a:t>http://</a:t>
            </a:r>
            <a:r>
              <a:rPr lang="en-US" dirty="0" smtClean="0">
                <a:hlinkClick r:id="rId2"/>
              </a:rPr>
              <a:t>msdn.microsoft.com/en-us/library/windowsazure/ee336279.aspx</a:t>
            </a:r>
            <a:r>
              <a:rPr lang="en-US" dirty="0" smtClean="0"/>
              <a:t> </a:t>
            </a:r>
          </a:p>
          <a:p>
            <a:r>
              <a:rPr lang="en-US" dirty="0" smtClean="0"/>
              <a:t>My Blog – “You Data in the Cloud”</a:t>
            </a:r>
          </a:p>
          <a:p>
            <a:pPr lvl="1"/>
            <a:r>
              <a:rPr lang="en-US" dirty="0"/>
              <a:t>Fan-out Utility and other Tips</a:t>
            </a:r>
          </a:p>
          <a:p>
            <a:pPr lvl="1"/>
            <a:r>
              <a:rPr lang="en-US" dirty="0" smtClean="0">
                <a:hlinkClick r:id="rId3"/>
              </a:rPr>
              <a:t>http</a:t>
            </a:r>
            <a:r>
              <a:rPr lang="en-US" dirty="0">
                <a:hlinkClick r:id="rId3"/>
              </a:rPr>
              <a:t>://blogs.msdn.com/b/cbiyikoglu</a:t>
            </a:r>
            <a:r>
              <a:rPr lang="en-US" dirty="0" smtClean="0">
                <a:hlinkClick r:id="rId3"/>
              </a:rPr>
              <a:t>/</a:t>
            </a:r>
            <a:r>
              <a:rPr lang="en-US" dirty="0" smtClean="0"/>
              <a:t> </a:t>
            </a:r>
          </a:p>
          <a:p>
            <a:r>
              <a:rPr lang="en-US" dirty="0" smtClean="0"/>
              <a:t>Up to date information on twitter</a:t>
            </a:r>
          </a:p>
          <a:p>
            <a:pPr lvl="1"/>
            <a:endParaRPr lang="en-US" dirty="0"/>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6122" t="24376" r="72383" b="71834"/>
          <a:stretch/>
        </p:blipFill>
        <p:spPr bwMode="auto">
          <a:xfrm>
            <a:off x="1422030" y="4898952"/>
            <a:ext cx="2413535" cy="500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3762" t="24433" r="43391" b="71903"/>
          <a:stretch/>
        </p:blipFill>
        <p:spPr bwMode="auto">
          <a:xfrm>
            <a:off x="4209771" y="4926330"/>
            <a:ext cx="2697231" cy="484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2113" t="67988" r="24445" b="27804"/>
          <a:stretch/>
        </p:blipFill>
        <p:spPr bwMode="auto">
          <a:xfrm>
            <a:off x="1168297" y="4898538"/>
            <a:ext cx="2667268" cy="50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359707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28800" y="4406900"/>
            <a:ext cx="10360025" cy="554038"/>
          </a:xfrm>
        </p:spPr>
        <p:txBody>
          <a:bodyPr/>
          <a:lstStyle/>
          <a:p>
            <a:r>
              <a:rPr lang="en-US" dirty="0" smtClean="0"/>
              <a:t>Q&amp;A</a:t>
            </a:r>
            <a:endParaRPr lang="en-US" dirty="0"/>
          </a:p>
        </p:txBody>
      </p:sp>
    </p:spTree>
    <p:extLst>
      <p:ext uri="{BB962C8B-B14F-4D97-AF65-F5344CB8AC3E}">
        <p14:creationId xmlns:p14="http://schemas.microsoft.com/office/powerpoint/2010/main" val="10056310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67870" y="1483348"/>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a:t>SQL Azure </a:t>
            </a:r>
            <a:r>
              <a:rPr lang="en-US" sz="2400" dirty="0" smtClean="0"/>
              <a:t>Administration</a:t>
            </a:r>
            <a:endParaRPr lang="en-US" sz="2400" dirty="0">
              <a:solidFill>
                <a:schemeClr val="tx1">
                  <a:alpha val="99000"/>
                </a:schemeClr>
              </a:solidFill>
            </a:endParaRP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Windows Azure Hands-on-Labs</a:t>
            </a:r>
            <a:endParaRPr lang="en-US" sz="2400" dirty="0">
              <a:solidFill>
                <a:schemeClr val="tx1">
                  <a:alpha val="99000"/>
                </a:schemeClr>
              </a:solidFill>
            </a:endParaRP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smtClean="0">
                <a:solidFill>
                  <a:schemeClr val="tx1">
                    <a:alpha val="99000"/>
                  </a:schemeClr>
                </a:solidFill>
              </a:rPr>
              <a:t>Cloud on your terms Demo Station at the Windows Azure Booth</a:t>
            </a:r>
            <a:endParaRPr lang="en-US" sz="2400" dirty="0">
              <a:solidFill>
                <a:schemeClr val="tx1">
                  <a:alpha val="99000"/>
                </a:schemeClr>
              </a:solidFill>
            </a:endParaRP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Find Me Later At</a:t>
            </a:r>
            <a:r>
              <a:rPr lang="en-US" sz="2400" dirty="0" smtClean="0">
                <a:solidFill>
                  <a:schemeClr val="tx1">
                    <a:alpha val="99000"/>
                  </a:schemeClr>
                </a:solidFill>
              </a:rPr>
              <a:t>… cihangib@microsoft.com</a:t>
            </a:r>
            <a:endParaRPr lang="en-US" sz="2400" dirty="0">
              <a:solidFill>
                <a:schemeClr val="tx1">
                  <a:alpha val="99000"/>
                </a:schemeClr>
              </a:solidFill>
            </a:endParaRP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childTnLst>
                          </p:cTn>
                        </p:par>
                        <p:par>
                          <p:cTn id="38" fill="hold">
                            <p:stCondLst>
                              <p:cond delay="4750"/>
                            </p:stCondLst>
                            <p:childTnLst>
                              <p:par>
                                <p:cTn id="39" presetID="2" presetClass="entr" presetSubtype="8" decel="10000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1000" fill="hold"/>
                                        <p:tgtEl>
                                          <p:spTgt spid="7"/>
                                        </p:tgtEl>
                                        <p:attrNameLst>
                                          <p:attrName>ppt_x</p:attrName>
                                        </p:attrNameLst>
                                      </p:cBhvr>
                                      <p:tavLst>
                                        <p:tav tm="0">
                                          <p:val>
                                            <p:strVal val="0-#ppt_w/2"/>
                                          </p:val>
                                        </p:tav>
                                        <p:tav tm="100000">
                                          <p:val>
                                            <p:strVal val="#ppt_x"/>
                                          </p:val>
                                        </p:tav>
                                      </p:tavLst>
                                    </p:anim>
                                    <p:anim calcmode="lin" valueType="num">
                                      <p:cBhvr additive="base">
                                        <p:cTn id="42" dur="10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1000" fill="hold"/>
                                        <p:tgtEl>
                                          <p:spTgt spid="12"/>
                                        </p:tgtEl>
                                        <p:attrNameLst>
                                          <p:attrName>ppt_x</p:attrName>
                                        </p:attrNameLst>
                                      </p:cBhvr>
                                      <p:tavLst>
                                        <p:tav tm="0">
                                          <p:val>
                                            <p:strVal val="0-#ppt_w/2"/>
                                          </p:val>
                                        </p:tav>
                                        <p:tav tm="100000">
                                          <p:val>
                                            <p:strVal val="#ppt_x"/>
                                          </p:val>
                                        </p:tav>
                                      </p:tavLst>
                                    </p:anim>
                                    <p:anim calcmode="lin" valueType="num">
                                      <p:cBhvr additive="base">
                                        <p:cTn id="46" dur="10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1" presetClass="exit" presetSubtype="0" fill="hold" grpId="1" nodeType="afterEffect">
                                  <p:stCondLst>
                                    <p:cond delay="0"/>
                                  </p:stCondLst>
                                  <p:childTnLst>
                                    <p:set>
                                      <p:cBhvr>
                                        <p:cTn id="49"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2" grpId="0"/>
      <p:bldP spid="13" grpId="0" animBg="1"/>
      <p:bldP spid="1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604414" y="1724929"/>
            <a:ext cx="3157288" cy="3415273"/>
          </a:xfrm>
          <a:prstGeom prst="rect">
            <a:avLst/>
          </a:prstGeom>
        </p:spPr>
      </p:pic>
      <p:grpSp>
        <p:nvGrpSpPr>
          <p:cNvPr id="24" name="Group 23"/>
          <p:cNvGrpSpPr/>
          <p:nvPr/>
        </p:nvGrpSpPr>
        <p:grpSpPr>
          <a:xfrm>
            <a:off x="8737815" y="1725159"/>
            <a:ext cx="1846596" cy="3415043"/>
            <a:chOff x="9179919" y="1752599"/>
            <a:chExt cx="1846596" cy="3415043"/>
          </a:xfrm>
        </p:grpSpPr>
        <p:sp>
          <p:nvSpPr>
            <p:cNvPr id="7" name="Rectangle 6"/>
            <p:cNvSpPr/>
            <p:nvPr/>
          </p:nvSpPr>
          <p:spPr bwMode="auto">
            <a:xfrm>
              <a:off x="9179919" y="1752599"/>
              <a:ext cx="1846596" cy="34150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@sqlserver</a:t>
              </a:r>
            </a:p>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@ms_teched</a:t>
              </a:r>
              <a:endParaRPr lang="en-US" sz="1400" dirty="0">
                <a:gradFill>
                  <a:gsLst>
                    <a:gs pos="50000">
                      <a:schemeClr val="tx1"/>
                    </a:gs>
                    <a:gs pos="100000">
                      <a:schemeClr val="tx1"/>
                    </a:gs>
                  </a:gsLst>
                  <a:lin ang="5400000" scaled="0"/>
                </a:gradFill>
                <a:ea typeface="Segoe UI" pitchFamily="34" charset="0"/>
                <a:cs typeface="Segoe UI" pitchFamily="34" charset="0"/>
              </a:endParaRPr>
            </a:p>
          </p:txBody>
        </p:sp>
        <p:sp>
          <p:nvSpPr>
            <p:cNvPr id="19" name="Freeform 13"/>
            <p:cNvSpPr>
              <a:spLocks noEditPoints="1"/>
            </p:cNvSpPr>
            <p:nvPr/>
          </p:nvSpPr>
          <p:spPr bwMode="black">
            <a:xfrm>
              <a:off x="9604994" y="2961596"/>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gradFill>
                  <a:gsLst>
                    <a:gs pos="50000">
                      <a:schemeClr val="tx1"/>
                    </a:gs>
                    <a:gs pos="100000">
                      <a:schemeClr val="tx1"/>
                    </a:gs>
                  </a:gsLst>
                  <a:lin ang="5400000" scaled="0"/>
                </a:gradFill>
                <a:latin typeface="Segoe Light" pitchFamily="34" charset="0"/>
              </a:endParaRPr>
            </a:p>
          </p:txBody>
        </p:sp>
      </p:grpSp>
      <p:grpSp>
        <p:nvGrpSpPr>
          <p:cNvPr id="29" name="Group 28"/>
          <p:cNvGrpSpPr/>
          <p:nvPr/>
        </p:nvGrpSpPr>
        <p:grpSpPr>
          <a:xfrm>
            <a:off x="4818289" y="3477760"/>
            <a:ext cx="1937453" cy="1666462"/>
            <a:chOff x="5212873" y="3505200"/>
            <a:chExt cx="1937453" cy="1666462"/>
          </a:xfrm>
        </p:grpSpPr>
        <p:sp>
          <p:nvSpPr>
            <p:cNvPr id="5" name="Rectangle 4"/>
            <p:cNvSpPr/>
            <p:nvPr/>
          </p:nvSpPr>
          <p:spPr bwMode="auto">
            <a:xfrm>
              <a:off x="5258301" y="3505200"/>
              <a:ext cx="1846596" cy="1666462"/>
            </a:xfrm>
            <a:prstGeom prst="rect">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200" dirty="0">
                <a:gradFill>
                  <a:gsLst>
                    <a:gs pos="50000">
                      <a:schemeClr val="tx1"/>
                    </a:gs>
                    <a:gs pos="100000">
                      <a:schemeClr val="tx1"/>
                    </a:gs>
                  </a:gsLst>
                  <a:lin ang="5400000" scaled="0"/>
                </a:gradFill>
                <a:ea typeface="Segoe UI" pitchFamily="34" charset="0"/>
                <a:cs typeface="Segoe UI" pitchFamily="34" charset="0"/>
              </a:endParaRPr>
            </a:p>
          </p:txBody>
        </p:sp>
        <p:grpSp>
          <p:nvGrpSpPr>
            <p:cNvPr id="13" name="Group 12"/>
            <p:cNvGrpSpPr/>
            <p:nvPr/>
          </p:nvGrpSpPr>
          <p:grpSpPr>
            <a:xfrm>
              <a:off x="5212873" y="3747500"/>
              <a:ext cx="1937453" cy="1232940"/>
              <a:chOff x="4341812" y="3553424"/>
              <a:chExt cx="1937453" cy="1232940"/>
            </a:xfrm>
          </p:grpSpPr>
          <p:sp>
            <p:nvSpPr>
              <p:cNvPr id="6" name="TextBox 5"/>
              <p:cNvSpPr txBox="1"/>
              <p:nvPr/>
            </p:nvSpPr>
            <p:spPr>
              <a:xfrm>
                <a:off x="4341812" y="3553424"/>
                <a:ext cx="1937453" cy="1181862"/>
              </a:xfrm>
              <a:prstGeom prst="rect">
                <a:avLst/>
              </a:prstGeom>
              <a:noFill/>
            </p:spPr>
            <p:txBody>
              <a:bodyPr wrap="none" lIns="91440" tIns="91440" rIns="91440" bIns="91440" rtlCol="0">
                <a:spAutoFit/>
              </a:bodyPr>
              <a:lstStyle/>
              <a:p>
                <a:pPr>
                  <a:lnSpc>
                    <a:spcPct val="90000"/>
                  </a:lnSpc>
                  <a:spcBef>
                    <a:spcPct val="20000"/>
                  </a:spcBef>
                  <a:buSzPct val="90000"/>
                </a:pPr>
                <a:r>
                  <a:rPr lang="en-US" sz="7000" dirty="0" smtClean="0">
                    <a:gradFill>
                      <a:gsLst>
                        <a:gs pos="50000">
                          <a:schemeClr val="tx1"/>
                        </a:gs>
                        <a:gs pos="100000">
                          <a:schemeClr val="tx1"/>
                        </a:gs>
                      </a:gsLst>
                      <a:lin ang="5400000" scaled="0"/>
                    </a:gradFill>
                    <a:latin typeface="Segoe UI Semibold" pitchFamily="34" charset="0"/>
                    <a:hlinkClick r:id="rId4"/>
                  </a:rPr>
                  <a:t>m</a:t>
                </a:r>
                <a:r>
                  <a:rPr lang="en-US" sz="7000" dirty="0">
                    <a:gradFill>
                      <a:gsLst>
                        <a:gs pos="50000">
                          <a:schemeClr val="tx1"/>
                        </a:gs>
                        <a:gs pos="100000">
                          <a:schemeClr val="tx1"/>
                        </a:gs>
                      </a:gsLst>
                      <a:lin ang="5400000" scaled="0"/>
                    </a:gradFill>
                    <a:latin typeface="Segoe UI Semibold" pitchFamily="34" charset="0"/>
                    <a:hlinkClick r:id="rId4"/>
                  </a:rPr>
                  <a:t>v</a:t>
                </a:r>
                <a:r>
                  <a:rPr lang="en-US" sz="7000" dirty="0" smtClean="0">
                    <a:gradFill>
                      <a:gsLst>
                        <a:gs pos="50000">
                          <a:schemeClr val="tx1"/>
                        </a:gs>
                        <a:gs pos="100000">
                          <a:schemeClr val="tx1"/>
                        </a:gs>
                      </a:gsLst>
                      <a:lin ang="5400000" scaled="0"/>
                    </a:gradFill>
                    <a:latin typeface="Segoe UI Semibold" pitchFamily="34" charset="0"/>
                    <a:hlinkClick r:id="rId4"/>
                  </a:rPr>
                  <a:t>a</a:t>
                </a:r>
                <a:endParaRPr lang="en-US" sz="7000" dirty="0" smtClean="0">
                  <a:gradFill>
                    <a:gsLst>
                      <a:gs pos="50000">
                        <a:schemeClr val="tx1"/>
                      </a:gs>
                      <a:gs pos="100000">
                        <a:schemeClr val="tx1"/>
                      </a:gs>
                    </a:gsLst>
                    <a:lin ang="5400000" scaled="0"/>
                  </a:gradFill>
                  <a:latin typeface="Segoe UI Semibold" pitchFamily="34" charset="0"/>
                </a:endParaRPr>
              </a:p>
            </p:txBody>
          </p:sp>
          <p:sp>
            <p:nvSpPr>
              <p:cNvPr id="12" name="Rectangle 11"/>
              <p:cNvSpPr/>
              <p:nvPr/>
            </p:nvSpPr>
            <p:spPr>
              <a:xfrm>
                <a:off x="4391056" y="4541682"/>
                <a:ext cx="1838965" cy="244682"/>
              </a:xfrm>
              <a:prstGeom prst="rect">
                <a:avLst/>
              </a:prstGeom>
            </p:spPr>
            <p:txBody>
              <a:bodyPr wrap="none">
                <a:spAutoFit/>
              </a:bodyPr>
              <a:lstStyle/>
              <a:p>
                <a:pPr>
                  <a:lnSpc>
                    <a:spcPct val="90000"/>
                  </a:lnSpc>
                  <a:spcBef>
                    <a:spcPct val="20000"/>
                  </a:spcBef>
                  <a:buSzPct val="90000"/>
                </a:pPr>
                <a:r>
                  <a:rPr lang="en-US" sz="1100" dirty="0">
                    <a:gradFill>
                      <a:gsLst>
                        <a:gs pos="50000">
                          <a:schemeClr val="tx2"/>
                        </a:gs>
                        <a:gs pos="100000">
                          <a:schemeClr val="tx2"/>
                        </a:gs>
                      </a:gsLst>
                      <a:lin ang="5400000" scaled="0"/>
                    </a:gradFill>
                  </a:rPr>
                  <a:t>Microsoft Virtual Academy</a:t>
                </a:r>
              </a:p>
            </p:txBody>
          </p:sp>
        </p:grpSp>
      </p:grpSp>
      <p:grpSp>
        <p:nvGrpSpPr>
          <p:cNvPr id="30" name="Group 29"/>
          <p:cNvGrpSpPr/>
          <p:nvPr/>
        </p:nvGrpSpPr>
        <p:grpSpPr>
          <a:xfrm>
            <a:off x="4861628" y="1725160"/>
            <a:ext cx="1846596" cy="1666462"/>
            <a:chOff x="5256212" y="1752600"/>
            <a:chExt cx="1846596" cy="1666462"/>
          </a:xfrm>
        </p:grpSpPr>
        <p:sp>
          <p:nvSpPr>
            <p:cNvPr id="17" name="Rectangle 16">
              <a:hlinkClick r:id="rId5"/>
            </p:cNvPr>
            <p:cNvSpPr/>
            <p:nvPr/>
          </p:nvSpPr>
          <p:spPr bwMode="auto">
            <a:xfrm>
              <a:off x="5256212" y="1752600"/>
              <a:ext cx="1846596" cy="16664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endParaRPr lang="en-US" sz="1100" dirty="0" smtClean="0">
                <a:gradFill>
                  <a:gsLst>
                    <a:gs pos="50000">
                      <a:schemeClr val="tx1"/>
                    </a:gs>
                    <a:gs pos="100000">
                      <a:schemeClr val="tx1"/>
                    </a:gs>
                  </a:gsLst>
                  <a:lin ang="5400000" scaled="0"/>
                </a:gradFill>
                <a:ea typeface="Segoe UI" pitchFamily="34" charset="0"/>
                <a:cs typeface="Segoe UI" pitchFamily="34" charset="0"/>
              </a:endParaRPr>
            </a:p>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SQL Server 2012 Eval Copy</a:t>
              </a:r>
            </a:p>
          </p:txBody>
        </p:sp>
        <p:sp>
          <p:nvSpPr>
            <p:cNvPr id="25" name="Freeform 83"/>
            <p:cNvSpPr>
              <a:spLocks noEditPoints="1"/>
            </p:cNvSpPr>
            <p:nvPr/>
          </p:nvSpPr>
          <p:spPr bwMode="black">
            <a:xfrm>
              <a:off x="5798060" y="1905000"/>
              <a:ext cx="762901" cy="805339"/>
            </a:xfrm>
            <a:custGeom>
              <a:avLst/>
              <a:gdLst>
                <a:gd name="T0" fmla="*/ 502 w 2107"/>
                <a:gd name="T1" fmla="*/ 1162 h 2221"/>
                <a:gd name="T2" fmla="*/ 239 w 2107"/>
                <a:gd name="T3" fmla="*/ 2072 h 2221"/>
                <a:gd name="T4" fmla="*/ 1587 w 2107"/>
                <a:gd name="T5" fmla="*/ 1800 h 2221"/>
                <a:gd name="T6" fmla="*/ 1487 w 2107"/>
                <a:gd name="T7" fmla="*/ 1835 h 2221"/>
                <a:gd name="T8" fmla="*/ 1579 w 2107"/>
                <a:gd name="T9" fmla="*/ 1870 h 2221"/>
                <a:gd name="T10" fmla="*/ 1470 w 2107"/>
                <a:gd name="T11" fmla="*/ 1847 h 2221"/>
                <a:gd name="T12" fmla="*/ 983 w 2107"/>
                <a:gd name="T13" fmla="*/ 1837 h 2221"/>
                <a:gd name="T14" fmla="*/ 1062 w 2107"/>
                <a:gd name="T15" fmla="*/ 1872 h 2221"/>
                <a:gd name="T16" fmla="*/ 956 w 2107"/>
                <a:gd name="T17" fmla="*/ 1951 h 2221"/>
                <a:gd name="T18" fmla="*/ 1046 w 2107"/>
                <a:gd name="T19" fmla="*/ 1970 h 2221"/>
                <a:gd name="T20" fmla="*/ 820 w 2107"/>
                <a:gd name="T21" fmla="*/ 1872 h 2221"/>
                <a:gd name="T22" fmla="*/ 899 w 2107"/>
                <a:gd name="T23" fmla="*/ 1836 h 2221"/>
                <a:gd name="T24" fmla="*/ 841 w 2107"/>
                <a:gd name="T25" fmla="*/ 1886 h 2221"/>
                <a:gd name="T26" fmla="*/ 905 w 2107"/>
                <a:gd name="T27" fmla="*/ 1920 h 2221"/>
                <a:gd name="T28" fmla="*/ 882 w 2107"/>
                <a:gd name="T29" fmla="*/ 1971 h 2221"/>
                <a:gd name="T30" fmla="*/ 687 w 2107"/>
                <a:gd name="T31" fmla="*/ 1847 h 2221"/>
                <a:gd name="T32" fmla="*/ 780 w 2107"/>
                <a:gd name="T33" fmla="*/ 1844 h 2221"/>
                <a:gd name="T34" fmla="*/ 760 w 2107"/>
                <a:gd name="T35" fmla="*/ 1882 h 2221"/>
                <a:gd name="T36" fmla="*/ 703 w 2107"/>
                <a:gd name="T37" fmla="*/ 1912 h 2221"/>
                <a:gd name="T38" fmla="*/ 682 w 2107"/>
                <a:gd name="T39" fmla="*/ 1972 h 2221"/>
                <a:gd name="T40" fmla="*/ 647 w 2107"/>
                <a:gd name="T41" fmla="*/ 1928 h 2221"/>
                <a:gd name="T42" fmla="*/ 631 w 2107"/>
                <a:gd name="T43" fmla="*/ 1862 h 2221"/>
                <a:gd name="T44" fmla="*/ 545 w 2107"/>
                <a:gd name="T45" fmla="*/ 2017 h 2221"/>
                <a:gd name="T46" fmla="*/ 416 w 2107"/>
                <a:gd name="T47" fmla="*/ 2078 h 2221"/>
                <a:gd name="T48" fmla="*/ 435 w 2107"/>
                <a:gd name="T49" fmla="*/ 2014 h 2221"/>
                <a:gd name="T50" fmla="*/ 538 w 2107"/>
                <a:gd name="T51" fmla="*/ 2006 h 2221"/>
                <a:gd name="T52" fmla="*/ 520 w 2107"/>
                <a:gd name="T53" fmla="*/ 1973 h 2221"/>
                <a:gd name="T54" fmla="*/ 490 w 2107"/>
                <a:gd name="T55" fmla="*/ 1930 h 2221"/>
                <a:gd name="T56" fmla="*/ 587 w 2107"/>
                <a:gd name="T57" fmla="*/ 1913 h 2221"/>
                <a:gd name="T58" fmla="*/ 1055 w 2107"/>
                <a:gd name="T59" fmla="*/ 2071 h 2221"/>
                <a:gd name="T60" fmla="*/ 605 w 2107"/>
                <a:gd name="T61" fmla="*/ 2078 h 2221"/>
                <a:gd name="T62" fmla="*/ 613 w 2107"/>
                <a:gd name="T63" fmla="*/ 2010 h 2221"/>
                <a:gd name="T64" fmla="*/ 1046 w 2107"/>
                <a:gd name="T65" fmla="*/ 2003 h 2221"/>
                <a:gd name="T66" fmla="*/ 1113 w 2107"/>
                <a:gd name="T67" fmla="*/ 1877 h 2221"/>
                <a:gd name="T68" fmla="*/ 1176 w 2107"/>
                <a:gd name="T69" fmla="*/ 1835 h 2221"/>
                <a:gd name="T70" fmla="*/ 1137 w 2107"/>
                <a:gd name="T71" fmla="*/ 1885 h 2221"/>
                <a:gd name="T72" fmla="*/ 1115 w 2107"/>
                <a:gd name="T73" fmla="*/ 1926 h 2221"/>
                <a:gd name="T74" fmla="*/ 1215 w 2107"/>
                <a:gd name="T75" fmla="*/ 1968 h 2221"/>
                <a:gd name="T76" fmla="*/ 1135 w 2107"/>
                <a:gd name="T77" fmla="*/ 1970 h 2221"/>
                <a:gd name="T78" fmla="*/ 1146 w 2107"/>
                <a:gd name="T79" fmla="*/ 2075 h 2221"/>
                <a:gd name="T80" fmla="*/ 1122 w 2107"/>
                <a:gd name="T81" fmla="*/ 2019 h 2221"/>
                <a:gd name="T82" fmla="*/ 1139 w 2107"/>
                <a:gd name="T83" fmla="*/ 2003 h 2221"/>
                <a:gd name="T84" fmla="*/ 1217 w 2107"/>
                <a:gd name="T85" fmla="*/ 2003 h 2221"/>
                <a:gd name="T86" fmla="*/ 1337 w 2107"/>
                <a:gd name="T87" fmla="*/ 1868 h 2221"/>
                <a:gd name="T88" fmla="*/ 1411 w 2107"/>
                <a:gd name="T89" fmla="*/ 1838 h 2221"/>
                <a:gd name="T90" fmla="*/ 1425 w 2107"/>
                <a:gd name="T91" fmla="*/ 1883 h 2221"/>
                <a:gd name="T92" fmla="*/ 1359 w 2107"/>
                <a:gd name="T93" fmla="*/ 1927 h 2221"/>
                <a:gd name="T94" fmla="*/ 1476 w 2107"/>
                <a:gd name="T95" fmla="*/ 1956 h 2221"/>
                <a:gd name="T96" fmla="*/ 1461 w 2107"/>
                <a:gd name="T97" fmla="*/ 1970 h 2221"/>
                <a:gd name="T98" fmla="*/ 1511 w 2107"/>
                <a:gd name="T99" fmla="*/ 2075 h 2221"/>
                <a:gd name="T100" fmla="*/ 1393 w 2107"/>
                <a:gd name="T101" fmla="*/ 2019 h 2221"/>
                <a:gd name="T102" fmla="*/ 1475 w 2107"/>
                <a:gd name="T103" fmla="*/ 2001 h 2221"/>
                <a:gd name="T104" fmla="*/ 1681 w 2107"/>
                <a:gd name="T105" fmla="*/ 2018 h 2221"/>
                <a:gd name="T106" fmla="*/ 1623 w 2107"/>
                <a:gd name="T107" fmla="*/ 2075 h 2221"/>
                <a:gd name="T108" fmla="*/ 1639 w 2107"/>
                <a:gd name="T109" fmla="*/ 2000 h 2221"/>
                <a:gd name="T110" fmla="*/ 1630 w 2107"/>
                <a:gd name="T111" fmla="*/ 1969 h 2221"/>
                <a:gd name="T112" fmla="*/ 1532 w 2107"/>
                <a:gd name="T113" fmla="*/ 1910 h 2221"/>
                <a:gd name="T114" fmla="*/ 933 w 2107"/>
                <a:gd name="T115" fmla="*/ 1308 h 2221"/>
                <a:gd name="T116" fmla="*/ 9 w 2107"/>
                <a:gd name="T117" fmla="*/ 909 h 2221"/>
                <a:gd name="T118" fmla="*/ 413 w 2107"/>
                <a:gd name="T119" fmla="*/ 386 h 2221"/>
                <a:gd name="T120" fmla="*/ 1700 w 2107"/>
                <a:gd name="T121" fmla="*/ 556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7" h="2221">
                  <a:moveTo>
                    <a:pt x="2107" y="809"/>
                  </a:moveTo>
                  <a:cubicBezTo>
                    <a:pt x="2106" y="786"/>
                    <a:pt x="2103" y="764"/>
                    <a:pt x="2098" y="742"/>
                  </a:cubicBezTo>
                  <a:cubicBezTo>
                    <a:pt x="2098" y="745"/>
                    <a:pt x="2098" y="747"/>
                    <a:pt x="2098" y="749"/>
                  </a:cubicBezTo>
                  <a:cubicBezTo>
                    <a:pt x="2096" y="810"/>
                    <a:pt x="2076" y="869"/>
                    <a:pt x="2040" y="926"/>
                  </a:cubicBezTo>
                  <a:cubicBezTo>
                    <a:pt x="2018" y="961"/>
                    <a:pt x="1988" y="995"/>
                    <a:pt x="1953" y="1027"/>
                  </a:cubicBezTo>
                  <a:cubicBezTo>
                    <a:pt x="1918" y="1064"/>
                    <a:pt x="1873" y="1098"/>
                    <a:pt x="1819" y="1131"/>
                  </a:cubicBezTo>
                  <a:cubicBezTo>
                    <a:pt x="1777" y="1156"/>
                    <a:pt x="1731" y="1178"/>
                    <a:pt x="1682" y="1198"/>
                  </a:cubicBezTo>
                  <a:cubicBezTo>
                    <a:pt x="1682" y="1061"/>
                    <a:pt x="1682" y="1061"/>
                    <a:pt x="1682" y="1061"/>
                  </a:cubicBezTo>
                  <a:cubicBezTo>
                    <a:pt x="1682" y="1059"/>
                    <a:pt x="1682" y="1058"/>
                    <a:pt x="1682" y="1056"/>
                  </a:cubicBezTo>
                  <a:cubicBezTo>
                    <a:pt x="1680" y="988"/>
                    <a:pt x="1624" y="933"/>
                    <a:pt x="1554" y="933"/>
                  </a:cubicBezTo>
                  <a:cubicBezTo>
                    <a:pt x="555" y="933"/>
                    <a:pt x="555" y="933"/>
                    <a:pt x="555" y="933"/>
                  </a:cubicBezTo>
                  <a:cubicBezTo>
                    <a:pt x="484" y="933"/>
                    <a:pt x="426" y="990"/>
                    <a:pt x="426" y="1061"/>
                  </a:cubicBezTo>
                  <a:cubicBezTo>
                    <a:pt x="426" y="1141"/>
                    <a:pt x="426" y="1141"/>
                    <a:pt x="426" y="1141"/>
                  </a:cubicBezTo>
                  <a:cubicBezTo>
                    <a:pt x="430" y="1142"/>
                    <a:pt x="430" y="1142"/>
                    <a:pt x="430" y="1142"/>
                  </a:cubicBezTo>
                  <a:cubicBezTo>
                    <a:pt x="430" y="1143"/>
                    <a:pt x="459" y="1152"/>
                    <a:pt x="502" y="1162"/>
                  </a:cubicBezTo>
                  <a:cubicBezTo>
                    <a:pt x="502" y="1069"/>
                    <a:pt x="502" y="1069"/>
                    <a:pt x="502" y="1069"/>
                  </a:cubicBezTo>
                  <a:cubicBezTo>
                    <a:pt x="502" y="1032"/>
                    <a:pt x="531" y="1003"/>
                    <a:pt x="568" y="1003"/>
                  </a:cubicBezTo>
                  <a:cubicBezTo>
                    <a:pt x="1541" y="1003"/>
                    <a:pt x="1541" y="1003"/>
                    <a:pt x="1541" y="1003"/>
                  </a:cubicBezTo>
                  <a:cubicBezTo>
                    <a:pt x="1577" y="1003"/>
                    <a:pt x="1607" y="1032"/>
                    <a:pt x="1607" y="1069"/>
                  </a:cubicBezTo>
                  <a:cubicBezTo>
                    <a:pt x="1607" y="1668"/>
                    <a:pt x="1607" y="1668"/>
                    <a:pt x="1607" y="1668"/>
                  </a:cubicBezTo>
                  <a:cubicBezTo>
                    <a:pt x="1607" y="1704"/>
                    <a:pt x="1577" y="1734"/>
                    <a:pt x="1541" y="1734"/>
                  </a:cubicBezTo>
                  <a:cubicBezTo>
                    <a:pt x="568" y="1734"/>
                    <a:pt x="568" y="1734"/>
                    <a:pt x="568" y="1734"/>
                  </a:cubicBezTo>
                  <a:cubicBezTo>
                    <a:pt x="531" y="1734"/>
                    <a:pt x="502" y="1704"/>
                    <a:pt x="502" y="1668"/>
                  </a:cubicBezTo>
                  <a:cubicBezTo>
                    <a:pt x="502" y="1541"/>
                    <a:pt x="502" y="1541"/>
                    <a:pt x="502" y="1541"/>
                  </a:cubicBezTo>
                  <a:cubicBezTo>
                    <a:pt x="476" y="1535"/>
                    <a:pt x="451" y="1528"/>
                    <a:pt x="426" y="1520"/>
                  </a:cubicBezTo>
                  <a:cubicBezTo>
                    <a:pt x="426" y="1676"/>
                    <a:pt x="426" y="1676"/>
                    <a:pt x="426" y="1676"/>
                  </a:cubicBezTo>
                  <a:cubicBezTo>
                    <a:pt x="426" y="1736"/>
                    <a:pt x="467" y="1786"/>
                    <a:pt x="523" y="1800"/>
                  </a:cubicBezTo>
                  <a:cubicBezTo>
                    <a:pt x="491" y="1802"/>
                    <a:pt x="456" y="1813"/>
                    <a:pt x="435" y="1837"/>
                  </a:cubicBezTo>
                  <a:cubicBezTo>
                    <a:pt x="419" y="1857"/>
                    <a:pt x="403" y="1876"/>
                    <a:pt x="387" y="1895"/>
                  </a:cubicBezTo>
                  <a:cubicBezTo>
                    <a:pt x="337" y="1954"/>
                    <a:pt x="288" y="2013"/>
                    <a:pt x="239" y="2072"/>
                  </a:cubicBezTo>
                  <a:cubicBezTo>
                    <a:pt x="227" y="2086"/>
                    <a:pt x="203" y="2107"/>
                    <a:pt x="203" y="2127"/>
                  </a:cubicBezTo>
                  <a:cubicBezTo>
                    <a:pt x="203" y="2183"/>
                    <a:pt x="203" y="2183"/>
                    <a:pt x="203" y="2183"/>
                  </a:cubicBezTo>
                  <a:cubicBezTo>
                    <a:pt x="204" y="2190"/>
                    <a:pt x="206" y="2197"/>
                    <a:pt x="209" y="2202"/>
                  </a:cubicBezTo>
                  <a:cubicBezTo>
                    <a:pt x="222" y="2220"/>
                    <a:pt x="247" y="2221"/>
                    <a:pt x="267" y="2221"/>
                  </a:cubicBezTo>
                  <a:cubicBezTo>
                    <a:pt x="295" y="2221"/>
                    <a:pt x="1759" y="2221"/>
                    <a:pt x="1804" y="2221"/>
                  </a:cubicBezTo>
                  <a:cubicBezTo>
                    <a:pt x="1826" y="2221"/>
                    <a:pt x="1850" y="2219"/>
                    <a:pt x="1871" y="2214"/>
                  </a:cubicBezTo>
                  <a:cubicBezTo>
                    <a:pt x="1886" y="2211"/>
                    <a:pt x="1903" y="2203"/>
                    <a:pt x="1905" y="2186"/>
                  </a:cubicBezTo>
                  <a:cubicBezTo>
                    <a:pt x="1905" y="2126"/>
                    <a:pt x="1905" y="2126"/>
                    <a:pt x="1905" y="2126"/>
                  </a:cubicBezTo>
                  <a:cubicBezTo>
                    <a:pt x="1907" y="2113"/>
                    <a:pt x="1899" y="2100"/>
                    <a:pt x="1891" y="2091"/>
                  </a:cubicBezTo>
                  <a:cubicBezTo>
                    <a:pt x="1887" y="2086"/>
                    <a:pt x="1883" y="2081"/>
                    <a:pt x="1879" y="2077"/>
                  </a:cubicBezTo>
                  <a:cubicBezTo>
                    <a:pt x="1858" y="2052"/>
                    <a:pt x="1837" y="2027"/>
                    <a:pt x="1816" y="2003"/>
                  </a:cubicBezTo>
                  <a:cubicBezTo>
                    <a:pt x="1770" y="1948"/>
                    <a:pt x="1724" y="1894"/>
                    <a:pt x="1678" y="1840"/>
                  </a:cubicBezTo>
                  <a:cubicBezTo>
                    <a:pt x="1676" y="1837"/>
                    <a:pt x="1674" y="1834"/>
                    <a:pt x="1671" y="1832"/>
                  </a:cubicBezTo>
                  <a:cubicBezTo>
                    <a:pt x="1662" y="1820"/>
                    <a:pt x="1647" y="1813"/>
                    <a:pt x="1633" y="1809"/>
                  </a:cubicBezTo>
                  <a:cubicBezTo>
                    <a:pt x="1618" y="1804"/>
                    <a:pt x="1603" y="1801"/>
                    <a:pt x="1587" y="1800"/>
                  </a:cubicBezTo>
                  <a:cubicBezTo>
                    <a:pt x="1642" y="1785"/>
                    <a:pt x="1682" y="1735"/>
                    <a:pt x="1682" y="1676"/>
                  </a:cubicBezTo>
                  <a:cubicBezTo>
                    <a:pt x="1682" y="1462"/>
                    <a:pt x="1682" y="1462"/>
                    <a:pt x="1682" y="1462"/>
                  </a:cubicBezTo>
                  <a:cubicBezTo>
                    <a:pt x="1698" y="1455"/>
                    <a:pt x="1714" y="1448"/>
                    <a:pt x="1730" y="1441"/>
                  </a:cubicBezTo>
                  <a:cubicBezTo>
                    <a:pt x="1801" y="1408"/>
                    <a:pt x="1863" y="1368"/>
                    <a:pt x="1916" y="1325"/>
                  </a:cubicBezTo>
                  <a:cubicBezTo>
                    <a:pt x="1946" y="1300"/>
                    <a:pt x="1972" y="1273"/>
                    <a:pt x="1995" y="1246"/>
                  </a:cubicBezTo>
                  <a:cubicBezTo>
                    <a:pt x="2018" y="1218"/>
                    <a:pt x="2037" y="1187"/>
                    <a:pt x="2054" y="1154"/>
                  </a:cubicBezTo>
                  <a:cubicBezTo>
                    <a:pt x="2068" y="1124"/>
                    <a:pt x="2079" y="1090"/>
                    <a:pt x="2084" y="1054"/>
                  </a:cubicBezTo>
                  <a:cubicBezTo>
                    <a:pt x="2086" y="1040"/>
                    <a:pt x="2087" y="1026"/>
                    <a:pt x="2089" y="1013"/>
                  </a:cubicBezTo>
                  <a:cubicBezTo>
                    <a:pt x="2089" y="1008"/>
                    <a:pt x="2090" y="1003"/>
                    <a:pt x="2090" y="998"/>
                  </a:cubicBezTo>
                  <a:cubicBezTo>
                    <a:pt x="2102" y="877"/>
                    <a:pt x="2102" y="877"/>
                    <a:pt x="2102" y="877"/>
                  </a:cubicBezTo>
                  <a:cubicBezTo>
                    <a:pt x="2103" y="874"/>
                    <a:pt x="2103" y="870"/>
                    <a:pt x="2103" y="867"/>
                  </a:cubicBezTo>
                  <a:cubicBezTo>
                    <a:pt x="2105" y="848"/>
                    <a:pt x="2107" y="829"/>
                    <a:pt x="2107" y="809"/>
                  </a:cubicBezTo>
                  <a:close/>
                  <a:moveTo>
                    <a:pt x="1474" y="1837"/>
                  </a:moveTo>
                  <a:cubicBezTo>
                    <a:pt x="1475" y="1836"/>
                    <a:pt x="1476" y="1836"/>
                    <a:pt x="1478" y="1836"/>
                  </a:cubicBezTo>
                  <a:cubicBezTo>
                    <a:pt x="1481" y="1835"/>
                    <a:pt x="1483" y="1835"/>
                    <a:pt x="1487" y="1835"/>
                  </a:cubicBezTo>
                  <a:cubicBezTo>
                    <a:pt x="1492" y="1835"/>
                    <a:pt x="1492" y="1835"/>
                    <a:pt x="1492" y="1835"/>
                  </a:cubicBezTo>
                  <a:cubicBezTo>
                    <a:pt x="1492" y="1835"/>
                    <a:pt x="1492" y="1835"/>
                    <a:pt x="1492" y="1835"/>
                  </a:cubicBezTo>
                  <a:cubicBezTo>
                    <a:pt x="1502" y="1835"/>
                    <a:pt x="1511" y="1835"/>
                    <a:pt x="1521" y="1835"/>
                  </a:cubicBezTo>
                  <a:cubicBezTo>
                    <a:pt x="1521" y="1835"/>
                    <a:pt x="1521" y="1835"/>
                    <a:pt x="1521" y="1835"/>
                  </a:cubicBezTo>
                  <a:cubicBezTo>
                    <a:pt x="1531" y="1835"/>
                    <a:pt x="1531" y="1835"/>
                    <a:pt x="1531" y="1835"/>
                  </a:cubicBezTo>
                  <a:cubicBezTo>
                    <a:pt x="1534" y="1834"/>
                    <a:pt x="1538" y="1835"/>
                    <a:pt x="1541" y="1835"/>
                  </a:cubicBezTo>
                  <a:cubicBezTo>
                    <a:pt x="1543" y="1836"/>
                    <a:pt x="1546" y="1836"/>
                    <a:pt x="1548" y="1837"/>
                  </a:cubicBezTo>
                  <a:cubicBezTo>
                    <a:pt x="1548" y="1837"/>
                    <a:pt x="1548" y="1837"/>
                    <a:pt x="1548" y="1837"/>
                  </a:cubicBezTo>
                  <a:cubicBezTo>
                    <a:pt x="1549" y="1837"/>
                    <a:pt x="1549" y="1838"/>
                    <a:pt x="1549" y="1838"/>
                  </a:cubicBezTo>
                  <a:cubicBezTo>
                    <a:pt x="1550" y="1838"/>
                    <a:pt x="1550" y="1838"/>
                    <a:pt x="1550" y="1838"/>
                  </a:cubicBezTo>
                  <a:cubicBezTo>
                    <a:pt x="1553" y="1839"/>
                    <a:pt x="1556" y="1840"/>
                    <a:pt x="1558" y="1842"/>
                  </a:cubicBezTo>
                  <a:cubicBezTo>
                    <a:pt x="1560" y="1843"/>
                    <a:pt x="1562" y="1845"/>
                    <a:pt x="1563" y="1847"/>
                  </a:cubicBezTo>
                  <a:cubicBezTo>
                    <a:pt x="1571" y="1858"/>
                    <a:pt x="1571" y="1858"/>
                    <a:pt x="1571" y="1858"/>
                  </a:cubicBezTo>
                  <a:cubicBezTo>
                    <a:pt x="1573" y="1861"/>
                    <a:pt x="1577" y="1865"/>
                    <a:pt x="1579" y="1870"/>
                  </a:cubicBezTo>
                  <a:cubicBezTo>
                    <a:pt x="1579" y="1870"/>
                    <a:pt x="1579" y="1870"/>
                    <a:pt x="1579" y="1870"/>
                  </a:cubicBezTo>
                  <a:cubicBezTo>
                    <a:pt x="1581" y="1872"/>
                    <a:pt x="1581" y="1874"/>
                    <a:pt x="1581" y="1876"/>
                  </a:cubicBezTo>
                  <a:cubicBezTo>
                    <a:pt x="1581" y="1877"/>
                    <a:pt x="1580" y="1878"/>
                    <a:pt x="1579" y="1879"/>
                  </a:cubicBezTo>
                  <a:cubicBezTo>
                    <a:pt x="1579" y="1879"/>
                    <a:pt x="1579" y="1880"/>
                    <a:pt x="1579" y="1880"/>
                  </a:cubicBezTo>
                  <a:cubicBezTo>
                    <a:pt x="1579" y="1880"/>
                    <a:pt x="1579" y="1880"/>
                    <a:pt x="1579" y="1880"/>
                  </a:cubicBezTo>
                  <a:cubicBezTo>
                    <a:pt x="1578" y="1880"/>
                    <a:pt x="1578" y="1880"/>
                    <a:pt x="1578" y="1880"/>
                  </a:cubicBezTo>
                  <a:cubicBezTo>
                    <a:pt x="1578" y="1880"/>
                    <a:pt x="1578" y="1881"/>
                    <a:pt x="1577" y="1881"/>
                  </a:cubicBezTo>
                  <a:cubicBezTo>
                    <a:pt x="1577" y="1881"/>
                    <a:pt x="1577" y="1881"/>
                    <a:pt x="1576" y="1881"/>
                  </a:cubicBezTo>
                  <a:cubicBezTo>
                    <a:pt x="1576" y="1881"/>
                    <a:pt x="1576" y="1882"/>
                    <a:pt x="1575" y="1882"/>
                  </a:cubicBezTo>
                  <a:cubicBezTo>
                    <a:pt x="1569" y="1885"/>
                    <a:pt x="1560" y="1884"/>
                    <a:pt x="1553" y="1884"/>
                  </a:cubicBezTo>
                  <a:cubicBezTo>
                    <a:pt x="1516" y="1884"/>
                    <a:pt x="1516" y="1884"/>
                    <a:pt x="1516" y="1884"/>
                  </a:cubicBezTo>
                  <a:cubicBezTo>
                    <a:pt x="1509" y="1884"/>
                    <a:pt x="1501" y="1883"/>
                    <a:pt x="1494" y="1879"/>
                  </a:cubicBezTo>
                  <a:cubicBezTo>
                    <a:pt x="1492" y="1878"/>
                    <a:pt x="1490" y="1877"/>
                    <a:pt x="1488" y="1876"/>
                  </a:cubicBezTo>
                  <a:cubicBezTo>
                    <a:pt x="1486" y="1874"/>
                    <a:pt x="1484" y="1872"/>
                    <a:pt x="1483" y="1871"/>
                  </a:cubicBezTo>
                  <a:cubicBezTo>
                    <a:pt x="1481" y="1868"/>
                    <a:pt x="1481" y="1868"/>
                    <a:pt x="1481" y="1868"/>
                  </a:cubicBezTo>
                  <a:cubicBezTo>
                    <a:pt x="1478" y="1861"/>
                    <a:pt x="1473" y="1854"/>
                    <a:pt x="1470" y="1847"/>
                  </a:cubicBezTo>
                  <a:cubicBezTo>
                    <a:pt x="1467" y="1842"/>
                    <a:pt x="1469" y="1839"/>
                    <a:pt x="1474" y="1837"/>
                  </a:cubicBezTo>
                  <a:close/>
                  <a:moveTo>
                    <a:pt x="965" y="1871"/>
                  </a:moveTo>
                  <a:cubicBezTo>
                    <a:pt x="966" y="1869"/>
                    <a:pt x="966" y="1868"/>
                    <a:pt x="966" y="1866"/>
                  </a:cubicBezTo>
                  <a:cubicBezTo>
                    <a:pt x="966" y="1866"/>
                    <a:pt x="966" y="1866"/>
                    <a:pt x="966" y="1866"/>
                  </a:cubicBezTo>
                  <a:cubicBezTo>
                    <a:pt x="967" y="1861"/>
                    <a:pt x="966" y="1855"/>
                    <a:pt x="968" y="1850"/>
                  </a:cubicBezTo>
                  <a:cubicBezTo>
                    <a:pt x="968" y="1848"/>
                    <a:pt x="968" y="1848"/>
                    <a:pt x="968" y="1848"/>
                  </a:cubicBezTo>
                  <a:cubicBezTo>
                    <a:pt x="968" y="1846"/>
                    <a:pt x="969" y="1845"/>
                    <a:pt x="970" y="1843"/>
                  </a:cubicBezTo>
                  <a:cubicBezTo>
                    <a:pt x="971" y="1842"/>
                    <a:pt x="973" y="1841"/>
                    <a:pt x="974" y="1841"/>
                  </a:cubicBezTo>
                  <a:cubicBezTo>
                    <a:pt x="974" y="1840"/>
                    <a:pt x="974" y="1840"/>
                    <a:pt x="974" y="1840"/>
                  </a:cubicBezTo>
                  <a:cubicBezTo>
                    <a:pt x="975" y="1840"/>
                    <a:pt x="975" y="1840"/>
                    <a:pt x="975" y="1840"/>
                  </a:cubicBezTo>
                  <a:cubicBezTo>
                    <a:pt x="976" y="1840"/>
                    <a:pt x="976" y="1839"/>
                    <a:pt x="976" y="1839"/>
                  </a:cubicBezTo>
                  <a:cubicBezTo>
                    <a:pt x="976" y="1839"/>
                    <a:pt x="977" y="1839"/>
                    <a:pt x="977" y="1839"/>
                  </a:cubicBezTo>
                  <a:cubicBezTo>
                    <a:pt x="978" y="1839"/>
                    <a:pt x="978" y="1838"/>
                    <a:pt x="979" y="1838"/>
                  </a:cubicBezTo>
                  <a:cubicBezTo>
                    <a:pt x="980" y="1838"/>
                    <a:pt x="980" y="1838"/>
                    <a:pt x="980" y="1838"/>
                  </a:cubicBezTo>
                  <a:cubicBezTo>
                    <a:pt x="981" y="1837"/>
                    <a:pt x="982" y="1837"/>
                    <a:pt x="983" y="1837"/>
                  </a:cubicBezTo>
                  <a:cubicBezTo>
                    <a:pt x="983" y="1837"/>
                    <a:pt x="984" y="1837"/>
                    <a:pt x="984" y="1837"/>
                  </a:cubicBezTo>
                  <a:cubicBezTo>
                    <a:pt x="984" y="1837"/>
                    <a:pt x="984" y="1837"/>
                    <a:pt x="985" y="1837"/>
                  </a:cubicBezTo>
                  <a:cubicBezTo>
                    <a:pt x="985" y="1837"/>
                    <a:pt x="985" y="1837"/>
                    <a:pt x="986" y="1836"/>
                  </a:cubicBezTo>
                  <a:cubicBezTo>
                    <a:pt x="988" y="1836"/>
                    <a:pt x="991" y="1836"/>
                    <a:pt x="993" y="1836"/>
                  </a:cubicBezTo>
                  <a:cubicBezTo>
                    <a:pt x="995" y="1836"/>
                    <a:pt x="995" y="1836"/>
                    <a:pt x="995" y="1836"/>
                  </a:cubicBezTo>
                  <a:cubicBezTo>
                    <a:pt x="998" y="1836"/>
                    <a:pt x="1000" y="1836"/>
                    <a:pt x="1003" y="1836"/>
                  </a:cubicBezTo>
                  <a:cubicBezTo>
                    <a:pt x="1038" y="1836"/>
                    <a:pt x="1038" y="1836"/>
                    <a:pt x="1038" y="1836"/>
                  </a:cubicBezTo>
                  <a:cubicBezTo>
                    <a:pt x="1038" y="1836"/>
                    <a:pt x="1039" y="1836"/>
                    <a:pt x="1040" y="1836"/>
                  </a:cubicBezTo>
                  <a:cubicBezTo>
                    <a:pt x="1040" y="1836"/>
                    <a:pt x="1040" y="1836"/>
                    <a:pt x="1041" y="1836"/>
                  </a:cubicBezTo>
                  <a:cubicBezTo>
                    <a:pt x="1042" y="1836"/>
                    <a:pt x="1042" y="1836"/>
                    <a:pt x="1043" y="1836"/>
                  </a:cubicBezTo>
                  <a:cubicBezTo>
                    <a:pt x="1050" y="1837"/>
                    <a:pt x="1058" y="1839"/>
                    <a:pt x="1061" y="1844"/>
                  </a:cubicBezTo>
                  <a:cubicBezTo>
                    <a:pt x="1061" y="1845"/>
                    <a:pt x="1061" y="1845"/>
                    <a:pt x="1061" y="1846"/>
                  </a:cubicBezTo>
                  <a:cubicBezTo>
                    <a:pt x="1061" y="1846"/>
                    <a:pt x="1061" y="1846"/>
                    <a:pt x="1061" y="1846"/>
                  </a:cubicBezTo>
                  <a:cubicBezTo>
                    <a:pt x="1063" y="1853"/>
                    <a:pt x="1062" y="1863"/>
                    <a:pt x="1062" y="1870"/>
                  </a:cubicBezTo>
                  <a:cubicBezTo>
                    <a:pt x="1062" y="1872"/>
                    <a:pt x="1062" y="1872"/>
                    <a:pt x="1062" y="1872"/>
                  </a:cubicBezTo>
                  <a:cubicBezTo>
                    <a:pt x="1062" y="1873"/>
                    <a:pt x="1062" y="1874"/>
                    <a:pt x="1061" y="1876"/>
                  </a:cubicBezTo>
                  <a:cubicBezTo>
                    <a:pt x="1054" y="1889"/>
                    <a:pt x="1022" y="1885"/>
                    <a:pt x="1010" y="1885"/>
                  </a:cubicBezTo>
                  <a:cubicBezTo>
                    <a:pt x="1003" y="1885"/>
                    <a:pt x="996" y="1885"/>
                    <a:pt x="989" y="1885"/>
                  </a:cubicBezTo>
                  <a:cubicBezTo>
                    <a:pt x="983" y="1885"/>
                    <a:pt x="974" y="1884"/>
                    <a:pt x="969" y="1879"/>
                  </a:cubicBezTo>
                  <a:cubicBezTo>
                    <a:pt x="969" y="1879"/>
                    <a:pt x="969" y="1879"/>
                    <a:pt x="968" y="1879"/>
                  </a:cubicBezTo>
                  <a:cubicBezTo>
                    <a:pt x="968" y="1879"/>
                    <a:pt x="968" y="1878"/>
                    <a:pt x="968" y="1878"/>
                  </a:cubicBezTo>
                  <a:cubicBezTo>
                    <a:pt x="967" y="1878"/>
                    <a:pt x="967" y="1878"/>
                    <a:pt x="967" y="1877"/>
                  </a:cubicBezTo>
                  <a:cubicBezTo>
                    <a:pt x="967" y="1877"/>
                    <a:pt x="967" y="1877"/>
                    <a:pt x="967" y="1877"/>
                  </a:cubicBezTo>
                  <a:cubicBezTo>
                    <a:pt x="967" y="1877"/>
                    <a:pt x="967" y="1877"/>
                    <a:pt x="967" y="1877"/>
                  </a:cubicBezTo>
                  <a:cubicBezTo>
                    <a:pt x="966" y="1876"/>
                    <a:pt x="966" y="1876"/>
                    <a:pt x="966" y="1875"/>
                  </a:cubicBezTo>
                  <a:cubicBezTo>
                    <a:pt x="965" y="1874"/>
                    <a:pt x="965" y="1873"/>
                    <a:pt x="965" y="1872"/>
                  </a:cubicBezTo>
                  <a:lnTo>
                    <a:pt x="965" y="1871"/>
                  </a:lnTo>
                  <a:close/>
                  <a:moveTo>
                    <a:pt x="956" y="1955"/>
                  </a:moveTo>
                  <a:cubicBezTo>
                    <a:pt x="956" y="1952"/>
                    <a:pt x="956" y="1952"/>
                    <a:pt x="956" y="1952"/>
                  </a:cubicBezTo>
                  <a:cubicBezTo>
                    <a:pt x="956" y="1952"/>
                    <a:pt x="956" y="1951"/>
                    <a:pt x="956" y="1951"/>
                  </a:cubicBezTo>
                  <a:cubicBezTo>
                    <a:pt x="957" y="1943"/>
                    <a:pt x="958" y="1935"/>
                    <a:pt x="959" y="1926"/>
                  </a:cubicBezTo>
                  <a:cubicBezTo>
                    <a:pt x="959" y="1926"/>
                    <a:pt x="959" y="1926"/>
                    <a:pt x="959" y="1926"/>
                  </a:cubicBezTo>
                  <a:cubicBezTo>
                    <a:pt x="959" y="1926"/>
                    <a:pt x="959" y="1926"/>
                    <a:pt x="959" y="1925"/>
                  </a:cubicBezTo>
                  <a:cubicBezTo>
                    <a:pt x="963" y="1907"/>
                    <a:pt x="999" y="1911"/>
                    <a:pt x="1013" y="1911"/>
                  </a:cubicBezTo>
                  <a:cubicBezTo>
                    <a:pt x="1025" y="1911"/>
                    <a:pt x="1055" y="1908"/>
                    <a:pt x="1061" y="1921"/>
                  </a:cubicBezTo>
                  <a:cubicBezTo>
                    <a:pt x="1062" y="1923"/>
                    <a:pt x="1063" y="1924"/>
                    <a:pt x="1063" y="1926"/>
                  </a:cubicBezTo>
                  <a:cubicBezTo>
                    <a:pt x="1063" y="1940"/>
                    <a:pt x="1063" y="1940"/>
                    <a:pt x="1063" y="1940"/>
                  </a:cubicBezTo>
                  <a:cubicBezTo>
                    <a:pt x="1063" y="1945"/>
                    <a:pt x="1063" y="1949"/>
                    <a:pt x="1063" y="1953"/>
                  </a:cubicBezTo>
                  <a:cubicBezTo>
                    <a:pt x="1063" y="1953"/>
                    <a:pt x="1063" y="1953"/>
                    <a:pt x="1063" y="1953"/>
                  </a:cubicBezTo>
                  <a:cubicBezTo>
                    <a:pt x="1063" y="1955"/>
                    <a:pt x="1063" y="1955"/>
                    <a:pt x="1063" y="1955"/>
                  </a:cubicBezTo>
                  <a:cubicBezTo>
                    <a:pt x="1063" y="1957"/>
                    <a:pt x="1062" y="1959"/>
                    <a:pt x="1061" y="1961"/>
                  </a:cubicBezTo>
                  <a:cubicBezTo>
                    <a:pt x="1061" y="1962"/>
                    <a:pt x="1060" y="1962"/>
                    <a:pt x="1060" y="1962"/>
                  </a:cubicBezTo>
                  <a:cubicBezTo>
                    <a:pt x="1060" y="1963"/>
                    <a:pt x="1059" y="1963"/>
                    <a:pt x="1059" y="1964"/>
                  </a:cubicBezTo>
                  <a:cubicBezTo>
                    <a:pt x="1058" y="1964"/>
                    <a:pt x="1058" y="1964"/>
                    <a:pt x="1058" y="1964"/>
                  </a:cubicBezTo>
                  <a:cubicBezTo>
                    <a:pt x="1055" y="1967"/>
                    <a:pt x="1051" y="1969"/>
                    <a:pt x="1046" y="1970"/>
                  </a:cubicBezTo>
                  <a:cubicBezTo>
                    <a:pt x="1046" y="1970"/>
                    <a:pt x="1046" y="1970"/>
                    <a:pt x="1046" y="1970"/>
                  </a:cubicBezTo>
                  <a:cubicBezTo>
                    <a:pt x="1046" y="1970"/>
                    <a:pt x="1046" y="1970"/>
                    <a:pt x="1046" y="1970"/>
                  </a:cubicBezTo>
                  <a:cubicBezTo>
                    <a:pt x="1044" y="1971"/>
                    <a:pt x="1043" y="1971"/>
                    <a:pt x="1041" y="1971"/>
                  </a:cubicBezTo>
                  <a:cubicBezTo>
                    <a:pt x="1041" y="1971"/>
                    <a:pt x="1040" y="1971"/>
                    <a:pt x="1040" y="1971"/>
                  </a:cubicBezTo>
                  <a:cubicBezTo>
                    <a:pt x="1038" y="1971"/>
                    <a:pt x="1037" y="1972"/>
                    <a:pt x="1035" y="1972"/>
                  </a:cubicBezTo>
                  <a:cubicBezTo>
                    <a:pt x="1035" y="1972"/>
                    <a:pt x="1035" y="1972"/>
                    <a:pt x="1035" y="1972"/>
                  </a:cubicBezTo>
                  <a:cubicBezTo>
                    <a:pt x="982" y="1972"/>
                    <a:pt x="982" y="1972"/>
                    <a:pt x="982" y="1972"/>
                  </a:cubicBezTo>
                  <a:cubicBezTo>
                    <a:pt x="976" y="1972"/>
                    <a:pt x="969" y="1971"/>
                    <a:pt x="963" y="1967"/>
                  </a:cubicBezTo>
                  <a:cubicBezTo>
                    <a:pt x="963" y="1967"/>
                    <a:pt x="963" y="1967"/>
                    <a:pt x="963" y="1967"/>
                  </a:cubicBezTo>
                  <a:cubicBezTo>
                    <a:pt x="963" y="1967"/>
                    <a:pt x="963" y="1967"/>
                    <a:pt x="963" y="1967"/>
                  </a:cubicBezTo>
                  <a:cubicBezTo>
                    <a:pt x="962" y="1966"/>
                    <a:pt x="961" y="1965"/>
                    <a:pt x="960" y="1964"/>
                  </a:cubicBezTo>
                  <a:cubicBezTo>
                    <a:pt x="959" y="1964"/>
                    <a:pt x="958" y="1963"/>
                    <a:pt x="958" y="1962"/>
                  </a:cubicBezTo>
                  <a:cubicBezTo>
                    <a:pt x="958" y="1962"/>
                    <a:pt x="958" y="1962"/>
                    <a:pt x="957" y="1962"/>
                  </a:cubicBezTo>
                  <a:cubicBezTo>
                    <a:pt x="956" y="1960"/>
                    <a:pt x="956" y="1957"/>
                    <a:pt x="956" y="1955"/>
                  </a:cubicBezTo>
                  <a:close/>
                  <a:moveTo>
                    <a:pt x="820" y="1872"/>
                  </a:moveTo>
                  <a:cubicBezTo>
                    <a:pt x="820" y="1872"/>
                    <a:pt x="820" y="1872"/>
                    <a:pt x="820" y="1872"/>
                  </a:cubicBezTo>
                  <a:cubicBezTo>
                    <a:pt x="820" y="1872"/>
                    <a:pt x="820" y="1872"/>
                    <a:pt x="820" y="1872"/>
                  </a:cubicBezTo>
                  <a:cubicBezTo>
                    <a:pt x="820" y="1870"/>
                    <a:pt x="821" y="1868"/>
                    <a:pt x="822" y="1866"/>
                  </a:cubicBezTo>
                  <a:cubicBezTo>
                    <a:pt x="823" y="1861"/>
                    <a:pt x="824" y="1854"/>
                    <a:pt x="827" y="1849"/>
                  </a:cubicBezTo>
                  <a:cubicBezTo>
                    <a:pt x="827" y="1848"/>
                    <a:pt x="827" y="1848"/>
                    <a:pt x="827" y="1848"/>
                  </a:cubicBezTo>
                  <a:cubicBezTo>
                    <a:pt x="827" y="1847"/>
                    <a:pt x="829" y="1845"/>
                    <a:pt x="830" y="1844"/>
                  </a:cubicBezTo>
                  <a:cubicBezTo>
                    <a:pt x="831" y="1843"/>
                    <a:pt x="832" y="1842"/>
                    <a:pt x="833" y="1841"/>
                  </a:cubicBezTo>
                  <a:cubicBezTo>
                    <a:pt x="837" y="1839"/>
                    <a:pt x="840" y="1838"/>
                    <a:pt x="844" y="1837"/>
                  </a:cubicBezTo>
                  <a:cubicBezTo>
                    <a:pt x="845" y="1837"/>
                    <a:pt x="845" y="1837"/>
                    <a:pt x="845" y="1837"/>
                  </a:cubicBezTo>
                  <a:cubicBezTo>
                    <a:pt x="848" y="1836"/>
                    <a:pt x="851" y="1836"/>
                    <a:pt x="855" y="1836"/>
                  </a:cubicBezTo>
                  <a:cubicBezTo>
                    <a:pt x="859" y="1836"/>
                    <a:pt x="859" y="1836"/>
                    <a:pt x="859" y="1836"/>
                  </a:cubicBezTo>
                  <a:cubicBezTo>
                    <a:pt x="861" y="1836"/>
                    <a:pt x="862" y="1836"/>
                    <a:pt x="864" y="1836"/>
                  </a:cubicBezTo>
                  <a:cubicBezTo>
                    <a:pt x="873" y="1836"/>
                    <a:pt x="883" y="1836"/>
                    <a:pt x="893" y="1836"/>
                  </a:cubicBezTo>
                  <a:cubicBezTo>
                    <a:pt x="894" y="1836"/>
                    <a:pt x="896" y="1836"/>
                    <a:pt x="897" y="1836"/>
                  </a:cubicBezTo>
                  <a:cubicBezTo>
                    <a:pt x="899" y="1836"/>
                    <a:pt x="899" y="1836"/>
                    <a:pt x="899" y="1836"/>
                  </a:cubicBezTo>
                  <a:cubicBezTo>
                    <a:pt x="899" y="1836"/>
                    <a:pt x="899" y="1836"/>
                    <a:pt x="900" y="1836"/>
                  </a:cubicBezTo>
                  <a:cubicBezTo>
                    <a:pt x="901" y="1836"/>
                    <a:pt x="902" y="1836"/>
                    <a:pt x="904" y="1836"/>
                  </a:cubicBezTo>
                  <a:cubicBezTo>
                    <a:pt x="904" y="1836"/>
                    <a:pt x="904" y="1836"/>
                    <a:pt x="904" y="1836"/>
                  </a:cubicBezTo>
                  <a:cubicBezTo>
                    <a:pt x="911" y="1837"/>
                    <a:pt x="919" y="1839"/>
                    <a:pt x="921" y="1846"/>
                  </a:cubicBezTo>
                  <a:cubicBezTo>
                    <a:pt x="921" y="1846"/>
                    <a:pt x="921" y="1846"/>
                    <a:pt x="921" y="1846"/>
                  </a:cubicBezTo>
                  <a:cubicBezTo>
                    <a:pt x="921" y="1846"/>
                    <a:pt x="921" y="1846"/>
                    <a:pt x="921" y="1846"/>
                  </a:cubicBezTo>
                  <a:cubicBezTo>
                    <a:pt x="921" y="1854"/>
                    <a:pt x="918" y="1863"/>
                    <a:pt x="917" y="1870"/>
                  </a:cubicBezTo>
                  <a:cubicBezTo>
                    <a:pt x="917" y="1870"/>
                    <a:pt x="917" y="1870"/>
                    <a:pt x="917" y="1870"/>
                  </a:cubicBezTo>
                  <a:cubicBezTo>
                    <a:pt x="917" y="1872"/>
                    <a:pt x="917" y="1872"/>
                    <a:pt x="917" y="1872"/>
                  </a:cubicBezTo>
                  <a:cubicBezTo>
                    <a:pt x="916" y="1873"/>
                    <a:pt x="916" y="1875"/>
                    <a:pt x="914" y="1876"/>
                  </a:cubicBezTo>
                  <a:cubicBezTo>
                    <a:pt x="914" y="1876"/>
                    <a:pt x="914" y="1877"/>
                    <a:pt x="914" y="1877"/>
                  </a:cubicBezTo>
                  <a:cubicBezTo>
                    <a:pt x="914" y="1877"/>
                    <a:pt x="914" y="1877"/>
                    <a:pt x="914" y="1877"/>
                  </a:cubicBezTo>
                  <a:cubicBezTo>
                    <a:pt x="914" y="1877"/>
                    <a:pt x="914" y="1877"/>
                    <a:pt x="914" y="1877"/>
                  </a:cubicBezTo>
                  <a:cubicBezTo>
                    <a:pt x="904" y="1889"/>
                    <a:pt x="878" y="1886"/>
                    <a:pt x="865" y="1886"/>
                  </a:cubicBezTo>
                  <a:cubicBezTo>
                    <a:pt x="857" y="1886"/>
                    <a:pt x="849" y="1886"/>
                    <a:pt x="841" y="1886"/>
                  </a:cubicBezTo>
                  <a:cubicBezTo>
                    <a:pt x="834" y="1886"/>
                    <a:pt x="824" y="1884"/>
                    <a:pt x="820" y="1877"/>
                  </a:cubicBezTo>
                  <a:cubicBezTo>
                    <a:pt x="820" y="1877"/>
                    <a:pt x="820" y="1876"/>
                    <a:pt x="820" y="1875"/>
                  </a:cubicBezTo>
                  <a:cubicBezTo>
                    <a:pt x="820" y="1875"/>
                    <a:pt x="820" y="1875"/>
                    <a:pt x="820" y="1874"/>
                  </a:cubicBezTo>
                  <a:cubicBezTo>
                    <a:pt x="820" y="1873"/>
                    <a:pt x="820" y="1873"/>
                    <a:pt x="820" y="1872"/>
                  </a:cubicBezTo>
                  <a:close/>
                  <a:moveTo>
                    <a:pt x="795" y="1956"/>
                  </a:moveTo>
                  <a:cubicBezTo>
                    <a:pt x="796" y="1952"/>
                    <a:pt x="796" y="1952"/>
                    <a:pt x="796" y="1952"/>
                  </a:cubicBezTo>
                  <a:cubicBezTo>
                    <a:pt x="796" y="1952"/>
                    <a:pt x="796" y="1952"/>
                    <a:pt x="796" y="1952"/>
                  </a:cubicBezTo>
                  <a:cubicBezTo>
                    <a:pt x="796" y="1951"/>
                    <a:pt x="796" y="1951"/>
                    <a:pt x="796" y="1950"/>
                  </a:cubicBezTo>
                  <a:cubicBezTo>
                    <a:pt x="803" y="1926"/>
                    <a:pt x="803" y="1926"/>
                    <a:pt x="803" y="1926"/>
                  </a:cubicBezTo>
                  <a:cubicBezTo>
                    <a:pt x="804" y="1926"/>
                    <a:pt x="804" y="1926"/>
                    <a:pt x="804" y="1925"/>
                  </a:cubicBezTo>
                  <a:cubicBezTo>
                    <a:pt x="811" y="1908"/>
                    <a:pt x="843" y="1911"/>
                    <a:pt x="859" y="1911"/>
                  </a:cubicBezTo>
                  <a:cubicBezTo>
                    <a:pt x="865" y="1911"/>
                    <a:pt x="877" y="1910"/>
                    <a:pt x="888" y="1912"/>
                  </a:cubicBezTo>
                  <a:cubicBezTo>
                    <a:pt x="890" y="1912"/>
                    <a:pt x="891" y="1912"/>
                    <a:pt x="893" y="1913"/>
                  </a:cubicBezTo>
                  <a:cubicBezTo>
                    <a:pt x="894" y="1913"/>
                    <a:pt x="894" y="1913"/>
                    <a:pt x="894" y="1913"/>
                  </a:cubicBezTo>
                  <a:cubicBezTo>
                    <a:pt x="899" y="1914"/>
                    <a:pt x="903" y="1916"/>
                    <a:pt x="905" y="1920"/>
                  </a:cubicBezTo>
                  <a:cubicBezTo>
                    <a:pt x="906" y="1920"/>
                    <a:pt x="906" y="1920"/>
                    <a:pt x="906" y="1920"/>
                  </a:cubicBezTo>
                  <a:cubicBezTo>
                    <a:pt x="906" y="1921"/>
                    <a:pt x="906" y="1921"/>
                    <a:pt x="906" y="1921"/>
                  </a:cubicBezTo>
                  <a:cubicBezTo>
                    <a:pt x="906" y="1921"/>
                    <a:pt x="906" y="1921"/>
                    <a:pt x="906" y="1921"/>
                  </a:cubicBezTo>
                  <a:cubicBezTo>
                    <a:pt x="907" y="1923"/>
                    <a:pt x="907" y="1924"/>
                    <a:pt x="907" y="1926"/>
                  </a:cubicBezTo>
                  <a:cubicBezTo>
                    <a:pt x="907" y="1928"/>
                    <a:pt x="907" y="1928"/>
                    <a:pt x="907" y="1928"/>
                  </a:cubicBezTo>
                  <a:cubicBezTo>
                    <a:pt x="907" y="1928"/>
                    <a:pt x="907" y="1928"/>
                    <a:pt x="907" y="1928"/>
                  </a:cubicBezTo>
                  <a:cubicBezTo>
                    <a:pt x="906" y="1932"/>
                    <a:pt x="905" y="1936"/>
                    <a:pt x="904" y="1941"/>
                  </a:cubicBezTo>
                  <a:cubicBezTo>
                    <a:pt x="902" y="1955"/>
                    <a:pt x="902" y="1955"/>
                    <a:pt x="902" y="1955"/>
                  </a:cubicBezTo>
                  <a:cubicBezTo>
                    <a:pt x="901" y="1958"/>
                    <a:pt x="900" y="1960"/>
                    <a:pt x="899" y="1962"/>
                  </a:cubicBezTo>
                  <a:cubicBezTo>
                    <a:pt x="898" y="1962"/>
                    <a:pt x="898" y="1962"/>
                    <a:pt x="898" y="1962"/>
                  </a:cubicBezTo>
                  <a:cubicBezTo>
                    <a:pt x="898" y="1963"/>
                    <a:pt x="897" y="1963"/>
                    <a:pt x="897" y="1963"/>
                  </a:cubicBezTo>
                  <a:cubicBezTo>
                    <a:pt x="897" y="1964"/>
                    <a:pt x="896" y="1964"/>
                    <a:pt x="895" y="1965"/>
                  </a:cubicBezTo>
                  <a:cubicBezTo>
                    <a:pt x="891" y="1968"/>
                    <a:pt x="887" y="1969"/>
                    <a:pt x="882" y="1971"/>
                  </a:cubicBezTo>
                  <a:cubicBezTo>
                    <a:pt x="882" y="1971"/>
                    <a:pt x="882" y="1971"/>
                    <a:pt x="882" y="1971"/>
                  </a:cubicBezTo>
                  <a:cubicBezTo>
                    <a:pt x="882" y="1971"/>
                    <a:pt x="882" y="1971"/>
                    <a:pt x="882" y="1971"/>
                  </a:cubicBezTo>
                  <a:cubicBezTo>
                    <a:pt x="880" y="1971"/>
                    <a:pt x="879" y="1971"/>
                    <a:pt x="877" y="1971"/>
                  </a:cubicBezTo>
                  <a:cubicBezTo>
                    <a:pt x="877" y="1972"/>
                    <a:pt x="876" y="1972"/>
                    <a:pt x="876" y="1972"/>
                  </a:cubicBezTo>
                  <a:cubicBezTo>
                    <a:pt x="874" y="1972"/>
                    <a:pt x="872" y="1972"/>
                    <a:pt x="871" y="1972"/>
                  </a:cubicBezTo>
                  <a:cubicBezTo>
                    <a:pt x="871" y="1972"/>
                    <a:pt x="871" y="1972"/>
                    <a:pt x="871" y="1972"/>
                  </a:cubicBezTo>
                  <a:cubicBezTo>
                    <a:pt x="818" y="1972"/>
                    <a:pt x="818" y="1972"/>
                    <a:pt x="818" y="1972"/>
                  </a:cubicBezTo>
                  <a:cubicBezTo>
                    <a:pt x="812" y="1972"/>
                    <a:pt x="805" y="1971"/>
                    <a:pt x="799" y="1967"/>
                  </a:cubicBezTo>
                  <a:cubicBezTo>
                    <a:pt x="799" y="1967"/>
                    <a:pt x="799" y="1967"/>
                    <a:pt x="799" y="1967"/>
                  </a:cubicBezTo>
                  <a:cubicBezTo>
                    <a:pt x="799" y="1967"/>
                    <a:pt x="799" y="1967"/>
                    <a:pt x="799" y="1967"/>
                  </a:cubicBezTo>
                  <a:cubicBezTo>
                    <a:pt x="798" y="1967"/>
                    <a:pt x="797" y="1966"/>
                    <a:pt x="797" y="1965"/>
                  </a:cubicBezTo>
                  <a:cubicBezTo>
                    <a:pt x="796" y="1964"/>
                    <a:pt x="796" y="1963"/>
                    <a:pt x="795" y="1963"/>
                  </a:cubicBezTo>
                  <a:cubicBezTo>
                    <a:pt x="795" y="1962"/>
                    <a:pt x="795" y="1962"/>
                    <a:pt x="795" y="1962"/>
                  </a:cubicBezTo>
                  <a:cubicBezTo>
                    <a:pt x="794" y="1960"/>
                    <a:pt x="794" y="1958"/>
                    <a:pt x="795" y="1956"/>
                  </a:cubicBezTo>
                  <a:close/>
                  <a:moveTo>
                    <a:pt x="674" y="1875"/>
                  </a:moveTo>
                  <a:cubicBezTo>
                    <a:pt x="674" y="1872"/>
                    <a:pt x="676" y="1869"/>
                    <a:pt x="677" y="1867"/>
                  </a:cubicBezTo>
                  <a:cubicBezTo>
                    <a:pt x="680" y="1861"/>
                    <a:pt x="683" y="1852"/>
                    <a:pt x="687" y="1847"/>
                  </a:cubicBezTo>
                  <a:cubicBezTo>
                    <a:pt x="688" y="1846"/>
                    <a:pt x="688" y="1846"/>
                    <a:pt x="688" y="1846"/>
                  </a:cubicBezTo>
                  <a:cubicBezTo>
                    <a:pt x="688" y="1846"/>
                    <a:pt x="689" y="1845"/>
                    <a:pt x="689" y="1845"/>
                  </a:cubicBezTo>
                  <a:cubicBezTo>
                    <a:pt x="689" y="1845"/>
                    <a:pt x="689" y="1845"/>
                    <a:pt x="690" y="1844"/>
                  </a:cubicBezTo>
                  <a:cubicBezTo>
                    <a:pt x="690" y="1844"/>
                    <a:pt x="690" y="1844"/>
                    <a:pt x="690" y="1844"/>
                  </a:cubicBezTo>
                  <a:cubicBezTo>
                    <a:pt x="690" y="1844"/>
                    <a:pt x="691" y="1844"/>
                    <a:pt x="691" y="1843"/>
                  </a:cubicBezTo>
                  <a:cubicBezTo>
                    <a:pt x="695" y="1840"/>
                    <a:pt x="700" y="1838"/>
                    <a:pt x="706" y="1838"/>
                  </a:cubicBezTo>
                  <a:cubicBezTo>
                    <a:pt x="706" y="1837"/>
                    <a:pt x="706" y="1837"/>
                    <a:pt x="706" y="1837"/>
                  </a:cubicBezTo>
                  <a:cubicBezTo>
                    <a:pt x="709" y="1837"/>
                    <a:pt x="713" y="1836"/>
                    <a:pt x="716" y="1836"/>
                  </a:cubicBezTo>
                  <a:cubicBezTo>
                    <a:pt x="734" y="1836"/>
                    <a:pt x="734" y="1836"/>
                    <a:pt x="734" y="1836"/>
                  </a:cubicBezTo>
                  <a:cubicBezTo>
                    <a:pt x="740" y="1836"/>
                    <a:pt x="746" y="1836"/>
                    <a:pt x="751" y="1836"/>
                  </a:cubicBezTo>
                  <a:cubicBezTo>
                    <a:pt x="759" y="1836"/>
                    <a:pt x="771" y="1835"/>
                    <a:pt x="777" y="1841"/>
                  </a:cubicBezTo>
                  <a:cubicBezTo>
                    <a:pt x="778" y="1841"/>
                    <a:pt x="778" y="1842"/>
                    <a:pt x="778" y="1842"/>
                  </a:cubicBezTo>
                  <a:cubicBezTo>
                    <a:pt x="778" y="1842"/>
                    <a:pt x="779" y="1842"/>
                    <a:pt x="779" y="1842"/>
                  </a:cubicBezTo>
                  <a:cubicBezTo>
                    <a:pt x="779" y="1842"/>
                    <a:pt x="779" y="1843"/>
                    <a:pt x="779" y="1843"/>
                  </a:cubicBezTo>
                  <a:cubicBezTo>
                    <a:pt x="779" y="1843"/>
                    <a:pt x="779" y="1843"/>
                    <a:pt x="780" y="1844"/>
                  </a:cubicBezTo>
                  <a:cubicBezTo>
                    <a:pt x="780" y="1845"/>
                    <a:pt x="780" y="1846"/>
                    <a:pt x="780" y="1847"/>
                  </a:cubicBezTo>
                  <a:cubicBezTo>
                    <a:pt x="779" y="1854"/>
                    <a:pt x="774" y="1863"/>
                    <a:pt x="773" y="1867"/>
                  </a:cubicBezTo>
                  <a:cubicBezTo>
                    <a:pt x="773" y="1867"/>
                    <a:pt x="773" y="1867"/>
                    <a:pt x="773" y="1867"/>
                  </a:cubicBezTo>
                  <a:cubicBezTo>
                    <a:pt x="772" y="1869"/>
                    <a:pt x="772" y="1870"/>
                    <a:pt x="771" y="1871"/>
                  </a:cubicBezTo>
                  <a:cubicBezTo>
                    <a:pt x="771" y="1872"/>
                    <a:pt x="771" y="1872"/>
                    <a:pt x="771" y="1872"/>
                  </a:cubicBezTo>
                  <a:cubicBezTo>
                    <a:pt x="771" y="1873"/>
                    <a:pt x="771" y="1873"/>
                    <a:pt x="770" y="1873"/>
                  </a:cubicBezTo>
                  <a:cubicBezTo>
                    <a:pt x="770" y="1874"/>
                    <a:pt x="770" y="1874"/>
                    <a:pt x="770" y="1874"/>
                  </a:cubicBezTo>
                  <a:cubicBezTo>
                    <a:pt x="770" y="1875"/>
                    <a:pt x="769" y="1875"/>
                    <a:pt x="769" y="1876"/>
                  </a:cubicBezTo>
                  <a:cubicBezTo>
                    <a:pt x="769" y="1876"/>
                    <a:pt x="769" y="1876"/>
                    <a:pt x="768" y="1876"/>
                  </a:cubicBezTo>
                  <a:cubicBezTo>
                    <a:pt x="768" y="1876"/>
                    <a:pt x="768" y="1877"/>
                    <a:pt x="768" y="1877"/>
                  </a:cubicBezTo>
                  <a:cubicBezTo>
                    <a:pt x="768" y="1877"/>
                    <a:pt x="767" y="1877"/>
                    <a:pt x="767" y="1877"/>
                  </a:cubicBezTo>
                  <a:cubicBezTo>
                    <a:pt x="766" y="1878"/>
                    <a:pt x="765" y="1879"/>
                    <a:pt x="764" y="1880"/>
                  </a:cubicBezTo>
                  <a:cubicBezTo>
                    <a:pt x="763" y="1880"/>
                    <a:pt x="762" y="1881"/>
                    <a:pt x="761" y="1881"/>
                  </a:cubicBezTo>
                  <a:cubicBezTo>
                    <a:pt x="760" y="1882"/>
                    <a:pt x="760" y="1882"/>
                    <a:pt x="760" y="1882"/>
                  </a:cubicBezTo>
                  <a:cubicBezTo>
                    <a:pt x="760" y="1882"/>
                    <a:pt x="760" y="1882"/>
                    <a:pt x="760" y="1882"/>
                  </a:cubicBezTo>
                  <a:cubicBezTo>
                    <a:pt x="756" y="1883"/>
                    <a:pt x="752" y="1885"/>
                    <a:pt x="749" y="1885"/>
                  </a:cubicBezTo>
                  <a:cubicBezTo>
                    <a:pt x="748" y="1885"/>
                    <a:pt x="746" y="1885"/>
                    <a:pt x="745" y="1886"/>
                  </a:cubicBezTo>
                  <a:cubicBezTo>
                    <a:pt x="745" y="1886"/>
                    <a:pt x="745" y="1886"/>
                    <a:pt x="745" y="1886"/>
                  </a:cubicBezTo>
                  <a:cubicBezTo>
                    <a:pt x="738" y="1886"/>
                    <a:pt x="730" y="1886"/>
                    <a:pt x="723" y="1886"/>
                  </a:cubicBezTo>
                  <a:cubicBezTo>
                    <a:pt x="693" y="1886"/>
                    <a:pt x="693" y="1886"/>
                    <a:pt x="693" y="1886"/>
                  </a:cubicBezTo>
                  <a:cubicBezTo>
                    <a:pt x="687" y="1886"/>
                    <a:pt x="676" y="1885"/>
                    <a:pt x="674" y="1878"/>
                  </a:cubicBezTo>
                  <a:cubicBezTo>
                    <a:pt x="673" y="1877"/>
                    <a:pt x="673" y="1876"/>
                    <a:pt x="673" y="1876"/>
                  </a:cubicBezTo>
                  <a:cubicBezTo>
                    <a:pt x="673" y="1875"/>
                    <a:pt x="674" y="1875"/>
                    <a:pt x="674" y="1875"/>
                  </a:cubicBezTo>
                  <a:close/>
                  <a:moveTo>
                    <a:pt x="647" y="1928"/>
                  </a:moveTo>
                  <a:cubicBezTo>
                    <a:pt x="648" y="1927"/>
                    <a:pt x="648" y="1927"/>
                    <a:pt x="648" y="1927"/>
                  </a:cubicBezTo>
                  <a:cubicBezTo>
                    <a:pt x="648" y="1926"/>
                    <a:pt x="648" y="1926"/>
                    <a:pt x="648" y="1926"/>
                  </a:cubicBezTo>
                  <a:cubicBezTo>
                    <a:pt x="649" y="1925"/>
                    <a:pt x="649" y="1924"/>
                    <a:pt x="650" y="1924"/>
                  </a:cubicBezTo>
                  <a:cubicBezTo>
                    <a:pt x="650" y="1924"/>
                    <a:pt x="650" y="1924"/>
                    <a:pt x="650" y="1924"/>
                  </a:cubicBezTo>
                  <a:cubicBezTo>
                    <a:pt x="661" y="1909"/>
                    <a:pt x="687" y="1912"/>
                    <a:pt x="703" y="1912"/>
                  </a:cubicBezTo>
                  <a:cubicBezTo>
                    <a:pt x="703" y="1912"/>
                    <a:pt x="703" y="1912"/>
                    <a:pt x="703" y="1912"/>
                  </a:cubicBezTo>
                  <a:cubicBezTo>
                    <a:pt x="708" y="1912"/>
                    <a:pt x="720" y="1911"/>
                    <a:pt x="730" y="1912"/>
                  </a:cubicBezTo>
                  <a:cubicBezTo>
                    <a:pt x="734" y="1912"/>
                    <a:pt x="737" y="1912"/>
                    <a:pt x="740" y="1913"/>
                  </a:cubicBezTo>
                  <a:cubicBezTo>
                    <a:pt x="742" y="1913"/>
                    <a:pt x="744" y="1914"/>
                    <a:pt x="745" y="1915"/>
                  </a:cubicBezTo>
                  <a:cubicBezTo>
                    <a:pt x="749" y="1917"/>
                    <a:pt x="752" y="1919"/>
                    <a:pt x="752" y="1923"/>
                  </a:cubicBezTo>
                  <a:cubicBezTo>
                    <a:pt x="752" y="1923"/>
                    <a:pt x="752" y="1924"/>
                    <a:pt x="752" y="1924"/>
                  </a:cubicBezTo>
                  <a:cubicBezTo>
                    <a:pt x="752" y="1924"/>
                    <a:pt x="752" y="1924"/>
                    <a:pt x="752" y="1924"/>
                  </a:cubicBezTo>
                  <a:cubicBezTo>
                    <a:pt x="752" y="1925"/>
                    <a:pt x="751" y="1926"/>
                    <a:pt x="751" y="1927"/>
                  </a:cubicBezTo>
                  <a:cubicBezTo>
                    <a:pt x="741" y="1956"/>
                    <a:pt x="741" y="1956"/>
                    <a:pt x="741" y="1956"/>
                  </a:cubicBezTo>
                  <a:cubicBezTo>
                    <a:pt x="740" y="1958"/>
                    <a:pt x="738" y="1960"/>
                    <a:pt x="736" y="1962"/>
                  </a:cubicBezTo>
                  <a:cubicBezTo>
                    <a:pt x="734" y="1964"/>
                    <a:pt x="731" y="1966"/>
                    <a:pt x="728" y="1967"/>
                  </a:cubicBezTo>
                  <a:cubicBezTo>
                    <a:pt x="728" y="1968"/>
                    <a:pt x="727" y="1968"/>
                    <a:pt x="727" y="1968"/>
                  </a:cubicBezTo>
                  <a:cubicBezTo>
                    <a:pt x="723" y="1970"/>
                    <a:pt x="718" y="1971"/>
                    <a:pt x="713" y="1972"/>
                  </a:cubicBezTo>
                  <a:cubicBezTo>
                    <a:pt x="713" y="1972"/>
                    <a:pt x="713" y="1972"/>
                    <a:pt x="713" y="1972"/>
                  </a:cubicBezTo>
                  <a:cubicBezTo>
                    <a:pt x="712" y="1972"/>
                    <a:pt x="711" y="1972"/>
                    <a:pt x="710" y="1972"/>
                  </a:cubicBezTo>
                  <a:cubicBezTo>
                    <a:pt x="701" y="1973"/>
                    <a:pt x="692" y="1972"/>
                    <a:pt x="682" y="1972"/>
                  </a:cubicBezTo>
                  <a:cubicBezTo>
                    <a:pt x="673" y="1973"/>
                    <a:pt x="663" y="1973"/>
                    <a:pt x="654" y="1973"/>
                  </a:cubicBezTo>
                  <a:cubicBezTo>
                    <a:pt x="647" y="1973"/>
                    <a:pt x="638" y="1971"/>
                    <a:pt x="634" y="1966"/>
                  </a:cubicBezTo>
                  <a:cubicBezTo>
                    <a:pt x="634" y="1965"/>
                    <a:pt x="634" y="1965"/>
                    <a:pt x="633" y="1965"/>
                  </a:cubicBezTo>
                  <a:cubicBezTo>
                    <a:pt x="633" y="1964"/>
                    <a:pt x="633" y="1964"/>
                    <a:pt x="633" y="1964"/>
                  </a:cubicBezTo>
                  <a:cubicBezTo>
                    <a:pt x="633" y="1963"/>
                    <a:pt x="633" y="1963"/>
                    <a:pt x="632" y="1963"/>
                  </a:cubicBezTo>
                  <a:cubicBezTo>
                    <a:pt x="632" y="1963"/>
                    <a:pt x="632" y="1962"/>
                    <a:pt x="632" y="1962"/>
                  </a:cubicBezTo>
                  <a:cubicBezTo>
                    <a:pt x="632" y="1962"/>
                    <a:pt x="632" y="1962"/>
                    <a:pt x="632" y="1962"/>
                  </a:cubicBezTo>
                  <a:cubicBezTo>
                    <a:pt x="632" y="1962"/>
                    <a:pt x="632" y="1961"/>
                    <a:pt x="632" y="1960"/>
                  </a:cubicBezTo>
                  <a:cubicBezTo>
                    <a:pt x="632" y="1959"/>
                    <a:pt x="632" y="1959"/>
                    <a:pt x="633" y="1959"/>
                  </a:cubicBezTo>
                  <a:cubicBezTo>
                    <a:pt x="633" y="1958"/>
                    <a:pt x="633" y="1957"/>
                    <a:pt x="633" y="1956"/>
                  </a:cubicBezTo>
                  <a:cubicBezTo>
                    <a:pt x="633" y="1956"/>
                    <a:pt x="633" y="1956"/>
                    <a:pt x="633" y="1956"/>
                  </a:cubicBezTo>
                  <a:cubicBezTo>
                    <a:pt x="634" y="1955"/>
                    <a:pt x="634" y="1955"/>
                    <a:pt x="634" y="1955"/>
                  </a:cubicBezTo>
                  <a:cubicBezTo>
                    <a:pt x="634" y="1954"/>
                    <a:pt x="635" y="1953"/>
                    <a:pt x="635" y="1952"/>
                  </a:cubicBezTo>
                  <a:cubicBezTo>
                    <a:pt x="639" y="1944"/>
                    <a:pt x="643" y="1936"/>
                    <a:pt x="647" y="1928"/>
                  </a:cubicBezTo>
                  <a:cubicBezTo>
                    <a:pt x="647" y="1928"/>
                    <a:pt x="647" y="1928"/>
                    <a:pt x="647" y="1928"/>
                  </a:cubicBezTo>
                  <a:close/>
                  <a:moveTo>
                    <a:pt x="527" y="1875"/>
                  </a:moveTo>
                  <a:cubicBezTo>
                    <a:pt x="528" y="1873"/>
                    <a:pt x="531" y="1870"/>
                    <a:pt x="532" y="1868"/>
                  </a:cubicBezTo>
                  <a:cubicBezTo>
                    <a:pt x="536" y="1861"/>
                    <a:pt x="541" y="1854"/>
                    <a:pt x="546" y="1848"/>
                  </a:cubicBezTo>
                  <a:cubicBezTo>
                    <a:pt x="546" y="1847"/>
                    <a:pt x="546" y="1847"/>
                    <a:pt x="547" y="1847"/>
                  </a:cubicBezTo>
                  <a:cubicBezTo>
                    <a:pt x="547" y="1847"/>
                    <a:pt x="547" y="1847"/>
                    <a:pt x="547" y="1846"/>
                  </a:cubicBezTo>
                  <a:cubicBezTo>
                    <a:pt x="561" y="1833"/>
                    <a:pt x="590" y="1837"/>
                    <a:pt x="608" y="1837"/>
                  </a:cubicBezTo>
                  <a:cubicBezTo>
                    <a:pt x="616" y="1837"/>
                    <a:pt x="626" y="1835"/>
                    <a:pt x="634" y="1839"/>
                  </a:cubicBezTo>
                  <a:cubicBezTo>
                    <a:pt x="634" y="1839"/>
                    <a:pt x="634" y="1839"/>
                    <a:pt x="634" y="1839"/>
                  </a:cubicBezTo>
                  <a:cubicBezTo>
                    <a:pt x="634" y="1839"/>
                    <a:pt x="635" y="1839"/>
                    <a:pt x="636" y="1840"/>
                  </a:cubicBezTo>
                  <a:cubicBezTo>
                    <a:pt x="636" y="1840"/>
                    <a:pt x="636" y="1840"/>
                    <a:pt x="636" y="1840"/>
                  </a:cubicBezTo>
                  <a:cubicBezTo>
                    <a:pt x="638" y="1841"/>
                    <a:pt x="639" y="1843"/>
                    <a:pt x="639" y="1844"/>
                  </a:cubicBezTo>
                  <a:cubicBezTo>
                    <a:pt x="640" y="1845"/>
                    <a:pt x="640" y="1847"/>
                    <a:pt x="639" y="1849"/>
                  </a:cubicBezTo>
                  <a:cubicBezTo>
                    <a:pt x="638" y="1850"/>
                    <a:pt x="638" y="1850"/>
                    <a:pt x="638" y="1850"/>
                  </a:cubicBezTo>
                  <a:cubicBezTo>
                    <a:pt x="637" y="1854"/>
                    <a:pt x="633" y="1858"/>
                    <a:pt x="631" y="1862"/>
                  </a:cubicBezTo>
                  <a:cubicBezTo>
                    <a:pt x="631" y="1862"/>
                    <a:pt x="631" y="1862"/>
                    <a:pt x="631" y="1862"/>
                  </a:cubicBezTo>
                  <a:cubicBezTo>
                    <a:pt x="625" y="1873"/>
                    <a:pt x="625" y="1873"/>
                    <a:pt x="625" y="1873"/>
                  </a:cubicBezTo>
                  <a:cubicBezTo>
                    <a:pt x="624" y="1874"/>
                    <a:pt x="623" y="1876"/>
                    <a:pt x="621" y="1878"/>
                  </a:cubicBezTo>
                  <a:cubicBezTo>
                    <a:pt x="618" y="1879"/>
                    <a:pt x="616" y="1881"/>
                    <a:pt x="613" y="1882"/>
                  </a:cubicBezTo>
                  <a:cubicBezTo>
                    <a:pt x="612" y="1882"/>
                    <a:pt x="611" y="1883"/>
                    <a:pt x="610" y="1883"/>
                  </a:cubicBezTo>
                  <a:cubicBezTo>
                    <a:pt x="610" y="1883"/>
                    <a:pt x="609" y="1883"/>
                    <a:pt x="609" y="1884"/>
                  </a:cubicBezTo>
                  <a:cubicBezTo>
                    <a:pt x="609" y="1884"/>
                    <a:pt x="609" y="1884"/>
                    <a:pt x="609" y="1884"/>
                  </a:cubicBezTo>
                  <a:cubicBezTo>
                    <a:pt x="607" y="1884"/>
                    <a:pt x="605" y="1885"/>
                    <a:pt x="603" y="1885"/>
                  </a:cubicBezTo>
                  <a:cubicBezTo>
                    <a:pt x="599" y="1886"/>
                    <a:pt x="596" y="1886"/>
                    <a:pt x="592" y="1886"/>
                  </a:cubicBezTo>
                  <a:cubicBezTo>
                    <a:pt x="582" y="1886"/>
                    <a:pt x="582" y="1886"/>
                    <a:pt x="582" y="1886"/>
                  </a:cubicBezTo>
                  <a:cubicBezTo>
                    <a:pt x="582" y="1886"/>
                    <a:pt x="582" y="1886"/>
                    <a:pt x="582" y="1886"/>
                  </a:cubicBezTo>
                  <a:cubicBezTo>
                    <a:pt x="570" y="1886"/>
                    <a:pt x="557" y="1886"/>
                    <a:pt x="545" y="1886"/>
                  </a:cubicBezTo>
                  <a:cubicBezTo>
                    <a:pt x="540" y="1886"/>
                    <a:pt x="528" y="1885"/>
                    <a:pt x="527" y="1878"/>
                  </a:cubicBezTo>
                  <a:cubicBezTo>
                    <a:pt x="527" y="1877"/>
                    <a:pt x="527" y="1876"/>
                    <a:pt x="527" y="1875"/>
                  </a:cubicBezTo>
                  <a:close/>
                  <a:moveTo>
                    <a:pt x="545" y="2017"/>
                  </a:moveTo>
                  <a:cubicBezTo>
                    <a:pt x="545" y="2017"/>
                    <a:pt x="545" y="2017"/>
                    <a:pt x="545" y="2017"/>
                  </a:cubicBezTo>
                  <a:cubicBezTo>
                    <a:pt x="543" y="2024"/>
                    <a:pt x="538" y="2031"/>
                    <a:pt x="534" y="2038"/>
                  </a:cubicBezTo>
                  <a:cubicBezTo>
                    <a:pt x="534" y="2038"/>
                    <a:pt x="534" y="2038"/>
                    <a:pt x="534" y="2038"/>
                  </a:cubicBezTo>
                  <a:cubicBezTo>
                    <a:pt x="530" y="2045"/>
                    <a:pt x="527" y="2053"/>
                    <a:pt x="521" y="2060"/>
                  </a:cubicBezTo>
                  <a:cubicBezTo>
                    <a:pt x="521" y="2061"/>
                    <a:pt x="520" y="2061"/>
                    <a:pt x="520" y="2062"/>
                  </a:cubicBezTo>
                  <a:cubicBezTo>
                    <a:pt x="520" y="2062"/>
                    <a:pt x="520" y="2062"/>
                    <a:pt x="520" y="2062"/>
                  </a:cubicBezTo>
                  <a:cubicBezTo>
                    <a:pt x="519" y="2063"/>
                    <a:pt x="518" y="2064"/>
                    <a:pt x="517" y="2064"/>
                  </a:cubicBezTo>
                  <a:cubicBezTo>
                    <a:pt x="517" y="2065"/>
                    <a:pt x="517" y="2065"/>
                    <a:pt x="516" y="2065"/>
                  </a:cubicBezTo>
                  <a:cubicBezTo>
                    <a:pt x="516" y="2065"/>
                    <a:pt x="516" y="2066"/>
                    <a:pt x="516" y="2066"/>
                  </a:cubicBezTo>
                  <a:cubicBezTo>
                    <a:pt x="510" y="2071"/>
                    <a:pt x="503" y="2074"/>
                    <a:pt x="496" y="2076"/>
                  </a:cubicBezTo>
                  <a:cubicBezTo>
                    <a:pt x="495" y="2076"/>
                    <a:pt x="494" y="2076"/>
                    <a:pt x="493" y="2077"/>
                  </a:cubicBezTo>
                  <a:cubicBezTo>
                    <a:pt x="489" y="2078"/>
                    <a:pt x="484" y="2078"/>
                    <a:pt x="480" y="2078"/>
                  </a:cubicBezTo>
                  <a:cubicBezTo>
                    <a:pt x="476" y="2078"/>
                    <a:pt x="476" y="2078"/>
                    <a:pt x="476" y="2078"/>
                  </a:cubicBezTo>
                  <a:cubicBezTo>
                    <a:pt x="476" y="2078"/>
                    <a:pt x="476" y="2078"/>
                    <a:pt x="476" y="2078"/>
                  </a:cubicBezTo>
                  <a:cubicBezTo>
                    <a:pt x="458" y="2078"/>
                    <a:pt x="439" y="2078"/>
                    <a:pt x="421" y="2079"/>
                  </a:cubicBezTo>
                  <a:cubicBezTo>
                    <a:pt x="419" y="2079"/>
                    <a:pt x="418" y="2078"/>
                    <a:pt x="416" y="2078"/>
                  </a:cubicBezTo>
                  <a:cubicBezTo>
                    <a:pt x="414" y="2078"/>
                    <a:pt x="412" y="2078"/>
                    <a:pt x="410" y="2077"/>
                  </a:cubicBezTo>
                  <a:cubicBezTo>
                    <a:pt x="406" y="2076"/>
                    <a:pt x="404" y="2074"/>
                    <a:pt x="402" y="2072"/>
                  </a:cubicBezTo>
                  <a:cubicBezTo>
                    <a:pt x="401" y="2070"/>
                    <a:pt x="400" y="2068"/>
                    <a:pt x="400" y="2066"/>
                  </a:cubicBezTo>
                  <a:cubicBezTo>
                    <a:pt x="400" y="2064"/>
                    <a:pt x="401" y="2062"/>
                    <a:pt x="402" y="2060"/>
                  </a:cubicBezTo>
                  <a:cubicBezTo>
                    <a:pt x="402" y="2059"/>
                    <a:pt x="402" y="2059"/>
                    <a:pt x="403" y="2059"/>
                  </a:cubicBezTo>
                  <a:cubicBezTo>
                    <a:pt x="403" y="2058"/>
                    <a:pt x="403" y="2058"/>
                    <a:pt x="403" y="2058"/>
                  </a:cubicBezTo>
                  <a:cubicBezTo>
                    <a:pt x="404" y="2057"/>
                    <a:pt x="404" y="2057"/>
                    <a:pt x="404" y="2057"/>
                  </a:cubicBezTo>
                  <a:cubicBezTo>
                    <a:pt x="404" y="2057"/>
                    <a:pt x="404" y="2057"/>
                    <a:pt x="404" y="2057"/>
                  </a:cubicBezTo>
                  <a:cubicBezTo>
                    <a:pt x="409" y="2050"/>
                    <a:pt x="413" y="2043"/>
                    <a:pt x="418" y="2035"/>
                  </a:cubicBezTo>
                  <a:cubicBezTo>
                    <a:pt x="422" y="2030"/>
                    <a:pt x="425" y="2024"/>
                    <a:pt x="430" y="2019"/>
                  </a:cubicBezTo>
                  <a:cubicBezTo>
                    <a:pt x="430" y="2018"/>
                    <a:pt x="431" y="2018"/>
                    <a:pt x="431" y="2017"/>
                  </a:cubicBezTo>
                  <a:cubicBezTo>
                    <a:pt x="431" y="2017"/>
                    <a:pt x="432" y="2017"/>
                    <a:pt x="432" y="2017"/>
                  </a:cubicBezTo>
                  <a:cubicBezTo>
                    <a:pt x="433" y="2016"/>
                    <a:pt x="434" y="2015"/>
                    <a:pt x="435" y="2014"/>
                  </a:cubicBezTo>
                  <a:cubicBezTo>
                    <a:pt x="435" y="2014"/>
                    <a:pt x="435" y="2014"/>
                    <a:pt x="435" y="2014"/>
                  </a:cubicBezTo>
                  <a:cubicBezTo>
                    <a:pt x="435" y="2014"/>
                    <a:pt x="435" y="2014"/>
                    <a:pt x="435" y="2014"/>
                  </a:cubicBezTo>
                  <a:cubicBezTo>
                    <a:pt x="441" y="2009"/>
                    <a:pt x="449" y="2006"/>
                    <a:pt x="457" y="2004"/>
                  </a:cubicBezTo>
                  <a:cubicBezTo>
                    <a:pt x="457" y="2004"/>
                    <a:pt x="457" y="2004"/>
                    <a:pt x="457" y="2004"/>
                  </a:cubicBezTo>
                  <a:cubicBezTo>
                    <a:pt x="457" y="2004"/>
                    <a:pt x="458" y="2004"/>
                    <a:pt x="458" y="2004"/>
                  </a:cubicBezTo>
                  <a:cubicBezTo>
                    <a:pt x="459" y="2004"/>
                    <a:pt x="461" y="2004"/>
                    <a:pt x="462" y="2004"/>
                  </a:cubicBezTo>
                  <a:cubicBezTo>
                    <a:pt x="463" y="2003"/>
                    <a:pt x="464" y="2003"/>
                    <a:pt x="465" y="2003"/>
                  </a:cubicBezTo>
                  <a:cubicBezTo>
                    <a:pt x="466" y="2003"/>
                    <a:pt x="467" y="2003"/>
                    <a:pt x="468" y="2003"/>
                  </a:cubicBezTo>
                  <a:cubicBezTo>
                    <a:pt x="468" y="2003"/>
                    <a:pt x="469" y="2003"/>
                    <a:pt x="470" y="2003"/>
                  </a:cubicBezTo>
                  <a:cubicBezTo>
                    <a:pt x="471" y="2003"/>
                    <a:pt x="471" y="2003"/>
                    <a:pt x="471" y="2003"/>
                  </a:cubicBezTo>
                  <a:cubicBezTo>
                    <a:pt x="471" y="2003"/>
                    <a:pt x="471" y="2003"/>
                    <a:pt x="471" y="2003"/>
                  </a:cubicBezTo>
                  <a:cubicBezTo>
                    <a:pt x="488" y="2003"/>
                    <a:pt x="504" y="2003"/>
                    <a:pt x="521" y="2003"/>
                  </a:cubicBezTo>
                  <a:cubicBezTo>
                    <a:pt x="521" y="2003"/>
                    <a:pt x="521" y="2003"/>
                    <a:pt x="521" y="2003"/>
                  </a:cubicBezTo>
                  <a:cubicBezTo>
                    <a:pt x="524" y="2003"/>
                    <a:pt x="524" y="2003"/>
                    <a:pt x="524" y="2003"/>
                  </a:cubicBezTo>
                  <a:cubicBezTo>
                    <a:pt x="528" y="2003"/>
                    <a:pt x="532" y="2003"/>
                    <a:pt x="535" y="2004"/>
                  </a:cubicBezTo>
                  <a:cubicBezTo>
                    <a:pt x="536" y="2004"/>
                    <a:pt x="536" y="2005"/>
                    <a:pt x="537" y="2005"/>
                  </a:cubicBezTo>
                  <a:cubicBezTo>
                    <a:pt x="537" y="2005"/>
                    <a:pt x="538" y="2005"/>
                    <a:pt x="538" y="2006"/>
                  </a:cubicBezTo>
                  <a:cubicBezTo>
                    <a:pt x="538" y="2006"/>
                    <a:pt x="539" y="2006"/>
                    <a:pt x="539" y="2006"/>
                  </a:cubicBezTo>
                  <a:cubicBezTo>
                    <a:pt x="543" y="2008"/>
                    <a:pt x="546" y="2012"/>
                    <a:pt x="545" y="2017"/>
                  </a:cubicBezTo>
                  <a:close/>
                  <a:moveTo>
                    <a:pt x="579" y="1956"/>
                  </a:moveTo>
                  <a:cubicBezTo>
                    <a:pt x="579" y="1956"/>
                    <a:pt x="579" y="1956"/>
                    <a:pt x="579" y="1956"/>
                  </a:cubicBezTo>
                  <a:cubicBezTo>
                    <a:pt x="579" y="1956"/>
                    <a:pt x="579" y="1956"/>
                    <a:pt x="579" y="1956"/>
                  </a:cubicBezTo>
                  <a:cubicBezTo>
                    <a:pt x="578" y="1957"/>
                    <a:pt x="578" y="1958"/>
                    <a:pt x="577" y="1959"/>
                  </a:cubicBezTo>
                  <a:cubicBezTo>
                    <a:pt x="577" y="1959"/>
                    <a:pt x="577" y="1960"/>
                    <a:pt x="577" y="1960"/>
                  </a:cubicBezTo>
                  <a:cubicBezTo>
                    <a:pt x="572" y="1964"/>
                    <a:pt x="566" y="1968"/>
                    <a:pt x="560" y="1970"/>
                  </a:cubicBezTo>
                  <a:cubicBezTo>
                    <a:pt x="560" y="1970"/>
                    <a:pt x="560" y="1970"/>
                    <a:pt x="560" y="1970"/>
                  </a:cubicBezTo>
                  <a:cubicBezTo>
                    <a:pt x="559" y="1970"/>
                    <a:pt x="558" y="1970"/>
                    <a:pt x="557" y="1971"/>
                  </a:cubicBezTo>
                  <a:cubicBezTo>
                    <a:pt x="556" y="1971"/>
                    <a:pt x="556" y="1971"/>
                    <a:pt x="555" y="1971"/>
                  </a:cubicBezTo>
                  <a:cubicBezTo>
                    <a:pt x="554" y="1971"/>
                    <a:pt x="554" y="1971"/>
                    <a:pt x="553" y="1971"/>
                  </a:cubicBezTo>
                  <a:cubicBezTo>
                    <a:pt x="550" y="1972"/>
                    <a:pt x="546" y="1973"/>
                    <a:pt x="542" y="1973"/>
                  </a:cubicBezTo>
                  <a:cubicBezTo>
                    <a:pt x="541" y="1973"/>
                    <a:pt x="541" y="1973"/>
                    <a:pt x="541" y="1973"/>
                  </a:cubicBezTo>
                  <a:cubicBezTo>
                    <a:pt x="534" y="1973"/>
                    <a:pt x="527" y="1973"/>
                    <a:pt x="520" y="1973"/>
                  </a:cubicBezTo>
                  <a:cubicBezTo>
                    <a:pt x="510" y="1973"/>
                    <a:pt x="499" y="1973"/>
                    <a:pt x="489" y="1973"/>
                  </a:cubicBezTo>
                  <a:cubicBezTo>
                    <a:pt x="488" y="1973"/>
                    <a:pt x="486" y="1973"/>
                    <a:pt x="484" y="1973"/>
                  </a:cubicBezTo>
                  <a:cubicBezTo>
                    <a:pt x="484" y="1973"/>
                    <a:pt x="484" y="1973"/>
                    <a:pt x="483" y="1973"/>
                  </a:cubicBezTo>
                  <a:cubicBezTo>
                    <a:pt x="482" y="1972"/>
                    <a:pt x="480" y="1972"/>
                    <a:pt x="479" y="1972"/>
                  </a:cubicBezTo>
                  <a:cubicBezTo>
                    <a:pt x="479" y="1972"/>
                    <a:pt x="479" y="1972"/>
                    <a:pt x="479" y="1972"/>
                  </a:cubicBezTo>
                  <a:cubicBezTo>
                    <a:pt x="479" y="1972"/>
                    <a:pt x="479" y="1972"/>
                    <a:pt x="479" y="1972"/>
                  </a:cubicBezTo>
                  <a:cubicBezTo>
                    <a:pt x="474" y="1970"/>
                    <a:pt x="470" y="1968"/>
                    <a:pt x="470" y="1963"/>
                  </a:cubicBezTo>
                  <a:cubicBezTo>
                    <a:pt x="470" y="1962"/>
                    <a:pt x="470" y="1961"/>
                    <a:pt x="470" y="1960"/>
                  </a:cubicBezTo>
                  <a:cubicBezTo>
                    <a:pt x="470" y="1960"/>
                    <a:pt x="470" y="1959"/>
                    <a:pt x="471" y="1959"/>
                  </a:cubicBezTo>
                  <a:cubicBezTo>
                    <a:pt x="471" y="1958"/>
                    <a:pt x="471" y="1957"/>
                    <a:pt x="472" y="1957"/>
                  </a:cubicBezTo>
                  <a:cubicBezTo>
                    <a:pt x="472" y="1957"/>
                    <a:pt x="472" y="1956"/>
                    <a:pt x="472" y="1956"/>
                  </a:cubicBezTo>
                  <a:cubicBezTo>
                    <a:pt x="472" y="1956"/>
                    <a:pt x="472" y="1956"/>
                    <a:pt x="472" y="1956"/>
                  </a:cubicBezTo>
                  <a:cubicBezTo>
                    <a:pt x="473" y="1955"/>
                    <a:pt x="474" y="1954"/>
                    <a:pt x="474" y="1953"/>
                  </a:cubicBezTo>
                  <a:cubicBezTo>
                    <a:pt x="479" y="1945"/>
                    <a:pt x="485" y="1938"/>
                    <a:pt x="490" y="1930"/>
                  </a:cubicBezTo>
                  <a:cubicBezTo>
                    <a:pt x="490" y="1930"/>
                    <a:pt x="490" y="1930"/>
                    <a:pt x="490" y="1930"/>
                  </a:cubicBezTo>
                  <a:cubicBezTo>
                    <a:pt x="492" y="1927"/>
                    <a:pt x="492" y="1927"/>
                    <a:pt x="492" y="1927"/>
                  </a:cubicBezTo>
                  <a:cubicBezTo>
                    <a:pt x="493" y="1925"/>
                    <a:pt x="495" y="1923"/>
                    <a:pt x="498" y="1921"/>
                  </a:cubicBezTo>
                  <a:cubicBezTo>
                    <a:pt x="499" y="1920"/>
                    <a:pt x="501" y="1919"/>
                    <a:pt x="503" y="1918"/>
                  </a:cubicBezTo>
                  <a:cubicBezTo>
                    <a:pt x="504" y="1918"/>
                    <a:pt x="505" y="1917"/>
                    <a:pt x="506" y="1917"/>
                  </a:cubicBezTo>
                  <a:cubicBezTo>
                    <a:pt x="506" y="1917"/>
                    <a:pt x="506" y="1917"/>
                    <a:pt x="507" y="1917"/>
                  </a:cubicBezTo>
                  <a:cubicBezTo>
                    <a:pt x="507" y="1917"/>
                    <a:pt x="507" y="1916"/>
                    <a:pt x="507" y="1916"/>
                  </a:cubicBezTo>
                  <a:cubicBezTo>
                    <a:pt x="508" y="1916"/>
                    <a:pt x="508" y="1916"/>
                    <a:pt x="508" y="1916"/>
                  </a:cubicBezTo>
                  <a:cubicBezTo>
                    <a:pt x="511" y="1915"/>
                    <a:pt x="514" y="1914"/>
                    <a:pt x="517" y="1913"/>
                  </a:cubicBezTo>
                  <a:cubicBezTo>
                    <a:pt x="521" y="1913"/>
                    <a:pt x="525" y="1912"/>
                    <a:pt x="528" y="1912"/>
                  </a:cubicBezTo>
                  <a:cubicBezTo>
                    <a:pt x="538" y="1912"/>
                    <a:pt x="538" y="1912"/>
                    <a:pt x="538" y="1912"/>
                  </a:cubicBezTo>
                  <a:cubicBezTo>
                    <a:pt x="541" y="1912"/>
                    <a:pt x="543" y="1912"/>
                    <a:pt x="545" y="1912"/>
                  </a:cubicBezTo>
                  <a:cubicBezTo>
                    <a:pt x="555" y="1912"/>
                    <a:pt x="564" y="1912"/>
                    <a:pt x="573" y="1912"/>
                  </a:cubicBezTo>
                  <a:cubicBezTo>
                    <a:pt x="573" y="1912"/>
                    <a:pt x="573" y="1912"/>
                    <a:pt x="573" y="1912"/>
                  </a:cubicBezTo>
                  <a:cubicBezTo>
                    <a:pt x="577" y="1912"/>
                    <a:pt x="577" y="1912"/>
                    <a:pt x="577" y="1912"/>
                  </a:cubicBezTo>
                  <a:cubicBezTo>
                    <a:pt x="581" y="1912"/>
                    <a:pt x="584" y="1913"/>
                    <a:pt x="587" y="1913"/>
                  </a:cubicBezTo>
                  <a:cubicBezTo>
                    <a:pt x="589" y="1914"/>
                    <a:pt x="590" y="1915"/>
                    <a:pt x="592" y="1915"/>
                  </a:cubicBezTo>
                  <a:cubicBezTo>
                    <a:pt x="596" y="1918"/>
                    <a:pt x="599" y="1921"/>
                    <a:pt x="595" y="1927"/>
                  </a:cubicBezTo>
                  <a:cubicBezTo>
                    <a:pt x="592" y="1934"/>
                    <a:pt x="588" y="1941"/>
                    <a:pt x="584" y="1948"/>
                  </a:cubicBezTo>
                  <a:cubicBezTo>
                    <a:pt x="579" y="1956"/>
                    <a:pt x="579" y="1956"/>
                    <a:pt x="579" y="1956"/>
                  </a:cubicBezTo>
                  <a:cubicBezTo>
                    <a:pt x="579" y="1956"/>
                    <a:pt x="579" y="1956"/>
                    <a:pt x="579" y="1956"/>
                  </a:cubicBezTo>
                  <a:close/>
                  <a:moveTo>
                    <a:pt x="1064" y="2056"/>
                  </a:moveTo>
                  <a:cubicBezTo>
                    <a:pt x="1064" y="2057"/>
                    <a:pt x="1064" y="2059"/>
                    <a:pt x="1064" y="2060"/>
                  </a:cubicBezTo>
                  <a:cubicBezTo>
                    <a:pt x="1064" y="2060"/>
                    <a:pt x="1064" y="2060"/>
                    <a:pt x="1064" y="2061"/>
                  </a:cubicBezTo>
                  <a:cubicBezTo>
                    <a:pt x="1063" y="2062"/>
                    <a:pt x="1063" y="2063"/>
                    <a:pt x="1062" y="2064"/>
                  </a:cubicBezTo>
                  <a:cubicBezTo>
                    <a:pt x="1062" y="2064"/>
                    <a:pt x="1062" y="2064"/>
                    <a:pt x="1062" y="2064"/>
                  </a:cubicBezTo>
                  <a:cubicBezTo>
                    <a:pt x="1062" y="2064"/>
                    <a:pt x="1062" y="2064"/>
                    <a:pt x="1062" y="2064"/>
                  </a:cubicBezTo>
                  <a:cubicBezTo>
                    <a:pt x="1061" y="2065"/>
                    <a:pt x="1060" y="2066"/>
                    <a:pt x="1059" y="2067"/>
                  </a:cubicBezTo>
                  <a:cubicBezTo>
                    <a:pt x="1059" y="2067"/>
                    <a:pt x="1059" y="2067"/>
                    <a:pt x="1059" y="2068"/>
                  </a:cubicBezTo>
                  <a:cubicBezTo>
                    <a:pt x="1058" y="2069"/>
                    <a:pt x="1057" y="2069"/>
                    <a:pt x="1056" y="2070"/>
                  </a:cubicBezTo>
                  <a:cubicBezTo>
                    <a:pt x="1056" y="2070"/>
                    <a:pt x="1055" y="2071"/>
                    <a:pt x="1055" y="2071"/>
                  </a:cubicBezTo>
                  <a:cubicBezTo>
                    <a:pt x="1055" y="2071"/>
                    <a:pt x="1055" y="2071"/>
                    <a:pt x="1055" y="2071"/>
                  </a:cubicBezTo>
                  <a:cubicBezTo>
                    <a:pt x="1053" y="2072"/>
                    <a:pt x="1052" y="2072"/>
                    <a:pt x="1051" y="2073"/>
                  </a:cubicBezTo>
                  <a:cubicBezTo>
                    <a:pt x="1051" y="2073"/>
                    <a:pt x="1051" y="2073"/>
                    <a:pt x="1050" y="2073"/>
                  </a:cubicBezTo>
                  <a:cubicBezTo>
                    <a:pt x="1049" y="2074"/>
                    <a:pt x="1048" y="2074"/>
                    <a:pt x="1047" y="2074"/>
                  </a:cubicBezTo>
                  <a:cubicBezTo>
                    <a:pt x="1047" y="2075"/>
                    <a:pt x="1046" y="2075"/>
                    <a:pt x="1046" y="2075"/>
                  </a:cubicBezTo>
                  <a:cubicBezTo>
                    <a:pt x="1046" y="2075"/>
                    <a:pt x="1045" y="2075"/>
                    <a:pt x="1045" y="2075"/>
                  </a:cubicBezTo>
                  <a:cubicBezTo>
                    <a:pt x="1045" y="2075"/>
                    <a:pt x="1045" y="2075"/>
                    <a:pt x="1044" y="2075"/>
                  </a:cubicBezTo>
                  <a:cubicBezTo>
                    <a:pt x="1043" y="2076"/>
                    <a:pt x="1042" y="2076"/>
                    <a:pt x="1041" y="2076"/>
                  </a:cubicBezTo>
                  <a:cubicBezTo>
                    <a:pt x="1039" y="2076"/>
                    <a:pt x="1038" y="2076"/>
                    <a:pt x="1037" y="2077"/>
                  </a:cubicBezTo>
                  <a:cubicBezTo>
                    <a:pt x="1036" y="2077"/>
                    <a:pt x="1035" y="2077"/>
                    <a:pt x="1034" y="2077"/>
                  </a:cubicBezTo>
                  <a:cubicBezTo>
                    <a:pt x="1033" y="2077"/>
                    <a:pt x="1033" y="2077"/>
                    <a:pt x="1033" y="2077"/>
                  </a:cubicBezTo>
                  <a:cubicBezTo>
                    <a:pt x="1031" y="2077"/>
                    <a:pt x="1031" y="2077"/>
                    <a:pt x="1031" y="2077"/>
                  </a:cubicBezTo>
                  <a:cubicBezTo>
                    <a:pt x="1031" y="2077"/>
                    <a:pt x="1031" y="2077"/>
                    <a:pt x="1031" y="2077"/>
                  </a:cubicBezTo>
                  <a:cubicBezTo>
                    <a:pt x="1025" y="2077"/>
                    <a:pt x="1018" y="2077"/>
                    <a:pt x="1011" y="2077"/>
                  </a:cubicBezTo>
                  <a:cubicBezTo>
                    <a:pt x="981" y="2077"/>
                    <a:pt x="630" y="2078"/>
                    <a:pt x="605" y="2078"/>
                  </a:cubicBezTo>
                  <a:cubicBezTo>
                    <a:pt x="604" y="2078"/>
                    <a:pt x="602" y="2078"/>
                    <a:pt x="600" y="2078"/>
                  </a:cubicBezTo>
                  <a:cubicBezTo>
                    <a:pt x="598" y="2077"/>
                    <a:pt x="596" y="2077"/>
                    <a:pt x="594" y="2076"/>
                  </a:cubicBezTo>
                  <a:cubicBezTo>
                    <a:pt x="590" y="2075"/>
                    <a:pt x="588" y="2074"/>
                    <a:pt x="586" y="2072"/>
                  </a:cubicBezTo>
                  <a:cubicBezTo>
                    <a:pt x="584" y="2070"/>
                    <a:pt x="583" y="2068"/>
                    <a:pt x="582" y="2065"/>
                  </a:cubicBezTo>
                  <a:cubicBezTo>
                    <a:pt x="582" y="2063"/>
                    <a:pt x="582" y="2060"/>
                    <a:pt x="584" y="2057"/>
                  </a:cubicBezTo>
                  <a:cubicBezTo>
                    <a:pt x="584" y="2056"/>
                    <a:pt x="584" y="2056"/>
                    <a:pt x="584" y="2056"/>
                  </a:cubicBezTo>
                  <a:cubicBezTo>
                    <a:pt x="584" y="2056"/>
                    <a:pt x="584" y="2056"/>
                    <a:pt x="584" y="2056"/>
                  </a:cubicBezTo>
                  <a:cubicBezTo>
                    <a:pt x="588" y="2048"/>
                    <a:pt x="592" y="2040"/>
                    <a:pt x="596" y="2031"/>
                  </a:cubicBezTo>
                  <a:cubicBezTo>
                    <a:pt x="597" y="2030"/>
                    <a:pt x="598" y="2029"/>
                    <a:pt x="598" y="2027"/>
                  </a:cubicBezTo>
                  <a:cubicBezTo>
                    <a:pt x="601" y="2021"/>
                    <a:pt x="601" y="2021"/>
                    <a:pt x="601" y="2021"/>
                  </a:cubicBezTo>
                  <a:cubicBezTo>
                    <a:pt x="603" y="2018"/>
                    <a:pt x="605" y="2016"/>
                    <a:pt x="607" y="2014"/>
                  </a:cubicBezTo>
                  <a:cubicBezTo>
                    <a:pt x="608" y="2013"/>
                    <a:pt x="609" y="2013"/>
                    <a:pt x="609" y="2012"/>
                  </a:cubicBezTo>
                  <a:cubicBezTo>
                    <a:pt x="610" y="2012"/>
                    <a:pt x="610" y="2012"/>
                    <a:pt x="610" y="2011"/>
                  </a:cubicBezTo>
                  <a:cubicBezTo>
                    <a:pt x="611" y="2011"/>
                    <a:pt x="612" y="2011"/>
                    <a:pt x="612" y="2010"/>
                  </a:cubicBezTo>
                  <a:cubicBezTo>
                    <a:pt x="612" y="2010"/>
                    <a:pt x="612" y="2010"/>
                    <a:pt x="613" y="2010"/>
                  </a:cubicBezTo>
                  <a:cubicBezTo>
                    <a:pt x="613" y="2010"/>
                    <a:pt x="613" y="2010"/>
                    <a:pt x="614" y="2009"/>
                  </a:cubicBezTo>
                  <a:cubicBezTo>
                    <a:pt x="615" y="2009"/>
                    <a:pt x="616" y="2008"/>
                    <a:pt x="617" y="2008"/>
                  </a:cubicBezTo>
                  <a:cubicBezTo>
                    <a:pt x="617" y="2008"/>
                    <a:pt x="618" y="2007"/>
                    <a:pt x="618" y="2007"/>
                  </a:cubicBezTo>
                  <a:cubicBezTo>
                    <a:pt x="619" y="2007"/>
                    <a:pt x="620" y="2007"/>
                    <a:pt x="621" y="2006"/>
                  </a:cubicBezTo>
                  <a:cubicBezTo>
                    <a:pt x="622" y="2006"/>
                    <a:pt x="623" y="2005"/>
                    <a:pt x="625" y="2005"/>
                  </a:cubicBezTo>
                  <a:cubicBezTo>
                    <a:pt x="625" y="2005"/>
                    <a:pt x="626" y="2004"/>
                    <a:pt x="627" y="2004"/>
                  </a:cubicBezTo>
                  <a:cubicBezTo>
                    <a:pt x="627" y="2004"/>
                    <a:pt x="628" y="2004"/>
                    <a:pt x="628" y="2004"/>
                  </a:cubicBezTo>
                  <a:cubicBezTo>
                    <a:pt x="632" y="2003"/>
                    <a:pt x="636" y="2002"/>
                    <a:pt x="640" y="2002"/>
                  </a:cubicBezTo>
                  <a:cubicBezTo>
                    <a:pt x="640" y="2002"/>
                    <a:pt x="1008" y="2001"/>
                    <a:pt x="1021" y="2001"/>
                  </a:cubicBezTo>
                  <a:cubicBezTo>
                    <a:pt x="1026" y="2001"/>
                    <a:pt x="1030" y="2001"/>
                    <a:pt x="1034" y="2001"/>
                  </a:cubicBezTo>
                  <a:cubicBezTo>
                    <a:pt x="1036" y="2001"/>
                    <a:pt x="1038" y="2002"/>
                    <a:pt x="1040" y="2002"/>
                  </a:cubicBezTo>
                  <a:cubicBezTo>
                    <a:pt x="1040" y="2002"/>
                    <a:pt x="1040" y="2002"/>
                    <a:pt x="1041" y="2002"/>
                  </a:cubicBezTo>
                  <a:cubicBezTo>
                    <a:pt x="1042" y="2002"/>
                    <a:pt x="1044" y="2002"/>
                    <a:pt x="1045" y="2003"/>
                  </a:cubicBezTo>
                  <a:cubicBezTo>
                    <a:pt x="1045" y="2003"/>
                    <a:pt x="1046" y="2003"/>
                    <a:pt x="1046" y="2003"/>
                  </a:cubicBezTo>
                  <a:cubicBezTo>
                    <a:pt x="1046" y="2003"/>
                    <a:pt x="1046" y="2003"/>
                    <a:pt x="1046" y="2003"/>
                  </a:cubicBezTo>
                  <a:cubicBezTo>
                    <a:pt x="1048" y="2003"/>
                    <a:pt x="1049" y="2004"/>
                    <a:pt x="1050" y="2004"/>
                  </a:cubicBezTo>
                  <a:cubicBezTo>
                    <a:pt x="1050" y="2004"/>
                    <a:pt x="1051" y="2005"/>
                    <a:pt x="1051" y="2005"/>
                  </a:cubicBezTo>
                  <a:cubicBezTo>
                    <a:pt x="1052" y="2005"/>
                    <a:pt x="1053" y="2006"/>
                    <a:pt x="1054" y="2006"/>
                  </a:cubicBezTo>
                  <a:cubicBezTo>
                    <a:pt x="1055" y="2006"/>
                    <a:pt x="1055" y="2007"/>
                    <a:pt x="1055" y="2007"/>
                  </a:cubicBezTo>
                  <a:cubicBezTo>
                    <a:pt x="1055" y="2007"/>
                    <a:pt x="1055" y="2007"/>
                    <a:pt x="1056" y="2007"/>
                  </a:cubicBezTo>
                  <a:cubicBezTo>
                    <a:pt x="1056" y="2008"/>
                    <a:pt x="1057" y="2008"/>
                    <a:pt x="1058" y="2009"/>
                  </a:cubicBezTo>
                  <a:cubicBezTo>
                    <a:pt x="1059" y="2010"/>
                    <a:pt x="1061" y="2011"/>
                    <a:pt x="1061" y="2013"/>
                  </a:cubicBezTo>
                  <a:cubicBezTo>
                    <a:pt x="1063" y="2015"/>
                    <a:pt x="1064" y="2017"/>
                    <a:pt x="1064" y="2020"/>
                  </a:cubicBezTo>
                  <a:cubicBezTo>
                    <a:pt x="1064" y="2022"/>
                    <a:pt x="1064" y="2022"/>
                    <a:pt x="1064" y="2022"/>
                  </a:cubicBezTo>
                  <a:cubicBezTo>
                    <a:pt x="1064" y="2022"/>
                    <a:pt x="1064" y="2022"/>
                    <a:pt x="1064" y="2022"/>
                  </a:cubicBezTo>
                  <a:cubicBezTo>
                    <a:pt x="1064" y="2031"/>
                    <a:pt x="1064" y="2040"/>
                    <a:pt x="1064" y="2049"/>
                  </a:cubicBezTo>
                  <a:cubicBezTo>
                    <a:pt x="1064" y="2051"/>
                    <a:pt x="1064" y="2054"/>
                    <a:pt x="1064" y="2056"/>
                  </a:cubicBezTo>
                  <a:close/>
                  <a:moveTo>
                    <a:pt x="1114" y="1878"/>
                  </a:moveTo>
                  <a:cubicBezTo>
                    <a:pt x="1114" y="1878"/>
                    <a:pt x="1114" y="1877"/>
                    <a:pt x="1113" y="1877"/>
                  </a:cubicBezTo>
                  <a:cubicBezTo>
                    <a:pt x="1113" y="1877"/>
                    <a:pt x="1113" y="1877"/>
                    <a:pt x="1113" y="1877"/>
                  </a:cubicBezTo>
                  <a:cubicBezTo>
                    <a:pt x="1112" y="1875"/>
                    <a:pt x="1111" y="1873"/>
                    <a:pt x="1111" y="1871"/>
                  </a:cubicBezTo>
                  <a:cubicBezTo>
                    <a:pt x="1111" y="1870"/>
                    <a:pt x="1111" y="1870"/>
                    <a:pt x="1111" y="1870"/>
                  </a:cubicBezTo>
                  <a:cubicBezTo>
                    <a:pt x="1110" y="1868"/>
                    <a:pt x="1110" y="1867"/>
                    <a:pt x="1110" y="1866"/>
                  </a:cubicBezTo>
                  <a:cubicBezTo>
                    <a:pt x="1110" y="1866"/>
                    <a:pt x="1110" y="1866"/>
                    <a:pt x="1110" y="1866"/>
                  </a:cubicBezTo>
                  <a:cubicBezTo>
                    <a:pt x="1110" y="1861"/>
                    <a:pt x="1109" y="1855"/>
                    <a:pt x="1109" y="1849"/>
                  </a:cubicBezTo>
                  <a:cubicBezTo>
                    <a:pt x="1109" y="1848"/>
                    <a:pt x="1109" y="1848"/>
                    <a:pt x="1109" y="1848"/>
                  </a:cubicBezTo>
                  <a:cubicBezTo>
                    <a:pt x="1109" y="1846"/>
                    <a:pt x="1109" y="1844"/>
                    <a:pt x="1110" y="1843"/>
                  </a:cubicBezTo>
                  <a:cubicBezTo>
                    <a:pt x="1112" y="1841"/>
                    <a:pt x="1113" y="1840"/>
                    <a:pt x="1115" y="1839"/>
                  </a:cubicBezTo>
                  <a:cubicBezTo>
                    <a:pt x="1118" y="1838"/>
                    <a:pt x="1120" y="1837"/>
                    <a:pt x="1123" y="1836"/>
                  </a:cubicBezTo>
                  <a:cubicBezTo>
                    <a:pt x="1123" y="1836"/>
                    <a:pt x="1123" y="1836"/>
                    <a:pt x="1123" y="1836"/>
                  </a:cubicBezTo>
                  <a:cubicBezTo>
                    <a:pt x="1123" y="1836"/>
                    <a:pt x="1123" y="1836"/>
                    <a:pt x="1123" y="1836"/>
                  </a:cubicBezTo>
                  <a:cubicBezTo>
                    <a:pt x="1124" y="1836"/>
                    <a:pt x="1125" y="1836"/>
                    <a:pt x="1126" y="1836"/>
                  </a:cubicBezTo>
                  <a:cubicBezTo>
                    <a:pt x="1127" y="1836"/>
                    <a:pt x="1127" y="1836"/>
                    <a:pt x="1128" y="1836"/>
                  </a:cubicBezTo>
                  <a:cubicBezTo>
                    <a:pt x="1133" y="1835"/>
                    <a:pt x="1138" y="1835"/>
                    <a:pt x="1143" y="1835"/>
                  </a:cubicBezTo>
                  <a:cubicBezTo>
                    <a:pt x="1176" y="1835"/>
                    <a:pt x="1176" y="1835"/>
                    <a:pt x="1176" y="1835"/>
                  </a:cubicBezTo>
                  <a:cubicBezTo>
                    <a:pt x="1178" y="1835"/>
                    <a:pt x="1180" y="1835"/>
                    <a:pt x="1182" y="1836"/>
                  </a:cubicBezTo>
                  <a:cubicBezTo>
                    <a:pt x="1191" y="1837"/>
                    <a:pt x="1201" y="1839"/>
                    <a:pt x="1203" y="1848"/>
                  </a:cubicBezTo>
                  <a:cubicBezTo>
                    <a:pt x="1205" y="1855"/>
                    <a:pt x="1206" y="1863"/>
                    <a:pt x="1207" y="1870"/>
                  </a:cubicBezTo>
                  <a:cubicBezTo>
                    <a:pt x="1207" y="1871"/>
                    <a:pt x="1207" y="1871"/>
                    <a:pt x="1207" y="1871"/>
                  </a:cubicBezTo>
                  <a:cubicBezTo>
                    <a:pt x="1208" y="1873"/>
                    <a:pt x="1207" y="1874"/>
                    <a:pt x="1207" y="1876"/>
                  </a:cubicBezTo>
                  <a:cubicBezTo>
                    <a:pt x="1207" y="1876"/>
                    <a:pt x="1207" y="1876"/>
                    <a:pt x="1206" y="1876"/>
                  </a:cubicBezTo>
                  <a:cubicBezTo>
                    <a:pt x="1206" y="1876"/>
                    <a:pt x="1206" y="1876"/>
                    <a:pt x="1206" y="1876"/>
                  </a:cubicBezTo>
                  <a:cubicBezTo>
                    <a:pt x="1206" y="1877"/>
                    <a:pt x="1206" y="1877"/>
                    <a:pt x="1206" y="1877"/>
                  </a:cubicBezTo>
                  <a:cubicBezTo>
                    <a:pt x="1204" y="1880"/>
                    <a:pt x="1200" y="1882"/>
                    <a:pt x="1195" y="1883"/>
                  </a:cubicBezTo>
                  <a:cubicBezTo>
                    <a:pt x="1195" y="1883"/>
                    <a:pt x="1195" y="1884"/>
                    <a:pt x="1194" y="1884"/>
                  </a:cubicBezTo>
                  <a:cubicBezTo>
                    <a:pt x="1194" y="1884"/>
                    <a:pt x="1193" y="1884"/>
                    <a:pt x="1193" y="1884"/>
                  </a:cubicBezTo>
                  <a:cubicBezTo>
                    <a:pt x="1192" y="1884"/>
                    <a:pt x="1192" y="1884"/>
                    <a:pt x="1192" y="1884"/>
                  </a:cubicBezTo>
                  <a:cubicBezTo>
                    <a:pt x="1191" y="1884"/>
                    <a:pt x="1190" y="1884"/>
                    <a:pt x="1189" y="1885"/>
                  </a:cubicBezTo>
                  <a:cubicBezTo>
                    <a:pt x="1178" y="1886"/>
                    <a:pt x="1164" y="1885"/>
                    <a:pt x="1158" y="1885"/>
                  </a:cubicBezTo>
                  <a:cubicBezTo>
                    <a:pt x="1137" y="1885"/>
                    <a:pt x="1137" y="1885"/>
                    <a:pt x="1137" y="1885"/>
                  </a:cubicBezTo>
                  <a:cubicBezTo>
                    <a:pt x="1135" y="1885"/>
                    <a:pt x="1134" y="1885"/>
                    <a:pt x="1132" y="1885"/>
                  </a:cubicBezTo>
                  <a:cubicBezTo>
                    <a:pt x="1131" y="1884"/>
                    <a:pt x="1130" y="1884"/>
                    <a:pt x="1128" y="1884"/>
                  </a:cubicBezTo>
                  <a:cubicBezTo>
                    <a:pt x="1128" y="1884"/>
                    <a:pt x="1128" y="1884"/>
                    <a:pt x="1127" y="1884"/>
                  </a:cubicBezTo>
                  <a:cubicBezTo>
                    <a:pt x="1127" y="1884"/>
                    <a:pt x="1127" y="1884"/>
                    <a:pt x="1127" y="1884"/>
                  </a:cubicBezTo>
                  <a:cubicBezTo>
                    <a:pt x="1126" y="1883"/>
                    <a:pt x="1125" y="1883"/>
                    <a:pt x="1123" y="1883"/>
                  </a:cubicBezTo>
                  <a:cubicBezTo>
                    <a:pt x="1123" y="1883"/>
                    <a:pt x="1122" y="1882"/>
                    <a:pt x="1122" y="1882"/>
                  </a:cubicBezTo>
                  <a:cubicBezTo>
                    <a:pt x="1121" y="1882"/>
                    <a:pt x="1120" y="1881"/>
                    <a:pt x="1119" y="1881"/>
                  </a:cubicBezTo>
                  <a:cubicBezTo>
                    <a:pt x="1117" y="1880"/>
                    <a:pt x="1116" y="1879"/>
                    <a:pt x="1115" y="1878"/>
                  </a:cubicBezTo>
                  <a:cubicBezTo>
                    <a:pt x="1115" y="1878"/>
                    <a:pt x="1114" y="1878"/>
                    <a:pt x="1114" y="1878"/>
                  </a:cubicBezTo>
                  <a:close/>
                  <a:moveTo>
                    <a:pt x="1120" y="1961"/>
                  </a:moveTo>
                  <a:cubicBezTo>
                    <a:pt x="1118" y="1959"/>
                    <a:pt x="1117" y="1957"/>
                    <a:pt x="1117" y="1955"/>
                  </a:cubicBezTo>
                  <a:cubicBezTo>
                    <a:pt x="1117" y="1952"/>
                    <a:pt x="1117" y="1952"/>
                    <a:pt x="1117" y="1952"/>
                  </a:cubicBezTo>
                  <a:cubicBezTo>
                    <a:pt x="1117" y="1952"/>
                    <a:pt x="1117" y="1952"/>
                    <a:pt x="1117" y="1952"/>
                  </a:cubicBezTo>
                  <a:cubicBezTo>
                    <a:pt x="1116" y="1943"/>
                    <a:pt x="1116" y="1935"/>
                    <a:pt x="1115" y="1926"/>
                  </a:cubicBezTo>
                  <a:cubicBezTo>
                    <a:pt x="1115" y="1926"/>
                    <a:pt x="1115" y="1926"/>
                    <a:pt x="1115" y="1926"/>
                  </a:cubicBezTo>
                  <a:cubicBezTo>
                    <a:pt x="1115" y="1926"/>
                    <a:pt x="1115" y="1926"/>
                    <a:pt x="1115" y="1926"/>
                  </a:cubicBezTo>
                  <a:cubicBezTo>
                    <a:pt x="1115" y="1925"/>
                    <a:pt x="1115" y="1925"/>
                    <a:pt x="1115" y="1924"/>
                  </a:cubicBezTo>
                  <a:cubicBezTo>
                    <a:pt x="1117" y="1906"/>
                    <a:pt x="1155" y="1911"/>
                    <a:pt x="1167" y="1911"/>
                  </a:cubicBezTo>
                  <a:cubicBezTo>
                    <a:pt x="1181" y="1911"/>
                    <a:pt x="1208" y="1907"/>
                    <a:pt x="1216" y="1921"/>
                  </a:cubicBezTo>
                  <a:cubicBezTo>
                    <a:pt x="1217" y="1923"/>
                    <a:pt x="1218" y="1924"/>
                    <a:pt x="1218" y="1925"/>
                  </a:cubicBezTo>
                  <a:cubicBezTo>
                    <a:pt x="1219" y="1927"/>
                    <a:pt x="1219" y="1927"/>
                    <a:pt x="1219" y="1927"/>
                  </a:cubicBezTo>
                  <a:cubicBezTo>
                    <a:pt x="1219" y="1927"/>
                    <a:pt x="1219" y="1927"/>
                    <a:pt x="1219" y="1927"/>
                  </a:cubicBezTo>
                  <a:cubicBezTo>
                    <a:pt x="1219" y="1931"/>
                    <a:pt x="1220" y="1936"/>
                    <a:pt x="1221" y="1940"/>
                  </a:cubicBezTo>
                  <a:cubicBezTo>
                    <a:pt x="1224" y="1955"/>
                    <a:pt x="1224" y="1955"/>
                    <a:pt x="1224" y="1955"/>
                  </a:cubicBezTo>
                  <a:cubicBezTo>
                    <a:pt x="1225" y="1957"/>
                    <a:pt x="1224" y="1959"/>
                    <a:pt x="1223" y="1961"/>
                  </a:cubicBezTo>
                  <a:cubicBezTo>
                    <a:pt x="1223" y="1962"/>
                    <a:pt x="1222" y="1963"/>
                    <a:pt x="1220" y="1964"/>
                  </a:cubicBezTo>
                  <a:cubicBezTo>
                    <a:pt x="1220" y="1965"/>
                    <a:pt x="1219" y="1965"/>
                    <a:pt x="1219" y="1966"/>
                  </a:cubicBezTo>
                  <a:cubicBezTo>
                    <a:pt x="1219" y="1966"/>
                    <a:pt x="1218" y="1966"/>
                    <a:pt x="1218" y="1966"/>
                  </a:cubicBezTo>
                  <a:cubicBezTo>
                    <a:pt x="1218" y="1966"/>
                    <a:pt x="1218" y="1966"/>
                    <a:pt x="1218" y="1967"/>
                  </a:cubicBezTo>
                  <a:cubicBezTo>
                    <a:pt x="1217" y="1967"/>
                    <a:pt x="1216" y="1967"/>
                    <a:pt x="1215" y="1968"/>
                  </a:cubicBezTo>
                  <a:cubicBezTo>
                    <a:pt x="1215" y="1968"/>
                    <a:pt x="1214" y="1968"/>
                    <a:pt x="1213" y="1969"/>
                  </a:cubicBezTo>
                  <a:cubicBezTo>
                    <a:pt x="1213" y="1969"/>
                    <a:pt x="1212" y="1969"/>
                    <a:pt x="1212" y="1969"/>
                  </a:cubicBezTo>
                  <a:cubicBezTo>
                    <a:pt x="1211" y="1969"/>
                    <a:pt x="1211" y="1970"/>
                    <a:pt x="1210" y="1970"/>
                  </a:cubicBezTo>
                  <a:cubicBezTo>
                    <a:pt x="1209" y="1970"/>
                    <a:pt x="1209" y="1970"/>
                    <a:pt x="1208" y="1970"/>
                  </a:cubicBezTo>
                  <a:cubicBezTo>
                    <a:pt x="1208" y="1970"/>
                    <a:pt x="1207" y="1970"/>
                    <a:pt x="1207" y="1970"/>
                  </a:cubicBezTo>
                  <a:cubicBezTo>
                    <a:pt x="1206" y="1971"/>
                    <a:pt x="1205" y="1971"/>
                    <a:pt x="1204" y="1971"/>
                  </a:cubicBezTo>
                  <a:cubicBezTo>
                    <a:pt x="1202" y="1971"/>
                    <a:pt x="1201" y="1971"/>
                    <a:pt x="1199" y="1971"/>
                  </a:cubicBezTo>
                  <a:cubicBezTo>
                    <a:pt x="1199" y="1971"/>
                    <a:pt x="1199" y="1971"/>
                    <a:pt x="1199" y="1971"/>
                  </a:cubicBezTo>
                  <a:cubicBezTo>
                    <a:pt x="1199" y="1971"/>
                    <a:pt x="1199" y="1971"/>
                    <a:pt x="1199" y="1971"/>
                  </a:cubicBezTo>
                  <a:cubicBezTo>
                    <a:pt x="1181" y="1971"/>
                    <a:pt x="1164" y="1971"/>
                    <a:pt x="1147" y="1971"/>
                  </a:cubicBezTo>
                  <a:cubicBezTo>
                    <a:pt x="1145" y="1971"/>
                    <a:pt x="1143" y="1971"/>
                    <a:pt x="1141" y="1971"/>
                  </a:cubicBezTo>
                  <a:cubicBezTo>
                    <a:pt x="1141" y="1971"/>
                    <a:pt x="1140" y="1971"/>
                    <a:pt x="1140" y="1971"/>
                  </a:cubicBezTo>
                  <a:cubicBezTo>
                    <a:pt x="1139" y="1971"/>
                    <a:pt x="1137" y="1970"/>
                    <a:pt x="1136" y="1970"/>
                  </a:cubicBezTo>
                  <a:cubicBezTo>
                    <a:pt x="1136" y="1970"/>
                    <a:pt x="1136" y="1970"/>
                    <a:pt x="1136" y="1970"/>
                  </a:cubicBezTo>
                  <a:cubicBezTo>
                    <a:pt x="1135" y="1970"/>
                    <a:pt x="1135" y="1970"/>
                    <a:pt x="1135" y="1970"/>
                  </a:cubicBezTo>
                  <a:cubicBezTo>
                    <a:pt x="1134" y="1969"/>
                    <a:pt x="1132" y="1969"/>
                    <a:pt x="1131" y="1969"/>
                  </a:cubicBezTo>
                  <a:cubicBezTo>
                    <a:pt x="1130" y="1968"/>
                    <a:pt x="1130" y="1968"/>
                    <a:pt x="1129" y="1968"/>
                  </a:cubicBezTo>
                  <a:cubicBezTo>
                    <a:pt x="1128" y="1967"/>
                    <a:pt x="1128" y="1967"/>
                    <a:pt x="1127" y="1967"/>
                  </a:cubicBezTo>
                  <a:cubicBezTo>
                    <a:pt x="1127" y="1967"/>
                    <a:pt x="1126" y="1967"/>
                    <a:pt x="1126" y="1966"/>
                  </a:cubicBezTo>
                  <a:cubicBezTo>
                    <a:pt x="1124" y="1965"/>
                    <a:pt x="1121" y="1963"/>
                    <a:pt x="1120" y="1961"/>
                  </a:cubicBezTo>
                  <a:close/>
                  <a:moveTo>
                    <a:pt x="1244" y="2063"/>
                  </a:moveTo>
                  <a:cubicBezTo>
                    <a:pt x="1243" y="2066"/>
                    <a:pt x="1241" y="2068"/>
                    <a:pt x="1238" y="2070"/>
                  </a:cubicBezTo>
                  <a:cubicBezTo>
                    <a:pt x="1236" y="2072"/>
                    <a:pt x="1233" y="2074"/>
                    <a:pt x="1229" y="2075"/>
                  </a:cubicBezTo>
                  <a:cubicBezTo>
                    <a:pt x="1225" y="2076"/>
                    <a:pt x="1221" y="2076"/>
                    <a:pt x="1217" y="2076"/>
                  </a:cubicBezTo>
                  <a:cubicBezTo>
                    <a:pt x="1205" y="2076"/>
                    <a:pt x="1205" y="2076"/>
                    <a:pt x="1205" y="2076"/>
                  </a:cubicBezTo>
                  <a:cubicBezTo>
                    <a:pt x="1205" y="2076"/>
                    <a:pt x="1205" y="2076"/>
                    <a:pt x="1205" y="2076"/>
                  </a:cubicBezTo>
                  <a:cubicBezTo>
                    <a:pt x="1189" y="2076"/>
                    <a:pt x="1174" y="2076"/>
                    <a:pt x="1158" y="2077"/>
                  </a:cubicBezTo>
                  <a:cubicBezTo>
                    <a:pt x="1156" y="2077"/>
                    <a:pt x="1154" y="2076"/>
                    <a:pt x="1152" y="2076"/>
                  </a:cubicBezTo>
                  <a:cubicBezTo>
                    <a:pt x="1152" y="2076"/>
                    <a:pt x="1151" y="2076"/>
                    <a:pt x="1151" y="2076"/>
                  </a:cubicBezTo>
                  <a:cubicBezTo>
                    <a:pt x="1149" y="2076"/>
                    <a:pt x="1148" y="2075"/>
                    <a:pt x="1146" y="2075"/>
                  </a:cubicBezTo>
                  <a:cubicBezTo>
                    <a:pt x="1146" y="2075"/>
                    <a:pt x="1146" y="2075"/>
                    <a:pt x="1146" y="2075"/>
                  </a:cubicBezTo>
                  <a:cubicBezTo>
                    <a:pt x="1145" y="2075"/>
                    <a:pt x="1145" y="2075"/>
                    <a:pt x="1145" y="2075"/>
                  </a:cubicBezTo>
                  <a:cubicBezTo>
                    <a:pt x="1138" y="2073"/>
                    <a:pt x="1132" y="2069"/>
                    <a:pt x="1128" y="2064"/>
                  </a:cubicBezTo>
                  <a:cubicBezTo>
                    <a:pt x="1128" y="2064"/>
                    <a:pt x="1128" y="2064"/>
                    <a:pt x="1128" y="2064"/>
                  </a:cubicBezTo>
                  <a:cubicBezTo>
                    <a:pt x="1128" y="2064"/>
                    <a:pt x="1128" y="2064"/>
                    <a:pt x="1128" y="2064"/>
                  </a:cubicBezTo>
                  <a:cubicBezTo>
                    <a:pt x="1127" y="2063"/>
                    <a:pt x="1126" y="2062"/>
                    <a:pt x="1126" y="2060"/>
                  </a:cubicBezTo>
                  <a:cubicBezTo>
                    <a:pt x="1126" y="2060"/>
                    <a:pt x="1126" y="2059"/>
                    <a:pt x="1125" y="2059"/>
                  </a:cubicBezTo>
                  <a:cubicBezTo>
                    <a:pt x="1125" y="2058"/>
                    <a:pt x="1125" y="2057"/>
                    <a:pt x="1125" y="2057"/>
                  </a:cubicBezTo>
                  <a:cubicBezTo>
                    <a:pt x="1125" y="2056"/>
                    <a:pt x="1125" y="2056"/>
                    <a:pt x="1125" y="2056"/>
                  </a:cubicBezTo>
                  <a:cubicBezTo>
                    <a:pt x="1125" y="2055"/>
                    <a:pt x="1125" y="2055"/>
                    <a:pt x="1125" y="2055"/>
                  </a:cubicBezTo>
                  <a:cubicBezTo>
                    <a:pt x="1125" y="2055"/>
                    <a:pt x="1125" y="2055"/>
                    <a:pt x="1125" y="2055"/>
                  </a:cubicBezTo>
                  <a:cubicBezTo>
                    <a:pt x="1124" y="2046"/>
                    <a:pt x="1123" y="2037"/>
                    <a:pt x="1123" y="2029"/>
                  </a:cubicBezTo>
                  <a:cubicBezTo>
                    <a:pt x="1123" y="2027"/>
                    <a:pt x="1122" y="2026"/>
                    <a:pt x="1122" y="2024"/>
                  </a:cubicBezTo>
                  <a:cubicBezTo>
                    <a:pt x="1122" y="2020"/>
                    <a:pt x="1122" y="2020"/>
                    <a:pt x="1122" y="2020"/>
                  </a:cubicBezTo>
                  <a:cubicBezTo>
                    <a:pt x="1122" y="2019"/>
                    <a:pt x="1122" y="2019"/>
                    <a:pt x="1122" y="2019"/>
                  </a:cubicBezTo>
                  <a:cubicBezTo>
                    <a:pt x="1122" y="2018"/>
                    <a:pt x="1122" y="2017"/>
                    <a:pt x="1122" y="2016"/>
                  </a:cubicBezTo>
                  <a:cubicBezTo>
                    <a:pt x="1122" y="2016"/>
                    <a:pt x="1123" y="2016"/>
                    <a:pt x="1123" y="2015"/>
                  </a:cubicBezTo>
                  <a:cubicBezTo>
                    <a:pt x="1123" y="2014"/>
                    <a:pt x="1123" y="2014"/>
                    <a:pt x="1123" y="2013"/>
                  </a:cubicBezTo>
                  <a:cubicBezTo>
                    <a:pt x="1124" y="2013"/>
                    <a:pt x="1124" y="2013"/>
                    <a:pt x="1124" y="2012"/>
                  </a:cubicBezTo>
                  <a:cubicBezTo>
                    <a:pt x="1124" y="2012"/>
                    <a:pt x="1124" y="2012"/>
                    <a:pt x="1124" y="2012"/>
                  </a:cubicBezTo>
                  <a:cubicBezTo>
                    <a:pt x="1125" y="2011"/>
                    <a:pt x="1125" y="2010"/>
                    <a:pt x="1126" y="2010"/>
                  </a:cubicBezTo>
                  <a:cubicBezTo>
                    <a:pt x="1126" y="2009"/>
                    <a:pt x="1127" y="2009"/>
                    <a:pt x="1127" y="2009"/>
                  </a:cubicBezTo>
                  <a:cubicBezTo>
                    <a:pt x="1128" y="2008"/>
                    <a:pt x="1128" y="2008"/>
                    <a:pt x="1129" y="2007"/>
                  </a:cubicBezTo>
                  <a:cubicBezTo>
                    <a:pt x="1129" y="2007"/>
                    <a:pt x="1129" y="2007"/>
                    <a:pt x="1130" y="2006"/>
                  </a:cubicBezTo>
                  <a:cubicBezTo>
                    <a:pt x="1130" y="2006"/>
                    <a:pt x="1130" y="2006"/>
                    <a:pt x="1130" y="2006"/>
                  </a:cubicBezTo>
                  <a:cubicBezTo>
                    <a:pt x="1131" y="2006"/>
                    <a:pt x="1132" y="2005"/>
                    <a:pt x="1133" y="2004"/>
                  </a:cubicBezTo>
                  <a:cubicBezTo>
                    <a:pt x="1134" y="2004"/>
                    <a:pt x="1134" y="2004"/>
                    <a:pt x="1134" y="2004"/>
                  </a:cubicBezTo>
                  <a:cubicBezTo>
                    <a:pt x="1134" y="2004"/>
                    <a:pt x="1135" y="2004"/>
                    <a:pt x="1135" y="2004"/>
                  </a:cubicBezTo>
                  <a:cubicBezTo>
                    <a:pt x="1135" y="2004"/>
                    <a:pt x="1135" y="2004"/>
                    <a:pt x="1136" y="2004"/>
                  </a:cubicBezTo>
                  <a:cubicBezTo>
                    <a:pt x="1137" y="2003"/>
                    <a:pt x="1138" y="2003"/>
                    <a:pt x="1139" y="2003"/>
                  </a:cubicBezTo>
                  <a:cubicBezTo>
                    <a:pt x="1139" y="2002"/>
                    <a:pt x="1140" y="2002"/>
                    <a:pt x="1140" y="2002"/>
                  </a:cubicBezTo>
                  <a:cubicBezTo>
                    <a:pt x="1141" y="2002"/>
                    <a:pt x="1141" y="2002"/>
                    <a:pt x="1142" y="2002"/>
                  </a:cubicBezTo>
                  <a:cubicBezTo>
                    <a:pt x="1143" y="2002"/>
                    <a:pt x="1145" y="2001"/>
                    <a:pt x="1147" y="2001"/>
                  </a:cubicBezTo>
                  <a:cubicBezTo>
                    <a:pt x="1147" y="2001"/>
                    <a:pt x="1148" y="2001"/>
                    <a:pt x="1148" y="2001"/>
                  </a:cubicBezTo>
                  <a:cubicBezTo>
                    <a:pt x="1149" y="2001"/>
                    <a:pt x="1149" y="2001"/>
                    <a:pt x="1150" y="2001"/>
                  </a:cubicBezTo>
                  <a:cubicBezTo>
                    <a:pt x="1153" y="2001"/>
                    <a:pt x="1153" y="2001"/>
                    <a:pt x="1153" y="2001"/>
                  </a:cubicBezTo>
                  <a:cubicBezTo>
                    <a:pt x="1155" y="2001"/>
                    <a:pt x="1158" y="2001"/>
                    <a:pt x="1160" y="2001"/>
                  </a:cubicBezTo>
                  <a:cubicBezTo>
                    <a:pt x="1163" y="2001"/>
                    <a:pt x="1165" y="2001"/>
                    <a:pt x="1168" y="2001"/>
                  </a:cubicBezTo>
                  <a:cubicBezTo>
                    <a:pt x="1191" y="2001"/>
                    <a:pt x="1191" y="2001"/>
                    <a:pt x="1191" y="2001"/>
                  </a:cubicBezTo>
                  <a:cubicBezTo>
                    <a:pt x="1197" y="2001"/>
                    <a:pt x="1203" y="2001"/>
                    <a:pt x="1209" y="2001"/>
                  </a:cubicBezTo>
                  <a:cubicBezTo>
                    <a:pt x="1210" y="2001"/>
                    <a:pt x="1211" y="2001"/>
                    <a:pt x="1212" y="2002"/>
                  </a:cubicBezTo>
                  <a:cubicBezTo>
                    <a:pt x="1212" y="2002"/>
                    <a:pt x="1213" y="2002"/>
                    <a:pt x="1214" y="2002"/>
                  </a:cubicBezTo>
                  <a:cubicBezTo>
                    <a:pt x="1214" y="2002"/>
                    <a:pt x="1214" y="2002"/>
                    <a:pt x="1215" y="2002"/>
                  </a:cubicBezTo>
                  <a:cubicBezTo>
                    <a:pt x="1215" y="2002"/>
                    <a:pt x="1216" y="2002"/>
                    <a:pt x="1216" y="2002"/>
                  </a:cubicBezTo>
                  <a:cubicBezTo>
                    <a:pt x="1216" y="2002"/>
                    <a:pt x="1216" y="2003"/>
                    <a:pt x="1217" y="2003"/>
                  </a:cubicBezTo>
                  <a:cubicBezTo>
                    <a:pt x="1218" y="2003"/>
                    <a:pt x="1219" y="2003"/>
                    <a:pt x="1220" y="2004"/>
                  </a:cubicBezTo>
                  <a:cubicBezTo>
                    <a:pt x="1221" y="2004"/>
                    <a:pt x="1221" y="2004"/>
                    <a:pt x="1222" y="2004"/>
                  </a:cubicBezTo>
                  <a:cubicBezTo>
                    <a:pt x="1222" y="2005"/>
                    <a:pt x="1223" y="2005"/>
                    <a:pt x="1223" y="2005"/>
                  </a:cubicBezTo>
                  <a:cubicBezTo>
                    <a:pt x="1224" y="2005"/>
                    <a:pt x="1225" y="2006"/>
                    <a:pt x="1226" y="2006"/>
                  </a:cubicBezTo>
                  <a:cubicBezTo>
                    <a:pt x="1229" y="2008"/>
                    <a:pt x="1231" y="2010"/>
                    <a:pt x="1233" y="2012"/>
                  </a:cubicBezTo>
                  <a:cubicBezTo>
                    <a:pt x="1235" y="2014"/>
                    <a:pt x="1237" y="2017"/>
                    <a:pt x="1237" y="2019"/>
                  </a:cubicBezTo>
                  <a:cubicBezTo>
                    <a:pt x="1240" y="2034"/>
                    <a:pt x="1240" y="2034"/>
                    <a:pt x="1240" y="2034"/>
                  </a:cubicBezTo>
                  <a:cubicBezTo>
                    <a:pt x="1241" y="2040"/>
                    <a:pt x="1243" y="2046"/>
                    <a:pt x="1244" y="2052"/>
                  </a:cubicBezTo>
                  <a:cubicBezTo>
                    <a:pt x="1244" y="2052"/>
                    <a:pt x="1244" y="2052"/>
                    <a:pt x="1244" y="2052"/>
                  </a:cubicBezTo>
                  <a:cubicBezTo>
                    <a:pt x="1244" y="2055"/>
                    <a:pt x="1244" y="2055"/>
                    <a:pt x="1244" y="2055"/>
                  </a:cubicBezTo>
                  <a:cubicBezTo>
                    <a:pt x="1245" y="2058"/>
                    <a:pt x="1245" y="2061"/>
                    <a:pt x="1244" y="2063"/>
                  </a:cubicBezTo>
                  <a:close/>
                  <a:moveTo>
                    <a:pt x="1349" y="1880"/>
                  </a:moveTo>
                  <a:cubicBezTo>
                    <a:pt x="1346" y="1879"/>
                    <a:pt x="1344" y="1878"/>
                    <a:pt x="1342" y="1876"/>
                  </a:cubicBezTo>
                  <a:cubicBezTo>
                    <a:pt x="1340" y="1875"/>
                    <a:pt x="1338" y="1873"/>
                    <a:pt x="1338" y="1871"/>
                  </a:cubicBezTo>
                  <a:cubicBezTo>
                    <a:pt x="1337" y="1868"/>
                    <a:pt x="1337" y="1868"/>
                    <a:pt x="1337" y="1868"/>
                  </a:cubicBezTo>
                  <a:cubicBezTo>
                    <a:pt x="1335" y="1863"/>
                    <a:pt x="1333" y="1859"/>
                    <a:pt x="1332" y="1854"/>
                  </a:cubicBezTo>
                  <a:cubicBezTo>
                    <a:pt x="1331" y="1852"/>
                    <a:pt x="1329" y="1848"/>
                    <a:pt x="1329" y="1845"/>
                  </a:cubicBezTo>
                  <a:cubicBezTo>
                    <a:pt x="1329" y="1845"/>
                    <a:pt x="1329" y="1845"/>
                    <a:pt x="1329" y="1844"/>
                  </a:cubicBezTo>
                  <a:cubicBezTo>
                    <a:pt x="1329" y="1844"/>
                    <a:pt x="1329" y="1844"/>
                    <a:pt x="1329" y="1844"/>
                  </a:cubicBezTo>
                  <a:cubicBezTo>
                    <a:pt x="1329" y="1844"/>
                    <a:pt x="1329" y="1843"/>
                    <a:pt x="1329" y="1843"/>
                  </a:cubicBezTo>
                  <a:cubicBezTo>
                    <a:pt x="1329" y="1843"/>
                    <a:pt x="1329" y="1843"/>
                    <a:pt x="1329" y="1842"/>
                  </a:cubicBezTo>
                  <a:cubicBezTo>
                    <a:pt x="1329" y="1842"/>
                    <a:pt x="1329" y="1842"/>
                    <a:pt x="1329" y="1842"/>
                  </a:cubicBezTo>
                  <a:cubicBezTo>
                    <a:pt x="1333" y="1834"/>
                    <a:pt x="1348" y="1835"/>
                    <a:pt x="1355" y="1835"/>
                  </a:cubicBezTo>
                  <a:cubicBezTo>
                    <a:pt x="1392" y="1835"/>
                    <a:pt x="1392" y="1835"/>
                    <a:pt x="1392" y="1835"/>
                  </a:cubicBezTo>
                  <a:cubicBezTo>
                    <a:pt x="1396" y="1835"/>
                    <a:pt x="1399" y="1835"/>
                    <a:pt x="1402" y="1836"/>
                  </a:cubicBezTo>
                  <a:cubicBezTo>
                    <a:pt x="1403" y="1836"/>
                    <a:pt x="1404" y="1836"/>
                    <a:pt x="1405" y="1836"/>
                  </a:cubicBezTo>
                  <a:cubicBezTo>
                    <a:pt x="1405" y="1836"/>
                    <a:pt x="1405" y="1837"/>
                    <a:pt x="1406" y="1837"/>
                  </a:cubicBezTo>
                  <a:cubicBezTo>
                    <a:pt x="1406" y="1837"/>
                    <a:pt x="1407" y="1837"/>
                    <a:pt x="1408" y="1837"/>
                  </a:cubicBezTo>
                  <a:cubicBezTo>
                    <a:pt x="1409" y="1837"/>
                    <a:pt x="1410" y="1838"/>
                    <a:pt x="1411" y="1838"/>
                  </a:cubicBezTo>
                  <a:cubicBezTo>
                    <a:pt x="1411" y="1838"/>
                    <a:pt x="1411" y="1838"/>
                    <a:pt x="1411" y="1838"/>
                  </a:cubicBezTo>
                  <a:cubicBezTo>
                    <a:pt x="1411" y="1838"/>
                    <a:pt x="1411" y="1838"/>
                    <a:pt x="1411" y="1838"/>
                  </a:cubicBezTo>
                  <a:cubicBezTo>
                    <a:pt x="1412" y="1839"/>
                    <a:pt x="1413" y="1839"/>
                    <a:pt x="1414" y="1840"/>
                  </a:cubicBezTo>
                  <a:cubicBezTo>
                    <a:pt x="1415" y="1840"/>
                    <a:pt x="1415" y="1840"/>
                    <a:pt x="1416" y="1841"/>
                  </a:cubicBezTo>
                  <a:cubicBezTo>
                    <a:pt x="1416" y="1841"/>
                    <a:pt x="1416" y="1841"/>
                    <a:pt x="1417" y="1841"/>
                  </a:cubicBezTo>
                  <a:cubicBezTo>
                    <a:pt x="1417" y="1841"/>
                    <a:pt x="1417" y="1841"/>
                    <a:pt x="1417" y="1842"/>
                  </a:cubicBezTo>
                  <a:cubicBezTo>
                    <a:pt x="1418" y="1842"/>
                    <a:pt x="1418" y="1842"/>
                    <a:pt x="1418" y="1842"/>
                  </a:cubicBezTo>
                  <a:cubicBezTo>
                    <a:pt x="1420" y="1844"/>
                    <a:pt x="1422" y="1845"/>
                    <a:pt x="1423" y="1847"/>
                  </a:cubicBezTo>
                  <a:cubicBezTo>
                    <a:pt x="1423" y="1847"/>
                    <a:pt x="1423" y="1847"/>
                    <a:pt x="1423" y="1847"/>
                  </a:cubicBezTo>
                  <a:cubicBezTo>
                    <a:pt x="1426" y="1852"/>
                    <a:pt x="1428" y="1859"/>
                    <a:pt x="1431" y="1864"/>
                  </a:cubicBezTo>
                  <a:cubicBezTo>
                    <a:pt x="1431" y="1864"/>
                    <a:pt x="1431" y="1864"/>
                    <a:pt x="1431" y="1864"/>
                  </a:cubicBezTo>
                  <a:cubicBezTo>
                    <a:pt x="1432" y="1867"/>
                    <a:pt x="1434" y="1870"/>
                    <a:pt x="1435" y="1873"/>
                  </a:cubicBezTo>
                  <a:cubicBezTo>
                    <a:pt x="1435" y="1873"/>
                    <a:pt x="1435" y="1873"/>
                    <a:pt x="1435" y="1873"/>
                  </a:cubicBezTo>
                  <a:cubicBezTo>
                    <a:pt x="1435" y="1873"/>
                    <a:pt x="1435" y="1873"/>
                    <a:pt x="1435" y="1874"/>
                  </a:cubicBezTo>
                  <a:cubicBezTo>
                    <a:pt x="1436" y="1879"/>
                    <a:pt x="1431" y="1882"/>
                    <a:pt x="1425" y="1883"/>
                  </a:cubicBezTo>
                  <a:cubicBezTo>
                    <a:pt x="1425" y="1883"/>
                    <a:pt x="1425" y="1883"/>
                    <a:pt x="1425" y="1883"/>
                  </a:cubicBezTo>
                  <a:cubicBezTo>
                    <a:pt x="1425" y="1883"/>
                    <a:pt x="1424" y="1883"/>
                    <a:pt x="1424" y="1883"/>
                  </a:cubicBezTo>
                  <a:cubicBezTo>
                    <a:pt x="1423" y="1884"/>
                    <a:pt x="1422" y="1884"/>
                    <a:pt x="1421" y="1884"/>
                  </a:cubicBezTo>
                  <a:cubicBezTo>
                    <a:pt x="1421" y="1884"/>
                    <a:pt x="1420" y="1884"/>
                    <a:pt x="1420" y="1884"/>
                  </a:cubicBezTo>
                  <a:cubicBezTo>
                    <a:pt x="1419" y="1884"/>
                    <a:pt x="1418" y="1884"/>
                    <a:pt x="1417" y="1884"/>
                  </a:cubicBezTo>
                  <a:cubicBezTo>
                    <a:pt x="1417" y="1884"/>
                    <a:pt x="1416" y="1884"/>
                    <a:pt x="1416" y="1884"/>
                  </a:cubicBezTo>
                  <a:cubicBezTo>
                    <a:pt x="1416" y="1884"/>
                    <a:pt x="1416" y="1884"/>
                    <a:pt x="1415" y="1884"/>
                  </a:cubicBezTo>
                  <a:cubicBezTo>
                    <a:pt x="1414" y="1884"/>
                    <a:pt x="1414" y="1884"/>
                    <a:pt x="1414" y="1884"/>
                  </a:cubicBezTo>
                  <a:cubicBezTo>
                    <a:pt x="1408" y="1884"/>
                    <a:pt x="1403" y="1884"/>
                    <a:pt x="1397" y="1884"/>
                  </a:cubicBezTo>
                  <a:cubicBezTo>
                    <a:pt x="1387" y="1884"/>
                    <a:pt x="1378" y="1884"/>
                    <a:pt x="1368" y="1884"/>
                  </a:cubicBezTo>
                  <a:cubicBezTo>
                    <a:pt x="1362" y="1884"/>
                    <a:pt x="1355" y="1883"/>
                    <a:pt x="1349" y="1880"/>
                  </a:cubicBezTo>
                  <a:cubicBezTo>
                    <a:pt x="1349" y="1880"/>
                    <a:pt x="1349" y="1880"/>
                    <a:pt x="1349" y="1880"/>
                  </a:cubicBezTo>
                  <a:close/>
                  <a:moveTo>
                    <a:pt x="1373" y="1961"/>
                  </a:moveTo>
                  <a:cubicBezTo>
                    <a:pt x="1371" y="1959"/>
                    <a:pt x="1369" y="1956"/>
                    <a:pt x="1369" y="1954"/>
                  </a:cubicBezTo>
                  <a:cubicBezTo>
                    <a:pt x="1363" y="1940"/>
                    <a:pt x="1363" y="1940"/>
                    <a:pt x="1363" y="1940"/>
                  </a:cubicBezTo>
                  <a:cubicBezTo>
                    <a:pt x="1362" y="1935"/>
                    <a:pt x="1360" y="1931"/>
                    <a:pt x="1359" y="1927"/>
                  </a:cubicBezTo>
                  <a:cubicBezTo>
                    <a:pt x="1359" y="1927"/>
                    <a:pt x="1359" y="1927"/>
                    <a:pt x="1359" y="1927"/>
                  </a:cubicBezTo>
                  <a:cubicBezTo>
                    <a:pt x="1358" y="1925"/>
                    <a:pt x="1358" y="1925"/>
                    <a:pt x="1358" y="1925"/>
                  </a:cubicBezTo>
                  <a:cubicBezTo>
                    <a:pt x="1357" y="1923"/>
                    <a:pt x="1357" y="1921"/>
                    <a:pt x="1358" y="1919"/>
                  </a:cubicBezTo>
                  <a:cubicBezTo>
                    <a:pt x="1358" y="1918"/>
                    <a:pt x="1359" y="1917"/>
                    <a:pt x="1360" y="1916"/>
                  </a:cubicBezTo>
                  <a:cubicBezTo>
                    <a:pt x="1360" y="1916"/>
                    <a:pt x="1361" y="1916"/>
                    <a:pt x="1361" y="1915"/>
                  </a:cubicBezTo>
                  <a:cubicBezTo>
                    <a:pt x="1361" y="1915"/>
                    <a:pt x="1361" y="1915"/>
                    <a:pt x="1362" y="1915"/>
                  </a:cubicBezTo>
                  <a:cubicBezTo>
                    <a:pt x="1364" y="1913"/>
                    <a:pt x="1366" y="1912"/>
                    <a:pt x="1369" y="1911"/>
                  </a:cubicBezTo>
                  <a:cubicBezTo>
                    <a:pt x="1371" y="1911"/>
                    <a:pt x="1374" y="1910"/>
                    <a:pt x="1376" y="1910"/>
                  </a:cubicBezTo>
                  <a:cubicBezTo>
                    <a:pt x="1386" y="1909"/>
                    <a:pt x="1397" y="1910"/>
                    <a:pt x="1402" y="1910"/>
                  </a:cubicBezTo>
                  <a:cubicBezTo>
                    <a:pt x="1420" y="1910"/>
                    <a:pt x="1451" y="1906"/>
                    <a:pt x="1461" y="1925"/>
                  </a:cubicBezTo>
                  <a:cubicBezTo>
                    <a:pt x="1461" y="1925"/>
                    <a:pt x="1461" y="1925"/>
                    <a:pt x="1461" y="1925"/>
                  </a:cubicBezTo>
                  <a:cubicBezTo>
                    <a:pt x="1461" y="1925"/>
                    <a:pt x="1461" y="1925"/>
                    <a:pt x="1461" y="1925"/>
                  </a:cubicBezTo>
                  <a:cubicBezTo>
                    <a:pt x="1461" y="1925"/>
                    <a:pt x="1461" y="1925"/>
                    <a:pt x="1461" y="1925"/>
                  </a:cubicBezTo>
                  <a:cubicBezTo>
                    <a:pt x="1465" y="1933"/>
                    <a:pt x="1469" y="1940"/>
                    <a:pt x="1473" y="1948"/>
                  </a:cubicBezTo>
                  <a:cubicBezTo>
                    <a:pt x="1474" y="1951"/>
                    <a:pt x="1476" y="1953"/>
                    <a:pt x="1476" y="1956"/>
                  </a:cubicBezTo>
                  <a:cubicBezTo>
                    <a:pt x="1476" y="1956"/>
                    <a:pt x="1476" y="1956"/>
                    <a:pt x="1476" y="1957"/>
                  </a:cubicBezTo>
                  <a:cubicBezTo>
                    <a:pt x="1477" y="1957"/>
                    <a:pt x="1477" y="1958"/>
                    <a:pt x="1477" y="1958"/>
                  </a:cubicBezTo>
                  <a:cubicBezTo>
                    <a:pt x="1477" y="1959"/>
                    <a:pt x="1477" y="1959"/>
                    <a:pt x="1477" y="1960"/>
                  </a:cubicBezTo>
                  <a:cubicBezTo>
                    <a:pt x="1477" y="1960"/>
                    <a:pt x="1477" y="1960"/>
                    <a:pt x="1477" y="1960"/>
                  </a:cubicBezTo>
                  <a:cubicBezTo>
                    <a:pt x="1477" y="1960"/>
                    <a:pt x="1476" y="1961"/>
                    <a:pt x="1476" y="1961"/>
                  </a:cubicBezTo>
                  <a:cubicBezTo>
                    <a:pt x="1476" y="1962"/>
                    <a:pt x="1476" y="1962"/>
                    <a:pt x="1475" y="1963"/>
                  </a:cubicBezTo>
                  <a:cubicBezTo>
                    <a:pt x="1475" y="1963"/>
                    <a:pt x="1475" y="1963"/>
                    <a:pt x="1475" y="1963"/>
                  </a:cubicBezTo>
                  <a:cubicBezTo>
                    <a:pt x="1475" y="1964"/>
                    <a:pt x="1474" y="1965"/>
                    <a:pt x="1474" y="1965"/>
                  </a:cubicBezTo>
                  <a:cubicBezTo>
                    <a:pt x="1473" y="1965"/>
                    <a:pt x="1473" y="1965"/>
                    <a:pt x="1473" y="1966"/>
                  </a:cubicBezTo>
                  <a:cubicBezTo>
                    <a:pt x="1473" y="1966"/>
                    <a:pt x="1473" y="1966"/>
                    <a:pt x="1472" y="1966"/>
                  </a:cubicBezTo>
                  <a:cubicBezTo>
                    <a:pt x="1472" y="1966"/>
                    <a:pt x="1472" y="1967"/>
                    <a:pt x="1471" y="1967"/>
                  </a:cubicBezTo>
                  <a:cubicBezTo>
                    <a:pt x="1470" y="1968"/>
                    <a:pt x="1468" y="1969"/>
                    <a:pt x="1466" y="1969"/>
                  </a:cubicBezTo>
                  <a:cubicBezTo>
                    <a:pt x="1465" y="1969"/>
                    <a:pt x="1465" y="1969"/>
                    <a:pt x="1464" y="1970"/>
                  </a:cubicBezTo>
                  <a:cubicBezTo>
                    <a:pt x="1463" y="1970"/>
                    <a:pt x="1462" y="1970"/>
                    <a:pt x="1462" y="1970"/>
                  </a:cubicBezTo>
                  <a:cubicBezTo>
                    <a:pt x="1461" y="1970"/>
                    <a:pt x="1461" y="1970"/>
                    <a:pt x="1461" y="1970"/>
                  </a:cubicBezTo>
                  <a:cubicBezTo>
                    <a:pt x="1460" y="1970"/>
                    <a:pt x="1460" y="1970"/>
                    <a:pt x="1460" y="1970"/>
                  </a:cubicBezTo>
                  <a:cubicBezTo>
                    <a:pt x="1441" y="1972"/>
                    <a:pt x="1422" y="1971"/>
                    <a:pt x="1403" y="1971"/>
                  </a:cubicBezTo>
                  <a:cubicBezTo>
                    <a:pt x="1401" y="1971"/>
                    <a:pt x="1399" y="1971"/>
                    <a:pt x="1397" y="1970"/>
                  </a:cubicBezTo>
                  <a:cubicBezTo>
                    <a:pt x="1397" y="1970"/>
                    <a:pt x="1397" y="1970"/>
                    <a:pt x="1397" y="1970"/>
                  </a:cubicBezTo>
                  <a:cubicBezTo>
                    <a:pt x="1390" y="1970"/>
                    <a:pt x="1383" y="1967"/>
                    <a:pt x="1377" y="1964"/>
                  </a:cubicBezTo>
                  <a:cubicBezTo>
                    <a:pt x="1376" y="1963"/>
                    <a:pt x="1374" y="1962"/>
                    <a:pt x="1373" y="1961"/>
                  </a:cubicBezTo>
                  <a:close/>
                  <a:moveTo>
                    <a:pt x="1527" y="2063"/>
                  </a:moveTo>
                  <a:cubicBezTo>
                    <a:pt x="1527" y="2063"/>
                    <a:pt x="1527" y="2064"/>
                    <a:pt x="1527" y="2064"/>
                  </a:cubicBezTo>
                  <a:cubicBezTo>
                    <a:pt x="1527" y="2065"/>
                    <a:pt x="1526" y="2065"/>
                    <a:pt x="1526" y="2065"/>
                  </a:cubicBezTo>
                  <a:cubicBezTo>
                    <a:pt x="1526" y="2066"/>
                    <a:pt x="1526" y="2066"/>
                    <a:pt x="1525" y="2067"/>
                  </a:cubicBezTo>
                  <a:cubicBezTo>
                    <a:pt x="1525" y="2067"/>
                    <a:pt x="1525" y="2068"/>
                    <a:pt x="1525" y="2068"/>
                  </a:cubicBezTo>
                  <a:cubicBezTo>
                    <a:pt x="1525" y="2068"/>
                    <a:pt x="1524" y="2068"/>
                    <a:pt x="1524" y="2069"/>
                  </a:cubicBezTo>
                  <a:cubicBezTo>
                    <a:pt x="1524" y="2069"/>
                    <a:pt x="1524" y="2069"/>
                    <a:pt x="1524" y="2069"/>
                  </a:cubicBezTo>
                  <a:cubicBezTo>
                    <a:pt x="1524" y="2069"/>
                    <a:pt x="1523" y="2070"/>
                    <a:pt x="1523" y="2070"/>
                  </a:cubicBezTo>
                  <a:cubicBezTo>
                    <a:pt x="1520" y="2073"/>
                    <a:pt x="1515" y="2074"/>
                    <a:pt x="1511" y="2075"/>
                  </a:cubicBezTo>
                  <a:cubicBezTo>
                    <a:pt x="1510" y="2075"/>
                    <a:pt x="1510" y="2075"/>
                    <a:pt x="1510" y="2075"/>
                  </a:cubicBezTo>
                  <a:cubicBezTo>
                    <a:pt x="1508" y="2075"/>
                    <a:pt x="1506" y="2076"/>
                    <a:pt x="1504" y="2076"/>
                  </a:cubicBezTo>
                  <a:cubicBezTo>
                    <a:pt x="1504" y="2076"/>
                    <a:pt x="1504" y="2076"/>
                    <a:pt x="1504" y="2076"/>
                  </a:cubicBezTo>
                  <a:cubicBezTo>
                    <a:pt x="1503" y="2076"/>
                    <a:pt x="1503" y="2076"/>
                    <a:pt x="1503" y="2076"/>
                  </a:cubicBezTo>
                  <a:cubicBezTo>
                    <a:pt x="1501" y="2076"/>
                    <a:pt x="1499" y="2076"/>
                    <a:pt x="1497" y="2076"/>
                  </a:cubicBezTo>
                  <a:cubicBezTo>
                    <a:pt x="1446" y="2076"/>
                    <a:pt x="1446" y="2076"/>
                    <a:pt x="1446" y="2076"/>
                  </a:cubicBezTo>
                  <a:cubicBezTo>
                    <a:pt x="1444" y="2076"/>
                    <a:pt x="1441" y="2076"/>
                    <a:pt x="1439" y="2075"/>
                  </a:cubicBezTo>
                  <a:cubicBezTo>
                    <a:pt x="1439" y="2075"/>
                    <a:pt x="1438" y="2075"/>
                    <a:pt x="1438" y="2075"/>
                  </a:cubicBezTo>
                  <a:cubicBezTo>
                    <a:pt x="1427" y="2074"/>
                    <a:pt x="1414" y="2069"/>
                    <a:pt x="1408" y="2059"/>
                  </a:cubicBezTo>
                  <a:cubicBezTo>
                    <a:pt x="1407" y="2058"/>
                    <a:pt x="1407" y="2056"/>
                    <a:pt x="1406" y="2055"/>
                  </a:cubicBezTo>
                  <a:cubicBezTo>
                    <a:pt x="1406" y="2055"/>
                    <a:pt x="1406" y="2055"/>
                    <a:pt x="1406" y="2055"/>
                  </a:cubicBezTo>
                  <a:cubicBezTo>
                    <a:pt x="1406" y="2055"/>
                    <a:pt x="1406" y="2055"/>
                    <a:pt x="1406" y="2055"/>
                  </a:cubicBezTo>
                  <a:cubicBezTo>
                    <a:pt x="1403" y="2047"/>
                    <a:pt x="1400" y="2040"/>
                    <a:pt x="1398" y="2032"/>
                  </a:cubicBezTo>
                  <a:cubicBezTo>
                    <a:pt x="1396" y="2029"/>
                    <a:pt x="1394" y="2024"/>
                    <a:pt x="1393" y="2019"/>
                  </a:cubicBezTo>
                  <a:cubicBezTo>
                    <a:pt x="1393" y="2019"/>
                    <a:pt x="1393" y="2019"/>
                    <a:pt x="1393" y="2019"/>
                  </a:cubicBezTo>
                  <a:cubicBezTo>
                    <a:pt x="1393" y="2019"/>
                    <a:pt x="1393" y="2019"/>
                    <a:pt x="1393" y="2019"/>
                  </a:cubicBezTo>
                  <a:cubicBezTo>
                    <a:pt x="1392" y="2018"/>
                    <a:pt x="1392" y="2018"/>
                    <a:pt x="1392" y="2017"/>
                  </a:cubicBezTo>
                  <a:cubicBezTo>
                    <a:pt x="1392" y="2015"/>
                    <a:pt x="1392" y="2013"/>
                    <a:pt x="1392" y="2012"/>
                  </a:cubicBezTo>
                  <a:cubicBezTo>
                    <a:pt x="1393" y="2011"/>
                    <a:pt x="1393" y="2010"/>
                    <a:pt x="1394" y="2009"/>
                  </a:cubicBezTo>
                  <a:cubicBezTo>
                    <a:pt x="1394" y="2009"/>
                    <a:pt x="1394" y="2009"/>
                    <a:pt x="1394" y="2009"/>
                  </a:cubicBezTo>
                  <a:cubicBezTo>
                    <a:pt x="1397" y="2004"/>
                    <a:pt x="1403" y="2002"/>
                    <a:pt x="1409" y="2001"/>
                  </a:cubicBezTo>
                  <a:cubicBezTo>
                    <a:pt x="1409" y="2001"/>
                    <a:pt x="1409" y="2001"/>
                    <a:pt x="1410" y="2001"/>
                  </a:cubicBezTo>
                  <a:cubicBezTo>
                    <a:pt x="1411" y="2001"/>
                    <a:pt x="1413" y="2001"/>
                    <a:pt x="1414" y="2000"/>
                  </a:cubicBezTo>
                  <a:cubicBezTo>
                    <a:pt x="1414" y="2000"/>
                    <a:pt x="1415" y="2000"/>
                    <a:pt x="1415" y="2000"/>
                  </a:cubicBezTo>
                  <a:cubicBezTo>
                    <a:pt x="1418" y="2000"/>
                    <a:pt x="1418" y="2000"/>
                    <a:pt x="1418" y="2000"/>
                  </a:cubicBezTo>
                  <a:cubicBezTo>
                    <a:pt x="1419" y="2000"/>
                    <a:pt x="1420" y="2000"/>
                    <a:pt x="1421" y="2000"/>
                  </a:cubicBezTo>
                  <a:cubicBezTo>
                    <a:pt x="1437" y="2000"/>
                    <a:pt x="1453" y="2000"/>
                    <a:pt x="1469" y="2000"/>
                  </a:cubicBezTo>
                  <a:cubicBezTo>
                    <a:pt x="1469" y="2000"/>
                    <a:pt x="1469" y="2000"/>
                    <a:pt x="1469" y="2000"/>
                  </a:cubicBezTo>
                  <a:cubicBezTo>
                    <a:pt x="1469" y="2000"/>
                    <a:pt x="1469" y="2000"/>
                    <a:pt x="1469" y="2000"/>
                  </a:cubicBezTo>
                  <a:cubicBezTo>
                    <a:pt x="1471" y="2000"/>
                    <a:pt x="1473" y="2000"/>
                    <a:pt x="1475" y="2001"/>
                  </a:cubicBezTo>
                  <a:cubicBezTo>
                    <a:pt x="1475" y="2001"/>
                    <a:pt x="1476" y="2001"/>
                    <a:pt x="1476" y="2001"/>
                  </a:cubicBezTo>
                  <a:cubicBezTo>
                    <a:pt x="1487" y="2002"/>
                    <a:pt x="1499" y="2006"/>
                    <a:pt x="1505" y="2015"/>
                  </a:cubicBezTo>
                  <a:cubicBezTo>
                    <a:pt x="1506" y="2016"/>
                    <a:pt x="1507" y="2017"/>
                    <a:pt x="1508" y="2019"/>
                  </a:cubicBezTo>
                  <a:cubicBezTo>
                    <a:pt x="1509" y="2022"/>
                    <a:pt x="1509" y="2022"/>
                    <a:pt x="1509" y="2022"/>
                  </a:cubicBezTo>
                  <a:cubicBezTo>
                    <a:pt x="1512" y="2028"/>
                    <a:pt x="1516" y="2035"/>
                    <a:pt x="1519" y="2041"/>
                  </a:cubicBezTo>
                  <a:cubicBezTo>
                    <a:pt x="1521" y="2045"/>
                    <a:pt x="1524" y="2051"/>
                    <a:pt x="1526" y="2056"/>
                  </a:cubicBezTo>
                  <a:cubicBezTo>
                    <a:pt x="1527" y="2058"/>
                    <a:pt x="1527" y="2061"/>
                    <a:pt x="1527" y="2063"/>
                  </a:cubicBezTo>
                  <a:close/>
                  <a:moveTo>
                    <a:pt x="1640" y="2000"/>
                  </a:moveTo>
                  <a:cubicBezTo>
                    <a:pt x="1642" y="2000"/>
                    <a:pt x="1643" y="2000"/>
                    <a:pt x="1645" y="2000"/>
                  </a:cubicBezTo>
                  <a:cubicBezTo>
                    <a:pt x="1645" y="2000"/>
                    <a:pt x="1645" y="2000"/>
                    <a:pt x="1646" y="2000"/>
                  </a:cubicBezTo>
                  <a:cubicBezTo>
                    <a:pt x="1657" y="2002"/>
                    <a:pt x="1669" y="2006"/>
                    <a:pt x="1677" y="2014"/>
                  </a:cubicBezTo>
                  <a:cubicBezTo>
                    <a:pt x="1678" y="2014"/>
                    <a:pt x="1678" y="2015"/>
                    <a:pt x="1678" y="2015"/>
                  </a:cubicBezTo>
                  <a:cubicBezTo>
                    <a:pt x="1679" y="2016"/>
                    <a:pt x="1679" y="2016"/>
                    <a:pt x="1680" y="2017"/>
                  </a:cubicBezTo>
                  <a:cubicBezTo>
                    <a:pt x="1680" y="2017"/>
                    <a:pt x="1680" y="2017"/>
                    <a:pt x="1680" y="2018"/>
                  </a:cubicBezTo>
                  <a:cubicBezTo>
                    <a:pt x="1681" y="2018"/>
                    <a:pt x="1681" y="2018"/>
                    <a:pt x="1681" y="2018"/>
                  </a:cubicBezTo>
                  <a:cubicBezTo>
                    <a:pt x="1682" y="2019"/>
                    <a:pt x="1682" y="2019"/>
                    <a:pt x="1682" y="2019"/>
                  </a:cubicBezTo>
                  <a:cubicBezTo>
                    <a:pt x="1685" y="2024"/>
                    <a:pt x="1688" y="2029"/>
                    <a:pt x="1692" y="2034"/>
                  </a:cubicBezTo>
                  <a:cubicBezTo>
                    <a:pt x="1692" y="2034"/>
                    <a:pt x="1692" y="2034"/>
                    <a:pt x="1692" y="2034"/>
                  </a:cubicBezTo>
                  <a:cubicBezTo>
                    <a:pt x="1697" y="2041"/>
                    <a:pt x="1703" y="2049"/>
                    <a:pt x="1707" y="2056"/>
                  </a:cubicBezTo>
                  <a:cubicBezTo>
                    <a:pt x="1707" y="2057"/>
                    <a:pt x="1707" y="2057"/>
                    <a:pt x="1708" y="2058"/>
                  </a:cubicBezTo>
                  <a:cubicBezTo>
                    <a:pt x="1708" y="2058"/>
                    <a:pt x="1708" y="2058"/>
                    <a:pt x="1708" y="2058"/>
                  </a:cubicBezTo>
                  <a:cubicBezTo>
                    <a:pt x="1709" y="2063"/>
                    <a:pt x="1709" y="2066"/>
                    <a:pt x="1707" y="2068"/>
                  </a:cubicBezTo>
                  <a:cubicBezTo>
                    <a:pt x="1706" y="2069"/>
                    <a:pt x="1706" y="2069"/>
                    <a:pt x="1706" y="2069"/>
                  </a:cubicBezTo>
                  <a:cubicBezTo>
                    <a:pt x="1705" y="2071"/>
                    <a:pt x="1702" y="2072"/>
                    <a:pt x="1699" y="2073"/>
                  </a:cubicBezTo>
                  <a:cubicBezTo>
                    <a:pt x="1696" y="2074"/>
                    <a:pt x="1692" y="2075"/>
                    <a:pt x="1688" y="2075"/>
                  </a:cubicBezTo>
                  <a:cubicBezTo>
                    <a:pt x="1684" y="2075"/>
                    <a:pt x="1684" y="2075"/>
                    <a:pt x="1684" y="2075"/>
                  </a:cubicBezTo>
                  <a:cubicBezTo>
                    <a:pt x="1684" y="2075"/>
                    <a:pt x="1684" y="2075"/>
                    <a:pt x="1684" y="2075"/>
                  </a:cubicBezTo>
                  <a:cubicBezTo>
                    <a:pt x="1666" y="2075"/>
                    <a:pt x="1648" y="2075"/>
                    <a:pt x="1629" y="2075"/>
                  </a:cubicBezTo>
                  <a:cubicBezTo>
                    <a:pt x="1627" y="2075"/>
                    <a:pt x="1625" y="2075"/>
                    <a:pt x="1623" y="2075"/>
                  </a:cubicBezTo>
                  <a:cubicBezTo>
                    <a:pt x="1623" y="2075"/>
                    <a:pt x="1623" y="2075"/>
                    <a:pt x="1623" y="2075"/>
                  </a:cubicBezTo>
                  <a:cubicBezTo>
                    <a:pt x="1610" y="2073"/>
                    <a:pt x="1597" y="2068"/>
                    <a:pt x="1589" y="2059"/>
                  </a:cubicBezTo>
                  <a:cubicBezTo>
                    <a:pt x="1588" y="2057"/>
                    <a:pt x="1587" y="2056"/>
                    <a:pt x="1586" y="2055"/>
                  </a:cubicBezTo>
                  <a:cubicBezTo>
                    <a:pt x="1586" y="2054"/>
                    <a:pt x="1586" y="2054"/>
                    <a:pt x="1586" y="2054"/>
                  </a:cubicBezTo>
                  <a:cubicBezTo>
                    <a:pt x="1586" y="2054"/>
                    <a:pt x="1586" y="2054"/>
                    <a:pt x="1586" y="2054"/>
                  </a:cubicBezTo>
                  <a:cubicBezTo>
                    <a:pt x="1582" y="2047"/>
                    <a:pt x="1578" y="2041"/>
                    <a:pt x="1574" y="2034"/>
                  </a:cubicBezTo>
                  <a:cubicBezTo>
                    <a:pt x="1571" y="2029"/>
                    <a:pt x="1566" y="2021"/>
                    <a:pt x="1564" y="2015"/>
                  </a:cubicBezTo>
                  <a:cubicBezTo>
                    <a:pt x="1564" y="2015"/>
                    <a:pt x="1564" y="2015"/>
                    <a:pt x="1564" y="2014"/>
                  </a:cubicBezTo>
                  <a:cubicBezTo>
                    <a:pt x="1564" y="2014"/>
                    <a:pt x="1564" y="2013"/>
                    <a:pt x="1564" y="2013"/>
                  </a:cubicBezTo>
                  <a:cubicBezTo>
                    <a:pt x="1564" y="2006"/>
                    <a:pt x="1568" y="2003"/>
                    <a:pt x="1574" y="2002"/>
                  </a:cubicBezTo>
                  <a:cubicBezTo>
                    <a:pt x="1574" y="2001"/>
                    <a:pt x="1574" y="2001"/>
                    <a:pt x="1574" y="2001"/>
                  </a:cubicBezTo>
                  <a:cubicBezTo>
                    <a:pt x="1574" y="2001"/>
                    <a:pt x="1575" y="2001"/>
                    <a:pt x="1575" y="2001"/>
                  </a:cubicBezTo>
                  <a:cubicBezTo>
                    <a:pt x="1575" y="2001"/>
                    <a:pt x="1576" y="2001"/>
                    <a:pt x="1576" y="2001"/>
                  </a:cubicBezTo>
                  <a:cubicBezTo>
                    <a:pt x="1579" y="2000"/>
                    <a:pt x="1581" y="2000"/>
                    <a:pt x="1585" y="2000"/>
                  </a:cubicBezTo>
                  <a:cubicBezTo>
                    <a:pt x="1621" y="2000"/>
                    <a:pt x="1621" y="2000"/>
                    <a:pt x="1621" y="2000"/>
                  </a:cubicBezTo>
                  <a:cubicBezTo>
                    <a:pt x="1627" y="2000"/>
                    <a:pt x="1633" y="2000"/>
                    <a:pt x="1639" y="2000"/>
                  </a:cubicBezTo>
                  <a:cubicBezTo>
                    <a:pt x="1639" y="2000"/>
                    <a:pt x="1639" y="2000"/>
                    <a:pt x="1639" y="2000"/>
                  </a:cubicBezTo>
                  <a:cubicBezTo>
                    <a:pt x="1639" y="2000"/>
                    <a:pt x="1640" y="2000"/>
                    <a:pt x="1640" y="2000"/>
                  </a:cubicBezTo>
                  <a:close/>
                  <a:moveTo>
                    <a:pt x="1617" y="1924"/>
                  </a:moveTo>
                  <a:cubicBezTo>
                    <a:pt x="1621" y="1930"/>
                    <a:pt x="1625" y="1937"/>
                    <a:pt x="1629" y="1943"/>
                  </a:cubicBezTo>
                  <a:cubicBezTo>
                    <a:pt x="1631" y="1946"/>
                    <a:pt x="1635" y="1950"/>
                    <a:pt x="1637" y="1955"/>
                  </a:cubicBezTo>
                  <a:cubicBezTo>
                    <a:pt x="1638" y="1956"/>
                    <a:pt x="1639" y="1958"/>
                    <a:pt x="1639" y="1960"/>
                  </a:cubicBezTo>
                  <a:cubicBezTo>
                    <a:pt x="1639" y="1961"/>
                    <a:pt x="1638" y="1962"/>
                    <a:pt x="1638" y="1963"/>
                  </a:cubicBezTo>
                  <a:cubicBezTo>
                    <a:pt x="1637" y="1964"/>
                    <a:pt x="1637" y="1964"/>
                    <a:pt x="1636" y="1965"/>
                  </a:cubicBezTo>
                  <a:cubicBezTo>
                    <a:pt x="1636" y="1965"/>
                    <a:pt x="1636" y="1965"/>
                    <a:pt x="1636" y="1965"/>
                  </a:cubicBezTo>
                  <a:cubicBezTo>
                    <a:pt x="1636" y="1965"/>
                    <a:pt x="1636" y="1965"/>
                    <a:pt x="1636" y="1965"/>
                  </a:cubicBezTo>
                  <a:cubicBezTo>
                    <a:pt x="1636" y="1966"/>
                    <a:pt x="1635" y="1966"/>
                    <a:pt x="1635" y="1966"/>
                  </a:cubicBezTo>
                  <a:cubicBezTo>
                    <a:pt x="1635" y="1966"/>
                    <a:pt x="1634" y="1967"/>
                    <a:pt x="1634" y="1967"/>
                  </a:cubicBezTo>
                  <a:cubicBezTo>
                    <a:pt x="1634" y="1967"/>
                    <a:pt x="1633" y="1967"/>
                    <a:pt x="1632" y="1968"/>
                  </a:cubicBezTo>
                  <a:cubicBezTo>
                    <a:pt x="1632" y="1968"/>
                    <a:pt x="1631" y="1968"/>
                    <a:pt x="1630" y="1969"/>
                  </a:cubicBezTo>
                  <a:cubicBezTo>
                    <a:pt x="1630" y="1969"/>
                    <a:pt x="1630" y="1969"/>
                    <a:pt x="1630" y="1969"/>
                  </a:cubicBezTo>
                  <a:cubicBezTo>
                    <a:pt x="1630" y="1969"/>
                    <a:pt x="1630" y="1969"/>
                    <a:pt x="1629" y="1969"/>
                  </a:cubicBezTo>
                  <a:cubicBezTo>
                    <a:pt x="1620" y="1972"/>
                    <a:pt x="1607" y="1970"/>
                    <a:pt x="1598" y="1970"/>
                  </a:cubicBezTo>
                  <a:cubicBezTo>
                    <a:pt x="1588" y="1970"/>
                    <a:pt x="1578" y="1970"/>
                    <a:pt x="1567" y="1970"/>
                  </a:cubicBezTo>
                  <a:cubicBezTo>
                    <a:pt x="1558" y="1970"/>
                    <a:pt x="1547" y="1968"/>
                    <a:pt x="1539" y="1962"/>
                  </a:cubicBezTo>
                  <a:cubicBezTo>
                    <a:pt x="1538" y="1962"/>
                    <a:pt x="1536" y="1961"/>
                    <a:pt x="1535" y="1960"/>
                  </a:cubicBezTo>
                  <a:cubicBezTo>
                    <a:pt x="1533" y="1958"/>
                    <a:pt x="1531" y="1956"/>
                    <a:pt x="1530" y="1954"/>
                  </a:cubicBezTo>
                  <a:cubicBezTo>
                    <a:pt x="1529" y="1952"/>
                    <a:pt x="1529" y="1952"/>
                    <a:pt x="1529" y="1952"/>
                  </a:cubicBezTo>
                  <a:cubicBezTo>
                    <a:pt x="1529" y="1952"/>
                    <a:pt x="1529" y="1952"/>
                    <a:pt x="1529" y="1952"/>
                  </a:cubicBezTo>
                  <a:cubicBezTo>
                    <a:pt x="1524" y="1944"/>
                    <a:pt x="1520" y="1936"/>
                    <a:pt x="1515" y="1928"/>
                  </a:cubicBezTo>
                  <a:cubicBezTo>
                    <a:pt x="1513" y="1925"/>
                    <a:pt x="1513" y="1925"/>
                    <a:pt x="1513" y="1925"/>
                  </a:cubicBezTo>
                  <a:cubicBezTo>
                    <a:pt x="1512" y="1923"/>
                    <a:pt x="1512" y="1921"/>
                    <a:pt x="1512" y="1919"/>
                  </a:cubicBezTo>
                  <a:cubicBezTo>
                    <a:pt x="1512" y="1917"/>
                    <a:pt x="1513" y="1915"/>
                    <a:pt x="1515" y="1914"/>
                  </a:cubicBezTo>
                  <a:cubicBezTo>
                    <a:pt x="1517" y="1913"/>
                    <a:pt x="1519" y="1912"/>
                    <a:pt x="1522" y="1911"/>
                  </a:cubicBezTo>
                  <a:cubicBezTo>
                    <a:pt x="1524" y="1910"/>
                    <a:pt x="1528" y="1910"/>
                    <a:pt x="1531" y="1910"/>
                  </a:cubicBezTo>
                  <a:cubicBezTo>
                    <a:pt x="1532" y="1910"/>
                    <a:pt x="1532" y="1910"/>
                    <a:pt x="1532" y="1910"/>
                  </a:cubicBezTo>
                  <a:cubicBezTo>
                    <a:pt x="1540" y="1909"/>
                    <a:pt x="1548" y="1910"/>
                    <a:pt x="1553" y="1910"/>
                  </a:cubicBezTo>
                  <a:cubicBezTo>
                    <a:pt x="1573" y="1910"/>
                    <a:pt x="1604" y="1906"/>
                    <a:pt x="1617" y="1924"/>
                  </a:cubicBezTo>
                  <a:close/>
                  <a:moveTo>
                    <a:pt x="366" y="1441"/>
                  </a:moveTo>
                  <a:cubicBezTo>
                    <a:pt x="372" y="1443"/>
                    <a:pt x="377" y="1446"/>
                    <a:pt x="382" y="1448"/>
                  </a:cubicBezTo>
                  <a:cubicBezTo>
                    <a:pt x="392" y="1453"/>
                    <a:pt x="403" y="1458"/>
                    <a:pt x="413" y="1462"/>
                  </a:cubicBezTo>
                  <a:cubicBezTo>
                    <a:pt x="418" y="1464"/>
                    <a:pt x="422" y="1466"/>
                    <a:pt x="426" y="1468"/>
                  </a:cubicBezTo>
                  <a:cubicBezTo>
                    <a:pt x="430" y="1469"/>
                    <a:pt x="433" y="1470"/>
                    <a:pt x="437" y="1472"/>
                  </a:cubicBezTo>
                  <a:cubicBezTo>
                    <a:pt x="458" y="1479"/>
                    <a:pt x="479" y="1486"/>
                    <a:pt x="502" y="1492"/>
                  </a:cubicBezTo>
                  <a:cubicBezTo>
                    <a:pt x="527" y="1499"/>
                    <a:pt x="552" y="1505"/>
                    <a:pt x="578" y="1510"/>
                  </a:cubicBezTo>
                  <a:cubicBezTo>
                    <a:pt x="683" y="1532"/>
                    <a:pt x="786" y="1541"/>
                    <a:pt x="819" y="1542"/>
                  </a:cubicBezTo>
                  <a:cubicBezTo>
                    <a:pt x="819" y="1610"/>
                    <a:pt x="819" y="1610"/>
                    <a:pt x="819" y="1610"/>
                  </a:cubicBezTo>
                  <a:cubicBezTo>
                    <a:pt x="857" y="1570"/>
                    <a:pt x="857" y="1570"/>
                    <a:pt x="857" y="1570"/>
                  </a:cubicBezTo>
                  <a:cubicBezTo>
                    <a:pt x="906" y="1518"/>
                    <a:pt x="906" y="1518"/>
                    <a:pt x="906" y="1518"/>
                  </a:cubicBezTo>
                  <a:cubicBezTo>
                    <a:pt x="1019" y="1399"/>
                    <a:pt x="1019" y="1399"/>
                    <a:pt x="1019" y="1399"/>
                  </a:cubicBezTo>
                  <a:cubicBezTo>
                    <a:pt x="933" y="1308"/>
                    <a:pt x="933" y="1308"/>
                    <a:pt x="933" y="1308"/>
                  </a:cubicBezTo>
                  <a:cubicBezTo>
                    <a:pt x="819" y="1188"/>
                    <a:pt x="819" y="1188"/>
                    <a:pt x="819" y="1188"/>
                  </a:cubicBezTo>
                  <a:cubicBezTo>
                    <a:pt x="819" y="1271"/>
                    <a:pt x="819" y="1271"/>
                    <a:pt x="819" y="1271"/>
                  </a:cubicBezTo>
                  <a:cubicBezTo>
                    <a:pt x="740" y="1279"/>
                    <a:pt x="653" y="1266"/>
                    <a:pt x="578" y="1249"/>
                  </a:cubicBezTo>
                  <a:cubicBezTo>
                    <a:pt x="550" y="1242"/>
                    <a:pt x="525" y="1235"/>
                    <a:pt x="502" y="1229"/>
                  </a:cubicBezTo>
                  <a:cubicBezTo>
                    <a:pt x="471" y="1219"/>
                    <a:pt x="445" y="1211"/>
                    <a:pt x="426" y="1204"/>
                  </a:cubicBezTo>
                  <a:cubicBezTo>
                    <a:pt x="422" y="1202"/>
                    <a:pt x="418" y="1201"/>
                    <a:pt x="415" y="1199"/>
                  </a:cubicBezTo>
                  <a:cubicBezTo>
                    <a:pt x="414" y="1199"/>
                    <a:pt x="414" y="1199"/>
                    <a:pt x="413" y="1199"/>
                  </a:cubicBezTo>
                  <a:cubicBezTo>
                    <a:pt x="413" y="1199"/>
                    <a:pt x="413" y="1199"/>
                    <a:pt x="413" y="1199"/>
                  </a:cubicBezTo>
                  <a:cubicBezTo>
                    <a:pt x="354" y="1175"/>
                    <a:pt x="300" y="1147"/>
                    <a:pt x="253" y="1115"/>
                  </a:cubicBezTo>
                  <a:cubicBezTo>
                    <a:pt x="189" y="1073"/>
                    <a:pt x="142" y="1028"/>
                    <a:pt x="110" y="981"/>
                  </a:cubicBezTo>
                  <a:cubicBezTo>
                    <a:pt x="94" y="963"/>
                    <a:pt x="80" y="944"/>
                    <a:pt x="68" y="925"/>
                  </a:cubicBezTo>
                  <a:cubicBezTo>
                    <a:pt x="33" y="870"/>
                    <a:pt x="13" y="811"/>
                    <a:pt x="11" y="751"/>
                  </a:cubicBezTo>
                  <a:cubicBezTo>
                    <a:pt x="7" y="768"/>
                    <a:pt x="4" y="785"/>
                    <a:pt x="3" y="802"/>
                  </a:cubicBezTo>
                  <a:cubicBezTo>
                    <a:pt x="0" y="834"/>
                    <a:pt x="4" y="864"/>
                    <a:pt x="7" y="893"/>
                  </a:cubicBezTo>
                  <a:cubicBezTo>
                    <a:pt x="8" y="898"/>
                    <a:pt x="9" y="904"/>
                    <a:pt x="9" y="909"/>
                  </a:cubicBezTo>
                  <a:cubicBezTo>
                    <a:pt x="22" y="1021"/>
                    <a:pt x="22" y="1021"/>
                    <a:pt x="22" y="1021"/>
                  </a:cubicBezTo>
                  <a:cubicBezTo>
                    <a:pt x="23" y="1025"/>
                    <a:pt x="23" y="1029"/>
                    <a:pt x="24" y="1033"/>
                  </a:cubicBezTo>
                  <a:cubicBezTo>
                    <a:pt x="25" y="1048"/>
                    <a:pt x="27" y="1064"/>
                    <a:pt x="30" y="1080"/>
                  </a:cubicBezTo>
                  <a:cubicBezTo>
                    <a:pt x="34" y="1101"/>
                    <a:pt x="40" y="1121"/>
                    <a:pt x="47" y="1140"/>
                  </a:cubicBezTo>
                  <a:cubicBezTo>
                    <a:pt x="61" y="1175"/>
                    <a:pt x="80" y="1208"/>
                    <a:pt x="103" y="1239"/>
                  </a:cubicBezTo>
                  <a:cubicBezTo>
                    <a:pt x="146" y="1295"/>
                    <a:pt x="202" y="1344"/>
                    <a:pt x="275" y="1390"/>
                  </a:cubicBezTo>
                  <a:cubicBezTo>
                    <a:pt x="304" y="1409"/>
                    <a:pt x="335" y="1426"/>
                    <a:pt x="366" y="1441"/>
                  </a:cubicBezTo>
                  <a:close/>
                  <a:moveTo>
                    <a:pt x="64" y="773"/>
                  </a:moveTo>
                  <a:cubicBezTo>
                    <a:pt x="67" y="798"/>
                    <a:pt x="74" y="823"/>
                    <a:pt x="84" y="848"/>
                  </a:cubicBezTo>
                  <a:cubicBezTo>
                    <a:pt x="107" y="785"/>
                    <a:pt x="165" y="713"/>
                    <a:pt x="209" y="677"/>
                  </a:cubicBezTo>
                  <a:cubicBezTo>
                    <a:pt x="272" y="628"/>
                    <a:pt x="353" y="583"/>
                    <a:pt x="451" y="545"/>
                  </a:cubicBezTo>
                  <a:cubicBezTo>
                    <a:pt x="515" y="521"/>
                    <a:pt x="582" y="501"/>
                    <a:pt x="652" y="486"/>
                  </a:cubicBezTo>
                  <a:cubicBezTo>
                    <a:pt x="652" y="314"/>
                    <a:pt x="652" y="314"/>
                    <a:pt x="652" y="314"/>
                  </a:cubicBezTo>
                  <a:cubicBezTo>
                    <a:pt x="640" y="317"/>
                    <a:pt x="627" y="320"/>
                    <a:pt x="615" y="323"/>
                  </a:cubicBezTo>
                  <a:cubicBezTo>
                    <a:pt x="544" y="340"/>
                    <a:pt x="476" y="361"/>
                    <a:pt x="413" y="386"/>
                  </a:cubicBezTo>
                  <a:cubicBezTo>
                    <a:pt x="345" y="413"/>
                    <a:pt x="288" y="442"/>
                    <a:pt x="238" y="474"/>
                  </a:cubicBezTo>
                  <a:cubicBezTo>
                    <a:pt x="204" y="496"/>
                    <a:pt x="178" y="516"/>
                    <a:pt x="153" y="537"/>
                  </a:cubicBezTo>
                  <a:cubicBezTo>
                    <a:pt x="142" y="547"/>
                    <a:pt x="131" y="556"/>
                    <a:pt x="122" y="566"/>
                  </a:cubicBezTo>
                  <a:cubicBezTo>
                    <a:pt x="81" y="622"/>
                    <a:pt x="60" y="684"/>
                    <a:pt x="62" y="747"/>
                  </a:cubicBezTo>
                  <a:cubicBezTo>
                    <a:pt x="62" y="756"/>
                    <a:pt x="63" y="764"/>
                    <a:pt x="64" y="773"/>
                  </a:cubicBezTo>
                  <a:close/>
                  <a:moveTo>
                    <a:pt x="1928" y="693"/>
                  </a:moveTo>
                  <a:cubicBezTo>
                    <a:pt x="1966" y="727"/>
                    <a:pt x="2007" y="795"/>
                    <a:pt x="2021" y="856"/>
                  </a:cubicBezTo>
                  <a:cubicBezTo>
                    <a:pt x="2034" y="828"/>
                    <a:pt x="2042" y="798"/>
                    <a:pt x="2045" y="768"/>
                  </a:cubicBezTo>
                  <a:cubicBezTo>
                    <a:pt x="2046" y="761"/>
                    <a:pt x="2047" y="754"/>
                    <a:pt x="2047" y="747"/>
                  </a:cubicBezTo>
                  <a:cubicBezTo>
                    <a:pt x="2049" y="670"/>
                    <a:pt x="2018" y="595"/>
                    <a:pt x="1958" y="530"/>
                  </a:cubicBezTo>
                  <a:cubicBezTo>
                    <a:pt x="1924" y="501"/>
                    <a:pt x="1884" y="473"/>
                    <a:pt x="1839" y="447"/>
                  </a:cubicBezTo>
                  <a:cubicBezTo>
                    <a:pt x="1782" y="415"/>
                    <a:pt x="1718" y="387"/>
                    <a:pt x="1639" y="359"/>
                  </a:cubicBezTo>
                  <a:cubicBezTo>
                    <a:pt x="1584" y="340"/>
                    <a:pt x="1524" y="324"/>
                    <a:pt x="1457" y="310"/>
                  </a:cubicBezTo>
                  <a:cubicBezTo>
                    <a:pt x="1457" y="482"/>
                    <a:pt x="1457" y="482"/>
                    <a:pt x="1457" y="482"/>
                  </a:cubicBezTo>
                  <a:cubicBezTo>
                    <a:pt x="1542" y="500"/>
                    <a:pt x="1625" y="525"/>
                    <a:pt x="1700" y="556"/>
                  </a:cubicBezTo>
                  <a:cubicBezTo>
                    <a:pt x="1795" y="595"/>
                    <a:pt x="1871" y="642"/>
                    <a:pt x="1928" y="693"/>
                  </a:cubicBezTo>
                  <a:close/>
                  <a:moveTo>
                    <a:pt x="1054" y="814"/>
                  </a:moveTo>
                  <a:cubicBezTo>
                    <a:pt x="1186" y="814"/>
                    <a:pt x="1408" y="789"/>
                    <a:pt x="1408" y="696"/>
                  </a:cubicBezTo>
                  <a:cubicBezTo>
                    <a:pt x="1408" y="118"/>
                    <a:pt x="1408" y="118"/>
                    <a:pt x="1408" y="118"/>
                  </a:cubicBezTo>
                  <a:cubicBezTo>
                    <a:pt x="1408" y="25"/>
                    <a:pt x="1186" y="0"/>
                    <a:pt x="1054" y="0"/>
                  </a:cubicBezTo>
                  <a:cubicBezTo>
                    <a:pt x="923" y="0"/>
                    <a:pt x="701" y="25"/>
                    <a:pt x="701" y="118"/>
                  </a:cubicBezTo>
                  <a:cubicBezTo>
                    <a:pt x="701" y="696"/>
                    <a:pt x="701" y="696"/>
                    <a:pt x="701" y="696"/>
                  </a:cubicBezTo>
                  <a:cubicBezTo>
                    <a:pt x="701" y="789"/>
                    <a:pt x="923" y="814"/>
                    <a:pt x="1054" y="814"/>
                  </a:cubicBezTo>
                  <a:close/>
                  <a:moveTo>
                    <a:pt x="1054" y="35"/>
                  </a:moveTo>
                  <a:cubicBezTo>
                    <a:pt x="1219" y="35"/>
                    <a:pt x="1352" y="71"/>
                    <a:pt x="1352" y="116"/>
                  </a:cubicBezTo>
                  <a:cubicBezTo>
                    <a:pt x="1352" y="161"/>
                    <a:pt x="1219" y="197"/>
                    <a:pt x="1054" y="197"/>
                  </a:cubicBezTo>
                  <a:cubicBezTo>
                    <a:pt x="890" y="197"/>
                    <a:pt x="757" y="161"/>
                    <a:pt x="757" y="116"/>
                  </a:cubicBezTo>
                  <a:cubicBezTo>
                    <a:pt x="757" y="71"/>
                    <a:pt x="890" y="35"/>
                    <a:pt x="1054" y="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50000">
                      <a:schemeClr val="tx1"/>
                    </a:gs>
                    <a:gs pos="100000">
                      <a:schemeClr val="tx1"/>
                    </a:gs>
                  </a:gsLst>
                  <a:lin ang="5400000" scaled="0"/>
                </a:gradFill>
              </a:endParaRPr>
            </a:p>
          </p:txBody>
        </p:sp>
      </p:grpSp>
      <p:grpSp>
        <p:nvGrpSpPr>
          <p:cNvPr id="28" name="Group 27"/>
          <p:cNvGrpSpPr/>
          <p:nvPr/>
        </p:nvGrpSpPr>
        <p:grpSpPr>
          <a:xfrm>
            <a:off x="6801178" y="3473741"/>
            <a:ext cx="1846596" cy="1666462"/>
            <a:chOff x="7219616" y="3501181"/>
            <a:chExt cx="1846596" cy="1666462"/>
          </a:xfrm>
        </p:grpSpPr>
        <p:sp>
          <p:nvSpPr>
            <p:cNvPr id="20" name="Rectangle 19">
              <a:hlinkClick r:id="rId6"/>
            </p:cNvPr>
            <p:cNvSpPr/>
            <p:nvPr/>
          </p:nvSpPr>
          <p:spPr bwMode="auto">
            <a:xfrm>
              <a:off x="7219616" y="3501181"/>
              <a:ext cx="1846596" cy="1666462"/>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Get Certified!</a:t>
              </a:r>
            </a:p>
          </p:txBody>
        </p:sp>
        <p:sp>
          <p:nvSpPr>
            <p:cNvPr id="22" name="Freeform 110"/>
            <p:cNvSpPr>
              <a:spLocks noEditPoints="1"/>
            </p:cNvSpPr>
            <p:nvPr/>
          </p:nvSpPr>
          <p:spPr bwMode="black">
            <a:xfrm>
              <a:off x="7693390" y="3730188"/>
              <a:ext cx="899048" cy="906861"/>
            </a:xfrm>
            <a:custGeom>
              <a:avLst/>
              <a:gdLst>
                <a:gd name="T0" fmla="*/ 9 w 70"/>
                <a:gd name="T1" fmla="*/ 68 h 70"/>
                <a:gd name="T2" fmla="*/ 10 w 70"/>
                <a:gd name="T3" fmla="*/ 66 h 70"/>
                <a:gd name="T4" fmla="*/ 4 w 70"/>
                <a:gd name="T5" fmla="*/ 60 h 70"/>
                <a:gd name="T6" fmla="*/ 2 w 70"/>
                <a:gd name="T7" fmla="*/ 61 h 70"/>
                <a:gd name="T8" fmla="*/ 0 w 70"/>
                <a:gd name="T9" fmla="*/ 68 h 70"/>
                <a:gd name="T10" fmla="*/ 2 w 70"/>
                <a:gd name="T11" fmla="*/ 70 h 70"/>
                <a:gd name="T12" fmla="*/ 9 w 70"/>
                <a:gd name="T13" fmla="*/ 68 h 70"/>
                <a:gd name="T14" fmla="*/ 64 w 70"/>
                <a:gd name="T15" fmla="*/ 6 h 70"/>
                <a:gd name="T16" fmla="*/ 52 w 70"/>
                <a:gd name="T17" fmla="*/ 4 h 70"/>
                <a:gd name="T18" fmla="*/ 49 w 70"/>
                <a:gd name="T19" fmla="*/ 7 h 70"/>
                <a:gd name="T20" fmla="*/ 49 w 70"/>
                <a:gd name="T21" fmla="*/ 11 h 70"/>
                <a:gd name="T22" fmla="*/ 60 w 70"/>
                <a:gd name="T23" fmla="*/ 21 h 70"/>
                <a:gd name="T24" fmla="*/ 63 w 70"/>
                <a:gd name="T25" fmla="*/ 21 h 70"/>
                <a:gd name="T26" fmla="*/ 66 w 70"/>
                <a:gd name="T27" fmla="*/ 18 h 70"/>
                <a:gd name="T28" fmla="*/ 64 w 70"/>
                <a:gd name="T29" fmla="*/ 6 h 70"/>
                <a:gd name="T30" fmla="*/ 22 w 70"/>
                <a:gd name="T31" fmla="*/ 62 h 70"/>
                <a:gd name="T32" fmla="*/ 19 w 70"/>
                <a:gd name="T33" fmla="*/ 62 h 70"/>
                <a:gd name="T34" fmla="*/ 8 w 70"/>
                <a:gd name="T35" fmla="*/ 51 h 70"/>
                <a:gd name="T36" fmla="*/ 8 w 70"/>
                <a:gd name="T37" fmla="*/ 48 h 70"/>
                <a:gd name="T38" fmla="*/ 42 w 70"/>
                <a:gd name="T39" fmla="*/ 14 h 70"/>
                <a:gd name="T40" fmla="*/ 45 w 70"/>
                <a:gd name="T41" fmla="*/ 14 h 70"/>
                <a:gd name="T42" fmla="*/ 56 w 70"/>
                <a:gd name="T43" fmla="*/ 25 h 70"/>
                <a:gd name="T44" fmla="*/ 56 w 70"/>
                <a:gd name="T45" fmla="*/ 28 h 70"/>
                <a:gd name="T46" fmla="*/ 22 w 70"/>
                <a:gd name="T47" fmla="*/ 6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0">
                  <a:moveTo>
                    <a:pt x="9" y="68"/>
                  </a:moveTo>
                  <a:cubicBezTo>
                    <a:pt x="10" y="67"/>
                    <a:pt x="11" y="67"/>
                    <a:pt x="10" y="66"/>
                  </a:cubicBezTo>
                  <a:cubicBezTo>
                    <a:pt x="4" y="60"/>
                    <a:pt x="4" y="60"/>
                    <a:pt x="4" y="60"/>
                  </a:cubicBezTo>
                  <a:cubicBezTo>
                    <a:pt x="4" y="59"/>
                    <a:pt x="3" y="60"/>
                    <a:pt x="2" y="61"/>
                  </a:cubicBezTo>
                  <a:cubicBezTo>
                    <a:pt x="0" y="68"/>
                    <a:pt x="0" y="68"/>
                    <a:pt x="0" y="68"/>
                  </a:cubicBezTo>
                  <a:cubicBezTo>
                    <a:pt x="0" y="69"/>
                    <a:pt x="1" y="70"/>
                    <a:pt x="2" y="70"/>
                  </a:cubicBezTo>
                  <a:lnTo>
                    <a:pt x="9" y="68"/>
                  </a:lnTo>
                  <a:close/>
                  <a:moveTo>
                    <a:pt x="64" y="6"/>
                  </a:moveTo>
                  <a:cubicBezTo>
                    <a:pt x="58" y="0"/>
                    <a:pt x="52" y="4"/>
                    <a:pt x="52" y="4"/>
                  </a:cubicBezTo>
                  <a:cubicBezTo>
                    <a:pt x="51" y="5"/>
                    <a:pt x="50" y="6"/>
                    <a:pt x="49" y="7"/>
                  </a:cubicBezTo>
                  <a:cubicBezTo>
                    <a:pt x="48" y="8"/>
                    <a:pt x="48" y="10"/>
                    <a:pt x="49" y="11"/>
                  </a:cubicBezTo>
                  <a:cubicBezTo>
                    <a:pt x="60" y="21"/>
                    <a:pt x="60" y="21"/>
                    <a:pt x="60" y="21"/>
                  </a:cubicBezTo>
                  <a:cubicBezTo>
                    <a:pt x="60" y="22"/>
                    <a:pt x="62" y="22"/>
                    <a:pt x="63" y="21"/>
                  </a:cubicBezTo>
                  <a:cubicBezTo>
                    <a:pt x="64" y="20"/>
                    <a:pt x="65" y="19"/>
                    <a:pt x="66" y="18"/>
                  </a:cubicBezTo>
                  <a:cubicBezTo>
                    <a:pt x="66" y="18"/>
                    <a:pt x="70" y="12"/>
                    <a:pt x="64" y="6"/>
                  </a:cubicBezTo>
                  <a:moveTo>
                    <a:pt x="22" y="62"/>
                  </a:moveTo>
                  <a:cubicBezTo>
                    <a:pt x="21" y="63"/>
                    <a:pt x="20" y="63"/>
                    <a:pt x="19" y="62"/>
                  </a:cubicBezTo>
                  <a:cubicBezTo>
                    <a:pt x="8" y="51"/>
                    <a:pt x="8" y="51"/>
                    <a:pt x="8" y="51"/>
                  </a:cubicBezTo>
                  <a:cubicBezTo>
                    <a:pt x="7" y="51"/>
                    <a:pt x="7" y="49"/>
                    <a:pt x="8" y="48"/>
                  </a:cubicBezTo>
                  <a:cubicBezTo>
                    <a:pt x="42" y="14"/>
                    <a:pt x="42" y="14"/>
                    <a:pt x="42" y="14"/>
                  </a:cubicBezTo>
                  <a:cubicBezTo>
                    <a:pt x="43" y="13"/>
                    <a:pt x="44" y="13"/>
                    <a:pt x="45" y="14"/>
                  </a:cubicBezTo>
                  <a:cubicBezTo>
                    <a:pt x="56" y="25"/>
                    <a:pt x="56" y="25"/>
                    <a:pt x="56" y="25"/>
                  </a:cubicBezTo>
                  <a:cubicBezTo>
                    <a:pt x="57" y="26"/>
                    <a:pt x="57" y="27"/>
                    <a:pt x="56" y="28"/>
                  </a:cubicBezTo>
                  <a:lnTo>
                    <a:pt x="22" y="62"/>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gradFill>
                  <a:gsLst>
                    <a:gs pos="50000">
                      <a:schemeClr val="tx1"/>
                    </a:gs>
                    <a:gs pos="100000">
                      <a:schemeClr val="tx1"/>
                    </a:gs>
                  </a:gsLst>
                  <a:lin ang="5400000" scaled="0"/>
                </a:gradFill>
              </a:endParaRPr>
            </a:p>
          </p:txBody>
        </p:sp>
      </p:grpSp>
      <p:grpSp>
        <p:nvGrpSpPr>
          <p:cNvPr id="27" name="Group 26"/>
          <p:cNvGrpSpPr/>
          <p:nvPr/>
        </p:nvGrpSpPr>
        <p:grpSpPr>
          <a:xfrm>
            <a:off x="6801178" y="1713778"/>
            <a:ext cx="1846596" cy="1666462"/>
            <a:chOff x="7219616" y="1741218"/>
            <a:chExt cx="1846596" cy="1666462"/>
          </a:xfrm>
        </p:grpSpPr>
        <p:sp>
          <p:nvSpPr>
            <p:cNvPr id="8" name="Rectangle 7">
              <a:hlinkClick r:id="rId7"/>
            </p:cNvPr>
            <p:cNvSpPr/>
            <p:nvPr/>
          </p:nvSpPr>
          <p:spPr bwMode="auto">
            <a:xfrm>
              <a:off x="7219616" y="1741218"/>
              <a:ext cx="1846596" cy="1666462"/>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algn="ctr" defTabSz="685666" fontAlgn="base">
                <a:spcBef>
                  <a:spcPct val="0"/>
                </a:spcBef>
                <a:spcAft>
                  <a:spcPct val="0"/>
                </a:spcAft>
              </a:pPr>
              <a:r>
                <a:rPr lang="en-US" sz="1600" dirty="0" smtClean="0">
                  <a:gradFill>
                    <a:gsLst>
                      <a:gs pos="50000">
                        <a:schemeClr val="tx1"/>
                      </a:gs>
                      <a:gs pos="100000">
                        <a:schemeClr val="tx1"/>
                      </a:gs>
                    </a:gsLst>
                    <a:lin ang="5400000" scaled="0"/>
                  </a:gradFill>
                  <a:ea typeface="Segoe UI" pitchFamily="34" charset="0"/>
                  <a:cs typeface="Segoe UI" pitchFamily="34" charset="0"/>
                </a:rPr>
                <a:t>Hands-On Labs</a:t>
              </a:r>
            </a:p>
          </p:txBody>
        </p:sp>
        <p:pic>
          <p:nvPicPr>
            <p:cNvPr id="26" name="Picture 3" descr="C:\Users\chrisw\Desktop\Kinect Hand.png">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0200" t="39359" r="23215" b="-2658"/>
            <a:stretch/>
          </p:blipFill>
          <p:spPr bwMode="black">
            <a:xfrm>
              <a:off x="7596067" y="1978338"/>
              <a:ext cx="1093695" cy="9803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8206106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Model for the Cloud</a:t>
            </a:r>
            <a:endParaRPr lang="en-US" dirty="0"/>
          </a:p>
        </p:txBody>
      </p:sp>
      <p:sp>
        <p:nvSpPr>
          <p:cNvPr id="3" name="Text Placeholder 2"/>
          <p:cNvSpPr>
            <a:spLocks noGrp="1"/>
          </p:cNvSpPr>
          <p:nvPr>
            <p:ph idx="1"/>
          </p:nvPr>
        </p:nvSpPr>
        <p:spPr>
          <a:xfrm>
            <a:off x="519113" y="1447802"/>
            <a:ext cx="11149013" cy="2805223"/>
          </a:xfrm>
        </p:spPr>
        <p:txBody>
          <a:bodyPr>
            <a:normAutofit fontScale="85000" lnSpcReduction="20000"/>
          </a:bodyPr>
          <a:lstStyle/>
          <a:p>
            <a:r>
              <a:rPr lang="en-US" dirty="0" smtClean="0"/>
              <a:t>Cloud Apps Require Scale Beyond Scale-Up</a:t>
            </a:r>
          </a:p>
          <a:p>
            <a:pPr lvl="1"/>
            <a:r>
              <a:rPr lang="en-US" dirty="0"/>
              <a:t>Massive aggregate </a:t>
            </a:r>
            <a:r>
              <a:rPr lang="en-US" dirty="0" smtClean="0"/>
              <a:t>capacity: 100s </a:t>
            </a:r>
            <a:r>
              <a:rPr lang="en-US" dirty="0"/>
              <a:t>of </a:t>
            </a:r>
            <a:r>
              <a:rPr lang="en-US" dirty="0" smtClean="0"/>
              <a:t>nodes available for use</a:t>
            </a:r>
            <a:endParaRPr lang="en-US" dirty="0"/>
          </a:p>
          <a:p>
            <a:endParaRPr lang="en-US" dirty="0" smtClean="0"/>
          </a:p>
          <a:p>
            <a:r>
              <a:rPr lang="en-US" dirty="0" smtClean="0"/>
              <a:t>Cloud Apps Demand the Best Economics</a:t>
            </a:r>
          </a:p>
          <a:p>
            <a:pPr lvl="1"/>
            <a:r>
              <a:rPr lang="en-US" dirty="0" smtClean="0"/>
              <a:t>Best Price/Performance : </a:t>
            </a:r>
          </a:p>
          <a:p>
            <a:pPr lvl="2"/>
            <a:r>
              <a:rPr lang="en-US" dirty="0" smtClean="0"/>
              <a:t>Many commodity nodes for the economics</a:t>
            </a:r>
          </a:p>
          <a:p>
            <a:pPr lvl="1"/>
            <a:r>
              <a:rPr lang="en-US" dirty="0" smtClean="0"/>
              <a:t>Elasticity + Pay-as-you-go</a:t>
            </a:r>
          </a:p>
          <a:p>
            <a:pPr lvl="2"/>
            <a:r>
              <a:rPr lang="en-US" dirty="0"/>
              <a:t>Reduce </a:t>
            </a:r>
            <a:r>
              <a:rPr lang="en-US" dirty="0" smtClean="0"/>
              <a:t>overcapacity: take advantage of cloud provisioning model!</a:t>
            </a:r>
          </a:p>
          <a:p>
            <a:pPr lvl="1"/>
            <a:endParaRPr lang="en-US" dirty="0"/>
          </a:p>
        </p:txBody>
      </p:sp>
      <p:pic>
        <p:nvPicPr>
          <p:cNvPr id="6" name="Picture 2" descr="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630" y="4255039"/>
            <a:ext cx="5200775" cy="2272317"/>
          </a:xfrm>
          <a:prstGeom prst="roundRect">
            <a:avLst>
              <a:gd name="adj" fmla="val 8594"/>
            </a:avLst>
          </a:prstGeom>
          <a:solidFill>
            <a:srgbClr val="FFFFFF">
              <a:shade val="85000"/>
            </a:srgbClr>
          </a:solidFill>
          <a:ln>
            <a:noFill/>
          </a:ln>
          <a:effectLst>
            <a:reflection blurRad="6350" stA="50000" endA="275" endPos="40000" dist="101600" dir="5400000" sy="-100000" algn="bl" rotWithShape="0"/>
          </a:effectLst>
          <a:extLst/>
        </p:spPr>
      </p:pic>
      <p:pic>
        <p:nvPicPr>
          <p:cNvPr id="7" name="Picture 4" descr="im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865" y="4262075"/>
            <a:ext cx="5114262" cy="2258245"/>
          </a:xfrm>
          <a:prstGeom prst="roundRect">
            <a:avLst>
              <a:gd name="adj" fmla="val 8594"/>
            </a:avLst>
          </a:prstGeom>
          <a:solidFill>
            <a:srgbClr val="FFFFFF">
              <a:shade val="85000"/>
            </a:srgbClr>
          </a:solidFill>
          <a:ln>
            <a:noFill/>
          </a:ln>
          <a:effectLst>
            <a:reflection blurRad="6350" stA="50000" endA="275" endPos="40000" dist="101600" dir="5400000" sy="-100000" algn="bl" rotWithShape="0"/>
          </a:effectLst>
          <a:extLst/>
        </p:spPr>
      </p:pic>
      <p:sp>
        <p:nvSpPr>
          <p:cNvPr id="4" name="TextBox 3"/>
          <p:cNvSpPr txBox="1"/>
          <p:nvPr/>
        </p:nvSpPr>
        <p:spPr>
          <a:xfrm>
            <a:off x="1522412" y="4318135"/>
            <a:ext cx="2784160" cy="406265"/>
          </a:xfrm>
          <a:prstGeom prst="rect">
            <a:avLst/>
          </a:prstGeom>
          <a:solidFill>
            <a:schemeClr val="tx1"/>
          </a:solidFill>
        </p:spPr>
        <p:txBody>
          <a:bodyPr wrap="none" lIns="91440" tIns="91440" rIns="91440" bIns="91440" rtlCol="0">
            <a:spAutoFit/>
          </a:bodyPr>
          <a:lstStyle/>
          <a:p>
            <a:pPr>
              <a:lnSpc>
                <a:spcPct val="90000"/>
              </a:lnSpc>
              <a:spcBef>
                <a:spcPct val="20000"/>
              </a:spcBef>
              <a:buSzPct val="90000"/>
            </a:pPr>
            <a:r>
              <a:rPr lang="en-US" sz="1600" dirty="0" smtClean="0">
                <a:solidFill>
                  <a:schemeClr val="bg1">
                    <a:alpha val="99000"/>
                  </a:schemeClr>
                </a:solidFill>
              </a:rPr>
              <a:t>On Prem Provisioning Model</a:t>
            </a:r>
          </a:p>
        </p:txBody>
      </p:sp>
      <p:sp>
        <p:nvSpPr>
          <p:cNvPr id="8" name="TextBox 7"/>
          <p:cNvSpPr txBox="1"/>
          <p:nvPr/>
        </p:nvSpPr>
        <p:spPr>
          <a:xfrm>
            <a:off x="7161212" y="4318135"/>
            <a:ext cx="2520755" cy="406265"/>
          </a:xfrm>
          <a:prstGeom prst="rect">
            <a:avLst/>
          </a:prstGeom>
          <a:solidFill>
            <a:schemeClr val="tx1"/>
          </a:solidFill>
        </p:spPr>
        <p:txBody>
          <a:bodyPr wrap="none" lIns="91440" tIns="91440" rIns="91440" bIns="91440" rtlCol="0">
            <a:spAutoFit/>
          </a:bodyPr>
          <a:lstStyle/>
          <a:p>
            <a:pPr>
              <a:lnSpc>
                <a:spcPct val="90000"/>
              </a:lnSpc>
              <a:spcBef>
                <a:spcPct val="20000"/>
              </a:spcBef>
              <a:buSzPct val="90000"/>
            </a:pPr>
            <a:r>
              <a:rPr lang="en-US" sz="1600" dirty="0" smtClean="0">
                <a:solidFill>
                  <a:schemeClr val="bg1">
                    <a:alpha val="99000"/>
                  </a:schemeClr>
                </a:solidFill>
              </a:rPr>
              <a:t>Cloud Provisioning Model</a:t>
            </a:r>
          </a:p>
        </p:txBody>
      </p:sp>
    </p:spTree>
    <p:extLst>
      <p:ext uri="{BB962C8B-B14F-4D97-AF65-F5344CB8AC3E}">
        <p14:creationId xmlns:p14="http://schemas.microsoft.com/office/powerpoint/2010/main" val="14361115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Introducing Federations in SQL Azure</a:t>
            </a:r>
            <a:endParaRPr lang="en-US" dirty="0"/>
          </a:p>
        </p:txBody>
      </p:sp>
      <p:sp>
        <p:nvSpPr>
          <p:cNvPr id="3" name="Text Placeholder 2"/>
          <p:cNvSpPr>
            <a:spLocks noGrp="1"/>
          </p:cNvSpPr>
          <p:nvPr>
            <p:ph idx="1"/>
          </p:nvPr>
        </p:nvSpPr>
        <p:spPr>
          <a:xfrm>
            <a:off x="519113" y="1447801"/>
            <a:ext cx="11149013" cy="2376035"/>
          </a:xfrm>
        </p:spPr>
        <p:txBody>
          <a:bodyPr>
            <a:normAutofit lnSpcReduction="10000"/>
          </a:bodyPr>
          <a:lstStyle/>
          <a:p>
            <a:r>
              <a:rPr lang="en-US" dirty="0" smtClean="0"/>
              <a:t>Canonical 3 tier app scales by adding and removing nodes</a:t>
            </a:r>
          </a:p>
          <a:p>
            <a:endParaRPr lang="en-US" dirty="0" smtClean="0"/>
          </a:p>
          <a:p>
            <a:r>
              <a:rPr lang="en-US" dirty="0" smtClean="0"/>
              <a:t>Federations extend the model to the DB Tier.</a:t>
            </a:r>
          </a:p>
          <a:p>
            <a:pPr lvl="1"/>
            <a:r>
              <a:rPr lang="en-US" dirty="0" smtClean="0"/>
              <a:t>Add and Remove SQL Azure nodes with federations. </a:t>
            </a:r>
          </a:p>
          <a:p>
            <a:pPr lvl="1"/>
            <a:r>
              <a:rPr lang="en-US" dirty="0" smtClean="0"/>
              <a:t>Scale on demand to your traffic without any downtime!</a:t>
            </a: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60030"/>
          <a:stretch/>
        </p:blipFill>
        <p:spPr bwMode="auto">
          <a:xfrm>
            <a:off x="2355858" y="4675400"/>
            <a:ext cx="9740018" cy="1044921"/>
          </a:xfrm>
          <a:prstGeom prst="rect">
            <a:avLst/>
          </a:prstGeom>
          <a:noFill/>
          <a:ln>
            <a:noFill/>
          </a:ln>
          <a:effectLst>
            <a:outerShdw blurRad="50800" dist="38100" dir="16200000"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9495962" y="4466751"/>
            <a:ext cx="2560601" cy="349684"/>
            <a:chOff x="7180523" y="5175411"/>
            <a:chExt cx="1920951" cy="349684"/>
          </a:xfrm>
          <a:scene3d>
            <a:camera prst="perspectiveHeroicExtremeRightFacing"/>
            <a:lightRig rig="threePt" dir="t"/>
          </a:scene3d>
        </p:grpSpPr>
        <p:sp>
          <p:nvSpPr>
            <p:cNvPr id="6" name="Can 5"/>
            <p:cNvSpPr/>
            <p:nvPr/>
          </p:nvSpPr>
          <p:spPr bwMode="auto">
            <a:xfrm>
              <a:off x="781847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7" name="Can 6"/>
            <p:cNvSpPr/>
            <p:nvPr/>
          </p:nvSpPr>
          <p:spPr bwMode="auto">
            <a:xfrm>
              <a:off x="749950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8" name="Can 7"/>
            <p:cNvSpPr/>
            <p:nvPr/>
          </p:nvSpPr>
          <p:spPr bwMode="auto">
            <a:xfrm>
              <a:off x="718052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9" name="Can 8"/>
            <p:cNvSpPr/>
            <p:nvPr/>
          </p:nvSpPr>
          <p:spPr bwMode="auto">
            <a:xfrm>
              <a:off x="878249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0" name="Can 9"/>
            <p:cNvSpPr/>
            <p:nvPr/>
          </p:nvSpPr>
          <p:spPr bwMode="auto">
            <a:xfrm>
              <a:off x="846352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1" name="Can 10"/>
            <p:cNvSpPr/>
            <p:nvPr/>
          </p:nvSpPr>
          <p:spPr bwMode="auto">
            <a:xfrm>
              <a:off x="814454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grpSp>
      <p:grpSp>
        <p:nvGrpSpPr>
          <p:cNvPr id="12" name="Group 11"/>
          <p:cNvGrpSpPr/>
          <p:nvPr/>
        </p:nvGrpSpPr>
        <p:grpSpPr>
          <a:xfrm>
            <a:off x="9382575" y="4675395"/>
            <a:ext cx="2560601" cy="349684"/>
            <a:chOff x="7180523" y="5175411"/>
            <a:chExt cx="1920951" cy="349684"/>
          </a:xfrm>
          <a:scene3d>
            <a:camera prst="perspectiveHeroicExtremeRightFacing"/>
            <a:lightRig rig="threePt" dir="t"/>
          </a:scene3d>
        </p:grpSpPr>
        <p:sp>
          <p:nvSpPr>
            <p:cNvPr id="13" name="Can 12"/>
            <p:cNvSpPr/>
            <p:nvPr/>
          </p:nvSpPr>
          <p:spPr bwMode="auto">
            <a:xfrm>
              <a:off x="781847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4" name="Can 13"/>
            <p:cNvSpPr/>
            <p:nvPr/>
          </p:nvSpPr>
          <p:spPr bwMode="auto">
            <a:xfrm>
              <a:off x="749950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5" name="Can 14"/>
            <p:cNvSpPr/>
            <p:nvPr/>
          </p:nvSpPr>
          <p:spPr bwMode="auto">
            <a:xfrm>
              <a:off x="718052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6" name="Can 15"/>
            <p:cNvSpPr/>
            <p:nvPr/>
          </p:nvSpPr>
          <p:spPr bwMode="auto">
            <a:xfrm>
              <a:off x="878249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7" name="Can 16"/>
            <p:cNvSpPr/>
            <p:nvPr/>
          </p:nvSpPr>
          <p:spPr bwMode="auto">
            <a:xfrm>
              <a:off x="846352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18" name="Can 17"/>
            <p:cNvSpPr/>
            <p:nvPr/>
          </p:nvSpPr>
          <p:spPr bwMode="auto">
            <a:xfrm>
              <a:off x="814454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grpSp>
      <p:grpSp>
        <p:nvGrpSpPr>
          <p:cNvPr id="19" name="Group 18"/>
          <p:cNvGrpSpPr/>
          <p:nvPr/>
        </p:nvGrpSpPr>
        <p:grpSpPr>
          <a:xfrm>
            <a:off x="9231381" y="4902226"/>
            <a:ext cx="2560601" cy="349684"/>
            <a:chOff x="7180523" y="5175411"/>
            <a:chExt cx="1920951" cy="349684"/>
          </a:xfrm>
          <a:scene3d>
            <a:camera prst="perspectiveHeroicExtremeRightFacing"/>
            <a:lightRig rig="threePt" dir="t"/>
          </a:scene3d>
        </p:grpSpPr>
        <p:sp>
          <p:nvSpPr>
            <p:cNvPr id="20" name="Can 19"/>
            <p:cNvSpPr/>
            <p:nvPr/>
          </p:nvSpPr>
          <p:spPr bwMode="auto">
            <a:xfrm>
              <a:off x="781847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1" name="Can 20"/>
            <p:cNvSpPr/>
            <p:nvPr/>
          </p:nvSpPr>
          <p:spPr bwMode="auto">
            <a:xfrm>
              <a:off x="749950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2" name="Can 21"/>
            <p:cNvSpPr/>
            <p:nvPr/>
          </p:nvSpPr>
          <p:spPr bwMode="auto">
            <a:xfrm>
              <a:off x="718052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3" name="Can 22"/>
            <p:cNvSpPr/>
            <p:nvPr/>
          </p:nvSpPr>
          <p:spPr bwMode="auto">
            <a:xfrm>
              <a:off x="878249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4" name="Can 23"/>
            <p:cNvSpPr/>
            <p:nvPr/>
          </p:nvSpPr>
          <p:spPr bwMode="auto">
            <a:xfrm>
              <a:off x="846352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5" name="Can 24"/>
            <p:cNvSpPr/>
            <p:nvPr/>
          </p:nvSpPr>
          <p:spPr bwMode="auto">
            <a:xfrm>
              <a:off x="814454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grpSp>
      <p:grpSp>
        <p:nvGrpSpPr>
          <p:cNvPr id="26" name="Group 25"/>
          <p:cNvGrpSpPr/>
          <p:nvPr/>
        </p:nvGrpSpPr>
        <p:grpSpPr>
          <a:xfrm>
            <a:off x="9434528" y="5054626"/>
            <a:ext cx="2560601" cy="349684"/>
            <a:chOff x="7180523" y="5175411"/>
            <a:chExt cx="1920951" cy="349684"/>
          </a:xfrm>
          <a:scene3d>
            <a:camera prst="perspectiveHeroicExtremeRightFacing"/>
            <a:lightRig rig="threePt" dir="t"/>
          </a:scene3d>
        </p:grpSpPr>
        <p:sp>
          <p:nvSpPr>
            <p:cNvPr id="27" name="Can 26"/>
            <p:cNvSpPr/>
            <p:nvPr/>
          </p:nvSpPr>
          <p:spPr bwMode="auto">
            <a:xfrm>
              <a:off x="781847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8" name="Can 27"/>
            <p:cNvSpPr/>
            <p:nvPr/>
          </p:nvSpPr>
          <p:spPr bwMode="auto">
            <a:xfrm>
              <a:off x="749950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29" name="Can 28"/>
            <p:cNvSpPr/>
            <p:nvPr/>
          </p:nvSpPr>
          <p:spPr bwMode="auto">
            <a:xfrm>
              <a:off x="718052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0" name="Can 29"/>
            <p:cNvSpPr/>
            <p:nvPr/>
          </p:nvSpPr>
          <p:spPr bwMode="auto">
            <a:xfrm>
              <a:off x="878249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1" name="Can 30"/>
            <p:cNvSpPr/>
            <p:nvPr/>
          </p:nvSpPr>
          <p:spPr bwMode="auto">
            <a:xfrm>
              <a:off x="846352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2" name="Can 31"/>
            <p:cNvSpPr/>
            <p:nvPr/>
          </p:nvSpPr>
          <p:spPr bwMode="auto">
            <a:xfrm>
              <a:off x="814454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grpSp>
      <p:grpSp>
        <p:nvGrpSpPr>
          <p:cNvPr id="33" name="Group 32"/>
          <p:cNvGrpSpPr/>
          <p:nvPr/>
        </p:nvGrpSpPr>
        <p:grpSpPr>
          <a:xfrm>
            <a:off x="9637676" y="5207026"/>
            <a:ext cx="2560601" cy="349684"/>
            <a:chOff x="7180523" y="5175411"/>
            <a:chExt cx="1920951" cy="349684"/>
          </a:xfrm>
          <a:scene3d>
            <a:camera prst="perspectiveHeroicExtremeRightFacing"/>
            <a:lightRig rig="threePt" dir="t"/>
          </a:scene3d>
        </p:grpSpPr>
        <p:sp>
          <p:nvSpPr>
            <p:cNvPr id="34" name="Can 33"/>
            <p:cNvSpPr/>
            <p:nvPr/>
          </p:nvSpPr>
          <p:spPr bwMode="auto">
            <a:xfrm>
              <a:off x="781847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5" name="Can 34"/>
            <p:cNvSpPr/>
            <p:nvPr/>
          </p:nvSpPr>
          <p:spPr bwMode="auto">
            <a:xfrm>
              <a:off x="749950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6" name="Can 35"/>
            <p:cNvSpPr/>
            <p:nvPr/>
          </p:nvSpPr>
          <p:spPr bwMode="auto">
            <a:xfrm>
              <a:off x="718052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7" name="Can 36"/>
            <p:cNvSpPr/>
            <p:nvPr/>
          </p:nvSpPr>
          <p:spPr bwMode="auto">
            <a:xfrm>
              <a:off x="878249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8" name="Can 37"/>
            <p:cNvSpPr/>
            <p:nvPr/>
          </p:nvSpPr>
          <p:spPr bwMode="auto">
            <a:xfrm>
              <a:off x="846352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39" name="Can 38"/>
            <p:cNvSpPr/>
            <p:nvPr/>
          </p:nvSpPr>
          <p:spPr bwMode="auto">
            <a:xfrm>
              <a:off x="814454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grpSp>
      <p:sp>
        <p:nvSpPr>
          <p:cNvPr id="40" name="Can 39"/>
          <p:cNvSpPr/>
          <p:nvPr/>
        </p:nvSpPr>
        <p:spPr bwMode="auto">
          <a:xfrm>
            <a:off x="9325871" y="4498493"/>
            <a:ext cx="907076" cy="699367"/>
          </a:xfrm>
          <a:prstGeom prst="can">
            <a:avLst/>
          </a:prstGeom>
          <a:solidFill>
            <a:srgbClr val="0070C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200" dirty="0">
                <a:gradFill>
                  <a:gsLst>
                    <a:gs pos="0">
                      <a:srgbClr val="FFFFFF"/>
                    </a:gs>
                    <a:gs pos="100000">
                      <a:srgbClr val="FFFFFF"/>
                    </a:gs>
                  </a:gsLst>
                  <a:lin ang="5400000" scaled="0"/>
                </a:gradFill>
              </a:rPr>
              <a:t>SQL Azure</a:t>
            </a:r>
          </a:p>
        </p:txBody>
      </p:sp>
      <p:sp>
        <p:nvSpPr>
          <p:cNvPr id="41" name="Right Arrow 40"/>
          <p:cNvSpPr/>
          <p:nvPr/>
        </p:nvSpPr>
        <p:spPr bwMode="auto">
          <a:xfrm>
            <a:off x="2895515" y="4817604"/>
            <a:ext cx="696896" cy="739109"/>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42" name="Cloud Callout 41"/>
          <p:cNvSpPr/>
          <p:nvPr/>
        </p:nvSpPr>
        <p:spPr bwMode="auto">
          <a:xfrm>
            <a:off x="239245" y="4437593"/>
            <a:ext cx="2822138" cy="1520520"/>
          </a:xfrm>
          <a:prstGeom prst="cloudCallout">
            <a:avLst>
              <a:gd name="adj1" fmla="val 36719"/>
              <a:gd name="adj2" fmla="val -436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Larger User Traffic</a:t>
            </a:r>
          </a:p>
        </p:txBody>
      </p:sp>
      <p:grpSp>
        <p:nvGrpSpPr>
          <p:cNvPr id="43" name="Group 42"/>
          <p:cNvGrpSpPr/>
          <p:nvPr/>
        </p:nvGrpSpPr>
        <p:grpSpPr>
          <a:xfrm>
            <a:off x="9992005" y="5359759"/>
            <a:ext cx="2560601" cy="349684"/>
            <a:chOff x="7180523" y="5175411"/>
            <a:chExt cx="1920951" cy="349684"/>
          </a:xfrm>
          <a:scene3d>
            <a:camera prst="perspectiveHeroicExtremeRightFacing"/>
            <a:lightRig rig="threePt" dir="t"/>
          </a:scene3d>
        </p:grpSpPr>
        <p:sp>
          <p:nvSpPr>
            <p:cNvPr id="44" name="Can 43"/>
            <p:cNvSpPr/>
            <p:nvPr/>
          </p:nvSpPr>
          <p:spPr bwMode="auto">
            <a:xfrm>
              <a:off x="781847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45" name="Can 44"/>
            <p:cNvSpPr/>
            <p:nvPr/>
          </p:nvSpPr>
          <p:spPr bwMode="auto">
            <a:xfrm>
              <a:off x="749950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46" name="Can 45"/>
            <p:cNvSpPr/>
            <p:nvPr/>
          </p:nvSpPr>
          <p:spPr bwMode="auto">
            <a:xfrm>
              <a:off x="718052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47" name="Can 46"/>
            <p:cNvSpPr/>
            <p:nvPr/>
          </p:nvSpPr>
          <p:spPr bwMode="auto">
            <a:xfrm>
              <a:off x="878249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48" name="Can 47"/>
            <p:cNvSpPr/>
            <p:nvPr/>
          </p:nvSpPr>
          <p:spPr bwMode="auto">
            <a:xfrm>
              <a:off x="846352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sp>
          <p:nvSpPr>
            <p:cNvPr id="49" name="Can 48"/>
            <p:cNvSpPr/>
            <p:nvPr/>
          </p:nvSpPr>
          <p:spPr bwMode="auto">
            <a:xfrm>
              <a:off x="814454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dirty="0">
                <a:gradFill>
                  <a:gsLst>
                    <a:gs pos="0">
                      <a:srgbClr val="FFFFFF"/>
                    </a:gs>
                    <a:gs pos="100000">
                      <a:srgbClr val="FFFFFF"/>
                    </a:gs>
                  </a:gsLst>
                  <a:lin ang="5400000" scaled="0"/>
                </a:gradFill>
              </a:endParaRPr>
            </a:p>
          </p:txBody>
        </p:sp>
      </p:grpSp>
      <p:grpSp>
        <p:nvGrpSpPr>
          <p:cNvPr id="50" name="Group 49"/>
          <p:cNvGrpSpPr/>
          <p:nvPr/>
        </p:nvGrpSpPr>
        <p:grpSpPr>
          <a:xfrm>
            <a:off x="10195152" y="5512159"/>
            <a:ext cx="2560601" cy="349684"/>
            <a:chOff x="7180523" y="5175411"/>
            <a:chExt cx="1920951" cy="349684"/>
          </a:xfrm>
          <a:scene3d>
            <a:camera prst="perspectiveHeroicExtremeRightFacing"/>
            <a:lightRig rig="threePt" dir="t"/>
          </a:scene3d>
        </p:grpSpPr>
        <p:sp>
          <p:nvSpPr>
            <p:cNvPr id="51" name="Can 50"/>
            <p:cNvSpPr/>
            <p:nvPr/>
          </p:nvSpPr>
          <p:spPr bwMode="auto">
            <a:xfrm>
              <a:off x="781847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52" name="Can 51"/>
            <p:cNvSpPr/>
            <p:nvPr/>
          </p:nvSpPr>
          <p:spPr bwMode="auto">
            <a:xfrm>
              <a:off x="749950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53" name="Can 52"/>
            <p:cNvSpPr/>
            <p:nvPr/>
          </p:nvSpPr>
          <p:spPr bwMode="auto">
            <a:xfrm>
              <a:off x="718052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54" name="Can 53"/>
            <p:cNvSpPr/>
            <p:nvPr/>
          </p:nvSpPr>
          <p:spPr bwMode="auto">
            <a:xfrm>
              <a:off x="8782497"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55" name="Can 54"/>
            <p:cNvSpPr/>
            <p:nvPr/>
          </p:nvSpPr>
          <p:spPr bwMode="auto">
            <a:xfrm>
              <a:off x="8463520"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56" name="Can 55"/>
            <p:cNvSpPr/>
            <p:nvPr/>
          </p:nvSpPr>
          <p:spPr bwMode="auto">
            <a:xfrm>
              <a:off x="8144543" y="5175411"/>
              <a:ext cx="318977" cy="349684"/>
            </a:xfrm>
            <a:prstGeom prst="can">
              <a:avLst/>
            </a:prstGeom>
            <a:solidFill>
              <a:srgbClr val="00B0F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grpSp>
      <p:sp>
        <p:nvSpPr>
          <p:cNvPr id="57" name="Rectangle 56"/>
          <p:cNvSpPr/>
          <p:nvPr/>
        </p:nvSpPr>
        <p:spPr bwMode="auto">
          <a:xfrm>
            <a:off x="4294421" y="4577484"/>
            <a:ext cx="1247227" cy="972555"/>
          </a:xfrm>
          <a:prstGeom prst="rect">
            <a:avLst/>
          </a:prstGeom>
          <a:solidFill>
            <a:schemeClr val="accent3"/>
          </a:solidFill>
          <a:ln>
            <a:solidFill>
              <a:schemeClr val="tx1"/>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a:gradFill>
                  <a:gsLst>
                    <a:gs pos="0">
                      <a:srgbClr val="FFFFFF"/>
                    </a:gs>
                    <a:gs pos="100000">
                      <a:srgbClr val="FFFFFF"/>
                    </a:gs>
                  </a:gsLst>
                  <a:lin ang="5400000" scaled="0"/>
                </a:gradFill>
              </a:rPr>
              <a:t>Front</a:t>
            </a:r>
          </a:p>
          <a:p>
            <a:pPr algn="ctr" defTabSz="1218585" fontAlgn="base">
              <a:spcBef>
                <a:spcPct val="0"/>
              </a:spcBef>
              <a:spcAft>
                <a:spcPct val="0"/>
              </a:spcAft>
            </a:pPr>
            <a:r>
              <a:rPr lang="en-US" dirty="0">
                <a:gradFill>
                  <a:gsLst>
                    <a:gs pos="0">
                      <a:srgbClr val="FFFFFF"/>
                    </a:gs>
                    <a:gs pos="100000">
                      <a:srgbClr val="FFFFFF"/>
                    </a:gs>
                  </a:gsLst>
                  <a:lin ang="5400000" scaled="0"/>
                </a:gradFill>
              </a:rPr>
              <a:t>Tier</a:t>
            </a:r>
          </a:p>
        </p:txBody>
      </p:sp>
      <p:sp>
        <p:nvSpPr>
          <p:cNvPr id="58" name="Rectangle 57"/>
          <p:cNvSpPr/>
          <p:nvPr/>
        </p:nvSpPr>
        <p:spPr bwMode="auto">
          <a:xfrm>
            <a:off x="4412528" y="4666085"/>
            <a:ext cx="1247227" cy="972555"/>
          </a:xfrm>
          <a:prstGeom prst="rect">
            <a:avLst/>
          </a:prstGeom>
          <a:solidFill>
            <a:schemeClr val="accent3"/>
          </a:solidFill>
          <a:ln>
            <a:solidFill>
              <a:schemeClr val="tx1"/>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a:gradFill>
                  <a:gsLst>
                    <a:gs pos="0">
                      <a:srgbClr val="FFFFFF"/>
                    </a:gs>
                    <a:gs pos="100000">
                      <a:srgbClr val="FFFFFF"/>
                    </a:gs>
                  </a:gsLst>
                  <a:lin ang="5400000" scaled="0"/>
                </a:gradFill>
              </a:rPr>
              <a:t>Front</a:t>
            </a:r>
          </a:p>
          <a:p>
            <a:pPr algn="ctr" defTabSz="1218585" fontAlgn="base">
              <a:spcBef>
                <a:spcPct val="0"/>
              </a:spcBef>
              <a:spcAft>
                <a:spcPct val="0"/>
              </a:spcAft>
            </a:pPr>
            <a:r>
              <a:rPr lang="en-US" dirty="0">
                <a:gradFill>
                  <a:gsLst>
                    <a:gs pos="0">
                      <a:srgbClr val="FFFFFF"/>
                    </a:gs>
                    <a:gs pos="100000">
                      <a:srgbClr val="FFFFFF"/>
                    </a:gs>
                  </a:gsLst>
                  <a:lin ang="5400000" scaled="0"/>
                </a:gradFill>
              </a:rPr>
              <a:t>Tier</a:t>
            </a:r>
          </a:p>
        </p:txBody>
      </p:sp>
      <p:sp>
        <p:nvSpPr>
          <p:cNvPr id="59" name="Rectangle 58"/>
          <p:cNvSpPr/>
          <p:nvPr/>
        </p:nvSpPr>
        <p:spPr bwMode="auto">
          <a:xfrm>
            <a:off x="4558979" y="4775953"/>
            <a:ext cx="1247227" cy="972555"/>
          </a:xfrm>
          <a:prstGeom prst="rect">
            <a:avLst/>
          </a:prstGeom>
          <a:solidFill>
            <a:schemeClr val="accent3"/>
          </a:solidFill>
          <a:ln>
            <a:solidFill>
              <a:schemeClr val="tx1"/>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a:gradFill>
                  <a:gsLst>
                    <a:gs pos="0">
                      <a:srgbClr val="FFFFFF"/>
                    </a:gs>
                    <a:gs pos="100000">
                      <a:srgbClr val="FFFFFF"/>
                    </a:gs>
                  </a:gsLst>
                  <a:lin ang="5400000" scaled="0"/>
                </a:gradFill>
              </a:rPr>
              <a:t>Front</a:t>
            </a:r>
          </a:p>
          <a:p>
            <a:pPr algn="ctr" defTabSz="1218585" fontAlgn="base">
              <a:spcBef>
                <a:spcPct val="0"/>
              </a:spcBef>
              <a:spcAft>
                <a:spcPct val="0"/>
              </a:spcAft>
            </a:pPr>
            <a:r>
              <a:rPr lang="en-US" dirty="0">
                <a:gradFill>
                  <a:gsLst>
                    <a:gs pos="0">
                      <a:srgbClr val="FFFFFF"/>
                    </a:gs>
                    <a:gs pos="100000">
                      <a:srgbClr val="FFFFFF"/>
                    </a:gs>
                  </a:gsLst>
                  <a:lin ang="5400000" scaled="0"/>
                </a:gradFill>
              </a:rPr>
              <a:t>Tier</a:t>
            </a:r>
          </a:p>
        </p:txBody>
      </p:sp>
      <p:sp>
        <p:nvSpPr>
          <p:cNvPr id="60" name="Rectangle 59"/>
          <p:cNvSpPr/>
          <p:nvPr/>
        </p:nvSpPr>
        <p:spPr bwMode="auto">
          <a:xfrm>
            <a:off x="4719613" y="4866352"/>
            <a:ext cx="1247227" cy="972555"/>
          </a:xfrm>
          <a:prstGeom prst="rect">
            <a:avLst/>
          </a:prstGeom>
          <a:solidFill>
            <a:schemeClr val="accent3"/>
          </a:solidFill>
          <a:ln>
            <a:solidFill>
              <a:schemeClr val="tx1"/>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smtClean="0">
                <a:gradFill>
                  <a:gsLst>
                    <a:gs pos="0">
                      <a:srgbClr val="FFFFFF"/>
                    </a:gs>
                    <a:gs pos="100000">
                      <a:srgbClr val="FFFFFF"/>
                    </a:gs>
                  </a:gsLst>
                  <a:lin ang="5400000" scaled="0"/>
                </a:gradFill>
              </a:rPr>
              <a:t>Front</a:t>
            </a:r>
          </a:p>
          <a:p>
            <a:pPr algn="ctr" defTabSz="1218585" fontAlgn="base">
              <a:spcBef>
                <a:spcPct val="0"/>
              </a:spcBef>
              <a:spcAft>
                <a:spcPct val="0"/>
              </a:spcAft>
            </a:pPr>
            <a:r>
              <a:rPr lang="en-US" dirty="0" smtClean="0">
                <a:gradFill>
                  <a:gsLst>
                    <a:gs pos="0">
                      <a:srgbClr val="FFFFFF"/>
                    </a:gs>
                    <a:gs pos="100000">
                      <a:srgbClr val="FFFFFF"/>
                    </a:gs>
                  </a:gsLst>
                  <a:lin ang="5400000" scaled="0"/>
                </a:gradFill>
              </a:rPr>
              <a:t>Tier</a:t>
            </a:r>
          </a:p>
        </p:txBody>
      </p:sp>
      <p:sp>
        <p:nvSpPr>
          <p:cNvPr id="61" name="Rectangle 60"/>
          <p:cNvSpPr/>
          <p:nvPr/>
        </p:nvSpPr>
        <p:spPr bwMode="auto">
          <a:xfrm>
            <a:off x="7133756" y="4567165"/>
            <a:ext cx="1247227" cy="972555"/>
          </a:xfrm>
          <a:prstGeom prst="rect">
            <a:avLst/>
          </a:prstGeom>
          <a:solidFill>
            <a:srgbClr val="FFC000"/>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a:gradFill>
                  <a:gsLst>
                    <a:gs pos="0">
                      <a:srgbClr val="FFFFFF"/>
                    </a:gs>
                    <a:gs pos="100000">
                      <a:srgbClr val="FFFFFF"/>
                    </a:gs>
                  </a:gsLst>
                  <a:lin ang="5400000" scaled="0"/>
                </a:gradFill>
              </a:rPr>
              <a:t>Front</a:t>
            </a:r>
          </a:p>
          <a:p>
            <a:pPr algn="ctr" defTabSz="1218585" fontAlgn="base">
              <a:spcBef>
                <a:spcPct val="0"/>
              </a:spcBef>
              <a:spcAft>
                <a:spcPct val="0"/>
              </a:spcAft>
            </a:pPr>
            <a:r>
              <a:rPr lang="en-US" dirty="0">
                <a:gradFill>
                  <a:gsLst>
                    <a:gs pos="0">
                      <a:srgbClr val="FFFFFF"/>
                    </a:gs>
                    <a:gs pos="100000">
                      <a:srgbClr val="FFFFFF"/>
                    </a:gs>
                  </a:gsLst>
                  <a:lin ang="5400000" scaled="0"/>
                </a:gradFill>
              </a:rPr>
              <a:t>Tier</a:t>
            </a:r>
          </a:p>
        </p:txBody>
      </p:sp>
      <p:sp>
        <p:nvSpPr>
          <p:cNvPr id="62" name="Rectangle 61"/>
          <p:cNvSpPr/>
          <p:nvPr/>
        </p:nvSpPr>
        <p:spPr bwMode="auto">
          <a:xfrm>
            <a:off x="7251863" y="4655768"/>
            <a:ext cx="1247227" cy="972555"/>
          </a:xfrm>
          <a:prstGeom prst="rect">
            <a:avLst/>
          </a:prstGeom>
          <a:solidFill>
            <a:srgbClr val="FFC000"/>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a:gradFill>
                  <a:gsLst>
                    <a:gs pos="0">
                      <a:srgbClr val="FFFFFF"/>
                    </a:gs>
                    <a:gs pos="100000">
                      <a:srgbClr val="FFFFFF"/>
                    </a:gs>
                  </a:gsLst>
                  <a:lin ang="5400000" scaled="0"/>
                </a:gradFill>
              </a:rPr>
              <a:t>Front</a:t>
            </a:r>
          </a:p>
          <a:p>
            <a:pPr algn="ctr" defTabSz="1218585" fontAlgn="base">
              <a:spcBef>
                <a:spcPct val="0"/>
              </a:spcBef>
              <a:spcAft>
                <a:spcPct val="0"/>
              </a:spcAft>
            </a:pPr>
            <a:r>
              <a:rPr lang="en-US" dirty="0">
                <a:gradFill>
                  <a:gsLst>
                    <a:gs pos="0">
                      <a:srgbClr val="FFFFFF"/>
                    </a:gs>
                    <a:gs pos="100000">
                      <a:srgbClr val="FFFFFF"/>
                    </a:gs>
                  </a:gsLst>
                  <a:lin ang="5400000" scaled="0"/>
                </a:gradFill>
              </a:rPr>
              <a:t>Tier</a:t>
            </a:r>
          </a:p>
        </p:txBody>
      </p:sp>
      <p:sp>
        <p:nvSpPr>
          <p:cNvPr id="63" name="Rectangle 62"/>
          <p:cNvSpPr/>
          <p:nvPr/>
        </p:nvSpPr>
        <p:spPr bwMode="auto">
          <a:xfrm>
            <a:off x="7398314" y="4765636"/>
            <a:ext cx="1247227" cy="972555"/>
          </a:xfrm>
          <a:prstGeom prst="rect">
            <a:avLst/>
          </a:prstGeom>
          <a:solidFill>
            <a:srgbClr val="FFC000"/>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dirty="0">
                <a:gradFill>
                  <a:gsLst>
                    <a:gs pos="0">
                      <a:srgbClr val="FFFFFF"/>
                    </a:gs>
                    <a:gs pos="100000">
                      <a:srgbClr val="FFFFFF"/>
                    </a:gs>
                  </a:gsLst>
                  <a:lin ang="5400000" scaled="0"/>
                </a:gradFill>
              </a:rPr>
              <a:t>Front</a:t>
            </a:r>
          </a:p>
          <a:p>
            <a:pPr algn="ctr" defTabSz="1218585" fontAlgn="base">
              <a:spcBef>
                <a:spcPct val="0"/>
              </a:spcBef>
              <a:spcAft>
                <a:spcPct val="0"/>
              </a:spcAft>
            </a:pPr>
            <a:r>
              <a:rPr lang="en-US" dirty="0">
                <a:gradFill>
                  <a:gsLst>
                    <a:gs pos="0">
                      <a:srgbClr val="FFFFFF"/>
                    </a:gs>
                    <a:gs pos="100000">
                      <a:srgbClr val="FFFFFF"/>
                    </a:gs>
                  </a:gsLst>
                  <a:lin ang="5400000" scaled="0"/>
                </a:gradFill>
              </a:rPr>
              <a:t>Tier</a:t>
            </a:r>
          </a:p>
        </p:txBody>
      </p:sp>
      <p:sp>
        <p:nvSpPr>
          <p:cNvPr id="64" name="Rectangle 63"/>
          <p:cNvSpPr/>
          <p:nvPr/>
        </p:nvSpPr>
        <p:spPr bwMode="auto">
          <a:xfrm>
            <a:off x="7558948" y="4856033"/>
            <a:ext cx="1247227" cy="972555"/>
          </a:xfrm>
          <a:prstGeom prst="rect">
            <a:avLst/>
          </a:prstGeom>
          <a:solidFill>
            <a:srgbClr val="FFC000"/>
          </a:solidFill>
          <a:ln>
            <a:solidFill>
              <a:schemeClr val="tx1"/>
            </a:solid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600" dirty="0">
                <a:gradFill>
                  <a:gsLst>
                    <a:gs pos="0">
                      <a:srgbClr val="FFFFFF"/>
                    </a:gs>
                    <a:gs pos="100000">
                      <a:srgbClr val="FFFFFF"/>
                    </a:gs>
                  </a:gsLst>
                  <a:lin ang="5400000" scaled="0"/>
                </a:gradFill>
              </a:rPr>
              <a:t>Middle</a:t>
            </a:r>
          </a:p>
          <a:p>
            <a:pPr algn="ctr" defTabSz="1218585" fontAlgn="base">
              <a:spcBef>
                <a:spcPct val="0"/>
              </a:spcBef>
              <a:spcAft>
                <a:spcPct val="0"/>
              </a:spcAft>
            </a:pPr>
            <a:r>
              <a:rPr lang="en-US" sz="1600" dirty="0">
                <a:gradFill>
                  <a:gsLst>
                    <a:gs pos="0">
                      <a:srgbClr val="FFFFFF"/>
                    </a:gs>
                    <a:gs pos="100000">
                      <a:srgbClr val="FFFFFF"/>
                    </a:gs>
                  </a:gsLst>
                  <a:lin ang="5400000" scaled="0"/>
                </a:gradFill>
              </a:rPr>
              <a:t>Tier</a:t>
            </a:r>
          </a:p>
        </p:txBody>
      </p:sp>
    </p:spTree>
    <p:extLst>
      <p:ext uri="{BB962C8B-B14F-4D97-AF65-F5344CB8AC3E}">
        <p14:creationId xmlns:p14="http://schemas.microsoft.com/office/powerpoint/2010/main" val="16079325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par>
                                <p:cTn id="63" presetID="10" presetClass="entr" presetSubtype="0" fill="hold" nodeType="withEffect">
                                  <p:stCondLst>
                                    <p:cond delay="0"/>
                                  </p:stCondLst>
                                  <p:childTnLst>
                                    <p:set>
                                      <p:cBhvr>
                                        <p:cTn id="64" dur="1" fill="hold">
                                          <p:stCondLst>
                                            <p:cond delay="0"/>
                                          </p:stCondLst>
                                        </p:cTn>
                                        <p:tgtEl>
                                          <p:spTgt spid="5"/>
                                        </p:tgtEl>
                                        <p:attrNameLst>
                                          <p:attrName>style.visibility</p:attrName>
                                        </p:attrNameLst>
                                      </p:cBhvr>
                                      <p:to>
                                        <p:strVal val="visible"/>
                                      </p:to>
                                    </p:set>
                                    <p:animEffect transition="in" filter="fade">
                                      <p:cBhvr>
                                        <p:cTn id="6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57" grpId="0" animBg="1"/>
      <p:bldP spid="58" grpId="0" animBg="1"/>
      <p:bldP spid="59" grpId="0" animBg="1"/>
      <p:bldP spid="60" grpId="0" animBg="1"/>
      <p:bldP spid="61" grpId="0" animBg="1"/>
      <p:bldP spid="62" grpId="0" animBg="1"/>
      <p:bldP spid="63"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use Federations? cont.</a:t>
            </a:r>
            <a:endParaRPr lang="en-US" dirty="0"/>
          </a:p>
        </p:txBody>
      </p:sp>
      <p:sp>
        <p:nvSpPr>
          <p:cNvPr id="3" name="Text Placeholder 2"/>
          <p:cNvSpPr>
            <a:spLocks noGrp="1"/>
          </p:cNvSpPr>
          <p:nvPr>
            <p:ph idx="1"/>
          </p:nvPr>
        </p:nvSpPr>
        <p:spPr>
          <a:xfrm>
            <a:off x="519112" y="1447799"/>
            <a:ext cx="11149013" cy="3244044"/>
          </a:xfrm>
        </p:spPr>
        <p:txBody>
          <a:bodyPr>
            <a:normAutofit fontScale="62500" lnSpcReduction="20000"/>
          </a:bodyPr>
          <a:lstStyle/>
          <a:p>
            <a:r>
              <a:rPr lang="en-US" b="1" dirty="0"/>
              <a:t>Go Beyond Single DB to Practically Unlimited Scale: </a:t>
            </a:r>
          </a:p>
          <a:p>
            <a:pPr lvl="1"/>
            <a:r>
              <a:rPr lang="en-US" dirty="0"/>
              <a:t>Harness 100s of SQL Azure nodes</a:t>
            </a:r>
          </a:p>
          <a:p>
            <a:endParaRPr lang="en-US" dirty="0"/>
          </a:p>
          <a:p>
            <a:r>
              <a:rPr lang="en-US" b="1" dirty="0"/>
              <a:t>Best Economics </a:t>
            </a:r>
          </a:p>
          <a:p>
            <a:pPr lvl="1"/>
            <a:r>
              <a:rPr lang="en-US" dirty="0"/>
              <a:t>Elastic database tier that can repartition with your applications workload. No downtime required</a:t>
            </a:r>
            <a:r>
              <a:rPr lang="en-US" dirty="0" smtClean="0"/>
              <a:t>!</a:t>
            </a:r>
          </a:p>
          <a:p>
            <a:pPr marL="460375" lvl="1" indent="0">
              <a:buNone/>
            </a:pPr>
            <a:r>
              <a:rPr lang="en-US" dirty="0" smtClean="0"/>
              <a:t> </a:t>
            </a:r>
            <a:endParaRPr lang="en-US" dirty="0"/>
          </a:p>
          <a:p>
            <a:r>
              <a:rPr lang="en-US" b="1" dirty="0"/>
              <a:t>Simplified Multi-tenancy: </a:t>
            </a:r>
          </a:p>
          <a:p>
            <a:pPr lvl="1"/>
            <a:r>
              <a:rPr lang="en-US" dirty="0"/>
              <a:t>Efficient management of tenant placement and </a:t>
            </a:r>
            <a:r>
              <a:rPr lang="en-US" dirty="0" smtClean="0"/>
              <a:t>re-placement</a:t>
            </a:r>
          </a:p>
          <a:p>
            <a:pPr lvl="1"/>
            <a:endParaRPr lang="en-US" dirty="0"/>
          </a:p>
          <a:p>
            <a:r>
              <a:rPr lang="en-US" b="1" dirty="0" smtClean="0"/>
              <a:t>Simplified </a:t>
            </a:r>
            <a:r>
              <a:rPr lang="en-US" b="1" dirty="0"/>
              <a:t>Development and Administration: </a:t>
            </a:r>
            <a:endParaRPr lang="en-US" b="1" dirty="0" smtClean="0"/>
          </a:p>
          <a:p>
            <a:pPr lvl="1"/>
            <a:r>
              <a:rPr lang="en-US" dirty="0" smtClean="0"/>
              <a:t>Robust </a:t>
            </a:r>
            <a:r>
              <a:rPr lang="en-US" dirty="0"/>
              <a:t>programming &amp; connectivity </a:t>
            </a:r>
            <a:r>
              <a:rPr lang="en-US" dirty="0" smtClean="0"/>
              <a:t>model</a:t>
            </a:r>
            <a:r>
              <a:rPr lang="en-US" dirty="0"/>
              <a:t> </a:t>
            </a:r>
            <a:r>
              <a:rPr lang="en-US" dirty="0" smtClean="0"/>
              <a:t>with native tooling</a:t>
            </a:r>
          </a:p>
          <a:p>
            <a:endParaRPr lang="en-US" dirty="0" smtClean="0"/>
          </a:p>
          <a:p>
            <a:endParaRPr lang="en-US" dirty="0" smtClean="0"/>
          </a:p>
          <a:p>
            <a:endParaRPr lang="en-US" dirty="0"/>
          </a:p>
        </p:txBody>
      </p:sp>
      <p:sp>
        <p:nvSpPr>
          <p:cNvPr id="4" name="Content Placeholder 1"/>
          <p:cNvSpPr txBox="1">
            <a:spLocks/>
          </p:cNvSpPr>
          <p:nvPr/>
        </p:nvSpPr>
        <p:spPr>
          <a:xfrm>
            <a:off x="912812" y="6248400"/>
            <a:ext cx="10311021" cy="445599"/>
          </a:xfrm>
          <a:prstGeom prst="rect">
            <a:avLst/>
          </a:prstGeom>
          <a:noFill/>
          <a:ln>
            <a:noFill/>
          </a:ln>
        </p:spPr>
        <p:style>
          <a:lnRef idx="2">
            <a:schemeClr val="dk1"/>
          </a:lnRef>
          <a:fillRef idx="1">
            <a:schemeClr val="lt1"/>
          </a:fillRef>
          <a:effectRef idx="0">
            <a:schemeClr val="dk1"/>
          </a:effectRef>
          <a:fontRef idx="minor">
            <a:schemeClr val="dk1"/>
          </a:fontRef>
        </p:style>
        <p:txBody>
          <a:bodyPr lIns="121899" tIns="60949" rIns="121899" bIns="60949">
            <a:normAutofit fontScale="70000" lnSpcReduction="20000"/>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900" dirty="0">
                <a:solidFill>
                  <a:schemeClr val="tx1"/>
                </a:solidFill>
              </a:rPr>
              <a:t>Single tenant per database</a:t>
            </a:r>
          </a:p>
          <a:p>
            <a:pPr marL="0" indent="0" algn="ctr">
              <a:buNone/>
            </a:pPr>
            <a:r>
              <a:rPr lang="en-US" sz="1900" dirty="0">
                <a:solidFill>
                  <a:schemeClr val="tx1"/>
                </a:solidFill>
              </a:rPr>
              <a:t>Multiple-tenants per database			Multiple databases per tenant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5684" y="4800600"/>
            <a:ext cx="10258928" cy="1330563"/>
          </a:xfrm>
          <a:prstGeom prst="rect">
            <a:avLst/>
          </a:prstGeom>
          <a:noFill/>
          <a:ln>
            <a:noFill/>
          </a:ln>
          <a:effectLst>
            <a:glow rad="228600">
              <a:schemeClr val="accent4">
                <a:satMod val="175000"/>
                <a:alpha val="40000"/>
              </a:schemeClr>
            </a:glow>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3809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Architecture</a:t>
            </a:r>
            <a:endParaRPr lang="en-US" dirty="0"/>
          </a:p>
        </p:txBody>
      </p:sp>
      <p:sp>
        <p:nvSpPr>
          <p:cNvPr id="6" name="Text Placeholder 5"/>
          <p:cNvSpPr>
            <a:spLocks noGrp="1"/>
          </p:cNvSpPr>
          <p:nvPr>
            <p:ph type="body" idx="1"/>
          </p:nvPr>
        </p:nvSpPr>
        <p:spPr/>
        <p:txBody>
          <a:bodyPr/>
          <a:lstStyle/>
          <a:p>
            <a:r>
              <a:rPr lang="en-US" dirty="0" smtClean="0"/>
              <a:t>Federations in SQL Azure</a:t>
            </a:r>
            <a:endParaRPr lang="en-US" dirty="0"/>
          </a:p>
        </p:txBody>
      </p:sp>
    </p:spTree>
    <p:extLst>
      <p:ext uri="{BB962C8B-B14F-4D97-AF65-F5344CB8AC3E}">
        <p14:creationId xmlns:p14="http://schemas.microsoft.com/office/powerpoint/2010/main" val="69127025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lowchart: Magnetic Disk 56"/>
          <p:cNvSpPr/>
          <p:nvPr/>
        </p:nvSpPr>
        <p:spPr>
          <a:xfrm>
            <a:off x="8095180" y="2971797"/>
            <a:ext cx="3788926" cy="196237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6" name="Rounded Rectangle 5"/>
          <p:cNvSpPr/>
          <p:nvPr/>
        </p:nvSpPr>
        <p:spPr>
          <a:xfrm>
            <a:off x="507868" y="3654620"/>
            <a:ext cx="6861857" cy="1143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a:p>
        </p:txBody>
      </p:sp>
      <p:sp>
        <p:nvSpPr>
          <p:cNvPr id="2" name="Title 1"/>
          <p:cNvSpPr>
            <a:spLocks noGrp="1"/>
          </p:cNvSpPr>
          <p:nvPr>
            <p:ph type="title"/>
          </p:nvPr>
        </p:nvSpPr>
        <p:spPr/>
        <p:txBody>
          <a:bodyPr/>
          <a:lstStyle/>
          <a:p>
            <a:r>
              <a:rPr lang="en-US" dirty="0" smtClean="0"/>
              <a:t>Overview - Concepts</a:t>
            </a:r>
            <a:endParaRPr lang="en-US" dirty="0"/>
          </a:p>
        </p:txBody>
      </p:sp>
      <p:sp>
        <p:nvSpPr>
          <p:cNvPr id="3" name="Content Placeholder 2"/>
          <p:cNvSpPr>
            <a:spLocks noGrp="1"/>
          </p:cNvSpPr>
          <p:nvPr>
            <p:ph idx="1"/>
          </p:nvPr>
        </p:nvSpPr>
        <p:spPr>
          <a:xfrm>
            <a:off x="519113" y="1447801"/>
            <a:ext cx="11149013" cy="2514599"/>
          </a:xfrm>
        </p:spPr>
        <p:txBody>
          <a:bodyPr>
            <a:normAutofit/>
          </a:bodyPr>
          <a:lstStyle/>
          <a:p>
            <a:pPr marL="0" indent="0" algn="ctr">
              <a:buNone/>
            </a:pPr>
            <a:endParaRPr lang="en-US" sz="2000" dirty="0" smtClean="0">
              <a:latin typeface="Consolas" pitchFamily="49" charset="0"/>
              <a:cs typeface="Consolas" pitchFamily="49" charset="0"/>
            </a:endParaRPr>
          </a:p>
          <a:p>
            <a:pPr marL="0" indent="0" algn="ctr">
              <a:buNone/>
            </a:pPr>
            <a:r>
              <a:rPr lang="en-US" sz="2000" dirty="0" smtClean="0">
                <a:latin typeface="Consolas" pitchFamily="49" charset="0"/>
                <a:cs typeface="Consolas" pitchFamily="49" charset="0"/>
              </a:rPr>
              <a:t>CREATE FEDERATION </a:t>
            </a:r>
            <a:r>
              <a:rPr lang="en-US" sz="2000" i="1" dirty="0" err="1" smtClean="0">
                <a:latin typeface="Consolas" pitchFamily="49" charset="0"/>
                <a:cs typeface="Consolas" pitchFamily="49" charset="0"/>
              </a:rPr>
              <a:t>fed_name</a:t>
            </a:r>
            <a:r>
              <a:rPr lang="en-US" sz="2000" dirty="0" smtClean="0">
                <a:latin typeface="Consolas" pitchFamily="49" charset="0"/>
                <a:cs typeface="Consolas" pitchFamily="49" charset="0"/>
              </a:rPr>
              <a:t>(</a:t>
            </a:r>
            <a:r>
              <a:rPr lang="en-US" sz="2000" i="1" dirty="0" err="1" smtClean="0">
                <a:latin typeface="Consolas" pitchFamily="49" charset="0"/>
                <a:cs typeface="Consolas" pitchFamily="49" charset="0"/>
              </a:rPr>
              <a:t>fed_key_label</a:t>
            </a:r>
            <a:r>
              <a:rPr lang="en-US" sz="2000" i="1" dirty="0" smtClean="0">
                <a:latin typeface="Consolas" pitchFamily="49" charset="0"/>
                <a:cs typeface="Consolas" pitchFamily="49" charset="0"/>
              </a:rPr>
              <a:t> </a:t>
            </a:r>
            <a:r>
              <a:rPr lang="en-US" sz="2000" i="1" dirty="0" err="1" smtClean="0">
                <a:latin typeface="Consolas" pitchFamily="49" charset="0"/>
                <a:cs typeface="Consolas" pitchFamily="49" charset="0"/>
              </a:rPr>
              <a:t>fed_key_type</a:t>
            </a:r>
            <a:r>
              <a:rPr lang="en-US" sz="2000" i="1" dirty="0" smtClean="0">
                <a:latin typeface="Consolas" pitchFamily="49" charset="0"/>
                <a:cs typeface="Consolas" pitchFamily="49" charset="0"/>
              </a:rPr>
              <a:t> </a:t>
            </a:r>
            <a:r>
              <a:rPr lang="en-US" sz="2000" i="1" dirty="0" err="1" smtClean="0">
                <a:latin typeface="Consolas" pitchFamily="49" charset="0"/>
                <a:cs typeface="Consolas" pitchFamily="49" charset="0"/>
              </a:rPr>
              <a:t>distribution_type</a:t>
            </a:r>
            <a:r>
              <a:rPr lang="en-US" sz="2000" dirty="0" smtClean="0">
                <a:latin typeface="Consolas" pitchFamily="49" charset="0"/>
                <a:cs typeface="Consolas" pitchFamily="49" charset="0"/>
              </a:rPr>
              <a:t>)</a:t>
            </a:r>
          </a:p>
        </p:txBody>
      </p:sp>
      <p:sp>
        <p:nvSpPr>
          <p:cNvPr id="5" name="Flowchart: Magnetic Disk 4"/>
          <p:cNvSpPr/>
          <p:nvPr/>
        </p:nvSpPr>
        <p:spPr>
          <a:xfrm>
            <a:off x="767444" y="3349820"/>
            <a:ext cx="1117309" cy="8382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100" dirty="0" err="1" smtClean="0"/>
              <a:t>SalesDB</a:t>
            </a:r>
            <a:endParaRPr lang="en-US" sz="1400" dirty="0"/>
          </a:p>
        </p:txBody>
      </p:sp>
      <p:sp>
        <p:nvSpPr>
          <p:cNvPr id="8" name="Rectangle 7"/>
          <p:cNvSpPr/>
          <p:nvPr/>
        </p:nvSpPr>
        <p:spPr>
          <a:xfrm>
            <a:off x="2087900" y="388322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9" name="Rectangle 8"/>
          <p:cNvSpPr/>
          <p:nvPr/>
        </p:nvSpPr>
        <p:spPr>
          <a:xfrm>
            <a:off x="2291047" y="395942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dirty="0" err="1" smtClean="0"/>
              <a:t>Orders_federation</a:t>
            </a:r>
            <a:endParaRPr lang="en-US" sz="1400" dirty="0"/>
          </a:p>
        </p:txBody>
      </p:sp>
      <p:sp>
        <p:nvSpPr>
          <p:cNvPr id="10" name="Rectangle 9"/>
          <p:cNvSpPr/>
          <p:nvPr/>
        </p:nvSpPr>
        <p:spPr>
          <a:xfrm>
            <a:off x="2494194" y="403562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i="1" dirty="0" err="1" smtClean="0"/>
              <a:t>fed_name</a:t>
            </a:r>
            <a:endParaRPr lang="en-US" sz="1400" i="1" dirty="0"/>
          </a:p>
        </p:txBody>
      </p:sp>
      <p:sp>
        <p:nvSpPr>
          <p:cNvPr id="11" name="Flowchart: Magnetic Disk 10"/>
          <p:cNvSpPr/>
          <p:nvPr/>
        </p:nvSpPr>
        <p:spPr>
          <a:xfrm>
            <a:off x="2595769" y="409277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12" name="Flowchart: Magnetic Disk 11"/>
          <p:cNvSpPr/>
          <p:nvPr/>
        </p:nvSpPr>
        <p:spPr>
          <a:xfrm>
            <a:off x="2951275" y="409912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13" name="Flowchart: Magnetic Disk 12"/>
          <p:cNvSpPr/>
          <p:nvPr/>
        </p:nvSpPr>
        <p:spPr>
          <a:xfrm>
            <a:off x="6252415" y="409277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sp>
        <p:nvSpPr>
          <p:cNvPr id="14" name="Flowchart: Magnetic Disk 13"/>
          <p:cNvSpPr/>
          <p:nvPr/>
        </p:nvSpPr>
        <p:spPr>
          <a:xfrm>
            <a:off x="6658709" y="409277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a:p>
        </p:txBody>
      </p:sp>
      <p:cxnSp>
        <p:nvCxnSpPr>
          <p:cNvPr id="16" name="Straight Connector 15"/>
          <p:cNvCxnSpPr/>
          <p:nvPr/>
        </p:nvCxnSpPr>
        <p:spPr>
          <a:xfrm>
            <a:off x="3306784" y="4232470"/>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47696" y="4234587"/>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41401" y="5254823"/>
            <a:ext cx="1833772" cy="307777"/>
          </a:xfrm>
          <a:prstGeom prst="rect">
            <a:avLst/>
          </a:prstGeom>
          <a:noFill/>
        </p:spPr>
        <p:txBody>
          <a:bodyPr wrap="none" rtlCol="0">
            <a:spAutoFit/>
          </a:bodyPr>
          <a:lstStyle/>
          <a:p>
            <a:r>
              <a:rPr lang="en-US" sz="1400" dirty="0" smtClean="0"/>
              <a:t>Federation Members</a:t>
            </a:r>
            <a:endParaRPr lang="en-US" sz="1400" dirty="0"/>
          </a:p>
        </p:txBody>
      </p:sp>
      <p:cxnSp>
        <p:nvCxnSpPr>
          <p:cNvPr id="31" name="Straight Arrow Connector 30"/>
          <p:cNvCxnSpPr>
            <a:stCxn id="29" idx="0"/>
            <a:endCxn id="13" idx="3"/>
          </p:cNvCxnSpPr>
          <p:nvPr/>
        </p:nvCxnSpPr>
        <p:spPr>
          <a:xfrm flipH="1" flipV="1">
            <a:off x="6404776" y="4359470"/>
            <a:ext cx="53511" cy="895353"/>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04581" y="5084429"/>
            <a:ext cx="1457066" cy="307777"/>
          </a:xfrm>
          <a:prstGeom prst="rect">
            <a:avLst/>
          </a:prstGeom>
          <a:noFill/>
        </p:spPr>
        <p:txBody>
          <a:bodyPr wrap="none" rtlCol="0">
            <a:spAutoFit/>
          </a:bodyPr>
          <a:lstStyle/>
          <a:p>
            <a:r>
              <a:rPr lang="en-US" sz="1400" dirty="0" smtClean="0"/>
              <a:t>Federation Root</a:t>
            </a:r>
            <a:endParaRPr lang="en-US" sz="1400" dirty="0"/>
          </a:p>
        </p:txBody>
      </p:sp>
      <p:cxnSp>
        <p:nvCxnSpPr>
          <p:cNvPr id="34" name="Straight Arrow Connector 33"/>
          <p:cNvCxnSpPr>
            <a:endCxn id="5" idx="3"/>
          </p:cNvCxnSpPr>
          <p:nvPr/>
        </p:nvCxnSpPr>
        <p:spPr>
          <a:xfrm flipH="1" flipV="1">
            <a:off x="1326099" y="4188020"/>
            <a:ext cx="1066522" cy="896406"/>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823016" y="2435423"/>
            <a:ext cx="1109599" cy="307777"/>
          </a:xfrm>
          <a:prstGeom prst="rect">
            <a:avLst/>
          </a:prstGeom>
          <a:noFill/>
        </p:spPr>
        <p:txBody>
          <a:bodyPr wrap="none" rtlCol="0">
            <a:spAutoFit/>
          </a:bodyPr>
          <a:lstStyle/>
          <a:p>
            <a:r>
              <a:rPr lang="en-US" sz="1400" dirty="0"/>
              <a:t>F</a:t>
            </a:r>
            <a:r>
              <a:rPr lang="en-US" sz="1400" dirty="0" smtClean="0"/>
              <a:t>ederations</a:t>
            </a:r>
            <a:endParaRPr lang="en-US" sz="1400" dirty="0"/>
          </a:p>
        </p:txBody>
      </p:sp>
      <p:cxnSp>
        <p:nvCxnSpPr>
          <p:cNvPr id="37" name="Straight Arrow Connector 36"/>
          <p:cNvCxnSpPr>
            <a:stCxn id="35" idx="2"/>
            <a:endCxn id="9" idx="0"/>
          </p:cNvCxnSpPr>
          <p:nvPr/>
        </p:nvCxnSpPr>
        <p:spPr>
          <a:xfrm flipH="1">
            <a:off x="4576452" y="2743200"/>
            <a:ext cx="1801364" cy="121622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557631" y="3191217"/>
            <a:ext cx="2895600" cy="161583"/>
          </a:xfrm>
          <a:prstGeom prst="rect">
            <a:avLst/>
          </a:prstGeom>
          <a:noFill/>
        </p:spPr>
        <p:txBody>
          <a:bodyPr wrap="square" lIns="0" tIns="0" rIns="0" bIns="0" rtlCol="0">
            <a:spAutoFit/>
          </a:bodyPr>
          <a:lstStyle/>
          <a:p>
            <a:pPr algn="ctr"/>
            <a:r>
              <a:rPr lang="en-US" sz="1050" dirty="0">
                <a:solidFill>
                  <a:srgbClr val="FFFFFF"/>
                </a:solidFill>
              </a:rPr>
              <a:t>m</a:t>
            </a:r>
            <a:r>
              <a:rPr lang="en-US" sz="1050" dirty="0" smtClean="0">
                <a:solidFill>
                  <a:srgbClr val="FFFFFF"/>
                </a:solidFill>
              </a:rPr>
              <a:t>ember: Range [1000, 2000)</a:t>
            </a:r>
          </a:p>
        </p:txBody>
      </p:sp>
      <p:sp>
        <p:nvSpPr>
          <p:cNvPr id="47" name="Rectangle 46"/>
          <p:cNvSpPr/>
          <p:nvPr/>
        </p:nvSpPr>
        <p:spPr bwMode="auto">
          <a:xfrm>
            <a:off x="8335237" y="3903883"/>
            <a:ext cx="784270" cy="439517"/>
          </a:xfrm>
          <a:prstGeom prst="rect">
            <a:avLst/>
          </a:prstGeom>
          <a:solidFill>
            <a:srgbClr val="00B050"/>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solidFill>
                <a:srgbClr val="FFFFFF"/>
              </a:solidFill>
            </a:endParaRPr>
          </a:p>
        </p:txBody>
      </p:sp>
      <p:sp>
        <p:nvSpPr>
          <p:cNvPr id="48" name="TextBox 47"/>
          <p:cNvSpPr txBox="1"/>
          <p:nvPr/>
        </p:nvSpPr>
        <p:spPr>
          <a:xfrm>
            <a:off x="8483781" y="3903884"/>
            <a:ext cx="457200" cy="123111"/>
          </a:xfrm>
          <a:prstGeom prst="rect">
            <a:avLst/>
          </a:prstGeom>
          <a:noFill/>
        </p:spPr>
        <p:txBody>
          <a:bodyPr wrap="square" lIns="0" tIns="0" rIns="0" bIns="0" rtlCol="0">
            <a:spAutoFit/>
          </a:bodyPr>
          <a:lstStyle/>
          <a:p>
            <a:pPr algn="ctr"/>
            <a:r>
              <a:rPr lang="en-US" sz="400" b="1" dirty="0" smtClean="0">
                <a:solidFill>
                  <a:srgbClr val="FFFFFF"/>
                </a:solidFill>
              </a:rPr>
              <a:t>AU</a:t>
            </a:r>
            <a:r>
              <a:rPr lang="en-US" sz="400" dirty="0" smtClean="0">
                <a:solidFill>
                  <a:srgbClr val="FFFFFF"/>
                </a:solidFill>
              </a:rPr>
              <a:t/>
            </a:r>
            <a:br>
              <a:rPr lang="en-US" sz="400" dirty="0" smtClean="0">
                <a:solidFill>
                  <a:srgbClr val="FFFFFF"/>
                </a:solidFill>
              </a:rPr>
            </a:br>
            <a:r>
              <a:rPr lang="en-US" sz="400" dirty="0" smtClean="0">
                <a:solidFill>
                  <a:srgbClr val="FFFFFF"/>
                </a:solidFill>
              </a:rPr>
              <a:t>PK=5</a:t>
            </a:r>
          </a:p>
        </p:txBody>
      </p:sp>
      <p:sp>
        <p:nvSpPr>
          <p:cNvPr id="49" name="Rectangle 48"/>
          <p:cNvSpPr/>
          <p:nvPr/>
        </p:nvSpPr>
        <p:spPr bwMode="auto">
          <a:xfrm>
            <a:off x="9478237" y="3903883"/>
            <a:ext cx="784270" cy="439517"/>
          </a:xfrm>
          <a:prstGeom prst="rect">
            <a:avLst/>
          </a:prstGeom>
          <a:solidFill>
            <a:srgbClr val="00B050"/>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solidFill>
                <a:srgbClr val="FFFFFF"/>
              </a:solidFill>
            </a:endParaRPr>
          </a:p>
        </p:txBody>
      </p:sp>
      <p:sp>
        <p:nvSpPr>
          <p:cNvPr id="50" name="Rectangle 49"/>
          <p:cNvSpPr/>
          <p:nvPr/>
        </p:nvSpPr>
        <p:spPr bwMode="auto">
          <a:xfrm>
            <a:off x="10545037" y="3903883"/>
            <a:ext cx="784270" cy="439517"/>
          </a:xfrm>
          <a:prstGeom prst="rect">
            <a:avLst/>
          </a:prstGeom>
          <a:solidFill>
            <a:srgbClr val="00B050"/>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solidFill>
                <a:srgbClr val="FFFFFF"/>
              </a:solidFill>
            </a:endParaRPr>
          </a:p>
        </p:txBody>
      </p:sp>
      <p:sp>
        <p:nvSpPr>
          <p:cNvPr id="51" name="TextBox 50"/>
          <p:cNvSpPr txBox="1"/>
          <p:nvPr/>
        </p:nvSpPr>
        <p:spPr>
          <a:xfrm>
            <a:off x="9478237" y="3903884"/>
            <a:ext cx="784270" cy="123111"/>
          </a:xfrm>
          <a:prstGeom prst="rect">
            <a:avLst/>
          </a:prstGeom>
          <a:noFill/>
        </p:spPr>
        <p:txBody>
          <a:bodyPr wrap="square" lIns="0" tIns="0" rIns="0" bIns="0" rtlCol="0">
            <a:spAutoFit/>
          </a:bodyPr>
          <a:lstStyle/>
          <a:p>
            <a:pPr algn="ctr"/>
            <a:r>
              <a:rPr lang="en-US" sz="400" b="1" dirty="0" smtClean="0">
                <a:solidFill>
                  <a:srgbClr val="FFFFFF"/>
                </a:solidFill>
              </a:rPr>
              <a:t>AU</a:t>
            </a:r>
            <a:r>
              <a:rPr lang="en-US" sz="400" dirty="0" smtClean="0">
                <a:solidFill>
                  <a:srgbClr val="FFFFFF"/>
                </a:solidFill>
              </a:rPr>
              <a:t/>
            </a:r>
            <a:br>
              <a:rPr lang="en-US" sz="400" dirty="0" smtClean="0">
                <a:solidFill>
                  <a:srgbClr val="FFFFFF"/>
                </a:solidFill>
              </a:rPr>
            </a:br>
            <a:r>
              <a:rPr lang="en-US" sz="400" dirty="0" smtClean="0">
                <a:solidFill>
                  <a:srgbClr val="FFFFFF"/>
                </a:solidFill>
              </a:rPr>
              <a:t>PK=25</a:t>
            </a:r>
          </a:p>
        </p:txBody>
      </p:sp>
      <p:sp>
        <p:nvSpPr>
          <p:cNvPr id="52" name="TextBox 51"/>
          <p:cNvSpPr txBox="1"/>
          <p:nvPr/>
        </p:nvSpPr>
        <p:spPr>
          <a:xfrm>
            <a:off x="10545037" y="3903884"/>
            <a:ext cx="784270" cy="123111"/>
          </a:xfrm>
          <a:prstGeom prst="rect">
            <a:avLst/>
          </a:prstGeom>
          <a:noFill/>
        </p:spPr>
        <p:txBody>
          <a:bodyPr wrap="square" lIns="0" tIns="0" rIns="0" bIns="0" rtlCol="0">
            <a:spAutoFit/>
          </a:bodyPr>
          <a:lstStyle/>
          <a:p>
            <a:pPr algn="ctr"/>
            <a:r>
              <a:rPr lang="en-US" sz="400" b="1" dirty="0" smtClean="0">
                <a:solidFill>
                  <a:srgbClr val="FFFFFF"/>
                </a:solidFill>
              </a:rPr>
              <a:t>AU</a:t>
            </a:r>
            <a:r>
              <a:rPr lang="en-US" sz="400" dirty="0" smtClean="0">
                <a:solidFill>
                  <a:srgbClr val="FFFFFF"/>
                </a:solidFill>
              </a:rPr>
              <a:t/>
            </a:r>
            <a:br>
              <a:rPr lang="en-US" sz="400" dirty="0" smtClean="0">
                <a:solidFill>
                  <a:srgbClr val="FFFFFF"/>
                </a:solidFill>
              </a:rPr>
            </a:br>
            <a:r>
              <a:rPr lang="en-US" sz="400" dirty="0" smtClean="0">
                <a:solidFill>
                  <a:srgbClr val="FFFFFF"/>
                </a:solidFill>
              </a:rPr>
              <a:t>PK=35</a:t>
            </a:r>
          </a:p>
        </p:txBody>
      </p:sp>
      <p:sp>
        <p:nvSpPr>
          <p:cNvPr id="58" name="Rectangle 57"/>
          <p:cNvSpPr/>
          <p:nvPr/>
        </p:nvSpPr>
        <p:spPr bwMode="auto">
          <a:xfrm>
            <a:off x="8538384" y="4056283"/>
            <a:ext cx="784270" cy="439517"/>
          </a:xfrm>
          <a:prstGeom prst="rect">
            <a:avLst/>
          </a:prstGeom>
          <a:solidFill>
            <a:srgbClr val="00B050"/>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solidFill>
                <a:srgbClr val="FFFFFF"/>
              </a:solidFill>
            </a:endParaRPr>
          </a:p>
        </p:txBody>
      </p:sp>
      <p:sp>
        <p:nvSpPr>
          <p:cNvPr id="59" name="TextBox 58"/>
          <p:cNvSpPr txBox="1"/>
          <p:nvPr/>
        </p:nvSpPr>
        <p:spPr>
          <a:xfrm>
            <a:off x="8686928" y="4056284"/>
            <a:ext cx="457200" cy="123111"/>
          </a:xfrm>
          <a:prstGeom prst="rect">
            <a:avLst/>
          </a:prstGeom>
          <a:noFill/>
        </p:spPr>
        <p:txBody>
          <a:bodyPr wrap="square" lIns="0" tIns="0" rIns="0" bIns="0" rtlCol="0">
            <a:spAutoFit/>
          </a:bodyPr>
          <a:lstStyle/>
          <a:p>
            <a:pPr algn="ctr"/>
            <a:r>
              <a:rPr lang="en-US" sz="400" b="1" dirty="0" smtClean="0">
                <a:solidFill>
                  <a:srgbClr val="FFFFFF"/>
                </a:solidFill>
              </a:rPr>
              <a:t>AU</a:t>
            </a:r>
            <a:r>
              <a:rPr lang="en-US" sz="400" dirty="0" smtClean="0">
                <a:solidFill>
                  <a:srgbClr val="FFFFFF"/>
                </a:solidFill>
              </a:rPr>
              <a:t/>
            </a:r>
            <a:br>
              <a:rPr lang="en-US" sz="400" dirty="0" smtClean="0">
                <a:solidFill>
                  <a:srgbClr val="FFFFFF"/>
                </a:solidFill>
              </a:rPr>
            </a:br>
            <a:r>
              <a:rPr lang="en-US" sz="400" dirty="0" smtClean="0">
                <a:solidFill>
                  <a:srgbClr val="FFFFFF"/>
                </a:solidFill>
              </a:rPr>
              <a:t>PK=5</a:t>
            </a:r>
          </a:p>
        </p:txBody>
      </p:sp>
      <p:sp>
        <p:nvSpPr>
          <p:cNvPr id="60" name="Rectangle 59"/>
          <p:cNvSpPr/>
          <p:nvPr/>
        </p:nvSpPr>
        <p:spPr bwMode="auto">
          <a:xfrm>
            <a:off x="9681384" y="4056283"/>
            <a:ext cx="784270" cy="439517"/>
          </a:xfrm>
          <a:prstGeom prst="rect">
            <a:avLst/>
          </a:prstGeom>
          <a:solidFill>
            <a:srgbClr val="00B050"/>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solidFill>
                <a:srgbClr val="FFFFFF"/>
              </a:solidFill>
            </a:endParaRPr>
          </a:p>
        </p:txBody>
      </p:sp>
      <p:sp>
        <p:nvSpPr>
          <p:cNvPr id="61" name="Rectangle 60"/>
          <p:cNvSpPr/>
          <p:nvPr/>
        </p:nvSpPr>
        <p:spPr bwMode="auto">
          <a:xfrm>
            <a:off x="10748184" y="4056283"/>
            <a:ext cx="784270" cy="439517"/>
          </a:xfrm>
          <a:prstGeom prst="rect">
            <a:avLst/>
          </a:prstGeom>
          <a:solidFill>
            <a:srgbClr val="00B050"/>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solidFill>
                <a:srgbClr val="FFFFFF"/>
              </a:solidFill>
            </a:endParaRPr>
          </a:p>
        </p:txBody>
      </p:sp>
      <p:sp>
        <p:nvSpPr>
          <p:cNvPr id="62" name="TextBox 61"/>
          <p:cNvSpPr txBox="1"/>
          <p:nvPr/>
        </p:nvSpPr>
        <p:spPr>
          <a:xfrm>
            <a:off x="9681384" y="4056284"/>
            <a:ext cx="784270" cy="123111"/>
          </a:xfrm>
          <a:prstGeom prst="rect">
            <a:avLst/>
          </a:prstGeom>
          <a:noFill/>
        </p:spPr>
        <p:txBody>
          <a:bodyPr wrap="square" lIns="0" tIns="0" rIns="0" bIns="0" rtlCol="0">
            <a:spAutoFit/>
          </a:bodyPr>
          <a:lstStyle/>
          <a:p>
            <a:pPr algn="ctr"/>
            <a:r>
              <a:rPr lang="en-US" sz="400" b="1" dirty="0" smtClean="0">
                <a:solidFill>
                  <a:srgbClr val="FFFFFF"/>
                </a:solidFill>
              </a:rPr>
              <a:t>AU</a:t>
            </a:r>
            <a:r>
              <a:rPr lang="en-US" sz="400" dirty="0" smtClean="0">
                <a:solidFill>
                  <a:srgbClr val="FFFFFF"/>
                </a:solidFill>
              </a:rPr>
              <a:t/>
            </a:r>
            <a:br>
              <a:rPr lang="en-US" sz="400" dirty="0" smtClean="0">
                <a:solidFill>
                  <a:srgbClr val="FFFFFF"/>
                </a:solidFill>
              </a:rPr>
            </a:br>
            <a:r>
              <a:rPr lang="en-US" sz="400" dirty="0" smtClean="0">
                <a:solidFill>
                  <a:srgbClr val="FFFFFF"/>
                </a:solidFill>
              </a:rPr>
              <a:t>PK=25</a:t>
            </a:r>
          </a:p>
        </p:txBody>
      </p:sp>
      <p:sp>
        <p:nvSpPr>
          <p:cNvPr id="63" name="TextBox 62"/>
          <p:cNvSpPr txBox="1"/>
          <p:nvPr/>
        </p:nvSpPr>
        <p:spPr>
          <a:xfrm>
            <a:off x="10748184" y="4056284"/>
            <a:ext cx="784270" cy="123111"/>
          </a:xfrm>
          <a:prstGeom prst="rect">
            <a:avLst/>
          </a:prstGeom>
          <a:noFill/>
        </p:spPr>
        <p:txBody>
          <a:bodyPr wrap="square" lIns="0" tIns="0" rIns="0" bIns="0" rtlCol="0">
            <a:spAutoFit/>
          </a:bodyPr>
          <a:lstStyle/>
          <a:p>
            <a:pPr algn="ctr"/>
            <a:r>
              <a:rPr lang="en-US" sz="400" b="1" dirty="0" smtClean="0">
                <a:solidFill>
                  <a:srgbClr val="FFFFFF"/>
                </a:solidFill>
              </a:rPr>
              <a:t>AU</a:t>
            </a:r>
            <a:r>
              <a:rPr lang="en-US" sz="400" dirty="0" smtClean="0">
                <a:solidFill>
                  <a:srgbClr val="FFFFFF"/>
                </a:solidFill>
              </a:rPr>
              <a:t/>
            </a:r>
            <a:br>
              <a:rPr lang="en-US" sz="400" dirty="0" smtClean="0">
                <a:solidFill>
                  <a:srgbClr val="FFFFFF"/>
                </a:solidFill>
              </a:rPr>
            </a:br>
            <a:r>
              <a:rPr lang="en-US" sz="400" dirty="0" smtClean="0">
                <a:solidFill>
                  <a:srgbClr val="FFFFFF"/>
                </a:solidFill>
              </a:rPr>
              <a:t>PK=35</a:t>
            </a:r>
          </a:p>
        </p:txBody>
      </p:sp>
      <p:sp>
        <p:nvSpPr>
          <p:cNvPr id="64" name="Rectangle 63"/>
          <p:cNvSpPr/>
          <p:nvPr/>
        </p:nvSpPr>
        <p:spPr bwMode="auto">
          <a:xfrm>
            <a:off x="8741531" y="4208683"/>
            <a:ext cx="784270" cy="439517"/>
          </a:xfrm>
          <a:prstGeom prst="rect">
            <a:avLst/>
          </a:prstGeom>
          <a:solidFill>
            <a:srgbClr val="00B050"/>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solidFill>
                <a:srgbClr val="FFFFFF"/>
              </a:solidFill>
            </a:endParaRPr>
          </a:p>
        </p:txBody>
      </p:sp>
      <p:sp>
        <p:nvSpPr>
          <p:cNvPr id="65" name="TextBox 64"/>
          <p:cNvSpPr txBox="1"/>
          <p:nvPr/>
        </p:nvSpPr>
        <p:spPr>
          <a:xfrm>
            <a:off x="8890075" y="4208684"/>
            <a:ext cx="457200" cy="123111"/>
          </a:xfrm>
          <a:prstGeom prst="rect">
            <a:avLst/>
          </a:prstGeom>
          <a:noFill/>
        </p:spPr>
        <p:txBody>
          <a:bodyPr wrap="square" lIns="0" tIns="0" rIns="0" bIns="0" rtlCol="0">
            <a:spAutoFit/>
          </a:bodyPr>
          <a:lstStyle/>
          <a:p>
            <a:pPr algn="ctr"/>
            <a:r>
              <a:rPr lang="en-US" sz="400" b="1" dirty="0" smtClean="0">
                <a:solidFill>
                  <a:srgbClr val="FFFFFF"/>
                </a:solidFill>
              </a:rPr>
              <a:t>AU</a:t>
            </a:r>
            <a:r>
              <a:rPr lang="en-US" sz="400" dirty="0" smtClean="0">
                <a:solidFill>
                  <a:srgbClr val="FFFFFF"/>
                </a:solidFill>
              </a:rPr>
              <a:t/>
            </a:r>
            <a:br>
              <a:rPr lang="en-US" sz="400" dirty="0" smtClean="0">
                <a:solidFill>
                  <a:srgbClr val="FFFFFF"/>
                </a:solidFill>
              </a:rPr>
            </a:br>
            <a:r>
              <a:rPr lang="en-US" sz="400" dirty="0" smtClean="0">
                <a:solidFill>
                  <a:srgbClr val="FFFFFF"/>
                </a:solidFill>
              </a:rPr>
              <a:t>PK=1005</a:t>
            </a:r>
          </a:p>
        </p:txBody>
      </p:sp>
      <p:sp>
        <p:nvSpPr>
          <p:cNvPr id="66" name="Rectangle 65"/>
          <p:cNvSpPr/>
          <p:nvPr/>
        </p:nvSpPr>
        <p:spPr bwMode="auto">
          <a:xfrm>
            <a:off x="9884531" y="4208683"/>
            <a:ext cx="784270" cy="439517"/>
          </a:xfrm>
          <a:prstGeom prst="rect">
            <a:avLst/>
          </a:prstGeom>
          <a:solidFill>
            <a:srgbClr val="00B050"/>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solidFill>
                <a:srgbClr val="FFFFFF"/>
              </a:solidFill>
            </a:endParaRPr>
          </a:p>
        </p:txBody>
      </p:sp>
      <p:sp>
        <p:nvSpPr>
          <p:cNvPr id="67" name="Rectangle 66"/>
          <p:cNvSpPr/>
          <p:nvPr/>
        </p:nvSpPr>
        <p:spPr bwMode="auto">
          <a:xfrm>
            <a:off x="10951332" y="4208683"/>
            <a:ext cx="784270" cy="439517"/>
          </a:xfrm>
          <a:prstGeom prst="rect">
            <a:avLst/>
          </a:prstGeom>
          <a:solidFill>
            <a:srgbClr val="00B050"/>
          </a:solidFill>
          <a:ln>
            <a:prstDash val="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600" dirty="0" smtClean="0">
              <a:solidFill>
                <a:srgbClr val="FFFFFF"/>
              </a:solidFill>
            </a:endParaRPr>
          </a:p>
        </p:txBody>
      </p:sp>
      <p:sp>
        <p:nvSpPr>
          <p:cNvPr id="68" name="TextBox 67"/>
          <p:cNvSpPr txBox="1"/>
          <p:nvPr/>
        </p:nvSpPr>
        <p:spPr>
          <a:xfrm>
            <a:off x="9884531" y="4208684"/>
            <a:ext cx="784270" cy="123111"/>
          </a:xfrm>
          <a:prstGeom prst="rect">
            <a:avLst/>
          </a:prstGeom>
          <a:noFill/>
        </p:spPr>
        <p:txBody>
          <a:bodyPr wrap="square" lIns="0" tIns="0" rIns="0" bIns="0" rtlCol="0">
            <a:spAutoFit/>
          </a:bodyPr>
          <a:lstStyle/>
          <a:p>
            <a:pPr algn="ctr"/>
            <a:r>
              <a:rPr lang="en-US" sz="400" b="1" dirty="0" smtClean="0">
                <a:solidFill>
                  <a:srgbClr val="FFFFFF"/>
                </a:solidFill>
              </a:rPr>
              <a:t>AU</a:t>
            </a:r>
            <a:r>
              <a:rPr lang="en-US" sz="400" dirty="0" smtClean="0">
                <a:solidFill>
                  <a:srgbClr val="FFFFFF"/>
                </a:solidFill>
              </a:rPr>
              <a:t/>
            </a:r>
            <a:br>
              <a:rPr lang="en-US" sz="400" dirty="0" smtClean="0">
                <a:solidFill>
                  <a:srgbClr val="FFFFFF"/>
                </a:solidFill>
              </a:rPr>
            </a:br>
            <a:r>
              <a:rPr lang="en-US" sz="400" dirty="0" smtClean="0">
                <a:solidFill>
                  <a:srgbClr val="FFFFFF"/>
                </a:solidFill>
              </a:rPr>
              <a:t>PK=1025</a:t>
            </a:r>
          </a:p>
        </p:txBody>
      </p:sp>
      <p:sp>
        <p:nvSpPr>
          <p:cNvPr id="69" name="TextBox 68"/>
          <p:cNvSpPr txBox="1"/>
          <p:nvPr/>
        </p:nvSpPr>
        <p:spPr>
          <a:xfrm>
            <a:off x="10951332" y="4208684"/>
            <a:ext cx="784270" cy="123111"/>
          </a:xfrm>
          <a:prstGeom prst="rect">
            <a:avLst/>
          </a:prstGeom>
          <a:noFill/>
        </p:spPr>
        <p:txBody>
          <a:bodyPr wrap="square" lIns="0" tIns="0" rIns="0" bIns="0" rtlCol="0">
            <a:spAutoFit/>
          </a:bodyPr>
          <a:lstStyle/>
          <a:p>
            <a:pPr algn="ctr"/>
            <a:r>
              <a:rPr lang="en-US" sz="400" b="1" dirty="0" smtClean="0">
                <a:solidFill>
                  <a:srgbClr val="FFFFFF"/>
                </a:solidFill>
              </a:rPr>
              <a:t>AU</a:t>
            </a:r>
            <a:r>
              <a:rPr lang="en-US" sz="400" dirty="0" smtClean="0">
                <a:solidFill>
                  <a:srgbClr val="FFFFFF"/>
                </a:solidFill>
              </a:rPr>
              <a:t/>
            </a:r>
            <a:br>
              <a:rPr lang="en-US" sz="400" dirty="0" smtClean="0">
                <a:solidFill>
                  <a:srgbClr val="FFFFFF"/>
                </a:solidFill>
              </a:rPr>
            </a:br>
            <a:r>
              <a:rPr lang="en-US" sz="400" dirty="0" smtClean="0">
                <a:solidFill>
                  <a:srgbClr val="FFFFFF"/>
                </a:solidFill>
              </a:rPr>
              <a:t>PK=1035</a:t>
            </a:r>
          </a:p>
        </p:txBody>
      </p:sp>
      <p:cxnSp>
        <p:nvCxnSpPr>
          <p:cNvPr id="70" name="Straight Arrow Connector 69"/>
          <p:cNvCxnSpPr>
            <a:stCxn id="29" idx="0"/>
            <a:endCxn id="11" idx="3"/>
          </p:cNvCxnSpPr>
          <p:nvPr/>
        </p:nvCxnSpPr>
        <p:spPr>
          <a:xfrm flipH="1" flipV="1">
            <a:off x="2748130" y="4359470"/>
            <a:ext cx="3710157" cy="895353"/>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4" idx="1"/>
          </p:cNvCxnSpPr>
          <p:nvPr/>
        </p:nvCxnSpPr>
        <p:spPr>
          <a:xfrm flipV="1">
            <a:off x="6811070" y="3319042"/>
            <a:ext cx="1015234" cy="773728"/>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4" idx="3"/>
          </p:cNvCxnSpPr>
          <p:nvPr/>
        </p:nvCxnSpPr>
        <p:spPr>
          <a:xfrm>
            <a:off x="6811072" y="4359473"/>
            <a:ext cx="1111666" cy="447675"/>
          </a:xfrm>
          <a:prstGeom prst="line">
            <a:avLst/>
          </a:prstGeom>
          <a:ln>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9032601" y="5221490"/>
            <a:ext cx="1198790" cy="307777"/>
          </a:xfrm>
          <a:prstGeom prst="rect">
            <a:avLst/>
          </a:prstGeom>
          <a:noFill/>
        </p:spPr>
        <p:txBody>
          <a:bodyPr wrap="none" rtlCol="0">
            <a:spAutoFit/>
          </a:bodyPr>
          <a:lstStyle/>
          <a:p>
            <a:r>
              <a:rPr lang="en-US" sz="1400" dirty="0" smtClean="0"/>
              <a:t>Atomic Units</a:t>
            </a:r>
            <a:endParaRPr lang="en-US" sz="1400" dirty="0"/>
          </a:p>
        </p:txBody>
      </p:sp>
      <p:cxnSp>
        <p:nvCxnSpPr>
          <p:cNvPr id="45" name="Straight Arrow Connector 44"/>
          <p:cNvCxnSpPr>
            <a:stCxn id="44" idx="0"/>
            <a:endCxn id="64" idx="2"/>
          </p:cNvCxnSpPr>
          <p:nvPr/>
        </p:nvCxnSpPr>
        <p:spPr>
          <a:xfrm flipH="1" flipV="1">
            <a:off x="9133666" y="4648200"/>
            <a:ext cx="498330" cy="57329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Right Brace 3"/>
          <p:cNvSpPr/>
          <p:nvPr/>
        </p:nvSpPr>
        <p:spPr>
          <a:xfrm rot="16200000">
            <a:off x="4532353" y="1227125"/>
            <a:ext cx="304721" cy="449580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3857691" y="3001934"/>
            <a:ext cx="1654043" cy="378565"/>
          </a:xfrm>
          <a:prstGeom prst="rect">
            <a:avLst/>
          </a:prstGeom>
          <a:noFill/>
        </p:spPr>
        <p:txBody>
          <a:bodyPr wrap="none" lIns="91440" tIns="91440" rIns="91440" bIns="91440" rtlCol="0">
            <a:spAutoFit/>
          </a:bodyPr>
          <a:lstStyle/>
          <a:p>
            <a:pPr>
              <a:lnSpc>
                <a:spcPct val="90000"/>
              </a:lnSpc>
              <a:spcBef>
                <a:spcPct val="20000"/>
              </a:spcBef>
              <a:buSzPct val="90000"/>
            </a:pPr>
            <a:r>
              <a:rPr lang="en-US" sz="1400" dirty="0"/>
              <a:t>Range Partitioning</a:t>
            </a:r>
          </a:p>
        </p:txBody>
      </p:sp>
    </p:spTree>
    <p:extLst>
      <p:ext uri="{BB962C8B-B14F-4D97-AF65-F5344CB8AC3E}">
        <p14:creationId xmlns:p14="http://schemas.microsoft.com/office/powerpoint/2010/main" val="5886424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500"/>
                                        <p:tgtEl>
                                          <p:spTgt spid="5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1"/>
                                        </p:tgtEl>
                                        <p:attrNameLst>
                                          <p:attrName>style.visibility</p:attrName>
                                        </p:attrNameLst>
                                      </p:cBhvr>
                                      <p:to>
                                        <p:strVal val="visible"/>
                                      </p:to>
                                    </p:set>
                                    <p:animEffect transition="in" filter="fade">
                                      <p:cBhvr>
                                        <p:cTn id="38" dur="500"/>
                                        <p:tgtEl>
                                          <p:spTgt spid="6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500"/>
                                        <p:tgtEl>
                                          <p:spTgt spid="6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500"/>
                                        <p:tgtEl>
                                          <p:spTgt spid="6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fade">
                                      <p:cBhvr>
                                        <p:cTn id="54" dur="500"/>
                                        <p:tgtEl>
                                          <p:spTgt spid="6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fade">
                                      <p:cBhvr>
                                        <p:cTn id="60" dur="500"/>
                                        <p:tgtEl>
                                          <p:spTgt spid="6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p:bldP spid="49" grpId="0" animBg="1"/>
      <p:bldP spid="50" grpId="0" animBg="1"/>
      <p:bldP spid="51" grpId="0"/>
      <p:bldP spid="52" grpId="0"/>
      <p:bldP spid="58" grpId="0" animBg="1"/>
      <p:bldP spid="59" grpId="0"/>
      <p:bldP spid="60" grpId="0" animBg="1"/>
      <p:bldP spid="61" grpId="0" animBg="1"/>
      <p:bldP spid="62" grpId="0"/>
      <p:bldP spid="63" grpId="0"/>
      <p:bldP spid="64" grpId="0" animBg="1"/>
      <p:bldP spid="65" grpId="0"/>
      <p:bldP spid="66" grpId="0" animBg="1"/>
      <p:bldP spid="67" grpId="0" animBg="1"/>
      <p:bldP spid="68" grpId="0"/>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 Architecture cont.</a:t>
            </a:r>
            <a:endParaRPr lang="en-US" dirty="0"/>
          </a:p>
        </p:txBody>
      </p:sp>
      <p:sp>
        <p:nvSpPr>
          <p:cNvPr id="3" name="Content Placeholder 2"/>
          <p:cNvSpPr>
            <a:spLocks noGrp="1"/>
          </p:cNvSpPr>
          <p:nvPr>
            <p:ph idx="1"/>
          </p:nvPr>
        </p:nvSpPr>
        <p:spPr>
          <a:xfrm>
            <a:off x="519113" y="1447801"/>
            <a:ext cx="11149013" cy="1778949"/>
          </a:xfrm>
        </p:spPr>
        <p:txBody>
          <a:bodyPr>
            <a:normAutofit/>
          </a:bodyPr>
          <a:lstStyle/>
          <a:p>
            <a:r>
              <a:rPr lang="en-US" dirty="0" smtClean="0"/>
              <a:t>Repartitioning Operations without Downtime!</a:t>
            </a:r>
          </a:p>
          <a:p>
            <a:pPr lvl="1"/>
            <a:r>
              <a:rPr lang="en-US" dirty="0" smtClean="0"/>
              <a:t>SPLIT members to spread workloads over to more nodes</a:t>
            </a:r>
          </a:p>
          <a:p>
            <a:pPr lvl="1"/>
            <a:r>
              <a:rPr lang="en-US" dirty="0" smtClean="0"/>
              <a:t>DROP members to shrink back to fewer nodes</a:t>
            </a:r>
            <a:endParaRPr lang="en-US" dirty="0"/>
          </a:p>
        </p:txBody>
      </p:sp>
      <p:sp>
        <p:nvSpPr>
          <p:cNvPr id="4" name="Rounded Rectangle 3"/>
          <p:cNvSpPr/>
          <p:nvPr/>
        </p:nvSpPr>
        <p:spPr>
          <a:xfrm>
            <a:off x="1951887" y="4810980"/>
            <a:ext cx="6861857" cy="1143000"/>
          </a:xfrm>
          <a:prstGeom prst="roundRect">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b="1"/>
          </a:p>
        </p:txBody>
      </p:sp>
      <p:sp>
        <p:nvSpPr>
          <p:cNvPr id="5" name="Flowchart: Magnetic Disk 4"/>
          <p:cNvSpPr/>
          <p:nvPr/>
        </p:nvSpPr>
        <p:spPr>
          <a:xfrm>
            <a:off x="2211463" y="4506180"/>
            <a:ext cx="1117309" cy="8382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100" b="1" dirty="0" err="1" smtClean="0"/>
              <a:t>SalesDB</a:t>
            </a:r>
            <a:endParaRPr lang="en-US" sz="1400" b="1" dirty="0"/>
          </a:p>
        </p:txBody>
      </p:sp>
      <p:sp>
        <p:nvSpPr>
          <p:cNvPr id="6" name="Rectangle 5"/>
          <p:cNvSpPr/>
          <p:nvPr/>
        </p:nvSpPr>
        <p:spPr>
          <a:xfrm>
            <a:off x="3531919" y="503958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err="1" smtClean="0"/>
              <a:t>Orders_federation</a:t>
            </a:r>
            <a:endParaRPr lang="en-US" sz="1400" b="1" dirty="0"/>
          </a:p>
        </p:txBody>
      </p:sp>
      <p:sp>
        <p:nvSpPr>
          <p:cNvPr id="7" name="Rectangle 6"/>
          <p:cNvSpPr/>
          <p:nvPr/>
        </p:nvSpPr>
        <p:spPr>
          <a:xfrm>
            <a:off x="3735066" y="511578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err="1" smtClean="0"/>
              <a:t>Orders_federation</a:t>
            </a:r>
            <a:endParaRPr lang="en-US" sz="1400" b="1" dirty="0"/>
          </a:p>
        </p:txBody>
      </p:sp>
      <p:sp>
        <p:nvSpPr>
          <p:cNvPr id="8" name="Rectangle 7"/>
          <p:cNvSpPr/>
          <p:nvPr/>
        </p:nvSpPr>
        <p:spPr>
          <a:xfrm>
            <a:off x="3938213" y="5191980"/>
            <a:ext cx="4570809" cy="3810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400" b="1" dirty="0" err="1" smtClean="0"/>
              <a:t>Orders_Fed</a:t>
            </a:r>
            <a:endParaRPr lang="en-US" sz="1400" b="1" dirty="0"/>
          </a:p>
        </p:txBody>
      </p:sp>
      <p:sp>
        <p:nvSpPr>
          <p:cNvPr id="9" name="Flowchart: Magnetic Disk 8"/>
          <p:cNvSpPr/>
          <p:nvPr/>
        </p:nvSpPr>
        <p:spPr>
          <a:xfrm>
            <a:off x="4039786" y="524913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sp>
        <p:nvSpPr>
          <p:cNvPr id="10" name="Flowchart: Magnetic Disk 9"/>
          <p:cNvSpPr/>
          <p:nvPr/>
        </p:nvSpPr>
        <p:spPr>
          <a:xfrm>
            <a:off x="4395294" y="525548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sp>
        <p:nvSpPr>
          <p:cNvPr id="11" name="Flowchart: Magnetic Disk 10"/>
          <p:cNvSpPr/>
          <p:nvPr/>
        </p:nvSpPr>
        <p:spPr>
          <a:xfrm>
            <a:off x="7696434" y="524913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sp>
        <p:nvSpPr>
          <p:cNvPr id="12" name="Flowchart: Magnetic Disk 11"/>
          <p:cNvSpPr/>
          <p:nvPr/>
        </p:nvSpPr>
        <p:spPr>
          <a:xfrm>
            <a:off x="8102728" y="5249130"/>
            <a:ext cx="304721" cy="266700"/>
          </a:xfrm>
          <a:prstGeom prst="flowChartMagneticDisk">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cxnSp>
        <p:nvCxnSpPr>
          <p:cNvPr id="13" name="Straight Connector 12"/>
          <p:cNvCxnSpPr/>
          <p:nvPr/>
        </p:nvCxnSpPr>
        <p:spPr>
          <a:xfrm>
            <a:off x="4750801" y="5388830"/>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391713" y="5390947"/>
            <a:ext cx="203147" cy="0"/>
          </a:xfrm>
          <a:prstGeom prst="line">
            <a:avLst/>
          </a:prstGeom>
          <a:ln w="28575">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22" name="Pentagon 21"/>
          <p:cNvSpPr/>
          <p:nvPr/>
        </p:nvSpPr>
        <p:spPr>
          <a:xfrm>
            <a:off x="3938213" y="5540717"/>
            <a:ext cx="4570809" cy="99469"/>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b="1"/>
          </a:p>
        </p:txBody>
      </p:sp>
      <p:sp>
        <p:nvSpPr>
          <p:cNvPr id="25" name="TextBox 24"/>
          <p:cNvSpPr txBox="1"/>
          <p:nvPr/>
        </p:nvSpPr>
        <p:spPr>
          <a:xfrm>
            <a:off x="7281403" y="5692371"/>
            <a:ext cx="1227620" cy="261610"/>
          </a:xfrm>
          <a:prstGeom prst="rect">
            <a:avLst/>
          </a:prstGeom>
          <a:noFill/>
        </p:spPr>
        <p:txBody>
          <a:bodyPr wrap="square" rtlCol="0">
            <a:spAutoFit/>
          </a:bodyPr>
          <a:lstStyle/>
          <a:p>
            <a:r>
              <a:rPr lang="en-US" sz="1100" b="1" dirty="0" smtClean="0">
                <a:solidFill>
                  <a:srgbClr val="FFFFFF"/>
                </a:solidFill>
                <a:latin typeface="Consolas" pitchFamily="49" charset="0"/>
                <a:cs typeface="Consolas" pitchFamily="49" charset="0"/>
              </a:rPr>
              <a:t>[5000, 10000)</a:t>
            </a:r>
            <a:endParaRPr lang="en-US" sz="1100" b="1" dirty="0">
              <a:solidFill>
                <a:srgbClr val="FFFFFF"/>
              </a:solidFill>
              <a:latin typeface="Consolas" pitchFamily="49" charset="0"/>
              <a:cs typeface="Consolas" pitchFamily="49" charset="0"/>
            </a:endParaRPr>
          </a:p>
        </p:txBody>
      </p:sp>
      <p:sp>
        <p:nvSpPr>
          <p:cNvPr id="34" name="TextBox 33"/>
          <p:cNvSpPr txBox="1"/>
          <p:nvPr/>
        </p:nvSpPr>
        <p:spPr>
          <a:xfrm>
            <a:off x="2771476" y="3699617"/>
            <a:ext cx="9190336" cy="461665"/>
          </a:xfrm>
          <a:prstGeom prst="rect">
            <a:avLst/>
          </a:prstGeom>
          <a:noFill/>
        </p:spPr>
        <p:txBody>
          <a:bodyPr wrap="none" rtlCol="0">
            <a:spAutoFit/>
          </a:bodyPr>
          <a:lstStyle/>
          <a:p>
            <a:r>
              <a:rPr lang="en-US" sz="2400" b="1" dirty="0" smtClean="0">
                <a:latin typeface="Consolas" pitchFamily="49" charset="0"/>
                <a:cs typeface="Consolas" pitchFamily="49" charset="0"/>
              </a:rPr>
              <a:t>ALTER FEDERATION </a:t>
            </a:r>
            <a:r>
              <a:rPr lang="en-US" sz="2400" b="1" dirty="0" err="1" smtClean="0">
                <a:latin typeface="Consolas" pitchFamily="49" charset="0"/>
                <a:cs typeface="Consolas" pitchFamily="49" charset="0"/>
              </a:rPr>
              <a:t>Orders_Fed</a:t>
            </a:r>
            <a:r>
              <a:rPr lang="en-US" sz="2400" b="1" dirty="0" smtClean="0">
                <a:latin typeface="Consolas" pitchFamily="49" charset="0"/>
                <a:cs typeface="Consolas" pitchFamily="49" charset="0"/>
              </a:rPr>
              <a:t> SPLIT AT (</a:t>
            </a:r>
            <a:r>
              <a:rPr lang="en-US" sz="2400" b="1" dirty="0" err="1" smtClean="0">
                <a:latin typeface="Consolas" pitchFamily="49" charset="0"/>
                <a:cs typeface="Consolas" pitchFamily="49" charset="0"/>
              </a:rPr>
              <a:t>tenant_id</a:t>
            </a:r>
            <a:r>
              <a:rPr lang="en-US" sz="2400" b="1" dirty="0" smtClean="0">
                <a:latin typeface="Consolas" pitchFamily="49" charset="0"/>
                <a:cs typeface="Consolas" pitchFamily="49" charset="0"/>
              </a:rPr>
              <a:t>=7500)</a:t>
            </a:r>
            <a:endParaRPr lang="en-US" sz="2400" b="1" dirty="0">
              <a:latin typeface="Consolas" pitchFamily="49" charset="0"/>
              <a:cs typeface="Consolas" pitchFamily="49" charset="0"/>
            </a:endParaRPr>
          </a:p>
        </p:txBody>
      </p:sp>
      <p:cxnSp>
        <p:nvCxnSpPr>
          <p:cNvPr id="37" name="Straight Arrow Connector 36"/>
          <p:cNvCxnSpPr>
            <a:stCxn id="11" idx="1"/>
            <a:endCxn id="39" idx="3"/>
          </p:cNvCxnSpPr>
          <p:nvPr/>
        </p:nvCxnSpPr>
        <p:spPr>
          <a:xfrm flipV="1">
            <a:off x="7848794" y="4893014"/>
            <a:ext cx="305304" cy="356116"/>
          </a:xfrm>
          <a:prstGeom prst="straightConnector1">
            <a:avLst/>
          </a:prstGeom>
          <a:ln>
            <a:solidFill>
              <a:srgbClr val="000000"/>
            </a:solidFill>
            <a:tailEnd type="arrow"/>
          </a:ln>
        </p:spPr>
        <p:style>
          <a:lnRef idx="2">
            <a:schemeClr val="accent6"/>
          </a:lnRef>
          <a:fillRef idx="0">
            <a:schemeClr val="accent6"/>
          </a:fillRef>
          <a:effectRef idx="1">
            <a:schemeClr val="accent6"/>
          </a:effectRef>
          <a:fontRef idx="minor">
            <a:schemeClr val="tx1"/>
          </a:fontRef>
        </p:style>
      </p:cxnSp>
      <p:sp>
        <p:nvSpPr>
          <p:cNvPr id="38" name="Flowchart: Magnetic Disk 37"/>
          <p:cNvSpPr/>
          <p:nvPr/>
        </p:nvSpPr>
        <p:spPr>
          <a:xfrm>
            <a:off x="7392297" y="4626314"/>
            <a:ext cx="304721" cy="266700"/>
          </a:xfrm>
          <a:prstGeom prst="flowChartMagneticDisk">
            <a:avLst/>
          </a:prstGeom>
          <a:solidFill>
            <a:schemeClr val="accent2"/>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39" name="Flowchart: Magnetic Disk 38"/>
          <p:cNvSpPr/>
          <p:nvPr/>
        </p:nvSpPr>
        <p:spPr>
          <a:xfrm>
            <a:off x="8001738" y="4626314"/>
            <a:ext cx="304721" cy="266700"/>
          </a:xfrm>
          <a:prstGeom prst="flowChartMagneticDisk">
            <a:avLst/>
          </a:prstGeom>
          <a:solidFill>
            <a:schemeClr val="accent2"/>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cxnSp>
        <p:nvCxnSpPr>
          <p:cNvPr id="33" name="Straight Arrow Connector 32"/>
          <p:cNvCxnSpPr/>
          <p:nvPr/>
        </p:nvCxnSpPr>
        <p:spPr>
          <a:xfrm flipH="1" flipV="1">
            <a:off x="7543976" y="4898446"/>
            <a:ext cx="304175" cy="361950"/>
          </a:xfrm>
          <a:prstGeom prst="straightConnector1">
            <a:avLst/>
          </a:prstGeom>
          <a:ln>
            <a:solidFill>
              <a:srgbClr val="000000"/>
            </a:solidFill>
            <a:tailEnd type="arrow"/>
          </a:ln>
        </p:spPr>
        <p:style>
          <a:lnRef idx="2">
            <a:schemeClr val="accent6"/>
          </a:lnRef>
          <a:fillRef idx="0">
            <a:schemeClr val="accent6"/>
          </a:fillRef>
          <a:effectRef idx="1">
            <a:schemeClr val="accent6"/>
          </a:effectRef>
          <a:fontRef idx="minor">
            <a:schemeClr val="tx1"/>
          </a:fontRef>
        </p:style>
      </p:cxnSp>
      <p:sp>
        <p:nvSpPr>
          <p:cNvPr id="36" name="Flowchart: Magnetic Disk 35"/>
          <p:cNvSpPr/>
          <p:nvPr/>
        </p:nvSpPr>
        <p:spPr>
          <a:xfrm>
            <a:off x="7401802" y="4635361"/>
            <a:ext cx="304721" cy="266700"/>
          </a:xfrm>
          <a:prstGeom prst="flowChartMagneticDisk">
            <a:avLst/>
          </a:prstGeom>
          <a:solidFill>
            <a:srgbClr val="FFC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sp>
        <p:nvSpPr>
          <p:cNvPr id="40" name="Flowchart: Magnetic Disk 39"/>
          <p:cNvSpPr/>
          <p:nvPr/>
        </p:nvSpPr>
        <p:spPr>
          <a:xfrm>
            <a:off x="8001153" y="4626314"/>
            <a:ext cx="304721" cy="266700"/>
          </a:xfrm>
          <a:prstGeom prst="flowChartMagneticDisk">
            <a:avLst/>
          </a:prstGeom>
          <a:solidFill>
            <a:srgbClr val="FFC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sz="1400" b="1"/>
          </a:p>
        </p:txBody>
      </p:sp>
      <p:sp>
        <p:nvSpPr>
          <p:cNvPr id="41" name="Flowchart: Magnetic Disk 40"/>
          <p:cNvSpPr/>
          <p:nvPr/>
        </p:nvSpPr>
        <p:spPr>
          <a:xfrm>
            <a:off x="7695790" y="5248186"/>
            <a:ext cx="304721" cy="266700"/>
          </a:xfrm>
          <a:prstGeom prst="flowChartMagneticDisk">
            <a:avLst/>
          </a:prstGeom>
          <a:solidFill>
            <a:srgbClr val="92D050"/>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p>
        </p:txBody>
      </p:sp>
      <p:sp>
        <p:nvSpPr>
          <p:cNvPr id="42" name="TextBox 41"/>
          <p:cNvSpPr txBox="1"/>
          <p:nvPr/>
        </p:nvSpPr>
        <p:spPr>
          <a:xfrm>
            <a:off x="6506940" y="5691461"/>
            <a:ext cx="2344848" cy="261610"/>
          </a:xfrm>
          <a:prstGeom prst="rect">
            <a:avLst/>
          </a:prstGeom>
          <a:noFill/>
        </p:spPr>
        <p:txBody>
          <a:bodyPr wrap="square" rtlCol="0">
            <a:spAutoFit/>
          </a:bodyPr>
          <a:lstStyle/>
          <a:p>
            <a:r>
              <a:rPr lang="en-US" sz="1100" b="1" dirty="0" smtClean="0">
                <a:solidFill>
                  <a:srgbClr val="FFFFFF"/>
                </a:solidFill>
                <a:latin typeface="Consolas" pitchFamily="49" charset="0"/>
                <a:cs typeface="Consolas" pitchFamily="49" charset="0"/>
              </a:rPr>
              <a:t>[5000, 7500) &amp; [7500, 10000)</a:t>
            </a:r>
            <a:endParaRPr lang="en-US" sz="1100" b="1" dirty="0">
              <a:solidFill>
                <a:srgbClr val="FFFFFF"/>
              </a:solidFill>
              <a:latin typeface="Consolas" pitchFamily="49" charset="0"/>
              <a:cs typeface="Consolas" pitchFamily="49" charset="0"/>
            </a:endParaRPr>
          </a:p>
        </p:txBody>
      </p:sp>
    </p:spTree>
    <p:extLst>
      <p:ext uri="{BB962C8B-B14F-4D97-AF65-F5344CB8AC3E}">
        <p14:creationId xmlns:p14="http://schemas.microsoft.com/office/powerpoint/2010/main" val="15781920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3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2.15393E-6 -3.7037E-7 L -0.00911 0.08866 " pathEditMode="relative" rAng="0" ptsTypes="AA">
                                      <p:cBhvr>
                                        <p:cTn id="42" dur="2000" fill="hold"/>
                                        <p:tgtEl>
                                          <p:spTgt spid="36"/>
                                        </p:tgtEl>
                                        <p:attrNameLst>
                                          <p:attrName>ppt_x</p:attrName>
                                          <p:attrName>ppt_y</p:attrName>
                                        </p:attrNameLst>
                                      </p:cBhvr>
                                      <p:rCtr x="-456" y="4421"/>
                                    </p:animMotion>
                                  </p:childTnLst>
                                </p:cTn>
                              </p:par>
                              <p:par>
                                <p:cTn id="43" presetID="42" presetClass="path" presetSubtype="0" accel="50000" decel="50000" fill="hold" grpId="1" nodeType="withEffect">
                                  <p:stCondLst>
                                    <p:cond delay="0"/>
                                  </p:stCondLst>
                                  <p:childTnLst>
                                    <p:animMotion origin="layout" path="M 1.5112E-6 1.1566E-7 L -0.02358 0.08975 " pathEditMode="relative" rAng="0" ptsTypes="AA">
                                      <p:cBhvr>
                                        <p:cTn id="44" dur="2000" fill="hold"/>
                                        <p:tgtEl>
                                          <p:spTgt spid="40"/>
                                        </p:tgtEl>
                                        <p:attrNameLst>
                                          <p:attrName>ppt_x</p:attrName>
                                          <p:attrName>ppt_y</p:attrName>
                                        </p:attrNameLst>
                                      </p:cBhvr>
                                      <p:rCtr x="-1186" y="4488"/>
                                    </p:animMotion>
                                  </p:childTnLst>
                                </p:cTn>
                              </p:par>
                              <p:par>
                                <p:cTn id="45" presetID="1"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5" grpId="0"/>
      <p:bldP spid="38" grpId="0" animBg="1"/>
      <p:bldP spid="38" grpId="1" animBg="1"/>
      <p:bldP spid="39" grpId="0" animBg="1"/>
      <p:bldP spid="39" grpId="1" animBg="1"/>
      <p:bldP spid="36" grpId="0" animBg="1"/>
      <p:bldP spid="36" grpId="1" animBg="1"/>
      <p:bldP spid="40" grpId="0" animBg="1"/>
      <p:bldP spid="40" grpId="1" animBg="1"/>
      <p:bldP spid="41" grpId="0" animBg="1"/>
      <p:bldP spid="41" grpId="1" animBg="1"/>
      <p:bldP spid="42" grpId="0"/>
    </p:bld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Cihan Biyikoglu</External_x0020_Speaker>
    <Session_x0020_Code xmlns="2295e2e7-0eeb-498e-8716-217bb2ee6ee3">DBI408</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E10-3D8B-4831-9584-7BC82972C8E2}">
  <ds:schemaRefs>
    <ds:schemaRef ds:uri="http://www.w3.org/XML/1998/namespace"/>
    <ds:schemaRef ds:uri="2295e2e7-0eeb-498e-8716-217bb2ee6ee3"/>
    <ds:schemaRef ds:uri="http://schemas.microsoft.com/office/2006/documentManagement/types"/>
    <ds:schemaRef ds:uri="http://schemas.microsoft.com/office/infopath/2007/PartnerControls"/>
    <ds:schemaRef ds:uri="http://purl.org/dc/terms/"/>
    <ds:schemaRef ds:uri="http://schemas.microsoft.com/office/2006/metadata/properties"/>
    <ds:schemaRef ds:uri="http://schemas.openxmlformats.org/package/2006/metadata/core-properties"/>
    <ds:schemaRef ds:uri="8b529f77-48ab-4581-b468-93f09345b8aa"/>
    <ds:schemaRef ds:uri="http://purl.org/dc/dcmitype/"/>
    <ds:schemaRef ds:uri="http://purl.org/dc/elements/1.1/"/>
  </ds:schemaRefs>
</ds:datastoreItem>
</file>

<file path=customXml/itemProps2.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3.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2199</TotalTime>
  <Words>1968</Words>
  <Application>Microsoft Office PowerPoint</Application>
  <PresentationFormat>Custom</PresentationFormat>
  <Paragraphs>420</Paragraphs>
  <Slides>41</Slides>
  <Notes>9</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TechEd_2012_Template_16x9</vt:lpstr>
      <vt:lpstr>White with Consolas font for code slides</vt:lpstr>
      <vt:lpstr>SQL Database Federations  Tips and Tricks</vt:lpstr>
      <vt:lpstr>Agenda</vt:lpstr>
      <vt:lpstr>Overview</vt:lpstr>
      <vt:lpstr>Scalability Model for the Cloud</vt:lpstr>
      <vt:lpstr>Introducing Federations in SQL Azure</vt:lpstr>
      <vt:lpstr>Why use Federations? cont.</vt:lpstr>
      <vt:lpstr>Architecture</vt:lpstr>
      <vt:lpstr>Overview - Concepts</vt:lpstr>
      <vt:lpstr>Overview – Architecture cont.</vt:lpstr>
      <vt:lpstr>Overview – Architecture cont.</vt:lpstr>
      <vt:lpstr>Tip and Tricks</vt:lpstr>
      <vt:lpstr>Design and Development</vt:lpstr>
      <vt:lpstr>Picking Federations</vt:lpstr>
      <vt:lpstr>Picking Federation Keys</vt:lpstr>
      <vt:lpstr>Picking Reference Tables</vt:lpstr>
      <vt:lpstr>Generating Unique Keys</vt:lpstr>
      <vt:lpstr>Writing Fan-out Queries</vt:lpstr>
      <vt:lpstr>Writing Fan-out Queries Cont.</vt:lpstr>
      <vt:lpstr>Demo</vt:lpstr>
      <vt:lpstr>Administration</vt:lpstr>
      <vt:lpstr>Deploying and Upgrading Schema</vt:lpstr>
      <vt:lpstr>Monitoring and Tshooting with Federations</vt:lpstr>
      <vt:lpstr>Configuring Federation Layout - First Time?</vt:lpstr>
      <vt:lpstr>DMVs for Where &amp; When to Split?</vt:lpstr>
      <vt:lpstr>Demo</vt:lpstr>
      <vt:lpstr>Recent Changes Available Today Changes Coming in the Next Quarter  </vt:lpstr>
      <vt:lpstr>Recent Changes Available Today</vt:lpstr>
      <vt:lpstr>Coming in the Next Quarter</vt:lpstr>
      <vt:lpstr>Coming in the Next Few Quarters</vt:lpstr>
      <vt:lpstr>Federation DR Enhanced</vt:lpstr>
      <vt:lpstr>Federations DR Enhanced!</vt:lpstr>
      <vt:lpstr>Federations DR Enhanced!</vt:lpstr>
      <vt:lpstr>Further Information</vt:lpstr>
      <vt:lpstr>Q&amp;A</vt:lpstr>
      <vt:lpstr>Related Content</vt:lpstr>
      <vt:lpstr>Track Resources</vt:lpstr>
      <vt:lpstr>Resources</vt:lpstr>
      <vt:lpstr>PowerPoint Presentation</vt:lpstr>
      <vt:lpstr>MS Tag</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67</cp:revision>
  <cp:lastPrinted>2010-05-11T05:02:34Z</cp:lastPrinted>
  <dcterms:created xsi:type="dcterms:W3CDTF">2012-03-23T02:48:52Z</dcterms:created>
  <dcterms:modified xsi:type="dcterms:W3CDTF">2012-06-13T15:19:10Z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