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8" r:id="rId6"/>
  </p:sldMasterIdLst>
  <p:notesMasterIdLst>
    <p:notesMasterId r:id="rId39"/>
  </p:notesMasterIdLst>
  <p:handoutMasterIdLst>
    <p:handoutMasterId r:id="rId40"/>
  </p:handoutMasterIdLst>
  <p:sldIdLst>
    <p:sldId id="257" r:id="rId7"/>
    <p:sldId id="319" r:id="rId8"/>
    <p:sldId id="349" r:id="rId9"/>
    <p:sldId id="321" r:id="rId10"/>
    <p:sldId id="323" r:id="rId11"/>
    <p:sldId id="324" r:id="rId12"/>
    <p:sldId id="348" r:id="rId13"/>
    <p:sldId id="325" r:id="rId14"/>
    <p:sldId id="326" r:id="rId15"/>
    <p:sldId id="327" r:id="rId16"/>
    <p:sldId id="328" r:id="rId17"/>
    <p:sldId id="329" r:id="rId18"/>
    <p:sldId id="330" r:id="rId19"/>
    <p:sldId id="331" r:id="rId20"/>
    <p:sldId id="332" r:id="rId21"/>
    <p:sldId id="333" r:id="rId22"/>
    <p:sldId id="334" r:id="rId23"/>
    <p:sldId id="337" r:id="rId24"/>
    <p:sldId id="338" r:id="rId25"/>
    <p:sldId id="339" r:id="rId26"/>
    <p:sldId id="344" r:id="rId27"/>
    <p:sldId id="341" r:id="rId28"/>
    <p:sldId id="342" r:id="rId29"/>
    <p:sldId id="343" r:id="rId30"/>
    <p:sldId id="311" r:id="rId31"/>
    <p:sldId id="346" r:id="rId32"/>
    <p:sldId id="347" r:id="rId33"/>
    <p:sldId id="351" r:id="rId34"/>
    <p:sldId id="314" r:id="rId35"/>
    <p:sldId id="315" r:id="rId36"/>
    <p:sldId id="271" r:id="rId37"/>
    <p:sldId id="256"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13" autoAdjust="0"/>
    <p:restoredTop sz="84339" autoAdjust="0"/>
  </p:normalViewPr>
  <p:slideViewPr>
    <p:cSldViewPr>
      <p:cViewPr varScale="1">
        <p:scale>
          <a:sx n="115" d="100"/>
          <a:sy n="115" d="100"/>
        </p:scale>
        <p:origin x="-210"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0477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61855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39810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76737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04270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936272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916416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3097354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974478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054968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34014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59794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57397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202476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971711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6/14/2012</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24</a:t>
            </a:fld>
            <a:endParaRPr lang="en-US" dirty="0"/>
          </a:p>
        </p:txBody>
      </p:sp>
      <p:sp>
        <p:nvSpPr>
          <p:cNvPr id="8" name="Header Placeholder 7"/>
          <p:cNvSpPr>
            <a:spLocks noGrp="1"/>
          </p:cNvSpPr>
          <p:nvPr>
            <p:ph type="hdr" sz="quarter" idx="13"/>
          </p:nvPr>
        </p:nvSpPr>
        <p:spPr/>
        <p:txBody>
          <a:bodyPr/>
          <a:lstStyle/>
          <a:p>
            <a:r>
              <a:rPr lang="en-US" dirty="0" err="1" smtClean="0"/>
              <a:t>TechReady</a:t>
            </a:r>
            <a:r>
              <a:rPr lang="en-US" dirty="0" smtClean="0"/>
              <a:t> 14</a:t>
            </a:r>
          </a:p>
        </p:txBody>
      </p:sp>
    </p:spTree>
    <p:extLst>
      <p:ext uri="{BB962C8B-B14F-4D97-AF65-F5344CB8AC3E}">
        <p14:creationId xmlns:p14="http://schemas.microsoft.com/office/powerpoint/2010/main" val="2657474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26</a:t>
            </a:fld>
            <a:endParaRPr lang="en-US" dirty="0"/>
          </a:p>
        </p:txBody>
      </p:sp>
    </p:spTree>
    <p:extLst>
      <p:ext uri="{BB962C8B-B14F-4D97-AF65-F5344CB8AC3E}">
        <p14:creationId xmlns:p14="http://schemas.microsoft.com/office/powerpoint/2010/main" val="2203132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27</a:t>
            </a:fld>
            <a:endParaRPr lang="en-US" dirty="0"/>
          </a:p>
        </p:txBody>
      </p:sp>
    </p:spTree>
    <p:extLst>
      <p:ext uri="{BB962C8B-B14F-4D97-AF65-F5344CB8AC3E}">
        <p14:creationId xmlns:p14="http://schemas.microsoft.com/office/powerpoint/2010/main" val="371315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415637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extLst>
      <p:ext uri="{BB962C8B-B14F-4D97-AF65-F5344CB8AC3E}">
        <p14:creationId xmlns:p14="http://schemas.microsoft.com/office/powerpoint/2010/main" val="2222925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32</a:t>
            </a:fld>
            <a:endParaRPr lang="en-US" dirty="0"/>
          </a:p>
        </p:txBody>
      </p:sp>
    </p:spTree>
    <p:extLst>
      <p:ext uri="{BB962C8B-B14F-4D97-AF65-F5344CB8AC3E}">
        <p14:creationId xmlns:p14="http://schemas.microsoft.com/office/powerpoint/2010/main" val="80884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6539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56664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309735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16137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98706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072587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37037262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249908445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59493265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93622180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81295647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1417052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8798312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790400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95471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6089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243205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81546943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3118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39976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52398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365964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233799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731919"/>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jpeg"/><Relationship Id="rId7" Type="http://schemas.openxmlformats.org/officeDocument/2006/relationships/hyperlink" Target="http://www.microsoft.com/sqlserverlabs"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Optimizing Your BI Semantic Model for Performance and Scale </a:t>
            </a:r>
          </a:p>
        </p:txBody>
      </p:sp>
      <p:sp>
        <p:nvSpPr>
          <p:cNvPr id="3" name="Subtitle 2"/>
          <p:cNvSpPr>
            <a:spLocks noGrp="1"/>
          </p:cNvSpPr>
          <p:nvPr>
            <p:ph type="subTitle" idx="1"/>
          </p:nvPr>
        </p:nvSpPr>
        <p:spPr>
          <a:xfrm>
            <a:off x="4181452" y="4876800"/>
            <a:ext cx="6870702" cy="615655"/>
          </a:xfrm>
        </p:spPr>
        <p:txBody>
          <a:bodyPr/>
          <a:lstStyle/>
          <a:p>
            <a:r>
              <a:rPr lang="en-US" dirty="0" smtClean="0"/>
              <a:t>Allan Folting, Ashvini Sharma</a:t>
            </a:r>
          </a:p>
          <a:p>
            <a:r>
              <a:rPr lang="en-US" dirty="0" smtClean="0"/>
              <a:t>Program Managers</a:t>
            </a:r>
          </a:p>
          <a:p>
            <a:r>
              <a:rPr lang="en-US" dirty="0" smtClean="0"/>
              <a:t>SQL Server Business Intelligence</a:t>
            </a:r>
          </a:p>
          <a:p>
            <a:r>
              <a:rPr lang="en-US" dirty="0" smtClean="0"/>
              <a:t>Microsoft</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25272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DBI414</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Processing - Memory </a:t>
            </a:r>
            <a:r>
              <a:rPr lang="en-US" dirty="0"/>
              <a:t>&amp; CPU </a:t>
            </a:r>
            <a:r>
              <a:rPr lang="en-US" dirty="0" smtClean="0"/>
              <a:t>usage</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2" y="1219200"/>
            <a:ext cx="8154988"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9220200" y="1752599"/>
            <a:ext cx="1598613" cy="2769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0">
              <a:buNone/>
            </a:pPr>
            <a:r>
              <a:rPr lang="en-US" sz="2000" dirty="0" smtClean="0"/>
              <a:t>Network</a:t>
            </a:r>
            <a:endParaRPr lang="en-US" sz="2000" dirty="0"/>
          </a:p>
        </p:txBody>
      </p:sp>
      <p:sp>
        <p:nvSpPr>
          <p:cNvPr id="7" name="Text Placeholder 2"/>
          <p:cNvSpPr txBox="1">
            <a:spLocks/>
          </p:cNvSpPr>
          <p:nvPr/>
        </p:nvSpPr>
        <p:spPr>
          <a:xfrm>
            <a:off x="9296400" y="3276600"/>
            <a:ext cx="1598613" cy="2769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0">
              <a:buNone/>
            </a:pPr>
            <a:r>
              <a:rPr lang="en-US" sz="2000" dirty="0" smtClean="0"/>
              <a:t>Memory</a:t>
            </a:r>
            <a:endParaRPr lang="en-US" sz="2000" dirty="0"/>
          </a:p>
        </p:txBody>
      </p:sp>
      <p:sp>
        <p:nvSpPr>
          <p:cNvPr id="8" name="Text Placeholder 2"/>
          <p:cNvSpPr txBox="1">
            <a:spLocks/>
          </p:cNvSpPr>
          <p:nvPr/>
        </p:nvSpPr>
        <p:spPr>
          <a:xfrm>
            <a:off x="9372599" y="5029200"/>
            <a:ext cx="1598613" cy="2769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0">
              <a:buNone/>
            </a:pPr>
            <a:r>
              <a:rPr lang="en-US" sz="2000" dirty="0" smtClean="0"/>
              <a:t>CPU</a:t>
            </a:r>
            <a:endParaRPr lang="en-US" sz="2000" dirty="0"/>
          </a:p>
        </p:txBody>
      </p:sp>
      <p:sp>
        <p:nvSpPr>
          <p:cNvPr id="11" name="TextBox 10"/>
          <p:cNvSpPr txBox="1"/>
          <p:nvPr/>
        </p:nvSpPr>
        <p:spPr>
          <a:xfrm>
            <a:off x="1522412" y="2901950"/>
            <a:ext cx="2971800"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Segment 1 + 2</a:t>
            </a:r>
          </a:p>
        </p:txBody>
      </p:sp>
      <p:sp>
        <p:nvSpPr>
          <p:cNvPr id="12" name="Rectangle 11"/>
          <p:cNvSpPr/>
          <p:nvPr/>
        </p:nvSpPr>
        <p:spPr bwMode="auto">
          <a:xfrm>
            <a:off x="4960750" y="4211534"/>
            <a:ext cx="1828800" cy="219075"/>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Compress Segment 1</a:t>
            </a:r>
          </a:p>
        </p:txBody>
      </p:sp>
      <p:sp>
        <p:nvSpPr>
          <p:cNvPr id="13" name="Rectangle 12"/>
          <p:cNvSpPr/>
          <p:nvPr/>
        </p:nvSpPr>
        <p:spPr bwMode="auto">
          <a:xfrm>
            <a:off x="4957150" y="4496566"/>
            <a:ext cx="1828800" cy="228601"/>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Compress Segment 2</a:t>
            </a:r>
          </a:p>
        </p:txBody>
      </p:sp>
      <p:cxnSp>
        <p:nvCxnSpPr>
          <p:cNvPr id="14" name="Straight Connector 13"/>
          <p:cNvCxnSpPr/>
          <p:nvPr/>
        </p:nvCxnSpPr>
        <p:spPr>
          <a:xfrm>
            <a:off x="4907901" y="3048000"/>
            <a:ext cx="0" cy="2819400"/>
          </a:xfrm>
          <a:prstGeom prst="line">
            <a:avLst/>
          </a:prstGeom>
        </p:spPr>
        <p:style>
          <a:lnRef idx="3">
            <a:schemeClr val="accent5"/>
          </a:lnRef>
          <a:fillRef idx="0">
            <a:schemeClr val="accent5"/>
          </a:fillRef>
          <a:effectRef idx="2">
            <a:schemeClr val="accent5"/>
          </a:effectRef>
          <a:fontRef idx="minor">
            <a:schemeClr val="tx1"/>
          </a:fontRef>
        </p:style>
      </p:cxnSp>
      <p:sp>
        <p:nvSpPr>
          <p:cNvPr id="15" name="Rectangle 14"/>
          <p:cNvSpPr/>
          <p:nvPr/>
        </p:nvSpPr>
        <p:spPr bwMode="auto">
          <a:xfrm>
            <a:off x="1404038" y="3730292"/>
            <a:ext cx="3471174" cy="385935"/>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Read &amp; Encode Data</a:t>
            </a: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Segment (until 2*</a:t>
            </a:r>
            <a:r>
              <a:rPr lang="en-US" sz="1400" dirty="0" err="1" smtClean="0">
                <a:gradFill>
                  <a:gsLst>
                    <a:gs pos="0">
                      <a:srgbClr val="FFFFFF"/>
                    </a:gs>
                    <a:gs pos="100000">
                      <a:srgbClr val="FFFFFF"/>
                    </a:gs>
                  </a:gsLst>
                  <a:lin ang="5400000" scaled="0"/>
                </a:gradFill>
              </a:rPr>
              <a:t>segment_size</a:t>
            </a:r>
            <a:r>
              <a:rPr lang="en-US" sz="1400" dirty="0" smtClean="0">
                <a:gradFill>
                  <a:gsLst>
                    <a:gs pos="0">
                      <a:srgbClr val="FFFFFF"/>
                    </a:gs>
                    <a:gs pos="100000">
                      <a:srgbClr val="FFFFFF"/>
                    </a:gs>
                  </a:gsLst>
                  <a:lin ang="5400000" scaled="0"/>
                </a:gradFill>
              </a:rPr>
              <a:t>)</a:t>
            </a:r>
          </a:p>
        </p:txBody>
      </p:sp>
      <p:sp>
        <p:nvSpPr>
          <p:cNvPr id="16" name="Rectangle 15"/>
          <p:cNvSpPr/>
          <p:nvPr/>
        </p:nvSpPr>
        <p:spPr bwMode="auto">
          <a:xfrm>
            <a:off x="4957150" y="3735944"/>
            <a:ext cx="2356462" cy="38028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Read &amp; Encode Data</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Segment 3</a:t>
            </a:r>
          </a:p>
        </p:txBody>
      </p:sp>
      <p:sp>
        <p:nvSpPr>
          <p:cNvPr id="17" name="Rectangle 16"/>
          <p:cNvSpPr/>
          <p:nvPr/>
        </p:nvSpPr>
        <p:spPr bwMode="auto">
          <a:xfrm>
            <a:off x="7389812" y="4237335"/>
            <a:ext cx="1347048" cy="43815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Compress</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Segment 3</a:t>
            </a:r>
          </a:p>
        </p:txBody>
      </p:sp>
      <p:sp>
        <p:nvSpPr>
          <p:cNvPr id="18" name="Rectangle 17"/>
          <p:cNvSpPr/>
          <p:nvPr/>
        </p:nvSpPr>
        <p:spPr bwMode="auto">
          <a:xfrm>
            <a:off x="8804366" y="4100700"/>
            <a:ext cx="568233" cy="71142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err="1" smtClean="0">
                <a:gradFill>
                  <a:gsLst>
                    <a:gs pos="0">
                      <a:srgbClr val="FFFFFF"/>
                    </a:gs>
                    <a:gs pos="100000">
                      <a:srgbClr val="FFFFFF"/>
                    </a:gs>
                  </a:gsLst>
                  <a:lin ang="5400000" scaled="0"/>
                </a:gradFill>
              </a:rPr>
              <a:t>Calc</a:t>
            </a:r>
            <a:r>
              <a:rPr lang="en-US" sz="1050" dirty="0" smtClean="0">
                <a:gradFill>
                  <a:gsLst>
                    <a:gs pos="0">
                      <a:srgbClr val="FFFFFF"/>
                    </a:gs>
                    <a:gs pos="100000">
                      <a:srgbClr val="FFFFFF"/>
                    </a:gs>
                  </a:gsLst>
                  <a:lin ang="5400000" scaled="0"/>
                </a:gradFill>
              </a:rPr>
              <a:t> cols, </a:t>
            </a:r>
            <a:r>
              <a:rPr lang="en-US" sz="1050" dirty="0" err="1" smtClean="0">
                <a:gradFill>
                  <a:gsLst>
                    <a:gs pos="0">
                      <a:srgbClr val="FFFFFF"/>
                    </a:gs>
                    <a:gs pos="100000">
                      <a:srgbClr val="FFFFFF"/>
                    </a:gs>
                  </a:gsLst>
                  <a:lin ang="5400000" scaled="0"/>
                </a:gradFill>
              </a:rPr>
              <a:t>hier</a:t>
            </a:r>
            <a:r>
              <a:rPr lang="en-US" sz="1050" dirty="0" smtClean="0">
                <a:gradFill>
                  <a:gsLst>
                    <a:gs pos="0">
                      <a:srgbClr val="FFFFFF"/>
                    </a:gs>
                    <a:gs pos="100000">
                      <a:srgbClr val="FFFFFF"/>
                    </a:gs>
                  </a:gsLst>
                  <a:lin ang="5400000" scaled="0"/>
                </a:gradFill>
              </a:rPr>
              <a:t>, </a:t>
            </a:r>
            <a:r>
              <a:rPr lang="en-US" sz="1050" dirty="0" err="1" smtClean="0">
                <a:gradFill>
                  <a:gsLst>
                    <a:gs pos="0">
                      <a:srgbClr val="FFFFFF"/>
                    </a:gs>
                    <a:gs pos="100000">
                      <a:srgbClr val="FFFFFF"/>
                    </a:gs>
                  </a:gsLst>
                  <a:lin ang="5400000" scaled="0"/>
                </a:gradFill>
              </a:rPr>
              <a:t>rels</a:t>
            </a:r>
            <a:r>
              <a:rPr lang="en-US" sz="1050" dirty="0" smtClean="0">
                <a:gradFill>
                  <a:gsLst>
                    <a:gs pos="0">
                      <a:srgbClr val="FFFFFF"/>
                    </a:gs>
                    <a:gs pos="100000">
                      <a:srgbClr val="FFFFFF"/>
                    </a:gs>
                  </a:gsLst>
                  <a:lin ang="5400000" scaled="0"/>
                </a:gradFill>
              </a:rPr>
              <a:t>.</a:t>
            </a:r>
          </a:p>
        </p:txBody>
      </p:sp>
      <p:sp>
        <p:nvSpPr>
          <p:cNvPr id="19" name="TextBox 18"/>
          <p:cNvSpPr txBox="1"/>
          <p:nvPr/>
        </p:nvSpPr>
        <p:spPr>
          <a:xfrm>
            <a:off x="5646584" y="2954412"/>
            <a:ext cx="2971800"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Segment 3</a:t>
            </a:r>
          </a:p>
        </p:txBody>
      </p:sp>
      <p:sp>
        <p:nvSpPr>
          <p:cNvPr id="3" name="TextBox 2"/>
          <p:cNvSpPr txBox="1"/>
          <p:nvPr/>
        </p:nvSpPr>
        <p:spPr>
          <a:xfrm>
            <a:off x="4608139" y="2678668"/>
            <a:ext cx="599523" cy="369332"/>
          </a:xfrm>
          <a:prstGeom prst="rect">
            <a:avLst/>
          </a:prstGeom>
          <a:gradFill>
            <a:gsLst>
              <a:gs pos="0">
                <a:schemeClr val="accent4">
                  <a:tint val="50000"/>
                  <a:satMod val="300000"/>
                  <a:alpha val="79000"/>
                </a:schemeClr>
              </a:gs>
              <a:gs pos="35000">
                <a:schemeClr val="accent4">
                  <a:tint val="37000"/>
                  <a:satMod val="300000"/>
                  <a:alpha val="80000"/>
                </a:schemeClr>
              </a:gs>
              <a:gs pos="100000">
                <a:schemeClr val="accent4">
                  <a:tint val="15000"/>
                  <a:satMod val="350000"/>
                  <a:alpha val="81000"/>
                </a:schemeClr>
              </a:gs>
            </a:gsLst>
          </a:gradFill>
          <a:ln>
            <a:noFill/>
          </a:ln>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r>
              <a:rPr lang="en-US" sz="2400" dirty="0" smtClean="0">
                <a:solidFill>
                  <a:schemeClr val="bg2"/>
                </a:solidFill>
              </a:rPr>
              <a:t>Split</a:t>
            </a:r>
          </a:p>
        </p:txBody>
      </p:sp>
    </p:spTree>
    <p:extLst>
      <p:ext uri="{BB962C8B-B14F-4D97-AF65-F5344CB8AC3E}">
        <p14:creationId xmlns:p14="http://schemas.microsoft.com/office/powerpoint/2010/main" val="4238572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5" grpId="0" animBg="1"/>
      <p:bldP spid="16" grpId="0" animBg="1"/>
      <p:bldP spid="17" grpId="0" animBg="1"/>
      <p:bldP spid="18" grpId="0" animBg="1"/>
      <p:bldP spid="19"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Controlling </a:t>
            </a:r>
            <a:r>
              <a:rPr lang="en-US" dirty="0" smtClean="0"/>
              <a:t>Segment Size </a:t>
            </a:r>
            <a:r>
              <a:rPr lang="en-US" dirty="0"/>
              <a:t>and Compression</a:t>
            </a:r>
          </a:p>
        </p:txBody>
      </p:sp>
      <p:sp>
        <p:nvSpPr>
          <p:cNvPr id="3" name="Text Placeholder 2"/>
          <p:cNvSpPr>
            <a:spLocks noGrp="1"/>
          </p:cNvSpPr>
          <p:nvPr>
            <p:ph type="body" sz="quarter" idx="10"/>
          </p:nvPr>
        </p:nvSpPr>
        <p:spPr>
          <a:xfrm>
            <a:off x="519113" y="1143001"/>
            <a:ext cx="11149012" cy="5466112"/>
          </a:xfrm>
        </p:spPr>
        <p:txBody>
          <a:bodyPr/>
          <a:lstStyle/>
          <a:p>
            <a:r>
              <a:rPr lang="en-US" sz="2800" dirty="0" smtClean="0"/>
              <a:t>DefaultSegmentRowCount – # of rows in the segment</a:t>
            </a:r>
          </a:p>
          <a:p>
            <a:pPr lvl="1"/>
            <a:r>
              <a:rPr lang="en-US" sz="2400" dirty="0" smtClean="0"/>
              <a:t>0 – default: 8M for Analysis Services, 1M for PowerPivot</a:t>
            </a:r>
          </a:p>
          <a:p>
            <a:pPr lvl="1"/>
            <a:r>
              <a:rPr lang="en-US" sz="2400" dirty="0" smtClean="0"/>
              <a:t>Value must be power of 2, should be at least 1M</a:t>
            </a:r>
          </a:p>
          <a:p>
            <a:pPr lvl="1"/>
            <a:r>
              <a:rPr lang="en-US" sz="2400" dirty="0" smtClean="0"/>
              <a:t>Larger =&gt; generally better compression, faster queries with lower overhead</a:t>
            </a:r>
          </a:p>
          <a:p>
            <a:pPr lvl="1"/>
            <a:r>
              <a:rPr lang="en-US" sz="2400" dirty="0" smtClean="0"/>
              <a:t>Smaller =&gt; smaller working set during processing</a:t>
            </a:r>
          </a:p>
          <a:p>
            <a:endParaRPr lang="en-US" sz="2800" dirty="0" smtClean="0"/>
          </a:p>
          <a:p>
            <a:r>
              <a:rPr lang="en-US" sz="2800" dirty="0" err="1" smtClean="0"/>
              <a:t>ProcessingTimeboxSecPerMRow</a:t>
            </a:r>
            <a:endParaRPr lang="en-US" sz="2800" dirty="0" smtClean="0"/>
          </a:p>
          <a:p>
            <a:pPr lvl="1"/>
            <a:r>
              <a:rPr lang="en-US" sz="2400" dirty="0"/>
              <a:t>0 – </a:t>
            </a:r>
            <a:r>
              <a:rPr lang="en-US" sz="2400" dirty="0" smtClean="0"/>
              <a:t>default: 10 sec </a:t>
            </a:r>
          </a:p>
          <a:p>
            <a:pPr lvl="1"/>
            <a:r>
              <a:rPr lang="en-US" sz="2400" dirty="0" smtClean="0"/>
              <a:t>Smaller =&gt; greedy algorithm gives most gains in the beginning</a:t>
            </a:r>
          </a:p>
          <a:p>
            <a:pPr lvl="1"/>
            <a:r>
              <a:rPr lang="en-US" sz="2400" dirty="0" smtClean="0"/>
              <a:t>Larger =&gt; almost always better compression, higher query performance</a:t>
            </a:r>
          </a:p>
          <a:p>
            <a:pPr lvl="1"/>
            <a:r>
              <a:rPr lang="en-US" sz="2400" dirty="0" smtClean="0"/>
              <a:t>Increase for large number of columns (~&gt;200)</a:t>
            </a:r>
          </a:p>
          <a:p>
            <a:pPr lvl="1"/>
            <a:r>
              <a:rPr lang="en-US" sz="2400" dirty="0" smtClean="0"/>
              <a:t>Reported </a:t>
            </a:r>
            <a:r>
              <a:rPr lang="en-US" sz="2400" dirty="0"/>
              <a:t>in </a:t>
            </a:r>
            <a:r>
              <a:rPr lang="en-US" sz="2400" dirty="0" smtClean="0"/>
              <a:t>profiler &amp; DISCOVER_STORAGE_TABLE_COLUMN_SEGMENTS</a:t>
            </a:r>
          </a:p>
          <a:p>
            <a:pPr marL="0" indent="0">
              <a:buNone/>
            </a:pPr>
            <a:endParaRPr lang="en-US" sz="2800" dirty="0"/>
          </a:p>
        </p:txBody>
      </p:sp>
    </p:spTree>
    <p:extLst>
      <p:ext uri="{BB962C8B-B14F-4D97-AF65-F5344CB8AC3E}">
        <p14:creationId xmlns:p14="http://schemas.microsoft.com/office/powerpoint/2010/main" val="1452521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options</a:t>
            </a:r>
            <a:endParaRPr lang="en-US" dirty="0"/>
          </a:p>
        </p:txBody>
      </p:sp>
      <p:sp>
        <p:nvSpPr>
          <p:cNvPr id="4" name="Rectangle 3"/>
          <p:cNvSpPr/>
          <p:nvPr/>
        </p:nvSpPr>
        <p:spPr bwMode="auto">
          <a:xfrm>
            <a:off x="997029" y="1384632"/>
            <a:ext cx="3352800" cy="3733800"/>
          </a:xfrm>
          <a:prstGeom prst="rect">
            <a:avLst/>
          </a:prstGeom>
          <a:solidFill>
            <a:schemeClr val="tx2">
              <a:alpha val="37000"/>
            </a:schemeClr>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4" name="Text Placeholder 2"/>
          <p:cNvSpPr>
            <a:spLocks noGrp="1"/>
          </p:cNvSpPr>
          <p:nvPr>
            <p:ph type="body" sz="quarter" idx="10"/>
          </p:nvPr>
        </p:nvSpPr>
        <p:spPr>
          <a:xfrm>
            <a:off x="4875212" y="1441002"/>
            <a:ext cx="5702302" cy="387798"/>
          </a:xfrm>
        </p:spPr>
        <p:txBody>
          <a:bodyPr/>
          <a:lstStyle/>
          <a:p>
            <a:r>
              <a:rPr lang="en-US" sz="2800" dirty="0" smtClean="0"/>
              <a:t>Data</a:t>
            </a:r>
          </a:p>
        </p:txBody>
      </p:sp>
      <p:sp>
        <p:nvSpPr>
          <p:cNvPr id="38" name="TextBox 37"/>
          <p:cNvSpPr txBox="1"/>
          <p:nvPr/>
        </p:nvSpPr>
        <p:spPr>
          <a:xfrm>
            <a:off x="2445716" y="1442566"/>
            <a:ext cx="455426"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T1</a:t>
            </a:r>
          </a:p>
        </p:txBody>
      </p:sp>
      <p:grpSp>
        <p:nvGrpSpPr>
          <p:cNvPr id="3" name="Group 2"/>
          <p:cNvGrpSpPr/>
          <p:nvPr/>
        </p:nvGrpSpPr>
        <p:grpSpPr>
          <a:xfrm>
            <a:off x="997029" y="1384632"/>
            <a:ext cx="1373374" cy="3733800"/>
            <a:chOff x="997029" y="1384632"/>
            <a:chExt cx="1373374" cy="3733800"/>
          </a:xfrm>
        </p:grpSpPr>
        <p:sp>
          <p:nvSpPr>
            <p:cNvPr id="5" name="Rectangle 4"/>
            <p:cNvSpPr/>
            <p:nvPr/>
          </p:nvSpPr>
          <p:spPr bwMode="auto">
            <a:xfrm>
              <a:off x="997029" y="1384632"/>
              <a:ext cx="1373374" cy="3733800"/>
            </a:xfrm>
            <a:prstGeom prst="rect">
              <a:avLst/>
            </a:prstGeom>
            <a:solidFill>
              <a:schemeClr val="tx2"/>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Data</a:t>
              </a:r>
            </a:p>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grpSp>
          <p:nvGrpSpPr>
            <p:cNvPr id="7" name="Group 6"/>
            <p:cNvGrpSpPr/>
            <p:nvPr/>
          </p:nvGrpSpPr>
          <p:grpSpPr>
            <a:xfrm>
              <a:off x="1365837" y="2438400"/>
              <a:ext cx="463296" cy="914400"/>
              <a:chOff x="1205420" y="3581400"/>
              <a:chExt cx="463296" cy="914400"/>
            </a:xfrm>
            <a:solidFill>
              <a:schemeClr val="tx2"/>
            </a:solidFill>
          </p:grpSpPr>
          <p:sp>
            <p:nvSpPr>
              <p:cNvPr id="8" name="Rectangle 7"/>
              <p:cNvSpPr/>
              <p:nvPr/>
            </p:nvSpPr>
            <p:spPr bwMode="auto">
              <a:xfrm>
                <a:off x="1205420"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9" name="Rectangle 8"/>
              <p:cNvSpPr/>
              <p:nvPr/>
            </p:nvSpPr>
            <p:spPr bwMode="auto">
              <a:xfrm>
                <a:off x="1363916"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0" name="Rectangle 9"/>
              <p:cNvSpPr/>
              <p:nvPr/>
            </p:nvSpPr>
            <p:spPr bwMode="auto">
              <a:xfrm>
                <a:off x="1516316"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2" name="Group 11"/>
            <p:cNvGrpSpPr/>
            <p:nvPr/>
          </p:nvGrpSpPr>
          <p:grpSpPr>
            <a:xfrm>
              <a:off x="1365837" y="3429000"/>
              <a:ext cx="463296" cy="914400"/>
              <a:chOff x="1592516" y="4572000"/>
              <a:chExt cx="463296" cy="914400"/>
            </a:xfrm>
            <a:solidFill>
              <a:schemeClr val="tx2"/>
            </a:solidFill>
          </p:grpSpPr>
          <p:sp>
            <p:nvSpPr>
              <p:cNvPr id="13" name="Rectangle 12"/>
              <p:cNvSpPr/>
              <p:nvPr/>
            </p:nvSpPr>
            <p:spPr bwMode="auto">
              <a:xfrm>
                <a:off x="1592516"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 name="Rectangle 13"/>
              <p:cNvSpPr/>
              <p:nvPr/>
            </p:nvSpPr>
            <p:spPr bwMode="auto">
              <a:xfrm>
                <a:off x="1751012"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 name="Rectangle 14"/>
              <p:cNvSpPr/>
              <p:nvPr/>
            </p:nvSpPr>
            <p:spPr bwMode="auto">
              <a:xfrm>
                <a:off x="1903412"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6" name="Group 15"/>
            <p:cNvGrpSpPr/>
            <p:nvPr/>
          </p:nvGrpSpPr>
          <p:grpSpPr>
            <a:xfrm>
              <a:off x="1365837" y="4419600"/>
              <a:ext cx="463296" cy="304800"/>
              <a:chOff x="1205420" y="5562600"/>
              <a:chExt cx="463296" cy="304800"/>
            </a:xfrm>
            <a:solidFill>
              <a:schemeClr val="tx2"/>
            </a:solidFill>
          </p:grpSpPr>
          <p:sp>
            <p:nvSpPr>
              <p:cNvPr id="17" name="Rectangle 16"/>
              <p:cNvSpPr/>
              <p:nvPr/>
            </p:nvSpPr>
            <p:spPr bwMode="auto">
              <a:xfrm>
                <a:off x="1205420"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Rectangle 17"/>
              <p:cNvSpPr/>
              <p:nvPr/>
            </p:nvSpPr>
            <p:spPr bwMode="auto">
              <a:xfrm>
                <a:off x="1363916"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9" name="Rectangle 18"/>
              <p:cNvSpPr/>
              <p:nvPr/>
            </p:nvSpPr>
            <p:spPr bwMode="auto">
              <a:xfrm>
                <a:off x="1516316"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39" name="Group 38"/>
            <p:cNvGrpSpPr/>
            <p:nvPr/>
          </p:nvGrpSpPr>
          <p:grpSpPr>
            <a:xfrm>
              <a:off x="1370012" y="2079586"/>
              <a:ext cx="451104" cy="304800"/>
              <a:chOff x="1217612" y="1745876"/>
              <a:chExt cx="451104" cy="304800"/>
            </a:xfrm>
            <a:solidFill>
              <a:schemeClr val="tx2"/>
            </a:solidFill>
          </p:grpSpPr>
          <p:sp>
            <p:nvSpPr>
              <p:cNvPr id="40" name="Rectangle 39"/>
              <p:cNvSpPr/>
              <p:nvPr/>
            </p:nvSpPr>
            <p:spPr bwMode="auto">
              <a:xfrm>
                <a:off x="1363916" y="1745876"/>
                <a:ext cx="152400" cy="152400"/>
              </a:xfrm>
              <a:prstGeom prst="rect">
                <a:avLst/>
              </a:prstGeom>
              <a:solidFill>
                <a:schemeClr val="accent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1" name="Rectangle 40"/>
              <p:cNvSpPr/>
              <p:nvPr/>
            </p:nvSpPr>
            <p:spPr bwMode="auto">
              <a:xfrm>
                <a:off x="1531316" y="1745876"/>
                <a:ext cx="137400" cy="304800"/>
              </a:xfrm>
              <a:prstGeom prst="rect">
                <a:avLst/>
              </a:prstGeom>
              <a:solidFill>
                <a:schemeClr val="accent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2" name="Rectangle 41"/>
              <p:cNvSpPr/>
              <p:nvPr/>
            </p:nvSpPr>
            <p:spPr bwMode="auto">
              <a:xfrm>
                <a:off x="1217612" y="1745876"/>
                <a:ext cx="152400" cy="304800"/>
              </a:xfrm>
              <a:prstGeom prst="rect">
                <a:avLst/>
              </a:prstGeom>
              <a:solidFill>
                <a:schemeClr val="accent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grpSp>
        <p:nvGrpSpPr>
          <p:cNvPr id="11" name="Group 10"/>
          <p:cNvGrpSpPr/>
          <p:nvPr/>
        </p:nvGrpSpPr>
        <p:grpSpPr>
          <a:xfrm>
            <a:off x="2354516" y="1796570"/>
            <a:ext cx="2444496" cy="3785786"/>
            <a:chOff x="2354516" y="1796570"/>
            <a:chExt cx="2444496" cy="3785786"/>
          </a:xfrm>
        </p:grpSpPr>
        <p:grpSp>
          <p:nvGrpSpPr>
            <p:cNvPr id="26" name="Group 25"/>
            <p:cNvGrpSpPr/>
            <p:nvPr/>
          </p:nvGrpSpPr>
          <p:grpSpPr>
            <a:xfrm>
              <a:off x="3151484" y="2084386"/>
              <a:ext cx="344674" cy="2640014"/>
              <a:chOff x="3006538" y="1745876"/>
              <a:chExt cx="344674" cy="2057400"/>
            </a:xfrm>
          </p:grpSpPr>
          <p:sp>
            <p:nvSpPr>
              <p:cNvPr id="27" name="Rectangle 26"/>
              <p:cNvSpPr/>
              <p:nvPr/>
            </p:nvSpPr>
            <p:spPr bwMode="auto">
              <a:xfrm>
                <a:off x="3006538" y="1745876"/>
                <a:ext cx="114300" cy="20574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8" name="Rectangle 27"/>
              <p:cNvSpPr/>
              <p:nvPr/>
            </p:nvSpPr>
            <p:spPr bwMode="auto">
              <a:xfrm>
                <a:off x="3122612" y="1745876"/>
                <a:ext cx="114300" cy="4191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9" name="Rectangle 28"/>
              <p:cNvSpPr/>
              <p:nvPr/>
            </p:nvSpPr>
            <p:spPr bwMode="auto">
              <a:xfrm>
                <a:off x="3236912" y="1745876"/>
                <a:ext cx="114300" cy="11430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31" name="Rectangle 30"/>
            <p:cNvSpPr/>
            <p:nvPr/>
          </p:nvSpPr>
          <p:spPr bwMode="auto">
            <a:xfrm>
              <a:off x="2354516" y="5353756"/>
              <a:ext cx="1149096" cy="2286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gradFill>
                    <a:gsLst>
                      <a:gs pos="0">
                        <a:srgbClr val="FFFFFF"/>
                      </a:gs>
                      <a:gs pos="100000">
                        <a:srgbClr val="FFFFFF"/>
                      </a:gs>
                    </a:gsLst>
                    <a:lin ang="5400000" scaled="0"/>
                  </a:gradFill>
                </a:rPr>
                <a:t>Hierarchies</a:t>
              </a:r>
            </a:p>
          </p:txBody>
        </p:sp>
        <p:sp>
          <p:nvSpPr>
            <p:cNvPr id="32" name="TextBox 31"/>
            <p:cNvSpPr txBox="1"/>
            <p:nvPr/>
          </p:nvSpPr>
          <p:spPr>
            <a:xfrm>
              <a:off x="2417032" y="1796570"/>
              <a:ext cx="455426"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CC1</a:t>
              </a:r>
            </a:p>
          </p:txBody>
        </p:sp>
        <p:sp>
          <p:nvSpPr>
            <p:cNvPr id="33" name="Rectangle 32"/>
            <p:cNvSpPr/>
            <p:nvPr/>
          </p:nvSpPr>
          <p:spPr bwMode="auto">
            <a:xfrm>
              <a:off x="2521029" y="2438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4" name="Rectangle 33"/>
            <p:cNvSpPr/>
            <p:nvPr/>
          </p:nvSpPr>
          <p:spPr bwMode="auto">
            <a:xfrm>
              <a:off x="2521029" y="3429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5" name="Rectangle 34"/>
            <p:cNvSpPr/>
            <p:nvPr/>
          </p:nvSpPr>
          <p:spPr bwMode="auto">
            <a:xfrm>
              <a:off x="2521029" y="4419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6" name="Rectangle 35"/>
            <p:cNvSpPr/>
            <p:nvPr/>
          </p:nvSpPr>
          <p:spPr bwMode="auto">
            <a:xfrm>
              <a:off x="3991458" y="2091110"/>
              <a:ext cx="114300" cy="2633290"/>
            </a:xfrm>
            <a:prstGeom prst="rect">
              <a:avLst/>
            </a:prstGeom>
            <a:solidFill>
              <a:schemeClr val="accent2"/>
            </a:solidFill>
            <a:ln>
              <a:solidFill>
                <a:schemeClr val="accent2"/>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7" name="Rectangle 36"/>
            <p:cNvSpPr/>
            <p:nvPr/>
          </p:nvSpPr>
          <p:spPr bwMode="auto">
            <a:xfrm>
              <a:off x="3649916" y="5353756"/>
              <a:ext cx="1149096" cy="228600"/>
            </a:xfrm>
            <a:prstGeom prst="rect">
              <a:avLst/>
            </a:prstGeom>
            <a:solidFill>
              <a:schemeClr val="accent2"/>
            </a:solidFill>
            <a:ln>
              <a:solidFill>
                <a:schemeClr val="accent2"/>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gradFill>
                    <a:gsLst>
                      <a:gs pos="0">
                        <a:srgbClr val="FFFFFF"/>
                      </a:gs>
                      <a:gs pos="100000">
                        <a:srgbClr val="FFFFFF"/>
                      </a:gs>
                    </a:gsLst>
                    <a:lin ang="5400000" scaled="0"/>
                  </a:gradFill>
                </a:rPr>
                <a:t>Relationships</a:t>
              </a:r>
            </a:p>
          </p:txBody>
        </p:sp>
        <p:sp>
          <p:nvSpPr>
            <p:cNvPr id="43" name="Rectangle 42"/>
            <p:cNvSpPr/>
            <p:nvPr/>
          </p:nvSpPr>
          <p:spPr bwMode="auto">
            <a:xfrm>
              <a:off x="2513012" y="2074783"/>
              <a:ext cx="152400" cy="214353"/>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45" name="Text Placeholder 2"/>
          <p:cNvSpPr txBox="1">
            <a:spLocks/>
          </p:cNvSpPr>
          <p:nvPr/>
        </p:nvSpPr>
        <p:spPr>
          <a:xfrm>
            <a:off x="4875213" y="1916629"/>
            <a:ext cx="6934200" cy="3877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err="1" smtClean="0"/>
              <a:t>Recalc</a:t>
            </a:r>
            <a:endParaRPr lang="en-US" sz="2800" dirty="0" smtClean="0"/>
          </a:p>
        </p:txBody>
      </p:sp>
      <p:sp>
        <p:nvSpPr>
          <p:cNvPr id="46" name="Text Placeholder 2"/>
          <p:cNvSpPr txBox="1">
            <a:spLocks/>
          </p:cNvSpPr>
          <p:nvPr/>
        </p:nvSpPr>
        <p:spPr>
          <a:xfrm>
            <a:off x="4875212" y="2470594"/>
            <a:ext cx="7162799" cy="323165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Full: Data and </a:t>
            </a:r>
            <a:r>
              <a:rPr lang="en-US" sz="2800" dirty="0" err="1" smtClean="0"/>
              <a:t>Recalc</a:t>
            </a:r>
            <a:endParaRPr lang="en-US" sz="2800" dirty="0" smtClean="0"/>
          </a:p>
          <a:p>
            <a:r>
              <a:rPr lang="en-US" sz="2800" dirty="0" smtClean="0"/>
              <a:t>Default: Data and </a:t>
            </a:r>
            <a:r>
              <a:rPr lang="en-US" sz="2800" dirty="0" err="1" smtClean="0"/>
              <a:t>Recalc</a:t>
            </a:r>
            <a:r>
              <a:rPr lang="en-US" sz="2800" dirty="0" smtClean="0"/>
              <a:t> if needed</a:t>
            </a:r>
            <a:endParaRPr lang="en-US" sz="2800" baseline="-25000" dirty="0" smtClean="0"/>
          </a:p>
          <a:p>
            <a:r>
              <a:rPr lang="en-US" sz="2800" dirty="0" smtClean="0"/>
              <a:t>Defrag: defragment dictionaries for a table</a:t>
            </a:r>
          </a:p>
          <a:p>
            <a:r>
              <a:rPr lang="en-US" sz="2800" dirty="0" smtClean="0"/>
              <a:t>Clear: remove data</a:t>
            </a:r>
          </a:p>
          <a:p>
            <a:r>
              <a:rPr lang="en-US" sz="2800" dirty="0" smtClean="0"/>
              <a:t>Add: creates new partition and merges</a:t>
            </a:r>
          </a:p>
          <a:p>
            <a:pPr marL="0" indent="0">
              <a:buFontTx/>
              <a:buNone/>
            </a:pPr>
            <a:endParaRPr lang="en-US" sz="2800" dirty="0" smtClean="0"/>
          </a:p>
          <a:p>
            <a:endParaRPr lang="en-US" sz="2800" dirty="0" smtClean="0"/>
          </a:p>
        </p:txBody>
      </p:sp>
    </p:spTree>
    <p:extLst>
      <p:ext uri="{BB962C8B-B14F-4D97-AF65-F5344CB8AC3E}">
        <p14:creationId xmlns:p14="http://schemas.microsoft.com/office/powerpoint/2010/main" val="2878711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build="p"/>
      <p:bldP spid="38" grpId="0"/>
      <p:bldP spid="45" grpId="0" build="p"/>
      <p:bldP spid="4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Processing</a:t>
            </a:r>
            <a:endParaRPr lang="en-US" dirty="0"/>
          </a:p>
        </p:txBody>
      </p:sp>
      <p:sp>
        <p:nvSpPr>
          <p:cNvPr id="3" name="Text Placeholder 2"/>
          <p:cNvSpPr>
            <a:spLocks noGrp="1"/>
          </p:cNvSpPr>
          <p:nvPr>
            <p:ph type="body" sz="quarter" idx="10"/>
          </p:nvPr>
        </p:nvSpPr>
        <p:spPr>
          <a:xfrm>
            <a:off x="531812" y="1219200"/>
            <a:ext cx="11149012" cy="3810274"/>
          </a:xfrm>
        </p:spPr>
        <p:txBody>
          <a:bodyPr/>
          <a:lstStyle/>
          <a:p>
            <a:r>
              <a:rPr lang="en-US" dirty="0"/>
              <a:t>Typical</a:t>
            </a:r>
            <a:endParaRPr lang="en-US" dirty="0" smtClean="0"/>
          </a:p>
          <a:p>
            <a:pPr lvl="1"/>
            <a:r>
              <a:rPr lang="en-US" dirty="0" smtClean="0"/>
              <a:t>Create new partitions for new data</a:t>
            </a:r>
          </a:p>
          <a:p>
            <a:pPr lvl="1"/>
            <a:r>
              <a:rPr lang="en-US" dirty="0" smtClean="0"/>
              <a:t>ProcessData on new partition or to reload into existing tables</a:t>
            </a:r>
          </a:p>
          <a:p>
            <a:pPr lvl="1"/>
            <a:r>
              <a:rPr lang="en-US" dirty="0" smtClean="0"/>
              <a:t>Process </a:t>
            </a:r>
            <a:r>
              <a:rPr lang="en-US" dirty="0" err="1" smtClean="0"/>
              <a:t>Recalc</a:t>
            </a:r>
            <a:r>
              <a:rPr lang="en-US" dirty="0" smtClean="0"/>
              <a:t> to rebuild </a:t>
            </a:r>
            <a:r>
              <a:rPr lang="en-US" dirty="0" err="1" smtClean="0"/>
              <a:t>calc</a:t>
            </a:r>
            <a:r>
              <a:rPr lang="en-US" dirty="0" smtClean="0"/>
              <a:t> columns, hierarchies, relationships </a:t>
            </a:r>
          </a:p>
          <a:p>
            <a:endParaRPr lang="en-US" dirty="0" smtClean="0"/>
          </a:p>
          <a:p>
            <a:r>
              <a:rPr lang="en-US" dirty="0" smtClean="0"/>
              <a:t>Avoid</a:t>
            </a:r>
          </a:p>
          <a:p>
            <a:pPr lvl="1"/>
            <a:r>
              <a:rPr lang="en-US" dirty="0" smtClean="0"/>
              <a:t>Multiple </a:t>
            </a:r>
            <a:r>
              <a:rPr lang="en-US" dirty="0" err="1" smtClean="0"/>
              <a:t>ProcessFull</a:t>
            </a:r>
            <a:r>
              <a:rPr lang="en-US" dirty="0" smtClean="0"/>
              <a:t> – each causes a </a:t>
            </a:r>
            <a:r>
              <a:rPr lang="en-US" dirty="0" err="1" smtClean="0"/>
              <a:t>Recalc</a:t>
            </a:r>
            <a:r>
              <a:rPr lang="en-US" dirty="0" smtClean="0"/>
              <a:t>, unless in a single transactional batch</a:t>
            </a:r>
          </a:p>
        </p:txBody>
      </p:sp>
    </p:spTree>
    <p:extLst>
      <p:ext uri="{BB962C8B-B14F-4D97-AF65-F5344CB8AC3E}">
        <p14:creationId xmlns:p14="http://schemas.microsoft.com/office/powerpoint/2010/main" val="179647773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Processing</a:t>
            </a:r>
            <a:endParaRPr lang="en-US" dirty="0"/>
          </a:p>
        </p:txBody>
      </p:sp>
      <p:sp>
        <p:nvSpPr>
          <p:cNvPr id="3" name="Text Placeholder 2"/>
          <p:cNvSpPr>
            <a:spLocks noGrp="1"/>
          </p:cNvSpPr>
          <p:nvPr>
            <p:ph type="body" sz="quarter" idx="10"/>
          </p:nvPr>
        </p:nvSpPr>
        <p:spPr>
          <a:xfrm>
            <a:off x="455612" y="990600"/>
            <a:ext cx="11149012" cy="5521512"/>
          </a:xfrm>
        </p:spPr>
        <p:txBody>
          <a:bodyPr/>
          <a:lstStyle/>
          <a:p>
            <a:r>
              <a:rPr lang="en-US" dirty="0"/>
              <a:t>Parallel processing</a:t>
            </a:r>
            <a:endParaRPr lang="en-US" dirty="0" smtClean="0"/>
          </a:p>
          <a:p>
            <a:pPr lvl="1"/>
            <a:r>
              <a:rPr lang="en-US" dirty="0" smtClean="0"/>
              <a:t>Use single transaction batch for processing tables in parallel</a:t>
            </a:r>
          </a:p>
          <a:p>
            <a:pPr lvl="1"/>
            <a:r>
              <a:rPr lang="en-US" dirty="0" smtClean="0"/>
              <a:t>Parallel processing of a table’s partitions not supported in Denali</a:t>
            </a:r>
          </a:p>
          <a:p>
            <a:pPr lvl="1"/>
            <a:endParaRPr lang="en-US" dirty="0"/>
          </a:p>
          <a:p>
            <a:r>
              <a:rPr lang="en-US" dirty="0" smtClean="0"/>
              <a:t>Use </a:t>
            </a:r>
            <a:r>
              <a:rPr lang="en-US" dirty="0" err="1" smtClean="0"/>
              <a:t>ProcessDefrag</a:t>
            </a:r>
            <a:r>
              <a:rPr lang="en-US" dirty="0" smtClean="0"/>
              <a:t> periodically</a:t>
            </a:r>
          </a:p>
          <a:p>
            <a:pPr lvl="1"/>
            <a:r>
              <a:rPr lang="en-US" dirty="0" smtClean="0"/>
              <a:t>Deleting partitions may leave outdated values in dictionaries</a:t>
            </a:r>
          </a:p>
          <a:p>
            <a:pPr lvl="1"/>
            <a:endParaRPr lang="en-US" dirty="0" smtClean="0"/>
          </a:p>
          <a:p>
            <a:r>
              <a:rPr lang="en-US" dirty="0" smtClean="0"/>
              <a:t>Merge partitions for reducing metadata overhead</a:t>
            </a:r>
          </a:p>
          <a:p>
            <a:pPr lvl="1"/>
            <a:endParaRPr lang="en-US" dirty="0"/>
          </a:p>
          <a:p>
            <a:r>
              <a:rPr lang="en-US" dirty="0" smtClean="0"/>
              <a:t>Error handling </a:t>
            </a:r>
          </a:p>
          <a:p>
            <a:pPr lvl="1"/>
            <a:r>
              <a:rPr lang="en-US" dirty="0" smtClean="0"/>
              <a:t>RI violations assigned a blank value, no error during processing</a:t>
            </a:r>
            <a:endParaRPr lang="en-US" dirty="0"/>
          </a:p>
        </p:txBody>
      </p:sp>
    </p:spTree>
    <p:extLst>
      <p:ext uri="{BB962C8B-B14F-4D97-AF65-F5344CB8AC3E}">
        <p14:creationId xmlns:p14="http://schemas.microsoft.com/office/powerpoint/2010/main" val="200231551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Memory Map</a:t>
            </a:r>
            <a:endParaRPr lang="en-US" dirty="0"/>
          </a:p>
        </p:txBody>
      </p:sp>
      <p:sp>
        <p:nvSpPr>
          <p:cNvPr id="3" name="Text Placeholder 2"/>
          <p:cNvSpPr>
            <a:spLocks noGrp="1"/>
          </p:cNvSpPr>
          <p:nvPr>
            <p:ph type="body" sz="quarter" idx="10"/>
          </p:nvPr>
        </p:nvSpPr>
        <p:spPr>
          <a:xfrm>
            <a:off x="369403" y="5486400"/>
            <a:ext cx="11149012" cy="917174"/>
          </a:xfrm>
        </p:spPr>
        <p:txBody>
          <a:bodyPr/>
          <a:lstStyle/>
          <a:p>
            <a:r>
              <a:rPr lang="en-US" dirty="0" err="1" smtClean="0"/>
              <a:t>VertiPaqPagingMode</a:t>
            </a:r>
            <a:r>
              <a:rPr lang="en-US" dirty="0" smtClean="0"/>
              <a:t> enables use of system paging</a:t>
            </a:r>
          </a:p>
          <a:p>
            <a:pPr lvl="1"/>
            <a:r>
              <a:rPr lang="en-US" dirty="0" smtClean="0"/>
              <a:t>Dictionaries need to remain in memory</a:t>
            </a:r>
          </a:p>
        </p:txBody>
      </p:sp>
      <p:sp>
        <p:nvSpPr>
          <p:cNvPr id="5" name="Rectangle 4"/>
          <p:cNvSpPr/>
          <p:nvPr/>
        </p:nvSpPr>
        <p:spPr bwMode="auto">
          <a:xfrm>
            <a:off x="190810" y="1157002"/>
            <a:ext cx="11506200" cy="204497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Server memory</a:t>
            </a:r>
          </a:p>
        </p:txBody>
      </p:sp>
      <p:sp>
        <p:nvSpPr>
          <p:cNvPr id="6" name="Rectangle 5"/>
          <p:cNvSpPr/>
          <p:nvPr/>
        </p:nvSpPr>
        <p:spPr bwMode="auto">
          <a:xfrm>
            <a:off x="451534" y="1742981"/>
            <a:ext cx="1909078" cy="1083053"/>
          </a:xfrm>
          <a:prstGeom prst="rect">
            <a:avLst/>
          </a:prstGeom>
          <a:solidFill>
            <a:schemeClr val="accent2">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DB1</a:t>
            </a:r>
          </a:p>
        </p:txBody>
      </p:sp>
      <p:sp>
        <p:nvSpPr>
          <p:cNvPr id="7" name="Rectangle 6"/>
          <p:cNvSpPr/>
          <p:nvPr/>
        </p:nvSpPr>
        <p:spPr bwMode="auto">
          <a:xfrm>
            <a:off x="7694612" y="1745468"/>
            <a:ext cx="2334274" cy="1093870"/>
          </a:xfrm>
          <a:prstGeom prst="rect">
            <a:avLst/>
          </a:prstGeom>
          <a:solidFill>
            <a:schemeClr val="accent2">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FE</a:t>
            </a:r>
          </a:p>
        </p:txBody>
      </p:sp>
      <p:sp>
        <p:nvSpPr>
          <p:cNvPr id="8" name="Rectangle 7"/>
          <p:cNvSpPr/>
          <p:nvPr/>
        </p:nvSpPr>
        <p:spPr bwMode="auto">
          <a:xfrm>
            <a:off x="10151433" y="1745468"/>
            <a:ext cx="895979" cy="1093870"/>
          </a:xfrm>
          <a:prstGeom prst="rect">
            <a:avLst/>
          </a:prstGeom>
          <a:solidFill>
            <a:schemeClr val="accent2">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err="1" smtClean="0">
                <a:solidFill>
                  <a:schemeClr val="bg1"/>
                </a:solidFill>
              </a:rPr>
              <a:t>VertiPaq</a:t>
            </a:r>
            <a:r>
              <a:rPr lang="en-US" sz="1400" dirty="0" smtClean="0">
                <a:solidFill>
                  <a:schemeClr val="bg1"/>
                </a:solidFill>
              </a:rPr>
              <a:t> caches</a:t>
            </a:r>
          </a:p>
        </p:txBody>
      </p:sp>
      <p:sp>
        <p:nvSpPr>
          <p:cNvPr id="9" name="Rectangle 8"/>
          <p:cNvSpPr/>
          <p:nvPr/>
        </p:nvSpPr>
        <p:spPr bwMode="auto">
          <a:xfrm>
            <a:off x="2513012" y="1742982"/>
            <a:ext cx="2457131" cy="1083053"/>
          </a:xfrm>
          <a:prstGeom prst="rect">
            <a:avLst/>
          </a:prstGeom>
          <a:solidFill>
            <a:schemeClr val="accent2">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DB2</a:t>
            </a:r>
          </a:p>
        </p:txBody>
      </p:sp>
      <p:sp>
        <p:nvSpPr>
          <p:cNvPr id="10" name="Rectangle 9"/>
          <p:cNvSpPr/>
          <p:nvPr/>
        </p:nvSpPr>
        <p:spPr bwMode="auto">
          <a:xfrm>
            <a:off x="5637212" y="1732165"/>
            <a:ext cx="1169478" cy="1093870"/>
          </a:xfrm>
          <a:prstGeom prst="rect">
            <a:avLst/>
          </a:prstGeom>
          <a:solidFill>
            <a:schemeClr val="accent2">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DB1~</a:t>
            </a:r>
          </a:p>
          <a:p>
            <a:pPr algn="ctr" defTabSz="914099" fontAlgn="base">
              <a:spcBef>
                <a:spcPct val="0"/>
              </a:spcBef>
              <a:spcAft>
                <a:spcPct val="0"/>
              </a:spcAft>
            </a:pPr>
            <a:r>
              <a:rPr lang="en-US" sz="1200" dirty="0" smtClean="0">
                <a:solidFill>
                  <a:schemeClr val="bg1"/>
                </a:solidFill>
              </a:rPr>
              <a:t>New, not committed part of the database</a:t>
            </a:r>
          </a:p>
        </p:txBody>
      </p:sp>
      <p:sp>
        <p:nvSpPr>
          <p:cNvPr id="13" name="Left Brace 12"/>
          <p:cNvSpPr/>
          <p:nvPr/>
        </p:nvSpPr>
        <p:spPr>
          <a:xfrm rot="16200000">
            <a:off x="3463598" y="-26014"/>
            <a:ext cx="601698" cy="7098333"/>
          </a:xfrm>
          <a:prstGeom prst="leftBrace">
            <a:avLst/>
          </a:prstGeom>
        </p:spPr>
        <p:style>
          <a:lnRef idx="2">
            <a:schemeClr val="accent5"/>
          </a:lnRef>
          <a:fillRef idx="0">
            <a:schemeClr val="accent5"/>
          </a:fillRef>
          <a:effectRef idx="1">
            <a:schemeClr val="accent5"/>
          </a:effectRef>
          <a:fontRef idx="minor">
            <a:schemeClr val="tx1"/>
          </a:fontRef>
        </p:style>
        <p:txBody>
          <a:bodyPr vert="vert" rtlCol="0" anchor="t" anchorCtr="1">
            <a:noAutofit/>
          </a:bodyPr>
          <a:lstStyle/>
          <a:p>
            <a:pPr algn="ctr"/>
            <a:endParaRPr lang="en-US" dirty="0"/>
          </a:p>
        </p:txBody>
      </p:sp>
      <p:sp>
        <p:nvSpPr>
          <p:cNvPr id="15" name="Text Placeholder 2"/>
          <p:cNvSpPr txBox="1">
            <a:spLocks/>
          </p:cNvSpPr>
          <p:nvPr/>
        </p:nvSpPr>
        <p:spPr>
          <a:xfrm>
            <a:off x="1674812" y="3850447"/>
            <a:ext cx="5523167" cy="3877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smtClean="0"/>
              <a:t>VertiPaqMemoryLimit</a:t>
            </a:r>
            <a:r>
              <a:rPr lang="en-US" sz="2800" dirty="0" smtClean="0"/>
              <a:t> – 60 %</a:t>
            </a:r>
            <a:endParaRPr lang="en-US" sz="2800" dirty="0"/>
          </a:p>
        </p:txBody>
      </p:sp>
      <p:sp>
        <p:nvSpPr>
          <p:cNvPr id="16" name="Left Brace 15"/>
          <p:cNvSpPr/>
          <p:nvPr/>
        </p:nvSpPr>
        <p:spPr>
          <a:xfrm rot="16200000">
            <a:off x="5330499" y="-910215"/>
            <a:ext cx="601698" cy="10832132"/>
          </a:xfrm>
          <a:prstGeom prst="leftBrace">
            <a:avLst/>
          </a:prstGeom>
        </p:spPr>
        <p:style>
          <a:lnRef idx="2">
            <a:schemeClr val="accent5"/>
          </a:lnRef>
          <a:fillRef idx="0">
            <a:schemeClr val="accent5"/>
          </a:fillRef>
          <a:effectRef idx="1">
            <a:schemeClr val="accent5"/>
          </a:effectRef>
          <a:fontRef idx="minor">
            <a:schemeClr val="tx1"/>
          </a:fontRef>
        </p:style>
        <p:txBody>
          <a:bodyPr vert="vert" rtlCol="0" anchor="t" anchorCtr="1">
            <a:noAutofit/>
          </a:bodyPr>
          <a:lstStyle/>
          <a:p>
            <a:pPr algn="ctr"/>
            <a:endParaRPr lang="en-US" dirty="0"/>
          </a:p>
        </p:txBody>
      </p:sp>
      <p:sp>
        <p:nvSpPr>
          <p:cNvPr id="17" name="Text Placeholder 2"/>
          <p:cNvSpPr txBox="1">
            <a:spLocks/>
          </p:cNvSpPr>
          <p:nvPr/>
        </p:nvSpPr>
        <p:spPr>
          <a:xfrm>
            <a:off x="3808412" y="4806700"/>
            <a:ext cx="5523167" cy="3877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smtClean="0"/>
              <a:t>TotalMemoryLimit</a:t>
            </a:r>
            <a:r>
              <a:rPr lang="en-US" sz="2800" dirty="0" smtClean="0"/>
              <a:t> – 80 %</a:t>
            </a:r>
            <a:endParaRPr lang="en-US" sz="2800" dirty="0"/>
          </a:p>
        </p:txBody>
      </p:sp>
    </p:spTree>
    <p:extLst>
      <p:ext uri="{BB962C8B-B14F-4D97-AF65-F5344CB8AC3E}">
        <p14:creationId xmlns:p14="http://schemas.microsoft.com/office/powerpoint/2010/main" val="1671857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additive="base">
                                        <p:cTn id="5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anim calcmode="lin" valueType="num">
                                      <p:cBhvr additive="base">
                                        <p:cTn id="5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5" grpId="0"/>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Discover memory used per Database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612667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dirty="0" smtClean="0"/>
              <a:t>Query P</a:t>
            </a:r>
            <a:r>
              <a:rPr lang="en-US" dirty="0" smtClean="0"/>
              <a:t>r</a:t>
            </a:r>
            <a:r>
              <a:rPr dirty="0" smtClean="0"/>
              <a:t>ocessing</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4853029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Querying</a:t>
            </a:r>
            <a:endParaRPr lang="en-US" dirty="0"/>
          </a:p>
        </p:txBody>
      </p:sp>
      <p:sp>
        <p:nvSpPr>
          <p:cNvPr id="3" name="Text Placeholder 2"/>
          <p:cNvSpPr>
            <a:spLocks noGrp="1"/>
          </p:cNvSpPr>
          <p:nvPr>
            <p:ph type="body" sz="quarter" idx="10"/>
          </p:nvPr>
        </p:nvSpPr>
        <p:spPr>
          <a:xfrm>
            <a:off x="519113" y="1447800"/>
            <a:ext cx="10833099" cy="5927777"/>
          </a:xfrm>
        </p:spPr>
        <p:txBody>
          <a:bodyPr/>
          <a:lstStyle/>
          <a:p>
            <a:r>
              <a:rPr lang="en-US" dirty="0" smtClean="0"/>
              <a:t>Two formula engines: MDX, DAX</a:t>
            </a:r>
          </a:p>
          <a:p>
            <a:endParaRPr lang="en-US" dirty="0" smtClean="0"/>
          </a:p>
          <a:p>
            <a:endParaRPr lang="en-US" dirty="0"/>
          </a:p>
          <a:p>
            <a:endParaRPr lang="en-US" dirty="0" smtClean="0"/>
          </a:p>
          <a:p>
            <a:r>
              <a:rPr lang="en-US" dirty="0" smtClean="0"/>
              <a:t>FE calls into VertiPaq to retrieve data </a:t>
            </a:r>
          </a:p>
          <a:p>
            <a:pPr lvl="1"/>
            <a:r>
              <a:rPr lang="en-US" dirty="0" smtClean="0"/>
              <a:t>Query logic pushed to VertiPaq where possible</a:t>
            </a:r>
          </a:p>
          <a:p>
            <a:pPr lvl="1"/>
            <a:r>
              <a:rPr lang="en-US" dirty="0" smtClean="0"/>
              <a:t>A VertiPaq query executes in parallel, one core per segment</a:t>
            </a:r>
          </a:p>
          <a:p>
            <a:pPr lvl="1"/>
            <a:r>
              <a:rPr lang="en-US" dirty="0" smtClean="0"/>
              <a:t>Optimized for execution on compressed format</a:t>
            </a:r>
          </a:p>
          <a:p>
            <a:pPr lvl="1"/>
            <a:r>
              <a:rPr lang="en-US" dirty="0" smtClean="0"/>
              <a:t>VertiPaq-level caching for chatty FE/VertiPaq communication</a:t>
            </a:r>
          </a:p>
          <a:p>
            <a:pPr lvl="1"/>
            <a:r>
              <a:rPr lang="en-US" dirty="0"/>
              <a:t>Events in profiler</a:t>
            </a:r>
          </a:p>
          <a:p>
            <a:pPr lvl="2"/>
            <a:endParaRPr lang="en-US" dirty="0" smtClean="0"/>
          </a:p>
          <a:p>
            <a:pPr marL="0" indent="0">
              <a:buNone/>
            </a:pPr>
            <a:endParaRPr lang="en-US" dirty="0"/>
          </a:p>
        </p:txBody>
      </p:sp>
      <p:sp>
        <p:nvSpPr>
          <p:cNvPr id="6" name="Rectangle 5"/>
          <p:cNvSpPr/>
          <p:nvPr/>
        </p:nvSpPr>
        <p:spPr bwMode="auto">
          <a:xfrm>
            <a:off x="8064128" y="2971800"/>
            <a:ext cx="2754684" cy="609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VertiPaq</a:t>
            </a:r>
          </a:p>
        </p:txBody>
      </p:sp>
      <p:sp>
        <p:nvSpPr>
          <p:cNvPr id="4" name="Rectangle 3"/>
          <p:cNvSpPr/>
          <p:nvPr/>
        </p:nvSpPr>
        <p:spPr bwMode="auto">
          <a:xfrm>
            <a:off x="8064128" y="2309751"/>
            <a:ext cx="1371600" cy="609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MDX</a:t>
            </a:r>
          </a:p>
        </p:txBody>
      </p:sp>
      <p:sp>
        <p:nvSpPr>
          <p:cNvPr id="5" name="Rectangle 4"/>
          <p:cNvSpPr/>
          <p:nvPr/>
        </p:nvSpPr>
        <p:spPr bwMode="auto">
          <a:xfrm>
            <a:off x="9447212" y="2309751"/>
            <a:ext cx="1371600" cy="609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DAX</a:t>
            </a:r>
          </a:p>
        </p:txBody>
      </p:sp>
      <p:cxnSp>
        <p:nvCxnSpPr>
          <p:cNvPr id="8" name="Straight Arrow Connector 7"/>
          <p:cNvCxnSpPr/>
          <p:nvPr/>
        </p:nvCxnSpPr>
        <p:spPr>
          <a:xfrm flipH="1">
            <a:off x="9435728" y="1600200"/>
            <a:ext cx="11484" cy="63829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0" name="TextBox 9"/>
          <p:cNvSpPr txBox="1"/>
          <p:nvPr/>
        </p:nvSpPr>
        <p:spPr>
          <a:xfrm>
            <a:off x="8753111" y="1107757"/>
            <a:ext cx="1388201"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Queries</a:t>
            </a:r>
          </a:p>
        </p:txBody>
      </p:sp>
    </p:spTree>
    <p:extLst>
      <p:ext uri="{BB962C8B-B14F-4D97-AF65-F5344CB8AC3E}">
        <p14:creationId xmlns:p14="http://schemas.microsoft.com/office/powerpoint/2010/main" val="48653238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441" y="274638"/>
            <a:ext cx="10969943" cy="609398"/>
          </a:xfrm>
        </p:spPr>
        <p:txBody>
          <a:bodyPr/>
          <a:lstStyle/>
          <a:p>
            <a:r>
              <a:rPr lang="en-US" dirty="0" smtClean="0">
                <a:solidFill>
                  <a:schemeClr val="tx1"/>
                </a:solidFill>
              </a:rPr>
              <a:t>VertiPaq Query Performance</a:t>
            </a:r>
            <a:endParaRPr lang="en-US" dirty="0">
              <a:solidFill>
                <a:schemeClr val="tx1"/>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71350" y="1295400"/>
            <a:ext cx="4672383" cy="2633283"/>
          </a:xfrm>
          <a:effectLst>
            <a:outerShdw blurRad="50800" dist="38100" dir="2700000" algn="tl" rotWithShape="0">
              <a:prstClr val="black">
                <a:alpha val="40000"/>
              </a:prstClr>
            </a:outerShdw>
          </a:effectLst>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346843" y="1201224"/>
            <a:ext cx="3131074" cy="2778925"/>
          </a:xfrm>
          <a:prstGeom prst="rect">
            <a:avLst/>
          </a:prstGeom>
          <a:ln>
            <a:noFill/>
          </a:ln>
          <a:effectLst>
            <a:softEdge rad="112500"/>
          </a:effectLst>
        </p:spPr>
      </p:pic>
      <p:sp>
        <p:nvSpPr>
          <p:cNvPr id="9" name="Rectangle 8"/>
          <p:cNvSpPr/>
          <p:nvPr/>
        </p:nvSpPr>
        <p:spPr>
          <a:xfrm>
            <a:off x="-44386" y="3919969"/>
            <a:ext cx="6703854" cy="1107996"/>
          </a:xfrm>
          <a:prstGeom prst="rect">
            <a:avLst/>
          </a:prstGeom>
        </p:spPr>
        <p:txBody>
          <a:bodyPr wrap="square" lIns="121899" tIns="60949" rIns="121899" bIns="60949">
            <a:spAutoFit/>
          </a:bodyPr>
          <a:lstStyle/>
          <a:p>
            <a:pPr algn="ctr"/>
            <a:r>
              <a:rPr lang="en-US" sz="3200" dirty="0"/>
              <a:t>Scans @ 5B+ rows/s </a:t>
            </a:r>
          </a:p>
          <a:p>
            <a:pPr algn="ctr"/>
            <a:r>
              <a:rPr lang="en-US" sz="3200" dirty="0"/>
              <a:t>1B+ rows of data</a:t>
            </a:r>
          </a:p>
        </p:txBody>
      </p:sp>
      <p:sp>
        <p:nvSpPr>
          <p:cNvPr id="10" name="TextBox 9"/>
          <p:cNvSpPr txBox="1"/>
          <p:nvPr/>
        </p:nvSpPr>
        <p:spPr>
          <a:xfrm>
            <a:off x="5992839" y="3919967"/>
            <a:ext cx="5688118" cy="1107996"/>
          </a:xfrm>
          <a:prstGeom prst="rect">
            <a:avLst/>
          </a:prstGeom>
        </p:spPr>
        <p:txBody>
          <a:bodyPr wrap="square" lIns="121899" tIns="60949" rIns="121899" bIns="60949">
            <a:spAutoFit/>
          </a:bodyPr>
          <a:lstStyle>
            <a:defPPr>
              <a:defRPr lang="en-US"/>
            </a:defPPr>
            <a:lvl1pPr algn="ctr">
              <a:defRPr sz="2800"/>
            </a:lvl1pPr>
          </a:lstStyle>
          <a:p>
            <a:r>
              <a:rPr lang="en-US" sz="3200" dirty="0"/>
              <a:t>Scans @ 20B+ rows/s</a:t>
            </a:r>
          </a:p>
          <a:p>
            <a:r>
              <a:rPr lang="en-US" sz="3200" dirty="0"/>
              <a:t>10B+ rows of data</a:t>
            </a:r>
          </a:p>
        </p:txBody>
      </p:sp>
    </p:spTree>
    <p:extLst>
      <p:ext uri="{BB962C8B-B14F-4D97-AF65-F5344CB8AC3E}">
        <p14:creationId xmlns:p14="http://schemas.microsoft.com/office/powerpoint/2010/main" val="368549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Text Placeholder 2"/>
          <p:cNvSpPr>
            <a:spLocks noGrp="1"/>
          </p:cNvSpPr>
          <p:nvPr>
            <p:ph type="body" sz="quarter" idx="10"/>
          </p:nvPr>
        </p:nvSpPr>
        <p:spPr>
          <a:xfrm>
            <a:off x="519112" y="1447799"/>
            <a:ext cx="11149013" cy="3964162"/>
          </a:xfrm>
        </p:spPr>
        <p:txBody>
          <a:bodyPr/>
          <a:lstStyle/>
          <a:p>
            <a:r>
              <a:rPr lang="en-US" dirty="0" smtClean="0"/>
              <a:t>You will understand: </a:t>
            </a:r>
            <a:endParaRPr lang="en-US" dirty="0"/>
          </a:p>
          <a:p>
            <a:pPr lvl="1"/>
            <a:r>
              <a:rPr lang="en-US" dirty="0" smtClean="0"/>
              <a:t>architecture </a:t>
            </a:r>
            <a:r>
              <a:rPr lang="en-US" dirty="0"/>
              <a:t>of Analysis Services in tabular mode</a:t>
            </a:r>
          </a:p>
          <a:p>
            <a:pPr lvl="1"/>
            <a:r>
              <a:rPr lang="en-US" dirty="0" smtClean="0"/>
              <a:t>optimizing </a:t>
            </a:r>
            <a:r>
              <a:rPr lang="en-US" dirty="0"/>
              <a:t>processing performance</a:t>
            </a:r>
          </a:p>
          <a:p>
            <a:pPr lvl="1"/>
            <a:r>
              <a:rPr lang="en-US" dirty="0" smtClean="0"/>
              <a:t>query processing architecture</a:t>
            </a:r>
            <a:endParaRPr lang="en-US" dirty="0"/>
          </a:p>
          <a:p>
            <a:pPr marL="460375" lvl="1" indent="-460375"/>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6143355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a:t>
            </a:r>
            <a:r>
              <a:rPr lang="en-US" u="sng" dirty="0" smtClean="0"/>
              <a:t>&amp;</a:t>
            </a:r>
            <a:r>
              <a:rPr lang="en-US" dirty="0" smtClean="0"/>
              <a:t> Fast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012" y="1775773"/>
            <a:ext cx="3704851" cy="17749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449" y="1520232"/>
            <a:ext cx="3427326" cy="2286000"/>
          </a:xfrm>
          <a:prstGeom prst="rect">
            <a:avLst/>
          </a:prstGeom>
        </p:spPr>
      </p:pic>
      <p:sp>
        <p:nvSpPr>
          <p:cNvPr id="6" name="Text Placeholder 2"/>
          <p:cNvSpPr>
            <a:spLocks noGrp="1"/>
          </p:cNvSpPr>
          <p:nvPr>
            <p:ph type="body" sz="quarter" idx="10"/>
          </p:nvPr>
        </p:nvSpPr>
        <p:spPr>
          <a:xfrm>
            <a:off x="608012" y="4264628"/>
            <a:ext cx="5383542" cy="1526572"/>
          </a:xfrm>
        </p:spPr>
        <p:txBody>
          <a:bodyPr/>
          <a:lstStyle/>
          <a:p>
            <a:r>
              <a:rPr lang="en-US" dirty="0" smtClean="0"/>
              <a:t>Rich</a:t>
            </a:r>
          </a:p>
          <a:p>
            <a:r>
              <a:rPr lang="en-US" dirty="0" smtClean="0"/>
              <a:t>Single threaded per query</a:t>
            </a:r>
          </a:p>
          <a:p>
            <a:r>
              <a:rPr lang="en-US" dirty="0" smtClean="0"/>
              <a:t>Designed for expressivity</a:t>
            </a:r>
            <a:endParaRPr lang="en-US" dirty="0"/>
          </a:p>
        </p:txBody>
      </p:sp>
      <p:sp>
        <p:nvSpPr>
          <p:cNvPr id="7" name="Text Placeholder 2"/>
          <p:cNvSpPr txBox="1">
            <a:spLocks/>
          </p:cNvSpPr>
          <p:nvPr/>
        </p:nvSpPr>
        <p:spPr>
          <a:xfrm>
            <a:off x="6627812" y="4264628"/>
            <a:ext cx="5383542" cy="152657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Simple</a:t>
            </a:r>
          </a:p>
          <a:p>
            <a:r>
              <a:rPr lang="en-US" dirty="0" smtClean="0"/>
              <a:t>One core per segment</a:t>
            </a:r>
          </a:p>
          <a:p>
            <a:r>
              <a:rPr lang="en-US" dirty="0" smtClean="0"/>
              <a:t>Optimized for speed</a:t>
            </a:r>
            <a:endParaRPr lang="en-US" dirty="0"/>
          </a:p>
        </p:txBody>
      </p:sp>
      <p:sp>
        <p:nvSpPr>
          <p:cNvPr id="8" name="TextBox 7"/>
          <p:cNvSpPr txBox="1"/>
          <p:nvPr/>
        </p:nvSpPr>
        <p:spPr>
          <a:xfrm>
            <a:off x="2665412" y="990600"/>
            <a:ext cx="788486" cy="492443"/>
          </a:xfrm>
          <a:prstGeom prst="rect">
            <a:avLst/>
          </a:prstGeom>
          <a:noFill/>
        </p:spPr>
        <p:txBody>
          <a:bodyPr wrap="none" lIns="0" tIns="0" rIns="0" bIns="0" rtlCol="0">
            <a:spAutoFit/>
          </a:bodyPr>
          <a:lstStyle/>
          <a:p>
            <a:r>
              <a:rPr lang="en-US" sz="3200" dirty="0" smtClean="0">
                <a:solidFill>
                  <a:srgbClr val="FFC000"/>
                </a:solidFill>
              </a:rPr>
              <a:t>DAX</a:t>
            </a:r>
          </a:p>
        </p:txBody>
      </p:sp>
      <p:sp>
        <p:nvSpPr>
          <p:cNvPr id="9" name="TextBox 8"/>
          <p:cNvSpPr txBox="1"/>
          <p:nvPr/>
        </p:nvSpPr>
        <p:spPr>
          <a:xfrm>
            <a:off x="7572287" y="990600"/>
            <a:ext cx="2730299" cy="492443"/>
          </a:xfrm>
          <a:prstGeom prst="rect">
            <a:avLst/>
          </a:prstGeom>
          <a:noFill/>
        </p:spPr>
        <p:txBody>
          <a:bodyPr wrap="none" lIns="0" tIns="0" rIns="0" bIns="0" rtlCol="0">
            <a:spAutoFit/>
          </a:bodyPr>
          <a:lstStyle/>
          <a:p>
            <a:r>
              <a:rPr lang="en-US" sz="3200" dirty="0" smtClean="0">
                <a:solidFill>
                  <a:srgbClr val="FFC000"/>
                </a:solidFill>
              </a:rPr>
              <a:t>VertiPaq Query</a:t>
            </a:r>
          </a:p>
        </p:txBody>
      </p:sp>
      <p:sp>
        <p:nvSpPr>
          <p:cNvPr id="10" name="Right Arrow 9"/>
          <p:cNvSpPr/>
          <p:nvPr/>
        </p:nvSpPr>
        <p:spPr bwMode="auto">
          <a:xfrm>
            <a:off x="3960812" y="5791200"/>
            <a:ext cx="4267200" cy="748145"/>
          </a:xfrm>
          <a:prstGeom prst="rightArrow">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More pushed down over time</a:t>
            </a:r>
          </a:p>
        </p:txBody>
      </p:sp>
    </p:spTree>
    <p:extLst>
      <p:ext uri="{BB962C8B-B14F-4D97-AF65-F5344CB8AC3E}">
        <p14:creationId xmlns:p14="http://schemas.microsoft.com/office/powerpoint/2010/main" val="2710425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Inspecting Query Evaluation</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242656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Tabular Models</a:t>
            </a:r>
            <a:endParaRPr lang="en-US" dirty="0"/>
          </a:p>
        </p:txBody>
      </p:sp>
      <p:sp>
        <p:nvSpPr>
          <p:cNvPr id="3" name="Text Placeholder 2"/>
          <p:cNvSpPr>
            <a:spLocks noGrp="1"/>
          </p:cNvSpPr>
          <p:nvPr>
            <p:ph type="body" sz="quarter" idx="10"/>
          </p:nvPr>
        </p:nvSpPr>
        <p:spPr>
          <a:xfrm>
            <a:off x="531812" y="1066800"/>
            <a:ext cx="11149012" cy="443198"/>
          </a:xfrm>
        </p:spPr>
        <p:txBody>
          <a:bodyPr/>
          <a:lstStyle/>
          <a:p>
            <a:r>
              <a:rPr lang="en-US" dirty="0" smtClean="0"/>
              <a:t>Workspace DB for data-driven design experience</a:t>
            </a:r>
            <a:endParaRPr lang="en-US" dirty="0"/>
          </a:p>
        </p:txBody>
      </p:sp>
      <p:sp>
        <p:nvSpPr>
          <p:cNvPr id="4" name="Rectangle 3"/>
          <p:cNvSpPr/>
          <p:nvPr/>
        </p:nvSpPr>
        <p:spPr bwMode="auto">
          <a:xfrm>
            <a:off x="836612" y="2438400"/>
            <a:ext cx="2286000" cy="1524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BI </a:t>
            </a:r>
            <a:r>
              <a:rPr lang="en-US" sz="2200" dirty="0" err="1" smtClean="0">
                <a:gradFill>
                  <a:gsLst>
                    <a:gs pos="0">
                      <a:srgbClr val="FFFFFF"/>
                    </a:gs>
                    <a:gs pos="100000">
                      <a:srgbClr val="FFFFFF"/>
                    </a:gs>
                  </a:gsLst>
                  <a:lin ang="5400000" scaled="0"/>
                </a:gradFill>
              </a:rPr>
              <a:t>Dev</a:t>
            </a:r>
            <a:r>
              <a:rPr lang="en-US" sz="2200" dirty="0" smtClean="0">
                <a:gradFill>
                  <a:gsLst>
                    <a:gs pos="0">
                      <a:srgbClr val="FFFFFF"/>
                    </a:gs>
                    <a:gs pos="100000">
                      <a:srgbClr val="FFFFFF"/>
                    </a:gs>
                  </a:gsLst>
                  <a:lin ang="5400000" scaled="0"/>
                </a:gradFill>
              </a:rPr>
              <a:t> Studio</a:t>
            </a:r>
          </a:p>
        </p:txBody>
      </p:sp>
      <p:sp>
        <p:nvSpPr>
          <p:cNvPr id="5" name="Rectangle 4"/>
          <p:cNvSpPr/>
          <p:nvPr/>
        </p:nvSpPr>
        <p:spPr bwMode="auto">
          <a:xfrm>
            <a:off x="3427412" y="4748331"/>
            <a:ext cx="2286000" cy="1524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Analysis Services</a:t>
            </a:r>
          </a:p>
        </p:txBody>
      </p:sp>
      <p:sp>
        <p:nvSpPr>
          <p:cNvPr id="6" name="Rectangle 5"/>
          <p:cNvSpPr/>
          <p:nvPr/>
        </p:nvSpPr>
        <p:spPr bwMode="auto">
          <a:xfrm>
            <a:off x="3579812" y="5257800"/>
            <a:ext cx="1143000" cy="9144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Workspace DB</a:t>
            </a:r>
          </a:p>
        </p:txBody>
      </p:sp>
      <p:cxnSp>
        <p:nvCxnSpPr>
          <p:cNvPr id="9" name="Straight Arrow Connector 8"/>
          <p:cNvCxnSpPr>
            <a:stCxn id="4" idx="2"/>
          </p:cNvCxnSpPr>
          <p:nvPr/>
        </p:nvCxnSpPr>
        <p:spPr>
          <a:xfrm>
            <a:off x="1979612" y="3962400"/>
            <a:ext cx="1600200" cy="1752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a:xfrm flipH="1">
            <a:off x="4799012" y="5715000"/>
            <a:ext cx="16002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3" name="TextBox 12"/>
          <p:cNvSpPr txBox="1"/>
          <p:nvPr/>
        </p:nvSpPr>
        <p:spPr>
          <a:xfrm>
            <a:off x="6018212" y="5356442"/>
            <a:ext cx="3048000" cy="307777"/>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Process Tables/Partitions</a:t>
            </a:r>
          </a:p>
        </p:txBody>
      </p:sp>
      <p:sp>
        <p:nvSpPr>
          <p:cNvPr id="16" name="Rectangle 15"/>
          <p:cNvSpPr/>
          <p:nvPr/>
        </p:nvSpPr>
        <p:spPr bwMode="auto">
          <a:xfrm>
            <a:off x="8273039" y="2438400"/>
            <a:ext cx="2286000" cy="1524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Analysis Services</a:t>
            </a:r>
          </a:p>
        </p:txBody>
      </p:sp>
      <p:cxnSp>
        <p:nvCxnSpPr>
          <p:cNvPr id="17" name="Straight Arrow Connector 16"/>
          <p:cNvCxnSpPr>
            <a:stCxn id="4" idx="3"/>
            <a:endCxn id="16" idx="1"/>
          </p:cNvCxnSpPr>
          <p:nvPr/>
        </p:nvCxnSpPr>
        <p:spPr>
          <a:xfrm>
            <a:off x="3122612" y="3200400"/>
            <a:ext cx="5150427"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TextBox 19"/>
          <p:cNvSpPr txBox="1"/>
          <p:nvPr/>
        </p:nvSpPr>
        <p:spPr>
          <a:xfrm>
            <a:off x="3579812" y="2590800"/>
            <a:ext cx="1676400" cy="307777"/>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Deploy project</a:t>
            </a:r>
          </a:p>
        </p:txBody>
      </p:sp>
      <p:sp>
        <p:nvSpPr>
          <p:cNvPr id="23" name="Rectangle 22"/>
          <p:cNvSpPr/>
          <p:nvPr/>
        </p:nvSpPr>
        <p:spPr bwMode="auto">
          <a:xfrm>
            <a:off x="8494712" y="2898577"/>
            <a:ext cx="1143000" cy="9144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DB</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4835"/>
          <a:stretch/>
        </p:blipFill>
        <p:spPr bwMode="auto">
          <a:xfrm>
            <a:off x="4414247" y="3355777"/>
            <a:ext cx="3013929" cy="9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74612" y="5238986"/>
            <a:ext cx="2807158" cy="1295180"/>
            <a:chOff x="74612" y="5238986"/>
            <a:chExt cx="2807158" cy="1295180"/>
          </a:xfrm>
        </p:grpSpPr>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0761" b="70307"/>
            <a:stretch/>
          </p:blipFill>
          <p:spPr bwMode="auto">
            <a:xfrm>
              <a:off x="74612" y="5238986"/>
              <a:ext cx="2807158" cy="85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1239" r="40761" b="14381"/>
            <a:stretch/>
          </p:blipFill>
          <p:spPr bwMode="auto">
            <a:xfrm>
              <a:off x="74612" y="6122289"/>
              <a:ext cx="2807158" cy="41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97497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p:bldP spid="16" grpId="0" animBg="1"/>
      <p:bldP spid="20"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working with large datasets</a:t>
            </a:r>
            <a:endParaRPr lang="en-US" dirty="0"/>
          </a:p>
        </p:txBody>
      </p:sp>
      <p:sp>
        <p:nvSpPr>
          <p:cNvPr id="3" name="Text Placeholder 2"/>
          <p:cNvSpPr>
            <a:spLocks noGrp="1"/>
          </p:cNvSpPr>
          <p:nvPr>
            <p:ph type="body" sz="quarter" idx="10"/>
          </p:nvPr>
        </p:nvSpPr>
        <p:spPr>
          <a:xfrm>
            <a:off x="531812" y="2511668"/>
            <a:ext cx="6400800" cy="1526572"/>
          </a:xfrm>
        </p:spPr>
        <p:txBody>
          <a:bodyPr/>
          <a:lstStyle/>
          <a:p>
            <a:pPr marL="514350" indent="-514350">
              <a:buFont typeface="+mj-lt"/>
              <a:buAutoNum type="arabicPeriod"/>
            </a:pPr>
            <a:r>
              <a:rPr lang="en-US" dirty="0" smtClean="0"/>
              <a:t>Point to smaller/empty DB</a:t>
            </a:r>
          </a:p>
          <a:p>
            <a:pPr marL="514350" indent="-514350">
              <a:buFont typeface="+mj-lt"/>
              <a:buAutoNum type="arabicPeriod"/>
            </a:pPr>
            <a:r>
              <a:rPr lang="en-US" dirty="0" smtClean="0"/>
              <a:t>Filter </a:t>
            </a:r>
            <a:r>
              <a:rPr lang="en-US" dirty="0"/>
              <a:t>large tables </a:t>
            </a:r>
            <a:r>
              <a:rPr lang="en-US" dirty="0" smtClean="0"/>
              <a:t>to reduce rows</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412" y="1981200"/>
            <a:ext cx="4495800" cy="411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10794765" y="5364480"/>
            <a:ext cx="914400" cy="381000"/>
          </a:xfrm>
          <a:prstGeom prst="roundRect">
            <a:avLst/>
          </a:prstGeom>
          <a:noFill/>
          <a:ln w="38100" cmpd="sng">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Left Arrow 6"/>
          <p:cNvSpPr/>
          <p:nvPr/>
        </p:nvSpPr>
        <p:spPr bwMode="auto">
          <a:xfrm rot="11106605">
            <a:off x="8034865" y="4993071"/>
            <a:ext cx="2651609" cy="914400"/>
          </a:xfrm>
          <a:prstGeom prst="leftArrow">
            <a:avLst/>
          </a:prstGeom>
          <a:solidFill>
            <a:schemeClr val="bg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5962299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and Takeaways</a:t>
            </a:r>
          </a:p>
        </p:txBody>
      </p:sp>
      <p:sp>
        <p:nvSpPr>
          <p:cNvPr id="5" name="Text Placeholder 4"/>
          <p:cNvSpPr>
            <a:spLocks noGrp="1"/>
          </p:cNvSpPr>
          <p:nvPr>
            <p:ph type="body" sz="quarter" idx="10"/>
          </p:nvPr>
        </p:nvSpPr>
        <p:spPr>
          <a:xfrm>
            <a:off x="519112" y="1447799"/>
            <a:ext cx="11149013" cy="4438138"/>
          </a:xfrm>
        </p:spPr>
        <p:txBody>
          <a:bodyPr/>
          <a:lstStyle/>
          <a:p>
            <a:r>
              <a:rPr lang="en-US" dirty="0"/>
              <a:t>Session </a:t>
            </a:r>
            <a:r>
              <a:rPr lang="en-US" dirty="0" smtClean="0"/>
              <a:t>Objectives: </a:t>
            </a:r>
            <a:endParaRPr lang="en-US" dirty="0"/>
          </a:p>
          <a:p>
            <a:pPr lvl="1"/>
            <a:r>
              <a:rPr lang="en-US" dirty="0"/>
              <a:t>Understand the </a:t>
            </a:r>
            <a:r>
              <a:rPr lang="en-US" dirty="0" smtClean="0"/>
              <a:t>architecture </a:t>
            </a:r>
            <a:r>
              <a:rPr lang="en-US" dirty="0"/>
              <a:t>of Analysis Services </a:t>
            </a:r>
            <a:r>
              <a:rPr lang="en-US" dirty="0" smtClean="0"/>
              <a:t>in </a:t>
            </a:r>
            <a:r>
              <a:rPr lang="en-US" dirty="0"/>
              <a:t>tabular </a:t>
            </a:r>
            <a:r>
              <a:rPr lang="en-US" dirty="0" smtClean="0"/>
              <a:t>mode</a:t>
            </a:r>
          </a:p>
          <a:p>
            <a:pPr lvl="1"/>
            <a:r>
              <a:rPr lang="en-US" dirty="0" smtClean="0"/>
              <a:t>Understand and optimize </a:t>
            </a:r>
            <a:r>
              <a:rPr lang="en-US" dirty="0"/>
              <a:t>processing </a:t>
            </a:r>
            <a:r>
              <a:rPr lang="en-US" dirty="0" smtClean="0"/>
              <a:t>performance</a:t>
            </a:r>
          </a:p>
          <a:p>
            <a:pPr lvl="1"/>
            <a:r>
              <a:rPr lang="en-US" dirty="0" smtClean="0"/>
              <a:t>Understand query processing architecture</a:t>
            </a:r>
            <a:endParaRPr lang="en-US" dirty="0"/>
          </a:p>
          <a:p>
            <a:pPr marL="460375" lvl="1" indent="-460375"/>
            <a:endParaRPr lang="en-US" dirty="0" smtClean="0"/>
          </a:p>
          <a:p>
            <a:pPr marL="460375" lvl="1" indent="-460375"/>
            <a:r>
              <a:rPr lang="en-US" sz="3200" dirty="0" smtClean="0"/>
              <a:t>Takeaways:</a:t>
            </a:r>
          </a:p>
          <a:p>
            <a:pPr marL="863600" lvl="2" indent="-460375"/>
            <a:r>
              <a:rPr lang="en-US" sz="2800" dirty="0" smtClean="0"/>
              <a:t>Factors to think through for capacity planning	</a:t>
            </a:r>
          </a:p>
          <a:p>
            <a:endParaRPr lang="en-US" dirty="0"/>
          </a:p>
          <a:p>
            <a:pPr marL="0" indent="0">
              <a:buNone/>
            </a:pPr>
            <a:endParaRPr lang="en-US" dirty="0"/>
          </a:p>
        </p:txBody>
      </p:sp>
    </p:spTree>
    <p:extLst>
      <p:ext uri="{BB962C8B-B14F-4D97-AF65-F5344CB8AC3E}">
        <p14:creationId xmlns:p14="http://schemas.microsoft.com/office/powerpoint/2010/main" val="39816533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DBI305: </a:t>
            </a:r>
            <a:r>
              <a:rPr lang="en-US" sz="2400" dirty="0"/>
              <a:t>Developing and Managing a </a:t>
            </a:r>
            <a:r>
              <a:rPr lang="en-US" sz="2400" dirty="0" smtClean="0"/>
              <a:t>BISM</a:t>
            </a:r>
            <a:endParaRPr lang="en-US" sz="2400" dirty="0">
              <a:solidFill>
                <a:schemeClr val="tx1">
                  <a:alpha val="99000"/>
                </a:schemeClr>
              </a:solidFill>
            </a:endParaRP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t>DBI61-HOL: </a:t>
            </a:r>
            <a:r>
              <a:rPr lang="en-US" sz="2400" dirty="0"/>
              <a:t>Developing a </a:t>
            </a:r>
            <a:r>
              <a:rPr lang="en-US" sz="2400" dirty="0" smtClean="0"/>
              <a:t>Tabular BISM </a:t>
            </a:r>
            <a:r>
              <a:rPr lang="en-US" sz="2400" dirty="0"/>
              <a:t>Using SQL Server Data Tools</a:t>
            </a:r>
            <a:endParaRPr lang="en-US" sz="2400" dirty="0">
              <a:solidFill>
                <a:schemeClr val="tx1">
                  <a:alpha val="99000"/>
                </a:schemeClr>
              </a:solidFill>
            </a:endParaRP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t>Microsoft SQL Server: Breakthrough Insights - Credible, Consistent Data</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1" presetClass="exit" presetSubtype="0" fill="hold" grpId="1" nodeType="afterEffect">
                                  <p:stCondLst>
                                    <p:cond delay="0"/>
                                  </p:stCondLst>
                                  <p:childTnLst>
                                    <p:set>
                                      <p:cBhvr>
                                        <p:cTn id="35"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P spid="9" grpId="0"/>
      <p:bldP spid="10" grpId="0"/>
      <p:bldP spid="13" grpId="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15" name="Group 14"/>
          <p:cNvGrpSpPr/>
          <p:nvPr/>
        </p:nvGrpSpPr>
        <p:grpSpPr>
          <a:xfrm>
            <a:off x="2674278" y="1676400"/>
            <a:ext cx="5934734" cy="3528111"/>
            <a:chOff x="2121962" y="1611959"/>
            <a:chExt cx="5934734" cy="3528111"/>
          </a:xfrm>
        </p:grpSpPr>
        <p:grpSp>
          <p:nvGrpSpPr>
            <p:cNvPr id="31" name="Group 30"/>
            <p:cNvGrpSpPr/>
            <p:nvPr/>
          </p:nvGrpSpPr>
          <p:grpSpPr>
            <a:xfrm>
              <a:off x="2121962" y="1611959"/>
              <a:ext cx="3927455" cy="3528111"/>
              <a:chOff x="1805440" y="1627669"/>
              <a:chExt cx="4267200" cy="3833311"/>
            </a:xfrm>
          </p:grpSpPr>
          <p:sp>
            <p:nvSpPr>
              <p:cNvPr id="32" name="Rectangle 31"/>
              <p:cNvSpPr/>
              <p:nvPr/>
            </p:nvSpPr>
            <p:spPr bwMode="auto">
              <a:xfrm>
                <a:off x="1805440" y="1627669"/>
                <a:ext cx="4267200" cy="3448879"/>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5" name="Rectangle 34"/>
              <p:cNvSpPr/>
              <p:nvPr/>
            </p:nvSpPr>
            <p:spPr bwMode="auto">
              <a:xfrm>
                <a:off x="1805440" y="4688018"/>
                <a:ext cx="4267200" cy="77296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Segoe Semibold" pitchFamily="34" charset="0"/>
                  </a:rPr>
                  <a:t>Ashvini Sharma</a:t>
                </a:r>
              </a:p>
            </p:txBody>
          </p:sp>
        </p:grpSp>
        <p:sp>
          <p:nvSpPr>
            <p:cNvPr id="47" name="Rectangle 46">
              <a:hlinkClick r:id="rId3"/>
            </p:cNvPr>
            <p:cNvSpPr/>
            <p:nvPr/>
          </p:nvSpPr>
          <p:spPr bwMode="auto">
            <a:xfrm>
              <a:off x="6148961" y="1611959"/>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err="1" smtClean="0">
                  <a:solidFill>
                    <a:schemeClr val="tx1"/>
                  </a:solidFill>
                  <a:latin typeface="Segoe UI" pitchFamily="34" charset="0"/>
                  <a:ea typeface="Segoe UI" pitchFamily="34" charset="0"/>
                  <a:cs typeface="Segoe UI" pitchFamily="34" charset="0"/>
                </a:rPr>
                <a:t>Ashvini.Sharma</a:t>
              </a:r>
              <a:r>
                <a:rPr lang="en-US" sz="1400" dirty="0" smtClean="0">
                  <a:solidFill>
                    <a:schemeClr val="tx1"/>
                  </a:solidFill>
                  <a:latin typeface="Segoe UI" pitchFamily="34" charset="0"/>
                  <a:ea typeface="Segoe UI" pitchFamily="34" charset="0"/>
                  <a:cs typeface="Segoe UI" pitchFamily="34" charset="0"/>
                </a:rPr>
                <a:t> @microsoft.com</a:t>
              </a:r>
            </a:p>
          </p:txBody>
        </p:sp>
        <p:grpSp>
          <p:nvGrpSpPr>
            <p:cNvPr id="53" name="Group 52"/>
            <p:cNvGrpSpPr/>
            <p:nvPr/>
          </p:nvGrpSpPr>
          <p:grpSpPr>
            <a:xfrm>
              <a:off x="6399874" y="1883214"/>
              <a:ext cx="1405908" cy="937937"/>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grpSp>
          <p:nvGrpSpPr>
            <p:cNvPr id="11" name="Group 10"/>
            <p:cNvGrpSpPr/>
            <p:nvPr/>
          </p:nvGrpSpPr>
          <p:grpSpPr>
            <a:xfrm>
              <a:off x="6148961" y="3418433"/>
              <a:ext cx="1907735" cy="1721637"/>
              <a:chOff x="6148961" y="3418433"/>
              <a:chExt cx="1907735" cy="1721637"/>
            </a:xfrm>
          </p:grpSpPr>
          <p:sp>
            <p:nvSpPr>
              <p:cNvPr id="20" name="Rectangle 19">
                <a:hlinkClick r:id="rId3"/>
              </p:cNvPr>
              <p:cNvSpPr/>
              <p:nvPr/>
            </p:nvSpPr>
            <p:spPr bwMode="auto">
              <a:xfrm>
                <a:off x="6148961" y="3418433"/>
                <a:ext cx="1907735" cy="17216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@ashvinis</a:t>
                </a:r>
              </a:p>
            </p:txBody>
          </p:sp>
          <p:sp>
            <p:nvSpPr>
              <p:cNvPr id="58" name="Freeform 13"/>
              <p:cNvSpPr>
                <a:spLocks noEditPoints="1"/>
              </p:cNvSpPr>
              <p:nvPr/>
            </p:nvSpPr>
            <p:spPr bwMode="black">
              <a:xfrm>
                <a:off x="6588109" y="3841004"/>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chemeClr val="tx1"/>
                  </a:solidFill>
                  <a:latin typeface="Segoe Light" pitchFamily="34" charset="0"/>
                </a:endParaRPr>
              </a:p>
            </p:txBody>
          </p:sp>
        </p:gr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523" y="1610653"/>
            <a:ext cx="1428750" cy="2857500"/>
          </a:xfrm>
          <a:prstGeom prst="rect">
            <a:avLst/>
          </a:prstGeom>
        </p:spPr>
      </p:pic>
    </p:spTree>
    <p:extLst>
      <p:ext uri="{BB962C8B-B14F-4D97-AF65-F5344CB8AC3E}">
        <p14:creationId xmlns:p14="http://schemas.microsoft.com/office/powerpoint/2010/main" val="162646468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828010" y="1600200"/>
            <a:ext cx="3927455" cy="3528111"/>
            <a:chOff x="1805440" y="1627669"/>
            <a:chExt cx="4267200" cy="3833311"/>
          </a:xfrm>
        </p:grpSpPr>
        <p:sp>
          <p:nvSpPr>
            <p:cNvPr id="32" name="Rectangle 31"/>
            <p:cNvSpPr/>
            <p:nvPr/>
          </p:nvSpPr>
          <p:spPr bwMode="auto">
            <a:xfrm>
              <a:off x="1805440" y="1627669"/>
              <a:ext cx="4267200" cy="3448879"/>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5" name="Rectangle 34"/>
            <p:cNvSpPr/>
            <p:nvPr/>
          </p:nvSpPr>
          <p:spPr bwMode="auto">
            <a:xfrm>
              <a:off x="1827212" y="4688018"/>
              <a:ext cx="4245428" cy="77296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Segoe Semibold" pitchFamily="34" charset="0"/>
              </a:endParaRPr>
            </a:p>
          </p:txBody>
        </p:sp>
      </p:grpSp>
      <p:sp>
        <p:nvSpPr>
          <p:cNvPr id="49" name="Rectangle 48"/>
          <p:cNvSpPr/>
          <p:nvPr/>
        </p:nvSpPr>
        <p:spPr bwMode="auto">
          <a:xfrm>
            <a:off x="6857167" y="3410826"/>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Allan</a:t>
            </a:r>
          </a:p>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Folting</a:t>
            </a:r>
            <a:endParaRPr lang="en-US" sz="2800" dirty="0">
              <a:solidFill>
                <a:schemeClr val="tx1"/>
              </a:solidFill>
              <a:latin typeface="Segoe UI" pitchFamily="34" charset="0"/>
              <a:ea typeface="Segoe UI" pitchFamily="34" charset="0"/>
              <a:cs typeface="Segoe UI" pitchFamily="34" charset="0"/>
            </a:endParaRPr>
          </a:p>
        </p:txBody>
      </p:sp>
      <p:sp>
        <p:nvSpPr>
          <p:cNvPr id="47" name="Rectangle 46">
            <a:hlinkClick r:id="rId3"/>
          </p:cNvPr>
          <p:cNvSpPr/>
          <p:nvPr/>
        </p:nvSpPr>
        <p:spPr bwMode="auto">
          <a:xfrm>
            <a:off x="6855009" y="1600200"/>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err="1">
                <a:solidFill>
                  <a:schemeClr val="tx1"/>
                </a:solidFill>
                <a:latin typeface="Segoe UI" pitchFamily="34" charset="0"/>
                <a:ea typeface="Segoe UI" pitchFamily="34" charset="0"/>
                <a:cs typeface="Segoe UI" pitchFamily="34" charset="0"/>
              </a:rPr>
              <a:t>a</a:t>
            </a:r>
            <a:r>
              <a:rPr lang="en-US" sz="1400" dirty="0" err="1" smtClean="0">
                <a:solidFill>
                  <a:schemeClr val="tx1"/>
                </a:solidFill>
                <a:latin typeface="Segoe UI" pitchFamily="34" charset="0"/>
                <a:ea typeface="Segoe UI" pitchFamily="34" charset="0"/>
                <a:cs typeface="Segoe UI" pitchFamily="34" charset="0"/>
              </a:rPr>
              <a:t>folting</a:t>
            </a:r>
            <a:endParaRPr lang="en-US" sz="1400" dirty="0" smtClean="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@microsoft.com</a:t>
            </a:r>
          </a:p>
        </p:txBody>
      </p:sp>
      <p:grpSp>
        <p:nvGrpSpPr>
          <p:cNvPr id="53" name="Group 52"/>
          <p:cNvGrpSpPr/>
          <p:nvPr/>
        </p:nvGrpSpPr>
        <p:grpSpPr>
          <a:xfrm>
            <a:off x="7105922" y="1871455"/>
            <a:ext cx="1405908" cy="937937"/>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382" y="1414144"/>
            <a:ext cx="1428750" cy="2857500"/>
          </a:xfrm>
          <a:prstGeom prst="rect">
            <a:avLst/>
          </a:prstGeom>
        </p:spPr>
      </p:pic>
    </p:spTree>
    <p:extLst>
      <p:ext uri="{BB962C8B-B14F-4D97-AF65-F5344CB8AC3E}">
        <p14:creationId xmlns:p14="http://schemas.microsoft.com/office/powerpoint/2010/main" val="119149664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@sqlserver</a:t>
              </a: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a:t>
              </a:r>
              <a:r>
                <a:rPr lang="en-US" sz="1600" dirty="0" err="1" smtClean="0">
                  <a:solidFill>
                    <a:srgbClr val="FFFFFF"/>
                  </a:solidFill>
                  <a:ea typeface="Segoe UI" pitchFamily="34" charset="0"/>
                  <a:cs typeface="Segoe UI" pitchFamily="34" charset="0"/>
                </a:rPr>
                <a:t>TechEd_NA</a:t>
              </a:r>
              <a:endParaRPr lang="en-US" sz="1600" dirty="0" smtClean="0">
                <a:solidFill>
                  <a:srgbClr val="FFFFFF"/>
                </a:solidFill>
                <a:ea typeface="Segoe UI" pitchFamily="34" charset="0"/>
                <a:cs typeface="Segoe UI" pitchFamily="34" charset="0"/>
              </a:endParaRP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a:t>
              </a:r>
              <a:r>
                <a:rPr lang="en-US" sz="1600" dirty="0" err="1" smtClean="0">
                  <a:solidFill>
                    <a:srgbClr val="FFFFFF"/>
                  </a:solidFill>
                  <a:ea typeface="Segoe UI" pitchFamily="34" charset="0"/>
                  <a:cs typeface="Segoe UI" pitchFamily="34" charset="0"/>
                </a:rPr>
                <a:t>msTechEd</a:t>
              </a:r>
              <a:endParaRPr lang="en-US" sz="1400" dirty="0">
                <a:solidFill>
                  <a:srgbClr val="FFFFFF"/>
                </a:soli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solidFill>
                  <a:srgbClr val="FFFFFF"/>
                </a:soli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solidFill>
                      <a:srgbClr val="FFFFFF">
                        <a:alpha val="99000"/>
                      </a:srgbClr>
                    </a:solidFill>
                    <a:latin typeface="Segoe UI Semibold" pitchFamily="34" charset="0"/>
                    <a:hlinkClick r:id="rId4"/>
                  </a:rPr>
                  <a:t>m</a:t>
                </a:r>
                <a:r>
                  <a:rPr lang="en-US" sz="7000" dirty="0">
                    <a:solidFill>
                      <a:srgbClr val="FFFFFF">
                        <a:alpha val="99000"/>
                      </a:srgbClr>
                    </a:solidFill>
                    <a:latin typeface="Segoe UI Semibold" pitchFamily="34" charset="0"/>
                    <a:hlinkClick r:id="rId4"/>
                  </a:rPr>
                  <a:t>v</a:t>
                </a:r>
                <a:r>
                  <a:rPr lang="en-US" sz="7000" dirty="0" smtClean="0">
                    <a:solidFill>
                      <a:srgbClr val="FFFFFF">
                        <a:alpha val="99000"/>
                      </a:srgbClr>
                    </a:solidFill>
                    <a:latin typeface="Segoe UI Semibold" pitchFamily="34" charset="0"/>
                    <a:hlinkClick r:id="rId4"/>
                  </a:rPr>
                  <a:t>a</a:t>
                </a:r>
                <a:endParaRPr lang="en-US" sz="7000" dirty="0" smtClean="0">
                  <a:solidFill>
                    <a:srgbClr val="FFFFFF">
                      <a:alpha val="99000"/>
                    </a:srgbClr>
                  </a:soli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solidFill>
                      <a:srgbClr val="1D4C7C">
                        <a:alpha val="99000"/>
                      </a:srgbClr>
                    </a:soli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solidFill>
                  <a:srgbClr val="072B60"/>
                </a:solidFill>
                <a:ea typeface="Segoe UI" pitchFamily="34" charset="0"/>
                <a:cs typeface="Segoe UI" pitchFamily="34" charset="0"/>
              </a:endParaRP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915546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a:t>
            </a:r>
            <a:endParaRPr lang="en-US" dirty="0"/>
          </a:p>
        </p:txBody>
      </p:sp>
      <p:sp>
        <p:nvSpPr>
          <p:cNvPr id="3" name="Text Placeholder 2"/>
          <p:cNvSpPr>
            <a:spLocks noGrp="1"/>
          </p:cNvSpPr>
          <p:nvPr>
            <p:ph type="body" sz="quarter" idx="10"/>
          </p:nvPr>
        </p:nvSpPr>
        <p:spPr>
          <a:xfrm>
            <a:off x="519112" y="1447799"/>
            <a:ext cx="11149013" cy="984885"/>
          </a:xfrm>
        </p:spPr>
        <p:txBody>
          <a:bodyPr/>
          <a:lstStyle/>
          <a:p>
            <a:pPr marL="460375" lvl="1" indent="-460375"/>
            <a:r>
              <a:rPr lang="en-US" sz="3200" dirty="0" smtClean="0"/>
              <a:t>Factors </a:t>
            </a:r>
            <a:r>
              <a:rPr lang="en-US" sz="3200" dirty="0"/>
              <a:t>to think through for capacity planning	</a:t>
            </a:r>
          </a:p>
          <a:p>
            <a:endParaRPr lang="en-US" dirty="0"/>
          </a:p>
        </p:txBody>
      </p:sp>
    </p:spTree>
    <p:extLst>
      <p:ext uri="{BB962C8B-B14F-4D97-AF65-F5344CB8AC3E}">
        <p14:creationId xmlns:p14="http://schemas.microsoft.com/office/powerpoint/2010/main" val="126769364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bwMode="auto">
          <a:xfrm>
            <a:off x="2684727" y="2666999"/>
            <a:ext cx="6914885" cy="2286001"/>
          </a:xfrm>
          <a:prstGeom prst="rect">
            <a:avLst/>
          </a:prstGeom>
          <a:solidFill>
            <a:schemeClr val="accent5"/>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BI Semantic Model: Architecture</a:t>
            </a:r>
          </a:p>
        </p:txBody>
      </p:sp>
      <p:sp>
        <p:nvSpPr>
          <p:cNvPr id="5" name="Chevron 27"/>
          <p:cNvSpPr/>
          <p:nvPr/>
        </p:nvSpPr>
        <p:spPr bwMode="auto">
          <a:xfrm>
            <a:off x="3758222" y="3657600"/>
            <a:ext cx="2647353" cy="502482"/>
          </a:xfrm>
          <a:custGeom>
            <a:avLst/>
            <a:gdLst>
              <a:gd name="connsiteX0" fmla="*/ 0 w 5118527"/>
              <a:gd name="connsiteY0" fmla="*/ 0 h 502482"/>
              <a:gd name="connsiteX1" fmla="*/ 4995695 w 5118527"/>
              <a:gd name="connsiteY1" fmla="*/ 0 h 502482"/>
              <a:gd name="connsiteX2" fmla="*/ 5118527 w 5118527"/>
              <a:gd name="connsiteY2" fmla="*/ 251241 h 502482"/>
              <a:gd name="connsiteX3" fmla="*/ 4995695 w 5118527"/>
              <a:gd name="connsiteY3" fmla="*/ 502482 h 502482"/>
              <a:gd name="connsiteX4" fmla="*/ 0 w 5118527"/>
              <a:gd name="connsiteY4" fmla="*/ 502482 h 502482"/>
              <a:gd name="connsiteX5" fmla="*/ 122832 w 5118527"/>
              <a:gd name="connsiteY5" fmla="*/ 251241 h 502482"/>
              <a:gd name="connsiteX6" fmla="*/ 0 w 5118527"/>
              <a:gd name="connsiteY6" fmla="*/ 0 h 502482"/>
              <a:gd name="connsiteX0" fmla="*/ 0 w 4995697"/>
              <a:gd name="connsiteY0" fmla="*/ 0 h 502482"/>
              <a:gd name="connsiteX1" fmla="*/ 4995695 w 4995697"/>
              <a:gd name="connsiteY1" fmla="*/ 0 h 502482"/>
              <a:gd name="connsiteX2" fmla="*/ 4995697 w 4995697"/>
              <a:gd name="connsiteY2" fmla="*/ 285360 h 502482"/>
              <a:gd name="connsiteX3" fmla="*/ 4995695 w 4995697"/>
              <a:gd name="connsiteY3" fmla="*/ 502482 h 502482"/>
              <a:gd name="connsiteX4" fmla="*/ 0 w 4995697"/>
              <a:gd name="connsiteY4" fmla="*/ 502482 h 502482"/>
              <a:gd name="connsiteX5" fmla="*/ 122832 w 4995697"/>
              <a:gd name="connsiteY5" fmla="*/ 251241 h 502482"/>
              <a:gd name="connsiteX6" fmla="*/ 0 w 4995697"/>
              <a:gd name="connsiteY6" fmla="*/ 0 h 5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697" h="502482">
                <a:moveTo>
                  <a:pt x="0" y="0"/>
                </a:moveTo>
                <a:lnTo>
                  <a:pt x="4995695" y="0"/>
                </a:lnTo>
                <a:cubicBezTo>
                  <a:pt x="4995696" y="95120"/>
                  <a:pt x="4995696" y="190240"/>
                  <a:pt x="4995697" y="285360"/>
                </a:cubicBezTo>
                <a:cubicBezTo>
                  <a:pt x="4995696" y="357734"/>
                  <a:pt x="4995696" y="430108"/>
                  <a:pt x="4995695" y="502482"/>
                </a:cubicBezTo>
                <a:lnTo>
                  <a:pt x="0" y="502482"/>
                </a:lnTo>
                <a:lnTo>
                  <a:pt x="122832" y="251241"/>
                </a:lnTo>
                <a:lnTo>
                  <a:pt x="0" y="0"/>
                </a:lnTo>
                <a:close/>
              </a:path>
            </a:pathLst>
          </a:custGeom>
          <a:gradFill>
            <a:gsLst>
              <a:gs pos="0">
                <a:srgbClr val="FFC000"/>
              </a:gs>
              <a:gs pos="80000">
                <a:srgbClr val="FFC000"/>
              </a:gs>
              <a:gs pos="100000">
                <a:srgbClr val="FFC000"/>
              </a:gs>
            </a:gsLst>
          </a:gra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6" name="Chevron 27"/>
          <p:cNvSpPr/>
          <p:nvPr/>
        </p:nvSpPr>
        <p:spPr bwMode="auto">
          <a:xfrm>
            <a:off x="3758222" y="4277992"/>
            <a:ext cx="2647353" cy="502482"/>
          </a:xfrm>
          <a:custGeom>
            <a:avLst/>
            <a:gdLst>
              <a:gd name="connsiteX0" fmla="*/ 0 w 5118527"/>
              <a:gd name="connsiteY0" fmla="*/ 0 h 502482"/>
              <a:gd name="connsiteX1" fmla="*/ 4995695 w 5118527"/>
              <a:gd name="connsiteY1" fmla="*/ 0 h 502482"/>
              <a:gd name="connsiteX2" fmla="*/ 5118527 w 5118527"/>
              <a:gd name="connsiteY2" fmla="*/ 251241 h 502482"/>
              <a:gd name="connsiteX3" fmla="*/ 4995695 w 5118527"/>
              <a:gd name="connsiteY3" fmla="*/ 502482 h 502482"/>
              <a:gd name="connsiteX4" fmla="*/ 0 w 5118527"/>
              <a:gd name="connsiteY4" fmla="*/ 502482 h 502482"/>
              <a:gd name="connsiteX5" fmla="*/ 122832 w 5118527"/>
              <a:gd name="connsiteY5" fmla="*/ 251241 h 502482"/>
              <a:gd name="connsiteX6" fmla="*/ 0 w 5118527"/>
              <a:gd name="connsiteY6" fmla="*/ 0 h 502482"/>
              <a:gd name="connsiteX0" fmla="*/ 0 w 4995697"/>
              <a:gd name="connsiteY0" fmla="*/ 0 h 502482"/>
              <a:gd name="connsiteX1" fmla="*/ 4995695 w 4995697"/>
              <a:gd name="connsiteY1" fmla="*/ 0 h 502482"/>
              <a:gd name="connsiteX2" fmla="*/ 4995697 w 4995697"/>
              <a:gd name="connsiteY2" fmla="*/ 285360 h 502482"/>
              <a:gd name="connsiteX3" fmla="*/ 4995695 w 4995697"/>
              <a:gd name="connsiteY3" fmla="*/ 502482 h 502482"/>
              <a:gd name="connsiteX4" fmla="*/ 0 w 4995697"/>
              <a:gd name="connsiteY4" fmla="*/ 502482 h 502482"/>
              <a:gd name="connsiteX5" fmla="*/ 122832 w 4995697"/>
              <a:gd name="connsiteY5" fmla="*/ 251241 h 502482"/>
              <a:gd name="connsiteX6" fmla="*/ 0 w 4995697"/>
              <a:gd name="connsiteY6" fmla="*/ 0 h 5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697" h="502482">
                <a:moveTo>
                  <a:pt x="0" y="0"/>
                </a:moveTo>
                <a:lnTo>
                  <a:pt x="4995695" y="0"/>
                </a:lnTo>
                <a:cubicBezTo>
                  <a:pt x="4995696" y="95120"/>
                  <a:pt x="4995696" y="190240"/>
                  <a:pt x="4995697" y="285360"/>
                </a:cubicBezTo>
                <a:cubicBezTo>
                  <a:pt x="4995696" y="357734"/>
                  <a:pt x="4995696" y="430108"/>
                  <a:pt x="4995695" y="502482"/>
                </a:cubicBezTo>
                <a:lnTo>
                  <a:pt x="0" y="502482"/>
                </a:lnTo>
                <a:lnTo>
                  <a:pt x="122832" y="251241"/>
                </a:lnTo>
                <a:lnTo>
                  <a:pt x="0" y="0"/>
                </a:lnTo>
                <a:close/>
              </a:path>
            </a:pathLst>
          </a:custGeom>
          <a:gradFill>
            <a:gsLst>
              <a:gs pos="0">
                <a:srgbClr val="FFC000"/>
              </a:gs>
              <a:gs pos="80000">
                <a:srgbClr val="FFC000"/>
              </a:gs>
              <a:gs pos="100000">
                <a:srgbClr val="FFC000"/>
              </a:gs>
            </a:gsLst>
          </a:gra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7" name="Chevron 27"/>
          <p:cNvSpPr/>
          <p:nvPr/>
        </p:nvSpPr>
        <p:spPr bwMode="auto">
          <a:xfrm>
            <a:off x="3758222" y="3030127"/>
            <a:ext cx="2647353" cy="502482"/>
          </a:xfrm>
          <a:custGeom>
            <a:avLst/>
            <a:gdLst>
              <a:gd name="connsiteX0" fmla="*/ 0 w 5118527"/>
              <a:gd name="connsiteY0" fmla="*/ 0 h 502482"/>
              <a:gd name="connsiteX1" fmla="*/ 4995695 w 5118527"/>
              <a:gd name="connsiteY1" fmla="*/ 0 h 502482"/>
              <a:gd name="connsiteX2" fmla="*/ 5118527 w 5118527"/>
              <a:gd name="connsiteY2" fmla="*/ 251241 h 502482"/>
              <a:gd name="connsiteX3" fmla="*/ 4995695 w 5118527"/>
              <a:gd name="connsiteY3" fmla="*/ 502482 h 502482"/>
              <a:gd name="connsiteX4" fmla="*/ 0 w 5118527"/>
              <a:gd name="connsiteY4" fmla="*/ 502482 h 502482"/>
              <a:gd name="connsiteX5" fmla="*/ 122832 w 5118527"/>
              <a:gd name="connsiteY5" fmla="*/ 251241 h 502482"/>
              <a:gd name="connsiteX6" fmla="*/ 0 w 5118527"/>
              <a:gd name="connsiteY6" fmla="*/ 0 h 502482"/>
              <a:gd name="connsiteX0" fmla="*/ 0 w 4995697"/>
              <a:gd name="connsiteY0" fmla="*/ 0 h 502482"/>
              <a:gd name="connsiteX1" fmla="*/ 4995695 w 4995697"/>
              <a:gd name="connsiteY1" fmla="*/ 0 h 502482"/>
              <a:gd name="connsiteX2" fmla="*/ 4995697 w 4995697"/>
              <a:gd name="connsiteY2" fmla="*/ 285360 h 502482"/>
              <a:gd name="connsiteX3" fmla="*/ 4995695 w 4995697"/>
              <a:gd name="connsiteY3" fmla="*/ 502482 h 502482"/>
              <a:gd name="connsiteX4" fmla="*/ 0 w 4995697"/>
              <a:gd name="connsiteY4" fmla="*/ 502482 h 502482"/>
              <a:gd name="connsiteX5" fmla="*/ 122832 w 4995697"/>
              <a:gd name="connsiteY5" fmla="*/ 251241 h 502482"/>
              <a:gd name="connsiteX6" fmla="*/ 0 w 4995697"/>
              <a:gd name="connsiteY6" fmla="*/ 0 h 5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697" h="502482">
                <a:moveTo>
                  <a:pt x="0" y="0"/>
                </a:moveTo>
                <a:lnTo>
                  <a:pt x="4995695" y="0"/>
                </a:lnTo>
                <a:cubicBezTo>
                  <a:pt x="4995696" y="95120"/>
                  <a:pt x="4995696" y="190240"/>
                  <a:pt x="4995697" y="285360"/>
                </a:cubicBezTo>
                <a:cubicBezTo>
                  <a:pt x="4995696" y="357734"/>
                  <a:pt x="4995696" y="430108"/>
                  <a:pt x="4995695" y="502482"/>
                </a:cubicBezTo>
                <a:lnTo>
                  <a:pt x="0" y="502482"/>
                </a:lnTo>
                <a:lnTo>
                  <a:pt x="122832" y="251241"/>
                </a:lnTo>
                <a:lnTo>
                  <a:pt x="0" y="0"/>
                </a:lnTo>
                <a:close/>
              </a:path>
            </a:pathLst>
          </a:custGeom>
          <a:gradFill>
            <a:gsLst>
              <a:gs pos="0">
                <a:srgbClr val="FFC000"/>
              </a:gs>
              <a:gs pos="80000">
                <a:srgbClr val="FFC000"/>
              </a:gs>
              <a:gs pos="100000">
                <a:srgbClr val="FFC000"/>
              </a:gs>
            </a:gsLst>
          </a:gra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121766" y="2666999"/>
            <a:ext cx="2089033" cy="369332"/>
          </a:xfrm>
          <a:prstGeom prst="rect">
            <a:avLst/>
          </a:prstGeom>
        </p:spPr>
        <p:txBody>
          <a:bodyPr wrap="none">
            <a:spAutoFit/>
          </a:bodyPr>
          <a:lstStyle/>
          <a:p>
            <a:pPr algn="ctr" defTabSz="914099" fontAlgn="base">
              <a:spcBef>
                <a:spcPct val="0"/>
              </a:spcBef>
              <a:spcAft>
                <a:spcPct val="0"/>
              </a:spcAft>
            </a:pPr>
            <a:r>
              <a:rPr lang="en-US" dirty="0">
                <a:gradFill>
                  <a:gsLst>
                    <a:gs pos="0">
                      <a:srgbClr val="FFFFFF"/>
                    </a:gs>
                    <a:gs pos="100000">
                      <a:srgbClr val="FFFFFF"/>
                    </a:gs>
                  </a:gsLst>
                  <a:lin ang="5400000" scaled="0"/>
                </a:gradFill>
                <a:effectLst>
                  <a:outerShdw blurRad="38100" dist="38100" dir="2700000" algn="tl">
                    <a:srgbClr val="000000">
                      <a:alpha val="43137"/>
                    </a:srgbClr>
                  </a:outerShdw>
                </a:effectLst>
              </a:rPr>
              <a:t>BI Semantic Model</a:t>
            </a:r>
          </a:p>
        </p:txBody>
      </p:sp>
      <p:sp>
        <p:nvSpPr>
          <p:cNvPr id="9" name="Rectangle 8"/>
          <p:cNvSpPr/>
          <p:nvPr/>
        </p:nvSpPr>
        <p:spPr>
          <a:xfrm>
            <a:off x="4200902" y="3124200"/>
            <a:ext cx="1292341" cy="338554"/>
          </a:xfrm>
          <a:prstGeom prst="rect">
            <a:avLst/>
          </a:prstGeom>
        </p:spPr>
        <p:txBody>
          <a:bodyPr wrap="none">
            <a:spAutoFit/>
          </a:bodyPr>
          <a:lstStyle/>
          <a:p>
            <a:pPr defTabSz="914099" fontAlgn="base">
              <a:spcBef>
                <a:spcPct val="0"/>
              </a:spcBef>
              <a:spcAft>
                <a:spcPct val="0"/>
              </a:spcAft>
            </a:pPr>
            <a:r>
              <a:rPr lang="en-US" sz="1600" dirty="0" smtClean="0">
                <a:solidFill>
                  <a:schemeClr val="bg1"/>
                </a:solidFill>
              </a:rPr>
              <a:t>Data model </a:t>
            </a:r>
            <a:endParaRPr lang="en-US" sz="1600" dirty="0">
              <a:solidFill>
                <a:schemeClr val="bg1"/>
              </a:solidFill>
            </a:endParaRPr>
          </a:p>
        </p:txBody>
      </p:sp>
      <p:sp>
        <p:nvSpPr>
          <p:cNvPr id="10" name="Rectangle 9"/>
          <p:cNvSpPr/>
          <p:nvPr/>
        </p:nvSpPr>
        <p:spPr>
          <a:xfrm>
            <a:off x="4200901" y="3614188"/>
            <a:ext cx="1495922" cy="584775"/>
          </a:xfrm>
          <a:prstGeom prst="rect">
            <a:avLst/>
          </a:prstGeom>
        </p:spPr>
        <p:txBody>
          <a:bodyPr wrap="none">
            <a:spAutoFit/>
          </a:bodyPr>
          <a:lstStyle/>
          <a:p>
            <a:pPr defTabSz="914099" fontAlgn="base">
              <a:spcBef>
                <a:spcPct val="0"/>
              </a:spcBef>
              <a:spcAft>
                <a:spcPct val="0"/>
              </a:spcAft>
            </a:pPr>
            <a:r>
              <a:rPr lang="en-US" sz="1600" dirty="0" smtClean="0">
                <a:solidFill>
                  <a:schemeClr val="bg1"/>
                </a:solidFill>
              </a:rPr>
              <a:t>Business logic </a:t>
            </a:r>
          </a:p>
          <a:p>
            <a:pPr defTabSz="914099" fontAlgn="base">
              <a:spcBef>
                <a:spcPct val="0"/>
              </a:spcBef>
              <a:spcAft>
                <a:spcPct val="0"/>
              </a:spcAft>
            </a:pPr>
            <a:r>
              <a:rPr lang="en-US" sz="1600" dirty="0" smtClean="0">
                <a:solidFill>
                  <a:schemeClr val="bg1"/>
                </a:solidFill>
              </a:rPr>
              <a:t>and </a:t>
            </a:r>
            <a:r>
              <a:rPr lang="en-US" sz="1600" dirty="0">
                <a:solidFill>
                  <a:schemeClr val="bg1"/>
                </a:solidFill>
              </a:rPr>
              <a:t>queries</a:t>
            </a:r>
          </a:p>
        </p:txBody>
      </p:sp>
      <p:sp>
        <p:nvSpPr>
          <p:cNvPr id="11" name="Rectangle 10"/>
          <p:cNvSpPr/>
          <p:nvPr/>
        </p:nvSpPr>
        <p:spPr>
          <a:xfrm>
            <a:off x="4200901" y="4359956"/>
            <a:ext cx="1236236" cy="338554"/>
          </a:xfrm>
          <a:prstGeom prst="rect">
            <a:avLst/>
          </a:prstGeom>
        </p:spPr>
        <p:txBody>
          <a:bodyPr wrap="none">
            <a:spAutoFit/>
          </a:bodyPr>
          <a:lstStyle/>
          <a:p>
            <a:pPr defTabSz="914099" fontAlgn="base">
              <a:spcBef>
                <a:spcPct val="0"/>
              </a:spcBef>
              <a:spcAft>
                <a:spcPct val="0"/>
              </a:spcAft>
            </a:pPr>
            <a:r>
              <a:rPr lang="en-US" sz="1600" dirty="0" smtClean="0">
                <a:solidFill>
                  <a:schemeClr val="bg1"/>
                </a:solidFill>
              </a:rPr>
              <a:t>Data access</a:t>
            </a:r>
            <a:endParaRPr lang="en-US" sz="1200" dirty="0">
              <a:solidFill>
                <a:schemeClr val="bg1"/>
              </a:solidFill>
            </a:endParaRPr>
          </a:p>
        </p:txBody>
      </p:sp>
      <p:pic>
        <p:nvPicPr>
          <p:cNvPr id="12" name="Picture 4" descr="C:\Users\pavc\Downloads\smallScreensh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945" y="5911659"/>
            <a:ext cx="481965" cy="361568"/>
          </a:xfrm>
          <a:prstGeom prst="rect">
            <a:avLst/>
          </a:prstGeom>
          <a:noFill/>
          <a:ln>
            <a:noFill/>
          </a:ln>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515" y="5911662"/>
            <a:ext cx="604063" cy="369005"/>
          </a:xfrm>
          <a:prstGeom prst="rect">
            <a:avLst/>
          </a:prstGeom>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5068" y="5911662"/>
            <a:ext cx="785994" cy="39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0321" y="5911662"/>
            <a:ext cx="433322" cy="48565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1631" y="5911662"/>
            <a:ext cx="400740" cy="490907"/>
          </a:xfrm>
          <a:prstGeom prst="rect">
            <a:avLst/>
          </a:prstGeom>
        </p:spPr>
      </p:pic>
      <p:cxnSp>
        <p:nvCxnSpPr>
          <p:cNvPr id="17" name="Elbow Connector 16"/>
          <p:cNvCxnSpPr>
            <a:stCxn id="19" idx="2"/>
          </p:cNvCxnSpPr>
          <p:nvPr/>
        </p:nvCxnSpPr>
        <p:spPr>
          <a:xfrm rot="16200000" flipH="1">
            <a:off x="4150742" y="701461"/>
            <a:ext cx="743302" cy="3187779"/>
          </a:xfrm>
          <a:prstGeom prst="bentConnector3">
            <a:avLst>
              <a:gd name="adj1" fmla="val 50000"/>
            </a:avLst>
          </a:prstGeom>
          <a:ln w="28575">
            <a:solidFill>
              <a:srgbClr val="F6AE1E"/>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Picture 17" descr="Excel2007_ProductIcon.png"/>
          <p:cNvPicPr>
            <a:picLocks noChangeAspect="1"/>
          </p:cNvPicPr>
          <p:nvPr/>
        </p:nvPicPr>
        <p:blipFill>
          <a:blip r:embed="rId8" cstate="print"/>
          <a:stretch>
            <a:fillRect/>
          </a:stretch>
        </p:blipFill>
        <p:spPr>
          <a:xfrm>
            <a:off x="5783740" y="1563252"/>
            <a:ext cx="487553" cy="354088"/>
          </a:xfrm>
          <a:prstGeom prst="rect">
            <a:avLst/>
          </a:prstGeom>
          <a:noFill/>
          <a:ln>
            <a:noFill/>
          </a:ln>
          <a:effectLst>
            <a:outerShdw blurRad="50800" dist="38100" dir="2700000" algn="tl" rotWithShape="0">
              <a:prstClr val="black">
                <a:alpha val="40000"/>
              </a:prstClr>
            </a:outerShdw>
          </a:effectLst>
        </p:spPr>
      </p:pic>
      <p:pic>
        <p:nvPicPr>
          <p:cNvPr id="19" name="Picture 8" descr="C:\from tstenvrouter\DVD\ResDVD36_Disk1_MS_Confidential\DVD_ART36\Artwork_Imagery\Icons - Illustrations\_ REAL VISTA STYLE\product finished stacked cube.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892" t="20072" r="12679" b="12244"/>
          <a:stretch/>
        </p:blipFill>
        <p:spPr bwMode="auto">
          <a:xfrm>
            <a:off x="2684727" y="1586552"/>
            <a:ext cx="487553" cy="3371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38473" y="1575441"/>
            <a:ext cx="487553" cy="31534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48109" y="1524000"/>
            <a:ext cx="487553" cy="36576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Elbow Connector 45"/>
          <p:cNvCxnSpPr/>
          <p:nvPr/>
        </p:nvCxnSpPr>
        <p:spPr>
          <a:xfrm>
            <a:off x="4393528" y="1939504"/>
            <a:ext cx="0" cy="365760"/>
          </a:xfrm>
          <a:prstGeom prst="straightConnector1">
            <a:avLst/>
          </a:prstGeom>
          <a:ln w="28575">
            <a:solidFill>
              <a:srgbClr val="FFC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Elbow Connector 48"/>
          <p:cNvCxnSpPr/>
          <p:nvPr/>
        </p:nvCxnSpPr>
        <p:spPr>
          <a:xfrm>
            <a:off x="6118478" y="1933143"/>
            <a:ext cx="3" cy="365760"/>
          </a:xfrm>
          <a:prstGeom prst="straightConnector1">
            <a:avLst/>
          </a:prstGeom>
          <a:ln w="28575">
            <a:solidFill>
              <a:srgbClr val="F6AE1E"/>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Elbow Connector 51"/>
          <p:cNvCxnSpPr/>
          <p:nvPr/>
        </p:nvCxnSpPr>
        <p:spPr>
          <a:xfrm flipV="1">
            <a:off x="7483425" y="1939505"/>
            <a:ext cx="1" cy="365760"/>
          </a:xfrm>
          <a:prstGeom prst="straightConnector1">
            <a:avLst/>
          </a:prstGeom>
          <a:ln w="28575">
            <a:solidFill>
              <a:srgbClr val="FFC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5" idx="0"/>
            <a:endCxn id="103" idx="2"/>
          </p:cNvCxnSpPr>
          <p:nvPr/>
        </p:nvCxnSpPr>
        <p:spPr>
          <a:xfrm rot="5400000" flipH="1" flipV="1">
            <a:off x="4100245" y="3869737"/>
            <a:ext cx="958662" cy="3125188"/>
          </a:xfrm>
          <a:prstGeom prst="bentConnector3">
            <a:avLst>
              <a:gd name="adj1" fmla="val 66832"/>
            </a:avLst>
          </a:prstGeom>
          <a:ln w="28575">
            <a:solidFill>
              <a:srgbClr val="FFC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6" idx="0"/>
            <a:endCxn id="103" idx="2"/>
          </p:cNvCxnSpPr>
          <p:nvPr/>
        </p:nvCxnSpPr>
        <p:spPr>
          <a:xfrm rot="5400000" flipH="1" flipV="1">
            <a:off x="4882754" y="4652247"/>
            <a:ext cx="958662" cy="1560169"/>
          </a:xfrm>
          <a:prstGeom prst="bentConnector3">
            <a:avLst>
              <a:gd name="adj1" fmla="val 67634"/>
            </a:avLst>
          </a:prstGeom>
          <a:ln w="28575">
            <a:solidFill>
              <a:srgbClr val="FFC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60"/>
          <p:cNvCxnSpPr>
            <a:endCxn id="103" idx="2"/>
          </p:cNvCxnSpPr>
          <p:nvPr/>
        </p:nvCxnSpPr>
        <p:spPr>
          <a:xfrm flipV="1">
            <a:off x="6114197" y="4953000"/>
            <a:ext cx="27973" cy="958659"/>
          </a:xfrm>
          <a:prstGeom prst="straightConnector1">
            <a:avLst/>
          </a:prstGeom>
          <a:ln w="28575">
            <a:solidFill>
              <a:srgbClr val="FFC000"/>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2" idx="0"/>
            <a:endCxn id="103" idx="2"/>
          </p:cNvCxnSpPr>
          <p:nvPr/>
        </p:nvCxnSpPr>
        <p:spPr>
          <a:xfrm rot="16200000" flipV="1">
            <a:off x="6365220" y="4729951"/>
            <a:ext cx="958659" cy="1404758"/>
          </a:xfrm>
          <a:prstGeom prst="bentConnector3">
            <a:avLst>
              <a:gd name="adj1" fmla="val 68435"/>
            </a:avLst>
          </a:prstGeom>
          <a:ln w="28575">
            <a:solidFill>
              <a:srgbClr val="FFC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4" idx="0"/>
            <a:endCxn id="103" idx="2"/>
          </p:cNvCxnSpPr>
          <p:nvPr/>
        </p:nvCxnSpPr>
        <p:spPr>
          <a:xfrm rot="16200000" flipV="1">
            <a:off x="7270787" y="3824383"/>
            <a:ext cx="958662" cy="3215895"/>
          </a:xfrm>
          <a:prstGeom prst="bentConnector3">
            <a:avLst>
              <a:gd name="adj1" fmla="val 68435"/>
            </a:avLst>
          </a:prstGeom>
          <a:ln w="28575">
            <a:solidFill>
              <a:srgbClr val="FFC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00234" y="3655874"/>
            <a:ext cx="473959" cy="535126"/>
          </a:xfrm>
          <a:prstGeom prst="rect">
            <a:avLst/>
          </a:prstGeom>
        </p:spPr>
      </p:pic>
      <p:cxnSp>
        <p:nvCxnSpPr>
          <p:cNvPr id="31" name="Straight Arrow Connector 30"/>
          <p:cNvCxnSpPr/>
          <p:nvPr/>
        </p:nvCxnSpPr>
        <p:spPr>
          <a:xfrm>
            <a:off x="2873880" y="4360956"/>
            <a:ext cx="491951" cy="298553"/>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32" name="Straight Arrow Connector 31"/>
          <p:cNvCxnSpPr/>
          <p:nvPr/>
        </p:nvCxnSpPr>
        <p:spPr>
          <a:xfrm flipH="1">
            <a:off x="2873879" y="4360956"/>
            <a:ext cx="471483" cy="298553"/>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3113410" y="4284755"/>
            <a:ext cx="0" cy="429905"/>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pic>
        <p:nvPicPr>
          <p:cNvPr id="34"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44059" y="3124203"/>
            <a:ext cx="625570" cy="35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hevron 27"/>
          <p:cNvSpPr/>
          <p:nvPr/>
        </p:nvSpPr>
        <p:spPr bwMode="auto">
          <a:xfrm>
            <a:off x="6499136" y="3030127"/>
            <a:ext cx="1446923" cy="502482"/>
          </a:xfrm>
          <a:prstGeom prst="rect">
            <a:avLst/>
          </a:prstGeom>
          <a:gradFill>
            <a:gsLst>
              <a:gs pos="0">
                <a:srgbClr val="FFC000"/>
              </a:gs>
              <a:gs pos="80000">
                <a:srgbClr val="FFC000"/>
              </a:gs>
              <a:gs pos="100000">
                <a:srgbClr val="FFC000"/>
              </a:gs>
            </a:gsLst>
          </a:gra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36" name="Chevron 27"/>
          <p:cNvSpPr/>
          <p:nvPr/>
        </p:nvSpPr>
        <p:spPr bwMode="auto">
          <a:xfrm>
            <a:off x="8024312" y="3030127"/>
            <a:ext cx="1446923" cy="502482"/>
          </a:xfrm>
          <a:prstGeom prst="rect">
            <a:avLst/>
          </a:prstGeom>
          <a:gradFill>
            <a:gsLst>
              <a:gs pos="0">
                <a:srgbClr val="FFC000"/>
              </a:gs>
              <a:gs pos="80000">
                <a:srgbClr val="FFC000"/>
              </a:gs>
              <a:gs pos="100000">
                <a:srgbClr val="FFC000"/>
              </a:gs>
            </a:gsLst>
          </a:gra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37" name="Chevron 27"/>
          <p:cNvSpPr/>
          <p:nvPr/>
        </p:nvSpPr>
        <p:spPr bwMode="auto">
          <a:xfrm>
            <a:off x="6499136" y="3653620"/>
            <a:ext cx="1446923" cy="502482"/>
          </a:xfrm>
          <a:prstGeom prst="rect">
            <a:avLst/>
          </a:prstGeom>
          <a:gradFill>
            <a:gsLst>
              <a:gs pos="0">
                <a:srgbClr val="FFC000"/>
              </a:gs>
              <a:gs pos="80000">
                <a:srgbClr val="FFC000"/>
              </a:gs>
              <a:gs pos="100000">
                <a:srgbClr val="FFC000"/>
              </a:gs>
            </a:gsLst>
          </a:gra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38" name="Chevron 27"/>
          <p:cNvSpPr/>
          <p:nvPr/>
        </p:nvSpPr>
        <p:spPr bwMode="auto">
          <a:xfrm>
            <a:off x="8024312" y="3657493"/>
            <a:ext cx="1446923" cy="502482"/>
          </a:xfrm>
          <a:prstGeom prst="rect">
            <a:avLst/>
          </a:prstGeom>
          <a:gradFill>
            <a:gsLst>
              <a:gs pos="0">
                <a:srgbClr val="FFC000"/>
              </a:gs>
              <a:gs pos="80000">
                <a:srgbClr val="FFC000"/>
              </a:gs>
              <a:gs pos="100000">
                <a:srgbClr val="FFC000"/>
              </a:gs>
            </a:gsLst>
          </a:gra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39" name="Chevron 27"/>
          <p:cNvSpPr/>
          <p:nvPr/>
        </p:nvSpPr>
        <p:spPr bwMode="auto">
          <a:xfrm>
            <a:off x="6499137" y="4275759"/>
            <a:ext cx="689136" cy="502482"/>
          </a:xfrm>
          <a:prstGeom prst="rect">
            <a:avLst/>
          </a:prstGeom>
          <a:gradFill>
            <a:gsLst>
              <a:gs pos="0">
                <a:srgbClr val="FFC000"/>
              </a:gs>
              <a:gs pos="80000">
                <a:srgbClr val="FFC000"/>
              </a:gs>
              <a:gs pos="100000">
                <a:srgbClr val="FFC000"/>
              </a:gs>
            </a:gsLst>
          </a:gra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40" name="Chevron 27"/>
          <p:cNvSpPr/>
          <p:nvPr/>
        </p:nvSpPr>
        <p:spPr bwMode="auto">
          <a:xfrm>
            <a:off x="8028192" y="4278615"/>
            <a:ext cx="689136" cy="502482"/>
          </a:xfrm>
          <a:prstGeom prst="rect">
            <a:avLst/>
          </a:prstGeom>
          <a:gradFill>
            <a:gsLst>
              <a:gs pos="0">
                <a:srgbClr val="FFC000"/>
              </a:gs>
              <a:gs pos="80000">
                <a:srgbClr val="FFC000"/>
              </a:gs>
              <a:gs pos="100000">
                <a:srgbClr val="FFC000"/>
              </a:gs>
            </a:gsLst>
          </a:gra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41" name="Chevron 27"/>
          <p:cNvSpPr/>
          <p:nvPr/>
        </p:nvSpPr>
        <p:spPr bwMode="auto">
          <a:xfrm>
            <a:off x="7254059" y="4275759"/>
            <a:ext cx="689136" cy="502482"/>
          </a:xfrm>
          <a:prstGeom prst="rect">
            <a:avLst/>
          </a:prstGeom>
          <a:gradFill>
            <a:gsLst>
              <a:gs pos="0">
                <a:srgbClr val="FFC000"/>
              </a:gs>
              <a:gs pos="80000">
                <a:srgbClr val="FFC000"/>
              </a:gs>
              <a:gs pos="100000">
                <a:srgbClr val="FFC000"/>
              </a:gs>
            </a:gsLst>
          </a:gra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42" name="Chevron 27"/>
          <p:cNvSpPr/>
          <p:nvPr/>
        </p:nvSpPr>
        <p:spPr bwMode="auto">
          <a:xfrm>
            <a:off x="8763906" y="4275759"/>
            <a:ext cx="689136" cy="502482"/>
          </a:xfrm>
          <a:prstGeom prst="rect">
            <a:avLst/>
          </a:prstGeom>
          <a:gradFill>
            <a:gsLst>
              <a:gs pos="0">
                <a:srgbClr val="FFC000"/>
              </a:gs>
              <a:gs pos="80000">
                <a:srgbClr val="FFC000"/>
              </a:gs>
              <a:gs pos="100000">
                <a:srgbClr val="FFC000"/>
              </a:gs>
            </a:gsLst>
          </a:gra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43" name="Rectangle 42"/>
          <p:cNvSpPr/>
          <p:nvPr/>
        </p:nvSpPr>
        <p:spPr>
          <a:xfrm>
            <a:off x="6517460" y="4385377"/>
            <a:ext cx="652487" cy="276999"/>
          </a:xfrm>
          <a:prstGeom prst="rect">
            <a:avLst/>
          </a:prstGeom>
        </p:spPr>
        <p:txBody>
          <a:bodyPr wrap="none">
            <a:spAutoFit/>
          </a:bodyPr>
          <a:lstStyle/>
          <a:p>
            <a:pPr algn="ctr"/>
            <a:r>
              <a:rPr lang="en-US" sz="1200" dirty="0">
                <a:solidFill>
                  <a:schemeClr val="bg1"/>
                </a:solidFill>
              </a:rPr>
              <a:t>ROLAP</a:t>
            </a:r>
          </a:p>
        </p:txBody>
      </p:sp>
      <p:sp>
        <p:nvSpPr>
          <p:cNvPr id="44" name="Rectangle 43"/>
          <p:cNvSpPr/>
          <p:nvPr/>
        </p:nvSpPr>
        <p:spPr>
          <a:xfrm>
            <a:off x="7266025" y="4388500"/>
            <a:ext cx="700449" cy="276999"/>
          </a:xfrm>
          <a:prstGeom prst="rect">
            <a:avLst/>
          </a:prstGeom>
        </p:spPr>
        <p:txBody>
          <a:bodyPr wrap="none">
            <a:spAutoFit/>
          </a:bodyPr>
          <a:lstStyle/>
          <a:p>
            <a:pPr algn="ctr"/>
            <a:r>
              <a:rPr lang="en-US" sz="1200" dirty="0" smtClean="0">
                <a:solidFill>
                  <a:schemeClr val="bg1"/>
                </a:solidFill>
              </a:rPr>
              <a:t>MOLAP</a:t>
            </a:r>
            <a:endParaRPr lang="en-US" sz="1200" dirty="0">
              <a:solidFill>
                <a:schemeClr val="bg1"/>
              </a:solidFill>
            </a:endParaRPr>
          </a:p>
        </p:txBody>
      </p:sp>
      <p:sp>
        <p:nvSpPr>
          <p:cNvPr id="45" name="Rectangle 44"/>
          <p:cNvSpPr/>
          <p:nvPr/>
        </p:nvSpPr>
        <p:spPr>
          <a:xfrm>
            <a:off x="7978453" y="4385377"/>
            <a:ext cx="749949" cy="276999"/>
          </a:xfrm>
          <a:prstGeom prst="rect">
            <a:avLst/>
          </a:prstGeom>
        </p:spPr>
        <p:txBody>
          <a:bodyPr wrap="none">
            <a:spAutoFit/>
          </a:bodyPr>
          <a:lstStyle/>
          <a:p>
            <a:pPr algn="ctr"/>
            <a:r>
              <a:rPr lang="en-US" sz="1200" dirty="0" smtClean="0">
                <a:solidFill>
                  <a:schemeClr val="bg1"/>
                </a:solidFill>
              </a:rPr>
              <a:t>VertiPaq</a:t>
            </a:r>
            <a:endParaRPr lang="en-US" sz="900" dirty="0">
              <a:solidFill>
                <a:schemeClr val="bg1"/>
              </a:solidFill>
            </a:endParaRPr>
          </a:p>
        </p:txBody>
      </p:sp>
      <p:sp>
        <p:nvSpPr>
          <p:cNvPr id="46" name="Rectangle 45"/>
          <p:cNvSpPr/>
          <p:nvPr/>
        </p:nvSpPr>
        <p:spPr>
          <a:xfrm>
            <a:off x="8808677" y="4298403"/>
            <a:ext cx="599588" cy="461665"/>
          </a:xfrm>
          <a:prstGeom prst="rect">
            <a:avLst/>
          </a:prstGeom>
        </p:spPr>
        <p:txBody>
          <a:bodyPr wrap="none">
            <a:spAutoFit/>
          </a:bodyPr>
          <a:lstStyle/>
          <a:p>
            <a:pPr algn="ctr"/>
            <a:r>
              <a:rPr lang="en-US" sz="1200" dirty="0" smtClean="0">
                <a:solidFill>
                  <a:schemeClr val="bg1"/>
                </a:solidFill>
              </a:rPr>
              <a:t>Direct</a:t>
            </a:r>
          </a:p>
          <a:p>
            <a:pPr algn="ctr"/>
            <a:r>
              <a:rPr lang="en-US" sz="1200" dirty="0" smtClean="0">
                <a:solidFill>
                  <a:schemeClr val="bg1"/>
                </a:solidFill>
              </a:rPr>
              <a:t>Query</a:t>
            </a:r>
            <a:endParaRPr lang="en-US" sz="1200" dirty="0">
              <a:solidFill>
                <a:schemeClr val="bg1"/>
              </a:solidFill>
            </a:endParaRPr>
          </a:p>
        </p:txBody>
      </p:sp>
      <p:sp>
        <p:nvSpPr>
          <p:cNvPr id="47" name="Rectangle 46"/>
          <p:cNvSpPr/>
          <p:nvPr/>
        </p:nvSpPr>
        <p:spPr>
          <a:xfrm>
            <a:off x="6989449" y="3770343"/>
            <a:ext cx="517321" cy="276999"/>
          </a:xfrm>
          <a:prstGeom prst="rect">
            <a:avLst/>
          </a:prstGeom>
        </p:spPr>
        <p:txBody>
          <a:bodyPr wrap="none">
            <a:spAutoFit/>
          </a:bodyPr>
          <a:lstStyle/>
          <a:p>
            <a:pPr algn="ctr"/>
            <a:r>
              <a:rPr lang="en-US" sz="1200" dirty="0" smtClean="0">
                <a:solidFill>
                  <a:schemeClr val="bg1"/>
                </a:solidFill>
              </a:rPr>
              <a:t>MDX</a:t>
            </a:r>
            <a:endParaRPr lang="en-US" sz="1200" dirty="0">
              <a:solidFill>
                <a:schemeClr val="bg1"/>
              </a:solidFill>
            </a:endParaRPr>
          </a:p>
        </p:txBody>
      </p:sp>
      <p:sp>
        <p:nvSpPr>
          <p:cNvPr id="48" name="Rectangle 47"/>
          <p:cNvSpPr/>
          <p:nvPr/>
        </p:nvSpPr>
        <p:spPr>
          <a:xfrm>
            <a:off x="8501142" y="3770343"/>
            <a:ext cx="480324" cy="276999"/>
          </a:xfrm>
          <a:prstGeom prst="rect">
            <a:avLst/>
          </a:prstGeom>
        </p:spPr>
        <p:txBody>
          <a:bodyPr wrap="none">
            <a:spAutoFit/>
          </a:bodyPr>
          <a:lstStyle/>
          <a:p>
            <a:pPr algn="ctr"/>
            <a:r>
              <a:rPr lang="en-US" sz="1200" dirty="0" smtClean="0">
                <a:solidFill>
                  <a:schemeClr val="bg1"/>
                </a:solidFill>
              </a:rPr>
              <a:t>DAX</a:t>
            </a:r>
            <a:endParaRPr lang="en-US" sz="1200" dirty="0">
              <a:solidFill>
                <a:schemeClr val="bg1"/>
              </a:solidFill>
            </a:endParaRPr>
          </a:p>
        </p:txBody>
      </p:sp>
      <p:sp>
        <p:nvSpPr>
          <p:cNvPr id="49" name="Rectangle 48"/>
          <p:cNvSpPr/>
          <p:nvPr/>
        </p:nvSpPr>
        <p:spPr>
          <a:xfrm>
            <a:off x="6736233" y="3047862"/>
            <a:ext cx="1007007" cy="461665"/>
          </a:xfrm>
          <a:prstGeom prst="rect">
            <a:avLst/>
          </a:prstGeom>
        </p:spPr>
        <p:txBody>
          <a:bodyPr wrap="none">
            <a:spAutoFit/>
          </a:bodyPr>
          <a:lstStyle/>
          <a:p>
            <a:pPr algn="ctr"/>
            <a:r>
              <a:rPr lang="en-US" sz="1200" dirty="0" smtClean="0">
                <a:solidFill>
                  <a:schemeClr val="bg1"/>
                </a:solidFill>
              </a:rPr>
              <a:t>Multi-</a:t>
            </a:r>
          </a:p>
          <a:p>
            <a:pPr algn="ctr"/>
            <a:r>
              <a:rPr lang="en-US" sz="1200" dirty="0" smtClean="0">
                <a:solidFill>
                  <a:schemeClr val="bg1"/>
                </a:solidFill>
              </a:rPr>
              <a:t>dimensional</a:t>
            </a:r>
            <a:endParaRPr lang="en-US" sz="1200" dirty="0">
              <a:solidFill>
                <a:schemeClr val="bg1"/>
              </a:solidFill>
            </a:endParaRPr>
          </a:p>
        </p:txBody>
      </p:sp>
      <p:sp>
        <p:nvSpPr>
          <p:cNvPr id="50" name="Rectangle 49"/>
          <p:cNvSpPr/>
          <p:nvPr/>
        </p:nvSpPr>
        <p:spPr>
          <a:xfrm>
            <a:off x="8411911" y="3124203"/>
            <a:ext cx="671722" cy="276999"/>
          </a:xfrm>
          <a:prstGeom prst="rect">
            <a:avLst/>
          </a:prstGeom>
        </p:spPr>
        <p:txBody>
          <a:bodyPr wrap="none">
            <a:spAutoFit/>
          </a:bodyPr>
          <a:lstStyle/>
          <a:p>
            <a:pPr algn="ctr"/>
            <a:r>
              <a:rPr lang="en-US" sz="1200" dirty="0" smtClean="0">
                <a:solidFill>
                  <a:schemeClr val="bg1"/>
                </a:solidFill>
              </a:rPr>
              <a:t>Tabular</a:t>
            </a:r>
            <a:endParaRPr lang="en-US" sz="1200" dirty="0">
              <a:solidFill>
                <a:schemeClr val="bg1"/>
              </a:solidFill>
            </a:endParaRPr>
          </a:p>
        </p:txBody>
      </p:sp>
      <p:cxnSp>
        <p:nvCxnSpPr>
          <p:cNvPr id="51" name="Elbow Connector 51"/>
          <p:cNvCxnSpPr/>
          <p:nvPr/>
        </p:nvCxnSpPr>
        <p:spPr>
          <a:xfrm flipV="1">
            <a:off x="9182249" y="1941279"/>
            <a:ext cx="1" cy="365760"/>
          </a:xfrm>
          <a:prstGeom prst="straightConnector1">
            <a:avLst/>
          </a:prstGeom>
          <a:ln w="28575">
            <a:solidFill>
              <a:srgbClr val="FFC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a:off x="6199916" y="2299648"/>
            <a:ext cx="2982334" cy="0"/>
          </a:xfrm>
          <a:prstGeom prst="straightConnector1">
            <a:avLst/>
          </a:prstGeom>
          <a:ln w="28575">
            <a:solidFill>
              <a:srgbClr val="F3AF35"/>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429813" y="1124890"/>
            <a:ext cx="997388" cy="461665"/>
          </a:xfrm>
          <a:prstGeom prst="rect">
            <a:avLst/>
          </a:prstGeom>
        </p:spPr>
        <p:txBody>
          <a:bodyPr wrap="none">
            <a:spAutoFit/>
          </a:bodyPr>
          <a:lstStyle/>
          <a:p>
            <a:pPr algn="ctr"/>
            <a:r>
              <a:rPr lang="en-US" sz="1200" dirty="0" smtClean="0"/>
              <a:t>Third-party</a:t>
            </a:r>
          </a:p>
          <a:p>
            <a:pPr algn="ctr"/>
            <a:r>
              <a:rPr lang="en-US" sz="1200" dirty="0" smtClean="0"/>
              <a:t>applications</a:t>
            </a:r>
            <a:endParaRPr lang="en-US" sz="1200" dirty="0"/>
          </a:p>
        </p:txBody>
      </p:sp>
      <p:sp>
        <p:nvSpPr>
          <p:cNvPr id="54" name="Rectangle 53"/>
          <p:cNvSpPr/>
          <p:nvPr/>
        </p:nvSpPr>
        <p:spPr>
          <a:xfrm>
            <a:off x="3983495" y="1124890"/>
            <a:ext cx="856452" cy="461665"/>
          </a:xfrm>
          <a:prstGeom prst="rect">
            <a:avLst/>
          </a:prstGeom>
        </p:spPr>
        <p:txBody>
          <a:bodyPr wrap="none">
            <a:spAutoFit/>
          </a:bodyPr>
          <a:lstStyle/>
          <a:p>
            <a:pPr algn="ctr"/>
            <a:r>
              <a:rPr lang="en-US" sz="1200" dirty="0" smtClean="0"/>
              <a:t>Reporting</a:t>
            </a:r>
          </a:p>
          <a:p>
            <a:pPr algn="ctr"/>
            <a:r>
              <a:rPr lang="en-US" sz="1200" dirty="0" smtClean="0"/>
              <a:t>Services</a:t>
            </a:r>
            <a:endParaRPr lang="en-US" sz="1200" dirty="0"/>
          </a:p>
        </p:txBody>
      </p:sp>
      <p:sp>
        <p:nvSpPr>
          <p:cNvPr id="55" name="Rectangle 54"/>
          <p:cNvSpPr/>
          <p:nvPr/>
        </p:nvSpPr>
        <p:spPr>
          <a:xfrm>
            <a:off x="5781648" y="1295403"/>
            <a:ext cx="561756" cy="276999"/>
          </a:xfrm>
          <a:prstGeom prst="rect">
            <a:avLst/>
          </a:prstGeom>
        </p:spPr>
        <p:txBody>
          <a:bodyPr wrap="none">
            <a:spAutoFit/>
          </a:bodyPr>
          <a:lstStyle/>
          <a:p>
            <a:pPr algn="ctr"/>
            <a:r>
              <a:rPr lang="en-US" sz="1200" dirty="0" smtClean="0"/>
              <a:t>Excel </a:t>
            </a:r>
          </a:p>
        </p:txBody>
      </p:sp>
      <p:sp>
        <p:nvSpPr>
          <p:cNvPr id="56" name="Rectangle 55"/>
          <p:cNvSpPr/>
          <p:nvPr/>
        </p:nvSpPr>
        <p:spPr>
          <a:xfrm>
            <a:off x="6998471" y="1295403"/>
            <a:ext cx="937116" cy="276999"/>
          </a:xfrm>
          <a:prstGeom prst="rect">
            <a:avLst/>
          </a:prstGeom>
        </p:spPr>
        <p:txBody>
          <a:bodyPr wrap="none">
            <a:spAutoFit/>
          </a:bodyPr>
          <a:lstStyle/>
          <a:p>
            <a:pPr algn="ctr"/>
            <a:r>
              <a:rPr lang="en-US" sz="1200" dirty="0" smtClean="0"/>
              <a:t>PowerPivot</a:t>
            </a:r>
            <a:endParaRPr lang="en-US" sz="1200" dirty="0"/>
          </a:p>
        </p:txBody>
      </p:sp>
      <p:sp>
        <p:nvSpPr>
          <p:cNvPr id="57" name="Rectangle 56"/>
          <p:cNvSpPr/>
          <p:nvPr/>
        </p:nvSpPr>
        <p:spPr>
          <a:xfrm>
            <a:off x="2545867" y="6352401"/>
            <a:ext cx="879921" cy="276999"/>
          </a:xfrm>
          <a:prstGeom prst="rect">
            <a:avLst/>
          </a:prstGeom>
        </p:spPr>
        <p:txBody>
          <a:bodyPr wrap="none">
            <a:spAutoFit/>
          </a:bodyPr>
          <a:lstStyle/>
          <a:p>
            <a:pPr algn="ctr"/>
            <a:r>
              <a:rPr lang="en-US" sz="1200" dirty="0" smtClean="0"/>
              <a:t>Databases</a:t>
            </a:r>
            <a:endParaRPr lang="en-US" sz="1200" dirty="0"/>
          </a:p>
        </p:txBody>
      </p:sp>
      <p:sp>
        <p:nvSpPr>
          <p:cNvPr id="58" name="Rectangle 57"/>
          <p:cNvSpPr/>
          <p:nvPr/>
        </p:nvSpPr>
        <p:spPr>
          <a:xfrm>
            <a:off x="3901454" y="6352401"/>
            <a:ext cx="1330364" cy="276999"/>
          </a:xfrm>
          <a:prstGeom prst="rect">
            <a:avLst/>
          </a:prstGeom>
        </p:spPr>
        <p:txBody>
          <a:bodyPr wrap="none">
            <a:spAutoFit/>
          </a:bodyPr>
          <a:lstStyle/>
          <a:p>
            <a:pPr algn="ctr"/>
            <a:r>
              <a:rPr lang="en-US" sz="1200" dirty="0" smtClean="0"/>
              <a:t>LOB Applications</a:t>
            </a:r>
            <a:endParaRPr lang="en-US" sz="1200" dirty="0"/>
          </a:p>
        </p:txBody>
      </p:sp>
      <p:sp>
        <p:nvSpPr>
          <p:cNvPr id="59" name="Rectangle 58"/>
          <p:cNvSpPr/>
          <p:nvPr/>
        </p:nvSpPr>
        <p:spPr>
          <a:xfrm>
            <a:off x="5844395" y="6352401"/>
            <a:ext cx="479618" cy="276999"/>
          </a:xfrm>
          <a:prstGeom prst="rect">
            <a:avLst/>
          </a:prstGeom>
        </p:spPr>
        <p:txBody>
          <a:bodyPr wrap="none">
            <a:spAutoFit/>
          </a:bodyPr>
          <a:lstStyle/>
          <a:p>
            <a:pPr algn="ctr"/>
            <a:r>
              <a:rPr lang="en-US" sz="1200" dirty="0" smtClean="0"/>
              <a:t>Files</a:t>
            </a:r>
            <a:endParaRPr lang="en-US" sz="1200" dirty="0"/>
          </a:p>
        </p:txBody>
      </p:sp>
      <p:sp>
        <p:nvSpPr>
          <p:cNvPr id="60" name="Rectangle 59"/>
          <p:cNvSpPr/>
          <p:nvPr/>
        </p:nvSpPr>
        <p:spPr>
          <a:xfrm>
            <a:off x="7016316" y="6352401"/>
            <a:ext cx="1051890" cy="276999"/>
          </a:xfrm>
          <a:prstGeom prst="rect">
            <a:avLst/>
          </a:prstGeom>
        </p:spPr>
        <p:txBody>
          <a:bodyPr wrap="none">
            <a:spAutoFit/>
          </a:bodyPr>
          <a:lstStyle/>
          <a:p>
            <a:pPr algn="ctr"/>
            <a:r>
              <a:rPr lang="en-US" sz="1200" dirty="0" smtClean="0"/>
              <a:t>OData Feeds</a:t>
            </a:r>
            <a:endParaRPr lang="en-US" sz="1200" dirty="0"/>
          </a:p>
        </p:txBody>
      </p:sp>
      <p:sp>
        <p:nvSpPr>
          <p:cNvPr id="61" name="Rectangle 60"/>
          <p:cNvSpPr/>
          <p:nvPr/>
        </p:nvSpPr>
        <p:spPr>
          <a:xfrm>
            <a:off x="8771345" y="6352401"/>
            <a:ext cx="1173463" cy="276999"/>
          </a:xfrm>
          <a:prstGeom prst="rect">
            <a:avLst/>
          </a:prstGeom>
        </p:spPr>
        <p:txBody>
          <a:bodyPr wrap="none">
            <a:spAutoFit/>
          </a:bodyPr>
          <a:lstStyle/>
          <a:p>
            <a:pPr algn="ctr"/>
            <a:r>
              <a:rPr lang="en-US" sz="1200" dirty="0" smtClean="0"/>
              <a:t>Cloud Services</a:t>
            </a:r>
            <a:endParaRPr lang="en-US" sz="1200" dirty="0"/>
          </a:p>
        </p:txBody>
      </p:sp>
      <p:sp>
        <p:nvSpPr>
          <p:cNvPr id="65" name="Rectangle 64"/>
          <p:cNvSpPr/>
          <p:nvPr/>
        </p:nvSpPr>
        <p:spPr>
          <a:xfrm>
            <a:off x="8749834" y="1138538"/>
            <a:ext cx="909480" cy="461665"/>
          </a:xfrm>
          <a:prstGeom prst="rect">
            <a:avLst/>
          </a:prstGeom>
        </p:spPr>
        <p:txBody>
          <a:bodyPr wrap="none">
            <a:spAutoFit/>
          </a:bodyPr>
          <a:lstStyle/>
          <a:p>
            <a:pPr algn="ctr"/>
            <a:r>
              <a:rPr lang="en-US" sz="1200" dirty="0" smtClean="0"/>
              <a:t>SharePoint</a:t>
            </a:r>
          </a:p>
          <a:p>
            <a:pPr algn="ctr"/>
            <a:r>
              <a:rPr lang="en-US" sz="1200" dirty="0" smtClean="0"/>
              <a:t>Insights</a:t>
            </a:r>
            <a:endParaRPr lang="en-US" sz="1200" dirty="0"/>
          </a:p>
        </p:txBody>
      </p:sp>
      <p:pic>
        <p:nvPicPr>
          <p:cNvPr id="66" name="Picture 6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90381" y="1600200"/>
            <a:ext cx="406294" cy="304800"/>
          </a:xfrm>
          <a:prstGeom prst="rect">
            <a:avLst/>
          </a:prstGeom>
        </p:spPr>
      </p:pic>
      <p:sp>
        <p:nvSpPr>
          <p:cNvPr id="3" name="Oval 2"/>
          <p:cNvSpPr/>
          <p:nvPr/>
        </p:nvSpPr>
        <p:spPr bwMode="auto">
          <a:xfrm>
            <a:off x="7966016" y="4142736"/>
            <a:ext cx="762386" cy="745444"/>
          </a:xfrm>
          <a:prstGeom prst="ellipse">
            <a:avLst/>
          </a:prstGeom>
          <a:noFill/>
          <a:ln w="76200">
            <a:solidFill>
              <a:schemeClr val="accent3"/>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99253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VertiPaq Design Principles</a:t>
            </a:r>
            <a:endParaRPr lang="en-US" dirty="0"/>
          </a:p>
        </p:txBody>
      </p:sp>
      <p:sp>
        <p:nvSpPr>
          <p:cNvPr id="3" name="Content Placeholder 2"/>
          <p:cNvSpPr>
            <a:spLocks noGrp="1"/>
          </p:cNvSpPr>
          <p:nvPr>
            <p:ph idx="1"/>
          </p:nvPr>
        </p:nvSpPr>
        <p:spPr>
          <a:xfrm>
            <a:off x="519112" y="1447799"/>
            <a:ext cx="11149013" cy="3151632"/>
          </a:xfrm>
        </p:spPr>
        <p:txBody>
          <a:bodyPr/>
          <a:lstStyle/>
          <a:p>
            <a:pPr marL="514350" indent="-514350">
              <a:buFont typeface="+mj-lt"/>
              <a:buAutoNum type="arabicPeriod"/>
            </a:pPr>
            <a:r>
              <a:rPr lang="en-US" dirty="0" smtClean="0"/>
              <a:t>Performance, Performance, Performance</a:t>
            </a:r>
          </a:p>
          <a:p>
            <a:pPr marL="514350" indent="-514350">
              <a:buFont typeface="+mj-lt"/>
              <a:buAutoNum type="arabicPeriod"/>
            </a:pPr>
            <a:endParaRPr lang="en-US" dirty="0" smtClean="0"/>
          </a:p>
          <a:p>
            <a:pPr marL="514350" indent="-514350">
              <a:buFont typeface="+mj-lt"/>
              <a:buAutoNum type="arabicPeriod"/>
            </a:pPr>
            <a:r>
              <a:rPr lang="en-US" dirty="0" smtClean="0"/>
              <a:t>Query Performance &gt; Processing Performance</a:t>
            </a:r>
          </a:p>
          <a:p>
            <a:pPr marL="514350" indent="-514350">
              <a:buFont typeface="+mj-lt"/>
              <a:buAutoNum type="arabicPeriod"/>
            </a:pPr>
            <a:endParaRPr lang="en-US" dirty="0" smtClean="0"/>
          </a:p>
          <a:p>
            <a:pPr marL="514350" indent="-514350">
              <a:buFont typeface="+mj-lt"/>
              <a:buAutoNum type="arabicPeriod"/>
            </a:pPr>
            <a:r>
              <a:rPr lang="en-US" dirty="0" smtClean="0"/>
              <a:t>Accommodate changes without forcing reload, if possible</a:t>
            </a:r>
          </a:p>
          <a:p>
            <a:pPr marL="0" indent="0">
              <a:buNone/>
            </a:pPr>
            <a:endParaRPr lang="en-US" dirty="0"/>
          </a:p>
        </p:txBody>
      </p:sp>
    </p:spTree>
    <p:extLst>
      <p:ext uri="{BB962C8B-B14F-4D97-AF65-F5344CB8AC3E}">
        <p14:creationId xmlns:p14="http://schemas.microsoft.com/office/powerpoint/2010/main" val="200642999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304212" y="1049457"/>
            <a:ext cx="3352800" cy="3733800"/>
          </a:xfrm>
          <a:prstGeom prst="rect">
            <a:avLst/>
          </a:prstGeom>
          <a:solidFill>
            <a:schemeClr val="tx2">
              <a:alpha val="37000"/>
            </a:schemeClr>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0" name="Rectangle 49"/>
          <p:cNvSpPr/>
          <p:nvPr/>
        </p:nvSpPr>
        <p:spPr bwMode="auto">
          <a:xfrm>
            <a:off x="8304212" y="1049457"/>
            <a:ext cx="1219200" cy="3733800"/>
          </a:xfrm>
          <a:prstGeom prst="rect">
            <a:avLst/>
          </a:prstGeom>
          <a:solidFill>
            <a:schemeClr val="tx2"/>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a:gradFill>
                  <a:gsLst>
                    <a:gs pos="0">
                      <a:srgbClr val="FFFFFF"/>
                    </a:gs>
                    <a:gs pos="100000">
                      <a:srgbClr val="FFFFFF"/>
                    </a:gs>
                  </a:gsLst>
                  <a:lin ang="5400000" scaled="0"/>
                </a:gradFill>
              </a:rPr>
              <a:t>T2</a:t>
            </a:r>
          </a:p>
          <a:p>
            <a:pPr algn="ctr" defTabSz="914099" fontAlgn="base">
              <a:spcBef>
                <a:spcPct val="0"/>
              </a:spcBef>
              <a:spcAft>
                <a:spcPct val="0"/>
              </a:spcAft>
            </a:pPr>
            <a:r>
              <a:rPr lang="en-US" dirty="0">
                <a:gradFill>
                  <a:gsLst>
                    <a:gs pos="0">
                      <a:srgbClr val="FFFFFF"/>
                    </a:gs>
                    <a:gs pos="100000">
                      <a:srgbClr val="FFFFFF"/>
                    </a:gs>
                  </a:gsLst>
                  <a:lin ang="5400000" scaled="0"/>
                </a:gradFill>
              </a:rPr>
              <a:t>(C1,C2)</a:t>
            </a:r>
          </a:p>
        </p:txBody>
      </p:sp>
      <p:sp>
        <p:nvSpPr>
          <p:cNvPr id="79" name="Rectangle 78"/>
          <p:cNvSpPr/>
          <p:nvPr/>
        </p:nvSpPr>
        <p:spPr bwMode="auto">
          <a:xfrm>
            <a:off x="8349982" y="4155728"/>
            <a:ext cx="1972261" cy="416272"/>
          </a:xfrm>
          <a:prstGeom prst="rect">
            <a:avLst/>
          </a:prstGeom>
          <a:solidFill>
            <a:schemeClr val="tx2">
              <a:lumMod val="20000"/>
              <a:lumOff val="80000"/>
            </a:schemeClr>
          </a:solidFill>
          <a:ln>
            <a:solidFill>
              <a:schemeClr val="tx2">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a:solidFill>
                  <a:schemeClr val="bg1"/>
                </a:solidFill>
              </a:rPr>
              <a:t>P2</a:t>
            </a:r>
          </a:p>
        </p:txBody>
      </p:sp>
      <p:sp>
        <p:nvSpPr>
          <p:cNvPr id="78" name="Rectangle 77"/>
          <p:cNvSpPr/>
          <p:nvPr/>
        </p:nvSpPr>
        <p:spPr bwMode="auto">
          <a:xfrm>
            <a:off x="8349983" y="2166418"/>
            <a:ext cx="1972261" cy="1959428"/>
          </a:xfrm>
          <a:prstGeom prst="rect">
            <a:avLst/>
          </a:prstGeom>
          <a:solidFill>
            <a:schemeClr val="tx2">
              <a:lumMod val="20000"/>
              <a:lumOff val="80000"/>
            </a:schemeClr>
          </a:solidFill>
          <a:ln>
            <a:solidFill>
              <a:schemeClr val="tx2">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a:solidFill>
                  <a:schemeClr val="bg1"/>
                </a:solidFill>
              </a:rPr>
              <a:t>Partition 1</a:t>
            </a:r>
          </a:p>
        </p:txBody>
      </p:sp>
      <p:grpSp>
        <p:nvGrpSpPr>
          <p:cNvPr id="51" name="Group 50"/>
          <p:cNvGrpSpPr/>
          <p:nvPr/>
        </p:nvGrpSpPr>
        <p:grpSpPr>
          <a:xfrm>
            <a:off x="8673020" y="2192457"/>
            <a:ext cx="310896" cy="914400"/>
            <a:chOff x="1205420" y="3581400"/>
            <a:chExt cx="310896" cy="914400"/>
          </a:xfrm>
        </p:grpSpPr>
        <p:sp>
          <p:nvSpPr>
            <p:cNvPr id="52" name="Rectangle 51"/>
            <p:cNvSpPr/>
            <p:nvPr/>
          </p:nvSpPr>
          <p:spPr bwMode="auto">
            <a:xfrm>
              <a:off x="1205420"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3" name="Rectangle 52"/>
            <p:cNvSpPr/>
            <p:nvPr/>
          </p:nvSpPr>
          <p:spPr bwMode="auto">
            <a:xfrm>
              <a:off x="1363916"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55" name="Group 54"/>
          <p:cNvGrpSpPr/>
          <p:nvPr/>
        </p:nvGrpSpPr>
        <p:grpSpPr>
          <a:xfrm>
            <a:off x="8673020" y="3183057"/>
            <a:ext cx="310896" cy="914400"/>
            <a:chOff x="1592516" y="4572000"/>
            <a:chExt cx="310896" cy="914400"/>
          </a:xfrm>
        </p:grpSpPr>
        <p:sp>
          <p:nvSpPr>
            <p:cNvPr id="56" name="Rectangle 55"/>
            <p:cNvSpPr/>
            <p:nvPr/>
          </p:nvSpPr>
          <p:spPr bwMode="auto">
            <a:xfrm>
              <a:off x="1592516"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7" name="Rectangle 56"/>
            <p:cNvSpPr/>
            <p:nvPr/>
          </p:nvSpPr>
          <p:spPr bwMode="auto">
            <a:xfrm>
              <a:off x="1751012"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59" name="Group 58"/>
          <p:cNvGrpSpPr/>
          <p:nvPr/>
        </p:nvGrpSpPr>
        <p:grpSpPr>
          <a:xfrm>
            <a:off x="8673020" y="4173657"/>
            <a:ext cx="310896" cy="304800"/>
            <a:chOff x="1205420" y="5562600"/>
            <a:chExt cx="310896" cy="304800"/>
          </a:xfrm>
        </p:grpSpPr>
        <p:sp>
          <p:nvSpPr>
            <p:cNvPr id="60" name="Rectangle 59"/>
            <p:cNvSpPr/>
            <p:nvPr/>
          </p:nvSpPr>
          <p:spPr bwMode="auto">
            <a:xfrm>
              <a:off x="1205420"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1" name="Rectangle 60"/>
            <p:cNvSpPr/>
            <p:nvPr/>
          </p:nvSpPr>
          <p:spPr bwMode="auto">
            <a:xfrm>
              <a:off x="1363916"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64" name="Rectangle 63"/>
          <p:cNvSpPr/>
          <p:nvPr/>
        </p:nvSpPr>
        <p:spPr bwMode="auto">
          <a:xfrm>
            <a:off x="8831516" y="1735257"/>
            <a:ext cx="152400" cy="152400"/>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6" name="Rectangle 65"/>
          <p:cNvSpPr/>
          <p:nvPr/>
        </p:nvSpPr>
        <p:spPr bwMode="auto">
          <a:xfrm>
            <a:off x="9828212" y="1730454"/>
            <a:ext cx="152400" cy="214353"/>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8" name="Rectangle 67"/>
          <p:cNvSpPr/>
          <p:nvPr/>
        </p:nvSpPr>
        <p:spPr bwMode="auto">
          <a:xfrm>
            <a:off x="10590212" y="1735256"/>
            <a:ext cx="114300" cy="779343"/>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0" name="TextBox 69"/>
          <p:cNvSpPr txBox="1"/>
          <p:nvPr/>
        </p:nvSpPr>
        <p:spPr>
          <a:xfrm>
            <a:off x="9677586" y="1382058"/>
            <a:ext cx="455426"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CC1</a:t>
            </a:r>
          </a:p>
        </p:txBody>
      </p:sp>
      <p:sp>
        <p:nvSpPr>
          <p:cNvPr id="71" name="Rectangle 70"/>
          <p:cNvSpPr/>
          <p:nvPr/>
        </p:nvSpPr>
        <p:spPr bwMode="auto">
          <a:xfrm>
            <a:off x="9828212" y="2192457"/>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2" name="Rectangle 71"/>
          <p:cNvSpPr/>
          <p:nvPr/>
        </p:nvSpPr>
        <p:spPr bwMode="auto">
          <a:xfrm>
            <a:off x="9828212" y="3183057"/>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3" name="Rectangle 72"/>
          <p:cNvSpPr/>
          <p:nvPr/>
        </p:nvSpPr>
        <p:spPr bwMode="auto">
          <a:xfrm>
            <a:off x="9828212" y="4173657"/>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8" name="Oval 87"/>
          <p:cNvSpPr/>
          <p:nvPr/>
        </p:nvSpPr>
        <p:spPr bwMode="auto">
          <a:xfrm>
            <a:off x="8415464" y="3655264"/>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6</a:t>
            </a:r>
          </a:p>
        </p:txBody>
      </p:sp>
      <p:sp>
        <p:nvSpPr>
          <p:cNvPr id="42" name="Rectangle 41"/>
          <p:cNvSpPr/>
          <p:nvPr/>
        </p:nvSpPr>
        <p:spPr bwMode="auto">
          <a:xfrm>
            <a:off x="2055812" y="1060076"/>
            <a:ext cx="3352800" cy="3733800"/>
          </a:xfrm>
          <a:prstGeom prst="rect">
            <a:avLst/>
          </a:prstGeom>
          <a:solidFill>
            <a:schemeClr val="tx2">
              <a:alpha val="37000"/>
            </a:schemeClr>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VertiPaq Storage</a:t>
            </a:r>
            <a:endParaRPr lang="en-US" dirty="0"/>
          </a:p>
        </p:txBody>
      </p:sp>
      <p:sp>
        <p:nvSpPr>
          <p:cNvPr id="28" name="Rectangle 27"/>
          <p:cNvSpPr/>
          <p:nvPr/>
        </p:nvSpPr>
        <p:spPr bwMode="auto">
          <a:xfrm>
            <a:off x="2055812" y="1060076"/>
            <a:ext cx="1219200" cy="3733800"/>
          </a:xfrm>
          <a:prstGeom prst="rect">
            <a:avLst/>
          </a:prstGeom>
          <a:solidFill>
            <a:schemeClr val="tx2"/>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T1</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(C1,C2,C3)</a:t>
            </a:r>
          </a:p>
        </p:txBody>
      </p:sp>
      <p:sp>
        <p:nvSpPr>
          <p:cNvPr id="76" name="Rectangle 75"/>
          <p:cNvSpPr/>
          <p:nvPr/>
        </p:nvSpPr>
        <p:spPr bwMode="auto">
          <a:xfrm>
            <a:off x="2095180" y="2158092"/>
            <a:ext cx="1865632" cy="983556"/>
          </a:xfrm>
          <a:prstGeom prst="rect">
            <a:avLst/>
          </a:prstGeom>
          <a:solidFill>
            <a:schemeClr val="tx2">
              <a:lumMod val="20000"/>
              <a:lumOff val="80000"/>
            </a:schemeClr>
          </a:solidFill>
          <a:ln>
            <a:solidFill>
              <a:schemeClr val="tx2">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Partition 1</a:t>
            </a:r>
          </a:p>
        </p:txBody>
      </p:sp>
      <p:grpSp>
        <p:nvGrpSpPr>
          <p:cNvPr id="8" name="Group 7"/>
          <p:cNvGrpSpPr/>
          <p:nvPr/>
        </p:nvGrpSpPr>
        <p:grpSpPr>
          <a:xfrm>
            <a:off x="2424620" y="2203076"/>
            <a:ext cx="463296" cy="914400"/>
            <a:chOff x="1205420" y="3581400"/>
            <a:chExt cx="463296" cy="914400"/>
          </a:xfrm>
        </p:grpSpPr>
        <p:sp>
          <p:nvSpPr>
            <p:cNvPr id="4" name="Rectangle 3"/>
            <p:cNvSpPr/>
            <p:nvPr/>
          </p:nvSpPr>
          <p:spPr bwMode="auto">
            <a:xfrm>
              <a:off x="1205420"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bwMode="auto">
            <a:xfrm>
              <a:off x="1363916"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1516316" y="35814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77" name="Rectangle 76"/>
          <p:cNvSpPr/>
          <p:nvPr/>
        </p:nvSpPr>
        <p:spPr bwMode="auto">
          <a:xfrm>
            <a:off x="2095180" y="3174466"/>
            <a:ext cx="1865632" cy="1413862"/>
          </a:xfrm>
          <a:prstGeom prst="rect">
            <a:avLst/>
          </a:prstGeom>
          <a:solidFill>
            <a:schemeClr val="tx2">
              <a:lumMod val="20000"/>
              <a:lumOff val="80000"/>
            </a:schemeClr>
          </a:solidFill>
          <a:ln>
            <a:solidFill>
              <a:schemeClr val="tx2">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a:solidFill>
                  <a:schemeClr val="bg1"/>
                </a:solidFill>
              </a:rPr>
              <a:t>Partition 2</a:t>
            </a:r>
          </a:p>
        </p:txBody>
      </p:sp>
      <p:grpSp>
        <p:nvGrpSpPr>
          <p:cNvPr id="33" name="Group 32"/>
          <p:cNvGrpSpPr/>
          <p:nvPr/>
        </p:nvGrpSpPr>
        <p:grpSpPr>
          <a:xfrm>
            <a:off x="2424620" y="3193676"/>
            <a:ext cx="463296" cy="914400"/>
            <a:chOff x="1592516" y="4572000"/>
            <a:chExt cx="463296" cy="914400"/>
          </a:xfrm>
        </p:grpSpPr>
        <p:sp>
          <p:nvSpPr>
            <p:cNvPr id="12" name="Rectangle 11"/>
            <p:cNvSpPr/>
            <p:nvPr/>
          </p:nvSpPr>
          <p:spPr bwMode="auto">
            <a:xfrm>
              <a:off x="1592516"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 name="Rectangle 12"/>
            <p:cNvSpPr/>
            <p:nvPr/>
          </p:nvSpPr>
          <p:spPr bwMode="auto">
            <a:xfrm>
              <a:off x="1751012"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Rectangle 13"/>
            <p:cNvSpPr/>
            <p:nvPr/>
          </p:nvSpPr>
          <p:spPr bwMode="auto">
            <a:xfrm>
              <a:off x="1903412" y="4572000"/>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9" name="Group 8"/>
          <p:cNvGrpSpPr/>
          <p:nvPr/>
        </p:nvGrpSpPr>
        <p:grpSpPr>
          <a:xfrm>
            <a:off x="2424620" y="4184276"/>
            <a:ext cx="463296" cy="304800"/>
            <a:chOff x="1205420" y="5562600"/>
            <a:chExt cx="463296" cy="304800"/>
          </a:xfrm>
        </p:grpSpPr>
        <p:sp>
          <p:nvSpPr>
            <p:cNvPr id="20" name="Rectangle 19"/>
            <p:cNvSpPr/>
            <p:nvPr/>
          </p:nvSpPr>
          <p:spPr bwMode="auto">
            <a:xfrm>
              <a:off x="1205420"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1363916"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Rectangle 21"/>
            <p:cNvSpPr/>
            <p:nvPr/>
          </p:nvSpPr>
          <p:spPr bwMode="auto">
            <a:xfrm>
              <a:off x="1516316" y="5562600"/>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9" name="Group 18"/>
          <p:cNvGrpSpPr/>
          <p:nvPr/>
        </p:nvGrpSpPr>
        <p:grpSpPr>
          <a:xfrm>
            <a:off x="2436812" y="1745876"/>
            <a:ext cx="451104" cy="381000"/>
            <a:chOff x="1217612" y="1745876"/>
            <a:chExt cx="451104" cy="381000"/>
          </a:xfrm>
        </p:grpSpPr>
        <p:sp>
          <p:nvSpPr>
            <p:cNvPr id="30" name="Rectangle 29"/>
            <p:cNvSpPr/>
            <p:nvPr/>
          </p:nvSpPr>
          <p:spPr bwMode="auto">
            <a:xfrm>
              <a:off x="1363916" y="1745876"/>
              <a:ext cx="152400" cy="152400"/>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1" name="Rectangle 30"/>
            <p:cNvSpPr/>
            <p:nvPr/>
          </p:nvSpPr>
          <p:spPr bwMode="auto">
            <a:xfrm>
              <a:off x="1516316" y="1745876"/>
              <a:ext cx="152400" cy="381000"/>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9" name="Rectangle 28"/>
            <p:cNvSpPr/>
            <p:nvPr/>
          </p:nvSpPr>
          <p:spPr bwMode="auto">
            <a:xfrm>
              <a:off x="1217612" y="1745876"/>
              <a:ext cx="152400" cy="304800"/>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44" name="Rectangle 43"/>
          <p:cNvSpPr/>
          <p:nvPr/>
        </p:nvSpPr>
        <p:spPr bwMode="auto">
          <a:xfrm>
            <a:off x="3579812" y="1741073"/>
            <a:ext cx="152400" cy="214353"/>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9" name="Rectangle 38"/>
          <p:cNvSpPr/>
          <p:nvPr/>
        </p:nvSpPr>
        <p:spPr bwMode="auto">
          <a:xfrm>
            <a:off x="1751012" y="5022476"/>
            <a:ext cx="832104" cy="228600"/>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chemeClr val="bg1"/>
                </a:solidFill>
              </a:rPr>
              <a:t>Dictionary</a:t>
            </a:r>
          </a:p>
        </p:txBody>
      </p:sp>
      <p:grpSp>
        <p:nvGrpSpPr>
          <p:cNvPr id="23" name="Group 22"/>
          <p:cNvGrpSpPr/>
          <p:nvPr/>
        </p:nvGrpSpPr>
        <p:grpSpPr>
          <a:xfrm>
            <a:off x="4225738" y="1745876"/>
            <a:ext cx="344674" cy="2057400"/>
            <a:chOff x="3006538" y="1745876"/>
            <a:chExt cx="344674" cy="2057400"/>
          </a:xfrm>
        </p:grpSpPr>
        <p:sp>
          <p:nvSpPr>
            <p:cNvPr id="36" name="Rectangle 35"/>
            <p:cNvSpPr/>
            <p:nvPr/>
          </p:nvSpPr>
          <p:spPr bwMode="auto">
            <a:xfrm>
              <a:off x="3006538" y="1745876"/>
              <a:ext cx="114300" cy="20574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7" name="Rectangle 36"/>
            <p:cNvSpPr/>
            <p:nvPr/>
          </p:nvSpPr>
          <p:spPr bwMode="auto">
            <a:xfrm>
              <a:off x="3122612" y="1745876"/>
              <a:ext cx="114300" cy="4191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8" name="Rectangle 37"/>
            <p:cNvSpPr/>
            <p:nvPr/>
          </p:nvSpPr>
          <p:spPr bwMode="auto">
            <a:xfrm>
              <a:off x="3236912" y="1745876"/>
              <a:ext cx="114300" cy="11430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41" name="Rectangle 40"/>
          <p:cNvSpPr/>
          <p:nvPr/>
        </p:nvSpPr>
        <p:spPr bwMode="auto">
          <a:xfrm>
            <a:off x="2735516" y="5022476"/>
            <a:ext cx="1149096" cy="2286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chemeClr val="bg1"/>
                </a:solidFill>
              </a:rPr>
              <a:t>Col. Segment</a:t>
            </a:r>
          </a:p>
        </p:txBody>
      </p:sp>
      <p:sp>
        <p:nvSpPr>
          <p:cNvPr id="43" name="Rectangle 42"/>
          <p:cNvSpPr/>
          <p:nvPr/>
        </p:nvSpPr>
        <p:spPr bwMode="auto">
          <a:xfrm>
            <a:off x="4037012" y="5029200"/>
            <a:ext cx="1149096" cy="228600"/>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gradFill>
                  <a:gsLst>
                    <a:gs pos="0">
                      <a:srgbClr val="FFFFFF"/>
                    </a:gs>
                    <a:gs pos="100000">
                      <a:srgbClr val="FFFFFF"/>
                    </a:gs>
                  </a:gsLst>
                  <a:lin ang="5400000" scaled="0"/>
                </a:gradFill>
              </a:rPr>
              <a:t>Hierarchy</a:t>
            </a:r>
          </a:p>
        </p:txBody>
      </p:sp>
      <p:sp>
        <p:nvSpPr>
          <p:cNvPr id="7" name="TextBox 6"/>
          <p:cNvSpPr txBox="1"/>
          <p:nvPr/>
        </p:nvSpPr>
        <p:spPr>
          <a:xfrm>
            <a:off x="3429186" y="1392677"/>
            <a:ext cx="455426"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CC1</a:t>
            </a:r>
          </a:p>
        </p:txBody>
      </p:sp>
      <p:sp>
        <p:nvSpPr>
          <p:cNvPr id="35" name="Rectangle 34"/>
          <p:cNvSpPr/>
          <p:nvPr/>
        </p:nvSpPr>
        <p:spPr bwMode="auto">
          <a:xfrm>
            <a:off x="3579812" y="2203076"/>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5" name="Rectangle 44"/>
          <p:cNvSpPr/>
          <p:nvPr/>
        </p:nvSpPr>
        <p:spPr bwMode="auto">
          <a:xfrm>
            <a:off x="3579812" y="3193676"/>
            <a:ext cx="152400" cy="9144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Rectangle 45"/>
          <p:cNvSpPr/>
          <p:nvPr/>
        </p:nvSpPr>
        <p:spPr bwMode="auto">
          <a:xfrm>
            <a:off x="3579812" y="4184276"/>
            <a:ext cx="152400" cy="304800"/>
          </a:xfrm>
          <a:prstGeom prst="rect">
            <a:avLst/>
          </a:prstGeom>
          <a:solidFill>
            <a:srgbClr val="F36D4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1" name="Straight Arrow Connector 10"/>
          <p:cNvCxnSpPr>
            <a:stCxn id="42" idx="3"/>
            <a:endCxn id="49" idx="1"/>
          </p:cNvCxnSpPr>
          <p:nvPr/>
        </p:nvCxnSpPr>
        <p:spPr>
          <a:xfrm flipV="1">
            <a:off x="5408612" y="2916357"/>
            <a:ext cx="2895600" cy="1061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4" name="Rectangle 73"/>
          <p:cNvSpPr/>
          <p:nvPr/>
        </p:nvSpPr>
        <p:spPr bwMode="auto">
          <a:xfrm>
            <a:off x="5065712" y="1752600"/>
            <a:ext cx="114300" cy="2068019"/>
          </a:xfrm>
          <a:prstGeom prst="rect">
            <a:avLst/>
          </a:prstGeom>
          <a:solidFill>
            <a:schemeClr val="accent2"/>
          </a:solidFill>
          <a:ln>
            <a:solidFill>
              <a:schemeClr val="accent2"/>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5" name="Rectangle 74"/>
          <p:cNvSpPr/>
          <p:nvPr/>
        </p:nvSpPr>
        <p:spPr bwMode="auto">
          <a:xfrm>
            <a:off x="5332412" y="5029200"/>
            <a:ext cx="1149096" cy="228600"/>
          </a:xfrm>
          <a:prstGeom prst="rect">
            <a:avLst/>
          </a:prstGeom>
          <a:solidFill>
            <a:schemeClr val="accent2"/>
          </a:solidFill>
          <a:ln>
            <a:solidFill>
              <a:schemeClr val="accent2"/>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gradFill>
                  <a:gsLst>
                    <a:gs pos="0">
                      <a:srgbClr val="FFFFFF"/>
                    </a:gs>
                    <a:gs pos="100000">
                      <a:srgbClr val="FFFFFF"/>
                    </a:gs>
                  </a:gsLst>
                  <a:lin ang="5400000" scaled="0"/>
                </a:gradFill>
              </a:rPr>
              <a:t>Relationship</a:t>
            </a:r>
          </a:p>
        </p:txBody>
      </p:sp>
      <p:sp>
        <p:nvSpPr>
          <p:cNvPr id="16" name="Oval 15"/>
          <p:cNvSpPr/>
          <p:nvPr/>
        </p:nvSpPr>
        <p:spPr bwMode="auto">
          <a:xfrm>
            <a:off x="2103197" y="1787258"/>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1</a:t>
            </a:r>
          </a:p>
        </p:txBody>
      </p:sp>
      <p:sp>
        <p:nvSpPr>
          <p:cNvPr id="80" name="Oval 79"/>
          <p:cNvSpPr/>
          <p:nvPr/>
        </p:nvSpPr>
        <p:spPr bwMode="auto">
          <a:xfrm>
            <a:off x="546233" y="5562600"/>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1</a:t>
            </a:r>
          </a:p>
        </p:txBody>
      </p:sp>
      <p:sp>
        <p:nvSpPr>
          <p:cNvPr id="81" name="Oval 80"/>
          <p:cNvSpPr/>
          <p:nvPr/>
        </p:nvSpPr>
        <p:spPr bwMode="auto">
          <a:xfrm>
            <a:off x="3884612" y="1787258"/>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2</a:t>
            </a:r>
          </a:p>
        </p:txBody>
      </p:sp>
      <p:sp>
        <p:nvSpPr>
          <p:cNvPr id="82" name="Oval 81"/>
          <p:cNvSpPr/>
          <p:nvPr/>
        </p:nvSpPr>
        <p:spPr bwMode="auto">
          <a:xfrm>
            <a:off x="547513" y="5791200"/>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2</a:t>
            </a:r>
          </a:p>
        </p:txBody>
      </p:sp>
      <p:sp>
        <p:nvSpPr>
          <p:cNvPr id="83" name="Oval 82"/>
          <p:cNvSpPr/>
          <p:nvPr/>
        </p:nvSpPr>
        <p:spPr bwMode="auto">
          <a:xfrm>
            <a:off x="4640068" y="1787258"/>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3</a:t>
            </a:r>
          </a:p>
        </p:txBody>
      </p:sp>
      <p:sp>
        <p:nvSpPr>
          <p:cNvPr id="84" name="Oval 83"/>
          <p:cNvSpPr/>
          <p:nvPr/>
        </p:nvSpPr>
        <p:spPr bwMode="auto">
          <a:xfrm>
            <a:off x="547513" y="6019800"/>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3</a:t>
            </a:r>
          </a:p>
        </p:txBody>
      </p:sp>
      <p:sp>
        <p:nvSpPr>
          <p:cNvPr id="85" name="Oval 84"/>
          <p:cNvSpPr/>
          <p:nvPr/>
        </p:nvSpPr>
        <p:spPr bwMode="auto">
          <a:xfrm>
            <a:off x="5186300" y="2841798"/>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4</a:t>
            </a:r>
          </a:p>
        </p:txBody>
      </p:sp>
      <p:sp>
        <p:nvSpPr>
          <p:cNvPr id="86" name="Oval 85"/>
          <p:cNvSpPr/>
          <p:nvPr/>
        </p:nvSpPr>
        <p:spPr bwMode="auto">
          <a:xfrm>
            <a:off x="546233" y="6248400"/>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4</a:t>
            </a:r>
          </a:p>
        </p:txBody>
      </p:sp>
      <p:sp>
        <p:nvSpPr>
          <p:cNvPr id="87" name="Oval 86"/>
          <p:cNvSpPr/>
          <p:nvPr/>
        </p:nvSpPr>
        <p:spPr bwMode="auto">
          <a:xfrm>
            <a:off x="2014664" y="2648656"/>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5</a:t>
            </a:r>
          </a:p>
        </p:txBody>
      </p:sp>
      <p:sp>
        <p:nvSpPr>
          <p:cNvPr id="89" name="Oval 88"/>
          <p:cNvSpPr/>
          <p:nvPr/>
        </p:nvSpPr>
        <p:spPr bwMode="auto">
          <a:xfrm>
            <a:off x="6094412" y="5562600"/>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5</a:t>
            </a:r>
          </a:p>
        </p:txBody>
      </p:sp>
      <p:sp>
        <p:nvSpPr>
          <p:cNvPr id="90" name="Oval 89"/>
          <p:cNvSpPr/>
          <p:nvPr/>
        </p:nvSpPr>
        <p:spPr bwMode="auto">
          <a:xfrm>
            <a:off x="6094412" y="5795962"/>
            <a:ext cx="152400" cy="14911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6</a:t>
            </a:r>
          </a:p>
        </p:txBody>
      </p:sp>
      <p:sp>
        <p:nvSpPr>
          <p:cNvPr id="17" name="TextBox 16"/>
          <p:cNvSpPr txBox="1"/>
          <p:nvPr/>
        </p:nvSpPr>
        <p:spPr>
          <a:xfrm>
            <a:off x="795464" y="5499556"/>
            <a:ext cx="4476803"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Table data stored in segments &amp; dictionaries per column</a:t>
            </a:r>
          </a:p>
        </p:txBody>
      </p:sp>
      <p:sp>
        <p:nvSpPr>
          <p:cNvPr id="91" name="TextBox 90"/>
          <p:cNvSpPr txBox="1"/>
          <p:nvPr/>
        </p:nvSpPr>
        <p:spPr>
          <a:xfrm>
            <a:off x="785505" y="5758037"/>
            <a:ext cx="4027641"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Calculated columns are stored like regular columns</a:t>
            </a:r>
          </a:p>
        </p:txBody>
      </p:sp>
      <p:sp>
        <p:nvSpPr>
          <p:cNvPr id="92" name="TextBox 91"/>
          <p:cNvSpPr txBox="1"/>
          <p:nvPr/>
        </p:nvSpPr>
        <p:spPr>
          <a:xfrm>
            <a:off x="785505" y="5986637"/>
            <a:ext cx="4070473"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Hierarchies can provide quicker access for querying</a:t>
            </a:r>
          </a:p>
        </p:txBody>
      </p:sp>
      <p:sp>
        <p:nvSpPr>
          <p:cNvPr id="93" name="TextBox 92"/>
          <p:cNvSpPr txBox="1"/>
          <p:nvPr/>
        </p:nvSpPr>
        <p:spPr>
          <a:xfrm>
            <a:off x="782318" y="6215237"/>
            <a:ext cx="8622810"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Relationship structures are created to accelerate lookups across tables, remove hard coupling between tables</a:t>
            </a:r>
          </a:p>
        </p:txBody>
      </p:sp>
      <p:sp>
        <p:nvSpPr>
          <p:cNvPr id="94" name="TextBox 93"/>
          <p:cNvSpPr txBox="1"/>
          <p:nvPr/>
        </p:nvSpPr>
        <p:spPr>
          <a:xfrm>
            <a:off x="6370610" y="5529437"/>
            <a:ext cx="5608523"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Partitions are a group of segments and intended for data management</a:t>
            </a:r>
          </a:p>
        </p:txBody>
      </p:sp>
      <p:sp>
        <p:nvSpPr>
          <p:cNvPr id="95" name="TextBox 94"/>
          <p:cNvSpPr txBox="1"/>
          <p:nvPr/>
        </p:nvSpPr>
        <p:spPr>
          <a:xfrm>
            <a:off x="6384709" y="5762799"/>
            <a:ext cx="5594423" cy="430887"/>
          </a:xfrm>
          <a:prstGeom prst="rect">
            <a:avLst/>
          </a:prstGeom>
          <a:noFill/>
        </p:spPr>
        <p:txBody>
          <a:bodyPr wrap="square" lIns="0" tIns="0" rIns="0" bIns="0" rtlCol="0">
            <a:spAutoFit/>
          </a:bodyPr>
          <a:lstStyle/>
          <a:p>
            <a:r>
              <a:rPr lang="en-US" sz="1400" dirty="0" smtClean="0">
                <a:gradFill>
                  <a:gsLst>
                    <a:gs pos="0">
                      <a:schemeClr val="tx1"/>
                    </a:gs>
                    <a:gs pos="86000">
                      <a:schemeClr val="tx1"/>
                    </a:gs>
                  </a:gsLst>
                  <a:lin ang="5400000" scaled="0"/>
                </a:gradFill>
              </a:rPr>
              <a:t>Any table can have partitions, defined independently of other tables. Partitions are only for segment data</a:t>
            </a:r>
          </a:p>
        </p:txBody>
      </p:sp>
      <p:sp>
        <p:nvSpPr>
          <p:cNvPr id="67" name="Rectangle 66"/>
          <p:cNvSpPr/>
          <p:nvPr/>
        </p:nvSpPr>
        <p:spPr bwMode="auto">
          <a:xfrm>
            <a:off x="10474138" y="1735257"/>
            <a:ext cx="114300" cy="925019"/>
          </a:xfrm>
          <a:prstGeom prst="rect">
            <a:avLst/>
          </a:prstGeom>
          <a:solidFill>
            <a:schemeClr val="accent3">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3" name="Rectangle 62"/>
          <p:cNvSpPr/>
          <p:nvPr/>
        </p:nvSpPr>
        <p:spPr bwMode="auto">
          <a:xfrm>
            <a:off x="8685212" y="1735257"/>
            <a:ext cx="152400" cy="304800"/>
          </a:xfrm>
          <a:prstGeom prst="rect">
            <a:avLst/>
          </a:prstGeom>
          <a:solidFill>
            <a:srgbClr val="F3AF3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5" name="Straight Arrow Connector 14"/>
          <p:cNvCxnSpPr>
            <a:stCxn id="3" idx="4"/>
            <a:endCxn id="42" idx="1"/>
          </p:cNvCxnSpPr>
          <p:nvPr/>
        </p:nvCxnSpPr>
        <p:spPr>
          <a:xfrm>
            <a:off x="889619" y="2926976"/>
            <a:ext cx="116619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Can 2"/>
          <p:cNvSpPr/>
          <p:nvPr/>
        </p:nvSpPr>
        <p:spPr bwMode="auto">
          <a:xfrm>
            <a:off x="357807" y="2488826"/>
            <a:ext cx="531812" cy="876300"/>
          </a:xfrm>
          <a:prstGeom prst="can">
            <a:avLst/>
          </a:prstGeom>
          <a:solidFill>
            <a:schemeClr val="tx1"/>
          </a:solidFill>
          <a:ln>
            <a:solidFill>
              <a:schemeClr val="tx1">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50812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500"/>
                                        <p:tgtEl>
                                          <p:spTgt spid="6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fade">
                                      <p:cBhvr>
                                        <p:cTn id="110" dur="500"/>
                                        <p:tgtEl>
                                          <p:spTgt spid="7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500"/>
                                        <p:tgtEl>
                                          <p:spTgt spid="72"/>
                                        </p:tgtEl>
                                      </p:cBhvr>
                                    </p:animEffect>
                                  </p:childTnLst>
                                </p:cTn>
                              </p:par>
                              <p:par>
                                <p:cTn id="114" presetID="10" presetClass="entr" presetSubtype="0" fill="hold"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fade">
                                      <p:cBhvr>
                                        <p:cTn id="122" dur="500"/>
                                        <p:tgtEl>
                                          <p:spTgt spid="7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wipe(left)">
                                      <p:cBhvr>
                                        <p:cTn id="127" dur="500"/>
                                        <p:tgtEl>
                                          <p:spTgt spid="11"/>
                                        </p:tgtEl>
                                      </p:cBhvr>
                                    </p:animEffec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74"/>
                                        </p:tgtEl>
                                        <p:attrNameLst>
                                          <p:attrName>style.visibility</p:attrName>
                                        </p:attrNameLst>
                                      </p:cBhvr>
                                      <p:to>
                                        <p:strVal val="visible"/>
                                      </p:to>
                                    </p:set>
                                    <p:animEffect transition="in" filter="fade">
                                      <p:cBhvr>
                                        <p:cTn id="131" dur="500"/>
                                        <p:tgtEl>
                                          <p:spTgt spid="74"/>
                                        </p:tgtEl>
                                      </p:cBhvr>
                                    </p:animEffect>
                                  </p:childTnLst>
                                </p:cTn>
                              </p:par>
                              <p:par>
                                <p:cTn id="132" presetID="1" presetClass="entr" presetSubtype="0" fill="hold" grpId="0" nodeType="withEffect">
                                  <p:stCondLst>
                                    <p:cond delay="0"/>
                                  </p:stCondLst>
                                  <p:childTnLst>
                                    <p:set>
                                      <p:cBhvr>
                                        <p:cTn id="133" dur="1" fill="hold">
                                          <p:stCondLst>
                                            <p:cond delay="0"/>
                                          </p:stCondLst>
                                        </p:cTn>
                                        <p:tgtEl>
                                          <p:spTgt spid="85"/>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86"/>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93"/>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7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89"/>
                                        </p:tgtEl>
                                        <p:attrNameLst>
                                          <p:attrName>style.visibility</p:attrName>
                                        </p:attrNameLst>
                                      </p:cBhvr>
                                      <p:to>
                                        <p:strVal val="visible"/>
                                      </p:to>
                                    </p:set>
                                    <p:animEffect transition="in" filter="fade">
                                      <p:cBhvr>
                                        <p:cTn id="144" dur="500"/>
                                        <p:tgtEl>
                                          <p:spTgt spid="8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4"/>
                                        </p:tgtEl>
                                        <p:attrNameLst>
                                          <p:attrName>style.visibility</p:attrName>
                                        </p:attrNameLst>
                                      </p:cBhvr>
                                      <p:to>
                                        <p:strVal val="visible"/>
                                      </p:to>
                                    </p:set>
                                    <p:animEffect transition="in" filter="fade">
                                      <p:cBhvr>
                                        <p:cTn id="147" dur="500"/>
                                        <p:tgtEl>
                                          <p:spTgt spid="9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6"/>
                                        </p:tgtEl>
                                        <p:attrNameLst>
                                          <p:attrName>style.visibility</p:attrName>
                                        </p:attrNameLst>
                                      </p:cBhvr>
                                      <p:to>
                                        <p:strVal val="visible"/>
                                      </p:to>
                                    </p:set>
                                    <p:animEffect transition="in" filter="fade">
                                      <p:cBhvr>
                                        <p:cTn id="150" dur="500"/>
                                        <p:tgtEl>
                                          <p:spTgt spid="7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fade">
                                      <p:cBhvr>
                                        <p:cTn id="153" dur="500"/>
                                        <p:tgtEl>
                                          <p:spTgt spid="77"/>
                                        </p:tgtEl>
                                      </p:cBhvr>
                                    </p:animEffect>
                                  </p:childTnLst>
                                </p:cTn>
                              </p:par>
                              <p:par>
                                <p:cTn id="154" presetID="1" presetClass="entr" presetSubtype="0" fill="hold" grpId="0" nodeType="withEffect">
                                  <p:stCondLst>
                                    <p:cond delay="0"/>
                                  </p:stCondLst>
                                  <p:childTnLst>
                                    <p:set>
                                      <p:cBhvr>
                                        <p:cTn id="155" dur="1" fill="hold">
                                          <p:stCondLst>
                                            <p:cond delay="0"/>
                                          </p:stCondLst>
                                        </p:cTn>
                                        <p:tgtEl>
                                          <p:spTgt spid="87"/>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fade">
                                      <p:cBhvr>
                                        <p:cTn id="160" dur="500"/>
                                        <p:tgtEl>
                                          <p:spTgt spid="7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79"/>
                                        </p:tgtEl>
                                        <p:attrNameLst>
                                          <p:attrName>style.visibility</p:attrName>
                                        </p:attrNameLst>
                                      </p:cBhvr>
                                      <p:to>
                                        <p:strVal val="visible"/>
                                      </p:to>
                                    </p:set>
                                    <p:animEffect transition="in" filter="fade">
                                      <p:cBhvr>
                                        <p:cTn id="163" dur="500"/>
                                        <p:tgtEl>
                                          <p:spTgt spid="7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500"/>
                                        <p:tgtEl>
                                          <p:spTgt spid="9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95"/>
                                        </p:tgtEl>
                                        <p:attrNameLst>
                                          <p:attrName>style.visibility</p:attrName>
                                        </p:attrNameLst>
                                      </p:cBhvr>
                                      <p:to>
                                        <p:strVal val="visible"/>
                                      </p:to>
                                    </p:set>
                                    <p:animEffect transition="in" filter="fade">
                                      <p:cBhvr>
                                        <p:cTn id="169" dur="500"/>
                                        <p:tgtEl>
                                          <p:spTgt spid="95"/>
                                        </p:tgtEl>
                                      </p:cBhvr>
                                    </p:animEffect>
                                  </p:childTnLst>
                                </p:cTn>
                              </p:par>
                              <p:par>
                                <p:cTn id="170" presetID="1" presetClass="entr" presetSubtype="0" fill="hold" grpId="0" nodeType="withEffect">
                                  <p:stCondLst>
                                    <p:cond delay="0"/>
                                  </p:stCondLst>
                                  <p:childTnLst>
                                    <p:set>
                                      <p:cBhvr>
                                        <p:cTn id="171"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79" grpId="0" animBg="1"/>
      <p:bldP spid="78" grpId="0" animBg="1"/>
      <p:bldP spid="64" grpId="0" animBg="1"/>
      <p:bldP spid="66" grpId="0" animBg="1"/>
      <p:bldP spid="68" grpId="0" animBg="1"/>
      <p:bldP spid="70" grpId="0"/>
      <p:bldP spid="71" grpId="0" animBg="1"/>
      <p:bldP spid="72" grpId="0" animBg="1"/>
      <p:bldP spid="73" grpId="0" animBg="1"/>
      <p:bldP spid="88" grpId="0" animBg="1"/>
      <p:bldP spid="42" grpId="0" animBg="1"/>
      <p:bldP spid="28" grpId="0" animBg="1"/>
      <p:bldP spid="76" grpId="0" animBg="1"/>
      <p:bldP spid="77" grpId="0" animBg="1"/>
      <p:bldP spid="44" grpId="0" animBg="1"/>
      <p:bldP spid="39" grpId="0" animBg="1"/>
      <p:bldP spid="41" grpId="0" animBg="1"/>
      <p:bldP spid="43" grpId="0" animBg="1"/>
      <p:bldP spid="7" grpId="0"/>
      <p:bldP spid="35" grpId="0" animBg="1"/>
      <p:bldP spid="45" grpId="0" animBg="1"/>
      <p:bldP spid="46" grpId="0" animBg="1"/>
      <p:bldP spid="74" grpId="0" animBg="1"/>
      <p:bldP spid="75" grpId="0" animBg="1"/>
      <p:bldP spid="16" grpId="0" animBg="1"/>
      <p:bldP spid="80" grpId="0" animBg="1"/>
      <p:bldP spid="81" grpId="0" animBg="1"/>
      <p:bldP spid="82" grpId="0" animBg="1"/>
      <p:bldP spid="83" grpId="0" animBg="1"/>
      <p:bldP spid="84" grpId="0" animBg="1"/>
      <p:bldP spid="85" grpId="0" animBg="1"/>
      <p:bldP spid="86" grpId="0" animBg="1"/>
      <p:bldP spid="87" grpId="0" animBg="1"/>
      <p:bldP spid="89" grpId="0" animBg="1"/>
      <p:bldP spid="90" grpId="0" animBg="1"/>
      <p:bldP spid="17" grpId="0"/>
      <p:bldP spid="91" grpId="0"/>
      <p:bldP spid="92" grpId="0"/>
      <p:bldP spid="93" grpId="0"/>
      <p:bldP spid="94" grpId="0"/>
      <p:bldP spid="95" grpId="0"/>
      <p:bldP spid="67" grpId="0" animBg="1"/>
      <p:bldP spid="6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a:t>Processing Architecture &amp; Optimizations</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512315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Phases</a:t>
            </a:r>
            <a:endParaRPr lang="en-US" dirty="0"/>
          </a:p>
        </p:txBody>
      </p:sp>
      <p:cxnSp>
        <p:nvCxnSpPr>
          <p:cNvPr id="5" name="Straight Connector 4"/>
          <p:cNvCxnSpPr/>
          <p:nvPr/>
        </p:nvCxnSpPr>
        <p:spPr>
          <a:xfrm>
            <a:off x="531812" y="3124200"/>
            <a:ext cx="11506200" cy="0"/>
          </a:xfrm>
          <a:prstGeom prst="line">
            <a:avLst/>
          </a:prstGeom>
          <a:ln>
            <a:tailEnd type="triangle"/>
          </a:ln>
        </p:spPr>
        <p:style>
          <a:lnRef idx="3">
            <a:schemeClr val="accent5"/>
          </a:lnRef>
          <a:fillRef idx="0">
            <a:schemeClr val="accent5"/>
          </a:fillRef>
          <a:effectRef idx="2">
            <a:schemeClr val="accent5"/>
          </a:effectRef>
          <a:fontRef idx="minor">
            <a:schemeClr val="tx1"/>
          </a:fontRef>
        </p:style>
      </p:cxnSp>
      <p:sp>
        <p:nvSpPr>
          <p:cNvPr id="6" name="Rectangle 5"/>
          <p:cNvSpPr/>
          <p:nvPr/>
        </p:nvSpPr>
        <p:spPr bwMode="auto">
          <a:xfrm>
            <a:off x="531812" y="2209800"/>
            <a:ext cx="3581400" cy="6858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Read &amp; Encode Data</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Segment N</a:t>
            </a:r>
          </a:p>
        </p:txBody>
      </p:sp>
      <p:cxnSp>
        <p:nvCxnSpPr>
          <p:cNvPr id="7" name="Straight Connector 6"/>
          <p:cNvCxnSpPr/>
          <p:nvPr/>
        </p:nvCxnSpPr>
        <p:spPr>
          <a:xfrm>
            <a:off x="531812" y="1485900"/>
            <a:ext cx="0" cy="2819400"/>
          </a:xfrm>
          <a:prstGeom prst="line">
            <a:avLst/>
          </a:prstGeom>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598612" y="1143000"/>
            <a:ext cx="2133600"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Segment N</a:t>
            </a:r>
          </a:p>
        </p:txBody>
      </p:sp>
      <p:sp>
        <p:nvSpPr>
          <p:cNvPr id="11" name="Rectangle 10"/>
          <p:cNvSpPr/>
          <p:nvPr/>
        </p:nvSpPr>
        <p:spPr bwMode="auto">
          <a:xfrm>
            <a:off x="4265612" y="3417983"/>
            <a:ext cx="1828800" cy="8763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Compress</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Segment N</a:t>
            </a:r>
          </a:p>
        </p:txBody>
      </p:sp>
      <p:sp>
        <p:nvSpPr>
          <p:cNvPr id="14" name="Rectangle 13"/>
          <p:cNvSpPr/>
          <p:nvPr/>
        </p:nvSpPr>
        <p:spPr bwMode="auto">
          <a:xfrm>
            <a:off x="4280549" y="2217604"/>
            <a:ext cx="3581400" cy="6858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Read &amp; Encode Data</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Segment N + 1</a:t>
            </a:r>
          </a:p>
        </p:txBody>
      </p:sp>
      <p:sp>
        <p:nvSpPr>
          <p:cNvPr id="15" name="Rectangle 14"/>
          <p:cNvSpPr/>
          <p:nvPr/>
        </p:nvSpPr>
        <p:spPr bwMode="auto">
          <a:xfrm>
            <a:off x="7821129" y="3429000"/>
            <a:ext cx="1828800" cy="8763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Compress</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Segment N+1</a:t>
            </a:r>
          </a:p>
        </p:txBody>
      </p:sp>
      <p:sp>
        <p:nvSpPr>
          <p:cNvPr id="16" name="Rectangle 15"/>
          <p:cNvSpPr/>
          <p:nvPr/>
        </p:nvSpPr>
        <p:spPr bwMode="auto">
          <a:xfrm>
            <a:off x="9752012" y="2217604"/>
            <a:ext cx="2118664" cy="6858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Build </a:t>
            </a:r>
            <a:r>
              <a:rPr lang="en-US" dirty="0" err="1" smtClean="0">
                <a:gradFill>
                  <a:gsLst>
                    <a:gs pos="0">
                      <a:srgbClr val="FFFFFF"/>
                    </a:gs>
                    <a:gs pos="100000">
                      <a:srgbClr val="FFFFFF"/>
                    </a:gs>
                  </a:gsLst>
                  <a:lin ang="5400000" scaled="0"/>
                </a:gradFill>
              </a:rPr>
              <a:t>calc</a:t>
            </a:r>
            <a:r>
              <a:rPr lang="en-US" dirty="0" smtClean="0">
                <a:gradFill>
                  <a:gsLst>
                    <a:gs pos="0">
                      <a:srgbClr val="FFFFFF"/>
                    </a:gs>
                    <a:gs pos="100000">
                      <a:srgbClr val="FFFFFF"/>
                    </a:gs>
                  </a:gsLst>
                  <a:lin ang="5400000" scaled="0"/>
                </a:gradFill>
              </a:rPr>
              <a:t> cols, </a:t>
            </a:r>
            <a:r>
              <a:rPr lang="en-US" dirty="0" err="1" smtClean="0">
                <a:gradFill>
                  <a:gsLst>
                    <a:gs pos="0">
                      <a:srgbClr val="FFFFFF"/>
                    </a:gs>
                    <a:gs pos="100000">
                      <a:srgbClr val="FFFFFF"/>
                    </a:gs>
                  </a:gsLst>
                  <a:lin ang="5400000" scaled="0"/>
                </a:gradFill>
              </a:rPr>
              <a:t>hier</a:t>
            </a:r>
            <a:r>
              <a:rPr lang="en-US" dirty="0" smtClean="0">
                <a:gradFill>
                  <a:gsLst>
                    <a:gs pos="0">
                      <a:srgbClr val="FFFFFF"/>
                    </a:gs>
                    <a:gs pos="100000">
                      <a:srgbClr val="FFFFFF"/>
                    </a:gs>
                  </a:gsLst>
                  <a:lin ang="5400000" scaled="0"/>
                </a:gradFill>
              </a:rPr>
              <a:t>, relationships</a:t>
            </a:r>
          </a:p>
        </p:txBody>
      </p:sp>
      <p:cxnSp>
        <p:nvCxnSpPr>
          <p:cNvPr id="17" name="Straight Connector 16"/>
          <p:cNvCxnSpPr/>
          <p:nvPr/>
        </p:nvCxnSpPr>
        <p:spPr>
          <a:xfrm>
            <a:off x="4189412" y="1474883"/>
            <a:ext cx="0" cy="2819400"/>
          </a:xfrm>
          <a:prstGeom prst="line">
            <a:avLst/>
          </a:prstGeom>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5408612" y="1143000"/>
            <a:ext cx="2985324"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Segment N +1</a:t>
            </a:r>
          </a:p>
        </p:txBody>
      </p:sp>
      <p:cxnSp>
        <p:nvCxnSpPr>
          <p:cNvPr id="19" name="Straight Connector 18"/>
          <p:cNvCxnSpPr/>
          <p:nvPr/>
        </p:nvCxnSpPr>
        <p:spPr>
          <a:xfrm>
            <a:off x="9698307" y="1493704"/>
            <a:ext cx="0" cy="281940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p:cNvCxnSpPr/>
          <p:nvPr/>
        </p:nvCxnSpPr>
        <p:spPr>
          <a:xfrm>
            <a:off x="6166029" y="2972298"/>
            <a:ext cx="4583" cy="1066302"/>
          </a:xfrm>
          <a:prstGeom prst="line">
            <a:avLst/>
          </a:prstGeom>
        </p:spPr>
        <p:style>
          <a:lnRef idx="3">
            <a:schemeClr val="accent5"/>
          </a:lnRef>
          <a:fillRef idx="0">
            <a:schemeClr val="accent5"/>
          </a:fillRef>
          <a:effectRef idx="2">
            <a:schemeClr val="accent5"/>
          </a:effectRef>
          <a:fontRef idx="minor">
            <a:schemeClr val="tx1"/>
          </a:fontRef>
        </p:style>
      </p:cxnSp>
      <p:sp>
        <p:nvSpPr>
          <p:cNvPr id="3" name="TextBox 2"/>
          <p:cNvSpPr txBox="1"/>
          <p:nvPr/>
        </p:nvSpPr>
        <p:spPr>
          <a:xfrm>
            <a:off x="11728895" y="3023979"/>
            <a:ext cx="324128"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t</a:t>
            </a:r>
          </a:p>
        </p:txBody>
      </p:sp>
    </p:spTree>
    <p:extLst>
      <p:ext uri="{BB962C8B-B14F-4D97-AF65-F5344CB8AC3E}">
        <p14:creationId xmlns:p14="http://schemas.microsoft.com/office/powerpoint/2010/main" val="4085255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P spid="14" grpId="0" animBg="1"/>
      <p:bldP spid="15" grpId="0" animBg="1"/>
      <p:bldP spid="16" grpId="0" animBg="1"/>
      <p:bldP spid="1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 of 3</a:t>
            </a:r>
            <a:r>
              <a:rPr lang="en-US" baseline="30000" dirty="0" smtClean="0"/>
              <a:t>rd</a:t>
            </a:r>
            <a:r>
              <a:rPr lang="en-US" dirty="0" smtClean="0"/>
              <a:t> segment</a:t>
            </a:r>
            <a:endParaRPr lang="en-US" dirty="0"/>
          </a:p>
        </p:txBody>
      </p:sp>
      <p:cxnSp>
        <p:nvCxnSpPr>
          <p:cNvPr id="5" name="Straight Connector 4"/>
          <p:cNvCxnSpPr/>
          <p:nvPr/>
        </p:nvCxnSpPr>
        <p:spPr>
          <a:xfrm>
            <a:off x="531812" y="4298950"/>
            <a:ext cx="11582400" cy="0"/>
          </a:xfrm>
          <a:prstGeom prst="line">
            <a:avLst/>
          </a:prstGeom>
          <a:ln>
            <a:tailEnd type="triangle"/>
          </a:ln>
        </p:spPr>
        <p:style>
          <a:lnRef idx="3">
            <a:schemeClr val="accent5"/>
          </a:lnRef>
          <a:fillRef idx="0">
            <a:schemeClr val="accent5"/>
          </a:fillRef>
          <a:effectRef idx="2">
            <a:schemeClr val="accent5"/>
          </a:effectRef>
          <a:fontRef idx="minor">
            <a:schemeClr val="tx1"/>
          </a:fontRef>
        </p:style>
      </p:cxnSp>
      <p:sp>
        <p:nvSpPr>
          <p:cNvPr id="6" name="Rectangle 5"/>
          <p:cNvSpPr/>
          <p:nvPr/>
        </p:nvSpPr>
        <p:spPr bwMode="auto">
          <a:xfrm>
            <a:off x="531811" y="3384550"/>
            <a:ext cx="6400801" cy="6858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Read &amp; Encode Data</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Segment (until 2*</a:t>
            </a:r>
            <a:r>
              <a:rPr lang="en-US" dirty="0" err="1" smtClean="0">
                <a:gradFill>
                  <a:gsLst>
                    <a:gs pos="0">
                      <a:srgbClr val="FFFFFF"/>
                    </a:gs>
                    <a:gs pos="100000">
                      <a:srgbClr val="FFFFFF"/>
                    </a:gs>
                  </a:gsLst>
                  <a:lin ang="5400000" scaled="0"/>
                </a:gradFill>
              </a:rPr>
              <a:t>segment_size</a:t>
            </a:r>
            <a:r>
              <a:rPr lang="en-US" dirty="0" smtClean="0">
                <a:gradFill>
                  <a:gsLst>
                    <a:gs pos="0">
                      <a:srgbClr val="FFFFFF"/>
                    </a:gs>
                    <a:gs pos="100000">
                      <a:srgbClr val="FFFFFF"/>
                    </a:gs>
                  </a:gsLst>
                  <a:lin ang="5400000" scaled="0"/>
                </a:gradFill>
              </a:rPr>
              <a:t>)</a:t>
            </a:r>
          </a:p>
        </p:txBody>
      </p:sp>
      <p:cxnSp>
        <p:nvCxnSpPr>
          <p:cNvPr id="7" name="Straight Connector 6"/>
          <p:cNvCxnSpPr/>
          <p:nvPr/>
        </p:nvCxnSpPr>
        <p:spPr>
          <a:xfrm>
            <a:off x="531812" y="2590800"/>
            <a:ext cx="0" cy="2819400"/>
          </a:xfrm>
          <a:prstGeom prst="line">
            <a:avLst/>
          </a:prstGeom>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684212" y="2514600"/>
            <a:ext cx="2971800"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Segment 1 + 2</a:t>
            </a:r>
          </a:p>
        </p:txBody>
      </p:sp>
      <p:sp>
        <p:nvSpPr>
          <p:cNvPr id="15" name="Rectangle 14"/>
          <p:cNvSpPr/>
          <p:nvPr/>
        </p:nvSpPr>
        <p:spPr bwMode="auto">
          <a:xfrm>
            <a:off x="7742153" y="4533900"/>
            <a:ext cx="1828800" cy="8763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Compress</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Segment 1</a:t>
            </a:r>
          </a:p>
        </p:txBody>
      </p:sp>
      <p:sp>
        <p:nvSpPr>
          <p:cNvPr id="16" name="Rectangle 15"/>
          <p:cNvSpPr/>
          <p:nvPr/>
        </p:nvSpPr>
        <p:spPr bwMode="auto">
          <a:xfrm>
            <a:off x="7785101" y="3392354"/>
            <a:ext cx="2743200" cy="6858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Read &amp; Encode Data</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Segment 3</a:t>
            </a:r>
          </a:p>
        </p:txBody>
      </p:sp>
      <p:sp>
        <p:nvSpPr>
          <p:cNvPr id="10" name="Rectangle 9"/>
          <p:cNvSpPr/>
          <p:nvPr/>
        </p:nvSpPr>
        <p:spPr bwMode="auto">
          <a:xfrm>
            <a:off x="7744490" y="5600700"/>
            <a:ext cx="1828800" cy="8763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Compress</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Segment 2</a:t>
            </a:r>
          </a:p>
        </p:txBody>
      </p:sp>
      <p:sp>
        <p:nvSpPr>
          <p:cNvPr id="11" name="Rectangle 10"/>
          <p:cNvSpPr/>
          <p:nvPr/>
        </p:nvSpPr>
        <p:spPr bwMode="auto">
          <a:xfrm>
            <a:off x="7008812" y="3388098"/>
            <a:ext cx="652836" cy="677996"/>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Split</a:t>
            </a:r>
          </a:p>
        </p:txBody>
      </p:sp>
      <p:sp>
        <p:nvSpPr>
          <p:cNvPr id="12" name="Text Placeholder 2"/>
          <p:cNvSpPr>
            <a:spLocks noGrp="1"/>
          </p:cNvSpPr>
          <p:nvPr>
            <p:ph type="body" sz="quarter" idx="10"/>
          </p:nvPr>
        </p:nvSpPr>
        <p:spPr>
          <a:xfrm>
            <a:off x="519113" y="1143000"/>
            <a:ext cx="11149012" cy="984885"/>
          </a:xfrm>
        </p:spPr>
        <p:txBody>
          <a:bodyPr/>
          <a:lstStyle/>
          <a:p>
            <a:r>
              <a:rPr lang="en-US" dirty="0" smtClean="0"/>
              <a:t>First segment can “stretch” to be twice as large </a:t>
            </a:r>
          </a:p>
          <a:p>
            <a:r>
              <a:rPr lang="en-US" dirty="0" smtClean="0"/>
              <a:t>Optimizes for smaller lookup tables</a:t>
            </a:r>
            <a:endParaRPr lang="en-US" dirty="0"/>
          </a:p>
        </p:txBody>
      </p:sp>
      <p:cxnSp>
        <p:nvCxnSpPr>
          <p:cNvPr id="13" name="Straight Connector 12"/>
          <p:cNvCxnSpPr/>
          <p:nvPr/>
        </p:nvCxnSpPr>
        <p:spPr>
          <a:xfrm>
            <a:off x="9599612" y="4078154"/>
            <a:ext cx="0" cy="1103446"/>
          </a:xfrm>
          <a:prstGeom prst="line">
            <a:avLst/>
          </a:prstGeom>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8990012" y="2514600"/>
            <a:ext cx="2971800"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Segment 3</a:t>
            </a:r>
          </a:p>
        </p:txBody>
      </p:sp>
      <p:sp>
        <p:nvSpPr>
          <p:cNvPr id="17" name="Rectangle 16"/>
          <p:cNvSpPr/>
          <p:nvPr/>
        </p:nvSpPr>
        <p:spPr bwMode="auto">
          <a:xfrm>
            <a:off x="10528301" y="4510653"/>
            <a:ext cx="1433511" cy="8763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Compress</a:t>
            </a:r>
          </a:p>
          <a:p>
            <a:pPr algn="ctr" defTabSz="914099" fontAlgn="base">
              <a:spcBef>
                <a:spcPct val="0"/>
              </a:spcBef>
              <a:spcAft>
                <a:spcPct val="0"/>
              </a:spcAft>
            </a:pPr>
            <a:r>
              <a:rPr lang="en-US" dirty="0" smtClean="0">
                <a:gradFill>
                  <a:gsLst>
                    <a:gs pos="0">
                      <a:srgbClr val="FFFFFF"/>
                    </a:gs>
                    <a:gs pos="100000">
                      <a:srgbClr val="FFFFFF"/>
                    </a:gs>
                  </a:gsLst>
                  <a:lin ang="5400000" scaled="0"/>
                </a:gradFill>
              </a:rPr>
              <a:t>Segment 3</a:t>
            </a:r>
          </a:p>
        </p:txBody>
      </p:sp>
      <p:cxnSp>
        <p:nvCxnSpPr>
          <p:cNvPr id="18" name="Straight Connector 17"/>
          <p:cNvCxnSpPr/>
          <p:nvPr/>
        </p:nvCxnSpPr>
        <p:spPr>
          <a:xfrm>
            <a:off x="7694612" y="2668454"/>
            <a:ext cx="0" cy="2819400"/>
          </a:xfrm>
          <a:prstGeom prst="line">
            <a:avLst/>
          </a:prstGeom>
        </p:spPr>
        <p:style>
          <a:lnRef idx="3">
            <a:schemeClr val="accent5"/>
          </a:lnRef>
          <a:fillRef idx="0">
            <a:schemeClr val="accent5"/>
          </a:fillRef>
          <a:effectRef idx="2">
            <a:schemeClr val="accent5"/>
          </a:effectRef>
          <a:fontRef idx="minor">
            <a:schemeClr val="tx1"/>
          </a:fontRef>
        </p:style>
      </p:cxnSp>
      <p:sp>
        <p:nvSpPr>
          <p:cNvPr id="19" name="TextBox 18"/>
          <p:cNvSpPr txBox="1"/>
          <p:nvPr/>
        </p:nvSpPr>
        <p:spPr>
          <a:xfrm>
            <a:off x="11866284" y="4219968"/>
            <a:ext cx="324128"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t</a:t>
            </a:r>
          </a:p>
        </p:txBody>
      </p:sp>
    </p:spTree>
    <p:extLst>
      <p:ext uri="{BB962C8B-B14F-4D97-AF65-F5344CB8AC3E}">
        <p14:creationId xmlns:p14="http://schemas.microsoft.com/office/powerpoint/2010/main" val="112460048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_2012_PPT_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Allan Folting; Ashvini Sharma</External_x0020_Speaker>
    <Session_x0020_Code xmlns="2295e2e7-0eeb-498e-8716-217bb2ee6ee3"> DBI414</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E10-3D8B-4831-9584-7BC82972C8E2}">
  <ds:schemaRefs>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www.w3.org/XML/1998/namespace"/>
    <ds:schemaRef ds:uri="8b529f77-48ab-4581-b468-93f09345b8aa"/>
    <ds:schemaRef ds:uri="2295e2e7-0eeb-498e-8716-217bb2ee6ee3"/>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563</TotalTime>
  <Words>1831</Words>
  <Application>Microsoft Office PowerPoint</Application>
  <PresentationFormat>Custom</PresentationFormat>
  <Paragraphs>331</Paragraphs>
  <Slides>32</Slides>
  <Notes>31</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TechEd_2012_Template_16x9</vt:lpstr>
      <vt:lpstr>White with Consolas font for code slides</vt:lpstr>
      <vt:lpstr>TechEd_2012_PPT_Template</vt:lpstr>
      <vt:lpstr>Optimizing Your BI Semantic Model for Performance and Scale </vt:lpstr>
      <vt:lpstr>Session Objectives</vt:lpstr>
      <vt:lpstr>Takeaway</vt:lpstr>
      <vt:lpstr>BI Semantic Model: Architecture</vt:lpstr>
      <vt:lpstr>VertiPaq Design Principles</vt:lpstr>
      <vt:lpstr>VertiPaq Storage</vt:lpstr>
      <vt:lpstr>Processing Architecture &amp; Optimizations</vt:lpstr>
      <vt:lpstr>Processing Phases</vt:lpstr>
      <vt:lpstr>Special case of 3rd segment</vt:lpstr>
      <vt:lpstr>Processing - Memory &amp; CPU usage</vt:lpstr>
      <vt:lpstr>Controlling Segment Size and Compression</vt:lpstr>
      <vt:lpstr>Processing options</vt:lpstr>
      <vt:lpstr>Incremental Processing</vt:lpstr>
      <vt:lpstr>Advanced Processing</vt:lpstr>
      <vt:lpstr>Server Memory Map</vt:lpstr>
      <vt:lpstr>Discover memory used per Database</vt:lpstr>
      <vt:lpstr>Query Processing</vt:lpstr>
      <vt:lpstr>Querying</vt:lpstr>
      <vt:lpstr>VertiPaq Query Performance</vt:lpstr>
      <vt:lpstr>Rich &amp; Fast</vt:lpstr>
      <vt:lpstr>Inspecting Query Evaluation</vt:lpstr>
      <vt:lpstr>Best Practices for Tabular Models</vt:lpstr>
      <vt:lpstr>Options for working with large datasets</vt:lpstr>
      <vt:lpstr>Session Objectives and Takeaways</vt:lpstr>
      <vt:lpstr>Related Content</vt:lpstr>
      <vt:lpstr>PowerPoint Presentation</vt:lpstr>
      <vt:lpstr>PowerPoint Presentation</vt:lpstr>
      <vt:lpstr>Track 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Your BI Semantic Model for Performance and Scale</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34</cp:revision>
  <cp:lastPrinted>2010-05-11T05:02:34Z</cp:lastPrinted>
  <dcterms:created xsi:type="dcterms:W3CDTF">2012-03-23T02:48:52Z</dcterms:created>
  <dcterms:modified xsi:type="dcterms:W3CDTF">2012-06-14T14:35:36Z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