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Lst>
  <p:notesMasterIdLst>
    <p:notesMasterId r:id="rId31"/>
  </p:notesMasterIdLst>
  <p:handoutMasterIdLst>
    <p:handoutMasterId r:id="rId32"/>
  </p:handoutMasterIdLst>
  <p:sldIdLst>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2" r:id="rId19"/>
    <p:sldId id="334" r:id="rId20"/>
    <p:sldId id="335" r:id="rId21"/>
    <p:sldId id="336" r:id="rId22"/>
    <p:sldId id="339" r:id="rId23"/>
    <p:sldId id="311" r:id="rId24"/>
    <p:sldId id="340" r:id="rId25"/>
    <p:sldId id="313" r:id="rId26"/>
    <p:sldId id="314" r:id="rId27"/>
    <p:sldId id="315" r:id="rId28"/>
    <p:sldId id="271" r:id="rId29"/>
    <p:sldId id="256" r:id="rId30"/>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429A16"/>
    <a:srgbClr val="F8F57B"/>
    <a:srgbClr val="59D01E"/>
    <a:srgbClr val="ACE58F"/>
    <a:srgbClr val="292929"/>
    <a:srgbClr val="333333"/>
    <a:srgbClr val="F6AE1E"/>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66" autoAdjust="0"/>
    <p:restoredTop sz="79600" autoAdjust="0"/>
  </p:normalViewPr>
  <p:slideViewPr>
    <p:cSldViewPr>
      <p:cViewPr varScale="1">
        <p:scale>
          <a:sx n="126" d="100"/>
          <a:sy n="126" d="100"/>
        </p:scale>
        <p:origin x="-108" y="-186"/>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81" d="100"/>
          <a:sy n="81" d="100"/>
        </p:scale>
        <p:origin x="-315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ORM Effectiveness vs</a:t>
            </a:r>
            <a:r>
              <a:rPr lang="en-US" baseline="0" dirty="0" smtClean="0"/>
              <a:t>. Current Rice Price</a:t>
            </a:r>
            <a:endParaRPr lang="en-US" dirty="0"/>
          </a:p>
        </c:rich>
      </c:tx>
      <c:layout/>
      <c:overlay val="0"/>
    </c:title>
    <c:autoTitleDeleted val="0"/>
    <c:plotArea>
      <c:layout>
        <c:manualLayout>
          <c:layoutTarget val="inner"/>
          <c:xMode val="edge"/>
          <c:yMode val="edge"/>
          <c:x val="1.2844036528550215E-2"/>
          <c:y val="0.13202125067890988"/>
          <c:w val="0.9732312626239551"/>
          <c:h val="0.69908495962379613"/>
        </c:manualLayout>
      </c:layout>
      <c:barChart>
        <c:barDir val="col"/>
        <c:grouping val="clustered"/>
        <c:varyColors val="0"/>
        <c:ser>
          <c:idx val="0"/>
          <c:order val="0"/>
          <c:tx>
            <c:strRef>
              <c:f>Sheet1!$B$1</c:f>
              <c:strCache>
                <c:ptCount val="1"/>
                <c:pt idx="0">
                  <c:v>Effectiveness</c:v>
                </c:pt>
              </c:strCache>
            </c:strRef>
          </c:tx>
          <c:invertIfNegative val="0"/>
          <c:cat>
            <c:strRef>
              <c:f>Sheet1!$A$2:$A$5</c:f>
              <c:strCache>
                <c:ptCount val="3"/>
                <c:pt idx="0">
                  <c:v>Using ORM</c:v>
                </c:pt>
                <c:pt idx="1">
                  <c:v>Not using an ORM</c:v>
                </c:pt>
                <c:pt idx="2">
                  <c:v>Price of rice in China vs Effectiveness</c:v>
                </c:pt>
              </c:strCache>
            </c:strRef>
          </c:cat>
          <c:val>
            <c:numRef>
              <c:f>Sheet1!$B$2:$B$5</c:f>
              <c:numCache>
                <c:formatCode>General</c:formatCode>
                <c:ptCount val="4"/>
                <c:pt idx="0">
                  <c:v>20</c:v>
                </c:pt>
                <c:pt idx="1">
                  <c:v>2</c:v>
                </c:pt>
                <c:pt idx="2">
                  <c:v>7</c:v>
                </c:pt>
              </c:numCache>
            </c:numRef>
          </c:val>
        </c:ser>
        <c:dLbls>
          <c:showLegendKey val="0"/>
          <c:showVal val="0"/>
          <c:showCatName val="0"/>
          <c:showSerName val="0"/>
          <c:showPercent val="0"/>
          <c:showBubbleSize val="0"/>
        </c:dLbls>
        <c:gapWidth val="150"/>
        <c:axId val="157204864"/>
        <c:axId val="157206400"/>
      </c:barChart>
      <c:catAx>
        <c:axId val="157204864"/>
        <c:scaling>
          <c:orientation val="minMax"/>
        </c:scaling>
        <c:delete val="0"/>
        <c:axPos val="b"/>
        <c:majorTickMark val="out"/>
        <c:minorTickMark val="none"/>
        <c:tickLblPos val="nextTo"/>
        <c:txPr>
          <a:bodyPr/>
          <a:lstStyle/>
          <a:p>
            <a:pPr>
              <a:defRPr>
                <a:solidFill>
                  <a:schemeClr val="tx1">
                    <a:alpha val="99000"/>
                  </a:schemeClr>
                </a:solidFill>
              </a:defRPr>
            </a:pPr>
            <a:endParaRPr lang="en-US"/>
          </a:p>
        </c:txPr>
        <c:crossAx val="157206400"/>
        <c:crosses val="autoZero"/>
        <c:auto val="1"/>
        <c:lblAlgn val="ctr"/>
        <c:lblOffset val="100"/>
        <c:noMultiLvlLbl val="0"/>
      </c:catAx>
      <c:valAx>
        <c:axId val="157206400"/>
        <c:scaling>
          <c:orientation val="minMax"/>
        </c:scaling>
        <c:delete val="1"/>
        <c:axPos val="l"/>
        <c:majorGridlines>
          <c:spPr>
            <a:ln>
              <a:noFill/>
            </a:ln>
          </c:spPr>
        </c:majorGridlines>
        <c:numFmt formatCode="General" sourceLinked="1"/>
        <c:majorTickMark val="out"/>
        <c:minorTickMark val="none"/>
        <c:tickLblPos val="none"/>
        <c:crossAx val="157204864"/>
        <c:crosses val="autoZero"/>
        <c:crossBetween val="between"/>
      </c:valAx>
      <c:spPr>
        <a:noFill/>
        <a:ln>
          <a:noFill/>
        </a:ln>
      </c:spPr>
    </c:plotArea>
    <c:legend>
      <c:legendPos val="r"/>
      <c:layout>
        <c:manualLayout>
          <c:xMode val="edge"/>
          <c:yMode val="edge"/>
          <c:x val="0.70910983433518537"/>
          <c:y val="7.4529690920548577E-2"/>
          <c:w val="0.18460186983228122"/>
          <c:h val="0.32518897480236486"/>
        </c:manualLayout>
      </c:layout>
      <c:overlay val="0"/>
      <c:txPr>
        <a:bodyPr/>
        <a:lstStyle/>
        <a:p>
          <a:pPr>
            <a:defRPr>
              <a:solidFill>
                <a:schemeClr val="tx1">
                  <a:alpha val="99000"/>
                </a:schemeClr>
              </a:solidFill>
            </a:defRPr>
          </a:pPr>
          <a:endParaRPr lang="en-US"/>
        </a:p>
      </c:txPr>
    </c:legend>
    <c:plotVisOnly val="1"/>
    <c:dispBlanksAs val="zero"/>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solidFill>
                  <a:schemeClr val="tx1">
                    <a:alpha val="99000"/>
                  </a:schemeClr>
                </a:solidFill>
                <a:latin typeface="Segoe UI" pitchFamily="34" charset="0"/>
              </a:rPr>
              <a:t>TechEd</a:t>
            </a:r>
            <a:r>
              <a:rPr lang="en-US" dirty="0" smtClean="0">
                <a:solidFill>
                  <a:schemeClr val="tx1">
                    <a:alpha val="99000"/>
                  </a:schemeClr>
                </a:solidFill>
                <a:latin typeface="Segoe UI" pitchFamily="34" charset="0"/>
              </a:rPr>
              <a:t> 2012</a:t>
            </a:r>
            <a:endParaRPr lang="en-US" dirty="0">
              <a:solidFill>
                <a:schemeClr val="tx1">
                  <a:alpha val="99000"/>
                </a:schemeClr>
              </a:solidFill>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solidFill>
                  <a:schemeClr val="tx1">
                    <a:alpha val="99000"/>
                  </a:schemeClr>
                </a:solidFill>
                <a:latin typeface="Segoe UI" pitchFamily="34" charset="0"/>
              </a:rPr>
              <a:pPr/>
              <a:t>6/14/2012</a:t>
            </a:fld>
            <a:endParaRPr lang="en-US" dirty="0">
              <a:solidFill>
                <a:schemeClr val="tx1">
                  <a:alpha val="99000"/>
                </a:schemeClr>
              </a:solidFill>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chemeClr val="tx1">
                    <a:alpha val="99000"/>
                  </a:schemeClr>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chemeClr val="tx1">
                    <a:alpha val="99000"/>
                  </a:schemeClr>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chemeClr val="tx1">
                    <a:alpha val="99000"/>
                  </a:schemeClr>
                </a:solidFill>
                <a:latin typeface="Segoe UI" pitchFamily="34" charset="0"/>
              </a:rPr>
            </a:br>
            <a:r>
              <a:rPr lang="en-US" sz="500" dirty="0" smtClean="0">
                <a:solidFill>
                  <a:schemeClr val="tx1">
                    <a:alpha val="99000"/>
                  </a:schemeClr>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solidFill>
                  <a:schemeClr val="tx1">
                    <a:alpha val="99000"/>
                  </a:schemeClr>
                </a:solidFill>
                <a:latin typeface="Segoe UI" pitchFamily="34" charset="0"/>
              </a:rPr>
              <a:pPr/>
              <a:t>‹#›</a:t>
            </a:fld>
            <a:endParaRPr lang="en-US" dirty="0">
              <a:solidFill>
                <a:schemeClr val="tx1">
                  <a:alpha val="99000"/>
                </a:schemeClr>
              </a:solidFill>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alpha val="99000"/>
                  </a:schemeClr>
                </a:solidFill>
                <a:latin typeface="Segoe UI" pitchFamily="34" charset="0"/>
              </a:defRPr>
            </a:lvl1pPr>
          </a:lstStyle>
          <a:p>
            <a:r>
              <a:rPr lang="en-US" smtClean="0"/>
              <a:t>TechEd 2012</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alpha val="99000"/>
                  </a:schemeClr>
                </a:solidFill>
                <a:latin typeface="Segoe UI" pitchFamily="34" charset="0"/>
              </a:defRPr>
            </a:lvl1pPr>
          </a:lstStyle>
          <a:p>
            <a:fld id="{7C3FBCD4-166E-446F-AF18-7D4A0CF9AEF6}" type="datetimeFigureOut">
              <a:rPr lang="en-US" smtClean="0"/>
              <a:pPr/>
              <a:t>6/14/2012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solidFill>
                  <a:schemeClr val="tx1">
                    <a:alpha val="99000"/>
                  </a:schemeClr>
                </a:solidFill>
                <a:latin typeface="Segoe" pitchFamily="34" charset="0"/>
              </a:defRPr>
            </a:lvl1pPr>
          </a:lstStyle>
          <a:p>
            <a:r>
              <a:rPr lang="en-US" dirty="0" smtClean="0">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latin typeface="Segoe UI" pitchFamily="34" charset="0"/>
              </a:rPr>
            </a:br>
            <a:r>
              <a:rPr lang="en-US" dirty="0" smtClean="0">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solidFill>
                  <a:schemeClr val="tx1">
                    <a:alpha val="99000"/>
                  </a:schemeClr>
                </a:solidFill>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alpha val="99000"/>
          </a:schemeClr>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6/14/2012 2:57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4201246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959669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850709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3443836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2332706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6/14/2012 2:58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6/14/2012 2:57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err="1" smtClean="0"/>
              <a:t>TechEd</a:t>
            </a:r>
            <a:r>
              <a:rPr lang="en-US" dirty="0" smtClean="0"/>
              <a:t> 2012</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6/14/2012 2:57 PM</a:t>
            </a:fld>
            <a:endParaRPr lang="en-US"/>
          </a:p>
        </p:txBody>
      </p:sp>
      <p:sp>
        <p:nvSpPr>
          <p:cNvPr id="6" name="Footer Placeholder 5"/>
          <p:cNvSpPr>
            <a:spLocks noGrp="1"/>
          </p:cNvSpPr>
          <p:nvPr>
            <p:ph type="ftr" sz="quarter" idx="12"/>
          </p:nvPr>
        </p:nvSpPr>
        <p:spPr/>
        <p:txBody>
          <a:bodyPr/>
          <a:lstStyle/>
          <a:p>
            <a:r>
              <a:rPr lang="en-US" dirty="0" smtClean="0">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latin typeface="Segoe UI" pitchFamily="34" charset="0"/>
              </a:rPr>
            </a:br>
            <a:r>
              <a:rPr lang="en-US" dirty="0" smtClean="0">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8885FE-63AA-4776-AE67-DDECEC1908D9}"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6" name="Arrow Bar"/>
          <p:cNvSpPr/>
          <p:nvPr userDrawn="1"/>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7"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8"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30"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Fuschia Tile"/>
          <p:cNvGrpSpPr/>
          <p:nvPr userDrawn="1"/>
        </p:nvGrpSpPr>
        <p:grpSpPr>
          <a:xfrm>
            <a:off x="1016507" y="3185266"/>
            <a:ext cx="1325880" cy="1325880"/>
            <a:chOff x="1071620" y="3044261"/>
            <a:chExt cx="1325880" cy="1325880"/>
          </a:xfrm>
        </p:grpSpPr>
        <p:sp>
          <p:nvSpPr>
            <p:cNvPr id="32" name="Rectangle 31"/>
            <p:cNvSpPr/>
            <p:nvPr/>
          </p:nvSpPr>
          <p:spPr bwMode="auto">
            <a:xfrm>
              <a:off x="1071620" y="3044261"/>
              <a:ext cx="1325880" cy="1325880"/>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3"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Orange Tile"/>
          <p:cNvGrpSpPr/>
          <p:nvPr userDrawn="1"/>
        </p:nvGrpSpPr>
        <p:grpSpPr>
          <a:xfrm>
            <a:off x="2514069" y="3185266"/>
            <a:ext cx="1325880" cy="1325880"/>
            <a:chOff x="2487267" y="3044261"/>
            <a:chExt cx="1325880" cy="1325880"/>
          </a:xfrm>
        </p:grpSpPr>
        <p:sp>
          <p:nvSpPr>
            <p:cNvPr id="35" name="Rectangle 34"/>
            <p:cNvSpPr/>
            <p:nvPr/>
          </p:nvSpPr>
          <p:spPr bwMode="auto">
            <a:xfrm>
              <a:off x="2487267" y="3044261"/>
              <a:ext cx="1325880" cy="132588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Freeform 30"/>
            <p:cNvSpPr>
              <a:spLocks noEditPoints="1"/>
            </p:cNvSpPr>
            <p:nvPr/>
          </p:nvSpPr>
          <p:spPr bwMode="auto">
            <a:xfrm>
              <a:off x="2774763" y="3284926"/>
              <a:ext cx="750888" cy="844550"/>
            </a:xfrm>
            <a:custGeom>
              <a:avLst/>
              <a:gdLst>
                <a:gd name="T0" fmla="*/ 15 w 200"/>
                <a:gd name="T1" fmla="*/ 0 h 225"/>
                <a:gd name="T2" fmla="*/ 11 w 200"/>
                <a:gd name="T3" fmla="*/ 17 h 225"/>
                <a:gd name="T4" fmla="*/ 11 w 200"/>
                <a:gd name="T5" fmla="*/ 35 h 225"/>
                <a:gd name="T6" fmla="*/ 0 w 200"/>
                <a:gd name="T7" fmla="*/ 55 h 225"/>
                <a:gd name="T8" fmla="*/ 11 w 200"/>
                <a:gd name="T9" fmla="*/ 75 h 225"/>
                <a:gd name="T10" fmla="*/ 11 w 200"/>
                <a:gd name="T11" fmla="*/ 94 h 225"/>
                <a:gd name="T12" fmla="*/ 0 w 200"/>
                <a:gd name="T13" fmla="*/ 114 h 225"/>
                <a:gd name="T14" fmla="*/ 11 w 200"/>
                <a:gd name="T15" fmla="*/ 134 h 225"/>
                <a:gd name="T16" fmla="*/ 11 w 200"/>
                <a:gd name="T17" fmla="*/ 153 h 225"/>
                <a:gd name="T18" fmla="*/ 0 w 200"/>
                <a:gd name="T19" fmla="*/ 173 h 225"/>
                <a:gd name="T20" fmla="*/ 11 w 200"/>
                <a:gd name="T21" fmla="*/ 193 h 225"/>
                <a:gd name="T22" fmla="*/ 11 w 200"/>
                <a:gd name="T23" fmla="*/ 211 h 225"/>
                <a:gd name="T24" fmla="*/ 15 w 200"/>
                <a:gd name="T25" fmla="*/ 225 h 225"/>
                <a:gd name="T26" fmla="*/ 200 w 200"/>
                <a:gd name="T27" fmla="*/ 185 h 225"/>
                <a:gd name="T28" fmla="*/ 160 w 200"/>
                <a:gd name="T29" fmla="*/ 0 h 225"/>
                <a:gd name="T30" fmla="*/ 11 w 200"/>
                <a:gd name="T31" fmla="*/ 25 h 225"/>
                <a:gd name="T32" fmla="*/ 8 w 200"/>
                <a:gd name="T33" fmla="*/ 26 h 225"/>
                <a:gd name="T34" fmla="*/ 11 w 200"/>
                <a:gd name="T35" fmla="*/ 54 h 225"/>
                <a:gd name="T36" fmla="*/ 8 w 200"/>
                <a:gd name="T37" fmla="*/ 55 h 225"/>
                <a:gd name="T38" fmla="*/ 11 w 200"/>
                <a:gd name="T39" fmla="*/ 83 h 225"/>
                <a:gd name="T40" fmla="*/ 8 w 200"/>
                <a:gd name="T41" fmla="*/ 85 h 225"/>
                <a:gd name="T42" fmla="*/ 11 w 200"/>
                <a:gd name="T43" fmla="*/ 113 h 225"/>
                <a:gd name="T44" fmla="*/ 8 w 200"/>
                <a:gd name="T45" fmla="*/ 114 h 225"/>
                <a:gd name="T46" fmla="*/ 11 w 200"/>
                <a:gd name="T47" fmla="*/ 142 h 225"/>
                <a:gd name="T48" fmla="*/ 8 w 200"/>
                <a:gd name="T49" fmla="*/ 143 h 225"/>
                <a:gd name="T50" fmla="*/ 11 w 200"/>
                <a:gd name="T51" fmla="*/ 171 h 225"/>
                <a:gd name="T52" fmla="*/ 8 w 200"/>
                <a:gd name="T53" fmla="*/ 173 h 225"/>
                <a:gd name="T54" fmla="*/ 11 w 200"/>
                <a:gd name="T55" fmla="*/ 201 h 225"/>
                <a:gd name="T56" fmla="*/ 8 w 200"/>
                <a:gd name="T57" fmla="*/ 202 h 225"/>
                <a:gd name="T58" fmla="*/ 160 w 200"/>
                <a:gd name="T59" fmla="*/ 217 h 225"/>
                <a:gd name="T60" fmla="*/ 19 w 200"/>
                <a:gd name="T61" fmla="*/ 201 h 225"/>
                <a:gd name="T62" fmla="*/ 21 w 200"/>
                <a:gd name="T63" fmla="*/ 205 h 225"/>
                <a:gd name="T64" fmla="*/ 27 w 200"/>
                <a:gd name="T65" fmla="*/ 198 h 225"/>
                <a:gd name="T66" fmla="*/ 19 w 200"/>
                <a:gd name="T67" fmla="*/ 172 h 225"/>
                <a:gd name="T68" fmla="*/ 21 w 200"/>
                <a:gd name="T69" fmla="*/ 175 h 225"/>
                <a:gd name="T70" fmla="*/ 27 w 200"/>
                <a:gd name="T71" fmla="*/ 168 h 225"/>
                <a:gd name="T72" fmla="*/ 19 w 200"/>
                <a:gd name="T73" fmla="*/ 142 h 225"/>
                <a:gd name="T74" fmla="*/ 21 w 200"/>
                <a:gd name="T75" fmla="*/ 146 h 225"/>
                <a:gd name="T76" fmla="*/ 27 w 200"/>
                <a:gd name="T77" fmla="*/ 139 h 225"/>
                <a:gd name="T78" fmla="*/ 19 w 200"/>
                <a:gd name="T79" fmla="*/ 113 h 225"/>
                <a:gd name="T80" fmla="*/ 21 w 200"/>
                <a:gd name="T81" fmla="*/ 117 h 225"/>
                <a:gd name="T82" fmla="*/ 27 w 200"/>
                <a:gd name="T83" fmla="*/ 110 h 225"/>
                <a:gd name="T84" fmla="*/ 19 w 200"/>
                <a:gd name="T85" fmla="*/ 83 h 225"/>
                <a:gd name="T86" fmla="*/ 21 w 200"/>
                <a:gd name="T87" fmla="*/ 87 h 225"/>
                <a:gd name="T88" fmla="*/ 27 w 200"/>
                <a:gd name="T89" fmla="*/ 80 h 225"/>
                <a:gd name="T90" fmla="*/ 19 w 200"/>
                <a:gd name="T91" fmla="*/ 54 h 225"/>
                <a:gd name="T92" fmla="*/ 21 w 200"/>
                <a:gd name="T93" fmla="*/ 58 h 225"/>
                <a:gd name="T94" fmla="*/ 27 w 200"/>
                <a:gd name="T95" fmla="*/ 51 h 225"/>
                <a:gd name="T96" fmla="*/ 19 w 200"/>
                <a:gd name="T97" fmla="*/ 25 h 225"/>
                <a:gd name="T98" fmla="*/ 21 w 200"/>
                <a:gd name="T99" fmla="*/ 29 h 225"/>
                <a:gd name="T100" fmla="*/ 27 w 200"/>
                <a:gd name="T101" fmla="*/ 22 h 225"/>
                <a:gd name="T102" fmla="*/ 19 w 200"/>
                <a:gd name="T103" fmla="*/ 8 h 225"/>
                <a:gd name="T104" fmla="*/ 192 w 200"/>
                <a:gd name="T105" fmla="*/ 4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225">
                  <a:moveTo>
                    <a:pt x="160" y="0"/>
                  </a:moveTo>
                  <a:cubicBezTo>
                    <a:pt x="15" y="0"/>
                    <a:pt x="15" y="0"/>
                    <a:pt x="15" y="0"/>
                  </a:cubicBezTo>
                  <a:cubicBezTo>
                    <a:pt x="12" y="0"/>
                    <a:pt x="11" y="2"/>
                    <a:pt x="11" y="4"/>
                  </a:cubicBezTo>
                  <a:cubicBezTo>
                    <a:pt x="11" y="17"/>
                    <a:pt x="11" y="17"/>
                    <a:pt x="11" y="17"/>
                  </a:cubicBezTo>
                  <a:cubicBezTo>
                    <a:pt x="4" y="18"/>
                    <a:pt x="0" y="21"/>
                    <a:pt x="0" y="26"/>
                  </a:cubicBezTo>
                  <a:cubicBezTo>
                    <a:pt x="0" y="30"/>
                    <a:pt x="4" y="34"/>
                    <a:pt x="11" y="35"/>
                  </a:cubicBezTo>
                  <a:cubicBezTo>
                    <a:pt x="11" y="46"/>
                    <a:pt x="11" y="46"/>
                    <a:pt x="11" y="46"/>
                  </a:cubicBezTo>
                  <a:cubicBezTo>
                    <a:pt x="4" y="47"/>
                    <a:pt x="0" y="51"/>
                    <a:pt x="0" y="55"/>
                  </a:cubicBezTo>
                  <a:cubicBezTo>
                    <a:pt x="0" y="60"/>
                    <a:pt x="4" y="63"/>
                    <a:pt x="11" y="65"/>
                  </a:cubicBezTo>
                  <a:cubicBezTo>
                    <a:pt x="11" y="75"/>
                    <a:pt x="11" y="75"/>
                    <a:pt x="11" y="75"/>
                  </a:cubicBezTo>
                  <a:cubicBezTo>
                    <a:pt x="4" y="76"/>
                    <a:pt x="0" y="80"/>
                    <a:pt x="0" y="85"/>
                  </a:cubicBezTo>
                  <a:cubicBezTo>
                    <a:pt x="0" y="89"/>
                    <a:pt x="4" y="93"/>
                    <a:pt x="11" y="94"/>
                  </a:cubicBezTo>
                  <a:cubicBezTo>
                    <a:pt x="11" y="105"/>
                    <a:pt x="11" y="105"/>
                    <a:pt x="11" y="105"/>
                  </a:cubicBezTo>
                  <a:cubicBezTo>
                    <a:pt x="4" y="106"/>
                    <a:pt x="0" y="109"/>
                    <a:pt x="0" y="114"/>
                  </a:cubicBezTo>
                  <a:cubicBezTo>
                    <a:pt x="0" y="119"/>
                    <a:pt x="4" y="122"/>
                    <a:pt x="11" y="123"/>
                  </a:cubicBezTo>
                  <a:cubicBezTo>
                    <a:pt x="11" y="134"/>
                    <a:pt x="11" y="134"/>
                    <a:pt x="11" y="134"/>
                  </a:cubicBezTo>
                  <a:cubicBezTo>
                    <a:pt x="4" y="135"/>
                    <a:pt x="0" y="139"/>
                    <a:pt x="0" y="143"/>
                  </a:cubicBezTo>
                  <a:cubicBezTo>
                    <a:pt x="0" y="148"/>
                    <a:pt x="4" y="152"/>
                    <a:pt x="11" y="153"/>
                  </a:cubicBezTo>
                  <a:cubicBezTo>
                    <a:pt x="11" y="163"/>
                    <a:pt x="11" y="163"/>
                    <a:pt x="11" y="163"/>
                  </a:cubicBezTo>
                  <a:cubicBezTo>
                    <a:pt x="4" y="164"/>
                    <a:pt x="0" y="168"/>
                    <a:pt x="0" y="173"/>
                  </a:cubicBezTo>
                  <a:cubicBezTo>
                    <a:pt x="0" y="177"/>
                    <a:pt x="4" y="181"/>
                    <a:pt x="11" y="182"/>
                  </a:cubicBezTo>
                  <a:cubicBezTo>
                    <a:pt x="11" y="193"/>
                    <a:pt x="11" y="193"/>
                    <a:pt x="11" y="193"/>
                  </a:cubicBezTo>
                  <a:cubicBezTo>
                    <a:pt x="4" y="194"/>
                    <a:pt x="0" y="197"/>
                    <a:pt x="0" y="202"/>
                  </a:cubicBezTo>
                  <a:cubicBezTo>
                    <a:pt x="0" y="207"/>
                    <a:pt x="4" y="210"/>
                    <a:pt x="11" y="211"/>
                  </a:cubicBezTo>
                  <a:cubicBezTo>
                    <a:pt x="11" y="221"/>
                    <a:pt x="11" y="221"/>
                    <a:pt x="11" y="221"/>
                  </a:cubicBezTo>
                  <a:cubicBezTo>
                    <a:pt x="11" y="223"/>
                    <a:pt x="12" y="225"/>
                    <a:pt x="15" y="225"/>
                  </a:cubicBezTo>
                  <a:cubicBezTo>
                    <a:pt x="160" y="225"/>
                    <a:pt x="160" y="225"/>
                    <a:pt x="160" y="225"/>
                  </a:cubicBezTo>
                  <a:cubicBezTo>
                    <a:pt x="182" y="225"/>
                    <a:pt x="200" y="207"/>
                    <a:pt x="200" y="185"/>
                  </a:cubicBezTo>
                  <a:cubicBezTo>
                    <a:pt x="200" y="40"/>
                    <a:pt x="200" y="40"/>
                    <a:pt x="200" y="40"/>
                  </a:cubicBezTo>
                  <a:cubicBezTo>
                    <a:pt x="200" y="18"/>
                    <a:pt x="182" y="0"/>
                    <a:pt x="160" y="0"/>
                  </a:cubicBezTo>
                  <a:close/>
                  <a:moveTo>
                    <a:pt x="8" y="26"/>
                  </a:moveTo>
                  <a:cubicBezTo>
                    <a:pt x="9" y="26"/>
                    <a:pt x="9" y="25"/>
                    <a:pt x="11" y="25"/>
                  </a:cubicBezTo>
                  <a:cubicBezTo>
                    <a:pt x="11" y="27"/>
                    <a:pt x="11" y="27"/>
                    <a:pt x="11" y="27"/>
                  </a:cubicBezTo>
                  <a:cubicBezTo>
                    <a:pt x="9" y="27"/>
                    <a:pt x="9" y="26"/>
                    <a:pt x="8" y="26"/>
                  </a:cubicBezTo>
                  <a:close/>
                  <a:moveTo>
                    <a:pt x="8" y="55"/>
                  </a:moveTo>
                  <a:cubicBezTo>
                    <a:pt x="9" y="55"/>
                    <a:pt x="9" y="54"/>
                    <a:pt x="11" y="54"/>
                  </a:cubicBezTo>
                  <a:cubicBezTo>
                    <a:pt x="11" y="56"/>
                    <a:pt x="11" y="56"/>
                    <a:pt x="11" y="56"/>
                  </a:cubicBezTo>
                  <a:cubicBezTo>
                    <a:pt x="9" y="56"/>
                    <a:pt x="9" y="56"/>
                    <a:pt x="8" y="55"/>
                  </a:cubicBezTo>
                  <a:close/>
                  <a:moveTo>
                    <a:pt x="8" y="85"/>
                  </a:moveTo>
                  <a:cubicBezTo>
                    <a:pt x="9" y="84"/>
                    <a:pt x="9" y="84"/>
                    <a:pt x="11" y="83"/>
                  </a:cubicBezTo>
                  <a:cubicBezTo>
                    <a:pt x="11" y="86"/>
                    <a:pt x="11" y="86"/>
                    <a:pt x="11" y="86"/>
                  </a:cubicBezTo>
                  <a:cubicBezTo>
                    <a:pt x="9" y="85"/>
                    <a:pt x="9" y="85"/>
                    <a:pt x="8" y="85"/>
                  </a:cubicBezTo>
                  <a:close/>
                  <a:moveTo>
                    <a:pt x="8" y="114"/>
                  </a:moveTo>
                  <a:cubicBezTo>
                    <a:pt x="9" y="114"/>
                    <a:pt x="9" y="113"/>
                    <a:pt x="11" y="113"/>
                  </a:cubicBezTo>
                  <a:cubicBezTo>
                    <a:pt x="11" y="115"/>
                    <a:pt x="11" y="115"/>
                    <a:pt x="11" y="115"/>
                  </a:cubicBezTo>
                  <a:cubicBezTo>
                    <a:pt x="9" y="115"/>
                    <a:pt x="9" y="114"/>
                    <a:pt x="8" y="114"/>
                  </a:cubicBezTo>
                  <a:close/>
                  <a:moveTo>
                    <a:pt x="8" y="143"/>
                  </a:moveTo>
                  <a:cubicBezTo>
                    <a:pt x="9" y="143"/>
                    <a:pt x="9" y="142"/>
                    <a:pt x="11" y="142"/>
                  </a:cubicBezTo>
                  <a:cubicBezTo>
                    <a:pt x="11" y="144"/>
                    <a:pt x="11" y="144"/>
                    <a:pt x="11" y="144"/>
                  </a:cubicBezTo>
                  <a:cubicBezTo>
                    <a:pt x="9" y="144"/>
                    <a:pt x="9" y="144"/>
                    <a:pt x="8" y="143"/>
                  </a:cubicBezTo>
                  <a:close/>
                  <a:moveTo>
                    <a:pt x="8" y="173"/>
                  </a:moveTo>
                  <a:cubicBezTo>
                    <a:pt x="9" y="172"/>
                    <a:pt x="9" y="172"/>
                    <a:pt x="11" y="171"/>
                  </a:cubicBezTo>
                  <a:cubicBezTo>
                    <a:pt x="11" y="174"/>
                    <a:pt x="11" y="174"/>
                    <a:pt x="11" y="174"/>
                  </a:cubicBezTo>
                  <a:cubicBezTo>
                    <a:pt x="9" y="173"/>
                    <a:pt x="9" y="173"/>
                    <a:pt x="8" y="173"/>
                  </a:cubicBezTo>
                  <a:close/>
                  <a:moveTo>
                    <a:pt x="8" y="202"/>
                  </a:moveTo>
                  <a:cubicBezTo>
                    <a:pt x="9" y="202"/>
                    <a:pt x="9" y="201"/>
                    <a:pt x="11" y="201"/>
                  </a:cubicBezTo>
                  <a:cubicBezTo>
                    <a:pt x="11" y="203"/>
                    <a:pt x="11" y="203"/>
                    <a:pt x="11" y="203"/>
                  </a:cubicBezTo>
                  <a:cubicBezTo>
                    <a:pt x="9" y="203"/>
                    <a:pt x="9" y="202"/>
                    <a:pt x="8" y="202"/>
                  </a:cubicBezTo>
                  <a:close/>
                  <a:moveTo>
                    <a:pt x="192" y="185"/>
                  </a:moveTo>
                  <a:cubicBezTo>
                    <a:pt x="192" y="202"/>
                    <a:pt x="177" y="217"/>
                    <a:pt x="160" y="217"/>
                  </a:cubicBezTo>
                  <a:cubicBezTo>
                    <a:pt x="19" y="217"/>
                    <a:pt x="19" y="217"/>
                    <a:pt x="19" y="217"/>
                  </a:cubicBezTo>
                  <a:cubicBezTo>
                    <a:pt x="19" y="201"/>
                    <a:pt x="19" y="201"/>
                    <a:pt x="19" y="201"/>
                  </a:cubicBezTo>
                  <a:cubicBezTo>
                    <a:pt x="20" y="201"/>
                    <a:pt x="20" y="202"/>
                    <a:pt x="21" y="202"/>
                  </a:cubicBezTo>
                  <a:cubicBezTo>
                    <a:pt x="21" y="203"/>
                    <a:pt x="22" y="203"/>
                    <a:pt x="21" y="205"/>
                  </a:cubicBezTo>
                  <a:cubicBezTo>
                    <a:pt x="29" y="207"/>
                    <a:pt x="29" y="207"/>
                    <a:pt x="29" y="207"/>
                  </a:cubicBezTo>
                  <a:cubicBezTo>
                    <a:pt x="30" y="203"/>
                    <a:pt x="29" y="200"/>
                    <a:pt x="27" y="198"/>
                  </a:cubicBezTo>
                  <a:cubicBezTo>
                    <a:pt x="26" y="195"/>
                    <a:pt x="22" y="193"/>
                    <a:pt x="19" y="193"/>
                  </a:cubicBezTo>
                  <a:cubicBezTo>
                    <a:pt x="19" y="172"/>
                    <a:pt x="19" y="172"/>
                    <a:pt x="19" y="172"/>
                  </a:cubicBezTo>
                  <a:cubicBezTo>
                    <a:pt x="20" y="172"/>
                    <a:pt x="20" y="172"/>
                    <a:pt x="21" y="173"/>
                  </a:cubicBezTo>
                  <a:cubicBezTo>
                    <a:pt x="21" y="173"/>
                    <a:pt x="22" y="174"/>
                    <a:pt x="21" y="175"/>
                  </a:cubicBezTo>
                  <a:cubicBezTo>
                    <a:pt x="29" y="178"/>
                    <a:pt x="29" y="178"/>
                    <a:pt x="29" y="178"/>
                  </a:cubicBezTo>
                  <a:cubicBezTo>
                    <a:pt x="30" y="173"/>
                    <a:pt x="29" y="170"/>
                    <a:pt x="27" y="168"/>
                  </a:cubicBezTo>
                  <a:cubicBezTo>
                    <a:pt x="26" y="166"/>
                    <a:pt x="22" y="164"/>
                    <a:pt x="19" y="163"/>
                  </a:cubicBezTo>
                  <a:cubicBezTo>
                    <a:pt x="19" y="142"/>
                    <a:pt x="19" y="142"/>
                    <a:pt x="19" y="142"/>
                  </a:cubicBezTo>
                  <a:cubicBezTo>
                    <a:pt x="20" y="143"/>
                    <a:pt x="20" y="143"/>
                    <a:pt x="21" y="144"/>
                  </a:cubicBezTo>
                  <a:cubicBezTo>
                    <a:pt x="21" y="144"/>
                    <a:pt x="22" y="145"/>
                    <a:pt x="21" y="146"/>
                  </a:cubicBezTo>
                  <a:cubicBezTo>
                    <a:pt x="29" y="148"/>
                    <a:pt x="29" y="148"/>
                    <a:pt x="29" y="148"/>
                  </a:cubicBezTo>
                  <a:cubicBezTo>
                    <a:pt x="30" y="144"/>
                    <a:pt x="29" y="141"/>
                    <a:pt x="27" y="139"/>
                  </a:cubicBezTo>
                  <a:cubicBezTo>
                    <a:pt x="26" y="136"/>
                    <a:pt x="22" y="135"/>
                    <a:pt x="19" y="134"/>
                  </a:cubicBezTo>
                  <a:cubicBezTo>
                    <a:pt x="19" y="113"/>
                    <a:pt x="19" y="113"/>
                    <a:pt x="19" y="113"/>
                  </a:cubicBezTo>
                  <a:cubicBezTo>
                    <a:pt x="20" y="113"/>
                    <a:pt x="20" y="114"/>
                    <a:pt x="21" y="114"/>
                  </a:cubicBezTo>
                  <a:cubicBezTo>
                    <a:pt x="21" y="115"/>
                    <a:pt x="22" y="115"/>
                    <a:pt x="21" y="117"/>
                  </a:cubicBezTo>
                  <a:cubicBezTo>
                    <a:pt x="29" y="119"/>
                    <a:pt x="29" y="119"/>
                    <a:pt x="29" y="119"/>
                  </a:cubicBezTo>
                  <a:cubicBezTo>
                    <a:pt x="30" y="115"/>
                    <a:pt x="29" y="111"/>
                    <a:pt x="27" y="110"/>
                  </a:cubicBezTo>
                  <a:cubicBezTo>
                    <a:pt x="26" y="107"/>
                    <a:pt x="22" y="105"/>
                    <a:pt x="19" y="105"/>
                  </a:cubicBezTo>
                  <a:cubicBezTo>
                    <a:pt x="19" y="83"/>
                    <a:pt x="19" y="83"/>
                    <a:pt x="19" y="83"/>
                  </a:cubicBezTo>
                  <a:cubicBezTo>
                    <a:pt x="20" y="84"/>
                    <a:pt x="20" y="84"/>
                    <a:pt x="21" y="85"/>
                  </a:cubicBezTo>
                  <a:cubicBezTo>
                    <a:pt x="21" y="85"/>
                    <a:pt x="22" y="86"/>
                    <a:pt x="21" y="87"/>
                  </a:cubicBezTo>
                  <a:cubicBezTo>
                    <a:pt x="29" y="90"/>
                    <a:pt x="29" y="90"/>
                    <a:pt x="29" y="90"/>
                  </a:cubicBezTo>
                  <a:cubicBezTo>
                    <a:pt x="30" y="85"/>
                    <a:pt x="29" y="82"/>
                    <a:pt x="27" y="80"/>
                  </a:cubicBezTo>
                  <a:cubicBezTo>
                    <a:pt x="26" y="78"/>
                    <a:pt x="22" y="76"/>
                    <a:pt x="19" y="75"/>
                  </a:cubicBezTo>
                  <a:cubicBezTo>
                    <a:pt x="19" y="54"/>
                    <a:pt x="19" y="54"/>
                    <a:pt x="19" y="54"/>
                  </a:cubicBezTo>
                  <a:cubicBezTo>
                    <a:pt x="20" y="54"/>
                    <a:pt x="20" y="55"/>
                    <a:pt x="21" y="56"/>
                  </a:cubicBezTo>
                  <a:cubicBezTo>
                    <a:pt x="21" y="56"/>
                    <a:pt x="22" y="56"/>
                    <a:pt x="21" y="58"/>
                  </a:cubicBezTo>
                  <a:cubicBezTo>
                    <a:pt x="29" y="60"/>
                    <a:pt x="29" y="60"/>
                    <a:pt x="29" y="60"/>
                  </a:cubicBezTo>
                  <a:cubicBezTo>
                    <a:pt x="30" y="56"/>
                    <a:pt x="29" y="53"/>
                    <a:pt x="27" y="51"/>
                  </a:cubicBezTo>
                  <a:cubicBezTo>
                    <a:pt x="26" y="48"/>
                    <a:pt x="22" y="47"/>
                    <a:pt x="19" y="46"/>
                  </a:cubicBezTo>
                  <a:cubicBezTo>
                    <a:pt x="19" y="25"/>
                    <a:pt x="19" y="25"/>
                    <a:pt x="19" y="25"/>
                  </a:cubicBezTo>
                  <a:cubicBezTo>
                    <a:pt x="20" y="25"/>
                    <a:pt x="20" y="26"/>
                    <a:pt x="21" y="26"/>
                  </a:cubicBezTo>
                  <a:cubicBezTo>
                    <a:pt x="21" y="26"/>
                    <a:pt x="22" y="27"/>
                    <a:pt x="21" y="29"/>
                  </a:cubicBezTo>
                  <a:cubicBezTo>
                    <a:pt x="29" y="31"/>
                    <a:pt x="29" y="31"/>
                    <a:pt x="29" y="31"/>
                  </a:cubicBezTo>
                  <a:cubicBezTo>
                    <a:pt x="30" y="27"/>
                    <a:pt x="29" y="23"/>
                    <a:pt x="27" y="22"/>
                  </a:cubicBezTo>
                  <a:cubicBezTo>
                    <a:pt x="26" y="19"/>
                    <a:pt x="22" y="17"/>
                    <a:pt x="19" y="16"/>
                  </a:cubicBezTo>
                  <a:cubicBezTo>
                    <a:pt x="19" y="8"/>
                    <a:pt x="19" y="8"/>
                    <a:pt x="19" y="8"/>
                  </a:cubicBezTo>
                  <a:cubicBezTo>
                    <a:pt x="160" y="8"/>
                    <a:pt x="160" y="8"/>
                    <a:pt x="160" y="8"/>
                  </a:cubicBezTo>
                  <a:cubicBezTo>
                    <a:pt x="177" y="8"/>
                    <a:pt x="192" y="22"/>
                    <a:pt x="192" y="40"/>
                  </a:cubicBezTo>
                  <a:lnTo>
                    <a:pt x="192"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 name="Teal Tile"/>
          <p:cNvGrpSpPr/>
          <p:nvPr userDrawn="1"/>
        </p:nvGrpSpPr>
        <p:grpSpPr>
          <a:xfrm>
            <a:off x="1016507" y="4682828"/>
            <a:ext cx="1325880" cy="1325880"/>
            <a:chOff x="1020317" y="4686638"/>
            <a:chExt cx="1325880" cy="1325880"/>
          </a:xfrm>
        </p:grpSpPr>
        <p:sp>
          <p:nvSpPr>
            <p:cNvPr id="38" name="Rectangle 37"/>
            <p:cNvSpPr/>
            <p:nvPr/>
          </p:nvSpPr>
          <p:spPr bwMode="auto">
            <a:xfrm>
              <a:off x="1020317" y="4686638"/>
              <a:ext cx="1325880" cy="132588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9" name="Freeform 13"/>
            <p:cNvSpPr>
              <a:spLocks noEditPoints="1"/>
            </p:cNvSpPr>
            <p:nvPr/>
          </p:nvSpPr>
          <p:spPr bwMode="auto">
            <a:xfrm>
              <a:off x="1455948" y="4930478"/>
              <a:ext cx="454618" cy="838200"/>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een Tile"/>
          <p:cNvGrpSpPr/>
          <p:nvPr userDrawn="1"/>
        </p:nvGrpSpPr>
        <p:grpSpPr>
          <a:xfrm>
            <a:off x="2514069" y="4682828"/>
            <a:ext cx="1325880" cy="1325880"/>
            <a:chOff x="2514069" y="4682828"/>
            <a:chExt cx="1325880" cy="1325880"/>
          </a:xfrm>
        </p:grpSpPr>
        <p:sp>
          <p:nvSpPr>
            <p:cNvPr id="41" name="Rectangle 40"/>
            <p:cNvSpPr/>
            <p:nvPr/>
          </p:nvSpPr>
          <p:spPr bwMode="auto">
            <a:xfrm>
              <a:off x="2514069" y="4682828"/>
              <a:ext cx="1325880" cy="132588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46" name="Freeform 73"/>
            <p:cNvSpPr>
              <a:spLocks noEditPoints="1"/>
            </p:cNvSpPr>
            <p:nvPr userDrawn="1"/>
          </p:nvSpPr>
          <p:spPr bwMode="auto">
            <a:xfrm>
              <a:off x="2757463" y="5062311"/>
              <a:ext cx="839092" cy="702557"/>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grpSp>
      <p:sp useBgFill="1">
        <p:nvSpPr>
          <p:cNvPr id="4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4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81452" y="3231974"/>
            <a:ext cx="6718301" cy="1232464"/>
          </a:xfrm>
        </p:spPr>
        <p:txBody>
          <a:bodyPr anchor="ctr">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4181452" y="5029200"/>
            <a:ext cx="6870702" cy="46325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useBgFill="1">
        <p:nvSpPr>
          <p:cNvPr id="45" name="Bottom Mask"/>
          <p:cNvSpPr/>
          <p:nvPr userDrawn="1"/>
        </p:nvSpPr>
        <p:spPr bwMode="auto">
          <a:xfrm>
            <a:off x="0" y="6010275"/>
            <a:ext cx="12188826"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05768"/>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05768"/>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MS_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072694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em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Demo</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6" name="Demo Tile"/>
          <p:cNvGrpSpPr/>
          <p:nvPr userDrawn="1"/>
        </p:nvGrpSpPr>
        <p:grpSpPr>
          <a:xfrm>
            <a:off x="1017613" y="3187884"/>
            <a:ext cx="2827252" cy="2827252"/>
            <a:chOff x="1022073" y="-1135906"/>
            <a:chExt cx="2827252" cy="2827252"/>
          </a:xfrm>
        </p:grpSpPr>
        <p:sp>
          <p:nvSpPr>
            <p:cNvPr id="17" name="Rectangle 16"/>
            <p:cNvSpPr/>
            <p:nvPr/>
          </p:nvSpPr>
          <p:spPr bwMode="auto">
            <a:xfrm>
              <a:off x="1022073" y="-1135906"/>
              <a:ext cx="2827252" cy="282725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8" name="Light bulb Icon"/>
            <p:cNvSpPr>
              <a:spLocks noEditPoints="1"/>
            </p:cNvSpPr>
            <p:nvPr/>
          </p:nvSpPr>
          <p:spPr bwMode="auto">
            <a:xfrm>
              <a:off x="1945077" y="-620805"/>
              <a:ext cx="979488" cy="1797050"/>
            </a:xfrm>
            <a:custGeom>
              <a:avLst/>
              <a:gdLst>
                <a:gd name="T0" fmla="*/ 18 w 122"/>
                <a:gd name="T1" fmla="*/ 137 h 224"/>
                <a:gd name="T2" fmla="*/ 105 w 122"/>
                <a:gd name="T3" fmla="*/ 22 h 224"/>
                <a:gd name="T4" fmla="*/ 119 w 122"/>
                <a:gd name="T5" fmla="*/ 29 h 224"/>
                <a:gd name="T6" fmla="*/ 119 w 122"/>
                <a:gd name="T7" fmla="*/ 41 h 224"/>
                <a:gd name="T8" fmla="*/ 17 w 122"/>
                <a:gd name="T9" fmla="*/ 75 h 224"/>
                <a:gd name="T10" fmla="*/ 14 w 122"/>
                <a:gd name="T11" fmla="*/ 76 h 224"/>
                <a:gd name="T12" fmla="*/ 2 w 122"/>
                <a:gd name="T13" fmla="*/ 64 h 224"/>
                <a:gd name="T14" fmla="*/ 10 w 122"/>
                <a:gd name="T15" fmla="*/ 50 h 224"/>
                <a:gd name="T16" fmla="*/ 8 w 122"/>
                <a:gd name="T17" fmla="*/ 58 h 224"/>
                <a:gd name="T18" fmla="*/ 9 w 122"/>
                <a:gd name="T19" fmla="*/ 66 h 224"/>
                <a:gd name="T20" fmla="*/ 14 w 122"/>
                <a:gd name="T21" fmla="*/ 70 h 224"/>
                <a:gd name="T22" fmla="*/ 111 w 122"/>
                <a:gd name="T23" fmla="*/ 41 h 224"/>
                <a:gd name="T24" fmla="*/ 115 w 122"/>
                <a:gd name="T25" fmla="*/ 35 h 224"/>
                <a:gd name="T26" fmla="*/ 108 w 122"/>
                <a:gd name="T27" fmla="*/ 27 h 224"/>
                <a:gd name="T28" fmla="*/ 12 w 122"/>
                <a:gd name="T29" fmla="*/ 56 h 224"/>
                <a:gd name="T30" fmla="*/ 10 w 122"/>
                <a:gd name="T31" fmla="*/ 16 h 224"/>
                <a:gd name="T32" fmla="*/ 73 w 122"/>
                <a:gd name="T33" fmla="*/ 9 h 224"/>
                <a:gd name="T34" fmla="*/ 67 w 122"/>
                <a:gd name="T35" fmla="*/ 27 h 224"/>
                <a:gd name="T36" fmla="*/ 14 w 122"/>
                <a:gd name="T37" fmla="*/ 42 h 224"/>
                <a:gd name="T38" fmla="*/ 2 w 122"/>
                <a:gd name="T39" fmla="*/ 31 h 224"/>
                <a:gd name="T40" fmla="*/ 9 w 122"/>
                <a:gd name="T41" fmla="*/ 32 h 224"/>
                <a:gd name="T42" fmla="*/ 16 w 122"/>
                <a:gd name="T43" fmla="*/ 36 h 224"/>
                <a:gd name="T44" fmla="*/ 69 w 122"/>
                <a:gd name="T45" fmla="*/ 14 h 224"/>
                <a:gd name="T46" fmla="*/ 63 w 122"/>
                <a:gd name="T47" fmla="*/ 7 h 224"/>
                <a:gd name="T48" fmla="*/ 12 w 122"/>
                <a:gd name="T49" fmla="*/ 22 h 224"/>
                <a:gd name="T50" fmla="*/ 113 w 122"/>
                <a:gd name="T51" fmla="*/ 114 h 224"/>
                <a:gd name="T52" fmla="*/ 99 w 122"/>
                <a:gd name="T53" fmla="*/ 124 h 224"/>
                <a:gd name="T54" fmla="*/ 110 w 122"/>
                <a:gd name="T55" fmla="*/ 137 h 224"/>
                <a:gd name="T56" fmla="*/ 87 w 122"/>
                <a:gd name="T57" fmla="*/ 208 h 224"/>
                <a:gd name="T58" fmla="*/ 74 w 122"/>
                <a:gd name="T59" fmla="*/ 224 h 224"/>
                <a:gd name="T60" fmla="*/ 41 w 122"/>
                <a:gd name="T61" fmla="*/ 213 h 224"/>
                <a:gd name="T62" fmla="*/ 18 w 122"/>
                <a:gd name="T63" fmla="*/ 187 h 224"/>
                <a:gd name="T64" fmla="*/ 29 w 122"/>
                <a:gd name="T65" fmla="*/ 137 h 224"/>
                <a:gd name="T66" fmla="*/ 23 w 122"/>
                <a:gd name="T67" fmla="*/ 113 h 224"/>
                <a:gd name="T68" fmla="*/ 10 w 122"/>
                <a:gd name="T69" fmla="*/ 109 h 224"/>
                <a:gd name="T70" fmla="*/ 2 w 122"/>
                <a:gd name="T71" fmla="*/ 98 h 224"/>
                <a:gd name="T72" fmla="*/ 3 w 122"/>
                <a:gd name="T73" fmla="*/ 89 h 224"/>
                <a:gd name="T74" fmla="*/ 105 w 122"/>
                <a:gd name="T75" fmla="*/ 55 h 224"/>
                <a:gd name="T76" fmla="*/ 120 w 122"/>
                <a:gd name="T77" fmla="*/ 66 h 224"/>
                <a:gd name="T78" fmla="*/ 113 w 122"/>
                <a:gd name="T79" fmla="*/ 81 h 224"/>
                <a:gd name="T80" fmla="*/ 56 w 122"/>
                <a:gd name="T81" fmla="*/ 105 h 224"/>
                <a:gd name="T82" fmla="*/ 72 w 122"/>
                <a:gd name="T83" fmla="*/ 137 h 224"/>
                <a:gd name="T84" fmla="*/ 82 w 122"/>
                <a:gd name="T85" fmla="*/ 95 h 224"/>
                <a:gd name="T86" fmla="*/ 119 w 122"/>
                <a:gd name="T87" fmla="*/ 96 h 224"/>
                <a:gd name="T88" fmla="*/ 113 w 122"/>
                <a:gd name="T89" fmla="*/ 114 h 224"/>
                <a:gd name="T90" fmla="*/ 111 w 122"/>
                <a:gd name="T91" fmla="*/ 75 h 224"/>
                <a:gd name="T92" fmla="*/ 115 w 122"/>
                <a:gd name="T93" fmla="*/ 68 h 224"/>
                <a:gd name="T94" fmla="*/ 108 w 122"/>
                <a:gd name="T95" fmla="*/ 61 h 224"/>
                <a:gd name="T96" fmla="*/ 25 w 122"/>
                <a:gd name="T97" fmla="*/ 86 h 224"/>
                <a:gd name="T98" fmla="*/ 12 w 122"/>
                <a:gd name="T99" fmla="*/ 89 h 224"/>
                <a:gd name="T100" fmla="*/ 8 w 122"/>
                <a:gd name="T101" fmla="*/ 92 h 224"/>
                <a:gd name="T102" fmla="*/ 8 w 122"/>
                <a:gd name="T103" fmla="*/ 96 h 224"/>
                <a:gd name="T104" fmla="*/ 12 w 122"/>
                <a:gd name="T105" fmla="*/ 103 h 224"/>
                <a:gd name="T106" fmla="*/ 25 w 122"/>
                <a:gd name="T107" fmla="*/ 107 h 224"/>
                <a:gd name="T108" fmla="*/ 35 w 122"/>
                <a:gd name="T109" fmla="*/ 120 h 224"/>
                <a:gd name="T110" fmla="*/ 50 w 122"/>
                <a:gd name="T111" fmla="*/ 137 h 224"/>
                <a:gd name="T112" fmla="*/ 48 w 122"/>
                <a:gd name="T113" fmla="*/ 100 h 224"/>
                <a:gd name="T114" fmla="*/ 49 w 122"/>
                <a:gd name="T115" fmla="*/ 93 h 224"/>
                <a:gd name="T116" fmla="*/ 113 w 122"/>
                <a:gd name="T117" fmla="*/ 98 h 224"/>
                <a:gd name="T118" fmla="*/ 84 w 122"/>
                <a:gd name="T119" fmla="*/ 101 h 224"/>
                <a:gd name="T120" fmla="*/ 78 w 122"/>
                <a:gd name="T121" fmla="*/ 137 h 224"/>
                <a:gd name="T122" fmla="*/ 93 w 122"/>
                <a:gd name="T123" fmla="*/ 124 h 224"/>
                <a:gd name="T124" fmla="*/ 111 w 122"/>
                <a:gd name="T125" fmla="*/ 1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2" h="224">
                  <a:moveTo>
                    <a:pt x="18" y="137"/>
                  </a:moveTo>
                  <a:cubicBezTo>
                    <a:pt x="18" y="137"/>
                    <a:pt x="18" y="137"/>
                    <a:pt x="18" y="137"/>
                  </a:cubicBezTo>
                  <a:moveTo>
                    <a:pt x="10" y="50"/>
                  </a:moveTo>
                  <a:cubicBezTo>
                    <a:pt x="105" y="22"/>
                    <a:pt x="105" y="22"/>
                    <a:pt x="105" y="22"/>
                  </a:cubicBezTo>
                  <a:cubicBezTo>
                    <a:pt x="106" y="21"/>
                    <a:pt x="107" y="21"/>
                    <a:pt x="108" y="21"/>
                  </a:cubicBezTo>
                  <a:cubicBezTo>
                    <a:pt x="113" y="21"/>
                    <a:pt x="118" y="24"/>
                    <a:pt x="119" y="29"/>
                  </a:cubicBezTo>
                  <a:cubicBezTo>
                    <a:pt x="120" y="33"/>
                    <a:pt x="120" y="33"/>
                    <a:pt x="120" y="33"/>
                  </a:cubicBezTo>
                  <a:cubicBezTo>
                    <a:pt x="121" y="36"/>
                    <a:pt x="121" y="39"/>
                    <a:pt x="119" y="41"/>
                  </a:cubicBezTo>
                  <a:cubicBezTo>
                    <a:pt x="118" y="44"/>
                    <a:pt x="116" y="46"/>
                    <a:pt x="113" y="47"/>
                  </a:cubicBezTo>
                  <a:cubicBezTo>
                    <a:pt x="17" y="75"/>
                    <a:pt x="17" y="75"/>
                    <a:pt x="17" y="75"/>
                  </a:cubicBezTo>
                  <a:cubicBezTo>
                    <a:pt x="16" y="76"/>
                    <a:pt x="15" y="76"/>
                    <a:pt x="14" y="76"/>
                  </a:cubicBezTo>
                  <a:cubicBezTo>
                    <a:pt x="14" y="76"/>
                    <a:pt x="14" y="76"/>
                    <a:pt x="14" y="76"/>
                  </a:cubicBezTo>
                  <a:cubicBezTo>
                    <a:pt x="9" y="76"/>
                    <a:pt x="5" y="73"/>
                    <a:pt x="3" y="68"/>
                  </a:cubicBezTo>
                  <a:cubicBezTo>
                    <a:pt x="2" y="64"/>
                    <a:pt x="2" y="64"/>
                    <a:pt x="2" y="64"/>
                  </a:cubicBezTo>
                  <a:cubicBezTo>
                    <a:pt x="1" y="61"/>
                    <a:pt x="2" y="58"/>
                    <a:pt x="3" y="56"/>
                  </a:cubicBezTo>
                  <a:cubicBezTo>
                    <a:pt x="5" y="53"/>
                    <a:pt x="7" y="51"/>
                    <a:pt x="10" y="50"/>
                  </a:cubicBezTo>
                  <a:close/>
                  <a:moveTo>
                    <a:pt x="12" y="56"/>
                  </a:moveTo>
                  <a:cubicBezTo>
                    <a:pt x="10" y="56"/>
                    <a:pt x="9" y="57"/>
                    <a:pt x="8" y="58"/>
                  </a:cubicBezTo>
                  <a:cubicBezTo>
                    <a:pt x="8" y="60"/>
                    <a:pt x="8" y="61"/>
                    <a:pt x="8" y="62"/>
                  </a:cubicBezTo>
                  <a:cubicBezTo>
                    <a:pt x="9" y="66"/>
                    <a:pt x="9" y="66"/>
                    <a:pt x="9" y="66"/>
                  </a:cubicBezTo>
                  <a:cubicBezTo>
                    <a:pt x="10" y="68"/>
                    <a:pt x="12" y="70"/>
                    <a:pt x="14" y="70"/>
                  </a:cubicBezTo>
                  <a:cubicBezTo>
                    <a:pt x="14" y="70"/>
                    <a:pt x="14" y="70"/>
                    <a:pt x="14" y="70"/>
                  </a:cubicBezTo>
                  <a:cubicBezTo>
                    <a:pt x="15" y="70"/>
                    <a:pt x="15" y="70"/>
                    <a:pt x="16" y="70"/>
                  </a:cubicBezTo>
                  <a:cubicBezTo>
                    <a:pt x="111" y="41"/>
                    <a:pt x="111" y="41"/>
                    <a:pt x="111" y="41"/>
                  </a:cubicBezTo>
                  <a:cubicBezTo>
                    <a:pt x="112" y="41"/>
                    <a:pt x="113" y="40"/>
                    <a:pt x="114" y="39"/>
                  </a:cubicBezTo>
                  <a:cubicBezTo>
                    <a:pt x="115" y="37"/>
                    <a:pt x="115" y="36"/>
                    <a:pt x="115" y="35"/>
                  </a:cubicBezTo>
                  <a:cubicBezTo>
                    <a:pt x="113" y="31"/>
                    <a:pt x="113" y="31"/>
                    <a:pt x="113" y="31"/>
                  </a:cubicBezTo>
                  <a:cubicBezTo>
                    <a:pt x="113" y="29"/>
                    <a:pt x="111" y="27"/>
                    <a:pt x="108" y="27"/>
                  </a:cubicBezTo>
                  <a:cubicBezTo>
                    <a:pt x="108" y="27"/>
                    <a:pt x="107" y="27"/>
                    <a:pt x="107" y="27"/>
                  </a:cubicBezTo>
                  <a:lnTo>
                    <a:pt x="12" y="56"/>
                  </a:lnTo>
                  <a:close/>
                  <a:moveTo>
                    <a:pt x="2" y="31"/>
                  </a:moveTo>
                  <a:cubicBezTo>
                    <a:pt x="0" y="25"/>
                    <a:pt x="4" y="18"/>
                    <a:pt x="10" y="16"/>
                  </a:cubicBezTo>
                  <a:cubicBezTo>
                    <a:pt x="59" y="1"/>
                    <a:pt x="59" y="1"/>
                    <a:pt x="59" y="1"/>
                  </a:cubicBezTo>
                  <a:cubicBezTo>
                    <a:pt x="65" y="0"/>
                    <a:pt x="72" y="3"/>
                    <a:pt x="73" y="9"/>
                  </a:cubicBezTo>
                  <a:cubicBezTo>
                    <a:pt x="75" y="12"/>
                    <a:pt x="75" y="12"/>
                    <a:pt x="75" y="12"/>
                  </a:cubicBezTo>
                  <a:cubicBezTo>
                    <a:pt x="76" y="18"/>
                    <a:pt x="73" y="25"/>
                    <a:pt x="67" y="27"/>
                  </a:cubicBezTo>
                  <a:cubicBezTo>
                    <a:pt x="18" y="42"/>
                    <a:pt x="18" y="42"/>
                    <a:pt x="18" y="42"/>
                  </a:cubicBezTo>
                  <a:cubicBezTo>
                    <a:pt x="16" y="42"/>
                    <a:pt x="15" y="42"/>
                    <a:pt x="14" y="42"/>
                  </a:cubicBezTo>
                  <a:cubicBezTo>
                    <a:pt x="9" y="42"/>
                    <a:pt x="5" y="39"/>
                    <a:pt x="3" y="34"/>
                  </a:cubicBezTo>
                  <a:lnTo>
                    <a:pt x="2" y="31"/>
                  </a:lnTo>
                  <a:close/>
                  <a:moveTo>
                    <a:pt x="8" y="29"/>
                  </a:moveTo>
                  <a:cubicBezTo>
                    <a:pt x="9" y="32"/>
                    <a:pt x="9" y="32"/>
                    <a:pt x="9" y="32"/>
                  </a:cubicBezTo>
                  <a:cubicBezTo>
                    <a:pt x="10" y="35"/>
                    <a:pt x="12" y="36"/>
                    <a:pt x="14" y="36"/>
                  </a:cubicBezTo>
                  <a:cubicBezTo>
                    <a:pt x="15" y="36"/>
                    <a:pt x="15" y="36"/>
                    <a:pt x="16" y="36"/>
                  </a:cubicBezTo>
                  <a:cubicBezTo>
                    <a:pt x="65" y="21"/>
                    <a:pt x="65" y="21"/>
                    <a:pt x="65" y="21"/>
                  </a:cubicBezTo>
                  <a:cubicBezTo>
                    <a:pt x="68" y="20"/>
                    <a:pt x="70" y="17"/>
                    <a:pt x="69" y="14"/>
                  </a:cubicBezTo>
                  <a:cubicBezTo>
                    <a:pt x="68" y="11"/>
                    <a:pt x="68" y="11"/>
                    <a:pt x="68" y="11"/>
                  </a:cubicBezTo>
                  <a:cubicBezTo>
                    <a:pt x="67" y="8"/>
                    <a:pt x="65" y="7"/>
                    <a:pt x="63" y="7"/>
                  </a:cubicBezTo>
                  <a:cubicBezTo>
                    <a:pt x="62" y="7"/>
                    <a:pt x="62" y="7"/>
                    <a:pt x="61" y="7"/>
                  </a:cubicBezTo>
                  <a:cubicBezTo>
                    <a:pt x="12" y="22"/>
                    <a:pt x="12" y="22"/>
                    <a:pt x="12" y="22"/>
                  </a:cubicBezTo>
                  <a:cubicBezTo>
                    <a:pt x="9" y="23"/>
                    <a:pt x="7" y="26"/>
                    <a:pt x="8" y="29"/>
                  </a:cubicBezTo>
                  <a:close/>
                  <a:moveTo>
                    <a:pt x="113" y="114"/>
                  </a:moveTo>
                  <a:cubicBezTo>
                    <a:pt x="105" y="116"/>
                    <a:pt x="105" y="116"/>
                    <a:pt x="105" y="116"/>
                  </a:cubicBezTo>
                  <a:cubicBezTo>
                    <a:pt x="102" y="117"/>
                    <a:pt x="99" y="121"/>
                    <a:pt x="99" y="124"/>
                  </a:cubicBezTo>
                  <a:cubicBezTo>
                    <a:pt x="99" y="137"/>
                    <a:pt x="99" y="137"/>
                    <a:pt x="99" y="137"/>
                  </a:cubicBezTo>
                  <a:cubicBezTo>
                    <a:pt x="110" y="137"/>
                    <a:pt x="110" y="137"/>
                    <a:pt x="110" y="137"/>
                  </a:cubicBezTo>
                  <a:cubicBezTo>
                    <a:pt x="110" y="187"/>
                    <a:pt x="110" y="187"/>
                    <a:pt x="110" y="187"/>
                  </a:cubicBezTo>
                  <a:cubicBezTo>
                    <a:pt x="110" y="198"/>
                    <a:pt x="100" y="207"/>
                    <a:pt x="87" y="208"/>
                  </a:cubicBezTo>
                  <a:cubicBezTo>
                    <a:pt x="87" y="213"/>
                    <a:pt x="87" y="213"/>
                    <a:pt x="87" y="213"/>
                  </a:cubicBezTo>
                  <a:cubicBezTo>
                    <a:pt x="87" y="219"/>
                    <a:pt x="81" y="224"/>
                    <a:pt x="74" y="224"/>
                  </a:cubicBezTo>
                  <a:cubicBezTo>
                    <a:pt x="54" y="224"/>
                    <a:pt x="54" y="224"/>
                    <a:pt x="54" y="224"/>
                  </a:cubicBezTo>
                  <a:cubicBezTo>
                    <a:pt x="47" y="224"/>
                    <a:pt x="41" y="219"/>
                    <a:pt x="41" y="213"/>
                  </a:cubicBezTo>
                  <a:cubicBezTo>
                    <a:pt x="41" y="208"/>
                    <a:pt x="41" y="208"/>
                    <a:pt x="41" y="208"/>
                  </a:cubicBezTo>
                  <a:cubicBezTo>
                    <a:pt x="28" y="207"/>
                    <a:pt x="18" y="198"/>
                    <a:pt x="18" y="187"/>
                  </a:cubicBezTo>
                  <a:cubicBezTo>
                    <a:pt x="18" y="137"/>
                    <a:pt x="18" y="137"/>
                    <a:pt x="18" y="137"/>
                  </a:cubicBezTo>
                  <a:cubicBezTo>
                    <a:pt x="29" y="137"/>
                    <a:pt x="29" y="137"/>
                    <a:pt x="29" y="137"/>
                  </a:cubicBezTo>
                  <a:cubicBezTo>
                    <a:pt x="29" y="120"/>
                    <a:pt x="29" y="120"/>
                    <a:pt x="29" y="120"/>
                  </a:cubicBezTo>
                  <a:cubicBezTo>
                    <a:pt x="29" y="117"/>
                    <a:pt x="26" y="113"/>
                    <a:pt x="23" y="113"/>
                  </a:cubicBezTo>
                  <a:cubicBezTo>
                    <a:pt x="12" y="109"/>
                    <a:pt x="12" y="109"/>
                    <a:pt x="12" y="109"/>
                  </a:cubicBezTo>
                  <a:cubicBezTo>
                    <a:pt x="10" y="109"/>
                    <a:pt x="10" y="109"/>
                    <a:pt x="10" y="109"/>
                  </a:cubicBezTo>
                  <a:cubicBezTo>
                    <a:pt x="7" y="108"/>
                    <a:pt x="4" y="105"/>
                    <a:pt x="3" y="102"/>
                  </a:cubicBezTo>
                  <a:cubicBezTo>
                    <a:pt x="2" y="98"/>
                    <a:pt x="2" y="98"/>
                    <a:pt x="2" y="98"/>
                  </a:cubicBezTo>
                  <a:cubicBezTo>
                    <a:pt x="2" y="97"/>
                    <a:pt x="2" y="97"/>
                    <a:pt x="2" y="96"/>
                  </a:cubicBezTo>
                  <a:cubicBezTo>
                    <a:pt x="2" y="94"/>
                    <a:pt x="2" y="91"/>
                    <a:pt x="3" y="89"/>
                  </a:cubicBezTo>
                  <a:cubicBezTo>
                    <a:pt x="5" y="87"/>
                    <a:pt x="7" y="85"/>
                    <a:pt x="10" y="84"/>
                  </a:cubicBezTo>
                  <a:cubicBezTo>
                    <a:pt x="105" y="55"/>
                    <a:pt x="105" y="55"/>
                    <a:pt x="105" y="55"/>
                  </a:cubicBezTo>
                  <a:cubicBezTo>
                    <a:pt x="111" y="54"/>
                    <a:pt x="118" y="57"/>
                    <a:pt x="119" y="63"/>
                  </a:cubicBezTo>
                  <a:cubicBezTo>
                    <a:pt x="120" y="66"/>
                    <a:pt x="120" y="66"/>
                    <a:pt x="120" y="66"/>
                  </a:cubicBezTo>
                  <a:cubicBezTo>
                    <a:pt x="121" y="69"/>
                    <a:pt x="121" y="72"/>
                    <a:pt x="119" y="75"/>
                  </a:cubicBezTo>
                  <a:cubicBezTo>
                    <a:pt x="118" y="78"/>
                    <a:pt x="116" y="80"/>
                    <a:pt x="113" y="81"/>
                  </a:cubicBezTo>
                  <a:cubicBezTo>
                    <a:pt x="54" y="98"/>
                    <a:pt x="54" y="98"/>
                    <a:pt x="54" y="98"/>
                  </a:cubicBezTo>
                  <a:cubicBezTo>
                    <a:pt x="55" y="100"/>
                    <a:pt x="56" y="103"/>
                    <a:pt x="56" y="105"/>
                  </a:cubicBezTo>
                  <a:cubicBezTo>
                    <a:pt x="56" y="137"/>
                    <a:pt x="56" y="137"/>
                    <a:pt x="56" y="137"/>
                  </a:cubicBezTo>
                  <a:cubicBezTo>
                    <a:pt x="72" y="137"/>
                    <a:pt x="72" y="137"/>
                    <a:pt x="72" y="137"/>
                  </a:cubicBezTo>
                  <a:cubicBezTo>
                    <a:pt x="72" y="109"/>
                    <a:pt x="72" y="109"/>
                    <a:pt x="72" y="109"/>
                  </a:cubicBezTo>
                  <a:cubicBezTo>
                    <a:pt x="72" y="103"/>
                    <a:pt x="77" y="97"/>
                    <a:pt x="82" y="95"/>
                  </a:cubicBezTo>
                  <a:cubicBezTo>
                    <a:pt x="105" y="89"/>
                    <a:pt x="105" y="89"/>
                    <a:pt x="105" y="89"/>
                  </a:cubicBezTo>
                  <a:cubicBezTo>
                    <a:pt x="111" y="87"/>
                    <a:pt x="118" y="91"/>
                    <a:pt x="119" y="96"/>
                  </a:cubicBezTo>
                  <a:cubicBezTo>
                    <a:pt x="120" y="100"/>
                    <a:pt x="120" y="100"/>
                    <a:pt x="120" y="100"/>
                  </a:cubicBezTo>
                  <a:cubicBezTo>
                    <a:pt x="122" y="106"/>
                    <a:pt x="119" y="112"/>
                    <a:pt x="113" y="114"/>
                  </a:cubicBezTo>
                  <a:close/>
                  <a:moveTo>
                    <a:pt x="49" y="93"/>
                  </a:moveTo>
                  <a:cubicBezTo>
                    <a:pt x="111" y="75"/>
                    <a:pt x="111" y="75"/>
                    <a:pt x="111" y="75"/>
                  </a:cubicBezTo>
                  <a:cubicBezTo>
                    <a:pt x="112" y="74"/>
                    <a:pt x="113" y="74"/>
                    <a:pt x="114" y="72"/>
                  </a:cubicBezTo>
                  <a:cubicBezTo>
                    <a:pt x="115" y="71"/>
                    <a:pt x="115" y="70"/>
                    <a:pt x="115" y="68"/>
                  </a:cubicBezTo>
                  <a:cubicBezTo>
                    <a:pt x="113" y="65"/>
                    <a:pt x="113" y="65"/>
                    <a:pt x="113" y="65"/>
                  </a:cubicBezTo>
                  <a:cubicBezTo>
                    <a:pt x="113" y="62"/>
                    <a:pt x="111" y="61"/>
                    <a:pt x="108" y="61"/>
                  </a:cubicBezTo>
                  <a:cubicBezTo>
                    <a:pt x="108" y="61"/>
                    <a:pt x="107" y="61"/>
                    <a:pt x="107" y="61"/>
                  </a:cubicBezTo>
                  <a:cubicBezTo>
                    <a:pt x="25" y="86"/>
                    <a:pt x="25" y="86"/>
                    <a:pt x="25" y="86"/>
                  </a:cubicBezTo>
                  <a:cubicBezTo>
                    <a:pt x="13" y="89"/>
                    <a:pt x="13" y="89"/>
                    <a:pt x="13" y="89"/>
                  </a:cubicBezTo>
                  <a:cubicBezTo>
                    <a:pt x="12" y="89"/>
                    <a:pt x="12" y="89"/>
                    <a:pt x="12" y="89"/>
                  </a:cubicBezTo>
                  <a:cubicBezTo>
                    <a:pt x="12" y="90"/>
                    <a:pt x="12" y="90"/>
                    <a:pt x="12" y="90"/>
                  </a:cubicBezTo>
                  <a:cubicBezTo>
                    <a:pt x="10" y="90"/>
                    <a:pt x="9" y="91"/>
                    <a:pt x="8" y="92"/>
                  </a:cubicBezTo>
                  <a:cubicBezTo>
                    <a:pt x="8" y="93"/>
                    <a:pt x="8" y="95"/>
                    <a:pt x="8" y="96"/>
                  </a:cubicBezTo>
                  <a:cubicBezTo>
                    <a:pt x="8" y="96"/>
                    <a:pt x="8" y="96"/>
                    <a:pt x="8" y="96"/>
                  </a:cubicBezTo>
                  <a:cubicBezTo>
                    <a:pt x="9" y="100"/>
                    <a:pt x="9" y="100"/>
                    <a:pt x="9" y="100"/>
                  </a:cubicBezTo>
                  <a:cubicBezTo>
                    <a:pt x="10" y="101"/>
                    <a:pt x="11" y="103"/>
                    <a:pt x="12" y="103"/>
                  </a:cubicBezTo>
                  <a:cubicBezTo>
                    <a:pt x="13" y="103"/>
                    <a:pt x="13" y="103"/>
                    <a:pt x="13" y="103"/>
                  </a:cubicBezTo>
                  <a:cubicBezTo>
                    <a:pt x="25" y="107"/>
                    <a:pt x="25" y="107"/>
                    <a:pt x="25" y="107"/>
                  </a:cubicBezTo>
                  <a:cubicBezTo>
                    <a:pt x="25" y="107"/>
                    <a:pt x="25" y="107"/>
                    <a:pt x="25" y="107"/>
                  </a:cubicBezTo>
                  <a:cubicBezTo>
                    <a:pt x="31" y="109"/>
                    <a:pt x="35" y="115"/>
                    <a:pt x="35" y="120"/>
                  </a:cubicBezTo>
                  <a:cubicBezTo>
                    <a:pt x="35" y="137"/>
                    <a:pt x="35" y="137"/>
                    <a:pt x="35" y="137"/>
                  </a:cubicBezTo>
                  <a:cubicBezTo>
                    <a:pt x="50" y="137"/>
                    <a:pt x="50" y="137"/>
                    <a:pt x="50" y="137"/>
                  </a:cubicBezTo>
                  <a:cubicBezTo>
                    <a:pt x="50" y="105"/>
                    <a:pt x="50" y="105"/>
                    <a:pt x="50" y="105"/>
                  </a:cubicBezTo>
                  <a:cubicBezTo>
                    <a:pt x="50" y="104"/>
                    <a:pt x="49" y="102"/>
                    <a:pt x="48" y="100"/>
                  </a:cubicBezTo>
                  <a:cubicBezTo>
                    <a:pt x="47" y="99"/>
                    <a:pt x="45" y="98"/>
                    <a:pt x="44" y="97"/>
                  </a:cubicBezTo>
                  <a:cubicBezTo>
                    <a:pt x="44" y="97"/>
                    <a:pt x="40" y="96"/>
                    <a:pt x="49" y="93"/>
                  </a:cubicBezTo>
                  <a:close/>
                  <a:moveTo>
                    <a:pt x="115" y="102"/>
                  </a:moveTo>
                  <a:cubicBezTo>
                    <a:pt x="113" y="98"/>
                    <a:pt x="113" y="98"/>
                    <a:pt x="113" y="98"/>
                  </a:cubicBezTo>
                  <a:cubicBezTo>
                    <a:pt x="113" y="95"/>
                    <a:pt x="110" y="94"/>
                    <a:pt x="107" y="95"/>
                  </a:cubicBezTo>
                  <a:cubicBezTo>
                    <a:pt x="84" y="101"/>
                    <a:pt x="84" y="101"/>
                    <a:pt x="84" y="101"/>
                  </a:cubicBezTo>
                  <a:cubicBezTo>
                    <a:pt x="81" y="102"/>
                    <a:pt x="78" y="106"/>
                    <a:pt x="78" y="109"/>
                  </a:cubicBezTo>
                  <a:cubicBezTo>
                    <a:pt x="78" y="137"/>
                    <a:pt x="78" y="137"/>
                    <a:pt x="78" y="137"/>
                  </a:cubicBezTo>
                  <a:cubicBezTo>
                    <a:pt x="93" y="137"/>
                    <a:pt x="93" y="137"/>
                    <a:pt x="93" y="137"/>
                  </a:cubicBezTo>
                  <a:cubicBezTo>
                    <a:pt x="93" y="124"/>
                    <a:pt x="93" y="124"/>
                    <a:pt x="93" y="124"/>
                  </a:cubicBezTo>
                  <a:cubicBezTo>
                    <a:pt x="93" y="118"/>
                    <a:pt x="97" y="112"/>
                    <a:pt x="103" y="111"/>
                  </a:cubicBezTo>
                  <a:cubicBezTo>
                    <a:pt x="111" y="108"/>
                    <a:pt x="111" y="108"/>
                    <a:pt x="111" y="108"/>
                  </a:cubicBezTo>
                  <a:cubicBezTo>
                    <a:pt x="114" y="108"/>
                    <a:pt x="115" y="105"/>
                    <a:pt x="115" y="1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6">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Vide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Video</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5">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Green Tile"/>
          <p:cNvGrpSpPr/>
          <p:nvPr userDrawn="1"/>
        </p:nvGrpSpPr>
        <p:grpSpPr>
          <a:xfrm>
            <a:off x="1015856" y="3187136"/>
            <a:ext cx="2827252" cy="2827252"/>
            <a:chOff x="-2619354" y="-790581"/>
            <a:chExt cx="2827252" cy="2827252"/>
          </a:xfrm>
        </p:grpSpPr>
        <p:sp>
          <p:nvSpPr>
            <p:cNvPr id="20" name="Rectangle 19"/>
            <p:cNvSpPr/>
            <p:nvPr/>
          </p:nvSpPr>
          <p:spPr bwMode="auto">
            <a:xfrm>
              <a:off x="-2619354" y="-790581"/>
              <a:ext cx="2827252"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Play Icon"/>
            <p:cNvSpPr>
              <a:spLocks noEditPoints="1"/>
            </p:cNvSpPr>
            <p:nvPr/>
          </p:nvSpPr>
          <p:spPr bwMode="auto">
            <a:xfrm>
              <a:off x="-2097903" y="-269875"/>
              <a:ext cx="1784350" cy="1784350"/>
            </a:xfrm>
            <a:custGeom>
              <a:avLst/>
              <a:gdLst>
                <a:gd name="T0" fmla="*/ 168 w 224"/>
                <a:gd name="T1" fmla="*/ 112 h 224"/>
                <a:gd name="T2" fmla="*/ 86 w 224"/>
                <a:gd name="T3" fmla="*/ 173 h 224"/>
                <a:gd name="T4" fmla="*/ 86 w 224"/>
                <a:gd name="T5" fmla="*/ 50 h 224"/>
                <a:gd name="T6" fmla="*/ 168 w 224"/>
                <a:gd name="T7" fmla="*/ 112 h 224"/>
                <a:gd name="T8" fmla="*/ 168 w 224"/>
                <a:gd name="T9" fmla="*/ 112 h 224"/>
                <a:gd name="T10" fmla="*/ 112 w 224"/>
                <a:gd name="T11" fmla="*/ 0 h 224"/>
                <a:gd name="T12" fmla="*/ 224 w 224"/>
                <a:gd name="T13" fmla="*/ 112 h 224"/>
                <a:gd name="T14" fmla="*/ 112 w 224"/>
                <a:gd name="T15" fmla="*/ 224 h 224"/>
                <a:gd name="T16" fmla="*/ 0 w 224"/>
                <a:gd name="T17" fmla="*/ 112 h 224"/>
                <a:gd name="T18" fmla="*/ 112 w 224"/>
                <a:gd name="T19" fmla="*/ 0 h 224"/>
                <a:gd name="T20" fmla="*/ 112 w 224"/>
                <a:gd name="T21" fmla="*/ 216 h 224"/>
                <a:gd name="T22" fmla="*/ 216 w 224"/>
                <a:gd name="T23" fmla="*/ 112 h 224"/>
                <a:gd name="T24" fmla="*/ 112 w 224"/>
                <a:gd name="T25" fmla="*/ 8 h 224"/>
                <a:gd name="T26" fmla="*/ 8 w 224"/>
                <a:gd name="T27" fmla="*/ 112 h 224"/>
                <a:gd name="T28" fmla="*/ 112 w 224"/>
                <a:gd name="T29" fmla="*/ 21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224">
                  <a:moveTo>
                    <a:pt x="168" y="112"/>
                  </a:moveTo>
                  <a:cubicBezTo>
                    <a:pt x="86" y="173"/>
                    <a:pt x="86" y="173"/>
                    <a:pt x="86" y="173"/>
                  </a:cubicBezTo>
                  <a:cubicBezTo>
                    <a:pt x="86" y="50"/>
                    <a:pt x="86" y="50"/>
                    <a:pt x="86" y="50"/>
                  </a:cubicBezTo>
                  <a:cubicBezTo>
                    <a:pt x="168" y="112"/>
                    <a:pt x="168" y="112"/>
                    <a:pt x="168" y="112"/>
                  </a:cubicBezTo>
                  <a:cubicBezTo>
                    <a:pt x="168" y="112"/>
                    <a:pt x="168" y="112"/>
                    <a:pt x="168" y="112"/>
                  </a:cubicBezTo>
                  <a:close/>
                  <a:moveTo>
                    <a:pt x="112" y="0"/>
                  </a:moveTo>
                  <a:cubicBezTo>
                    <a:pt x="174" y="0"/>
                    <a:pt x="224" y="50"/>
                    <a:pt x="224" y="112"/>
                  </a:cubicBezTo>
                  <a:cubicBezTo>
                    <a:pt x="224" y="174"/>
                    <a:pt x="174" y="224"/>
                    <a:pt x="112" y="224"/>
                  </a:cubicBezTo>
                  <a:cubicBezTo>
                    <a:pt x="51" y="224"/>
                    <a:pt x="0" y="174"/>
                    <a:pt x="0" y="112"/>
                  </a:cubicBezTo>
                  <a:cubicBezTo>
                    <a:pt x="0" y="50"/>
                    <a:pt x="51" y="0"/>
                    <a:pt x="112" y="0"/>
                  </a:cubicBezTo>
                  <a:moveTo>
                    <a:pt x="112" y="216"/>
                  </a:moveTo>
                  <a:cubicBezTo>
                    <a:pt x="170" y="216"/>
                    <a:pt x="216" y="169"/>
                    <a:pt x="216" y="112"/>
                  </a:cubicBezTo>
                  <a:cubicBezTo>
                    <a:pt x="216" y="54"/>
                    <a:pt x="170" y="8"/>
                    <a:pt x="112" y="8"/>
                  </a:cubicBezTo>
                  <a:cubicBezTo>
                    <a:pt x="55" y="8"/>
                    <a:pt x="8" y="54"/>
                    <a:pt x="8" y="112"/>
                  </a:cubicBezTo>
                  <a:cubicBezTo>
                    <a:pt x="8" y="169"/>
                    <a:pt x="55" y="216"/>
                    <a:pt x="112" y="2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8834544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Partn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Partner</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7" name="Blue Tile"/>
          <p:cNvGrpSpPr/>
          <p:nvPr userDrawn="1"/>
        </p:nvGrpSpPr>
        <p:grpSpPr>
          <a:xfrm>
            <a:off x="1015857" y="3189726"/>
            <a:ext cx="2827252" cy="2827252"/>
            <a:chOff x="1071620" y="3044261"/>
            <a:chExt cx="1325880" cy="1325880"/>
          </a:xfrm>
        </p:grpSpPr>
        <p:sp>
          <p:nvSpPr>
            <p:cNvPr id="18" name="Rectangle 17"/>
            <p:cNvSpPr/>
            <p:nvPr/>
          </p:nvSpPr>
          <p:spPr bwMode="auto">
            <a:xfrm>
              <a:off x="1071620" y="3044261"/>
              <a:ext cx="1325880" cy="132588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424182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ustom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Customer</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2">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Purple Tile"/>
          <p:cNvGrpSpPr/>
          <p:nvPr userDrawn="1"/>
        </p:nvGrpSpPr>
        <p:grpSpPr>
          <a:xfrm>
            <a:off x="1017613" y="3187136"/>
            <a:ext cx="2827252" cy="2827252"/>
            <a:chOff x="1022073" y="-1624298"/>
            <a:chExt cx="2827252" cy="2827252"/>
          </a:xfrm>
        </p:grpSpPr>
        <p:sp>
          <p:nvSpPr>
            <p:cNvPr id="20" name="Rectangle 19"/>
            <p:cNvSpPr/>
            <p:nvPr/>
          </p:nvSpPr>
          <p:spPr bwMode="auto">
            <a:xfrm>
              <a:off x="1022073" y="-1624298"/>
              <a:ext cx="2827252" cy="282725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Freeform 8"/>
            <p:cNvSpPr>
              <a:spLocks noEditPoints="1"/>
            </p:cNvSpPr>
            <p:nvPr/>
          </p:nvSpPr>
          <p:spPr bwMode="auto">
            <a:xfrm>
              <a:off x="1537798" y="-867430"/>
              <a:ext cx="1792288" cy="1501775"/>
            </a:xfrm>
            <a:custGeom>
              <a:avLst/>
              <a:gdLst>
                <a:gd name="T0" fmla="*/ 184 w 223"/>
                <a:gd name="T1" fmla="*/ 187 h 187"/>
                <a:gd name="T2" fmla="*/ 181 w 223"/>
                <a:gd name="T3" fmla="*/ 186 h 187"/>
                <a:gd name="T4" fmla="*/ 146 w 223"/>
                <a:gd name="T5" fmla="*/ 151 h 187"/>
                <a:gd name="T6" fmla="*/ 40 w 223"/>
                <a:gd name="T7" fmla="*/ 151 h 187"/>
                <a:gd name="T8" fmla="*/ 0 w 223"/>
                <a:gd name="T9" fmla="*/ 111 h 187"/>
                <a:gd name="T10" fmla="*/ 0 w 223"/>
                <a:gd name="T11" fmla="*/ 40 h 187"/>
                <a:gd name="T12" fmla="*/ 40 w 223"/>
                <a:gd name="T13" fmla="*/ 0 h 187"/>
                <a:gd name="T14" fmla="*/ 183 w 223"/>
                <a:gd name="T15" fmla="*/ 0 h 187"/>
                <a:gd name="T16" fmla="*/ 223 w 223"/>
                <a:gd name="T17" fmla="*/ 40 h 187"/>
                <a:gd name="T18" fmla="*/ 223 w 223"/>
                <a:gd name="T19" fmla="*/ 111 h 187"/>
                <a:gd name="T20" fmla="*/ 188 w 223"/>
                <a:gd name="T21" fmla="*/ 150 h 187"/>
                <a:gd name="T22" fmla="*/ 188 w 223"/>
                <a:gd name="T23" fmla="*/ 183 h 187"/>
                <a:gd name="T24" fmla="*/ 185 w 223"/>
                <a:gd name="T25" fmla="*/ 187 h 187"/>
                <a:gd name="T26" fmla="*/ 184 w 223"/>
                <a:gd name="T27" fmla="*/ 187 h 187"/>
                <a:gd name="T28" fmla="*/ 40 w 223"/>
                <a:gd name="T29" fmla="*/ 8 h 187"/>
                <a:gd name="T30" fmla="*/ 8 w 223"/>
                <a:gd name="T31" fmla="*/ 40 h 187"/>
                <a:gd name="T32" fmla="*/ 8 w 223"/>
                <a:gd name="T33" fmla="*/ 111 h 187"/>
                <a:gd name="T34" fmla="*/ 40 w 223"/>
                <a:gd name="T35" fmla="*/ 143 h 187"/>
                <a:gd name="T36" fmla="*/ 148 w 223"/>
                <a:gd name="T37" fmla="*/ 143 h 187"/>
                <a:gd name="T38" fmla="*/ 151 w 223"/>
                <a:gd name="T39" fmla="*/ 144 h 187"/>
                <a:gd name="T40" fmla="*/ 180 w 223"/>
                <a:gd name="T41" fmla="*/ 173 h 187"/>
                <a:gd name="T42" fmla="*/ 180 w 223"/>
                <a:gd name="T43" fmla="*/ 147 h 187"/>
                <a:gd name="T44" fmla="*/ 184 w 223"/>
                <a:gd name="T45" fmla="*/ 143 h 187"/>
                <a:gd name="T46" fmla="*/ 215 w 223"/>
                <a:gd name="T47" fmla="*/ 111 h 187"/>
                <a:gd name="T48" fmla="*/ 215 w 223"/>
                <a:gd name="T49" fmla="*/ 40 h 187"/>
                <a:gd name="T50" fmla="*/ 183 w 223"/>
                <a:gd name="T51" fmla="*/ 8 h 187"/>
                <a:gd name="T52" fmla="*/ 40 w 223"/>
                <a:gd name="T53" fmla="*/ 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3" h="187">
                  <a:moveTo>
                    <a:pt x="184" y="187"/>
                  </a:moveTo>
                  <a:cubicBezTo>
                    <a:pt x="183" y="187"/>
                    <a:pt x="182" y="187"/>
                    <a:pt x="181" y="186"/>
                  </a:cubicBezTo>
                  <a:cubicBezTo>
                    <a:pt x="146" y="151"/>
                    <a:pt x="146" y="151"/>
                    <a:pt x="146" y="151"/>
                  </a:cubicBezTo>
                  <a:cubicBezTo>
                    <a:pt x="40" y="151"/>
                    <a:pt x="40" y="151"/>
                    <a:pt x="40" y="151"/>
                  </a:cubicBezTo>
                  <a:cubicBezTo>
                    <a:pt x="18" y="151"/>
                    <a:pt x="0" y="133"/>
                    <a:pt x="0" y="111"/>
                  </a:cubicBezTo>
                  <a:cubicBezTo>
                    <a:pt x="0" y="40"/>
                    <a:pt x="0" y="40"/>
                    <a:pt x="0" y="40"/>
                  </a:cubicBezTo>
                  <a:cubicBezTo>
                    <a:pt x="0" y="18"/>
                    <a:pt x="18" y="0"/>
                    <a:pt x="40" y="0"/>
                  </a:cubicBezTo>
                  <a:cubicBezTo>
                    <a:pt x="183" y="0"/>
                    <a:pt x="183" y="0"/>
                    <a:pt x="183" y="0"/>
                  </a:cubicBezTo>
                  <a:cubicBezTo>
                    <a:pt x="205" y="0"/>
                    <a:pt x="223" y="18"/>
                    <a:pt x="223" y="40"/>
                  </a:cubicBezTo>
                  <a:cubicBezTo>
                    <a:pt x="223" y="111"/>
                    <a:pt x="223" y="111"/>
                    <a:pt x="223" y="111"/>
                  </a:cubicBezTo>
                  <a:cubicBezTo>
                    <a:pt x="223" y="132"/>
                    <a:pt x="208" y="148"/>
                    <a:pt x="188" y="150"/>
                  </a:cubicBezTo>
                  <a:cubicBezTo>
                    <a:pt x="188" y="183"/>
                    <a:pt x="188" y="183"/>
                    <a:pt x="188" y="183"/>
                  </a:cubicBezTo>
                  <a:cubicBezTo>
                    <a:pt x="188" y="185"/>
                    <a:pt x="187" y="186"/>
                    <a:pt x="185" y="187"/>
                  </a:cubicBezTo>
                  <a:cubicBezTo>
                    <a:pt x="185" y="187"/>
                    <a:pt x="184" y="187"/>
                    <a:pt x="184" y="187"/>
                  </a:cubicBezTo>
                  <a:moveTo>
                    <a:pt x="40" y="8"/>
                  </a:moveTo>
                  <a:cubicBezTo>
                    <a:pt x="22" y="8"/>
                    <a:pt x="8" y="23"/>
                    <a:pt x="8" y="40"/>
                  </a:cubicBezTo>
                  <a:cubicBezTo>
                    <a:pt x="8" y="111"/>
                    <a:pt x="8" y="111"/>
                    <a:pt x="8" y="111"/>
                  </a:cubicBezTo>
                  <a:cubicBezTo>
                    <a:pt x="8" y="128"/>
                    <a:pt x="22" y="143"/>
                    <a:pt x="40" y="143"/>
                  </a:cubicBezTo>
                  <a:cubicBezTo>
                    <a:pt x="148" y="143"/>
                    <a:pt x="148" y="143"/>
                    <a:pt x="148" y="143"/>
                  </a:cubicBezTo>
                  <a:cubicBezTo>
                    <a:pt x="149" y="143"/>
                    <a:pt x="150" y="143"/>
                    <a:pt x="151" y="144"/>
                  </a:cubicBezTo>
                  <a:cubicBezTo>
                    <a:pt x="180" y="173"/>
                    <a:pt x="180" y="173"/>
                    <a:pt x="180" y="173"/>
                  </a:cubicBezTo>
                  <a:cubicBezTo>
                    <a:pt x="180" y="147"/>
                    <a:pt x="180" y="147"/>
                    <a:pt x="180" y="147"/>
                  </a:cubicBezTo>
                  <a:cubicBezTo>
                    <a:pt x="180" y="144"/>
                    <a:pt x="182" y="143"/>
                    <a:pt x="184" y="143"/>
                  </a:cubicBezTo>
                  <a:cubicBezTo>
                    <a:pt x="201" y="143"/>
                    <a:pt x="215" y="129"/>
                    <a:pt x="215" y="111"/>
                  </a:cubicBezTo>
                  <a:cubicBezTo>
                    <a:pt x="215" y="40"/>
                    <a:pt x="215" y="40"/>
                    <a:pt x="215" y="40"/>
                  </a:cubicBezTo>
                  <a:cubicBezTo>
                    <a:pt x="215" y="23"/>
                    <a:pt x="200" y="8"/>
                    <a:pt x="183" y="8"/>
                  </a:cubicBezTo>
                  <a:lnTo>
                    <a:pt x="4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45742311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Announcement,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Announcement</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3">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7" name="Orange Tile"/>
          <p:cNvGrpSpPr/>
          <p:nvPr userDrawn="1"/>
        </p:nvGrpSpPr>
        <p:grpSpPr>
          <a:xfrm>
            <a:off x="1015857" y="3187483"/>
            <a:ext cx="2827252" cy="2827252"/>
            <a:chOff x="1351800" y="-1084759"/>
            <a:chExt cx="2827252" cy="2827252"/>
          </a:xfrm>
        </p:grpSpPr>
        <p:sp>
          <p:nvSpPr>
            <p:cNvPr id="18" name="Rectangle 17"/>
            <p:cNvSpPr/>
            <p:nvPr/>
          </p:nvSpPr>
          <p:spPr bwMode="auto">
            <a:xfrm>
              <a:off x="1351800" y="-1084759"/>
              <a:ext cx="2827252" cy="282725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Freeform 21"/>
            <p:cNvSpPr>
              <a:spLocks noEditPoints="1"/>
            </p:cNvSpPr>
            <p:nvPr/>
          </p:nvSpPr>
          <p:spPr bwMode="auto">
            <a:xfrm>
              <a:off x="2005011" y="-436308"/>
              <a:ext cx="1522413" cy="1530350"/>
            </a:xfrm>
            <a:custGeom>
              <a:avLst/>
              <a:gdLst>
                <a:gd name="T0" fmla="*/ 6 w 187"/>
                <a:gd name="T1" fmla="*/ 188 h 188"/>
                <a:gd name="T2" fmla="*/ 129 w 187"/>
                <a:gd name="T3" fmla="*/ 64 h 188"/>
                <a:gd name="T4" fmla="*/ 180 w 187"/>
                <a:gd name="T5" fmla="*/ 115 h 188"/>
                <a:gd name="T6" fmla="*/ 185 w 187"/>
                <a:gd name="T7" fmla="*/ 116 h 188"/>
                <a:gd name="T8" fmla="*/ 187 w 187"/>
                <a:gd name="T9" fmla="*/ 112 h 188"/>
                <a:gd name="T10" fmla="*/ 187 w 187"/>
                <a:gd name="T11" fmla="*/ 4 h 188"/>
                <a:gd name="T12" fmla="*/ 183 w 187"/>
                <a:gd name="T13" fmla="*/ 0 h 188"/>
                <a:gd name="T14" fmla="*/ 75 w 187"/>
                <a:gd name="T15" fmla="*/ 0 h 188"/>
                <a:gd name="T16" fmla="*/ 71 w 187"/>
                <a:gd name="T17" fmla="*/ 3 h 188"/>
                <a:gd name="T18" fmla="*/ 71 w 187"/>
                <a:gd name="T19" fmla="*/ 4 h 188"/>
                <a:gd name="T20" fmla="*/ 72 w 187"/>
                <a:gd name="T21" fmla="*/ 7 h 188"/>
                <a:gd name="T22" fmla="*/ 123 w 187"/>
                <a:gd name="T23" fmla="*/ 58 h 188"/>
                <a:gd name="T24" fmla="*/ 0 w 187"/>
                <a:gd name="T25" fmla="*/ 182 h 188"/>
                <a:gd name="T26" fmla="*/ 6 w 187"/>
                <a:gd name="T27" fmla="*/ 188 h 188"/>
                <a:gd name="T28" fmla="*/ 179 w 187"/>
                <a:gd name="T29" fmla="*/ 8 h 188"/>
                <a:gd name="T30" fmla="*/ 179 w 187"/>
                <a:gd name="T31" fmla="*/ 103 h 188"/>
                <a:gd name="T32" fmla="*/ 85 w 187"/>
                <a:gd name="T33" fmla="*/ 8 h 188"/>
                <a:gd name="T34" fmla="*/ 179 w 187"/>
                <a:gd name="T35" fmla="*/ 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7" h="188">
                  <a:moveTo>
                    <a:pt x="6" y="188"/>
                  </a:moveTo>
                  <a:cubicBezTo>
                    <a:pt x="129" y="64"/>
                    <a:pt x="129" y="64"/>
                    <a:pt x="129" y="64"/>
                  </a:cubicBezTo>
                  <a:cubicBezTo>
                    <a:pt x="180" y="115"/>
                    <a:pt x="180" y="115"/>
                    <a:pt x="180" y="115"/>
                  </a:cubicBezTo>
                  <a:cubicBezTo>
                    <a:pt x="181" y="116"/>
                    <a:pt x="183" y="117"/>
                    <a:pt x="185" y="116"/>
                  </a:cubicBezTo>
                  <a:cubicBezTo>
                    <a:pt x="186" y="116"/>
                    <a:pt x="187" y="114"/>
                    <a:pt x="187" y="112"/>
                  </a:cubicBezTo>
                  <a:cubicBezTo>
                    <a:pt x="187" y="4"/>
                    <a:pt x="187" y="4"/>
                    <a:pt x="187" y="4"/>
                  </a:cubicBezTo>
                  <a:cubicBezTo>
                    <a:pt x="187" y="2"/>
                    <a:pt x="185" y="0"/>
                    <a:pt x="183" y="0"/>
                  </a:cubicBezTo>
                  <a:cubicBezTo>
                    <a:pt x="75" y="0"/>
                    <a:pt x="75" y="0"/>
                    <a:pt x="75" y="0"/>
                  </a:cubicBezTo>
                  <a:cubicBezTo>
                    <a:pt x="73" y="0"/>
                    <a:pt x="72" y="1"/>
                    <a:pt x="71" y="3"/>
                  </a:cubicBezTo>
                  <a:cubicBezTo>
                    <a:pt x="71" y="3"/>
                    <a:pt x="71" y="4"/>
                    <a:pt x="71" y="4"/>
                  </a:cubicBezTo>
                  <a:cubicBezTo>
                    <a:pt x="71" y="6"/>
                    <a:pt x="71" y="7"/>
                    <a:pt x="72" y="7"/>
                  </a:cubicBezTo>
                  <a:cubicBezTo>
                    <a:pt x="123" y="58"/>
                    <a:pt x="123" y="58"/>
                    <a:pt x="123" y="58"/>
                  </a:cubicBezTo>
                  <a:cubicBezTo>
                    <a:pt x="0" y="182"/>
                    <a:pt x="0" y="182"/>
                    <a:pt x="0" y="182"/>
                  </a:cubicBezTo>
                  <a:lnTo>
                    <a:pt x="6" y="188"/>
                  </a:lnTo>
                  <a:close/>
                  <a:moveTo>
                    <a:pt x="179" y="8"/>
                  </a:moveTo>
                  <a:cubicBezTo>
                    <a:pt x="179" y="103"/>
                    <a:pt x="179" y="103"/>
                    <a:pt x="179" y="103"/>
                  </a:cubicBezTo>
                  <a:cubicBezTo>
                    <a:pt x="85" y="8"/>
                    <a:pt x="85" y="8"/>
                    <a:pt x="85" y="8"/>
                  </a:cubicBezTo>
                  <a:lnTo>
                    <a:pt x="179" y="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463407968"/>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Title</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4">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Teal Tile"/>
          <p:cNvGrpSpPr/>
          <p:nvPr userDrawn="1"/>
        </p:nvGrpSpPr>
        <p:grpSpPr>
          <a:xfrm>
            <a:off x="1015856" y="3187136"/>
            <a:ext cx="2827252" cy="2827252"/>
            <a:chOff x="823093" y="-1413626"/>
            <a:chExt cx="2827252" cy="2827252"/>
          </a:xfrm>
        </p:grpSpPr>
        <p:sp>
          <p:nvSpPr>
            <p:cNvPr id="20" name="Rectangle 19"/>
            <p:cNvSpPr/>
            <p:nvPr/>
          </p:nvSpPr>
          <p:spPr bwMode="auto">
            <a:xfrm>
              <a:off x="823093" y="-1413626"/>
              <a:ext cx="2827252" cy="2827252"/>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Freeform 20"/>
            <p:cNvSpPr>
              <a:spLocks noEditPoints="1"/>
            </p:cNvSpPr>
            <p:nvPr/>
          </p:nvSpPr>
          <p:spPr bwMode="auto">
            <a:xfrm>
              <a:off x="1397725" y="-232569"/>
              <a:ext cx="1677988" cy="465138"/>
            </a:xfrm>
            <a:custGeom>
              <a:avLst/>
              <a:gdLst>
                <a:gd name="T0" fmla="*/ 0 w 209"/>
                <a:gd name="T1" fmla="*/ 25 h 58"/>
                <a:gd name="T2" fmla="*/ 20 w 209"/>
                <a:gd name="T3" fmla="*/ 25 h 58"/>
                <a:gd name="T4" fmla="*/ 20 w 209"/>
                <a:gd name="T5" fmla="*/ 33 h 58"/>
                <a:gd name="T6" fmla="*/ 0 w 209"/>
                <a:gd name="T7" fmla="*/ 33 h 58"/>
                <a:gd name="T8" fmla="*/ 0 w 209"/>
                <a:gd name="T9" fmla="*/ 25 h 58"/>
                <a:gd name="T10" fmla="*/ 40 w 209"/>
                <a:gd name="T11" fmla="*/ 33 h 58"/>
                <a:gd name="T12" fmla="*/ 60 w 209"/>
                <a:gd name="T13" fmla="*/ 33 h 58"/>
                <a:gd name="T14" fmla="*/ 60 w 209"/>
                <a:gd name="T15" fmla="*/ 25 h 58"/>
                <a:gd name="T16" fmla="*/ 40 w 209"/>
                <a:gd name="T17" fmla="*/ 25 h 58"/>
                <a:gd name="T18" fmla="*/ 40 w 209"/>
                <a:gd name="T19" fmla="*/ 33 h 58"/>
                <a:gd name="T20" fmla="*/ 120 w 209"/>
                <a:gd name="T21" fmla="*/ 33 h 58"/>
                <a:gd name="T22" fmla="*/ 140 w 209"/>
                <a:gd name="T23" fmla="*/ 33 h 58"/>
                <a:gd name="T24" fmla="*/ 140 w 209"/>
                <a:gd name="T25" fmla="*/ 25 h 58"/>
                <a:gd name="T26" fmla="*/ 120 w 209"/>
                <a:gd name="T27" fmla="*/ 25 h 58"/>
                <a:gd name="T28" fmla="*/ 120 w 209"/>
                <a:gd name="T29" fmla="*/ 33 h 58"/>
                <a:gd name="T30" fmla="*/ 80 w 209"/>
                <a:gd name="T31" fmla="*/ 33 h 58"/>
                <a:gd name="T32" fmla="*/ 100 w 209"/>
                <a:gd name="T33" fmla="*/ 33 h 58"/>
                <a:gd name="T34" fmla="*/ 100 w 209"/>
                <a:gd name="T35" fmla="*/ 25 h 58"/>
                <a:gd name="T36" fmla="*/ 80 w 209"/>
                <a:gd name="T37" fmla="*/ 25 h 58"/>
                <a:gd name="T38" fmla="*/ 80 w 209"/>
                <a:gd name="T39" fmla="*/ 33 h 58"/>
                <a:gd name="T40" fmla="*/ 207 w 209"/>
                <a:gd name="T41" fmla="*/ 26 h 58"/>
                <a:gd name="T42" fmla="*/ 181 w 209"/>
                <a:gd name="T43" fmla="*/ 0 h 58"/>
                <a:gd name="T44" fmla="*/ 175 w 209"/>
                <a:gd name="T45" fmla="*/ 6 h 58"/>
                <a:gd name="T46" fmla="*/ 195 w 209"/>
                <a:gd name="T47" fmla="*/ 25 h 58"/>
                <a:gd name="T48" fmla="*/ 160 w 209"/>
                <a:gd name="T49" fmla="*/ 25 h 58"/>
                <a:gd name="T50" fmla="*/ 160 w 209"/>
                <a:gd name="T51" fmla="*/ 33 h 58"/>
                <a:gd name="T52" fmla="*/ 195 w 209"/>
                <a:gd name="T53" fmla="*/ 33 h 58"/>
                <a:gd name="T54" fmla="*/ 175 w 209"/>
                <a:gd name="T55" fmla="*/ 52 h 58"/>
                <a:gd name="T56" fmla="*/ 181 w 209"/>
                <a:gd name="T57" fmla="*/ 58 h 58"/>
                <a:gd name="T58" fmla="*/ 207 w 209"/>
                <a:gd name="T59" fmla="*/ 32 h 58"/>
                <a:gd name="T60" fmla="*/ 207 w 209"/>
                <a:gd name="T61"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9" h="58">
                  <a:moveTo>
                    <a:pt x="0" y="25"/>
                  </a:moveTo>
                  <a:cubicBezTo>
                    <a:pt x="20" y="25"/>
                    <a:pt x="20" y="25"/>
                    <a:pt x="20" y="25"/>
                  </a:cubicBezTo>
                  <a:cubicBezTo>
                    <a:pt x="20" y="33"/>
                    <a:pt x="20" y="33"/>
                    <a:pt x="20" y="33"/>
                  </a:cubicBezTo>
                  <a:cubicBezTo>
                    <a:pt x="0" y="33"/>
                    <a:pt x="0" y="33"/>
                    <a:pt x="0" y="33"/>
                  </a:cubicBezTo>
                  <a:lnTo>
                    <a:pt x="0" y="25"/>
                  </a:lnTo>
                  <a:close/>
                  <a:moveTo>
                    <a:pt x="40" y="33"/>
                  </a:moveTo>
                  <a:cubicBezTo>
                    <a:pt x="60" y="33"/>
                    <a:pt x="60" y="33"/>
                    <a:pt x="60" y="33"/>
                  </a:cubicBezTo>
                  <a:cubicBezTo>
                    <a:pt x="60" y="25"/>
                    <a:pt x="60" y="25"/>
                    <a:pt x="60" y="25"/>
                  </a:cubicBezTo>
                  <a:cubicBezTo>
                    <a:pt x="40" y="25"/>
                    <a:pt x="40" y="25"/>
                    <a:pt x="40" y="25"/>
                  </a:cubicBezTo>
                  <a:lnTo>
                    <a:pt x="40" y="33"/>
                  </a:lnTo>
                  <a:close/>
                  <a:moveTo>
                    <a:pt x="120" y="33"/>
                  </a:moveTo>
                  <a:cubicBezTo>
                    <a:pt x="140" y="33"/>
                    <a:pt x="140" y="33"/>
                    <a:pt x="140" y="33"/>
                  </a:cubicBezTo>
                  <a:cubicBezTo>
                    <a:pt x="140" y="25"/>
                    <a:pt x="140" y="25"/>
                    <a:pt x="140" y="25"/>
                  </a:cubicBezTo>
                  <a:cubicBezTo>
                    <a:pt x="120" y="25"/>
                    <a:pt x="120" y="25"/>
                    <a:pt x="120" y="25"/>
                  </a:cubicBezTo>
                  <a:lnTo>
                    <a:pt x="120" y="33"/>
                  </a:lnTo>
                  <a:close/>
                  <a:moveTo>
                    <a:pt x="80" y="33"/>
                  </a:moveTo>
                  <a:cubicBezTo>
                    <a:pt x="100" y="33"/>
                    <a:pt x="100" y="33"/>
                    <a:pt x="100" y="33"/>
                  </a:cubicBezTo>
                  <a:cubicBezTo>
                    <a:pt x="100" y="25"/>
                    <a:pt x="100" y="25"/>
                    <a:pt x="100" y="25"/>
                  </a:cubicBezTo>
                  <a:cubicBezTo>
                    <a:pt x="80" y="25"/>
                    <a:pt x="80" y="25"/>
                    <a:pt x="80" y="25"/>
                  </a:cubicBezTo>
                  <a:lnTo>
                    <a:pt x="80" y="33"/>
                  </a:lnTo>
                  <a:close/>
                  <a:moveTo>
                    <a:pt x="207" y="26"/>
                  </a:moveTo>
                  <a:cubicBezTo>
                    <a:pt x="181" y="0"/>
                    <a:pt x="181" y="0"/>
                    <a:pt x="181" y="0"/>
                  </a:cubicBezTo>
                  <a:cubicBezTo>
                    <a:pt x="175" y="6"/>
                    <a:pt x="175" y="6"/>
                    <a:pt x="175" y="6"/>
                  </a:cubicBezTo>
                  <a:cubicBezTo>
                    <a:pt x="195" y="25"/>
                    <a:pt x="195" y="25"/>
                    <a:pt x="195" y="25"/>
                  </a:cubicBezTo>
                  <a:cubicBezTo>
                    <a:pt x="160" y="25"/>
                    <a:pt x="160" y="25"/>
                    <a:pt x="160" y="25"/>
                  </a:cubicBezTo>
                  <a:cubicBezTo>
                    <a:pt x="160" y="33"/>
                    <a:pt x="160" y="33"/>
                    <a:pt x="160" y="33"/>
                  </a:cubicBezTo>
                  <a:cubicBezTo>
                    <a:pt x="195" y="33"/>
                    <a:pt x="195" y="33"/>
                    <a:pt x="195" y="33"/>
                  </a:cubicBezTo>
                  <a:cubicBezTo>
                    <a:pt x="175" y="52"/>
                    <a:pt x="175" y="52"/>
                    <a:pt x="175" y="52"/>
                  </a:cubicBezTo>
                  <a:cubicBezTo>
                    <a:pt x="181" y="58"/>
                    <a:pt x="181" y="58"/>
                    <a:pt x="181" y="58"/>
                  </a:cubicBezTo>
                  <a:cubicBezTo>
                    <a:pt x="207" y="32"/>
                    <a:pt x="207" y="32"/>
                    <a:pt x="207" y="32"/>
                  </a:cubicBezTo>
                  <a:cubicBezTo>
                    <a:pt x="209" y="30"/>
                    <a:pt x="209" y="28"/>
                    <a:pt x="207" y="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6403941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723" r:id="rId3"/>
    <p:sldLayoutId id="2147483724" r:id="rId4"/>
    <p:sldLayoutId id="2147483725" r:id="rId5"/>
    <p:sldLayoutId id="2147483726" r:id="rId6"/>
    <p:sldLayoutId id="2147483727" r:id="rId7"/>
    <p:sldLayoutId id="2147483696" r:id="rId8"/>
    <p:sldLayoutId id="2147483697" r:id="rId9"/>
    <p:sldLayoutId id="2147483698" r:id="rId10"/>
    <p:sldLayoutId id="2147483699" r:id="rId11"/>
    <p:sldLayoutId id="2147483700" r:id="rId12"/>
    <p:sldLayoutId id="2147483701" r:id="rId13"/>
    <p:sldLayoutId id="2147483702" r:id="rId14"/>
    <p:sldLayoutId id="2147483722" r:id="rId15"/>
    <p:sldLayoutId id="2147483703" r:id="rId16"/>
    <p:sldLayoutId id="2147483704" r:id="rId17"/>
    <p:sldLayoutId id="2147483728" r:id="rId18"/>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0"/>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solidFill>
            <a:schemeClr val="tx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solidFill>
            <a:schemeClr val="tx1">
              <a:alpha val="99000"/>
            </a:schemeClr>
          </a:soli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solidFill>
            <a:schemeClr val="tx1">
              <a:alpha val="99000"/>
            </a:schemeClr>
          </a:soli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completedevelopment.blogspot.com/2012/06/unit-of-work-pattern-with-entity.html" TargetMode="External"/><Relationship Id="rId7" Type="http://schemas.openxmlformats.org/officeDocument/2006/relationships/image" Target="../media/image8.png"/><Relationship Id="rId2" Type="http://schemas.openxmlformats.org/officeDocument/2006/relationships/hyperlink" Target="http://completedevelopment.blogspot.com/2012/06/dependency-injection-with-entity.html" TargetMode="External"/><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hyperlink" Target="http://completedevelopment.blogspot.com/" TargetMode="External"/><Relationship Id="rId4" Type="http://schemas.openxmlformats.org/officeDocument/2006/relationships/hyperlink" Target="http://www.asp.net/web-forms/tutorials/aspnet-45/getting-started-with-aspnet-45-web-forms/create_the_data_access_layer"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9.xml"/><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8" Type="http://schemas.openxmlformats.org/officeDocument/2006/relationships/hyperlink" Target="http://twitter.com/" TargetMode="External"/><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hyperlink" Target="http://www.facebook.com/visualstudio" TargetMode="External"/><Relationship Id="rId5" Type="http://schemas.openxmlformats.org/officeDocument/2006/relationships/hyperlink" Target="http://blogs.msdn.com/b/jasonz/" TargetMode="External"/><Relationship Id="rId4" Type="http://schemas.openxmlformats.org/officeDocument/2006/relationships/hyperlink" Target="http://www.microsoft.com/visualstudio/en-us" TargetMode="External"/><Relationship Id="rId9" Type="http://schemas.openxmlformats.org/officeDocument/2006/relationships/hyperlink" Target="http://blogs.msdn.com/b/somasegar/"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13" Type="http://schemas.openxmlformats.org/officeDocument/2006/relationships/image" Target="../media/image10.png"/><Relationship Id="rId3" Type="http://schemas.openxmlformats.org/officeDocument/2006/relationships/image" Target="../media/image13.png"/><Relationship Id="rId7" Type="http://schemas.openxmlformats.org/officeDocument/2006/relationships/image" Target="../media/image15.png"/><Relationship Id="rId12" Type="http://schemas.openxmlformats.org/officeDocument/2006/relationships/hyperlink" Target="http://microsoft.com/msdn"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4.emf"/><Relationship Id="rId11" Type="http://schemas.microsoft.com/office/2007/relationships/hdphoto" Target="../media/hdphoto2.wdp"/><Relationship Id="rId5" Type="http://schemas.openxmlformats.org/officeDocument/2006/relationships/hyperlink" Target="http://northamerica.msteched.com/" TargetMode="External"/><Relationship Id="rId10" Type="http://schemas.openxmlformats.org/officeDocument/2006/relationships/image" Target="../media/image16.png"/><Relationship Id="rId4" Type="http://schemas.microsoft.com/office/2007/relationships/hdphoto" Target="../media/hdphoto1.wdp"/><Relationship Id="rId9" Type="http://schemas.openxmlformats.org/officeDocument/2006/relationships/hyperlink" Target="http://microsoft.com/technet"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 Id="rId9"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ADO.NET Entity Framework 4.3 for Real Web Applications</a:t>
            </a:r>
          </a:p>
        </p:txBody>
      </p:sp>
      <p:sp>
        <p:nvSpPr>
          <p:cNvPr id="3" name="Subtitle 2"/>
          <p:cNvSpPr>
            <a:spLocks noGrp="1"/>
          </p:cNvSpPr>
          <p:nvPr>
            <p:ph type="subTitle" idx="1"/>
          </p:nvPr>
        </p:nvSpPr>
        <p:spPr/>
        <p:txBody>
          <a:bodyPr/>
          <a:lstStyle/>
          <a:p>
            <a:r>
              <a:rPr lang="en-US" dirty="0" smtClean="0"/>
              <a:t>Adam </a:t>
            </a:r>
            <a:r>
              <a:rPr lang="en-US" dirty="0" err="1" smtClean="0"/>
              <a:t>Tuliper</a:t>
            </a:r>
            <a:endParaRPr lang="en-US" dirty="0" smtClean="0"/>
          </a:p>
          <a:p>
            <a:r>
              <a:rPr lang="en-US" dirty="0" smtClean="0"/>
              <a:t>Software Architect</a:t>
            </a:r>
          </a:p>
          <a:p>
            <a:r>
              <a:rPr lang="en-US" dirty="0" err="1" smtClean="0"/>
              <a:t>Cegedim</a:t>
            </a:r>
            <a:endParaRPr lang="en-US" dirty="0"/>
          </a:p>
        </p:txBody>
      </p:sp>
      <p:sp useBgFill="1">
        <p:nvSpPr>
          <p:cNvPr id="4" name="MASK bottom"/>
          <p:cNvSpPr/>
          <p:nvPr/>
        </p:nvSpPr>
        <p:spPr bwMode="auto">
          <a:xfrm>
            <a:off x="3884612" y="6019800"/>
            <a:ext cx="8304213" cy="838200"/>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 name="TextBox 4"/>
          <p:cNvSpPr txBox="1"/>
          <p:nvPr/>
        </p:nvSpPr>
        <p:spPr>
          <a:xfrm>
            <a:off x="519113" y="228600"/>
            <a:ext cx="2603499" cy="433965"/>
          </a:xfrm>
          <a:prstGeom prst="rect">
            <a:avLst/>
          </a:prstGeom>
          <a:noFill/>
        </p:spPr>
        <p:txBody>
          <a:bodyPr wrap="square" lIns="91440" tIns="91440" rIns="91440" bIns="91440" rtlCol="0">
            <a:spAutoFit/>
          </a:bodyPr>
          <a:lstStyle/>
          <a:p>
            <a:pPr>
              <a:lnSpc>
                <a:spcPct val="90000"/>
              </a:lnSpc>
              <a:spcBef>
                <a:spcPct val="20000"/>
              </a:spcBef>
              <a:buSzPct val="90000"/>
            </a:pPr>
            <a:r>
              <a:rPr lang="en-US" dirty="0" smtClean="0">
                <a:solidFill>
                  <a:schemeClr val="tx1">
                    <a:alpha val="99000"/>
                  </a:schemeClr>
                </a:solidFill>
              </a:rPr>
              <a:t>DEV215</a:t>
            </a: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Architecture</a:t>
            </a:r>
            <a:endParaRPr lang="en-US" dirty="0"/>
          </a:p>
        </p:txBody>
      </p:sp>
      <p:pic>
        <p:nvPicPr>
          <p:cNvPr id="4" name="Picture 3"/>
          <p:cNvPicPr>
            <a:picLocks noChangeAspect="1" noChangeArrowheads="1"/>
          </p:cNvPicPr>
          <p:nvPr/>
        </p:nvPicPr>
        <p:blipFill>
          <a:blip r:embed="rId3" cstate="print"/>
          <a:srcRect/>
          <a:stretch>
            <a:fillRect/>
          </a:stretch>
        </p:blipFill>
        <p:spPr bwMode="auto">
          <a:xfrm>
            <a:off x="608012" y="1066800"/>
            <a:ext cx="9906000" cy="560617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228600"/>
            <a:ext cx="9823008" cy="609398"/>
          </a:xfrm>
        </p:spPr>
        <p:txBody>
          <a:bodyPr/>
          <a:lstStyle/>
          <a:p>
            <a:r>
              <a:rPr lang="en-US" dirty="0" smtClean="0"/>
              <a:t>Background - POCOs</a:t>
            </a:r>
            <a:endParaRPr lang="en-US" dirty="0"/>
          </a:p>
        </p:txBody>
      </p:sp>
      <p:sp>
        <p:nvSpPr>
          <p:cNvPr id="3" name="Content Placeholder 2"/>
          <p:cNvSpPr>
            <a:spLocks noGrp="1"/>
          </p:cNvSpPr>
          <p:nvPr>
            <p:ph sz="quarter" idx="1"/>
          </p:nvPr>
        </p:nvSpPr>
        <p:spPr>
          <a:xfrm>
            <a:off x="1162333" y="1121464"/>
            <a:ext cx="9823008" cy="1526572"/>
          </a:xfrm>
        </p:spPr>
        <p:txBody>
          <a:bodyPr/>
          <a:lstStyle/>
          <a:p>
            <a:r>
              <a:rPr lang="en-US" dirty="0" smtClean="0"/>
              <a:t>Isn’t it just a DTO?</a:t>
            </a:r>
          </a:p>
          <a:p>
            <a:r>
              <a:rPr lang="en-US" dirty="0" smtClean="0"/>
              <a:t>100% Persistent Ignorant</a:t>
            </a:r>
          </a:p>
          <a:p>
            <a:endParaRPr lang="en-US" dirty="0"/>
          </a:p>
        </p:txBody>
      </p:sp>
      <p:graphicFrame>
        <p:nvGraphicFramePr>
          <p:cNvPr id="4" name="Table 3"/>
          <p:cNvGraphicFramePr>
            <a:graphicFrameLocks noGrp="1"/>
          </p:cNvGraphicFramePr>
          <p:nvPr/>
        </p:nvGraphicFramePr>
        <p:xfrm>
          <a:off x="673509" y="2303332"/>
          <a:ext cx="10766795" cy="3945068"/>
        </p:xfrm>
        <a:graphic>
          <a:graphicData uri="http://schemas.openxmlformats.org/drawingml/2006/table">
            <a:tbl>
              <a:tblPr firstRow="1" bandRow="1">
                <a:tableStyleId>{5C22544A-7EE6-4342-B048-85BDC9FD1C3A}</a:tableStyleId>
              </a:tblPr>
              <a:tblGrid>
                <a:gridCol w="4164515"/>
                <a:gridCol w="3013348"/>
                <a:gridCol w="3588932"/>
              </a:tblGrid>
              <a:tr h="325818">
                <a:tc>
                  <a:txBody>
                    <a:bodyPr/>
                    <a:lstStyle/>
                    <a:p>
                      <a:endParaRPr lang="en-US" dirty="0"/>
                    </a:p>
                  </a:txBody>
                  <a:tcPr marL="121888" marR="121888"/>
                </a:tc>
                <a:tc>
                  <a:txBody>
                    <a:bodyPr/>
                    <a:lstStyle/>
                    <a:p>
                      <a:r>
                        <a:rPr lang="en-US" dirty="0" smtClean="0"/>
                        <a:t>POCO</a:t>
                      </a:r>
                      <a:endParaRPr lang="en-US" dirty="0"/>
                    </a:p>
                  </a:txBody>
                  <a:tcPr marL="121888" marR="121888"/>
                </a:tc>
                <a:tc>
                  <a:txBody>
                    <a:bodyPr/>
                    <a:lstStyle/>
                    <a:p>
                      <a:r>
                        <a:rPr lang="en-US" dirty="0" smtClean="0"/>
                        <a:t>DTO</a:t>
                      </a:r>
                      <a:endParaRPr lang="en-US" dirty="0"/>
                    </a:p>
                  </a:txBody>
                  <a:tcPr marL="121888" marR="121888"/>
                </a:tc>
              </a:tr>
              <a:tr h="562371">
                <a:tc>
                  <a:txBody>
                    <a:bodyPr/>
                    <a:lstStyle/>
                    <a:p>
                      <a:r>
                        <a:rPr lang="en-US" dirty="0" smtClean="0"/>
                        <a:t>Can contain business</a:t>
                      </a:r>
                      <a:r>
                        <a:rPr lang="en-US" baseline="0" dirty="0" smtClean="0"/>
                        <a:t> logic</a:t>
                      </a:r>
                      <a:endParaRPr lang="en-US" dirty="0"/>
                    </a:p>
                  </a:txBody>
                  <a:tcPr marL="121888" marR="121888"/>
                </a:tc>
                <a:tc>
                  <a:txBody>
                    <a:bodyPr/>
                    <a:lstStyle/>
                    <a:p>
                      <a:r>
                        <a:rPr lang="en-US" dirty="0" smtClean="0"/>
                        <a:t>X</a:t>
                      </a:r>
                      <a:endParaRPr lang="en-US" dirty="0"/>
                    </a:p>
                  </a:txBody>
                  <a:tcPr marL="121888" marR="121888"/>
                </a:tc>
                <a:tc>
                  <a:txBody>
                    <a:bodyPr/>
                    <a:lstStyle/>
                    <a:p>
                      <a:endParaRPr lang="en-US"/>
                    </a:p>
                  </a:txBody>
                  <a:tcPr marL="121888" marR="121888"/>
                </a:tc>
              </a:tr>
              <a:tr h="1285419">
                <a:tc>
                  <a:txBody>
                    <a:bodyPr/>
                    <a:lstStyle/>
                    <a:p>
                      <a:r>
                        <a:rPr lang="en-US" dirty="0" smtClean="0"/>
                        <a:t>Should not reference framework implementations (ex. EF libraries)</a:t>
                      </a:r>
                      <a:endParaRPr lang="en-US" dirty="0"/>
                    </a:p>
                  </a:txBody>
                  <a:tcPr marL="121888" marR="121888"/>
                </a:tc>
                <a:tc>
                  <a:txBody>
                    <a:bodyPr/>
                    <a:lstStyle/>
                    <a:p>
                      <a:r>
                        <a:rPr lang="en-US" dirty="0" smtClean="0"/>
                        <a:t>X</a:t>
                      </a:r>
                      <a:endParaRPr lang="en-US" dirty="0"/>
                    </a:p>
                  </a:txBody>
                  <a:tcPr marL="121888" marR="121888"/>
                </a:tc>
                <a:tc>
                  <a:txBody>
                    <a:bodyPr/>
                    <a:lstStyle/>
                    <a:p>
                      <a:r>
                        <a:rPr lang="en-US" dirty="0" smtClean="0"/>
                        <a:t>X</a:t>
                      </a:r>
                      <a:endParaRPr lang="en-US" dirty="0"/>
                    </a:p>
                  </a:txBody>
                  <a:tcPr marL="121888" marR="121888"/>
                </a:tc>
              </a:tr>
              <a:tr h="803387">
                <a:tc>
                  <a:txBody>
                    <a:bodyPr/>
                    <a:lstStyle/>
                    <a:p>
                      <a:r>
                        <a:rPr lang="en-US" dirty="0" smtClean="0"/>
                        <a:t>Designed to transfer between layers</a:t>
                      </a:r>
                      <a:endParaRPr lang="en-US" dirty="0"/>
                    </a:p>
                  </a:txBody>
                  <a:tcPr marL="121888" marR="121888"/>
                </a:tc>
                <a:tc>
                  <a:txBody>
                    <a:bodyPr/>
                    <a:lstStyle/>
                    <a:p>
                      <a:endParaRPr lang="en-US" dirty="0"/>
                    </a:p>
                  </a:txBody>
                  <a:tcPr marL="121888" marR="121888"/>
                </a:tc>
                <a:tc>
                  <a:txBody>
                    <a:bodyPr/>
                    <a:lstStyle/>
                    <a:p>
                      <a:r>
                        <a:rPr lang="en-US" dirty="0" smtClean="0"/>
                        <a:t>X</a:t>
                      </a:r>
                      <a:endParaRPr lang="en-US" dirty="0"/>
                    </a:p>
                  </a:txBody>
                  <a:tcPr marL="121888" marR="121888"/>
                </a:tc>
              </a:tr>
              <a:tr h="562371">
                <a:tc>
                  <a:txBody>
                    <a:bodyPr/>
                    <a:lstStyle/>
                    <a:p>
                      <a:r>
                        <a:rPr lang="en-US" dirty="0" smtClean="0"/>
                        <a:t>Knows</a:t>
                      </a:r>
                      <a:r>
                        <a:rPr lang="en-US" baseline="0" dirty="0" smtClean="0"/>
                        <a:t> nothing of persistence</a:t>
                      </a:r>
                      <a:endParaRPr lang="en-US" dirty="0"/>
                    </a:p>
                  </a:txBody>
                  <a:tcPr marL="121888" marR="121888"/>
                </a:tc>
                <a:tc>
                  <a:txBody>
                    <a:bodyPr/>
                    <a:lstStyle/>
                    <a:p>
                      <a:r>
                        <a:rPr lang="en-US" dirty="0" smtClean="0"/>
                        <a:t>X</a:t>
                      </a:r>
                      <a:endParaRPr lang="en-US" dirty="0"/>
                    </a:p>
                  </a:txBody>
                  <a:tcPr marL="121888" marR="121888"/>
                </a:tc>
                <a:tc>
                  <a:txBody>
                    <a:bodyPr/>
                    <a:lstStyle/>
                    <a:p>
                      <a:r>
                        <a:rPr lang="en-US" dirty="0" smtClean="0"/>
                        <a:t>X</a:t>
                      </a:r>
                      <a:endParaRPr lang="en-US" dirty="0"/>
                    </a:p>
                  </a:txBody>
                  <a:tcPr marL="121888" marR="121888"/>
                </a:tc>
              </a:tr>
              <a:tr h="325818">
                <a:tc>
                  <a:txBody>
                    <a:bodyPr/>
                    <a:lstStyle/>
                    <a:p>
                      <a:r>
                        <a:rPr lang="en-US" dirty="0" smtClean="0"/>
                        <a:t>Transfers</a:t>
                      </a:r>
                      <a:r>
                        <a:rPr lang="en-US" baseline="0" dirty="0" smtClean="0"/>
                        <a:t> State</a:t>
                      </a:r>
                      <a:endParaRPr lang="en-US" dirty="0"/>
                    </a:p>
                  </a:txBody>
                  <a:tcPr marL="121888" marR="121888"/>
                </a:tc>
                <a:tc>
                  <a:txBody>
                    <a:bodyPr/>
                    <a:lstStyle/>
                    <a:p>
                      <a:endParaRPr lang="en-US" dirty="0"/>
                    </a:p>
                  </a:txBody>
                  <a:tcPr marL="121888" marR="121888"/>
                </a:tc>
                <a:tc>
                  <a:txBody>
                    <a:bodyPr/>
                    <a:lstStyle/>
                    <a:p>
                      <a:r>
                        <a:rPr lang="en-US" dirty="0" smtClean="0"/>
                        <a:t>X</a:t>
                      </a:r>
                      <a:endParaRPr lang="en-US" dirty="0"/>
                    </a:p>
                  </a:txBody>
                  <a:tcPr marL="121888" marR="121888"/>
                </a:tc>
              </a:tr>
            </a:tbl>
          </a:graphicData>
        </a:graphic>
      </p:graphicFrame>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Web Considerations</a:t>
            </a:r>
            <a:endParaRPr lang="en-US" dirty="0"/>
          </a:p>
        </p:txBody>
      </p:sp>
      <p:sp>
        <p:nvSpPr>
          <p:cNvPr id="3" name="Content Placeholder 2"/>
          <p:cNvSpPr>
            <a:spLocks noGrp="1"/>
          </p:cNvSpPr>
          <p:nvPr>
            <p:ph idx="1"/>
          </p:nvPr>
        </p:nvSpPr>
        <p:spPr>
          <a:xfrm>
            <a:off x="519112" y="1219200"/>
            <a:ext cx="11149013" cy="5860066"/>
          </a:xfrm>
        </p:spPr>
        <p:txBody>
          <a:bodyPr/>
          <a:lstStyle/>
          <a:p>
            <a:r>
              <a:rPr lang="en-US" dirty="0" smtClean="0"/>
              <a:t>Use the Repository Pattern!</a:t>
            </a:r>
          </a:p>
          <a:p>
            <a:pPr lvl="1"/>
            <a:r>
              <a:rPr lang="en-US" dirty="0" smtClean="0"/>
              <a:t>Swappable (think Azure)</a:t>
            </a:r>
          </a:p>
          <a:p>
            <a:pPr lvl="1"/>
            <a:r>
              <a:rPr lang="en-US" dirty="0" smtClean="0"/>
              <a:t>Single point of change (to/from stored proc)</a:t>
            </a:r>
          </a:p>
          <a:p>
            <a:r>
              <a:rPr lang="en-US" dirty="0" smtClean="0"/>
              <a:t>Convert all collections to </a:t>
            </a:r>
            <a:r>
              <a:rPr lang="en-US" dirty="0" err="1" smtClean="0"/>
              <a:t>IEnumerable</a:t>
            </a:r>
            <a:r>
              <a:rPr lang="en-US" dirty="0" smtClean="0"/>
              <a:t> first</a:t>
            </a:r>
          </a:p>
          <a:p>
            <a:pPr lvl="1"/>
            <a:r>
              <a:rPr lang="en-US" dirty="0" smtClean="0"/>
              <a:t>Avoid deferred execution outside of context scope: </a:t>
            </a:r>
          </a:p>
          <a:p>
            <a:pPr lvl="2"/>
            <a:r>
              <a:rPr lang="en-US" dirty="0" err="1" smtClean="0">
                <a:solidFill>
                  <a:srgbClr val="FF0000"/>
                </a:solidFill>
              </a:rPr>
              <a:t>var</a:t>
            </a:r>
            <a:r>
              <a:rPr lang="en-US" dirty="0" smtClean="0">
                <a:solidFill>
                  <a:srgbClr val="FF0000"/>
                </a:solidFill>
              </a:rPr>
              <a:t> customer = </a:t>
            </a:r>
            <a:r>
              <a:rPr lang="en-US" dirty="0" err="1" smtClean="0">
                <a:solidFill>
                  <a:srgbClr val="FF0000"/>
                </a:solidFill>
              </a:rPr>
              <a:t>ctx.Customers</a:t>
            </a:r>
            <a:r>
              <a:rPr lang="en-US" dirty="0" smtClean="0">
                <a:solidFill>
                  <a:srgbClr val="FF0000"/>
                </a:solidFill>
              </a:rPr>
              <a:t>;</a:t>
            </a:r>
          </a:p>
          <a:p>
            <a:pPr lvl="2"/>
            <a:r>
              <a:rPr lang="en-US" dirty="0" err="1" smtClean="0">
                <a:solidFill>
                  <a:srgbClr val="FFC000"/>
                </a:solidFill>
              </a:rPr>
              <a:t>var</a:t>
            </a:r>
            <a:r>
              <a:rPr lang="en-US" dirty="0" smtClean="0">
                <a:solidFill>
                  <a:srgbClr val="FFC000"/>
                </a:solidFill>
              </a:rPr>
              <a:t> customer = </a:t>
            </a:r>
            <a:r>
              <a:rPr lang="en-US" dirty="0" err="1" smtClean="0">
                <a:solidFill>
                  <a:srgbClr val="FFC000"/>
                </a:solidFill>
              </a:rPr>
              <a:t>ctx.Customers.ToList</a:t>
            </a:r>
            <a:r>
              <a:rPr lang="en-US" dirty="0" smtClean="0">
                <a:solidFill>
                  <a:srgbClr val="FFC000"/>
                </a:solidFill>
              </a:rPr>
              <a:t>();</a:t>
            </a:r>
          </a:p>
          <a:p>
            <a:r>
              <a:rPr lang="en-US" dirty="0" smtClean="0"/>
              <a:t>New context per each request - </a:t>
            </a:r>
            <a:r>
              <a:rPr lang="en-US" dirty="0" smtClean="0">
                <a:solidFill>
                  <a:srgbClr val="FF0000"/>
                </a:solidFill>
              </a:rPr>
              <a:t>Do not cache.</a:t>
            </a:r>
            <a:endParaRPr lang="en-US" dirty="0" smtClean="0"/>
          </a:p>
          <a:p>
            <a:r>
              <a:rPr lang="en-US" dirty="0" smtClean="0"/>
              <a:t>Use Universal Membership provider</a:t>
            </a:r>
          </a:p>
          <a:p>
            <a:pPr lvl="1"/>
            <a:r>
              <a:rPr lang="en-US" dirty="0" smtClean="0"/>
              <a:t>Supports SQL Server, SQLCE, SQL Express, SQL Azure</a:t>
            </a:r>
          </a:p>
          <a:p>
            <a:endParaRPr lang="en-US" dirty="0" smtClean="0"/>
          </a:p>
          <a:p>
            <a:endParaRPr lang="en-US" dirty="0"/>
          </a:p>
        </p:txBody>
      </p:sp>
      <p:sp>
        <p:nvSpPr>
          <p:cNvPr id="4" name="Freeform 77"/>
          <p:cNvSpPr>
            <a:spLocks noEditPoints="1"/>
          </p:cNvSpPr>
          <p:nvPr/>
        </p:nvSpPr>
        <p:spPr bwMode="auto">
          <a:xfrm>
            <a:off x="5332412" y="1676400"/>
            <a:ext cx="649310" cy="445527"/>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20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20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20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2000"/>
                                        <p:tgtEl>
                                          <p:spTgt spid="3">
                                            <p:txEl>
                                              <p:pRg st="8" end="8"/>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MVC Considerations</a:t>
            </a:r>
            <a:endParaRPr lang="en-US" dirty="0"/>
          </a:p>
        </p:txBody>
      </p:sp>
      <p:sp>
        <p:nvSpPr>
          <p:cNvPr id="3" name="Content Placeholder 2"/>
          <p:cNvSpPr>
            <a:spLocks noGrp="1"/>
          </p:cNvSpPr>
          <p:nvPr>
            <p:ph idx="1"/>
          </p:nvPr>
        </p:nvSpPr>
        <p:spPr>
          <a:xfrm>
            <a:off x="519112" y="1219200"/>
            <a:ext cx="11149013" cy="6604885"/>
          </a:xfrm>
        </p:spPr>
        <p:txBody>
          <a:bodyPr/>
          <a:lstStyle/>
          <a:p>
            <a:r>
              <a:rPr lang="en-US" dirty="0" smtClean="0"/>
              <a:t>For Views, don’t use EF entities, map to </a:t>
            </a:r>
            <a:r>
              <a:rPr lang="en-US" dirty="0" err="1" smtClean="0"/>
              <a:t>ViewModels</a:t>
            </a:r>
            <a:endParaRPr lang="en-US" dirty="0" smtClean="0"/>
          </a:p>
          <a:p>
            <a:pPr lvl="1"/>
            <a:r>
              <a:rPr lang="en-US" dirty="0" err="1" smtClean="0"/>
              <a:t>Automapper</a:t>
            </a:r>
            <a:r>
              <a:rPr lang="en-US" dirty="0" smtClean="0"/>
              <a:t> is your friend </a:t>
            </a:r>
            <a:r>
              <a:rPr lang="en-US" dirty="0" smtClean="0">
                <a:solidFill>
                  <a:schemeClr val="tx2"/>
                </a:solidFill>
              </a:rPr>
              <a:t>http://automapper.org/</a:t>
            </a:r>
          </a:p>
          <a:p>
            <a:r>
              <a:rPr lang="en-US" dirty="0" err="1" smtClean="0"/>
              <a:t>ViewModel</a:t>
            </a:r>
            <a:r>
              <a:rPr lang="en-US" dirty="0" smtClean="0"/>
              <a:t> + </a:t>
            </a:r>
            <a:r>
              <a:rPr lang="en-US" dirty="0" err="1" smtClean="0"/>
              <a:t>AutoMapper</a:t>
            </a:r>
            <a:r>
              <a:rPr lang="en-US" dirty="0" smtClean="0"/>
              <a:t> maps entities for GET only</a:t>
            </a:r>
          </a:p>
          <a:p>
            <a:r>
              <a:rPr lang="en-US" dirty="0" err="1" smtClean="0"/>
              <a:t>DbContext</a:t>
            </a:r>
            <a:r>
              <a:rPr lang="en-US" dirty="0" smtClean="0"/>
              <a:t> is not thread safe. </a:t>
            </a:r>
          </a:p>
          <a:p>
            <a:pPr lvl="1"/>
            <a:r>
              <a:rPr lang="en-US" dirty="0" smtClean="0"/>
              <a:t>Instantiate a new one per request in constructor or via DI</a:t>
            </a:r>
          </a:p>
          <a:p>
            <a:pPr lvl="1"/>
            <a:r>
              <a:rPr lang="en-US" dirty="0" smtClean="0"/>
              <a:t>Do not cache it or use a static instance.</a:t>
            </a:r>
          </a:p>
          <a:p>
            <a:r>
              <a:rPr lang="en-US" dirty="0" smtClean="0"/>
              <a:t>Dispose Context when done (DI helps)</a:t>
            </a:r>
          </a:p>
          <a:p>
            <a:r>
              <a:rPr lang="en-US" dirty="0" smtClean="0"/>
              <a:t>Do not throw all EF code into controller</a:t>
            </a:r>
          </a:p>
          <a:p>
            <a:pPr lvl="1"/>
            <a:r>
              <a:rPr lang="en-US" dirty="0" smtClean="0"/>
              <a:t>MVC Controller and code behinds should be THIN &amp; Organized!</a:t>
            </a:r>
          </a:p>
          <a:p>
            <a:pPr lvl="1"/>
            <a:r>
              <a:rPr lang="en-US" dirty="0" smtClean="0"/>
              <a:t>Greatly helps testing</a:t>
            </a:r>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2000"/>
                                        <p:tgtEl>
                                          <p:spTgt spid="3">
                                            <p:txEl>
                                              <p:pRg st="7" end="7"/>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Web Forms Considerations</a:t>
            </a:r>
            <a:endParaRPr lang="en-US" dirty="0"/>
          </a:p>
        </p:txBody>
      </p:sp>
      <p:sp>
        <p:nvSpPr>
          <p:cNvPr id="3" name="Content Placeholder 2"/>
          <p:cNvSpPr>
            <a:spLocks noGrp="1"/>
          </p:cNvSpPr>
          <p:nvPr>
            <p:ph sz="quarter" idx="1"/>
          </p:nvPr>
        </p:nvSpPr>
        <p:spPr>
          <a:xfrm>
            <a:off x="519112" y="1295400"/>
            <a:ext cx="11149013" cy="4001095"/>
          </a:xfrm>
        </p:spPr>
        <p:txBody>
          <a:bodyPr/>
          <a:lstStyle/>
          <a:p>
            <a:r>
              <a:rPr lang="en-US" dirty="0" smtClean="0"/>
              <a:t>Can ‘magically’ use </a:t>
            </a:r>
            <a:r>
              <a:rPr lang="en-US" dirty="0" err="1" smtClean="0"/>
              <a:t>EntityDataSource</a:t>
            </a:r>
            <a:r>
              <a:rPr lang="en-US" dirty="0" smtClean="0"/>
              <a:t>/</a:t>
            </a:r>
            <a:r>
              <a:rPr lang="en-US" dirty="0" err="1" smtClean="0"/>
              <a:t>ObjectDataSource</a:t>
            </a:r>
            <a:endParaRPr lang="en-US" dirty="0" smtClean="0"/>
          </a:p>
          <a:p>
            <a:pPr lvl="1"/>
            <a:r>
              <a:rPr lang="en-US" dirty="0" smtClean="0"/>
              <a:t>I recommend handling context lifetime yourself</a:t>
            </a:r>
          </a:p>
          <a:p>
            <a:r>
              <a:rPr lang="en-US" dirty="0" smtClean="0"/>
              <a:t>Data binding must occur in the context scope unless </a:t>
            </a:r>
            <a:r>
              <a:rPr lang="en-US" dirty="0" err="1" smtClean="0"/>
              <a:t>ToArray</a:t>
            </a:r>
            <a:r>
              <a:rPr lang="en-US" dirty="0" smtClean="0"/>
              <a:t>/</a:t>
            </a:r>
            <a:r>
              <a:rPr lang="en-US" dirty="0" err="1" smtClean="0"/>
              <a:t>ToList</a:t>
            </a:r>
            <a:r>
              <a:rPr lang="en-US" dirty="0" smtClean="0"/>
              <a:t>()</a:t>
            </a:r>
          </a:p>
          <a:p>
            <a:r>
              <a:rPr lang="en-US" dirty="0" smtClean="0">
                <a:solidFill>
                  <a:schemeClr val="accent3"/>
                </a:solidFill>
              </a:rPr>
              <a:t>Do not </a:t>
            </a:r>
            <a:r>
              <a:rPr lang="en-US" dirty="0" smtClean="0"/>
              <a:t>add entities to </a:t>
            </a:r>
            <a:r>
              <a:rPr lang="en-US" dirty="0" err="1" smtClean="0"/>
              <a:t>ViewState</a:t>
            </a:r>
            <a:endParaRPr lang="en-US" dirty="0" smtClean="0"/>
          </a:p>
          <a:p>
            <a:r>
              <a:rPr lang="en-US" dirty="0" smtClean="0"/>
              <a:t>ASP.NET 4.5 now has strongly typed controls</a:t>
            </a:r>
          </a:p>
          <a:p>
            <a:pPr lvl="1"/>
            <a:r>
              <a:rPr lang="en-US" dirty="0" smtClean="0"/>
              <a:t>Can easily use </a:t>
            </a:r>
            <a:r>
              <a:rPr lang="en-US" dirty="0" err="1" smtClean="0"/>
              <a:t>ViewModels</a:t>
            </a:r>
            <a:r>
              <a:rPr lang="en-US" dirty="0" smtClean="0"/>
              <a:t> and </a:t>
            </a:r>
            <a:r>
              <a:rPr lang="en-US" dirty="0" err="1" smtClean="0"/>
              <a:t>AutoMapper</a:t>
            </a:r>
            <a:endParaRPr lang="en-US" dirty="0" smtClean="0"/>
          </a:p>
          <a:p>
            <a:pPr lvl="1"/>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Validations</a:t>
            </a:r>
            <a:endParaRPr lang="en-US" dirty="0"/>
          </a:p>
        </p:txBody>
      </p:sp>
      <p:sp>
        <p:nvSpPr>
          <p:cNvPr id="3" name="Content Placeholder 2"/>
          <p:cNvSpPr>
            <a:spLocks noGrp="1"/>
          </p:cNvSpPr>
          <p:nvPr>
            <p:ph idx="1"/>
          </p:nvPr>
        </p:nvSpPr>
        <p:spPr>
          <a:xfrm>
            <a:off x="531812" y="1143000"/>
            <a:ext cx="10640734" cy="7552837"/>
          </a:xfrm>
        </p:spPr>
        <p:txBody>
          <a:bodyPr/>
          <a:lstStyle/>
          <a:p>
            <a:r>
              <a:rPr lang="en-US" dirty="0" smtClean="0"/>
              <a:t>All work in MVC or Web Forms for server side validation</a:t>
            </a:r>
          </a:p>
          <a:p>
            <a:pPr lvl="1"/>
            <a:r>
              <a:rPr lang="en-US" dirty="0" smtClean="0"/>
              <a:t>Fluent API (Integrated in MVC4, not in MVC3)</a:t>
            </a:r>
          </a:p>
          <a:p>
            <a:pPr lvl="1"/>
            <a:r>
              <a:rPr lang="en-US" dirty="0" smtClean="0"/>
              <a:t>Data Annotations</a:t>
            </a:r>
          </a:p>
          <a:p>
            <a:pPr lvl="1"/>
            <a:r>
              <a:rPr lang="en-US" dirty="0" err="1" smtClean="0">
                <a:solidFill>
                  <a:schemeClr val="accent6"/>
                </a:solidFill>
              </a:rPr>
              <a:t>IValidateableObject</a:t>
            </a:r>
            <a:endParaRPr lang="en-US" dirty="0" smtClean="0">
              <a:solidFill>
                <a:schemeClr val="accent6"/>
              </a:solidFill>
            </a:endParaRPr>
          </a:p>
          <a:p>
            <a:r>
              <a:rPr lang="en-US" dirty="0" smtClean="0"/>
              <a:t>All triggered by </a:t>
            </a:r>
            <a:r>
              <a:rPr lang="en-US" dirty="0" err="1" smtClean="0">
                <a:solidFill>
                  <a:schemeClr val="accent6"/>
                </a:solidFill>
              </a:rPr>
              <a:t>context.SaveChanges</a:t>
            </a:r>
            <a:r>
              <a:rPr lang="en-US" dirty="0" smtClean="0">
                <a:solidFill>
                  <a:schemeClr val="accent6"/>
                </a:solidFill>
              </a:rPr>
              <a:t>()</a:t>
            </a:r>
          </a:p>
          <a:p>
            <a:r>
              <a:rPr lang="en-US" dirty="0" smtClean="0"/>
              <a:t>EF throws </a:t>
            </a:r>
            <a:r>
              <a:rPr lang="en-US" dirty="0" err="1" smtClean="0">
                <a:solidFill>
                  <a:schemeClr val="accent6"/>
                </a:solidFill>
              </a:rPr>
              <a:t>DbEntityValidationException</a:t>
            </a:r>
            <a:endParaRPr lang="en-US" dirty="0" smtClean="0">
              <a:solidFill>
                <a:schemeClr val="accent6"/>
              </a:solidFill>
            </a:endParaRPr>
          </a:p>
          <a:p>
            <a:r>
              <a:rPr lang="en-US" dirty="0" smtClean="0"/>
              <a:t>Client side validation?</a:t>
            </a:r>
          </a:p>
          <a:p>
            <a:pPr lvl="1"/>
            <a:r>
              <a:rPr lang="en-US" dirty="0" smtClean="0"/>
              <a:t>Must use data annotations for MVC</a:t>
            </a:r>
          </a:p>
          <a:p>
            <a:pPr lvl="1"/>
            <a:r>
              <a:rPr lang="en-US" dirty="0" smtClean="0"/>
              <a:t>Web Forms 4.5 supports data annotations</a:t>
            </a:r>
          </a:p>
          <a:p>
            <a:pPr lvl="2"/>
            <a:r>
              <a:rPr lang="en-US" dirty="0" smtClean="0"/>
              <a:t>Otherwise no tight integration</a:t>
            </a:r>
          </a:p>
          <a:p>
            <a:pPr lvl="1"/>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2000"/>
                                        <p:tgtEl>
                                          <p:spTgt spid="3">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2000"/>
                                        <p:tgtEl>
                                          <p:spTgt spid="3">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Concurrency	</a:t>
            </a:r>
            <a:endParaRPr lang="en-US" dirty="0"/>
          </a:p>
        </p:txBody>
      </p:sp>
      <p:sp>
        <p:nvSpPr>
          <p:cNvPr id="3" name="Content Placeholder 2"/>
          <p:cNvSpPr>
            <a:spLocks noGrp="1"/>
          </p:cNvSpPr>
          <p:nvPr>
            <p:ph sz="quarter" idx="1"/>
          </p:nvPr>
        </p:nvSpPr>
        <p:spPr>
          <a:xfrm>
            <a:off x="411435" y="1295400"/>
            <a:ext cx="10483577" cy="5927777"/>
          </a:xfrm>
        </p:spPr>
        <p:txBody>
          <a:bodyPr/>
          <a:lstStyle/>
          <a:p>
            <a:r>
              <a:rPr lang="en-US" dirty="0" smtClean="0"/>
              <a:t>Automatic via </a:t>
            </a:r>
            <a:r>
              <a:rPr lang="en-US" dirty="0" smtClean="0">
                <a:solidFill>
                  <a:schemeClr val="accent6"/>
                </a:solidFill>
              </a:rPr>
              <a:t>[</a:t>
            </a:r>
            <a:r>
              <a:rPr lang="en-US" dirty="0" err="1" smtClean="0">
                <a:solidFill>
                  <a:schemeClr val="accent6"/>
                </a:solidFill>
              </a:rPr>
              <a:t>TimeStamp</a:t>
            </a:r>
            <a:r>
              <a:rPr lang="en-US" dirty="0" smtClean="0">
                <a:solidFill>
                  <a:schemeClr val="accent6"/>
                </a:solidFill>
              </a:rPr>
              <a:t>]</a:t>
            </a:r>
            <a:r>
              <a:rPr lang="en-US" dirty="0" smtClean="0"/>
              <a:t> attribute &amp; </a:t>
            </a:r>
            <a:r>
              <a:rPr lang="en-US" dirty="0" err="1" smtClean="0">
                <a:solidFill>
                  <a:schemeClr val="accent6"/>
                </a:solidFill>
              </a:rPr>
              <a:t>rowversion</a:t>
            </a:r>
            <a:r>
              <a:rPr lang="en-US" dirty="0" smtClean="0"/>
              <a:t> type</a:t>
            </a:r>
          </a:p>
          <a:p>
            <a:r>
              <a:rPr lang="en-US" dirty="0" smtClean="0"/>
              <a:t>Must catch </a:t>
            </a:r>
            <a:r>
              <a:rPr lang="en-US" dirty="0" err="1" smtClean="0">
                <a:solidFill>
                  <a:schemeClr val="accent6"/>
                </a:solidFill>
              </a:rPr>
              <a:t>DbUpdateConcurrencyException</a:t>
            </a:r>
            <a:endParaRPr lang="en-US" dirty="0" smtClean="0">
              <a:solidFill>
                <a:schemeClr val="accent6"/>
              </a:solidFill>
            </a:endParaRPr>
          </a:p>
          <a:p>
            <a:pPr lvl="1"/>
            <a:r>
              <a:rPr lang="en-US" dirty="0" smtClean="0"/>
              <a:t>In both MVC &amp; Web Forms</a:t>
            </a:r>
          </a:p>
          <a:p>
            <a:r>
              <a:rPr lang="en-US" dirty="0" smtClean="0"/>
              <a:t>MVC -manually include model’s hidden timestamp field</a:t>
            </a:r>
          </a:p>
          <a:p>
            <a:pPr lvl="1"/>
            <a:r>
              <a:rPr lang="en-US" dirty="0" err="1" smtClean="0">
                <a:solidFill>
                  <a:srgbClr val="FFCC00"/>
                </a:solidFill>
              </a:rPr>
              <a:t>Html.HiddenFor</a:t>
            </a:r>
            <a:r>
              <a:rPr lang="en-US" dirty="0" smtClean="0">
                <a:solidFill>
                  <a:srgbClr val="FFCC00"/>
                </a:solidFill>
              </a:rPr>
              <a:t>(o=&gt;</a:t>
            </a:r>
            <a:r>
              <a:rPr lang="en-US" dirty="0" err="1" smtClean="0">
                <a:solidFill>
                  <a:srgbClr val="FFCC00"/>
                </a:solidFill>
              </a:rPr>
              <a:t>o.TimeStamp</a:t>
            </a:r>
            <a:r>
              <a:rPr lang="en-US" dirty="0" smtClean="0">
                <a:solidFill>
                  <a:srgbClr val="FFCC00"/>
                </a:solidFill>
              </a:rPr>
              <a:t>)</a:t>
            </a:r>
          </a:p>
          <a:p>
            <a:r>
              <a:rPr lang="en-US" dirty="0" smtClean="0"/>
              <a:t>Web Forms various methods</a:t>
            </a:r>
          </a:p>
          <a:p>
            <a:pPr lvl="1"/>
            <a:r>
              <a:rPr lang="en-US" dirty="0" smtClean="0"/>
              <a:t>Store timestamp as hidden field on form</a:t>
            </a:r>
          </a:p>
          <a:p>
            <a:pPr lvl="1"/>
            <a:r>
              <a:rPr lang="en-US" dirty="0" err="1" smtClean="0"/>
              <a:t>GridView</a:t>
            </a:r>
            <a:r>
              <a:rPr lang="en-US" dirty="0" smtClean="0"/>
              <a:t>: </a:t>
            </a:r>
            <a:r>
              <a:rPr lang="en-US" dirty="0" err="1" smtClean="0">
                <a:solidFill>
                  <a:schemeClr val="accent6"/>
                </a:solidFill>
              </a:rPr>
              <a:t>DataKeyNames</a:t>
            </a:r>
            <a:r>
              <a:rPr lang="en-US" dirty="0" smtClean="0">
                <a:solidFill>
                  <a:schemeClr val="accent6"/>
                </a:solidFill>
              </a:rPr>
              <a:t>="</a:t>
            </a:r>
            <a:r>
              <a:rPr lang="en-US" dirty="0" err="1" smtClean="0">
                <a:solidFill>
                  <a:schemeClr val="accent6"/>
                </a:solidFill>
              </a:rPr>
              <a:t>CustomerId,Timestamp</a:t>
            </a:r>
            <a:r>
              <a:rPr lang="en-US" dirty="0" smtClean="0">
                <a:solidFill>
                  <a:schemeClr val="accent6"/>
                </a:solidFill>
              </a:rPr>
              <a:t>" </a:t>
            </a:r>
          </a:p>
          <a:p>
            <a:pPr lvl="1"/>
            <a:endParaRPr lang="en-US" dirty="0" smtClean="0"/>
          </a:p>
          <a:p>
            <a:pPr lvl="1"/>
            <a:endParaRPr lang="en-US" dirty="0" smtClean="0">
              <a:solidFill>
                <a:srgbClr val="FFCC00"/>
              </a:solidFill>
            </a:endParaRPr>
          </a:p>
          <a:p>
            <a:endParaRPr lang="en-US" dirty="0" smtClean="0">
              <a:solidFill>
                <a:srgbClr val="FFCC00"/>
              </a:solidFill>
            </a:endParaRPr>
          </a:p>
          <a:p>
            <a:pPr lvl="1"/>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 Data Migrations</a:t>
            </a:r>
            <a:endParaRPr lang="en-US" dirty="0"/>
          </a:p>
        </p:txBody>
      </p:sp>
      <p:sp>
        <p:nvSpPr>
          <p:cNvPr id="3" name="Content Placeholder 2"/>
          <p:cNvSpPr>
            <a:spLocks noGrp="1"/>
          </p:cNvSpPr>
          <p:nvPr>
            <p:ph sz="quarter" idx="1"/>
          </p:nvPr>
        </p:nvSpPr>
        <p:spPr>
          <a:xfrm>
            <a:off x="379412" y="1143000"/>
            <a:ext cx="10292483" cy="4770437"/>
          </a:xfrm>
        </p:spPr>
        <p:txBody>
          <a:bodyPr>
            <a:normAutofit/>
          </a:bodyPr>
          <a:lstStyle/>
          <a:p>
            <a:r>
              <a:rPr lang="en-US" dirty="0" smtClean="0"/>
              <a:t>Provides mechanism to migrate model changes to DB</a:t>
            </a:r>
          </a:p>
          <a:p>
            <a:r>
              <a:rPr lang="en-US" dirty="0" smtClean="0"/>
              <a:t>Migrations are handled from the package manager</a:t>
            </a:r>
          </a:p>
          <a:p>
            <a:pPr lvl="1"/>
            <a:r>
              <a:rPr lang="en-US" dirty="0" smtClean="0">
                <a:solidFill>
                  <a:schemeClr val="accent6"/>
                </a:solidFill>
              </a:rPr>
              <a:t>Enable-Migrations -</a:t>
            </a:r>
            <a:r>
              <a:rPr lang="en-US" dirty="0" err="1" smtClean="0">
                <a:solidFill>
                  <a:schemeClr val="accent6"/>
                </a:solidFill>
              </a:rPr>
              <a:t>EnableAutomaticMigrations</a:t>
            </a:r>
            <a:r>
              <a:rPr lang="en-US" dirty="0" smtClean="0">
                <a:solidFill>
                  <a:schemeClr val="accent6"/>
                </a:solidFill>
              </a:rPr>
              <a:t> </a:t>
            </a:r>
          </a:p>
          <a:p>
            <a:pPr lvl="1"/>
            <a:r>
              <a:rPr lang="en-US" dirty="0" smtClean="0">
                <a:solidFill>
                  <a:schemeClr val="accent6"/>
                </a:solidFill>
              </a:rPr>
              <a:t>Update-Database </a:t>
            </a:r>
          </a:p>
          <a:p>
            <a:r>
              <a:rPr lang="en-US" dirty="0" smtClean="0"/>
              <a:t>Can downgrade to a past migration and remove columns</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a:spLocks noChangeAspect="1"/>
          </p:cNvSpPr>
          <p:nvPr/>
        </p:nvSpPr>
        <p:spPr bwMode="auto">
          <a:xfrm>
            <a:off x="5942012" y="0"/>
            <a:ext cx="1905000" cy="113385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a:spLocks noChangeAspect="1"/>
          </p:cNvSpPr>
          <p:nvPr/>
        </p:nvSpPr>
        <p:spPr bwMode="auto">
          <a:xfrm>
            <a:off x="7999412" y="0"/>
            <a:ext cx="2971800" cy="113385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Thanks!!</a:t>
            </a:r>
            <a:endParaRPr lang="en-US" dirty="0"/>
          </a:p>
        </p:txBody>
      </p:sp>
      <p:sp>
        <p:nvSpPr>
          <p:cNvPr id="3" name="Content Placeholder 2"/>
          <p:cNvSpPr>
            <a:spLocks noGrp="1"/>
          </p:cNvSpPr>
          <p:nvPr>
            <p:ph idx="1"/>
          </p:nvPr>
        </p:nvSpPr>
        <p:spPr>
          <a:xfrm>
            <a:off x="538604" y="1183886"/>
            <a:ext cx="9823008" cy="5940088"/>
          </a:xfrm>
        </p:spPr>
        <p:txBody>
          <a:bodyPr/>
          <a:lstStyle/>
          <a:p>
            <a:r>
              <a:rPr lang="en-US" dirty="0" smtClean="0">
                <a:hlinkClick r:id="rId2"/>
              </a:rPr>
              <a:t>http://completedevelopment.blogspot.com/2012/06/dependency-injection-with-entity.html</a:t>
            </a:r>
            <a:endParaRPr lang="en-US" dirty="0" smtClean="0"/>
          </a:p>
          <a:p>
            <a:r>
              <a:rPr lang="en-US" dirty="0" smtClean="0">
                <a:hlinkClick r:id="rId3"/>
              </a:rPr>
              <a:t>completedevelopment.blogspot.com/2012/06/unit-of-work-pattern-with-entity.html</a:t>
            </a:r>
            <a:endParaRPr lang="en-US" dirty="0" smtClean="0"/>
          </a:p>
          <a:p>
            <a:r>
              <a:rPr lang="en-US" dirty="0" smtClean="0">
                <a:hlinkClick r:id="rId4"/>
              </a:rPr>
              <a:t>www.asp.net/web-forms/tutorials/aspnet-45/getting-started-with-aspnet-45-web-forms/create_the_data_access_layer</a:t>
            </a:r>
            <a:endParaRPr lang="en-US" dirty="0" smtClean="0"/>
          </a:p>
          <a:p>
            <a:r>
              <a:rPr lang="en-US" dirty="0" smtClean="0">
                <a:hlinkClick r:id="rId5"/>
              </a:rPr>
              <a:t>CompleteDevelopment.blogspot.com</a:t>
            </a:r>
            <a:endParaRPr lang="en-US" dirty="0" smtClean="0"/>
          </a:p>
          <a:p>
            <a:r>
              <a:rPr lang="en-US" dirty="0" smtClean="0"/>
              <a:t>Twitter: @</a:t>
            </a:r>
            <a:r>
              <a:rPr lang="en-US" dirty="0" err="1" smtClean="0"/>
              <a:t>AdamTuliper</a:t>
            </a:r>
            <a:endParaRPr lang="en-US" dirty="0" smtClean="0"/>
          </a:p>
          <a:p>
            <a:r>
              <a:rPr lang="en-US" dirty="0" smtClean="0"/>
              <a:t>Questions, Comments, Gift Cards, Beer</a:t>
            </a:r>
          </a:p>
          <a:p>
            <a:pPr>
              <a:buNone/>
            </a:pPr>
            <a:r>
              <a:rPr lang="en-US" sz="2800" dirty="0" smtClean="0"/>
              <a:t>         adam.tuliper@gmail.com</a:t>
            </a:r>
            <a:endParaRPr lang="en-US" dirty="0" smtClean="0"/>
          </a:p>
          <a:p>
            <a:endParaRPr lang="en-US" dirty="0"/>
          </a:p>
        </p:txBody>
      </p:sp>
      <p:pic>
        <p:nvPicPr>
          <p:cNvPr id="8" name="Picture 2" descr="MSDN Magazine January 2012"/>
          <p:cNvPicPr>
            <a:picLocks noChangeAspect="1" noChangeArrowheads="1"/>
          </p:cNvPicPr>
          <p:nvPr/>
        </p:nvPicPr>
        <p:blipFill>
          <a:blip r:embed="rId6" cstate="print"/>
          <a:srcRect/>
          <a:stretch>
            <a:fillRect/>
          </a:stretch>
        </p:blipFill>
        <p:spPr bwMode="auto">
          <a:xfrm>
            <a:off x="9508894" y="3259666"/>
            <a:ext cx="2679931" cy="3598334"/>
          </a:xfrm>
          <a:prstGeom prst="rect">
            <a:avLst/>
          </a:prstGeom>
          <a:noFill/>
        </p:spPr>
      </p:pic>
      <p:pic>
        <p:nvPicPr>
          <p:cNvPr id="10" name="Picture 9" descr="Full color logo"/>
          <p:cNvPicPr>
            <a:picLocks noChangeAspect="1" noChangeArrowheads="1"/>
          </p:cNvPicPr>
          <p:nvPr/>
        </p:nvPicPr>
        <p:blipFill>
          <a:blip r:embed="rId7" cstate="print"/>
          <a:srcRect/>
          <a:stretch>
            <a:fillRect/>
          </a:stretch>
        </p:blipFill>
        <p:spPr bwMode="auto">
          <a:xfrm>
            <a:off x="8151811" y="248468"/>
            <a:ext cx="2646233" cy="589732"/>
          </a:xfrm>
          <a:prstGeom prst="rect">
            <a:avLst/>
          </a:prstGeom>
          <a:noFill/>
        </p:spPr>
      </p:pic>
      <p:pic>
        <p:nvPicPr>
          <p:cNvPr id="11" name="Picture 2" descr="Official INETA Logo"/>
          <p:cNvPicPr>
            <a:picLocks noChangeAspect="1" noChangeArrowheads="1"/>
          </p:cNvPicPr>
          <p:nvPr/>
        </p:nvPicPr>
        <p:blipFill>
          <a:blip r:embed="rId8" cstate="print"/>
          <a:srcRect/>
          <a:stretch>
            <a:fillRect/>
          </a:stretch>
        </p:blipFill>
        <p:spPr bwMode="auto">
          <a:xfrm>
            <a:off x="6246812" y="130573"/>
            <a:ext cx="1400614" cy="860027"/>
          </a:xfrm>
          <a:prstGeom prst="rect">
            <a:avLst/>
          </a:prstGeom>
          <a:noFill/>
        </p:spPr>
      </p:pic>
      <p:sp>
        <p:nvSpPr>
          <p:cNvPr id="12" name="Rectangle 11"/>
          <p:cNvSpPr>
            <a:spLocks noChangeAspect="1"/>
          </p:cNvSpPr>
          <p:nvPr/>
        </p:nvSpPr>
        <p:spPr bwMode="auto">
          <a:xfrm>
            <a:off x="11058248" y="0"/>
            <a:ext cx="1130577" cy="113385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93"/>
          <p:cNvSpPr>
            <a:spLocks noEditPoints="1"/>
          </p:cNvSpPr>
          <p:nvPr/>
        </p:nvSpPr>
        <p:spPr bwMode="auto">
          <a:xfrm>
            <a:off x="11455049" y="346496"/>
            <a:ext cx="336975" cy="440865"/>
          </a:xfrm>
          <a:custGeom>
            <a:avLst/>
            <a:gdLst>
              <a:gd name="T0" fmla="*/ 207 w 214"/>
              <a:gd name="T1" fmla="*/ 280 h 280"/>
              <a:gd name="T2" fmla="*/ 74 w 214"/>
              <a:gd name="T3" fmla="*/ 280 h 280"/>
              <a:gd name="T4" fmla="*/ 0 w 214"/>
              <a:gd name="T5" fmla="*/ 207 h 280"/>
              <a:gd name="T6" fmla="*/ 0 w 214"/>
              <a:gd name="T7" fmla="*/ 7 h 280"/>
              <a:gd name="T8" fmla="*/ 7 w 214"/>
              <a:gd name="T9" fmla="*/ 0 h 280"/>
              <a:gd name="T10" fmla="*/ 74 w 214"/>
              <a:gd name="T11" fmla="*/ 0 h 280"/>
              <a:gd name="T12" fmla="*/ 81 w 214"/>
              <a:gd name="T13" fmla="*/ 7 h 280"/>
              <a:gd name="T14" fmla="*/ 81 w 214"/>
              <a:gd name="T15" fmla="*/ 66 h 280"/>
              <a:gd name="T16" fmla="*/ 207 w 214"/>
              <a:gd name="T17" fmla="*/ 66 h 280"/>
              <a:gd name="T18" fmla="*/ 214 w 214"/>
              <a:gd name="T19" fmla="*/ 74 h 280"/>
              <a:gd name="T20" fmla="*/ 214 w 214"/>
              <a:gd name="T21" fmla="*/ 140 h 280"/>
              <a:gd name="T22" fmla="*/ 207 w 214"/>
              <a:gd name="T23" fmla="*/ 147 h 280"/>
              <a:gd name="T24" fmla="*/ 81 w 214"/>
              <a:gd name="T25" fmla="*/ 147 h 280"/>
              <a:gd name="T26" fmla="*/ 81 w 214"/>
              <a:gd name="T27" fmla="*/ 199 h 280"/>
              <a:gd name="T28" fmla="*/ 207 w 214"/>
              <a:gd name="T29" fmla="*/ 199 h 280"/>
              <a:gd name="T30" fmla="*/ 214 w 214"/>
              <a:gd name="T31" fmla="*/ 207 h 280"/>
              <a:gd name="T32" fmla="*/ 214 w 214"/>
              <a:gd name="T33" fmla="*/ 273 h 280"/>
              <a:gd name="T34" fmla="*/ 207 w 214"/>
              <a:gd name="T35" fmla="*/ 280 h 280"/>
              <a:gd name="T36" fmla="*/ 15 w 214"/>
              <a:gd name="T37" fmla="*/ 15 h 280"/>
              <a:gd name="T38" fmla="*/ 15 w 214"/>
              <a:gd name="T39" fmla="*/ 207 h 280"/>
              <a:gd name="T40" fmla="*/ 74 w 214"/>
              <a:gd name="T41" fmla="*/ 266 h 280"/>
              <a:gd name="T42" fmla="*/ 199 w 214"/>
              <a:gd name="T43" fmla="*/ 266 h 280"/>
              <a:gd name="T44" fmla="*/ 199 w 214"/>
              <a:gd name="T45" fmla="*/ 214 h 280"/>
              <a:gd name="T46" fmla="*/ 74 w 214"/>
              <a:gd name="T47" fmla="*/ 214 h 280"/>
              <a:gd name="T48" fmla="*/ 66 w 214"/>
              <a:gd name="T49" fmla="*/ 207 h 280"/>
              <a:gd name="T50" fmla="*/ 66 w 214"/>
              <a:gd name="T51" fmla="*/ 140 h 280"/>
              <a:gd name="T52" fmla="*/ 74 w 214"/>
              <a:gd name="T53" fmla="*/ 133 h 280"/>
              <a:gd name="T54" fmla="*/ 199 w 214"/>
              <a:gd name="T55" fmla="*/ 133 h 280"/>
              <a:gd name="T56" fmla="*/ 199 w 214"/>
              <a:gd name="T57" fmla="*/ 81 h 280"/>
              <a:gd name="T58" fmla="*/ 74 w 214"/>
              <a:gd name="T59" fmla="*/ 81 h 280"/>
              <a:gd name="T60" fmla="*/ 66 w 214"/>
              <a:gd name="T61" fmla="*/ 74 h 280"/>
              <a:gd name="T62" fmla="*/ 66 w 214"/>
              <a:gd name="T63" fmla="*/ 15 h 280"/>
              <a:gd name="T64" fmla="*/ 15 w 214"/>
              <a:gd name="T65" fmla="*/ 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280">
                <a:moveTo>
                  <a:pt x="207" y="280"/>
                </a:moveTo>
                <a:cubicBezTo>
                  <a:pt x="74" y="280"/>
                  <a:pt x="74" y="280"/>
                  <a:pt x="74" y="280"/>
                </a:cubicBezTo>
                <a:cubicBezTo>
                  <a:pt x="33" y="280"/>
                  <a:pt x="0" y="247"/>
                  <a:pt x="0" y="207"/>
                </a:cubicBezTo>
                <a:cubicBezTo>
                  <a:pt x="0" y="7"/>
                  <a:pt x="0" y="7"/>
                  <a:pt x="0" y="7"/>
                </a:cubicBezTo>
                <a:cubicBezTo>
                  <a:pt x="0" y="3"/>
                  <a:pt x="3" y="0"/>
                  <a:pt x="7" y="0"/>
                </a:cubicBezTo>
                <a:cubicBezTo>
                  <a:pt x="74" y="0"/>
                  <a:pt x="74" y="0"/>
                  <a:pt x="74" y="0"/>
                </a:cubicBezTo>
                <a:cubicBezTo>
                  <a:pt x="78" y="0"/>
                  <a:pt x="81" y="3"/>
                  <a:pt x="81" y="7"/>
                </a:cubicBezTo>
                <a:cubicBezTo>
                  <a:pt x="81" y="66"/>
                  <a:pt x="81" y="66"/>
                  <a:pt x="81" y="66"/>
                </a:cubicBezTo>
                <a:cubicBezTo>
                  <a:pt x="207" y="66"/>
                  <a:pt x="207" y="66"/>
                  <a:pt x="207" y="66"/>
                </a:cubicBezTo>
                <a:cubicBezTo>
                  <a:pt x="211" y="66"/>
                  <a:pt x="214" y="70"/>
                  <a:pt x="214" y="74"/>
                </a:cubicBezTo>
                <a:cubicBezTo>
                  <a:pt x="214" y="140"/>
                  <a:pt x="214" y="140"/>
                  <a:pt x="214" y="140"/>
                </a:cubicBezTo>
                <a:cubicBezTo>
                  <a:pt x="214" y="144"/>
                  <a:pt x="211" y="147"/>
                  <a:pt x="207" y="147"/>
                </a:cubicBezTo>
                <a:cubicBezTo>
                  <a:pt x="81" y="147"/>
                  <a:pt x="81" y="147"/>
                  <a:pt x="81" y="147"/>
                </a:cubicBezTo>
                <a:cubicBezTo>
                  <a:pt x="81" y="199"/>
                  <a:pt x="81" y="199"/>
                  <a:pt x="81" y="199"/>
                </a:cubicBezTo>
                <a:cubicBezTo>
                  <a:pt x="207" y="199"/>
                  <a:pt x="207" y="199"/>
                  <a:pt x="207" y="199"/>
                </a:cubicBezTo>
                <a:cubicBezTo>
                  <a:pt x="211" y="199"/>
                  <a:pt x="214" y="202"/>
                  <a:pt x="214" y="207"/>
                </a:cubicBezTo>
                <a:cubicBezTo>
                  <a:pt x="214" y="273"/>
                  <a:pt x="214" y="273"/>
                  <a:pt x="214" y="273"/>
                </a:cubicBezTo>
                <a:cubicBezTo>
                  <a:pt x="214" y="277"/>
                  <a:pt x="211" y="280"/>
                  <a:pt x="207" y="280"/>
                </a:cubicBezTo>
                <a:close/>
                <a:moveTo>
                  <a:pt x="15" y="15"/>
                </a:moveTo>
                <a:cubicBezTo>
                  <a:pt x="15" y="207"/>
                  <a:pt x="15" y="207"/>
                  <a:pt x="15" y="207"/>
                </a:cubicBezTo>
                <a:cubicBezTo>
                  <a:pt x="15" y="239"/>
                  <a:pt x="41" y="266"/>
                  <a:pt x="74" y="266"/>
                </a:cubicBezTo>
                <a:cubicBezTo>
                  <a:pt x="199" y="266"/>
                  <a:pt x="199" y="266"/>
                  <a:pt x="199" y="266"/>
                </a:cubicBezTo>
                <a:cubicBezTo>
                  <a:pt x="199" y="214"/>
                  <a:pt x="199" y="214"/>
                  <a:pt x="199" y="214"/>
                </a:cubicBezTo>
                <a:cubicBezTo>
                  <a:pt x="74" y="214"/>
                  <a:pt x="74" y="214"/>
                  <a:pt x="74" y="214"/>
                </a:cubicBezTo>
                <a:cubicBezTo>
                  <a:pt x="70" y="214"/>
                  <a:pt x="66" y="211"/>
                  <a:pt x="66" y="207"/>
                </a:cubicBezTo>
                <a:cubicBezTo>
                  <a:pt x="66" y="140"/>
                  <a:pt x="66" y="140"/>
                  <a:pt x="66" y="140"/>
                </a:cubicBezTo>
                <a:cubicBezTo>
                  <a:pt x="66" y="136"/>
                  <a:pt x="70" y="133"/>
                  <a:pt x="74" y="133"/>
                </a:cubicBezTo>
                <a:cubicBezTo>
                  <a:pt x="199" y="133"/>
                  <a:pt x="199" y="133"/>
                  <a:pt x="199" y="133"/>
                </a:cubicBezTo>
                <a:cubicBezTo>
                  <a:pt x="199" y="81"/>
                  <a:pt x="199" y="81"/>
                  <a:pt x="199" y="81"/>
                </a:cubicBezTo>
                <a:cubicBezTo>
                  <a:pt x="74" y="81"/>
                  <a:pt x="74" y="81"/>
                  <a:pt x="74" y="81"/>
                </a:cubicBezTo>
                <a:cubicBezTo>
                  <a:pt x="70" y="81"/>
                  <a:pt x="66" y="78"/>
                  <a:pt x="66" y="74"/>
                </a:cubicBezTo>
                <a:cubicBezTo>
                  <a:pt x="66" y="15"/>
                  <a:pt x="66" y="15"/>
                  <a:pt x="66" y="15"/>
                </a:cubicBezTo>
                <a:lnTo>
                  <a:pt x="15" y="1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Related Content</a:t>
            </a:r>
          </a:p>
        </p:txBody>
      </p:sp>
      <p:sp>
        <p:nvSpPr>
          <p:cNvPr id="3" name="Rectangle 2"/>
          <p:cNvSpPr/>
          <p:nvPr/>
        </p:nvSpPr>
        <p:spPr bwMode="auto">
          <a:xfrm>
            <a:off x="303211" y="1375674"/>
            <a:ext cx="11201401" cy="609398"/>
          </a:xfrm>
          <a:prstGeom prst="rect">
            <a:avLst/>
          </a:prstGeom>
          <a:solidFill>
            <a:schemeClr val="accent1"/>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endParaRPr lang="en-US" sz="2400" dirty="0">
              <a:gradFill>
                <a:gsLst>
                  <a:gs pos="0">
                    <a:schemeClr val="tx1"/>
                  </a:gs>
                  <a:gs pos="100000">
                    <a:schemeClr val="tx1"/>
                  </a:gs>
                </a:gsLst>
                <a:lin ang="5400000" scaled="0"/>
              </a:gradFill>
            </a:endParaRPr>
          </a:p>
        </p:txBody>
      </p:sp>
      <p:sp>
        <p:nvSpPr>
          <p:cNvPr id="5" name="Rectangle 4"/>
          <p:cNvSpPr/>
          <p:nvPr/>
        </p:nvSpPr>
        <p:spPr bwMode="auto">
          <a:xfrm>
            <a:off x="303212" y="3045912"/>
            <a:ext cx="11201400" cy="609398"/>
          </a:xfrm>
          <a:prstGeom prst="rect">
            <a:avLst/>
          </a:prstGeom>
          <a:solidFill>
            <a:schemeClr val="accent3"/>
          </a:solidFill>
          <a:ln w="38100">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4"/>
              </a:buBlip>
            </a:pPr>
            <a:endParaRPr lang="en-US" sz="2400" dirty="0">
              <a:gradFill>
                <a:gsLst>
                  <a:gs pos="0">
                    <a:schemeClr val="tx1"/>
                  </a:gs>
                  <a:gs pos="100000">
                    <a:schemeClr val="tx1"/>
                  </a:gs>
                </a:gsLst>
                <a:lin ang="5400000" scaled="0"/>
              </a:gradFill>
            </a:endParaRPr>
          </a:p>
        </p:txBody>
      </p:sp>
      <p:sp>
        <p:nvSpPr>
          <p:cNvPr id="6" name="Rectangle 5"/>
          <p:cNvSpPr/>
          <p:nvPr/>
        </p:nvSpPr>
        <p:spPr bwMode="auto">
          <a:xfrm>
            <a:off x="303212" y="3878631"/>
            <a:ext cx="11201400" cy="609398"/>
          </a:xfrm>
          <a:prstGeom prst="rect">
            <a:avLst/>
          </a:prstGeom>
          <a:solidFill>
            <a:schemeClr val="accent6"/>
          </a:solidFill>
          <a:ln w="38100">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4"/>
              </a:buBlip>
            </a:pPr>
            <a:endParaRPr lang="en-US" sz="2400" dirty="0">
              <a:gradFill>
                <a:gsLst>
                  <a:gs pos="0">
                    <a:schemeClr val="tx1"/>
                  </a:gs>
                  <a:gs pos="100000">
                    <a:schemeClr val="tx1"/>
                  </a:gs>
                </a:gsLst>
                <a:lin ang="5400000" scaled="0"/>
              </a:gradFill>
            </a:endParaRPr>
          </a:p>
        </p:txBody>
      </p:sp>
      <p:sp>
        <p:nvSpPr>
          <p:cNvPr id="8" name="Rectangle 7"/>
          <p:cNvSpPr/>
          <p:nvPr/>
        </p:nvSpPr>
        <p:spPr>
          <a:xfrm>
            <a:off x="490385" y="1483348"/>
            <a:ext cx="12004827" cy="424732"/>
          </a:xfrm>
          <a:prstGeom prst="rect">
            <a:avLst/>
          </a:prstGeom>
        </p:spPr>
        <p:txBody>
          <a:bodyPr wrap="square">
            <a:spAutoFit/>
          </a:bodyPr>
          <a:lstStyle/>
          <a:p>
            <a:pPr marL="403225" lvl="0" indent="-403225">
              <a:lnSpc>
                <a:spcPct val="90000"/>
              </a:lnSpc>
              <a:spcBef>
                <a:spcPct val="20000"/>
              </a:spcBef>
              <a:buSzPct val="105000"/>
              <a:buBlip>
                <a:blip r:embed="rId3"/>
              </a:buBlip>
            </a:pPr>
            <a:r>
              <a:rPr lang="en-US" sz="2400" dirty="0" smtClean="0">
                <a:solidFill>
                  <a:schemeClr val="tx1">
                    <a:alpha val="99000"/>
                  </a:schemeClr>
                </a:solidFill>
              </a:rPr>
              <a:t>DEV 301 ASP.NET Roadmap: One ASP.NET – Web Forms, MVC, and Web API</a:t>
            </a:r>
            <a:endParaRPr lang="en-US" sz="2400" dirty="0">
              <a:solidFill>
                <a:schemeClr val="tx1">
                  <a:alpha val="99000"/>
                </a:schemeClr>
              </a:solidFill>
            </a:endParaRPr>
          </a:p>
        </p:txBody>
      </p:sp>
      <p:sp>
        <p:nvSpPr>
          <p:cNvPr id="10" name="Rectangle 9"/>
          <p:cNvSpPr/>
          <p:nvPr/>
        </p:nvSpPr>
        <p:spPr>
          <a:xfrm>
            <a:off x="469296" y="3153586"/>
            <a:ext cx="11416316" cy="424732"/>
          </a:xfrm>
          <a:prstGeom prst="rect">
            <a:avLst/>
          </a:prstGeom>
        </p:spPr>
        <p:txBody>
          <a:bodyPr wrap="square">
            <a:spAutoFit/>
          </a:bodyPr>
          <a:lstStyle/>
          <a:p>
            <a:pPr marL="403225" indent="-403225">
              <a:lnSpc>
                <a:spcPct val="90000"/>
              </a:lnSpc>
              <a:spcBef>
                <a:spcPct val="20000"/>
              </a:spcBef>
              <a:buSzPct val="105000"/>
              <a:buBlip>
                <a:blip r:embed="rId3"/>
              </a:buBlip>
            </a:pPr>
            <a:r>
              <a:rPr lang="en-US" sz="2400" dirty="0" smtClean="0">
                <a:solidFill>
                  <a:schemeClr val="tx1">
                    <a:alpha val="99000"/>
                  </a:schemeClr>
                </a:solidFill>
              </a:rPr>
              <a:t>TLC - Developer Tools, Languages &amp; Frameworks – Ask an expert!</a:t>
            </a:r>
            <a:endParaRPr lang="en-US" sz="2400" dirty="0">
              <a:solidFill>
                <a:schemeClr val="tx1">
                  <a:alpha val="99000"/>
                </a:schemeClr>
              </a:solidFill>
            </a:endParaRPr>
          </a:p>
        </p:txBody>
      </p:sp>
      <p:sp>
        <p:nvSpPr>
          <p:cNvPr id="11" name="Rectangle 10"/>
          <p:cNvSpPr/>
          <p:nvPr/>
        </p:nvSpPr>
        <p:spPr>
          <a:xfrm>
            <a:off x="469296" y="3986305"/>
            <a:ext cx="11416316" cy="424732"/>
          </a:xfrm>
          <a:prstGeom prst="rect">
            <a:avLst/>
          </a:prstGeom>
        </p:spPr>
        <p:txBody>
          <a:bodyPr wrap="square">
            <a:spAutoFit/>
          </a:bodyPr>
          <a:lstStyle/>
          <a:p>
            <a:pPr marL="403225" indent="-403225">
              <a:lnSpc>
                <a:spcPct val="90000"/>
              </a:lnSpc>
              <a:spcBef>
                <a:spcPct val="20000"/>
              </a:spcBef>
              <a:buSzPct val="105000"/>
              <a:buBlip>
                <a:blip r:embed="rId3"/>
              </a:buBlip>
            </a:pPr>
            <a:r>
              <a:rPr lang="en-US" sz="2400" dirty="0" smtClean="0">
                <a:solidFill>
                  <a:schemeClr val="tx1">
                    <a:alpha val="99000"/>
                  </a:schemeClr>
                </a:solidFill>
              </a:rPr>
              <a:t>70-516  Accessing Data with Microsoft .NET Framework 4</a:t>
            </a:r>
            <a:endParaRPr lang="en-US" sz="2400" dirty="0">
              <a:solidFill>
                <a:schemeClr val="tx1">
                  <a:alpha val="99000"/>
                </a:schemeClr>
              </a:solidFill>
            </a:endParaRPr>
          </a:p>
        </p:txBody>
      </p:sp>
      <p:sp>
        <p:nvSpPr>
          <p:cNvPr id="13" name="Left Mask"/>
          <p:cNvSpPr/>
          <p:nvPr/>
        </p:nvSpPr>
        <p:spPr bwMode="hidden">
          <a:xfrm>
            <a:off x="0" y="0"/>
            <a:ext cx="507868" cy="6858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5" name="Picture 2" descr="C:\Users\Jordan\Desktop\TechEd_2012\TechEd-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p:nvSpPr>
        <p:spPr bwMode="auto">
          <a:xfrm>
            <a:off x="519112" y="2179320"/>
            <a:ext cx="10957189" cy="640080"/>
          </a:xfrm>
          <a:prstGeom prst="rect">
            <a:avLst/>
          </a:prstGeom>
          <a:solidFill>
            <a:schemeClr val="accent1"/>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endParaRPr lang="en-US" sz="2400" dirty="0">
              <a:gradFill>
                <a:gsLst>
                  <a:gs pos="0">
                    <a:schemeClr val="tx1"/>
                  </a:gs>
                  <a:gs pos="100000">
                    <a:schemeClr val="tx1"/>
                  </a:gs>
                </a:gsLst>
                <a:lin ang="5400000" scaled="0"/>
              </a:gradFill>
            </a:endParaRPr>
          </a:p>
        </p:txBody>
      </p:sp>
      <p:sp>
        <p:nvSpPr>
          <p:cNvPr id="21" name="Rectangle 20"/>
          <p:cNvSpPr/>
          <p:nvPr/>
        </p:nvSpPr>
        <p:spPr>
          <a:xfrm>
            <a:off x="463214" y="2286994"/>
            <a:ext cx="11013088" cy="424732"/>
          </a:xfrm>
          <a:prstGeom prst="rect">
            <a:avLst/>
          </a:prstGeom>
        </p:spPr>
        <p:txBody>
          <a:bodyPr wrap="square">
            <a:spAutoFit/>
          </a:bodyPr>
          <a:lstStyle/>
          <a:p>
            <a:pPr marL="403225" lvl="0" indent="-403225">
              <a:lnSpc>
                <a:spcPct val="90000"/>
              </a:lnSpc>
              <a:spcBef>
                <a:spcPct val="20000"/>
              </a:spcBef>
              <a:buSzPct val="105000"/>
              <a:buBlip>
                <a:blip r:embed="rId3"/>
              </a:buBlip>
            </a:pPr>
            <a:r>
              <a:rPr lang="en-US" sz="2400" dirty="0" smtClean="0">
                <a:solidFill>
                  <a:schemeClr val="tx1">
                    <a:alpha val="99000"/>
                  </a:schemeClr>
                </a:solidFill>
              </a:rPr>
              <a:t>DEV333 The Scaling Habits of Microsoft ASP.NET Applications</a:t>
            </a:r>
            <a:endParaRPr lang="en-US" sz="2400" dirty="0">
              <a:solidFill>
                <a:schemeClr val="tx1">
                  <a:alpha val="99000"/>
                </a:schemeClr>
              </a:solidFill>
            </a:endParaRPr>
          </a:p>
        </p:txBody>
      </p:sp>
    </p:spTree>
    <p:extLst>
      <p:ext uri="{BB962C8B-B14F-4D97-AF65-F5344CB8AC3E}">
        <p14:creationId xmlns:p14="http://schemas.microsoft.com/office/powerpoint/2010/main" val="355093114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2" presetClass="entr" presetSubtype="8" decel="10000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1000" fill="hold"/>
                                        <p:tgtEl>
                                          <p:spTgt spid="3"/>
                                        </p:tgtEl>
                                        <p:attrNameLst>
                                          <p:attrName>ppt_x</p:attrName>
                                        </p:attrNameLst>
                                      </p:cBhvr>
                                      <p:tavLst>
                                        <p:tav tm="0">
                                          <p:val>
                                            <p:strVal val="0-#ppt_w/2"/>
                                          </p:val>
                                        </p:tav>
                                        <p:tav tm="100000">
                                          <p:val>
                                            <p:strVal val="#ppt_x"/>
                                          </p:val>
                                        </p:tav>
                                      </p:tavLst>
                                    </p:anim>
                                    <p:anim calcmode="lin" valueType="num">
                                      <p:cBhvr additive="base">
                                        <p:cTn id="10" dur="1000" fill="hold"/>
                                        <p:tgtEl>
                                          <p:spTgt spid="3"/>
                                        </p:tgtEl>
                                        <p:attrNameLst>
                                          <p:attrName>ppt_y</p:attrName>
                                        </p:attrNameLst>
                                      </p:cBhvr>
                                      <p:tavLst>
                                        <p:tav tm="0">
                                          <p:val>
                                            <p:strVal val="#ppt_y"/>
                                          </p:val>
                                        </p:tav>
                                        <p:tav tm="100000">
                                          <p:val>
                                            <p:strVal val="#ppt_y"/>
                                          </p:val>
                                        </p:tav>
                                      </p:tavLst>
                                    </p:anim>
                                  </p:childTnLst>
                                </p:cTn>
                              </p:par>
                              <p:par>
                                <p:cTn id="11" presetID="2" presetClass="entr" presetSubtype="8" decel="100000" fill="hold" grpId="0" nodeType="withEffect">
                                  <p:stCondLst>
                                    <p:cond delay="25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000" fill="hold"/>
                                        <p:tgtEl>
                                          <p:spTgt spid="8"/>
                                        </p:tgtEl>
                                        <p:attrNameLst>
                                          <p:attrName>ppt_x</p:attrName>
                                        </p:attrNameLst>
                                      </p:cBhvr>
                                      <p:tavLst>
                                        <p:tav tm="0">
                                          <p:val>
                                            <p:strVal val="0-#ppt_w/2"/>
                                          </p:val>
                                        </p:tav>
                                        <p:tav tm="100000">
                                          <p:val>
                                            <p:strVal val="#ppt_x"/>
                                          </p:val>
                                        </p:tav>
                                      </p:tavLst>
                                    </p:anim>
                                    <p:anim calcmode="lin" valueType="num">
                                      <p:cBhvr additive="base">
                                        <p:cTn id="14" dur="10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1" presetClass="exit" presetSubtype="0" fill="hold" grpId="1" nodeType="afterEffect">
                                  <p:stCondLst>
                                    <p:cond delay="0"/>
                                  </p:stCondLst>
                                  <p:childTnLst>
                                    <p:set>
                                      <p:cBhvr>
                                        <p:cTn id="17" dur="1" fill="hold">
                                          <p:stCondLst>
                                            <p:cond delay="0"/>
                                          </p:stCondLst>
                                        </p:cTn>
                                        <p:tgtEl>
                                          <p:spTgt spid="13"/>
                                        </p:tgtEl>
                                        <p:attrNameLst>
                                          <p:attrName>style.visibility</p:attrName>
                                        </p:attrNameLst>
                                      </p:cBhvr>
                                      <p:to>
                                        <p:strVal val="hidden"/>
                                      </p:to>
                                    </p:set>
                                  </p:childTnLst>
                                </p:cTn>
                              </p:par>
                              <p:par>
                                <p:cTn id="18" presetID="2" presetClass="entr" presetSubtype="8" decel="10000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1000" fill="hold"/>
                                        <p:tgtEl>
                                          <p:spTgt spid="20"/>
                                        </p:tgtEl>
                                        <p:attrNameLst>
                                          <p:attrName>ppt_x</p:attrName>
                                        </p:attrNameLst>
                                      </p:cBhvr>
                                      <p:tavLst>
                                        <p:tav tm="0">
                                          <p:val>
                                            <p:strVal val="0-#ppt_w/2"/>
                                          </p:val>
                                        </p:tav>
                                        <p:tav tm="100000">
                                          <p:val>
                                            <p:strVal val="#ppt_x"/>
                                          </p:val>
                                        </p:tav>
                                      </p:tavLst>
                                    </p:anim>
                                    <p:anim calcmode="lin" valueType="num">
                                      <p:cBhvr additive="base">
                                        <p:cTn id="21" dur="1000" fill="hold"/>
                                        <p:tgtEl>
                                          <p:spTgt spid="20"/>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25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1000" fill="hold"/>
                                        <p:tgtEl>
                                          <p:spTgt spid="21"/>
                                        </p:tgtEl>
                                        <p:attrNameLst>
                                          <p:attrName>ppt_x</p:attrName>
                                        </p:attrNameLst>
                                      </p:cBhvr>
                                      <p:tavLst>
                                        <p:tav tm="0">
                                          <p:val>
                                            <p:strVal val="0-#ppt_w/2"/>
                                          </p:val>
                                        </p:tav>
                                        <p:tav tm="100000">
                                          <p:val>
                                            <p:strVal val="#ppt_x"/>
                                          </p:val>
                                        </p:tav>
                                      </p:tavLst>
                                    </p:anim>
                                    <p:anim calcmode="lin" valueType="num">
                                      <p:cBhvr additive="base">
                                        <p:cTn id="25" dur="1000" fill="hold"/>
                                        <p:tgtEl>
                                          <p:spTgt spid="21"/>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decel="10000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1000" fill="hold"/>
                                        <p:tgtEl>
                                          <p:spTgt spid="5"/>
                                        </p:tgtEl>
                                        <p:attrNameLst>
                                          <p:attrName>ppt_x</p:attrName>
                                        </p:attrNameLst>
                                      </p:cBhvr>
                                      <p:tavLst>
                                        <p:tav tm="0">
                                          <p:val>
                                            <p:strVal val="0-#ppt_w/2"/>
                                          </p:val>
                                        </p:tav>
                                        <p:tav tm="100000">
                                          <p:val>
                                            <p:strVal val="#ppt_x"/>
                                          </p:val>
                                        </p:tav>
                                      </p:tavLst>
                                    </p:anim>
                                    <p:anim calcmode="lin" valueType="num">
                                      <p:cBhvr additive="base">
                                        <p:cTn id="30" dur="10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8" decel="100000" fill="hold" grpId="0" nodeType="withEffect">
                                  <p:stCondLst>
                                    <p:cond delay="25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000" fill="hold"/>
                                        <p:tgtEl>
                                          <p:spTgt spid="10"/>
                                        </p:tgtEl>
                                        <p:attrNameLst>
                                          <p:attrName>ppt_x</p:attrName>
                                        </p:attrNameLst>
                                      </p:cBhvr>
                                      <p:tavLst>
                                        <p:tav tm="0">
                                          <p:val>
                                            <p:strVal val="0-#ppt_w/2"/>
                                          </p:val>
                                        </p:tav>
                                        <p:tav tm="100000">
                                          <p:val>
                                            <p:strVal val="#ppt_x"/>
                                          </p:val>
                                        </p:tav>
                                      </p:tavLst>
                                    </p:anim>
                                    <p:anim calcmode="lin" valueType="num">
                                      <p:cBhvr additive="base">
                                        <p:cTn id="34" dur="1000" fill="hold"/>
                                        <p:tgtEl>
                                          <p:spTgt spid="10"/>
                                        </p:tgtEl>
                                        <p:attrNameLst>
                                          <p:attrName>ppt_y</p:attrName>
                                        </p:attrNameLst>
                                      </p:cBhvr>
                                      <p:tavLst>
                                        <p:tav tm="0">
                                          <p:val>
                                            <p:strVal val="#ppt_y"/>
                                          </p:val>
                                        </p:tav>
                                        <p:tav tm="100000">
                                          <p:val>
                                            <p:strVal val="#ppt_y"/>
                                          </p:val>
                                        </p:tav>
                                      </p:tavLst>
                                    </p:anim>
                                  </p:childTnLst>
                                </p:cTn>
                              </p:par>
                            </p:childTnLst>
                          </p:cTn>
                        </p:par>
                        <p:par>
                          <p:cTn id="35" fill="hold">
                            <p:stCondLst>
                              <p:cond delay="3750"/>
                            </p:stCondLst>
                            <p:childTnLst>
                              <p:par>
                                <p:cTn id="36" presetID="2" presetClass="entr" presetSubtype="8" decel="10000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1000" fill="hold"/>
                                        <p:tgtEl>
                                          <p:spTgt spid="6"/>
                                        </p:tgtEl>
                                        <p:attrNameLst>
                                          <p:attrName>ppt_x</p:attrName>
                                        </p:attrNameLst>
                                      </p:cBhvr>
                                      <p:tavLst>
                                        <p:tav tm="0">
                                          <p:val>
                                            <p:strVal val="0-#ppt_w/2"/>
                                          </p:val>
                                        </p:tav>
                                        <p:tav tm="100000">
                                          <p:val>
                                            <p:strVal val="#ppt_x"/>
                                          </p:val>
                                        </p:tav>
                                      </p:tavLst>
                                    </p:anim>
                                    <p:anim calcmode="lin" valueType="num">
                                      <p:cBhvr additive="base">
                                        <p:cTn id="39" dur="1000" fill="hold"/>
                                        <p:tgtEl>
                                          <p:spTgt spid="6"/>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25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1000" fill="hold"/>
                                        <p:tgtEl>
                                          <p:spTgt spid="11"/>
                                        </p:tgtEl>
                                        <p:attrNameLst>
                                          <p:attrName>ppt_x</p:attrName>
                                        </p:attrNameLst>
                                      </p:cBhvr>
                                      <p:tavLst>
                                        <p:tav tm="0">
                                          <p:val>
                                            <p:strVal val="0-#ppt_w/2"/>
                                          </p:val>
                                        </p:tav>
                                        <p:tav tm="100000">
                                          <p:val>
                                            <p:strVal val="#ppt_x"/>
                                          </p:val>
                                        </p:tav>
                                      </p:tavLst>
                                    </p:anim>
                                    <p:anim calcmode="lin" valueType="num">
                                      <p:cBhvr additive="base">
                                        <p:cTn id="43"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p:bldP spid="10" grpId="0"/>
      <p:bldP spid="11" grpId="0"/>
      <p:bldP spid="13" grpId="0" animBg="1"/>
      <p:bldP spid="13" grpId="1" animBg="1"/>
      <p:bldP spid="20" grpId="0" animBg="1"/>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a:spLocks noChangeAspect="1"/>
          </p:cNvSpPr>
          <p:nvPr/>
        </p:nvSpPr>
        <p:spPr bwMode="auto">
          <a:xfrm>
            <a:off x="5942012" y="0"/>
            <a:ext cx="1905000" cy="113385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a:spLocks noChangeAspect="1"/>
          </p:cNvSpPr>
          <p:nvPr/>
        </p:nvSpPr>
        <p:spPr bwMode="auto">
          <a:xfrm>
            <a:off x="7999412" y="0"/>
            <a:ext cx="2971800" cy="113385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a:xfrm>
            <a:off x="538604" y="1183886"/>
            <a:ext cx="9823008" cy="3964162"/>
          </a:xfrm>
        </p:spPr>
        <p:txBody>
          <a:bodyPr/>
          <a:lstStyle/>
          <a:p>
            <a:r>
              <a:rPr lang="en-US" dirty="0" smtClean="0"/>
              <a:t>Adam </a:t>
            </a:r>
            <a:r>
              <a:rPr lang="en-US" dirty="0" err="1" smtClean="0"/>
              <a:t>Tuliper</a:t>
            </a:r>
            <a:endParaRPr lang="en-US" dirty="0" smtClean="0"/>
          </a:p>
          <a:p>
            <a:r>
              <a:rPr lang="en-US" dirty="0" smtClean="0"/>
              <a:t>Twitter: @</a:t>
            </a:r>
            <a:r>
              <a:rPr lang="en-US" dirty="0" err="1" smtClean="0"/>
              <a:t>AdamTuliper</a:t>
            </a:r>
            <a:endParaRPr lang="en-US" dirty="0" smtClean="0"/>
          </a:p>
          <a:p>
            <a:r>
              <a:rPr lang="en-US" dirty="0" smtClean="0"/>
              <a:t>CompleteDevelopment.blogspot.com</a:t>
            </a:r>
          </a:p>
          <a:p>
            <a:r>
              <a:rPr lang="en-US" sz="2800" dirty="0" err="1" smtClean="0"/>
              <a:t>pluralsight</a:t>
            </a:r>
            <a:r>
              <a:rPr lang="en-US" sz="2800" dirty="0" smtClean="0"/>
              <a:t> .com author</a:t>
            </a:r>
          </a:p>
          <a:p>
            <a:r>
              <a:rPr lang="en-US" sz="2800" dirty="0" smtClean="0"/>
              <a:t>MSDN Security Topics - December, January</a:t>
            </a:r>
          </a:p>
          <a:p>
            <a:r>
              <a:rPr lang="en-US" sz="2800" dirty="0" smtClean="0"/>
              <a:t>Questions, Comments, Amazon Gift </a:t>
            </a:r>
            <a:r>
              <a:rPr lang="en-US" sz="2800" dirty="0" err="1" smtClean="0"/>
              <a:t>Cards,Beer</a:t>
            </a:r>
            <a:r>
              <a:rPr lang="en-US" sz="2800" dirty="0" smtClean="0"/>
              <a:t>, etc</a:t>
            </a:r>
          </a:p>
          <a:p>
            <a:pPr>
              <a:buNone/>
            </a:pPr>
            <a:r>
              <a:rPr lang="en-US" sz="2800" dirty="0" smtClean="0"/>
              <a:t>         adam.tuliper@gmail.com</a:t>
            </a:r>
            <a:endParaRPr lang="en-US" dirty="0" smtClean="0"/>
          </a:p>
          <a:p>
            <a:endParaRPr lang="en-US" dirty="0"/>
          </a:p>
        </p:txBody>
      </p:sp>
      <p:pic>
        <p:nvPicPr>
          <p:cNvPr id="8" name="Picture 2" descr="MSDN Magazine January 2012"/>
          <p:cNvPicPr>
            <a:picLocks noChangeAspect="1" noChangeArrowheads="1"/>
          </p:cNvPicPr>
          <p:nvPr/>
        </p:nvPicPr>
        <p:blipFill>
          <a:blip r:embed="rId2" cstate="print"/>
          <a:srcRect/>
          <a:stretch>
            <a:fillRect/>
          </a:stretch>
        </p:blipFill>
        <p:spPr bwMode="auto">
          <a:xfrm>
            <a:off x="9508894" y="3259666"/>
            <a:ext cx="2679931" cy="3598334"/>
          </a:xfrm>
          <a:prstGeom prst="rect">
            <a:avLst/>
          </a:prstGeom>
          <a:noFill/>
        </p:spPr>
      </p:pic>
      <p:pic>
        <p:nvPicPr>
          <p:cNvPr id="10" name="Picture 9" descr="Full color logo"/>
          <p:cNvPicPr>
            <a:picLocks noChangeAspect="1" noChangeArrowheads="1"/>
          </p:cNvPicPr>
          <p:nvPr/>
        </p:nvPicPr>
        <p:blipFill>
          <a:blip r:embed="rId3" cstate="print"/>
          <a:srcRect/>
          <a:stretch>
            <a:fillRect/>
          </a:stretch>
        </p:blipFill>
        <p:spPr bwMode="auto">
          <a:xfrm>
            <a:off x="8151811" y="248468"/>
            <a:ext cx="2646233" cy="589732"/>
          </a:xfrm>
          <a:prstGeom prst="rect">
            <a:avLst/>
          </a:prstGeom>
          <a:noFill/>
        </p:spPr>
      </p:pic>
      <p:pic>
        <p:nvPicPr>
          <p:cNvPr id="11" name="Picture 2" descr="Official INETA Logo"/>
          <p:cNvPicPr>
            <a:picLocks noChangeAspect="1" noChangeArrowheads="1"/>
          </p:cNvPicPr>
          <p:nvPr/>
        </p:nvPicPr>
        <p:blipFill>
          <a:blip r:embed="rId4" cstate="print"/>
          <a:srcRect/>
          <a:stretch>
            <a:fillRect/>
          </a:stretch>
        </p:blipFill>
        <p:spPr bwMode="auto">
          <a:xfrm>
            <a:off x="6246812" y="130573"/>
            <a:ext cx="1400614" cy="860027"/>
          </a:xfrm>
          <a:prstGeom prst="rect">
            <a:avLst/>
          </a:prstGeom>
          <a:noFill/>
        </p:spPr>
      </p:pic>
      <p:sp>
        <p:nvSpPr>
          <p:cNvPr id="12" name="Rectangle 11"/>
          <p:cNvSpPr>
            <a:spLocks noChangeAspect="1"/>
          </p:cNvSpPr>
          <p:nvPr/>
        </p:nvSpPr>
        <p:spPr bwMode="auto">
          <a:xfrm>
            <a:off x="11058248" y="0"/>
            <a:ext cx="1130577" cy="113385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93"/>
          <p:cNvSpPr>
            <a:spLocks noEditPoints="1"/>
          </p:cNvSpPr>
          <p:nvPr/>
        </p:nvSpPr>
        <p:spPr bwMode="auto">
          <a:xfrm>
            <a:off x="11455049" y="346496"/>
            <a:ext cx="336975" cy="440865"/>
          </a:xfrm>
          <a:custGeom>
            <a:avLst/>
            <a:gdLst>
              <a:gd name="T0" fmla="*/ 207 w 214"/>
              <a:gd name="T1" fmla="*/ 280 h 280"/>
              <a:gd name="T2" fmla="*/ 74 w 214"/>
              <a:gd name="T3" fmla="*/ 280 h 280"/>
              <a:gd name="T4" fmla="*/ 0 w 214"/>
              <a:gd name="T5" fmla="*/ 207 h 280"/>
              <a:gd name="T6" fmla="*/ 0 w 214"/>
              <a:gd name="T7" fmla="*/ 7 h 280"/>
              <a:gd name="T8" fmla="*/ 7 w 214"/>
              <a:gd name="T9" fmla="*/ 0 h 280"/>
              <a:gd name="T10" fmla="*/ 74 w 214"/>
              <a:gd name="T11" fmla="*/ 0 h 280"/>
              <a:gd name="T12" fmla="*/ 81 w 214"/>
              <a:gd name="T13" fmla="*/ 7 h 280"/>
              <a:gd name="T14" fmla="*/ 81 w 214"/>
              <a:gd name="T15" fmla="*/ 66 h 280"/>
              <a:gd name="T16" fmla="*/ 207 w 214"/>
              <a:gd name="T17" fmla="*/ 66 h 280"/>
              <a:gd name="T18" fmla="*/ 214 w 214"/>
              <a:gd name="T19" fmla="*/ 74 h 280"/>
              <a:gd name="T20" fmla="*/ 214 w 214"/>
              <a:gd name="T21" fmla="*/ 140 h 280"/>
              <a:gd name="T22" fmla="*/ 207 w 214"/>
              <a:gd name="T23" fmla="*/ 147 h 280"/>
              <a:gd name="T24" fmla="*/ 81 w 214"/>
              <a:gd name="T25" fmla="*/ 147 h 280"/>
              <a:gd name="T26" fmla="*/ 81 w 214"/>
              <a:gd name="T27" fmla="*/ 199 h 280"/>
              <a:gd name="T28" fmla="*/ 207 w 214"/>
              <a:gd name="T29" fmla="*/ 199 h 280"/>
              <a:gd name="T30" fmla="*/ 214 w 214"/>
              <a:gd name="T31" fmla="*/ 207 h 280"/>
              <a:gd name="T32" fmla="*/ 214 w 214"/>
              <a:gd name="T33" fmla="*/ 273 h 280"/>
              <a:gd name="T34" fmla="*/ 207 w 214"/>
              <a:gd name="T35" fmla="*/ 280 h 280"/>
              <a:gd name="T36" fmla="*/ 15 w 214"/>
              <a:gd name="T37" fmla="*/ 15 h 280"/>
              <a:gd name="T38" fmla="*/ 15 w 214"/>
              <a:gd name="T39" fmla="*/ 207 h 280"/>
              <a:gd name="T40" fmla="*/ 74 w 214"/>
              <a:gd name="T41" fmla="*/ 266 h 280"/>
              <a:gd name="T42" fmla="*/ 199 w 214"/>
              <a:gd name="T43" fmla="*/ 266 h 280"/>
              <a:gd name="T44" fmla="*/ 199 w 214"/>
              <a:gd name="T45" fmla="*/ 214 h 280"/>
              <a:gd name="T46" fmla="*/ 74 w 214"/>
              <a:gd name="T47" fmla="*/ 214 h 280"/>
              <a:gd name="T48" fmla="*/ 66 w 214"/>
              <a:gd name="T49" fmla="*/ 207 h 280"/>
              <a:gd name="T50" fmla="*/ 66 w 214"/>
              <a:gd name="T51" fmla="*/ 140 h 280"/>
              <a:gd name="T52" fmla="*/ 74 w 214"/>
              <a:gd name="T53" fmla="*/ 133 h 280"/>
              <a:gd name="T54" fmla="*/ 199 w 214"/>
              <a:gd name="T55" fmla="*/ 133 h 280"/>
              <a:gd name="T56" fmla="*/ 199 w 214"/>
              <a:gd name="T57" fmla="*/ 81 h 280"/>
              <a:gd name="T58" fmla="*/ 74 w 214"/>
              <a:gd name="T59" fmla="*/ 81 h 280"/>
              <a:gd name="T60" fmla="*/ 66 w 214"/>
              <a:gd name="T61" fmla="*/ 74 h 280"/>
              <a:gd name="T62" fmla="*/ 66 w 214"/>
              <a:gd name="T63" fmla="*/ 15 h 280"/>
              <a:gd name="T64" fmla="*/ 15 w 214"/>
              <a:gd name="T65" fmla="*/ 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280">
                <a:moveTo>
                  <a:pt x="207" y="280"/>
                </a:moveTo>
                <a:cubicBezTo>
                  <a:pt x="74" y="280"/>
                  <a:pt x="74" y="280"/>
                  <a:pt x="74" y="280"/>
                </a:cubicBezTo>
                <a:cubicBezTo>
                  <a:pt x="33" y="280"/>
                  <a:pt x="0" y="247"/>
                  <a:pt x="0" y="207"/>
                </a:cubicBezTo>
                <a:cubicBezTo>
                  <a:pt x="0" y="7"/>
                  <a:pt x="0" y="7"/>
                  <a:pt x="0" y="7"/>
                </a:cubicBezTo>
                <a:cubicBezTo>
                  <a:pt x="0" y="3"/>
                  <a:pt x="3" y="0"/>
                  <a:pt x="7" y="0"/>
                </a:cubicBezTo>
                <a:cubicBezTo>
                  <a:pt x="74" y="0"/>
                  <a:pt x="74" y="0"/>
                  <a:pt x="74" y="0"/>
                </a:cubicBezTo>
                <a:cubicBezTo>
                  <a:pt x="78" y="0"/>
                  <a:pt x="81" y="3"/>
                  <a:pt x="81" y="7"/>
                </a:cubicBezTo>
                <a:cubicBezTo>
                  <a:pt x="81" y="66"/>
                  <a:pt x="81" y="66"/>
                  <a:pt x="81" y="66"/>
                </a:cubicBezTo>
                <a:cubicBezTo>
                  <a:pt x="207" y="66"/>
                  <a:pt x="207" y="66"/>
                  <a:pt x="207" y="66"/>
                </a:cubicBezTo>
                <a:cubicBezTo>
                  <a:pt x="211" y="66"/>
                  <a:pt x="214" y="70"/>
                  <a:pt x="214" y="74"/>
                </a:cubicBezTo>
                <a:cubicBezTo>
                  <a:pt x="214" y="140"/>
                  <a:pt x="214" y="140"/>
                  <a:pt x="214" y="140"/>
                </a:cubicBezTo>
                <a:cubicBezTo>
                  <a:pt x="214" y="144"/>
                  <a:pt x="211" y="147"/>
                  <a:pt x="207" y="147"/>
                </a:cubicBezTo>
                <a:cubicBezTo>
                  <a:pt x="81" y="147"/>
                  <a:pt x="81" y="147"/>
                  <a:pt x="81" y="147"/>
                </a:cubicBezTo>
                <a:cubicBezTo>
                  <a:pt x="81" y="199"/>
                  <a:pt x="81" y="199"/>
                  <a:pt x="81" y="199"/>
                </a:cubicBezTo>
                <a:cubicBezTo>
                  <a:pt x="207" y="199"/>
                  <a:pt x="207" y="199"/>
                  <a:pt x="207" y="199"/>
                </a:cubicBezTo>
                <a:cubicBezTo>
                  <a:pt x="211" y="199"/>
                  <a:pt x="214" y="202"/>
                  <a:pt x="214" y="207"/>
                </a:cubicBezTo>
                <a:cubicBezTo>
                  <a:pt x="214" y="273"/>
                  <a:pt x="214" y="273"/>
                  <a:pt x="214" y="273"/>
                </a:cubicBezTo>
                <a:cubicBezTo>
                  <a:pt x="214" y="277"/>
                  <a:pt x="211" y="280"/>
                  <a:pt x="207" y="280"/>
                </a:cubicBezTo>
                <a:close/>
                <a:moveTo>
                  <a:pt x="15" y="15"/>
                </a:moveTo>
                <a:cubicBezTo>
                  <a:pt x="15" y="207"/>
                  <a:pt x="15" y="207"/>
                  <a:pt x="15" y="207"/>
                </a:cubicBezTo>
                <a:cubicBezTo>
                  <a:pt x="15" y="239"/>
                  <a:pt x="41" y="266"/>
                  <a:pt x="74" y="266"/>
                </a:cubicBezTo>
                <a:cubicBezTo>
                  <a:pt x="199" y="266"/>
                  <a:pt x="199" y="266"/>
                  <a:pt x="199" y="266"/>
                </a:cubicBezTo>
                <a:cubicBezTo>
                  <a:pt x="199" y="214"/>
                  <a:pt x="199" y="214"/>
                  <a:pt x="199" y="214"/>
                </a:cubicBezTo>
                <a:cubicBezTo>
                  <a:pt x="74" y="214"/>
                  <a:pt x="74" y="214"/>
                  <a:pt x="74" y="214"/>
                </a:cubicBezTo>
                <a:cubicBezTo>
                  <a:pt x="70" y="214"/>
                  <a:pt x="66" y="211"/>
                  <a:pt x="66" y="207"/>
                </a:cubicBezTo>
                <a:cubicBezTo>
                  <a:pt x="66" y="140"/>
                  <a:pt x="66" y="140"/>
                  <a:pt x="66" y="140"/>
                </a:cubicBezTo>
                <a:cubicBezTo>
                  <a:pt x="66" y="136"/>
                  <a:pt x="70" y="133"/>
                  <a:pt x="74" y="133"/>
                </a:cubicBezTo>
                <a:cubicBezTo>
                  <a:pt x="199" y="133"/>
                  <a:pt x="199" y="133"/>
                  <a:pt x="199" y="133"/>
                </a:cubicBezTo>
                <a:cubicBezTo>
                  <a:pt x="199" y="81"/>
                  <a:pt x="199" y="81"/>
                  <a:pt x="199" y="81"/>
                </a:cubicBezTo>
                <a:cubicBezTo>
                  <a:pt x="74" y="81"/>
                  <a:pt x="74" y="81"/>
                  <a:pt x="74" y="81"/>
                </a:cubicBezTo>
                <a:cubicBezTo>
                  <a:pt x="70" y="81"/>
                  <a:pt x="66" y="78"/>
                  <a:pt x="66" y="74"/>
                </a:cubicBezTo>
                <a:cubicBezTo>
                  <a:pt x="66" y="15"/>
                  <a:pt x="66" y="15"/>
                  <a:pt x="66" y="15"/>
                </a:cubicBezTo>
                <a:lnTo>
                  <a:pt x="15" y="1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bwMode="auto">
          <a:xfrm>
            <a:off x="6856412" y="-2362200"/>
            <a:ext cx="3051626" cy="838200"/>
          </a:xfrm>
          <a:prstGeom prst="rect">
            <a:avLst/>
          </a:prstGeom>
          <a:solidFill>
            <a:schemeClr val="tx1"/>
          </a:solidFill>
          <a:ln w="9525" cap="flat" cmpd="sng" algn="ctr">
            <a:solidFill>
              <a:schemeClr val="tx1"/>
            </a:solidFill>
            <a:prstDash val="solid"/>
            <a:round/>
            <a:headEnd type="triangl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Lucida Console" pitchFamily="49"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DEV Track </a:t>
            </a:r>
            <a:r>
              <a:rPr lang="en-US" dirty="0" smtClean="0"/>
              <a:t>Resources</a:t>
            </a:r>
            <a:endParaRPr lang="en-US" dirty="0"/>
          </a:p>
        </p:txBody>
      </p:sp>
      <p:sp>
        <p:nvSpPr>
          <p:cNvPr id="3" name="Rectangle 2"/>
          <p:cNvSpPr/>
          <p:nvPr/>
        </p:nvSpPr>
        <p:spPr bwMode="auto">
          <a:xfrm>
            <a:off x="507868" y="1375674"/>
            <a:ext cx="11173090" cy="640080"/>
          </a:xfrm>
          <a:prstGeom prst="rect">
            <a:avLst/>
          </a:prstGeom>
          <a:solidFill>
            <a:schemeClr val="accent5"/>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4" name="Rectangle 3"/>
          <p:cNvSpPr/>
          <p:nvPr/>
        </p:nvSpPr>
        <p:spPr bwMode="auto">
          <a:xfrm>
            <a:off x="507868" y="2208393"/>
            <a:ext cx="11173090" cy="640080"/>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5" name="Rectangle 4"/>
          <p:cNvSpPr/>
          <p:nvPr/>
        </p:nvSpPr>
        <p:spPr bwMode="auto">
          <a:xfrm>
            <a:off x="507868" y="3041112"/>
            <a:ext cx="11173090" cy="640080"/>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6" name="Rectangle 5"/>
          <p:cNvSpPr/>
          <p:nvPr/>
        </p:nvSpPr>
        <p:spPr bwMode="auto">
          <a:xfrm>
            <a:off x="531812" y="3873831"/>
            <a:ext cx="11173090" cy="640080"/>
          </a:xfrm>
          <a:prstGeom prst="rect">
            <a:avLst/>
          </a:prstGeom>
          <a:solidFill>
            <a:schemeClr val="accent6"/>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7" name="Rectangle 6"/>
          <p:cNvSpPr/>
          <p:nvPr/>
        </p:nvSpPr>
        <p:spPr>
          <a:xfrm>
            <a:off x="667870" y="1483348"/>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smtClean="0">
                <a:solidFill>
                  <a:srgbClr val="FFFFFF">
                    <a:alpha val="99000"/>
                  </a:srgbClr>
                </a:solidFill>
              </a:rPr>
              <a:t>Visual Studio Home Page :: </a:t>
            </a:r>
            <a:r>
              <a:rPr lang="en-US" sz="2400" dirty="0" smtClean="0">
                <a:solidFill>
                  <a:srgbClr val="FFFFFF">
                    <a:alpha val="99000"/>
                  </a:srgbClr>
                </a:solidFill>
                <a:hlinkClick r:id="rId4"/>
              </a:rPr>
              <a:t>http</a:t>
            </a:r>
            <a:r>
              <a:rPr lang="en-US" sz="2400" dirty="0">
                <a:solidFill>
                  <a:srgbClr val="FFFFFF">
                    <a:alpha val="99000"/>
                  </a:srgbClr>
                </a:solidFill>
                <a:hlinkClick r:id="rId4"/>
              </a:rPr>
              <a:t>://www.microsoft.com/visualstudio/en-us</a:t>
            </a:r>
            <a:endParaRPr lang="en-US" sz="2400" dirty="0">
              <a:solidFill>
                <a:srgbClr val="FFFFFF">
                  <a:alpha val="99000"/>
                </a:srgbClr>
              </a:solidFill>
            </a:endParaRPr>
          </a:p>
        </p:txBody>
      </p:sp>
      <p:sp>
        <p:nvSpPr>
          <p:cNvPr id="9" name="Rectangle 8"/>
          <p:cNvSpPr/>
          <p:nvPr/>
        </p:nvSpPr>
        <p:spPr>
          <a:xfrm>
            <a:off x="667870" y="3148786"/>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smtClean="0">
                <a:solidFill>
                  <a:srgbClr val="FFFFFF">
                    <a:alpha val="99000"/>
                  </a:srgbClr>
                </a:solidFill>
              </a:rPr>
              <a:t>Jason </a:t>
            </a:r>
            <a:r>
              <a:rPr lang="en-US" sz="2400" dirty="0">
                <a:solidFill>
                  <a:srgbClr val="FFFFFF">
                    <a:alpha val="99000"/>
                  </a:srgbClr>
                </a:solidFill>
              </a:rPr>
              <a:t>Zander’s Blog :: </a:t>
            </a:r>
            <a:r>
              <a:rPr lang="en-US" sz="2400" dirty="0">
                <a:solidFill>
                  <a:srgbClr val="FFFFFF">
                    <a:alpha val="99000"/>
                  </a:srgbClr>
                </a:solidFill>
                <a:hlinkClick r:id="rId5"/>
              </a:rPr>
              <a:t>http://blogs.msdn.com/b/jasonz</a:t>
            </a:r>
            <a:r>
              <a:rPr lang="en-US" sz="2400" dirty="0" smtClean="0">
                <a:solidFill>
                  <a:srgbClr val="FFFFFF">
                    <a:alpha val="99000"/>
                  </a:srgbClr>
                </a:solidFill>
                <a:hlinkClick r:id="rId5"/>
              </a:rPr>
              <a:t>/</a:t>
            </a:r>
            <a:endParaRPr lang="en-US" sz="2400" dirty="0">
              <a:solidFill>
                <a:srgbClr val="FFFFFF">
                  <a:alpha val="99000"/>
                </a:srgbClr>
              </a:solidFill>
            </a:endParaRPr>
          </a:p>
        </p:txBody>
      </p:sp>
      <p:sp>
        <p:nvSpPr>
          <p:cNvPr id="10" name="Rectangle 9"/>
          <p:cNvSpPr/>
          <p:nvPr/>
        </p:nvSpPr>
        <p:spPr>
          <a:xfrm>
            <a:off x="667870" y="3981505"/>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a:solidFill>
                  <a:srgbClr val="FFFFFF">
                    <a:alpha val="99000"/>
                  </a:srgbClr>
                </a:solidFill>
              </a:rPr>
              <a:t>Facebook :: </a:t>
            </a:r>
            <a:r>
              <a:rPr lang="en-US" sz="2400" dirty="0">
                <a:solidFill>
                  <a:srgbClr val="FFFFFF">
                    <a:alpha val="99000"/>
                  </a:srgbClr>
                </a:solidFill>
                <a:hlinkClick r:id="rId6"/>
              </a:rPr>
              <a:t>http://www.facebook.com/visualstudio</a:t>
            </a:r>
            <a:endParaRPr lang="en-US" sz="2400" dirty="0">
              <a:solidFill>
                <a:srgbClr val="FFFFFF">
                  <a:alpha val="99000"/>
                </a:srgbClr>
              </a:solidFill>
            </a:endParaRPr>
          </a:p>
        </p:txBody>
      </p:sp>
      <p:pic>
        <p:nvPicPr>
          <p:cNvPr id="13" name="Picture 2" descr="C:\Users\Jordan\Desktop\TechEd_2012\TechEd-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bwMode="auto">
          <a:xfrm>
            <a:off x="515815" y="4648200"/>
            <a:ext cx="11173090" cy="640080"/>
          </a:xfrm>
          <a:prstGeom prst="rect">
            <a:avLst/>
          </a:prstGeom>
          <a:solidFill>
            <a:schemeClr val="accent6"/>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17" name="Rectangle 16"/>
          <p:cNvSpPr/>
          <p:nvPr/>
        </p:nvSpPr>
        <p:spPr>
          <a:xfrm>
            <a:off x="720124" y="4756868"/>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smtClean="0">
                <a:solidFill>
                  <a:srgbClr val="FFFFFF">
                    <a:alpha val="99000"/>
                  </a:srgbClr>
                </a:solidFill>
              </a:rPr>
              <a:t>Twitter :: </a:t>
            </a:r>
            <a:r>
              <a:rPr lang="en-US" sz="2400" dirty="0" smtClean="0">
                <a:solidFill>
                  <a:srgbClr val="FFFFFF">
                    <a:alpha val="99000"/>
                  </a:srgbClr>
                </a:solidFill>
                <a:hlinkClick r:id="rId8"/>
              </a:rPr>
              <a:t>http://twitter.com/#!/visualstudio</a:t>
            </a:r>
            <a:endParaRPr lang="en-US" sz="2400" dirty="0" smtClean="0">
              <a:solidFill>
                <a:srgbClr val="FFFFFF">
                  <a:alpha val="99000"/>
                </a:srgbClr>
              </a:solidFill>
            </a:endParaRPr>
          </a:p>
        </p:txBody>
      </p:sp>
      <p:sp>
        <p:nvSpPr>
          <p:cNvPr id="19" name="Rectangle 18"/>
          <p:cNvSpPr/>
          <p:nvPr/>
        </p:nvSpPr>
        <p:spPr>
          <a:xfrm>
            <a:off x="5408612" y="1027432"/>
            <a:ext cx="591829" cy="341632"/>
          </a:xfrm>
          <a:prstGeom prst="rect">
            <a:avLst/>
          </a:prstGeom>
        </p:spPr>
        <p:txBody>
          <a:bodyPr wrap="none">
            <a:spAutoFit/>
          </a:bodyPr>
          <a:lstStyle/>
          <a:p>
            <a:pPr marL="403225" indent="-403225">
              <a:lnSpc>
                <a:spcPct val="90000"/>
              </a:lnSpc>
              <a:spcBef>
                <a:spcPct val="20000"/>
              </a:spcBef>
              <a:buSzPct val="105000"/>
              <a:buFontTx/>
              <a:buBlip>
                <a:blip r:embed="rId3"/>
              </a:buBlip>
            </a:pPr>
            <a:endParaRPr lang="en-US" dirty="0">
              <a:solidFill>
                <a:srgbClr val="FFFFFF">
                  <a:alpha val="99000"/>
                </a:srgbClr>
              </a:solidFill>
            </a:endParaRPr>
          </a:p>
        </p:txBody>
      </p:sp>
      <p:sp>
        <p:nvSpPr>
          <p:cNvPr id="28" name="Rectangle 27"/>
          <p:cNvSpPr/>
          <p:nvPr/>
        </p:nvSpPr>
        <p:spPr>
          <a:xfrm>
            <a:off x="643924" y="2316067"/>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err="1" smtClean="0">
                <a:solidFill>
                  <a:srgbClr val="FFFFFF"/>
                </a:solidFill>
              </a:rPr>
              <a:t>Somasegar’s</a:t>
            </a:r>
            <a:r>
              <a:rPr lang="en-US" sz="2400" dirty="0" smtClean="0">
                <a:solidFill>
                  <a:srgbClr val="FFFFFF"/>
                </a:solidFill>
              </a:rPr>
              <a:t> Blog </a:t>
            </a:r>
            <a:r>
              <a:rPr lang="en-US" sz="2400" dirty="0" smtClean="0">
                <a:solidFill>
                  <a:srgbClr val="FFFFFF">
                    <a:alpha val="99000"/>
                  </a:srgbClr>
                </a:solidFill>
              </a:rPr>
              <a:t> :: </a:t>
            </a:r>
            <a:r>
              <a:rPr lang="en-US" sz="2400" dirty="0" smtClean="0">
                <a:solidFill>
                  <a:srgbClr val="FFFFFF">
                    <a:alpha val="99000"/>
                  </a:srgbClr>
                </a:solidFill>
                <a:hlinkClick r:id="rId9"/>
              </a:rPr>
              <a:t>http</a:t>
            </a:r>
            <a:r>
              <a:rPr lang="en-US" sz="2400" dirty="0">
                <a:solidFill>
                  <a:srgbClr val="FFFFFF">
                    <a:alpha val="99000"/>
                  </a:srgbClr>
                </a:solidFill>
                <a:hlinkClick r:id="rId9"/>
              </a:rPr>
              <a:t>://blogs.msdn.com/b/somasegar/</a:t>
            </a:r>
            <a:endParaRPr lang="en-US" sz="2400" dirty="0">
              <a:solidFill>
                <a:srgbClr val="FFFFFF">
                  <a:alpha val="99000"/>
                </a:srgbClr>
              </a:solidFill>
            </a:endParaRPr>
          </a:p>
        </p:txBody>
      </p:sp>
      <p:sp>
        <p:nvSpPr>
          <p:cNvPr id="11" name="Left Mask"/>
          <p:cNvSpPr/>
          <p:nvPr/>
        </p:nvSpPr>
        <p:spPr bwMode="hidden">
          <a:xfrm>
            <a:off x="0" y="0"/>
            <a:ext cx="507868" cy="6858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Tree>
    <p:extLst>
      <p:ext uri="{BB962C8B-B14F-4D97-AF65-F5344CB8AC3E}">
        <p14:creationId xmlns:p14="http://schemas.microsoft.com/office/powerpoint/2010/main" val="1755644240"/>
      </p:ext>
    </p:extLst>
  </p:cSld>
  <p:clrMapOvr>
    <a:masterClrMapping/>
  </p:clrMapOvr>
  <mc:AlternateContent xmlns:mc="http://schemas.openxmlformats.org/markup-compatibility/2006" xmlns:p14="http://schemas.microsoft.com/office/powerpoint/2010/main">
    <mc:Choice Requires="p14">
      <p:transition spd="slow" p14:dur="15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 presetClass="entr" presetSubtype="8" decel="10000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1000" fill="hold"/>
                                        <p:tgtEl>
                                          <p:spTgt spid="3"/>
                                        </p:tgtEl>
                                        <p:attrNameLst>
                                          <p:attrName>ppt_x</p:attrName>
                                        </p:attrNameLst>
                                      </p:cBhvr>
                                      <p:tavLst>
                                        <p:tav tm="0">
                                          <p:val>
                                            <p:strVal val="0-#ppt_w/2"/>
                                          </p:val>
                                        </p:tav>
                                        <p:tav tm="100000">
                                          <p:val>
                                            <p:strVal val="#ppt_x"/>
                                          </p:val>
                                        </p:tav>
                                      </p:tavLst>
                                    </p:anim>
                                    <p:anim calcmode="lin" valueType="num">
                                      <p:cBhvr additive="base">
                                        <p:cTn id="10" dur="1000" fill="hold"/>
                                        <p:tgtEl>
                                          <p:spTgt spid="3"/>
                                        </p:tgtEl>
                                        <p:attrNameLst>
                                          <p:attrName>ppt_y</p:attrName>
                                        </p:attrNameLst>
                                      </p:cBhvr>
                                      <p:tavLst>
                                        <p:tav tm="0">
                                          <p:val>
                                            <p:strVal val="#ppt_y"/>
                                          </p:val>
                                        </p:tav>
                                        <p:tav tm="100000">
                                          <p:val>
                                            <p:strVal val="#ppt_y"/>
                                          </p:val>
                                        </p:tav>
                                      </p:tavLst>
                                    </p:anim>
                                  </p:childTnLst>
                                </p:cTn>
                              </p:par>
                              <p:par>
                                <p:cTn id="11" presetID="2" presetClass="entr" presetSubtype="8" decel="100000" fill="hold" grpId="0" nodeType="withEffect">
                                  <p:stCondLst>
                                    <p:cond delay="20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0-#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200"/>
                            </p:stCondLst>
                            <p:childTnLst>
                              <p:par>
                                <p:cTn id="16" presetID="2" presetClass="entr" presetSubtype="8" decel="10000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1000" fill="hold"/>
                                        <p:tgtEl>
                                          <p:spTgt spid="28"/>
                                        </p:tgtEl>
                                        <p:attrNameLst>
                                          <p:attrName>ppt_x</p:attrName>
                                        </p:attrNameLst>
                                      </p:cBhvr>
                                      <p:tavLst>
                                        <p:tav tm="0">
                                          <p:val>
                                            <p:strVal val="0-#ppt_w/2"/>
                                          </p:val>
                                        </p:tav>
                                        <p:tav tm="100000">
                                          <p:val>
                                            <p:strVal val="#ppt_x"/>
                                          </p:val>
                                        </p:tav>
                                      </p:tavLst>
                                    </p:anim>
                                    <p:anim calcmode="lin" valueType="num">
                                      <p:cBhvr additive="base">
                                        <p:cTn id="23" dur="10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2200"/>
                            </p:stCondLst>
                            <p:childTnLst>
                              <p:par>
                                <p:cTn id="25" presetID="2" presetClass="entr" presetSubtype="8" decel="10000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0-#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0-#ppt_w/2"/>
                                          </p:val>
                                        </p:tav>
                                        <p:tav tm="100000">
                                          <p:val>
                                            <p:strVal val="#ppt_x"/>
                                          </p:val>
                                        </p:tav>
                                      </p:tavLst>
                                    </p:anim>
                                    <p:anim calcmode="lin" valueType="num">
                                      <p:cBhvr additive="base">
                                        <p:cTn id="32" dur="10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3200"/>
                            </p:stCondLst>
                            <p:childTnLst>
                              <p:par>
                                <p:cTn id="34" presetID="2" presetClass="entr" presetSubtype="8" decel="10000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1000" fill="hold"/>
                                        <p:tgtEl>
                                          <p:spTgt spid="6"/>
                                        </p:tgtEl>
                                        <p:attrNameLst>
                                          <p:attrName>ppt_x</p:attrName>
                                        </p:attrNameLst>
                                      </p:cBhvr>
                                      <p:tavLst>
                                        <p:tav tm="0">
                                          <p:val>
                                            <p:strVal val="0-#ppt_w/2"/>
                                          </p:val>
                                        </p:tav>
                                        <p:tav tm="100000">
                                          <p:val>
                                            <p:strVal val="#ppt_x"/>
                                          </p:val>
                                        </p:tav>
                                      </p:tavLst>
                                    </p:anim>
                                    <p:anim calcmode="lin" valueType="num">
                                      <p:cBhvr additive="base">
                                        <p:cTn id="37" dur="1000" fill="hold"/>
                                        <p:tgtEl>
                                          <p:spTgt spid="6"/>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1000" fill="hold"/>
                                        <p:tgtEl>
                                          <p:spTgt spid="10"/>
                                        </p:tgtEl>
                                        <p:attrNameLst>
                                          <p:attrName>ppt_x</p:attrName>
                                        </p:attrNameLst>
                                      </p:cBhvr>
                                      <p:tavLst>
                                        <p:tav tm="0">
                                          <p:val>
                                            <p:strVal val="0-#ppt_w/2"/>
                                          </p:val>
                                        </p:tav>
                                        <p:tav tm="100000">
                                          <p:val>
                                            <p:strVal val="#ppt_x"/>
                                          </p:val>
                                        </p:tav>
                                      </p:tavLst>
                                    </p:anim>
                                    <p:anim calcmode="lin" valueType="num">
                                      <p:cBhvr additive="base">
                                        <p:cTn id="41" dur="10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4200"/>
                            </p:stCondLst>
                            <p:childTnLst>
                              <p:par>
                                <p:cTn id="43" presetID="2" presetClass="entr" presetSubtype="8" decel="10000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1000" fill="hold"/>
                                        <p:tgtEl>
                                          <p:spTgt spid="15"/>
                                        </p:tgtEl>
                                        <p:attrNameLst>
                                          <p:attrName>ppt_x</p:attrName>
                                        </p:attrNameLst>
                                      </p:cBhvr>
                                      <p:tavLst>
                                        <p:tav tm="0">
                                          <p:val>
                                            <p:strVal val="0-#ppt_w/2"/>
                                          </p:val>
                                        </p:tav>
                                        <p:tav tm="100000">
                                          <p:val>
                                            <p:strVal val="#ppt_x"/>
                                          </p:val>
                                        </p:tav>
                                      </p:tavLst>
                                    </p:anim>
                                    <p:anim calcmode="lin" valueType="num">
                                      <p:cBhvr additive="base">
                                        <p:cTn id="46" dur="1000" fill="hold"/>
                                        <p:tgtEl>
                                          <p:spTgt spid="15"/>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1000" fill="hold"/>
                                        <p:tgtEl>
                                          <p:spTgt spid="17"/>
                                        </p:tgtEl>
                                        <p:attrNameLst>
                                          <p:attrName>ppt_x</p:attrName>
                                        </p:attrNameLst>
                                      </p:cBhvr>
                                      <p:tavLst>
                                        <p:tav tm="0">
                                          <p:val>
                                            <p:strVal val="0-#ppt_w/2"/>
                                          </p:val>
                                        </p:tav>
                                        <p:tav tm="100000">
                                          <p:val>
                                            <p:strVal val="#ppt_x"/>
                                          </p:val>
                                        </p:tav>
                                      </p:tavLst>
                                    </p:anim>
                                    <p:anim calcmode="lin" valueType="num">
                                      <p:cBhvr additive="base">
                                        <p:cTn id="50" dur="1000" fill="hold"/>
                                        <p:tgtEl>
                                          <p:spTgt spid="17"/>
                                        </p:tgtEl>
                                        <p:attrNameLst>
                                          <p:attrName>ppt_y</p:attrName>
                                        </p:attrNameLst>
                                      </p:cBhvr>
                                      <p:tavLst>
                                        <p:tav tm="0">
                                          <p:val>
                                            <p:strVal val="#ppt_y"/>
                                          </p:val>
                                        </p:tav>
                                        <p:tav tm="100000">
                                          <p:val>
                                            <p:strVal val="#ppt_y"/>
                                          </p:val>
                                        </p:tav>
                                      </p:tavLst>
                                    </p:anim>
                                  </p:childTnLst>
                                </p:cTn>
                              </p:par>
                            </p:childTnLst>
                          </p:cTn>
                        </p:par>
                        <p:par>
                          <p:cTn id="51" fill="hold">
                            <p:stCondLst>
                              <p:cond delay="5200"/>
                            </p:stCondLst>
                            <p:childTnLst>
                              <p:par>
                                <p:cTn id="52" presetID="1" presetClass="exit" presetSubtype="0" fill="hold" grpId="1" nodeType="afterEffect">
                                  <p:stCondLst>
                                    <p:cond delay="0"/>
                                  </p:stCondLst>
                                  <p:childTnLst>
                                    <p:set>
                                      <p:cBhvr>
                                        <p:cTn id="53"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5" grpId="0" animBg="1"/>
      <p:bldP spid="17" grpId="0"/>
      <p:bldP spid="28" grpId="0"/>
      <p:bldP spid="11" grpId="0" animBg="1"/>
      <p:bldP spid="11"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grpSp>
        <p:nvGrpSpPr>
          <p:cNvPr id="3" name="myTechEd Tile"/>
          <p:cNvGrpSpPr/>
          <p:nvPr/>
        </p:nvGrpSpPr>
        <p:grpSpPr bwMode="ltGray">
          <a:xfrm>
            <a:off x="1022072" y="1168386"/>
            <a:ext cx="4991111" cy="2240280"/>
            <a:chOff x="1022072" y="1168386"/>
            <a:chExt cx="4991111" cy="2240280"/>
          </a:xfrm>
        </p:grpSpPr>
        <p:sp>
          <p:nvSpPr>
            <p:cNvPr id="4" name="TechEd Tile"/>
            <p:cNvSpPr/>
            <p:nvPr/>
          </p:nvSpPr>
          <p:spPr bwMode="ltGray">
            <a:xfrm>
              <a:off x="1022072" y="1168386"/>
              <a:ext cx="4991111" cy="224028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bwMode="ltGray">
            <a:xfrm>
              <a:off x="2388388" y="1433246"/>
              <a:ext cx="2258478" cy="806917"/>
            </a:xfrm>
            <a:prstGeom prst="rect">
              <a:avLst/>
            </a:prstGeom>
          </p:spPr>
        </p:pic>
      </p:grpSp>
      <p:grpSp>
        <p:nvGrpSpPr>
          <p:cNvPr id="6" name="myTechEd Link"/>
          <p:cNvGrpSpPr/>
          <p:nvPr/>
        </p:nvGrpSpPr>
        <p:grpSpPr>
          <a:xfrm>
            <a:off x="1022073" y="2595282"/>
            <a:ext cx="4991110" cy="813384"/>
            <a:chOff x="1022073" y="2595282"/>
            <a:chExt cx="4991110" cy="813384"/>
          </a:xfrm>
        </p:grpSpPr>
        <p:sp>
          <p:nvSpPr>
            <p:cNvPr id="7" name="Rectangle 6"/>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8" name="Rectangle 7"/>
            <p:cNvSpPr/>
            <p:nvPr/>
          </p:nvSpPr>
          <p:spPr>
            <a:xfrm>
              <a:off x="2343011" y="2649973"/>
              <a:ext cx="2349233" cy="338554"/>
            </a:xfrm>
            <a:prstGeom prst="rect">
              <a:avLst/>
            </a:prstGeom>
          </p:spPr>
          <p:txBody>
            <a:bodyPr wrap="none">
              <a:spAutoFit/>
            </a:bodyPr>
            <a:lstStyle/>
            <a:p>
              <a:pPr marL="0" lvl="1" algn="ctr">
                <a:tabLst>
                  <a:tab pos="1828800" algn="l"/>
                </a:tabLst>
              </a:pPr>
              <a:r>
                <a:rPr lang="en-US" sz="1600" dirty="0">
                  <a:solidFill>
                    <a:schemeClr val="bg2">
                      <a:alpha val="99000"/>
                    </a:schemeClr>
                  </a:solidFill>
                  <a:latin typeface="Segoe UI" pitchFamily="34" charset="0"/>
                  <a:ea typeface="Segoe UI" pitchFamily="34" charset="0"/>
                  <a:cs typeface="Segoe UI" pitchFamily="34" charset="0"/>
                </a:rPr>
                <a:t>Connect. Share. Discuss.</a:t>
              </a:r>
            </a:p>
          </p:txBody>
        </p:sp>
        <p:sp>
          <p:nvSpPr>
            <p:cNvPr id="9" name="Rectangle 8"/>
            <p:cNvSpPr/>
            <p:nvPr/>
          </p:nvSpPr>
          <p:spPr bwMode="white">
            <a:xfrm>
              <a:off x="1022073" y="2961633"/>
              <a:ext cx="4991109" cy="369332"/>
            </a:xfrm>
            <a:prstGeom prst="rect">
              <a:avLst/>
            </a:prstGeom>
          </p:spPr>
          <p:txBody>
            <a:bodyPr wrap="square">
              <a:spAutoFit/>
            </a:bodyPr>
            <a:lstStyle/>
            <a:p>
              <a:pPr algn="ctr"/>
              <a:r>
                <a:rPr lang="en-US" dirty="0">
                  <a:solidFill>
                    <a:srgbClr val="FFFFFF"/>
                  </a:solidFill>
                  <a:hlinkClick r:id="rId5"/>
                </a:rPr>
                <a:t>http://northamerica.msteched.com</a:t>
              </a:r>
              <a:endParaRPr lang="en-US" dirty="0">
                <a:solidFill>
                  <a:srgbClr val="FFFFFF"/>
                </a:solidFill>
              </a:endParaRPr>
            </a:p>
          </p:txBody>
        </p:sp>
      </p:grpSp>
      <p:grpSp>
        <p:nvGrpSpPr>
          <p:cNvPr id="10" name="MS Learning Tile"/>
          <p:cNvGrpSpPr/>
          <p:nvPr/>
        </p:nvGrpSpPr>
        <p:grpSpPr bwMode="gray">
          <a:xfrm>
            <a:off x="6175639" y="1168386"/>
            <a:ext cx="4992624" cy="2240280"/>
            <a:chOff x="6175639" y="1168386"/>
            <a:chExt cx="4992624" cy="2240280"/>
          </a:xfrm>
        </p:grpSpPr>
        <p:sp>
          <p:nvSpPr>
            <p:cNvPr id="11" name="Arrow Bar"/>
            <p:cNvSpPr/>
            <p:nvPr/>
          </p:nvSpPr>
          <p:spPr bwMode="gray">
            <a:xfrm>
              <a:off x="6175639" y="1168386"/>
              <a:ext cx="4992624" cy="224028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2" name="Group 11"/>
            <p:cNvGrpSpPr/>
            <p:nvPr/>
          </p:nvGrpSpPr>
          <p:grpSpPr bwMode="gray">
            <a:xfrm>
              <a:off x="6704826" y="1499400"/>
              <a:ext cx="3938809" cy="771334"/>
              <a:chOff x="6848269" y="1667385"/>
              <a:chExt cx="3938809" cy="771334"/>
            </a:xfrm>
          </p:grpSpPr>
          <p:pic>
            <p:nvPicPr>
              <p:cNvPr id="13" name="Picture 12" descr="ms_Learning_w.eps"/>
              <p:cNvPicPr>
                <a:picLocks noChangeAspect="1"/>
              </p:cNvPicPr>
              <p:nvPr/>
            </p:nvPicPr>
            <p:blipFill>
              <a:blip r:embed="rId6" cstate="screen">
                <a:extLst>
                  <a:ext uri="{28A0092B-C50C-407E-A947-70E740481C1C}">
                    <a14:useLocalDpi xmlns:a14="http://schemas.microsoft.com/office/drawing/2010/main"/>
                  </a:ext>
                </a:extLst>
              </a:blip>
              <a:srcRect l="51467" r="43859"/>
              <a:stretch>
                <a:fillRect/>
              </a:stretch>
            </p:blipFill>
            <p:spPr bwMode="gray">
              <a:xfrm>
                <a:off x="9160158" y="1667385"/>
                <a:ext cx="228700" cy="771334"/>
              </a:xfrm>
              <a:prstGeom prst="rect">
                <a:avLst/>
              </a:prstGeom>
              <a:noFill/>
              <a:ln>
                <a:noFill/>
              </a:ln>
            </p:spPr>
          </p:pic>
          <p:sp>
            <p:nvSpPr>
              <p:cNvPr id="14" name="TextBox 13"/>
              <p:cNvSpPr txBox="1"/>
              <p:nvPr/>
            </p:nvSpPr>
            <p:spPr bwMode="gray">
              <a:xfrm>
                <a:off x="9378279" y="1837609"/>
                <a:ext cx="1408799" cy="430887"/>
              </a:xfrm>
              <a:prstGeom prst="rect">
                <a:avLst/>
              </a:prstGeom>
              <a:noFill/>
            </p:spPr>
            <p:txBody>
              <a:bodyPr wrap="square" lIns="0" tIns="0" rIns="0" bIns="0" rtlCol="0">
                <a:spAutoFit/>
              </a:bodyPr>
              <a:lstStyle/>
              <a:p>
                <a:r>
                  <a:rPr lang="en-US" sz="2800" dirty="0" smtClean="0">
                    <a:solidFill>
                      <a:schemeClr val="tx1">
                        <a:alpha val="99000"/>
                      </a:schemeClr>
                    </a:solidFill>
                    <a:latin typeface="Segoe" pitchFamily="34" charset="0"/>
                  </a:rPr>
                  <a:t>Learning</a:t>
                </a:r>
              </a:p>
            </p:txBody>
          </p:sp>
          <p:pic>
            <p:nvPicPr>
              <p:cNvPr id="15" name="Picture 2" descr="Microsoft logo and tagline"/>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gray">
              <a:xfrm>
                <a:off x="6848269" y="1858638"/>
                <a:ext cx="2311890" cy="388828"/>
              </a:xfrm>
              <a:prstGeom prst="rect">
                <a:avLst/>
              </a:prstGeom>
              <a:noFill/>
              <a:ln>
                <a:noFill/>
              </a:ln>
            </p:spPr>
          </p:pic>
        </p:grpSp>
      </p:grpSp>
      <p:grpSp>
        <p:nvGrpSpPr>
          <p:cNvPr id="16" name="MS Learning Link"/>
          <p:cNvGrpSpPr/>
          <p:nvPr/>
        </p:nvGrpSpPr>
        <p:grpSpPr>
          <a:xfrm>
            <a:off x="6175640" y="2595282"/>
            <a:ext cx="4997186" cy="813384"/>
            <a:chOff x="6175640" y="2595282"/>
            <a:chExt cx="4997186" cy="813384"/>
          </a:xfrm>
        </p:grpSpPr>
        <p:sp>
          <p:nvSpPr>
            <p:cNvPr id="17" name="Rectangle 16"/>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8" name="Rectangle 17"/>
            <p:cNvSpPr/>
            <p:nvPr/>
          </p:nvSpPr>
          <p:spPr>
            <a:xfrm>
              <a:off x="6602312" y="2649973"/>
              <a:ext cx="4149919" cy="338554"/>
            </a:xfrm>
            <a:prstGeom prst="rect">
              <a:avLst/>
            </a:prstGeom>
          </p:spPr>
          <p:txBody>
            <a:bodyPr wrap="none">
              <a:spAutoFit/>
            </a:bodyPr>
            <a:lstStyle/>
            <a:p>
              <a:pPr marL="0" lvl="1" algn="ctr">
                <a:tabLst>
                  <a:tab pos="1828800" algn="l"/>
                </a:tabLst>
              </a:pPr>
              <a:r>
                <a:rPr lang="en-US" sz="1600" dirty="0">
                  <a:solidFill>
                    <a:schemeClr val="bg2">
                      <a:alpha val="99000"/>
                    </a:schemeClr>
                  </a:solidFill>
                  <a:latin typeface="Segoe UI" pitchFamily="34" charset="0"/>
                  <a:ea typeface="Segoe UI" pitchFamily="34" charset="0"/>
                  <a:cs typeface="Segoe UI" pitchFamily="34" charset="0"/>
                </a:rPr>
                <a:t>Microsoft Certification &amp; Training Resources</a:t>
              </a:r>
            </a:p>
          </p:txBody>
        </p:sp>
        <p:sp>
          <p:nvSpPr>
            <p:cNvPr id="19" name="Rectangle 18"/>
            <p:cNvSpPr/>
            <p:nvPr/>
          </p:nvSpPr>
          <p:spPr bwMode="white">
            <a:xfrm>
              <a:off x="6181717" y="2961633"/>
              <a:ext cx="4991109" cy="369332"/>
            </a:xfrm>
            <a:prstGeom prst="rect">
              <a:avLst/>
            </a:prstGeom>
          </p:spPr>
          <p:txBody>
            <a:bodyPr wrap="square">
              <a:spAutoFit/>
            </a:bodyPr>
            <a:lstStyle/>
            <a:p>
              <a:pPr algn="ctr"/>
              <a:r>
                <a:rPr lang="en-US" dirty="0">
                  <a:solidFill>
                    <a:srgbClr val="FFFFFF"/>
                  </a:solidFill>
                  <a:hlinkClick r:id="rId8"/>
                </a:rPr>
                <a:t>www.microsoft.com/learning </a:t>
              </a:r>
              <a:endParaRPr lang="en-US" sz="1600" dirty="0"/>
            </a:p>
          </p:txBody>
        </p:sp>
      </p:grpSp>
      <p:sp>
        <p:nvSpPr>
          <p:cNvPr id="20" name="Left Mask"/>
          <p:cNvSpPr/>
          <p:nvPr/>
        </p:nvSpPr>
        <p:spPr bwMode="hidden">
          <a:xfrm>
            <a:off x="-1" y="3408665"/>
            <a:ext cx="12188825" cy="3449333"/>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21" name="MS TechNet Tile"/>
          <p:cNvGrpSpPr/>
          <p:nvPr/>
        </p:nvGrpSpPr>
        <p:grpSpPr bwMode="gray">
          <a:xfrm>
            <a:off x="1022073" y="3595029"/>
            <a:ext cx="4991111" cy="2240280"/>
            <a:chOff x="1022073" y="3595029"/>
            <a:chExt cx="4991111" cy="2240280"/>
          </a:xfrm>
        </p:grpSpPr>
        <p:sp>
          <p:nvSpPr>
            <p:cNvPr id="22" name="TechEd Tile"/>
            <p:cNvSpPr/>
            <p:nvPr/>
          </p:nvSpPr>
          <p:spPr bwMode="gray">
            <a:xfrm>
              <a:off x="1022073" y="3595029"/>
              <a:ext cx="4991111" cy="224028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23" name="Group 22"/>
            <p:cNvGrpSpPr/>
            <p:nvPr/>
          </p:nvGrpSpPr>
          <p:grpSpPr bwMode="gray">
            <a:xfrm>
              <a:off x="1548222" y="3918312"/>
              <a:ext cx="3938809" cy="771334"/>
              <a:chOff x="6848269" y="1667385"/>
              <a:chExt cx="3938809" cy="771334"/>
            </a:xfrm>
          </p:grpSpPr>
          <p:pic>
            <p:nvPicPr>
              <p:cNvPr id="24" name="Picture 23" descr="ms_Learning_w.eps"/>
              <p:cNvPicPr>
                <a:picLocks noChangeAspect="1"/>
              </p:cNvPicPr>
              <p:nvPr/>
            </p:nvPicPr>
            <p:blipFill>
              <a:blip r:embed="rId6" cstate="screen">
                <a:extLst>
                  <a:ext uri="{28A0092B-C50C-407E-A947-70E740481C1C}">
                    <a14:useLocalDpi xmlns:a14="http://schemas.microsoft.com/office/drawing/2010/main"/>
                  </a:ext>
                </a:extLst>
              </a:blip>
              <a:srcRect l="51467" r="43859"/>
              <a:stretch>
                <a:fillRect/>
              </a:stretch>
            </p:blipFill>
            <p:spPr bwMode="gray">
              <a:xfrm>
                <a:off x="9160158" y="1667385"/>
                <a:ext cx="228700" cy="771334"/>
              </a:xfrm>
              <a:prstGeom prst="rect">
                <a:avLst/>
              </a:prstGeom>
              <a:noFill/>
              <a:ln>
                <a:noFill/>
              </a:ln>
            </p:spPr>
          </p:pic>
          <p:sp>
            <p:nvSpPr>
              <p:cNvPr id="25" name="TextBox 24"/>
              <p:cNvSpPr txBox="1"/>
              <p:nvPr/>
            </p:nvSpPr>
            <p:spPr bwMode="gray">
              <a:xfrm>
                <a:off x="9378279" y="1837609"/>
                <a:ext cx="1408799" cy="430887"/>
              </a:xfrm>
              <a:prstGeom prst="rect">
                <a:avLst/>
              </a:prstGeom>
              <a:noFill/>
            </p:spPr>
            <p:txBody>
              <a:bodyPr wrap="square" lIns="0" tIns="0" rIns="0" bIns="0" rtlCol="0">
                <a:spAutoFit/>
              </a:bodyPr>
              <a:lstStyle/>
              <a:p>
                <a:r>
                  <a:rPr lang="en-US" sz="2800" dirty="0" smtClean="0">
                    <a:solidFill>
                      <a:schemeClr val="tx1">
                        <a:alpha val="99000"/>
                      </a:schemeClr>
                    </a:solidFill>
                    <a:latin typeface="Segoe" pitchFamily="34" charset="0"/>
                  </a:rPr>
                  <a:t>TechNet</a:t>
                </a:r>
              </a:p>
            </p:txBody>
          </p:sp>
          <p:pic>
            <p:nvPicPr>
              <p:cNvPr id="26" name="Picture 2" descr="Microsoft logo and tagline"/>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gray">
              <a:xfrm>
                <a:off x="6848269" y="1858638"/>
                <a:ext cx="2311890" cy="388828"/>
              </a:xfrm>
              <a:prstGeom prst="rect">
                <a:avLst/>
              </a:prstGeom>
              <a:noFill/>
              <a:ln>
                <a:noFill/>
              </a:ln>
            </p:spPr>
          </p:pic>
        </p:grpSp>
      </p:grpSp>
      <p:grpSp>
        <p:nvGrpSpPr>
          <p:cNvPr id="27" name="MS TechNet Link"/>
          <p:cNvGrpSpPr/>
          <p:nvPr/>
        </p:nvGrpSpPr>
        <p:grpSpPr>
          <a:xfrm>
            <a:off x="1022074" y="5021924"/>
            <a:ext cx="4991110" cy="813384"/>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2093393" y="5076615"/>
              <a:ext cx="2848472" cy="338554"/>
            </a:xfrm>
            <a:prstGeom prst="rect">
              <a:avLst/>
            </a:prstGeom>
          </p:spPr>
          <p:txBody>
            <a:bodyPr wrap="none">
              <a:spAutoFit/>
            </a:bodyPr>
            <a:lstStyle/>
            <a:p>
              <a:pPr marL="0" lvl="1" algn="ctr">
                <a:tabLst>
                  <a:tab pos="1828800" algn="l"/>
                </a:tabLst>
              </a:pPr>
              <a:r>
                <a:rPr lang="en-US" sz="1600" dirty="0">
                  <a:solidFill>
                    <a:schemeClr val="bg2">
                      <a:alpha val="99000"/>
                    </a:schemeClr>
                  </a:soli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69332"/>
            </a:xfrm>
            <a:prstGeom prst="rect">
              <a:avLst/>
            </a:prstGeom>
          </p:spPr>
          <p:txBody>
            <a:bodyPr wrap="square">
              <a:spAutoFit/>
            </a:bodyPr>
            <a:lstStyle/>
            <a:p>
              <a:pPr lvl="0" algn="ctr">
                <a:spcBef>
                  <a:spcPts val="600"/>
                </a:spcBef>
                <a:buSzPct val="120000"/>
                <a:tabLst>
                  <a:tab pos="1828800" algn="l"/>
                </a:tabLst>
                <a:defRPr/>
              </a:pPr>
              <a:r>
                <a:rPr lang="en-US" dirty="0">
                  <a:solidFill>
                    <a:srgbClr val="FFFFFF"/>
                  </a:solidFill>
                  <a:hlinkClick r:id="rId9"/>
                </a:rPr>
                <a:t>http://microsoft.com/technet  </a:t>
              </a:r>
              <a:endParaRPr lang="en-US" dirty="0">
                <a:solidFill>
                  <a:srgbClr val="FFFFFF"/>
                </a:solidFill>
              </a:endParaRPr>
            </a:p>
          </p:txBody>
        </p:sp>
      </p:grpSp>
      <p:grpSp>
        <p:nvGrpSpPr>
          <p:cNvPr id="31" name="MSDN Tile"/>
          <p:cNvGrpSpPr/>
          <p:nvPr/>
        </p:nvGrpSpPr>
        <p:grpSpPr bwMode="gray">
          <a:xfrm>
            <a:off x="6175640" y="3595029"/>
            <a:ext cx="4992624" cy="2240280"/>
            <a:chOff x="6175640" y="3595029"/>
            <a:chExt cx="4992624" cy="2240280"/>
          </a:xfrm>
        </p:grpSpPr>
        <p:sp>
          <p:nvSpPr>
            <p:cNvPr id="32" name="Title Tile"/>
            <p:cNvSpPr/>
            <p:nvPr/>
          </p:nvSpPr>
          <p:spPr bwMode="gray">
            <a:xfrm>
              <a:off x="6175640" y="3595029"/>
              <a:ext cx="4992624" cy="2240280"/>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33" name="Picture 32"/>
            <p:cNvPicPr>
              <a:picLocks noChangeAspect="1"/>
            </p:cNvPicPr>
            <p:nvPr/>
          </p:nvPicPr>
          <p:blipFill>
            <a:blip r:embed="rId10">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tretch>
              <a:fillRect/>
            </a:stretch>
          </p:blipFill>
          <p:spPr bwMode="gray">
            <a:xfrm>
              <a:off x="7410241" y="3918312"/>
              <a:ext cx="2525030" cy="771334"/>
            </a:xfrm>
            <a:prstGeom prst="rect">
              <a:avLst/>
            </a:prstGeom>
            <a:noFill/>
            <a:ln>
              <a:noFill/>
            </a:ln>
          </p:spPr>
        </p:pic>
      </p:grpSp>
      <p:grpSp>
        <p:nvGrpSpPr>
          <p:cNvPr id="34" name="MSDN Link"/>
          <p:cNvGrpSpPr/>
          <p:nvPr/>
        </p:nvGrpSpPr>
        <p:grpSpPr>
          <a:xfrm>
            <a:off x="6165582" y="5021924"/>
            <a:ext cx="4991110" cy="813384"/>
            <a:chOff x="6165582" y="5021924"/>
            <a:chExt cx="4991110"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7425157" y="5076615"/>
              <a:ext cx="2471959" cy="338554"/>
            </a:xfrm>
            <a:prstGeom prst="rect">
              <a:avLst/>
            </a:prstGeom>
          </p:spPr>
          <p:txBody>
            <a:bodyPr wrap="none">
              <a:spAutoFit/>
            </a:bodyPr>
            <a:lstStyle/>
            <a:p>
              <a:pPr marL="0" lvl="1" algn="ctr">
                <a:tabLst>
                  <a:tab pos="1828800" algn="l"/>
                </a:tabLst>
              </a:pPr>
              <a:r>
                <a:rPr lang="en-US" sz="1600" dirty="0">
                  <a:solidFill>
                    <a:schemeClr val="bg2">
                      <a:alpha val="99000"/>
                    </a:schemeClr>
                  </a:soli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69332"/>
            </a:xfrm>
            <a:prstGeom prst="rect">
              <a:avLst/>
            </a:prstGeom>
          </p:spPr>
          <p:txBody>
            <a:bodyPr wrap="square">
              <a:spAutoFit/>
            </a:bodyPr>
            <a:lstStyle/>
            <a:p>
              <a:pPr algn="ctr"/>
              <a:r>
                <a:rPr lang="en-US" dirty="0">
                  <a:solidFill>
                    <a:srgbClr val="FFFFFF"/>
                  </a:solidFill>
                  <a:hlinkClick r:id="rId12"/>
                </a:rPr>
                <a:t>http://microsoft.com/msdn </a:t>
              </a:r>
              <a:endParaRPr lang="en-US" dirty="0">
                <a:solidFill>
                  <a:srgbClr val="FFFFFF"/>
                </a:solidFill>
              </a:endParaRPr>
            </a:p>
          </p:txBody>
        </p:sp>
      </p:grpSp>
      <p:sp useBgFill="1">
        <p:nvSpPr>
          <p:cNvPr id="38" name="Left Mask"/>
          <p:cNvSpPr/>
          <p:nvPr/>
        </p:nvSpPr>
        <p:spPr bwMode="auto">
          <a:xfrm>
            <a:off x="0" y="5835308"/>
            <a:ext cx="12188825" cy="1022691"/>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40" name="Picture 2" descr="C:\Users\Jordan\Desktop\TechEd_2012\TechEd-logo.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935287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2" presetClass="entr" presetSubtype="4" decel="100000" fill="hold"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1600" fill="hold"/>
                                        <p:tgtEl>
                                          <p:spTgt spid="3"/>
                                        </p:tgtEl>
                                        <p:attrNameLst>
                                          <p:attrName>ppt_x</p:attrName>
                                        </p:attrNameLst>
                                      </p:cBhvr>
                                      <p:tavLst>
                                        <p:tav tm="0">
                                          <p:val>
                                            <p:strVal val="#ppt_x"/>
                                          </p:val>
                                        </p:tav>
                                        <p:tav tm="100000">
                                          <p:val>
                                            <p:strVal val="#ppt_x"/>
                                          </p:val>
                                        </p:tav>
                                      </p:tavLst>
                                    </p:anim>
                                    <p:anim calcmode="lin" valueType="num">
                                      <p:cBhvr additive="base">
                                        <p:cTn id="10" dur="1600" fill="hold"/>
                                        <p:tgtEl>
                                          <p:spTgt spid="3"/>
                                        </p:tgtEl>
                                        <p:attrNameLst>
                                          <p:attrName>ppt_y</p:attrName>
                                        </p:attrNameLst>
                                      </p:cBhvr>
                                      <p:tavLst>
                                        <p:tav tm="0">
                                          <p:val>
                                            <p:strVal val="1+#ppt_h/2"/>
                                          </p:val>
                                        </p:tav>
                                        <p:tav tm="100000">
                                          <p:val>
                                            <p:strVal val="#ppt_y"/>
                                          </p:val>
                                        </p:tav>
                                      </p:tavLst>
                                    </p:anim>
                                  </p:childTnLst>
                                </p:cTn>
                              </p:par>
                              <p:par>
                                <p:cTn id="11" presetID="2" presetClass="entr" presetSubtype="4" decel="100000" fill="hold" nodeType="with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300" fill="hold"/>
                                        <p:tgtEl>
                                          <p:spTgt spid="6"/>
                                        </p:tgtEl>
                                        <p:attrNameLst>
                                          <p:attrName>ppt_x</p:attrName>
                                        </p:attrNameLst>
                                      </p:cBhvr>
                                      <p:tavLst>
                                        <p:tav tm="0">
                                          <p:val>
                                            <p:strVal val="#ppt_x"/>
                                          </p:val>
                                        </p:tav>
                                        <p:tav tm="100000">
                                          <p:val>
                                            <p:strVal val="#ppt_x"/>
                                          </p:val>
                                        </p:tav>
                                      </p:tavLst>
                                    </p:anim>
                                    <p:anim calcmode="lin" valueType="num">
                                      <p:cBhvr additive="base">
                                        <p:cTn id="14" dur="13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decel="100000" fill="hold" nodeType="withEffect">
                                  <p:stCondLst>
                                    <p:cond delay="100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600" fill="hold"/>
                                        <p:tgtEl>
                                          <p:spTgt spid="10"/>
                                        </p:tgtEl>
                                        <p:attrNameLst>
                                          <p:attrName>ppt_x</p:attrName>
                                        </p:attrNameLst>
                                      </p:cBhvr>
                                      <p:tavLst>
                                        <p:tav tm="0">
                                          <p:val>
                                            <p:strVal val="#ppt_x"/>
                                          </p:val>
                                        </p:tav>
                                        <p:tav tm="100000">
                                          <p:val>
                                            <p:strVal val="#ppt_x"/>
                                          </p:val>
                                        </p:tav>
                                      </p:tavLst>
                                    </p:anim>
                                    <p:anim calcmode="lin" valueType="num">
                                      <p:cBhvr additive="base">
                                        <p:cTn id="18" dur="16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150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1300" fill="hold"/>
                                        <p:tgtEl>
                                          <p:spTgt spid="16"/>
                                        </p:tgtEl>
                                        <p:attrNameLst>
                                          <p:attrName>ppt_x</p:attrName>
                                        </p:attrNameLst>
                                      </p:cBhvr>
                                      <p:tavLst>
                                        <p:tav tm="0">
                                          <p:val>
                                            <p:strVal val="#ppt_x"/>
                                          </p:val>
                                        </p:tav>
                                        <p:tav tm="100000">
                                          <p:val>
                                            <p:strVal val="#ppt_x"/>
                                          </p:val>
                                        </p:tav>
                                      </p:tavLst>
                                    </p:anim>
                                    <p:anim calcmode="lin" valueType="num">
                                      <p:cBhvr additive="base">
                                        <p:cTn id="22" dur="1300" fill="hold"/>
                                        <p:tgtEl>
                                          <p:spTgt spid="16"/>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200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1600" fill="hold"/>
                                        <p:tgtEl>
                                          <p:spTgt spid="21"/>
                                        </p:tgtEl>
                                        <p:attrNameLst>
                                          <p:attrName>ppt_x</p:attrName>
                                        </p:attrNameLst>
                                      </p:cBhvr>
                                      <p:tavLst>
                                        <p:tav tm="0">
                                          <p:val>
                                            <p:strVal val="#ppt_x"/>
                                          </p:val>
                                        </p:tav>
                                        <p:tav tm="100000">
                                          <p:val>
                                            <p:strVal val="#ppt_x"/>
                                          </p:val>
                                        </p:tav>
                                      </p:tavLst>
                                    </p:anim>
                                    <p:anim calcmode="lin" valueType="num">
                                      <p:cBhvr additive="base">
                                        <p:cTn id="26" dur="1600" fill="hold"/>
                                        <p:tgtEl>
                                          <p:spTgt spid="21"/>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275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1300" fill="hold"/>
                                        <p:tgtEl>
                                          <p:spTgt spid="27"/>
                                        </p:tgtEl>
                                        <p:attrNameLst>
                                          <p:attrName>ppt_x</p:attrName>
                                        </p:attrNameLst>
                                      </p:cBhvr>
                                      <p:tavLst>
                                        <p:tav tm="0">
                                          <p:val>
                                            <p:strVal val="#ppt_x"/>
                                          </p:val>
                                        </p:tav>
                                        <p:tav tm="100000">
                                          <p:val>
                                            <p:strVal val="#ppt_x"/>
                                          </p:val>
                                        </p:tav>
                                      </p:tavLst>
                                    </p:anim>
                                    <p:anim calcmode="lin" valueType="num">
                                      <p:cBhvr additive="base">
                                        <p:cTn id="30" dur="1300" fill="hold"/>
                                        <p:tgtEl>
                                          <p:spTgt spid="27"/>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325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600" fill="hold"/>
                                        <p:tgtEl>
                                          <p:spTgt spid="31"/>
                                        </p:tgtEl>
                                        <p:attrNameLst>
                                          <p:attrName>ppt_x</p:attrName>
                                        </p:attrNameLst>
                                      </p:cBhvr>
                                      <p:tavLst>
                                        <p:tav tm="0">
                                          <p:val>
                                            <p:strVal val="#ppt_x"/>
                                          </p:val>
                                        </p:tav>
                                        <p:tav tm="100000">
                                          <p:val>
                                            <p:strVal val="#ppt_x"/>
                                          </p:val>
                                        </p:tav>
                                      </p:tavLst>
                                    </p:anim>
                                    <p:anim calcmode="lin" valueType="num">
                                      <p:cBhvr additive="base">
                                        <p:cTn id="34" dur="1600" fill="hold"/>
                                        <p:tgtEl>
                                          <p:spTgt spid="31"/>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400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1300" fill="hold"/>
                                        <p:tgtEl>
                                          <p:spTgt spid="34"/>
                                        </p:tgtEl>
                                        <p:attrNameLst>
                                          <p:attrName>ppt_x</p:attrName>
                                        </p:attrNameLst>
                                      </p:cBhvr>
                                      <p:tavLst>
                                        <p:tav tm="0">
                                          <p:val>
                                            <p:strVal val="#ppt_x"/>
                                          </p:val>
                                        </p:tav>
                                        <p:tav tm="100000">
                                          <p:val>
                                            <p:strVal val="#ppt_x"/>
                                          </p:val>
                                        </p:tav>
                                      </p:tavLst>
                                    </p:anim>
                                    <p:anim calcmode="lin" valueType="num">
                                      <p:cBhvr additive="base">
                                        <p:cTn id="38" dur="1300" fill="hold"/>
                                        <p:tgtEl>
                                          <p:spTgt spid="34"/>
                                        </p:tgtEl>
                                        <p:attrNameLst>
                                          <p:attrName>ppt_y</p:attrName>
                                        </p:attrNameLst>
                                      </p:cBhvr>
                                      <p:tavLst>
                                        <p:tav tm="0">
                                          <p:val>
                                            <p:strVal val="1+#ppt_h/2"/>
                                          </p:val>
                                        </p:tav>
                                        <p:tav tm="100000">
                                          <p:val>
                                            <p:strVal val="#ppt_y"/>
                                          </p:val>
                                        </p:tav>
                                      </p:tavLst>
                                    </p:anim>
                                  </p:childTnLst>
                                </p:cTn>
                              </p:par>
                            </p:childTnLst>
                          </p:cTn>
                        </p:par>
                        <p:par>
                          <p:cTn id="39" fill="hold">
                            <p:stCondLst>
                              <p:cond delay="5300"/>
                            </p:stCondLst>
                            <p:childTnLst>
                              <p:par>
                                <p:cTn id="40" presetID="1" presetClass="exit" presetSubtype="0" fill="hold" grpId="1" nodeType="afterEffect">
                                  <p:stCondLst>
                                    <p:cond delay="0"/>
                                  </p:stCondLst>
                                  <p:childTnLst>
                                    <p:set>
                                      <p:cBhvr>
                                        <p:cTn id="41" dur="1" fill="hold">
                                          <p:stCondLst>
                                            <p:cond delay="0"/>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bwMode="auto">
          <a:xfrm>
            <a:off x="4857569" y="4039430"/>
            <a:ext cx="6658904" cy="2194560"/>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4" name="Rectangle 3"/>
          <p:cNvSpPr/>
          <p:nvPr/>
        </p:nvSpPr>
        <p:spPr bwMode="auto">
          <a:xfrm>
            <a:off x="4857569" y="1665027"/>
            <a:ext cx="6658904" cy="2194560"/>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5" name="Best Buy gc" descr="\\192.168.1.51\Shared\ADI_Projects\Microsoft\MS_11-01457_TechEd_2012_Template\Working_Art\Eval-prizes\bestbuy-g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336" y="2147067"/>
            <a:ext cx="1881043" cy="122476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bwMode="auto">
          <a:xfrm>
            <a:off x="672352" y="1665027"/>
            <a:ext cx="4032817" cy="4585903"/>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Rectangle 6"/>
          <p:cNvSpPr/>
          <p:nvPr/>
        </p:nvSpPr>
        <p:spPr bwMode="auto">
          <a:xfrm>
            <a:off x="-3063244" y="29315"/>
            <a:ext cx="2854754" cy="553998"/>
          </a:xfrm>
          <a:prstGeom prst="rect">
            <a:avLst/>
          </a:prstGeom>
          <a:solidFill>
            <a:schemeClr val="accent5"/>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algn="ctr" defTabSz="914099" fontAlgn="base">
              <a:spcBef>
                <a:spcPct val="0"/>
              </a:spcBef>
              <a:spcAft>
                <a:spcPct val="0"/>
              </a:spcAft>
            </a:pPr>
            <a:r>
              <a:rPr lang="en-US" dirty="0" smtClean="0">
                <a:solidFill>
                  <a:schemeClr val="tx1">
                    <a:alpha val="99000"/>
                  </a:schemeClr>
                </a:solidFill>
              </a:rPr>
              <a:t>Required Slide</a:t>
            </a:r>
          </a:p>
        </p:txBody>
      </p:sp>
      <p:sp>
        <p:nvSpPr>
          <p:cNvPr id="8" name="Rectangle 7"/>
          <p:cNvSpPr/>
          <p:nvPr/>
        </p:nvSpPr>
        <p:spPr bwMode="auto">
          <a:xfrm>
            <a:off x="672351" y="583314"/>
            <a:ext cx="10844122" cy="917940"/>
          </a:xfrm>
          <a:prstGeom prst="rect">
            <a:avLst/>
          </a:prstGeom>
          <a:solidFill>
            <a:schemeClr val="accent1"/>
          </a:solidFill>
          <a:ln w="38100">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9" name="text"/>
          <p:cNvSpPr/>
          <p:nvPr/>
        </p:nvSpPr>
        <p:spPr bwMode="blackGray">
          <a:xfrm>
            <a:off x="672352" y="583314"/>
            <a:ext cx="10844121" cy="917940"/>
          </a:xfrm>
          <a:prstGeom prst="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algn="ctr" defTabSz="914099" fontAlgn="base">
              <a:lnSpc>
                <a:spcPts val="3400"/>
              </a:lnSpc>
              <a:spcBef>
                <a:spcPct val="0"/>
              </a:spcBef>
              <a:spcAft>
                <a:spcPct val="0"/>
              </a:spcAft>
              <a:defRPr/>
            </a:pPr>
            <a:r>
              <a:rPr lang="en-US" sz="3200" dirty="0" smtClean="0">
                <a:solidFill>
                  <a:schemeClr val="tx1">
                    <a:alpha val="99000"/>
                  </a:schemeClr>
                </a:solidFill>
                <a:latin typeface="Segoe UI" pitchFamily="34" charset="0"/>
                <a:ea typeface="Segoe UI" pitchFamily="34" charset="0"/>
                <a:cs typeface="Segoe UI" pitchFamily="34" charset="0"/>
              </a:rPr>
              <a:t>Complete an evaluation on CommNet and enter to win!</a:t>
            </a:r>
          </a:p>
        </p:txBody>
      </p:sp>
      <p:pic>
        <p:nvPicPr>
          <p:cNvPr id="10" name="Xbox kinect" descr="\\192.168.1.51\Shared\ADI_Projects\Microsoft\MS_11-01457_TechEd_2012_Template\Working_Art\Eval-prizes\Xbox360_Matte_Sensor_7-8View.png"/>
          <p:cNvPicPr>
            <a:picLocks noChangeAspect="1" noChangeArrowheads="1"/>
          </p:cNvPicPr>
          <p:nvPr/>
        </p:nvPicPr>
        <p:blipFill rotWithShape="1">
          <a:blip r:embed="rId4">
            <a:extLst>
              <a:ext uri="{28A0092B-C50C-407E-A947-70E740481C1C}">
                <a14:useLocalDpi xmlns:a14="http://schemas.microsoft.com/office/drawing/2010/main" val="0"/>
              </a:ext>
            </a:extLst>
          </a:blip>
          <a:srcRect l="14185" t="3807" r="4543"/>
          <a:stretch/>
        </p:blipFill>
        <p:spPr bwMode="auto">
          <a:xfrm>
            <a:off x="881369" y="2068550"/>
            <a:ext cx="3614782" cy="3887912"/>
          </a:xfrm>
          <a:prstGeom prst="rect">
            <a:avLst/>
          </a:prstGeom>
          <a:noFill/>
          <a:extLst>
            <a:ext uri="{909E8E84-426E-40DD-AFC4-6F175D3DCCD1}">
              <a14:hiddenFill xmlns:a14="http://schemas.microsoft.com/office/drawing/2010/main">
                <a:solidFill>
                  <a:srgbClr val="FFFFFF"/>
                </a:solidFill>
              </a14:hiddenFill>
            </a:ext>
          </a:extLst>
        </p:spPr>
      </p:pic>
      <p:pic>
        <p:nvPicPr>
          <p:cNvPr id="11" name="hat" descr="\\192.168.1.51\Shared\ADI_Projects\Microsoft\MS_11-01457_TechEd_2012_Template\Working_Art\Eval-prizes\Geek-military-ha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6723" y="4289599"/>
            <a:ext cx="1355377" cy="1694221"/>
          </a:xfrm>
          <a:prstGeom prst="rect">
            <a:avLst/>
          </a:prstGeom>
          <a:noFill/>
          <a:extLst>
            <a:ext uri="{909E8E84-426E-40DD-AFC4-6F175D3DCCD1}">
              <a14:hiddenFill xmlns:a14="http://schemas.microsoft.com/office/drawing/2010/main">
                <a:solidFill>
                  <a:srgbClr val="FFFFFF"/>
                </a:solidFill>
              </a14:hiddenFill>
            </a:ext>
          </a:extLst>
        </p:spPr>
      </p:pic>
      <p:pic>
        <p:nvPicPr>
          <p:cNvPr id="12" name="usb hub" descr="\\192.168.1.51\Shared\ADI_Projects\Microsoft\MS_11-01457_TechEd_2012_Template\Working_Art\Eval-prizes\Geek-usb-hub.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39269" y="4289598"/>
            <a:ext cx="1355378" cy="1694222"/>
          </a:xfrm>
          <a:prstGeom prst="rect">
            <a:avLst/>
          </a:prstGeom>
          <a:noFill/>
          <a:extLst>
            <a:ext uri="{909E8E84-426E-40DD-AFC4-6F175D3DCCD1}">
              <a14:hiddenFill xmlns:a14="http://schemas.microsoft.com/office/drawing/2010/main">
                <a:solidFill>
                  <a:srgbClr val="FFFFFF"/>
                </a:solidFill>
              </a14:hiddenFill>
            </a:ext>
          </a:extLst>
        </p:spPr>
      </p:pic>
      <p:pic>
        <p:nvPicPr>
          <p:cNvPr id="13" name="flashlight" descr="\\192.168.1.51\Shared\ADI_Projects\Microsoft\MS_11-01457_TechEd_2012_Template\Working_Art\Eval-prizes\LED-flashligh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09332" y="4306360"/>
            <a:ext cx="1341968" cy="1677460"/>
          </a:xfrm>
          <a:prstGeom prst="rect">
            <a:avLst/>
          </a:prstGeom>
          <a:noFill/>
          <a:extLst>
            <a:ext uri="{909E8E84-426E-40DD-AFC4-6F175D3DCCD1}">
              <a14:hiddenFill xmlns:a14="http://schemas.microsoft.com/office/drawing/2010/main">
                <a:solidFill>
                  <a:srgbClr val="FFFFFF"/>
                </a:solidFill>
              </a14:hiddenFill>
            </a:ext>
          </a:extLst>
        </p:spPr>
      </p:pic>
      <p:pic>
        <p:nvPicPr>
          <p:cNvPr id="14" name="Accessory bag" descr="\\192.168.1.51\Shared\ADI_Projects\Microsoft\MS_11-01457_TechEd_2012_Template\Working_Art\Eval-prizes\Neoprene-accessory-case.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09332" y="1912337"/>
            <a:ext cx="1355378" cy="1694222"/>
          </a:xfrm>
          <a:prstGeom prst="rect">
            <a:avLst/>
          </a:prstGeom>
          <a:noFill/>
          <a:extLst>
            <a:ext uri="{909E8E84-426E-40DD-AFC4-6F175D3DCCD1}">
              <a14:hiddenFill xmlns:a14="http://schemas.microsoft.com/office/drawing/2010/main">
                <a:solidFill>
                  <a:srgbClr val="FFFFFF"/>
                </a:solidFill>
              </a14:hiddenFill>
            </a:ext>
          </a:extLst>
        </p:spPr>
      </p:pic>
      <p:pic>
        <p:nvPicPr>
          <p:cNvPr id="15" name="shirt" descr="\\192.168.1.51\Shared\ADI_Projects\Microsoft\MS_11-01457_TechEd_2012_Template\Working_Art\Eval-prizes\Cloud-power-shirt.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33399" y="1912338"/>
            <a:ext cx="1355377" cy="1694222"/>
          </a:xfrm>
          <a:prstGeom prst="rect">
            <a:avLst/>
          </a:prstGeom>
          <a:noFill/>
          <a:extLst>
            <a:ext uri="{909E8E84-426E-40DD-AFC4-6F175D3DCCD1}">
              <a14:hiddenFill xmlns:a14="http://schemas.microsoft.com/office/drawing/2010/main">
                <a:solidFill>
                  <a:srgbClr val="FFFFFF"/>
                </a:solidFill>
              </a14:hiddenFill>
            </a:ext>
          </a:extLst>
        </p:spPr>
      </p:pic>
      <p:sp>
        <p:nvSpPr>
          <p:cNvPr id="16" name="Left Mask"/>
          <p:cNvSpPr/>
          <p:nvPr/>
        </p:nvSpPr>
        <p:spPr bwMode="hidden">
          <a:xfrm>
            <a:off x="0" y="0"/>
            <a:ext cx="672352" cy="6858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7" name="Right Mask"/>
          <p:cNvSpPr/>
          <p:nvPr/>
        </p:nvSpPr>
        <p:spPr bwMode="hidden">
          <a:xfrm>
            <a:off x="11516473" y="0"/>
            <a:ext cx="672352" cy="6858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8" name="Bottom Mask"/>
          <p:cNvSpPr/>
          <p:nvPr/>
        </p:nvSpPr>
        <p:spPr bwMode="hidden">
          <a:xfrm>
            <a:off x="0" y="6250930"/>
            <a:ext cx="12216269" cy="60707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12611157"/>
      </p:ext>
    </p:extLst>
  </p:cSld>
  <p:clrMapOvr>
    <a:masterClrMapping/>
  </p:clrMapOvr>
  <mc:AlternateContent xmlns:mc="http://schemas.openxmlformats.org/markup-compatibility/2006" xmlns:p14="http://schemas.microsoft.com/office/powerpoint/2010/main">
    <mc:Choice Requires="p14">
      <p:transition spd="slow" p14:dur="15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2" presetClass="entr" presetSubtype="8" decel="10000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anim calcmode="lin" valueType="num">
                                      <p:cBhvr additive="base">
                                        <p:cTn id="9" dur="1000" fill="hold"/>
                                        <p:tgtEl>
                                          <p:spTgt spid="8"/>
                                        </p:tgtEl>
                                        <p:attrNameLst>
                                          <p:attrName>ppt_x</p:attrName>
                                        </p:attrNameLst>
                                      </p:cBhvr>
                                      <p:tavLst>
                                        <p:tav tm="0">
                                          <p:val>
                                            <p:strVal val="0-#ppt_w/2"/>
                                          </p:val>
                                        </p:tav>
                                        <p:tav tm="100000">
                                          <p:val>
                                            <p:strVal val="#ppt_x"/>
                                          </p:val>
                                        </p:tav>
                                      </p:tavLst>
                                    </p:anim>
                                    <p:anim calcmode="lin" valueType="num">
                                      <p:cBhvr additive="base">
                                        <p:cTn id="10" dur="1000" fill="hold"/>
                                        <p:tgtEl>
                                          <p:spTgt spid="8"/>
                                        </p:tgtEl>
                                        <p:attrNameLst>
                                          <p:attrName>ppt_y</p:attrName>
                                        </p:attrNameLst>
                                      </p:cBhvr>
                                      <p:tavLst>
                                        <p:tav tm="0">
                                          <p:val>
                                            <p:strVal val="#ppt_y"/>
                                          </p:val>
                                        </p:tav>
                                        <p:tav tm="100000">
                                          <p:val>
                                            <p:strVal val="#ppt_y"/>
                                          </p:val>
                                        </p:tav>
                                      </p:tavLst>
                                    </p:anim>
                                  </p:childTnLst>
                                </p:cTn>
                              </p:par>
                              <p:par>
                                <p:cTn id="11" presetID="2" presetClass="entr" presetSubtype="8" decel="100000" fill="hold" grpId="0" nodeType="withEffect">
                                  <p:stCondLst>
                                    <p:cond delay="25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000" fill="hold"/>
                                        <p:tgtEl>
                                          <p:spTgt spid="9"/>
                                        </p:tgtEl>
                                        <p:attrNameLst>
                                          <p:attrName>ppt_x</p:attrName>
                                        </p:attrNameLst>
                                      </p:cBhvr>
                                      <p:tavLst>
                                        <p:tav tm="0">
                                          <p:val>
                                            <p:strVal val="0-#ppt_w/2"/>
                                          </p:val>
                                        </p:tav>
                                        <p:tav tm="100000">
                                          <p:val>
                                            <p:strVal val="#ppt_x"/>
                                          </p:val>
                                        </p:tav>
                                      </p:tavLst>
                                    </p:anim>
                                    <p:anim calcmode="lin" valueType="num">
                                      <p:cBhvr additive="base">
                                        <p:cTn id="14" dur="1000" fill="hold"/>
                                        <p:tgtEl>
                                          <p:spTgt spid="9"/>
                                        </p:tgtEl>
                                        <p:attrNameLst>
                                          <p:attrName>ppt_y</p:attrName>
                                        </p:attrNameLst>
                                      </p:cBhvr>
                                      <p:tavLst>
                                        <p:tav tm="0">
                                          <p:val>
                                            <p:strVal val="#ppt_y"/>
                                          </p:val>
                                        </p:tav>
                                        <p:tav tm="100000">
                                          <p:val>
                                            <p:strVal val="#ppt_y"/>
                                          </p:val>
                                        </p:tav>
                                      </p:tavLst>
                                    </p:anim>
                                  </p:childTnLst>
                                </p:cTn>
                              </p:par>
                              <p:par>
                                <p:cTn id="15" presetID="2" presetClass="entr" presetSubtype="4" decel="100000"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000" fill="hold"/>
                                        <p:tgtEl>
                                          <p:spTgt spid="6"/>
                                        </p:tgtEl>
                                        <p:attrNameLst>
                                          <p:attrName>ppt_x</p:attrName>
                                        </p:attrNameLst>
                                      </p:cBhvr>
                                      <p:tavLst>
                                        <p:tav tm="0">
                                          <p:val>
                                            <p:strVal val="#ppt_x"/>
                                          </p:val>
                                        </p:tav>
                                        <p:tav tm="100000">
                                          <p:val>
                                            <p:strVal val="#ppt_x"/>
                                          </p:val>
                                        </p:tav>
                                      </p:tavLst>
                                    </p:anim>
                                    <p:anim calcmode="lin" valueType="num">
                                      <p:cBhvr additive="base">
                                        <p:cTn id="18" dur="10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100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1000" fill="hold"/>
                                        <p:tgtEl>
                                          <p:spTgt spid="10"/>
                                        </p:tgtEl>
                                        <p:attrNameLst>
                                          <p:attrName>ppt_x</p:attrName>
                                        </p:attrNameLst>
                                      </p:cBhvr>
                                      <p:tavLst>
                                        <p:tav tm="0">
                                          <p:val>
                                            <p:strVal val="#ppt_x"/>
                                          </p:val>
                                        </p:tav>
                                        <p:tav tm="100000">
                                          <p:val>
                                            <p:strVal val="#ppt_x"/>
                                          </p:val>
                                        </p:tav>
                                      </p:tavLst>
                                    </p:anim>
                                    <p:anim calcmode="lin" valueType="num">
                                      <p:cBhvr additive="base">
                                        <p:cTn id="22" dur="10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2" decel="100000" fill="hold" grpId="0" nodeType="withEffect">
                                  <p:stCondLst>
                                    <p:cond delay="125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1000" fill="hold"/>
                                        <p:tgtEl>
                                          <p:spTgt spid="4"/>
                                        </p:tgtEl>
                                        <p:attrNameLst>
                                          <p:attrName>ppt_x</p:attrName>
                                        </p:attrNameLst>
                                      </p:cBhvr>
                                      <p:tavLst>
                                        <p:tav tm="0">
                                          <p:val>
                                            <p:strVal val="1+#ppt_w/2"/>
                                          </p:val>
                                        </p:tav>
                                        <p:tav tm="100000">
                                          <p:val>
                                            <p:strVal val="#ppt_x"/>
                                          </p:val>
                                        </p:tav>
                                      </p:tavLst>
                                    </p:anim>
                                    <p:anim calcmode="lin" valueType="num">
                                      <p:cBhvr additive="base">
                                        <p:cTn id="26" dur="10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25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1000" fill="hold"/>
                                        <p:tgtEl>
                                          <p:spTgt spid="3"/>
                                        </p:tgtEl>
                                        <p:attrNameLst>
                                          <p:attrName>ppt_x</p:attrName>
                                        </p:attrNameLst>
                                      </p:cBhvr>
                                      <p:tavLst>
                                        <p:tav tm="0">
                                          <p:val>
                                            <p:strVal val="#ppt_x"/>
                                          </p:val>
                                        </p:tav>
                                        <p:tav tm="100000">
                                          <p:val>
                                            <p:strVal val="#ppt_x"/>
                                          </p:val>
                                        </p:tav>
                                      </p:tavLst>
                                    </p:anim>
                                    <p:anim calcmode="lin" valueType="num">
                                      <p:cBhvr additive="base">
                                        <p:cTn id="30" dur="10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2" decel="100000" fill="hold" nodeType="withEffect">
                                  <p:stCondLst>
                                    <p:cond delay="150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1000" fill="hold"/>
                                        <p:tgtEl>
                                          <p:spTgt spid="5"/>
                                        </p:tgtEl>
                                        <p:attrNameLst>
                                          <p:attrName>ppt_x</p:attrName>
                                        </p:attrNameLst>
                                      </p:cBhvr>
                                      <p:tavLst>
                                        <p:tav tm="0">
                                          <p:val>
                                            <p:strVal val="1+#ppt_w/2"/>
                                          </p:val>
                                        </p:tav>
                                        <p:tav tm="100000">
                                          <p:val>
                                            <p:strVal val="#ppt_x"/>
                                          </p:val>
                                        </p:tav>
                                      </p:tavLst>
                                    </p:anim>
                                    <p:anim calcmode="lin" valueType="num">
                                      <p:cBhvr additive="base">
                                        <p:cTn id="34" dur="1000" fill="hold"/>
                                        <p:tgtEl>
                                          <p:spTgt spid="5"/>
                                        </p:tgtEl>
                                        <p:attrNameLst>
                                          <p:attrName>ppt_y</p:attrName>
                                        </p:attrNameLst>
                                      </p:cBhvr>
                                      <p:tavLst>
                                        <p:tav tm="0">
                                          <p:val>
                                            <p:strVal val="#ppt_y"/>
                                          </p:val>
                                        </p:tav>
                                        <p:tav tm="100000">
                                          <p:val>
                                            <p:strVal val="#ppt_y"/>
                                          </p:val>
                                        </p:tav>
                                      </p:tavLst>
                                    </p:anim>
                                  </p:childTnLst>
                                </p:cTn>
                              </p:par>
                              <p:par>
                                <p:cTn id="35" presetID="2" presetClass="entr" presetSubtype="4" decel="100000" fill="hold" nodeType="withEffect">
                                  <p:stCondLst>
                                    <p:cond delay="15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000" fill="hold"/>
                                        <p:tgtEl>
                                          <p:spTgt spid="11"/>
                                        </p:tgtEl>
                                        <p:attrNameLst>
                                          <p:attrName>ppt_x</p:attrName>
                                        </p:attrNameLst>
                                      </p:cBhvr>
                                      <p:tavLst>
                                        <p:tav tm="0">
                                          <p:val>
                                            <p:strVal val="#ppt_x"/>
                                          </p:val>
                                        </p:tav>
                                        <p:tav tm="100000">
                                          <p:val>
                                            <p:strVal val="#ppt_x"/>
                                          </p:val>
                                        </p:tav>
                                      </p:tavLst>
                                    </p:anim>
                                    <p:anim calcmode="lin" valueType="num">
                                      <p:cBhvr additive="base">
                                        <p:cTn id="38" dur="1000" fill="hold"/>
                                        <p:tgtEl>
                                          <p:spTgt spid="11"/>
                                        </p:tgtEl>
                                        <p:attrNameLst>
                                          <p:attrName>ppt_y</p:attrName>
                                        </p:attrNameLst>
                                      </p:cBhvr>
                                      <p:tavLst>
                                        <p:tav tm="0">
                                          <p:val>
                                            <p:strVal val="1+#ppt_h/2"/>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1000" fill="hold"/>
                                        <p:tgtEl>
                                          <p:spTgt spid="14"/>
                                        </p:tgtEl>
                                        <p:attrNameLst>
                                          <p:attrName>ppt_x</p:attrName>
                                        </p:attrNameLst>
                                      </p:cBhvr>
                                      <p:tavLst>
                                        <p:tav tm="0">
                                          <p:val>
                                            <p:strVal val="1+#ppt_w/2"/>
                                          </p:val>
                                        </p:tav>
                                        <p:tav tm="100000">
                                          <p:val>
                                            <p:strVal val="#ppt_x"/>
                                          </p:val>
                                        </p:tav>
                                      </p:tavLst>
                                    </p:anim>
                                    <p:anim calcmode="lin" valueType="num">
                                      <p:cBhvr additive="base">
                                        <p:cTn id="42" dur="1000" fill="hold"/>
                                        <p:tgtEl>
                                          <p:spTgt spid="14"/>
                                        </p:tgtEl>
                                        <p:attrNameLst>
                                          <p:attrName>ppt_y</p:attrName>
                                        </p:attrNameLst>
                                      </p:cBhvr>
                                      <p:tavLst>
                                        <p:tav tm="0">
                                          <p:val>
                                            <p:strVal val="#ppt_y"/>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1000" fill="hold"/>
                                        <p:tgtEl>
                                          <p:spTgt spid="13"/>
                                        </p:tgtEl>
                                        <p:attrNameLst>
                                          <p:attrName>ppt_x</p:attrName>
                                        </p:attrNameLst>
                                      </p:cBhvr>
                                      <p:tavLst>
                                        <p:tav tm="0">
                                          <p:val>
                                            <p:strVal val="#ppt_x"/>
                                          </p:val>
                                        </p:tav>
                                        <p:tav tm="100000">
                                          <p:val>
                                            <p:strVal val="#ppt_x"/>
                                          </p:val>
                                        </p:tav>
                                      </p:tavLst>
                                    </p:anim>
                                    <p:anim calcmode="lin" valueType="num">
                                      <p:cBhvr additive="base">
                                        <p:cTn id="46" dur="1000" fill="hold"/>
                                        <p:tgtEl>
                                          <p:spTgt spid="13"/>
                                        </p:tgtEl>
                                        <p:attrNameLst>
                                          <p:attrName>ppt_y</p:attrName>
                                        </p:attrNameLst>
                                      </p:cBhvr>
                                      <p:tavLst>
                                        <p:tav tm="0">
                                          <p:val>
                                            <p:strVal val="1+#ppt_h/2"/>
                                          </p:val>
                                        </p:tav>
                                        <p:tav tm="100000">
                                          <p:val>
                                            <p:strVal val="#ppt_y"/>
                                          </p:val>
                                        </p:tav>
                                      </p:tavLst>
                                    </p:anim>
                                  </p:childTnLst>
                                </p:cTn>
                              </p:par>
                              <p:par>
                                <p:cTn id="47" presetID="2" presetClass="entr" presetSubtype="2" decel="100000" fill="hold" nodeType="withEffect">
                                  <p:stCondLst>
                                    <p:cond delay="20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1000" fill="hold"/>
                                        <p:tgtEl>
                                          <p:spTgt spid="15"/>
                                        </p:tgtEl>
                                        <p:attrNameLst>
                                          <p:attrName>ppt_x</p:attrName>
                                        </p:attrNameLst>
                                      </p:cBhvr>
                                      <p:tavLst>
                                        <p:tav tm="0">
                                          <p:val>
                                            <p:strVal val="1+#ppt_w/2"/>
                                          </p:val>
                                        </p:tav>
                                        <p:tav tm="100000">
                                          <p:val>
                                            <p:strVal val="#ppt_x"/>
                                          </p:val>
                                        </p:tav>
                                      </p:tavLst>
                                    </p:anim>
                                    <p:anim calcmode="lin" valueType="num">
                                      <p:cBhvr additive="base">
                                        <p:cTn id="50" dur="100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4" decel="100000" fill="hold" nodeType="withEffect">
                                  <p:stCondLst>
                                    <p:cond delay="200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1000" fill="hold"/>
                                        <p:tgtEl>
                                          <p:spTgt spid="12"/>
                                        </p:tgtEl>
                                        <p:attrNameLst>
                                          <p:attrName>ppt_x</p:attrName>
                                        </p:attrNameLst>
                                      </p:cBhvr>
                                      <p:tavLst>
                                        <p:tav tm="0">
                                          <p:val>
                                            <p:strVal val="#ppt_x"/>
                                          </p:val>
                                        </p:tav>
                                        <p:tav tm="100000">
                                          <p:val>
                                            <p:strVal val="#ppt_x"/>
                                          </p:val>
                                        </p:tav>
                                      </p:tavLst>
                                    </p:anim>
                                    <p:anim calcmode="lin" valueType="num">
                                      <p:cBhvr additive="base">
                                        <p:cTn id="54" dur="1000" fill="hold"/>
                                        <p:tgtEl>
                                          <p:spTgt spid="12"/>
                                        </p:tgtEl>
                                        <p:attrNameLst>
                                          <p:attrName>ppt_y</p:attrName>
                                        </p:attrNameLst>
                                      </p:cBhvr>
                                      <p:tavLst>
                                        <p:tav tm="0">
                                          <p:val>
                                            <p:strVal val="1+#ppt_h/2"/>
                                          </p:val>
                                        </p:tav>
                                        <p:tav tm="100000">
                                          <p:val>
                                            <p:strVal val="#ppt_y"/>
                                          </p:val>
                                        </p:tav>
                                      </p:tavLst>
                                    </p:anim>
                                  </p:childTnLst>
                                </p:cTn>
                              </p:par>
                            </p:childTnLst>
                          </p:cTn>
                        </p:par>
                        <p:par>
                          <p:cTn id="55" fill="hold">
                            <p:stCondLst>
                              <p:cond delay="3000"/>
                            </p:stCondLst>
                            <p:childTnLst>
                              <p:par>
                                <p:cTn id="56" presetID="1" presetClass="exit" presetSubtype="0" fill="hold" grpId="1" nodeType="afterEffect">
                                  <p:stCondLst>
                                    <p:cond delay="0"/>
                                  </p:stCondLst>
                                  <p:childTnLst>
                                    <p:set>
                                      <p:cBhvr>
                                        <p:cTn id="57"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8" grpId="0" animBg="1"/>
      <p:bldP spid="9" grpId="0"/>
      <p:bldP spid="16" grpId="0" animBg="1"/>
      <p:bldP spid="16"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 Tag</a:t>
            </a:r>
            <a:endParaRPr lang="en-US" dirty="0"/>
          </a:p>
        </p:txBody>
      </p:sp>
      <p:sp>
        <p:nvSpPr>
          <p:cNvPr id="3" name="Isosceles Triangle 3"/>
          <p:cNvSpPr/>
          <p:nvPr/>
        </p:nvSpPr>
        <p:spPr bwMode="auto">
          <a:xfrm rot="5400000">
            <a:off x="7047706" y="2959802"/>
            <a:ext cx="4760257" cy="1234236"/>
          </a:xfrm>
          <a:custGeom>
            <a:avLst/>
            <a:gdLst>
              <a:gd name="connsiteX0" fmla="*/ 0 w 3361765"/>
              <a:gd name="connsiteY0" fmla="*/ 1539689 h 1539689"/>
              <a:gd name="connsiteX1" fmla="*/ 1680883 w 3361765"/>
              <a:gd name="connsiteY1" fmla="*/ 0 h 1539689"/>
              <a:gd name="connsiteX2" fmla="*/ 3361765 w 3361765"/>
              <a:gd name="connsiteY2" fmla="*/ 1539689 h 1539689"/>
              <a:gd name="connsiteX3" fmla="*/ 0 w 3361765"/>
              <a:gd name="connsiteY3" fmla="*/ 1539689 h 1539689"/>
              <a:gd name="connsiteX0" fmla="*/ 0 w 4652683"/>
              <a:gd name="connsiteY0" fmla="*/ 1553136 h 1553136"/>
              <a:gd name="connsiteX1" fmla="*/ 2971801 w 4652683"/>
              <a:gd name="connsiteY1" fmla="*/ 0 h 1553136"/>
              <a:gd name="connsiteX2" fmla="*/ 4652683 w 4652683"/>
              <a:gd name="connsiteY2" fmla="*/ 1539689 h 1553136"/>
              <a:gd name="connsiteX3" fmla="*/ 0 w 4652683"/>
              <a:gd name="connsiteY3" fmla="*/ 1553136 h 1553136"/>
              <a:gd name="connsiteX0" fmla="*/ 0 w 4168592"/>
              <a:gd name="connsiteY0" fmla="*/ 1553136 h 1553136"/>
              <a:gd name="connsiteX1" fmla="*/ 2971801 w 4168592"/>
              <a:gd name="connsiteY1" fmla="*/ 0 h 1553136"/>
              <a:gd name="connsiteX2" fmla="*/ 4168592 w 4168592"/>
              <a:gd name="connsiteY2" fmla="*/ 1526242 h 1553136"/>
              <a:gd name="connsiteX3" fmla="*/ 0 w 4168592"/>
              <a:gd name="connsiteY3" fmla="*/ 1553136 h 1553136"/>
            </a:gdLst>
            <a:ahLst/>
            <a:cxnLst>
              <a:cxn ang="0">
                <a:pos x="connsiteX0" y="connsiteY0"/>
              </a:cxn>
              <a:cxn ang="0">
                <a:pos x="connsiteX1" y="connsiteY1"/>
              </a:cxn>
              <a:cxn ang="0">
                <a:pos x="connsiteX2" y="connsiteY2"/>
              </a:cxn>
              <a:cxn ang="0">
                <a:pos x="connsiteX3" y="connsiteY3"/>
              </a:cxn>
            </a:cxnLst>
            <a:rect l="l" t="t" r="r" b="b"/>
            <a:pathLst>
              <a:path w="4168592" h="1553136">
                <a:moveTo>
                  <a:pt x="0" y="1553136"/>
                </a:moveTo>
                <a:lnTo>
                  <a:pt x="2971801" y="0"/>
                </a:lnTo>
                <a:lnTo>
                  <a:pt x="4168592" y="1526242"/>
                </a:lnTo>
                <a:lnTo>
                  <a:pt x="0" y="1553136"/>
                </a:lnTo>
                <a:close/>
              </a:path>
            </a:pathLst>
          </a:cu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4" name="TextBox 3"/>
          <p:cNvSpPr txBox="1"/>
          <p:nvPr/>
        </p:nvSpPr>
        <p:spPr>
          <a:xfrm>
            <a:off x="389965" y="2457562"/>
            <a:ext cx="3509682" cy="1969770"/>
          </a:xfrm>
          <a:prstGeom prst="rect">
            <a:avLst/>
          </a:prstGeom>
          <a:noFill/>
        </p:spPr>
        <p:txBody>
          <a:bodyPr wrap="square" lIns="0" tIns="0" rIns="0" bIns="0" rtlCol="0">
            <a:spAutoFit/>
          </a:bodyPr>
          <a:lstStyle/>
          <a:p>
            <a:r>
              <a:rPr lang="en-US" sz="3200" b="1" dirty="0" smtClean="0">
                <a:solidFill>
                  <a:schemeClr val="accent1">
                    <a:alpha val="99000"/>
                  </a:schemeClr>
                </a:solidFill>
                <a:latin typeface="Segoe UI" pitchFamily="34" charset="0"/>
                <a:ea typeface="Segoe UI" pitchFamily="34" charset="0"/>
                <a:cs typeface="Segoe UI" pitchFamily="34" charset="0"/>
              </a:rPr>
              <a:t>Scan the Tag</a:t>
            </a:r>
          </a:p>
          <a:p>
            <a:r>
              <a:rPr lang="en-US" sz="3200" dirty="0" smtClean="0">
                <a:solidFill>
                  <a:schemeClr val="tx1">
                    <a:alpha val="99000"/>
                  </a:schemeClr>
                </a:solidFill>
                <a:latin typeface="Segoe UI" pitchFamily="34" charset="0"/>
                <a:ea typeface="Segoe UI" pitchFamily="34" charset="0"/>
                <a:cs typeface="Segoe UI" pitchFamily="34" charset="0"/>
              </a:rPr>
              <a:t>to evaluate this</a:t>
            </a:r>
            <a:endParaRPr lang="en-US" sz="3200" dirty="0">
              <a:solidFill>
                <a:schemeClr val="tx1">
                  <a:alpha val="99000"/>
                </a:schemeClr>
              </a:solidFill>
              <a:latin typeface="Segoe UI" pitchFamily="34" charset="0"/>
              <a:ea typeface="Segoe UI" pitchFamily="34" charset="0"/>
              <a:cs typeface="Segoe UI" pitchFamily="34" charset="0"/>
            </a:endParaRPr>
          </a:p>
          <a:p>
            <a:r>
              <a:rPr lang="en-US" sz="3200" dirty="0" smtClean="0">
                <a:solidFill>
                  <a:schemeClr val="tx1">
                    <a:alpha val="99000"/>
                  </a:schemeClr>
                </a:solidFill>
                <a:latin typeface="Segoe UI" pitchFamily="34" charset="0"/>
                <a:ea typeface="Segoe UI" pitchFamily="34" charset="0"/>
                <a:cs typeface="Segoe UI" pitchFamily="34" charset="0"/>
              </a:rPr>
              <a:t>session now on</a:t>
            </a:r>
          </a:p>
          <a:p>
            <a:r>
              <a:rPr lang="en-US" sz="3200" b="1" dirty="0" err="1" smtClean="0">
                <a:solidFill>
                  <a:schemeClr val="accent1">
                    <a:alpha val="99000"/>
                  </a:schemeClr>
                </a:solidFill>
                <a:latin typeface="Segoe UI" pitchFamily="34" charset="0"/>
                <a:ea typeface="Segoe UI" pitchFamily="34" charset="0"/>
                <a:cs typeface="Segoe UI" pitchFamily="34" charset="0"/>
              </a:rPr>
              <a:t>myTechEd</a:t>
            </a:r>
            <a:r>
              <a:rPr lang="en-US" sz="3200" b="1" dirty="0" smtClean="0">
                <a:solidFill>
                  <a:schemeClr val="accent1">
                    <a:alpha val="99000"/>
                  </a:schemeClr>
                </a:solidFill>
                <a:latin typeface="Segoe UI" pitchFamily="34" charset="0"/>
                <a:ea typeface="Segoe UI" pitchFamily="34" charset="0"/>
                <a:cs typeface="Segoe UI" pitchFamily="34" charset="0"/>
              </a:rPr>
              <a:t> Mobile</a:t>
            </a:r>
          </a:p>
        </p:txBody>
      </p:sp>
      <p:pic>
        <p:nvPicPr>
          <p:cNvPr id="6" name="Picture 4" descr="\\192.168.1.51\Shared\ADI_Projects\Microsoft\MS_11-01323_SpeechTek_PPT\ADI_Art\Working_Art\Mango_Start_Phone_English_Red_0610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0150" y="2457561"/>
            <a:ext cx="2033588" cy="38147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159643" y="1337471"/>
            <a:ext cx="4686138" cy="46861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Jordan\Desktop\TechEd_2012\TechEd-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9575904"/>
      </p:ext>
    </p:extLst>
  </p:cSld>
  <p:clrMapOvr>
    <a:masterClrMapping/>
  </p:clrMapOvr>
  <mc:AlternateContent xmlns:mc="http://schemas.openxmlformats.org/markup-compatibility/2006" xmlns:p14="http://schemas.microsoft.com/office/powerpoint/2010/main">
    <mc:Choice Requires="p14">
      <p:transition spd="slow" p14:dur="1500">
        <p14:pan/>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screen">
            <a:extLst>
              <a:ext uri="{28A0092B-C50C-407E-A947-70E740481C1C}">
                <a14:useLocalDpi xmlns:a14="http://schemas.microsoft.com/office/drawing/2010/main"/>
              </a:ext>
            </a:extLst>
          </a:blip>
          <a:stretch/>
        </p:blipFill>
        <p:spPr bwMode="black">
          <a:xfrm>
            <a:off x="4128282" y="3099788"/>
            <a:ext cx="3932261" cy="658425"/>
          </a:xfrm>
          <a:prstGeom prst="rect">
            <a:avLst/>
          </a:prstGeom>
          <a:noFill/>
          <a:ln>
            <a:noFill/>
          </a:ln>
        </p:spPr>
      </p:pic>
      <p:sp>
        <p:nvSpPr>
          <p:cNvPr id="5" name="Text Box 3"/>
          <p:cNvSpPr txBox="1">
            <a:spLocks noChangeArrowheads="1"/>
          </p:cNvSpPr>
          <p:nvPr/>
        </p:nvSpPr>
        <p:spPr bwMode="blackWhite">
          <a:xfrm>
            <a:off x="507868" y="5893415"/>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2012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part </a:t>
            </a:r>
            <a:r>
              <a:rPr lang="en-US" sz="700" dirty="0">
                <a:gradFill>
                  <a:gsLst>
                    <a:gs pos="0">
                      <a:schemeClr val="tx1"/>
                    </a:gs>
                    <a:gs pos="100000">
                      <a:schemeClr val="tx1"/>
                    </a:gs>
                  </a:gsLst>
                  <a:lin ang="5400000" scaled="0"/>
                </a:gradFill>
                <a:latin typeface="Segoe UI" pitchFamily="34" charset="0"/>
                <a:cs typeface="Arial" charset="0"/>
              </a:rPr>
              <a:t>of Microsoft, and Microsoft cannot guarantee the accuracy of any information provided after the date of this presentation.  </a:t>
            </a:r>
            <a:r>
              <a:rPr lang="en-US" sz="700" dirty="0" smtClean="0">
                <a:gradFill>
                  <a:gsLst>
                    <a:gs pos="0">
                      <a:schemeClr val="tx1"/>
                    </a:gs>
                    <a:gs pos="100000">
                      <a:schemeClr val="tx1"/>
                    </a:gs>
                  </a:gsLst>
                  <a:lin ang="5400000" scaled="0"/>
                </a:gradFill>
                <a:latin typeface="Segoe UI" pitchFamily="34" charset="0"/>
                <a:cs typeface="Arial" charset="0"/>
              </a:rPr>
              <a:t>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86290548"/>
              </p:ext>
            </p:extLst>
          </p:nvPr>
        </p:nvGraphicFramePr>
        <p:xfrm>
          <a:off x="475569" y="881742"/>
          <a:ext cx="10876643" cy="5061857"/>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2" descr="C:\Users\Jordan\Desktop\TechEd_2012\TechEd-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p:txBody>
          <a:bodyPr/>
          <a:lstStyle/>
          <a:p>
            <a:endParaRPr lang="en-US"/>
          </a:p>
        </p:txBody>
      </p:sp>
      <p:sp>
        <p:nvSpPr>
          <p:cNvPr id="7" name="Rectangle 6"/>
          <p:cNvSpPr>
            <a:spLocks noChangeAspect="1"/>
          </p:cNvSpPr>
          <p:nvPr/>
        </p:nvSpPr>
        <p:spPr bwMode="auto">
          <a:xfrm>
            <a:off x="13181012" y="-304800"/>
            <a:ext cx="1130577" cy="113385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Freeform 9"/>
          <p:cNvSpPr>
            <a:spLocks noEditPoints="1"/>
          </p:cNvSpPr>
          <p:nvPr/>
        </p:nvSpPr>
        <p:spPr bwMode="auto">
          <a:xfrm>
            <a:off x="11276012" y="228600"/>
            <a:ext cx="547418" cy="651308"/>
          </a:xfrm>
          <a:custGeom>
            <a:avLst/>
            <a:gdLst>
              <a:gd name="T0" fmla="*/ 8 w 348"/>
              <a:gd name="T1" fmla="*/ 0 h 414"/>
              <a:gd name="T2" fmla="*/ 0 w 348"/>
              <a:gd name="T3" fmla="*/ 406 h 414"/>
              <a:gd name="T4" fmla="*/ 340 w 348"/>
              <a:gd name="T5" fmla="*/ 414 h 414"/>
              <a:gd name="T6" fmla="*/ 348 w 348"/>
              <a:gd name="T7" fmla="*/ 8 h 414"/>
              <a:gd name="T8" fmla="*/ 333 w 348"/>
              <a:gd name="T9" fmla="*/ 399 h 414"/>
              <a:gd name="T10" fmla="*/ 15 w 348"/>
              <a:gd name="T11" fmla="*/ 15 h 414"/>
              <a:gd name="T12" fmla="*/ 333 w 348"/>
              <a:gd name="T13" fmla="*/ 399 h 414"/>
              <a:gd name="T14" fmla="*/ 33 w 348"/>
              <a:gd name="T15" fmla="*/ 43 h 414"/>
              <a:gd name="T16" fmla="*/ 307 w 348"/>
              <a:gd name="T17" fmla="*/ 36 h 414"/>
              <a:gd name="T18" fmla="*/ 315 w 348"/>
              <a:gd name="T19" fmla="*/ 104 h 414"/>
              <a:gd name="T20" fmla="*/ 41 w 348"/>
              <a:gd name="T21" fmla="*/ 111 h 414"/>
              <a:gd name="T22" fmla="*/ 108 w 348"/>
              <a:gd name="T23" fmla="*/ 141 h 414"/>
              <a:gd name="T24" fmla="*/ 123 w 348"/>
              <a:gd name="T25" fmla="*/ 203 h 414"/>
              <a:gd name="T26" fmla="*/ 53 w 348"/>
              <a:gd name="T27" fmla="*/ 210 h 414"/>
              <a:gd name="T28" fmla="*/ 108 w 348"/>
              <a:gd name="T29" fmla="*/ 195 h 414"/>
              <a:gd name="T30" fmla="*/ 198 w 348"/>
              <a:gd name="T31" fmla="*/ 141 h 414"/>
              <a:gd name="T32" fmla="*/ 212 w 348"/>
              <a:gd name="T33" fmla="*/ 203 h 414"/>
              <a:gd name="T34" fmla="*/ 143 w 348"/>
              <a:gd name="T35" fmla="*/ 210 h 414"/>
              <a:gd name="T36" fmla="*/ 198 w 348"/>
              <a:gd name="T37" fmla="*/ 195 h 414"/>
              <a:gd name="T38" fmla="*/ 287 w 348"/>
              <a:gd name="T39" fmla="*/ 141 h 414"/>
              <a:gd name="T40" fmla="*/ 302 w 348"/>
              <a:gd name="T41" fmla="*/ 203 h 414"/>
              <a:gd name="T42" fmla="*/ 233 w 348"/>
              <a:gd name="T43" fmla="*/ 210 h 414"/>
              <a:gd name="T44" fmla="*/ 287 w 348"/>
              <a:gd name="T45" fmla="*/ 195 h 414"/>
              <a:gd name="T46" fmla="*/ 108 w 348"/>
              <a:gd name="T47" fmla="*/ 314 h 414"/>
              <a:gd name="T48" fmla="*/ 123 w 348"/>
              <a:gd name="T49" fmla="*/ 376 h 414"/>
              <a:gd name="T50" fmla="*/ 53 w 348"/>
              <a:gd name="T51" fmla="*/ 384 h 414"/>
              <a:gd name="T52" fmla="*/ 108 w 348"/>
              <a:gd name="T53" fmla="*/ 369 h 414"/>
              <a:gd name="T54" fmla="*/ 198 w 348"/>
              <a:gd name="T55" fmla="*/ 314 h 414"/>
              <a:gd name="T56" fmla="*/ 212 w 348"/>
              <a:gd name="T57" fmla="*/ 376 h 414"/>
              <a:gd name="T58" fmla="*/ 143 w 348"/>
              <a:gd name="T59" fmla="*/ 384 h 414"/>
              <a:gd name="T60" fmla="*/ 198 w 348"/>
              <a:gd name="T61" fmla="*/ 369 h 414"/>
              <a:gd name="T62" fmla="*/ 287 w 348"/>
              <a:gd name="T63" fmla="*/ 314 h 414"/>
              <a:gd name="T64" fmla="*/ 302 w 348"/>
              <a:gd name="T65" fmla="*/ 376 h 414"/>
              <a:gd name="T66" fmla="*/ 233 w 348"/>
              <a:gd name="T67" fmla="*/ 384 h 414"/>
              <a:gd name="T68" fmla="*/ 287 w 348"/>
              <a:gd name="T69" fmla="*/ 369 h 414"/>
              <a:gd name="T70" fmla="*/ 108 w 348"/>
              <a:gd name="T71" fmla="*/ 227 h 414"/>
              <a:gd name="T72" fmla="*/ 123 w 348"/>
              <a:gd name="T73" fmla="*/ 289 h 414"/>
              <a:gd name="T74" fmla="*/ 53 w 348"/>
              <a:gd name="T75" fmla="*/ 297 h 414"/>
              <a:gd name="T76" fmla="*/ 108 w 348"/>
              <a:gd name="T77" fmla="*/ 282 h 414"/>
              <a:gd name="T78" fmla="*/ 198 w 348"/>
              <a:gd name="T79" fmla="*/ 227 h 414"/>
              <a:gd name="T80" fmla="*/ 212 w 348"/>
              <a:gd name="T81" fmla="*/ 289 h 414"/>
              <a:gd name="T82" fmla="*/ 143 w 348"/>
              <a:gd name="T83" fmla="*/ 297 h 414"/>
              <a:gd name="T84" fmla="*/ 198 w 348"/>
              <a:gd name="T85" fmla="*/ 282 h 414"/>
              <a:gd name="T86" fmla="*/ 287 w 348"/>
              <a:gd name="T87" fmla="*/ 227 h 414"/>
              <a:gd name="T88" fmla="*/ 302 w 348"/>
              <a:gd name="T89" fmla="*/ 289 h 414"/>
              <a:gd name="T90" fmla="*/ 233 w 348"/>
              <a:gd name="T91" fmla="*/ 297 h 414"/>
              <a:gd name="T92" fmla="*/ 287 w 348"/>
              <a:gd name="T93" fmla="*/ 28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8" h="414">
                <a:moveTo>
                  <a:pt x="340" y="0"/>
                </a:moveTo>
                <a:cubicBezTo>
                  <a:pt x="8" y="0"/>
                  <a:pt x="8" y="0"/>
                  <a:pt x="8" y="0"/>
                </a:cubicBezTo>
                <a:cubicBezTo>
                  <a:pt x="4" y="0"/>
                  <a:pt x="0" y="4"/>
                  <a:pt x="0" y="8"/>
                </a:cubicBezTo>
                <a:cubicBezTo>
                  <a:pt x="0" y="406"/>
                  <a:pt x="0" y="406"/>
                  <a:pt x="0" y="406"/>
                </a:cubicBezTo>
                <a:cubicBezTo>
                  <a:pt x="0" y="410"/>
                  <a:pt x="4" y="414"/>
                  <a:pt x="8" y="414"/>
                </a:cubicBezTo>
                <a:cubicBezTo>
                  <a:pt x="340" y="414"/>
                  <a:pt x="340" y="414"/>
                  <a:pt x="340" y="414"/>
                </a:cubicBezTo>
                <a:cubicBezTo>
                  <a:pt x="344" y="414"/>
                  <a:pt x="348" y="410"/>
                  <a:pt x="348" y="406"/>
                </a:cubicBezTo>
                <a:cubicBezTo>
                  <a:pt x="348" y="8"/>
                  <a:pt x="348" y="8"/>
                  <a:pt x="348" y="8"/>
                </a:cubicBezTo>
                <a:cubicBezTo>
                  <a:pt x="348" y="4"/>
                  <a:pt x="344" y="0"/>
                  <a:pt x="340" y="0"/>
                </a:cubicBezTo>
                <a:close/>
                <a:moveTo>
                  <a:pt x="333" y="399"/>
                </a:moveTo>
                <a:cubicBezTo>
                  <a:pt x="15" y="399"/>
                  <a:pt x="15" y="399"/>
                  <a:pt x="15" y="399"/>
                </a:cubicBezTo>
                <a:cubicBezTo>
                  <a:pt x="15" y="15"/>
                  <a:pt x="15" y="15"/>
                  <a:pt x="15" y="15"/>
                </a:cubicBezTo>
                <a:cubicBezTo>
                  <a:pt x="333" y="15"/>
                  <a:pt x="333" y="15"/>
                  <a:pt x="333" y="15"/>
                </a:cubicBezTo>
                <a:lnTo>
                  <a:pt x="333" y="399"/>
                </a:lnTo>
                <a:close/>
                <a:moveTo>
                  <a:pt x="33" y="104"/>
                </a:moveTo>
                <a:cubicBezTo>
                  <a:pt x="33" y="43"/>
                  <a:pt x="33" y="43"/>
                  <a:pt x="33" y="43"/>
                </a:cubicBezTo>
                <a:cubicBezTo>
                  <a:pt x="33" y="39"/>
                  <a:pt x="37" y="36"/>
                  <a:pt x="41" y="36"/>
                </a:cubicBezTo>
                <a:cubicBezTo>
                  <a:pt x="307" y="36"/>
                  <a:pt x="307" y="36"/>
                  <a:pt x="307" y="36"/>
                </a:cubicBezTo>
                <a:cubicBezTo>
                  <a:pt x="311" y="36"/>
                  <a:pt x="315" y="39"/>
                  <a:pt x="315" y="43"/>
                </a:cubicBezTo>
                <a:cubicBezTo>
                  <a:pt x="315" y="104"/>
                  <a:pt x="315" y="104"/>
                  <a:pt x="315" y="104"/>
                </a:cubicBezTo>
                <a:cubicBezTo>
                  <a:pt x="315" y="108"/>
                  <a:pt x="311" y="111"/>
                  <a:pt x="307" y="111"/>
                </a:cubicBezTo>
                <a:cubicBezTo>
                  <a:pt x="41" y="111"/>
                  <a:pt x="41" y="111"/>
                  <a:pt x="41" y="111"/>
                </a:cubicBezTo>
                <a:cubicBezTo>
                  <a:pt x="37" y="111"/>
                  <a:pt x="33" y="108"/>
                  <a:pt x="33" y="104"/>
                </a:cubicBezTo>
                <a:close/>
                <a:moveTo>
                  <a:pt x="108" y="141"/>
                </a:moveTo>
                <a:cubicBezTo>
                  <a:pt x="123" y="141"/>
                  <a:pt x="123" y="141"/>
                  <a:pt x="123" y="141"/>
                </a:cubicBezTo>
                <a:cubicBezTo>
                  <a:pt x="123" y="203"/>
                  <a:pt x="123" y="203"/>
                  <a:pt x="123" y="203"/>
                </a:cubicBezTo>
                <a:cubicBezTo>
                  <a:pt x="123" y="207"/>
                  <a:pt x="119" y="210"/>
                  <a:pt x="115" y="210"/>
                </a:cubicBezTo>
                <a:cubicBezTo>
                  <a:pt x="53" y="210"/>
                  <a:pt x="53" y="210"/>
                  <a:pt x="53" y="210"/>
                </a:cubicBezTo>
                <a:cubicBezTo>
                  <a:pt x="53" y="195"/>
                  <a:pt x="53" y="195"/>
                  <a:pt x="53" y="195"/>
                </a:cubicBezTo>
                <a:cubicBezTo>
                  <a:pt x="108" y="195"/>
                  <a:pt x="108" y="195"/>
                  <a:pt x="108" y="195"/>
                </a:cubicBezTo>
                <a:lnTo>
                  <a:pt x="108" y="141"/>
                </a:lnTo>
                <a:close/>
                <a:moveTo>
                  <a:pt x="198" y="141"/>
                </a:moveTo>
                <a:cubicBezTo>
                  <a:pt x="212" y="141"/>
                  <a:pt x="212" y="141"/>
                  <a:pt x="212" y="141"/>
                </a:cubicBezTo>
                <a:cubicBezTo>
                  <a:pt x="212" y="203"/>
                  <a:pt x="212" y="203"/>
                  <a:pt x="212" y="203"/>
                </a:cubicBezTo>
                <a:cubicBezTo>
                  <a:pt x="212" y="207"/>
                  <a:pt x="209" y="210"/>
                  <a:pt x="205" y="210"/>
                </a:cubicBezTo>
                <a:cubicBezTo>
                  <a:pt x="143" y="210"/>
                  <a:pt x="143" y="210"/>
                  <a:pt x="143" y="210"/>
                </a:cubicBezTo>
                <a:cubicBezTo>
                  <a:pt x="143" y="195"/>
                  <a:pt x="143" y="195"/>
                  <a:pt x="143" y="195"/>
                </a:cubicBezTo>
                <a:cubicBezTo>
                  <a:pt x="198" y="195"/>
                  <a:pt x="198" y="195"/>
                  <a:pt x="198" y="195"/>
                </a:cubicBezTo>
                <a:lnTo>
                  <a:pt x="198" y="141"/>
                </a:lnTo>
                <a:close/>
                <a:moveTo>
                  <a:pt x="287" y="141"/>
                </a:moveTo>
                <a:cubicBezTo>
                  <a:pt x="302" y="141"/>
                  <a:pt x="302" y="141"/>
                  <a:pt x="302" y="141"/>
                </a:cubicBezTo>
                <a:cubicBezTo>
                  <a:pt x="302" y="203"/>
                  <a:pt x="302" y="203"/>
                  <a:pt x="302" y="203"/>
                </a:cubicBezTo>
                <a:cubicBezTo>
                  <a:pt x="302" y="207"/>
                  <a:pt x="299" y="210"/>
                  <a:pt x="295" y="210"/>
                </a:cubicBezTo>
                <a:cubicBezTo>
                  <a:pt x="233" y="210"/>
                  <a:pt x="233" y="210"/>
                  <a:pt x="233" y="210"/>
                </a:cubicBezTo>
                <a:cubicBezTo>
                  <a:pt x="233" y="195"/>
                  <a:pt x="233" y="195"/>
                  <a:pt x="233" y="195"/>
                </a:cubicBezTo>
                <a:cubicBezTo>
                  <a:pt x="287" y="195"/>
                  <a:pt x="287" y="195"/>
                  <a:pt x="287" y="195"/>
                </a:cubicBezTo>
                <a:lnTo>
                  <a:pt x="287" y="141"/>
                </a:lnTo>
                <a:close/>
                <a:moveTo>
                  <a:pt x="108" y="314"/>
                </a:moveTo>
                <a:cubicBezTo>
                  <a:pt x="123" y="314"/>
                  <a:pt x="123" y="314"/>
                  <a:pt x="123" y="314"/>
                </a:cubicBezTo>
                <a:cubicBezTo>
                  <a:pt x="123" y="376"/>
                  <a:pt x="123" y="376"/>
                  <a:pt x="123" y="376"/>
                </a:cubicBezTo>
                <a:cubicBezTo>
                  <a:pt x="123" y="380"/>
                  <a:pt x="119" y="384"/>
                  <a:pt x="115" y="384"/>
                </a:cubicBezTo>
                <a:cubicBezTo>
                  <a:pt x="53" y="384"/>
                  <a:pt x="53" y="384"/>
                  <a:pt x="53" y="384"/>
                </a:cubicBezTo>
                <a:cubicBezTo>
                  <a:pt x="53" y="369"/>
                  <a:pt x="53" y="369"/>
                  <a:pt x="53" y="369"/>
                </a:cubicBezTo>
                <a:cubicBezTo>
                  <a:pt x="108" y="369"/>
                  <a:pt x="108" y="369"/>
                  <a:pt x="108" y="369"/>
                </a:cubicBezTo>
                <a:lnTo>
                  <a:pt x="108" y="314"/>
                </a:lnTo>
                <a:close/>
                <a:moveTo>
                  <a:pt x="198" y="314"/>
                </a:moveTo>
                <a:cubicBezTo>
                  <a:pt x="212" y="314"/>
                  <a:pt x="212" y="314"/>
                  <a:pt x="212" y="314"/>
                </a:cubicBezTo>
                <a:cubicBezTo>
                  <a:pt x="212" y="376"/>
                  <a:pt x="212" y="376"/>
                  <a:pt x="212" y="376"/>
                </a:cubicBezTo>
                <a:cubicBezTo>
                  <a:pt x="212" y="380"/>
                  <a:pt x="209" y="384"/>
                  <a:pt x="205" y="384"/>
                </a:cubicBezTo>
                <a:cubicBezTo>
                  <a:pt x="143" y="384"/>
                  <a:pt x="143" y="384"/>
                  <a:pt x="143" y="384"/>
                </a:cubicBezTo>
                <a:cubicBezTo>
                  <a:pt x="143" y="369"/>
                  <a:pt x="143" y="369"/>
                  <a:pt x="143" y="369"/>
                </a:cubicBezTo>
                <a:cubicBezTo>
                  <a:pt x="198" y="369"/>
                  <a:pt x="198" y="369"/>
                  <a:pt x="198" y="369"/>
                </a:cubicBezTo>
                <a:lnTo>
                  <a:pt x="198" y="314"/>
                </a:lnTo>
                <a:close/>
                <a:moveTo>
                  <a:pt x="287" y="314"/>
                </a:moveTo>
                <a:cubicBezTo>
                  <a:pt x="302" y="314"/>
                  <a:pt x="302" y="314"/>
                  <a:pt x="302" y="314"/>
                </a:cubicBezTo>
                <a:cubicBezTo>
                  <a:pt x="302" y="376"/>
                  <a:pt x="302" y="376"/>
                  <a:pt x="302" y="376"/>
                </a:cubicBezTo>
                <a:cubicBezTo>
                  <a:pt x="302" y="380"/>
                  <a:pt x="299" y="384"/>
                  <a:pt x="295" y="384"/>
                </a:cubicBezTo>
                <a:cubicBezTo>
                  <a:pt x="233" y="384"/>
                  <a:pt x="233" y="384"/>
                  <a:pt x="233" y="384"/>
                </a:cubicBezTo>
                <a:cubicBezTo>
                  <a:pt x="233" y="369"/>
                  <a:pt x="233" y="369"/>
                  <a:pt x="233" y="369"/>
                </a:cubicBezTo>
                <a:cubicBezTo>
                  <a:pt x="287" y="369"/>
                  <a:pt x="287" y="369"/>
                  <a:pt x="287" y="369"/>
                </a:cubicBezTo>
                <a:lnTo>
                  <a:pt x="287" y="314"/>
                </a:lnTo>
                <a:close/>
                <a:moveTo>
                  <a:pt x="108" y="227"/>
                </a:moveTo>
                <a:cubicBezTo>
                  <a:pt x="123" y="227"/>
                  <a:pt x="123" y="227"/>
                  <a:pt x="123" y="227"/>
                </a:cubicBezTo>
                <a:cubicBezTo>
                  <a:pt x="123" y="289"/>
                  <a:pt x="123" y="289"/>
                  <a:pt x="123" y="289"/>
                </a:cubicBezTo>
                <a:cubicBezTo>
                  <a:pt x="123" y="293"/>
                  <a:pt x="119" y="297"/>
                  <a:pt x="115" y="297"/>
                </a:cubicBezTo>
                <a:cubicBezTo>
                  <a:pt x="53" y="297"/>
                  <a:pt x="53" y="297"/>
                  <a:pt x="53" y="297"/>
                </a:cubicBezTo>
                <a:cubicBezTo>
                  <a:pt x="53" y="282"/>
                  <a:pt x="53" y="282"/>
                  <a:pt x="53" y="282"/>
                </a:cubicBezTo>
                <a:cubicBezTo>
                  <a:pt x="108" y="282"/>
                  <a:pt x="108" y="282"/>
                  <a:pt x="108" y="282"/>
                </a:cubicBezTo>
                <a:lnTo>
                  <a:pt x="108" y="227"/>
                </a:lnTo>
                <a:close/>
                <a:moveTo>
                  <a:pt x="198" y="227"/>
                </a:moveTo>
                <a:cubicBezTo>
                  <a:pt x="212" y="227"/>
                  <a:pt x="212" y="227"/>
                  <a:pt x="212" y="227"/>
                </a:cubicBezTo>
                <a:cubicBezTo>
                  <a:pt x="212" y="289"/>
                  <a:pt x="212" y="289"/>
                  <a:pt x="212" y="289"/>
                </a:cubicBezTo>
                <a:cubicBezTo>
                  <a:pt x="212" y="293"/>
                  <a:pt x="209" y="297"/>
                  <a:pt x="205" y="297"/>
                </a:cubicBezTo>
                <a:cubicBezTo>
                  <a:pt x="143" y="297"/>
                  <a:pt x="143" y="297"/>
                  <a:pt x="143" y="297"/>
                </a:cubicBezTo>
                <a:cubicBezTo>
                  <a:pt x="143" y="282"/>
                  <a:pt x="143" y="282"/>
                  <a:pt x="143" y="282"/>
                </a:cubicBezTo>
                <a:cubicBezTo>
                  <a:pt x="198" y="282"/>
                  <a:pt x="198" y="282"/>
                  <a:pt x="198" y="282"/>
                </a:cubicBezTo>
                <a:lnTo>
                  <a:pt x="198" y="227"/>
                </a:lnTo>
                <a:close/>
                <a:moveTo>
                  <a:pt x="287" y="227"/>
                </a:moveTo>
                <a:cubicBezTo>
                  <a:pt x="302" y="227"/>
                  <a:pt x="302" y="227"/>
                  <a:pt x="302" y="227"/>
                </a:cubicBezTo>
                <a:cubicBezTo>
                  <a:pt x="302" y="289"/>
                  <a:pt x="302" y="289"/>
                  <a:pt x="302" y="289"/>
                </a:cubicBezTo>
                <a:cubicBezTo>
                  <a:pt x="302" y="293"/>
                  <a:pt x="299" y="297"/>
                  <a:pt x="295" y="297"/>
                </a:cubicBezTo>
                <a:cubicBezTo>
                  <a:pt x="233" y="297"/>
                  <a:pt x="233" y="297"/>
                  <a:pt x="233" y="297"/>
                </a:cubicBezTo>
                <a:cubicBezTo>
                  <a:pt x="233" y="282"/>
                  <a:pt x="233" y="282"/>
                  <a:pt x="233" y="282"/>
                </a:cubicBezTo>
                <a:cubicBezTo>
                  <a:pt x="287" y="282"/>
                  <a:pt x="287" y="282"/>
                  <a:pt x="287" y="282"/>
                </a:cubicBezTo>
                <a:lnTo>
                  <a:pt x="287" y="227"/>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a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Entity Framework?</a:t>
            </a:r>
            <a:endParaRPr lang="en-US" dirty="0"/>
          </a:p>
        </p:txBody>
      </p:sp>
      <p:sp>
        <p:nvSpPr>
          <p:cNvPr id="3" name="Content Placeholder 2"/>
          <p:cNvSpPr>
            <a:spLocks noGrp="1"/>
          </p:cNvSpPr>
          <p:nvPr>
            <p:ph sz="quarter" idx="1"/>
          </p:nvPr>
        </p:nvSpPr>
        <p:spPr>
          <a:xfrm>
            <a:off x="531812" y="1219200"/>
            <a:ext cx="10834207" cy="4959351"/>
          </a:xfrm>
        </p:spPr>
        <p:txBody>
          <a:bodyPr>
            <a:normAutofit lnSpcReduction="10000"/>
          </a:bodyPr>
          <a:lstStyle/>
          <a:p>
            <a:r>
              <a:rPr lang="en-US" dirty="0" smtClean="0"/>
              <a:t>FAST Setup – Data code written for you</a:t>
            </a:r>
          </a:p>
          <a:p>
            <a:r>
              <a:rPr lang="en-US" dirty="0" smtClean="0"/>
              <a:t>No manual managing of</a:t>
            </a:r>
          </a:p>
          <a:p>
            <a:pPr lvl="1"/>
            <a:r>
              <a:rPr lang="en-US" dirty="0" smtClean="0"/>
              <a:t>Keys, Relationships (</a:t>
            </a:r>
            <a:r>
              <a:rPr lang="en-US" dirty="0" err="1" smtClean="0"/>
              <a:t>Order.Customer</a:t>
            </a:r>
            <a:r>
              <a:rPr lang="en-US" dirty="0" smtClean="0"/>
              <a:t> = customer)</a:t>
            </a:r>
          </a:p>
          <a:p>
            <a:pPr lvl="1"/>
            <a:r>
              <a:rPr lang="en-US" dirty="0" smtClean="0"/>
              <a:t>Eager/lazy loading</a:t>
            </a:r>
          </a:p>
          <a:p>
            <a:pPr lvl="1"/>
            <a:r>
              <a:rPr lang="en-US" dirty="0" smtClean="0"/>
              <a:t>Validation</a:t>
            </a:r>
          </a:p>
          <a:p>
            <a:r>
              <a:rPr lang="en-US" dirty="0" smtClean="0"/>
              <a:t>Smart updates only for changed columns</a:t>
            </a:r>
          </a:p>
          <a:p>
            <a:pPr lvl="1"/>
            <a:r>
              <a:rPr lang="en-US" dirty="0" smtClean="0"/>
              <a:t>No changes to object = No update to the database</a:t>
            </a:r>
          </a:p>
          <a:p>
            <a:r>
              <a:rPr lang="en-US" dirty="0" smtClean="0"/>
              <a:t>All Major RDMS supported</a:t>
            </a:r>
          </a:p>
          <a:p>
            <a:r>
              <a:rPr lang="en-US" dirty="0" smtClean="0"/>
              <a:t>No SQL Injection!!</a:t>
            </a:r>
          </a:p>
          <a:p>
            <a:r>
              <a:rPr lang="en-US" dirty="0" smtClean="0"/>
              <a:t>Easy API (</a:t>
            </a:r>
            <a:r>
              <a:rPr lang="en-US" dirty="0" err="1" smtClean="0"/>
              <a:t>DbContext</a:t>
            </a:r>
            <a:r>
              <a:rPr lang="en-US" dirty="0" smtClean="0"/>
              <a:t>), Code First, and </a:t>
            </a:r>
            <a:r>
              <a:rPr lang="en-US" dirty="0" err="1" smtClean="0"/>
              <a:t>Enum</a:t>
            </a:r>
            <a:r>
              <a:rPr lang="en-US" dirty="0" smtClean="0"/>
              <a:t> support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20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a ‘Real’ Web App?</a:t>
            </a:r>
            <a:endParaRPr lang="en-US" dirty="0"/>
          </a:p>
        </p:txBody>
      </p:sp>
      <p:sp>
        <p:nvSpPr>
          <p:cNvPr id="3" name="Content Placeholder 2"/>
          <p:cNvSpPr>
            <a:spLocks noGrp="1"/>
          </p:cNvSpPr>
          <p:nvPr>
            <p:ph idx="1"/>
          </p:nvPr>
        </p:nvSpPr>
        <p:spPr>
          <a:xfrm>
            <a:off x="608012" y="1219200"/>
            <a:ext cx="10389219" cy="3594830"/>
          </a:xfrm>
        </p:spPr>
        <p:txBody>
          <a:bodyPr/>
          <a:lstStyle/>
          <a:p>
            <a:r>
              <a:rPr lang="en-US" dirty="0" smtClean="0"/>
              <a:t>Samples inadequate for ‘organized’ N-Tier apps</a:t>
            </a:r>
          </a:p>
          <a:p>
            <a:r>
              <a:rPr lang="en-US" dirty="0" smtClean="0"/>
              <a:t>Beyond prototype or </a:t>
            </a:r>
            <a:r>
              <a:rPr lang="en-US" dirty="0" err="1" smtClean="0"/>
              <a:t>uber</a:t>
            </a:r>
            <a:r>
              <a:rPr lang="en-US" dirty="0" smtClean="0"/>
              <a:t>-basic CRUD</a:t>
            </a:r>
          </a:p>
          <a:p>
            <a:r>
              <a:rPr lang="en-US" dirty="0" smtClean="0"/>
              <a:t>An app you don’t want all code in one project</a:t>
            </a:r>
          </a:p>
          <a:p>
            <a:r>
              <a:rPr lang="en-US" dirty="0" smtClean="0"/>
              <a:t>An app that clearly has separate layers</a:t>
            </a:r>
          </a:p>
          <a:p>
            <a:r>
              <a:rPr lang="en-US" dirty="0" smtClean="0"/>
              <a:t>Apps with Complex logic/views</a:t>
            </a:r>
          </a:p>
          <a:p>
            <a:r>
              <a:rPr lang="en-US" dirty="0" smtClean="0"/>
              <a:t>An app that could benefit from Dependency Injection (See blog for complete usage with EF)</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Everything you need</a:t>
            </a:r>
            <a:endParaRPr lang="en-US" dirty="0"/>
          </a:p>
        </p:txBody>
      </p:sp>
      <p:sp>
        <p:nvSpPr>
          <p:cNvPr id="3" name="Content Placeholder 2"/>
          <p:cNvSpPr>
            <a:spLocks noGrp="1"/>
          </p:cNvSpPr>
          <p:nvPr>
            <p:ph sz="quarter" idx="1"/>
          </p:nvPr>
        </p:nvSpPr>
        <p:spPr>
          <a:xfrm>
            <a:off x="531812" y="1143000"/>
            <a:ext cx="9823008" cy="5035551"/>
          </a:xfrm>
        </p:spPr>
        <p:txBody>
          <a:bodyPr>
            <a:normAutofit fontScale="85000" lnSpcReduction="20000"/>
          </a:bodyPr>
          <a:lstStyle/>
          <a:p>
            <a:r>
              <a:rPr lang="en-US" sz="3800" dirty="0" smtClean="0"/>
              <a:t>Install Entity Framework</a:t>
            </a:r>
          </a:p>
          <a:p>
            <a:r>
              <a:rPr lang="en-US" sz="3600" dirty="0" smtClean="0"/>
              <a:t>  </a:t>
            </a:r>
            <a:r>
              <a:rPr lang="en-US" sz="3600" dirty="0" smtClean="0">
                <a:solidFill>
                  <a:schemeClr val="accent6"/>
                </a:solidFill>
              </a:rPr>
              <a:t>Install-Package </a:t>
            </a:r>
            <a:r>
              <a:rPr lang="en-US" sz="3600" dirty="0" err="1" smtClean="0">
                <a:solidFill>
                  <a:schemeClr val="accent6"/>
                </a:solidFill>
              </a:rPr>
              <a:t>EntityFramework</a:t>
            </a:r>
            <a:endParaRPr lang="en-US" sz="3600" dirty="0" smtClean="0">
              <a:solidFill>
                <a:schemeClr val="accent6"/>
              </a:solidFill>
            </a:endParaRPr>
          </a:p>
          <a:p>
            <a:r>
              <a:rPr lang="en-US" sz="3800" dirty="0" smtClean="0">
                <a:solidFill>
                  <a:schemeClr val="tx2">
                    <a:lumMod val="60000"/>
                    <a:lumOff val="40000"/>
                  </a:schemeClr>
                </a:solidFill>
              </a:rPr>
              <a:t>SQL Compact Toolbox, EF Power Tools</a:t>
            </a:r>
          </a:p>
          <a:p>
            <a:r>
              <a:rPr lang="en-US" sz="3800" dirty="0" smtClean="0"/>
              <a:t>Create your projects in layers</a:t>
            </a:r>
          </a:p>
          <a:p>
            <a:pPr lvl="1"/>
            <a:r>
              <a:rPr lang="en-US" dirty="0" smtClean="0">
                <a:solidFill>
                  <a:schemeClr val="tx1"/>
                </a:solidFill>
              </a:rPr>
              <a:t>Web </a:t>
            </a:r>
          </a:p>
          <a:p>
            <a:pPr lvl="1"/>
            <a:r>
              <a:rPr lang="en-US" dirty="0" smtClean="0">
                <a:solidFill>
                  <a:schemeClr val="tx1"/>
                </a:solidFill>
              </a:rPr>
              <a:t>Domain– Entities and Repository Interfaces</a:t>
            </a:r>
          </a:p>
          <a:p>
            <a:pPr lvl="1"/>
            <a:r>
              <a:rPr lang="en-US" dirty="0" err="1" smtClean="0">
                <a:solidFill>
                  <a:schemeClr val="tx1"/>
                </a:solidFill>
              </a:rPr>
              <a:t>DataAccess</a:t>
            </a:r>
            <a:r>
              <a:rPr lang="en-US" dirty="0" smtClean="0">
                <a:solidFill>
                  <a:schemeClr val="tx1"/>
                </a:solidFill>
              </a:rPr>
              <a:t> (Contains repository implementation and Context)</a:t>
            </a:r>
          </a:p>
          <a:p>
            <a:pPr lvl="1"/>
            <a:r>
              <a:rPr lang="en-US" dirty="0" smtClean="0">
                <a:solidFill>
                  <a:schemeClr val="tx1"/>
                </a:solidFill>
              </a:rPr>
              <a:t>Test Project</a:t>
            </a:r>
          </a:p>
          <a:p>
            <a:r>
              <a:rPr lang="en-US" sz="3800" dirty="0" smtClean="0"/>
              <a:t>Design/Create Entities</a:t>
            </a:r>
          </a:p>
          <a:p>
            <a:r>
              <a:rPr lang="en-US" sz="3800" dirty="0" smtClean="0"/>
              <a:t>Add Validation</a:t>
            </a:r>
          </a:p>
          <a:p>
            <a:r>
              <a:rPr lang="en-US" sz="3800" dirty="0" smtClean="0"/>
              <a:t>Handle concurrency</a:t>
            </a:r>
          </a:p>
          <a:p>
            <a:r>
              <a:rPr lang="en-US" sz="3800" dirty="0" smtClean="0"/>
              <a:t>Use Repository Pattern for ALL CRUD operations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20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2000"/>
                                        <p:tgtEl>
                                          <p:spTgt spid="3">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fade">
                                      <p:cBhvr>
                                        <p:cTn id="49" dur="2000"/>
                                        <p:tgtEl>
                                          <p:spTgt spid="3">
                                            <p:txEl>
                                              <p:pRg st="10" end="1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
                                            <p:txEl>
                                              <p:pRg st="11" end="11"/>
                                            </p:txEl>
                                          </p:spTgt>
                                        </p:tgtEl>
                                        <p:attrNameLst>
                                          <p:attrName>style.visibility</p:attrName>
                                        </p:attrNameLst>
                                      </p:cBhvr>
                                      <p:to>
                                        <p:strVal val="visible"/>
                                      </p:to>
                                    </p:set>
                                    <p:animEffect transition="in" filter="fade">
                                      <p:cBhvr>
                                        <p:cTn id="54"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First/Database First</a:t>
            </a:r>
            <a:endParaRPr lang="en-US" dirty="0"/>
          </a:p>
        </p:txBody>
      </p:sp>
      <p:sp>
        <p:nvSpPr>
          <p:cNvPr id="3" name="Content Placeholder 2"/>
          <p:cNvSpPr>
            <a:spLocks noGrp="1"/>
          </p:cNvSpPr>
          <p:nvPr>
            <p:ph sz="quarter" idx="1"/>
          </p:nvPr>
        </p:nvSpPr>
        <p:spPr>
          <a:xfrm>
            <a:off x="455612" y="1219200"/>
            <a:ext cx="10737471" cy="4770437"/>
          </a:xfrm>
        </p:spPr>
        <p:txBody>
          <a:bodyPr>
            <a:normAutofit/>
          </a:bodyPr>
          <a:lstStyle/>
          <a:p>
            <a:r>
              <a:rPr lang="en-US" dirty="0" smtClean="0"/>
              <a:t>Pros</a:t>
            </a:r>
          </a:p>
          <a:p>
            <a:pPr lvl="1"/>
            <a:r>
              <a:rPr lang="en-US" dirty="0" smtClean="0"/>
              <a:t>Visual Designer -&gt; Architectural documentation</a:t>
            </a:r>
          </a:p>
          <a:p>
            <a:pPr lvl="1"/>
            <a:r>
              <a:rPr lang="en-US" dirty="0" smtClean="0"/>
              <a:t>Easy code regeneration with model or db changes</a:t>
            </a:r>
          </a:p>
          <a:p>
            <a:pPr lvl="1"/>
            <a:r>
              <a:rPr lang="en-US" dirty="0" smtClean="0"/>
              <a:t>Very fast implementation</a:t>
            </a:r>
          </a:p>
          <a:p>
            <a:r>
              <a:rPr lang="en-US" dirty="0" smtClean="0"/>
              <a:t>Cons</a:t>
            </a:r>
          </a:p>
          <a:p>
            <a:pPr lvl="1"/>
            <a:r>
              <a:rPr lang="en-US" dirty="0" smtClean="0"/>
              <a:t>May not prefer to deal with XML based EDMX file</a:t>
            </a:r>
          </a:p>
          <a:p>
            <a:pPr lvl="1"/>
            <a:r>
              <a:rPr lang="en-US" dirty="0" smtClean="0"/>
              <a:t>Some may feel loss of control without ‘pure’ code</a:t>
            </a:r>
          </a:p>
          <a:p>
            <a:pPr lvl="1">
              <a:buNone/>
            </a:pPr>
            <a:r>
              <a:rPr lang="en-US" dirty="0" smtClean="0"/>
              <a:t>Please use: </a:t>
            </a:r>
            <a:r>
              <a:rPr lang="en-US" dirty="0" smtClean="0">
                <a:solidFill>
                  <a:srgbClr val="FFCC00"/>
                </a:solidFill>
              </a:rPr>
              <a:t>ADO.NET </a:t>
            </a:r>
            <a:r>
              <a:rPr lang="en-US" dirty="0" err="1" smtClean="0">
                <a:solidFill>
                  <a:srgbClr val="FFCC00"/>
                </a:solidFill>
              </a:rPr>
              <a:t>DbContext</a:t>
            </a:r>
            <a:r>
              <a:rPr lang="en-US" dirty="0" smtClean="0">
                <a:solidFill>
                  <a:srgbClr val="FFCC00"/>
                </a:solidFill>
              </a:rPr>
              <a:t> Generator T4 Templates</a:t>
            </a:r>
          </a:p>
          <a:p>
            <a:pPr lvl="1">
              <a:buNone/>
            </a:pP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First</a:t>
            </a:r>
            <a:endParaRPr lang="en-US" dirty="0"/>
          </a:p>
        </p:txBody>
      </p:sp>
      <p:sp>
        <p:nvSpPr>
          <p:cNvPr id="3" name="Content Placeholder 2"/>
          <p:cNvSpPr>
            <a:spLocks noGrp="1"/>
          </p:cNvSpPr>
          <p:nvPr>
            <p:ph sz="quarter" idx="1"/>
          </p:nvPr>
        </p:nvSpPr>
        <p:spPr>
          <a:xfrm>
            <a:off x="455612" y="1173163"/>
            <a:ext cx="10408566" cy="4770437"/>
          </a:xfrm>
        </p:spPr>
        <p:txBody>
          <a:bodyPr>
            <a:normAutofit fontScale="92500" lnSpcReduction="10000"/>
          </a:bodyPr>
          <a:lstStyle/>
          <a:p>
            <a:r>
              <a:rPr lang="en-US" sz="3700" dirty="0" smtClean="0"/>
              <a:t>Pros</a:t>
            </a:r>
          </a:p>
          <a:p>
            <a:pPr lvl="1"/>
            <a:r>
              <a:rPr lang="en-US" sz="3000" dirty="0" smtClean="0"/>
              <a:t>POCO by default – simple!</a:t>
            </a:r>
          </a:p>
          <a:p>
            <a:pPr lvl="1"/>
            <a:r>
              <a:rPr lang="en-US" sz="3000" dirty="0" smtClean="0"/>
              <a:t>Can specify </a:t>
            </a:r>
            <a:r>
              <a:rPr lang="en-US" sz="3000" dirty="0" err="1" smtClean="0"/>
              <a:t>initializers</a:t>
            </a:r>
            <a:r>
              <a:rPr lang="en-US" sz="3000" dirty="0" smtClean="0"/>
              <a:t> to create database</a:t>
            </a:r>
          </a:p>
          <a:p>
            <a:pPr lvl="1"/>
            <a:r>
              <a:rPr lang="en-US" sz="3000" dirty="0" smtClean="0"/>
              <a:t>Fluent API or clean attributes for validation</a:t>
            </a:r>
            <a:endParaRPr lang="en-US" sz="2700" dirty="0" smtClean="0"/>
          </a:p>
          <a:p>
            <a:r>
              <a:rPr lang="en-US" sz="3700" dirty="0" smtClean="0"/>
              <a:t>Cons</a:t>
            </a:r>
          </a:p>
          <a:p>
            <a:pPr lvl="1"/>
            <a:r>
              <a:rPr lang="en-US" sz="3000" dirty="0" smtClean="0"/>
              <a:t>No Visual Designer</a:t>
            </a:r>
          </a:p>
          <a:p>
            <a:pPr lvl="1"/>
            <a:r>
              <a:rPr lang="en-US" sz="3000" dirty="0" smtClean="0"/>
              <a:t>No direct stored procedure support for operations. </a:t>
            </a:r>
          </a:p>
          <a:p>
            <a:pPr lvl="2"/>
            <a:r>
              <a:rPr lang="en-US" sz="2600" dirty="0" smtClean="0"/>
              <a:t>Easily can call </a:t>
            </a:r>
            <a:r>
              <a:rPr lang="en-US" sz="2600" dirty="0" err="1" smtClean="0">
                <a:solidFill>
                  <a:schemeClr val="accent6"/>
                </a:solidFill>
              </a:rPr>
              <a:t>Context.Database.SqlQuery</a:t>
            </a:r>
            <a:r>
              <a:rPr lang="en-US" sz="2600" dirty="0" smtClean="0">
                <a:solidFill>
                  <a:schemeClr val="accent6"/>
                </a:solidFill>
              </a:rPr>
              <a:t>(..)</a:t>
            </a:r>
            <a:r>
              <a:rPr lang="en-US" sz="2600" dirty="0" smtClean="0"/>
              <a:t> in repository though</a:t>
            </a:r>
          </a:p>
          <a:p>
            <a:pPr lvl="1"/>
            <a:endParaRPr lang="en-US" dirty="0" smtClean="0"/>
          </a:p>
          <a:p>
            <a:r>
              <a:rPr lang="en-US" dirty="0" smtClean="0"/>
              <a:t>Requires only model(s) and a context class. </a:t>
            </a:r>
          </a:p>
          <a:p>
            <a:r>
              <a:rPr lang="en-US" i="1" dirty="0" smtClean="0">
                <a:solidFill>
                  <a:schemeClr val="accent5"/>
                </a:solidFill>
              </a:rPr>
              <a:t>Can reverse engineer an existing database</a:t>
            </a:r>
          </a:p>
          <a:p>
            <a:endParaRPr lang="en-US" dirty="0" smtClean="0"/>
          </a:p>
          <a:p>
            <a:endParaRPr lang="en-US" dirty="0" smtClean="0"/>
          </a:p>
          <a:p>
            <a:pPr lvl="1"/>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20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2000"/>
                                        <p:tgtEl>
                                          <p:spTgt spid="3">
                                            <p:txEl>
                                              <p:pRg st="9" end="9"/>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fade">
                                      <p:cBhvr>
                                        <p:cTn id="40"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1107996"/>
          </a:xfrm>
        </p:spPr>
        <p:txBody>
          <a:bodyPr/>
          <a:lstStyle/>
          <a:p>
            <a:r>
              <a:rPr lang="en-US" dirty="0" smtClean="0"/>
              <a:t>Understanding EF</a:t>
            </a:r>
            <a:br>
              <a:rPr lang="en-US" dirty="0" smtClean="0"/>
            </a:br>
            <a:r>
              <a:rPr lang="en-US" sz="3600" dirty="0" smtClean="0">
                <a:solidFill>
                  <a:schemeClr val="accent1"/>
                </a:solidFill>
              </a:rPr>
              <a:t>Three important items</a:t>
            </a:r>
            <a:endParaRPr lang="en-US" dirty="0">
              <a:solidFill>
                <a:schemeClr val="accent1"/>
              </a:solidFill>
            </a:endParaRPr>
          </a:p>
        </p:txBody>
      </p:sp>
      <p:sp>
        <p:nvSpPr>
          <p:cNvPr id="3" name="Text Placeholder 2"/>
          <p:cNvSpPr>
            <a:spLocks noGrp="1"/>
          </p:cNvSpPr>
          <p:nvPr>
            <p:ph type="body" sz="quarter" idx="4294967295"/>
          </p:nvPr>
        </p:nvSpPr>
        <p:spPr>
          <a:xfrm>
            <a:off x="507868" y="1524000"/>
            <a:ext cx="11173090" cy="5453801"/>
          </a:xfrm>
        </p:spPr>
        <p:txBody>
          <a:bodyPr/>
          <a:lstStyle/>
          <a:p>
            <a:r>
              <a:rPr lang="en-US" dirty="0" smtClean="0"/>
              <a:t>Context</a:t>
            </a:r>
          </a:p>
          <a:p>
            <a:pPr lvl="1"/>
            <a:r>
              <a:rPr lang="en-US" dirty="0" smtClean="0"/>
              <a:t>The </a:t>
            </a:r>
            <a:r>
              <a:rPr lang="en-US" dirty="0" err="1" smtClean="0"/>
              <a:t>spork</a:t>
            </a:r>
            <a:r>
              <a:rPr lang="en-US" dirty="0" smtClean="0"/>
              <a:t> of Connection, Command, Transaction</a:t>
            </a:r>
          </a:p>
          <a:p>
            <a:pPr lvl="1"/>
            <a:r>
              <a:rPr lang="en-US" dirty="0" smtClean="0"/>
              <a:t>Handles </a:t>
            </a:r>
            <a:r>
              <a:rPr lang="en-US" b="1" dirty="0" smtClean="0"/>
              <a:t>all</a:t>
            </a:r>
            <a:r>
              <a:rPr lang="en-US" dirty="0" smtClean="0"/>
              <a:t> CRUD to database</a:t>
            </a:r>
          </a:p>
          <a:p>
            <a:pPr lvl="1"/>
            <a:r>
              <a:rPr lang="en-US" dirty="0" smtClean="0"/>
              <a:t>Parties after midnight cause honey badger don’t care</a:t>
            </a:r>
          </a:p>
          <a:p>
            <a:r>
              <a:rPr lang="en-US" dirty="0" smtClean="0"/>
              <a:t>POCO</a:t>
            </a:r>
          </a:p>
          <a:p>
            <a:r>
              <a:rPr lang="en-US" dirty="0" smtClean="0"/>
              <a:t>Entity States</a:t>
            </a:r>
          </a:p>
          <a:p>
            <a:pPr lvl="1"/>
            <a:r>
              <a:rPr lang="en-US" dirty="0" smtClean="0"/>
              <a:t>Query easily via: </a:t>
            </a:r>
            <a:r>
              <a:rPr lang="en-US" dirty="0" err="1" smtClean="0"/>
              <a:t>context.Entry</a:t>
            </a:r>
            <a:r>
              <a:rPr lang="en-US" dirty="0" smtClean="0"/>
              <a:t>(customer).State</a:t>
            </a:r>
          </a:p>
          <a:p>
            <a:pPr lvl="1"/>
            <a:r>
              <a:rPr lang="en-US" dirty="0" smtClean="0"/>
              <a:t>Added, Detached, Unchanged, Modified</a:t>
            </a:r>
          </a:p>
          <a:p>
            <a:endParaRPr lang="en-US" dirty="0" smtClean="0"/>
          </a:p>
          <a:p>
            <a:pPr lvl="0"/>
            <a:endParaRPr lang="en-US" dirty="0" smtClean="0">
              <a:gradFill>
                <a:gsLst>
                  <a:gs pos="0">
                    <a:srgbClr val="FFFFFF"/>
                  </a:gs>
                  <a:gs pos="86000">
                    <a:srgbClr val="FFFFFF"/>
                  </a:gs>
                </a:gsLst>
                <a:lin ang="5400000" scaled="0"/>
              </a:gradFill>
            </a:endParaRPr>
          </a:p>
          <a:p>
            <a:pPr lvl="1"/>
            <a:endParaRPr lang="en-US" dirty="0" smtClean="0">
              <a:gradFill>
                <a:gsLst>
                  <a:gs pos="0">
                    <a:schemeClr val="tx1"/>
                  </a:gs>
                  <a:gs pos="100000">
                    <a:schemeClr val="tx1"/>
                  </a:gs>
                </a:gsLst>
                <a:lin ang="5400000" scaled="0"/>
              </a:gradFill>
            </a:endParaRPr>
          </a:p>
        </p:txBody>
      </p:sp>
      <p:pic>
        <p:nvPicPr>
          <p:cNvPr id="6" name="Picture 2" descr="C:\Users\Jordan\Desktop\TechEd_2012\TechEd-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spect="1"/>
          </p:cNvSpPr>
          <p:nvPr/>
        </p:nvSpPr>
        <p:spPr bwMode="auto">
          <a:xfrm>
            <a:off x="11058248" y="0"/>
            <a:ext cx="1130577" cy="113385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13"/>
          <p:cNvSpPr>
            <a:spLocks noEditPoints="1"/>
          </p:cNvSpPr>
          <p:nvPr/>
        </p:nvSpPr>
        <p:spPr bwMode="auto">
          <a:xfrm>
            <a:off x="11459133" y="228600"/>
            <a:ext cx="350279" cy="645825"/>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chEd_2012_Template_16x9">
  <a:themeElements>
    <a:clrScheme name="TechED_2012">
      <a:dk1>
        <a:srgbClr val="363535"/>
      </a:dk1>
      <a:lt1>
        <a:srgbClr val="FFFFFF"/>
      </a:lt1>
      <a:dk2>
        <a:srgbClr val="1D4C7C"/>
      </a:dk2>
      <a:lt2>
        <a:srgbClr val="3397D3"/>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rgbClr val="FFFFFF">
                <a:alpha val="98824"/>
              </a:srgbClr>
            </a:solidFill>
            <a:latin typeface="Segoe UI" pitchFamily="34" charset="0"/>
            <a:ea typeface="Segoe UI" pitchFamily="34" charset="0"/>
            <a:cs typeface="Segoe UI" pitchFamily="34" charset="0"/>
          </a:defRPr>
        </a:defPPr>
      </a:lstStyle>
      <a:style>
        <a:lnRef idx="1">
          <a:schemeClr val="accent1"/>
        </a:lnRef>
        <a:fillRef idx="3">
          <a:schemeClr val="accent1"/>
        </a:fillRef>
        <a:effectRef idx="2">
          <a:schemeClr val="accent1"/>
        </a:effectRef>
        <a:fontRef idx="minor">
          <a:schemeClr val="lt1"/>
        </a:fontRef>
      </a:style>
    </a:spDef>
    <a:txDef>
      <a:spPr>
        <a:noFill/>
      </a:spPr>
      <a:bodyPr wrap="square" lIns="91440" tIns="91440" rIns="91440" bIns="91440" rtlCol="0">
        <a:spAutoFit/>
      </a:bodyPr>
      <a:lstStyle>
        <a:defPPr>
          <a:lnSpc>
            <a:spcPct val="90000"/>
          </a:lnSpc>
          <a:spcBef>
            <a:spcPct val="20000"/>
          </a:spcBef>
          <a:buSzPct val="90000"/>
          <a:defRPr sz="3200" dirty="0" err="1" smtClean="0">
            <a:solidFill>
              <a:schemeClr val="tx1">
                <a:alpha val="99000"/>
              </a:schemeClr>
            </a:solidFill>
          </a:defRPr>
        </a:defPPr>
      </a:lstStyle>
    </a:txDef>
  </a:objectDefaults>
  <a:extraClrSchemeLst/>
</a:theme>
</file>

<file path=ppt/theme/theme2.xml><?xml version="1.0" encoding="utf-8"?>
<a:theme xmlns:a="http://schemas.openxmlformats.org/drawingml/2006/main" name="White with Consolas font for code slides">
  <a:themeElements>
    <a:clrScheme name="TechEd 2012 Light">
      <a:dk1>
        <a:srgbClr val="000000"/>
      </a:dk1>
      <a:lt1>
        <a:srgbClr val="FFFFFF"/>
      </a:lt1>
      <a:dk2>
        <a:srgbClr val="000000"/>
      </a:dk2>
      <a:lt2>
        <a:srgbClr val="FFFFFF"/>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2012-06-14T07:00:00+00:00</Event_x0020_End_x0020_Date>
    <Event_x0020_Start_x0020_Date xmlns="2295e2e7-0eeb-498e-8716-217bb2ee6ee3">2012-06-11T07:00:00+00:00</Event_x0020_Start_x0020_Date>
    <MS_x0020_Speaker xmlns="2295e2e7-0eeb-498e-8716-217bb2ee6ee3">
      <UserInfo>
        <DisplayName/>
        <AccountId xsi:nil="true"/>
        <AccountType/>
      </UserInfo>
    </MS_x0020_Speaker>
    <External_x0020_Speaker xmlns="2295e2e7-0eeb-498e-8716-217bb2ee6ee3"> Adam Tuliper</External_x0020_Speaker>
    <Session_x0020_Code xmlns="2295e2e7-0eeb-498e-8716-217bb2ee6ee3">DEV215</Session_x0020_Code>
    <ProductTaxHTField0 xmlns="2295e2e7-0eeb-498e-8716-217bb2ee6ee3">
      <Terms xmlns="http://schemas.microsoft.com/office/infopath/2007/PartnerControls"/>
    </ProductTaxHTField0>
    <Presentation_x0020_Date xmlns="2295e2e7-0eeb-498e-8716-217bb2ee6ee3">2012-06-14T00:00:00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Orlando</TermName>
          <TermId xmlns="http://schemas.microsoft.com/office/infopath/2007/PartnerControls">99ded043-d247-43a1-9b7a-028ecd66d1eb</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AudienceTaxHTField0>
    <MS_x0020_Content_x0020_Owner xmlns="2295e2e7-0eeb-498e-8716-217bb2ee6ee3">
      <UserInfo>
        <DisplayName/>
        <AccountId xsi:nil="true"/>
        <AccountType/>
      </UserInfo>
    </MS_x0020_Content_x0020_Owner>
    <TaxCatchAll xmlns="2295e2e7-0eeb-498e-8716-217bb2ee6ee3">
      <Value>126</Value>
      <Value>232</Value>
      <Value>231</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Orange County Convention Center Orlando, FL</TermName>
          <TermId xmlns="http://schemas.microsoft.com/office/infopath/2007/PartnerControls">bd993e89-aa48-4695-84e0-3b53e88b1a79</TermId>
        </TermInfo>
      </Terms>
    </Event_x0020_VenueTaxHTField0>
  </documentManagement>
</p:properti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72533711bacf991a4680f48ae6b725f9">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dde17010d50e6e632f300eac8dfd378e"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92E10-3D8B-4831-9584-7BC82972C8E2}">
  <ds:schemaRefs>
    <ds:schemaRef ds:uri="http://purl.org/dc/dcmitype/"/>
    <ds:schemaRef ds:uri="http://purl.org/dc/terms/"/>
    <ds:schemaRef ds:uri="http://schemas.openxmlformats.org/package/2006/metadata/core-properties"/>
    <ds:schemaRef ds:uri="8b529f77-48ab-4581-b468-93f09345b8aa"/>
    <ds:schemaRef ds:uri="http://schemas.microsoft.com/office/2006/metadata/properties"/>
    <ds:schemaRef ds:uri="http://schemas.microsoft.com/office/infopath/2007/PartnerControls"/>
    <ds:schemaRef ds:uri="http://purl.org/dc/elements/1.1/"/>
    <ds:schemaRef ds:uri="http://schemas.microsoft.com/office/2006/documentManagement/types"/>
    <ds:schemaRef ds:uri="http://www.w3.org/XML/1998/namespace"/>
    <ds:schemaRef ds:uri="2295e2e7-0eeb-498e-8716-217bb2ee6ee3"/>
  </ds:schemaRefs>
</ds:datastoreItem>
</file>

<file path=customXml/itemProps2.xml><?xml version="1.0" encoding="utf-8"?>
<ds:datastoreItem xmlns:ds="http://schemas.openxmlformats.org/officeDocument/2006/customXml" ds:itemID="{B1F76A61-5CBF-46B3-9760-66C9F362D4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F1FE425-EA36-4D8C-A967-84CE3BED24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TechEd_2012_Template_16x9</Template>
  <TotalTime>3597</TotalTime>
  <Words>1430</Words>
  <Application>Microsoft Office PowerPoint</Application>
  <PresentationFormat>Custom</PresentationFormat>
  <Paragraphs>229</Paragraphs>
  <Slides>25</Slides>
  <Notes>21</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TechEd_2012_Template_16x9</vt:lpstr>
      <vt:lpstr>White with Consolas font for code slides</vt:lpstr>
      <vt:lpstr>ADO.NET Entity Framework 4.3 for Real Web Applications</vt:lpstr>
      <vt:lpstr>About Me</vt:lpstr>
      <vt:lpstr>PowerPoint Presentation</vt:lpstr>
      <vt:lpstr>Why Entity Framework?</vt:lpstr>
      <vt:lpstr>What’s a ‘Real’ Web App?</vt:lpstr>
      <vt:lpstr>Everything you need</vt:lpstr>
      <vt:lpstr>Model First/Database First</vt:lpstr>
      <vt:lpstr>Code First</vt:lpstr>
      <vt:lpstr>Understanding EF Three important items</vt:lpstr>
      <vt:lpstr>Basic Architecture</vt:lpstr>
      <vt:lpstr>Background - POCOs</vt:lpstr>
      <vt:lpstr>‘Real’ Web Considerations</vt:lpstr>
      <vt:lpstr>MVC Considerations</vt:lpstr>
      <vt:lpstr>Web Forms Considerations</vt:lpstr>
      <vt:lpstr>Validations</vt:lpstr>
      <vt:lpstr>Handling Concurrency </vt:lpstr>
      <vt:lpstr>Automatic Data Migrations</vt:lpstr>
      <vt:lpstr>Thanks!!</vt:lpstr>
      <vt:lpstr>Related Content</vt:lpstr>
      <vt:lpstr>DEV Track Resources</vt:lpstr>
      <vt:lpstr>Resources</vt:lpstr>
      <vt:lpstr>PowerPoint Presentation</vt:lpstr>
      <vt:lpstr>MS Tag</vt:lpstr>
      <vt:lpstr>PowerPoint Presentation</vt:lpstr>
      <vt:lpstr>PowerPoint Presentation</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ADO.NET Entity Framework 4.3 for Real Web Applications</dc:title>
  <dc:subject>TechEd 2012</dc:subject>
  <dc:creator>Cyndi</dc:creator>
  <cp:keywords>TechEd 2012</cp:keywords>
  <dc:description>Template: Jordan Cayabyab, Artitudes Design
Formatting:
Event Date: June 11-14, 2012
Event Location: Orlando, FL
Audience Type: IT Pros, Developers</dc:description>
  <cp:lastModifiedBy>Shows</cp:lastModifiedBy>
  <cp:revision>102</cp:revision>
  <cp:lastPrinted>2010-05-11T05:02:34Z</cp:lastPrinted>
  <dcterms:created xsi:type="dcterms:W3CDTF">2012-03-23T02:48:52Z</dcterms:created>
  <dcterms:modified xsi:type="dcterms:W3CDTF">2012-06-14T18:59:33Z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232;#Orange County Convention Center Orlando, FL|bd993e89-aa48-4695-84e0-3b53e88b1a79</vt:lpwstr>
  </property>
  <property fmtid="{D5CDD505-2E9C-101B-9397-08002B2CF9AE}" pid="5" name="Event Location">
    <vt:lpwstr>231;#Orlando|99ded043-d247-43a1-9b7a-028ecd66d1eb</vt:lpwstr>
  </property>
  <property fmtid="{D5CDD505-2E9C-101B-9397-08002B2CF9AE}" pid="6" name="Event1">
    <vt:lpwstr>126;#TechEd|ac8fad57-eb30-43a8-b5bd-05dcf2cf2246</vt:lpwstr>
  </property>
  <property fmtid="{D5CDD505-2E9C-101B-9397-08002B2CF9AE}" pid="7" name="Audience">
    <vt:lpwstr/>
  </property>
</Properties>
</file>