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2"/>
  </p:notesMasterIdLst>
  <p:handoutMasterIdLst>
    <p:handoutMasterId r:id="rId23"/>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56"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autoAdjust="0"/>
    <p:restoredTop sz="94633" autoAdjust="0"/>
  </p:normalViewPr>
  <p:slideViewPr>
    <p:cSldViewPr snapToGrid="0">
      <p:cViewPr varScale="1">
        <p:scale>
          <a:sx n="115" d="100"/>
          <a:sy n="115" d="100"/>
        </p:scale>
        <p:origin x="-54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8AE0189-071F-4595-AEA4-6A17B26F49F2}" type="slidenum">
              <a:rPr lang="en-US" smtClean="0"/>
              <a:pPr/>
              <a:t>2</a:t>
            </a:fld>
            <a:endParaRPr lang="en-US" smtClean="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161FBC52-DED1-4209-A1FC-01A1BD7A9863}" type="datetime8">
              <a:rPr lang="en-US" smtClean="0"/>
              <a:pPr/>
              <a:t>6/12/2012 4:02 PM</a:t>
            </a:fld>
            <a:endParaRPr lang="en-US" smtClean="0"/>
          </a:p>
        </p:txBody>
      </p:sp>
      <p:sp>
        <p:nvSpPr>
          <p:cNvPr id="25603"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endParaRPr lang="en-US" sz="1200" smtClean="0">
              <a:latin typeface="Times New Roman" pitchFamily="18" charset="0"/>
            </a:endParaRPr>
          </a:p>
        </p:txBody>
      </p:sp>
      <p:sp>
        <p:nvSpPr>
          <p:cNvPr id="25604" name="Rectangle 7"/>
          <p:cNvSpPr>
            <a:spLocks noGrp="1" noChangeArrowheads="1"/>
          </p:cNvSpPr>
          <p:nvPr>
            <p:ph type="sldNum" sz="quarter" idx="5"/>
          </p:nvPr>
        </p:nvSpPr>
        <p:spPr>
          <a:noFill/>
        </p:spPr>
        <p:txBody>
          <a:bodyPr/>
          <a:lstStyle/>
          <a:p>
            <a:fld id="{1D79DECB-8F28-45B0-9B46-E05CE89DF432}" type="slidenum">
              <a:rPr lang="en-US" smtClean="0"/>
              <a:pPr/>
              <a:t>3</a:t>
            </a:fld>
            <a:endParaRPr lang="en-US" smtClean="0"/>
          </a:p>
        </p:txBody>
      </p:sp>
      <p:sp>
        <p:nvSpPr>
          <p:cNvPr id="25605" name="Rectangle 2"/>
          <p:cNvSpPr>
            <a:spLocks noGrp="1" noRot="1" noChangeAspect="1" noChangeArrowheads="1" noTextEdit="1"/>
          </p:cNvSpPr>
          <p:nvPr>
            <p:ph type="sldImg"/>
          </p:nvPr>
        </p:nvSpPr>
        <p:spPr>
          <a:xfrm>
            <a:off x="381000" y="685800"/>
            <a:ext cx="6096000" cy="3429000"/>
          </a:xfrm>
          <a:ln/>
        </p:spPr>
      </p:sp>
      <p:sp>
        <p:nvSpPr>
          <p:cNvPr id="2560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dsa.com/" TargetMode="External"/><Relationship Id="rId2" Type="http://schemas.openxmlformats.org/officeDocument/2006/relationships/hyperlink" Target="mailto:PSheriff@pds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microsoft.com/msd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r>
              <a:rPr lang="en-US" dirty="0" smtClean="0"/>
              <a:t>MVVM Made Easy</a:t>
            </a:r>
            <a:endParaRPr lang="en-US" dirty="0"/>
          </a:p>
        </p:txBody>
      </p:sp>
      <p:sp>
        <p:nvSpPr>
          <p:cNvPr id="3075" name="Rectangle 5"/>
          <p:cNvSpPr>
            <a:spLocks noGrp="1" noChangeArrowheads="1"/>
          </p:cNvSpPr>
          <p:nvPr>
            <p:ph type="subTitle" idx="1"/>
          </p:nvPr>
        </p:nvSpPr>
        <p:spPr>
          <a:xfrm>
            <a:off x="4181454" y="4677142"/>
            <a:ext cx="6870702" cy="463255"/>
          </a:xfrm>
        </p:spPr>
        <p:txBody>
          <a:bodyPr/>
          <a:lstStyle/>
          <a:p>
            <a:pPr eaLnBrk="1" hangingPunct="1">
              <a:lnSpc>
                <a:spcPct val="80000"/>
              </a:lnSpc>
            </a:pPr>
            <a:r>
              <a:rPr lang="en-US" sz="3200" dirty="0"/>
              <a:t>Paul D. Sheriff</a:t>
            </a:r>
          </a:p>
          <a:p>
            <a:pPr eaLnBrk="1" hangingPunct="1">
              <a:lnSpc>
                <a:spcPct val="80000"/>
              </a:lnSpc>
            </a:pPr>
            <a:r>
              <a:rPr lang="en-US" sz="3200" dirty="0">
                <a:hlinkClick r:id="rId2"/>
              </a:rPr>
              <a:t>PSheriff@pdsa.com</a:t>
            </a:r>
            <a:endParaRPr lang="en-US" sz="3200" dirty="0"/>
          </a:p>
          <a:p>
            <a:pPr eaLnBrk="1" hangingPunct="1">
              <a:lnSpc>
                <a:spcPct val="80000"/>
              </a:lnSpc>
            </a:pPr>
            <a:r>
              <a:rPr lang="en-US" sz="3200" dirty="0">
                <a:hlinkClick r:id="rId3"/>
              </a:rPr>
              <a:t>www.pdsa.com</a:t>
            </a:r>
            <a:endParaRPr lang="en-US" sz="3200" dirty="0"/>
          </a:p>
        </p:txBody>
      </p:sp>
      <p:sp>
        <p:nvSpPr>
          <p:cNvPr id="3" name="Content Placeholder 2"/>
          <p:cNvSpPr>
            <a:spLocks noGrp="1"/>
          </p:cNvSpPr>
          <p:nvPr>
            <p:ph sz="quarter" idx="10"/>
          </p:nvPr>
        </p:nvSpPr>
        <p:spPr/>
        <p:txBody>
          <a:bodyPr/>
          <a:lstStyle/>
          <a:p>
            <a:r>
              <a:rPr lang="en-US" dirty="0" smtClean="0"/>
              <a:t>DEV216</a:t>
            </a:r>
            <a:endParaRPr lang="en-US" dirty="0"/>
          </a:p>
        </p:txBody>
      </p:sp>
    </p:spTree>
    <p:extLst>
      <p:ext uri="{BB962C8B-B14F-4D97-AF65-F5344CB8AC3E}">
        <p14:creationId xmlns:p14="http://schemas.microsoft.com/office/powerpoint/2010/main" val="38874156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smtClean="0"/>
              <a:t>Sample Code</a:t>
            </a:r>
          </a:p>
        </p:txBody>
      </p:sp>
      <p:sp>
        <p:nvSpPr>
          <p:cNvPr id="62468" name="Rectangle 3"/>
          <p:cNvSpPr>
            <a:spLocks noGrp="1" noChangeArrowheads="1"/>
          </p:cNvSpPr>
          <p:nvPr>
            <p:ph idx="1"/>
          </p:nvPr>
        </p:nvSpPr>
        <p:spPr>
          <a:xfrm>
            <a:off x="519113" y="1447803"/>
            <a:ext cx="11149013" cy="3693319"/>
          </a:xfrm>
        </p:spPr>
        <p:txBody>
          <a:bodyPr/>
          <a:lstStyle/>
          <a:p>
            <a:r>
              <a:rPr lang="en-US" dirty="0" smtClean="0"/>
              <a:t>http://www.pdsa.com/TechEd</a:t>
            </a:r>
          </a:p>
          <a:p>
            <a:pPr lvl="1"/>
            <a:r>
              <a:rPr lang="en-US" dirty="0" smtClean="0"/>
              <a:t>Get Free Silverlight Video</a:t>
            </a:r>
          </a:p>
          <a:p>
            <a:pPr lvl="2"/>
            <a:r>
              <a:rPr lang="en-US" dirty="0" smtClean="0"/>
              <a:t>Silverlight XAML for the Complete Novice - Part 1</a:t>
            </a:r>
          </a:p>
          <a:p>
            <a:pPr lvl="2"/>
            <a:endParaRPr lang="en-US" dirty="0" smtClean="0"/>
          </a:p>
          <a:p>
            <a:r>
              <a:rPr lang="en-US" dirty="0" smtClean="0"/>
              <a:t>** Haystack Special **</a:t>
            </a:r>
          </a:p>
          <a:p>
            <a:pPr lvl="1"/>
            <a:r>
              <a:rPr lang="en-US" dirty="0" smtClean="0"/>
              <a:t>Special Price: $499</a:t>
            </a:r>
          </a:p>
          <a:p>
            <a:pPr lvl="1"/>
            <a:r>
              <a:rPr lang="en-US" dirty="0" smtClean="0"/>
              <a:t>Use Code: TECHED12</a:t>
            </a:r>
          </a:p>
          <a:p>
            <a:pPr lvl="1"/>
            <a:r>
              <a:rPr lang="en-US" dirty="0" smtClean="0"/>
              <a:t>Valid until: 08/01/12</a:t>
            </a:r>
          </a:p>
        </p:txBody>
      </p:sp>
    </p:spTree>
    <p:extLst>
      <p:ext uri="{BB962C8B-B14F-4D97-AF65-F5344CB8AC3E}">
        <p14:creationId xmlns:p14="http://schemas.microsoft.com/office/powerpoint/2010/main" val="13218976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5"/>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alpha val="99000"/>
                </a:srgbClr>
              </a:solidFill>
              <a:ea typeface="Segoe UI" pitchFamily="34" charset="0"/>
              <a:cs typeface="Segoe UI" pitchFamily="34" charset="0"/>
            </a:endParaRPr>
          </a:p>
        </p:txBody>
      </p:sp>
      <p:sp>
        <p:nvSpPr>
          <p:cNvPr id="7" name="Rectangle 6"/>
          <p:cNvSpPr/>
          <p:nvPr/>
        </p:nvSpPr>
        <p:spPr>
          <a:xfrm>
            <a:off x="667871" y="1483350"/>
            <a:ext cx="11013089" cy="424732"/>
          </a:xfrm>
          <a:prstGeom prst="rect">
            <a:avLst/>
          </a:prstGeom>
        </p:spPr>
        <p:txBody>
          <a:bodyPr wrap="square" lIns="91432" tIns="45717" rIns="91432" bIns="45717">
            <a:spAutoFit/>
          </a:bodyPr>
          <a:lstStyle/>
          <a:p>
            <a:pPr marL="403191" indent="-403191" defTabSz="914287">
              <a:lnSpc>
                <a:spcPct val="90000"/>
              </a:lnSpc>
              <a:spcBef>
                <a:spcPct val="20000"/>
              </a:spcBef>
              <a:buSzPct val="105000"/>
              <a:buBlip>
                <a:blip r:embed="rId3"/>
              </a:buBlip>
            </a:pPr>
            <a:r>
              <a:rPr lang="en-US" sz="2400" dirty="0">
                <a:solidFill>
                  <a:srgbClr val="FFFFFF">
                    <a:alpha val="99000"/>
                  </a:srgbClr>
                </a:solidFill>
                <a:latin typeface="Segoe UI"/>
              </a:rPr>
              <a:t>Visual Studio Home Page :: </a:t>
            </a:r>
            <a:r>
              <a:rPr lang="en-US" sz="2400" dirty="0">
                <a:solidFill>
                  <a:srgbClr val="FFFFFF">
                    <a:alpha val="99000"/>
                  </a:srgbClr>
                </a:solidFill>
                <a:latin typeface="Segoe UI"/>
                <a:hlinkClick r:id="rId4"/>
              </a:rPr>
              <a:t>http://www.microsoft.com/visualstudio/en-us</a:t>
            </a:r>
            <a:endParaRPr lang="en-US" sz="2400" dirty="0">
              <a:solidFill>
                <a:srgbClr val="FFFFFF">
                  <a:alpha val="99000"/>
                </a:srgbClr>
              </a:solidFill>
              <a:latin typeface="Segoe UI"/>
            </a:endParaRPr>
          </a:p>
        </p:txBody>
      </p:sp>
      <p:sp>
        <p:nvSpPr>
          <p:cNvPr id="9" name="Rectangle 8"/>
          <p:cNvSpPr/>
          <p:nvPr/>
        </p:nvSpPr>
        <p:spPr>
          <a:xfrm>
            <a:off x="667871" y="3148787"/>
            <a:ext cx="11013089" cy="424732"/>
          </a:xfrm>
          <a:prstGeom prst="rect">
            <a:avLst/>
          </a:prstGeom>
        </p:spPr>
        <p:txBody>
          <a:bodyPr wrap="square" lIns="91432" tIns="45717" rIns="91432" bIns="45717">
            <a:spAutoFit/>
          </a:bodyPr>
          <a:lstStyle/>
          <a:p>
            <a:pPr marL="403191" indent="-403191" defTabSz="914287">
              <a:lnSpc>
                <a:spcPct val="90000"/>
              </a:lnSpc>
              <a:spcBef>
                <a:spcPct val="20000"/>
              </a:spcBef>
              <a:buSzPct val="105000"/>
              <a:buBlip>
                <a:blip r:embed="rId3"/>
              </a:buBlip>
            </a:pPr>
            <a:r>
              <a:rPr lang="en-US" sz="2400" dirty="0">
                <a:solidFill>
                  <a:srgbClr val="FFFFFF">
                    <a:alpha val="99000"/>
                  </a:srgbClr>
                </a:solidFill>
                <a:latin typeface="Segoe UI"/>
              </a:rPr>
              <a:t>Jason Zander’s Blog :: </a:t>
            </a:r>
            <a:r>
              <a:rPr lang="en-US" sz="2400" dirty="0">
                <a:solidFill>
                  <a:srgbClr val="FFFFFF">
                    <a:alpha val="99000"/>
                  </a:srgbClr>
                </a:solidFill>
                <a:latin typeface="Segoe UI"/>
                <a:hlinkClick r:id="rId5"/>
              </a:rPr>
              <a:t>http://blogs.msdn.com/b/jasonz/</a:t>
            </a:r>
            <a:endParaRPr lang="en-US" sz="2400" dirty="0">
              <a:solidFill>
                <a:srgbClr val="FFFFFF">
                  <a:alpha val="99000"/>
                </a:srgbClr>
              </a:solidFill>
              <a:latin typeface="Segoe UI"/>
            </a:endParaRPr>
          </a:p>
        </p:txBody>
      </p:sp>
      <p:sp>
        <p:nvSpPr>
          <p:cNvPr id="10" name="Rectangle 9"/>
          <p:cNvSpPr/>
          <p:nvPr/>
        </p:nvSpPr>
        <p:spPr>
          <a:xfrm>
            <a:off x="667871" y="3981506"/>
            <a:ext cx="11013089" cy="424732"/>
          </a:xfrm>
          <a:prstGeom prst="rect">
            <a:avLst/>
          </a:prstGeom>
        </p:spPr>
        <p:txBody>
          <a:bodyPr wrap="square" lIns="91432" tIns="45717" rIns="91432" bIns="45717">
            <a:spAutoFit/>
          </a:bodyPr>
          <a:lstStyle/>
          <a:p>
            <a:pPr marL="403191" indent="-403191" defTabSz="914287">
              <a:lnSpc>
                <a:spcPct val="90000"/>
              </a:lnSpc>
              <a:spcBef>
                <a:spcPct val="20000"/>
              </a:spcBef>
              <a:buSzPct val="105000"/>
              <a:buBlip>
                <a:blip r:embed="rId3"/>
              </a:buBlip>
            </a:pPr>
            <a:r>
              <a:rPr lang="en-US" sz="2400" dirty="0">
                <a:solidFill>
                  <a:srgbClr val="FFFFFF">
                    <a:alpha val="99000"/>
                  </a:srgbClr>
                </a:solidFill>
                <a:latin typeface="Segoe UI"/>
              </a:rPr>
              <a:t>Facebook :: </a:t>
            </a:r>
            <a:r>
              <a:rPr lang="en-US" sz="2400" dirty="0">
                <a:solidFill>
                  <a:srgbClr val="FFFFFF">
                    <a:alpha val="99000"/>
                  </a:srgbClr>
                </a:solidFill>
                <a:latin typeface="Segoe UI"/>
                <a:hlinkClick r:id="rId6"/>
              </a:rPr>
              <a:t>http://www.facebook.com/visualstudio</a:t>
            </a:r>
            <a:endParaRPr lang="en-US" sz="2400" dirty="0">
              <a:solidFill>
                <a:srgbClr val="FFFFFF">
                  <a:alpha val="99000"/>
                </a:srgbClr>
              </a:solidFill>
              <a:latin typeface="Segoe UI"/>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alpha val="99000"/>
                </a:srgbClr>
              </a:solidFill>
              <a:ea typeface="Segoe UI" pitchFamily="34" charset="0"/>
              <a:cs typeface="Segoe UI" pitchFamily="34" charset="0"/>
            </a:endParaRPr>
          </a:p>
        </p:txBody>
      </p:sp>
      <p:sp>
        <p:nvSpPr>
          <p:cNvPr id="17" name="Rectangle 16"/>
          <p:cNvSpPr/>
          <p:nvPr/>
        </p:nvSpPr>
        <p:spPr>
          <a:xfrm>
            <a:off x="720123" y="4756870"/>
            <a:ext cx="11013089" cy="424732"/>
          </a:xfrm>
          <a:prstGeom prst="rect">
            <a:avLst/>
          </a:prstGeom>
        </p:spPr>
        <p:txBody>
          <a:bodyPr wrap="square" lIns="91432" tIns="45717" rIns="91432" bIns="45717">
            <a:spAutoFit/>
          </a:bodyPr>
          <a:lstStyle/>
          <a:p>
            <a:pPr marL="403191" indent="-403191" defTabSz="914287">
              <a:lnSpc>
                <a:spcPct val="90000"/>
              </a:lnSpc>
              <a:spcBef>
                <a:spcPct val="20000"/>
              </a:spcBef>
              <a:buSzPct val="105000"/>
              <a:buBlip>
                <a:blip r:embed="rId3"/>
              </a:buBlip>
            </a:pPr>
            <a:r>
              <a:rPr lang="en-US" sz="2400" dirty="0">
                <a:solidFill>
                  <a:srgbClr val="FFFFFF">
                    <a:alpha val="99000"/>
                  </a:srgbClr>
                </a:solidFill>
                <a:latin typeface="Segoe UI"/>
              </a:rPr>
              <a:t>Twitter :: </a:t>
            </a:r>
            <a:r>
              <a:rPr lang="en-US" sz="2400" dirty="0">
                <a:solidFill>
                  <a:srgbClr val="FFFFFF">
                    <a:alpha val="99000"/>
                  </a:srgbClr>
                </a:solidFill>
                <a:latin typeface="Segoe UI"/>
                <a:hlinkClick r:id="rId8"/>
              </a:rPr>
              <a:t>http://twitter.com/#!/visualstudio</a:t>
            </a:r>
            <a:endParaRPr lang="en-US" sz="2400" dirty="0">
              <a:solidFill>
                <a:srgbClr val="FFFFFF">
                  <a:alpha val="99000"/>
                </a:srgbClr>
              </a:solidFill>
              <a:latin typeface="Segoe UI"/>
            </a:endParaRPr>
          </a:p>
        </p:txBody>
      </p:sp>
      <p:sp>
        <p:nvSpPr>
          <p:cNvPr id="19" name="Rectangle 18"/>
          <p:cNvSpPr/>
          <p:nvPr/>
        </p:nvSpPr>
        <p:spPr>
          <a:xfrm>
            <a:off x="5408614" y="1027433"/>
            <a:ext cx="591821" cy="355480"/>
          </a:xfrm>
          <a:prstGeom prst="rect">
            <a:avLst/>
          </a:prstGeom>
        </p:spPr>
        <p:txBody>
          <a:bodyPr wrap="none" lIns="91432" tIns="45717" rIns="91432" bIns="45717">
            <a:spAutoFit/>
          </a:bodyPr>
          <a:lstStyle/>
          <a:p>
            <a:pPr marL="403191" indent="-403191" defTabSz="914287">
              <a:lnSpc>
                <a:spcPct val="90000"/>
              </a:lnSpc>
              <a:spcBef>
                <a:spcPct val="20000"/>
              </a:spcBef>
              <a:buSzPct val="105000"/>
              <a:buBlip>
                <a:blip r:embed="rId3"/>
              </a:buBlip>
            </a:pPr>
            <a:endParaRPr lang="en-US" sz="1900" dirty="0">
              <a:solidFill>
                <a:srgbClr val="FFFFFF">
                  <a:alpha val="99000"/>
                </a:srgbClr>
              </a:solidFill>
              <a:latin typeface="Segoe UI"/>
            </a:endParaRPr>
          </a:p>
        </p:txBody>
      </p:sp>
      <p:sp>
        <p:nvSpPr>
          <p:cNvPr id="28" name="Rectangle 27"/>
          <p:cNvSpPr/>
          <p:nvPr/>
        </p:nvSpPr>
        <p:spPr>
          <a:xfrm>
            <a:off x="643924" y="2316067"/>
            <a:ext cx="11013089" cy="424732"/>
          </a:xfrm>
          <a:prstGeom prst="rect">
            <a:avLst/>
          </a:prstGeom>
        </p:spPr>
        <p:txBody>
          <a:bodyPr wrap="square" lIns="91432" tIns="45717" rIns="91432" bIns="45717">
            <a:spAutoFit/>
          </a:bodyPr>
          <a:lstStyle/>
          <a:p>
            <a:pPr marL="403191" indent="-403191" defTabSz="914287">
              <a:lnSpc>
                <a:spcPct val="90000"/>
              </a:lnSpc>
              <a:spcBef>
                <a:spcPct val="20000"/>
              </a:spcBef>
              <a:buSzPct val="105000"/>
              <a:buBlip>
                <a:blip r:embed="rId3"/>
              </a:buBlip>
            </a:pPr>
            <a:r>
              <a:rPr lang="en-US" sz="2400" dirty="0" err="1">
                <a:solidFill>
                  <a:srgbClr val="FFFFFF"/>
                </a:solidFill>
                <a:latin typeface="Segoe UI"/>
              </a:rPr>
              <a:t>Somasegar’s</a:t>
            </a:r>
            <a:r>
              <a:rPr lang="en-US" sz="2400" dirty="0">
                <a:solidFill>
                  <a:srgbClr val="FFFFFF"/>
                </a:solidFill>
                <a:latin typeface="Segoe UI"/>
              </a:rPr>
              <a:t> Blog </a:t>
            </a:r>
            <a:r>
              <a:rPr lang="en-US" sz="2400" dirty="0">
                <a:solidFill>
                  <a:srgbClr val="FFFFFF">
                    <a:alpha val="99000"/>
                  </a:srgbClr>
                </a:solidFill>
                <a:latin typeface="Segoe UI"/>
              </a:rPr>
              <a:t> :: </a:t>
            </a:r>
            <a:r>
              <a:rPr lang="en-US" sz="2400" dirty="0">
                <a:solidFill>
                  <a:srgbClr val="FFFFFF">
                    <a:alpha val="99000"/>
                  </a:srgbClr>
                </a:solidFill>
                <a:latin typeface="Segoe UI"/>
                <a:hlinkClick r:id="rId9"/>
              </a:rPr>
              <a:t>http://blogs.msdn.com/b/somasegar/</a:t>
            </a:r>
            <a:endParaRPr lang="en-US" sz="2400" dirty="0">
              <a:solidFill>
                <a:srgbClr val="FFFFFF">
                  <a:alpha val="99000"/>
                </a:srgbClr>
              </a:solidFill>
              <a:latin typeface="Segoe UI"/>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p>
            <a:pPr algn="ctr" defTabSz="914023"/>
            <a:endParaRPr lang="en-US" sz="23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5433005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7"/>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ltGray">
            <a:xfrm>
              <a:off x="2055368" y="1295442"/>
              <a:ext cx="2924518" cy="1203392"/>
            </a:xfrm>
            <a:prstGeom prst="rect">
              <a:avLst/>
            </a:prstGeom>
          </p:spPr>
        </p:pic>
      </p:grpSp>
      <p:grpSp>
        <p:nvGrpSpPr>
          <p:cNvPr id="6" name="myTechEd Link"/>
          <p:cNvGrpSpPr/>
          <p:nvPr/>
        </p:nvGrpSpPr>
        <p:grpSpPr>
          <a:xfrm>
            <a:off x="1022072" y="2595285"/>
            <a:ext cx="4991111"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2" y="2649973"/>
              <a:ext cx="2349233" cy="338554"/>
            </a:xfrm>
            <a:prstGeom prst="rect">
              <a:avLst/>
            </a:prstGeom>
          </p:spPr>
          <p:txBody>
            <a:bodyPr wrap="none">
              <a:spAutoFit/>
            </a:bodyPr>
            <a:lstStyle/>
            <a:p>
              <a:pPr marL="0" lvl="1" algn="ctr">
                <a:tabLst>
                  <a:tab pos="1828572"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43" y="1168387"/>
            <a:ext cx="4992623"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39" y="2595285"/>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3" y="2649973"/>
              <a:ext cx="4149918" cy="338554"/>
            </a:xfrm>
            <a:prstGeom prst="rect">
              <a:avLst/>
            </a:prstGeom>
          </p:spPr>
          <p:txBody>
            <a:bodyPr wrap="none">
              <a:spAutoFit/>
            </a:bodyPr>
            <a:lstStyle/>
            <a:p>
              <a:pPr marL="0" lvl="1" algn="ctr">
                <a:tabLst>
                  <a:tab pos="1828572"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0" y="3408668"/>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5"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5" y="5021927"/>
            <a:ext cx="4991111"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1" cy="338554"/>
            </a:xfrm>
            <a:prstGeom prst="rect">
              <a:avLst/>
            </a:prstGeom>
          </p:spPr>
          <p:txBody>
            <a:bodyPr wrap="none">
              <a:spAutoFit/>
            </a:bodyPr>
            <a:lstStyle/>
            <a:p>
              <a:pPr marL="0" lvl="1" algn="ctr">
                <a:tabLst>
                  <a:tab pos="1828572"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572"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4" y="3595029"/>
            <a:ext cx="4992623"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3" y="5021927"/>
            <a:ext cx="4991111"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572"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9"/>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805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70" y="4039431"/>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70"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9"/>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3" y="1665031"/>
            <a:ext cx="4032818"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2"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24" tIns="137143" rIns="91424" bIns="137143" numCol="1" rtlCol="0" anchor="t" anchorCtr="0" compatLnSpc="1">
            <a:prstTxWarp prst="textNoShape">
              <a:avLst/>
            </a:prstTxWarp>
            <a:noAutofit/>
          </a:bodyPr>
          <a:lstStyle/>
          <a:p>
            <a:pPr marL="460315" indent="-460315">
              <a:lnSpc>
                <a:spcPct val="90000"/>
              </a:lnSpc>
              <a:spcBef>
                <a:spcPct val="20000"/>
              </a:spcBef>
              <a:buSzPct val="100000"/>
            </a:pPr>
            <a:endParaRPr lang="en-US" sz="2400" dirty="0">
              <a:gradFill>
                <a:gsLst>
                  <a:gs pos="0">
                    <a:srgbClr val="FFFFFF"/>
                  </a:gs>
                  <a:gs pos="86000">
                    <a:srgbClr val="FFFFFF"/>
                  </a:gs>
                </a:gsLst>
                <a:lin ang="0" scaled="0"/>
              </a:gradFill>
            </a:endParaRPr>
          </a:p>
        </p:txBody>
      </p:sp>
      <p:sp>
        <p:nvSpPr>
          <p:cNvPr id="9" name="text"/>
          <p:cNvSpPr/>
          <p:nvPr/>
        </p:nvSpPr>
        <p:spPr bwMode="blackGray">
          <a:xfrm>
            <a:off x="672356"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lIns="91428" tIns="45715" rIns="91428" bIns="45715" anchor="ctr" anchorCtr="0"/>
          <a:lstStyle/>
          <a:p>
            <a:pPr algn="ctr" defTabSz="913985">
              <a:lnSpc>
                <a:spcPts val="3399"/>
              </a:lnSpc>
              <a:defRPr/>
            </a:pPr>
            <a:r>
              <a:rPr lang="en-US" sz="3200" dirty="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71" y="2068551"/>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4" y="4289600"/>
            <a:ext cx="1355378"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601"/>
            <a:ext cx="1355378" cy="1694223"/>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3"/>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41"/>
            <a:ext cx="1355378" cy="1694223"/>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41"/>
            <a:ext cx="1355378" cy="1694223"/>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5"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1" y="6250933"/>
            <a:ext cx="12216269" cy="607071"/>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1312737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10"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8" y="2457561"/>
            <a:ext cx="3509682" cy="1969771"/>
          </a:xfrm>
          <a:prstGeom prst="rect">
            <a:avLst/>
          </a:prstGeom>
          <a:noFill/>
        </p:spPr>
        <p:txBody>
          <a:bodyPr wrap="square" lIns="0" tIns="0" rIns="0" bIns="0" rtlCol="0">
            <a:spAutoFit/>
          </a:bodyPr>
          <a:lstStyle/>
          <a:p>
            <a:r>
              <a:rPr lang="en-US" sz="3200" b="1" dirty="0">
                <a:solidFill>
                  <a:schemeClr val="accent1">
                    <a:alpha val="99000"/>
                  </a:schemeClr>
                </a:solidFill>
                <a:latin typeface="Segoe UI" pitchFamily="34" charset="0"/>
                <a:ea typeface="Segoe UI" pitchFamily="34" charset="0"/>
                <a:cs typeface="Segoe UI" pitchFamily="34" charset="0"/>
              </a:rPr>
              <a:t>Scan the Tag</a:t>
            </a:r>
          </a:p>
          <a:p>
            <a:r>
              <a:rPr lang="en-US" sz="3200" dirty="0">
                <a:solidFill>
                  <a:schemeClr val="tx1">
                    <a:alpha val="99000"/>
                  </a:schemeClr>
                </a:solidFill>
                <a:latin typeface="Segoe UI" pitchFamily="34" charset="0"/>
                <a:ea typeface="Segoe UI" pitchFamily="34" charset="0"/>
                <a:cs typeface="Segoe UI" pitchFamily="34" charset="0"/>
              </a:rPr>
              <a:t>to evaluate this</a:t>
            </a:r>
          </a:p>
          <a:p>
            <a:r>
              <a:rPr lang="en-US" sz="3200" dirty="0">
                <a:solidFill>
                  <a:schemeClr val="tx1">
                    <a:alpha val="99000"/>
                  </a:schemeClr>
                </a:solidFill>
                <a:latin typeface="Segoe UI" pitchFamily="34" charset="0"/>
                <a:ea typeface="Segoe UI" pitchFamily="34" charset="0"/>
                <a:cs typeface="Segoe UI" pitchFamily="34" charset="0"/>
              </a:rPr>
              <a:t>session now on</a:t>
            </a:r>
          </a:p>
          <a:p>
            <a:r>
              <a:rPr lang="en-US" sz="3200" b="1" dirty="0" err="1">
                <a:solidFill>
                  <a:schemeClr val="accent1">
                    <a:alpha val="99000"/>
                  </a:schemeClr>
                </a:solidFill>
                <a:latin typeface="Segoe UI" pitchFamily="34" charset="0"/>
                <a:ea typeface="Segoe UI" pitchFamily="34" charset="0"/>
                <a:cs typeface="Segoe UI" pitchFamily="34" charset="0"/>
              </a:rPr>
              <a:t>myTechEd</a:t>
            </a:r>
            <a:r>
              <a:rPr lang="en-US" sz="3200" b="1" dirty="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60252" y="1337473"/>
            <a:ext cx="4684918" cy="4686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246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91"/>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13" tIns="45707" rIns="91413" bIns="45707" numCol="1" anchor="t" anchorCtr="0" compatLnSpc="1">
            <a:prstTxWarp prst="textNoShape">
              <a:avLst/>
            </a:prstTxWarp>
            <a:spAutoFit/>
          </a:bodyPr>
          <a:lstStyle/>
          <a:p>
            <a:pPr algn="ctr" defTabSz="913985"/>
            <a:r>
              <a:rPr lang="en-US" sz="700" dirty="0">
                <a:gradFill>
                  <a:gsLst>
                    <a:gs pos="0">
                      <a:schemeClr val="tx1"/>
                    </a:gs>
                    <a:gs pos="100000">
                      <a:schemeClr val="tx1"/>
                    </a:gs>
                  </a:gsLst>
                  <a:lin ang="5400000" scaled="0"/>
                </a:gradFill>
                <a:latin typeface="Segoe UI" pitchFamily="34" charset="0"/>
                <a:cs typeface="Arial" charset="0"/>
              </a:rPr>
              <a:t>© 2012 Microsoft Corporation. All rights reserved. Microsoft, Windows, Windows Vista and other product names are or may be registered trademarks and/or trademarks in the U.S. and/or other countries.</a:t>
            </a:r>
          </a:p>
          <a:p>
            <a:pPr algn="ctr" defTabSz="913985"/>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170013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91470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err="1" smtClean="0"/>
              <a:t>Paul.About</a:t>
            </a:r>
            <a:endParaRPr lang="en-US" dirty="0" smtClean="0"/>
          </a:p>
        </p:txBody>
      </p:sp>
      <p:sp>
        <p:nvSpPr>
          <p:cNvPr id="4100" name="Rectangle 3"/>
          <p:cNvSpPr>
            <a:spLocks noGrp="1" noChangeArrowheads="1"/>
          </p:cNvSpPr>
          <p:nvPr>
            <p:ph idx="1"/>
          </p:nvPr>
        </p:nvSpPr>
        <p:spPr>
          <a:xfrm>
            <a:off x="519113" y="1447803"/>
            <a:ext cx="11149013" cy="4641271"/>
          </a:xfrm>
        </p:spPr>
        <p:txBody>
          <a:bodyPr/>
          <a:lstStyle/>
          <a:p>
            <a:r>
              <a:rPr lang="en-US" dirty="0" smtClean="0"/>
              <a:t>Paul D. Sheriff (psheriff@pdsa.com)</a:t>
            </a:r>
          </a:p>
          <a:p>
            <a:pPr lvl="1"/>
            <a:r>
              <a:rPr lang="en-US" sz="2700" dirty="0"/>
              <a:t>President of PDSA, Inc.</a:t>
            </a:r>
          </a:p>
          <a:p>
            <a:pPr lvl="1"/>
            <a:r>
              <a:rPr lang="en-US" sz="2700" dirty="0"/>
              <a:t>Author, Speaker, Architect</a:t>
            </a:r>
          </a:p>
          <a:p>
            <a:pPr lvl="1"/>
            <a:r>
              <a:rPr lang="en-US" sz="2700" dirty="0"/>
              <a:t>Custom Software Development, Developer Tools</a:t>
            </a:r>
          </a:p>
          <a:p>
            <a:pPr lvl="1"/>
            <a:r>
              <a:rPr lang="en-US" sz="2700" dirty="0"/>
              <a:t>Software Audits</a:t>
            </a:r>
          </a:p>
          <a:p>
            <a:pPr lvl="1"/>
            <a:r>
              <a:rPr lang="en-US" sz="2700" dirty="0"/>
              <a:t>www.pdsa.com</a:t>
            </a:r>
          </a:p>
          <a:p>
            <a:r>
              <a:rPr lang="en-US" dirty="0" smtClean="0"/>
              <a:t>Developer Tools</a:t>
            </a:r>
          </a:p>
          <a:p>
            <a:pPr lvl="1"/>
            <a:r>
              <a:rPr lang="en-US" sz="2700" dirty="0"/>
              <a:t>Haystack Code Generator</a:t>
            </a:r>
          </a:p>
          <a:p>
            <a:pPr lvl="2"/>
            <a:r>
              <a:rPr lang="en-US" dirty="0" smtClean="0"/>
              <a:t>www.CodeHaystack.com</a:t>
            </a:r>
          </a:p>
          <a:p>
            <a:pPr lvl="1"/>
            <a:r>
              <a:rPr lang="en-US" sz="2700" dirty="0"/>
              <a:t>.NET Productivity Framework</a:t>
            </a:r>
          </a:p>
        </p:txBody>
      </p:sp>
      <p:pic>
        <p:nvPicPr>
          <p:cNvPr id="6" name="Picture 4" descr="rdlogo"/>
          <p:cNvPicPr>
            <a:picLocks noChangeAspect="1" noChangeArrowheads="1"/>
          </p:cNvPicPr>
          <p:nvPr/>
        </p:nvPicPr>
        <p:blipFill>
          <a:blip r:embed="rId3" cstate="print"/>
          <a:srcRect/>
          <a:stretch>
            <a:fillRect/>
          </a:stretch>
        </p:blipFill>
        <p:spPr bwMode="auto">
          <a:xfrm>
            <a:off x="9138509" y="1700808"/>
            <a:ext cx="2590900" cy="1016000"/>
          </a:xfrm>
          <a:prstGeom prst="rect">
            <a:avLst/>
          </a:prstGeom>
          <a:noFill/>
          <a:ln w="9525">
            <a:noFill/>
            <a:miter lim="800000"/>
            <a:headEnd/>
            <a:tailEnd/>
          </a:ln>
        </p:spPr>
      </p:pic>
      <p:pic>
        <p:nvPicPr>
          <p:cNvPr id="7" name="Picture 2" descr="D:\Haystack-Source\Images\haystack_PDSA.gif"/>
          <p:cNvPicPr>
            <a:picLocks noChangeAspect="1" noChangeArrowheads="1"/>
          </p:cNvPicPr>
          <p:nvPr/>
        </p:nvPicPr>
        <p:blipFill>
          <a:blip r:embed="rId4" cstate="print"/>
          <a:srcRect/>
          <a:stretch>
            <a:fillRect/>
          </a:stretch>
        </p:blipFill>
        <p:spPr bwMode="auto">
          <a:xfrm>
            <a:off x="7966136" y="4437116"/>
            <a:ext cx="3370971" cy="1365249"/>
          </a:xfrm>
          <a:prstGeom prst="rect">
            <a:avLst/>
          </a:prstGeom>
          <a:noFill/>
        </p:spPr>
      </p:pic>
    </p:spTree>
    <p:extLst>
      <p:ext uri="{BB962C8B-B14F-4D97-AF65-F5344CB8AC3E}">
        <p14:creationId xmlns:p14="http://schemas.microsoft.com/office/powerpoint/2010/main" val="3759366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title"/>
          </p:nvPr>
        </p:nvSpPr>
        <p:spPr/>
        <p:txBody>
          <a:bodyPr/>
          <a:lstStyle/>
          <a:p>
            <a:r>
              <a:rPr lang="en-US" smtClean="0"/>
              <a:t>Agenda</a:t>
            </a:r>
          </a:p>
        </p:txBody>
      </p:sp>
      <p:sp>
        <p:nvSpPr>
          <p:cNvPr id="5124" name="Rectangle 13"/>
          <p:cNvSpPr>
            <a:spLocks noGrp="1" noChangeArrowheads="1"/>
          </p:cNvSpPr>
          <p:nvPr>
            <p:ph idx="1"/>
          </p:nvPr>
        </p:nvSpPr>
        <p:spPr>
          <a:xfrm>
            <a:off x="519113" y="1447801"/>
            <a:ext cx="11149013" cy="2948499"/>
          </a:xfrm>
        </p:spPr>
        <p:txBody>
          <a:bodyPr/>
          <a:lstStyle/>
          <a:p>
            <a:r>
              <a:rPr lang="en-US" dirty="0" smtClean="0"/>
              <a:t>What is MVVM?</a:t>
            </a:r>
          </a:p>
          <a:p>
            <a:r>
              <a:rPr lang="en-US" dirty="0" smtClean="0"/>
              <a:t>Why use MVVM?</a:t>
            </a:r>
          </a:p>
          <a:p>
            <a:r>
              <a:rPr lang="en-US" dirty="0" smtClean="0"/>
              <a:t>Demos</a:t>
            </a:r>
          </a:p>
          <a:p>
            <a:pPr lvl="1"/>
            <a:r>
              <a:rPr lang="en-US" dirty="0" smtClean="0"/>
              <a:t>Starting with little Data Binding</a:t>
            </a:r>
          </a:p>
          <a:p>
            <a:pPr lvl="1"/>
            <a:r>
              <a:rPr lang="en-US" dirty="0" smtClean="0"/>
              <a:t>Add More Data Binding</a:t>
            </a:r>
          </a:p>
          <a:p>
            <a:pPr lvl="1"/>
            <a:r>
              <a:rPr lang="en-US" dirty="0" smtClean="0"/>
              <a:t>Add a View Model</a:t>
            </a:r>
          </a:p>
        </p:txBody>
      </p:sp>
    </p:spTree>
    <p:extLst>
      <p:ext uri="{BB962C8B-B14F-4D97-AF65-F5344CB8AC3E}">
        <p14:creationId xmlns:p14="http://schemas.microsoft.com/office/powerpoint/2010/main" val="39358278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MVVM?</a:t>
            </a:r>
            <a:endParaRPr lang="en-US" dirty="0"/>
          </a:p>
        </p:txBody>
      </p:sp>
      <p:sp>
        <p:nvSpPr>
          <p:cNvPr id="3" name="Content Placeholder 2"/>
          <p:cNvSpPr>
            <a:spLocks noGrp="1"/>
          </p:cNvSpPr>
          <p:nvPr>
            <p:ph idx="1"/>
          </p:nvPr>
        </p:nvSpPr>
        <p:spPr>
          <a:xfrm>
            <a:off x="519113" y="1447801"/>
            <a:ext cx="11149013" cy="3490187"/>
          </a:xfrm>
        </p:spPr>
        <p:txBody>
          <a:bodyPr/>
          <a:lstStyle/>
          <a:p>
            <a:r>
              <a:rPr lang="en-US" dirty="0" smtClean="0"/>
              <a:t>Model-View-</a:t>
            </a:r>
            <a:r>
              <a:rPr lang="en-US" dirty="0" err="1" smtClean="0"/>
              <a:t>ViewModel</a:t>
            </a:r>
            <a:endParaRPr lang="en-US" dirty="0" smtClean="0"/>
          </a:p>
          <a:p>
            <a:r>
              <a:rPr lang="en-US" dirty="0" smtClean="0"/>
              <a:t>Model = Data Class</a:t>
            </a:r>
          </a:p>
          <a:p>
            <a:r>
              <a:rPr lang="en-US" dirty="0" smtClean="0"/>
              <a:t>View = User Interface</a:t>
            </a:r>
          </a:p>
          <a:p>
            <a:r>
              <a:rPr lang="en-US" dirty="0" err="1" smtClean="0"/>
              <a:t>ViewModel</a:t>
            </a:r>
            <a:r>
              <a:rPr lang="en-US" dirty="0" smtClean="0"/>
              <a:t> (VM)</a:t>
            </a:r>
          </a:p>
          <a:p>
            <a:pPr lvl="1"/>
            <a:r>
              <a:rPr lang="en-US" dirty="0" smtClean="0"/>
              <a:t>UI binds to this class</a:t>
            </a:r>
          </a:p>
          <a:p>
            <a:pPr lvl="1"/>
            <a:r>
              <a:rPr lang="en-US" dirty="0" smtClean="0"/>
              <a:t>VM consumes services of Model</a:t>
            </a:r>
          </a:p>
          <a:p>
            <a:pPr lvl="1"/>
            <a:r>
              <a:rPr lang="en-US" dirty="0" smtClean="0"/>
              <a:t>VM may expose services/properties of Model</a:t>
            </a:r>
            <a:endParaRPr lang="en-US" dirty="0"/>
          </a:p>
        </p:txBody>
      </p:sp>
    </p:spTree>
    <p:extLst>
      <p:ext uri="{BB962C8B-B14F-4D97-AF65-F5344CB8AC3E}">
        <p14:creationId xmlns:p14="http://schemas.microsoft.com/office/powerpoint/2010/main" val="14867556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MVVM?</a:t>
            </a:r>
            <a:endParaRPr lang="en-US" dirty="0"/>
          </a:p>
        </p:txBody>
      </p:sp>
      <p:sp>
        <p:nvSpPr>
          <p:cNvPr id="3" name="Content Placeholder 2"/>
          <p:cNvSpPr>
            <a:spLocks noGrp="1"/>
          </p:cNvSpPr>
          <p:nvPr>
            <p:ph idx="1"/>
          </p:nvPr>
        </p:nvSpPr>
        <p:spPr>
          <a:xfrm>
            <a:off x="519113" y="1447805"/>
            <a:ext cx="11149013" cy="4031873"/>
          </a:xfrm>
        </p:spPr>
        <p:txBody>
          <a:bodyPr/>
          <a:lstStyle/>
          <a:p>
            <a:r>
              <a:rPr lang="en-US" b="1" dirty="0" smtClean="0"/>
              <a:t>View</a:t>
            </a:r>
            <a:r>
              <a:rPr lang="en-US" dirty="0" smtClean="0"/>
              <a:t> knows nothing about </a:t>
            </a:r>
            <a:r>
              <a:rPr lang="en-US" b="1" dirty="0" smtClean="0"/>
              <a:t>Model</a:t>
            </a:r>
          </a:p>
          <a:p>
            <a:r>
              <a:rPr lang="en-US" b="1" dirty="0" smtClean="0"/>
              <a:t>Model </a:t>
            </a:r>
            <a:r>
              <a:rPr lang="en-US" dirty="0" smtClean="0"/>
              <a:t>knows nothing about </a:t>
            </a:r>
            <a:r>
              <a:rPr lang="en-US" b="1" dirty="0" smtClean="0"/>
              <a:t>View</a:t>
            </a:r>
          </a:p>
          <a:p>
            <a:r>
              <a:rPr lang="en-US" b="1" dirty="0" smtClean="0"/>
              <a:t>Model</a:t>
            </a:r>
            <a:r>
              <a:rPr lang="en-US" dirty="0" smtClean="0"/>
              <a:t> knows nothing about </a:t>
            </a:r>
            <a:r>
              <a:rPr lang="en-US" b="1" dirty="0" smtClean="0"/>
              <a:t>View Model</a:t>
            </a:r>
          </a:p>
          <a:p>
            <a:r>
              <a:rPr lang="en-US" b="1" dirty="0" smtClean="0"/>
              <a:t>View Model</a:t>
            </a:r>
            <a:r>
              <a:rPr lang="en-US" dirty="0" smtClean="0"/>
              <a:t> knows nothing about </a:t>
            </a:r>
            <a:r>
              <a:rPr lang="en-US" b="1" dirty="0" smtClean="0"/>
              <a:t>View</a:t>
            </a:r>
          </a:p>
          <a:p>
            <a:r>
              <a:rPr lang="en-US" dirty="0"/>
              <a:t>C</a:t>
            </a:r>
            <a:r>
              <a:rPr lang="en-US" dirty="0" smtClean="0"/>
              <a:t>ommunication from </a:t>
            </a:r>
            <a:r>
              <a:rPr lang="en-US" b="1" dirty="0" smtClean="0"/>
              <a:t>View</a:t>
            </a:r>
            <a:r>
              <a:rPr lang="en-US" dirty="0" smtClean="0"/>
              <a:t> to </a:t>
            </a:r>
            <a:r>
              <a:rPr lang="en-US" b="1" dirty="0" smtClean="0"/>
              <a:t>VM </a:t>
            </a:r>
            <a:r>
              <a:rPr lang="en-US" dirty="0" smtClean="0"/>
              <a:t>is via data binding</a:t>
            </a:r>
          </a:p>
          <a:p>
            <a:pPr lvl="1"/>
            <a:r>
              <a:rPr lang="en-US" dirty="0" smtClean="0"/>
              <a:t>Lists for List Boxes and Grids</a:t>
            </a:r>
          </a:p>
          <a:p>
            <a:pPr lvl="1"/>
            <a:r>
              <a:rPr lang="en-US" dirty="0" err="1" smtClean="0"/>
              <a:t>IsEnabled</a:t>
            </a:r>
            <a:r>
              <a:rPr lang="en-US" dirty="0" smtClean="0"/>
              <a:t> properties for Buttons</a:t>
            </a:r>
          </a:p>
          <a:p>
            <a:pPr lvl="1"/>
            <a:r>
              <a:rPr lang="en-US" dirty="0" smtClean="0"/>
              <a:t>Data for Text Boxes</a:t>
            </a:r>
          </a:p>
        </p:txBody>
      </p:sp>
    </p:spTree>
    <p:extLst>
      <p:ext uri="{BB962C8B-B14F-4D97-AF65-F5344CB8AC3E}">
        <p14:creationId xmlns:p14="http://schemas.microsoft.com/office/powerpoint/2010/main" val="2700908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MVVM</a:t>
            </a:r>
            <a:endParaRPr lang="en-US" dirty="0"/>
          </a:p>
        </p:txBody>
      </p:sp>
      <p:sp>
        <p:nvSpPr>
          <p:cNvPr id="3" name="Content Placeholder 2"/>
          <p:cNvSpPr>
            <a:spLocks noGrp="1"/>
          </p:cNvSpPr>
          <p:nvPr>
            <p:ph idx="1"/>
          </p:nvPr>
        </p:nvSpPr>
        <p:spPr>
          <a:xfrm>
            <a:off x="519113" y="1447801"/>
            <a:ext cx="11149013" cy="3964163"/>
          </a:xfrm>
        </p:spPr>
        <p:txBody>
          <a:bodyPr/>
          <a:lstStyle/>
          <a:p>
            <a:r>
              <a:rPr lang="en-US" dirty="0" smtClean="0"/>
              <a:t>Separate UI / Business / Data Logic</a:t>
            </a:r>
          </a:p>
          <a:p>
            <a:r>
              <a:rPr lang="en-US" dirty="0" smtClean="0"/>
              <a:t>Be able to swap out UI</a:t>
            </a:r>
          </a:p>
          <a:p>
            <a:pPr lvl="1"/>
            <a:r>
              <a:rPr lang="en-US" dirty="0" smtClean="0"/>
              <a:t>Leave business rules/data logic in place</a:t>
            </a:r>
          </a:p>
          <a:p>
            <a:pPr lvl="1"/>
            <a:r>
              <a:rPr lang="en-US" dirty="0" smtClean="0"/>
              <a:t>ASP.NET to Silverlight</a:t>
            </a:r>
          </a:p>
          <a:p>
            <a:pPr lvl="1"/>
            <a:r>
              <a:rPr lang="en-US" dirty="0" smtClean="0"/>
              <a:t>WPF to Windows Phone</a:t>
            </a:r>
          </a:p>
          <a:p>
            <a:pPr lvl="1"/>
            <a:r>
              <a:rPr lang="en-US" dirty="0" smtClean="0"/>
              <a:t>etc.</a:t>
            </a:r>
          </a:p>
          <a:p>
            <a:r>
              <a:rPr lang="en-US" dirty="0" smtClean="0"/>
              <a:t>Unit Testing</a:t>
            </a:r>
          </a:p>
          <a:p>
            <a:r>
              <a:rPr lang="en-US" dirty="0" smtClean="0"/>
              <a:t>Write less UI code</a:t>
            </a:r>
          </a:p>
        </p:txBody>
      </p:sp>
    </p:spTree>
    <p:extLst>
      <p:ext uri="{BB962C8B-B14F-4D97-AF65-F5344CB8AC3E}">
        <p14:creationId xmlns:p14="http://schemas.microsoft.com/office/powerpoint/2010/main" val="310164059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Demos</a:t>
            </a:r>
            <a:endParaRPr lang="en-US" dirty="0"/>
          </a:p>
        </p:txBody>
      </p:sp>
      <p:sp>
        <p:nvSpPr>
          <p:cNvPr id="7" name="Content Placeholder 6"/>
          <p:cNvSpPr>
            <a:spLocks noGrp="1"/>
          </p:cNvSpPr>
          <p:nvPr>
            <p:ph idx="1"/>
          </p:nvPr>
        </p:nvSpPr>
        <p:spPr>
          <a:xfrm>
            <a:off x="519113" y="1447804"/>
            <a:ext cx="11149013" cy="2068259"/>
          </a:xfrm>
        </p:spPr>
        <p:txBody>
          <a:bodyPr/>
          <a:lstStyle/>
          <a:p>
            <a:r>
              <a:rPr lang="en-US" dirty="0" smtClean="0"/>
              <a:t>Data Binding Review</a:t>
            </a:r>
          </a:p>
          <a:p>
            <a:r>
              <a:rPr lang="en-US" dirty="0" smtClean="0"/>
              <a:t>Data Binding using Class</a:t>
            </a:r>
          </a:p>
          <a:p>
            <a:r>
              <a:rPr lang="en-US" dirty="0" smtClean="0"/>
              <a:t>Searching Sample</a:t>
            </a:r>
          </a:p>
          <a:p>
            <a:r>
              <a:rPr lang="en-US" dirty="0" err="1" smtClean="0"/>
              <a:t>ViewModel</a:t>
            </a:r>
            <a:r>
              <a:rPr lang="en-US" dirty="0" smtClean="0"/>
              <a:t> for Add/Edit/Delete screen</a:t>
            </a:r>
          </a:p>
        </p:txBody>
      </p:sp>
    </p:spTree>
    <p:extLst>
      <p:ext uri="{BB962C8B-B14F-4D97-AF65-F5344CB8AC3E}">
        <p14:creationId xmlns:p14="http://schemas.microsoft.com/office/powerpoint/2010/main" val="40670449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4"/>
          <p:cNvSpPr>
            <a:spLocks noGrp="1" noChangeArrowheads="1"/>
          </p:cNvSpPr>
          <p:nvPr>
            <p:ph type="title"/>
          </p:nvPr>
        </p:nvSpPr>
        <p:spPr/>
        <p:txBody>
          <a:bodyPr/>
          <a:lstStyle/>
          <a:p>
            <a:r>
              <a:rPr lang="en-US" dirty="0" smtClean="0"/>
              <a:t>Summary</a:t>
            </a:r>
          </a:p>
        </p:txBody>
      </p:sp>
      <p:sp>
        <p:nvSpPr>
          <p:cNvPr id="22532" name="Rectangle 15"/>
          <p:cNvSpPr>
            <a:spLocks noGrp="1" noChangeArrowheads="1"/>
          </p:cNvSpPr>
          <p:nvPr>
            <p:ph idx="1"/>
          </p:nvPr>
        </p:nvSpPr>
        <p:spPr>
          <a:xfrm>
            <a:off x="519113" y="1447802"/>
            <a:ext cx="11149013" cy="2609945"/>
          </a:xfrm>
        </p:spPr>
        <p:txBody>
          <a:bodyPr/>
          <a:lstStyle/>
          <a:p>
            <a:r>
              <a:rPr lang="en-US" dirty="0" smtClean="0"/>
              <a:t>MVVM is easy</a:t>
            </a:r>
          </a:p>
          <a:p>
            <a:r>
              <a:rPr lang="en-US" dirty="0" smtClean="0"/>
              <a:t>Just need an additional class</a:t>
            </a:r>
          </a:p>
          <a:p>
            <a:r>
              <a:rPr lang="en-US" dirty="0" smtClean="0"/>
              <a:t>Helps to understand the XAML data binding model</a:t>
            </a:r>
          </a:p>
          <a:p>
            <a:r>
              <a:rPr lang="en-US" dirty="0" smtClean="0"/>
              <a:t>Great for testing and re-usability</a:t>
            </a:r>
          </a:p>
          <a:p>
            <a:r>
              <a:rPr lang="en-US" dirty="0" smtClean="0"/>
              <a:t>Don’t worry about being “100% code-behind free”</a:t>
            </a:r>
          </a:p>
        </p:txBody>
      </p:sp>
    </p:spTree>
    <p:extLst>
      <p:ext uri="{BB962C8B-B14F-4D97-AF65-F5344CB8AC3E}">
        <p14:creationId xmlns:p14="http://schemas.microsoft.com/office/powerpoint/2010/main" val="3375253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smtClean="0"/>
              <a:t>Thank You</a:t>
            </a:r>
          </a:p>
        </p:txBody>
      </p:sp>
      <p:sp>
        <p:nvSpPr>
          <p:cNvPr id="61444" name="Rectangle 3"/>
          <p:cNvSpPr>
            <a:spLocks noGrp="1" noChangeArrowheads="1"/>
          </p:cNvSpPr>
          <p:nvPr>
            <p:ph idx="1"/>
          </p:nvPr>
        </p:nvSpPr>
        <p:spPr>
          <a:xfrm>
            <a:off x="519113" y="1447804"/>
            <a:ext cx="11149013" cy="4505849"/>
          </a:xfrm>
        </p:spPr>
        <p:txBody>
          <a:bodyPr/>
          <a:lstStyle/>
          <a:p>
            <a:r>
              <a:rPr lang="en-US" dirty="0" smtClean="0"/>
              <a:t>Sign up for Haystack Webcasts</a:t>
            </a:r>
          </a:p>
          <a:p>
            <a:pPr lvl="1"/>
            <a:r>
              <a:rPr lang="en-US" dirty="0" smtClean="0"/>
              <a:t>http://www.pdsa.com/webcasts</a:t>
            </a:r>
          </a:p>
          <a:p>
            <a:endParaRPr lang="en-US" dirty="0" smtClean="0"/>
          </a:p>
          <a:p>
            <a:endParaRPr lang="en-US" dirty="0" smtClean="0"/>
          </a:p>
          <a:p>
            <a:pPr marL="0" indent="0">
              <a:buNone/>
            </a:pPr>
            <a:endParaRPr lang="en-US" dirty="0" smtClean="0"/>
          </a:p>
          <a:p>
            <a:r>
              <a:rPr lang="en-US" dirty="0" smtClean="0"/>
              <a:t>Sign up for Paul Sheriff's Inner Circle</a:t>
            </a:r>
          </a:p>
          <a:p>
            <a:pPr lvl="1"/>
            <a:r>
              <a:rPr lang="en-US" dirty="0" smtClean="0"/>
              <a:t>Lifetime membership</a:t>
            </a:r>
          </a:p>
          <a:p>
            <a:pPr lvl="1"/>
            <a:r>
              <a:rPr lang="en-US" dirty="0" smtClean="0"/>
              <a:t>Over $2000 worth of </a:t>
            </a:r>
            <a:r>
              <a:rPr lang="en-US" dirty="0" err="1" smtClean="0"/>
              <a:t>ebooks</a:t>
            </a:r>
            <a:r>
              <a:rPr lang="en-US" dirty="0" smtClean="0"/>
              <a:t>, video, etc.</a:t>
            </a:r>
          </a:p>
          <a:p>
            <a:pPr lvl="1"/>
            <a:r>
              <a:rPr lang="en-US" dirty="0" smtClean="0"/>
              <a:t>http://www.PaulSheriffInnerCircle.com</a:t>
            </a:r>
          </a:p>
        </p:txBody>
      </p:sp>
      <p:pic>
        <p:nvPicPr>
          <p:cNvPr id="5" name="Picture 2" descr="D:\Haystack-Source\Images\haystack_PDSA.gif"/>
          <p:cNvPicPr>
            <a:picLocks noChangeAspect="1" noChangeArrowheads="1"/>
          </p:cNvPicPr>
          <p:nvPr/>
        </p:nvPicPr>
        <p:blipFill>
          <a:blip r:embed="rId2" cstate="print"/>
          <a:srcRect/>
          <a:stretch>
            <a:fillRect/>
          </a:stretch>
        </p:blipFill>
        <p:spPr bwMode="auto">
          <a:xfrm>
            <a:off x="1871047" y="2516902"/>
            <a:ext cx="3370971" cy="1365249"/>
          </a:xfrm>
          <a:prstGeom prst="rect">
            <a:avLst/>
          </a:prstGeom>
          <a:noFill/>
        </p:spPr>
      </p:pic>
    </p:spTree>
    <p:extLst>
      <p:ext uri="{BB962C8B-B14F-4D97-AF65-F5344CB8AC3E}">
        <p14:creationId xmlns:p14="http://schemas.microsoft.com/office/powerpoint/2010/main" val="30597179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Paul Sheriff</External_x0020_Speaker>
    <Session_x0020_Code xmlns="2295e2e7-0eeb-498e-8716-217bb2ee6ee3">DEV216</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8b529f77-48ab-4581-b468-93f09345b8aa"/>
    <ds:schemaRef ds:uri="http://purl.org/dc/terms/"/>
    <ds:schemaRef ds:uri="2295e2e7-0eeb-498e-8716-217bb2ee6ee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37</TotalTime>
  <Words>716</Words>
  <Application>Microsoft Office PowerPoint</Application>
  <PresentationFormat>Custom</PresentationFormat>
  <Paragraphs>121</Paragraphs>
  <Slides>16</Slides>
  <Notes>8</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TechEd_2012_Template_16x9</vt:lpstr>
      <vt:lpstr>White with Consolas font for code slides</vt:lpstr>
      <vt:lpstr>MVVM Made Easy</vt:lpstr>
      <vt:lpstr>Paul.About</vt:lpstr>
      <vt:lpstr>Agenda</vt:lpstr>
      <vt:lpstr>What is MVVM?</vt:lpstr>
      <vt:lpstr>What is MVVM?</vt:lpstr>
      <vt:lpstr>Why Use MVVM</vt:lpstr>
      <vt:lpstr>Demos</vt:lpstr>
      <vt:lpstr>Summary</vt:lpstr>
      <vt:lpstr>Thank You</vt:lpstr>
      <vt:lpstr>Sample Code</vt:lpstr>
      <vt:lpstr>DEV 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PreseMVVM in XAML: Simple and Easyntation</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4</cp:revision>
  <cp:lastPrinted>2010-05-11T05:02:34Z</cp:lastPrinted>
  <dcterms:created xsi:type="dcterms:W3CDTF">2012-06-09T14:36:34Z</dcterms:created>
  <dcterms:modified xsi:type="dcterms:W3CDTF">2012-06-12T20:07:18Z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