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257" r:id="rId6"/>
    <p:sldId id="348" r:id="rId7"/>
    <p:sldId id="324" r:id="rId8"/>
    <p:sldId id="325" r:id="rId9"/>
    <p:sldId id="326" r:id="rId10"/>
    <p:sldId id="328" r:id="rId11"/>
    <p:sldId id="351" r:id="rId12"/>
    <p:sldId id="329" r:id="rId13"/>
    <p:sldId id="354" r:id="rId14"/>
    <p:sldId id="356" r:id="rId15"/>
    <p:sldId id="355" r:id="rId16"/>
    <p:sldId id="338" r:id="rId17"/>
    <p:sldId id="357" r:id="rId18"/>
    <p:sldId id="360" r:id="rId19"/>
    <p:sldId id="359" r:id="rId20"/>
    <p:sldId id="339" r:id="rId21"/>
    <p:sldId id="341" r:id="rId22"/>
    <p:sldId id="361" r:id="rId23"/>
    <p:sldId id="350" r:id="rId24"/>
    <p:sldId id="314" r:id="rId25"/>
    <p:sldId id="315" r:id="rId26"/>
    <p:sldId id="271" r:id="rId27"/>
    <p:sldId id="256"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0754" autoAdjust="0"/>
  </p:normalViewPr>
  <p:slideViewPr>
    <p:cSldViewPr>
      <p:cViewPr varScale="1">
        <p:scale>
          <a:sx n="92" d="100"/>
          <a:sy n="92" d="100"/>
        </p:scale>
        <p:origin x="-142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63859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91064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431" lvl="1"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90246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3950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43950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65855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2966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0723" y="1905000"/>
            <a:ext cx="10240235" cy="1523494"/>
          </a:xfrm>
        </p:spPr>
        <p:txBody>
          <a:bodyPr anchor="ctr" anchorCtr="0">
            <a:noAutofit/>
          </a:bodyPr>
          <a:lstStyle>
            <a:lvl1pPr algn="r">
              <a:lnSpc>
                <a:spcPct val="90000"/>
              </a:lnSpc>
              <a:defRPr sz="400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344605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microsoft.com/msd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429000"/>
            <a:ext cx="6718301" cy="1232464"/>
          </a:xfrm>
        </p:spPr>
        <p:txBody>
          <a:bodyPr/>
          <a:lstStyle/>
          <a:p>
            <a:r>
              <a:rPr lang="en-US" dirty="0"/>
              <a:t>Creating Robust, Maintainable Coded UI Tests with Visual Studio </a:t>
            </a:r>
            <a:r>
              <a:rPr lang="en-US" dirty="0" smtClean="0"/>
              <a:t>2012 </a:t>
            </a:r>
            <a:endParaRPr lang="en-US" dirty="0"/>
          </a:p>
        </p:txBody>
      </p:sp>
      <p:sp>
        <p:nvSpPr>
          <p:cNvPr id="3" name="Subtitle 2"/>
          <p:cNvSpPr>
            <a:spLocks noGrp="1"/>
          </p:cNvSpPr>
          <p:nvPr>
            <p:ph type="subTitle" idx="1"/>
          </p:nvPr>
        </p:nvSpPr>
        <p:spPr/>
        <p:txBody>
          <a:bodyPr/>
          <a:lstStyle/>
          <a:p>
            <a:r>
              <a:rPr lang="en-US" dirty="0" smtClean="0"/>
              <a:t>Eric </a:t>
            </a:r>
            <a:r>
              <a:rPr lang="en-US" dirty="0" err="1" smtClean="0"/>
              <a:t>Maino</a:t>
            </a:r>
            <a:endParaRPr lang="en-US" dirty="0" smtClean="0"/>
          </a:p>
          <a:p>
            <a:r>
              <a:rPr lang="en-US" dirty="0" smtClean="0"/>
              <a:t>Senior Developer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9113" y="228600"/>
            <a:ext cx="981359" cy="369332"/>
          </a:xfrm>
          <a:prstGeom prst="rect">
            <a:avLst/>
          </a:prstGeom>
        </p:spPr>
        <p:txBody>
          <a:bodyPr wrap="none">
            <a:spAutoFit/>
          </a:bodyPr>
          <a:lstStyle/>
          <a:p>
            <a:r>
              <a:rPr lang="en-US" dirty="0"/>
              <a:t>DEV312</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Search Settings</a:t>
            </a:r>
            <a:endParaRPr lang="en-US" dirty="0"/>
          </a:p>
        </p:txBody>
      </p:sp>
      <p:sp>
        <p:nvSpPr>
          <p:cNvPr id="6" name="Text Placeholder 5"/>
          <p:cNvSpPr>
            <a:spLocks noGrp="1"/>
          </p:cNvSpPr>
          <p:nvPr>
            <p:ph type="body" sz="quarter" idx="10"/>
          </p:nvPr>
        </p:nvSpPr>
        <p:spPr>
          <a:xfrm>
            <a:off x="227013" y="1405080"/>
            <a:ext cx="11453946" cy="4013406"/>
          </a:xfrm>
        </p:spPr>
        <p:txBody>
          <a:bodyPr/>
          <a:lstStyle/>
          <a:p>
            <a:r>
              <a:rPr lang="en-US" sz="1600" dirty="0" smtClean="0">
                <a:solidFill>
                  <a:srgbClr val="008000"/>
                </a:solidFill>
                <a:highlight>
                  <a:srgbClr val="FFFFFF"/>
                </a:highlight>
                <a:latin typeface="Consolas"/>
              </a:rPr>
              <a:t>// Default search is breadth first, unlimited depth with smart match</a:t>
            </a:r>
          </a:p>
          <a:p>
            <a:endParaRPr lang="en-US" sz="1600" dirty="0" smtClean="0">
              <a:solidFill>
                <a:srgbClr val="008000"/>
              </a:solidFill>
              <a:highlight>
                <a:srgbClr val="FFFFFF"/>
              </a:highlight>
              <a:latin typeface="Consolas"/>
            </a:endParaRPr>
          </a:p>
          <a:p>
            <a:r>
              <a:rPr lang="en-US" sz="1600" dirty="0" smtClean="0">
                <a:solidFill>
                  <a:srgbClr val="008000"/>
                </a:solidFill>
                <a:highlight>
                  <a:srgbClr val="FFFFFF"/>
                </a:highlight>
                <a:latin typeface="Consolas"/>
              </a:rPr>
              <a:t>// </a:t>
            </a:r>
            <a:r>
              <a:rPr lang="en-US" sz="1600" dirty="0">
                <a:solidFill>
                  <a:srgbClr val="008000"/>
                </a:solidFill>
                <a:highlight>
                  <a:srgbClr val="FFFFFF"/>
                </a:highlight>
                <a:latin typeface="Consolas"/>
              </a:rPr>
              <a:t>Value is in milliseconds. Default search timeout is 2 minutes.</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The search engine will continue making passes until the timeout has expired</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or the window has been found.</a:t>
            </a:r>
            <a:endParaRPr lang="en-US" sz="1600" dirty="0">
              <a:solidFill>
                <a:srgbClr val="000000"/>
              </a:solidFill>
              <a:highlight>
                <a:srgbClr val="FFFFFF"/>
              </a:highlight>
              <a:latin typeface="Consolas"/>
            </a:endParaRPr>
          </a:p>
          <a:p>
            <a:r>
              <a:rPr lang="en-US" sz="1600" dirty="0" err="1">
                <a:solidFill>
                  <a:srgbClr val="000000"/>
                </a:solidFill>
                <a:highlight>
                  <a:srgbClr val="FFFFFF"/>
                </a:highlight>
                <a:latin typeface="Consolas"/>
              </a:rPr>
              <a:t>settings.SearchTimeout</a:t>
            </a:r>
            <a:r>
              <a:rPr lang="en-US" sz="1600" dirty="0">
                <a:solidFill>
                  <a:srgbClr val="000000"/>
                </a:solidFill>
                <a:highlight>
                  <a:srgbClr val="FFFFFF"/>
                </a:highlight>
                <a:latin typeface="Consolas"/>
              </a:rPr>
              <a:t> = 10000;</a:t>
            </a:r>
          </a:p>
          <a:p>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Default search will make 3 attempts. </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If true the default 3 attempts is applied. If false then only one attempt should take place.</a:t>
            </a:r>
            <a:endParaRPr lang="en-US" sz="1600" dirty="0">
              <a:solidFill>
                <a:srgbClr val="000000"/>
              </a:solidFill>
              <a:highlight>
                <a:srgbClr val="FFFFFF"/>
              </a:highlight>
              <a:latin typeface="Consolas"/>
            </a:endParaRPr>
          </a:p>
          <a:p>
            <a:r>
              <a:rPr lang="en-US" sz="1600" dirty="0" err="1">
                <a:solidFill>
                  <a:srgbClr val="000000"/>
                </a:solidFill>
                <a:highlight>
                  <a:srgbClr val="FFFFFF"/>
                </a:highlight>
                <a:latin typeface="Consolas"/>
              </a:rPr>
              <a:t>settings.ShouldSearchFailFast</a:t>
            </a:r>
            <a:r>
              <a:rPr lang="en-US" sz="1600" dirty="0">
                <a:solidFill>
                  <a:srgbClr val="000000"/>
                </a:solidFill>
                <a:highlight>
                  <a:srgbClr val="FFFFFF"/>
                </a:highlight>
                <a:latin typeface="Consolas"/>
              </a:rPr>
              <a:t> = </a:t>
            </a:r>
            <a:r>
              <a:rPr lang="en-US" sz="1600" dirty="0">
                <a:solidFill>
                  <a:srgbClr val="0000FF"/>
                </a:solidFill>
                <a:highlight>
                  <a:srgbClr val="FFFFFF"/>
                </a:highlight>
                <a:latin typeface="Consolas"/>
              </a:rPr>
              <a:t>true</a:t>
            </a:r>
            <a:r>
              <a:rPr lang="en-US" sz="1600" dirty="0" smtClean="0">
                <a:solidFill>
                  <a:srgbClr val="000000"/>
                </a:solidFill>
                <a:highlight>
                  <a:srgbClr val="FFFFFF"/>
                </a:highlight>
                <a:latin typeface="Consolas"/>
              </a:rPr>
              <a:t>;</a:t>
            </a:r>
          </a:p>
          <a:p>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Default wait for ready timeout is 60 seconds. Level is </a:t>
            </a:r>
            <a:r>
              <a:rPr lang="en-US" sz="1600" dirty="0" err="1">
                <a:solidFill>
                  <a:srgbClr val="008000"/>
                </a:solidFill>
                <a:highlight>
                  <a:srgbClr val="FFFFFF"/>
                </a:highlight>
                <a:latin typeface="Consolas"/>
              </a:rPr>
              <a:t>UIThreadOnly</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Suggested setting when building tests is 1 second to help uncover performance issues</a:t>
            </a:r>
            <a:endParaRPr lang="en-US" sz="1600" dirty="0">
              <a:solidFill>
                <a:srgbClr val="000000"/>
              </a:solidFill>
              <a:highlight>
                <a:srgbClr val="FFFFFF"/>
              </a:highlight>
              <a:latin typeface="Consolas"/>
            </a:endParaRPr>
          </a:p>
          <a:p>
            <a:r>
              <a:rPr lang="en-US" sz="1600" dirty="0" err="1">
                <a:solidFill>
                  <a:srgbClr val="000000"/>
                </a:solidFill>
                <a:highlight>
                  <a:srgbClr val="FFFFFF"/>
                </a:highlight>
                <a:latin typeface="Consolas"/>
              </a:rPr>
              <a:t>settings.WaitForReadyTimeout</a:t>
            </a:r>
            <a:r>
              <a:rPr lang="en-US" sz="1600" dirty="0">
                <a:solidFill>
                  <a:srgbClr val="000000"/>
                </a:solidFill>
                <a:highlight>
                  <a:srgbClr val="FFFFFF"/>
                </a:highlight>
                <a:latin typeface="Consolas"/>
              </a:rPr>
              <a:t> = 1000;</a:t>
            </a:r>
          </a:p>
          <a:p>
            <a:r>
              <a:rPr lang="en-US" sz="1600" dirty="0" err="1">
                <a:solidFill>
                  <a:srgbClr val="000000"/>
                </a:solidFill>
                <a:highlight>
                  <a:srgbClr val="FFFFFF"/>
                </a:highlight>
                <a:latin typeface="Consolas"/>
              </a:rPr>
              <a:t>settings.WaitForReadyLevel</a:t>
            </a:r>
            <a:r>
              <a:rPr lang="en-US" sz="1600" dirty="0">
                <a:solidFill>
                  <a:srgbClr val="000000"/>
                </a:solidFill>
                <a:highlight>
                  <a:srgbClr val="FFFFFF"/>
                </a:highlight>
                <a:latin typeface="Consolas"/>
              </a:rPr>
              <a:t> = </a:t>
            </a:r>
            <a:r>
              <a:rPr lang="en-US" sz="1600" dirty="0" err="1">
                <a:solidFill>
                  <a:srgbClr val="2B91AF"/>
                </a:solidFill>
                <a:highlight>
                  <a:srgbClr val="FFFFFF"/>
                </a:highlight>
                <a:latin typeface="Consolas"/>
              </a:rPr>
              <a:t>WaitForReadyLevel</a:t>
            </a:r>
            <a:r>
              <a:rPr lang="en-US" sz="1600" dirty="0" err="1">
                <a:solidFill>
                  <a:srgbClr val="000000"/>
                </a:solidFill>
                <a:highlight>
                  <a:srgbClr val="FFFFFF"/>
                </a:highlight>
                <a:latin typeface="Consolas"/>
              </a:rPr>
              <a:t>.UIThreadOnly</a:t>
            </a:r>
            <a:r>
              <a:rPr lang="en-US" sz="1600" dirty="0">
                <a:solidFill>
                  <a:srgbClr val="000000"/>
                </a:solidFill>
                <a:highlight>
                  <a:srgbClr val="FFFFFF"/>
                </a:highlight>
                <a:latin typeface="Consolas"/>
              </a:rPr>
              <a:t>;</a:t>
            </a:r>
            <a:endParaRPr lang="en-US" sz="1600" dirty="0" smtClean="0"/>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1779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Match Settings</a:t>
            </a:r>
            <a:endParaRPr lang="en-US" dirty="0"/>
          </a:p>
        </p:txBody>
      </p:sp>
      <p:sp>
        <p:nvSpPr>
          <p:cNvPr id="6" name="Text Placeholder 5"/>
          <p:cNvSpPr>
            <a:spLocks noGrp="1"/>
          </p:cNvSpPr>
          <p:nvPr>
            <p:ph type="body" sz="quarter" idx="10"/>
          </p:nvPr>
        </p:nvSpPr>
        <p:spPr>
          <a:xfrm>
            <a:off x="227013" y="1371124"/>
            <a:ext cx="11453946" cy="3200876"/>
          </a:xfrm>
        </p:spPr>
        <p:txBody>
          <a:bodyPr/>
          <a:lstStyle/>
          <a:p>
            <a:r>
              <a:rPr lang="en-US" sz="1600" dirty="0" smtClean="0">
                <a:solidFill>
                  <a:srgbClr val="008000"/>
                </a:solidFill>
                <a:highlight>
                  <a:srgbClr val="FFFFFF"/>
                </a:highlight>
                <a:latin typeface="Consolas"/>
              </a:rPr>
              <a:t>// </a:t>
            </a:r>
            <a:r>
              <a:rPr lang="en-US" sz="1600" dirty="0">
                <a:solidFill>
                  <a:srgbClr val="008000"/>
                </a:solidFill>
                <a:highlight>
                  <a:srgbClr val="FFFFFF"/>
                </a:highlight>
                <a:latin typeface="Consolas"/>
              </a:rPr>
              <a:t>Default both Top Level &amp; Control</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Ensures target class name matches if set as part of search</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Assumes window format is A - B</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a:t>
            </a:r>
            <a:r>
              <a:rPr lang="en-US" sz="1600" dirty="0" smtClean="0">
                <a:solidFill>
                  <a:srgbClr val="008000"/>
                </a:solidFill>
                <a:highlight>
                  <a:srgbClr val="FFFFFF"/>
                </a:highlight>
                <a:latin typeface="Consolas"/>
              </a:rPr>
              <a:t>Splits </a:t>
            </a:r>
            <a:r>
              <a:rPr lang="en-US" sz="1600" dirty="0">
                <a:solidFill>
                  <a:srgbClr val="008000"/>
                </a:solidFill>
                <a:highlight>
                  <a:srgbClr val="FFFFFF"/>
                </a:highlight>
                <a:latin typeface="Consolas"/>
              </a:rPr>
              <a:t>on the first '-' </a:t>
            </a:r>
            <a:r>
              <a:rPr lang="en-US" sz="1600" dirty="0" smtClean="0">
                <a:solidFill>
                  <a:srgbClr val="008000"/>
                </a:solidFill>
                <a:highlight>
                  <a:srgbClr val="FFFFFF"/>
                </a:highlight>
                <a:latin typeface="Consolas"/>
              </a:rPr>
              <a:t>delimiter</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Assuming target window is in the format of C - D</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Attempts to </a:t>
            </a:r>
            <a:r>
              <a:rPr lang="en-US" sz="1600" dirty="0" smtClean="0">
                <a:solidFill>
                  <a:srgbClr val="008000"/>
                </a:solidFill>
                <a:highlight>
                  <a:srgbClr val="FFFFFF"/>
                </a:highlight>
                <a:latin typeface="Consolas"/>
              </a:rPr>
              <a:t>match </a:t>
            </a:r>
            <a:r>
              <a:rPr lang="en-US" sz="1600" dirty="0">
                <a:solidFill>
                  <a:srgbClr val="008000"/>
                </a:solidFill>
                <a:highlight>
                  <a:srgbClr val="FFFFFF"/>
                </a:highlight>
                <a:latin typeface="Consolas"/>
              </a:rPr>
              <a:t>A&amp;C, B&amp;C, A&amp;D, B&amp;D</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Scores each matching window and returns the one with the</a:t>
            </a:r>
            <a:endParaRPr lang="en-US" sz="1600" dirty="0">
              <a:solidFill>
                <a:srgbClr val="000000"/>
              </a:solidFill>
              <a:highlight>
                <a:srgbClr val="FFFFFF"/>
              </a:highlight>
              <a:latin typeface="Consolas"/>
            </a:endParaRPr>
          </a:p>
          <a:p>
            <a:r>
              <a:rPr lang="en-US" sz="1600" dirty="0" err="1">
                <a:solidFill>
                  <a:srgbClr val="000000"/>
                </a:solidFill>
                <a:highlight>
                  <a:srgbClr val="FFFFFF"/>
                </a:highlight>
                <a:latin typeface="Consolas"/>
              </a:rPr>
              <a:t>settings.SmartMatchOptions</a:t>
            </a:r>
            <a:r>
              <a:rPr lang="en-US" sz="1600" dirty="0">
                <a:solidFill>
                  <a:srgbClr val="000000"/>
                </a:solidFill>
                <a:highlight>
                  <a:srgbClr val="FFFFFF"/>
                </a:highlight>
                <a:latin typeface="Consolas"/>
              </a:rPr>
              <a:t> = </a:t>
            </a:r>
            <a:r>
              <a:rPr lang="en-US" sz="1600" dirty="0" err="1">
                <a:solidFill>
                  <a:srgbClr val="2B91AF"/>
                </a:solidFill>
                <a:highlight>
                  <a:srgbClr val="FFFFFF"/>
                </a:highlight>
                <a:latin typeface="Consolas"/>
              </a:rPr>
              <a:t>SmartMatchOptions</a:t>
            </a:r>
            <a:r>
              <a:rPr lang="en-US" sz="1600" dirty="0" err="1">
                <a:solidFill>
                  <a:srgbClr val="000000"/>
                </a:solidFill>
                <a:highlight>
                  <a:srgbClr val="FFFFFF"/>
                </a:highlight>
                <a:latin typeface="Consolas"/>
              </a:rPr>
              <a:t>.TopLevelWindow</a:t>
            </a:r>
            <a:r>
              <a:rPr lang="en-US" sz="1600" dirty="0">
                <a:solidFill>
                  <a:srgbClr val="000000"/>
                </a:solidFill>
                <a:highlight>
                  <a:srgbClr val="FFFFFF"/>
                </a:highlight>
                <a:latin typeface="Consolas"/>
              </a:rPr>
              <a:t>;</a:t>
            </a:r>
          </a:p>
          <a:p>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Ensures control hierarchy is </a:t>
            </a:r>
            <a:r>
              <a:rPr lang="en-US" sz="1600" dirty="0" err="1">
                <a:solidFill>
                  <a:srgbClr val="008000"/>
                </a:solidFill>
                <a:highlight>
                  <a:srgbClr val="FFFFFF"/>
                </a:highlight>
                <a:latin typeface="Consolas"/>
              </a:rPr>
              <a:t>corectly</a:t>
            </a:r>
            <a:r>
              <a:rPr lang="en-US" sz="1600" dirty="0">
                <a:solidFill>
                  <a:srgbClr val="008000"/>
                </a:solidFill>
                <a:highlight>
                  <a:srgbClr val="FFFFFF"/>
                </a:highlight>
                <a:latin typeface="Consolas"/>
              </a:rPr>
              <a:t> defined</a:t>
            </a:r>
            <a:endParaRPr lang="en-US" sz="1600" dirty="0">
              <a:solidFill>
                <a:srgbClr val="000000"/>
              </a:solidFill>
              <a:highlight>
                <a:srgbClr val="FFFFFF"/>
              </a:highlight>
              <a:latin typeface="Consolas"/>
            </a:endParaRPr>
          </a:p>
          <a:p>
            <a:r>
              <a:rPr lang="en-US" sz="1600" dirty="0">
                <a:solidFill>
                  <a:srgbClr val="008000"/>
                </a:solidFill>
                <a:highlight>
                  <a:srgbClr val="FFFFFF"/>
                </a:highlight>
                <a:latin typeface="Consolas"/>
              </a:rPr>
              <a:t>// Given the query ;</a:t>
            </a:r>
            <a:r>
              <a:rPr lang="en-US" sz="1600" dirty="0" err="1">
                <a:solidFill>
                  <a:srgbClr val="008000"/>
                </a:solidFill>
                <a:highlight>
                  <a:srgbClr val="FFFFFF"/>
                </a:highlight>
                <a:latin typeface="Consolas"/>
              </a:rPr>
              <a:t>TopLevel;A;B;C</a:t>
            </a:r>
            <a:r>
              <a:rPr lang="en-US" sz="1600" dirty="0">
                <a:solidFill>
                  <a:srgbClr val="008000"/>
                </a:solidFill>
                <a:highlight>
                  <a:srgbClr val="FFFFFF"/>
                </a:highlight>
                <a:latin typeface="Consolas"/>
              </a:rPr>
              <a:t>, if false A;B may be ignored</a:t>
            </a:r>
            <a:endParaRPr lang="en-US" sz="1600" dirty="0">
              <a:solidFill>
                <a:srgbClr val="000000"/>
              </a:solidFill>
              <a:highlight>
                <a:srgbClr val="FFFFFF"/>
              </a:highlight>
              <a:latin typeface="Consolas"/>
            </a:endParaRPr>
          </a:p>
          <a:p>
            <a:r>
              <a:rPr lang="en-US" sz="1600" dirty="0" err="1">
                <a:solidFill>
                  <a:srgbClr val="000000"/>
                </a:solidFill>
                <a:highlight>
                  <a:srgbClr val="FFFFFF"/>
                </a:highlight>
                <a:latin typeface="Consolas"/>
              </a:rPr>
              <a:t>settings.MatchExactHierarchy</a:t>
            </a:r>
            <a:r>
              <a:rPr lang="en-US" sz="1600" dirty="0">
                <a:solidFill>
                  <a:srgbClr val="000000"/>
                </a:solidFill>
                <a:highlight>
                  <a:srgbClr val="FFFFFF"/>
                </a:highlight>
                <a:latin typeface="Consolas"/>
              </a:rPr>
              <a:t> = </a:t>
            </a:r>
            <a:r>
              <a:rPr lang="en-US" sz="1600" dirty="0">
                <a:solidFill>
                  <a:srgbClr val="0000FF"/>
                </a:solidFill>
                <a:highlight>
                  <a:srgbClr val="FFFFFF"/>
                </a:highlight>
                <a:latin typeface="Consolas"/>
              </a:rPr>
              <a:t>false</a:t>
            </a:r>
            <a:r>
              <a:rPr lang="en-US" sz="1600" dirty="0" smtClean="0">
                <a:solidFill>
                  <a:srgbClr val="000000"/>
                </a:solidFill>
                <a:highlight>
                  <a:srgbClr val="FFFFFF"/>
                </a:highlight>
                <a:latin typeface="Consolas"/>
              </a:rPr>
              <a:t>;</a:t>
            </a:r>
            <a:endParaRPr lang="en-US" sz="1600" dirty="0">
              <a:solidFill>
                <a:srgbClr val="000000"/>
              </a:solidFill>
              <a:highlight>
                <a:srgbClr val="FFFFFF"/>
              </a:highlight>
              <a:latin typeface="Consolas"/>
            </a:endParaRPr>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3029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Remote Debugging</a:t>
            </a:r>
            <a:endParaRPr lang="en-US" dirty="0"/>
          </a:p>
        </p:txBody>
      </p:sp>
    </p:spTree>
    <p:extLst>
      <p:ext uri="{BB962C8B-B14F-4D97-AF65-F5344CB8AC3E}">
        <p14:creationId xmlns:p14="http://schemas.microsoft.com/office/powerpoint/2010/main" val="36391021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Enable Remote Debugger</a:t>
            </a:r>
            <a:endParaRPr lang="en-US" dirty="0"/>
          </a:p>
        </p:txBody>
      </p:sp>
      <p:sp>
        <p:nvSpPr>
          <p:cNvPr id="6" name="Text Placeholder 5"/>
          <p:cNvSpPr>
            <a:spLocks noGrp="1"/>
          </p:cNvSpPr>
          <p:nvPr>
            <p:ph type="body" sz="quarter" idx="10"/>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79" y="1219200"/>
            <a:ext cx="38766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2" y="2470680"/>
            <a:ext cx="56959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9215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Build Deployment</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1371600"/>
            <a:ext cx="90868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8492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Remote Debugging</a:t>
            </a:r>
            <a:endParaRPr lang="en-US" dirty="0"/>
          </a:p>
        </p:txBody>
      </p:sp>
      <p:sp>
        <p:nvSpPr>
          <p:cNvPr id="3" name="Text Placeholder 2"/>
          <p:cNvSpPr>
            <a:spLocks noGrp="1"/>
          </p:cNvSpPr>
          <p:nvPr>
            <p:ph type="body" sz="quarter" idx="10"/>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990600"/>
            <a:ext cx="913447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0554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Smart Waiters</a:t>
            </a:r>
            <a:br>
              <a:rPr lang="en-US" dirty="0" smtClean="0"/>
            </a:br>
            <a:endParaRPr lang="en-US" dirty="0"/>
          </a:p>
        </p:txBody>
      </p:sp>
    </p:spTree>
    <p:extLst>
      <p:ext uri="{BB962C8B-B14F-4D97-AF65-F5344CB8AC3E}">
        <p14:creationId xmlns:p14="http://schemas.microsoft.com/office/powerpoint/2010/main" val="10033546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Ensure Your Applications Are Testable</a:t>
            </a:r>
            <a:endParaRPr lang="en-US" dirty="0"/>
          </a:p>
        </p:txBody>
      </p:sp>
      <p:sp>
        <p:nvSpPr>
          <p:cNvPr id="3" name="Text Placeholder 2"/>
          <p:cNvSpPr>
            <a:spLocks noGrp="1"/>
          </p:cNvSpPr>
          <p:nvPr>
            <p:ph type="body" sz="quarter" idx="10"/>
          </p:nvPr>
        </p:nvSpPr>
        <p:spPr>
          <a:xfrm>
            <a:off x="519113" y="1447799"/>
            <a:ext cx="11149013" cy="2626360"/>
          </a:xfrm>
        </p:spPr>
        <p:txBody>
          <a:bodyPr/>
          <a:lstStyle/>
          <a:p>
            <a:r>
              <a:rPr lang="en-US" dirty="0" smtClean="0"/>
              <a:t>Use a testable application stack</a:t>
            </a:r>
          </a:p>
          <a:p>
            <a:pPr>
              <a:spcBef>
                <a:spcPts val="900"/>
              </a:spcBef>
            </a:pPr>
            <a:r>
              <a:rPr lang="en-US" dirty="0" smtClean="0"/>
              <a:t>Ensure controls have unique ids or names</a:t>
            </a:r>
          </a:p>
          <a:p>
            <a:pPr>
              <a:spcBef>
                <a:spcPts val="450"/>
              </a:spcBef>
            </a:pPr>
            <a:r>
              <a:rPr lang="en-US" dirty="0" smtClean="0"/>
              <a:t>Use naming conventions and stick with them</a:t>
            </a:r>
          </a:p>
          <a:p>
            <a:pPr>
              <a:spcBef>
                <a:spcPts val="900"/>
              </a:spcBef>
            </a:pPr>
            <a:r>
              <a:rPr lang="en-US" dirty="0" smtClean="0"/>
              <a:t>Use standard automation patterns</a:t>
            </a:r>
          </a:p>
          <a:p>
            <a:pPr>
              <a:spcBef>
                <a:spcPts val="900"/>
              </a:spcBef>
            </a:pPr>
            <a:r>
              <a:rPr lang="en-US" dirty="0" smtClean="0"/>
              <a:t>Ensure custom controls have patterns</a:t>
            </a:r>
            <a:endParaRPr lang="en-US" dirty="0"/>
          </a:p>
        </p:txBody>
      </p:sp>
    </p:spTree>
    <p:extLst>
      <p:ext uri="{BB962C8B-B14F-4D97-AF65-F5344CB8AC3E}">
        <p14:creationId xmlns:p14="http://schemas.microsoft.com/office/powerpoint/2010/main" val="351540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19071464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42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Upcoming Sessions</a:t>
            </a:r>
            <a:endParaRPr lang="en-US" dirty="0"/>
          </a:p>
        </p:txBody>
      </p:sp>
      <p:pic>
        <p:nvPicPr>
          <p:cNvPr id="1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30080" y="1524000"/>
            <a:ext cx="11173090" cy="640080"/>
            <a:chOff x="507868" y="1375674"/>
            <a:chExt cx="11173090" cy="640080"/>
          </a:xfrm>
        </p:grpSpPr>
        <p:sp>
          <p:nvSpPr>
            <p:cNvPr id="18" name="Rectangle 17"/>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19" name="Rectangle 18"/>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DEV214 Testing Un-testable Code with Fakes in Visual Studio 11</a:t>
              </a:r>
              <a:endParaRPr lang="en-US" sz="2400" dirty="0">
                <a:solidFill>
                  <a:schemeClr val="tx1">
                    <a:alpha val="99000"/>
                  </a:schemeClr>
                </a:solidFill>
              </a:endParaRPr>
            </a:p>
          </p:txBody>
        </p:sp>
      </p:grpSp>
      <p:grpSp>
        <p:nvGrpSpPr>
          <p:cNvPr id="20" name="Group 19"/>
          <p:cNvGrpSpPr/>
          <p:nvPr/>
        </p:nvGrpSpPr>
        <p:grpSpPr>
          <a:xfrm>
            <a:off x="429725" y="2362200"/>
            <a:ext cx="11173090" cy="640080"/>
            <a:chOff x="507868" y="1375674"/>
            <a:chExt cx="11173090" cy="640080"/>
          </a:xfrm>
        </p:grpSpPr>
        <p:sp>
          <p:nvSpPr>
            <p:cNvPr id="21" name="Rectangle 20"/>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22" name="Rectangle 21"/>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DEV412 </a:t>
              </a:r>
              <a:r>
                <a:rPr lang="en-US" sz="2000" dirty="0" smtClean="0">
                  <a:solidFill>
                    <a:schemeClr val="tx1">
                      <a:alpha val="99000"/>
                    </a:schemeClr>
                  </a:solidFill>
                </a:rPr>
                <a:t>Identify and Fix Performance Problems with Visual Studio 11 Ultimate</a:t>
              </a:r>
              <a:endParaRPr lang="en-US" sz="2400" dirty="0">
                <a:solidFill>
                  <a:schemeClr val="tx1">
                    <a:alpha val="99000"/>
                  </a:schemeClr>
                </a:solidFill>
              </a:endParaRPr>
            </a:p>
          </p:txBody>
        </p:sp>
      </p:grpSp>
      <p:grpSp>
        <p:nvGrpSpPr>
          <p:cNvPr id="23" name="Group 22"/>
          <p:cNvGrpSpPr/>
          <p:nvPr/>
        </p:nvGrpSpPr>
        <p:grpSpPr>
          <a:xfrm>
            <a:off x="423454" y="3200400"/>
            <a:ext cx="11173090" cy="640080"/>
            <a:chOff x="507868" y="1375674"/>
            <a:chExt cx="11173090" cy="640080"/>
          </a:xfrm>
          <a:solidFill>
            <a:schemeClr val="accent6"/>
          </a:solidFill>
        </p:grpSpPr>
        <p:sp>
          <p:nvSpPr>
            <p:cNvPr id="24" name="Rectangle 23"/>
            <p:cNvSpPr/>
            <p:nvPr/>
          </p:nvSpPr>
          <p:spPr bwMode="auto">
            <a:xfrm>
              <a:off x="507868" y="1375674"/>
              <a:ext cx="11173090" cy="640080"/>
            </a:xfrm>
            <a:prstGeom prst="rect">
              <a:avLst/>
            </a:prstGeom>
            <a:grp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25" name="Rectangle 24"/>
            <p:cNvSpPr/>
            <p:nvPr/>
          </p:nvSpPr>
          <p:spPr>
            <a:xfrm>
              <a:off x="667870" y="1483348"/>
              <a:ext cx="11013088" cy="424732"/>
            </a:xfrm>
            <a:prstGeom prst="rect">
              <a:avLst/>
            </a:prstGeom>
            <a:grpFill/>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DEV16-HOL </a:t>
              </a:r>
              <a:r>
                <a:rPr lang="en-US" dirty="0" smtClean="0">
                  <a:solidFill>
                    <a:schemeClr val="tx1">
                      <a:alpha val="99000"/>
                    </a:schemeClr>
                  </a:solidFill>
                </a:rPr>
                <a:t>Learn How Microsoft Test Manager 11 Will Embrace and Exploratory Testing Approach</a:t>
              </a:r>
              <a:endParaRPr lang="en-US" sz="2400" dirty="0">
                <a:solidFill>
                  <a:schemeClr val="tx1">
                    <a:alpha val="99000"/>
                  </a:schemeClr>
                </a:solidFill>
              </a:endParaRPr>
            </a:p>
          </p:txBody>
        </p:sp>
      </p:grpSp>
      <p:grpSp>
        <p:nvGrpSpPr>
          <p:cNvPr id="32" name="Group 31"/>
          <p:cNvGrpSpPr/>
          <p:nvPr/>
        </p:nvGrpSpPr>
        <p:grpSpPr>
          <a:xfrm>
            <a:off x="430080" y="4038600"/>
            <a:ext cx="11173090" cy="640080"/>
            <a:chOff x="507868" y="1375674"/>
            <a:chExt cx="11173090" cy="640080"/>
          </a:xfrm>
          <a:solidFill>
            <a:schemeClr val="accent6"/>
          </a:solidFill>
        </p:grpSpPr>
        <p:sp>
          <p:nvSpPr>
            <p:cNvPr id="33" name="Rectangle 32"/>
            <p:cNvSpPr/>
            <p:nvPr/>
          </p:nvSpPr>
          <p:spPr bwMode="auto">
            <a:xfrm>
              <a:off x="507868" y="1375674"/>
              <a:ext cx="11173090" cy="640080"/>
            </a:xfrm>
            <a:prstGeom prst="rect">
              <a:avLst/>
            </a:prstGeom>
            <a:grp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34" name="Rectangle 33"/>
            <p:cNvSpPr/>
            <p:nvPr/>
          </p:nvSpPr>
          <p:spPr>
            <a:xfrm>
              <a:off x="667870" y="1483348"/>
              <a:ext cx="11013088" cy="424732"/>
            </a:xfrm>
            <a:prstGeom prst="rect">
              <a:avLst/>
            </a:prstGeom>
            <a:grpFill/>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DEV17-HOL </a:t>
              </a:r>
              <a:r>
                <a:rPr lang="en-US" dirty="0" smtClean="0">
                  <a:solidFill>
                    <a:schemeClr val="tx1">
                      <a:alpha val="99000"/>
                    </a:schemeClr>
                  </a:solidFill>
                </a:rPr>
                <a:t>Explore the New Unit Testing and Code Clone Capabilities of Visual Studio 11</a:t>
              </a:r>
              <a:endParaRPr lang="en-US" sz="2400" dirty="0">
                <a:solidFill>
                  <a:schemeClr val="tx1">
                    <a:alpha val="99000"/>
                  </a:schemeClr>
                </a:solidFill>
              </a:endParaRPr>
            </a:p>
          </p:txBody>
        </p:sp>
      </p:grpSp>
    </p:spTree>
    <p:extLst>
      <p:ext uri="{BB962C8B-B14F-4D97-AF65-F5344CB8AC3E}">
        <p14:creationId xmlns:p14="http://schemas.microsoft.com/office/powerpoint/2010/main" val="248407739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ric.local\Pictures\C# team.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0811" y="152400"/>
            <a:ext cx="11977095"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2612" y="6312566"/>
            <a:ext cx="5053050"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chemeClr val="tx1">
                    <a:alpha val="99000"/>
                  </a:schemeClr>
                </a:solidFill>
              </a:rPr>
              <a:t>Photo Credit: Terry Adams, C# Team</a:t>
            </a:r>
          </a:p>
        </p:txBody>
      </p:sp>
      <p:sp>
        <p:nvSpPr>
          <p:cNvPr id="3" name="Oval 2"/>
          <p:cNvSpPr/>
          <p:nvPr/>
        </p:nvSpPr>
        <p:spPr bwMode="auto">
          <a:xfrm>
            <a:off x="4223280" y="2641602"/>
            <a:ext cx="458788" cy="474134"/>
          </a:xfrm>
          <a:prstGeom prst="ellipse">
            <a:avLst/>
          </a:prstGeom>
          <a:noFill/>
          <a:ln w="38100">
            <a:solidFill>
              <a:schemeClr val="accent3"/>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379606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c.local\Pictures\Tool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152399"/>
            <a:ext cx="8076252" cy="6027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31066" y="6324600"/>
            <a:ext cx="7719998"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chemeClr val="tx1">
                    <a:alpha val="99000"/>
                  </a:schemeClr>
                </a:solidFill>
              </a:rPr>
              <a:t>Photo Credit: </a:t>
            </a:r>
            <a:r>
              <a:rPr lang="en-US" sz="2400" dirty="0">
                <a:solidFill>
                  <a:schemeClr val="tx1">
                    <a:alpha val="99000"/>
                  </a:schemeClr>
                </a:solidFill>
              </a:rPr>
              <a:t>http://www.clker.com/clipart-toolbox.html</a:t>
            </a:r>
            <a:endParaRPr lang="en-US" sz="2400" dirty="0" smtClean="0">
              <a:solidFill>
                <a:schemeClr val="tx1">
                  <a:alpha val="99000"/>
                </a:schemeClr>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088578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07868" y="1447800"/>
            <a:ext cx="11173090" cy="4389120"/>
          </a:xfrm>
        </p:spPr>
        <p:txBody>
          <a:bodyPr>
            <a:normAutofit/>
          </a:bodyPr>
          <a:lstStyle/>
          <a:p>
            <a:r>
              <a:rPr lang="en-US" dirty="0" smtClean="0"/>
              <a:t>Coded UI Test Overview</a:t>
            </a:r>
          </a:p>
          <a:p>
            <a:r>
              <a:rPr lang="en-US" dirty="0" smtClean="0"/>
              <a:t>Building Reliable UI Automation</a:t>
            </a:r>
          </a:p>
          <a:p>
            <a:r>
              <a:rPr lang="en-US" dirty="0" smtClean="0"/>
              <a:t>Investigating UI Automation Failures</a:t>
            </a:r>
          </a:p>
          <a:p>
            <a:r>
              <a:rPr lang="en-US" dirty="0" smtClean="0"/>
              <a:t>Q+A</a:t>
            </a:r>
          </a:p>
        </p:txBody>
      </p:sp>
    </p:spTree>
    <p:extLst>
      <p:ext uri="{BB962C8B-B14F-4D97-AF65-F5344CB8AC3E}">
        <p14:creationId xmlns:p14="http://schemas.microsoft.com/office/powerpoint/2010/main" val="21660253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Test Fundamentals</a:t>
            </a:r>
            <a:endParaRPr lang="en-US" dirty="0"/>
          </a:p>
        </p:txBody>
      </p:sp>
      <p:sp>
        <p:nvSpPr>
          <p:cNvPr id="3" name="Content Placeholder 2"/>
          <p:cNvSpPr>
            <a:spLocks noGrp="1"/>
          </p:cNvSpPr>
          <p:nvPr>
            <p:ph idx="1"/>
          </p:nvPr>
        </p:nvSpPr>
        <p:spPr>
          <a:xfrm>
            <a:off x="507868" y="1447801"/>
            <a:ext cx="11173090" cy="4370427"/>
          </a:xfrm>
        </p:spPr>
        <p:txBody>
          <a:bodyPr/>
          <a:lstStyle/>
          <a:p>
            <a:r>
              <a:rPr lang="en-US" dirty="0" smtClean="0"/>
              <a:t>Recorder</a:t>
            </a:r>
          </a:p>
          <a:p>
            <a:pPr lvl="1"/>
            <a:r>
              <a:rPr lang="en-US" dirty="0" smtClean="0"/>
              <a:t>Application Inspection</a:t>
            </a:r>
          </a:p>
          <a:p>
            <a:pPr lvl="1"/>
            <a:r>
              <a:rPr lang="en-US" dirty="0" smtClean="0"/>
              <a:t>Search Generation</a:t>
            </a:r>
          </a:p>
          <a:p>
            <a:pPr lvl="1"/>
            <a:r>
              <a:rPr lang="en-US" dirty="0" smtClean="0"/>
              <a:t>Code Generation (primitives and asserts)</a:t>
            </a:r>
          </a:p>
          <a:p>
            <a:r>
              <a:rPr lang="en-US" dirty="0"/>
              <a:t>UI Map</a:t>
            </a:r>
          </a:p>
          <a:p>
            <a:r>
              <a:rPr lang="en-US" dirty="0" smtClean="0"/>
              <a:t>Playback</a:t>
            </a:r>
          </a:p>
          <a:p>
            <a:pPr lvl="1"/>
            <a:r>
              <a:rPr lang="en-US" dirty="0" smtClean="0"/>
              <a:t>Find</a:t>
            </a:r>
          </a:p>
          <a:p>
            <a:pPr lvl="1"/>
            <a:r>
              <a:rPr lang="en-US" dirty="0" smtClean="0"/>
              <a:t>Inspect</a:t>
            </a:r>
          </a:p>
          <a:p>
            <a:pPr lvl="1"/>
            <a:r>
              <a:rPr lang="en-US" dirty="0" smtClean="0"/>
              <a:t>Execute Primitives</a:t>
            </a:r>
          </a:p>
        </p:txBody>
      </p:sp>
    </p:spTree>
    <p:extLst>
      <p:ext uri="{BB962C8B-B14F-4D97-AF65-F5344CB8AC3E}">
        <p14:creationId xmlns:p14="http://schemas.microsoft.com/office/powerpoint/2010/main" val="33232766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Coded UI Test?</a:t>
            </a:r>
            <a:endParaRPr lang="en-US" dirty="0"/>
          </a:p>
        </p:txBody>
      </p:sp>
      <p:sp>
        <p:nvSpPr>
          <p:cNvPr id="3" name="Content Placeholder 2"/>
          <p:cNvSpPr>
            <a:spLocks noGrp="1"/>
          </p:cNvSpPr>
          <p:nvPr>
            <p:ph idx="1"/>
          </p:nvPr>
        </p:nvSpPr>
        <p:spPr>
          <a:xfrm>
            <a:off x="507868" y="1447801"/>
            <a:ext cx="11173090" cy="2068259"/>
          </a:xfrm>
        </p:spPr>
        <p:txBody>
          <a:bodyPr/>
          <a:lstStyle/>
          <a:p>
            <a:r>
              <a:rPr lang="en-US" dirty="0" smtClean="0"/>
              <a:t>Testing was an after thought</a:t>
            </a:r>
          </a:p>
          <a:p>
            <a:r>
              <a:rPr lang="en-US" dirty="0" smtClean="0"/>
              <a:t>Accessibility</a:t>
            </a:r>
          </a:p>
          <a:p>
            <a:r>
              <a:rPr lang="en-US" dirty="0" smtClean="0"/>
              <a:t>Localization</a:t>
            </a:r>
          </a:p>
          <a:p>
            <a:r>
              <a:rPr lang="en-US" dirty="0" smtClean="0"/>
              <a:t>Usability Validation</a:t>
            </a:r>
          </a:p>
        </p:txBody>
      </p:sp>
    </p:spTree>
    <p:extLst>
      <p:ext uri="{BB962C8B-B14F-4D97-AF65-F5344CB8AC3E}">
        <p14:creationId xmlns:p14="http://schemas.microsoft.com/office/powerpoint/2010/main" val="23768981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862562" y="5339971"/>
            <a:ext cx="917624" cy="1092958"/>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1" name="Rectangle 20"/>
          <p:cNvSpPr/>
          <p:nvPr/>
        </p:nvSpPr>
        <p:spPr bwMode="auto">
          <a:xfrm>
            <a:off x="5944937" y="5339971"/>
            <a:ext cx="917624" cy="109295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CUIT Playback Architecture</a:t>
            </a:r>
            <a:endParaRPr lang="en-US" dirty="0"/>
          </a:p>
        </p:txBody>
      </p:sp>
      <p:sp>
        <p:nvSpPr>
          <p:cNvPr id="4" name="Rounded Rectangle 3"/>
          <p:cNvSpPr/>
          <p:nvPr/>
        </p:nvSpPr>
        <p:spPr bwMode="auto">
          <a:xfrm>
            <a:off x="1663266" y="4038601"/>
            <a:ext cx="8367120" cy="2476499"/>
          </a:xfrm>
          <a:prstGeom prst="roundRect">
            <a:avLst>
              <a:gd name="adj" fmla="val 0"/>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RPF</a:t>
            </a:r>
          </a:p>
        </p:txBody>
      </p:sp>
      <p:sp>
        <p:nvSpPr>
          <p:cNvPr id="5" name="Rounded Rectangle 4"/>
          <p:cNvSpPr/>
          <p:nvPr/>
        </p:nvSpPr>
        <p:spPr bwMode="auto">
          <a:xfrm>
            <a:off x="1764839" y="4600576"/>
            <a:ext cx="8240152" cy="666750"/>
          </a:xfrm>
          <a:prstGeom prst="roundRect">
            <a:avLst>
              <a:gd name="adj" fmla="val 0"/>
            </a:avLst>
          </a:prstGeom>
          <a:solidFill>
            <a:schemeClr val="accent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Core Engine</a:t>
            </a:r>
          </a:p>
        </p:txBody>
      </p:sp>
      <p:sp>
        <p:nvSpPr>
          <p:cNvPr id="6" name="Rounded Rectangle 5"/>
          <p:cNvSpPr/>
          <p:nvPr/>
        </p:nvSpPr>
        <p:spPr bwMode="auto">
          <a:xfrm>
            <a:off x="1881996" y="5339971"/>
            <a:ext cx="1835249" cy="1092958"/>
          </a:xfrm>
          <a:prstGeom prst="roundRect">
            <a:avLst>
              <a:gd name="adj" fmla="val 0"/>
            </a:avLst>
          </a:prstGeom>
          <a:solidFill>
            <a:schemeClr val="accent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Win32</a:t>
            </a:r>
          </a:p>
        </p:txBody>
      </p:sp>
      <p:sp>
        <p:nvSpPr>
          <p:cNvPr id="8" name="Rounded Rectangle 7"/>
          <p:cNvSpPr/>
          <p:nvPr/>
        </p:nvSpPr>
        <p:spPr bwMode="auto">
          <a:xfrm>
            <a:off x="3900770" y="5339971"/>
            <a:ext cx="1835249" cy="1092958"/>
          </a:xfrm>
          <a:prstGeom prst="roundRect">
            <a:avLst>
              <a:gd name="adj" fmla="val 0"/>
            </a:avLst>
          </a:prstGeom>
          <a:solidFill>
            <a:schemeClr val="accent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MSAA</a:t>
            </a:r>
          </a:p>
        </p:txBody>
      </p:sp>
      <p:sp>
        <p:nvSpPr>
          <p:cNvPr id="9" name="Rounded Rectangle 8"/>
          <p:cNvSpPr/>
          <p:nvPr/>
        </p:nvSpPr>
        <p:spPr bwMode="auto">
          <a:xfrm>
            <a:off x="5944937" y="5339971"/>
            <a:ext cx="1835249" cy="1092958"/>
          </a:xfrm>
          <a:prstGeom prst="roundRect">
            <a:avLst>
              <a:gd name="adj" fmla="val 0"/>
            </a:avLst>
          </a:prstGeom>
          <a:no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UIA</a:t>
            </a:r>
          </a:p>
        </p:txBody>
      </p:sp>
      <p:sp>
        <p:nvSpPr>
          <p:cNvPr id="10" name="Rounded Rectangle 9"/>
          <p:cNvSpPr/>
          <p:nvPr/>
        </p:nvSpPr>
        <p:spPr bwMode="auto">
          <a:xfrm>
            <a:off x="7996030" y="5339971"/>
            <a:ext cx="1835249" cy="1092958"/>
          </a:xfrm>
          <a:prstGeom prst="roundRect">
            <a:avLst>
              <a:gd name="adj" fmla="val 0"/>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Web</a:t>
            </a:r>
          </a:p>
        </p:txBody>
      </p:sp>
      <p:sp>
        <p:nvSpPr>
          <p:cNvPr id="13" name="Rounded Rectangle 12"/>
          <p:cNvSpPr/>
          <p:nvPr/>
        </p:nvSpPr>
        <p:spPr bwMode="auto">
          <a:xfrm>
            <a:off x="1663265" y="3381375"/>
            <a:ext cx="8367119" cy="590550"/>
          </a:xfrm>
          <a:prstGeom prst="roundRect">
            <a:avLst>
              <a:gd name="adj" fmla="val 0"/>
            </a:avLst>
          </a:prstGeom>
          <a:solidFill>
            <a:schemeClr val="accent5"/>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Managed Wrapper</a:t>
            </a:r>
          </a:p>
        </p:txBody>
      </p:sp>
      <p:sp>
        <p:nvSpPr>
          <p:cNvPr id="14" name="Rounded Rectangle 13"/>
          <p:cNvSpPr/>
          <p:nvPr/>
        </p:nvSpPr>
        <p:spPr bwMode="auto">
          <a:xfrm>
            <a:off x="1663266" y="942975"/>
            <a:ext cx="8367120" cy="2362200"/>
          </a:xfrm>
          <a:prstGeom prst="roundRect">
            <a:avLst>
              <a:gd name="adj" fmla="val 0"/>
            </a:avLst>
          </a:prstGeom>
          <a:noFill/>
          <a:ln>
            <a:solidFill>
              <a:srgbClr val="00B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latin typeface="Segoe UI" pitchFamily="34" charset="0"/>
              </a:rPr>
              <a:t>UI Controls</a:t>
            </a:r>
          </a:p>
        </p:txBody>
      </p:sp>
      <p:sp>
        <p:nvSpPr>
          <p:cNvPr id="15" name="Rounded Rectangle 14"/>
          <p:cNvSpPr/>
          <p:nvPr/>
        </p:nvSpPr>
        <p:spPr bwMode="auto">
          <a:xfrm>
            <a:off x="1881996" y="2581276"/>
            <a:ext cx="7949283" cy="638175"/>
          </a:xfrm>
          <a:prstGeom prst="roundRect">
            <a:avLst>
              <a:gd name="adj" fmla="val 0"/>
            </a:avLst>
          </a:prstGeom>
          <a:solidFill>
            <a:schemeClr val="accent3"/>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gradFill>
                  <a:gsLst>
                    <a:gs pos="0">
                      <a:srgbClr val="FFFFFF"/>
                    </a:gs>
                    <a:gs pos="100000">
                      <a:srgbClr val="FFFFFF"/>
                    </a:gs>
                  </a:gsLst>
                  <a:lin ang="5400000" scaled="0"/>
                </a:gradFill>
                <a:latin typeface="Segoe UI" pitchFamily="34" charset="0"/>
              </a:rPr>
              <a:t>UITestControl</a:t>
            </a:r>
            <a:endParaRPr lang="en-US" sz="2400" dirty="0" smtClean="0">
              <a:gradFill>
                <a:gsLst>
                  <a:gs pos="0">
                    <a:srgbClr val="FFFFFF"/>
                  </a:gs>
                  <a:gs pos="100000">
                    <a:srgbClr val="FFFFFF"/>
                  </a:gs>
                </a:gsLst>
                <a:lin ang="5400000" scaled="0"/>
              </a:gradFill>
              <a:latin typeface="Segoe UI" pitchFamily="34" charset="0"/>
            </a:endParaRPr>
          </a:p>
        </p:txBody>
      </p:sp>
      <p:sp>
        <p:nvSpPr>
          <p:cNvPr id="16" name="Rounded Rectangle 15"/>
          <p:cNvSpPr/>
          <p:nvPr/>
        </p:nvSpPr>
        <p:spPr bwMode="auto">
          <a:xfrm>
            <a:off x="1881996" y="1600201"/>
            <a:ext cx="2536454" cy="885825"/>
          </a:xfrm>
          <a:prstGeom prst="roundRect">
            <a:avLst>
              <a:gd name="adj" fmla="val 0"/>
            </a:avLst>
          </a:prstGeom>
          <a:solidFill>
            <a:schemeClr val="accent3"/>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18" rIns="0" bIns="45718" numCol="1" rtlCol="0" anchor="ctr" anchorCtr="0" compatLnSpc="1">
            <a:prstTxWarp prst="textNoShape">
              <a:avLst/>
            </a:prstTxWarp>
            <a:noAutofit/>
          </a:bodyPr>
          <a:lstStyle/>
          <a:p>
            <a:pPr algn="ctr" defTabSz="914099" fontAlgn="base">
              <a:spcBef>
                <a:spcPct val="0"/>
              </a:spcBef>
              <a:spcAft>
                <a:spcPct val="0"/>
              </a:spcAft>
            </a:pPr>
            <a:r>
              <a:rPr lang="en-US" sz="2400" dirty="0" err="1" smtClean="0">
                <a:gradFill>
                  <a:gsLst>
                    <a:gs pos="0">
                      <a:srgbClr val="FFFFFF"/>
                    </a:gs>
                    <a:gs pos="100000">
                      <a:srgbClr val="FFFFFF"/>
                    </a:gs>
                  </a:gsLst>
                  <a:lin ang="5400000" scaled="0"/>
                </a:gradFill>
                <a:latin typeface="Segoe UI" pitchFamily="34" charset="0"/>
              </a:rPr>
              <a:t>HtmlControl</a:t>
            </a:r>
            <a:endParaRPr lang="en-US" sz="2400" dirty="0" smtClean="0">
              <a:gradFill>
                <a:gsLst>
                  <a:gs pos="0">
                    <a:srgbClr val="FFFFFF"/>
                  </a:gs>
                  <a:gs pos="100000">
                    <a:srgbClr val="FFFFFF"/>
                  </a:gs>
                </a:gsLst>
                <a:lin ang="5400000" scaled="0"/>
              </a:gradFill>
              <a:latin typeface="Segoe UI" pitchFamily="34" charset="0"/>
            </a:endParaRPr>
          </a:p>
        </p:txBody>
      </p:sp>
      <p:sp>
        <p:nvSpPr>
          <p:cNvPr id="17" name="Rounded Rectangle 16"/>
          <p:cNvSpPr/>
          <p:nvPr/>
        </p:nvSpPr>
        <p:spPr bwMode="auto">
          <a:xfrm>
            <a:off x="4520021" y="1609726"/>
            <a:ext cx="2602823" cy="885825"/>
          </a:xfrm>
          <a:prstGeom prst="roundRect">
            <a:avLst>
              <a:gd name="adj" fmla="val 0"/>
            </a:avLst>
          </a:prstGeom>
          <a:solidFill>
            <a:schemeClr val="accent3"/>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18" rIns="0" bIns="45718" numCol="1" rtlCol="0" anchor="ctr" anchorCtr="0" compatLnSpc="1">
            <a:prstTxWarp prst="textNoShape">
              <a:avLst/>
            </a:prstTxWarp>
            <a:noAutofit/>
          </a:bodyPr>
          <a:lstStyle/>
          <a:p>
            <a:pPr algn="ctr" defTabSz="914099" fontAlgn="base">
              <a:spcBef>
                <a:spcPct val="0"/>
              </a:spcBef>
              <a:spcAft>
                <a:spcPct val="0"/>
              </a:spcAft>
            </a:pPr>
            <a:r>
              <a:rPr lang="en-US" sz="2400" dirty="0" err="1" smtClean="0">
                <a:gradFill>
                  <a:gsLst>
                    <a:gs pos="0">
                      <a:srgbClr val="FFFFFF"/>
                    </a:gs>
                    <a:gs pos="100000">
                      <a:srgbClr val="FFFFFF"/>
                    </a:gs>
                  </a:gsLst>
                  <a:lin ang="5400000" scaled="0"/>
                </a:gradFill>
                <a:latin typeface="Segoe UI" pitchFamily="34" charset="0"/>
              </a:rPr>
              <a:t>WpfControl</a:t>
            </a:r>
            <a:endParaRPr lang="en-US" sz="2400" dirty="0" smtClean="0">
              <a:gradFill>
                <a:gsLst>
                  <a:gs pos="0">
                    <a:srgbClr val="FFFFFF"/>
                  </a:gs>
                  <a:gs pos="100000">
                    <a:srgbClr val="FFFFFF"/>
                  </a:gs>
                </a:gsLst>
                <a:lin ang="5400000" scaled="0"/>
              </a:gradFill>
              <a:latin typeface="Segoe UI" pitchFamily="34" charset="0"/>
            </a:endParaRPr>
          </a:p>
        </p:txBody>
      </p:sp>
      <p:sp>
        <p:nvSpPr>
          <p:cNvPr id="18" name="Rounded Rectangle 17"/>
          <p:cNvSpPr/>
          <p:nvPr/>
        </p:nvSpPr>
        <p:spPr bwMode="auto">
          <a:xfrm>
            <a:off x="7211722" y="1609726"/>
            <a:ext cx="2647838" cy="885825"/>
          </a:xfrm>
          <a:prstGeom prst="roundRect">
            <a:avLst>
              <a:gd name="adj" fmla="val 0"/>
            </a:avLst>
          </a:prstGeom>
          <a:solidFill>
            <a:schemeClr val="accent3"/>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18" rIns="0" bIns="45718" numCol="1" rtlCol="0" anchor="ctr" anchorCtr="0" compatLnSpc="1">
            <a:prstTxWarp prst="textNoShape">
              <a:avLst/>
            </a:prstTxWarp>
            <a:noAutofit/>
          </a:bodyPr>
          <a:lstStyle/>
          <a:p>
            <a:pPr algn="ctr" defTabSz="914099" fontAlgn="base">
              <a:spcBef>
                <a:spcPct val="0"/>
              </a:spcBef>
              <a:spcAft>
                <a:spcPct val="0"/>
              </a:spcAft>
            </a:pPr>
            <a:r>
              <a:rPr lang="en-US" sz="2400" dirty="0" err="1" smtClean="0">
                <a:gradFill>
                  <a:gsLst>
                    <a:gs pos="0">
                      <a:srgbClr val="FFFFFF"/>
                    </a:gs>
                    <a:gs pos="100000">
                      <a:srgbClr val="FFFFFF"/>
                    </a:gs>
                  </a:gsLst>
                  <a:lin ang="5400000" scaled="0"/>
                </a:gradFill>
                <a:latin typeface="Segoe UI" pitchFamily="34" charset="0"/>
              </a:rPr>
              <a:t>WinControl</a:t>
            </a:r>
            <a:endParaRPr lang="en-US" sz="2400" dirty="0" smtClean="0">
              <a:gradFill>
                <a:gsLst>
                  <a:gs pos="0">
                    <a:srgbClr val="FFFFFF"/>
                  </a:gs>
                  <a:gs pos="100000">
                    <a:srgbClr val="FFFFFF"/>
                  </a:gs>
                </a:gsLst>
                <a:lin ang="5400000" scaled="0"/>
              </a:gradFill>
              <a:latin typeface="Segoe UI" pitchFamily="34" charset="0"/>
            </a:endParaRPr>
          </a:p>
        </p:txBody>
      </p:sp>
    </p:spTree>
    <p:extLst>
      <p:ext uri="{BB962C8B-B14F-4D97-AF65-F5344CB8AC3E}">
        <p14:creationId xmlns:p14="http://schemas.microsoft.com/office/powerpoint/2010/main" val="32686905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mtClean="0"/>
              <a:t>Playback Settings</a:t>
            </a:r>
            <a:endParaRPr lang="en-US" dirty="0"/>
          </a:p>
        </p:txBody>
      </p:sp>
    </p:spTree>
    <p:extLst>
      <p:ext uri="{BB962C8B-B14F-4D97-AF65-F5344CB8AC3E}">
        <p14:creationId xmlns:p14="http://schemas.microsoft.com/office/powerpoint/2010/main" val="24194388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Eric Maino</External_x0020_Speaker>
    <Session_x0020_Code xmlns="2295e2e7-0eeb-498e-8716-217bb2ee6ee3">DEV312</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 ds:uri="http://schemas.microsoft.com/office/2006/documentManagement/types"/>
    <ds:schemaRef ds:uri="http://schemas.microsoft.com/office/2006/metadata/properties"/>
    <ds:schemaRef ds:uri="8b529f77-48ab-4581-b468-93f09345b8aa"/>
    <ds:schemaRef ds:uri="2295e2e7-0eeb-498e-8716-217bb2ee6ee3"/>
    <ds:schemaRef ds:uri="http://www.w3.org/XML/1998/namespace"/>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1033</TotalTime>
  <Words>911</Words>
  <Application>Microsoft Office PowerPoint</Application>
  <PresentationFormat>Custom</PresentationFormat>
  <Paragraphs>138</Paragraphs>
  <Slides>23</Slides>
  <Notes>17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TechEd_2012_Template_16x9</vt:lpstr>
      <vt:lpstr>White with Consolas font for code slides</vt:lpstr>
      <vt:lpstr>Creating Robust, Maintainable Coded UI Tests with Visual Studio 2012 </vt:lpstr>
      <vt:lpstr>Upcoming Sessions</vt:lpstr>
      <vt:lpstr>PowerPoint Presentation</vt:lpstr>
      <vt:lpstr>PowerPoint Presentation</vt:lpstr>
      <vt:lpstr>Agenda</vt:lpstr>
      <vt:lpstr>Coded UI Test Fundamentals</vt:lpstr>
      <vt:lpstr>Why use Coded UI Test?</vt:lpstr>
      <vt:lpstr>CUIT Playback Architecture</vt:lpstr>
      <vt:lpstr>Playback Settings</vt:lpstr>
      <vt:lpstr>Search Settings</vt:lpstr>
      <vt:lpstr>Match Settings</vt:lpstr>
      <vt:lpstr>Remote Debugging</vt:lpstr>
      <vt:lpstr>Enable Remote Debugger</vt:lpstr>
      <vt:lpstr>Configure Build Deployment</vt:lpstr>
      <vt:lpstr>Configure Remote Debugging</vt:lpstr>
      <vt:lpstr>Smart Waiters </vt:lpstr>
      <vt:lpstr>Ensure Your Applications Are Testable</vt:lpstr>
      <vt:lpstr>DEV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Robust, Maintainable Coded UI Tests with Visual Studio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33</cp:revision>
  <cp:lastPrinted>2010-05-11T05:02:34Z</cp:lastPrinted>
  <dcterms:created xsi:type="dcterms:W3CDTF">2012-03-23T02:48:52Z</dcterms:created>
  <dcterms:modified xsi:type="dcterms:W3CDTF">2012-06-13T15:18:32Z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