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8"/>
  </p:notesMasterIdLst>
  <p:handoutMasterIdLst>
    <p:handoutMasterId r:id="rId49"/>
  </p:handoutMasterIdLst>
  <p:sldIdLst>
    <p:sldId id="319" r:id="rId6"/>
    <p:sldId id="322" r:id="rId7"/>
    <p:sldId id="380"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9" r:id="rId32"/>
    <p:sldId id="350" r:id="rId33"/>
    <p:sldId id="351" r:id="rId34"/>
    <p:sldId id="352" r:id="rId35"/>
    <p:sldId id="353" r:id="rId36"/>
    <p:sldId id="354" r:id="rId37"/>
    <p:sldId id="355" r:id="rId38"/>
    <p:sldId id="357" r:id="rId39"/>
    <p:sldId id="358" r:id="rId40"/>
    <p:sldId id="379" r:id="rId41"/>
    <p:sldId id="361" r:id="rId42"/>
    <p:sldId id="381" r:id="rId43"/>
    <p:sldId id="313" r:id="rId44"/>
    <p:sldId id="314" r:id="rId45"/>
    <p:sldId id="315" r:id="rId46"/>
    <p:sldId id="271"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956507-E70D-4E7A-AF4D-28C3B2211EE2}">
          <p14:sldIdLst>
            <p14:sldId id="319"/>
            <p14:sldId id="322"/>
            <p14:sldId id="380"/>
          </p14:sldIdLst>
        </p14:section>
        <p14:section name="Prioritization and Grooming" id="{63D67FBB-44C1-42E0-BA22-553E5151EDDE}">
          <p14:sldIdLst>
            <p14:sldId id="324"/>
            <p14:sldId id="325"/>
            <p14:sldId id="326"/>
            <p14:sldId id="327"/>
            <p14:sldId id="328"/>
            <p14:sldId id="329"/>
          </p14:sldIdLst>
        </p14:section>
        <p14:section name="Planning" id="{2C553D86-2C7E-404F-AA7F-6042C6F42A8F}">
          <p14:sldIdLst>
            <p14:sldId id="330"/>
            <p14:sldId id="331"/>
            <p14:sldId id="332"/>
            <p14:sldId id="333"/>
            <p14:sldId id="334"/>
            <p14:sldId id="335"/>
            <p14:sldId id="336"/>
            <p14:sldId id="337"/>
            <p14:sldId id="338"/>
          </p14:sldIdLst>
        </p14:section>
        <p14:section name="Execution" id="{A43AEC45-E58F-4955-BB60-6A4AA03AD107}">
          <p14:sldIdLst>
            <p14:sldId id="339"/>
            <p14:sldId id="340"/>
            <p14:sldId id="341"/>
            <p14:sldId id="342"/>
            <p14:sldId id="343"/>
            <p14:sldId id="344"/>
            <p14:sldId id="345"/>
            <p14:sldId id="346"/>
            <p14:sldId id="349"/>
          </p14:sldIdLst>
        </p14:section>
        <p14:section name="Responding to Change" id="{F64FF681-2B05-4276-B54C-7D1E04530859}">
          <p14:sldIdLst>
            <p14:sldId id="350"/>
            <p14:sldId id="351"/>
            <p14:sldId id="352"/>
            <p14:sldId id="353"/>
            <p14:sldId id="354"/>
            <p14:sldId id="355"/>
          </p14:sldIdLst>
        </p14:section>
        <p14:section name="Ten Takeaways (Optional)" id="{442244FE-4DDA-4960-A670-41171EBC83FB}">
          <p14:sldIdLst>
            <p14:sldId id="357"/>
            <p14:sldId id="358"/>
          </p14:sldIdLst>
        </p14:section>
        <p14:section name="Wrap up" id="{6F431EAF-D353-4E03-A4A0-B6E024DD1A02}">
          <p14:sldIdLst>
            <p14:sldId id="379"/>
            <p14:sldId id="361"/>
            <p14:sldId id="381"/>
            <p14:sldId id="313"/>
            <p14:sldId id="314"/>
            <p14:sldId id="315"/>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66" autoAdjust="0"/>
    <p:restoredTop sz="94796" autoAdjust="0"/>
  </p:normalViewPr>
  <p:slideViewPr>
    <p:cSldViewPr>
      <p:cViewPr varScale="1">
        <p:scale>
          <a:sx n="126" d="100"/>
          <a:sy n="126" d="100"/>
        </p:scale>
        <p:origin x="-774"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86" d="100"/>
          <a:sy n="86" d="100"/>
        </p:scale>
        <p:origin x="-28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5726667887438"/>
          <c:y val="0.19165928477690439"/>
          <c:w val="0.75930598791430171"/>
          <c:h val="0.60572834645669715"/>
        </c:manualLayout>
      </c:layout>
      <c:areaChart>
        <c:grouping val="stacked"/>
        <c:varyColors val="0"/>
        <c:ser>
          <c:idx val="0"/>
          <c:order val="0"/>
          <c:tx>
            <c:strRef>
              <c:f>Sheet1!$B$1</c:f>
              <c:strCache>
                <c:ptCount val="1"/>
                <c:pt idx="0">
                  <c:v>Remaining </c:v>
                </c:pt>
              </c:strCache>
            </c:strRef>
          </c:tx>
          <c:spPr>
            <a:solidFill>
              <a:srgbClr val="53ADFF"/>
            </a:solidFill>
          </c:spPr>
          <c:cat>
            <c:numRef>
              <c:f>Sheet1!$A$2:$A$3</c:f>
              <c:numCache>
                <c:formatCode>m/d;@</c:formatCode>
                <c:ptCount val="2"/>
                <c:pt idx="0">
                  <c:v>39845</c:v>
                </c:pt>
                <c:pt idx="1">
                  <c:v>39852</c:v>
                </c:pt>
              </c:numCache>
            </c:numRef>
          </c:cat>
          <c:val>
            <c:numRef>
              <c:f>Sheet1!$B$2:$B$3</c:f>
              <c:numCache>
                <c:formatCode>General</c:formatCode>
                <c:ptCount val="2"/>
                <c:pt idx="0">
                  <c:v>80</c:v>
                </c:pt>
                <c:pt idx="1">
                  <c:v>65</c:v>
                </c:pt>
              </c:numCache>
            </c:numRef>
          </c:val>
        </c:ser>
        <c:dLbls>
          <c:showLegendKey val="0"/>
          <c:showVal val="0"/>
          <c:showCatName val="0"/>
          <c:showSerName val="0"/>
          <c:showPercent val="0"/>
          <c:showBubbleSize val="0"/>
        </c:dLbls>
        <c:axId val="146146432"/>
        <c:axId val="146147968"/>
      </c:areaChart>
      <c:dateAx>
        <c:axId val="146146432"/>
        <c:scaling>
          <c:orientation val="minMax"/>
          <c:max val="39872"/>
          <c:min val="39845"/>
        </c:scaling>
        <c:delete val="0"/>
        <c:axPos val="b"/>
        <c:numFmt formatCode="m/d;@" sourceLinked="1"/>
        <c:majorTickMark val="out"/>
        <c:minorTickMark val="none"/>
        <c:tickLblPos val="none"/>
        <c:txPr>
          <a:bodyPr/>
          <a:lstStyle/>
          <a:p>
            <a:pPr>
              <a:defRPr sz="1100"/>
            </a:pPr>
            <a:endParaRPr lang="en-US"/>
          </a:p>
        </c:txPr>
        <c:crossAx val="146147968"/>
        <c:crosses val="autoZero"/>
        <c:auto val="1"/>
        <c:lblOffset val="100"/>
        <c:baseTimeUnit val="days"/>
        <c:majorUnit val="7"/>
        <c:majorTimeUnit val="days"/>
      </c:dateAx>
      <c:valAx>
        <c:axId val="146147968"/>
        <c:scaling>
          <c:orientation val="minMax"/>
        </c:scaling>
        <c:delete val="0"/>
        <c:axPos val="l"/>
        <c:numFmt formatCode="General" sourceLinked="1"/>
        <c:majorTickMark val="out"/>
        <c:minorTickMark val="none"/>
        <c:tickLblPos val="none"/>
        <c:txPr>
          <a:bodyPr/>
          <a:lstStyle/>
          <a:p>
            <a:pPr>
              <a:defRPr sz="1100"/>
            </a:pPr>
            <a:endParaRPr lang="en-US"/>
          </a:p>
        </c:txPr>
        <c:crossAx val="146146432"/>
        <c:crosses val="autoZero"/>
        <c:crossBetween val="midCat"/>
        <c:majorUnit val="25"/>
      </c:valAx>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77295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15326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829215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35710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8952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29685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55319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78946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3515307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262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3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microsoft.com/msd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352800"/>
            <a:ext cx="6718301" cy="1676400"/>
          </a:xfrm>
        </p:spPr>
        <p:txBody>
          <a:bodyPr/>
          <a:lstStyle/>
          <a:p>
            <a:r>
              <a:rPr lang="en-US" b="0" dirty="0">
                <a:latin typeface="Segoe UI Semibold" pitchFamily="34" charset="0"/>
              </a:rPr>
              <a:t>Working on an Agile Team with Visual Studio 2012 and Team Foundation Server 2012</a:t>
            </a:r>
          </a:p>
        </p:txBody>
      </p:sp>
      <p:sp>
        <p:nvSpPr>
          <p:cNvPr id="3" name="Subtitle 2"/>
          <p:cNvSpPr>
            <a:spLocks noGrp="1"/>
          </p:cNvSpPr>
          <p:nvPr>
            <p:ph type="subTitle" idx="1"/>
          </p:nvPr>
        </p:nvSpPr>
        <p:spPr>
          <a:xfrm>
            <a:off x="4181452" y="5251745"/>
            <a:ext cx="6870702" cy="463255"/>
          </a:xfrm>
        </p:spPr>
        <p:txBody>
          <a:bodyPr/>
          <a:lstStyle/>
          <a:p>
            <a:r>
              <a:rPr lang="en-US" dirty="0" smtClean="0"/>
              <a:t>Peter </a:t>
            </a:r>
            <a:r>
              <a:rPr lang="en-US" dirty="0"/>
              <a:t>Provost</a:t>
            </a:r>
          </a:p>
          <a:p>
            <a:r>
              <a:rPr lang="en-US" dirty="0" smtClean="0"/>
              <a:t>Sr. Program Manager Lead</a:t>
            </a:r>
            <a:endParaRPr lang="en-US" dirty="0"/>
          </a:p>
          <a:p>
            <a:r>
              <a:rPr lang="en-US" dirty="0"/>
              <a:t>Microsoft Corporation</a:t>
            </a:r>
          </a:p>
          <a:p>
            <a:endParaRPr lang="en-US" dirty="0"/>
          </a:p>
        </p:txBody>
      </p:sp>
      <p:sp>
        <p:nvSpPr>
          <p:cNvPr id="4" name="Rectangle 3"/>
          <p:cNvSpPr/>
          <p:nvPr/>
        </p:nvSpPr>
        <p:spPr>
          <a:xfrm>
            <a:off x="519113" y="228600"/>
            <a:ext cx="981359" cy="369332"/>
          </a:xfrm>
          <a:prstGeom prst="rect">
            <a:avLst/>
          </a:prstGeom>
        </p:spPr>
        <p:txBody>
          <a:bodyPr wrap="none">
            <a:spAutoFit/>
          </a:bodyPr>
          <a:lstStyle/>
          <a:p>
            <a:r>
              <a:rPr lang="en-US" dirty="0"/>
              <a:t>DEV318</a:t>
            </a:r>
          </a:p>
        </p:txBody>
      </p:sp>
    </p:spTree>
    <p:extLst>
      <p:ext uri="{BB962C8B-B14F-4D97-AF65-F5344CB8AC3E}">
        <p14:creationId xmlns:p14="http://schemas.microsoft.com/office/powerpoint/2010/main" val="29824516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xc.hu/pic/l/g/ge/gerard79/1327908_1433034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785" t="338" r="27941" b="11426"/>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0" y="3263527"/>
            <a:ext cx="12188825" cy="3594473"/>
          </a:xfrm>
          <a:prstGeom prst="rect">
            <a:avLst/>
          </a:prstGeom>
          <a:gradFill>
            <a:gsLst>
              <a:gs pos="0">
                <a:srgbClr val="000000">
                  <a:alpha val="0"/>
                </a:srgbClr>
              </a:gs>
              <a:gs pos="100000">
                <a:srgbClr val="000000">
                  <a:alpha val="84000"/>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000000"/>
                  </a:gs>
                  <a:gs pos="100000">
                    <a:srgbClr val="FFFFFF"/>
                  </a:gs>
                </a:gsLst>
                <a:lin ang="5400000" scaled="0"/>
              </a:gradFill>
            </a:endParaRPr>
          </a:p>
        </p:txBody>
      </p:sp>
      <p:sp>
        <p:nvSpPr>
          <p:cNvPr id="2" name="Title 1"/>
          <p:cNvSpPr>
            <a:spLocks noGrp="1"/>
          </p:cNvSpPr>
          <p:nvPr>
            <p:ph type="title"/>
          </p:nvPr>
        </p:nvSpPr>
        <p:spPr>
          <a:xfrm>
            <a:off x="519112" y="6020002"/>
            <a:ext cx="11149013" cy="609398"/>
          </a:xfrm>
        </p:spPr>
        <p:txBody>
          <a:bodyPr/>
          <a:lstStyle/>
          <a:p>
            <a:r>
              <a:rPr lang="en-US" dirty="0" smtClean="0"/>
              <a:t>Planning the work</a:t>
            </a:r>
            <a:endParaRPr lang="en-US" dirty="0"/>
          </a:p>
        </p:txBody>
      </p:sp>
    </p:spTree>
    <p:extLst>
      <p:ext uri="{BB962C8B-B14F-4D97-AF65-F5344CB8AC3E}">
        <p14:creationId xmlns:p14="http://schemas.microsoft.com/office/powerpoint/2010/main" val="35818120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747065" y="2186719"/>
            <a:ext cx="1096994" cy="2469179"/>
            <a:chOff x="2584746" y="2967782"/>
            <a:chExt cx="1188720" cy="2186352"/>
          </a:xfrm>
          <a:solidFill>
            <a:srgbClr val="59CC0E"/>
          </a:solidFill>
        </p:grpSpPr>
        <p:sp>
          <p:nvSpPr>
            <p:cNvPr id="58" name="Rectangle 57"/>
            <p:cNvSpPr/>
            <p:nvPr/>
          </p:nvSpPr>
          <p:spPr>
            <a:xfrm>
              <a:off x="2584746" y="319039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59" name="Rectangle 58"/>
            <p:cNvSpPr/>
            <p:nvPr/>
          </p:nvSpPr>
          <p:spPr>
            <a:xfrm>
              <a:off x="2584746" y="341299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0" name="Rectangle 59"/>
            <p:cNvSpPr/>
            <p:nvPr/>
          </p:nvSpPr>
          <p:spPr>
            <a:xfrm>
              <a:off x="2584746" y="385821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1" name="Rectangle 60"/>
            <p:cNvSpPr/>
            <p:nvPr/>
          </p:nvSpPr>
          <p:spPr>
            <a:xfrm>
              <a:off x="2584746" y="408082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2" name="Rectangle 61"/>
            <p:cNvSpPr/>
            <p:nvPr/>
          </p:nvSpPr>
          <p:spPr>
            <a:xfrm>
              <a:off x="2584746" y="430343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3" name="Rectangle 62"/>
            <p:cNvSpPr/>
            <p:nvPr/>
          </p:nvSpPr>
          <p:spPr>
            <a:xfrm>
              <a:off x="2584746"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4" name="Rectangle 63"/>
            <p:cNvSpPr/>
            <p:nvPr/>
          </p:nvSpPr>
          <p:spPr>
            <a:xfrm>
              <a:off x="2584746"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5" name="Rectangle 64"/>
            <p:cNvSpPr/>
            <p:nvPr/>
          </p:nvSpPr>
          <p:spPr>
            <a:xfrm>
              <a:off x="2584746"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6" name="Rectangle 65"/>
            <p:cNvSpPr/>
            <p:nvPr/>
          </p:nvSpPr>
          <p:spPr>
            <a:xfrm>
              <a:off x="2584746" y="296778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7" name="Rectangle 66"/>
            <p:cNvSpPr/>
            <p:nvPr/>
          </p:nvSpPr>
          <p:spPr>
            <a:xfrm>
              <a:off x="2584746" y="363560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nvGrpSpPr>
          <p:cNvPr id="69" name="Group 68"/>
          <p:cNvGrpSpPr/>
          <p:nvPr/>
        </p:nvGrpSpPr>
        <p:grpSpPr>
          <a:xfrm>
            <a:off x="3920739" y="3968988"/>
            <a:ext cx="1096994" cy="709345"/>
            <a:chOff x="4607060" y="4526038"/>
            <a:chExt cx="1188720" cy="628096"/>
          </a:xfrm>
          <a:solidFill>
            <a:srgbClr val="59CC0E"/>
          </a:solidFill>
        </p:grpSpPr>
        <p:sp>
          <p:nvSpPr>
            <p:cNvPr id="70" name="Rectangle 69"/>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71" name="Group 70"/>
            <p:cNvGrpSpPr/>
            <p:nvPr/>
          </p:nvGrpSpPr>
          <p:grpSpPr>
            <a:xfrm>
              <a:off x="4607060" y="4526038"/>
              <a:ext cx="1188720" cy="405488"/>
              <a:chOff x="4607060" y="4526038"/>
              <a:chExt cx="1188720" cy="405488"/>
            </a:xfrm>
            <a:grpFill/>
          </p:grpSpPr>
          <p:sp>
            <p:nvSpPr>
              <p:cNvPr id="72" name="Rectangle 71"/>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73" name="Rectangle 72"/>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cxnSp>
        <p:nvCxnSpPr>
          <p:cNvPr id="84" name="Straight Arrow Connector 83"/>
          <p:cNvCxnSpPr/>
          <p:nvPr/>
        </p:nvCxnSpPr>
        <p:spPr>
          <a:xfrm>
            <a:off x="3055468" y="4552628"/>
            <a:ext cx="662124"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Circular Arrow 76"/>
          <p:cNvSpPr/>
          <p:nvPr/>
        </p:nvSpPr>
        <p:spPr>
          <a:xfrm rot="15961860" flipH="1">
            <a:off x="5253199" y="1297979"/>
            <a:ext cx="3413760" cy="3412871"/>
          </a:xfrm>
          <a:prstGeom prst="circularArrow">
            <a:avLst>
              <a:gd name="adj1" fmla="val 2309"/>
              <a:gd name="adj2" fmla="val 543480"/>
              <a:gd name="adj3" fmla="val 19264399"/>
              <a:gd name="adj4" fmla="val 21396183"/>
              <a:gd name="adj5" fmla="val 486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grpSp>
        <p:nvGrpSpPr>
          <p:cNvPr id="93" name="Group 92"/>
          <p:cNvGrpSpPr/>
          <p:nvPr/>
        </p:nvGrpSpPr>
        <p:grpSpPr>
          <a:xfrm>
            <a:off x="1076679" y="4894036"/>
            <a:ext cx="9886281" cy="815445"/>
            <a:chOff x="609185" y="4296343"/>
            <a:chExt cx="7416642" cy="611584"/>
          </a:xfrm>
        </p:grpSpPr>
        <p:sp>
          <p:nvSpPr>
            <p:cNvPr id="88" name="Rectangle 87"/>
            <p:cNvSpPr/>
            <p:nvPr/>
          </p:nvSpPr>
          <p:spPr>
            <a:xfrm>
              <a:off x="609185" y="4298327"/>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PRIORITIZE</a:t>
              </a:r>
              <a:endParaRPr lang="en-US" dirty="0">
                <a:solidFill>
                  <a:schemeClr val="tx1">
                    <a:lumMod val="95000"/>
                    <a:lumOff val="5000"/>
                  </a:schemeClr>
                </a:solidFill>
              </a:endParaRPr>
            </a:p>
          </p:txBody>
        </p:sp>
        <p:sp>
          <p:nvSpPr>
            <p:cNvPr id="89" name="Rectangle 88"/>
            <p:cNvSpPr/>
            <p:nvPr/>
          </p:nvSpPr>
          <p:spPr>
            <a:xfrm>
              <a:off x="2239865" y="4296343"/>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PLAN</a:t>
              </a:r>
              <a:endParaRPr lang="en-US" dirty="0">
                <a:solidFill>
                  <a:schemeClr val="tx1">
                    <a:lumMod val="95000"/>
                    <a:lumOff val="5000"/>
                  </a:schemeClr>
                </a:solidFill>
              </a:endParaRPr>
            </a:p>
          </p:txBody>
        </p:sp>
        <p:sp>
          <p:nvSpPr>
            <p:cNvPr id="90" name="Rectangle 89"/>
            <p:cNvSpPr/>
            <p:nvPr/>
          </p:nvSpPr>
          <p:spPr>
            <a:xfrm>
              <a:off x="4108484" y="4297335"/>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EXECUTE</a:t>
              </a:r>
              <a:endParaRPr lang="en-US" dirty="0">
                <a:solidFill>
                  <a:schemeClr val="tx1">
                    <a:lumMod val="95000"/>
                    <a:lumOff val="5000"/>
                  </a:schemeClr>
                </a:solidFill>
              </a:endParaRPr>
            </a:p>
          </p:txBody>
        </p:sp>
        <p:sp>
          <p:nvSpPr>
            <p:cNvPr id="91" name="Rectangle 90"/>
            <p:cNvSpPr/>
            <p:nvPr/>
          </p:nvSpPr>
          <p:spPr>
            <a:xfrm>
              <a:off x="5968427" y="4298327"/>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RESPOND</a:t>
              </a:r>
            </a:p>
          </p:txBody>
        </p:sp>
      </p:grpSp>
      <p:cxnSp>
        <p:nvCxnSpPr>
          <p:cNvPr id="112" name="Straight Arrow Connector 111"/>
          <p:cNvCxnSpPr/>
          <p:nvPr/>
        </p:nvCxnSpPr>
        <p:spPr>
          <a:xfrm>
            <a:off x="5321957" y="4545015"/>
            <a:ext cx="3372739"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999416" y="3946553"/>
            <a:ext cx="1096994" cy="709345"/>
            <a:chOff x="4607060" y="4526038"/>
            <a:chExt cx="1188720" cy="628096"/>
          </a:xfrm>
          <a:solidFill>
            <a:srgbClr val="59CC0E"/>
          </a:solidFill>
        </p:grpSpPr>
        <p:sp>
          <p:nvSpPr>
            <p:cNvPr id="115" name="Rectangle 114"/>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116" name="Group 115"/>
            <p:cNvGrpSpPr/>
            <p:nvPr/>
          </p:nvGrpSpPr>
          <p:grpSpPr>
            <a:xfrm>
              <a:off x="4607060" y="4526038"/>
              <a:ext cx="1188720" cy="405488"/>
              <a:chOff x="4607060" y="4526038"/>
              <a:chExt cx="1188720" cy="405488"/>
            </a:xfrm>
            <a:grpFill/>
          </p:grpSpPr>
          <p:sp>
            <p:nvSpPr>
              <p:cNvPr id="117" name="Rectangle 116"/>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118" name="Rectangle 117"/>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sp>
        <p:nvSpPr>
          <p:cNvPr id="3" name="Title 2"/>
          <p:cNvSpPr>
            <a:spLocks noGrp="1"/>
          </p:cNvSpPr>
          <p:nvPr>
            <p:ph type="title"/>
          </p:nvPr>
        </p:nvSpPr>
        <p:spPr/>
        <p:txBody>
          <a:bodyPr/>
          <a:lstStyle/>
          <a:p>
            <a:endParaRPr lang="en-US"/>
          </a:p>
        </p:txBody>
      </p:sp>
      <p:sp>
        <p:nvSpPr>
          <p:cNvPr id="34" name="Block Arc 33"/>
          <p:cNvSpPr>
            <a:spLocks noChangeAspect="1"/>
          </p:cNvSpPr>
          <p:nvPr/>
        </p:nvSpPr>
        <p:spPr>
          <a:xfrm rot="6854915" flipH="1">
            <a:off x="8181940" y="1432629"/>
            <a:ext cx="1066775" cy="1066775"/>
          </a:xfrm>
          <a:prstGeom prst="blockArc">
            <a:avLst>
              <a:gd name="adj1" fmla="val 8730212"/>
              <a:gd name="adj2" fmla="val 5109221"/>
              <a:gd name="adj3" fmla="val 6834"/>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sp>
        <p:nvSpPr>
          <p:cNvPr id="5" name="Isosceles Triangle 4"/>
          <p:cNvSpPr/>
          <p:nvPr/>
        </p:nvSpPr>
        <p:spPr bwMode="auto">
          <a:xfrm rot="13296441">
            <a:off x="8103388" y="1590665"/>
            <a:ext cx="386572" cy="22347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Rectangle 35"/>
          <p:cNvSpPr/>
          <p:nvPr/>
        </p:nvSpPr>
        <p:spPr bwMode="auto">
          <a:xfrm>
            <a:off x="3393228" y="1591056"/>
            <a:ext cx="2161234" cy="4343400"/>
          </a:xfrm>
          <a:prstGeom prst="rect">
            <a:avLst/>
          </a:prstGeom>
          <a:noFill/>
          <a:ln w="190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514142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989012" y="2057400"/>
            <a:ext cx="457200"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89012" y="2971800"/>
            <a:ext cx="1463038" cy="381000"/>
          </a:xfrm>
          <a:prstGeom prst="roundRect">
            <a:avLst>
              <a:gd name="adj" fmla="val 10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5</a:t>
            </a:r>
            <a:endParaRPr lang="en-US" dirty="0">
              <a:solidFill>
                <a:srgbClr val="FFFFFF"/>
              </a:solidFill>
              <a:latin typeface="Segoe UI Light" pitchFamily="34" charset="0"/>
            </a:endParaRPr>
          </a:p>
        </p:txBody>
      </p:sp>
      <p:sp>
        <p:nvSpPr>
          <p:cNvPr id="13" name="Rounded Rectangle 12"/>
          <p:cNvSpPr/>
          <p:nvPr/>
        </p:nvSpPr>
        <p:spPr bwMode="auto">
          <a:xfrm>
            <a:off x="989012" y="3429000"/>
            <a:ext cx="822956" cy="381000"/>
          </a:xfrm>
          <a:prstGeom prst="roundRect">
            <a:avLst>
              <a:gd name="adj" fmla="val 10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514600"/>
            <a:ext cx="1828798"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8</a:t>
            </a:r>
          </a:p>
        </p:txBody>
      </p:sp>
      <p:sp>
        <p:nvSpPr>
          <p:cNvPr id="15" name="Rounded Rectangle 14"/>
          <p:cNvSpPr/>
          <p:nvPr/>
        </p:nvSpPr>
        <p:spPr bwMode="auto">
          <a:xfrm>
            <a:off x="989010" y="2057400"/>
            <a:ext cx="1463040" cy="381000"/>
          </a:xfrm>
          <a:prstGeom prst="roundRect">
            <a:avLst>
              <a:gd name="adj" fmla="val 6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5</a:t>
            </a:r>
            <a:endParaRPr lang="en-US" dirty="0">
              <a:solidFill>
                <a:srgbClr val="FFFFFF"/>
              </a:solidFill>
              <a:latin typeface="Segoe UI Light" pitchFamily="34" charset="0"/>
            </a:endParaRPr>
          </a:p>
        </p:txBody>
      </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sp>
        <p:nvSpPr>
          <p:cNvPr id="46" name="Rounded Rectangle 45"/>
          <p:cNvSpPr/>
          <p:nvPr/>
        </p:nvSpPr>
        <p:spPr bwMode="auto">
          <a:xfrm>
            <a:off x="989012" y="4806948"/>
            <a:ext cx="457202" cy="381000"/>
          </a:xfrm>
          <a:prstGeom prst="roundRect">
            <a:avLst>
              <a:gd name="adj" fmla="val 10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989010" y="4349748"/>
            <a:ext cx="1828800" cy="381000"/>
          </a:xfrm>
          <a:prstGeom prst="roundRect">
            <a:avLst>
              <a:gd name="adj" fmla="val 5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989008" y="3892548"/>
            <a:ext cx="1463042"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3" name="Picture 2" descr="C:\Users\abjork\AppData\Local\Microsoft\Windows\Temporary Internet Files\Content.IE5\YWNO7JC4\MC9000652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6023" y="2705100"/>
            <a:ext cx="1656478" cy="1552839"/>
          </a:xfrm>
          <a:prstGeom prst="rect">
            <a:avLst/>
          </a:prstGeom>
          <a:noFill/>
          <a:extLst>
            <a:ext uri="{909E8E84-426E-40DD-AFC4-6F175D3DCCD1}">
              <a14:hiddenFill xmlns:a14="http://schemas.microsoft.com/office/drawing/2010/main">
                <a:solidFill>
                  <a:srgbClr val="FFFFFF"/>
                </a:solidFill>
              </a14:hiddenFill>
            </a:ext>
          </a:extLst>
        </p:spPr>
      </p:pic>
      <p:sp>
        <p:nvSpPr>
          <p:cNvPr id="57" name="Title 56"/>
          <p:cNvSpPr>
            <a:spLocks noGrp="1"/>
          </p:cNvSpPr>
          <p:nvPr>
            <p:ph type="title"/>
          </p:nvPr>
        </p:nvSpPr>
        <p:spPr/>
        <p:txBody>
          <a:bodyPr/>
          <a:lstStyle/>
          <a:p>
            <a:r>
              <a:rPr lang="en-US" dirty="0" smtClean="0"/>
              <a:t>Planning</a:t>
            </a:r>
            <a:endParaRPr lang="en-US" dirty="0"/>
          </a:p>
        </p:txBody>
      </p:sp>
      <p:sp>
        <p:nvSpPr>
          <p:cNvPr id="21" name="Rounded Rectangle 20"/>
          <p:cNvSpPr/>
          <p:nvPr/>
        </p:nvSpPr>
        <p:spPr bwMode="auto">
          <a:xfrm>
            <a:off x="989008" y="2057400"/>
            <a:ext cx="822956"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3</a:t>
            </a:r>
          </a:p>
        </p:txBody>
      </p:sp>
    </p:spTree>
    <p:extLst>
      <p:ext uri="{BB962C8B-B14F-4D97-AF65-F5344CB8AC3E}">
        <p14:creationId xmlns:p14="http://schemas.microsoft.com/office/powerpoint/2010/main" val="3262734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sp>
        <p:nvSpPr>
          <p:cNvPr id="40" name="Rounded Rectangle 39"/>
          <p:cNvSpPr/>
          <p:nvPr/>
        </p:nvSpPr>
        <p:spPr bwMode="auto">
          <a:xfrm>
            <a:off x="6856412" y="2057400"/>
            <a:ext cx="146304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6856412" y="2514600"/>
            <a:ext cx="1828800" cy="381000"/>
          </a:xfrm>
          <a:prstGeom prst="roundRect">
            <a:avLst>
              <a:gd name="adj" fmla="val 91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6856412" y="2974975"/>
            <a:ext cx="146304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0" name="Straight Arrow Connector 49"/>
          <p:cNvCxnSpPr/>
          <p:nvPr/>
        </p:nvCxnSpPr>
        <p:spPr>
          <a:xfrm>
            <a:off x="2882900" y="2211388"/>
            <a:ext cx="3467100"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225800" y="2667000"/>
            <a:ext cx="3124200" cy="1588"/>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82900" y="3124200"/>
            <a:ext cx="3467100" cy="1588"/>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Planning</a:t>
            </a:r>
            <a:endParaRPr lang="en-US" dirty="0"/>
          </a:p>
        </p:txBody>
      </p:sp>
      <p:cxnSp>
        <p:nvCxnSpPr>
          <p:cNvPr id="22" name="Straight Connector 21"/>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auto">
          <a:xfrm>
            <a:off x="989012" y="2057400"/>
            <a:ext cx="457200"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ounded Rectangle 24"/>
          <p:cNvSpPr/>
          <p:nvPr/>
        </p:nvSpPr>
        <p:spPr bwMode="auto">
          <a:xfrm>
            <a:off x="989012" y="3429000"/>
            <a:ext cx="822956" cy="381000"/>
          </a:xfrm>
          <a:prstGeom prst="roundRect">
            <a:avLst>
              <a:gd name="adj" fmla="val 10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
          <p:cNvGrpSpPr/>
          <p:nvPr/>
        </p:nvGrpSpPr>
        <p:grpSpPr>
          <a:xfrm>
            <a:off x="989010" y="2057400"/>
            <a:ext cx="1828800" cy="1295400"/>
            <a:chOff x="989010" y="2057400"/>
            <a:chExt cx="1828800" cy="1295400"/>
          </a:xfrm>
          <a:solidFill>
            <a:srgbClr val="0087FF"/>
          </a:solidFill>
        </p:grpSpPr>
        <p:sp>
          <p:nvSpPr>
            <p:cNvPr id="24" name="Rounded Rectangle 23"/>
            <p:cNvSpPr/>
            <p:nvPr/>
          </p:nvSpPr>
          <p:spPr bwMode="auto">
            <a:xfrm>
              <a:off x="989012" y="2971800"/>
              <a:ext cx="1463038" cy="381000"/>
            </a:xfrm>
            <a:prstGeom prst="roundRect">
              <a:avLst>
                <a:gd name="adj" fmla="val 10000"/>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5</a:t>
              </a:r>
              <a:endParaRPr lang="en-US" dirty="0">
                <a:solidFill>
                  <a:srgbClr val="FFFFFF"/>
                </a:solidFill>
                <a:latin typeface="Segoe UI Light" pitchFamily="34" charset="0"/>
              </a:endParaRPr>
            </a:p>
          </p:txBody>
        </p:sp>
        <p:sp>
          <p:nvSpPr>
            <p:cNvPr id="27" name="Rounded Rectangle 26"/>
            <p:cNvSpPr/>
            <p:nvPr/>
          </p:nvSpPr>
          <p:spPr bwMode="auto">
            <a:xfrm>
              <a:off x="989012" y="2514600"/>
              <a:ext cx="1828798" cy="381000"/>
            </a:xfrm>
            <a:prstGeom prst="roundRect">
              <a:avLst>
                <a:gd name="adj" fmla="val 8334"/>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8</a:t>
              </a:r>
            </a:p>
          </p:txBody>
        </p:sp>
        <p:sp>
          <p:nvSpPr>
            <p:cNvPr id="28" name="Rounded Rectangle 27"/>
            <p:cNvSpPr/>
            <p:nvPr/>
          </p:nvSpPr>
          <p:spPr bwMode="auto">
            <a:xfrm>
              <a:off x="989010" y="2057400"/>
              <a:ext cx="1463040" cy="381000"/>
            </a:xfrm>
            <a:prstGeom prst="roundRect">
              <a:avLst>
                <a:gd name="adj" fmla="val 6667"/>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5</a:t>
              </a:r>
              <a:endParaRPr lang="en-US" dirty="0">
                <a:solidFill>
                  <a:srgbClr val="FFFFFF"/>
                </a:solidFill>
                <a:latin typeface="Segoe UI Light" pitchFamily="34" charset="0"/>
              </a:endParaRPr>
            </a:p>
          </p:txBody>
        </p:sp>
      </p:grpSp>
      <p:sp>
        <p:nvSpPr>
          <p:cNvPr id="29" name="Rounded Rectangle 28"/>
          <p:cNvSpPr/>
          <p:nvPr/>
        </p:nvSpPr>
        <p:spPr bwMode="auto">
          <a:xfrm>
            <a:off x="989012" y="4806948"/>
            <a:ext cx="457202" cy="381000"/>
          </a:xfrm>
          <a:prstGeom prst="roundRect">
            <a:avLst>
              <a:gd name="adj" fmla="val 10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989010" y="4349748"/>
            <a:ext cx="1828800" cy="381000"/>
          </a:xfrm>
          <a:prstGeom prst="roundRect">
            <a:avLst>
              <a:gd name="adj" fmla="val 5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989008" y="3892548"/>
            <a:ext cx="1463042"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646692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71012" y="2057401"/>
            <a:ext cx="1371600" cy="838199"/>
            <a:chOff x="7010400" y="2057401"/>
            <a:chExt cx="1371600" cy="838199"/>
          </a:xfrm>
          <a:solidFill>
            <a:srgbClr val="53ADFF"/>
          </a:solidFill>
        </p:grpSpPr>
        <p:sp>
          <p:nvSpPr>
            <p:cNvPr id="3" name="Rounded Rectangle 2"/>
            <p:cNvSpPr/>
            <p:nvPr/>
          </p:nvSpPr>
          <p:spPr bwMode="auto">
            <a:xfrm>
              <a:off x="7010400" y="22288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7010400" y="24003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7010400" y="25717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7010400" y="27432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7010400" y="2057401"/>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989012" y="2057400"/>
            <a:ext cx="457200" cy="381000"/>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89012" y="2971800"/>
            <a:ext cx="1828800" cy="381000"/>
          </a:xfrm>
          <a:prstGeom prst="roundRect">
            <a:avLst>
              <a:gd name="adj" fmla="val 8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429000"/>
            <a:ext cx="457200" cy="381000"/>
          </a:xfrm>
          <a:prstGeom prst="roundRect">
            <a:avLst>
              <a:gd name="adj" fmla="val 6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514600"/>
            <a:ext cx="1463040" cy="381000"/>
          </a:xfrm>
          <a:prstGeom prst="roundRect">
            <a:avLst>
              <a:gd name="adj" fmla="val 10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989010" y="2057400"/>
            <a:ext cx="822960" cy="381000"/>
          </a:xfrm>
          <a:prstGeom prst="roundRect">
            <a:avLst>
              <a:gd name="adj" fmla="val 6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grpSp>
        <p:nvGrpSpPr>
          <p:cNvPr id="19" name="Group 18"/>
          <p:cNvGrpSpPr/>
          <p:nvPr/>
        </p:nvGrpSpPr>
        <p:grpSpPr>
          <a:xfrm>
            <a:off x="9371012" y="3009900"/>
            <a:ext cx="1371600" cy="1695448"/>
            <a:chOff x="7010400" y="3009900"/>
            <a:chExt cx="1371600" cy="1695448"/>
          </a:xfrm>
          <a:solidFill>
            <a:srgbClr val="53ADFF"/>
          </a:solidFill>
        </p:grpSpPr>
        <p:sp>
          <p:nvSpPr>
            <p:cNvPr id="20" name="Rounded Rectangle 19"/>
            <p:cNvSpPr/>
            <p:nvPr/>
          </p:nvSpPr>
          <p:spPr bwMode="auto">
            <a:xfrm>
              <a:off x="7010400" y="30099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7010400" y="31813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7010400" y="33528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7010400" y="35242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7010400" y="36957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ounded Rectangle 24"/>
            <p:cNvSpPr/>
            <p:nvPr/>
          </p:nvSpPr>
          <p:spPr bwMode="auto">
            <a:xfrm>
              <a:off x="7010400" y="38671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bwMode="auto">
            <a:xfrm>
              <a:off x="7010400" y="40385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7010400" y="4210048"/>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7010400" y="43814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7010400" y="45529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0" name="Group 29"/>
          <p:cNvGrpSpPr/>
          <p:nvPr/>
        </p:nvGrpSpPr>
        <p:grpSpPr>
          <a:xfrm>
            <a:off x="9371012" y="4800600"/>
            <a:ext cx="1371600" cy="1523998"/>
            <a:chOff x="7010400" y="4800600"/>
            <a:chExt cx="1371600" cy="1523998"/>
          </a:xfrm>
          <a:solidFill>
            <a:srgbClr val="53ADFF"/>
          </a:solidFill>
        </p:grpSpPr>
        <p:sp>
          <p:nvSpPr>
            <p:cNvPr id="31" name="Rounded Rectangle 30"/>
            <p:cNvSpPr/>
            <p:nvPr/>
          </p:nvSpPr>
          <p:spPr bwMode="auto">
            <a:xfrm>
              <a:off x="7010400" y="48006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010400" y="49720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7010400" y="51435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7010400" y="53149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10400" y="54864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10400" y="56578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7010400" y="58292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7010400" y="60007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7010400" y="61721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41" name="Rounded Rectangle 40"/>
          <p:cNvSpPr/>
          <p:nvPr/>
        </p:nvSpPr>
        <p:spPr bwMode="auto">
          <a:xfrm>
            <a:off x="6844506" y="3009900"/>
            <a:ext cx="182880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6844506" y="4800600"/>
            <a:ext cx="1463040" cy="381000"/>
          </a:xfrm>
          <a:prstGeom prst="roundRect">
            <a:avLst>
              <a:gd name="adj" fmla="val 8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3" name="Straight Arrow Connector 42"/>
          <p:cNvCxnSpPr/>
          <p:nvPr/>
        </p:nvCxnSpPr>
        <p:spPr>
          <a:xfrm>
            <a:off x="8437562" y="222885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844756" y="3200400"/>
            <a:ext cx="40719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437562" y="499110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itle 60"/>
          <p:cNvSpPr>
            <a:spLocks noGrp="1"/>
          </p:cNvSpPr>
          <p:nvPr>
            <p:ph type="title"/>
          </p:nvPr>
        </p:nvSpPr>
        <p:spPr/>
        <p:txBody>
          <a:bodyPr/>
          <a:lstStyle/>
          <a:p>
            <a:r>
              <a:rPr lang="en-US" dirty="0" smtClean="0"/>
              <a:t>Planning</a:t>
            </a:r>
            <a:endParaRPr lang="en-US" dirty="0"/>
          </a:p>
        </p:txBody>
      </p:sp>
      <p:sp>
        <p:nvSpPr>
          <p:cNvPr id="46" name="Rounded Rectangle 45"/>
          <p:cNvSpPr/>
          <p:nvPr/>
        </p:nvSpPr>
        <p:spPr bwMode="auto">
          <a:xfrm>
            <a:off x="6856412" y="2057400"/>
            <a:ext cx="146304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027033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71012" y="2057401"/>
            <a:ext cx="1371600" cy="838199"/>
            <a:chOff x="7010400" y="2057401"/>
            <a:chExt cx="1371600" cy="838199"/>
          </a:xfrm>
          <a:solidFill>
            <a:srgbClr val="53ADFF"/>
          </a:solidFill>
        </p:grpSpPr>
        <p:sp>
          <p:nvSpPr>
            <p:cNvPr id="3" name="Rounded Rectangle 2"/>
            <p:cNvSpPr/>
            <p:nvPr/>
          </p:nvSpPr>
          <p:spPr bwMode="auto">
            <a:xfrm>
              <a:off x="7010400" y="22288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7010400" y="24003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7010400" y="25717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7010400" y="27432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7010400" y="2057401"/>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989012" y="2057400"/>
            <a:ext cx="457200" cy="381000"/>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89012" y="2971800"/>
            <a:ext cx="1828800" cy="381000"/>
          </a:xfrm>
          <a:prstGeom prst="roundRect">
            <a:avLst>
              <a:gd name="adj" fmla="val 8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429000"/>
            <a:ext cx="457200" cy="381000"/>
          </a:xfrm>
          <a:prstGeom prst="roundRect">
            <a:avLst>
              <a:gd name="adj" fmla="val 6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514600"/>
            <a:ext cx="1463040" cy="381000"/>
          </a:xfrm>
          <a:prstGeom prst="roundRect">
            <a:avLst>
              <a:gd name="adj" fmla="val 10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989010" y="2057400"/>
            <a:ext cx="822960" cy="381000"/>
          </a:xfrm>
          <a:prstGeom prst="roundRect">
            <a:avLst>
              <a:gd name="adj" fmla="val 6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grpSp>
        <p:nvGrpSpPr>
          <p:cNvPr id="19" name="Group 18"/>
          <p:cNvGrpSpPr/>
          <p:nvPr/>
        </p:nvGrpSpPr>
        <p:grpSpPr>
          <a:xfrm>
            <a:off x="9371012" y="3009900"/>
            <a:ext cx="1371600" cy="1695448"/>
            <a:chOff x="7010400" y="3009900"/>
            <a:chExt cx="1371600" cy="1695448"/>
          </a:xfrm>
          <a:solidFill>
            <a:srgbClr val="53ADFF"/>
          </a:solidFill>
        </p:grpSpPr>
        <p:sp>
          <p:nvSpPr>
            <p:cNvPr id="20" name="Rounded Rectangle 19"/>
            <p:cNvSpPr/>
            <p:nvPr/>
          </p:nvSpPr>
          <p:spPr bwMode="auto">
            <a:xfrm>
              <a:off x="7010400" y="30099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7010400" y="31813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7010400" y="33528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7010400" y="35242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7010400" y="36957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ounded Rectangle 24"/>
            <p:cNvSpPr/>
            <p:nvPr/>
          </p:nvSpPr>
          <p:spPr bwMode="auto">
            <a:xfrm>
              <a:off x="7010400" y="38671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bwMode="auto">
            <a:xfrm>
              <a:off x="7010400" y="40385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7010400" y="4210048"/>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7010400" y="43814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7010400" y="45529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0" name="Group 29"/>
          <p:cNvGrpSpPr/>
          <p:nvPr/>
        </p:nvGrpSpPr>
        <p:grpSpPr>
          <a:xfrm>
            <a:off x="9371012" y="4800600"/>
            <a:ext cx="1371600" cy="1523998"/>
            <a:chOff x="7010400" y="4800600"/>
            <a:chExt cx="1371600" cy="1523998"/>
          </a:xfrm>
          <a:solidFill>
            <a:schemeClr val="accent3">
              <a:lumMod val="60000"/>
              <a:lumOff val="40000"/>
            </a:schemeClr>
          </a:solidFill>
        </p:grpSpPr>
        <p:sp>
          <p:nvSpPr>
            <p:cNvPr id="31" name="Rounded Rectangle 30"/>
            <p:cNvSpPr/>
            <p:nvPr/>
          </p:nvSpPr>
          <p:spPr bwMode="auto">
            <a:xfrm>
              <a:off x="7010400" y="48006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010400" y="49720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7010400" y="51435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7010400" y="53149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10400" y="54864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10400" y="56578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7010400" y="58292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7010400" y="60007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7010400" y="61721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40" name="Rounded Rectangle 39"/>
          <p:cNvSpPr/>
          <p:nvPr/>
        </p:nvSpPr>
        <p:spPr bwMode="auto">
          <a:xfrm>
            <a:off x="6856412" y="2057400"/>
            <a:ext cx="1463040" cy="381000"/>
          </a:xfrm>
          <a:prstGeom prst="roundRect">
            <a:avLst>
              <a:gd name="adj" fmla="val 10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6844506" y="3009900"/>
            <a:ext cx="182880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6844506" y="4800600"/>
            <a:ext cx="1463040" cy="381000"/>
          </a:xfrm>
          <a:prstGeom prst="roundRect">
            <a:avLst>
              <a:gd name="adj" fmla="val 8667"/>
            </a:avLst>
          </a:prstGeom>
          <a:solidFill>
            <a:schemeClr val="accent3"/>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3" name="Straight Arrow Connector 42"/>
          <p:cNvCxnSpPr/>
          <p:nvPr/>
        </p:nvCxnSpPr>
        <p:spPr>
          <a:xfrm>
            <a:off x="8437562" y="222885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844756" y="3200400"/>
            <a:ext cx="40719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437562" y="499110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itle 60"/>
          <p:cNvSpPr>
            <a:spLocks noGrp="1"/>
          </p:cNvSpPr>
          <p:nvPr>
            <p:ph type="title"/>
          </p:nvPr>
        </p:nvSpPr>
        <p:spPr/>
        <p:txBody>
          <a:bodyPr/>
          <a:lstStyle/>
          <a:p>
            <a:r>
              <a:rPr lang="en-US" dirty="0" smtClean="0"/>
              <a:t>Planning</a:t>
            </a:r>
            <a:endParaRPr lang="en-US" dirty="0"/>
          </a:p>
        </p:txBody>
      </p:sp>
      <p:sp>
        <p:nvSpPr>
          <p:cNvPr id="46" name="Flowchart: Alternate Process 45"/>
          <p:cNvSpPr/>
          <p:nvPr/>
        </p:nvSpPr>
        <p:spPr>
          <a:xfrm>
            <a:off x="4110120" y="4820601"/>
            <a:ext cx="2362200" cy="135159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Segoe UI Light" pitchFamily="34" charset="0"/>
                <a:ea typeface="Segoe UI" pitchFamily="34" charset="0"/>
                <a:cs typeface="Segoe UI" pitchFamily="34" charset="0"/>
              </a:rPr>
              <a:t>TOO BIG!</a:t>
            </a:r>
            <a:endParaRPr lang="en-US" sz="3600" dirty="0">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778790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989012" y="2514600"/>
            <a:ext cx="822960" cy="381000"/>
          </a:xfrm>
          <a:prstGeom prst="roundRect">
            <a:avLst>
              <a:gd name="adj" fmla="val 7500"/>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989012" y="2057401"/>
            <a:ext cx="1463040" cy="381000"/>
          </a:xfrm>
          <a:prstGeom prst="roundRect">
            <a:avLst>
              <a:gd name="adj" fmla="val 5000"/>
            </a:avLst>
          </a:prstGeom>
          <a:solidFill>
            <a:srgbClr val="EF4423"/>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89012" y="3429000"/>
            <a:ext cx="1828800" cy="381000"/>
          </a:xfrm>
          <a:prstGeom prst="roundRect">
            <a:avLst>
              <a:gd name="adj" fmla="val 10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886200"/>
            <a:ext cx="457200"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971800"/>
            <a:ext cx="1463040" cy="381000"/>
          </a:xfrm>
          <a:prstGeom prst="roundRect">
            <a:avLst>
              <a:gd name="adj" fmla="val 8333"/>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grpSp>
        <p:nvGrpSpPr>
          <p:cNvPr id="30" name="Group 29"/>
          <p:cNvGrpSpPr/>
          <p:nvPr/>
        </p:nvGrpSpPr>
        <p:grpSpPr>
          <a:xfrm>
            <a:off x="9371012" y="4800600"/>
            <a:ext cx="914400" cy="1009648"/>
            <a:chOff x="7010400" y="4800600"/>
            <a:chExt cx="914400" cy="1009648"/>
          </a:xfrm>
          <a:solidFill>
            <a:srgbClr val="53ADFF"/>
          </a:solidFill>
        </p:grpSpPr>
        <p:sp>
          <p:nvSpPr>
            <p:cNvPr id="31" name="Rounded Rectangle 30"/>
            <p:cNvSpPr/>
            <p:nvPr/>
          </p:nvSpPr>
          <p:spPr bwMode="auto">
            <a:xfrm>
              <a:off x="7010400" y="4800600"/>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010400" y="4972050"/>
              <a:ext cx="58928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7010400" y="5143500"/>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7010400" y="5314950"/>
              <a:ext cx="54864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10400" y="5486400"/>
              <a:ext cx="73152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10400" y="5657848"/>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53" name="Title 52"/>
          <p:cNvSpPr>
            <a:spLocks noGrp="1"/>
          </p:cNvSpPr>
          <p:nvPr>
            <p:ph type="title"/>
          </p:nvPr>
        </p:nvSpPr>
        <p:spPr/>
        <p:txBody>
          <a:bodyPr/>
          <a:lstStyle/>
          <a:p>
            <a:r>
              <a:rPr lang="en-US" dirty="0" smtClean="0"/>
              <a:t>Planning</a:t>
            </a:r>
            <a:endParaRPr lang="en-US" dirty="0"/>
          </a:p>
        </p:txBody>
      </p:sp>
      <p:grpSp>
        <p:nvGrpSpPr>
          <p:cNvPr id="73" name="Group 72"/>
          <p:cNvGrpSpPr/>
          <p:nvPr/>
        </p:nvGrpSpPr>
        <p:grpSpPr>
          <a:xfrm>
            <a:off x="9371012" y="2057401"/>
            <a:ext cx="1371600" cy="838199"/>
            <a:chOff x="7010400" y="2057401"/>
            <a:chExt cx="1371600" cy="838199"/>
          </a:xfrm>
          <a:solidFill>
            <a:srgbClr val="53ADFF"/>
          </a:solidFill>
        </p:grpSpPr>
        <p:sp>
          <p:nvSpPr>
            <p:cNvPr id="74" name="Rounded Rectangle 73"/>
            <p:cNvSpPr/>
            <p:nvPr/>
          </p:nvSpPr>
          <p:spPr bwMode="auto">
            <a:xfrm>
              <a:off x="7010400" y="22288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7010400" y="24003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7010400" y="25717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7010400" y="27432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7010400" y="2057401"/>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9" name="Group 78"/>
          <p:cNvGrpSpPr/>
          <p:nvPr/>
        </p:nvGrpSpPr>
        <p:grpSpPr>
          <a:xfrm>
            <a:off x="9371012" y="3009900"/>
            <a:ext cx="1371600" cy="1695448"/>
            <a:chOff x="7010400" y="3009900"/>
            <a:chExt cx="1371600" cy="1695448"/>
          </a:xfrm>
          <a:solidFill>
            <a:srgbClr val="53ADFF"/>
          </a:solidFill>
        </p:grpSpPr>
        <p:sp>
          <p:nvSpPr>
            <p:cNvPr id="80" name="Rounded Rectangle 79"/>
            <p:cNvSpPr/>
            <p:nvPr/>
          </p:nvSpPr>
          <p:spPr bwMode="auto">
            <a:xfrm>
              <a:off x="7010400" y="30099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7010400" y="31813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Rounded Rectangle 81"/>
            <p:cNvSpPr/>
            <p:nvPr/>
          </p:nvSpPr>
          <p:spPr bwMode="auto">
            <a:xfrm>
              <a:off x="7010400" y="33528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Rounded Rectangle 82"/>
            <p:cNvSpPr/>
            <p:nvPr/>
          </p:nvSpPr>
          <p:spPr bwMode="auto">
            <a:xfrm>
              <a:off x="7010400" y="35242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ounded Rectangle 83"/>
            <p:cNvSpPr/>
            <p:nvPr/>
          </p:nvSpPr>
          <p:spPr bwMode="auto">
            <a:xfrm>
              <a:off x="7010400" y="36957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Rounded Rectangle 84"/>
            <p:cNvSpPr/>
            <p:nvPr/>
          </p:nvSpPr>
          <p:spPr bwMode="auto">
            <a:xfrm>
              <a:off x="7010400" y="38671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Rounded Rectangle 85"/>
            <p:cNvSpPr/>
            <p:nvPr/>
          </p:nvSpPr>
          <p:spPr bwMode="auto">
            <a:xfrm>
              <a:off x="7010400" y="40385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Rounded Rectangle 86"/>
            <p:cNvSpPr/>
            <p:nvPr/>
          </p:nvSpPr>
          <p:spPr bwMode="auto">
            <a:xfrm>
              <a:off x="7010400" y="4210048"/>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Rounded Rectangle 87"/>
            <p:cNvSpPr/>
            <p:nvPr/>
          </p:nvSpPr>
          <p:spPr bwMode="auto">
            <a:xfrm>
              <a:off x="7010400" y="43814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Rounded Rectangle 88"/>
            <p:cNvSpPr/>
            <p:nvPr/>
          </p:nvSpPr>
          <p:spPr bwMode="auto">
            <a:xfrm>
              <a:off x="7010400" y="45529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0" name="Rounded Rectangle 89"/>
          <p:cNvSpPr/>
          <p:nvPr/>
        </p:nvSpPr>
        <p:spPr bwMode="auto">
          <a:xfrm>
            <a:off x="6856412" y="2057400"/>
            <a:ext cx="1463040" cy="381000"/>
          </a:xfrm>
          <a:prstGeom prst="roundRect">
            <a:avLst>
              <a:gd name="adj" fmla="val 10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ounded Rectangle 90"/>
          <p:cNvSpPr/>
          <p:nvPr/>
        </p:nvSpPr>
        <p:spPr bwMode="auto">
          <a:xfrm>
            <a:off x="6844506" y="3009900"/>
            <a:ext cx="182880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2" name="Straight Arrow Connector 91"/>
          <p:cNvCxnSpPr/>
          <p:nvPr/>
        </p:nvCxnSpPr>
        <p:spPr>
          <a:xfrm>
            <a:off x="8437562" y="222885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844756" y="3200400"/>
            <a:ext cx="40719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bwMode="auto">
          <a:xfrm>
            <a:off x="6844506" y="4800600"/>
            <a:ext cx="822960" cy="381000"/>
          </a:xfrm>
          <a:prstGeom prst="roundRect">
            <a:avLst>
              <a:gd name="adj" fmla="val 8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95" name="Straight Arrow Connector 94"/>
          <p:cNvCxnSpPr/>
          <p:nvPr/>
        </p:nvCxnSpPr>
        <p:spPr>
          <a:xfrm>
            <a:off x="7830766" y="4991100"/>
            <a:ext cx="142118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941512" y="2705100"/>
            <a:ext cx="142118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397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989012" y="2057401"/>
            <a:ext cx="1463040" cy="381000"/>
          </a:xfrm>
          <a:prstGeom prst="roundRect">
            <a:avLst>
              <a:gd name="adj" fmla="val 5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89012" y="2514584"/>
            <a:ext cx="1828800" cy="1295400"/>
            <a:chOff x="989012" y="2971800"/>
            <a:chExt cx="1828800" cy="1295400"/>
          </a:xfrm>
        </p:grpSpPr>
        <p:sp>
          <p:nvSpPr>
            <p:cNvPr id="12" name="Rounded Rectangle 11"/>
            <p:cNvSpPr/>
            <p:nvPr/>
          </p:nvSpPr>
          <p:spPr bwMode="auto">
            <a:xfrm>
              <a:off x="989012" y="3429000"/>
              <a:ext cx="1828800" cy="381000"/>
            </a:xfrm>
            <a:prstGeom prst="roundRect">
              <a:avLst>
                <a:gd name="adj" fmla="val 462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886200"/>
              <a:ext cx="457200"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971800"/>
              <a:ext cx="1463040" cy="381000"/>
            </a:xfrm>
            <a:prstGeom prst="roundRect">
              <a:avLst>
                <a:gd name="adj" fmla="val 8333"/>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grpSp>
        <p:nvGrpSpPr>
          <p:cNvPr id="30" name="Group 29"/>
          <p:cNvGrpSpPr/>
          <p:nvPr/>
        </p:nvGrpSpPr>
        <p:grpSpPr>
          <a:xfrm>
            <a:off x="9371012" y="4800600"/>
            <a:ext cx="914400" cy="1009648"/>
            <a:chOff x="7010400" y="4800600"/>
            <a:chExt cx="914400" cy="1009648"/>
          </a:xfrm>
          <a:solidFill>
            <a:srgbClr val="53ADFF"/>
          </a:solidFill>
        </p:grpSpPr>
        <p:sp>
          <p:nvSpPr>
            <p:cNvPr id="31" name="Rounded Rectangle 30"/>
            <p:cNvSpPr/>
            <p:nvPr/>
          </p:nvSpPr>
          <p:spPr bwMode="auto">
            <a:xfrm>
              <a:off x="7010400" y="48006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010400" y="4972050"/>
              <a:ext cx="589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7010400" y="51435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7010400" y="53149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10400" y="54864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10400" y="56578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46" name="Flowchart: Alternate Process 45"/>
          <p:cNvSpPr/>
          <p:nvPr/>
        </p:nvSpPr>
        <p:spPr>
          <a:xfrm>
            <a:off x="4110120" y="4820601"/>
            <a:ext cx="2362200" cy="135159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Segoe UI Light" pitchFamily="34" charset="0"/>
                <a:ea typeface="Segoe UI" pitchFamily="34" charset="0"/>
                <a:cs typeface="Segoe UI" pitchFamily="34" charset="0"/>
              </a:rPr>
              <a:t>COMMIT!</a:t>
            </a:r>
            <a:endParaRPr lang="en-US" sz="3600" dirty="0">
              <a:latin typeface="Segoe UI Light" pitchFamily="34" charset="0"/>
              <a:ea typeface="Segoe UI" pitchFamily="34" charset="0"/>
              <a:cs typeface="Segoe UI" pitchFamily="34" charset="0"/>
            </a:endParaRPr>
          </a:p>
        </p:txBody>
      </p:sp>
      <p:sp>
        <p:nvSpPr>
          <p:cNvPr id="53" name="Title 52"/>
          <p:cNvSpPr>
            <a:spLocks noGrp="1"/>
          </p:cNvSpPr>
          <p:nvPr>
            <p:ph type="title"/>
          </p:nvPr>
        </p:nvSpPr>
        <p:spPr/>
        <p:txBody>
          <a:bodyPr/>
          <a:lstStyle/>
          <a:p>
            <a:r>
              <a:rPr lang="en-US" dirty="0" smtClean="0"/>
              <a:t>Planning</a:t>
            </a:r>
            <a:endParaRPr lang="en-US" dirty="0"/>
          </a:p>
        </p:txBody>
      </p:sp>
      <p:grpSp>
        <p:nvGrpSpPr>
          <p:cNvPr id="73" name="Group 72"/>
          <p:cNvGrpSpPr/>
          <p:nvPr/>
        </p:nvGrpSpPr>
        <p:grpSpPr>
          <a:xfrm>
            <a:off x="9371012" y="2057401"/>
            <a:ext cx="1371600" cy="838199"/>
            <a:chOff x="7010400" y="2057401"/>
            <a:chExt cx="1371600" cy="838199"/>
          </a:xfrm>
          <a:solidFill>
            <a:srgbClr val="53ADFF"/>
          </a:solidFill>
        </p:grpSpPr>
        <p:sp>
          <p:nvSpPr>
            <p:cNvPr id="74" name="Rounded Rectangle 73"/>
            <p:cNvSpPr/>
            <p:nvPr/>
          </p:nvSpPr>
          <p:spPr bwMode="auto">
            <a:xfrm>
              <a:off x="7010400" y="22288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7010400" y="24003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7010400" y="25717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7010400" y="27432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7010400" y="2057401"/>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9" name="Group 78"/>
          <p:cNvGrpSpPr/>
          <p:nvPr/>
        </p:nvGrpSpPr>
        <p:grpSpPr>
          <a:xfrm>
            <a:off x="9371012" y="3009900"/>
            <a:ext cx="1371600" cy="1695448"/>
            <a:chOff x="7010400" y="3009900"/>
            <a:chExt cx="1371600" cy="1695448"/>
          </a:xfrm>
          <a:solidFill>
            <a:srgbClr val="53ADFF"/>
          </a:solidFill>
        </p:grpSpPr>
        <p:sp>
          <p:nvSpPr>
            <p:cNvPr id="80" name="Rounded Rectangle 79"/>
            <p:cNvSpPr/>
            <p:nvPr/>
          </p:nvSpPr>
          <p:spPr bwMode="auto">
            <a:xfrm>
              <a:off x="7010400" y="30099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7010400" y="31813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Rounded Rectangle 81"/>
            <p:cNvSpPr/>
            <p:nvPr/>
          </p:nvSpPr>
          <p:spPr bwMode="auto">
            <a:xfrm>
              <a:off x="7010400" y="33528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Rounded Rectangle 82"/>
            <p:cNvSpPr/>
            <p:nvPr/>
          </p:nvSpPr>
          <p:spPr bwMode="auto">
            <a:xfrm>
              <a:off x="7010400" y="35242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ounded Rectangle 83"/>
            <p:cNvSpPr/>
            <p:nvPr/>
          </p:nvSpPr>
          <p:spPr bwMode="auto">
            <a:xfrm>
              <a:off x="7010400" y="36957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Rounded Rectangle 84"/>
            <p:cNvSpPr/>
            <p:nvPr/>
          </p:nvSpPr>
          <p:spPr bwMode="auto">
            <a:xfrm>
              <a:off x="7010400" y="38671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Rounded Rectangle 85"/>
            <p:cNvSpPr/>
            <p:nvPr/>
          </p:nvSpPr>
          <p:spPr bwMode="auto">
            <a:xfrm>
              <a:off x="7010400" y="40385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Rounded Rectangle 86"/>
            <p:cNvSpPr/>
            <p:nvPr/>
          </p:nvSpPr>
          <p:spPr bwMode="auto">
            <a:xfrm>
              <a:off x="7010400" y="4210048"/>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Rounded Rectangle 87"/>
            <p:cNvSpPr/>
            <p:nvPr/>
          </p:nvSpPr>
          <p:spPr bwMode="auto">
            <a:xfrm>
              <a:off x="7010400" y="43814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Rounded Rectangle 88"/>
            <p:cNvSpPr/>
            <p:nvPr/>
          </p:nvSpPr>
          <p:spPr bwMode="auto">
            <a:xfrm>
              <a:off x="7010400" y="45529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0" name="Rounded Rectangle 89"/>
          <p:cNvSpPr/>
          <p:nvPr/>
        </p:nvSpPr>
        <p:spPr bwMode="auto">
          <a:xfrm>
            <a:off x="6856412" y="2057400"/>
            <a:ext cx="1463040" cy="381000"/>
          </a:xfrm>
          <a:prstGeom prst="roundRect">
            <a:avLst>
              <a:gd name="adj" fmla="val 10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ounded Rectangle 90"/>
          <p:cNvSpPr/>
          <p:nvPr/>
        </p:nvSpPr>
        <p:spPr bwMode="auto">
          <a:xfrm>
            <a:off x="6844506" y="3009900"/>
            <a:ext cx="182880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2" name="Straight Arrow Connector 91"/>
          <p:cNvCxnSpPr/>
          <p:nvPr/>
        </p:nvCxnSpPr>
        <p:spPr>
          <a:xfrm>
            <a:off x="8437562" y="222885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844756" y="3200400"/>
            <a:ext cx="40719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bwMode="auto">
          <a:xfrm>
            <a:off x="6844506" y="4800600"/>
            <a:ext cx="822960" cy="381000"/>
          </a:xfrm>
          <a:prstGeom prst="roundRect">
            <a:avLst>
              <a:gd name="adj" fmla="val 8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95" name="Straight Arrow Connector 94"/>
          <p:cNvCxnSpPr/>
          <p:nvPr/>
        </p:nvCxnSpPr>
        <p:spPr>
          <a:xfrm>
            <a:off x="7830766" y="4991100"/>
            <a:ext cx="142118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874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7" name="Subtitle 6"/>
          <p:cNvSpPr>
            <a:spLocks noGrp="1"/>
          </p:cNvSpPr>
          <p:nvPr>
            <p:ph type="subTitle" idx="1"/>
          </p:nvPr>
        </p:nvSpPr>
        <p:spPr/>
        <p:txBody>
          <a:bodyPr/>
          <a:lstStyle/>
          <a:p>
            <a:r>
              <a:rPr lang="en-US" dirty="0" smtClean="0"/>
              <a:t>Scrum sprint planning with Team Foundation Server 2012</a:t>
            </a:r>
            <a:endParaRPr lang="en-US" dirty="0"/>
          </a:p>
        </p:txBody>
      </p:sp>
      <p:sp>
        <p:nvSpPr>
          <p:cNvPr id="3" name="Title 1"/>
          <p:cNvSpPr>
            <a:spLocks noGrp="1"/>
          </p:cNvSpPr>
          <p:nvPr>
            <p:ph type="ctrTitle"/>
          </p:nvPr>
        </p:nvSpPr>
        <p:spPr/>
        <p:txBody>
          <a:bodyPr/>
          <a:lstStyle/>
          <a:p>
            <a:r>
              <a:rPr lang="en-US" smtClean="0"/>
              <a:t>Planning</a:t>
            </a:r>
            <a:endParaRPr lang="en-US" dirty="0"/>
          </a:p>
        </p:txBody>
      </p:sp>
    </p:spTree>
    <p:extLst>
      <p:ext uri="{BB962C8B-B14F-4D97-AF65-F5344CB8AC3E}">
        <p14:creationId xmlns:p14="http://schemas.microsoft.com/office/powerpoint/2010/main" val="5134513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xc.hu/pic/l/c/cs/csremedy/1267108_46895356.jpg"/>
          <p:cNvPicPr>
            <a:picLocks noChangeAspect="1" noChangeArrowheads="1"/>
          </p:cNvPicPr>
          <p:nvPr/>
        </p:nvPicPr>
        <p:blipFill rotWithShape="1">
          <a:blip r:embed="rId3">
            <a:extLst>
              <a:ext uri="{28A0092B-C50C-407E-A947-70E740481C1C}">
                <a14:useLocalDpi xmlns:a14="http://schemas.microsoft.com/office/drawing/2010/main" val="0"/>
              </a:ext>
            </a:extLst>
          </a:blip>
          <a:srcRect l="933" t="19061" r="933" b="3592"/>
          <a:stretch/>
        </p:blipFill>
        <p:spPr bwMode="auto">
          <a:xfrm>
            <a:off x="0" y="1"/>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0" y="3263527"/>
            <a:ext cx="12188825" cy="3594473"/>
          </a:xfrm>
          <a:prstGeom prst="rect">
            <a:avLst/>
          </a:prstGeom>
          <a:gradFill>
            <a:gsLst>
              <a:gs pos="0">
                <a:srgbClr val="000000">
                  <a:alpha val="0"/>
                </a:srgbClr>
              </a:gs>
              <a:gs pos="100000">
                <a:srgbClr val="000000">
                  <a:alpha val="84000"/>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000000"/>
                  </a:gs>
                  <a:gs pos="100000">
                    <a:srgbClr val="FFFFFF"/>
                  </a:gs>
                </a:gsLst>
                <a:lin ang="5400000" scaled="0"/>
              </a:gradFill>
            </a:endParaRPr>
          </a:p>
        </p:txBody>
      </p:sp>
      <p:sp>
        <p:nvSpPr>
          <p:cNvPr id="2" name="Title 1"/>
          <p:cNvSpPr>
            <a:spLocks noGrp="1"/>
          </p:cNvSpPr>
          <p:nvPr>
            <p:ph type="title"/>
          </p:nvPr>
        </p:nvSpPr>
        <p:spPr>
          <a:xfrm>
            <a:off x="519112" y="5943802"/>
            <a:ext cx="11149013" cy="609398"/>
          </a:xfrm>
        </p:spPr>
        <p:txBody>
          <a:bodyPr/>
          <a:lstStyle/>
          <a:p>
            <a:r>
              <a:rPr lang="en-US" dirty="0" smtClean="0"/>
              <a:t>Executing on the plan</a:t>
            </a:r>
            <a:endParaRPr lang="en-US" dirty="0"/>
          </a:p>
        </p:txBody>
      </p:sp>
    </p:spTree>
    <p:extLst>
      <p:ext uri="{BB962C8B-B14F-4D97-AF65-F5344CB8AC3E}">
        <p14:creationId xmlns:p14="http://schemas.microsoft.com/office/powerpoint/2010/main" val="33161278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747065" y="2186719"/>
            <a:ext cx="1096994" cy="2469179"/>
            <a:chOff x="2584746" y="2967782"/>
            <a:chExt cx="1188720" cy="2186352"/>
          </a:xfrm>
          <a:solidFill>
            <a:srgbClr val="59CC0E"/>
          </a:solidFill>
        </p:grpSpPr>
        <p:sp>
          <p:nvSpPr>
            <p:cNvPr id="58" name="Rectangle 57"/>
            <p:cNvSpPr/>
            <p:nvPr/>
          </p:nvSpPr>
          <p:spPr>
            <a:xfrm>
              <a:off x="2584746" y="3190390"/>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59" name="Rectangle 58"/>
            <p:cNvSpPr/>
            <p:nvPr/>
          </p:nvSpPr>
          <p:spPr>
            <a:xfrm>
              <a:off x="2584746" y="3412998"/>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0" name="Rectangle 59"/>
            <p:cNvSpPr/>
            <p:nvPr/>
          </p:nvSpPr>
          <p:spPr>
            <a:xfrm>
              <a:off x="2584746" y="3858214"/>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1" name="Rectangle 60"/>
            <p:cNvSpPr/>
            <p:nvPr/>
          </p:nvSpPr>
          <p:spPr>
            <a:xfrm>
              <a:off x="2584746" y="4080822"/>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2" name="Rectangle 61"/>
            <p:cNvSpPr/>
            <p:nvPr/>
          </p:nvSpPr>
          <p:spPr>
            <a:xfrm>
              <a:off x="2584746" y="4303430"/>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3" name="Rectangle 62"/>
            <p:cNvSpPr/>
            <p:nvPr/>
          </p:nvSpPr>
          <p:spPr>
            <a:xfrm>
              <a:off x="2584746" y="4526038"/>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4" name="Rectangle 63"/>
            <p:cNvSpPr/>
            <p:nvPr/>
          </p:nvSpPr>
          <p:spPr>
            <a:xfrm>
              <a:off x="2584746" y="4748646"/>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5" name="Rectangle 64"/>
            <p:cNvSpPr/>
            <p:nvPr/>
          </p:nvSpPr>
          <p:spPr>
            <a:xfrm>
              <a:off x="2584746" y="4971254"/>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6" name="Rectangle 65"/>
            <p:cNvSpPr/>
            <p:nvPr/>
          </p:nvSpPr>
          <p:spPr>
            <a:xfrm>
              <a:off x="2584746" y="2967782"/>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7" name="Rectangle 66"/>
            <p:cNvSpPr/>
            <p:nvPr/>
          </p:nvSpPr>
          <p:spPr>
            <a:xfrm>
              <a:off x="2584746" y="3635606"/>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nvGrpSpPr>
          <p:cNvPr id="69" name="Group 68"/>
          <p:cNvGrpSpPr/>
          <p:nvPr/>
        </p:nvGrpSpPr>
        <p:grpSpPr>
          <a:xfrm>
            <a:off x="3920739" y="3968988"/>
            <a:ext cx="1096994" cy="709345"/>
            <a:chOff x="4607060" y="4526038"/>
            <a:chExt cx="1188720" cy="628096"/>
          </a:xfrm>
          <a:solidFill>
            <a:srgbClr val="59CC0E"/>
          </a:solidFill>
        </p:grpSpPr>
        <p:sp>
          <p:nvSpPr>
            <p:cNvPr id="70" name="Rectangle 69"/>
            <p:cNvSpPr/>
            <p:nvPr/>
          </p:nvSpPr>
          <p:spPr>
            <a:xfrm>
              <a:off x="4607060" y="4971254"/>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71" name="Group 70"/>
            <p:cNvGrpSpPr/>
            <p:nvPr/>
          </p:nvGrpSpPr>
          <p:grpSpPr>
            <a:xfrm>
              <a:off x="4607060" y="4526038"/>
              <a:ext cx="1188720" cy="405488"/>
              <a:chOff x="4607060" y="4526038"/>
              <a:chExt cx="1188720" cy="405488"/>
            </a:xfrm>
            <a:grpFill/>
          </p:grpSpPr>
          <p:sp>
            <p:nvSpPr>
              <p:cNvPr id="72" name="Rectangle 71"/>
              <p:cNvSpPr/>
              <p:nvPr/>
            </p:nvSpPr>
            <p:spPr>
              <a:xfrm>
                <a:off x="4607060" y="4748646"/>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73" name="Rectangle 72"/>
              <p:cNvSpPr/>
              <p:nvPr/>
            </p:nvSpPr>
            <p:spPr>
              <a:xfrm>
                <a:off x="4607060" y="4526038"/>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cxnSp>
        <p:nvCxnSpPr>
          <p:cNvPr id="84" name="Straight Arrow Connector 83"/>
          <p:cNvCxnSpPr/>
          <p:nvPr/>
        </p:nvCxnSpPr>
        <p:spPr>
          <a:xfrm>
            <a:off x="3055468" y="4552628"/>
            <a:ext cx="662124"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Circular Arrow 76"/>
          <p:cNvSpPr/>
          <p:nvPr/>
        </p:nvSpPr>
        <p:spPr>
          <a:xfrm rot="15961860" flipH="1">
            <a:off x="5253199" y="1297979"/>
            <a:ext cx="3413760" cy="3412871"/>
          </a:xfrm>
          <a:prstGeom prst="circularArrow">
            <a:avLst>
              <a:gd name="adj1" fmla="val 2309"/>
              <a:gd name="adj2" fmla="val 543480"/>
              <a:gd name="adj3" fmla="val 19264399"/>
              <a:gd name="adj4" fmla="val 21396183"/>
              <a:gd name="adj5" fmla="val 486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grpSp>
        <p:nvGrpSpPr>
          <p:cNvPr id="93" name="Group 92"/>
          <p:cNvGrpSpPr/>
          <p:nvPr/>
        </p:nvGrpSpPr>
        <p:grpSpPr>
          <a:xfrm>
            <a:off x="1076679" y="4894036"/>
            <a:ext cx="9886281" cy="815445"/>
            <a:chOff x="609185" y="4296343"/>
            <a:chExt cx="7416642" cy="611584"/>
          </a:xfrm>
        </p:grpSpPr>
        <p:sp>
          <p:nvSpPr>
            <p:cNvPr id="88" name="Rectangle 87"/>
            <p:cNvSpPr/>
            <p:nvPr/>
          </p:nvSpPr>
          <p:spPr>
            <a:xfrm>
              <a:off x="609185" y="4298327"/>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PRIORITIZE</a:t>
              </a:r>
              <a:endParaRPr lang="en-US" dirty="0">
                <a:solidFill>
                  <a:schemeClr val="tx1">
                    <a:lumMod val="95000"/>
                    <a:lumOff val="5000"/>
                  </a:schemeClr>
                </a:solidFill>
              </a:endParaRPr>
            </a:p>
          </p:txBody>
        </p:sp>
        <p:sp>
          <p:nvSpPr>
            <p:cNvPr id="89" name="Rectangle 88"/>
            <p:cNvSpPr/>
            <p:nvPr/>
          </p:nvSpPr>
          <p:spPr>
            <a:xfrm>
              <a:off x="2239865" y="4296343"/>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PLAN</a:t>
              </a:r>
              <a:endParaRPr lang="en-US" dirty="0">
                <a:solidFill>
                  <a:schemeClr val="tx1">
                    <a:lumMod val="95000"/>
                    <a:lumOff val="5000"/>
                  </a:schemeClr>
                </a:solidFill>
              </a:endParaRPr>
            </a:p>
          </p:txBody>
        </p:sp>
        <p:sp>
          <p:nvSpPr>
            <p:cNvPr id="90" name="Rectangle 89"/>
            <p:cNvSpPr/>
            <p:nvPr/>
          </p:nvSpPr>
          <p:spPr>
            <a:xfrm>
              <a:off x="4108484" y="4297335"/>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EXECUTE</a:t>
              </a:r>
              <a:endParaRPr lang="en-US" dirty="0">
                <a:solidFill>
                  <a:schemeClr val="tx1">
                    <a:lumMod val="95000"/>
                    <a:lumOff val="5000"/>
                  </a:schemeClr>
                </a:solidFill>
              </a:endParaRPr>
            </a:p>
          </p:txBody>
        </p:sp>
        <p:sp>
          <p:nvSpPr>
            <p:cNvPr id="91" name="Rectangle 90"/>
            <p:cNvSpPr/>
            <p:nvPr/>
          </p:nvSpPr>
          <p:spPr>
            <a:xfrm>
              <a:off x="5968427" y="4298327"/>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RESPOND</a:t>
              </a:r>
              <a:endParaRPr lang="en-US" dirty="0">
                <a:solidFill>
                  <a:schemeClr val="tx1">
                    <a:lumMod val="95000"/>
                    <a:lumOff val="5000"/>
                  </a:schemeClr>
                </a:solidFill>
              </a:endParaRPr>
            </a:p>
          </p:txBody>
        </p:sp>
      </p:grpSp>
      <p:cxnSp>
        <p:nvCxnSpPr>
          <p:cNvPr id="112" name="Straight Arrow Connector 111"/>
          <p:cNvCxnSpPr/>
          <p:nvPr/>
        </p:nvCxnSpPr>
        <p:spPr>
          <a:xfrm>
            <a:off x="5321957" y="4545015"/>
            <a:ext cx="3372739"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999416" y="3946553"/>
            <a:ext cx="1096994" cy="709345"/>
            <a:chOff x="4607060" y="4526038"/>
            <a:chExt cx="1188720" cy="628096"/>
          </a:xfrm>
          <a:solidFill>
            <a:srgbClr val="59CC0E"/>
          </a:solidFill>
        </p:grpSpPr>
        <p:sp>
          <p:nvSpPr>
            <p:cNvPr id="115" name="Rectangle 114"/>
            <p:cNvSpPr/>
            <p:nvPr/>
          </p:nvSpPr>
          <p:spPr>
            <a:xfrm>
              <a:off x="4607060" y="4971254"/>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116" name="Group 115"/>
            <p:cNvGrpSpPr/>
            <p:nvPr/>
          </p:nvGrpSpPr>
          <p:grpSpPr>
            <a:xfrm>
              <a:off x="4607060" y="4526038"/>
              <a:ext cx="1188720" cy="405488"/>
              <a:chOff x="4607060" y="4526038"/>
              <a:chExt cx="1188720" cy="405488"/>
            </a:xfrm>
            <a:grpFill/>
          </p:grpSpPr>
          <p:sp>
            <p:nvSpPr>
              <p:cNvPr id="117" name="Rectangle 116"/>
              <p:cNvSpPr/>
              <p:nvPr/>
            </p:nvSpPr>
            <p:spPr>
              <a:xfrm>
                <a:off x="4607060" y="4748646"/>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118" name="Rectangle 117"/>
              <p:cNvSpPr/>
              <p:nvPr/>
            </p:nvSpPr>
            <p:spPr>
              <a:xfrm>
                <a:off x="4607060" y="4526038"/>
                <a:ext cx="11887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sp>
        <p:nvSpPr>
          <p:cNvPr id="3" name="Title 2"/>
          <p:cNvSpPr>
            <a:spLocks noGrp="1"/>
          </p:cNvSpPr>
          <p:nvPr>
            <p:ph type="title"/>
          </p:nvPr>
        </p:nvSpPr>
        <p:spPr/>
        <p:txBody>
          <a:bodyPr/>
          <a:lstStyle/>
          <a:p>
            <a:r>
              <a:rPr lang="en-US" dirty="0" smtClean="0"/>
              <a:t>Agenda</a:t>
            </a:r>
            <a:endParaRPr lang="en-US" dirty="0"/>
          </a:p>
        </p:txBody>
      </p:sp>
      <p:sp>
        <p:nvSpPr>
          <p:cNvPr id="34" name="Block Arc 33"/>
          <p:cNvSpPr>
            <a:spLocks noChangeAspect="1"/>
          </p:cNvSpPr>
          <p:nvPr/>
        </p:nvSpPr>
        <p:spPr>
          <a:xfrm rot="6854915" flipH="1">
            <a:off x="8181940" y="1432629"/>
            <a:ext cx="1066775" cy="1066775"/>
          </a:xfrm>
          <a:prstGeom prst="blockArc">
            <a:avLst>
              <a:gd name="adj1" fmla="val 8730212"/>
              <a:gd name="adj2" fmla="val 5109221"/>
              <a:gd name="adj3" fmla="val 6834"/>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sp>
        <p:nvSpPr>
          <p:cNvPr id="5" name="Isosceles Triangle 4"/>
          <p:cNvSpPr/>
          <p:nvPr/>
        </p:nvSpPr>
        <p:spPr bwMode="auto">
          <a:xfrm rot="13296441">
            <a:off x="8103388" y="1590665"/>
            <a:ext cx="386572" cy="22347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Rectangle 1"/>
          <p:cNvSpPr/>
          <p:nvPr/>
        </p:nvSpPr>
        <p:spPr bwMode="auto">
          <a:xfrm>
            <a:off x="1457037" y="5508812"/>
            <a:ext cx="1677047" cy="10112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dirty="0" smtClean="0">
                <a:gradFill>
                  <a:gsLst>
                    <a:gs pos="0">
                      <a:schemeClr val="tx1"/>
                    </a:gs>
                    <a:gs pos="100000">
                      <a:schemeClr val="tx1"/>
                    </a:gs>
                  </a:gsLst>
                  <a:lin ang="5400000" scaled="0"/>
                </a:gradFill>
              </a:rPr>
              <a:t>1</a:t>
            </a:r>
          </a:p>
        </p:txBody>
      </p:sp>
      <p:sp>
        <p:nvSpPr>
          <p:cNvPr id="35" name="Rectangle 34"/>
          <p:cNvSpPr/>
          <p:nvPr/>
        </p:nvSpPr>
        <p:spPr bwMode="auto">
          <a:xfrm>
            <a:off x="3717592" y="5508812"/>
            <a:ext cx="1677047" cy="10112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dirty="0" smtClean="0">
                <a:gradFill>
                  <a:gsLst>
                    <a:gs pos="0">
                      <a:schemeClr val="tx1"/>
                    </a:gs>
                    <a:gs pos="100000">
                      <a:schemeClr val="tx1"/>
                    </a:gs>
                  </a:gsLst>
                  <a:lin ang="5400000" scaled="0"/>
                </a:gradFill>
              </a:rPr>
              <a:t>2</a:t>
            </a:r>
          </a:p>
        </p:txBody>
      </p:sp>
      <p:sp>
        <p:nvSpPr>
          <p:cNvPr id="36" name="Rectangle 35"/>
          <p:cNvSpPr/>
          <p:nvPr/>
        </p:nvSpPr>
        <p:spPr bwMode="auto">
          <a:xfrm>
            <a:off x="6169802" y="5508812"/>
            <a:ext cx="1677047" cy="10112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dirty="0" smtClean="0">
                <a:gradFill>
                  <a:gsLst>
                    <a:gs pos="0">
                      <a:schemeClr val="tx1"/>
                    </a:gs>
                    <a:gs pos="100000">
                      <a:schemeClr val="tx1"/>
                    </a:gs>
                  </a:gsLst>
                  <a:lin ang="5400000" scaled="0"/>
                </a:gradFill>
              </a:rPr>
              <a:t>3</a:t>
            </a:r>
          </a:p>
        </p:txBody>
      </p:sp>
      <p:sp>
        <p:nvSpPr>
          <p:cNvPr id="37" name="Rectangle 36"/>
          <p:cNvSpPr/>
          <p:nvPr/>
        </p:nvSpPr>
        <p:spPr bwMode="auto">
          <a:xfrm>
            <a:off x="8780567" y="5508812"/>
            <a:ext cx="1677047" cy="10112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dirty="0" smtClean="0">
                <a:gradFill>
                  <a:gsLst>
                    <a:gs pos="0">
                      <a:schemeClr val="tx1"/>
                    </a:gs>
                    <a:gs pos="100000">
                      <a:schemeClr val="tx1"/>
                    </a:gs>
                  </a:gsLst>
                  <a:lin ang="5400000" scaled="0"/>
                </a:gradFill>
              </a:rPr>
              <a:t>4</a:t>
            </a:r>
          </a:p>
        </p:txBody>
      </p:sp>
    </p:spTree>
    <p:extLst>
      <p:ext uri="{BB962C8B-B14F-4D97-AF65-F5344CB8AC3E}">
        <p14:creationId xmlns:p14="http://schemas.microsoft.com/office/powerpoint/2010/main" val="172907225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747065" y="2186719"/>
            <a:ext cx="1096994" cy="2469179"/>
            <a:chOff x="2584746" y="2967782"/>
            <a:chExt cx="1188720" cy="2186352"/>
          </a:xfrm>
          <a:solidFill>
            <a:srgbClr val="59CC0E"/>
          </a:solidFill>
        </p:grpSpPr>
        <p:sp>
          <p:nvSpPr>
            <p:cNvPr id="58" name="Rectangle 57"/>
            <p:cNvSpPr/>
            <p:nvPr/>
          </p:nvSpPr>
          <p:spPr>
            <a:xfrm>
              <a:off x="2584746" y="319039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59" name="Rectangle 58"/>
            <p:cNvSpPr/>
            <p:nvPr/>
          </p:nvSpPr>
          <p:spPr>
            <a:xfrm>
              <a:off x="2584746" y="341299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0" name="Rectangle 59"/>
            <p:cNvSpPr/>
            <p:nvPr/>
          </p:nvSpPr>
          <p:spPr>
            <a:xfrm>
              <a:off x="2584746" y="385821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1" name="Rectangle 60"/>
            <p:cNvSpPr/>
            <p:nvPr/>
          </p:nvSpPr>
          <p:spPr>
            <a:xfrm>
              <a:off x="2584746" y="408082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2" name="Rectangle 61"/>
            <p:cNvSpPr/>
            <p:nvPr/>
          </p:nvSpPr>
          <p:spPr>
            <a:xfrm>
              <a:off x="2584746" y="430343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3" name="Rectangle 62"/>
            <p:cNvSpPr/>
            <p:nvPr/>
          </p:nvSpPr>
          <p:spPr>
            <a:xfrm>
              <a:off x="2584746"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4" name="Rectangle 63"/>
            <p:cNvSpPr/>
            <p:nvPr/>
          </p:nvSpPr>
          <p:spPr>
            <a:xfrm>
              <a:off x="2584746"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5" name="Rectangle 64"/>
            <p:cNvSpPr/>
            <p:nvPr/>
          </p:nvSpPr>
          <p:spPr>
            <a:xfrm>
              <a:off x="2584746"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6" name="Rectangle 65"/>
            <p:cNvSpPr/>
            <p:nvPr/>
          </p:nvSpPr>
          <p:spPr>
            <a:xfrm>
              <a:off x="2584746" y="296778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7" name="Rectangle 66"/>
            <p:cNvSpPr/>
            <p:nvPr/>
          </p:nvSpPr>
          <p:spPr>
            <a:xfrm>
              <a:off x="2584746" y="363560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nvGrpSpPr>
          <p:cNvPr id="69" name="Group 68"/>
          <p:cNvGrpSpPr/>
          <p:nvPr/>
        </p:nvGrpSpPr>
        <p:grpSpPr>
          <a:xfrm>
            <a:off x="3920739" y="3968988"/>
            <a:ext cx="1096994" cy="709345"/>
            <a:chOff x="4607060" y="4526038"/>
            <a:chExt cx="1188720" cy="628096"/>
          </a:xfrm>
          <a:solidFill>
            <a:srgbClr val="59CC0E"/>
          </a:solidFill>
        </p:grpSpPr>
        <p:sp>
          <p:nvSpPr>
            <p:cNvPr id="70" name="Rectangle 69"/>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71" name="Group 70"/>
            <p:cNvGrpSpPr/>
            <p:nvPr/>
          </p:nvGrpSpPr>
          <p:grpSpPr>
            <a:xfrm>
              <a:off x="4607060" y="4526038"/>
              <a:ext cx="1188720" cy="405488"/>
              <a:chOff x="4607060" y="4526038"/>
              <a:chExt cx="1188720" cy="405488"/>
            </a:xfrm>
            <a:grpFill/>
          </p:grpSpPr>
          <p:sp>
            <p:nvSpPr>
              <p:cNvPr id="72" name="Rectangle 71"/>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73" name="Rectangle 72"/>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cxnSp>
        <p:nvCxnSpPr>
          <p:cNvPr id="84" name="Straight Arrow Connector 83"/>
          <p:cNvCxnSpPr/>
          <p:nvPr/>
        </p:nvCxnSpPr>
        <p:spPr>
          <a:xfrm>
            <a:off x="3055468" y="4552628"/>
            <a:ext cx="662124"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Circular Arrow 76"/>
          <p:cNvSpPr/>
          <p:nvPr/>
        </p:nvSpPr>
        <p:spPr>
          <a:xfrm rot="15961860" flipH="1">
            <a:off x="5253199" y="1297979"/>
            <a:ext cx="3413760" cy="3412871"/>
          </a:xfrm>
          <a:prstGeom prst="circularArrow">
            <a:avLst>
              <a:gd name="adj1" fmla="val 2309"/>
              <a:gd name="adj2" fmla="val 543480"/>
              <a:gd name="adj3" fmla="val 19264399"/>
              <a:gd name="adj4" fmla="val 21396183"/>
              <a:gd name="adj5" fmla="val 486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grpSp>
        <p:nvGrpSpPr>
          <p:cNvPr id="93" name="Group 92"/>
          <p:cNvGrpSpPr/>
          <p:nvPr/>
        </p:nvGrpSpPr>
        <p:grpSpPr>
          <a:xfrm>
            <a:off x="1076679" y="4894036"/>
            <a:ext cx="9886281" cy="815445"/>
            <a:chOff x="609185" y="4296343"/>
            <a:chExt cx="7416642" cy="611584"/>
          </a:xfrm>
        </p:grpSpPr>
        <p:sp>
          <p:nvSpPr>
            <p:cNvPr id="88" name="Rectangle 87"/>
            <p:cNvSpPr/>
            <p:nvPr/>
          </p:nvSpPr>
          <p:spPr>
            <a:xfrm>
              <a:off x="609185" y="4298327"/>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PRIORITIZE</a:t>
              </a:r>
              <a:endParaRPr lang="en-US" dirty="0">
                <a:solidFill>
                  <a:schemeClr val="tx1">
                    <a:lumMod val="95000"/>
                    <a:lumOff val="5000"/>
                  </a:schemeClr>
                </a:solidFill>
              </a:endParaRPr>
            </a:p>
          </p:txBody>
        </p:sp>
        <p:sp>
          <p:nvSpPr>
            <p:cNvPr id="89" name="Rectangle 88"/>
            <p:cNvSpPr/>
            <p:nvPr/>
          </p:nvSpPr>
          <p:spPr>
            <a:xfrm>
              <a:off x="2239865" y="4296343"/>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PLAN</a:t>
              </a:r>
              <a:endParaRPr lang="en-US" dirty="0">
                <a:solidFill>
                  <a:schemeClr val="tx1">
                    <a:lumMod val="95000"/>
                    <a:lumOff val="5000"/>
                  </a:schemeClr>
                </a:solidFill>
              </a:endParaRPr>
            </a:p>
          </p:txBody>
        </p:sp>
        <p:sp>
          <p:nvSpPr>
            <p:cNvPr id="90" name="Rectangle 89"/>
            <p:cNvSpPr/>
            <p:nvPr/>
          </p:nvSpPr>
          <p:spPr>
            <a:xfrm>
              <a:off x="4108484" y="4297335"/>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EXECUTE</a:t>
              </a:r>
              <a:endParaRPr lang="en-US" dirty="0">
                <a:solidFill>
                  <a:schemeClr val="tx1">
                    <a:lumMod val="95000"/>
                    <a:lumOff val="5000"/>
                  </a:schemeClr>
                </a:solidFill>
              </a:endParaRPr>
            </a:p>
          </p:txBody>
        </p:sp>
        <p:sp>
          <p:nvSpPr>
            <p:cNvPr id="91" name="Rectangle 90"/>
            <p:cNvSpPr/>
            <p:nvPr/>
          </p:nvSpPr>
          <p:spPr>
            <a:xfrm>
              <a:off x="5968427" y="4298327"/>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RESPOND</a:t>
              </a:r>
              <a:endParaRPr lang="en-US" dirty="0">
                <a:solidFill>
                  <a:schemeClr val="tx1">
                    <a:lumMod val="95000"/>
                    <a:lumOff val="5000"/>
                  </a:schemeClr>
                </a:solidFill>
              </a:endParaRPr>
            </a:p>
          </p:txBody>
        </p:sp>
      </p:grpSp>
      <p:cxnSp>
        <p:nvCxnSpPr>
          <p:cNvPr id="112" name="Straight Arrow Connector 111"/>
          <p:cNvCxnSpPr/>
          <p:nvPr/>
        </p:nvCxnSpPr>
        <p:spPr>
          <a:xfrm>
            <a:off x="5321957" y="4545015"/>
            <a:ext cx="3372739"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999416" y="3946553"/>
            <a:ext cx="1096994" cy="709345"/>
            <a:chOff x="4607060" y="4526038"/>
            <a:chExt cx="1188720" cy="628096"/>
          </a:xfrm>
          <a:solidFill>
            <a:srgbClr val="59CC0E"/>
          </a:solidFill>
        </p:grpSpPr>
        <p:sp>
          <p:nvSpPr>
            <p:cNvPr id="115" name="Rectangle 114"/>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116" name="Group 115"/>
            <p:cNvGrpSpPr/>
            <p:nvPr/>
          </p:nvGrpSpPr>
          <p:grpSpPr>
            <a:xfrm>
              <a:off x="4607060" y="4526038"/>
              <a:ext cx="1188720" cy="405488"/>
              <a:chOff x="4607060" y="4526038"/>
              <a:chExt cx="1188720" cy="405488"/>
            </a:xfrm>
            <a:grpFill/>
          </p:grpSpPr>
          <p:sp>
            <p:nvSpPr>
              <p:cNvPr id="117" name="Rectangle 116"/>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118" name="Rectangle 117"/>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sp>
        <p:nvSpPr>
          <p:cNvPr id="3" name="Title 2"/>
          <p:cNvSpPr>
            <a:spLocks noGrp="1"/>
          </p:cNvSpPr>
          <p:nvPr>
            <p:ph type="title"/>
          </p:nvPr>
        </p:nvSpPr>
        <p:spPr/>
        <p:txBody>
          <a:bodyPr/>
          <a:lstStyle/>
          <a:p>
            <a:endParaRPr lang="en-US"/>
          </a:p>
        </p:txBody>
      </p:sp>
      <p:sp>
        <p:nvSpPr>
          <p:cNvPr id="34" name="Block Arc 33"/>
          <p:cNvSpPr>
            <a:spLocks noChangeAspect="1"/>
          </p:cNvSpPr>
          <p:nvPr/>
        </p:nvSpPr>
        <p:spPr>
          <a:xfrm rot="6854915" flipH="1">
            <a:off x="8181940" y="1432629"/>
            <a:ext cx="1066775" cy="1066775"/>
          </a:xfrm>
          <a:prstGeom prst="blockArc">
            <a:avLst>
              <a:gd name="adj1" fmla="val 8730212"/>
              <a:gd name="adj2" fmla="val 5109221"/>
              <a:gd name="adj3" fmla="val 6834"/>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sp>
        <p:nvSpPr>
          <p:cNvPr id="5" name="Isosceles Triangle 4"/>
          <p:cNvSpPr/>
          <p:nvPr/>
        </p:nvSpPr>
        <p:spPr bwMode="auto">
          <a:xfrm rot="13296441">
            <a:off x="8103388" y="1590665"/>
            <a:ext cx="386572" cy="22347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5" name="Rectangle 34"/>
          <p:cNvSpPr/>
          <p:nvPr/>
        </p:nvSpPr>
        <p:spPr bwMode="auto">
          <a:xfrm>
            <a:off x="4886325" y="1057275"/>
            <a:ext cx="4534391" cy="4877181"/>
          </a:xfrm>
          <a:prstGeom prst="rect">
            <a:avLst/>
          </a:prstGeom>
          <a:noFill/>
          <a:ln w="190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2676635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989012" y="2057401"/>
            <a:ext cx="1463040" cy="381000"/>
          </a:xfrm>
          <a:prstGeom prst="roundRect">
            <a:avLst>
              <a:gd name="adj" fmla="val 5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89012" y="2514584"/>
            <a:ext cx="1828800" cy="1295400"/>
            <a:chOff x="989012" y="2971800"/>
            <a:chExt cx="1828800" cy="1295400"/>
          </a:xfrm>
        </p:grpSpPr>
        <p:sp>
          <p:nvSpPr>
            <p:cNvPr id="12" name="Rounded Rectangle 11"/>
            <p:cNvSpPr/>
            <p:nvPr/>
          </p:nvSpPr>
          <p:spPr bwMode="auto">
            <a:xfrm>
              <a:off x="989012" y="3429000"/>
              <a:ext cx="1828800" cy="381000"/>
            </a:xfrm>
            <a:prstGeom prst="roundRect">
              <a:avLst>
                <a:gd name="adj" fmla="val 462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886200"/>
              <a:ext cx="457200"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971800"/>
              <a:ext cx="1463040" cy="381000"/>
            </a:xfrm>
            <a:prstGeom prst="roundRect">
              <a:avLst>
                <a:gd name="adj" fmla="val 8333"/>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grpSp>
        <p:nvGrpSpPr>
          <p:cNvPr id="30" name="Group 29"/>
          <p:cNvGrpSpPr/>
          <p:nvPr/>
        </p:nvGrpSpPr>
        <p:grpSpPr>
          <a:xfrm>
            <a:off x="9371012" y="4800600"/>
            <a:ext cx="914400" cy="1009648"/>
            <a:chOff x="7010400" y="4800600"/>
            <a:chExt cx="914400" cy="1009648"/>
          </a:xfrm>
          <a:solidFill>
            <a:srgbClr val="53ADFF"/>
          </a:solidFill>
        </p:grpSpPr>
        <p:sp>
          <p:nvSpPr>
            <p:cNvPr id="31" name="Rounded Rectangle 30"/>
            <p:cNvSpPr/>
            <p:nvPr/>
          </p:nvSpPr>
          <p:spPr bwMode="auto">
            <a:xfrm>
              <a:off x="7010400" y="4800600"/>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010400" y="4972050"/>
              <a:ext cx="58928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7010400" y="5143500"/>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7010400" y="5314950"/>
              <a:ext cx="54864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10400" y="5486400"/>
              <a:ext cx="73152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10400" y="5657848"/>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53" name="Title 52"/>
          <p:cNvSpPr>
            <a:spLocks noGrp="1"/>
          </p:cNvSpPr>
          <p:nvPr>
            <p:ph type="title"/>
          </p:nvPr>
        </p:nvSpPr>
        <p:spPr/>
        <p:txBody>
          <a:bodyPr/>
          <a:lstStyle/>
          <a:p>
            <a:r>
              <a:rPr lang="en-US" dirty="0" smtClean="0"/>
              <a:t>Executing</a:t>
            </a:r>
            <a:endParaRPr lang="en-US" dirty="0"/>
          </a:p>
        </p:txBody>
      </p:sp>
      <p:grpSp>
        <p:nvGrpSpPr>
          <p:cNvPr id="73" name="Group 72"/>
          <p:cNvGrpSpPr/>
          <p:nvPr/>
        </p:nvGrpSpPr>
        <p:grpSpPr>
          <a:xfrm>
            <a:off x="9371012" y="2057401"/>
            <a:ext cx="1371600" cy="838199"/>
            <a:chOff x="7010400" y="2057401"/>
            <a:chExt cx="1371600" cy="838199"/>
          </a:xfrm>
          <a:solidFill>
            <a:srgbClr val="53ADFF"/>
          </a:solidFill>
        </p:grpSpPr>
        <p:sp>
          <p:nvSpPr>
            <p:cNvPr id="74" name="Rounded Rectangle 73"/>
            <p:cNvSpPr/>
            <p:nvPr/>
          </p:nvSpPr>
          <p:spPr bwMode="auto">
            <a:xfrm>
              <a:off x="7010400" y="22288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7010400" y="24003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7010400" y="25717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7010400" y="27432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7010400" y="2057401"/>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9" name="Group 78"/>
          <p:cNvGrpSpPr/>
          <p:nvPr/>
        </p:nvGrpSpPr>
        <p:grpSpPr>
          <a:xfrm>
            <a:off x="9371012" y="3009900"/>
            <a:ext cx="1371600" cy="1695448"/>
            <a:chOff x="7010400" y="3009900"/>
            <a:chExt cx="1371600" cy="1695448"/>
          </a:xfrm>
          <a:solidFill>
            <a:srgbClr val="53ADFF"/>
          </a:solidFill>
        </p:grpSpPr>
        <p:sp>
          <p:nvSpPr>
            <p:cNvPr id="80" name="Rounded Rectangle 79"/>
            <p:cNvSpPr/>
            <p:nvPr/>
          </p:nvSpPr>
          <p:spPr bwMode="auto">
            <a:xfrm>
              <a:off x="7010400" y="30099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7010400" y="31813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Rounded Rectangle 81"/>
            <p:cNvSpPr/>
            <p:nvPr/>
          </p:nvSpPr>
          <p:spPr bwMode="auto">
            <a:xfrm>
              <a:off x="7010400" y="33528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Rounded Rectangle 82"/>
            <p:cNvSpPr/>
            <p:nvPr/>
          </p:nvSpPr>
          <p:spPr bwMode="auto">
            <a:xfrm>
              <a:off x="7010400" y="35242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ounded Rectangle 83"/>
            <p:cNvSpPr/>
            <p:nvPr/>
          </p:nvSpPr>
          <p:spPr bwMode="auto">
            <a:xfrm>
              <a:off x="7010400" y="36957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Rounded Rectangle 84"/>
            <p:cNvSpPr/>
            <p:nvPr/>
          </p:nvSpPr>
          <p:spPr bwMode="auto">
            <a:xfrm>
              <a:off x="7010400" y="38671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Rounded Rectangle 85"/>
            <p:cNvSpPr/>
            <p:nvPr/>
          </p:nvSpPr>
          <p:spPr bwMode="auto">
            <a:xfrm>
              <a:off x="7010400" y="40385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Rounded Rectangle 86"/>
            <p:cNvSpPr/>
            <p:nvPr/>
          </p:nvSpPr>
          <p:spPr bwMode="auto">
            <a:xfrm>
              <a:off x="7010400" y="4210048"/>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Rounded Rectangle 87"/>
            <p:cNvSpPr/>
            <p:nvPr/>
          </p:nvSpPr>
          <p:spPr bwMode="auto">
            <a:xfrm>
              <a:off x="7010400" y="43814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Rounded Rectangle 88"/>
            <p:cNvSpPr/>
            <p:nvPr/>
          </p:nvSpPr>
          <p:spPr bwMode="auto">
            <a:xfrm>
              <a:off x="7010400" y="45529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0" name="Rounded Rectangle 89"/>
          <p:cNvSpPr/>
          <p:nvPr/>
        </p:nvSpPr>
        <p:spPr bwMode="auto">
          <a:xfrm>
            <a:off x="6856412" y="2057400"/>
            <a:ext cx="1463040" cy="381000"/>
          </a:xfrm>
          <a:prstGeom prst="roundRect">
            <a:avLst>
              <a:gd name="adj" fmla="val 10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ounded Rectangle 90"/>
          <p:cNvSpPr/>
          <p:nvPr/>
        </p:nvSpPr>
        <p:spPr bwMode="auto">
          <a:xfrm>
            <a:off x="6844506" y="3009900"/>
            <a:ext cx="182880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2" name="Straight Arrow Connector 91"/>
          <p:cNvCxnSpPr/>
          <p:nvPr/>
        </p:nvCxnSpPr>
        <p:spPr>
          <a:xfrm>
            <a:off x="8437562" y="222885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844756" y="3200400"/>
            <a:ext cx="40719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bwMode="auto">
          <a:xfrm>
            <a:off x="6844506" y="4800600"/>
            <a:ext cx="822960" cy="381000"/>
          </a:xfrm>
          <a:prstGeom prst="roundRect">
            <a:avLst>
              <a:gd name="adj" fmla="val 8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95" name="Straight Arrow Connector 94"/>
          <p:cNvCxnSpPr/>
          <p:nvPr/>
        </p:nvCxnSpPr>
        <p:spPr>
          <a:xfrm>
            <a:off x="7830766" y="4991100"/>
            <a:ext cx="142118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693925" y="3407875"/>
            <a:ext cx="4506912" cy="3299364"/>
            <a:chOff x="3429000" y="3886200"/>
            <a:chExt cx="3200400" cy="2286000"/>
          </a:xfrm>
        </p:grpSpPr>
        <p:graphicFrame>
          <p:nvGraphicFramePr>
            <p:cNvPr id="49" name="Chart 48"/>
            <p:cNvGraphicFramePr/>
            <p:nvPr>
              <p:extLst>
                <p:ext uri="{D42A27DB-BD31-4B8C-83A1-F6EECF244321}">
                  <p14:modId xmlns:p14="http://schemas.microsoft.com/office/powerpoint/2010/main" val="474795115"/>
                </p:ext>
              </p:extLst>
            </p:nvPr>
          </p:nvGraphicFramePr>
          <p:xfrm>
            <a:off x="3429000" y="3886200"/>
            <a:ext cx="3200400" cy="228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9"/>
            <p:cNvCxnSpPr/>
            <p:nvPr/>
          </p:nvCxnSpPr>
          <p:spPr>
            <a:xfrm>
              <a:off x="4041610" y="4613581"/>
              <a:ext cx="2334756" cy="1047014"/>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bwMode="auto">
          <a:xfrm>
            <a:off x="9371012" y="2228850"/>
            <a:ext cx="1371600" cy="152400"/>
          </a:xfrm>
          <a:prstGeom prst="roundRect">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9371012" y="2057401"/>
            <a:ext cx="914400" cy="152400"/>
          </a:xfrm>
          <a:prstGeom prst="roundRect">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1" name="Group 50"/>
          <p:cNvGrpSpPr/>
          <p:nvPr/>
        </p:nvGrpSpPr>
        <p:grpSpPr>
          <a:xfrm>
            <a:off x="9371012" y="2400300"/>
            <a:ext cx="594042" cy="152401"/>
            <a:chOff x="9371012" y="2057400"/>
            <a:chExt cx="594042" cy="152401"/>
          </a:xfrm>
          <a:solidFill>
            <a:srgbClr val="0087FF"/>
          </a:solidFill>
        </p:grpSpPr>
        <p:sp>
          <p:nvSpPr>
            <p:cNvPr id="52" name="Rounded Rectangle 51"/>
            <p:cNvSpPr/>
            <p:nvPr/>
          </p:nvSpPr>
          <p:spPr bwMode="auto">
            <a:xfrm>
              <a:off x="9371012" y="2057401"/>
              <a:ext cx="4572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ectangle 53"/>
            <p:cNvSpPr/>
            <p:nvPr/>
          </p:nvSpPr>
          <p:spPr bwMode="auto">
            <a:xfrm>
              <a:off x="9782174" y="2057400"/>
              <a:ext cx="182880" cy="152401"/>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31108429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Tests</a:t>
            </a:r>
          </a:p>
        </p:txBody>
      </p:sp>
      <p:sp>
        <p:nvSpPr>
          <p:cNvPr id="23" name="Title 22"/>
          <p:cNvSpPr>
            <a:spLocks noGrp="1"/>
          </p:cNvSpPr>
          <p:nvPr>
            <p:ph type="title"/>
          </p:nvPr>
        </p:nvSpPr>
        <p:spPr/>
        <p:txBody>
          <a:bodyPr/>
          <a:lstStyle/>
          <a:p>
            <a:r>
              <a:rPr lang="en-US" dirty="0" smtClean="0"/>
              <a:t>Red, Green, Refactor</a:t>
            </a:r>
            <a:endParaRPr lang="en-US" dirty="0"/>
          </a:p>
        </p:txBody>
      </p:sp>
      <p:cxnSp>
        <p:nvCxnSpPr>
          <p:cNvPr id="29" name="Straight Connector 2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smtClean="0"/>
              <a:t>Code</a:t>
            </a:r>
            <a:endParaRPr lang="en-US" dirty="0"/>
          </a:p>
        </p:txBody>
      </p:sp>
      <p:sp>
        <p:nvSpPr>
          <p:cNvPr id="31" name="Rounded Rectangle 30"/>
          <p:cNvSpPr/>
          <p:nvPr/>
        </p:nvSpPr>
        <p:spPr bwMode="auto">
          <a:xfrm>
            <a:off x="6856412" y="2057401"/>
            <a:ext cx="1211263"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989013" y="2057401"/>
            <a:ext cx="384048"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6348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Tests</a:t>
            </a:r>
          </a:p>
        </p:txBody>
      </p:sp>
      <p:sp>
        <p:nvSpPr>
          <p:cNvPr id="23" name="Title 22"/>
          <p:cNvSpPr>
            <a:spLocks noGrp="1"/>
          </p:cNvSpPr>
          <p:nvPr>
            <p:ph type="title"/>
          </p:nvPr>
        </p:nvSpPr>
        <p:spPr/>
        <p:txBody>
          <a:bodyPr/>
          <a:lstStyle/>
          <a:p>
            <a:r>
              <a:rPr lang="en-US" dirty="0" smtClean="0"/>
              <a:t>Red, Green, Refactor</a:t>
            </a:r>
            <a:endParaRPr lang="en-US" dirty="0"/>
          </a:p>
        </p:txBody>
      </p:sp>
      <p:cxnSp>
        <p:nvCxnSpPr>
          <p:cNvPr id="29" name="Straight Connector 2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smtClean="0"/>
              <a:t>Code</a:t>
            </a:r>
            <a:endParaRPr lang="en-US" dirty="0"/>
          </a:p>
        </p:txBody>
      </p:sp>
      <p:sp>
        <p:nvSpPr>
          <p:cNvPr id="31" name="Rounded Rectangle 30"/>
          <p:cNvSpPr/>
          <p:nvPr/>
        </p:nvSpPr>
        <p:spPr bwMode="auto">
          <a:xfrm>
            <a:off x="6856412" y="2057401"/>
            <a:ext cx="1211263"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989013" y="2057401"/>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989013" y="2514600"/>
            <a:ext cx="384048"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6856412" y="2514600"/>
            <a:ext cx="182880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57014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Tests</a:t>
            </a:r>
          </a:p>
        </p:txBody>
      </p:sp>
      <p:sp>
        <p:nvSpPr>
          <p:cNvPr id="23" name="Title 22"/>
          <p:cNvSpPr>
            <a:spLocks noGrp="1"/>
          </p:cNvSpPr>
          <p:nvPr>
            <p:ph type="title"/>
          </p:nvPr>
        </p:nvSpPr>
        <p:spPr/>
        <p:txBody>
          <a:bodyPr/>
          <a:lstStyle/>
          <a:p>
            <a:r>
              <a:rPr lang="en-US" dirty="0" smtClean="0"/>
              <a:t>Red, Green, Refactor</a:t>
            </a:r>
            <a:endParaRPr lang="en-US" dirty="0"/>
          </a:p>
        </p:txBody>
      </p:sp>
      <p:cxnSp>
        <p:nvCxnSpPr>
          <p:cNvPr id="29" name="Straight Connector 2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smtClean="0"/>
              <a:t>Code</a:t>
            </a:r>
            <a:endParaRPr lang="en-US" dirty="0"/>
          </a:p>
        </p:txBody>
      </p:sp>
      <p:sp>
        <p:nvSpPr>
          <p:cNvPr id="31" name="Rounded Rectangle 30"/>
          <p:cNvSpPr/>
          <p:nvPr/>
        </p:nvSpPr>
        <p:spPr bwMode="auto">
          <a:xfrm>
            <a:off x="6856412" y="2057401"/>
            <a:ext cx="1211263"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989013" y="2057401"/>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989013" y="2514600"/>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6856412" y="2514600"/>
            <a:ext cx="182880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89012" y="2971800"/>
            <a:ext cx="384049"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856412" y="2974975"/>
            <a:ext cx="82296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0224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Tests</a:t>
            </a:r>
          </a:p>
        </p:txBody>
      </p:sp>
      <p:sp>
        <p:nvSpPr>
          <p:cNvPr id="23" name="Title 22"/>
          <p:cNvSpPr>
            <a:spLocks noGrp="1"/>
          </p:cNvSpPr>
          <p:nvPr>
            <p:ph type="title"/>
          </p:nvPr>
        </p:nvSpPr>
        <p:spPr/>
        <p:txBody>
          <a:bodyPr/>
          <a:lstStyle/>
          <a:p>
            <a:r>
              <a:rPr lang="en-US" dirty="0" smtClean="0"/>
              <a:t>Red, Green, Refactor</a:t>
            </a:r>
            <a:endParaRPr lang="en-US" dirty="0"/>
          </a:p>
        </p:txBody>
      </p:sp>
      <p:cxnSp>
        <p:nvCxnSpPr>
          <p:cNvPr id="29" name="Straight Connector 2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smtClean="0"/>
              <a:t>Code</a:t>
            </a:r>
            <a:endParaRPr lang="en-US" dirty="0"/>
          </a:p>
        </p:txBody>
      </p:sp>
      <p:sp>
        <p:nvSpPr>
          <p:cNvPr id="31" name="Rounded Rectangle 30"/>
          <p:cNvSpPr/>
          <p:nvPr/>
        </p:nvSpPr>
        <p:spPr bwMode="auto">
          <a:xfrm>
            <a:off x="6856412" y="2057401"/>
            <a:ext cx="1211263"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989013" y="2057401"/>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989013" y="2514600"/>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6856412" y="2514600"/>
            <a:ext cx="182880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89012" y="2971800"/>
            <a:ext cx="384049"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856412" y="2974975"/>
            <a:ext cx="82296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4" name="Flowchart: Alternate Process 13"/>
          <p:cNvSpPr/>
          <p:nvPr/>
        </p:nvSpPr>
        <p:spPr>
          <a:xfrm>
            <a:off x="6570662" y="3193424"/>
            <a:ext cx="2362200" cy="135159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Segoe UI Light" pitchFamily="34" charset="0"/>
                <a:ea typeface="Segoe UI" pitchFamily="34" charset="0"/>
                <a:cs typeface="Segoe UI" pitchFamily="34" charset="0"/>
              </a:rPr>
              <a:t>Refactor!</a:t>
            </a:r>
            <a:endParaRPr lang="en-US" sz="3600" dirty="0">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408122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Tests</a:t>
            </a:r>
          </a:p>
        </p:txBody>
      </p:sp>
      <p:sp>
        <p:nvSpPr>
          <p:cNvPr id="23" name="Title 22"/>
          <p:cNvSpPr>
            <a:spLocks noGrp="1"/>
          </p:cNvSpPr>
          <p:nvPr>
            <p:ph type="title"/>
          </p:nvPr>
        </p:nvSpPr>
        <p:spPr/>
        <p:txBody>
          <a:bodyPr/>
          <a:lstStyle/>
          <a:p>
            <a:r>
              <a:rPr lang="en-US" dirty="0" smtClean="0"/>
              <a:t>Red, Green, Refactor</a:t>
            </a:r>
            <a:endParaRPr lang="en-US" dirty="0"/>
          </a:p>
        </p:txBody>
      </p:sp>
      <p:cxnSp>
        <p:nvCxnSpPr>
          <p:cNvPr id="29" name="Straight Connector 2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smtClean="0"/>
              <a:t>Code</a:t>
            </a:r>
            <a:endParaRPr lang="en-US" dirty="0"/>
          </a:p>
        </p:txBody>
      </p:sp>
      <p:sp>
        <p:nvSpPr>
          <p:cNvPr id="31" name="Rounded Rectangle 30"/>
          <p:cNvSpPr/>
          <p:nvPr/>
        </p:nvSpPr>
        <p:spPr bwMode="auto">
          <a:xfrm>
            <a:off x="6856412" y="2057401"/>
            <a:ext cx="1211263"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989013" y="2057401"/>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989013" y="2514600"/>
            <a:ext cx="384048"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8154759" y="2057401"/>
            <a:ext cx="677365"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989012" y="2971800"/>
            <a:ext cx="384049" cy="381000"/>
          </a:xfrm>
          <a:prstGeom prst="roundRect">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856412" y="2514600"/>
            <a:ext cx="41148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3429000"/>
            <a:ext cx="384049"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6856412" y="2971800"/>
            <a:ext cx="822960" cy="381000"/>
          </a:xfrm>
          <a:prstGeom prst="roundRect">
            <a:avLst/>
          </a:prstGeom>
          <a:solidFill>
            <a:schemeClr val="accent4">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0163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2" name="Subtitle 1"/>
          <p:cNvSpPr>
            <a:spLocks noGrp="1"/>
          </p:cNvSpPr>
          <p:nvPr>
            <p:ph type="subTitle" idx="1"/>
          </p:nvPr>
        </p:nvSpPr>
        <p:spPr/>
        <p:txBody>
          <a:bodyPr/>
          <a:lstStyle/>
          <a:p>
            <a:r>
              <a:rPr lang="en-US" dirty="0" smtClean="0"/>
              <a:t>A day in the life of an agile developer using </a:t>
            </a:r>
          </a:p>
          <a:p>
            <a:r>
              <a:rPr lang="en-US" dirty="0" smtClean="0"/>
              <a:t>Visual Studio 2012 and Team Foundation Server 2012</a:t>
            </a:r>
            <a:endParaRPr lang="en-US" dirty="0"/>
          </a:p>
        </p:txBody>
      </p:sp>
      <p:sp>
        <p:nvSpPr>
          <p:cNvPr id="3" name="Title 1"/>
          <p:cNvSpPr>
            <a:spLocks noGrp="1"/>
          </p:cNvSpPr>
          <p:nvPr>
            <p:ph type="ctrTitle"/>
          </p:nvPr>
        </p:nvSpPr>
        <p:spPr/>
        <p:txBody>
          <a:bodyPr/>
          <a:lstStyle/>
          <a:p>
            <a:r>
              <a:rPr lang="en-US" dirty="0" smtClean="0"/>
              <a:t>Executing</a:t>
            </a:r>
            <a:endParaRPr lang="en-US" dirty="0"/>
          </a:p>
        </p:txBody>
      </p:sp>
    </p:spTree>
    <p:extLst>
      <p:ext uri="{BB962C8B-B14F-4D97-AF65-F5344CB8AC3E}">
        <p14:creationId xmlns:p14="http://schemas.microsoft.com/office/powerpoint/2010/main" val="31917116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xc.hu/pic/l/j/jn/jnatiuk/33012_9986.jpg"/>
          <p:cNvPicPr>
            <a:picLocks noChangeAspect="1" noChangeArrowheads="1"/>
          </p:cNvPicPr>
          <p:nvPr/>
        </p:nvPicPr>
        <p:blipFill rotWithShape="1">
          <a:blip r:embed="rId3">
            <a:extLst>
              <a:ext uri="{28A0092B-C50C-407E-A947-70E740481C1C}">
                <a14:useLocalDpi xmlns:a14="http://schemas.microsoft.com/office/drawing/2010/main" val="0"/>
              </a:ext>
            </a:extLst>
          </a:blip>
          <a:srcRect l="3652" t="3864" b="22396"/>
          <a:stretch/>
        </p:blipFill>
        <p:spPr bwMode="auto">
          <a:xfrm>
            <a:off x="0" y="1"/>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3263527"/>
            <a:ext cx="12188825" cy="3594473"/>
          </a:xfrm>
          <a:prstGeom prst="rect">
            <a:avLst/>
          </a:prstGeom>
          <a:gradFill>
            <a:gsLst>
              <a:gs pos="0">
                <a:srgbClr val="000000">
                  <a:alpha val="0"/>
                </a:srgbClr>
              </a:gs>
              <a:gs pos="100000">
                <a:srgbClr val="000000">
                  <a:alpha val="84000"/>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000000"/>
                  </a:gs>
                  <a:gs pos="100000">
                    <a:srgbClr val="FFFFFF"/>
                  </a:gs>
                </a:gsLst>
                <a:lin ang="5400000" scaled="0"/>
              </a:gradFill>
            </a:endParaRPr>
          </a:p>
        </p:txBody>
      </p:sp>
      <p:sp>
        <p:nvSpPr>
          <p:cNvPr id="2" name="Title 1"/>
          <p:cNvSpPr>
            <a:spLocks noGrp="1"/>
          </p:cNvSpPr>
          <p:nvPr>
            <p:ph type="title"/>
          </p:nvPr>
        </p:nvSpPr>
        <p:spPr>
          <a:xfrm>
            <a:off x="519112" y="5943802"/>
            <a:ext cx="11149013" cy="609398"/>
          </a:xfrm>
        </p:spPr>
        <p:txBody>
          <a:bodyPr/>
          <a:lstStyle/>
          <a:p>
            <a:r>
              <a:rPr lang="en-US" dirty="0" smtClean="0"/>
              <a:t>Responding to change</a:t>
            </a:r>
            <a:endParaRPr lang="en-US" dirty="0"/>
          </a:p>
        </p:txBody>
      </p:sp>
    </p:spTree>
    <p:extLst>
      <p:ext uri="{BB962C8B-B14F-4D97-AF65-F5344CB8AC3E}">
        <p14:creationId xmlns:p14="http://schemas.microsoft.com/office/powerpoint/2010/main" val="139905687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747065" y="2186719"/>
            <a:ext cx="1096994" cy="2469179"/>
            <a:chOff x="2584746" y="2967782"/>
            <a:chExt cx="1188720" cy="2186352"/>
          </a:xfrm>
          <a:solidFill>
            <a:srgbClr val="59CC0E"/>
          </a:solidFill>
        </p:grpSpPr>
        <p:sp>
          <p:nvSpPr>
            <p:cNvPr id="58" name="Rectangle 57"/>
            <p:cNvSpPr/>
            <p:nvPr/>
          </p:nvSpPr>
          <p:spPr>
            <a:xfrm>
              <a:off x="2584746" y="319039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59" name="Rectangle 58"/>
            <p:cNvSpPr/>
            <p:nvPr/>
          </p:nvSpPr>
          <p:spPr>
            <a:xfrm>
              <a:off x="2584746" y="341299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0" name="Rectangle 59"/>
            <p:cNvSpPr/>
            <p:nvPr/>
          </p:nvSpPr>
          <p:spPr>
            <a:xfrm>
              <a:off x="2584746" y="385821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1" name="Rectangle 60"/>
            <p:cNvSpPr/>
            <p:nvPr/>
          </p:nvSpPr>
          <p:spPr>
            <a:xfrm>
              <a:off x="2584746" y="408082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2" name="Rectangle 61"/>
            <p:cNvSpPr/>
            <p:nvPr/>
          </p:nvSpPr>
          <p:spPr>
            <a:xfrm>
              <a:off x="2584746" y="430343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3" name="Rectangle 62"/>
            <p:cNvSpPr/>
            <p:nvPr/>
          </p:nvSpPr>
          <p:spPr>
            <a:xfrm>
              <a:off x="2584746"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4" name="Rectangle 63"/>
            <p:cNvSpPr/>
            <p:nvPr/>
          </p:nvSpPr>
          <p:spPr>
            <a:xfrm>
              <a:off x="2584746"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5" name="Rectangle 64"/>
            <p:cNvSpPr/>
            <p:nvPr/>
          </p:nvSpPr>
          <p:spPr>
            <a:xfrm>
              <a:off x="2584746"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6" name="Rectangle 65"/>
            <p:cNvSpPr/>
            <p:nvPr/>
          </p:nvSpPr>
          <p:spPr>
            <a:xfrm>
              <a:off x="2584746" y="296778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7" name="Rectangle 66"/>
            <p:cNvSpPr/>
            <p:nvPr/>
          </p:nvSpPr>
          <p:spPr>
            <a:xfrm>
              <a:off x="2584746" y="363560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nvGrpSpPr>
          <p:cNvPr id="69" name="Group 68"/>
          <p:cNvGrpSpPr/>
          <p:nvPr/>
        </p:nvGrpSpPr>
        <p:grpSpPr>
          <a:xfrm>
            <a:off x="3920739" y="3968988"/>
            <a:ext cx="1096994" cy="709345"/>
            <a:chOff x="4607060" y="4526038"/>
            <a:chExt cx="1188720" cy="628096"/>
          </a:xfrm>
          <a:solidFill>
            <a:srgbClr val="59CC0E"/>
          </a:solidFill>
        </p:grpSpPr>
        <p:sp>
          <p:nvSpPr>
            <p:cNvPr id="70" name="Rectangle 69"/>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71" name="Group 70"/>
            <p:cNvGrpSpPr/>
            <p:nvPr/>
          </p:nvGrpSpPr>
          <p:grpSpPr>
            <a:xfrm>
              <a:off x="4607060" y="4526038"/>
              <a:ext cx="1188720" cy="405488"/>
              <a:chOff x="4607060" y="4526038"/>
              <a:chExt cx="1188720" cy="405488"/>
            </a:xfrm>
            <a:grpFill/>
          </p:grpSpPr>
          <p:sp>
            <p:nvSpPr>
              <p:cNvPr id="72" name="Rectangle 71"/>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73" name="Rectangle 72"/>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cxnSp>
        <p:nvCxnSpPr>
          <p:cNvPr id="84" name="Straight Arrow Connector 83"/>
          <p:cNvCxnSpPr/>
          <p:nvPr/>
        </p:nvCxnSpPr>
        <p:spPr>
          <a:xfrm>
            <a:off x="3055468" y="4552628"/>
            <a:ext cx="662124"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Circular Arrow 76"/>
          <p:cNvSpPr/>
          <p:nvPr/>
        </p:nvSpPr>
        <p:spPr>
          <a:xfrm rot="15961860" flipH="1">
            <a:off x="5253199" y="1297979"/>
            <a:ext cx="3413760" cy="3412871"/>
          </a:xfrm>
          <a:prstGeom prst="circularArrow">
            <a:avLst>
              <a:gd name="adj1" fmla="val 2309"/>
              <a:gd name="adj2" fmla="val 543480"/>
              <a:gd name="adj3" fmla="val 19264399"/>
              <a:gd name="adj4" fmla="val 21396183"/>
              <a:gd name="adj5" fmla="val 486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grpSp>
        <p:nvGrpSpPr>
          <p:cNvPr id="93" name="Group 92"/>
          <p:cNvGrpSpPr/>
          <p:nvPr/>
        </p:nvGrpSpPr>
        <p:grpSpPr>
          <a:xfrm>
            <a:off x="1076679" y="4894036"/>
            <a:ext cx="9886281" cy="815445"/>
            <a:chOff x="609185" y="4296343"/>
            <a:chExt cx="7416642" cy="611584"/>
          </a:xfrm>
        </p:grpSpPr>
        <p:sp>
          <p:nvSpPr>
            <p:cNvPr id="88" name="Rectangle 87"/>
            <p:cNvSpPr/>
            <p:nvPr/>
          </p:nvSpPr>
          <p:spPr>
            <a:xfrm>
              <a:off x="609185" y="4298327"/>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PRIORITIZE</a:t>
              </a:r>
              <a:endParaRPr lang="en-US" dirty="0">
                <a:solidFill>
                  <a:schemeClr val="tx1">
                    <a:lumMod val="95000"/>
                    <a:lumOff val="5000"/>
                  </a:schemeClr>
                </a:solidFill>
              </a:endParaRPr>
            </a:p>
          </p:txBody>
        </p:sp>
        <p:sp>
          <p:nvSpPr>
            <p:cNvPr id="89" name="Rectangle 88"/>
            <p:cNvSpPr/>
            <p:nvPr/>
          </p:nvSpPr>
          <p:spPr>
            <a:xfrm>
              <a:off x="2239865" y="4296343"/>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PLAN</a:t>
              </a:r>
              <a:endParaRPr lang="en-US" dirty="0">
                <a:solidFill>
                  <a:schemeClr val="tx1">
                    <a:lumMod val="95000"/>
                    <a:lumOff val="5000"/>
                  </a:schemeClr>
                </a:solidFill>
              </a:endParaRPr>
            </a:p>
          </p:txBody>
        </p:sp>
        <p:sp>
          <p:nvSpPr>
            <p:cNvPr id="90" name="Rectangle 89"/>
            <p:cNvSpPr/>
            <p:nvPr/>
          </p:nvSpPr>
          <p:spPr>
            <a:xfrm>
              <a:off x="4108484" y="4297335"/>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EXECUTE</a:t>
              </a:r>
              <a:endParaRPr lang="en-US" dirty="0">
                <a:solidFill>
                  <a:schemeClr val="tx1">
                    <a:lumMod val="95000"/>
                    <a:lumOff val="5000"/>
                  </a:schemeClr>
                </a:solidFill>
              </a:endParaRPr>
            </a:p>
          </p:txBody>
        </p:sp>
        <p:sp>
          <p:nvSpPr>
            <p:cNvPr id="91" name="Rectangle 90"/>
            <p:cNvSpPr/>
            <p:nvPr/>
          </p:nvSpPr>
          <p:spPr>
            <a:xfrm>
              <a:off x="5968427" y="4298327"/>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RESPOND</a:t>
              </a:r>
            </a:p>
          </p:txBody>
        </p:sp>
      </p:grpSp>
      <p:cxnSp>
        <p:nvCxnSpPr>
          <p:cNvPr id="112" name="Straight Arrow Connector 111"/>
          <p:cNvCxnSpPr/>
          <p:nvPr/>
        </p:nvCxnSpPr>
        <p:spPr>
          <a:xfrm>
            <a:off x="5321957" y="4545015"/>
            <a:ext cx="3372739"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999416" y="3946553"/>
            <a:ext cx="1096994" cy="709345"/>
            <a:chOff x="4607060" y="4526038"/>
            <a:chExt cx="1188720" cy="628096"/>
          </a:xfrm>
          <a:solidFill>
            <a:srgbClr val="59CC0E"/>
          </a:solidFill>
        </p:grpSpPr>
        <p:sp>
          <p:nvSpPr>
            <p:cNvPr id="115" name="Rectangle 114"/>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116" name="Group 115"/>
            <p:cNvGrpSpPr/>
            <p:nvPr/>
          </p:nvGrpSpPr>
          <p:grpSpPr>
            <a:xfrm>
              <a:off x="4607060" y="4526038"/>
              <a:ext cx="1188720" cy="405488"/>
              <a:chOff x="4607060" y="4526038"/>
              <a:chExt cx="1188720" cy="405488"/>
            </a:xfrm>
            <a:grpFill/>
          </p:grpSpPr>
          <p:sp>
            <p:nvSpPr>
              <p:cNvPr id="117" name="Rectangle 116"/>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118" name="Rectangle 117"/>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sp>
        <p:nvSpPr>
          <p:cNvPr id="3" name="Title 2"/>
          <p:cNvSpPr>
            <a:spLocks noGrp="1"/>
          </p:cNvSpPr>
          <p:nvPr>
            <p:ph type="title"/>
          </p:nvPr>
        </p:nvSpPr>
        <p:spPr/>
        <p:txBody>
          <a:bodyPr/>
          <a:lstStyle/>
          <a:p>
            <a:endParaRPr lang="en-US"/>
          </a:p>
        </p:txBody>
      </p:sp>
      <p:sp>
        <p:nvSpPr>
          <p:cNvPr id="34" name="Block Arc 33"/>
          <p:cNvSpPr>
            <a:spLocks noChangeAspect="1"/>
          </p:cNvSpPr>
          <p:nvPr/>
        </p:nvSpPr>
        <p:spPr>
          <a:xfrm rot="6854915" flipH="1">
            <a:off x="8181940" y="1432629"/>
            <a:ext cx="1066775" cy="1066775"/>
          </a:xfrm>
          <a:prstGeom prst="blockArc">
            <a:avLst>
              <a:gd name="adj1" fmla="val 8730212"/>
              <a:gd name="adj2" fmla="val 5109221"/>
              <a:gd name="adj3" fmla="val 6834"/>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sp>
        <p:nvSpPr>
          <p:cNvPr id="5" name="Isosceles Triangle 4"/>
          <p:cNvSpPr/>
          <p:nvPr/>
        </p:nvSpPr>
        <p:spPr bwMode="auto">
          <a:xfrm rot="13296441">
            <a:off x="8103388" y="1590665"/>
            <a:ext cx="386572" cy="22347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Rectangle 35"/>
          <p:cNvSpPr/>
          <p:nvPr/>
        </p:nvSpPr>
        <p:spPr bwMode="auto">
          <a:xfrm>
            <a:off x="8561425" y="1591056"/>
            <a:ext cx="2161234" cy="4343400"/>
          </a:xfrm>
          <a:prstGeom prst="rect">
            <a:avLst/>
          </a:prstGeom>
          <a:noFill/>
          <a:ln w="190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683691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Agile Manifesto</a:t>
            </a:r>
            <a:endParaRPr lang="en-US" dirty="0"/>
          </a:p>
        </p:txBody>
      </p:sp>
      <p:sp>
        <p:nvSpPr>
          <p:cNvPr id="48" name="Content Placeholder 47"/>
          <p:cNvSpPr>
            <a:spLocks noGrp="1"/>
          </p:cNvSpPr>
          <p:nvPr>
            <p:ph idx="1"/>
          </p:nvPr>
        </p:nvSpPr>
        <p:spPr>
          <a:xfrm>
            <a:off x="519113" y="1947005"/>
            <a:ext cx="5422900" cy="1495794"/>
          </a:xfrm>
        </p:spPr>
        <p:txBody>
          <a:bodyPr/>
          <a:lstStyle/>
          <a:p>
            <a:pPr marL="0" indent="0">
              <a:buNone/>
            </a:pPr>
            <a:r>
              <a:rPr lang="en-US" sz="3600" dirty="0" smtClean="0">
                <a:latin typeface="Segoe UI Light" pitchFamily="34" charset="0"/>
              </a:rPr>
              <a:t>Created in 2001, it defines four </a:t>
            </a:r>
            <a:r>
              <a:rPr lang="en-US" sz="3600" dirty="0" smtClean="0">
                <a:solidFill>
                  <a:schemeClr val="accent6"/>
                </a:solidFill>
                <a:latin typeface="Segoe UI Light" pitchFamily="34" charset="0"/>
              </a:rPr>
              <a:t>values</a:t>
            </a:r>
            <a:r>
              <a:rPr lang="en-US" sz="3600" dirty="0" smtClean="0">
                <a:latin typeface="Segoe UI Light" pitchFamily="34" charset="0"/>
              </a:rPr>
              <a:t> and twelve </a:t>
            </a:r>
            <a:r>
              <a:rPr lang="en-US" sz="3600" dirty="0" smtClean="0">
                <a:solidFill>
                  <a:schemeClr val="accent6"/>
                </a:solidFill>
                <a:latin typeface="Segoe UI Light" pitchFamily="34" charset="0"/>
              </a:rPr>
              <a:t>principles</a:t>
            </a:r>
            <a:r>
              <a:rPr lang="en-US" sz="3600" dirty="0" smtClean="0">
                <a:latin typeface="Segoe UI Light" pitchFamily="34" charset="0"/>
              </a:rPr>
              <a:t>.</a:t>
            </a:r>
          </a:p>
        </p:txBody>
      </p:sp>
      <p:sp>
        <p:nvSpPr>
          <p:cNvPr id="5" name="Rectangle 4"/>
          <p:cNvSpPr/>
          <p:nvPr/>
        </p:nvSpPr>
        <p:spPr bwMode="auto">
          <a:xfrm>
            <a:off x="6246812" y="3886200"/>
            <a:ext cx="2514600" cy="2514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buSzPct val="90000"/>
            </a:pPr>
            <a:r>
              <a:rPr lang="en-US" sz="2400" dirty="0">
                <a:solidFill>
                  <a:schemeClr val="tx1">
                    <a:alpha val="99000"/>
                  </a:schemeClr>
                </a:solidFill>
                <a:latin typeface="Segoe UI Semibold" pitchFamily="34" charset="0"/>
              </a:rPr>
              <a:t>Customer </a:t>
            </a:r>
            <a:br>
              <a:rPr lang="en-US" sz="2400" dirty="0">
                <a:solidFill>
                  <a:schemeClr val="tx1">
                    <a:alpha val="99000"/>
                  </a:schemeClr>
                </a:solidFill>
                <a:latin typeface="Segoe UI Semibold" pitchFamily="34" charset="0"/>
              </a:rPr>
            </a:br>
            <a:r>
              <a:rPr lang="en-US" sz="2400" dirty="0">
                <a:solidFill>
                  <a:schemeClr val="tx1">
                    <a:alpha val="99000"/>
                  </a:schemeClr>
                </a:solidFill>
                <a:latin typeface="Segoe UI Semibold" pitchFamily="34" charset="0"/>
              </a:rPr>
              <a:t>collaboration</a:t>
            </a:r>
          </a:p>
          <a:p>
            <a:pPr lvl="0" algn="ctr">
              <a:buSzPct val="90000"/>
            </a:pPr>
            <a:endParaRPr lang="en-US" sz="1400" dirty="0">
              <a:solidFill>
                <a:srgbClr val="FFFFFF">
                  <a:alpha val="99000"/>
                </a:srgbClr>
              </a:solidFill>
              <a:latin typeface="Segoe UI Light" pitchFamily="34" charset="0"/>
            </a:endParaRPr>
          </a:p>
          <a:p>
            <a:pPr lvl="0" algn="ctr">
              <a:buSzPct val="90000"/>
            </a:pPr>
            <a:r>
              <a:rPr lang="en-US" sz="1400" dirty="0">
                <a:solidFill>
                  <a:srgbClr val="FFFFFF">
                    <a:alpha val="99000"/>
                  </a:srgbClr>
                </a:solidFill>
                <a:latin typeface="Segoe UI Light" pitchFamily="34" charset="0"/>
              </a:rPr>
              <a:t>-over-</a:t>
            </a:r>
          </a:p>
          <a:p>
            <a:pPr lvl="0" algn="ctr">
              <a:buSzPct val="90000"/>
            </a:pPr>
            <a:endParaRPr lang="en-US" sz="1400" dirty="0">
              <a:solidFill>
                <a:srgbClr val="FFFFFF">
                  <a:alpha val="99000"/>
                </a:srgbClr>
              </a:solidFill>
              <a:latin typeface="Segoe UI Light" pitchFamily="34" charset="0"/>
            </a:endParaRPr>
          </a:p>
          <a:p>
            <a:pPr algn="ctr">
              <a:buSzPct val="90000"/>
            </a:pPr>
            <a:r>
              <a:rPr lang="en-US" sz="2400" dirty="0" smtClean="0">
                <a:solidFill>
                  <a:schemeClr val="tx1">
                    <a:alpha val="99000"/>
                  </a:schemeClr>
                </a:solidFill>
                <a:latin typeface="Segoe UI Semibold" pitchFamily="34" charset="0"/>
              </a:rPr>
              <a:t>Contract</a:t>
            </a:r>
            <a:r>
              <a:rPr lang="en-US" sz="2400" dirty="0">
                <a:solidFill>
                  <a:schemeClr val="tx1">
                    <a:alpha val="99000"/>
                  </a:schemeClr>
                </a:solidFill>
                <a:latin typeface="Segoe UI Semibold" pitchFamily="34" charset="0"/>
              </a:rPr>
              <a:t/>
            </a:r>
            <a:br>
              <a:rPr lang="en-US" sz="2400" dirty="0">
                <a:solidFill>
                  <a:schemeClr val="tx1">
                    <a:alpha val="99000"/>
                  </a:schemeClr>
                </a:solidFill>
                <a:latin typeface="Segoe UI Semibold" pitchFamily="34" charset="0"/>
              </a:rPr>
            </a:br>
            <a:r>
              <a:rPr lang="en-US" sz="2400" dirty="0">
                <a:solidFill>
                  <a:schemeClr val="tx1">
                    <a:alpha val="99000"/>
                  </a:schemeClr>
                </a:solidFill>
                <a:latin typeface="Segoe UI Semibold" pitchFamily="34" charset="0"/>
              </a:rPr>
              <a:t>negotiation</a:t>
            </a:r>
          </a:p>
        </p:txBody>
      </p:sp>
      <p:sp>
        <p:nvSpPr>
          <p:cNvPr id="8" name="Rectangle 7"/>
          <p:cNvSpPr/>
          <p:nvPr/>
        </p:nvSpPr>
        <p:spPr bwMode="auto">
          <a:xfrm>
            <a:off x="6246812" y="1295400"/>
            <a:ext cx="2514600" cy="25146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buSzPct val="90000"/>
            </a:pPr>
            <a:r>
              <a:rPr lang="en-US" sz="2400" dirty="0" smtClean="0">
                <a:solidFill>
                  <a:schemeClr val="tx1">
                    <a:alpha val="99000"/>
                  </a:schemeClr>
                </a:solidFill>
                <a:latin typeface="Segoe UI Semibold" pitchFamily="34" charset="0"/>
              </a:rPr>
              <a:t>Individuals and</a:t>
            </a:r>
            <a:br>
              <a:rPr lang="en-US" sz="2400" dirty="0" smtClean="0">
                <a:solidFill>
                  <a:schemeClr val="tx1">
                    <a:alpha val="99000"/>
                  </a:schemeClr>
                </a:solidFill>
                <a:latin typeface="Segoe UI Semibold" pitchFamily="34" charset="0"/>
              </a:rPr>
            </a:br>
            <a:r>
              <a:rPr lang="en-US" sz="2400" dirty="0" smtClean="0">
                <a:solidFill>
                  <a:schemeClr val="tx1">
                    <a:alpha val="99000"/>
                  </a:schemeClr>
                </a:solidFill>
                <a:latin typeface="Segoe UI Semibold" pitchFamily="34" charset="0"/>
              </a:rPr>
              <a:t>interactions</a:t>
            </a:r>
          </a:p>
          <a:p>
            <a:pPr algn="ctr">
              <a:buSzPct val="90000"/>
            </a:pPr>
            <a:endParaRPr lang="en-US" sz="1400" dirty="0" smtClean="0">
              <a:solidFill>
                <a:schemeClr val="tx1">
                  <a:alpha val="99000"/>
                </a:schemeClr>
              </a:solidFill>
              <a:latin typeface="Segoe UI Light" pitchFamily="34" charset="0"/>
            </a:endParaRPr>
          </a:p>
          <a:p>
            <a:pPr algn="ctr">
              <a:buSzPct val="90000"/>
            </a:pPr>
            <a:r>
              <a:rPr lang="en-US" sz="1400" dirty="0" smtClean="0">
                <a:solidFill>
                  <a:schemeClr val="tx1">
                    <a:alpha val="99000"/>
                  </a:schemeClr>
                </a:solidFill>
                <a:latin typeface="Segoe UI Light" pitchFamily="34" charset="0"/>
              </a:rPr>
              <a:t>-over-</a:t>
            </a:r>
          </a:p>
          <a:p>
            <a:pPr algn="ctr">
              <a:buSzPct val="90000"/>
            </a:pPr>
            <a:endParaRPr lang="en-US" sz="1400" dirty="0">
              <a:solidFill>
                <a:schemeClr val="tx1">
                  <a:alpha val="99000"/>
                </a:schemeClr>
              </a:solidFill>
              <a:latin typeface="Segoe UI Light" pitchFamily="34" charset="0"/>
            </a:endParaRPr>
          </a:p>
          <a:p>
            <a:pPr algn="ctr">
              <a:buSzPct val="90000"/>
            </a:pPr>
            <a:r>
              <a:rPr lang="en-US" sz="2400" dirty="0" smtClean="0">
                <a:solidFill>
                  <a:schemeClr val="tx1">
                    <a:alpha val="99000"/>
                  </a:schemeClr>
                </a:solidFill>
                <a:latin typeface="Segoe UI Semibold" pitchFamily="34" charset="0"/>
              </a:rPr>
              <a:t>Processes and</a:t>
            </a:r>
          </a:p>
          <a:p>
            <a:pPr algn="ctr">
              <a:buSzPct val="90000"/>
            </a:pPr>
            <a:r>
              <a:rPr lang="en-US" sz="2400" dirty="0" smtClean="0">
                <a:solidFill>
                  <a:schemeClr val="tx1">
                    <a:alpha val="99000"/>
                  </a:schemeClr>
                </a:solidFill>
                <a:latin typeface="Segoe UI Semibold" pitchFamily="34" charset="0"/>
                <a:ea typeface="Segoe UI" pitchFamily="34" charset="0"/>
                <a:cs typeface="Segoe UI" pitchFamily="34" charset="0"/>
              </a:rPr>
              <a:t>tools</a:t>
            </a:r>
            <a:endParaRPr lang="en-US" sz="2400" dirty="0" smtClean="0">
              <a:solidFill>
                <a:srgbClr val="FFFFFF">
                  <a:alpha val="98824"/>
                </a:srgbClr>
              </a:solidFill>
              <a:latin typeface="Segoe UI Semibold" pitchFamily="34" charset="0"/>
              <a:ea typeface="Segoe UI" pitchFamily="34" charset="0"/>
              <a:cs typeface="Segoe UI" pitchFamily="34" charset="0"/>
            </a:endParaRPr>
          </a:p>
        </p:txBody>
      </p:sp>
      <p:sp>
        <p:nvSpPr>
          <p:cNvPr id="9" name="Rectangle 8"/>
          <p:cNvSpPr/>
          <p:nvPr/>
        </p:nvSpPr>
        <p:spPr bwMode="auto">
          <a:xfrm>
            <a:off x="8837612" y="3886200"/>
            <a:ext cx="2514600" cy="25146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buSzPct val="90000"/>
            </a:pPr>
            <a:r>
              <a:rPr lang="en-US" sz="2400" dirty="0">
                <a:solidFill>
                  <a:schemeClr val="tx1">
                    <a:alpha val="99000"/>
                  </a:schemeClr>
                </a:solidFill>
                <a:latin typeface="Segoe UI Semibold" pitchFamily="34" charset="0"/>
              </a:rPr>
              <a:t>Responding to</a:t>
            </a:r>
            <a:br>
              <a:rPr lang="en-US" sz="2400" dirty="0">
                <a:solidFill>
                  <a:schemeClr val="tx1">
                    <a:alpha val="99000"/>
                  </a:schemeClr>
                </a:solidFill>
                <a:latin typeface="Segoe UI Semibold" pitchFamily="34" charset="0"/>
              </a:rPr>
            </a:br>
            <a:r>
              <a:rPr lang="en-US" sz="2400" dirty="0">
                <a:solidFill>
                  <a:schemeClr val="tx1">
                    <a:alpha val="99000"/>
                  </a:schemeClr>
                </a:solidFill>
                <a:latin typeface="Segoe UI Semibold" pitchFamily="34" charset="0"/>
              </a:rPr>
              <a:t>change</a:t>
            </a:r>
          </a:p>
          <a:p>
            <a:pPr lvl="0" algn="ctr">
              <a:buSzPct val="90000"/>
            </a:pPr>
            <a:endParaRPr lang="en-US" sz="1400" dirty="0">
              <a:solidFill>
                <a:srgbClr val="FFFFFF">
                  <a:alpha val="99000"/>
                </a:srgbClr>
              </a:solidFill>
              <a:latin typeface="Segoe UI Light" pitchFamily="34" charset="0"/>
            </a:endParaRPr>
          </a:p>
          <a:p>
            <a:pPr lvl="0" algn="ctr">
              <a:buSzPct val="90000"/>
            </a:pPr>
            <a:r>
              <a:rPr lang="en-US" sz="1400" dirty="0">
                <a:solidFill>
                  <a:srgbClr val="FFFFFF">
                    <a:alpha val="99000"/>
                  </a:srgbClr>
                </a:solidFill>
                <a:latin typeface="Segoe UI Light" pitchFamily="34" charset="0"/>
              </a:rPr>
              <a:t>-over-</a:t>
            </a:r>
          </a:p>
          <a:p>
            <a:pPr lvl="0" algn="ctr">
              <a:buSzPct val="90000"/>
            </a:pPr>
            <a:endParaRPr lang="en-US" sz="1400" dirty="0">
              <a:solidFill>
                <a:srgbClr val="FFFFFF">
                  <a:alpha val="99000"/>
                </a:srgbClr>
              </a:solidFill>
              <a:latin typeface="Segoe UI Light" pitchFamily="34" charset="0"/>
            </a:endParaRPr>
          </a:p>
          <a:p>
            <a:pPr algn="ctr">
              <a:buSzPct val="90000"/>
            </a:pPr>
            <a:r>
              <a:rPr lang="en-US" sz="2400" dirty="0" smtClean="0">
                <a:solidFill>
                  <a:schemeClr val="tx1">
                    <a:alpha val="99000"/>
                  </a:schemeClr>
                </a:solidFill>
                <a:latin typeface="Segoe UI Semibold" pitchFamily="34" charset="0"/>
              </a:rPr>
              <a:t>Following </a:t>
            </a:r>
            <a:r>
              <a:rPr lang="en-US" sz="2400" dirty="0">
                <a:solidFill>
                  <a:schemeClr val="tx1">
                    <a:alpha val="99000"/>
                  </a:schemeClr>
                </a:solidFill>
                <a:latin typeface="Segoe UI Semibold" pitchFamily="34" charset="0"/>
              </a:rPr>
              <a:t>a</a:t>
            </a:r>
            <a:br>
              <a:rPr lang="en-US" sz="2400" dirty="0">
                <a:solidFill>
                  <a:schemeClr val="tx1">
                    <a:alpha val="99000"/>
                  </a:schemeClr>
                </a:solidFill>
                <a:latin typeface="Segoe UI Semibold" pitchFamily="34" charset="0"/>
              </a:rPr>
            </a:br>
            <a:r>
              <a:rPr lang="en-US" sz="2400" dirty="0">
                <a:solidFill>
                  <a:schemeClr val="tx1">
                    <a:alpha val="99000"/>
                  </a:schemeClr>
                </a:solidFill>
                <a:latin typeface="Segoe UI Semibold" pitchFamily="34" charset="0"/>
              </a:rPr>
              <a:t>plan</a:t>
            </a:r>
          </a:p>
        </p:txBody>
      </p:sp>
      <p:sp>
        <p:nvSpPr>
          <p:cNvPr id="7" name="Rectangle 6"/>
          <p:cNvSpPr/>
          <p:nvPr/>
        </p:nvSpPr>
        <p:spPr bwMode="auto">
          <a:xfrm>
            <a:off x="8837612" y="1295400"/>
            <a:ext cx="2514600" cy="251460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buSzPct val="90000"/>
            </a:pPr>
            <a:r>
              <a:rPr lang="en-US" sz="2400" dirty="0">
                <a:solidFill>
                  <a:schemeClr val="tx1">
                    <a:alpha val="99000"/>
                  </a:schemeClr>
                </a:solidFill>
                <a:latin typeface="Segoe UI Semibold" pitchFamily="34" charset="0"/>
              </a:rPr>
              <a:t>Working</a:t>
            </a:r>
            <a:br>
              <a:rPr lang="en-US" sz="2400" dirty="0">
                <a:solidFill>
                  <a:schemeClr val="tx1">
                    <a:alpha val="99000"/>
                  </a:schemeClr>
                </a:solidFill>
                <a:latin typeface="Segoe UI Semibold" pitchFamily="34" charset="0"/>
              </a:rPr>
            </a:br>
            <a:r>
              <a:rPr lang="en-US" sz="2400" dirty="0">
                <a:solidFill>
                  <a:schemeClr val="tx1">
                    <a:alpha val="99000"/>
                  </a:schemeClr>
                </a:solidFill>
                <a:latin typeface="Segoe UI Semibold" pitchFamily="34" charset="0"/>
              </a:rPr>
              <a:t>software</a:t>
            </a:r>
          </a:p>
          <a:p>
            <a:pPr lvl="0" algn="ctr">
              <a:buSzPct val="90000"/>
            </a:pPr>
            <a:endParaRPr lang="en-US" sz="1400" dirty="0">
              <a:solidFill>
                <a:srgbClr val="FFFFFF">
                  <a:alpha val="99000"/>
                </a:srgbClr>
              </a:solidFill>
              <a:latin typeface="Segoe UI Light" pitchFamily="34" charset="0"/>
            </a:endParaRPr>
          </a:p>
          <a:p>
            <a:pPr lvl="0" algn="ctr">
              <a:buSzPct val="90000"/>
            </a:pPr>
            <a:r>
              <a:rPr lang="en-US" sz="1400" dirty="0">
                <a:solidFill>
                  <a:srgbClr val="FFFFFF">
                    <a:alpha val="99000"/>
                  </a:srgbClr>
                </a:solidFill>
                <a:latin typeface="Segoe UI Light" pitchFamily="34" charset="0"/>
              </a:rPr>
              <a:t>-over-</a:t>
            </a:r>
          </a:p>
          <a:p>
            <a:pPr lvl="0" algn="ctr">
              <a:buSzPct val="90000"/>
            </a:pPr>
            <a:endParaRPr lang="en-US" sz="1400" dirty="0">
              <a:solidFill>
                <a:srgbClr val="FFFFFF">
                  <a:alpha val="99000"/>
                </a:srgbClr>
              </a:solidFill>
              <a:latin typeface="Segoe UI Light" pitchFamily="34" charset="0"/>
            </a:endParaRPr>
          </a:p>
          <a:p>
            <a:pPr algn="ctr">
              <a:buSzPct val="90000"/>
            </a:pPr>
            <a:r>
              <a:rPr lang="en-US" sz="2400" dirty="0" smtClean="0">
                <a:solidFill>
                  <a:schemeClr val="tx1">
                    <a:alpha val="99000"/>
                  </a:schemeClr>
                </a:solidFill>
                <a:latin typeface="Segoe UI Semibold" pitchFamily="34" charset="0"/>
              </a:rPr>
              <a:t>Comprehensive</a:t>
            </a:r>
            <a:r>
              <a:rPr lang="en-US" sz="2400" dirty="0">
                <a:solidFill>
                  <a:schemeClr val="tx1">
                    <a:alpha val="99000"/>
                  </a:schemeClr>
                </a:solidFill>
                <a:latin typeface="Segoe UI Semibold" pitchFamily="34" charset="0"/>
              </a:rPr>
              <a:t/>
            </a:r>
            <a:br>
              <a:rPr lang="en-US" sz="2400" dirty="0">
                <a:solidFill>
                  <a:schemeClr val="tx1">
                    <a:alpha val="99000"/>
                  </a:schemeClr>
                </a:solidFill>
                <a:latin typeface="Segoe UI Semibold" pitchFamily="34" charset="0"/>
              </a:rPr>
            </a:br>
            <a:r>
              <a:rPr lang="en-US" sz="2400" dirty="0">
                <a:solidFill>
                  <a:schemeClr val="tx1">
                    <a:alpha val="99000"/>
                  </a:schemeClr>
                </a:solidFill>
                <a:latin typeface="Segoe UI Semibold" pitchFamily="34" charset="0"/>
              </a:rPr>
              <a:t>documentation</a:t>
            </a:r>
          </a:p>
        </p:txBody>
      </p:sp>
      <p:sp>
        <p:nvSpPr>
          <p:cNvPr id="49" name="Content Placeholder 47"/>
          <p:cNvSpPr txBox="1">
            <a:spLocks/>
          </p:cNvSpPr>
          <p:nvPr/>
        </p:nvSpPr>
        <p:spPr>
          <a:xfrm>
            <a:off x="546100" y="4800600"/>
            <a:ext cx="5422900"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latin typeface="Segoe UI Light" pitchFamily="34" charset="0"/>
              </a:rPr>
              <a:t>While there is value in the items below, </a:t>
            </a:r>
            <a:br>
              <a:rPr lang="en-US" sz="2400" dirty="0" smtClean="0">
                <a:latin typeface="Segoe UI Light" pitchFamily="34" charset="0"/>
              </a:rPr>
            </a:br>
            <a:r>
              <a:rPr lang="en-US" sz="2400" dirty="0" smtClean="0">
                <a:solidFill>
                  <a:schemeClr val="accent6"/>
                </a:solidFill>
                <a:latin typeface="Segoe UI Light" pitchFamily="34" charset="0"/>
              </a:rPr>
              <a:t>we value the items above more</a:t>
            </a:r>
            <a:r>
              <a:rPr lang="en-US" sz="2400" dirty="0" smtClean="0">
                <a:latin typeface="Segoe UI Light" pitchFamily="34" charset="0"/>
              </a:rPr>
              <a:t>.</a:t>
            </a:r>
            <a:endParaRPr lang="en-US" sz="2400" dirty="0">
              <a:latin typeface="Segoe UI Light" pitchFamily="34" charset="0"/>
            </a:endParaRPr>
          </a:p>
        </p:txBody>
      </p:sp>
    </p:spTree>
    <p:extLst>
      <p:ext uri="{BB962C8B-B14F-4D97-AF65-F5344CB8AC3E}">
        <p14:creationId xmlns:p14="http://schemas.microsoft.com/office/powerpoint/2010/main" val="243013122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989012" y="2057401"/>
            <a:ext cx="1463040" cy="381000"/>
          </a:xfrm>
          <a:prstGeom prst="roundRect">
            <a:avLst>
              <a:gd name="adj" fmla="val 500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638653" y="3276600"/>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89012" y="2514584"/>
            <a:ext cx="1828800" cy="1295400"/>
            <a:chOff x="989012" y="2971800"/>
            <a:chExt cx="1828800" cy="1295400"/>
          </a:xfrm>
        </p:grpSpPr>
        <p:sp>
          <p:nvSpPr>
            <p:cNvPr id="12" name="Rounded Rectangle 11"/>
            <p:cNvSpPr/>
            <p:nvPr/>
          </p:nvSpPr>
          <p:spPr bwMode="auto">
            <a:xfrm>
              <a:off x="989012" y="3429000"/>
              <a:ext cx="1828800" cy="381000"/>
            </a:xfrm>
            <a:prstGeom prst="roundRect">
              <a:avLst>
                <a:gd name="adj" fmla="val 462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886200"/>
              <a:ext cx="457200" cy="381000"/>
            </a:xfrm>
            <a:prstGeom prst="roundRect">
              <a:avLst>
                <a:gd name="adj" fmla="val 8334"/>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971800"/>
              <a:ext cx="1463040" cy="381000"/>
            </a:xfrm>
            <a:prstGeom prst="roundRect">
              <a:avLst>
                <a:gd name="adj" fmla="val 8333"/>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a:t>Sprint Backlog</a:t>
            </a:r>
          </a:p>
        </p:txBody>
      </p:sp>
      <p:grpSp>
        <p:nvGrpSpPr>
          <p:cNvPr id="30" name="Group 29"/>
          <p:cNvGrpSpPr/>
          <p:nvPr/>
        </p:nvGrpSpPr>
        <p:grpSpPr>
          <a:xfrm>
            <a:off x="9371012" y="4800600"/>
            <a:ext cx="914400" cy="1009648"/>
            <a:chOff x="7010400" y="4800600"/>
            <a:chExt cx="914400" cy="1009648"/>
          </a:xfrm>
          <a:solidFill>
            <a:srgbClr val="0087FF"/>
          </a:solidFill>
        </p:grpSpPr>
        <p:sp>
          <p:nvSpPr>
            <p:cNvPr id="31" name="Rounded Rectangle 30"/>
            <p:cNvSpPr/>
            <p:nvPr/>
          </p:nvSpPr>
          <p:spPr bwMode="auto">
            <a:xfrm>
              <a:off x="7010400" y="4800600"/>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010400" y="4972050"/>
              <a:ext cx="58928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7010400" y="5143500"/>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7010400" y="5314950"/>
              <a:ext cx="54864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10400" y="5486400"/>
              <a:ext cx="73152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10400" y="5657848"/>
              <a:ext cx="914400" cy="1524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53" name="Title 52"/>
          <p:cNvSpPr>
            <a:spLocks noGrp="1"/>
          </p:cNvSpPr>
          <p:nvPr>
            <p:ph type="title"/>
          </p:nvPr>
        </p:nvSpPr>
        <p:spPr/>
        <p:txBody>
          <a:bodyPr/>
          <a:lstStyle/>
          <a:p>
            <a:r>
              <a:rPr lang="en-US" dirty="0" smtClean="0"/>
              <a:t>Planning</a:t>
            </a:r>
            <a:endParaRPr lang="en-US" dirty="0"/>
          </a:p>
        </p:txBody>
      </p:sp>
      <p:grpSp>
        <p:nvGrpSpPr>
          <p:cNvPr id="73" name="Group 72"/>
          <p:cNvGrpSpPr/>
          <p:nvPr/>
        </p:nvGrpSpPr>
        <p:grpSpPr>
          <a:xfrm>
            <a:off x="9371012" y="2057401"/>
            <a:ext cx="1371600" cy="838199"/>
            <a:chOff x="7010400" y="2057401"/>
            <a:chExt cx="1371600" cy="838199"/>
          </a:xfrm>
          <a:solidFill>
            <a:srgbClr val="0087FF"/>
          </a:solidFill>
        </p:grpSpPr>
        <p:sp>
          <p:nvSpPr>
            <p:cNvPr id="74" name="Rounded Rectangle 73"/>
            <p:cNvSpPr/>
            <p:nvPr/>
          </p:nvSpPr>
          <p:spPr bwMode="auto">
            <a:xfrm>
              <a:off x="7010400" y="22288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7010400" y="24003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7010400" y="25717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7010400" y="27432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7010400" y="2057401"/>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9" name="Group 78"/>
          <p:cNvGrpSpPr/>
          <p:nvPr/>
        </p:nvGrpSpPr>
        <p:grpSpPr>
          <a:xfrm>
            <a:off x="9371012" y="3009900"/>
            <a:ext cx="1371600" cy="1695448"/>
            <a:chOff x="7010400" y="3009900"/>
            <a:chExt cx="1371600" cy="1695448"/>
          </a:xfrm>
          <a:solidFill>
            <a:srgbClr val="0087FF"/>
          </a:solidFill>
        </p:grpSpPr>
        <p:sp>
          <p:nvSpPr>
            <p:cNvPr id="80" name="Rounded Rectangle 79"/>
            <p:cNvSpPr/>
            <p:nvPr/>
          </p:nvSpPr>
          <p:spPr bwMode="auto">
            <a:xfrm>
              <a:off x="7010400" y="3009900"/>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7010400" y="3181350"/>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Rounded Rectangle 81"/>
            <p:cNvSpPr/>
            <p:nvPr/>
          </p:nvSpPr>
          <p:spPr bwMode="auto">
            <a:xfrm>
              <a:off x="7010400" y="3352800"/>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Rounded Rectangle 82"/>
            <p:cNvSpPr/>
            <p:nvPr/>
          </p:nvSpPr>
          <p:spPr bwMode="auto">
            <a:xfrm>
              <a:off x="7010400" y="3524250"/>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ounded Rectangle 83"/>
            <p:cNvSpPr/>
            <p:nvPr/>
          </p:nvSpPr>
          <p:spPr bwMode="auto">
            <a:xfrm>
              <a:off x="7010400" y="3695700"/>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Rounded Rectangle 84"/>
            <p:cNvSpPr/>
            <p:nvPr/>
          </p:nvSpPr>
          <p:spPr bwMode="auto">
            <a:xfrm>
              <a:off x="7010400" y="3867148"/>
              <a:ext cx="9144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Rounded Rectangle 85"/>
            <p:cNvSpPr/>
            <p:nvPr/>
          </p:nvSpPr>
          <p:spPr bwMode="auto">
            <a:xfrm>
              <a:off x="7010400" y="4038598"/>
              <a:ext cx="137160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Rounded Rectangle 86"/>
            <p:cNvSpPr/>
            <p:nvPr/>
          </p:nvSpPr>
          <p:spPr bwMode="auto">
            <a:xfrm>
              <a:off x="7010400" y="4210048"/>
              <a:ext cx="109728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Rounded Rectangle 87"/>
            <p:cNvSpPr/>
            <p:nvPr/>
          </p:nvSpPr>
          <p:spPr bwMode="auto">
            <a:xfrm>
              <a:off x="7010400" y="4381498"/>
              <a:ext cx="54864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Rounded Rectangle 88"/>
            <p:cNvSpPr/>
            <p:nvPr/>
          </p:nvSpPr>
          <p:spPr bwMode="auto">
            <a:xfrm>
              <a:off x="7010400" y="4552948"/>
              <a:ext cx="731520" cy="152400"/>
            </a:xfrm>
            <a:prstGeom prst="round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0" name="Rounded Rectangle 89"/>
          <p:cNvSpPr/>
          <p:nvPr/>
        </p:nvSpPr>
        <p:spPr bwMode="auto">
          <a:xfrm>
            <a:off x="6856412" y="2057400"/>
            <a:ext cx="1463040" cy="381000"/>
          </a:xfrm>
          <a:prstGeom prst="roundRect">
            <a:avLst>
              <a:gd name="adj" fmla="val 10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ounded Rectangle 90"/>
          <p:cNvSpPr/>
          <p:nvPr/>
        </p:nvSpPr>
        <p:spPr bwMode="auto">
          <a:xfrm>
            <a:off x="6844506" y="3009900"/>
            <a:ext cx="1828800" cy="381000"/>
          </a:xfrm>
          <a:prstGeom prst="roundRect">
            <a:avLst>
              <a:gd name="adj" fmla="val 6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2" name="Straight Arrow Connector 91"/>
          <p:cNvCxnSpPr/>
          <p:nvPr/>
        </p:nvCxnSpPr>
        <p:spPr>
          <a:xfrm>
            <a:off x="8437562" y="2228850"/>
            <a:ext cx="814388"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844756" y="3200400"/>
            <a:ext cx="40719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bwMode="auto">
          <a:xfrm>
            <a:off x="6844506" y="4800600"/>
            <a:ext cx="822960" cy="381000"/>
          </a:xfrm>
          <a:prstGeom prst="roundRect">
            <a:avLst>
              <a:gd name="adj" fmla="val 86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95" name="Straight Arrow Connector 94"/>
          <p:cNvCxnSpPr/>
          <p:nvPr/>
        </p:nvCxnSpPr>
        <p:spPr>
          <a:xfrm>
            <a:off x="7830766" y="4991100"/>
            <a:ext cx="1421184" cy="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46" name="Picture 4" descr="C:\Users\abjork\AppData\Local\Microsoft\Windows\Temporary Internet Files\Content.IE5\YWNO7JC4\MC900432530[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31915" y="2971784"/>
            <a:ext cx="365760" cy="3614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abjork\AppData\Local\Microsoft\Windows\Temporary Internet Files\Content.IE5\YWNO7JC4\MC900432530[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37875" y="2019803"/>
            <a:ext cx="365760" cy="3614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abjork\AppData\Local\Microsoft\Windows\Temporary Internet Files\Content.IE5\YWNO7JC4\MC900432530[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34895" y="4791326"/>
            <a:ext cx="365760" cy="361447"/>
          </a:xfrm>
          <a:prstGeom prst="rect">
            <a:avLst/>
          </a:prstGeom>
          <a:noFill/>
          <a:extLst/>
        </p:spPr>
      </p:pic>
    </p:spTree>
    <p:extLst>
      <p:ext uri="{BB962C8B-B14F-4D97-AF65-F5344CB8AC3E}">
        <p14:creationId xmlns:p14="http://schemas.microsoft.com/office/powerpoint/2010/main" val="773112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989012" y="2057401"/>
            <a:ext cx="1463040"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44506" y="1905000"/>
            <a:ext cx="4331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89012" y="2971800"/>
            <a:ext cx="1828800" cy="381000"/>
          </a:xfrm>
          <a:prstGeom prst="roundRect">
            <a:avLst>
              <a:gd name="adj" fmla="val 104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989012" y="3429000"/>
            <a:ext cx="457200" cy="381000"/>
          </a:xfrm>
          <a:prstGeom prst="roundRect">
            <a:avLst>
              <a:gd name="adj" fmla="val 11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989012" y="2514600"/>
            <a:ext cx="1463040"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8" name="TextBox 17"/>
          <p:cNvSpPr txBox="1"/>
          <p:nvPr/>
        </p:nvSpPr>
        <p:spPr>
          <a:xfrm>
            <a:off x="6771004" y="1418966"/>
            <a:ext cx="3189288" cy="461665"/>
          </a:xfrm>
          <a:prstGeom prst="rect">
            <a:avLst/>
          </a:prstGeom>
          <a:noFill/>
        </p:spPr>
        <p:txBody>
          <a:bodyPr wrap="square" rtlCol="0">
            <a:spAutoFit/>
          </a:bodyPr>
          <a:lstStyle>
            <a:defPPr>
              <a:defRPr lang="en-US"/>
            </a:defPPr>
            <a:lvl1pPr>
              <a:defRPr sz="2400">
                <a:latin typeface="Segoe UI Light" pitchFamily="34" charset="0"/>
                <a:ea typeface="Segoe UI" pitchFamily="34" charset="0"/>
                <a:cs typeface="Segoe UI" pitchFamily="34" charset="0"/>
              </a:defRPr>
            </a:lvl1pPr>
          </a:lstStyle>
          <a:p>
            <a:r>
              <a:rPr lang="en-US" dirty="0" smtClean="0"/>
              <a:t>Velocity</a:t>
            </a:r>
            <a:endParaRPr lang="en-US" dirty="0"/>
          </a:p>
        </p:txBody>
      </p:sp>
      <p:sp>
        <p:nvSpPr>
          <p:cNvPr id="27" name="TextBox 26"/>
          <p:cNvSpPr txBox="1"/>
          <p:nvPr/>
        </p:nvSpPr>
        <p:spPr>
          <a:xfrm>
            <a:off x="6731000" y="2057400"/>
            <a:ext cx="1981200"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Sprint 1:  </a:t>
            </a:r>
          </a:p>
        </p:txBody>
      </p:sp>
      <p:sp>
        <p:nvSpPr>
          <p:cNvPr id="28" name="TextBox 27"/>
          <p:cNvSpPr txBox="1"/>
          <p:nvPr/>
        </p:nvSpPr>
        <p:spPr>
          <a:xfrm>
            <a:off x="6731000" y="2514600"/>
            <a:ext cx="1981200" cy="461665"/>
          </a:xfrm>
          <a:prstGeom prst="rect">
            <a:avLst/>
          </a:prstGeom>
          <a:noFill/>
        </p:spPr>
        <p:txBody>
          <a:bodyPr wrap="square" rtlCol="0">
            <a:spAutoFit/>
          </a:bodyPr>
          <a:lstStyle/>
          <a:p>
            <a:r>
              <a:rPr lang="en-US" sz="2400" smtClean="0">
                <a:latin typeface="Segoe UI Light" pitchFamily="34" charset="0"/>
                <a:ea typeface="Segoe UI" pitchFamily="34" charset="0"/>
                <a:cs typeface="Segoe UI" pitchFamily="34" charset="0"/>
              </a:rPr>
              <a:t>Sprint 2:  </a:t>
            </a:r>
            <a:endParaRPr lang="en-US" sz="2400" dirty="0" smtClean="0">
              <a:latin typeface="Segoe UI Light" pitchFamily="34" charset="0"/>
              <a:ea typeface="Segoe UI" pitchFamily="34" charset="0"/>
              <a:cs typeface="Segoe UI" pitchFamily="34" charset="0"/>
            </a:endParaRPr>
          </a:p>
        </p:txBody>
      </p:sp>
      <p:sp>
        <p:nvSpPr>
          <p:cNvPr id="29" name="TextBox 28"/>
          <p:cNvSpPr txBox="1"/>
          <p:nvPr/>
        </p:nvSpPr>
        <p:spPr>
          <a:xfrm>
            <a:off x="6731000" y="2971800"/>
            <a:ext cx="1981200" cy="461665"/>
          </a:xfrm>
          <a:prstGeom prst="rect">
            <a:avLst/>
          </a:prstGeom>
          <a:noFill/>
        </p:spPr>
        <p:txBody>
          <a:bodyPr wrap="square" rtlCol="0">
            <a:spAutoFit/>
          </a:bodyPr>
          <a:lstStyle/>
          <a:p>
            <a:r>
              <a:rPr lang="en-US" sz="2400" smtClean="0">
                <a:latin typeface="Segoe UI Light" pitchFamily="34" charset="0"/>
                <a:ea typeface="Segoe UI" pitchFamily="34" charset="0"/>
                <a:cs typeface="Segoe UI" pitchFamily="34" charset="0"/>
              </a:rPr>
              <a:t>Sprint 3:  </a:t>
            </a:r>
            <a:endParaRPr lang="en-US" sz="2400" dirty="0" smtClean="0">
              <a:latin typeface="Segoe UI Light" pitchFamily="34" charset="0"/>
              <a:ea typeface="Segoe UI" pitchFamily="34" charset="0"/>
              <a:cs typeface="Segoe UI" pitchFamily="34" charset="0"/>
            </a:endParaRPr>
          </a:p>
        </p:txBody>
      </p:sp>
      <p:sp>
        <p:nvSpPr>
          <p:cNvPr id="30" name="TextBox 29"/>
          <p:cNvSpPr txBox="1"/>
          <p:nvPr/>
        </p:nvSpPr>
        <p:spPr>
          <a:xfrm>
            <a:off x="6731000" y="3429000"/>
            <a:ext cx="1981200"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Sprint 4:  </a:t>
            </a:r>
          </a:p>
        </p:txBody>
      </p:sp>
      <p:sp>
        <p:nvSpPr>
          <p:cNvPr id="32" name="Rounded Rectangle 31"/>
          <p:cNvSpPr/>
          <p:nvPr/>
        </p:nvSpPr>
        <p:spPr bwMode="auto">
          <a:xfrm>
            <a:off x="8260080" y="2057400"/>
            <a:ext cx="1112520" cy="381000"/>
          </a:xfrm>
          <a:prstGeom prst="roundRect">
            <a:avLst>
              <a:gd name="adj" fmla="val 91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tx1"/>
                </a:solidFill>
                <a:latin typeface="Segoe UI Light" pitchFamily="34" charset="0"/>
              </a:rPr>
              <a:t>13</a:t>
            </a:r>
          </a:p>
        </p:txBody>
      </p:sp>
      <p:sp>
        <p:nvSpPr>
          <p:cNvPr id="33" name="Rounded Rectangle 32"/>
          <p:cNvSpPr/>
          <p:nvPr/>
        </p:nvSpPr>
        <p:spPr bwMode="auto">
          <a:xfrm>
            <a:off x="8260080" y="2514600"/>
            <a:ext cx="1264920" cy="381000"/>
          </a:xfrm>
          <a:prstGeom prst="roundRect">
            <a:avLst>
              <a:gd name="adj" fmla="val 1041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tx1"/>
                </a:solidFill>
                <a:latin typeface="Segoe UI Light" pitchFamily="34" charset="0"/>
              </a:rPr>
              <a:t>15</a:t>
            </a:r>
          </a:p>
        </p:txBody>
      </p:sp>
      <p:sp>
        <p:nvSpPr>
          <p:cNvPr id="34" name="Rounded Rectangle 33"/>
          <p:cNvSpPr/>
          <p:nvPr/>
        </p:nvSpPr>
        <p:spPr bwMode="auto">
          <a:xfrm>
            <a:off x="8260080" y="2971800"/>
            <a:ext cx="883920" cy="381000"/>
          </a:xfrm>
          <a:prstGeom prst="roundRect">
            <a:avLst>
              <a:gd name="adj" fmla="val 916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tx1"/>
                </a:solidFill>
                <a:latin typeface="Segoe UI Light" pitchFamily="34" charset="0"/>
              </a:rPr>
              <a:t>12</a:t>
            </a:r>
          </a:p>
        </p:txBody>
      </p:sp>
      <p:sp>
        <p:nvSpPr>
          <p:cNvPr id="35" name="Rounded Rectangle 34"/>
          <p:cNvSpPr/>
          <p:nvPr/>
        </p:nvSpPr>
        <p:spPr bwMode="auto">
          <a:xfrm>
            <a:off x="8260080" y="3429000"/>
            <a:ext cx="1569720" cy="381000"/>
          </a:xfrm>
          <a:prstGeom prst="roundRect">
            <a:avLst>
              <a:gd name="adj" fmla="val 7917"/>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tx1"/>
                </a:solidFill>
                <a:latin typeface="Segoe UI Light" pitchFamily="34" charset="0"/>
              </a:rPr>
              <a:t>18</a:t>
            </a:r>
          </a:p>
        </p:txBody>
      </p:sp>
      <p:sp>
        <p:nvSpPr>
          <p:cNvPr id="2" name="Title 1"/>
          <p:cNvSpPr>
            <a:spLocks noGrp="1"/>
          </p:cNvSpPr>
          <p:nvPr>
            <p:ph type="title"/>
          </p:nvPr>
        </p:nvSpPr>
        <p:spPr/>
        <p:txBody>
          <a:bodyPr/>
          <a:lstStyle/>
          <a:p>
            <a:r>
              <a:rPr lang="en-US" dirty="0" smtClean="0"/>
              <a:t>Velocity</a:t>
            </a:r>
            <a:endParaRPr lang="en-US" dirty="0"/>
          </a:p>
        </p:txBody>
      </p:sp>
    </p:spTree>
    <p:extLst>
      <p:ext uri="{BB962C8B-B14F-4D97-AF65-F5344CB8AC3E}">
        <p14:creationId xmlns:p14="http://schemas.microsoft.com/office/powerpoint/2010/main" val="3294960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6" name="Rounded Rectangle 15"/>
          <p:cNvSpPr/>
          <p:nvPr/>
        </p:nvSpPr>
        <p:spPr bwMode="auto">
          <a:xfrm>
            <a:off x="989012" y="4806948"/>
            <a:ext cx="457202"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989010" y="4349748"/>
            <a:ext cx="1463042"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989008" y="3892548"/>
            <a:ext cx="914402" cy="381000"/>
          </a:xfrm>
          <a:prstGeom prst="roundRect">
            <a:avLst/>
          </a:prstGeom>
          <a:solidFill>
            <a:srgbClr val="FF3C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1" name="Group 20"/>
          <p:cNvGrpSpPr/>
          <p:nvPr/>
        </p:nvGrpSpPr>
        <p:grpSpPr>
          <a:xfrm>
            <a:off x="296733" y="2508249"/>
            <a:ext cx="461665" cy="2038347"/>
            <a:chOff x="73967" y="2819400"/>
            <a:chExt cx="461665" cy="1562100"/>
          </a:xfrm>
        </p:grpSpPr>
        <p:sp>
          <p:nvSpPr>
            <p:cNvPr id="22" name="Right Arrow 21"/>
            <p:cNvSpPr/>
            <p:nvPr/>
          </p:nvSpPr>
          <p:spPr bwMode="auto">
            <a:xfrm rot="16200000">
              <a:off x="68580" y="2979420"/>
              <a:ext cx="548640" cy="228600"/>
            </a:xfrm>
            <a:prstGeom prst="rightArrow">
              <a:avLst>
                <a:gd name="adj1" fmla="val 37500"/>
                <a:gd name="adj2" fmla="val 58333"/>
              </a:avLst>
            </a:prstGeom>
            <a:solidFill>
              <a:schemeClr val="tx1"/>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rot="16200000">
              <a:off x="-228600" y="3617267"/>
              <a:ext cx="1066800" cy="461665"/>
            </a:xfrm>
            <a:prstGeom prst="rect">
              <a:avLst/>
            </a:prstGeom>
            <a:noFill/>
          </p:spPr>
          <p:txBody>
            <a:bodyPr wrap="square" rtlCol="0" anchor="ctr">
              <a:spAutoFit/>
            </a:bodyPr>
            <a:lstStyle/>
            <a:p>
              <a:pPr algn="ctr"/>
              <a:r>
                <a:rPr lang="en-US" sz="2400" dirty="0" smtClean="0">
                  <a:latin typeface="Segoe UI Light" pitchFamily="34" charset="0"/>
                  <a:ea typeface="Segoe UI" pitchFamily="34" charset="0"/>
                  <a:cs typeface="Segoe UI" pitchFamily="34" charset="0"/>
                </a:rPr>
                <a:t>Priority</a:t>
              </a:r>
              <a:endParaRPr lang="en-US" sz="1600" dirty="0" smtClean="0">
                <a:latin typeface="Segoe UI Light" pitchFamily="34" charset="0"/>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smtClean="0"/>
              <a:t>Grooming the Backlog</a:t>
            </a:r>
            <a:endParaRPr lang="en-US" dirty="0"/>
          </a:p>
        </p:txBody>
      </p:sp>
      <p:sp>
        <p:nvSpPr>
          <p:cNvPr id="15" name="Rounded Rectangle 14"/>
          <p:cNvSpPr/>
          <p:nvPr/>
        </p:nvSpPr>
        <p:spPr bwMode="auto">
          <a:xfrm>
            <a:off x="989012" y="2057401"/>
            <a:ext cx="1463040"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989012" y="2971800"/>
            <a:ext cx="1828800" cy="381000"/>
          </a:xfrm>
          <a:prstGeom prst="roundRect">
            <a:avLst>
              <a:gd name="adj" fmla="val 104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989012" y="3429000"/>
            <a:ext cx="457200" cy="381000"/>
          </a:xfrm>
          <a:prstGeom prst="roundRect">
            <a:avLst>
              <a:gd name="adj" fmla="val 11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ounded Rectangle 24"/>
          <p:cNvSpPr/>
          <p:nvPr/>
        </p:nvSpPr>
        <p:spPr bwMode="auto">
          <a:xfrm>
            <a:off x="989012" y="2514600"/>
            <a:ext cx="1463040"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1074649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16" name="Rounded Rectangle 15"/>
          <p:cNvSpPr/>
          <p:nvPr/>
        </p:nvSpPr>
        <p:spPr bwMode="auto">
          <a:xfrm>
            <a:off x="989012" y="4806948"/>
            <a:ext cx="1463040" cy="381000"/>
          </a:xfrm>
          <a:prstGeom prst="roundRect">
            <a:avLst>
              <a:gd name="adj" fmla="val 11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989010" y="4349748"/>
            <a:ext cx="457204" cy="381000"/>
          </a:xfrm>
          <a:prstGeom prst="roundRect">
            <a:avLst>
              <a:gd name="adj" fmla="val 79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989008" y="3892548"/>
            <a:ext cx="1463044" cy="381000"/>
          </a:xfrm>
          <a:prstGeom prst="roundRect">
            <a:avLst>
              <a:gd name="adj" fmla="val 79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grpSp>
        <p:nvGrpSpPr>
          <p:cNvPr id="21" name="Group 20"/>
          <p:cNvGrpSpPr/>
          <p:nvPr/>
        </p:nvGrpSpPr>
        <p:grpSpPr>
          <a:xfrm>
            <a:off x="296733" y="2508249"/>
            <a:ext cx="461665" cy="2038347"/>
            <a:chOff x="73967" y="2819400"/>
            <a:chExt cx="461665" cy="1562100"/>
          </a:xfrm>
        </p:grpSpPr>
        <p:sp>
          <p:nvSpPr>
            <p:cNvPr id="22" name="Right Arrow 21"/>
            <p:cNvSpPr/>
            <p:nvPr/>
          </p:nvSpPr>
          <p:spPr bwMode="auto">
            <a:xfrm rot="16200000">
              <a:off x="68580" y="2979420"/>
              <a:ext cx="548640" cy="228600"/>
            </a:xfrm>
            <a:prstGeom prst="rightArrow">
              <a:avLst>
                <a:gd name="adj1" fmla="val 37500"/>
                <a:gd name="adj2" fmla="val 58333"/>
              </a:avLst>
            </a:prstGeom>
            <a:solidFill>
              <a:schemeClr val="tx1"/>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rot="16200000">
              <a:off x="-228600" y="3617267"/>
              <a:ext cx="1066800" cy="461665"/>
            </a:xfrm>
            <a:prstGeom prst="rect">
              <a:avLst/>
            </a:prstGeom>
            <a:noFill/>
          </p:spPr>
          <p:txBody>
            <a:bodyPr wrap="square" rtlCol="0" anchor="ctr">
              <a:spAutoFit/>
            </a:bodyPr>
            <a:lstStyle/>
            <a:p>
              <a:pPr algn="ctr"/>
              <a:r>
                <a:rPr lang="en-US" sz="2400" dirty="0" smtClean="0">
                  <a:latin typeface="Segoe UI Light" pitchFamily="34" charset="0"/>
                  <a:ea typeface="Segoe UI" pitchFamily="34" charset="0"/>
                  <a:cs typeface="Segoe UI" pitchFamily="34" charset="0"/>
                </a:rPr>
                <a:t>Priority</a:t>
              </a:r>
              <a:endParaRPr lang="en-US" dirty="0" smtClean="0">
                <a:latin typeface="Segoe UI Light" pitchFamily="34" charset="0"/>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smtClean="0"/>
              <a:t>Respond to Change</a:t>
            </a:r>
            <a:endParaRPr lang="en-US" dirty="0"/>
          </a:p>
        </p:txBody>
      </p:sp>
      <p:sp>
        <p:nvSpPr>
          <p:cNvPr id="15" name="Rounded Rectangle 14"/>
          <p:cNvSpPr/>
          <p:nvPr/>
        </p:nvSpPr>
        <p:spPr bwMode="auto">
          <a:xfrm>
            <a:off x="989012" y="2057401"/>
            <a:ext cx="1463040"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989012" y="2971800"/>
            <a:ext cx="1828800" cy="381000"/>
          </a:xfrm>
          <a:prstGeom prst="roundRect">
            <a:avLst>
              <a:gd name="adj" fmla="val 104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989012" y="3429000"/>
            <a:ext cx="457200" cy="381000"/>
          </a:xfrm>
          <a:prstGeom prst="roundRect">
            <a:avLst>
              <a:gd name="adj" fmla="val 11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ounded Rectangle 24"/>
          <p:cNvSpPr/>
          <p:nvPr/>
        </p:nvSpPr>
        <p:spPr bwMode="auto">
          <a:xfrm>
            <a:off x="989012" y="2514600"/>
            <a:ext cx="914398"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60470791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Takeaways</a:t>
            </a:r>
            <a:endParaRPr lang="en-US" sz="5000" dirty="0">
              <a:solidFill>
                <a:srgbClr val="FFFFFF"/>
              </a:solidFill>
              <a:latin typeface="+mj-lt"/>
            </a:endParaRPr>
          </a:p>
        </p:txBody>
      </p:sp>
      <p:sp>
        <p:nvSpPr>
          <p:cNvPr id="2" name="Title 1"/>
          <p:cNvSpPr>
            <a:spLocks noGrp="1"/>
          </p:cNvSpPr>
          <p:nvPr>
            <p:ph type="title"/>
          </p:nvPr>
        </p:nvSpPr>
        <p:spPr/>
        <p:txBody>
          <a:bodyPr/>
          <a:lstStyle/>
          <a:p>
            <a:endParaRPr lang="en-US"/>
          </a:p>
        </p:txBody>
      </p:sp>
      <p:pic>
        <p:nvPicPr>
          <p:cNvPr id="5122" name="Picture 2" descr="http://www.sxc.hu/pic/l/n/no/nosheep/1105757_46928318.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123"/>
          <a:stretch/>
        </p:blipFill>
        <p:spPr bwMode="auto">
          <a:xfrm>
            <a:off x="721" y="1"/>
            <a:ext cx="121881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3263527"/>
            <a:ext cx="12188825" cy="3594473"/>
          </a:xfrm>
          <a:prstGeom prst="rect">
            <a:avLst/>
          </a:prstGeom>
          <a:gradFill>
            <a:gsLst>
              <a:gs pos="0">
                <a:srgbClr val="000000">
                  <a:alpha val="0"/>
                </a:srgbClr>
              </a:gs>
              <a:gs pos="100000">
                <a:srgbClr val="000000">
                  <a:alpha val="84000"/>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000000"/>
                  </a:gs>
                  <a:gs pos="100000">
                    <a:srgbClr val="FFFFFF"/>
                  </a:gs>
                </a:gsLst>
                <a:lin ang="5400000" scaled="0"/>
              </a:gradFill>
            </a:endParaRPr>
          </a:p>
        </p:txBody>
      </p:sp>
      <p:sp>
        <p:nvSpPr>
          <p:cNvPr id="7" name="Title 1"/>
          <p:cNvSpPr txBox="1">
            <a:spLocks/>
          </p:cNvSpPr>
          <p:nvPr/>
        </p:nvSpPr>
        <p:spPr>
          <a:xfrm>
            <a:off x="519112" y="5943802"/>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Lessons from the trenches</a:t>
            </a:r>
            <a:endParaRPr lang="en-US" dirty="0"/>
          </a:p>
        </p:txBody>
      </p:sp>
    </p:spTree>
    <p:extLst>
      <p:ext uri="{BB962C8B-B14F-4D97-AF65-F5344CB8AC3E}">
        <p14:creationId xmlns:p14="http://schemas.microsoft.com/office/powerpoint/2010/main" val="39477192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Things to Take Away</a:t>
            </a:r>
            <a:endParaRPr lang="en-US" dirty="0"/>
          </a:p>
        </p:txBody>
      </p:sp>
      <p:sp>
        <p:nvSpPr>
          <p:cNvPr id="4" name="Content Placeholder 3"/>
          <p:cNvSpPr>
            <a:spLocks noGrp="1"/>
          </p:cNvSpPr>
          <p:nvPr>
            <p:ph sz="half" idx="1"/>
          </p:nvPr>
        </p:nvSpPr>
        <p:spPr>
          <a:xfrm>
            <a:off x="519113" y="1447801"/>
            <a:ext cx="4819369" cy="1742015"/>
          </a:xfrm>
        </p:spPr>
        <p:txBody>
          <a:bodyPr numCol="1">
            <a:noAutofit/>
          </a:bodyPr>
          <a:lstStyle/>
          <a:p>
            <a:pPr marL="514350" indent="-514350">
              <a:spcAft>
                <a:spcPts val="2400"/>
              </a:spcAft>
              <a:buFont typeface="+mj-lt"/>
              <a:buAutoNum type="arabicPeriod"/>
            </a:pPr>
            <a:r>
              <a:rPr lang="en-US" sz="3200" dirty="0" smtClean="0"/>
              <a:t>Define done</a:t>
            </a:r>
          </a:p>
          <a:p>
            <a:pPr marL="514350" indent="-514350">
              <a:spcAft>
                <a:spcPts val="2400"/>
              </a:spcAft>
              <a:buFont typeface="+mj-lt"/>
              <a:buAutoNum type="arabicPeriod"/>
            </a:pPr>
            <a:r>
              <a:rPr lang="en-US" sz="3200" dirty="0" smtClean="0"/>
              <a:t>Fail fast</a:t>
            </a:r>
          </a:p>
          <a:p>
            <a:pPr marL="514350" indent="-514350">
              <a:spcAft>
                <a:spcPts val="2400"/>
              </a:spcAft>
              <a:buFont typeface="+mj-lt"/>
              <a:buAutoNum type="arabicPeriod"/>
            </a:pPr>
            <a:r>
              <a:rPr lang="en-US" sz="3200" dirty="0" smtClean="0"/>
              <a:t>Understand your team’s velocity</a:t>
            </a:r>
          </a:p>
          <a:p>
            <a:pPr marL="514350" indent="-514350">
              <a:spcAft>
                <a:spcPts val="2400"/>
              </a:spcAft>
              <a:buFont typeface="+mj-lt"/>
              <a:buAutoNum type="arabicPeriod"/>
            </a:pPr>
            <a:r>
              <a:rPr lang="en-US" sz="3200" dirty="0" smtClean="0"/>
              <a:t>Finish what you start</a:t>
            </a:r>
          </a:p>
          <a:p>
            <a:pPr marL="514350" indent="-514350">
              <a:spcAft>
                <a:spcPts val="2400"/>
              </a:spcAft>
              <a:buFont typeface="+mj-lt"/>
              <a:buAutoNum type="arabicPeriod"/>
            </a:pPr>
            <a:r>
              <a:rPr lang="en-US" sz="3200" dirty="0" smtClean="0"/>
              <a:t>Bugs </a:t>
            </a:r>
            <a:r>
              <a:rPr lang="en-US" sz="3200" dirty="0"/>
              <a:t>are real </a:t>
            </a:r>
            <a:r>
              <a:rPr lang="en-US" sz="3200" dirty="0" smtClean="0"/>
              <a:t>work</a:t>
            </a:r>
          </a:p>
          <a:p>
            <a:pPr marL="514350" indent="-514350">
              <a:spcAft>
                <a:spcPts val="2400"/>
              </a:spcAft>
              <a:buFont typeface="+mj-lt"/>
              <a:buAutoNum type="arabicPeriod"/>
            </a:pPr>
            <a:endParaRPr lang="en-US" sz="3200" dirty="0" smtClean="0"/>
          </a:p>
          <a:p>
            <a:pPr marL="514350" indent="-514350">
              <a:spcAft>
                <a:spcPts val="2400"/>
              </a:spcAft>
              <a:buFont typeface="+mj-lt"/>
              <a:buAutoNum type="arabicPeriod"/>
            </a:pPr>
            <a:endParaRPr lang="en-US" sz="3200" dirty="0" smtClean="0"/>
          </a:p>
          <a:p>
            <a:pPr marL="514350" indent="-514350">
              <a:spcAft>
                <a:spcPts val="2400"/>
              </a:spcAft>
              <a:buFont typeface="+mj-lt"/>
              <a:buAutoNum type="arabicPeriod"/>
            </a:pPr>
            <a:endParaRPr lang="en-US" sz="3200" dirty="0" smtClean="0"/>
          </a:p>
          <a:p>
            <a:pPr marL="514350" indent="-514350">
              <a:spcAft>
                <a:spcPts val="2400"/>
              </a:spcAft>
              <a:buFont typeface="+mj-lt"/>
              <a:buAutoNum type="arabicPeriod"/>
            </a:pPr>
            <a:endParaRPr lang="en-US" sz="3200" dirty="0" smtClean="0"/>
          </a:p>
          <a:p>
            <a:pPr marL="514350" indent="-514350">
              <a:spcAft>
                <a:spcPts val="2400"/>
              </a:spcAft>
              <a:buFont typeface="+mj-lt"/>
              <a:buAutoNum type="arabicPeriod"/>
            </a:pPr>
            <a:endParaRPr lang="en-US" sz="3200" dirty="0"/>
          </a:p>
        </p:txBody>
      </p:sp>
      <p:sp>
        <p:nvSpPr>
          <p:cNvPr id="5" name="Content Placeholder 4"/>
          <p:cNvSpPr>
            <a:spLocks noGrp="1"/>
          </p:cNvSpPr>
          <p:nvPr>
            <p:ph sz="half" idx="2"/>
          </p:nvPr>
        </p:nvSpPr>
        <p:spPr>
          <a:xfrm>
            <a:off x="5795681" y="1447801"/>
            <a:ext cx="5872443" cy="4284250"/>
          </a:xfrm>
        </p:spPr>
        <p:txBody>
          <a:bodyPr/>
          <a:lstStyle/>
          <a:p>
            <a:pPr marL="514350" indent="-514350">
              <a:spcAft>
                <a:spcPts val="2400"/>
              </a:spcAft>
              <a:buFont typeface="+mj-lt"/>
              <a:buAutoNum type="arabicPeriod" startAt="6"/>
            </a:pPr>
            <a:r>
              <a:rPr lang="en-US" sz="3200" dirty="0" smtClean="0"/>
              <a:t>Write </a:t>
            </a:r>
            <a:r>
              <a:rPr lang="en-US" sz="3200" dirty="0"/>
              <a:t>unit tests – always</a:t>
            </a:r>
          </a:p>
          <a:p>
            <a:pPr marL="514350" indent="-514350">
              <a:spcAft>
                <a:spcPts val="2400"/>
              </a:spcAft>
              <a:buFont typeface="+mj-lt"/>
              <a:buAutoNum type="arabicPeriod" startAt="6"/>
            </a:pPr>
            <a:r>
              <a:rPr lang="en-US" sz="3200" dirty="0" smtClean="0"/>
              <a:t>Autonomy</a:t>
            </a:r>
            <a:r>
              <a:rPr lang="en-US" sz="3200" dirty="0"/>
              <a:t>, mastery, purpose</a:t>
            </a:r>
          </a:p>
          <a:p>
            <a:pPr marL="514350" indent="-514350">
              <a:spcAft>
                <a:spcPts val="2400"/>
              </a:spcAft>
              <a:buFont typeface="+mj-lt"/>
              <a:buAutoNum type="arabicPeriod" startAt="6"/>
            </a:pPr>
            <a:r>
              <a:rPr lang="en-US" sz="3200" dirty="0"/>
              <a:t>Do the right thing… at the right time</a:t>
            </a:r>
          </a:p>
          <a:p>
            <a:pPr marL="514350" indent="-514350">
              <a:spcAft>
                <a:spcPts val="2400"/>
              </a:spcAft>
              <a:buFont typeface="+mj-lt"/>
              <a:buAutoNum type="arabicPeriod" startAt="6"/>
            </a:pPr>
            <a:r>
              <a:rPr lang="en-US" sz="3200" dirty="0"/>
              <a:t>Plan until you need to learn</a:t>
            </a:r>
          </a:p>
          <a:p>
            <a:pPr marL="514350" indent="-514350">
              <a:spcAft>
                <a:spcPts val="2400"/>
              </a:spcAft>
              <a:buFont typeface="+mj-lt"/>
              <a:buAutoNum type="arabicPeriod" startAt="6"/>
            </a:pPr>
            <a:r>
              <a:rPr lang="en-US" sz="3200" dirty="0"/>
              <a:t>Quality is not a variable</a:t>
            </a:r>
          </a:p>
        </p:txBody>
      </p:sp>
    </p:spTree>
    <p:extLst>
      <p:ext uri="{BB962C8B-B14F-4D97-AF65-F5344CB8AC3E}">
        <p14:creationId xmlns:p14="http://schemas.microsoft.com/office/powerpoint/2010/main" val="6813414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370012" y="1447799"/>
            <a:ext cx="10298113" cy="4425827"/>
          </a:xfrm>
        </p:spPr>
        <p:txBody>
          <a:bodyPr/>
          <a:lstStyle/>
          <a:p>
            <a:pPr marL="395288" indent="-395288">
              <a:buNone/>
            </a:pPr>
            <a:r>
              <a:rPr lang="en-US" sz="3600" dirty="0" smtClean="0"/>
              <a:t>Have questions now?</a:t>
            </a:r>
          </a:p>
          <a:p>
            <a:pPr marL="395288" lvl="1"/>
            <a:r>
              <a:rPr lang="en-US" sz="3200" dirty="0" smtClean="0"/>
              <a:t>Please use the </a:t>
            </a:r>
            <a:r>
              <a:rPr lang="en-US" sz="3200" dirty="0" err="1" smtClean="0"/>
              <a:t>mics</a:t>
            </a:r>
            <a:endParaRPr lang="en-US" sz="3200" dirty="0" smtClean="0"/>
          </a:p>
          <a:p>
            <a:pPr marL="395288" lvl="1"/>
            <a:r>
              <a:rPr lang="en-US" sz="3200" dirty="0" smtClean="0"/>
              <a:t>I will stick around outside after</a:t>
            </a:r>
          </a:p>
          <a:p>
            <a:pPr marL="395288" indent="-395288">
              <a:buNone/>
            </a:pPr>
            <a:endParaRPr lang="en-US" sz="3600" dirty="0" smtClean="0"/>
          </a:p>
          <a:p>
            <a:pPr marL="395288" indent="-395288">
              <a:buNone/>
            </a:pPr>
            <a:r>
              <a:rPr lang="en-US" sz="3600" dirty="0" smtClean="0"/>
              <a:t>Think of a question later?</a:t>
            </a:r>
          </a:p>
          <a:p>
            <a:pPr marL="0" lvl="1" indent="0">
              <a:buNone/>
              <a:tabLst>
                <a:tab pos="457200" algn="l"/>
              </a:tabLst>
            </a:pPr>
            <a:r>
              <a:rPr lang="en-US" sz="3200" dirty="0" smtClean="0"/>
              <a:t>	peter.provost@microsoft.com</a:t>
            </a:r>
          </a:p>
          <a:p>
            <a:pPr marL="0" lvl="1" indent="0">
              <a:buNone/>
              <a:tabLst>
                <a:tab pos="457200" algn="l"/>
              </a:tabLst>
            </a:pPr>
            <a:r>
              <a:rPr lang="en-US" sz="3200" dirty="0" smtClean="0"/>
              <a:t>	www.peterprovost.org</a:t>
            </a:r>
          </a:p>
          <a:p>
            <a:pPr marL="0" lvl="1" indent="0">
              <a:buNone/>
              <a:tabLst>
                <a:tab pos="457200" algn="l"/>
              </a:tabLst>
            </a:pPr>
            <a:r>
              <a:rPr lang="en-US" sz="3200" dirty="0" smtClean="0"/>
              <a:t>	@</a:t>
            </a:r>
            <a:r>
              <a:rPr lang="en-US" sz="3200" dirty="0" err="1" smtClean="0"/>
              <a:t>pprovost</a:t>
            </a:r>
            <a:endParaRPr lang="en-US" sz="3200" dirty="0"/>
          </a:p>
        </p:txBody>
      </p:sp>
      <p:pic>
        <p:nvPicPr>
          <p:cNvPr id="1027" name="Picture 3" descr="C:\Users\Peterpr\Pictures\Mug Shots\Fall 2010 - Bi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18512" y="708152"/>
            <a:ext cx="2873248" cy="2873248"/>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3"/>
          <p:cNvSpPr>
            <a:spLocks noEditPoints="1"/>
          </p:cNvSpPr>
          <p:nvPr/>
        </p:nvSpPr>
        <p:spPr bwMode="auto">
          <a:xfrm>
            <a:off x="629992" y="1458393"/>
            <a:ext cx="533400" cy="44660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3"/>
          <p:cNvSpPr>
            <a:spLocks noChangeAspect="1" noEditPoints="1"/>
          </p:cNvSpPr>
          <p:nvPr/>
        </p:nvSpPr>
        <p:spPr bwMode="auto">
          <a:xfrm>
            <a:off x="1416914" y="5450677"/>
            <a:ext cx="232974" cy="30480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5"/>
          <p:cNvSpPr>
            <a:spLocks noChangeAspect="1" noEditPoints="1"/>
          </p:cNvSpPr>
          <p:nvPr/>
        </p:nvSpPr>
        <p:spPr bwMode="auto">
          <a:xfrm>
            <a:off x="633040" y="3733800"/>
            <a:ext cx="530352" cy="564586"/>
          </a:xfrm>
          <a:custGeom>
            <a:avLst/>
            <a:gdLst>
              <a:gd name="T0" fmla="*/ 145 w 413"/>
              <a:gd name="T1" fmla="*/ 290 h 440"/>
              <a:gd name="T2" fmla="*/ 104 w 413"/>
              <a:gd name="T3" fmla="*/ 330 h 440"/>
              <a:gd name="T4" fmla="*/ 145 w 413"/>
              <a:gd name="T5" fmla="*/ 371 h 440"/>
              <a:gd name="T6" fmla="*/ 185 w 413"/>
              <a:gd name="T7" fmla="*/ 330 h 440"/>
              <a:gd name="T8" fmla="*/ 145 w 413"/>
              <a:gd name="T9" fmla="*/ 290 h 440"/>
              <a:gd name="T10" fmla="*/ 145 w 413"/>
              <a:gd name="T11" fmla="*/ 356 h 440"/>
              <a:gd name="T12" fmla="*/ 119 w 413"/>
              <a:gd name="T13" fmla="*/ 330 h 440"/>
              <a:gd name="T14" fmla="*/ 145 w 413"/>
              <a:gd name="T15" fmla="*/ 305 h 440"/>
              <a:gd name="T16" fmla="*/ 171 w 413"/>
              <a:gd name="T17" fmla="*/ 330 h 440"/>
              <a:gd name="T18" fmla="*/ 145 w 413"/>
              <a:gd name="T19" fmla="*/ 356 h 440"/>
              <a:gd name="T20" fmla="*/ 222 w 413"/>
              <a:gd name="T21" fmla="*/ 358 h 440"/>
              <a:gd name="T22" fmla="*/ 182 w 413"/>
              <a:gd name="T23" fmla="*/ 399 h 440"/>
              <a:gd name="T24" fmla="*/ 222 w 413"/>
              <a:gd name="T25" fmla="*/ 440 h 440"/>
              <a:gd name="T26" fmla="*/ 263 w 413"/>
              <a:gd name="T27" fmla="*/ 399 h 440"/>
              <a:gd name="T28" fmla="*/ 222 w 413"/>
              <a:gd name="T29" fmla="*/ 358 h 440"/>
              <a:gd name="T30" fmla="*/ 222 w 413"/>
              <a:gd name="T31" fmla="*/ 425 h 440"/>
              <a:gd name="T32" fmla="*/ 197 w 413"/>
              <a:gd name="T33" fmla="*/ 399 h 440"/>
              <a:gd name="T34" fmla="*/ 222 w 413"/>
              <a:gd name="T35" fmla="*/ 373 h 440"/>
              <a:gd name="T36" fmla="*/ 248 w 413"/>
              <a:gd name="T37" fmla="*/ 399 h 440"/>
              <a:gd name="T38" fmla="*/ 222 w 413"/>
              <a:gd name="T39" fmla="*/ 425 h 440"/>
              <a:gd name="T40" fmla="*/ 339 w 413"/>
              <a:gd name="T41" fmla="*/ 0 h 440"/>
              <a:gd name="T42" fmla="*/ 74 w 413"/>
              <a:gd name="T43" fmla="*/ 0 h 440"/>
              <a:gd name="T44" fmla="*/ 0 w 413"/>
              <a:gd name="T45" fmla="*/ 74 h 440"/>
              <a:gd name="T46" fmla="*/ 0 w 413"/>
              <a:gd name="T47" fmla="*/ 204 h 440"/>
              <a:gd name="T48" fmla="*/ 74 w 413"/>
              <a:gd name="T49" fmla="*/ 278 h 440"/>
              <a:gd name="T50" fmla="*/ 339 w 413"/>
              <a:gd name="T51" fmla="*/ 278 h 440"/>
              <a:gd name="T52" fmla="*/ 413 w 413"/>
              <a:gd name="T53" fmla="*/ 204 h 440"/>
              <a:gd name="T54" fmla="*/ 413 w 413"/>
              <a:gd name="T55" fmla="*/ 74 h 440"/>
              <a:gd name="T56" fmla="*/ 339 w 413"/>
              <a:gd name="T57" fmla="*/ 0 h 440"/>
              <a:gd name="T58" fmla="*/ 398 w 413"/>
              <a:gd name="T59" fmla="*/ 204 h 440"/>
              <a:gd name="T60" fmla="*/ 339 w 413"/>
              <a:gd name="T61" fmla="*/ 263 h 440"/>
              <a:gd name="T62" fmla="*/ 74 w 413"/>
              <a:gd name="T63" fmla="*/ 263 h 440"/>
              <a:gd name="T64" fmla="*/ 14 w 413"/>
              <a:gd name="T65" fmla="*/ 204 h 440"/>
              <a:gd name="T66" fmla="*/ 14 w 413"/>
              <a:gd name="T67" fmla="*/ 74 h 440"/>
              <a:gd name="T68" fmla="*/ 74 w 413"/>
              <a:gd name="T69" fmla="*/ 15 h 440"/>
              <a:gd name="T70" fmla="*/ 339 w 413"/>
              <a:gd name="T71" fmla="*/ 15 h 440"/>
              <a:gd name="T72" fmla="*/ 398 w 413"/>
              <a:gd name="T73" fmla="*/ 74 h 440"/>
              <a:gd name="T74" fmla="*/ 398 w 413"/>
              <a:gd name="T75" fmla="*/ 20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40">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bwMode="black">
          <a:xfrm>
            <a:off x="1396241" y="4462945"/>
            <a:ext cx="274320" cy="183010"/>
            <a:chOff x="8672460" y="-1818199"/>
            <a:chExt cx="1811337" cy="1203325"/>
          </a:xfrm>
        </p:grpSpPr>
        <p:sp>
          <p:nvSpPr>
            <p:cNvPr id="13" name="Freeform 11"/>
            <p:cNvSpPr>
              <a:spLocks/>
            </p:cNvSpPr>
            <p:nvPr/>
          </p:nvSpPr>
          <p:spPr bwMode="black">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4" name="Freeform 12"/>
            <p:cNvSpPr>
              <a:spLocks noEditPoints="1"/>
            </p:cNvSpPr>
            <p:nvPr/>
          </p:nvSpPr>
          <p:spPr bwMode="black">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5" name="Freeform 13"/>
            <p:cNvSpPr>
              <a:spLocks/>
            </p:cNvSpPr>
            <p:nvPr/>
          </p:nvSpPr>
          <p:spPr bwMode="black">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nvGrpSpPr>
          <p:cNvPr id="16" name="Group 15"/>
          <p:cNvGrpSpPr>
            <a:grpSpLocks noChangeAspect="1"/>
          </p:cNvGrpSpPr>
          <p:nvPr/>
        </p:nvGrpSpPr>
        <p:grpSpPr>
          <a:xfrm>
            <a:off x="1389269" y="4923907"/>
            <a:ext cx="274320" cy="258274"/>
            <a:chOff x="5809238" y="4029907"/>
            <a:chExt cx="1189694" cy="1120104"/>
          </a:xfrm>
        </p:grpSpPr>
        <p:sp>
          <p:nvSpPr>
            <p:cNvPr id="17" name="Freeform 132"/>
            <p:cNvSpPr>
              <a:spLocks/>
            </p:cNvSpPr>
            <p:nvPr/>
          </p:nvSpPr>
          <p:spPr bwMode="black">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8" name="Freeform 133"/>
            <p:cNvSpPr>
              <a:spLocks/>
            </p:cNvSpPr>
            <p:nvPr/>
          </p:nvSpPr>
          <p:spPr bwMode="black">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9" name="Freeform 134"/>
            <p:cNvSpPr>
              <a:spLocks/>
            </p:cNvSpPr>
            <p:nvPr/>
          </p:nvSpPr>
          <p:spPr bwMode="black">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sp>
        <p:nvSpPr>
          <p:cNvPr id="20" name="Subtitle 2"/>
          <p:cNvSpPr txBox="1">
            <a:spLocks/>
          </p:cNvSpPr>
          <p:nvPr/>
        </p:nvSpPr>
        <p:spPr>
          <a:xfrm>
            <a:off x="8418512" y="3657600"/>
            <a:ext cx="2873248"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latin typeface="Segoe UI Light" pitchFamily="34" charset="0"/>
              </a:rPr>
              <a:t>Peter Provost</a:t>
            </a:r>
          </a:p>
        </p:txBody>
      </p:sp>
      <p:grpSp>
        <p:nvGrpSpPr>
          <p:cNvPr id="21" name="Group 20"/>
          <p:cNvGrpSpPr/>
          <p:nvPr/>
        </p:nvGrpSpPr>
        <p:grpSpPr>
          <a:xfrm>
            <a:off x="507868" y="6201629"/>
            <a:ext cx="10844344" cy="640080"/>
            <a:chOff x="507868" y="6201629"/>
            <a:chExt cx="10844344" cy="640080"/>
          </a:xfrm>
        </p:grpSpPr>
        <p:sp>
          <p:nvSpPr>
            <p:cNvPr id="22" name="Rectangle 21"/>
            <p:cNvSpPr/>
            <p:nvPr/>
          </p:nvSpPr>
          <p:spPr bwMode="auto">
            <a:xfrm>
              <a:off x="507868" y="6201629"/>
              <a:ext cx="10839568"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23" name="Rectangle 22"/>
            <p:cNvSpPr/>
            <p:nvPr/>
          </p:nvSpPr>
          <p:spPr>
            <a:xfrm>
              <a:off x="667870" y="6309303"/>
              <a:ext cx="10684342"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a:t>
              </a:r>
              <a:r>
                <a:rPr lang="en-US" sz="2400" b="1" dirty="0" smtClean="0"/>
                <a:t>DEV01-TLC</a:t>
              </a:r>
              <a:r>
                <a:rPr lang="en-US" sz="2400" dirty="0" smtClean="0">
                  <a:solidFill>
                    <a:schemeClr val="tx1">
                      <a:alpha val="99000"/>
                    </a:schemeClr>
                  </a:solidFill>
                </a:rPr>
                <a:t>: Application Lifecycle Management (ALM)</a:t>
              </a:r>
              <a:endParaRPr lang="en-US" sz="2400" b="1" dirty="0">
                <a:latin typeface="Arial"/>
              </a:endParaRPr>
            </a:p>
          </p:txBody>
        </p:sp>
      </p:grpSp>
    </p:spTree>
    <p:extLst>
      <p:ext uri="{BB962C8B-B14F-4D97-AF65-F5344CB8AC3E}">
        <p14:creationId xmlns:p14="http://schemas.microsoft.com/office/powerpoint/2010/main" val="2207667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8" name="Rectangle 7"/>
          <p:cNvSpPr/>
          <p:nvPr/>
        </p:nvSpPr>
        <p:spPr>
          <a:xfrm>
            <a:off x="515815" y="1174474"/>
            <a:ext cx="11165143" cy="2142125"/>
          </a:xfrm>
          <a:prstGeom prst="rect">
            <a:avLst/>
          </a:prstGeom>
          <a:solidFill>
            <a:schemeClr val="accent1"/>
          </a:solidFill>
        </p:spPr>
        <p:txBody>
          <a:bodyPr wrap="square" tIns="91440" bIns="91440">
            <a:spAutoFit/>
          </a:bodyPr>
          <a:lstStyle/>
          <a:p>
            <a:pPr lvl="0">
              <a:lnSpc>
                <a:spcPct val="90000"/>
              </a:lnSpc>
              <a:spcBef>
                <a:spcPct val="20000"/>
              </a:spcBef>
              <a:buSzPct val="105000"/>
            </a:pPr>
            <a:r>
              <a:rPr lang="en-US" sz="2400" b="1" dirty="0">
                <a:solidFill>
                  <a:schemeClr val="tx1">
                    <a:alpha val="99000"/>
                  </a:schemeClr>
                </a:solidFill>
              </a:rPr>
              <a:t>Breakout Sessions</a:t>
            </a:r>
          </a:p>
          <a:p>
            <a:pPr marL="403225" indent="-403225">
              <a:lnSpc>
                <a:spcPct val="90000"/>
              </a:lnSpc>
              <a:spcBef>
                <a:spcPct val="20000"/>
              </a:spcBef>
              <a:buSzPct val="105000"/>
              <a:buBlip>
                <a:blip r:embed="rId3"/>
              </a:buBlip>
            </a:pPr>
            <a:r>
              <a:rPr lang="en-US" sz="2400" dirty="0" smtClean="0">
                <a:solidFill>
                  <a:schemeClr val="tx1">
                    <a:alpha val="99000"/>
                  </a:schemeClr>
                </a:solidFill>
              </a:rPr>
              <a:t>DEV214 </a:t>
            </a:r>
            <a:r>
              <a:rPr lang="en-US" sz="2400" dirty="0">
                <a:solidFill>
                  <a:schemeClr val="tx1">
                    <a:alpha val="99000"/>
                  </a:schemeClr>
                </a:solidFill>
              </a:rPr>
              <a:t>	Introducing the New Visual Studio 11 Unit Testing Experience</a:t>
            </a:r>
          </a:p>
          <a:p>
            <a:pPr marL="403225" indent="-403225">
              <a:lnSpc>
                <a:spcPct val="90000"/>
              </a:lnSpc>
              <a:spcBef>
                <a:spcPct val="20000"/>
              </a:spcBef>
              <a:buSzPct val="105000"/>
              <a:buBlip>
                <a:blip r:embed="rId3"/>
              </a:buBlip>
            </a:pPr>
            <a:r>
              <a:rPr lang="en-US" sz="2400" dirty="0" smtClean="0">
                <a:solidFill>
                  <a:schemeClr val="tx1">
                    <a:alpha val="99000"/>
                  </a:schemeClr>
                </a:solidFill>
              </a:rPr>
              <a:t>AAP401	Real World Developer Testing with Visual Studio 2012</a:t>
            </a:r>
          </a:p>
          <a:p>
            <a:pPr marL="403225" indent="-403225">
              <a:lnSpc>
                <a:spcPct val="90000"/>
              </a:lnSpc>
              <a:spcBef>
                <a:spcPct val="20000"/>
              </a:spcBef>
              <a:buSzPct val="105000"/>
              <a:buBlip>
                <a:blip r:embed="rId3"/>
              </a:buBlip>
            </a:pPr>
            <a:r>
              <a:rPr lang="en-US" sz="2400" dirty="0" smtClean="0">
                <a:solidFill>
                  <a:schemeClr val="tx1">
                    <a:alpha val="99000"/>
                  </a:schemeClr>
                </a:solidFill>
              </a:rPr>
              <a:t>DEV411 </a:t>
            </a:r>
            <a:r>
              <a:rPr lang="en-US" sz="2400" dirty="0">
                <a:solidFill>
                  <a:schemeClr val="tx1">
                    <a:alpha val="99000"/>
                  </a:schemeClr>
                </a:solidFill>
              </a:rPr>
              <a:t>	Testing Un-testable Code with Fakes in Visual Studio </a:t>
            </a:r>
            <a:r>
              <a:rPr lang="en-US" sz="2400" dirty="0" smtClean="0">
                <a:solidFill>
                  <a:schemeClr val="tx1">
                    <a:alpha val="99000"/>
                  </a:schemeClr>
                </a:solidFill>
              </a:rPr>
              <a:t>2012</a:t>
            </a:r>
          </a:p>
          <a:p>
            <a:pPr marL="403225" indent="-403225">
              <a:lnSpc>
                <a:spcPct val="90000"/>
              </a:lnSpc>
              <a:spcBef>
                <a:spcPct val="20000"/>
              </a:spcBef>
              <a:buSzPct val="105000"/>
              <a:buBlip>
                <a:blip r:embed="rId3"/>
              </a:buBlip>
            </a:pPr>
            <a:r>
              <a:rPr lang="en-US" sz="2400" dirty="0" smtClean="0">
                <a:solidFill>
                  <a:schemeClr val="tx1">
                    <a:alpha val="99000"/>
                  </a:schemeClr>
                </a:solidFill>
              </a:rPr>
              <a:t>AAP330	Compile &amp; Execute Requirements in .NET</a:t>
            </a: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15815" y="3536674"/>
            <a:ext cx="11163555" cy="1255728"/>
          </a:xfrm>
          <a:prstGeom prst="rect">
            <a:avLst/>
          </a:prstGeom>
          <a:solidFill>
            <a:schemeClr val="accent4"/>
          </a:solidFill>
        </p:spPr>
        <p:txBody>
          <a:bodyPr wrap="square" tIns="91440" bIns="91440">
            <a:spAutoFit/>
          </a:bodyPr>
          <a:lstStyle/>
          <a:p>
            <a:pPr lvl="0">
              <a:lnSpc>
                <a:spcPct val="90000"/>
              </a:lnSpc>
              <a:spcBef>
                <a:spcPct val="20000"/>
              </a:spcBef>
              <a:buSzPct val="105000"/>
            </a:pPr>
            <a:r>
              <a:rPr lang="en-US" sz="2400" b="1" dirty="0" smtClean="0">
                <a:solidFill>
                  <a:schemeClr val="tx1">
                    <a:alpha val="99000"/>
                  </a:schemeClr>
                </a:solidFill>
              </a:rPr>
              <a:t>Hands on Labs</a:t>
            </a:r>
            <a:endParaRPr lang="en-US" sz="2400" b="1" dirty="0">
              <a:solidFill>
                <a:schemeClr val="tx1">
                  <a:alpha val="99000"/>
                </a:schemeClr>
              </a:solidFill>
            </a:endParaRPr>
          </a:p>
          <a:p>
            <a:pPr marL="403225" indent="-403225">
              <a:lnSpc>
                <a:spcPct val="90000"/>
              </a:lnSpc>
              <a:spcBef>
                <a:spcPct val="20000"/>
              </a:spcBef>
              <a:buSzPct val="105000"/>
              <a:buBlip>
                <a:blip r:embed="rId3"/>
              </a:buBlip>
              <a:tabLst>
                <a:tab pos="2286000" algn="l"/>
              </a:tabLst>
            </a:pPr>
            <a:r>
              <a:rPr lang="en-US" sz="2400" dirty="0">
                <a:solidFill>
                  <a:schemeClr val="tx1">
                    <a:alpha val="99000"/>
                  </a:schemeClr>
                </a:solidFill>
              </a:rPr>
              <a:t>DEV17-HOL	Explore the New Unit Testing and Code Clone Capabilities of </a:t>
            </a:r>
            <a:r>
              <a:rPr lang="en-US" sz="2400" dirty="0" smtClean="0">
                <a:solidFill>
                  <a:schemeClr val="tx1">
                    <a:alpha val="99000"/>
                  </a:schemeClr>
                </a:solidFill>
              </a:rPr>
              <a:t/>
            </a:r>
            <a:br>
              <a:rPr lang="en-US" sz="2400" dirty="0" smtClean="0">
                <a:solidFill>
                  <a:schemeClr val="tx1">
                    <a:alpha val="99000"/>
                  </a:schemeClr>
                </a:solidFill>
              </a:rPr>
            </a:br>
            <a:r>
              <a:rPr lang="en-US" sz="2400" dirty="0" smtClean="0">
                <a:solidFill>
                  <a:schemeClr val="tx1">
                    <a:alpha val="99000"/>
                  </a:schemeClr>
                </a:solidFill>
              </a:rPr>
              <a:t>	Visual </a:t>
            </a:r>
            <a:r>
              <a:rPr lang="en-US" sz="2400" dirty="0">
                <a:solidFill>
                  <a:schemeClr val="tx1">
                    <a:alpha val="99000"/>
                  </a:schemeClr>
                </a:solidFill>
              </a:rPr>
              <a:t>Studio </a:t>
            </a:r>
            <a:r>
              <a:rPr lang="en-US" sz="2400" dirty="0" smtClean="0">
                <a:solidFill>
                  <a:schemeClr val="tx1">
                    <a:alpha val="99000"/>
                  </a:schemeClr>
                </a:solidFill>
              </a:rPr>
              <a:t>2012</a:t>
            </a:r>
            <a:endParaRPr lang="en-US" sz="2400" dirty="0">
              <a:solidFill>
                <a:schemeClr val="tx1">
                  <a:alpha val="99000"/>
                </a:schemeClr>
              </a:solidFill>
            </a:endParaRPr>
          </a:p>
        </p:txBody>
      </p:sp>
      <p:sp>
        <p:nvSpPr>
          <p:cNvPr id="19" name="Rectangle 18"/>
          <p:cNvSpPr/>
          <p:nvPr/>
        </p:nvSpPr>
        <p:spPr>
          <a:xfrm>
            <a:off x="515815" y="4984474"/>
            <a:ext cx="11163555" cy="923330"/>
          </a:xfrm>
          <a:prstGeom prst="rect">
            <a:avLst/>
          </a:prstGeom>
          <a:solidFill>
            <a:schemeClr val="accent3"/>
          </a:solidFill>
        </p:spPr>
        <p:txBody>
          <a:bodyPr wrap="square" tIns="91440" bIns="91440">
            <a:spAutoFit/>
          </a:bodyPr>
          <a:lstStyle/>
          <a:p>
            <a:pPr lvl="0">
              <a:lnSpc>
                <a:spcPct val="90000"/>
              </a:lnSpc>
              <a:spcBef>
                <a:spcPct val="20000"/>
              </a:spcBef>
              <a:buSzPct val="105000"/>
            </a:pPr>
            <a:r>
              <a:rPr lang="en-US" sz="2400" b="1" dirty="0" smtClean="0">
                <a:solidFill>
                  <a:schemeClr val="tx1">
                    <a:alpha val="99000"/>
                  </a:schemeClr>
                </a:solidFill>
              </a:rPr>
              <a:t>Product Demo Stations</a:t>
            </a:r>
            <a:endParaRPr lang="en-US" sz="2400" b="1" dirty="0">
              <a:solidFill>
                <a:schemeClr val="tx1">
                  <a:alpha val="99000"/>
                </a:schemeClr>
              </a:solidFill>
            </a:endParaRPr>
          </a:p>
          <a:p>
            <a:pPr marL="403225" indent="-403225">
              <a:lnSpc>
                <a:spcPct val="90000"/>
              </a:lnSpc>
              <a:spcBef>
                <a:spcPct val="20000"/>
              </a:spcBef>
              <a:buSzPct val="105000"/>
              <a:buBlip>
                <a:blip r:embed="rId3"/>
              </a:buBlip>
              <a:tabLst>
                <a:tab pos="2286000" algn="l"/>
              </a:tabLst>
            </a:pPr>
            <a:r>
              <a:rPr lang="en-US" sz="2400" dirty="0" smtClean="0">
                <a:solidFill>
                  <a:schemeClr val="tx1">
                    <a:alpha val="99000"/>
                  </a:schemeClr>
                </a:solidFill>
              </a:rPr>
              <a:t>DEV01-TLC</a:t>
            </a:r>
            <a:r>
              <a:rPr lang="en-US" sz="2400" dirty="0">
                <a:solidFill>
                  <a:schemeClr val="tx1">
                    <a:alpha val="99000"/>
                  </a:schemeClr>
                </a:solidFill>
              </a:rPr>
              <a:t>	</a:t>
            </a:r>
            <a:r>
              <a:rPr lang="en-US" sz="2400" dirty="0" smtClean="0">
                <a:solidFill>
                  <a:schemeClr val="tx1">
                    <a:alpha val="99000"/>
                  </a:schemeClr>
                </a:solidFill>
              </a:rPr>
              <a:t>Application Lifecycle Management (ALM)</a:t>
            </a:r>
            <a:endParaRPr lang="en-US" sz="2400" dirty="0">
              <a:solidFill>
                <a:schemeClr val="tx1">
                  <a:alpha val="99000"/>
                </a:schemeClr>
              </a:solidFill>
            </a:endParaRPr>
          </a:p>
        </p:txBody>
      </p:sp>
    </p:spTree>
    <p:extLst>
      <p:ext uri="{BB962C8B-B14F-4D97-AF65-F5344CB8AC3E}">
        <p14:creationId xmlns:p14="http://schemas.microsoft.com/office/powerpoint/2010/main" val="311117349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Visual Studio Home Page :: </a:t>
            </a:r>
            <a:r>
              <a:rPr lang="en-US" sz="2400" dirty="0" smtClean="0">
                <a:solidFill>
                  <a:srgbClr val="FFFFFF">
                    <a:alpha val="99000"/>
                  </a:srgbClr>
                </a:solidFill>
                <a:hlinkClick r:id="rId4"/>
              </a:rPr>
              <a:t>http</a:t>
            </a:r>
            <a:r>
              <a:rPr lang="en-US" sz="2400" dirty="0">
                <a:solidFill>
                  <a:srgbClr val="FFFFFF">
                    <a:alpha val="99000"/>
                  </a:srgbClr>
                </a:solidFill>
                <a:hlinkClick r:id="rId4"/>
              </a:rPr>
              <a:t>://www.microsoft.com/visualstudio/en-us</a:t>
            </a:r>
            <a:endParaRPr lang="en-US" sz="2400" dirty="0">
              <a:solidFill>
                <a:srgbClr val="FFFFFF">
                  <a:alpha val="99000"/>
                </a:srgb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Jason </a:t>
            </a:r>
            <a:r>
              <a:rPr lang="en-US" sz="2400" dirty="0">
                <a:solidFill>
                  <a:srgbClr val="FFFFFF">
                    <a:alpha val="99000"/>
                  </a:srgbClr>
                </a:solidFill>
              </a:rPr>
              <a:t>Zander’s Blog :: </a:t>
            </a:r>
            <a:r>
              <a:rPr lang="en-US" sz="2400" dirty="0">
                <a:solidFill>
                  <a:srgbClr val="FFFFFF">
                    <a:alpha val="99000"/>
                  </a:srgbClr>
                </a:solidFill>
                <a:hlinkClick r:id="rId5"/>
              </a:rPr>
              <a:t>http://blogs.msdn.com/b/jasonz</a:t>
            </a:r>
            <a:r>
              <a:rPr lang="en-US" sz="2400" dirty="0" smtClean="0">
                <a:solidFill>
                  <a:srgbClr val="FFFFFF">
                    <a:alpha val="99000"/>
                  </a:srgbClr>
                </a:solidFill>
                <a:hlinkClick r:id="rId5"/>
              </a:rPr>
              <a:t>/</a:t>
            </a:r>
            <a:endParaRPr lang="en-US" sz="2400" dirty="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Facebook :: </a:t>
            </a:r>
            <a:r>
              <a:rPr lang="en-US" sz="2400" dirty="0">
                <a:solidFill>
                  <a:srgbClr val="FFFFFF">
                    <a:alpha val="99000"/>
                  </a:srgbClr>
                </a:solidFill>
                <a:hlinkClick r:id="rId6"/>
              </a:rPr>
              <a:t>http://www.facebook.com/visualstudio</a:t>
            </a:r>
            <a:endParaRPr lang="en-US" sz="2400" dirty="0">
              <a:solidFill>
                <a:srgbClr val="FFFFFF">
                  <a:alpha val="99000"/>
                </a:srgb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Twitter :: </a:t>
            </a:r>
            <a:r>
              <a:rPr lang="en-US" sz="2400" dirty="0" smtClean="0">
                <a:solidFill>
                  <a:srgbClr val="FFFFFF">
                    <a:alpha val="99000"/>
                  </a:srgbClr>
                </a:solidFill>
                <a:hlinkClick r:id="rId8"/>
              </a:rPr>
              <a:t>http://twitter.com/#!/visualstudio</a:t>
            </a:r>
            <a:endParaRPr lang="en-US" sz="2400" dirty="0" smtClean="0">
              <a:solidFill>
                <a:srgbClr val="FFFFFF">
                  <a:alpha val="99000"/>
                </a:srgb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FontTx/>
              <a:buBlip>
                <a:blip r:embed="rId3"/>
              </a:buBlip>
            </a:pPr>
            <a:endParaRPr lang="en-US" dirty="0">
              <a:solidFill>
                <a:srgbClr val="FFFFFF">
                  <a:alpha val="99000"/>
                </a:srgb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err="1" smtClean="0">
                <a:solidFill>
                  <a:srgbClr val="FFFFFF"/>
                </a:solidFill>
              </a:rPr>
              <a:t>Somasegar’s</a:t>
            </a:r>
            <a:r>
              <a:rPr lang="en-US" sz="2400" dirty="0" smtClean="0">
                <a:solidFill>
                  <a:srgbClr val="FFFFFF"/>
                </a:solidFill>
              </a:rPr>
              <a:t> Blog </a:t>
            </a:r>
            <a:r>
              <a:rPr lang="en-US" sz="2400" dirty="0" smtClean="0">
                <a:solidFill>
                  <a:srgbClr val="FFFFFF">
                    <a:alpha val="99000"/>
                  </a:srgbClr>
                </a:solidFill>
              </a:rPr>
              <a:t> :: </a:t>
            </a:r>
            <a:r>
              <a:rPr lang="en-US" sz="2400" dirty="0" smtClean="0">
                <a:solidFill>
                  <a:srgbClr val="FFFFFF">
                    <a:alpha val="99000"/>
                  </a:srgbClr>
                </a:solidFill>
                <a:hlinkClick r:id="rId9"/>
              </a:rPr>
              <a:t>http</a:t>
            </a:r>
            <a:r>
              <a:rPr lang="en-US" sz="2400" dirty="0">
                <a:solidFill>
                  <a:srgbClr val="FFFFFF">
                    <a:alpha val="99000"/>
                  </a:srgbClr>
                </a:solidFill>
                <a:hlinkClick r:id="rId9"/>
              </a:rPr>
              <a:t>://blogs.msdn.com/b/somasegar/</a:t>
            </a:r>
            <a:endParaRPr lang="en-US" sz="2400" dirty="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109305649"/>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xc.hu/pic/l/i/iw/iwanbeijes/1157174_3497609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888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1" y="0"/>
            <a:ext cx="12188825" cy="3594473"/>
          </a:xfrm>
          <a:prstGeom prst="rect">
            <a:avLst/>
          </a:prstGeom>
          <a:gradFill>
            <a:gsLst>
              <a:gs pos="0">
                <a:srgbClr val="000000">
                  <a:alpha val="0"/>
                </a:srgbClr>
              </a:gs>
              <a:gs pos="100000">
                <a:srgbClr val="000000">
                  <a:alpha val="84000"/>
                </a:srgbClr>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000000"/>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Prioritizing the work</a:t>
            </a:r>
            <a:endParaRPr lang="en-US" dirty="0"/>
          </a:p>
        </p:txBody>
      </p:sp>
    </p:spTree>
    <p:extLst>
      <p:ext uri="{BB962C8B-B14F-4D97-AF65-F5344CB8AC3E}">
        <p14:creationId xmlns:p14="http://schemas.microsoft.com/office/powerpoint/2010/main" val="393792458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218612" y="115512"/>
            <a:ext cx="2854754" cy="2185214"/>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1469575904"/>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747065" y="2186719"/>
            <a:ext cx="1096994" cy="2469179"/>
            <a:chOff x="2584746" y="2967782"/>
            <a:chExt cx="1188720" cy="2186352"/>
          </a:xfrm>
          <a:solidFill>
            <a:srgbClr val="59CC0E"/>
          </a:solidFill>
        </p:grpSpPr>
        <p:sp>
          <p:nvSpPr>
            <p:cNvPr id="58" name="Rectangle 57"/>
            <p:cNvSpPr/>
            <p:nvPr/>
          </p:nvSpPr>
          <p:spPr>
            <a:xfrm>
              <a:off x="2584746" y="319039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59" name="Rectangle 58"/>
            <p:cNvSpPr/>
            <p:nvPr/>
          </p:nvSpPr>
          <p:spPr>
            <a:xfrm>
              <a:off x="2584746" y="341299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0" name="Rectangle 59"/>
            <p:cNvSpPr/>
            <p:nvPr/>
          </p:nvSpPr>
          <p:spPr>
            <a:xfrm>
              <a:off x="2584746" y="385821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1" name="Rectangle 60"/>
            <p:cNvSpPr/>
            <p:nvPr/>
          </p:nvSpPr>
          <p:spPr>
            <a:xfrm>
              <a:off x="2584746" y="408082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2" name="Rectangle 61"/>
            <p:cNvSpPr/>
            <p:nvPr/>
          </p:nvSpPr>
          <p:spPr>
            <a:xfrm>
              <a:off x="2584746" y="4303430"/>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3" name="Rectangle 62"/>
            <p:cNvSpPr/>
            <p:nvPr/>
          </p:nvSpPr>
          <p:spPr>
            <a:xfrm>
              <a:off x="2584746"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4" name="Rectangle 63"/>
            <p:cNvSpPr/>
            <p:nvPr/>
          </p:nvSpPr>
          <p:spPr>
            <a:xfrm>
              <a:off x="2584746"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5" name="Rectangle 64"/>
            <p:cNvSpPr/>
            <p:nvPr/>
          </p:nvSpPr>
          <p:spPr>
            <a:xfrm>
              <a:off x="2584746"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6" name="Rectangle 65"/>
            <p:cNvSpPr/>
            <p:nvPr/>
          </p:nvSpPr>
          <p:spPr>
            <a:xfrm>
              <a:off x="2584746" y="2967782"/>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67" name="Rectangle 66"/>
            <p:cNvSpPr/>
            <p:nvPr/>
          </p:nvSpPr>
          <p:spPr>
            <a:xfrm>
              <a:off x="2584746" y="363560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nvGrpSpPr>
          <p:cNvPr id="69" name="Group 68"/>
          <p:cNvGrpSpPr/>
          <p:nvPr/>
        </p:nvGrpSpPr>
        <p:grpSpPr>
          <a:xfrm>
            <a:off x="3920739" y="3968988"/>
            <a:ext cx="1096994" cy="709345"/>
            <a:chOff x="4607060" y="4526038"/>
            <a:chExt cx="1188720" cy="628096"/>
          </a:xfrm>
          <a:solidFill>
            <a:srgbClr val="59CC0E"/>
          </a:solidFill>
        </p:grpSpPr>
        <p:sp>
          <p:nvSpPr>
            <p:cNvPr id="70" name="Rectangle 69"/>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71" name="Group 70"/>
            <p:cNvGrpSpPr/>
            <p:nvPr/>
          </p:nvGrpSpPr>
          <p:grpSpPr>
            <a:xfrm>
              <a:off x="4607060" y="4526038"/>
              <a:ext cx="1188720" cy="405488"/>
              <a:chOff x="4607060" y="4526038"/>
              <a:chExt cx="1188720" cy="405488"/>
            </a:xfrm>
            <a:grpFill/>
          </p:grpSpPr>
          <p:sp>
            <p:nvSpPr>
              <p:cNvPr id="72" name="Rectangle 71"/>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73" name="Rectangle 72"/>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cxnSp>
        <p:nvCxnSpPr>
          <p:cNvPr id="84" name="Straight Arrow Connector 83"/>
          <p:cNvCxnSpPr/>
          <p:nvPr/>
        </p:nvCxnSpPr>
        <p:spPr>
          <a:xfrm>
            <a:off x="3055468" y="4552628"/>
            <a:ext cx="662124"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7" name="Circular Arrow 76"/>
          <p:cNvSpPr/>
          <p:nvPr/>
        </p:nvSpPr>
        <p:spPr>
          <a:xfrm rot="15961860" flipH="1">
            <a:off x="5253199" y="1297979"/>
            <a:ext cx="3413760" cy="3412871"/>
          </a:xfrm>
          <a:prstGeom prst="circularArrow">
            <a:avLst>
              <a:gd name="adj1" fmla="val 2309"/>
              <a:gd name="adj2" fmla="val 543480"/>
              <a:gd name="adj3" fmla="val 19264399"/>
              <a:gd name="adj4" fmla="val 21396183"/>
              <a:gd name="adj5" fmla="val 486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grpSp>
        <p:nvGrpSpPr>
          <p:cNvPr id="93" name="Group 92"/>
          <p:cNvGrpSpPr/>
          <p:nvPr/>
        </p:nvGrpSpPr>
        <p:grpSpPr>
          <a:xfrm>
            <a:off x="1076679" y="4894036"/>
            <a:ext cx="9886281" cy="815445"/>
            <a:chOff x="609185" y="4296343"/>
            <a:chExt cx="7416642" cy="611584"/>
          </a:xfrm>
        </p:grpSpPr>
        <p:sp>
          <p:nvSpPr>
            <p:cNvPr id="88" name="Rectangle 87"/>
            <p:cNvSpPr/>
            <p:nvPr/>
          </p:nvSpPr>
          <p:spPr>
            <a:xfrm>
              <a:off x="609185" y="4298327"/>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PRIORITIZE</a:t>
              </a:r>
              <a:endParaRPr lang="en-US" dirty="0">
                <a:solidFill>
                  <a:schemeClr val="tx1">
                    <a:lumMod val="95000"/>
                    <a:lumOff val="5000"/>
                  </a:schemeClr>
                </a:solidFill>
              </a:endParaRPr>
            </a:p>
          </p:txBody>
        </p:sp>
        <p:sp>
          <p:nvSpPr>
            <p:cNvPr id="89" name="Rectangle 88"/>
            <p:cNvSpPr/>
            <p:nvPr/>
          </p:nvSpPr>
          <p:spPr>
            <a:xfrm>
              <a:off x="2239865" y="4296343"/>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PLAN</a:t>
              </a:r>
              <a:endParaRPr lang="en-US" dirty="0">
                <a:solidFill>
                  <a:schemeClr val="tx1">
                    <a:lumMod val="95000"/>
                    <a:lumOff val="5000"/>
                  </a:schemeClr>
                </a:solidFill>
              </a:endParaRPr>
            </a:p>
          </p:txBody>
        </p:sp>
        <p:sp>
          <p:nvSpPr>
            <p:cNvPr id="90" name="Rectangle 89"/>
            <p:cNvSpPr/>
            <p:nvPr/>
          </p:nvSpPr>
          <p:spPr>
            <a:xfrm>
              <a:off x="4108484" y="4297335"/>
              <a:ext cx="182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EXECUTE</a:t>
              </a:r>
              <a:endParaRPr lang="en-US" dirty="0">
                <a:solidFill>
                  <a:schemeClr val="tx1">
                    <a:lumMod val="95000"/>
                    <a:lumOff val="5000"/>
                  </a:schemeClr>
                </a:solidFill>
              </a:endParaRPr>
            </a:p>
          </p:txBody>
        </p:sp>
        <p:sp>
          <p:nvSpPr>
            <p:cNvPr id="91" name="Rectangle 90"/>
            <p:cNvSpPr/>
            <p:nvPr/>
          </p:nvSpPr>
          <p:spPr>
            <a:xfrm>
              <a:off x="5968427" y="4298327"/>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RESPOND</a:t>
              </a:r>
            </a:p>
          </p:txBody>
        </p:sp>
      </p:grpSp>
      <p:cxnSp>
        <p:nvCxnSpPr>
          <p:cNvPr id="112" name="Straight Arrow Connector 111"/>
          <p:cNvCxnSpPr/>
          <p:nvPr/>
        </p:nvCxnSpPr>
        <p:spPr>
          <a:xfrm>
            <a:off x="5321957" y="4545015"/>
            <a:ext cx="3372739" cy="0"/>
          </a:xfrm>
          <a:prstGeom prst="straightConnector1">
            <a:avLst/>
          </a:prstGeom>
          <a:ln w="762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999416" y="3946553"/>
            <a:ext cx="1096994" cy="709345"/>
            <a:chOff x="4607060" y="4526038"/>
            <a:chExt cx="1188720" cy="628096"/>
          </a:xfrm>
          <a:solidFill>
            <a:srgbClr val="59CC0E"/>
          </a:solidFill>
        </p:grpSpPr>
        <p:sp>
          <p:nvSpPr>
            <p:cNvPr id="115" name="Rectangle 114"/>
            <p:cNvSpPr/>
            <p:nvPr/>
          </p:nvSpPr>
          <p:spPr>
            <a:xfrm>
              <a:off x="4607060" y="4971254"/>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nvGrpSpPr>
            <p:cNvPr id="116" name="Group 115"/>
            <p:cNvGrpSpPr/>
            <p:nvPr/>
          </p:nvGrpSpPr>
          <p:grpSpPr>
            <a:xfrm>
              <a:off x="4607060" y="4526038"/>
              <a:ext cx="1188720" cy="405488"/>
              <a:chOff x="4607060" y="4526038"/>
              <a:chExt cx="1188720" cy="405488"/>
            </a:xfrm>
            <a:grpFill/>
          </p:grpSpPr>
          <p:sp>
            <p:nvSpPr>
              <p:cNvPr id="117" name="Rectangle 116"/>
              <p:cNvSpPr/>
              <p:nvPr/>
            </p:nvSpPr>
            <p:spPr>
              <a:xfrm>
                <a:off x="4607060" y="4748646"/>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sp>
            <p:nvSpPr>
              <p:cNvPr id="118" name="Rectangle 117"/>
              <p:cNvSpPr/>
              <p:nvPr/>
            </p:nvSpPr>
            <p:spPr>
              <a:xfrm>
                <a:off x="4607060" y="4526038"/>
                <a:ext cx="1188720" cy="1828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4"/>
                <a:endParaRPr lang="en-US" sz="2700">
                  <a:solidFill>
                    <a:prstClr val="black"/>
                  </a:solidFill>
                  <a:ea typeface="Segoe UI" pitchFamily="34" charset="0"/>
                  <a:cs typeface="Segoe UI" pitchFamily="34" charset="0"/>
                </a:endParaRPr>
              </a:p>
            </p:txBody>
          </p:sp>
        </p:grpSp>
      </p:grpSp>
      <p:sp>
        <p:nvSpPr>
          <p:cNvPr id="3" name="Title 2"/>
          <p:cNvSpPr>
            <a:spLocks noGrp="1"/>
          </p:cNvSpPr>
          <p:nvPr>
            <p:ph type="title"/>
          </p:nvPr>
        </p:nvSpPr>
        <p:spPr/>
        <p:txBody>
          <a:bodyPr/>
          <a:lstStyle/>
          <a:p>
            <a:endParaRPr lang="en-US"/>
          </a:p>
        </p:txBody>
      </p:sp>
      <p:sp>
        <p:nvSpPr>
          <p:cNvPr id="34" name="Block Arc 33"/>
          <p:cNvSpPr>
            <a:spLocks noChangeAspect="1"/>
          </p:cNvSpPr>
          <p:nvPr/>
        </p:nvSpPr>
        <p:spPr>
          <a:xfrm rot="6854915" flipH="1">
            <a:off x="8181940" y="1432629"/>
            <a:ext cx="1066775" cy="1066775"/>
          </a:xfrm>
          <a:prstGeom prst="blockArc">
            <a:avLst>
              <a:gd name="adj1" fmla="val 8730212"/>
              <a:gd name="adj2" fmla="val 5109221"/>
              <a:gd name="adj3" fmla="val 6834"/>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496" tIns="81248" rIns="162496" bIns="81248" rtlCol="0" anchor="ctr"/>
          <a:lstStyle/>
          <a:p>
            <a:pPr algn="ctr" defTabSz="1624964"/>
            <a:endParaRPr lang="en-US">
              <a:solidFill>
                <a:prstClr val="black"/>
              </a:solidFill>
              <a:latin typeface="Segoe UI" pitchFamily="34" charset="0"/>
              <a:ea typeface="Segoe UI" pitchFamily="34" charset="0"/>
              <a:cs typeface="Segoe UI" pitchFamily="34" charset="0"/>
            </a:endParaRPr>
          </a:p>
        </p:txBody>
      </p:sp>
      <p:sp>
        <p:nvSpPr>
          <p:cNvPr id="5" name="Isosceles Triangle 4"/>
          <p:cNvSpPr/>
          <p:nvPr/>
        </p:nvSpPr>
        <p:spPr bwMode="auto">
          <a:xfrm rot="13296441">
            <a:off x="8103388" y="1590665"/>
            <a:ext cx="386572" cy="22347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Rectangle 5"/>
          <p:cNvSpPr/>
          <p:nvPr/>
        </p:nvSpPr>
        <p:spPr bwMode="auto">
          <a:xfrm>
            <a:off x="1225296" y="1591056"/>
            <a:ext cx="2161234" cy="4343400"/>
          </a:xfrm>
          <a:prstGeom prst="rect">
            <a:avLst/>
          </a:prstGeom>
          <a:noFill/>
          <a:ln w="190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137441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989012" y="2057400"/>
            <a:ext cx="457200" cy="381000"/>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989012" y="2971800"/>
            <a:ext cx="1463038"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5</a:t>
            </a:r>
          </a:p>
        </p:txBody>
      </p:sp>
      <p:sp>
        <p:nvSpPr>
          <p:cNvPr id="36" name="Rounded Rectangle 35"/>
          <p:cNvSpPr/>
          <p:nvPr/>
        </p:nvSpPr>
        <p:spPr bwMode="auto">
          <a:xfrm>
            <a:off x="989012" y="3429000"/>
            <a:ext cx="822956" cy="381000"/>
          </a:xfrm>
          <a:prstGeom prst="roundRect">
            <a:avLst>
              <a:gd name="adj" fmla="val 104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3</a:t>
            </a:r>
          </a:p>
        </p:txBody>
      </p:sp>
      <p:sp>
        <p:nvSpPr>
          <p:cNvPr id="37" name="Rounded Rectangle 36"/>
          <p:cNvSpPr/>
          <p:nvPr/>
        </p:nvSpPr>
        <p:spPr bwMode="auto">
          <a:xfrm>
            <a:off x="989012" y="2514600"/>
            <a:ext cx="1828798" cy="381000"/>
          </a:xfrm>
          <a:prstGeom prst="roundRect">
            <a:avLst>
              <a:gd name="adj" fmla="val 104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8</a:t>
            </a:r>
          </a:p>
        </p:txBody>
      </p:sp>
      <p:sp>
        <p:nvSpPr>
          <p:cNvPr id="38" name="Rounded Rectangle 37"/>
          <p:cNvSpPr/>
          <p:nvPr/>
        </p:nvSpPr>
        <p:spPr bwMode="auto">
          <a:xfrm>
            <a:off x="989010" y="2057400"/>
            <a:ext cx="822958" cy="381000"/>
          </a:xfrm>
          <a:prstGeom prst="roundRect">
            <a:avLst>
              <a:gd name="adj" fmla="val 6250"/>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3</a:t>
            </a:r>
          </a:p>
        </p:txBody>
      </p:sp>
      <p:sp>
        <p:nvSpPr>
          <p:cNvPr id="39" name="TextBox 3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grpSp>
        <p:nvGrpSpPr>
          <p:cNvPr id="3" name="Group 2"/>
          <p:cNvGrpSpPr/>
          <p:nvPr/>
        </p:nvGrpSpPr>
        <p:grpSpPr>
          <a:xfrm>
            <a:off x="989008" y="3892548"/>
            <a:ext cx="1828802" cy="838200"/>
            <a:chOff x="989008" y="3892548"/>
            <a:chExt cx="1828802" cy="838200"/>
          </a:xfrm>
          <a:solidFill>
            <a:schemeClr val="accent1"/>
          </a:solidFill>
        </p:grpSpPr>
        <p:sp>
          <p:nvSpPr>
            <p:cNvPr id="41" name="Rounded Rectangle 40"/>
            <p:cNvSpPr/>
            <p:nvPr/>
          </p:nvSpPr>
          <p:spPr bwMode="auto">
            <a:xfrm>
              <a:off x="989010" y="4349748"/>
              <a:ext cx="457204" cy="381000"/>
            </a:xfrm>
            <a:prstGeom prst="roundRect">
              <a:avLst>
                <a:gd name="adj" fmla="val 11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1</a:t>
              </a:r>
            </a:p>
          </p:txBody>
        </p:sp>
        <p:sp>
          <p:nvSpPr>
            <p:cNvPr id="42" name="Rounded Rectangle 41"/>
            <p:cNvSpPr/>
            <p:nvPr/>
          </p:nvSpPr>
          <p:spPr bwMode="auto">
            <a:xfrm>
              <a:off x="989008" y="3892548"/>
              <a:ext cx="1828802"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8</a:t>
              </a:r>
            </a:p>
          </p:txBody>
        </p:sp>
      </p:grpSp>
      <p:grpSp>
        <p:nvGrpSpPr>
          <p:cNvPr id="13" name="Group 12"/>
          <p:cNvGrpSpPr/>
          <p:nvPr/>
        </p:nvGrpSpPr>
        <p:grpSpPr>
          <a:xfrm>
            <a:off x="296733" y="2508249"/>
            <a:ext cx="461665" cy="2038347"/>
            <a:chOff x="73967" y="2819400"/>
            <a:chExt cx="461665" cy="1562100"/>
          </a:xfrm>
        </p:grpSpPr>
        <p:sp>
          <p:nvSpPr>
            <p:cNvPr id="14" name="Right Arrow 13"/>
            <p:cNvSpPr/>
            <p:nvPr/>
          </p:nvSpPr>
          <p:spPr bwMode="auto">
            <a:xfrm rot="16200000">
              <a:off x="68580" y="2979420"/>
              <a:ext cx="548640" cy="228600"/>
            </a:xfrm>
            <a:prstGeom prst="rightArrow">
              <a:avLst>
                <a:gd name="adj1" fmla="val 37500"/>
                <a:gd name="adj2" fmla="val 58333"/>
              </a:avLst>
            </a:prstGeom>
            <a:solidFill>
              <a:schemeClr val="tx1"/>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rot="16200000">
              <a:off x="-228600" y="3617267"/>
              <a:ext cx="1066800" cy="461665"/>
            </a:xfrm>
            <a:prstGeom prst="rect">
              <a:avLst/>
            </a:prstGeom>
            <a:noFill/>
          </p:spPr>
          <p:txBody>
            <a:bodyPr wrap="square" rtlCol="0" anchor="ctr">
              <a:spAutoFit/>
            </a:bodyPr>
            <a:lstStyle/>
            <a:p>
              <a:pPr algn="ctr"/>
              <a:r>
                <a:rPr lang="en-US" sz="2400" dirty="0" smtClean="0">
                  <a:latin typeface="Segoe UI Light" pitchFamily="34" charset="0"/>
                  <a:ea typeface="Segoe UI" pitchFamily="34" charset="0"/>
                  <a:cs typeface="Segoe UI" pitchFamily="34" charset="0"/>
                </a:rPr>
                <a:t>Priority</a:t>
              </a:r>
              <a:endParaRPr lang="en-US" sz="1600" dirty="0" smtClean="0">
                <a:latin typeface="Segoe UI Light" pitchFamily="34" charset="0"/>
                <a:ea typeface="Segoe UI" pitchFamily="34" charset="0"/>
                <a:cs typeface="Segoe UI" pitchFamily="34" charset="0"/>
              </a:endParaRPr>
            </a:p>
          </p:txBody>
        </p:sp>
      </p:grpSp>
      <p:sp>
        <p:nvSpPr>
          <p:cNvPr id="17" name="Rounded Rectangle 16"/>
          <p:cNvSpPr/>
          <p:nvPr/>
        </p:nvSpPr>
        <p:spPr bwMode="auto">
          <a:xfrm>
            <a:off x="989012" y="4806948"/>
            <a:ext cx="1463038" cy="381000"/>
          </a:xfrm>
          <a:prstGeom prst="roundRect">
            <a:avLst>
              <a:gd name="adj" fmla="val 6667"/>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tx1"/>
                </a:solidFill>
                <a:latin typeface="Segoe UI Light" pitchFamily="34" charset="0"/>
              </a:rPr>
              <a:t>5</a:t>
            </a:r>
          </a:p>
        </p:txBody>
      </p:sp>
      <p:sp>
        <p:nvSpPr>
          <p:cNvPr id="2" name="Title 1"/>
          <p:cNvSpPr>
            <a:spLocks noGrp="1"/>
          </p:cNvSpPr>
          <p:nvPr>
            <p:ph type="title"/>
          </p:nvPr>
        </p:nvSpPr>
        <p:spPr/>
        <p:txBody>
          <a:bodyPr/>
          <a:lstStyle/>
          <a:p>
            <a:r>
              <a:rPr lang="en-US" dirty="0" smtClean="0"/>
              <a:t>Grooming the Backlog</a:t>
            </a:r>
            <a:endParaRPr lang="en-US" dirty="0"/>
          </a:p>
        </p:txBody>
      </p:sp>
    </p:spTree>
    <p:extLst>
      <p:ext uri="{BB962C8B-B14F-4D97-AF65-F5344CB8AC3E}">
        <p14:creationId xmlns:p14="http://schemas.microsoft.com/office/powerpoint/2010/main" val="3776782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9964E-6 4.44444E-6 L 0.01498 -0.1338 " pathEditMode="relative" rAng="0" ptsTypes="AA">
                                      <p:cBhvr>
                                        <p:cTn id="6" dur="1600" fill="hold"/>
                                        <p:tgtEl>
                                          <p:spTgt spid="17"/>
                                        </p:tgtEl>
                                        <p:attrNameLst>
                                          <p:attrName>ppt_x</p:attrName>
                                          <p:attrName>ppt_y</p:attrName>
                                        </p:attrNameLst>
                                      </p:cBhvr>
                                      <p:rCtr x="742" y="-6690"/>
                                    </p:animMotion>
                                  </p:childTnLst>
                                </p:cTn>
                              </p:par>
                              <p:par>
                                <p:cTn id="7" presetID="42" presetClass="path" presetSubtype="0" accel="50000" decel="50000" fill="hold" nodeType="withEffect">
                                  <p:stCondLst>
                                    <p:cond delay="900"/>
                                  </p:stCondLst>
                                  <p:childTnLst>
                                    <p:animMotion origin="layout" path="M -4.58453E-7 -3.7037E-6 L -4.58453E-7 0.06852 " pathEditMode="relative" rAng="0" ptsTypes="AA">
                                      <p:cBhvr>
                                        <p:cTn id="8" dur="1300" fill="hold"/>
                                        <p:tgtEl>
                                          <p:spTgt spid="3"/>
                                        </p:tgtEl>
                                        <p:attrNameLst>
                                          <p:attrName>ppt_x</p:attrName>
                                          <p:attrName>ppt_y</p:attrName>
                                        </p:attrNameLst>
                                      </p:cBhvr>
                                      <p:rCtr x="0"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989012" y="2057400"/>
            <a:ext cx="457200" cy="381000"/>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dirty="0" smtClean="0">
              <a:solidFill>
                <a:srgbClr val="FFFFFF"/>
              </a:solidFill>
              <a:latin typeface="Segoe UI Light" pitchFamily="34" charset="0"/>
            </a:endParaRPr>
          </a:p>
        </p:txBody>
      </p:sp>
      <p:sp>
        <p:nvSpPr>
          <p:cNvPr id="35" name="Rounded Rectangle 34"/>
          <p:cNvSpPr/>
          <p:nvPr/>
        </p:nvSpPr>
        <p:spPr bwMode="auto">
          <a:xfrm>
            <a:off x="989012" y="2971800"/>
            <a:ext cx="1463038" cy="381000"/>
          </a:xfrm>
          <a:prstGeom prst="roundRect">
            <a:avLst>
              <a:gd name="adj" fmla="val 79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5</a:t>
            </a:r>
          </a:p>
        </p:txBody>
      </p:sp>
      <p:sp>
        <p:nvSpPr>
          <p:cNvPr id="36" name="Rounded Rectangle 35"/>
          <p:cNvSpPr/>
          <p:nvPr/>
        </p:nvSpPr>
        <p:spPr bwMode="auto">
          <a:xfrm>
            <a:off x="989012" y="3429000"/>
            <a:ext cx="822956"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3</a:t>
            </a:r>
          </a:p>
        </p:txBody>
      </p:sp>
      <p:sp>
        <p:nvSpPr>
          <p:cNvPr id="37" name="Rounded Rectangle 36"/>
          <p:cNvSpPr/>
          <p:nvPr/>
        </p:nvSpPr>
        <p:spPr bwMode="auto">
          <a:xfrm>
            <a:off x="989012" y="2514600"/>
            <a:ext cx="1828798" cy="381000"/>
          </a:xfrm>
          <a:prstGeom prst="roundRect">
            <a:avLst>
              <a:gd name="adj" fmla="val 791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8</a:t>
            </a:r>
          </a:p>
        </p:txBody>
      </p:sp>
      <p:sp>
        <p:nvSpPr>
          <p:cNvPr id="38" name="Rounded Rectangle 37"/>
          <p:cNvSpPr/>
          <p:nvPr/>
        </p:nvSpPr>
        <p:spPr bwMode="auto">
          <a:xfrm>
            <a:off x="989010" y="2057400"/>
            <a:ext cx="822958"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3</a:t>
            </a:r>
            <a:endParaRPr lang="en-US" dirty="0">
              <a:solidFill>
                <a:srgbClr val="FFFFFF"/>
              </a:solidFill>
              <a:latin typeface="Segoe UI Light" pitchFamily="34" charset="0"/>
            </a:endParaRPr>
          </a:p>
        </p:txBody>
      </p:sp>
      <p:sp>
        <p:nvSpPr>
          <p:cNvPr id="39" name="TextBox 38"/>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40" name="Rounded Rectangle 39"/>
          <p:cNvSpPr/>
          <p:nvPr/>
        </p:nvSpPr>
        <p:spPr bwMode="auto">
          <a:xfrm>
            <a:off x="989012" y="4806948"/>
            <a:ext cx="457202" cy="381000"/>
          </a:xfrm>
          <a:prstGeom prst="roundRect">
            <a:avLst>
              <a:gd name="adj" fmla="val 91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1</a:t>
            </a:r>
          </a:p>
        </p:txBody>
      </p:sp>
      <p:sp>
        <p:nvSpPr>
          <p:cNvPr id="41" name="Rounded Rectangle 40"/>
          <p:cNvSpPr/>
          <p:nvPr/>
        </p:nvSpPr>
        <p:spPr bwMode="auto">
          <a:xfrm>
            <a:off x="989010" y="4349748"/>
            <a:ext cx="1828800" cy="381000"/>
          </a:xfrm>
          <a:prstGeom prst="roundRect">
            <a:avLst>
              <a:gd name="adj" fmla="val 11667"/>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a:solidFill>
                  <a:srgbClr val="FFFFFF"/>
                </a:solidFill>
                <a:latin typeface="Segoe UI Light" pitchFamily="34" charset="0"/>
              </a:rPr>
              <a:t>8</a:t>
            </a:r>
          </a:p>
        </p:txBody>
      </p:sp>
      <p:sp>
        <p:nvSpPr>
          <p:cNvPr id="42" name="Rounded Rectangle 41"/>
          <p:cNvSpPr/>
          <p:nvPr/>
        </p:nvSpPr>
        <p:spPr bwMode="auto">
          <a:xfrm>
            <a:off x="989008" y="3892548"/>
            <a:ext cx="1463042" cy="381000"/>
          </a:xfrm>
          <a:prstGeom prst="roundRect">
            <a:avLst>
              <a:gd name="adj" fmla="val 5504"/>
            </a:avLst>
          </a:prstGeom>
          <a:solidFill>
            <a:srgbClr val="457EC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latin typeface="Segoe UI Light" pitchFamily="34" charset="0"/>
              </a:rPr>
              <a:t>5</a:t>
            </a:r>
          </a:p>
        </p:txBody>
      </p:sp>
      <p:sp>
        <p:nvSpPr>
          <p:cNvPr id="43" name="Title 42"/>
          <p:cNvSpPr>
            <a:spLocks noGrp="1"/>
          </p:cNvSpPr>
          <p:nvPr>
            <p:ph type="title"/>
          </p:nvPr>
        </p:nvSpPr>
        <p:spPr/>
        <p:txBody>
          <a:bodyPr/>
          <a:lstStyle/>
          <a:p>
            <a:r>
              <a:rPr lang="en-US" dirty="0" smtClean="0"/>
              <a:t>Grooming the Backlog</a:t>
            </a:r>
            <a:endParaRPr lang="en-US" dirty="0"/>
          </a:p>
        </p:txBody>
      </p:sp>
      <p:sp>
        <p:nvSpPr>
          <p:cNvPr id="13" name="Rounded Rectangle 12"/>
          <p:cNvSpPr/>
          <p:nvPr/>
        </p:nvSpPr>
        <p:spPr bwMode="auto">
          <a:xfrm>
            <a:off x="989012" y="3892548"/>
            <a:ext cx="1463038" cy="381000"/>
          </a:xfrm>
          <a:prstGeom prst="roundRect">
            <a:avLst>
              <a:gd name="adj" fmla="val 7917"/>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tx1"/>
                </a:solidFill>
                <a:latin typeface="Segoe UI Light" pitchFamily="34" charset="0"/>
              </a:rPr>
              <a:t>5</a:t>
            </a:r>
          </a:p>
        </p:txBody>
      </p:sp>
    </p:spTree>
    <p:extLst>
      <p:ext uri="{BB962C8B-B14F-4D97-AF65-F5344CB8AC3E}">
        <p14:creationId xmlns:p14="http://schemas.microsoft.com/office/powerpoint/2010/main" val="2855725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11500" y="2222500"/>
            <a:ext cx="5334000" cy="2420752"/>
            <a:chOff x="1828800" y="2362200"/>
            <a:chExt cx="3438525" cy="1905000"/>
          </a:xfrm>
        </p:grpSpPr>
        <p:sp>
          <p:nvSpPr>
            <p:cNvPr id="14" name="Left Brace 13"/>
            <p:cNvSpPr/>
            <p:nvPr/>
          </p:nvSpPr>
          <p:spPr>
            <a:xfrm>
              <a:off x="1828800" y="2362200"/>
              <a:ext cx="304800" cy="1371600"/>
            </a:xfrm>
            <a:prstGeom prst="leftBrace">
              <a:avLst>
                <a:gd name="adj1" fmla="val 10964"/>
                <a:gd name="adj2" fmla="val 226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2143125" y="2438400"/>
              <a:ext cx="31242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latin typeface="Segoe UI Light" pitchFamily="34" charset="0"/>
                </a:rPr>
                <a:t>Acceptance Criteria</a:t>
              </a:r>
            </a:p>
            <a:p>
              <a:pPr marL="285750" indent="-285750">
                <a:buFont typeface="Arial" pitchFamily="34" charset="0"/>
                <a:buChar char="•"/>
              </a:pPr>
              <a:r>
                <a:rPr lang="en-US" sz="2400" dirty="0" smtClean="0">
                  <a:solidFill>
                    <a:schemeClr val="tx1"/>
                  </a:solidFill>
                  <a:latin typeface="Segoe UI Light" pitchFamily="34" charset="0"/>
                </a:rPr>
                <a:t>I can search for ….</a:t>
              </a:r>
            </a:p>
            <a:p>
              <a:pPr marL="285750" indent="-285750">
                <a:buFont typeface="Arial" pitchFamily="34" charset="0"/>
                <a:buChar char="•"/>
              </a:pPr>
              <a:r>
                <a:rPr lang="en-US" sz="2400" dirty="0" smtClean="0">
                  <a:solidFill>
                    <a:schemeClr val="tx1"/>
                  </a:solidFill>
                  <a:latin typeface="Segoe UI Light" pitchFamily="34" charset="0"/>
                </a:rPr>
                <a:t>I can pay with a ….</a:t>
              </a:r>
            </a:p>
            <a:p>
              <a:pPr marL="285750" indent="-285750">
                <a:buFont typeface="Arial" pitchFamily="34" charset="0"/>
                <a:buChar char="•"/>
              </a:pPr>
              <a:r>
                <a:rPr lang="en-US" sz="2400" dirty="0" smtClean="0">
                  <a:solidFill>
                    <a:schemeClr val="tx1"/>
                  </a:solidFill>
                  <a:latin typeface="Segoe UI Light" pitchFamily="34" charset="0"/>
                </a:rPr>
                <a:t>I can view and edit …</a:t>
              </a:r>
            </a:p>
          </p:txBody>
        </p:sp>
      </p:grpSp>
      <p:cxnSp>
        <p:nvCxnSpPr>
          <p:cNvPr id="16" name="Straight Connector 15"/>
          <p:cNvCxnSpPr/>
          <p:nvPr/>
        </p:nvCxnSpPr>
        <p:spPr>
          <a:xfrm>
            <a:off x="912812" y="19050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989012" y="2057400"/>
            <a:ext cx="457200" cy="381000"/>
          </a:xfrm>
          <a:prstGeom prst="round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989012" y="2971800"/>
            <a:ext cx="1463038" cy="381000"/>
          </a:xfrm>
          <a:prstGeom prst="roundRect">
            <a:avLst>
              <a:gd name="adj" fmla="val 7436"/>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19" name="Rounded Rectangle 18"/>
          <p:cNvSpPr/>
          <p:nvPr/>
        </p:nvSpPr>
        <p:spPr bwMode="auto">
          <a:xfrm>
            <a:off x="989012" y="3429000"/>
            <a:ext cx="822956" cy="381000"/>
          </a:xfrm>
          <a:prstGeom prst="roundRect">
            <a:avLst>
              <a:gd name="adj" fmla="val 7436"/>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20" name="Rounded Rectangle 19"/>
          <p:cNvSpPr/>
          <p:nvPr/>
        </p:nvSpPr>
        <p:spPr bwMode="auto">
          <a:xfrm>
            <a:off x="989012" y="2514600"/>
            <a:ext cx="1828798" cy="381000"/>
          </a:xfrm>
          <a:prstGeom prst="roundRect">
            <a:avLst>
              <a:gd name="adj" fmla="val 6118"/>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21" name="Rounded Rectangle 20"/>
          <p:cNvSpPr/>
          <p:nvPr/>
        </p:nvSpPr>
        <p:spPr bwMode="auto">
          <a:xfrm>
            <a:off x="989010" y="2057400"/>
            <a:ext cx="822958" cy="381000"/>
          </a:xfrm>
          <a:prstGeom prst="roundRect">
            <a:avLst>
              <a:gd name="adj" fmla="val 8755"/>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22" name="TextBox 21"/>
          <p:cNvSpPr txBox="1"/>
          <p:nvPr/>
        </p:nvSpPr>
        <p:spPr>
          <a:xfrm>
            <a:off x="836612" y="1418967"/>
            <a:ext cx="3062288" cy="461665"/>
          </a:xfrm>
          <a:prstGeom prst="rect">
            <a:avLst/>
          </a:prstGeom>
          <a:noFill/>
        </p:spPr>
        <p:txBody>
          <a:bodyPr wrap="square" rtlCol="0">
            <a:spAutoFit/>
          </a:bodyPr>
          <a:lstStyle/>
          <a:p>
            <a:r>
              <a:rPr lang="en-US" sz="2400" dirty="0" smtClean="0">
                <a:latin typeface="Segoe UI Light" pitchFamily="34" charset="0"/>
                <a:ea typeface="Segoe UI" pitchFamily="34" charset="0"/>
                <a:cs typeface="Segoe UI" pitchFamily="34" charset="0"/>
              </a:rPr>
              <a:t>Product Backlog</a:t>
            </a:r>
          </a:p>
        </p:txBody>
      </p:sp>
      <p:sp>
        <p:nvSpPr>
          <p:cNvPr id="23" name="Rounded Rectangle 22"/>
          <p:cNvSpPr/>
          <p:nvPr/>
        </p:nvSpPr>
        <p:spPr bwMode="auto">
          <a:xfrm>
            <a:off x="989012" y="4806948"/>
            <a:ext cx="457202" cy="381000"/>
          </a:xfrm>
          <a:prstGeom prst="roundRect">
            <a:avLst>
              <a:gd name="adj" fmla="val 8755"/>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24" name="Rounded Rectangle 23"/>
          <p:cNvSpPr/>
          <p:nvPr/>
        </p:nvSpPr>
        <p:spPr bwMode="auto">
          <a:xfrm>
            <a:off x="989010" y="4349748"/>
            <a:ext cx="1828800" cy="381000"/>
          </a:xfrm>
          <a:prstGeom prst="roundRect">
            <a:avLst>
              <a:gd name="adj" fmla="val 6118"/>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25" name="Rounded Rectangle 24"/>
          <p:cNvSpPr/>
          <p:nvPr/>
        </p:nvSpPr>
        <p:spPr bwMode="auto">
          <a:xfrm>
            <a:off x="989008" y="3892548"/>
            <a:ext cx="1463042" cy="381000"/>
          </a:xfrm>
          <a:prstGeom prst="roundRect">
            <a:avLst>
              <a:gd name="adj" fmla="val 7436"/>
            </a:avLst>
          </a:prstGeom>
          <a:solidFill>
            <a:srgbClr val="59CC0E"/>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dirty="0">
              <a:solidFill>
                <a:srgbClr val="FFFFFF"/>
              </a:solidFill>
              <a:latin typeface="Segoe UI Light" pitchFamily="34" charset="0"/>
            </a:endParaRPr>
          </a:p>
        </p:txBody>
      </p:sp>
      <p:sp>
        <p:nvSpPr>
          <p:cNvPr id="30" name="Title 29"/>
          <p:cNvSpPr>
            <a:spLocks noGrp="1"/>
          </p:cNvSpPr>
          <p:nvPr>
            <p:ph type="title"/>
          </p:nvPr>
        </p:nvSpPr>
        <p:spPr/>
        <p:txBody>
          <a:bodyPr/>
          <a:lstStyle/>
          <a:p>
            <a:r>
              <a:rPr lang="en-US" dirty="0" smtClean="0"/>
              <a:t>Acceptance Criteria</a:t>
            </a:r>
            <a:endParaRPr lang="en-US" dirty="0"/>
          </a:p>
        </p:txBody>
      </p:sp>
    </p:spTree>
    <p:extLst>
      <p:ext uri="{BB962C8B-B14F-4D97-AF65-F5344CB8AC3E}">
        <p14:creationId xmlns:p14="http://schemas.microsoft.com/office/powerpoint/2010/main" val="2198434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a:t>
            </a:r>
            <a:r>
              <a:rPr lang="en-US" dirty="0" smtClean="0"/>
              <a:t>emo </a:t>
            </a:r>
            <a:endParaRPr lang="en-US" dirty="0"/>
          </a:p>
        </p:txBody>
      </p:sp>
      <p:sp>
        <p:nvSpPr>
          <p:cNvPr id="2" name="Subtitle 1"/>
          <p:cNvSpPr>
            <a:spLocks noGrp="1"/>
          </p:cNvSpPr>
          <p:nvPr>
            <p:ph type="subTitle" idx="1"/>
          </p:nvPr>
        </p:nvSpPr>
        <p:spPr/>
        <p:txBody>
          <a:bodyPr/>
          <a:lstStyle/>
          <a:p>
            <a:r>
              <a:rPr lang="en-US" dirty="0" smtClean="0"/>
              <a:t>Agile backlog management with Scrum and </a:t>
            </a:r>
          </a:p>
          <a:p>
            <a:r>
              <a:rPr lang="en-US" dirty="0" smtClean="0"/>
              <a:t>Team Foundation Server 2012</a:t>
            </a:r>
            <a:endParaRPr lang="en-US" dirty="0"/>
          </a:p>
        </p:txBody>
      </p:sp>
      <p:sp>
        <p:nvSpPr>
          <p:cNvPr id="3" name="Title 1"/>
          <p:cNvSpPr>
            <a:spLocks noGrp="1"/>
          </p:cNvSpPr>
          <p:nvPr>
            <p:ph type="ctrTitle"/>
          </p:nvPr>
        </p:nvSpPr>
        <p:spPr/>
        <p:txBody>
          <a:bodyPr/>
          <a:lstStyle/>
          <a:p>
            <a:r>
              <a:rPr lang="en-US" dirty="0" smtClean="0"/>
              <a:t>Prioritizing</a:t>
            </a:r>
            <a:endParaRPr lang="en-US" dirty="0"/>
          </a:p>
        </p:txBody>
      </p:sp>
    </p:spTree>
    <p:extLst>
      <p:ext uri="{BB962C8B-B14F-4D97-AF65-F5344CB8AC3E}">
        <p14:creationId xmlns:p14="http://schemas.microsoft.com/office/powerpoint/2010/main" val="20672099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Peter Provost</External_x0020_Speaker>
    <Session_x0020_Code xmlns="2295e2e7-0eeb-498e-8716-217bb2ee6ee3">DEV318</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2006/documentManagement/types"/>
    <ds:schemaRef ds:uri="http://www.w3.org/XML/1998/namespace"/>
    <ds:schemaRef ds:uri="http://purl.org/dc/elements/1.1/"/>
    <ds:schemaRef ds:uri="8b529f77-48ab-4581-b468-93f09345b8aa"/>
    <ds:schemaRef ds:uri="http://purl.org/dc/terms/"/>
    <ds:schemaRef ds:uri="http://schemas.microsoft.com/office/infopath/2007/PartnerControls"/>
    <ds:schemaRef ds:uri="http://schemas.openxmlformats.org/package/2006/metadata/core-properties"/>
    <ds:schemaRef ds:uri="2295e2e7-0eeb-498e-8716-217bb2ee6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160</TotalTime>
  <Words>1025</Words>
  <Application>Microsoft Office PowerPoint</Application>
  <PresentationFormat>Custom</PresentationFormat>
  <Paragraphs>256</Paragraphs>
  <Slides>42</Slides>
  <Notes>17</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TechEd_2012_Template_16x9</vt:lpstr>
      <vt:lpstr>White with Consolas font for code slides</vt:lpstr>
      <vt:lpstr>Working on an Agile Team with Visual Studio 2012 and Team Foundation Server 2012</vt:lpstr>
      <vt:lpstr>Agenda</vt:lpstr>
      <vt:lpstr>The Agile Manifesto</vt:lpstr>
      <vt:lpstr>Prioritizing the work</vt:lpstr>
      <vt:lpstr>PowerPoint Presentation</vt:lpstr>
      <vt:lpstr>Grooming the Backlog</vt:lpstr>
      <vt:lpstr>Grooming the Backlog</vt:lpstr>
      <vt:lpstr>Acceptance Criteria</vt:lpstr>
      <vt:lpstr>Prioritizing</vt:lpstr>
      <vt:lpstr>Planning the work</vt:lpstr>
      <vt:lpstr>PowerPoint Presentation</vt:lpstr>
      <vt:lpstr>Planning</vt:lpstr>
      <vt:lpstr>Planning</vt:lpstr>
      <vt:lpstr>Planning</vt:lpstr>
      <vt:lpstr>Planning</vt:lpstr>
      <vt:lpstr>Planning</vt:lpstr>
      <vt:lpstr>Planning</vt:lpstr>
      <vt:lpstr>Planning</vt:lpstr>
      <vt:lpstr>Executing on the plan</vt:lpstr>
      <vt:lpstr>PowerPoint Presentation</vt:lpstr>
      <vt:lpstr>Executing</vt:lpstr>
      <vt:lpstr>Red, Green, Refactor</vt:lpstr>
      <vt:lpstr>Red, Green, Refactor</vt:lpstr>
      <vt:lpstr>Red, Green, Refactor</vt:lpstr>
      <vt:lpstr>Red, Green, Refactor</vt:lpstr>
      <vt:lpstr>Red, Green, Refactor</vt:lpstr>
      <vt:lpstr>Executing</vt:lpstr>
      <vt:lpstr>Responding to change</vt:lpstr>
      <vt:lpstr>PowerPoint Presentation</vt:lpstr>
      <vt:lpstr>Planning</vt:lpstr>
      <vt:lpstr>Velocity</vt:lpstr>
      <vt:lpstr>Grooming the Backlog</vt:lpstr>
      <vt:lpstr>Respond to Change</vt:lpstr>
      <vt:lpstr>PowerPoint Presentation</vt:lpstr>
      <vt:lpstr>10 Things to Take Away</vt:lpstr>
      <vt:lpstr>Thank you!</vt:lpstr>
      <vt:lpstr>Related Content</vt:lpstr>
      <vt:lpstr>DEV Track Resources</vt:lpstr>
      <vt:lpstr>Resources</vt:lpstr>
      <vt:lpstr>PowerPoint Presentation</vt:lpstr>
      <vt:lpstr>MS Tag</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on an Agile Team with Visual Studio 11 and Team Foundation Server 11</dc:title>
  <dc:subject>TechEd 2012</dc:subject>
  <dc:creator>Gregg Boer</dc:creator>
  <cp:keywords>TechEd 2012</cp:keywords>
  <dc:description>Template: Jordan Cayabyab, Artitudes Design
Formatting:
Event Date: June 11-14, 2012
Event Location: Orlando, FL
Audience Type: IT Pros, Developers</dc:description>
  <cp:lastModifiedBy>Shows</cp:lastModifiedBy>
  <cp:revision>26</cp:revision>
  <cp:lastPrinted>2010-05-11T05:02:34Z</cp:lastPrinted>
  <dcterms:created xsi:type="dcterms:W3CDTF">2012-06-07T02:51:12Z</dcterms:created>
  <dcterms:modified xsi:type="dcterms:W3CDTF">2012-06-13T23:00:31Z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