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6"/>
  </p:notesMasterIdLst>
  <p:handoutMasterIdLst>
    <p:handoutMasterId r:id="rId37"/>
  </p:handoutMasterIdLst>
  <p:sldIdLst>
    <p:sldId id="355" r:id="rId6"/>
    <p:sldId id="322" r:id="rId7"/>
    <p:sldId id="344" r:id="rId8"/>
    <p:sldId id="320" r:id="rId9"/>
    <p:sldId id="335" r:id="rId10"/>
    <p:sldId id="266" r:id="rId11"/>
    <p:sldId id="348" r:id="rId12"/>
    <p:sldId id="334" r:id="rId13"/>
    <p:sldId id="346" r:id="rId14"/>
    <p:sldId id="294" r:id="rId15"/>
    <p:sldId id="268" r:id="rId16"/>
    <p:sldId id="340" r:id="rId17"/>
    <p:sldId id="342" r:id="rId18"/>
    <p:sldId id="324" r:id="rId19"/>
    <p:sldId id="350" r:id="rId20"/>
    <p:sldId id="351" r:id="rId21"/>
    <p:sldId id="352" r:id="rId22"/>
    <p:sldId id="353" r:id="rId23"/>
    <p:sldId id="354" r:id="rId24"/>
    <p:sldId id="341" r:id="rId25"/>
    <p:sldId id="343" r:id="rId26"/>
    <p:sldId id="347" r:id="rId27"/>
    <p:sldId id="339" r:id="rId28"/>
    <p:sldId id="337" r:id="rId29"/>
    <p:sldId id="356" r:id="rId30"/>
    <p:sldId id="313" r:id="rId31"/>
    <p:sldId id="314" r:id="rId32"/>
    <p:sldId id="357" r:id="rId33"/>
    <p:sldId id="271" r:id="rId34"/>
    <p:sldId id="349"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73970" autoAdjust="0"/>
  </p:normalViewPr>
  <p:slideViewPr>
    <p:cSldViewPr>
      <p:cViewPr varScale="1">
        <p:scale>
          <a:sx n="84" d="100"/>
          <a:sy n="84" d="100"/>
        </p:scale>
        <p:origin x="-1704"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1" d="100"/>
          <a:sy n="101" d="100"/>
        </p:scale>
        <p:origin x="-25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12:24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12</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EE569-5B9D-49DC-A4C9-84A8CA24338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7486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12:32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15</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530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b="1"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22</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12:33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5" name="Date Placeholder 4"/>
          <p:cNvSpPr>
            <a:spLocks noGrp="1"/>
          </p:cNvSpPr>
          <p:nvPr>
            <p:ph type="dt" idx="10"/>
          </p:nvPr>
        </p:nvSpPr>
        <p:spPr/>
        <p:txBody>
          <a:bodyPr/>
          <a:lstStyle/>
          <a:p>
            <a:fld id="{5A90950E-9D4D-4DDA-8026-61DD80581D31}" type="datetime1">
              <a:rPr lang="en-US" smtClean="0">
                <a:solidFill>
                  <a:prstClr val="black"/>
                </a:solidFill>
              </a:rPr>
              <a:pPr/>
              <a:t>6/13/2012</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smtClean="0">
                <a:solidFill>
                  <a:prstClr val="black"/>
                </a:solidFill>
              </a:rPr>
              <a:t>DPE Metro Template</a:t>
            </a:r>
            <a:endParaRPr lang="en-US" dirty="0">
              <a:solidFill>
                <a:prstClr val="black"/>
              </a:solidFill>
            </a:endParaRPr>
          </a:p>
        </p:txBody>
      </p:sp>
    </p:spTree>
    <p:extLst>
      <p:ext uri="{BB962C8B-B14F-4D97-AF65-F5344CB8AC3E}">
        <p14:creationId xmlns:p14="http://schemas.microsoft.com/office/powerpoint/2010/main" val="4186089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12:33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12:34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chemeClr val="tx1"/>
              </a:solidFill>
              <a:latin typeface="+mn-lt"/>
            </a:endParaRPr>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30</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3</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4</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D91F5-C05E-4AF4-B2B7-49E2B46D384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3865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7</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12:24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sz="quarter" idx="10"/>
          </p:nvPr>
        </p:nvSpPr>
        <p:spPr/>
        <p:txBody>
          <a:bodyPr/>
          <a:lstStyle/>
          <a:p>
            <a:fld id="{C60AD3D1-2B52-4A95-B0A4-CFEDA66100A2}" type="datetime1">
              <a:rPr lang="en-US" smtClean="0">
                <a:solidFill>
                  <a:prstClr val="black"/>
                </a:solidFill>
                <a:latin typeface="Segoe UI" pitchFamily="34" charset="0"/>
              </a:rPr>
              <a:pPr/>
              <a:t>6/13/2012</a:t>
            </a:fld>
            <a:endParaRPr lang="en-US" dirty="0">
              <a:solidFill>
                <a:prstClr val="black"/>
              </a:solidFill>
              <a:latin typeface="Segoe UI" pitchFamily="34" charset="0"/>
            </a:endParaRPr>
          </a:p>
        </p:txBody>
      </p:sp>
      <p:sp>
        <p:nvSpPr>
          <p:cNvPr id="6" name="Footer Placeholder 5"/>
          <p:cNvSpPr>
            <a:spLocks noGrp="1"/>
          </p:cNvSpPr>
          <p:nvPr>
            <p:ph type="ftr" sz="quarter" idx="11"/>
          </p:nvPr>
        </p:nvSpPr>
        <p:spPr/>
        <p:txBody>
          <a:bodyPr/>
          <a:lstStyle/>
          <a:p>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980CB99-47E3-46F4-AAEB-3919FBEFC014}" type="slidenum">
              <a:rPr lang="en-US" smtClean="0">
                <a:solidFill>
                  <a:prstClr val="black"/>
                </a:solidFill>
                <a:latin typeface="Segoe UI" pitchFamily="34" charset="0"/>
              </a:rPr>
              <a:pPr/>
              <a:t>9</a:t>
            </a:fld>
            <a:endParaRPr lang="en-US" dirty="0">
              <a:solidFill>
                <a:prstClr val="black"/>
              </a:solidFill>
              <a:latin typeface="Segoe UI" pitchFamily="34" charset="0"/>
            </a:endParaRPr>
          </a:p>
        </p:txBody>
      </p:sp>
      <p:sp>
        <p:nvSpPr>
          <p:cNvPr id="8" name="Header Placeholder 7"/>
          <p:cNvSpPr>
            <a:spLocks noGrp="1"/>
          </p:cNvSpPr>
          <p:nvPr>
            <p:ph type="hdr" sz="quarter" idx="13"/>
          </p:nvPr>
        </p:nvSpPr>
        <p:spPr/>
        <p:txBody>
          <a:bodyPr/>
          <a:lstStyle/>
          <a:p>
            <a:r>
              <a:rPr lang="en-US" smtClean="0">
                <a:solidFill>
                  <a:prstClr val="black"/>
                </a:solidFill>
              </a:rPr>
              <a:t>&lt;Conference/Group Name&gt;</a:t>
            </a:r>
            <a:endParaRPr lang="en-US" dirty="0">
              <a:solidFill>
                <a:prstClr val="black"/>
              </a:solidFill>
              <a:latin typeface="Segoe UI" pitchFamily="34" charset="0"/>
            </a:endParaRPr>
          </a:p>
        </p:txBody>
      </p:sp>
    </p:spTree>
    <p:extLst>
      <p:ext uri="{BB962C8B-B14F-4D97-AF65-F5344CB8AC3E}">
        <p14:creationId xmlns:p14="http://schemas.microsoft.com/office/powerpoint/2010/main" val="4147770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text">
    <p:spTree>
      <p:nvGrpSpPr>
        <p:cNvPr id="1" name=""/>
        <p:cNvGrpSpPr/>
        <p:nvPr/>
      </p:nvGrpSpPr>
      <p:grpSpPr>
        <a:xfrm>
          <a:off x="0" y="0"/>
          <a:ext cx="0" cy="0"/>
          <a:chOff x="0" y="0"/>
          <a:chExt cx="0" cy="0"/>
        </a:xfrm>
      </p:grpSpPr>
      <p:sp>
        <p:nvSpPr>
          <p:cNvPr id="14" name="Content Placeholder 16"/>
          <p:cNvSpPr>
            <a:spLocks noGrp="1"/>
          </p:cNvSpPr>
          <p:nvPr>
            <p:ph sz="quarter" idx="10" hasCustomPrompt="1"/>
          </p:nvPr>
        </p:nvSpPr>
        <p:spPr>
          <a:xfrm>
            <a:off x="911187" y="1700808"/>
            <a:ext cx="3359498" cy="1224136"/>
          </a:xfrm>
          <a:gradFill flip="none" rotWithShape="1">
            <a:gsLst>
              <a:gs pos="0">
                <a:srgbClr val="CE432C"/>
              </a:gs>
              <a:gs pos="100000">
                <a:schemeClr val="accent2"/>
              </a:gs>
            </a:gsLst>
            <a:lin ang="0" scaled="1"/>
            <a:tileRect/>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[name]</a:t>
            </a:r>
            <a:endParaRPr lang="en-US" dirty="0"/>
          </a:p>
        </p:txBody>
      </p:sp>
      <p:sp>
        <p:nvSpPr>
          <p:cNvPr id="15" name="Content Placeholder 16"/>
          <p:cNvSpPr>
            <a:spLocks noGrp="1"/>
          </p:cNvSpPr>
          <p:nvPr>
            <p:ph sz="quarter" idx="11" hasCustomPrompt="1"/>
          </p:nvPr>
        </p:nvSpPr>
        <p:spPr>
          <a:xfrm>
            <a:off x="4366671" y="1700808"/>
            <a:ext cx="3359498" cy="1224136"/>
          </a:xfrm>
          <a:gradFill flip="none" rotWithShape="1">
            <a:gsLst>
              <a:gs pos="0">
                <a:srgbClr val="DA8413"/>
              </a:gs>
              <a:gs pos="100000">
                <a:schemeClr val="accent6"/>
              </a:gs>
            </a:gsLst>
            <a:lin ang="0" scaled="1"/>
            <a:tileRect/>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[name]</a:t>
            </a:r>
            <a:endParaRPr lang="en-US" dirty="0"/>
          </a:p>
        </p:txBody>
      </p:sp>
      <p:sp>
        <p:nvSpPr>
          <p:cNvPr id="16" name="Title 19"/>
          <p:cNvSpPr>
            <a:spLocks noGrp="1"/>
          </p:cNvSpPr>
          <p:nvPr>
            <p:ph type="title"/>
          </p:nvPr>
        </p:nvSpPr>
        <p:spPr>
          <a:xfrm>
            <a:off x="776477" y="467967"/>
            <a:ext cx="10693139" cy="593487"/>
          </a:xfrm>
        </p:spPr>
        <p:txBody>
          <a:bodyPr>
            <a:noAutofit/>
          </a:bodyPr>
          <a:lstStyle/>
          <a:p>
            <a:r>
              <a:rPr lang="en-US" smtClean="0"/>
              <a:t>Click to edit Master title style</a:t>
            </a:r>
            <a:endParaRPr lang="en-US"/>
          </a:p>
        </p:txBody>
      </p:sp>
      <p:sp>
        <p:nvSpPr>
          <p:cNvPr id="17" name="Content Placeholder 16"/>
          <p:cNvSpPr>
            <a:spLocks noGrp="1"/>
          </p:cNvSpPr>
          <p:nvPr>
            <p:ph sz="quarter" idx="12" hasCustomPrompt="1"/>
          </p:nvPr>
        </p:nvSpPr>
        <p:spPr>
          <a:xfrm>
            <a:off x="7822155" y="1700808"/>
            <a:ext cx="3359498" cy="1224136"/>
          </a:xfrm>
          <a:gradFill flip="none" rotWithShape="1">
            <a:gsLst>
              <a:gs pos="0">
                <a:srgbClr val="034079"/>
              </a:gs>
              <a:gs pos="100000">
                <a:schemeClr val="accent1"/>
              </a:gs>
            </a:gsLst>
            <a:lin ang="0" scaled="1"/>
            <a:tileRect/>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[name]</a:t>
            </a:r>
            <a:endParaRPr lang="en-US" dirty="0"/>
          </a:p>
        </p:txBody>
      </p:sp>
      <p:sp>
        <p:nvSpPr>
          <p:cNvPr id="18" name="Content Placeholder 16"/>
          <p:cNvSpPr>
            <a:spLocks noGrp="1"/>
          </p:cNvSpPr>
          <p:nvPr>
            <p:ph sz="quarter" idx="13" hasCustomPrompt="1"/>
          </p:nvPr>
        </p:nvSpPr>
        <p:spPr>
          <a:xfrm>
            <a:off x="911187" y="2996952"/>
            <a:ext cx="6814982" cy="2520280"/>
          </a:xfrm>
          <a:gradFill flip="none" rotWithShape="1">
            <a:gsLst>
              <a:gs pos="0">
                <a:srgbClr val="621354"/>
              </a:gs>
              <a:gs pos="100000">
                <a:schemeClr val="accent4"/>
              </a:gs>
            </a:gsLst>
            <a:lin ang="0" scaled="1"/>
            <a:tileRect/>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[name]</a:t>
            </a:r>
            <a:endParaRPr lang="en-US" dirty="0"/>
          </a:p>
        </p:txBody>
      </p:sp>
      <p:sp>
        <p:nvSpPr>
          <p:cNvPr id="20" name="Content Placeholder 16"/>
          <p:cNvSpPr>
            <a:spLocks noGrp="1"/>
          </p:cNvSpPr>
          <p:nvPr>
            <p:ph sz="quarter" idx="15" hasCustomPrompt="1"/>
          </p:nvPr>
        </p:nvSpPr>
        <p:spPr>
          <a:xfrm>
            <a:off x="7822155" y="2996952"/>
            <a:ext cx="3359498" cy="2520280"/>
          </a:xfrm>
          <a:gradFill flip="none" rotWithShape="1">
            <a:gsLst>
              <a:gs pos="0">
                <a:srgbClr val="40A0A7"/>
              </a:gs>
              <a:gs pos="100000">
                <a:schemeClr val="accent5"/>
              </a:gs>
            </a:gsLst>
            <a:lin ang="0" scaled="1"/>
            <a:tileRect/>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[name]</a:t>
            </a:r>
            <a:endParaRPr lang="en-US" dirty="0"/>
          </a:p>
        </p:txBody>
      </p:sp>
      <p:sp>
        <p:nvSpPr>
          <p:cNvPr id="24" name="Content Placeholder 2"/>
          <p:cNvSpPr>
            <a:spLocks noGrp="1"/>
          </p:cNvSpPr>
          <p:nvPr>
            <p:ph sz="quarter" idx="19" hasCustomPrompt="1"/>
          </p:nvPr>
        </p:nvSpPr>
        <p:spPr>
          <a:xfrm>
            <a:off x="768888" y="980728"/>
            <a:ext cx="10700722" cy="288032"/>
          </a:xfrm>
        </p:spPr>
        <p:txBody>
          <a:bodyPr/>
          <a:lstStyle>
            <a:lvl1pPr marL="0" indent="0">
              <a:buNone/>
              <a:defRPr sz="1400"/>
            </a:lvl1pPr>
          </a:lstStyle>
          <a:p>
            <a:pPr lvl="0"/>
            <a:r>
              <a:rPr lang="en-US" dirty="0" smtClean="0"/>
              <a:t>[Subtitle]</a:t>
            </a:r>
            <a:endParaRPr lang="en-US" dirty="0"/>
          </a:p>
        </p:txBody>
      </p:sp>
    </p:spTree>
    <p:extLst>
      <p:ext uri="{BB962C8B-B14F-4D97-AF65-F5344CB8AC3E}">
        <p14:creationId xmlns:p14="http://schemas.microsoft.com/office/powerpoint/2010/main" val="34228893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700" r:id="rId9"/>
    <p:sldLayoutId id="2147483701" r:id="rId10"/>
    <p:sldLayoutId id="2147483702" r:id="rId11"/>
    <p:sldLayoutId id="2147483722" r:id="rId12"/>
    <p:sldLayoutId id="2147483734"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hyperlink" Target="http://blogs.msdn.com/cfs-file.ashx/__key/communityserver-blogs-components-weblogfiles/00-00-00-36-52-metablogapi/6663.clip_5F00_image001_5F00_66E5E1FE.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aka.ms/vs11almv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microsoft.com/msdn"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7.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29.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Continuous Feedback in Agile Teams</a:t>
            </a:r>
            <a:endParaRPr lang="en-US" dirty="0"/>
          </a:p>
        </p:txBody>
      </p:sp>
      <p:sp>
        <p:nvSpPr>
          <p:cNvPr id="3" name="Subtitle 2"/>
          <p:cNvSpPr>
            <a:spLocks noGrp="1"/>
          </p:cNvSpPr>
          <p:nvPr>
            <p:ph type="subTitle" idx="1"/>
          </p:nvPr>
        </p:nvSpPr>
        <p:spPr>
          <a:xfrm>
            <a:off x="4181452" y="5029200"/>
            <a:ext cx="6870702" cy="463255"/>
          </a:xfrm>
        </p:spPr>
        <p:txBody>
          <a:bodyPr/>
          <a:lstStyle/>
          <a:p>
            <a:r>
              <a:rPr lang="en-US" dirty="0" smtClean="0"/>
              <a:t>Justin Marks</a:t>
            </a:r>
          </a:p>
          <a:p>
            <a:r>
              <a:rPr lang="en-US" dirty="0" smtClean="0"/>
              <a:t>Senior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8524852" y="5029200"/>
            <a:ext cx="2674960" cy="9906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mtClean="0">
                <a:solidFill>
                  <a:srgbClr val="363535">
                    <a:alpha val="99000"/>
                  </a:srgbClr>
                </a:solidFill>
              </a:rPr>
              <a:t>Sebastian Holst</a:t>
            </a:r>
          </a:p>
          <a:p>
            <a:r>
              <a:rPr smtClean="0">
                <a:solidFill>
                  <a:srgbClr val="363535">
                    <a:alpha val="99000"/>
                  </a:srgbClr>
                </a:solidFill>
              </a:rPr>
              <a:t>Chief Marketing Officer</a:t>
            </a:r>
          </a:p>
          <a:p>
            <a:r>
              <a:rPr smtClean="0">
                <a:solidFill>
                  <a:srgbClr val="363535">
                    <a:alpha val="99000"/>
                  </a:srgbClr>
                </a:solidFill>
              </a:rPr>
              <a:t>PreEmptive Solutions</a:t>
            </a:r>
            <a:endParaRPr>
              <a:solidFill>
                <a:srgbClr val="363535">
                  <a:alpha val="99000"/>
                </a:srgbClr>
              </a:solidFill>
            </a:endParaRPr>
          </a:p>
        </p:txBody>
      </p:sp>
      <p:sp>
        <p:nvSpPr>
          <p:cNvPr id="6" name="Rectangle 5"/>
          <p:cNvSpPr/>
          <p:nvPr/>
        </p:nvSpPr>
        <p:spPr>
          <a:xfrm>
            <a:off x="538861" y="217670"/>
            <a:ext cx="981359" cy="369332"/>
          </a:xfrm>
          <a:prstGeom prst="rect">
            <a:avLst/>
          </a:prstGeom>
        </p:spPr>
        <p:txBody>
          <a:bodyPr wrap="none">
            <a:spAutoFit/>
          </a:bodyPr>
          <a:lstStyle/>
          <a:p>
            <a:r>
              <a:rPr lang="en-US" dirty="0">
                <a:solidFill>
                  <a:srgbClr val="FFFFFF"/>
                </a:solidFill>
              </a:rPr>
              <a:t>DEV321</a:t>
            </a:r>
          </a:p>
        </p:txBody>
      </p:sp>
    </p:spTree>
    <p:extLst>
      <p:ext uri="{BB962C8B-B14F-4D97-AF65-F5344CB8AC3E}">
        <p14:creationId xmlns:p14="http://schemas.microsoft.com/office/powerpoint/2010/main" val="75698212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of errors cause 80% of user issues</a:t>
            </a:r>
          </a:p>
        </p:txBody>
      </p:sp>
      <p:pic>
        <p:nvPicPr>
          <p:cNvPr id="5"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_image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625" y="1805780"/>
            <a:ext cx="10091950" cy="3474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a:t>
            </a:r>
            <a:r>
              <a:rPr dirty="0" smtClean="0"/>
              <a:t>a</a:t>
            </a:r>
            <a:r>
              <a:rPr spc="-333" dirty="0"/>
              <a:t>r</a:t>
            </a:r>
            <a:r>
              <a:rPr dirty="0" smtClean="0"/>
              <a:t>tner </a:t>
            </a:r>
            <a:endParaRPr lang="en-US" dirty="0"/>
          </a:p>
        </p:txBody>
      </p:sp>
      <p:sp>
        <p:nvSpPr>
          <p:cNvPr id="2" name="Title 1"/>
          <p:cNvSpPr>
            <a:spLocks noGrp="1"/>
          </p:cNvSpPr>
          <p:nvPr>
            <p:ph type="ctrTitle"/>
          </p:nvPr>
        </p:nvSpPr>
        <p:spPr/>
        <p:txBody>
          <a:bodyPr/>
          <a:lstStyle/>
          <a:p>
            <a:r>
              <a:rPr lang="en-US" dirty="0" smtClean="0"/>
              <a:t>Runtime Intelligence &amp; </a:t>
            </a:r>
            <a:r>
              <a:rPr lang="en-US" dirty="0" err="1" smtClean="0"/>
              <a:t>PreEmptive</a:t>
            </a:r>
            <a:r>
              <a:rPr lang="en-US" dirty="0" smtClean="0"/>
              <a:t> </a:t>
            </a:r>
            <a:r>
              <a:rPr lang="en-US" dirty="0">
                <a:solidFill>
                  <a:srgbClr val="F78A1E"/>
                </a:solidFill>
              </a:rPr>
              <a:t>Analytics </a:t>
            </a:r>
            <a:r>
              <a:rPr lang="en-US" dirty="0" smtClean="0"/>
              <a:t>for TFS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36576"/>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3707137" y="2307742"/>
            <a:ext cx="4774550" cy="3224964"/>
            <a:chOff x="2664114" y="1885951"/>
            <a:chExt cx="6860598" cy="4633982"/>
          </a:xfrm>
        </p:grpSpPr>
        <p:grpSp>
          <p:nvGrpSpPr>
            <p:cNvPr id="97" name="Group 96"/>
            <p:cNvGrpSpPr/>
            <p:nvPr/>
          </p:nvGrpSpPr>
          <p:grpSpPr>
            <a:xfrm>
              <a:off x="3336924" y="2503853"/>
              <a:ext cx="5514978" cy="3245713"/>
              <a:chOff x="3336924" y="2503853"/>
              <a:chExt cx="5514978" cy="3245713"/>
            </a:xfrm>
          </p:grpSpPr>
          <p:sp>
            <p:nvSpPr>
              <p:cNvPr id="132" name="Arc 131"/>
              <p:cNvSpPr/>
              <p:nvPr/>
            </p:nvSpPr>
            <p:spPr>
              <a:xfrm flipH="1">
                <a:off x="3336924" y="2503853"/>
                <a:ext cx="5514978" cy="3029474"/>
              </a:xfrm>
              <a:prstGeom prst="arc">
                <a:avLst>
                  <a:gd name="adj1" fmla="val 16205943"/>
                  <a:gd name="adj2" fmla="val 5393541"/>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3" name="Freeform 8"/>
              <p:cNvSpPr>
                <a:spLocks/>
              </p:cNvSpPr>
              <p:nvPr/>
            </p:nvSpPr>
            <p:spPr bwMode="auto">
              <a:xfrm rot="16200000">
                <a:off x="5389440" y="5377968"/>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98" name="Group 97"/>
            <p:cNvGrpSpPr/>
            <p:nvPr/>
          </p:nvGrpSpPr>
          <p:grpSpPr>
            <a:xfrm>
              <a:off x="3336924" y="2287615"/>
              <a:ext cx="5514978" cy="3245712"/>
              <a:chOff x="3336924" y="2287615"/>
              <a:chExt cx="5514978" cy="3245712"/>
            </a:xfrm>
          </p:grpSpPr>
          <p:sp>
            <p:nvSpPr>
              <p:cNvPr id="130" name="Arc 129"/>
              <p:cNvSpPr/>
              <p:nvPr/>
            </p:nvSpPr>
            <p:spPr>
              <a:xfrm>
                <a:off x="3336924" y="2503853"/>
                <a:ext cx="5514978" cy="3029474"/>
              </a:xfrm>
              <a:prstGeom prst="arc">
                <a:avLst>
                  <a:gd name="adj1" fmla="val 16205943"/>
                  <a:gd name="adj2" fmla="val 5393541"/>
                </a:avLst>
              </a:prstGeom>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Freeform 8"/>
              <p:cNvSpPr>
                <a:spLocks/>
              </p:cNvSpPr>
              <p:nvPr/>
            </p:nvSpPr>
            <p:spPr bwMode="auto">
              <a:xfrm rot="16200000" flipH="1" flipV="1">
                <a:off x="6347858" y="2367545"/>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sp>
          <p:nvSpPr>
            <p:cNvPr id="102" name="Arc 101"/>
            <p:cNvSpPr/>
            <p:nvPr/>
          </p:nvSpPr>
          <p:spPr>
            <a:xfrm flipH="1">
              <a:off x="2664114" y="1885951"/>
              <a:ext cx="6860598" cy="4248130"/>
            </a:xfrm>
            <a:prstGeom prst="arc">
              <a:avLst>
                <a:gd name="adj1" fmla="val 10740472"/>
                <a:gd name="adj2" fmla="val 6071674"/>
              </a:avLst>
            </a:prstGeom>
            <a:ln w="31750" cap="sq">
              <a:solidFill>
                <a:schemeClr val="tx1">
                  <a:lumMod val="65000"/>
                  <a:lumOff val="35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3" name="Arc 102"/>
            <p:cNvSpPr/>
            <p:nvPr/>
          </p:nvSpPr>
          <p:spPr>
            <a:xfrm flipH="1">
              <a:off x="2937164" y="2142836"/>
              <a:ext cx="6314498" cy="3734358"/>
            </a:xfrm>
            <a:prstGeom prst="arc">
              <a:avLst>
                <a:gd name="adj1" fmla="val 18963335"/>
                <a:gd name="adj2" fmla="val 6086380"/>
              </a:avLst>
            </a:prstGeom>
            <a:ln w="31750" cap="sq">
              <a:solidFill>
                <a:schemeClr val="tx2">
                  <a:lumMod val="60000"/>
                  <a:lumOff val="40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4" name="TextBox 103"/>
            <p:cNvSpPr txBox="1"/>
            <p:nvPr/>
          </p:nvSpPr>
          <p:spPr>
            <a:xfrm>
              <a:off x="6586467" y="6068841"/>
              <a:ext cx="1901752" cy="451092"/>
            </a:xfrm>
            <a:prstGeom prst="rect">
              <a:avLst/>
            </a:prstGeom>
            <a:noFill/>
          </p:spPr>
          <p:txBody>
            <a:bodyPr wrap="square" lIns="0" tIns="0" rIns="0" bIns="0" rtlCol="0">
              <a:spAutoFit/>
            </a:bodyPr>
            <a:lstStyle/>
            <a:p>
              <a:pPr defTabSz="914400">
                <a:lnSpc>
                  <a:spcPct val="85000"/>
                </a:lnSpc>
              </a:pPr>
              <a:r>
                <a:rPr lang="en-US" sz="1200" spc="-50" dirty="0" smtClean="0">
                  <a:solidFill>
                    <a:srgbClr val="000000"/>
                  </a:solidFill>
                </a:rPr>
                <a:t>MEAN TIME TO REPAIR</a:t>
              </a:r>
              <a:endParaRPr lang="en-US" sz="1200" spc="-50" dirty="0">
                <a:solidFill>
                  <a:srgbClr val="000000"/>
                </a:solidFill>
              </a:endParaRPr>
            </a:p>
          </p:txBody>
        </p:sp>
        <p:sp>
          <p:nvSpPr>
            <p:cNvPr id="105" name="TextBox 104"/>
            <p:cNvSpPr txBox="1"/>
            <p:nvPr/>
          </p:nvSpPr>
          <p:spPr>
            <a:xfrm>
              <a:off x="6586467" y="5816370"/>
              <a:ext cx="1059274" cy="225546"/>
            </a:xfrm>
            <a:prstGeom prst="rect">
              <a:avLst/>
            </a:prstGeom>
            <a:noFill/>
          </p:spPr>
          <p:txBody>
            <a:bodyPr wrap="none" lIns="0" tIns="0" rIns="0" bIns="0" rtlCol="0">
              <a:spAutoFit/>
            </a:bodyPr>
            <a:lstStyle/>
            <a:p>
              <a:pPr defTabSz="914400">
                <a:lnSpc>
                  <a:spcPct val="85000"/>
                </a:lnSpc>
              </a:pPr>
              <a:r>
                <a:rPr lang="en-US" sz="1200" spc="-50" dirty="0" smtClean="0">
                  <a:solidFill>
                    <a:srgbClr val="000000"/>
                  </a:solidFill>
                </a:rPr>
                <a:t>CYCLE TIME</a:t>
              </a:r>
              <a:endParaRPr lang="en-US" sz="1200" spc="-50" dirty="0">
                <a:solidFill>
                  <a:srgbClr val="000000"/>
                </a:solidFill>
              </a:endParaRPr>
            </a:p>
          </p:txBody>
        </p:sp>
        <p:grpSp>
          <p:nvGrpSpPr>
            <p:cNvPr id="106" name="Group 105"/>
            <p:cNvGrpSpPr/>
            <p:nvPr/>
          </p:nvGrpSpPr>
          <p:grpSpPr>
            <a:xfrm>
              <a:off x="4453950" y="2278700"/>
              <a:ext cx="1137225" cy="731095"/>
              <a:chOff x="4453950" y="2226410"/>
              <a:chExt cx="1137225" cy="812065"/>
            </a:xfrm>
          </p:grpSpPr>
          <p:sp useBgFill="1">
            <p:nvSpPr>
              <p:cNvPr id="124" name="Rectangle 123"/>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5" name="Group 124"/>
              <p:cNvGrpSpPr/>
              <p:nvPr/>
            </p:nvGrpSpPr>
            <p:grpSpPr>
              <a:xfrm>
                <a:off x="4510617" y="2270941"/>
                <a:ext cx="1023890" cy="723002"/>
                <a:chOff x="4287875" y="1664038"/>
                <a:chExt cx="1074609" cy="848292"/>
              </a:xfrm>
            </p:grpSpPr>
            <p:sp>
              <p:nvSpPr>
                <p:cNvPr id="12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2"/>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PRODUCT BACKLOG</a:t>
                  </a:r>
                  <a:endParaRPr lang="en-US" sz="900" spc="-30" dirty="0">
                    <a:gradFill>
                      <a:gsLst>
                        <a:gs pos="0">
                          <a:srgbClr val="FFFFFF"/>
                        </a:gs>
                        <a:gs pos="86000">
                          <a:srgbClr val="FFFFFF"/>
                        </a:gs>
                      </a:gsLst>
                      <a:lin ang="5400000" scaled="0"/>
                    </a:gradFill>
                  </a:endParaRPr>
                </a:p>
              </p:txBody>
            </p:sp>
            <p:sp>
              <p:nvSpPr>
                <p:cNvPr id="127" name="Rectangle 13"/>
                <p:cNvSpPr>
                  <a:spLocks noChangeArrowheads="1"/>
                </p:cNvSpPr>
                <p:nvPr/>
              </p:nvSpPr>
              <p:spPr bwMode="auto">
                <a:xfrm>
                  <a:off x="4287875" y="2142048"/>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4"/>
                <p:cNvSpPr>
                  <a:spLocks noChangeArrowheads="1"/>
                </p:cNvSpPr>
                <p:nvPr/>
              </p:nvSpPr>
              <p:spPr bwMode="auto">
                <a:xfrm>
                  <a:off x="4287875" y="2270776"/>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7" name="Group 106"/>
            <p:cNvGrpSpPr/>
            <p:nvPr/>
          </p:nvGrpSpPr>
          <p:grpSpPr>
            <a:xfrm>
              <a:off x="6591382" y="5031141"/>
              <a:ext cx="1137225" cy="731095"/>
              <a:chOff x="6591382" y="5261350"/>
              <a:chExt cx="1137225" cy="812065"/>
            </a:xfrm>
          </p:grpSpPr>
          <p:sp useBgFill="1">
            <p:nvSpPr>
              <p:cNvPr id="118" name="Rectangle 117"/>
              <p:cNvSpPr/>
              <p:nvPr/>
            </p:nvSpPr>
            <p:spPr bwMode="auto">
              <a:xfrm>
                <a:off x="6591382" y="526135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6648049" y="5305881"/>
                <a:ext cx="1023890" cy="723002"/>
                <a:chOff x="6675475" y="5575638"/>
                <a:chExt cx="1074609" cy="848292"/>
              </a:xfrm>
            </p:grpSpPr>
            <p:sp>
              <p:nvSpPr>
                <p:cNvPr id="120" name="Rectangle 13"/>
                <p:cNvSpPr>
                  <a:spLocks noChangeArrowheads="1"/>
                </p:cNvSpPr>
                <p:nvPr/>
              </p:nvSpPr>
              <p:spPr bwMode="auto">
                <a:xfrm>
                  <a:off x="6675475" y="6053648"/>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4"/>
                <p:cNvSpPr>
                  <a:spLocks noChangeArrowheads="1"/>
                </p:cNvSpPr>
                <p:nvPr/>
              </p:nvSpPr>
              <p:spPr bwMode="auto">
                <a:xfrm>
                  <a:off x="6675475" y="6182376"/>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5"/>
                <p:cNvSpPr>
                  <a:spLocks/>
                </p:cNvSpPr>
                <p:nvPr/>
              </p:nvSpPr>
              <p:spPr bwMode="auto">
                <a:xfrm>
                  <a:off x="6675475" y="63111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12"/>
                <p:cNvSpPr>
                  <a:spLocks/>
                </p:cNvSpPr>
                <p:nvPr/>
              </p:nvSpPr>
              <p:spPr bwMode="auto">
                <a:xfrm>
                  <a:off x="6675475" y="55756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3"/>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OPS BACKLOG</a:t>
                  </a:r>
                  <a:endParaRPr lang="en-US" sz="900" spc="-30" dirty="0">
                    <a:gradFill>
                      <a:gsLst>
                        <a:gs pos="0">
                          <a:srgbClr val="FFFFFF"/>
                        </a:gs>
                        <a:gs pos="86000">
                          <a:srgbClr val="FFFFFF"/>
                        </a:gs>
                      </a:gsLst>
                      <a:lin ang="5400000" scaled="0"/>
                    </a:gradFill>
                  </a:endParaRPr>
                </a:p>
              </p:txBody>
            </p:sp>
          </p:grpSp>
        </p:grpSp>
        <p:grpSp>
          <p:nvGrpSpPr>
            <p:cNvPr id="108" name="Group 107"/>
            <p:cNvGrpSpPr/>
            <p:nvPr/>
          </p:nvGrpSpPr>
          <p:grpSpPr>
            <a:xfrm>
              <a:off x="3098221" y="3290656"/>
              <a:ext cx="2016109" cy="1399485"/>
              <a:chOff x="3098221" y="3290656"/>
              <a:chExt cx="2016109" cy="1399485"/>
            </a:xfrm>
          </p:grpSpPr>
          <p:sp>
            <p:nvSpPr>
              <p:cNvPr id="114" name="Oval 113"/>
              <p:cNvSpPr/>
              <p:nvPr/>
            </p:nvSpPr>
            <p:spPr bwMode="auto">
              <a:xfrm rot="11218090">
                <a:off x="3338831" y="3290656"/>
                <a:ext cx="1554480" cy="1399485"/>
              </a:xfrm>
              <a:prstGeom prst="ellipse">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5" name="TextBox 114"/>
              <p:cNvSpPr txBox="1"/>
              <p:nvPr/>
            </p:nvSpPr>
            <p:spPr>
              <a:xfrm>
                <a:off x="3685789" y="3879644"/>
                <a:ext cx="802034"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Sprint</a:t>
                </a:r>
                <a:endParaRPr lang="en-US" sz="1800" spc="-60" dirty="0">
                  <a:solidFill>
                    <a:srgbClr val="000000"/>
                  </a:solidFill>
                </a:endParaRPr>
              </a:p>
            </p:txBody>
          </p:sp>
          <p:sp>
            <p:nvSpPr>
              <p:cNvPr id="116" name="Freeform 8"/>
              <p:cNvSpPr>
                <a:spLocks/>
              </p:cNvSpPr>
              <p:nvPr/>
            </p:nvSpPr>
            <p:spPr bwMode="auto">
              <a:xfrm>
                <a:off x="3098221" y="382160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7" name="Freeform 8"/>
              <p:cNvSpPr>
                <a:spLocks/>
              </p:cNvSpPr>
              <p:nvPr/>
            </p:nvSpPr>
            <p:spPr bwMode="auto">
              <a:xfrm rot="10800000">
                <a:off x="4662802" y="3954732"/>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109" name="Group 108"/>
            <p:cNvGrpSpPr/>
            <p:nvPr/>
          </p:nvGrpSpPr>
          <p:grpSpPr>
            <a:xfrm>
              <a:off x="7076060" y="3290656"/>
              <a:ext cx="2019140" cy="1399485"/>
              <a:chOff x="7076060" y="3290656"/>
              <a:chExt cx="2019140" cy="1399485"/>
            </a:xfrm>
          </p:grpSpPr>
          <p:sp>
            <p:nvSpPr>
              <p:cNvPr id="110" name="Oval 109"/>
              <p:cNvSpPr/>
              <p:nvPr/>
            </p:nvSpPr>
            <p:spPr bwMode="auto">
              <a:xfrm rot="10381910" flipH="1">
                <a:off x="7293609" y="3290656"/>
                <a:ext cx="1554480" cy="1399485"/>
              </a:xfrm>
              <a:prstGeom prst="ellipse">
                <a:avLst/>
              </a:prstGeom>
              <a:noFill/>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1" name="TextBox 110"/>
              <p:cNvSpPr txBox="1"/>
              <p:nvPr/>
            </p:nvSpPr>
            <p:spPr>
              <a:xfrm>
                <a:off x="7528792" y="3879644"/>
                <a:ext cx="1099352"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Monitor</a:t>
                </a:r>
                <a:endParaRPr lang="en-US" sz="1800" spc="-60" dirty="0">
                  <a:solidFill>
                    <a:srgbClr val="000000"/>
                  </a:solidFill>
                </a:endParaRPr>
              </a:p>
            </p:txBody>
          </p:sp>
          <p:sp>
            <p:nvSpPr>
              <p:cNvPr id="112" name="Freeform 8"/>
              <p:cNvSpPr>
                <a:spLocks/>
              </p:cNvSpPr>
              <p:nvPr/>
            </p:nvSpPr>
            <p:spPr bwMode="auto">
              <a:xfrm flipH="1" flipV="1">
                <a:off x="8593665" y="398381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3" name="Freeform 8"/>
              <p:cNvSpPr>
                <a:spLocks/>
              </p:cNvSpPr>
              <p:nvPr/>
            </p:nvSpPr>
            <p:spPr bwMode="auto">
              <a:xfrm rot="10800000" flipH="1" flipV="1">
                <a:off x="7076060" y="3807063"/>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sp>
        <p:nvSpPr>
          <p:cNvPr id="205" name="Title 1"/>
          <p:cNvSpPr>
            <a:spLocks noGrp="1"/>
          </p:cNvSpPr>
          <p:nvPr>
            <p:ph type="title"/>
          </p:nvPr>
        </p:nvSpPr>
        <p:spPr/>
        <p:txBody>
          <a:bodyPr/>
          <a:lstStyle/>
          <a:p>
            <a:r>
              <a:rPr lang="en-US" dirty="0" smtClean="0"/>
              <a:t>PreEmptive </a:t>
            </a:r>
            <a:r>
              <a:rPr lang="en-US" dirty="0" smtClean="0">
                <a:solidFill>
                  <a:srgbClr val="F78A1E"/>
                </a:solidFill>
                <a:ea typeface="Segoe UI" pitchFamily="34" charset="0"/>
                <a:cs typeface="Segoe UI" pitchFamily="34" charset="0"/>
              </a:rPr>
              <a:t>Analytics</a:t>
            </a:r>
            <a:endParaRPr lang="en-US" dirty="0"/>
          </a:p>
        </p:txBody>
      </p:sp>
      <p:grpSp>
        <p:nvGrpSpPr>
          <p:cNvPr id="83" name="Group 82"/>
          <p:cNvGrpSpPr/>
          <p:nvPr/>
        </p:nvGrpSpPr>
        <p:grpSpPr>
          <a:xfrm>
            <a:off x="656734" y="2992262"/>
            <a:ext cx="3690356" cy="1122538"/>
            <a:chOff x="260415" y="3553303"/>
            <a:chExt cx="3690359" cy="1122538"/>
          </a:xfrm>
        </p:grpSpPr>
        <p:grpSp>
          <p:nvGrpSpPr>
            <p:cNvPr id="84" name="Group 83"/>
            <p:cNvGrpSpPr/>
            <p:nvPr/>
          </p:nvGrpSpPr>
          <p:grpSpPr>
            <a:xfrm>
              <a:off x="2317817" y="4007740"/>
              <a:ext cx="1632957" cy="668101"/>
              <a:chOff x="2317817" y="4007740"/>
              <a:chExt cx="1632957" cy="668101"/>
            </a:xfrm>
          </p:grpSpPr>
          <p:cxnSp>
            <p:nvCxnSpPr>
              <p:cNvPr id="87" name="Straight Connector 86"/>
              <p:cNvCxnSpPr/>
              <p:nvPr/>
            </p:nvCxnSpPr>
            <p:spPr>
              <a:xfrm flipH="1" flipV="1">
                <a:off x="2317817" y="4007740"/>
                <a:ext cx="1632957" cy="650535"/>
              </a:xfrm>
              <a:prstGeom prst="line">
                <a:avLst/>
              </a:prstGeom>
              <a:blipFill dpi="0" rotWithShape="0">
                <a:blip r:embed="rId3">
                  <a:lum/>
                </a:blip>
                <a:srcRect/>
                <a:stretch>
                  <a:fillRect l="-1974347" t="-1936861" r="-3165634" b="-911397"/>
                </a:stretch>
              </a:blipFill>
              <a:ln w="28575" cap="rnd" cmpd="sng" algn="ctr">
                <a:solidFill>
                  <a:srgbClr val="F7941E"/>
                </a:solidFill>
                <a:prstDash val="solid"/>
                <a:headEnd type="none" w="med" len="med"/>
                <a:tailEnd type="none" w="med" len="med"/>
              </a:ln>
              <a:effectLst/>
            </p:spPr>
          </p:cxnSp>
          <p:sp useBgFill="1">
            <p:nvSpPr>
              <p:cNvPr id="86" name="Oval 85"/>
              <p:cNvSpPr>
                <a:spLocks noChangeAspect="1"/>
              </p:cNvSpPr>
              <p:nvPr/>
            </p:nvSpPr>
            <p:spPr bwMode="auto">
              <a:xfrm>
                <a:off x="3789085" y="4536996"/>
                <a:ext cx="138845" cy="138845"/>
              </a:xfrm>
              <a:prstGeom prst="ellipse">
                <a:avLst/>
              </a:prstGeom>
              <a:solidFill>
                <a:srgbClr val="075198">
                  <a:lumMod val="50000"/>
                </a:srgbClr>
              </a:solidFill>
              <a:ln w="31750" cap="flat" cmpd="sng" algn="ctr">
                <a:solidFill>
                  <a:srgbClr val="F7941E"/>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Segoe UI Light" pitchFamily="34" charset="0"/>
                  <a:ea typeface="微软雅黑"/>
                </a:endParaRPr>
              </a:p>
            </p:txBody>
          </p:sp>
        </p:grpSp>
        <p:sp>
          <p:nvSpPr>
            <p:cNvPr id="85" name="Rectangle 84"/>
            <p:cNvSpPr/>
            <p:nvPr/>
          </p:nvSpPr>
          <p:spPr>
            <a:xfrm>
              <a:off x="260415" y="3553303"/>
              <a:ext cx="1966075" cy="720197"/>
            </a:xfrm>
            <a:prstGeom prst="rect">
              <a:avLst/>
            </a:prstGeom>
          </p:spPr>
          <p:txBody>
            <a:bodyPr wrap="square">
              <a:spAutoFit/>
            </a:bodyPr>
            <a:lstStyle/>
            <a:p>
              <a:pPr algn="r" defTabSz="914400">
                <a:lnSpc>
                  <a:spcPct val="85000"/>
                </a:lnSpc>
                <a:defRPr/>
              </a:pPr>
              <a:r>
                <a:rPr lang="en-US" sz="1600" spc="-50" dirty="0"/>
                <a:t>Validate test plans against user patterns and preferences</a:t>
              </a:r>
            </a:p>
          </p:txBody>
        </p:sp>
      </p:grpSp>
      <p:grpSp>
        <p:nvGrpSpPr>
          <p:cNvPr id="27" name="Group 26"/>
          <p:cNvGrpSpPr/>
          <p:nvPr/>
        </p:nvGrpSpPr>
        <p:grpSpPr>
          <a:xfrm>
            <a:off x="227012" y="4419600"/>
            <a:ext cx="4648200" cy="1152132"/>
            <a:chOff x="303212" y="4419600"/>
            <a:chExt cx="4648200" cy="1152132"/>
          </a:xfrm>
        </p:grpSpPr>
        <p:grpSp>
          <p:nvGrpSpPr>
            <p:cNvPr id="52" name="Group 51"/>
            <p:cNvGrpSpPr/>
            <p:nvPr/>
          </p:nvGrpSpPr>
          <p:grpSpPr>
            <a:xfrm>
              <a:off x="303212" y="4419600"/>
              <a:ext cx="4648200" cy="1152132"/>
              <a:chOff x="-93107" y="4671830"/>
              <a:chExt cx="4648203" cy="1152132"/>
            </a:xfrm>
          </p:grpSpPr>
          <p:grpSp>
            <p:nvGrpSpPr>
              <p:cNvPr id="53" name="Group 52"/>
              <p:cNvGrpSpPr/>
              <p:nvPr/>
            </p:nvGrpSpPr>
            <p:grpSpPr>
              <a:xfrm>
                <a:off x="2955460" y="4671830"/>
                <a:ext cx="1599636" cy="563864"/>
                <a:chOff x="2955460" y="4671830"/>
                <a:chExt cx="1599636" cy="563864"/>
              </a:xfrm>
            </p:grpSpPr>
            <p:sp useBgFill="1">
              <p:nvSpPr>
                <p:cNvPr id="57" name="Oval 56"/>
                <p:cNvSpPr/>
                <p:nvPr/>
              </p:nvSpPr>
              <p:spPr bwMode="auto">
                <a:xfrm>
                  <a:off x="4322485" y="4671830"/>
                  <a:ext cx="232611" cy="232611"/>
                </a:xfrm>
                <a:prstGeom prst="ellipse">
                  <a:avLst/>
                </a:prstGeom>
                <a:solidFill>
                  <a:srgbClr val="075198">
                    <a:lumMod val="50000"/>
                  </a:srgbClr>
                </a:solidFill>
                <a:ln w="60325" cap="flat" cmpd="sng" algn="ctr">
                  <a:solidFill>
                    <a:srgbClr val="F7941E"/>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effectLst/>
                    <a:uLnTx/>
                    <a:uFillTx/>
                    <a:latin typeface="Segoe UI Light" pitchFamily="34" charset="0"/>
                    <a:ea typeface="微软雅黑"/>
                  </a:endParaRPr>
                </a:p>
              </p:txBody>
            </p:sp>
            <p:cxnSp>
              <p:nvCxnSpPr>
                <p:cNvPr id="62" name="Straight Connector 61"/>
                <p:cNvCxnSpPr/>
                <p:nvPr/>
              </p:nvCxnSpPr>
              <p:spPr>
                <a:xfrm flipH="1">
                  <a:off x="2955460" y="4824230"/>
                  <a:ext cx="1367025" cy="411464"/>
                </a:xfrm>
                <a:prstGeom prst="line">
                  <a:avLst/>
                </a:prstGeom>
                <a:blipFill dpi="0" rotWithShape="0">
                  <a:blip r:embed="rId3">
                    <a:lum/>
                  </a:blip>
                  <a:srcRect/>
                  <a:stretch>
                    <a:fillRect l="-1974347" t="-1936861" r="-3165634" b="-911397"/>
                  </a:stretch>
                </a:blipFill>
                <a:ln w="28575" cap="rnd" cmpd="sng" algn="ctr">
                  <a:solidFill>
                    <a:srgbClr val="F7941E"/>
                  </a:solidFill>
                  <a:prstDash val="solid"/>
                  <a:headEnd type="none" w="med" len="med"/>
                  <a:tailEnd type="none" w="med" len="med"/>
                </a:ln>
                <a:effectLst/>
              </p:spPr>
            </p:cxnSp>
          </p:grpSp>
          <p:sp>
            <p:nvSpPr>
              <p:cNvPr id="55" name="Rectangle 54"/>
              <p:cNvSpPr/>
              <p:nvPr/>
            </p:nvSpPr>
            <p:spPr>
              <a:xfrm>
                <a:off x="-93107" y="5103765"/>
                <a:ext cx="2910921" cy="720197"/>
              </a:xfrm>
              <a:prstGeom prst="rect">
                <a:avLst/>
              </a:prstGeom>
            </p:spPr>
            <p:txBody>
              <a:bodyPr wrap="squar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lang="en-US" sz="1600" spc="-50" dirty="0"/>
                  <a:t>Post-compile </a:t>
                </a:r>
                <a:r>
                  <a:rPr lang="en-US" sz="1600" spc="-50" dirty="0" smtClean="0"/>
                  <a:t>instrumentation beyond </a:t>
                </a:r>
                <a:r>
                  <a:rPr lang="en-US" sz="1600" spc="-50" dirty="0"/>
                  <a:t>the data center and across app layers</a:t>
                </a:r>
              </a:p>
            </p:txBody>
          </p:sp>
        </p:grpSp>
        <p:sp>
          <p:nvSpPr>
            <p:cNvPr id="94" name="TextBox 93"/>
            <p:cNvSpPr txBox="1"/>
            <p:nvPr/>
          </p:nvSpPr>
          <p:spPr>
            <a:xfrm>
              <a:off x="379412" y="4495800"/>
              <a:ext cx="2701252" cy="387798"/>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rgbClr val="00AEEF"/>
                      </a:gs>
                      <a:gs pos="100000">
                        <a:srgbClr val="00AEEF"/>
                      </a:gs>
                    </a:gsLst>
                    <a:lin ang="5400000" scaled="0"/>
                  </a:gradFill>
                  <a:latin typeface="Segoe UI Light"/>
                </a:rPr>
                <a:t>INSTRUMENTATION</a:t>
              </a:r>
              <a:endParaRPr lang="en-US" sz="4000" spc="-150" dirty="0" smtClean="0">
                <a:gradFill>
                  <a:gsLst>
                    <a:gs pos="0">
                      <a:srgbClr val="00AEEF"/>
                    </a:gs>
                    <a:gs pos="100000">
                      <a:srgbClr val="00AEEF"/>
                    </a:gs>
                  </a:gsLst>
                  <a:lin ang="5400000" scaled="0"/>
                </a:gradFill>
                <a:latin typeface="Segoe UI Light"/>
              </a:endParaRPr>
            </a:p>
          </p:txBody>
        </p:sp>
      </p:grpSp>
      <p:grpSp>
        <p:nvGrpSpPr>
          <p:cNvPr id="29" name="Group 28"/>
          <p:cNvGrpSpPr/>
          <p:nvPr/>
        </p:nvGrpSpPr>
        <p:grpSpPr>
          <a:xfrm>
            <a:off x="7092650" y="1745802"/>
            <a:ext cx="4030962" cy="1271066"/>
            <a:chOff x="7092650" y="1745802"/>
            <a:chExt cx="4030962" cy="1271066"/>
          </a:xfrm>
        </p:grpSpPr>
        <p:sp>
          <p:nvSpPr>
            <p:cNvPr id="48" name="Rectangle 47"/>
            <p:cNvSpPr/>
            <p:nvPr/>
          </p:nvSpPr>
          <p:spPr>
            <a:xfrm>
              <a:off x="8762658" y="2093913"/>
              <a:ext cx="2360954" cy="510909"/>
            </a:xfrm>
            <a:prstGeom prst="rect">
              <a:avLst/>
            </a:prstGeom>
          </p:spPr>
          <p:txBody>
            <a:bodyPr wrap="square">
              <a:spAutoFit/>
            </a:bodyPr>
            <a:lstStyle/>
            <a:p>
              <a:pPr marR="0" lvl="0" indent="0" defTabSz="914400" fontAlgn="auto">
                <a:lnSpc>
                  <a:spcPct val="85000"/>
                </a:lnSpc>
                <a:spcBef>
                  <a:spcPts val="0"/>
                </a:spcBef>
                <a:spcAft>
                  <a:spcPts val="0"/>
                </a:spcAft>
                <a:buClrTx/>
                <a:buSzTx/>
                <a:buFontTx/>
                <a:buNone/>
                <a:tabLst/>
                <a:defRPr/>
              </a:pPr>
              <a:r>
                <a:rPr lang="en-US" sz="1600" spc="-50" dirty="0"/>
                <a:t>Actionable application </a:t>
              </a:r>
              <a:r>
                <a:rPr lang="en-US" sz="1600" spc="-50" dirty="0" smtClean="0"/>
                <a:t>and </a:t>
              </a:r>
              <a:r>
                <a:rPr lang="en-US" sz="1600" spc="-50" dirty="0"/>
                <a:t>user feedback</a:t>
              </a:r>
            </a:p>
          </p:txBody>
        </p:sp>
        <p:sp>
          <p:nvSpPr>
            <p:cNvPr id="93" name="TextBox 92"/>
            <p:cNvSpPr txBox="1"/>
            <p:nvPr/>
          </p:nvSpPr>
          <p:spPr>
            <a:xfrm>
              <a:off x="8837612" y="1745802"/>
              <a:ext cx="1440331" cy="387798"/>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rgbClr val="00AEEF"/>
                      </a:gs>
                      <a:gs pos="100000">
                        <a:srgbClr val="00AEEF"/>
                      </a:gs>
                    </a:gsLst>
                    <a:lin ang="5400000" scaled="0"/>
                  </a:gradFill>
                  <a:latin typeface="Segoe UI Light"/>
                </a:rPr>
                <a:t>FEEDBACK</a:t>
              </a:r>
              <a:endParaRPr lang="en-US" sz="3200" spc="-150" dirty="0">
                <a:gradFill>
                  <a:gsLst>
                    <a:gs pos="0">
                      <a:srgbClr val="00AEEF"/>
                    </a:gs>
                    <a:gs pos="100000">
                      <a:srgbClr val="00AEEF"/>
                    </a:gs>
                  </a:gsLst>
                  <a:lin ang="5400000" scaled="0"/>
                </a:gradFill>
                <a:latin typeface="Segoe UI Light"/>
              </a:endParaRPr>
            </a:p>
          </p:txBody>
        </p:sp>
        <p:cxnSp>
          <p:nvCxnSpPr>
            <p:cNvPr id="138" name="Straight Connector 137"/>
            <p:cNvCxnSpPr/>
            <p:nvPr/>
          </p:nvCxnSpPr>
          <p:spPr>
            <a:xfrm flipV="1">
              <a:off x="7275907" y="2330766"/>
              <a:ext cx="1409305" cy="518688"/>
            </a:xfrm>
            <a:prstGeom prst="line">
              <a:avLst/>
            </a:prstGeom>
            <a:blipFill dpi="0" rotWithShape="0">
              <a:blip r:embed="rId3">
                <a:lum/>
              </a:blip>
              <a:srcRect/>
              <a:stretch>
                <a:fillRect l="-1974347" t="-1936861" r="-3165634" b="-911397"/>
              </a:stretch>
            </a:blipFill>
            <a:ln w="28575" cap="rnd" cmpd="sng" algn="ctr">
              <a:solidFill>
                <a:schemeClr val="accent3"/>
              </a:solidFill>
              <a:prstDash val="solid"/>
              <a:headEnd type="none" w="med" len="med"/>
              <a:tailEnd type="none" w="med" len="med"/>
            </a:ln>
            <a:effectLst/>
          </p:spPr>
        </p:cxnSp>
        <p:sp useBgFill="1">
          <p:nvSpPr>
            <p:cNvPr id="147" name="Oval 146"/>
            <p:cNvSpPr/>
            <p:nvPr/>
          </p:nvSpPr>
          <p:spPr bwMode="auto">
            <a:xfrm rot="5400000">
              <a:off x="7092650" y="2784257"/>
              <a:ext cx="232611" cy="232611"/>
            </a:xfrm>
            <a:prstGeom prst="ellipse">
              <a:avLst/>
            </a:prstGeom>
            <a:solidFill>
              <a:srgbClr val="075198">
                <a:lumMod val="50000"/>
              </a:srgbClr>
            </a:solidFill>
            <a:ln w="60325" cap="flat" cmpd="sng" algn="ctr">
              <a:solidFill>
                <a:schemeClr val="accent3"/>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effectLst/>
                <a:uLnTx/>
                <a:uFillTx/>
                <a:latin typeface="Segoe UI Light" pitchFamily="34" charset="0"/>
                <a:ea typeface="微软雅黑"/>
              </a:endParaRPr>
            </a:p>
          </p:txBody>
        </p:sp>
      </p:grpSp>
      <p:grpSp>
        <p:nvGrpSpPr>
          <p:cNvPr id="41" name="Group 40"/>
          <p:cNvGrpSpPr/>
          <p:nvPr/>
        </p:nvGrpSpPr>
        <p:grpSpPr>
          <a:xfrm>
            <a:off x="2436812" y="2286000"/>
            <a:ext cx="2209800" cy="1066800"/>
            <a:chOff x="2436812" y="2286000"/>
            <a:chExt cx="2209800" cy="1066800"/>
          </a:xfrm>
        </p:grpSpPr>
        <p:grpSp>
          <p:nvGrpSpPr>
            <p:cNvPr id="68" name="Group 67"/>
            <p:cNvGrpSpPr/>
            <p:nvPr/>
          </p:nvGrpSpPr>
          <p:grpSpPr>
            <a:xfrm>
              <a:off x="2436812" y="2286000"/>
              <a:ext cx="2133038" cy="983232"/>
              <a:chOff x="1609308" y="1833698"/>
              <a:chExt cx="2133038" cy="983232"/>
            </a:xfrm>
          </p:grpSpPr>
          <p:cxnSp>
            <p:nvCxnSpPr>
              <p:cNvPr id="72" name="Straight Connector 71"/>
              <p:cNvCxnSpPr/>
              <p:nvPr/>
            </p:nvCxnSpPr>
            <p:spPr>
              <a:xfrm flipH="1" flipV="1">
                <a:off x="2752308" y="2255079"/>
                <a:ext cx="990038" cy="561851"/>
              </a:xfrm>
              <a:prstGeom prst="line">
                <a:avLst/>
              </a:prstGeom>
              <a:blipFill dpi="0" rotWithShape="0">
                <a:blip r:embed="rId3">
                  <a:lum/>
                </a:blip>
                <a:srcRect/>
                <a:stretch>
                  <a:fillRect l="-1974347" t="-1936861" r="-3165634" b="-911397"/>
                </a:stretch>
              </a:blipFill>
              <a:ln w="28575" cap="rnd" cmpd="sng" algn="ctr">
                <a:solidFill>
                  <a:srgbClr val="F7941E"/>
                </a:solidFill>
                <a:prstDash val="solid"/>
                <a:headEnd type="none" w="med" len="med"/>
                <a:tailEnd type="none" w="med" len="med"/>
              </a:ln>
              <a:effectLst/>
            </p:spPr>
          </p:cxnSp>
          <p:sp>
            <p:nvSpPr>
              <p:cNvPr id="70" name="Rectangle 69"/>
              <p:cNvSpPr/>
              <p:nvPr/>
            </p:nvSpPr>
            <p:spPr>
              <a:xfrm>
                <a:off x="1609308" y="1833698"/>
                <a:ext cx="1056251" cy="510909"/>
              </a:xfrm>
              <a:prstGeom prst="rect">
                <a:avLst/>
              </a:prstGeom>
            </p:spPr>
            <p:txBody>
              <a:bodyPr wrap="squar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lang="en-US" sz="1600" spc="-50" dirty="0" smtClean="0"/>
                  <a:t>Support</a:t>
                </a:r>
                <a:r>
                  <a:rPr lang="en-US" sz="1600" spc="-50" dirty="0"/>
                  <a:t> </a:t>
                </a:r>
                <a:r>
                  <a:rPr lang="en-US" sz="1600" spc="-50" dirty="0" smtClean="0"/>
                  <a:t>priorities</a:t>
                </a:r>
                <a:endParaRPr lang="en-US" sz="1600" spc="-50" dirty="0"/>
              </a:p>
            </p:txBody>
          </p:sp>
        </p:grpSp>
        <p:sp useBgFill="1">
          <p:nvSpPr>
            <p:cNvPr id="150" name="Oval 149"/>
            <p:cNvSpPr>
              <a:spLocks noChangeAspect="1"/>
            </p:cNvSpPr>
            <p:nvPr/>
          </p:nvSpPr>
          <p:spPr bwMode="auto">
            <a:xfrm>
              <a:off x="4507767" y="3213955"/>
              <a:ext cx="138845" cy="138845"/>
            </a:xfrm>
            <a:prstGeom prst="ellipse">
              <a:avLst/>
            </a:prstGeom>
            <a:solidFill>
              <a:srgbClr val="075198">
                <a:lumMod val="50000"/>
              </a:srgbClr>
            </a:solidFill>
            <a:ln w="31750" cap="flat" cmpd="sng" algn="ctr">
              <a:solidFill>
                <a:srgbClr val="F7941E"/>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Segoe UI Light" pitchFamily="34" charset="0"/>
                <a:ea typeface="微软雅黑"/>
              </a:endParaRPr>
            </a:p>
          </p:txBody>
        </p:sp>
      </p:grpSp>
      <p:grpSp>
        <p:nvGrpSpPr>
          <p:cNvPr id="40" name="Group 39"/>
          <p:cNvGrpSpPr/>
          <p:nvPr/>
        </p:nvGrpSpPr>
        <p:grpSpPr>
          <a:xfrm>
            <a:off x="3351212" y="1689955"/>
            <a:ext cx="2729645" cy="1129445"/>
            <a:chOff x="3351212" y="1600200"/>
            <a:chExt cx="2729645" cy="1129445"/>
          </a:xfrm>
        </p:grpSpPr>
        <p:grpSp>
          <p:nvGrpSpPr>
            <p:cNvPr id="73" name="Group 72"/>
            <p:cNvGrpSpPr/>
            <p:nvPr/>
          </p:nvGrpSpPr>
          <p:grpSpPr>
            <a:xfrm>
              <a:off x="3351212" y="1600200"/>
              <a:ext cx="2620963" cy="1024940"/>
              <a:chOff x="1853905" y="917120"/>
              <a:chExt cx="2620963" cy="1024940"/>
            </a:xfrm>
          </p:grpSpPr>
          <p:cxnSp>
            <p:nvCxnSpPr>
              <p:cNvPr id="77" name="Straight Connector 76"/>
              <p:cNvCxnSpPr/>
              <p:nvPr/>
            </p:nvCxnSpPr>
            <p:spPr>
              <a:xfrm flipH="1" flipV="1">
                <a:off x="3412366" y="1347352"/>
                <a:ext cx="1062502" cy="594708"/>
              </a:xfrm>
              <a:prstGeom prst="line">
                <a:avLst/>
              </a:prstGeom>
              <a:blipFill dpi="0" rotWithShape="0">
                <a:blip r:embed="rId3">
                  <a:lum/>
                </a:blip>
                <a:srcRect/>
                <a:stretch>
                  <a:fillRect l="-1974347" t="-1936861" r="-3165634" b="-911397"/>
                </a:stretch>
              </a:blipFill>
              <a:ln w="28575" cap="rnd" cmpd="sng" algn="ctr">
                <a:solidFill>
                  <a:srgbClr val="F7941E"/>
                </a:solidFill>
                <a:prstDash val="solid"/>
                <a:headEnd type="none" w="med" len="med"/>
                <a:tailEnd type="none" w="med" len="med"/>
              </a:ln>
              <a:effectLst/>
            </p:spPr>
          </p:cxnSp>
          <p:sp>
            <p:nvSpPr>
              <p:cNvPr id="75" name="Rectangle 74"/>
              <p:cNvSpPr/>
              <p:nvPr/>
            </p:nvSpPr>
            <p:spPr>
              <a:xfrm>
                <a:off x="1853905" y="917120"/>
                <a:ext cx="1469011" cy="510909"/>
              </a:xfrm>
              <a:prstGeom prst="rect">
                <a:avLst/>
              </a:prstGeom>
            </p:spPr>
            <p:txBody>
              <a:bodyPr wrap="square">
                <a:spAutoFit/>
              </a:bodyPr>
              <a:lstStyle/>
              <a:p>
                <a:pPr algn="r" defTabSz="914400">
                  <a:lnSpc>
                    <a:spcPct val="85000"/>
                  </a:lnSpc>
                  <a:defRPr/>
                </a:pPr>
                <a:r>
                  <a:rPr lang="en-US" sz="1600" spc="-50" dirty="0" smtClean="0"/>
                  <a:t>Clarify requirements</a:t>
                </a:r>
                <a:endParaRPr lang="en-US" sz="1600" spc="-50" dirty="0"/>
              </a:p>
            </p:txBody>
          </p:sp>
        </p:grpSp>
        <p:sp useBgFill="1">
          <p:nvSpPr>
            <p:cNvPr id="151" name="Oval 150"/>
            <p:cNvSpPr>
              <a:spLocks noChangeAspect="1"/>
            </p:cNvSpPr>
            <p:nvPr/>
          </p:nvSpPr>
          <p:spPr bwMode="auto">
            <a:xfrm>
              <a:off x="5942012" y="2590800"/>
              <a:ext cx="138845" cy="138845"/>
            </a:xfrm>
            <a:prstGeom prst="ellipse">
              <a:avLst/>
            </a:prstGeom>
            <a:solidFill>
              <a:srgbClr val="075198">
                <a:lumMod val="50000"/>
              </a:srgbClr>
            </a:solidFill>
            <a:ln w="31750" cap="flat" cmpd="sng" algn="ctr">
              <a:solidFill>
                <a:srgbClr val="F7941E"/>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Segoe UI Light" pitchFamily="34" charset="0"/>
                <a:ea typeface="微软雅黑"/>
              </a:endParaRPr>
            </a:p>
          </p:txBody>
        </p:sp>
      </p:grpSp>
      <p:grpSp>
        <p:nvGrpSpPr>
          <p:cNvPr id="39" name="Group 38"/>
          <p:cNvGrpSpPr/>
          <p:nvPr/>
        </p:nvGrpSpPr>
        <p:grpSpPr>
          <a:xfrm>
            <a:off x="7847012" y="3018169"/>
            <a:ext cx="2528162" cy="510909"/>
            <a:chOff x="7847012" y="3018169"/>
            <a:chExt cx="2528162" cy="510909"/>
          </a:xfrm>
        </p:grpSpPr>
        <p:grpSp>
          <p:nvGrpSpPr>
            <p:cNvPr id="78" name="Group 77"/>
            <p:cNvGrpSpPr/>
            <p:nvPr/>
          </p:nvGrpSpPr>
          <p:grpSpPr>
            <a:xfrm>
              <a:off x="7923212" y="3018169"/>
              <a:ext cx="2451962" cy="510909"/>
              <a:chOff x="8473948" y="3347113"/>
              <a:chExt cx="2053174" cy="510909"/>
            </a:xfrm>
          </p:grpSpPr>
          <p:cxnSp>
            <p:nvCxnSpPr>
              <p:cNvPr id="82" name="Straight Connector 81"/>
              <p:cNvCxnSpPr>
                <a:stCxn id="152" idx="6"/>
              </p:cNvCxnSpPr>
              <p:nvPr/>
            </p:nvCxnSpPr>
            <p:spPr>
              <a:xfrm flipV="1">
                <a:off x="8473948" y="3494648"/>
                <a:ext cx="624401" cy="256519"/>
              </a:xfrm>
              <a:prstGeom prst="line">
                <a:avLst/>
              </a:prstGeom>
              <a:blipFill dpi="0" rotWithShape="0">
                <a:blip r:embed="rId3">
                  <a:lum/>
                </a:blip>
                <a:srcRect/>
                <a:stretch>
                  <a:fillRect l="-1974347" t="-1936861" r="-3165634" b="-911397"/>
                </a:stretch>
              </a:blipFill>
              <a:ln w="28575" cap="rnd" cmpd="sng" algn="ctr">
                <a:solidFill>
                  <a:schemeClr val="accent3"/>
                </a:solidFill>
                <a:prstDash val="solid"/>
                <a:headEnd type="none" w="med" len="med"/>
                <a:tailEnd type="none" w="med" len="med"/>
              </a:ln>
              <a:effectLst/>
            </p:spPr>
          </p:cxnSp>
          <p:sp>
            <p:nvSpPr>
              <p:cNvPr id="80" name="Rectangle 79"/>
              <p:cNvSpPr/>
              <p:nvPr/>
            </p:nvSpPr>
            <p:spPr>
              <a:xfrm>
                <a:off x="9157959" y="3347113"/>
                <a:ext cx="1369163" cy="510909"/>
              </a:xfrm>
              <a:prstGeom prst="rect">
                <a:avLst/>
              </a:prstGeom>
            </p:spPr>
            <p:txBody>
              <a:bodyPr wrap="square">
                <a:spAutoFit/>
              </a:bodyPr>
              <a:lstStyle/>
              <a:p>
                <a:pPr lvl="0" defTabSz="914400">
                  <a:lnSpc>
                    <a:spcPct val="85000"/>
                  </a:lnSpc>
                  <a:defRPr/>
                </a:pPr>
                <a:r>
                  <a:rPr lang="en-US" sz="1600" spc="-50" dirty="0" smtClean="0"/>
                  <a:t>Prevent and detect tampering </a:t>
                </a:r>
                <a:endParaRPr lang="en-US" sz="1600" spc="-50" dirty="0"/>
              </a:p>
            </p:txBody>
          </p:sp>
        </p:grpSp>
        <p:sp useBgFill="1">
          <p:nvSpPr>
            <p:cNvPr id="152" name="Oval 151"/>
            <p:cNvSpPr>
              <a:spLocks noChangeAspect="1"/>
            </p:cNvSpPr>
            <p:nvPr/>
          </p:nvSpPr>
          <p:spPr bwMode="auto">
            <a:xfrm>
              <a:off x="7847012" y="3352800"/>
              <a:ext cx="138845" cy="138845"/>
            </a:xfrm>
            <a:prstGeom prst="ellipse">
              <a:avLst/>
            </a:prstGeom>
            <a:solidFill>
              <a:srgbClr val="075198">
                <a:lumMod val="50000"/>
              </a:srgbClr>
            </a:solidFill>
            <a:ln w="31750" cap="flat" cmpd="sng" algn="ctr">
              <a:solidFill>
                <a:schemeClr val="accent3"/>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Segoe UI Light" pitchFamily="34" charset="0"/>
                <a:ea typeface="微软雅黑"/>
              </a:endParaRPr>
            </a:p>
          </p:txBody>
        </p:sp>
      </p:grpSp>
      <p:grpSp>
        <p:nvGrpSpPr>
          <p:cNvPr id="42" name="Group 41"/>
          <p:cNvGrpSpPr/>
          <p:nvPr/>
        </p:nvGrpSpPr>
        <p:grpSpPr>
          <a:xfrm>
            <a:off x="4265612" y="4648200"/>
            <a:ext cx="2541393" cy="1981200"/>
            <a:chOff x="4265612" y="4572000"/>
            <a:chExt cx="2541393" cy="1981200"/>
          </a:xfrm>
        </p:grpSpPr>
        <p:grpSp>
          <p:nvGrpSpPr>
            <p:cNvPr id="28" name="Group 27"/>
            <p:cNvGrpSpPr/>
            <p:nvPr/>
          </p:nvGrpSpPr>
          <p:grpSpPr>
            <a:xfrm>
              <a:off x="4265612" y="4714640"/>
              <a:ext cx="2541393" cy="1838560"/>
              <a:chOff x="4265612" y="4714640"/>
              <a:chExt cx="2541393" cy="1838560"/>
            </a:xfrm>
          </p:grpSpPr>
          <p:grpSp>
            <p:nvGrpSpPr>
              <p:cNvPr id="139" name="Group 138"/>
              <p:cNvGrpSpPr/>
              <p:nvPr/>
            </p:nvGrpSpPr>
            <p:grpSpPr>
              <a:xfrm>
                <a:off x="4265612" y="4714640"/>
                <a:ext cx="2541393" cy="1838560"/>
                <a:chOff x="745094" y="4493264"/>
                <a:chExt cx="2541395" cy="1838560"/>
              </a:xfrm>
            </p:grpSpPr>
            <p:cxnSp>
              <p:nvCxnSpPr>
                <p:cNvPr id="143" name="Straight Connector 142"/>
                <p:cNvCxnSpPr/>
                <p:nvPr/>
              </p:nvCxnSpPr>
              <p:spPr>
                <a:xfrm flipH="1">
                  <a:off x="1430897" y="4493264"/>
                  <a:ext cx="421103" cy="695560"/>
                </a:xfrm>
                <a:prstGeom prst="line">
                  <a:avLst/>
                </a:prstGeom>
                <a:blipFill dpi="0" rotWithShape="0">
                  <a:blip r:embed="rId3">
                    <a:lum/>
                  </a:blip>
                  <a:srcRect/>
                  <a:stretch>
                    <a:fillRect l="-1974347" t="-1936861" r="-3165634" b="-911397"/>
                  </a:stretch>
                </a:blipFill>
                <a:ln w="28575" cap="rnd" cmpd="sng" algn="ctr">
                  <a:solidFill>
                    <a:srgbClr val="F7941E"/>
                  </a:solidFill>
                  <a:prstDash val="solid"/>
                  <a:headEnd type="none" w="med" len="med"/>
                  <a:tailEnd type="none" w="med" len="med"/>
                </a:ln>
                <a:effectLst/>
              </p:spPr>
            </p:cxnSp>
            <p:sp>
              <p:nvSpPr>
                <p:cNvPr id="141" name="Rectangle 140"/>
                <p:cNvSpPr/>
                <p:nvPr/>
              </p:nvSpPr>
              <p:spPr>
                <a:xfrm>
                  <a:off x="745094" y="5611627"/>
                  <a:ext cx="2541395" cy="720197"/>
                </a:xfrm>
                <a:prstGeom prst="rect">
                  <a:avLst/>
                </a:prstGeom>
              </p:spPr>
              <p:txBody>
                <a:bodyPr wrap="square">
                  <a:spAutoFit/>
                </a:bodyPr>
                <a:lstStyle/>
                <a:p>
                  <a:pPr defTabSz="914400">
                    <a:lnSpc>
                      <a:spcPct val="85000"/>
                    </a:lnSpc>
                    <a:defRPr/>
                  </a:pPr>
                  <a:r>
                    <a:rPr lang="en-US" sz="1600" spc="-50" dirty="0"/>
                    <a:t>IP protection, privacy &amp; opt-in policy enforcement, and tamper defense</a:t>
                  </a:r>
                </a:p>
              </p:txBody>
            </p:sp>
          </p:grpSp>
          <p:sp>
            <p:nvSpPr>
              <p:cNvPr id="144" name="TextBox 143"/>
              <p:cNvSpPr txBox="1"/>
              <p:nvPr/>
            </p:nvSpPr>
            <p:spPr>
              <a:xfrm>
                <a:off x="4309378" y="5484100"/>
                <a:ext cx="1748877" cy="387798"/>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rgbClr val="00AEEF"/>
                        </a:gs>
                        <a:gs pos="100000">
                          <a:srgbClr val="00AEEF"/>
                        </a:gs>
                      </a:gsLst>
                      <a:lin ang="5400000" scaled="0"/>
                    </a:gradFill>
                    <a:latin typeface="Segoe UI Light"/>
                  </a:rPr>
                  <a:t>HARDENING</a:t>
                </a:r>
                <a:endParaRPr lang="en-US" sz="4000" spc="-150" dirty="0">
                  <a:gradFill>
                    <a:gsLst>
                      <a:gs pos="0">
                        <a:srgbClr val="00AEEF"/>
                      </a:gs>
                      <a:gs pos="100000">
                        <a:srgbClr val="00AEEF"/>
                      </a:gs>
                    </a:gsLst>
                    <a:lin ang="5400000" scaled="0"/>
                  </a:gradFill>
                  <a:latin typeface="Segoe UI Light"/>
                </a:endParaRPr>
              </a:p>
            </p:txBody>
          </p:sp>
        </p:grpSp>
        <p:sp useBgFill="1">
          <p:nvSpPr>
            <p:cNvPr id="153" name="Oval 152"/>
            <p:cNvSpPr/>
            <p:nvPr/>
          </p:nvSpPr>
          <p:spPr bwMode="auto">
            <a:xfrm>
              <a:off x="5252201" y="4572000"/>
              <a:ext cx="232611" cy="232611"/>
            </a:xfrm>
            <a:prstGeom prst="ellipse">
              <a:avLst/>
            </a:prstGeom>
            <a:solidFill>
              <a:srgbClr val="075198">
                <a:lumMod val="50000"/>
              </a:srgbClr>
            </a:solidFill>
            <a:ln w="60325" cap="flat" cmpd="sng" algn="ctr">
              <a:solidFill>
                <a:srgbClr val="F7941E"/>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effectLst/>
                <a:uLnTx/>
                <a:uFillTx/>
                <a:latin typeface="Segoe UI Light" pitchFamily="34" charset="0"/>
                <a:ea typeface="微软雅黑"/>
              </a:endParaRPr>
            </a:p>
          </p:txBody>
        </p:sp>
      </p:grpSp>
      <p:grpSp>
        <p:nvGrpSpPr>
          <p:cNvPr id="154" name="Group 153"/>
          <p:cNvGrpSpPr/>
          <p:nvPr/>
        </p:nvGrpSpPr>
        <p:grpSpPr>
          <a:xfrm>
            <a:off x="7313612" y="4471922"/>
            <a:ext cx="2667001" cy="862078"/>
            <a:chOff x="7847012" y="3352800"/>
            <a:chExt cx="2667001" cy="862078"/>
          </a:xfrm>
        </p:grpSpPr>
        <p:grpSp>
          <p:nvGrpSpPr>
            <p:cNvPr id="155" name="Group 154"/>
            <p:cNvGrpSpPr/>
            <p:nvPr/>
          </p:nvGrpSpPr>
          <p:grpSpPr>
            <a:xfrm>
              <a:off x="7985856" y="3449077"/>
              <a:ext cx="2528157" cy="765801"/>
              <a:chOff x="8526404" y="3778021"/>
              <a:chExt cx="2116977" cy="765801"/>
            </a:xfrm>
          </p:grpSpPr>
          <p:cxnSp>
            <p:nvCxnSpPr>
              <p:cNvPr id="157" name="Straight Connector 156"/>
              <p:cNvCxnSpPr/>
              <p:nvPr/>
            </p:nvCxnSpPr>
            <p:spPr>
              <a:xfrm>
                <a:off x="8526404" y="3778021"/>
                <a:ext cx="747814" cy="537201"/>
              </a:xfrm>
              <a:prstGeom prst="line">
                <a:avLst/>
              </a:prstGeom>
              <a:blipFill dpi="0" rotWithShape="0">
                <a:blip r:embed="rId3">
                  <a:lum/>
                </a:blip>
                <a:srcRect/>
                <a:stretch>
                  <a:fillRect l="-1974347" t="-1936861" r="-3165634" b="-911397"/>
                </a:stretch>
              </a:blipFill>
              <a:ln w="28575" cap="rnd" cmpd="sng" algn="ctr">
                <a:solidFill>
                  <a:schemeClr val="accent3"/>
                </a:solidFill>
                <a:prstDash val="solid"/>
                <a:headEnd type="none" w="med" len="med"/>
                <a:tailEnd type="none" w="med" len="med"/>
              </a:ln>
              <a:effectLst/>
            </p:spPr>
          </p:cxnSp>
          <p:sp>
            <p:nvSpPr>
              <p:cNvPr id="158" name="Rectangle 157"/>
              <p:cNvSpPr/>
              <p:nvPr/>
            </p:nvSpPr>
            <p:spPr>
              <a:xfrm>
                <a:off x="9274218" y="4032913"/>
                <a:ext cx="1369163" cy="510909"/>
              </a:xfrm>
              <a:prstGeom prst="rect">
                <a:avLst/>
              </a:prstGeom>
            </p:spPr>
            <p:txBody>
              <a:bodyPr wrap="square">
                <a:spAutoFit/>
              </a:bodyPr>
              <a:lstStyle/>
              <a:p>
                <a:pPr lvl="0" defTabSz="914400">
                  <a:lnSpc>
                    <a:spcPct val="85000"/>
                  </a:lnSpc>
                  <a:defRPr/>
                </a:pPr>
                <a:r>
                  <a:rPr lang="en-US" sz="1600" spc="-50" dirty="0" smtClean="0"/>
                  <a:t>Near real-time alerts</a:t>
                </a:r>
                <a:endParaRPr lang="en-US" sz="1600" spc="-50" dirty="0"/>
              </a:p>
            </p:txBody>
          </p:sp>
        </p:grpSp>
        <p:sp useBgFill="1">
          <p:nvSpPr>
            <p:cNvPr id="156" name="Oval 155"/>
            <p:cNvSpPr>
              <a:spLocks noChangeAspect="1"/>
            </p:cNvSpPr>
            <p:nvPr/>
          </p:nvSpPr>
          <p:spPr bwMode="auto">
            <a:xfrm>
              <a:off x="7847012" y="3352800"/>
              <a:ext cx="138845" cy="138845"/>
            </a:xfrm>
            <a:prstGeom prst="ellipse">
              <a:avLst/>
            </a:prstGeom>
            <a:solidFill>
              <a:srgbClr val="075198">
                <a:lumMod val="50000"/>
              </a:srgbClr>
            </a:solidFill>
            <a:ln w="31750" cap="flat" cmpd="sng" algn="ctr">
              <a:solidFill>
                <a:schemeClr val="accent3"/>
              </a:solidFill>
              <a:prstDash val="solid"/>
              <a:headEnd type="none" w="med" len="med"/>
              <a:tailEnd type="none" w="med" len="med"/>
            </a:ln>
            <a:effectLst>
              <a:outerShdw blurRad="39000" dist="25400" dir="5400000" rotWithShape="0">
                <a:srgbClr val="6CAE30">
                  <a:shade val="33000"/>
                  <a:alpha val="83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Segoe UI Light" pitchFamily="34" charset="0"/>
                <a:ea typeface="微软雅黑"/>
              </a:endParaRPr>
            </a:p>
          </p:txBody>
        </p:sp>
      </p:grpSp>
    </p:spTree>
    <p:extLst>
      <p:ext uri="{BB962C8B-B14F-4D97-AF65-F5344CB8AC3E}">
        <p14:creationId xmlns:p14="http://schemas.microsoft.com/office/powerpoint/2010/main" val="3166718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par>
                                <p:cTn id="32" presetID="53" presetClass="entr" presetSubtype="16"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53" presetClass="entr" presetSubtype="16" fill="hold" nodeType="withEffect">
                                  <p:stCondLst>
                                    <p:cond delay="0"/>
                                  </p:stCondLst>
                                  <p:childTnLst>
                                    <p:set>
                                      <p:cBhvr>
                                        <p:cTn id="43" dur="1" fill="hold">
                                          <p:stCondLst>
                                            <p:cond delay="0"/>
                                          </p:stCondLst>
                                        </p:cTn>
                                        <p:tgtEl>
                                          <p:spTgt spid="154"/>
                                        </p:tgtEl>
                                        <p:attrNameLst>
                                          <p:attrName>style.visibility</p:attrName>
                                        </p:attrNameLst>
                                      </p:cBhvr>
                                      <p:to>
                                        <p:strVal val="visible"/>
                                      </p:to>
                                    </p:set>
                                    <p:anim calcmode="lin" valueType="num">
                                      <p:cBhvr>
                                        <p:cTn id="44" dur="500" fill="hold"/>
                                        <p:tgtEl>
                                          <p:spTgt spid="154"/>
                                        </p:tgtEl>
                                        <p:attrNameLst>
                                          <p:attrName>ppt_w</p:attrName>
                                        </p:attrNameLst>
                                      </p:cBhvr>
                                      <p:tavLst>
                                        <p:tav tm="0">
                                          <p:val>
                                            <p:fltVal val="0"/>
                                          </p:val>
                                        </p:tav>
                                        <p:tav tm="100000">
                                          <p:val>
                                            <p:strVal val="#ppt_w"/>
                                          </p:val>
                                        </p:tav>
                                      </p:tavLst>
                                    </p:anim>
                                    <p:anim calcmode="lin" valueType="num">
                                      <p:cBhvr>
                                        <p:cTn id="45" dur="500" fill="hold"/>
                                        <p:tgtEl>
                                          <p:spTgt spid="154"/>
                                        </p:tgtEl>
                                        <p:attrNameLst>
                                          <p:attrName>ppt_h</p:attrName>
                                        </p:attrNameLst>
                                      </p:cBhvr>
                                      <p:tavLst>
                                        <p:tav tm="0">
                                          <p:val>
                                            <p:fltVal val="0"/>
                                          </p:val>
                                        </p:tav>
                                        <p:tav tm="100000">
                                          <p:val>
                                            <p:strVal val="#ppt_h"/>
                                          </p:val>
                                        </p:tav>
                                      </p:tavLst>
                                    </p:anim>
                                    <p:animEffect transition="in" filter="fade">
                                      <p:cBhvr>
                                        <p:cTn id="46"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solidFill>
            <a:srgbClr val="C3213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bIns="91440" rtlCol="0" anchor="b"/>
          <a:lstStyle/>
          <a:p>
            <a:r>
              <a:rPr lang="en-US" dirty="0">
                <a:gradFill>
                  <a:gsLst>
                    <a:gs pos="0">
                      <a:schemeClr val="tx1"/>
                    </a:gs>
                    <a:gs pos="86000">
                      <a:schemeClr val="tx1"/>
                    </a:gs>
                  </a:gsLst>
                  <a:lin ang="5400000" scaled="0"/>
                </a:gradFill>
                <a:latin typeface="Segoe UI Light" pitchFamily="34" charset="0"/>
              </a:rPr>
              <a:t>Instrumentation</a:t>
            </a:r>
          </a:p>
          <a:p>
            <a:r>
              <a:rPr lang="en-US" sz="1600" dirty="0">
                <a:gradFill>
                  <a:gsLst>
                    <a:gs pos="0">
                      <a:schemeClr val="tx1"/>
                    </a:gs>
                    <a:gs pos="86000">
                      <a:schemeClr val="tx1"/>
                    </a:gs>
                  </a:gsLst>
                  <a:lin ang="5400000" scaled="0"/>
                </a:gradFill>
                <a:latin typeface="Segoe UI Light" pitchFamily="34" charset="0"/>
              </a:rPr>
              <a:t>Injection: .NET &amp; Java</a:t>
            </a:r>
          </a:p>
          <a:p>
            <a:r>
              <a:rPr lang="en-US" sz="1600" dirty="0">
                <a:gradFill>
                  <a:gsLst>
                    <a:gs pos="0">
                      <a:schemeClr val="tx1"/>
                    </a:gs>
                    <a:gs pos="86000">
                      <a:schemeClr val="tx1"/>
                    </a:gs>
                  </a:gsLst>
                  <a:lin ang="5400000" scaled="0"/>
                </a:gradFill>
                <a:latin typeface="Segoe UI Light" pitchFamily="34" charset="0"/>
              </a:rPr>
              <a:t>API: Native, JavaScript, Java …</a:t>
            </a:r>
          </a:p>
        </p:txBody>
      </p:sp>
      <p:sp>
        <p:nvSpPr>
          <p:cNvPr id="3" name="Content Placeholder 2"/>
          <p:cNvSpPr>
            <a:spLocks noGrp="1"/>
          </p:cNvSpPr>
          <p:nvPr>
            <p:ph sz="quarter" idx="11"/>
          </p:nvPr>
        </p:nvSpPr>
        <p:spPr>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0" rIns="0" bIns="91440" numCol="1" rtlCol="0" anchor="b" anchorCtr="0" compatLnSpc="1">
            <a:prstTxWarp prst="textNoShape">
              <a:avLst/>
            </a:prstTxWarp>
          </a:bodyPr>
          <a:lstStyle/>
          <a:p>
            <a:r>
              <a:rPr lang="en-US" dirty="0">
                <a:gradFill>
                  <a:gsLst>
                    <a:gs pos="0">
                      <a:schemeClr val="tx1"/>
                    </a:gs>
                    <a:gs pos="86000">
                      <a:schemeClr val="tx1"/>
                    </a:gs>
                  </a:gsLst>
                  <a:lin ang="5400000" scaled="0"/>
                </a:gradFill>
                <a:latin typeface="Segoe UI Light" pitchFamily="34" charset="0"/>
              </a:rPr>
              <a:t>Surface &amp; Platform</a:t>
            </a:r>
          </a:p>
          <a:p>
            <a:r>
              <a:rPr lang="en-US" sz="1600" dirty="0">
                <a:gradFill>
                  <a:gsLst>
                    <a:gs pos="0">
                      <a:schemeClr val="tx1"/>
                    </a:gs>
                    <a:gs pos="86000">
                      <a:schemeClr val="tx1"/>
                    </a:gs>
                  </a:gsLst>
                  <a:lin ang="5400000" scaled="0"/>
                </a:gradFill>
                <a:latin typeface="Segoe UI Light" pitchFamily="34" charset="0"/>
              </a:rPr>
              <a:t>Server, thick client, mobile, cloud, web (ASP.net, HTML5, …)</a:t>
            </a:r>
          </a:p>
        </p:txBody>
      </p:sp>
      <p:sp>
        <p:nvSpPr>
          <p:cNvPr id="5" name="Content Placeholder 4"/>
          <p:cNvSpPr>
            <a:spLocks noGrp="1"/>
          </p:cNvSpPr>
          <p:nvPr>
            <p:ph sz="quarter" idx="12"/>
          </p:nvPr>
        </p:nvSpPr>
        <p:spPr>
          <a:xfrm>
            <a:off x="7822154" y="1700808"/>
            <a:ext cx="3923155" cy="1224136"/>
          </a:xfr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0" rIns="0" bIns="91440" numCol="1" rtlCol="0" anchor="b" anchorCtr="0" compatLnSpc="1">
            <a:prstTxWarp prst="textNoShape">
              <a:avLst/>
            </a:prstTxWarp>
          </a:bodyPr>
          <a:lstStyle/>
          <a:p>
            <a:pPr fontAlgn="base">
              <a:spcAft>
                <a:spcPct val="0"/>
              </a:spcAft>
            </a:pPr>
            <a:r>
              <a:rPr lang="en-US" dirty="0">
                <a:gradFill>
                  <a:gsLst>
                    <a:gs pos="0">
                      <a:schemeClr val="tx1"/>
                    </a:gs>
                    <a:gs pos="86000">
                      <a:schemeClr val="tx1"/>
                    </a:gs>
                  </a:gsLst>
                  <a:lin ang="5400000" scaled="0"/>
                </a:gradFill>
                <a:latin typeface="Segoe UI Light" pitchFamily="34" charset="0"/>
              </a:rPr>
              <a:t>Repository</a:t>
            </a:r>
          </a:p>
          <a:p>
            <a:pPr fontAlgn="base">
              <a:spcAft>
                <a:spcPct val="0"/>
              </a:spcAft>
            </a:pPr>
            <a:r>
              <a:rPr lang="en-US" sz="1600" dirty="0" err="1">
                <a:gradFill>
                  <a:gsLst>
                    <a:gs pos="0">
                      <a:schemeClr val="tx1"/>
                    </a:gs>
                    <a:gs pos="86000">
                      <a:schemeClr val="tx1"/>
                    </a:gs>
                  </a:gsLst>
                  <a:lin ang="5400000" scaled="0"/>
                </a:gradFill>
                <a:latin typeface="Segoe UI Light" pitchFamily="34" charset="0"/>
              </a:rPr>
              <a:t>SaaS</a:t>
            </a:r>
            <a:r>
              <a:rPr lang="en-US" sz="1600" dirty="0">
                <a:gradFill>
                  <a:gsLst>
                    <a:gs pos="0">
                      <a:schemeClr val="tx1"/>
                    </a:gs>
                    <a:gs pos="86000">
                      <a:schemeClr val="tx1"/>
                    </a:gs>
                  </a:gsLst>
                  <a:lin ang="5400000" scaled="0"/>
                </a:gradFill>
                <a:latin typeface="Segoe UI Light" pitchFamily="34" charset="0"/>
              </a:rPr>
              <a:t>  and On-Premises</a:t>
            </a:r>
          </a:p>
        </p:txBody>
      </p:sp>
      <p:sp>
        <p:nvSpPr>
          <p:cNvPr id="6" name="Content Placeholder 5"/>
          <p:cNvSpPr>
            <a:spLocks noGrp="1"/>
          </p:cNvSpPr>
          <p:nvPr>
            <p:ph sz="quarter" idx="13"/>
          </p:nvPr>
        </p:nvSpPr>
        <p:spPr>
          <a:xfrm>
            <a:off x="911187" y="2996952"/>
            <a:ext cx="3354425" cy="2520280"/>
          </a:xfrm>
          <a:solidFill>
            <a:srgbClr val="0D88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bIns="91440" rtlCol="0" anchor="b"/>
          <a:lstStyle/>
          <a:p>
            <a:r>
              <a:rPr lang="en-US" dirty="0">
                <a:gradFill>
                  <a:gsLst>
                    <a:gs pos="0">
                      <a:schemeClr val="tx1"/>
                    </a:gs>
                    <a:gs pos="86000">
                      <a:schemeClr val="tx1"/>
                    </a:gs>
                  </a:gsLst>
                  <a:lin ang="5400000" scaled="0"/>
                </a:gradFill>
                <a:latin typeface="Segoe UI Light" pitchFamily="34" charset="0"/>
              </a:rPr>
              <a:t>Runtime Intelligence</a:t>
            </a:r>
          </a:p>
          <a:p>
            <a:r>
              <a:rPr lang="en-US" sz="1600" dirty="0">
                <a:gradFill>
                  <a:gsLst>
                    <a:gs pos="0">
                      <a:schemeClr val="tx1"/>
                    </a:gs>
                    <a:gs pos="86000">
                      <a:schemeClr val="tx1"/>
                    </a:gs>
                  </a:gsLst>
                  <a:lin ang="5400000" scaled="0"/>
                </a:gradFill>
                <a:latin typeface="Segoe UI Light" pitchFamily="34" charset="0"/>
              </a:rPr>
              <a:t>Custom data, opt-in enforcement, offline caching, user behavior…</a:t>
            </a:r>
          </a:p>
        </p:txBody>
      </p:sp>
      <p:sp>
        <p:nvSpPr>
          <p:cNvPr id="7" name="Content Placeholder 6"/>
          <p:cNvSpPr>
            <a:spLocks noGrp="1"/>
          </p:cNvSpPr>
          <p:nvPr>
            <p:ph sz="quarter" idx="15"/>
          </p:nvPr>
        </p:nvSpPr>
        <p:spPr>
          <a:xfrm>
            <a:off x="4370832" y="2996952"/>
            <a:ext cx="7327297" cy="2520280"/>
          </a:xfr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0" rIns="0" bIns="91440" numCol="1" rtlCol="0" anchor="b" anchorCtr="0" compatLnSpc="1">
            <a:prstTxWarp prst="textNoShape">
              <a:avLst/>
            </a:prstTxWarp>
          </a:bodyPr>
          <a:lstStyle/>
          <a:p>
            <a:pPr fontAlgn="base">
              <a:spcAft>
                <a:spcPct val="0"/>
              </a:spcAft>
            </a:pPr>
            <a:r>
              <a:rPr lang="en-US" dirty="0">
                <a:gradFill>
                  <a:gsLst>
                    <a:gs pos="0">
                      <a:schemeClr val="tx1"/>
                    </a:gs>
                    <a:gs pos="86000">
                      <a:schemeClr val="tx1"/>
                    </a:gs>
                  </a:gsLst>
                  <a:lin ang="5400000" scaled="0"/>
                </a:gradFill>
                <a:latin typeface="Segoe UI Light" pitchFamily="34" charset="0"/>
              </a:rPr>
              <a:t>PreEmptive Analytics for TFS</a:t>
            </a:r>
          </a:p>
          <a:p>
            <a:pPr fontAlgn="base">
              <a:spcAft>
                <a:spcPct val="0"/>
              </a:spcAft>
            </a:pPr>
            <a:r>
              <a:rPr lang="en-US" sz="1600" dirty="0">
                <a:gradFill>
                  <a:gsLst>
                    <a:gs pos="0">
                      <a:schemeClr val="tx1"/>
                    </a:gs>
                    <a:gs pos="86000">
                      <a:schemeClr val="tx1"/>
                    </a:gs>
                  </a:gsLst>
                  <a:lin ang="5400000" scaled="0"/>
                </a:gradFill>
                <a:latin typeface="Segoe UI Light" pitchFamily="34" charset="0"/>
              </a:rPr>
              <a:t>Rule-driven intelligent work item creation connecting development and operations through near real-time alerts and encoding of business priorities.</a:t>
            </a: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2" y="3124200"/>
            <a:ext cx="2057400" cy="140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4212" y="3124200"/>
            <a:ext cx="3546025" cy="140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8"/>
          <p:cNvSpPr>
            <a:spLocks noGrp="1"/>
          </p:cNvSpPr>
          <p:nvPr>
            <p:ph type="title"/>
          </p:nvPr>
        </p:nvSpPr>
        <p:spPr>
          <a:xfrm>
            <a:off x="519112" y="228600"/>
            <a:ext cx="11149013" cy="609398"/>
          </a:xfrm>
        </p:spPr>
        <p:txBody>
          <a:bodyPr/>
          <a:lstStyle/>
          <a:p>
            <a:r>
              <a:rPr lang="en-US" dirty="0" err="1"/>
              <a:t>PreEmptive</a:t>
            </a:r>
            <a:r>
              <a:rPr lang="en-US" dirty="0"/>
              <a:t> </a:t>
            </a:r>
            <a:r>
              <a:rPr lang="en-US" dirty="0">
                <a:solidFill>
                  <a:srgbClr val="F78A1E"/>
                </a:solidFill>
                <a:ea typeface="Segoe UI" pitchFamily="34" charset="0"/>
                <a:cs typeface="Segoe UI" pitchFamily="34" charset="0"/>
              </a:rPr>
              <a:t>Analytics</a:t>
            </a:r>
            <a:endParaRPr lang="en-US" dirty="0"/>
          </a:p>
        </p:txBody>
      </p:sp>
    </p:spTree>
    <p:extLst>
      <p:ext uri="{BB962C8B-B14F-4D97-AF65-F5344CB8AC3E}">
        <p14:creationId xmlns:p14="http://schemas.microsoft.com/office/powerpoint/2010/main" val="4583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A sprint through Runtime Intelligence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625490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519113"/>
            <a:ext cx="9020175"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539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519113"/>
            <a:ext cx="9020175"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86"/>
          <a:stretch/>
        </p:blipFill>
        <p:spPr bwMode="auto">
          <a:xfrm>
            <a:off x="1584324" y="1828800"/>
            <a:ext cx="9005887"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550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088" y="328613"/>
            <a:ext cx="901065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524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342900"/>
            <a:ext cx="91059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9283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347663"/>
            <a:ext cx="900112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753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479533" y="1765300"/>
            <a:ext cx="7194942" cy="385706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Rectangle 38"/>
          <p:cNvSpPr/>
          <p:nvPr/>
        </p:nvSpPr>
        <p:spPr bwMode="auto">
          <a:xfrm>
            <a:off x="512763" y="1765300"/>
            <a:ext cx="3848226" cy="385706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365760" rIns="45720" bIns="45720" numCol="1" spcCol="0" rtlCol="0" fromWordArt="0" anchor="t" anchorCtr="0" forceAA="0" compatLnSpc="1">
            <a:prstTxWarp prst="textNoShape">
              <a:avLst/>
            </a:prstTxWarp>
            <a:noAutofit/>
          </a:bodyPr>
          <a:lstStyle/>
          <a:p>
            <a:pPr fontAlgn="base">
              <a:lnSpc>
                <a:spcPct val="90000"/>
              </a:lnSpc>
              <a:spcBef>
                <a:spcPct val="0"/>
              </a:spcBef>
              <a:spcAft>
                <a:spcPct val="0"/>
              </a:spcAft>
              <a:buClr>
                <a:schemeClr val="bg1"/>
              </a:buClr>
              <a:buSzPct val="90000"/>
            </a:pPr>
            <a:r>
              <a:rPr lang="en-US" sz="4000" b="1" spc="-100" dirty="0">
                <a:ln w="3175">
                  <a:noFill/>
                </a:ln>
                <a:solidFill>
                  <a:schemeClr val="accent1">
                    <a:alpha val="99000"/>
                  </a:schemeClr>
                </a:solidFill>
                <a:latin typeface="Segoe UI" pitchFamily="34" charset="0"/>
                <a:ea typeface="Segoe UI" pitchFamily="34" charset="0"/>
                <a:cs typeface="Segoe UI" pitchFamily="34" charset="0"/>
              </a:rPr>
              <a:t>Delivering Continuous </a:t>
            </a:r>
            <a:br>
              <a:rPr lang="en-US" sz="4000" b="1" spc="-100" dirty="0">
                <a:ln w="3175">
                  <a:noFill/>
                </a:ln>
                <a:solidFill>
                  <a:schemeClr val="accent1">
                    <a:alpha val="99000"/>
                  </a:schemeClr>
                </a:solidFill>
                <a:latin typeface="Segoe UI" pitchFamily="34" charset="0"/>
                <a:ea typeface="Segoe UI" pitchFamily="34" charset="0"/>
                <a:cs typeface="Segoe UI" pitchFamily="34" charset="0"/>
              </a:rPr>
            </a:br>
            <a:r>
              <a:rPr lang="en-US" sz="4000" b="1" spc="-100" dirty="0">
                <a:ln w="3175">
                  <a:noFill/>
                </a:ln>
                <a:solidFill>
                  <a:schemeClr val="accent1">
                    <a:alpha val="99000"/>
                  </a:schemeClr>
                </a:solidFill>
                <a:latin typeface="Segoe UI" pitchFamily="34" charset="0"/>
                <a:ea typeface="Segoe UI" pitchFamily="34" charset="0"/>
                <a:cs typeface="Segoe UI" pitchFamily="34" charset="0"/>
              </a:rPr>
              <a:t>Value</a:t>
            </a:r>
          </a:p>
          <a:p>
            <a:pPr fontAlgn="base">
              <a:lnSpc>
                <a:spcPct val="90000"/>
              </a:lnSpc>
              <a:spcBef>
                <a:spcPct val="20000"/>
              </a:spcBef>
              <a:spcAft>
                <a:spcPct val="0"/>
              </a:spcAft>
              <a:buClr>
                <a:schemeClr val="bg1"/>
              </a:buClr>
              <a:buSzPct val="90000"/>
            </a:pPr>
            <a:endParaRPr lang="en-US" sz="4400" spc="-100" dirty="0">
              <a:gradFill flip="none" rotWithShape="1">
                <a:gsLst>
                  <a:gs pos="0">
                    <a:schemeClr val="bg1"/>
                  </a:gs>
                  <a:gs pos="86000">
                    <a:schemeClr val="bg1"/>
                  </a:gs>
                </a:gsLst>
                <a:path path="circle">
                  <a:fillToRect r="100000" b="100000"/>
                </a:path>
                <a:tileRect l="-100000" t="-100000"/>
              </a:gradFill>
              <a:latin typeface="+mj-lt"/>
            </a:endParaRPr>
          </a:p>
          <a:p>
            <a:pPr fontAlgn="base">
              <a:lnSpc>
                <a:spcPct val="90000"/>
              </a:lnSpc>
              <a:spcBef>
                <a:spcPct val="20000"/>
              </a:spcBef>
              <a:spcAft>
                <a:spcPct val="0"/>
              </a:spcAft>
              <a:buClr>
                <a:schemeClr val="bg1"/>
              </a:buClr>
              <a:buSzPct val="90000"/>
            </a:pPr>
            <a:endParaRPr lang="en-US" sz="4400" spc="-100" dirty="0">
              <a:gradFill flip="none" rotWithShape="1">
                <a:gsLst>
                  <a:gs pos="0">
                    <a:schemeClr val="bg1"/>
                  </a:gs>
                  <a:gs pos="86000">
                    <a:schemeClr val="bg1"/>
                  </a:gs>
                </a:gsLst>
                <a:path path="circle">
                  <a:fillToRect r="100000" b="100000"/>
                </a:path>
                <a:tileRect l="-100000" t="-100000"/>
              </a:gradFill>
              <a:latin typeface="+mj-lt"/>
            </a:endParaRPr>
          </a:p>
        </p:txBody>
      </p:sp>
      <p:sp>
        <p:nvSpPr>
          <p:cNvPr id="15" name="Rectangle 14"/>
          <p:cNvSpPr/>
          <p:nvPr/>
        </p:nvSpPr>
        <p:spPr bwMode="auto">
          <a:xfrm>
            <a:off x="5044610" y="3749413"/>
            <a:ext cx="6123399" cy="332393"/>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9" name="Group 8"/>
          <p:cNvGrpSpPr/>
          <p:nvPr/>
        </p:nvGrpSpPr>
        <p:grpSpPr>
          <a:xfrm>
            <a:off x="7399045" y="3967485"/>
            <a:ext cx="1414529" cy="923021"/>
            <a:chOff x="7399045" y="3967485"/>
            <a:chExt cx="1414529" cy="923021"/>
          </a:xfrm>
        </p:grpSpPr>
        <p:sp>
          <p:nvSpPr>
            <p:cNvPr id="16" name="Isosceles Triangle 15"/>
            <p:cNvSpPr/>
            <p:nvPr/>
          </p:nvSpPr>
          <p:spPr bwMode="auto">
            <a:xfrm>
              <a:off x="7399045" y="3967485"/>
              <a:ext cx="1414529" cy="923021"/>
            </a:xfrm>
            <a:prstGeom prst="triangle">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5" name="Freeform 437"/>
            <p:cNvSpPr>
              <a:spLocks noChangeAspect="1" noEditPoints="1"/>
            </p:cNvSpPr>
            <p:nvPr/>
          </p:nvSpPr>
          <p:spPr bwMode="auto">
            <a:xfrm>
              <a:off x="7876207" y="4301695"/>
              <a:ext cx="460204" cy="464852"/>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5631331" y="4281202"/>
            <a:ext cx="1616719" cy="443198"/>
          </a:xfrm>
          <a:prstGeom prst="rect">
            <a:avLst/>
          </a:prstGeom>
          <a:noFill/>
        </p:spPr>
        <p:txBody>
          <a:bodyPr wrap="square" lIns="0" tIns="0" rIns="0" bIns="0" rtlCol="0">
            <a:spAutoFit/>
          </a:bodyPr>
          <a:lstStyle>
            <a:defPPr>
              <a:defRPr lang="en-US"/>
            </a:defPPr>
            <a:lvl1pPr algn="ctr">
              <a:lnSpc>
                <a:spcPct val="90000"/>
              </a:lnSpc>
              <a:defRPr sz="1600">
                <a:solidFill>
                  <a:schemeClr val="bg1">
                    <a:alpha val="99000"/>
                  </a:schemeClr>
                </a:solidFill>
                <a:latin typeface="Segoe UI" pitchFamily="34" charset="0"/>
                <a:ea typeface="Segoe UI" pitchFamily="34" charset="0"/>
                <a:cs typeface="Segoe UI" pitchFamily="34" charset="0"/>
              </a:defRPr>
            </a:lvl1pPr>
          </a:lstStyle>
          <a:p>
            <a:r>
              <a:rPr lang="en-US" dirty="0"/>
              <a:t>OPERATIONAL EXCELLENCE</a:t>
            </a:r>
          </a:p>
        </p:txBody>
      </p:sp>
      <p:sp>
        <p:nvSpPr>
          <p:cNvPr id="20" name="TextBox 19"/>
          <p:cNvSpPr txBox="1"/>
          <p:nvPr/>
        </p:nvSpPr>
        <p:spPr>
          <a:xfrm>
            <a:off x="9052910" y="4281202"/>
            <a:ext cx="1366790" cy="443198"/>
          </a:xfrm>
          <a:prstGeom prst="rect">
            <a:avLst/>
          </a:prstGeom>
          <a:noFill/>
        </p:spPr>
        <p:txBody>
          <a:bodyPr wrap="square" lIns="0" tIns="0" rIns="0" bIns="0" rtlCol="0">
            <a:spAutoFit/>
          </a:bodyPr>
          <a:lstStyle/>
          <a:p>
            <a:pPr algn="ctr">
              <a:lnSpc>
                <a:spcPct val="90000"/>
              </a:lnSpc>
            </a:pPr>
            <a:r>
              <a:rPr lang="en-US" sz="1600" dirty="0">
                <a:solidFill>
                  <a:schemeClr val="bg1">
                    <a:alpha val="99000"/>
                  </a:schemeClr>
                </a:solidFill>
                <a:latin typeface="Segoe UI" pitchFamily="34" charset="0"/>
                <a:ea typeface="Segoe UI" pitchFamily="34" charset="0"/>
                <a:cs typeface="Segoe UI" pitchFamily="34" charset="0"/>
              </a:rPr>
              <a:t>TIMELY</a:t>
            </a:r>
            <a:r>
              <a:rPr lang="en-US" sz="1600" b="1" spc="-70" dirty="0" smtClean="0"/>
              <a:t> </a:t>
            </a:r>
            <a:r>
              <a:rPr lang="en-US" sz="1600" dirty="0">
                <a:solidFill>
                  <a:schemeClr val="bg1">
                    <a:alpha val="99000"/>
                  </a:schemeClr>
                </a:solidFill>
                <a:latin typeface="Segoe UI" pitchFamily="34" charset="0"/>
                <a:ea typeface="Segoe UI" pitchFamily="34" charset="0"/>
                <a:cs typeface="Segoe UI" pitchFamily="34" charset="0"/>
              </a:rPr>
              <a:t>INNOVATION</a:t>
            </a:r>
          </a:p>
        </p:txBody>
      </p:sp>
      <p:grpSp>
        <p:nvGrpSpPr>
          <p:cNvPr id="8" name="Group 7"/>
          <p:cNvGrpSpPr/>
          <p:nvPr/>
        </p:nvGrpSpPr>
        <p:grpSpPr>
          <a:xfrm>
            <a:off x="5731030" y="2480636"/>
            <a:ext cx="1417320" cy="1133856"/>
            <a:chOff x="5731030" y="2480636"/>
            <a:chExt cx="1417320" cy="1133856"/>
          </a:xfrm>
        </p:grpSpPr>
        <p:sp>
          <p:nvSpPr>
            <p:cNvPr id="14" name="Rectangle 13"/>
            <p:cNvSpPr/>
            <p:nvPr/>
          </p:nvSpPr>
          <p:spPr bwMode="auto">
            <a:xfrm>
              <a:off x="5731030" y="2480636"/>
              <a:ext cx="1417320" cy="113385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7" name="Freeform 217"/>
            <p:cNvSpPr>
              <a:spLocks noChangeAspect="1" noEditPoints="1"/>
            </p:cNvSpPr>
            <p:nvPr/>
          </p:nvSpPr>
          <p:spPr bwMode="auto">
            <a:xfrm>
              <a:off x="6121050" y="2730472"/>
              <a:ext cx="637281" cy="634185"/>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9027645" y="2480636"/>
            <a:ext cx="1417320" cy="1133856"/>
            <a:chOff x="9027645" y="2480636"/>
            <a:chExt cx="1417320" cy="1133856"/>
          </a:xfrm>
        </p:grpSpPr>
        <p:sp>
          <p:nvSpPr>
            <p:cNvPr id="17" name="Rectangle 16"/>
            <p:cNvSpPr/>
            <p:nvPr/>
          </p:nvSpPr>
          <p:spPr bwMode="auto">
            <a:xfrm>
              <a:off x="9027645" y="2480636"/>
              <a:ext cx="1417320" cy="113385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2050" name="Picture 2"/>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9364871" y="2676130"/>
              <a:ext cx="742869" cy="74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5517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57148" y="1402529"/>
            <a:ext cx="7020662" cy="5130021"/>
          </a:xfrm>
          <a:prstGeom prst="rect">
            <a:avLst/>
          </a:prstGeom>
          <a:solidFill>
            <a:srgbClr val="034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a:t>Maximizing revenue within Yoga-</a:t>
            </a:r>
            <a:r>
              <a:rPr lang="en-US" dirty="0" err="1"/>
              <a:t>pedia</a:t>
            </a:r>
            <a:endParaRPr lang="en-US" dirty="0"/>
          </a:p>
        </p:txBody>
      </p:sp>
      <p:sp>
        <p:nvSpPr>
          <p:cNvPr id="12" name="Rectangle 11"/>
          <p:cNvSpPr/>
          <p:nvPr/>
        </p:nvSpPr>
        <p:spPr>
          <a:xfrm>
            <a:off x="989012" y="1402529"/>
            <a:ext cx="3351927" cy="2514600"/>
          </a:xfrm>
          <a:prstGeom prst="rect">
            <a:avLst/>
          </a:prstGeom>
          <a:solidFill>
            <a:srgbClr val="C3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9885" y="4017950"/>
            <a:ext cx="3351927" cy="2514600"/>
          </a:xfrm>
          <a:prstGeom prst="rect">
            <a:avLst/>
          </a:prstGeom>
          <a:solidFill>
            <a:srgbClr val="0D8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7148" y="5919902"/>
            <a:ext cx="7020661" cy="61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Culture drives user experience and software quality</a:t>
            </a:r>
            <a:endParaRPr lang="en-US" dirty="0">
              <a:latin typeface="Segoe UI Light" pitchFamily="34" charset="0"/>
              <a:cs typeface="Segoe UI Light" pitchFamily="34" charset="0"/>
            </a:endParaRPr>
          </a:p>
        </p:txBody>
      </p:sp>
      <p:sp>
        <p:nvSpPr>
          <p:cNvPr id="18" name="Rectangle 17"/>
          <p:cNvSpPr/>
          <p:nvPr/>
        </p:nvSpPr>
        <p:spPr>
          <a:xfrm>
            <a:off x="989012" y="3304481"/>
            <a:ext cx="3351927" cy="61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Try – Buy - </a:t>
            </a:r>
            <a:r>
              <a:rPr lang="en-US" dirty="0" err="1" smtClean="0"/>
              <a:t>Freemium</a:t>
            </a:r>
            <a:endParaRPr lang="en-US" dirty="0">
              <a:latin typeface="Segoe UI Light" pitchFamily="34" charset="0"/>
              <a:cs typeface="Segoe UI Light" pitchFamily="34" charset="0"/>
            </a:endParaRPr>
          </a:p>
        </p:txBody>
      </p:sp>
      <p:sp>
        <p:nvSpPr>
          <p:cNvPr id="19" name="Rectangle 18"/>
          <p:cNvSpPr/>
          <p:nvPr/>
        </p:nvSpPr>
        <p:spPr>
          <a:xfrm>
            <a:off x="989885" y="5919902"/>
            <a:ext cx="3351927" cy="61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Know thy user: A/B/n testing</a:t>
            </a:r>
            <a:endParaRPr lang="en-US" dirty="0">
              <a:latin typeface="Segoe UI Light" pitchFamily="34" charset="0"/>
              <a:cs typeface="Segoe UI Light" pitchFamily="34" charset="0"/>
            </a:endParaRPr>
          </a:p>
        </p:txBody>
      </p:sp>
      <p:grpSp>
        <p:nvGrpSpPr>
          <p:cNvPr id="5" name="Group 4"/>
          <p:cNvGrpSpPr/>
          <p:nvPr/>
        </p:nvGrpSpPr>
        <p:grpSpPr>
          <a:xfrm>
            <a:off x="989012" y="1402529"/>
            <a:ext cx="3355848" cy="2012518"/>
            <a:chOff x="917830" y="3931082"/>
            <a:chExt cx="3348260" cy="2012518"/>
          </a:xfrm>
        </p:grpSpPr>
        <p:pic>
          <p:nvPicPr>
            <p:cNvPr id="1028" name="Picture 4" descr="http://2.bp.blogspot.com/-fERemNjx4No/TfeT4DnUovI/AAAAAAAAAHs/luXP4fPLpnI/s1600/blog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30" y="3931082"/>
              <a:ext cx="3348260" cy="2012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E3faLawGew0/TfeSuQupwaI/AAAAAAAAAHc/tEKuKa6Qt2Y/s1600/blog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362" y="3951030"/>
              <a:ext cx="1294050" cy="777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457148" y="1402529"/>
            <a:ext cx="7020661" cy="4485416"/>
            <a:chOff x="4457148" y="1295400"/>
            <a:chExt cx="7020661" cy="4540978"/>
          </a:xfrm>
        </p:grpSpPr>
        <p:grpSp>
          <p:nvGrpSpPr>
            <p:cNvPr id="3" name="Group 2"/>
            <p:cNvGrpSpPr/>
            <p:nvPr/>
          </p:nvGrpSpPr>
          <p:grpSpPr>
            <a:xfrm>
              <a:off x="4457148" y="1295400"/>
              <a:ext cx="7020661" cy="4540978"/>
              <a:chOff x="4483952" y="1295400"/>
              <a:chExt cx="7020660" cy="4579713"/>
            </a:xfrm>
          </p:grpSpPr>
          <p:sp>
            <p:nvSpPr>
              <p:cNvPr id="2" name="Rectangle 1"/>
              <p:cNvSpPr/>
              <p:nvPr/>
            </p:nvSpPr>
            <p:spPr bwMode="auto">
              <a:xfrm>
                <a:off x="4483952" y="1295400"/>
                <a:ext cx="7020660" cy="457971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7" name="Picture 2" descr="http://4.bp.blogspot.com/-77sYDrP3qwo/TlApZXdc-PI/AAAAAAAAALY/_xLpScWcaaI/s1600/eb6.png"/>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t="4784" b="52155"/>
              <a:stretch/>
            </p:blipFill>
            <p:spPr bwMode="auto">
              <a:xfrm>
                <a:off x="4664906" y="1325752"/>
                <a:ext cx="4256849" cy="1603489"/>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grpSp>
        <p:pic>
          <p:nvPicPr>
            <p:cNvPr id="1030" name="Picture 6" descr="http://4.bp.blogspot.com/-77sYDrP3qwo/TlApZXdc-PI/AAAAAAAAALY/_xLpScWcaaI/s1600/eb6.png"/>
            <p:cNvPicPr>
              <a:picLocks noChangeAspect="1" noChangeArrowheads="1"/>
            </p:cNvPicPr>
            <p:nvPr/>
          </p:nvPicPr>
          <p:blipFill rotWithShape="1">
            <a:blip r:embed="rId7">
              <a:extLst>
                <a:ext uri="{28A0092B-C50C-407E-A947-70E740481C1C}">
                  <a14:useLocalDpi xmlns:a14="http://schemas.microsoft.com/office/drawing/2010/main" val="0"/>
                </a:ext>
              </a:extLst>
            </a:blip>
            <a:srcRect t="47994" b="8945"/>
            <a:stretch/>
          </p:blipFill>
          <p:spPr bwMode="auto">
            <a:xfrm>
              <a:off x="4799012" y="3189982"/>
              <a:ext cx="6357819" cy="260121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t="7299"/>
          <a:stretch/>
        </p:blipFill>
        <p:spPr bwMode="auto">
          <a:xfrm>
            <a:off x="989885" y="4017950"/>
            <a:ext cx="3355848" cy="186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415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1031"/>
                                        </p:tgtEl>
                                        <p:attrNameLst>
                                          <p:attrName>style.visibility</p:attrName>
                                        </p:attrNameLst>
                                      </p:cBhvr>
                                      <p:to>
                                        <p:strVal val="visible"/>
                                      </p:to>
                                    </p:set>
                                    <p:anim calcmode="lin" valueType="num">
                                      <p:cBhvr>
                                        <p:cTn id="32" dur="500" fill="hold"/>
                                        <p:tgtEl>
                                          <p:spTgt spid="1031"/>
                                        </p:tgtEl>
                                        <p:attrNameLst>
                                          <p:attrName>ppt_w</p:attrName>
                                        </p:attrNameLst>
                                      </p:cBhvr>
                                      <p:tavLst>
                                        <p:tav tm="0">
                                          <p:val>
                                            <p:fltVal val="0"/>
                                          </p:val>
                                        </p:tav>
                                        <p:tav tm="100000">
                                          <p:val>
                                            <p:strVal val="#ppt_w"/>
                                          </p:val>
                                        </p:tav>
                                      </p:tavLst>
                                    </p:anim>
                                    <p:anim calcmode="lin" valueType="num">
                                      <p:cBhvr>
                                        <p:cTn id="33" dur="500" fill="hold"/>
                                        <p:tgtEl>
                                          <p:spTgt spid="1031"/>
                                        </p:tgtEl>
                                        <p:attrNameLst>
                                          <p:attrName>ppt_h</p:attrName>
                                        </p:attrNameLst>
                                      </p:cBhvr>
                                      <p:tavLst>
                                        <p:tav tm="0">
                                          <p:val>
                                            <p:fltVal val="0"/>
                                          </p:val>
                                        </p:tav>
                                        <p:tav tm="100000">
                                          <p:val>
                                            <p:strVal val="#ppt_h"/>
                                          </p:val>
                                        </p:tav>
                                      </p:tavLst>
                                    </p:anim>
                                    <p:animEffect transition="in" filter="fade">
                                      <p:cBhvr>
                                        <p:cTn id="34"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PreEmptive Analytics for TFS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8825088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3707137" y="2307742"/>
            <a:ext cx="4774550" cy="3224964"/>
            <a:chOff x="2664114" y="1885951"/>
            <a:chExt cx="6860598" cy="4633982"/>
          </a:xfrm>
        </p:grpSpPr>
        <p:grpSp>
          <p:nvGrpSpPr>
            <p:cNvPr id="97" name="Group 96"/>
            <p:cNvGrpSpPr/>
            <p:nvPr/>
          </p:nvGrpSpPr>
          <p:grpSpPr>
            <a:xfrm>
              <a:off x="3336924" y="2503853"/>
              <a:ext cx="5514978" cy="3245713"/>
              <a:chOff x="3336924" y="2503853"/>
              <a:chExt cx="5514978" cy="3245713"/>
            </a:xfrm>
          </p:grpSpPr>
          <p:sp>
            <p:nvSpPr>
              <p:cNvPr id="132" name="Arc 131"/>
              <p:cNvSpPr/>
              <p:nvPr/>
            </p:nvSpPr>
            <p:spPr>
              <a:xfrm flipH="1">
                <a:off x="3336924" y="2503853"/>
                <a:ext cx="5514978" cy="3029474"/>
              </a:xfrm>
              <a:prstGeom prst="arc">
                <a:avLst>
                  <a:gd name="adj1" fmla="val 16205943"/>
                  <a:gd name="adj2" fmla="val 5393541"/>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3" name="Freeform 8"/>
              <p:cNvSpPr>
                <a:spLocks/>
              </p:cNvSpPr>
              <p:nvPr/>
            </p:nvSpPr>
            <p:spPr bwMode="auto">
              <a:xfrm rot="16200000">
                <a:off x="5389440" y="5377968"/>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98" name="Group 97"/>
            <p:cNvGrpSpPr/>
            <p:nvPr/>
          </p:nvGrpSpPr>
          <p:grpSpPr>
            <a:xfrm>
              <a:off x="3336924" y="2287615"/>
              <a:ext cx="5514978" cy="3245712"/>
              <a:chOff x="3336924" y="2287615"/>
              <a:chExt cx="5514978" cy="3245712"/>
            </a:xfrm>
          </p:grpSpPr>
          <p:sp>
            <p:nvSpPr>
              <p:cNvPr id="130" name="Arc 129"/>
              <p:cNvSpPr/>
              <p:nvPr/>
            </p:nvSpPr>
            <p:spPr>
              <a:xfrm>
                <a:off x="3336924" y="2503853"/>
                <a:ext cx="5514978" cy="3029474"/>
              </a:xfrm>
              <a:prstGeom prst="arc">
                <a:avLst>
                  <a:gd name="adj1" fmla="val 16205943"/>
                  <a:gd name="adj2" fmla="val 5393541"/>
                </a:avLst>
              </a:prstGeom>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Freeform 8"/>
              <p:cNvSpPr>
                <a:spLocks/>
              </p:cNvSpPr>
              <p:nvPr/>
            </p:nvSpPr>
            <p:spPr bwMode="auto">
              <a:xfrm rot="16200000" flipH="1" flipV="1">
                <a:off x="6347858" y="2367545"/>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sp>
          <p:nvSpPr>
            <p:cNvPr id="102" name="Arc 101"/>
            <p:cNvSpPr/>
            <p:nvPr/>
          </p:nvSpPr>
          <p:spPr>
            <a:xfrm flipH="1">
              <a:off x="2664114" y="1885951"/>
              <a:ext cx="6860598" cy="4248130"/>
            </a:xfrm>
            <a:prstGeom prst="arc">
              <a:avLst>
                <a:gd name="adj1" fmla="val 10740472"/>
                <a:gd name="adj2" fmla="val 6071674"/>
              </a:avLst>
            </a:prstGeom>
            <a:ln w="31750" cap="sq">
              <a:solidFill>
                <a:schemeClr val="tx1">
                  <a:lumMod val="65000"/>
                  <a:lumOff val="35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3" name="Arc 102"/>
            <p:cNvSpPr/>
            <p:nvPr/>
          </p:nvSpPr>
          <p:spPr>
            <a:xfrm flipH="1">
              <a:off x="2937164" y="2142836"/>
              <a:ext cx="6314498" cy="3734358"/>
            </a:xfrm>
            <a:prstGeom prst="arc">
              <a:avLst>
                <a:gd name="adj1" fmla="val 18963335"/>
                <a:gd name="adj2" fmla="val 6086380"/>
              </a:avLst>
            </a:prstGeom>
            <a:ln w="31750" cap="sq">
              <a:solidFill>
                <a:schemeClr val="tx2">
                  <a:lumMod val="60000"/>
                  <a:lumOff val="40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4" name="TextBox 103"/>
            <p:cNvSpPr txBox="1"/>
            <p:nvPr/>
          </p:nvSpPr>
          <p:spPr>
            <a:xfrm>
              <a:off x="6586467" y="6068841"/>
              <a:ext cx="1901752" cy="451092"/>
            </a:xfrm>
            <a:prstGeom prst="rect">
              <a:avLst/>
            </a:prstGeom>
            <a:noFill/>
          </p:spPr>
          <p:txBody>
            <a:bodyPr wrap="square" lIns="0" tIns="0" rIns="0" bIns="0" rtlCol="0">
              <a:spAutoFit/>
            </a:bodyPr>
            <a:lstStyle/>
            <a:p>
              <a:pPr defTabSz="914400">
                <a:lnSpc>
                  <a:spcPct val="85000"/>
                </a:lnSpc>
              </a:pPr>
              <a:r>
                <a:rPr lang="en-US" sz="1200" spc="-50" dirty="0" smtClean="0">
                  <a:solidFill>
                    <a:srgbClr val="000000"/>
                  </a:solidFill>
                </a:rPr>
                <a:t>MEAN TIME TO REPAIR</a:t>
              </a:r>
              <a:endParaRPr lang="en-US" sz="1200" spc="-50" dirty="0">
                <a:solidFill>
                  <a:srgbClr val="000000"/>
                </a:solidFill>
              </a:endParaRPr>
            </a:p>
          </p:txBody>
        </p:sp>
        <p:sp>
          <p:nvSpPr>
            <p:cNvPr id="105" name="TextBox 104"/>
            <p:cNvSpPr txBox="1"/>
            <p:nvPr/>
          </p:nvSpPr>
          <p:spPr>
            <a:xfrm>
              <a:off x="6586467" y="5816370"/>
              <a:ext cx="1059274" cy="225546"/>
            </a:xfrm>
            <a:prstGeom prst="rect">
              <a:avLst/>
            </a:prstGeom>
            <a:noFill/>
          </p:spPr>
          <p:txBody>
            <a:bodyPr wrap="none" lIns="0" tIns="0" rIns="0" bIns="0" rtlCol="0">
              <a:spAutoFit/>
            </a:bodyPr>
            <a:lstStyle/>
            <a:p>
              <a:pPr defTabSz="914400">
                <a:lnSpc>
                  <a:spcPct val="85000"/>
                </a:lnSpc>
              </a:pPr>
              <a:r>
                <a:rPr lang="en-US" sz="1200" spc="-50" dirty="0" smtClean="0">
                  <a:solidFill>
                    <a:srgbClr val="000000"/>
                  </a:solidFill>
                </a:rPr>
                <a:t>CYCLE TIME</a:t>
              </a:r>
              <a:endParaRPr lang="en-US" sz="1200" spc="-50" dirty="0">
                <a:solidFill>
                  <a:srgbClr val="000000"/>
                </a:solidFill>
              </a:endParaRPr>
            </a:p>
          </p:txBody>
        </p:sp>
        <p:grpSp>
          <p:nvGrpSpPr>
            <p:cNvPr id="106" name="Group 105"/>
            <p:cNvGrpSpPr/>
            <p:nvPr/>
          </p:nvGrpSpPr>
          <p:grpSpPr>
            <a:xfrm>
              <a:off x="4453950" y="2278700"/>
              <a:ext cx="1137225" cy="731095"/>
              <a:chOff x="4453950" y="2226410"/>
              <a:chExt cx="1137225" cy="812065"/>
            </a:xfrm>
          </p:grpSpPr>
          <p:sp useBgFill="1">
            <p:nvSpPr>
              <p:cNvPr id="124" name="Rectangle 123"/>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5" name="Group 124"/>
              <p:cNvGrpSpPr/>
              <p:nvPr/>
            </p:nvGrpSpPr>
            <p:grpSpPr>
              <a:xfrm>
                <a:off x="4510617" y="2270941"/>
                <a:ext cx="1023890" cy="723002"/>
                <a:chOff x="4287875" y="1664038"/>
                <a:chExt cx="1074609" cy="848292"/>
              </a:xfrm>
            </p:grpSpPr>
            <p:sp>
              <p:nvSpPr>
                <p:cNvPr id="12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2"/>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PRODUCT BACKLOG</a:t>
                  </a:r>
                  <a:endParaRPr lang="en-US" sz="900" spc="-30" dirty="0">
                    <a:gradFill>
                      <a:gsLst>
                        <a:gs pos="0">
                          <a:srgbClr val="FFFFFF"/>
                        </a:gs>
                        <a:gs pos="86000">
                          <a:srgbClr val="FFFFFF"/>
                        </a:gs>
                      </a:gsLst>
                      <a:lin ang="5400000" scaled="0"/>
                    </a:gradFill>
                  </a:endParaRPr>
                </a:p>
              </p:txBody>
            </p:sp>
            <p:sp>
              <p:nvSpPr>
                <p:cNvPr id="127" name="Rectangle 13"/>
                <p:cNvSpPr>
                  <a:spLocks noChangeArrowheads="1"/>
                </p:cNvSpPr>
                <p:nvPr/>
              </p:nvSpPr>
              <p:spPr bwMode="auto">
                <a:xfrm>
                  <a:off x="4287875" y="2142048"/>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4"/>
                <p:cNvSpPr>
                  <a:spLocks noChangeArrowheads="1"/>
                </p:cNvSpPr>
                <p:nvPr/>
              </p:nvSpPr>
              <p:spPr bwMode="auto">
                <a:xfrm>
                  <a:off x="4287875" y="2270776"/>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7" name="Group 106"/>
            <p:cNvGrpSpPr/>
            <p:nvPr/>
          </p:nvGrpSpPr>
          <p:grpSpPr>
            <a:xfrm>
              <a:off x="6591382" y="5031141"/>
              <a:ext cx="1137225" cy="731095"/>
              <a:chOff x="6591382" y="5261350"/>
              <a:chExt cx="1137225" cy="812065"/>
            </a:xfrm>
          </p:grpSpPr>
          <p:sp useBgFill="1">
            <p:nvSpPr>
              <p:cNvPr id="118" name="Rectangle 117"/>
              <p:cNvSpPr/>
              <p:nvPr/>
            </p:nvSpPr>
            <p:spPr bwMode="auto">
              <a:xfrm>
                <a:off x="6591382" y="526135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6648049" y="5305881"/>
                <a:ext cx="1023890" cy="723002"/>
                <a:chOff x="6675475" y="5575638"/>
                <a:chExt cx="1074609" cy="848292"/>
              </a:xfrm>
            </p:grpSpPr>
            <p:sp>
              <p:nvSpPr>
                <p:cNvPr id="120" name="Rectangle 13"/>
                <p:cNvSpPr>
                  <a:spLocks noChangeArrowheads="1"/>
                </p:cNvSpPr>
                <p:nvPr/>
              </p:nvSpPr>
              <p:spPr bwMode="auto">
                <a:xfrm>
                  <a:off x="6675475" y="6053648"/>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4"/>
                <p:cNvSpPr>
                  <a:spLocks noChangeArrowheads="1"/>
                </p:cNvSpPr>
                <p:nvPr/>
              </p:nvSpPr>
              <p:spPr bwMode="auto">
                <a:xfrm>
                  <a:off x="6675475" y="6182376"/>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5"/>
                <p:cNvSpPr>
                  <a:spLocks/>
                </p:cNvSpPr>
                <p:nvPr/>
              </p:nvSpPr>
              <p:spPr bwMode="auto">
                <a:xfrm>
                  <a:off x="6675475" y="63111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12"/>
                <p:cNvSpPr>
                  <a:spLocks/>
                </p:cNvSpPr>
                <p:nvPr/>
              </p:nvSpPr>
              <p:spPr bwMode="auto">
                <a:xfrm>
                  <a:off x="6675475" y="55756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3"/>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OPS BACKLOG</a:t>
                  </a:r>
                  <a:endParaRPr lang="en-US" sz="900" spc="-30" dirty="0">
                    <a:gradFill>
                      <a:gsLst>
                        <a:gs pos="0">
                          <a:srgbClr val="FFFFFF"/>
                        </a:gs>
                        <a:gs pos="86000">
                          <a:srgbClr val="FFFFFF"/>
                        </a:gs>
                      </a:gsLst>
                      <a:lin ang="5400000" scaled="0"/>
                    </a:gradFill>
                  </a:endParaRPr>
                </a:p>
              </p:txBody>
            </p:sp>
          </p:grpSp>
        </p:grpSp>
        <p:grpSp>
          <p:nvGrpSpPr>
            <p:cNvPr id="108" name="Group 107"/>
            <p:cNvGrpSpPr/>
            <p:nvPr/>
          </p:nvGrpSpPr>
          <p:grpSpPr>
            <a:xfrm>
              <a:off x="3098221" y="3290656"/>
              <a:ext cx="2016109" cy="1399485"/>
              <a:chOff x="3098221" y="3290656"/>
              <a:chExt cx="2016109" cy="1399485"/>
            </a:xfrm>
          </p:grpSpPr>
          <p:sp>
            <p:nvSpPr>
              <p:cNvPr id="114" name="Oval 113"/>
              <p:cNvSpPr/>
              <p:nvPr/>
            </p:nvSpPr>
            <p:spPr bwMode="auto">
              <a:xfrm rot="11218090">
                <a:off x="3338831" y="3290656"/>
                <a:ext cx="1554480" cy="1399485"/>
              </a:xfrm>
              <a:prstGeom prst="ellipse">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5" name="TextBox 114"/>
              <p:cNvSpPr txBox="1"/>
              <p:nvPr/>
            </p:nvSpPr>
            <p:spPr>
              <a:xfrm>
                <a:off x="3685789" y="3879644"/>
                <a:ext cx="802034"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Sprint</a:t>
                </a:r>
                <a:endParaRPr lang="en-US" sz="1800" spc="-60" dirty="0">
                  <a:solidFill>
                    <a:srgbClr val="000000"/>
                  </a:solidFill>
                </a:endParaRPr>
              </a:p>
            </p:txBody>
          </p:sp>
          <p:sp>
            <p:nvSpPr>
              <p:cNvPr id="116" name="Freeform 8"/>
              <p:cNvSpPr>
                <a:spLocks/>
              </p:cNvSpPr>
              <p:nvPr/>
            </p:nvSpPr>
            <p:spPr bwMode="auto">
              <a:xfrm>
                <a:off x="3098221" y="382160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7" name="Freeform 8"/>
              <p:cNvSpPr>
                <a:spLocks/>
              </p:cNvSpPr>
              <p:nvPr/>
            </p:nvSpPr>
            <p:spPr bwMode="auto">
              <a:xfrm rot="10800000">
                <a:off x="4662802" y="3954732"/>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109" name="Group 108"/>
            <p:cNvGrpSpPr/>
            <p:nvPr/>
          </p:nvGrpSpPr>
          <p:grpSpPr>
            <a:xfrm>
              <a:off x="7076060" y="3290656"/>
              <a:ext cx="2019140" cy="1399485"/>
              <a:chOff x="7076060" y="3290656"/>
              <a:chExt cx="2019140" cy="1399485"/>
            </a:xfrm>
          </p:grpSpPr>
          <p:sp>
            <p:nvSpPr>
              <p:cNvPr id="110" name="Oval 109"/>
              <p:cNvSpPr/>
              <p:nvPr/>
            </p:nvSpPr>
            <p:spPr bwMode="auto">
              <a:xfrm rot="10381910" flipH="1">
                <a:off x="7293609" y="3290656"/>
                <a:ext cx="1554480" cy="1399485"/>
              </a:xfrm>
              <a:prstGeom prst="ellipse">
                <a:avLst/>
              </a:prstGeom>
              <a:noFill/>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1" name="TextBox 110"/>
              <p:cNvSpPr txBox="1"/>
              <p:nvPr/>
            </p:nvSpPr>
            <p:spPr>
              <a:xfrm>
                <a:off x="7528792" y="3879644"/>
                <a:ext cx="1099352"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Monitor</a:t>
                </a:r>
                <a:endParaRPr lang="en-US" sz="1800" spc="-60" dirty="0">
                  <a:solidFill>
                    <a:srgbClr val="000000"/>
                  </a:solidFill>
                </a:endParaRPr>
              </a:p>
            </p:txBody>
          </p:sp>
          <p:sp>
            <p:nvSpPr>
              <p:cNvPr id="112" name="Freeform 8"/>
              <p:cNvSpPr>
                <a:spLocks/>
              </p:cNvSpPr>
              <p:nvPr/>
            </p:nvSpPr>
            <p:spPr bwMode="auto">
              <a:xfrm flipH="1" flipV="1">
                <a:off x="8593665" y="398381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3" name="Freeform 8"/>
              <p:cNvSpPr>
                <a:spLocks/>
              </p:cNvSpPr>
              <p:nvPr/>
            </p:nvSpPr>
            <p:spPr bwMode="auto">
              <a:xfrm rot="10800000" flipH="1" flipV="1">
                <a:off x="7076060" y="3807063"/>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sp>
        <p:nvSpPr>
          <p:cNvPr id="205" name="Title 1"/>
          <p:cNvSpPr>
            <a:spLocks noGrp="1"/>
          </p:cNvSpPr>
          <p:nvPr>
            <p:ph type="title"/>
          </p:nvPr>
        </p:nvSpPr>
        <p:spPr/>
        <p:txBody>
          <a:bodyPr/>
          <a:lstStyle/>
          <a:p>
            <a:r>
              <a:rPr lang="en-US" smtClean="0"/>
              <a:t>Enabling Continuous Value Delivery</a:t>
            </a:r>
            <a:endParaRPr lang="en-US" dirty="0"/>
          </a:p>
        </p:txBody>
      </p:sp>
      <p:sp>
        <p:nvSpPr>
          <p:cNvPr id="49" name="TextBox 48"/>
          <p:cNvSpPr txBox="1"/>
          <p:nvPr/>
        </p:nvSpPr>
        <p:spPr>
          <a:xfrm>
            <a:off x="500640" y="1211412"/>
            <a:ext cx="2695418" cy="637097"/>
          </a:xfrm>
          <a:prstGeom prst="rect">
            <a:avLst/>
          </a:prstGeom>
          <a:noFill/>
        </p:spPr>
        <p:txBody>
          <a:bodyPr wrap="none" lIns="0" tIns="0" rIns="0" bIns="0" rtlCol="0" anchor="t" anchorCtr="0">
            <a:spAutoFit/>
          </a:bodyPr>
          <a:lstStyle/>
          <a:p>
            <a:pPr defTabSz="914400">
              <a:lnSpc>
                <a:spcPct val="90000"/>
              </a:lnSpc>
            </a:pPr>
            <a:r>
              <a:rPr lang="en-US" sz="2800" spc="-150" dirty="0">
                <a:gradFill>
                  <a:gsLst>
                    <a:gs pos="0">
                      <a:schemeClr val="accent1"/>
                    </a:gs>
                    <a:gs pos="100000">
                      <a:schemeClr val="accent1"/>
                    </a:gs>
                  </a:gsLst>
                  <a:lin ang="5400000" scaled="0"/>
                </a:gradFill>
              </a:rPr>
              <a:t>DEFINE</a:t>
            </a:r>
            <a:endParaRPr lang="en-US" sz="3200" spc="-150" dirty="0">
              <a:gradFill>
                <a:gsLst>
                  <a:gs pos="0">
                    <a:schemeClr val="accent1"/>
                  </a:gs>
                  <a:gs pos="100000">
                    <a:schemeClr val="accent1"/>
                  </a:gs>
                </a:gsLst>
                <a:lin ang="5400000" scaled="0"/>
              </a:gradFill>
              <a:latin typeface="Segoe UI Light"/>
            </a:endParaRPr>
          </a:p>
          <a:p>
            <a:pPr defTabSz="914400">
              <a:lnSpc>
                <a:spcPct val="90000"/>
              </a:lnSpc>
            </a:pPr>
            <a:r>
              <a:rPr lang="en-US" sz="1800" spc="-60" dirty="0" smtClean="0">
                <a:gradFill>
                  <a:gsLst>
                    <a:gs pos="0">
                      <a:schemeClr val="accent1"/>
                    </a:gs>
                    <a:gs pos="100000">
                      <a:schemeClr val="accent1"/>
                    </a:gs>
                  </a:gsLst>
                  <a:lin ang="5400000" scaled="0"/>
                </a:gradFill>
              </a:rPr>
              <a:t>Value definition and ideation</a:t>
            </a:r>
            <a:endParaRPr lang="en-US" sz="1800" spc="-60" dirty="0">
              <a:gradFill>
                <a:gsLst>
                  <a:gs pos="0">
                    <a:schemeClr val="accent1"/>
                  </a:gs>
                  <a:gs pos="100000">
                    <a:schemeClr val="accent1"/>
                  </a:gs>
                </a:gsLst>
                <a:lin ang="5400000" scaled="0"/>
              </a:gradFill>
            </a:endParaRPr>
          </a:p>
        </p:txBody>
      </p:sp>
      <p:sp>
        <p:nvSpPr>
          <p:cNvPr id="50" name="TextBox 49"/>
          <p:cNvSpPr txBox="1"/>
          <p:nvPr/>
        </p:nvSpPr>
        <p:spPr>
          <a:xfrm>
            <a:off x="517266" y="3553903"/>
            <a:ext cx="2331344" cy="6370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DELIVER</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smtClean="0">
                <a:gradFill>
                  <a:gsLst>
                    <a:gs pos="0">
                      <a:schemeClr val="accent1"/>
                    </a:gs>
                    <a:gs pos="100000">
                      <a:schemeClr val="accent1"/>
                    </a:gs>
                  </a:gsLst>
                  <a:lin ang="5400000" scaled="0"/>
                </a:gradFill>
              </a:rPr>
              <a:t>Idea to </a:t>
            </a:r>
            <a:r>
              <a:rPr lang="en-US" sz="1800" spc="-60" dirty="0">
                <a:gradFill>
                  <a:gsLst>
                    <a:gs pos="0">
                      <a:schemeClr val="accent1"/>
                    </a:gs>
                    <a:gs pos="100000">
                      <a:schemeClr val="accent1"/>
                    </a:gs>
                  </a:gsLst>
                  <a:lin ang="5400000" scaled="0"/>
                </a:gradFill>
              </a:rPr>
              <a:t>working </a:t>
            </a:r>
            <a:r>
              <a:rPr lang="en-US" sz="1800" spc="-60" dirty="0" smtClean="0">
                <a:gradFill>
                  <a:gsLst>
                    <a:gs pos="0">
                      <a:schemeClr val="accent1"/>
                    </a:gs>
                    <a:gs pos="100000">
                      <a:schemeClr val="accent1"/>
                    </a:gs>
                  </a:gsLst>
                  <a:lin ang="5400000" scaled="0"/>
                </a:gradFill>
              </a:rPr>
              <a:t>software</a:t>
            </a:r>
            <a:endParaRPr lang="en-US" sz="1800" spc="-60" dirty="0">
              <a:gradFill>
                <a:gsLst>
                  <a:gs pos="0">
                    <a:schemeClr val="accent1"/>
                  </a:gs>
                  <a:gs pos="100000">
                    <a:schemeClr val="accent1"/>
                  </a:gs>
                </a:gsLst>
                <a:lin ang="5400000" scaled="0"/>
              </a:gradFill>
            </a:endParaRPr>
          </a:p>
        </p:txBody>
      </p:sp>
      <p:sp>
        <p:nvSpPr>
          <p:cNvPr id="51" name="TextBox 50"/>
          <p:cNvSpPr txBox="1"/>
          <p:nvPr/>
        </p:nvSpPr>
        <p:spPr>
          <a:xfrm>
            <a:off x="8923634" y="1211412"/>
            <a:ext cx="2421625" cy="8863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OPERATE</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a:gradFill>
                  <a:gsLst>
                    <a:gs pos="0">
                      <a:schemeClr val="accent1"/>
                    </a:gs>
                    <a:gs pos="100000">
                      <a:schemeClr val="accent1"/>
                    </a:gs>
                  </a:gsLst>
                  <a:lin ang="5400000" scaled="0"/>
                </a:gradFill>
              </a:rPr>
              <a:t>Deployment to </a:t>
            </a:r>
            <a:r>
              <a:rPr lang="en-US" sz="1800" spc="-60" dirty="0" smtClean="0">
                <a:gradFill>
                  <a:gsLst>
                    <a:gs pos="0">
                      <a:schemeClr val="accent1"/>
                    </a:gs>
                    <a:gs pos="100000">
                      <a:schemeClr val="accent1"/>
                    </a:gs>
                  </a:gsLst>
                  <a:lin ang="5400000" scaled="0"/>
                </a:gradFill>
              </a:rPr>
              <a:t/>
            </a:r>
            <a:br>
              <a:rPr lang="en-US" sz="1800" spc="-60" dirty="0" smtClean="0">
                <a:gradFill>
                  <a:gsLst>
                    <a:gs pos="0">
                      <a:schemeClr val="accent1"/>
                    </a:gs>
                    <a:gs pos="100000">
                      <a:schemeClr val="accent1"/>
                    </a:gs>
                  </a:gsLst>
                  <a:lin ang="5400000" scaled="0"/>
                </a:gradFill>
              </a:rPr>
            </a:br>
            <a:r>
              <a:rPr lang="en-US" sz="1800" spc="-60" dirty="0" smtClean="0">
                <a:gradFill>
                  <a:gsLst>
                    <a:gs pos="0">
                      <a:schemeClr val="accent1"/>
                    </a:gs>
                    <a:gs pos="100000">
                      <a:schemeClr val="accent1"/>
                    </a:gs>
                  </a:gsLst>
                  <a:lin ang="5400000" scaled="0"/>
                </a:gradFill>
              </a:rPr>
              <a:t>Continuous </a:t>
            </a:r>
            <a:r>
              <a:rPr lang="en-US" sz="1800" spc="-60" dirty="0">
                <a:gradFill>
                  <a:gsLst>
                    <a:gs pos="0">
                      <a:schemeClr val="accent1"/>
                    </a:gs>
                    <a:gs pos="100000">
                      <a:schemeClr val="accent1"/>
                    </a:gs>
                  </a:gsLst>
                  <a:lin ang="5400000" scaled="0"/>
                </a:gradFill>
              </a:rPr>
              <a:t>Improvement</a:t>
            </a:r>
          </a:p>
        </p:txBody>
      </p:sp>
      <p:sp>
        <p:nvSpPr>
          <p:cNvPr id="52" name="TextBox 51"/>
          <p:cNvSpPr txBox="1"/>
          <p:nvPr/>
        </p:nvSpPr>
        <p:spPr>
          <a:xfrm>
            <a:off x="500613" y="4166467"/>
            <a:ext cx="3396550" cy="2585323"/>
          </a:xfrm>
          <a:prstGeom prst="rect">
            <a:avLst/>
          </a:prstGeom>
          <a:noFill/>
        </p:spPr>
        <p:txBody>
          <a:bodyPr wrap="square" lIns="0" tIns="0" rIns="0" bIns="0" rtlCol="0">
            <a:spAutoFit/>
          </a:bodyPr>
          <a:lstStyle/>
          <a:p>
            <a:pPr marL="174625" indent="-174625">
              <a:buFont typeface="Arial" pitchFamily="34" charset="0"/>
              <a:buChar char="•"/>
            </a:pPr>
            <a:r>
              <a:rPr lang="en-US" sz="1400" dirty="0"/>
              <a:t>Architecture modeling and validation</a:t>
            </a:r>
          </a:p>
          <a:p>
            <a:pPr marL="174625" indent="-174625">
              <a:buFont typeface="Arial" pitchFamily="34" charset="0"/>
              <a:buChar char="•"/>
            </a:pPr>
            <a:r>
              <a:rPr lang="en-US" sz="1400" dirty="0"/>
              <a:t>Best in class developer productivity</a:t>
            </a:r>
          </a:p>
          <a:p>
            <a:pPr marL="174625" indent="-174625">
              <a:buFont typeface="Arial" pitchFamily="34" charset="0"/>
              <a:buChar char="•"/>
            </a:pPr>
            <a:r>
              <a:rPr lang="en-US" sz="1400" dirty="0" smtClean="0"/>
              <a:t>Test </a:t>
            </a:r>
            <a:r>
              <a:rPr lang="en-US" sz="1400" dirty="0"/>
              <a:t>driven development</a:t>
            </a:r>
          </a:p>
          <a:p>
            <a:pPr marL="346075" lvl="1" indent="-173038">
              <a:buFont typeface="Arial" pitchFamily="34" charset="0"/>
              <a:buChar char="•"/>
            </a:pPr>
            <a:r>
              <a:rPr lang="en-US" sz="1400" dirty="0"/>
              <a:t>Unit testing frameworks</a:t>
            </a:r>
          </a:p>
          <a:p>
            <a:pPr marL="346075" lvl="1" indent="-173038">
              <a:buFont typeface="Arial" pitchFamily="34" charset="0"/>
              <a:buChar char="•"/>
            </a:pPr>
            <a:r>
              <a:rPr lang="en-US" sz="1400" dirty="0" err="1" smtClean="0"/>
              <a:t>QoS</a:t>
            </a:r>
            <a:r>
              <a:rPr lang="en-US" sz="1400" dirty="0" smtClean="0"/>
              <a:t> </a:t>
            </a:r>
            <a:r>
              <a:rPr lang="en-US" sz="1400" dirty="0"/>
              <a:t>testing tools</a:t>
            </a:r>
          </a:p>
          <a:p>
            <a:pPr marL="457200" lvl="2" indent="-111125">
              <a:buFont typeface="Arial" pitchFamily="34" charset="0"/>
              <a:buChar char="•"/>
            </a:pPr>
            <a:r>
              <a:rPr lang="en-US" sz="1400" dirty="0"/>
              <a:t>Load testing</a:t>
            </a:r>
          </a:p>
          <a:p>
            <a:pPr marL="457200" lvl="2" indent="-111125">
              <a:buFont typeface="Arial" pitchFamily="34" charset="0"/>
              <a:buChar char="•"/>
            </a:pPr>
            <a:r>
              <a:rPr lang="en-US" sz="1400" dirty="0"/>
              <a:t>Performance testing</a:t>
            </a:r>
          </a:p>
          <a:p>
            <a:pPr marL="174625" indent="-174625">
              <a:buFont typeface="Arial" pitchFamily="34" charset="0"/>
              <a:buChar char="•"/>
            </a:pPr>
            <a:r>
              <a:rPr lang="en-US" sz="1400" dirty="0"/>
              <a:t>Build </a:t>
            </a:r>
            <a:r>
              <a:rPr lang="en-US" sz="1400" dirty="0" smtClean="0"/>
              <a:t>and </a:t>
            </a:r>
            <a:r>
              <a:rPr lang="en-US" sz="1400" dirty="0"/>
              <a:t>test lab management</a:t>
            </a:r>
          </a:p>
          <a:p>
            <a:pPr marL="174625" indent="-174625">
              <a:buFont typeface="Arial" pitchFamily="34" charset="0"/>
              <a:buChar char="•"/>
            </a:pPr>
            <a:r>
              <a:rPr lang="en-US" sz="1400" dirty="0"/>
              <a:t>Team build</a:t>
            </a:r>
          </a:p>
          <a:p>
            <a:pPr marL="174625" indent="-174625">
              <a:buFont typeface="Arial" pitchFamily="34" charset="0"/>
              <a:buChar char="•"/>
            </a:pPr>
            <a:r>
              <a:rPr lang="en-US" sz="1400" dirty="0"/>
              <a:t>Built in continuous integration</a:t>
            </a:r>
          </a:p>
          <a:p>
            <a:pPr marL="174625" indent="-174625">
              <a:buFont typeface="Arial" pitchFamily="34" charset="0"/>
              <a:buChar char="•"/>
            </a:pPr>
            <a:r>
              <a:rPr lang="en-US" sz="1400" dirty="0" smtClean="0"/>
              <a:t>Exploratory testing</a:t>
            </a:r>
          </a:p>
          <a:p>
            <a:pPr marL="174625" indent="-174625">
              <a:buFont typeface="Arial" pitchFamily="34" charset="0"/>
              <a:buChar char="•"/>
            </a:pPr>
            <a:r>
              <a:rPr lang="en-US" sz="1400" b="1" dirty="0"/>
              <a:t>Feedback collection and </a:t>
            </a:r>
            <a:r>
              <a:rPr lang="en-US" sz="1400" b="1" dirty="0" smtClean="0"/>
              <a:t>integration</a:t>
            </a:r>
            <a:endParaRPr lang="en-US" sz="1400" b="1" dirty="0"/>
          </a:p>
        </p:txBody>
      </p:sp>
      <p:sp>
        <p:nvSpPr>
          <p:cNvPr id="53" name="TextBox 52"/>
          <p:cNvSpPr txBox="1"/>
          <p:nvPr/>
        </p:nvSpPr>
        <p:spPr>
          <a:xfrm>
            <a:off x="519111" y="1905000"/>
            <a:ext cx="3134715" cy="738664"/>
          </a:xfrm>
          <a:prstGeom prst="rect">
            <a:avLst/>
          </a:prstGeom>
          <a:noFill/>
        </p:spPr>
        <p:txBody>
          <a:bodyPr wrap="square" lIns="0" tIns="0" rIns="0" bIns="0" rtlCol="0">
            <a:spAutoFit/>
          </a:bodyPr>
          <a:lstStyle/>
          <a:p>
            <a:pPr marL="174625" indent="-174625">
              <a:buFont typeface="Arial" pitchFamily="34" charset="0"/>
              <a:buChar char="•"/>
            </a:pPr>
            <a:r>
              <a:rPr lang="en-US" sz="1600" dirty="0" smtClean="0"/>
              <a:t>Backlog </a:t>
            </a:r>
            <a:r>
              <a:rPr lang="en-US" sz="1600" dirty="0"/>
              <a:t>and sprint management </a:t>
            </a:r>
          </a:p>
          <a:p>
            <a:pPr marL="174625" indent="-174625">
              <a:buFont typeface="Arial" pitchFamily="34" charset="0"/>
              <a:buChar char="•"/>
            </a:pPr>
            <a:r>
              <a:rPr lang="en-US" sz="1600" dirty="0" smtClean="0"/>
              <a:t>Visual </a:t>
            </a:r>
            <a:r>
              <a:rPr lang="en-US" sz="1600" dirty="0"/>
              <a:t>task </a:t>
            </a:r>
            <a:r>
              <a:rPr lang="en-US" sz="1600" dirty="0" smtClean="0"/>
              <a:t>boards</a:t>
            </a:r>
          </a:p>
          <a:p>
            <a:pPr marL="174625" indent="-174625">
              <a:buFont typeface="Arial" pitchFamily="34" charset="0"/>
              <a:buChar char="•"/>
            </a:pPr>
            <a:r>
              <a:rPr lang="en-US" sz="1600" b="1" dirty="0"/>
              <a:t>Storyboarding </a:t>
            </a:r>
            <a:r>
              <a:rPr lang="en-US" sz="1600" b="1" dirty="0" smtClean="0"/>
              <a:t>tools</a:t>
            </a:r>
          </a:p>
        </p:txBody>
      </p:sp>
      <p:sp>
        <p:nvSpPr>
          <p:cNvPr id="55" name="TextBox 54"/>
          <p:cNvSpPr txBox="1"/>
          <p:nvPr/>
        </p:nvSpPr>
        <p:spPr>
          <a:xfrm>
            <a:off x="8923634" y="2209800"/>
            <a:ext cx="3134715" cy="861774"/>
          </a:xfrm>
          <a:prstGeom prst="rect">
            <a:avLst/>
          </a:prstGeom>
          <a:noFill/>
        </p:spPr>
        <p:txBody>
          <a:bodyPr wrap="square" lIns="0" tIns="0" rIns="0" bIns="0" rtlCol="0">
            <a:spAutoFit/>
          </a:bodyPr>
          <a:lstStyle/>
          <a:p>
            <a:pPr marL="174625" indent="-174625">
              <a:buFont typeface="Arial" pitchFamily="34" charset="0"/>
              <a:buChar char="•"/>
            </a:pPr>
            <a:r>
              <a:rPr lang="en-US" sz="1400" dirty="0" smtClean="0"/>
              <a:t>Production </a:t>
            </a:r>
            <a:r>
              <a:rPr lang="en-US" sz="1400" dirty="0"/>
              <a:t>debugging: </a:t>
            </a:r>
            <a:r>
              <a:rPr lang="en-US" sz="1400" dirty="0" err="1" smtClean="0"/>
              <a:t>IntelliTrace</a:t>
            </a:r>
            <a:endParaRPr lang="en-US" sz="1400" dirty="0"/>
          </a:p>
          <a:p>
            <a:pPr marL="174625" indent="-174625">
              <a:buFont typeface="Arial" pitchFamily="34" charset="0"/>
              <a:buChar char="•"/>
            </a:pPr>
            <a:r>
              <a:rPr lang="en-US" sz="1400" dirty="0" smtClean="0"/>
              <a:t>Integrated </a:t>
            </a:r>
            <a:r>
              <a:rPr lang="en-US" sz="1400" dirty="0"/>
              <a:t>incident management </a:t>
            </a:r>
            <a:br>
              <a:rPr lang="en-US" sz="1400" dirty="0"/>
            </a:br>
            <a:r>
              <a:rPr lang="en-US" sz="1400" dirty="0" smtClean="0"/>
              <a:t>(System </a:t>
            </a:r>
            <a:r>
              <a:rPr lang="en-US" sz="1400" dirty="0"/>
              <a:t>C</a:t>
            </a:r>
            <a:r>
              <a:rPr lang="en-US" sz="1400" dirty="0" smtClean="0"/>
              <a:t>enter </a:t>
            </a:r>
            <a:r>
              <a:rPr lang="en-US" sz="1400" dirty="0"/>
              <a:t>-&gt; TFS integration</a:t>
            </a:r>
            <a:r>
              <a:rPr lang="en-US" sz="1400" dirty="0" smtClean="0"/>
              <a:t>)</a:t>
            </a:r>
          </a:p>
          <a:p>
            <a:pPr marL="174625" indent="-174625">
              <a:buFont typeface="Arial" pitchFamily="34" charset="0"/>
              <a:buChar char="•"/>
            </a:pPr>
            <a:r>
              <a:rPr lang="en-US" sz="1400" b="1" dirty="0" err="1"/>
              <a:t>PreEmptive</a:t>
            </a:r>
            <a:r>
              <a:rPr lang="en-US" sz="1400" b="1" dirty="0"/>
              <a:t> A</a:t>
            </a:r>
            <a:r>
              <a:rPr lang="en-US" sz="1400" b="1" dirty="0" smtClean="0"/>
              <a:t>nalytics</a:t>
            </a:r>
            <a:endParaRPr lang="en-US" sz="1400" b="1" dirty="0"/>
          </a:p>
        </p:txBody>
      </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279" y="5760720"/>
            <a:ext cx="3918133" cy="1097280"/>
          </a:xfrm>
          <a:prstGeom prst="rect">
            <a:avLst/>
          </a:prstGeom>
        </p:spPr>
      </p:pic>
    </p:spTree>
    <p:extLst>
      <p:ext uri="{BB962C8B-B14F-4D97-AF65-F5344CB8AC3E}">
        <p14:creationId xmlns:p14="http://schemas.microsoft.com/office/powerpoint/2010/main" val="31073201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Developer Tools, Languages &amp; Frameworks</a:t>
            </a:r>
            <a:r>
              <a:rPr lang="en-US" dirty="0" smtClean="0"/>
              <a:t/>
            </a:r>
            <a:br>
              <a:rPr lang="en-US" dirty="0" smtClean="0"/>
            </a:br>
            <a:r>
              <a:rPr lang="en-US" sz="3600" dirty="0" smtClean="0">
                <a:solidFill>
                  <a:schemeClr val="accent1"/>
                </a:solidFill>
              </a:rPr>
              <a:t>ALM Sessions</a:t>
            </a:r>
            <a:endParaRPr lang="en-US" dirty="0">
              <a:solidFill>
                <a:schemeClr val="accent1"/>
              </a:solidFill>
            </a:endParaRPr>
          </a:p>
        </p:txBody>
      </p:sp>
      <p:sp>
        <p:nvSpPr>
          <p:cNvPr id="3" name="Text Placeholder 2"/>
          <p:cNvSpPr>
            <a:spLocks noGrp="1"/>
          </p:cNvSpPr>
          <p:nvPr>
            <p:ph type="body" sz="quarter" idx="4294967295"/>
          </p:nvPr>
        </p:nvSpPr>
        <p:spPr>
          <a:xfrm>
            <a:off x="507868" y="3155505"/>
            <a:ext cx="11173090" cy="387798"/>
          </a:xfrm>
        </p:spPr>
        <p:txBody>
          <a:bodyPr/>
          <a:lstStyle/>
          <a:p>
            <a:pPr lvl="1"/>
            <a:r>
              <a:rPr lang="en-US"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June </a:t>
            </a:r>
            <a:r>
              <a:rPr lang="en-US"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14</a:t>
            </a:r>
            <a:endParaRPr lang="en-US" dirty="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829685045"/>
              </p:ext>
            </p:extLst>
          </p:nvPr>
        </p:nvGraphicFramePr>
        <p:xfrm>
          <a:off x="608011" y="3619500"/>
          <a:ext cx="11201399" cy="1213758"/>
        </p:xfrm>
        <a:graphic>
          <a:graphicData uri="http://schemas.openxmlformats.org/drawingml/2006/table">
            <a:tbl>
              <a:tblPr>
                <a:tableStyleId>{5C22544A-7EE6-4342-B048-85BDC9FD1C3A}</a:tableStyleId>
              </a:tblPr>
              <a:tblGrid>
                <a:gridCol w="7105045"/>
                <a:gridCol w="2230106"/>
                <a:gridCol w="903780"/>
                <a:gridCol w="962468"/>
              </a:tblGrid>
              <a:tr h="359229">
                <a:tc>
                  <a:txBody>
                    <a:bodyPr/>
                    <a:lstStyle/>
                    <a:p>
                      <a:pPr algn="l" fontAlgn="t"/>
                      <a:r>
                        <a:rPr lang="en-US" sz="1600" b="1" u="none" strike="noStrike" dirty="0">
                          <a:solidFill>
                            <a:schemeClr val="tx1"/>
                          </a:solidFill>
                          <a:effectLst/>
                        </a:rPr>
                        <a:t>Title</a:t>
                      </a:r>
                      <a:endParaRPr lang="en-US" sz="1600" b="1" i="0" u="none" strike="noStrike" dirty="0">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600" b="1" u="none" strike="noStrike" dirty="0">
                          <a:solidFill>
                            <a:schemeClr val="tx1"/>
                          </a:solidFill>
                          <a:effectLst/>
                        </a:rPr>
                        <a:t>Primary Speaker</a:t>
                      </a:r>
                      <a:endParaRPr lang="en-US" sz="1600" b="1" i="0" u="none" strike="noStrike" dirty="0">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600" b="1" u="none" strike="noStrike" dirty="0">
                          <a:solidFill>
                            <a:schemeClr val="tx1"/>
                          </a:solidFill>
                          <a:effectLst/>
                        </a:rPr>
                        <a:t>Start (US)</a:t>
                      </a:r>
                      <a:endParaRPr lang="en-US" sz="1600" b="1" i="0" u="none" strike="noStrike" dirty="0">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600" b="1" u="none" strike="noStrike" dirty="0">
                          <a:solidFill>
                            <a:schemeClr val="tx1"/>
                          </a:solidFill>
                          <a:effectLst/>
                        </a:rPr>
                        <a:t>Finish (US)</a:t>
                      </a:r>
                      <a:endParaRPr lang="en-US" sz="1600" b="1" i="0" u="none" strike="noStrike" dirty="0">
                        <a:solidFill>
                          <a:schemeClr val="tx1"/>
                        </a:solidFill>
                        <a:effectLst/>
                        <a:latin typeface="Arial"/>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600" u="none" strike="noStrike" dirty="0">
                          <a:solidFill>
                            <a:schemeClr val="tx1"/>
                          </a:solidFill>
                          <a:effectLst/>
                        </a:rPr>
                        <a:t>Metrics That Matter: Improving Lean and Agile, </a:t>
                      </a:r>
                      <a:r>
                        <a:rPr lang="en-US" sz="1600" u="none" strike="noStrike" dirty="0" err="1">
                          <a:solidFill>
                            <a:schemeClr val="tx1"/>
                          </a:solidFill>
                          <a:effectLst/>
                        </a:rPr>
                        <a:t>Kanban</a:t>
                      </a:r>
                      <a:r>
                        <a:rPr lang="en-US" sz="1600" u="none" strike="noStrike" dirty="0">
                          <a:solidFill>
                            <a:schemeClr val="tx1"/>
                          </a:solidFill>
                          <a:effectLst/>
                        </a:rPr>
                        <a:t> and Scrum</a:t>
                      </a:r>
                      <a:endParaRPr lang="en-US" sz="16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dirty="0">
                          <a:solidFill>
                            <a:schemeClr val="tx1"/>
                          </a:solidFill>
                          <a:effectLst/>
                        </a:rPr>
                        <a:t>Steven Borg</a:t>
                      </a:r>
                      <a:endParaRPr lang="en-US" sz="16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dirty="0">
                          <a:solidFill>
                            <a:schemeClr val="tx1"/>
                          </a:solidFill>
                          <a:effectLst/>
                        </a:rPr>
                        <a:t>8:30AM</a:t>
                      </a:r>
                      <a:endParaRPr lang="en-US" sz="16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a:solidFill>
                            <a:schemeClr val="tx1"/>
                          </a:solidFill>
                          <a:effectLst/>
                        </a:rPr>
                        <a:t>9:45AM</a:t>
                      </a:r>
                      <a:endParaRPr lang="en-US" sz="16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59229">
                <a:tc>
                  <a:txBody>
                    <a:bodyPr/>
                    <a:lstStyle/>
                    <a:p>
                      <a:pPr algn="l" fontAlgn="b"/>
                      <a:r>
                        <a:rPr lang="en-US" sz="1600" u="none" strike="noStrike" dirty="0">
                          <a:solidFill>
                            <a:schemeClr val="tx1"/>
                          </a:solidFill>
                          <a:effectLst/>
                        </a:rPr>
                        <a:t>Introduction to </a:t>
                      </a:r>
                      <a:r>
                        <a:rPr lang="en-US" sz="1600" u="none" strike="noStrike" dirty="0" err="1">
                          <a:solidFill>
                            <a:schemeClr val="tx1"/>
                          </a:solidFill>
                          <a:effectLst/>
                        </a:rPr>
                        <a:t>Kanban</a:t>
                      </a:r>
                      <a:endParaRPr lang="en-US" sz="16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dirty="0">
                          <a:solidFill>
                            <a:schemeClr val="tx1"/>
                          </a:solidFill>
                          <a:effectLst/>
                        </a:rPr>
                        <a:t>Steven Borg</a:t>
                      </a:r>
                      <a:endParaRPr lang="en-US" sz="16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a:solidFill>
                            <a:schemeClr val="tx1"/>
                          </a:solidFill>
                          <a:effectLst/>
                        </a:rPr>
                        <a:t>1:00PM</a:t>
                      </a:r>
                      <a:endParaRPr lang="en-US" sz="1600" b="0" i="0" u="none" strike="noStrike">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dirty="0">
                          <a:solidFill>
                            <a:schemeClr val="tx1"/>
                          </a:solidFill>
                          <a:effectLst/>
                        </a:rPr>
                        <a:t>2:15PM</a:t>
                      </a:r>
                      <a:endParaRPr lang="en-US" sz="1600" b="0" i="0" u="none" strike="noStrike" dirty="0">
                        <a:solidFill>
                          <a:schemeClr val="tx1"/>
                        </a:solidFill>
                        <a:effectLst/>
                        <a:latin typeface="Arial"/>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bl>
          </a:graphicData>
        </a:graphic>
      </p:graphicFrame>
      <p:sp>
        <p:nvSpPr>
          <p:cNvPr id="10" name="Text Placeholder 2"/>
          <p:cNvSpPr>
            <a:spLocks noGrp="1"/>
          </p:cNvSpPr>
          <p:nvPr>
            <p:ph type="body" sz="quarter" idx="4294967295"/>
          </p:nvPr>
        </p:nvSpPr>
        <p:spPr>
          <a:xfrm>
            <a:off x="531812" y="1576626"/>
            <a:ext cx="11173090" cy="861774"/>
          </a:xfrm>
        </p:spPr>
        <p:txBody>
          <a:bodyPr/>
          <a:lstStyle/>
          <a:p>
            <a:pPr lvl="1"/>
            <a:r>
              <a:rPr lang="en-US"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June </a:t>
            </a:r>
            <a:r>
              <a:rPr lang="en-US"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13</a:t>
            </a:r>
            <a:endParaRPr lang="en-US" dirty="0">
              <a:gradFill>
                <a:gsLst>
                  <a:gs pos="0">
                    <a:schemeClr val="tx1"/>
                  </a:gs>
                  <a:gs pos="100000">
                    <a:schemeClr val="tx1"/>
                  </a:gs>
                </a:gsLst>
                <a:lin ang="5400000" scaled="0"/>
              </a:gradFill>
            </a:endParaRPr>
          </a:p>
          <a:p>
            <a:pPr lvl="1"/>
            <a:endParaRPr lang="en-US"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476623684"/>
              </p:ext>
            </p:extLst>
          </p:nvPr>
        </p:nvGraphicFramePr>
        <p:xfrm>
          <a:off x="608011" y="2057395"/>
          <a:ext cx="11201402" cy="987670"/>
        </p:xfrm>
        <a:graphic>
          <a:graphicData uri="http://schemas.openxmlformats.org/drawingml/2006/table">
            <a:tbl>
              <a:tblPr>
                <a:tableStyleId>{5C22544A-7EE6-4342-B048-85BDC9FD1C3A}</a:tableStyleId>
              </a:tblPr>
              <a:tblGrid>
                <a:gridCol w="7092245"/>
                <a:gridCol w="2286995"/>
                <a:gridCol w="911081"/>
                <a:gridCol w="911081"/>
              </a:tblGrid>
              <a:tr h="433628">
                <a:tc>
                  <a:txBody>
                    <a:bodyPr/>
                    <a:lstStyle/>
                    <a:p>
                      <a:pPr algn="l" fontAlgn="t"/>
                      <a:r>
                        <a:rPr lang="en-US" sz="1600" b="1" u="none" strike="noStrike" dirty="0">
                          <a:solidFill>
                            <a:schemeClr val="tx1"/>
                          </a:solidFill>
                          <a:effectLst/>
                        </a:rPr>
                        <a:t>Title</a:t>
                      </a:r>
                      <a:endParaRPr lang="en-US" sz="1600" b="1" i="0" u="none" strike="noStrike" dirty="0">
                        <a:solidFill>
                          <a:schemeClr val="tx1"/>
                        </a:solidFill>
                        <a:effectLst/>
                        <a:latin typeface="Arial"/>
                      </a:endParaRPr>
                    </a:p>
                  </a:txBody>
                  <a:tcPr marL="6155" marR="6155" marT="61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600" b="1" u="none" strike="noStrike" dirty="0">
                          <a:solidFill>
                            <a:schemeClr val="tx1"/>
                          </a:solidFill>
                          <a:effectLst/>
                        </a:rPr>
                        <a:t>Primary Speaker</a:t>
                      </a:r>
                      <a:endParaRPr lang="en-US" sz="1600" b="1" i="0" u="none" strike="noStrike" dirty="0">
                        <a:solidFill>
                          <a:schemeClr val="tx1"/>
                        </a:solidFill>
                        <a:effectLst/>
                        <a:latin typeface="Arial"/>
                      </a:endParaRPr>
                    </a:p>
                  </a:txBody>
                  <a:tcPr marL="6155" marR="6155" marT="61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600" b="1" u="none" strike="noStrike" dirty="0">
                          <a:solidFill>
                            <a:schemeClr val="tx1"/>
                          </a:solidFill>
                          <a:effectLst/>
                        </a:rPr>
                        <a:t>Start (US)</a:t>
                      </a:r>
                      <a:endParaRPr lang="en-US" sz="1600" b="1" i="0" u="none" strike="noStrike" dirty="0">
                        <a:solidFill>
                          <a:schemeClr val="tx1"/>
                        </a:solidFill>
                        <a:effectLst/>
                        <a:latin typeface="Arial"/>
                      </a:endParaRPr>
                    </a:p>
                  </a:txBody>
                  <a:tcPr marL="6155" marR="6155" marT="61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t"/>
                      <a:r>
                        <a:rPr lang="en-US" sz="1600" b="1" u="none" strike="noStrike">
                          <a:solidFill>
                            <a:schemeClr val="tx1"/>
                          </a:solidFill>
                          <a:effectLst/>
                        </a:rPr>
                        <a:t>Finish (US)</a:t>
                      </a:r>
                      <a:endParaRPr lang="en-US" sz="1600" b="1" i="0" u="none" strike="noStrike">
                        <a:solidFill>
                          <a:schemeClr val="tx1"/>
                        </a:solidFill>
                        <a:effectLst/>
                        <a:latin typeface="Arial"/>
                      </a:endParaRPr>
                    </a:p>
                  </a:txBody>
                  <a:tcPr marL="6155" marR="6155" marT="61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258539">
                <a:tc>
                  <a:txBody>
                    <a:bodyPr/>
                    <a:lstStyle/>
                    <a:p>
                      <a:pPr algn="l" fontAlgn="b"/>
                      <a:r>
                        <a:rPr lang="en-US" sz="1600" u="none" strike="noStrike" dirty="0">
                          <a:solidFill>
                            <a:schemeClr val="tx1"/>
                          </a:solidFill>
                          <a:effectLst/>
                        </a:rPr>
                        <a:t>Working on an Agile Team with Visual Studio 2012 and Team Foundation Server 2012</a:t>
                      </a:r>
                      <a:endParaRPr lang="en-US" sz="1600" b="0" i="0" u="none" strike="noStrike" dirty="0">
                        <a:solidFill>
                          <a:schemeClr val="tx1"/>
                        </a:solidFill>
                        <a:effectLst/>
                        <a:latin typeface="Arial"/>
                      </a:endParaRPr>
                    </a:p>
                  </a:txBody>
                  <a:tcPr marL="6155" marR="6155" marT="615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dirty="0">
                          <a:solidFill>
                            <a:schemeClr val="tx1"/>
                          </a:solidFill>
                          <a:effectLst/>
                        </a:rPr>
                        <a:t>Gregg Boer; Peter Provost</a:t>
                      </a:r>
                      <a:endParaRPr lang="en-US" sz="1600" b="0" i="0" u="none" strike="noStrike" dirty="0">
                        <a:solidFill>
                          <a:schemeClr val="tx1"/>
                        </a:solidFill>
                        <a:effectLst/>
                        <a:latin typeface="Arial"/>
                      </a:endParaRPr>
                    </a:p>
                  </a:txBody>
                  <a:tcPr marL="6155" marR="6155" marT="615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a:solidFill>
                            <a:schemeClr val="tx1"/>
                          </a:solidFill>
                          <a:effectLst/>
                        </a:rPr>
                        <a:t>5:00PM</a:t>
                      </a:r>
                      <a:endParaRPr lang="en-US" sz="1600" b="0" i="0" u="none" strike="noStrike">
                        <a:solidFill>
                          <a:schemeClr val="tx1"/>
                        </a:solidFill>
                        <a:effectLst/>
                        <a:latin typeface="Arial"/>
                      </a:endParaRPr>
                    </a:p>
                  </a:txBody>
                  <a:tcPr marL="6155" marR="6155" marT="615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en-US" sz="1600" u="none" strike="noStrike" dirty="0">
                          <a:solidFill>
                            <a:schemeClr val="tx1"/>
                          </a:solidFill>
                          <a:effectLst/>
                        </a:rPr>
                        <a:t>6:15PM</a:t>
                      </a:r>
                      <a:endParaRPr lang="en-US" sz="1600" b="0" i="0" u="none" strike="noStrike" dirty="0">
                        <a:solidFill>
                          <a:schemeClr val="tx1"/>
                        </a:solidFill>
                        <a:effectLst/>
                        <a:latin typeface="Arial"/>
                      </a:endParaRPr>
                    </a:p>
                  </a:txBody>
                  <a:tcPr marL="6155" marR="6155" marT="615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bl>
          </a:graphicData>
        </a:graphic>
      </p:graphicFrame>
    </p:spTree>
    <p:extLst>
      <p:ext uri="{BB962C8B-B14F-4D97-AF65-F5344CB8AC3E}">
        <p14:creationId xmlns:p14="http://schemas.microsoft.com/office/powerpoint/2010/main" val="708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a:t>Developer Tools, Languages &amp; Frameworks</a:t>
            </a:r>
            <a:r>
              <a:rPr lang="en-US" dirty="0" smtClean="0"/>
              <a:t/>
            </a:r>
            <a:br>
              <a:rPr lang="en-US" dirty="0" smtClean="0"/>
            </a:br>
            <a:r>
              <a:rPr lang="en-US" sz="3600" dirty="0" smtClean="0">
                <a:solidFill>
                  <a:schemeClr val="accent1"/>
                </a:solidFill>
              </a:rPr>
              <a:t>Hands On Labs</a:t>
            </a:r>
            <a:endParaRPr lang="en-US" dirty="0">
              <a:solidFill>
                <a:schemeClr val="accent1"/>
              </a:soli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469901475"/>
              </p:ext>
            </p:extLst>
          </p:nvPr>
        </p:nvGraphicFramePr>
        <p:xfrm>
          <a:off x="608012" y="1828800"/>
          <a:ext cx="10972800" cy="2862377"/>
        </p:xfrm>
        <a:graphic>
          <a:graphicData uri="http://schemas.openxmlformats.org/drawingml/2006/table">
            <a:tbl>
              <a:tblPr>
                <a:tableStyleId>{5C22544A-7EE6-4342-B048-85BDC9FD1C3A}</a:tableStyleId>
              </a:tblPr>
              <a:tblGrid>
                <a:gridCol w="2942706"/>
                <a:gridCol w="8030094"/>
              </a:tblGrid>
              <a:tr h="183387">
                <a:tc>
                  <a:txBody>
                    <a:bodyPr/>
                    <a:lstStyle/>
                    <a:p>
                      <a:pPr algn="l" fontAlgn="t"/>
                      <a:r>
                        <a:rPr lang="en-US" sz="1800" b="1" u="none" strike="noStrike" dirty="0">
                          <a:solidFill>
                            <a:schemeClr val="tx1"/>
                          </a:solidFill>
                          <a:effectLst/>
                        </a:rPr>
                        <a:t>Code</a:t>
                      </a:r>
                      <a:endParaRPr lang="en-US" sz="1800" b="1" i="0" u="none" strike="noStrike" dirty="0">
                        <a:solidFill>
                          <a:schemeClr val="tx1"/>
                        </a:solidFill>
                        <a:effectLst/>
                        <a:latin typeface="Arial"/>
                      </a:endParaRPr>
                    </a:p>
                  </a:txBody>
                  <a:tcPr marL="4867" marR="4867" marT="48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t"/>
                      <a:r>
                        <a:rPr lang="en-US" sz="1800" b="1" u="none" strike="noStrike" dirty="0">
                          <a:solidFill>
                            <a:schemeClr val="tx1"/>
                          </a:solidFill>
                          <a:effectLst/>
                        </a:rPr>
                        <a:t>Title</a:t>
                      </a:r>
                      <a:endParaRPr lang="en-US" sz="1800" b="1" i="0" u="none" strike="noStrike" dirty="0">
                        <a:solidFill>
                          <a:schemeClr val="tx1"/>
                        </a:solidFill>
                        <a:effectLst/>
                        <a:latin typeface="Arial"/>
                      </a:endParaRPr>
                    </a:p>
                  </a:txBody>
                  <a:tcPr marL="4867" marR="4867" marT="486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216253">
                <a:tc>
                  <a:txBody>
                    <a:bodyPr/>
                    <a:lstStyle/>
                    <a:p>
                      <a:pPr algn="l" fontAlgn="b"/>
                      <a:r>
                        <a:rPr lang="en-US" sz="1800" u="none" strike="noStrike" dirty="0">
                          <a:solidFill>
                            <a:schemeClr val="tx1"/>
                          </a:solidFill>
                          <a:effectLst/>
                        </a:rPr>
                        <a:t>DEV11-HOL</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r>
                        <a:rPr lang="en-US" sz="1800" u="none" strike="noStrike">
                          <a:solidFill>
                            <a:schemeClr val="tx1"/>
                          </a:solidFill>
                          <a:effectLst/>
                        </a:rPr>
                        <a:t>Agile Project Management in Team Foundation Server 2012</a:t>
                      </a:r>
                      <a:endParaRPr lang="en-US" sz="1800" b="0" i="0" u="none" strike="noStrike">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27231">
                <a:tc>
                  <a:txBody>
                    <a:bodyPr/>
                    <a:lstStyle/>
                    <a:p>
                      <a:pPr algn="l" fontAlgn="b"/>
                      <a:r>
                        <a:rPr lang="en-US" sz="1800" b="1" u="none" strike="noStrike" dirty="0">
                          <a:solidFill>
                            <a:schemeClr val="tx1"/>
                          </a:solidFill>
                          <a:effectLst/>
                        </a:rPr>
                        <a:t>DEV12-HOL</a:t>
                      </a:r>
                      <a:endParaRPr lang="en-US" sz="1800" b="1"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r>
                        <a:rPr lang="en-US" sz="1800" b="1" u="none" strike="noStrike" dirty="0">
                          <a:solidFill>
                            <a:schemeClr val="tx1"/>
                          </a:solidFill>
                          <a:effectLst/>
                        </a:rPr>
                        <a:t>Build the Right Software and Collaborate Effectively Using Storyboarding and Feedback Tools in Visual Studio 2012</a:t>
                      </a:r>
                      <a:endParaRPr lang="en-US" sz="1800" b="1"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21741">
                <a:tc>
                  <a:txBody>
                    <a:bodyPr/>
                    <a:lstStyle/>
                    <a:p>
                      <a:pPr algn="l" fontAlgn="b"/>
                      <a:r>
                        <a:rPr lang="en-US" sz="1800" u="none" strike="noStrike">
                          <a:solidFill>
                            <a:schemeClr val="tx1"/>
                          </a:solidFill>
                          <a:effectLst/>
                        </a:rPr>
                        <a:t>DEV13-HOL</a:t>
                      </a:r>
                      <a:endParaRPr lang="en-US" sz="1800" b="0" i="0" u="none" strike="noStrike">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r>
                        <a:rPr lang="en-US" sz="1800" u="none" strike="noStrike" dirty="0">
                          <a:solidFill>
                            <a:schemeClr val="tx1"/>
                          </a:solidFill>
                          <a:effectLst/>
                        </a:rPr>
                        <a:t>Using </a:t>
                      </a:r>
                      <a:r>
                        <a:rPr lang="en-US" sz="1800" u="none" strike="noStrike" dirty="0" err="1">
                          <a:solidFill>
                            <a:schemeClr val="tx1"/>
                          </a:solidFill>
                          <a:effectLst/>
                        </a:rPr>
                        <a:t>IntelliTrace</a:t>
                      </a:r>
                      <a:r>
                        <a:rPr lang="en-US" sz="1800" u="none" strike="noStrike" dirty="0">
                          <a:solidFill>
                            <a:schemeClr val="tx1"/>
                          </a:solidFill>
                          <a:effectLst/>
                        </a:rPr>
                        <a:t> with Production Systems to Quickly Diagnose and Fix Issues</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21741">
                <a:tc>
                  <a:txBody>
                    <a:bodyPr/>
                    <a:lstStyle/>
                    <a:p>
                      <a:pPr algn="l" fontAlgn="b"/>
                      <a:r>
                        <a:rPr lang="en-US" sz="1800" u="none" strike="noStrike">
                          <a:solidFill>
                            <a:schemeClr val="tx1"/>
                          </a:solidFill>
                          <a:effectLst/>
                        </a:rPr>
                        <a:t>DEV16-HOL</a:t>
                      </a:r>
                      <a:endParaRPr lang="en-US" sz="1800" b="0" i="0" u="none" strike="noStrike">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r>
                        <a:rPr lang="en-US" sz="1800" u="none" strike="noStrike" dirty="0">
                          <a:solidFill>
                            <a:schemeClr val="tx1"/>
                          </a:solidFill>
                          <a:effectLst/>
                        </a:rPr>
                        <a:t>Learn How Microsoft Test Manager 2012 Will Embrace an Exploratory Testing Approach</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321741">
                <a:tc>
                  <a:txBody>
                    <a:bodyPr/>
                    <a:lstStyle/>
                    <a:p>
                      <a:pPr algn="l" fontAlgn="b"/>
                      <a:r>
                        <a:rPr lang="en-US" sz="1800" u="none" strike="noStrike" dirty="0">
                          <a:solidFill>
                            <a:schemeClr val="tx1"/>
                          </a:solidFill>
                          <a:effectLst/>
                        </a:rPr>
                        <a:t>DEV17-HOL</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r>
                        <a:rPr lang="en-US" sz="1800" u="none" strike="noStrike" dirty="0">
                          <a:solidFill>
                            <a:schemeClr val="tx1"/>
                          </a:solidFill>
                          <a:effectLst/>
                        </a:rPr>
                        <a:t>Explore the New Unit Testing and Code Clone Capabilities of Visual Studio 2012</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r h="427231">
                <a:tc>
                  <a:txBody>
                    <a:bodyPr/>
                    <a:lstStyle/>
                    <a:p>
                      <a:pPr algn="l" fontAlgn="b"/>
                      <a:r>
                        <a:rPr lang="en-US" sz="1800" u="none" strike="noStrike" dirty="0">
                          <a:solidFill>
                            <a:schemeClr val="tx1"/>
                          </a:solidFill>
                          <a:effectLst/>
                        </a:rPr>
                        <a:t>DEV19-HOL</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b"/>
                      <a:r>
                        <a:rPr lang="en-US" sz="1800" u="none" strike="noStrike" dirty="0">
                          <a:solidFill>
                            <a:schemeClr val="tx1"/>
                          </a:solidFill>
                          <a:effectLst/>
                        </a:rPr>
                        <a:t>Discover How the New Features of Team Foundation Server 2012 Can Improve Collaboration in Your Development Team</a:t>
                      </a:r>
                      <a:endParaRPr lang="en-US" sz="1800" b="0" i="0" u="none" strike="noStrike" dirty="0">
                        <a:solidFill>
                          <a:schemeClr val="tx1"/>
                        </a:solidFill>
                        <a:effectLst/>
                        <a:latin typeface="Arial"/>
                      </a:endParaRPr>
                    </a:p>
                  </a:txBody>
                  <a:tcPr marL="4867" marR="4867" marT="486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r>
            </a:tbl>
          </a:graphicData>
        </a:graphic>
      </p:graphicFrame>
      <p:sp>
        <p:nvSpPr>
          <p:cNvPr id="5" name="Rectangle 4"/>
          <p:cNvSpPr/>
          <p:nvPr/>
        </p:nvSpPr>
        <p:spPr>
          <a:xfrm>
            <a:off x="1810515" y="4876800"/>
            <a:ext cx="8567795" cy="1077218"/>
          </a:xfrm>
          <a:prstGeom prst="rect">
            <a:avLst/>
          </a:prstGeom>
        </p:spPr>
        <p:txBody>
          <a:bodyPr wrap="none">
            <a:spAutoFit/>
          </a:bodyPr>
          <a:lstStyle/>
          <a:p>
            <a:pPr algn="ctr"/>
            <a:r>
              <a:rPr lang="en-US" sz="3200" dirty="0" smtClean="0"/>
              <a:t>Try out the VS11 ALM Hands On Labs at home</a:t>
            </a:r>
            <a:endParaRPr lang="en-US" sz="3200" dirty="0" smtClean="0">
              <a:hlinkClick r:id="rId4"/>
            </a:endParaRPr>
          </a:p>
          <a:p>
            <a:pPr algn="ctr"/>
            <a:r>
              <a:rPr lang="en-US" sz="3200" u="sng" dirty="0" smtClean="0">
                <a:hlinkClick r:id="rId4"/>
              </a:rPr>
              <a:t>http://</a:t>
            </a:r>
            <a:r>
              <a:rPr lang="en-US" sz="3200" u="sng" dirty="0">
                <a:hlinkClick r:id="rId4"/>
              </a:rPr>
              <a:t>aka.ms/vs11almvm</a:t>
            </a:r>
            <a:endParaRPr lang="en-US" sz="3200" dirty="0"/>
          </a:p>
        </p:txBody>
      </p:sp>
    </p:spTree>
    <p:extLst>
      <p:ext uri="{BB962C8B-B14F-4D97-AF65-F5344CB8AC3E}">
        <p14:creationId xmlns:p14="http://schemas.microsoft.com/office/powerpoint/2010/main" val="83618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Visual Studio Home Page :: </a:t>
            </a:r>
            <a:r>
              <a:rPr lang="en-US" sz="2400" dirty="0" smtClean="0">
                <a:solidFill>
                  <a:srgbClr val="FFFFFF">
                    <a:alpha val="99000"/>
                  </a:srgbClr>
                </a:solidFill>
                <a:hlinkClick r:id="rId4"/>
              </a:rPr>
              <a:t>http</a:t>
            </a:r>
            <a:r>
              <a:rPr lang="en-US" sz="2400" dirty="0">
                <a:solidFill>
                  <a:srgbClr val="FFFFFF">
                    <a:alpha val="99000"/>
                  </a:srgbClr>
                </a:solidFill>
                <a:hlinkClick r:id="rId4"/>
              </a:rPr>
              <a:t>://www.microsoft.com/visualstudio/en-us</a:t>
            </a:r>
            <a:endParaRPr lang="en-US" sz="2400" dirty="0">
              <a:solidFill>
                <a:srgbClr val="FFFFFF">
                  <a:alpha val="99000"/>
                </a:srgb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Jason </a:t>
            </a:r>
            <a:r>
              <a:rPr lang="en-US" sz="2400" dirty="0">
                <a:solidFill>
                  <a:srgbClr val="FFFFFF">
                    <a:alpha val="99000"/>
                  </a:srgbClr>
                </a:solidFill>
              </a:rPr>
              <a:t>Zander’s Blog :: </a:t>
            </a:r>
            <a:r>
              <a:rPr lang="en-US" sz="2400" dirty="0">
                <a:solidFill>
                  <a:srgbClr val="FFFFFF">
                    <a:alpha val="99000"/>
                  </a:srgbClr>
                </a:solidFill>
                <a:hlinkClick r:id="rId5"/>
              </a:rPr>
              <a:t>http://blogs.msdn.com/b/jasonz</a:t>
            </a:r>
            <a:r>
              <a:rPr lang="en-US" sz="2400" dirty="0" smtClean="0">
                <a:solidFill>
                  <a:srgbClr val="FFFFFF">
                    <a:alpha val="99000"/>
                  </a:srgbClr>
                </a:solidFill>
                <a:hlinkClick r:id="rId5"/>
              </a:rPr>
              <a:t>/</a:t>
            </a:r>
            <a:endParaRPr lang="en-US" sz="2400" dirty="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Facebook :: </a:t>
            </a:r>
            <a:r>
              <a:rPr lang="en-US" sz="2400" dirty="0">
                <a:solidFill>
                  <a:srgbClr val="FFFFFF">
                    <a:alpha val="99000"/>
                  </a:srgbClr>
                </a:solidFill>
                <a:hlinkClick r:id="rId6"/>
              </a:rPr>
              <a:t>http://www.facebook.com/visualstudio</a:t>
            </a:r>
            <a:endParaRPr lang="en-US" sz="2400" dirty="0">
              <a:solidFill>
                <a:srgbClr val="FFFFFF">
                  <a:alpha val="99000"/>
                </a:srgb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Twitter :: </a:t>
            </a:r>
            <a:r>
              <a:rPr lang="en-US" sz="2400" dirty="0" smtClean="0">
                <a:solidFill>
                  <a:srgbClr val="FFFFFF">
                    <a:alpha val="99000"/>
                  </a:srgbClr>
                </a:solidFill>
                <a:hlinkClick r:id="rId8"/>
              </a:rPr>
              <a:t>http://twitter.com/#!/visualstudio</a:t>
            </a:r>
            <a:endParaRPr lang="en-US" sz="2400" dirty="0" smtClean="0">
              <a:solidFill>
                <a:srgbClr val="FFFFFF">
                  <a:alpha val="99000"/>
                </a:srgb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FontTx/>
              <a:buBlip>
                <a:blip r:embed="rId3"/>
              </a:buBlip>
            </a:pPr>
            <a:endParaRPr lang="en-US" dirty="0">
              <a:solidFill>
                <a:srgbClr val="FFFFFF">
                  <a:alpha val="99000"/>
                </a:srgb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err="1" smtClean="0">
                <a:solidFill>
                  <a:srgbClr val="FFFFFF"/>
                </a:solidFill>
              </a:rPr>
              <a:t>Somasegar’s</a:t>
            </a:r>
            <a:r>
              <a:rPr lang="en-US" sz="2400" dirty="0" smtClean="0">
                <a:solidFill>
                  <a:srgbClr val="FFFFFF"/>
                </a:solidFill>
              </a:rPr>
              <a:t> Blog </a:t>
            </a:r>
            <a:r>
              <a:rPr lang="en-US" sz="2400" dirty="0" smtClean="0">
                <a:solidFill>
                  <a:srgbClr val="FFFFFF">
                    <a:alpha val="99000"/>
                  </a:srgbClr>
                </a:solidFill>
              </a:rPr>
              <a:t> :: </a:t>
            </a:r>
            <a:r>
              <a:rPr lang="en-US" sz="2400" dirty="0" smtClean="0">
                <a:solidFill>
                  <a:srgbClr val="FFFFFF">
                    <a:alpha val="99000"/>
                  </a:srgbClr>
                </a:solidFill>
                <a:hlinkClick r:id="rId9"/>
              </a:rPr>
              <a:t>http</a:t>
            </a:r>
            <a:r>
              <a:rPr lang="en-US" sz="2400" dirty="0">
                <a:solidFill>
                  <a:srgbClr val="FFFFFF">
                    <a:alpha val="99000"/>
                  </a:srgbClr>
                </a:solidFill>
                <a:hlinkClick r:id="rId9"/>
              </a:rPr>
              <a:t>://blogs.msdn.com/b/somasegar/</a:t>
            </a:r>
            <a:endParaRPr lang="en-US" sz="2400" dirty="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00200835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3007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3707137" y="2127248"/>
            <a:ext cx="4774550" cy="3405458"/>
            <a:chOff x="2664114" y="1626597"/>
            <a:chExt cx="6860598" cy="4893335"/>
          </a:xfrm>
        </p:grpSpPr>
        <p:grpSp>
          <p:nvGrpSpPr>
            <p:cNvPr id="97" name="Group 96"/>
            <p:cNvGrpSpPr/>
            <p:nvPr/>
          </p:nvGrpSpPr>
          <p:grpSpPr>
            <a:xfrm>
              <a:off x="3336924" y="2503853"/>
              <a:ext cx="5514978" cy="3245713"/>
              <a:chOff x="3336924" y="2503853"/>
              <a:chExt cx="5514978" cy="3245713"/>
            </a:xfrm>
          </p:grpSpPr>
          <p:sp>
            <p:nvSpPr>
              <p:cNvPr id="132" name="Arc 131"/>
              <p:cNvSpPr/>
              <p:nvPr/>
            </p:nvSpPr>
            <p:spPr>
              <a:xfrm flipH="1">
                <a:off x="3336924" y="2503853"/>
                <a:ext cx="5514978" cy="3029474"/>
              </a:xfrm>
              <a:prstGeom prst="arc">
                <a:avLst>
                  <a:gd name="adj1" fmla="val 16205943"/>
                  <a:gd name="adj2" fmla="val 5393541"/>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3" name="Freeform 8"/>
              <p:cNvSpPr>
                <a:spLocks/>
              </p:cNvSpPr>
              <p:nvPr/>
            </p:nvSpPr>
            <p:spPr bwMode="auto">
              <a:xfrm rot="16200000">
                <a:off x="5389440" y="5377968"/>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98" name="Group 97"/>
            <p:cNvGrpSpPr/>
            <p:nvPr/>
          </p:nvGrpSpPr>
          <p:grpSpPr>
            <a:xfrm>
              <a:off x="3336924" y="2287615"/>
              <a:ext cx="5514978" cy="3245712"/>
              <a:chOff x="3336924" y="2287615"/>
              <a:chExt cx="5514978" cy="3245712"/>
            </a:xfrm>
          </p:grpSpPr>
          <p:sp>
            <p:nvSpPr>
              <p:cNvPr id="130" name="Arc 129"/>
              <p:cNvSpPr/>
              <p:nvPr/>
            </p:nvSpPr>
            <p:spPr>
              <a:xfrm>
                <a:off x="3336924" y="2503853"/>
                <a:ext cx="5514978" cy="3029474"/>
              </a:xfrm>
              <a:prstGeom prst="arc">
                <a:avLst>
                  <a:gd name="adj1" fmla="val 16205943"/>
                  <a:gd name="adj2" fmla="val 5393541"/>
                </a:avLst>
              </a:prstGeom>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Freeform 8"/>
              <p:cNvSpPr>
                <a:spLocks/>
              </p:cNvSpPr>
              <p:nvPr/>
            </p:nvSpPr>
            <p:spPr bwMode="auto">
              <a:xfrm rot="16200000" flipH="1" flipV="1">
                <a:off x="6347858" y="2367545"/>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cxnSp>
          <p:nvCxnSpPr>
            <p:cNvPr id="99" name="Straight Connector 98"/>
            <p:cNvCxnSpPr/>
            <p:nvPr/>
          </p:nvCxnSpPr>
          <p:spPr>
            <a:xfrm>
              <a:off x="6070861" y="1626597"/>
              <a:ext cx="0" cy="4767863"/>
            </a:xfrm>
            <a:prstGeom prst="line">
              <a:avLst/>
            </a:prstGeom>
            <a:ln w="3175">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flipH="1">
              <a:off x="2664114" y="1885951"/>
              <a:ext cx="6860598" cy="4248130"/>
            </a:xfrm>
            <a:prstGeom prst="arc">
              <a:avLst>
                <a:gd name="adj1" fmla="val 10740472"/>
                <a:gd name="adj2" fmla="val 6071674"/>
              </a:avLst>
            </a:prstGeom>
            <a:ln w="31750" cap="sq">
              <a:solidFill>
                <a:schemeClr val="tx1">
                  <a:lumMod val="65000"/>
                  <a:lumOff val="35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3" name="Arc 102"/>
            <p:cNvSpPr/>
            <p:nvPr/>
          </p:nvSpPr>
          <p:spPr>
            <a:xfrm flipH="1">
              <a:off x="2937164" y="2142836"/>
              <a:ext cx="6314498" cy="3734358"/>
            </a:xfrm>
            <a:prstGeom prst="arc">
              <a:avLst>
                <a:gd name="adj1" fmla="val 18963335"/>
                <a:gd name="adj2" fmla="val 6086380"/>
              </a:avLst>
            </a:prstGeom>
            <a:ln w="31750" cap="sq">
              <a:solidFill>
                <a:schemeClr val="tx2">
                  <a:lumMod val="60000"/>
                  <a:lumOff val="40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4" name="TextBox 103"/>
            <p:cNvSpPr txBox="1"/>
            <p:nvPr/>
          </p:nvSpPr>
          <p:spPr>
            <a:xfrm>
              <a:off x="6586467" y="6068840"/>
              <a:ext cx="1901752" cy="451092"/>
            </a:xfrm>
            <a:prstGeom prst="rect">
              <a:avLst/>
            </a:prstGeom>
            <a:noFill/>
          </p:spPr>
          <p:txBody>
            <a:bodyPr wrap="square" lIns="0" tIns="0" rIns="0" bIns="0" rtlCol="0">
              <a:spAutoFit/>
            </a:bodyPr>
            <a:lstStyle/>
            <a:p>
              <a:pPr defTabSz="914400">
                <a:lnSpc>
                  <a:spcPct val="85000"/>
                </a:lnSpc>
              </a:pPr>
              <a:r>
                <a:rPr lang="en-US" sz="1200" spc="-50" dirty="0" smtClean="0">
                  <a:solidFill>
                    <a:srgbClr val="000000"/>
                  </a:solidFill>
                </a:rPr>
                <a:t>MEAN TIME TO REPAIR</a:t>
              </a:r>
              <a:endParaRPr lang="en-US" sz="1200" spc="-50" dirty="0">
                <a:solidFill>
                  <a:srgbClr val="000000"/>
                </a:solidFill>
              </a:endParaRPr>
            </a:p>
          </p:txBody>
        </p:sp>
        <p:sp>
          <p:nvSpPr>
            <p:cNvPr id="105" name="TextBox 104"/>
            <p:cNvSpPr txBox="1"/>
            <p:nvPr/>
          </p:nvSpPr>
          <p:spPr>
            <a:xfrm>
              <a:off x="6586467" y="5816370"/>
              <a:ext cx="1059274" cy="225546"/>
            </a:xfrm>
            <a:prstGeom prst="rect">
              <a:avLst/>
            </a:prstGeom>
            <a:noFill/>
          </p:spPr>
          <p:txBody>
            <a:bodyPr wrap="none" lIns="0" tIns="0" rIns="0" bIns="0" rtlCol="0">
              <a:spAutoFit/>
            </a:bodyPr>
            <a:lstStyle/>
            <a:p>
              <a:pPr defTabSz="914400">
                <a:lnSpc>
                  <a:spcPct val="85000"/>
                </a:lnSpc>
              </a:pPr>
              <a:r>
                <a:rPr lang="en-US" sz="1200" spc="-50" dirty="0" smtClean="0">
                  <a:solidFill>
                    <a:srgbClr val="000000"/>
                  </a:solidFill>
                </a:rPr>
                <a:t>CYCLE TIME</a:t>
              </a:r>
              <a:endParaRPr lang="en-US" sz="1200" spc="-50" dirty="0">
                <a:solidFill>
                  <a:srgbClr val="000000"/>
                </a:solidFill>
              </a:endParaRPr>
            </a:p>
          </p:txBody>
        </p:sp>
        <p:grpSp>
          <p:nvGrpSpPr>
            <p:cNvPr id="106" name="Group 105"/>
            <p:cNvGrpSpPr/>
            <p:nvPr/>
          </p:nvGrpSpPr>
          <p:grpSpPr>
            <a:xfrm>
              <a:off x="4453950" y="2278700"/>
              <a:ext cx="1137225" cy="731095"/>
              <a:chOff x="4453950" y="2226410"/>
              <a:chExt cx="1137225" cy="812065"/>
            </a:xfrm>
          </p:grpSpPr>
          <p:sp useBgFill="1">
            <p:nvSpPr>
              <p:cNvPr id="124" name="Rectangle 123"/>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5" name="Group 124"/>
              <p:cNvGrpSpPr/>
              <p:nvPr/>
            </p:nvGrpSpPr>
            <p:grpSpPr>
              <a:xfrm>
                <a:off x="4510617" y="2270941"/>
                <a:ext cx="1023890" cy="723002"/>
                <a:chOff x="4287875" y="1664038"/>
                <a:chExt cx="1074609" cy="848292"/>
              </a:xfrm>
            </p:grpSpPr>
            <p:sp>
              <p:nvSpPr>
                <p:cNvPr id="12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2"/>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PRODUCT BACKLOG</a:t>
                  </a:r>
                  <a:endParaRPr lang="en-US" sz="900" spc="-30" dirty="0">
                    <a:gradFill>
                      <a:gsLst>
                        <a:gs pos="0">
                          <a:srgbClr val="FFFFFF"/>
                        </a:gs>
                        <a:gs pos="86000">
                          <a:srgbClr val="FFFFFF"/>
                        </a:gs>
                      </a:gsLst>
                      <a:lin ang="5400000" scaled="0"/>
                    </a:gradFill>
                  </a:endParaRPr>
                </a:p>
              </p:txBody>
            </p:sp>
            <p:sp>
              <p:nvSpPr>
                <p:cNvPr id="127" name="Rectangle 13"/>
                <p:cNvSpPr>
                  <a:spLocks noChangeArrowheads="1"/>
                </p:cNvSpPr>
                <p:nvPr/>
              </p:nvSpPr>
              <p:spPr bwMode="auto">
                <a:xfrm>
                  <a:off x="4287875" y="2142048"/>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4"/>
                <p:cNvSpPr>
                  <a:spLocks noChangeArrowheads="1"/>
                </p:cNvSpPr>
                <p:nvPr/>
              </p:nvSpPr>
              <p:spPr bwMode="auto">
                <a:xfrm>
                  <a:off x="4287875" y="2270776"/>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7" name="Group 106"/>
            <p:cNvGrpSpPr/>
            <p:nvPr/>
          </p:nvGrpSpPr>
          <p:grpSpPr>
            <a:xfrm>
              <a:off x="6591382" y="5031141"/>
              <a:ext cx="1137225" cy="731095"/>
              <a:chOff x="6591382" y="5261350"/>
              <a:chExt cx="1137225" cy="812065"/>
            </a:xfrm>
          </p:grpSpPr>
          <p:sp useBgFill="1">
            <p:nvSpPr>
              <p:cNvPr id="118" name="Rectangle 117"/>
              <p:cNvSpPr/>
              <p:nvPr/>
            </p:nvSpPr>
            <p:spPr bwMode="auto">
              <a:xfrm>
                <a:off x="6591382" y="526135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6648049" y="5305881"/>
                <a:ext cx="1023890" cy="723002"/>
                <a:chOff x="6675475" y="5575638"/>
                <a:chExt cx="1074609" cy="848292"/>
              </a:xfrm>
            </p:grpSpPr>
            <p:sp>
              <p:nvSpPr>
                <p:cNvPr id="120" name="Rectangle 13"/>
                <p:cNvSpPr>
                  <a:spLocks noChangeArrowheads="1"/>
                </p:cNvSpPr>
                <p:nvPr/>
              </p:nvSpPr>
              <p:spPr bwMode="auto">
                <a:xfrm>
                  <a:off x="6675475" y="6053648"/>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4"/>
                <p:cNvSpPr>
                  <a:spLocks noChangeArrowheads="1"/>
                </p:cNvSpPr>
                <p:nvPr/>
              </p:nvSpPr>
              <p:spPr bwMode="auto">
                <a:xfrm>
                  <a:off x="6675475" y="6182376"/>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5"/>
                <p:cNvSpPr>
                  <a:spLocks/>
                </p:cNvSpPr>
                <p:nvPr/>
              </p:nvSpPr>
              <p:spPr bwMode="auto">
                <a:xfrm>
                  <a:off x="6675475" y="63111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12"/>
                <p:cNvSpPr>
                  <a:spLocks/>
                </p:cNvSpPr>
                <p:nvPr/>
              </p:nvSpPr>
              <p:spPr bwMode="auto">
                <a:xfrm>
                  <a:off x="6675475" y="55756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3"/>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OPS BACKLOG</a:t>
                  </a:r>
                  <a:endParaRPr lang="en-US" sz="900" spc="-30" dirty="0">
                    <a:gradFill>
                      <a:gsLst>
                        <a:gs pos="0">
                          <a:srgbClr val="FFFFFF"/>
                        </a:gs>
                        <a:gs pos="86000">
                          <a:srgbClr val="FFFFFF"/>
                        </a:gs>
                      </a:gsLst>
                      <a:lin ang="5400000" scaled="0"/>
                    </a:gradFill>
                  </a:endParaRPr>
                </a:p>
              </p:txBody>
            </p:sp>
          </p:grpSp>
        </p:grpSp>
        <p:grpSp>
          <p:nvGrpSpPr>
            <p:cNvPr id="108" name="Group 107"/>
            <p:cNvGrpSpPr/>
            <p:nvPr/>
          </p:nvGrpSpPr>
          <p:grpSpPr>
            <a:xfrm>
              <a:off x="3098221" y="3290656"/>
              <a:ext cx="2016109" cy="1399485"/>
              <a:chOff x="3098221" y="3290656"/>
              <a:chExt cx="2016109" cy="1399485"/>
            </a:xfrm>
          </p:grpSpPr>
          <p:sp>
            <p:nvSpPr>
              <p:cNvPr id="114" name="Oval 113"/>
              <p:cNvSpPr/>
              <p:nvPr/>
            </p:nvSpPr>
            <p:spPr bwMode="auto">
              <a:xfrm rot="11218090">
                <a:off x="3338831" y="3290656"/>
                <a:ext cx="1554480" cy="1399485"/>
              </a:xfrm>
              <a:prstGeom prst="ellipse">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5" name="TextBox 114"/>
              <p:cNvSpPr txBox="1"/>
              <p:nvPr/>
            </p:nvSpPr>
            <p:spPr>
              <a:xfrm>
                <a:off x="3685789" y="3879644"/>
                <a:ext cx="802034"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Sprint</a:t>
                </a:r>
                <a:endParaRPr lang="en-US" sz="1800" spc="-60" dirty="0">
                  <a:solidFill>
                    <a:srgbClr val="000000"/>
                  </a:solidFill>
                </a:endParaRPr>
              </a:p>
            </p:txBody>
          </p:sp>
          <p:sp>
            <p:nvSpPr>
              <p:cNvPr id="116" name="Freeform 8"/>
              <p:cNvSpPr>
                <a:spLocks/>
              </p:cNvSpPr>
              <p:nvPr/>
            </p:nvSpPr>
            <p:spPr bwMode="auto">
              <a:xfrm>
                <a:off x="3098221" y="382160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7" name="Freeform 8"/>
              <p:cNvSpPr>
                <a:spLocks/>
              </p:cNvSpPr>
              <p:nvPr/>
            </p:nvSpPr>
            <p:spPr bwMode="auto">
              <a:xfrm rot="10800000">
                <a:off x="4662802" y="3954732"/>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109" name="Group 108"/>
            <p:cNvGrpSpPr/>
            <p:nvPr/>
          </p:nvGrpSpPr>
          <p:grpSpPr>
            <a:xfrm>
              <a:off x="7076060" y="3290656"/>
              <a:ext cx="2019140" cy="1399485"/>
              <a:chOff x="7076060" y="3290656"/>
              <a:chExt cx="2019140" cy="1399485"/>
            </a:xfrm>
          </p:grpSpPr>
          <p:sp>
            <p:nvSpPr>
              <p:cNvPr id="110" name="Oval 109"/>
              <p:cNvSpPr/>
              <p:nvPr/>
            </p:nvSpPr>
            <p:spPr bwMode="auto">
              <a:xfrm rot="10381910" flipH="1">
                <a:off x="7293609" y="3290656"/>
                <a:ext cx="1554480" cy="1399485"/>
              </a:xfrm>
              <a:prstGeom prst="ellipse">
                <a:avLst/>
              </a:prstGeom>
              <a:noFill/>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1" name="TextBox 110"/>
              <p:cNvSpPr txBox="1"/>
              <p:nvPr/>
            </p:nvSpPr>
            <p:spPr>
              <a:xfrm>
                <a:off x="7528792" y="3879644"/>
                <a:ext cx="1099352"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Monitor</a:t>
                </a:r>
                <a:endParaRPr lang="en-US" sz="1800" spc="-60" dirty="0">
                  <a:solidFill>
                    <a:srgbClr val="000000"/>
                  </a:solidFill>
                </a:endParaRPr>
              </a:p>
            </p:txBody>
          </p:sp>
          <p:sp>
            <p:nvSpPr>
              <p:cNvPr id="112" name="Freeform 8"/>
              <p:cNvSpPr>
                <a:spLocks/>
              </p:cNvSpPr>
              <p:nvPr/>
            </p:nvSpPr>
            <p:spPr bwMode="auto">
              <a:xfrm flipH="1" flipV="1">
                <a:off x="8593665" y="398381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3" name="Freeform 8"/>
              <p:cNvSpPr>
                <a:spLocks/>
              </p:cNvSpPr>
              <p:nvPr/>
            </p:nvSpPr>
            <p:spPr bwMode="auto">
              <a:xfrm rot="10800000" flipH="1" flipV="1">
                <a:off x="7076060" y="3807063"/>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sp>
        <p:nvSpPr>
          <p:cNvPr id="205" name="Title 1"/>
          <p:cNvSpPr>
            <a:spLocks noGrp="1"/>
          </p:cNvSpPr>
          <p:nvPr>
            <p:ph type="title"/>
          </p:nvPr>
        </p:nvSpPr>
        <p:spPr>
          <a:xfrm>
            <a:off x="519112" y="228600"/>
            <a:ext cx="11149013" cy="609398"/>
          </a:xfrm>
        </p:spPr>
        <p:txBody>
          <a:bodyPr/>
          <a:lstStyle/>
          <a:p>
            <a:r>
              <a:rPr lang="en-US" sz="4400" dirty="0"/>
              <a:t>Impediments to Delivering Value</a:t>
            </a:r>
          </a:p>
        </p:txBody>
      </p:sp>
      <p:sp>
        <p:nvSpPr>
          <p:cNvPr id="53" name="TextBox 52"/>
          <p:cNvSpPr txBox="1"/>
          <p:nvPr/>
        </p:nvSpPr>
        <p:spPr>
          <a:xfrm>
            <a:off x="500640" y="1211412"/>
            <a:ext cx="2695418" cy="6370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DEFINE</a:t>
            </a:r>
            <a:endParaRPr lang="en-US" sz="32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smtClean="0">
                <a:gradFill>
                  <a:gsLst>
                    <a:gs pos="0">
                      <a:schemeClr val="accent1"/>
                    </a:gs>
                    <a:gs pos="100000">
                      <a:schemeClr val="accent1"/>
                    </a:gs>
                  </a:gsLst>
                  <a:lin ang="5400000" scaled="0"/>
                </a:gradFill>
              </a:rPr>
              <a:t>Value definition and ideation</a:t>
            </a:r>
            <a:endParaRPr lang="en-US" sz="1800" spc="-60" dirty="0">
              <a:gradFill>
                <a:gsLst>
                  <a:gs pos="0">
                    <a:schemeClr val="accent1"/>
                  </a:gs>
                  <a:gs pos="100000">
                    <a:schemeClr val="accent1"/>
                  </a:gs>
                </a:gsLst>
                <a:lin ang="5400000" scaled="0"/>
              </a:gradFill>
            </a:endParaRPr>
          </a:p>
        </p:txBody>
      </p:sp>
      <p:sp>
        <p:nvSpPr>
          <p:cNvPr id="54" name="TextBox 53"/>
          <p:cNvSpPr txBox="1"/>
          <p:nvPr/>
        </p:nvSpPr>
        <p:spPr>
          <a:xfrm>
            <a:off x="519111" y="1937096"/>
            <a:ext cx="3134715" cy="984885"/>
          </a:xfrm>
          <a:prstGeom prst="rect">
            <a:avLst/>
          </a:prstGeom>
          <a:noFill/>
        </p:spPr>
        <p:txBody>
          <a:bodyPr wrap="square" lIns="0" tIns="0" rIns="0" bIns="0" rtlCol="0">
            <a:spAutoFit/>
          </a:bodyPr>
          <a:lstStyle/>
          <a:p>
            <a:pPr marL="174625" indent="-174625">
              <a:buFont typeface="Arial" pitchFamily="34" charset="0"/>
              <a:buChar char="•"/>
            </a:pPr>
            <a:r>
              <a:rPr lang="en-US" sz="1600" dirty="0"/>
              <a:t>Misunderstood requirements</a:t>
            </a:r>
          </a:p>
          <a:p>
            <a:pPr marL="174625" indent="-174625">
              <a:buFont typeface="Arial" pitchFamily="34" charset="0"/>
              <a:buChar char="•"/>
            </a:pPr>
            <a:r>
              <a:rPr lang="en-US" sz="1600" dirty="0"/>
              <a:t>Long value delivery cycle </a:t>
            </a:r>
            <a:r>
              <a:rPr lang="en-US" sz="1600" dirty="0" smtClean="0"/>
              <a:t>times</a:t>
            </a:r>
          </a:p>
          <a:p>
            <a:pPr marL="174625" indent="-174625">
              <a:buFont typeface="Arial" pitchFamily="34" charset="0"/>
              <a:buChar char="•"/>
            </a:pPr>
            <a:r>
              <a:rPr lang="en-US" sz="1600" spc="-70" dirty="0" smtClean="0"/>
              <a:t>Misalignment </a:t>
            </a:r>
            <a:r>
              <a:rPr lang="en-US" sz="1600" spc="-70" dirty="0"/>
              <a:t>with </a:t>
            </a:r>
            <a:r>
              <a:rPr lang="en-US" sz="1600" spc="-70" dirty="0" smtClean="0"/>
              <a:t>PMO</a:t>
            </a:r>
          </a:p>
          <a:p>
            <a:pPr marL="174625" indent="-174625">
              <a:buFont typeface="Arial" pitchFamily="34" charset="0"/>
              <a:buChar char="•"/>
            </a:pPr>
            <a:r>
              <a:rPr lang="en-US" sz="1600" spc="-70" dirty="0" smtClean="0"/>
              <a:t>Excessive </a:t>
            </a:r>
            <a:r>
              <a:rPr lang="en-US" sz="1600" spc="-70" dirty="0"/>
              <a:t>prioritization </a:t>
            </a:r>
            <a:r>
              <a:rPr lang="en-US" sz="1600" spc="-70" dirty="0" smtClean="0"/>
              <a:t>chum</a:t>
            </a:r>
            <a:endParaRPr lang="en-US" sz="1600" spc="-70" dirty="0"/>
          </a:p>
        </p:txBody>
      </p:sp>
      <p:sp>
        <p:nvSpPr>
          <p:cNvPr id="55" name="TextBox 54"/>
          <p:cNvSpPr txBox="1"/>
          <p:nvPr/>
        </p:nvSpPr>
        <p:spPr>
          <a:xfrm>
            <a:off x="517266" y="3093457"/>
            <a:ext cx="2331344" cy="6370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DELIVER</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smtClean="0">
                <a:gradFill>
                  <a:gsLst>
                    <a:gs pos="0">
                      <a:schemeClr val="accent1"/>
                    </a:gs>
                    <a:gs pos="100000">
                      <a:schemeClr val="accent1"/>
                    </a:gs>
                  </a:gsLst>
                  <a:lin ang="5400000" scaled="0"/>
                </a:gradFill>
              </a:rPr>
              <a:t>Idea to </a:t>
            </a:r>
            <a:r>
              <a:rPr lang="en-US" sz="1800" spc="-60" dirty="0">
                <a:gradFill>
                  <a:gsLst>
                    <a:gs pos="0">
                      <a:schemeClr val="accent1"/>
                    </a:gs>
                    <a:gs pos="100000">
                      <a:schemeClr val="accent1"/>
                    </a:gs>
                  </a:gsLst>
                  <a:lin ang="5400000" scaled="0"/>
                </a:gradFill>
              </a:rPr>
              <a:t>working </a:t>
            </a:r>
            <a:r>
              <a:rPr lang="en-US" sz="1800" spc="-60" dirty="0" smtClean="0">
                <a:gradFill>
                  <a:gsLst>
                    <a:gs pos="0">
                      <a:schemeClr val="accent1"/>
                    </a:gs>
                    <a:gs pos="100000">
                      <a:schemeClr val="accent1"/>
                    </a:gs>
                  </a:gsLst>
                  <a:lin ang="5400000" scaled="0"/>
                </a:gradFill>
              </a:rPr>
              <a:t>software</a:t>
            </a:r>
            <a:endParaRPr lang="en-US" sz="1800" spc="-60" dirty="0">
              <a:gradFill>
                <a:gsLst>
                  <a:gs pos="0">
                    <a:schemeClr val="accent1"/>
                  </a:gs>
                  <a:gs pos="100000">
                    <a:schemeClr val="accent1"/>
                  </a:gs>
                </a:gsLst>
                <a:lin ang="5400000" scaled="0"/>
              </a:gradFill>
            </a:endParaRPr>
          </a:p>
        </p:txBody>
      </p:sp>
      <p:sp>
        <p:nvSpPr>
          <p:cNvPr id="56" name="TextBox 55"/>
          <p:cNvSpPr txBox="1"/>
          <p:nvPr/>
        </p:nvSpPr>
        <p:spPr>
          <a:xfrm>
            <a:off x="500613" y="3828843"/>
            <a:ext cx="3134715" cy="1969770"/>
          </a:xfrm>
          <a:prstGeom prst="rect">
            <a:avLst/>
          </a:prstGeom>
          <a:noFill/>
        </p:spPr>
        <p:txBody>
          <a:bodyPr wrap="square" lIns="0" tIns="0" rIns="0" bIns="0" rtlCol="0">
            <a:spAutoFit/>
          </a:bodyPr>
          <a:lstStyle/>
          <a:p>
            <a:pPr marL="174625" indent="-174625">
              <a:buFont typeface="Arial" pitchFamily="34" charset="0"/>
              <a:buChar char="•"/>
            </a:pPr>
            <a:r>
              <a:rPr lang="en-US" sz="1600" dirty="0"/>
              <a:t>No built-in </a:t>
            </a:r>
            <a:r>
              <a:rPr lang="en-US" sz="1600" dirty="0" smtClean="0"/>
              <a:t>quality</a:t>
            </a:r>
          </a:p>
          <a:p>
            <a:pPr marL="174625" indent="-174625">
              <a:buFont typeface="Arial" pitchFamily="34" charset="0"/>
              <a:buChar char="•"/>
            </a:pPr>
            <a:r>
              <a:rPr lang="en-US" sz="1600" dirty="0" smtClean="0"/>
              <a:t>Late detection </a:t>
            </a:r>
            <a:r>
              <a:rPr lang="en-US" sz="1600" dirty="0"/>
              <a:t>of defects</a:t>
            </a:r>
          </a:p>
          <a:p>
            <a:pPr marL="174625" indent="-174625">
              <a:buFont typeface="Arial" pitchFamily="34" charset="0"/>
              <a:buChar char="•"/>
            </a:pPr>
            <a:r>
              <a:rPr lang="en-US" sz="1600" dirty="0" err="1" smtClean="0"/>
              <a:t>Siloed</a:t>
            </a:r>
            <a:r>
              <a:rPr lang="en-US" sz="1600" dirty="0" smtClean="0"/>
              <a:t> </a:t>
            </a:r>
            <a:r>
              <a:rPr lang="en-US" sz="1600" dirty="0" err="1"/>
              <a:t>dev</a:t>
            </a:r>
            <a:r>
              <a:rPr lang="en-US" sz="1600" dirty="0"/>
              <a:t>/test tooling</a:t>
            </a:r>
          </a:p>
          <a:p>
            <a:pPr marL="174625" indent="-174625">
              <a:buFont typeface="Arial" pitchFamily="34" charset="0"/>
              <a:buChar char="•"/>
            </a:pPr>
            <a:r>
              <a:rPr lang="en-US" sz="1600" dirty="0"/>
              <a:t>Poor build and test </a:t>
            </a:r>
            <a:br>
              <a:rPr lang="en-US" sz="1600" dirty="0"/>
            </a:br>
            <a:r>
              <a:rPr lang="en-US" sz="1600" dirty="0"/>
              <a:t>environments management</a:t>
            </a:r>
          </a:p>
          <a:p>
            <a:pPr marL="174625" indent="-174625">
              <a:buFont typeface="Arial" pitchFamily="34" charset="0"/>
              <a:buChar char="•"/>
            </a:pPr>
            <a:r>
              <a:rPr lang="en-US" sz="1600" dirty="0"/>
              <a:t>Inability to overcome </a:t>
            </a:r>
            <a:br>
              <a:rPr lang="en-US" sz="1600" dirty="0"/>
            </a:br>
            <a:r>
              <a:rPr lang="en-US" sz="1600" dirty="0"/>
              <a:t>technical debt</a:t>
            </a:r>
          </a:p>
          <a:p>
            <a:pPr marL="174625" indent="-174625">
              <a:buFont typeface="Arial" pitchFamily="34" charset="0"/>
              <a:buChar char="•"/>
            </a:pPr>
            <a:r>
              <a:rPr lang="en-US" sz="1600" dirty="0"/>
              <a:t>Unmet user expectations</a:t>
            </a:r>
          </a:p>
        </p:txBody>
      </p:sp>
      <p:sp>
        <p:nvSpPr>
          <p:cNvPr id="57" name="TextBox 56"/>
          <p:cNvSpPr txBox="1"/>
          <p:nvPr/>
        </p:nvSpPr>
        <p:spPr>
          <a:xfrm>
            <a:off x="8923634" y="1211412"/>
            <a:ext cx="2421625" cy="8863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OPERATE</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a:gradFill>
                  <a:gsLst>
                    <a:gs pos="0">
                      <a:schemeClr val="accent1"/>
                    </a:gs>
                    <a:gs pos="100000">
                      <a:schemeClr val="accent1"/>
                    </a:gs>
                  </a:gsLst>
                  <a:lin ang="5400000" scaled="0"/>
                </a:gradFill>
              </a:rPr>
              <a:t>Deployment to </a:t>
            </a:r>
            <a:r>
              <a:rPr lang="en-US" sz="1800" spc="-60" dirty="0" smtClean="0">
                <a:gradFill>
                  <a:gsLst>
                    <a:gs pos="0">
                      <a:schemeClr val="accent1"/>
                    </a:gs>
                    <a:gs pos="100000">
                      <a:schemeClr val="accent1"/>
                    </a:gs>
                  </a:gsLst>
                  <a:lin ang="5400000" scaled="0"/>
                </a:gradFill>
              </a:rPr>
              <a:t/>
            </a:r>
            <a:br>
              <a:rPr lang="en-US" sz="1800" spc="-60" dirty="0" smtClean="0">
                <a:gradFill>
                  <a:gsLst>
                    <a:gs pos="0">
                      <a:schemeClr val="accent1"/>
                    </a:gs>
                    <a:gs pos="100000">
                      <a:schemeClr val="accent1"/>
                    </a:gs>
                  </a:gsLst>
                  <a:lin ang="5400000" scaled="0"/>
                </a:gradFill>
              </a:rPr>
            </a:br>
            <a:r>
              <a:rPr lang="en-US" sz="1800" spc="-60" dirty="0" smtClean="0">
                <a:gradFill>
                  <a:gsLst>
                    <a:gs pos="0">
                      <a:schemeClr val="accent1"/>
                    </a:gs>
                    <a:gs pos="100000">
                      <a:schemeClr val="accent1"/>
                    </a:gs>
                  </a:gsLst>
                  <a:lin ang="5400000" scaled="0"/>
                </a:gradFill>
              </a:rPr>
              <a:t>Continuous </a:t>
            </a:r>
            <a:r>
              <a:rPr lang="en-US" sz="1800" spc="-60" dirty="0">
                <a:gradFill>
                  <a:gsLst>
                    <a:gs pos="0">
                      <a:schemeClr val="accent1"/>
                    </a:gs>
                    <a:gs pos="100000">
                      <a:schemeClr val="accent1"/>
                    </a:gs>
                  </a:gsLst>
                  <a:lin ang="5400000" scaled="0"/>
                </a:gradFill>
              </a:rPr>
              <a:t>Improvement</a:t>
            </a:r>
          </a:p>
        </p:txBody>
      </p:sp>
      <p:sp>
        <p:nvSpPr>
          <p:cNvPr id="58" name="TextBox 57"/>
          <p:cNvSpPr txBox="1"/>
          <p:nvPr/>
        </p:nvSpPr>
        <p:spPr>
          <a:xfrm>
            <a:off x="8923634" y="2209800"/>
            <a:ext cx="3134715" cy="1231106"/>
          </a:xfrm>
          <a:prstGeom prst="rect">
            <a:avLst/>
          </a:prstGeom>
          <a:noFill/>
        </p:spPr>
        <p:txBody>
          <a:bodyPr wrap="square" lIns="0" tIns="0" rIns="0" bIns="0" rtlCol="0">
            <a:spAutoFit/>
          </a:bodyPr>
          <a:lstStyle/>
          <a:p>
            <a:pPr marL="174625" indent="-174625">
              <a:buFont typeface="Arial" pitchFamily="34" charset="0"/>
              <a:buChar char="•"/>
            </a:pPr>
            <a:r>
              <a:rPr lang="en-US" sz="1600" dirty="0"/>
              <a:t>Incident root cause analysis</a:t>
            </a:r>
          </a:p>
          <a:p>
            <a:pPr marL="174625" indent="-174625">
              <a:buFont typeface="Arial" pitchFamily="34" charset="0"/>
              <a:buChar char="•"/>
            </a:pPr>
            <a:r>
              <a:rPr lang="en-US" sz="1600" dirty="0"/>
              <a:t>Tooling silos</a:t>
            </a:r>
          </a:p>
          <a:p>
            <a:pPr marL="174625" indent="-174625">
              <a:buFont typeface="Arial" pitchFamily="34" charset="0"/>
              <a:buChar char="•"/>
            </a:pPr>
            <a:r>
              <a:rPr lang="en-US" sz="1600" dirty="0"/>
              <a:t>No </a:t>
            </a:r>
            <a:r>
              <a:rPr lang="en-US" sz="1600" dirty="0" err="1"/>
              <a:t>repros</a:t>
            </a:r>
            <a:r>
              <a:rPr lang="en-US" sz="1600" dirty="0"/>
              <a:t> -&gt; delays in </a:t>
            </a:r>
            <a:r>
              <a:rPr lang="en-US" sz="1600" dirty="0" smtClean="0"/>
              <a:t>MTTR</a:t>
            </a:r>
          </a:p>
          <a:p>
            <a:pPr marL="174625" indent="-174625">
              <a:buFont typeface="Arial" pitchFamily="34" charset="0"/>
              <a:buChar char="•"/>
            </a:pPr>
            <a:r>
              <a:rPr lang="en-US" sz="1600" dirty="0" smtClean="0"/>
              <a:t>Long process for production deploy</a:t>
            </a:r>
            <a:endParaRPr lang="en-US" sz="1600" dirty="0"/>
          </a:p>
        </p:txBody>
      </p:sp>
    </p:spTree>
    <p:extLst>
      <p:ext uri="{BB962C8B-B14F-4D97-AF65-F5344CB8AC3E}">
        <p14:creationId xmlns:p14="http://schemas.microsoft.com/office/powerpoint/2010/main" val="3293696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75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Windows Phone? </a:t>
            </a:r>
            <a:endParaRPr lang="en-US" dirty="0"/>
          </a:p>
        </p:txBody>
      </p:sp>
      <p:sp>
        <p:nvSpPr>
          <p:cNvPr id="46" name="Title 1"/>
          <p:cNvSpPr txBox="1">
            <a:spLocks/>
          </p:cNvSpPr>
          <p:nvPr/>
        </p:nvSpPr>
        <p:spPr>
          <a:xfrm>
            <a:off x="519906" y="1676400"/>
            <a:ext cx="11149013" cy="609398"/>
          </a:xfrm>
          <a:prstGeom prst="rect">
            <a:avLst/>
          </a:prstGeom>
        </p:spPr>
        <p:txBody>
          <a:bodyPr vert="horz" wrap="square" lIns="27432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Download our companion app: </a:t>
            </a:r>
            <a:r>
              <a:rPr lang="en-US" dirty="0" err="1" smtClean="0"/>
              <a:t>TechEd</a:t>
            </a:r>
            <a:r>
              <a:rPr lang="en-US" dirty="0" smtClean="0"/>
              <a:t> Yoga</a:t>
            </a:r>
            <a:endParaRPr lang="en-US" dirty="0"/>
          </a:p>
        </p:txBody>
      </p:sp>
      <p:grpSp>
        <p:nvGrpSpPr>
          <p:cNvPr id="3" name="Group 2"/>
          <p:cNvGrpSpPr/>
          <p:nvPr/>
        </p:nvGrpSpPr>
        <p:grpSpPr>
          <a:xfrm>
            <a:off x="903120" y="2667000"/>
            <a:ext cx="10382584" cy="3340737"/>
            <a:chOff x="989012" y="2667000"/>
            <a:chExt cx="10382584" cy="334073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2" y="2667000"/>
              <a:ext cx="2374900" cy="334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2" y="2667000"/>
              <a:ext cx="7867984" cy="334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76811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3707137" y="2307742"/>
            <a:ext cx="4774550" cy="3224964"/>
            <a:chOff x="2664114" y="1885951"/>
            <a:chExt cx="6860598" cy="4633982"/>
          </a:xfrm>
        </p:grpSpPr>
        <p:grpSp>
          <p:nvGrpSpPr>
            <p:cNvPr id="97" name="Group 96"/>
            <p:cNvGrpSpPr/>
            <p:nvPr/>
          </p:nvGrpSpPr>
          <p:grpSpPr>
            <a:xfrm>
              <a:off x="3336924" y="2503853"/>
              <a:ext cx="5514978" cy="3245713"/>
              <a:chOff x="3336924" y="2503853"/>
              <a:chExt cx="5514978" cy="3245713"/>
            </a:xfrm>
          </p:grpSpPr>
          <p:sp>
            <p:nvSpPr>
              <p:cNvPr id="132" name="Arc 131"/>
              <p:cNvSpPr/>
              <p:nvPr/>
            </p:nvSpPr>
            <p:spPr>
              <a:xfrm flipH="1">
                <a:off x="3336924" y="2503853"/>
                <a:ext cx="5514978" cy="3029474"/>
              </a:xfrm>
              <a:prstGeom prst="arc">
                <a:avLst>
                  <a:gd name="adj1" fmla="val 16205943"/>
                  <a:gd name="adj2" fmla="val 5393541"/>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3" name="Freeform 8"/>
              <p:cNvSpPr>
                <a:spLocks/>
              </p:cNvSpPr>
              <p:nvPr/>
            </p:nvSpPr>
            <p:spPr bwMode="auto">
              <a:xfrm rot="16200000">
                <a:off x="5389440" y="5377968"/>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98" name="Group 97"/>
            <p:cNvGrpSpPr/>
            <p:nvPr/>
          </p:nvGrpSpPr>
          <p:grpSpPr>
            <a:xfrm>
              <a:off x="3336924" y="2287615"/>
              <a:ext cx="5514978" cy="3245712"/>
              <a:chOff x="3336924" y="2287615"/>
              <a:chExt cx="5514978" cy="3245712"/>
            </a:xfrm>
          </p:grpSpPr>
          <p:sp>
            <p:nvSpPr>
              <p:cNvPr id="130" name="Arc 129"/>
              <p:cNvSpPr/>
              <p:nvPr/>
            </p:nvSpPr>
            <p:spPr>
              <a:xfrm>
                <a:off x="3336924" y="2503853"/>
                <a:ext cx="5514978" cy="3029474"/>
              </a:xfrm>
              <a:prstGeom prst="arc">
                <a:avLst>
                  <a:gd name="adj1" fmla="val 16205943"/>
                  <a:gd name="adj2" fmla="val 5393541"/>
                </a:avLst>
              </a:prstGeom>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Freeform 8"/>
              <p:cNvSpPr>
                <a:spLocks/>
              </p:cNvSpPr>
              <p:nvPr/>
            </p:nvSpPr>
            <p:spPr bwMode="auto">
              <a:xfrm rot="16200000" flipH="1" flipV="1">
                <a:off x="6347858" y="2367545"/>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sp>
          <p:nvSpPr>
            <p:cNvPr id="102" name="Arc 101"/>
            <p:cNvSpPr/>
            <p:nvPr/>
          </p:nvSpPr>
          <p:spPr>
            <a:xfrm flipH="1">
              <a:off x="2664114" y="1885951"/>
              <a:ext cx="6860598" cy="4248130"/>
            </a:xfrm>
            <a:prstGeom prst="arc">
              <a:avLst>
                <a:gd name="adj1" fmla="val 10740472"/>
                <a:gd name="adj2" fmla="val 6071674"/>
              </a:avLst>
            </a:prstGeom>
            <a:ln w="31750" cap="sq">
              <a:solidFill>
                <a:schemeClr val="tx1">
                  <a:lumMod val="65000"/>
                  <a:lumOff val="35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3" name="Arc 102"/>
            <p:cNvSpPr/>
            <p:nvPr/>
          </p:nvSpPr>
          <p:spPr>
            <a:xfrm flipH="1">
              <a:off x="2937164" y="2142836"/>
              <a:ext cx="6314498" cy="3734358"/>
            </a:xfrm>
            <a:prstGeom prst="arc">
              <a:avLst>
                <a:gd name="adj1" fmla="val 18963335"/>
                <a:gd name="adj2" fmla="val 6086380"/>
              </a:avLst>
            </a:prstGeom>
            <a:ln w="31750" cap="sq">
              <a:solidFill>
                <a:schemeClr val="tx2">
                  <a:lumMod val="60000"/>
                  <a:lumOff val="40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4" name="TextBox 103"/>
            <p:cNvSpPr txBox="1"/>
            <p:nvPr/>
          </p:nvSpPr>
          <p:spPr>
            <a:xfrm>
              <a:off x="6586467" y="6068841"/>
              <a:ext cx="1901752" cy="451092"/>
            </a:xfrm>
            <a:prstGeom prst="rect">
              <a:avLst/>
            </a:prstGeom>
            <a:noFill/>
          </p:spPr>
          <p:txBody>
            <a:bodyPr wrap="square" lIns="0" tIns="0" rIns="0" bIns="0" rtlCol="0">
              <a:spAutoFit/>
            </a:bodyPr>
            <a:lstStyle/>
            <a:p>
              <a:pPr defTabSz="914400">
                <a:lnSpc>
                  <a:spcPct val="85000"/>
                </a:lnSpc>
              </a:pPr>
              <a:r>
                <a:rPr lang="en-US" sz="1200" spc="-50" dirty="0" smtClean="0">
                  <a:solidFill>
                    <a:srgbClr val="000000"/>
                  </a:solidFill>
                </a:rPr>
                <a:t>MEAN TIME TO REPAIR</a:t>
              </a:r>
              <a:endParaRPr lang="en-US" sz="1200" spc="-50" dirty="0">
                <a:solidFill>
                  <a:srgbClr val="000000"/>
                </a:solidFill>
              </a:endParaRPr>
            </a:p>
          </p:txBody>
        </p:sp>
        <p:sp>
          <p:nvSpPr>
            <p:cNvPr id="105" name="TextBox 104"/>
            <p:cNvSpPr txBox="1"/>
            <p:nvPr/>
          </p:nvSpPr>
          <p:spPr>
            <a:xfrm>
              <a:off x="6586467" y="5816370"/>
              <a:ext cx="1059274" cy="225546"/>
            </a:xfrm>
            <a:prstGeom prst="rect">
              <a:avLst/>
            </a:prstGeom>
            <a:noFill/>
          </p:spPr>
          <p:txBody>
            <a:bodyPr wrap="none" lIns="0" tIns="0" rIns="0" bIns="0" rtlCol="0">
              <a:spAutoFit/>
            </a:bodyPr>
            <a:lstStyle/>
            <a:p>
              <a:pPr defTabSz="914400">
                <a:lnSpc>
                  <a:spcPct val="85000"/>
                </a:lnSpc>
              </a:pPr>
              <a:r>
                <a:rPr lang="en-US" sz="1200" spc="-50" dirty="0" smtClean="0">
                  <a:solidFill>
                    <a:srgbClr val="000000"/>
                  </a:solidFill>
                </a:rPr>
                <a:t>CYCLE TIME</a:t>
              </a:r>
              <a:endParaRPr lang="en-US" sz="1200" spc="-50" dirty="0">
                <a:solidFill>
                  <a:srgbClr val="000000"/>
                </a:solidFill>
              </a:endParaRPr>
            </a:p>
          </p:txBody>
        </p:sp>
        <p:grpSp>
          <p:nvGrpSpPr>
            <p:cNvPr id="106" name="Group 105"/>
            <p:cNvGrpSpPr/>
            <p:nvPr/>
          </p:nvGrpSpPr>
          <p:grpSpPr>
            <a:xfrm>
              <a:off x="4453950" y="2278700"/>
              <a:ext cx="1137225" cy="731095"/>
              <a:chOff x="4453950" y="2226410"/>
              <a:chExt cx="1137225" cy="812065"/>
            </a:xfrm>
          </p:grpSpPr>
          <p:sp useBgFill="1">
            <p:nvSpPr>
              <p:cNvPr id="124" name="Rectangle 123"/>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5" name="Group 124"/>
              <p:cNvGrpSpPr/>
              <p:nvPr/>
            </p:nvGrpSpPr>
            <p:grpSpPr>
              <a:xfrm>
                <a:off x="4510617" y="2270941"/>
                <a:ext cx="1023890" cy="723002"/>
                <a:chOff x="4287875" y="1664038"/>
                <a:chExt cx="1074609" cy="848292"/>
              </a:xfrm>
            </p:grpSpPr>
            <p:sp>
              <p:nvSpPr>
                <p:cNvPr id="12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2"/>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PRODUCT BACKLOG</a:t>
                  </a:r>
                  <a:endParaRPr lang="en-US" sz="900" spc="-30" dirty="0">
                    <a:gradFill>
                      <a:gsLst>
                        <a:gs pos="0">
                          <a:srgbClr val="FFFFFF"/>
                        </a:gs>
                        <a:gs pos="86000">
                          <a:srgbClr val="FFFFFF"/>
                        </a:gs>
                      </a:gsLst>
                      <a:lin ang="5400000" scaled="0"/>
                    </a:gradFill>
                  </a:endParaRPr>
                </a:p>
              </p:txBody>
            </p:sp>
            <p:sp>
              <p:nvSpPr>
                <p:cNvPr id="127" name="Rectangle 13"/>
                <p:cNvSpPr>
                  <a:spLocks noChangeArrowheads="1"/>
                </p:cNvSpPr>
                <p:nvPr/>
              </p:nvSpPr>
              <p:spPr bwMode="auto">
                <a:xfrm>
                  <a:off x="4287875" y="2142048"/>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4"/>
                <p:cNvSpPr>
                  <a:spLocks noChangeArrowheads="1"/>
                </p:cNvSpPr>
                <p:nvPr/>
              </p:nvSpPr>
              <p:spPr bwMode="auto">
                <a:xfrm>
                  <a:off x="4287875" y="2270776"/>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7" name="Group 106"/>
            <p:cNvGrpSpPr/>
            <p:nvPr/>
          </p:nvGrpSpPr>
          <p:grpSpPr>
            <a:xfrm>
              <a:off x="6591382" y="5031141"/>
              <a:ext cx="1137225" cy="731095"/>
              <a:chOff x="6591382" y="5261350"/>
              <a:chExt cx="1137225" cy="812065"/>
            </a:xfrm>
          </p:grpSpPr>
          <p:sp useBgFill="1">
            <p:nvSpPr>
              <p:cNvPr id="118" name="Rectangle 117"/>
              <p:cNvSpPr/>
              <p:nvPr/>
            </p:nvSpPr>
            <p:spPr bwMode="auto">
              <a:xfrm>
                <a:off x="6591382" y="526135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6648049" y="5305881"/>
                <a:ext cx="1023890" cy="723002"/>
                <a:chOff x="6675475" y="5575638"/>
                <a:chExt cx="1074609" cy="848292"/>
              </a:xfrm>
            </p:grpSpPr>
            <p:sp>
              <p:nvSpPr>
                <p:cNvPr id="120" name="Rectangle 13"/>
                <p:cNvSpPr>
                  <a:spLocks noChangeArrowheads="1"/>
                </p:cNvSpPr>
                <p:nvPr/>
              </p:nvSpPr>
              <p:spPr bwMode="auto">
                <a:xfrm>
                  <a:off x="6675475" y="6053648"/>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4"/>
                <p:cNvSpPr>
                  <a:spLocks noChangeArrowheads="1"/>
                </p:cNvSpPr>
                <p:nvPr/>
              </p:nvSpPr>
              <p:spPr bwMode="auto">
                <a:xfrm>
                  <a:off x="6675475" y="6182376"/>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5"/>
                <p:cNvSpPr>
                  <a:spLocks/>
                </p:cNvSpPr>
                <p:nvPr/>
              </p:nvSpPr>
              <p:spPr bwMode="auto">
                <a:xfrm>
                  <a:off x="6675475" y="63111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12"/>
                <p:cNvSpPr>
                  <a:spLocks/>
                </p:cNvSpPr>
                <p:nvPr/>
              </p:nvSpPr>
              <p:spPr bwMode="auto">
                <a:xfrm>
                  <a:off x="6675475" y="55756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3"/>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OPS BACKLOG</a:t>
                  </a:r>
                  <a:endParaRPr lang="en-US" sz="900" spc="-30" dirty="0">
                    <a:gradFill>
                      <a:gsLst>
                        <a:gs pos="0">
                          <a:srgbClr val="FFFFFF"/>
                        </a:gs>
                        <a:gs pos="86000">
                          <a:srgbClr val="FFFFFF"/>
                        </a:gs>
                      </a:gsLst>
                      <a:lin ang="5400000" scaled="0"/>
                    </a:gradFill>
                  </a:endParaRPr>
                </a:p>
              </p:txBody>
            </p:sp>
          </p:grpSp>
        </p:grpSp>
        <p:grpSp>
          <p:nvGrpSpPr>
            <p:cNvPr id="108" name="Group 107"/>
            <p:cNvGrpSpPr/>
            <p:nvPr/>
          </p:nvGrpSpPr>
          <p:grpSpPr>
            <a:xfrm>
              <a:off x="3098221" y="3290656"/>
              <a:ext cx="2016109" cy="1399485"/>
              <a:chOff x="3098221" y="3290656"/>
              <a:chExt cx="2016109" cy="1399485"/>
            </a:xfrm>
          </p:grpSpPr>
          <p:sp>
            <p:nvSpPr>
              <p:cNvPr id="114" name="Oval 113"/>
              <p:cNvSpPr/>
              <p:nvPr/>
            </p:nvSpPr>
            <p:spPr bwMode="auto">
              <a:xfrm rot="11218090">
                <a:off x="3338831" y="3290656"/>
                <a:ext cx="1554480" cy="1399485"/>
              </a:xfrm>
              <a:prstGeom prst="ellipse">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5" name="TextBox 114"/>
              <p:cNvSpPr txBox="1"/>
              <p:nvPr/>
            </p:nvSpPr>
            <p:spPr>
              <a:xfrm>
                <a:off x="3685789" y="3879644"/>
                <a:ext cx="802034"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Sprint</a:t>
                </a:r>
                <a:endParaRPr lang="en-US" sz="1800" spc="-60" dirty="0">
                  <a:solidFill>
                    <a:srgbClr val="000000"/>
                  </a:solidFill>
                </a:endParaRPr>
              </a:p>
            </p:txBody>
          </p:sp>
          <p:sp>
            <p:nvSpPr>
              <p:cNvPr id="116" name="Freeform 8"/>
              <p:cNvSpPr>
                <a:spLocks/>
              </p:cNvSpPr>
              <p:nvPr/>
            </p:nvSpPr>
            <p:spPr bwMode="auto">
              <a:xfrm>
                <a:off x="3098221" y="382160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7" name="Freeform 8"/>
              <p:cNvSpPr>
                <a:spLocks/>
              </p:cNvSpPr>
              <p:nvPr/>
            </p:nvSpPr>
            <p:spPr bwMode="auto">
              <a:xfrm rot="10800000">
                <a:off x="4662802" y="3954732"/>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109" name="Group 108"/>
            <p:cNvGrpSpPr/>
            <p:nvPr/>
          </p:nvGrpSpPr>
          <p:grpSpPr>
            <a:xfrm>
              <a:off x="7076060" y="3290656"/>
              <a:ext cx="2019140" cy="1399485"/>
              <a:chOff x="7076060" y="3290656"/>
              <a:chExt cx="2019140" cy="1399485"/>
            </a:xfrm>
          </p:grpSpPr>
          <p:sp>
            <p:nvSpPr>
              <p:cNvPr id="110" name="Oval 109"/>
              <p:cNvSpPr/>
              <p:nvPr/>
            </p:nvSpPr>
            <p:spPr bwMode="auto">
              <a:xfrm rot="10381910" flipH="1">
                <a:off x="7293609" y="3290656"/>
                <a:ext cx="1554480" cy="1399485"/>
              </a:xfrm>
              <a:prstGeom prst="ellipse">
                <a:avLst/>
              </a:prstGeom>
              <a:noFill/>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1" name="TextBox 110"/>
              <p:cNvSpPr txBox="1"/>
              <p:nvPr/>
            </p:nvSpPr>
            <p:spPr>
              <a:xfrm>
                <a:off x="7528792" y="3879644"/>
                <a:ext cx="1099352"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Monitor</a:t>
                </a:r>
                <a:endParaRPr lang="en-US" sz="1800" spc="-60" dirty="0">
                  <a:solidFill>
                    <a:srgbClr val="000000"/>
                  </a:solidFill>
                </a:endParaRPr>
              </a:p>
            </p:txBody>
          </p:sp>
          <p:sp>
            <p:nvSpPr>
              <p:cNvPr id="112" name="Freeform 8"/>
              <p:cNvSpPr>
                <a:spLocks/>
              </p:cNvSpPr>
              <p:nvPr/>
            </p:nvSpPr>
            <p:spPr bwMode="auto">
              <a:xfrm flipH="1" flipV="1">
                <a:off x="8593665" y="398381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3" name="Freeform 8"/>
              <p:cNvSpPr>
                <a:spLocks/>
              </p:cNvSpPr>
              <p:nvPr/>
            </p:nvSpPr>
            <p:spPr bwMode="auto">
              <a:xfrm rot="10800000" flipH="1" flipV="1">
                <a:off x="7076060" y="3807063"/>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sp>
        <p:nvSpPr>
          <p:cNvPr id="205" name="Title 1"/>
          <p:cNvSpPr>
            <a:spLocks noGrp="1"/>
          </p:cNvSpPr>
          <p:nvPr>
            <p:ph type="title"/>
          </p:nvPr>
        </p:nvSpPr>
        <p:spPr/>
        <p:txBody>
          <a:bodyPr/>
          <a:lstStyle/>
          <a:p>
            <a:r>
              <a:rPr lang="en-US" smtClean="0"/>
              <a:t>Enabling Continuous Value Delivery</a:t>
            </a:r>
            <a:endParaRPr lang="en-US" dirty="0"/>
          </a:p>
        </p:txBody>
      </p:sp>
      <p:sp>
        <p:nvSpPr>
          <p:cNvPr id="54" name="TextBox 53"/>
          <p:cNvSpPr txBox="1"/>
          <p:nvPr/>
        </p:nvSpPr>
        <p:spPr>
          <a:xfrm>
            <a:off x="519111" y="1905000"/>
            <a:ext cx="3134715" cy="738664"/>
          </a:xfrm>
          <a:prstGeom prst="rect">
            <a:avLst/>
          </a:prstGeom>
          <a:noFill/>
        </p:spPr>
        <p:txBody>
          <a:bodyPr wrap="square" lIns="0" tIns="0" rIns="0" bIns="0" rtlCol="0">
            <a:spAutoFit/>
          </a:bodyPr>
          <a:lstStyle/>
          <a:p>
            <a:pPr marL="174625" indent="-174625">
              <a:buFont typeface="Arial" pitchFamily="34" charset="0"/>
              <a:buChar char="•"/>
            </a:pPr>
            <a:r>
              <a:rPr lang="en-US" sz="1600" dirty="0" smtClean="0"/>
              <a:t>Backlog </a:t>
            </a:r>
            <a:r>
              <a:rPr lang="en-US" sz="1600" dirty="0"/>
              <a:t>and sprint management </a:t>
            </a:r>
          </a:p>
          <a:p>
            <a:pPr marL="174625" indent="-174625">
              <a:buFont typeface="Arial" pitchFamily="34" charset="0"/>
              <a:buChar char="•"/>
            </a:pPr>
            <a:r>
              <a:rPr lang="en-US" sz="1600" dirty="0" smtClean="0"/>
              <a:t>Visual </a:t>
            </a:r>
            <a:r>
              <a:rPr lang="en-US" sz="1600" dirty="0"/>
              <a:t>task </a:t>
            </a:r>
            <a:r>
              <a:rPr lang="en-US" sz="1600" dirty="0" smtClean="0"/>
              <a:t>boards</a:t>
            </a:r>
          </a:p>
          <a:p>
            <a:pPr marL="174625" indent="-174625">
              <a:buFont typeface="Arial" pitchFamily="34" charset="0"/>
              <a:buChar char="•"/>
            </a:pPr>
            <a:r>
              <a:rPr lang="en-US" sz="1600" b="1" dirty="0"/>
              <a:t>Storyboarding </a:t>
            </a:r>
            <a:r>
              <a:rPr lang="en-US" sz="1600" b="1" dirty="0" smtClean="0"/>
              <a:t>tools</a:t>
            </a:r>
          </a:p>
        </p:txBody>
      </p:sp>
      <p:sp>
        <p:nvSpPr>
          <p:cNvPr id="49" name="TextBox 48"/>
          <p:cNvSpPr txBox="1"/>
          <p:nvPr/>
        </p:nvSpPr>
        <p:spPr>
          <a:xfrm>
            <a:off x="500640" y="1211412"/>
            <a:ext cx="2695418" cy="637097"/>
          </a:xfrm>
          <a:prstGeom prst="rect">
            <a:avLst/>
          </a:prstGeom>
          <a:noFill/>
        </p:spPr>
        <p:txBody>
          <a:bodyPr wrap="none" lIns="0" tIns="0" rIns="0" bIns="0" rtlCol="0" anchor="t" anchorCtr="0">
            <a:spAutoFit/>
          </a:bodyPr>
          <a:lstStyle/>
          <a:p>
            <a:pPr defTabSz="914400">
              <a:lnSpc>
                <a:spcPct val="90000"/>
              </a:lnSpc>
            </a:pPr>
            <a:r>
              <a:rPr lang="en-US" sz="2800" spc="-150" dirty="0">
                <a:gradFill>
                  <a:gsLst>
                    <a:gs pos="0">
                      <a:schemeClr val="accent1"/>
                    </a:gs>
                    <a:gs pos="100000">
                      <a:schemeClr val="accent1"/>
                    </a:gs>
                  </a:gsLst>
                  <a:lin ang="5400000" scaled="0"/>
                </a:gradFill>
              </a:rPr>
              <a:t>DEFINE</a:t>
            </a:r>
            <a:endParaRPr lang="en-US" sz="3200" spc="-150" dirty="0">
              <a:gradFill>
                <a:gsLst>
                  <a:gs pos="0">
                    <a:schemeClr val="accent1"/>
                  </a:gs>
                  <a:gs pos="100000">
                    <a:schemeClr val="accent1"/>
                  </a:gs>
                </a:gsLst>
                <a:lin ang="5400000" scaled="0"/>
              </a:gradFill>
              <a:latin typeface="Segoe UI Light"/>
            </a:endParaRPr>
          </a:p>
          <a:p>
            <a:pPr defTabSz="914400">
              <a:lnSpc>
                <a:spcPct val="90000"/>
              </a:lnSpc>
            </a:pPr>
            <a:r>
              <a:rPr lang="en-US" sz="1800" spc="-60" dirty="0" smtClean="0">
                <a:gradFill>
                  <a:gsLst>
                    <a:gs pos="0">
                      <a:schemeClr val="accent1"/>
                    </a:gs>
                    <a:gs pos="100000">
                      <a:schemeClr val="accent1"/>
                    </a:gs>
                  </a:gsLst>
                  <a:lin ang="5400000" scaled="0"/>
                </a:gradFill>
              </a:rPr>
              <a:t>Value definition and ideation</a:t>
            </a:r>
            <a:endParaRPr lang="en-US" sz="1800" spc="-60" dirty="0">
              <a:gradFill>
                <a:gsLst>
                  <a:gs pos="0">
                    <a:schemeClr val="accent1"/>
                  </a:gs>
                  <a:gs pos="100000">
                    <a:schemeClr val="accent1"/>
                  </a:gs>
                </a:gsLst>
                <a:lin ang="5400000" scaled="0"/>
              </a:gradFill>
            </a:endParaRPr>
          </a:p>
        </p:txBody>
      </p:sp>
      <p:sp>
        <p:nvSpPr>
          <p:cNvPr id="50" name="TextBox 49"/>
          <p:cNvSpPr txBox="1"/>
          <p:nvPr/>
        </p:nvSpPr>
        <p:spPr>
          <a:xfrm>
            <a:off x="517266" y="3553903"/>
            <a:ext cx="2331344" cy="6370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DELIVER</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smtClean="0">
                <a:gradFill>
                  <a:gsLst>
                    <a:gs pos="0">
                      <a:schemeClr val="accent1"/>
                    </a:gs>
                    <a:gs pos="100000">
                      <a:schemeClr val="accent1"/>
                    </a:gs>
                  </a:gsLst>
                  <a:lin ang="5400000" scaled="0"/>
                </a:gradFill>
              </a:rPr>
              <a:t>Idea to </a:t>
            </a:r>
            <a:r>
              <a:rPr lang="en-US" sz="1800" spc="-60" dirty="0">
                <a:gradFill>
                  <a:gsLst>
                    <a:gs pos="0">
                      <a:schemeClr val="accent1"/>
                    </a:gs>
                    <a:gs pos="100000">
                      <a:schemeClr val="accent1"/>
                    </a:gs>
                  </a:gsLst>
                  <a:lin ang="5400000" scaled="0"/>
                </a:gradFill>
              </a:rPr>
              <a:t>working </a:t>
            </a:r>
            <a:r>
              <a:rPr lang="en-US" sz="1800" spc="-60" dirty="0" smtClean="0">
                <a:gradFill>
                  <a:gsLst>
                    <a:gs pos="0">
                      <a:schemeClr val="accent1"/>
                    </a:gs>
                    <a:gs pos="100000">
                      <a:schemeClr val="accent1"/>
                    </a:gs>
                  </a:gsLst>
                  <a:lin ang="5400000" scaled="0"/>
                </a:gradFill>
              </a:rPr>
              <a:t>software</a:t>
            </a:r>
            <a:endParaRPr lang="en-US" sz="1800" spc="-60" dirty="0">
              <a:gradFill>
                <a:gsLst>
                  <a:gs pos="0">
                    <a:schemeClr val="accent1"/>
                  </a:gs>
                  <a:gs pos="100000">
                    <a:schemeClr val="accent1"/>
                  </a:gs>
                </a:gsLst>
                <a:lin ang="5400000" scaled="0"/>
              </a:gradFill>
            </a:endParaRPr>
          </a:p>
        </p:txBody>
      </p:sp>
      <p:sp>
        <p:nvSpPr>
          <p:cNvPr id="51" name="TextBox 50"/>
          <p:cNvSpPr txBox="1"/>
          <p:nvPr/>
        </p:nvSpPr>
        <p:spPr>
          <a:xfrm>
            <a:off x="8923634" y="1211412"/>
            <a:ext cx="2421625" cy="8863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OPERATE</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a:gradFill>
                  <a:gsLst>
                    <a:gs pos="0">
                      <a:schemeClr val="accent1"/>
                    </a:gs>
                    <a:gs pos="100000">
                      <a:schemeClr val="accent1"/>
                    </a:gs>
                  </a:gsLst>
                  <a:lin ang="5400000" scaled="0"/>
                </a:gradFill>
              </a:rPr>
              <a:t>Deployment to </a:t>
            </a:r>
            <a:r>
              <a:rPr lang="en-US" sz="1800" spc="-60" dirty="0" smtClean="0">
                <a:gradFill>
                  <a:gsLst>
                    <a:gs pos="0">
                      <a:schemeClr val="accent1"/>
                    </a:gs>
                    <a:gs pos="100000">
                      <a:schemeClr val="accent1"/>
                    </a:gs>
                  </a:gsLst>
                  <a:lin ang="5400000" scaled="0"/>
                </a:gradFill>
              </a:rPr>
              <a:t/>
            </a:r>
            <a:br>
              <a:rPr lang="en-US" sz="1800" spc="-60" dirty="0" smtClean="0">
                <a:gradFill>
                  <a:gsLst>
                    <a:gs pos="0">
                      <a:schemeClr val="accent1"/>
                    </a:gs>
                    <a:gs pos="100000">
                      <a:schemeClr val="accent1"/>
                    </a:gs>
                  </a:gsLst>
                  <a:lin ang="5400000" scaled="0"/>
                </a:gradFill>
              </a:rPr>
            </a:br>
            <a:r>
              <a:rPr lang="en-US" sz="1800" spc="-60" dirty="0" smtClean="0">
                <a:gradFill>
                  <a:gsLst>
                    <a:gs pos="0">
                      <a:schemeClr val="accent1"/>
                    </a:gs>
                    <a:gs pos="100000">
                      <a:schemeClr val="accent1"/>
                    </a:gs>
                  </a:gsLst>
                  <a:lin ang="5400000" scaled="0"/>
                </a:gradFill>
              </a:rPr>
              <a:t>Continuous </a:t>
            </a:r>
            <a:r>
              <a:rPr lang="en-US" sz="1800" spc="-60" dirty="0">
                <a:gradFill>
                  <a:gsLst>
                    <a:gs pos="0">
                      <a:schemeClr val="accent1"/>
                    </a:gs>
                    <a:gs pos="100000">
                      <a:schemeClr val="accent1"/>
                    </a:gs>
                  </a:gsLst>
                  <a:lin ang="5400000" scaled="0"/>
                </a:gradFill>
              </a:rPr>
              <a:t>Improvement</a:t>
            </a:r>
          </a:p>
        </p:txBody>
      </p:sp>
    </p:spTree>
    <p:extLst>
      <p:ext uri="{BB962C8B-B14F-4D97-AF65-F5344CB8AC3E}">
        <p14:creationId xmlns:p14="http://schemas.microsoft.com/office/powerpoint/2010/main" val="647363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1" y="1615740"/>
            <a:ext cx="12188506" cy="409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8616" y="5459414"/>
            <a:ext cx="156169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19112" y="228600"/>
            <a:ext cx="11149013" cy="609398"/>
          </a:xfrm>
        </p:spPr>
        <p:txBody>
          <a:bodyPr/>
          <a:lstStyle/>
          <a:p>
            <a:r>
              <a:rPr lang="en-US" dirty="0">
                <a:solidFill>
                  <a:schemeClr val="tx1"/>
                </a:solidFill>
              </a:rPr>
              <a:t>A picture is worth a 1000 </a:t>
            </a:r>
            <a:r>
              <a:rPr lang="en-US" dirty="0" smtClean="0">
                <a:solidFill>
                  <a:schemeClr val="tx1"/>
                </a:solidFill>
              </a:rPr>
              <a:t>words</a:t>
            </a:r>
            <a:endParaRPr lang="en-US" dirty="0"/>
          </a:p>
        </p:txBody>
      </p:sp>
    </p:spTree>
    <p:extLst>
      <p:ext uri="{BB962C8B-B14F-4D97-AF65-F5344CB8AC3E}">
        <p14:creationId xmlns:p14="http://schemas.microsoft.com/office/powerpoint/2010/main" val="12122421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PowerPoint Storyboarding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3707137" y="2307742"/>
            <a:ext cx="4774550" cy="3224964"/>
            <a:chOff x="2664114" y="1885951"/>
            <a:chExt cx="6860598" cy="4633982"/>
          </a:xfrm>
        </p:grpSpPr>
        <p:grpSp>
          <p:nvGrpSpPr>
            <p:cNvPr id="97" name="Group 96"/>
            <p:cNvGrpSpPr/>
            <p:nvPr/>
          </p:nvGrpSpPr>
          <p:grpSpPr>
            <a:xfrm>
              <a:off x="3336924" y="2503853"/>
              <a:ext cx="5514978" cy="3245713"/>
              <a:chOff x="3336924" y="2503853"/>
              <a:chExt cx="5514978" cy="3245713"/>
            </a:xfrm>
          </p:grpSpPr>
          <p:sp>
            <p:nvSpPr>
              <p:cNvPr id="132" name="Arc 131"/>
              <p:cNvSpPr/>
              <p:nvPr/>
            </p:nvSpPr>
            <p:spPr>
              <a:xfrm flipH="1">
                <a:off x="3336924" y="2503853"/>
                <a:ext cx="5514978" cy="3029474"/>
              </a:xfrm>
              <a:prstGeom prst="arc">
                <a:avLst>
                  <a:gd name="adj1" fmla="val 16205943"/>
                  <a:gd name="adj2" fmla="val 5393541"/>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3" name="Freeform 8"/>
              <p:cNvSpPr>
                <a:spLocks/>
              </p:cNvSpPr>
              <p:nvPr/>
            </p:nvSpPr>
            <p:spPr bwMode="auto">
              <a:xfrm rot="16200000">
                <a:off x="5389440" y="5377968"/>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98" name="Group 97"/>
            <p:cNvGrpSpPr/>
            <p:nvPr/>
          </p:nvGrpSpPr>
          <p:grpSpPr>
            <a:xfrm>
              <a:off x="3336924" y="2287615"/>
              <a:ext cx="5514978" cy="3245712"/>
              <a:chOff x="3336924" y="2287615"/>
              <a:chExt cx="5514978" cy="3245712"/>
            </a:xfrm>
          </p:grpSpPr>
          <p:sp>
            <p:nvSpPr>
              <p:cNvPr id="130" name="Arc 129"/>
              <p:cNvSpPr/>
              <p:nvPr/>
            </p:nvSpPr>
            <p:spPr>
              <a:xfrm>
                <a:off x="3336924" y="2503853"/>
                <a:ext cx="5514978" cy="3029474"/>
              </a:xfrm>
              <a:prstGeom prst="arc">
                <a:avLst>
                  <a:gd name="adj1" fmla="val 16205943"/>
                  <a:gd name="adj2" fmla="val 5393541"/>
                </a:avLst>
              </a:prstGeom>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Freeform 8"/>
              <p:cNvSpPr>
                <a:spLocks/>
              </p:cNvSpPr>
              <p:nvPr/>
            </p:nvSpPr>
            <p:spPr bwMode="auto">
              <a:xfrm rot="16200000" flipH="1" flipV="1">
                <a:off x="6347858" y="2367545"/>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sp>
          <p:nvSpPr>
            <p:cNvPr id="102" name="Arc 101"/>
            <p:cNvSpPr/>
            <p:nvPr/>
          </p:nvSpPr>
          <p:spPr>
            <a:xfrm flipH="1">
              <a:off x="2664114" y="1885951"/>
              <a:ext cx="6860598" cy="4248130"/>
            </a:xfrm>
            <a:prstGeom prst="arc">
              <a:avLst>
                <a:gd name="adj1" fmla="val 10740472"/>
                <a:gd name="adj2" fmla="val 6071674"/>
              </a:avLst>
            </a:prstGeom>
            <a:ln w="31750" cap="sq">
              <a:solidFill>
                <a:schemeClr val="tx1">
                  <a:lumMod val="65000"/>
                  <a:lumOff val="35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3" name="Arc 102"/>
            <p:cNvSpPr/>
            <p:nvPr/>
          </p:nvSpPr>
          <p:spPr>
            <a:xfrm flipH="1">
              <a:off x="2937164" y="2142836"/>
              <a:ext cx="6314498" cy="3734358"/>
            </a:xfrm>
            <a:prstGeom prst="arc">
              <a:avLst>
                <a:gd name="adj1" fmla="val 18963335"/>
                <a:gd name="adj2" fmla="val 6086380"/>
              </a:avLst>
            </a:prstGeom>
            <a:ln w="31750" cap="sq">
              <a:solidFill>
                <a:schemeClr val="tx2">
                  <a:lumMod val="60000"/>
                  <a:lumOff val="40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4" name="TextBox 103"/>
            <p:cNvSpPr txBox="1"/>
            <p:nvPr/>
          </p:nvSpPr>
          <p:spPr>
            <a:xfrm>
              <a:off x="6586467" y="6068841"/>
              <a:ext cx="1901752" cy="451092"/>
            </a:xfrm>
            <a:prstGeom prst="rect">
              <a:avLst/>
            </a:prstGeom>
            <a:noFill/>
          </p:spPr>
          <p:txBody>
            <a:bodyPr wrap="square" lIns="0" tIns="0" rIns="0" bIns="0" rtlCol="0">
              <a:spAutoFit/>
            </a:bodyPr>
            <a:lstStyle/>
            <a:p>
              <a:pPr defTabSz="914400">
                <a:lnSpc>
                  <a:spcPct val="85000"/>
                </a:lnSpc>
              </a:pPr>
              <a:r>
                <a:rPr lang="en-US" sz="1200" spc="-50" dirty="0" smtClean="0">
                  <a:solidFill>
                    <a:srgbClr val="000000"/>
                  </a:solidFill>
                </a:rPr>
                <a:t>MEAN TIME TO REPAIR</a:t>
              </a:r>
              <a:endParaRPr lang="en-US" sz="1200" spc="-50" dirty="0">
                <a:solidFill>
                  <a:srgbClr val="000000"/>
                </a:solidFill>
              </a:endParaRPr>
            </a:p>
          </p:txBody>
        </p:sp>
        <p:sp>
          <p:nvSpPr>
            <p:cNvPr id="105" name="TextBox 104"/>
            <p:cNvSpPr txBox="1"/>
            <p:nvPr/>
          </p:nvSpPr>
          <p:spPr>
            <a:xfrm>
              <a:off x="6586467" y="5816370"/>
              <a:ext cx="1059274" cy="225546"/>
            </a:xfrm>
            <a:prstGeom prst="rect">
              <a:avLst/>
            </a:prstGeom>
            <a:noFill/>
          </p:spPr>
          <p:txBody>
            <a:bodyPr wrap="none" lIns="0" tIns="0" rIns="0" bIns="0" rtlCol="0">
              <a:spAutoFit/>
            </a:bodyPr>
            <a:lstStyle/>
            <a:p>
              <a:pPr defTabSz="914400">
                <a:lnSpc>
                  <a:spcPct val="85000"/>
                </a:lnSpc>
              </a:pPr>
              <a:r>
                <a:rPr lang="en-US" sz="1200" spc="-50" dirty="0" smtClean="0">
                  <a:solidFill>
                    <a:srgbClr val="000000"/>
                  </a:solidFill>
                </a:rPr>
                <a:t>CYCLE TIME</a:t>
              </a:r>
              <a:endParaRPr lang="en-US" sz="1200" spc="-50" dirty="0">
                <a:solidFill>
                  <a:srgbClr val="000000"/>
                </a:solidFill>
              </a:endParaRPr>
            </a:p>
          </p:txBody>
        </p:sp>
        <p:grpSp>
          <p:nvGrpSpPr>
            <p:cNvPr id="106" name="Group 105"/>
            <p:cNvGrpSpPr/>
            <p:nvPr/>
          </p:nvGrpSpPr>
          <p:grpSpPr>
            <a:xfrm>
              <a:off x="4453950" y="2278700"/>
              <a:ext cx="1137225" cy="731095"/>
              <a:chOff x="4453950" y="2226410"/>
              <a:chExt cx="1137225" cy="812065"/>
            </a:xfrm>
          </p:grpSpPr>
          <p:sp useBgFill="1">
            <p:nvSpPr>
              <p:cNvPr id="124" name="Rectangle 123"/>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5" name="Group 124"/>
              <p:cNvGrpSpPr/>
              <p:nvPr/>
            </p:nvGrpSpPr>
            <p:grpSpPr>
              <a:xfrm>
                <a:off x="4510617" y="2270941"/>
                <a:ext cx="1023890" cy="723002"/>
                <a:chOff x="4287875" y="1664038"/>
                <a:chExt cx="1074609" cy="848292"/>
              </a:xfrm>
            </p:grpSpPr>
            <p:sp>
              <p:nvSpPr>
                <p:cNvPr id="12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2"/>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PRODUCT BACKLOG</a:t>
                  </a:r>
                  <a:endParaRPr lang="en-US" sz="900" spc="-30" dirty="0">
                    <a:gradFill>
                      <a:gsLst>
                        <a:gs pos="0">
                          <a:srgbClr val="FFFFFF"/>
                        </a:gs>
                        <a:gs pos="86000">
                          <a:srgbClr val="FFFFFF"/>
                        </a:gs>
                      </a:gsLst>
                      <a:lin ang="5400000" scaled="0"/>
                    </a:gradFill>
                  </a:endParaRPr>
                </a:p>
              </p:txBody>
            </p:sp>
            <p:sp>
              <p:nvSpPr>
                <p:cNvPr id="127" name="Rectangle 13"/>
                <p:cNvSpPr>
                  <a:spLocks noChangeArrowheads="1"/>
                </p:cNvSpPr>
                <p:nvPr/>
              </p:nvSpPr>
              <p:spPr bwMode="auto">
                <a:xfrm>
                  <a:off x="4287875" y="2142048"/>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4"/>
                <p:cNvSpPr>
                  <a:spLocks noChangeArrowheads="1"/>
                </p:cNvSpPr>
                <p:nvPr/>
              </p:nvSpPr>
              <p:spPr bwMode="auto">
                <a:xfrm>
                  <a:off x="4287875" y="2270776"/>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7" name="Group 106"/>
            <p:cNvGrpSpPr/>
            <p:nvPr/>
          </p:nvGrpSpPr>
          <p:grpSpPr>
            <a:xfrm>
              <a:off x="6591382" y="5031141"/>
              <a:ext cx="1137225" cy="731095"/>
              <a:chOff x="6591382" y="5261350"/>
              <a:chExt cx="1137225" cy="812065"/>
            </a:xfrm>
          </p:grpSpPr>
          <p:sp useBgFill="1">
            <p:nvSpPr>
              <p:cNvPr id="118" name="Rectangle 117"/>
              <p:cNvSpPr/>
              <p:nvPr/>
            </p:nvSpPr>
            <p:spPr bwMode="auto">
              <a:xfrm>
                <a:off x="6591382" y="526135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6648049" y="5305881"/>
                <a:ext cx="1023890" cy="723002"/>
                <a:chOff x="6675475" y="5575638"/>
                <a:chExt cx="1074609" cy="848292"/>
              </a:xfrm>
            </p:grpSpPr>
            <p:sp>
              <p:nvSpPr>
                <p:cNvPr id="120" name="Rectangle 13"/>
                <p:cNvSpPr>
                  <a:spLocks noChangeArrowheads="1"/>
                </p:cNvSpPr>
                <p:nvPr/>
              </p:nvSpPr>
              <p:spPr bwMode="auto">
                <a:xfrm>
                  <a:off x="6675475" y="6053648"/>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4"/>
                <p:cNvSpPr>
                  <a:spLocks noChangeArrowheads="1"/>
                </p:cNvSpPr>
                <p:nvPr/>
              </p:nvSpPr>
              <p:spPr bwMode="auto">
                <a:xfrm>
                  <a:off x="6675475" y="6182376"/>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5"/>
                <p:cNvSpPr>
                  <a:spLocks/>
                </p:cNvSpPr>
                <p:nvPr/>
              </p:nvSpPr>
              <p:spPr bwMode="auto">
                <a:xfrm>
                  <a:off x="6675475" y="63111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12"/>
                <p:cNvSpPr>
                  <a:spLocks/>
                </p:cNvSpPr>
                <p:nvPr/>
              </p:nvSpPr>
              <p:spPr bwMode="auto">
                <a:xfrm>
                  <a:off x="6675475" y="55756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3"/>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OPS BACKLOG</a:t>
                  </a:r>
                  <a:endParaRPr lang="en-US" sz="900" spc="-30" dirty="0">
                    <a:gradFill>
                      <a:gsLst>
                        <a:gs pos="0">
                          <a:srgbClr val="FFFFFF"/>
                        </a:gs>
                        <a:gs pos="86000">
                          <a:srgbClr val="FFFFFF"/>
                        </a:gs>
                      </a:gsLst>
                      <a:lin ang="5400000" scaled="0"/>
                    </a:gradFill>
                  </a:endParaRPr>
                </a:p>
              </p:txBody>
            </p:sp>
          </p:grpSp>
        </p:grpSp>
        <p:grpSp>
          <p:nvGrpSpPr>
            <p:cNvPr id="108" name="Group 107"/>
            <p:cNvGrpSpPr/>
            <p:nvPr/>
          </p:nvGrpSpPr>
          <p:grpSpPr>
            <a:xfrm>
              <a:off x="3098221" y="3290656"/>
              <a:ext cx="2016109" cy="1399485"/>
              <a:chOff x="3098221" y="3290656"/>
              <a:chExt cx="2016109" cy="1399485"/>
            </a:xfrm>
          </p:grpSpPr>
          <p:sp>
            <p:nvSpPr>
              <p:cNvPr id="114" name="Oval 113"/>
              <p:cNvSpPr/>
              <p:nvPr/>
            </p:nvSpPr>
            <p:spPr bwMode="auto">
              <a:xfrm rot="11218090">
                <a:off x="3338831" y="3290656"/>
                <a:ext cx="1554480" cy="1399485"/>
              </a:xfrm>
              <a:prstGeom prst="ellipse">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5" name="TextBox 114"/>
              <p:cNvSpPr txBox="1"/>
              <p:nvPr/>
            </p:nvSpPr>
            <p:spPr>
              <a:xfrm>
                <a:off x="3685789" y="3879644"/>
                <a:ext cx="802034"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Sprint</a:t>
                </a:r>
                <a:endParaRPr lang="en-US" sz="1800" spc="-60" dirty="0">
                  <a:solidFill>
                    <a:srgbClr val="000000"/>
                  </a:solidFill>
                </a:endParaRPr>
              </a:p>
            </p:txBody>
          </p:sp>
          <p:sp>
            <p:nvSpPr>
              <p:cNvPr id="116" name="Freeform 8"/>
              <p:cNvSpPr>
                <a:spLocks/>
              </p:cNvSpPr>
              <p:nvPr/>
            </p:nvSpPr>
            <p:spPr bwMode="auto">
              <a:xfrm>
                <a:off x="3098221" y="382160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7" name="Freeform 8"/>
              <p:cNvSpPr>
                <a:spLocks/>
              </p:cNvSpPr>
              <p:nvPr/>
            </p:nvSpPr>
            <p:spPr bwMode="auto">
              <a:xfrm rot="10800000">
                <a:off x="4662802" y="3954732"/>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109" name="Group 108"/>
            <p:cNvGrpSpPr/>
            <p:nvPr/>
          </p:nvGrpSpPr>
          <p:grpSpPr>
            <a:xfrm>
              <a:off x="7076060" y="3290656"/>
              <a:ext cx="2019140" cy="1399485"/>
              <a:chOff x="7076060" y="3290656"/>
              <a:chExt cx="2019140" cy="1399485"/>
            </a:xfrm>
          </p:grpSpPr>
          <p:sp>
            <p:nvSpPr>
              <p:cNvPr id="110" name="Oval 109"/>
              <p:cNvSpPr/>
              <p:nvPr/>
            </p:nvSpPr>
            <p:spPr bwMode="auto">
              <a:xfrm rot="10381910" flipH="1">
                <a:off x="7293609" y="3290656"/>
                <a:ext cx="1554480" cy="1399485"/>
              </a:xfrm>
              <a:prstGeom prst="ellipse">
                <a:avLst/>
              </a:prstGeom>
              <a:noFill/>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1" name="TextBox 110"/>
              <p:cNvSpPr txBox="1"/>
              <p:nvPr/>
            </p:nvSpPr>
            <p:spPr>
              <a:xfrm>
                <a:off x="7528792" y="3879644"/>
                <a:ext cx="1099352"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Monitor</a:t>
                </a:r>
                <a:endParaRPr lang="en-US" sz="1800" spc="-60" dirty="0">
                  <a:solidFill>
                    <a:srgbClr val="000000"/>
                  </a:solidFill>
                </a:endParaRPr>
              </a:p>
            </p:txBody>
          </p:sp>
          <p:sp>
            <p:nvSpPr>
              <p:cNvPr id="112" name="Freeform 8"/>
              <p:cNvSpPr>
                <a:spLocks/>
              </p:cNvSpPr>
              <p:nvPr/>
            </p:nvSpPr>
            <p:spPr bwMode="auto">
              <a:xfrm flipH="1" flipV="1">
                <a:off x="8593665" y="398381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3" name="Freeform 8"/>
              <p:cNvSpPr>
                <a:spLocks/>
              </p:cNvSpPr>
              <p:nvPr/>
            </p:nvSpPr>
            <p:spPr bwMode="auto">
              <a:xfrm rot="10800000" flipH="1" flipV="1">
                <a:off x="7076060" y="3807063"/>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sp>
        <p:nvSpPr>
          <p:cNvPr id="205" name="Title 1"/>
          <p:cNvSpPr>
            <a:spLocks noGrp="1"/>
          </p:cNvSpPr>
          <p:nvPr>
            <p:ph type="title"/>
          </p:nvPr>
        </p:nvSpPr>
        <p:spPr/>
        <p:txBody>
          <a:bodyPr/>
          <a:lstStyle/>
          <a:p>
            <a:r>
              <a:rPr lang="en-US" smtClean="0"/>
              <a:t>Enabling Continuous Value Delivery</a:t>
            </a:r>
            <a:endParaRPr lang="en-US" dirty="0"/>
          </a:p>
        </p:txBody>
      </p:sp>
      <p:sp>
        <p:nvSpPr>
          <p:cNvPr id="56" name="TextBox 55"/>
          <p:cNvSpPr txBox="1"/>
          <p:nvPr/>
        </p:nvSpPr>
        <p:spPr>
          <a:xfrm>
            <a:off x="455611" y="3815477"/>
            <a:ext cx="3666003" cy="2585323"/>
          </a:xfrm>
          <a:prstGeom prst="rect">
            <a:avLst/>
          </a:prstGeom>
          <a:noFill/>
        </p:spPr>
        <p:txBody>
          <a:bodyPr wrap="square" lIns="0" tIns="0" rIns="0" bIns="0" rtlCol="0">
            <a:spAutoFit/>
          </a:bodyPr>
          <a:lstStyle/>
          <a:p>
            <a:pPr marL="174625" indent="-174625">
              <a:buFont typeface="Arial" pitchFamily="34" charset="0"/>
              <a:buChar char="•"/>
            </a:pPr>
            <a:r>
              <a:rPr lang="en-US" sz="1400" dirty="0"/>
              <a:t>Architecture modeling and validation</a:t>
            </a:r>
          </a:p>
          <a:p>
            <a:pPr marL="174625" indent="-174625">
              <a:buFont typeface="Arial" pitchFamily="34" charset="0"/>
              <a:buChar char="•"/>
            </a:pPr>
            <a:r>
              <a:rPr lang="en-US" sz="1400" dirty="0"/>
              <a:t>Best in class developer productivity</a:t>
            </a:r>
          </a:p>
          <a:p>
            <a:pPr marL="174625" indent="-174625">
              <a:buFont typeface="Arial" pitchFamily="34" charset="0"/>
              <a:buChar char="•"/>
            </a:pPr>
            <a:r>
              <a:rPr lang="en-US" sz="1400" dirty="0" smtClean="0"/>
              <a:t>Test </a:t>
            </a:r>
            <a:r>
              <a:rPr lang="en-US" sz="1400" dirty="0"/>
              <a:t>driven development</a:t>
            </a:r>
          </a:p>
          <a:p>
            <a:pPr marL="346075" lvl="1" indent="-173038">
              <a:buFont typeface="Arial" pitchFamily="34" charset="0"/>
              <a:buChar char="•"/>
            </a:pPr>
            <a:r>
              <a:rPr lang="en-US" sz="1400" dirty="0"/>
              <a:t>Unit testing frameworks</a:t>
            </a:r>
          </a:p>
          <a:p>
            <a:pPr marL="346075" lvl="1" indent="-173038">
              <a:buFont typeface="Arial" pitchFamily="34" charset="0"/>
              <a:buChar char="•"/>
            </a:pPr>
            <a:r>
              <a:rPr lang="en-US" sz="1400" dirty="0" err="1" smtClean="0"/>
              <a:t>QoS</a:t>
            </a:r>
            <a:r>
              <a:rPr lang="en-US" sz="1400" dirty="0" smtClean="0"/>
              <a:t> </a:t>
            </a:r>
            <a:r>
              <a:rPr lang="en-US" sz="1400" dirty="0"/>
              <a:t>testing tools</a:t>
            </a:r>
          </a:p>
          <a:p>
            <a:pPr marL="457200" lvl="2" indent="-111125">
              <a:buFont typeface="Arial" pitchFamily="34" charset="0"/>
              <a:buChar char="•"/>
            </a:pPr>
            <a:r>
              <a:rPr lang="en-US" sz="1400" dirty="0"/>
              <a:t>Load testing</a:t>
            </a:r>
          </a:p>
          <a:p>
            <a:pPr marL="457200" lvl="2" indent="-111125">
              <a:buFont typeface="Arial" pitchFamily="34" charset="0"/>
              <a:buChar char="•"/>
            </a:pPr>
            <a:r>
              <a:rPr lang="en-US" sz="1400" dirty="0"/>
              <a:t>Performance testing</a:t>
            </a:r>
          </a:p>
          <a:p>
            <a:pPr marL="174625" indent="-174625">
              <a:buFont typeface="Arial" pitchFamily="34" charset="0"/>
              <a:buChar char="•"/>
            </a:pPr>
            <a:r>
              <a:rPr lang="en-US" sz="1400" dirty="0"/>
              <a:t>Build </a:t>
            </a:r>
            <a:r>
              <a:rPr lang="en-US" sz="1400" dirty="0" smtClean="0"/>
              <a:t>and </a:t>
            </a:r>
            <a:r>
              <a:rPr lang="en-US" sz="1400" dirty="0"/>
              <a:t>test lab management</a:t>
            </a:r>
          </a:p>
          <a:p>
            <a:pPr marL="174625" indent="-174625">
              <a:buFont typeface="Arial" pitchFamily="34" charset="0"/>
              <a:buChar char="•"/>
            </a:pPr>
            <a:r>
              <a:rPr lang="en-US" sz="1400" dirty="0"/>
              <a:t>Team build</a:t>
            </a:r>
          </a:p>
          <a:p>
            <a:pPr marL="174625" indent="-174625">
              <a:buFont typeface="Arial" pitchFamily="34" charset="0"/>
              <a:buChar char="•"/>
            </a:pPr>
            <a:r>
              <a:rPr lang="en-US" sz="1400" dirty="0"/>
              <a:t>Built in continuous integration</a:t>
            </a:r>
          </a:p>
          <a:p>
            <a:pPr marL="174625" indent="-174625">
              <a:buFont typeface="Arial" pitchFamily="34" charset="0"/>
              <a:buChar char="•"/>
            </a:pPr>
            <a:r>
              <a:rPr lang="en-US" sz="1400" dirty="0" smtClean="0"/>
              <a:t>Exploratory testing</a:t>
            </a:r>
          </a:p>
          <a:p>
            <a:pPr marL="174625" indent="-174625">
              <a:buFont typeface="Arial" pitchFamily="34" charset="0"/>
              <a:buChar char="•"/>
            </a:pPr>
            <a:r>
              <a:rPr lang="en-US" sz="1400" b="1" dirty="0"/>
              <a:t>Feedback collection and </a:t>
            </a:r>
            <a:r>
              <a:rPr lang="en-US" sz="1400" b="1" dirty="0" smtClean="0"/>
              <a:t>integration</a:t>
            </a:r>
            <a:endParaRPr lang="en-US" sz="1400" b="1" dirty="0"/>
          </a:p>
        </p:txBody>
      </p:sp>
      <p:sp>
        <p:nvSpPr>
          <p:cNvPr id="49" name="TextBox 48"/>
          <p:cNvSpPr txBox="1"/>
          <p:nvPr/>
        </p:nvSpPr>
        <p:spPr>
          <a:xfrm>
            <a:off x="500640" y="1211412"/>
            <a:ext cx="2695418" cy="637097"/>
          </a:xfrm>
          <a:prstGeom prst="rect">
            <a:avLst/>
          </a:prstGeom>
          <a:noFill/>
        </p:spPr>
        <p:txBody>
          <a:bodyPr wrap="none" lIns="0" tIns="0" rIns="0" bIns="0" rtlCol="0" anchor="t" anchorCtr="0">
            <a:spAutoFit/>
          </a:bodyPr>
          <a:lstStyle/>
          <a:p>
            <a:pPr defTabSz="914400">
              <a:lnSpc>
                <a:spcPct val="90000"/>
              </a:lnSpc>
            </a:pPr>
            <a:r>
              <a:rPr lang="en-US" sz="2800" spc="-150" dirty="0">
                <a:gradFill>
                  <a:gsLst>
                    <a:gs pos="0">
                      <a:schemeClr val="accent1"/>
                    </a:gs>
                    <a:gs pos="100000">
                      <a:schemeClr val="accent1"/>
                    </a:gs>
                  </a:gsLst>
                  <a:lin ang="5400000" scaled="0"/>
                </a:gradFill>
              </a:rPr>
              <a:t>DEFINE</a:t>
            </a:r>
            <a:endParaRPr lang="en-US" sz="3200" spc="-150" dirty="0">
              <a:gradFill>
                <a:gsLst>
                  <a:gs pos="0">
                    <a:schemeClr val="accent1"/>
                  </a:gs>
                  <a:gs pos="100000">
                    <a:schemeClr val="accent1"/>
                  </a:gs>
                </a:gsLst>
                <a:lin ang="5400000" scaled="0"/>
              </a:gradFill>
              <a:latin typeface="Segoe UI Light"/>
            </a:endParaRPr>
          </a:p>
          <a:p>
            <a:pPr defTabSz="914400">
              <a:lnSpc>
                <a:spcPct val="90000"/>
              </a:lnSpc>
            </a:pPr>
            <a:r>
              <a:rPr lang="en-US" sz="1800" spc="-60" dirty="0" smtClean="0">
                <a:gradFill>
                  <a:gsLst>
                    <a:gs pos="0">
                      <a:schemeClr val="accent1"/>
                    </a:gs>
                    <a:gs pos="100000">
                      <a:schemeClr val="accent1"/>
                    </a:gs>
                  </a:gsLst>
                  <a:lin ang="5400000" scaled="0"/>
                </a:gradFill>
              </a:rPr>
              <a:t>Value definition and ideation</a:t>
            </a:r>
            <a:endParaRPr lang="en-US" sz="1800" spc="-60" dirty="0">
              <a:gradFill>
                <a:gsLst>
                  <a:gs pos="0">
                    <a:schemeClr val="accent1"/>
                  </a:gs>
                  <a:gs pos="100000">
                    <a:schemeClr val="accent1"/>
                  </a:gs>
                </a:gsLst>
                <a:lin ang="5400000" scaled="0"/>
              </a:gradFill>
            </a:endParaRPr>
          </a:p>
        </p:txBody>
      </p:sp>
      <p:sp>
        <p:nvSpPr>
          <p:cNvPr id="50" name="TextBox 49"/>
          <p:cNvSpPr txBox="1"/>
          <p:nvPr/>
        </p:nvSpPr>
        <p:spPr>
          <a:xfrm>
            <a:off x="472265" y="3126713"/>
            <a:ext cx="2331344" cy="6370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DELIVER</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smtClean="0">
                <a:gradFill>
                  <a:gsLst>
                    <a:gs pos="0">
                      <a:schemeClr val="accent1"/>
                    </a:gs>
                    <a:gs pos="100000">
                      <a:schemeClr val="accent1"/>
                    </a:gs>
                  </a:gsLst>
                  <a:lin ang="5400000" scaled="0"/>
                </a:gradFill>
              </a:rPr>
              <a:t>Idea to </a:t>
            </a:r>
            <a:r>
              <a:rPr lang="en-US" sz="1800" spc="-60" dirty="0">
                <a:gradFill>
                  <a:gsLst>
                    <a:gs pos="0">
                      <a:schemeClr val="accent1"/>
                    </a:gs>
                    <a:gs pos="100000">
                      <a:schemeClr val="accent1"/>
                    </a:gs>
                  </a:gsLst>
                  <a:lin ang="5400000" scaled="0"/>
                </a:gradFill>
              </a:rPr>
              <a:t>working </a:t>
            </a:r>
            <a:r>
              <a:rPr lang="en-US" sz="1800" spc="-60" dirty="0" smtClean="0">
                <a:gradFill>
                  <a:gsLst>
                    <a:gs pos="0">
                      <a:schemeClr val="accent1"/>
                    </a:gs>
                    <a:gs pos="100000">
                      <a:schemeClr val="accent1"/>
                    </a:gs>
                  </a:gsLst>
                  <a:lin ang="5400000" scaled="0"/>
                </a:gradFill>
              </a:rPr>
              <a:t>software</a:t>
            </a:r>
            <a:endParaRPr lang="en-US" sz="1800" spc="-60" dirty="0">
              <a:gradFill>
                <a:gsLst>
                  <a:gs pos="0">
                    <a:schemeClr val="accent1"/>
                  </a:gs>
                  <a:gs pos="100000">
                    <a:schemeClr val="accent1"/>
                  </a:gs>
                </a:gsLst>
                <a:lin ang="5400000" scaled="0"/>
              </a:gradFill>
            </a:endParaRPr>
          </a:p>
        </p:txBody>
      </p:sp>
      <p:sp>
        <p:nvSpPr>
          <p:cNvPr id="51" name="TextBox 50"/>
          <p:cNvSpPr txBox="1"/>
          <p:nvPr/>
        </p:nvSpPr>
        <p:spPr>
          <a:xfrm>
            <a:off x="8923634" y="1211412"/>
            <a:ext cx="2421625" cy="8863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OPERATE</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a:gradFill>
                  <a:gsLst>
                    <a:gs pos="0">
                      <a:schemeClr val="accent1"/>
                    </a:gs>
                    <a:gs pos="100000">
                      <a:schemeClr val="accent1"/>
                    </a:gs>
                  </a:gsLst>
                  <a:lin ang="5400000" scaled="0"/>
                </a:gradFill>
              </a:rPr>
              <a:t>Deployment to </a:t>
            </a:r>
            <a:r>
              <a:rPr lang="en-US" sz="1800" spc="-60" dirty="0" smtClean="0">
                <a:gradFill>
                  <a:gsLst>
                    <a:gs pos="0">
                      <a:schemeClr val="accent1"/>
                    </a:gs>
                    <a:gs pos="100000">
                      <a:schemeClr val="accent1"/>
                    </a:gs>
                  </a:gsLst>
                  <a:lin ang="5400000" scaled="0"/>
                </a:gradFill>
              </a:rPr>
              <a:t/>
            </a:r>
            <a:br>
              <a:rPr lang="en-US" sz="1800" spc="-60" dirty="0" smtClean="0">
                <a:gradFill>
                  <a:gsLst>
                    <a:gs pos="0">
                      <a:schemeClr val="accent1"/>
                    </a:gs>
                    <a:gs pos="100000">
                      <a:schemeClr val="accent1"/>
                    </a:gs>
                  </a:gsLst>
                  <a:lin ang="5400000" scaled="0"/>
                </a:gradFill>
              </a:rPr>
            </a:br>
            <a:r>
              <a:rPr lang="en-US" sz="1800" spc="-60" dirty="0" smtClean="0">
                <a:gradFill>
                  <a:gsLst>
                    <a:gs pos="0">
                      <a:schemeClr val="accent1"/>
                    </a:gs>
                    <a:gs pos="100000">
                      <a:schemeClr val="accent1"/>
                    </a:gs>
                  </a:gsLst>
                  <a:lin ang="5400000" scaled="0"/>
                </a:gradFill>
              </a:rPr>
              <a:t>Continuous </a:t>
            </a:r>
            <a:r>
              <a:rPr lang="en-US" sz="1800" spc="-60" dirty="0">
                <a:gradFill>
                  <a:gsLst>
                    <a:gs pos="0">
                      <a:schemeClr val="accent1"/>
                    </a:gs>
                    <a:gs pos="100000">
                      <a:schemeClr val="accent1"/>
                    </a:gs>
                  </a:gsLst>
                  <a:lin ang="5400000" scaled="0"/>
                </a:gradFill>
              </a:rPr>
              <a:t>Improvement</a:t>
            </a:r>
          </a:p>
        </p:txBody>
      </p:sp>
      <p:sp>
        <p:nvSpPr>
          <p:cNvPr id="52" name="TextBox 51"/>
          <p:cNvSpPr txBox="1"/>
          <p:nvPr/>
        </p:nvSpPr>
        <p:spPr>
          <a:xfrm>
            <a:off x="519111" y="1905000"/>
            <a:ext cx="3134715" cy="646331"/>
          </a:xfrm>
          <a:prstGeom prst="rect">
            <a:avLst/>
          </a:prstGeom>
          <a:noFill/>
        </p:spPr>
        <p:txBody>
          <a:bodyPr wrap="square" lIns="0" tIns="0" rIns="0" bIns="0" rtlCol="0">
            <a:spAutoFit/>
          </a:bodyPr>
          <a:lstStyle/>
          <a:p>
            <a:pPr marL="174625" indent="-174625">
              <a:buFont typeface="Arial" pitchFamily="34" charset="0"/>
              <a:buChar char="•"/>
            </a:pPr>
            <a:r>
              <a:rPr lang="en-US" sz="1400" dirty="0" smtClean="0"/>
              <a:t>Backlog </a:t>
            </a:r>
            <a:r>
              <a:rPr lang="en-US" sz="1400" dirty="0"/>
              <a:t>and sprint management </a:t>
            </a:r>
          </a:p>
          <a:p>
            <a:pPr marL="174625" indent="-174625">
              <a:buFont typeface="Arial" pitchFamily="34" charset="0"/>
              <a:buChar char="•"/>
            </a:pPr>
            <a:r>
              <a:rPr lang="en-US" sz="1400" dirty="0" smtClean="0"/>
              <a:t>Visual </a:t>
            </a:r>
            <a:r>
              <a:rPr lang="en-US" sz="1400" dirty="0"/>
              <a:t>task </a:t>
            </a:r>
            <a:r>
              <a:rPr lang="en-US" sz="1400" dirty="0" smtClean="0"/>
              <a:t>boards</a:t>
            </a:r>
          </a:p>
          <a:p>
            <a:pPr marL="174625" indent="-174625">
              <a:buFont typeface="Arial" pitchFamily="34" charset="0"/>
              <a:buChar char="•"/>
            </a:pPr>
            <a:r>
              <a:rPr lang="en-US" sz="1400" dirty="0"/>
              <a:t>Storyboarding </a:t>
            </a:r>
            <a:r>
              <a:rPr lang="en-US" sz="1400" dirty="0" smtClean="0"/>
              <a:t>tools</a:t>
            </a:r>
          </a:p>
        </p:txBody>
      </p:sp>
    </p:spTree>
    <p:extLst>
      <p:ext uri="{BB962C8B-B14F-4D97-AF65-F5344CB8AC3E}">
        <p14:creationId xmlns:p14="http://schemas.microsoft.com/office/powerpoint/2010/main" val="3677805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Stakeholder Feedback</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307994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3707137" y="2307742"/>
            <a:ext cx="4774550" cy="3224964"/>
            <a:chOff x="2664114" y="1885951"/>
            <a:chExt cx="6860598" cy="4633982"/>
          </a:xfrm>
        </p:grpSpPr>
        <p:grpSp>
          <p:nvGrpSpPr>
            <p:cNvPr id="97" name="Group 96"/>
            <p:cNvGrpSpPr/>
            <p:nvPr/>
          </p:nvGrpSpPr>
          <p:grpSpPr>
            <a:xfrm>
              <a:off x="3336924" y="2503853"/>
              <a:ext cx="5514978" cy="3245713"/>
              <a:chOff x="3336924" y="2503853"/>
              <a:chExt cx="5514978" cy="3245713"/>
            </a:xfrm>
          </p:grpSpPr>
          <p:sp>
            <p:nvSpPr>
              <p:cNvPr id="132" name="Arc 131"/>
              <p:cNvSpPr/>
              <p:nvPr/>
            </p:nvSpPr>
            <p:spPr>
              <a:xfrm flipH="1">
                <a:off x="3336924" y="2503853"/>
                <a:ext cx="5514978" cy="3029474"/>
              </a:xfrm>
              <a:prstGeom prst="arc">
                <a:avLst>
                  <a:gd name="adj1" fmla="val 16205943"/>
                  <a:gd name="adj2" fmla="val 5393541"/>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3" name="Freeform 8"/>
              <p:cNvSpPr>
                <a:spLocks/>
              </p:cNvSpPr>
              <p:nvPr/>
            </p:nvSpPr>
            <p:spPr bwMode="auto">
              <a:xfrm rot="16200000">
                <a:off x="5389440" y="5377968"/>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98" name="Group 97"/>
            <p:cNvGrpSpPr/>
            <p:nvPr/>
          </p:nvGrpSpPr>
          <p:grpSpPr>
            <a:xfrm>
              <a:off x="3336924" y="2287615"/>
              <a:ext cx="5514978" cy="3245712"/>
              <a:chOff x="3336924" y="2287615"/>
              <a:chExt cx="5514978" cy="3245712"/>
            </a:xfrm>
          </p:grpSpPr>
          <p:sp>
            <p:nvSpPr>
              <p:cNvPr id="130" name="Arc 129"/>
              <p:cNvSpPr/>
              <p:nvPr/>
            </p:nvSpPr>
            <p:spPr>
              <a:xfrm>
                <a:off x="3336924" y="2503853"/>
                <a:ext cx="5514978" cy="3029474"/>
              </a:xfrm>
              <a:prstGeom prst="arc">
                <a:avLst>
                  <a:gd name="adj1" fmla="val 16205943"/>
                  <a:gd name="adj2" fmla="val 5393541"/>
                </a:avLst>
              </a:prstGeom>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Freeform 8"/>
              <p:cNvSpPr>
                <a:spLocks/>
              </p:cNvSpPr>
              <p:nvPr/>
            </p:nvSpPr>
            <p:spPr bwMode="auto">
              <a:xfrm rot="16200000" flipH="1" flipV="1">
                <a:off x="6347858" y="2367545"/>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sp>
          <p:nvSpPr>
            <p:cNvPr id="102" name="Arc 101"/>
            <p:cNvSpPr/>
            <p:nvPr/>
          </p:nvSpPr>
          <p:spPr>
            <a:xfrm flipH="1">
              <a:off x="2664114" y="1885951"/>
              <a:ext cx="6860598" cy="4248130"/>
            </a:xfrm>
            <a:prstGeom prst="arc">
              <a:avLst>
                <a:gd name="adj1" fmla="val 10740472"/>
                <a:gd name="adj2" fmla="val 6071674"/>
              </a:avLst>
            </a:prstGeom>
            <a:ln w="31750" cap="sq">
              <a:solidFill>
                <a:schemeClr val="tx1">
                  <a:lumMod val="65000"/>
                  <a:lumOff val="35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3" name="Arc 102"/>
            <p:cNvSpPr/>
            <p:nvPr/>
          </p:nvSpPr>
          <p:spPr>
            <a:xfrm flipH="1">
              <a:off x="2937164" y="2142836"/>
              <a:ext cx="6314498" cy="3734358"/>
            </a:xfrm>
            <a:prstGeom prst="arc">
              <a:avLst>
                <a:gd name="adj1" fmla="val 18963335"/>
                <a:gd name="adj2" fmla="val 6086380"/>
              </a:avLst>
            </a:prstGeom>
            <a:ln w="31750" cap="sq">
              <a:solidFill>
                <a:schemeClr val="tx2">
                  <a:lumMod val="60000"/>
                  <a:lumOff val="40000"/>
                </a:schemeClr>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4" name="TextBox 103"/>
            <p:cNvSpPr txBox="1"/>
            <p:nvPr/>
          </p:nvSpPr>
          <p:spPr>
            <a:xfrm>
              <a:off x="6586467" y="6068841"/>
              <a:ext cx="1901752" cy="451092"/>
            </a:xfrm>
            <a:prstGeom prst="rect">
              <a:avLst/>
            </a:prstGeom>
            <a:noFill/>
          </p:spPr>
          <p:txBody>
            <a:bodyPr wrap="square" lIns="0" tIns="0" rIns="0" bIns="0" rtlCol="0">
              <a:spAutoFit/>
            </a:bodyPr>
            <a:lstStyle/>
            <a:p>
              <a:pPr defTabSz="914400">
                <a:lnSpc>
                  <a:spcPct val="85000"/>
                </a:lnSpc>
              </a:pPr>
              <a:r>
                <a:rPr lang="en-US" sz="1200" spc="-50" dirty="0" smtClean="0">
                  <a:solidFill>
                    <a:srgbClr val="000000"/>
                  </a:solidFill>
                </a:rPr>
                <a:t>MEAN TIME TO REPAIR</a:t>
              </a:r>
              <a:endParaRPr lang="en-US" sz="1200" spc="-50" dirty="0">
                <a:solidFill>
                  <a:srgbClr val="000000"/>
                </a:solidFill>
              </a:endParaRPr>
            </a:p>
          </p:txBody>
        </p:sp>
        <p:sp>
          <p:nvSpPr>
            <p:cNvPr id="105" name="TextBox 104"/>
            <p:cNvSpPr txBox="1"/>
            <p:nvPr/>
          </p:nvSpPr>
          <p:spPr>
            <a:xfrm>
              <a:off x="6586467" y="5816370"/>
              <a:ext cx="1059274" cy="225546"/>
            </a:xfrm>
            <a:prstGeom prst="rect">
              <a:avLst/>
            </a:prstGeom>
            <a:noFill/>
          </p:spPr>
          <p:txBody>
            <a:bodyPr wrap="none" lIns="0" tIns="0" rIns="0" bIns="0" rtlCol="0">
              <a:spAutoFit/>
            </a:bodyPr>
            <a:lstStyle/>
            <a:p>
              <a:pPr defTabSz="914400">
                <a:lnSpc>
                  <a:spcPct val="85000"/>
                </a:lnSpc>
              </a:pPr>
              <a:r>
                <a:rPr lang="en-US" sz="1200" spc="-50" dirty="0" smtClean="0">
                  <a:solidFill>
                    <a:srgbClr val="000000"/>
                  </a:solidFill>
                </a:rPr>
                <a:t>CYCLE TIME</a:t>
              </a:r>
              <a:endParaRPr lang="en-US" sz="1200" spc="-50" dirty="0">
                <a:solidFill>
                  <a:srgbClr val="000000"/>
                </a:solidFill>
              </a:endParaRPr>
            </a:p>
          </p:txBody>
        </p:sp>
        <p:grpSp>
          <p:nvGrpSpPr>
            <p:cNvPr id="106" name="Group 105"/>
            <p:cNvGrpSpPr/>
            <p:nvPr/>
          </p:nvGrpSpPr>
          <p:grpSpPr>
            <a:xfrm>
              <a:off x="4453950" y="2278700"/>
              <a:ext cx="1137225" cy="731095"/>
              <a:chOff x="4453950" y="2226410"/>
              <a:chExt cx="1137225" cy="812065"/>
            </a:xfrm>
          </p:grpSpPr>
          <p:sp useBgFill="1">
            <p:nvSpPr>
              <p:cNvPr id="124" name="Rectangle 123"/>
              <p:cNvSpPr/>
              <p:nvPr/>
            </p:nvSpPr>
            <p:spPr bwMode="auto">
              <a:xfrm>
                <a:off x="4453950" y="222641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5" name="Group 124"/>
              <p:cNvGrpSpPr/>
              <p:nvPr/>
            </p:nvGrpSpPr>
            <p:grpSpPr>
              <a:xfrm>
                <a:off x="4510617" y="2270941"/>
                <a:ext cx="1023890" cy="723002"/>
                <a:chOff x="4287875" y="1664038"/>
                <a:chExt cx="1074609" cy="848292"/>
              </a:xfrm>
            </p:grpSpPr>
            <p:sp>
              <p:nvSpPr>
                <p:cNvPr id="126" name="Freeform 12"/>
                <p:cNvSpPr>
                  <a:spLocks/>
                </p:cNvSpPr>
                <p:nvPr/>
              </p:nvSpPr>
              <p:spPr bwMode="auto">
                <a:xfrm>
                  <a:off x="4287875" y="16640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2"/>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PRODUCT BACKLOG</a:t>
                  </a:r>
                  <a:endParaRPr lang="en-US" sz="900" spc="-30" dirty="0">
                    <a:gradFill>
                      <a:gsLst>
                        <a:gs pos="0">
                          <a:srgbClr val="FFFFFF"/>
                        </a:gs>
                        <a:gs pos="86000">
                          <a:srgbClr val="FFFFFF"/>
                        </a:gs>
                      </a:gsLst>
                      <a:lin ang="5400000" scaled="0"/>
                    </a:gradFill>
                  </a:endParaRPr>
                </a:p>
              </p:txBody>
            </p:sp>
            <p:sp>
              <p:nvSpPr>
                <p:cNvPr id="127" name="Rectangle 13"/>
                <p:cNvSpPr>
                  <a:spLocks noChangeArrowheads="1"/>
                </p:cNvSpPr>
                <p:nvPr/>
              </p:nvSpPr>
              <p:spPr bwMode="auto">
                <a:xfrm>
                  <a:off x="4287875" y="2142048"/>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4"/>
                <p:cNvSpPr>
                  <a:spLocks noChangeArrowheads="1"/>
                </p:cNvSpPr>
                <p:nvPr/>
              </p:nvSpPr>
              <p:spPr bwMode="auto">
                <a:xfrm>
                  <a:off x="4287875" y="2270776"/>
                  <a:ext cx="1074609" cy="103302"/>
                </a:xfrm>
                <a:prstGeom prst="rect">
                  <a:avLst/>
                </a:pr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5"/>
                <p:cNvSpPr>
                  <a:spLocks/>
                </p:cNvSpPr>
                <p:nvPr/>
              </p:nvSpPr>
              <p:spPr bwMode="auto">
                <a:xfrm>
                  <a:off x="4287875" y="23995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7" name="Group 106"/>
            <p:cNvGrpSpPr/>
            <p:nvPr/>
          </p:nvGrpSpPr>
          <p:grpSpPr>
            <a:xfrm>
              <a:off x="6591382" y="5031141"/>
              <a:ext cx="1137225" cy="731095"/>
              <a:chOff x="6591382" y="5261350"/>
              <a:chExt cx="1137225" cy="812065"/>
            </a:xfrm>
          </p:grpSpPr>
          <p:sp useBgFill="1">
            <p:nvSpPr>
              <p:cNvPr id="118" name="Rectangle 117"/>
              <p:cNvSpPr/>
              <p:nvPr/>
            </p:nvSpPr>
            <p:spPr bwMode="auto">
              <a:xfrm>
                <a:off x="6591382" y="5261350"/>
                <a:ext cx="1137225" cy="812065"/>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6648049" y="5305881"/>
                <a:ext cx="1023890" cy="723002"/>
                <a:chOff x="6675475" y="5575638"/>
                <a:chExt cx="1074609" cy="848292"/>
              </a:xfrm>
            </p:grpSpPr>
            <p:sp>
              <p:nvSpPr>
                <p:cNvPr id="120" name="Rectangle 13"/>
                <p:cNvSpPr>
                  <a:spLocks noChangeArrowheads="1"/>
                </p:cNvSpPr>
                <p:nvPr/>
              </p:nvSpPr>
              <p:spPr bwMode="auto">
                <a:xfrm>
                  <a:off x="6675475" y="6053648"/>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4"/>
                <p:cNvSpPr>
                  <a:spLocks noChangeArrowheads="1"/>
                </p:cNvSpPr>
                <p:nvPr/>
              </p:nvSpPr>
              <p:spPr bwMode="auto">
                <a:xfrm>
                  <a:off x="6675475" y="6182376"/>
                  <a:ext cx="1074609" cy="103302"/>
                </a:xfrm>
                <a:prstGeom prst="rect">
                  <a:avLst/>
                </a:pr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5"/>
                <p:cNvSpPr>
                  <a:spLocks/>
                </p:cNvSpPr>
                <p:nvPr/>
              </p:nvSpPr>
              <p:spPr bwMode="auto">
                <a:xfrm>
                  <a:off x="6675475" y="6311104"/>
                  <a:ext cx="1074609" cy="112826"/>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3"/>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800" spc="-100">
                    <a:gradFill>
                      <a:gsLst>
                        <a:gs pos="0">
                          <a:srgbClr val="FFFFFF"/>
                        </a:gs>
                        <a:gs pos="100000">
                          <a:srgbClr val="FFFFFF"/>
                        </a:gs>
                      </a:gsLst>
                      <a:lin ang="5400000" scaled="0"/>
                    </a:gradFill>
                    <a:ea typeface="Segoe UI" pitchFamily="34" charset="0"/>
                    <a:cs typeface="Segoe UI" pitchFamily="34" charset="0"/>
                  </a:endParaRPr>
                </a:p>
              </p:txBody>
            </p:sp>
            <p:sp>
              <p:nvSpPr>
                <p:cNvPr id="123" name="Freeform 12"/>
                <p:cNvSpPr>
                  <a:spLocks/>
                </p:cNvSpPr>
                <p:nvPr/>
              </p:nvSpPr>
              <p:spPr bwMode="auto">
                <a:xfrm>
                  <a:off x="6675475" y="5575638"/>
                  <a:ext cx="1074609" cy="452584"/>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3"/>
                </a:solidFill>
                <a:ln>
                  <a:noFill/>
                  <a:headEnd type="none" w="med" len="med"/>
                  <a:tailEnd type="none" w="med" len="med"/>
                </a:ln>
                <a:effectLst/>
                <a:extLst/>
              </p:spPr>
              <p:txBody>
                <a:bodyPr vert="horz" wrap="square" lIns="91440" tIns="18288" rIns="91440" bIns="0" numCol="1" anchor="ctr" anchorCtr="0" compatLnSpc="1">
                  <a:prstTxWarp prst="textNoShape">
                    <a:avLst/>
                  </a:prstTxWarp>
                </a:bodyPr>
                <a:lstStyle/>
                <a:p>
                  <a:pPr algn="ctr" defTabSz="914400">
                    <a:lnSpc>
                      <a:spcPct val="80000"/>
                    </a:lnSpc>
                  </a:pPr>
                  <a:r>
                    <a:rPr lang="en-US" sz="900" spc="-30" dirty="0" smtClean="0">
                      <a:gradFill>
                        <a:gsLst>
                          <a:gs pos="0">
                            <a:srgbClr val="FFFFFF"/>
                          </a:gs>
                          <a:gs pos="86000">
                            <a:srgbClr val="FFFFFF"/>
                          </a:gs>
                        </a:gsLst>
                        <a:lin ang="5400000" scaled="0"/>
                      </a:gradFill>
                    </a:rPr>
                    <a:t>OPS BACKLOG</a:t>
                  </a:r>
                  <a:endParaRPr lang="en-US" sz="900" spc="-30" dirty="0">
                    <a:gradFill>
                      <a:gsLst>
                        <a:gs pos="0">
                          <a:srgbClr val="FFFFFF"/>
                        </a:gs>
                        <a:gs pos="86000">
                          <a:srgbClr val="FFFFFF"/>
                        </a:gs>
                      </a:gsLst>
                      <a:lin ang="5400000" scaled="0"/>
                    </a:gradFill>
                  </a:endParaRPr>
                </a:p>
              </p:txBody>
            </p:sp>
          </p:grpSp>
        </p:grpSp>
        <p:grpSp>
          <p:nvGrpSpPr>
            <p:cNvPr id="108" name="Group 107"/>
            <p:cNvGrpSpPr/>
            <p:nvPr/>
          </p:nvGrpSpPr>
          <p:grpSpPr>
            <a:xfrm>
              <a:off x="3098221" y="3290656"/>
              <a:ext cx="2016109" cy="1399485"/>
              <a:chOff x="3098221" y="3290656"/>
              <a:chExt cx="2016109" cy="1399485"/>
            </a:xfrm>
          </p:grpSpPr>
          <p:sp>
            <p:nvSpPr>
              <p:cNvPr id="114" name="Oval 113"/>
              <p:cNvSpPr/>
              <p:nvPr/>
            </p:nvSpPr>
            <p:spPr bwMode="auto">
              <a:xfrm rot="11218090">
                <a:off x="3338831" y="3290656"/>
                <a:ext cx="1554480" cy="1399485"/>
              </a:xfrm>
              <a:prstGeom prst="ellipse">
                <a:avLst/>
              </a:prstGeom>
              <a:ln w="44450" cap="sq">
                <a:solidFill>
                  <a:schemeClr val="accent2"/>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5" name="TextBox 114"/>
              <p:cNvSpPr txBox="1"/>
              <p:nvPr/>
            </p:nvSpPr>
            <p:spPr>
              <a:xfrm>
                <a:off x="3685789" y="3879644"/>
                <a:ext cx="802034"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Sprint</a:t>
                </a:r>
                <a:endParaRPr lang="en-US" sz="1800" spc="-60" dirty="0">
                  <a:solidFill>
                    <a:srgbClr val="000000"/>
                  </a:solidFill>
                </a:endParaRPr>
              </a:p>
            </p:txBody>
          </p:sp>
          <p:sp>
            <p:nvSpPr>
              <p:cNvPr id="116" name="Freeform 8"/>
              <p:cNvSpPr>
                <a:spLocks/>
              </p:cNvSpPr>
              <p:nvPr/>
            </p:nvSpPr>
            <p:spPr bwMode="auto">
              <a:xfrm>
                <a:off x="3098221" y="382160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7" name="Freeform 8"/>
              <p:cNvSpPr>
                <a:spLocks/>
              </p:cNvSpPr>
              <p:nvPr/>
            </p:nvSpPr>
            <p:spPr bwMode="auto">
              <a:xfrm rot="10800000">
                <a:off x="4662802" y="3954732"/>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2"/>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nvGrpSpPr>
            <p:cNvPr id="109" name="Group 108"/>
            <p:cNvGrpSpPr/>
            <p:nvPr/>
          </p:nvGrpSpPr>
          <p:grpSpPr>
            <a:xfrm>
              <a:off x="7076060" y="3290656"/>
              <a:ext cx="2019140" cy="1399485"/>
              <a:chOff x="7076060" y="3290656"/>
              <a:chExt cx="2019140" cy="1399485"/>
            </a:xfrm>
          </p:grpSpPr>
          <p:sp>
            <p:nvSpPr>
              <p:cNvPr id="110" name="Oval 109"/>
              <p:cNvSpPr/>
              <p:nvPr/>
            </p:nvSpPr>
            <p:spPr bwMode="auto">
              <a:xfrm rot="10381910" flipH="1">
                <a:off x="7293609" y="3290656"/>
                <a:ext cx="1554480" cy="1399485"/>
              </a:xfrm>
              <a:prstGeom prst="ellipse">
                <a:avLst/>
              </a:prstGeom>
              <a:noFill/>
              <a:ln w="44450" cap="sq">
                <a:solidFill>
                  <a:schemeClr val="accent3"/>
                </a:solidFill>
                <a:prstDash val="solid"/>
                <a:miter lim="800000"/>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11" name="TextBox 110"/>
              <p:cNvSpPr txBox="1"/>
              <p:nvPr/>
            </p:nvSpPr>
            <p:spPr>
              <a:xfrm>
                <a:off x="7528792" y="3879644"/>
                <a:ext cx="1099352" cy="338319"/>
              </a:xfrm>
              <a:prstGeom prst="rect">
                <a:avLst/>
              </a:prstGeom>
              <a:noFill/>
            </p:spPr>
            <p:txBody>
              <a:bodyPr wrap="none" lIns="0" tIns="0" rIns="0" bIns="0" rtlCol="0">
                <a:spAutoFit/>
              </a:bodyPr>
              <a:lstStyle/>
              <a:p>
                <a:pPr algn="ctr" defTabSz="914400">
                  <a:lnSpc>
                    <a:spcPct val="85000"/>
                  </a:lnSpc>
                </a:pPr>
                <a:r>
                  <a:rPr lang="en-US" sz="1800" spc="-60" dirty="0" smtClean="0">
                    <a:solidFill>
                      <a:srgbClr val="000000"/>
                    </a:solidFill>
                  </a:rPr>
                  <a:t>Monitor</a:t>
                </a:r>
                <a:endParaRPr lang="en-US" sz="1800" spc="-60" dirty="0">
                  <a:solidFill>
                    <a:srgbClr val="000000"/>
                  </a:solidFill>
                </a:endParaRPr>
              </a:p>
            </p:txBody>
          </p:sp>
          <p:sp>
            <p:nvSpPr>
              <p:cNvPr id="112" name="Freeform 8"/>
              <p:cNvSpPr>
                <a:spLocks/>
              </p:cNvSpPr>
              <p:nvPr/>
            </p:nvSpPr>
            <p:spPr bwMode="auto">
              <a:xfrm flipH="1" flipV="1">
                <a:off x="8593665" y="3983814"/>
                <a:ext cx="501535" cy="262585"/>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sp>
            <p:nvSpPr>
              <p:cNvPr id="113" name="Freeform 8"/>
              <p:cNvSpPr>
                <a:spLocks/>
              </p:cNvSpPr>
              <p:nvPr/>
            </p:nvSpPr>
            <p:spPr bwMode="auto">
              <a:xfrm rot="10800000" flipH="1" flipV="1">
                <a:off x="7076060" y="3807063"/>
                <a:ext cx="451528" cy="291667"/>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3"/>
              </a:solidFill>
              <a:ln w="57150" cap="sq">
                <a:solidFill>
                  <a:srgbClr val="FBFBFB"/>
                </a:solidFill>
                <a:miter lim="800000"/>
                <a:headEnd type="none" w="med" len="med"/>
                <a:tailEnd type="none" w="med" len="med"/>
              </a:ln>
              <a:effectLst/>
              <a:extLst/>
            </p:spPr>
            <p:txBody>
              <a:bodyPr vert="horz" wrap="square" lIns="91440" tIns="0" rIns="91440" bIns="0" numCol="1" anchor="ctr" anchorCtr="0" compatLnSpc="1">
                <a:prstTxWarp prst="textNoShape">
                  <a:avLst/>
                </a:prstTxWarp>
              </a:bodyPr>
              <a:lstStyle/>
              <a:p>
                <a:pPr algn="ctr" defTabSz="914400">
                  <a:lnSpc>
                    <a:spcPct val="85000"/>
                  </a:lnSpc>
                </a:pPr>
                <a:endParaRPr lang="en-US" sz="1200" b="1" spc="-50">
                  <a:gradFill>
                    <a:gsLst>
                      <a:gs pos="0">
                        <a:srgbClr val="000000"/>
                      </a:gs>
                      <a:gs pos="86000">
                        <a:srgbClr val="000000"/>
                      </a:gs>
                    </a:gsLst>
                    <a:lin ang="5400000" scaled="0"/>
                  </a:gradFill>
                </a:endParaRPr>
              </a:p>
            </p:txBody>
          </p:sp>
        </p:grpSp>
      </p:grpSp>
      <p:sp>
        <p:nvSpPr>
          <p:cNvPr id="205" name="Title 1"/>
          <p:cNvSpPr>
            <a:spLocks noGrp="1"/>
          </p:cNvSpPr>
          <p:nvPr>
            <p:ph type="title"/>
          </p:nvPr>
        </p:nvSpPr>
        <p:spPr/>
        <p:txBody>
          <a:bodyPr/>
          <a:lstStyle/>
          <a:p>
            <a:r>
              <a:rPr lang="en-US" smtClean="0"/>
              <a:t>Enabling Continuous Value Delivery</a:t>
            </a:r>
            <a:endParaRPr lang="en-US" dirty="0"/>
          </a:p>
        </p:txBody>
      </p:sp>
      <p:sp>
        <p:nvSpPr>
          <p:cNvPr id="56" name="TextBox 55"/>
          <p:cNvSpPr txBox="1"/>
          <p:nvPr/>
        </p:nvSpPr>
        <p:spPr>
          <a:xfrm>
            <a:off x="500613" y="4166467"/>
            <a:ext cx="3396550" cy="2585323"/>
          </a:xfrm>
          <a:prstGeom prst="rect">
            <a:avLst/>
          </a:prstGeom>
          <a:noFill/>
        </p:spPr>
        <p:txBody>
          <a:bodyPr wrap="square" lIns="0" tIns="0" rIns="0" bIns="0" rtlCol="0">
            <a:spAutoFit/>
          </a:bodyPr>
          <a:lstStyle/>
          <a:p>
            <a:pPr marL="174625" indent="-174625">
              <a:buFont typeface="Arial" pitchFamily="34" charset="0"/>
              <a:buChar char="•"/>
            </a:pPr>
            <a:r>
              <a:rPr lang="en-US" sz="1400" dirty="0"/>
              <a:t>Architecture modeling and validation</a:t>
            </a:r>
          </a:p>
          <a:p>
            <a:pPr marL="174625" indent="-174625">
              <a:buFont typeface="Arial" pitchFamily="34" charset="0"/>
              <a:buChar char="•"/>
            </a:pPr>
            <a:r>
              <a:rPr lang="en-US" sz="1400" dirty="0"/>
              <a:t>Best in class developer productivity</a:t>
            </a:r>
          </a:p>
          <a:p>
            <a:pPr marL="174625" indent="-174625">
              <a:buFont typeface="Arial" pitchFamily="34" charset="0"/>
              <a:buChar char="•"/>
            </a:pPr>
            <a:r>
              <a:rPr lang="en-US" sz="1400" dirty="0" smtClean="0"/>
              <a:t>Test </a:t>
            </a:r>
            <a:r>
              <a:rPr lang="en-US" sz="1400" dirty="0"/>
              <a:t>driven development</a:t>
            </a:r>
          </a:p>
          <a:p>
            <a:pPr marL="346075" lvl="1" indent="-173038">
              <a:buFont typeface="Arial" pitchFamily="34" charset="0"/>
              <a:buChar char="•"/>
            </a:pPr>
            <a:r>
              <a:rPr lang="en-US" sz="1400" dirty="0"/>
              <a:t>Unit testing frameworks</a:t>
            </a:r>
          </a:p>
          <a:p>
            <a:pPr marL="346075" lvl="1" indent="-173038">
              <a:buFont typeface="Arial" pitchFamily="34" charset="0"/>
              <a:buChar char="•"/>
            </a:pPr>
            <a:r>
              <a:rPr lang="en-US" sz="1400" dirty="0" err="1" smtClean="0"/>
              <a:t>QoS</a:t>
            </a:r>
            <a:r>
              <a:rPr lang="en-US" sz="1400" dirty="0" smtClean="0"/>
              <a:t> </a:t>
            </a:r>
            <a:r>
              <a:rPr lang="en-US" sz="1400" dirty="0"/>
              <a:t>testing tools</a:t>
            </a:r>
          </a:p>
          <a:p>
            <a:pPr marL="457200" lvl="2" indent="-111125">
              <a:buFont typeface="Arial" pitchFamily="34" charset="0"/>
              <a:buChar char="•"/>
            </a:pPr>
            <a:r>
              <a:rPr lang="en-US" sz="1400" dirty="0"/>
              <a:t>Load testing</a:t>
            </a:r>
          </a:p>
          <a:p>
            <a:pPr marL="457200" lvl="2" indent="-111125">
              <a:buFont typeface="Arial" pitchFamily="34" charset="0"/>
              <a:buChar char="•"/>
            </a:pPr>
            <a:r>
              <a:rPr lang="en-US" sz="1400" dirty="0"/>
              <a:t>Performance testing</a:t>
            </a:r>
          </a:p>
          <a:p>
            <a:pPr marL="174625" indent="-174625">
              <a:buFont typeface="Arial" pitchFamily="34" charset="0"/>
              <a:buChar char="•"/>
            </a:pPr>
            <a:r>
              <a:rPr lang="en-US" sz="1400" dirty="0"/>
              <a:t>Build </a:t>
            </a:r>
            <a:r>
              <a:rPr lang="en-US" sz="1400" dirty="0" smtClean="0"/>
              <a:t>and </a:t>
            </a:r>
            <a:r>
              <a:rPr lang="en-US" sz="1400" dirty="0"/>
              <a:t>test lab management</a:t>
            </a:r>
          </a:p>
          <a:p>
            <a:pPr marL="174625" indent="-174625">
              <a:buFont typeface="Arial" pitchFamily="34" charset="0"/>
              <a:buChar char="•"/>
            </a:pPr>
            <a:r>
              <a:rPr lang="en-US" sz="1400" dirty="0"/>
              <a:t>Team build</a:t>
            </a:r>
          </a:p>
          <a:p>
            <a:pPr marL="174625" indent="-174625">
              <a:buFont typeface="Arial" pitchFamily="34" charset="0"/>
              <a:buChar char="•"/>
            </a:pPr>
            <a:r>
              <a:rPr lang="en-US" sz="1400" dirty="0"/>
              <a:t>Built in continuous integration</a:t>
            </a:r>
          </a:p>
          <a:p>
            <a:pPr marL="174625" indent="-174625">
              <a:buFont typeface="Arial" pitchFamily="34" charset="0"/>
              <a:buChar char="•"/>
            </a:pPr>
            <a:r>
              <a:rPr lang="en-US" sz="1400" dirty="0" smtClean="0"/>
              <a:t>Exploratory testing</a:t>
            </a:r>
          </a:p>
          <a:p>
            <a:pPr marL="174625" indent="-174625">
              <a:buFont typeface="Arial" pitchFamily="34" charset="0"/>
              <a:buChar char="•"/>
            </a:pPr>
            <a:r>
              <a:rPr lang="en-US" sz="1400" dirty="0"/>
              <a:t>Feedback collection and </a:t>
            </a:r>
            <a:r>
              <a:rPr lang="en-US" sz="1400" dirty="0" smtClean="0"/>
              <a:t>integration</a:t>
            </a:r>
            <a:endParaRPr lang="en-US" sz="1400" dirty="0"/>
          </a:p>
        </p:txBody>
      </p:sp>
      <p:sp>
        <p:nvSpPr>
          <p:cNvPr id="58" name="TextBox 57"/>
          <p:cNvSpPr txBox="1"/>
          <p:nvPr/>
        </p:nvSpPr>
        <p:spPr>
          <a:xfrm>
            <a:off x="8923634" y="2209800"/>
            <a:ext cx="3134715" cy="861774"/>
          </a:xfrm>
          <a:prstGeom prst="rect">
            <a:avLst/>
          </a:prstGeom>
          <a:noFill/>
        </p:spPr>
        <p:txBody>
          <a:bodyPr wrap="square" lIns="0" tIns="0" rIns="0" bIns="0" rtlCol="0">
            <a:spAutoFit/>
          </a:bodyPr>
          <a:lstStyle/>
          <a:p>
            <a:pPr marL="174625" indent="-174625">
              <a:buFont typeface="Arial" pitchFamily="34" charset="0"/>
              <a:buChar char="•"/>
            </a:pPr>
            <a:r>
              <a:rPr lang="en-US" sz="1400" dirty="0" smtClean="0"/>
              <a:t>Production </a:t>
            </a:r>
            <a:r>
              <a:rPr lang="en-US" sz="1400" dirty="0"/>
              <a:t>debugging: </a:t>
            </a:r>
            <a:r>
              <a:rPr lang="en-US" sz="1400" dirty="0" err="1" smtClean="0"/>
              <a:t>IntelliTrace</a:t>
            </a:r>
            <a:endParaRPr lang="en-US" sz="1400" dirty="0"/>
          </a:p>
          <a:p>
            <a:pPr marL="174625" indent="-174625">
              <a:buFont typeface="Arial" pitchFamily="34" charset="0"/>
              <a:buChar char="•"/>
            </a:pPr>
            <a:r>
              <a:rPr lang="en-US" sz="1400" dirty="0" smtClean="0"/>
              <a:t>Integrated </a:t>
            </a:r>
            <a:r>
              <a:rPr lang="en-US" sz="1400" dirty="0"/>
              <a:t>incident management </a:t>
            </a:r>
            <a:br>
              <a:rPr lang="en-US" sz="1400" dirty="0"/>
            </a:br>
            <a:r>
              <a:rPr lang="en-US" sz="1400" dirty="0" smtClean="0"/>
              <a:t>(System </a:t>
            </a:r>
            <a:r>
              <a:rPr lang="en-US" sz="1400" dirty="0"/>
              <a:t>C</a:t>
            </a:r>
            <a:r>
              <a:rPr lang="en-US" sz="1400" dirty="0" smtClean="0"/>
              <a:t>enter </a:t>
            </a:r>
            <a:r>
              <a:rPr lang="en-US" sz="1400" dirty="0"/>
              <a:t>-&gt; TFS integration</a:t>
            </a:r>
            <a:r>
              <a:rPr lang="en-US" sz="1400" dirty="0" smtClean="0"/>
              <a:t>)</a:t>
            </a:r>
          </a:p>
          <a:p>
            <a:pPr marL="174625" indent="-174625">
              <a:buFont typeface="Arial" pitchFamily="34" charset="0"/>
              <a:buChar char="•"/>
            </a:pPr>
            <a:r>
              <a:rPr lang="en-US" sz="1400" b="1" dirty="0" err="1"/>
              <a:t>PreEmptive</a:t>
            </a:r>
            <a:r>
              <a:rPr lang="en-US" sz="1400" b="1" dirty="0"/>
              <a:t> </a:t>
            </a:r>
            <a:r>
              <a:rPr lang="en-US" sz="1400" b="1" dirty="0" smtClean="0"/>
              <a:t>Analytics</a:t>
            </a:r>
            <a:endParaRPr lang="en-US" sz="1400" b="1" dirty="0"/>
          </a:p>
        </p:txBody>
      </p:sp>
      <p:sp>
        <p:nvSpPr>
          <p:cNvPr id="49" name="TextBox 48"/>
          <p:cNvSpPr txBox="1"/>
          <p:nvPr/>
        </p:nvSpPr>
        <p:spPr>
          <a:xfrm>
            <a:off x="500640" y="1211412"/>
            <a:ext cx="2695418" cy="637097"/>
          </a:xfrm>
          <a:prstGeom prst="rect">
            <a:avLst/>
          </a:prstGeom>
          <a:noFill/>
        </p:spPr>
        <p:txBody>
          <a:bodyPr wrap="none" lIns="0" tIns="0" rIns="0" bIns="0" rtlCol="0" anchor="t" anchorCtr="0">
            <a:spAutoFit/>
          </a:bodyPr>
          <a:lstStyle/>
          <a:p>
            <a:pPr defTabSz="914400">
              <a:lnSpc>
                <a:spcPct val="90000"/>
              </a:lnSpc>
            </a:pPr>
            <a:r>
              <a:rPr lang="en-US" sz="2800" spc="-150" dirty="0">
                <a:gradFill>
                  <a:gsLst>
                    <a:gs pos="0">
                      <a:schemeClr val="accent1"/>
                    </a:gs>
                    <a:gs pos="100000">
                      <a:schemeClr val="accent1"/>
                    </a:gs>
                  </a:gsLst>
                  <a:lin ang="5400000" scaled="0"/>
                </a:gradFill>
              </a:rPr>
              <a:t>DEFINE</a:t>
            </a:r>
            <a:endParaRPr lang="en-US" sz="3200" spc="-150" dirty="0">
              <a:gradFill>
                <a:gsLst>
                  <a:gs pos="0">
                    <a:schemeClr val="accent1"/>
                  </a:gs>
                  <a:gs pos="100000">
                    <a:schemeClr val="accent1"/>
                  </a:gs>
                </a:gsLst>
                <a:lin ang="5400000" scaled="0"/>
              </a:gradFill>
              <a:latin typeface="Segoe UI Light"/>
            </a:endParaRPr>
          </a:p>
          <a:p>
            <a:pPr defTabSz="914400">
              <a:lnSpc>
                <a:spcPct val="90000"/>
              </a:lnSpc>
            </a:pPr>
            <a:r>
              <a:rPr lang="en-US" sz="1800" spc="-60" dirty="0" smtClean="0">
                <a:gradFill>
                  <a:gsLst>
                    <a:gs pos="0">
                      <a:schemeClr val="accent1"/>
                    </a:gs>
                    <a:gs pos="100000">
                      <a:schemeClr val="accent1"/>
                    </a:gs>
                  </a:gsLst>
                  <a:lin ang="5400000" scaled="0"/>
                </a:gradFill>
              </a:rPr>
              <a:t>Value definition and ideation</a:t>
            </a:r>
            <a:endParaRPr lang="en-US" sz="1800" spc="-60" dirty="0">
              <a:gradFill>
                <a:gsLst>
                  <a:gs pos="0">
                    <a:schemeClr val="accent1"/>
                  </a:gs>
                  <a:gs pos="100000">
                    <a:schemeClr val="accent1"/>
                  </a:gs>
                </a:gsLst>
                <a:lin ang="5400000" scaled="0"/>
              </a:gradFill>
            </a:endParaRPr>
          </a:p>
        </p:txBody>
      </p:sp>
      <p:sp>
        <p:nvSpPr>
          <p:cNvPr id="50" name="TextBox 49"/>
          <p:cNvSpPr txBox="1"/>
          <p:nvPr/>
        </p:nvSpPr>
        <p:spPr>
          <a:xfrm>
            <a:off x="517266" y="3553903"/>
            <a:ext cx="2331344" cy="6370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DELIVER</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smtClean="0">
                <a:gradFill>
                  <a:gsLst>
                    <a:gs pos="0">
                      <a:schemeClr val="accent1"/>
                    </a:gs>
                    <a:gs pos="100000">
                      <a:schemeClr val="accent1"/>
                    </a:gs>
                  </a:gsLst>
                  <a:lin ang="5400000" scaled="0"/>
                </a:gradFill>
              </a:rPr>
              <a:t>Idea to </a:t>
            </a:r>
            <a:r>
              <a:rPr lang="en-US" sz="1800" spc="-60" dirty="0">
                <a:gradFill>
                  <a:gsLst>
                    <a:gs pos="0">
                      <a:schemeClr val="accent1"/>
                    </a:gs>
                    <a:gs pos="100000">
                      <a:schemeClr val="accent1"/>
                    </a:gs>
                  </a:gsLst>
                  <a:lin ang="5400000" scaled="0"/>
                </a:gradFill>
              </a:rPr>
              <a:t>working </a:t>
            </a:r>
            <a:r>
              <a:rPr lang="en-US" sz="1800" spc="-60" dirty="0" smtClean="0">
                <a:gradFill>
                  <a:gsLst>
                    <a:gs pos="0">
                      <a:schemeClr val="accent1"/>
                    </a:gs>
                    <a:gs pos="100000">
                      <a:schemeClr val="accent1"/>
                    </a:gs>
                  </a:gsLst>
                  <a:lin ang="5400000" scaled="0"/>
                </a:gradFill>
              </a:rPr>
              <a:t>software</a:t>
            </a:r>
            <a:endParaRPr lang="en-US" sz="1800" spc="-60" dirty="0">
              <a:gradFill>
                <a:gsLst>
                  <a:gs pos="0">
                    <a:schemeClr val="accent1"/>
                  </a:gs>
                  <a:gs pos="100000">
                    <a:schemeClr val="accent1"/>
                  </a:gs>
                </a:gsLst>
                <a:lin ang="5400000" scaled="0"/>
              </a:gradFill>
            </a:endParaRPr>
          </a:p>
        </p:txBody>
      </p:sp>
      <p:sp>
        <p:nvSpPr>
          <p:cNvPr id="51" name="TextBox 50"/>
          <p:cNvSpPr txBox="1"/>
          <p:nvPr/>
        </p:nvSpPr>
        <p:spPr>
          <a:xfrm>
            <a:off x="8923634" y="1211412"/>
            <a:ext cx="2421625" cy="886397"/>
          </a:xfrm>
          <a:prstGeom prst="rect">
            <a:avLst/>
          </a:prstGeom>
          <a:noFill/>
        </p:spPr>
        <p:txBody>
          <a:bodyPr wrap="none" lIns="0" tIns="0" rIns="0" bIns="0" rtlCol="0" anchor="t" anchorCtr="0">
            <a:spAutoFit/>
          </a:bodyPr>
          <a:lstStyle/>
          <a:p>
            <a:pPr defTabSz="914400">
              <a:lnSpc>
                <a:spcPct val="90000"/>
              </a:lnSpc>
            </a:pPr>
            <a:r>
              <a:rPr lang="en-US" sz="2800" spc="-150" dirty="0" smtClean="0">
                <a:gradFill>
                  <a:gsLst>
                    <a:gs pos="0">
                      <a:schemeClr val="accent1"/>
                    </a:gs>
                    <a:gs pos="100000">
                      <a:schemeClr val="accent1"/>
                    </a:gs>
                  </a:gsLst>
                  <a:lin ang="5400000" scaled="0"/>
                </a:gradFill>
                <a:latin typeface="+mj-lt"/>
              </a:rPr>
              <a:t>OPERATE</a:t>
            </a:r>
            <a:endParaRPr lang="en-US" sz="4000" spc="-150" dirty="0">
              <a:gradFill>
                <a:gsLst>
                  <a:gs pos="0">
                    <a:schemeClr val="accent1"/>
                  </a:gs>
                  <a:gs pos="100000">
                    <a:schemeClr val="accent1"/>
                  </a:gs>
                </a:gsLst>
                <a:lin ang="5400000" scaled="0"/>
              </a:gradFill>
              <a:latin typeface="+mj-lt"/>
            </a:endParaRPr>
          </a:p>
          <a:p>
            <a:pPr defTabSz="914400">
              <a:lnSpc>
                <a:spcPct val="90000"/>
              </a:lnSpc>
            </a:pPr>
            <a:r>
              <a:rPr lang="en-US" sz="1800" spc="-60" dirty="0">
                <a:gradFill>
                  <a:gsLst>
                    <a:gs pos="0">
                      <a:schemeClr val="accent1"/>
                    </a:gs>
                    <a:gs pos="100000">
                      <a:schemeClr val="accent1"/>
                    </a:gs>
                  </a:gsLst>
                  <a:lin ang="5400000" scaled="0"/>
                </a:gradFill>
              </a:rPr>
              <a:t>Deployment to </a:t>
            </a:r>
            <a:r>
              <a:rPr lang="en-US" sz="1800" spc="-60" dirty="0" smtClean="0">
                <a:gradFill>
                  <a:gsLst>
                    <a:gs pos="0">
                      <a:schemeClr val="accent1"/>
                    </a:gs>
                    <a:gs pos="100000">
                      <a:schemeClr val="accent1"/>
                    </a:gs>
                  </a:gsLst>
                  <a:lin ang="5400000" scaled="0"/>
                </a:gradFill>
              </a:rPr>
              <a:t/>
            </a:r>
            <a:br>
              <a:rPr lang="en-US" sz="1800" spc="-60" dirty="0" smtClean="0">
                <a:gradFill>
                  <a:gsLst>
                    <a:gs pos="0">
                      <a:schemeClr val="accent1"/>
                    </a:gs>
                    <a:gs pos="100000">
                      <a:schemeClr val="accent1"/>
                    </a:gs>
                  </a:gsLst>
                  <a:lin ang="5400000" scaled="0"/>
                </a:gradFill>
              </a:rPr>
            </a:br>
            <a:r>
              <a:rPr lang="en-US" sz="1800" spc="-60" dirty="0" smtClean="0">
                <a:gradFill>
                  <a:gsLst>
                    <a:gs pos="0">
                      <a:schemeClr val="accent1"/>
                    </a:gs>
                    <a:gs pos="100000">
                      <a:schemeClr val="accent1"/>
                    </a:gs>
                  </a:gsLst>
                  <a:lin ang="5400000" scaled="0"/>
                </a:gradFill>
              </a:rPr>
              <a:t>Continuous </a:t>
            </a:r>
            <a:r>
              <a:rPr lang="en-US" sz="1800" spc="-60" dirty="0">
                <a:gradFill>
                  <a:gsLst>
                    <a:gs pos="0">
                      <a:schemeClr val="accent1"/>
                    </a:gs>
                    <a:gs pos="100000">
                      <a:schemeClr val="accent1"/>
                    </a:gs>
                  </a:gsLst>
                  <a:lin ang="5400000" scaled="0"/>
                </a:gradFill>
              </a:rPr>
              <a:t>Improvement</a:t>
            </a:r>
          </a:p>
        </p:txBody>
      </p:sp>
      <p:sp>
        <p:nvSpPr>
          <p:cNvPr id="52" name="TextBox 51"/>
          <p:cNvSpPr txBox="1"/>
          <p:nvPr/>
        </p:nvSpPr>
        <p:spPr>
          <a:xfrm>
            <a:off x="519111" y="1905000"/>
            <a:ext cx="3134715" cy="646331"/>
          </a:xfrm>
          <a:prstGeom prst="rect">
            <a:avLst/>
          </a:prstGeom>
          <a:noFill/>
        </p:spPr>
        <p:txBody>
          <a:bodyPr wrap="square" lIns="0" tIns="0" rIns="0" bIns="0" rtlCol="0">
            <a:spAutoFit/>
          </a:bodyPr>
          <a:lstStyle/>
          <a:p>
            <a:pPr marL="174625" indent="-174625">
              <a:buFont typeface="Arial" pitchFamily="34" charset="0"/>
              <a:buChar char="•"/>
            </a:pPr>
            <a:r>
              <a:rPr lang="en-US" sz="1400" dirty="0" smtClean="0"/>
              <a:t>Backlog </a:t>
            </a:r>
            <a:r>
              <a:rPr lang="en-US" sz="1400" dirty="0"/>
              <a:t>and sprint management </a:t>
            </a:r>
          </a:p>
          <a:p>
            <a:pPr marL="174625" indent="-174625">
              <a:buFont typeface="Arial" pitchFamily="34" charset="0"/>
              <a:buChar char="•"/>
            </a:pPr>
            <a:r>
              <a:rPr lang="en-US" sz="1400" dirty="0" smtClean="0"/>
              <a:t>Visual </a:t>
            </a:r>
            <a:r>
              <a:rPr lang="en-US" sz="1400" dirty="0"/>
              <a:t>task </a:t>
            </a:r>
            <a:r>
              <a:rPr lang="en-US" sz="1400" dirty="0" smtClean="0"/>
              <a:t>boards</a:t>
            </a:r>
          </a:p>
          <a:p>
            <a:pPr marL="174625" indent="-174625">
              <a:buFont typeface="Arial" pitchFamily="34" charset="0"/>
              <a:buChar char="•"/>
            </a:pPr>
            <a:r>
              <a:rPr lang="en-US" sz="1400" dirty="0"/>
              <a:t>Storyboarding </a:t>
            </a:r>
            <a:r>
              <a:rPr lang="en-US" sz="1400" dirty="0" smtClean="0"/>
              <a:t>tools</a:t>
            </a:r>
          </a:p>
        </p:txBody>
      </p:sp>
    </p:spTree>
    <p:extLst>
      <p:ext uri="{BB962C8B-B14F-4D97-AF65-F5344CB8AC3E}">
        <p14:creationId xmlns:p14="http://schemas.microsoft.com/office/powerpoint/2010/main" val="3107320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Justin Marks</External_x0020_Speaker>
    <Session_x0020_Code xmlns="2295e2e7-0eeb-498e-8716-217bb2ee6ee3">DEV321</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2295e2e7-0eeb-498e-8716-217bb2ee6ee3"/>
    <ds:schemaRef ds:uri="http://purl.org/dc/dcmitype/"/>
    <ds:schemaRef ds:uri="http://schemas.microsoft.com/office/infopath/2007/PartnerControls"/>
    <ds:schemaRef ds:uri="8b529f77-48ab-4581-b468-93f09345b8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1788</TotalTime>
  <Words>2835</Words>
  <Application>Microsoft Office PowerPoint</Application>
  <PresentationFormat>Custom</PresentationFormat>
  <Paragraphs>349</Paragraphs>
  <Slides>30</Slides>
  <Notes>26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TechEd_2012_Template_16x9</vt:lpstr>
      <vt:lpstr>White with Consolas font for code slides</vt:lpstr>
      <vt:lpstr>Continuous Feedback in Agile Teams</vt:lpstr>
      <vt:lpstr>PowerPoint Presentation</vt:lpstr>
      <vt:lpstr>Impediments to Delivering Value</vt:lpstr>
      <vt:lpstr>Enabling Continuous Value Delivery</vt:lpstr>
      <vt:lpstr>A picture is worth a 1000 words</vt:lpstr>
      <vt:lpstr>PowerPoint Storyboarding</vt:lpstr>
      <vt:lpstr>Enabling Continuous Value Delivery</vt:lpstr>
      <vt:lpstr>Stakeholder Feedback</vt:lpstr>
      <vt:lpstr>Enabling Continuous Value Delivery</vt:lpstr>
      <vt:lpstr>20% of errors cause 80% of user issues</vt:lpstr>
      <vt:lpstr>Runtime Intelligence &amp; PreEmptive Analytics for TFS</vt:lpstr>
      <vt:lpstr>PreEmptive Analytics</vt:lpstr>
      <vt:lpstr>PreEmptive Analytics</vt:lpstr>
      <vt:lpstr>A sprint through Runtime Intelligence</vt:lpstr>
      <vt:lpstr>PowerPoint Presentation</vt:lpstr>
      <vt:lpstr>PowerPoint Presentation</vt:lpstr>
      <vt:lpstr>PowerPoint Presentation</vt:lpstr>
      <vt:lpstr>PowerPoint Presentation</vt:lpstr>
      <vt:lpstr>PowerPoint Presentation</vt:lpstr>
      <vt:lpstr>Maximizing revenue within Yoga-pedia</vt:lpstr>
      <vt:lpstr>PreEmptive Analytics for TFS</vt:lpstr>
      <vt:lpstr>Enabling Continuous Value Delivery</vt:lpstr>
      <vt:lpstr>Developer Tools, Languages &amp; Frameworks ALM Sessions</vt:lpstr>
      <vt:lpstr>Developer Tools, Languages &amp; Frameworks Hands On Labs</vt:lpstr>
      <vt:lpstr>DEV Track Resources</vt:lpstr>
      <vt:lpstr>Resources</vt:lpstr>
      <vt:lpstr>PowerPoint Presentation</vt:lpstr>
      <vt:lpstr>MS Tag</vt:lpstr>
      <vt:lpstr>PowerPoint Presentation</vt:lpstr>
      <vt:lpstr>Have a Windows Phone?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Feedback in Agile Teams</dc:title>
  <dc:subject>TechEd 2012</dc:subject>
  <dc:creator>Justin Marks</dc:creator>
  <cp:keywords>TechEd 2012</cp:keywords>
  <dc:description>Template: Jordan Cayabyab, Artitudes Design
Formatting:
Event Date: June 11-14, 2012
Event Location: Orlando, FL
Audience Type: IT Pros, Developers</dc:description>
  <cp:lastModifiedBy>Shows</cp:lastModifiedBy>
  <cp:revision>50</cp:revision>
  <cp:lastPrinted>2010-05-11T05:02:34Z</cp:lastPrinted>
  <dcterms:created xsi:type="dcterms:W3CDTF">2012-05-22T22:23:03Z</dcterms:created>
  <dcterms:modified xsi:type="dcterms:W3CDTF">2012-06-13T16:52:39Z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