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37"/>
  </p:notesMasterIdLst>
  <p:handoutMasterIdLst>
    <p:handoutMasterId r:id="rId38"/>
  </p:handoutMasterIdLst>
  <p:sldIdLst>
    <p:sldId id="257" r:id="rId6"/>
    <p:sldId id="351" r:id="rId7"/>
    <p:sldId id="319" r:id="rId8"/>
    <p:sldId id="322" r:id="rId9"/>
    <p:sldId id="321" r:id="rId10"/>
    <p:sldId id="324" r:id="rId11"/>
    <p:sldId id="325" r:id="rId12"/>
    <p:sldId id="326" r:id="rId13"/>
    <p:sldId id="327" r:id="rId14"/>
    <p:sldId id="328" r:id="rId15"/>
    <p:sldId id="330" r:id="rId16"/>
    <p:sldId id="331" r:id="rId17"/>
    <p:sldId id="332" r:id="rId18"/>
    <p:sldId id="354" r:id="rId19"/>
    <p:sldId id="334" r:id="rId20"/>
    <p:sldId id="335" r:id="rId21"/>
    <p:sldId id="336" r:id="rId22"/>
    <p:sldId id="355" r:id="rId23"/>
    <p:sldId id="339" r:id="rId24"/>
    <p:sldId id="358" r:id="rId25"/>
    <p:sldId id="340" r:id="rId26"/>
    <p:sldId id="341" r:id="rId27"/>
    <p:sldId id="342" r:id="rId28"/>
    <p:sldId id="359" r:id="rId29"/>
    <p:sldId id="344" r:id="rId30"/>
    <p:sldId id="352" r:id="rId31"/>
    <p:sldId id="346" r:id="rId32"/>
    <p:sldId id="347" r:id="rId33"/>
    <p:sldId id="353" r:id="rId34"/>
    <p:sldId id="349" r:id="rId35"/>
    <p:sldId id="256" r:id="rId36"/>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BDB3093-59FC-4083-95D9-871AFB67B2B5}">
          <p14:sldIdLst>
            <p14:sldId id="257"/>
            <p14:sldId id="351"/>
            <p14:sldId id="319"/>
            <p14:sldId id="322"/>
            <p14:sldId id="321"/>
            <p14:sldId id="324"/>
            <p14:sldId id="325"/>
            <p14:sldId id="326"/>
            <p14:sldId id="327"/>
            <p14:sldId id="328"/>
            <p14:sldId id="330"/>
            <p14:sldId id="331"/>
            <p14:sldId id="332"/>
            <p14:sldId id="354"/>
            <p14:sldId id="334"/>
            <p14:sldId id="335"/>
            <p14:sldId id="336"/>
            <p14:sldId id="355"/>
            <p14:sldId id="339"/>
            <p14:sldId id="358"/>
            <p14:sldId id="340"/>
            <p14:sldId id="341"/>
            <p14:sldId id="342"/>
            <p14:sldId id="359"/>
            <p14:sldId id="344"/>
            <p14:sldId id="352"/>
            <p14:sldId id="346"/>
            <p14:sldId id="347"/>
            <p14:sldId id="353"/>
            <p14:sldId id="349"/>
            <p14:sldId id="25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29A16"/>
    <a:srgbClr val="F8F57B"/>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66" autoAdjust="0"/>
    <p:restoredTop sz="94633" autoAdjust="0"/>
  </p:normalViewPr>
  <p:slideViewPr>
    <p:cSldViewPr>
      <p:cViewPr varScale="1">
        <p:scale>
          <a:sx n="123" d="100"/>
          <a:sy n="123" d="100"/>
        </p:scale>
        <p:origin x="-228" y="-102"/>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33" d="100"/>
        <a:sy n="33" d="100"/>
      </p:scale>
      <p:origin x="0" y="0"/>
    </p:cViewPr>
  </p:sorterViewPr>
  <p:notesViewPr>
    <p:cSldViewPr showGuides="1">
      <p:cViewPr varScale="1">
        <p:scale>
          <a:sx n="81" d="100"/>
          <a:sy n="81" d="100"/>
        </p:scale>
        <p:origin x="-31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24B5E7-9E2E-4B70-ADB3-2425E0CDFC5A}" type="doc">
      <dgm:prSet loTypeId="urn:microsoft.com/office/officeart/2005/8/layout/architecture+Icon" loCatId="relationship" qsTypeId="urn:microsoft.com/office/officeart/2009/2/quickstyle/3d8" qsCatId="3D" csTypeId="urn:microsoft.com/office/officeart/2005/8/colors/colorful3" csCatId="colorful" phldr="1"/>
      <dgm:spPr/>
      <dgm:t>
        <a:bodyPr/>
        <a:lstStyle/>
        <a:p>
          <a:endParaRPr lang="en-US"/>
        </a:p>
      </dgm:t>
    </dgm:pt>
    <dgm:pt modelId="{F4D691DD-F56A-443F-81E5-B8C0E12D8BD3}">
      <dgm:prSet phldrT="[Text]"/>
      <dgm:spPr/>
      <dgm:t>
        <a:bodyPr/>
        <a:lstStyle/>
        <a:p>
          <a:r>
            <a:rPr lang="en-US" dirty="0" err="1" smtClean="0"/>
            <a:t>WorkflowIdentity</a:t>
          </a:r>
          <a:endParaRPr lang="en-US" dirty="0"/>
        </a:p>
      </dgm:t>
    </dgm:pt>
    <dgm:pt modelId="{3389671D-50C3-40F1-BB9E-129C5C80E9ED}" type="parTrans" cxnId="{8624C42E-7A7B-41DA-93EB-21698A29A76A}">
      <dgm:prSet/>
      <dgm:spPr/>
      <dgm:t>
        <a:bodyPr/>
        <a:lstStyle/>
        <a:p>
          <a:endParaRPr lang="en-US"/>
        </a:p>
      </dgm:t>
    </dgm:pt>
    <dgm:pt modelId="{2BC90940-C977-41E4-BB79-D954757ACDD3}" type="sibTrans" cxnId="{8624C42E-7A7B-41DA-93EB-21698A29A76A}">
      <dgm:prSet/>
      <dgm:spPr/>
      <dgm:t>
        <a:bodyPr/>
        <a:lstStyle/>
        <a:p>
          <a:endParaRPr lang="en-US"/>
        </a:p>
      </dgm:t>
    </dgm:pt>
    <dgm:pt modelId="{75D06184-DA21-4824-A9FB-4E168B552DE3}">
      <dgm:prSet phldrT="[Text]"/>
      <dgm:spPr/>
      <dgm:t>
        <a:bodyPr/>
        <a:lstStyle/>
        <a:p>
          <a:r>
            <a:rPr lang="en-US" dirty="0" smtClean="0"/>
            <a:t>Version Mismatch</a:t>
          </a:r>
          <a:endParaRPr lang="en-US" dirty="0"/>
        </a:p>
      </dgm:t>
    </dgm:pt>
    <dgm:pt modelId="{7E1B1D54-9015-4D5A-9105-9FF89B64D406}" type="parTrans" cxnId="{27199588-5985-406C-B588-AC0C921A0EC5}">
      <dgm:prSet/>
      <dgm:spPr/>
      <dgm:t>
        <a:bodyPr/>
        <a:lstStyle/>
        <a:p>
          <a:endParaRPr lang="en-US"/>
        </a:p>
      </dgm:t>
    </dgm:pt>
    <dgm:pt modelId="{20B38898-B71A-4452-8806-5C9DD9A0F7F8}" type="sibTrans" cxnId="{27199588-5985-406C-B588-AC0C921A0EC5}">
      <dgm:prSet/>
      <dgm:spPr/>
      <dgm:t>
        <a:bodyPr/>
        <a:lstStyle/>
        <a:p>
          <a:endParaRPr lang="en-US"/>
        </a:p>
      </dgm:t>
    </dgm:pt>
    <dgm:pt modelId="{6183F734-1096-4C1D-A358-BA228D3B77B2}">
      <dgm:prSet phldrT="[Text]"/>
      <dgm:spPr/>
      <dgm:t>
        <a:bodyPr/>
        <a:lstStyle/>
        <a:p>
          <a:r>
            <a:rPr lang="en-US" dirty="0" smtClean="0"/>
            <a:t>Side-by-Side</a:t>
          </a:r>
          <a:endParaRPr lang="en-US" dirty="0"/>
        </a:p>
      </dgm:t>
    </dgm:pt>
    <dgm:pt modelId="{AB0F0AED-DB8F-4213-9C1A-86F65F48B335}" type="parTrans" cxnId="{62325A84-4FF2-4E15-99E7-4970EFBD9394}">
      <dgm:prSet/>
      <dgm:spPr/>
      <dgm:t>
        <a:bodyPr/>
        <a:lstStyle/>
        <a:p>
          <a:endParaRPr lang="en-US"/>
        </a:p>
      </dgm:t>
    </dgm:pt>
    <dgm:pt modelId="{1C4AFE3D-70C3-453C-9157-FF11DF1CC63F}" type="sibTrans" cxnId="{62325A84-4FF2-4E15-99E7-4970EFBD9394}">
      <dgm:prSet/>
      <dgm:spPr/>
      <dgm:t>
        <a:bodyPr/>
        <a:lstStyle/>
        <a:p>
          <a:endParaRPr lang="en-US"/>
        </a:p>
      </dgm:t>
    </dgm:pt>
    <dgm:pt modelId="{FB6955F3-69EB-4773-B3EE-73301FA12EA0}">
      <dgm:prSet phldrT="[Text]"/>
      <dgm:spPr/>
      <dgm:t>
        <a:bodyPr/>
        <a:lstStyle/>
        <a:p>
          <a:r>
            <a:rPr lang="en-US" dirty="0" smtClean="0"/>
            <a:t>Dynamic Update</a:t>
          </a:r>
          <a:endParaRPr lang="en-US" dirty="0"/>
        </a:p>
      </dgm:t>
    </dgm:pt>
    <dgm:pt modelId="{2499E0E4-374C-41F4-80B8-FCA620BC70E7}" type="parTrans" cxnId="{24FDF764-5A5C-4105-A44C-C35E9D2B9447}">
      <dgm:prSet/>
      <dgm:spPr/>
      <dgm:t>
        <a:bodyPr/>
        <a:lstStyle/>
        <a:p>
          <a:endParaRPr lang="en-US"/>
        </a:p>
      </dgm:t>
    </dgm:pt>
    <dgm:pt modelId="{DB7DAC44-B664-408F-8E98-11D7D46331CF}" type="sibTrans" cxnId="{24FDF764-5A5C-4105-A44C-C35E9D2B9447}">
      <dgm:prSet/>
      <dgm:spPr/>
      <dgm:t>
        <a:bodyPr/>
        <a:lstStyle/>
        <a:p>
          <a:endParaRPr lang="en-US"/>
        </a:p>
      </dgm:t>
    </dgm:pt>
    <dgm:pt modelId="{E5E54FAF-A997-4778-9680-4A42CCD3C22E}" type="pres">
      <dgm:prSet presAssocID="{8F24B5E7-9E2E-4B70-ADB3-2425E0CDFC5A}" presName="Name0" presStyleCnt="0">
        <dgm:presLayoutVars>
          <dgm:chPref val="1"/>
          <dgm:dir/>
          <dgm:animOne val="branch"/>
          <dgm:animLvl val="lvl"/>
          <dgm:resizeHandles/>
        </dgm:presLayoutVars>
      </dgm:prSet>
      <dgm:spPr/>
      <dgm:t>
        <a:bodyPr/>
        <a:lstStyle/>
        <a:p>
          <a:endParaRPr lang="en-US"/>
        </a:p>
      </dgm:t>
    </dgm:pt>
    <dgm:pt modelId="{CFCC339F-95CA-4BA7-B483-DB90C0907893}" type="pres">
      <dgm:prSet presAssocID="{F4D691DD-F56A-443F-81E5-B8C0E12D8BD3}" presName="vertOne" presStyleCnt="0"/>
      <dgm:spPr/>
    </dgm:pt>
    <dgm:pt modelId="{FFBC4558-6BB0-4901-B1AE-A0113F69C4F1}" type="pres">
      <dgm:prSet presAssocID="{F4D691DD-F56A-443F-81E5-B8C0E12D8BD3}" presName="txOne" presStyleLbl="node0" presStyleIdx="0" presStyleCnt="1">
        <dgm:presLayoutVars>
          <dgm:chPref val="3"/>
        </dgm:presLayoutVars>
      </dgm:prSet>
      <dgm:spPr/>
      <dgm:t>
        <a:bodyPr/>
        <a:lstStyle/>
        <a:p>
          <a:endParaRPr lang="en-US"/>
        </a:p>
      </dgm:t>
    </dgm:pt>
    <dgm:pt modelId="{E9D15B9C-160E-4CF4-AC93-4FD54930E7C3}" type="pres">
      <dgm:prSet presAssocID="{F4D691DD-F56A-443F-81E5-B8C0E12D8BD3}" presName="parTransOne" presStyleCnt="0"/>
      <dgm:spPr/>
    </dgm:pt>
    <dgm:pt modelId="{F376B2DD-9603-43E7-ACD9-293E4F01C878}" type="pres">
      <dgm:prSet presAssocID="{F4D691DD-F56A-443F-81E5-B8C0E12D8BD3}" presName="horzOne" presStyleCnt="0"/>
      <dgm:spPr/>
    </dgm:pt>
    <dgm:pt modelId="{4789F8A4-D435-49F1-BD60-5A3C435B462D}" type="pres">
      <dgm:prSet presAssocID="{75D06184-DA21-4824-A9FB-4E168B552DE3}" presName="vertTwo" presStyleCnt="0"/>
      <dgm:spPr/>
    </dgm:pt>
    <dgm:pt modelId="{57ED959D-0A21-4BE5-A4AA-010A1C240594}" type="pres">
      <dgm:prSet presAssocID="{75D06184-DA21-4824-A9FB-4E168B552DE3}" presName="txTwo" presStyleLbl="node2" presStyleIdx="0" presStyleCnt="3">
        <dgm:presLayoutVars>
          <dgm:chPref val="3"/>
        </dgm:presLayoutVars>
      </dgm:prSet>
      <dgm:spPr/>
      <dgm:t>
        <a:bodyPr/>
        <a:lstStyle/>
        <a:p>
          <a:endParaRPr lang="en-US"/>
        </a:p>
      </dgm:t>
    </dgm:pt>
    <dgm:pt modelId="{8B024FD9-FBF3-4446-A74C-6DB52320CECA}" type="pres">
      <dgm:prSet presAssocID="{75D06184-DA21-4824-A9FB-4E168B552DE3}" presName="horzTwo" presStyleCnt="0"/>
      <dgm:spPr/>
    </dgm:pt>
    <dgm:pt modelId="{D8B42A19-E4E0-46D6-8EF2-DB9B70F74F16}" type="pres">
      <dgm:prSet presAssocID="{20B38898-B71A-4452-8806-5C9DD9A0F7F8}" presName="sibSpaceTwo" presStyleCnt="0"/>
      <dgm:spPr/>
    </dgm:pt>
    <dgm:pt modelId="{F0AA52A7-3B9E-463E-9F4E-76493896B2EE}" type="pres">
      <dgm:prSet presAssocID="{6183F734-1096-4C1D-A358-BA228D3B77B2}" presName="vertTwo" presStyleCnt="0"/>
      <dgm:spPr/>
    </dgm:pt>
    <dgm:pt modelId="{EE537CA4-F5D7-4C13-AAFB-3BED56DB1444}" type="pres">
      <dgm:prSet presAssocID="{6183F734-1096-4C1D-A358-BA228D3B77B2}" presName="txTwo" presStyleLbl="node2" presStyleIdx="1" presStyleCnt="3">
        <dgm:presLayoutVars>
          <dgm:chPref val="3"/>
        </dgm:presLayoutVars>
      </dgm:prSet>
      <dgm:spPr/>
      <dgm:t>
        <a:bodyPr/>
        <a:lstStyle/>
        <a:p>
          <a:endParaRPr lang="en-US"/>
        </a:p>
      </dgm:t>
    </dgm:pt>
    <dgm:pt modelId="{3E0FEA0A-3051-4D31-BCAA-95930215DE1C}" type="pres">
      <dgm:prSet presAssocID="{6183F734-1096-4C1D-A358-BA228D3B77B2}" presName="horzTwo" presStyleCnt="0"/>
      <dgm:spPr/>
    </dgm:pt>
    <dgm:pt modelId="{3975211D-652D-4689-8606-437A5FFB1A68}" type="pres">
      <dgm:prSet presAssocID="{1C4AFE3D-70C3-453C-9157-FF11DF1CC63F}" presName="sibSpaceTwo" presStyleCnt="0"/>
      <dgm:spPr/>
    </dgm:pt>
    <dgm:pt modelId="{0DD9F11E-1355-433B-A52F-B3874279D7CD}" type="pres">
      <dgm:prSet presAssocID="{FB6955F3-69EB-4773-B3EE-73301FA12EA0}" presName="vertTwo" presStyleCnt="0"/>
      <dgm:spPr/>
    </dgm:pt>
    <dgm:pt modelId="{F9B1AA0D-40B0-427B-95AF-BE30CC2BF5D7}" type="pres">
      <dgm:prSet presAssocID="{FB6955F3-69EB-4773-B3EE-73301FA12EA0}" presName="txTwo" presStyleLbl="node2" presStyleIdx="2" presStyleCnt="3">
        <dgm:presLayoutVars>
          <dgm:chPref val="3"/>
        </dgm:presLayoutVars>
      </dgm:prSet>
      <dgm:spPr/>
      <dgm:t>
        <a:bodyPr/>
        <a:lstStyle/>
        <a:p>
          <a:endParaRPr lang="en-US"/>
        </a:p>
      </dgm:t>
    </dgm:pt>
    <dgm:pt modelId="{9D98D9B9-0E0E-4560-AFA1-219C030CBF64}" type="pres">
      <dgm:prSet presAssocID="{FB6955F3-69EB-4773-B3EE-73301FA12EA0}" presName="horzTwo" presStyleCnt="0"/>
      <dgm:spPr/>
    </dgm:pt>
  </dgm:ptLst>
  <dgm:cxnLst>
    <dgm:cxn modelId="{8624C42E-7A7B-41DA-93EB-21698A29A76A}" srcId="{8F24B5E7-9E2E-4B70-ADB3-2425E0CDFC5A}" destId="{F4D691DD-F56A-443F-81E5-B8C0E12D8BD3}" srcOrd="0" destOrd="0" parTransId="{3389671D-50C3-40F1-BB9E-129C5C80E9ED}" sibTransId="{2BC90940-C977-41E4-BB79-D954757ACDD3}"/>
    <dgm:cxn modelId="{316A6BA6-4039-4DDD-9D91-AA20AA0EBE7A}" type="presOf" srcId="{6183F734-1096-4C1D-A358-BA228D3B77B2}" destId="{EE537CA4-F5D7-4C13-AAFB-3BED56DB1444}" srcOrd="0" destOrd="0" presId="urn:microsoft.com/office/officeart/2005/8/layout/architecture+Icon"/>
    <dgm:cxn modelId="{27199588-5985-406C-B588-AC0C921A0EC5}" srcId="{F4D691DD-F56A-443F-81E5-B8C0E12D8BD3}" destId="{75D06184-DA21-4824-A9FB-4E168B552DE3}" srcOrd="0" destOrd="0" parTransId="{7E1B1D54-9015-4D5A-9105-9FF89B64D406}" sibTransId="{20B38898-B71A-4452-8806-5C9DD9A0F7F8}"/>
    <dgm:cxn modelId="{712A165D-9309-4804-8177-510DEFC7F9DE}" type="presOf" srcId="{8F24B5E7-9E2E-4B70-ADB3-2425E0CDFC5A}" destId="{E5E54FAF-A997-4778-9680-4A42CCD3C22E}" srcOrd="0" destOrd="0" presId="urn:microsoft.com/office/officeart/2005/8/layout/architecture+Icon"/>
    <dgm:cxn modelId="{62325A84-4FF2-4E15-99E7-4970EFBD9394}" srcId="{F4D691DD-F56A-443F-81E5-B8C0E12D8BD3}" destId="{6183F734-1096-4C1D-A358-BA228D3B77B2}" srcOrd="1" destOrd="0" parTransId="{AB0F0AED-DB8F-4213-9C1A-86F65F48B335}" sibTransId="{1C4AFE3D-70C3-453C-9157-FF11DF1CC63F}"/>
    <dgm:cxn modelId="{9C782AE8-7461-48A9-B307-8BC9D37DC05E}" type="presOf" srcId="{FB6955F3-69EB-4773-B3EE-73301FA12EA0}" destId="{F9B1AA0D-40B0-427B-95AF-BE30CC2BF5D7}" srcOrd="0" destOrd="0" presId="urn:microsoft.com/office/officeart/2005/8/layout/architecture+Icon"/>
    <dgm:cxn modelId="{24FDF764-5A5C-4105-A44C-C35E9D2B9447}" srcId="{F4D691DD-F56A-443F-81E5-B8C0E12D8BD3}" destId="{FB6955F3-69EB-4773-B3EE-73301FA12EA0}" srcOrd="2" destOrd="0" parTransId="{2499E0E4-374C-41F4-80B8-FCA620BC70E7}" sibTransId="{DB7DAC44-B664-408F-8E98-11D7D46331CF}"/>
    <dgm:cxn modelId="{7C98D0B2-7FD2-418F-B072-28686C8D193E}" type="presOf" srcId="{75D06184-DA21-4824-A9FB-4E168B552DE3}" destId="{57ED959D-0A21-4BE5-A4AA-010A1C240594}" srcOrd="0" destOrd="0" presId="urn:microsoft.com/office/officeart/2005/8/layout/architecture+Icon"/>
    <dgm:cxn modelId="{51AC4B86-C1F3-42B7-8565-DF79679FEEB2}" type="presOf" srcId="{F4D691DD-F56A-443F-81E5-B8C0E12D8BD3}" destId="{FFBC4558-6BB0-4901-B1AE-A0113F69C4F1}" srcOrd="0" destOrd="0" presId="urn:microsoft.com/office/officeart/2005/8/layout/architecture+Icon"/>
    <dgm:cxn modelId="{8FA5973C-8FDA-4695-B1EA-2F4DEF463A36}" type="presParOf" srcId="{E5E54FAF-A997-4778-9680-4A42CCD3C22E}" destId="{CFCC339F-95CA-4BA7-B483-DB90C0907893}" srcOrd="0" destOrd="0" presId="urn:microsoft.com/office/officeart/2005/8/layout/architecture+Icon"/>
    <dgm:cxn modelId="{ABE91D03-A70E-4907-B173-440DD08E1CF2}" type="presParOf" srcId="{CFCC339F-95CA-4BA7-B483-DB90C0907893}" destId="{FFBC4558-6BB0-4901-B1AE-A0113F69C4F1}" srcOrd="0" destOrd="0" presId="urn:microsoft.com/office/officeart/2005/8/layout/architecture+Icon"/>
    <dgm:cxn modelId="{AD315F82-CA3C-4870-A387-2B488A1F35B0}" type="presParOf" srcId="{CFCC339F-95CA-4BA7-B483-DB90C0907893}" destId="{E9D15B9C-160E-4CF4-AC93-4FD54930E7C3}" srcOrd="1" destOrd="0" presId="urn:microsoft.com/office/officeart/2005/8/layout/architecture+Icon"/>
    <dgm:cxn modelId="{3346710E-D297-4B2E-AE2C-1D9256985157}" type="presParOf" srcId="{CFCC339F-95CA-4BA7-B483-DB90C0907893}" destId="{F376B2DD-9603-43E7-ACD9-293E4F01C878}" srcOrd="2" destOrd="0" presId="urn:microsoft.com/office/officeart/2005/8/layout/architecture+Icon"/>
    <dgm:cxn modelId="{E607F0FA-324C-4F24-932B-5F699F1EFB69}" type="presParOf" srcId="{F376B2DD-9603-43E7-ACD9-293E4F01C878}" destId="{4789F8A4-D435-49F1-BD60-5A3C435B462D}" srcOrd="0" destOrd="0" presId="urn:microsoft.com/office/officeart/2005/8/layout/architecture+Icon"/>
    <dgm:cxn modelId="{74342AE5-B77C-48B7-AA56-56E48E74237E}" type="presParOf" srcId="{4789F8A4-D435-49F1-BD60-5A3C435B462D}" destId="{57ED959D-0A21-4BE5-A4AA-010A1C240594}" srcOrd="0" destOrd="0" presId="urn:microsoft.com/office/officeart/2005/8/layout/architecture+Icon"/>
    <dgm:cxn modelId="{6050D981-1976-46E1-A37C-606FCB153CA9}" type="presParOf" srcId="{4789F8A4-D435-49F1-BD60-5A3C435B462D}" destId="{8B024FD9-FBF3-4446-A74C-6DB52320CECA}" srcOrd="1" destOrd="0" presId="urn:microsoft.com/office/officeart/2005/8/layout/architecture+Icon"/>
    <dgm:cxn modelId="{FF4C160D-E796-49F7-A92C-9F05D9D16E17}" type="presParOf" srcId="{F376B2DD-9603-43E7-ACD9-293E4F01C878}" destId="{D8B42A19-E4E0-46D6-8EF2-DB9B70F74F16}" srcOrd="1" destOrd="0" presId="urn:microsoft.com/office/officeart/2005/8/layout/architecture+Icon"/>
    <dgm:cxn modelId="{DA0886F8-D4B2-485A-B180-75BEDE252E6E}" type="presParOf" srcId="{F376B2DD-9603-43E7-ACD9-293E4F01C878}" destId="{F0AA52A7-3B9E-463E-9F4E-76493896B2EE}" srcOrd="2" destOrd="0" presId="urn:microsoft.com/office/officeart/2005/8/layout/architecture+Icon"/>
    <dgm:cxn modelId="{7281EB50-9F1E-4BFD-826C-879003873A07}" type="presParOf" srcId="{F0AA52A7-3B9E-463E-9F4E-76493896B2EE}" destId="{EE537CA4-F5D7-4C13-AAFB-3BED56DB1444}" srcOrd="0" destOrd="0" presId="urn:microsoft.com/office/officeart/2005/8/layout/architecture+Icon"/>
    <dgm:cxn modelId="{3EF3AD85-1BA3-4352-AFA2-DC4EDD49B225}" type="presParOf" srcId="{F0AA52A7-3B9E-463E-9F4E-76493896B2EE}" destId="{3E0FEA0A-3051-4D31-BCAA-95930215DE1C}" srcOrd="1" destOrd="0" presId="urn:microsoft.com/office/officeart/2005/8/layout/architecture+Icon"/>
    <dgm:cxn modelId="{F26D5EAA-61D7-4427-8102-90A05EFBE077}" type="presParOf" srcId="{F376B2DD-9603-43E7-ACD9-293E4F01C878}" destId="{3975211D-652D-4689-8606-437A5FFB1A68}" srcOrd="3" destOrd="0" presId="urn:microsoft.com/office/officeart/2005/8/layout/architecture+Icon"/>
    <dgm:cxn modelId="{35C531B9-4D2A-41D0-9B5E-A63EBB3C4C2B}" type="presParOf" srcId="{F376B2DD-9603-43E7-ACD9-293E4F01C878}" destId="{0DD9F11E-1355-433B-A52F-B3874279D7CD}" srcOrd="4" destOrd="0" presId="urn:microsoft.com/office/officeart/2005/8/layout/architecture+Icon"/>
    <dgm:cxn modelId="{E56DEA10-B3DF-458B-B1C3-4DAEADA1E9E4}" type="presParOf" srcId="{0DD9F11E-1355-433B-A52F-B3874279D7CD}" destId="{F9B1AA0D-40B0-427B-95AF-BE30CC2BF5D7}" srcOrd="0" destOrd="0" presId="urn:microsoft.com/office/officeart/2005/8/layout/architecture+Icon"/>
    <dgm:cxn modelId="{9848F06D-62D5-4608-8A71-FA462E1A79D8}" type="presParOf" srcId="{0DD9F11E-1355-433B-A52F-B3874279D7CD}" destId="{9D98D9B9-0E0E-4560-AFA1-219C030CBF64}" srcOrd="1" destOrd="0" presId="urn:microsoft.com/office/officeart/2005/8/layout/architecture+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BC4558-6BB0-4901-B1AE-A0113F69C4F1}">
      <dsp:nvSpPr>
        <dsp:cNvPr id="0" name=""/>
        <dsp:cNvSpPr/>
      </dsp:nvSpPr>
      <dsp:spPr>
        <a:xfrm>
          <a:off x="2920" y="2817724"/>
          <a:ext cx="8120042" cy="2597531"/>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err="1" smtClean="0"/>
            <a:t>WorkflowIdentity</a:t>
          </a:r>
          <a:endParaRPr lang="en-US" sz="6500" kern="1200" dirty="0"/>
        </a:p>
      </dsp:txBody>
      <dsp:txXfrm>
        <a:off x="78999" y="2893803"/>
        <a:ext cx="7967884" cy="2445373"/>
      </dsp:txXfrm>
    </dsp:sp>
    <dsp:sp modelId="{57ED959D-0A21-4BE5-A4AA-010A1C240594}">
      <dsp:nvSpPr>
        <dsp:cNvPr id="0" name=""/>
        <dsp:cNvSpPr/>
      </dsp:nvSpPr>
      <dsp:spPr>
        <a:xfrm>
          <a:off x="2920" y="1999"/>
          <a:ext cx="2563144" cy="2597531"/>
        </a:xfrm>
        <a:prstGeom prst="roundRect">
          <a:avLst>
            <a:gd name="adj" fmla="val 1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Version Mismatch</a:t>
          </a:r>
          <a:endParaRPr lang="en-US" sz="3800" kern="1200" dirty="0"/>
        </a:p>
      </dsp:txBody>
      <dsp:txXfrm>
        <a:off x="77992" y="77071"/>
        <a:ext cx="2413000" cy="2447387"/>
      </dsp:txXfrm>
    </dsp:sp>
    <dsp:sp modelId="{EE537CA4-F5D7-4C13-AAFB-3BED56DB1444}">
      <dsp:nvSpPr>
        <dsp:cNvPr id="0" name=""/>
        <dsp:cNvSpPr/>
      </dsp:nvSpPr>
      <dsp:spPr>
        <a:xfrm>
          <a:off x="2781369" y="1999"/>
          <a:ext cx="2563144" cy="2597531"/>
        </a:xfrm>
        <a:prstGeom prst="roundRect">
          <a:avLst>
            <a:gd name="adj" fmla="val 1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Side-by-Side</a:t>
          </a:r>
          <a:endParaRPr lang="en-US" sz="3800" kern="1200" dirty="0"/>
        </a:p>
      </dsp:txBody>
      <dsp:txXfrm>
        <a:off x="2856441" y="77071"/>
        <a:ext cx="2413000" cy="2447387"/>
      </dsp:txXfrm>
    </dsp:sp>
    <dsp:sp modelId="{F9B1AA0D-40B0-427B-95AF-BE30CC2BF5D7}">
      <dsp:nvSpPr>
        <dsp:cNvPr id="0" name=""/>
        <dsp:cNvSpPr/>
      </dsp:nvSpPr>
      <dsp:spPr>
        <a:xfrm>
          <a:off x="5559818" y="1999"/>
          <a:ext cx="2563144" cy="2597531"/>
        </a:xfrm>
        <a:prstGeom prst="roundRect">
          <a:avLst>
            <a:gd name="adj" fmla="val 1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Dynamic Update</a:t>
          </a:r>
          <a:endParaRPr lang="en-US" sz="3800" kern="1200" dirty="0"/>
        </a:p>
      </dsp:txBody>
      <dsp:txXfrm>
        <a:off x="5634890" y="77071"/>
        <a:ext cx="2413000" cy="2447387"/>
      </dsp:txXfrm>
    </dsp:sp>
  </dsp:spTree>
</dsp:drawing>
</file>

<file path=ppt/diagrams/layout1.xml><?xml version="1.0" encoding="utf-8"?>
<dgm:layoutDef xmlns:dgm="http://schemas.openxmlformats.org/drawingml/2006/diagram" xmlns:a="http://schemas.openxmlformats.org/drawingml/2006/main" uniqueId="urn:microsoft.com/office/officeart/2005/8/layout/architecture+Icon">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solidFill>
                  <a:schemeClr val="tx1">
                    <a:alpha val="99000"/>
                  </a:schemeClr>
                </a:solidFill>
                <a:latin typeface="Segoe UI" pitchFamily="34" charset="0"/>
              </a:rPr>
              <a:t>TechEd</a:t>
            </a:r>
            <a:r>
              <a:rPr lang="en-US" dirty="0" smtClean="0">
                <a:solidFill>
                  <a:schemeClr val="tx1">
                    <a:alpha val="99000"/>
                  </a:schemeClr>
                </a:solidFill>
                <a:latin typeface="Segoe UI" pitchFamily="34" charset="0"/>
              </a:rPr>
              <a:t>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6/14/2012</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1">
                    <a:alpha val="99000"/>
                  </a:schemeClr>
                </a:solidFill>
                <a:latin typeface="Segoe UI" pitchFamily="34" charset="0"/>
              </a:rPr>
            </a:br>
            <a:r>
              <a:rPr lang="en-US" sz="500" dirty="0" smtClean="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alpha val="99000"/>
                  </a:schemeClr>
                </a:solidFill>
                <a:latin typeface="Segoe UI" pitchFamily="34" charset="0"/>
              </a:defRPr>
            </a:lvl1pPr>
          </a:lstStyle>
          <a:p>
            <a:r>
              <a:rPr lang="en-US" smtClean="0"/>
              <a:t>TechEd 2012</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6/14/2012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6/14/2012 4:27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1698090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err="1" smtClean="0"/>
              <a:t>TechReady</a:t>
            </a:r>
            <a:r>
              <a:rPr lang="en-US" dirty="0" smtClean="0"/>
              <a:t> 14</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6/14/2012 4:28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pitchFamily="34" charset="0"/>
              </a:rPr>
            </a:br>
            <a:r>
              <a:rPr lang="en-US" sz="500" dirty="0" smtClean="0">
                <a:solidFill>
                  <a:srgbClr val="000000"/>
                </a:solidFill>
                <a:latin typeface="Segoe" pitchFamily="34" charset="0"/>
              </a:rPr>
              <a:t>MICROSOFT MAKES NO WARRANTIES, EXPRESS, IMPLIED OR STATUTORY, AS TO THE INFORMATION IN THIS PRESENTATION.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extLst>
      <p:ext uri="{BB962C8B-B14F-4D97-AF65-F5344CB8AC3E}">
        <p14:creationId xmlns:p14="http://schemas.microsoft.com/office/powerpoint/2010/main" val="14994066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val="30980275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err="1" smtClean="0"/>
              <a:t>TechReady</a:t>
            </a:r>
            <a:r>
              <a:rPr lang="en-US" dirty="0" smtClean="0"/>
              <a:t> 14</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6/14/2012 4:28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23</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pitchFamily="34" charset="0"/>
              </a:rPr>
            </a:br>
            <a:r>
              <a:rPr lang="en-US" sz="500" dirty="0" smtClean="0">
                <a:solidFill>
                  <a:srgbClr val="000000"/>
                </a:solidFill>
                <a:latin typeface="Segoe" pitchFamily="34" charset="0"/>
              </a:rPr>
              <a:t>MICROSOFT MAKES NO WARRANTIES, EXPRESS, IMPLIED OR STATUTORY, AS TO THE INFORMATION IN THIS PRESENTATION.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extLst>
      <p:ext uri="{BB962C8B-B14F-4D97-AF65-F5344CB8AC3E}">
        <p14:creationId xmlns:p14="http://schemas.microsoft.com/office/powerpoint/2010/main" val="42012464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extLst>
      <p:ext uri="{BB962C8B-B14F-4D97-AF65-F5344CB8AC3E}">
        <p14:creationId xmlns:p14="http://schemas.microsoft.com/office/powerpoint/2010/main" val="9596690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extLst>
      <p:ext uri="{BB962C8B-B14F-4D97-AF65-F5344CB8AC3E}">
        <p14:creationId xmlns:p14="http://schemas.microsoft.com/office/powerpoint/2010/main" val="850709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22078432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extLst>
      <p:ext uri="{BB962C8B-B14F-4D97-AF65-F5344CB8AC3E}">
        <p14:creationId xmlns:p14="http://schemas.microsoft.com/office/powerpoint/2010/main" val="34438368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23782763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6/14/2012 4:28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30</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6/14/2012 4:27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31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4190000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err="1" smtClean="0"/>
              <a:t>TechReady</a:t>
            </a:r>
            <a:r>
              <a:rPr lang="en-US" dirty="0" smtClean="0"/>
              <a:t> 14</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6/14/2012 4:27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pitchFamily="34" charset="0"/>
              </a:rPr>
            </a:br>
            <a:r>
              <a:rPr lang="en-US" sz="500" dirty="0" smtClean="0">
                <a:solidFill>
                  <a:srgbClr val="000000"/>
                </a:solidFill>
                <a:latin typeface="Segoe" pitchFamily="34" charset="0"/>
              </a:rPr>
              <a:t>MICROSOFT MAKES NO WARRANTIES, EXPRESS, IMPLIED OR STATUTORY, AS TO THE INFORMATION IN THIS PRESENTATION.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err="1" smtClean="0"/>
              <a:t>TechReady</a:t>
            </a:r>
            <a:r>
              <a:rPr lang="en-US" dirty="0" smtClean="0"/>
              <a:t> 14</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6/14/2012 4:27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pitchFamily="34" charset="0"/>
              </a:rPr>
            </a:br>
            <a:r>
              <a:rPr lang="en-US" sz="500" dirty="0" smtClean="0">
                <a:solidFill>
                  <a:srgbClr val="000000"/>
                </a:solidFill>
                <a:latin typeface="Segoe" pitchFamily="34" charset="0"/>
              </a:rPr>
              <a:t>MICROSOFT MAKES NO WARRANTIES, EXPRESS, IMPLIED OR STATUTORY, AS TO THE INFORMATION IN THIS PRESENTATION.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1194939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69746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4018399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16980907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etro Speci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 name="Picture 2" descr="G:\DVD_Art_08-10-2010\Artwork_Imagery\Brand Photos\Microsoft HealthVault - exp Nov20-2013\1010031_01_03_167.jp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5289384" y="992251"/>
            <a:ext cx="2010448" cy="3392424"/>
          </a:xfrm>
          <a:prstGeom prst="rect">
            <a:avLst/>
          </a:prstGeom>
          <a:noFill/>
          <a:ln>
            <a:noFill/>
          </a:ln>
          <a:effectLst>
            <a:outerShdw blurRad="558800" dir="5400000" sx="90000" sy="-19000"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21" name="Freeform 20"/>
          <p:cNvSpPr>
            <a:spLocks/>
          </p:cNvSpPr>
          <p:nvPr userDrawn="1"/>
        </p:nvSpPr>
        <p:spPr bwMode="gray">
          <a:xfrm>
            <a:off x="7445830" y="990600"/>
            <a:ext cx="4742996" cy="3394075"/>
          </a:xfrm>
          <a:custGeom>
            <a:avLst/>
            <a:gdLst>
              <a:gd name="T0" fmla="*/ 0 w 2135"/>
              <a:gd name="T1" fmla="*/ 0 h 2138"/>
              <a:gd name="T2" fmla="*/ 2135 w 2135"/>
              <a:gd name="T3" fmla="*/ 0 h 2138"/>
              <a:gd name="T4" fmla="*/ 2135 w 2135"/>
              <a:gd name="T5" fmla="*/ 2138 h 2138"/>
              <a:gd name="T6" fmla="*/ 0 w 2135"/>
              <a:gd name="T7" fmla="*/ 2138 h 2138"/>
              <a:gd name="T8" fmla="*/ 0 w 2135"/>
              <a:gd name="T9" fmla="*/ 0 h 2138"/>
              <a:gd name="T10" fmla="*/ 0 w 2135"/>
              <a:gd name="T11" fmla="*/ 0 h 2138"/>
            </a:gdLst>
            <a:ahLst/>
            <a:cxnLst>
              <a:cxn ang="0">
                <a:pos x="T0" y="T1"/>
              </a:cxn>
              <a:cxn ang="0">
                <a:pos x="T2" y="T3"/>
              </a:cxn>
              <a:cxn ang="0">
                <a:pos x="T4" y="T5"/>
              </a:cxn>
              <a:cxn ang="0">
                <a:pos x="T6" y="T7"/>
              </a:cxn>
              <a:cxn ang="0">
                <a:pos x="T8" y="T9"/>
              </a:cxn>
              <a:cxn ang="0">
                <a:pos x="T10" y="T11"/>
              </a:cxn>
            </a:cxnLst>
            <a:rect l="0" t="0" r="r" b="b"/>
            <a:pathLst>
              <a:path w="2135" h="2138">
                <a:moveTo>
                  <a:pt x="0" y="0"/>
                </a:moveTo>
                <a:lnTo>
                  <a:pt x="2135" y="0"/>
                </a:lnTo>
                <a:lnTo>
                  <a:pt x="2135" y="2138"/>
                </a:lnTo>
                <a:lnTo>
                  <a:pt x="0" y="2138"/>
                </a:lnTo>
                <a:lnTo>
                  <a:pt x="0" y="0"/>
                </a:lnTo>
                <a:lnTo>
                  <a:pt x="0" y="0"/>
                </a:lnTo>
                <a:close/>
              </a:path>
            </a:pathLst>
          </a:custGeom>
          <a:solidFill>
            <a:srgbClr val="64BE46"/>
          </a:solidFill>
          <a:ln>
            <a:noFill/>
          </a:ln>
          <a:effectLst>
            <a:outerShdw blurRad="558800" dir="5400000" sx="90000" sy="-19000" rotWithShape="0">
              <a:prstClr val="black">
                <a:alpha val="20000"/>
              </a:prst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23" name="Group 22"/>
          <p:cNvGrpSpPr/>
          <p:nvPr userDrawn="1"/>
        </p:nvGrpSpPr>
        <p:grpSpPr bwMode="gray">
          <a:xfrm>
            <a:off x="0" y="990600"/>
            <a:ext cx="987552" cy="3435350"/>
            <a:chOff x="0" y="1249363"/>
            <a:chExt cx="1041400" cy="3435350"/>
          </a:xfrm>
          <a:effectLst>
            <a:outerShdw blurRad="508000" dist="431800" dir="5400000" algn="ctr" rotWithShape="0">
              <a:srgbClr val="292929">
                <a:alpha val="20000"/>
              </a:srgbClr>
            </a:outerShdw>
          </a:effectLst>
        </p:grpSpPr>
        <p:sp>
          <p:nvSpPr>
            <p:cNvPr id="24" name="Freeform 6"/>
            <p:cNvSpPr>
              <a:spLocks/>
            </p:cNvSpPr>
            <p:nvPr/>
          </p:nvSpPr>
          <p:spPr bwMode="gray">
            <a:xfrm>
              <a:off x="0" y="1249363"/>
              <a:ext cx="1041400" cy="3394075"/>
            </a:xfrm>
            <a:custGeom>
              <a:avLst/>
              <a:gdLst>
                <a:gd name="T0" fmla="*/ 656 w 656"/>
                <a:gd name="T1" fmla="*/ 1738 h 2138"/>
                <a:gd name="T2" fmla="*/ 0 w 656"/>
                <a:gd name="T3" fmla="*/ 2138 h 2138"/>
                <a:gd name="T4" fmla="*/ 0 w 656"/>
                <a:gd name="T5" fmla="*/ 0 h 2138"/>
                <a:gd name="T6" fmla="*/ 656 w 656"/>
                <a:gd name="T7" fmla="*/ 240 h 2138"/>
                <a:gd name="T8" fmla="*/ 656 w 656"/>
                <a:gd name="T9" fmla="*/ 1738 h 2138"/>
                <a:gd name="T10" fmla="*/ 656 w 656"/>
                <a:gd name="T11" fmla="*/ 1738 h 2138"/>
                <a:gd name="T12" fmla="*/ 656 w 656"/>
                <a:gd name="T13" fmla="*/ 1738 h 2138"/>
              </a:gdLst>
              <a:ahLst/>
              <a:cxnLst>
                <a:cxn ang="0">
                  <a:pos x="T0" y="T1"/>
                </a:cxn>
                <a:cxn ang="0">
                  <a:pos x="T2" y="T3"/>
                </a:cxn>
                <a:cxn ang="0">
                  <a:pos x="T4" y="T5"/>
                </a:cxn>
                <a:cxn ang="0">
                  <a:pos x="T6" y="T7"/>
                </a:cxn>
                <a:cxn ang="0">
                  <a:pos x="T8" y="T9"/>
                </a:cxn>
                <a:cxn ang="0">
                  <a:pos x="T10" y="T11"/>
                </a:cxn>
                <a:cxn ang="0">
                  <a:pos x="T12" y="T13"/>
                </a:cxn>
              </a:cxnLst>
              <a:rect l="0" t="0" r="r" b="b"/>
              <a:pathLst>
                <a:path w="656" h="2138">
                  <a:moveTo>
                    <a:pt x="656" y="1738"/>
                  </a:moveTo>
                  <a:lnTo>
                    <a:pt x="0" y="2138"/>
                  </a:lnTo>
                  <a:lnTo>
                    <a:pt x="0" y="0"/>
                  </a:lnTo>
                  <a:lnTo>
                    <a:pt x="656" y="240"/>
                  </a:lnTo>
                  <a:lnTo>
                    <a:pt x="656" y="1738"/>
                  </a:lnTo>
                  <a:lnTo>
                    <a:pt x="656" y="1738"/>
                  </a:lnTo>
                  <a:lnTo>
                    <a:pt x="656" y="1738"/>
                  </a:lnTo>
                  <a:close/>
                </a:path>
              </a:pathLst>
            </a:custGeom>
            <a:gradFill flip="none" rotWithShape="1">
              <a:gsLst>
                <a:gs pos="82000">
                  <a:srgbClr val="F3722C"/>
                </a:gs>
                <a:gs pos="0">
                  <a:srgbClr val="F47836"/>
                </a:gs>
                <a:gs pos="100000">
                  <a:srgbClr val="ED5D0D"/>
                </a:gs>
              </a:gsLst>
              <a:lin ang="0" scaled="1"/>
              <a:tileRect/>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25" name="Picture 24"/>
            <p:cNvPicPr>
              <a:picLocks noChangeAspect="1"/>
            </p:cNvPicPr>
            <p:nvPr/>
          </p:nvPicPr>
          <p:blipFill rotWithShape="1">
            <a:blip r:embed="rId4">
              <a:extLst>
                <a:ext uri="{28A0092B-C50C-407E-A947-70E740481C1C}">
                  <a14:useLocalDpi xmlns:a14="http://schemas.microsoft.com/office/drawing/2010/main" val="0"/>
                </a:ext>
              </a:extLst>
            </a:blip>
            <a:srcRect t="18217" r="91456" b="31691"/>
            <a:stretch/>
          </p:blipFill>
          <p:spPr bwMode="gray">
            <a:xfrm>
              <a:off x="0" y="1249363"/>
              <a:ext cx="1041400" cy="3435350"/>
            </a:xfrm>
            <a:prstGeom prst="rect">
              <a:avLst/>
            </a:prstGeom>
            <a:effectLst>
              <a:outerShdw blurRad="508000" dist="431800" dir="5400000" rotWithShape="0">
                <a:prstClr val="black">
                  <a:alpha val="20000"/>
                </a:prstClr>
              </a:outerShdw>
            </a:effectLst>
          </p:spPr>
        </p:pic>
      </p:grpSp>
      <p:grpSp>
        <p:nvGrpSpPr>
          <p:cNvPr id="26" name="Group 25"/>
          <p:cNvGrpSpPr/>
          <p:nvPr userDrawn="1"/>
        </p:nvGrpSpPr>
        <p:grpSpPr bwMode="gray">
          <a:xfrm>
            <a:off x="1037662" y="990600"/>
            <a:ext cx="1069848" cy="3394075"/>
            <a:chOff x="1095375" y="1249363"/>
            <a:chExt cx="1114426" cy="3394075"/>
          </a:xfrm>
          <a:effectLst>
            <a:outerShdw blurRad="508000" dist="431800" dir="5400000" algn="ctr" rotWithShape="0">
              <a:srgbClr val="292929">
                <a:alpha val="20000"/>
              </a:srgbClr>
            </a:outerShdw>
          </a:effectLst>
        </p:grpSpPr>
        <p:sp>
          <p:nvSpPr>
            <p:cNvPr id="27" name="Freeform 7"/>
            <p:cNvSpPr>
              <a:spLocks/>
            </p:cNvSpPr>
            <p:nvPr/>
          </p:nvSpPr>
          <p:spPr bwMode="gray">
            <a:xfrm>
              <a:off x="1095375" y="1249363"/>
              <a:ext cx="1114425" cy="3394075"/>
            </a:xfrm>
            <a:custGeom>
              <a:avLst/>
              <a:gdLst>
                <a:gd name="T0" fmla="*/ 702 w 702"/>
                <a:gd name="T1" fmla="*/ 1738 h 2138"/>
                <a:gd name="T2" fmla="*/ 0 w 702"/>
                <a:gd name="T3" fmla="*/ 2138 h 2138"/>
                <a:gd name="T4" fmla="*/ 0 w 702"/>
                <a:gd name="T5" fmla="*/ 0 h 2138"/>
                <a:gd name="T6" fmla="*/ 702 w 702"/>
                <a:gd name="T7" fmla="*/ 240 h 2138"/>
                <a:gd name="T8" fmla="*/ 702 w 702"/>
                <a:gd name="T9" fmla="*/ 1738 h 2138"/>
                <a:gd name="T10" fmla="*/ 702 w 702"/>
                <a:gd name="T11" fmla="*/ 1738 h 2138"/>
                <a:gd name="T12" fmla="*/ 702 w 702"/>
                <a:gd name="T13" fmla="*/ 1738 h 2138"/>
              </a:gdLst>
              <a:ahLst/>
              <a:cxnLst>
                <a:cxn ang="0">
                  <a:pos x="T0" y="T1"/>
                </a:cxn>
                <a:cxn ang="0">
                  <a:pos x="T2" y="T3"/>
                </a:cxn>
                <a:cxn ang="0">
                  <a:pos x="T4" y="T5"/>
                </a:cxn>
                <a:cxn ang="0">
                  <a:pos x="T6" y="T7"/>
                </a:cxn>
                <a:cxn ang="0">
                  <a:pos x="T8" y="T9"/>
                </a:cxn>
                <a:cxn ang="0">
                  <a:pos x="T10" y="T11"/>
                </a:cxn>
                <a:cxn ang="0">
                  <a:pos x="T12" y="T13"/>
                </a:cxn>
              </a:cxnLst>
              <a:rect l="0" t="0" r="r" b="b"/>
              <a:pathLst>
                <a:path w="702" h="2138">
                  <a:moveTo>
                    <a:pt x="702" y="1738"/>
                  </a:moveTo>
                  <a:lnTo>
                    <a:pt x="0" y="2138"/>
                  </a:lnTo>
                  <a:lnTo>
                    <a:pt x="0" y="0"/>
                  </a:lnTo>
                  <a:lnTo>
                    <a:pt x="702" y="240"/>
                  </a:lnTo>
                  <a:lnTo>
                    <a:pt x="702" y="1738"/>
                  </a:lnTo>
                  <a:lnTo>
                    <a:pt x="702" y="1738"/>
                  </a:lnTo>
                  <a:lnTo>
                    <a:pt x="702" y="1738"/>
                  </a:lnTo>
                  <a:close/>
                </a:path>
              </a:pathLst>
            </a:custGeom>
            <a:gradFill>
              <a:gsLst>
                <a:gs pos="85000">
                  <a:srgbClr val="FCBC07"/>
                </a:gs>
                <a:gs pos="0">
                  <a:srgbClr val="FFBE0A"/>
                </a:gs>
                <a:gs pos="100000">
                  <a:srgbClr val="EAAD00"/>
                </a:gs>
              </a:gsLst>
              <a:lin ang="0" scaled="1"/>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28" name="Picture 27"/>
            <p:cNvPicPr>
              <a:picLocks noChangeAspect="1"/>
            </p:cNvPicPr>
            <p:nvPr/>
          </p:nvPicPr>
          <p:blipFill rotWithShape="1">
            <a:blip r:embed="rId5">
              <a:extLst>
                <a:ext uri="{28A0092B-C50C-407E-A947-70E740481C1C}">
                  <a14:useLocalDpi xmlns:a14="http://schemas.microsoft.com/office/drawing/2010/main" val="0"/>
                </a:ext>
              </a:extLst>
            </a:blip>
            <a:srcRect l="8987" t="18217" r="81870" b="32293"/>
            <a:stretch/>
          </p:blipFill>
          <p:spPr bwMode="gray">
            <a:xfrm>
              <a:off x="1095375" y="1249363"/>
              <a:ext cx="1114426" cy="3394075"/>
            </a:xfrm>
            <a:prstGeom prst="rect">
              <a:avLst/>
            </a:prstGeom>
          </p:spPr>
        </p:pic>
      </p:grpSp>
      <p:grpSp>
        <p:nvGrpSpPr>
          <p:cNvPr id="29" name="Group 28"/>
          <p:cNvGrpSpPr/>
          <p:nvPr userDrawn="1"/>
        </p:nvGrpSpPr>
        <p:grpSpPr bwMode="gray">
          <a:xfrm>
            <a:off x="2157620" y="990600"/>
            <a:ext cx="1289304" cy="3394075"/>
            <a:chOff x="2260600" y="1249363"/>
            <a:chExt cx="1324168" cy="3394075"/>
          </a:xfrm>
          <a:effectLst>
            <a:outerShdw blurRad="508000" dist="431800" dir="5400000" algn="ctr" rotWithShape="0">
              <a:srgbClr val="292929">
                <a:alpha val="20000"/>
              </a:srgbClr>
            </a:outerShdw>
          </a:effectLst>
        </p:grpSpPr>
        <p:sp>
          <p:nvSpPr>
            <p:cNvPr id="30" name="Freeform 8"/>
            <p:cNvSpPr>
              <a:spLocks/>
            </p:cNvSpPr>
            <p:nvPr/>
          </p:nvSpPr>
          <p:spPr bwMode="gray">
            <a:xfrm>
              <a:off x="2260600" y="1249363"/>
              <a:ext cx="1322388" cy="3394075"/>
            </a:xfrm>
            <a:custGeom>
              <a:avLst/>
              <a:gdLst>
                <a:gd name="T0" fmla="*/ 833 w 833"/>
                <a:gd name="T1" fmla="*/ 1738 h 2138"/>
                <a:gd name="T2" fmla="*/ 0 w 833"/>
                <a:gd name="T3" fmla="*/ 2138 h 2138"/>
                <a:gd name="T4" fmla="*/ 0 w 833"/>
                <a:gd name="T5" fmla="*/ 0 h 2138"/>
                <a:gd name="T6" fmla="*/ 833 w 833"/>
                <a:gd name="T7" fmla="*/ 240 h 2138"/>
                <a:gd name="T8" fmla="*/ 833 w 833"/>
                <a:gd name="T9" fmla="*/ 1738 h 2138"/>
                <a:gd name="T10" fmla="*/ 833 w 833"/>
                <a:gd name="T11" fmla="*/ 1738 h 2138"/>
                <a:gd name="T12" fmla="*/ 833 w 833"/>
                <a:gd name="T13" fmla="*/ 1738 h 2138"/>
              </a:gdLst>
              <a:ahLst/>
              <a:cxnLst>
                <a:cxn ang="0">
                  <a:pos x="T0" y="T1"/>
                </a:cxn>
                <a:cxn ang="0">
                  <a:pos x="T2" y="T3"/>
                </a:cxn>
                <a:cxn ang="0">
                  <a:pos x="T4" y="T5"/>
                </a:cxn>
                <a:cxn ang="0">
                  <a:pos x="T6" y="T7"/>
                </a:cxn>
                <a:cxn ang="0">
                  <a:pos x="T8" y="T9"/>
                </a:cxn>
                <a:cxn ang="0">
                  <a:pos x="T10" y="T11"/>
                </a:cxn>
                <a:cxn ang="0">
                  <a:pos x="T12" y="T13"/>
                </a:cxn>
              </a:cxnLst>
              <a:rect l="0" t="0" r="r" b="b"/>
              <a:pathLst>
                <a:path w="833" h="2138">
                  <a:moveTo>
                    <a:pt x="833" y="1738"/>
                  </a:moveTo>
                  <a:lnTo>
                    <a:pt x="0" y="2138"/>
                  </a:lnTo>
                  <a:lnTo>
                    <a:pt x="0" y="0"/>
                  </a:lnTo>
                  <a:lnTo>
                    <a:pt x="833" y="240"/>
                  </a:lnTo>
                  <a:lnTo>
                    <a:pt x="833" y="1738"/>
                  </a:lnTo>
                  <a:lnTo>
                    <a:pt x="833" y="1738"/>
                  </a:lnTo>
                  <a:lnTo>
                    <a:pt x="833" y="1738"/>
                  </a:lnTo>
                  <a:close/>
                </a:path>
              </a:pathLst>
            </a:custGeom>
            <a:gradFill>
              <a:gsLst>
                <a:gs pos="82000">
                  <a:srgbClr val="61B943"/>
                </a:gs>
                <a:gs pos="0">
                  <a:srgbClr val="64BE46"/>
                </a:gs>
                <a:gs pos="100000">
                  <a:srgbClr val="58AD3D"/>
                </a:gs>
              </a:gsLst>
              <a:lin ang="0" scaled="1"/>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31" name="Picture 30"/>
            <p:cNvPicPr>
              <a:picLocks noChangeAspect="1"/>
            </p:cNvPicPr>
            <p:nvPr/>
          </p:nvPicPr>
          <p:blipFill rotWithShape="1">
            <a:blip r:embed="rId6">
              <a:extLst>
                <a:ext uri="{28A0092B-C50C-407E-A947-70E740481C1C}">
                  <a14:useLocalDpi xmlns:a14="http://schemas.microsoft.com/office/drawing/2010/main" val="0"/>
                </a:ext>
              </a:extLst>
            </a:blip>
            <a:srcRect l="18554" t="18217" r="70590" b="32293"/>
            <a:stretch/>
          </p:blipFill>
          <p:spPr bwMode="gray">
            <a:xfrm>
              <a:off x="2261460" y="1249363"/>
              <a:ext cx="1323308" cy="3394075"/>
            </a:xfrm>
            <a:prstGeom prst="rect">
              <a:avLst/>
            </a:prstGeom>
          </p:spPr>
        </p:pic>
      </p:grpSp>
      <p:grpSp>
        <p:nvGrpSpPr>
          <p:cNvPr id="32" name="Group 31"/>
          <p:cNvGrpSpPr/>
          <p:nvPr userDrawn="1"/>
        </p:nvGrpSpPr>
        <p:grpSpPr bwMode="gray">
          <a:xfrm>
            <a:off x="3497033" y="990600"/>
            <a:ext cx="1676400" cy="3394075"/>
            <a:chOff x="3633788" y="1249363"/>
            <a:chExt cx="1676400" cy="3394075"/>
          </a:xfrm>
          <a:effectLst>
            <a:outerShdw blurRad="508000" dist="431800" dir="5400000" algn="ctr" rotWithShape="0">
              <a:srgbClr val="292929">
                <a:alpha val="20000"/>
              </a:srgbClr>
            </a:outerShdw>
          </a:effectLst>
        </p:grpSpPr>
        <p:sp>
          <p:nvSpPr>
            <p:cNvPr id="33" name="Freeform 9"/>
            <p:cNvSpPr>
              <a:spLocks/>
            </p:cNvSpPr>
            <p:nvPr/>
          </p:nvSpPr>
          <p:spPr bwMode="gray">
            <a:xfrm>
              <a:off x="3633788" y="1249363"/>
              <a:ext cx="1676400" cy="3394075"/>
            </a:xfrm>
            <a:custGeom>
              <a:avLst/>
              <a:gdLst>
                <a:gd name="T0" fmla="*/ 1056 w 1056"/>
                <a:gd name="T1" fmla="*/ 1738 h 2138"/>
                <a:gd name="T2" fmla="*/ 0 w 1056"/>
                <a:gd name="T3" fmla="*/ 2138 h 2138"/>
                <a:gd name="T4" fmla="*/ 0 w 1056"/>
                <a:gd name="T5" fmla="*/ 0 h 2138"/>
                <a:gd name="T6" fmla="*/ 1056 w 1056"/>
                <a:gd name="T7" fmla="*/ 240 h 2138"/>
                <a:gd name="T8" fmla="*/ 1056 w 1056"/>
                <a:gd name="T9" fmla="*/ 1738 h 2138"/>
                <a:gd name="T10" fmla="*/ 1056 w 1056"/>
                <a:gd name="T11" fmla="*/ 1738 h 2138"/>
                <a:gd name="T12" fmla="*/ 1056 w 1056"/>
                <a:gd name="T13" fmla="*/ 1738 h 2138"/>
              </a:gdLst>
              <a:ahLst/>
              <a:cxnLst>
                <a:cxn ang="0">
                  <a:pos x="T0" y="T1"/>
                </a:cxn>
                <a:cxn ang="0">
                  <a:pos x="T2" y="T3"/>
                </a:cxn>
                <a:cxn ang="0">
                  <a:pos x="T4" y="T5"/>
                </a:cxn>
                <a:cxn ang="0">
                  <a:pos x="T6" y="T7"/>
                </a:cxn>
                <a:cxn ang="0">
                  <a:pos x="T8" y="T9"/>
                </a:cxn>
                <a:cxn ang="0">
                  <a:pos x="T10" y="T11"/>
                </a:cxn>
                <a:cxn ang="0">
                  <a:pos x="T12" y="T13"/>
                </a:cxn>
              </a:cxnLst>
              <a:rect l="0" t="0" r="r" b="b"/>
              <a:pathLst>
                <a:path w="1056" h="2138">
                  <a:moveTo>
                    <a:pt x="1056" y="1738"/>
                  </a:moveTo>
                  <a:lnTo>
                    <a:pt x="0" y="2138"/>
                  </a:lnTo>
                  <a:lnTo>
                    <a:pt x="0" y="0"/>
                  </a:lnTo>
                  <a:lnTo>
                    <a:pt x="1056" y="240"/>
                  </a:lnTo>
                  <a:lnTo>
                    <a:pt x="1056" y="1738"/>
                  </a:lnTo>
                  <a:lnTo>
                    <a:pt x="1056" y="1738"/>
                  </a:lnTo>
                  <a:lnTo>
                    <a:pt x="1056" y="1738"/>
                  </a:lnTo>
                  <a:close/>
                </a:path>
              </a:pathLst>
            </a:custGeom>
            <a:gradFill>
              <a:gsLst>
                <a:gs pos="83000">
                  <a:srgbClr val="308A9F"/>
                </a:gs>
                <a:gs pos="0">
                  <a:srgbClr val="3497AE"/>
                </a:gs>
                <a:gs pos="100000">
                  <a:srgbClr val="297587"/>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34" name="Picture 33"/>
            <p:cNvPicPr>
              <a:picLocks noChangeAspect="1"/>
            </p:cNvPicPr>
            <p:nvPr/>
          </p:nvPicPr>
          <p:blipFill rotWithShape="1">
            <a:blip r:embed="rId7">
              <a:extLst>
                <a:ext uri="{28A0092B-C50C-407E-A947-70E740481C1C}">
                  <a14:useLocalDpi xmlns:a14="http://schemas.microsoft.com/office/drawing/2010/main" val="0"/>
                </a:ext>
              </a:extLst>
            </a:blip>
            <a:srcRect l="30425" t="18217" r="55821" b="32293"/>
            <a:stretch/>
          </p:blipFill>
          <p:spPr bwMode="gray">
            <a:xfrm>
              <a:off x="3633788" y="1249363"/>
              <a:ext cx="1676400" cy="3394075"/>
            </a:xfrm>
            <a:prstGeom prst="rect">
              <a:avLst/>
            </a:prstGeom>
          </p:spPr>
        </p:pic>
      </p:grpSp>
      <p:sp>
        <p:nvSpPr>
          <p:cNvPr id="35" name="Freeform 12"/>
          <p:cNvSpPr>
            <a:spLocks/>
          </p:cNvSpPr>
          <p:nvPr userDrawn="1"/>
        </p:nvSpPr>
        <p:spPr bwMode="gray">
          <a:xfrm>
            <a:off x="1" y="4503810"/>
            <a:ext cx="1453956" cy="843084"/>
          </a:xfrm>
          <a:custGeom>
            <a:avLst/>
            <a:gdLst>
              <a:gd name="T0" fmla="*/ 0 w 910"/>
              <a:gd name="T1" fmla="*/ 0 h 578"/>
              <a:gd name="T2" fmla="*/ 910 w 910"/>
              <a:gd name="T3" fmla="*/ 0 h 578"/>
              <a:gd name="T4" fmla="*/ 910 w 910"/>
              <a:gd name="T5" fmla="*/ 578 h 578"/>
              <a:gd name="T6" fmla="*/ 0 w 910"/>
              <a:gd name="T7" fmla="*/ 578 h 578"/>
              <a:gd name="T8" fmla="*/ 0 w 910"/>
              <a:gd name="T9" fmla="*/ 0 h 578"/>
              <a:gd name="T10" fmla="*/ 0 w 910"/>
              <a:gd name="T11" fmla="*/ 0 h 578"/>
            </a:gdLst>
            <a:ahLst/>
            <a:cxnLst>
              <a:cxn ang="0">
                <a:pos x="T0" y="T1"/>
              </a:cxn>
              <a:cxn ang="0">
                <a:pos x="T2" y="T3"/>
              </a:cxn>
              <a:cxn ang="0">
                <a:pos x="T4" y="T5"/>
              </a:cxn>
              <a:cxn ang="0">
                <a:pos x="T6" y="T7"/>
              </a:cxn>
              <a:cxn ang="0">
                <a:pos x="T8" y="T9"/>
              </a:cxn>
              <a:cxn ang="0">
                <a:pos x="T10" y="T11"/>
              </a:cxn>
            </a:cxnLst>
            <a:rect l="0" t="0" r="r" b="b"/>
            <a:pathLst>
              <a:path w="910" h="578">
                <a:moveTo>
                  <a:pt x="0" y="0"/>
                </a:moveTo>
                <a:lnTo>
                  <a:pt x="910" y="0"/>
                </a:lnTo>
                <a:lnTo>
                  <a:pt x="910" y="578"/>
                </a:lnTo>
                <a:lnTo>
                  <a:pt x="0" y="578"/>
                </a:lnTo>
                <a:lnTo>
                  <a:pt x="0" y="0"/>
                </a:lnTo>
                <a:lnTo>
                  <a:pt x="0" y="0"/>
                </a:lnTo>
                <a:close/>
              </a:path>
            </a:pathLst>
          </a:custGeom>
          <a:solidFill>
            <a:srgbClr val="5F5F5F">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6" name="Freeform 13"/>
          <p:cNvSpPr>
            <a:spLocks/>
          </p:cNvSpPr>
          <p:nvPr userDrawn="1"/>
        </p:nvSpPr>
        <p:spPr bwMode="gray">
          <a:xfrm>
            <a:off x="1501776" y="4503810"/>
            <a:ext cx="10683875" cy="843084"/>
          </a:xfrm>
          <a:custGeom>
            <a:avLst/>
            <a:gdLst>
              <a:gd name="T0" fmla="*/ 0 w 6730"/>
              <a:gd name="T1" fmla="*/ 0 h 578"/>
              <a:gd name="T2" fmla="*/ 6730 w 6730"/>
              <a:gd name="T3" fmla="*/ 0 h 578"/>
              <a:gd name="T4" fmla="*/ 6730 w 6730"/>
              <a:gd name="T5" fmla="*/ 578 h 578"/>
              <a:gd name="T6" fmla="*/ 0 w 6730"/>
              <a:gd name="T7" fmla="*/ 578 h 578"/>
              <a:gd name="T8" fmla="*/ 0 w 6730"/>
              <a:gd name="T9" fmla="*/ 0 h 578"/>
              <a:gd name="T10" fmla="*/ 0 w 6730"/>
              <a:gd name="T11" fmla="*/ 0 h 578"/>
            </a:gdLst>
            <a:ahLst/>
            <a:cxnLst>
              <a:cxn ang="0">
                <a:pos x="T0" y="T1"/>
              </a:cxn>
              <a:cxn ang="0">
                <a:pos x="T2" y="T3"/>
              </a:cxn>
              <a:cxn ang="0">
                <a:pos x="T4" y="T5"/>
              </a:cxn>
              <a:cxn ang="0">
                <a:pos x="T6" y="T7"/>
              </a:cxn>
              <a:cxn ang="0">
                <a:pos x="T8" y="T9"/>
              </a:cxn>
              <a:cxn ang="0">
                <a:pos x="T10" y="T11"/>
              </a:cxn>
            </a:cxnLst>
            <a:rect l="0" t="0" r="r" b="b"/>
            <a:pathLst>
              <a:path w="6730" h="578">
                <a:moveTo>
                  <a:pt x="0" y="0"/>
                </a:moveTo>
                <a:lnTo>
                  <a:pt x="6730" y="0"/>
                </a:lnTo>
                <a:lnTo>
                  <a:pt x="6730" y="578"/>
                </a:lnTo>
                <a:lnTo>
                  <a:pt x="0" y="578"/>
                </a:lnTo>
                <a:lnTo>
                  <a:pt x="0" y="0"/>
                </a:lnTo>
                <a:lnTo>
                  <a:pt x="0" y="0"/>
                </a:lnTo>
                <a:close/>
              </a:path>
            </a:pathLst>
          </a:custGeom>
          <a:solidFill>
            <a:srgbClr val="5F5F5F">
              <a:lumMod val="75000"/>
            </a:srgbClr>
          </a:solidFill>
          <a:ln>
            <a:noFill/>
          </a:ln>
        </p:spPr>
        <p:txBody>
          <a:bodyPr vert="horz" wrap="square" lIns="274320" tIns="45720" rIns="91440" bIns="45720" numCol="1"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gradFill>
                <a:gsLst>
                  <a:gs pos="0">
                    <a:srgbClr val="FFFFFF"/>
                  </a:gs>
                  <a:gs pos="86000">
                    <a:srgbClr val="FFFFFF"/>
                  </a:gs>
                </a:gsLst>
                <a:lin ang="10800000" scaled="1"/>
              </a:gradFill>
              <a:effectLst/>
              <a:uLnTx/>
              <a:uFillTx/>
            </a:endParaRPr>
          </a:p>
        </p:txBody>
      </p:sp>
      <p:sp>
        <p:nvSpPr>
          <p:cNvPr id="39" name="Content Placeholder 37"/>
          <p:cNvSpPr>
            <a:spLocks noGrp="1"/>
          </p:cNvSpPr>
          <p:nvPr>
            <p:ph sz="quarter" idx="10" hasCustomPrompt="1"/>
          </p:nvPr>
        </p:nvSpPr>
        <p:spPr>
          <a:xfrm>
            <a:off x="1700212" y="4503810"/>
            <a:ext cx="10337800" cy="824760"/>
          </a:xfrm>
        </p:spPr>
        <p:txBody>
          <a:bodyPr anchor="ctr"/>
          <a:lstStyle>
            <a:lvl1pPr marL="0" indent="0">
              <a:buFont typeface="Arial" pitchFamily="34" charset="0"/>
              <a:buNone/>
              <a:defRPr kumimoji="0" lang="en-US" sz="6000" b="0" i="0" u="none" strike="noStrike" kern="0" cap="none" spc="0" normalizeH="0" baseline="0" dirty="0">
                <a:ln>
                  <a:noFill/>
                </a:ln>
                <a:gradFill>
                  <a:gsLst>
                    <a:gs pos="0">
                      <a:srgbClr val="FFFFFF"/>
                    </a:gs>
                    <a:gs pos="86000">
                      <a:srgbClr val="FFFFFF"/>
                    </a:gs>
                  </a:gsLst>
                  <a:lin ang="10800000" scaled="1"/>
                </a:gra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mtClean="0"/>
              <a:t>Click to…</a:t>
            </a:r>
            <a:endParaRPr lang="en-US" dirty="0"/>
          </a:p>
        </p:txBody>
      </p:sp>
      <p:sp>
        <p:nvSpPr>
          <p:cNvPr id="41" name="Content Placeholder 40"/>
          <p:cNvSpPr>
            <a:spLocks noGrp="1"/>
          </p:cNvSpPr>
          <p:nvPr>
            <p:ph sz="quarter" idx="11" hasCustomPrompt="1"/>
          </p:nvPr>
        </p:nvSpPr>
        <p:spPr>
          <a:xfrm>
            <a:off x="7618413" y="2458976"/>
            <a:ext cx="4419600" cy="498598"/>
          </a:xfrm>
        </p:spPr>
        <p:txBody>
          <a:bodyPr anchor="b"/>
          <a:lstStyle>
            <a:lvl1pPr marL="0" indent="0">
              <a:buFont typeface="Arial" pitchFamily="34" charset="0"/>
              <a:buNone/>
              <a:defRPr sz="3600" baseline="0"/>
            </a:lvl1pPr>
          </a:lstStyle>
          <a:p>
            <a:pPr lvl="0"/>
            <a:r>
              <a:rPr lang="en-US" dirty="0" smtClean="0"/>
              <a:t>Click to edit text</a:t>
            </a:r>
            <a:endParaRPr lang="en-US" dirty="0"/>
          </a:p>
        </p:txBody>
      </p:sp>
      <p:sp>
        <p:nvSpPr>
          <p:cNvPr id="22" name="TextBox 21"/>
          <p:cNvSpPr txBox="1"/>
          <p:nvPr userDrawn="1"/>
        </p:nvSpPr>
        <p:spPr>
          <a:xfrm>
            <a:off x="4295041" y="6582117"/>
            <a:ext cx="3598742" cy="161583"/>
          </a:xfrm>
          <a:prstGeom prst="rect">
            <a:avLst/>
          </a:prstGeom>
          <a:noFill/>
        </p:spPr>
        <p:txBody>
          <a:bodyPr wrap="none" lIns="0" tIns="0" rIns="0" bIns="0" rtlCol="0" anchor="ctr">
            <a:spAutoFit/>
          </a:bodyPr>
          <a:lstStyle/>
          <a:p>
            <a:pPr algn="ctr"/>
            <a:r>
              <a:rPr lang="en-US" sz="1050" b="0" spc="150" baseline="0" dirty="0" smtClean="0">
                <a:gradFill>
                  <a:gsLst>
                    <a:gs pos="0">
                      <a:srgbClr val="292929">
                        <a:alpha val="50000"/>
                      </a:srgbClr>
                    </a:gs>
                    <a:gs pos="86000">
                      <a:srgbClr val="292929">
                        <a:alpha val="50000"/>
                      </a:srgbClr>
                    </a:gs>
                  </a:gsLst>
                  <a:lin ang="5400000" scaled="0"/>
                </a:gradFill>
                <a:latin typeface="Segoe Semibold" pitchFamily="34" charset="0"/>
              </a:rPr>
              <a:t>MICROSOFT CONFIDENTIAL – INTERNAL ONLY</a:t>
            </a:r>
          </a:p>
        </p:txBody>
      </p:sp>
      <p:sp>
        <p:nvSpPr>
          <p:cNvPr id="37" name="Content Placeholder 40"/>
          <p:cNvSpPr>
            <a:spLocks noGrp="1"/>
          </p:cNvSpPr>
          <p:nvPr>
            <p:ph sz="quarter" idx="12" hasCustomPrompt="1"/>
          </p:nvPr>
        </p:nvSpPr>
        <p:spPr>
          <a:xfrm>
            <a:off x="7618413" y="3844600"/>
            <a:ext cx="4419600" cy="387798"/>
          </a:xfrm>
        </p:spPr>
        <p:txBody>
          <a:bodyPr anchor="b"/>
          <a:lstStyle>
            <a:lvl1pPr marL="0" indent="0">
              <a:buFont typeface="Arial" pitchFamily="34" charset="0"/>
              <a:buNone/>
              <a:defRPr sz="2800" baseline="0"/>
            </a:lvl1pPr>
          </a:lstStyle>
          <a:p>
            <a:pPr lvl="0"/>
            <a:r>
              <a:rPr lang="en-US" dirty="0" smtClean="0"/>
              <a:t>Click to edit text</a:t>
            </a:r>
            <a:endParaRPr lang="en-US" dirty="0"/>
          </a:p>
        </p:txBody>
      </p:sp>
    </p:spTree>
    <p:extLst>
      <p:ext uri="{BB962C8B-B14F-4D97-AF65-F5344CB8AC3E}">
        <p14:creationId xmlns:p14="http://schemas.microsoft.com/office/powerpoint/2010/main" val="4138309595"/>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4" name="Text Placeholder 10"/>
          <p:cNvSpPr>
            <a:spLocks noGrp="1"/>
          </p:cNvSpPr>
          <p:nvPr>
            <p:ph type="body" sz="quarter" idx="11" hasCustomPrompt="1"/>
          </p:nvPr>
        </p:nvSpPr>
        <p:spPr>
          <a:xfrm>
            <a:off x="644525" y="858636"/>
            <a:ext cx="10972800" cy="221599"/>
          </a:xfrm>
        </p:spPr>
        <p:txBody>
          <a:bodyPr/>
          <a:lstStyle>
            <a:lvl1pPr marL="0" indent="0">
              <a:buNone/>
              <a:defRPr sz="1600" b="1" cap="all" baseline="0"/>
            </a:lvl1pPr>
          </a:lstStyle>
          <a:p>
            <a:pPr lvl="0"/>
            <a:r>
              <a:rPr lang="en-US" dirty="0" smtClean="0"/>
              <a:t>CLICK TO EDIT SUBTITLE</a:t>
            </a:r>
            <a:endParaRPr lang="en-US" dirty="0"/>
          </a:p>
        </p:txBody>
      </p:sp>
    </p:spTree>
    <p:extLst>
      <p:ext uri="{BB962C8B-B14F-4D97-AF65-F5344CB8AC3E}">
        <p14:creationId xmlns:p14="http://schemas.microsoft.com/office/powerpoint/2010/main" val="307706885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4" name="Text Placeholder 10"/>
          <p:cNvSpPr>
            <a:spLocks noGrp="1"/>
          </p:cNvSpPr>
          <p:nvPr>
            <p:ph type="body" sz="quarter" idx="11" hasCustomPrompt="1"/>
          </p:nvPr>
        </p:nvSpPr>
        <p:spPr>
          <a:xfrm>
            <a:off x="644525" y="858636"/>
            <a:ext cx="10972800" cy="221599"/>
          </a:xfrm>
        </p:spPr>
        <p:txBody>
          <a:bodyPr/>
          <a:lstStyle>
            <a:lvl1pPr marL="0" indent="0">
              <a:buNone/>
              <a:defRPr sz="1600" b="1" cap="all" baseline="0"/>
            </a:lvl1pPr>
          </a:lstStyle>
          <a:p>
            <a:pPr lvl="0"/>
            <a:r>
              <a:rPr lang="en-US" dirty="0" smtClean="0"/>
              <a:t>CLICK TO EDIT SUBTITLE</a:t>
            </a:r>
            <a:endParaRPr lang="en-US" dirty="0"/>
          </a:p>
        </p:txBody>
      </p:sp>
    </p:spTree>
    <p:extLst>
      <p:ext uri="{BB962C8B-B14F-4D97-AF65-F5344CB8AC3E}">
        <p14:creationId xmlns:p14="http://schemas.microsoft.com/office/powerpoint/2010/main" val="258497193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8834544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24182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5742311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6340796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724" r:id="rId4"/>
    <p:sldLayoutId id="2147483725" r:id="rId5"/>
    <p:sldLayoutId id="2147483726" r:id="rId6"/>
    <p:sldLayoutId id="2147483727" r:id="rId7"/>
    <p:sldLayoutId id="2147483696" r:id="rId8"/>
    <p:sldLayoutId id="2147483697" r:id="rId9"/>
    <p:sldLayoutId id="2147483698" r:id="rId10"/>
    <p:sldLayoutId id="2147483699" r:id="rId11"/>
    <p:sldLayoutId id="2147483700" r:id="rId12"/>
    <p:sldLayoutId id="2147483701" r:id="rId13"/>
    <p:sldLayoutId id="2147483702" r:id="rId14"/>
    <p:sldLayoutId id="2147483722" r:id="rId15"/>
    <p:sldLayoutId id="2147483703" r:id="rId16"/>
    <p:sldLayoutId id="2147483704" r:id="rId17"/>
    <p:sldLayoutId id="2147483729" r:id="rId18"/>
    <p:sldLayoutId id="2147483730" r:id="rId19"/>
    <p:sldLayoutId id="2147483731" r:id="rId20"/>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tx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2.xml"/><Relationship Id="rId1" Type="http://schemas.openxmlformats.org/officeDocument/2006/relationships/tags" Target="../tags/tag4.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7.xml"/><Relationship Id="rId7" Type="http://schemas.openxmlformats.org/officeDocument/2006/relationships/image" Target="../media/image23.png"/><Relationship Id="rId2" Type="http://schemas.openxmlformats.org/officeDocument/2006/relationships/slideLayout" Target="../slideLayouts/slideLayout12.xml"/><Relationship Id="rId1" Type="http://schemas.openxmlformats.org/officeDocument/2006/relationships/tags" Target="../tags/tag5.xml"/><Relationship Id="rId6" Type="http://schemas.openxmlformats.org/officeDocument/2006/relationships/image" Target="../media/image22.png"/><Relationship Id="rId5" Type="http://schemas.openxmlformats.org/officeDocument/2006/relationships/image" Target="../media/image20.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9.xml"/><Relationship Id="rId7" Type="http://schemas.openxmlformats.org/officeDocument/2006/relationships/image" Target="../media/image23.png"/><Relationship Id="rId2" Type="http://schemas.openxmlformats.org/officeDocument/2006/relationships/slideLayout" Target="../slideLayouts/slideLayout12.xml"/><Relationship Id="rId1" Type="http://schemas.openxmlformats.org/officeDocument/2006/relationships/tags" Target="../tags/tag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9.xml"/><Relationship Id="rId1" Type="http://schemas.openxmlformats.org/officeDocument/2006/relationships/tags" Target="../tags/tag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3.png"/><Relationship Id="rId2" Type="http://schemas.openxmlformats.org/officeDocument/2006/relationships/slideLayout" Target="../slideLayouts/slideLayout12.xml"/><Relationship Id="rId1" Type="http://schemas.openxmlformats.org/officeDocument/2006/relationships/tags" Target="../tags/tag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1.xml"/><Relationship Id="rId1" Type="http://schemas.openxmlformats.org/officeDocument/2006/relationships/tags" Target="../tags/tag10.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0.xml"/><Relationship Id="rId1" Type="http://schemas.openxmlformats.org/officeDocument/2006/relationships/tags" Target="../tags/tag11.xml"/><Relationship Id="rId6" Type="http://schemas.openxmlformats.org/officeDocument/2006/relationships/image" Target="../media/image26.png"/><Relationship Id="rId5" Type="http://schemas.openxmlformats.org/officeDocument/2006/relationships/image" Target="../media/image23.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tags" Target="../tags/tag12.xml"/><Relationship Id="rId5" Type="http://schemas.openxmlformats.org/officeDocument/2006/relationships/image" Target="../media/image26.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8" Type="http://schemas.openxmlformats.org/officeDocument/2006/relationships/hyperlink" Target="http://blogs.msdn.com/workflowteam" TargetMode="External"/><Relationship Id="rId3" Type="http://schemas.openxmlformats.org/officeDocument/2006/relationships/image" Target="../media/image1.png"/><Relationship Id="rId7" Type="http://schemas.openxmlformats.org/officeDocument/2006/relationships/hyperlink" Target="http://bit.ly/wfuservoice"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hyperlink" Target="http://code.msdn.microsoft.com/" TargetMode="External"/><Relationship Id="rId5" Type="http://schemas.openxmlformats.org/officeDocument/2006/relationships/image" Target="../media/image28.png"/><Relationship Id="rId10" Type="http://schemas.openxmlformats.org/officeDocument/2006/relationships/hyperlink" Target="http://wf.codeplex.com/" TargetMode="External"/><Relationship Id="rId4" Type="http://schemas.openxmlformats.org/officeDocument/2006/relationships/image" Target="../media/image27.png"/><Relationship Id="rId9" Type="http://schemas.openxmlformats.org/officeDocument/2006/relationships/hyperlink" Target="http://msdn.microsoft.com/wf"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twitter.com/" TargetMode="External"/><Relationship Id="rId3" Type="http://schemas.openxmlformats.org/officeDocument/2006/relationships/image" Target="../media/image1.png"/><Relationship Id="rId7"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hyperlink" Target="http://www.facebook.com/visualstudio" TargetMode="External"/><Relationship Id="rId5" Type="http://schemas.openxmlformats.org/officeDocument/2006/relationships/hyperlink" Target="http://blogs.msdn.com/b/jasonz/" TargetMode="External"/><Relationship Id="rId4" Type="http://schemas.openxmlformats.org/officeDocument/2006/relationships/hyperlink" Target="http://www.microsoft.com/visualstudio/en-us" TargetMode="External"/><Relationship Id="rId9" Type="http://schemas.openxmlformats.org/officeDocument/2006/relationships/hyperlink" Target="http://blogs.msdn.com/b/somasegar/"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www.microsoft.com/learning" TargetMode="External"/><Relationship Id="rId13" Type="http://schemas.openxmlformats.org/officeDocument/2006/relationships/image" Target="../media/image28.png"/><Relationship Id="rId3" Type="http://schemas.openxmlformats.org/officeDocument/2006/relationships/image" Target="../media/image29.png"/><Relationship Id="rId7" Type="http://schemas.openxmlformats.org/officeDocument/2006/relationships/image" Target="../media/image31.png"/><Relationship Id="rId12" Type="http://schemas.openxmlformats.org/officeDocument/2006/relationships/hyperlink" Target="http://microsoft.com/msdn"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30.emf"/><Relationship Id="rId11" Type="http://schemas.microsoft.com/office/2007/relationships/hdphoto" Target="../media/hdphoto2.wdp"/><Relationship Id="rId5" Type="http://schemas.openxmlformats.org/officeDocument/2006/relationships/hyperlink" Target="http://northamerica.msteched.com/" TargetMode="External"/><Relationship Id="rId10" Type="http://schemas.openxmlformats.org/officeDocument/2006/relationships/image" Target="../media/image32.png"/><Relationship Id="rId4" Type="http://schemas.microsoft.com/office/2007/relationships/hdphoto" Target="../media/hdphoto1.wdp"/><Relationship Id="rId9" Type="http://schemas.openxmlformats.org/officeDocument/2006/relationships/hyperlink" Target="http://microsoft.com/technet"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png"/><Relationship Id="rId7"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png"/><Relationship Id="rId9" Type="http://schemas.openxmlformats.org/officeDocument/2006/relationships/image" Target="../media/image39.jpeg"/></Relationships>
</file>

<file path=ppt/slides/_rels/slide2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40.jpeg"/><Relationship Id="rId7"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9.xml"/><Relationship Id="rId1" Type="http://schemas.openxmlformats.org/officeDocument/2006/relationships/tags" Target="../tags/tag1.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What’s New in WF4.5</a:t>
            </a:r>
            <a:endParaRPr lang="en-US" dirty="0"/>
          </a:p>
        </p:txBody>
      </p:sp>
      <p:sp>
        <p:nvSpPr>
          <p:cNvPr id="3" name="Subtitle 2"/>
          <p:cNvSpPr>
            <a:spLocks noGrp="1"/>
          </p:cNvSpPr>
          <p:nvPr>
            <p:ph type="subTitle" idx="1"/>
          </p:nvPr>
        </p:nvSpPr>
        <p:spPr/>
        <p:txBody>
          <a:bodyPr/>
          <a:lstStyle/>
          <a:p>
            <a:r>
              <a:rPr lang="en-US" dirty="0" smtClean="0"/>
              <a:t>Dave </a:t>
            </a:r>
            <a:r>
              <a:rPr lang="en-US" dirty="0" err="1" smtClean="0"/>
              <a:t>Cliffe</a:t>
            </a:r>
            <a:endParaRPr lang="en-US" dirty="0" smtClean="0"/>
          </a:p>
          <a:p>
            <a:r>
              <a:rPr lang="en-US" dirty="0" smtClean="0"/>
              <a:t>Program Manager</a:t>
            </a:r>
          </a:p>
          <a:p>
            <a:r>
              <a:rPr lang="en-US" dirty="0" smtClean="0"/>
              <a:t>Microsoft Corporation</a:t>
            </a:r>
            <a:endParaRPr lang="en-US" dirty="0"/>
          </a:p>
        </p:txBody>
      </p:sp>
      <p:sp useBgFill="1">
        <p:nvSpPr>
          <p:cNvPr id="4"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Rectangle 4"/>
          <p:cNvSpPr/>
          <p:nvPr/>
        </p:nvSpPr>
        <p:spPr>
          <a:xfrm>
            <a:off x="519113" y="228600"/>
            <a:ext cx="981359" cy="369332"/>
          </a:xfrm>
          <a:prstGeom prst="rect">
            <a:avLst/>
          </a:prstGeom>
        </p:spPr>
        <p:txBody>
          <a:bodyPr wrap="none">
            <a:spAutoFit/>
          </a:bodyPr>
          <a:lstStyle/>
          <a:p>
            <a:r>
              <a:rPr lang="en-US" dirty="0" smtClean="0">
                <a:gradFill>
                  <a:gsLst>
                    <a:gs pos="0">
                      <a:schemeClr val="tx1"/>
                    </a:gs>
                    <a:gs pos="100000">
                      <a:schemeClr val="tx1"/>
                    </a:gs>
                  </a:gsLst>
                  <a:lin ang="5400000" scaled="0"/>
                </a:gradFill>
              </a:rPr>
              <a:t>DEV329</a:t>
            </a:r>
            <a:endParaRPr lang="en-US" dirty="0">
              <a:gradFill>
                <a:gsLst>
                  <a:gs pos="0">
                    <a:schemeClr val="tx1"/>
                  </a:gs>
                  <a:gs pos="100000">
                    <a:schemeClr val="tx1"/>
                  </a:gs>
                </a:gsLst>
                <a:lin ang="5400000" scaled="0"/>
              </a:gradFill>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a:t>
            </a:r>
            <a:endParaRPr lang="en-US" dirty="0"/>
          </a:p>
        </p:txBody>
      </p:sp>
      <p:sp>
        <p:nvSpPr>
          <p:cNvPr id="3" name="Subtitle 2"/>
          <p:cNvSpPr>
            <a:spLocks noGrp="1"/>
          </p:cNvSpPr>
          <p:nvPr>
            <p:ph type="subTitle" idx="1"/>
          </p:nvPr>
        </p:nvSpPr>
        <p:spPr/>
        <p:txBody>
          <a:bodyPr/>
          <a:lstStyle/>
          <a:p>
            <a:endParaRPr lang="en-US" dirty="0"/>
          </a:p>
        </p:txBody>
      </p:sp>
      <p:sp>
        <p:nvSpPr>
          <p:cNvPr id="2" name="Title 1"/>
          <p:cNvSpPr>
            <a:spLocks noGrp="1"/>
          </p:cNvSpPr>
          <p:nvPr>
            <p:ph type="ctrTitle"/>
          </p:nvPr>
        </p:nvSpPr>
        <p:spPr/>
        <p:txBody>
          <a:bodyPr/>
          <a:lstStyle/>
          <a:p>
            <a:r>
              <a:rPr lang="en-US" dirty="0" smtClean="0"/>
              <a:t>Contract-First Authoring</a:t>
            </a:r>
            <a:endParaRPr lang="en-US" dirty="0"/>
          </a:p>
        </p:txBody>
      </p:sp>
    </p:spTree>
    <p:extLst>
      <p:ext uri="{BB962C8B-B14F-4D97-AF65-F5344CB8AC3E}">
        <p14:creationId xmlns:p14="http://schemas.microsoft.com/office/powerpoint/2010/main" val="277399320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 - WF 3.5 Persistence</a:t>
            </a:r>
            <a:endParaRPr lang="en-US" dirty="0"/>
          </a:p>
        </p:txBody>
      </p:sp>
      <p:pic>
        <p:nvPicPr>
          <p:cNvPr id="1027" name="Picture 3" descr="C:\Artwork_Imagery\Icons - Illustrations\_ WINDOWS SERVER ICONS\Misc\Database cylind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4812" y="1981200"/>
            <a:ext cx="2286000" cy="26440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95233" y="1219200"/>
            <a:ext cx="5387843" cy="1981201"/>
          </a:xfrm>
          <a:prstGeom prst="rect">
            <a:avLst/>
          </a:prstGeom>
        </p:spPr>
        <p:style>
          <a:lnRef idx="1">
            <a:schemeClr val="accent1"/>
          </a:lnRef>
          <a:fillRef idx="3">
            <a:schemeClr val="accent1"/>
          </a:fillRef>
          <a:effectRef idx="2">
            <a:schemeClr val="accent1"/>
          </a:effectRef>
          <a:fontRef idx="minor">
            <a:schemeClr val="lt1"/>
          </a:fontRef>
        </p:style>
        <p:txBody>
          <a:bodyPr wrap="none" lIns="274320" tIns="274320" rIns="274320" bIns="274320" rtlCol="0" anchor="ctr" anchorCtr="0">
            <a:noAutofit/>
          </a:bodyPr>
          <a:lstStyle/>
          <a:p>
            <a:pPr algn="r"/>
            <a:r>
              <a:rPr lang="en-US" sz="3200" dirty="0" smtClean="0">
                <a:gradFill>
                  <a:gsLst>
                    <a:gs pos="0">
                      <a:schemeClr val="tx1"/>
                    </a:gs>
                    <a:gs pos="100000">
                      <a:schemeClr val="tx1"/>
                    </a:gs>
                  </a:gsLst>
                  <a:lin ang="5400000" scaled="0"/>
                </a:gradFill>
              </a:rPr>
              <a:t>Workflow Definition</a:t>
            </a:r>
          </a:p>
          <a:p>
            <a:pPr algn="r"/>
            <a:r>
              <a:rPr lang="en-US" sz="3200" dirty="0" smtClean="0">
                <a:gradFill>
                  <a:gsLst>
                    <a:gs pos="0">
                      <a:schemeClr val="tx1"/>
                    </a:gs>
                    <a:gs pos="100000">
                      <a:schemeClr val="tx1"/>
                    </a:gs>
                  </a:gsLst>
                  <a:lin ang="5400000" scaled="0"/>
                </a:gradFill>
              </a:rPr>
              <a:t>(XOML)</a:t>
            </a:r>
          </a:p>
        </p:txBody>
      </p:sp>
      <p:pic>
        <p:nvPicPr>
          <p:cNvPr id="1028" name="Picture 4" descr="C:\Artwork_Imagery\Icons - Illustrations\_ SUPER VISTA STYLE\flow diagram documen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973" y="1337172"/>
            <a:ext cx="1745256" cy="174525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84211" y="3406047"/>
            <a:ext cx="5410201" cy="1981201"/>
          </a:xfrm>
          <a:prstGeom prst="rect">
            <a:avLst/>
          </a:prstGeom>
        </p:spPr>
        <p:style>
          <a:lnRef idx="1">
            <a:schemeClr val="accent5"/>
          </a:lnRef>
          <a:fillRef idx="3">
            <a:schemeClr val="accent5"/>
          </a:fillRef>
          <a:effectRef idx="2">
            <a:schemeClr val="accent5"/>
          </a:effectRef>
          <a:fontRef idx="minor">
            <a:schemeClr val="lt1"/>
          </a:fontRef>
        </p:style>
        <p:txBody>
          <a:bodyPr wrap="square" lIns="274320" tIns="274320" rIns="274320" bIns="274320" rtlCol="0" anchor="ctr" anchorCtr="0">
            <a:noAutofit/>
          </a:bodyPr>
          <a:lstStyle>
            <a:defPPr>
              <a:defRPr lang="en-US"/>
            </a:defPPr>
            <a:lvl1pPr>
              <a:defRPr sz="3200">
                <a:gradFill>
                  <a:gsLst>
                    <a:gs pos="0">
                      <a:schemeClr val="tx1"/>
                    </a:gs>
                    <a:gs pos="100000">
                      <a:schemeClr val="tx1"/>
                    </a:gs>
                  </a:gsLst>
                  <a:lin ang="5400000" scaled="0"/>
                </a:gra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en-US" dirty="0"/>
              <a:t>Instance Data</a:t>
            </a:r>
          </a:p>
        </p:txBody>
      </p:sp>
      <p:sp>
        <p:nvSpPr>
          <p:cNvPr id="5" name="TextBox 4"/>
          <p:cNvSpPr txBox="1"/>
          <p:nvPr/>
        </p:nvSpPr>
        <p:spPr>
          <a:xfrm>
            <a:off x="9193137" y="4877949"/>
            <a:ext cx="2641749" cy="492443"/>
          </a:xfrm>
          <a:prstGeom prst="rect">
            <a:avLst/>
          </a:prstGeom>
          <a:noFill/>
        </p:spPr>
        <p:txBody>
          <a:bodyPr wrap="none" lIns="0" tIns="0" rIns="0" bIns="0" rtlCol="0">
            <a:spAutoFit/>
          </a:bodyPr>
          <a:lstStyle/>
          <a:p>
            <a:r>
              <a:rPr lang="en-US" sz="3200" dirty="0" smtClean="0">
                <a:gradFill>
                  <a:gsLst>
                    <a:gs pos="0">
                      <a:schemeClr val="tx1"/>
                    </a:gs>
                    <a:gs pos="100000">
                      <a:schemeClr val="tx1"/>
                    </a:gs>
                  </a:gsLst>
                  <a:lin ang="5400000" scaled="0"/>
                </a:gradFill>
              </a:rPr>
              <a:t>Instance Store</a:t>
            </a:r>
          </a:p>
        </p:txBody>
      </p:sp>
      <p:pic>
        <p:nvPicPr>
          <p:cNvPr id="1029" name="Picture 5" descr="C:\Artwork_Imagery\Icons - Illustrations\_ XML ICONS\Binary Code documen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5348" y="3578207"/>
            <a:ext cx="796506" cy="170680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Curved Connector 6"/>
          <p:cNvCxnSpPr>
            <a:stCxn id="4" idx="3"/>
            <a:endCxn id="1027" idx="1"/>
          </p:cNvCxnSpPr>
          <p:nvPr/>
        </p:nvCxnSpPr>
        <p:spPr>
          <a:xfrm>
            <a:off x="6083076" y="2209801"/>
            <a:ext cx="3211736" cy="1093423"/>
          </a:xfrm>
          <a:prstGeom prst="curvedConnector3">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Curved Connector 13"/>
          <p:cNvCxnSpPr>
            <a:stCxn id="10" idx="3"/>
            <a:endCxn id="1027" idx="1"/>
          </p:cNvCxnSpPr>
          <p:nvPr/>
        </p:nvCxnSpPr>
        <p:spPr>
          <a:xfrm flipV="1">
            <a:off x="6094412" y="3303224"/>
            <a:ext cx="3200400" cy="1093424"/>
          </a:xfrm>
          <a:prstGeom prst="curvedConnector3">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9514204" y="3006759"/>
            <a:ext cx="1897127" cy="298145"/>
          </a:xfrm>
          <a:prstGeom prst="rect">
            <a:avLst/>
          </a:prstGeom>
        </p:spPr>
        <p:style>
          <a:lnRef idx="1">
            <a:schemeClr val="accent1"/>
          </a:lnRef>
          <a:fillRef idx="3">
            <a:schemeClr val="accent1"/>
          </a:fillRef>
          <a:effectRef idx="2">
            <a:schemeClr val="accent1"/>
          </a:effectRef>
          <a:fontRef idx="minor">
            <a:schemeClr val="lt1"/>
          </a:fontRef>
        </p:style>
        <p:txBody>
          <a:bodyPr wrap="none" lIns="274320" tIns="274320" rIns="274320" bIns="274320" rtlCol="0" anchor="ctr" anchorCtr="0">
            <a:noAutofit/>
          </a:bodyPr>
          <a:lstStyle/>
          <a:p>
            <a:pPr algn="ctr"/>
            <a:r>
              <a:rPr lang="en-US" sz="1000" dirty="0" smtClean="0">
                <a:gradFill>
                  <a:gsLst>
                    <a:gs pos="0">
                      <a:schemeClr val="tx1"/>
                    </a:gs>
                    <a:gs pos="100000">
                      <a:schemeClr val="tx1"/>
                    </a:gs>
                  </a:gsLst>
                  <a:lin ang="5400000" scaled="0"/>
                </a:gradFill>
              </a:rPr>
              <a:t>Workflow Definition</a:t>
            </a:r>
          </a:p>
          <a:p>
            <a:pPr algn="ctr"/>
            <a:r>
              <a:rPr lang="en-US" sz="1000" dirty="0" smtClean="0">
                <a:gradFill>
                  <a:gsLst>
                    <a:gs pos="0">
                      <a:schemeClr val="tx1"/>
                    </a:gs>
                    <a:gs pos="100000">
                      <a:schemeClr val="tx1"/>
                    </a:gs>
                  </a:gsLst>
                  <a:lin ang="5400000" scaled="0"/>
                </a:gradFill>
              </a:rPr>
              <a:t>(XOML)</a:t>
            </a:r>
          </a:p>
        </p:txBody>
      </p:sp>
      <p:sp>
        <p:nvSpPr>
          <p:cNvPr id="18" name="TextBox 17"/>
          <p:cNvSpPr txBox="1"/>
          <p:nvPr/>
        </p:nvSpPr>
        <p:spPr>
          <a:xfrm>
            <a:off x="9514204" y="3406047"/>
            <a:ext cx="1905000" cy="298145"/>
          </a:xfrm>
          <a:prstGeom prst="rect">
            <a:avLst/>
          </a:prstGeom>
        </p:spPr>
        <p:style>
          <a:lnRef idx="1">
            <a:schemeClr val="accent5"/>
          </a:lnRef>
          <a:fillRef idx="3">
            <a:schemeClr val="accent5"/>
          </a:fillRef>
          <a:effectRef idx="2">
            <a:schemeClr val="accent5"/>
          </a:effectRef>
          <a:fontRef idx="minor">
            <a:schemeClr val="lt1"/>
          </a:fontRef>
        </p:style>
        <p:txBody>
          <a:bodyPr wrap="square" lIns="274320" tIns="274320" rIns="274320" bIns="274320" rtlCol="0" anchor="ctr" anchorCtr="0">
            <a:noAutofit/>
          </a:bodyPr>
          <a:lstStyle>
            <a:defPPr>
              <a:defRPr lang="en-US"/>
            </a:defPPr>
            <a:lvl1pPr>
              <a:defRPr sz="3200">
                <a:gradFill>
                  <a:gsLst>
                    <a:gs pos="0">
                      <a:schemeClr val="tx1"/>
                    </a:gs>
                    <a:gs pos="100000">
                      <a:schemeClr val="tx1"/>
                    </a:gs>
                  </a:gsLst>
                  <a:lin ang="5400000" scaled="0"/>
                </a:gra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US" sz="1000" dirty="0"/>
              <a:t>Instance Data</a:t>
            </a:r>
          </a:p>
        </p:txBody>
      </p:sp>
    </p:spTree>
    <p:custDataLst>
      <p:tags r:id="rId1"/>
    </p:custDataLst>
    <p:extLst>
      <p:ext uri="{BB962C8B-B14F-4D97-AF65-F5344CB8AC3E}">
        <p14:creationId xmlns:p14="http://schemas.microsoft.com/office/powerpoint/2010/main" val="23824312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WF 4 Persistence</a:t>
            </a:r>
            <a:endParaRPr lang="en-US" dirty="0"/>
          </a:p>
        </p:txBody>
      </p:sp>
      <p:pic>
        <p:nvPicPr>
          <p:cNvPr id="1027" name="Picture 3" descr="C:\Artwork_Imagery\Icons - Illustrations\_ WINDOWS SERVER ICONS\Misc\Database cylind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4812" y="1981200"/>
            <a:ext cx="2286000" cy="2644048"/>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650973" y="1219200"/>
            <a:ext cx="5432103" cy="1981201"/>
            <a:chOff x="650973" y="1219200"/>
            <a:chExt cx="5432103" cy="1981201"/>
          </a:xfrm>
        </p:grpSpPr>
        <p:sp>
          <p:nvSpPr>
            <p:cNvPr id="4" name="TextBox 3"/>
            <p:cNvSpPr txBox="1"/>
            <p:nvPr/>
          </p:nvSpPr>
          <p:spPr>
            <a:xfrm>
              <a:off x="695233" y="1219200"/>
              <a:ext cx="5387843" cy="1981201"/>
            </a:xfrm>
            <a:prstGeom prst="rect">
              <a:avLst/>
            </a:prstGeom>
          </p:spPr>
          <p:style>
            <a:lnRef idx="1">
              <a:schemeClr val="accent1"/>
            </a:lnRef>
            <a:fillRef idx="3">
              <a:schemeClr val="accent1"/>
            </a:fillRef>
            <a:effectRef idx="2">
              <a:schemeClr val="accent1"/>
            </a:effectRef>
            <a:fontRef idx="minor">
              <a:schemeClr val="lt1"/>
            </a:fontRef>
          </p:style>
          <p:txBody>
            <a:bodyPr wrap="none" lIns="274320" tIns="274320" rIns="274320" bIns="274320" rtlCol="0" anchor="ctr" anchorCtr="0">
              <a:noAutofit/>
            </a:bodyPr>
            <a:lstStyle/>
            <a:p>
              <a:pPr algn="r"/>
              <a:r>
                <a:rPr lang="en-US" sz="3200" dirty="0" smtClean="0">
                  <a:gradFill>
                    <a:gsLst>
                      <a:gs pos="0">
                        <a:schemeClr val="tx1"/>
                      </a:gs>
                      <a:gs pos="100000">
                        <a:schemeClr val="tx1"/>
                      </a:gs>
                    </a:gsLst>
                    <a:lin ang="5400000" scaled="0"/>
                  </a:gradFill>
                </a:rPr>
                <a:t>Workflow Definition</a:t>
              </a:r>
            </a:p>
            <a:p>
              <a:pPr algn="r"/>
              <a:r>
                <a:rPr lang="en-US" sz="3200" dirty="0" smtClean="0">
                  <a:gradFill>
                    <a:gsLst>
                      <a:gs pos="0">
                        <a:schemeClr val="tx1"/>
                      </a:gs>
                      <a:gs pos="100000">
                        <a:schemeClr val="tx1"/>
                      </a:gs>
                    </a:gsLst>
                    <a:lin ang="5400000" scaled="0"/>
                  </a:gradFill>
                </a:rPr>
                <a:t>(XAML)</a:t>
              </a:r>
            </a:p>
          </p:txBody>
        </p:sp>
        <p:pic>
          <p:nvPicPr>
            <p:cNvPr id="1028" name="Picture 4" descr="C:\Artwork_Imagery\Icons - Illustrations\_ SUPER VISTA STYLE\flow diagram documen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973" y="1337172"/>
              <a:ext cx="1745256" cy="1745256"/>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p:cNvSpPr txBox="1"/>
          <p:nvPr/>
        </p:nvSpPr>
        <p:spPr>
          <a:xfrm>
            <a:off x="684211" y="3406047"/>
            <a:ext cx="5410201" cy="1981201"/>
          </a:xfrm>
          <a:prstGeom prst="rect">
            <a:avLst/>
          </a:prstGeom>
        </p:spPr>
        <p:style>
          <a:lnRef idx="1">
            <a:schemeClr val="accent5"/>
          </a:lnRef>
          <a:fillRef idx="3">
            <a:schemeClr val="accent5"/>
          </a:fillRef>
          <a:effectRef idx="2">
            <a:schemeClr val="accent5"/>
          </a:effectRef>
          <a:fontRef idx="minor">
            <a:schemeClr val="lt1"/>
          </a:fontRef>
        </p:style>
        <p:txBody>
          <a:bodyPr wrap="square" lIns="274320" tIns="274320" rIns="274320" bIns="274320" rtlCol="0" anchor="ctr" anchorCtr="0">
            <a:noAutofit/>
          </a:bodyPr>
          <a:lstStyle>
            <a:defPPr>
              <a:defRPr lang="en-US"/>
            </a:defPPr>
            <a:lvl1pPr>
              <a:defRPr sz="3200">
                <a:gradFill>
                  <a:gsLst>
                    <a:gs pos="0">
                      <a:schemeClr val="tx1"/>
                    </a:gs>
                    <a:gs pos="100000">
                      <a:schemeClr val="tx1"/>
                    </a:gs>
                  </a:gsLst>
                  <a:lin ang="5400000" scaled="0"/>
                </a:gra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en-US" dirty="0"/>
              <a:t>Instance Data</a:t>
            </a:r>
          </a:p>
        </p:txBody>
      </p:sp>
      <p:sp>
        <p:nvSpPr>
          <p:cNvPr id="5" name="TextBox 4"/>
          <p:cNvSpPr txBox="1"/>
          <p:nvPr/>
        </p:nvSpPr>
        <p:spPr>
          <a:xfrm>
            <a:off x="9193137" y="4877949"/>
            <a:ext cx="2641749" cy="492443"/>
          </a:xfrm>
          <a:prstGeom prst="rect">
            <a:avLst/>
          </a:prstGeom>
          <a:noFill/>
        </p:spPr>
        <p:txBody>
          <a:bodyPr wrap="none" lIns="0" tIns="0" rIns="0" bIns="0" rtlCol="0">
            <a:spAutoFit/>
          </a:bodyPr>
          <a:lstStyle/>
          <a:p>
            <a:r>
              <a:rPr lang="en-US" sz="3200" dirty="0" smtClean="0">
                <a:gradFill>
                  <a:gsLst>
                    <a:gs pos="0">
                      <a:schemeClr val="tx1"/>
                    </a:gs>
                    <a:gs pos="100000">
                      <a:schemeClr val="tx1"/>
                    </a:gs>
                  </a:gsLst>
                  <a:lin ang="5400000" scaled="0"/>
                </a:gradFill>
              </a:rPr>
              <a:t>Instance Store</a:t>
            </a:r>
          </a:p>
        </p:txBody>
      </p:sp>
      <p:pic>
        <p:nvPicPr>
          <p:cNvPr id="1029" name="Picture 5" descr="C:\Artwork_Imagery\Icons - Illustrations\_ XML ICONS\Binary Code documen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5348" y="3578207"/>
            <a:ext cx="796506" cy="1706800"/>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Curved Connector 13"/>
          <p:cNvCxnSpPr>
            <a:stCxn id="10" idx="3"/>
            <a:endCxn id="1027" idx="1"/>
          </p:cNvCxnSpPr>
          <p:nvPr/>
        </p:nvCxnSpPr>
        <p:spPr>
          <a:xfrm flipV="1">
            <a:off x="6094412" y="3303224"/>
            <a:ext cx="3200400" cy="1093424"/>
          </a:xfrm>
          <a:prstGeom prst="curvedConnector3">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9514204" y="3406047"/>
            <a:ext cx="1905000" cy="298145"/>
          </a:xfrm>
          <a:prstGeom prst="rect">
            <a:avLst/>
          </a:prstGeom>
        </p:spPr>
        <p:style>
          <a:lnRef idx="1">
            <a:schemeClr val="accent5"/>
          </a:lnRef>
          <a:fillRef idx="3">
            <a:schemeClr val="accent5"/>
          </a:fillRef>
          <a:effectRef idx="2">
            <a:schemeClr val="accent5"/>
          </a:effectRef>
          <a:fontRef idx="minor">
            <a:schemeClr val="lt1"/>
          </a:fontRef>
        </p:style>
        <p:txBody>
          <a:bodyPr wrap="square" lIns="274320" tIns="274320" rIns="274320" bIns="274320" rtlCol="0" anchor="ctr" anchorCtr="0">
            <a:noAutofit/>
          </a:bodyPr>
          <a:lstStyle>
            <a:defPPr>
              <a:defRPr lang="en-US"/>
            </a:defPPr>
            <a:lvl1pPr>
              <a:defRPr sz="3200">
                <a:gradFill>
                  <a:gsLst>
                    <a:gs pos="0">
                      <a:schemeClr val="tx1"/>
                    </a:gs>
                    <a:gs pos="100000">
                      <a:schemeClr val="tx1"/>
                    </a:gs>
                  </a:gsLst>
                  <a:lin ang="5400000" scaled="0"/>
                </a:gra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US" sz="1000" dirty="0"/>
              <a:t>Instance Data</a:t>
            </a:r>
          </a:p>
        </p:txBody>
      </p:sp>
    </p:spTree>
    <p:custDataLst>
      <p:tags r:id="rId1"/>
    </p:custDataLst>
    <p:extLst>
      <p:ext uri="{BB962C8B-B14F-4D97-AF65-F5344CB8AC3E}">
        <p14:creationId xmlns:p14="http://schemas.microsoft.com/office/powerpoint/2010/main" val="40110168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650973" y="1219200"/>
            <a:ext cx="5432103" cy="1981201"/>
            <a:chOff x="650973" y="1219200"/>
            <a:chExt cx="5432103" cy="1981201"/>
          </a:xfrm>
        </p:grpSpPr>
        <p:sp>
          <p:nvSpPr>
            <p:cNvPr id="20" name="TextBox 19"/>
            <p:cNvSpPr txBox="1"/>
            <p:nvPr/>
          </p:nvSpPr>
          <p:spPr>
            <a:xfrm>
              <a:off x="695233" y="1219200"/>
              <a:ext cx="5387843" cy="1981201"/>
            </a:xfrm>
            <a:prstGeom prst="rect">
              <a:avLst/>
            </a:prstGeom>
          </p:spPr>
          <p:style>
            <a:lnRef idx="1">
              <a:schemeClr val="accent1"/>
            </a:lnRef>
            <a:fillRef idx="3">
              <a:schemeClr val="accent1"/>
            </a:fillRef>
            <a:effectRef idx="2">
              <a:schemeClr val="accent1"/>
            </a:effectRef>
            <a:fontRef idx="minor">
              <a:schemeClr val="lt1"/>
            </a:fontRef>
          </p:style>
          <p:txBody>
            <a:bodyPr wrap="none" lIns="274320" tIns="274320" rIns="274320" bIns="274320" rtlCol="0" anchor="ctr" anchorCtr="0">
              <a:noAutofit/>
            </a:bodyPr>
            <a:lstStyle/>
            <a:p>
              <a:pPr algn="r"/>
              <a:r>
                <a:rPr lang="en-US" sz="3200" dirty="0" smtClean="0">
                  <a:gradFill>
                    <a:gsLst>
                      <a:gs pos="0">
                        <a:schemeClr val="tx1"/>
                      </a:gs>
                      <a:gs pos="100000">
                        <a:schemeClr val="tx1"/>
                      </a:gs>
                    </a:gsLst>
                    <a:lin ang="5400000" scaled="0"/>
                  </a:gradFill>
                </a:rPr>
                <a:t>Workflow Definition</a:t>
              </a:r>
            </a:p>
            <a:p>
              <a:pPr algn="r"/>
              <a:r>
                <a:rPr lang="en-US" sz="3200" dirty="0" smtClean="0">
                  <a:gradFill>
                    <a:gsLst>
                      <a:gs pos="0">
                        <a:schemeClr val="tx1"/>
                      </a:gs>
                      <a:gs pos="100000">
                        <a:schemeClr val="tx1"/>
                      </a:gs>
                    </a:gsLst>
                    <a:lin ang="5400000" scaled="0"/>
                  </a:gradFill>
                </a:rPr>
                <a:t>(XAML)</a:t>
              </a:r>
            </a:p>
          </p:txBody>
        </p:sp>
        <p:pic>
          <p:nvPicPr>
            <p:cNvPr id="21" name="Picture 4" descr="C:\Artwork_Imagery\Icons - Illustrations\_ SUPER VISTA STYLE\flow diagram documen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973" y="1337172"/>
              <a:ext cx="1745256" cy="1745256"/>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title"/>
          </p:nvPr>
        </p:nvSpPr>
        <p:spPr/>
        <p:txBody>
          <a:bodyPr/>
          <a:lstStyle/>
          <a:p>
            <a:r>
              <a:rPr lang="en-US" dirty="0" smtClean="0"/>
              <a:t>WF 4 Persistence</a:t>
            </a:r>
            <a:endParaRPr lang="en-US" dirty="0"/>
          </a:p>
        </p:txBody>
      </p:sp>
      <p:pic>
        <p:nvPicPr>
          <p:cNvPr id="1027" name="Picture 3" descr="C:\Artwork_Imagery\Icons - Illustrations\_ WINDOWS SERVER ICONS\Misc\Database cylind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94812" y="1981200"/>
            <a:ext cx="2286000" cy="264404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193137" y="4877949"/>
            <a:ext cx="2641749" cy="492443"/>
          </a:xfrm>
          <a:prstGeom prst="rect">
            <a:avLst/>
          </a:prstGeom>
          <a:noFill/>
        </p:spPr>
        <p:txBody>
          <a:bodyPr wrap="none" lIns="0" tIns="0" rIns="0" bIns="0" rtlCol="0">
            <a:spAutoFit/>
          </a:bodyPr>
          <a:lstStyle/>
          <a:p>
            <a:r>
              <a:rPr lang="en-US" sz="3200" dirty="0" smtClean="0">
                <a:gradFill>
                  <a:gsLst>
                    <a:gs pos="0">
                      <a:schemeClr val="tx1"/>
                    </a:gs>
                    <a:gs pos="100000">
                      <a:schemeClr val="tx1"/>
                    </a:gs>
                  </a:gsLst>
                  <a:lin ang="5400000" scaled="0"/>
                </a:gradFill>
              </a:rPr>
              <a:t>Instance Store</a:t>
            </a:r>
          </a:p>
        </p:txBody>
      </p:sp>
      <p:grpSp>
        <p:nvGrpSpPr>
          <p:cNvPr id="12" name="Group 11"/>
          <p:cNvGrpSpPr/>
          <p:nvPr/>
        </p:nvGrpSpPr>
        <p:grpSpPr>
          <a:xfrm>
            <a:off x="684211" y="3406047"/>
            <a:ext cx="5410201" cy="1981201"/>
            <a:chOff x="684211" y="3406047"/>
            <a:chExt cx="5410201" cy="1981201"/>
          </a:xfrm>
        </p:grpSpPr>
        <p:sp>
          <p:nvSpPr>
            <p:cNvPr id="10" name="TextBox 9"/>
            <p:cNvSpPr txBox="1"/>
            <p:nvPr/>
          </p:nvSpPr>
          <p:spPr>
            <a:xfrm>
              <a:off x="684211" y="3406047"/>
              <a:ext cx="5410201" cy="1981201"/>
            </a:xfrm>
            <a:prstGeom prst="rect">
              <a:avLst/>
            </a:prstGeom>
          </p:spPr>
          <p:style>
            <a:lnRef idx="1">
              <a:schemeClr val="accent5"/>
            </a:lnRef>
            <a:fillRef idx="3">
              <a:schemeClr val="accent5"/>
            </a:fillRef>
            <a:effectRef idx="2">
              <a:schemeClr val="accent5"/>
            </a:effectRef>
            <a:fontRef idx="minor">
              <a:schemeClr val="lt1"/>
            </a:fontRef>
          </p:style>
          <p:txBody>
            <a:bodyPr wrap="square" lIns="274320" tIns="274320" rIns="274320" bIns="274320" rtlCol="0" anchor="ctr" anchorCtr="0">
              <a:noAutofit/>
            </a:bodyPr>
            <a:lstStyle>
              <a:defPPr>
                <a:defRPr lang="en-US"/>
              </a:defPPr>
              <a:lvl1pPr>
                <a:defRPr sz="3200">
                  <a:gradFill>
                    <a:gsLst>
                      <a:gs pos="0">
                        <a:schemeClr val="tx1"/>
                      </a:gs>
                      <a:gs pos="100000">
                        <a:schemeClr val="tx1"/>
                      </a:gs>
                    </a:gsLst>
                    <a:lin ang="5400000" scaled="0"/>
                  </a:gra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en-US" dirty="0"/>
                <a:t>Instance </a:t>
              </a:r>
              <a:r>
                <a:rPr lang="en-US" dirty="0" smtClean="0"/>
                <a:t>Data (v?)</a:t>
              </a:r>
              <a:endParaRPr lang="en-US" dirty="0"/>
            </a:p>
          </p:txBody>
        </p:sp>
        <p:pic>
          <p:nvPicPr>
            <p:cNvPr id="1029" name="Picture 5" descr="C:\Artwork_Imagery\Icons - Illustrations\_ XML ICONS\Binary Code documen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5348" y="3578207"/>
              <a:ext cx="796506" cy="1706800"/>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4" name="Curved Connector 13"/>
          <p:cNvCxnSpPr>
            <a:stCxn id="1027" idx="1"/>
            <a:endCxn id="10" idx="3"/>
          </p:cNvCxnSpPr>
          <p:nvPr/>
        </p:nvCxnSpPr>
        <p:spPr>
          <a:xfrm rot="10800000" flipV="1">
            <a:off x="6094412" y="3303224"/>
            <a:ext cx="3200400" cy="1093424"/>
          </a:xfrm>
          <a:prstGeom prst="curvedConnector3">
            <a:avLst>
              <a:gd name="adj1" fmla="val 50000"/>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9514204" y="3406047"/>
            <a:ext cx="1905000" cy="298145"/>
          </a:xfrm>
          <a:prstGeom prst="rect">
            <a:avLst/>
          </a:prstGeom>
        </p:spPr>
        <p:style>
          <a:lnRef idx="1">
            <a:schemeClr val="accent5"/>
          </a:lnRef>
          <a:fillRef idx="3">
            <a:schemeClr val="accent5"/>
          </a:fillRef>
          <a:effectRef idx="2">
            <a:schemeClr val="accent5"/>
          </a:effectRef>
          <a:fontRef idx="minor">
            <a:schemeClr val="lt1"/>
          </a:fontRef>
        </p:style>
        <p:txBody>
          <a:bodyPr wrap="square" lIns="274320" tIns="274320" rIns="274320" bIns="274320" rtlCol="0" anchor="ctr" anchorCtr="0">
            <a:noAutofit/>
          </a:bodyPr>
          <a:lstStyle>
            <a:defPPr>
              <a:defRPr lang="en-US"/>
            </a:defPPr>
            <a:lvl1pPr>
              <a:defRPr sz="3200">
                <a:gradFill>
                  <a:gsLst>
                    <a:gs pos="0">
                      <a:schemeClr val="tx1"/>
                    </a:gs>
                    <a:gs pos="100000">
                      <a:schemeClr val="tx1"/>
                    </a:gs>
                  </a:gsLst>
                  <a:lin ang="5400000" scaled="0"/>
                </a:gra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US" sz="1000" dirty="0"/>
              <a:t>Instance Data</a:t>
            </a:r>
          </a:p>
        </p:txBody>
      </p:sp>
      <p:grpSp>
        <p:nvGrpSpPr>
          <p:cNvPr id="11" name="Group 10"/>
          <p:cNvGrpSpPr/>
          <p:nvPr/>
        </p:nvGrpSpPr>
        <p:grpSpPr>
          <a:xfrm>
            <a:off x="695233" y="1219200"/>
            <a:ext cx="5387843" cy="1981201"/>
            <a:chOff x="695233" y="1219200"/>
            <a:chExt cx="5387843" cy="1981201"/>
          </a:xfrm>
        </p:grpSpPr>
        <p:sp>
          <p:nvSpPr>
            <p:cNvPr id="4" name="TextBox 3"/>
            <p:cNvSpPr txBox="1"/>
            <p:nvPr/>
          </p:nvSpPr>
          <p:spPr>
            <a:xfrm>
              <a:off x="695233" y="1219200"/>
              <a:ext cx="5387843" cy="1981201"/>
            </a:xfrm>
            <a:prstGeom prst="rect">
              <a:avLst/>
            </a:prstGeom>
          </p:spPr>
          <p:style>
            <a:lnRef idx="1">
              <a:schemeClr val="accent4"/>
            </a:lnRef>
            <a:fillRef idx="3">
              <a:schemeClr val="accent4"/>
            </a:fillRef>
            <a:effectRef idx="2">
              <a:schemeClr val="accent4"/>
            </a:effectRef>
            <a:fontRef idx="minor">
              <a:schemeClr val="lt1"/>
            </a:fontRef>
          </p:style>
          <p:txBody>
            <a:bodyPr wrap="none" lIns="274320" tIns="274320" rIns="274320" bIns="274320" rtlCol="0" anchor="ctr" anchorCtr="0">
              <a:noAutofit/>
            </a:bodyPr>
            <a:lstStyle/>
            <a:p>
              <a:pPr algn="r"/>
              <a:r>
                <a:rPr lang="en-US" sz="3200" dirty="0" smtClean="0">
                  <a:gradFill>
                    <a:gsLst>
                      <a:gs pos="0">
                        <a:schemeClr val="tx1"/>
                      </a:gs>
                      <a:gs pos="100000">
                        <a:schemeClr val="tx1"/>
                      </a:gs>
                    </a:gsLst>
                    <a:lin ang="5400000" scaled="0"/>
                  </a:gradFill>
                </a:rPr>
                <a:t>Workflow (v2)</a:t>
              </a:r>
            </a:p>
          </p:txBody>
        </p:sp>
        <p:pic>
          <p:nvPicPr>
            <p:cNvPr id="2050" name="Picture 2" descr="C:\Artwork_Imagery\Icons - Illustrations\_ REAL VISTA STYLE\organize flow chart.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6611" y="1333499"/>
              <a:ext cx="1752601" cy="1752601"/>
            </a:xfrm>
            <a:prstGeom prst="rect">
              <a:avLst/>
            </a:prstGeom>
            <a:noFill/>
            <a:extLst>
              <a:ext uri="{909E8E84-426E-40DD-AFC4-6F175D3DCCD1}">
                <a14:hiddenFill xmlns:a14="http://schemas.microsoft.com/office/drawing/2010/main">
                  <a:solidFill>
                    <a:srgbClr val="FFFFFF"/>
                  </a:solidFill>
                </a14:hiddenFill>
              </a:ext>
            </a:extLst>
          </p:spPr>
        </p:pic>
      </p:grpSp>
      <p:pic>
        <p:nvPicPr>
          <p:cNvPr id="2051" name="Picture 3" descr="C:\Artwork_Imagery\Icons - Illustrations\_ MSN ICONS\MSN icon popup no don't bad guard.png"/>
          <p:cNvPicPr>
            <a:picLocks noChangeAspect="1" noChangeArrowheads="1"/>
          </p:cNvPicPr>
          <p:nvPr/>
        </p:nvPicPr>
        <p:blipFill rotWithShape="1">
          <a:blip r:embed="rId8">
            <a:extLst>
              <a:ext uri="{28A0092B-C50C-407E-A947-70E740481C1C}">
                <a14:useLocalDpi xmlns:a14="http://schemas.microsoft.com/office/drawing/2010/main" val="0"/>
              </a:ext>
            </a:extLst>
          </a:blip>
          <a:srcRect b="21128"/>
          <a:stretch/>
        </p:blipFill>
        <p:spPr bwMode="auto">
          <a:xfrm>
            <a:off x="3516301" y="1448949"/>
            <a:ext cx="4195011" cy="5409051"/>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ular Callout 12"/>
          <p:cNvSpPr/>
          <p:nvPr/>
        </p:nvSpPr>
        <p:spPr bwMode="auto">
          <a:xfrm>
            <a:off x="7770812" y="516387"/>
            <a:ext cx="3810000" cy="1370451"/>
          </a:xfrm>
          <a:prstGeom prst="wedgeRoundRectCallout">
            <a:avLst>
              <a:gd name="adj1" fmla="val -64176"/>
              <a:gd name="adj2" fmla="val 129223"/>
              <a:gd name="adj3" fmla="val 16667"/>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3200" dirty="0" smtClean="0">
                <a:gradFill>
                  <a:gsLst>
                    <a:gs pos="0">
                      <a:srgbClr val="FFFFFF"/>
                    </a:gs>
                    <a:gs pos="100000">
                      <a:srgbClr val="FFFFFF"/>
                    </a:gs>
                  </a:gsLst>
                  <a:lin ang="5400000" scaled="0"/>
                </a:gradFill>
              </a:rPr>
              <a:t>Exception (?)</a:t>
            </a:r>
          </a:p>
        </p:txBody>
      </p:sp>
    </p:spTree>
    <p:custDataLst>
      <p:tags r:id="rId1"/>
    </p:custDataLst>
    <p:extLst>
      <p:ext uri="{BB962C8B-B14F-4D97-AF65-F5344CB8AC3E}">
        <p14:creationId xmlns:p14="http://schemas.microsoft.com/office/powerpoint/2010/main" val="36882956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right)">
                                      <p:cBhvr>
                                        <p:cTn id="12" dur="500"/>
                                        <p:tgtEl>
                                          <p:spTgt spid="14"/>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051"/>
                                        </p:tgtEl>
                                        <p:attrNameLst>
                                          <p:attrName>style.visibility</p:attrName>
                                        </p:attrNameLst>
                                      </p:cBhvr>
                                      <p:to>
                                        <p:strVal val="visible"/>
                                      </p:to>
                                    </p:set>
                                    <p:animEffect transition="in" filter="fade">
                                      <p:cBhvr>
                                        <p:cTn id="21" dur="500"/>
                                        <p:tgtEl>
                                          <p:spTgt spid="2051"/>
                                        </p:tgtEl>
                                      </p:cBhvr>
                                    </p:animEffect>
                                  </p:childTnLst>
                                </p:cTn>
                              </p:par>
                            </p:childTnLst>
                          </p:cTn>
                        </p:par>
                        <p:par>
                          <p:cTn id="22" fill="hold">
                            <p:stCondLst>
                              <p:cond delay="500"/>
                            </p:stCondLst>
                            <p:childTnLst>
                              <p:par>
                                <p:cTn id="23" presetID="10" presetClass="entr" presetSubtype="0" fill="hold" grpId="0" nodeType="afterEffect">
                                  <p:stCondLst>
                                    <p:cond delay="100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WorkflowIdentity</a:t>
            </a:r>
            <a:r>
              <a:rPr lang="en-US" dirty="0"/>
              <a:t> </a:t>
            </a:r>
            <a:r>
              <a:rPr lang="en-US" dirty="0" smtClean="0"/>
              <a:t>… to the rescue!</a:t>
            </a:r>
            <a:endParaRPr lang="en-US" dirty="0"/>
          </a:p>
        </p:txBody>
      </p:sp>
      <p:graphicFrame>
        <p:nvGraphicFramePr>
          <p:cNvPr id="4" name="Diagram 3"/>
          <p:cNvGraphicFramePr/>
          <p:nvPr>
            <p:extLst>
              <p:ext uri="{D42A27DB-BD31-4B8C-83A1-F6EECF244321}">
                <p14:modId xmlns:p14="http://schemas.microsoft.com/office/powerpoint/2010/main" val="2374771003"/>
              </p:ext>
            </p:extLst>
          </p:nvPr>
        </p:nvGraphicFramePr>
        <p:xfrm>
          <a:off x="608012" y="1059744"/>
          <a:ext cx="8125883" cy="5417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2"/>
          <p:cNvSpPr txBox="1">
            <a:spLocks/>
          </p:cNvSpPr>
          <p:nvPr/>
        </p:nvSpPr>
        <p:spPr>
          <a:xfrm>
            <a:off x="7543799" y="1219200"/>
            <a:ext cx="4646613" cy="1391150"/>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7"/>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7"/>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7"/>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7"/>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7"/>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Associates an instance with its definition</a:t>
            </a:r>
          </a:p>
          <a:p>
            <a:r>
              <a:rPr lang="en-US" dirty="0"/>
              <a:t>Represented by a Name + </a:t>
            </a:r>
            <a:r>
              <a:rPr lang="en-US" dirty="0" smtClean="0"/>
              <a:t>Version</a:t>
            </a:r>
          </a:p>
          <a:p>
            <a:endParaRPr lang="en-US" dirty="0" smtClean="0"/>
          </a:p>
          <a:p>
            <a:r>
              <a:rPr lang="en-US" b="1" dirty="0" smtClean="0"/>
              <a:t>Persisted </a:t>
            </a:r>
            <a:r>
              <a:rPr lang="en-US" dirty="0" smtClean="0"/>
              <a:t>and </a:t>
            </a:r>
            <a:r>
              <a:rPr lang="en-US" b="1" dirty="0" err="1" smtClean="0"/>
              <a:t>queryable</a:t>
            </a:r>
            <a:r>
              <a:rPr lang="en-US" b="1" dirty="0" smtClean="0"/>
              <a:t> </a:t>
            </a:r>
            <a:r>
              <a:rPr lang="en-US" dirty="0" smtClean="0"/>
              <a:t>as part of the instance state</a:t>
            </a:r>
          </a:p>
          <a:p>
            <a:r>
              <a:rPr lang="en-US" dirty="0" smtClean="0"/>
              <a:t>Enables </a:t>
            </a:r>
            <a:r>
              <a:rPr lang="en-US" b="1" dirty="0" smtClean="0"/>
              <a:t>customizable </a:t>
            </a:r>
            <a:r>
              <a:rPr lang="en-US" dirty="0" smtClean="0"/>
              <a:t>load behavior</a:t>
            </a:r>
          </a:p>
        </p:txBody>
      </p:sp>
    </p:spTree>
    <p:extLst>
      <p:ext uri="{BB962C8B-B14F-4D97-AF65-F5344CB8AC3E}">
        <p14:creationId xmlns:p14="http://schemas.microsoft.com/office/powerpoint/2010/main" val="128547781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WF 4.5 Persistence</a:t>
            </a:r>
            <a:endParaRPr lang="en-US" dirty="0"/>
          </a:p>
        </p:txBody>
      </p:sp>
      <p:pic>
        <p:nvPicPr>
          <p:cNvPr id="1027" name="Picture 3" descr="C:\Artwork_Imagery\Icons - Illustrations\_ WINDOWS SERVER ICONS\Misc\Database cylind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4812" y="1981200"/>
            <a:ext cx="2286000" cy="2644048"/>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650973" y="1219200"/>
            <a:ext cx="5432103" cy="1981201"/>
            <a:chOff x="650973" y="1219200"/>
            <a:chExt cx="5432103" cy="1981201"/>
          </a:xfrm>
        </p:grpSpPr>
        <p:sp>
          <p:nvSpPr>
            <p:cNvPr id="4" name="TextBox 3"/>
            <p:cNvSpPr txBox="1"/>
            <p:nvPr/>
          </p:nvSpPr>
          <p:spPr>
            <a:xfrm>
              <a:off x="695233" y="1219200"/>
              <a:ext cx="5387843" cy="1981201"/>
            </a:xfrm>
            <a:prstGeom prst="rect">
              <a:avLst/>
            </a:prstGeom>
          </p:spPr>
          <p:style>
            <a:lnRef idx="1">
              <a:schemeClr val="accent1"/>
            </a:lnRef>
            <a:fillRef idx="3">
              <a:schemeClr val="accent1"/>
            </a:fillRef>
            <a:effectRef idx="2">
              <a:schemeClr val="accent1"/>
            </a:effectRef>
            <a:fontRef idx="minor">
              <a:schemeClr val="lt1"/>
            </a:fontRef>
          </p:style>
          <p:txBody>
            <a:bodyPr wrap="none" lIns="274320" tIns="274320" rIns="274320" bIns="274320" rtlCol="0" anchor="ctr" anchorCtr="0">
              <a:noAutofit/>
            </a:bodyPr>
            <a:lstStyle/>
            <a:p>
              <a:pPr algn="r"/>
              <a:r>
                <a:rPr lang="en-US" sz="3200" dirty="0" smtClean="0">
                  <a:gradFill>
                    <a:gsLst>
                      <a:gs pos="0">
                        <a:schemeClr val="tx1"/>
                      </a:gs>
                      <a:gs pos="100000">
                        <a:schemeClr val="tx1"/>
                      </a:gs>
                    </a:gsLst>
                    <a:lin ang="5400000" scaled="0"/>
                  </a:gradFill>
                </a:rPr>
                <a:t>“My Workflow”</a:t>
              </a:r>
              <a:br>
                <a:rPr lang="en-US" sz="3200" dirty="0" smtClean="0">
                  <a:gradFill>
                    <a:gsLst>
                      <a:gs pos="0">
                        <a:schemeClr val="tx1"/>
                      </a:gs>
                      <a:gs pos="100000">
                        <a:schemeClr val="tx1"/>
                      </a:gs>
                    </a:gsLst>
                    <a:lin ang="5400000" scaled="0"/>
                  </a:gradFill>
                </a:rPr>
              </a:br>
              <a:r>
                <a:rPr lang="en-US" sz="3200" dirty="0" smtClean="0">
                  <a:gradFill>
                    <a:gsLst>
                      <a:gs pos="0">
                        <a:schemeClr val="tx1"/>
                      </a:gs>
                      <a:gs pos="100000">
                        <a:schemeClr val="tx1"/>
                      </a:gs>
                    </a:gsLst>
                    <a:lin ang="5400000" scaled="0"/>
                  </a:gradFill>
                </a:rPr>
                <a:t>1.0.0.0</a:t>
              </a:r>
            </a:p>
          </p:txBody>
        </p:sp>
        <p:pic>
          <p:nvPicPr>
            <p:cNvPr id="1028" name="Picture 4" descr="C:\Artwork_Imagery\Icons - Illustrations\_ SUPER VISTA STYLE\flow diagram documen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973" y="1337172"/>
              <a:ext cx="1745256" cy="1745256"/>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p:cNvSpPr txBox="1"/>
          <p:nvPr/>
        </p:nvSpPr>
        <p:spPr>
          <a:xfrm>
            <a:off x="9193137" y="4877949"/>
            <a:ext cx="2641749" cy="492443"/>
          </a:xfrm>
          <a:prstGeom prst="rect">
            <a:avLst/>
          </a:prstGeom>
          <a:noFill/>
        </p:spPr>
        <p:txBody>
          <a:bodyPr wrap="none" lIns="0" tIns="0" rIns="0" bIns="0" rtlCol="0">
            <a:spAutoFit/>
          </a:bodyPr>
          <a:lstStyle/>
          <a:p>
            <a:r>
              <a:rPr lang="en-US" sz="3200" dirty="0" smtClean="0">
                <a:gradFill>
                  <a:gsLst>
                    <a:gs pos="0">
                      <a:schemeClr val="tx1"/>
                    </a:gs>
                    <a:gs pos="100000">
                      <a:schemeClr val="tx1"/>
                    </a:gs>
                  </a:gsLst>
                  <a:lin ang="5400000" scaled="0"/>
                </a:gradFill>
              </a:rPr>
              <a:t>Instance Store</a:t>
            </a:r>
          </a:p>
        </p:txBody>
      </p:sp>
      <p:grpSp>
        <p:nvGrpSpPr>
          <p:cNvPr id="6" name="Group 5"/>
          <p:cNvGrpSpPr/>
          <p:nvPr/>
        </p:nvGrpSpPr>
        <p:grpSpPr>
          <a:xfrm>
            <a:off x="684211" y="3406047"/>
            <a:ext cx="5410201" cy="1981201"/>
            <a:chOff x="684211" y="3406047"/>
            <a:chExt cx="5410201" cy="1981201"/>
          </a:xfrm>
        </p:grpSpPr>
        <p:sp>
          <p:nvSpPr>
            <p:cNvPr id="10" name="TextBox 9"/>
            <p:cNvSpPr txBox="1"/>
            <p:nvPr/>
          </p:nvSpPr>
          <p:spPr>
            <a:xfrm>
              <a:off x="684211" y="3406047"/>
              <a:ext cx="5410201" cy="1981201"/>
            </a:xfrm>
            <a:prstGeom prst="rect">
              <a:avLst/>
            </a:prstGeom>
          </p:spPr>
          <p:style>
            <a:lnRef idx="1">
              <a:schemeClr val="accent5"/>
            </a:lnRef>
            <a:fillRef idx="3">
              <a:schemeClr val="accent5"/>
            </a:fillRef>
            <a:effectRef idx="2">
              <a:schemeClr val="accent5"/>
            </a:effectRef>
            <a:fontRef idx="minor">
              <a:schemeClr val="lt1"/>
            </a:fontRef>
          </p:style>
          <p:txBody>
            <a:bodyPr wrap="square" lIns="274320" tIns="274320" rIns="274320" bIns="274320" rtlCol="0" anchor="ctr" anchorCtr="0">
              <a:noAutofit/>
            </a:bodyPr>
            <a:lstStyle>
              <a:defPPr>
                <a:defRPr lang="en-US"/>
              </a:defPPr>
              <a:lvl1pPr>
                <a:defRPr sz="3200">
                  <a:gradFill>
                    <a:gsLst>
                      <a:gs pos="0">
                        <a:schemeClr val="tx1"/>
                      </a:gs>
                      <a:gs pos="100000">
                        <a:schemeClr val="tx1"/>
                      </a:gs>
                    </a:gsLst>
                    <a:lin ang="5400000" scaled="0"/>
                  </a:gra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en-US" dirty="0"/>
                <a:t>Instance </a:t>
              </a:r>
              <a:r>
                <a:rPr lang="en-US" dirty="0" smtClean="0"/>
                <a:t>Data for</a:t>
              </a:r>
            </a:p>
            <a:p>
              <a:pPr algn="r"/>
              <a:r>
                <a:rPr lang="en-US" dirty="0" smtClean="0"/>
                <a:t>“My Workflow”</a:t>
              </a:r>
            </a:p>
            <a:p>
              <a:pPr algn="r"/>
              <a:r>
                <a:rPr lang="en-US" dirty="0" smtClean="0"/>
                <a:t>1.0.0.0</a:t>
              </a:r>
              <a:endParaRPr lang="en-US" dirty="0"/>
            </a:p>
          </p:txBody>
        </p:sp>
        <p:pic>
          <p:nvPicPr>
            <p:cNvPr id="1029" name="Picture 5" descr="C:\Artwork_Imagery\Icons - Illustrations\_ XML ICONS\Binary Code documen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5348" y="3578207"/>
              <a:ext cx="796506" cy="1706800"/>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4" name="Curved Connector 13"/>
          <p:cNvCxnSpPr>
            <a:stCxn id="10" idx="3"/>
            <a:endCxn id="1027" idx="1"/>
          </p:cNvCxnSpPr>
          <p:nvPr/>
        </p:nvCxnSpPr>
        <p:spPr>
          <a:xfrm flipV="1">
            <a:off x="6094412" y="3303224"/>
            <a:ext cx="3200400" cy="1093424"/>
          </a:xfrm>
          <a:prstGeom prst="curvedConnector3">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9514204" y="3406047"/>
            <a:ext cx="1905000" cy="298145"/>
          </a:xfrm>
          <a:prstGeom prst="rect">
            <a:avLst/>
          </a:prstGeom>
        </p:spPr>
        <p:style>
          <a:lnRef idx="1">
            <a:schemeClr val="accent5"/>
          </a:lnRef>
          <a:fillRef idx="3">
            <a:schemeClr val="accent5"/>
          </a:fillRef>
          <a:effectRef idx="2">
            <a:schemeClr val="accent5"/>
          </a:effectRef>
          <a:fontRef idx="minor">
            <a:schemeClr val="lt1"/>
          </a:fontRef>
        </p:style>
        <p:txBody>
          <a:bodyPr wrap="square" lIns="274320" tIns="274320" rIns="274320" bIns="274320" rtlCol="0" anchor="ctr" anchorCtr="0">
            <a:noAutofit/>
          </a:bodyPr>
          <a:lstStyle>
            <a:defPPr>
              <a:defRPr lang="en-US"/>
            </a:defPPr>
            <a:lvl1pPr>
              <a:defRPr sz="3200">
                <a:gradFill>
                  <a:gsLst>
                    <a:gs pos="0">
                      <a:schemeClr val="tx1"/>
                    </a:gs>
                    <a:gs pos="100000">
                      <a:schemeClr val="tx1"/>
                    </a:gs>
                  </a:gsLst>
                  <a:lin ang="5400000" scaled="0"/>
                </a:gra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US" sz="1000" dirty="0"/>
              <a:t>Instance </a:t>
            </a:r>
            <a:r>
              <a:rPr lang="en-US" sz="1000" dirty="0" smtClean="0"/>
              <a:t>Data (1.0.0.0)</a:t>
            </a:r>
            <a:endParaRPr lang="en-US" sz="1000" dirty="0"/>
          </a:p>
        </p:txBody>
      </p:sp>
    </p:spTree>
    <p:custDataLst>
      <p:tags r:id="rId1"/>
    </p:custDataLst>
    <p:extLst>
      <p:ext uri="{BB962C8B-B14F-4D97-AF65-F5344CB8AC3E}">
        <p14:creationId xmlns:p14="http://schemas.microsoft.com/office/powerpoint/2010/main" val="24556434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Version Mismatch</a:t>
            </a:r>
            <a:endParaRPr lang="en-US" dirty="0"/>
          </a:p>
        </p:txBody>
      </p:sp>
      <p:pic>
        <p:nvPicPr>
          <p:cNvPr id="1027" name="Picture 3" descr="C:\Artwork_Imagery\Icons - Illustrations\_ WINDOWS SERVER ICONS\Misc\Database cylind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4812" y="1981200"/>
            <a:ext cx="2286000" cy="264404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650973" y="1219200"/>
            <a:ext cx="5432103" cy="1981201"/>
            <a:chOff x="650973" y="1219200"/>
            <a:chExt cx="5432103" cy="1981201"/>
          </a:xfrm>
        </p:grpSpPr>
        <p:sp>
          <p:nvSpPr>
            <p:cNvPr id="4" name="TextBox 3"/>
            <p:cNvSpPr txBox="1"/>
            <p:nvPr/>
          </p:nvSpPr>
          <p:spPr>
            <a:xfrm>
              <a:off x="695233" y="1219200"/>
              <a:ext cx="5387843" cy="1981201"/>
            </a:xfrm>
            <a:prstGeom prst="rect">
              <a:avLst/>
            </a:prstGeom>
          </p:spPr>
          <p:style>
            <a:lnRef idx="1">
              <a:schemeClr val="accent1"/>
            </a:lnRef>
            <a:fillRef idx="3">
              <a:schemeClr val="accent1"/>
            </a:fillRef>
            <a:effectRef idx="2">
              <a:schemeClr val="accent1"/>
            </a:effectRef>
            <a:fontRef idx="minor">
              <a:schemeClr val="lt1"/>
            </a:fontRef>
          </p:style>
          <p:txBody>
            <a:bodyPr wrap="none" lIns="274320" tIns="274320" rIns="274320" bIns="274320" rtlCol="0" anchor="ctr" anchorCtr="0">
              <a:noAutofit/>
            </a:bodyPr>
            <a:lstStyle/>
            <a:p>
              <a:pPr algn="r"/>
              <a:r>
                <a:rPr lang="en-US" sz="3200" dirty="0" smtClean="0">
                  <a:gradFill>
                    <a:gsLst>
                      <a:gs pos="0">
                        <a:schemeClr val="tx1"/>
                      </a:gs>
                      <a:gs pos="100000">
                        <a:schemeClr val="tx1"/>
                      </a:gs>
                    </a:gsLst>
                    <a:lin ang="5400000" scaled="0"/>
                  </a:gradFill>
                </a:rPr>
                <a:t>“My Workflow”</a:t>
              </a:r>
              <a:br>
                <a:rPr lang="en-US" sz="3200" dirty="0" smtClean="0">
                  <a:gradFill>
                    <a:gsLst>
                      <a:gs pos="0">
                        <a:schemeClr val="tx1"/>
                      </a:gs>
                      <a:gs pos="100000">
                        <a:schemeClr val="tx1"/>
                      </a:gs>
                    </a:gsLst>
                    <a:lin ang="5400000" scaled="0"/>
                  </a:gradFill>
                </a:rPr>
              </a:br>
              <a:r>
                <a:rPr lang="en-US" sz="3200" dirty="0" smtClean="0">
                  <a:gradFill>
                    <a:gsLst>
                      <a:gs pos="0">
                        <a:schemeClr val="tx1"/>
                      </a:gs>
                      <a:gs pos="100000">
                        <a:schemeClr val="tx1"/>
                      </a:gs>
                    </a:gsLst>
                    <a:lin ang="5400000" scaled="0"/>
                  </a:gradFill>
                </a:rPr>
                <a:t>1.0.0.0</a:t>
              </a:r>
            </a:p>
          </p:txBody>
        </p:sp>
        <p:pic>
          <p:nvPicPr>
            <p:cNvPr id="1028" name="Picture 4" descr="C:\Artwork_Imagery\Icons - Illustrations\_ SUPER VISTA STYLE\flow diagram documen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973" y="1337172"/>
              <a:ext cx="1745256" cy="1745256"/>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p:cNvSpPr txBox="1"/>
          <p:nvPr/>
        </p:nvSpPr>
        <p:spPr>
          <a:xfrm>
            <a:off x="9193137" y="4877949"/>
            <a:ext cx="2641749" cy="492443"/>
          </a:xfrm>
          <a:prstGeom prst="rect">
            <a:avLst/>
          </a:prstGeom>
          <a:noFill/>
        </p:spPr>
        <p:txBody>
          <a:bodyPr wrap="none" lIns="0" tIns="0" rIns="0" bIns="0" rtlCol="0">
            <a:spAutoFit/>
          </a:bodyPr>
          <a:lstStyle/>
          <a:p>
            <a:r>
              <a:rPr lang="en-US" sz="3200" dirty="0" smtClean="0">
                <a:gradFill>
                  <a:gsLst>
                    <a:gs pos="0">
                      <a:schemeClr val="tx1"/>
                    </a:gs>
                    <a:gs pos="100000">
                      <a:schemeClr val="tx1"/>
                    </a:gs>
                  </a:gsLst>
                  <a:lin ang="5400000" scaled="0"/>
                </a:gradFill>
              </a:rPr>
              <a:t>Instance Store</a:t>
            </a:r>
          </a:p>
        </p:txBody>
      </p:sp>
      <p:grpSp>
        <p:nvGrpSpPr>
          <p:cNvPr id="6" name="Group 5"/>
          <p:cNvGrpSpPr/>
          <p:nvPr/>
        </p:nvGrpSpPr>
        <p:grpSpPr>
          <a:xfrm>
            <a:off x="684211" y="3406047"/>
            <a:ext cx="5410201" cy="1981201"/>
            <a:chOff x="684211" y="3406047"/>
            <a:chExt cx="5410201" cy="1981201"/>
          </a:xfrm>
        </p:grpSpPr>
        <p:sp>
          <p:nvSpPr>
            <p:cNvPr id="10" name="TextBox 9"/>
            <p:cNvSpPr txBox="1"/>
            <p:nvPr/>
          </p:nvSpPr>
          <p:spPr>
            <a:xfrm>
              <a:off x="684211" y="3406047"/>
              <a:ext cx="5410201" cy="1981201"/>
            </a:xfrm>
            <a:prstGeom prst="rect">
              <a:avLst/>
            </a:prstGeom>
          </p:spPr>
          <p:style>
            <a:lnRef idx="1">
              <a:schemeClr val="accent5"/>
            </a:lnRef>
            <a:fillRef idx="3">
              <a:schemeClr val="accent5"/>
            </a:fillRef>
            <a:effectRef idx="2">
              <a:schemeClr val="accent5"/>
            </a:effectRef>
            <a:fontRef idx="minor">
              <a:schemeClr val="lt1"/>
            </a:fontRef>
          </p:style>
          <p:txBody>
            <a:bodyPr wrap="square" lIns="274320" tIns="274320" rIns="274320" bIns="274320" rtlCol="0" anchor="ctr" anchorCtr="0">
              <a:noAutofit/>
            </a:bodyPr>
            <a:lstStyle>
              <a:defPPr>
                <a:defRPr lang="en-US"/>
              </a:defPPr>
              <a:lvl1pPr>
                <a:defRPr sz="3200">
                  <a:gradFill>
                    <a:gsLst>
                      <a:gs pos="0">
                        <a:schemeClr val="tx1"/>
                      </a:gs>
                      <a:gs pos="100000">
                        <a:schemeClr val="tx1"/>
                      </a:gs>
                    </a:gsLst>
                    <a:lin ang="5400000" scaled="0"/>
                  </a:gra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en-US" dirty="0"/>
                <a:t>Instance </a:t>
              </a:r>
              <a:r>
                <a:rPr lang="en-US" dirty="0" smtClean="0"/>
                <a:t>Data for</a:t>
              </a:r>
            </a:p>
            <a:p>
              <a:pPr algn="r"/>
              <a:r>
                <a:rPr lang="en-US" dirty="0" smtClean="0"/>
                <a:t>“My Workflow”</a:t>
              </a:r>
            </a:p>
            <a:p>
              <a:pPr algn="r"/>
              <a:r>
                <a:rPr lang="en-US" dirty="0" smtClean="0"/>
                <a:t>1.0.0.0</a:t>
              </a:r>
              <a:endParaRPr lang="en-US" dirty="0"/>
            </a:p>
          </p:txBody>
        </p:sp>
        <p:pic>
          <p:nvPicPr>
            <p:cNvPr id="1029" name="Picture 5" descr="C:\Artwork_Imagery\Icons - Illustrations\_ XML ICONS\Binary Code documen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5348" y="3578207"/>
              <a:ext cx="796506" cy="1706800"/>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TextBox 17"/>
          <p:cNvSpPr txBox="1"/>
          <p:nvPr/>
        </p:nvSpPr>
        <p:spPr>
          <a:xfrm>
            <a:off x="9514204" y="3406047"/>
            <a:ext cx="1905000" cy="298145"/>
          </a:xfrm>
          <a:prstGeom prst="rect">
            <a:avLst/>
          </a:prstGeom>
        </p:spPr>
        <p:style>
          <a:lnRef idx="1">
            <a:schemeClr val="accent5"/>
          </a:lnRef>
          <a:fillRef idx="3">
            <a:schemeClr val="accent5"/>
          </a:fillRef>
          <a:effectRef idx="2">
            <a:schemeClr val="accent5"/>
          </a:effectRef>
          <a:fontRef idx="minor">
            <a:schemeClr val="lt1"/>
          </a:fontRef>
        </p:style>
        <p:txBody>
          <a:bodyPr wrap="square" lIns="274320" tIns="274320" rIns="274320" bIns="274320" rtlCol="0" anchor="ctr" anchorCtr="0">
            <a:noAutofit/>
          </a:bodyPr>
          <a:lstStyle>
            <a:defPPr>
              <a:defRPr lang="en-US"/>
            </a:defPPr>
            <a:lvl1pPr>
              <a:defRPr sz="3200">
                <a:gradFill>
                  <a:gsLst>
                    <a:gs pos="0">
                      <a:schemeClr val="tx1"/>
                    </a:gs>
                    <a:gs pos="100000">
                      <a:schemeClr val="tx1"/>
                    </a:gs>
                  </a:gsLst>
                  <a:lin ang="5400000" scaled="0"/>
                </a:gra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US" sz="1000" dirty="0"/>
              <a:t>Instance </a:t>
            </a:r>
            <a:r>
              <a:rPr lang="en-US" sz="1000" dirty="0" smtClean="0"/>
              <a:t>Data (1.0.0.0)</a:t>
            </a:r>
            <a:endParaRPr lang="en-US" sz="1000" dirty="0"/>
          </a:p>
        </p:txBody>
      </p:sp>
      <p:grpSp>
        <p:nvGrpSpPr>
          <p:cNvPr id="21" name="Group 20"/>
          <p:cNvGrpSpPr/>
          <p:nvPr/>
        </p:nvGrpSpPr>
        <p:grpSpPr>
          <a:xfrm>
            <a:off x="695389" y="1219200"/>
            <a:ext cx="5387843" cy="1981201"/>
            <a:chOff x="695233" y="1219200"/>
            <a:chExt cx="5387843" cy="1981201"/>
          </a:xfrm>
        </p:grpSpPr>
        <p:sp>
          <p:nvSpPr>
            <p:cNvPr id="22" name="TextBox 21"/>
            <p:cNvSpPr txBox="1"/>
            <p:nvPr/>
          </p:nvSpPr>
          <p:spPr>
            <a:xfrm>
              <a:off x="695233" y="1219200"/>
              <a:ext cx="5387843" cy="1981201"/>
            </a:xfrm>
            <a:prstGeom prst="rect">
              <a:avLst/>
            </a:prstGeom>
          </p:spPr>
          <p:style>
            <a:lnRef idx="1">
              <a:schemeClr val="accent4"/>
            </a:lnRef>
            <a:fillRef idx="3">
              <a:schemeClr val="accent4"/>
            </a:fillRef>
            <a:effectRef idx="2">
              <a:schemeClr val="accent4"/>
            </a:effectRef>
            <a:fontRef idx="minor">
              <a:schemeClr val="lt1"/>
            </a:fontRef>
          </p:style>
          <p:txBody>
            <a:bodyPr wrap="none" lIns="274320" tIns="274320" rIns="274320" bIns="274320" rtlCol="0" anchor="ctr" anchorCtr="0">
              <a:noAutofit/>
            </a:bodyPr>
            <a:lstStyle/>
            <a:p>
              <a:pPr algn="r"/>
              <a:r>
                <a:rPr lang="en-US" sz="3200" dirty="0">
                  <a:gradFill>
                    <a:gsLst>
                      <a:gs pos="0">
                        <a:schemeClr val="tx1"/>
                      </a:gs>
                      <a:gs pos="100000">
                        <a:schemeClr val="tx1"/>
                      </a:gs>
                    </a:gsLst>
                    <a:lin ang="5400000" scaled="0"/>
                  </a:gradFill>
                </a:rPr>
                <a:t>“My Workflow”</a:t>
              </a:r>
              <a:br>
                <a:rPr lang="en-US" sz="3200" dirty="0">
                  <a:gradFill>
                    <a:gsLst>
                      <a:gs pos="0">
                        <a:schemeClr val="tx1"/>
                      </a:gs>
                      <a:gs pos="100000">
                        <a:schemeClr val="tx1"/>
                      </a:gs>
                    </a:gsLst>
                    <a:lin ang="5400000" scaled="0"/>
                  </a:gradFill>
                </a:rPr>
              </a:br>
              <a:r>
                <a:rPr lang="en-US" sz="3200" dirty="0">
                  <a:gradFill>
                    <a:gsLst>
                      <a:gs pos="0">
                        <a:schemeClr val="tx1"/>
                      </a:gs>
                      <a:gs pos="100000">
                        <a:schemeClr val="tx1"/>
                      </a:gs>
                    </a:gsLst>
                    <a:lin ang="5400000" scaled="0"/>
                  </a:gradFill>
                </a:rPr>
                <a:t>2.0.0.0</a:t>
              </a:r>
              <a:endParaRPr lang="en-US" sz="3200" dirty="0" smtClean="0">
                <a:gradFill>
                  <a:gsLst>
                    <a:gs pos="0">
                      <a:schemeClr val="tx1"/>
                    </a:gs>
                    <a:gs pos="100000">
                      <a:schemeClr val="tx1"/>
                    </a:gs>
                  </a:gsLst>
                  <a:lin ang="5400000" scaled="0"/>
                </a:gradFill>
              </a:endParaRPr>
            </a:p>
          </p:txBody>
        </p:sp>
        <p:pic>
          <p:nvPicPr>
            <p:cNvPr id="23" name="Picture 2" descr="C:\Artwork_Imagery\Icons - Illustrations\_ REAL VISTA STYLE\organize flow chart.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6611" y="1333499"/>
              <a:ext cx="1752601" cy="1752601"/>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24" name="Curved Connector 23"/>
          <p:cNvCxnSpPr>
            <a:stCxn id="1027" idx="1"/>
          </p:cNvCxnSpPr>
          <p:nvPr/>
        </p:nvCxnSpPr>
        <p:spPr>
          <a:xfrm rot="10800000" flipV="1">
            <a:off x="6246812" y="3303224"/>
            <a:ext cx="3048000" cy="1245824"/>
          </a:xfrm>
          <a:prstGeom prst="curvedConnector3">
            <a:avLst>
              <a:gd name="adj1" fmla="val 50000"/>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5" name="Picture 3" descr="C:\Artwork_Imagery\Icons - Illustrations\_ MSN ICONS\MSN icon popup no don't bad guard.png"/>
          <p:cNvPicPr>
            <a:picLocks noChangeAspect="1" noChangeArrowheads="1"/>
          </p:cNvPicPr>
          <p:nvPr/>
        </p:nvPicPr>
        <p:blipFill rotWithShape="1">
          <a:blip r:embed="rId8">
            <a:extLst>
              <a:ext uri="{28A0092B-C50C-407E-A947-70E740481C1C}">
                <a14:useLocalDpi xmlns:a14="http://schemas.microsoft.com/office/drawing/2010/main" val="0"/>
              </a:ext>
            </a:extLst>
          </a:blip>
          <a:srcRect b="21128"/>
          <a:stretch/>
        </p:blipFill>
        <p:spPr bwMode="auto">
          <a:xfrm>
            <a:off x="3516301" y="1448949"/>
            <a:ext cx="4195011" cy="5409051"/>
          </a:xfrm>
          <a:prstGeom prst="rect">
            <a:avLst/>
          </a:prstGeom>
          <a:noFill/>
          <a:extLst>
            <a:ext uri="{909E8E84-426E-40DD-AFC4-6F175D3DCCD1}">
              <a14:hiddenFill xmlns:a14="http://schemas.microsoft.com/office/drawing/2010/main">
                <a:solidFill>
                  <a:srgbClr val="FFFFFF"/>
                </a:solidFill>
              </a14:hiddenFill>
            </a:ext>
          </a:extLst>
        </p:spPr>
      </p:pic>
      <p:sp>
        <p:nvSpPr>
          <p:cNvPr id="16" name="Rounded Rectangular Callout 15"/>
          <p:cNvSpPr/>
          <p:nvPr/>
        </p:nvSpPr>
        <p:spPr bwMode="auto">
          <a:xfrm>
            <a:off x="7770812" y="516387"/>
            <a:ext cx="4064074" cy="1370451"/>
          </a:xfrm>
          <a:prstGeom prst="wedgeRoundRectCallout">
            <a:avLst>
              <a:gd name="adj1" fmla="val -64176"/>
              <a:gd name="adj2" fmla="val 129223"/>
              <a:gd name="adj3" fmla="val 16667"/>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3200" dirty="0" smtClean="0">
                <a:gradFill>
                  <a:gsLst>
                    <a:gs pos="0">
                      <a:srgbClr val="FFFFFF"/>
                    </a:gs>
                    <a:gs pos="100000">
                      <a:srgbClr val="FFFFFF"/>
                    </a:gs>
                  </a:gsLst>
                  <a:lin ang="5400000" scaled="0"/>
                </a:gradFill>
              </a:rPr>
              <a:t>Exception </a:t>
            </a:r>
          </a:p>
          <a:p>
            <a:pPr algn="ctr" defTabSz="914099" fontAlgn="base">
              <a:spcBef>
                <a:spcPct val="0"/>
              </a:spcBef>
              <a:spcAft>
                <a:spcPct val="0"/>
              </a:spcAft>
            </a:pPr>
            <a:r>
              <a:rPr lang="en-US" sz="3200" dirty="0" smtClean="0">
                <a:gradFill>
                  <a:gsLst>
                    <a:gs pos="0">
                      <a:srgbClr val="FFFFFF"/>
                    </a:gs>
                    <a:gs pos="100000">
                      <a:srgbClr val="FFFFFF"/>
                    </a:gs>
                  </a:gsLst>
                  <a:lin ang="5400000" scaled="0"/>
                </a:gradFill>
              </a:rPr>
              <a:t>(Version Mismatch)</a:t>
            </a:r>
          </a:p>
        </p:txBody>
      </p:sp>
    </p:spTree>
    <p:custDataLst>
      <p:tags r:id="rId1"/>
    </p:custDataLst>
    <p:extLst>
      <p:ext uri="{BB962C8B-B14F-4D97-AF65-F5344CB8AC3E}">
        <p14:creationId xmlns:p14="http://schemas.microsoft.com/office/powerpoint/2010/main" val="37635370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right)">
                                      <p:cBhvr>
                                        <p:cTn id="12" dur="500"/>
                                        <p:tgtEl>
                                          <p:spTgt spid="24"/>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par>
                          <p:cTn id="22" fill="hold">
                            <p:stCondLst>
                              <p:cond delay="500"/>
                            </p:stCondLst>
                            <p:childTnLst>
                              <p:par>
                                <p:cTn id="23" presetID="10" presetClass="entr" presetSubtype="0" fill="hold" grpId="0" nodeType="afterEffect">
                                  <p:stCondLst>
                                    <p:cond delay="100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830997"/>
          </a:xfrm>
        </p:spPr>
        <p:txBody>
          <a:bodyPr/>
          <a:lstStyle/>
          <a:p>
            <a:r>
              <a:rPr lang="en-US" dirty="0" smtClean="0"/>
              <a:t>Side-by-Side Versioning Scenarios</a:t>
            </a:r>
            <a:r>
              <a:rPr lang="en-US" dirty="0"/>
              <a:t/>
            </a:r>
            <a:br>
              <a:rPr lang="en-US" dirty="0"/>
            </a:br>
            <a:r>
              <a:rPr lang="en-US" sz="1600" dirty="0" smtClean="0">
                <a:latin typeface="+mn-lt"/>
              </a:rPr>
              <a:t>PHASED-IN BUSINESS PROCESS CHANGE</a:t>
            </a:r>
            <a:endParaRPr lang="en-US" sz="1600" dirty="0">
              <a:latin typeface="+mn-lt"/>
            </a:endParaRPr>
          </a:p>
        </p:txBody>
      </p:sp>
      <p:sp>
        <p:nvSpPr>
          <p:cNvPr id="4" name="Rounded Rectangle 3"/>
          <p:cNvSpPr/>
          <p:nvPr/>
        </p:nvSpPr>
        <p:spPr>
          <a:xfrm>
            <a:off x="1015735" y="1986120"/>
            <a:ext cx="1462659" cy="1219200"/>
          </a:xfrm>
          <a:prstGeom prst="roundRect">
            <a:avLst/>
          </a:prstGeom>
          <a:solidFill>
            <a:schemeClr val="accent1"/>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t>Client</a:t>
            </a:r>
            <a:endParaRPr lang="en-US" dirty="0"/>
          </a:p>
        </p:txBody>
      </p:sp>
      <p:sp>
        <p:nvSpPr>
          <p:cNvPr id="5" name="Rounded Rectangle 4"/>
          <p:cNvSpPr/>
          <p:nvPr/>
        </p:nvSpPr>
        <p:spPr>
          <a:xfrm>
            <a:off x="2133044" y="3510120"/>
            <a:ext cx="2844059" cy="2362200"/>
          </a:xfrm>
          <a:prstGeom prst="roundRect">
            <a:avLst>
              <a:gd name="adj" fmla="val 9524"/>
            </a:avLst>
          </a:prstGeom>
        </p:spPr>
        <p:style>
          <a:lnRef idx="0">
            <a:schemeClr val="accent2"/>
          </a:lnRef>
          <a:fillRef idx="3">
            <a:schemeClr val="accent2"/>
          </a:fillRef>
          <a:effectRef idx="3">
            <a:schemeClr val="accent2"/>
          </a:effectRef>
          <a:fontRef idx="minor">
            <a:schemeClr val="lt1"/>
          </a:fontRef>
        </p:style>
        <p:txBody>
          <a:bodyPr vert="vert270" rtlCol="0" anchor="t" anchorCtr="1"/>
          <a:lstStyle/>
          <a:p>
            <a:pPr algn="ctr"/>
            <a:r>
              <a:rPr lang="en-US" dirty="0" smtClean="0"/>
              <a:t>Mortgage Application Process</a:t>
            </a:r>
            <a:endParaRPr lang="en-US" dirty="0"/>
          </a:p>
        </p:txBody>
      </p:sp>
      <p:sp>
        <p:nvSpPr>
          <p:cNvPr id="6" name="Rounded Rectangle 5"/>
          <p:cNvSpPr/>
          <p:nvPr/>
        </p:nvSpPr>
        <p:spPr>
          <a:xfrm>
            <a:off x="3280825" y="3662520"/>
            <a:ext cx="1462659" cy="5334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dirty="0" smtClean="0"/>
              <a:t>Receive</a:t>
            </a:r>
            <a:br>
              <a:rPr lang="en-US" sz="1200" dirty="0" smtClean="0"/>
            </a:br>
            <a:r>
              <a:rPr lang="en-US" sz="1200" dirty="0" smtClean="0"/>
              <a:t>Application</a:t>
            </a:r>
            <a:endParaRPr lang="en-US" sz="1200" dirty="0"/>
          </a:p>
        </p:txBody>
      </p:sp>
      <p:sp>
        <p:nvSpPr>
          <p:cNvPr id="8" name="Rounded Rectangle 7"/>
          <p:cNvSpPr/>
          <p:nvPr/>
        </p:nvSpPr>
        <p:spPr>
          <a:xfrm>
            <a:off x="3280825" y="4424520"/>
            <a:ext cx="1462659" cy="5334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dirty="0" smtClean="0"/>
              <a:t>Approve</a:t>
            </a:r>
          </a:p>
          <a:p>
            <a:pPr algn="ctr"/>
            <a:r>
              <a:rPr lang="en-US" sz="1200" dirty="0" smtClean="0"/>
              <a:t>Application</a:t>
            </a:r>
            <a:endParaRPr lang="en-US" sz="1200" dirty="0"/>
          </a:p>
        </p:txBody>
      </p:sp>
      <p:sp>
        <p:nvSpPr>
          <p:cNvPr id="9" name="Rounded Rectangle 8"/>
          <p:cNvSpPr/>
          <p:nvPr/>
        </p:nvSpPr>
        <p:spPr>
          <a:xfrm>
            <a:off x="3280825" y="5186520"/>
            <a:ext cx="1462659" cy="5334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dirty="0" smtClean="0"/>
              <a:t>Issue</a:t>
            </a:r>
          </a:p>
          <a:p>
            <a:pPr algn="ctr"/>
            <a:r>
              <a:rPr lang="en-US" sz="1200" dirty="0" smtClean="0"/>
              <a:t>Loan</a:t>
            </a:r>
            <a:endParaRPr lang="en-US" sz="1200" dirty="0"/>
          </a:p>
        </p:txBody>
      </p:sp>
      <p:sp>
        <p:nvSpPr>
          <p:cNvPr id="10" name="Rounded Rectangle 9"/>
          <p:cNvSpPr/>
          <p:nvPr/>
        </p:nvSpPr>
        <p:spPr>
          <a:xfrm>
            <a:off x="7110148" y="2929095"/>
            <a:ext cx="3148780" cy="3124200"/>
          </a:xfrm>
          <a:prstGeom prst="roundRect">
            <a:avLst>
              <a:gd name="adj" fmla="val 8334"/>
            </a:avLst>
          </a:prstGeom>
        </p:spPr>
        <p:style>
          <a:lnRef idx="0">
            <a:schemeClr val="accent1"/>
          </a:lnRef>
          <a:fillRef idx="3">
            <a:schemeClr val="accent1"/>
          </a:fillRef>
          <a:effectRef idx="3">
            <a:schemeClr val="accent1"/>
          </a:effectRef>
          <a:fontRef idx="minor">
            <a:schemeClr val="lt1"/>
          </a:fontRef>
        </p:style>
        <p:txBody>
          <a:bodyPr vert="vert270" rtlCol="0" anchor="t"/>
          <a:lstStyle/>
          <a:p>
            <a:pPr algn="ctr"/>
            <a:r>
              <a:rPr lang="en-US" dirty="0"/>
              <a:t>Mortgage </a:t>
            </a:r>
            <a:r>
              <a:rPr lang="en-US" dirty="0" smtClean="0"/>
              <a:t/>
            </a:r>
            <a:br>
              <a:rPr lang="en-US" dirty="0" smtClean="0"/>
            </a:br>
            <a:r>
              <a:rPr lang="en-US" dirty="0" smtClean="0"/>
              <a:t>Application </a:t>
            </a:r>
            <a:r>
              <a:rPr lang="en-US" dirty="0"/>
              <a:t>Process</a:t>
            </a:r>
          </a:p>
          <a:p>
            <a:pPr algn="ctr"/>
            <a:endParaRPr lang="en-US" dirty="0"/>
          </a:p>
        </p:txBody>
      </p:sp>
      <p:sp>
        <p:nvSpPr>
          <p:cNvPr id="11" name="Rounded Rectangle 10"/>
          <p:cNvSpPr/>
          <p:nvPr/>
        </p:nvSpPr>
        <p:spPr>
          <a:xfrm>
            <a:off x="8156356" y="3081495"/>
            <a:ext cx="1899425" cy="5334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dirty="0" smtClean="0"/>
              <a:t>Receive</a:t>
            </a:r>
            <a:br>
              <a:rPr lang="en-US" sz="1200" dirty="0" smtClean="0"/>
            </a:br>
            <a:r>
              <a:rPr lang="en-US" sz="1200" dirty="0" smtClean="0"/>
              <a:t>Application</a:t>
            </a:r>
            <a:endParaRPr lang="en-US" sz="1200" dirty="0"/>
          </a:p>
        </p:txBody>
      </p:sp>
      <p:sp>
        <p:nvSpPr>
          <p:cNvPr id="12" name="Rounded Rectangle 11"/>
          <p:cNvSpPr/>
          <p:nvPr/>
        </p:nvSpPr>
        <p:spPr>
          <a:xfrm>
            <a:off x="8156356" y="4605495"/>
            <a:ext cx="1899425" cy="5334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dirty="0"/>
              <a:t>Approve</a:t>
            </a:r>
          </a:p>
          <a:p>
            <a:pPr algn="ctr"/>
            <a:r>
              <a:rPr lang="en-US" sz="1200" dirty="0"/>
              <a:t>Application</a:t>
            </a:r>
          </a:p>
        </p:txBody>
      </p:sp>
      <p:sp>
        <p:nvSpPr>
          <p:cNvPr id="13" name="Rounded Rectangle 12"/>
          <p:cNvSpPr/>
          <p:nvPr/>
        </p:nvSpPr>
        <p:spPr>
          <a:xfrm>
            <a:off x="8156356" y="5367495"/>
            <a:ext cx="1899425" cy="5334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dirty="0" smtClean="0"/>
              <a:t>Issue</a:t>
            </a:r>
          </a:p>
          <a:p>
            <a:pPr algn="ctr"/>
            <a:r>
              <a:rPr lang="en-US" sz="1200" dirty="0" smtClean="0"/>
              <a:t>Loan</a:t>
            </a:r>
            <a:endParaRPr lang="en-US" sz="1200" dirty="0"/>
          </a:p>
        </p:txBody>
      </p:sp>
      <p:sp>
        <p:nvSpPr>
          <p:cNvPr id="14" name="Rounded Rectangle 13"/>
          <p:cNvSpPr/>
          <p:nvPr/>
        </p:nvSpPr>
        <p:spPr>
          <a:xfrm>
            <a:off x="8156356" y="3843495"/>
            <a:ext cx="1899425" cy="533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t>Verify</a:t>
            </a:r>
            <a:r>
              <a:rPr lang="en-US" sz="1200" dirty="0"/>
              <a:t/>
            </a:r>
            <a:br>
              <a:rPr lang="en-US" sz="1200" dirty="0"/>
            </a:br>
            <a:r>
              <a:rPr lang="en-US" sz="1200" dirty="0" smtClean="0"/>
              <a:t>Income</a:t>
            </a:r>
          </a:p>
        </p:txBody>
      </p:sp>
      <p:sp>
        <p:nvSpPr>
          <p:cNvPr id="16" name="Bent-Up Arrow 15"/>
          <p:cNvSpPr/>
          <p:nvPr/>
        </p:nvSpPr>
        <p:spPr bwMode="auto">
          <a:xfrm rot="10800000" flipH="1">
            <a:off x="2640913" y="2690970"/>
            <a:ext cx="1721672" cy="672893"/>
          </a:xfrm>
          <a:prstGeom prst="bentUpArrow">
            <a:avLst>
              <a:gd name="adj1" fmla="val 43074"/>
              <a:gd name="adj2" fmla="val 36415"/>
              <a:gd name="adj3" fmla="val 32610"/>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sp>
        <p:nvSpPr>
          <p:cNvPr id="17" name="Rounded Rectangular Callout 16"/>
          <p:cNvSpPr/>
          <p:nvPr/>
        </p:nvSpPr>
        <p:spPr bwMode="auto">
          <a:xfrm>
            <a:off x="2437765" y="1325847"/>
            <a:ext cx="3047206" cy="612648"/>
          </a:xfrm>
          <a:prstGeom prst="wedgeRoundRectCallout">
            <a:avLst>
              <a:gd name="adj1" fmla="val -36041"/>
              <a:gd name="adj2" fmla="val 96704"/>
              <a:gd name="adj3" fmla="val 16667"/>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gradFill>
                  <a:gsLst>
                    <a:gs pos="0">
                      <a:srgbClr val="FFFFFF"/>
                    </a:gs>
                    <a:gs pos="100000">
                      <a:srgbClr val="FFFFFF"/>
                    </a:gs>
                  </a:gsLst>
                  <a:lin ang="5400000" scaled="0"/>
                </a:gradFill>
              </a:rPr>
              <a:t>Applications Started Before 12/31/2011</a:t>
            </a:r>
          </a:p>
        </p:txBody>
      </p:sp>
      <p:sp>
        <p:nvSpPr>
          <p:cNvPr id="18" name="Bent-Up Arrow 17"/>
          <p:cNvSpPr/>
          <p:nvPr/>
        </p:nvSpPr>
        <p:spPr bwMode="auto">
          <a:xfrm rot="10800000" flipH="1">
            <a:off x="2640912" y="2252819"/>
            <a:ext cx="6536257" cy="555523"/>
          </a:xfrm>
          <a:prstGeom prst="bentUpArrow">
            <a:avLst>
              <a:gd name="adj1" fmla="val 50000"/>
              <a:gd name="adj2" fmla="val 43861"/>
              <a:gd name="adj3" fmla="val 40432"/>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sp>
        <p:nvSpPr>
          <p:cNvPr id="19" name="Rounded Rectangular Callout 18"/>
          <p:cNvSpPr/>
          <p:nvPr/>
        </p:nvSpPr>
        <p:spPr bwMode="auto">
          <a:xfrm>
            <a:off x="7719589" y="1325847"/>
            <a:ext cx="3250353" cy="612648"/>
          </a:xfrm>
          <a:prstGeom prst="wedgeRoundRectCallout">
            <a:avLst>
              <a:gd name="adj1" fmla="val -34349"/>
              <a:gd name="adj2" fmla="val 98259"/>
              <a:gd name="adj3" fmla="val 16667"/>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gradFill>
                  <a:gsLst>
                    <a:gs pos="0">
                      <a:srgbClr val="FFFFFF"/>
                    </a:gs>
                    <a:gs pos="100000">
                      <a:srgbClr val="FFFFFF"/>
                    </a:gs>
                  </a:gsLst>
                  <a:lin ang="5400000" scaled="0"/>
                </a:gradFill>
              </a:rPr>
              <a:t>Applications Started After 1/1/2012</a:t>
            </a:r>
          </a:p>
        </p:txBody>
      </p:sp>
      <p:sp>
        <p:nvSpPr>
          <p:cNvPr id="3" name="Rectangle 2"/>
          <p:cNvSpPr/>
          <p:nvPr/>
        </p:nvSpPr>
        <p:spPr bwMode="auto">
          <a:xfrm>
            <a:off x="3501747" y="3510120"/>
            <a:ext cx="5030430" cy="914400"/>
          </a:xfrm>
          <a:prstGeom prst="rect">
            <a:avLst/>
          </a:prstGeom>
          <a:ln>
            <a:headEnd type="none" w="med" len="med"/>
            <a:tailEnd type="none" w="med" len="med"/>
          </a:ln>
          <a:effectLst>
            <a:outerShdw blurRad="152400" dist="317500" dir="5400000" sx="90000" sy="-19000" rotWithShape="0">
              <a:prstClr val="black">
                <a:alpha val="15000"/>
              </a:prstClr>
            </a:outerShdw>
          </a:effectLst>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gradFill>
                  <a:gsLst>
                    <a:gs pos="0">
                      <a:srgbClr val="FFFFFF"/>
                    </a:gs>
                    <a:gs pos="100000">
                      <a:srgbClr val="FFFFFF"/>
                    </a:gs>
                  </a:gsLst>
                  <a:lin ang="5400000" scaled="0"/>
                </a:gradFill>
              </a:rPr>
              <a:t>Side-by-Side Execution</a:t>
            </a:r>
          </a:p>
        </p:txBody>
      </p:sp>
    </p:spTree>
    <p:custDataLst>
      <p:tags r:id="rId1"/>
    </p:custDataLst>
    <p:extLst>
      <p:ext uri="{BB962C8B-B14F-4D97-AF65-F5344CB8AC3E}">
        <p14:creationId xmlns:p14="http://schemas.microsoft.com/office/powerpoint/2010/main" val="137975848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
                                          </p:val>
                                        </p:tav>
                                        <p:tav tm="100000">
                                          <p:val>
                                            <p:strVal val="#ppt_x"/>
                                          </p:val>
                                        </p:tav>
                                      </p:tavLst>
                                    </p:anim>
                                    <p:anim calcmode="lin" valueType="num">
                                      <p:cBhvr>
                                        <p:cTn id="15" dur="5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anim calcmode="lin" valueType="num">
                                      <p:cBhvr>
                                        <p:cTn id="20" dur="500" fill="hold"/>
                                        <p:tgtEl>
                                          <p:spTgt spid="8"/>
                                        </p:tgtEl>
                                        <p:attrNameLst>
                                          <p:attrName>ppt_x</p:attrName>
                                        </p:attrNameLst>
                                      </p:cBhvr>
                                      <p:tavLst>
                                        <p:tav tm="0">
                                          <p:val>
                                            <p:strVal val="#ppt_x"/>
                                          </p:val>
                                        </p:tav>
                                        <p:tav tm="100000">
                                          <p:val>
                                            <p:strVal val="#ppt_x"/>
                                          </p:val>
                                        </p:tav>
                                      </p:tavLst>
                                    </p:anim>
                                    <p:anim calcmode="lin" valueType="num">
                                      <p:cBhvr>
                                        <p:cTn id="21" dur="5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anim calcmode="lin" valueType="num">
                                      <p:cBhvr>
                                        <p:cTn id="26" dur="500" fill="hold"/>
                                        <p:tgtEl>
                                          <p:spTgt spid="9"/>
                                        </p:tgtEl>
                                        <p:attrNameLst>
                                          <p:attrName>ppt_x</p:attrName>
                                        </p:attrNameLst>
                                      </p:cBhvr>
                                      <p:tavLst>
                                        <p:tav tm="0">
                                          <p:val>
                                            <p:strVal val="#ppt_x"/>
                                          </p:val>
                                        </p:tav>
                                        <p:tav tm="100000">
                                          <p:val>
                                            <p:strVal val="#ppt_x"/>
                                          </p:val>
                                        </p:tav>
                                      </p:tavLst>
                                    </p:anim>
                                    <p:anim calcmode="lin" valueType="num">
                                      <p:cBhvr>
                                        <p:cTn id="27"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1000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anim calcmode="lin" valueType="num">
                                      <p:cBhvr>
                                        <p:cTn id="45" dur="500" fill="hold"/>
                                        <p:tgtEl>
                                          <p:spTgt spid="10"/>
                                        </p:tgtEl>
                                        <p:attrNameLst>
                                          <p:attrName>ppt_x</p:attrName>
                                        </p:attrNameLst>
                                      </p:cBhvr>
                                      <p:tavLst>
                                        <p:tav tm="0">
                                          <p:val>
                                            <p:strVal val="#ppt_x"/>
                                          </p:val>
                                        </p:tav>
                                        <p:tav tm="100000">
                                          <p:val>
                                            <p:strVal val="#ppt_x"/>
                                          </p:val>
                                        </p:tav>
                                      </p:tavLst>
                                    </p:anim>
                                    <p:anim calcmode="lin" valueType="num">
                                      <p:cBhvr>
                                        <p:cTn id="46"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anim calcmode="lin" valueType="num">
                                      <p:cBhvr>
                                        <p:cTn id="52" dur="500" fill="hold"/>
                                        <p:tgtEl>
                                          <p:spTgt spid="11"/>
                                        </p:tgtEl>
                                        <p:attrNameLst>
                                          <p:attrName>ppt_x</p:attrName>
                                        </p:attrNameLst>
                                      </p:cBhvr>
                                      <p:tavLst>
                                        <p:tav tm="0">
                                          <p:val>
                                            <p:strVal val="#ppt_x"/>
                                          </p:val>
                                        </p:tav>
                                        <p:tav tm="100000">
                                          <p:val>
                                            <p:strVal val="#ppt_x"/>
                                          </p:val>
                                        </p:tav>
                                      </p:tavLst>
                                    </p:anim>
                                    <p:anim calcmode="lin" valueType="num">
                                      <p:cBhvr>
                                        <p:cTn id="53" dur="500" fill="hold"/>
                                        <p:tgtEl>
                                          <p:spTgt spid="11"/>
                                        </p:tgtEl>
                                        <p:attrNameLst>
                                          <p:attrName>ppt_y</p:attrName>
                                        </p:attrNameLst>
                                      </p:cBhvr>
                                      <p:tavLst>
                                        <p:tav tm="0">
                                          <p:val>
                                            <p:strVal val="#ppt_y+.1"/>
                                          </p:val>
                                        </p:tav>
                                        <p:tav tm="100000">
                                          <p:val>
                                            <p:strVal val="#ppt_y"/>
                                          </p:val>
                                        </p:tav>
                                      </p:tavLst>
                                    </p:anim>
                                  </p:childTnLst>
                                </p:cTn>
                              </p:par>
                            </p:childTnLst>
                          </p:cTn>
                        </p:par>
                        <p:par>
                          <p:cTn id="54" fill="hold">
                            <p:stCondLst>
                              <p:cond delay="500"/>
                            </p:stCondLst>
                            <p:childTnLst>
                              <p:par>
                                <p:cTn id="55" presetID="42"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anim calcmode="lin" valueType="num">
                                      <p:cBhvr>
                                        <p:cTn id="58" dur="500" fill="hold"/>
                                        <p:tgtEl>
                                          <p:spTgt spid="12"/>
                                        </p:tgtEl>
                                        <p:attrNameLst>
                                          <p:attrName>ppt_x</p:attrName>
                                        </p:attrNameLst>
                                      </p:cBhvr>
                                      <p:tavLst>
                                        <p:tav tm="0">
                                          <p:val>
                                            <p:strVal val="#ppt_x"/>
                                          </p:val>
                                        </p:tav>
                                        <p:tav tm="100000">
                                          <p:val>
                                            <p:strVal val="#ppt_x"/>
                                          </p:val>
                                        </p:tav>
                                      </p:tavLst>
                                    </p:anim>
                                    <p:anim calcmode="lin" valueType="num">
                                      <p:cBhvr>
                                        <p:cTn id="59" dur="500" fill="hold"/>
                                        <p:tgtEl>
                                          <p:spTgt spid="12"/>
                                        </p:tgtEl>
                                        <p:attrNameLst>
                                          <p:attrName>ppt_y</p:attrName>
                                        </p:attrNameLst>
                                      </p:cBhvr>
                                      <p:tavLst>
                                        <p:tav tm="0">
                                          <p:val>
                                            <p:strVal val="#ppt_y+.1"/>
                                          </p:val>
                                        </p:tav>
                                        <p:tav tm="100000">
                                          <p:val>
                                            <p:strVal val="#ppt_y"/>
                                          </p:val>
                                        </p:tav>
                                      </p:tavLst>
                                    </p:anim>
                                  </p:childTnLst>
                                </p:cTn>
                              </p:par>
                            </p:childTnLst>
                          </p:cTn>
                        </p:par>
                        <p:par>
                          <p:cTn id="60" fill="hold">
                            <p:stCondLst>
                              <p:cond delay="1000"/>
                            </p:stCondLst>
                            <p:childTnLst>
                              <p:par>
                                <p:cTn id="61" presetID="42"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500"/>
                                        <p:tgtEl>
                                          <p:spTgt spid="13"/>
                                        </p:tgtEl>
                                      </p:cBhvr>
                                    </p:animEffect>
                                    <p:anim calcmode="lin" valueType="num">
                                      <p:cBhvr>
                                        <p:cTn id="64" dur="500" fill="hold"/>
                                        <p:tgtEl>
                                          <p:spTgt spid="13"/>
                                        </p:tgtEl>
                                        <p:attrNameLst>
                                          <p:attrName>ppt_x</p:attrName>
                                        </p:attrNameLst>
                                      </p:cBhvr>
                                      <p:tavLst>
                                        <p:tav tm="0">
                                          <p:val>
                                            <p:strVal val="#ppt_x"/>
                                          </p:val>
                                        </p:tav>
                                        <p:tav tm="100000">
                                          <p:val>
                                            <p:strVal val="#ppt_x"/>
                                          </p:val>
                                        </p:tav>
                                      </p:tavLst>
                                    </p:anim>
                                    <p:anim calcmode="lin" valueType="num">
                                      <p:cBhvr>
                                        <p:cTn id="65"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500"/>
                                        <p:tgtEl>
                                          <p:spTgt spid="14"/>
                                        </p:tgtEl>
                                      </p:cBhvr>
                                    </p:animEffect>
                                    <p:anim calcmode="lin" valueType="num">
                                      <p:cBhvr>
                                        <p:cTn id="71" dur="500" fill="hold"/>
                                        <p:tgtEl>
                                          <p:spTgt spid="14"/>
                                        </p:tgtEl>
                                        <p:attrNameLst>
                                          <p:attrName>ppt_x</p:attrName>
                                        </p:attrNameLst>
                                      </p:cBhvr>
                                      <p:tavLst>
                                        <p:tav tm="0">
                                          <p:val>
                                            <p:strVal val="#ppt_x"/>
                                          </p:val>
                                        </p:tav>
                                        <p:tav tm="100000">
                                          <p:val>
                                            <p:strVal val="#ppt_x"/>
                                          </p:val>
                                        </p:tav>
                                      </p:tavLst>
                                    </p:anim>
                                    <p:anim calcmode="lin" valueType="num">
                                      <p:cBhvr>
                                        <p:cTn id="72"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500"/>
                            </p:stCondLst>
                            <p:childTnLst>
                              <p:par>
                                <p:cTn id="79" presetID="10"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500"/>
                                        <p:tgtEl>
                                          <p:spTgt spid="19"/>
                                        </p:tgtEl>
                                      </p:cBhvr>
                                    </p:animEffect>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3"/>
                                        </p:tgtEl>
                                        <p:attrNameLst>
                                          <p:attrName>style.visibility</p:attrName>
                                        </p:attrNameLst>
                                      </p:cBhvr>
                                      <p:to>
                                        <p:strVal val="visible"/>
                                      </p:to>
                                    </p:set>
                                    <p:animEffect transition="in" filter="fade">
                                      <p:cBhvr>
                                        <p:cTn id="86" dur="500"/>
                                        <p:tgtEl>
                                          <p:spTgt spid="3"/>
                                        </p:tgtEl>
                                      </p:cBhvr>
                                    </p:animEffect>
                                    <p:anim calcmode="lin" valueType="num">
                                      <p:cBhvr>
                                        <p:cTn id="87" dur="500" fill="hold"/>
                                        <p:tgtEl>
                                          <p:spTgt spid="3"/>
                                        </p:tgtEl>
                                        <p:attrNameLst>
                                          <p:attrName>ppt_x</p:attrName>
                                        </p:attrNameLst>
                                      </p:cBhvr>
                                      <p:tavLst>
                                        <p:tav tm="0">
                                          <p:val>
                                            <p:strVal val="#ppt_x"/>
                                          </p:val>
                                        </p:tav>
                                        <p:tav tm="100000">
                                          <p:val>
                                            <p:strVal val="#ppt_x"/>
                                          </p:val>
                                        </p:tav>
                                      </p:tavLst>
                                    </p:anim>
                                    <p:anim calcmode="lin" valueType="num">
                                      <p:cBhvr>
                                        <p:cTn id="88"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Side-by-Side</a:t>
            </a:r>
            <a:endParaRPr lang="en-US" dirty="0"/>
          </a:p>
        </p:txBody>
      </p:sp>
      <p:pic>
        <p:nvPicPr>
          <p:cNvPr id="1027" name="Picture 3" descr="C:\Artwork_Imagery\Icons - Illustrations\_ WINDOWS SERVER ICONS\Misc\Database cylind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4812" y="1981200"/>
            <a:ext cx="2286000" cy="264404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650973" y="1219200"/>
            <a:ext cx="5432103" cy="1981201"/>
            <a:chOff x="650973" y="1219200"/>
            <a:chExt cx="5432103" cy="1981201"/>
          </a:xfrm>
        </p:grpSpPr>
        <p:sp>
          <p:nvSpPr>
            <p:cNvPr id="4" name="TextBox 3"/>
            <p:cNvSpPr txBox="1"/>
            <p:nvPr/>
          </p:nvSpPr>
          <p:spPr>
            <a:xfrm>
              <a:off x="695233" y="1219200"/>
              <a:ext cx="5387843" cy="1981201"/>
            </a:xfrm>
            <a:prstGeom prst="rect">
              <a:avLst/>
            </a:prstGeom>
          </p:spPr>
          <p:style>
            <a:lnRef idx="1">
              <a:schemeClr val="accent1"/>
            </a:lnRef>
            <a:fillRef idx="3">
              <a:schemeClr val="accent1"/>
            </a:fillRef>
            <a:effectRef idx="2">
              <a:schemeClr val="accent1"/>
            </a:effectRef>
            <a:fontRef idx="minor">
              <a:schemeClr val="lt1"/>
            </a:fontRef>
          </p:style>
          <p:txBody>
            <a:bodyPr wrap="none" lIns="274320" tIns="274320" rIns="274320" bIns="274320" rtlCol="0" anchor="ctr" anchorCtr="0">
              <a:noAutofit/>
            </a:bodyPr>
            <a:lstStyle/>
            <a:p>
              <a:pPr algn="r"/>
              <a:r>
                <a:rPr lang="en-US" sz="3200" dirty="0" smtClean="0">
                  <a:gradFill>
                    <a:gsLst>
                      <a:gs pos="0">
                        <a:schemeClr val="tx1"/>
                      </a:gs>
                      <a:gs pos="100000">
                        <a:schemeClr val="tx1"/>
                      </a:gs>
                    </a:gsLst>
                    <a:lin ang="5400000" scaled="0"/>
                  </a:gradFill>
                </a:rPr>
                <a:t>“My Workflow”</a:t>
              </a:r>
              <a:br>
                <a:rPr lang="en-US" sz="3200" dirty="0" smtClean="0">
                  <a:gradFill>
                    <a:gsLst>
                      <a:gs pos="0">
                        <a:schemeClr val="tx1"/>
                      </a:gs>
                      <a:gs pos="100000">
                        <a:schemeClr val="tx1"/>
                      </a:gs>
                    </a:gsLst>
                    <a:lin ang="5400000" scaled="0"/>
                  </a:gradFill>
                </a:rPr>
              </a:br>
              <a:r>
                <a:rPr lang="en-US" sz="3200" dirty="0" smtClean="0">
                  <a:gradFill>
                    <a:gsLst>
                      <a:gs pos="0">
                        <a:schemeClr val="tx1"/>
                      </a:gs>
                      <a:gs pos="100000">
                        <a:schemeClr val="tx1"/>
                      </a:gs>
                    </a:gsLst>
                    <a:lin ang="5400000" scaled="0"/>
                  </a:gradFill>
                </a:rPr>
                <a:t>1.0.0.0</a:t>
              </a:r>
            </a:p>
          </p:txBody>
        </p:sp>
        <p:pic>
          <p:nvPicPr>
            <p:cNvPr id="1028" name="Picture 4" descr="C:\Artwork_Imagery\Icons - Illustrations\_ SUPER VISTA STYLE\flow diagram documen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973" y="1337172"/>
              <a:ext cx="1745256" cy="1745256"/>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p:cNvSpPr txBox="1"/>
          <p:nvPr/>
        </p:nvSpPr>
        <p:spPr>
          <a:xfrm>
            <a:off x="9193137" y="4877949"/>
            <a:ext cx="2641749" cy="492443"/>
          </a:xfrm>
          <a:prstGeom prst="rect">
            <a:avLst/>
          </a:prstGeom>
          <a:noFill/>
        </p:spPr>
        <p:txBody>
          <a:bodyPr wrap="none" lIns="0" tIns="0" rIns="0" bIns="0" rtlCol="0">
            <a:spAutoFit/>
          </a:bodyPr>
          <a:lstStyle/>
          <a:p>
            <a:r>
              <a:rPr lang="en-US" sz="3200" dirty="0" smtClean="0">
                <a:gradFill>
                  <a:gsLst>
                    <a:gs pos="0">
                      <a:schemeClr val="tx1"/>
                    </a:gs>
                    <a:gs pos="100000">
                      <a:schemeClr val="tx1"/>
                    </a:gs>
                  </a:gsLst>
                  <a:lin ang="5400000" scaled="0"/>
                </a:gradFill>
              </a:rPr>
              <a:t>Instance Store</a:t>
            </a:r>
          </a:p>
        </p:txBody>
      </p:sp>
      <p:grpSp>
        <p:nvGrpSpPr>
          <p:cNvPr id="6" name="Group 5"/>
          <p:cNvGrpSpPr/>
          <p:nvPr/>
        </p:nvGrpSpPr>
        <p:grpSpPr>
          <a:xfrm>
            <a:off x="684211" y="3406047"/>
            <a:ext cx="5410201" cy="1981201"/>
            <a:chOff x="684211" y="3406047"/>
            <a:chExt cx="5410201" cy="1981201"/>
          </a:xfrm>
        </p:grpSpPr>
        <p:sp>
          <p:nvSpPr>
            <p:cNvPr id="10" name="TextBox 9"/>
            <p:cNvSpPr txBox="1"/>
            <p:nvPr/>
          </p:nvSpPr>
          <p:spPr>
            <a:xfrm>
              <a:off x="684211" y="3406047"/>
              <a:ext cx="5410201" cy="1981201"/>
            </a:xfrm>
            <a:prstGeom prst="rect">
              <a:avLst/>
            </a:prstGeom>
          </p:spPr>
          <p:style>
            <a:lnRef idx="1">
              <a:schemeClr val="accent5"/>
            </a:lnRef>
            <a:fillRef idx="3">
              <a:schemeClr val="accent5"/>
            </a:fillRef>
            <a:effectRef idx="2">
              <a:schemeClr val="accent5"/>
            </a:effectRef>
            <a:fontRef idx="minor">
              <a:schemeClr val="lt1"/>
            </a:fontRef>
          </p:style>
          <p:txBody>
            <a:bodyPr wrap="square" lIns="274320" tIns="274320" rIns="274320" bIns="274320" rtlCol="0" anchor="ctr" anchorCtr="0">
              <a:noAutofit/>
            </a:bodyPr>
            <a:lstStyle>
              <a:defPPr>
                <a:defRPr lang="en-US"/>
              </a:defPPr>
              <a:lvl1pPr>
                <a:defRPr sz="3200">
                  <a:gradFill>
                    <a:gsLst>
                      <a:gs pos="0">
                        <a:schemeClr val="tx1"/>
                      </a:gs>
                      <a:gs pos="100000">
                        <a:schemeClr val="tx1"/>
                      </a:gs>
                    </a:gsLst>
                    <a:lin ang="5400000" scaled="0"/>
                  </a:gra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en-US" dirty="0"/>
                <a:t>Instance </a:t>
              </a:r>
              <a:r>
                <a:rPr lang="en-US" dirty="0" smtClean="0"/>
                <a:t>Data for</a:t>
              </a:r>
            </a:p>
            <a:p>
              <a:pPr algn="r"/>
              <a:r>
                <a:rPr lang="en-US" dirty="0" smtClean="0"/>
                <a:t>“My Workflow”</a:t>
              </a:r>
            </a:p>
            <a:p>
              <a:pPr algn="r"/>
              <a:r>
                <a:rPr lang="en-US" dirty="0" smtClean="0"/>
                <a:t>1.0.0.0</a:t>
              </a:r>
              <a:endParaRPr lang="en-US" dirty="0"/>
            </a:p>
          </p:txBody>
        </p:sp>
        <p:pic>
          <p:nvPicPr>
            <p:cNvPr id="1029" name="Picture 5" descr="C:\Artwork_Imagery\Icons - Illustrations\_ XML ICONS\Binary Code documen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5348" y="3578207"/>
              <a:ext cx="796506" cy="1706800"/>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TextBox 17"/>
          <p:cNvSpPr txBox="1"/>
          <p:nvPr/>
        </p:nvSpPr>
        <p:spPr>
          <a:xfrm>
            <a:off x="9514204" y="3406047"/>
            <a:ext cx="1905000" cy="298145"/>
          </a:xfrm>
          <a:prstGeom prst="rect">
            <a:avLst/>
          </a:prstGeom>
        </p:spPr>
        <p:style>
          <a:lnRef idx="1">
            <a:schemeClr val="accent5"/>
          </a:lnRef>
          <a:fillRef idx="3">
            <a:schemeClr val="accent5"/>
          </a:fillRef>
          <a:effectRef idx="2">
            <a:schemeClr val="accent5"/>
          </a:effectRef>
          <a:fontRef idx="minor">
            <a:schemeClr val="lt1"/>
          </a:fontRef>
        </p:style>
        <p:txBody>
          <a:bodyPr wrap="square" lIns="274320" tIns="274320" rIns="274320" bIns="274320" rtlCol="0" anchor="ctr" anchorCtr="0">
            <a:noAutofit/>
          </a:bodyPr>
          <a:lstStyle>
            <a:defPPr>
              <a:defRPr lang="en-US"/>
            </a:defPPr>
            <a:lvl1pPr>
              <a:defRPr sz="3200">
                <a:gradFill>
                  <a:gsLst>
                    <a:gs pos="0">
                      <a:schemeClr val="tx1"/>
                    </a:gs>
                    <a:gs pos="100000">
                      <a:schemeClr val="tx1"/>
                    </a:gs>
                  </a:gsLst>
                  <a:lin ang="5400000" scaled="0"/>
                </a:gra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US" sz="1000" dirty="0"/>
              <a:t>Instance </a:t>
            </a:r>
            <a:r>
              <a:rPr lang="en-US" sz="1000" dirty="0" smtClean="0"/>
              <a:t>Data (1.0.0.0)</a:t>
            </a:r>
            <a:endParaRPr lang="en-US" sz="1000" dirty="0"/>
          </a:p>
        </p:txBody>
      </p:sp>
      <p:grpSp>
        <p:nvGrpSpPr>
          <p:cNvPr id="21" name="Group 20"/>
          <p:cNvGrpSpPr/>
          <p:nvPr/>
        </p:nvGrpSpPr>
        <p:grpSpPr>
          <a:xfrm>
            <a:off x="1065212" y="914400"/>
            <a:ext cx="5387843" cy="1981201"/>
            <a:chOff x="695233" y="1219200"/>
            <a:chExt cx="5387843" cy="1981201"/>
          </a:xfrm>
        </p:grpSpPr>
        <p:sp>
          <p:nvSpPr>
            <p:cNvPr id="22" name="TextBox 21"/>
            <p:cNvSpPr txBox="1"/>
            <p:nvPr/>
          </p:nvSpPr>
          <p:spPr>
            <a:xfrm>
              <a:off x="695233" y="1219200"/>
              <a:ext cx="5387843" cy="1981201"/>
            </a:xfrm>
            <a:prstGeom prst="rect">
              <a:avLst/>
            </a:prstGeom>
          </p:spPr>
          <p:style>
            <a:lnRef idx="1">
              <a:schemeClr val="accent4"/>
            </a:lnRef>
            <a:fillRef idx="3">
              <a:schemeClr val="accent4"/>
            </a:fillRef>
            <a:effectRef idx="2">
              <a:schemeClr val="accent4"/>
            </a:effectRef>
            <a:fontRef idx="minor">
              <a:schemeClr val="lt1"/>
            </a:fontRef>
          </p:style>
          <p:txBody>
            <a:bodyPr wrap="none" lIns="274320" tIns="274320" rIns="274320" bIns="274320" rtlCol="0" anchor="ctr" anchorCtr="0">
              <a:noAutofit/>
            </a:bodyPr>
            <a:lstStyle/>
            <a:p>
              <a:pPr algn="r"/>
              <a:r>
                <a:rPr lang="en-US" sz="3200" dirty="0">
                  <a:gradFill>
                    <a:gsLst>
                      <a:gs pos="0">
                        <a:schemeClr val="tx1"/>
                      </a:gs>
                      <a:gs pos="100000">
                        <a:schemeClr val="tx1"/>
                      </a:gs>
                    </a:gsLst>
                    <a:lin ang="5400000" scaled="0"/>
                  </a:gradFill>
                </a:rPr>
                <a:t>“My Workflow”</a:t>
              </a:r>
              <a:br>
                <a:rPr lang="en-US" sz="3200" dirty="0">
                  <a:gradFill>
                    <a:gsLst>
                      <a:gs pos="0">
                        <a:schemeClr val="tx1"/>
                      </a:gs>
                      <a:gs pos="100000">
                        <a:schemeClr val="tx1"/>
                      </a:gs>
                    </a:gsLst>
                    <a:lin ang="5400000" scaled="0"/>
                  </a:gradFill>
                </a:rPr>
              </a:br>
              <a:r>
                <a:rPr lang="en-US" sz="3200" dirty="0">
                  <a:gradFill>
                    <a:gsLst>
                      <a:gs pos="0">
                        <a:schemeClr val="tx1"/>
                      </a:gs>
                      <a:gs pos="100000">
                        <a:schemeClr val="tx1"/>
                      </a:gs>
                    </a:gsLst>
                    <a:lin ang="5400000" scaled="0"/>
                  </a:gradFill>
                </a:rPr>
                <a:t>2.0.0.0</a:t>
              </a:r>
              <a:endParaRPr lang="en-US" sz="3200" dirty="0" smtClean="0">
                <a:gradFill>
                  <a:gsLst>
                    <a:gs pos="0">
                      <a:schemeClr val="tx1"/>
                    </a:gs>
                    <a:gs pos="100000">
                      <a:schemeClr val="tx1"/>
                    </a:gs>
                  </a:gsLst>
                  <a:lin ang="5400000" scaled="0"/>
                </a:gradFill>
              </a:endParaRPr>
            </a:p>
          </p:txBody>
        </p:sp>
        <p:pic>
          <p:nvPicPr>
            <p:cNvPr id="23" name="Picture 2" descr="C:\Artwork_Imagery\Icons - Illustrations\_ REAL VISTA STYLE\organize flow chart.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6611" y="1333499"/>
              <a:ext cx="1752601" cy="1752601"/>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24" name="Curved Connector 23"/>
          <p:cNvCxnSpPr>
            <a:stCxn id="1027" idx="1"/>
          </p:cNvCxnSpPr>
          <p:nvPr/>
        </p:nvCxnSpPr>
        <p:spPr>
          <a:xfrm rot="10800000" flipV="1">
            <a:off x="6453056" y="3303224"/>
            <a:ext cx="2841757" cy="1245824"/>
          </a:xfrm>
          <a:prstGeom prst="curvedConnector3">
            <a:avLst>
              <a:gd name="adj1" fmla="val 50000"/>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9523412" y="3816655"/>
            <a:ext cx="1905000" cy="298145"/>
          </a:xfrm>
          <a:prstGeom prst="rect">
            <a:avLst/>
          </a:prstGeom>
        </p:spPr>
        <p:style>
          <a:lnRef idx="1">
            <a:schemeClr val="accent5"/>
          </a:lnRef>
          <a:fillRef idx="3">
            <a:schemeClr val="accent5"/>
          </a:fillRef>
          <a:effectRef idx="2">
            <a:schemeClr val="accent5"/>
          </a:effectRef>
          <a:fontRef idx="minor">
            <a:schemeClr val="lt1"/>
          </a:fontRef>
        </p:style>
        <p:txBody>
          <a:bodyPr wrap="square" lIns="274320" tIns="274320" rIns="274320" bIns="274320" rtlCol="0" anchor="ctr" anchorCtr="0">
            <a:noAutofit/>
          </a:bodyPr>
          <a:lstStyle>
            <a:defPPr>
              <a:defRPr lang="en-US"/>
            </a:defPPr>
            <a:lvl1pPr>
              <a:defRPr sz="3200">
                <a:gradFill>
                  <a:gsLst>
                    <a:gs pos="0">
                      <a:schemeClr val="tx1"/>
                    </a:gs>
                    <a:gs pos="100000">
                      <a:schemeClr val="tx1"/>
                    </a:gs>
                  </a:gsLst>
                  <a:lin ang="5400000" scaled="0"/>
                </a:gra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US" sz="1000" dirty="0"/>
              <a:t>Instance </a:t>
            </a:r>
            <a:r>
              <a:rPr lang="en-US" sz="1000" dirty="0" smtClean="0"/>
              <a:t>Data (2.0.0.0)</a:t>
            </a:r>
            <a:endParaRPr lang="en-US" sz="1000" dirty="0"/>
          </a:p>
        </p:txBody>
      </p:sp>
      <p:grpSp>
        <p:nvGrpSpPr>
          <p:cNvPr id="20" name="Group 19"/>
          <p:cNvGrpSpPr/>
          <p:nvPr/>
        </p:nvGrpSpPr>
        <p:grpSpPr>
          <a:xfrm>
            <a:off x="989011" y="3733799"/>
            <a:ext cx="5410201" cy="1981201"/>
            <a:chOff x="684211" y="3406047"/>
            <a:chExt cx="5410201" cy="1981201"/>
          </a:xfrm>
        </p:grpSpPr>
        <p:sp>
          <p:nvSpPr>
            <p:cNvPr id="25" name="TextBox 24"/>
            <p:cNvSpPr txBox="1"/>
            <p:nvPr/>
          </p:nvSpPr>
          <p:spPr>
            <a:xfrm>
              <a:off x="684211" y="3406047"/>
              <a:ext cx="5410201" cy="1981201"/>
            </a:xfrm>
            <a:prstGeom prst="rect">
              <a:avLst/>
            </a:prstGeom>
          </p:spPr>
          <p:style>
            <a:lnRef idx="1">
              <a:schemeClr val="accent5"/>
            </a:lnRef>
            <a:fillRef idx="3">
              <a:schemeClr val="accent5"/>
            </a:fillRef>
            <a:effectRef idx="2">
              <a:schemeClr val="accent5"/>
            </a:effectRef>
            <a:fontRef idx="minor">
              <a:schemeClr val="lt1"/>
            </a:fontRef>
          </p:style>
          <p:txBody>
            <a:bodyPr wrap="square" lIns="274320" tIns="274320" rIns="274320" bIns="274320" rtlCol="0" anchor="ctr" anchorCtr="0">
              <a:noAutofit/>
            </a:bodyPr>
            <a:lstStyle>
              <a:defPPr>
                <a:defRPr lang="en-US"/>
              </a:defPPr>
              <a:lvl1pPr>
                <a:defRPr sz="3200">
                  <a:gradFill>
                    <a:gsLst>
                      <a:gs pos="0">
                        <a:schemeClr val="tx1"/>
                      </a:gs>
                      <a:gs pos="100000">
                        <a:schemeClr val="tx1"/>
                      </a:gs>
                    </a:gsLst>
                    <a:lin ang="5400000" scaled="0"/>
                  </a:gra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en-US" dirty="0"/>
                <a:t>Instance </a:t>
              </a:r>
              <a:r>
                <a:rPr lang="en-US" dirty="0" smtClean="0"/>
                <a:t>Data for</a:t>
              </a:r>
            </a:p>
            <a:p>
              <a:pPr algn="r"/>
              <a:r>
                <a:rPr lang="en-US" dirty="0" smtClean="0"/>
                <a:t>“My Workflow”</a:t>
              </a:r>
            </a:p>
            <a:p>
              <a:pPr algn="r"/>
              <a:r>
                <a:rPr lang="en-US" dirty="0" smtClean="0"/>
                <a:t>2.0.0.0</a:t>
              </a:r>
              <a:endParaRPr lang="en-US" dirty="0"/>
            </a:p>
          </p:txBody>
        </p:sp>
        <p:pic>
          <p:nvPicPr>
            <p:cNvPr id="26" name="Picture 5" descr="C:\Artwork_Imagery\Icons - Illustrations\_ XML ICONS\Binary Code documen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5348" y="3578207"/>
              <a:ext cx="796506" cy="1706800"/>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30867178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right)">
                                      <p:cBhvr>
                                        <p:cTn id="12" dur="500"/>
                                        <p:tgtEl>
                                          <p:spTgt spid="24"/>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a:t>
            </a:r>
            <a:endParaRPr lang="en-US" dirty="0"/>
          </a:p>
        </p:txBody>
      </p:sp>
      <p:sp>
        <p:nvSpPr>
          <p:cNvPr id="3" name="Subtitle 2"/>
          <p:cNvSpPr>
            <a:spLocks noGrp="1"/>
          </p:cNvSpPr>
          <p:nvPr>
            <p:ph type="subTitle" idx="1"/>
          </p:nvPr>
        </p:nvSpPr>
        <p:spPr/>
        <p:txBody>
          <a:bodyPr/>
          <a:lstStyle/>
          <a:p>
            <a:endParaRPr lang="en-US" dirty="0"/>
          </a:p>
        </p:txBody>
      </p:sp>
      <p:sp>
        <p:nvSpPr>
          <p:cNvPr id="2" name="Title 1"/>
          <p:cNvSpPr>
            <a:spLocks noGrp="1"/>
          </p:cNvSpPr>
          <p:nvPr>
            <p:ph type="ctrTitle"/>
          </p:nvPr>
        </p:nvSpPr>
        <p:spPr/>
        <p:txBody>
          <a:bodyPr/>
          <a:lstStyle/>
          <a:p>
            <a:r>
              <a:rPr lang="en-US" dirty="0" err="1" smtClean="0"/>
              <a:t>WorkflowServiceHost</a:t>
            </a:r>
            <a:r>
              <a:rPr lang="en-US" dirty="0" smtClean="0"/>
              <a:t> </a:t>
            </a:r>
            <a:br>
              <a:rPr lang="en-US" dirty="0" smtClean="0"/>
            </a:br>
            <a:r>
              <a:rPr lang="en-US" dirty="0" smtClean="0"/>
              <a:t>Side-by-Side Versioning</a:t>
            </a:r>
            <a:endParaRPr lang="en-US" dirty="0"/>
          </a:p>
        </p:txBody>
      </p:sp>
    </p:spTree>
    <p:extLst>
      <p:ext uri="{BB962C8B-B14F-4D97-AF65-F5344CB8AC3E}">
        <p14:creationId xmlns:p14="http://schemas.microsoft.com/office/powerpoint/2010/main" val="171628723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89212" y="762000"/>
            <a:ext cx="7467600" cy="1676400"/>
          </a:xfrm>
          <a:prstGeom prst="rect">
            <a:avLst/>
          </a:prstGeom>
          <a:noFill/>
        </p:spPr>
        <p:txBody>
          <a:bodyPr wrap="none" lIns="91440" tIns="91440" rIns="91440" bIns="91440" rtlCol="0">
            <a:prstTxWarp prst="textArchUp">
              <a:avLst/>
            </a:prstTxWarp>
            <a:spAutoFit/>
          </a:bodyPr>
          <a:lstStyle/>
          <a:p>
            <a:pPr algn="ctr">
              <a:lnSpc>
                <a:spcPct val="90000"/>
              </a:lnSpc>
              <a:spcBef>
                <a:spcPct val="20000"/>
              </a:spcBef>
              <a:buSzPct val="90000"/>
            </a:pPr>
            <a:r>
              <a:rPr lang="en-US" sz="8800" dirty="0" smtClean="0">
                <a:solidFill>
                  <a:schemeClr val="tx1">
                    <a:alpha val="99000"/>
                  </a:schemeClr>
                </a:solidFill>
              </a:rPr>
              <a:t>GUESS WHO?</a:t>
            </a:r>
          </a:p>
        </p:txBody>
      </p:sp>
      <p:grpSp>
        <p:nvGrpSpPr>
          <p:cNvPr id="25" name="Group 24"/>
          <p:cNvGrpSpPr/>
          <p:nvPr/>
        </p:nvGrpSpPr>
        <p:grpSpPr>
          <a:xfrm>
            <a:off x="1065212" y="1295400"/>
            <a:ext cx="10134600" cy="5410200"/>
            <a:chOff x="1065212" y="1295400"/>
            <a:chExt cx="10134600" cy="5410200"/>
          </a:xfrm>
        </p:grpSpPr>
        <p:sp>
          <p:nvSpPr>
            <p:cNvPr id="9" name="Oval 8"/>
            <p:cNvSpPr/>
            <p:nvPr/>
          </p:nvSpPr>
          <p:spPr bwMode="auto">
            <a:xfrm>
              <a:off x="1065212" y="1295400"/>
              <a:ext cx="10134600" cy="5410200"/>
            </a:xfrm>
            <a:prstGeom prst="ellips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11" name="TextBox 10"/>
            <p:cNvSpPr txBox="1"/>
            <p:nvPr/>
          </p:nvSpPr>
          <p:spPr>
            <a:xfrm>
              <a:off x="1103751" y="3537466"/>
              <a:ext cx="1242648" cy="615553"/>
            </a:xfrm>
            <a:prstGeom prst="rect">
              <a:avLst/>
            </a:prstGeom>
            <a:noFill/>
          </p:spPr>
          <p:txBody>
            <a:bodyPr vert="horz" wrap="none" lIns="91440" tIns="91440" rIns="91440" bIns="91440" rtlCol="0">
              <a:spAutoFit/>
            </a:bodyPr>
            <a:lstStyle/>
            <a:p>
              <a:pPr>
                <a:buSzPct val="90000"/>
              </a:pPr>
              <a:r>
                <a:rPr lang="en-US" sz="2800" b="1" dirty="0" smtClean="0">
                  <a:solidFill>
                    <a:schemeClr val="tx1">
                      <a:alpha val="99000"/>
                    </a:schemeClr>
                  </a:solidFill>
                </a:rPr>
                <a:t>PULSE</a:t>
              </a:r>
            </a:p>
          </p:txBody>
        </p:sp>
      </p:grpSp>
      <p:grpSp>
        <p:nvGrpSpPr>
          <p:cNvPr id="26" name="Group 25"/>
          <p:cNvGrpSpPr/>
          <p:nvPr/>
        </p:nvGrpSpPr>
        <p:grpSpPr>
          <a:xfrm>
            <a:off x="2284412" y="1600200"/>
            <a:ext cx="8763000" cy="4800600"/>
            <a:chOff x="2284412" y="1600200"/>
            <a:chExt cx="8763000" cy="4800600"/>
          </a:xfrm>
        </p:grpSpPr>
        <p:sp>
          <p:nvSpPr>
            <p:cNvPr id="17" name="Oval 16"/>
            <p:cNvSpPr/>
            <p:nvPr/>
          </p:nvSpPr>
          <p:spPr bwMode="auto">
            <a:xfrm>
              <a:off x="2284412" y="1600200"/>
              <a:ext cx="8763000" cy="4800600"/>
            </a:xfrm>
            <a:prstGeom prst="ellipse">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18" name="TextBox 17"/>
            <p:cNvSpPr txBox="1"/>
            <p:nvPr/>
          </p:nvSpPr>
          <p:spPr>
            <a:xfrm>
              <a:off x="2360612" y="3352800"/>
              <a:ext cx="1151277" cy="1046440"/>
            </a:xfrm>
            <a:prstGeom prst="rect">
              <a:avLst/>
            </a:prstGeom>
            <a:noFill/>
          </p:spPr>
          <p:txBody>
            <a:bodyPr vert="horz" wrap="none" lIns="91440" tIns="91440" rIns="91440" bIns="91440" rtlCol="0">
              <a:spAutoFit/>
            </a:bodyPr>
            <a:lstStyle/>
            <a:p>
              <a:pPr>
                <a:buSzPct val="90000"/>
              </a:pPr>
              <a:r>
                <a:rPr lang="en-US" sz="2800" b="1" dirty="0" smtClean="0">
                  <a:solidFill>
                    <a:schemeClr val="tx1">
                      <a:alpha val="99000"/>
                    </a:schemeClr>
                  </a:solidFill>
                </a:rPr>
                <a:t>WF in</a:t>
              </a:r>
            </a:p>
            <a:p>
              <a:pPr>
                <a:buSzPct val="90000"/>
              </a:pPr>
              <a:r>
                <a:rPr lang="en-US" sz="2800" b="1" dirty="0" smtClean="0">
                  <a:solidFill>
                    <a:schemeClr val="tx1">
                      <a:alpha val="99000"/>
                    </a:schemeClr>
                  </a:solidFill>
                </a:rPr>
                <a:t>.NET</a:t>
              </a:r>
            </a:p>
          </p:txBody>
        </p:sp>
      </p:grpSp>
      <p:grpSp>
        <p:nvGrpSpPr>
          <p:cNvPr id="27" name="Group 26"/>
          <p:cNvGrpSpPr/>
          <p:nvPr/>
        </p:nvGrpSpPr>
        <p:grpSpPr>
          <a:xfrm>
            <a:off x="3511889" y="1905000"/>
            <a:ext cx="7459323" cy="4038600"/>
            <a:chOff x="3511889" y="1905000"/>
            <a:chExt cx="7459323" cy="4038600"/>
          </a:xfrm>
        </p:grpSpPr>
        <p:sp>
          <p:nvSpPr>
            <p:cNvPr id="19" name="Oval 18"/>
            <p:cNvSpPr/>
            <p:nvPr/>
          </p:nvSpPr>
          <p:spPr bwMode="auto">
            <a:xfrm>
              <a:off x="3511889" y="1905000"/>
              <a:ext cx="7459323" cy="4038600"/>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20" name="TextBox 19"/>
            <p:cNvSpPr txBox="1"/>
            <p:nvPr/>
          </p:nvSpPr>
          <p:spPr>
            <a:xfrm>
              <a:off x="3576459" y="3505200"/>
              <a:ext cx="1298753" cy="615553"/>
            </a:xfrm>
            <a:prstGeom prst="rect">
              <a:avLst/>
            </a:prstGeom>
            <a:noFill/>
          </p:spPr>
          <p:txBody>
            <a:bodyPr vert="horz" wrap="none" lIns="91440" tIns="91440" rIns="91440" bIns="91440" rtlCol="0">
              <a:spAutoFit/>
            </a:bodyPr>
            <a:lstStyle/>
            <a:p>
              <a:pPr>
                <a:buSzPct val="90000"/>
              </a:pPr>
              <a:r>
                <a:rPr lang="en-US" sz="2800" b="1" dirty="0" smtClean="0">
                  <a:solidFill>
                    <a:schemeClr val="tx1">
                      <a:alpha val="99000"/>
                    </a:schemeClr>
                  </a:solidFill>
                </a:rPr>
                <a:t>WF4.* </a:t>
              </a:r>
            </a:p>
          </p:txBody>
        </p:sp>
      </p:grpSp>
      <p:grpSp>
        <p:nvGrpSpPr>
          <p:cNvPr id="28" name="Group 27"/>
          <p:cNvGrpSpPr/>
          <p:nvPr/>
        </p:nvGrpSpPr>
        <p:grpSpPr>
          <a:xfrm>
            <a:off x="4701301" y="2286000"/>
            <a:ext cx="6155611" cy="3200400"/>
            <a:chOff x="4701301" y="2286000"/>
            <a:chExt cx="6155611" cy="3200400"/>
          </a:xfrm>
        </p:grpSpPr>
        <p:sp>
          <p:nvSpPr>
            <p:cNvPr id="21" name="Oval 20"/>
            <p:cNvSpPr/>
            <p:nvPr/>
          </p:nvSpPr>
          <p:spPr bwMode="auto">
            <a:xfrm>
              <a:off x="4701301" y="2286000"/>
              <a:ext cx="6155611" cy="3200400"/>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22" name="TextBox 21"/>
            <p:cNvSpPr txBox="1"/>
            <p:nvPr/>
          </p:nvSpPr>
          <p:spPr>
            <a:xfrm>
              <a:off x="4799012" y="3505200"/>
              <a:ext cx="1242648" cy="615553"/>
            </a:xfrm>
            <a:prstGeom prst="rect">
              <a:avLst/>
            </a:prstGeom>
            <a:noFill/>
          </p:spPr>
          <p:txBody>
            <a:bodyPr vert="horz" wrap="none" lIns="91440" tIns="91440" rIns="91440" bIns="91440" rtlCol="0">
              <a:spAutoFit/>
            </a:bodyPr>
            <a:lstStyle/>
            <a:p>
              <a:pPr>
                <a:buSzPct val="90000"/>
              </a:pPr>
              <a:r>
                <a:rPr lang="en-US" sz="2800" b="1" dirty="0" smtClean="0">
                  <a:solidFill>
                    <a:schemeClr val="tx1">
                      <a:alpha val="99000"/>
                    </a:schemeClr>
                  </a:solidFill>
                </a:rPr>
                <a:t>WF4.5</a:t>
              </a:r>
            </a:p>
          </p:txBody>
        </p:sp>
      </p:grpSp>
      <p:sp>
        <p:nvSpPr>
          <p:cNvPr id="23" name="Oval 22"/>
          <p:cNvSpPr/>
          <p:nvPr/>
        </p:nvSpPr>
        <p:spPr bwMode="auto">
          <a:xfrm>
            <a:off x="6041660" y="2743200"/>
            <a:ext cx="4646263" cy="2286000"/>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40837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p:cTn id="28" dur="500" fill="hold"/>
                                        <p:tgtEl>
                                          <p:spTgt spid="28"/>
                                        </p:tgtEl>
                                        <p:attrNameLst>
                                          <p:attrName>ppt_w</p:attrName>
                                        </p:attrNameLst>
                                      </p:cBhvr>
                                      <p:tavLst>
                                        <p:tav tm="0">
                                          <p:val>
                                            <p:fltVal val="0"/>
                                          </p:val>
                                        </p:tav>
                                        <p:tav tm="100000">
                                          <p:val>
                                            <p:strVal val="#ppt_w"/>
                                          </p:val>
                                        </p:tav>
                                      </p:tavLst>
                                    </p:anim>
                                    <p:anim calcmode="lin" valueType="num">
                                      <p:cBhvr>
                                        <p:cTn id="29" dur="500" fill="hold"/>
                                        <p:tgtEl>
                                          <p:spTgt spid="28"/>
                                        </p:tgtEl>
                                        <p:attrNameLst>
                                          <p:attrName>ppt_h</p:attrName>
                                        </p:attrNameLst>
                                      </p:cBhvr>
                                      <p:tavLst>
                                        <p:tav tm="0">
                                          <p:val>
                                            <p:fltVal val="0"/>
                                          </p:val>
                                        </p:tav>
                                        <p:tav tm="100000">
                                          <p:val>
                                            <p:strVal val="#ppt_h"/>
                                          </p:val>
                                        </p:tav>
                                      </p:tavLst>
                                    </p:anim>
                                    <p:animEffect transition="in" filter="fade">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12"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0-#ppt_w/2"/>
                                          </p:val>
                                        </p:tav>
                                        <p:tav tm="100000">
                                          <p:val>
                                            <p:strVal val="#ppt_x"/>
                                          </p:val>
                                        </p:tav>
                                      </p:tavLst>
                                    </p:anim>
                                    <p:anim calcmode="lin" valueType="num">
                                      <p:cBhvr additive="base">
                                        <p:cTn id="3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Update Scenarios</a:t>
            </a:r>
            <a:endParaRPr lang="en-US" sz="1600" dirty="0">
              <a:latin typeface="+mn-lt"/>
            </a:endParaRPr>
          </a:p>
        </p:txBody>
      </p:sp>
      <p:sp>
        <p:nvSpPr>
          <p:cNvPr id="7" name="Text Placeholder 6"/>
          <p:cNvSpPr>
            <a:spLocks noGrp="1"/>
          </p:cNvSpPr>
          <p:nvPr>
            <p:ph type="body" idx="1"/>
          </p:nvPr>
        </p:nvSpPr>
        <p:spPr>
          <a:xfrm>
            <a:off x="519113" y="1411553"/>
            <a:ext cx="5486400" cy="346249"/>
          </a:xfrm>
        </p:spPr>
        <p:txBody>
          <a:bodyPr/>
          <a:lstStyle/>
          <a:p>
            <a:pPr algn="ctr"/>
            <a:r>
              <a:rPr lang="en-US" u="sng" dirty="0" smtClean="0"/>
              <a:t>REQUIRED PROCESS CHANGE</a:t>
            </a:r>
            <a:endParaRPr lang="en-US" u="sng" dirty="0"/>
          </a:p>
        </p:txBody>
      </p:sp>
      <p:sp>
        <p:nvSpPr>
          <p:cNvPr id="20" name="Text Placeholder 19"/>
          <p:cNvSpPr>
            <a:spLocks noGrp="1"/>
          </p:cNvSpPr>
          <p:nvPr>
            <p:ph type="body" sz="quarter" idx="3"/>
          </p:nvPr>
        </p:nvSpPr>
        <p:spPr>
          <a:xfrm>
            <a:off x="6181725" y="1411553"/>
            <a:ext cx="5486400" cy="346249"/>
          </a:xfrm>
        </p:spPr>
        <p:txBody>
          <a:bodyPr/>
          <a:lstStyle/>
          <a:p>
            <a:pPr algn="ctr"/>
            <a:r>
              <a:rPr lang="en-US" u="sng" dirty="0" smtClean="0"/>
              <a:t>BUG FIX</a:t>
            </a:r>
            <a:endParaRPr lang="en-US" u="sng" dirty="0"/>
          </a:p>
        </p:txBody>
      </p:sp>
      <p:sp>
        <p:nvSpPr>
          <p:cNvPr id="5" name="Rounded Rectangle 4"/>
          <p:cNvSpPr/>
          <p:nvPr/>
        </p:nvSpPr>
        <p:spPr>
          <a:xfrm>
            <a:off x="227012" y="1976595"/>
            <a:ext cx="2539259" cy="2362200"/>
          </a:xfrm>
          <a:prstGeom prst="roundRect">
            <a:avLst>
              <a:gd name="adj" fmla="val 9524"/>
            </a:avLst>
          </a:prstGeom>
        </p:spPr>
        <p:style>
          <a:lnRef idx="0">
            <a:schemeClr val="accent2"/>
          </a:lnRef>
          <a:fillRef idx="3">
            <a:schemeClr val="accent2"/>
          </a:fillRef>
          <a:effectRef idx="3">
            <a:schemeClr val="accent2"/>
          </a:effectRef>
          <a:fontRef idx="minor">
            <a:schemeClr val="lt1"/>
          </a:fontRef>
        </p:style>
        <p:txBody>
          <a:bodyPr vert="vert270" rtlCol="0" anchor="t" anchorCtr="1"/>
          <a:lstStyle/>
          <a:p>
            <a:pPr algn="ctr"/>
            <a:r>
              <a:rPr lang="en-US" dirty="0" smtClean="0"/>
              <a:t>Mortgage Application Process</a:t>
            </a:r>
            <a:endParaRPr lang="en-US" dirty="0"/>
          </a:p>
        </p:txBody>
      </p:sp>
      <p:sp>
        <p:nvSpPr>
          <p:cNvPr id="6" name="Rounded Rectangle 5"/>
          <p:cNvSpPr/>
          <p:nvPr/>
        </p:nvSpPr>
        <p:spPr>
          <a:xfrm>
            <a:off x="1069993" y="2128995"/>
            <a:ext cx="1462659" cy="5334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dirty="0" smtClean="0"/>
              <a:t>Receive</a:t>
            </a:r>
            <a:br>
              <a:rPr lang="en-US" sz="1200" dirty="0" smtClean="0"/>
            </a:br>
            <a:r>
              <a:rPr lang="en-US" sz="1200" dirty="0" smtClean="0"/>
              <a:t>Application</a:t>
            </a:r>
            <a:endParaRPr lang="en-US" sz="1200" dirty="0"/>
          </a:p>
        </p:txBody>
      </p:sp>
      <p:sp>
        <p:nvSpPr>
          <p:cNvPr id="8" name="Rounded Rectangle 7"/>
          <p:cNvSpPr/>
          <p:nvPr/>
        </p:nvSpPr>
        <p:spPr>
          <a:xfrm>
            <a:off x="1069993" y="2890995"/>
            <a:ext cx="1462659" cy="5334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dirty="0" smtClean="0"/>
              <a:t>Approve</a:t>
            </a:r>
          </a:p>
          <a:p>
            <a:pPr algn="ctr"/>
            <a:r>
              <a:rPr lang="en-US" sz="1200" dirty="0" smtClean="0"/>
              <a:t>Application</a:t>
            </a:r>
            <a:endParaRPr lang="en-US" sz="1200" dirty="0"/>
          </a:p>
        </p:txBody>
      </p:sp>
      <p:sp>
        <p:nvSpPr>
          <p:cNvPr id="9" name="Rounded Rectangle 8"/>
          <p:cNvSpPr/>
          <p:nvPr/>
        </p:nvSpPr>
        <p:spPr>
          <a:xfrm>
            <a:off x="1069993" y="3652995"/>
            <a:ext cx="1462659" cy="5334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dirty="0" smtClean="0"/>
              <a:t>Issue</a:t>
            </a:r>
          </a:p>
          <a:p>
            <a:pPr algn="ctr"/>
            <a:r>
              <a:rPr lang="en-US" sz="1200" dirty="0" smtClean="0"/>
              <a:t>Loan</a:t>
            </a:r>
            <a:endParaRPr lang="en-US" sz="1200" dirty="0"/>
          </a:p>
        </p:txBody>
      </p:sp>
      <p:sp>
        <p:nvSpPr>
          <p:cNvPr id="10" name="Rounded Rectangle 9"/>
          <p:cNvSpPr/>
          <p:nvPr/>
        </p:nvSpPr>
        <p:spPr>
          <a:xfrm>
            <a:off x="2894012" y="3957795"/>
            <a:ext cx="2886514" cy="2747805"/>
          </a:xfrm>
          <a:prstGeom prst="roundRect">
            <a:avLst>
              <a:gd name="adj" fmla="val 8334"/>
            </a:avLst>
          </a:prstGeom>
        </p:spPr>
        <p:style>
          <a:lnRef idx="0">
            <a:schemeClr val="accent1"/>
          </a:lnRef>
          <a:fillRef idx="3">
            <a:schemeClr val="accent1"/>
          </a:fillRef>
          <a:effectRef idx="3">
            <a:schemeClr val="accent1"/>
          </a:effectRef>
          <a:fontRef idx="minor">
            <a:schemeClr val="lt1"/>
          </a:fontRef>
        </p:style>
        <p:txBody>
          <a:bodyPr vert="vert270" rtlCol="0" anchor="t"/>
          <a:lstStyle/>
          <a:p>
            <a:pPr algn="ctr"/>
            <a:r>
              <a:rPr lang="en-US" dirty="0"/>
              <a:t>Mortgage </a:t>
            </a:r>
            <a:r>
              <a:rPr lang="en-US" dirty="0" smtClean="0"/>
              <a:t/>
            </a:r>
            <a:br>
              <a:rPr lang="en-US" dirty="0" smtClean="0"/>
            </a:br>
            <a:r>
              <a:rPr lang="en-US" dirty="0" smtClean="0"/>
              <a:t>Application </a:t>
            </a:r>
            <a:r>
              <a:rPr lang="en-US" dirty="0"/>
              <a:t>Process</a:t>
            </a:r>
          </a:p>
          <a:p>
            <a:pPr algn="ctr"/>
            <a:endParaRPr lang="en-US" dirty="0"/>
          </a:p>
        </p:txBody>
      </p:sp>
      <p:sp>
        <p:nvSpPr>
          <p:cNvPr id="11" name="Rounded Rectangle 10"/>
          <p:cNvSpPr/>
          <p:nvPr/>
        </p:nvSpPr>
        <p:spPr>
          <a:xfrm>
            <a:off x="3836160" y="4110195"/>
            <a:ext cx="1741219" cy="50738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dirty="0" smtClean="0"/>
              <a:t>Receive</a:t>
            </a:r>
            <a:br>
              <a:rPr lang="en-US" sz="1200" dirty="0" smtClean="0"/>
            </a:br>
            <a:r>
              <a:rPr lang="en-US" sz="1200" dirty="0" smtClean="0"/>
              <a:t>Application</a:t>
            </a:r>
            <a:endParaRPr lang="en-US" sz="1200" dirty="0"/>
          </a:p>
        </p:txBody>
      </p:sp>
      <p:sp>
        <p:nvSpPr>
          <p:cNvPr id="12" name="Rounded Rectangle 11"/>
          <p:cNvSpPr/>
          <p:nvPr/>
        </p:nvSpPr>
        <p:spPr>
          <a:xfrm>
            <a:off x="3836160" y="5334000"/>
            <a:ext cx="1741219" cy="50738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dirty="0"/>
              <a:t>Approve</a:t>
            </a:r>
          </a:p>
          <a:p>
            <a:pPr algn="ctr"/>
            <a:r>
              <a:rPr lang="en-US" sz="1200" dirty="0"/>
              <a:t>Application</a:t>
            </a:r>
          </a:p>
        </p:txBody>
      </p:sp>
      <p:sp>
        <p:nvSpPr>
          <p:cNvPr id="13" name="Rounded Rectangle 12"/>
          <p:cNvSpPr/>
          <p:nvPr/>
        </p:nvSpPr>
        <p:spPr>
          <a:xfrm>
            <a:off x="3836160" y="6019800"/>
            <a:ext cx="1741219" cy="50738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dirty="0" smtClean="0"/>
              <a:t>Issue</a:t>
            </a:r>
          </a:p>
          <a:p>
            <a:pPr algn="ctr"/>
            <a:r>
              <a:rPr lang="en-US" sz="1200" dirty="0" smtClean="0"/>
              <a:t>Loan</a:t>
            </a:r>
            <a:endParaRPr lang="en-US" sz="1200" dirty="0"/>
          </a:p>
        </p:txBody>
      </p:sp>
      <p:sp>
        <p:nvSpPr>
          <p:cNvPr id="14" name="Rounded Rectangle 13"/>
          <p:cNvSpPr/>
          <p:nvPr/>
        </p:nvSpPr>
        <p:spPr>
          <a:xfrm>
            <a:off x="3836160" y="4724400"/>
            <a:ext cx="1741219" cy="5073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t>Verify</a:t>
            </a:r>
            <a:r>
              <a:rPr lang="en-US" sz="1200" dirty="0"/>
              <a:t/>
            </a:r>
            <a:br>
              <a:rPr lang="en-US" sz="1200" dirty="0"/>
            </a:br>
            <a:r>
              <a:rPr lang="en-US" sz="1200" dirty="0" smtClean="0"/>
              <a:t>Income</a:t>
            </a:r>
          </a:p>
        </p:txBody>
      </p:sp>
      <p:sp>
        <p:nvSpPr>
          <p:cNvPr id="23" name="Bent-Up Arrow 22"/>
          <p:cNvSpPr/>
          <p:nvPr/>
        </p:nvSpPr>
        <p:spPr bwMode="auto">
          <a:xfrm rot="10800000" flipH="1">
            <a:off x="2513012" y="2662393"/>
            <a:ext cx="2371289" cy="1126763"/>
          </a:xfrm>
          <a:prstGeom prst="bentUpArrow">
            <a:avLst>
              <a:gd name="adj1" fmla="val 33097"/>
              <a:gd name="adj2" fmla="val 25000"/>
              <a:gd name="adj3" fmla="val 25000"/>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pic>
        <p:nvPicPr>
          <p:cNvPr id="1026" name="Picture 2" descr="C:\Users\dcliffe\AppData\Local\Microsoft\Windows\Temporary Internet Files\Content.IE5\3W1Q03FU\MC90044171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1212" y="2234890"/>
            <a:ext cx="3606490" cy="3606490"/>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Straight Connector 24"/>
          <p:cNvCxnSpPr/>
          <p:nvPr/>
        </p:nvCxnSpPr>
        <p:spPr>
          <a:xfrm>
            <a:off x="6246812" y="2063502"/>
            <a:ext cx="0" cy="45505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003221247"/>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Update</a:t>
            </a:r>
            <a:endParaRPr lang="en-US" dirty="0"/>
          </a:p>
        </p:txBody>
      </p:sp>
      <p:sp>
        <p:nvSpPr>
          <p:cNvPr id="6" name="Text Placeholder 5"/>
          <p:cNvSpPr>
            <a:spLocks noGrp="1"/>
          </p:cNvSpPr>
          <p:nvPr>
            <p:ph type="body" sz="quarter" idx="11"/>
          </p:nvPr>
        </p:nvSpPr>
        <p:spPr/>
        <p:txBody>
          <a:bodyPr/>
          <a:lstStyle/>
          <a:p>
            <a:r>
              <a:rPr lang="en-US" dirty="0" smtClean="0"/>
              <a:t>Create Update map</a:t>
            </a:r>
            <a:endParaRPr lang="en-US" dirty="0"/>
          </a:p>
        </p:txBody>
      </p:sp>
      <p:grpSp>
        <p:nvGrpSpPr>
          <p:cNvPr id="3" name="Group 2"/>
          <p:cNvGrpSpPr/>
          <p:nvPr/>
        </p:nvGrpSpPr>
        <p:grpSpPr>
          <a:xfrm>
            <a:off x="260251" y="1124179"/>
            <a:ext cx="4716035" cy="1981201"/>
            <a:chOff x="227012" y="1242152"/>
            <a:chExt cx="4716035" cy="1981201"/>
          </a:xfrm>
        </p:grpSpPr>
        <p:sp>
          <p:nvSpPr>
            <p:cNvPr id="4" name="TextBox 3"/>
            <p:cNvSpPr txBox="1"/>
            <p:nvPr/>
          </p:nvSpPr>
          <p:spPr>
            <a:xfrm>
              <a:off x="271272" y="1242152"/>
              <a:ext cx="4671775" cy="1981201"/>
            </a:xfrm>
            <a:prstGeom prst="rect">
              <a:avLst/>
            </a:prstGeom>
          </p:spPr>
          <p:style>
            <a:lnRef idx="1">
              <a:schemeClr val="accent1"/>
            </a:lnRef>
            <a:fillRef idx="3">
              <a:schemeClr val="accent1"/>
            </a:fillRef>
            <a:effectRef idx="2">
              <a:schemeClr val="accent1"/>
            </a:effectRef>
            <a:fontRef idx="minor">
              <a:schemeClr val="lt1"/>
            </a:fontRef>
          </p:style>
          <p:txBody>
            <a:bodyPr wrap="none" lIns="274320" tIns="274320" rIns="274320" bIns="274320" rtlCol="0" anchor="ctr" anchorCtr="0">
              <a:noAutofit/>
            </a:bodyPr>
            <a:lstStyle/>
            <a:p>
              <a:pPr algn="r"/>
              <a:r>
                <a:rPr lang="en-US" sz="3200" dirty="0" smtClean="0">
                  <a:gradFill>
                    <a:gsLst>
                      <a:gs pos="0">
                        <a:schemeClr val="tx1"/>
                      </a:gs>
                      <a:gs pos="100000">
                        <a:schemeClr val="tx1"/>
                      </a:gs>
                    </a:gsLst>
                    <a:lin ang="5400000" scaled="0"/>
                  </a:gradFill>
                </a:rPr>
                <a:t>“My Workflow”</a:t>
              </a:r>
              <a:br>
                <a:rPr lang="en-US" sz="3200" dirty="0" smtClean="0">
                  <a:gradFill>
                    <a:gsLst>
                      <a:gs pos="0">
                        <a:schemeClr val="tx1"/>
                      </a:gs>
                      <a:gs pos="100000">
                        <a:schemeClr val="tx1"/>
                      </a:gs>
                    </a:gsLst>
                    <a:lin ang="5400000" scaled="0"/>
                  </a:gradFill>
                </a:rPr>
              </a:br>
              <a:r>
                <a:rPr lang="en-US" sz="3200" dirty="0" smtClean="0">
                  <a:gradFill>
                    <a:gsLst>
                      <a:gs pos="0">
                        <a:schemeClr val="tx1"/>
                      </a:gs>
                      <a:gs pos="100000">
                        <a:schemeClr val="tx1"/>
                      </a:gs>
                    </a:gsLst>
                    <a:lin ang="5400000" scaled="0"/>
                  </a:gradFill>
                </a:rPr>
                <a:t>1.0.0.0</a:t>
              </a:r>
            </a:p>
          </p:txBody>
        </p:sp>
        <p:pic>
          <p:nvPicPr>
            <p:cNvPr id="1028" name="Picture 4" descr="C:\Artwork_Imagery\Icons - Illustrations\_ SUPER VISTA STYLE\flow diagram documen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012" y="1360124"/>
              <a:ext cx="1745256" cy="174525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7237412" y="1124179"/>
            <a:ext cx="4671775" cy="1981201"/>
            <a:chOff x="7237412" y="1242152"/>
            <a:chExt cx="4671775" cy="1981201"/>
          </a:xfrm>
        </p:grpSpPr>
        <p:sp>
          <p:nvSpPr>
            <p:cNvPr id="22" name="TextBox 21"/>
            <p:cNvSpPr txBox="1"/>
            <p:nvPr/>
          </p:nvSpPr>
          <p:spPr>
            <a:xfrm>
              <a:off x="7237412" y="1242152"/>
              <a:ext cx="4671775" cy="1981201"/>
            </a:xfrm>
            <a:prstGeom prst="rect">
              <a:avLst/>
            </a:prstGeom>
          </p:spPr>
          <p:style>
            <a:lnRef idx="1">
              <a:schemeClr val="accent4"/>
            </a:lnRef>
            <a:fillRef idx="3">
              <a:schemeClr val="accent4"/>
            </a:fillRef>
            <a:effectRef idx="2">
              <a:schemeClr val="accent4"/>
            </a:effectRef>
            <a:fontRef idx="minor">
              <a:schemeClr val="lt1"/>
            </a:fontRef>
          </p:style>
          <p:txBody>
            <a:bodyPr wrap="none" lIns="274320" tIns="274320" rIns="274320" bIns="274320" rtlCol="0" anchor="ctr" anchorCtr="0">
              <a:noAutofit/>
            </a:bodyPr>
            <a:lstStyle/>
            <a:p>
              <a:pPr algn="r"/>
              <a:r>
                <a:rPr lang="en-US" sz="3200" dirty="0">
                  <a:gradFill>
                    <a:gsLst>
                      <a:gs pos="0">
                        <a:schemeClr val="tx1"/>
                      </a:gs>
                      <a:gs pos="100000">
                        <a:schemeClr val="tx1"/>
                      </a:gs>
                    </a:gsLst>
                    <a:lin ang="5400000" scaled="0"/>
                  </a:gradFill>
                </a:rPr>
                <a:t>“My Workflow”</a:t>
              </a:r>
              <a:br>
                <a:rPr lang="en-US" sz="3200" dirty="0">
                  <a:gradFill>
                    <a:gsLst>
                      <a:gs pos="0">
                        <a:schemeClr val="tx1"/>
                      </a:gs>
                      <a:gs pos="100000">
                        <a:schemeClr val="tx1"/>
                      </a:gs>
                    </a:gsLst>
                    <a:lin ang="5400000" scaled="0"/>
                  </a:gradFill>
                </a:rPr>
              </a:br>
              <a:r>
                <a:rPr lang="en-US" sz="3200" dirty="0">
                  <a:gradFill>
                    <a:gsLst>
                      <a:gs pos="0">
                        <a:schemeClr val="tx1"/>
                      </a:gs>
                      <a:gs pos="100000">
                        <a:schemeClr val="tx1"/>
                      </a:gs>
                    </a:gsLst>
                    <a:lin ang="5400000" scaled="0"/>
                  </a:gradFill>
                </a:rPr>
                <a:t>2.0.0.0</a:t>
              </a:r>
              <a:endParaRPr lang="en-US" sz="3200" dirty="0" smtClean="0">
                <a:gradFill>
                  <a:gsLst>
                    <a:gs pos="0">
                      <a:schemeClr val="tx1"/>
                    </a:gs>
                    <a:gs pos="100000">
                      <a:schemeClr val="tx1"/>
                    </a:gs>
                  </a:gsLst>
                  <a:lin ang="5400000" scaled="0"/>
                </a:gradFill>
              </a:endParaRPr>
            </a:p>
          </p:txBody>
        </p:sp>
        <p:pic>
          <p:nvPicPr>
            <p:cNvPr id="23" name="Picture 2" descr="C:\Artwork_Imagery\Icons - Illustrations\_ REAL VISTA STYLE\organize flow char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8790" y="1356451"/>
              <a:ext cx="1752601" cy="1752601"/>
            </a:xfrm>
            <a:prstGeom prst="rect">
              <a:avLst/>
            </a:prstGeom>
            <a:noFill/>
            <a:extLst>
              <a:ext uri="{909E8E84-426E-40DD-AFC4-6F175D3DCCD1}">
                <a14:hiddenFill xmlns:a14="http://schemas.microsoft.com/office/drawing/2010/main">
                  <a:solidFill>
                    <a:srgbClr val="FFFFFF"/>
                  </a:solidFill>
                </a14:hiddenFill>
              </a:ext>
            </a:extLst>
          </p:spPr>
        </p:pic>
      </p:grpSp>
      <p:pic>
        <p:nvPicPr>
          <p:cNvPr id="3074" name="Picture 2" descr="C:\Artwork_Imagery\Icons - Illustrations\_ WINDOWS LIVE ICONS\local search icon map pin locatio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76286" y="3429001"/>
            <a:ext cx="2428572" cy="2438095"/>
          </a:xfrm>
          <a:prstGeom prst="rect">
            <a:avLst/>
          </a:prstGeom>
          <a:noFill/>
          <a:extLst>
            <a:ext uri="{909E8E84-426E-40DD-AFC4-6F175D3DCCD1}">
              <a14:hiddenFill xmlns:a14="http://schemas.microsoft.com/office/drawing/2010/main">
                <a:solidFill>
                  <a:srgbClr val="FFFFFF"/>
                </a:solidFill>
              </a14:hiddenFill>
            </a:ext>
          </a:extLst>
        </p:spPr>
      </p:pic>
      <p:sp>
        <p:nvSpPr>
          <p:cNvPr id="11" name="Bent Arrow 10"/>
          <p:cNvSpPr/>
          <p:nvPr/>
        </p:nvSpPr>
        <p:spPr bwMode="auto">
          <a:xfrm flipV="1">
            <a:off x="2760978" y="3594580"/>
            <a:ext cx="1701414" cy="1524002"/>
          </a:xfrm>
          <a:prstGeom prst="bentArrow">
            <a:avLst>
              <a:gd name="adj1" fmla="val 25000"/>
              <a:gd name="adj2" fmla="val 23941"/>
              <a:gd name="adj3" fmla="val 25000"/>
              <a:gd name="adj4" fmla="val 43750"/>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8" name="Bent Arrow 27"/>
          <p:cNvSpPr/>
          <p:nvPr/>
        </p:nvSpPr>
        <p:spPr bwMode="auto">
          <a:xfrm rot="16200000" flipV="1">
            <a:off x="8117899" y="3009901"/>
            <a:ext cx="1524000" cy="2362200"/>
          </a:xfrm>
          <a:prstGeom prst="ben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custDataLst>
      <p:tags r:id="rId1"/>
    </p:custDataLst>
    <p:extLst>
      <p:ext uri="{BB962C8B-B14F-4D97-AF65-F5344CB8AC3E}">
        <p14:creationId xmlns:p14="http://schemas.microsoft.com/office/powerpoint/2010/main" val="110327231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fade">
                                      <p:cBhvr>
                                        <p:cTn id="11" dur="500"/>
                                        <p:tgtEl>
                                          <p:spTgt spid="307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60251" y="1296872"/>
            <a:ext cx="4691162" cy="2090385"/>
            <a:chOff x="260251" y="3601159"/>
            <a:chExt cx="4691162" cy="2090385"/>
          </a:xfrm>
        </p:grpSpPr>
        <p:sp>
          <p:nvSpPr>
            <p:cNvPr id="10" name="TextBox 9"/>
            <p:cNvSpPr txBox="1"/>
            <p:nvPr/>
          </p:nvSpPr>
          <p:spPr>
            <a:xfrm>
              <a:off x="260251" y="3710343"/>
              <a:ext cx="4691162" cy="1981201"/>
            </a:xfrm>
            <a:prstGeom prst="rect">
              <a:avLst/>
            </a:prstGeom>
          </p:spPr>
          <p:style>
            <a:lnRef idx="1">
              <a:schemeClr val="accent5"/>
            </a:lnRef>
            <a:fillRef idx="3">
              <a:schemeClr val="accent5"/>
            </a:fillRef>
            <a:effectRef idx="2">
              <a:schemeClr val="accent5"/>
            </a:effectRef>
            <a:fontRef idx="minor">
              <a:schemeClr val="lt1"/>
            </a:fontRef>
          </p:style>
          <p:txBody>
            <a:bodyPr wrap="square" lIns="274320" tIns="274320" rIns="274320" bIns="274320" rtlCol="0" anchor="ctr" anchorCtr="0">
              <a:noAutofit/>
            </a:bodyPr>
            <a:lstStyle>
              <a:defPPr>
                <a:defRPr lang="en-US"/>
              </a:defPPr>
              <a:lvl1pPr>
                <a:defRPr sz="3200">
                  <a:gradFill>
                    <a:gsLst>
                      <a:gs pos="0">
                        <a:schemeClr val="tx1"/>
                      </a:gs>
                      <a:gs pos="100000">
                        <a:schemeClr val="tx1"/>
                      </a:gs>
                    </a:gsLst>
                    <a:lin ang="5400000" scaled="0"/>
                  </a:gra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en-US" dirty="0"/>
                <a:t>Instance </a:t>
              </a:r>
              <a:r>
                <a:rPr lang="en-US" dirty="0" smtClean="0"/>
                <a:t>Data for</a:t>
              </a:r>
            </a:p>
            <a:p>
              <a:pPr algn="r"/>
              <a:r>
                <a:rPr lang="en-US" dirty="0" smtClean="0"/>
                <a:t>“My Workflow”</a:t>
              </a:r>
            </a:p>
            <a:p>
              <a:pPr algn="r"/>
              <a:r>
                <a:rPr lang="en-US" dirty="0" smtClean="0"/>
                <a:t>1.0.0.0</a:t>
              </a:r>
              <a:endParaRPr lang="en-US" dirty="0"/>
            </a:p>
          </p:txBody>
        </p:sp>
        <p:pic>
          <p:nvPicPr>
            <p:cNvPr id="1029" name="Picture 5" descr="C:\Artwork_Imagery\Icons - Illustrations\_ XML ICONS\Binary Code documen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387" y="3601159"/>
              <a:ext cx="796506" cy="1706800"/>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TextBox 25"/>
          <p:cNvSpPr txBox="1"/>
          <p:nvPr/>
        </p:nvSpPr>
        <p:spPr>
          <a:xfrm>
            <a:off x="7218025" y="1456296"/>
            <a:ext cx="4691162" cy="1981201"/>
          </a:xfrm>
          <a:prstGeom prst="rect">
            <a:avLst/>
          </a:prstGeom>
        </p:spPr>
        <p:style>
          <a:lnRef idx="1">
            <a:schemeClr val="accent4"/>
          </a:lnRef>
          <a:fillRef idx="3">
            <a:schemeClr val="accent4"/>
          </a:fillRef>
          <a:effectRef idx="2">
            <a:schemeClr val="accent4"/>
          </a:effectRef>
          <a:fontRef idx="minor">
            <a:schemeClr val="lt1"/>
          </a:fontRef>
        </p:style>
        <p:txBody>
          <a:bodyPr wrap="square" lIns="274320" tIns="274320" rIns="274320" bIns="274320" rtlCol="0" anchor="ctr" anchorCtr="0">
            <a:noAutofit/>
          </a:bodyPr>
          <a:lstStyle>
            <a:defPPr>
              <a:defRPr lang="en-US"/>
            </a:defPPr>
            <a:lvl1pPr>
              <a:defRPr sz="3200">
                <a:gradFill>
                  <a:gsLst>
                    <a:gs pos="0">
                      <a:schemeClr val="tx1"/>
                    </a:gs>
                    <a:gs pos="100000">
                      <a:schemeClr val="tx1"/>
                    </a:gs>
                  </a:gsLst>
                  <a:lin ang="5400000" scaled="0"/>
                </a:gra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en-US" dirty="0"/>
              <a:t>Instance </a:t>
            </a:r>
            <a:r>
              <a:rPr lang="en-US" dirty="0" smtClean="0"/>
              <a:t>Data for</a:t>
            </a:r>
          </a:p>
          <a:p>
            <a:pPr algn="r"/>
            <a:r>
              <a:rPr lang="en-US" dirty="0" smtClean="0"/>
              <a:t>“My Workflow”</a:t>
            </a:r>
          </a:p>
          <a:p>
            <a:pPr algn="r"/>
            <a:r>
              <a:rPr lang="en-US" dirty="0"/>
              <a:t>2</a:t>
            </a:r>
            <a:r>
              <a:rPr lang="en-US" dirty="0" smtClean="0"/>
              <a:t>.0.0.0</a:t>
            </a:r>
            <a:endParaRPr lang="en-US" dirty="0"/>
          </a:p>
        </p:txBody>
      </p:sp>
      <p:pic>
        <p:nvPicPr>
          <p:cNvPr id="27" name="Picture 5" descr="C:\Artwork_Imagery\Icons - Illustrations\_ XML ICONS\Binary Code documen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9161" y="1296872"/>
            <a:ext cx="796506" cy="17068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Artwork_Imagery\Icons - Illustrations\_ WINDOWS LIVE ICONS\local search icon map pin locati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0218" y="3505198"/>
            <a:ext cx="2428572" cy="2438095"/>
          </a:xfrm>
          <a:prstGeom prst="rect">
            <a:avLst/>
          </a:prstGeom>
          <a:noFill/>
          <a:extLst>
            <a:ext uri="{909E8E84-426E-40DD-AFC4-6F175D3DCCD1}">
              <a14:hiddenFill xmlns:a14="http://schemas.microsoft.com/office/drawing/2010/main">
                <a:solidFill>
                  <a:srgbClr val="FFFFFF"/>
                </a:solidFill>
              </a14:hiddenFill>
            </a:ext>
          </a:extLst>
        </p:spPr>
      </p:pic>
      <p:sp>
        <p:nvSpPr>
          <p:cNvPr id="16" name="Bent Arrow 15"/>
          <p:cNvSpPr/>
          <p:nvPr/>
        </p:nvSpPr>
        <p:spPr bwMode="auto">
          <a:xfrm flipV="1">
            <a:off x="2640398" y="3505198"/>
            <a:ext cx="1701414" cy="1524002"/>
          </a:xfrm>
          <a:prstGeom prst="bentArrow">
            <a:avLst>
              <a:gd name="adj1" fmla="val 25000"/>
              <a:gd name="adj2" fmla="val 23941"/>
              <a:gd name="adj3" fmla="val 25000"/>
              <a:gd name="adj4" fmla="val 43750"/>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7" name="Bent Arrow 16"/>
          <p:cNvSpPr/>
          <p:nvPr/>
        </p:nvSpPr>
        <p:spPr bwMode="auto">
          <a:xfrm rot="16200000" flipV="1">
            <a:off x="8037512" y="3086099"/>
            <a:ext cx="1524000" cy="2362200"/>
          </a:xfrm>
          <a:prstGeom prst="ben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2" name="Text Placeholder 7"/>
          <p:cNvSpPr txBox="1">
            <a:spLocks/>
          </p:cNvSpPr>
          <p:nvPr/>
        </p:nvSpPr>
        <p:spPr>
          <a:xfrm>
            <a:off x="644525" y="858636"/>
            <a:ext cx="10972800" cy="438236"/>
          </a:xfrm>
          <a:prstGeom prst="rect">
            <a:avLst/>
          </a:prstGeom>
        </p:spPr>
        <p:txBody>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smtClean="0"/>
              <a:t>APPLY UPDATE MAP</a:t>
            </a:r>
            <a:endParaRPr lang="en-US" sz="1600" b="1" dirty="0"/>
          </a:p>
        </p:txBody>
      </p:sp>
      <p:sp>
        <p:nvSpPr>
          <p:cNvPr id="13" name="Title 1"/>
          <p:cNvSpPr txBox="1">
            <a:spLocks/>
          </p:cNvSpPr>
          <p:nvPr/>
        </p:nvSpPr>
        <p:spPr>
          <a:xfrm>
            <a:off x="519112" y="228600"/>
            <a:ext cx="11149013" cy="609398"/>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Dynamic Update</a:t>
            </a:r>
            <a:endParaRPr lang="en-US" dirty="0"/>
          </a:p>
        </p:txBody>
      </p:sp>
    </p:spTree>
    <p:custDataLst>
      <p:tags r:id="rId1"/>
    </p:custDataLst>
    <p:extLst>
      <p:ext uri="{BB962C8B-B14F-4D97-AF65-F5344CB8AC3E}">
        <p14:creationId xmlns:p14="http://schemas.microsoft.com/office/powerpoint/2010/main" val="343320481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6"/>
                                        </p:tgtEl>
                                        <p:attrNameLst>
                                          <p:attrName>style.visibility</p:attrName>
                                        </p:attrNameLst>
                                      </p:cBhvr>
                                      <p:to>
                                        <p:strVal val="visible"/>
                                      </p:to>
                                    </p:se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6" grpId="0" animBg="1"/>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a:t>
            </a:r>
            <a:endParaRPr lang="en-US" dirty="0"/>
          </a:p>
        </p:txBody>
      </p:sp>
      <p:sp>
        <p:nvSpPr>
          <p:cNvPr id="2" name="Title 1"/>
          <p:cNvSpPr>
            <a:spLocks noGrp="1"/>
          </p:cNvSpPr>
          <p:nvPr>
            <p:ph type="ctrTitle"/>
          </p:nvPr>
        </p:nvSpPr>
        <p:spPr/>
        <p:txBody>
          <a:bodyPr/>
          <a:lstStyle/>
          <a:p>
            <a:r>
              <a:rPr lang="en-US" dirty="0"/>
              <a:t>Dynamic </a:t>
            </a:r>
            <a:r>
              <a:rPr lang="en-US" dirty="0" smtClean="0"/>
              <a:t>Update</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513302316"/>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Summary</a:t>
            </a:r>
            <a:endParaRPr lang="en-US" dirty="0"/>
          </a:p>
        </p:txBody>
      </p:sp>
      <p:sp>
        <p:nvSpPr>
          <p:cNvPr id="6" name="Content Placeholder 5"/>
          <p:cNvSpPr>
            <a:spLocks noGrp="1"/>
          </p:cNvSpPr>
          <p:nvPr>
            <p:ph idx="1"/>
          </p:nvPr>
        </p:nvSpPr>
        <p:spPr>
          <a:xfrm>
            <a:off x="519112" y="1447799"/>
            <a:ext cx="11149013" cy="4844403"/>
          </a:xfrm>
        </p:spPr>
        <p:txBody>
          <a:bodyPr/>
          <a:lstStyle/>
          <a:p>
            <a:r>
              <a:rPr lang="en-US" dirty="0" smtClean="0"/>
              <a:t>WF4.5 addresses top customer </a:t>
            </a:r>
            <a:r>
              <a:rPr lang="en-US" dirty="0" err="1" smtClean="0"/>
              <a:t>painpoints</a:t>
            </a:r>
            <a:r>
              <a:rPr lang="en-US" dirty="0" smtClean="0"/>
              <a:t>!</a:t>
            </a:r>
          </a:p>
          <a:p>
            <a:pPr lvl="1"/>
            <a:r>
              <a:rPr lang="en-US" dirty="0" smtClean="0"/>
              <a:t>Large workflow navigation</a:t>
            </a:r>
          </a:p>
          <a:p>
            <a:pPr lvl="1"/>
            <a:r>
              <a:rPr lang="en-US" dirty="0" smtClean="0"/>
              <a:t>Designer productivity++</a:t>
            </a:r>
          </a:p>
          <a:p>
            <a:pPr lvl="1"/>
            <a:r>
              <a:rPr lang="en-US" dirty="0" smtClean="0"/>
              <a:t>Contract-first authoring</a:t>
            </a:r>
          </a:p>
          <a:p>
            <a:pPr lvl="1"/>
            <a:r>
              <a:rPr lang="en-US" dirty="0" smtClean="0"/>
              <a:t>Versioning, Versioning, Versioning</a:t>
            </a:r>
          </a:p>
          <a:p>
            <a:pPr marL="0" indent="0">
              <a:buNone/>
            </a:pPr>
            <a:endParaRPr lang="en-US" dirty="0"/>
          </a:p>
          <a:p>
            <a:r>
              <a:rPr lang="en-US" dirty="0" smtClean="0"/>
              <a:t>Workflow is a great platform for …</a:t>
            </a:r>
          </a:p>
          <a:p>
            <a:pPr lvl="1"/>
            <a:r>
              <a:rPr lang="en-US" dirty="0" smtClean="0"/>
              <a:t>Customizable business processes</a:t>
            </a:r>
          </a:p>
          <a:p>
            <a:pPr lvl="1"/>
            <a:r>
              <a:rPr lang="en-US" dirty="0" smtClean="0"/>
              <a:t>Coordinating long-running work</a:t>
            </a:r>
          </a:p>
          <a:p>
            <a:pPr lvl="1"/>
            <a:r>
              <a:rPr lang="en-US" dirty="0" smtClean="0"/>
              <a:t>Authoring/managing transparent programs</a:t>
            </a:r>
            <a:endParaRPr lang="en-US" dirty="0"/>
          </a:p>
        </p:txBody>
      </p:sp>
    </p:spTree>
    <p:extLst>
      <p:ext uri="{BB962C8B-B14F-4D97-AF65-F5344CB8AC3E}">
        <p14:creationId xmlns:p14="http://schemas.microsoft.com/office/powerpoint/2010/main" val="24023995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anim calcmode="lin" valueType="num">
                                      <p:cBhvr additive="base">
                                        <p:cTn id="2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
                                            <p:txEl>
                                              <p:pRg st="7" end="7"/>
                                            </p:txEl>
                                          </p:spTgt>
                                        </p:tgtEl>
                                        <p:attrNameLst>
                                          <p:attrName>style.visibility</p:attrName>
                                        </p:attrNameLst>
                                      </p:cBhvr>
                                      <p:to>
                                        <p:strVal val="visible"/>
                                      </p:to>
                                    </p:set>
                                    <p:anim calcmode="lin" valueType="num">
                                      <p:cBhvr additive="base">
                                        <p:cTn id="33"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anim calcmode="lin" valueType="num">
                                      <p:cBhvr additive="base">
                                        <p:cTn id="37"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6">
                                            <p:txEl>
                                              <p:pRg st="9" end="9"/>
                                            </p:txEl>
                                          </p:spTgt>
                                        </p:tgtEl>
                                        <p:attrNameLst>
                                          <p:attrName>style.visibility</p:attrName>
                                        </p:attrNameLst>
                                      </p:cBhvr>
                                      <p:to>
                                        <p:strVal val="visible"/>
                                      </p:to>
                                    </p:set>
                                    <p:anim calcmode="lin" valueType="num">
                                      <p:cBhvr additive="base">
                                        <p:cTn id="41"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Related Content</a:t>
            </a:r>
          </a:p>
        </p:txBody>
      </p:sp>
      <p:sp>
        <p:nvSpPr>
          <p:cNvPr id="3" name="Rectangle 2"/>
          <p:cNvSpPr/>
          <p:nvPr/>
        </p:nvSpPr>
        <p:spPr bwMode="auto">
          <a:xfrm>
            <a:off x="507868" y="1375674"/>
            <a:ext cx="11173090" cy="640080"/>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p:txBody>
      </p:sp>
      <p:sp>
        <p:nvSpPr>
          <p:cNvPr id="5" name="Rectangle 4"/>
          <p:cNvSpPr/>
          <p:nvPr/>
        </p:nvSpPr>
        <p:spPr bwMode="auto">
          <a:xfrm>
            <a:off x="507868" y="3124200"/>
            <a:ext cx="11173090" cy="640080"/>
          </a:xfrm>
          <a:prstGeom prst="rect">
            <a:avLst/>
          </a:prstGeom>
          <a:solidFill>
            <a:schemeClr val="accent3"/>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7" name="Rectangle 6"/>
          <p:cNvSpPr/>
          <p:nvPr/>
        </p:nvSpPr>
        <p:spPr bwMode="auto">
          <a:xfrm>
            <a:off x="507868" y="5410200"/>
            <a:ext cx="11173090" cy="640080"/>
          </a:xfrm>
          <a:prstGeom prst="rect">
            <a:avLst/>
          </a:prstGeom>
          <a:solidFill>
            <a:schemeClr val="accent5"/>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8" name="Rectangle 7"/>
          <p:cNvSpPr/>
          <p:nvPr/>
        </p:nvSpPr>
        <p:spPr>
          <a:xfrm>
            <a:off x="667870" y="1483348"/>
            <a:ext cx="11013088" cy="424732"/>
          </a:xfrm>
          <a:prstGeom prst="rect">
            <a:avLst/>
          </a:prstGeom>
        </p:spPr>
        <p:txBody>
          <a:bodyPr wrap="square">
            <a:spAutoFit/>
          </a:bodyPr>
          <a:lstStyle/>
          <a:p>
            <a:pPr marL="403225" lvl="0" indent="-403225">
              <a:lnSpc>
                <a:spcPct val="90000"/>
              </a:lnSpc>
              <a:spcBef>
                <a:spcPct val="20000"/>
              </a:spcBef>
              <a:buSzPct val="105000"/>
              <a:buBlip>
                <a:blip r:embed="rId3"/>
              </a:buBlip>
            </a:pPr>
            <a:r>
              <a:rPr lang="en-US" sz="2400" dirty="0">
                <a:solidFill>
                  <a:schemeClr val="tx1">
                    <a:alpha val="99000"/>
                  </a:schemeClr>
                </a:solidFill>
              </a:rPr>
              <a:t>Breakout </a:t>
            </a:r>
            <a:r>
              <a:rPr lang="en-US" sz="2400" dirty="0" smtClean="0">
                <a:solidFill>
                  <a:schemeClr val="tx1">
                    <a:alpha val="99000"/>
                  </a:schemeClr>
                </a:solidFill>
              </a:rPr>
              <a:t>Sessions</a:t>
            </a:r>
          </a:p>
        </p:txBody>
      </p:sp>
      <p:sp>
        <p:nvSpPr>
          <p:cNvPr id="9" name="Rectangle 8"/>
          <p:cNvSpPr/>
          <p:nvPr/>
        </p:nvSpPr>
        <p:spPr>
          <a:xfrm>
            <a:off x="667870" y="2057400"/>
            <a:ext cx="11013088" cy="1015663"/>
          </a:xfrm>
          <a:prstGeom prst="rect">
            <a:avLst/>
          </a:prstGeom>
        </p:spPr>
        <p:txBody>
          <a:bodyPr wrap="square">
            <a:spAutoFit/>
          </a:bodyPr>
          <a:lstStyle/>
          <a:p>
            <a:r>
              <a:rPr lang="en-US" sz="2000" b="1" dirty="0"/>
              <a:t>AZR321 </a:t>
            </a:r>
            <a:r>
              <a:rPr lang="en-US" sz="2000" dirty="0"/>
              <a:t>Building, </a:t>
            </a:r>
            <a:r>
              <a:rPr lang="en-US" sz="2000" dirty="0" smtClean="0"/>
              <a:t>Running</a:t>
            </a:r>
            <a:r>
              <a:rPr lang="en-US" sz="2000" dirty="0"/>
              <a:t>, </a:t>
            </a:r>
            <a:r>
              <a:rPr lang="en-US" sz="2000" dirty="0" smtClean="0"/>
              <a:t>and </a:t>
            </a:r>
            <a:r>
              <a:rPr lang="en-US" sz="2000" dirty="0"/>
              <a:t>Managing Workflows in Windows Azure</a:t>
            </a:r>
          </a:p>
          <a:p>
            <a:r>
              <a:rPr lang="en-US" sz="2000" dirty="0"/>
              <a:t>By: Jurgen Willis</a:t>
            </a:r>
          </a:p>
          <a:p>
            <a:r>
              <a:rPr lang="en-US" sz="2000" dirty="0"/>
              <a:t>Thursday 6/14/2012 13:00 - 14:15</a:t>
            </a:r>
          </a:p>
        </p:txBody>
      </p:sp>
      <p:sp>
        <p:nvSpPr>
          <p:cNvPr id="10" name="Rectangle 9"/>
          <p:cNvSpPr/>
          <p:nvPr/>
        </p:nvSpPr>
        <p:spPr>
          <a:xfrm>
            <a:off x="667870" y="3231874"/>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smtClean="0">
                <a:solidFill>
                  <a:schemeClr val="tx1">
                    <a:alpha val="99000"/>
                  </a:schemeClr>
                </a:solidFill>
              </a:rPr>
              <a:t>Other Great Resources</a:t>
            </a:r>
            <a:endParaRPr lang="en-US" sz="2400" dirty="0">
              <a:solidFill>
                <a:schemeClr val="tx1">
                  <a:alpha val="99000"/>
                </a:schemeClr>
              </a:solidFill>
            </a:endParaRPr>
          </a:p>
        </p:txBody>
      </p:sp>
      <p:sp>
        <p:nvSpPr>
          <p:cNvPr id="12" name="Rectangle 11"/>
          <p:cNvSpPr/>
          <p:nvPr/>
        </p:nvSpPr>
        <p:spPr>
          <a:xfrm>
            <a:off x="667870" y="5504825"/>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a:solidFill>
                  <a:schemeClr val="tx1">
                    <a:alpha val="99000"/>
                  </a:schemeClr>
                </a:solidFill>
              </a:rPr>
              <a:t>Find Me Later At</a:t>
            </a:r>
            <a:r>
              <a:rPr lang="en-US" sz="2400" dirty="0" smtClean="0">
                <a:solidFill>
                  <a:schemeClr val="tx1">
                    <a:alpha val="99000"/>
                  </a:schemeClr>
                </a:solidFill>
              </a:rPr>
              <a:t>… The Attendee Party!</a:t>
            </a:r>
            <a:endParaRPr lang="en-US" sz="2400" dirty="0">
              <a:solidFill>
                <a:schemeClr val="tx1">
                  <a:alpha val="99000"/>
                </a:schemeClr>
              </a:solidFill>
            </a:endParaRPr>
          </a:p>
        </p:txBody>
      </p:sp>
      <p:sp>
        <p:nvSpPr>
          <p:cNvPr id="13" name="Left Mask"/>
          <p:cNvSpPr/>
          <p:nvPr/>
        </p:nvSpPr>
        <p:spPr bwMode="hidden">
          <a:xfrm>
            <a:off x="0" y="0"/>
            <a:ext cx="507868"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5"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587869" y="3733800"/>
            <a:ext cx="11013088" cy="1631216"/>
          </a:xfrm>
          <a:prstGeom prst="rect">
            <a:avLst/>
          </a:prstGeom>
        </p:spPr>
        <p:txBody>
          <a:bodyPr wrap="square">
            <a:spAutoFit/>
          </a:bodyPr>
          <a:lstStyle/>
          <a:p>
            <a:pPr marL="234949" indent="-342900">
              <a:buFont typeface="Arial" pitchFamily="34" charset="0"/>
              <a:buChar char="•"/>
            </a:pPr>
            <a:r>
              <a:rPr lang="en-US" sz="2000" b="1" dirty="0" smtClean="0"/>
              <a:t>Samples: </a:t>
            </a:r>
            <a:r>
              <a:rPr lang="en-US" sz="2000" b="1" dirty="0" smtClean="0">
                <a:hlinkClick r:id="rId6"/>
              </a:rPr>
              <a:t>http://code.msdn.microsoft.com</a:t>
            </a:r>
            <a:r>
              <a:rPr lang="en-US" sz="2000" b="1" dirty="0" smtClean="0"/>
              <a:t>  (</a:t>
            </a:r>
            <a:r>
              <a:rPr lang="en-US" sz="2000" b="1" dirty="0"/>
              <a:t>keyword: WF 4.5)</a:t>
            </a:r>
          </a:p>
          <a:p>
            <a:pPr marL="342900" indent="-342900">
              <a:buFont typeface="Arial" pitchFamily="34" charset="0"/>
              <a:buChar char="•"/>
            </a:pPr>
            <a:r>
              <a:rPr lang="en-US" sz="2000" dirty="0" err="1" smtClean="0"/>
              <a:t>UserVoice</a:t>
            </a:r>
            <a:r>
              <a:rPr lang="en-US" sz="2000" dirty="0"/>
              <a:t>: </a:t>
            </a:r>
            <a:r>
              <a:rPr lang="en-US" sz="2000" dirty="0">
                <a:hlinkClick r:id="rId7"/>
              </a:rPr>
              <a:t>http://bit.ly/wfuservoice  </a:t>
            </a:r>
            <a:endParaRPr lang="en-US" sz="2000" dirty="0"/>
          </a:p>
          <a:p>
            <a:pPr marL="342900" indent="-342900">
              <a:buFont typeface="Arial" pitchFamily="34" charset="0"/>
              <a:buChar char="•"/>
            </a:pPr>
            <a:r>
              <a:rPr lang="en-US" sz="2000" dirty="0"/>
              <a:t>WF blog: </a:t>
            </a:r>
            <a:r>
              <a:rPr lang="en-US" sz="2000" dirty="0">
                <a:hlinkClick r:id="rId8"/>
              </a:rPr>
              <a:t>http://blogs.msdn.com/workflowteam</a:t>
            </a:r>
            <a:r>
              <a:rPr lang="en-US" sz="2000" dirty="0"/>
              <a:t> </a:t>
            </a:r>
          </a:p>
          <a:p>
            <a:pPr marL="342900" indent="-342900">
              <a:buFont typeface="Arial" pitchFamily="34" charset="0"/>
              <a:buChar char="•"/>
            </a:pPr>
            <a:r>
              <a:rPr lang="en-US" sz="2000" dirty="0"/>
              <a:t>WF </a:t>
            </a:r>
            <a:r>
              <a:rPr lang="en-US" sz="2000" dirty="0" err="1"/>
              <a:t>Dev</a:t>
            </a:r>
            <a:r>
              <a:rPr lang="en-US" sz="2000" dirty="0"/>
              <a:t> Center: </a:t>
            </a:r>
            <a:r>
              <a:rPr lang="en-US" sz="2000" dirty="0">
                <a:hlinkClick r:id="rId9"/>
              </a:rPr>
              <a:t>http://msdn.microsoft.com/wf</a:t>
            </a:r>
            <a:r>
              <a:rPr lang="en-US" sz="2000" dirty="0"/>
              <a:t> </a:t>
            </a:r>
          </a:p>
          <a:p>
            <a:pPr marL="342900" indent="-342900">
              <a:buFont typeface="Arial" pitchFamily="34" charset="0"/>
              <a:buChar char="•"/>
            </a:pPr>
            <a:r>
              <a:rPr lang="en-US" sz="2000" dirty="0" err="1"/>
              <a:t>Codeplex</a:t>
            </a:r>
            <a:r>
              <a:rPr lang="en-US" sz="2000" dirty="0"/>
              <a:t>: </a:t>
            </a:r>
            <a:r>
              <a:rPr lang="en-US" sz="2000" dirty="0">
                <a:hlinkClick r:id="rId10"/>
              </a:rPr>
              <a:t>http://wf.codeplex.com/</a:t>
            </a:r>
            <a:r>
              <a:rPr lang="en-US" sz="2000" dirty="0"/>
              <a:t> </a:t>
            </a:r>
          </a:p>
        </p:txBody>
      </p:sp>
    </p:spTree>
    <p:extLst>
      <p:ext uri="{BB962C8B-B14F-4D97-AF65-F5344CB8AC3E}">
        <p14:creationId xmlns:p14="http://schemas.microsoft.com/office/powerpoint/2010/main" val="1526650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000" fill="hold"/>
                                        <p:tgtEl>
                                          <p:spTgt spid="3"/>
                                        </p:tgtEl>
                                        <p:attrNameLst>
                                          <p:attrName>ppt_x</p:attrName>
                                        </p:attrNameLst>
                                      </p:cBhvr>
                                      <p:tavLst>
                                        <p:tav tm="0">
                                          <p:val>
                                            <p:strVal val="0-#ppt_w/2"/>
                                          </p:val>
                                        </p:tav>
                                        <p:tav tm="100000">
                                          <p:val>
                                            <p:strVal val="#ppt_x"/>
                                          </p:val>
                                        </p:tav>
                                      </p:tavLst>
                                    </p:anim>
                                    <p:anim calcmode="lin" valueType="num">
                                      <p:cBhvr additive="base">
                                        <p:cTn id="10" dur="1000" fill="hold"/>
                                        <p:tgtEl>
                                          <p:spTgt spid="3"/>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0-#ppt_w/2"/>
                                          </p:val>
                                        </p:tav>
                                        <p:tav tm="100000">
                                          <p:val>
                                            <p:strVal val="#ppt_x"/>
                                          </p:val>
                                        </p:tav>
                                      </p:tavLst>
                                    </p:anim>
                                    <p:anim calcmode="lin" valueType="num">
                                      <p:cBhvr additive="base">
                                        <p:cTn id="14" dur="1000" fill="hold"/>
                                        <p:tgtEl>
                                          <p:spTgt spid="8"/>
                                        </p:tgtEl>
                                        <p:attrNameLst>
                                          <p:attrName>ppt_y</p:attrName>
                                        </p:attrNameLst>
                                      </p:cBhvr>
                                      <p:tavLst>
                                        <p:tav tm="0">
                                          <p:val>
                                            <p:strVal val="#ppt_y"/>
                                          </p:val>
                                        </p:tav>
                                        <p:tav tm="100000">
                                          <p:val>
                                            <p:strVal val="#ppt_y"/>
                                          </p:val>
                                        </p:tav>
                                      </p:tavLst>
                                    </p:anim>
                                  </p:childTnLst>
                                </p:cTn>
                              </p:par>
                              <p:par>
                                <p:cTn id="15" presetID="2" presetClass="entr" presetSubtype="8" decel="100000" fill="hold" grpId="0" nodeType="withEffect">
                                  <p:stCondLst>
                                    <p:cond delay="25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000" fill="hold"/>
                                        <p:tgtEl>
                                          <p:spTgt spid="9"/>
                                        </p:tgtEl>
                                        <p:attrNameLst>
                                          <p:attrName>ppt_x</p:attrName>
                                        </p:attrNameLst>
                                      </p:cBhvr>
                                      <p:tavLst>
                                        <p:tav tm="0">
                                          <p:val>
                                            <p:strVal val="0-#ppt_w/2"/>
                                          </p:val>
                                        </p:tav>
                                        <p:tav tm="100000">
                                          <p:val>
                                            <p:strVal val="#ppt_x"/>
                                          </p:val>
                                        </p:tav>
                                      </p:tavLst>
                                    </p:anim>
                                    <p:anim calcmode="lin" valueType="num">
                                      <p:cBhvr additive="base">
                                        <p:cTn id="18" dur="10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1250"/>
                            </p:stCondLst>
                            <p:childTnLst>
                              <p:par>
                                <p:cTn id="20" presetID="2" presetClass="entr" presetSubtype="8" decel="10000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1000" fill="hold"/>
                                        <p:tgtEl>
                                          <p:spTgt spid="5"/>
                                        </p:tgtEl>
                                        <p:attrNameLst>
                                          <p:attrName>ppt_x</p:attrName>
                                        </p:attrNameLst>
                                      </p:cBhvr>
                                      <p:tavLst>
                                        <p:tav tm="0">
                                          <p:val>
                                            <p:strVal val="0-#ppt_w/2"/>
                                          </p:val>
                                        </p:tav>
                                        <p:tav tm="100000">
                                          <p:val>
                                            <p:strVal val="#ppt_x"/>
                                          </p:val>
                                        </p:tav>
                                      </p:tavLst>
                                    </p:anim>
                                    <p:anim calcmode="lin" valueType="num">
                                      <p:cBhvr additive="base">
                                        <p:cTn id="23" dur="1000" fill="hold"/>
                                        <p:tgtEl>
                                          <p:spTgt spid="5"/>
                                        </p:tgtEl>
                                        <p:attrNameLst>
                                          <p:attrName>ppt_y</p:attrName>
                                        </p:attrNameLst>
                                      </p:cBhvr>
                                      <p:tavLst>
                                        <p:tav tm="0">
                                          <p:val>
                                            <p:strVal val="#ppt_y"/>
                                          </p:val>
                                        </p:tav>
                                        <p:tav tm="100000">
                                          <p:val>
                                            <p:strVal val="#ppt_y"/>
                                          </p:val>
                                        </p:tav>
                                      </p:tavLst>
                                    </p:anim>
                                  </p:childTnLst>
                                </p:cTn>
                              </p:par>
                              <p:par>
                                <p:cTn id="24" presetID="2" presetClass="entr" presetSubtype="8" decel="100000" fill="hold" grpId="0" nodeType="withEffect">
                                  <p:stCondLst>
                                    <p:cond delay="25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0-#ppt_w/2"/>
                                          </p:val>
                                        </p:tav>
                                        <p:tav tm="100000">
                                          <p:val>
                                            <p:strVal val="#ppt_x"/>
                                          </p:val>
                                        </p:tav>
                                      </p:tavLst>
                                    </p:anim>
                                    <p:anim calcmode="lin" valueType="num">
                                      <p:cBhvr additive="base">
                                        <p:cTn id="27" dur="1000" fill="hold"/>
                                        <p:tgtEl>
                                          <p:spTgt spid="10"/>
                                        </p:tgtEl>
                                        <p:attrNameLst>
                                          <p:attrName>ppt_y</p:attrName>
                                        </p:attrNameLst>
                                      </p:cBhvr>
                                      <p:tavLst>
                                        <p:tav tm="0">
                                          <p:val>
                                            <p:strVal val="#ppt_y"/>
                                          </p:val>
                                        </p:tav>
                                        <p:tav tm="100000">
                                          <p:val>
                                            <p:strVal val="#ppt_y"/>
                                          </p:val>
                                        </p:tav>
                                      </p:tavLst>
                                    </p:anim>
                                  </p:childTnLst>
                                </p:cTn>
                              </p:par>
                              <p:par>
                                <p:cTn id="28" presetID="2" presetClass="entr" presetSubtype="8" decel="100000" fill="hold" grpId="0" nodeType="withEffect">
                                  <p:stCondLst>
                                    <p:cond delay="25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1000" fill="hold"/>
                                        <p:tgtEl>
                                          <p:spTgt spid="17"/>
                                        </p:tgtEl>
                                        <p:attrNameLst>
                                          <p:attrName>ppt_x</p:attrName>
                                        </p:attrNameLst>
                                      </p:cBhvr>
                                      <p:tavLst>
                                        <p:tav tm="0">
                                          <p:val>
                                            <p:strVal val="0-#ppt_w/2"/>
                                          </p:val>
                                        </p:tav>
                                        <p:tav tm="100000">
                                          <p:val>
                                            <p:strVal val="#ppt_x"/>
                                          </p:val>
                                        </p:tav>
                                      </p:tavLst>
                                    </p:anim>
                                    <p:anim calcmode="lin" valueType="num">
                                      <p:cBhvr additive="base">
                                        <p:cTn id="31" dur="1000" fill="hold"/>
                                        <p:tgtEl>
                                          <p:spTgt spid="17"/>
                                        </p:tgtEl>
                                        <p:attrNameLst>
                                          <p:attrName>ppt_y</p:attrName>
                                        </p:attrNameLst>
                                      </p:cBhvr>
                                      <p:tavLst>
                                        <p:tav tm="0">
                                          <p:val>
                                            <p:strVal val="#ppt_y"/>
                                          </p:val>
                                        </p:tav>
                                        <p:tav tm="100000">
                                          <p:val>
                                            <p:strVal val="#ppt_y"/>
                                          </p:val>
                                        </p:tav>
                                      </p:tavLst>
                                    </p:anim>
                                  </p:childTnLst>
                                </p:cTn>
                              </p:par>
                            </p:childTnLst>
                          </p:cTn>
                        </p:par>
                        <p:par>
                          <p:cTn id="32" fill="hold">
                            <p:stCondLst>
                              <p:cond delay="2500"/>
                            </p:stCondLst>
                            <p:childTnLst>
                              <p:par>
                                <p:cTn id="33" presetID="2" presetClass="entr" presetSubtype="8" decel="10000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1000" fill="hold"/>
                                        <p:tgtEl>
                                          <p:spTgt spid="7"/>
                                        </p:tgtEl>
                                        <p:attrNameLst>
                                          <p:attrName>ppt_x</p:attrName>
                                        </p:attrNameLst>
                                      </p:cBhvr>
                                      <p:tavLst>
                                        <p:tav tm="0">
                                          <p:val>
                                            <p:strVal val="0-#ppt_w/2"/>
                                          </p:val>
                                        </p:tav>
                                        <p:tav tm="100000">
                                          <p:val>
                                            <p:strVal val="#ppt_x"/>
                                          </p:val>
                                        </p:tav>
                                      </p:tavLst>
                                    </p:anim>
                                    <p:anim calcmode="lin" valueType="num">
                                      <p:cBhvr additive="base">
                                        <p:cTn id="36" dur="1000" fill="hold"/>
                                        <p:tgtEl>
                                          <p:spTgt spid="7"/>
                                        </p:tgtEl>
                                        <p:attrNameLst>
                                          <p:attrName>ppt_y</p:attrName>
                                        </p:attrNameLst>
                                      </p:cBhvr>
                                      <p:tavLst>
                                        <p:tav tm="0">
                                          <p:val>
                                            <p:strVal val="#ppt_y"/>
                                          </p:val>
                                        </p:tav>
                                        <p:tav tm="100000">
                                          <p:val>
                                            <p:strVal val="#ppt_y"/>
                                          </p:val>
                                        </p:tav>
                                      </p:tavLst>
                                    </p:anim>
                                  </p:childTnLst>
                                </p:cTn>
                              </p:par>
                              <p:par>
                                <p:cTn id="37" presetID="2" presetClass="entr" presetSubtype="8" decel="100000" fill="hold" grpId="0" nodeType="withEffect">
                                  <p:stCondLst>
                                    <p:cond delay="25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1000" fill="hold"/>
                                        <p:tgtEl>
                                          <p:spTgt spid="12"/>
                                        </p:tgtEl>
                                        <p:attrNameLst>
                                          <p:attrName>ppt_x</p:attrName>
                                        </p:attrNameLst>
                                      </p:cBhvr>
                                      <p:tavLst>
                                        <p:tav tm="0">
                                          <p:val>
                                            <p:strVal val="0-#ppt_w/2"/>
                                          </p:val>
                                        </p:tav>
                                        <p:tav tm="100000">
                                          <p:val>
                                            <p:strVal val="#ppt_x"/>
                                          </p:val>
                                        </p:tav>
                                      </p:tavLst>
                                    </p:anim>
                                    <p:anim calcmode="lin" valueType="num">
                                      <p:cBhvr additive="base">
                                        <p:cTn id="40" dur="10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3750"/>
                            </p:stCondLst>
                            <p:childTnLst>
                              <p:par>
                                <p:cTn id="42" presetID="1" presetClass="exit" presetSubtype="0" fill="hold" grpId="1" nodeType="afterEffect">
                                  <p:stCondLst>
                                    <p:cond delay="0"/>
                                  </p:stCondLst>
                                  <p:childTnLst>
                                    <p:set>
                                      <p:cBhvr>
                                        <p:cTn id="43"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8" grpId="0"/>
      <p:bldP spid="9" grpId="0"/>
      <p:bldP spid="10" grpId="0"/>
      <p:bldP spid="12" grpId="0"/>
      <p:bldP spid="13" grpId="0" animBg="1"/>
      <p:bldP spid="13" grpId="1" animBg="1"/>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DEV Track </a:t>
            </a:r>
            <a:r>
              <a:rPr lang="en-US" dirty="0" smtClean="0"/>
              <a:t>Resources</a:t>
            </a:r>
            <a:endParaRPr lang="en-US" dirty="0"/>
          </a:p>
        </p:txBody>
      </p:sp>
      <p:sp>
        <p:nvSpPr>
          <p:cNvPr id="3" name="Rectangle 2"/>
          <p:cNvSpPr/>
          <p:nvPr/>
        </p:nvSpPr>
        <p:spPr bwMode="auto">
          <a:xfrm>
            <a:off x="507868" y="1375674"/>
            <a:ext cx="11173090" cy="640080"/>
          </a:xfrm>
          <a:prstGeom prst="rect">
            <a:avLst/>
          </a:prstGeom>
          <a:solidFill>
            <a:schemeClr val="accent5"/>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solidFill>
                <a:schemeClr val="tx1">
                  <a:alpha val="99000"/>
                </a:schemeClr>
              </a:solidFill>
              <a:latin typeface="Segoe UI" pitchFamily="34" charset="0"/>
              <a:ea typeface="Segoe UI" pitchFamily="34" charset="0"/>
              <a:cs typeface="Segoe UI" pitchFamily="34" charset="0"/>
            </a:endParaRPr>
          </a:p>
        </p:txBody>
      </p:sp>
      <p:sp>
        <p:nvSpPr>
          <p:cNvPr id="4" name="Rectangle 3"/>
          <p:cNvSpPr/>
          <p:nvPr/>
        </p:nvSpPr>
        <p:spPr bwMode="auto">
          <a:xfrm>
            <a:off x="507868" y="2208393"/>
            <a:ext cx="11173090" cy="640080"/>
          </a:xfrm>
          <a:prstGeom prst="rect">
            <a:avLst/>
          </a:prstGeom>
          <a:solidFill>
            <a:schemeClr val="accent2"/>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solidFill>
                <a:schemeClr val="tx1">
                  <a:alpha val="99000"/>
                </a:schemeClr>
              </a:solidFill>
              <a:latin typeface="Segoe UI" pitchFamily="34" charset="0"/>
              <a:ea typeface="Segoe UI" pitchFamily="34" charset="0"/>
              <a:cs typeface="Segoe UI" pitchFamily="34" charset="0"/>
            </a:endParaRPr>
          </a:p>
        </p:txBody>
      </p:sp>
      <p:sp>
        <p:nvSpPr>
          <p:cNvPr id="5" name="Rectangle 4"/>
          <p:cNvSpPr/>
          <p:nvPr/>
        </p:nvSpPr>
        <p:spPr bwMode="auto">
          <a:xfrm>
            <a:off x="507868" y="3041112"/>
            <a:ext cx="11173090" cy="640080"/>
          </a:xfrm>
          <a:prstGeom prst="rect">
            <a:avLst/>
          </a:prstGeom>
          <a:solidFill>
            <a:schemeClr val="accent2"/>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solidFill>
                <a:schemeClr val="tx1">
                  <a:alpha val="99000"/>
                </a:schemeClr>
              </a:solidFill>
              <a:latin typeface="Segoe UI" pitchFamily="34" charset="0"/>
              <a:ea typeface="Segoe UI" pitchFamily="34" charset="0"/>
              <a:cs typeface="Segoe UI" pitchFamily="34" charset="0"/>
            </a:endParaRPr>
          </a:p>
        </p:txBody>
      </p:sp>
      <p:sp>
        <p:nvSpPr>
          <p:cNvPr id="6" name="Rectangle 5"/>
          <p:cNvSpPr/>
          <p:nvPr/>
        </p:nvSpPr>
        <p:spPr bwMode="auto">
          <a:xfrm>
            <a:off x="531812" y="3873831"/>
            <a:ext cx="11173090" cy="640080"/>
          </a:xfrm>
          <a:prstGeom prst="rect">
            <a:avLst/>
          </a:prstGeom>
          <a:solidFill>
            <a:schemeClr val="accent6"/>
          </a:soli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solidFill>
                <a:schemeClr val="tx1">
                  <a:alpha val="99000"/>
                </a:schemeClr>
              </a:solidFill>
              <a:latin typeface="Segoe UI" pitchFamily="34" charset="0"/>
              <a:ea typeface="Segoe UI" pitchFamily="34" charset="0"/>
              <a:cs typeface="Segoe UI" pitchFamily="34" charset="0"/>
            </a:endParaRPr>
          </a:p>
        </p:txBody>
      </p:sp>
      <p:sp>
        <p:nvSpPr>
          <p:cNvPr id="7" name="Rectangle 6"/>
          <p:cNvSpPr/>
          <p:nvPr/>
        </p:nvSpPr>
        <p:spPr>
          <a:xfrm>
            <a:off x="667870" y="1483348"/>
            <a:ext cx="11013088" cy="424732"/>
          </a:xfrm>
          <a:prstGeom prst="rect">
            <a:avLst/>
          </a:prstGeom>
        </p:spPr>
        <p:txBody>
          <a:bodyPr wrap="square">
            <a:spAutoFit/>
          </a:bodyPr>
          <a:lstStyle/>
          <a:p>
            <a:pPr marL="403225" lvl="0" indent="-403225">
              <a:lnSpc>
                <a:spcPct val="90000"/>
              </a:lnSpc>
              <a:spcBef>
                <a:spcPct val="20000"/>
              </a:spcBef>
              <a:buSzPct val="105000"/>
              <a:buBlip>
                <a:blip r:embed="rId3"/>
              </a:buBlip>
            </a:pPr>
            <a:r>
              <a:rPr lang="en-US" sz="2400" dirty="0" smtClean="0">
                <a:solidFill>
                  <a:schemeClr val="tx1">
                    <a:alpha val="99000"/>
                  </a:schemeClr>
                </a:solidFill>
              </a:rPr>
              <a:t>Visual Studio Home Page :: </a:t>
            </a:r>
            <a:r>
              <a:rPr lang="en-US" sz="2400" dirty="0" smtClean="0">
                <a:solidFill>
                  <a:schemeClr val="tx1">
                    <a:alpha val="99000"/>
                  </a:schemeClr>
                </a:solidFill>
                <a:hlinkClick r:id="rId4"/>
              </a:rPr>
              <a:t>http</a:t>
            </a:r>
            <a:r>
              <a:rPr lang="en-US" sz="2400" dirty="0">
                <a:solidFill>
                  <a:schemeClr val="tx1">
                    <a:alpha val="99000"/>
                  </a:schemeClr>
                </a:solidFill>
                <a:hlinkClick r:id="rId4"/>
              </a:rPr>
              <a:t>://www.microsoft.com/visualstudio/en-us</a:t>
            </a:r>
            <a:endParaRPr lang="en-US" sz="2400" dirty="0">
              <a:solidFill>
                <a:schemeClr val="tx1">
                  <a:alpha val="99000"/>
                </a:schemeClr>
              </a:solidFill>
            </a:endParaRPr>
          </a:p>
        </p:txBody>
      </p:sp>
      <p:sp>
        <p:nvSpPr>
          <p:cNvPr id="9" name="Rectangle 8"/>
          <p:cNvSpPr/>
          <p:nvPr/>
        </p:nvSpPr>
        <p:spPr>
          <a:xfrm>
            <a:off x="667870" y="3148786"/>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smtClean="0">
                <a:solidFill>
                  <a:schemeClr val="tx1">
                    <a:alpha val="99000"/>
                  </a:schemeClr>
                </a:solidFill>
              </a:rPr>
              <a:t>Jason </a:t>
            </a:r>
            <a:r>
              <a:rPr lang="en-US" sz="2400" dirty="0">
                <a:solidFill>
                  <a:schemeClr val="tx1">
                    <a:alpha val="99000"/>
                  </a:schemeClr>
                </a:solidFill>
              </a:rPr>
              <a:t>Zander’s Blog :: </a:t>
            </a:r>
            <a:r>
              <a:rPr lang="en-US" sz="2400" dirty="0">
                <a:solidFill>
                  <a:schemeClr val="tx1">
                    <a:alpha val="99000"/>
                  </a:schemeClr>
                </a:solidFill>
                <a:hlinkClick r:id="rId5"/>
              </a:rPr>
              <a:t>http://blogs.msdn.com/b/jasonz</a:t>
            </a:r>
            <a:r>
              <a:rPr lang="en-US" sz="2400" dirty="0" smtClean="0">
                <a:solidFill>
                  <a:schemeClr val="tx1">
                    <a:alpha val="99000"/>
                  </a:schemeClr>
                </a:solidFill>
                <a:hlinkClick r:id="rId5"/>
              </a:rPr>
              <a:t>/</a:t>
            </a:r>
            <a:endParaRPr lang="en-US" sz="2400" dirty="0">
              <a:solidFill>
                <a:schemeClr val="tx1">
                  <a:alpha val="99000"/>
                </a:schemeClr>
              </a:solidFill>
            </a:endParaRPr>
          </a:p>
        </p:txBody>
      </p:sp>
      <p:sp>
        <p:nvSpPr>
          <p:cNvPr id="10" name="Rectangle 9"/>
          <p:cNvSpPr/>
          <p:nvPr/>
        </p:nvSpPr>
        <p:spPr>
          <a:xfrm>
            <a:off x="667870" y="3981505"/>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a:solidFill>
                  <a:schemeClr val="tx1">
                    <a:alpha val="99000"/>
                  </a:schemeClr>
                </a:solidFill>
              </a:rPr>
              <a:t>Facebook :: </a:t>
            </a:r>
            <a:r>
              <a:rPr lang="en-US" sz="2400" dirty="0">
                <a:solidFill>
                  <a:schemeClr val="tx1">
                    <a:alpha val="99000"/>
                  </a:schemeClr>
                </a:solidFill>
                <a:hlinkClick r:id="rId6"/>
              </a:rPr>
              <a:t>http://www.facebook.com/visualstudio</a:t>
            </a:r>
            <a:endParaRPr lang="en-US" sz="2400" dirty="0">
              <a:solidFill>
                <a:schemeClr val="tx1">
                  <a:alpha val="99000"/>
                </a:schemeClr>
              </a:solidFill>
            </a:endParaRPr>
          </a:p>
        </p:txBody>
      </p:sp>
      <p:pic>
        <p:nvPicPr>
          <p:cNvPr id="13" name="Picture 2" descr="C:\Users\Jordan\Desktop\TechEd_2012\TechEd-log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bwMode="auto">
          <a:xfrm>
            <a:off x="515815" y="4648200"/>
            <a:ext cx="11173090" cy="640080"/>
          </a:xfrm>
          <a:prstGeom prst="rect">
            <a:avLst/>
          </a:prstGeom>
          <a:solidFill>
            <a:schemeClr val="accent6"/>
          </a:soli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solidFill>
                <a:schemeClr val="tx1">
                  <a:alpha val="99000"/>
                </a:schemeClr>
              </a:solidFill>
              <a:latin typeface="Segoe UI" pitchFamily="34" charset="0"/>
              <a:ea typeface="Segoe UI" pitchFamily="34" charset="0"/>
              <a:cs typeface="Segoe UI" pitchFamily="34" charset="0"/>
            </a:endParaRPr>
          </a:p>
        </p:txBody>
      </p:sp>
      <p:sp>
        <p:nvSpPr>
          <p:cNvPr id="17" name="Rectangle 16"/>
          <p:cNvSpPr/>
          <p:nvPr/>
        </p:nvSpPr>
        <p:spPr>
          <a:xfrm>
            <a:off x="720124" y="4756868"/>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smtClean="0">
                <a:solidFill>
                  <a:schemeClr val="tx1">
                    <a:alpha val="99000"/>
                  </a:schemeClr>
                </a:solidFill>
              </a:rPr>
              <a:t>Twitter :: </a:t>
            </a:r>
            <a:r>
              <a:rPr lang="en-US" sz="2400" dirty="0" smtClean="0">
                <a:solidFill>
                  <a:schemeClr val="tx1">
                    <a:alpha val="99000"/>
                  </a:schemeClr>
                </a:solidFill>
                <a:hlinkClick r:id="rId8"/>
              </a:rPr>
              <a:t>http://twitter.com/#!/visualstudio</a:t>
            </a:r>
            <a:endParaRPr lang="en-US" sz="2400" dirty="0" smtClean="0">
              <a:solidFill>
                <a:schemeClr val="tx1">
                  <a:alpha val="99000"/>
                </a:schemeClr>
              </a:solidFill>
            </a:endParaRPr>
          </a:p>
        </p:txBody>
      </p:sp>
      <p:sp>
        <p:nvSpPr>
          <p:cNvPr id="19" name="Rectangle 18"/>
          <p:cNvSpPr/>
          <p:nvPr/>
        </p:nvSpPr>
        <p:spPr>
          <a:xfrm>
            <a:off x="5408612" y="1027432"/>
            <a:ext cx="591829" cy="341632"/>
          </a:xfrm>
          <a:prstGeom prst="rect">
            <a:avLst/>
          </a:prstGeom>
        </p:spPr>
        <p:txBody>
          <a:bodyPr wrap="none">
            <a:spAutoFit/>
          </a:bodyPr>
          <a:lstStyle/>
          <a:p>
            <a:pPr marL="403225" indent="-403225">
              <a:lnSpc>
                <a:spcPct val="90000"/>
              </a:lnSpc>
              <a:spcBef>
                <a:spcPct val="20000"/>
              </a:spcBef>
              <a:buSzPct val="105000"/>
              <a:buBlip>
                <a:blip r:embed="rId3"/>
              </a:buBlip>
            </a:pPr>
            <a:endParaRPr lang="en-US" dirty="0">
              <a:solidFill>
                <a:schemeClr val="tx1">
                  <a:alpha val="99000"/>
                </a:schemeClr>
              </a:solidFill>
            </a:endParaRPr>
          </a:p>
        </p:txBody>
      </p:sp>
      <p:sp>
        <p:nvSpPr>
          <p:cNvPr id="28" name="Rectangle 27"/>
          <p:cNvSpPr/>
          <p:nvPr/>
        </p:nvSpPr>
        <p:spPr>
          <a:xfrm>
            <a:off x="643924" y="2316067"/>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err="1" smtClean="0"/>
              <a:t>Somasegar’s</a:t>
            </a:r>
            <a:r>
              <a:rPr lang="en-US" sz="2400" dirty="0" smtClean="0"/>
              <a:t> Blog </a:t>
            </a:r>
            <a:r>
              <a:rPr lang="en-US" sz="2400" dirty="0" smtClean="0">
                <a:solidFill>
                  <a:schemeClr val="tx1">
                    <a:alpha val="99000"/>
                  </a:schemeClr>
                </a:solidFill>
              </a:rPr>
              <a:t> :: </a:t>
            </a:r>
            <a:r>
              <a:rPr lang="en-US" sz="2400" dirty="0" smtClean="0">
                <a:solidFill>
                  <a:schemeClr val="tx1">
                    <a:alpha val="99000"/>
                  </a:schemeClr>
                </a:solidFill>
                <a:hlinkClick r:id="rId9"/>
              </a:rPr>
              <a:t>http</a:t>
            </a:r>
            <a:r>
              <a:rPr lang="en-US" sz="2400" dirty="0">
                <a:solidFill>
                  <a:schemeClr val="tx1">
                    <a:alpha val="99000"/>
                  </a:schemeClr>
                </a:solidFill>
                <a:hlinkClick r:id="rId9"/>
              </a:rPr>
              <a:t>://blogs.msdn.com/b/somasegar/</a:t>
            </a:r>
            <a:endParaRPr lang="en-US" sz="2400" dirty="0">
              <a:solidFill>
                <a:schemeClr val="tx1">
                  <a:alpha val="99000"/>
                </a:schemeClr>
              </a:solidFill>
            </a:endParaRPr>
          </a:p>
        </p:txBody>
      </p:sp>
      <p:sp>
        <p:nvSpPr>
          <p:cNvPr id="11" name="Left Mask"/>
          <p:cNvSpPr/>
          <p:nvPr/>
        </p:nvSpPr>
        <p:spPr bwMode="hidden">
          <a:xfrm>
            <a:off x="0" y="0"/>
            <a:ext cx="507868"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30605607"/>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000" fill="hold"/>
                                        <p:tgtEl>
                                          <p:spTgt spid="3"/>
                                        </p:tgtEl>
                                        <p:attrNameLst>
                                          <p:attrName>ppt_x</p:attrName>
                                        </p:attrNameLst>
                                      </p:cBhvr>
                                      <p:tavLst>
                                        <p:tav tm="0">
                                          <p:val>
                                            <p:strVal val="0-#ppt_w/2"/>
                                          </p:val>
                                        </p:tav>
                                        <p:tav tm="100000">
                                          <p:val>
                                            <p:strVal val="#ppt_x"/>
                                          </p:val>
                                        </p:tav>
                                      </p:tavLst>
                                    </p:anim>
                                    <p:anim calcmode="lin" valueType="num">
                                      <p:cBhvr additive="base">
                                        <p:cTn id="10" dur="1000" fill="hold"/>
                                        <p:tgtEl>
                                          <p:spTgt spid="3"/>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0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0-#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par>
                          <p:cTn id="15" fill="hold">
                            <p:stCondLst>
                              <p:cond delay="1200"/>
                            </p:stCondLst>
                            <p:childTnLst>
                              <p:par>
                                <p:cTn id="16" presetID="2" presetClass="entr" presetSubtype="8" decel="10000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0-#ppt_w/2"/>
                                          </p:val>
                                        </p:tav>
                                        <p:tav tm="100000">
                                          <p:val>
                                            <p:strVal val="#ppt_x"/>
                                          </p:val>
                                        </p:tav>
                                      </p:tavLst>
                                    </p:anim>
                                    <p:anim calcmode="lin" valueType="num">
                                      <p:cBhvr additive="base">
                                        <p:cTn id="19" dur="10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1000" fill="hold"/>
                                        <p:tgtEl>
                                          <p:spTgt spid="28"/>
                                        </p:tgtEl>
                                        <p:attrNameLst>
                                          <p:attrName>ppt_x</p:attrName>
                                        </p:attrNameLst>
                                      </p:cBhvr>
                                      <p:tavLst>
                                        <p:tav tm="0">
                                          <p:val>
                                            <p:strVal val="0-#ppt_w/2"/>
                                          </p:val>
                                        </p:tav>
                                        <p:tav tm="100000">
                                          <p:val>
                                            <p:strVal val="#ppt_x"/>
                                          </p:val>
                                        </p:tav>
                                      </p:tavLst>
                                    </p:anim>
                                    <p:anim calcmode="lin" valueType="num">
                                      <p:cBhvr additive="base">
                                        <p:cTn id="23" dur="1000" fill="hold"/>
                                        <p:tgtEl>
                                          <p:spTgt spid="28"/>
                                        </p:tgtEl>
                                        <p:attrNameLst>
                                          <p:attrName>ppt_y</p:attrName>
                                        </p:attrNameLst>
                                      </p:cBhvr>
                                      <p:tavLst>
                                        <p:tav tm="0">
                                          <p:val>
                                            <p:strVal val="#ppt_y"/>
                                          </p:val>
                                        </p:tav>
                                        <p:tav tm="100000">
                                          <p:val>
                                            <p:strVal val="#ppt_y"/>
                                          </p:val>
                                        </p:tav>
                                      </p:tavLst>
                                    </p:anim>
                                  </p:childTnLst>
                                </p:cTn>
                              </p:par>
                            </p:childTnLst>
                          </p:cTn>
                        </p:par>
                        <p:par>
                          <p:cTn id="24" fill="hold">
                            <p:stCondLst>
                              <p:cond delay="2200"/>
                            </p:stCondLst>
                            <p:childTnLst>
                              <p:par>
                                <p:cTn id="25" presetID="2" presetClass="entr" presetSubtype="8" decel="10000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1000" fill="hold"/>
                                        <p:tgtEl>
                                          <p:spTgt spid="5"/>
                                        </p:tgtEl>
                                        <p:attrNameLst>
                                          <p:attrName>ppt_x</p:attrName>
                                        </p:attrNameLst>
                                      </p:cBhvr>
                                      <p:tavLst>
                                        <p:tav tm="0">
                                          <p:val>
                                            <p:strVal val="0-#ppt_w/2"/>
                                          </p:val>
                                        </p:tav>
                                        <p:tav tm="100000">
                                          <p:val>
                                            <p:strVal val="#ppt_x"/>
                                          </p:val>
                                        </p:tav>
                                      </p:tavLst>
                                    </p:anim>
                                    <p:anim calcmode="lin" valueType="num">
                                      <p:cBhvr additive="base">
                                        <p:cTn id="28" dur="1000" fill="hold"/>
                                        <p:tgtEl>
                                          <p:spTgt spid="5"/>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0-#ppt_w/2"/>
                                          </p:val>
                                        </p:tav>
                                        <p:tav tm="100000">
                                          <p:val>
                                            <p:strVal val="#ppt_x"/>
                                          </p:val>
                                        </p:tav>
                                      </p:tavLst>
                                    </p:anim>
                                    <p:anim calcmode="lin" valueType="num">
                                      <p:cBhvr additive="base">
                                        <p:cTn id="32" dur="1000" fill="hold"/>
                                        <p:tgtEl>
                                          <p:spTgt spid="9"/>
                                        </p:tgtEl>
                                        <p:attrNameLst>
                                          <p:attrName>ppt_y</p:attrName>
                                        </p:attrNameLst>
                                      </p:cBhvr>
                                      <p:tavLst>
                                        <p:tav tm="0">
                                          <p:val>
                                            <p:strVal val="#ppt_y"/>
                                          </p:val>
                                        </p:tav>
                                        <p:tav tm="100000">
                                          <p:val>
                                            <p:strVal val="#ppt_y"/>
                                          </p:val>
                                        </p:tav>
                                      </p:tavLst>
                                    </p:anim>
                                  </p:childTnLst>
                                </p:cTn>
                              </p:par>
                            </p:childTnLst>
                          </p:cTn>
                        </p:par>
                        <p:par>
                          <p:cTn id="33" fill="hold">
                            <p:stCondLst>
                              <p:cond delay="3200"/>
                            </p:stCondLst>
                            <p:childTnLst>
                              <p:par>
                                <p:cTn id="34" presetID="2" presetClass="entr" presetSubtype="8" decel="10000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1000" fill="hold"/>
                                        <p:tgtEl>
                                          <p:spTgt spid="6"/>
                                        </p:tgtEl>
                                        <p:attrNameLst>
                                          <p:attrName>ppt_x</p:attrName>
                                        </p:attrNameLst>
                                      </p:cBhvr>
                                      <p:tavLst>
                                        <p:tav tm="0">
                                          <p:val>
                                            <p:strVal val="0-#ppt_w/2"/>
                                          </p:val>
                                        </p:tav>
                                        <p:tav tm="100000">
                                          <p:val>
                                            <p:strVal val="#ppt_x"/>
                                          </p:val>
                                        </p:tav>
                                      </p:tavLst>
                                    </p:anim>
                                    <p:anim calcmode="lin" valueType="num">
                                      <p:cBhvr additive="base">
                                        <p:cTn id="37" dur="1000" fill="hold"/>
                                        <p:tgtEl>
                                          <p:spTgt spid="6"/>
                                        </p:tgtEl>
                                        <p:attrNameLst>
                                          <p:attrName>ppt_y</p:attrName>
                                        </p:attrNameLst>
                                      </p:cBhvr>
                                      <p:tavLst>
                                        <p:tav tm="0">
                                          <p:val>
                                            <p:strVal val="#ppt_y"/>
                                          </p:val>
                                        </p:tav>
                                        <p:tav tm="100000">
                                          <p:val>
                                            <p:strVal val="#ppt_y"/>
                                          </p:val>
                                        </p:tav>
                                      </p:tavLst>
                                    </p:anim>
                                  </p:childTnLst>
                                </p:cTn>
                              </p:par>
                              <p:par>
                                <p:cTn id="38" presetID="2" presetClass="entr" presetSubtype="8" decel="10000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1000" fill="hold"/>
                                        <p:tgtEl>
                                          <p:spTgt spid="10"/>
                                        </p:tgtEl>
                                        <p:attrNameLst>
                                          <p:attrName>ppt_x</p:attrName>
                                        </p:attrNameLst>
                                      </p:cBhvr>
                                      <p:tavLst>
                                        <p:tav tm="0">
                                          <p:val>
                                            <p:strVal val="0-#ppt_w/2"/>
                                          </p:val>
                                        </p:tav>
                                        <p:tav tm="100000">
                                          <p:val>
                                            <p:strVal val="#ppt_x"/>
                                          </p:val>
                                        </p:tav>
                                      </p:tavLst>
                                    </p:anim>
                                    <p:anim calcmode="lin" valueType="num">
                                      <p:cBhvr additive="base">
                                        <p:cTn id="41" dur="1000" fill="hold"/>
                                        <p:tgtEl>
                                          <p:spTgt spid="10"/>
                                        </p:tgtEl>
                                        <p:attrNameLst>
                                          <p:attrName>ppt_y</p:attrName>
                                        </p:attrNameLst>
                                      </p:cBhvr>
                                      <p:tavLst>
                                        <p:tav tm="0">
                                          <p:val>
                                            <p:strVal val="#ppt_y"/>
                                          </p:val>
                                        </p:tav>
                                        <p:tav tm="100000">
                                          <p:val>
                                            <p:strVal val="#ppt_y"/>
                                          </p:val>
                                        </p:tav>
                                      </p:tavLst>
                                    </p:anim>
                                  </p:childTnLst>
                                </p:cTn>
                              </p:par>
                            </p:childTnLst>
                          </p:cTn>
                        </p:par>
                        <p:par>
                          <p:cTn id="42" fill="hold">
                            <p:stCondLst>
                              <p:cond delay="4200"/>
                            </p:stCondLst>
                            <p:childTnLst>
                              <p:par>
                                <p:cTn id="43" presetID="2" presetClass="entr" presetSubtype="8" decel="100000"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1000" fill="hold"/>
                                        <p:tgtEl>
                                          <p:spTgt spid="15"/>
                                        </p:tgtEl>
                                        <p:attrNameLst>
                                          <p:attrName>ppt_x</p:attrName>
                                        </p:attrNameLst>
                                      </p:cBhvr>
                                      <p:tavLst>
                                        <p:tav tm="0">
                                          <p:val>
                                            <p:strVal val="0-#ppt_w/2"/>
                                          </p:val>
                                        </p:tav>
                                        <p:tav tm="100000">
                                          <p:val>
                                            <p:strVal val="#ppt_x"/>
                                          </p:val>
                                        </p:tav>
                                      </p:tavLst>
                                    </p:anim>
                                    <p:anim calcmode="lin" valueType="num">
                                      <p:cBhvr additive="base">
                                        <p:cTn id="46" dur="1000" fill="hold"/>
                                        <p:tgtEl>
                                          <p:spTgt spid="15"/>
                                        </p:tgtEl>
                                        <p:attrNameLst>
                                          <p:attrName>ppt_y</p:attrName>
                                        </p:attrNameLst>
                                      </p:cBhvr>
                                      <p:tavLst>
                                        <p:tav tm="0">
                                          <p:val>
                                            <p:strVal val="#ppt_y"/>
                                          </p:val>
                                        </p:tav>
                                        <p:tav tm="100000">
                                          <p:val>
                                            <p:strVal val="#ppt_y"/>
                                          </p:val>
                                        </p:tav>
                                      </p:tavLst>
                                    </p:anim>
                                  </p:childTnLst>
                                </p:cTn>
                              </p:par>
                              <p:par>
                                <p:cTn id="47" presetID="2" presetClass="entr" presetSubtype="8" decel="10000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1000" fill="hold"/>
                                        <p:tgtEl>
                                          <p:spTgt spid="17"/>
                                        </p:tgtEl>
                                        <p:attrNameLst>
                                          <p:attrName>ppt_x</p:attrName>
                                        </p:attrNameLst>
                                      </p:cBhvr>
                                      <p:tavLst>
                                        <p:tav tm="0">
                                          <p:val>
                                            <p:strVal val="0-#ppt_w/2"/>
                                          </p:val>
                                        </p:tav>
                                        <p:tav tm="100000">
                                          <p:val>
                                            <p:strVal val="#ppt_x"/>
                                          </p:val>
                                        </p:tav>
                                      </p:tavLst>
                                    </p:anim>
                                    <p:anim calcmode="lin" valueType="num">
                                      <p:cBhvr additive="base">
                                        <p:cTn id="50" dur="1000" fill="hold"/>
                                        <p:tgtEl>
                                          <p:spTgt spid="17"/>
                                        </p:tgtEl>
                                        <p:attrNameLst>
                                          <p:attrName>ppt_y</p:attrName>
                                        </p:attrNameLst>
                                      </p:cBhvr>
                                      <p:tavLst>
                                        <p:tav tm="0">
                                          <p:val>
                                            <p:strVal val="#ppt_y"/>
                                          </p:val>
                                        </p:tav>
                                        <p:tav tm="100000">
                                          <p:val>
                                            <p:strVal val="#ppt_y"/>
                                          </p:val>
                                        </p:tav>
                                      </p:tavLst>
                                    </p:anim>
                                  </p:childTnLst>
                                </p:cTn>
                              </p:par>
                            </p:childTnLst>
                          </p:cTn>
                        </p:par>
                        <p:par>
                          <p:cTn id="51" fill="hold">
                            <p:stCondLst>
                              <p:cond delay="5200"/>
                            </p:stCondLst>
                            <p:childTnLst>
                              <p:par>
                                <p:cTn id="52" presetID="1" presetClass="exit" presetSubtype="0" fill="hold" grpId="1" nodeType="afterEffect">
                                  <p:stCondLst>
                                    <p:cond delay="0"/>
                                  </p:stCondLst>
                                  <p:childTnLst>
                                    <p:set>
                                      <p:cBhvr>
                                        <p:cTn id="53"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9" grpId="0"/>
      <p:bldP spid="10" grpId="0"/>
      <p:bldP spid="15" grpId="0" animBg="1"/>
      <p:bldP spid="17" grpId="0"/>
      <p:bldP spid="28" grpId="0"/>
      <p:bldP spid="11" grpId="0" animBg="1"/>
      <p:bldP spid="11"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3" name="myTechEd Tile"/>
          <p:cNvGrpSpPr/>
          <p:nvPr/>
        </p:nvGrpSpPr>
        <p:grpSpPr bwMode="ltGray">
          <a:xfrm>
            <a:off x="1022072" y="1168386"/>
            <a:ext cx="4991111" cy="2240280"/>
            <a:chOff x="1022072" y="1168386"/>
            <a:chExt cx="4991111" cy="2240280"/>
          </a:xfrm>
        </p:grpSpPr>
        <p:sp>
          <p:nvSpPr>
            <p:cNvPr id="4" name="TechEd Tile"/>
            <p:cNvSpPr/>
            <p:nvPr/>
          </p:nvSpPr>
          <p:spPr bwMode="ltGray">
            <a:xfrm>
              <a:off x="1022072" y="1168386"/>
              <a:ext cx="4991111" cy="22402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bwMode="ltGray">
            <a:xfrm>
              <a:off x="2388388" y="1433246"/>
              <a:ext cx="2258478" cy="806917"/>
            </a:xfrm>
            <a:prstGeom prst="rect">
              <a:avLst/>
            </a:prstGeom>
          </p:spPr>
        </p:pic>
      </p:grpSp>
      <p:grpSp>
        <p:nvGrpSpPr>
          <p:cNvPr id="6" name="myTechEd Link"/>
          <p:cNvGrpSpPr/>
          <p:nvPr/>
        </p:nvGrpSpPr>
        <p:grpSpPr>
          <a:xfrm>
            <a:off x="1022073" y="2595282"/>
            <a:ext cx="4991110" cy="813384"/>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a:xfrm>
              <a:off x="2343011" y="2649973"/>
              <a:ext cx="2349233"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Connect. Share. Discuss.</a:t>
              </a:r>
            </a:p>
          </p:txBody>
        </p:sp>
        <p:sp>
          <p:nvSpPr>
            <p:cNvPr id="9" name="Rectangle 8"/>
            <p:cNvSpPr/>
            <p:nvPr/>
          </p:nvSpPr>
          <p:spPr bwMode="white">
            <a:xfrm>
              <a:off x="1022073" y="2961633"/>
              <a:ext cx="4991109" cy="369332"/>
            </a:xfrm>
            <a:prstGeom prst="rect">
              <a:avLst/>
            </a:prstGeom>
          </p:spPr>
          <p:txBody>
            <a:bodyPr wrap="square">
              <a:spAutoFit/>
            </a:bodyPr>
            <a:lstStyle/>
            <a:p>
              <a:pPr algn="ctr"/>
              <a:r>
                <a:rPr lang="en-US" dirty="0">
                  <a:solidFill>
                    <a:srgbClr val="FFFFFF"/>
                  </a:solidFill>
                  <a:hlinkClick r:id="rId5"/>
                </a:rPr>
                <a:t>http://northamerica.msteched.com</a:t>
              </a:r>
              <a:endParaRPr lang="en-US" dirty="0">
                <a:solidFill>
                  <a:srgbClr val="FFFFFF"/>
                </a:solidFill>
              </a:endParaRPr>
            </a:p>
          </p:txBody>
        </p:sp>
      </p:grpSp>
      <p:grpSp>
        <p:nvGrpSpPr>
          <p:cNvPr id="10" name="MS Learning Tile"/>
          <p:cNvGrpSpPr/>
          <p:nvPr/>
        </p:nvGrpSpPr>
        <p:grpSpPr bwMode="gray">
          <a:xfrm>
            <a:off x="6175639" y="1168386"/>
            <a:ext cx="4992624" cy="2240280"/>
            <a:chOff x="6175639" y="1168386"/>
            <a:chExt cx="4992624" cy="2240280"/>
          </a:xfrm>
        </p:grpSpPr>
        <p:sp>
          <p:nvSpPr>
            <p:cNvPr id="11" name="Arrow Bar"/>
            <p:cNvSpPr/>
            <p:nvPr/>
          </p:nvSpPr>
          <p:spPr bwMode="gray">
            <a:xfrm>
              <a:off x="6175639" y="1168386"/>
              <a:ext cx="4992624" cy="22402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2" name="Group 11"/>
            <p:cNvGrpSpPr/>
            <p:nvPr/>
          </p:nvGrpSpPr>
          <p:grpSpPr bwMode="gray">
            <a:xfrm>
              <a:off x="6704826" y="1499400"/>
              <a:ext cx="3938809" cy="771334"/>
              <a:chOff x="6848269" y="1667385"/>
              <a:chExt cx="3938809" cy="771334"/>
            </a:xfrm>
          </p:grpSpPr>
          <p:pic>
            <p:nvPicPr>
              <p:cNvPr id="13" name="Picture 12"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14" name="TextBox 13"/>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Learning</a:t>
                </a:r>
              </a:p>
            </p:txBody>
          </p:sp>
          <p:pic>
            <p:nvPicPr>
              <p:cNvPr id="15"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16" name="MS Learning Link"/>
          <p:cNvGrpSpPr/>
          <p:nvPr/>
        </p:nvGrpSpPr>
        <p:grpSpPr>
          <a:xfrm>
            <a:off x="6175640" y="2595282"/>
            <a:ext cx="4997186" cy="813384"/>
            <a:chOff x="6175640" y="2595282"/>
            <a:chExt cx="4997186"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Rectangle 17"/>
            <p:cNvSpPr/>
            <p:nvPr/>
          </p:nvSpPr>
          <p:spPr>
            <a:xfrm>
              <a:off x="6602312" y="2649973"/>
              <a:ext cx="414991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Microsoft Certification &amp; Training Resources</a:t>
              </a:r>
            </a:p>
          </p:txBody>
        </p:sp>
        <p:sp>
          <p:nvSpPr>
            <p:cNvPr id="19" name="Rectangle 18"/>
            <p:cNvSpPr/>
            <p:nvPr/>
          </p:nvSpPr>
          <p:spPr bwMode="white">
            <a:xfrm>
              <a:off x="6181717" y="2961633"/>
              <a:ext cx="4991109" cy="369332"/>
            </a:xfrm>
            <a:prstGeom prst="rect">
              <a:avLst/>
            </a:prstGeom>
          </p:spPr>
          <p:txBody>
            <a:bodyPr wrap="square">
              <a:spAutoFit/>
            </a:bodyPr>
            <a:lstStyle/>
            <a:p>
              <a:pPr algn="ctr"/>
              <a:r>
                <a:rPr lang="en-US" dirty="0">
                  <a:solidFill>
                    <a:srgbClr val="FFFFFF"/>
                  </a:solidFill>
                  <a:hlinkClick r:id="rId8"/>
                </a:rPr>
                <a:t>www.microsoft.com/learning </a:t>
              </a:r>
              <a:endParaRPr lang="en-US" sz="1600" dirty="0"/>
            </a:p>
          </p:txBody>
        </p:sp>
      </p:grpSp>
      <p:sp>
        <p:nvSpPr>
          <p:cNvPr id="20" name="Left Mask"/>
          <p:cNvSpPr/>
          <p:nvPr/>
        </p:nvSpPr>
        <p:spPr bwMode="hidden">
          <a:xfrm>
            <a:off x="-1" y="3408665"/>
            <a:ext cx="12188825" cy="3449333"/>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1" name="MS TechNet Tile"/>
          <p:cNvGrpSpPr/>
          <p:nvPr/>
        </p:nvGrpSpPr>
        <p:grpSpPr bwMode="gray">
          <a:xfrm>
            <a:off x="1022073" y="3595029"/>
            <a:ext cx="4991111" cy="2240280"/>
            <a:chOff x="1022073" y="3595029"/>
            <a:chExt cx="4991111" cy="2240280"/>
          </a:xfrm>
        </p:grpSpPr>
        <p:sp>
          <p:nvSpPr>
            <p:cNvPr id="22" name="TechEd Tile"/>
            <p:cNvSpPr/>
            <p:nvPr/>
          </p:nvSpPr>
          <p:spPr bwMode="gray">
            <a:xfrm>
              <a:off x="1022073" y="3595029"/>
              <a:ext cx="4991111" cy="22402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3" name="Group 22"/>
            <p:cNvGrpSpPr/>
            <p:nvPr/>
          </p:nvGrpSpPr>
          <p:grpSpPr bwMode="gray">
            <a:xfrm>
              <a:off x="1548222" y="3918312"/>
              <a:ext cx="3938809" cy="771334"/>
              <a:chOff x="6848269" y="1667385"/>
              <a:chExt cx="3938809" cy="771334"/>
            </a:xfrm>
          </p:grpSpPr>
          <p:pic>
            <p:nvPicPr>
              <p:cNvPr id="24" name="Picture 23"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25" name="TextBox 24"/>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TechNet</a:t>
                </a:r>
              </a:p>
            </p:txBody>
          </p:sp>
          <p:pic>
            <p:nvPicPr>
              <p:cNvPr id="26"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27" name="MS TechNet Link"/>
          <p:cNvGrpSpPr/>
          <p:nvPr/>
        </p:nvGrpSpPr>
        <p:grpSpPr>
          <a:xfrm>
            <a:off x="1022074" y="5021924"/>
            <a:ext cx="4991110" cy="813384"/>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2093393" y="5076615"/>
              <a:ext cx="2848472"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69332"/>
            </a:xfrm>
            <a:prstGeom prst="rect">
              <a:avLst/>
            </a:prstGeom>
          </p:spPr>
          <p:txBody>
            <a:bodyPr wrap="square">
              <a:spAutoFit/>
            </a:bodyPr>
            <a:lstStyle/>
            <a:p>
              <a:pPr lvl="0" algn="ctr">
                <a:spcBef>
                  <a:spcPts val="600"/>
                </a:spcBef>
                <a:buSzPct val="120000"/>
                <a:tabLst>
                  <a:tab pos="1828800" algn="l"/>
                </a:tabLst>
                <a:defRPr/>
              </a:pPr>
              <a:r>
                <a:rPr lang="en-US" dirty="0">
                  <a:solidFill>
                    <a:srgbClr val="FFFFFF"/>
                  </a:solidFill>
                  <a:hlinkClick r:id="rId9"/>
                </a:rPr>
                <a:t>http://microsoft.com/technet  </a:t>
              </a:r>
              <a:endParaRPr lang="en-US" dirty="0">
                <a:solidFill>
                  <a:srgbClr val="FFFFFF"/>
                </a:solidFill>
              </a:endParaRPr>
            </a:p>
          </p:txBody>
        </p:sp>
      </p:grpSp>
      <p:grpSp>
        <p:nvGrpSpPr>
          <p:cNvPr id="31" name="MSDN Tile"/>
          <p:cNvGrpSpPr/>
          <p:nvPr/>
        </p:nvGrpSpPr>
        <p:grpSpPr bwMode="gray">
          <a:xfrm>
            <a:off x="6175640" y="3595029"/>
            <a:ext cx="4992624" cy="2240280"/>
            <a:chOff x="6175640" y="3595029"/>
            <a:chExt cx="4992624" cy="2240280"/>
          </a:xfrm>
        </p:grpSpPr>
        <p:sp>
          <p:nvSpPr>
            <p:cNvPr id="32" name="Title Tile"/>
            <p:cNvSpPr/>
            <p:nvPr/>
          </p:nvSpPr>
          <p:spPr bwMode="gray">
            <a:xfrm>
              <a:off x="6175640" y="3595029"/>
              <a:ext cx="4992624" cy="224028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3" name="Picture 32"/>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bwMode="gray">
            <a:xfrm>
              <a:off x="7410241" y="3918312"/>
              <a:ext cx="2525030" cy="771334"/>
            </a:xfrm>
            <a:prstGeom prst="rect">
              <a:avLst/>
            </a:prstGeom>
            <a:noFill/>
            <a:ln>
              <a:noFill/>
            </a:ln>
          </p:spPr>
        </p:pic>
      </p:grpSp>
      <p:grpSp>
        <p:nvGrpSpPr>
          <p:cNvPr id="34" name="MSDN Link"/>
          <p:cNvGrpSpPr/>
          <p:nvPr/>
        </p:nvGrpSpPr>
        <p:grpSpPr>
          <a:xfrm>
            <a:off x="6165582" y="5021924"/>
            <a:ext cx="4991110" cy="813384"/>
            <a:chOff x="6165582" y="5021924"/>
            <a:chExt cx="4991110"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7425157" y="5076615"/>
              <a:ext cx="247195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69332"/>
            </a:xfrm>
            <a:prstGeom prst="rect">
              <a:avLst/>
            </a:prstGeom>
          </p:spPr>
          <p:txBody>
            <a:bodyPr wrap="square">
              <a:spAutoFit/>
            </a:bodyPr>
            <a:lstStyle/>
            <a:p>
              <a:pPr algn="ctr"/>
              <a:r>
                <a:rPr lang="en-US" dirty="0">
                  <a:solidFill>
                    <a:srgbClr val="FFFFFF"/>
                  </a:solidFill>
                  <a:hlinkClick r:id="rId12"/>
                </a:rPr>
                <a:t>http://microsoft.com/msdn </a:t>
              </a:r>
              <a:endParaRPr lang="en-US" dirty="0">
                <a:solidFill>
                  <a:srgbClr val="FFFFFF"/>
                </a:solidFill>
              </a:endParaRPr>
            </a:p>
          </p:txBody>
        </p:sp>
      </p:grpSp>
      <p:sp useBgFill="1">
        <p:nvSpPr>
          <p:cNvPr id="38" name="Left Mask"/>
          <p:cNvSpPr/>
          <p:nvPr/>
        </p:nvSpPr>
        <p:spPr bwMode="auto">
          <a:xfrm>
            <a:off x="0" y="5835308"/>
            <a:ext cx="12188825" cy="102269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40" name="Picture 2" descr="C:\Users\Jordan\Desktop\TechEd_2012\TechEd-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2077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2" presetClass="entr" presetSubtype="4" decel="10000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600" fill="hold"/>
                                        <p:tgtEl>
                                          <p:spTgt spid="3"/>
                                        </p:tgtEl>
                                        <p:attrNameLst>
                                          <p:attrName>ppt_x</p:attrName>
                                        </p:attrNameLst>
                                      </p:cBhvr>
                                      <p:tavLst>
                                        <p:tav tm="0">
                                          <p:val>
                                            <p:strVal val="#ppt_x"/>
                                          </p:val>
                                        </p:tav>
                                        <p:tav tm="100000">
                                          <p:val>
                                            <p:strVal val="#ppt_x"/>
                                          </p:val>
                                        </p:tav>
                                      </p:tavLst>
                                    </p:anim>
                                    <p:anim calcmode="lin" valueType="num">
                                      <p:cBhvr additive="base">
                                        <p:cTn id="10" dur="1600" fill="hold"/>
                                        <p:tgtEl>
                                          <p:spTgt spid="3"/>
                                        </p:tgtEl>
                                        <p:attrNameLst>
                                          <p:attrName>ppt_y</p:attrName>
                                        </p:attrNameLst>
                                      </p:cBhvr>
                                      <p:tavLst>
                                        <p:tav tm="0">
                                          <p:val>
                                            <p:strVal val="1+#ppt_h/2"/>
                                          </p:val>
                                        </p:tav>
                                        <p:tav tm="100000">
                                          <p:val>
                                            <p:strVal val="#ppt_y"/>
                                          </p:val>
                                        </p:tav>
                                      </p:tavLst>
                                    </p:anim>
                                  </p:childTnLst>
                                </p:cTn>
                              </p:par>
                              <p:par>
                                <p:cTn id="11" presetID="2" presetClass="entr" presetSubtype="4" decel="10000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300" fill="hold"/>
                                        <p:tgtEl>
                                          <p:spTgt spid="6"/>
                                        </p:tgtEl>
                                        <p:attrNameLst>
                                          <p:attrName>ppt_x</p:attrName>
                                        </p:attrNameLst>
                                      </p:cBhvr>
                                      <p:tavLst>
                                        <p:tav tm="0">
                                          <p:val>
                                            <p:strVal val="#ppt_x"/>
                                          </p:val>
                                        </p:tav>
                                        <p:tav tm="100000">
                                          <p:val>
                                            <p:strVal val="#ppt_x"/>
                                          </p:val>
                                        </p:tav>
                                      </p:tavLst>
                                    </p:anim>
                                    <p:anim calcmode="lin" valueType="num">
                                      <p:cBhvr additive="base">
                                        <p:cTn id="14" dur="13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10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600" fill="hold"/>
                                        <p:tgtEl>
                                          <p:spTgt spid="10"/>
                                        </p:tgtEl>
                                        <p:attrNameLst>
                                          <p:attrName>ppt_x</p:attrName>
                                        </p:attrNameLst>
                                      </p:cBhvr>
                                      <p:tavLst>
                                        <p:tav tm="0">
                                          <p:val>
                                            <p:strVal val="#ppt_x"/>
                                          </p:val>
                                        </p:tav>
                                        <p:tav tm="100000">
                                          <p:val>
                                            <p:strVal val="#ppt_x"/>
                                          </p:val>
                                        </p:tav>
                                      </p:tavLst>
                                    </p:anim>
                                    <p:anim calcmode="lin" valueType="num">
                                      <p:cBhvr additive="base">
                                        <p:cTn id="18" dur="16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50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300" fill="hold"/>
                                        <p:tgtEl>
                                          <p:spTgt spid="16"/>
                                        </p:tgtEl>
                                        <p:attrNameLst>
                                          <p:attrName>ppt_x</p:attrName>
                                        </p:attrNameLst>
                                      </p:cBhvr>
                                      <p:tavLst>
                                        <p:tav tm="0">
                                          <p:val>
                                            <p:strVal val="#ppt_x"/>
                                          </p:val>
                                        </p:tav>
                                        <p:tav tm="100000">
                                          <p:val>
                                            <p:strVal val="#ppt_x"/>
                                          </p:val>
                                        </p:tav>
                                      </p:tavLst>
                                    </p:anim>
                                    <p:anim calcmode="lin" valueType="num">
                                      <p:cBhvr additive="base">
                                        <p:cTn id="22" dur="13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20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1600" fill="hold"/>
                                        <p:tgtEl>
                                          <p:spTgt spid="21"/>
                                        </p:tgtEl>
                                        <p:attrNameLst>
                                          <p:attrName>ppt_x</p:attrName>
                                        </p:attrNameLst>
                                      </p:cBhvr>
                                      <p:tavLst>
                                        <p:tav tm="0">
                                          <p:val>
                                            <p:strVal val="#ppt_x"/>
                                          </p:val>
                                        </p:tav>
                                        <p:tav tm="100000">
                                          <p:val>
                                            <p:strVal val="#ppt_x"/>
                                          </p:val>
                                        </p:tav>
                                      </p:tavLst>
                                    </p:anim>
                                    <p:anim calcmode="lin" valueType="num">
                                      <p:cBhvr additive="base">
                                        <p:cTn id="26" dur="16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275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1300" fill="hold"/>
                                        <p:tgtEl>
                                          <p:spTgt spid="27"/>
                                        </p:tgtEl>
                                        <p:attrNameLst>
                                          <p:attrName>ppt_x</p:attrName>
                                        </p:attrNameLst>
                                      </p:cBhvr>
                                      <p:tavLst>
                                        <p:tav tm="0">
                                          <p:val>
                                            <p:strVal val="#ppt_x"/>
                                          </p:val>
                                        </p:tav>
                                        <p:tav tm="100000">
                                          <p:val>
                                            <p:strVal val="#ppt_x"/>
                                          </p:val>
                                        </p:tav>
                                      </p:tavLst>
                                    </p:anim>
                                    <p:anim calcmode="lin" valueType="num">
                                      <p:cBhvr additive="base">
                                        <p:cTn id="30" dur="13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325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1600" fill="hold"/>
                                        <p:tgtEl>
                                          <p:spTgt spid="31"/>
                                        </p:tgtEl>
                                        <p:attrNameLst>
                                          <p:attrName>ppt_x</p:attrName>
                                        </p:attrNameLst>
                                      </p:cBhvr>
                                      <p:tavLst>
                                        <p:tav tm="0">
                                          <p:val>
                                            <p:strVal val="#ppt_x"/>
                                          </p:val>
                                        </p:tav>
                                        <p:tav tm="100000">
                                          <p:val>
                                            <p:strVal val="#ppt_x"/>
                                          </p:val>
                                        </p:tav>
                                      </p:tavLst>
                                    </p:anim>
                                    <p:anim calcmode="lin" valueType="num">
                                      <p:cBhvr additive="base">
                                        <p:cTn id="34" dur="160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400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1300" fill="hold"/>
                                        <p:tgtEl>
                                          <p:spTgt spid="34"/>
                                        </p:tgtEl>
                                        <p:attrNameLst>
                                          <p:attrName>ppt_x</p:attrName>
                                        </p:attrNameLst>
                                      </p:cBhvr>
                                      <p:tavLst>
                                        <p:tav tm="0">
                                          <p:val>
                                            <p:strVal val="#ppt_x"/>
                                          </p:val>
                                        </p:tav>
                                        <p:tav tm="100000">
                                          <p:val>
                                            <p:strVal val="#ppt_x"/>
                                          </p:val>
                                        </p:tav>
                                      </p:tavLst>
                                    </p:anim>
                                    <p:anim calcmode="lin" valueType="num">
                                      <p:cBhvr additive="base">
                                        <p:cTn id="38" dur="1300" fill="hold"/>
                                        <p:tgtEl>
                                          <p:spTgt spid="34"/>
                                        </p:tgtEl>
                                        <p:attrNameLst>
                                          <p:attrName>ppt_y</p:attrName>
                                        </p:attrNameLst>
                                      </p:cBhvr>
                                      <p:tavLst>
                                        <p:tav tm="0">
                                          <p:val>
                                            <p:strVal val="1+#ppt_h/2"/>
                                          </p:val>
                                        </p:tav>
                                        <p:tav tm="100000">
                                          <p:val>
                                            <p:strVal val="#ppt_y"/>
                                          </p:val>
                                        </p:tav>
                                      </p:tavLst>
                                    </p:anim>
                                  </p:childTnLst>
                                </p:cTn>
                              </p:par>
                            </p:childTnLst>
                          </p:cTn>
                        </p:par>
                        <p:par>
                          <p:cTn id="39" fill="hold">
                            <p:stCondLst>
                              <p:cond delay="5300"/>
                            </p:stCondLst>
                            <p:childTnLst>
                              <p:par>
                                <p:cTn id="40" presetID="1" presetClass="exit" presetSubtype="0" fill="hold" grpId="1" nodeType="afterEffect">
                                  <p:stCondLst>
                                    <p:cond delay="0"/>
                                  </p:stCondLst>
                                  <p:childTnLst>
                                    <p:set>
                                      <p:cBhvr>
                                        <p:cTn id="41"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4857569" y="4039430"/>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Rectangle 3"/>
          <p:cNvSpPr/>
          <p:nvPr/>
        </p:nvSpPr>
        <p:spPr bwMode="auto">
          <a:xfrm>
            <a:off x="4857569" y="1665027"/>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Best Buy gc" descr="\\192.168.1.51\Shared\ADI_Projects\Microsoft\MS_11-01457_TechEd_2012_Template\Working_Art\Eval-prizes\bestbuy-g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336" y="2147067"/>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672352" y="1665027"/>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bwMode="auto">
          <a:xfrm>
            <a:off x="672351" y="583314"/>
            <a:ext cx="10844122" cy="917940"/>
          </a:xfrm>
          <a:prstGeom prst="rect">
            <a:avLst/>
          </a:prstGeom>
          <a:solidFill>
            <a:schemeClr val="accent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9" name="text"/>
          <p:cNvSpPr/>
          <p:nvPr/>
        </p:nvSpPr>
        <p:spPr bwMode="blackGray">
          <a:xfrm>
            <a:off x="672352" y="583314"/>
            <a:ext cx="10844121" cy="917940"/>
          </a:xfrm>
          <a:prstGeom prst="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algn="ctr" defTabSz="914099" fontAlgn="base">
              <a:lnSpc>
                <a:spcPts val="3400"/>
              </a:lnSpc>
              <a:spcBef>
                <a:spcPct val="0"/>
              </a:spcBef>
              <a:spcAft>
                <a:spcPct val="0"/>
              </a:spcAft>
              <a:defRPr/>
            </a:pPr>
            <a:r>
              <a:rPr lang="en-US" sz="3200" dirty="0" smtClean="0">
                <a:solidFill>
                  <a:schemeClr val="tx1">
                    <a:alpha val="99000"/>
                  </a:schemeClr>
                </a:solidFill>
                <a:latin typeface="Segoe UI" pitchFamily="34" charset="0"/>
                <a:ea typeface="Segoe UI" pitchFamily="34" charset="0"/>
                <a:cs typeface="Segoe UI" pitchFamily="34" charset="0"/>
              </a:rPr>
              <a:t>Complete an evaluation on CommNet and enter to win!</a:t>
            </a:r>
          </a:p>
        </p:txBody>
      </p:sp>
      <p:pic>
        <p:nvPicPr>
          <p:cNvPr id="10" name="Xbox kinect" descr="\\192.168.1.51\Shared\ADI_Projects\Microsoft\MS_11-01457_TechEd_2012_Template\Working_Art\Eval-prizes\Xbox360_Matte_Sensor_7-8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14185" t="3807" r="4543"/>
          <a:stretch/>
        </p:blipFill>
        <p:spPr bwMode="auto">
          <a:xfrm>
            <a:off x="881369" y="2068550"/>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11"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6723" y="4289599"/>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2"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9269" y="4289598"/>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9332" y="4306360"/>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4"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9332" y="1912337"/>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5"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33399" y="1912338"/>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6" name="Left Mask"/>
          <p:cNvSpPr/>
          <p:nvPr/>
        </p:nvSpPr>
        <p:spPr bwMode="hidden">
          <a:xfrm>
            <a:off x="0"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7" name="Right Mask"/>
          <p:cNvSpPr/>
          <p:nvPr/>
        </p:nvSpPr>
        <p:spPr bwMode="hidden">
          <a:xfrm>
            <a:off x="11516473"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Bottom Mask"/>
          <p:cNvSpPr/>
          <p:nvPr/>
        </p:nvSpPr>
        <p:spPr bwMode="hidden">
          <a:xfrm>
            <a:off x="0" y="6250930"/>
            <a:ext cx="12216269" cy="60707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25128433"/>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0-#ppt_w/2"/>
                                          </p:val>
                                        </p:tav>
                                        <p:tav tm="100000">
                                          <p:val>
                                            <p:strVal val="#ppt_x"/>
                                          </p:val>
                                        </p:tav>
                                      </p:tavLst>
                                    </p:anim>
                                    <p:anim calcmode="lin" valueType="num">
                                      <p:cBhvr additive="base">
                                        <p:cTn id="10" dur="1000" fill="hold"/>
                                        <p:tgtEl>
                                          <p:spTgt spid="8"/>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4" decel="100000" fill="hold" grpId="0" nodeType="withEffect">
                                  <p:stCondLst>
                                    <p:cond delay="75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0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2" decel="100000" fill="hold" grpId="0" nodeType="withEffect">
                                  <p:stCondLst>
                                    <p:cond delay="125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1+#ppt_w/2"/>
                                          </p:val>
                                        </p:tav>
                                        <p:tav tm="100000">
                                          <p:val>
                                            <p:strVal val="#ppt_x"/>
                                          </p:val>
                                        </p:tav>
                                      </p:tavLst>
                                    </p:anim>
                                    <p:anim calcmode="lin" valueType="num">
                                      <p:cBhvr additive="base">
                                        <p:cTn id="26" dur="10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4" decel="100000" fill="hold" grpId="0" nodeType="withEffect">
                                  <p:stCondLst>
                                    <p:cond delay="125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000" fill="hold"/>
                                        <p:tgtEl>
                                          <p:spTgt spid="3"/>
                                        </p:tgtEl>
                                        <p:attrNameLst>
                                          <p:attrName>ppt_x</p:attrName>
                                        </p:attrNameLst>
                                      </p:cBhvr>
                                      <p:tavLst>
                                        <p:tav tm="0">
                                          <p:val>
                                            <p:strVal val="#ppt_x"/>
                                          </p:val>
                                        </p:tav>
                                        <p:tav tm="100000">
                                          <p:val>
                                            <p:strVal val="#ppt_x"/>
                                          </p:val>
                                        </p:tav>
                                      </p:tavLst>
                                    </p:anim>
                                    <p:anim calcmode="lin" valueType="num">
                                      <p:cBhvr additive="base">
                                        <p:cTn id="30" dur="10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2" decel="100000" fill="hold" nodeType="withEffect">
                                  <p:stCondLst>
                                    <p:cond delay="150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fill="hold"/>
                                        <p:tgtEl>
                                          <p:spTgt spid="5"/>
                                        </p:tgtEl>
                                        <p:attrNameLst>
                                          <p:attrName>ppt_x</p:attrName>
                                        </p:attrNameLst>
                                      </p:cBhvr>
                                      <p:tavLst>
                                        <p:tav tm="0">
                                          <p:val>
                                            <p:strVal val="1+#ppt_w/2"/>
                                          </p:val>
                                        </p:tav>
                                        <p:tav tm="100000">
                                          <p:val>
                                            <p:strVal val="#ppt_x"/>
                                          </p:val>
                                        </p:tav>
                                      </p:tavLst>
                                    </p:anim>
                                    <p:anim calcmode="lin" valueType="num">
                                      <p:cBhvr additive="base">
                                        <p:cTn id="34" dur="10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4" decel="100000" fill="hold" nodeType="withEffect">
                                  <p:stCondLst>
                                    <p:cond delay="15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ppt_x"/>
                                          </p:val>
                                        </p:tav>
                                        <p:tav tm="100000">
                                          <p:val>
                                            <p:strVal val="#ppt_x"/>
                                          </p:val>
                                        </p:tav>
                                      </p:tavLst>
                                    </p:anim>
                                    <p:anim calcmode="lin" valueType="num">
                                      <p:cBhvr additive="base">
                                        <p:cTn id="38" dur="10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2" decel="100000" fill="hold" nodeType="withEffect">
                                  <p:stCondLst>
                                    <p:cond delay="175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1000" fill="hold"/>
                                        <p:tgtEl>
                                          <p:spTgt spid="14"/>
                                        </p:tgtEl>
                                        <p:attrNameLst>
                                          <p:attrName>ppt_x</p:attrName>
                                        </p:attrNameLst>
                                      </p:cBhvr>
                                      <p:tavLst>
                                        <p:tav tm="0">
                                          <p:val>
                                            <p:strVal val="1+#ppt_w/2"/>
                                          </p:val>
                                        </p:tav>
                                        <p:tav tm="100000">
                                          <p:val>
                                            <p:strVal val="#ppt_x"/>
                                          </p:val>
                                        </p:tav>
                                      </p:tavLst>
                                    </p:anim>
                                    <p:anim calcmode="lin" valueType="num">
                                      <p:cBhvr additive="base">
                                        <p:cTn id="42" dur="1000" fill="hold"/>
                                        <p:tgtEl>
                                          <p:spTgt spid="14"/>
                                        </p:tgtEl>
                                        <p:attrNameLst>
                                          <p:attrName>ppt_y</p:attrName>
                                        </p:attrNameLst>
                                      </p:cBhvr>
                                      <p:tavLst>
                                        <p:tav tm="0">
                                          <p:val>
                                            <p:strVal val="#ppt_y"/>
                                          </p:val>
                                        </p:tav>
                                        <p:tav tm="100000">
                                          <p:val>
                                            <p:strVal val="#ppt_y"/>
                                          </p:val>
                                        </p:tav>
                                      </p:tavLst>
                                    </p:anim>
                                  </p:childTnLst>
                                </p:cTn>
                              </p:par>
                              <p:par>
                                <p:cTn id="43" presetID="2" presetClass="entr" presetSubtype="4" decel="100000" fill="hold" nodeType="withEffect">
                                  <p:stCondLst>
                                    <p:cond delay="175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1000" fill="hold"/>
                                        <p:tgtEl>
                                          <p:spTgt spid="13"/>
                                        </p:tgtEl>
                                        <p:attrNameLst>
                                          <p:attrName>ppt_x</p:attrName>
                                        </p:attrNameLst>
                                      </p:cBhvr>
                                      <p:tavLst>
                                        <p:tav tm="0">
                                          <p:val>
                                            <p:strVal val="#ppt_x"/>
                                          </p:val>
                                        </p:tav>
                                        <p:tav tm="100000">
                                          <p:val>
                                            <p:strVal val="#ppt_x"/>
                                          </p:val>
                                        </p:tav>
                                      </p:tavLst>
                                    </p:anim>
                                    <p:anim calcmode="lin" valueType="num">
                                      <p:cBhvr additive="base">
                                        <p:cTn id="46" dur="10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2" decel="100000" fill="hold" nodeType="withEffect">
                                  <p:stCondLst>
                                    <p:cond delay="200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1000" fill="hold"/>
                                        <p:tgtEl>
                                          <p:spTgt spid="15"/>
                                        </p:tgtEl>
                                        <p:attrNameLst>
                                          <p:attrName>ppt_x</p:attrName>
                                        </p:attrNameLst>
                                      </p:cBhvr>
                                      <p:tavLst>
                                        <p:tav tm="0">
                                          <p:val>
                                            <p:strVal val="1+#ppt_w/2"/>
                                          </p:val>
                                        </p:tav>
                                        <p:tav tm="100000">
                                          <p:val>
                                            <p:strVal val="#ppt_x"/>
                                          </p:val>
                                        </p:tav>
                                      </p:tavLst>
                                    </p:anim>
                                    <p:anim calcmode="lin" valueType="num">
                                      <p:cBhvr additive="base">
                                        <p:cTn id="50" dur="100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4" decel="100000" fill="hold" nodeType="withEffect">
                                  <p:stCondLst>
                                    <p:cond delay="200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1000" fill="hold"/>
                                        <p:tgtEl>
                                          <p:spTgt spid="12"/>
                                        </p:tgtEl>
                                        <p:attrNameLst>
                                          <p:attrName>ppt_x</p:attrName>
                                        </p:attrNameLst>
                                      </p:cBhvr>
                                      <p:tavLst>
                                        <p:tav tm="0">
                                          <p:val>
                                            <p:strVal val="#ppt_x"/>
                                          </p:val>
                                        </p:tav>
                                        <p:tav tm="100000">
                                          <p:val>
                                            <p:strVal val="#ppt_x"/>
                                          </p:val>
                                        </p:tav>
                                      </p:tavLst>
                                    </p:anim>
                                    <p:anim calcmode="lin" valueType="num">
                                      <p:cBhvr additive="base">
                                        <p:cTn id="54" dur="1000" fill="hold"/>
                                        <p:tgtEl>
                                          <p:spTgt spid="12"/>
                                        </p:tgtEl>
                                        <p:attrNameLst>
                                          <p:attrName>ppt_y</p:attrName>
                                        </p:attrNameLst>
                                      </p:cBhvr>
                                      <p:tavLst>
                                        <p:tav tm="0">
                                          <p:val>
                                            <p:strVal val="1+#ppt_h/2"/>
                                          </p:val>
                                        </p:tav>
                                        <p:tav tm="100000">
                                          <p:val>
                                            <p:strVal val="#ppt_y"/>
                                          </p:val>
                                        </p:tav>
                                      </p:tavLst>
                                    </p:anim>
                                  </p:childTnLst>
                                </p:cTn>
                              </p:par>
                            </p:childTnLst>
                          </p:cTn>
                        </p:par>
                        <p:par>
                          <p:cTn id="55" fill="hold">
                            <p:stCondLst>
                              <p:cond delay="3000"/>
                            </p:stCondLst>
                            <p:childTnLst>
                              <p:par>
                                <p:cTn id="56" presetID="1" presetClass="exit" presetSubtype="0" fill="hold" grpId="1" nodeType="afterEffect">
                                  <p:stCondLst>
                                    <p:cond delay="0"/>
                                  </p:stCondLst>
                                  <p:childTnLst>
                                    <p:set>
                                      <p:cBhvr>
                                        <p:cTn id="57"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9" grpId="0"/>
      <p:bldP spid="16" grpId="0" animBg="1"/>
      <p:bldP spid="16"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hidden="1"/>
          <p:cNvSpPr/>
          <p:nvPr/>
        </p:nvSpPr>
        <p:spPr bwMode="auto">
          <a:xfrm>
            <a:off x="10007600" y="0"/>
            <a:ext cx="2181225" cy="6871056"/>
          </a:xfrm>
          <a:prstGeom prst="rect">
            <a:avLst/>
          </a:prstGeom>
          <a:gradFill>
            <a:gsLst>
              <a:gs pos="64000">
                <a:srgbClr val="000000">
                  <a:alpha val="5000"/>
                </a:srgbClr>
              </a:gs>
              <a:gs pos="0">
                <a:schemeClr val="tx1">
                  <a:lumMod val="40000"/>
                  <a:lumOff val="60000"/>
                </a:schemeClr>
              </a:gs>
              <a:gs pos="50000">
                <a:schemeClr val="bg1">
                  <a:alpha val="20000"/>
                </a:schemeClr>
              </a:gs>
              <a:gs pos="58000">
                <a:srgbClr val="000000">
                  <a:alpha val="10000"/>
                </a:srgbClr>
              </a:gs>
              <a:gs pos="100000">
                <a:schemeClr val="bg1">
                  <a:alpha val="0"/>
                </a:schemeClr>
              </a:gs>
            </a:gsLst>
            <a:lin ang="5400000" scaled="0"/>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822960" tIns="274320" rIns="0" bIns="0" numCol="1" rtlCol="0" anchor="ctr" anchorCtr="0" compatLnSpc="1">
            <a:prstTxWarp prst="textNoShape">
              <a:avLst/>
            </a:prstTxWarp>
          </a:bodyPr>
          <a:lstStyle/>
          <a:p>
            <a:pPr marL="635000" fontAlgn="base">
              <a:lnSpc>
                <a:spcPct val="85000"/>
              </a:lnSpc>
              <a:spcBef>
                <a:spcPct val="0"/>
              </a:spcBef>
              <a:spcAft>
                <a:spcPct val="0"/>
              </a:spcAft>
              <a:defRPr/>
            </a:pPr>
            <a:endParaRPr lang="en-US" sz="4000" spc="-150" dirty="0" smtClean="0">
              <a:ln w="3175">
                <a:noFill/>
              </a:ln>
              <a:solidFill>
                <a:srgbClr val="FFFF00"/>
              </a:solidFill>
              <a:cs typeface="Arial" charset="0"/>
            </a:endParaRPr>
          </a:p>
        </p:txBody>
      </p:sp>
      <p:sp>
        <p:nvSpPr>
          <p:cNvPr id="14" name="Title 10"/>
          <p:cNvSpPr>
            <a:spLocks noGrp="1"/>
          </p:cNvSpPr>
          <p:nvPr>
            <p:ph type="title"/>
          </p:nvPr>
        </p:nvSpPr>
        <p:spPr>
          <a:xfrm>
            <a:off x="519112" y="228600"/>
            <a:ext cx="11149013" cy="1717393"/>
          </a:xfrm>
        </p:spPr>
        <p:txBody>
          <a:bodyPr/>
          <a:lstStyle/>
          <a:p>
            <a:pPr lvl="0"/>
            <a:r>
              <a:rPr lang="en-US" sz="4600" dirty="0" smtClean="0">
                <a:gradFill flip="none" rotWithShape="1">
                  <a:gsLst>
                    <a:gs pos="0">
                      <a:schemeClr val="tx1"/>
                    </a:gs>
                    <a:gs pos="86000">
                      <a:schemeClr val="tx1"/>
                    </a:gs>
                  </a:gsLst>
                  <a:lin ang="5400000" scaled="0"/>
                  <a:tileRect/>
                </a:gradFill>
                <a:effectLst/>
                <a:latin typeface="+mj-lt"/>
              </a:rPr>
              <a:t>Please Complete an Evaluation </a:t>
            </a:r>
            <a:br>
              <a:rPr lang="en-US" sz="4600" dirty="0" smtClean="0">
                <a:gradFill flip="none" rotWithShape="1">
                  <a:gsLst>
                    <a:gs pos="0">
                      <a:schemeClr val="tx1"/>
                    </a:gs>
                    <a:gs pos="86000">
                      <a:schemeClr val="tx1"/>
                    </a:gs>
                  </a:gsLst>
                  <a:lin ang="5400000" scaled="0"/>
                  <a:tileRect/>
                </a:gradFill>
                <a:effectLst/>
                <a:latin typeface="+mj-lt"/>
              </a:rPr>
            </a:br>
            <a:r>
              <a:rPr lang="en-US" sz="3400" spc="-50" dirty="0" smtClean="0">
                <a:gradFill>
                  <a:gsLst>
                    <a:gs pos="50000">
                      <a:schemeClr val="accent1"/>
                    </a:gs>
                    <a:gs pos="100000">
                      <a:schemeClr val="accent1"/>
                    </a:gs>
                  </a:gsLst>
                  <a:lin ang="5400000" scaled="0"/>
                </a:gradFill>
                <a:effectLst/>
                <a:latin typeface="+mj-lt"/>
              </a:rPr>
              <a:t>Your feedback is important!</a:t>
            </a:r>
            <a:r>
              <a:rPr lang="en-US" sz="3600" dirty="0" smtClean="0"/>
              <a:t/>
            </a:r>
            <a:br>
              <a:rPr lang="en-US" sz="3600" dirty="0" smtClean="0"/>
            </a:br>
            <a:endParaRPr lang="en-US" dirty="0"/>
          </a:p>
        </p:txBody>
      </p:sp>
      <p:sp>
        <p:nvSpPr>
          <p:cNvPr id="12" name="Text Placeholder 11"/>
          <p:cNvSpPr>
            <a:spLocks noGrp="1"/>
          </p:cNvSpPr>
          <p:nvPr>
            <p:ph type="body" sz="quarter" idx="10"/>
          </p:nvPr>
        </p:nvSpPr>
        <p:spPr>
          <a:xfrm>
            <a:off x="519113" y="1948943"/>
            <a:ext cx="2152361" cy="2215991"/>
          </a:xfrm>
        </p:spPr>
        <p:txBody>
          <a:bodyPr/>
          <a:lstStyle/>
          <a:p>
            <a:pPr marL="0" lvl="0">
              <a:spcAft>
                <a:spcPts val="400"/>
              </a:spcAft>
              <a:buNone/>
            </a:pPr>
            <a:r>
              <a:rPr lang="en-US" sz="4000" dirty="0" smtClean="0">
                <a:gradFill>
                  <a:gsLst>
                    <a:gs pos="50000">
                      <a:schemeClr val="tx1"/>
                    </a:gs>
                    <a:gs pos="100000">
                      <a:schemeClr val="tx1"/>
                    </a:gs>
                  </a:gsLst>
                  <a:lin ang="5400000" scaled="0"/>
                </a:gradFill>
              </a:rPr>
              <a:t>Multiple</a:t>
            </a:r>
            <a:br>
              <a:rPr lang="en-US" sz="4000" dirty="0" smtClean="0">
                <a:gradFill>
                  <a:gsLst>
                    <a:gs pos="50000">
                      <a:schemeClr val="tx1"/>
                    </a:gs>
                    <a:gs pos="100000">
                      <a:schemeClr val="tx1"/>
                    </a:gs>
                  </a:gsLst>
                  <a:lin ang="5400000" scaled="0"/>
                </a:gradFill>
              </a:rPr>
            </a:br>
            <a:r>
              <a:rPr lang="en-US" sz="4000" dirty="0" smtClean="0">
                <a:gradFill>
                  <a:gsLst>
                    <a:gs pos="50000">
                      <a:schemeClr val="tx1"/>
                    </a:gs>
                    <a:gs pos="100000">
                      <a:schemeClr val="tx1"/>
                    </a:gs>
                  </a:gsLst>
                  <a:lin ang="5400000" scaled="0"/>
                </a:gradFill>
              </a:rPr>
              <a:t>ways to </a:t>
            </a:r>
            <a:r>
              <a:rPr lang="en-US" sz="4000" dirty="0">
                <a:gradFill>
                  <a:gsLst>
                    <a:gs pos="50000">
                      <a:schemeClr val="tx1"/>
                    </a:gs>
                    <a:gs pos="100000">
                      <a:schemeClr val="tx1"/>
                    </a:gs>
                  </a:gsLst>
                  <a:lin ang="5400000" scaled="0"/>
                </a:gradFill>
              </a:rPr>
              <a:t>E</a:t>
            </a:r>
            <a:r>
              <a:rPr lang="en-US" sz="4000" dirty="0" smtClean="0">
                <a:gradFill>
                  <a:gsLst>
                    <a:gs pos="50000">
                      <a:schemeClr val="tx1"/>
                    </a:gs>
                    <a:gs pos="100000">
                      <a:schemeClr val="tx1"/>
                    </a:gs>
                  </a:gsLst>
                  <a:lin ang="5400000" scaled="0"/>
                </a:gradFill>
              </a:rPr>
              <a:t>valuate </a:t>
            </a:r>
            <a:r>
              <a:rPr lang="en-US" sz="4000" dirty="0">
                <a:gradFill>
                  <a:gsLst>
                    <a:gs pos="50000">
                      <a:schemeClr val="tx1"/>
                    </a:gs>
                    <a:gs pos="100000">
                      <a:schemeClr val="tx1"/>
                    </a:gs>
                  </a:gsLst>
                  <a:lin ang="5400000" scaled="0"/>
                </a:gradFill>
              </a:rPr>
              <a:t>S</a:t>
            </a:r>
            <a:r>
              <a:rPr lang="en-US" sz="4000" dirty="0" smtClean="0">
                <a:gradFill>
                  <a:gsLst>
                    <a:gs pos="50000">
                      <a:schemeClr val="tx1"/>
                    </a:gs>
                    <a:gs pos="100000">
                      <a:schemeClr val="tx1"/>
                    </a:gs>
                  </a:gsLst>
                  <a:lin ang="5400000" scaled="0"/>
                </a:gradFill>
              </a:rPr>
              <a:t>essions</a:t>
            </a:r>
          </a:p>
        </p:txBody>
      </p:sp>
      <p:sp>
        <p:nvSpPr>
          <p:cNvPr id="15" name="Rectangle 14"/>
          <p:cNvSpPr/>
          <p:nvPr/>
        </p:nvSpPr>
        <p:spPr bwMode="auto">
          <a:xfrm>
            <a:off x="9855200" y="0"/>
            <a:ext cx="2333625" cy="6858000"/>
          </a:xfrm>
          <a:prstGeom prst="rect">
            <a:avLst/>
          </a:prstGeom>
          <a:no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822960" tIns="274320" rIns="0" bIns="0" numCol="1" rtlCol="0" anchor="ctr" anchorCtr="0" compatLnSpc="1">
            <a:prstTxWarp prst="textNoShape">
              <a:avLst/>
            </a:prstTxWarp>
          </a:bodyPr>
          <a:lstStyle/>
          <a:p>
            <a:pPr marL="635000" fontAlgn="base">
              <a:lnSpc>
                <a:spcPct val="85000"/>
              </a:lnSpc>
              <a:spcBef>
                <a:spcPct val="0"/>
              </a:spcBef>
              <a:spcAft>
                <a:spcPct val="0"/>
              </a:spcAft>
              <a:defRPr/>
            </a:pPr>
            <a:endParaRPr lang="en-US" sz="4000" spc="-150" dirty="0" smtClean="0">
              <a:ln w="3175">
                <a:noFill/>
              </a:ln>
              <a:solidFill>
                <a:srgbClr val="FFFF00"/>
              </a:solidFill>
              <a:cs typeface="Arial" charset="0"/>
            </a:endParaRPr>
          </a:p>
        </p:txBody>
      </p:sp>
      <p:sp>
        <p:nvSpPr>
          <p:cNvPr id="16" name="Rectangle 15" hidden="1"/>
          <p:cNvSpPr/>
          <p:nvPr/>
        </p:nvSpPr>
        <p:spPr>
          <a:xfrm>
            <a:off x="10207766" y="1484925"/>
            <a:ext cx="1872343" cy="1588127"/>
          </a:xfrm>
          <a:prstGeom prst="rect">
            <a:avLst/>
          </a:prstGeom>
        </p:spPr>
        <p:txBody>
          <a:bodyPr wrap="square">
            <a:spAutoFit/>
          </a:bodyPr>
          <a:lstStyle/>
          <a:p>
            <a:pPr defTabSz="912777">
              <a:lnSpc>
                <a:spcPct val="90000"/>
              </a:lnSpc>
              <a:spcBef>
                <a:spcPct val="30000"/>
              </a:spcBef>
              <a:buClr>
                <a:srgbClr val="FFFFFF"/>
              </a:buClr>
              <a:buSzPct val="95000"/>
            </a:pPr>
            <a:r>
              <a:rPr lang="en-US" kern="0" dirty="0" smtClean="0">
                <a:solidFill>
                  <a:srgbClr val="024981">
                    <a:lumMod val="60000"/>
                    <a:lumOff val="40000"/>
                  </a:srgbClr>
                </a:solidFill>
              </a:rPr>
              <a:t>Be eligible </a:t>
            </a:r>
            <a:br>
              <a:rPr lang="en-US" kern="0" dirty="0" smtClean="0">
                <a:solidFill>
                  <a:srgbClr val="024981">
                    <a:lumMod val="60000"/>
                    <a:lumOff val="40000"/>
                  </a:srgbClr>
                </a:solidFill>
              </a:rPr>
            </a:br>
            <a:r>
              <a:rPr lang="en-US" kern="0" dirty="0" smtClean="0">
                <a:solidFill>
                  <a:srgbClr val="024981">
                    <a:lumMod val="60000"/>
                    <a:lumOff val="40000"/>
                  </a:srgbClr>
                </a:solidFill>
              </a:rPr>
              <a:t>to win great daily prizes and the grand prize of a $5,000 Travel Voucher!</a:t>
            </a:r>
          </a:p>
        </p:txBody>
      </p:sp>
      <p:grpSp>
        <p:nvGrpSpPr>
          <p:cNvPr id="3" name="Group 2"/>
          <p:cNvGrpSpPr/>
          <p:nvPr/>
        </p:nvGrpSpPr>
        <p:grpSpPr>
          <a:xfrm>
            <a:off x="298223" y="5966789"/>
            <a:ext cx="11806361" cy="751663"/>
            <a:chOff x="515937" y="5342167"/>
            <a:chExt cx="11806361" cy="1249172"/>
          </a:xfrm>
        </p:grpSpPr>
        <p:sp>
          <p:nvSpPr>
            <p:cNvPr id="18" name="Bar"/>
            <p:cNvSpPr/>
            <p:nvPr/>
          </p:nvSpPr>
          <p:spPr bwMode="auto">
            <a:xfrm>
              <a:off x="515937" y="5342167"/>
              <a:ext cx="11806361" cy="1174745"/>
            </a:xfrm>
            <a:prstGeom prst="rect">
              <a:avLst/>
            </a:prstGeom>
            <a:noFill/>
            <a:ln w="19050">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000000"/>
                    </a:gs>
                    <a:gs pos="100000">
                      <a:srgbClr val="000000"/>
                    </a:gs>
                  </a:gsLst>
                  <a:lin ang="5400000" scaled="0"/>
                </a:gradFill>
              </a:endParaRPr>
            </a:p>
          </p:txBody>
        </p:sp>
        <p:pic>
          <p:nvPicPr>
            <p:cNvPr id="20" name="Youth Ensemble Atlanta" hidden="1"/>
            <p:cNvPicPr>
              <a:picLocks noChangeAspect="1"/>
            </p:cNvPicPr>
            <p:nvPr/>
          </p:nvPicPr>
          <p:blipFill rotWithShape="1">
            <a:blip r:embed="rId3">
              <a:extLst>
                <a:ext uri="{28A0092B-C50C-407E-A947-70E740481C1C}">
                  <a14:useLocalDpi xmlns:a14="http://schemas.microsoft.com/office/drawing/2010/main" val="0"/>
                </a:ext>
              </a:extLst>
            </a:blip>
            <a:srcRect l="36368" t="355" r="12174" b="2429"/>
            <a:stretch/>
          </p:blipFill>
          <p:spPr>
            <a:xfrm>
              <a:off x="636477" y="5663468"/>
              <a:ext cx="1889098" cy="9278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pic>
        <p:nvPicPr>
          <p:cNvPr id="22" name="Hawaii_seashell" hidden="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36857">
            <a:off x="9122269" y="3742684"/>
            <a:ext cx="1739692" cy="1208119"/>
          </a:xfrm>
          <a:prstGeom prst="rect">
            <a:avLst/>
          </a:prstGeom>
          <a:solidFill>
            <a:srgbClr val="FFFFFF">
              <a:shade val="85000"/>
            </a:srgbClr>
          </a:solidFill>
          <a:ln w="1270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aris, France" hidden="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32594" y="3866756"/>
            <a:ext cx="1265011" cy="1686682"/>
          </a:xfrm>
          <a:prstGeom prst="rect">
            <a:avLst/>
          </a:prstGeom>
          <a:solidFill>
            <a:srgbClr val="FFFFFF">
              <a:shade val="85000"/>
            </a:srgbClr>
          </a:solidFill>
          <a:ln w="1270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5" name="Rectangle 24" hidden="1"/>
          <p:cNvSpPr/>
          <p:nvPr/>
        </p:nvSpPr>
        <p:spPr bwMode="auto">
          <a:xfrm>
            <a:off x="7780299" y="2332418"/>
            <a:ext cx="1866357" cy="1866357"/>
          </a:xfrm>
          <a:prstGeom prst="rect">
            <a:avLst/>
          </a:prstGeom>
          <a:solidFill>
            <a:schemeClr val="accent2"/>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smtClean="0">
              <a:gradFill>
                <a:gsLst>
                  <a:gs pos="0">
                    <a:srgbClr val="FFFFFF"/>
                  </a:gs>
                  <a:gs pos="100000">
                    <a:srgbClr val="FFFFFF"/>
                  </a:gs>
                </a:gsLst>
                <a:lin ang="5400000" scaled="0"/>
              </a:gradFill>
            </a:endParaRPr>
          </a:p>
        </p:txBody>
      </p:sp>
      <p:grpSp>
        <p:nvGrpSpPr>
          <p:cNvPr id="2" name="Group 1"/>
          <p:cNvGrpSpPr>
            <a:grpSpLocks noChangeAspect="1"/>
          </p:cNvGrpSpPr>
          <p:nvPr/>
        </p:nvGrpSpPr>
        <p:grpSpPr>
          <a:xfrm>
            <a:off x="2772289" y="1905000"/>
            <a:ext cx="9189522" cy="4519865"/>
            <a:chOff x="1899172" y="2233440"/>
            <a:chExt cx="7852839" cy="3862418"/>
          </a:xfrm>
        </p:grpSpPr>
        <p:sp>
          <p:nvSpPr>
            <p:cNvPr id="45" name="Rectangle 44"/>
            <p:cNvSpPr/>
            <p:nvPr/>
          </p:nvSpPr>
          <p:spPr bwMode="auto">
            <a:xfrm>
              <a:off x="3879024" y="4218722"/>
              <a:ext cx="1877135" cy="1877135"/>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45720" tIns="45720" rIns="45720" bIns="45720" numCol="1" rtlCol="0" anchor="ctr" anchorCtr="0" compatLnSpc="1">
              <a:prstTxWarp prst="textNoShape">
                <a:avLst/>
              </a:prstTxWarp>
            </a:bodyPr>
            <a:lstStyle/>
            <a:p>
              <a:r>
                <a:rPr lang="en-US" sz="2400" b="1" dirty="0">
                  <a:gradFill>
                    <a:gsLst>
                      <a:gs pos="0">
                        <a:schemeClr val="tx1"/>
                      </a:gs>
                      <a:gs pos="100000">
                        <a:schemeClr val="tx1"/>
                      </a:gs>
                    </a:gsLst>
                    <a:lin ang="5400000" scaled="0"/>
                  </a:gradFill>
                  <a:latin typeface="Segoe UI" pitchFamily="34" charset="0"/>
                  <a:ea typeface="Segoe UI" pitchFamily="34" charset="0"/>
                  <a:cs typeface="Segoe UI" pitchFamily="34" charset="0"/>
                </a:rPr>
                <a:t>Scan the Tag</a:t>
              </a:r>
            </a:p>
            <a:p>
              <a:r>
                <a:rPr lang="en-US" sz="2400" dirty="0">
                  <a:solidFill>
                    <a:schemeClr val="tx1">
                      <a:alpha val="99000"/>
                    </a:schemeClr>
                  </a:solidFill>
                  <a:latin typeface="Segoe UI" pitchFamily="34" charset="0"/>
                  <a:ea typeface="Segoe UI" pitchFamily="34" charset="0"/>
                  <a:cs typeface="Segoe UI" pitchFamily="34" charset="0"/>
                </a:rPr>
                <a:t>to evaluate this</a:t>
              </a:r>
            </a:p>
            <a:p>
              <a:r>
                <a:rPr lang="en-US" sz="2400" dirty="0">
                  <a:solidFill>
                    <a:schemeClr val="tx1">
                      <a:alpha val="99000"/>
                    </a:schemeClr>
                  </a:solidFill>
                  <a:latin typeface="Segoe UI" pitchFamily="34" charset="0"/>
                  <a:ea typeface="Segoe UI" pitchFamily="34" charset="0"/>
                  <a:cs typeface="Segoe UI" pitchFamily="34" charset="0"/>
                </a:rPr>
                <a:t>session now </a:t>
              </a:r>
              <a:r>
                <a:rPr lang="en-US" sz="2400" dirty="0" smtClean="0">
                  <a:solidFill>
                    <a:schemeClr val="tx1">
                      <a:alpha val="99000"/>
                    </a:schemeClr>
                  </a:solidFill>
                  <a:latin typeface="Segoe UI" pitchFamily="34" charset="0"/>
                  <a:ea typeface="Segoe UI" pitchFamily="34" charset="0"/>
                  <a:cs typeface="Segoe UI" pitchFamily="34" charset="0"/>
                </a:rPr>
                <a:t/>
              </a:r>
              <a:br>
                <a:rPr lang="en-US" sz="2400" dirty="0" smtClean="0">
                  <a:solidFill>
                    <a:schemeClr val="tx1">
                      <a:alpha val="99000"/>
                    </a:schemeClr>
                  </a:solidFill>
                  <a:latin typeface="Segoe UI" pitchFamily="34" charset="0"/>
                  <a:ea typeface="Segoe UI" pitchFamily="34" charset="0"/>
                  <a:cs typeface="Segoe UI" pitchFamily="34" charset="0"/>
                </a:rPr>
              </a:br>
              <a:r>
                <a:rPr lang="en-US" sz="2400" dirty="0" smtClean="0">
                  <a:solidFill>
                    <a:schemeClr val="tx1">
                      <a:alpha val="99000"/>
                    </a:schemeClr>
                  </a:solidFill>
                  <a:latin typeface="Segoe UI" pitchFamily="34" charset="0"/>
                  <a:ea typeface="Segoe UI" pitchFamily="34" charset="0"/>
                  <a:cs typeface="Segoe UI" pitchFamily="34" charset="0"/>
                </a:rPr>
                <a:t>on </a:t>
              </a:r>
              <a:r>
                <a:rPr lang="en-US" sz="2400" b="1" dirty="0" err="1" smtClean="0">
                  <a:gradFill>
                    <a:gsLst>
                      <a:gs pos="0">
                        <a:schemeClr val="tx1"/>
                      </a:gs>
                      <a:gs pos="100000">
                        <a:schemeClr val="tx1"/>
                      </a:gs>
                    </a:gsLst>
                    <a:lin ang="5400000" scaled="0"/>
                  </a:gradFill>
                  <a:latin typeface="Segoe UI" pitchFamily="34" charset="0"/>
                  <a:ea typeface="Segoe UI" pitchFamily="34" charset="0"/>
                  <a:cs typeface="Segoe UI" pitchFamily="34" charset="0"/>
                </a:rPr>
                <a:t>myTechEd</a:t>
              </a:r>
              <a:r>
                <a:rPr lang="en-US" sz="2400" b="1"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a:t>
              </a:r>
              <a:r>
                <a:rPr lang="en-US" sz="2400" b="1" dirty="0">
                  <a:gradFill>
                    <a:gsLst>
                      <a:gs pos="0">
                        <a:schemeClr val="tx1"/>
                      </a:gs>
                      <a:gs pos="100000">
                        <a:schemeClr val="tx1"/>
                      </a:gs>
                    </a:gsLst>
                    <a:lin ang="5400000" scaled="0"/>
                  </a:gradFill>
                  <a:latin typeface="Segoe UI" pitchFamily="34" charset="0"/>
                  <a:ea typeface="Segoe UI" pitchFamily="34" charset="0"/>
                  <a:cs typeface="Segoe UI" pitchFamily="34" charset="0"/>
                </a:rPr>
                <a:t>Mobile</a:t>
              </a:r>
            </a:p>
          </p:txBody>
        </p:sp>
        <p:grpSp>
          <p:nvGrpSpPr>
            <p:cNvPr id="9" name="Group 8"/>
            <p:cNvGrpSpPr/>
            <p:nvPr/>
          </p:nvGrpSpPr>
          <p:grpSpPr>
            <a:xfrm>
              <a:off x="3879023" y="2233443"/>
              <a:ext cx="1877135" cy="1877135"/>
              <a:chOff x="9118243" y="2100785"/>
              <a:chExt cx="1877135" cy="1877135"/>
            </a:xfrm>
          </p:grpSpPr>
          <p:sp>
            <p:nvSpPr>
              <p:cNvPr id="43" name="Rectangle 42"/>
              <p:cNvSpPr/>
              <p:nvPr/>
            </p:nvSpPr>
            <p:spPr bwMode="auto">
              <a:xfrm>
                <a:off x="9118243" y="2100785"/>
                <a:ext cx="1877135" cy="187713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46" name="Freeform 89"/>
              <p:cNvSpPr>
                <a:spLocks noEditPoints="1"/>
              </p:cNvSpPr>
              <p:nvPr/>
            </p:nvSpPr>
            <p:spPr bwMode="black">
              <a:xfrm>
                <a:off x="9338842" y="2504652"/>
                <a:ext cx="1435936" cy="924348"/>
              </a:xfrm>
              <a:custGeom>
                <a:avLst/>
                <a:gdLst>
                  <a:gd name="T0" fmla="*/ 350 w 3153"/>
                  <a:gd name="T1" fmla="*/ 935 h 2031"/>
                  <a:gd name="T2" fmla="*/ 788 w 3153"/>
                  <a:gd name="T3" fmla="*/ 0 h 2031"/>
                  <a:gd name="T4" fmla="*/ 2918 w 3153"/>
                  <a:gd name="T5" fmla="*/ 1882 h 2031"/>
                  <a:gd name="T6" fmla="*/ 2403 w 3153"/>
                  <a:gd name="T7" fmla="*/ 1493 h 2031"/>
                  <a:gd name="T8" fmla="*/ 2244 w 3153"/>
                  <a:gd name="T9" fmla="*/ 1424 h 2031"/>
                  <a:gd name="T10" fmla="*/ 2391 w 3153"/>
                  <a:gd name="T11" fmla="*/ 1458 h 2031"/>
                  <a:gd name="T12" fmla="*/ 1437 w 3153"/>
                  <a:gd name="T13" fmla="*/ 1486 h 2031"/>
                  <a:gd name="T14" fmla="*/ 1460 w 3153"/>
                  <a:gd name="T15" fmla="*/ 1427 h 2031"/>
                  <a:gd name="T16" fmla="*/ 1588 w 3153"/>
                  <a:gd name="T17" fmla="*/ 1440 h 2031"/>
                  <a:gd name="T18" fmla="*/ 1563 w 3153"/>
                  <a:gd name="T19" fmla="*/ 1636 h 2031"/>
                  <a:gd name="T20" fmla="*/ 1421 w 3153"/>
                  <a:gd name="T21" fmla="*/ 1612 h 2031"/>
                  <a:gd name="T22" fmla="*/ 1170 w 3153"/>
                  <a:gd name="T23" fmla="*/ 1604 h 2031"/>
                  <a:gd name="T24" fmla="*/ 1340 w 3153"/>
                  <a:gd name="T25" fmla="*/ 1589 h 2031"/>
                  <a:gd name="T26" fmla="*/ 1175 w 3153"/>
                  <a:gd name="T27" fmla="*/ 1631 h 2031"/>
                  <a:gd name="T28" fmla="*/ 1228 w 3153"/>
                  <a:gd name="T29" fmla="*/ 1433 h 2031"/>
                  <a:gd name="T30" fmla="*/ 1366 w 3153"/>
                  <a:gd name="T31" fmla="*/ 1441 h 2031"/>
                  <a:gd name="T32" fmla="*/ 916 w 3153"/>
                  <a:gd name="T33" fmla="*/ 1607 h 2031"/>
                  <a:gd name="T34" fmla="*/ 1099 w 3153"/>
                  <a:gd name="T35" fmla="*/ 1564 h 2031"/>
                  <a:gd name="T36" fmla="*/ 911 w 3153"/>
                  <a:gd name="T37" fmla="*/ 1624 h 2031"/>
                  <a:gd name="T38" fmla="*/ 832 w 3153"/>
                  <a:gd name="T39" fmla="*/ 1503 h 2031"/>
                  <a:gd name="T40" fmla="*/ 922 w 3153"/>
                  <a:gd name="T41" fmla="*/ 1437 h 2031"/>
                  <a:gd name="T42" fmla="*/ 999 w 3153"/>
                  <a:gd name="T43" fmla="*/ 1440 h 2031"/>
                  <a:gd name="T44" fmla="*/ 1143 w 3153"/>
                  <a:gd name="T45" fmla="*/ 1436 h 2031"/>
                  <a:gd name="T46" fmla="*/ 1113 w 3153"/>
                  <a:gd name="T47" fmla="*/ 1496 h 2031"/>
                  <a:gd name="T48" fmla="*/ 692 w 3153"/>
                  <a:gd name="T49" fmla="*/ 1804 h 2031"/>
                  <a:gd name="T50" fmla="*/ 574 w 3153"/>
                  <a:gd name="T51" fmla="*/ 1739 h 2031"/>
                  <a:gd name="T52" fmla="*/ 656 w 3153"/>
                  <a:gd name="T53" fmla="*/ 1687 h 2031"/>
                  <a:gd name="T54" fmla="*/ 823 w 3153"/>
                  <a:gd name="T55" fmla="*/ 1619 h 2031"/>
                  <a:gd name="T56" fmla="*/ 669 w 3153"/>
                  <a:gd name="T57" fmla="*/ 1638 h 2031"/>
                  <a:gd name="T58" fmla="*/ 713 w 3153"/>
                  <a:gd name="T59" fmla="*/ 1551 h 2031"/>
                  <a:gd name="T60" fmla="*/ 828 w 3153"/>
                  <a:gd name="T61" fmla="*/ 1613 h 2031"/>
                  <a:gd name="T62" fmla="*/ 1570 w 3153"/>
                  <a:gd name="T63" fmla="*/ 1798 h 2031"/>
                  <a:gd name="T64" fmla="*/ 850 w 3153"/>
                  <a:gd name="T65" fmla="*/ 1803 h 2031"/>
                  <a:gd name="T66" fmla="*/ 882 w 3153"/>
                  <a:gd name="T67" fmla="*/ 1698 h 2031"/>
                  <a:gd name="T68" fmla="*/ 1563 w 3153"/>
                  <a:gd name="T69" fmla="*/ 1687 h 2031"/>
                  <a:gd name="T70" fmla="*/ 1670 w 3153"/>
                  <a:gd name="T71" fmla="*/ 1489 h 2031"/>
                  <a:gd name="T72" fmla="*/ 1693 w 3153"/>
                  <a:gd name="T73" fmla="*/ 1424 h 2031"/>
                  <a:gd name="T74" fmla="*/ 1793 w 3153"/>
                  <a:gd name="T75" fmla="*/ 1500 h 2031"/>
                  <a:gd name="T76" fmla="*/ 1675 w 3153"/>
                  <a:gd name="T77" fmla="*/ 1612 h 2031"/>
                  <a:gd name="T78" fmla="*/ 1843 w 3153"/>
                  <a:gd name="T79" fmla="*/ 1621 h 2031"/>
                  <a:gd name="T80" fmla="*/ 1804 w 3153"/>
                  <a:gd name="T81" fmla="*/ 1637 h 2031"/>
                  <a:gd name="T82" fmla="*/ 1866 w 3153"/>
                  <a:gd name="T83" fmla="*/ 1793 h 2031"/>
                  <a:gd name="T84" fmla="*/ 1690 w 3153"/>
                  <a:gd name="T85" fmla="*/ 1778 h 2031"/>
                  <a:gd name="T86" fmla="*/ 1686 w 3153"/>
                  <a:gd name="T87" fmla="*/ 1702 h 2031"/>
                  <a:gd name="T88" fmla="*/ 1724 w 3153"/>
                  <a:gd name="T89" fmla="*/ 1685 h 2031"/>
                  <a:gd name="T90" fmla="*/ 1843 w 3153"/>
                  <a:gd name="T91" fmla="*/ 1691 h 2031"/>
                  <a:gd name="T92" fmla="*/ 2009 w 3153"/>
                  <a:gd name="T93" fmla="*/ 1439 h 2031"/>
                  <a:gd name="T94" fmla="*/ 2140 w 3153"/>
                  <a:gd name="T95" fmla="*/ 1428 h 2031"/>
                  <a:gd name="T96" fmla="*/ 2161 w 3153"/>
                  <a:gd name="T97" fmla="*/ 1499 h 2031"/>
                  <a:gd name="T98" fmla="*/ 2064 w 3153"/>
                  <a:gd name="T99" fmla="*/ 1588 h 2031"/>
                  <a:gd name="T100" fmla="*/ 2218 w 3153"/>
                  <a:gd name="T101" fmla="*/ 1565 h 2031"/>
                  <a:gd name="T102" fmla="*/ 2225 w 3153"/>
                  <a:gd name="T103" fmla="*/ 1634 h 2031"/>
                  <a:gd name="T104" fmla="*/ 2319 w 3153"/>
                  <a:gd name="T105" fmla="*/ 1790 h 2031"/>
                  <a:gd name="T106" fmla="*/ 2131 w 3153"/>
                  <a:gd name="T107" fmla="*/ 1770 h 2031"/>
                  <a:gd name="T108" fmla="*/ 2145 w 3153"/>
                  <a:gd name="T109" fmla="*/ 1683 h 2031"/>
                  <a:gd name="T110" fmla="*/ 2340 w 3153"/>
                  <a:gd name="T111" fmla="*/ 1624 h 2031"/>
                  <a:gd name="T112" fmla="*/ 2463 w 3153"/>
                  <a:gd name="T113" fmla="*/ 1564 h 2031"/>
                  <a:gd name="T114" fmla="*/ 2434 w 3153"/>
                  <a:gd name="T115" fmla="*/ 1636 h 2031"/>
                  <a:gd name="T116" fmla="*/ 2415 w 3153"/>
                  <a:gd name="T117" fmla="*/ 1769 h 2031"/>
                  <a:gd name="T118" fmla="*/ 2500 w 3153"/>
                  <a:gd name="T119" fmla="*/ 1683 h 2031"/>
                  <a:gd name="T120" fmla="*/ 2605 w 3153"/>
                  <a:gd name="T121" fmla="*/ 1791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53" h="2031">
                    <a:moveTo>
                      <a:pt x="448" y="830"/>
                    </a:moveTo>
                    <a:cubicBezTo>
                      <a:pt x="368" y="755"/>
                      <a:pt x="368" y="615"/>
                      <a:pt x="448" y="539"/>
                    </a:cubicBezTo>
                    <a:cubicBezTo>
                      <a:pt x="393" y="549"/>
                      <a:pt x="339" y="610"/>
                      <a:pt x="339" y="685"/>
                    </a:cubicBezTo>
                    <a:cubicBezTo>
                      <a:pt x="339" y="759"/>
                      <a:pt x="393" y="820"/>
                      <a:pt x="448" y="830"/>
                    </a:cubicBezTo>
                    <a:close/>
                    <a:moveTo>
                      <a:pt x="2814" y="685"/>
                    </a:moveTo>
                    <a:cubicBezTo>
                      <a:pt x="2815" y="610"/>
                      <a:pt x="2761" y="549"/>
                      <a:pt x="2706" y="539"/>
                    </a:cubicBezTo>
                    <a:cubicBezTo>
                      <a:pt x="2786" y="615"/>
                      <a:pt x="2786" y="755"/>
                      <a:pt x="2706" y="830"/>
                    </a:cubicBezTo>
                    <a:cubicBezTo>
                      <a:pt x="2761" y="820"/>
                      <a:pt x="2815" y="759"/>
                      <a:pt x="2814" y="685"/>
                    </a:cubicBezTo>
                    <a:close/>
                    <a:moveTo>
                      <a:pt x="2804" y="935"/>
                    </a:moveTo>
                    <a:cubicBezTo>
                      <a:pt x="2886" y="904"/>
                      <a:pt x="2970" y="808"/>
                      <a:pt x="2969" y="685"/>
                    </a:cubicBezTo>
                    <a:cubicBezTo>
                      <a:pt x="2970" y="561"/>
                      <a:pt x="2886" y="465"/>
                      <a:pt x="2804" y="434"/>
                    </a:cubicBezTo>
                    <a:cubicBezTo>
                      <a:pt x="2871" y="501"/>
                      <a:pt x="2915" y="591"/>
                      <a:pt x="2914" y="685"/>
                    </a:cubicBezTo>
                    <a:cubicBezTo>
                      <a:pt x="2915" y="778"/>
                      <a:pt x="2871" y="868"/>
                      <a:pt x="2804" y="935"/>
                    </a:cubicBezTo>
                    <a:close/>
                    <a:moveTo>
                      <a:pt x="350" y="935"/>
                    </a:moveTo>
                    <a:cubicBezTo>
                      <a:pt x="282" y="868"/>
                      <a:pt x="239" y="778"/>
                      <a:pt x="239" y="685"/>
                    </a:cubicBezTo>
                    <a:cubicBezTo>
                      <a:pt x="239" y="591"/>
                      <a:pt x="282" y="501"/>
                      <a:pt x="350" y="434"/>
                    </a:cubicBezTo>
                    <a:cubicBezTo>
                      <a:pt x="267" y="465"/>
                      <a:pt x="183" y="561"/>
                      <a:pt x="184" y="685"/>
                    </a:cubicBezTo>
                    <a:cubicBezTo>
                      <a:pt x="183" y="808"/>
                      <a:pt x="267" y="904"/>
                      <a:pt x="350" y="935"/>
                    </a:cubicBezTo>
                    <a:close/>
                    <a:moveTo>
                      <a:pt x="2877" y="1804"/>
                    </a:moveTo>
                    <a:cubicBezTo>
                      <a:pt x="2844" y="1765"/>
                      <a:pt x="2811" y="1726"/>
                      <a:pt x="2778" y="1687"/>
                    </a:cubicBezTo>
                    <a:cubicBezTo>
                      <a:pt x="2705" y="1601"/>
                      <a:pt x="2633" y="1516"/>
                      <a:pt x="2560" y="1430"/>
                    </a:cubicBezTo>
                    <a:cubicBezTo>
                      <a:pt x="2557" y="1426"/>
                      <a:pt x="2553" y="1421"/>
                      <a:pt x="2549" y="1417"/>
                    </a:cubicBezTo>
                    <a:cubicBezTo>
                      <a:pt x="2534" y="1399"/>
                      <a:pt x="2511" y="1389"/>
                      <a:pt x="2489" y="1381"/>
                    </a:cubicBezTo>
                    <a:cubicBezTo>
                      <a:pt x="2466" y="1373"/>
                      <a:pt x="2441" y="1368"/>
                      <a:pt x="2416" y="1367"/>
                    </a:cubicBezTo>
                    <a:cubicBezTo>
                      <a:pt x="2503" y="1344"/>
                      <a:pt x="2567" y="1266"/>
                      <a:pt x="2567" y="1172"/>
                    </a:cubicBezTo>
                    <a:cubicBezTo>
                      <a:pt x="2567" y="202"/>
                      <a:pt x="2567" y="202"/>
                      <a:pt x="2567" y="202"/>
                    </a:cubicBezTo>
                    <a:cubicBezTo>
                      <a:pt x="2567" y="90"/>
                      <a:pt x="2476" y="0"/>
                      <a:pt x="2365" y="0"/>
                    </a:cubicBezTo>
                    <a:cubicBezTo>
                      <a:pt x="788" y="0"/>
                      <a:pt x="788" y="0"/>
                      <a:pt x="788" y="0"/>
                    </a:cubicBezTo>
                    <a:cubicBezTo>
                      <a:pt x="677" y="0"/>
                      <a:pt x="586" y="90"/>
                      <a:pt x="586" y="202"/>
                    </a:cubicBezTo>
                    <a:cubicBezTo>
                      <a:pt x="586" y="1172"/>
                      <a:pt x="586" y="1172"/>
                      <a:pt x="586" y="1172"/>
                    </a:cubicBezTo>
                    <a:cubicBezTo>
                      <a:pt x="586" y="1266"/>
                      <a:pt x="651" y="1345"/>
                      <a:pt x="738" y="1368"/>
                    </a:cubicBezTo>
                    <a:cubicBezTo>
                      <a:pt x="689" y="1370"/>
                      <a:pt x="633" y="1388"/>
                      <a:pt x="600" y="1426"/>
                    </a:cubicBezTo>
                    <a:cubicBezTo>
                      <a:pt x="575" y="1457"/>
                      <a:pt x="549" y="1487"/>
                      <a:pt x="524" y="1518"/>
                    </a:cubicBezTo>
                    <a:cubicBezTo>
                      <a:pt x="446" y="1610"/>
                      <a:pt x="368" y="1703"/>
                      <a:pt x="290" y="1796"/>
                    </a:cubicBezTo>
                    <a:cubicBezTo>
                      <a:pt x="271" y="1819"/>
                      <a:pt x="235" y="1852"/>
                      <a:pt x="235" y="1884"/>
                    </a:cubicBezTo>
                    <a:cubicBezTo>
                      <a:pt x="235" y="1971"/>
                      <a:pt x="235" y="1971"/>
                      <a:pt x="235" y="1971"/>
                    </a:cubicBezTo>
                    <a:cubicBezTo>
                      <a:pt x="236" y="1982"/>
                      <a:pt x="238" y="1993"/>
                      <a:pt x="244" y="2002"/>
                    </a:cubicBezTo>
                    <a:cubicBezTo>
                      <a:pt x="264" y="2030"/>
                      <a:pt x="304" y="2031"/>
                      <a:pt x="336" y="2031"/>
                    </a:cubicBezTo>
                    <a:cubicBezTo>
                      <a:pt x="380" y="2031"/>
                      <a:pt x="2688" y="2031"/>
                      <a:pt x="2758" y="2031"/>
                    </a:cubicBezTo>
                    <a:cubicBezTo>
                      <a:pt x="2792" y="2031"/>
                      <a:pt x="2831" y="2027"/>
                      <a:pt x="2865" y="2020"/>
                    </a:cubicBezTo>
                    <a:cubicBezTo>
                      <a:pt x="2888" y="2016"/>
                      <a:pt x="2915" y="2003"/>
                      <a:pt x="2918" y="1976"/>
                    </a:cubicBezTo>
                    <a:cubicBezTo>
                      <a:pt x="2918" y="1882"/>
                      <a:pt x="2918" y="1882"/>
                      <a:pt x="2918" y="1882"/>
                    </a:cubicBezTo>
                    <a:cubicBezTo>
                      <a:pt x="2921" y="1861"/>
                      <a:pt x="2909" y="1841"/>
                      <a:pt x="2896" y="1826"/>
                    </a:cubicBezTo>
                    <a:cubicBezTo>
                      <a:pt x="2889" y="1818"/>
                      <a:pt x="2883" y="1811"/>
                      <a:pt x="2877" y="1804"/>
                    </a:cubicBezTo>
                    <a:close/>
                    <a:moveTo>
                      <a:pt x="705" y="1159"/>
                    </a:moveTo>
                    <a:cubicBezTo>
                      <a:pt x="705" y="215"/>
                      <a:pt x="705" y="215"/>
                      <a:pt x="705" y="215"/>
                    </a:cubicBezTo>
                    <a:cubicBezTo>
                      <a:pt x="705" y="157"/>
                      <a:pt x="752" y="111"/>
                      <a:pt x="809" y="111"/>
                    </a:cubicBezTo>
                    <a:cubicBezTo>
                      <a:pt x="2344" y="111"/>
                      <a:pt x="2344" y="111"/>
                      <a:pt x="2344" y="111"/>
                    </a:cubicBezTo>
                    <a:cubicBezTo>
                      <a:pt x="2401" y="111"/>
                      <a:pt x="2448" y="157"/>
                      <a:pt x="2448" y="215"/>
                    </a:cubicBezTo>
                    <a:cubicBezTo>
                      <a:pt x="2448" y="1159"/>
                      <a:pt x="2448" y="1159"/>
                      <a:pt x="2448" y="1159"/>
                    </a:cubicBezTo>
                    <a:cubicBezTo>
                      <a:pt x="2448" y="1216"/>
                      <a:pt x="2401" y="1263"/>
                      <a:pt x="2344" y="1263"/>
                    </a:cubicBezTo>
                    <a:cubicBezTo>
                      <a:pt x="809" y="1263"/>
                      <a:pt x="809" y="1263"/>
                      <a:pt x="809" y="1263"/>
                    </a:cubicBezTo>
                    <a:cubicBezTo>
                      <a:pt x="752" y="1263"/>
                      <a:pt x="705" y="1216"/>
                      <a:pt x="705" y="1159"/>
                    </a:cubicBezTo>
                    <a:close/>
                    <a:moveTo>
                      <a:pt x="2407" y="1487"/>
                    </a:moveTo>
                    <a:cubicBezTo>
                      <a:pt x="2407" y="1489"/>
                      <a:pt x="2406" y="1491"/>
                      <a:pt x="2404" y="1493"/>
                    </a:cubicBezTo>
                    <a:cubicBezTo>
                      <a:pt x="2404" y="1493"/>
                      <a:pt x="2403" y="1493"/>
                      <a:pt x="2403" y="1493"/>
                    </a:cubicBezTo>
                    <a:cubicBezTo>
                      <a:pt x="2403" y="1493"/>
                      <a:pt x="2403" y="1493"/>
                      <a:pt x="2403" y="1493"/>
                    </a:cubicBezTo>
                    <a:cubicBezTo>
                      <a:pt x="2403" y="1494"/>
                      <a:pt x="2403" y="1494"/>
                      <a:pt x="2402" y="1494"/>
                    </a:cubicBezTo>
                    <a:cubicBezTo>
                      <a:pt x="2402" y="1494"/>
                      <a:pt x="2402" y="1494"/>
                      <a:pt x="2401" y="1495"/>
                    </a:cubicBezTo>
                    <a:cubicBezTo>
                      <a:pt x="2401" y="1495"/>
                      <a:pt x="2400" y="1495"/>
                      <a:pt x="2400" y="1496"/>
                    </a:cubicBezTo>
                    <a:cubicBezTo>
                      <a:pt x="2399" y="1496"/>
                      <a:pt x="2399" y="1496"/>
                      <a:pt x="2398" y="1496"/>
                    </a:cubicBezTo>
                    <a:cubicBezTo>
                      <a:pt x="2388" y="1501"/>
                      <a:pt x="2374" y="1500"/>
                      <a:pt x="2362" y="1500"/>
                    </a:cubicBezTo>
                    <a:cubicBezTo>
                      <a:pt x="2304" y="1500"/>
                      <a:pt x="2304" y="1500"/>
                      <a:pt x="2304" y="1500"/>
                    </a:cubicBezTo>
                    <a:cubicBezTo>
                      <a:pt x="2293" y="1500"/>
                      <a:pt x="2281" y="1498"/>
                      <a:pt x="2271" y="1493"/>
                    </a:cubicBezTo>
                    <a:cubicBezTo>
                      <a:pt x="2267" y="1491"/>
                      <a:pt x="2263" y="1489"/>
                      <a:pt x="2260" y="1487"/>
                    </a:cubicBezTo>
                    <a:cubicBezTo>
                      <a:pt x="2257" y="1484"/>
                      <a:pt x="2254" y="1482"/>
                      <a:pt x="2252" y="1479"/>
                    </a:cubicBezTo>
                    <a:cubicBezTo>
                      <a:pt x="2250" y="1474"/>
                      <a:pt x="2250" y="1474"/>
                      <a:pt x="2250" y="1474"/>
                    </a:cubicBezTo>
                    <a:cubicBezTo>
                      <a:pt x="2244" y="1463"/>
                      <a:pt x="2236" y="1453"/>
                      <a:pt x="2231" y="1441"/>
                    </a:cubicBezTo>
                    <a:cubicBezTo>
                      <a:pt x="2227" y="1433"/>
                      <a:pt x="2231" y="1429"/>
                      <a:pt x="2238" y="1426"/>
                    </a:cubicBezTo>
                    <a:cubicBezTo>
                      <a:pt x="2240" y="1425"/>
                      <a:pt x="2242" y="1424"/>
                      <a:pt x="2244" y="1424"/>
                    </a:cubicBezTo>
                    <a:cubicBezTo>
                      <a:pt x="2248" y="1423"/>
                      <a:pt x="2253" y="1422"/>
                      <a:pt x="2258" y="1422"/>
                    </a:cubicBezTo>
                    <a:cubicBezTo>
                      <a:pt x="2266" y="1422"/>
                      <a:pt x="2266" y="1422"/>
                      <a:pt x="2266" y="1422"/>
                    </a:cubicBezTo>
                    <a:cubicBezTo>
                      <a:pt x="2266" y="1422"/>
                      <a:pt x="2266" y="1422"/>
                      <a:pt x="2266" y="1422"/>
                    </a:cubicBezTo>
                    <a:cubicBezTo>
                      <a:pt x="2282" y="1422"/>
                      <a:pt x="2297" y="1422"/>
                      <a:pt x="2312" y="1422"/>
                    </a:cubicBezTo>
                    <a:cubicBezTo>
                      <a:pt x="2313" y="1422"/>
                      <a:pt x="2313" y="1422"/>
                      <a:pt x="2313" y="1422"/>
                    </a:cubicBezTo>
                    <a:cubicBezTo>
                      <a:pt x="2328" y="1422"/>
                      <a:pt x="2328" y="1422"/>
                      <a:pt x="2328" y="1422"/>
                    </a:cubicBezTo>
                    <a:cubicBezTo>
                      <a:pt x="2333" y="1422"/>
                      <a:pt x="2339" y="1422"/>
                      <a:pt x="2344" y="1423"/>
                    </a:cubicBezTo>
                    <a:cubicBezTo>
                      <a:pt x="2347" y="1424"/>
                      <a:pt x="2351" y="1425"/>
                      <a:pt x="2354" y="1426"/>
                    </a:cubicBezTo>
                    <a:cubicBezTo>
                      <a:pt x="2355" y="1426"/>
                      <a:pt x="2355" y="1426"/>
                      <a:pt x="2356" y="1426"/>
                    </a:cubicBezTo>
                    <a:cubicBezTo>
                      <a:pt x="2356" y="1427"/>
                      <a:pt x="2356" y="1427"/>
                      <a:pt x="2357" y="1427"/>
                    </a:cubicBezTo>
                    <a:cubicBezTo>
                      <a:pt x="2357" y="1427"/>
                      <a:pt x="2358" y="1427"/>
                      <a:pt x="2358" y="1427"/>
                    </a:cubicBezTo>
                    <a:cubicBezTo>
                      <a:pt x="2363" y="1429"/>
                      <a:pt x="2367" y="1431"/>
                      <a:pt x="2371" y="1433"/>
                    </a:cubicBezTo>
                    <a:cubicBezTo>
                      <a:pt x="2374" y="1436"/>
                      <a:pt x="2377" y="1438"/>
                      <a:pt x="2379" y="1441"/>
                    </a:cubicBezTo>
                    <a:cubicBezTo>
                      <a:pt x="2391" y="1458"/>
                      <a:pt x="2391" y="1458"/>
                      <a:pt x="2391" y="1458"/>
                    </a:cubicBezTo>
                    <a:cubicBezTo>
                      <a:pt x="2394" y="1463"/>
                      <a:pt x="2401" y="1471"/>
                      <a:pt x="2404" y="1478"/>
                    </a:cubicBezTo>
                    <a:cubicBezTo>
                      <a:pt x="2404" y="1478"/>
                      <a:pt x="2404" y="1478"/>
                      <a:pt x="2404" y="1478"/>
                    </a:cubicBezTo>
                    <a:cubicBezTo>
                      <a:pt x="2406" y="1481"/>
                      <a:pt x="2407" y="1484"/>
                      <a:pt x="2407" y="1487"/>
                    </a:cubicBezTo>
                    <a:close/>
                    <a:moveTo>
                      <a:pt x="1589" y="1480"/>
                    </a:moveTo>
                    <a:cubicBezTo>
                      <a:pt x="1589" y="1483"/>
                      <a:pt x="1588" y="1485"/>
                      <a:pt x="1587" y="1487"/>
                    </a:cubicBezTo>
                    <a:cubicBezTo>
                      <a:pt x="1576" y="1507"/>
                      <a:pt x="1525" y="1502"/>
                      <a:pt x="1507" y="1502"/>
                    </a:cubicBezTo>
                    <a:cubicBezTo>
                      <a:pt x="1496" y="1502"/>
                      <a:pt x="1485" y="1502"/>
                      <a:pt x="1474" y="1502"/>
                    </a:cubicBezTo>
                    <a:cubicBezTo>
                      <a:pt x="1464" y="1502"/>
                      <a:pt x="1451" y="1500"/>
                      <a:pt x="1442" y="1493"/>
                    </a:cubicBezTo>
                    <a:cubicBezTo>
                      <a:pt x="1442" y="1493"/>
                      <a:pt x="1441" y="1492"/>
                      <a:pt x="1441" y="1492"/>
                    </a:cubicBezTo>
                    <a:cubicBezTo>
                      <a:pt x="1441" y="1492"/>
                      <a:pt x="1440" y="1491"/>
                      <a:pt x="1440" y="1491"/>
                    </a:cubicBezTo>
                    <a:cubicBezTo>
                      <a:pt x="1439" y="1490"/>
                      <a:pt x="1439" y="1490"/>
                      <a:pt x="1439" y="1489"/>
                    </a:cubicBezTo>
                    <a:cubicBezTo>
                      <a:pt x="1439" y="1489"/>
                      <a:pt x="1439" y="1489"/>
                      <a:pt x="1438" y="1489"/>
                    </a:cubicBezTo>
                    <a:cubicBezTo>
                      <a:pt x="1438" y="1489"/>
                      <a:pt x="1438" y="1489"/>
                      <a:pt x="1438" y="1489"/>
                    </a:cubicBezTo>
                    <a:cubicBezTo>
                      <a:pt x="1438" y="1488"/>
                      <a:pt x="1437" y="1487"/>
                      <a:pt x="1437" y="1486"/>
                    </a:cubicBezTo>
                    <a:cubicBezTo>
                      <a:pt x="1436" y="1484"/>
                      <a:pt x="1436" y="1483"/>
                      <a:pt x="1436" y="1481"/>
                    </a:cubicBezTo>
                    <a:cubicBezTo>
                      <a:pt x="1436" y="1479"/>
                      <a:pt x="1436" y="1479"/>
                      <a:pt x="1436" y="1479"/>
                    </a:cubicBezTo>
                    <a:cubicBezTo>
                      <a:pt x="1437" y="1477"/>
                      <a:pt x="1437" y="1474"/>
                      <a:pt x="1437" y="1472"/>
                    </a:cubicBezTo>
                    <a:cubicBezTo>
                      <a:pt x="1437" y="1471"/>
                      <a:pt x="1437" y="1471"/>
                      <a:pt x="1437" y="1471"/>
                    </a:cubicBezTo>
                    <a:cubicBezTo>
                      <a:pt x="1438" y="1463"/>
                      <a:pt x="1438" y="1454"/>
                      <a:pt x="1440" y="1446"/>
                    </a:cubicBezTo>
                    <a:cubicBezTo>
                      <a:pt x="1440" y="1443"/>
                      <a:pt x="1440" y="1443"/>
                      <a:pt x="1440" y="1443"/>
                    </a:cubicBezTo>
                    <a:cubicBezTo>
                      <a:pt x="1441" y="1441"/>
                      <a:pt x="1442" y="1438"/>
                      <a:pt x="1444" y="1436"/>
                    </a:cubicBezTo>
                    <a:cubicBezTo>
                      <a:pt x="1446" y="1434"/>
                      <a:pt x="1448" y="1433"/>
                      <a:pt x="1450" y="1431"/>
                    </a:cubicBezTo>
                    <a:cubicBezTo>
                      <a:pt x="1450" y="1431"/>
                      <a:pt x="1450" y="1431"/>
                      <a:pt x="1450" y="1431"/>
                    </a:cubicBezTo>
                    <a:cubicBezTo>
                      <a:pt x="1451" y="1431"/>
                      <a:pt x="1451" y="1430"/>
                      <a:pt x="1452" y="1430"/>
                    </a:cubicBezTo>
                    <a:cubicBezTo>
                      <a:pt x="1452" y="1430"/>
                      <a:pt x="1453" y="1430"/>
                      <a:pt x="1453" y="1429"/>
                    </a:cubicBezTo>
                    <a:cubicBezTo>
                      <a:pt x="1453" y="1429"/>
                      <a:pt x="1454" y="1429"/>
                      <a:pt x="1454" y="1429"/>
                    </a:cubicBezTo>
                    <a:cubicBezTo>
                      <a:pt x="1455" y="1428"/>
                      <a:pt x="1457" y="1428"/>
                      <a:pt x="1458" y="1427"/>
                    </a:cubicBezTo>
                    <a:cubicBezTo>
                      <a:pt x="1459" y="1427"/>
                      <a:pt x="1459" y="1427"/>
                      <a:pt x="1460" y="1427"/>
                    </a:cubicBezTo>
                    <a:cubicBezTo>
                      <a:pt x="1461" y="1426"/>
                      <a:pt x="1463" y="1426"/>
                      <a:pt x="1464" y="1426"/>
                    </a:cubicBezTo>
                    <a:cubicBezTo>
                      <a:pt x="1465" y="1426"/>
                      <a:pt x="1465" y="1425"/>
                      <a:pt x="1466" y="1425"/>
                    </a:cubicBezTo>
                    <a:cubicBezTo>
                      <a:pt x="1466" y="1425"/>
                      <a:pt x="1466" y="1425"/>
                      <a:pt x="1466" y="1425"/>
                    </a:cubicBezTo>
                    <a:cubicBezTo>
                      <a:pt x="1467" y="1425"/>
                      <a:pt x="1468" y="1425"/>
                      <a:pt x="1468" y="1425"/>
                    </a:cubicBezTo>
                    <a:cubicBezTo>
                      <a:pt x="1472" y="1424"/>
                      <a:pt x="1476" y="1424"/>
                      <a:pt x="1480" y="1424"/>
                    </a:cubicBezTo>
                    <a:cubicBezTo>
                      <a:pt x="1483" y="1424"/>
                      <a:pt x="1483" y="1424"/>
                      <a:pt x="1483" y="1424"/>
                    </a:cubicBezTo>
                    <a:cubicBezTo>
                      <a:pt x="1487" y="1424"/>
                      <a:pt x="1492" y="1424"/>
                      <a:pt x="1496" y="1424"/>
                    </a:cubicBezTo>
                    <a:cubicBezTo>
                      <a:pt x="1550" y="1424"/>
                      <a:pt x="1550" y="1424"/>
                      <a:pt x="1550" y="1424"/>
                    </a:cubicBezTo>
                    <a:cubicBezTo>
                      <a:pt x="1551" y="1424"/>
                      <a:pt x="1552" y="1424"/>
                      <a:pt x="1554" y="1424"/>
                    </a:cubicBezTo>
                    <a:cubicBezTo>
                      <a:pt x="1554" y="1424"/>
                      <a:pt x="1555" y="1424"/>
                      <a:pt x="1555" y="1424"/>
                    </a:cubicBezTo>
                    <a:cubicBezTo>
                      <a:pt x="1556" y="1424"/>
                      <a:pt x="1558" y="1424"/>
                      <a:pt x="1559" y="1424"/>
                    </a:cubicBezTo>
                    <a:cubicBezTo>
                      <a:pt x="1570" y="1425"/>
                      <a:pt x="1582" y="1428"/>
                      <a:pt x="1586" y="1438"/>
                    </a:cubicBezTo>
                    <a:cubicBezTo>
                      <a:pt x="1587" y="1438"/>
                      <a:pt x="1587" y="1439"/>
                      <a:pt x="1587" y="1440"/>
                    </a:cubicBezTo>
                    <a:cubicBezTo>
                      <a:pt x="1588" y="1440"/>
                      <a:pt x="1588" y="1440"/>
                      <a:pt x="1588" y="1440"/>
                    </a:cubicBezTo>
                    <a:cubicBezTo>
                      <a:pt x="1591" y="1452"/>
                      <a:pt x="1588" y="1466"/>
                      <a:pt x="1589" y="1478"/>
                    </a:cubicBezTo>
                    <a:lnTo>
                      <a:pt x="1589" y="1480"/>
                    </a:lnTo>
                    <a:close/>
                    <a:moveTo>
                      <a:pt x="1511" y="1543"/>
                    </a:moveTo>
                    <a:cubicBezTo>
                      <a:pt x="1531" y="1543"/>
                      <a:pt x="1577" y="1537"/>
                      <a:pt x="1588" y="1559"/>
                    </a:cubicBezTo>
                    <a:cubicBezTo>
                      <a:pt x="1589" y="1561"/>
                      <a:pt x="1590" y="1563"/>
                      <a:pt x="1590" y="1566"/>
                    </a:cubicBezTo>
                    <a:cubicBezTo>
                      <a:pt x="1590" y="1589"/>
                      <a:pt x="1590" y="1589"/>
                      <a:pt x="1590" y="1589"/>
                    </a:cubicBezTo>
                    <a:cubicBezTo>
                      <a:pt x="1590" y="1595"/>
                      <a:pt x="1590" y="1602"/>
                      <a:pt x="1590" y="1609"/>
                    </a:cubicBezTo>
                    <a:cubicBezTo>
                      <a:pt x="1590" y="1609"/>
                      <a:pt x="1590" y="1609"/>
                      <a:pt x="1590" y="1609"/>
                    </a:cubicBezTo>
                    <a:cubicBezTo>
                      <a:pt x="1590" y="1612"/>
                      <a:pt x="1590" y="1612"/>
                      <a:pt x="1590" y="1612"/>
                    </a:cubicBezTo>
                    <a:cubicBezTo>
                      <a:pt x="1590" y="1615"/>
                      <a:pt x="1589" y="1619"/>
                      <a:pt x="1587" y="1622"/>
                    </a:cubicBezTo>
                    <a:cubicBezTo>
                      <a:pt x="1587" y="1622"/>
                      <a:pt x="1586" y="1623"/>
                      <a:pt x="1586" y="1623"/>
                    </a:cubicBezTo>
                    <a:cubicBezTo>
                      <a:pt x="1585" y="1624"/>
                      <a:pt x="1584" y="1625"/>
                      <a:pt x="1583" y="1626"/>
                    </a:cubicBezTo>
                    <a:cubicBezTo>
                      <a:pt x="1583" y="1626"/>
                      <a:pt x="1583" y="1626"/>
                      <a:pt x="1583" y="1626"/>
                    </a:cubicBezTo>
                    <a:cubicBezTo>
                      <a:pt x="1578" y="1631"/>
                      <a:pt x="1571" y="1634"/>
                      <a:pt x="1563" y="1636"/>
                    </a:cubicBezTo>
                    <a:cubicBezTo>
                      <a:pt x="1563" y="1636"/>
                      <a:pt x="1563" y="1636"/>
                      <a:pt x="1563" y="1636"/>
                    </a:cubicBezTo>
                    <a:cubicBezTo>
                      <a:pt x="1563" y="1636"/>
                      <a:pt x="1563" y="1636"/>
                      <a:pt x="1563" y="1636"/>
                    </a:cubicBezTo>
                    <a:cubicBezTo>
                      <a:pt x="1560" y="1637"/>
                      <a:pt x="1558" y="1637"/>
                      <a:pt x="1556" y="1637"/>
                    </a:cubicBezTo>
                    <a:cubicBezTo>
                      <a:pt x="1555" y="1637"/>
                      <a:pt x="1554" y="1637"/>
                      <a:pt x="1554" y="1638"/>
                    </a:cubicBezTo>
                    <a:cubicBezTo>
                      <a:pt x="1551" y="1638"/>
                      <a:pt x="1548" y="1638"/>
                      <a:pt x="1546" y="1638"/>
                    </a:cubicBezTo>
                    <a:cubicBezTo>
                      <a:pt x="1546" y="1638"/>
                      <a:pt x="1546" y="1638"/>
                      <a:pt x="1546" y="1638"/>
                    </a:cubicBezTo>
                    <a:cubicBezTo>
                      <a:pt x="1463" y="1638"/>
                      <a:pt x="1463" y="1638"/>
                      <a:pt x="1463" y="1638"/>
                    </a:cubicBezTo>
                    <a:cubicBezTo>
                      <a:pt x="1453" y="1638"/>
                      <a:pt x="1441" y="1636"/>
                      <a:pt x="1432" y="1631"/>
                    </a:cubicBezTo>
                    <a:cubicBezTo>
                      <a:pt x="1432" y="1631"/>
                      <a:pt x="1432" y="1631"/>
                      <a:pt x="1432" y="1631"/>
                    </a:cubicBezTo>
                    <a:cubicBezTo>
                      <a:pt x="1432" y="1631"/>
                      <a:pt x="1432" y="1630"/>
                      <a:pt x="1432" y="1630"/>
                    </a:cubicBezTo>
                    <a:cubicBezTo>
                      <a:pt x="1431" y="1629"/>
                      <a:pt x="1429" y="1628"/>
                      <a:pt x="1427" y="1627"/>
                    </a:cubicBezTo>
                    <a:cubicBezTo>
                      <a:pt x="1426" y="1626"/>
                      <a:pt x="1425" y="1624"/>
                      <a:pt x="1424" y="1623"/>
                    </a:cubicBezTo>
                    <a:cubicBezTo>
                      <a:pt x="1424" y="1623"/>
                      <a:pt x="1424" y="1623"/>
                      <a:pt x="1424" y="1622"/>
                    </a:cubicBezTo>
                    <a:cubicBezTo>
                      <a:pt x="1422" y="1619"/>
                      <a:pt x="1421" y="1616"/>
                      <a:pt x="1421" y="1612"/>
                    </a:cubicBezTo>
                    <a:cubicBezTo>
                      <a:pt x="1422" y="1606"/>
                      <a:pt x="1422" y="1606"/>
                      <a:pt x="1422" y="1606"/>
                    </a:cubicBezTo>
                    <a:cubicBezTo>
                      <a:pt x="1422" y="1606"/>
                      <a:pt x="1422" y="1606"/>
                      <a:pt x="1422" y="1606"/>
                    </a:cubicBezTo>
                    <a:cubicBezTo>
                      <a:pt x="1424" y="1593"/>
                      <a:pt x="1425" y="1580"/>
                      <a:pt x="1427" y="1567"/>
                    </a:cubicBezTo>
                    <a:cubicBezTo>
                      <a:pt x="1427" y="1566"/>
                      <a:pt x="1427" y="1566"/>
                      <a:pt x="1427" y="1566"/>
                    </a:cubicBezTo>
                    <a:cubicBezTo>
                      <a:pt x="1427" y="1566"/>
                      <a:pt x="1427" y="1566"/>
                      <a:pt x="1427" y="1565"/>
                    </a:cubicBezTo>
                    <a:cubicBezTo>
                      <a:pt x="1432" y="1536"/>
                      <a:pt x="1490" y="1543"/>
                      <a:pt x="1511" y="1543"/>
                    </a:cubicBezTo>
                    <a:close/>
                    <a:moveTo>
                      <a:pt x="1175" y="1631"/>
                    </a:moveTo>
                    <a:cubicBezTo>
                      <a:pt x="1173" y="1630"/>
                      <a:pt x="1172" y="1629"/>
                      <a:pt x="1170" y="1627"/>
                    </a:cubicBezTo>
                    <a:cubicBezTo>
                      <a:pt x="1169" y="1626"/>
                      <a:pt x="1169" y="1625"/>
                      <a:pt x="1168" y="1624"/>
                    </a:cubicBezTo>
                    <a:cubicBezTo>
                      <a:pt x="1168" y="1623"/>
                      <a:pt x="1168" y="1623"/>
                      <a:pt x="1168" y="1623"/>
                    </a:cubicBezTo>
                    <a:cubicBezTo>
                      <a:pt x="1166" y="1620"/>
                      <a:pt x="1166" y="1616"/>
                      <a:pt x="1167" y="1613"/>
                    </a:cubicBezTo>
                    <a:cubicBezTo>
                      <a:pt x="1169" y="1607"/>
                      <a:pt x="1169" y="1607"/>
                      <a:pt x="1169" y="1607"/>
                    </a:cubicBezTo>
                    <a:cubicBezTo>
                      <a:pt x="1169" y="1607"/>
                      <a:pt x="1169" y="1607"/>
                      <a:pt x="1169" y="1607"/>
                    </a:cubicBezTo>
                    <a:cubicBezTo>
                      <a:pt x="1169" y="1606"/>
                      <a:pt x="1169" y="1605"/>
                      <a:pt x="1170" y="1604"/>
                    </a:cubicBezTo>
                    <a:cubicBezTo>
                      <a:pt x="1181" y="1567"/>
                      <a:pt x="1181" y="1567"/>
                      <a:pt x="1181" y="1567"/>
                    </a:cubicBezTo>
                    <a:cubicBezTo>
                      <a:pt x="1181" y="1566"/>
                      <a:pt x="1181" y="1566"/>
                      <a:pt x="1182" y="1565"/>
                    </a:cubicBezTo>
                    <a:cubicBezTo>
                      <a:pt x="1193" y="1537"/>
                      <a:pt x="1244" y="1543"/>
                      <a:pt x="1268" y="1543"/>
                    </a:cubicBezTo>
                    <a:cubicBezTo>
                      <a:pt x="1278" y="1543"/>
                      <a:pt x="1297" y="1542"/>
                      <a:pt x="1314" y="1543"/>
                    </a:cubicBezTo>
                    <a:cubicBezTo>
                      <a:pt x="1317" y="1544"/>
                      <a:pt x="1320" y="1544"/>
                      <a:pt x="1323" y="1545"/>
                    </a:cubicBezTo>
                    <a:cubicBezTo>
                      <a:pt x="1323" y="1545"/>
                      <a:pt x="1323" y="1545"/>
                      <a:pt x="1324" y="1545"/>
                    </a:cubicBezTo>
                    <a:cubicBezTo>
                      <a:pt x="1332" y="1547"/>
                      <a:pt x="1339" y="1551"/>
                      <a:pt x="1342" y="1556"/>
                    </a:cubicBezTo>
                    <a:cubicBezTo>
                      <a:pt x="1342" y="1557"/>
                      <a:pt x="1342" y="1557"/>
                      <a:pt x="1343" y="1557"/>
                    </a:cubicBezTo>
                    <a:cubicBezTo>
                      <a:pt x="1343" y="1558"/>
                      <a:pt x="1343" y="1558"/>
                      <a:pt x="1343" y="1558"/>
                    </a:cubicBezTo>
                    <a:cubicBezTo>
                      <a:pt x="1343" y="1558"/>
                      <a:pt x="1343" y="1559"/>
                      <a:pt x="1343" y="1559"/>
                    </a:cubicBezTo>
                    <a:cubicBezTo>
                      <a:pt x="1344" y="1561"/>
                      <a:pt x="1345" y="1564"/>
                      <a:pt x="1344" y="1567"/>
                    </a:cubicBezTo>
                    <a:cubicBezTo>
                      <a:pt x="1344" y="1569"/>
                      <a:pt x="1344" y="1569"/>
                      <a:pt x="1344" y="1569"/>
                    </a:cubicBezTo>
                    <a:cubicBezTo>
                      <a:pt x="1344" y="1569"/>
                      <a:pt x="1344" y="1569"/>
                      <a:pt x="1344" y="1569"/>
                    </a:cubicBezTo>
                    <a:cubicBezTo>
                      <a:pt x="1343" y="1576"/>
                      <a:pt x="1341" y="1583"/>
                      <a:pt x="1340" y="1589"/>
                    </a:cubicBezTo>
                    <a:cubicBezTo>
                      <a:pt x="1336" y="1612"/>
                      <a:pt x="1336" y="1612"/>
                      <a:pt x="1336" y="1612"/>
                    </a:cubicBezTo>
                    <a:cubicBezTo>
                      <a:pt x="1336" y="1616"/>
                      <a:pt x="1334" y="1619"/>
                      <a:pt x="1331" y="1622"/>
                    </a:cubicBezTo>
                    <a:cubicBezTo>
                      <a:pt x="1331" y="1623"/>
                      <a:pt x="1330" y="1623"/>
                      <a:pt x="1330" y="1623"/>
                    </a:cubicBezTo>
                    <a:cubicBezTo>
                      <a:pt x="1330" y="1624"/>
                      <a:pt x="1329" y="1624"/>
                      <a:pt x="1329" y="1624"/>
                    </a:cubicBezTo>
                    <a:cubicBezTo>
                      <a:pt x="1328" y="1625"/>
                      <a:pt x="1327" y="1626"/>
                      <a:pt x="1326" y="1627"/>
                    </a:cubicBezTo>
                    <a:cubicBezTo>
                      <a:pt x="1320" y="1632"/>
                      <a:pt x="1312" y="1635"/>
                      <a:pt x="1305" y="1636"/>
                    </a:cubicBezTo>
                    <a:cubicBezTo>
                      <a:pt x="1305" y="1637"/>
                      <a:pt x="1305" y="1637"/>
                      <a:pt x="1305" y="1637"/>
                    </a:cubicBezTo>
                    <a:cubicBezTo>
                      <a:pt x="1304" y="1637"/>
                      <a:pt x="1304" y="1637"/>
                      <a:pt x="1304" y="1637"/>
                    </a:cubicBezTo>
                    <a:cubicBezTo>
                      <a:pt x="1302" y="1637"/>
                      <a:pt x="1300" y="1638"/>
                      <a:pt x="1297" y="1638"/>
                    </a:cubicBezTo>
                    <a:cubicBezTo>
                      <a:pt x="1297" y="1638"/>
                      <a:pt x="1296" y="1638"/>
                      <a:pt x="1295" y="1638"/>
                    </a:cubicBezTo>
                    <a:cubicBezTo>
                      <a:pt x="1292" y="1638"/>
                      <a:pt x="1290" y="1639"/>
                      <a:pt x="1287" y="1639"/>
                    </a:cubicBezTo>
                    <a:cubicBezTo>
                      <a:pt x="1287" y="1639"/>
                      <a:pt x="1287" y="1639"/>
                      <a:pt x="1287" y="1639"/>
                    </a:cubicBezTo>
                    <a:cubicBezTo>
                      <a:pt x="1204" y="1639"/>
                      <a:pt x="1204" y="1639"/>
                      <a:pt x="1204" y="1639"/>
                    </a:cubicBezTo>
                    <a:cubicBezTo>
                      <a:pt x="1194" y="1639"/>
                      <a:pt x="1183" y="1637"/>
                      <a:pt x="1175" y="1631"/>
                    </a:cubicBezTo>
                    <a:cubicBezTo>
                      <a:pt x="1175" y="1631"/>
                      <a:pt x="1175" y="1631"/>
                      <a:pt x="1175" y="1631"/>
                    </a:cubicBezTo>
                    <a:close/>
                    <a:moveTo>
                      <a:pt x="1278" y="1502"/>
                    </a:moveTo>
                    <a:cubicBezTo>
                      <a:pt x="1266" y="1502"/>
                      <a:pt x="1253" y="1502"/>
                      <a:pt x="1241" y="1502"/>
                    </a:cubicBezTo>
                    <a:cubicBezTo>
                      <a:pt x="1230" y="1502"/>
                      <a:pt x="1213" y="1500"/>
                      <a:pt x="1207" y="1489"/>
                    </a:cubicBezTo>
                    <a:cubicBezTo>
                      <a:pt x="1207" y="1488"/>
                      <a:pt x="1207" y="1487"/>
                      <a:pt x="1207" y="1486"/>
                    </a:cubicBezTo>
                    <a:cubicBezTo>
                      <a:pt x="1206" y="1486"/>
                      <a:pt x="1206" y="1485"/>
                      <a:pt x="1206" y="1484"/>
                    </a:cubicBezTo>
                    <a:cubicBezTo>
                      <a:pt x="1206" y="1483"/>
                      <a:pt x="1207" y="1482"/>
                      <a:pt x="1207" y="1481"/>
                    </a:cubicBezTo>
                    <a:cubicBezTo>
                      <a:pt x="1207" y="1481"/>
                      <a:pt x="1207" y="1481"/>
                      <a:pt x="1207" y="1481"/>
                    </a:cubicBezTo>
                    <a:cubicBezTo>
                      <a:pt x="1207" y="1481"/>
                      <a:pt x="1207" y="1481"/>
                      <a:pt x="1207" y="1481"/>
                    </a:cubicBezTo>
                    <a:cubicBezTo>
                      <a:pt x="1207" y="1478"/>
                      <a:pt x="1209" y="1474"/>
                      <a:pt x="1210" y="1472"/>
                    </a:cubicBezTo>
                    <a:cubicBezTo>
                      <a:pt x="1212" y="1463"/>
                      <a:pt x="1214" y="1453"/>
                      <a:pt x="1218" y="1445"/>
                    </a:cubicBezTo>
                    <a:cubicBezTo>
                      <a:pt x="1218" y="1444"/>
                      <a:pt x="1218" y="1444"/>
                      <a:pt x="1218" y="1444"/>
                    </a:cubicBezTo>
                    <a:cubicBezTo>
                      <a:pt x="1219" y="1441"/>
                      <a:pt x="1221" y="1438"/>
                      <a:pt x="1223" y="1436"/>
                    </a:cubicBezTo>
                    <a:cubicBezTo>
                      <a:pt x="1225" y="1435"/>
                      <a:pt x="1226" y="1434"/>
                      <a:pt x="1228" y="1433"/>
                    </a:cubicBezTo>
                    <a:cubicBezTo>
                      <a:pt x="1233" y="1429"/>
                      <a:pt x="1239" y="1427"/>
                      <a:pt x="1245" y="1426"/>
                    </a:cubicBezTo>
                    <a:cubicBezTo>
                      <a:pt x="1246" y="1426"/>
                      <a:pt x="1246" y="1426"/>
                      <a:pt x="1247" y="1426"/>
                    </a:cubicBezTo>
                    <a:cubicBezTo>
                      <a:pt x="1251" y="1425"/>
                      <a:pt x="1257" y="1424"/>
                      <a:pt x="1262" y="1424"/>
                    </a:cubicBezTo>
                    <a:cubicBezTo>
                      <a:pt x="1269" y="1424"/>
                      <a:pt x="1269" y="1424"/>
                      <a:pt x="1269" y="1424"/>
                    </a:cubicBezTo>
                    <a:cubicBezTo>
                      <a:pt x="1271" y="1424"/>
                      <a:pt x="1274" y="1424"/>
                      <a:pt x="1276" y="1424"/>
                    </a:cubicBezTo>
                    <a:cubicBezTo>
                      <a:pt x="1291" y="1424"/>
                      <a:pt x="1307" y="1424"/>
                      <a:pt x="1322" y="1424"/>
                    </a:cubicBezTo>
                    <a:cubicBezTo>
                      <a:pt x="1324" y="1424"/>
                      <a:pt x="1326" y="1424"/>
                      <a:pt x="1329" y="1424"/>
                    </a:cubicBezTo>
                    <a:cubicBezTo>
                      <a:pt x="1331" y="1424"/>
                      <a:pt x="1331" y="1424"/>
                      <a:pt x="1331" y="1424"/>
                    </a:cubicBezTo>
                    <a:cubicBezTo>
                      <a:pt x="1332" y="1424"/>
                      <a:pt x="1332" y="1424"/>
                      <a:pt x="1333" y="1424"/>
                    </a:cubicBezTo>
                    <a:cubicBezTo>
                      <a:pt x="1335" y="1424"/>
                      <a:pt x="1337" y="1424"/>
                      <a:pt x="1339" y="1425"/>
                    </a:cubicBezTo>
                    <a:cubicBezTo>
                      <a:pt x="1339" y="1425"/>
                      <a:pt x="1339" y="1425"/>
                      <a:pt x="1339" y="1425"/>
                    </a:cubicBezTo>
                    <a:cubicBezTo>
                      <a:pt x="1351" y="1426"/>
                      <a:pt x="1364" y="1429"/>
                      <a:pt x="1366" y="1439"/>
                    </a:cubicBezTo>
                    <a:cubicBezTo>
                      <a:pt x="1366" y="1439"/>
                      <a:pt x="1366" y="1440"/>
                      <a:pt x="1366" y="1440"/>
                    </a:cubicBezTo>
                    <a:cubicBezTo>
                      <a:pt x="1366" y="1440"/>
                      <a:pt x="1366" y="1440"/>
                      <a:pt x="1366" y="1441"/>
                    </a:cubicBezTo>
                    <a:cubicBezTo>
                      <a:pt x="1367" y="1452"/>
                      <a:pt x="1362" y="1467"/>
                      <a:pt x="1360" y="1478"/>
                    </a:cubicBezTo>
                    <a:cubicBezTo>
                      <a:pt x="1360" y="1478"/>
                      <a:pt x="1360" y="1478"/>
                      <a:pt x="1360" y="1478"/>
                    </a:cubicBezTo>
                    <a:cubicBezTo>
                      <a:pt x="1359" y="1481"/>
                      <a:pt x="1359" y="1481"/>
                      <a:pt x="1359" y="1481"/>
                    </a:cubicBezTo>
                    <a:cubicBezTo>
                      <a:pt x="1359" y="1483"/>
                      <a:pt x="1358" y="1485"/>
                      <a:pt x="1356" y="1487"/>
                    </a:cubicBezTo>
                    <a:cubicBezTo>
                      <a:pt x="1356" y="1488"/>
                      <a:pt x="1355" y="1488"/>
                      <a:pt x="1355" y="1489"/>
                    </a:cubicBezTo>
                    <a:cubicBezTo>
                      <a:pt x="1355" y="1489"/>
                      <a:pt x="1355" y="1489"/>
                      <a:pt x="1355" y="1489"/>
                    </a:cubicBezTo>
                    <a:cubicBezTo>
                      <a:pt x="1355" y="1489"/>
                      <a:pt x="1355" y="1489"/>
                      <a:pt x="1354" y="1489"/>
                    </a:cubicBezTo>
                    <a:cubicBezTo>
                      <a:pt x="1339" y="1507"/>
                      <a:pt x="1298" y="1502"/>
                      <a:pt x="1278" y="1502"/>
                    </a:cubicBezTo>
                    <a:close/>
                    <a:moveTo>
                      <a:pt x="911" y="1620"/>
                    </a:moveTo>
                    <a:cubicBezTo>
                      <a:pt x="911" y="1619"/>
                      <a:pt x="911" y="1618"/>
                      <a:pt x="911" y="1618"/>
                    </a:cubicBezTo>
                    <a:cubicBezTo>
                      <a:pt x="912" y="1616"/>
                      <a:pt x="912" y="1615"/>
                      <a:pt x="913" y="1614"/>
                    </a:cubicBezTo>
                    <a:cubicBezTo>
                      <a:pt x="913" y="1614"/>
                      <a:pt x="913" y="1614"/>
                      <a:pt x="913" y="1613"/>
                    </a:cubicBezTo>
                    <a:cubicBezTo>
                      <a:pt x="913" y="1612"/>
                      <a:pt x="913" y="1612"/>
                      <a:pt x="913" y="1612"/>
                    </a:cubicBezTo>
                    <a:cubicBezTo>
                      <a:pt x="914" y="1611"/>
                      <a:pt x="915" y="1609"/>
                      <a:pt x="916" y="1607"/>
                    </a:cubicBezTo>
                    <a:cubicBezTo>
                      <a:pt x="922" y="1594"/>
                      <a:pt x="928" y="1582"/>
                      <a:pt x="935" y="1569"/>
                    </a:cubicBezTo>
                    <a:cubicBezTo>
                      <a:pt x="935" y="1569"/>
                      <a:pt x="935" y="1569"/>
                      <a:pt x="935" y="1569"/>
                    </a:cubicBezTo>
                    <a:cubicBezTo>
                      <a:pt x="935" y="1568"/>
                      <a:pt x="935" y="1568"/>
                      <a:pt x="935" y="1568"/>
                    </a:cubicBezTo>
                    <a:cubicBezTo>
                      <a:pt x="936" y="1567"/>
                      <a:pt x="936" y="1566"/>
                      <a:pt x="937" y="1566"/>
                    </a:cubicBezTo>
                    <a:cubicBezTo>
                      <a:pt x="937" y="1565"/>
                      <a:pt x="938" y="1564"/>
                      <a:pt x="938" y="1563"/>
                    </a:cubicBezTo>
                    <a:cubicBezTo>
                      <a:pt x="938" y="1563"/>
                      <a:pt x="938" y="1563"/>
                      <a:pt x="939" y="1563"/>
                    </a:cubicBezTo>
                    <a:cubicBezTo>
                      <a:pt x="956" y="1539"/>
                      <a:pt x="997" y="1544"/>
                      <a:pt x="1023" y="1544"/>
                    </a:cubicBezTo>
                    <a:cubicBezTo>
                      <a:pt x="1023" y="1544"/>
                      <a:pt x="1023" y="1544"/>
                      <a:pt x="1023" y="1544"/>
                    </a:cubicBezTo>
                    <a:cubicBezTo>
                      <a:pt x="1030" y="1544"/>
                      <a:pt x="1049" y="1542"/>
                      <a:pt x="1066" y="1544"/>
                    </a:cubicBezTo>
                    <a:cubicBezTo>
                      <a:pt x="1071" y="1544"/>
                      <a:pt x="1077" y="1544"/>
                      <a:pt x="1081" y="1545"/>
                    </a:cubicBezTo>
                    <a:cubicBezTo>
                      <a:pt x="1084" y="1546"/>
                      <a:pt x="1087" y="1547"/>
                      <a:pt x="1089" y="1548"/>
                    </a:cubicBezTo>
                    <a:cubicBezTo>
                      <a:pt x="1095" y="1551"/>
                      <a:pt x="1099" y="1556"/>
                      <a:pt x="1099" y="1562"/>
                    </a:cubicBezTo>
                    <a:cubicBezTo>
                      <a:pt x="1099" y="1562"/>
                      <a:pt x="1099" y="1562"/>
                      <a:pt x="1099" y="1562"/>
                    </a:cubicBezTo>
                    <a:cubicBezTo>
                      <a:pt x="1099" y="1563"/>
                      <a:pt x="1099" y="1563"/>
                      <a:pt x="1099" y="1564"/>
                    </a:cubicBezTo>
                    <a:cubicBezTo>
                      <a:pt x="1099" y="1565"/>
                      <a:pt x="1099" y="1566"/>
                      <a:pt x="1099" y="1567"/>
                    </a:cubicBezTo>
                    <a:cubicBezTo>
                      <a:pt x="1082" y="1613"/>
                      <a:pt x="1082" y="1613"/>
                      <a:pt x="1082" y="1613"/>
                    </a:cubicBezTo>
                    <a:cubicBezTo>
                      <a:pt x="1081" y="1617"/>
                      <a:pt x="1078" y="1620"/>
                      <a:pt x="1075" y="1623"/>
                    </a:cubicBezTo>
                    <a:cubicBezTo>
                      <a:pt x="1071" y="1626"/>
                      <a:pt x="1067" y="1629"/>
                      <a:pt x="1062" y="1631"/>
                    </a:cubicBezTo>
                    <a:cubicBezTo>
                      <a:pt x="1062" y="1632"/>
                      <a:pt x="1061" y="1632"/>
                      <a:pt x="1061" y="1632"/>
                    </a:cubicBezTo>
                    <a:cubicBezTo>
                      <a:pt x="1054" y="1635"/>
                      <a:pt x="1047" y="1637"/>
                      <a:pt x="1039" y="1639"/>
                    </a:cubicBezTo>
                    <a:cubicBezTo>
                      <a:pt x="1038" y="1639"/>
                      <a:pt x="1038" y="1639"/>
                      <a:pt x="1038" y="1639"/>
                    </a:cubicBezTo>
                    <a:cubicBezTo>
                      <a:pt x="1036" y="1639"/>
                      <a:pt x="1035" y="1639"/>
                      <a:pt x="1034" y="1639"/>
                    </a:cubicBezTo>
                    <a:cubicBezTo>
                      <a:pt x="1020" y="1640"/>
                      <a:pt x="1005" y="1639"/>
                      <a:pt x="990" y="1639"/>
                    </a:cubicBezTo>
                    <a:cubicBezTo>
                      <a:pt x="975" y="1639"/>
                      <a:pt x="960" y="1640"/>
                      <a:pt x="945" y="1640"/>
                    </a:cubicBezTo>
                    <a:cubicBezTo>
                      <a:pt x="935" y="1640"/>
                      <a:pt x="920" y="1638"/>
                      <a:pt x="914" y="1628"/>
                    </a:cubicBezTo>
                    <a:cubicBezTo>
                      <a:pt x="913" y="1628"/>
                      <a:pt x="913" y="1628"/>
                      <a:pt x="913" y="1627"/>
                    </a:cubicBezTo>
                    <a:cubicBezTo>
                      <a:pt x="913" y="1627"/>
                      <a:pt x="912" y="1626"/>
                      <a:pt x="912" y="1626"/>
                    </a:cubicBezTo>
                    <a:cubicBezTo>
                      <a:pt x="912" y="1625"/>
                      <a:pt x="912" y="1624"/>
                      <a:pt x="911" y="1624"/>
                    </a:cubicBezTo>
                    <a:cubicBezTo>
                      <a:pt x="911" y="1624"/>
                      <a:pt x="911" y="1624"/>
                      <a:pt x="911" y="1624"/>
                    </a:cubicBezTo>
                    <a:cubicBezTo>
                      <a:pt x="911" y="1623"/>
                      <a:pt x="911" y="1623"/>
                      <a:pt x="911" y="1623"/>
                    </a:cubicBezTo>
                    <a:cubicBezTo>
                      <a:pt x="911" y="1622"/>
                      <a:pt x="911" y="1621"/>
                      <a:pt x="911" y="1620"/>
                    </a:cubicBezTo>
                    <a:close/>
                    <a:moveTo>
                      <a:pt x="910" y="1465"/>
                    </a:moveTo>
                    <a:cubicBezTo>
                      <a:pt x="910" y="1465"/>
                      <a:pt x="910" y="1465"/>
                      <a:pt x="910" y="1465"/>
                    </a:cubicBezTo>
                    <a:cubicBezTo>
                      <a:pt x="900" y="1482"/>
                      <a:pt x="900" y="1482"/>
                      <a:pt x="900" y="1482"/>
                    </a:cubicBezTo>
                    <a:cubicBezTo>
                      <a:pt x="899" y="1485"/>
                      <a:pt x="896" y="1488"/>
                      <a:pt x="893" y="1490"/>
                    </a:cubicBezTo>
                    <a:cubicBezTo>
                      <a:pt x="889" y="1493"/>
                      <a:pt x="885" y="1495"/>
                      <a:pt x="880" y="1497"/>
                    </a:cubicBezTo>
                    <a:cubicBezTo>
                      <a:pt x="879" y="1497"/>
                      <a:pt x="878" y="1498"/>
                      <a:pt x="876" y="1498"/>
                    </a:cubicBezTo>
                    <a:cubicBezTo>
                      <a:pt x="876" y="1499"/>
                      <a:pt x="875" y="1499"/>
                      <a:pt x="874" y="1499"/>
                    </a:cubicBezTo>
                    <a:cubicBezTo>
                      <a:pt x="874" y="1499"/>
                      <a:pt x="874" y="1499"/>
                      <a:pt x="874" y="1499"/>
                    </a:cubicBezTo>
                    <a:cubicBezTo>
                      <a:pt x="871" y="1500"/>
                      <a:pt x="868" y="1501"/>
                      <a:pt x="865" y="1502"/>
                    </a:cubicBezTo>
                    <a:cubicBezTo>
                      <a:pt x="859" y="1503"/>
                      <a:pt x="854" y="1503"/>
                      <a:pt x="848" y="1503"/>
                    </a:cubicBezTo>
                    <a:cubicBezTo>
                      <a:pt x="832" y="1503"/>
                      <a:pt x="832" y="1503"/>
                      <a:pt x="832" y="1503"/>
                    </a:cubicBezTo>
                    <a:cubicBezTo>
                      <a:pt x="832" y="1503"/>
                      <a:pt x="832" y="1503"/>
                      <a:pt x="832" y="1503"/>
                    </a:cubicBezTo>
                    <a:cubicBezTo>
                      <a:pt x="812" y="1503"/>
                      <a:pt x="793" y="1504"/>
                      <a:pt x="774" y="1504"/>
                    </a:cubicBezTo>
                    <a:cubicBezTo>
                      <a:pt x="765" y="1504"/>
                      <a:pt x="747" y="1502"/>
                      <a:pt x="745" y="1491"/>
                    </a:cubicBezTo>
                    <a:cubicBezTo>
                      <a:pt x="745" y="1489"/>
                      <a:pt x="745" y="1488"/>
                      <a:pt x="746" y="1486"/>
                    </a:cubicBezTo>
                    <a:cubicBezTo>
                      <a:pt x="747" y="1482"/>
                      <a:pt x="751" y="1478"/>
                      <a:pt x="753" y="1475"/>
                    </a:cubicBezTo>
                    <a:cubicBezTo>
                      <a:pt x="760" y="1464"/>
                      <a:pt x="766" y="1452"/>
                      <a:pt x="775" y="1443"/>
                    </a:cubicBezTo>
                    <a:cubicBezTo>
                      <a:pt x="775" y="1442"/>
                      <a:pt x="776" y="1442"/>
                      <a:pt x="776" y="1441"/>
                    </a:cubicBezTo>
                    <a:cubicBezTo>
                      <a:pt x="776" y="1441"/>
                      <a:pt x="777" y="1441"/>
                      <a:pt x="777" y="1441"/>
                    </a:cubicBezTo>
                    <a:cubicBezTo>
                      <a:pt x="799" y="1419"/>
                      <a:pt x="845" y="1425"/>
                      <a:pt x="873" y="1425"/>
                    </a:cubicBezTo>
                    <a:cubicBezTo>
                      <a:pt x="886" y="1425"/>
                      <a:pt x="901" y="1423"/>
                      <a:pt x="913" y="1428"/>
                    </a:cubicBezTo>
                    <a:cubicBezTo>
                      <a:pt x="913" y="1428"/>
                      <a:pt x="913" y="1428"/>
                      <a:pt x="913" y="1428"/>
                    </a:cubicBezTo>
                    <a:cubicBezTo>
                      <a:pt x="915" y="1429"/>
                      <a:pt x="916" y="1430"/>
                      <a:pt x="917" y="1430"/>
                    </a:cubicBezTo>
                    <a:cubicBezTo>
                      <a:pt x="917" y="1430"/>
                      <a:pt x="917" y="1431"/>
                      <a:pt x="918" y="1431"/>
                    </a:cubicBezTo>
                    <a:cubicBezTo>
                      <a:pt x="920" y="1432"/>
                      <a:pt x="922" y="1435"/>
                      <a:pt x="922" y="1437"/>
                    </a:cubicBezTo>
                    <a:cubicBezTo>
                      <a:pt x="923" y="1439"/>
                      <a:pt x="923" y="1442"/>
                      <a:pt x="921" y="1444"/>
                    </a:cubicBezTo>
                    <a:cubicBezTo>
                      <a:pt x="920" y="1446"/>
                      <a:pt x="920" y="1446"/>
                      <a:pt x="920" y="1446"/>
                    </a:cubicBezTo>
                    <a:cubicBezTo>
                      <a:pt x="918" y="1452"/>
                      <a:pt x="913" y="1460"/>
                      <a:pt x="910" y="1465"/>
                    </a:cubicBezTo>
                    <a:close/>
                    <a:moveTo>
                      <a:pt x="1095" y="1502"/>
                    </a:moveTo>
                    <a:cubicBezTo>
                      <a:pt x="1093" y="1502"/>
                      <a:pt x="1091" y="1502"/>
                      <a:pt x="1089" y="1502"/>
                    </a:cubicBezTo>
                    <a:cubicBezTo>
                      <a:pt x="1089" y="1502"/>
                      <a:pt x="1089" y="1503"/>
                      <a:pt x="1088" y="1503"/>
                    </a:cubicBezTo>
                    <a:cubicBezTo>
                      <a:pt x="1077" y="1504"/>
                      <a:pt x="1066" y="1503"/>
                      <a:pt x="1054" y="1503"/>
                    </a:cubicBezTo>
                    <a:cubicBezTo>
                      <a:pt x="1007" y="1503"/>
                      <a:pt x="1007" y="1503"/>
                      <a:pt x="1007" y="1503"/>
                    </a:cubicBezTo>
                    <a:cubicBezTo>
                      <a:pt x="997" y="1503"/>
                      <a:pt x="980" y="1501"/>
                      <a:pt x="976" y="1490"/>
                    </a:cubicBezTo>
                    <a:cubicBezTo>
                      <a:pt x="976" y="1489"/>
                      <a:pt x="976" y="1488"/>
                      <a:pt x="976" y="1487"/>
                    </a:cubicBezTo>
                    <a:cubicBezTo>
                      <a:pt x="976" y="1486"/>
                      <a:pt x="976" y="1486"/>
                      <a:pt x="976" y="1485"/>
                    </a:cubicBezTo>
                    <a:cubicBezTo>
                      <a:pt x="977" y="1481"/>
                      <a:pt x="980" y="1477"/>
                      <a:pt x="982" y="1473"/>
                    </a:cubicBezTo>
                    <a:cubicBezTo>
                      <a:pt x="986" y="1463"/>
                      <a:pt x="990" y="1449"/>
                      <a:pt x="998" y="1441"/>
                    </a:cubicBezTo>
                    <a:cubicBezTo>
                      <a:pt x="998" y="1440"/>
                      <a:pt x="999" y="1440"/>
                      <a:pt x="999" y="1440"/>
                    </a:cubicBezTo>
                    <a:cubicBezTo>
                      <a:pt x="1000" y="1439"/>
                      <a:pt x="1000" y="1439"/>
                      <a:pt x="1000" y="1438"/>
                    </a:cubicBezTo>
                    <a:cubicBezTo>
                      <a:pt x="1001" y="1438"/>
                      <a:pt x="1001" y="1438"/>
                      <a:pt x="1001" y="1438"/>
                    </a:cubicBezTo>
                    <a:cubicBezTo>
                      <a:pt x="1002" y="1437"/>
                      <a:pt x="1002" y="1437"/>
                      <a:pt x="1002" y="1437"/>
                    </a:cubicBezTo>
                    <a:cubicBezTo>
                      <a:pt x="1003" y="1436"/>
                      <a:pt x="1003" y="1436"/>
                      <a:pt x="1003" y="1436"/>
                    </a:cubicBezTo>
                    <a:cubicBezTo>
                      <a:pt x="1010" y="1431"/>
                      <a:pt x="1018" y="1428"/>
                      <a:pt x="1027" y="1427"/>
                    </a:cubicBezTo>
                    <a:cubicBezTo>
                      <a:pt x="1027" y="1427"/>
                      <a:pt x="1027" y="1426"/>
                      <a:pt x="1028" y="1426"/>
                    </a:cubicBezTo>
                    <a:cubicBezTo>
                      <a:pt x="1033" y="1425"/>
                      <a:pt x="1038" y="1425"/>
                      <a:pt x="1043" y="1425"/>
                    </a:cubicBezTo>
                    <a:cubicBezTo>
                      <a:pt x="1072" y="1425"/>
                      <a:pt x="1072" y="1425"/>
                      <a:pt x="1072" y="1425"/>
                    </a:cubicBezTo>
                    <a:cubicBezTo>
                      <a:pt x="1081" y="1425"/>
                      <a:pt x="1090" y="1425"/>
                      <a:pt x="1099" y="1425"/>
                    </a:cubicBezTo>
                    <a:cubicBezTo>
                      <a:pt x="1112" y="1425"/>
                      <a:pt x="1130" y="1423"/>
                      <a:pt x="1140" y="1432"/>
                    </a:cubicBezTo>
                    <a:cubicBezTo>
                      <a:pt x="1140" y="1433"/>
                      <a:pt x="1141" y="1433"/>
                      <a:pt x="1141" y="1434"/>
                    </a:cubicBezTo>
                    <a:cubicBezTo>
                      <a:pt x="1142" y="1434"/>
                      <a:pt x="1142" y="1434"/>
                      <a:pt x="1142" y="1434"/>
                    </a:cubicBezTo>
                    <a:cubicBezTo>
                      <a:pt x="1142" y="1434"/>
                      <a:pt x="1142" y="1435"/>
                      <a:pt x="1142" y="1435"/>
                    </a:cubicBezTo>
                    <a:cubicBezTo>
                      <a:pt x="1143" y="1435"/>
                      <a:pt x="1143" y="1436"/>
                      <a:pt x="1143" y="1436"/>
                    </a:cubicBezTo>
                    <a:cubicBezTo>
                      <a:pt x="1144" y="1438"/>
                      <a:pt x="1144" y="1440"/>
                      <a:pt x="1144" y="1442"/>
                    </a:cubicBezTo>
                    <a:cubicBezTo>
                      <a:pt x="1143" y="1452"/>
                      <a:pt x="1135" y="1467"/>
                      <a:pt x="1133" y="1473"/>
                    </a:cubicBezTo>
                    <a:cubicBezTo>
                      <a:pt x="1133" y="1474"/>
                      <a:pt x="1133" y="1474"/>
                      <a:pt x="1133" y="1474"/>
                    </a:cubicBezTo>
                    <a:cubicBezTo>
                      <a:pt x="1132" y="1476"/>
                      <a:pt x="1131" y="1478"/>
                      <a:pt x="1130" y="1480"/>
                    </a:cubicBezTo>
                    <a:cubicBezTo>
                      <a:pt x="1130" y="1481"/>
                      <a:pt x="1130" y="1481"/>
                      <a:pt x="1130" y="1481"/>
                    </a:cubicBezTo>
                    <a:cubicBezTo>
                      <a:pt x="1130" y="1482"/>
                      <a:pt x="1129" y="1483"/>
                      <a:pt x="1129" y="1483"/>
                    </a:cubicBezTo>
                    <a:cubicBezTo>
                      <a:pt x="1129" y="1484"/>
                      <a:pt x="1128" y="1484"/>
                      <a:pt x="1128" y="1485"/>
                    </a:cubicBezTo>
                    <a:cubicBezTo>
                      <a:pt x="1128" y="1485"/>
                      <a:pt x="1127" y="1486"/>
                      <a:pt x="1127" y="1487"/>
                    </a:cubicBezTo>
                    <a:cubicBezTo>
                      <a:pt x="1126" y="1487"/>
                      <a:pt x="1126" y="1487"/>
                      <a:pt x="1126" y="1488"/>
                    </a:cubicBezTo>
                    <a:cubicBezTo>
                      <a:pt x="1125" y="1488"/>
                      <a:pt x="1125" y="1488"/>
                      <a:pt x="1125" y="1488"/>
                    </a:cubicBezTo>
                    <a:cubicBezTo>
                      <a:pt x="1124" y="1489"/>
                      <a:pt x="1124" y="1489"/>
                      <a:pt x="1124" y="1490"/>
                    </a:cubicBezTo>
                    <a:cubicBezTo>
                      <a:pt x="1122" y="1491"/>
                      <a:pt x="1121" y="1492"/>
                      <a:pt x="1119" y="1493"/>
                    </a:cubicBezTo>
                    <a:cubicBezTo>
                      <a:pt x="1117" y="1494"/>
                      <a:pt x="1115" y="1495"/>
                      <a:pt x="1114" y="1496"/>
                    </a:cubicBezTo>
                    <a:cubicBezTo>
                      <a:pt x="1113" y="1496"/>
                      <a:pt x="1113" y="1496"/>
                      <a:pt x="1113" y="1496"/>
                    </a:cubicBezTo>
                    <a:cubicBezTo>
                      <a:pt x="1112" y="1497"/>
                      <a:pt x="1112" y="1497"/>
                      <a:pt x="1112" y="1497"/>
                    </a:cubicBezTo>
                    <a:cubicBezTo>
                      <a:pt x="1106" y="1499"/>
                      <a:pt x="1100" y="1501"/>
                      <a:pt x="1095" y="1502"/>
                    </a:cubicBezTo>
                    <a:close/>
                    <a:moveTo>
                      <a:pt x="773" y="1710"/>
                    </a:moveTo>
                    <a:cubicBezTo>
                      <a:pt x="773" y="1710"/>
                      <a:pt x="773" y="1710"/>
                      <a:pt x="773" y="1710"/>
                    </a:cubicBezTo>
                    <a:cubicBezTo>
                      <a:pt x="771" y="1721"/>
                      <a:pt x="762" y="1732"/>
                      <a:pt x="756" y="1742"/>
                    </a:cubicBezTo>
                    <a:cubicBezTo>
                      <a:pt x="756" y="1742"/>
                      <a:pt x="756" y="1742"/>
                      <a:pt x="756" y="1742"/>
                    </a:cubicBezTo>
                    <a:cubicBezTo>
                      <a:pt x="750" y="1753"/>
                      <a:pt x="744" y="1767"/>
                      <a:pt x="736" y="1777"/>
                    </a:cubicBezTo>
                    <a:cubicBezTo>
                      <a:pt x="735" y="1778"/>
                      <a:pt x="735" y="1779"/>
                      <a:pt x="734" y="1781"/>
                    </a:cubicBezTo>
                    <a:cubicBezTo>
                      <a:pt x="734" y="1781"/>
                      <a:pt x="733" y="1781"/>
                      <a:pt x="733" y="1781"/>
                    </a:cubicBezTo>
                    <a:cubicBezTo>
                      <a:pt x="732" y="1782"/>
                      <a:pt x="731" y="1783"/>
                      <a:pt x="730" y="1784"/>
                    </a:cubicBezTo>
                    <a:cubicBezTo>
                      <a:pt x="729" y="1785"/>
                      <a:pt x="729" y="1785"/>
                      <a:pt x="728" y="1786"/>
                    </a:cubicBezTo>
                    <a:cubicBezTo>
                      <a:pt x="728" y="1786"/>
                      <a:pt x="728" y="1786"/>
                      <a:pt x="728" y="1786"/>
                    </a:cubicBezTo>
                    <a:cubicBezTo>
                      <a:pt x="719" y="1794"/>
                      <a:pt x="708" y="1799"/>
                      <a:pt x="696" y="1802"/>
                    </a:cubicBezTo>
                    <a:cubicBezTo>
                      <a:pt x="695" y="1803"/>
                      <a:pt x="693" y="1803"/>
                      <a:pt x="692" y="1804"/>
                    </a:cubicBezTo>
                    <a:cubicBezTo>
                      <a:pt x="685" y="1805"/>
                      <a:pt x="678" y="1806"/>
                      <a:pt x="671" y="1806"/>
                    </a:cubicBezTo>
                    <a:cubicBezTo>
                      <a:pt x="665" y="1806"/>
                      <a:pt x="665" y="1806"/>
                      <a:pt x="665" y="1806"/>
                    </a:cubicBezTo>
                    <a:cubicBezTo>
                      <a:pt x="665" y="1806"/>
                      <a:pt x="665" y="1806"/>
                      <a:pt x="665" y="1806"/>
                    </a:cubicBezTo>
                    <a:cubicBezTo>
                      <a:pt x="636" y="1806"/>
                      <a:pt x="607" y="1807"/>
                      <a:pt x="578" y="1807"/>
                    </a:cubicBezTo>
                    <a:cubicBezTo>
                      <a:pt x="575" y="1807"/>
                      <a:pt x="573" y="1806"/>
                      <a:pt x="571" y="1806"/>
                    </a:cubicBezTo>
                    <a:cubicBezTo>
                      <a:pt x="567" y="1806"/>
                      <a:pt x="563" y="1805"/>
                      <a:pt x="560" y="1804"/>
                    </a:cubicBezTo>
                    <a:cubicBezTo>
                      <a:pt x="555" y="1802"/>
                      <a:pt x="551" y="1800"/>
                      <a:pt x="549" y="1797"/>
                    </a:cubicBezTo>
                    <a:cubicBezTo>
                      <a:pt x="546" y="1794"/>
                      <a:pt x="545" y="1790"/>
                      <a:pt x="545" y="1786"/>
                    </a:cubicBezTo>
                    <a:cubicBezTo>
                      <a:pt x="545" y="1783"/>
                      <a:pt x="546" y="1780"/>
                      <a:pt x="548" y="1777"/>
                    </a:cubicBezTo>
                    <a:cubicBezTo>
                      <a:pt x="548" y="1776"/>
                      <a:pt x="549" y="1776"/>
                      <a:pt x="549" y="1776"/>
                    </a:cubicBezTo>
                    <a:cubicBezTo>
                      <a:pt x="549" y="1775"/>
                      <a:pt x="549" y="1774"/>
                      <a:pt x="550" y="1774"/>
                    </a:cubicBezTo>
                    <a:cubicBezTo>
                      <a:pt x="551" y="1772"/>
                      <a:pt x="551" y="1772"/>
                      <a:pt x="551" y="1772"/>
                    </a:cubicBezTo>
                    <a:cubicBezTo>
                      <a:pt x="551" y="1772"/>
                      <a:pt x="551" y="1772"/>
                      <a:pt x="551" y="1772"/>
                    </a:cubicBezTo>
                    <a:cubicBezTo>
                      <a:pt x="558" y="1761"/>
                      <a:pt x="566" y="1750"/>
                      <a:pt x="574" y="1739"/>
                    </a:cubicBezTo>
                    <a:cubicBezTo>
                      <a:pt x="579" y="1730"/>
                      <a:pt x="585" y="1720"/>
                      <a:pt x="592" y="1713"/>
                    </a:cubicBezTo>
                    <a:cubicBezTo>
                      <a:pt x="593" y="1712"/>
                      <a:pt x="593" y="1711"/>
                      <a:pt x="594" y="1710"/>
                    </a:cubicBezTo>
                    <a:cubicBezTo>
                      <a:pt x="594" y="1710"/>
                      <a:pt x="595" y="1710"/>
                      <a:pt x="595" y="1710"/>
                    </a:cubicBezTo>
                    <a:cubicBezTo>
                      <a:pt x="596" y="1708"/>
                      <a:pt x="598" y="1707"/>
                      <a:pt x="600" y="1705"/>
                    </a:cubicBezTo>
                    <a:cubicBezTo>
                      <a:pt x="600" y="1705"/>
                      <a:pt x="600" y="1705"/>
                      <a:pt x="600" y="1705"/>
                    </a:cubicBezTo>
                    <a:cubicBezTo>
                      <a:pt x="600" y="1705"/>
                      <a:pt x="600" y="1705"/>
                      <a:pt x="600" y="1705"/>
                    </a:cubicBezTo>
                    <a:cubicBezTo>
                      <a:pt x="610" y="1697"/>
                      <a:pt x="622" y="1692"/>
                      <a:pt x="635" y="1690"/>
                    </a:cubicBezTo>
                    <a:cubicBezTo>
                      <a:pt x="635" y="1690"/>
                      <a:pt x="635" y="1690"/>
                      <a:pt x="635" y="1690"/>
                    </a:cubicBezTo>
                    <a:cubicBezTo>
                      <a:pt x="636" y="1690"/>
                      <a:pt x="636" y="1690"/>
                      <a:pt x="636" y="1690"/>
                    </a:cubicBezTo>
                    <a:cubicBezTo>
                      <a:pt x="638" y="1689"/>
                      <a:pt x="640" y="1689"/>
                      <a:pt x="643" y="1688"/>
                    </a:cubicBezTo>
                    <a:cubicBezTo>
                      <a:pt x="644" y="1688"/>
                      <a:pt x="646" y="1688"/>
                      <a:pt x="647" y="1688"/>
                    </a:cubicBezTo>
                    <a:cubicBezTo>
                      <a:pt x="649" y="1688"/>
                      <a:pt x="650" y="1688"/>
                      <a:pt x="652" y="1688"/>
                    </a:cubicBezTo>
                    <a:cubicBezTo>
                      <a:pt x="653" y="1687"/>
                      <a:pt x="654" y="1687"/>
                      <a:pt x="655" y="1687"/>
                    </a:cubicBezTo>
                    <a:cubicBezTo>
                      <a:pt x="656" y="1687"/>
                      <a:pt x="656" y="1687"/>
                      <a:pt x="656" y="1687"/>
                    </a:cubicBezTo>
                    <a:cubicBezTo>
                      <a:pt x="656" y="1687"/>
                      <a:pt x="656" y="1687"/>
                      <a:pt x="656" y="1687"/>
                    </a:cubicBezTo>
                    <a:cubicBezTo>
                      <a:pt x="683" y="1687"/>
                      <a:pt x="709" y="1687"/>
                      <a:pt x="736" y="1687"/>
                    </a:cubicBezTo>
                    <a:cubicBezTo>
                      <a:pt x="736" y="1687"/>
                      <a:pt x="736" y="1687"/>
                      <a:pt x="736" y="1687"/>
                    </a:cubicBezTo>
                    <a:cubicBezTo>
                      <a:pt x="740" y="1687"/>
                      <a:pt x="740" y="1687"/>
                      <a:pt x="740" y="1687"/>
                    </a:cubicBezTo>
                    <a:cubicBezTo>
                      <a:pt x="747" y="1687"/>
                      <a:pt x="753" y="1688"/>
                      <a:pt x="757" y="1689"/>
                    </a:cubicBezTo>
                    <a:cubicBezTo>
                      <a:pt x="759" y="1690"/>
                      <a:pt x="760" y="1690"/>
                      <a:pt x="761" y="1691"/>
                    </a:cubicBezTo>
                    <a:cubicBezTo>
                      <a:pt x="761" y="1691"/>
                      <a:pt x="762" y="1691"/>
                      <a:pt x="763" y="1691"/>
                    </a:cubicBezTo>
                    <a:cubicBezTo>
                      <a:pt x="763" y="1692"/>
                      <a:pt x="763" y="1692"/>
                      <a:pt x="764" y="1692"/>
                    </a:cubicBezTo>
                    <a:cubicBezTo>
                      <a:pt x="771" y="1695"/>
                      <a:pt x="775" y="1701"/>
                      <a:pt x="773" y="1710"/>
                    </a:cubicBezTo>
                    <a:close/>
                    <a:moveTo>
                      <a:pt x="828" y="1613"/>
                    </a:moveTo>
                    <a:cubicBezTo>
                      <a:pt x="827" y="1614"/>
                      <a:pt x="827" y="1614"/>
                      <a:pt x="827" y="1614"/>
                    </a:cubicBezTo>
                    <a:cubicBezTo>
                      <a:pt x="827" y="1614"/>
                      <a:pt x="827" y="1614"/>
                      <a:pt x="827" y="1614"/>
                    </a:cubicBezTo>
                    <a:cubicBezTo>
                      <a:pt x="826" y="1616"/>
                      <a:pt x="825" y="1617"/>
                      <a:pt x="824" y="1619"/>
                    </a:cubicBezTo>
                    <a:cubicBezTo>
                      <a:pt x="824" y="1619"/>
                      <a:pt x="824" y="1619"/>
                      <a:pt x="823" y="1619"/>
                    </a:cubicBezTo>
                    <a:cubicBezTo>
                      <a:pt x="817" y="1627"/>
                      <a:pt x="807" y="1632"/>
                      <a:pt x="797" y="1635"/>
                    </a:cubicBezTo>
                    <a:cubicBezTo>
                      <a:pt x="797" y="1635"/>
                      <a:pt x="797" y="1635"/>
                      <a:pt x="797" y="1635"/>
                    </a:cubicBezTo>
                    <a:cubicBezTo>
                      <a:pt x="795" y="1636"/>
                      <a:pt x="794" y="1636"/>
                      <a:pt x="792" y="1636"/>
                    </a:cubicBezTo>
                    <a:cubicBezTo>
                      <a:pt x="791" y="1637"/>
                      <a:pt x="790" y="1637"/>
                      <a:pt x="789" y="1637"/>
                    </a:cubicBezTo>
                    <a:cubicBezTo>
                      <a:pt x="788" y="1637"/>
                      <a:pt x="788" y="1638"/>
                      <a:pt x="787" y="1638"/>
                    </a:cubicBezTo>
                    <a:cubicBezTo>
                      <a:pt x="781" y="1639"/>
                      <a:pt x="774" y="1640"/>
                      <a:pt x="768" y="1640"/>
                    </a:cubicBezTo>
                    <a:cubicBezTo>
                      <a:pt x="767" y="1640"/>
                      <a:pt x="767" y="1640"/>
                      <a:pt x="767" y="1640"/>
                    </a:cubicBezTo>
                    <a:cubicBezTo>
                      <a:pt x="756" y="1641"/>
                      <a:pt x="745" y="1640"/>
                      <a:pt x="735" y="1640"/>
                    </a:cubicBezTo>
                    <a:cubicBezTo>
                      <a:pt x="718" y="1640"/>
                      <a:pt x="702" y="1640"/>
                      <a:pt x="685" y="1640"/>
                    </a:cubicBezTo>
                    <a:cubicBezTo>
                      <a:pt x="683" y="1640"/>
                      <a:pt x="680" y="1640"/>
                      <a:pt x="677" y="1640"/>
                    </a:cubicBezTo>
                    <a:cubicBezTo>
                      <a:pt x="677" y="1640"/>
                      <a:pt x="677" y="1640"/>
                      <a:pt x="676" y="1640"/>
                    </a:cubicBezTo>
                    <a:cubicBezTo>
                      <a:pt x="674" y="1639"/>
                      <a:pt x="672" y="1639"/>
                      <a:pt x="669" y="1638"/>
                    </a:cubicBezTo>
                    <a:cubicBezTo>
                      <a:pt x="669" y="1638"/>
                      <a:pt x="669" y="1638"/>
                      <a:pt x="669" y="1638"/>
                    </a:cubicBezTo>
                    <a:cubicBezTo>
                      <a:pt x="669" y="1638"/>
                      <a:pt x="669" y="1638"/>
                      <a:pt x="669" y="1638"/>
                    </a:cubicBezTo>
                    <a:cubicBezTo>
                      <a:pt x="662" y="1636"/>
                      <a:pt x="655" y="1632"/>
                      <a:pt x="655" y="1624"/>
                    </a:cubicBezTo>
                    <a:cubicBezTo>
                      <a:pt x="655" y="1623"/>
                      <a:pt x="655" y="1621"/>
                      <a:pt x="656" y="1620"/>
                    </a:cubicBezTo>
                    <a:cubicBezTo>
                      <a:pt x="656" y="1619"/>
                      <a:pt x="656" y="1619"/>
                      <a:pt x="656" y="1618"/>
                    </a:cubicBezTo>
                    <a:cubicBezTo>
                      <a:pt x="657" y="1617"/>
                      <a:pt x="657" y="1616"/>
                      <a:pt x="658" y="1614"/>
                    </a:cubicBezTo>
                    <a:cubicBezTo>
                      <a:pt x="658" y="1614"/>
                      <a:pt x="658" y="1614"/>
                      <a:pt x="658" y="1614"/>
                    </a:cubicBezTo>
                    <a:cubicBezTo>
                      <a:pt x="659" y="1613"/>
                      <a:pt x="659" y="1613"/>
                      <a:pt x="659" y="1613"/>
                    </a:cubicBezTo>
                    <a:cubicBezTo>
                      <a:pt x="660" y="1612"/>
                      <a:pt x="661" y="1610"/>
                      <a:pt x="662" y="1609"/>
                    </a:cubicBezTo>
                    <a:cubicBezTo>
                      <a:pt x="670" y="1597"/>
                      <a:pt x="678" y="1585"/>
                      <a:pt x="686" y="1572"/>
                    </a:cubicBezTo>
                    <a:cubicBezTo>
                      <a:pt x="687" y="1572"/>
                      <a:pt x="687" y="1572"/>
                      <a:pt x="687" y="1572"/>
                    </a:cubicBezTo>
                    <a:cubicBezTo>
                      <a:pt x="689" y="1568"/>
                      <a:pt x="689" y="1568"/>
                      <a:pt x="689" y="1568"/>
                    </a:cubicBezTo>
                    <a:cubicBezTo>
                      <a:pt x="692" y="1565"/>
                      <a:pt x="695" y="1562"/>
                      <a:pt x="699" y="1559"/>
                    </a:cubicBezTo>
                    <a:cubicBezTo>
                      <a:pt x="702" y="1557"/>
                      <a:pt x="705" y="1555"/>
                      <a:pt x="708" y="1554"/>
                    </a:cubicBezTo>
                    <a:cubicBezTo>
                      <a:pt x="709" y="1553"/>
                      <a:pt x="710" y="1553"/>
                      <a:pt x="711" y="1552"/>
                    </a:cubicBezTo>
                    <a:cubicBezTo>
                      <a:pt x="712" y="1552"/>
                      <a:pt x="712" y="1552"/>
                      <a:pt x="713" y="1551"/>
                    </a:cubicBezTo>
                    <a:cubicBezTo>
                      <a:pt x="713" y="1551"/>
                      <a:pt x="714" y="1551"/>
                      <a:pt x="714" y="1551"/>
                    </a:cubicBezTo>
                    <a:cubicBezTo>
                      <a:pt x="715" y="1551"/>
                      <a:pt x="715" y="1551"/>
                      <a:pt x="716" y="1550"/>
                    </a:cubicBezTo>
                    <a:cubicBezTo>
                      <a:pt x="720" y="1549"/>
                      <a:pt x="725" y="1547"/>
                      <a:pt x="730" y="1546"/>
                    </a:cubicBezTo>
                    <a:cubicBezTo>
                      <a:pt x="735" y="1545"/>
                      <a:pt x="741" y="1544"/>
                      <a:pt x="747" y="1544"/>
                    </a:cubicBezTo>
                    <a:cubicBezTo>
                      <a:pt x="763" y="1544"/>
                      <a:pt x="763" y="1544"/>
                      <a:pt x="763" y="1544"/>
                    </a:cubicBezTo>
                    <a:cubicBezTo>
                      <a:pt x="767" y="1544"/>
                      <a:pt x="770" y="1544"/>
                      <a:pt x="774" y="1544"/>
                    </a:cubicBezTo>
                    <a:cubicBezTo>
                      <a:pt x="789" y="1544"/>
                      <a:pt x="803" y="1544"/>
                      <a:pt x="818" y="1544"/>
                    </a:cubicBezTo>
                    <a:cubicBezTo>
                      <a:pt x="818" y="1544"/>
                      <a:pt x="818" y="1544"/>
                      <a:pt x="818" y="1544"/>
                    </a:cubicBezTo>
                    <a:cubicBezTo>
                      <a:pt x="824" y="1544"/>
                      <a:pt x="824" y="1544"/>
                      <a:pt x="824" y="1544"/>
                    </a:cubicBezTo>
                    <a:cubicBezTo>
                      <a:pt x="830" y="1544"/>
                      <a:pt x="835" y="1545"/>
                      <a:pt x="839" y="1546"/>
                    </a:cubicBezTo>
                    <a:cubicBezTo>
                      <a:pt x="843" y="1547"/>
                      <a:pt x="845" y="1548"/>
                      <a:pt x="847" y="1549"/>
                    </a:cubicBezTo>
                    <a:cubicBezTo>
                      <a:pt x="854" y="1553"/>
                      <a:pt x="858" y="1559"/>
                      <a:pt x="853" y="1568"/>
                    </a:cubicBezTo>
                    <a:cubicBezTo>
                      <a:pt x="848" y="1579"/>
                      <a:pt x="841" y="1590"/>
                      <a:pt x="835" y="1600"/>
                    </a:cubicBezTo>
                    <a:cubicBezTo>
                      <a:pt x="828" y="1613"/>
                      <a:pt x="828" y="1613"/>
                      <a:pt x="828" y="1613"/>
                    </a:cubicBezTo>
                    <a:cubicBezTo>
                      <a:pt x="828" y="1613"/>
                      <a:pt x="828" y="1613"/>
                      <a:pt x="828" y="1613"/>
                    </a:cubicBezTo>
                    <a:close/>
                    <a:moveTo>
                      <a:pt x="1592" y="1771"/>
                    </a:moveTo>
                    <a:cubicBezTo>
                      <a:pt x="1592" y="1773"/>
                      <a:pt x="1592" y="1775"/>
                      <a:pt x="1591" y="1777"/>
                    </a:cubicBezTo>
                    <a:cubicBezTo>
                      <a:pt x="1591" y="1778"/>
                      <a:pt x="1591" y="1778"/>
                      <a:pt x="1591" y="1778"/>
                    </a:cubicBezTo>
                    <a:cubicBezTo>
                      <a:pt x="1590" y="1780"/>
                      <a:pt x="1590" y="1782"/>
                      <a:pt x="1589" y="1783"/>
                    </a:cubicBezTo>
                    <a:cubicBezTo>
                      <a:pt x="1589" y="1783"/>
                      <a:pt x="1589" y="1783"/>
                      <a:pt x="1589" y="1784"/>
                    </a:cubicBezTo>
                    <a:cubicBezTo>
                      <a:pt x="1588" y="1784"/>
                      <a:pt x="1588" y="1784"/>
                      <a:pt x="1588" y="1784"/>
                    </a:cubicBezTo>
                    <a:cubicBezTo>
                      <a:pt x="1587" y="1786"/>
                      <a:pt x="1586" y="1788"/>
                      <a:pt x="1584" y="1789"/>
                    </a:cubicBezTo>
                    <a:cubicBezTo>
                      <a:pt x="1584" y="1789"/>
                      <a:pt x="1584" y="1789"/>
                      <a:pt x="1584" y="1789"/>
                    </a:cubicBezTo>
                    <a:cubicBezTo>
                      <a:pt x="1582" y="1791"/>
                      <a:pt x="1581" y="1792"/>
                      <a:pt x="1579" y="1794"/>
                    </a:cubicBezTo>
                    <a:cubicBezTo>
                      <a:pt x="1578" y="1794"/>
                      <a:pt x="1578" y="1794"/>
                      <a:pt x="1578" y="1794"/>
                    </a:cubicBezTo>
                    <a:cubicBezTo>
                      <a:pt x="1578" y="1794"/>
                      <a:pt x="1577" y="1795"/>
                      <a:pt x="1577" y="1795"/>
                    </a:cubicBezTo>
                    <a:cubicBezTo>
                      <a:pt x="1575" y="1796"/>
                      <a:pt x="1573" y="1797"/>
                      <a:pt x="1571" y="1798"/>
                    </a:cubicBezTo>
                    <a:cubicBezTo>
                      <a:pt x="1571" y="1798"/>
                      <a:pt x="1571" y="1798"/>
                      <a:pt x="1570" y="1798"/>
                    </a:cubicBezTo>
                    <a:cubicBezTo>
                      <a:pt x="1569" y="1799"/>
                      <a:pt x="1567" y="1800"/>
                      <a:pt x="1566" y="1800"/>
                    </a:cubicBezTo>
                    <a:cubicBezTo>
                      <a:pt x="1565" y="1800"/>
                      <a:pt x="1564" y="1801"/>
                      <a:pt x="1563" y="1801"/>
                    </a:cubicBezTo>
                    <a:cubicBezTo>
                      <a:pt x="1563" y="1801"/>
                      <a:pt x="1563" y="1801"/>
                      <a:pt x="1562" y="1801"/>
                    </a:cubicBezTo>
                    <a:cubicBezTo>
                      <a:pt x="1562" y="1801"/>
                      <a:pt x="1561" y="1801"/>
                      <a:pt x="1561" y="1802"/>
                    </a:cubicBezTo>
                    <a:cubicBezTo>
                      <a:pt x="1559" y="1802"/>
                      <a:pt x="1557" y="1802"/>
                      <a:pt x="1555" y="1803"/>
                    </a:cubicBezTo>
                    <a:cubicBezTo>
                      <a:pt x="1553" y="1803"/>
                      <a:pt x="1551" y="1803"/>
                      <a:pt x="1550" y="1803"/>
                    </a:cubicBezTo>
                    <a:cubicBezTo>
                      <a:pt x="1548" y="1804"/>
                      <a:pt x="1546" y="1804"/>
                      <a:pt x="1544" y="1804"/>
                    </a:cubicBezTo>
                    <a:cubicBezTo>
                      <a:pt x="1544" y="1804"/>
                      <a:pt x="1543" y="1804"/>
                      <a:pt x="1542" y="1804"/>
                    </a:cubicBezTo>
                    <a:cubicBezTo>
                      <a:pt x="1540" y="1804"/>
                      <a:pt x="1540" y="1804"/>
                      <a:pt x="1540" y="1804"/>
                    </a:cubicBezTo>
                    <a:cubicBezTo>
                      <a:pt x="1540" y="1804"/>
                      <a:pt x="1540" y="1804"/>
                      <a:pt x="1540" y="1804"/>
                    </a:cubicBezTo>
                    <a:cubicBezTo>
                      <a:pt x="1530" y="1804"/>
                      <a:pt x="1519" y="1804"/>
                      <a:pt x="1509" y="1804"/>
                    </a:cubicBezTo>
                    <a:cubicBezTo>
                      <a:pt x="1461" y="1804"/>
                      <a:pt x="908" y="1806"/>
                      <a:pt x="869" y="1806"/>
                    </a:cubicBezTo>
                    <a:cubicBezTo>
                      <a:pt x="866" y="1806"/>
                      <a:pt x="863" y="1806"/>
                      <a:pt x="861" y="1805"/>
                    </a:cubicBezTo>
                    <a:cubicBezTo>
                      <a:pt x="857" y="1805"/>
                      <a:pt x="853" y="1804"/>
                      <a:pt x="850" y="1803"/>
                    </a:cubicBezTo>
                    <a:cubicBezTo>
                      <a:pt x="845" y="1802"/>
                      <a:pt x="841" y="1799"/>
                      <a:pt x="838" y="1796"/>
                    </a:cubicBezTo>
                    <a:cubicBezTo>
                      <a:pt x="835" y="1793"/>
                      <a:pt x="833" y="1790"/>
                      <a:pt x="832" y="1786"/>
                    </a:cubicBezTo>
                    <a:cubicBezTo>
                      <a:pt x="832" y="1782"/>
                      <a:pt x="832" y="1778"/>
                      <a:pt x="834" y="1773"/>
                    </a:cubicBezTo>
                    <a:cubicBezTo>
                      <a:pt x="836" y="1771"/>
                      <a:pt x="836" y="1771"/>
                      <a:pt x="836" y="1771"/>
                    </a:cubicBezTo>
                    <a:cubicBezTo>
                      <a:pt x="836" y="1771"/>
                      <a:pt x="836" y="1771"/>
                      <a:pt x="836" y="1771"/>
                    </a:cubicBezTo>
                    <a:cubicBezTo>
                      <a:pt x="842" y="1758"/>
                      <a:pt x="848" y="1745"/>
                      <a:pt x="854" y="1732"/>
                    </a:cubicBezTo>
                    <a:cubicBezTo>
                      <a:pt x="856" y="1730"/>
                      <a:pt x="857" y="1728"/>
                      <a:pt x="858" y="1726"/>
                    </a:cubicBezTo>
                    <a:cubicBezTo>
                      <a:pt x="862" y="1716"/>
                      <a:pt x="862" y="1716"/>
                      <a:pt x="862" y="1716"/>
                    </a:cubicBezTo>
                    <a:cubicBezTo>
                      <a:pt x="864" y="1712"/>
                      <a:pt x="868" y="1708"/>
                      <a:pt x="872" y="1704"/>
                    </a:cubicBezTo>
                    <a:cubicBezTo>
                      <a:pt x="873" y="1704"/>
                      <a:pt x="874" y="1703"/>
                      <a:pt x="875" y="1702"/>
                    </a:cubicBezTo>
                    <a:cubicBezTo>
                      <a:pt x="875" y="1702"/>
                      <a:pt x="876" y="1701"/>
                      <a:pt x="877" y="1701"/>
                    </a:cubicBezTo>
                    <a:cubicBezTo>
                      <a:pt x="878" y="1700"/>
                      <a:pt x="878" y="1700"/>
                      <a:pt x="879" y="1699"/>
                    </a:cubicBezTo>
                    <a:cubicBezTo>
                      <a:pt x="880" y="1699"/>
                      <a:pt x="880" y="1699"/>
                      <a:pt x="880" y="1699"/>
                    </a:cubicBezTo>
                    <a:cubicBezTo>
                      <a:pt x="881" y="1698"/>
                      <a:pt x="881" y="1698"/>
                      <a:pt x="882" y="1698"/>
                    </a:cubicBezTo>
                    <a:cubicBezTo>
                      <a:pt x="883" y="1697"/>
                      <a:pt x="885" y="1696"/>
                      <a:pt x="886" y="1695"/>
                    </a:cubicBezTo>
                    <a:cubicBezTo>
                      <a:pt x="887" y="1695"/>
                      <a:pt x="888" y="1695"/>
                      <a:pt x="889" y="1694"/>
                    </a:cubicBezTo>
                    <a:cubicBezTo>
                      <a:pt x="890" y="1694"/>
                      <a:pt x="891" y="1693"/>
                      <a:pt x="893" y="1693"/>
                    </a:cubicBezTo>
                    <a:cubicBezTo>
                      <a:pt x="895" y="1692"/>
                      <a:pt x="897" y="1691"/>
                      <a:pt x="899" y="1690"/>
                    </a:cubicBezTo>
                    <a:cubicBezTo>
                      <a:pt x="900" y="1690"/>
                      <a:pt x="901" y="1690"/>
                      <a:pt x="903" y="1689"/>
                    </a:cubicBezTo>
                    <a:cubicBezTo>
                      <a:pt x="903" y="1689"/>
                      <a:pt x="904" y="1689"/>
                      <a:pt x="904" y="1689"/>
                    </a:cubicBezTo>
                    <a:cubicBezTo>
                      <a:pt x="910" y="1687"/>
                      <a:pt x="917" y="1687"/>
                      <a:pt x="923" y="1687"/>
                    </a:cubicBezTo>
                    <a:cubicBezTo>
                      <a:pt x="923" y="1687"/>
                      <a:pt x="1503" y="1685"/>
                      <a:pt x="1525" y="1685"/>
                    </a:cubicBezTo>
                    <a:cubicBezTo>
                      <a:pt x="1531" y="1685"/>
                      <a:pt x="1538" y="1685"/>
                      <a:pt x="1545" y="1685"/>
                    </a:cubicBezTo>
                    <a:cubicBezTo>
                      <a:pt x="1548" y="1685"/>
                      <a:pt x="1551" y="1685"/>
                      <a:pt x="1554" y="1686"/>
                    </a:cubicBezTo>
                    <a:cubicBezTo>
                      <a:pt x="1554" y="1686"/>
                      <a:pt x="1555" y="1686"/>
                      <a:pt x="1555" y="1686"/>
                    </a:cubicBezTo>
                    <a:cubicBezTo>
                      <a:pt x="1557" y="1686"/>
                      <a:pt x="1560" y="1686"/>
                      <a:pt x="1562" y="1687"/>
                    </a:cubicBezTo>
                    <a:cubicBezTo>
                      <a:pt x="1562" y="1687"/>
                      <a:pt x="1563" y="1687"/>
                      <a:pt x="1563" y="1687"/>
                    </a:cubicBezTo>
                    <a:cubicBezTo>
                      <a:pt x="1563" y="1687"/>
                      <a:pt x="1563" y="1687"/>
                      <a:pt x="1563" y="1687"/>
                    </a:cubicBezTo>
                    <a:cubicBezTo>
                      <a:pt x="1566" y="1688"/>
                      <a:pt x="1568" y="1689"/>
                      <a:pt x="1570" y="1690"/>
                    </a:cubicBezTo>
                    <a:cubicBezTo>
                      <a:pt x="1570" y="1690"/>
                      <a:pt x="1571" y="1690"/>
                      <a:pt x="1571" y="1690"/>
                    </a:cubicBezTo>
                    <a:cubicBezTo>
                      <a:pt x="1573" y="1691"/>
                      <a:pt x="1575" y="1692"/>
                      <a:pt x="1577" y="1693"/>
                    </a:cubicBezTo>
                    <a:cubicBezTo>
                      <a:pt x="1577" y="1693"/>
                      <a:pt x="1577" y="1693"/>
                      <a:pt x="1578" y="1693"/>
                    </a:cubicBezTo>
                    <a:cubicBezTo>
                      <a:pt x="1578" y="1694"/>
                      <a:pt x="1578" y="1694"/>
                      <a:pt x="1578" y="1694"/>
                    </a:cubicBezTo>
                    <a:cubicBezTo>
                      <a:pt x="1580" y="1695"/>
                      <a:pt x="1581" y="1696"/>
                      <a:pt x="1582" y="1697"/>
                    </a:cubicBezTo>
                    <a:cubicBezTo>
                      <a:pt x="1584" y="1698"/>
                      <a:pt x="1586" y="1700"/>
                      <a:pt x="1588" y="1703"/>
                    </a:cubicBezTo>
                    <a:cubicBezTo>
                      <a:pt x="1590" y="1706"/>
                      <a:pt x="1592" y="1710"/>
                      <a:pt x="1592" y="1714"/>
                    </a:cubicBezTo>
                    <a:cubicBezTo>
                      <a:pt x="1592" y="1717"/>
                      <a:pt x="1592" y="1717"/>
                      <a:pt x="1592" y="1717"/>
                    </a:cubicBezTo>
                    <a:cubicBezTo>
                      <a:pt x="1592" y="1717"/>
                      <a:pt x="1592" y="1717"/>
                      <a:pt x="1592" y="1717"/>
                    </a:cubicBezTo>
                    <a:cubicBezTo>
                      <a:pt x="1592" y="1731"/>
                      <a:pt x="1592" y="1746"/>
                      <a:pt x="1592" y="1760"/>
                    </a:cubicBezTo>
                    <a:cubicBezTo>
                      <a:pt x="1592" y="1764"/>
                      <a:pt x="1593" y="1767"/>
                      <a:pt x="1592" y="1771"/>
                    </a:cubicBezTo>
                    <a:close/>
                    <a:moveTo>
                      <a:pt x="1671" y="1490"/>
                    </a:moveTo>
                    <a:cubicBezTo>
                      <a:pt x="1671" y="1490"/>
                      <a:pt x="1670" y="1489"/>
                      <a:pt x="1670" y="1489"/>
                    </a:cubicBezTo>
                    <a:cubicBezTo>
                      <a:pt x="1670" y="1489"/>
                      <a:pt x="1669" y="1489"/>
                      <a:pt x="1669" y="1488"/>
                    </a:cubicBezTo>
                    <a:cubicBezTo>
                      <a:pt x="1667" y="1486"/>
                      <a:pt x="1666" y="1483"/>
                      <a:pt x="1665" y="1480"/>
                    </a:cubicBezTo>
                    <a:cubicBezTo>
                      <a:pt x="1665" y="1477"/>
                      <a:pt x="1665" y="1477"/>
                      <a:pt x="1665" y="1477"/>
                    </a:cubicBezTo>
                    <a:cubicBezTo>
                      <a:pt x="1665" y="1475"/>
                      <a:pt x="1665" y="1473"/>
                      <a:pt x="1665" y="1471"/>
                    </a:cubicBezTo>
                    <a:cubicBezTo>
                      <a:pt x="1665" y="1471"/>
                      <a:pt x="1665" y="1471"/>
                      <a:pt x="1665" y="1471"/>
                    </a:cubicBezTo>
                    <a:cubicBezTo>
                      <a:pt x="1664" y="1463"/>
                      <a:pt x="1662" y="1454"/>
                      <a:pt x="1663" y="1445"/>
                    </a:cubicBezTo>
                    <a:cubicBezTo>
                      <a:pt x="1663" y="1443"/>
                      <a:pt x="1663" y="1443"/>
                      <a:pt x="1663" y="1443"/>
                    </a:cubicBezTo>
                    <a:cubicBezTo>
                      <a:pt x="1662" y="1440"/>
                      <a:pt x="1663" y="1437"/>
                      <a:pt x="1665" y="1435"/>
                    </a:cubicBezTo>
                    <a:cubicBezTo>
                      <a:pt x="1667" y="1433"/>
                      <a:pt x="1669" y="1431"/>
                      <a:pt x="1673" y="1429"/>
                    </a:cubicBezTo>
                    <a:cubicBezTo>
                      <a:pt x="1676" y="1427"/>
                      <a:pt x="1680" y="1426"/>
                      <a:pt x="1684" y="1425"/>
                    </a:cubicBezTo>
                    <a:cubicBezTo>
                      <a:pt x="1684" y="1425"/>
                      <a:pt x="1684" y="1425"/>
                      <a:pt x="1684" y="1425"/>
                    </a:cubicBezTo>
                    <a:cubicBezTo>
                      <a:pt x="1685" y="1425"/>
                      <a:pt x="1685" y="1425"/>
                      <a:pt x="1685" y="1425"/>
                    </a:cubicBezTo>
                    <a:cubicBezTo>
                      <a:pt x="1687" y="1424"/>
                      <a:pt x="1689" y="1424"/>
                      <a:pt x="1690" y="1424"/>
                    </a:cubicBezTo>
                    <a:cubicBezTo>
                      <a:pt x="1691" y="1424"/>
                      <a:pt x="1692" y="1424"/>
                      <a:pt x="1693" y="1424"/>
                    </a:cubicBezTo>
                    <a:cubicBezTo>
                      <a:pt x="1700" y="1423"/>
                      <a:pt x="1708" y="1423"/>
                      <a:pt x="1716" y="1423"/>
                    </a:cubicBezTo>
                    <a:cubicBezTo>
                      <a:pt x="1769" y="1423"/>
                      <a:pt x="1769" y="1423"/>
                      <a:pt x="1769" y="1423"/>
                    </a:cubicBezTo>
                    <a:cubicBezTo>
                      <a:pt x="1772" y="1423"/>
                      <a:pt x="1775" y="1423"/>
                      <a:pt x="1778" y="1424"/>
                    </a:cubicBezTo>
                    <a:cubicBezTo>
                      <a:pt x="1792" y="1425"/>
                      <a:pt x="1808" y="1429"/>
                      <a:pt x="1810" y="1442"/>
                    </a:cubicBezTo>
                    <a:cubicBezTo>
                      <a:pt x="1814" y="1454"/>
                      <a:pt x="1815" y="1466"/>
                      <a:pt x="1817" y="1478"/>
                    </a:cubicBezTo>
                    <a:cubicBezTo>
                      <a:pt x="1818" y="1480"/>
                      <a:pt x="1818" y="1480"/>
                      <a:pt x="1818" y="1480"/>
                    </a:cubicBezTo>
                    <a:cubicBezTo>
                      <a:pt x="1818" y="1482"/>
                      <a:pt x="1818" y="1485"/>
                      <a:pt x="1817" y="1487"/>
                    </a:cubicBezTo>
                    <a:cubicBezTo>
                      <a:pt x="1817" y="1487"/>
                      <a:pt x="1817" y="1488"/>
                      <a:pt x="1816" y="1488"/>
                    </a:cubicBezTo>
                    <a:cubicBezTo>
                      <a:pt x="1816" y="1488"/>
                      <a:pt x="1816" y="1488"/>
                      <a:pt x="1816" y="1488"/>
                    </a:cubicBezTo>
                    <a:cubicBezTo>
                      <a:pt x="1816" y="1488"/>
                      <a:pt x="1816" y="1488"/>
                      <a:pt x="1816" y="1488"/>
                    </a:cubicBezTo>
                    <a:cubicBezTo>
                      <a:pt x="1813" y="1494"/>
                      <a:pt x="1807" y="1497"/>
                      <a:pt x="1799" y="1499"/>
                    </a:cubicBezTo>
                    <a:cubicBezTo>
                      <a:pt x="1798" y="1499"/>
                      <a:pt x="1798" y="1499"/>
                      <a:pt x="1797" y="1499"/>
                    </a:cubicBezTo>
                    <a:cubicBezTo>
                      <a:pt x="1796" y="1500"/>
                      <a:pt x="1796" y="1500"/>
                      <a:pt x="1795" y="1500"/>
                    </a:cubicBezTo>
                    <a:cubicBezTo>
                      <a:pt x="1794" y="1500"/>
                      <a:pt x="1794" y="1500"/>
                      <a:pt x="1793" y="1500"/>
                    </a:cubicBezTo>
                    <a:cubicBezTo>
                      <a:pt x="1792" y="1500"/>
                      <a:pt x="1790" y="1501"/>
                      <a:pt x="1789" y="1501"/>
                    </a:cubicBezTo>
                    <a:cubicBezTo>
                      <a:pt x="1771" y="1503"/>
                      <a:pt x="1750" y="1501"/>
                      <a:pt x="1741" y="1501"/>
                    </a:cubicBezTo>
                    <a:cubicBezTo>
                      <a:pt x="1707" y="1501"/>
                      <a:pt x="1707" y="1501"/>
                      <a:pt x="1707" y="1501"/>
                    </a:cubicBezTo>
                    <a:cubicBezTo>
                      <a:pt x="1704" y="1501"/>
                      <a:pt x="1702" y="1501"/>
                      <a:pt x="1699" y="1501"/>
                    </a:cubicBezTo>
                    <a:cubicBezTo>
                      <a:pt x="1697" y="1501"/>
                      <a:pt x="1695" y="1500"/>
                      <a:pt x="1693" y="1500"/>
                    </a:cubicBezTo>
                    <a:cubicBezTo>
                      <a:pt x="1693" y="1500"/>
                      <a:pt x="1692" y="1500"/>
                      <a:pt x="1692" y="1500"/>
                    </a:cubicBezTo>
                    <a:cubicBezTo>
                      <a:pt x="1691" y="1500"/>
                      <a:pt x="1691" y="1500"/>
                      <a:pt x="1691" y="1500"/>
                    </a:cubicBezTo>
                    <a:cubicBezTo>
                      <a:pt x="1689" y="1499"/>
                      <a:pt x="1687" y="1499"/>
                      <a:pt x="1685" y="1498"/>
                    </a:cubicBezTo>
                    <a:cubicBezTo>
                      <a:pt x="1684" y="1498"/>
                      <a:pt x="1684" y="1497"/>
                      <a:pt x="1683" y="1497"/>
                    </a:cubicBezTo>
                    <a:cubicBezTo>
                      <a:pt x="1681" y="1496"/>
                      <a:pt x="1680" y="1496"/>
                      <a:pt x="1678" y="1495"/>
                    </a:cubicBezTo>
                    <a:cubicBezTo>
                      <a:pt x="1676" y="1494"/>
                      <a:pt x="1674" y="1492"/>
                      <a:pt x="1672" y="1491"/>
                    </a:cubicBezTo>
                    <a:cubicBezTo>
                      <a:pt x="1672" y="1491"/>
                      <a:pt x="1671" y="1490"/>
                      <a:pt x="1671" y="1490"/>
                    </a:cubicBezTo>
                    <a:close/>
                    <a:moveTo>
                      <a:pt x="1680" y="1622"/>
                    </a:moveTo>
                    <a:cubicBezTo>
                      <a:pt x="1677" y="1618"/>
                      <a:pt x="1676" y="1615"/>
                      <a:pt x="1675" y="1612"/>
                    </a:cubicBezTo>
                    <a:cubicBezTo>
                      <a:pt x="1675" y="1607"/>
                      <a:pt x="1675" y="1607"/>
                      <a:pt x="1675" y="1607"/>
                    </a:cubicBezTo>
                    <a:cubicBezTo>
                      <a:pt x="1675" y="1607"/>
                      <a:pt x="1675" y="1607"/>
                      <a:pt x="1675" y="1607"/>
                    </a:cubicBezTo>
                    <a:cubicBezTo>
                      <a:pt x="1674" y="1593"/>
                      <a:pt x="1673" y="1580"/>
                      <a:pt x="1672" y="1567"/>
                    </a:cubicBezTo>
                    <a:cubicBezTo>
                      <a:pt x="1672" y="1567"/>
                      <a:pt x="1672" y="1567"/>
                      <a:pt x="1672" y="1567"/>
                    </a:cubicBezTo>
                    <a:cubicBezTo>
                      <a:pt x="1672" y="1566"/>
                      <a:pt x="1672" y="1566"/>
                      <a:pt x="1672" y="1566"/>
                    </a:cubicBezTo>
                    <a:cubicBezTo>
                      <a:pt x="1672" y="1565"/>
                      <a:pt x="1672" y="1564"/>
                      <a:pt x="1672" y="1563"/>
                    </a:cubicBezTo>
                    <a:cubicBezTo>
                      <a:pt x="1675" y="1535"/>
                      <a:pt x="1735" y="1542"/>
                      <a:pt x="1754" y="1542"/>
                    </a:cubicBezTo>
                    <a:cubicBezTo>
                      <a:pt x="1776" y="1542"/>
                      <a:pt x="1819" y="1537"/>
                      <a:pt x="1832" y="1559"/>
                    </a:cubicBezTo>
                    <a:cubicBezTo>
                      <a:pt x="1833" y="1561"/>
                      <a:pt x="1835" y="1563"/>
                      <a:pt x="1835" y="1565"/>
                    </a:cubicBezTo>
                    <a:cubicBezTo>
                      <a:pt x="1836" y="1568"/>
                      <a:pt x="1836" y="1568"/>
                      <a:pt x="1836" y="1568"/>
                    </a:cubicBezTo>
                    <a:cubicBezTo>
                      <a:pt x="1836" y="1568"/>
                      <a:pt x="1836" y="1568"/>
                      <a:pt x="1836" y="1568"/>
                    </a:cubicBezTo>
                    <a:cubicBezTo>
                      <a:pt x="1837" y="1575"/>
                      <a:pt x="1838" y="1581"/>
                      <a:pt x="1840" y="1588"/>
                    </a:cubicBezTo>
                    <a:cubicBezTo>
                      <a:pt x="1844" y="1611"/>
                      <a:pt x="1844" y="1611"/>
                      <a:pt x="1844" y="1611"/>
                    </a:cubicBezTo>
                    <a:cubicBezTo>
                      <a:pt x="1845" y="1615"/>
                      <a:pt x="1844" y="1618"/>
                      <a:pt x="1843" y="1621"/>
                    </a:cubicBezTo>
                    <a:cubicBezTo>
                      <a:pt x="1842" y="1623"/>
                      <a:pt x="1840" y="1625"/>
                      <a:pt x="1838" y="1627"/>
                    </a:cubicBezTo>
                    <a:cubicBezTo>
                      <a:pt x="1838" y="1627"/>
                      <a:pt x="1837" y="1628"/>
                      <a:pt x="1836" y="1629"/>
                    </a:cubicBezTo>
                    <a:cubicBezTo>
                      <a:pt x="1836" y="1629"/>
                      <a:pt x="1835" y="1629"/>
                      <a:pt x="1835" y="1630"/>
                    </a:cubicBezTo>
                    <a:cubicBezTo>
                      <a:pt x="1835" y="1630"/>
                      <a:pt x="1834" y="1630"/>
                      <a:pt x="1834" y="1630"/>
                    </a:cubicBezTo>
                    <a:cubicBezTo>
                      <a:pt x="1833" y="1631"/>
                      <a:pt x="1832" y="1631"/>
                      <a:pt x="1830" y="1632"/>
                    </a:cubicBezTo>
                    <a:cubicBezTo>
                      <a:pt x="1829" y="1633"/>
                      <a:pt x="1828" y="1633"/>
                      <a:pt x="1827" y="1634"/>
                    </a:cubicBezTo>
                    <a:cubicBezTo>
                      <a:pt x="1826" y="1634"/>
                      <a:pt x="1825" y="1634"/>
                      <a:pt x="1825" y="1634"/>
                    </a:cubicBezTo>
                    <a:cubicBezTo>
                      <a:pt x="1824" y="1635"/>
                      <a:pt x="1823" y="1635"/>
                      <a:pt x="1822" y="1635"/>
                    </a:cubicBezTo>
                    <a:cubicBezTo>
                      <a:pt x="1821" y="1635"/>
                      <a:pt x="1820" y="1636"/>
                      <a:pt x="1819" y="1636"/>
                    </a:cubicBezTo>
                    <a:cubicBezTo>
                      <a:pt x="1818" y="1636"/>
                      <a:pt x="1818" y="1636"/>
                      <a:pt x="1818" y="1636"/>
                    </a:cubicBezTo>
                    <a:cubicBezTo>
                      <a:pt x="1816" y="1636"/>
                      <a:pt x="1814" y="1637"/>
                      <a:pt x="1812" y="1637"/>
                    </a:cubicBezTo>
                    <a:cubicBezTo>
                      <a:pt x="1809" y="1637"/>
                      <a:pt x="1807" y="1637"/>
                      <a:pt x="1805" y="1637"/>
                    </a:cubicBezTo>
                    <a:cubicBezTo>
                      <a:pt x="1805" y="1637"/>
                      <a:pt x="1805" y="1637"/>
                      <a:pt x="1805" y="1637"/>
                    </a:cubicBezTo>
                    <a:cubicBezTo>
                      <a:pt x="1804" y="1637"/>
                      <a:pt x="1804" y="1637"/>
                      <a:pt x="1804" y="1637"/>
                    </a:cubicBezTo>
                    <a:cubicBezTo>
                      <a:pt x="1804" y="1637"/>
                      <a:pt x="1804" y="1637"/>
                      <a:pt x="1804" y="1637"/>
                    </a:cubicBezTo>
                    <a:cubicBezTo>
                      <a:pt x="1777" y="1637"/>
                      <a:pt x="1750" y="1637"/>
                      <a:pt x="1722" y="1638"/>
                    </a:cubicBezTo>
                    <a:cubicBezTo>
                      <a:pt x="1719" y="1638"/>
                      <a:pt x="1716" y="1637"/>
                      <a:pt x="1714" y="1637"/>
                    </a:cubicBezTo>
                    <a:cubicBezTo>
                      <a:pt x="1713" y="1637"/>
                      <a:pt x="1712" y="1637"/>
                      <a:pt x="1712" y="1637"/>
                    </a:cubicBezTo>
                    <a:cubicBezTo>
                      <a:pt x="1709" y="1636"/>
                      <a:pt x="1707" y="1636"/>
                      <a:pt x="1705" y="1636"/>
                    </a:cubicBezTo>
                    <a:cubicBezTo>
                      <a:pt x="1705" y="1636"/>
                      <a:pt x="1705" y="1636"/>
                      <a:pt x="1705" y="1636"/>
                    </a:cubicBezTo>
                    <a:cubicBezTo>
                      <a:pt x="1704" y="1635"/>
                      <a:pt x="1704" y="1635"/>
                      <a:pt x="1704" y="1635"/>
                    </a:cubicBezTo>
                    <a:cubicBezTo>
                      <a:pt x="1701" y="1635"/>
                      <a:pt x="1699" y="1634"/>
                      <a:pt x="1697" y="1633"/>
                    </a:cubicBezTo>
                    <a:cubicBezTo>
                      <a:pt x="1696" y="1633"/>
                      <a:pt x="1695" y="1632"/>
                      <a:pt x="1695" y="1632"/>
                    </a:cubicBezTo>
                    <a:cubicBezTo>
                      <a:pt x="1693" y="1632"/>
                      <a:pt x="1692" y="1631"/>
                      <a:pt x="1691" y="1630"/>
                    </a:cubicBezTo>
                    <a:cubicBezTo>
                      <a:pt x="1691" y="1630"/>
                      <a:pt x="1690" y="1630"/>
                      <a:pt x="1690" y="1630"/>
                    </a:cubicBezTo>
                    <a:cubicBezTo>
                      <a:pt x="1686" y="1628"/>
                      <a:pt x="1682" y="1625"/>
                      <a:pt x="1680" y="1622"/>
                    </a:cubicBezTo>
                    <a:close/>
                    <a:moveTo>
                      <a:pt x="1875" y="1783"/>
                    </a:moveTo>
                    <a:cubicBezTo>
                      <a:pt x="1873" y="1787"/>
                      <a:pt x="1870" y="1790"/>
                      <a:pt x="1866" y="1793"/>
                    </a:cubicBezTo>
                    <a:cubicBezTo>
                      <a:pt x="1862" y="1796"/>
                      <a:pt x="1858" y="1799"/>
                      <a:pt x="1852" y="1800"/>
                    </a:cubicBezTo>
                    <a:cubicBezTo>
                      <a:pt x="1846" y="1802"/>
                      <a:pt x="1840" y="1803"/>
                      <a:pt x="1833" y="1803"/>
                    </a:cubicBezTo>
                    <a:cubicBezTo>
                      <a:pt x="1815" y="1803"/>
                      <a:pt x="1815" y="1803"/>
                      <a:pt x="1815" y="1803"/>
                    </a:cubicBezTo>
                    <a:cubicBezTo>
                      <a:pt x="1814" y="1803"/>
                      <a:pt x="1814" y="1803"/>
                      <a:pt x="1814" y="1803"/>
                    </a:cubicBezTo>
                    <a:cubicBezTo>
                      <a:pt x="1789" y="1803"/>
                      <a:pt x="1765" y="1803"/>
                      <a:pt x="1740" y="1803"/>
                    </a:cubicBezTo>
                    <a:cubicBezTo>
                      <a:pt x="1737" y="1803"/>
                      <a:pt x="1734" y="1803"/>
                      <a:pt x="1731" y="1803"/>
                    </a:cubicBezTo>
                    <a:cubicBezTo>
                      <a:pt x="1730" y="1803"/>
                      <a:pt x="1730" y="1803"/>
                      <a:pt x="1729" y="1803"/>
                    </a:cubicBezTo>
                    <a:cubicBezTo>
                      <a:pt x="1726" y="1802"/>
                      <a:pt x="1724" y="1802"/>
                      <a:pt x="1721" y="1801"/>
                    </a:cubicBezTo>
                    <a:cubicBezTo>
                      <a:pt x="1721" y="1801"/>
                      <a:pt x="1721" y="1801"/>
                      <a:pt x="1720" y="1801"/>
                    </a:cubicBezTo>
                    <a:cubicBezTo>
                      <a:pt x="1720" y="1801"/>
                      <a:pt x="1720" y="1801"/>
                      <a:pt x="1720" y="1801"/>
                    </a:cubicBezTo>
                    <a:cubicBezTo>
                      <a:pt x="1709" y="1798"/>
                      <a:pt x="1698" y="1792"/>
                      <a:pt x="1692" y="1783"/>
                    </a:cubicBezTo>
                    <a:cubicBezTo>
                      <a:pt x="1692" y="1783"/>
                      <a:pt x="1692" y="1783"/>
                      <a:pt x="1692" y="1783"/>
                    </a:cubicBezTo>
                    <a:cubicBezTo>
                      <a:pt x="1692" y="1783"/>
                      <a:pt x="1692" y="1783"/>
                      <a:pt x="1692" y="1783"/>
                    </a:cubicBezTo>
                    <a:cubicBezTo>
                      <a:pt x="1691" y="1782"/>
                      <a:pt x="1690" y="1780"/>
                      <a:pt x="1690" y="1778"/>
                    </a:cubicBezTo>
                    <a:cubicBezTo>
                      <a:pt x="1689" y="1777"/>
                      <a:pt x="1689" y="1776"/>
                      <a:pt x="1689" y="1775"/>
                    </a:cubicBezTo>
                    <a:cubicBezTo>
                      <a:pt x="1688" y="1774"/>
                      <a:pt x="1688" y="1773"/>
                      <a:pt x="1688" y="1772"/>
                    </a:cubicBezTo>
                    <a:cubicBezTo>
                      <a:pt x="1688" y="1772"/>
                      <a:pt x="1688" y="1771"/>
                      <a:pt x="1688" y="1771"/>
                    </a:cubicBezTo>
                    <a:cubicBezTo>
                      <a:pt x="1687" y="1769"/>
                      <a:pt x="1687" y="1769"/>
                      <a:pt x="1687" y="1769"/>
                    </a:cubicBezTo>
                    <a:cubicBezTo>
                      <a:pt x="1687" y="1769"/>
                      <a:pt x="1687" y="1769"/>
                      <a:pt x="1687" y="1769"/>
                    </a:cubicBezTo>
                    <a:cubicBezTo>
                      <a:pt x="1686" y="1756"/>
                      <a:pt x="1685" y="1742"/>
                      <a:pt x="1684" y="1728"/>
                    </a:cubicBezTo>
                    <a:cubicBezTo>
                      <a:pt x="1684" y="1725"/>
                      <a:pt x="1684" y="1723"/>
                      <a:pt x="1684" y="1721"/>
                    </a:cubicBezTo>
                    <a:cubicBezTo>
                      <a:pt x="1683" y="1714"/>
                      <a:pt x="1683" y="1714"/>
                      <a:pt x="1683" y="1714"/>
                    </a:cubicBezTo>
                    <a:cubicBezTo>
                      <a:pt x="1683" y="1713"/>
                      <a:pt x="1683" y="1713"/>
                      <a:pt x="1683" y="1713"/>
                    </a:cubicBezTo>
                    <a:cubicBezTo>
                      <a:pt x="1683" y="1711"/>
                      <a:pt x="1683" y="1710"/>
                      <a:pt x="1684" y="1709"/>
                    </a:cubicBezTo>
                    <a:cubicBezTo>
                      <a:pt x="1684" y="1708"/>
                      <a:pt x="1684" y="1707"/>
                      <a:pt x="1684" y="1707"/>
                    </a:cubicBezTo>
                    <a:cubicBezTo>
                      <a:pt x="1685" y="1706"/>
                      <a:pt x="1685" y="1705"/>
                      <a:pt x="1685" y="1704"/>
                    </a:cubicBezTo>
                    <a:cubicBezTo>
                      <a:pt x="1686" y="1703"/>
                      <a:pt x="1686" y="1703"/>
                      <a:pt x="1686" y="1702"/>
                    </a:cubicBezTo>
                    <a:cubicBezTo>
                      <a:pt x="1686" y="1702"/>
                      <a:pt x="1686" y="1702"/>
                      <a:pt x="1686" y="1702"/>
                    </a:cubicBezTo>
                    <a:cubicBezTo>
                      <a:pt x="1687" y="1700"/>
                      <a:pt x="1688" y="1699"/>
                      <a:pt x="1689" y="1698"/>
                    </a:cubicBezTo>
                    <a:cubicBezTo>
                      <a:pt x="1690" y="1697"/>
                      <a:pt x="1691" y="1697"/>
                      <a:pt x="1691" y="1696"/>
                    </a:cubicBezTo>
                    <a:cubicBezTo>
                      <a:pt x="1692" y="1695"/>
                      <a:pt x="1693" y="1695"/>
                      <a:pt x="1694" y="1694"/>
                    </a:cubicBezTo>
                    <a:cubicBezTo>
                      <a:pt x="1695" y="1694"/>
                      <a:pt x="1695" y="1693"/>
                      <a:pt x="1695" y="1693"/>
                    </a:cubicBezTo>
                    <a:cubicBezTo>
                      <a:pt x="1695" y="1693"/>
                      <a:pt x="1696" y="1693"/>
                      <a:pt x="1696" y="1693"/>
                    </a:cubicBezTo>
                    <a:cubicBezTo>
                      <a:pt x="1698" y="1692"/>
                      <a:pt x="1699" y="1691"/>
                      <a:pt x="1701" y="1690"/>
                    </a:cubicBezTo>
                    <a:cubicBezTo>
                      <a:pt x="1702" y="1690"/>
                      <a:pt x="1702" y="1689"/>
                      <a:pt x="1702" y="1689"/>
                    </a:cubicBezTo>
                    <a:cubicBezTo>
                      <a:pt x="1703" y="1689"/>
                      <a:pt x="1703" y="1689"/>
                      <a:pt x="1703" y="1689"/>
                    </a:cubicBezTo>
                    <a:cubicBezTo>
                      <a:pt x="1704" y="1689"/>
                      <a:pt x="1704" y="1689"/>
                      <a:pt x="1705" y="1688"/>
                    </a:cubicBezTo>
                    <a:cubicBezTo>
                      <a:pt x="1706" y="1688"/>
                      <a:pt x="1708" y="1687"/>
                      <a:pt x="1709" y="1687"/>
                    </a:cubicBezTo>
                    <a:cubicBezTo>
                      <a:pt x="1710" y="1687"/>
                      <a:pt x="1711" y="1686"/>
                      <a:pt x="1712" y="1686"/>
                    </a:cubicBezTo>
                    <a:cubicBezTo>
                      <a:pt x="1713" y="1686"/>
                      <a:pt x="1714" y="1686"/>
                      <a:pt x="1714" y="1686"/>
                    </a:cubicBezTo>
                    <a:cubicBezTo>
                      <a:pt x="1717" y="1685"/>
                      <a:pt x="1720" y="1685"/>
                      <a:pt x="1723" y="1685"/>
                    </a:cubicBezTo>
                    <a:cubicBezTo>
                      <a:pt x="1723" y="1685"/>
                      <a:pt x="1724" y="1685"/>
                      <a:pt x="1724" y="1685"/>
                    </a:cubicBezTo>
                    <a:cubicBezTo>
                      <a:pt x="1725" y="1685"/>
                      <a:pt x="1726" y="1685"/>
                      <a:pt x="1727" y="1685"/>
                    </a:cubicBezTo>
                    <a:cubicBezTo>
                      <a:pt x="1731" y="1685"/>
                      <a:pt x="1731" y="1685"/>
                      <a:pt x="1731" y="1685"/>
                    </a:cubicBezTo>
                    <a:cubicBezTo>
                      <a:pt x="1736" y="1684"/>
                      <a:pt x="1740" y="1684"/>
                      <a:pt x="1744" y="1684"/>
                    </a:cubicBezTo>
                    <a:cubicBezTo>
                      <a:pt x="1748" y="1684"/>
                      <a:pt x="1752" y="1684"/>
                      <a:pt x="1755" y="1684"/>
                    </a:cubicBezTo>
                    <a:cubicBezTo>
                      <a:pt x="1791" y="1684"/>
                      <a:pt x="1791" y="1684"/>
                      <a:pt x="1791" y="1684"/>
                    </a:cubicBezTo>
                    <a:cubicBezTo>
                      <a:pt x="1801" y="1684"/>
                      <a:pt x="1811" y="1684"/>
                      <a:pt x="1820" y="1685"/>
                    </a:cubicBezTo>
                    <a:cubicBezTo>
                      <a:pt x="1822" y="1685"/>
                      <a:pt x="1823" y="1685"/>
                      <a:pt x="1825" y="1685"/>
                    </a:cubicBezTo>
                    <a:cubicBezTo>
                      <a:pt x="1826" y="1686"/>
                      <a:pt x="1827" y="1686"/>
                      <a:pt x="1828" y="1686"/>
                    </a:cubicBezTo>
                    <a:cubicBezTo>
                      <a:pt x="1828" y="1686"/>
                      <a:pt x="1829" y="1686"/>
                      <a:pt x="1830" y="1686"/>
                    </a:cubicBezTo>
                    <a:cubicBezTo>
                      <a:pt x="1830" y="1686"/>
                      <a:pt x="1831" y="1686"/>
                      <a:pt x="1831" y="1687"/>
                    </a:cubicBezTo>
                    <a:cubicBezTo>
                      <a:pt x="1832" y="1687"/>
                      <a:pt x="1832" y="1687"/>
                      <a:pt x="1833" y="1687"/>
                    </a:cubicBezTo>
                    <a:cubicBezTo>
                      <a:pt x="1834" y="1687"/>
                      <a:pt x="1836" y="1688"/>
                      <a:pt x="1838" y="1689"/>
                    </a:cubicBezTo>
                    <a:cubicBezTo>
                      <a:pt x="1839" y="1689"/>
                      <a:pt x="1840" y="1689"/>
                      <a:pt x="1841" y="1690"/>
                    </a:cubicBezTo>
                    <a:cubicBezTo>
                      <a:pt x="1842" y="1690"/>
                      <a:pt x="1842" y="1690"/>
                      <a:pt x="1843" y="1691"/>
                    </a:cubicBezTo>
                    <a:cubicBezTo>
                      <a:pt x="1845" y="1691"/>
                      <a:pt x="1846" y="1692"/>
                      <a:pt x="1847" y="1693"/>
                    </a:cubicBezTo>
                    <a:cubicBezTo>
                      <a:pt x="1852" y="1695"/>
                      <a:pt x="1856" y="1698"/>
                      <a:pt x="1859" y="1702"/>
                    </a:cubicBezTo>
                    <a:cubicBezTo>
                      <a:pt x="1862" y="1705"/>
                      <a:pt x="1864" y="1709"/>
                      <a:pt x="1865" y="1713"/>
                    </a:cubicBezTo>
                    <a:cubicBezTo>
                      <a:pt x="1870" y="1736"/>
                      <a:pt x="1870" y="1736"/>
                      <a:pt x="1870" y="1736"/>
                    </a:cubicBezTo>
                    <a:cubicBezTo>
                      <a:pt x="1871" y="1746"/>
                      <a:pt x="1873" y="1755"/>
                      <a:pt x="1875" y="1764"/>
                    </a:cubicBezTo>
                    <a:cubicBezTo>
                      <a:pt x="1875" y="1764"/>
                      <a:pt x="1875" y="1764"/>
                      <a:pt x="1875" y="1764"/>
                    </a:cubicBezTo>
                    <a:cubicBezTo>
                      <a:pt x="1876" y="1770"/>
                      <a:pt x="1876" y="1770"/>
                      <a:pt x="1876" y="1770"/>
                    </a:cubicBezTo>
                    <a:cubicBezTo>
                      <a:pt x="1877" y="1775"/>
                      <a:pt x="1877" y="1779"/>
                      <a:pt x="1875" y="1783"/>
                    </a:cubicBezTo>
                    <a:close/>
                    <a:moveTo>
                      <a:pt x="2041" y="1494"/>
                    </a:moveTo>
                    <a:cubicBezTo>
                      <a:pt x="2036" y="1492"/>
                      <a:pt x="2032" y="1490"/>
                      <a:pt x="2030" y="1487"/>
                    </a:cubicBezTo>
                    <a:cubicBezTo>
                      <a:pt x="2027" y="1485"/>
                      <a:pt x="2024" y="1482"/>
                      <a:pt x="2023" y="1479"/>
                    </a:cubicBezTo>
                    <a:cubicBezTo>
                      <a:pt x="2021" y="1474"/>
                      <a:pt x="2021" y="1474"/>
                      <a:pt x="2021" y="1474"/>
                    </a:cubicBezTo>
                    <a:cubicBezTo>
                      <a:pt x="2019" y="1467"/>
                      <a:pt x="2016" y="1460"/>
                      <a:pt x="2014" y="1453"/>
                    </a:cubicBezTo>
                    <a:cubicBezTo>
                      <a:pt x="2012" y="1449"/>
                      <a:pt x="2009" y="1444"/>
                      <a:pt x="2009" y="1439"/>
                    </a:cubicBezTo>
                    <a:cubicBezTo>
                      <a:pt x="2009" y="1439"/>
                      <a:pt x="2009" y="1438"/>
                      <a:pt x="2009" y="1437"/>
                    </a:cubicBezTo>
                    <a:cubicBezTo>
                      <a:pt x="2009" y="1437"/>
                      <a:pt x="2009" y="1437"/>
                      <a:pt x="2009" y="1437"/>
                    </a:cubicBezTo>
                    <a:cubicBezTo>
                      <a:pt x="2009" y="1436"/>
                      <a:pt x="2009" y="1436"/>
                      <a:pt x="2009" y="1436"/>
                    </a:cubicBezTo>
                    <a:cubicBezTo>
                      <a:pt x="2010" y="1435"/>
                      <a:pt x="2009" y="1435"/>
                      <a:pt x="2010" y="1434"/>
                    </a:cubicBezTo>
                    <a:cubicBezTo>
                      <a:pt x="2010" y="1434"/>
                      <a:pt x="2010" y="1434"/>
                      <a:pt x="2010" y="1434"/>
                    </a:cubicBezTo>
                    <a:cubicBezTo>
                      <a:pt x="2016" y="1421"/>
                      <a:pt x="2039" y="1423"/>
                      <a:pt x="2051" y="1423"/>
                    </a:cubicBezTo>
                    <a:cubicBezTo>
                      <a:pt x="2110" y="1422"/>
                      <a:pt x="2110" y="1422"/>
                      <a:pt x="2110" y="1422"/>
                    </a:cubicBezTo>
                    <a:cubicBezTo>
                      <a:pt x="2115" y="1422"/>
                      <a:pt x="2120" y="1423"/>
                      <a:pt x="2125" y="1424"/>
                    </a:cubicBezTo>
                    <a:cubicBezTo>
                      <a:pt x="2126" y="1424"/>
                      <a:pt x="2128" y="1424"/>
                      <a:pt x="2129" y="1425"/>
                    </a:cubicBezTo>
                    <a:cubicBezTo>
                      <a:pt x="2129" y="1425"/>
                      <a:pt x="2130" y="1425"/>
                      <a:pt x="2131" y="1425"/>
                    </a:cubicBezTo>
                    <a:cubicBezTo>
                      <a:pt x="2132" y="1425"/>
                      <a:pt x="2133" y="1426"/>
                      <a:pt x="2133" y="1426"/>
                    </a:cubicBezTo>
                    <a:cubicBezTo>
                      <a:pt x="2135" y="1426"/>
                      <a:pt x="2137" y="1427"/>
                      <a:pt x="2138" y="1428"/>
                    </a:cubicBezTo>
                    <a:cubicBezTo>
                      <a:pt x="2139" y="1428"/>
                      <a:pt x="2139" y="1428"/>
                      <a:pt x="2139" y="1428"/>
                    </a:cubicBezTo>
                    <a:cubicBezTo>
                      <a:pt x="2139" y="1428"/>
                      <a:pt x="2139" y="1428"/>
                      <a:pt x="2140" y="1428"/>
                    </a:cubicBezTo>
                    <a:cubicBezTo>
                      <a:pt x="2141" y="1429"/>
                      <a:pt x="2142" y="1429"/>
                      <a:pt x="2144" y="1430"/>
                    </a:cubicBezTo>
                    <a:cubicBezTo>
                      <a:pt x="2145" y="1431"/>
                      <a:pt x="2146" y="1431"/>
                      <a:pt x="2146" y="1431"/>
                    </a:cubicBezTo>
                    <a:cubicBezTo>
                      <a:pt x="2147" y="1432"/>
                      <a:pt x="2147" y="1432"/>
                      <a:pt x="2148" y="1432"/>
                    </a:cubicBezTo>
                    <a:cubicBezTo>
                      <a:pt x="2148" y="1433"/>
                      <a:pt x="2148" y="1433"/>
                      <a:pt x="2149" y="1433"/>
                    </a:cubicBezTo>
                    <a:cubicBezTo>
                      <a:pt x="2149" y="1433"/>
                      <a:pt x="2150" y="1434"/>
                      <a:pt x="2150" y="1434"/>
                    </a:cubicBezTo>
                    <a:cubicBezTo>
                      <a:pt x="2153" y="1436"/>
                      <a:pt x="2156" y="1439"/>
                      <a:pt x="2157" y="1442"/>
                    </a:cubicBezTo>
                    <a:cubicBezTo>
                      <a:pt x="2157" y="1442"/>
                      <a:pt x="2157" y="1442"/>
                      <a:pt x="2157" y="1442"/>
                    </a:cubicBezTo>
                    <a:cubicBezTo>
                      <a:pt x="2163" y="1450"/>
                      <a:pt x="2166" y="1460"/>
                      <a:pt x="2170" y="1468"/>
                    </a:cubicBezTo>
                    <a:cubicBezTo>
                      <a:pt x="2170" y="1468"/>
                      <a:pt x="2170" y="1468"/>
                      <a:pt x="2170" y="1468"/>
                    </a:cubicBezTo>
                    <a:cubicBezTo>
                      <a:pt x="2172" y="1473"/>
                      <a:pt x="2176" y="1477"/>
                      <a:pt x="2177" y="1482"/>
                    </a:cubicBezTo>
                    <a:cubicBezTo>
                      <a:pt x="2177" y="1482"/>
                      <a:pt x="2177" y="1483"/>
                      <a:pt x="2177" y="1483"/>
                    </a:cubicBezTo>
                    <a:cubicBezTo>
                      <a:pt x="2177" y="1483"/>
                      <a:pt x="2177" y="1483"/>
                      <a:pt x="2177" y="1483"/>
                    </a:cubicBezTo>
                    <a:cubicBezTo>
                      <a:pt x="2178" y="1492"/>
                      <a:pt x="2170" y="1496"/>
                      <a:pt x="2162" y="1498"/>
                    </a:cubicBezTo>
                    <a:cubicBezTo>
                      <a:pt x="2161" y="1498"/>
                      <a:pt x="2161" y="1498"/>
                      <a:pt x="2161" y="1499"/>
                    </a:cubicBezTo>
                    <a:cubicBezTo>
                      <a:pt x="2160" y="1499"/>
                      <a:pt x="2160" y="1499"/>
                      <a:pt x="2159" y="1499"/>
                    </a:cubicBezTo>
                    <a:cubicBezTo>
                      <a:pt x="2158" y="1499"/>
                      <a:pt x="2156" y="1499"/>
                      <a:pt x="2155" y="1500"/>
                    </a:cubicBezTo>
                    <a:cubicBezTo>
                      <a:pt x="2154" y="1500"/>
                      <a:pt x="2154" y="1500"/>
                      <a:pt x="2153" y="1500"/>
                    </a:cubicBezTo>
                    <a:cubicBezTo>
                      <a:pt x="2152" y="1500"/>
                      <a:pt x="2150" y="1500"/>
                      <a:pt x="2149" y="1500"/>
                    </a:cubicBezTo>
                    <a:cubicBezTo>
                      <a:pt x="2148" y="1500"/>
                      <a:pt x="2147" y="1500"/>
                      <a:pt x="2146" y="1500"/>
                    </a:cubicBezTo>
                    <a:cubicBezTo>
                      <a:pt x="2146" y="1500"/>
                      <a:pt x="2146" y="1500"/>
                      <a:pt x="2146" y="1500"/>
                    </a:cubicBezTo>
                    <a:cubicBezTo>
                      <a:pt x="2144" y="1500"/>
                      <a:pt x="2144" y="1500"/>
                      <a:pt x="2144" y="1500"/>
                    </a:cubicBezTo>
                    <a:cubicBezTo>
                      <a:pt x="2135" y="1500"/>
                      <a:pt x="2126" y="1500"/>
                      <a:pt x="2117" y="1500"/>
                    </a:cubicBezTo>
                    <a:cubicBezTo>
                      <a:pt x="2102" y="1500"/>
                      <a:pt x="2087" y="1500"/>
                      <a:pt x="2072" y="1500"/>
                    </a:cubicBezTo>
                    <a:cubicBezTo>
                      <a:pt x="2061" y="1500"/>
                      <a:pt x="2050" y="1499"/>
                      <a:pt x="2041" y="1494"/>
                    </a:cubicBezTo>
                    <a:cubicBezTo>
                      <a:pt x="2041" y="1494"/>
                      <a:pt x="2041" y="1494"/>
                      <a:pt x="2041" y="1494"/>
                    </a:cubicBezTo>
                    <a:close/>
                    <a:moveTo>
                      <a:pt x="2079" y="1621"/>
                    </a:moveTo>
                    <a:cubicBezTo>
                      <a:pt x="2076" y="1617"/>
                      <a:pt x="2073" y="1614"/>
                      <a:pt x="2072" y="1611"/>
                    </a:cubicBezTo>
                    <a:cubicBezTo>
                      <a:pt x="2064" y="1588"/>
                      <a:pt x="2064" y="1588"/>
                      <a:pt x="2064" y="1588"/>
                    </a:cubicBezTo>
                    <a:cubicBezTo>
                      <a:pt x="2061" y="1581"/>
                      <a:pt x="2059" y="1575"/>
                      <a:pt x="2056" y="1568"/>
                    </a:cubicBezTo>
                    <a:cubicBezTo>
                      <a:pt x="2056" y="1568"/>
                      <a:pt x="2056" y="1568"/>
                      <a:pt x="2056" y="1568"/>
                    </a:cubicBezTo>
                    <a:cubicBezTo>
                      <a:pt x="2055" y="1565"/>
                      <a:pt x="2055" y="1565"/>
                      <a:pt x="2055" y="1565"/>
                    </a:cubicBezTo>
                    <a:cubicBezTo>
                      <a:pt x="2054" y="1561"/>
                      <a:pt x="2054" y="1558"/>
                      <a:pt x="2055" y="1555"/>
                    </a:cubicBezTo>
                    <a:cubicBezTo>
                      <a:pt x="2056" y="1553"/>
                      <a:pt x="2057" y="1552"/>
                      <a:pt x="2059" y="1550"/>
                    </a:cubicBezTo>
                    <a:cubicBezTo>
                      <a:pt x="2059" y="1550"/>
                      <a:pt x="2059" y="1550"/>
                      <a:pt x="2060" y="1549"/>
                    </a:cubicBezTo>
                    <a:cubicBezTo>
                      <a:pt x="2060" y="1549"/>
                      <a:pt x="2061" y="1548"/>
                      <a:pt x="2061" y="1548"/>
                    </a:cubicBezTo>
                    <a:cubicBezTo>
                      <a:pt x="2064" y="1546"/>
                      <a:pt x="2068" y="1544"/>
                      <a:pt x="2072" y="1543"/>
                    </a:cubicBezTo>
                    <a:cubicBezTo>
                      <a:pt x="2076" y="1542"/>
                      <a:pt x="2080" y="1542"/>
                      <a:pt x="2084" y="1541"/>
                    </a:cubicBezTo>
                    <a:cubicBezTo>
                      <a:pt x="2100" y="1540"/>
                      <a:pt x="2117" y="1541"/>
                      <a:pt x="2125" y="1541"/>
                    </a:cubicBezTo>
                    <a:cubicBezTo>
                      <a:pt x="2153" y="1541"/>
                      <a:pt x="2202" y="1535"/>
                      <a:pt x="2218" y="1564"/>
                    </a:cubicBezTo>
                    <a:cubicBezTo>
                      <a:pt x="2218" y="1564"/>
                      <a:pt x="2218" y="1564"/>
                      <a:pt x="2218" y="1564"/>
                    </a:cubicBezTo>
                    <a:cubicBezTo>
                      <a:pt x="2218" y="1565"/>
                      <a:pt x="2218" y="1565"/>
                      <a:pt x="2218" y="1565"/>
                    </a:cubicBezTo>
                    <a:cubicBezTo>
                      <a:pt x="2218" y="1565"/>
                      <a:pt x="2218" y="1565"/>
                      <a:pt x="2218" y="1565"/>
                    </a:cubicBezTo>
                    <a:cubicBezTo>
                      <a:pt x="2224" y="1577"/>
                      <a:pt x="2230" y="1589"/>
                      <a:pt x="2236" y="1601"/>
                    </a:cubicBezTo>
                    <a:cubicBezTo>
                      <a:pt x="2238" y="1605"/>
                      <a:pt x="2241" y="1609"/>
                      <a:pt x="2242" y="1614"/>
                    </a:cubicBezTo>
                    <a:cubicBezTo>
                      <a:pt x="2242" y="1614"/>
                      <a:pt x="2242" y="1614"/>
                      <a:pt x="2242" y="1614"/>
                    </a:cubicBezTo>
                    <a:cubicBezTo>
                      <a:pt x="2242" y="1615"/>
                      <a:pt x="2242" y="1616"/>
                      <a:pt x="2242" y="1617"/>
                    </a:cubicBezTo>
                    <a:cubicBezTo>
                      <a:pt x="2242" y="1618"/>
                      <a:pt x="2242" y="1619"/>
                      <a:pt x="2242" y="1620"/>
                    </a:cubicBezTo>
                    <a:cubicBezTo>
                      <a:pt x="2242" y="1620"/>
                      <a:pt x="2242" y="1620"/>
                      <a:pt x="2242" y="1620"/>
                    </a:cubicBezTo>
                    <a:cubicBezTo>
                      <a:pt x="2242" y="1620"/>
                      <a:pt x="2242" y="1621"/>
                      <a:pt x="2242" y="1621"/>
                    </a:cubicBezTo>
                    <a:cubicBezTo>
                      <a:pt x="2242" y="1622"/>
                      <a:pt x="2241" y="1623"/>
                      <a:pt x="2240" y="1624"/>
                    </a:cubicBezTo>
                    <a:cubicBezTo>
                      <a:pt x="2240" y="1625"/>
                      <a:pt x="2240" y="1625"/>
                      <a:pt x="2240" y="1625"/>
                    </a:cubicBezTo>
                    <a:cubicBezTo>
                      <a:pt x="2239" y="1626"/>
                      <a:pt x="2238" y="1627"/>
                      <a:pt x="2237" y="1628"/>
                    </a:cubicBezTo>
                    <a:cubicBezTo>
                      <a:pt x="2237" y="1628"/>
                      <a:pt x="2237" y="1628"/>
                      <a:pt x="2237" y="1628"/>
                    </a:cubicBezTo>
                    <a:cubicBezTo>
                      <a:pt x="2236" y="1629"/>
                      <a:pt x="2236" y="1629"/>
                      <a:pt x="2236" y="1629"/>
                    </a:cubicBezTo>
                    <a:cubicBezTo>
                      <a:pt x="2235" y="1630"/>
                      <a:pt x="2234" y="1630"/>
                      <a:pt x="2234" y="1630"/>
                    </a:cubicBezTo>
                    <a:cubicBezTo>
                      <a:pt x="2231" y="1632"/>
                      <a:pt x="2229" y="1633"/>
                      <a:pt x="2225" y="1634"/>
                    </a:cubicBezTo>
                    <a:cubicBezTo>
                      <a:pt x="2225" y="1634"/>
                      <a:pt x="2224" y="1635"/>
                      <a:pt x="2223" y="1635"/>
                    </a:cubicBezTo>
                    <a:cubicBezTo>
                      <a:pt x="2221" y="1635"/>
                      <a:pt x="2220" y="1635"/>
                      <a:pt x="2219" y="1636"/>
                    </a:cubicBezTo>
                    <a:cubicBezTo>
                      <a:pt x="2218" y="1636"/>
                      <a:pt x="2218" y="1636"/>
                      <a:pt x="2217" y="1636"/>
                    </a:cubicBezTo>
                    <a:cubicBezTo>
                      <a:pt x="2217" y="1636"/>
                      <a:pt x="2216" y="1636"/>
                      <a:pt x="2216" y="1636"/>
                    </a:cubicBezTo>
                    <a:cubicBezTo>
                      <a:pt x="2187" y="1639"/>
                      <a:pt x="2156" y="1636"/>
                      <a:pt x="2126" y="1637"/>
                    </a:cubicBezTo>
                    <a:cubicBezTo>
                      <a:pt x="2123" y="1637"/>
                      <a:pt x="2120" y="1636"/>
                      <a:pt x="2117" y="1636"/>
                    </a:cubicBezTo>
                    <a:cubicBezTo>
                      <a:pt x="2117" y="1636"/>
                      <a:pt x="2117" y="1636"/>
                      <a:pt x="2117" y="1636"/>
                    </a:cubicBezTo>
                    <a:cubicBezTo>
                      <a:pt x="2106" y="1635"/>
                      <a:pt x="2095" y="1631"/>
                      <a:pt x="2086" y="1625"/>
                    </a:cubicBezTo>
                    <a:cubicBezTo>
                      <a:pt x="2083" y="1624"/>
                      <a:pt x="2081" y="1622"/>
                      <a:pt x="2079" y="1621"/>
                    </a:cubicBezTo>
                    <a:close/>
                    <a:moveTo>
                      <a:pt x="2322" y="1782"/>
                    </a:moveTo>
                    <a:cubicBezTo>
                      <a:pt x="2322" y="1783"/>
                      <a:pt x="2321" y="1783"/>
                      <a:pt x="2321" y="1784"/>
                    </a:cubicBezTo>
                    <a:cubicBezTo>
                      <a:pt x="2321" y="1785"/>
                      <a:pt x="2321" y="1785"/>
                      <a:pt x="2321" y="1786"/>
                    </a:cubicBezTo>
                    <a:cubicBezTo>
                      <a:pt x="2320" y="1787"/>
                      <a:pt x="2320" y="1788"/>
                      <a:pt x="2319" y="1789"/>
                    </a:cubicBezTo>
                    <a:cubicBezTo>
                      <a:pt x="2319" y="1789"/>
                      <a:pt x="2319" y="1789"/>
                      <a:pt x="2319" y="1790"/>
                    </a:cubicBezTo>
                    <a:cubicBezTo>
                      <a:pt x="2318" y="1790"/>
                      <a:pt x="2318" y="1791"/>
                      <a:pt x="2317" y="1791"/>
                    </a:cubicBezTo>
                    <a:cubicBezTo>
                      <a:pt x="2317" y="1791"/>
                      <a:pt x="2317" y="1792"/>
                      <a:pt x="2316" y="1792"/>
                    </a:cubicBezTo>
                    <a:cubicBezTo>
                      <a:pt x="2316" y="1792"/>
                      <a:pt x="2316" y="1792"/>
                      <a:pt x="2316" y="1793"/>
                    </a:cubicBezTo>
                    <a:cubicBezTo>
                      <a:pt x="2310" y="1798"/>
                      <a:pt x="2303" y="1800"/>
                      <a:pt x="2296" y="1801"/>
                    </a:cubicBezTo>
                    <a:cubicBezTo>
                      <a:pt x="2296" y="1801"/>
                      <a:pt x="2295" y="1801"/>
                      <a:pt x="2295" y="1801"/>
                    </a:cubicBezTo>
                    <a:cubicBezTo>
                      <a:pt x="2292" y="1802"/>
                      <a:pt x="2289" y="1802"/>
                      <a:pt x="2286" y="1802"/>
                    </a:cubicBezTo>
                    <a:cubicBezTo>
                      <a:pt x="2286" y="1802"/>
                      <a:pt x="2286" y="1802"/>
                      <a:pt x="2286" y="1802"/>
                    </a:cubicBezTo>
                    <a:cubicBezTo>
                      <a:pt x="2283" y="1802"/>
                      <a:pt x="2283" y="1802"/>
                      <a:pt x="2283" y="1802"/>
                    </a:cubicBezTo>
                    <a:cubicBezTo>
                      <a:pt x="2280" y="1802"/>
                      <a:pt x="2277" y="1802"/>
                      <a:pt x="2275" y="1802"/>
                    </a:cubicBezTo>
                    <a:cubicBezTo>
                      <a:pt x="2193" y="1802"/>
                      <a:pt x="2193" y="1802"/>
                      <a:pt x="2193" y="1802"/>
                    </a:cubicBezTo>
                    <a:cubicBezTo>
                      <a:pt x="2190" y="1802"/>
                      <a:pt x="2187" y="1802"/>
                      <a:pt x="2184" y="1802"/>
                    </a:cubicBezTo>
                    <a:cubicBezTo>
                      <a:pt x="2183" y="1801"/>
                      <a:pt x="2182" y="1801"/>
                      <a:pt x="2181" y="1801"/>
                    </a:cubicBezTo>
                    <a:cubicBezTo>
                      <a:pt x="2164" y="1799"/>
                      <a:pt x="2144" y="1791"/>
                      <a:pt x="2135" y="1776"/>
                    </a:cubicBezTo>
                    <a:cubicBezTo>
                      <a:pt x="2133" y="1774"/>
                      <a:pt x="2132" y="1772"/>
                      <a:pt x="2131" y="1770"/>
                    </a:cubicBezTo>
                    <a:cubicBezTo>
                      <a:pt x="2131" y="1769"/>
                      <a:pt x="2131" y="1769"/>
                      <a:pt x="2131" y="1769"/>
                    </a:cubicBezTo>
                    <a:cubicBezTo>
                      <a:pt x="2131" y="1769"/>
                      <a:pt x="2131" y="1769"/>
                      <a:pt x="2131" y="1769"/>
                    </a:cubicBezTo>
                    <a:cubicBezTo>
                      <a:pt x="2127" y="1757"/>
                      <a:pt x="2122" y="1746"/>
                      <a:pt x="2118" y="1734"/>
                    </a:cubicBezTo>
                    <a:cubicBezTo>
                      <a:pt x="2116" y="1728"/>
                      <a:pt x="2112" y="1720"/>
                      <a:pt x="2110" y="1713"/>
                    </a:cubicBezTo>
                    <a:cubicBezTo>
                      <a:pt x="2110" y="1713"/>
                      <a:pt x="2110" y="1713"/>
                      <a:pt x="2110" y="1713"/>
                    </a:cubicBezTo>
                    <a:cubicBezTo>
                      <a:pt x="2110" y="1713"/>
                      <a:pt x="2110" y="1712"/>
                      <a:pt x="2110" y="1712"/>
                    </a:cubicBezTo>
                    <a:cubicBezTo>
                      <a:pt x="2110" y="1712"/>
                      <a:pt x="2109" y="1711"/>
                      <a:pt x="2109" y="1710"/>
                    </a:cubicBezTo>
                    <a:cubicBezTo>
                      <a:pt x="2109" y="1707"/>
                      <a:pt x="2109" y="1704"/>
                      <a:pt x="2109" y="1701"/>
                    </a:cubicBezTo>
                    <a:cubicBezTo>
                      <a:pt x="2110" y="1699"/>
                      <a:pt x="2111" y="1698"/>
                      <a:pt x="2112" y="1696"/>
                    </a:cubicBezTo>
                    <a:cubicBezTo>
                      <a:pt x="2112" y="1696"/>
                      <a:pt x="2112" y="1696"/>
                      <a:pt x="2112" y="1696"/>
                    </a:cubicBezTo>
                    <a:cubicBezTo>
                      <a:pt x="2117" y="1688"/>
                      <a:pt x="2126" y="1685"/>
                      <a:pt x="2136" y="1684"/>
                    </a:cubicBezTo>
                    <a:cubicBezTo>
                      <a:pt x="2136" y="1684"/>
                      <a:pt x="2136" y="1684"/>
                      <a:pt x="2137" y="1684"/>
                    </a:cubicBezTo>
                    <a:cubicBezTo>
                      <a:pt x="2139" y="1684"/>
                      <a:pt x="2141" y="1684"/>
                      <a:pt x="2144" y="1684"/>
                    </a:cubicBezTo>
                    <a:cubicBezTo>
                      <a:pt x="2144" y="1684"/>
                      <a:pt x="2145" y="1683"/>
                      <a:pt x="2145" y="1683"/>
                    </a:cubicBezTo>
                    <a:cubicBezTo>
                      <a:pt x="2151" y="1683"/>
                      <a:pt x="2151" y="1683"/>
                      <a:pt x="2151" y="1683"/>
                    </a:cubicBezTo>
                    <a:cubicBezTo>
                      <a:pt x="2152" y="1683"/>
                      <a:pt x="2153" y="1683"/>
                      <a:pt x="2155" y="1683"/>
                    </a:cubicBezTo>
                    <a:cubicBezTo>
                      <a:pt x="2180" y="1683"/>
                      <a:pt x="2205" y="1683"/>
                      <a:pt x="2231" y="1683"/>
                    </a:cubicBezTo>
                    <a:cubicBezTo>
                      <a:pt x="2231" y="1683"/>
                      <a:pt x="2231" y="1683"/>
                      <a:pt x="2231" y="1683"/>
                    </a:cubicBezTo>
                    <a:cubicBezTo>
                      <a:pt x="2231" y="1683"/>
                      <a:pt x="2231" y="1683"/>
                      <a:pt x="2231" y="1683"/>
                    </a:cubicBezTo>
                    <a:cubicBezTo>
                      <a:pt x="2234" y="1683"/>
                      <a:pt x="2237" y="1683"/>
                      <a:pt x="2240" y="1684"/>
                    </a:cubicBezTo>
                    <a:cubicBezTo>
                      <a:pt x="2240" y="1684"/>
                      <a:pt x="2241" y="1684"/>
                      <a:pt x="2241" y="1684"/>
                    </a:cubicBezTo>
                    <a:cubicBezTo>
                      <a:pt x="2258" y="1686"/>
                      <a:pt x="2277" y="1693"/>
                      <a:pt x="2287" y="1706"/>
                    </a:cubicBezTo>
                    <a:cubicBezTo>
                      <a:pt x="2289" y="1708"/>
                      <a:pt x="2290" y="1710"/>
                      <a:pt x="2291" y="1712"/>
                    </a:cubicBezTo>
                    <a:cubicBezTo>
                      <a:pt x="2294" y="1717"/>
                      <a:pt x="2294" y="1717"/>
                      <a:pt x="2294" y="1717"/>
                    </a:cubicBezTo>
                    <a:cubicBezTo>
                      <a:pt x="2299" y="1727"/>
                      <a:pt x="2304" y="1737"/>
                      <a:pt x="2309" y="1748"/>
                    </a:cubicBezTo>
                    <a:cubicBezTo>
                      <a:pt x="2312" y="1754"/>
                      <a:pt x="2318" y="1762"/>
                      <a:pt x="2320" y="1771"/>
                    </a:cubicBezTo>
                    <a:cubicBezTo>
                      <a:pt x="2322" y="1775"/>
                      <a:pt x="2323" y="1778"/>
                      <a:pt x="2322" y="1782"/>
                    </a:cubicBezTo>
                    <a:close/>
                    <a:moveTo>
                      <a:pt x="2340" y="1624"/>
                    </a:moveTo>
                    <a:cubicBezTo>
                      <a:pt x="2338" y="1622"/>
                      <a:pt x="2337" y="1621"/>
                      <a:pt x="2335" y="1620"/>
                    </a:cubicBezTo>
                    <a:cubicBezTo>
                      <a:pt x="2331" y="1617"/>
                      <a:pt x="2328" y="1613"/>
                      <a:pt x="2326" y="1610"/>
                    </a:cubicBezTo>
                    <a:cubicBezTo>
                      <a:pt x="2324" y="1607"/>
                      <a:pt x="2324" y="1607"/>
                      <a:pt x="2324" y="1607"/>
                    </a:cubicBezTo>
                    <a:cubicBezTo>
                      <a:pt x="2324" y="1607"/>
                      <a:pt x="2324" y="1607"/>
                      <a:pt x="2324" y="1607"/>
                    </a:cubicBezTo>
                    <a:cubicBezTo>
                      <a:pt x="2317" y="1594"/>
                      <a:pt x="2310" y="1582"/>
                      <a:pt x="2303" y="1569"/>
                    </a:cubicBezTo>
                    <a:cubicBezTo>
                      <a:pt x="2303" y="1569"/>
                      <a:pt x="2303" y="1569"/>
                      <a:pt x="2303" y="1569"/>
                    </a:cubicBezTo>
                    <a:cubicBezTo>
                      <a:pt x="2300" y="1564"/>
                      <a:pt x="2300" y="1564"/>
                      <a:pt x="2300" y="1564"/>
                    </a:cubicBezTo>
                    <a:cubicBezTo>
                      <a:pt x="2298" y="1561"/>
                      <a:pt x="2298" y="1558"/>
                      <a:pt x="2298" y="1555"/>
                    </a:cubicBezTo>
                    <a:cubicBezTo>
                      <a:pt x="2299" y="1552"/>
                      <a:pt x="2300" y="1550"/>
                      <a:pt x="2303" y="1547"/>
                    </a:cubicBezTo>
                    <a:cubicBezTo>
                      <a:pt x="2306" y="1545"/>
                      <a:pt x="2309" y="1544"/>
                      <a:pt x="2313" y="1542"/>
                    </a:cubicBezTo>
                    <a:cubicBezTo>
                      <a:pt x="2318" y="1541"/>
                      <a:pt x="2323" y="1541"/>
                      <a:pt x="2329" y="1541"/>
                    </a:cubicBezTo>
                    <a:cubicBezTo>
                      <a:pt x="2330" y="1541"/>
                      <a:pt x="2330" y="1541"/>
                      <a:pt x="2330" y="1541"/>
                    </a:cubicBezTo>
                    <a:cubicBezTo>
                      <a:pt x="2342" y="1540"/>
                      <a:pt x="2356" y="1540"/>
                      <a:pt x="2363" y="1540"/>
                    </a:cubicBezTo>
                    <a:cubicBezTo>
                      <a:pt x="2394" y="1540"/>
                      <a:pt x="2443" y="1534"/>
                      <a:pt x="2463" y="1564"/>
                    </a:cubicBezTo>
                    <a:cubicBezTo>
                      <a:pt x="2470" y="1573"/>
                      <a:pt x="2476" y="1583"/>
                      <a:pt x="2483" y="1593"/>
                    </a:cubicBezTo>
                    <a:cubicBezTo>
                      <a:pt x="2486" y="1598"/>
                      <a:pt x="2492" y="1605"/>
                      <a:pt x="2495" y="1611"/>
                    </a:cubicBezTo>
                    <a:cubicBezTo>
                      <a:pt x="2497" y="1614"/>
                      <a:pt x="2498" y="1617"/>
                      <a:pt x="2498" y="1620"/>
                    </a:cubicBezTo>
                    <a:cubicBezTo>
                      <a:pt x="2498" y="1621"/>
                      <a:pt x="2497" y="1623"/>
                      <a:pt x="2496" y="1625"/>
                    </a:cubicBezTo>
                    <a:cubicBezTo>
                      <a:pt x="2496" y="1626"/>
                      <a:pt x="2495" y="1627"/>
                      <a:pt x="2494" y="1628"/>
                    </a:cubicBezTo>
                    <a:cubicBezTo>
                      <a:pt x="2494" y="1628"/>
                      <a:pt x="2494" y="1628"/>
                      <a:pt x="2494" y="1628"/>
                    </a:cubicBezTo>
                    <a:cubicBezTo>
                      <a:pt x="2494" y="1628"/>
                      <a:pt x="2494" y="1628"/>
                      <a:pt x="2494" y="1628"/>
                    </a:cubicBezTo>
                    <a:cubicBezTo>
                      <a:pt x="2493" y="1629"/>
                      <a:pt x="2493" y="1629"/>
                      <a:pt x="2492" y="1630"/>
                    </a:cubicBezTo>
                    <a:cubicBezTo>
                      <a:pt x="2492" y="1630"/>
                      <a:pt x="2491" y="1630"/>
                      <a:pt x="2491" y="1630"/>
                    </a:cubicBezTo>
                    <a:cubicBezTo>
                      <a:pt x="2490" y="1631"/>
                      <a:pt x="2489" y="1631"/>
                      <a:pt x="2488" y="1632"/>
                    </a:cubicBezTo>
                    <a:cubicBezTo>
                      <a:pt x="2487" y="1632"/>
                      <a:pt x="2485" y="1633"/>
                      <a:pt x="2484" y="1633"/>
                    </a:cubicBezTo>
                    <a:cubicBezTo>
                      <a:pt x="2484" y="1633"/>
                      <a:pt x="2484" y="1634"/>
                      <a:pt x="2484" y="1634"/>
                    </a:cubicBezTo>
                    <a:cubicBezTo>
                      <a:pt x="2484" y="1634"/>
                      <a:pt x="2483" y="1634"/>
                      <a:pt x="2483" y="1634"/>
                    </a:cubicBezTo>
                    <a:cubicBezTo>
                      <a:pt x="2469" y="1638"/>
                      <a:pt x="2448" y="1636"/>
                      <a:pt x="2434" y="1636"/>
                    </a:cubicBezTo>
                    <a:cubicBezTo>
                      <a:pt x="2418" y="1636"/>
                      <a:pt x="2401" y="1636"/>
                      <a:pt x="2385" y="1636"/>
                    </a:cubicBezTo>
                    <a:cubicBezTo>
                      <a:pt x="2370" y="1636"/>
                      <a:pt x="2353" y="1632"/>
                      <a:pt x="2340" y="1624"/>
                    </a:cubicBezTo>
                    <a:close/>
                    <a:moveTo>
                      <a:pt x="2605" y="1791"/>
                    </a:moveTo>
                    <a:cubicBezTo>
                      <a:pt x="2605" y="1791"/>
                      <a:pt x="2605" y="1791"/>
                      <a:pt x="2604" y="1791"/>
                    </a:cubicBezTo>
                    <a:cubicBezTo>
                      <a:pt x="2602" y="1794"/>
                      <a:pt x="2598" y="1797"/>
                      <a:pt x="2593" y="1798"/>
                    </a:cubicBezTo>
                    <a:cubicBezTo>
                      <a:pt x="2589" y="1800"/>
                      <a:pt x="2583" y="1801"/>
                      <a:pt x="2576" y="1801"/>
                    </a:cubicBezTo>
                    <a:cubicBezTo>
                      <a:pt x="2569" y="1801"/>
                      <a:pt x="2569" y="1801"/>
                      <a:pt x="2569" y="1801"/>
                    </a:cubicBezTo>
                    <a:cubicBezTo>
                      <a:pt x="2569" y="1801"/>
                      <a:pt x="2569" y="1801"/>
                      <a:pt x="2569" y="1801"/>
                    </a:cubicBezTo>
                    <a:cubicBezTo>
                      <a:pt x="2541" y="1801"/>
                      <a:pt x="2512" y="1801"/>
                      <a:pt x="2483" y="1801"/>
                    </a:cubicBezTo>
                    <a:cubicBezTo>
                      <a:pt x="2480" y="1801"/>
                      <a:pt x="2476" y="1801"/>
                      <a:pt x="2473" y="1801"/>
                    </a:cubicBezTo>
                    <a:cubicBezTo>
                      <a:pt x="2473" y="1801"/>
                      <a:pt x="2473" y="1801"/>
                      <a:pt x="2473" y="1801"/>
                    </a:cubicBezTo>
                    <a:cubicBezTo>
                      <a:pt x="2453" y="1799"/>
                      <a:pt x="2432" y="1790"/>
                      <a:pt x="2419" y="1775"/>
                    </a:cubicBezTo>
                    <a:cubicBezTo>
                      <a:pt x="2418" y="1773"/>
                      <a:pt x="2416" y="1771"/>
                      <a:pt x="2415" y="1769"/>
                    </a:cubicBezTo>
                    <a:cubicBezTo>
                      <a:pt x="2415" y="1769"/>
                      <a:pt x="2415" y="1769"/>
                      <a:pt x="2415" y="1769"/>
                    </a:cubicBezTo>
                    <a:cubicBezTo>
                      <a:pt x="2415" y="1769"/>
                      <a:pt x="2415" y="1769"/>
                      <a:pt x="2415" y="1769"/>
                    </a:cubicBezTo>
                    <a:cubicBezTo>
                      <a:pt x="2409" y="1758"/>
                      <a:pt x="2402" y="1747"/>
                      <a:pt x="2396" y="1736"/>
                    </a:cubicBezTo>
                    <a:cubicBezTo>
                      <a:pt x="2392" y="1728"/>
                      <a:pt x="2383" y="1716"/>
                      <a:pt x="2381" y="1706"/>
                    </a:cubicBezTo>
                    <a:cubicBezTo>
                      <a:pt x="2381" y="1706"/>
                      <a:pt x="2381" y="1706"/>
                      <a:pt x="2381" y="1706"/>
                    </a:cubicBezTo>
                    <a:cubicBezTo>
                      <a:pt x="2380" y="1705"/>
                      <a:pt x="2380" y="1704"/>
                      <a:pt x="2380" y="1703"/>
                    </a:cubicBezTo>
                    <a:cubicBezTo>
                      <a:pt x="2379" y="1693"/>
                      <a:pt x="2387" y="1688"/>
                      <a:pt x="2396" y="1685"/>
                    </a:cubicBezTo>
                    <a:cubicBezTo>
                      <a:pt x="2396" y="1685"/>
                      <a:pt x="2396" y="1685"/>
                      <a:pt x="2396" y="1685"/>
                    </a:cubicBezTo>
                    <a:cubicBezTo>
                      <a:pt x="2396" y="1685"/>
                      <a:pt x="2397" y="1685"/>
                      <a:pt x="2397" y="1685"/>
                    </a:cubicBezTo>
                    <a:cubicBezTo>
                      <a:pt x="2398" y="1685"/>
                      <a:pt x="2398" y="1685"/>
                      <a:pt x="2399" y="1684"/>
                    </a:cubicBezTo>
                    <a:cubicBezTo>
                      <a:pt x="2403" y="1683"/>
                      <a:pt x="2408" y="1683"/>
                      <a:pt x="2413" y="1683"/>
                    </a:cubicBezTo>
                    <a:cubicBezTo>
                      <a:pt x="2470" y="1683"/>
                      <a:pt x="2470" y="1683"/>
                      <a:pt x="2470" y="1683"/>
                    </a:cubicBezTo>
                    <a:cubicBezTo>
                      <a:pt x="2479" y="1683"/>
                      <a:pt x="2489" y="1683"/>
                      <a:pt x="2498" y="1683"/>
                    </a:cubicBezTo>
                    <a:cubicBezTo>
                      <a:pt x="2498" y="1683"/>
                      <a:pt x="2498" y="1683"/>
                      <a:pt x="2498" y="1683"/>
                    </a:cubicBezTo>
                    <a:cubicBezTo>
                      <a:pt x="2499" y="1683"/>
                      <a:pt x="2499" y="1683"/>
                      <a:pt x="2500" y="1683"/>
                    </a:cubicBezTo>
                    <a:cubicBezTo>
                      <a:pt x="2502" y="1683"/>
                      <a:pt x="2505" y="1683"/>
                      <a:pt x="2507" y="1683"/>
                    </a:cubicBezTo>
                    <a:cubicBezTo>
                      <a:pt x="2508" y="1683"/>
                      <a:pt x="2508" y="1683"/>
                      <a:pt x="2509" y="1683"/>
                    </a:cubicBezTo>
                    <a:cubicBezTo>
                      <a:pt x="2527" y="1685"/>
                      <a:pt x="2546" y="1692"/>
                      <a:pt x="2558" y="1705"/>
                    </a:cubicBezTo>
                    <a:cubicBezTo>
                      <a:pt x="2559" y="1705"/>
                      <a:pt x="2560" y="1706"/>
                      <a:pt x="2561" y="1707"/>
                    </a:cubicBezTo>
                    <a:cubicBezTo>
                      <a:pt x="2561" y="1708"/>
                      <a:pt x="2562" y="1708"/>
                      <a:pt x="2562" y="1709"/>
                    </a:cubicBezTo>
                    <a:cubicBezTo>
                      <a:pt x="2563" y="1710"/>
                      <a:pt x="2563" y="1710"/>
                      <a:pt x="2564" y="1711"/>
                    </a:cubicBezTo>
                    <a:cubicBezTo>
                      <a:pt x="2564" y="1711"/>
                      <a:pt x="2564" y="1711"/>
                      <a:pt x="2564" y="1711"/>
                    </a:cubicBezTo>
                    <a:cubicBezTo>
                      <a:pt x="2566" y="1713"/>
                      <a:pt x="2566" y="1713"/>
                      <a:pt x="2566" y="1713"/>
                    </a:cubicBezTo>
                    <a:cubicBezTo>
                      <a:pt x="2571" y="1721"/>
                      <a:pt x="2576" y="1729"/>
                      <a:pt x="2582" y="1737"/>
                    </a:cubicBezTo>
                    <a:cubicBezTo>
                      <a:pt x="2582" y="1737"/>
                      <a:pt x="2582" y="1737"/>
                      <a:pt x="2582" y="1737"/>
                    </a:cubicBezTo>
                    <a:cubicBezTo>
                      <a:pt x="2589" y="1748"/>
                      <a:pt x="2599" y="1759"/>
                      <a:pt x="2605" y="1772"/>
                    </a:cubicBezTo>
                    <a:cubicBezTo>
                      <a:pt x="2606" y="1773"/>
                      <a:pt x="2606" y="1773"/>
                      <a:pt x="2606" y="1774"/>
                    </a:cubicBezTo>
                    <a:cubicBezTo>
                      <a:pt x="2607" y="1775"/>
                      <a:pt x="2607" y="1775"/>
                      <a:pt x="2607" y="1775"/>
                    </a:cubicBezTo>
                    <a:cubicBezTo>
                      <a:pt x="2609" y="1782"/>
                      <a:pt x="2608" y="1787"/>
                      <a:pt x="2605" y="1791"/>
                    </a:cubicBezTo>
                    <a:close/>
                    <a:moveTo>
                      <a:pt x="2937" y="318"/>
                    </a:moveTo>
                    <a:cubicBezTo>
                      <a:pt x="3034" y="414"/>
                      <a:pt x="3089" y="549"/>
                      <a:pt x="3089" y="685"/>
                    </a:cubicBezTo>
                    <a:cubicBezTo>
                      <a:pt x="3089" y="821"/>
                      <a:pt x="3034" y="955"/>
                      <a:pt x="2937" y="1051"/>
                    </a:cubicBezTo>
                    <a:cubicBezTo>
                      <a:pt x="3050" y="999"/>
                      <a:pt x="3153" y="855"/>
                      <a:pt x="3152" y="685"/>
                    </a:cubicBezTo>
                    <a:cubicBezTo>
                      <a:pt x="3153" y="514"/>
                      <a:pt x="3050" y="371"/>
                      <a:pt x="2937" y="318"/>
                    </a:cubicBezTo>
                    <a:close/>
                    <a:moveTo>
                      <a:pt x="216" y="318"/>
                    </a:moveTo>
                    <a:cubicBezTo>
                      <a:pt x="104" y="371"/>
                      <a:pt x="0" y="514"/>
                      <a:pt x="2" y="685"/>
                    </a:cubicBezTo>
                    <a:cubicBezTo>
                      <a:pt x="0" y="855"/>
                      <a:pt x="104" y="999"/>
                      <a:pt x="216" y="1051"/>
                    </a:cubicBezTo>
                    <a:cubicBezTo>
                      <a:pt x="120" y="955"/>
                      <a:pt x="64" y="821"/>
                      <a:pt x="65" y="685"/>
                    </a:cubicBezTo>
                    <a:cubicBezTo>
                      <a:pt x="64" y="549"/>
                      <a:pt x="120" y="414"/>
                      <a:pt x="216" y="318"/>
                    </a:cubicBezTo>
                    <a:close/>
                  </a:path>
                </a:pathLst>
              </a:custGeom>
              <a:solidFill>
                <a:srgbClr val="FFFFFF"/>
              </a:solidFill>
              <a:ln>
                <a:noFill/>
              </a:ln>
            </p:spPr>
            <p:txBody>
              <a:bodyPr vert="horz" wrap="square" lIns="0" tIns="41153" rIns="82305" bIns="41153" numCol="1" anchor="t" anchorCtr="0" compatLnSpc="1">
                <a:prstTxWarp prst="textNoShape">
                  <a:avLst/>
                </a:prstTxWarp>
              </a:bodyPr>
              <a:lstStyle/>
              <a:p>
                <a:pPr algn="ctr"/>
                <a:endParaRPr lang="en-US" sz="1600">
                  <a:gradFill>
                    <a:gsLst>
                      <a:gs pos="0">
                        <a:srgbClr val="FFFFFF"/>
                      </a:gs>
                      <a:gs pos="100000">
                        <a:srgbClr val="FFFFFF"/>
                      </a:gs>
                    </a:gsLst>
                    <a:lin ang="5400000" scaled="0"/>
                  </a:gradFill>
                </a:endParaRPr>
              </a:p>
            </p:txBody>
          </p:sp>
        </p:grpSp>
        <p:grpSp>
          <p:nvGrpSpPr>
            <p:cNvPr id="10" name="Group 9"/>
            <p:cNvGrpSpPr/>
            <p:nvPr/>
          </p:nvGrpSpPr>
          <p:grpSpPr>
            <a:xfrm>
              <a:off x="1899173" y="2233440"/>
              <a:ext cx="1877135" cy="1877135"/>
              <a:chOff x="7138393" y="2100782"/>
              <a:chExt cx="1877135" cy="1877135"/>
            </a:xfrm>
          </p:grpSpPr>
          <p:sp>
            <p:nvSpPr>
              <p:cNvPr id="7" name="Rectangle 6"/>
              <p:cNvSpPr/>
              <p:nvPr/>
            </p:nvSpPr>
            <p:spPr bwMode="auto">
              <a:xfrm>
                <a:off x="7138393" y="2100782"/>
                <a:ext cx="1877135" cy="1877135"/>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nvGrpSpPr>
              <p:cNvPr id="47" name="Group 46"/>
              <p:cNvGrpSpPr/>
              <p:nvPr/>
            </p:nvGrpSpPr>
            <p:grpSpPr bwMode="black">
              <a:xfrm>
                <a:off x="7320762" y="2504652"/>
                <a:ext cx="1534955" cy="924348"/>
                <a:chOff x="863600" y="2393157"/>
                <a:chExt cx="876300" cy="527844"/>
              </a:xfrm>
              <a:solidFill>
                <a:schemeClr val="tx1"/>
              </a:solidFill>
            </p:grpSpPr>
            <p:sp>
              <p:nvSpPr>
                <p:cNvPr id="48" name="Freeform 47"/>
                <p:cNvSpPr>
                  <a:spLocks noEditPoints="1"/>
                </p:cNvSpPr>
                <p:nvPr/>
              </p:nvSpPr>
              <p:spPr bwMode="black">
                <a:xfrm>
                  <a:off x="1521931" y="2481334"/>
                  <a:ext cx="217969" cy="439667"/>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0" tIns="45718" rIns="91436" bIns="45718" numCol="1" rtlCol="0" anchor="ctr" anchorCtr="0" compatLnSpc="1">
                  <a:prstTxWarp prst="textNoShape">
                    <a:avLst/>
                  </a:prstTxWarp>
                </a:bodyPr>
                <a:lstStyle/>
                <a:p>
                  <a:pPr algn="ctr" defTabSz="740740"/>
                  <a:endParaRPr lang="en-US" spc="-122" dirty="0">
                    <a:gradFill>
                      <a:gsLst>
                        <a:gs pos="0">
                          <a:srgbClr val="FFFFFF"/>
                        </a:gs>
                        <a:gs pos="100000">
                          <a:srgbClr val="FFFFFF"/>
                        </a:gs>
                      </a:gsLst>
                      <a:lin ang="5400000" scaled="0"/>
                    </a:gradFill>
                    <a:latin typeface="Segoe Light" pitchFamily="34" charset="0"/>
                  </a:endParaRPr>
                </a:p>
              </p:txBody>
            </p:sp>
            <p:sp>
              <p:nvSpPr>
                <p:cNvPr id="49" name="Freeform 88"/>
                <p:cNvSpPr>
                  <a:spLocks noEditPoints="1"/>
                </p:cNvSpPr>
                <p:nvPr/>
              </p:nvSpPr>
              <p:spPr bwMode="black">
                <a:xfrm>
                  <a:off x="863600" y="2393157"/>
                  <a:ext cx="622300" cy="527844"/>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0" tIns="45718" rIns="91436" bIns="45718" numCol="1" rtlCol="0" anchor="ctr" anchorCtr="0" compatLnSpc="1">
                  <a:prstTxWarp prst="textNoShape">
                    <a:avLst/>
                  </a:prstTxWarp>
                </a:bodyPr>
                <a:lstStyle/>
                <a:p>
                  <a:pPr algn="ctr" defTabSz="740740"/>
                  <a:endParaRPr lang="en-US" spc="-122" dirty="0">
                    <a:gradFill>
                      <a:gsLst>
                        <a:gs pos="0">
                          <a:srgbClr val="FFFFFF"/>
                        </a:gs>
                        <a:gs pos="100000">
                          <a:srgbClr val="FFFFFF"/>
                        </a:gs>
                      </a:gsLst>
                      <a:lin ang="5400000" scaled="0"/>
                    </a:gradFill>
                    <a:latin typeface="Segoe Light" pitchFamily="34" charset="0"/>
                  </a:endParaRPr>
                </a:p>
              </p:txBody>
            </p:sp>
          </p:grpSp>
        </p:grpSp>
        <p:grpSp>
          <p:nvGrpSpPr>
            <p:cNvPr id="11" name="Group 10"/>
            <p:cNvGrpSpPr/>
            <p:nvPr/>
          </p:nvGrpSpPr>
          <p:grpSpPr>
            <a:xfrm>
              <a:off x="1899172" y="4218723"/>
              <a:ext cx="1877135" cy="1877135"/>
              <a:chOff x="7138392" y="4086065"/>
              <a:chExt cx="1877135" cy="1877135"/>
            </a:xfrm>
          </p:grpSpPr>
          <p:sp>
            <p:nvSpPr>
              <p:cNvPr id="44" name="Rectangle 43"/>
              <p:cNvSpPr/>
              <p:nvPr/>
            </p:nvSpPr>
            <p:spPr bwMode="auto">
              <a:xfrm>
                <a:off x="7138392" y="4086065"/>
                <a:ext cx="1877135" cy="1877135"/>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2647" y="4337680"/>
                <a:ext cx="715574" cy="1373903"/>
              </a:xfrm>
              <a:prstGeom prst="rect">
                <a:avLst/>
              </a:prstGeom>
            </p:spPr>
          </p:pic>
        </p:grpSp>
        <p:pic>
          <p:nvPicPr>
            <p:cNvPr id="28"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5889597" y="2233443"/>
              <a:ext cx="3862414" cy="3862415"/>
            </a:xfrm>
            <a:prstGeom prst="rect">
              <a:avLst/>
            </a:prstGeom>
            <a:noFill/>
            <a:extLst>
              <a:ext uri="{909E8E84-426E-40DD-AFC4-6F175D3DCCD1}">
                <a14:hiddenFill xmlns:a14="http://schemas.microsoft.com/office/drawing/2010/main">
                  <a:solidFill>
                    <a:srgbClr val="FFFFFF"/>
                  </a:solidFill>
                </a14:hiddenFill>
              </a:ext>
            </a:extLst>
          </p:spPr>
        </p:pic>
      </p:grpSp>
      <p:pic>
        <p:nvPicPr>
          <p:cNvPr id="30" name="Picture 2" descr="C:\Users\Jordan\Desktop\TechEd_2012\TechEd-log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9540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750"/>
                                        <p:tgtEl>
                                          <p:spTgt spid="16"/>
                                        </p:tgtEl>
                                      </p:cBhvr>
                                    </p:animEffect>
                                  </p:childTnLst>
                                </p:cTn>
                              </p:par>
                              <p:par>
                                <p:cTn id="8" presetID="42"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anim calcmode="lin" valueType="num">
                                      <p:cBhvr>
                                        <p:cTn id="11" dur="500" fill="hold"/>
                                        <p:tgtEl>
                                          <p:spTgt spid="22"/>
                                        </p:tgtEl>
                                        <p:attrNameLst>
                                          <p:attrName>ppt_x</p:attrName>
                                        </p:attrNameLst>
                                      </p:cBhvr>
                                      <p:tavLst>
                                        <p:tav tm="0">
                                          <p:val>
                                            <p:strVal val="#ppt_x"/>
                                          </p:val>
                                        </p:tav>
                                        <p:tav tm="100000">
                                          <p:val>
                                            <p:strVal val="#ppt_x"/>
                                          </p:val>
                                        </p:tav>
                                      </p:tavLst>
                                    </p:anim>
                                    <p:anim calcmode="lin" valueType="num">
                                      <p:cBhvr>
                                        <p:cTn id="12" dur="500" fill="hold"/>
                                        <p:tgtEl>
                                          <p:spTgt spid="22"/>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anim calcmode="lin" valueType="num">
                                      <p:cBhvr>
                                        <p:cTn id="16" dur="500" fill="hold"/>
                                        <p:tgtEl>
                                          <p:spTgt spid="24"/>
                                        </p:tgtEl>
                                        <p:attrNameLst>
                                          <p:attrName>ppt_x</p:attrName>
                                        </p:attrNameLst>
                                      </p:cBhvr>
                                      <p:tavLst>
                                        <p:tav tm="0">
                                          <p:val>
                                            <p:strVal val="#ppt_x"/>
                                          </p:val>
                                        </p:tav>
                                        <p:tav tm="100000">
                                          <p:val>
                                            <p:strVal val="#ppt_x"/>
                                          </p:val>
                                        </p:tav>
                                      </p:tavLst>
                                    </p:anim>
                                    <p:anim calcmode="lin" valueType="num">
                                      <p:cBhvr>
                                        <p:cTn id="17" dur="500" fill="hold"/>
                                        <p:tgtEl>
                                          <p:spTgt spid="24"/>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Agenda</a:t>
            </a:r>
            <a:endParaRPr lang="en-US" dirty="0"/>
          </a:p>
        </p:txBody>
      </p:sp>
      <p:sp>
        <p:nvSpPr>
          <p:cNvPr id="6" name="Content Placeholder 5"/>
          <p:cNvSpPr>
            <a:spLocks noGrp="1"/>
          </p:cNvSpPr>
          <p:nvPr>
            <p:ph idx="1"/>
          </p:nvPr>
        </p:nvSpPr>
        <p:spPr>
          <a:xfrm>
            <a:off x="519112" y="1447799"/>
            <a:ext cx="11149013" cy="3490186"/>
          </a:xfrm>
        </p:spPr>
        <p:txBody>
          <a:bodyPr/>
          <a:lstStyle/>
          <a:p>
            <a:r>
              <a:rPr lang="en-US" dirty="0" smtClean="0"/>
              <a:t>Why Workflow?</a:t>
            </a:r>
          </a:p>
          <a:p>
            <a:r>
              <a:rPr lang="en-US" dirty="0" smtClean="0"/>
              <a:t>WF in .NET 4.5 &amp; VS 2012</a:t>
            </a:r>
          </a:p>
          <a:p>
            <a:pPr lvl="1"/>
            <a:r>
              <a:rPr lang="en-US" dirty="0" smtClean="0"/>
              <a:t>A Lap Around WF 4.5</a:t>
            </a:r>
          </a:p>
          <a:p>
            <a:pPr lvl="1"/>
            <a:r>
              <a:rPr lang="en-US" dirty="0" smtClean="0"/>
              <a:t>Demos</a:t>
            </a:r>
          </a:p>
          <a:p>
            <a:pPr lvl="1"/>
            <a:r>
              <a:rPr lang="en-US" dirty="0" smtClean="0"/>
              <a:t>Details about the features!</a:t>
            </a:r>
            <a:endParaRPr lang="en-US" dirty="0"/>
          </a:p>
          <a:p>
            <a:endParaRPr lang="en-US" dirty="0" smtClean="0"/>
          </a:p>
          <a:p>
            <a:r>
              <a:rPr lang="en-US" dirty="0" smtClean="0"/>
              <a:t>Q &amp; A – throughout, if we don’t blab too much</a:t>
            </a:r>
          </a:p>
        </p:txBody>
      </p:sp>
    </p:spTree>
    <p:extLst>
      <p:ext uri="{BB962C8B-B14F-4D97-AF65-F5344CB8AC3E}">
        <p14:creationId xmlns:p14="http://schemas.microsoft.com/office/powerpoint/2010/main" val="210492806"/>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tretch/>
        </p:blipFill>
        <p:spPr bwMode="black">
          <a:xfrm>
            <a:off x="4128282" y="3099788"/>
            <a:ext cx="3932261" cy="658425"/>
          </a:xfrm>
          <a:prstGeom prst="rect">
            <a:avLst/>
          </a:prstGeom>
          <a:noFill/>
          <a:ln>
            <a:noFill/>
          </a:ln>
        </p:spPr>
      </p:pic>
      <p:sp>
        <p:nvSpPr>
          <p:cNvPr id="5" name="Text Box 3"/>
          <p:cNvSpPr txBox="1">
            <a:spLocks noChangeArrowheads="1"/>
          </p:cNvSpPr>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2012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part </a:t>
            </a:r>
            <a:r>
              <a:rPr lang="en-US" sz="700" dirty="0">
                <a:gradFill>
                  <a:gsLst>
                    <a:gs pos="0">
                      <a:schemeClr val="tx1"/>
                    </a:gs>
                    <a:gs pos="100000">
                      <a:schemeClr val="tx1"/>
                    </a:gs>
                  </a:gsLst>
                  <a:lin ang="5400000" scaled="0"/>
                </a:gradFill>
                <a:latin typeface="Segoe UI" pitchFamily="34" charset="0"/>
                <a:cs typeface="Arial" charset="0"/>
              </a:rPr>
              <a:t>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2506818881"/>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 - Why Workflow?</a:t>
            </a:r>
            <a:endParaRPr lang="en-US" dirty="0"/>
          </a:p>
        </p:txBody>
      </p:sp>
      <p:sp>
        <p:nvSpPr>
          <p:cNvPr id="3" name="Content Placeholder 2"/>
          <p:cNvSpPr>
            <a:spLocks noGrp="1"/>
          </p:cNvSpPr>
          <p:nvPr>
            <p:ph idx="1"/>
          </p:nvPr>
        </p:nvSpPr>
        <p:spPr>
          <a:xfrm>
            <a:off x="8156864" y="1099126"/>
            <a:ext cx="3990398" cy="4579715"/>
          </a:xfrm>
        </p:spPr>
        <p:txBody>
          <a:bodyPr/>
          <a:lstStyle/>
          <a:p>
            <a:pPr marL="0" indent="0">
              <a:buNone/>
            </a:pPr>
            <a:endParaRPr lang="en-US" dirty="0"/>
          </a:p>
          <a:p>
            <a:r>
              <a:rPr lang="en-US" dirty="0"/>
              <a:t>Customizable business </a:t>
            </a:r>
            <a:r>
              <a:rPr lang="en-US" dirty="0" smtClean="0"/>
              <a:t>processes</a:t>
            </a:r>
          </a:p>
          <a:p>
            <a:endParaRPr lang="en-US" dirty="0"/>
          </a:p>
          <a:p>
            <a:r>
              <a:rPr lang="en-US" dirty="0"/>
              <a:t>Coordination of </a:t>
            </a:r>
            <a:r>
              <a:rPr lang="en-US" dirty="0" smtClean="0"/>
              <a:t>long-running work</a:t>
            </a:r>
          </a:p>
          <a:p>
            <a:pPr marL="0" indent="0">
              <a:buNone/>
            </a:pPr>
            <a:endParaRPr lang="en-US" dirty="0"/>
          </a:p>
          <a:p>
            <a:r>
              <a:rPr lang="en-US" dirty="0"/>
              <a:t>Transparency</a:t>
            </a:r>
          </a:p>
          <a:p>
            <a:endParaRPr lang="en-US" dirty="0"/>
          </a:p>
        </p:txBody>
      </p:sp>
      <p:pic>
        <p:nvPicPr>
          <p:cNvPr id="1026" name="Picture 2" descr="C:\Users\rojacobs\Documents\Presentations\PDC10\Screenshots\LeaveRequestWorkflow.png"/>
          <p:cNvPicPr>
            <a:picLocks noChangeAspect="1" noChangeArrowheads="1"/>
          </p:cNvPicPr>
          <p:nvPr/>
        </p:nvPicPr>
        <p:blipFill rotWithShape="1">
          <a:blip r:embed="rId3">
            <a:extLst>
              <a:ext uri="{28A0092B-C50C-407E-A947-70E740481C1C}">
                <a14:useLocalDpi xmlns:a14="http://schemas.microsoft.com/office/drawing/2010/main" val="0"/>
              </a:ext>
            </a:extLst>
          </a:blip>
          <a:srcRect r="14298"/>
          <a:stretch/>
        </p:blipFill>
        <p:spPr bwMode="auto">
          <a:xfrm>
            <a:off x="836612" y="1065212"/>
            <a:ext cx="7103277" cy="57927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rojacobs\Documents\Presentations\PDC10\Screenshots\WorkflowToolbo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4" y="1050123"/>
            <a:ext cx="2438400" cy="67262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269431" y="6413897"/>
            <a:ext cx="3760644" cy="276999"/>
          </a:xfrm>
          <a:prstGeom prst="rect">
            <a:avLst/>
          </a:prstGeom>
          <a:noFill/>
        </p:spPr>
        <p:txBody>
          <a:bodyPr wrap="square" lIns="0" tIns="0" rIns="0" bIns="0" rtlCol="0">
            <a:spAutoFit/>
          </a:bodyPr>
          <a:lstStyle/>
          <a:p>
            <a:r>
              <a:rPr lang="en-US" dirty="0" smtClean="0">
                <a:gradFill>
                  <a:gsLst>
                    <a:gs pos="0">
                      <a:schemeClr val="tx1"/>
                    </a:gs>
                    <a:gs pos="86000">
                      <a:schemeClr val="tx1"/>
                    </a:gs>
                  </a:gsLst>
                  <a:lin ang="5400000" scaled="0"/>
                </a:gradFill>
              </a:rPr>
              <a:t>(*) screenshot from </a:t>
            </a:r>
            <a:r>
              <a:rPr lang="en-US" b="1" dirty="0" err="1" smtClean="0">
                <a:gradFill>
                  <a:gsLst>
                    <a:gs pos="0">
                      <a:schemeClr val="tx1"/>
                    </a:gs>
                    <a:gs pos="86000">
                      <a:schemeClr val="tx1"/>
                    </a:gs>
                  </a:gsLst>
                  <a:lin ang="5400000" scaled="0"/>
                </a:gradFill>
              </a:rPr>
              <a:t>Aderant</a:t>
            </a:r>
            <a:r>
              <a:rPr lang="en-US" dirty="0" smtClean="0">
                <a:gradFill>
                  <a:gsLst>
                    <a:gs pos="0">
                      <a:schemeClr val="tx1"/>
                    </a:gs>
                    <a:gs pos="86000">
                      <a:schemeClr val="tx1"/>
                    </a:gs>
                  </a:gsLst>
                  <a:lin ang="5400000" scaled="0"/>
                </a:gradFill>
              </a:rPr>
              <a:t> </a:t>
            </a:r>
            <a:r>
              <a:rPr lang="en-US" b="1" dirty="0" smtClean="0">
                <a:gradFill>
                  <a:gsLst>
                    <a:gs pos="0">
                      <a:schemeClr val="tx1"/>
                    </a:gs>
                    <a:gs pos="86000">
                      <a:schemeClr val="tx1"/>
                    </a:gs>
                  </a:gsLst>
                  <a:lin ang="5400000" scaled="0"/>
                </a:gradFill>
              </a:rPr>
              <a:t>Expert</a:t>
            </a:r>
          </a:p>
        </p:txBody>
      </p:sp>
    </p:spTree>
    <p:extLst>
      <p:ext uri="{BB962C8B-B14F-4D97-AF65-F5344CB8AC3E}">
        <p14:creationId xmlns:p14="http://schemas.microsoft.com/office/powerpoint/2010/main" val="210796326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Investments</a:t>
            </a:r>
            <a:endParaRPr lang="en-US" dirty="0"/>
          </a:p>
        </p:txBody>
      </p:sp>
      <p:sp>
        <p:nvSpPr>
          <p:cNvPr id="3" name="Content Placeholder 2"/>
          <p:cNvSpPr>
            <a:spLocks noGrp="1"/>
          </p:cNvSpPr>
          <p:nvPr>
            <p:ph idx="1"/>
          </p:nvPr>
        </p:nvSpPr>
        <p:spPr>
          <a:xfrm>
            <a:off x="519112" y="1447799"/>
            <a:ext cx="11149013" cy="5318379"/>
          </a:xfrm>
        </p:spPr>
        <p:txBody>
          <a:bodyPr/>
          <a:lstStyle/>
          <a:p>
            <a:r>
              <a:rPr lang="en-US" dirty="0" smtClean="0"/>
              <a:t>WF 4.5</a:t>
            </a:r>
          </a:p>
          <a:p>
            <a:pPr marL="855663" lvl="2" indent="0">
              <a:buNone/>
            </a:pPr>
            <a:endParaRPr lang="en-US" dirty="0" smtClean="0"/>
          </a:p>
          <a:p>
            <a:pPr marL="855663" lvl="2" indent="0">
              <a:buNone/>
            </a:pPr>
            <a:endParaRPr lang="en-US" dirty="0" smtClean="0"/>
          </a:p>
          <a:p>
            <a:endParaRPr lang="en-US" dirty="0" smtClean="0"/>
          </a:p>
          <a:p>
            <a:endParaRPr lang="en-US" dirty="0"/>
          </a:p>
          <a:p>
            <a:pPr>
              <a:buFont typeface="Arial" pitchFamily="34" charset="0"/>
              <a:buChar char="•"/>
            </a:pPr>
            <a:endParaRPr lang="en-US" dirty="0" smtClean="0"/>
          </a:p>
          <a:p>
            <a:r>
              <a:rPr lang="en-US" dirty="0"/>
              <a:t>w</a:t>
            </a:r>
          </a:p>
          <a:p>
            <a:pPr marL="855663" lvl="2" indent="0">
              <a:buNone/>
            </a:pPr>
            <a:endParaRPr lang="en-US" dirty="0"/>
          </a:p>
          <a:p>
            <a:pPr marL="855663" lvl="2" indent="0">
              <a:buNone/>
            </a:pPr>
            <a:endParaRPr lang="en-US" dirty="0"/>
          </a:p>
          <a:p>
            <a:pPr marL="0" indent="0">
              <a:buNone/>
            </a:pPr>
            <a:endParaRPr lang="en-US" dirty="0"/>
          </a:p>
          <a:p>
            <a:pPr marL="0" indent="0">
              <a:buNone/>
            </a:pPr>
            <a:endParaRPr lang="en-US" dirty="0" smtClean="0"/>
          </a:p>
        </p:txBody>
      </p:sp>
      <p:sp>
        <p:nvSpPr>
          <p:cNvPr id="4" name="Right Brace 3"/>
          <p:cNvSpPr/>
          <p:nvPr/>
        </p:nvSpPr>
        <p:spPr>
          <a:xfrm>
            <a:off x="7115175" y="1419226"/>
            <a:ext cx="1066800" cy="1943100"/>
          </a:xfrm>
          <a:prstGeom prst="righ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5" name="TextBox 4"/>
          <p:cNvSpPr txBox="1"/>
          <p:nvPr/>
        </p:nvSpPr>
        <p:spPr>
          <a:xfrm>
            <a:off x="7915275" y="1962150"/>
            <a:ext cx="3816350" cy="1477328"/>
          </a:xfrm>
          <a:prstGeom prst="rect">
            <a:avLst/>
          </a:prstGeom>
          <a:noFill/>
        </p:spPr>
        <p:txBody>
          <a:bodyPr wrap="square" lIns="0" tIns="0" rIns="0" bIns="0" rtlCol="0">
            <a:spAutoFit/>
          </a:bodyPr>
          <a:lstStyle/>
          <a:p>
            <a:pPr algn="ctr"/>
            <a:r>
              <a:rPr lang="en-US" sz="3200" b="1" dirty="0" smtClean="0">
                <a:solidFill>
                  <a:srgbClr val="F6AE1E"/>
                </a:solidFill>
              </a:rPr>
              <a:t>This session is focused on WF4.5 in VS 2012</a:t>
            </a:r>
          </a:p>
        </p:txBody>
      </p:sp>
      <p:sp>
        <p:nvSpPr>
          <p:cNvPr id="6" name="Right Brace 5"/>
          <p:cNvSpPr/>
          <p:nvPr/>
        </p:nvSpPr>
        <p:spPr>
          <a:xfrm>
            <a:off x="7115175" y="3609977"/>
            <a:ext cx="1066800" cy="2181223"/>
          </a:xfrm>
          <a:prstGeom prst="righ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7" name="TextBox 6"/>
          <p:cNvSpPr txBox="1"/>
          <p:nvPr/>
        </p:nvSpPr>
        <p:spPr>
          <a:xfrm>
            <a:off x="8200982" y="3989814"/>
            <a:ext cx="3816350" cy="1384995"/>
          </a:xfrm>
          <a:prstGeom prst="rect">
            <a:avLst/>
          </a:prstGeom>
          <a:noFill/>
        </p:spPr>
        <p:txBody>
          <a:bodyPr wrap="square" lIns="0" tIns="0" rIns="0" bIns="0" rtlCol="0">
            <a:spAutoFit/>
          </a:bodyPr>
          <a:lstStyle/>
          <a:p>
            <a:r>
              <a:rPr lang="en-US" b="1" dirty="0" smtClean="0"/>
              <a:t>AZR321 </a:t>
            </a:r>
            <a:r>
              <a:rPr lang="en-US" dirty="0" smtClean="0"/>
              <a:t>Building,  Running,  and Managing Workflows in Windows Azure</a:t>
            </a:r>
          </a:p>
          <a:p>
            <a:r>
              <a:rPr lang="en-US" dirty="0" smtClean="0"/>
              <a:t>By: Jurgen Willis</a:t>
            </a:r>
          </a:p>
          <a:p>
            <a:r>
              <a:rPr lang="en-US" dirty="0" smtClean="0"/>
              <a:t>Thursday 6/14/2012 13:00 - 14:15</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812" y="1962149"/>
            <a:ext cx="3429000" cy="1009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287" y="4095876"/>
            <a:ext cx="5038725" cy="1000125"/>
          </a:xfrm>
          <a:prstGeom prst="rect">
            <a:avLst/>
          </a:prstGeom>
          <a:solidFill>
            <a:schemeClr val="tx1"/>
          </a:solidFill>
        </p:spPr>
      </p:pic>
    </p:spTree>
    <p:custDataLst>
      <p:tags r:id="rId1"/>
    </p:custDataLst>
    <p:extLst>
      <p:ext uri="{BB962C8B-B14F-4D97-AF65-F5344CB8AC3E}">
        <p14:creationId xmlns:p14="http://schemas.microsoft.com/office/powerpoint/2010/main" val="13733385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257172" y="5257800"/>
            <a:ext cx="3209927" cy="1257299"/>
          </a:xfrm>
          <a:prstGeom prst="roundRect">
            <a:avLst>
              <a:gd name="adj" fmla="val 3804"/>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2" name="Rounded Rectangle 11"/>
          <p:cNvSpPr/>
          <p:nvPr/>
        </p:nvSpPr>
        <p:spPr bwMode="auto">
          <a:xfrm>
            <a:off x="257172" y="3995738"/>
            <a:ext cx="3200403" cy="1190624"/>
          </a:xfrm>
          <a:prstGeom prst="roundRect">
            <a:avLst>
              <a:gd name="adj" fmla="val 3804"/>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1" name="Rounded Rectangle 10"/>
          <p:cNvSpPr/>
          <p:nvPr/>
        </p:nvSpPr>
        <p:spPr bwMode="auto">
          <a:xfrm>
            <a:off x="257172" y="1619251"/>
            <a:ext cx="3200403" cy="2305049"/>
          </a:xfrm>
          <a:prstGeom prst="roundRect">
            <a:avLst>
              <a:gd name="adj" fmla="val 3804"/>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 name="Title 1"/>
          <p:cNvSpPr>
            <a:spLocks noGrp="1"/>
          </p:cNvSpPr>
          <p:nvPr>
            <p:ph type="title"/>
          </p:nvPr>
        </p:nvSpPr>
        <p:spPr>
          <a:xfrm>
            <a:off x="519112" y="228600"/>
            <a:ext cx="11149013" cy="1052596"/>
          </a:xfrm>
        </p:spPr>
        <p:txBody>
          <a:bodyPr/>
          <a:lstStyle/>
          <a:p>
            <a:r>
              <a:rPr lang="en-US" dirty="0" smtClean="0"/>
              <a:t>A Lap Around WF 4.5</a:t>
            </a:r>
            <a:br>
              <a:rPr lang="en-US" dirty="0" smtClean="0"/>
            </a:br>
            <a:r>
              <a:rPr lang="en-US" sz="3200" dirty="0" smtClean="0">
                <a:solidFill>
                  <a:schemeClr val="tx2"/>
                </a:solidFill>
              </a:rPr>
              <a:t>Key new features </a:t>
            </a:r>
            <a:endParaRPr lang="en-US" sz="3200" dirty="0"/>
          </a:p>
        </p:txBody>
      </p:sp>
      <p:sp>
        <p:nvSpPr>
          <p:cNvPr id="4" name="TextBox 3"/>
          <p:cNvSpPr txBox="1"/>
          <p:nvPr/>
        </p:nvSpPr>
        <p:spPr>
          <a:xfrm>
            <a:off x="238123" y="2209800"/>
            <a:ext cx="3209927" cy="984885"/>
          </a:xfrm>
          <a:prstGeom prst="rect">
            <a:avLst/>
          </a:prstGeom>
          <a:noFill/>
        </p:spPr>
        <p:txBody>
          <a:bodyPr wrap="square" lIns="0" tIns="0" rIns="0" bIns="0" rtlCol="0">
            <a:spAutoFit/>
          </a:bodyPr>
          <a:lstStyle/>
          <a:p>
            <a:pPr algn="ctr"/>
            <a:r>
              <a:rPr lang="en-US" sz="3200" b="1" dirty="0" smtClean="0">
                <a:gradFill>
                  <a:gsLst>
                    <a:gs pos="0">
                      <a:schemeClr val="tx1"/>
                    </a:gs>
                    <a:gs pos="86000">
                      <a:schemeClr val="tx1"/>
                    </a:gs>
                  </a:gsLst>
                  <a:lin ang="5400000" scaled="0"/>
                </a:gradFill>
              </a:rPr>
              <a:t>Authoring Improvements</a:t>
            </a:r>
          </a:p>
        </p:txBody>
      </p:sp>
      <p:sp>
        <p:nvSpPr>
          <p:cNvPr id="5" name="TextBox 4"/>
          <p:cNvSpPr txBox="1"/>
          <p:nvPr/>
        </p:nvSpPr>
        <p:spPr>
          <a:xfrm>
            <a:off x="247648" y="4268628"/>
            <a:ext cx="3209927" cy="492443"/>
          </a:xfrm>
          <a:prstGeom prst="rect">
            <a:avLst/>
          </a:prstGeom>
          <a:noFill/>
        </p:spPr>
        <p:txBody>
          <a:bodyPr wrap="square" lIns="0" tIns="0" rIns="0" bIns="0" rtlCol="0">
            <a:spAutoFit/>
          </a:bodyPr>
          <a:lstStyle/>
          <a:p>
            <a:pPr algn="ctr"/>
            <a:r>
              <a:rPr lang="en-US" sz="3200" b="1" dirty="0" smtClean="0">
                <a:gradFill>
                  <a:gsLst>
                    <a:gs pos="0">
                      <a:schemeClr val="tx1"/>
                    </a:gs>
                    <a:gs pos="86000">
                      <a:schemeClr val="tx1"/>
                    </a:gs>
                  </a:gsLst>
                  <a:lin ang="5400000" scaled="0"/>
                </a:gradFill>
              </a:rPr>
              <a:t>Versioning</a:t>
            </a:r>
          </a:p>
        </p:txBody>
      </p:sp>
      <p:sp>
        <p:nvSpPr>
          <p:cNvPr id="6" name="TextBox 5"/>
          <p:cNvSpPr txBox="1"/>
          <p:nvPr/>
        </p:nvSpPr>
        <p:spPr>
          <a:xfrm>
            <a:off x="200023" y="5381625"/>
            <a:ext cx="3305177" cy="984885"/>
          </a:xfrm>
          <a:prstGeom prst="rect">
            <a:avLst/>
          </a:prstGeom>
          <a:noFill/>
        </p:spPr>
        <p:txBody>
          <a:bodyPr wrap="square" lIns="0" tIns="0" rIns="0" bIns="0" rtlCol="0">
            <a:spAutoFit/>
          </a:bodyPr>
          <a:lstStyle/>
          <a:p>
            <a:pPr algn="ctr"/>
            <a:r>
              <a:rPr lang="en-US" sz="3200" b="1" dirty="0" smtClean="0">
                <a:gradFill>
                  <a:gsLst>
                    <a:gs pos="0">
                      <a:schemeClr val="tx1"/>
                    </a:gs>
                    <a:gs pos="86000">
                      <a:schemeClr val="tx1"/>
                    </a:gs>
                  </a:gsLst>
                  <a:lin ang="5400000" scaled="0"/>
                </a:gradFill>
              </a:rPr>
              <a:t>Runtime Enhancements</a:t>
            </a:r>
          </a:p>
        </p:txBody>
      </p:sp>
      <p:graphicFrame>
        <p:nvGraphicFramePr>
          <p:cNvPr id="10" name="Content Placeholder 3"/>
          <p:cNvGraphicFramePr>
            <a:graphicFrameLocks noGrp="1"/>
          </p:cNvGraphicFramePr>
          <p:nvPr>
            <p:ph idx="1"/>
            <p:extLst>
              <p:ext uri="{D42A27DB-BD31-4B8C-83A1-F6EECF244321}">
                <p14:modId xmlns:p14="http://schemas.microsoft.com/office/powerpoint/2010/main" val="4035422731"/>
              </p:ext>
            </p:extLst>
          </p:nvPr>
        </p:nvGraphicFramePr>
        <p:xfrm>
          <a:off x="3569543" y="889538"/>
          <a:ext cx="8439150" cy="2995550"/>
        </p:xfrm>
        <a:graphic>
          <a:graphicData uri="http://schemas.openxmlformats.org/drawingml/2006/table">
            <a:tbl>
              <a:tblPr firstRow="1" bandRow="1">
                <a:tableStyleId>{5940675A-B579-460E-94D1-54222C63F5DA}</a:tableStyleId>
              </a:tblPr>
              <a:tblGrid>
                <a:gridCol w="5438733"/>
                <a:gridCol w="3000417"/>
              </a:tblGrid>
              <a:tr h="369326">
                <a:tc>
                  <a:txBody>
                    <a:bodyPr/>
                    <a:lstStyle/>
                    <a:p>
                      <a:r>
                        <a:rPr lang="en-US" sz="1600" b="1" dirty="0" smtClean="0"/>
                        <a:t>Ask</a:t>
                      </a:r>
                      <a:endParaRPr lang="en-US" sz="1600" b="1" dirty="0"/>
                    </a:p>
                  </a:txBody>
                  <a:tcPr>
                    <a:solidFill>
                      <a:srgbClr val="429A16"/>
                    </a:solidFill>
                  </a:tcPr>
                </a:tc>
                <a:tc>
                  <a:txBody>
                    <a:bodyPr/>
                    <a:lstStyle/>
                    <a:p>
                      <a:r>
                        <a:rPr lang="en-US" sz="1600" b="1" dirty="0" smtClean="0"/>
                        <a:t>Feature</a:t>
                      </a:r>
                      <a:endParaRPr lang="en-US" sz="1600" b="1" dirty="0"/>
                    </a:p>
                  </a:txBody>
                  <a:tcPr>
                    <a:solidFill>
                      <a:srgbClr val="429A16"/>
                    </a:solidFill>
                  </a:tcPr>
                </a:tc>
              </a:tr>
              <a:tr h="405096">
                <a:tc>
                  <a:txBody>
                    <a:bodyPr/>
                    <a:lstStyle/>
                    <a:p>
                      <a:r>
                        <a:rPr lang="en-US" sz="1600" dirty="0" smtClean="0"/>
                        <a:t>Expressions in the language of the project</a:t>
                      </a:r>
                      <a:endParaRPr lang="en-US" sz="1600" dirty="0"/>
                    </a:p>
                  </a:txBody>
                  <a:tcPr/>
                </a:tc>
                <a:tc>
                  <a:txBody>
                    <a:bodyPr/>
                    <a:lstStyle/>
                    <a:p>
                      <a:r>
                        <a:rPr lang="en-US" sz="1600" dirty="0" smtClean="0"/>
                        <a:t>C# expressions</a:t>
                      </a:r>
                      <a:endParaRPr lang="en-US" sz="1600" dirty="0"/>
                    </a:p>
                  </a:txBody>
                  <a:tcPr/>
                </a:tc>
              </a:tr>
              <a:tr h="405096">
                <a:tc>
                  <a:txBody>
                    <a:bodyPr/>
                    <a:lstStyle/>
                    <a:p>
                      <a:r>
                        <a:rPr lang="en-US" sz="1600" dirty="0" smtClean="0"/>
                        <a:t>Create workflow services based on an existing contract</a:t>
                      </a:r>
                      <a:endParaRPr lang="en-US" sz="16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t>Contract-First</a:t>
                      </a:r>
                    </a:p>
                  </a:txBody>
                  <a:tcPr/>
                </a:tc>
              </a:tr>
              <a:tr h="405096">
                <a:tc>
                  <a:txBody>
                    <a:bodyPr/>
                    <a:lstStyle/>
                    <a:p>
                      <a:r>
                        <a:rPr lang="en-US" sz="1600" dirty="0" smtClean="0"/>
                        <a:t>Better experience with Flowchart</a:t>
                      </a:r>
                      <a:r>
                        <a:rPr lang="en-US" sz="1600" baseline="0" dirty="0" smtClean="0"/>
                        <a:t> / State Machine designer</a:t>
                      </a:r>
                      <a:endParaRPr lang="en-US" sz="1600" dirty="0"/>
                    </a:p>
                  </a:txBody>
                  <a:tcPr/>
                </a:tc>
                <a:tc>
                  <a:txBody>
                    <a:bodyPr/>
                    <a:lstStyle/>
                    <a:p>
                      <a:r>
                        <a:rPr lang="en-US" sz="1600" dirty="0" smtClean="0"/>
                        <a:t>Auto-connect,</a:t>
                      </a:r>
                      <a:r>
                        <a:rPr lang="en-US" sz="1600" baseline="0" dirty="0" smtClean="0"/>
                        <a:t> auto-insert, pan</a:t>
                      </a:r>
                      <a:endParaRPr lang="en-US" sz="1600" dirty="0"/>
                    </a:p>
                  </a:txBody>
                  <a:tcPr/>
                </a:tc>
              </a:tr>
              <a:tr h="405096">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t>Add comments to activities in the designer surface</a:t>
                      </a:r>
                    </a:p>
                  </a:txBody>
                  <a:tcPr/>
                </a:tc>
                <a:tc>
                  <a:txBody>
                    <a:bodyPr/>
                    <a:lstStyle/>
                    <a:p>
                      <a:r>
                        <a:rPr lang="en-US" sz="1600" dirty="0" smtClean="0"/>
                        <a:t>Annotations (designer)</a:t>
                      </a:r>
                      <a:endParaRPr lang="en-US" sz="1600" dirty="0"/>
                    </a:p>
                  </a:txBody>
                  <a:tcPr/>
                </a:tc>
              </a:tr>
              <a:tr h="333911">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t>Search</a:t>
                      </a:r>
                      <a:r>
                        <a:rPr lang="en-US" sz="1600" baseline="0" dirty="0" smtClean="0"/>
                        <a:t> integration in the workflow designer</a:t>
                      </a:r>
                      <a:endParaRPr lang="en-US" sz="1600" dirty="0" smtClean="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t>Search (designer)</a:t>
                      </a:r>
                      <a:endParaRPr lang="en-US" sz="1600" dirty="0"/>
                    </a:p>
                  </a:txBody>
                  <a:tcPr/>
                </a:tc>
              </a:tr>
              <a:tr h="333911">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t>Create state machine workflows</a:t>
                      </a: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t>State Machine</a:t>
                      </a:r>
                      <a:endParaRPr lang="en-US" sz="1600" dirty="0"/>
                    </a:p>
                  </a:txBody>
                  <a:tcPr/>
                </a:tc>
              </a:tr>
              <a:tr h="333911">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t>Workflow activities</a:t>
                      </a:r>
                      <a:r>
                        <a:rPr lang="en-US" sz="1600" baseline="0" dirty="0" smtClean="0"/>
                        <a:t> </a:t>
                      </a:r>
                      <a:r>
                        <a:rPr lang="en-US" sz="1600" dirty="0" smtClean="0"/>
                        <a:t>are shown in a tree-style outline view</a:t>
                      </a: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t>Outline View </a:t>
                      </a:r>
                      <a:endParaRPr lang="en-US" sz="1600" dirty="0"/>
                    </a:p>
                  </a:txBody>
                  <a:tcPr/>
                </a:tc>
              </a:tr>
            </a:tbl>
          </a:graphicData>
        </a:graphic>
      </p:graphicFrame>
      <p:graphicFrame>
        <p:nvGraphicFramePr>
          <p:cNvPr id="14" name="Content Placeholder 3"/>
          <p:cNvGraphicFramePr>
            <a:graphicFrameLocks/>
          </p:cNvGraphicFramePr>
          <p:nvPr>
            <p:extLst>
              <p:ext uri="{D42A27DB-BD31-4B8C-83A1-F6EECF244321}">
                <p14:modId xmlns:p14="http://schemas.microsoft.com/office/powerpoint/2010/main" val="3511231464"/>
              </p:ext>
            </p:extLst>
          </p:nvPr>
        </p:nvGraphicFramePr>
        <p:xfrm>
          <a:off x="3533775" y="3980070"/>
          <a:ext cx="8442959" cy="1220271"/>
        </p:xfrm>
        <a:graphic>
          <a:graphicData uri="http://schemas.openxmlformats.org/drawingml/2006/table">
            <a:tbl>
              <a:tblPr firstRow="1" bandRow="1">
                <a:tableStyleId>{5940675A-B579-460E-94D1-54222C63F5DA}</a:tableStyleId>
              </a:tblPr>
              <a:tblGrid>
                <a:gridCol w="5438775"/>
                <a:gridCol w="3004184"/>
              </a:tblGrid>
              <a:tr h="406757">
                <a:tc>
                  <a:txBody>
                    <a:bodyPr/>
                    <a:lstStyle/>
                    <a:p>
                      <a:r>
                        <a:rPr lang="en-US" sz="1600" dirty="0" smtClean="0"/>
                        <a:t>Basic</a:t>
                      </a:r>
                      <a:r>
                        <a:rPr lang="en-US" sz="1600" baseline="0" dirty="0" smtClean="0"/>
                        <a:t> building blocks for a versioning story</a:t>
                      </a:r>
                      <a:endParaRPr lang="en-US" sz="1600" dirty="0"/>
                    </a:p>
                  </a:txBody>
                  <a:tcPr/>
                </a:tc>
                <a:tc>
                  <a:txBody>
                    <a:bodyPr/>
                    <a:lstStyle/>
                    <a:p>
                      <a:r>
                        <a:rPr lang="en-US" sz="1600" dirty="0" err="1" smtClean="0"/>
                        <a:t>WorkflowIdentity</a:t>
                      </a:r>
                      <a:endParaRPr lang="en-US" sz="1600" dirty="0"/>
                    </a:p>
                  </a:txBody>
                  <a:tcPr/>
                </a:tc>
              </a:tr>
              <a:tr h="406757">
                <a:tc>
                  <a:txBody>
                    <a:bodyPr/>
                    <a:lstStyle/>
                    <a:p>
                      <a:r>
                        <a:rPr lang="en-US" sz="1600" dirty="0" smtClean="0"/>
                        <a:t>Host several versions</a:t>
                      </a:r>
                      <a:r>
                        <a:rPr lang="en-US" sz="1600" baseline="0" dirty="0" smtClean="0"/>
                        <a:t> of a service side by side</a:t>
                      </a:r>
                      <a:endParaRPr lang="en-US" sz="1600" dirty="0"/>
                    </a:p>
                  </a:txBody>
                  <a:tcPr/>
                </a:tc>
                <a:tc>
                  <a:txBody>
                    <a:bodyPr/>
                    <a:lstStyle/>
                    <a:p>
                      <a:r>
                        <a:rPr lang="en-US" sz="1600" dirty="0" smtClean="0"/>
                        <a:t>WFSH versioning support</a:t>
                      </a:r>
                      <a:endParaRPr lang="en-US" sz="1600" dirty="0"/>
                    </a:p>
                  </a:txBody>
                  <a:tcPr/>
                </a:tc>
              </a:tr>
              <a:tr h="406757">
                <a:tc>
                  <a:txBody>
                    <a:bodyPr/>
                    <a:lstStyle/>
                    <a:p>
                      <a:r>
                        <a:rPr lang="en-US" sz="1600" dirty="0" smtClean="0"/>
                        <a:t>Update running instances to a new definition</a:t>
                      </a:r>
                      <a:endParaRPr lang="en-US" sz="1600" dirty="0"/>
                    </a:p>
                  </a:txBody>
                  <a:tcPr/>
                </a:tc>
                <a:tc>
                  <a:txBody>
                    <a:bodyPr/>
                    <a:lstStyle/>
                    <a:p>
                      <a:r>
                        <a:rPr lang="en-US" sz="1600" dirty="0" smtClean="0"/>
                        <a:t>Dynamic</a:t>
                      </a:r>
                      <a:r>
                        <a:rPr lang="en-US" sz="1600" baseline="0" dirty="0" smtClean="0"/>
                        <a:t> Update</a:t>
                      </a:r>
                      <a:endParaRPr lang="en-US" sz="1600" dirty="0"/>
                    </a:p>
                  </a:txBody>
                  <a:tcPr/>
                </a:tc>
              </a:tr>
            </a:tbl>
          </a:graphicData>
        </a:graphic>
      </p:graphicFrame>
      <p:graphicFrame>
        <p:nvGraphicFramePr>
          <p:cNvPr id="16" name="Content Placeholder 3"/>
          <p:cNvGraphicFramePr>
            <a:graphicFrameLocks/>
          </p:cNvGraphicFramePr>
          <p:nvPr>
            <p:extLst>
              <p:ext uri="{D42A27DB-BD31-4B8C-83A1-F6EECF244321}">
                <p14:modId xmlns:p14="http://schemas.microsoft.com/office/powerpoint/2010/main" val="2893581133"/>
              </p:ext>
            </p:extLst>
          </p:nvPr>
        </p:nvGraphicFramePr>
        <p:xfrm>
          <a:off x="3536950" y="5273733"/>
          <a:ext cx="8449309" cy="1220271"/>
        </p:xfrm>
        <a:graphic>
          <a:graphicData uri="http://schemas.openxmlformats.org/drawingml/2006/table">
            <a:tbl>
              <a:tblPr firstRow="1" bandRow="1">
                <a:tableStyleId>{5940675A-B579-460E-94D1-54222C63F5DA}</a:tableStyleId>
              </a:tblPr>
              <a:tblGrid>
                <a:gridCol w="5435600"/>
                <a:gridCol w="3013709"/>
              </a:tblGrid>
              <a:tr h="406757">
                <a:tc>
                  <a:txBody>
                    <a:bodyPr/>
                    <a:lstStyle/>
                    <a:p>
                      <a:r>
                        <a:rPr lang="en-US" sz="1600" dirty="0" smtClean="0"/>
                        <a:t>Run my workflows in Partial Trust</a:t>
                      </a:r>
                      <a:endParaRPr lang="en-US" sz="1600" dirty="0"/>
                    </a:p>
                  </a:txBody>
                  <a:tcPr/>
                </a:tc>
                <a:tc>
                  <a:txBody>
                    <a:bodyPr/>
                    <a:lstStyle/>
                    <a:p>
                      <a:r>
                        <a:rPr lang="en-US" sz="1600" dirty="0" smtClean="0"/>
                        <a:t>Partial Trust</a:t>
                      </a:r>
                      <a:endParaRPr lang="en-US" sz="1600" dirty="0"/>
                    </a:p>
                  </a:txBody>
                  <a:tcPr/>
                </a:tc>
              </a:tr>
              <a:tr h="406757">
                <a:tc>
                  <a:txBody>
                    <a:bodyPr/>
                    <a:lstStyle/>
                    <a:p>
                      <a:r>
                        <a:rPr lang="en-US" sz="1600" dirty="0" smtClean="0"/>
                        <a:t>Be able to plug my own expressions</a:t>
                      </a:r>
                      <a:r>
                        <a:rPr lang="en-US" sz="1600" baseline="0" dirty="0" smtClean="0"/>
                        <a:t> story</a:t>
                      </a:r>
                      <a:endParaRPr lang="en-US" sz="1600" dirty="0"/>
                    </a:p>
                  </a:txBody>
                  <a:tcPr/>
                </a:tc>
                <a:tc>
                  <a:txBody>
                    <a:bodyPr/>
                    <a:lstStyle/>
                    <a:p>
                      <a:r>
                        <a:rPr lang="en-US" sz="1600" dirty="0" smtClean="0"/>
                        <a:t>Expressions Extensibility</a:t>
                      </a:r>
                      <a:endParaRPr lang="en-US" sz="1600" dirty="0"/>
                    </a:p>
                  </a:txBody>
                  <a:tcPr/>
                </a:tc>
              </a:tr>
              <a:tr h="406757">
                <a:tc>
                  <a:txBody>
                    <a:bodyPr/>
                    <a:lstStyle/>
                    <a:p>
                      <a:r>
                        <a:rPr lang="en-US" sz="1600" dirty="0" smtClean="0"/>
                        <a:t>Better runtime performance</a:t>
                      </a:r>
                      <a:endParaRPr lang="en-US" sz="1600" dirty="0"/>
                    </a:p>
                  </a:txBody>
                  <a:tcPr/>
                </a:tc>
                <a:tc>
                  <a:txBody>
                    <a:bodyPr/>
                    <a:lstStyle/>
                    <a:p>
                      <a:r>
                        <a:rPr lang="en-US" sz="1600" baseline="0" dirty="0" smtClean="0"/>
                        <a:t>VB expressions performance</a:t>
                      </a:r>
                      <a:endParaRPr lang="en-US" sz="1600" dirty="0"/>
                    </a:p>
                  </a:txBody>
                  <a:tcPr/>
                </a:tc>
              </a:tr>
            </a:tbl>
          </a:graphicData>
        </a:graphic>
      </p:graphicFrame>
      <p:sp>
        <p:nvSpPr>
          <p:cNvPr id="21" name="Oval 20"/>
          <p:cNvSpPr/>
          <p:nvPr/>
        </p:nvSpPr>
        <p:spPr bwMode="auto">
          <a:xfrm>
            <a:off x="11803348" y="1659947"/>
            <a:ext cx="343845" cy="315191"/>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gradFill>
                  <a:gsLst>
                    <a:gs pos="0">
                      <a:srgbClr val="FFFFFF"/>
                    </a:gs>
                    <a:gs pos="100000">
                      <a:srgbClr val="FFFFFF"/>
                    </a:gs>
                  </a:gsLst>
                  <a:lin ang="5400000" scaled="0"/>
                </a:gradFill>
              </a:rPr>
              <a:t>D</a:t>
            </a:r>
          </a:p>
        </p:txBody>
      </p:sp>
      <p:sp>
        <p:nvSpPr>
          <p:cNvPr id="22" name="Oval 21"/>
          <p:cNvSpPr/>
          <p:nvPr/>
        </p:nvSpPr>
        <p:spPr bwMode="auto">
          <a:xfrm>
            <a:off x="11803348" y="2072122"/>
            <a:ext cx="343845" cy="315191"/>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gradFill>
                  <a:gsLst>
                    <a:gs pos="0">
                      <a:srgbClr val="FFFFFF"/>
                    </a:gs>
                    <a:gs pos="100000">
                      <a:srgbClr val="FFFFFF"/>
                    </a:gs>
                  </a:gsLst>
                  <a:lin ang="5400000" scaled="0"/>
                </a:gradFill>
              </a:rPr>
              <a:t>D</a:t>
            </a:r>
          </a:p>
        </p:txBody>
      </p:sp>
      <p:sp>
        <p:nvSpPr>
          <p:cNvPr id="23" name="Oval 22"/>
          <p:cNvSpPr/>
          <p:nvPr/>
        </p:nvSpPr>
        <p:spPr bwMode="auto">
          <a:xfrm>
            <a:off x="11803348" y="2875707"/>
            <a:ext cx="343845" cy="315191"/>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gradFill>
                  <a:gsLst>
                    <a:gs pos="0">
                      <a:srgbClr val="FFFFFF"/>
                    </a:gs>
                    <a:gs pos="100000">
                      <a:srgbClr val="FFFFFF"/>
                    </a:gs>
                  </a:gsLst>
                  <a:lin ang="5400000" scaled="0"/>
                </a:gradFill>
              </a:rPr>
              <a:t>D</a:t>
            </a:r>
          </a:p>
        </p:txBody>
      </p:sp>
      <p:sp>
        <p:nvSpPr>
          <p:cNvPr id="24" name="Oval 23"/>
          <p:cNvSpPr/>
          <p:nvPr/>
        </p:nvSpPr>
        <p:spPr bwMode="auto">
          <a:xfrm>
            <a:off x="11803348" y="2484297"/>
            <a:ext cx="343845" cy="315191"/>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gradFill>
                  <a:gsLst>
                    <a:gs pos="0">
                      <a:srgbClr val="FFFFFF"/>
                    </a:gs>
                    <a:gs pos="100000">
                      <a:srgbClr val="FFFFFF"/>
                    </a:gs>
                  </a:gsLst>
                  <a:lin ang="5400000" scaled="0"/>
                </a:gradFill>
              </a:rPr>
              <a:t>D</a:t>
            </a:r>
          </a:p>
        </p:txBody>
      </p:sp>
      <p:sp>
        <p:nvSpPr>
          <p:cNvPr id="25" name="Oval 24"/>
          <p:cNvSpPr/>
          <p:nvPr/>
        </p:nvSpPr>
        <p:spPr bwMode="auto">
          <a:xfrm>
            <a:off x="11803348" y="4037463"/>
            <a:ext cx="343845" cy="315191"/>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gradFill>
                  <a:gsLst>
                    <a:gs pos="0">
                      <a:srgbClr val="FFFFFF"/>
                    </a:gs>
                    <a:gs pos="100000">
                      <a:srgbClr val="FFFFFF"/>
                    </a:gs>
                  </a:gsLst>
                  <a:lin ang="5400000" scaled="0"/>
                </a:gradFill>
              </a:rPr>
              <a:t>D</a:t>
            </a:r>
          </a:p>
        </p:txBody>
      </p:sp>
      <p:sp>
        <p:nvSpPr>
          <p:cNvPr id="19" name="Oval 18"/>
          <p:cNvSpPr/>
          <p:nvPr/>
        </p:nvSpPr>
        <p:spPr bwMode="auto">
          <a:xfrm>
            <a:off x="11809412" y="3581400"/>
            <a:ext cx="343845" cy="315191"/>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gradFill>
                  <a:gsLst>
                    <a:gs pos="0">
                      <a:srgbClr val="FFFFFF"/>
                    </a:gs>
                    <a:gs pos="100000">
                      <a:srgbClr val="FFFFFF"/>
                    </a:gs>
                  </a:gsLst>
                  <a:lin ang="5400000" scaled="0"/>
                </a:gradFill>
              </a:rPr>
              <a:t>D</a:t>
            </a:r>
          </a:p>
        </p:txBody>
      </p:sp>
      <p:sp>
        <p:nvSpPr>
          <p:cNvPr id="20" name="Oval 19"/>
          <p:cNvSpPr/>
          <p:nvPr/>
        </p:nvSpPr>
        <p:spPr bwMode="auto">
          <a:xfrm>
            <a:off x="11809412" y="1295400"/>
            <a:ext cx="343845" cy="315191"/>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gradFill>
                  <a:gsLst>
                    <a:gs pos="0">
                      <a:srgbClr val="FFFFFF"/>
                    </a:gs>
                    <a:gs pos="100000">
                      <a:srgbClr val="FFFFFF"/>
                    </a:gs>
                  </a:gsLst>
                  <a:lin ang="5400000" scaled="0"/>
                </a:gradFill>
              </a:rPr>
              <a:t>D</a:t>
            </a:r>
          </a:p>
        </p:txBody>
      </p:sp>
      <p:sp>
        <p:nvSpPr>
          <p:cNvPr id="27" name="Oval 26"/>
          <p:cNvSpPr/>
          <p:nvPr/>
        </p:nvSpPr>
        <p:spPr bwMode="auto">
          <a:xfrm>
            <a:off x="11809412" y="4419600"/>
            <a:ext cx="343845" cy="315191"/>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gradFill>
                  <a:gsLst>
                    <a:gs pos="0">
                      <a:srgbClr val="FFFFFF"/>
                    </a:gs>
                    <a:gs pos="100000">
                      <a:srgbClr val="FFFFFF"/>
                    </a:gs>
                  </a:gsLst>
                  <a:lin ang="5400000" scaled="0"/>
                </a:gradFill>
              </a:rPr>
              <a:t>D</a:t>
            </a:r>
          </a:p>
        </p:txBody>
      </p:sp>
      <p:sp>
        <p:nvSpPr>
          <p:cNvPr id="28" name="Oval 27"/>
          <p:cNvSpPr/>
          <p:nvPr/>
        </p:nvSpPr>
        <p:spPr bwMode="auto">
          <a:xfrm>
            <a:off x="11809412" y="4790209"/>
            <a:ext cx="343845" cy="315191"/>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gradFill>
                  <a:gsLst>
                    <a:gs pos="0">
                      <a:srgbClr val="FFFFFF"/>
                    </a:gs>
                    <a:gs pos="100000">
                      <a:srgbClr val="FFFFFF"/>
                    </a:gs>
                  </a:gsLst>
                  <a:lin ang="5400000" scaled="0"/>
                </a:gradFill>
              </a:rPr>
              <a:t>D</a:t>
            </a:r>
          </a:p>
        </p:txBody>
      </p:sp>
    </p:spTree>
    <p:custDataLst>
      <p:tags r:id="rId1"/>
    </p:custDataLst>
    <p:extLst>
      <p:ext uri="{BB962C8B-B14F-4D97-AF65-F5344CB8AC3E}">
        <p14:creationId xmlns:p14="http://schemas.microsoft.com/office/powerpoint/2010/main" val="22214419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ppt_x"/>
                                          </p:val>
                                        </p:tav>
                                        <p:tav tm="100000">
                                          <p:val>
                                            <p:strVal val="#ppt_x"/>
                                          </p:val>
                                        </p:tav>
                                      </p:tavLst>
                                    </p:anim>
                                    <p:anim calcmode="lin" valueType="num">
                                      <p:cBhvr additive="base">
                                        <p:cTn id="50" dur="500" fill="hold"/>
                                        <p:tgtEl>
                                          <p:spTgt spid="2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500" fill="hold"/>
                                        <p:tgtEl>
                                          <p:spTgt spid="22"/>
                                        </p:tgtEl>
                                        <p:attrNameLst>
                                          <p:attrName>ppt_x</p:attrName>
                                        </p:attrNameLst>
                                      </p:cBhvr>
                                      <p:tavLst>
                                        <p:tav tm="0">
                                          <p:val>
                                            <p:strVal val="#ppt_x"/>
                                          </p:val>
                                        </p:tav>
                                        <p:tav tm="100000">
                                          <p:val>
                                            <p:strVal val="#ppt_x"/>
                                          </p:val>
                                        </p:tav>
                                      </p:tavLst>
                                    </p:anim>
                                    <p:anim calcmode="lin" valueType="num">
                                      <p:cBhvr additive="base">
                                        <p:cTn id="54" dur="500" fill="hold"/>
                                        <p:tgtEl>
                                          <p:spTgt spid="2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additive="base">
                                        <p:cTn id="57" dur="500" fill="hold"/>
                                        <p:tgtEl>
                                          <p:spTgt spid="23"/>
                                        </p:tgtEl>
                                        <p:attrNameLst>
                                          <p:attrName>ppt_x</p:attrName>
                                        </p:attrNameLst>
                                      </p:cBhvr>
                                      <p:tavLst>
                                        <p:tav tm="0">
                                          <p:val>
                                            <p:strVal val="#ppt_x"/>
                                          </p:val>
                                        </p:tav>
                                        <p:tav tm="100000">
                                          <p:val>
                                            <p:strVal val="#ppt_x"/>
                                          </p:val>
                                        </p:tav>
                                      </p:tavLst>
                                    </p:anim>
                                    <p:anim calcmode="lin" valueType="num">
                                      <p:cBhvr additive="base">
                                        <p:cTn id="58" dur="500" fill="hold"/>
                                        <p:tgtEl>
                                          <p:spTgt spid="2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500" fill="hold"/>
                                        <p:tgtEl>
                                          <p:spTgt spid="24"/>
                                        </p:tgtEl>
                                        <p:attrNameLst>
                                          <p:attrName>ppt_x</p:attrName>
                                        </p:attrNameLst>
                                      </p:cBhvr>
                                      <p:tavLst>
                                        <p:tav tm="0">
                                          <p:val>
                                            <p:strVal val="#ppt_x"/>
                                          </p:val>
                                        </p:tav>
                                        <p:tav tm="100000">
                                          <p:val>
                                            <p:strVal val="#ppt_x"/>
                                          </p:val>
                                        </p:tav>
                                      </p:tavLst>
                                    </p:anim>
                                    <p:anim calcmode="lin" valueType="num">
                                      <p:cBhvr additive="base">
                                        <p:cTn id="62" dur="500" fill="hold"/>
                                        <p:tgtEl>
                                          <p:spTgt spid="24"/>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additive="base">
                                        <p:cTn id="65" dur="500" fill="hold"/>
                                        <p:tgtEl>
                                          <p:spTgt spid="25"/>
                                        </p:tgtEl>
                                        <p:attrNameLst>
                                          <p:attrName>ppt_x</p:attrName>
                                        </p:attrNameLst>
                                      </p:cBhvr>
                                      <p:tavLst>
                                        <p:tav tm="0">
                                          <p:val>
                                            <p:strVal val="#ppt_x"/>
                                          </p:val>
                                        </p:tav>
                                        <p:tav tm="100000">
                                          <p:val>
                                            <p:strVal val="#ppt_x"/>
                                          </p:val>
                                        </p:tav>
                                      </p:tavLst>
                                    </p:anim>
                                    <p:anim calcmode="lin" valueType="num">
                                      <p:cBhvr additive="base">
                                        <p:cTn id="66" dur="500" fill="hold"/>
                                        <p:tgtEl>
                                          <p:spTgt spid="25"/>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additive="base">
                                        <p:cTn id="69" dur="500" fill="hold"/>
                                        <p:tgtEl>
                                          <p:spTgt spid="19"/>
                                        </p:tgtEl>
                                        <p:attrNameLst>
                                          <p:attrName>ppt_x</p:attrName>
                                        </p:attrNameLst>
                                      </p:cBhvr>
                                      <p:tavLst>
                                        <p:tav tm="0">
                                          <p:val>
                                            <p:strVal val="#ppt_x"/>
                                          </p:val>
                                        </p:tav>
                                        <p:tav tm="100000">
                                          <p:val>
                                            <p:strVal val="#ppt_x"/>
                                          </p:val>
                                        </p:tav>
                                      </p:tavLst>
                                    </p:anim>
                                    <p:anim calcmode="lin" valueType="num">
                                      <p:cBhvr additive="base">
                                        <p:cTn id="70" dur="500" fill="hold"/>
                                        <p:tgtEl>
                                          <p:spTgt spid="1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ppt_x"/>
                                          </p:val>
                                        </p:tav>
                                        <p:tav tm="100000">
                                          <p:val>
                                            <p:strVal val="#ppt_x"/>
                                          </p:val>
                                        </p:tav>
                                      </p:tavLst>
                                    </p:anim>
                                    <p:anim calcmode="lin" valueType="num">
                                      <p:cBhvr additive="base">
                                        <p:cTn id="74" dur="500" fill="hold"/>
                                        <p:tgtEl>
                                          <p:spTgt spid="20"/>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7"/>
                                        </p:tgtEl>
                                        <p:attrNameLst>
                                          <p:attrName>style.visibility</p:attrName>
                                        </p:attrNameLst>
                                      </p:cBhvr>
                                      <p:to>
                                        <p:strVal val="visible"/>
                                      </p:to>
                                    </p:set>
                                    <p:anim calcmode="lin" valueType="num">
                                      <p:cBhvr additive="base">
                                        <p:cTn id="77" dur="500" fill="hold"/>
                                        <p:tgtEl>
                                          <p:spTgt spid="27"/>
                                        </p:tgtEl>
                                        <p:attrNameLst>
                                          <p:attrName>ppt_x</p:attrName>
                                        </p:attrNameLst>
                                      </p:cBhvr>
                                      <p:tavLst>
                                        <p:tav tm="0">
                                          <p:val>
                                            <p:strVal val="#ppt_x"/>
                                          </p:val>
                                        </p:tav>
                                        <p:tav tm="100000">
                                          <p:val>
                                            <p:strVal val="#ppt_x"/>
                                          </p:val>
                                        </p:tav>
                                      </p:tavLst>
                                    </p:anim>
                                    <p:anim calcmode="lin" valueType="num">
                                      <p:cBhvr additive="base">
                                        <p:cTn id="78" dur="500" fill="hold"/>
                                        <p:tgtEl>
                                          <p:spTgt spid="27"/>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28"/>
                                        </p:tgtEl>
                                        <p:attrNameLst>
                                          <p:attrName>style.visibility</p:attrName>
                                        </p:attrNameLst>
                                      </p:cBhvr>
                                      <p:to>
                                        <p:strVal val="visible"/>
                                      </p:to>
                                    </p:set>
                                    <p:anim calcmode="lin" valueType="num">
                                      <p:cBhvr additive="base">
                                        <p:cTn id="81" dur="500" fill="hold"/>
                                        <p:tgtEl>
                                          <p:spTgt spid="28"/>
                                        </p:tgtEl>
                                        <p:attrNameLst>
                                          <p:attrName>ppt_x</p:attrName>
                                        </p:attrNameLst>
                                      </p:cBhvr>
                                      <p:tavLst>
                                        <p:tav tm="0">
                                          <p:val>
                                            <p:strVal val="#ppt_x"/>
                                          </p:val>
                                        </p:tav>
                                        <p:tav tm="100000">
                                          <p:val>
                                            <p:strVal val="#ppt_x"/>
                                          </p:val>
                                        </p:tav>
                                      </p:tavLst>
                                    </p:anim>
                                    <p:anim calcmode="lin" valueType="num">
                                      <p:cBhvr additive="base">
                                        <p:cTn id="8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2" grpId="0" animBg="1"/>
      <p:bldP spid="11" grpId="0" animBg="1"/>
      <p:bldP spid="4" grpId="0"/>
      <p:bldP spid="5" grpId="0"/>
      <p:bldP spid="6" grpId="0"/>
      <p:bldP spid="21" grpId="0" animBg="1"/>
      <p:bldP spid="22" grpId="0" animBg="1"/>
      <p:bldP spid="23" grpId="0" animBg="1"/>
      <p:bldP spid="24" grpId="0" animBg="1"/>
      <p:bldP spid="25" grpId="0" animBg="1"/>
      <p:bldP spid="19" grpId="0" animBg="1"/>
      <p:bldP spid="20" grpId="0" animBg="1"/>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a:t>
            </a:r>
            <a:endParaRPr lang="en-US" dirty="0"/>
          </a:p>
        </p:txBody>
      </p:sp>
      <p:sp>
        <p:nvSpPr>
          <p:cNvPr id="3" name="Subtitle 2"/>
          <p:cNvSpPr>
            <a:spLocks noGrp="1"/>
          </p:cNvSpPr>
          <p:nvPr>
            <p:ph type="subTitle" idx="1"/>
          </p:nvPr>
        </p:nvSpPr>
        <p:spPr/>
        <p:txBody>
          <a:bodyPr/>
          <a:lstStyle/>
          <a:p>
            <a:r>
              <a:rPr lang="en-US" dirty="0"/>
              <a:t>pan, search, </a:t>
            </a:r>
            <a:r>
              <a:rPr lang="en-US" dirty="0" smtClean="0"/>
              <a:t>outline, annotations</a:t>
            </a:r>
            <a:r>
              <a:rPr lang="en-US" dirty="0"/>
              <a:t>, </a:t>
            </a:r>
            <a:r>
              <a:rPr lang="en-US" dirty="0" smtClean="0"/>
              <a:t>auto-connect</a:t>
            </a:r>
            <a:r>
              <a:rPr lang="en-US" dirty="0"/>
              <a:t>, auto-insert, </a:t>
            </a:r>
            <a:r>
              <a:rPr lang="en-US" dirty="0" smtClean="0"/>
              <a:t>auto-surround </a:t>
            </a:r>
            <a:r>
              <a:rPr lang="en-US" dirty="0"/>
              <a:t>with </a:t>
            </a:r>
            <a:r>
              <a:rPr lang="en-US" dirty="0" smtClean="0"/>
              <a:t>sequence, C</a:t>
            </a:r>
            <a:r>
              <a:rPr lang="en-US" dirty="0"/>
              <a:t># </a:t>
            </a:r>
            <a:r>
              <a:rPr lang="en-US" dirty="0" smtClean="0"/>
              <a:t>expressions</a:t>
            </a:r>
            <a:endParaRPr lang="en-US" dirty="0"/>
          </a:p>
        </p:txBody>
      </p:sp>
      <p:sp>
        <p:nvSpPr>
          <p:cNvPr id="2" name="Title 1"/>
          <p:cNvSpPr>
            <a:spLocks noGrp="1"/>
          </p:cNvSpPr>
          <p:nvPr>
            <p:ph type="ctrTitle"/>
          </p:nvPr>
        </p:nvSpPr>
        <p:spPr/>
        <p:txBody>
          <a:bodyPr/>
          <a:lstStyle/>
          <a:p>
            <a:r>
              <a:rPr lang="en-US" dirty="0" smtClean="0"/>
              <a:t>Authoring Improvements</a:t>
            </a:r>
            <a:endParaRPr lang="en-US" dirty="0"/>
          </a:p>
        </p:txBody>
      </p:sp>
    </p:spTree>
    <p:extLst>
      <p:ext uri="{BB962C8B-B14F-4D97-AF65-F5344CB8AC3E}">
        <p14:creationId xmlns:p14="http://schemas.microsoft.com/office/powerpoint/2010/main" val="257798249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1751012" y="3048000"/>
            <a:ext cx="4038600" cy="2590800"/>
          </a:xfrm>
          <a:prstGeom prst="roundRect">
            <a:avLst/>
          </a:prstGeom>
          <a:solidFill>
            <a:schemeClr val="tx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Title 4"/>
          <p:cNvSpPr>
            <a:spLocks noGrp="1"/>
          </p:cNvSpPr>
          <p:nvPr>
            <p:ph type="title"/>
          </p:nvPr>
        </p:nvSpPr>
        <p:spPr/>
        <p:txBody>
          <a:bodyPr/>
          <a:lstStyle/>
          <a:p>
            <a:r>
              <a:rPr lang="en-US" dirty="0" smtClean="0"/>
              <a:t>Contract-First Authoring</a:t>
            </a:r>
            <a:endParaRPr lang="en-US" dirty="0"/>
          </a:p>
        </p:txBody>
      </p:sp>
      <p:sp>
        <p:nvSpPr>
          <p:cNvPr id="6" name="Content Placeholder 5"/>
          <p:cNvSpPr>
            <a:spLocks noGrp="1"/>
          </p:cNvSpPr>
          <p:nvPr>
            <p:ph idx="1"/>
          </p:nvPr>
        </p:nvSpPr>
        <p:spPr>
          <a:xfrm>
            <a:off x="519112" y="1447799"/>
            <a:ext cx="11149013" cy="1778949"/>
          </a:xfrm>
        </p:spPr>
        <p:txBody>
          <a:bodyPr/>
          <a:lstStyle/>
          <a:p>
            <a:r>
              <a:rPr lang="en-US" dirty="0" smtClean="0"/>
              <a:t>In WF 4 …</a:t>
            </a:r>
          </a:p>
          <a:p>
            <a:pPr lvl="1"/>
            <a:r>
              <a:rPr lang="en-US" dirty="0"/>
              <a:t>C</a:t>
            </a:r>
            <a:r>
              <a:rPr lang="en-US" dirty="0" smtClean="0"/>
              <a:t>ontracts are </a:t>
            </a:r>
            <a:r>
              <a:rPr lang="en-US" b="1" dirty="0" smtClean="0"/>
              <a:t>inferred</a:t>
            </a:r>
            <a:r>
              <a:rPr lang="en-US" dirty="0" smtClean="0"/>
              <a:t> from the </a:t>
            </a:r>
            <a:r>
              <a:rPr lang="en-US" b="1" dirty="0" smtClean="0"/>
              <a:t>messaging activities</a:t>
            </a:r>
            <a:r>
              <a:rPr lang="en-US" dirty="0" smtClean="0"/>
              <a:t> in the workflow</a:t>
            </a:r>
          </a:p>
          <a:p>
            <a:pPr marL="460375" lvl="1" indent="0">
              <a:buNone/>
            </a:pPr>
            <a:endParaRPr lang="en-US" dirty="0"/>
          </a:p>
        </p:txBody>
      </p:sp>
      <p:pic>
        <p:nvPicPr>
          <p:cNvPr id="4098" name="Picture 2" descr="C:\Artwork_Imagery\Icons - Illustrations\_ REAL VISTA STYLE\contract clip board signa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9812" y="3276600"/>
            <a:ext cx="23622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Artwork_Imagery\Icons - Illustrations\Charts - Diagrams\workflow flow chart tilt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3412" y="3300019"/>
            <a:ext cx="3400425" cy="2095500"/>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p:cNvSpPr/>
          <p:nvPr/>
        </p:nvSpPr>
        <p:spPr bwMode="auto">
          <a:xfrm>
            <a:off x="6018212" y="3881831"/>
            <a:ext cx="1752600" cy="114300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74658865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5408612" y="3124200"/>
            <a:ext cx="4038600" cy="2590800"/>
          </a:xfrm>
          <a:prstGeom prst="roundRect">
            <a:avLst/>
          </a:prstGeom>
          <a:solidFill>
            <a:schemeClr val="tx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Title 4"/>
          <p:cNvSpPr>
            <a:spLocks noGrp="1"/>
          </p:cNvSpPr>
          <p:nvPr>
            <p:ph type="title"/>
          </p:nvPr>
        </p:nvSpPr>
        <p:spPr/>
        <p:txBody>
          <a:bodyPr/>
          <a:lstStyle/>
          <a:p>
            <a:r>
              <a:rPr lang="en-US" dirty="0" smtClean="0"/>
              <a:t>Contract-First Authoring</a:t>
            </a:r>
            <a:endParaRPr lang="en-US" dirty="0"/>
          </a:p>
        </p:txBody>
      </p:sp>
      <p:sp>
        <p:nvSpPr>
          <p:cNvPr id="6" name="Content Placeholder 5"/>
          <p:cNvSpPr>
            <a:spLocks noGrp="1"/>
          </p:cNvSpPr>
          <p:nvPr>
            <p:ph idx="1"/>
          </p:nvPr>
        </p:nvSpPr>
        <p:spPr>
          <a:xfrm>
            <a:off x="519112" y="1447799"/>
            <a:ext cx="11149013" cy="1865126"/>
          </a:xfrm>
        </p:spPr>
        <p:txBody>
          <a:bodyPr/>
          <a:lstStyle/>
          <a:p>
            <a:r>
              <a:rPr lang="en-US" dirty="0" smtClean="0"/>
              <a:t>In WF 4.5 …</a:t>
            </a:r>
          </a:p>
          <a:p>
            <a:pPr lvl="1"/>
            <a:r>
              <a:rPr lang="en-US" dirty="0" smtClean="0"/>
              <a:t>Implement your workflow from an </a:t>
            </a:r>
            <a:r>
              <a:rPr lang="en-US" b="1" dirty="0" smtClean="0"/>
              <a:t>existing contract </a:t>
            </a:r>
          </a:p>
          <a:p>
            <a:pPr lvl="1"/>
            <a:r>
              <a:rPr lang="en-US" b="1" dirty="0" smtClean="0"/>
              <a:t>Validate </a:t>
            </a:r>
            <a:r>
              <a:rPr lang="en-US" dirty="0" smtClean="0"/>
              <a:t>that the contract is implemented correctly/completely</a:t>
            </a:r>
          </a:p>
          <a:p>
            <a:pPr marL="460375" lvl="1" indent="0">
              <a:buNone/>
            </a:pPr>
            <a:endParaRPr lang="en-US" dirty="0"/>
          </a:p>
        </p:txBody>
      </p:sp>
      <p:pic>
        <p:nvPicPr>
          <p:cNvPr id="4098" name="Picture 2" descr="C:\Artwork_Imagery\Icons - Illustrations\_ REAL VISTA STYLE\contract clip board signa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6212" y="3276600"/>
            <a:ext cx="23622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Artwork_Imagery\Icons - Illustrations\Charts - Diagrams\workflow flow chart tilt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1012" y="3376219"/>
            <a:ext cx="3400425" cy="2095500"/>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p:cNvSpPr/>
          <p:nvPr/>
        </p:nvSpPr>
        <p:spPr bwMode="auto">
          <a:xfrm>
            <a:off x="3427412" y="3881831"/>
            <a:ext cx="1752600" cy="114300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0761383"/>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7.3|20.7"/>
</p:tagLst>
</file>

<file path=ppt/tags/tag10.xml><?xml version="1.0" encoding="utf-8"?>
<p:tagLst xmlns:a="http://schemas.openxmlformats.org/drawingml/2006/main" xmlns:r="http://schemas.openxmlformats.org/officeDocument/2006/relationships" xmlns:p="http://schemas.openxmlformats.org/presentationml/2006/main">
  <p:tag name="TIMING" val="|1.5|7.3|1.2|.9|9.2|1.1|27.1|.5|.8|1|.8|3.4|20.1|5.7|1.2"/>
</p:tagLst>
</file>

<file path=ppt/tags/tag11.xml><?xml version="1.0" encoding="utf-8"?>
<p:tagLst xmlns:a="http://schemas.openxmlformats.org/drawingml/2006/main" xmlns:r="http://schemas.openxmlformats.org/officeDocument/2006/relationships" xmlns:p="http://schemas.openxmlformats.org/presentationml/2006/main">
  <p:tag name="TIMING" val="|31.9|.5|.5"/>
</p:tagLst>
</file>

<file path=ppt/tags/tag12.xml><?xml version="1.0" encoding="utf-8"?>
<p:tagLst xmlns:a="http://schemas.openxmlformats.org/drawingml/2006/main" xmlns:r="http://schemas.openxmlformats.org/officeDocument/2006/relationships" xmlns:p="http://schemas.openxmlformats.org/presentationml/2006/main">
  <p:tag name="TIMING" val="|31.1|.5|1.5"/>
</p:tagLst>
</file>

<file path=ppt/tags/tag2.xml><?xml version="1.0" encoding="utf-8"?>
<p:tagLst xmlns:a="http://schemas.openxmlformats.org/drawingml/2006/main" xmlns:r="http://schemas.openxmlformats.org/officeDocument/2006/relationships" xmlns:p="http://schemas.openxmlformats.org/presentationml/2006/main">
  <p:tag name="TIMING" val="|21.2|201|80.1|37.5"/>
</p:tagLst>
</file>

<file path=ppt/tags/tag3.xml><?xml version="1.0" encoding="utf-8"?>
<p:tagLst xmlns:a="http://schemas.openxmlformats.org/drawingml/2006/main" xmlns:r="http://schemas.openxmlformats.org/officeDocument/2006/relationships" xmlns:p="http://schemas.openxmlformats.org/presentationml/2006/main">
  <p:tag name="TIMING" val="|25.4|.5"/>
</p:tagLst>
</file>

<file path=ppt/tags/tag4.xml><?xml version="1.0" encoding="utf-8"?>
<p:tagLst xmlns:a="http://schemas.openxmlformats.org/drawingml/2006/main" xmlns:r="http://schemas.openxmlformats.org/officeDocument/2006/relationships" xmlns:p="http://schemas.openxmlformats.org/presentationml/2006/main">
  <p:tag name="TIMING" val="|1.4|.5"/>
</p:tagLst>
</file>

<file path=ppt/tags/tag5.xml><?xml version="1.0" encoding="utf-8"?>
<p:tagLst xmlns:a="http://schemas.openxmlformats.org/drawingml/2006/main" xmlns:r="http://schemas.openxmlformats.org/officeDocument/2006/relationships" xmlns:p="http://schemas.openxmlformats.org/presentationml/2006/main">
  <p:tag name="TIMING" val="|.5|7.2|.5|3.6|1.5"/>
</p:tagLst>
</file>

<file path=ppt/tags/tag6.xml><?xml version="1.0" encoding="utf-8"?>
<p:tagLst xmlns:a="http://schemas.openxmlformats.org/drawingml/2006/main" xmlns:r="http://schemas.openxmlformats.org/officeDocument/2006/relationships" xmlns:p="http://schemas.openxmlformats.org/presentationml/2006/main">
  <p:tag name="TIMING" val="|12.4|.5"/>
</p:tagLst>
</file>

<file path=ppt/tags/tag7.xml><?xml version="1.0" encoding="utf-8"?>
<p:tagLst xmlns:a="http://schemas.openxmlformats.org/drawingml/2006/main" xmlns:r="http://schemas.openxmlformats.org/officeDocument/2006/relationships" xmlns:p="http://schemas.openxmlformats.org/presentationml/2006/main">
  <p:tag name="TIMING" val="|.7|3.6|.5|1.8|1.5"/>
</p:tagLst>
</file>

<file path=ppt/tags/tag8.xml><?xml version="1.0" encoding="utf-8"?>
<p:tagLst xmlns:a="http://schemas.openxmlformats.org/drawingml/2006/main" xmlns:r="http://schemas.openxmlformats.org/officeDocument/2006/relationships" xmlns:p="http://schemas.openxmlformats.org/presentationml/2006/main">
  <p:tag name="TIMING" val="|1.5|7.3|1.2|.9|9.2|1.1|27.1|.5|.8|1|.8|3.4|20.1|5.7|1.2"/>
</p:tagLst>
</file>

<file path=ppt/tags/tag9.xml><?xml version="1.0" encoding="utf-8"?>
<p:tagLst xmlns:a="http://schemas.openxmlformats.org/drawingml/2006/main" xmlns:r="http://schemas.openxmlformats.org/officeDocument/2006/relationships" xmlns:p="http://schemas.openxmlformats.org/presentationml/2006/main">
  <p:tag name="TIMING" val="|.7|3.6|.5|1.8|1.5"/>
</p:tagLst>
</file>

<file path=ppt/theme/theme1.xml><?xml version="1.0" encoding="utf-8"?>
<a:theme xmlns:a="http://schemas.openxmlformats.org/drawingml/2006/main" name="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2.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2012-06-14T07:00:00+00:00</Event_x0020_End_x0020_Date>
    <Event_x0020_Start_x0020_Date xmlns="2295e2e7-0eeb-498e-8716-217bb2ee6ee3">2012-06-11T07:00:00+00:00</Event_x0020_Start_x0020_Date>
    <MS_x0020_Speaker xmlns="2295e2e7-0eeb-498e-8716-217bb2ee6ee3">
      <UserInfo>
        <DisplayName/>
        <AccountId xsi:nil="true"/>
        <AccountType/>
      </UserInfo>
    </MS_x0020_Speaker>
    <External_x0020_Speaker xmlns="2295e2e7-0eeb-498e-8716-217bb2ee6ee3">Dave Cliffe</External_x0020_Speaker>
    <Session_x0020_Code xmlns="2295e2e7-0eeb-498e-8716-217bb2ee6ee3">DEV329</Session_x0020_Code>
    <ProductTaxHTField0 xmlns="2295e2e7-0eeb-498e-8716-217bb2ee6ee3">
      <Terms xmlns="http://schemas.microsoft.com/office/infopath/2007/PartnerControls"/>
    </ProductTaxHTField0>
    <Presentation_x0020_Date xmlns="2295e2e7-0eeb-498e-8716-217bb2ee6ee3">2012-06-14T00:00:00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Orlando</TermName>
          <TermId xmlns="http://schemas.microsoft.com/office/infopath/2007/PartnerControls">99ded043-d247-43a1-9b7a-028ecd66d1eb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AudienceTaxHTField0>
    <MS_x0020_Content_x0020_Owner xmlns="2295e2e7-0eeb-498e-8716-217bb2ee6ee3">
      <UserInfo>
        <DisplayName/>
        <AccountId xsi:nil="true"/>
        <AccountType/>
      </UserInfo>
    </MS_x0020_Content_x0020_Owner>
    <TaxCatchAll xmlns="2295e2e7-0eeb-498e-8716-217bb2ee6ee3">
      <Value>126</Value>
      <Value>232</Value>
      <Value>231</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Orange County Convention Center Orlando, FL</TermName>
          <TermId xmlns="http://schemas.microsoft.com/office/infopath/2007/PartnerControls">bd993e89-aa48-4695-84e0-3b53e88b1a79</TermId>
        </TermInfo>
      </Terms>
    </Event_x0020_VenueTaxHTField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D92E10-3D8B-4831-9584-7BC82972C8E2}">
  <ds:schemaRefs>
    <ds:schemaRef ds:uri="http://schemas.microsoft.com/office/infopath/2007/PartnerControls"/>
    <ds:schemaRef ds:uri="http://schemas.microsoft.com/office/2006/metadata/properties"/>
    <ds:schemaRef ds:uri="http://purl.org/dc/elements/1.1/"/>
    <ds:schemaRef ds:uri="http://schemas.openxmlformats.org/package/2006/metadata/core-properties"/>
    <ds:schemaRef ds:uri="http://schemas.microsoft.com/office/2006/documentManagement/types"/>
    <ds:schemaRef ds:uri="http://purl.org/dc/dcmitype/"/>
    <ds:schemaRef ds:uri="http://www.w3.org/XML/1998/namespace"/>
    <ds:schemaRef ds:uri="8b529f77-48ab-4581-b468-93f09345b8aa"/>
    <ds:schemaRef ds:uri="2295e2e7-0eeb-498e-8716-217bb2ee6ee3"/>
    <ds:schemaRef ds:uri="http://purl.org/dc/terms/"/>
  </ds:schemaRefs>
</ds:datastoreItem>
</file>

<file path=customXml/itemProps2.xml><?xml version="1.0" encoding="utf-8"?>
<ds:datastoreItem xmlns:ds="http://schemas.openxmlformats.org/officeDocument/2006/customXml" ds:itemID="{EF1FE425-EA36-4D8C-A967-84CE3BED24D2}">
  <ds:schemaRefs>
    <ds:schemaRef ds:uri="http://schemas.microsoft.com/sharepoint/v3/contenttype/forms"/>
  </ds:schemaRefs>
</ds:datastoreItem>
</file>

<file path=customXml/itemProps3.xml><?xml version="1.0" encoding="utf-8"?>
<ds:datastoreItem xmlns:ds="http://schemas.openxmlformats.org/officeDocument/2006/customXml" ds:itemID="{B1F76A61-5CBF-46B3-9760-66C9F362D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TechEd_2012_Template_16x9</Template>
  <TotalTime>1724</TotalTime>
  <Words>1608</Words>
  <Application>Microsoft Office PowerPoint</Application>
  <PresentationFormat>Custom</PresentationFormat>
  <Paragraphs>302</Paragraphs>
  <Slides>31</Slides>
  <Notes>23</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TechEd_2012_Template_16x9</vt:lpstr>
      <vt:lpstr>White with Consolas font for code slides</vt:lpstr>
      <vt:lpstr>What’s New in WF4.5</vt:lpstr>
      <vt:lpstr>PowerPoint Presentation</vt:lpstr>
      <vt:lpstr>Agenda</vt:lpstr>
      <vt:lpstr>Recap - Why Workflow?</vt:lpstr>
      <vt:lpstr>Key Investments</vt:lpstr>
      <vt:lpstr>A Lap Around WF 4.5 Key new features </vt:lpstr>
      <vt:lpstr>Authoring Improvements</vt:lpstr>
      <vt:lpstr>Contract-First Authoring</vt:lpstr>
      <vt:lpstr>Contract-First Authoring</vt:lpstr>
      <vt:lpstr>Contract-First Authoring</vt:lpstr>
      <vt:lpstr>Recap - WF 3.5 Persistence</vt:lpstr>
      <vt:lpstr>WF 4 Persistence</vt:lpstr>
      <vt:lpstr>WF 4 Persistence</vt:lpstr>
      <vt:lpstr>WorkflowIdentity … to the rescue!</vt:lpstr>
      <vt:lpstr>WF 4.5 Persistence</vt:lpstr>
      <vt:lpstr>Version Mismatch</vt:lpstr>
      <vt:lpstr>Side-by-Side Versioning Scenarios PHASED-IN BUSINESS PROCESS CHANGE</vt:lpstr>
      <vt:lpstr>Side-by-Side</vt:lpstr>
      <vt:lpstr>WorkflowServiceHost  Side-by-Side Versioning</vt:lpstr>
      <vt:lpstr>Dynamic Update Scenarios</vt:lpstr>
      <vt:lpstr>Dynamic Update</vt:lpstr>
      <vt:lpstr>PowerPoint Presentation</vt:lpstr>
      <vt:lpstr>Dynamic Update</vt:lpstr>
      <vt:lpstr>Summary</vt:lpstr>
      <vt:lpstr>Related Content</vt:lpstr>
      <vt:lpstr>DEV Track Resources</vt:lpstr>
      <vt:lpstr>Resources</vt:lpstr>
      <vt:lpstr>PowerPoint Presentation</vt:lpstr>
      <vt:lpstr>Please Complete an Evaluation  Your feedback is important! </vt:lpstr>
      <vt:lpstr>PowerPoint Presentation</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TechEd 2012</dc:subject>
  <dc:creator>Dave Cliffe</dc:creator>
  <cp:keywords>TechEd 2012</cp:keywords>
  <dc:description>Template: Jordan Cayabyab, Artitudes Design
Formatting:
Event Date: June 11-14, 2012
Event Location: Orlando, FL
Audience Type: IT Pros, Developers</dc:description>
  <cp:lastModifiedBy>Shows</cp:lastModifiedBy>
  <cp:revision>96</cp:revision>
  <cp:lastPrinted>2010-05-11T05:02:34Z</cp:lastPrinted>
  <dcterms:created xsi:type="dcterms:W3CDTF">2012-03-23T02:48:52Z</dcterms:created>
  <dcterms:modified xsi:type="dcterms:W3CDTF">2012-06-14T20:28:43Z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232;#Orange County Convention Center Orlando, FL|bd993e89-aa48-4695-84e0-3b53e88b1a79</vt:lpwstr>
  </property>
  <property fmtid="{D5CDD505-2E9C-101B-9397-08002B2CF9AE}" pid="5" name="Event Location">
    <vt:lpwstr>231;#Orlando|99ded043-d247-43a1-9b7a-028ecd66d1eb</vt:lpwstr>
  </property>
  <property fmtid="{D5CDD505-2E9C-101B-9397-08002B2CF9AE}" pid="6" name="Event1">
    <vt:lpwstr>126;#TechEd|ac8fad57-eb30-43a8-b5bd-05dcf2cf2246</vt:lpwstr>
  </property>
  <property fmtid="{D5CDD505-2E9C-101B-9397-08002B2CF9AE}" pid="7" name="Audience">
    <vt:lpwstr/>
  </property>
</Properties>
</file>