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9"/>
  </p:notesMasterIdLst>
  <p:handoutMasterIdLst>
    <p:handoutMasterId r:id="rId30"/>
  </p:handoutMasterIdLst>
  <p:sldIdLst>
    <p:sldId id="257" r:id="rId6"/>
    <p:sldId id="333" r:id="rId7"/>
    <p:sldId id="334" r:id="rId8"/>
    <p:sldId id="319" r:id="rId9"/>
    <p:sldId id="320" r:id="rId10"/>
    <p:sldId id="321" r:id="rId11"/>
    <p:sldId id="322" r:id="rId12"/>
    <p:sldId id="323" r:id="rId13"/>
    <p:sldId id="324" r:id="rId14"/>
    <p:sldId id="325" r:id="rId15"/>
    <p:sldId id="326" r:id="rId16"/>
    <p:sldId id="327" r:id="rId17"/>
    <p:sldId id="328" r:id="rId18"/>
    <p:sldId id="329" r:id="rId19"/>
    <p:sldId id="336" r:id="rId20"/>
    <p:sldId id="335" r:id="rId21"/>
    <p:sldId id="331" r:id="rId22"/>
    <p:sldId id="332" r:id="rId23"/>
    <p:sldId id="313" r:id="rId24"/>
    <p:sldId id="314" r:id="rId25"/>
    <p:sldId id="315" r:id="rId26"/>
    <p:sldId id="271" r:id="rId27"/>
    <p:sldId id="256" r:id="rId2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0072" autoAdjust="0"/>
  </p:normalViewPr>
  <p:slideViewPr>
    <p:cSldViewPr>
      <p:cViewPr>
        <p:scale>
          <a:sx n="80" d="100"/>
          <a:sy n="80" d="100"/>
        </p:scale>
        <p:origin x="-1866" y="-57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52114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12823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52114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59669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48561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t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http://twitter.com/" TargetMode="External"/><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www.facebook.com/visualstudio" TargetMode="External"/><Relationship Id="rId5" Type="http://schemas.openxmlformats.org/officeDocument/2006/relationships/hyperlink" Target="http://blogs.msdn.com/b/jasonz/" TargetMode="External"/><Relationship Id="rId4" Type="http://schemas.openxmlformats.org/officeDocument/2006/relationships/hyperlink" Target="http://www.microsoft.com/visualstudio/en-us" TargetMode="External"/><Relationship Id="rId9" Type="http://schemas.openxmlformats.org/officeDocument/2006/relationships/hyperlink" Target="http://blogs.msdn.com/b/somasegar/"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hyperlink" Target="http://microsoft.com/msdn"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429000"/>
            <a:ext cx="6718301" cy="1232464"/>
          </a:xfrm>
        </p:spPr>
        <p:txBody>
          <a:bodyPr/>
          <a:lstStyle/>
          <a:p>
            <a:r>
              <a:rPr lang="en-US" dirty="0" smtClean="0"/>
              <a:t>Demystifying </a:t>
            </a:r>
            <a:r>
              <a:rPr lang="en-US" dirty="0"/>
              <a:t>Team Foundation Server Builds</a:t>
            </a:r>
          </a:p>
        </p:txBody>
      </p:sp>
      <p:sp>
        <p:nvSpPr>
          <p:cNvPr id="3" name="Subtitle 2"/>
          <p:cNvSpPr>
            <a:spLocks noGrp="1"/>
          </p:cNvSpPr>
          <p:nvPr>
            <p:ph type="subTitle" idx="1"/>
          </p:nvPr>
        </p:nvSpPr>
        <p:spPr/>
        <p:txBody>
          <a:bodyPr/>
          <a:lstStyle/>
          <a:p>
            <a:r>
              <a:rPr lang="en-US" dirty="0" smtClean="0"/>
              <a:t>Mickey Gousset</a:t>
            </a:r>
          </a:p>
          <a:p>
            <a:r>
              <a:rPr lang="en-US" dirty="0" smtClean="0"/>
              <a:t>Principal Consultant</a:t>
            </a:r>
          </a:p>
          <a:p>
            <a:r>
              <a:rPr lang="en-US" dirty="0" err="1" smtClean="0"/>
              <a:t>Infront</a:t>
            </a:r>
            <a:r>
              <a:rPr lang="en-US" dirty="0" smtClean="0"/>
              <a:t> Consulting Group</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a:xfrm>
            <a:off x="517525" y="228600"/>
            <a:ext cx="981359" cy="369332"/>
          </a:xfrm>
          <a:prstGeom prst="rect">
            <a:avLst/>
          </a:prstGeom>
        </p:spPr>
        <p:txBody>
          <a:bodyPr wrap="none">
            <a:spAutoFit/>
          </a:bodyPr>
          <a:lstStyle/>
          <a:p>
            <a:r>
              <a:rPr lang="en-US" dirty="0"/>
              <a:t>DEV342</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DefaultTemplate</a:t>
            </a:r>
            <a:r>
              <a:rPr lang="en-US" dirty="0" smtClean="0"/>
              <a:t> Build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4212" y="135406"/>
            <a:ext cx="3276600" cy="6595122"/>
          </a:xfrm>
        </p:spPr>
      </p:pic>
      <p:sp>
        <p:nvSpPr>
          <p:cNvPr id="5" name="Content Placeholder 2"/>
          <p:cNvSpPr txBox="1">
            <a:spLocks/>
          </p:cNvSpPr>
          <p:nvPr/>
        </p:nvSpPr>
        <p:spPr>
          <a:xfrm>
            <a:off x="519113" y="1447799"/>
            <a:ext cx="7708900" cy="467820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Used for most new, un-customized build definitions</a:t>
            </a:r>
          </a:p>
          <a:p>
            <a:r>
              <a:rPr lang="en-US" dirty="0" smtClean="0"/>
              <a:t>Build number is calculated</a:t>
            </a:r>
          </a:p>
          <a:p>
            <a:r>
              <a:rPr lang="en-US" dirty="0" smtClean="0"/>
              <a:t>Build Agent is calculated</a:t>
            </a:r>
          </a:p>
          <a:p>
            <a:r>
              <a:rPr lang="en-US" dirty="0" smtClean="0"/>
              <a:t>Workspace is created</a:t>
            </a:r>
          </a:p>
          <a:p>
            <a:r>
              <a:rPr lang="en-US" dirty="0" smtClean="0"/>
              <a:t>Source Code downloaded</a:t>
            </a:r>
          </a:p>
          <a:p>
            <a:r>
              <a:rPr lang="en-US" dirty="0" err="1" smtClean="0"/>
              <a:t>MSBuild</a:t>
            </a:r>
            <a:r>
              <a:rPr lang="en-US" dirty="0" smtClean="0"/>
              <a:t> performs compilation</a:t>
            </a:r>
          </a:p>
          <a:p>
            <a:r>
              <a:rPr lang="en-US" dirty="0" smtClean="0"/>
              <a:t>Test are executed</a:t>
            </a:r>
          </a:p>
          <a:p>
            <a:r>
              <a:rPr lang="en-US" dirty="0" smtClean="0"/>
              <a:t>Build Outputs copied to drop folder</a:t>
            </a:r>
            <a:endParaRPr lang="en-US" dirty="0"/>
          </a:p>
        </p:txBody>
      </p:sp>
    </p:spTree>
    <p:extLst>
      <p:ext uri="{BB962C8B-B14F-4D97-AF65-F5344CB8AC3E}">
        <p14:creationId xmlns:p14="http://schemas.microsoft.com/office/powerpoint/2010/main" val="178380397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Customizing the </a:t>
            </a:r>
            <a:r>
              <a:rPr lang="en-US" dirty="0" err="1" smtClean="0"/>
              <a:t>DefaultTemplate</a:t>
            </a:r>
            <a:r>
              <a:rPr lang="en-US" dirty="0" smtClean="0"/>
              <a:t> build process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394140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Workflow Activities</a:t>
            </a:r>
            <a:endParaRPr lang="en-US" dirty="0"/>
          </a:p>
        </p:txBody>
      </p:sp>
      <p:sp>
        <p:nvSpPr>
          <p:cNvPr id="3" name="Content Placeholder 2"/>
          <p:cNvSpPr>
            <a:spLocks noGrp="1"/>
          </p:cNvSpPr>
          <p:nvPr>
            <p:ph idx="1"/>
          </p:nvPr>
        </p:nvSpPr>
        <p:spPr>
          <a:xfrm>
            <a:off x="519112" y="1447799"/>
            <a:ext cx="11149013" cy="3828740"/>
          </a:xfrm>
        </p:spPr>
        <p:txBody>
          <a:bodyPr/>
          <a:lstStyle/>
          <a:p>
            <a:r>
              <a:rPr lang="en-US" dirty="0" smtClean="0"/>
              <a:t>Scenarios</a:t>
            </a:r>
          </a:p>
          <a:p>
            <a:pPr lvl="1"/>
            <a:r>
              <a:rPr lang="en-US" dirty="0" smtClean="0"/>
              <a:t>Collect common workflow activities into reusable Library</a:t>
            </a:r>
          </a:p>
          <a:p>
            <a:pPr lvl="1"/>
            <a:r>
              <a:rPr lang="en-US" dirty="0" smtClean="0"/>
              <a:t>Execute custom .NET code</a:t>
            </a:r>
          </a:p>
          <a:p>
            <a:r>
              <a:rPr lang="en-US" dirty="0" smtClean="0"/>
              <a:t>Four ways to create a custom workflow</a:t>
            </a:r>
          </a:p>
          <a:p>
            <a:pPr lvl="1"/>
            <a:r>
              <a:rPr lang="en-US" dirty="0" smtClean="0"/>
              <a:t>Write a new </a:t>
            </a:r>
            <a:r>
              <a:rPr lang="en-US" dirty="0" err="1" smtClean="0"/>
              <a:t>CodeActivity</a:t>
            </a:r>
            <a:endParaRPr lang="en-US" dirty="0" smtClean="0"/>
          </a:p>
          <a:p>
            <a:pPr lvl="1"/>
            <a:r>
              <a:rPr lang="en-US" dirty="0" smtClean="0"/>
              <a:t>Write a new </a:t>
            </a:r>
            <a:r>
              <a:rPr lang="en-US" dirty="0" err="1" smtClean="0"/>
              <a:t>NativeActivity</a:t>
            </a:r>
            <a:endParaRPr lang="en-US" dirty="0" smtClean="0"/>
          </a:p>
          <a:p>
            <a:pPr lvl="1"/>
            <a:r>
              <a:rPr lang="en-US" dirty="0" smtClean="0"/>
              <a:t>Compose your own custom activity in XAML</a:t>
            </a:r>
          </a:p>
          <a:p>
            <a:pPr lvl="1"/>
            <a:r>
              <a:rPr lang="en-US" dirty="0" smtClean="0"/>
              <a:t>Compose your own custom activity in code</a:t>
            </a:r>
          </a:p>
        </p:txBody>
      </p:sp>
    </p:spTree>
    <p:extLst>
      <p:ext uri="{BB962C8B-B14F-4D97-AF65-F5344CB8AC3E}">
        <p14:creationId xmlns:p14="http://schemas.microsoft.com/office/powerpoint/2010/main" val="273670747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Creating a Custom Build Workflow Activity</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623997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in Team Foundation Build 2012</a:t>
            </a:r>
            <a:endParaRPr lang="en-US" dirty="0"/>
          </a:p>
        </p:txBody>
      </p:sp>
      <p:sp>
        <p:nvSpPr>
          <p:cNvPr id="3" name="Content Placeholder 2"/>
          <p:cNvSpPr>
            <a:spLocks noGrp="1"/>
          </p:cNvSpPr>
          <p:nvPr>
            <p:ph idx="1"/>
          </p:nvPr>
        </p:nvSpPr>
        <p:spPr>
          <a:xfrm>
            <a:off x="519112" y="1447799"/>
            <a:ext cx="11149013" cy="2609945"/>
          </a:xfrm>
        </p:spPr>
        <p:txBody>
          <a:bodyPr/>
          <a:lstStyle/>
          <a:p>
            <a:r>
              <a:rPr lang="en-US" dirty="0" smtClean="0"/>
              <a:t>Hosted Build Services</a:t>
            </a:r>
          </a:p>
          <a:p>
            <a:r>
              <a:rPr lang="en-US" dirty="0" smtClean="0"/>
              <a:t>Drop to Version Control</a:t>
            </a:r>
          </a:p>
          <a:p>
            <a:r>
              <a:rPr lang="en-US" dirty="0" smtClean="0"/>
              <a:t>Batched Gated Check-in</a:t>
            </a:r>
          </a:p>
          <a:p>
            <a:r>
              <a:rPr lang="en-US" dirty="0" smtClean="0"/>
              <a:t>Changes to the Build Service protocol</a:t>
            </a:r>
          </a:p>
          <a:p>
            <a:r>
              <a:rPr lang="en-US" dirty="0" smtClean="0"/>
              <a:t>Updated Build Report</a:t>
            </a:r>
          </a:p>
        </p:txBody>
      </p:sp>
    </p:spTree>
    <p:extLst>
      <p:ext uri="{BB962C8B-B14F-4D97-AF65-F5344CB8AC3E}">
        <p14:creationId xmlns:p14="http://schemas.microsoft.com/office/powerpoint/2010/main" val="317362367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 To…</a:t>
            </a:r>
            <a:endParaRPr lang="en-US" dirty="0"/>
          </a:p>
        </p:txBody>
      </p:sp>
      <p:sp>
        <p:nvSpPr>
          <p:cNvPr id="3" name="Text Placeholder 2"/>
          <p:cNvSpPr>
            <a:spLocks noGrp="1"/>
          </p:cNvSpPr>
          <p:nvPr>
            <p:ph type="body" sz="quarter" idx="10"/>
          </p:nvPr>
        </p:nvSpPr>
        <p:spPr>
          <a:xfrm>
            <a:off x="519112" y="1447799"/>
            <a:ext cx="11149013" cy="1526572"/>
          </a:xfrm>
        </p:spPr>
        <p:txBody>
          <a:bodyPr/>
          <a:lstStyle/>
          <a:p>
            <a:r>
              <a:rPr lang="en-US" dirty="0" smtClean="0"/>
              <a:t>Brian Randell</a:t>
            </a:r>
          </a:p>
          <a:p>
            <a:r>
              <a:rPr lang="en-US" dirty="0" smtClean="0"/>
              <a:t>Ed Blankenship</a:t>
            </a:r>
          </a:p>
          <a:p>
            <a:r>
              <a:rPr lang="en-US" dirty="0" smtClean="0"/>
              <a:t>Martin Woodward</a:t>
            </a:r>
            <a:endParaRPr lang="en-US" dirty="0"/>
          </a:p>
        </p:txBody>
      </p:sp>
    </p:spTree>
    <p:extLst>
      <p:ext uri="{BB962C8B-B14F-4D97-AF65-F5344CB8AC3E}">
        <p14:creationId xmlns:p14="http://schemas.microsoft.com/office/powerpoint/2010/main" val="28195630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329595"/>
          </a:xfrm>
        </p:spPr>
        <p:txBody>
          <a:bodyPr/>
          <a:lstStyle/>
          <a:p>
            <a:r>
              <a:rPr lang="en-GB" sz="9600" dirty="0" smtClean="0"/>
              <a:t>Mickey Gousset</a:t>
            </a:r>
            <a:endParaRPr lang="en-US" sz="9600" dirty="0"/>
          </a:p>
        </p:txBody>
      </p:sp>
      <p:sp>
        <p:nvSpPr>
          <p:cNvPr id="20" name="Text Placeholder 19"/>
          <p:cNvSpPr>
            <a:spLocks noGrp="1"/>
          </p:cNvSpPr>
          <p:nvPr>
            <p:ph type="body" sz="quarter" idx="10"/>
          </p:nvPr>
        </p:nvSpPr>
        <p:spPr>
          <a:xfrm>
            <a:off x="519112" y="1524000"/>
            <a:ext cx="11149013" cy="4801314"/>
          </a:xfrm>
        </p:spPr>
        <p:txBody>
          <a:bodyPr/>
          <a:lstStyle/>
          <a:p>
            <a:pPr marL="0" indent="0">
              <a:lnSpc>
                <a:spcPct val="100000"/>
              </a:lnSpc>
              <a:spcAft>
                <a:spcPts val="2400"/>
              </a:spcAft>
              <a:buNone/>
            </a:pPr>
            <a:r>
              <a:rPr lang="en-GB" sz="4000" b="1" dirty="0" smtClean="0"/>
              <a:t>mickey.gousset@infrontconsulting.com</a:t>
            </a:r>
            <a:endParaRPr lang="en-GB" sz="4000" dirty="0" smtClean="0"/>
          </a:p>
          <a:p>
            <a:pPr marL="0" indent="0">
              <a:lnSpc>
                <a:spcPct val="100000"/>
              </a:lnSpc>
              <a:spcAft>
                <a:spcPts val="2400"/>
              </a:spcAft>
              <a:buNone/>
            </a:pPr>
            <a:r>
              <a:rPr lang="en-GB" sz="4000" dirty="0" smtClean="0"/>
              <a:t>@</a:t>
            </a:r>
            <a:r>
              <a:rPr lang="en-GB" sz="4000" dirty="0" err="1" smtClean="0"/>
              <a:t>mickey_gousset</a:t>
            </a:r>
            <a:endParaRPr lang="en-GB" sz="4000" dirty="0" smtClean="0"/>
          </a:p>
          <a:p>
            <a:pPr marL="0" indent="0">
              <a:lnSpc>
                <a:spcPct val="100000"/>
              </a:lnSpc>
              <a:spcAft>
                <a:spcPts val="2400"/>
              </a:spcAft>
              <a:buNone/>
            </a:pPr>
            <a:r>
              <a:rPr lang="en-GB" sz="4000" dirty="0" smtClean="0"/>
              <a:t>http://teamsystemrocks.com</a:t>
            </a:r>
          </a:p>
          <a:p>
            <a:pPr marL="0" indent="0">
              <a:lnSpc>
                <a:spcPct val="100000"/>
              </a:lnSpc>
              <a:spcAft>
                <a:spcPts val="2400"/>
              </a:spcAft>
              <a:buNone/>
            </a:pPr>
            <a:r>
              <a:rPr lang="en-GB" sz="4000" dirty="0" smtClean="0"/>
              <a:t>http://almrocks.com</a:t>
            </a:r>
          </a:p>
          <a:p>
            <a:pPr marL="0" indent="0">
              <a:lnSpc>
                <a:spcPct val="100000"/>
              </a:lnSpc>
              <a:spcAft>
                <a:spcPts val="2400"/>
              </a:spcAft>
              <a:buNone/>
            </a:pPr>
            <a:r>
              <a:rPr lang="en-GB" sz="4000" dirty="0" smtClean="0"/>
              <a:t>http://radiotfs.com</a:t>
            </a:r>
            <a:endParaRPr lang="en-US" sz="4000" dirty="0"/>
          </a:p>
        </p:txBody>
      </p:sp>
      <p:sp>
        <p:nvSpPr>
          <p:cNvPr id="5" name="Rectangle 4"/>
          <p:cNvSpPr/>
          <p:nvPr/>
        </p:nvSpPr>
        <p:spPr bwMode="auto">
          <a:xfrm>
            <a:off x="9472633" y="4140220"/>
            <a:ext cx="1879579" cy="187958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ectangle 5"/>
          <p:cNvSpPr/>
          <p:nvPr/>
        </p:nvSpPr>
        <p:spPr bwMode="auto">
          <a:xfrm>
            <a:off x="9472633" y="2152352"/>
            <a:ext cx="1879579" cy="18795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7490204" y="4140220"/>
            <a:ext cx="1879579" cy="18795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7490204" y="2152352"/>
            <a:ext cx="1879579" cy="18795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9" name="Group 8"/>
          <p:cNvGrpSpPr/>
          <p:nvPr/>
        </p:nvGrpSpPr>
        <p:grpSpPr bwMode="black">
          <a:xfrm>
            <a:off x="7723132" y="2620567"/>
            <a:ext cx="1413723" cy="943151"/>
            <a:chOff x="8672460" y="-1818199"/>
            <a:chExt cx="1811337" cy="1203325"/>
          </a:xfrm>
        </p:grpSpPr>
        <p:sp>
          <p:nvSpPr>
            <p:cNvPr id="10" name="Freeform 11"/>
            <p:cNvSpPr>
              <a:spLocks/>
            </p:cNvSpPr>
            <p:nvPr/>
          </p:nvSpPr>
          <p:spPr bwMode="black">
            <a:xfrm>
              <a:off x="8845497" y="-1576899"/>
              <a:ext cx="1592262" cy="808038"/>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1" name="Freeform 12"/>
            <p:cNvSpPr>
              <a:spLocks noEditPoints="1"/>
            </p:cNvSpPr>
            <p:nvPr/>
          </p:nvSpPr>
          <p:spPr bwMode="black">
            <a:xfrm>
              <a:off x="8672460" y="-1156212"/>
              <a:ext cx="1811337" cy="541338"/>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2" name="Freeform 13"/>
            <p:cNvSpPr>
              <a:spLocks/>
            </p:cNvSpPr>
            <p:nvPr/>
          </p:nvSpPr>
          <p:spPr bwMode="black">
            <a:xfrm>
              <a:off x="8845497" y="-1818199"/>
              <a:ext cx="1370012" cy="56038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grpSp>
      <p:grpSp>
        <p:nvGrpSpPr>
          <p:cNvPr id="19" name="Group 18"/>
          <p:cNvGrpSpPr/>
          <p:nvPr/>
        </p:nvGrpSpPr>
        <p:grpSpPr>
          <a:xfrm>
            <a:off x="7835146" y="4519958"/>
            <a:ext cx="1189694" cy="1120104"/>
            <a:chOff x="5809238" y="4029907"/>
            <a:chExt cx="1189694" cy="1120104"/>
          </a:xfrm>
        </p:grpSpPr>
        <p:sp>
          <p:nvSpPr>
            <p:cNvPr id="15" name="Freeform 132"/>
            <p:cNvSpPr>
              <a:spLocks/>
            </p:cNvSpPr>
            <p:nvPr/>
          </p:nvSpPr>
          <p:spPr bwMode="black">
            <a:xfrm>
              <a:off x="5825026" y="4872871"/>
              <a:ext cx="288757" cy="277140"/>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6" name="Freeform 133"/>
            <p:cNvSpPr>
              <a:spLocks/>
            </p:cNvSpPr>
            <p:nvPr/>
          </p:nvSpPr>
          <p:spPr bwMode="black">
            <a:xfrm>
              <a:off x="5809238" y="4029907"/>
              <a:ext cx="1189694" cy="112010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7" name="Freeform 134"/>
            <p:cNvSpPr>
              <a:spLocks/>
            </p:cNvSpPr>
            <p:nvPr/>
          </p:nvSpPr>
          <p:spPr bwMode="black">
            <a:xfrm>
              <a:off x="5809238" y="4434068"/>
              <a:ext cx="762331" cy="715943"/>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grpSp>
      <p:sp>
        <p:nvSpPr>
          <p:cNvPr id="18" name="Freeform 61"/>
          <p:cNvSpPr>
            <a:spLocks noEditPoints="1"/>
          </p:cNvSpPr>
          <p:nvPr/>
        </p:nvSpPr>
        <p:spPr bwMode="black">
          <a:xfrm>
            <a:off x="9841778" y="4365029"/>
            <a:ext cx="1141289" cy="1429962"/>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21" name="Freeform 93"/>
          <p:cNvSpPr>
            <a:spLocks noEditPoints="1"/>
          </p:cNvSpPr>
          <p:nvPr/>
        </p:nvSpPr>
        <p:spPr bwMode="auto">
          <a:xfrm>
            <a:off x="10066878" y="2640067"/>
            <a:ext cx="691087" cy="904150"/>
          </a:xfrm>
          <a:custGeom>
            <a:avLst/>
            <a:gdLst>
              <a:gd name="T0" fmla="*/ 207 w 214"/>
              <a:gd name="T1" fmla="*/ 280 h 280"/>
              <a:gd name="T2" fmla="*/ 74 w 214"/>
              <a:gd name="T3" fmla="*/ 280 h 280"/>
              <a:gd name="T4" fmla="*/ 0 w 214"/>
              <a:gd name="T5" fmla="*/ 207 h 280"/>
              <a:gd name="T6" fmla="*/ 0 w 214"/>
              <a:gd name="T7" fmla="*/ 7 h 280"/>
              <a:gd name="T8" fmla="*/ 7 w 214"/>
              <a:gd name="T9" fmla="*/ 0 h 280"/>
              <a:gd name="T10" fmla="*/ 74 w 214"/>
              <a:gd name="T11" fmla="*/ 0 h 280"/>
              <a:gd name="T12" fmla="*/ 81 w 214"/>
              <a:gd name="T13" fmla="*/ 7 h 280"/>
              <a:gd name="T14" fmla="*/ 81 w 214"/>
              <a:gd name="T15" fmla="*/ 66 h 280"/>
              <a:gd name="T16" fmla="*/ 207 w 214"/>
              <a:gd name="T17" fmla="*/ 66 h 280"/>
              <a:gd name="T18" fmla="*/ 214 w 214"/>
              <a:gd name="T19" fmla="*/ 74 h 280"/>
              <a:gd name="T20" fmla="*/ 214 w 214"/>
              <a:gd name="T21" fmla="*/ 140 h 280"/>
              <a:gd name="T22" fmla="*/ 207 w 214"/>
              <a:gd name="T23" fmla="*/ 147 h 280"/>
              <a:gd name="T24" fmla="*/ 81 w 214"/>
              <a:gd name="T25" fmla="*/ 147 h 280"/>
              <a:gd name="T26" fmla="*/ 81 w 214"/>
              <a:gd name="T27" fmla="*/ 199 h 280"/>
              <a:gd name="T28" fmla="*/ 207 w 214"/>
              <a:gd name="T29" fmla="*/ 199 h 280"/>
              <a:gd name="T30" fmla="*/ 214 w 214"/>
              <a:gd name="T31" fmla="*/ 207 h 280"/>
              <a:gd name="T32" fmla="*/ 214 w 214"/>
              <a:gd name="T33" fmla="*/ 273 h 280"/>
              <a:gd name="T34" fmla="*/ 207 w 214"/>
              <a:gd name="T35" fmla="*/ 280 h 280"/>
              <a:gd name="T36" fmla="*/ 15 w 214"/>
              <a:gd name="T37" fmla="*/ 15 h 280"/>
              <a:gd name="T38" fmla="*/ 15 w 214"/>
              <a:gd name="T39" fmla="*/ 207 h 280"/>
              <a:gd name="T40" fmla="*/ 74 w 214"/>
              <a:gd name="T41" fmla="*/ 266 h 280"/>
              <a:gd name="T42" fmla="*/ 199 w 214"/>
              <a:gd name="T43" fmla="*/ 266 h 280"/>
              <a:gd name="T44" fmla="*/ 199 w 214"/>
              <a:gd name="T45" fmla="*/ 214 h 280"/>
              <a:gd name="T46" fmla="*/ 74 w 214"/>
              <a:gd name="T47" fmla="*/ 214 h 280"/>
              <a:gd name="T48" fmla="*/ 66 w 214"/>
              <a:gd name="T49" fmla="*/ 207 h 280"/>
              <a:gd name="T50" fmla="*/ 66 w 214"/>
              <a:gd name="T51" fmla="*/ 140 h 280"/>
              <a:gd name="T52" fmla="*/ 74 w 214"/>
              <a:gd name="T53" fmla="*/ 133 h 280"/>
              <a:gd name="T54" fmla="*/ 199 w 214"/>
              <a:gd name="T55" fmla="*/ 133 h 280"/>
              <a:gd name="T56" fmla="*/ 199 w 214"/>
              <a:gd name="T57" fmla="*/ 81 h 280"/>
              <a:gd name="T58" fmla="*/ 74 w 214"/>
              <a:gd name="T59" fmla="*/ 81 h 280"/>
              <a:gd name="T60" fmla="*/ 66 w 214"/>
              <a:gd name="T61" fmla="*/ 74 h 280"/>
              <a:gd name="T62" fmla="*/ 66 w 214"/>
              <a:gd name="T63" fmla="*/ 15 h 280"/>
              <a:gd name="T64" fmla="*/ 15 w 214"/>
              <a:gd name="T6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80">
                <a:moveTo>
                  <a:pt x="207" y="280"/>
                </a:moveTo>
                <a:cubicBezTo>
                  <a:pt x="74" y="280"/>
                  <a:pt x="74" y="280"/>
                  <a:pt x="74" y="280"/>
                </a:cubicBezTo>
                <a:cubicBezTo>
                  <a:pt x="33" y="280"/>
                  <a:pt x="0" y="247"/>
                  <a:pt x="0" y="207"/>
                </a:cubicBezTo>
                <a:cubicBezTo>
                  <a:pt x="0" y="7"/>
                  <a:pt x="0" y="7"/>
                  <a:pt x="0" y="7"/>
                </a:cubicBezTo>
                <a:cubicBezTo>
                  <a:pt x="0" y="3"/>
                  <a:pt x="3" y="0"/>
                  <a:pt x="7" y="0"/>
                </a:cubicBezTo>
                <a:cubicBezTo>
                  <a:pt x="74" y="0"/>
                  <a:pt x="74" y="0"/>
                  <a:pt x="74" y="0"/>
                </a:cubicBezTo>
                <a:cubicBezTo>
                  <a:pt x="78" y="0"/>
                  <a:pt x="81" y="3"/>
                  <a:pt x="81" y="7"/>
                </a:cubicBezTo>
                <a:cubicBezTo>
                  <a:pt x="81" y="66"/>
                  <a:pt x="81" y="66"/>
                  <a:pt x="81" y="66"/>
                </a:cubicBezTo>
                <a:cubicBezTo>
                  <a:pt x="207" y="66"/>
                  <a:pt x="207" y="66"/>
                  <a:pt x="207" y="66"/>
                </a:cubicBezTo>
                <a:cubicBezTo>
                  <a:pt x="211" y="66"/>
                  <a:pt x="214" y="70"/>
                  <a:pt x="214" y="74"/>
                </a:cubicBezTo>
                <a:cubicBezTo>
                  <a:pt x="214" y="140"/>
                  <a:pt x="214" y="140"/>
                  <a:pt x="214" y="140"/>
                </a:cubicBezTo>
                <a:cubicBezTo>
                  <a:pt x="214" y="144"/>
                  <a:pt x="211" y="147"/>
                  <a:pt x="207" y="147"/>
                </a:cubicBezTo>
                <a:cubicBezTo>
                  <a:pt x="81" y="147"/>
                  <a:pt x="81" y="147"/>
                  <a:pt x="81" y="147"/>
                </a:cubicBezTo>
                <a:cubicBezTo>
                  <a:pt x="81" y="199"/>
                  <a:pt x="81" y="199"/>
                  <a:pt x="81" y="199"/>
                </a:cubicBezTo>
                <a:cubicBezTo>
                  <a:pt x="207" y="199"/>
                  <a:pt x="207" y="199"/>
                  <a:pt x="207" y="199"/>
                </a:cubicBezTo>
                <a:cubicBezTo>
                  <a:pt x="211" y="199"/>
                  <a:pt x="214" y="202"/>
                  <a:pt x="214" y="207"/>
                </a:cubicBezTo>
                <a:cubicBezTo>
                  <a:pt x="214" y="273"/>
                  <a:pt x="214" y="273"/>
                  <a:pt x="214" y="273"/>
                </a:cubicBezTo>
                <a:cubicBezTo>
                  <a:pt x="214" y="277"/>
                  <a:pt x="211" y="280"/>
                  <a:pt x="207" y="280"/>
                </a:cubicBezTo>
                <a:close/>
                <a:moveTo>
                  <a:pt x="15" y="15"/>
                </a:moveTo>
                <a:cubicBezTo>
                  <a:pt x="15" y="207"/>
                  <a:pt x="15" y="207"/>
                  <a:pt x="15" y="207"/>
                </a:cubicBezTo>
                <a:cubicBezTo>
                  <a:pt x="15" y="239"/>
                  <a:pt x="41" y="266"/>
                  <a:pt x="74" y="266"/>
                </a:cubicBezTo>
                <a:cubicBezTo>
                  <a:pt x="199" y="266"/>
                  <a:pt x="199" y="266"/>
                  <a:pt x="199" y="266"/>
                </a:cubicBezTo>
                <a:cubicBezTo>
                  <a:pt x="199" y="214"/>
                  <a:pt x="199" y="214"/>
                  <a:pt x="199" y="214"/>
                </a:cubicBezTo>
                <a:cubicBezTo>
                  <a:pt x="74" y="214"/>
                  <a:pt x="74" y="214"/>
                  <a:pt x="74" y="214"/>
                </a:cubicBezTo>
                <a:cubicBezTo>
                  <a:pt x="70" y="214"/>
                  <a:pt x="66" y="211"/>
                  <a:pt x="66" y="207"/>
                </a:cubicBezTo>
                <a:cubicBezTo>
                  <a:pt x="66" y="140"/>
                  <a:pt x="66" y="140"/>
                  <a:pt x="66" y="140"/>
                </a:cubicBezTo>
                <a:cubicBezTo>
                  <a:pt x="66" y="136"/>
                  <a:pt x="70" y="133"/>
                  <a:pt x="74" y="133"/>
                </a:cubicBezTo>
                <a:cubicBezTo>
                  <a:pt x="199" y="133"/>
                  <a:pt x="199" y="133"/>
                  <a:pt x="199" y="133"/>
                </a:cubicBezTo>
                <a:cubicBezTo>
                  <a:pt x="199" y="81"/>
                  <a:pt x="199" y="81"/>
                  <a:pt x="199" y="81"/>
                </a:cubicBezTo>
                <a:cubicBezTo>
                  <a:pt x="74" y="81"/>
                  <a:pt x="74" y="81"/>
                  <a:pt x="74" y="81"/>
                </a:cubicBezTo>
                <a:cubicBezTo>
                  <a:pt x="70" y="81"/>
                  <a:pt x="66" y="78"/>
                  <a:pt x="66" y="74"/>
                </a:cubicBezTo>
                <a:cubicBezTo>
                  <a:pt x="66" y="15"/>
                  <a:pt x="66" y="15"/>
                  <a:pt x="66" y="15"/>
                </a:cubicBezTo>
                <a:lnTo>
                  <a:pt x="15"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4498441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a:t>Developer Tools, Languages &amp; Frameworks</a:t>
            </a:r>
            <a:r>
              <a:rPr lang="en-US" dirty="0" smtClean="0"/>
              <a:t/>
            </a:r>
            <a:br>
              <a:rPr lang="en-US" dirty="0" smtClean="0"/>
            </a:br>
            <a:r>
              <a:rPr lang="en-US" sz="3600" dirty="0" smtClean="0">
                <a:solidFill>
                  <a:schemeClr val="accent1"/>
                </a:solidFill>
              </a:rPr>
              <a:t>ALM Sessions</a:t>
            </a:r>
            <a:endParaRPr lang="en-US" dirty="0">
              <a:solidFill>
                <a:schemeClr val="accent1"/>
              </a:solidFill>
            </a:endParaRPr>
          </a:p>
        </p:txBody>
      </p:sp>
      <p:sp>
        <p:nvSpPr>
          <p:cNvPr id="3" name="Text Placeholder 2"/>
          <p:cNvSpPr>
            <a:spLocks noGrp="1"/>
          </p:cNvSpPr>
          <p:nvPr>
            <p:ph type="body" sz="quarter" idx="4294967295"/>
          </p:nvPr>
        </p:nvSpPr>
        <p:spPr>
          <a:xfrm>
            <a:off x="507868" y="1600200"/>
            <a:ext cx="11173090" cy="861774"/>
          </a:xfrm>
        </p:spPr>
        <p:txBody>
          <a:bodyPr/>
          <a:lstStyle/>
          <a:p>
            <a:pPr lvl="1"/>
            <a:r>
              <a:rPr lang="en-US" b="1"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June </a:t>
            </a:r>
            <a:r>
              <a:rPr lang="en-US" b="1"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14</a:t>
            </a:r>
            <a:endParaRPr lang="en-US" dirty="0">
              <a:gradFill>
                <a:gsLst>
                  <a:gs pos="0">
                    <a:schemeClr val="tx1"/>
                  </a:gs>
                  <a:gs pos="100000">
                    <a:schemeClr val="tx1"/>
                  </a:gs>
                </a:gsLst>
                <a:lin ang="5400000" scaled="0"/>
              </a:gradFill>
            </a:endParaRPr>
          </a:p>
          <a:p>
            <a:pPr lvl="1"/>
            <a:endParaRPr lang="en-US" b="1" dirty="0">
              <a:gradFill>
                <a:gsLst>
                  <a:gs pos="0">
                    <a:schemeClr val="tx1">
                      <a:lumMod val="75000"/>
                      <a:lumOff val="25000"/>
                    </a:schemeClr>
                  </a:gs>
                  <a:gs pos="80000">
                    <a:schemeClr val="tx1">
                      <a:lumMod val="65000"/>
                      <a:lumOff val="35000"/>
                    </a:schemeClr>
                  </a:gs>
                </a:gsLst>
                <a:lin ang="16200000" scaled="0"/>
              </a:gradFill>
              <a:latin typeface="Segoe UI Light" pitchFamily="34" charset="0"/>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430190835"/>
              </p:ext>
            </p:extLst>
          </p:nvPr>
        </p:nvGraphicFramePr>
        <p:xfrm>
          <a:off x="608013" y="2362197"/>
          <a:ext cx="10972800" cy="2514603"/>
        </p:xfrm>
        <a:graphic>
          <a:graphicData uri="http://schemas.openxmlformats.org/drawingml/2006/table">
            <a:tbl>
              <a:tblPr>
                <a:tableStyleId>{5C22544A-7EE6-4342-B048-85BDC9FD1C3A}</a:tableStyleId>
              </a:tblPr>
              <a:tblGrid>
                <a:gridCol w="6396985"/>
                <a:gridCol w="2007863"/>
                <a:gridCol w="887687"/>
                <a:gridCol w="813713"/>
                <a:gridCol w="866552"/>
              </a:tblGrid>
              <a:tr h="359229">
                <a:tc>
                  <a:txBody>
                    <a:bodyPr/>
                    <a:lstStyle/>
                    <a:p>
                      <a:pPr algn="l" fontAlgn="t"/>
                      <a:r>
                        <a:rPr lang="en-US" sz="1200" b="1" u="none" strike="noStrike" dirty="0">
                          <a:solidFill>
                            <a:schemeClr val="tx1"/>
                          </a:solidFill>
                          <a:effectLst/>
                        </a:rPr>
                        <a:t>Title</a:t>
                      </a:r>
                      <a:endParaRPr lang="en-US" sz="1200" b="1" i="0" u="none" strike="noStrike" dirty="0">
                        <a:solidFill>
                          <a:schemeClr val="tx1"/>
                        </a:solidFill>
                        <a:effectLst/>
                        <a:latin typeface="Arial"/>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t"/>
                      <a:r>
                        <a:rPr lang="en-US" sz="1200" b="1" u="none" strike="noStrike">
                          <a:solidFill>
                            <a:schemeClr val="tx1"/>
                          </a:solidFill>
                          <a:effectLst/>
                        </a:rPr>
                        <a:t>Primary Speaker</a:t>
                      </a:r>
                      <a:endParaRPr lang="en-US" sz="1200" b="1" i="0" u="none" strike="noStrike">
                        <a:solidFill>
                          <a:schemeClr val="tx1"/>
                        </a:solidFill>
                        <a:effectLst/>
                        <a:latin typeface="Arial"/>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t"/>
                      <a:r>
                        <a:rPr lang="en-US" sz="1200" b="1" u="none" strike="noStrike">
                          <a:solidFill>
                            <a:schemeClr val="tx1"/>
                          </a:solidFill>
                          <a:effectLst/>
                        </a:rPr>
                        <a:t>Date</a:t>
                      </a:r>
                      <a:endParaRPr lang="en-US" sz="1200" b="1" i="0" u="none" strike="noStrike">
                        <a:solidFill>
                          <a:schemeClr val="tx1"/>
                        </a:solidFill>
                        <a:effectLst/>
                        <a:latin typeface="Arial"/>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t"/>
                      <a:r>
                        <a:rPr lang="en-US" sz="1200" b="1" u="none" strike="noStrike" dirty="0">
                          <a:solidFill>
                            <a:schemeClr val="tx1"/>
                          </a:solidFill>
                          <a:effectLst/>
                        </a:rPr>
                        <a:t>Start (US)</a:t>
                      </a:r>
                      <a:endParaRPr lang="en-US" sz="1200" b="1" i="0" u="none" strike="noStrike" dirty="0">
                        <a:solidFill>
                          <a:schemeClr val="tx1"/>
                        </a:solidFill>
                        <a:effectLst/>
                        <a:latin typeface="Arial"/>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t"/>
                      <a:r>
                        <a:rPr lang="en-US" sz="1200" b="1" u="none" strike="noStrike">
                          <a:solidFill>
                            <a:schemeClr val="tx1"/>
                          </a:solidFill>
                          <a:effectLst/>
                        </a:rPr>
                        <a:t>Finish (US)</a:t>
                      </a:r>
                      <a:endParaRPr lang="en-US" sz="1200" b="1" i="0" u="none" strike="noStrike">
                        <a:solidFill>
                          <a:schemeClr val="tx1"/>
                        </a:solidFill>
                        <a:effectLst/>
                        <a:latin typeface="Arial"/>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359229">
                <a:tc>
                  <a:txBody>
                    <a:bodyPr/>
                    <a:lstStyle/>
                    <a:p>
                      <a:pPr algn="l" fontAlgn="b"/>
                      <a:r>
                        <a:rPr lang="en-US" sz="1200" u="none" strike="noStrike" dirty="0">
                          <a:solidFill>
                            <a:schemeClr val="tx1"/>
                          </a:solidFill>
                          <a:effectLst/>
                        </a:rPr>
                        <a:t>Metrics That Matter: Improving Lean and Agile, </a:t>
                      </a:r>
                      <a:r>
                        <a:rPr lang="en-US" sz="1200" u="none" strike="noStrike" dirty="0" err="1">
                          <a:solidFill>
                            <a:schemeClr val="tx1"/>
                          </a:solidFill>
                          <a:effectLst/>
                        </a:rPr>
                        <a:t>Kanban</a:t>
                      </a:r>
                      <a:r>
                        <a:rPr lang="en-US" sz="1200" u="none" strike="noStrike" dirty="0">
                          <a:solidFill>
                            <a:schemeClr val="tx1"/>
                          </a:solidFill>
                          <a:effectLst/>
                        </a:rPr>
                        <a:t> and Scrum</a:t>
                      </a:r>
                      <a:endParaRPr lang="en-US" sz="1200" b="0" i="0" u="none" strike="noStrike" dirty="0">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Steven Borg</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dirty="0">
                          <a:solidFill>
                            <a:schemeClr val="tx1"/>
                          </a:solidFill>
                          <a:effectLst/>
                        </a:rPr>
                        <a:t>6/14/2012</a:t>
                      </a:r>
                      <a:endParaRPr lang="en-US" sz="1200" b="0" i="0" u="none" strike="noStrike" dirty="0">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8:30AM</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9:45AM</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359229">
                <a:tc>
                  <a:txBody>
                    <a:bodyPr/>
                    <a:lstStyle/>
                    <a:p>
                      <a:pPr algn="l" fontAlgn="b"/>
                      <a:r>
                        <a:rPr lang="en-US" sz="1200" u="none" strike="noStrike" dirty="0">
                          <a:solidFill>
                            <a:schemeClr val="tx1"/>
                          </a:solidFill>
                          <a:effectLst/>
                        </a:rPr>
                        <a:t>Azure Development Using Visual Studio</a:t>
                      </a:r>
                      <a:endParaRPr lang="en-US" sz="1200" b="0" i="0" u="none" strike="noStrike" dirty="0">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Paul Yuknewicz</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6/14/2012</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10:15AM</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11:30AM</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359229">
                <a:tc>
                  <a:txBody>
                    <a:bodyPr/>
                    <a:lstStyle/>
                    <a:p>
                      <a:pPr algn="l" fontAlgn="b"/>
                      <a:r>
                        <a:rPr lang="en-US" sz="1200" u="none" strike="noStrike" dirty="0">
                          <a:solidFill>
                            <a:schemeClr val="tx1"/>
                          </a:solidFill>
                          <a:effectLst/>
                        </a:rPr>
                        <a:t>Building Business Applications with Visual Studio </a:t>
                      </a:r>
                      <a:r>
                        <a:rPr lang="en-US" sz="1200" u="none" strike="noStrike" dirty="0" err="1">
                          <a:solidFill>
                            <a:schemeClr val="tx1"/>
                          </a:solidFill>
                          <a:effectLst/>
                        </a:rPr>
                        <a:t>LightSwitch</a:t>
                      </a:r>
                      <a:endParaRPr lang="en-US" sz="1200" b="0" i="0" u="none" strike="noStrike" dirty="0">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dirty="0">
                          <a:solidFill>
                            <a:schemeClr val="tx1"/>
                          </a:solidFill>
                          <a:effectLst/>
                        </a:rPr>
                        <a:t>Jay Schmelzer</a:t>
                      </a:r>
                      <a:endParaRPr lang="en-US" sz="1200" b="0" i="0" u="none" strike="noStrike" dirty="0">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6/14/2012</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1:00PM</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2:15PM</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359229">
                <a:tc>
                  <a:txBody>
                    <a:bodyPr/>
                    <a:lstStyle/>
                    <a:p>
                      <a:pPr algn="l" fontAlgn="b"/>
                      <a:r>
                        <a:rPr lang="en-US" sz="1200" u="none" strike="noStrike" dirty="0">
                          <a:solidFill>
                            <a:schemeClr val="tx1"/>
                          </a:solidFill>
                          <a:effectLst/>
                        </a:rPr>
                        <a:t>Introduction to </a:t>
                      </a:r>
                      <a:r>
                        <a:rPr lang="en-US" sz="1200" u="none" strike="noStrike" dirty="0" err="1">
                          <a:solidFill>
                            <a:schemeClr val="tx1"/>
                          </a:solidFill>
                          <a:effectLst/>
                        </a:rPr>
                        <a:t>Kanban</a:t>
                      </a:r>
                      <a:endParaRPr lang="en-US" sz="1200" b="0" i="0" u="none" strike="noStrike" dirty="0">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Steven Borg</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6/14/2012</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1:00PM</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2:15PM</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359229">
                <a:tc>
                  <a:txBody>
                    <a:bodyPr/>
                    <a:lstStyle/>
                    <a:p>
                      <a:pPr algn="l" fontAlgn="b"/>
                      <a:r>
                        <a:rPr lang="en-US" sz="1200" u="none" strike="noStrike" dirty="0">
                          <a:solidFill>
                            <a:schemeClr val="tx1"/>
                          </a:solidFill>
                          <a:effectLst/>
                        </a:rPr>
                        <a:t>Compile and Execute Requirements in Microsoft .NET</a:t>
                      </a:r>
                      <a:endParaRPr lang="en-US" sz="1200" b="0" i="0" u="none" strike="noStrike" dirty="0">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David Starr</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6/14/2012</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2:45PM</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4:00PM</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359229">
                <a:tc>
                  <a:txBody>
                    <a:bodyPr/>
                    <a:lstStyle/>
                    <a:p>
                      <a:pPr algn="l" fontAlgn="b"/>
                      <a:r>
                        <a:rPr lang="en-US" sz="1200" u="none" strike="noStrike" dirty="0">
                          <a:solidFill>
                            <a:schemeClr val="tx1"/>
                          </a:solidFill>
                          <a:effectLst/>
                        </a:rPr>
                        <a:t>Building Windows 8 Metro style Apps with Visual C++ 2012</a:t>
                      </a:r>
                      <a:endParaRPr lang="en-US" sz="1200" b="0" i="0" u="none" strike="noStrike" dirty="0">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Raman Sharma</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6/14/2012</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a:solidFill>
                            <a:schemeClr val="tx1"/>
                          </a:solidFill>
                          <a:effectLst/>
                        </a:rPr>
                        <a:t>4:30PM</a:t>
                      </a:r>
                      <a:endParaRPr lang="en-US" sz="12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200" u="none" strike="noStrike" dirty="0">
                          <a:solidFill>
                            <a:schemeClr val="tx1"/>
                          </a:solidFill>
                          <a:effectLst/>
                        </a:rPr>
                        <a:t>5:45PM</a:t>
                      </a:r>
                      <a:endParaRPr lang="en-US" sz="1200" b="0" i="0" u="none" strike="noStrike" dirty="0">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bl>
          </a:graphicData>
        </a:graphic>
      </p:graphicFrame>
    </p:spTree>
    <p:extLst>
      <p:ext uri="{BB962C8B-B14F-4D97-AF65-F5344CB8AC3E}">
        <p14:creationId xmlns:p14="http://schemas.microsoft.com/office/powerpoint/2010/main" val="2188759112"/>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 Track </a:t>
            </a:r>
            <a:r>
              <a:rPr lang="en-US" dirty="0" smtClean="0"/>
              <a:t>Resources</a:t>
            </a:r>
            <a:endParaRPr lang="en-US" dirty="0"/>
          </a:p>
        </p:txBody>
      </p:sp>
      <p:sp>
        <p:nvSpPr>
          <p:cNvPr id="3" name="Rectangle 2"/>
          <p:cNvSpPr/>
          <p:nvPr/>
        </p:nvSpPr>
        <p:spPr bwMode="auto">
          <a:xfrm>
            <a:off x="507868" y="1375674"/>
            <a:ext cx="11173090" cy="640080"/>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4" name="Rectangle 3"/>
          <p:cNvSpPr/>
          <p:nvPr/>
        </p:nvSpPr>
        <p:spPr bwMode="auto">
          <a:xfrm>
            <a:off x="507868" y="2208393"/>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5" name="Rectangle 4"/>
          <p:cNvSpPr/>
          <p:nvPr/>
        </p:nvSpPr>
        <p:spPr bwMode="auto">
          <a:xfrm>
            <a:off x="507868" y="3041112"/>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6" name="Rectangle 5"/>
          <p:cNvSpPr/>
          <p:nvPr/>
        </p:nvSpPr>
        <p:spPr bwMode="auto">
          <a:xfrm>
            <a:off x="531812" y="3873831"/>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7" name="Rectangle 6"/>
          <p:cNvSpPr/>
          <p:nvPr/>
        </p:nvSpPr>
        <p:spPr>
          <a:xfrm>
            <a:off x="667870" y="1483348"/>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Visual Studio Home Page :: </a:t>
            </a:r>
            <a:r>
              <a:rPr lang="en-US" sz="2400" dirty="0" smtClean="0">
                <a:solidFill>
                  <a:srgbClr val="FFFFFF">
                    <a:alpha val="99000"/>
                  </a:srgbClr>
                </a:solidFill>
                <a:hlinkClick r:id="rId4"/>
              </a:rPr>
              <a:t>http</a:t>
            </a:r>
            <a:r>
              <a:rPr lang="en-US" sz="2400" dirty="0">
                <a:solidFill>
                  <a:srgbClr val="FFFFFF">
                    <a:alpha val="99000"/>
                  </a:srgbClr>
                </a:solidFill>
                <a:hlinkClick r:id="rId4"/>
              </a:rPr>
              <a:t>://www.microsoft.com/visualstudio/en-us</a:t>
            </a:r>
            <a:endParaRPr lang="en-US" sz="2400" dirty="0">
              <a:solidFill>
                <a:srgbClr val="FFFFFF">
                  <a:alpha val="99000"/>
                </a:srgbClr>
              </a:soli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Jason </a:t>
            </a:r>
            <a:r>
              <a:rPr lang="en-US" sz="2400" dirty="0">
                <a:solidFill>
                  <a:srgbClr val="FFFFFF">
                    <a:alpha val="99000"/>
                  </a:srgbClr>
                </a:solidFill>
              </a:rPr>
              <a:t>Zander’s Blog :: </a:t>
            </a:r>
            <a:r>
              <a:rPr lang="en-US" sz="2400" dirty="0">
                <a:solidFill>
                  <a:srgbClr val="FFFFFF">
                    <a:alpha val="99000"/>
                  </a:srgbClr>
                </a:solidFill>
                <a:hlinkClick r:id="rId5"/>
              </a:rPr>
              <a:t>http://blogs.msdn.com/b/jasonz</a:t>
            </a:r>
            <a:r>
              <a:rPr lang="en-US" sz="2400" dirty="0" smtClean="0">
                <a:solidFill>
                  <a:srgbClr val="FFFFFF">
                    <a:alpha val="99000"/>
                  </a:srgbClr>
                </a:solidFill>
                <a:hlinkClick r:id="rId5"/>
              </a:rPr>
              <a:t>/</a:t>
            </a:r>
            <a:endParaRPr lang="en-US" sz="2400" dirty="0">
              <a:solidFill>
                <a:srgbClr val="FFFFFF">
                  <a:alpha val="99000"/>
                </a:srgb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a:solidFill>
                  <a:srgbClr val="FFFFFF">
                    <a:alpha val="99000"/>
                  </a:srgbClr>
                </a:solidFill>
              </a:rPr>
              <a:t>Facebook :: </a:t>
            </a:r>
            <a:r>
              <a:rPr lang="en-US" sz="2400" dirty="0">
                <a:solidFill>
                  <a:srgbClr val="FFFFFF">
                    <a:alpha val="99000"/>
                  </a:srgbClr>
                </a:solidFill>
                <a:hlinkClick r:id="rId6"/>
              </a:rPr>
              <a:t>http://www.facebook.com/visualstudio</a:t>
            </a:r>
            <a:endParaRPr lang="en-US" sz="2400" dirty="0">
              <a:solidFill>
                <a:srgbClr val="FFFFFF">
                  <a:alpha val="99000"/>
                </a:srgbClr>
              </a:solidFill>
            </a:endParaRPr>
          </a:p>
        </p:txBody>
      </p:sp>
      <p:pic>
        <p:nvPicPr>
          <p:cNvPr id="13" name="Picture 2" descr="C:\Users\Jordan\Desktop\TechEd_2012\TechEd-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515815" y="4648200"/>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17" name="Rectangle 16"/>
          <p:cNvSpPr/>
          <p:nvPr/>
        </p:nvSpPr>
        <p:spPr>
          <a:xfrm>
            <a:off x="720124" y="4756868"/>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Twitter :: </a:t>
            </a:r>
            <a:r>
              <a:rPr lang="en-US" sz="2400" dirty="0" smtClean="0">
                <a:solidFill>
                  <a:srgbClr val="FFFFFF">
                    <a:alpha val="99000"/>
                  </a:srgbClr>
                </a:solidFill>
                <a:hlinkClick r:id="rId8"/>
              </a:rPr>
              <a:t>http://twitter.com/#!/visualstudio</a:t>
            </a:r>
            <a:endParaRPr lang="en-US" sz="2400" dirty="0" smtClean="0">
              <a:solidFill>
                <a:srgbClr val="FFFFFF">
                  <a:alpha val="99000"/>
                </a:srgbClr>
              </a:solidFill>
            </a:endParaRPr>
          </a:p>
        </p:txBody>
      </p:sp>
      <p:sp>
        <p:nvSpPr>
          <p:cNvPr id="19" name="Rectangle 18"/>
          <p:cNvSpPr/>
          <p:nvPr/>
        </p:nvSpPr>
        <p:spPr>
          <a:xfrm>
            <a:off x="5408612" y="1027432"/>
            <a:ext cx="591829" cy="341632"/>
          </a:xfrm>
          <a:prstGeom prst="rect">
            <a:avLst/>
          </a:prstGeom>
        </p:spPr>
        <p:txBody>
          <a:bodyPr wrap="none">
            <a:spAutoFit/>
          </a:bodyPr>
          <a:lstStyle/>
          <a:p>
            <a:pPr marL="403225" indent="-403225">
              <a:lnSpc>
                <a:spcPct val="90000"/>
              </a:lnSpc>
              <a:spcBef>
                <a:spcPct val="20000"/>
              </a:spcBef>
              <a:buSzPct val="105000"/>
              <a:buFontTx/>
              <a:buBlip>
                <a:blip r:embed="rId3"/>
              </a:buBlip>
            </a:pPr>
            <a:endParaRPr lang="en-US" dirty="0">
              <a:solidFill>
                <a:srgbClr val="FFFFFF">
                  <a:alpha val="99000"/>
                </a:srgbClr>
              </a:solidFill>
            </a:endParaRPr>
          </a:p>
        </p:txBody>
      </p:sp>
      <p:sp>
        <p:nvSpPr>
          <p:cNvPr id="28" name="Rectangle 27"/>
          <p:cNvSpPr/>
          <p:nvPr/>
        </p:nvSpPr>
        <p:spPr>
          <a:xfrm>
            <a:off x="643924" y="2316067"/>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err="1" smtClean="0">
                <a:solidFill>
                  <a:srgbClr val="FFFFFF"/>
                </a:solidFill>
              </a:rPr>
              <a:t>Somasegar’s</a:t>
            </a:r>
            <a:r>
              <a:rPr lang="en-US" sz="2400" dirty="0" smtClean="0">
                <a:solidFill>
                  <a:srgbClr val="FFFFFF"/>
                </a:solidFill>
              </a:rPr>
              <a:t> Blog </a:t>
            </a:r>
            <a:r>
              <a:rPr lang="en-US" sz="2400" dirty="0" smtClean="0">
                <a:solidFill>
                  <a:srgbClr val="FFFFFF">
                    <a:alpha val="99000"/>
                  </a:srgbClr>
                </a:solidFill>
              </a:rPr>
              <a:t> :: </a:t>
            </a:r>
            <a:r>
              <a:rPr lang="en-US" sz="2400" dirty="0" smtClean="0">
                <a:solidFill>
                  <a:srgbClr val="FFFFFF">
                    <a:alpha val="99000"/>
                  </a:srgbClr>
                </a:solidFill>
                <a:hlinkClick r:id="rId9"/>
              </a:rPr>
              <a:t>http</a:t>
            </a:r>
            <a:r>
              <a:rPr lang="en-US" sz="2400" dirty="0">
                <a:solidFill>
                  <a:srgbClr val="FFFFFF">
                    <a:alpha val="99000"/>
                  </a:srgbClr>
                </a:solidFill>
                <a:hlinkClick r:id="rId9"/>
              </a:rPr>
              <a:t>://blogs.msdn.com/b/somasegar/</a:t>
            </a:r>
            <a:endParaRPr lang="en-US" sz="2400" dirty="0">
              <a:solidFill>
                <a:srgbClr val="FFFFFF">
                  <a:alpha val="99000"/>
                </a:srgb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110228070"/>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0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20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200"/>
                            </p:stCondLst>
                            <p:childTnLst>
                              <p:par>
                                <p:cTn id="43" presetID="2" presetClass="entr" presetSubtype="8" decel="10000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000" fill="hold"/>
                                        <p:tgtEl>
                                          <p:spTgt spid="15"/>
                                        </p:tgtEl>
                                        <p:attrNameLst>
                                          <p:attrName>ppt_x</p:attrName>
                                        </p:attrNameLst>
                                      </p:cBhvr>
                                      <p:tavLst>
                                        <p:tav tm="0">
                                          <p:val>
                                            <p:strVal val="0-#ppt_w/2"/>
                                          </p:val>
                                        </p:tav>
                                        <p:tav tm="100000">
                                          <p:val>
                                            <p:strVal val="#ppt_x"/>
                                          </p:val>
                                        </p:tav>
                                      </p:tavLst>
                                    </p:anim>
                                    <p:anim calcmode="lin" valueType="num">
                                      <p:cBhvr additive="base">
                                        <p:cTn id="46" dur="10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0-#ppt_w/2"/>
                                          </p:val>
                                        </p:tav>
                                        <p:tav tm="100000">
                                          <p:val>
                                            <p:strVal val="#ppt_x"/>
                                          </p:val>
                                        </p:tav>
                                      </p:tavLst>
                                    </p:anim>
                                    <p:anim calcmode="lin" valueType="num">
                                      <p:cBhvr additive="base">
                                        <p:cTn id="50" dur="1000" fill="hold"/>
                                        <p:tgtEl>
                                          <p:spTgt spid="17"/>
                                        </p:tgtEl>
                                        <p:attrNameLst>
                                          <p:attrName>ppt_y</p:attrName>
                                        </p:attrNameLst>
                                      </p:cBhvr>
                                      <p:tavLst>
                                        <p:tav tm="0">
                                          <p:val>
                                            <p:strVal val="#ppt_y"/>
                                          </p:val>
                                        </p:tav>
                                        <p:tav tm="100000">
                                          <p:val>
                                            <p:strVal val="#ppt_y"/>
                                          </p:val>
                                        </p:tav>
                                      </p:tavLst>
                                    </p:anim>
                                  </p:childTnLst>
                                </p:cTn>
                              </p:par>
                            </p:childTnLst>
                          </p:cTn>
                        </p:par>
                        <p:par>
                          <p:cTn id="51" fill="hold">
                            <p:stCondLst>
                              <p:cond delay="5200"/>
                            </p:stCondLst>
                            <p:childTnLst>
                              <p:par>
                                <p:cTn id="52" presetID="1" presetClass="exit" presetSubtype="0" fill="hold" grpId="1" nodeType="afterEffect">
                                  <p:stCondLst>
                                    <p:cond delay="0"/>
                                  </p:stCondLst>
                                  <p:childTnLst>
                                    <p:set>
                                      <p:cBhvr>
                                        <p:cTn id="5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5" grpId="0" animBg="1"/>
      <p:bldP spid="17" grpId="0"/>
      <p:bldP spid="28" grpId="0"/>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329595"/>
          </a:xfrm>
        </p:spPr>
        <p:txBody>
          <a:bodyPr/>
          <a:lstStyle/>
          <a:p>
            <a:r>
              <a:rPr lang="en-GB" sz="9600" dirty="0" smtClean="0"/>
              <a:t>Mickey Gousset</a:t>
            </a:r>
            <a:endParaRPr lang="en-US" sz="9600" dirty="0"/>
          </a:p>
        </p:txBody>
      </p:sp>
      <p:sp>
        <p:nvSpPr>
          <p:cNvPr id="20" name="Text Placeholder 19"/>
          <p:cNvSpPr>
            <a:spLocks noGrp="1"/>
          </p:cNvSpPr>
          <p:nvPr>
            <p:ph type="body" sz="quarter" idx="10"/>
          </p:nvPr>
        </p:nvSpPr>
        <p:spPr>
          <a:xfrm>
            <a:off x="519112" y="1524000"/>
            <a:ext cx="11149013" cy="4801314"/>
          </a:xfrm>
        </p:spPr>
        <p:txBody>
          <a:bodyPr/>
          <a:lstStyle/>
          <a:p>
            <a:pPr marL="0" indent="0">
              <a:lnSpc>
                <a:spcPct val="100000"/>
              </a:lnSpc>
              <a:spcAft>
                <a:spcPts val="2400"/>
              </a:spcAft>
              <a:buNone/>
            </a:pPr>
            <a:r>
              <a:rPr lang="en-GB" sz="4000" b="1" dirty="0" smtClean="0"/>
              <a:t>mickey.gousset@infrontconsulting.com</a:t>
            </a:r>
            <a:endParaRPr lang="en-GB" sz="4000" dirty="0" smtClean="0"/>
          </a:p>
          <a:p>
            <a:pPr marL="0" indent="0">
              <a:lnSpc>
                <a:spcPct val="100000"/>
              </a:lnSpc>
              <a:spcAft>
                <a:spcPts val="2400"/>
              </a:spcAft>
              <a:buNone/>
            </a:pPr>
            <a:r>
              <a:rPr lang="en-GB" sz="4000" dirty="0" smtClean="0"/>
              <a:t>@</a:t>
            </a:r>
            <a:r>
              <a:rPr lang="en-GB" sz="4000" dirty="0" err="1" smtClean="0"/>
              <a:t>mickey_gousset</a:t>
            </a:r>
            <a:endParaRPr lang="en-GB" sz="4000" dirty="0" smtClean="0"/>
          </a:p>
          <a:p>
            <a:pPr marL="0" indent="0">
              <a:lnSpc>
                <a:spcPct val="100000"/>
              </a:lnSpc>
              <a:spcAft>
                <a:spcPts val="2400"/>
              </a:spcAft>
              <a:buNone/>
            </a:pPr>
            <a:r>
              <a:rPr lang="en-GB" sz="4000" dirty="0" smtClean="0"/>
              <a:t>http://teamsystemrocks.com</a:t>
            </a:r>
          </a:p>
          <a:p>
            <a:pPr marL="0" indent="0">
              <a:lnSpc>
                <a:spcPct val="100000"/>
              </a:lnSpc>
              <a:spcAft>
                <a:spcPts val="2400"/>
              </a:spcAft>
              <a:buNone/>
            </a:pPr>
            <a:r>
              <a:rPr lang="en-GB" sz="4000" dirty="0" smtClean="0"/>
              <a:t>http://almrocks.com</a:t>
            </a:r>
          </a:p>
          <a:p>
            <a:pPr marL="0" indent="0">
              <a:lnSpc>
                <a:spcPct val="100000"/>
              </a:lnSpc>
              <a:spcAft>
                <a:spcPts val="2400"/>
              </a:spcAft>
              <a:buNone/>
            </a:pPr>
            <a:r>
              <a:rPr lang="en-GB" sz="4000" dirty="0" smtClean="0"/>
              <a:t>http://radiotfs.com</a:t>
            </a:r>
            <a:endParaRPr lang="en-US" sz="4000" dirty="0"/>
          </a:p>
        </p:txBody>
      </p:sp>
      <p:sp>
        <p:nvSpPr>
          <p:cNvPr id="5" name="Rectangle 4"/>
          <p:cNvSpPr/>
          <p:nvPr/>
        </p:nvSpPr>
        <p:spPr bwMode="auto">
          <a:xfrm>
            <a:off x="9472633" y="4140220"/>
            <a:ext cx="1879579" cy="187958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ectangle 5"/>
          <p:cNvSpPr/>
          <p:nvPr/>
        </p:nvSpPr>
        <p:spPr bwMode="auto">
          <a:xfrm>
            <a:off x="9472633" y="2152352"/>
            <a:ext cx="1879579" cy="18795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7490204" y="4140220"/>
            <a:ext cx="1879579" cy="18795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7490204" y="2152352"/>
            <a:ext cx="1879579" cy="18795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9" name="Group 8"/>
          <p:cNvGrpSpPr/>
          <p:nvPr/>
        </p:nvGrpSpPr>
        <p:grpSpPr bwMode="black">
          <a:xfrm>
            <a:off x="7723132" y="2620567"/>
            <a:ext cx="1413723" cy="943151"/>
            <a:chOff x="8672460" y="-1818199"/>
            <a:chExt cx="1811337" cy="1203325"/>
          </a:xfrm>
        </p:grpSpPr>
        <p:sp>
          <p:nvSpPr>
            <p:cNvPr id="10" name="Freeform 11"/>
            <p:cNvSpPr>
              <a:spLocks/>
            </p:cNvSpPr>
            <p:nvPr/>
          </p:nvSpPr>
          <p:spPr bwMode="black">
            <a:xfrm>
              <a:off x="8845497" y="-1576899"/>
              <a:ext cx="1592262" cy="808038"/>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1" name="Freeform 12"/>
            <p:cNvSpPr>
              <a:spLocks noEditPoints="1"/>
            </p:cNvSpPr>
            <p:nvPr/>
          </p:nvSpPr>
          <p:spPr bwMode="black">
            <a:xfrm>
              <a:off x="8672460" y="-1156212"/>
              <a:ext cx="1811337" cy="541338"/>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2" name="Freeform 13"/>
            <p:cNvSpPr>
              <a:spLocks/>
            </p:cNvSpPr>
            <p:nvPr/>
          </p:nvSpPr>
          <p:spPr bwMode="black">
            <a:xfrm>
              <a:off x="8845497" y="-1818199"/>
              <a:ext cx="1370012" cy="56038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grpSp>
      <p:grpSp>
        <p:nvGrpSpPr>
          <p:cNvPr id="19" name="Group 18"/>
          <p:cNvGrpSpPr/>
          <p:nvPr/>
        </p:nvGrpSpPr>
        <p:grpSpPr>
          <a:xfrm>
            <a:off x="7835146" y="4519958"/>
            <a:ext cx="1189694" cy="1120104"/>
            <a:chOff x="5809238" y="4029907"/>
            <a:chExt cx="1189694" cy="1120104"/>
          </a:xfrm>
        </p:grpSpPr>
        <p:sp>
          <p:nvSpPr>
            <p:cNvPr id="15" name="Freeform 132"/>
            <p:cNvSpPr>
              <a:spLocks/>
            </p:cNvSpPr>
            <p:nvPr/>
          </p:nvSpPr>
          <p:spPr bwMode="black">
            <a:xfrm>
              <a:off x="5825026" y="4872871"/>
              <a:ext cx="288757" cy="277140"/>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6" name="Freeform 133"/>
            <p:cNvSpPr>
              <a:spLocks/>
            </p:cNvSpPr>
            <p:nvPr/>
          </p:nvSpPr>
          <p:spPr bwMode="black">
            <a:xfrm>
              <a:off x="5809238" y="4029907"/>
              <a:ext cx="1189694" cy="112010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7" name="Freeform 134"/>
            <p:cNvSpPr>
              <a:spLocks/>
            </p:cNvSpPr>
            <p:nvPr/>
          </p:nvSpPr>
          <p:spPr bwMode="black">
            <a:xfrm>
              <a:off x="5809238" y="4434068"/>
              <a:ext cx="762331" cy="715943"/>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grpSp>
      <p:sp>
        <p:nvSpPr>
          <p:cNvPr id="18" name="Freeform 61"/>
          <p:cNvSpPr>
            <a:spLocks noEditPoints="1"/>
          </p:cNvSpPr>
          <p:nvPr/>
        </p:nvSpPr>
        <p:spPr bwMode="black">
          <a:xfrm>
            <a:off x="9841778" y="4365029"/>
            <a:ext cx="1141289" cy="1429962"/>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21" name="Freeform 93"/>
          <p:cNvSpPr>
            <a:spLocks noEditPoints="1"/>
          </p:cNvSpPr>
          <p:nvPr/>
        </p:nvSpPr>
        <p:spPr bwMode="auto">
          <a:xfrm>
            <a:off x="10066878" y="2640067"/>
            <a:ext cx="691087" cy="904150"/>
          </a:xfrm>
          <a:custGeom>
            <a:avLst/>
            <a:gdLst>
              <a:gd name="T0" fmla="*/ 207 w 214"/>
              <a:gd name="T1" fmla="*/ 280 h 280"/>
              <a:gd name="T2" fmla="*/ 74 w 214"/>
              <a:gd name="T3" fmla="*/ 280 h 280"/>
              <a:gd name="T4" fmla="*/ 0 w 214"/>
              <a:gd name="T5" fmla="*/ 207 h 280"/>
              <a:gd name="T6" fmla="*/ 0 w 214"/>
              <a:gd name="T7" fmla="*/ 7 h 280"/>
              <a:gd name="T8" fmla="*/ 7 w 214"/>
              <a:gd name="T9" fmla="*/ 0 h 280"/>
              <a:gd name="T10" fmla="*/ 74 w 214"/>
              <a:gd name="T11" fmla="*/ 0 h 280"/>
              <a:gd name="T12" fmla="*/ 81 w 214"/>
              <a:gd name="T13" fmla="*/ 7 h 280"/>
              <a:gd name="T14" fmla="*/ 81 w 214"/>
              <a:gd name="T15" fmla="*/ 66 h 280"/>
              <a:gd name="T16" fmla="*/ 207 w 214"/>
              <a:gd name="T17" fmla="*/ 66 h 280"/>
              <a:gd name="T18" fmla="*/ 214 w 214"/>
              <a:gd name="T19" fmla="*/ 74 h 280"/>
              <a:gd name="T20" fmla="*/ 214 w 214"/>
              <a:gd name="T21" fmla="*/ 140 h 280"/>
              <a:gd name="T22" fmla="*/ 207 w 214"/>
              <a:gd name="T23" fmla="*/ 147 h 280"/>
              <a:gd name="T24" fmla="*/ 81 w 214"/>
              <a:gd name="T25" fmla="*/ 147 h 280"/>
              <a:gd name="T26" fmla="*/ 81 w 214"/>
              <a:gd name="T27" fmla="*/ 199 h 280"/>
              <a:gd name="T28" fmla="*/ 207 w 214"/>
              <a:gd name="T29" fmla="*/ 199 h 280"/>
              <a:gd name="T30" fmla="*/ 214 w 214"/>
              <a:gd name="T31" fmla="*/ 207 h 280"/>
              <a:gd name="T32" fmla="*/ 214 w 214"/>
              <a:gd name="T33" fmla="*/ 273 h 280"/>
              <a:gd name="T34" fmla="*/ 207 w 214"/>
              <a:gd name="T35" fmla="*/ 280 h 280"/>
              <a:gd name="T36" fmla="*/ 15 w 214"/>
              <a:gd name="T37" fmla="*/ 15 h 280"/>
              <a:gd name="T38" fmla="*/ 15 w 214"/>
              <a:gd name="T39" fmla="*/ 207 h 280"/>
              <a:gd name="T40" fmla="*/ 74 w 214"/>
              <a:gd name="T41" fmla="*/ 266 h 280"/>
              <a:gd name="T42" fmla="*/ 199 w 214"/>
              <a:gd name="T43" fmla="*/ 266 h 280"/>
              <a:gd name="T44" fmla="*/ 199 w 214"/>
              <a:gd name="T45" fmla="*/ 214 h 280"/>
              <a:gd name="T46" fmla="*/ 74 w 214"/>
              <a:gd name="T47" fmla="*/ 214 h 280"/>
              <a:gd name="T48" fmla="*/ 66 w 214"/>
              <a:gd name="T49" fmla="*/ 207 h 280"/>
              <a:gd name="T50" fmla="*/ 66 w 214"/>
              <a:gd name="T51" fmla="*/ 140 h 280"/>
              <a:gd name="T52" fmla="*/ 74 w 214"/>
              <a:gd name="T53" fmla="*/ 133 h 280"/>
              <a:gd name="T54" fmla="*/ 199 w 214"/>
              <a:gd name="T55" fmla="*/ 133 h 280"/>
              <a:gd name="T56" fmla="*/ 199 w 214"/>
              <a:gd name="T57" fmla="*/ 81 h 280"/>
              <a:gd name="T58" fmla="*/ 74 w 214"/>
              <a:gd name="T59" fmla="*/ 81 h 280"/>
              <a:gd name="T60" fmla="*/ 66 w 214"/>
              <a:gd name="T61" fmla="*/ 74 h 280"/>
              <a:gd name="T62" fmla="*/ 66 w 214"/>
              <a:gd name="T63" fmla="*/ 15 h 280"/>
              <a:gd name="T64" fmla="*/ 15 w 214"/>
              <a:gd name="T6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80">
                <a:moveTo>
                  <a:pt x="207" y="280"/>
                </a:moveTo>
                <a:cubicBezTo>
                  <a:pt x="74" y="280"/>
                  <a:pt x="74" y="280"/>
                  <a:pt x="74" y="280"/>
                </a:cubicBezTo>
                <a:cubicBezTo>
                  <a:pt x="33" y="280"/>
                  <a:pt x="0" y="247"/>
                  <a:pt x="0" y="207"/>
                </a:cubicBezTo>
                <a:cubicBezTo>
                  <a:pt x="0" y="7"/>
                  <a:pt x="0" y="7"/>
                  <a:pt x="0" y="7"/>
                </a:cubicBezTo>
                <a:cubicBezTo>
                  <a:pt x="0" y="3"/>
                  <a:pt x="3" y="0"/>
                  <a:pt x="7" y="0"/>
                </a:cubicBezTo>
                <a:cubicBezTo>
                  <a:pt x="74" y="0"/>
                  <a:pt x="74" y="0"/>
                  <a:pt x="74" y="0"/>
                </a:cubicBezTo>
                <a:cubicBezTo>
                  <a:pt x="78" y="0"/>
                  <a:pt x="81" y="3"/>
                  <a:pt x="81" y="7"/>
                </a:cubicBezTo>
                <a:cubicBezTo>
                  <a:pt x="81" y="66"/>
                  <a:pt x="81" y="66"/>
                  <a:pt x="81" y="66"/>
                </a:cubicBezTo>
                <a:cubicBezTo>
                  <a:pt x="207" y="66"/>
                  <a:pt x="207" y="66"/>
                  <a:pt x="207" y="66"/>
                </a:cubicBezTo>
                <a:cubicBezTo>
                  <a:pt x="211" y="66"/>
                  <a:pt x="214" y="70"/>
                  <a:pt x="214" y="74"/>
                </a:cubicBezTo>
                <a:cubicBezTo>
                  <a:pt x="214" y="140"/>
                  <a:pt x="214" y="140"/>
                  <a:pt x="214" y="140"/>
                </a:cubicBezTo>
                <a:cubicBezTo>
                  <a:pt x="214" y="144"/>
                  <a:pt x="211" y="147"/>
                  <a:pt x="207" y="147"/>
                </a:cubicBezTo>
                <a:cubicBezTo>
                  <a:pt x="81" y="147"/>
                  <a:pt x="81" y="147"/>
                  <a:pt x="81" y="147"/>
                </a:cubicBezTo>
                <a:cubicBezTo>
                  <a:pt x="81" y="199"/>
                  <a:pt x="81" y="199"/>
                  <a:pt x="81" y="199"/>
                </a:cubicBezTo>
                <a:cubicBezTo>
                  <a:pt x="207" y="199"/>
                  <a:pt x="207" y="199"/>
                  <a:pt x="207" y="199"/>
                </a:cubicBezTo>
                <a:cubicBezTo>
                  <a:pt x="211" y="199"/>
                  <a:pt x="214" y="202"/>
                  <a:pt x="214" y="207"/>
                </a:cubicBezTo>
                <a:cubicBezTo>
                  <a:pt x="214" y="273"/>
                  <a:pt x="214" y="273"/>
                  <a:pt x="214" y="273"/>
                </a:cubicBezTo>
                <a:cubicBezTo>
                  <a:pt x="214" y="277"/>
                  <a:pt x="211" y="280"/>
                  <a:pt x="207" y="280"/>
                </a:cubicBezTo>
                <a:close/>
                <a:moveTo>
                  <a:pt x="15" y="15"/>
                </a:moveTo>
                <a:cubicBezTo>
                  <a:pt x="15" y="207"/>
                  <a:pt x="15" y="207"/>
                  <a:pt x="15" y="207"/>
                </a:cubicBezTo>
                <a:cubicBezTo>
                  <a:pt x="15" y="239"/>
                  <a:pt x="41" y="266"/>
                  <a:pt x="74" y="266"/>
                </a:cubicBezTo>
                <a:cubicBezTo>
                  <a:pt x="199" y="266"/>
                  <a:pt x="199" y="266"/>
                  <a:pt x="199" y="266"/>
                </a:cubicBezTo>
                <a:cubicBezTo>
                  <a:pt x="199" y="214"/>
                  <a:pt x="199" y="214"/>
                  <a:pt x="199" y="214"/>
                </a:cubicBezTo>
                <a:cubicBezTo>
                  <a:pt x="74" y="214"/>
                  <a:pt x="74" y="214"/>
                  <a:pt x="74" y="214"/>
                </a:cubicBezTo>
                <a:cubicBezTo>
                  <a:pt x="70" y="214"/>
                  <a:pt x="66" y="211"/>
                  <a:pt x="66" y="207"/>
                </a:cubicBezTo>
                <a:cubicBezTo>
                  <a:pt x="66" y="140"/>
                  <a:pt x="66" y="140"/>
                  <a:pt x="66" y="140"/>
                </a:cubicBezTo>
                <a:cubicBezTo>
                  <a:pt x="66" y="136"/>
                  <a:pt x="70" y="133"/>
                  <a:pt x="74" y="133"/>
                </a:cubicBezTo>
                <a:cubicBezTo>
                  <a:pt x="199" y="133"/>
                  <a:pt x="199" y="133"/>
                  <a:pt x="199" y="133"/>
                </a:cubicBezTo>
                <a:cubicBezTo>
                  <a:pt x="199" y="81"/>
                  <a:pt x="199" y="81"/>
                  <a:pt x="199" y="81"/>
                </a:cubicBezTo>
                <a:cubicBezTo>
                  <a:pt x="74" y="81"/>
                  <a:pt x="74" y="81"/>
                  <a:pt x="74" y="81"/>
                </a:cubicBezTo>
                <a:cubicBezTo>
                  <a:pt x="70" y="81"/>
                  <a:pt x="66" y="78"/>
                  <a:pt x="66" y="74"/>
                </a:cubicBezTo>
                <a:cubicBezTo>
                  <a:pt x="66" y="15"/>
                  <a:pt x="66" y="15"/>
                  <a:pt x="66" y="15"/>
                </a:cubicBezTo>
                <a:lnTo>
                  <a:pt x="15"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524197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54111" y="995979"/>
            <a:ext cx="10498101" cy="4947621"/>
            <a:chOff x="1024334" y="640379"/>
            <a:chExt cx="10630084" cy="5009823"/>
          </a:xfrm>
        </p:grpSpPr>
        <p:pic>
          <p:nvPicPr>
            <p:cNvPr id="10" name="Picture 9"/>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67807" y="645325"/>
              <a:ext cx="3986611" cy="5004877"/>
            </a:xfrm>
            <a:prstGeom prst="rect">
              <a:avLst/>
            </a:prstGeom>
            <a:solidFill>
              <a:srgbClr val="FFFFFF">
                <a:shade val="85000"/>
              </a:srgbClr>
            </a:solidFill>
            <a:ln w="190500" cap="rnd">
              <a:noFill/>
            </a:ln>
            <a:effectLst/>
          </p:spPr>
        </p:pic>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3575933" y="645325"/>
              <a:ext cx="3986612" cy="5004877"/>
            </a:xfrm>
            <a:prstGeom prst="rect">
              <a:avLst/>
            </a:prstGeom>
            <a:solidFill>
              <a:srgbClr val="FFFFFF">
                <a:shade val="85000"/>
              </a:srgbClr>
            </a:solidFill>
            <a:ln w="190500" cap="rnd">
              <a:noFill/>
            </a:ln>
            <a:effectLst/>
          </p:spPr>
        </p:pic>
        <p:sp>
          <p:nvSpPr>
            <p:cNvPr id="9" name="Rectangle 8"/>
            <p:cNvSpPr/>
            <p:nvPr/>
          </p:nvSpPr>
          <p:spPr bwMode="auto">
            <a:xfrm>
              <a:off x="1024334" y="3215428"/>
              <a:ext cx="2434773" cy="243477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ectangle 10"/>
            <p:cNvSpPr/>
            <p:nvPr/>
          </p:nvSpPr>
          <p:spPr bwMode="auto">
            <a:xfrm>
              <a:off x="1024334" y="640379"/>
              <a:ext cx="2434773" cy="243477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Freeform 90"/>
            <p:cNvSpPr>
              <a:spLocks noEditPoints="1"/>
            </p:cNvSpPr>
            <p:nvPr/>
          </p:nvSpPr>
          <p:spPr bwMode="black">
            <a:xfrm>
              <a:off x="1627521" y="3758959"/>
              <a:ext cx="1228397" cy="1347709"/>
            </a:xfrm>
            <a:custGeom>
              <a:avLst/>
              <a:gdLst>
                <a:gd name="T0" fmla="*/ 278 w 278"/>
                <a:gd name="T1" fmla="*/ 57 h 305"/>
                <a:gd name="T2" fmla="*/ 277 w 278"/>
                <a:gd name="T3" fmla="*/ 54 h 305"/>
                <a:gd name="T4" fmla="*/ 276 w 278"/>
                <a:gd name="T5" fmla="*/ 52 h 305"/>
                <a:gd name="T6" fmla="*/ 274 w 278"/>
                <a:gd name="T7" fmla="*/ 49 h 305"/>
                <a:gd name="T8" fmla="*/ 272 w 278"/>
                <a:gd name="T9" fmla="*/ 47 h 305"/>
                <a:gd name="T10" fmla="*/ 270 w 278"/>
                <a:gd name="T11" fmla="*/ 46 h 305"/>
                <a:gd name="T12" fmla="*/ 267 w 278"/>
                <a:gd name="T13" fmla="*/ 45 h 305"/>
                <a:gd name="T14" fmla="*/ 265 w 278"/>
                <a:gd name="T15" fmla="*/ 44 h 305"/>
                <a:gd name="T16" fmla="*/ 263 w 278"/>
                <a:gd name="T17" fmla="*/ 44 h 305"/>
                <a:gd name="T18" fmla="*/ 32 w 278"/>
                <a:gd name="T19" fmla="*/ 13 h 305"/>
                <a:gd name="T20" fmla="*/ 2 w 278"/>
                <a:gd name="T21" fmla="*/ 21 h 305"/>
                <a:gd name="T22" fmla="*/ 63 w 278"/>
                <a:gd name="T23" fmla="*/ 256 h 305"/>
                <a:gd name="T24" fmla="*/ 65 w 278"/>
                <a:gd name="T25" fmla="*/ 259 h 305"/>
                <a:gd name="T26" fmla="*/ 66 w 278"/>
                <a:gd name="T27" fmla="*/ 261 h 305"/>
                <a:gd name="T28" fmla="*/ 68 w 278"/>
                <a:gd name="T29" fmla="*/ 263 h 305"/>
                <a:gd name="T30" fmla="*/ 71 w 278"/>
                <a:gd name="T31" fmla="*/ 265 h 305"/>
                <a:gd name="T32" fmla="*/ 72 w 278"/>
                <a:gd name="T33" fmla="*/ 265 h 305"/>
                <a:gd name="T34" fmla="*/ 119 w 278"/>
                <a:gd name="T35" fmla="*/ 266 h 305"/>
                <a:gd name="T36" fmla="*/ 211 w 278"/>
                <a:gd name="T37" fmla="*/ 254 h 305"/>
                <a:gd name="T38" fmla="*/ 248 w 278"/>
                <a:gd name="T39" fmla="*/ 251 h 305"/>
                <a:gd name="T40" fmla="*/ 89 w 278"/>
                <a:gd name="T41" fmla="*/ 236 h 305"/>
                <a:gd name="T42" fmla="*/ 248 w 278"/>
                <a:gd name="T43" fmla="*/ 179 h 305"/>
                <a:gd name="T44" fmla="*/ 251 w 278"/>
                <a:gd name="T45" fmla="*/ 179 h 305"/>
                <a:gd name="T46" fmla="*/ 254 w 278"/>
                <a:gd name="T47" fmla="*/ 178 h 305"/>
                <a:gd name="T48" fmla="*/ 256 w 278"/>
                <a:gd name="T49" fmla="*/ 177 h 305"/>
                <a:gd name="T50" fmla="*/ 258 w 278"/>
                <a:gd name="T51" fmla="*/ 175 h 305"/>
                <a:gd name="T52" fmla="*/ 260 w 278"/>
                <a:gd name="T53" fmla="*/ 173 h 305"/>
                <a:gd name="T54" fmla="*/ 261 w 278"/>
                <a:gd name="T55" fmla="*/ 170 h 305"/>
                <a:gd name="T56" fmla="*/ 262 w 278"/>
                <a:gd name="T57" fmla="*/ 168 h 305"/>
                <a:gd name="T58" fmla="*/ 263 w 278"/>
                <a:gd name="T59" fmla="*/ 166 h 305"/>
                <a:gd name="T60" fmla="*/ 278 w 278"/>
                <a:gd name="T61" fmla="*/ 60 h 305"/>
                <a:gd name="T62" fmla="*/ 278 w 278"/>
                <a:gd name="T63" fmla="*/ 59 h 305"/>
                <a:gd name="T64" fmla="*/ 66 w 278"/>
                <a:gd name="T65" fmla="*/ 149 h 305"/>
                <a:gd name="T66" fmla="*/ 238 w 278"/>
                <a:gd name="T67" fmla="*/ 126 h 305"/>
                <a:gd name="T68" fmla="*/ 242 w 278"/>
                <a:gd name="T69" fmla="*/ 96 h 305"/>
                <a:gd name="T70" fmla="*/ 47 w 278"/>
                <a:gd name="T71" fmla="*/ 74 h 305"/>
                <a:gd name="T72" fmla="*/ 242 w 278"/>
                <a:gd name="T73" fmla="*/ 96 h 305"/>
                <a:gd name="T74" fmla="*/ 95 w 278"/>
                <a:gd name="T75" fmla="*/ 305 h 305"/>
                <a:gd name="T76" fmla="*/ 95 w 278"/>
                <a:gd name="T77" fmla="*/ 263 h 305"/>
                <a:gd name="T78" fmla="*/ 232 w 278"/>
                <a:gd name="T79" fmla="*/ 284 h 305"/>
                <a:gd name="T80" fmla="*/ 190 w 278"/>
                <a:gd name="T81" fmla="*/ 284 h 305"/>
                <a:gd name="T82" fmla="*/ 232 w 278"/>
                <a:gd name="T83" fmla="*/ 28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8" h="305">
                  <a:moveTo>
                    <a:pt x="278" y="59"/>
                  </a:moveTo>
                  <a:cubicBezTo>
                    <a:pt x="278" y="58"/>
                    <a:pt x="278" y="57"/>
                    <a:pt x="278" y="57"/>
                  </a:cubicBezTo>
                  <a:cubicBezTo>
                    <a:pt x="278" y="56"/>
                    <a:pt x="278" y="56"/>
                    <a:pt x="278" y="56"/>
                  </a:cubicBezTo>
                  <a:cubicBezTo>
                    <a:pt x="277" y="55"/>
                    <a:pt x="277" y="55"/>
                    <a:pt x="277" y="54"/>
                  </a:cubicBezTo>
                  <a:cubicBezTo>
                    <a:pt x="277" y="54"/>
                    <a:pt x="277" y="53"/>
                    <a:pt x="277" y="53"/>
                  </a:cubicBezTo>
                  <a:cubicBezTo>
                    <a:pt x="276" y="52"/>
                    <a:pt x="276" y="52"/>
                    <a:pt x="276" y="52"/>
                  </a:cubicBezTo>
                  <a:cubicBezTo>
                    <a:pt x="276" y="51"/>
                    <a:pt x="275" y="51"/>
                    <a:pt x="275" y="50"/>
                  </a:cubicBezTo>
                  <a:cubicBezTo>
                    <a:pt x="275" y="50"/>
                    <a:pt x="275" y="50"/>
                    <a:pt x="274" y="49"/>
                  </a:cubicBezTo>
                  <a:cubicBezTo>
                    <a:pt x="274" y="49"/>
                    <a:pt x="274" y="48"/>
                    <a:pt x="273" y="48"/>
                  </a:cubicBezTo>
                  <a:cubicBezTo>
                    <a:pt x="273" y="48"/>
                    <a:pt x="273" y="48"/>
                    <a:pt x="272" y="47"/>
                  </a:cubicBezTo>
                  <a:cubicBezTo>
                    <a:pt x="272" y="47"/>
                    <a:pt x="271" y="47"/>
                    <a:pt x="271" y="46"/>
                  </a:cubicBezTo>
                  <a:cubicBezTo>
                    <a:pt x="271" y="46"/>
                    <a:pt x="270" y="46"/>
                    <a:pt x="270" y="46"/>
                  </a:cubicBezTo>
                  <a:cubicBezTo>
                    <a:pt x="269" y="45"/>
                    <a:pt x="269" y="45"/>
                    <a:pt x="268" y="45"/>
                  </a:cubicBezTo>
                  <a:cubicBezTo>
                    <a:pt x="268" y="45"/>
                    <a:pt x="268" y="45"/>
                    <a:pt x="267" y="45"/>
                  </a:cubicBezTo>
                  <a:cubicBezTo>
                    <a:pt x="267" y="44"/>
                    <a:pt x="266" y="44"/>
                    <a:pt x="266" y="44"/>
                  </a:cubicBezTo>
                  <a:cubicBezTo>
                    <a:pt x="265" y="44"/>
                    <a:pt x="265" y="44"/>
                    <a:pt x="265" y="44"/>
                  </a:cubicBezTo>
                  <a:cubicBezTo>
                    <a:pt x="265" y="44"/>
                    <a:pt x="264" y="44"/>
                    <a:pt x="264" y="44"/>
                  </a:cubicBezTo>
                  <a:cubicBezTo>
                    <a:pt x="264" y="44"/>
                    <a:pt x="263" y="44"/>
                    <a:pt x="263" y="44"/>
                  </a:cubicBezTo>
                  <a:cubicBezTo>
                    <a:pt x="39" y="44"/>
                    <a:pt x="39" y="44"/>
                    <a:pt x="39" y="44"/>
                  </a:cubicBezTo>
                  <a:cubicBezTo>
                    <a:pt x="32" y="13"/>
                    <a:pt x="32" y="13"/>
                    <a:pt x="32" y="13"/>
                  </a:cubicBezTo>
                  <a:cubicBezTo>
                    <a:pt x="29" y="5"/>
                    <a:pt x="21" y="0"/>
                    <a:pt x="13" y="2"/>
                  </a:cubicBezTo>
                  <a:cubicBezTo>
                    <a:pt x="5" y="5"/>
                    <a:pt x="0" y="13"/>
                    <a:pt x="2" y="21"/>
                  </a:cubicBezTo>
                  <a:cubicBezTo>
                    <a:pt x="62" y="255"/>
                    <a:pt x="62" y="255"/>
                    <a:pt x="62" y="255"/>
                  </a:cubicBezTo>
                  <a:cubicBezTo>
                    <a:pt x="63" y="255"/>
                    <a:pt x="63" y="256"/>
                    <a:pt x="63" y="256"/>
                  </a:cubicBezTo>
                  <a:cubicBezTo>
                    <a:pt x="63" y="256"/>
                    <a:pt x="63" y="257"/>
                    <a:pt x="63" y="257"/>
                  </a:cubicBezTo>
                  <a:cubicBezTo>
                    <a:pt x="64" y="258"/>
                    <a:pt x="64" y="259"/>
                    <a:pt x="65" y="259"/>
                  </a:cubicBezTo>
                  <a:cubicBezTo>
                    <a:pt x="65" y="259"/>
                    <a:pt x="65" y="259"/>
                    <a:pt x="65" y="259"/>
                  </a:cubicBezTo>
                  <a:cubicBezTo>
                    <a:pt x="65" y="260"/>
                    <a:pt x="66" y="261"/>
                    <a:pt x="66" y="261"/>
                  </a:cubicBezTo>
                  <a:cubicBezTo>
                    <a:pt x="66" y="262"/>
                    <a:pt x="67" y="262"/>
                    <a:pt x="67" y="262"/>
                  </a:cubicBezTo>
                  <a:cubicBezTo>
                    <a:pt x="67" y="262"/>
                    <a:pt x="68" y="263"/>
                    <a:pt x="68" y="263"/>
                  </a:cubicBezTo>
                  <a:cubicBezTo>
                    <a:pt x="69" y="263"/>
                    <a:pt x="69" y="264"/>
                    <a:pt x="69" y="264"/>
                  </a:cubicBezTo>
                  <a:cubicBezTo>
                    <a:pt x="70" y="264"/>
                    <a:pt x="70" y="264"/>
                    <a:pt x="71" y="265"/>
                  </a:cubicBezTo>
                  <a:cubicBezTo>
                    <a:pt x="71" y="265"/>
                    <a:pt x="71" y="265"/>
                    <a:pt x="72" y="265"/>
                  </a:cubicBezTo>
                  <a:cubicBezTo>
                    <a:pt x="72" y="265"/>
                    <a:pt x="72" y="265"/>
                    <a:pt x="72" y="265"/>
                  </a:cubicBezTo>
                  <a:cubicBezTo>
                    <a:pt x="77" y="258"/>
                    <a:pt x="86" y="254"/>
                    <a:pt x="95" y="254"/>
                  </a:cubicBezTo>
                  <a:cubicBezTo>
                    <a:pt x="105" y="254"/>
                    <a:pt x="113" y="259"/>
                    <a:pt x="119" y="266"/>
                  </a:cubicBezTo>
                  <a:cubicBezTo>
                    <a:pt x="187" y="266"/>
                    <a:pt x="187" y="266"/>
                    <a:pt x="187" y="266"/>
                  </a:cubicBezTo>
                  <a:cubicBezTo>
                    <a:pt x="193" y="259"/>
                    <a:pt x="201" y="254"/>
                    <a:pt x="211" y="254"/>
                  </a:cubicBezTo>
                  <a:cubicBezTo>
                    <a:pt x="221" y="254"/>
                    <a:pt x="229" y="259"/>
                    <a:pt x="235" y="266"/>
                  </a:cubicBezTo>
                  <a:cubicBezTo>
                    <a:pt x="242" y="265"/>
                    <a:pt x="248" y="259"/>
                    <a:pt x="248" y="251"/>
                  </a:cubicBezTo>
                  <a:cubicBezTo>
                    <a:pt x="248" y="243"/>
                    <a:pt x="241" y="236"/>
                    <a:pt x="233" y="236"/>
                  </a:cubicBezTo>
                  <a:cubicBezTo>
                    <a:pt x="89" y="236"/>
                    <a:pt x="89" y="236"/>
                    <a:pt x="89" y="236"/>
                  </a:cubicBezTo>
                  <a:cubicBezTo>
                    <a:pt x="74" y="179"/>
                    <a:pt x="74" y="179"/>
                    <a:pt x="74" y="179"/>
                  </a:cubicBezTo>
                  <a:cubicBezTo>
                    <a:pt x="248" y="179"/>
                    <a:pt x="248" y="179"/>
                    <a:pt x="248" y="179"/>
                  </a:cubicBezTo>
                  <a:cubicBezTo>
                    <a:pt x="248" y="179"/>
                    <a:pt x="248" y="179"/>
                    <a:pt x="248" y="179"/>
                  </a:cubicBezTo>
                  <a:cubicBezTo>
                    <a:pt x="249" y="179"/>
                    <a:pt x="250" y="179"/>
                    <a:pt x="251" y="179"/>
                  </a:cubicBezTo>
                  <a:cubicBezTo>
                    <a:pt x="251" y="179"/>
                    <a:pt x="251" y="179"/>
                    <a:pt x="252" y="178"/>
                  </a:cubicBezTo>
                  <a:cubicBezTo>
                    <a:pt x="252" y="178"/>
                    <a:pt x="253" y="178"/>
                    <a:pt x="254" y="178"/>
                  </a:cubicBezTo>
                  <a:cubicBezTo>
                    <a:pt x="254" y="178"/>
                    <a:pt x="254" y="178"/>
                    <a:pt x="255" y="177"/>
                  </a:cubicBezTo>
                  <a:cubicBezTo>
                    <a:pt x="255" y="177"/>
                    <a:pt x="256" y="177"/>
                    <a:pt x="256" y="177"/>
                  </a:cubicBezTo>
                  <a:cubicBezTo>
                    <a:pt x="256" y="176"/>
                    <a:pt x="257" y="176"/>
                    <a:pt x="257" y="176"/>
                  </a:cubicBezTo>
                  <a:cubicBezTo>
                    <a:pt x="257" y="176"/>
                    <a:pt x="258" y="175"/>
                    <a:pt x="258" y="175"/>
                  </a:cubicBezTo>
                  <a:cubicBezTo>
                    <a:pt x="259" y="175"/>
                    <a:pt x="259" y="174"/>
                    <a:pt x="259" y="174"/>
                  </a:cubicBezTo>
                  <a:cubicBezTo>
                    <a:pt x="259" y="174"/>
                    <a:pt x="260" y="173"/>
                    <a:pt x="260" y="173"/>
                  </a:cubicBezTo>
                  <a:cubicBezTo>
                    <a:pt x="260" y="173"/>
                    <a:pt x="261" y="172"/>
                    <a:pt x="261" y="172"/>
                  </a:cubicBezTo>
                  <a:cubicBezTo>
                    <a:pt x="261" y="171"/>
                    <a:pt x="261" y="171"/>
                    <a:pt x="261" y="170"/>
                  </a:cubicBezTo>
                  <a:cubicBezTo>
                    <a:pt x="262" y="170"/>
                    <a:pt x="262" y="170"/>
                    <a:pt x="262" y="169"/>
                  </a:cubicBezTo>
                  <a:cubicBezTo>
                    <a:pt x="262" y="169"/>
                    <a:pt x="262" y="168"/>
                    <a:pt x="262" y="168"/>
                  </a:cubicBezTo>
                  <a:cubicBezTo>
                    <a:pt x="263" y="167"/>
                    <a:pt x="263" y="167"/>
                    <a:pt x="263" y="167"/>
                  </a:cubicBezTo>
                  <a:cubicBezTo>
                    <a:pt x="263" y="166"/>
                    <a:pt x="263" y="166"/>
                    <a:pt x="263" y="166"/>
                  </a:cubicBezTo>
                  <a:cubicBezTo>
                    <a:pt x="278" y="61"/>
                    <a:pt x="278" y="61"/>
                    <a:pt x="278" y="61"/>
                  </a:cubicBezTo>
                  <a:cubicBezTo>
                    <a:pt x="278" y="61"/>
                    <a:pt x="278" y="60"/>
                    <a:pt x="278" y="60"/>
                  </a:cubicBezTo>
                  <a:cubicBezTo>
                    <a:pt x="278" y="60"/>
                    <a:pt x="278" y="59"/>
                    <a:pt x="278" y="59"/>
                  </a:cubicBezTo>
                  <a:cubicBezTo>
                    <a:pt x="278" y="59"/>
                    <a:pt x="278" y="59"/>
                    <a:pt x="278" y="59"/>
                  </a:cubicBezTo>
                  <a:close/>
                  <a:moveTo>
                    <a:pt x="235" y="149"/>
                  </a:moveTo>
                  <a:cubicBezTo>
                    <a:pt x="66" y="149"/>
                    <a:pt x="66" y="149"/>
                    <a:pt x="66" y="149"/>
                  </a:cubicBezTo>
                  <a:cubicBezTo>
                    <a:pt x="61" y="126"/>
                    <a:pt x="61" y="126"/>
                    <a:pt x="61" y="126"/>
                  </a:cubicBezTo>
                  <a:cubicBezTo>
                    <a:pt x="238" y="126"/>
                    <a:pt x="238" y="126"/>
                    <a:pt x="238" y="126"/>
                  </a:cubicBezTo>
                  <a:lnTo>
                    <a:pt x="235" y="149"/>
                  </a:lnTo>
                  <a:close/>
                  <a:moveTo>
                    <a:pt x="242" y="96"/>
                  </a:moveTo>
                  <a:cubicBezTo>
                    <a:pt x="53" y="96"/>
                    <a:pt x="53" y="96"/>
                    <a:pt x="53" y="96"/>
                  </a:cubicBezTo>
                  <a:cubicBezTo>
                    <a:pt x="47" y="74"/>
                    <a:pt x="47" y="74"/>
                    <a:pt x="47" y="74"/>
                  </a:cubicBezTo>
                  <a:cubicBezTo>
                    <a:pt x="246" y="74"/>
                    <a:pt x="246" y="74"/>
                    <a:pt x="246" y="74"/>
                  </a:cubicBezTo>
                  <a:lnTo>
                    <a:pt x="242" y="96"/>
                  </a:lnTo>
                  <a:close/>
                  <a:moveTo>
                    <a:pt x="116" y="284"/>
                  </a:moveTo>
                  <a:cubicBezTo>
                    <a:pt x="116" y="296"/>
                    <a:pt x="107" y="305"/>
                    <a:pt x="95" y="305"/>
                  </a:cubicBezTo>
                  <a:cubicBezTo>
                    <a:pt x="83" y="305"/>
                    <a:pt x="74" y="296"/>
                    <a:pt x="74" y="284"/>
                  </a:cubicBezTo>
                  <a:cubicBezTo>
                    <a:pt x="74" y="272"/>
                    <a:pt x="83" y="263"/>
                    <a:pt x="95" y="263"/>
                  </a:cubicBezTo>
                  <a:cubicBezTo>
                    <a:pt x="107" y="263"/>
                    <a:pt x="116" y="272"/>
                    <a:pt x="116" y="284"/>
                  </a:cubicBezTo>
                  <a:close/>
                  <a:moveTo>
                    <a:pt x="232" y="284"/>
                  </a:moveTo>
                  <a:cubicBezTo>
                    <a:pt x="232" y="296"/>
                    <a:pt x="223" y="305"/>
                    <a:pt x="211" y="305"/>
                  </a:cubicBezTo>
                  <a:cubicBezTo>
                    <a:pt x="200" y="305"/>
                    <a:pt x="190" y="296"/>
                    <a:pt x="190" y="284"/>
                  </a:cubicBezTo>
                  <a:cubicBezTo>
                    <a:pt x="190" y="272"/>
                    <a:pt x="200" y="263"/>
                    <a:pt x="211" y="263"/>
                  </a:cubicBezTo>
                  <a:cubicBezTo>
                    <a:pt x="223" y="263"/>
                    <a:pt x="232" y="272"/>
                    <a:pt x="232" y="2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p>
          </p:txBody>
        </p:sp>
        <p:sp>
          <p:nvSpPr>
            <p:cNvPr id="2" name="TextBox 1"/>
            <p:cNvSpPr txBox="1"/>
            <p:nvPr/>
          </p:nvSpPr>
          <p:spPr>
            <a:xfrm>
              <a:off x="1109628" y="2165073"/>
              <a:ext cx="2349479" cy="872608"/>
            </a:xfrm>
            <a:prstGeom prst="rect">
              <a:avLst/>
            </a:prstGeom>
            <a:noFill/>
          </p:spPr>
          <p:txBody>
            <a:bodyPr wrap="square" lIns="0" tIns="0" rIns="0" bIns="0" rtlCol="0">
              <a:spAutoFit/>
            </a:bodyPr>
            <a:lstStyle/>
            <a:p>
              <a:r>
                <a:rPr lang="en-GB" sz="2800" dirty="0" smtClean="0"/>
                <a:t>tinyurl.com/</a:t>
              </a:r>
              <a:br>
                <a:rPr lang="en-GB" sz="2800" dirty="0" smtClean="0"/>
              </a:br>
              <a:r>
                <a:rPr lang="en-GB" sz="2800" b="1" dirty="0" err="1" smtClean="0"/>
                <a:t>protfs</a:t>
              </a:r>
              <a:endParaRPr lang="en-GB" sz="2800" b="1" dirty="0" smtClean="0"/>
            </a:p>
          </p:txBody>
        </p:sp>
      </p:grpSp>
    </p:spTree>
    <p:extLst>
      <p:ext uri="{BB962C8B-B14F-4D97-AF65-F5344CB8AC3E}">
        <p14:creationId xmlns:p14="http://schemas.microsoft.com/office/powerpoint/2010/main" val="387097377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Build Automation Important</a:t>
            </a:r>
            <a:endParaRPr lang="en-US" dirty="0"/>
          </a:p>
        </p:txBody>
      </p:sp>
      <p:sp>
        <p:nvSpPr>
          <p:cNvPr id="3" name="Content Placeholder 2"/>
          <p:cNvSpPr>
            <a:spLocks noGrp="1"/>
          </p:cNvSpPr>
          <p:nvPr>
            <p:ph idx="1"/>
          </p:nvPr>
        </p:nvSpPr>
        <p:spPr>
          <a:xfrm>
            <a:off x="519112" y="1447799"/>
            <a:ext cx="11149013" cy="1526572"/>
          </a:xfrm>
        </p:spPr>
        <p:txBody>
          <a:bodyPr/>
          <a:lstStyle/>
          <a:p>
            <a:r>
              <a:rPr lang="en-US" dirty="0" smtClean="0"/>
              <a:t>Helps improve software quality</a:t>
            </a:r>
          </a:p>
          <a:p>
            <a:r>
              <a:rPr lang="en-US" dirty="0" smtClean="0"/>
              <a:t>Help reduce component integration costs</a:t>
            </a:r>
          </a:p>
          <a:p>
            <a:r>
              <a:rPr lang="en-US" dirty="0" smtClean="0"/>
              <a:t>The Team Heartbeat</a:t>
            </a:r>
            <a:endParaRPr lang="en-US" dirty="0"/>
          </a:p>
        </p:txBody>
      </p:sp>
    </p:spTree>
    <p:extLst>
      <p:ext uri="{BB962C8B-B14F-4D97-AF65-F5344CB8AC3E}">
        <p14:creationId xmlns:p14="http://schemas.microsoft.com/office/powerpoint/2010/main" val="304108646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Automation Is Not…</a:t>
            </a:r>
            <a:endParaRPr lang="en-US" dirty="0"/>
          </a:p>
        </p:txBody>
      </p:sp>
      <p:sp>
        <p:nvSpPr>
          <p:cNvPr id="3" name="Content Placeholder 2"/>
          <p:cNvSpPr>
            <a:spLocks noGrp="1"/>
          </p:cNvSpPr>
          <p:nvPr>
            <p:ph idx="1"/>
          </p:nvPr>
        </p:nvSpPr>
        <p:spPr>
          <a:xfrm>
            <a:off x="519112" y="1447799"/>
            <a:ext cx="11149013" cy="1865126"/>
          </a:xfrm>
        </p:spPr>
        <p:txBody>
          <a:bodyPr/>
          <a:lstStyle/>
          <a:p>
            <a:r>
              <a:rPr lang="en-US" dirty="0" smtClean="0"/>
              <a:t>F5</a:t>
            </a:r>
          </a:p>
          <a:p>
            <a:pPr lvl="1"/>
            <a:r>
              <a:rPr lang="en-US" dirty="0" smtClean="0"/>
              <a:t>This doesn’t ensure your code works with the latest changes</a:t>
            </a:r>
          </a:p>
          <a:p>
            <a:pPr lvl="1"/>
            <a:r>
              <a:rPr lang="en-US" dirty="0" smtClean="0"/>
              <a:t>This doesn’t run a full suite of automated tests</a:t>
            </a:r>
          </a:p>
          <a:p>
            <a:pPr lvl="1"/>
            <a:r>
              <a:rPr lang="en-US" dirty="0" smtClean="0"/>
              <a:t>This doesn’t move or deploy your app for further testing</a:t>
            </a:r>
            <a:endParaRPr lang="en-US" dirty="0"/>
          </a:p>
        </p:txBody>
      </p:sp>
    </p:spTree>
    <p:extLst>
      <p:ext uri="{BB962C8B-B14F-4D97-AF65-F5344CB8AC3E}">
        <p14:creationId xmlns:p14="http://schemas.microsoft.com/office/powerpoint/2010/main" val="366798488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Foundation Build To </a:t>
            </a:r>
            <a:r>
              <a:rPr lang="en-US" dirty="0"/>
              <a:t>T</a:t>
            </a:r>
            <a:r>
              <a:rPr lang="en-US" dirty="0" smtClean="0"/>
              <a:t>he </a:t>
            </a:r>
            <a:r>
              <a:rPr lang="en-US" dirty="0"/>
              <a:t>R</a:t>
            </a:r>
            <a:r>
              <a:rPr lang="en-US" dirty="0" smtClean="0"/>
              <a:t>escue</a:t>
            </a:r>
            <a:endParaRPr lang="en-US" dirty="0"/>
          </a:p>
        </p:txBody>
      </p:sp>
      <p:sp>
        <p:nvSpPr>
          <p:cNvPr id="3" name="Content Placeholder 2"/>
          <p:cNvSpPr>
            <a:spLocks noGrp="1"/>
          </p:cNvSpPr>
          <p:nvPr>
            <p:ph idx="1"/>
          </p:nvPr>
        </p:nvSpPr>
        <p:spPr>
          <a:xfrm>
            <a:off x="519112" y="1447799"/>
            <a:ext cx="11149013" cy="4475071"/>
          </a:xfrm>
        </p:spPr>
        <p:txBody>
          <a:bodyPr/>
          <a:lstStyle/>
          <a:p>
            <a:r>
              <a:rPr lang="en-US" dirty="0" smtClean="0"/>
              <a:t>Considered part of the core TFS 2012 platform</a:t>
            </a:r>
          </a:p>
          <a:p>
            <a:r>
              <a:rPr lang="en-US" dirty="0" smtClean="0"/>
              <a:t>Tightly integrated with other TFS services and features</a:t>
            </a:r>
          </a:p>
          <a:p>
            <a:pPr lvl="1"/>
            <a:r>
              <a:rPr lang="en-US" dirty="0" smtClean="0"/>
              <a:t>Version Control</a:t>
            </a:r>
          </a:p>
          <a:p>
            <a:pPr lvl="1"/>
            <a:r>
              <a:rPr lang="en-US" dirty="0" smtClean="0"/>
              <a:t>Work Item Tracking</a:t>
            </a:r>
          </a:p>
          <a:p>
            <a:pPr lvl="1"/>
            <a:r>
              <a:rPr lang="en-US" dirty="0" smtClean="0"/>
              <a:t>Testing</a:t>
            </a:r>
          </a:p>
          <a:p>
            <a:r>
              <a:rPr lang="en-US" dirty="0" smtClean="0"/>
              <a:t>Allows for analysis of historical reporting and trends</a:t>
            </a:r>
          </a:p>
          <a:p>
            <a:r>
              <a:rPr lang="en-US" dirty="0" smtClean="0"/>
              <a:t>Team members can be notified of build status</a:t>
            </a:r>
          </a:p>
          <a:p>
            <a:r>
              <a:rPr lang="en-US" dirty="0" err="1" smtClean="0"/>
              <a:t>MSBuild</a:t>
            </a:r>
            <a:r>
              <a:rPr lang="en-US" dirty="0" smtClean="0"/>
              <a:t> does the “building”, Windows Workflow does </a:t>
            </a:r>
            <a:r>
              <a:rPr lang="en-US" smtClean="0"/>
              <a:t>the orchestration</a:t>
            </a:r>
            <a:endParaRPr lang="en-US" dirty="0"/>
          </a:p>
        </p:txBody>
      </p:sp>
    </p:spTree>
    <p:extLst>
      <p:ext uri="{BB962C8B-B14F-4D97-AF65-F5344CB8AC3E}">
        <p14:creationId xmlns:p14="http://schemas.microsoft.com/office/powerpoint/2010/main" val="40114063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Foundation </a:t>
            </a:r>
            <a:r>
              <a:rPr lang="en-US" smtClean="0"/>
              <a:t>Build Architecture</a:t>
            </a:r>
            <a:endParaRPr lang="en-US"/>
          </a:p>
        </p:txBody>
      </p:sp>
      <p:sp>
        <p:nvSpPr>
          <p:cNvPr id="3" name="Rounded Rectangle 2"/>
          <p:cNvSpPr/>
          <p:nvPr/>
        </p:nvSpPr>
        <p:spPr bwMode="auto">
          <a:xfrm>
            <a:off x="1979612" y="1371600"/>
            <a:ext cx="1676400" cy="838200"/>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Application Tier</a:t>
            </a:r>
          </a:p>
        </p:txBody>
      </p:sp>
      <p:sp>
        <p:nvSpPr>
          <p:cNvPr id="4" name="Rounded Rectangle 3"/>
          <p:cNvSpPr/>
          <p:nvPr/>
        </p:nvSpPr>
        <p:spPr bwMode="auto">
          <a:xfrm>
            <a:off x="5408612" y="1371600"/>
            <a:ext cx="1676400" cy="838200"/>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Build Controller</a:t>
            </a:r>
          </a:p>
        </p:txBody>
      </p:sp>
      <p:sp>
        <p:nvSpPr>
          <p:cNvPr id="5" name="Rounded Rectangle 4"/>
          <p:cNvSpPr/>
          <p:nvPr/>
        </p:nvSpPr>
        <p:spPr bwMode="auto">
          <a:xfrm>
            <a:off x="5408612" y="3048000"/>
            <a:ext cx="1676400" cy="838200"/>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Build Agent</a:t>
            </a:r>
          </a:p>
        </p:txBody>
      </p:sp>
      <p:sp>
        <p:nvSpPr>
          <p:cNvPr id="6" name="Rounded Rectangle 5"/>
          <p:cNvSpPr/>
          <p:nvPr/>
        </p:nvSpPr>
        <p:spPr bwMode="auto">
          <a:xfrm>
            <a:off x="8532812" y="1905000"/>
            <a:ext cx="1676400" cy="838200"/>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Symbol Server</a:t>
            </a:r>
          </a:p>
        </p:txBody>
      </p:sp>
      <p:sp>
        <p:nvSpPr>
          <p:cNvPr id="7" name="Rounded Rectangle 6"/>
          <p:cNvSpPr/>
          <p:nvPr/>
        </p:nvSpPr>
        <p:spPr bwMode="auto">
          <a:xfrm>
            <a:off x="8532812" y="4495800"/>
            <a:ext cx="1676400" cy="838200"/>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Drop Server</a:t>
            </a:r>
          </a:p>
        </p:txBody>
      </p:sp>
      <p:sp>
        <p:nvSpPr>
          <p:cNvPr id="8" name="Rounded Rectangle 7"/>
          <p:cNvSpPr/>
          <p:nvPr/>
        </p:nvSpPr>
        <p:spPr bwMode="auto">
          <a:xfrm>
            <a:off x="2741612" y="4648200"/>
            <a:ext cx="1676400" cy="838200"/>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Build</a:t>
            </a:r>
          </a:p>
        </p:txBody>
      </p:sp>
      <p:sp>
        <p:nvSpPr>
          <p:cNvPr id="9" name="Right Arrow 8"/>
          <p:cNvSpPr/>
          <p:nvPr/>
        </p:nvSpPr>
        <p:spPr bwMode="auto">
          <a:xfrm>
            <a:off x="3808412" y="1600200"/>
            <a:ext cx="1447800" cy="381000"/>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0" name="Down Arrow 9"/>
          <p:cNvSpPr/>
          <p:nvPr/>
        </p:nvSpPr>
        <p:spPr bwMode="auto">
          <a:xfrm>
            <a:off x="6094412" y="2286000"/>
            <a:ext cx="304800" cy="685800"/>
          </a:xfrm>
          <a:prstGeom prst="down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Down Arrow 10"/>
          <p:cNvSpPr/>
          <p:nvPr/>
        </p:nvSpPr>
        <p:spPr bwMode="auto">
          <a:xfrm rot="3040281">
            <a:off x="4685725" y="3746667"/>
            <a:ext cx="381000" cy="1028700"/>
          </a:xfrm>
          <a:prstGeom prst="down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2" name="Right Arrow 11"/>
          <p:cNvSpPr/>
          <p:nvPr/>
        </p:nvSpPr>
        <p:spPr bwMode="auto">
          <a:xfrm rot="20487536">
            <a:off x="7276361" y="2749537"/>
            <a:ext cx="1066800" cy="419100"/>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3" name="Right Arrow 12"/>
          <p:cNvSpPr/>
          <p:nvPr/>
        </p:nvSpPr>
        <p:spPr bwMode="auto">
          <a:xfrm rot="1545404">
            <a:off x="7281184" y="4063107"/>
            <a:ext cx="1066800" cy="419100"/>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83826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Creating and Running A Team Foundation Build</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59208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Build Process	</a:t>
            </a:r>
            <a:endParaRPr lang="en-US" dirty="0"/>
          </a:p>
        </p:txBody>
      </p:sp>
      <p:sp>
        <p:nvSpPr>
          <p:cNvPr id="3" name="Content Placeholder 2"/>
          <p:cNvSpPr>
            <a:spLocks noGrp="1"/>
          </p:cNvSpPr>
          <p:nvPr>
            <p:ph idx="1"/>
          </p:nvPr>
        </p:nvSpPr>
        <p:spPr>
          <a:xfrm>
            <a:off x="519112" y="1447799"/>
            <a:ext cx="11149013" cy="3490186"/>
          </a:xfrm>
        </p:spPr>
        <p:txBody>
          <a:bodyPr/>
          <a:lstStyle/>
          <a:p>
            <a:r>
              <a:rPr lang="en-US" dirty="0" smtClean="0"/>
              <a:t>Controlled by a Windows Workflow 4.0 XAML file</a:t>
            </a:r>
          </a:p>
          <a:p>
            <a:r>
              <a:rPr lang="en-US" dirty="0" smtClean="0"/>
              <a:t>Three process templates out-of-the-box</a:t>
            </a:r>
          </a:p>
          <a:p>
            <a:pPr lvl="1"/>
            <a:r>
              <a:rPr lang="en-US" dirty="0" err="1" smtClean="0"/>
              <a:t>DefaultTemplate</a:t>
            </a:r>
            <a:endParaRPr lang="en-US" dirty="0" smtClean="0"/>
          </a:p>
          <a:p>
            <a:pPr lvl="1"/>
            <a:r>
              <a:rPr lang="en-US" dirty="0" err="1" smtClean="0"/>
              <a:t>UpgradeTemplate</a:t>
            </a:r>
            <a:endParaRPr lang="en-US" dirty="0" smtClean="0"/>
          </a:p>
          <a:p>
            <a:pPr lvl="1"/>
            <a:r>
              <a:rPr lang="en-US" dirty="0" err="1" smtClean="0"/>
              <a:t>LabDefaultTemplate</a:t>
            </a:r>
            <a:endParaRPr lang="en-US" dirty="0" smtClean="0"/>
          </a:p>
          <a:p>
            <a:r>
              <a:rPr lang="en-US" dirty="0" smtClean="0"/>
              <a:t>Stored in TFS</a:t>
            </a:r>
          </a:p>
          <a:p>
            <a:r>
              <a:rPr lang="en-US" dirty="0" smtClean="0"/>
              <a:t>Can create custom build process templates</a:t>
            </a:r>
            <a:endParaRPr lang="en-US" dirty="0"/>
          </a:p>
        </p:txBody>
      </p:sp>
    </p:spTree>
    <p:extLst>
      <p:ext uri="{BB962C8B-B14F-4D97-AF65-F5344CB8AC3E}">
        <p14:creationId xmlns:p14="http://schemas.microsoft.com/office/powerpoint/2010/main" val="265732797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Mickey Gousset</External_x0020_Speaker>
    <Session_x0020_Code xmlns="2295e2e7-0eeb-498e-8716-217bb2ee6ee3">DEV342</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E10-3D8B-4831-9584-7BC82972C8E2}">
  <ds:schemaRefs>
    <ds:schemaRef ds:uri="2295e2e7-0eeb-498e-8716-217bb2ee6ee3"/>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purl.org/dc/elements/1.1/"/>
    <ds:schemaRef ds:uri="http://schemas.microsoft.com/office/infopath/2007/PartnerControls"/>
    <ds:schemaRef ds:uri="8b529f77-48ab-4581-b468-93f09345b8aa"/>
    <ds:schemaRef ds:uri="http://purl.org/dc/dcmitype/"/>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226</TotalTime>
  <Words>1323</Words>
  <Application>Microsoft Office PowerPoint</Application>
  <PresentationFormat>Custom</PresentationFormat>
  <Paragraphs>184</Paragraphs>
  <Slides>23</Slides>
  <Notes>14</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TechEd_2012_Template_16x9</vt:lpstr>
      <vt:lpstr>White with Consolas font for code slides</vt:lpstr>
      <vt:lpstr>Demystifying Team Foundation Server Builds</vt:lpstr>
      <vt:lpstr>Mickey Gousset</vt:lpstr>
      <vt:lpstr>PowerPoint Presentation</vt:lpstr>
      <vt:lpstr>Why Is Build Automation Important</vt:lpstr>
      <vt:lpstr>Build Automation Is Not…</vt:lpstr>
      <vt:lpstr>Team Foundation Build To The Rescue</vt:lpstr>
      <vt:lpstr>Team Foundation Build Architecture</vt:lpstr>
      <vt:lpstr>Creating and Running A Team Foundation Build</vt:lpstr>
      <vt:lpstr>Team Build Process </vt:lpstr>
      <vt:lpstr>DefaultTemplate Build Process</vt:lpstr>
      <vt:lpstr>Customizing the DefaultTemplate build process</vt:lpstr>
      <vt:lpstr>Custom Workflow Activities</vt:lpstr>
      <vt:lpstr>Creating a Custom Build Workflow Activity</vt:lpstr>
      <vt:lpstr>What’s New in Team Foundation Build 2012</vt:lpstr>
      <vt:lpstr>Special Thanks To…</vt:lpstr>
      <vt:lpstr>Mickey Gousset</vt:lpstr>
      <vt:lpstr>Developer Tools, Languages &amp; Frameworks ALM Sessions</vt:lpstr>
      <vt:lpstr>DEV 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Team Foundation Server Builds</dc:title>
  <dc:subject>TechEd 2012</dc:subject>
  <dc:creator>Mickey Gousset</dc:creator>
  <cp:keywords>TechEd 2012</cp:keywords>
  <dc:description>Template: Jordan Cayabyab, Artitudes Design
Formatting:
Event Date: June 11-14, 2012
Event Location: Orlando, FL
Audience Type: IT Pros, Developers</dc:description>
  <cp:lastModifiedBy>Shows</cp:lastModifiedBy>
  <cp:revision>17</cp:revision>
  <cp:lastPrinted>2010-05-11T05:02:34Z</cp:lastPrinted>
  <dcterms:created xsi:type="dcterms:W3CDTF">2012-06-01T20:45:15Z</dcterms:created>
  <dcterms:modified xsi:type="dcterms:W3CDTF">2012-06-13T20:26:06Z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