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7"/>
  </p:notesMasterIdLst>
  <p:handoutMasterIdLst>
    <p:handoutMasterId r:id="rId28"/>
  </p:handoutMasterIdLst>
  <p:sldIdLst>
    <p:sldId id="257" r:id="rId6"/>
    <p:sldId id="319" r:id="rId7"/>
    <p:sldId id="330" r:id="rId8"/>
    <p:sldId id="320" r:id="rId9"/>
    <p:sldId id="321" r:id="rId10"/>
    <p:sldId id="322" r:id="rId11"/>
    <p:sldId id="323" r:id="rId12"/>
    <p:sldId id="331" r:id="rId13"/>
    <p:sldId id="326" r:id="rId14"/>
    <p:sldId id="325" r:id="rId15"/>
    <p:sldId id="324" r:id="rId16"/>
    <p:sldId id="332" r:id="rId17"/>
    <p:sldId id="266" r:id="rId18"/>
    <p:sldId id="328" r:id="rId19"/>
    <p:sldId id="329" r:id="rId20"/>
    <p:sldId id="333" r:id="rId21"/>
    <p:sldId id="313" r:id="rId22"/>
    <p:sldId id="314" r:id="rId23"/>
    <p:sldId id="334" r:id="rId24"/>
    <p:sldId id="271" r:id="rId25"/>
    <p:sldId id="256" r:id="rId2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5AA85FE-6BAD-4229-8437-5291FAB65902}">
      <dgm:prSet phldrT="[Text]"/>
      <dgm:spPr/>
      <dgm:t>
        <a:bodyPr/>
        <a:lstStyle/>
        <a:p>
          <a:r>
            <a:rPr lang="en-US" dirty="0" smtClean="0"/>
            <a:t>Refine</a:t>
          </a:r>
          <a:endParaRPr lang="en-US" dirty="0"/>
        </a:p>
      </dgm:t>
    </dgm:pt>
    <dgm:pt modelId="{6F151516-8FDC-4CCE-BD07-1734DA6DAE14}" type="parTrans" cxnId="{E63BF07F-1127-433E-8DAD-63E00848DC01}">
      <dgm:prSet/>
      <dgm:spPr/>
      <dgm:t>
        <a:bodyPr/>
        <a:lstStyle/>
        <a:p>
          <a:endParaRPr lang="en-US"/>
        </a:p>
      </dgm:t>
    </dgm:pt>
    <dgm:pt modelId="{B7D70271-0D7A-44FF-B410-13AF0F19996E}" type="sibTrans" cxnId="{E63BF07F-1127-433E-8DAD-63E00848DC01}">
      <dgm:prSet/>
      <dgm:spPr/>
      <dgm:t>
        <a:bodyPr/>
        <a:lstStyle/>
        <a:p>
          <a:endParaRPr lang="en-US"/>
        </a:p>
      </dgm:t>
    </dgm:pt>
    <dgm:pt modelId="{D31478FF-3D59-42D5-96E7-63A0B77F7102}">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Author business logic</a:t>
          </a:r>
          <a:endParaRPr lang="en-US" dirty="0"/>
        </a:p>
      </dgm:t>
    </dgm:pt>
    <dgm:pt modelId="{9EC6D7A0-F370-43F3-ADC1-32C143FBB5E7}" type="parTrans" cxnId="{2B2D854A-11F9-48D5-AE24-D2AFA6C2FDE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1E8CDA9-FCFB-4E72-B087-0194019CC816}" type="sibTrans" cxnId="{2B2D854A-11F9-48D5-AE24-D2AFA6C2FDE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171F3562-D014-4BDE-8389-A5DA8C295338}">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Customize screen layouts</a:t>
          </a:r>
          <a:endParaRPr lang="en-US" dirty="0"/>
        </a:p>
      </dgm:t>
    </dgm:pt>
    <dgm:pt modelId="{23D8A075-49B3-46ED-8EDE-7C63632FA834}" type="parTrans" cxnId="{611BCF7A-6CA9-40F8-994D-99C6123143C8}">
      <dgm:prSet/>
      <dgm:spPr/>
      <dgm:t>
        <a:bodyPr/>
        <a:lstStyle/>
        <a:p>
          <a:endParaRPr lang="en-US"/>
        </a:p>
      </dgm:t>
    </dgm:pt>
    <dgm:pt modelId="{495B7504-C595-4DBB-B4F4-F0C682FB8C26}" type="sibTrans" cxnId="{611BCF7A-6CA9-40F8-994D-99C6123143C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37CF9C9-455D-4171-8830-79C7978C3221}">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Define custom queries </a:t>
          </a:r>
          <a:endParaRPr lang="en-US" dirty="0"/>
        </a:p>
      </dgm:t>
    </dgm:pt>
    <dgm:pt modelId="{91E8D839-8B29-4D39-80AF-8F14C1065B0E}" type="parTrans" cxnId="{1395D999-C608-4FA8-B79D-A6518486A85D}">
      <dgm:prSet/>
      <dgm:spPr/>
      <dgm:t>
        <a:bodyPr/>
        <a:lstStyle/>
        <a:p>
          <a:endParaRPr lang="en-US"/>
        </a:p>
      </dgm:t>
    </dgm:pt>
    <dgm:pt modelId="{9EC95A5A-167F-439D-84FA-AB0B4C505774}" type="sibTrans" cxnId="{1395D999-C608-4FA8-B79D-A6518486A85D}">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1B85E0B3-E721-47C8-AE69-DEA7A10789AA}" type="pres">
      <dgm:prSet presAssocID="{A5AA85FE-6BAD-4229-8437-5291FAB65902}" presName="vertFlow" presStyleCnt="0"/>
      <dgm:spPr/>
    </dgm:pt>
    <dgm:pt modelId="{2A947BB4-AC17-4975-8897-FB887821262B}" type="pres">
      <dgm:prSet presAssocID="{A5AA85FE-6BAD-4229-8437-5291FAB65902}" presName="header" presStyleLbl="node1" presStyleIdx="0" presStyleCnt="1"/>
      <dgm:spPr/>
      <dgm:t>
        <a:bodyPr/>
        <a:lstStyle/>
        <a:p>
          <a:endParaRPr lang="en-US"/>
        </a:p>
      </dgm:t>
    </dgm:pt>
    <dgm:pt modelId="{7A92974C-7C0D-4E34-A446-DAFB8E47612E}" type="pres">
      <dgm:prSet presAssocID="{9EC6D7A0-F370-43F3-ADC1-32C143FBB5E7}" presName="parTrans" presStyleLbl="sibTrans2D1" presStyleIdx="0" presStyleCnt="3"/>
      <dgm:spPr/>
      <dgm:t>
        <a:bodyPr/>
        <a:lstStyle/>
        <a:p>
          <a:endParaRPr lang="en-US"/>
        </a:p>
      </dgm:t>
    </dgm:pt>
    <dgm:pt modelId="{0B6B8FB9-4D6A-46D4-965E-7FD570CC5B36}" type="pres">
      <dgm:prSet presAssocID="{D31478FF-3D59-42D5-96E7-63A0B77F7102}" presName="child" presStyleLbl="alignAccFollowNode1" presStyleIdx="0" presStyleCnt="3">
        <dgm:presLayoutVars>
          <dgm:chMax val="0"/>
          <dgm:bulletEnabled val="1"/>
        </dgm:presLayoutVars>
      </dgm:prSet>
      <dgm:spPr/>
      <dgm:t>
        <a:bodyPr/>
        <a:lstStyle/>
        <a:p>
          <a:endParaRPr lang="en-US"/>
        </a:p>
      </dgm:t>
    </dgm:pt>
    <dgm:pt modelId="{A0BE8057-F519-475A-966B-B86F92E97CD5}" type="pres">
      <dgm:prSet presAssocID="{31E8CDA9-FCFB-4E72-B087-0194019CC816}" presName="sibTrans" presStyleLbl="sibTrans2D1" presStyleIdx="1" presStyleCnt="3"/>
      <dgm:spPr/>
      <dgm:t>
        <a:bodyPr/>
        <a:lstStyle/>
        <a:p>
          <a:endParaRPr lang="en-US"/>
        </a:p>
      </dgm:t>
    </dgm:pt>
    <dgm:pt modelId="{874218D1-DDD2-4346-82E1-CED69FD5C36F}" type="pres">
      <dgm:prSet presAssocID="{171F3562-D014-4BDE-8389-A5DA8C295338}" presName="child" presStyleLbl="alignAccFollowNode1" presStyleIdx="1" presStyleCnt="3">
        <dgm:presLayoutVars>
          <dgm:chMax val="0"/>
          <dgm:bulletEnabled val="1"/>
        </dgm:presLayoutVars>
      </dgm:prSet>
      <dgm:spPr/>
      <dgm:t>
        <a:bodyPr/>
        <a:lstStyle/>
        <a:p>
          <a:endParaRPr lang="en-US"/>
        </a:p>
      </dgm:t>
    </dgm:pt>
    <dgm:pt modelId="{F4897954-A3C0-4804-87E9-FC5EEC755849}" type="pres">
      <dgm:prSet presAssocID="{495B7504-C595-4DBB-B4F4-F0C682FB8C26}" presName="sibTrans" presStyleLbl="sibTrans2D1" presStyleIdx="2" presStyleCnt="3"/>
      <dgm:spPr/>
      <dgm:t>
        <a:bodyPr/>
        <a:lstStyle/>
        <a:p>
          <a:endParaRPr lang="en-US"/>
        </a:p>
      </dgm:t>
    </dgm:pt>
    <dgm:pt modelId="{B6D4891B-47F9-4C07-A1DF-2012EEC2F6DF}" type="pres">
      <dgm:prSet presAssocID="{337CF9C9-455D-4171-8830-79C7978C3221}" presName="child" presStyleLbl="alignAccFollowNode1" presStyleIdx="2" presStyleCnt="3">
        <dgm:presLayoutVars>
          <dgm:chMax val="0"/>
          <dgm:bulletEnabled val="1"/>
        </dgm:presLayoutVars>
      </dgm:prSet>
      <dgm:spPr/>
      <dgm:t>
        <a:bodyPr/>
        <a:lstStyle/>
        <a:p>
          <a:endParaRPr lang="en-US"/>
        </a:p>
      </dgm:t>
    </dgm:pt>
  </dgm:ptLst>
  <dgm:cxnLst>
    <dgm:cxn modelId="{83BE26D8-535F-45D3-8B0D-EDB965DB2C97}" type="presOf" srcId="{337CF9C9-455D-4171-8830-79C7978C3221}" destId="{B6D4891B-47F9-4C07-A1DF-2012EEC2F6DF}" srcOrd="0" destOrd="0" presId="urn:microsoft.com/office/officeart/2005/8/layout/lProcess1"/>
    <dgm:cxn modelId="{2B2D854A-11F9-48D5-AE24-D2AFA6C2FDE8}" srcId="{A5AA85FE-6BAD-4229-8437-5291FAB65902}" destId="{D31478FF-3D59-42D5-96E7-63A0B77F7102}" srcOrd="0" destOrd="0" parTransId="{9EC6D7A0-F370-43F3-ADC1-32C143FBB5E7}" sibTransId="{31E8CDA9-FCFB-4E72-B087-0194019CC816}"/>
    <dgm:cxn modelId="{97A2F13B-F16D-4FC9-9EB7-3578229F6B34}" type="presOf" srcId="{9EC6D7A0-F370-43F3-ADC1-32C143FBB5E7}" destId="{7A92974C-7C0D-4E34-A446-DAFB8E47612E}" srcOrd="0" destOrd="0" presId="urn:microsoft.com/office/officeart/2005/8/layout/lProcess1"/>
    <dgm:cxn modelId="{28D9C11A-EFBD-4419-AC4C-9D1F0A3A8E22}" type="presOf" srcId="{D31478FF-3D59-42D5-96E7-63A0B77F7102}" destId="{0B6B8FB9-4D6A-46D4-965E-7FD570CC5B36}" srcOrd="0" destOrd="0" presId="urn:microsoft.com/office/officeart/2005/8/layout/lProcess1"/>
    <dgm:cxn modelId="{1395D999-C608-4FA8-B79D-A6518486A85D}" srcId="{A5AA85FE-6BAD-4229-8437-5291FAB65902}" destId="{337CF9C9-455D-4171-8830-79C7978C3221}" srcOrd="2" destOrd="0" parTransId="{91E8D839-8B29-4D39-80AF-8F14C1065B0E}" sibTransId="{9EC95A5A-167F-439D-84FA-AB0B4C505774}"/>
    <dgm:cxn modelId="{E63BF07F-1127-433E-8DAD-63E00848DC01}" srcId="{AAD9D263-97E0-406F-B1D2-8A78ED618469}" destId="{A5AA85FE-6BAD-4229-8437-5291FAB65902}" srcOrd="0" destOrd="0" parTransId="{6F151516-8FDC-4CCE-BD07-1734DA6DAE14}" sibTransId="{B7D70271-0D7A-44FF-B410-13AF0F19996E}"/>
    <dgm:cxn modelId="{F264F0FE-5F89-4517-806A-D0C027A1BA6A}" type="presOf" srcId="{495B7504-C595-4DBB-B4F4-F0C682FB8C26}" destId="{F4897954-A3C0-4804-87E9-FC5EEC755849}" srcOrd="0" destOrd="0" presId="urn:microsoft.com/office/officeart/2005/8/layout/lProcess1"/>
    <dgm:cxn modelId="{EC078051-4AA1-476E-86A4-3F9DC14C4735}" type="presOf" srcId="{171F3562-D014-4BDE-8389-A5DA8C295338}" destId="{874218D1-DDD2-4346-82E1-CED69FD5C36F}" srcOrd="0" destOrd="0" presId="urn:microsoft.com/office/officeart/2005/8/layout/lProcess1"/>
    <dgm:cxn modelId="{611BCF7A-6CA9-40F8-994D-99C6123143C8}" srcId="{A5AA85FE-6BAD-4229-8437-5291FAB65902}" destId="{171F3562-D014-4BDE-8389-A5DA8C295338}" srcOrd="1" destOrd="0" parTransId="{23D8A075-49B3-46ED-8EDE-7C63632FA834}" sibTransId="{495B7504-C595-4DBB-B4F4-F0C682FB8C26}"/>
    <dgm:cxn modelId="{1C2E3EF4-21D7-49E8-A747-C8781401FAFD}" type="presOf" srcId="{AAD9D263-97E0-406F-B1D2-8A78ED618469}" destId="{8F3D8C98-21E7-4AE2-9706-ECE7972FC95B}" srcOrd="0" destOrd="0" presId="urn:microsoft.com/office/officeart/2005/8/layout/lProcess1"/>
    <dgm:cxn modelId="{225FF220-EF9B-4925-AC1D-740532C6E9F0}" type="presOf" srcId="{31E8CDA9-FCFB-4E72-B087-0194019CC816}" destId="{A0BE8057-F519-475A-966B-B86F92E97CD5}" srcOrd="0" destOrd="0" presId="urn:microsoft.com/office/officeart/2005/8/layout/lProcess1"/>
    <dgm:cxn modelId="{FA2A5228-0D23-4107-ABB3-033339B24D68}" type="presOf" srcId="{A5AA85FE-6BAD-4229-8437-5291FAB65902}" destId="{2A947BB4-AC17-4975-8897-FB887821262B}" srcOrd="0" destOrd="0" presId="urn:microsoft.com/office/officeart/2005/8/layout/lProcess1"/>
    <dgm:cxn modelId="{F1DDEAA0-CC85-4F94-A362-426E737CA993}" type="presParOf" srcId="{8F3D8C98-21E7-4AE2-9706-ECE7972FC95B}" destId="{1B85E0B3-E721-47C8-AE69-DEA7A10789AA}" srcOrd="0" destOrd="0" presId="urn:microsoft.com/office/officeart/2005/8/layout/lProcess1"/>
    <dgm:cxn modelId="{0CD5BDCC-C3B3-401D-8BF2-694244109EA9}" type="presParOf" srcId="{1B85E0B3-E721-47C8-AE69-DEA7A10789AA}" destId="{2A947BB4-AC17-4975-8897-FB887821262B}" srcOrd="0" destOrd="0" presId="urn:microsoft.com/office/officeart/2005/8/layout/lProcess1"/>
    <dgm:cxn modelId="{FADBBF96-A962-4B9F-A80E-599B7A6C71CB}" type="presParOf" srcId="{1B85E0B3-E721-47C8-AE69-DEA7A10789AA}" destId="{7A92974C-7C0D-4E34-A446-DAFB8E47612E}" srcOrd="1" destOrd="0" presId="urn:microsoft.com/office/officeart/2005/8/layout/lProcess1"/>
    <dgm:cxn modelId="{CF427594-9EB1-419F-B935-0AC4D68F5C59}" type="presParOf" srcId="{1B85E0B3-E721-47C8-AE69-DEA7A10789AA}" destId="{0B6B8FB9-4D6A-46D4-965E-7FD570CC5B36}" srcOrd="2" destOrd="0" presId="urn:microsoft.com/office/officeart/2005/8/layout/lProcess1"/>
    <dgm:cxn modelId="{F47A635F-1FE9-482F-B34F-57785FBE0456}" type="presParOf" srcId="{1B85E0B3-E721-47C8-AE69-DEA7A10789AA}" destId="{A0BE8057-F519-475A-966B-B86F92E97CD5}" srcOrd="3" destOrd="0" presId="urn:microsoft.com/office/officeart/2005/8/layout/lProcess1"/>
    <dgm:cxn modelId="{D9F76601-7C19-45C8-AF20-38AD68E397FC}" type="presParOf" srcId="{1B85E0B3-E721-47C8-AE69-DEA7A10789AA}" destId="{874218D1-DDD2-4346-82E1-CED69FD5C36F}" srcOrd="4" destOrd="0" presId="urn:microsoft.com/office/officeart/2005/8/layout/lProcess1"/>
    <dgm:cxn modelId="{CBF2C533-9846-44CB-A1D8-7C42E30CB95A}" type="presParOf" srcId="{1B85E0B3-E721-47C8-AE69-DEA7A10789AA}" destId="{F4897954-A3C0-4804-87E9-FC5EEC755849}" srcOrd="5" destOrd="0" presId="urn:microsoft.com/office/officeart/2005/8/layout/lProcess1"/>
    <dgm:cxn modelId="{DC4A7F6A-9D39-45CD-8CDD-4A2EB9F89974}" type="presParOf" srcId="{1B85E0B3-E721-47C8-AE69-DEA7A10789AA}" destId="{B6D4891B-47F9-4C07-A1DF-2012EEC2F6DF}"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43B58E2-198C-47C8-9B3D-F0F63DD8BE7C}">
      <dgm:prSet phldrT="[Text]"/>
      <dgm:spPr/>
      <dgm:t>
        <a:bodyPr/>
        <a:lstStyle/>
        <a:p>
          <a:r>
            <a:rPr lang="en-US" dirty="0" smtClean="0"/>
            <a:t>Extend</a:t>
          </a:r>
          <a:endParaRPr lang="en-US" dirty="0"/>
        </a:p>
      </dgm:t>
    </dgm:pt>
    <dgm:pt modelId="{F46997EC-126D-480C-A659-6D4EF6B333F7}" type="parTrans" cxnId="{C68DC6A1-DD39-4263-AB2A-B62549ED77F3}">
      <dgm:prSet/>
      <dgm:spPr/>
      <dgm:t>
        <a:bodyPr/>
        <a:lstStyle/>
        <a:p>
          <a:endParaRPr lang="en-US"/>
        </a:p>
      </dgm:t>
    </dgm:pt>
    <dgm:pt modelId="{9124540E-9A9E-4265-9386-9364C8AA909F}" type="sibTrans" cxnId="{C68DC6A1-DD39-4263-AB2A-B62549ED77F3}">
      <dgm:prSet/>
      <dgm:spPr/>
      <dgm:t>
        <a:bodyPr/>
        <a:lstStyle/>
        <a:p>
          <a:endParaRPr lang="en-US"/>
        </a:p>
      </dgm:t>
    </dgm:pt>
    <dgm:pt modelId="{646EA24E-BCAC-43C6-9586-B7E288002B4E}">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Explore ecosystem components</a:t>
          </a:r>
          <a:endParaRPr lang="en-US" dirty="0"/>
        </a:p>
      </dgm:t>
    </dgm:pt>
    <dgm:pt modelId="{069DAACF-9DF1-4E95-ACEF-EAAD3D22C3E6}" type="parTrans" cxnId="{94CE3AA3-E403-413F-B2DA-3EEEC60D233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2DC770C5-30E3-4ACB-92AC-41453B9C82DF}" type="sibTrans" cxnId="{94CE3AA3-E403-413F-B2DA-3EEEC60D233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DEE2E446-DD6C-4971-A57F-961A3CA0F3ED}">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Create custom controls</a:t>
          </a:r>
          <a:endParaRPr lang="en-US" dirty="0"/>
        </a:p>
      </dgm:t>
    </dgm:pt>
    <dgm:pt modelId="{7E7C5F67-F9E5-4EB8-ACE6-4DC0E64A537C}" type="parTrans" cxnId="{93D37A71-B4E8-4014-98CE-A63A114FB915}">
      <dgm:prSet/>
      <dgm:spPr/>
      <dgm:t>
        <a:bodyPr/>
        <a:lstStyle/>
        <a:p>
          <a:endParaRPr lang="en-US"/>
        </a:p>
      </dgm:t>
    </dgm:pt>
    <dgm:pt modelId="{2993E196-067A-4327-A2C3-55C8AD3C9FB1}" type="sibTrans" cxnId="{93D37A71-B4E8-4014-98CE-A63A114FB91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EDECDAF8-43B2-4A24-ADDC-4EB16DCD561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Integrate with custom data sources</a:t>
          </a:r>
          <a:endParaRPr lang="en-US" dirty="0"/>
        </a:p>
      </dgm:t>
    </dgm:pt>
    <dgm:pt modelId="{3BB79752-C0A0-4E5C-B4FF-A4446012CAEA}" type="parTrans" cxnId="{CA4BD53D-67BB-4801-B53D-28C58BC5479C}">
      <dgm:prSet/>
      <dgm:spPr/>
      <dgm:t>
        <a:bodyPr/>
        <a:lstStyle/>
        <a:p>
          <a:endParaRPr lang="en-US"/>
        </a:p>
      </dgm:t>
    </dgm:pt>
    <dgm:pt modelId="{59251DB4-6D1B-48BC-B2E9-025E30DE8812}" type="sibTrans" cxnId="{CA4BD53D-67BB-4801-B53D-28C58BC5479C}">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0C38887F-92A7-43A1-87A9-E97A6C451CDC}" type="pres">
      <dgm:prSet presAssocID="{543B58E2-198C-47C8-9B3D-F0F63DD8BE7C}" presName="vertFlow" presStyleCnt="0"/>
      <dgm:spPr/>
    </dgm:pt>
    <dgm:pt modelId="{42BF9A23-E2E5-49F1-9688-32A75C2198EE}" type="pres">
      <dgm:prSet presAssocID="{543B58E2-198C-47C8-9B3D-F0F63DD8BE7C}" presName="header" presStyleLbl="node1" presStyleIdx="0" presStyleCnt="1" custLinFactNeighborX="-609" custLinFactNeighborY="-79"/>
      <dgm:spPr/>
      <dgm:t>
        <a:bodyPr/>
        <a:lstStyle/>
        <a:p>
          <a:endParaRPr lang="en-US"/>
        </a:p>
      </dgm:t>
    </dgm:pt>
    <dgm:pt modelId="{56E4648D-0994-4780-834B-55FFB987E237}" type="pres">
      <dgm:prSet presAssocID="{069DAACF-9DF1-4E95-ACEF-EAAD3D22C3E6}" presName="parTrans" presStyleLbl="sibTrans2D1" presStyleIdx="0" presStyleCnt="3"/>
      <dgm:spPr/>
      <dgm:t>
        <a:bodyPr/>
        <a:lstStyle/>
        <a:p>
          <a:endParaRPr lang="en-US"/>
        </a:p>
      </dgm:t>
    </dgm:pt>
    <dgm:pt modelId="{85753C2D-E6BB-43EA-A729-4F4456DA198B}" type="pres">
      <dgm:prSet presAssocID="{646EA24E-BCAC-43C6-9586-B7E288002B4E}" presName="child" presStyleLbl="alignAccFollowNode1" presStyleIdx="0" presStyleCnt="3">
        <dgm:presLayoutVars>
          <dgm:chMax val="0"/>
          <dgm:bulletEnabled val="1"/>
        </dgm:presLayoutVars>
      </dgm:prSet>
      <dgm:spPr/>
      <dgm:t>
        <a:bodyPr/>
        <a:lstStyle/>
        <a:p>
          <a:endParaRPr lang="en-US"/>
        </a:p>
      </dgm:t>
    </dgm:pt>
    <dgm:pt modelId="{0B1AFBA3-5DFA-4FE2-9F34-AA0948F4EB07}" type="pres">
      <dgm:prSet presAssocID="{2DC770C5-30E3-4ACB-92AC-41453B9C82DF}" presName="sibTrans" presStyleLbl="sibTrans2D1" presStyleIdx="1" presStyleCnt="3"/>
      <dgm:spPr/>
      <dgm:t>
        <a:bodyPr/>
        <a:lstStyle/>
        <a:p>
          <a:endParaRPr lang="en-US"/>
        </a:p>
      </dgm:t>
    </dgm:pt>
    <dgm:pt modelId="{BE299BB3-D63B-4274-A9C7-1D15ACCEB5C2}" type="pres">
      <dgm:prSet presAssocID="{DEE2E446-DD6C-4971-A57F-961A3CA0F3ED}" presName="child" presStyleLbl="alignAccFollowNode1" presStyleIdx="1" presStyleCnt="3">
        <dgm:presLayoutVars>
          <dgm:chMax val="0"/>
          <dgm:bulletEnabled val="1"/>
        </dgm:presLayoutVars>
      </dgm:prSet>
      <dgm:spPr/>
      <dgm:t>
        <a:bodyPr/>
        <a:lstStyle/>
        <a:p>
          <a:endParaRPr lang="en-US"/>
        </a:p>
      </dgm:t>
    </dgm:pt>
    <dgm:pt modelId="{9D4026DD-CDF8-49B6-B319-11E61D3B738C}" type="pres">
      <dgm:prSet presAssocID="{2993E196-067A-4327-A2C3-55C8AD3C9FB1}" presName="sibTrans" presStyleLbl="sibTrans2D1" presStyleIdx="2" presStyleCnt="3"/>
      <dgm:spPr/>
      <dgm:t>
        <a:bodyPr/>
        <a:lstStyle/>
        <a:p>
          <a:endParaRPr lang="en-US"/>
        </a:p>
      </dgm:t>
    </dgm:pt>
    <dgm:pt modelId="{388577D7-9DD4-4C4A-8A92-566DFD969F8D}" type="pres">
      <dgm:prSet presAssocID="{EDECDAF8-43B2-4A24-ADDC-4EB16DCD561B}" presName="child" presStyleLbl="alignAccFollowNode1" presStyleIdx="2" presStyleCnt="3">
        <dgm:presLayoutVars>
          <dgm:chMax val="0"/>
          <dgm:bulletEnabled val="1"/>
        </dgm:presLayoutVars>
      </dgm:prSet>
      <dgm:spPr/>
      <dgm:t>
        <a:bodyPr/>
        <a:lstStyle/>
        <a:p>
          <a:endParaRPr lang="en-US"/>
        </a:p>
      </dgm:t>
    </dgm:pt>
  </dgm:ptLst>
  <dgm:cxnLst>
    <dgm:cxn modelId="{00C9160F-9996-409A-8EAB-DD6B5BED0CDC}" type="presOf" srcId="{AAD9D263-97E0-406F-B1D2-8A78ED618469}" destId="{8F3D8C98-21E7-4AE2-9706-ECE7972FC95B}" srcOrd="0" destOrd="0" presId="urn:microsoft.com/office/officeart/2005/8/layout/lProcess1"/>
    <dgm:cxn modelId="{B9CE86ED-47DA-4328-A88B-0F0F1CA430F1}" type="presOf" srcId="{543B58E2-198C-47C8-9B3D-F0F63DD8BE7C}" destId="{42BF9A23-E2E5-49F1-9688-32A75C2198EE}" srcOrd="0" destOrd="0" presId="urn:microsoft.com/office/officeart/2005/8/layout/lProcess1"/>
    <dgm:cxn modelId="{93D37A71-B4E8-4014-98CE-A63A114FB915}" srcId="{543B58E2-198C-47C8-9B3D-F0F63DD8BE7C}" destId="{DEE2E446-DD6C-4971-A57F-961A3CA0F3ED}" srcOrd="1" destOrd="0" parTransId="{7E7C5F67-F9E5-4EB8-ACE6-4DC0E64A537C}" sibTransId="{2993E196-067A-4327-A2C3-55C8AD3C9FB1}"/>
    <dgm:cxn modelId="{380E4F84-F762-4F75-8223-A26C586C9256}" type="presOf" srcId="{DEE2E446-DD6C-4971-A57F-961A3CA0F3ED}" destId="{BE299BB3-D63B-4274-A9C7-1D15ACCEB5C2}" srcOrd="0" destOrd="0" presId="urn:microsoft.com/office/officeart/2005/8/layout/lProcess1"/>
    <dgm:cxn modelId="{9530BAE1-75FC-4582-8B1F-6079BA49F61F}" type="presOf" srcId="{2DC770C5-30E3-4ACB-92AC-41453B9C82DF}" destId="{0B1AFBA3-5DFA-4FE2-9F34-AA0948F4EB07}" srcOrd="0" destOrd="0" presId="urn:microsoft.com/office/officeart/2005/8/layout/lProcess1"/>
    <dgm:cxn modelId="{1B936BF5-8E14-47E8-BFDA-3F390B949B76}" type="presOf" srcId="{646EA24E-BCAC-43C6-9586-B7E288002B4E}" destId="{85753C2D-E6BB-43EA-A729-4F4456DA198B}" srcOrd="0" destOrd="0" presId="urn:microsoft.com/office/officeart/2005/8/layout/lProcess1"/>
    <dgm:cxn modelId="{0D506430-14F7-41D3-9AA7-D3049C3EE2C3}" type="presOf" srcId="{2993E196-067A-4327-A2C3-55C8AD3C9FB1}" destId="{9D4026DD-CDF8-49B6-B319-11E61D3B738C}" srcOrd="0" destOrd="0" presId="urn:microsoft.com/office/officeart/2005/8/layout/lProcess1"/>
    <dgm:cxn modelId="{94CE3AA3-E403-413F-B2DA-3EEEC60D233A}" srcId="{543B58E2-198C-47C8-9B3D-F0F63DD8BE7C}" destId="{646EA24E-BCAC-43C6-9586-B7E288002B4E}" srcOrd="0" destOrd="0" parTransId="{069DAACF-9DF1-4E95-ACEF-EAAD3D22C3E6}" sibTransId="{2DC770C5-30E3-4ACB-92AC-41453B9C82DF}"/>
    <dgm:cxn modelId="{C304DAF8-E09F-4D88-A0A0-23BB44C0C287}" type="presOf" srcId="{EDECDAF8-43B2-4A24-ADDC-4EB16DCD561B}" destId="{388577D7-9DD4-4C4A-8A92-566DFD969F8D}" srcOrd="0" destOrd="0" presId="urn:microsoft.com/office/officeart/2005/8/layout/lProcess1"/>
    <dgm:cxn modelId="{C68DC6A1-DD39-4263-AB2A-B62549ED77F3}" srcId="{AAD9D263-97E0-406F-B1D2-8A78ED618469}" destId="{543B58E2-198C-47C8-9B3D-F0F63DD8BE7C}" srcOrd="0" destOrd="0" parTransId="{F46997EC-126D-480C-A659-6D4EF6B333F7}" sibTransId="{9124540E-9A9E-4265-9386-9364C8AA909F}"/>
    <dgm:cxn modelId="{C56DFE31-0D75-4E8F-B163-4CA6F91E78B9}" type="presOf" srcId="{069DAACF-9DF1-4E95-ACEF-EAAD3D22C3E6}" destId="{56E4648D-0994-4780-834B-55FFB987E237}" srcOrd="0" destOrd="0" presId="urn:microsoft.com/office/officeart/2005/8/layout/lProcess1"/>
    <dgm:cxn modelId="{CA4BD53D-67BB-4801-B53D-28C58BC5479C}" srcId="{543B58E2-198C-47C8-9B3D-F0F63DD8BE7C}" destId="{EDECDAF8-43B2-4A24-ADDC-4EB16DCD561B}" srcOrd="2" destOrd="0" parTransId="{3BB79752-C0A0-4E5C-B4FF-A4446012CAEA}" sibTransId="{59251DB4-6D1B-48BC-B2E9-025E30DE8812}"/>
    <dgm:cxn modelId="{351F9556-D54D-44CC-988D-773204AA29B0}" type="presParOf" srcId="{8F3D8C98-21E7-4AE2-9706-ECE7972FC95B}" destId="{0C38887F-92A7-43A1-87A9-E97A6C451CDC}" srcOrd="0" destOrd="0" presId="urn:microsoft.com/office/officeart/2005/8/layout/lProcess1"/>
    <dgm:cxn modelId="{DBCC0DD1-BDF6-4A52-8C10-FC96CB456C52}" type="presParOf" srcId="{0C38887F-92A7-43A1-87A9-E97A6C451CDC}" destId="{42BF9A23-E2E5-49F1-9688-32A75C2198EE}" srcOrd="0" destOrd="0" presId="urn:microsoft.com/office/officeart/2005/8/layout/lProcess1"/>
    <dgm:cxn modelId="{4410A123-5C86-4834-AA02-831B6E8CF5D2}" type="presParOf" srcId="{0C38887F-92A7-43A1-87A9-E97A6C451CDC}" destId="{56E4648D-0994-4780-834B-55FFB987E237}" srcOrd="1" destOrd="0" presId="urn:microsoft.com/office/officeart/2005/8/layout/lProcess1"/>
    <dgm:cxn modelId="{A40500C0-85A7-4559-9CA0-FAE5B25E7968}" type="presParOf" srcId="{0C38887F-92A7-43A1-87A9-E97A6C451CDC}" destId="{85753C2D-E6BB-43EA-A729-4F4456DA198B}" srcOrd="2" destOrd="0" presId="urn:microsoft.com/office/officeart/2005/8/layout/lProcess1"/>
    <dgm:cxn modelId="{D6908F6D-DB07-4E03-AE28-EE20C821D62F}" type="presParOf" srcId="{0C38887F-92A7-43A1-87A9-E97A6C451CDC}" destId="{0B1AFBA3-5DFA-4FE2-9F34-AA0948F4EB07}" srcOrd="3" destOrd="0" presId="urn:microsoft.com/office/officeart/2005/8/layout/lProcess1"/>
    <dgm:cxn modelId="{C5D65EB1-6708-4DC4-8CD2-A3C4289C576B}" type="presParOf" srcId="{0C38887F-92A7-43A1-87A9-E97A6C451CDC}" destId="{BE299BB3-D63B-4274-A9C7-1D15ACCEB5C2}" srcOrd="4" destOrd="0" presId="urn:microsoft.com/office/officeart/2005/8/layout/lProcess1"/>
    <dgm:cxn modelId="{3C81DC3E-3AB3-4C4C-8E1B-35D94905311D}" type="presParOf" srcId="{0C38887F-92A7-43A1-87A9-E97A6C451CDC}" destId="{9D4026DD-CDF8-49B6-B319-11E61D3B738C}" srcOrd="5" destOrd="0" presId="urn:microsoft.com/office/officeart/2005/8/layout/lProcess1"/>
    <dgm:cxn modelId="{564F4727-0180-4BE4-ACDB-4B00CFFE0856}" type="presParOf" srcId="{0C38887F-92A7-43A1-87A9-E97A6C451CDC}" destId="{388577D7-9DD4-4C4A-8A92-566DFD969F8D}" srcOrd="6"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43B58E2-198C-47C8-9B3D-F0F63DD8BE7C}">
      <dgm:prSet phldrT="[Text]"/>
      <dgm:spPr/>
      <dgm:t>
        <a:bodyPr/>
        <a:lstStyle/>
        <a:p>
          <a:r>
            <a:rPr lang="en-US" dirty="0" smtClean="0"/>
            <a:t>Start</a:t>
          </a:r>
          <a:endParaRPr lang="en-US" dirty="0"/>
        </a:p>
      </dgm:t>
    </dgm:pt>
    <dgm:pt modelId="{F46997EC-126D-480C-A659-6D4EF6B333F7}" type="parTrans" cxnId="{C68DC6A1-DD39-4263-AB2A-B62549ED77F3}">
      <dgm:prSet/>
      <dgm:spPr/>
      <dgm:t>
        <a:bodyPr/>
        <a:lstStyle/>
        <a:p>
          <a:endParaRPr lang="en-US"/>
        </a:p>
      </dgm:t>
    </dgm:pt>
    <dgm:pt modelId="{9124540E-9A9E-4265-9386-9364C8AA909F}" type="sibTrans" cxnId="{C68DC6A1-DD39-4263-AB2A-B62549ED77F3}">
      <dgm:prSet/>
      <dgm:spPr/>
      <dgm:t>
        <a:bodyPr/>
        <a:lstStyle/>
        <a:p>
          <a:endParaRPr lang="en-US"/>
        </a:p>
      </dgm:t>
    </dgm:pt>
    <dgm:pt modelId="{3E5495BD-B9AC-4ACB-8750-8D1B30C21392}">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Describe your data</a:t>
          </a:r>
          <a:endParaRPr lang="en-US" dirty="0"/>
        </a:p>
      </dgm:t>
    </dgm:pt>
    <dgm:pt modelId="{554B5EB2-59F5-42D3-8EEE-431C1F20D799}" type="parTrans" cxnId="{FF1083FC-CCA8-4C22-ADB6-DB2FDFBB458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669BBF68-5B6F-4741-B875-E89A29552D31}" type="sibTrans" cxnId="{FF1083FC-CCA8-4C22-ADB6-DB2FDFBB458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03A834DE-95AB-447E-9FB7-FFB7A12DD0AA}">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Create screens for common tasks</a:t>
          </a:r>
          <a:endParaRPr lang="en-US" dirty="0"/>
        </a:p>
      </dgm:t>
    </dgm:pt>
    <dgm:pt modelId="{9F8CC3EC-5570-4D97-8FEF-A93680DDB39B}" type="parTrans" cxnId="{1C1F3627-A175-4A84-8626-04B5B5251A80}">
      <dgm:prSet/>
      <dgm:spPr/>
      <dgm:t>
        <a:bodyPr/>
        <a:lstStyle/>
        <a:p>
          <a:endParaRPr lang="en-US"/>
        </a:p>
      </dgm:t>
    </dgm:pt>
    <dgm:pt modelId="{86CCC5D1-2218-4D8B-99CA-FACD44855291}" type="sibTrans" cxnId="{1C1F3627-A175-4A84-8626-04B5B5251A80}">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0C38887F-92A7-43A1-87A9-E97A6C451CDC}" type="pres">
      <dgm:prSet presAssocID="{543B58E2-198C-47C8-9B3D-F0F63DD8BE7C}" presName="vertFlow" presStyleCnt="0"/>
      <dgm:spPr/>
    </dgm:pt>
    <dgm:pt modelId="{42BF9A23-E2E5-49F1-9688-32A75C2198EE}" type="pres">
      <dgm:prSet presAssocID="{543B58E2-198C-47C8-9B3D-F0F63DD8BE7C}" presName="header" presStyleLbl="node1" presStyleIdx="0" presStyleCnt="1" custLinFactNeighborX="-187" custLinFactNeighborY="-79"/>
      <dgm:spPr/>
      <dgm:t>
        <a:bodyPr/>
        <a:lstStyle/>
        <a:p>
          <a:endParaRPr lang="en-US"/>
        </a:p>
      </dgm:t>
    </dgm:pt>
    <dgm:pt modelId="{67ABD834-4010-44EB-BD6F-11EADBE5EB94}" type="pres">
      <dgm:prSet presAssocID="{554B5EB2-59F5-42D3-8EEE-431C1F20D799}" presName="parTrans" presStyleLbl="sibTrans2D1" presStyleIdx="0" presStyleCnt="2"/>
      <dgm:spPr/>
      <dgm:t>
        <a:bodyPr/>
        <a:lstStyle/>
        <a:p>
          <a:endParaRPr lang="en-US"/>
        </a:p>
      </dgm:t>
    </dgm:pt>
    <dgm:pt modelId="{E4203DD5-7CA6-483E-AC57-2EE44A085729}" type="pres">
      <dgm:prSet presAssocID="{3E5495BD-B9AC-4ACB-8750-8D1B30C21392}" presName="child" presStyleLbl="alignAccFollowNode1" presStyleIdx="0" presStyleCnt="2">
        <dgm:presLayoutVars>
          <dgm:chMax val="0"/>
          <dgm:bulletEnabled val="1"/>
        </dgm:presLayoutVars>
      </dgm:prSet>
      <dgm:spPr/>
      <dgm:t>
        <a:bodyPr/>
        <a:lstStyle/>
        <a:p>
          <a:endParaRPr lang="en-US"/>
        </a:p>
      </dgm:t>
    </dgm:pt>
    <dgm:pt modelId="{3FD55DEF-D934-4ED8-A68E-D1A06AF0F6E2}" type="pres">
      <dgm:prSet presAssocID="{669BBF68-5B6F-4741-B875-E89A29552D31}" presName="sibTrans" presStyleLbl="sibTrans2D1" presStyleIdx="1" presStyleCnt="2"/>
      <dgm:spPr/>
      <dgm:t>
        <a:bodyPr/>
        <a:lstStyle/>
        <a:p>
          <a:endParaRPr lang="en-US"/>
        </a:p>
      </dgm:t>
    </dgm:pt>
    <dgm:pt modelId="{8B004F45-08A9-4C10-B584-9B3AF40DCA46}" type="pres">
      <dgm:prSet presAssocID="{03A834DE-95AB-447E-9FB7-FFB7A12DD0AA}" presName="child" presStyleLbl="alignAccFollowNode1" presStyleIdx="1" presStyleCnt="2">
        <dgm:presLayoutVars>
          <dgm:chMax val="0"/>
          <dgm:bulletEnabled val="1"/>
        </dgm:presLayoutVars>
      </dgm:prSet>
      <dgm:spPr/>
      <dgm:t>
        <a:bodyPr/>
        <a:lstStyle/>
        <a:p>
          <a:endParaRPr lang="en-US"/>
        </a:p>
      </dgm:t>
    </dgm:pt>
  </dgm:ptLst>
  <dgm:cxnLst>
    <dgm:cxn modelId="{1C1F3627-A175-4A84-8626-04B5B5251A80}" srcId="{543B58E2-198C-47C8-9B3D-F0F63DD8BE7C}" destId="{03A834DE-95AB-447E-9FB7-FFB7A12DD0AA}" srcOrd="1" destOrd="0" parTransId="{9F8CC3EC-5570-4D97-8FEF-A93680DDB39B}" sibTransId="{86CCC5D1-2218-4D8B-99CA-FACD44855291}"/>
    <dgm:cxn modelId="{E52CE381-8D43-484F-8C92-1793100C609D}" type="presOf" srcId="{03A834DE-95AB-447E-9FB7-FFB7A12DD0AA}" destId="{8B004F45-08A9-4C10-B584-9B3AF40DCA46}" srcOrd="0" destOrd="0" presId="urn:microsoft.com/office/officeart/2005/8/layout/lProcess1"/>
    <dgm:cxn modelId="{0350A5A7-11CF-49BC-ABB4-D00DEBE7DD39}" type="presOf" srcId="{3E5495BD-B9AC-4ACB-8750-8D1B30C21392}" destId="{E4203DD5-7CA6-483E-AC57-2EE44A085729}" srcOrd="0" destOrd="0" presId="urn:microsoft.com/office/officeart/2005/8/layout/lProcess1"/>
    <dgm:cxn modelId="{A4F68098-001F-4872-B507-35812363DA55}" type="presOf" srcId="{554B5EB2-59F5-42D3-8EEE-431C1F20D799}" destId="{67ABD834-4010-44EB-BD6F-11EADBE5EB94}" srcOrd="0" destOrd="0" presId="urn:microsoft.com/office/officeart/2005/8/layout/lProcess1"/>
    <dgm:cxn modelId="{F126ED7E-A5B7-4760-BD1D-F8A2E3ECC65D}" type="presOf" srcId="{AAD9D263-97E0-406F-B1D2-8A78ED618469}" destId="{8F3D8C98-21E7-4AE2-9706-ECE7972FC95B}" srcOrd="0" destOrd="0" presId="urn:microsoft.com/office/officeart/2005/8/layout/lProcess1"/>
    <dgm:cxn modelId="{C68DC6A1-DD39-4263-AB2A-B62549ED77F3}" srcId="{AAD9D263-97E0-406F-B1D2-8A78ED618469}" destId="{543B58E2-198C-47C8-9B3D-F0F63DD8BE7C}" srcOrd="0" destOrd="0" parTransId="{F46997EC-126D-480C-A659-6D4EF6B333F7}" sibTransId="{9124540E-9A9E-4265-9386-9364C8AA909F}"/>
    <dgm:cxn modelId="{8F84D431-24CF-4445-ACD3-BDDE1B1D8962}" type="presOf" srcId="{543B58E2-198C-47C8-9B3D-F0F63DD8BE7C}" destId="{42BF9A23-E2E5-49F1-9688-32A75C2198EE}" srcOrd="0" destOrd="0" presId="urn:microsoft.com/office/officeart/2005/8/layout/lProcess1"/>
    <dgm:cxn modelId="{4689D92F-6178-4711-B5B5-A1CFE54D1E93}" type="presOf" srcId="{669BBF68-5B6F-4741-B875-E89A29552D31}" destId="{3FD55DEF-D934-4ED8-A68E-D1A06AF0F6E2}" srcOrd="0" destOrd="0" presId="urn:microsoft.com/office/officeart/2005/8/layout/lProcess1"/>
    <dgm:cxn modelId="{FF1083FC-CCA8-4C22-ADB6-DB2FDFBB458A}" srcId="{543B58E2-198C-47C8-9B3D-F0F63DD8BE7C}" destId="{3E5495BD-B9AC-4ACB-8750-8D1B30C21392}" srcOrd="0" destOrd="0" parTransId="{554B5EB2-59F5-42D3-8EEE-431C1F20D799}" sibTransId="{669BBF68-5B6F-4741-B875-E89A29552D31}"/>
    <dgm:cxn modelId="{B991A5AE-6810-45F4-A4AB-F22019547939}" type="presParOf" srcId="{8F3D8C98-21E7-4AE2-9706-ECE7972FC95B}" destId="{0C38887F-92A7-43A1-87A9-E97A6C451CDC}" srcOrd="0" destOrd="0" presId="urn:microsoft.com/office/officeart/2005/8/layout/lProcess1"/>
    <dgm:cxn modelId="{2886E174-1B26-46B7-A4D0-159645FFD864}" type="presParOf" srcId="{0C38887F-92A7-43A1-87A9-E97A6C451CDC}" destId="{42BF9A23-E2E5-49F1-9688-32A75C2198EE}" srcOrd="0" destOrd="0" presId="urn:microsoft.com/office/officeart/2005/8/layout/lProcess1"/>
    <dgm:cxn modelId="{FA741D1D-4B36-4B0F-BAAB-50F9D87AD973}" type="presParOf" srcId="{0C38887F-92A7-43A1-87A9-E97A6C451CDC}" destId="{67ABD834-4010-44EB-BD6F-11EADBE5EB94}" srcOrd="1" destOrd="0" presId="urn:microsoft.com/office/officeart/2005/8/layout/lProcess1"/>
    <dgm:cxn modelId="{DC6874DE-FA2F-4A72-AA82-FF91BD70A398}" type="presParOf" srcId="{0C38887F-92A7-43A1-87A9-E97A6C451CDC}" destId="{E4203DD5-7CA6-483E-AC57-2EE44A085729}" srcOrd="2" destOrd="0" presId="urn:microsoft.com/office/officeart/2005/8/layout/lProcess1"/>
    <dgm:cxn modelId="{60CB558E-D76E-495E-9E8B-46DBD938E607}" type="presParOf" srcId="{0C38887F-92A7-43A1-87A9-E97A6C451CDC}" destId="{3FD55DEF-D934-4ED8-A68E-D1A06AF0F6E2}" srcOrd="3" destOrd="0" presId="urn:microsoft.com/office/officeart/2005/8/layout/lProcess1"/>
    <dgm:cxn modelId="{B71D90BD-369D-4DA7-A698-7D7E3D5CAC56}" type="presParOf" srcId="{0C38887F-92A7-43A1-87A9-E97A6C451CDC}" destId="{8B004F45-08A9-4C10-B584-9B3AF40DCA46}" srcOrd="4" destOrd="0" presId="urn:microsoft.com/office/officeart/2005/8/layout/l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47BB4-AC17-4975-8897-FB887821262B}">
      <dsp:nvSpPr>
        <dsp:cNvPr id="0" name=""/>
        <dsp:cNvSpPr/>
      </dsp:nvSpPr>
      <dsp:spPr>
        <a:xfrm>
          <a:off x="576948" y="220"/>
          <a:ext cx="3184745" cy="7961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Refine</a:t>
          </a:r>
          <a:endParaRPr lang="en-US" sz="4200" kern="1200" dirty="0"/>
        </a:p>
      </dsp:txBody>
      <dsp:txXfrm>
        <a:off x="600267" y="23539"/>
        <a:ext cx="3138107" cy="749548"/>
      </dsp:txXfrm>
    </dsp:sp>
    <dsp:sp modelId="{7A92974C-7C0D-4E34-A446-DAFB8E47612E}">
      <dsp:nvSpPr>
        <dsp:cNvPr id="0" name=""/>
        <dsp:cNvSpPr/>
      </dsp:nvSpPr>
      <dsp:spPr>
        <a:xfrm rot="5400000">
          <a:off x="2099654" y="866073"/>
          <a:ext cx="139332" cy="139332"/>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0B6B8FB9-4D6A-46D4-965E-7FD570CC5B36}">
      <dsp:nvSpPr>
        <dsp:cNvPr id="0" name=""/>
        <dsp:cNvSpPr/>
      </dsp:nvSpPr>
      <dsp:spPr>
        <a:xfrm>
          <a:off x="576948" y="1075072"/>
          <a:ext cx="3184745" cy="79618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Author business logic</a:t>
          </a:r>
          <a:endParaRPr lang="en-US" sz="2200" kern="1200" dirty="0"/>
        </a:p>
      </dsp:txBody>
      <dsp:txXfrm>
        <a:off x="600267" y="1098391"/>
        <a:ext cx="3138107" cy="749548"/>
      </dsp:txXfrm>
    </dsp:sp>
    <dsp:sp modelId="{A0BE8057-F519-475A-966B-B86F92E97CD5}">
      <dsp:nvSpPr>
        <dsp:cNvPr id="0" name=""/>
        <dsp:cNvSpPr/>
      </dsp:nvSpPr>
      <dsp:spPr>
        <a:xfrm rot="5400000">
          <a:off x="2099654" y="1940925"/>
          <a:ext cx="139332" cy="139332"/>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874218D1-DDD2-4346-82E1-CED69FD5C36F}">
      <dsp:nvSpPr>
        <dsp:cNvPr id="0" name=""/>
        <dsp:cNvSpPr/>
      </dsp:nvSpPr>
      <dsp:spPr>
        <a:xfrm>
          <a:off x="576948" y="2149924"/>
          <a:ext cx="3184745" cy="79618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Customize screen layouts</a:t>
          </a:r>
          <a:endParaRPr lang="en-US" sz="2200" kern="1200" dirty="0"/>
        </a:p>
      </dsp:txBody>
      <dsp:txXfrm>
        <a:off x="600267" y="2173243"/>
        <a:ext cx="3138107" cy="749548"/>
      </dsp:txXfrm>
    </dsp:sp>
    <dsp:sp modelId="{F4897954-A3C0-4804-87E9-FC5EEC755849}">
      <dsp:nvSpPr>
        <dsp:cNvPr id="0" name=""/>
        <dsp:cNvSpPr/>
      </dsp:nvSpPr>
      <dsp:spPr>
        <a:xfrm rot="5400000">
          <a:off x="2099654" y="3015776"/>
          <a:ext cx="139332" cy="139332"/>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B6D4891B-47F9-4C07-A1DF-2012EEC2F6DF}">
      <dsp:nvSpPr>
        <dsp:cNvPr id="0" name=""/>
        <dsp:cNvSpPr/>
      </dsp:nvSpPr>
      <dsp:spPr>
        <a:xfrm>
          <a:off x="576948" y="3224775"/>
          <a:ext cx="3184745" cy="796186"/>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Define custom queries </a:t>
          </a:r>
          <a:endParaRPr lang="en-US" sz="2200" kern="1200" dirty="0"/>
        </a:p>
      </dsp:txBody>
      <dsp:txXfrm>
        <a:off x="600267" y="3248094"/>
        <a:ext cx="3138107" cy="749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9A23-E2E5-49F1-9688-32A75C2198EE}">
      <dsp:nvSpPr>
        <dsp:cNvPr id="0" name=""/>
        <dsp:cNvSpPr/>
      </dsp:nvSpPr>
      <dsp:spPr>
        <a:xfrm>
          <a:off x="107400" y="0"/>
          <a:ext cx="3508919" cy="877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smtClean="0"/>
            <a:t>Extend</a:t>
          </a:r>
          <a:endParaRPr lang="en-US" sz="4600" kern="1200" dirty="0"/>
        </a:p>
      </dsp:txBody>
      <dsp:txXfrm>
        <a:off x="133093" y="25693"/>
        <a:ext cx="3457533" cy="825843"/>
      </dsp:txXfrm>
    </dsp:sp>
    <dsp:sp modelId="{56E4648D-0994-4780-834B-55FFB987E237}">
      <dsp:nvSpPr>
        <dsp:cNvPr id="0" name=""/>
        <dsp:cNvSpPr/>
      </dsp:nvSpPr>
      <dsp:spPr>
        <a:xfrm rot="5337987">
          <a:off x="1795713" y="954109"/>
          <a:ext cx="153661" cy="153515"/>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85753C2D-E6BB-43EA-A729-4F4456DA198B}">
      <dsp:nvSpPr>
        <dsp:cNvPr id="0" name=""/>
        <dsp:cNvSpPr/>
      </dsp:nvSpPr>
      <dsp:spPr>
        <a:xfrm>
          <a:off x="128769" y="1184503"/>
          <a:ext cx="3508919" cy="87722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Explore ecosystem components</a:t>
          </a:r>
          <a:endParaRPr lang="en-US" sz="2500" kern="1200" dirty="0"/>
        </a:p>
      </dsp:txBody>
      <dsp:txXfrm>
        <a:off x="154462" y="1210196"/>
        <a:ext cx="3457533" cy="825843"/>
      </dsp:txXfrm>
    </dsp:sp>
    <dsp:sp modelId="{0B1AFBA3-5DFA-4FE2-9F34-AA0948F4EB07}">
      <dsp:nvSpPr>
        <dsp:cNvPr id="0" name=""/>
        <dsp:cNvSpPr/>
      </dsp:nvSpPr>
      <dsp:spPr>
        <a:xfrm rot="5400000">
          <a:off x="1806471" y="2138490"/>
          <a:ext cx="153515" cy="153515"/>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BE299BB3-D63B-4274-A9C7-1D15ACCEB5C2}">
      <dsp:nvSpPr>
        <dsp:cNvPr id="0" name=""/>
        <dsp:cNvSpPr/>
      </dsp:nvSpPr>
      <dsp:spPr>
        <a:xfrm>
          <a:off x="128769" y="2368763"/>
          <a:ext cx="3508919" cy="87722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Create custom controls</a:t>
          </a:r>
          <a:endParaRPr lang="en-US" sz="2500" kern="1200" dirty="0"/>
        </a:p>
      </dsp:txBody>
      <dsp:txXfrm>
        <a:off x="154462" y="2394456"/>
        <a:ext cx="3457533" cy="825843"/>
      </dsp:txXfrm>
    </dsp:sp>
    <dsp:sp modelId="{9D4026DD-CDF8-49B6-B319-11E61D3B738C}">
      <dsp:nvSpPr>
        <dsp:cNvPr id="0" name=""/>
        <dsp:cNvSpPr/>
      </dsp:nvSpPr>
      <dsp:spPr>
        <a:xfrm rot="5400000">
          <a:off x="1806471" y="3322751"/>
          <a:ext cx="153515" cy="153515"/>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388577D7-9DD4-4C4A-8A92-566DFD969F8D}">
      <dsp:nvSpPr>
        <dsp:cNvPr id="0" name=""/>
        <dsp:cNvSpPr/>
      </dsp:nvSpPr>
      <dsp:spPr>
        <a:xfrm>
          <a:off x="128769" y="3553023"/>
          <a:ext cx="3508919" cy="87722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Integrate with custom data sources</a:t>
          </a:r>
          <a:endParaRPr lang="en-US" sz="2500" kern="1200" dirty="0"/>
        </a:p>
      </dsp:txBody>
      <dsp:txXfrm>
        <a:off x="154462" y="3578716"/>
        <a:ext cx="3457533" cy="825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9A23-E2E5-49F1-9688-32A75C2198EE}">
      <dsp:nvSpPr>
        <dsp:cNvPr id="0" name=""/>
        <dsp:cNvSpPr/>
      </dsp:nvSpPr>
      <dsp:spPr>
        <a:xfrm>
          <a:off x="0" y="256139"/>
          <a:ext cx="3482206" cy="870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kern="1200" dirty="0" smtClean="0"/>
            <a:t>Start</a:t>
          </a:r>
          <a:endParaRPr lang="en-US" sz="4600" kern="1200" dirty="0"/>
        </a:p>
      </dsp:txBody>
      <dsp:txXfrm>
        <a:off x="25498" y="281637"/>
        <a:ext cx="3431210" cy="819555"/>
      </dsp:txXfrm>
    </dsp:sp>
    <dsp:sp modelId="{67ABD834-4010-44EB-BD6F-11EADBE5EB94}">
      <dsp:nvSpPr>
        <dsp:cNvPr id="0" name=""/>
        <dsp:cNvSpPr/>
      </dsp:nvSpPr>
      <dsp:spPr>
        <a:xfrm rot="5395147">
          <a:off x="1665699" y="1202984"/>
          <a:ext cx="152467" cy="152346"/>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E4203DD5-7CA6-483E-AC57-2EE44A085729}">
      <dsp:nvSpPr>
        <dsp:cNvPr id="0" name=""/>
        <dsp:cNvSpPr/>
      </dsp:nvSpPr>
      <dsp:spPr>
        <a:xfrm>
          <a:off x="1659" y="1431624"/>
          <a:ext cx="3482206" cy="87055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Describe your data</a:t>
          </a:r>
          <a:endParaRPr lang="en-US" sz="2400" kern="1200" dirty="0"/>
        </a:p>
      </dsp:txBody>
      <dsp:txXfrm>
        <a:off x="27157" y="1457122"/>
        <a:ext cx="3431210" cy="819555"/>
      </dsp:txXfrm>
    </dsp:sp>
    <dsp:sp modelId="{3FD55DEF-D934-4ED8-A68E-D1A06AF0F6E2}">
      <dsp:nvSpPr>
        <dsp:cNvPr id="0" name=""/>
        <dsp:cNvSpPr/>
      </dsp:nvSpPr>
      <dsp:spPr>
        <a:xfrm rot="5400000">
          <a:off x="1666589" y="2378349"/>
          <a:ext cx="152346" cy="152346"/>
        </a:xfrm>
        <a:prstGeom prst="rightArrow">
          <a:avLst>
            <a:gd name="adj1" fmla="val 667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8B004F45-08A9-4C10-B584-9B3AF40DCA46}">
      <dsp:nvSpPr>
        <dsp:cNvPr id="0" name=""/>
        <dsp:cNvSpPr/>
      </dsp:nvSpPr>
      <dsp:spPr>
        <a:xfrm>
          <a:off x="1659" y="2606869"/>
          <a:ext cx="3482206" cy="87055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Create screens for common tasks</a:t>
          </a:r>
          <a:endParaRPr lang="en-US" sz="2400" kern="1200" dirty="0"/>
        </a:p>
      </dsp:txBody>
      <dsp:txXfrm>
        <a:off x="27157" y="2632367"/>
        <a:ext cx="3431210" cy="8195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2:57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11</a:t>
            </a:fld>
            <a:endParaRPr lang="en-US"/>
          </a:p>
        </p:txBody>
      </p:sp>
    </p:spTree>
    <p:extLst>
      <p:ext uri="{BB962C8B-B14F-4D97-AF65-F5344CB8AC3E}">
        <p14:creationId xmlns:p14="http://schemas.microsoft.com/office/powerpoint/2010/main" val="376026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2:58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2:57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2</a:t>
            </a:fld>
            <a:endParaRPr lang="en-US"/>
          </a:p>
        </p:txBody>
      </p:sp>
    </p:spTree>
    <p:extLst>
      <p:ext uri="{BB962C8B-B14F-4D97-AF65-F5344CB8AC3E}">
        <p14:creationId xmlns:p14="http://schemas.microsoft.com/office/powerpoint/2010/main" val="364537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71722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5</a:t>
            </a:fld>
            <a:endParaRPr lang="en-US"/>
          </a:p>
        </p:txBody>
      </p:sp>
    </p:spTree>
    <p:extLst>
      <p:ext uri="{BB962C8B-B14F-4D97-AF65-F5344CB8AC3E}">
        <p14:creationId xmlns:p14="http://schemas.microsoft.com/office/powerpoint/2010/main" val="341423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7</a:t>
            </a:fld>
            <a:endParaRPr lang="en-US"/>
          </a:p>
        </p:txBody>
      </p:sp>
    </p:spTree>
    <p:extLst>
      <p:ext uri="{BB962C8B-B14F-4D97-AF65-F5344CB8AC3E}">
        <p14:creationId xmlns:p14="http://schemas.microsoft.com/office/powerpoint/2010/main" val="203552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2:57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9</a:t>
            </a:fld>
            <a:endParaRPr lang="en-US"/>
          </a:p>
        </p:txBody>
      </p:sp>
    </p:spTree>
    <p:extLst>
      <p:ext uri="{BB962C8B-B14F-4D97-AF65-F5344CB8AC3E}">
        <p14:creationId xmlns:p14="http://schemas.microsoft.com/office/powerpoint/2010/main" val="237924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10</a:t>
            </a:fld>
            <a:endParaRPr lang="en-US"/>
          </a:p>
        </p:txBody>
      </p:sp>
    </p:spTree>
    <p:extLst>
      <p:ext uri="{BB962C8B-B14F-4D97-AF65-F5344CB8AC3E}">
        <p14:creationId xmlns:p14="http://schemas.microsoft.com/office/powerpoint/2010/main" val="3428938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msdn.com/lightswitch" TargetMode="External"/><Relationship Id="rId7" Type="http://schemas.openxmlformats.org/officeDocument/2006/relationships/image" Target="../media/image16.png"/><Relationship Id="rId2" Type="http://schemas.openxmlformats.org/officeDocument/2006/relationships/hyperlink" Target="http://blogs.msdn.com/lightswitch" TargetMode="External"/><Relationship Id="rId1" Type="http://schemas.openxmlformats.org/officeDocument/2006/relationships/slideLayout" Target="../slideLayouts/slideLayout8.xml"/><Relationship Id="rId6" Type="http://schemas.openxmlformats.org/officeDocument/2006/relationships/hyperlink" Target="http://www.twitter.com/vslightswitch" TargetMode="External"/><Relationship Id="rId5" Type="http://schemas.openxmlformats.org/officeDocument/2006/relationships/hyperlink" Target="http://www.facebook.com/vslightswitch" TargetMode="External"/><Relationship Id="rId4" Type="http://schemas.openxmlformats.org/officeDocument/2006/relationships/hyperlink" Target="http://bit.ly/LightSwitchForum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microsoft.com/msd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9.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hyperlink" Target="http://blogs.msdn.com/cfs-file.ashx/__key/communityserver-blogs-components-weblogfiles/00-00-01-39-73-metablogapi/0576.image6_5F00_2A488508.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odata.org/documentation/uri-conven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Business Applications in </a:t>
            </a:r>
            <a:r>
              <a:rPr lang="en-US" dirty="0" err="1" smtClean="0"/>
              <a:t>LightSwitch</a:t>
            </a:r>
            <a:endParaRPr lang="en-US" dirty="0"/>
          </a:p>
        </p:txBody>
      </p:sp>
      <p:sp>
        <p:nvSpPr>
          <p:cNvPr id="3" name="Subtitle 2"/>
          <p:cNvSpPr>
            <a:spLocks noGrp="1"/>
          </p:cNvSpPr>
          <p:nvPr>
            <p:ph type="subTitle" idx="1"/>
          </p:nvPr>
        </p:nvSpPr>
        <p:spPr/>
        <p:txBody>
          <a:bodyPr/>
          <a:lstStyle/>
          <a:p>
            <a:r>
              <a:rPr lang="en-US" dirty="0" smtClean="0"/>
              <a:t>Jay Schmelzer</a:t>
            </a:r>
          </a:p>
          <a:p>
            <a:r>
              <a:rPr lang="en-US" dirty="0" smtClean="0"/>
              <a:t>Director of Program Management – Visual Studio</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21208" y="228600"/>
            <a:ext cx="796693"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DEV348</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89707" y="3119735"/>
            <a:ext cx="7313295" cy="3357265"/>
            <a:chOff x="1752600" y="1972270"/>
            <a:chExt cx="5486400" cy="3357265"/>
          </a:xfrm>
        </p:grpSpPr>
        <p:sp>
          <p:nvSpPr>
            <p:cNvPr id="5" name="Flowchart: Magnetic Disk 4"/>
            <p:cNvSpPr/>
            <p:nvPr/>
          </p:nvSpPr>
          <p:spPr>
            <a:xfrm>
              <a:off x="1752600" y="2810470"/>
              <a:ext cx="914400" cy="106680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Intrinsic Data</a:t>
              </a:r>
              <a:endParaRPr lang="en-US" sz="1600" dirty="0"/>
            </a:p>
          </p:txBody>
        </p:sp>
        <p:sp>
          <p:nvSpPr>
            <p:cNvPr id="6" name="Flowchart: Magnetic Disk 5"/>
            <p:cNvSpPr/>
            <p:nvPr/>
          </p:nvSpPr>
          <p:spPr>
            <a:xfrm>
              <a:off x="1757008" y="4029670"/>
              <a:ext cx="914400" cy="1066800"/>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External Data Source</a:t>
              </a:r>
              <a:endParaRPr lang="en-US" sz="1600" dirty="0"/>
            </a:p>
          </p:txBody>
        </p:sp>
        <p:sp>
          <p:nvSpPr>
            <p:cNvPr id="7" name="Rectangle 6"/>
            <p:cNvSpPr/>
            <p:nvPr/>
          </p:nvSpPr>
          <p:spPr>
            <a:xfrm>
              <a:off x="3048000" y="1972270"/>
              <a:ext cx="1676400" cy="335726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LightSwitch Middle-tier (rules pipeline)</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cxnSp>
          <p:nvCxnSpPr>
            <p:cNvPr id="15" name="Straight Arrow Connector 14"/>
            <p:cNvCxnSpPr>
              <a:stCxn id="5" idx="4"/>
              <a:endCxn id="1026" idx="1"/>
            </p:cNvCxnSpPr>
            <p:nvPr/>
          </p:nvCxnSpPr>
          <p:spPr>
            <a:xfrm>
              <a:off x="2667000" y="3343870"/>
              <a:ext cx="1676400" cy="4763"/>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endCxn id="1027" idx="1"/>
            </p:cNvCxnSpPr>
            <p:nvPr/>
          </p:nvCxnSpPr>
          <p:spPr>
            <a:xfrm flipV="1">
              <a:off x="2667000" y="4563069"/>
              <a:ext cx="1702849" cy="1"/>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595"/>
              <a:ext cx="600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849" y="4263031"/>
              <a:ext cx="600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48000" y="3343870"/>
              <a:ext cx="1752600" cy="307777"/>
            </a:xfrm>
            <a:prstGeom prst="rect">
              <a:avLst/>
            </a:prstGeom>
            <a:noFill/>
          </p:spPr>
          <p:txBody>
            <a:bodyPr wrap="square" rtlCol="0">
              <a:spAutoFit/>
            </a:bodyPr>
            <a:lstStyle/>
            <a:p>
              <a:r>
                <a:rPr lang="en-US" sz="1400" dirty="0" err="1" smtClean="0"/>
                <a:t>ApplicationData.svc</a:t>
              </a:r>
              <a:endParaRPr lang="en-US" sz="1400" dirty="0"/>
            </a:p>
          </p:txBody>
        </p:sp>
        <p:sp>
          <p:nvSpPr>
            <p:cNvPr id="22" name="TextBox 21"/>
            <p:cNvSpPr txBox="1"/>
            <p:nvPr/>
          </p:nvSpPr>
          <p:spPr>
            <a:xfrm>
              <a:off x="3200400" y="4563070"/>
              <a:ext cx="1752600" cy="307777"/>
            </a:xfrm>
            <a:prstGeom prst="rect">
              <a:avLst/>
            </a:prstGeom>
            <a:noFill/>
          </p:spPr>
          <p:txBody>
            <a:bodyPr wrap="square" rtlCol="0">
              <a:spAutoFit/>
            </a:bodyPr>
            <a:lstStyle/>
            <a:p>
              <a:r>
                <a:rPr lang="en-US" sz="1400" dirty="0" err="1" smtClean="0"/>
                <a:t>MyDataSource.svc</a:t>
              </a:r>
              <a:endParaRPr lang="en-US" sz="1400" dirty="0"/>
            </a:p>
          </p:txBody>
        </p:sp>
        <p:sp>
          <p:nvSpPr>
            <p:cNvPr id="26" name="Flowchart: Process 25"/>
            <p:cNvSpPr/>
            <p:nvPr/>
          </p:nvSpPr>
          <p:spPr>
            <a:xfrm>
              <a:off x="5560711" y="2029265"/>
              <a:ext cx="1371600" cy="8382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LightSwitch Client</a:t>
              </a:r>
              <a:endParaRPr lang="en-US" dirty="0"/>
            </a:p>
          </p:txBody>
        </p:sp>
        <p:grpSp>
          <p:nvGrpSpPr>
            <p:cNvPr id="72" name="Group 71"/>
            <p:cNvGrpSpPr/>
            <p:nvPr/>
          </p:nvGrpSpPr>
          <p:grpSpPr>
            <a:xfrm>
              <a:off x="5562600" y="3877270"/>
              <a:ext cx="1676400" cy="1143000"/>
              <a:chOff x="4876800" y="3581400"/>
              <a:chExt cx="1676400" cy="1143000"/>
            </a:xfrm>
          </p:grpSpPr>
          <p:sp>
            <p:nvSpPr>
              <p:cNvPr id="33" name="Flowchart: Process 32"/>
              <p:cNvSpPr/>
              <p:nvPr/>
            </p:nvSpPr>
            <p:spPr>
              <a:xfrm>
                <a:off x="5181600" y="3886200"/>
                <a:ext cx="13716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Process 31"/>
              <p:cNvSpPr/>
              <p:nvPr/>
            </p:nvSpPr>
            <p:spPr>
              <a:xfrm>
                <a:off x="5029200" y="3733800"/>
                <a:ext cx="13716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Process 30"/>
              <p:cNvSpPr/>
              <p:nvPr/>
            </p:nvSpPr>
            <p:spPr>
              <a:xfrm>
                <a:off x="4876800" y="3581400"/>
                <a:ext cx="13716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OData Clients</a:t>
                </a:r>
                <a:endParaRPr lang="en-US" dirty="0"/>
              </a:p>
            </p:txBody>
          </p:sp>
        </p:grpSp>
        <p:cxnSp>
          <p:nvCxnSpPr>
            <p:cNvPr id="50" name="Straight Connector 49"/>
            <p:cNvCxnSpPr>
              <a:stCxn id="26" idx="1"/>
            </p:cNvCxnSpPr>
            <p:nvPr/>
          </p:nvCxnSpPr>
          <p:spPr>
            <a:xfrm flipH="1">
              <a:off x="4876800" y="2448365"/>
              <a:ext cx="683911" cy="1886105"/>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26" idx="1"/>
            </p:cNvCxnSpPr>
            <p:nvPr/>
          </p:nvCxnSpPr>
          <p:spPr>
            <a:xfrm flipH="1">
              <a:off x="4876800" y="2448365"/>
              <a:ext cx="683911" cy="666905"/>
            </a:xfrm>
            <a:prstGeom prst="line">
              <a:avLst/>
            </a:prstGeom>
          </p:spPr>
          <p:style>
            <a:lnRef idx="3">
              <a:schemeClr val="accent3"/>
            </a:lnRef>
            <a:fillRef idx="0">
              <a:schemeClr val="accent3"/>
            </a:fillRef>
            <a:effectRef idx="2">
              <a:schemeClr val="accent3"/>
            </a:effectRef>
            <a:fontRef idx="minor">
              <a:schemeClr val="tx1"/>
            </a:fontRef>
          </p:style>
        </p:cxnSp>
        <p:cxnSp>
          <p:nvCxnSpPr>
            <p:cNvPr id="67" name="Straight Connector 66"/>
            <p:cNvCxnSpPr>
              <a:stCxn id="31" idx="1"/>
            </p:cNvCxnSpPr>
            <p:nvPr/>
          </p:nvCxnSpPr>
          <p:spPr>
            <a:xfrm flipH="1">
              <a:off x="4876800" y="4296370"/>
              <a:ext cx="68580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0" name="Straight Connector 69"/>
            <p:cNvCxnSpPr>
              <a:endCxn id="31" idx="1"/>
            </p:cNvCxnSpPr>
            <p:nvPr/>
          </p:nvCxnSpPr>
          <p:spPr>
            <a:xfrm>
              <a:off x="4876800" y="3497758"/>
              <a:ext cx="685800" cy="798612"/>
            </a:xfrm>
            <a:prstGeom prst="line">
              <a:avLst/>
            </a:prstGeom>
          </p:spPr>
          <p:style>
            <a:lnRef idx="3">
              <a:schemeClr val="accent1"/>
            </a:lnRef>
            <a:fillRef idx="0">
              <a:schemeClr val="accent1"/>
            </a:fillRef>
            <a:effectRef idx="2">
              <a:schemeClr val="accent1"/>
            </a:effectRef>
            <a:fontRef idx="minor">
              <a:schemeClr val="tx1"/>
            </a:fontRef>
          </p:style>
        </p:cxnSp>
      </p:grpSp>
      <p:sp>
        <p:nvSpPr>
          <p:cNvPr id="21" name="Title 1"/>
          <p:cNvSpPr>
            <a:spLocks noGrp="1"/>
          </p:cNvSpPr>
          <p:nvPr>
            <p:ph type="title"/>
          </p:nvPr>
        </p:nvSpPr>
        <p:spPr/>
        <p:txBody>
          <a:bodyPr>
            <a:normAutofit/>
          </a:bodyPr>
          <a:lstStyle/>
          <a:p>
            <a:r>
              <a:rPr lang="en-US" sz="3600" dirty="0" smtClean="0"/>
              <a:t>LightSwitch OData Service Architecture</a:t>
            </a:r>
            <a:endParaRPr lang="en-US" sz="3600" dirty="0"/>
          </a:p>
        </p:txBody>
      </p:sp>
      <p:sp>
        <p:nvSpPr>
          <p:cNvPr id="2" name="Text Placeholder 1"/>
          <p:cNvSpPr>
            <a:spLocks noGrp="1"/>
          </p:cNvSpPr>
          <p:nvPr>
            <p:ph type="body" sz="quarter" idx="10"/>
          </p:nvPr>
        </p:nvSpPr>
        <p:spPr/>
        <p:txBody>
          <a:bodyPr/>
          <a:lstStyle/>
          <a:p>
            <a:r>
              <a:rPr lang="en-US" dirty="0" smtClean="0"/>
              <a:t>Each data source exposed as a service endpoint</a:t>
            </a:r>
          </a:p>
          <a:p>
            <a:r>
              <a:rPr lang="en-US" dirty="0" smtClean="0"/>
              <a:t>Business rules &amp; user permissions run no matter what client is talking to the services</a:t>
            </a:r>
            <a:endParaRPr lang="en-US" dirty="0"/>
          </a:p>
        </p:txBody>
      </p:sp>
    </p:spTree>
    <p:extLst>
      <p:ext uri="{BB962C8B-B14F-4D97-AF65-F5344CB8AC3E}">
        <p14:creationId xmlns:p14="http://schemas.microsoft.com/office/powerpoint/2010/main" val="22027813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LightSwitch </a:t>
            </a:r>
            <a:r>
              <a:rPr lang="en-US" sz="3600" dirty="0" smtClean="0"/>
              <a:t>for Visual Studio 2012 Enhancements (cont.)</a:t>
            </a:r>
            <a:endParaRPr lang="en-US" sz="3600" dirty="0"/>
          </a:p>
        </p:txBody>
      </p:sp>
      <p:sp>
        <p:nvSpPr>
          <p:cNvPr id="3" name="Content Placeholder 2"/>
          <p:cNvSpPr>
            <a:spLocks noGrp="1"/>
          </p:cNvSpPr>
          <p:nvPr>
            <p:ph idx="1"/>
          </p:nvPr>
        </p:nvSpPr>
        <p:spPr>
          <a:xfrm>
            <a:off x="519112" y="1447799"/>
            <a:ext cx="11149013" cy="5105401"/>
          </a:xfrm>
        </p:spPr>
        <p:txBody>
          <a:bodyPr>
            <a:normAutofit/>
          </a:bodyPr>
          <a:lstStyle/>
          <a:p>
            <a:r>
              <a:rPr lang="en-US" dirty="0"/>
              <a:t>Security</a:t>
            </a:r>
          </a:p>
          <a:p>
            <a:pPr lvl="1"/>
            <a:r>
              <a:rPr lang="en-US" dirty="0"/>
              <a:t>Active Directory security group support</a:t>
            </a:r>
          </a:p>
          <a:p>
            <a:r>
              <a:rPr lang="en-US" dirty="0"/>
              <a:t>UI design improvements </a:t>
            </a:r>
          </a:p>
          <a:p>
            <a:pPr lvl="1"/>
            <a:r>
              <a:rPr lang="en-US" dirty="0"/>
              <a:t>New Cosmopolitan Shell (</a:t>
            </a:r>
            <a:r>
              <a:rPr lang="en-US" dirty="0" smtClean="0"/>
              <a:t>default for new projects)</a:t>
            </a:r>
            <a:endParaRPr lang="en-US" dirty="0"/>
          </a:p>
          <a:p>
            <a:pPr lvl="1"/>
            <a:r>
              <a:rPr lang="en-US" dirty="0"/>
              <a:t>Static images/text, group box, formatting</a:t>
            </a:r>
          </a:p>
          <a:p>
            <a:pPr lvl="1"/>
            <a:r>
              <a:rPr lang="en-US" dirty="0"/>
              <a:t>Logo on Login screen</a:t>
            </a:r>
          </a:p>
          <a:p>
            <a:r>
              <a:rPr lang="en-US" dirty="0"/>
              <a:t>Deployment Enhancements</a:t>
            </a:r>
          </a:p>
          <a:p>
            <a:pPr lvl="1"/>
            <a:r>
              <a:rPr lang="en-US" dirty="0"/>
              <a:t>Simpler Publishing Experience to Azure &amp; IIS</a:t>
            </a:r>
          </a:p>
          <a:p>
            <a:endParaRPr lang="en-US" dirty="0"/>
          </a:p>
        </p:txBody>
      </p:sp>
    </p:spTree>
    <p:extLst>
      <p:ext uri="{BB962C8B-B14F-4D97-AF65-F5344CB8AC3E}">
        <p14:creationId xmlns:p14="http://schemas.microsoft.com/office/powerpoint/2010/main" val="2835427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UI Design Improvements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3773547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Deployment Improvements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LightSwitch for Visual Studio 2012</a:t>
            </a:r>
            <a:endParaRPr lang="en-US" dirty="0"/>
          </a:p>
        </p:txBody>
      </p:sp>
      <p:sp>
        <p:nvSpPr>
          <p:cNvPr id="3" name="Content Placeholder 2"/>
          <p:cNvSpPr>
            <a:spLocks noGrp="1"/>
          </p:cNvSpPr>
          <p:nvPr>
            <p:ph idx="1"/>
          </p:nvPr>
        </p:nvSpPr>
        <p:spPr>
          <a:xfrm>
            <a:off x="203147" y="2133601"/>
            <a:ext cx="11579384" cy="1981199"/>
          </a:xfrm>
        </p:spPr>
        <p:txBody>
          <a:bodyPr>
            <a:normAutofit/>
          </a:bodyPr>
          <a:lstStyle/>
          <a:p>
            <a:pPr marL="0" indent="0" algn="ctr">
              <a:buNone/>
            </a:pPr>
            <a:r>
              <a:rPr lang="en-US" sz="4400" b="1" dirty="0" smtClean="0"/>
              <a:t>The simplest way to create modern line of</a:t>
            </a:r>
            <a:br>
              <a:rPr lang="en-US" sz="4400" b="1" dirty="0" smtClean="0"/>
            </a:br>
            <a:r>
              <a:rPr lang="en-US" sz="4400" b="1" dirty="0" smtClean="0"/>
              <a:t>business applications for the enterprise.</a:t>
            </a:r>
            <a:endParaRPr lang="en-US" sz="4400" b="1" dirty="0"/>
          </a:p>
        </p:txBody>
      </p:sp>
    </p:spTree>
    <p:extLst>
      <p:ext uri="{BB962C8B-B14F-4D97-AF65-F5344CB8AC3E}">
        <p14:creationId xmlns:p14="http://schemas.microsoft.com/office/powerpoint/2010/main" val="725714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Growing Community!</a:t>
            </a:r>
            <a:endParaRPr lang="en-US" dirty="0"/>
          </a:p>
        </p:txBody>
      </p:sp>
      <p:sp>
        <p:nvSpPr>
          <p:cNvPr id="3" name="Content Placeholder 2"/>
          <p:cNvSpPr>
            <a:spLocks noGrp="1"/>
          </p:cNvSpPr>
          <p:nvPr>
            <p:ph type="body" sz="quarter" idx="10"/>
          </p:nvPr>
        </p:nvSpPr>
        <p:spPr/>
        <p:txBody>
          <a:bodyPr>
            <a:normAutofit fontScale="92500" lnSpcReduction="20000"/>
          </a:bodyPr>
          <a:lstStyle/>
          <a:p>
            <a:r>
              <a:rPr lang="en-US" dirty="0">
                <a:hlinkClick r:id="rId2"/>
              </a:rPr>
              <a:t>LightSwitch Team Blog</a:t>
            </a:r>
            <a:r>
              <a:rPr lang="en-US" dirty="0"/>
              <a:t>: </a:t>
            </a:r>
            <a:r>
              <a:rPr lang="en-US" dirty="0" smtClean="0"/>
              <a:t>blogs.msdn.com/LightSwitch</a:t>
            </a:r>
            <a:endParaRPr lang="en-US" dirty="0"/>
          </a:p>
          <a:p>
            <a:r>
              <a:rPr lang="en-US" dirty="0">
                <a:hlinkClick r:id="rId3"/>
              </a:rPr>
              <a:t>Developer Center</a:t>
            </a:r>
            <a:r>
              <a:rPr lang="en-US" dirty="0"/>
              <a:t>: </a:t>
            </a:r>
            <a:r>
              <a:rPr lang="en-US" dirty="0" smtClean="0"/>
              <a:t>msdn.com/LightSwitch</a:t>
            </a:r>
            <a:endParaRPr lang="en-US" dirty="0"/>
          </a:p>
          <a:p>
            <a:r>
              <a:rPr lang="en-US" dirty="0">
                <a:hlinkClick r:id="rId4"/>
              </a:rPr>
              <a:t>Forums</a:t>
            </a:r>
            <a:r>
              <a:rPr lang="en-US" dirty="0"/>
              <a:t>: </a:t>
            </a:r>
            <a:r>
              <a:rPr lang="en-US" dirty="0" smtClean="0"/>
              <a:t>bit.ly/</a:t>
            </a:r>
            <a:r>
              <a:rPr lang="en-US" dirty="0" err="1" smtClean="0"/>
              <a:t>LightSwitchForums</a:t>
            </a:r>
            <a:endParaRPr lang="en-US" dirty="0" smtClean="0">
              <a:hlinkClick r:id="rId5"/>
            </a:endParaRPr>
          </a:p>
          <a:p>
            <a:r>
              <a:rPr lang="en-US" dirty="0" smtClean="0">
                <a:hlinkClick r:id="rId5"/>
              </a:rPr>
              <a:t>Facebook</a:t>
            </a:r>
            <a:r>
              <a:rPr lang="en-US" dirty="0" smtClean="0"/>
              <a:t>: www.facebook.com/VSLightSwitch</a:t>
            </a:r>
          </a:p>
          <a:p>
            <a:r>
              <a:rPr lang="en-US" dirty="0" smtClean="0">
                <a:hlinkClick r:id="rId6"/>
              </a:rPr>
              <a:t>Twitter</a:t>
            </a:r>
            <a:r>
              <a:rPr lang="en-US" dirty="0" smtClean="0"/>
              <a:t>: @</a:t>
            </a:r>
            <a:r>
              <a:rPr lang="en-US" dirty="0" err="1" smtClean="0"/>
              <a:t>vslightswitch</a:t>
            </a:r>
            <a:endParaRPr lang="en-US" dirty="0" smtClean="0"/>
          </a:p>
        </p:txBody>
      </p:sp>
      <p:pic>
        <p:nvPicPr>
          <p:cNvPr id="2050" name="Picture 2" descr="http://badge.facebook.com/badge/151211271561073.1904.953280091.png">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6165" y="1943100"/>
            <a:ext cx="1739447"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905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Visual Studio Home Page :: </a:t>
            </a:r>
            <a:r>
              <a:rPr lang="en-US" sz="2400" dirty="0" smtClean="0">
                <a:solidFill>
                  <a:srgbClr val="FFFFFF">
                    <a:alpha val="99000"/>
                  </a:srgbClr>
                </a:solidFill>
                <a:hlinkClick r:id="rId4"/>
              </a:rPr>
              <a:t>http</a:t>
            </a:r>
            <a:r>
              <a:rPr lang="en-US" sz="2400" dirty="0">
                <a:solidFill>
                  <a:srgbClr val="FFFFFF">
                    <a:alpha val="99000"/>
                  </a:srgbClr>
                </a:solidFill>
                <a:hlinkClick r:id="rId4"/>
              </a:rPr>
              <a:t>://www.microsoft.com/visualstudio/en-us</a:t>
            </a:r>
            <a:endParaRPr lang="en-US" sz="2400" dirty="0">
              <a:solidFill>
                <a:srgbClr val="FFFFFF">
                  <a:alpha val="99000"/>
                </a:srgb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Jason </a:t>
            </a:r>
            <a:r>
              <a:rPr lang="en-US" sz="2400" dirty="0">
                <a:solidFill>
                  <a:srgbClr val="FFFFFF">
                    <a:alpha val="99000"/>
                  </a:srgbClr>
                </a:solidFill>
              </a:rPr>
              <a:t>Zander’s Blog :: </a:t>
            </a:r>
            <a:r>
              <a:rPr lang="en-US" sz="2400" dirty="0">
                <a:solidFill>
                  <a:srgbClr val="FFFFFF">
                    <a:alpha val="99000"/>
                  </a:srgbClr>
                </a:solidFill>
                <a:hlinkClick r:id="rId5"/>
              </a:rPr>
              <a:t>http://blogs.msdn.com/b/jasonz</a:t>
            </a:r>
            <a:r>
              <a:rPr lang="en-US" sz="2400" dirty="0" smtClean="0">
                <a:solidFill>
                  <a:srgbClr val="FFFFFF">
                    <a:alpha val="99000"/>
                  </a:srgbClr>
                </a:solidFill>
                <a:hlinkClick r:id="rId5"/>
              </a:rPr>
              <a:t>/</a:t>
            </a:r>
            <a:endParaRPr lang="en-US" sz="2400" dirty="0">
              <a:solidFill>
                <a:srgbClr val="FFFFFF">
                  <a:alpha val="99000"/>
                </a:srgb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Facebook :: </a:t>
            </a:r>
            <a:r>
              <a:rPr lang="en-US" sz="2400" dirty="0">
                <a:solidFill>
                  <a:srgbClr val="FFFFFF">
                    <a:alpha val="99000"/>
                  </a:srgbClr>
                </a:solidFill>
                <a:hlinkClick r:id="rId6"/>
              </a:rPr>
              <a:t>http://www.facebook.com/visualstudio</a:t>
            </a:r>
            <a:endParaRPr lang="en-US" sz="2400" dirty="0">
              <a:solidFill>
                <a:srgbClr val="FFFFFF">
                  <a:alpha val="99000"/>
                </a:srgb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Twitter :: </a:t>
            </a:r>
            <a:r>
              <a:rPr lang="en-US" sz="2400" dirty="0" smtClean="0">
                <a:solidFill>
                  <a:srgbClr val="FFFFFF">
                    <a:alpha val="99000"/>
                  </a:srgbClr>
                </a:solidFill>
                <a:hlinkClick r:id="rId8"/>
              </a:rPr>
              <a:t>http://twitter.com/#!/visualstudio</a:t>
            </a:r>
            <a:endParaRPr lang="en-US" sz="2400" dirty="0" smtClean="0">
              <a:solidFill>
                <a:srgbClr val="FFFFFF">
                  <a:alpha val="99000"/>
                </a:srgb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FontTx/>
              <a:buBlip>
                <a:blip r:embed="rId3"/>
              </a:buBlip>
            </a:pPr>
            <a:endParaRPr lang="en-US" dirty="0">
              <a:solidFill>
                <a:srgbClr val="FFFFFF">
                  <a:alpha val="99000"/>
                </a:srgb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err="1" smtClean="0">
                <a:solidFill>
                  <a:srgbClr val="FFFFFF"/>
                </a:solidFill>
              </a:rPr>
              <a:t>Somasegar’s</a:t>
            </a:r>
            <a:r>
              <a:rPr lang="en-US" sz="2400" dirty="0" smtClean="0">
                <a:solidFill>
                  <a:srgbClr val="FFFFFF"/>
                </a:solidFill>
              </a:rPr>
              <a:t> Blog </a:t>
            </a:r>
            <a:r>
              <a:rPr lang="en-US" sz="2400" dirty="0" smtClean="0">
                <a:solidFill>
                  <a:srgbClr val="FFFFFF">
                    <a:alpha val="99000"/>
                  </a:srgbClr>
                </a:solidFill>
              </a:rPr>
              <a:t> :: </a:t>
            </a:r>
            <a:r>
              <a:rPr lang="en-US" sz="2400" dirty="0" smtClean="0">
                <a:solidFill>
                  <a:srgbClr val="FFFFFF">
                    <a:alpha val="99000"/>
                  </a:srgbClr>
                </a:solidFill>
                <a:hlinkClick r:id="rId9"/>
              </a:rPr>
              <a:t>http</a:t>
            </a:r>
            <a:r>
              <a:rPr lang="en-US" sz="2400" dirty="0">
                <a:solidFill>
                  <a:srgbClr val="FFFFFF">
                    <a:alpha val="99000"/>
                  </a:srgbClr>
                </a:solidFill>
                <a:hlinkClick r:id="rId9"/>
              </a:rPr>
              <a:t>://blogs.msdn.com/b/somasegar/</a:t>
            </a:r>
            <a:endParaRPr lang="en-US" sz="2400" dirty="0">
              <a:solidFill>
                <a:srgbClr val="FFFFFF">
                  <a:alpha val="99000"/>
                </a:srgb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89932107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27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LightSwitch for Visual Studio 2012?</a:t>
            </a:r>
            <a:endParaRPr lang="en-US" dirty="0"/>
          </a:p>
        </p:txBody>
      </p:sp>
      <p:sp>
        <p:nvSpPr>
          <p:cNvPr id="3" name="Content Placeholder 2"/>
          <p:cNvSpPr>
            <a:spLocks noGrp="1"/>
          </p:cNvSpPr>
          <p:nvPr>
            <p:ph idx="1"/>
          </p:nvPr>
        </p:nvSpPr>
        <p:spPr>
          <a:xfrm>
            <a:off x="609441" y="1600200"/>
            <a:ext cx="10969943" cy="4876800"/>
          </a:xfrm>
        </p:spPr>
        <p:txBody>
          <a:bodyPr>
            <a:normAutofit/>
          </a:bodyPr>
          <a:lstStyle/>
          <a:p>
            <a:r>
              <a:rPr lang="en-US" dirty="0" smtClean="0"/>
              <a:t>Rapid Application Development (RAD) environment in Visual Studio for building data-based business applications</a:t>
            </a:r>
          </a:p>
          <a:p>
            <a:r>
              <a:rPr lang="en-US" dirty="0" smtClean="0"/>
              <a:t>Plumbing is all handled for you, the only code you write is the business logic</a:t>
            </a:r>
          </a:p>
          <a:p>
            <a:r>
              <a:rPr lang="en-US" dirty="0" smtClean="0"/>
              <a:t>LightSwitch </a:t>
            </a:r>
            <a:r>
              <a:rPr lang="en-US" dirty="0"/>
              <a:t>provides a roadmap for the application as its needs and user base </a:t>
            </a:r>
            <a:r>
              <a:rPr lang="en-US" dirty="0" smtClean="0"/>
              <a:t>grows</a:t>
            </a:r>
          </a:p>
          <a:p>
            <a:pPr lvl="1"/>
            <a:r>
              <a:rPr lang="en-US" dirty="0" smtClean="0"/>
              <a:t>Flexible deployment model requires no code changes</a:t>
            </a:r>
          </a:p>
          <a:p>
            <a:pPr lvl="1"/>
            <a:r>
              <a:rPr lang="en-US" dirty="0" smtClean="0"/>
              <a:t>Easy publish to Azure cloud</a:t>
            </a:r>
          </a:p>
        </p:txBody>
      </p:sp>
    </p:spTree>
    <p:extLst>
      <p:ext uri="{BB962C8B-B14F-4D97-AF65-F5344CB8AC3E}">
        <p14:creationId xmlns:p14="http://schemas.microsoft.com/office/powerpoint/2010/main" val="10332780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Hello LightSwitch</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4497245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94" y="228601"/>
            <a:ext cx="11376237" cy="1301895"/>
          </a:xfrm>
        </p:spPr>
        <p:txBody>
          <a:bodyPr>
            <a:normAutofit/>
          </a:bodyPr>
          <a:lstStyle/>
          <a:p>
            <a:r>
              <a:rPr lang="en-US" dirty="0" smtClean="0"/>
              <a:t>The LightSwitch Development Experience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0026235"/>
              </p:ext>
            </p:extLst>
          </p:nvPr>
        </p:nvGraphicFramePr>
        <p:xfrm>
          <a:off x="3903329" y="1600200"/>
          <a:ext cx="4338642" cy="4021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709445457"/>
              </p:ext>
            </p:extLst>
          </p:nvPr>
        </p:nvGraphicFramePr>
        <p:xfrm>
          <a:off x="8226428" y="1611078"/>
          <a:ext cx="3766458" cy="44304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1201478"/>
              </p:ext>
            </p:extLst>
          </p:nvPr>
        </p:nvGraphicFramePr>
        <p:xfrm>
          <a:off x="246686" y="1371600"/>
          <a:ext cx="3485526" cy="37338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0585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3" y="228604"/>
            <a:ext cx="11173090" cy="609398"/>
          </a:xfrm>
        </p:spPr>
        <p:txBody>
          <a:bodyPr>
            <a:normAutofit/>
          </a:bodyPr>
          <a:lstStyle/>
          <a:p>
            <a:r>
              <a:rPr lang="en-US" dirty="0" smtClean="0"/>
              <a:t>LightSwitch Architecture</a:t>
            </a:r>
            <a:endParaRPr lang="en-US" dirty="0"/>
          </a:p>
        </p:txBody>
      </p:sp>
      <p:sp>
        <p:nvSpPr>
          <p:cNvPr id="5" name="Rectangle 4"/>
          <p:cNvSpPr/>
          <p:nvPr/>
        </p:nvSpPr>
        <p:spPr>
          <a:xfrm>
            <a:off x="1716755" y="890077"/>
            <a:ext cx="1152288" cy="1115445"/>
          </a:xfrm>
          <a:prstGeom prst="rect">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6" name="Rectangle 5"/>
          <p:cNvSpPr/>
          <p:nvPr/>
        </p:nvSpPr>
        <p:spPr>
          <a:xfrm>
            <a:off x="5586546" y="913344"/>
            <a:ext cx="887642" cy="1065313"/>
          </a:xfrm>
          <a:prstGeom prst="rect">
            <a:avLst/>
          </a:prstGeom>
          <a:blipFill rotWithShape="1">
            <a:blip r:embed="rId4"/>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7" name="Rectangle 6"/>
          <p:cNvSpPr/>
          <p:nvPr/>
        </p:nvSpPr>
        <p:spPr>
          <a:xfrm>
            <a:off x="9316516" y="897193"/>
            <a:ext cx="1003957" cy="1081460"/>
          </a:xfrm>
          <a:prstGeom prst="rect">
            <a:avLst/>
          </a:prstGeom>
          <a:blipFill rotWithShape="1">
            <a:blip r:embed="rId5"/>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8" name="Rectangle 7"/>
          <p:cNvSpPr/>
          <p:nvPr/>
        </p:nvSpPr>
        <p:spPr bwMode="auto">
          <a:xfrm>
            <a:off x="1001017" y="2005521"/>
            <a:ext cx="2862944" cy="409302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9" name="Rectangle 8"/>
          <p:cNvSpPr/>
          <p:nvPr/>
        </p:nvSpPr>
        <p:spPr bwMode="auto">
          <a:xfrm>
            <a:off x="4745704" y="2005521"/>
            <a:ext cx="2862944" cy="409302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0" name="Rectangle 9"/>
          <p:cNvSpPr/>
          <p:nvPr/>
        </p:nvSpPr>
        <p:spPr bwMode="auto">
          <a:xfrm>
            <a:off x="8490389" y="2005521"/>
            <a:ext cx="2862944" cy="409302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cxnSp>
        <p:nvCxnSpPr>
          <p:cNvPr id="11" name="Straight Arrow Connector 10"/>
          <p:cNvCxnSpPr>
            <a:endCxn id="6" idx="1"/>
          </p:cNvCxnSpPr>
          <p:nvPr/>
        </p:nvCxnSpPr>
        <p:spPr>
          <a:xfrm>
            <a:off x="2539339" y="1441960"/>
            <a:ext cx="3047206" cy="404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a:endCxn id="7" idx="1"/>
          </p:cNvCxnSpPr>
          <p:nvPr/>
        </p:nvCxnSpPr>
        <p:spPr>
          <a:xfrm flipV="1">
            <a:off x="6475243" y="1437923"/>
            <a:ext cx="2841273" cy="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rot="16200000">
            <a:off x="-149616" y="2632933"/>
            <a:ext cx="1778051" cy="523220"/>
          </a:xfrm>
          <a:prstGeom prst="rect">
            <a:avLst/>
          </a:prstGeom>
        </p:spPr>
        <p:txBody>
          <a:bodyPr wrap="none">
            <a:spAutoFit/>
          </a:bodyPr>
          <a:lstStyle/>
          <a:p>
            <a:r>
              <a:rPr lang="en-US" sz="2800" dirty="0" smtClean="0"/>
              <a:t>Client Tier</a:t>
            </a:r>
            <a:endParaRPr lang="en-US" sz="2800" dirty="0"/>
          </a:p>
        </p:txBody>
      </p:sp>
      <p:sp>
        <p:nvSpPr>
          <p:cNvPr id="14" name="Rectangle 13"/>
          <p:cNvSpPr/>
          <p:nvPr/>
        </p:nvSpPr>
        <p:spPr>
          <a:xfrm rot="16200000">
            <a:off x="3525218" y="2682626"/>
            <a:ext cx="1975221" cy="523220"/>
          </a:xfrm>
          <a:prstGeom prst="rect">
            <a:avLst/>
          </a:prstGeom>
        </p:spPr>
        <p:txBody>
          <a:bodyPr wrap="none">
            <a:spAutoFit/>
          </a:bodyPr>
          <a:lstStyle/>
          <a:p>
            <a:r>
              <a:rPr lang="en-US" sz="2800" dirty="0" smtClean="0"/>
              <a:t>Middle Tier</a:t>
            </a:r>
            <a:endParaRPr lang="en-US" sz="2800" dirty="0"/>
          </a:p>
        </p:txBody>
      </p:sp>
      <p:sp>
        <p:nvSpPr>
          <p:cNvPr id="15" name="Rectangle 14"/>
          <p:cNvSpPr/>
          <p:nvPr/>
        </p:nvSpPr>
        <p:spPr>
          <a:xfrm rot="16200000">
            <a:off x="7223289" y="2682627"/>
            <a:ext cx="2074607" cy="523220"/>
          </a:xfrm>
          <a:prstGeom prst="rect">
            <a:avLst/>
          </a:prstGeom>
        </p:spPr>
        <p:txBody>
          <a:bodyPr wrap="none">
            <a:spAutoFit/>
          </a:bodyPr>
          <a:lstStyle/>
          <a:p>
            <a:r>
              <a:rPr lang="en-US" sz="2800" dirty="0" smtClean="0"/>
              <a:t>Data Access</a:t>
            </a:r>
            <a:endParaRPr lang="en-US" sz="2800" dirty="0"/>
          </a:p>
        </p:txBody>
      </p:sp>
      <p:grpSp>
        <p:nvGrpSpPr>
          <p:cNvPr id="25" name="Group 24"/>
          <p:cNvGrpSpPr/>
          <p:nvPr/>
        </p:nvGrpSpPr>
        <p:grpSpPr>
          <a:xfrm>
            <a:off x="1001018" y="3500032"/>
            <a:ext cx="2862945" cy="2580567"/>
            <a:chOff x="1001015" y="3500027"/>
            <a:chExt cx="2862945" cy="2580567"/>
          </a:xfrm>
        </p:grpSpPr>
        <p:sp>
          <p:nvSpPr>
            <p:cNvPr id="26" name="Rectangle 25"/>
            <p:cNvSpPr/>
            <p:nvPr/>
          </p:nvSpPr>
          <p:spPr bwMode="auto">
            <a:xfrm>
              <a:off x="1001016" y="4887666"/>
              <a:ext cx="2862943"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Silverlight</a:t>
              </a:r>
            </a:p>
          </p:txBody>
        </p:sp>
        <p:sp>
          <p:nvSpPr>
            <p:cNvPr id="27" name="Rectangle 26"/>
            <p:cNvSpPr/>
            <p:nvPr/>
          </p:nvSpPr>
          <p:spPr bwMode="auto">
            <a:xfrm>
              <a:off x="2432488" y="5369184"/>
              <a:ext cx="1431472" cy="7114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Desktop Host</a:t>
              </a:r>
            </a:p>
          </p:txBody>
        </p:sp>
        <p:sp>
          <p:nvSpPr>
            <p:cNvPr id="28" name="Rectangle 27"/>
            <p:cNvSpPr/>
            <p:nvPr/>
          </p:nvSpPr>
          <p:spPr bwMode="auto">
            <a:xfrm>
              <a:off x="1001015" y="5369184"/>
              <a:ext cx="1431473" cy="7114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Browser Host</a:t>
              </a:r>
            </a:p>
          </p:txBody>
        </p:sp>
        <p:sp>
          <p:nvSpPr>
            <p:cNvPr id="29" name="Rectangle 28"/>
            <p:cNvSpPr/>
            <p:nvPr/>
          </p:nvSpPr>
          <p:spPr bwMode="auto">
            <a:xfrm>
              <a:off x="1877549" y="3500856"/>
              <a:ext cx="1050705" cy="419342"/>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chemeClr val="bg1"/>
                  </a:solidFill>
                </a:rPr>
                <a:t>Methods</a:t>
              </a:r>
            </a:p>
          </p:txBody>
        </p:sp>
        <p:sp>
          <p:nvSpPr>
            <p:cNvPr id="30" name="Rectangle 29"/>
            <p:cNvSpPr/>
            <p:nvPr/>
          </p:nvSpPr>
          <p:spPr bwMode="auto">
            <a:xfrm>
              <a:off x="2928254" y="3500027"/>
              <a:ext cx="935704" cy="419342"/>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chemeClr val="bg1"/>
                  </a:solidFill>
                </a:rPr>
                <a:t>Controls</a:t>
              </a:r>
            </a:p>
          </p:txBody>
        </p:sp>
        <p:sp>
          <p:nvSpPr>
            <p:cNvPr id="31" name="Rectangle 30"/>
            <p:cNvSpPr/>
            <p:nvPr/>
          </p:nvSpPr>
          <p:spPr bwMode="auto">
            <a:xfrm>
              <a:off x="1001017" y="3500855"/>
              <a:ext cx="898910" cy="41745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50" dirty="0" smtClean="0">
                  <a:solidFill>
                    <a:schemeClr val="bg1"/>
                  </a:solidFill>
                </a:rPr>
                <a:t>Screens</a:t>
              </a:r>
            </a:p>
          </p:txBody>
        </p:sp>
        <p:sp>
          <p:nvSpPr>
            <p:cNvPr id="32" name="Rectangle 31"/>
            <p:cNvSpPr/>
            <p:nvPr/>
          </p:nvSpPr>
          <p:spPr bwMode="auto">
            <a:xfrm>
              <a:off x="1001016" y="3925354"/>
              <a:ext cx="2862943"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tx1"/>
                  </a:solidFill>
                </a:rPr>
                <a:t>Data Workspace</a:t>
              </a:r>
            </a:p>
          </p:txBody>
        </p:sp>
        <p:sp>
          <p:nvSpPr>
            <p:cNvPr id="33" name="Rectangle 32"/>
            <p:cNvSpPr/>
            <p:nvPr/>
          </p:nvSpPr>
          <p:spPr bwMode="auto">
            <a:xfrm>
              <a:off x="1001015" y="4406131"/>
              <a:ext cx="2862943"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WCF Data Service</a:t>
              </a:r>
            </a:p>
          </p:txBody>
        </p:sp>
      </p:grpSp>
      <p:grpSp>
        <p:nvGrpSpPr>
          <p:cNvPr id="34" name="Group 33"/>
          <p:cNvGrpSpPr/>
          <p:nvPr/>
        </p:nvGrpSpPr>
        <p:grpSpPr>
          <a:xfrm>
            <a:off x="4745698" y="3479085"/>
            <a:ext cx="2863044" cy="2612392"/>
            <a:chOff x="4745697" y="3479084"/>
            <a:chExt cx="2863042" cy="2612392"/>
          </a:xfrm>
        </p:grpSpPr>
        <p:sp>
          <p:nvSpPr>
            <p:cNvPr id="35" name="Rectangle 34"/>
            <p:cNvSpPr/>
            <p:nvPr/>
          </p:nvSpPr>
          <p:spPr bwMode="auto">
            <a:xfrm>
              <a:off x="4745796" y="4898548"/>
              <a:ext cx="2862943"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ASP.NET</a:t>
              </a:r>
            </a:p>
          </p:txBody>
        </p:sp>
        <p:sp>
          <p:nvSpPr>
            <p:cNvPr id="36" name="Rectangle 35"/>
            <p:cNvSpPr/>
            <p:nvPr/>
          </p:nvSpPr>
          <p:spPr bwMode="auto">
            <a:xfrm>
              <a:off x="4745795" y="5369184"/>
              <a:ext cx="2862944" cy="72229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IIS</a:t>
              </a:r>
            </a:p>
          </p:txBody>
        </p:sp>
        <p:sp>
          <p:nvSpPr>
            <p:cNvPr id="37" name="Rectangle 36"/>
            <p:cNvSpPr/>
            <p:nvPr/>
          </p:nvSpPr>
          <p:spPr bwMode="auto">
            <a:xfrm>
              <a:off x="4745697" y="3479084"/>
              <a:ext cx="1481023" cy="45974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Submit Pipeline</a:t>
              </a:r>
            </a:p>
          </p:txBody>
        </p:sp>
        <p:sp>
          <p:nvSpPr>
            <p:cNvPr id="38" name="Rectangle 37"/>
            <p:cNvSpPr/>
            <p:nvPr/>
          </p:nvSpPr>
          <p:spPr bwMode="auto">
            <a:xfrm>
              <a:off x="6226721" y="3479084"/>
              <a:ext cx="1381924" cy="45715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Queries</a:t>
              </a:r>
            </a:p>
          </p:txBody>
        </p:sp>
        <p:sp>
          <p:nvSpPr>
            <p:cNvPr id="39" name="Rectangle 38"/>
            <p:cNvSpPr/>
            <p:nvPr/>
          </p:nvSpPr>
          <p:spPr bwMode="auto">
            <a:xfrm>
              <a:off x="4745697" y="3946385"/>
              <a:ext cx="2863042" cy="459746"/>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tx1"/>
                  </a:solidFill>
                </a:rPr>
                <a:t>Data Workspace</a:t>
              </a:r>
            </a:p>
          </p:txBody>
        </p:sp>
        <p:sp>
          <p:nvSpPr>
            <p:cNvPr id="40" name="Rectangle 39"/>
            <p:cNvSpPr/>
            <p:nvPr/>
          </p:nvSpPr>
          <p:spPr bwMode="auto">
            <a:xfrm>
              <a:off x="4745795" y="4417013"/>
              <a:ext cx="2862943" cy="45974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WCF Data Service</a:t>
              </a:r>
            </a:p>
          </p:txBody>
        </p:sp>
      </p:grpSp>
      <p:pic>
        <p:nvPicPr>
          <p:cNvPr id="4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414" y="2067134"/>
            <a:ext cx="2679601" cy="130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2178" y="2088626"/>
            <a:ext cx="2759869" cy="162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8549851" y="3810000"/>
            <a:ext cx="2742196" cy="2209800"/>
            <a:chOff x="6369450" y="3726600"/>
            <a:chExt cx="2101791" cy="2382223"/>
          </a:xfrm>
        </p:grpSpPr>
        <p:grpSp>
          <p:nvGrpSpPr>
            <p:cNvPr id="16" name="Group 15"/>
            <p:cNvGrpSpPr/>
            <p:nvPr/>
          </p:nvGrpSpPr>
          <p:grpSpPr>
            <a:xfrm>
              <a:off x="6369450" y="3726600"/>
              <a:ext cx="1631550" cy="2379295"/>
              <a:chOff x="8490386" y="3918329"/>
              <a:chExt cx="2174833" cy="2186972"/>
            </a:xfrm>
          </p:grpSpPr>
          <p:sp>
            <p:nvSpPr>
              <p:cNvPr id="17" name="Rectangle 16"/>
              <p:cNvSpPr/>
              <p:nvPr/>
            </p:nvSpPr>
            <p:spPr bwMode="auto">
              <a:xfrm rot="16200000">
                <a:off x="7630151" y="4778564"/>
                <a:ext cx="2180216" cy="45974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SQL Server</a:t>
                </a:r>
              </a:p>
            </p:txBody>
          </p:sp>
          <p:sp>
            <p:nvSpPr>
              <p:cNvPr id="18" name="Rectangle 17"/>
              <p:cNvSpPr/>
              <p:nvPr/>
            </p:nvSpPr>
            <p:spPr bwMode="auto">
              <a:xfrm rot="16200000">
                <a:off x="8183566" y="4778564"/>
                <a:ext cx="2180216" cy="459746"/>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Azure</a:t>
                </a:r>
              </a:p>
            </p:txBody>
          </p:sp>
          <p:sp>
            <p:nvSpPr>
              <p:cNvPr id="19" name="Rectangle 18"/>
              <p:cNvSpPr/>
              <p:nvPr/>
            </p:nvSpPr>
            <p:spPr bwMode="auto">
              <a:xfrm rot="16200000">
                <a:off x="8781018" y="4785322"/>
                <a:ext cx="2166699" cy="459746"/>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SharePoint</a:t>
                </a:r>
              </a:p>
            </p:txBody>
          </p:sp>
          <p:sp>
            <p:nvSpPr>
              <p:cNvPr id="20" name="Rectangle 19"/>
              <p:cNvSpPr/>
              <p:nvPr/>
            </p:nvSpPr>
            <p:spPr bwMode="auto">
              <a:xfrm rot="16200000">
                <a:off x="9347906" y="4787989"/>
                <a:ext cx="2180217" cy="45440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OData Services</a:t>
                </a:r>
              </a:p>
            </p:txBody>
          </p:sp>
        </p:grpSp>
        <p:sp>
          <p:nvSpPr>
            <p:cNvPr id="44" name="Rectangle 43"/>
            <p:cNvSpPr/>
            <p:nvPr/>
          </p:nvSpPr>
          <p:spPr bwMode="auto">
            <a:xfrm rot="16200000">
              <a:off x="7120172" y="4757754"/>
              <a:ext cx="2357239" cy="344899"/>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Other…</a:t>
              </a:r>
            </a:p>
          </p:txBody>
        </p:sp>
      </p:grpSp>
      <p:grpSp>
        <p:nvGrpSpPr>
          <p:cNvPr id="45" name="Group 44"/>
          <p:cNvGrpSpPr/>
          <p:nvPr/>
        </p:nvGrpSpPr>
        <p:grpSpPr>
          <a:xfrm>
            <a:off x="1045584" y="2011189"/>
            <a:ext cx="2776181" cy="1434898"/>
            <a:chOff x="784392" y="2011189"/>
            <a:chExt cx="2082678" cy="1434898"/>
          </a:xfrm>
        </p:grpSpPr>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392" y="2353070"/>
              <a:ext cx="1409342" cy="109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8332" y="2011189"/>
              <a:ext cx="1328738" cy="1081088"/>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9095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LightSwitch for Visual Studio 2012 Design Goals</a:t>
            </a:r>
            <a:endParaRPr lang="en-US" dirty="0"/>
          </a:p>
        </p:txBody>
      </p:sp>
      <p:sp>
        <p:nvSpPr>
          <p:cNvPr id="3" name="Content Placeholder 2"/>
          <p:cNvSpPr>
            <a:spLocks noGrp="1"/>
          </p:cNvSpPr>
          <p:nvPr>
            <p:ph idx="1"/>
          </p:nvPr>
        </p:nvSpPr>
        <p:spPr>
          <a:xfrm>
            <a:off x="519112" y="1447799"/>
            <a:ext cx="11149013" cy="3151632"/>
          </a:xfrm>
        </p:spPr>
        <p:txBody>
          <a:bodyPr/>
          <a:lstStyle/>
          <a:p>
            <a:r>
              <a:rPr lang="en-US" dirty="0" smtClean="0"/>
              <a:t>Open up services for interoperability with other systems  </a:t>
            </a:r>
          </a:p>
          <a:p>
            <a:r>
              <a:rPr lang="en-US" dirty="0" smtClean="0"/>
              <a:t>Make it easier to work with legacy databases</a:t>
            </a:r>
          </a:p>
          <a:p>
            <a:r>
              <a:rPr lang="en-US" dirty="0" smtClean="0"/>
              <a:t>Modernize the client’s look-and-feel </a:t>
            </a:r>
          </a:p>
          <a:p>
            <a:r>
              <a:rPr lang="en-US" dirty="0" smtClean="0"/>
              <a:t>Make deployment easier and predictable</a:t>
            </a:r>
          </a:p>
          <a:p>
            <a:r>
              <a:rPr lang="en-US" dirty="0" smtClean="0"/>
              <a:t>Address customer feedback</a:t>
            </a:r>
          </a:p>
          <a:p>
            <a:endParaRPr lang="en-US" dirty="0"/>
          </a:p>
        </p:txBody>
      </p:sp>
    </p:spTree>
    <p:extLst>
      <p:ext uri="{BB962C8B-B14F-4D97-AF65-F5344CB8AC3E}">
        <p14:creationId xmlns:p14="http://schemas.microsoft.com/office/powerpoint/2010/main" val="27470734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LightSwitch for Visual Studio 2012 Enhancements</a:t>
            </a:r>
            <a:endParaRPr lang="en-US" sz="4000" dirty="0"/>
          </a:p>
        </p:txBody>
      </p:sp>
      <p:sp>
        <p:nvSpPr>
          <p:cNvPr id="3" name="Content Placeholder 2"/>
          <p:cNvSpPr>
            <a:spLocks noGrp="1"/>
          </p:cNvSpPr>
          <p:nvPr>
            <p:ph idx="1"/>
          </p:nvPr>
        </p:nvSpPr>
        <p:spPr>
          <a:xfrm>
            <a:off x="519113" y="1447802"/>
            <a:ext cx="11173090" cy="5257799"/>
          </a:xfrm>
        </p:spPr>
        <p:txBody>
          <a:bodyPr>
            <a:normAutofit/>
          </a:bodyPr>
          <a:lstStyle/>
          <a:p>
            <a:r>
              <a:rPr lang="en-US" dirty="0" smtClean="0"/>
              <a:t>Middle-tier Services</a:t>
            </a:r>
          </a:p>
          <a:p>
            <a:pPr lvl="1"/>
            <a:r>
              <a:rPr lang="en-US" dirty="0" smtClean="0"/>
              <a:t>WCF Data Services now provides open data (OData) endpoints</a:t>
            </a:r>
          </a:p>
          <a:p>
            <a:pPr lvl="1"/>
            <a:r>
              <a:rPr lang="en-US" dirty="0" smtClean="0"/>
              <a:t>Opening up the middle-tier enables other clients</a:t>
            </a:r>
          </a:p>
          <a:p>
            <a:r>
              <a:rPr lang="en-US" dirty="0" smtClean="0"/>
              <a:t>Data</a:t>
            </a:r>
          </a:p>
          <a:p>
            <a:pPr lvl="1"/>
            <a:r>
              <a:rPr lang="en-US" dirty="0" smtClean="0"/>
              <a:t>Consume OData services </a:t>
            </a:r>
          </a:p>
          <a:p>
            <a:pPr lvl="1"/>
            <a:r>
              <a:rPr lang="en-US" dirty="0" smtClean="0"/>
              <a:t>“Conceptual” foreign keys in database data sources (</a:t>
            </a:r>
            <a:r>
              <a:rPr lang="en-US" dirty="0" err="1" smtClean="0"/>
              <a:t>a.k.a</a:t>
            </a:r>
            <a:r>
              <a:rPr lang="en-US" dirty="0" smtClean="0"/>
              <a:t> virtual relationships in same container)</a:t>
            </a:r>
          </a:p>
          <a:p>
            <a:pPr lvl="1"/>
            <a:r>
              <a:rPr lang="en-US" dirty="0" smtClean="0"/>
              <a:t>Row-level entity set filtering</a:t>
            </a:r>
          </a:p>
          <a:p>
            <a:pPr lvl="1"/>
            <a:r>
              <a:rPr lang="en-US" dirty="0"/>
              <a:t>New Business </a:t>
            </a:r>
            <a:r>
              <a:rPr lang="en-US" dirty="0" smtClean="0"/>
              <a:t>Types: Web </a:t>
            </a:r>
            <a:r>
              <a:rPr lang="en-US" dirty="0"/>
              <a:t>Address, </a:t>
            </a:r>
            <a:r>
              <a:rPr lang="en-US" dirty="0" smtClean="0"/>
              <a:t>Percentage</a:t>
            </a:r>
          </a:p>
          <a:p>
            <a:pPr lvl="1"/>
            <a:r>
              <a:rPr lang="en-US" dirty="0" smtClean="0"/>
              <a:t>SQL Server </a:t>
            </a:r>
            <a:r>
              <a:rPr lang="en-US" dirty="0" err="1" smtClean="0"/>
              <a:t>LocalDB</a:t>
            </a:r>
            <a:r>
              <a:rPr lang="en-US" dirty="0" smtClean="0"/>
              <a:t> support</a:t>
            </a:r>
          </a:p>
        </p:txBody>
      </p:sp>
    </p:spTree>
    <p:extLst>
      <p:ext uri="{BB962C8B-B14F-4D97-AF65-F5344CB8AC3E}">
        <p14:creationId xmlns:p14="http://schemas.microsoft.com/office/powerpoint/2010/main" val="243871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4179052" y="3187136"/>
            <a:ext cx="6868360" cy="1523494"/>
          </a:xfrm>
        </p:spPr>
        <p:txBody>
          <a:bodyPr/>
          <a:lstStyle/>
          <a:p>
            <a:r>
              <a:rPr lang="en-US" dirty="0" smtClean="0"/>
              <a:t>Building and Consuming </a:t>
            </a:r>
            <a:r>
              <a:rPr lang="en-US" dirty="0" err="1" smtClean="0"/>
              <a:t>OData</a:t>
            </a:r>
            <a:r>
              <a:rPr lang="en-US" dirty="0" smtClean="0"/>
              <a:t> Services w/LightSwitch</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4497245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26" y="3052763"/>
            <a:ext cx="2755182"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085296" y="4348162"/>
            <a:ext cx="142203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2780576" y="5872162"/>
            <a:ext cx="172675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4405752" y="4195762"/>
            <a:ext cx="5078677" cy="369332"/>
          </a:xfrm>
          <a:prstGeom prst="rect">
            <a:avLst/>
          </a:prstGeom>
          <a:noFill/>
        </p:spPr>
        <p:txBody>
          <a:bodyPr wrap="square" rtlCol="0">
            <a:spAutoFit/>
          </a:bodyPr>
          <a:lstStyle/>
          <a:p>
            <a:r>
              <a:rPr lang="en-US" dirty="0" smtClean="0"/>
              <a:t>http://mysite.../</a:t>
            </a:r>
            <a:r>
              <a:rPr lang="en-US" b="1" dirty="0" smtClean="0"/>
              <a:t>ApplicationData.svc</a:t>
            </a:r>
            <a:endParaRPr lang="en-US" b="1" dirty="0"/>
          </a:p>
        </p:txBody>
      </p:sp>
      <p:sp>
        <p:nvSpPr>
          <p:cNvPr id="14" name="TextBox 13"/>
          <p:cNvSpPr txBox="1"/>
          <p:nvPr/>
        </p:nvSpPr>
        <p:spPr>
          <a:xfrm>
            <a:off x="4405752" y="5687496"/>
            <a:ext cx="5078677" cy="369332"/>
          </a:xfrm>
          <a:prstGeom prst="rect">
            <a:avLst/>
          </a:prstGeom>
          <a:noFill/>
        </p:spPr>
        <p:txBody>
          <a:bodyPr wrap="square" rtlCol="0">
            <a:spAutoFit/>
          </a:bodyPr>
          <a:lstStyle/>
          <a:p>
            <a:r>
              <a:rPr lang="en-US" dirty="0" smtClean="0"/>
              <a:t>http://mysite.../</a:t>
            </a:r>
            <a:r>
              <a:rPr lang="en-US" b="1" dirty="0" smtClean="0"/>
              <a:t>CrimeData.svc</a:t>
            </a:r>
            <a:endParaRPr lang="en-US" b="1" dirty="0"/>
          </a:p>
        </p:txBody>
      </p:sp>
      <p:sp>
        <p:nvSpPr>
          <p:cNvPr id="15" name="TextBox 14"/>
          <p:cNvSpPr txBox="1"/>
          <p:nvPr/>
        </p:nvSpPr>
        <p:spPr>
          <a:xfrm>
            <a:off x="4405752" y="4583988"/>
            <a:ext cx="5078677" cy="830997"/>
          </a:xfrm>
          <a:prstGeom prst="rect">
            <a:avLst/>
          </a:prstGeom>
          <a:noFill/>
        </p:spPr>
        <p:txBody>
          <a:bodyPr wrap="square" rtlCol="0">
            <a:spAutoFit/>
          </a:bodyPr>
          <a:lstStyle/>
          <a:p>
            <a:r>
              <a:rPr lang="en-US" sz="1200" dirty="0" smtClean="0"/>
              <a:t>.../</a:t>
            </a:r>
            <a:r>
              <a:rPr lang="en-US" sz="1200" dirty="0" err="1" smtClean="0"/>
              <a:t>ApplicationData.svc</a:t>
            </a:r>
            <a:r>
              <a:rPr lang="en-US" sz="1200" dirty="0" smtClean="0"/>
              <a:t>/</a:t>
            </a:r>
            <a:r>
              <a:rPr lang="en-US" sz="1200" b="1" dirty="0" smtClean="0"/>
              <a:t>Appointments</a:t>
            </a:r>
          </a:p>
          <a:p>
            <a:r>
              <a:rPr lang="en-US" sz="1200" dirty="0"/>
              <a:t>.../</a:t>
            </a:r>
            <a:r>
              <a:rPr lang="en-US" sz="1200" dirty="0" err="1" smtClean="0"/>
              <a:t>ApplicationData.svc</a:t>
            </a:r>
            <a:r>
              <a:rPr lang="en-US" sz="1200" dirty="0" smtClean="0"/>
              <a:t>/</a:t>
            </a:r>
            <a:r>
              <a:rPr lang="en-US" sz="1200" b="1" dirty="0" smtClean="0"/>
              <a:t>Customers</a:t>
            </a:r>
          </a:p>
          <a:p>
            <a:r>
              <a:rPr lang="en-US" sz="1200" dirty="0" smtClean="0"/>
              <a:t>…</a:t>
            </a:r>
            <a:endParaRPr lang="en-US" sz="1200" dirty="0"/>
          </a:p>
          <a:p>
            <a:endParaRPr lang="en-US" sz="1200" b="1" dirty="0"/>
          </a:p>
        </p:txBody>
      </p:sp>
      <p:sp>
        <p:nvSpPr>
          <p:cNvPr id="16" name="TextBox 15"/>
          <p:cNvSpPr txBox="1"/>
          <p:nvPr/>
        </p:nvSpPr>
        <p:spPr>
          <a:xfrm>
            <a:off x="4507326" y="6048310"/>
            <a:ext cx="5078677" cy="461665"/>
          </a:xfrm>
          <a:prstGeom prst="rect">
            <a:avLst/>
          </a:prstGeom>
          <a:noFill/>
        </p:spPr>
        <p:txBody>
          <a:bodyPr wrap="square" rtlCol="0">
            <a:spAutoFit/>
          </a:bodyPr>
          <a:lstStyle/>
          <a:p>
            <a:r>
              <a:rPr lang="en-US" sz="1200" dirty="0" smtClean="0"/>
              <a:t>.../</a:t>
            </a:r>
            <a:r>
              <a:rPr lang="en-US" sz="1200" dirty="0" err="1" smtClean="0"/>
              <a:t>CrimeData.svc</a:t>
            </a:r>
            <a:r>
              <a:rPr lang="en-US" sz="1200" dirty="0" smtClean="0"/>
              <a:t>/</a:t>
            </a:r>
            <a:r>
              <a:rPr lang="en-US" sz="1200" b="1" dirty="0" err="1" smtClean="0"/>
              <a:t>CityCrimes</a:t>
            </a:r>
            <a:endParaRPr lang="en-US" sz="1200" b="1" dirty="0" smtClean="0"/>
          </a:p>
          <a:p>
            <a:endParaRPr lang="en-US" sz="1200" b="1" dirty="0"/>
          </a:p>
        </p:txBody>
      </p:sp>
      <p:sp>
        <p:nvSpPr>
          <p:cNvPr id="10" name="Title 1"/>
          <p:cNvSpPr>
            <a:spLocks noGrp="1"/>
          </p:cNvSpPr>
          <p:nvPr>
            <p:ph type="title"/>
          </p:nvPr>
        </p:nvSpPr>
        <p:spPr/>
        <p:txBody>
          <a:bodyPr>
            <a:normAutofit/>
          </a:bodyPr>
          <a:lstStyle/>
          <a:p>
            <a:r>
              <a:rPr lang="en-US" sz="3600" dirty="0" smtClean="0"/>
              <a:t>LightSwitch OData Service Mapping</a:t>
            </a:r>
            <a:endParaRPr lang="en-US" sz="3600" dirty="0"/>
          </a:p>
        </p:txBody>
      </p:sp>
      <p:sp>
        <p:nvSpPr>
          <p:cNvPr id="2" name="Text Placeholder 1"/>
          <p:cNvSpPr>
            <a:spLocks noGrp="1"/>
          </p:cNvSpPr>
          <p:nvPr>
            <p:ph type="body" sz="quarter" idx="10"/>
          </p:nvPr>
        </p:nvSpPr>
        <p:spPr/>
        <p:txBody>
          <a:bodyPr/>
          <a:lstStyle/>
          <a:p>
            <a:r>
              <a:rPr lang="en-US" dirty="0" smtClean="0"/>
              <a:t>Access the service endpoints by data source name</a:t>
            </a:r>
          </a:p>
          <a:p>
            <a:r>
              <a:rPr lang="en-US" dirty="0"/>
              <a:t>Use standard </a:t>
            </a:r>
            <a:r>
              <a:rPr lang="en-US" dirty="0" err="1">
                <a:hlinkClick r:id="rId4"/>
              </a:rPr>
              <a:t>OData</a:t>
            </a:r>
            <a:r>
              <a:rPr lang="en-US" dirty="0">
                <a:hlinkClick r:id="rId4"/>
              </a:rPr>
              <a:t> URI conventions </a:t>
            </a:r>
            <a:r>
              <a:rPr lang="en-US" dirty="0"/>
              <a:t>for CRUD </a:t>
            </a:r>
            <a:r>
              <a:rPr lang="en-US" dirty="0" smtClean="0"/>
              <a:t>operations</a:t>
            </a:r>
            <a:endParaRPr lang="en-US" dirty="0"/>
          </a:p>
        </p:txBody>
      </p:sp>
    </p:spTree>
    <p:extLst>
      <p:ext uri="{BB962C8B-B14F-4D97-AF65-F5344CB8AC3E}">
        <p14:creationId xmlns:p14="http://schemas.microsoft.com/office/powerpoint/2010/main" val="2666925371"/>
      </p:ext>
    </p:extLst>
  </p:cSld>
  <p:clrMapOvr>
    <a:masterClrMapping/>
  </p:clrMapOvr>
  <p:transition>
    <p:fade/>
  </p:transition>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Jay Schmelzer</External_x0020_Speaker>
    <Session_x0020_Code xmlns="2295e2e7-0eeb-498e-8716-217bb2ee6ee3"> DEV348</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microsoft.com/office/2006/metadata/properties"/>
    <ds:schemaRef ds:uri="2295e2e7-0eeb-498e-8716-217bb2ee6ee3"/>
    <ds:schemaRef ds:uri="http://purl.org/dc/term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http://schemas.openxmlformats.org/package/2006/metadata/core-properties"/>
    <ds:schemaRef ds:uri="8b529f77-48ab-4581-b468-93f09345b8aa"/>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828</TotalTime>
  <Words>1337</Words>
  <Application>Microsoft Office PowerPoint</Application>
  <PresentationFormat>Custom</PresentationFormat>
  <Paragraphs>179</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TechEd_2012_Template_16x9</vt:lpstr>
      <vt:lpstr>White with Consolas font for code slides</vt:lpstr>
      <vt:lpstr>Building Business Applications in LightSwitch</vt:lpstr>
      <vt:lpstr>What is LightSwitch for Visual Studio 2012?</vt:lpstr>
      <vt:lpstr>Hello LightSwitch</vt:lpstr>
      <vt:lpstr>The LightSwitch Development Experience</vt:lpstr>
      <vt:lpstr>LightSwitch Architecture</vt:lpstr>
      <vt:lpstr>LightSwitch for Visual Studio 2012 Design Goals</vt:lpstr>
      <vt:lpstr>LightSwitch for Visual Studio 2012 Enhancements</vt:lpstr>
      <vt:lpstr>Building and Consuming OData Services w/LightSwitch</vt:lpstr>
      <vt:lpstr>LightSwitch OData Service Mapping</vt:lpstr>
      <vt:lpstr>LightSwitch OData Service Architecture</vt:lpstr>
      <vt:lpstr>LightSwitch for Visual Studio 2012 Enhancements (cont.)</vt:lpstr>
      <vt:lpstr>UI Design Improvements</vt:lpstr>
      <vt:lpstr>Deployment Improvements</vt:lpstr>
      <vt:lpstr>LightSwitch for Visual Studio 2012</vt:lpstr>
      <vt:lpstr>Join the Growing Community!</vt:lpstr>
      <vt:lpstr>DEV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Business Applications in LightSwitch</dc:title>
  <dc:subject>TechEd 2012</dc:subject>
  <dc:creator>Jay Schmelzer</dc:creator>
  <cp:keywords>TechEd 2012</cp:keywords>
  <dc:description>Template: Jordan Cayabyab, Artitudes Design
Formatting:
Event Date: June 11-14, 2012
Event Location: Orlando, FL
Audience Type: IT Pros, Developers</dc:description>
  <cp:lastModifiedBy>Shows</cp:lastModifiedBy>
  <cp:revision>22</cp:revision>
  <cp:lastPrinted>2010-05-11T05:02:34Z</cp:lastPrinted>
  <dcterms:created xsi:type="dcterms:W3CDTF">2012-05-09T16:28:51Z</dcterms:created>
  <dcterms:modified xsi:type="dcterms:W3CDTF">2012-06-14T18:58:57Z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