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9"/>
  </p:notesMasterIdLst>
  <p:handoutMasterIdLst>
    <p:handoutMasterId r:id="rId30"/>
  </p:handoutMasterIdLst>
  <p:sldIdLst>
    <p:sldId id="257" r:id="rId6"/>
    <p:sldId id="325" r:id="rId7"/>
    <p:sldId id="320" r:id="rId8"/>
    <p:sldId id="326" r:id="rId9"/>
    <p:sldId id="327" r:id="rId10"/>
    <p:sldId id="330" r:id="rId11"/>
    <p:sldId id="328" r:id="rId12"/>
    <p:sldId id="329" r:id="rId13"/>
    <p:sldId id="331" r:id="rId14"/>
    <p:sldId id="332" r:id="rId15"/>
    <p:sldId id="339" r:id="rId16"/>
    <p:sldId id="340" r:id="rId17"/>
    <p:sldId id="341" r:id="rId18"/>
    <p:sldId id="342" r:id="rId19"/>
    <p:sldId id="266" r:id="rId20"/>
    <p:sldId id="343" r:id="rId21"/>
    <p:sldId id="311" r:id="rId22"/>
    <p:sldId id="344" r:id="rId23"/>
    <p:sldId id="313" r:id="rId24"/>
    <p:sldId id="314" r:id="rId25"/>
    <p:sldId id="315" r:id="rId26"/>
    <p:sldId id="271" r:id="rId27"/>
    <p:sldId id="256" r:id="rId2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94633" autoAdjust="0"/>
  </p:normalViewPr>
  <p:slideViewPr>
    <p:cSldViewPr>
      <p:cViewPr varScale="1">
        <p:scale>
          <a:sx n="115" d="100"/>
          <a:sy n="115" d="100"/>
        </p:scale>
        <p:origin x="-882"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1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A1E57B-A830-42EA-A6F9-A4F80FE751BA}"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DBE35DEE-B721-418E-B44F-96BE6B786F6D}">
      <dgm:prSet phldrT="[Text]"/>
      <dgm:spPr/>
      <dgm:t>
        <a:bodyPr/>
        <a:lstStyle/>
        <a:p>
          <a:r>
            <a:rPr lang="en-US" dirty="0" smtClean="0"/>
            <a:t>Runtime Experience Team</a:t>
          </a:r>
          <a:endParaRPr lang="en-US" dirty="0"/>
        </a:p>
      </dgm:t>
    </dgm:pt>
    <dgm:pt modelId="{ECD3B3E5-EE10-4AC4-9E22-E9D4869CB24B}" type="parTrans" cxnId="{3CEC1ECB-1DD8-41C4-899A-02A7FD7C8281}">
      <dgm:prSet/>
      <dgm:spPr/>
      <dgm:t>
        <a:bodyPr/>
        <a:lstStyle/>
        <a:p>
          <a:endParaRPr lang="en-US"/>
        </a:p>
      </dgm:t>
    </dgm:pt>
    <dgm:pt modelId="{ABDA365D-3C6E-4964-892F-C426499FB2E9}" type="sibTrans" cxnId="{3CEC1ECB-1DD8-41C4-899A-02A7FD7C8281}">
      <dgm:prSet/>
      <dgm:spPr/>
      <dgm:t>
        <a:bodyPr/>
        <a:lstStyle/>
        <a:p>
          <a:endParaRPr lang="en-US"/>
        </a:p>
      </dgm:t>
    </dgm:pt>
    <dgm:pt modelId="{9F550ED3-E80C-4C8C-8E85-ADFBBB676046}">
      <dgm:prSet phldrT="[Text]"/>
      <dgm:spPr/>
      <dgm:t>
        <a:bodyPr/>
        <a:lstStyle/>
        <a:p>
          <a:r>
            <a:rPr lang="en-US" dirty="0" smtClean="0"/>
            <a:t>JavaScript </a:t>
          </a:r>
          <a:r>
            <a:rPr lang="en-US" smtClean="0"/>
            <a:t>[Chakra]</a:t>
          </a:r>
          <a:endParaRPr lang="en-US" dirty="0"/>
        </a:p>
      </dgm:t>
    </dgm:pt>
    <dgm:pt modelId="{6C71F53A-997F-4A9B-A2B5-A421FD393381}" type="parTrans" cxnId="{5580DE13-0F8A-4851-825C-29133D14478D}">
      <dgm:prSet/>
      <dgm:spPr/>
      <dgm:t>
        <a:bodyPr/>
        <a:lstStyle/>
        <a:p>
          <a:endParaRPr lang="en-US"/>
        </a:p>
      </dgm:t>
    </dgm:pt>
    <dgm:pt modelId="{611F6967-38F6-472C-9E70-8A723DC14829}" type="sibTrans" cxnId="{5580DE13-0F8A-4851-825C-29133D14478D}">
      <dgm:prSet/>
      <dgm:spPr/>
      <dgm:t>
        <a:bodyPr/>
        <a:lstStyle/>
        <a:p>
          <a:endParaRPr lang="en-US" dirty="0"/>
        </a:p>
      </dgm:t>
    </dgm:pt>
    <dgm:pt modelId="{6AA4EF9A-05EA-4C99-B692-35155D8B9B76}">
      <dgm:prSet phldrT="[Text]"/>
      <dgm:spPr/>
      <dgm:t>
        <a:bodyPr/>
        <a:lstStyle/>
        <a:p>
          <a:r>
            <a:rPr lang="en-US" dirty="0" smtClean="0"/>
            <a:t>C#/VB &amp; CLR</a:t>
          </a:r>
          <a:endParaRPr lang="en-US" dirty="0"/>
        </a:p>
      </dgm:t>
    </dgm:pt>
    <dgm:pt modelId="{B4992F47-B9AB-44C8-BBDA-487EDE08F396}" type="parTrans" cxnId="{57DF2F53-BD4B-4C8D-85FE-58CBA4576032}">
      <dgm:prSet/>
      <dgm:spPr/>
      <dgm:t>
        <a:bodyPr/>
        <a:lstStyle/>
        <a:p>
          <a:endParaRPr lang="en-US"/>
        </a:p>
      </dgm:t>
    </dgm:pt>
    <dgm:pt modelId="{E692F8C2-B369-45B7-BACA-AC5E304E156C}" type="sibTrans" cxnId="{57DF2F53-BD4B-4C8D-85FE-58CBA4576032}">
      <dgm:prSet/>
      <dgm:spPr/>
      <dgm:t>
        <a:bodyPr/>
        <a:lstStyle/>
        <a:p>
          <a:endParaRPr lang="en-US" dirty="0"/>
        </a:p>
      </dgm:t>
    </dgm:pt>
    <dgm:pt modelId="{843C5E07-40B3-4146-9CE3-A4E89CE74D65}">
      <dgm:prSet phldrT="[Text]"/>
      <dgm:spPr/>
      <dgm:t>
        <a:bodyPr/>
        <a:lstStyle/>
        <a:p>
          <a:r>
            <a:rPr lang="en-US" dirty="0" smtClean="0"/>
            <a:t>C++ &amp; Windows SDK</a:t>
          </a:r>
          <a:endParaRPr lang="en-US" dirty="0"/>
        </a:p>
      </dgm:t>
    </dgm:pt>
    <dgm:pt modelId="{FE5F84D8-07E8-4EF6-949A-F083563D8E34}" type="parTrans" cxnId="{E61B0BE5-C923-40A2-8A87-AB2082428994}">
      <dgm:prSet/>
      <dgm:spPr/>
      <dgm:t>
        <a:bodyPr/>
        <a:lstStyle/>
        <a:p>
          <a:endParaRPr lang="en-US"/>
        </a:p>
      </dgm:t>
    </dgm:pt>
    <dgm:pt modelId="{D5475F13-DEF2-404F-A0DB-5A410D67AAD5}" type="sibTrans" cxnId="{E61B0BE5-C923-40A2-8A87-AB2082428994}">
      <dgm:prSet/>
      <dgm:spPr/>
      <dgm:t>
        <a:bodyPr/>
        <a:lstStyle/>
        <a:p>
          <a:endParaRPr lang="en-US" dirty="0"/>
        </a:p>
      </dgm:t>
    </dgm:pt>
    <dgm:pt modelId="{EE427525-CF83-4632-BDB8-894C188D2745}" type="pres">
      <dgm:prSet presAssocID="{73A1E57B-A830-42EA-A6F9-A4F80FE751BA}" presName="Name0" presStyleCnt="0">
        <dgm:presLayoutVars>
          <dgm:chMax val="1"/>
          <dgm:dir/>
          <dgm:animLvl val="ctr"/>
          <dgm:resizeHandles val="exact"/>
        </dgm:presLayoutVars>
      </dgm:prSet>
      <dgm:spPr/>
      <dgm:t>
        <a:bodyPr/>
        <a:lstStyle/>
        <a:p>
          <a:endParaRPr lang="en-US"/>
        </a:p>
      </dgm:t>
    </dgm:pt>
    <dgm:pt modelId="{F5A8977F-4B8B-4CD1-8D26-4CD6A7EE1659}" type="pres">
      <dgm:prSet presAssocID="{DBE35DEE-B721-418E-B44F-96BE6B786F6D}" presName="centerShape" presStyleLbl="node0" presStyleIdx="0" presStyleCnt="1"/>
      <dgm:spPr/>
      <dgm:t>
        <a:bodyPr/>
        <a:lstStyle/>
        <a:p>
          <a:endParaRPr lang="en-US"/>
        </a:p>
      </dgm:t>
    </dgm:pt>
    <dgm:pt modelId="{AE4BB898-0547-4FD0-BDDD-26A57C6A54B0}" type="pres">
      <dgm:prSet presAssocID="{9F550ED3-E80C-4C8C-8E85-ADFBBB676046}" presName="node" presStyleLbl="node1" presStyleIdx="0" presStyleCnt="3">
        <dgm:presLayoutVars>
          <dgm:bulletEnabled val="1"/>
        </dgm:presLayoutVars>
      </dgm:prSet>
      <dgm:spPr/>
      <dgm:t>
        <a:bodyPr/>
        <a:lstStyle/>
        <a:p>
          <a:endParaRPr lang="en-US"/>
        </a:p>
      </dgm:t>
    </dgm:pt>
    <dgm:pt modelId="{9403B54A-F8B0-4FAD-BFC3-6900C4C21D4E}" type="pres">
      <dgm:prSet presAssocID="{9F550ED3-E80C-4C8C-8E85-ADFBBB676046}" presName="dummy" presStyleCnt="0"/>
      <dgm:spPr/>
    </dgm:pt>
    <dgm:pt modelId="{1ED44F89-E5E8-413D-9B72-C97B764D1877}" type="pres">
      <dgm:prSet presAssocID="{611F6967-38F6-472C-9E70-8A723DC14829}" presName="sibTrans" presStyleLbl="sibTrans2D1" presStyleIdx="0" presStyleCnt="3"/>
      <dgm:spPr/>
      <dgm:t>
        <a:bodyPr/>
        <a:lstStyle/>
        <a:p>
          <a:endParaRPr lang="en-US"/>
        </a:p>
      </dgm:t>
    </dgm:pt>
    <dgm:pt modelId="{7FC8903C-16FF-4D41-A411-9BE3FFB3CB0C}" type="pres">
      <dgm:prSet presAssocID="{6AA4EF9A-05EA-4C99-B692-35155D8B9B76}" presName="node" presStyleLbl="node1" presStyleIdx="1" presStyleCnt="3">
        <dgm:presLayoutVars>
          <dgm:bulletEnabled val="1"/>
        </dgm:presLayoutVars>
      </dgm:prSet>
      <dgm:spPr/>
      <dgm:t>
        <a:bodyPr/>
        <a:lstStyle/>
        <a:p>
          <a:endParaRPr lang="en-US"/>
        </a:p>
      </dgm:t>
    </dgm:pt>
    <dgm:pt modelId="{9384D363-675E-4FA3-B85B-0045A3820E32}" type="pres">
      <dgm:prSet presAssocID="{6AA4EF9A-05EA-4C99-B692-35155D8B9B76}" presName="dummy" presStyleCnt="0"/>
      <dgm:spPr/>
    </dgm:pt>
    <dgm:pt modelId="{11CAFD55-80D9-4E6D-B29B-6FA628A74177}" type="pres">
      <dgm:prSet presAssocID="{E692F8C2-B369-45B7-BACA-AC5E304E156C}" presName="sibTrans" presStyleLbl="sibTrans2D1" presStyleIdx="1" presStyleCnt="3"/>
      <dgm:spPr/>
      <dgm:t>
        <a:bodyPr/>
        <a:lstStyle/>
        <a:p>
          <a:endParaRPr lang="en-US"/>
        </a:p>
      </dgm:t>
    </dgm:pt>
    <dgm:pt modelId="{E9B3FBEC-9B1F-4832-8A17-6279F78AB17F}" type="pres">
      <dgm:prSet presAssocID="{843C5E07-40B3-4146-9CE3-A4E89CE74D65}" presName="node" presStyleLbl="node1" presStyleIdx="2" presStyleCnt="3">
        <dgm:presLayoutVars>
          <dgm:bulletEnabled val="1"/>
        </dgm:presLayoutVars>
      </dgm:prSet>
      <dgm:spPr/>
      <dgm:t>
        <a:bodyPr/>
        <a:lstStyle/>
        <a:p>
          <a:endParaRPr lang="en-US"/>
        </a:p>
      </dgm:t>
    </dgm:pt>
    <dgm:pt modelId="{C8B27E8B-90EA-4EFA-9755-1D574C888AB6}" type="pres">
      <dgm:prSet presAssocID="{843C5E07-40B3-4146-9CE3-A4E89CE74D65}" presName="dummy" presStyleCnt="0"/>
      <dgm:spPr/>
    </dgm:pt>
    <dgm:pt modelId="{D734BD2B-7EE9-459F-88BC-04DF914A688A}" type="pres">
      <dgm:prSet presAssocID="{D5475F13-DEF2-404F-A0DB-5A410D67AAD5}" presName="sibTrans" presStyleLbl="sibTrans2D1" presStyleIdx="2" presStyleCnt="3"/>
      <dgm:spPr/>
      <dgm:t>
        <a:bodyPr/>
        <a:lstStyle/>
        <a:p>
          <a:endParaRPr lang="en-US"/>
        </a:p>
      </dgm:t>
    </dgm:pt>
  </dgm:ptLst>
  <dgm:cxnLst>
    <dgm:cxn modelId="{CF5BF8C5-FE97-4F4D-B24B-DFEEA971867C}" type="presOf" srcId="{6AA4EF9A-05EA-4C99-B692-35155D8B9B76}" destId="{7FC8903C-16FF-4D41-A411-9BE3FFB3CB0C}" srcOrd="0" destOrd="0" presId="urn:microsoft.com/office/officeart/2005/8/layout/radial6"/>
    <dgm:cxn modelId="{2545ECEC-8E2A-42BF-8044-ACD3652068DB}" type="presOf" srcId="{9F550ED3-E80C-4C8C-8E85-ADFBBB676046}" destId="{AE4BB898-0547-4FD0-BDDD-26A57C6A54B0}" srcOrd="0" destOrd="0" presId="urn:microsoft.com/office/officeart/2005/8/layout/radial6"/>
    <dgm:cxn modelId="{3732EDF3-7C5C-466A-AAA8-37368B4C2210}" type="presOf" srcId="{D5475F13-DEF2-404F-A0DB-5A410D67AAD5}" destId="{D734BD2B-7EE9-459F-88BC-04DF914A688A}" srcOrd="0" destOrd="0" presId="urn:microsoft.com/office/officeart/2005/8/layout/radial6"/>
    <dgm:cxn modelId="{3CEC1ECB-1DD8-41C4-899A-02A7FD7C8281}" srcId="{73A1E57B-A830-42EA-A6F9-A4F80FE751BA}" destId="{DBE35DEE-B721-418E-B44F-96BE6B786F6D}" srcOrd="0" destOrd="0" parTransId="{ECD3B3E5-EE10-4AC4-9E22-E9D4869CB24B}" sibTransId="{ABDA365D-3C6E-4964-892F-C426499FB2E9}"/>
    <dgm:cxn modelId="{5580DE13-0F8A-4851-825C-29133D14478D}" srcId="{DBE35DEE-B721-418E-B44F-96BE6B786F6D}" destId="{9F550ED3-E80C-4C8C-8E85-ADFBBB676046}" srcOrd="0" destOrd="0" parTransId="{6C71F53A-997F-4A9B-A2B5-A421FD393381}" sibTransId="{611F6967-38F6-472C-9E70-8A723DC14829}"/>
    <dgm:cxn modelId="{86C466CA-18DA-4D1B-B776-44C8D351C6B6}" type="presOf" srcId="{E692F8C2-B369-45B7-BACA-AC5E304E156C}" destId="{11CAFD55-80D9-4E6D-B29B-6FA628A74177}" srcOrd="0" destOrd="0" presId="urn:microsoft.com/office/officeart/2005/8/layout/radial6"/>
    <dgm:cxn modelId="{57DF2F53-BD4B-4C8D-85FE-58CBA4576032}" srcId="{DBE35DEE-B721-418E-B44F-96BE6B786F6D}" destId="{6AA4EF9A-05EA-4C99-B692-35155D8B9B76}" srcOrd="1" destOrd="0" parTransId="{B4992F47-B9AB-44C8-BBDA-487EDE08F396}" sibTransId="{E692F8C2-B369-45B7-BACA-AC5E304E156C}"/>
    <dgm:cxn modelId="{9508FBD5-F8E9-4A6C-8B32-3A12C001B8E7}" type="presOf" srcId="{DBE35DEE-B721-418E-B44F-96BE6B786F6D}" destId="{F5A8977F-4B8B-4CD1-8D26-4CD6A7EE1659}" srcOrd="0" destOrd="0" presId="urn:microsoft.com/office/officeart/2005/8/layout/radial6"/>
    <dgm:cxn modelId="{7C9AD1D7-743F-4CD3-BDA7-B18CDC5B1A17}" type="presOf" srcId="{73A1E57B-A830-42EA-A6F9-A4F80FE751BA}" destId="{EE427525-CF83-4632-BDB8-894C188D2745}" srcOrd="0" destOrd="0" presId="urn:microsoft.com/office/officeart/2005/8/layout/radial6"/>
    <dgm:cxn modelId="{E61B0BE5-C923-40A2-8A87-AB2082428994}" srcId="{DBE35DEE-B721-418E-B44F-96BE6B786F6D}" destId="{843C5E07-40B3-4146-9CE3-A4E89CE74D65}" srcOrd="2" destOrd="0" parTransId="{FE5F84D8-07E8-4EF6-949A-F083563D8E34}" sibTransId="{D5475F13-DEF2-404F-A0DB-5A410D67AAD5}"/>
    <dgm:cxn modelId="{F206E125-515E-4AF5-974F-E27EAB603D98}" type="presOf" srcId="{843C5E07-40B3-4146-9CE3-A4E89CE74D65}" destId="{E9B3FBEC-9B1F-4832-8A17-6279F78AB17F}" srcOrd="0" destOrd="0" presId="urn:microsoft.com/office/officeart/2005/8/layout/radial6"/>
    <dgm:cxn modelId="{3E12F0AB-BED1-48BC-A762-C4C206ACEC55}" type="presOf" srcId="{611F6967-38F6-472C-9E70-8A723DC14829}" destId="{1ED44F89-E5E8-413D-9B72-C97B764D1877}" srcOrd="0" destOrd="0" presId="urn:microsoft.com/office/officeart/2005/8/layout/radial6"/>
    <dgm:cxn modelId="{DB9358D5-E57B-49C8-9745-393604CA63C7}" type="presParOf" srcId="{EE427525-CF83-4632-BDB8-894C188D2745}" destId="{F5A8977F-4B8B-4CD1-8D26-4CD6A7EE1659}" srcOrd="0" destOrd="0" presId="urn:microsoft.com/office/officeart/2005/8/layout/radial6"/>
    <dgm:cxn modelId="{4093A17F-0B77-44CB-AFEB-0B0B3BFCB947}" type="presParOf" srcId="{EE427525-CF83-4632-BDB8-894C188D2745}" destId="{AE4BB898-0547-4FD0-BDDD-26A57C6A54B0}" srcOrd="1" destOrd="0" presId="urn:microsoft.com/office/officeart/2005/8/layout/radial6"/>
    <dgm:cxn modelId="{CFE295DB-8B03-4A54-AE18-FB68428A5B74}" type="presParOf" srcId="{EE427525-CF83-4632-BDB8-894C188D2745}" destId="{9403B54A-F8B0-4FAD-BFC3-6900C4C21D4E}" srcOrd="2" destOrd="0" presId="urn:microsoft.com/office/officeart/2005/8/layout/radial6"/>
    <dgm:cxn modelId="{208E7D66-35DC-4588-847F-FF11AE75CAEB}" type="presParOf" srcId="{EE427525-CF83-4632-BDB8-894C188D2745}" destId="{1ED44F89-E5E8-413D-9B72-C97B764D1877}" srcOrd="3" destOrd="0" presId="urn:microsoft.com/office/officeart/2005/8/layout/radial6"/>
    <dgm:cxn modelId="{88C1B4EE-372F-43E7-A9CE-B405456A35A2}" type="presParOf" srcId="{EE427525-CF83-4632-BDB8-894C188D2745}" destId="{7FC8903C-16FF-4D41-A411-9BE3FFB3CB0C}" srcOrd="4" destOrd="0" presId="urn:microsoft.com/office/officeart/2005/8/layout/radial6"/>
    <dgm:cxn modelId="{91C9F4C3-6EB8-40B6-8C60-2BE4D8EC6421}" type="presParOf" srcId="{EE427525-CF83-4632-BDB8-894C188D2745}" destId="{9384D363-675E-4FA3-B85B-0045A3820E32}" srcOrd="5" destOrd="0" presId="urn:microsoft.com/office/officeart/2005/8/layout/radial6"/>
    <dgm:cxn modelId="{975F36C8-B9F1-4BAF-A12C-0C1B14327BDE}" type="presParOf" srcId="{EE427525-CF83-4632-BDB8-894C188D2745}" destId="{11CAFD55-80D9-4E6D-B29B-6FA628A74177}" srcOrd="6" destOrd="0" presId="urn:microsoft.com/office/officeart/2005/8/layout/radial6"/>
    <dgm:cxn modelId="{7E964812-6733-4C69-817A-BC5519A38BA7}" type="presParOf" srcId="{EE427525-CF83-4632-BDB8-894C188D2745}" destId="{E9B3FBEC-9B1F-4832-8A17-6279F78AB17F}" srcOrd="7" destOrd="0" presId="urn:microsoft.com/office/officeart/2005/8/layout/radial6"/>
    <dgm:cxn modelId="{B520DDB3-3E7D-4764-8731-3FACEC17D8B1}" type="presParOf" srcId="{EE427525-CF83-4632-BDB8-894C188D2745}" destId="{C8B27E8B-90EA-4EFA-9755-1D574C888AB6}" srcOrd="8" destOrd="0" presId="urn:microsoft.com/office/officeart/2005/8/layout/radial6"/>
    <dgm:cxn modelId="{2806F6A8-C18E-4413-B28F-5AE683EFFB0F}" type="presParOf" srcId="{EE427525-CF83-4632-BDB8-894C188D2745}" destId="{D734BD2B-7EE9-459F-88BC-04DF914A688A}"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4BD2B-7EE9-459F-88BC-04DF914A688A}">
      <dsp:nvSpPr>
        <dsp:cNvPr id="0" name=""/>
        <dsp:cNvSpPr/>
      </dsp:nvSpPr>
      <dsp:spPr>
        <a:xfrm>
          <a:off x="802896" y="672394"/>
          <a:ext cx="4491718" cy="4491718"/>
        </a:xfrm>
        <a:prstGeom prst="blockArc">
          <a:avLst>
            <a:gd name="adj1" fmla="val 900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CAFD55-80D9-4E6D-B29B-6FA628A74177}">
      <dsp:nvSpPr>
        <dsp:cNvPr id="0" name=""/>
        <dsp:cNvSpPr/>
      </dsp:nvSpPr>
      <dsp:spPr>
        <a:xfrm>
          <a:off x="802896" y="672394"/>
          <a:ext cx="4491718" cy="4491718"/>
        </a:xfrm>
        <a:prstGeom prst="blockArc">
          <a:avLst>
            <a:gd name="adj1" fmla="val 1800000"/>
            <a:gd name="adj2" fmla="val 90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D44F89-E5E8-413D-9B72-C97B764D1877}">
      <dsp:nvSpPr>
        <dsp:cNvPr id="0" name=""/>
        <dsp:cNvSpPr/>
      </dsp:nvSpPr>
      <dsp:spPr>
        <a:xfrm>
          <a:off x="802896" y="672394"/>
          <a:ext cx="4491718" cy="4491718"/>
        </a:xfrm>
        <a:prstGeom prst="blockArc">
          <a:avLst>
            <a:gd name="adj1" fmla="val 16200000"/>
            <a:gd name="adj2" fmla="val 18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A8977F-4B8B-4CD1-8D26-4CD6A7EE1659}">
      <dsp:nvSpPr>
        <dsp:cNvPr id="0" name=""/>
        <dsp:cNvSpPr/>
      </dsp:nvSpPr>
      <dsp:spPr>
        <a:xfrm>
          <a:off x="2015632" y="1885131"/>
          <a:ext cx="2066246" cy="20662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Runtime Experience Team</a:t>
          </a:r>
          <a:endParaRPr lang="en-US" sz="2300" kern="1200" dirty="0"/>
        </a:p>
      </dsp:txBody>
      <dsp:txXfrm>
        <a:off x="2318227" y="2187726"/>
        <a:ext cx="1461056" cy="1461056"/>
      </dsp:txXfrm>
    </dsp:sp>
    <dsp:sp modelId="{AE4BB898-0547-4FD0-BDDD-26A57C6A54B0}">
      <dsp:nvSpPr>
        <dsp:cNvPr id="0" name=""/>
        <dsp:cNvSpPr/>
      </dsp:nvSpPr>
      <dsp:spPr>
        <a:xfrm>
          <a:off x="2325569" y="1278"/>
          <a:ext cx="1446372" cy="14463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JavaScript </a:t>
          </a:r>
          <a:r>
            <a:rPr lang="en-US" sz="1700" kern="1200" smtClean="0"/>
            <a:t>[Chakra]</a:t>
          </a:r>
          <a:endParaRPr lang="en-US" sz="1700" kern="1200" dirty="0"/>
        </a:p>
      </dsp:txBody>
      <dsp:txXfrm>
        <a:off x="2537385" y="213094"/>
        <a:ext cx="1022740" cy="1022740"/>
      </dsp:txXfrm>
    </dsp:sp>
    <dsp:sp modelId="{7FC8903C-16FF-4D41-A411-9BE3FFB3CB0C}">
      <dsp:nvSpPr>
        <dsp:cNvPr id="0" name=""/>
        <dsp:cNvSpPr/>
      </dsp:nvSpPr>
      <dsp:spPr>
        <a:xfrm>
          <a:off x="4225447" y="3291962"/>
          <a:ext cx="1446372" cy="14463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C#/VB &amp; CLR</a:t>
          </a:r>
          <a:endParaRPr lang="en-US" sz="1700" kern="1200" dirty="0"/>
        </a:p>
      </dsp:txBody>
      <dsp:txXfrm>
        <a:off x="4437263" y="3503778"/>
        <a:ext cx="1022740" cy="1022740"/>
      </dsp:txXfrm>
    </dsp:sp>
    <dsp:sp modelId="{E9B3FBEC-9B1F-4832-8A17-6279F78AB17F}">
      <dsp:nvSpPr>
        <dsp:cNvPr id="0" name=""/>
        <dsp:cNvSpPr/>
      </dsp:nvSpPr>
      <dsp:spPr>
        <a:xfrm>
          <a:off x="425691" y="3291962"/>
          <a:ext cx="1446372" cy="14463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 &amp; Windows SDK</a:t>
          </a:r>
          <a:endParaRPr lang="en-US" sz="1700" kern="1200" dirty="0"/>
        </a:p>
      </dsp:txBody>
      <dsp:txXfrm>
        <a:off x="637507" y="3503778"/>
        <a:ext cx="1022740" cy="102274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lam@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hyperlink" Target="http://twitter.com/" TargetMode="External"/><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www.facebook.com/visualstudio" TargetMode="External"/><Relationship Id="rId5" Type="http://schemas.openxmlformats.org/officeDocument/2006/relationships/hyperlink" Target="http://blogs.msdn.com/b/jasonz/" TargetMode="External"/><Relationship Id="rId4" Type="http://schemas.openxmlformats.org/officeDocument/2006/relationships/hyperlink" Target="http://www.microsoft.com/visualstudio/en-us" TargetMode="External"/><Relationship Id="rId9" Type="http://schemas.openxmlformats.org/officeDocument/2006/relationships/hyperlink" Target="http://blogs.msdn.com/b/somasegar/"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hyperlink" Target="http://microsoft.com/msdn"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6.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8.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pload.wikimedia.org/wikipedia/commons/e/ef/Anders_Hejlsberg.jpg"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upload.wikimedia.org/wikipedia/commons/4/44/AlanCooper.jpg"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upload.wikimedia.org/wikipedia/commons/0/09/BEich.jpg"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upload.wikimedia.org/wikipedia/commons/d/da/BjarneStroustrup.jpg"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Using Windows Runtime and SDK to build Metro style </a:t>
            </a:r>
            <a:r>
              <a:rPr lang="en-US" sz="3600" dirty="0" smtClean="0"/>
              <a:t>apps</a:t>
            </a:r>
            <a:endParaRPr lang="en-US" sz="3600" dirty="0"/>
          </a:p>
        </p:txBody>
      </p:sp>
      <p:sp>
        <p:nvSpPr>
          <p:cNvPr id="3" name="Subtitle 2"/>
          <p:cNvSpPr>
            <a:spLocks noGrp="1"/>
          </p:cNvSpPr>
          <p:nvPr>
            <p:ph type="subTitle" idx="1"/>
          </p:nvPr>
        </p:nvSpPr>
        <p:spPr/>
        <p:txBody>
          <a:bodyPr/>
          <a:lstStyle/>
          <a:p>
            <a:r>
              <a:rPr lang="en-US" dirty="0" smtClean="0"/>
              <a:t>John Lam</a:t>
            </a:r>
          </a:p>
          <a:p>
            <a:r>
              <a:rPr lang="en-US" dirty="0" smtClean="0"/>
              <a:t>Principal Program Manager Lead</a:t>
            </a:r>
          </a:p>
          <a:p>
            <a:r>
              <a:rPr lang="en-US" dirty="0" smtClean="0">
                <a:hlinkClick r:id="rId3"/>
              </a:rPr>
              <a:t>jlam@microsoft.com</a:t>
            </a:r>
            <a:r>
              <a:rPr lang="en-US" dirty="0" smtClean="0"/>
              <a:t>    @</a:t>
            </a:r>
            <a:r>
              <a:rPr lang="en-US" dirty="0" err="1" smtClean="0"/>
              <a:t>john_lam</a:t>
            </a:r>
            <a:endParaRPr lang="en-US" dirty="0" smtClean="0"/>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itle 1"/>
          <p:cNvSpPr txBox="1">
            <a:spLocks/>
          </p:cNvSpPr>
          <p:nvPr/>
        </p:nvSpPr>
        <p:spPr>
          <a:xfrm>
            <a:off x="519112" y="241723"/>
            <a:ext cx="11149013" cy="234949"/>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z="1800" b="0" dirty="0" smtClean="0">
                <a:solidFill>
                  <a:schemeClr val="tx1">
                    <a:alpha val="99000"/>
                  </a:schemeClr>
                </a:solidFill>
              </a:rPr>
              <a:t>DEV350</a:t>
            </a:r>
            <a:endParaRPr lang="en-US" sz="1800" b="0" dirty="0">
              <a:solidFill>
                <a:schemeClr val="tx1">
                  <a:alpha val="99000"/>
                </a:schemeClr>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341884" y="2492896"/>
            <a:ext cx="9546203" cy="867930"/>
          </a:xfrm>
          <a:prstGeom prst="rect">
            <a:avLst/>
          </a:prstGeom>
          <a:noFill/>
        </p:spPr>
        <p:txBody>
          <a:bodyPr wrap="none" lIns="91440" tIns="91440" rIns="91440" bIns="91440" rtlCol="0">
            <a:spAutoFit/>
          </a:bodyPr>
          <a:lstStyle/>
          <a:p>
            <a:pPr>
              <a:lnSpc>
                <a:spcPct val="90000"/>
              </a:lnSpc>
              <a:spcBef>
                <a:spcPct val="20000"/>
              </a:spcBef>
              <a:buSzPct val="90000"/>
            </a:pPr>
            <a:r>
              <a:rPr lang="en-US" sz="4800" dirty="0" smtClean="0">
                <a:solidFill>
                  <a:schemeClr val="tx1">
                    <a:alpha val="99000"/>
                  </a:schemeClr>
                </a:solidFill>
                <a:latin typeface="Segoe Script" pitchFamily="34" charset="0"/>
              </a:rPr>
              <a:t>No Programmer Left Behind</a:t>
            </a:r>
          </a:p>
        </p:txBody>
      </p:sp>
    </p:spTree>
    <p:extLst>
      <p:ext uri="{BB962C8B-B14F-4D97-AF65-F5344CB8AC3E}">
        <p14:creationId xmlns:p14="http://schemas.microsoft.com/office/powerpoint/2010/main" val="98778750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WinRT and the Metro style SDK</a:t>
            </a:r>
            <a:endParaRPr lang="en-US" dirty="0"/>
          </a:p>
        </p:txBody>
      </p:sp>
      <p:sp>
        <p:nvSpPr>
          <p:cNvPr id="14" name="Rectangle 13"/>
          <p:cNvSpPr/>
          <p:nvPr/>
        </p:nvSpPr>
        <p:spPr bwMode="auto">
          <a:xfrm>
            <a:off x="3070076" y="1703057"/>
            <a:ext cx="1863565" cy="26704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822960" rIns="91436" bIns="45718" numCol="1" rtlCol="0" anchor="t" anchorCtr="0" compatLnSpc="1">
            <a:prstTxWarp prst="textNoShape">
              <a:avLst/>
            </a:prstTxWarp>
          </a:bodyPr>
          <a:lstStyle/>
          <a:p>
            <a:pPr algn="ctr" defTabSz="914099" fontAlgn="base">
              <a:spcBef>
                <a:spcPct val="0"/>
              </a:spcBef>
              <a:spcAft>
                <a:spcPct val="0"/>
              </a:spcAft>
            </a:pPr>
            <a:r>
              <a:rPr lang="en-US" sz="2400" dirty="0" smtClean="0">
                <a:gradFill>
                  <a:gsLst>
                    <a:gs pos="0">
                      <a:schemeClr val="tx1"/>
                    </a:gs>
                    <a:gs pos="100000">
                      <a:schemeClr val="tx1"/>
                    </a:gs>
                  </a:gsLst>
                  <a:lin ang="5400000" scaled="0"/>
                </a:gradFill>
                <a:latin typeface="+mj-lt"/>
              </a:rPr>
              <a:t>Easily create apps</a:t>
            </a:r>
          </a:p>
        </p:txBody>
      </p:sp>
      <p:sp>
        <p:nvSpPr>
          <p:cNvPr id="35" name="Rectangle 34"/>
          <p:cNvSpPr/>
          <p:nvPr/>
        </p:nvSpPr>
        <p:spPr bwMode="auto">
          <a:xfrm>
            <a:off x="5387270" y="1674482"/>
            <a:ext cx="1863565" cy="267046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822960" rIns="91436" bIns="45718" numCol="1" rtlCol="0" anchor="t"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Rich apps that use all of Windows</a:t>
            </a:r>
            <a:endParaRPr lang="en-US" sz="2400" dirty="0">
              <a:solidFill>
                <a:schemeClr val="bg1"/>
              </a:solidFill>
            </a:endParaRPr>
          </a:p>
        </p:txBody>
      </p:sp>
      <p:sp>
        <p:nvSpPr>
          <p:cNvPr id="36" name="Rectangle 35"/>
          <p:cNvSpPr/>
          <p:nvPr/>
        </p:nvSpPr>
        <p:spPr bwMode="auto">
          <a:xfrm>
            <a:off x="7704464" y="1674482"/>
            <a:ext cx="1863565" cy="267046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822960" rIns="91436" bIns="45718" numCol="1" rtlCol="0" anchor="t"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mj-lt"/>
              </a:rPr>
              <a:t>High quality apps</a:t>
            </a:r>
          </a:p>
        </p:txBody>
      </p:sp>
      <p:sp>
        <p:nvSpPr>
          <p:cNvPr id="7" name="Rectangle 6"/>
          <p:cNvSpPr/>
          <p:nvPr/>
        </p:nvSpPr>
        <p:spPr bwMode="auto">
          <a:xfrm>
            <a:off x="3087460" y="4637695"/>
            <a:ext cx="6480570" cy="8382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mj-lt"/>
              </a:rPr>
              <a:t>WinRT and the Metro style SDK</a:t>
            </a:r>
          </a:p>
        </p:txBody>
      </p:sp>
    </p:spTree>
    <p:extLst>
      <p:ext uri="{BB962C8B-B14F-4D97-AF65-F5344CB8AC3E}">
        <p14:creationId xmlns:p14="http://schemas.microsoft.com/office/powerpoint/2010/main" val="1175934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5" grpId="0" animBg="1"/>
      <p:bldP spid="3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WinRT and the Metro style SDK</a:t>
            </a:r>
            <a:endParaRPr lang="en-US" dirty="0"/>
          </a:p>
        </p:txBody>
      </p:sp>
      <p:sp>
        <p:nvSpPr>
          <p:cNvPr id="14" name="Rectangle 13"/>
          <p:cNvSpPr/>
          <p:nvPr/>
        </p:nvSpPr>
        <p:spPr bwMode="auto">
          <a:xfrm>
            <a:off x="668168" y="2395053"/>
            <a:ext cx="1863565" cy="26704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822960" rIns="91436" bIns="45718" numCol="1" rtlCol="0" anchor="t" anchorCtr="0" compatLnSpc="1">
            <a:prstTxWarp prst="textNoShape">
              <a:avLst/>
            </a:prstTxWarp>
          </a:bodyPr>
          <a:lstStyle/>
          <a:p>
            <a:pPr algn="ctr" defTabSz="914099" fontAlgn="base">
              <a:spcBef>
                <a:spcPct val="0"/>
              </a:spcBef>
              <a:spcAft>
                <a:spcPct val="0"/>
              </a:spcAft>
            </a:pPr>
            <a:r>
              <a:rPr lang="en-US" sz="2400" dirty="0" smtClean="0">
                <a:gradFill>
                  <a:gsLst>
                    <a:gs pos="0">
                      <a:schemeClr val="tx1"/>
                    </a:gs>
                    <a:gs pos="100000">
                      <a:schemeClr val="tx1"/>
                    </a:gs>
                  </a:gsLst>
                  <a:lin ang="5400000" scaled="0"/>
                </a:gradFill>
                <a:latin typeface="+mj-lt"/>
              </a:rPr>
              <a:t>Easily create apps</a:t>
            </a:r>
          </a:p>
        </p:txBody>
      </p:sp>
      <p:grpSp>
        <p:nvGrpSpPr>
          <p:cNvPr id="7" name="Group 6"/>
          <p:cNvGrpSpPr/>
          <p:nvPr/>
        </p:nvGrpSpPr>
        <p:grpSpPr>
          <a:xfrm>
            <a:off x="3874897" y="1663526"/>
            <a:ext cx="2867587" cy="4380657"/>
            <a:chOff x="3874897" y="1663526"/>
            <a:chExt cx="2867587" cy="4380657"/>
          </a:xfrm>
        </p:grpSpPr>
        <p:sp>
          <p:nvSpPr>
            <p:cNvPr id="3" name="Rectangle 2"/>
            <p:cNvSpPr/>
            <p:nvPr/>
          </p:nvSpPr>
          <p:spPr bwMode="auto">
            <a:xfrm>
              <a:off x="3874897" y="1663526"/>
              <a:ext cx="2867587" cy="146305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Use what you know</a:t>
              </a:r>
            </a:p>
          </p:txBody>
        </p:sp>
        <p:sp>
          <p:nvSpPr>
            <p:cNvPr id="8" name="Rectangle 7"/>
            <p:cNvSpPr/>
            <p:nvPr/>
          </p:nvSpPr>
          <p:spPr bwMode="auto">
            <a:xfrm>
              <a:off x="3874897" y="4581128"/>
              <a:ext cx="2867587" cy="146305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Use what you have</a:t>
              </a:r>
            </a:p>
          </p:txBody>
        </p:sp>
      </p:grpSp>
      <p:grpSp>
        <p:nvGrpSpPr>
          <p:cNvPr id="11" name="Group 10"/>
          <p:cNvGrpSpPr/>
          <p:nvPr/>
        </p:nvGrpSpPr>
        <p:grpSpPr>
          <a:xfrm>
            <a:off x="8034901" y="1124744"/>
            <a:ext cx="3244087" cy="2767599"/>
            <a:chOff x="8034901" y="1124744"/>
            <a:chExt cx="3244087" cy="2767599"/>
          </a:xfrm>
        </p:grpSpPr>
        <p:sp>
          <p:nvSpPr>
            <p:cNvPr id="4" name="Rectangle 3"/>
            <p:cNvSpPr/>
            <p:nvPr/>
          </p:nvSpPr>
          <p:spPr bwMode="auto">
            <a:xfrm>
              <a:off x="8038627" y="1124744"/>
              <a:ext cx="3240361" cy="767858"/>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u="sng" dirty="0">
                  <a:solidFill>
                    <a:srgbClr val="FFFFFF">
                      <a:alpha val="98824"/>
                    </a:srgbClr>
                  </a:solidFill>
                  <a:latin typeface="Segoe UI" pitchFamily="34" charset="0"/>
                  <a:ea typeface="Segoe UI" pitchFamily="34" charset="0"/>
                  <a:cs typeface="Segoe UI" pitchFamily="34" charset="0"/>
                </a:rPr>
                <a:t>HTML/CSS/JavaScript</a:t>
              </a:r>
            </a:p>
          </p:txBody>
        </p:sp>
        <p:sp>
          <p:nvSpPr>
            <p:cNvPr id="5" name="Rectangle 4"/>
            <p:cNvSpPr/>
            <p:nvPr/>
          </p:nvSpPr>
          <p:spPr bwMode="auto">
            <a:xfrm>
              <a:off x="8038628" y="2125282"/>
              <a:ext cx="3240360" cy="767858"/>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u="sng" dirty="0">
                  <a:solidFill>
                    <a:srgbClr val="FFFFFF">
                      <a:alpha val="98824"/>
                    </a:srgbClr>
                  </a:solidFill>
                  <a:latin typeface="Segoe UI" pitchFamily="34" charset="0"/>
                  <a:ea typeface="Segoe UI" pitchFamily="34" charset="0"/>
                  <a:cs typeface="Segoe UI" pitchFamily="34" charset="0"/>
                </a:rPr>
                <a:t>C#/VB/C++/XAML</a:t>
              </a:r>
            </a:p>
          </p:txBody>
        </p:sp>
        <p:sp>
          <p:nvSpPr>
            <p:cNvPr id="6" name="Rectangle 5"/>
            <p:cNvSpPr/>
            <p:nvPr/>
          </p:nvSpPr>
          <p:spPr bwMode="auto">
            <a:xfrm>
              <a:off x="8034901" y="3112370"/>
              <a:ext cx="3244087" cy="779973"/>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u="sng" dirty="0">
                  <a:solidFill>
                    <a:srgbClr val="FFFFFF">
                      <a:alpha val="98824"/>
                    </a:srgbClr>
                  </a:solidFill>
                  <a:latin typeface="Segoe UI" pitchFamily="34" charset="0"/>
                  <a:ea typeface="Segoe UI" pitchFamily="34" charset="0"/>
                  <a:cs typeface="Segoe UI" pitchFamily="34" charset="0"/>
                </a:rPr>
                <a:t>C++/DirectX</a:t>
              </a:r>
            </a:p>
          </p:txBody>
        </p:sp>
      </p:grpSp>
      <p:grpSp>
        <p:nvGrpSpPr>
          <p:cNvPr id="12" name="Group 11"/>
          <p:cNvGrpSpPr/>
          <p:nvPr/>
        </p:nvGrpSpPr>
        <p:grpSpPr>
          <a:xfrm>
            <a:off x="8038628" y="4428422"/>
            <a:ext cx="3240360" cy="1808890"/>
            <a:chOff x="8038628" y="4428422"/>
            <a:chExt cx="3240360" cy="1808890"/>
          </a:xfrm>
        </p:grpSpPr>
        <p:sp>
          <p:nvSpPr>
            <p:cNvPr id="9" name="Rectangle 8"/>
            <p:cNvSpPr/>
            <p:nvPr/>
          </p:nvSpPr>
          <p:spPr bwMode="auto">
            <a:xfrm>
              <a:off x="8038628" y="5445224"/>
              <a:ext cx="3240360" cy="792088"/>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Your existing </a:t>
              </a:r>
              <a:r>
                <a:rPr lang="en-US" sz="2200" dirty="0" smtClean="0">
                  <a:solidFill>
                    <a:srgbClr val="FFFFFF">
                      <a:alpha val="98824"/>
                    </a:srgbClr>
                  </a:solidFill>
                  <a:latin typeface="Segoe UI" pitchFamily="34" charset="0"/>
                  <a:ea typeface="Segoe UI" pitchFamily="34" charset="0"/>
                  <a:cs typeface="Segoe UI" pitchFamily="34" charset="0"/>
                </a:rPr>
                <a:t>code</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0" name="Rectangle 9"/>
            <p:cNvSpPr/>
            <p:nvPr/>
          </p:nvSpPr>
          <p:spPr bwMode="auto">
            <a:xfrm>
              <a:off x="8038628" y="4428422"/>
              <a:ext cx="3240360" cy="767858"/>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3</a:t>
              </a:r>
              <a:r>
                <a:rPr lang="en-US" sz="2200" baseline="30000" dirty="0">
                  <a:solidFill>
                    <a:srgbClr val="FFFFFF">
                      <a:alpha val="98824"/>
                    </a:srgbClr>
                  </a:solidFill>
                  <a:latin typeface="Segoe UI" pitchFamily="34" charset="0"/>
                  <a:ea typeface="Segoe UI" pitchFamily="34" charset="0"/>
                  <a:cs typeface="Segoe UI" pitchFamily="34" charset="0"/>
                </a:rPr>
                <a:t>rd</a:t>
              </a:r>
              <a:r>
                <a:rPr lang="en-US" sz="2200" dirty="0">
                  <a:solidFill>
                    <a:srgbClr val="FFFFFF">
                      <a:alpha val="98824"/>
                    </a:srgbClr>
                  </a:solidFill>
                  <a:latin typeface="Segoe UI" pitchFamily="34" charset="0"/>
                  <a:ea typeface="Segoe UI" pitchFamily="34" charset="0"/>
                  <a:cs typeface="Segoe UI" pitchFamily="34" charset="0"/>
                </a:rPr>
                <a:t> party existing </a:t>
              </a:r>
              <a:r>
                <a:rPr lang="en-US" sz="2200" dirty="0" smtClean="0">
                  <a:solidFill>
                    <a:srgbClr val="FFFFFF">
                      <a:alpha val="98824"/>
                    </a:srgbClr>
                  </a:solidFill>
                  <a:latin typeface="Segoe UI" pitchFamily="34" charset="0"/>
                  <a:ea typeface="Segoe UI" pitchFamily="34" charset="0"/>
                  <a:cs typeface="Segoe UI" pitchFamily="34" charset="0"/>
                </a:rPr>
                <a:t>code</a:t>
              </a:r>
              <a:endParaRPr lang="en-US" sz="2200" dirty="0">
                <a:solidFill>
                  <a:srgbClr val="FFFFFF">
                    <a:alpha val="98824"/>
                  </a:srgbClr>
                </a:soli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807416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WinRT and the Metro style SDK</a:t>
            </a:r>
            <a:endParaRPr lang="en-US" dirty="0"/>
          </a:p>
        </p:txBody>
      </p:sp>
      <p:sp>
        <p:nvSpPr>
          <p:cNvPr id="11" name="Rectangle 10"/>
          <p:cNvSpPr/>
          <p:nvPr/>
        </p:nvSpPr>
        <p:spPr bwMode="auto">
          <a:xfrm>
            <a:off x="1629916" y="2276872"/>
            <a:ext cx="1863565" cy="267046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822960" rIns="91436" bIns="45718" numCol="1" rtlCol="0" anchor="t" anchorCtr="0" compatLnSpc="1">
            <a:prstTxWarp prst="textNoShape">
              <a:avLst/>
            </a:prstTxWarp>
          </a:bodyPr>
          <a:lstStyle/>
          <a:p>
            <a:pPr algn="ctr" defTabSz="914099" fontAlgn="base">
              <a:spcBef>
                <a:spcPct val="0"/>
              </a:spcBef>
              <a:spcAft>
                <a:spcPct val="0"/>
              </a:spcAft>
            </a:pPr>
            <a:r>
              <a:rPr lang="en-US" sz="2400" dirty="0">
                <a:solidFill>
                  <a:schemeClr val="bg1"/>
                </a:solidFill>
              </a:rPr>
              <a:t>Rich apps that use all of </a:t>
            </a:r>
            <a:r>
              <a:rPr lang="en-US" sz="2400" dirty="0" smtClean="0">
                <a:solidFill>
                  <a:schemeClr val="bg1"/>
                </a:solidFill>
              </a:rPr>
              <a:t>Windows</a:t>
            </a:r>
            <a:endParaRPr lang="en-US" sz="2400" dirty="0">
              <a:solidFill>
                <a:schemeClr val="bg1"/>
              </a:solidFill>
            </a:endParaRPr>
          </a:p>
        </p:txBody>
      </p:sp>
      <p:grpSp>
        <p:nvGrpSpPr>
          <p:cNvPr id="4" name="Group 3"/>
          <p:cNvGrpSpPr/>
          <p:nvPr/>
        </p:nvGrpSpPr>
        <p:grpSpPr>
          <a:xfrm>
            <a:off x="4654251" y="2060847"/>
            <a:ext cx="6035939" cy="3242029"/>
            <a:chOff x="4654251" y="2060847"/>
            <a:chExt cx="6035939" cy="3242029"/>
          </a:xfrm>
        </p:grpSpPr>
        <p:sp>
          <p:nvSpPr>
            <p:cNvPr id="3" name="Rectangle 2"/>
            <p:cNvSpPr/>
            <p:nvPr/>
          </p:nvSpPr>
          <p:spPr bwMode="auto">
            <a:xfrm>
              <a:off x="4654251" y="2060847"/>
              <a:ext cx="2867587" cy="146305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Contracts</a:t>
              </a:r>
            </a:p>
          </p:txBody>
        </p:sp>
        <p:sp>
          <p:nvSpPr>
            <p:cNvPr id="8" name="Rectangle 7"/>
            <p:cNvSpPr/>
            <p:nvPr/>
          </p:nvSpPr>
          <p:spPr bwMode="auto">
            <a:xfrm>
              <a:off x="4661047" y="3839820"/>
              <a:ext cx="2867587" cy="146305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Capabilities</a:t>
              </a:r>
            </a:p>
          </p:txBody>
        </p:sp>
        <p:sp>
          <p:nvSpPr>
            <p:cNvPr id="12" name="Rectangle 11"/>
            <p:cNvSpPr/>
            <p:nvPr/>
          </p:nvSpPr>
          <p:spPr bwMode="auto">
            <a:xfrm>
              <a:off x="7822603" y="3839821"/>
              <a:ext cx="2867587" cy="146305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APIs</a:t>
              </a:r>
            </a:p>
          </p:txBody>
        </p:sp>
        <p:sp>
          <p:nvSpPr>
            <p:cNvPr id="13" name="Rectangle 12"/>
            <p:cNvSpPr/>
            <p:nvPr/>
          </p:nvSpPr>
          <p:spPr bwMode="auto">
            <a:xfrm>
              <a:off x="7822602" y="2060848"/>
              <a:ext cx="2867587" cy="146305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Samples</a:t>
              </a:r>
            </a:p>
          </p:txBody>
        </p:sp>
      </p:grpSp>
    </p:spTree>
    <p:extLst>
      <p:ext uri="{BB962C8B-B14F-4D97-AF65-F5344CB8AC3E}">
        <p14:creationId xmlns:p14="http://schemas.microsoft.com/office/powerpoint/2010/main" val="1857472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WinRT and the Metro style SDK</a:t>
            </a:r>
            <a:endParaRPr lang="en-US" dirty="0"/>
          </a:p>
        </p:txBody>
      </p:sp>
      <p:grpSp>
        <p:nvGrpSpPr>
          <p:cNvPr id="4" name="Group 3"/>
          <p:cNvGrpSpPr/>
          <p:nvPr/>
        </p:nvGrpSpPr>
        <p:grpSpPr>
          <a:xfrm>
            <a:off x="4654251" y="2060847"/>
            <a:ext cx="6035939" cy="3242029"/>
            <a:chOff x="4654251" y="2060847"/>
            <a:chExt cx="6035939" cy="3242029"/>
          </a:xfrm>
        </p:grpSpPr>
        <p:sp>
          <p:nvSpPr>
            <p:cNvPr id="3" name="Rectangle 2"/>
            <p:cNvSpPr/>
            <p:nvPr/>
          </p:nvSpPr>
          <p:spPr bwMode="auto">
            <a:xfrm>
              <a:off x="4654251" y="2060847"/>
              <a:ext cx="2867587" cy="146305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smtClean="0">
                  <a:solidFill>
                    <a:srgbClr val="FFFFFF">
                      <a:alpha val="98824"/>
                    </a:srgbClr>
                  </a:solidFill>
                  <a:latin typeface="Segoe UI" pitchFamily="34" charset="0"/>
                  <a:ea typeface="Segoe UI" pitchFamily="34" charset="0"/>
                  <a:cs typeface="Segoe UI" pitchFamily="34" charset="0"/>
                </a:rPr>
                <a:t>Async</a:t>
              </a:r>
              <a:r>
                <a:rPr lang="en-US" sz="2200" dirty="0" smtClean="0">
                  <a:solidFill>
                    <a:srgbClr val="FFFFFF">
                      <a:alpha val="98824"/>
                    </a:srgbClr>
                  </a:solidFill>
                  <a:latin typeface="Segoe UI" pitchFamily="34" charset="0"/>
                  <a:ea typeface="Segoe UI" pitchFamily="34" charset="0"/>
                  <a:cs typeface="Segoe UI" pitchFamily="34" charset="0"/>
                </a:rPr>
                <a:t> everywhere</a:t>
              </a:r>
            </a:p>
          </p:txBody>
        </p:sp>
        <p:sp>
          <p:nvSpPr>
            <p:cNvPr id="8" name="Rectangle 7"/>
            <p:cNvSpPr/>
            <p:nvPr/>
          </p:nvSpPr>
          <p:spPr bwMode="auto">
            <a:xfrm>
              <a:off x="4661047" y="3839820"/>
              <a:ext cx="2867587" cy="146305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Onboarding to Store</a:t>
              </a:r>
            </a:p>
          </p:txBody>
        </p:sp>
        <p:sp>
          <p:nvSpPr>
            <p:cNvPr id="12" name="Rectangle 11"/>
            <p:cNvSpPr/>
            <p:nvPr/>
          </p:nvSpPr>
          <p:spPr bwMode="auto">
            <a:xfrm>
              <a:off x="7822603" y="3839821"/>
              <a:ext cx="2867587" cy="146305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smtClean="0">
                  <a:solidFill>
                    <a:srgbClr val="FFFFFF">
                      <a:alpha val="98824"/>
                    </a:srgbClr>
                  </a:solidFill>
                  <a:latin typeface="Segoe UI" pitchFamily="34" charset="0"/>
                  <a:ea typeface="Segoe UI" pitchFamily="34" charset="0"/>
                  <a:cs typeface="Segoe UI" pitchFamily="34" charset="0"/>
                </a:rPr>
                <a:t>Trustworthy</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3" name="Rectangle 12"/>
            <p:cNvSpPr/>
            <p:nvPr/>
          </p:nvSpPr>
          <p:spPr bwMode="auto">
            <a:xfrm>
              <a:off x="7822602" y="2060848"/>
              <a:ext cx="2867587" cy="146305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Debugging</a:t>
              </a:r>
            </a:p>
          </p:txBody>
        </p:sp>
      </p:grpSp>
      <p:sp>
        <p:nvSpPr>
          <p:cNvPr id="9" name="Rectangle 8"/>
          <p:cNvSpPr/>
          <p:nvPr/>
        </p:nvSpPr>
        <p:spPr bwMode="auto">
          <a:xfrm>
            <a:off x="1197868" y="2285612"/>
            <a:ext cx="1863565" cy="267046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822960" rIns="91436" bIns="45718" numCol="1" rtlCol="0" anchor="t" anchorCtr="0" compatLnSpc="1">
            <a:prstTxWarp prst="textNoShape">
              <a:avLst/>
            </a:prstTxWarp>
          </a:bodyPr>
          <a:lstStyle/>
          <a:p>
            <a:pPr algn="ctr" defTabSz="914099" fontAlgn="base">
              <a:spcBef>
                <a:spcPct val="0"/>
              </a:spcBef>
              <a:spcAft>
                <a:spcPct val="0"/>
              </a:spcAft>
            </a:pPr>
            <a:r>
              <a:rPr lang="en-US" sz="2400" smtClean="0">
                <a:solidFill>
                  <a:schemeClr val="bg1"/>
                </a:solidFill>
                <a:latin typeface="+mj-lt"/>
              </a:rPr>
              <a:t>High quality apps</a:t>
            </a:r>
            <a:endParaRPr lang="en-US" sz="2400" dirty="0" smtClean="0">
              <a:solidFill>
                <a:schemeClr val="bg1"/>
              </a:solidFill>
              <a:latin typeface="+mj-lt"/>
            </a:endParaRPr>
          </a:p>
        </p:txBody>
      </p:sp>
    </p:spTree>
    <p:extLst>
      <p:ext uri="{BB962C8B-B14F-4D97-AF65-F5344CB8AC3E}">
        <p14:creationId xmlns:p14="http://schemas.microsoft.com/office/powerpoint/2010/main" val="2626507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dirty="0" smtClean="0"/>
              <a:t>Let’s code!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WinRT and the Metro style SDK</a:t>
            </a:r>
            <a:endParaRPr lang="en-US" dirty="0"/>
          </a:p>
        </p:txBody>
      </p:sp>
      <p:sp>
        <p:nvSpPr>
          <p:cNvPr id="14" name="Rectangle 13"/>
          <p:cNvSpPr/>
          <p:nvPr/>
        </p:nvSpPr>
        <p:spPr bwMode="auto">
          <a:xfrm>
            <a:off x="3070076" y="1703057"/>
            <a:ext cx="1863565" cy="26704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822960" rIns="91436" bIns="45718" numCol="1" rtlCol="0" anchor="t" anchorCtr="0" compatLnSpc="1">
            <a:prstTxWarp prst="textNoShape">
              <a:avLst/>
            </a:prstTxWarp>
          </a:bodyPr>
          <a:lstStyle/>
          <a:p>
            <a:pPr algn="ctr" defTabSz="914099" fontAlgn="base">
              <a:spcBef>
                <a:spcPct val="0"/>
              </a:spcBef>
              <a:spcAft>
                <a:spcPct val="0"/>
              </a:spcAft>
            </a:pPr>
            <a:r>
              <a:rPr lang="en-US" sz="2400" dirty="0" smtClean="0">
                <a:gradFill>
                  <a:gsLst>
                    <a:gs pos="0">
                      <a:schemeClr val="tx1"/>
                    </a:gs>
                    <a:gs pos="100000">
                      <a:schemeClr val="tx1"/>
                    </a:gs>
                  </a:gsLst>
                  <a:lin ang="5400000" scaled="0"/>
                </a:gradFill>
                <a:latin typeface="+mj-lt"/>
              </a:rPr>
              <a:t>Easily create apps</a:t>
            </a:r>
          </a:p>
        </p:txBody>
      </p:sp>
      <p:sp>
        <p:nvSpPr>
          <p:cNvPr id="35" name="Rectangle 34"/>
          <p:cNvSpPr/>
          <p:nvPr/>
        </p:nvSpPr>
        <p:spPr bwMode="auto">
          <a:xfrm>
            <a:off x="5387270" y="1674482"/>
            <a:ext cx="1863565" cy="267046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822960" rIns="91436" bIns="45718" numCol="1" rtlCol="0" anchor="t" anchorCtr="0" compatLnSpc="1">
            <a:prstTxWarp prst="textNoShape">
              <a:avLst/>
            </a:prstTxWarp>
          </a:bodyPr>
          <a:lstStyle/>
          <a:p>
            <a:pPr algn="ctr" defTabSz="914099" fontAlgn="base">
              <a:spcBef>
                <a:spcPct val="0"/>
              </a:spcBef>
              <a:spcAft>
                <a:spcPct val="0"/>
              </a:spcAft>
            </a:pPr>
            <a:r>
              <a:rPr lang="en-US" sz="2400" dirty="0" smtClean="0">
                <a:solidFill>
                  <a:schemeClr val="bg1"/>
                </a:solidFill>
              </a:rPr>
              <a:t>Rich apps that use all of Windows</a:t>
            </a:r>
            <a:endParaRPr lang="en-US" sz="2400" dirty="0">
              <a:solidFill>
                <a:schemeClr val="bg1"/>
              </a:solidFill>
            </a:endParaRPr>
          </a:p>
        </p:txBody>
      </p:sp>
      <p:sp>
        <p:nvSpPr>
          <p:cNvPr id="36" name="Rectangle 35"/>
          <p:cNvSpPr/>
          <p:nvPr/>
        </p:nvSpPr>
        <p:spPr bwMode="auto">
          <a:xfrm>
            <a:off x="7704464" y="1674482"/>
            <a:ext cx="1863565" cy="267046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822960" rIns="91436" bIns="45718" numCol="1" rtlCol="0" anchor="t"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mj-lt"/>
              </a:rPr>
              <a:t>High quality apps</a:t>
            </a:r>
          </a:p>
        </p:txBody>
      </p:sp>
      <p:sp>
        <p:nvSpPr>
          <p:cNvPr id="7" name="Rectangle 6"/>
          <p:cNvSpPr/>
          <p:nvPr/>
        </p:nvSpPr>
        <p:spPr bwMode="auto">
          <a:xfrm>
            <a:off x="3087460" y="4637695"/>
            <a:ext cx="6480570" cy="8382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bg1"/>
                </a:solidFill>
                <a:latin typeface="+mj-lt"/>
              </a:rPr>
              <a:t>WinRT and the Metro style SDK</a:t>
            </a:r>
          </a:p>
        </p:txBody>
      </p:sp>
    </p:spTree>
    <p:extLst>
      <p:ext uri="{BB962C8B-B14F-4D97-AF65-F5344CB8AC3E}">
        <p14:creationId xmlns:p14="http://schemas.microsoft.com/office/powerpoint/2010/main" val="4190164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5" grpId="0" animBg="1"/>
      <p:bldP spid="3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507868" y="2628920"/>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16" name="Rectangle 15"/>
          <p:cNvSpPr/>
          <p:nvPr/>
        </p:nvSpPr>
        <p:spPr bwMode="auto">
          <a:xfrm>
            <a:off x="515814" y="1988840"/>
            <a:ext cx="11165143"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1778949"/>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Breakout Sessions</a:t>
            </a:r>
          </a:p>
          <a:p>
            <a:pPr marL="860407" lvl="1" indent="-403225">
              <a:lnSpc>
                <a:spcPct val="90000"/>
              </a:lnSpc>
              <a:spcBef>
                <a:spcPct val="20000"/>
              </a:spcBef>
              <a:buSzPct val="105000"/>
              <a:buBlip>
                <a:blip r:embed="rId3"/>
              </a:buBlip>
            </a:pPr>
            <a:r>
              <a:rPr lang="en-US" sz="2000" dirty="0" smtClean="0">
                <a:solidFill>
                  <a:schemeClr val="tx1">
                    <a:alpha val="99000"/>
                  </a:schemeClr>
                </a:solidFill>
              </a:rPr>
              <a:t>DEV352: </a:t>
            </a:r>
            <a:r>
              <a:rPr lang="en-US" sz="2000" dirty="0"/>
              <a:t>What Web Developers Need to Know When Building Metro style Apps </a:t>
            </a:r>
            <a:endParaRPr lang="en-US" sz="2000" dirty="0" smtClean="0">
              <a:solidFill>
                <a:schemeClr val="tx1">
                  <a:alpha val="99000"/>
                </a:schemeClr>
              </a:solidFill>
            </a:endParaRPr>
          </a:p>
          <a:p>
            <a:pPr marL="860407" lvl="1" indent="-403225">
              <a:lnSpc>
                <a:spcPct val="90000"/>
              </a:lnSpc>
              <a:spcBef>
                <a:spcPct val="20000"/>
              </a:spcBef>
              <a:buSzPct val="105000"/>
              <a:buBlip>
                <a:blip r:embed="rId3"/>
              </a:buBlip>
            </a:pPr>
            <a:r>
              <a:rPr lang="en-US" sz="2000" dirty="0" smtClean="0">
                <a:solidFill>
                  <a:schemeClr val="tx1">
                    <a:alpha val="99000"/>
                  </a:schemeClr>
                </a:solidFill>
              </a:rPr>
              <a:t>DEV353: Building Metro style Apps with XAML</a:t>
            </a:r>
          </a:p>
          <a:p>
            <a:pPr marL="860407" lvl="1" indent="-403225">
              <a:lnSpc>
                <a:spcPct val="90000"/>
              </a:lnSpc>
              <a:spcBef>
                <a:spcPct val="20000"/>
              </a:spcBef>
              <a:buSzPct val="105000"/>
              <a:buBlip>
                <a:blip r:embed="rId3"/>
              </a:buBlip>
            </a:pPr>
            <a:r>
              <a:rPr lang="en-US" sz="2000" dirty="0" smtClean="0">
                <a:solidFill>
                  <a:schemeClr val="tx1">
                    <a:alpha val="99000"/>
                  </a:schemeClr>
                </a:solidFill>
              </a:rPr>
              <a:t>DEV354: </a:t>
            </a:r>
            <a:r>
              <a:rPr lang="en-US" sz="2000" dirty="0"/>
              <a:t>Building Windows 8 Metro style UIs </a:t>
            </a:r>
            <a:endParaRPr lang="en-US" sz="2000" dirty="0" smtClean="0"/>
          </a:p>
          <a:p>
            <a:pPr marL="860407" lvl="1" indent="-403225">
              <a:lnSpc>
                <a:spcPct val="90000"/>
              </a:lnSpc>
              <a:spcBef>
                <a:spcPct val="20000"/>
              </a:spcBef>
              <a:buSzPct val="105000"/>
              <a:buBlip>
                <a:blip r:embed="rId3"/>
              </a:buBlip>
            </a:pPr>
            <a:r>
              <a:rPr lang="en-US" sz="2000" dirty="0" smtClean="0">
                <a:solidFill>
                  <a:schemeClr val="tx1">
                    <a:alpha val="99000"/>
                  </a:schemeClr>
                </a:solidFill>
              </a:rPr>
              <a:t>DEV366: </a:t>
            </a:r>
            <a:r>
              <a:rPr lang="en-US" sz="2000" dirty="0"/>
              <a:t>Building Metro style Apps with HTML and JavaScript </a:t>
            </a:r>
            <a:endParaRPr lang="en-US" sz="20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31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1" presetClass="exit" presetSubtype="0" fill="hold" grpId="1" nodeType="afterEffect">
                                  <p:stCondLst>
                                    <p:cond delay="0"/>
                                  </p:stCondLst>
                                  <p:childTnLst>
                                    <p:set>
                                      <p:cBhvr>
                                        <p:cTn id="17" dur="1" fill="hold">
                                          <p:stCondLst>
                                            <p:cond delay="0"/>
                                          </p:stCondLst>
                                        </p:cTn>
                                        <p:tgtEl>
                                          <p:spTgt spid="13"/>
                                        </p:tgtEl>
                                        <p:attrNameLst>
                                          <p:attrName>style.visibility</p:attrName>
                                        </p:attrNameLst>
                                      </p:cBhvr>
                                      <p:to>
                                        <p:strVal val="hidden"/>
                                      </p:to>
                                    </p:set>
                                  </p:childTnLst>
                                </p:cTn>
                              </p:par>
                              <p:par>
                                <p:cTn id="18" presetID="2" presetClass="entr" presetSubtype="8" decel="10000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0-#ppt_w/2"/>
                                          </p:val>
                                        </p:tav>
                                        <p:tav tm="100000">
                                          <p:val>
                                            <p:strVal val="#ppt_x"/>
                                          </p:val>
                                        </p:tav>
                                      </p:tavLst>
                                    </p:anim>
                                    <p:anim calcmode="lin" valueType="num">
                                      <p:cBhvr additive="base">
                                        <p:cTn id="25"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3" grpId="0" animBg="1"/>
      <p:bldP spid="8" grpId="0"/>
      <p:bldP spid="13" grpId="0" animBg="1"/>
      <p:bldP spid="1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 Track </a:t>
            </a:r>
            <a:r>
              <a:rPr lang="en-US" dirty="0" smtClean="0"/>
              <a:t>Resources</a:t>
            </a:r>
            <a:endParaRPr lang="en-US" dirty="0"/>
          </a:p>
        </p:txBody>
      </p:sp>
      <p:sp>
        <p:nvSpPr>
          <p:cNvPr id="3" name="Rectangle 2"/>
          <p:cNvSpPr/>
          <p:nvPr/>
        </p:nvSpPr>
        <p:spPr bwMode="auto">
          <a:xfrm>
            <a:off x="507868" y="1375674"/>
            <a:ext cx="11173090" cy="640080"/>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507868" y="2208393"/>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5" name="Rectangle 4"/>
          <p:cNvSpPr/>
          <p:nvPr/>
        </p:nvSpPr>
        <p:spPr bwMode="auto">
          <a:xfrm>
            <a:off x="507868" y="3041112"/>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6" name="Rectangle 5"/>
          <p:cNvSpPr/>
          <p:nvPr/>
        </p:nvSpPr>
        <p:spPr bwMode="auto">
          <a:xfrm>
            <a:off x="531812" y="3873831"/>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7" name="Rectangle 6"/>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Visual Studio Home Page :: </a:t>
            </a:r>
            <a:r>
              <a:rPr lang="en-US" sz="2400" dirty="0" smtClean="0">
                <a:solidFill>
                  <a:schemeClr val="tx1">
                    <a:alpha val="99000"/>
                  </a:schemeClr>
                </a:solidFill>
                <a:hlinkClick r:id="rId4"/>
              </a:rPr>
              <a:t>http</a:t>
            </a:r>
            <a:r>
              <a:rPr lang="en-US" sz="2400" dirty="0">
                <a:solidFill>
                  <a:schemeClr val="tx1">
                    <a:alpha val="99000"/>
                  </a:schemeClr>
                </a:solidFill>
                <a:hlinkClick r:id="rId4"/>
              </a:rPr>
              <a:t>://www.microsoft.com/visualstudio/en-us</a:t>
            </a:r>
            <a:endParaRPr lang="en-US" sz="2400" dirty="0">
              <a:solidFill>
                <a:schemeClr val="tx1">
                  <a:alpha val="99000"/>
                </a:schemeClr>
              </a:soli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Jason </a:t>
            </a:r>
            <a:r>
              <a:rPr lang="en-US" sz="2400" dirty="0">
                <a:solidFill>
                  <a:schemeClr val="tx1">
                    <a:alpha val="99000"/>
                  </a:schemeClr>
                </a:solidFill>
              </a:rPr>
              <a:t>Zander’s Blog :: </a:t>
            </a:r>
            <a:r>
              <a:rPr lang="en-US" sz="2400" dirty="0">
                <a:solidFill>
                  <a:schemeClr val="tx1">
                    <a:alpha val="99000"/>
                  </a:schemeClr>
                </a:solidFill>
                <a:hlinkClick r:id="rId5"/>
              </a:rPr>
              <a:t>http://blogs.msdn.com/b/jasonz</a:t>
            </a:r>
            <a:r>
              <a:rPr lang="en-US" sz="2400" dirty="0" smtClean="0">
                <a:solidFill>
                  <a:schemeClr val="tx1">
                    <a:alpha val="99000"/>
                  </a:schemeClr>
                </a:solidFill>
                <a:hlinkClick r:id="rId5"/>
              </a:rPr>
              <a:t>/</a:t>
            </a:r>
            <a:endParaRPr lang="en-US" sz="2400" dirty="0">
              <a:solidFill>
                <a:schemeClr val="tx1">
                  <a:alpha val="99000"/>
                </a:scheme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Facebook :: </a:t>
            </a:r>
            <a:r>
              <a:rPr lang="en-US" sz="2400" dirty="0">
                <a:solidFill>
                  <a:schemeClr val="tx1">
                    <a:alpha val="99000"/>
                  </a:schemeClr>
                </a:solidFill>
                <a:hlinkClick r:id="rId6"/>
              </a:rPr>
              <a:t>http://www.facebook.com/visualstudio</a:t>
            </a:r>
            <a:endParaRPr lang="en-US" sz="2400" dirty="0">
              <a:solidFill>
                <a:schemeClr val="tx1">
                  <a:alpha val="99000"/>
                </a:schemeClr>
              </a:solidFill>
            </a:endParaRPr>
          </a:p>
        </p:txBody>
      </p:sp>
      <p:pic>
        <p:nvPicPr>
          <p:cNvPr id="13" name="Picture 2" descr="C:\Users\Jordan\Desktop\TechEd_2012\TechEd-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515815" y="4648200"/>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17" name="Rectangle 16"/>
          <p:cNvSpPr/>
          <p:nvPr/>
        </p:nvSpPr>
        <p:spPr>
          <a:xfrm>
            <a:off x="720124" y="4756868"/>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Twitter :: </a:t>
            </a:r>
            <a:r>
              <a:rPr lang="en-US" sz="2400" dirty="0" smtClean="0">
                <a:solidFill>
                  <a:schemeClr val="tx1">
                    <a:alpha val="99000"/>
                  </a:schemeClr>
                </a:solidFill>
                <a:hlinkClick r:id="rId8"/>
              </a:rPr>
              <a:t>http://twitter.com/#!/visualstudio</a:t>
            </a:r>
            <a:endParaRPr lang="en-US" sz="2400" dirty="0" smtClean="0">
              <a:solidFill>
                <a:schemeClr val="tx1">
                  <a:alpha val="99000"/>
                </a:schemeClr>
              </a:solidFill>
            </a:endParaRPr>
          </a:p>
        </p:txBody>
      </p:sp>
      <p:sp>
        <p:nvSpPr>
          <p:cNvPr id="19" name="Rectangle 18"/>
          <p:cNvSpPr/>
          <p:nvPr/>
        </p:nvSpPr>
        <p:spPr>
          <a:xfrm>
            <a:off x="5408612" y="1027432"/>
            <a:ext cx="591829" cy="341632"/>
          </a:xfrm>
          <a:prstGeom prst="rect">
            <a:avLst/>
          </a:prstGeom>
        </p:spPr>
        <p:txBody>
          <a:bodyPr wrap="none">
            <a:spAutoFit/>
          </a:bodyPr>
          <a:lstStyle/>
          <a:p>
            <a:pPr marL="403225" indent="-403225">
              <a:lnSpc>
                <a:spcPct val="90000"/>
              </a:lnSpc>
              <a:spcBef>
                <a:spcPct val="20000"/>
              </a:spcBef>
              <a:buSzPct val="105000"/>
              <a:buBlip>
                <a:blip r:embed="rId3"/>
              </a:buBlip>
            </a:pPr>
            <a:endParaRPr lang="en-US" dirty="0">
              <a:solidFill>
                <a:schemeClr val="tx1">
                  <a:alpha val="99000"/>
                </a:schemeClr>
              </a:solidFill>
            </a:endParaRPr>
          </a:p>
        </p:txBody>
      </p:sp>
      <p:sp>
        <p:nvSpPr>
          <p:cNvPr id="28" name="Rectangle 27"/>
          <p:cNvSpPr/>
          <p:nvPr/>
        </p:nvSpPr>
        <p:spPr>
          <a:xfrm>
            <a:off x="643924" y="23160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err="1" smtClean="0"/>
              <a:t>Somasegar’s</a:t>
            </a:r>
            <a:r>
              <a:rPr lang="en-US" sz="2400" dirty="0" smtClean="0"/>
              <a:t> Blog </a:t>
            </a:r>
            <a:r>
              <a:rPr lang="en-US" sz="2400" dirty="0" smtClean="0">
                <a:solidFill>
                  <a:schemeClr val="tx1">
                    <a:alpha val="99000"/>
                  </a:schemeClr>
                </a:solidFill>
              </a:rPr>
              <a:t> :: </a:t>
            </a:r>
            <a:r>
              <a:rPr lang="en-US" sz="2400" dirty="0" smtClean="0">
                <a:solidFill>
                  <a:schemeClr val="tx1">
                    <a:alpha val="99000"/>
                  </a:schemeClr>
                </a:solidFill>
                <a:hlinkClick r:id="rId9"/>
              </a:rPr>
              <a:t>http</a:t>
            </a:r>
            <a:r>
              <a:rPr lang="en-US" sz="2400" dirty="0">
                <a:solidFill>
                  <a:schemeClr val="tx1">
                    <a:alpha val="99000"/>
                  </a:schemeClr>
                </a:solidFill>
                <a:hlinkClick r:id="rId9"/>
              </a:rPr>
              <a:t>://blogs.msdn.com/b/somasegar/</a:t>
            </a:r>
            <a:endParaRPr lang="en-US" sz="2400" dirty="0">
              <a:solidFill>
                <a:schemeClr val="tx1">
                  <a:alpha val="99000"/>
                </a:scheme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39180669"/>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0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20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200"/>
                            </p:stCondLst>
                            <p:childTnLst>
                              <p:par>
                                <p:cTn id="43" presetID="2" presetClass="entr" presetSubtype="8" decel="10000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000" fill="hold"/>
                                        <p:tgtEl>
                                          <p:spTgt spid="15"/>
                                        </p:tgtEl>
                                        <p:attrNameLst>
                                          <p:attrName>ppt_x</p:attrName>
                                        </p:attrNameLst>
                                      </p:cBhvr>
                                      <p:tavLst>
                                        <p:tav tm="0">
                                          <p:val>
                                            <p:strVal val="0-#ppt_w/2"/>
                                          </p:val>
                                        </p:tav>
                                        <p:tav tm="100000">
                                          <p:val>
                                            <p:strVal val="#ppt_x"/>
                                          </p:val>
                                        </p:tav>
                                      </p:tavLst>
                                    </p:anim>
                                    <p:anim calcmode="lin" valueType="num">
                                      <p:cBhvr additive="base">
                                        <p:cTn id="46" dur="10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0-#ppt_w/2"/>
                                          </p:val>
                                        </p:tav>
                                        <p:tav tm="100000">
                                          <p:val>
                                            <p:strVal val="#ppt_x"/>
                                          </p:val>
                                        </p:tav>
                                      </p:tavLst>
                                    </p:anim>
                                    <p:anim calcmode="lin" valueType="num">
                                      <p:cBhvr additive="base">
                                        <p:cTn id="50" dur="1000" fill="hold"/>
                                        <p:tgtEl>
                                          <p:spTgt spid="17"/>
                                        </p:tgtEl>
                                        <p:attrNameLst>
                                          <p:attrName>ppt_y</p:attrName>
                                        </p:attrNameLst>
                                      </p:cBhvr>
                                      <p:tavLst>
                                        <p:tav tm="0">
                                          <p:val>
                                            <p:strVal val="#ppt_y"/>
                                          </p:val>
                                        </p:tav>
                                        <p:tav tm="100000">
                                          <p:val>
                                            <p:strVal val="#ppt_y"/>
                                          </p:val>
                                        </p:tav>
                                      </p:tavLst>
                                    </p:anim>
                                  </p:childTnLst>
                                </p:cTn>
                              </p:par>
                            </p:childTnLst>
                          </p:cTn>
                        </p:par>
                        <p:par>
                          <p:cTn id="51" fill="hold">
                            <p:stCondLst>
                              <p:cond delay="5200"/>
                            </p:stCondLst>
                            <p:childTnLst>
                              <p:par>
                                <p:cTn id="52" presetID="1" presetClass="exit" presetSubtype="0" fill="hold" grpId="1" nodeType="afterEffect">
                                  <p:stCondLst>
                                    <p:cond delay="0"/>
                                  </p:stCondLst>
                                  <p:childTnLst>
                                    <p:set>
                                      <p:cBhvr>
                                        <p:cTn id="5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5" grpId="0" animBg="1"/>
      <p:bldP spid="17" grpId="0"/>
      <p:bldP spid="28" grpId="0"/>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026" name="Picture 2" descr="http://farm3.staticflickr.com/2248/1763951722_e1f49d5a31_z.jpg?z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0267" y="476672"/>
            <a:ext cx="3298490" cy="49438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71244" y="5757559"/>
            <a:ext cx="1396536" cy="849463"/>
          </a:xfrm>
          <a:prstGeom prst="rect">
            <a:avLst/>
          </a:prstGeom>
          <a:noFill/>
        </p:spPr>
        <p:txBody>
          <a:bodyPr wrap="none" lIns="91440" tIns="91440" rIns="91440" bIns="91440" rtlCol="0">
            <a:spAutoFit/>
          </a:bodyPr>
          <a:lstStyle/>
          <a:p>
            <a:pPr>
              <a:lnSpc>
                <a:spcPct val="90000"/>
              </a:lnSpc>
              <a:spcBef>
                <a:spcPct val="20000"/>
              </a:spcBef>
              <a:buSzPct val="90000"/>
            </a:pPr>
            <a:r>
              <a:rPr lang="en-US" sz="4800" dirty="0" smtClean="0">
                <a:solidFill>
                  <a:schemeClr val="tx1">
                    <a:alpha val="99000"/>
                  </a:schemeClr>
                </a:solidFill>
              </a:rPr>
              <a:t>Beer</a:t>
            </a:r>
          </a:p>
        </p:txBody>
      </p:sp>
      <p:sp>
        <p:nvSpPr>
          <p:cNvPr id="4" name="TextBox 3"/>
          <p:cNvSpPr txBox="1"/>
          <p:nvPr/>
        </p:nvSpPr>
        <p:spPr>
          <a:xfrm>
            <a:off x="8978299" y="6504236"/>
            <a:ext cx="3201517" cy="323165"/>
          </a:xfrm>
          <a:prstGeom prst="rect">
            <a:avLst/>
          </a:prstGeom>
          <a:noFill/>
        </p:spPr>
        <p:txBody>
          <a:bodyPr wrap="none" lIns="91440" tIns="91440" rIns="91440" bIns="91440" rtlCol="0">
            <a:spAutoFit/>
          </a:bodyPr>
          <a:lstStyle/>
          <a:p>
            <a:pPr>
              <a:lnSpc>
                <a:spcPct val="90000"/>
              </a:lnSpc>
              <a:spcBef>
                <a:spcPct val="20000"/>
              </a:spcBef>
              <a:buSzPct val="90000"/>
            </a:pPr>
            <a:r>
              <a:rPr lang="en-US" sz="1000" dirty="0">
                <a:solidFill>
                  <a:schemeClr val="tx1">
                    <a:alpha val="99000"/>
                  </a:schemeClr>
                </a:solidFill>
              </a:rPr>
              <a:t>http://www.flickr.com/photos/kellbailey/1763951722/</a:t>
            </a:r>
            <a:endParaRPr lang="en-US" sz="1000" dirty="0" smtClean="0">
              <a:solidFill>
                <a:schemeClr val="tx1">
                  <a:alpha val="99000"/>
                </a:schemeClr>
              </a:solidFill>
            </a:endParaRPr>
          </a:p>
        </p:txBody>
      </p:sp>
    </p:spTree>
    <p:extLst>
      <p:ext uri="{BB962C8B-B14F-4D97-AF65-F5344CB8AC3E}">
        <p14:creationId xmlns:p14="http://schemas.microsoft.com/office/powerpoint/2010/main" val="264689518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2050" name="Picture 2" descr="http://farm6.staticflickr.com/5209/5200730922_ac77781276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2" y="842097"/>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23446" y="5589240"/>
            <a:ext cx="2141933" cy="849463"/>
          </a:xfrm>
          <a:prstGeom prst="rect">
            <a:avLst/>
          </a:prstGeom>
          <a:noFill/>
        </p:spPr>
        <p:txBody>
          <a:bodyPr wrap="none" lIns="91440" tIns="91440" rIns="91440" bIns="91440" rtlCol="0">
            <a:spAutoFit/>
          </a:bodyPr>
          <a:lstStyle/>
          <a:p>
            <a:pPr>
              <a:lnSpc>
                <a:spcPct val="90000"/>
              </a:lnSpc>
              <a:spcBef>
                <a:spcPct val="20000"/>
              </a:spcBef>
              <a:buSzPct val="90000"/>
            </a:pPr>
            <a:r>
              <a:rPr lang="en-US" sz="4800" dirty="0" smtClean="0">
                <a:solidFill>
                  <a:schemeClr val="tx1">
                    <a:alpha val="99000"/>
                  </a:schemeClr>
                </a:solidFill>
              </a:rPr>
              <a:t>Donuts</a:t>
            </a:r>
          </a:p>
        </p:txBody>
      </p:sp>
      <p:sp>
        <p:nvSpPr>
          <p:cNvPr id="5" name="TextBox 4"/>
          <p:cNvSpPr txBox="1"/>
          <p:nvPr/>
        </p:nvSpPr>
        <p:spPr>
          <a:xfrm>
            <a:off x="9195535" y="6506419"/>
            <a:ext cx="2978701" cy="323165"/>
          </a:xfrm>
          <a:prstGeom prst="rect">
            <a:avLst/>
          </a:prstGeom>
          <a:noFill/>
        </p:spPr>
        <p:txBody>
          <a:bodyPr wrap="none" lIns="91440" tIns="91440" rIns="91440" bIns="91440" rtlCol="0">
            <a:spAutoFit/>
          </a:bodyPr>
          <a:lstStyle/>
          <a:p>
            <a:pPr>
              <a:lnSpc>
                <a:spcPct val="90000"/>
              </a:lnSpc>
              <a:spcBef>
                <a:spcPct val="20000"/>
              </a:spcBef>
              <a:buSzPct val="90000"/>
            </a:pPr>
            <a:r>
              <a:rPr lang="en-US" sz="1000" dirty="0">
                <a:solidFill>
                  <a:schemeClr val="tx1">
                    <a:alpha val="99000"/>
                  </a:schemeClr>
                </a:solidFill>
              </a:rPr>
              <a:t>http://www.flickr.com/photos/msvg/5200730922/</a:t>
            </a:r>
            <a:endParaRPr lang="en-US" sz="1000" dirty="0" smtClean="0">
              <a:solidFill>
                <a:schemeClr val="tx1">
                  <a:alpha val="99000"/>
                </a:schemeClr>
              </a:solidFill>
            </a:endParaRPr>
          </a:p>
        </p:txBody>
      </p:sp>
    </p:spTree>
    <p:extLst>
      <p:ext uri="{BB962C8B-B14F-4D97-AF65-F5344CB8AC3E}">
        <p14:creationId xmlns:p14="http://schemas.microsoft.com/office/powerpoint/2010/main" val="274528691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3074" name="Picture 2" descr="http://farm1.staticflickr.com/153/334916864_9046b81df6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288" y="591989"/>
            <a:ext cx="3684248" cy="49123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21967" y="5733256"/>
            <a:ext cx="1944891" cy="849463"/>
          </a:xfrm>
          <a:prstGeom prst="rect">
            <a:avLst/>
          </a:prstGeom>
          <a:noFill/>
        </p:spPr>
        <p:txBody>
          <a:bodyPr wrap="none" lIns="91440" tIns="91440" rIns="91440" bIns="91440" rtlCol="0">
            <a:spAutoFit/>
          </a:bodyPr>
          <a:lstStyle/>
          <a:p>
            <a:pPr>
              <a:lnSpc>
                <a:spcPct val="90000"/>
              </a:lnSpc>
              <a:spcBef>
                <a:spcPct val="20000"/>
              </a:spcBef>
              <a:buSzPct val="90000"/>
            </a:pPr>
            <a:r>
              <a:rPr lang="en-US" sz="4800" dirty="0" smtClean="0">
                <a:solidFill>
                  <a:schemeClr val="tx1">
                    <a:alpha val="99000"/>
                  </a:schemeClr>
                </a:solidFill>
              </a:rPr>
              <a:t>Coffee</a:t>
            </a:r>
          </a:p>
        </p:txBody>
      </p:sp>
      <p:sp>
        <p:nvSpPr>
          <p:cNvPr id="4" name="TextBox 3"/>
          <p:cNvSpPr txBox="1"/>
          <p:nvPr/>
        </p:nvSpPr>
        <p:spPr>
          <a:xfrm>
            <a:off x="8987308" y="6534835"/>
            <a:ext cx="3201517" cy="323165"/>
          </a:xfrm>
          <a:prstGeom prst="rect">
            <a:avLst/>
          </a:prstGeom>
          <a:noFill/>
        </p:spPr>
        <p:txBody>
          <a:bodyPr wrap="none" lIns="91440" tIns="91440" rIns="91440" bIns="91440" rtlCol="0">
            <a:spAutoFit/>
          </a:bodyPr>
          <a:lstStyle/>
          <a:p>
            <a:pPr>
              <a:lnSpc>
                <a:spcPct val="90000"/>
              </a:lnSpc>
              <a:spcBef>
                <a:spcPct val="20000"/>
              </a:spcBef>
              <a:buSzPct val="90000"/>
            </a:pPr>
            <a:r>
              <a:rPr lang="en-US" sz="1000" dirty="0">
                <a:solidFill>
                  <a:schemeClr val="tx1">
                    <a:alpha val="99000"/>
                  </a:schemeClr>
                </a:solidFill>
              </a:rPr>
              <a:t>http://www.flickr.com/photos/visualpanic/334916864/</a:t>
            </a:r>
            <a:endParaRPr lang="en-US" sz="1000" dirty="0" smtClean="0">
              <a:solidFill>
                <a:schemeClr val="tx1">
                  <a:alpha val="99000"/>
                </a:schemeClr>
              </a:solidFill>
            </a:endParaRPr>
          </a:p>
        </p:txBody>
      </p:sp>
    </p:spTree>
    <p:extLst>
      <p:ext uri="{BB962C8B-B14F-4D97-AF65-F5344CB8AC3E}">
        <p14:creationId xmlns:p14="http://schemas.microsoft.com/office/powerpoint/2010/main" val="12846514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5629381" y="5819897"/>
            <a:ext cx="930063" cy="849463"/>
          </a:xfrm>
          <a:prstGeom prst="rect">
            <a:avLst/>
          </a:prstGeom>
          <a:noFill/>
        </p:spPr>
        <p:txBody>
          <a:bodyPr wrap="none" lIns="91440" tIns="91440" rIns="91440" bIns="91440" rtlCol="0">
            <a:spAutoFit/>
          </a:bodyPr>
          <a:lstStyle/>
          <a:p>
            <a:pPr>
              <a:lnSpc>
                <a:spcPct val="90000"/>
              </a:lnSpc>
              <a:spcBef>
                <a:spcPct val="20000"/>
              </a:spcBef>
              <a:buSzPct val="90000"/>
            </a:pPr>
            <a:r>
              <a:rPr lang="en-US" sz="4800" dirty="0" smtClean="0">
                <a:solidFill>
                  <a:schemeClr val="tx1">
                    <a:alpha val="99000"/>
                  </a:schemeClr>
                </a:solidFill>
              </a:rPr>
              <a:t>C#</a:t>
            </a:r>
          </a:p>
        </p:txBody>
      </p:sp>
      <p:pic>
        <p:nvPicPr>
          <p:cNvPr id="4100" name="Picture 4" descr="File:Anders Hejlsber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942" y="476672"/>
            <a:ext cx="3746940" cy="51125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46740" y="6525344"/>
            <a:ext cx="3198311" cy="246221"/>
          </a:xfrm>
          <a:prstGeom prst="rect">
            <a:avLst/>
          </a:prstGeom>
        </p:spPr>
        <p:txBody>
          <a:bodyPr wrap="none">
            <a:spAutoFit/>
          </a:bodyPr>
          <a:lstStyle/>
          <a:p>
            <a:r>
              <a:rPr lang="en-US" sz="1000" dirty="0"/>
              <a:t>http://en.wikipedia.org/wiki/File:Anders_Hejlsberg.jpg</a:t>
            </a:r>
          </a:p>
        </p:txBody>
      </p:sp>
    </p:spTree>
    <p:extLst>
      <p:ext uri="{BB962C8B-B14F-4D97-AF65-F5344CB8AC3E}">
        <p14:creationId xmlns:p14="http://schemas.microsoft.com/office/powerpoint/2010/main" val="128465142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7170" name="Picture 2" descr="File:AlanCoop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932" y="548680"/>
            <a:ext cx="3970961" cy="49949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92183" y="6611779"/>
            <a:ext cx="2880917" cy="246221"/>
          </a:xfrm>
          <a:prstGeom prst="rect">
            <a:avLst/>
          </a:prstGeom>
        </p:spPr>
        <p:txBody>
          <a:bodyPr wrap="none">
            <a:spAutoFit/>
          </a:bodyPr>
          <a:lstStyle/>
          <a:p>
            <a:r>
              <a:rPr lang="en-US" sz="1000" dirty="0"/>
              <a:t>http://en.wikipedia.org/wiki/File:AlanCooper.jpg</a:t>
            </a:r>
          </a:p>
        </p:txBody>
      </p:sp>
      <p:sp>
        <p:nvSpPr>
          <p:cNvPr id="4" name="Rectangle 3"/>
          <p:cNvSpPr/>
          <p:nvPr/>
        </p:nvSpPr>
        <p:spPr>
          <a:xfrm>
            <a:off x="4436747" y="5733256"/>
            <a:ext cx="3315331" cy="757130"/>
          </a:xfrm>
          <a:prstGeom prst="rect">
            <a:avLst/>
          </a:prstGeom>
        </p:spPr>
        <p:txBody>
          <a:bodyPr wrap="none">
            <a:spAutoFit/>
          </a:bodyPr>
          <a:lstStyle/>
          <a:p>
            <a:pPr>
              <a:lnSpc>
                <a:spcPct val="90000"/>
              </a:lnSpc>
              <a:spcBef>
                <a:spcPct val="20000"/>
              </a:spcBef>
              <a:buSzPct val="90000"/>
            </a:pPr>
            <a:r>
              <a:rPr lang="en-US" sz="4800" dirty="0" smtClean="0">
                <a:solidFill>
                  <a:schemeClr val="tx1">
                    <a:alpha val="99000"/>
                  </a:schemeClr>
                </a:solidFill>
              </a:rPr>
              <a:t>Visual Basic</a:t>
            </a:r>
            <a:endParaRPr lang="en-US" sz="4800" dirty="0">
              <a:solidFill>
                <a:schemeClr val="tx1">
                  <a:alpha val="99000"/>
                </a:schemeClr>
              </a:solidFill>
            </a:endParaRPr>
          </a:p>
        </p:txBody>
      </p:sp>
    </p:spTree>
    <p:extLst>
      <p:ext uri="{BB962C8B-B14F-4D97-AF65-F5344CB8AC3E}">
        <p14:creationId xmlns:p14="http://schemas.microsoft.com/office/powerpoint/2010/main" val="128465142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124" name="Picture 4" descr="File:BEic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196" y="692696"/>
            <a:ext cx="3888432" cy="49034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70276" y="5675881"/>
            <a:ext cx="2850460" cy="849463"/>
          </a:xfrm>
          <a:prstGeom prst="rect">
            <a:avLst/>
          </a:prstGeom>
          <a:noFill/>
        </p:spPr>
        <p:txBody>
          <a:bodyPr wrap="none" lIns="91440" tIns="91440" rIns="91440" bIns="91440" rtlCol="0">
            <a:spAutoFit/>
          </a:bodyPr>
          <a:lstStyle/>
          <a:p>
            <a:pPr>
              <a:lnSpc>
                <a:spcPct val="90000"/>
              </a:lnSpc>
              <a:spcBef>
                <a:spcPct val="20000"/>
              </a:spcBef>
              <a:buSzPct val="90000"/>
            </a:pPr>
            <a:r>
              <a:rPr lang="en-US" sz="4800" dirty="0" smtClean="0">
                <a:solidFill>
                  <a:schemeClr val="tx1">
                    <a:alpha val="99000"/>
                  </a:schemeClr>
                </a:solidFill>
              </a:rPr>
              <a:t>JavaScript</a:t>
            </a:r>
          </a:p>
        </p:txBody>
      </p:sp>
      <p:sp>
        <p:nvSpPr>
          <p:cNvPr id="2" name="Rectangle 1"/>
          <p:cNvSpPr/>
          <p:nvPr/>
        </p:nvSpPr>
        <p:spPr>
          <a:xfrm>
            <a:off x="9776476" y="6567155"/>
            <a:ext cx="2510624" cy="246221"/>
          </a:xfrm>
          <a:prstGeom prst="rect">
            <a:avLst/>
          </a:prstGeom>
        </p:spPr>
        <p:txBody>
          <a:bodyPr wrap="none">
            <a:spAutoFit/>
          </a:bodyPr>
          <a:lstStyle/>
          <a:p>
            <a:r>
              <a:rPr lang="en-US" sz="1000" dirty="0"/>
              <a:t>http://en.wikipedia.org/wiki/File:BEich.jpg</a:t>
            </a:r>
          </a:p>
        </p:txBody>
      </p:sp>
    </p:spTree>
    <p:extLst>
      <p:ext uri="{BB962C8B-B14F-4D97-AF65-F5344CB8AC3E}">
        <p14:creationId xmlns:p14="http://schemas.microsoft.com/office/powerpoint/2010/main" val="128465142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6146" name="Picture 2" descr="File:BjarneStroustrup.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077" y="764704"/>
            <a:ext cx="6048671" cy="45365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89732" y="5517232"/>
            <a:ext cx="1409360" cy="757130"/>
          </a:xfrm>
          <a:prstGeom prst="rect">
            <a:avLst/>
          </a:prstGeom>
        </p:spPr>
        <p:txBody>
          <a:bodyPr wrap="none">
            <a:spAutoFit/>
          </a:bodyPr>
          <a:lstStyle/>
          <a:p>
            <a:pPr>
              <a:lnSpc>
                <a:spcPct val="90000"/>
              </a:lnSpc>
              <a:spcBef>
                <a:spcPct val="20000"/>
              </a:spcBef>
              <a:buSzPct val="90000"/>
            </a:pPr>
            <a:r>
              <a:rPr lang="en-US" sz="4800" dirty="0" smtClean="0">
                <a:solidFill>
                  <a:schemeClr val="tx1">
                    <a:alpha val="99000"/>
                  </a:schemeClr>
                </a:solidFill>
              </a:rPr>
              <a:t>C++</a:t>
            </a:r>
            <a:endParaRPr lang="en-US" sz="4800" dirty="0">
              <a:solidFill>
                <a:schemeClr val="tx1">
                  <a:alpha val="99000"/>
                </a:schemeClr>
              </a:solidFill>
            </a:endParaRPr>
          </a:p>
        </p:txBody>
      </p:sp>
      <p:sp>
        <p:nvSpPr>
          <p:cNvPr id="3" name="Rectangle 2"/>
          <p:cNvSpPr/>
          <p:nvPr/>
        </p:nvSpPr>
        <p:spPr>
          <a:xfrm>
            <a:off x="9035403" y="6611779"/>
            <a:ext cx="3159839" cy="246221"/>
          </a:xfrm>
          <a:prstGeom prst="rect">
            <a:avLst/>
          </a:prstGeom>
        </p:spPr>
        <p:txBody>
          <a:bodyPr wrap="none">
            <a:spAutoFit/>
          </a:bodyPr>
          <a:lstStyle/>
          <a:p>
            <a:r>
              <a:rPr lang="en-US" sz="1000" dirty="0"/>
              <a:t>http://en.wikipedia.org/wiki/File:BjarneStroustrup.jpg</a:t>
            </a:r>
          </a:p>
        </p:txBody>
      </p:sp>
    </p:spTree>
    <p:extLst>
      <p:ext uri="{BB962C8B-B14F-4D97-AF65-F5344CB8AC3E}">
        <p14:creationId xmlns:p14="http://schemas.microsoft.com/office/powerpoint/2010/main" val="128465142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18110536"/>
              </p:ext>
            </p:extLst>
          </p:nvPr>
        </p:nvGraphicFramePr>
        <p:xfrm>
          <a:off x="3045657" y="692696"/>
          <a:ext cx="6097511" cy="5454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948335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4)">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2012-06-29T17:00:00+10:00</Event_x0020_End_x0020_Date>
    <Event_x0020_Start_x0020_Date xmlns="2295e2e7-0eeb-498e-8716-217bb2ee6ee3">2012-06-26T17:00:00+10:00</Event_x0020_Start_x0020_Date>
    <MS_x0020_Speaker xmlns="2295e2e7-0eeb-498e-8716-217bb2ee6ee3">
      <UserInfo>
        <DisplayName/>
        <AccountId xsi:nil="true"/>
        <AccountType/>
      </UserInfo>
    </MS_x0020_Speaker>
    <External_x0020_Speaker xmlns="2295e2e7-0eeb-498e-8716-217bb2ee6ee3">John Lam</External_x0020_Speaker>
    <Session_x0020_Code xmlns="2295e2e7-0eeb-498e-8716-217bb2ee6ee3">DEV350</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2295e2e7-0eeb-498e-8716-217bb2ee6ee3"/>
    <ds:schemaRef ds:uri="http://purl.org/dc/dcmitype/"/>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8b529f77-48ab-4581-b468-93f09345b8aa"/>
    <ds:schemaRef ds:uri="http://purl.org/dc/elements/1.1/"/>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 (4)</Template>
  <TotalTime>431</TotalTime>
  <Words>826</Words>
  <Application>Microsoft Office PowerPoint</Application>
  <PresentationFormat>Custom</PresentationFormat>
  <Paragraphs>111</Paragraphs>
  <Slides>23</Slides>
  <Notes>9</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TechEd_2012_Template_16x9 (4)</vt:lpstr>
      <vt:lpstr>White with Consolas font for code slides</vt:lpstr>
      <vt:lpstr>Using Windows Runtime and SDK to build Metro style apps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WinRT and the Metro style SDK</vt:lpstr>
      <vt:lpstr>WinRT and the Metro style SDK</vt:lpstr>
      <vt:lpstr>WinRT and the Metro style SDK</vt:lpstr>
      <vt:lpstr>WinRT and the Metro style SDK</vt:lpstr>
      <vt:lpstr>Let’s code!</vt:lpstr>
      <vt:lpstr>WinRT and the Metro style SDK</vt:lpstr>
      <vt:lpstr>Related Content</vt:lpstr>
      <vt:lpstr>DEV 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Windows Runtime and SDK to Build Metro style Apps</dc:title>
  <dc:subject>TechEd 2012</dc:subject>
  <dc:creator>Smanther</dc:creator>
  <cp:keywords>TechEd 2012</cp:keywords>
  <dc:description>Template: Jordan Cayabyab, Artitudes Design
Formatting:
Event Date: June 11-14, 2012
Event Location: Orlando, FL
Audience Type: IT Pros, Developers</dc:description>
  <cp:lastModifiedBy>Shows</cp:lastModifiedBy>
  <cp:revision>95</cp:revision>
  <cp:lastPrinted>2010-05-11T05:02:34Z</cp:lastPrinted>
  <dcterms:created xsi:type="dcterms:W3CDTF">2012-05-03T15:33:54Z</dcterms:created>
  <dcterms:modified xsi:type="dcterms:W3CDTF">2012-06-12T21:47:32Z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