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6"/>
  </p:notesMasterIdLst>
  <p:handoutMasterIdLst>
    <p:handoutMasterId r:id="rId27"/>
  </p:handoutMasterIdLst>
  <p:sldIdLst>
    <p:sldId id="345" r:id="rId6"/>
    <p:sldId id="346" r:id="rId7"/>
    <p:sldId id="347" r:id="rId8"/>
    <p:sldId id="324" r:id="rId9"/>
    <p:sldId id="329" r:id="rId10"/>
    <p:sldId id="332" r:id="rId11"/>
    <p:sldId id="341" r:id="rId12"/>
    <p:sldId id="330" r:id="rId13"/>
    <p:sldId id="334" r:id="rId14"/>
    <p:sldId id="326" r:id="rId15"/>
    <p:sldId id="342" r:id="rId16"/>
    <p:sldId id="335" r:id="rId17"/>
    <p:sldId id="322" r:id="rId18"/>
    <p:sldId id="333" r:id="rId19"/>
    <p:sldId id="336" r:id="rId20"/>
    <p:sldId id="348" r:id="rId21"/>
    <p:sldId id="311" r:id="rId22"/>
    <p:sldId id="271" r:id="rId23"/>
    <p:sldId id="349" r:id="rId24"/>
    <p:sldId id="344"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FF99"/>
    <a:srgbClr val="59D01E"/>
    <a:srgbClr val="FFFFFF"/>
    <a:srgbClr val="000000"/>
    <a:srgbClr val="429A16"/>
    <a:srgbClr val="F8F57B"/>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80" autoAdjust="0"/>
    <p:restoredTop sz="80611" autoAdjust="0"/>
  </p:normalViewPr>
  <p:slideViewPr>
    <p:cSldViewPr>
      <p:cViewPr varScale="1">
        <p:scale>
          <a:sx n="96" d="100"/>
          <a:sy n="96" d="100"/>
        </p:scale>
        <p:origin x="-90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36" y="1932"/>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4:35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63391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166053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82796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4:35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6/12/2012 4:35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63561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4160430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70074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51676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61326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942160" cy="1644826"/>
          </a:xfrm>
        </p:spPr>
        <p:txBody>
          <a:bodyPr/>
          <a:lstStyle/>
          <a:p>
            <a:r>
              <a:rPr lang="en-US" sz="3600" dirty="0"/>
              <a:t>From Development to Production: Optimizing for Continuous </a:t>
            </a:r>
            <a:r>
              <a:rPr lang="en-US" sz="3600" dirty="0" smtClean="0"/>
              <a:t>Delivery</a:t>
            </a:r>
            <a:endParaRPr lang="en-US" sz="3600" dirty="0"/>
          </a:p>
        </p:txBody>
      </p:sp>
      <p:sp>
        <p:nvSpPr>
          <p:cNvPr id="3" name="Subtitle 2"/>
          <p:cNvSpPr>
            <a:spLocks noGrp="1"/>
          </p:cNvSpPr>
          <p:nvPr>
            <p:ph type="subTitle" idx="1"/>
          </p:nvPr>
        </p:nvSpPr>
        <p:spPr>
          <a:xfrm>
            <a:off x="4181452" y="5029200"/>
            <a:ext cx="2293960" cy="463255"/>
          </a:xfrm>
        </p:spPr>
        <p:txBody>
          <a:bodyPr/>
          <a:lstStyle/>
          <a:p>
            <a:r>
              <a:rPr lang="en-US" dirty="0" smtClean="0"/>
              <a:t>Chris Patterson</a:t>
            </a:r>
          </a:p>
          <a:p>
            <a:r>
              <a:rPr lang="en-US" dirty="0" smtClean="0"/>
              <a:t>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8761412" y="5029200"/>
            <a:ext cx="2293960"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mtClean="0">
                <a:solidFill>
                  <a:srgbClr val="363535">
                    <a:alpha val="99000"/>
                  </a:srgbClr>
                </a:solidFill>
              </a:rPr>
              <a:t>Jamie Cool</a:t>
            </a:r>
          </a:p>
          <a:p>
            <a:r>
              <a:rPr smtClean="0">
                <a:solidFill>
                  <a:srgbClr val="363535">
                    <a:alpha val="99000"/>
                  </a:srgbClr>
                </a:solidFill>
              </a:rPr>
              <a:t>Program Manager</a:t>
            </a:r>
          </a:p>
          <a:p>
            <a:r>
              <a:rPr smtClean="0">
                <a:solidFill>
                  <a:srgbClr val="363535">
                    <a:alpha val="99000"/>
                  </a:srgbClr>
                </a:solidFill>
              </a:rPr>
              <a:t>Microsoft Corporation</a:t>
            </a:r>
            <a:endParaRPr>
              <a:solidFill>
                <a:srgbClr val="363535">
                  <a:alpha val="99000"/>
                </a:srgbClr>
              </a:solidFill>
            </a:endParaRPr>
          </a:p>
        </p:txBody>
      </p:sp>
      <p:sp>
        <p:nvSpPr>
          <p:cNvPr id="6" name="TextBox 5"/>
          <p:cNvSpPr txBox="1"/>
          <p:nvPr/>
        </p:nvSpPr>
        <p:spPr>
          <a:xfrm>
            <a:off x="514212" y="240217"/>
            <a:ext cx="19812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DEV362</a:t>
            </a:r>
            <a:endParaRPr lang="en-US" dirty="0" smtClean="0">
              <a:solidFill>
                <a:schemeClr val="tx1">
                  <a:alpha val="99000"/>
                </a:schemeClr>
              </a:solidFill>
            </a:endParaRPr>
          </a:p>
        </p:txBody>
      </p:sp>
    </p:spTree>
    <p:extLst>
      <p:ext uri="{BB962C8B-B14F-4D97-AF65-F5344CB8AC3E}">
        <p14:creationId xmlns:p14="http://schemas.microsoft.com/office/powerpoint/2010/main" val="424196541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Testing with Visual Studio 2012</a:t>
            </a:r>
            <a:endParaRPr lang="en-US" dirty="0"/>
          </a:p>
        </p:txBody>
      </p:sp>
      <p:sp>
        <p:nvSpPr>
          <p:cNvPr id="3" name="Content Placeholder 2"/>
          <p:cNvSpPr>
            <a:spLocks noGrp="1"/>
          </p:cNvSpPr>
          <p:nvPr>
            <p:ph idx="1"/>
          </p:nvPr>
        </p:nvSpPr>
        <p:spPr>
          <a:xfrm>
            <a:off x="455612" y="1752600"/>
            <a:ext cx="11149013" cy="2880789"/>
          </a:xfrm>
        </p:spPr>
        <p:txBody>
          <a:bodyPr/>
          <a:lstStyle/>
          <a:p>
            <a:r>
              <a:rPr lang="en-US" dirty="0" smtClean="0"/>
              <a:t>Use the framework you want to use</a:t>
            </a:r>
          </a:p>
          <a:p>
            <a:pPr lvl="1"/>
            <a:r>
              <a:rPr lang="en-US" dirty="0" err="1" smtClean="0"/>
              <a:t>MSTest</a:t>
            </a:r>
            <a:r>
              <a:rPr lang="en-US" dirty="0" smtClean="0"/>
              <a:t>, </a:t>
            </a:r>
            <a:r>
              <a:rPr lang="en-US" dirty="0" err="1" smtClean="0"/>
              <a:t>Nunit</a:t>
            </a:r>
            <a:r>
              <a:rPr lang="en-US" dirty="0" smtClean="0"/>
              <a:t>, </a:t>
            </a:r>
            <a:r>
              <a:rPr lang="en-US" dirty="0" err="1" smtClean="0"/>
              <a:t>xUnit</a:t>
            </a:r>
            <a:r>
              <a:rPr lang="en-US" dirty="0" smtClean="0"/>
              <a:t> and Others.</a:t>
            </a:r>
          </a:p>
          <a:p>
            <a:pPr marL="460375" lvl="1" indent="0">
              <a:buNone/>
            </a:pPr>
            <a:endParaRPr lang="en-US" dirty="0" smtClean="0"/>
          </a:p>
          <a:p>
            <a:r>
              <a:rPr lang="en-US" dirty="0" smtClean="0"/>
              <a:t>For our application</a:t>
            </a:r>
          </a:p>
          <a:p>
            <a:pPr lvl="1"/>
            <a:r>
              <a:rPr lang="en-US" b="1" dirty="0" smtClean="0"/>
              <a:t>Any of the above!</a:t>
            </a:r>
          </a:p>
          <a:p>
            <a:pPr lvl="1"/>
            <a:r>
              <a:rPr lang="en-US" b="1" dirty="0" smtClean="0"/>
              <a:t>Here we are using </a:t>
            </a:r>
            <a:r>
              <a:rPr lang="en-US" b="1" dirty="0" err="1" smtClean="0"/>
              <a:t>xUnit</a:t>
            </a:r>
            <a:r>
              <a:rPr lang="en-US" b="1" dirty="0" smtClean="0"/>
              <a:t> and the fakes framework</a:t>
            </a:r>
          </a:p>
        </p:txBody>
      </p:sp>
      <p:sp>
        <p:nvSpPr>
          <p:cNvPr id="4" name="Rectangle 3"/>
          <p:cNvSpPr/>
          <p:nvPr/>
        </p:nvSpPr>
        <p:spPr>
          <a:xfrm>
            <a:off x="836612" y="838200"/>
            <a:ext cx="11055412" cy="492443"/>
          </a:xfrm>
          <a:prstGeom prst="rect">
            <a:avLst/>
          </a:prstGeom>
        </p:spPr>
        <p:txBody>
          <a:bodyPr wrap="square">
            <a:spAutoFit/>
          </a:bodyPr>
          <a:lstStyle/>
          <a:p>
            <a:r>
              <a:rPr lang="en-US" sz="2600" dirty="0">
                <a:latin typeface="Segoe UI Light" pitchFamily="34" charset="0"/>
              </a:rPr>
              <a:t>Effective </a:t>
            </a:r>
            <a:r>
              <a:rPr lang="en-US" sz="2600" dirty="0">
                <a:solidFill>
                  <a:schemeClr val="accent6"/>
                </a:solidFill>
                <a:latin typeface="Segoe UI Light" pitchFamily="34" charset="0"/>
              </a:rPr>
              <a:t>unit testing </a:t>
            </a:r>
            <a:r>
              <a:rPr lang="en-US" sz="2600" dirty="0">
                <a:latin typeface="Segoe UI Light" pitchFamily="34" charset="0"/>
              </a:rPr>
              <a:t>is one of the </a:t>
            </a:r>
            <a:r>
              <a:rPr lang="en-US" sz="2600" dirty="0" smtClean="0">
                <a:latin typeface="Segoe UI Light" pitchFamily="34" charset="0"/>
              </a:rPr>
              <a:t>biggest contributors </a:t>
            </a:r>
            <a:r>
              <a:rPr lang="en-US" sz="2600" dirty="0">
                <a:latin typeface="Segoe UI Light" pitchFamily="34" charset="0"/>
              </a:rPr>
              <a:t>to high </a:t>
            </a:r>
            <a:r>
              <a:rPr lang="en-US" sz="2600" dirty="0">
                <a:solidFill>
                  <a:schemeClr val="accent6"/>
                </a:solidFill>
                <a:latin typeface="Segoe UI Light" pitchFamily="34" charset="0"/>
              </a:rPr>
              <a:t>quality</a:t>
            </a:r>
            <a:r>
              <a:rPr lang="en-US" sz="2600" dirty="0">
                <a:latin typeface="Segoe UI Light" pitchFamily="34" charset="0"/>
              </a:rPr>
              <a:t> software</a:t>
            </a:r>
            <a:endParaRPr lang="en-US" sz="2600" dirty="0"/>
          </a:p>
        </p:txBody>
      </p:sp>
    </p:spTree>
    <p:extLst>
      <p:ext uri="{BB962C8B-B14F-4D97-AF65-F5344CB8AC3E}">
        <p14:creationId xmlns:p14="http://schemas.microsoft.com/office/powerpoint/2010/main" val="5902185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quality means a good architecture</a:t>
            </a:r>
            <a:endParaRPr lang="en-US" dirty="0"/>
          </a:p>
        </p:txBody>
      </p:sp>
      <p:sp>
        <p:nvSpPr>
          <p:cNvPr id="3" name="Content Placeholder 2"/>
          <p:cNvSpPr>
            <a:spLocks noGrp="1"/>
          </p:cNvSpPr>
          <p:nvPr>
            <p:ph idx="1"/>
          </p:nvPr>
        </p:nvSpPr>
        <p:spPr>
          <a:xfrm>
            <a:off x="531812" y="1295400"/>
            <a:ext cx="11442700" cy="6334042"/>
          </a:xfrm>
        </p:spPr>
        <p:txBody>
          <a:bodyPr/>
          <a:lstStyle/>
          <a:p>
            <a:r>
              <a:rPr lang="en-US" dirty="0" smtClean="0"/>
              <a:t>Factor out external dependencies and isolate with interfaces</a:t>
            </a:r>
          </a:p>
          <a:p>
            <a:endParaRPr lang="en-US" sz="800" dirty="0" smtClean="0"/>
          </a:p>
          <a:p>
            <a:r>
              <a:rPr lang="en-US" dirty="0" smtClean="0"/>
              <a:t>Use good patterns like</a:t>
            </a:r>
          </a:p>
          <a:p>
            <a:pPr lvl="1"/>
            <a:r>
              <a:rPr lang="en-US" dirty="0" smtClean="0"/>
              <a:t>Default Implementation</a:t>
            </a:r>
          </a:p>
          <a:p>
            <a:pPr lvl="1"/>
            <a:r>
              <a:rPr lang="en-US" dirty="0" smtClean="0"/>
              <a:t>Dependency Injection and Inversion of Control</a:t>
            </a:r>
          </a:p>
          <a:p>
            <a:pPr lvl="1"/>
            <a:endParaRPr lang="en-US" sz="800" dirty="0" smtClean="0"/>
          </a:p>
          <a:p>
            <a:r>
              <a:rPr lang="en-US" dirty="0"/>
              <a:t>Isolate your code for better testing</a:t>
            </a:r>
          </a:p>
          <a:p>
            <a:pPr lvl="1"/>
            <a:r>
              <a:rPr lang="en-US" dirty="0"/>
              <a:t>Fakes, </a:t>
            </a:r>
            <a:r>
              <a:rPr lang="en-US" dirty="0" err="1"/>
              <a:t>Moq</a:t>
            </a:r>
            <a:r>
              <a:rPr lang="en-US" dirty="0"/>
              <a:t>, others</a:t>
            </a:r>
          </a:p>
          <a:p>
            <a:endParaRPr lang="en-US" sz="800" dirty="0" smtClean="0"/>
          </a:p>
          <a:p>
            <a:r>
              <a:rPr lang="en-US" dirty="0" smtClean="0"/>
              <a:t>Visual Studio 2012 Stubs </a:t>
            </a:r>
            <a:r>
              <a:rPr lang="en-US" dirty="0"/>
              <a:t>and Mocks</a:t>
            </a:r>
          </a:p>
          <a:p>
            <a:pPr lvl="1"/>
            <a:r>
              <a:rPr lang="en-US" dirty="0"/>
              <a:t>Provide easy to use, concrete implementations for your </a:t>
            </a:r>
            <a:r>
              <a:rPr lang="en-US" dirty="0" smtClean="0"/>
              <a:t>testing</a:t>
            </a:r>
          </a:p>
          <a:p>
            <a:pPr lvl="1"/>
            <a:r>
              <a:rPr lang="en-US" dirty="0"/>
              <a:t>Generated at compile time (runs fast)</a:t>
            </a:r>
          </a:p>
          <a:p>
            <a:pPr lvl="1"/>
            <a:r>
              <a:rPr lang="en-US" dirty="0"/>
              <a:t>Uses C# language features (no special API)</a:t>
            </a:r>
          </a:p>
          <a:p>
            <a:pPr marL="460375" lvl="1" indent="0">
              <a:buNone/>
            </a:pPr>
            <a:endParaRPr lang="en-US" dirty="0"/>
          </a:p>
          <a:p>
            <a:endParaRPr lang="en-US" dirty="0"/>
          </a:p>
        </p:txBody>
      </p:sp>
    </p:spTree>
    <p:extLst>
      <p:ext uri="{BB962C8B-B14F-4D97-AF65-F5344CB8AC3E}">
        <p14:creationId xmlns:p14="http://schemas.microsoft.com/office/powerpoint/2010/main" val="2642935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Keeping your quality high</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2568140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Lifecycle</a:t>
            </a:r>
            <a:endParaRPr lang="en-US" dirty="0"/>
          </a:p>
        </p:txBody>
      </p:sp>
      <p:sp>
        <p:nvSpPr>
          <p:cNvPr id="5" name="Content Placeholder 4"/>
          <p:cNvSpPr>
            <a:spLocks noGrp="1"/>
          </p:cNvSpPr>
          <p:nvPr>
            <p:ph idx="1"/>
          </p:nvPr>
        </p:nvSpPr>
        <p:spPr>
          <a:xfrm>
            <a:off x="519112" y="1447799"/>
            <a:ext cx="11149013" cy="4776692"/>
          </a:xfrm>
        </p:spPr>
        <p:txBody>
          <a:bodyPr/>
          <a:lstStyle/>
          <a:p>
            <a:r>
              <a:rPr lang="en-US" b="1" dirty="0" smtClean="0"/>
              <a:t>Source Control</a:t>
            </a:r>
          </a:p>
          <a:p>
            <a:pPr lvl="1"/>
            <a:r>
              <a:rPr lang="en-US" dirty="0" smtClean="0"/>
              <a:t>Team Foundation Service or Team Foundation Server</a:t>
            </a:r>
          </a:p>
          <a:p>
            <a:pPr lvl="1"/>
            <a:r>
              <a:rPr lang="en-US" dirty="0" smtClean="0"/>
              <a:t>For</a:t>
            </a:r>
            <a:r>
              <a:rPr lang="en-US" baseline="0" dirty="0" smtClean="0"/>
              <a:t> our application</a:t>
            </a:r>
          </a:p>
          <a:p>
            <a:pPr lvl="2"/>
            <a:r>
              <a:rPr lang="en-US" b="1" dirty="0" smtClean="0"/>
              <a:t>Team</a:t>
            </a:r>
            <a:r>
              <a:rPr lang="en-US" b="1" baseline="0" dirty="0" smtClean="0"/>
              <a:t> Foundation Service</a:t>
            </a:r>
          </a:p>
          <a:p>
            <a:pPr lvl="1"/>
            <a:endParaRPr lang="en-US" b="1" dirty="0"/>
          </a:p>
          <a:p>
            <a:r>
              <a:rPr lang="en-US" b="1" dirty="0" smtClean="0"/>
              <a:t>Continuous Integration &amp; Deployment</a:t>
            </a:r>
          </a:p>
          <a:p>
            <a:pPr lvl="1"/>
            <a:r>
              <a:rPr lang="en-US" dirty="0"/>
              <a:t>Hosted Build or On Prem Team Build</a:t>
            </a:r>
          </a:p>
          <a:p>
            <a:pPr lvl="1"/>
            <a:r>
              <a:rPr lang="en-US" dirty="0"/>
              <a:t>For our application</a:t>
            </a:r>
          </a:p>
          <a:p>
            <a:pPr lvl="2"/>
            <a:r>
              <a:rPr lang="en-US" dirty="0"/>
              <a:t>Hosted </a:t>
            </a:r>
            <a:r>
              <a:rPr lang="en-US" dirty="0" smtClean="0"/>
              <a:t>Build w/ Integrated Webdeploy to Azure</a:t>
            </a:r>
            <a:endParaRPr lang="en-US" dirty="0"/>
          </a:p>
          <a:p>
            <a:pPr lvl="1"/>
            <a:endParaRPr lang="en-US" b="1" dirty="0" smtClean="0"/>
          </a:p>
        </p:txBody>
      </p:sp>
    </p:spTree>
    <p:extLst>
      <p:ext uri="{BB962C8B-B14F-4D97-AF65-F5344CB8AC3E}">
        <p14:creationId xmlns:p14="http://schemas.microsoft.com/office/powerpoint/2010/main" val="22063596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Flow</a:t>
            </a:r>
            <a:endParaRPr lang="en-US" dirty="0"/>
          </a:p>
        </p:txBody>
      </p:sp>
      <p:sp>
        <p:nvSpPr>
          <p:cNvPr id="3" name="Content Placeholder 2"/>
          <p:cNvSpPr>
            <a:spLocks noGrp="1"/>
          </p:cNvSpPr>
          <p:nvPr>
            <p:ph idx="1"/>
          </p:nvPr>
        </p:nvSpPr>
        <p:spPr>
          <a:xfrm>
            <a:off x="303212" y="1398282"/>
            <a:ext cx="6172200" cy="4413516"/>
          </a:xfrm>
        </p:spPr>
        <p:txBody>
          <a:bodyPr/>
          <a:lstStyle/>
          <a:p>
            <a:r>
              <a:rPr lang="en-US" sz="2400" b="1" dirty="0" smtClean="0"/>
              <a:t>Have a well structured code flow</a:t>
            </a:r>
          </a:p>
          <a:p>
            <a:pPr lvl="1"/>
            <a:r>
              <a:rPr lang="en-US" sz="2000" dirty="0" smtClean="0"/>
              <a:t>Keep your daily work in a separate branch</a:t>
            </a:r>
          </a:p>
          <a:p>
            <a:pPr lvl="1"/>
            <a:r>
              <a:rPr lang="en-US" sz="2000" dirty="0" smtClean="0"/>
              <a:t>Deploy your daily work into a test site</a:t>
            </a:r>
          </a:p>
          <a:p>
            <a:pPr lvl="1"/>
            <a:r>
              <a:rPr lang="en-US" sz="2000" dirty="0" smtClean="0"/>
              <a:t>Keep the code you release in it’s own branch</a:t>
            </a:r>
          </a:p>
          <a:p>
            <a:pPr lvl="1"/>
            <a:r>
              <a:rPr lang="en-US" sz="2000" dirty="0" smtClean="0"/>
              <a:t>Deploy to production as aggressively as your comfortable</a:t>
            </a:r>
          </a:p>
          <a:p>
            <a:pPr lvl="1"/>
            <a:endParaRPr lang="en-US" sz="2000" dirty="0" smtClean="0"/>
          </a:p>
          <a:p>
            <a:r>
              <a:rPr lang="en-US" sz="2400" b="1" dirty="0" smtClean="0"/>
              <a:t>For our application</a:t>
            </a:r>
          </a:p>
          <a:p>
            <a:pPr lvl="1"/>
            <a:r>
              <a:rPr lang="en-US" sz="2000" dirty="0" smtClean="0"/>
              <a:t>Continuous delivery from the </a:t>
            </a:r>
            <a:r>
              <a:rPr lang="en-US" sz="2000" dirty="0" err="1" smtClean="0"/>
              <a:t>dev</a:t>
            </a:r>
            <a:r>
              <a:rPr lang="en-US" sz="2000" dirty="0" smtClean="0"/>
              <a:t> branch to the test site</a:t>
            </a:r>
          </a:p>
          <a:p>
            <a:pPr lvl="1"/>
            <a:r>
              <a:rPr lang="en-US" sz="2000" dirty="0" smtClean="0"/>
              <a:t>Continuous delivery from the main branch to the production site</a:t>
            </a:r>
          </a:p>
          <a:p>
            <a:pPr marL="460375" lvl="1" indent="0">
              <a:buNone/>
            </a:pPr>
            <a:endParaRPr lang="en-US" dirty="0"/>
          </a:p>
        </p:txBody>
      </p:sp>
      <p:sp>
        <p:nvSpPr>
          <p:cNvPr id="4" name="Flowchart: Magnetic Disk 3"/>
          <p:cNvSpPr/>
          <p:nvPr/>
        </p:nvSpPr>
        <p:spPr bwMode="auto">
          <a:xfrm>
            <a:off x="6780212" y="1439523"/>
            <a:ext cx="2192215" cy="3534691"/>
          </a:xfrm>
          <a:prstGeom prst="flowChartMagneticDisk">
            <a:avLst/>
          </a:prstGeom>
          <a:solidFill>
            <a:schemeClr val="bg1">
              <a:lumMod val="60000"/>
              <a:lumOff val="40000"/>
            </a:schemeClr>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sp>
        <p:nvSpPr>
          <p:cNvPr id="5" name="Rectangle 4"/>
          <p:cNvSpPr/>
          <p:nvPr/>
        </p:nvSpPr>
        <p:spPr bwMode="auto">
          <a:xfrm>
            <a:off x="7008812" y="2695363"/>
            <a:ext cx="1174893" cy="60301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alpha val="98824"/>
                  </a:srgbClr>
                </a:solidFill>
                <a:latin typeface="Segoe UI" pitchFamily="34" charset="0"/>
                <a:ea typeface="Segoe UI" pitchFamily="34" charset="0"/>
                <a:cs typeface="Segoe UI" pitchFamily="34" charset="0"/>
              </a:rPr>
              <a:t>Main Branch</a:t>
            </a:r>
          </a:p>
        </p:txBody>
      </p:sp>
      <p:sp>
        <p:nvSpPr>
          <p:cNvPr id="6" name="Cloud 5"/>
          <p:cNvSpPr/>
          <p:nvPr/>
        </p:nvSpPr>
        <p:spPr bwMode="auto">
          <a:xfrm>
            <a:off x="9353427" y="1583320"/>
            <a:ext cx="2590800" cy="3674480"/>
          </a:xfrm>
          <a:prstGeom prst="cloud">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alpha val="98824"/>
                </a:srgbClr>
              </a:solidFill>
              <a:latin typeface="Segoe UI" pitchFamily="34" charset="0"/>
              <a:ea typeface="Segoe UI" pitchFamily="34" charset="0"/>
              <a:cs typeface="Segoe UI" pitchFamily="34" charset="0"/>
            </a:endParaRPr>
          </a:p>
        </p:txBody>
      </p:sp>
      <p:cxnSp>
        <p:nvCxnSpPr>
          <p:cNvPr id="7" name="Elbow Connector 6"/>
          <p:cNvCxnSpPr/>
          <p:nvPr/>
        </p:nvCxnSpPr>
        <p:spPr>
          <a:xfrm rot="16200000" flipV="1">
            <a:off x="7671833" y="3400810"/>
            <a:ext cx="457199" cy="398231"/>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0191627" y="1997535"/>
            <a:ext cx="1066800" cy="517065"/>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dirty="0" smtClean="0">
                <a:solidFill>
                  <a:schemeClr val="tx1">
                    <a:alpha val="99000"/>
                  </a:schemeClr>
                </a:solidFill>
              </a:rPr>
              <a:t>Azure</a:t>
            </a:r>
            <a:endParaRPr lang="en-US" sz="2800" dirty="0" smtClean="0">
              <a:solidFill>
                <a:schemeClr val="tx1">
                  <a:alpha val="99000"/>
                </a:schemeClr>
              </a:solidFill>
            </a:endParaRPr>
          </a:p>
        </p:txBody>
      </p:sp>
      <p:sp>
        <p:nvSpPr>
          <p:cNvPr id="9" name="Rectangle 8"/>
          <p:cNvSpPr/>
          <p:nvPr/>
        </p:nvSpPr>
        <p:spPr bwMode="auto">
          <a:xfrm>
            <a:off x="9925142" y="2684481"/>
            <a:ext cx="1655670" cy="613900"/>
          </a:xfrm>
          <a:prstGeom prst="rect">
            <a:avLst/>
          </a:prstGeom>
          <a:solidFill>
            <a:srgbClr val="7030A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alpha val="98824"/>
                  </a:srgbClr>
                </a:solidFill>
                <a:latin typeface="Segoe UI" pitchFamily="34" charset="0"/>
                <a:ea typeface="Segoe UI" pitchFamily="34" charset="0"/>
                <a:cs typeface="Segoe UI" pitchFamily="34" charset="0"/>
              </a:rPr>
              <a:t>Production</a:t>
            </a:r>
          </a:p>
          <a:p>
            <a:pPr algn="ctr" defTabSz="914099"/>
            <a:r>
              <a:rPr lang="en-US" sz="2000" dirty="0" smtClean="0">
                <a:solidFill>
                  <a:srgbClr val="FFFFFF">
                    <a:alpha val="98824"/>
                  </a:srgbClr>
                </a:solidFill>
                <a:latin typeface="Segoe UI" pitchFamily="34" charset="0"/>
                <a:ea typeface="Segoe UI" pitchFamily="34" charset="0"/>
                <a:cs typeface="Segoe UI" pitchFamily="34" charset="0"/>
              </a:rPr>
              <a:t>Environment</a:t>
            </a:r>
          </a:p>
        </p:txBody>
      </p:sp>
      <p:sp>
        <p:nvSpPr>
          <p:cNvPr id="10" name="Rectangle 9"/>
          <p:cNvSpPr/>
          <p:nvPr/>
        </p:nvSpPr>
        <p:spPr bwMode="auto">
          <a:xfrm>
            <a:off x="9862189" y="3828525"/>
            <a:ext cx="1642423" cy="689056"/>
          </a:xfrm>
          <a:prstGeom prst="rect">
            <a:avLst/>
          </a:prstGeom>
          <a:solidFill>
            <a:srgbClr val="7030A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alpha val="98824"/>
                  </a:srgbClr>
                </a:solidFill>
                <a:latin typeface="Segoe UI" pitchFamily="34" charset="0"/>
                <a:ea typeface="Segoe UI" pitchFamily="34" charset="0"/>
                <a:cs typeface="Segoe UI" pitchFamily="34" charset="0"/>
              </a:rPr>
              <a:t>Test Environment</a:t>
            </a:r>
          </a:p>
        </p:txBody>
      </p:sp>
      <p:cxnSp>
        <p:nvCxnSpPr>
          <p:cNvPr id="11" name="Straight Arrow Connector 10"/>
          <p:cNvCxnSpPr/>
          <p:nvPr/>
        </p:nvCxnSpPr>
        <p:spPr>
          <a:xfrm>
            <a:off x="8261575" y="3020599"/>
            <a:ext cx="1549052"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Rectangle 11"/>
          <p:cNvSpPr/>
          <p:nvPr/>
        </p:nvSpPr>
        <p:spPr bwMode="auto">
          <a:xfrm>
            <a:off x="7466013" y="3926808"/>
            <a:ext cx="1168050" cy="60301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rgbClr val="FFFFFF">
                    <a:alpha val="98824"/>
                  </a:srgbClr>
                </a:solidFill>
                <a:latin typeface="Segoe UI" pitchFamily="34" charset="0"/>
                <a:ea typeface="Segoe UI" pitchFamily="34" charset="0"/>
                <a:cs typeface="Segoe UI" pitchFamily="34" charset="0"/>
              </a:rPr>
              <a:t>Dev Branch</a:t>
            </a:r>
          </a:p>
        </p:txBody>
      </p:sp>
      <p:cxnSp>
        <p:nvCxnSpPr>
          <p:cNvPr id="13" name="Straight Arrow Connector 12"/>
          <p:cNvCxnSpPr/>
          <p:nvPr/>
        </p:nvCxnSpPr>
        <p:spPr>
          <a:xfrm>
            <a:off x="8743827" y="4228317"/>
            <a:ext cx="10668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7240978" y="1516201"/>
            <a:ext cx="1270681" cy="923330"/>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dirty="0" smtClean="0">
                <a:solidFill>
                  <a:schemeClr val="tx1">
                    <a:alpha val="99000"/>
                  </a:schemeClr>
                </a:solidFill>
              </a:rPr>
              <a:t>Source </a:t>
            </a:r>
          </a:p>
          <a:p>
            <a:pPr algn="ctr">
              <a:lnSpc>
                <a:spcPct val="90000"/>
              </a:lnSpc>
              <a:spcBef>
                <a:spcPct val="20000"/>
              </a:spcBef>
              <a:buSzPct val="90000"/>
            </a:pPr>
            <a:r>
              <a:rPr lang="en-US" sz="2400" dirty="0" smtClean="0">
                <a:solidFill>
                  <a:schemeClr val="tx1">
                    <a:alpha val="99000"/>
                  </a:schemeClr>
                </a:solidFill>
              </a:rPr>
              <a:t>Control</a:t>
            </a:r>
          </a:p>
        </p:txBody>
      </p:sp>
    </p:spTree>
    <p:extLst>
      <p:ext uri="{BB962C8B-B14F-4D97-AF65-F5344CB8AC3E}">
        <p14:creationId xmlns:p14="http://schemas.microsoft.com/office/powerpoint/2010/main" val="29999174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Continuous Delivery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0083814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Keys to Continuous Delivery</a:t>
            </a:r>
            <a:endParaRPr lang="en-US" dirty="0"/>
          </a:p>
        </p:txBody>
      </p:sp>
      <p:sp>
        <p:nvSpPr>
          <p:cNvPr id="3" name="Content Placeholder 2"/>
          <p:cNvSpPr>
            <a:spLocks noGrp="1"/>
          </p:cNvSpPr>
          <p:nvPr>
            <p:ph idx="1"/>
          </p:nvPr>
        </p:nvSpPr>
        <p:spPr>
          <a:xfrm>
            <a:off x="531812" y="1295400"/>
            <a:ext cx="11149013" cy="5275290"/>
          </a:xfrm>
        </p:spPr>
        <p:txBody>
          <a:bodyPr/>
          <a:lstStyle/>
          <a:p>
            <a:r>
              <a:rPr lang="en-US" sz="2400" b="1" dirty="0" smtClean="0"/>
              <a:t>Iterate, Iterate, Iterate</a:t>
            </a:r>
          </a:p>
          <a:p>
            <a:pPr lvl="1"/>
            <a:r>
              <a:rPr lang="en-US" sz="2000" dirty="0" smtClean="0"/>
              <a:t>Plan iteratively</a:t>
            </a:r>
          </a:p>
          <a:p>
            <a:pPr lvl="1"/>
            <a:r>
              <a:rPr lang="en-US" sz="2000" dirty="0" smtClean="0"/>
              <a:t>Develop iteratively</a:t>
            </a:r>
          </a:p>
          <a:p>
            <a:pPr lvl="1"/>
            <a:r>
              <a:rPr lang="en-US" sz="2000" dirty="0" smtClean="0"/>
              <a:t>Test iteratively</a:t>
            </a:r>
          </a:p>
          <a:p>
            <a:pPr lvl="1"/>
            <a:endParaRPr lang="en-US" sz="2000" dirty="0" smtClean="0"/>
          </a:p>
          <a:p>
            <a:r>
              <a:rPr lang="en-US" sz="2400" b="1" dirty="0"/>
              <a:t>Quality is Job 1</a:t>
            </a:r>
            <a:endParaRPr lang="en-US" sz="2000" b="1" dirty="0"/>
          </a:p>
          <a:p>
            <a:pPr lvl="1"/>
            <a:r>
              <a:rPr lang="en-US" sz="2000" dirty="0"/>
              <a:t>Test Constantly</a:t>
            </a:r>
          </a:p>
          <a:p>
            <a:pPr lvl="1"/>
            <a:r>
              <a:rPr lang="en-US" sz="2000" dirty="0"/>
              <a:t>Engineering teams should be responsible for ensuring the code does what they say it does</a:t>
            </a:r>
          </a:p>
          <a:p>
            <a:pPr lvl="1"/>
            <a:r>
              <a:rPr lang="en-US" sz="2000" dirty="0"/>
              <a:t>QA Teams should be responsible for ensuring the system does that the customer wants </a:t>
            </a:r>
          </a:p>
          <a:p>
            <a:endParaRPr lang="en-US" sz="2400" b="1" dirty="0" smtClean="0"/>
          </a:p>
          <a:p>
            <a:r>
              <a:rPr lang="en-US" sz="2400" b="1" dirty="0" smtClean="0"/>
              <a:t>Design</a:t>
            </a:r>
            <a:r>
              <a:rPr lang="en-US" sz="2400" b="1" baseline="0" dirty="0" smtClean="0"/>
              <a:t> and Implementation</a:t>
            </a:r>
          </a:p>
          <a:p>
            <a:pPr lvl="1"/>
            <a:r>
              <a:rPr lang="en-US" sz="2000" baseline="0" dirty="0" smtClean="0"/>
              <a:t>Just enough design</a:t>
            </a:r>
          </a:p>
          <a:p>
            <a:pPr lvl="1"/>
            <a:r>
              <a:rPr lang="en-US" sz="2000" dirty="0" smtClean="0"/>
              <a:t>Incremental and evolutionary</a:t>
            </a:r>
          </a:p>
          <a:p>
            <a:pPr lvl="1"/>
            <a:r>
              <a:rPr lang="en-US" sz="2000" baseline="0" dirty="0" smtClean="0"/>
              <a:t>Use</a:t>
            </a:r>
            <a:r>
              <a:rPr lang="en-US" sz="2000" dirty="0" smtClean="0"/>
              <a:t> tests to drive the design</a:t>
            </a:r>
          </a:p>
          <a:p>
            <a:pPr lvl="1"/>
            <a:endParaRPr lang="en-US" sz="2000" baseline="0" dirty="0" smtClean="0"/>
          </a:p>
        </p:txBody>
      </p:sp>
    </p:spTree>
    <p:extLst>
      <p:ext uri="{BB962C8B-B14F-4D97-AF65-F5344CB8AC3E}">
        <p14:creationId xmlns:p14="http://schemas.microsoft.com/office/powerpoint/2010/main" val="291044612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59" y="95054"/>
            <a:ext cx="11149013" cy="609398"/>
          </a:xfrm>
        </p:spPr>
        <p:txBody>
          <a:bodyPr/>
          <a:lstStyle/>
          <a:p>
            <a:r>
              <a:rPr lang="en-US" dirty="0"/>
              <a:t>Related Content</a:t>
            </a:r>
          </a:p>
        </p:txBody>
      </p:sp>
      <p:sp>
        <p:nvSpPr>
          <p:cNvPr id="3" name="Rectangle 2"/>
          <p:cNvSpPr/>
          <p:nvPr/>
        </p:nvSpPr>
        <p:spPr bwMode="auto">
          <a:xfrm>
            <a:off x="507868" y="914400"/>
            <a:ext cx="11173090" cy="347472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19286" y="4514654"/>
            <a:ext cx="11173090" cy="1030856"/>
          </a:xfrm>
          <a:prstGeom prst="rect">
            <a:avLst/>
          </a:prstGeom>
          <a:solidFill>
            <a:srgbClr val="59D01E"/>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061020"/>
            <a:ext cx="11013088" cy="3268587"/>
          </a:xfrm>
          <a:prstGeom prst="rect">
            <a:avLst/>
          </a:prstGeom>
        </p:spPr>
        <p:txBody>
          <a:bodyPr wrap="square">
            <a:spAutoFit/>
          </a:bodyPr>
          <a:lstStyle/>
          <a:p>
            <a:pPr lvl="0">
              <a:lnSpc>
                <a:spcPct val="90000"/>
              </a:lnSpc>
              <a:spcBef>
                <a:spcPct val="20000"/>
              </a:spcBef>
              <a:buSzPct val="105000"/>
            </a:pPr>
            <a:r>
              <a:rPr lang="en-US" sz="2400" b="1" dirty="0">
                <a:solidFill>
                  <a:schemeClr val="tx1">
                    <a:alpha val="99000"/>
                  </a:schemeClr>
                </a:solidFill>
              </a:rPr>
              <a:t>Breakout </a:t>
            </a:r>
            <a:r>
              <a:rPr lang="en-US" sz="2400" b="1" dirty="0" smtClean="0">
                <a:solidFill>
                  <a:schemeClr val="tx1">
                    <a:alpha val="99000"/>
                  </a:schemeClr>
                </a:solidFill>
              </a:rPr>
              <a:t>Sessions</a:t>
            </a:r>
            <a:endParaRPr lang="en-US" sz="2400" dirty="0" smtClean="0">
              <a:solidFill>
                <a:schemeClr val="tx1">
                  <a:alpha val="99000"/>
                </a:schemeClr>
              </a:solidFill>
            </a:endParaRPr>
          </a:p>
          <a:p>
            <a:pPr marL="403225" indent="-403225">
              <a:lnSpc>
                <a:spcPct val="90000"/>
              </a:lnSpc>
              <a:spcBef>
                <a:spcPct val="20000"/>
              </a:spcBef>
              <a:buSzPct val="105000"/>
              <a:buBlip>
                <a:blip r:embed="rId3"/>
              </a:buBlip>
            </a:pPr>
            <a:r>
              <a:rPr lang="en-US" sz="2400" dirty="0">
                <a:solidFill>
                  <a:schemeClr val="tx1">
                    <a:alpha val="99000"/>
                  </a:schemeClr>
                </a:solidFill>
              </a:rPr>
              <a:t>DEV363 – </a:t>
            </a:r>
            <a:r>
              <a:rPr lang="en-US" sz="2400" dirty="0" err="1">
                <a:solidFill>
                  <a:schemeClr val="tx1">
                    <a:alpha val="99000"/>
                  </a:schemeClr>
                </a:solidFill>
              </a:rPr>
              <a:t>Dev</a:t>
            </a:r>
            <a:r>
              <a:rPr lang="en-US" sz="2400" dirty="0">
                <a:solidFill>
                  <a:schemeClr val="tx1">
                    <a:alpha val="99000"/>
                  </a:schemeClr>
                </a:solidFill>
              </a:rPr>
              <a:t>-Ops Best Practices on the Microsoft Stack</a:t>
            </a:r>
          </a:p>
          <a:p>
            <a:pPr marL="403225" lvl="0" indent="-403225">
              <a:lnSpc>
                <a:spcPct val="90000"/>
              </a:lnSpc>
              <a:spcBef>
                <a:spcPct val="20000"/>
              </a:spcBef>
              <a:buSzPct val="105000"/>
              <a:buBlip>
                <a:blip r:embed="rId3"/>
              </a:buBlip>
            </a:pPr>
            <a:r>
              <a:rPr lang="en-US" sz="2400" dirty="0">
                <a:solidFill>
                  <a:schemeClr val="tx1">
                    <a:alpha val="99000"/>
                  </a:schemeClr>
                </a:solidFill>
              </a:rPr>
              <a:t>AZR205 – </a:t>
            </a:r>
            <a:r>
              <a:rPr lang="en-US" sz="2400" dirty="0" smtClean="0">
                <a:solidFill>
                  <a:schemeClr val="tx1">
                    <a:alpha val="99000"/>
                  </a:schemeClr>
                </a:solidFill>
              </a:rPr>
              <a:t>App Deployment Options for Windows Azure</a:t>
            </a:r>
          </a:p>
          <a:p>
            <a:pPr marL="403225" lvl="0" indent="-403225">
              <a:lnSpc>
                <a:spcPct val="90000"/>
              </a:lnSpc>
              <a:spcBef>
                <a:spcPct val="20000"/>
              </a:spcBef>
              <a:buSzPct val="105000"/>
              <a:buBlip>
                <a:blip r:embed="rId3"/>
              </a:buBlip>
            </a:pPr>
            <a:r>
              <a:rPr lang="en-US" sz="2400" dirty="0" smtClean="0">
                <a:solidFill>
                  <a:schemeClr val="tx1">
                    <a:alpha val="99000"/>
                  </a:schemeClr>
                </a:solidFill>
              </a:rPr>
              <a:t>DEV411 – Testing Un-Testable Code</a:t>
            </a:r>
          </a:p>
          <a:p>
            <a:pPr marL="403225" lvl="0" indent="-403225">
              <a:lnSpc>
                <a:spcPct val="90000"/>
              </a:lnSpc>
              <a:spcBef>
                <a:spcPct val="20000"/>
              </a:spcBef>
              <a:buSzPct val="105000"/>
              <a:buBlip>
                <a:blip r:embed="rId3"/>
              </a:buBlip>
            </a:pPr>
            <a:r>
              <a:rPr lang="en-US" sz="2400" dirty="0" smtClean="0">
                <a:solidFill>
                  <a:schemeClr val="tx1">
                    <a:alpha val="99000"/>
                  </a:schemeClr>
                </a:solidFill>
              </a:rPr>
              <a:t>DEV310 – Continuous Delivery of Windows Azure Cloud Apps</a:t>
            </a:r>
          </a:p>
          <a:p>
            <a:pPr marL="403225" lvl="0" indent="-403225">
              <a:lnSpc>
                <a:spcPct val="90000"/>
              </a:lnSpc>
              <a:spcBef>
                <a:spcPct val="20000"/>
              </a:spcBef>
              <a:buSzPct val="105000"/>
              <a:buBlip>
                <a:blip r:embed="rId3"/>
              </a:buBlip>
            </a:pPr>
            <a:r>
              <a:rPr lang="en-US" sz="2400" dirty="0" smtClean="0">
                <a:solidFill>
                  <a:schemeClr val="tx1">
                    <a:alpha val="99000"/>
                  </a:schemeClr>
                </a:solidFill>
              </a:rPr>
              <a:t>DEV309 – Building HTTP Services with ASP.NET Web API</a:t>
            </a:r>
          </a:p>
          <a:p>
            <a:pPr marL="403225" lvl="0" indent="-403225">
              <a:lnSpc>
                <a:spcPct val="90000"/>
              </a:lnSpc>
              <a:spcBef>
                <a:spcPct val="20000"/>
              </a:spcBef>
              <a:buSzPct val="105000"/>
              <a:buBlip>
                <a:blip r:embed="rId3"/>
              </a:buBlip>
            </a:pPr>
            <a:r>
              <a:rPr lang="en-US" sz="2400" dirty="0" smtClean="0">
                <a:solidFill>
                  <a:schemeClr val="tx1">
                    <a:alpha val="99000"/>
                  </a:schemeClr>
                </a:solidFill>
              </a:rPr>
              <a:t>AZR210 – Web Sites on Windows Azure</a:t>
            </a:r>
          </a:p>
          <a:p>
            <a:pPr marL="403225" lvl="0" indent="-403225">
              <a:lnSpc>
                <a:spcPct val="90000"/>
              </a:lnSpc>
              <a:spcBef>
                <a:spcPct val="20000"/>
              </a:spcBef>
              <a:buSzPct val="105000"/>
              <a:buBlip>
                <a:blip r:embed="rId3"/>
              </a:buBlip>
            </a:pPr>
            <a:r>
              <a:rPr lang="en-US" sz="2400" dirty="0" smtClean="0">
                <a:solidFill>
                  <a:schemeClr val="tx1">
                    <a:alpha val="99000"/>
                  </a:schemeClr>
                </a:solidFill>
              </a:rPr>
              <a:t>Dev215 – ADO.NET Entity Framework 4.3 for Real Web Applications</a:t>
            </a:r>
          </a:p>
        </p:txBody>
      </p:sp>
      <p:sp>
        <p:nvSpPr>
          <p:cNvPr id="10" name="Rectangle 9"/>
          <p:cNvSpPr/>
          <p:nvPr/>
        </p:nvSpPr>
        <p:spPr>
          <a:xfrm>
            <a:off x="679288" y="4598057"/>
            <a:ext cx="11013088" cy="830997"/>
          </a:xfrm>
          <a:prstGeom prst="rect">
            <a:avLst/>
          </a:prstGeom>
        </p:spPr>
        <p:txBody>
          <a:bodyPr wrap="square">
            <a:spAutoFit/>
          </a:bodyPr>
          <a:lstStyle/>
          <a:p>
            <a:pPr>
              <a:lnSpc>
                <a:spcPct val="90000"/>
              </a:lnSpc>
              <a:spcBef>
                <a:spcPct val="20000"/>
              </a:spcBef>
              <a:buSzPct val="105000"/>
            </a:pPr>
            <a:r>
              <a:rPr lang="en-US" sz="2400" b="1" dirty="0" smtClean="0">
                <a:solidFill>
                  <a:schemeClr val="tx1">
                    <a:alpha val="99000"/>
                  </a:schemeClr>
                </a:solidFill>
              </a:rPr>
              <a:t>Product </a:t>
            </a:r>
            <a:r>
              <a:rPr lang="en-US" sz="2400" b="1" dirty="0">
                <a:solidFill>
                  <a:schemeClr val="tx1">
                    <a:alpha val="99000"/>
                  </a:schemeClr>
                </a:solidFill>
              </a:rPr>
              <a:t>Demo </a:t>
            </a:r>
            <a:r>
              <a:rPr lang="en-US" sz="2400" b="1" dirty="0" smtClean="0">
                <a:solidFill>
                  <a:schemeClr val="tx1">
                    <a:alpha val="99000"/>
                  </a:schemeClr>
                </a:solidFill>
              </a:rPr>
              <a:t>Stations</a:t>
            </a:r>
          </a:p>
          <a:p>
            <a:pPr marL="403225" indent="-403225">
              <a:lnSpc>
                <a:spcPct val="90000"/>
              </a:lnSpc>
              <a:spcBef>
                <a:spcPct val="20000"/>
              </a:spcBef>
              <a:buSzPct val="105000"/>
              <a:buBlip>
                <a:blip r:embed="rId3"/>
              </a:buBlip>
            </a:pPr>
            <a:r>
              <a:rPr lang="en-US" sz="2400" dirty="0" smtClean="0">
                <a:solidFill>
                  <a:schemeClr val="tx1">
                    <a:alpha val="99000"/>
                  </a:schemeClr>
                </a:solidFill>
              </a:rPr>
              <a:t>DEV01-TLC Application Lifecycle Management (ALM)</a:t>
            </a:r>
            <a:endParaRPr lang="en-US" sz="2400" dirty="0">
              <a:solidFill>
                <a:schemeClr val="tx1">
                  <a:alpha val="99000"/>
                </a:schemeClr>
              </a:solidFill>
            </a:endParaRPr>
          </a:p>
        </p:txBody>
      </p:sp>
      <p:sp>
        <p:nvSpPr>
          <p:cNvPr id="13" name="Left Mask"/>
          <p:cNvSpPr/>
          <p:nvPr/>
        </p:nvSpPr>
        <p:spPr bwMode="hidden">
          <a:xfrm>
            <a:off x="0" y="-15711"/>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bwMode="auto">
          <a:xfrm>
            <a:off x="528742" y="5657654"/>
            <a:ext cx="11173090" cy="82296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11" name="Rectangle 10"/>
          <p:cNvSpPr/>
          <p:nvPr/>
        </p:nvSpPr>
        <p:spPr>
          <a:xfrm>
            <a:off x="580433" y="5856768"/>
            <a:ext cx="11013088" cy="424732"/>
          </a:xfrm>
          <a:prstGeom prst="rect">
            <a:avLst/>
          </a:prstGeom>
        </p:spPr>
        <p:txBody>
          <a:bodyPr wrap="square">
            <a:spAutoFit/>
          </a:bodyPr>
          <a:lstStyle/>
          <a:p>
            <a:pPr>
              <a:lnSpc>
                <a:spcPct val="90000"/>
              </a:lnSpc>
              <a:spcBef>
                <a:spcPct val="20000"/>
              </a:spcBef>
              <a:buSzPct val="105000"/>
            </a:pPr>
            <a:r>
              <a:rPr lang="en-US" sz="2400" b="1" dirty="0" smtClean="0">
                <a:solidFill>
                  <a:schemeClr val="tx1">
                    <a:alpha val="99000"/>
                  </a:schemeClr>
                </a:solidFill>
              </a:rPr>
              <a:t>We will be at the chalk talk in the Dev Track Tool bench after this talk</a:t>
            </a:r>
          </a:p>
        </p:txBody>
      </p:sp>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 presetClass="exit" presetSubtype="0" fill="hold" grpId="1" nodeType="after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par>
                          <p:cTn id="27" fill="hold">
                            <p:stCondLst>
                              <p:cond delay="2500"/>
                            </p:stCondLst>
                            <p:childTnLst>
                              <p:par>
                                <p:cTn id="28" presetID="2" presetClass="entr" presetSubtype="8" decel="10000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25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000" fill="hold"/>
                                        <p:tgtEl>
                                          <p:spTgt spid="11"/>
                                        </p:tgtEl>
                                        <p:attrNameLst>
                                          <p:attrName>ppt_x</p:attrName>
                                        </p:attrNameLst>
                                      </p:cBhvr>
                                      <p:tavLst>
                                        <p:tav tm="0">
                                          <p:val>
                                            <p:strVal val="0-#ppt_w/2"/>
                                          </p:val>
                                        </p:tav>
                                        <p:tav tm="100000">
                                          <p:val>
                                            <p:strVal val="#ppt_x"/>
                                          </p:val>
                                        </p:tav>
                                      </p:tavLst>
                                    </p:anim>
                                    <p:anim calcmode="lin" valueType="num">
                                      <p:cBhvr additive="base">
                                        <p:cTn id="3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P spid="10" grpId="0"/>
      <p:bldP spid="13" grpId="0" animBg="1"/>
      <p:bldP spid="13" grpId="1" animBg="1"/>
      <p:bldP spid="9"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jamiec\AppData\Local\Microsoft\Windows\Temporary Internet Files\Content.IE5\L7C00AN2\MC90021555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177" y="313992"/>
            <a:ext cx="1142207" cy="9675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032777" y="319129"/>
            <a:ext cx="9075760" cy="911909"/>
          </a:xfrm>
          <a:prstGeom prst="rect">
            <a:avLst/>
          </a:prstGeom>
          <a:solidFill>
            <a:srgbClr val="FFFF66"/>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alpha val="98824"/>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076854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Nirvana</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0367305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44759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a:t>
            </a:r>
            <a:endParaRPr lang="en-US" dirty="0"/>
          </a:p>
        </p:txBody>
      </p:sp>
      <p:sp>
        <p:nvSpPr>
          <p:cNvPr id="8" name="Content Placeholder 7"/>
          <p:cNvSpPr>
            <a:spLocks noGrp="1"/>
          </p:cNvSpPr>
          <p:nvPr>
            <p:ph idx="1"/>
          </p:nvPr>
        </p:nvSpPr>
        <p:spPr>
          <a:xfrm>
            <a:off x="519112" y="1447799"/>
            <a:ext cx="11149013" cy="4370427"/>
          </a:xfrm>
        </p:spPr>
        <p:txBody>
          <a:bodyPr/>
          <a:lstStyle/>
          <a:p>
            <a:r>
              <a:rPr lang="en-US" dirty="0" smtClean="0"/>
              <a:t>Empty application to Continuous Delivery</a:t>
            </a:r>
          </a:p>
          <a:p>
            <a:endParaRPr lang="en-US" dirty="0" smtClean="0"/>
          </a:p>
          <a:p>
            <a:r>
              <a:rPr lang="en-US" dirty="0" smtClean="0"/>
              <a:t>Along the way we will talk about:</a:t>
            </a:r>
          </a:p>
          <a:p>
            <a:pPr lvl="1"/>
            <a:r>
              <a:rPr lang="en-US" dirty="0" smtClean="0"/>
              <a:t>The core technology choices we made</a:t>
            </a:r>
          </a:p>
          <a:p>
            <a:pPr lvl="1"/>
            <a:r>
              <a:rPr lang="en-US" dirty="0" smtClean="0"/>
              <a:t>Dealing with data &amp; data migration</a:t>
            </a:r>
          </a:p>
          <a:p>
            <a:pPr lvl="1"/>
            <a:r>
              <a:rPr lang="en-US" dirty="0" smtClean="0"/>
              <a:t>Keeping the quality high</a:t>
            </a:r>
          </a:p>
          <a:p>
            <a:pPr lvl="1"/>
            <a:r>
              <a:rPr lang="en-US" dirty="0" smtClean="0"/>
              <a:t>Application lifecycle challenges </a:t>
            </a:r>
          </a:p>
          <a:p>
            <a:pPr lvl="1"/>
            <a:r>
              <a:rPr lang="en-US" dirty="0" smtClean="0"/>
              <a:t>Automated Build, Testing &amp; Deployment</a:t>
            </a:r>
          </a:p>
          <a:p>
            <a:pPr lvl="1"/>
            <a:r>
              <a:rPr lang="en-US" dirty="0" smtClean="0"/>
              <a:t>Transitioning to operations</a:t>
            </a:r>
            <a:endParaRPr lang="en-US" dirty="0"/>
          </a:p>
        </p:txBody>
      </p:sp>
    </p:spTree>
    <p:extLst>
      <p:ext uri="{BB962C8B-B14F-4D97-AF65-F5344CB8AC3E}">
        <p14:creationId xmlns:p14="http://schemas.microsoft.com/office/powerpoint/2010/main" val="23484190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our Application Platform</a:t>
            </a:r>
            <a:endParaRPr lang="en-US" dirty="0"/>
          </a:p>
        </p:txBody>
      </p:sp>
      <p:sp>
        <p:nvSpPr>
          <p:cNvPr id="3" name="Content Placeholder 2"/>
          <p:cNvSpPr>
            <a:spLocks noGrp="1"/>
          </p:cNvSpPr>
          <p:nvPr>
            <p:ph idx="1"/>
          </p:nvPr>
        </p:nvSpPr>
        <p:spPr>
          <a:xfrm>
            <a:off x="519112" y="1447799"/>
            <a:ext cx="11149013" cy="4573560"/>
          </a:xfrm>
        </p:spPr>
        <p:txBody>
          <a:bodyPr/>
          <a:lstStyle/>
          <a:p>
            <a:r>
              <a:rPr lang="en-US" b="1" dirty="0" smtClean="0"/>
              <a:t>Windows Private or Public Cloud</a:t>
            </a:r>
          </a:p>
          <a:p>
            <a:pPr lvl="1"/>
            <a:r>
              <a:rPr lang="en-US" baseline="0" dirty="0" smtClean="0"/>
              <a:t>Microsoft offers the best of both</a:t>
            </a:r>
          </a:p>
          <a:p>
            <a:r>
              <a:rPr lang="en-US" baseline="0" dirty="0" smtClean="0"/>
              <a:t>For our application</a:t>
            </a:r>
          </a:p>
          <a:p>
            <a:pPr lvl="1"/>
            <a:r>
              <a:rPr lang="en-US" b="1" dirty="0" smtClean="0"/>
              <a:t>Windows Azure</a:t>
            </a:r>
          </a:p>
          <a:p>
            <a:pPr marL="460375" lvl="1" indent="0">
              <a:buNone/>
            </a:pPr>
            <a:endParaRPr lang="en-US" dirty="0" smtClean="0"/>
          </a:p>
          <a:p>
            <a:r>
              <a:rPr lang="en-US" b="1" dirty="0" smtClean="0"/>
              <a:t>Windows Azure WebSite</a:t>
            </a:r>
            <a:r>
              <a:rPr lang="en-US" b="1" dirty="0"/>
              <a:t>,</a:t>
            </a:r>
            <a:r>
              <a:rPr lang="en-US" b="1" dirty="0" smtClean="0"/>
              <a:t> Cloud Service or </a:t>
            </a:r>
            <a:r>
              <a:rPr lang="en-US" b="1" dirty="0" err="1" smtClean="0"/>
              <a:t>IaaS</a:t>
            </a:r>
            <a:endParaRPr lang="en-US" b="1" dirty="0"/>
          </a:p>
          <a:p>
            <a:pPr lvl="1"/>
            <a:r>
              <a:rPr lang="en-US" dirty="0" smtClean="0"/>
              <a:t>Three great platform options</a:t>
            </a:r>
          </a:p>
          <a:p>
            <a:r>
              <a:rPr lang="en-US" dirty="0" smtClean="0"/>
              <a:t>For our application</a:t>
            </a:r>
          </a:p>
          <a:p>
            <a:pPr lvl="1"/>
            <a:r>
              <a:rPr lang="en-US" b="1" dirty="0" smtClean="0"/>
              <a:t>Windows Azure WebSite</a:t>
            </a:r>
          </a:p>
        </p:txBody>
      </p:sp>
    </p:spTree>
    <p:extLst>
      <p:ext uri="{BB962C8B-B14F-4D97-AF65-F5344CB8AC3E}">
        <p14:creationId xmlns:p14="http://schemas.microsoft.com/office/powerpoint/2010/main" val="21024918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Stack</a:t>
            </a:r>
            <a:endParaRPr lang="en-US" dirty="0"/>
          </a:p>
        </p:txBody>
      </p:sp>
      <p:sp>
        <p:nvSpPr>
          <p:cNvPr id="3" name="Content Placeholder 2"/>
          <p:cNvSpPr>
            <a:spLocks noGrp="1"/>
          </p:cNvSpPr>
          <p:nvPr>
            <p:ph idx="1"/>
          </p:nvPr>
        </p:nvSpPr>
        <p:spPr>
          <a:xfrm>
            <a:off x="519112" y="1447799"/>
            <a:ext cx="11149013" cy="2376035"/>
          </a:xfrm>
        </p:spPr>
        <p:txBody>
          <a:bodyPr/>
          <a:lstStyle/>
          <a:p>
            <a:r>
              <a:rPr lang="en-US" dirty="0" smtClean="0"/>
              <a:t>ASP.NET MVC, ASP.NET </a:t>
            </a:r>
            <a:r>
              <a:rPr lang="en-US" dirty="0" err="1" smtClean="0"/>
              <a:t>WebForms</a:t>
            </a:r>
            <a:r>
              <a:rPr lang="en-US" dirty="0" smtClean="0"/>
              <a:t>, ASMX, WCF,  MVC Rest or </a:t>
            </a:r>
            <a:r>
              <a:rPr lang="en-US" dirty="0" err="1" smtClean="0"/>
              <a:t>WebApi</a:t>
            </a:r>
            <a:endParaRPr lang="en-US" dirty="0" smtClean="0"/>
          </a:p>
          <a:p>
            <a:pPr lvl="1"/>
            <a:r>
              <a:rPr lang="en-US" dirty="0" smtClean="0"/>
              <a:t>Lots and Lots of Choices  </a:t>
            </a:r>
          </a:p>
          <a:p>
            <a:r>
              <a:rPr lang="en-US" dirty="0" smtClean="0"/>
              <a:t>For</a:t>
            </a:r>
            <a:r>
              <a:rPr lang="en-US" baseline="0" dirty="0" smtClean="0"/>
              <a:t> our application</a:t>
            </a:r>
          </a:p>
          <a:p>
            <a:pPr lvl="1"/>
            <a:r>
              <a:rPr lang="en-US" b="1" dirty="0" smtClean="0"/>
              <a:t>ASP.NET MVC4 and </a:t>
            </a:r>
            <a:r>
              <a:rPr lang="en-US" b="1" dirty="0" err="1" smtClean="0"/>
              <a:t>WebApi</a:t>
            </a:r>
            <a:endParaRPr lang="en-US" b="1" dirty="0" smtClean="0"/>
          </a:p>
        </p:txBody>
      </p:sp>
    </p:spTree>
    <p:extLst>
      <p:ext uri="{BB962C8B-B14F-4D97-AF65-F5344CB8AC3E}">
        <p14:creationId xmlns:p14="http://schemas.microsoft.com/office/powerpoint/2010/main" val="38998820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Getting the App Started</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0926648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684212" y="3581400"/>
            <a:ext cx="11201400" cy="1341120"/>
          </a:xfrm>
          <a:prstGeom prst="roundRect">
            <a:avLst/>
          </a:prstGeom>
          <a:solidFill>
            <a:schemeClr val="accent6">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5" name="Rounded Rectangle 14"/>
          <p:cNvSpPr/>
          <p:nvPr/>
        </p:nvSpPr>
        <p:spPr bwMode="auto">
          <a:xfrm>
            <a:off x="684212" y="4959991"/>
            <a:ext cx="11201400" cy="1341120"/>
          </a:xfrm>
          <a:prstGeom prst="roundRect">
            <a:avLst/>
          </a:prstGeom>
          <a:solidFill>
            <a:schemeClr val="accent6">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EF Developer Workflows</a:t>
            </a:r>
            <a:endParaRPr lang="en-US" dirty="0"/>
          </a:p>
        </p:txBody>
      </p:sp>
      <p:sp>
        <p:nvSpPr>
          <p:cNvPr id="4" name="Rounded Rectangle 3"/>
          <p:cNvSpPr/>
          <p:nvPr/>
        </p:nvSpPr>
        <p:spPr bwMode="auto">
          <a:xfrm>
            <a:off x="3275012" y="975814"/>
            <a:ext cx="4114800" cy="5653585"/>
          </a:xfrm>
          <a:prstGeom prst="roundRect">
            <a:avLst/>
          </a:prstGeom>
          <a:noFill/>
          <a:ln>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5" name="Rounded Rectangle 4"/>
          <p:cNvSpPr/>
          <p:nvPr/>
        </p:nvSpPr>
        <p:spPr bwMode="auto">
          <a:xfrm>
            <a:off x="7542212" y="975815"/>
            <a:ext cx="4114800" cy="5653584"/>
          </a:xfrm>
          <a:prstGeom prst="roundRect">
            <a:avLst/>
          </a:prstGeom>
          <a:noFill/>
          <a:ln>
            <a:solidFill>
              <a:schemeClr val="accent6"/>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nvSpPr>
        <p:spPr>
          <a:xfrm>
            <a:off x="3742874" y="1143000"/>
            <a:ext cx="3179075"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Designer Centric</a:t>
            </a:r>
          </a:p>
        </p:txBody>
      </p:sp>
      <p:sp>
        <p:nvSpPr>
          <p:cNvPr id="9" name="TextBox 8"/>
          <p:cNvSpPr txBox="1"/>
          <p:nvPr/>
        </p:nvSpPr>
        <p:spPr>
          <a:xfrm>
            <a:off x="8338690" y="1143000"/>
            <a:ext cx="2521844"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Code Centric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111" y="1744706"/>
            <a:ext cx="2514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637" y="1744706"/>
            <a:ext cx="26479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lowchart: Magnetic Disk 9"/>
          <p:cNvSpPr/>
          <p:nvPr/>
        </p:nvSpPr>
        <p:spPr bwMode="auto">
          <a:xfrm>
            <a:off x="760412" y="3657600"/>
            <a:ext cx="1524000" cy="1157785"/>
          </a:xfrm>
          <a:prstGeom prst="flowChartMagneticDisk">
            <a:avLst/>
          </a:prstGeom>
          <a:solidFill>
            <a:schemeClr val="bg1">
              <a:lumMod val="40000"/>
              <a:lumOff val="60000"/>
            </a:schemeClr>
          </a:solidFill>
          <a:ln>
            <a:solidFill>
              <a:schemeClr val="bg1"/>
            </a:solidFill>
            <a:prstDash val="dash"/>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New</a:t>
            </a: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Database</a:t>
            </a:r>
          </a:p>
        </p:txBody>
      </p:sp>
      <p:sp>
        <p:nvSpPr>
          <p:cNvPr id="13" name="Flowchart: Magnetic Disk 12"/>
          <p:cNvSpPr/>
          <p:nvPr/>
        </p:nvSpPr>
        <p:spPr bwMode="auto">
          <a:xfrm>
            <a:off x="760412" y="4996314"/>
            <a:ext cx="1524000" cy="1157785"/>
          </a:xfrm>
          <a:prstGeom prst="flowChartMagneticDisk">
            <a:avLst/>
          </a:prstGeom>
          <a:solidFill>
            <a:schemeClr val="bg2">
              <a:lumMod val="60000"/>
              <a:lumOff val="40000"/>
            </a:schemeClr>
          </a:solidFill>
          <a:ln>
            <a:solidFill>
              <a:schemeClr val="bg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Existing</a:t>
            </a: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Database</a:t>
            </a:r>
          </a:p>
        </p:txBody>
      </p:sp>
      <p:sp>
        <p:nvSpPr>
          <p:cNvPr id="12" name="TextBox 11"/>
          <p:cNvSpPr txBox="1"/>
          <p:nvPr/>
        </p:nvSpPr>
        <p:spPr>
          <a:xfrm>
            <a:off x="3275012" y="3590273"/>
            <a:ext cx="4129464" cy="1348061"/>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bg1">
                    <a:alpha val="99000"/>
                  </a:schemeClr>
                </a:solidFill>
              </a:rPr>
              <a:t>Model First</a:t>
            </a:r>
          </a:p>
          <a:p>
            <a:pPr marL="342900" indent="-342900">
              <a:lnSpc>
                <a:spcPct val="90000"/>
              </a:lnSpc>
              <a:spcBef>
                <a:spcPct val="20000"/>
              </a:spcBef>
              <a:buSzPct val="90000"/>
              <a:buFont typeface="Arial" pitchFamily="34" charset="0"/>
              <a:buChar char="•"/>
            </a:pPr>
            <a:r>
              <a:rPr lang="en-US" dirty="0" smtClean="0">
                <a:solidFill>
                  <a:schemeClr val="bg1">
                    <a:alpha val="99000"/>
                  </a:schemeClr>
                </a:solidFill>
              </a:rPr>
              <a:t>Create .</a:t>
            </a:r>
            <a:r>
              <a:rPr lang="en-US" dirty="0" err="1" smtClean="0">
                <a:solidFill>
                  <a:schemeClr val="bg1">
                    <a:alpha val="99000"/>
                  </a:schemeClr>
                </a:solidFill>
              </a:rPr>
              <a:t>edmx</a:t>
            </a:r>
            <a:r>
              <a:rPr lang="en-US" dirty="0" smtClean="0">
                <a:solidFill>
                  <a:schemeClr val="bg1">
                    <a:alpha val="99000"/>
                  </a:schemeClr>
                </a:solidFill>
              </a:rPr>
              <a:t> model in designer</a:t>
            </a:r>
          </a:p>
          <a:p>
            <a:pPr marL="342900" indent="-342900">
              <a:lnSpc>
                <a:spcPct val="90000"/>
              </a:lnSpc>
              <a:spcBef>
                <a:spcPct val="20000"/>
              </a:spcBef>
              <a:buSzPct val="90000"/>
              <a:buFont typeface="Arial" pitchFamily="34" charset="0"/>
              <a:buChar char="•"/>
            </a:pPr>
            <a:r>
              <a:rPr lang="en-US" dirty="0" smtClean="0">
                <a:solidFill>
                  <a:schemeClr val="bg1">
                    <a:alpha val="99000"/>
                  </a:schemeClr>
                </a:solidFill>
              </a:rPr>
              <a:t>Generate database from .</a:t>
            </a:r>
            <a:r>
              <a:rPr lang="en-US" dirty="0" err="1" smtClean="0">
                <a:solidFill>
                  <a:schemeClr val="bg1">
                    <a:alpha val="99000"/>
                  </a:schemeClr>
                </a:solidFill>
              </a:rPr>
              <a:t>edmx</a:t>
            </a:r>
            <a:endParaRPr lang="en-US" dirty="0" smtClean="0">
              <a:solidFill>
                <a:schemeClr val="bg1">
                  <a:alpha val="99000"/>
                </a:schemeClr>
              </a:solidFill>
            </a:endParaRPr>
          </a:p>
          <a:p>
            <a:pPr marL="342900" indent="-342900">
              <a:lnSpc>
                <a:spcPct val="90000"/>
              </a:lnSpc>
              <a:spcBef>
                <a:spcPct val="20000"/>
              </a:spcBef>
              <a:buSzPct val="90000"/>
              <a:buFont typeface="Arial" pitchFamily="34" charset="0"/>
              <a:buChar char="•"/>
            </a:pPr>
            <a:r>
              <a:rPr lang="en-US" dirty="0" smtClean="0">
                <a:solidFill>
                  <a:schemeClr val="bg1">
                    <a:alpha val="99000"/>
                  </a:schemeClr>
                </a:solidFill>
              </a:rPr>
              <a:t>Classes auto-generated from .</a:t>
            </a:r>
            <a:r>
              <a:rPr lang="en-US" dirty="0" err="1" smtClean="0">
                <a:solidFill>
                  <a:schemeClr val="bg1">
                    <a:alpha val="99000"/>
                  </a:schemeClr>
                </a:solidFill>
              </a:rPr>
              <a:t>edmx</a:t>
            </a:r>
            <a:endParaRPr lang="en-US" dirty="0" smtClean="0">
              <a:solidFill>
                <a:schemeClr val="bg1">
                  <a:alpha val="99000"/>
                </a:schemeClr>
              </a:solidFill>
            </a:endParaRPr>
          </a:p>
        </p:txBody>
      </p:sp>
      <p:sp>
        <p:nvSpPr>
          <p:cNvPr id="17" name="TextBox 16"/>
          <p:cNvSpPr txBox="1"/>
          <p:nvPr/>
        </p:nvSpPr>
        <p:spPr>
          <a:xfrm>
            <a:off x="7610926" y="3723373"/>
            <a:ext cx="3977371" cy="1043363"/>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bg1">
                    <a:alpha val="99000"/>
                  </a:schemeClr>
                </a:solidFill>
              </a:rPr>
              <a:t>Code First</a:t>
            </a:r>
          </a:p>
          <a:p>
            <a:pPr marL="342900" indent="-342900">
              <a:lnSpc>
                <a:spcPct val="90000"/>
              </a:lnSpc>
              <a:spcBef>
                <a:spcPct val="20000"/>
              </a:spcBef>
              <a:buSzPct val="90000"/>
              <a:buFont typeface="Arial" pitchFamily="34" charset="0"/>
              <a:buChar char="•"/>
            </a:pPr>
            <a:r>
              <a:rPr lang="en-US" dirty="0" smtClean="0">
                <a:solidFill>
                  <a:schemeClr val="bg1">
                    <a:alpha val="99000"/>
                  </a:schemeClr>
                </a:solidFill>
              </a:rPr>
              <a:t>Define classes &amp; mapping in code</a:t>
            </a:r>
          </a:p>
          <a:p>
            <a:pPr marL="342900" indent="-342900">
              <a:lnSpc>
                <a:spcPct val="90000"/>
              </a:lnSpc>
              <a:spcBef>
                <a:spcPct val="20000"/>
              </a:spcBef>
              <a:buSzPct val="90000"/>
              <a:buFont typeface="Arial" pitchFamily="34" charset="0"/>
              <a:buChar char="•"/>
            </a:pPr>
            <a:r>
              <a:rPr lang="en-US" dirty="0" smtClean="0">
                <a:solidFill>
                  <a:schemeClr val="bg1">
                    <a:alpha val="99000"/>
                  </a:schemeClr>
                </a:solidFill>
              </a:rPr>
              <a:t>Database auto-created at runtime</a:t>
            </a:r>
          </a:p>
        </p:txBody>
      </p:sp>
      <p:sp>
        <p:nvSpPr>
          <p:cNvPr id="18" name="TextBox 17"/>
          <p:cNvSpPr txBox="1"/>
          <p:nvPr/>
        </p:nvSpPr>
        <p:spPr>
          <a:xfrm>
            <a:off x="3275012" y="5128837"/>
            <a:ext cx="4129464" cy="1043363"/>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bg1">
                    <a:alpha val="99000"/>
                  </a:schemeClr>
                </a:solidFill>
              </a:rPr>
              <a:t>Database First</a:t>
            </a:r>
          </a:p>
          <a:p>
            <a:pPr marL="342900" indent="-342900">
              <a:lnSpc>
                <a:spcPct val="90000"/>
              </a:lnSpc>
              <a:spcBef>
                <a:spcPct val="20000"/>
              </a:spcBef>
              <a:buSzPct val="90000"/>
              <a:buFont typeface="Arial" pitchFamily="34" charset="0"/>
              <a:buChar char="•"/>
            </a:pPr>
            <a:r>
              <a:rPr lang="en-US" dirty="0" smtClean="0">
                <a:solidFill>
                  <a:schemeClr val="bg1">
                    <a:alpha val="99000"/>
                  </a:schemeClr>
                </a:solidFill>
              </a:rPr>
              <a:t>Reverse engineer .</a:t>
            </a:r>
            <a:r>
              <a:rPr lang="en-US" dirty="0" err="1" smtClean="0">
                <a:solidFill>
                  <a:schemeClr val="bg1">
                    <a:alpha val="99000"/>
                  </a:schemeClr>
                </a:solidFill>
              </a:rPr>
              <a:t>edmx</a:t>
            </a:r>
            <a:r>
              <a:rPr lang="en-US" dirty="0" smtClean="0">
                <a:solidFill>
                  <a:schemeClr val="bg1">
                    <a:alpha val="99000"/>
                  </a:schemeClr>
                </a:solidFill>
              </a:rPr>
              <a:t> model</a:t>
            </a:r>
          </a:p>
          <a:p>
            <a:pPr marL="342900" indent="-342900">
              <a:lnSpc>
                <a:spcPct val="90000"/>
              </a:lnSpc>
              <a:spcBef>
                <a:spcPct val="20000"/>
              </a:spcBef>
              <a:buSzPct val="90000"/>
              <a:buFont typeface="Arial" pitchFamily="34" charset="0"/>
              <a:buChar char="•"/>
            </a:pPr>
            <a:r>
              <a:rPr lang="en-US" dirty="0" smtClean="0">
                <a:solidFill>
                  <a:schemeClr val="bg1">
                    <a:alpha val="99000"/>
                  </a:schemeClr>
                </a:solidFill>
              </a:rPr>
              <a:t>Classes auto-generated from .</a:t>
            </a:r>
            <a:r>
              <a:rPr lang="en-US" dirty="0" err="1" smtClean="0">
                <a:solidFill>
                  <a:schemeClr val="bg1">
                    <a:alpha val="99000"/>
                  </a:schemeClr>
                </a:solidFill>
              </a:rPr>
              <a:t>edmx</a:t>
            </a:r>
            <a:endParaRPr lang="en-US" dirty="0" smtClean="0">
              <a:solidFill>
                <a:schemeClr val="bg1">
                  <a:alpha val="99000"/>
                </a:schemeClr>
              </a:solidFill>
            </a:endParaRPr>
          </a:p>
        </p:txBody>
      </p:sp>
      <p:sp>
        <p:nvSpPr>
          <p:cNvPr id="19" name="TextBox 18"/>
          <p:cNvSpPr txBox="1"/>
          <p:nvPr/>
        </p:nvSpPr>
        <p:spPr>
          <a:xfrm>
            <a:off x="7610925" y="5108869"/>
            <a:ext cx="3977371" cy="1043363"/>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bg1">
                    <a:alpha val="99000"/>
                  </a:schemeClr>
                </a:solidFill>
              </a:rPr>
              <a:t>Code First</a:t>
            </a:r>
          </a:p>
          <a:p>
            <a:pPr marL="342900" indent="-342900">
              <a:lnSpc>
                <a:spcPct val="90000"/>
              </a:lnSpc>
              <a:spcBef>
                <a:spcPct val="20000"/>
              </a:spcBef>
              <a:buSzPct val="90000"/>
              <a:buFont typeface="Arial" pitchFamily="34" charset="0"/>
              <a:buChar char="•"/>
            </a:pPr>
            <a:r>
              <a:rPr lang="en-US" dirty="0" smtClean="0">
                <a:solidFill>
                  <a:schemeClr val="bg1">
                    <a:alpha val="99000"/>
                  </a:schemeClr>
                </a:solidFill>
              </a:rPr>
              <a:t>Define classes &amp; mapping in code</a:t>
            </a:r>
          </a:p>
          <a:p>
            <a:pPr>
              <a:lnSpc>
                <a:spcPct val="90000"/>
              </a:lnSpc>
              <a:spcBef>
                <a:spcPct val="20000"/>
              </a:spcBef>
              <a:buSzPct val="90000"/>
            </a:pPr>
            <a:r>
              <a:rPr lang="en-US" dirty="0">
                <a:solidFill>
                  <a:schemeClr val="bg1">
                    <a:alpha val="99000"/>
                  </a:schemeClr>
                </a:solidFill>
              </a:rPr>
              <a:t> </a:t>
            </a:r>
            <a:r>
              <a:rPr lang="en-US" dirty="0" smtClean="0">
                <a:solidFill>
                  <a:schemeClr val="bg1">
                    <a:alpha val="99000"/>
                  </a:schemeClr>
                </a:solidFill>
              </a:rPr>
              <a:t>     (Reverse engineer tools available</a:t>
            </a:r>
          </a:p>
        </p:txBody>
      </p:sp>
    </p:spTree>
    <p:extLst>
      <p:ext uri="{BB962C8B-B14F-4D97-AF65-F5344CB8AC3E}">
        <p14:creationId xmlns:p14="http://schemas.microsoft.com/office/powerpoint/2010/main" val="34864266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Deployment &amp; Migration</a:t>
            </a:r>
            <a:endParaRPr lang="en-US" dirty="0"/>
          </a:p>
        </p:txBody>
      </p:sp>
      <p:sp>
        <p:nvSpPr>
          <p:cNvPr id="3" name="Content Placeholder 2"/>
          <p:cNvSpPr>
            <a:spLocks noGrp="1"/>
          </p:cNvSpPr>
          <p:nvPr>
            <p:ph idx="1"/>
          </p:nvPr>
        </p:nvSpPr>
        <p:spPr>
          <a:xfrm>
            <a:off x="519112" y="1447799"/>
            <a:ext cx="11149013" cy="5927777"/>
          </a:xfrm>
        </p:spPr>
        <p:txBody>
          <a:bodyPr/>
          <a:lstStyle/>
          <a:p>
            <a:r>
              <a:rPr lang="en-US" b="1" dirty="0" err="1" smtClean="0"/>
              <a:t>Sql</a:t>
            </a:r>
            <a:r>
              <a:rPr lang="en-US" b="1" dirty="0" smtClean="0"/>
              <a:t> Server Data Tools	</a:t>
            </a:r>
          </a:p>
          <a:p>
            <a:pPr lvl="1"/>
            <a:r>
              <a:rPr lang="en-US" dirty="0" smtClean="0"/>
              <a:t>Deployed using DACPAC’s </a:t>
            </a:r>
          </a:p>
          <a:p>
            <a:pPr lvl="1"/>
            <a:r>
              <a:rPr lang="en-US" dirty="0" smtClean="0"/>
              <a:t>Very powerful</a:t>
            </a:r>
          </a:p>
          <a:p>
            <a:pPr lvl="1"/>
            <a:endParaRPr lang="en-US" sz="1600" dirty="0" smtClean="0"/>
          </a:p>
          <a:p>
            <a:r>
              <a:rPr lang="en-US" b="1" dirty="0" smtClean="0"/>
              <a:t>Entity Framework Migrations</a:t>
            </a:r>
          </a:p>
          <a:p>
            <a:pPr lvl="1"/>
            <a:r>
              <a:rPr lang="en-US" dirty="0" smtClean="0"/>
              <a:t>Modeled around Up/Down scripts </a:t>
            </a:r>
          </a:p>
          <a:p>
            <a:pPr lvl="1"/>
            <a:r>
              <a:rPr lang="en-US" dirty="0" smtClean="0"/>
              <a:t>Tools &amp; FX help author &amp; maintain them</a:t>
            </a:r>
          </a:p>
          <a:p>
            <a:pPr lvl="1"/>
            <a:r>
              <a:rPr lang="en-US" dirty="0" smtClean="0"/>
              <a:t>Limitations with what they can do, but works great with code first </a:t>
            </a:r>
            <a:endParaRPr lang="en-US" dirty="0"/>
          </a:p>
          <a:p>
            <a:endParaRPr lang="en-US" sz="1600" b="1" dirty="0" smtClean="0"/>
          </a:p>
          <a:p>
            <a:r>
              <a:rPr lang="en-US" dirty="0" smtClean="0"/>
              <a:t>For our application	</a:t>
            </a:r>
          </a:p>
          <a:p>
            <a:pPr lvl="1"/>
            <a:r>
              <a:rPr lang="en-US" b="1" dirty="0" smtClean="0"/>
              <a:t>Entity</a:t>
            </a:r>
            <a:r>
              <a:rPr lang="en-US" b="1" baseline="0" dirty="0" smtClean="0"/>
              <a:t> Framework</a:t>
            </a:r>
            <a:r>
              <a:rPr lang="en-US" b="1" dirty="0" smtClean="0"/>
              <a:t> Migrations</a:t>
            </a:r>
          </a:p>
          <a:p>
            <a:pPr marL="855663" lvl="2" indent="0">
              <a:buNone/>
            </a:pPr>
            <a:endParaRPr lang="en-US" b="1" dirty="0" smtClean="0"/>
          </a:p>
          <a:p>
            <a:pPr lvl="2"/>
            <a:endParaRPr lang="en-US" b="1" dirty="0"/>
          </a:p>
        </p:txBody>
      </p:sp>
    </p:spTree>
    <p:extLst>
      <p:ext uri="{BB962C8B-B14F-4D97-AF65-F5344CB8AC3E}">
        <p14:creationId xmlns:p14="http://schemas.microsoft.com/office/powerpoint/2010/main" val="879902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Adding Data</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2568140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AA7950A599C34184897402B5469910" ma:contentTypeVersion="0" ma:contentTypeDescription="Create a new document." ma:contentTypeScope="" ma:versionID="cee942e02b909436fb4af6c93bd6361e">
  <xsd:schema xmlns:xsd="http://www.w3.org/2001/XMLSchema" xmlns:xs="http://www.w3.org/2001/XMLSchema" xmlns:p="http://schemas.microsoft.com/office/2006/metadata/properties" xmlns:ns2="230e9df3-be65-4c73-a93b-d1236ebd677e" targetNamespace="http://schemas.microsoft.com/office/2006/metadata/properties" ma:root="true" ma:fieldsID="93d5f38678129136d3740f4d7621e9f4"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08e5df7e-4f86-4e9e-9306-f6445a50c0ed}" ma:internalName="TaxCatchAll" ma:showField="CatchAllData" ma:web="afc2caa6-eaef-40d0-baa6-595d91f79da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8e5df7e-4f86-4e9e-9306-f6445a50c0ed}" ma:internalName="TaxCatchAllLabel" ma:readOnly="true" ma:showField="CatchAllDataLabel" ma:web="afc2caa6-eaef-40d0-baa6-595d91f79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3</Value>
    </TaxCatchAll>
    <TaxKeywordTaxHTField xmlns="230e9df3-be65-4c73-a93b-d1236ebd677e">
      <Terms xmlns="http://schemas.microsoft.com/office/infopath/2007/PartnerControls">
        <TermInfo xmlns="http://schemas.microsoft.com/office/infopath/2007/PartnerControls">
          <TermName xmlns="http://schemas.microsoft.com/office/infopath/2007/PartnerControls">TechEd 2012</TermName>
          <TermId xmlns="http://schemas.microsoft.com/office/infopath/2007/PartnerControls">b12ddc68-2e92-4429-b76f-acb0b85e04be</TermId>
        </TermInfo>
      </Terms>
    </TaxKeywordTaxHTField>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A2401C3F-D88B-40D4-B45C-253AD647D0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http://purl.org/dc/elements/1.1/"/>
    <ds:schemaRef ds:uri="http://www.w3.org/XML/1998/namespace"/>
    <ds:schemaRef ds:uri="230e9df3-be65-4c73-a93b-d1236ebd677e"/>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5642</TotalTime>
  <Words>1515</Words>
  <Application>Microsoft Office PowerPoint</Application>
  <PresentationFormat>Custom</PresentationFormat>
  <Paragraphs>195</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TechEd_2012_Template_16x9</vt:lpstr>
      <vt:lpstr>White with Consolas font for code slides</vt:lpstr>
      <vt:lpstr>From Development to Production: Optimizing for Continuous Delivery</vt:lpstr>
      <vt:lpstr>Nirvana</vt:lpstr>
      <vt:lpstr>Overview</vt:lpstr>
      <vt:lpstr>Choosing our Application Platform</vt:lpstr>
      <vt:lpstr>Application Stack</vt:lpstr>
      <vt:lpstr>Getting the App Started</vt:lpstr>
      <vt:lpstr>EF Developer Workflows</vt:lpstr>
      <vt:lpstr>Data Deployment &amp; Migration</vt:lpstr>
      <vt:lpstr>Adding Data</vt:lpstr>
      <vt:lpstr>Unit Testing with Visual Studio 2012</vt:lpstr>
      <vt:lpstr>High quality means a good architecture</vt:lpstr>
      <vt:lpstr>Keeping your quality high</vt:lpstr>
      <vt:lpstr>Application Lifecycle</vt:lpstr>
      <vt:lpstr>Code Flow</vt:lpstr>
      <vt:lpstr>Continuous Delivery</vt:lpstr>
      <vt:lpstr>Keys to Continuous Delivery</vt:lpstr>
      <vt:lpstr>Related Content</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81</cp:revision>
  <cp:lastPrinted>2010-05-11T05:02:34Z</cp:lastPrinted>
  <dcterms:created xsi:type="dcterms:W3CDTF">2012-03-23T02:48:52Z</dcterms:created>
  <dcterms:modified xsi:type="dcterms:W3CDTF">2012-06-12T20:42:37Z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0x01010009AA7950A599C34184897402B5469910</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y fmtid="{D5CDD505-2E9C-101B-9397-08002B2CF9AE}" pid="8" name="TaxKeyword">
    <vt:lpwstr>3;#TechEd 2012|b12ddc68-2e92-4429-b76f-acb0b85e04be</vt:lpwstr>
  </property>
</Properties>
</file>