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1"/>
  </p:notesMasterIdLst>
  <p:handoutMasterIdLst>
    <p:handoutMasterId r:id="rId22"/>
  </p:handout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56" r:id="rId2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702392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302540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421355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18184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4014750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0667461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585323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hyperlink" Target="http://microsoft.com/msd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IntelliTrace in Production</a:t>
            </a:r>
            <a:endParaRPr lang="en-US" dirty="0"/>
          </a:p>
        </p:txBody>
      </p:sp>
      <p:sp>
        <p:nvSpPr>
          <p:cNvPr id="3" name="Subtitle 2"/>
          <p:cNvSpPr>
            <a:spLocks noGrp="1"/>
          </p:cNvSpPr>
          <p:nvPr>
            <p:ph type="subTitle" idx="1"/>
          </p:nvPr>
        </p:nvSpPr>
        <p:spPr/>
        <p:txBody>
          <a:bodyPr/>
          <a:lstStyle/>
          <a:p>
            <a:r>
              <a:rPr lang="en-US" dirty="0" smtClean="0"/>
              <a:t>Larry Guger</a:t>
            </a:r>
          </a:p>
          <a:p>
            <a:r>
              <a:rPr lang="en-US" dirty="0" smtClean="0"/>
              <a:t>Program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1"/>
          <p:cNvSpPr txBox="1">
            <a:spLocks/>
          </p:cNvSpPr>
          <p:nvPr/>
        </p:nvSpPr>
        <p:spPr>
          <a:xfrm>
            <a:off x="507868" y="228600"/>
            <a:ext cx="11173090" cy="284288"/>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DEV365</a:t>
            </a:r>
            <a:endParaRPr lang="en-US" sz="1800" b="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9787500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Visual Studio Home Page :: </a:t>
            </a:r>
            <a:r>
              <a:rPr lang="en-US" sz="2400" dirty="0" smtClean="0">
                <a:solidFill>
                  <a:schemeClr val="tx1">
                    <a:alpha val="99000"/>
                  </a:schemeClr>
                </a:solidFill>
                <a:hlinkClick r:id="rId4"/>
              </a:rPr>
              <a:t>http</a:t>
            </a:r>
            <a:r>
              <a:rPr lang="en-US" sz="2400" dirty="0">
                <a:solidFill>
                  <a:schemeClr val="tx1">
                    <a:alpha val="99000"/>
                  </a:schemeClr>
                </a:solidFill>
                <a:hlinkClick r:id="rId4"/>
              </a:rPr>
              <a:t>://www.microsoft.com/visualstudio/en-us</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Jason </a:t>
            </a:r>
            <a:r>
              <a:rPr lang="en-US" sz="2400" dirty="0">
                <a:solidFill>
                  <a:schemeClr val="tx1">
                    <a:alpha val="99000"/>
                  </a:schemeClr>
                </a:solidFill>
              </a:rPr>
              <a:t>Zander’s Blog :: </a:t>
            </a:r>
            <a:r>
              <a:rPr lang="en-US" sz="2400" dirty="0">
                <a:solidFill>
                  <a:schemeClr val="tx1">
                    <a:alpha val="99000"/>
                  </a:schemeClr>
                </a:solidFill>
                <a:hlinkClick r:id="rId5"/>
              </a:rPr>
              <a:t>http://blogs.msdn.com/b/jasonz</a:t>
            </a:r>
            <a:r>
              <a:rPr lang="en-US" sz="2400" dirty="0" smtClean="0">
                <a:solidFill>
                  <a:schemeClr val="tx1">
                    <a:alpha val="99000"/>
                  </a:schemeClr>
                </a:solidFill>
                <a:hlinkClick r:id="rId5"/>
              </a:rPr>
              <a:t>/</a:t>
            </a:r>
            <a:endParaRPr lang="en-US" sz="24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Facebook :: </a:t>
            </a:r>
            <a:r>
              <a:rPr lang="en-US" sz="2400" dirty="0">
                <a:solidFill>
                  <a:schemeClr val="tx1">
                    <a:alpha val="99000"/>
                  </a:schemeClr>
                </a:solidFill>
                <a:hlinkClick r:id="rId6"/>
              </a:rPr>
              <a:t>http://www.facebook.com/visualstudio</a:t>
            </a:r>
            <a:endParaRPr lang="en-US" sz="2400" dirty="0">
              <a:solidFill>
                <a:schemeClr val="tx1">
                  <a:alpha val="99000"/>
                </a:scheme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Twitter :: </a:t>
            </a:r>
            <a:r>
              <a:rPr lang="en-US" sz="2400" dirty="0" smtClean="0">
                <a:solidFill>
                  <a:schemeClr val="tx1">
                    <a:alpha val="99000"/>
                  </a:schemeClr>
                </a:solidFill>
                <a:hlinkClick r:id="rId8"/>
              </a:rPr>
              <a:t>http://twitter.com/#!/visualstudio</a:t>
            </a:r>
            <a:endParaRPr lang="en-US" sz="2400" dirty="0" smtClean="0">
              <a:solidFill>
                <a:schemeClr val="tx1">
                  <a:alpha val="99000"/>
                </a:scheme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Blip>
                <a:blip r:embed="rId3"/>
              </a:buBlip>
            </a:pPr>
            <a:endParaRPr lang="en-US" dirty="0">
              <a:solidFill>
                <a:schemeClr val="tx1">
                  <a:alpha val="99000"/>
                </a:scheme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err="1" smtClean="0"/>
              <a:t>Somasegar’s</a:t>
            </a:r>
            <a:r>
              <a:rPr lang="en-US" sz="2400" dirty="0" smtClean="0"/>
              <a:t> Blog </a:t>
            </a:r>
            <a:r>
              <a:rPr lang="en-US" sz="2400" dirty="0" smtClean="0">
                <a:solidFill>
                  <a:schemeClr val="tx1">
                    <a:alpha val="99000"/>
                  </a:schemeClr>
                </a:solidFill>
              </a:rPr>
              <a:t> :: </a:t>
            </a:r>
            <a:r>
              <a:rPr lang="en-US" sz="2400" dirty="0" smtClean="0">
                <a:solidFill>
                  <a:schemeClr val="tx1">
                    <a:alpha val="99000"/>
                  </a:schemeClr>
                </a:solidFill>
                <a:hlinkClick r:id="rId9"/>
              </a:rPr>
              <a:t>http</a:t>
            </a:r>
            <a:r>
              <a:rPr lang="en-US" sz="2400" dirty="0">
                <a:solidFill>
                  <a:schemeClr val="tx1">
                    <a:alpha val="99000"/>
                  </a:schemeClr>
                </a:solidFill>
                <a:hlinkClick r:id="rId9"/>
              </a:rPr>
              <a:t>://blogs.msdn.com/b/somasegar/</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55239323"/>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descr="msdn_1inch_rgb.png"/>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7745545" y="3832943"/>
              <a:ext cx="1857375" cy="942975"/>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45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2080020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0765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0764772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1740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Questions?</a:t>
            </a:r>
            <a:endParaRPr lang="en-US" dirty="0">
              <a:solidFill>
                <a:schemeClr val="accent1"/>
              </a:solidFill>
            </a:endParaRPr>
          </a:p>
        </p:txBody>
      </p:sp>
      <p:sp>
        <p:nvSpPr>
          <p:cNvPr id="3" name="Text Placeholder 2"/>
          <p:cNvSpPr>
            <a:spLocks noGrp="1"/>
          </p:cNvSpPr>
          <p:nvPr>
            <p:ph type="body" sz="quarter" idx="4294967295"/>
          </p:nvPr>
        </p:nvSpPr>
        <p:spPr>
          <a:xfrm>
            <a:off x="507868" y="1905000"/>
            <a:ext cx="11173090" cy="917174"/>
          </a:xfrm>
        </p:spPr>
        <p:txBody>
          <a:bodyPr/>
          <a:lstStyle/>
          <a:p>
            <a:pPr marL="0" indent="0">
              <a:buNone/>
            </a:pPr>
            <a:endParaRPr lang="en-US" dirty="0" smtClean="0">
              <a:gradFill>
                <a:gsLst>
                  <a:gs pos="0">
                    <a:srgbClr val="FFFFFF"/>
                  </a:gs>
                  <a:gs pos="86000">
                    <a:srgbClr val="FFFFFF"/>
                  </a:gs>
                </a:gsLst>
                <a:lin ang="5400000" scaled="0"/>
              </a:gradFill>
            </a:endParaRPr>
          </a:p>
          <a:p>
            <a:pPr lvl="1"/>
            <a:endParaRPr lang="en-US" dirty="0" smtClean="0">
              <a:gradFill>
                <a:gsLst>
                  <a:gs pos="0">
                    <a:schemeClr val="tx1"/>
                  </a:gs>
                  <a:gs pos="100000">
                    <a:schemeClr val="tx1"/>
                  </a:gs>
                </a:gsLst>
                <a:lin ang="5400000" scaled="0"/>
              </a:gra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64" y="6172200"/>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56618" y="6133136"/>
            <a:ext cx="2281394" cy="572464"/>
          </a:xfrm>
          <a:prstGeom prst="rect">
            <a:avLst/>
          </a:prstGeom>
          <a:noFill/>
        </p:spPr>
        <p:txBody>
          <a:bodyPr wrap="none" lIns="91440" tIns="91440" rIns="91440" bIns="91440" rtlCol="0">
            <a:spAutoFit/>
          </a:bodyPr>
          <a:lstStyle/>
          <a:p>
            <a:pPr>
              <a:lnSpc>
                <a:spcPct val="90000"/>
              </a:lnSpc>
              <a:spcBef>
                <a:spcPct val="20000"/>
              </a:spcBef>
              <a:buSzPct val="90000"/>
            </a:pPr>
            <a:r>
              <a:rPr lang="en-US" sz="2800" dirty="0" smtClean="0">
                <a:solidFill>
                  <a:schemeClr val="tx1">
                    <a:alpha val="99000"/>
                  </a:schemeClr>
                </a:solidFill>
              </a:rPr>
              <a:t>503.841.1893</a:t>
            </a:r>
          </a:p>
        </p:txBody>
      </p:sp>
      <p:sp>
        <p:nvSpPr>
          <p:cNvPr id="7" name="Content Placeholder 2"/>
          <p:cNvSpPr txBox="1">
            <a:spLocks/>
          </p:cNvSpPr>
          <p:nvPr/>
        </p:nvSpPr>
        <p:spPr>
          <a:xfrm>
            <a:off x="519112" y="1447799"/>
            <a:ext cx="11149013" cy="2609945"/>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a:p>
            <a:r>
              <a:rPr lang="en-US" dirty="0" smtClean="0"/>
              <a:t>Ever had a problem in production where you had to dive into the code?</a:t>
            </a:r>
          </a:p>
          <a:p>
            <a:r>
              <a:rPr lang="en-US" smtClean="0"/>
              <a:t>Text me: </a:t>
            </a:r>
            <a:r>
              <a:rPr lang="en-US" dirty="0" smtClean="0"/>
              <a:t>503.841.1893</a:t>
            </a:r>
            <a:endParaRPr lang="en-US" dirty="0"/>
          </a:p>
        </p:txBody>
      </p:sp>
    </p:spTree>
    <p:extLst>
      <p:ext uri="{BB962C8B-B14F-4D97-AF65-F5344CB8AC3E}">
        <p14:creationId xmlns:p14="http://schemas.microsoft.com/office/powerpoint/2010/main" val="170168159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Standalone Collector - Where can you use it?</a:t>
            </a:r>
            <a:endParaRPr lang="en-US" dirty="0"/>
          </a:p>
        </p:txBody>
      </p:sp>
      <p:sp>
        <p:nvSpPr>
          <p:cNvPr id="3" name="Content Placeholder 2"/>
          <p:cNvSpPr>
            <a:spLocks noGrp="1"/>
          </p:cNvSpPr>
          <p:nvPr>
            <p:ph idx="1"/>
          </p:nvPr>
        </p:nvSpPr>
        <p:spPr>
          <a:xfrm>
            <a:off x="519112" y="1447799"/>
            <a:ext cx="11149013" cy="2609945"/>
          </a:xfrm>
        </p:spPr>
        <p:txBody>
          <a:bodyPr/>
          <a:lstStyle/>
          <a:p>
            <a:endParaRPr lang="en-US" dirty="0" smtClean="0"/>
          </a:p>
          <a:p>
            <a:endParaRPr lang="en-US" dirty="0"/>
          </a:p>
          <a:p>
            <a:r>
              <a:rPr lang="en-US" dirty="0" smtClean="0"/>
              <a:t>Desktop</a:t>
            </a:r>
          </a:p>
          <a:p>
            <a:r>
              <a:rPr lang="en-US" dirty="0" smtClean="0"/>
              <a:t>Web Server</a:t>
            </a:r>
          </a:p>
          <a:p>
            <a:r>
              <a:rPr lang="en-US" dirty="0" smtClean="0"/>
              <a:t>Production (or not)</a:t>
            </a:r>
            <a:endParaRPr lang="en-US" dirty="0"/>
          </a:p>
        </p:txBody>
      </p:sp>
      <p:pic>
        <p:nvPicPr>
          <p:cNvPr id="4" name="Picture 2" descr="C:\Users\Jordan\Desktop\TechEd_2012\TechE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64" y="6172200"/>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56618" y="6133136"/>
            <a:ext cx="2281394" cy="572464"/>
          </a:xfrm>
          <a:prstGeom prst="rect">
            <a:avLst/>
          </a:prstGeom>
          <a:noFill/>
        </p:spPr>
        <p:txBody>
          <a:bodyPr wrap="none" lIns="91440" tIns="91440" rIns="91440" bIns="91440" rtlCol="0">
            <a:spAutoFit/>
          </a:bodyPr>
          <a:lstStyle/>
          <a:p>
            <a:pPr>
              <a:lnSpc>
                <a:spcPct val="90000"/>
              </a:lnSpc>
              <a:spcBef>
                <a:spcPct val="20000"/>
              </a:spcBef>
              <a:buSzPct val="90000"/>
            </a:pPr>
            <a:r>
              <a:rPr lang="en-US" sz="2800" dirty="0" smtClean="0">
                <a:solidFill>
                  <a:schemeClr val="tx1">
                    <a:alpha val="99000"/>
                  </a:schemeClr>
                </a:solidFill>
              </a:rPr>
              <a:t>503.841.1893</a:t>
            </a:r>
          </a:p>
        </p:txBody>
      </p:sp>
    </p:spTree>
    <p:extLst>
      <p:ext uri="{BB962C8B-B14F-4D97-AF65-F5344CB8AC3E}">
        <p14:creationId xmlns:p14="http://schemas.microsoft.com/office/powerpoint/2010/main" val="269062833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is collected?</a:t>
            </a:r>
            <a:endParaRPr lang="en-US" dirty="0"/>
          </a:p>
        </p:txBody>
      </p:sp>
      <p:pic>
        <p:nvPicPr>
          <p:cNvPr id="4" name="Picture 3"/>
          <p:cNvPicPr>
            <a:picLocks noChangeAspect="1"/>
          </p:cNvPicPr>
          <p:nvPr/>
        </p:nvPicPr>
        <p:blipFill>
          <a:blip r:embed="rId2"/>
          <a:stretch>
            <a:fillRect/>
          </a:stretch>
        </p:blipFill>
        <p:spPr>
          <a:xfrm>
            <a:off x="808231" y="1447800"/>
            <a:ext cx="9762931" cy="3276600"/>
          </a:xfrm>
          <a:prstGeom prst="rect">
            <a:avLst/>
          </a:prstGeom>
        </p:spPr>
      </p:pic>
      <p:pic>
        <p:nvPicPr>
          <p:cNvPr id="5"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64" y="6172200"/>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56618" y="6133136"/>
            <a:ext cx="2281394" cy="572464"/>
          </a:xfrm>
          <a:prstGeom prst="rect">
            <a:avLst/>
          </a:prstGeom>
          <a:noFill/>
        </p:spPr>
        <p:txBody>
          <a:bodyPr wrap="none" lIns="91440" tIns="91440" rIns="91440" bIns="91440" rtlCol="0">
            <a:spAutoFit/>
          </a:bodyPr>
          <a:lstStyle/>
          <a:p>
            <a:pPr>
              <a:lnSpc>
                <a:spcPct val="90000"/>
              </a:lnSpc>
              <a:spcBef>
                <a:spcPct val="20000"/>
              </a:spcBef>
              <a:buSzPct val="90000"/>
            </a:pPr>
            <a:r>
              <a:rPr lang="en-US" sz="2800" dirty="0" smtClean="0">
                <a:solidFill>
                  <a:schemeClr val="tx1">
                    <a:alpha val="99000"/>
                  </a:schemeClr>
                </a:solidFill>
              </a:rPr>
              <a:t>503.841.1893</a:t>
            </a:r>
          </a:p>
        </p:txBody>
      </p:sp>
    </p:spTree>
    <p:extLst>
      <p:ext uri="{BB962C8B-B14F-4D97-AF65-F5344CB8AC3E}">
        <p14:creationId xmlns:p14="http://schemas.microsoft.com/office/powerpoint/2010/main" val="20172734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012" y="0"/>
            <a:ext cx="11811000" cy="6647974"/>
          </a:xfrm>
          <a:prstGeom prst="rect">
            <a:avLst/>
          </a:prstGeom>
        </p:spPr>
        <p:txBody>
          <a:bodyPr wrap="square">
            <a:spAutoFit/>
          </a:bodyPr>
          <a:lstStyle/>
          <a:p>
            <a:r>
              <a:rPr lang="en-US"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class</a:t>
            </a:r>
            <a:r>
              <a:rPr lang="en-US" sz="1700" dirty="0">
                <a:solidFill>
                  <a:srgbClr val="000000"/>
                </a:solidFill>
                <a:highlight>
                  <a:srgbClr val="FFFFFF"/>
                </a:highlight>
                <a:latin typeface="Consolas"/>
              </a:rPr>
              <a:t> </a:t>
            </a:r>
            <a:r>
              <a:rPr lang="en-US" sz="1700" dirty="0">
                <a:solidFill>
                  <a:srgbClr val="2B91AF"/>
                </a:solidFill>
                <a:highlight>
                  <a:srgbClr val="FFFFFF"/>
                </a:highlight>
                <a:latin typeface="Consolas"/>
              </a:rPr>
              <a:t>Employee</a:t>
            </a:r>
            <a:endParaRPr lang="en-US" sz="1700" dirty="0">
              <a:solidFill>
                <a:srgbClr val="000000"/>
              </a:solidFill>
              <a:highlight>
                <a:srgbClr val="FFFFFF"/>
              </a:highlight>
              <a:latin typeface="Consolas"/>
            </a:endParaRPr>
          </a:p>
          <a:p>
            <a:r>
              <a:rPr lang="en-US" sz="1700" dirty="0">
                <a:solidFill>
                  <a:srgbClr val="000000"/>
                </a:solidFill>
                <a:highlight>
                  <a:srgbClr val="FFFFFF"/>
                </a:highlight>
                <a:latin typeface="Consolas"/>
              </a:rPr>
              <a:t>    {</a:t>
            </a: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err="1">
                <a:solidFill>
                  <a:srgbClr val="0000FF"/>
                </a:solidFill>
                <a:highlight>
                  <a:srgbClr val="FFFFFF"/>
                </a:highlight>
                <a:latin typeface="Consolas"/>
              </a:rPr>
              <a:t>int</a:t>
            </a:r>
            <a:r>
              <a:rPr lang="en-US" sz="1700" dirty="0">
                <a:solidFill>
                  <a:srgbClr val="000000"/>
                </a:solidFill>
                <a:highlight>
                  <a:srgbClr val="FFFFFF"/>
                </a:highlight>
                <a:latin typeface="Consolas"/>
              </a:rPr>
              <a:t> ID { </a:t>
            </a:r>
            <a:r>
              <a:rPr lang="en-US" sz="1700" dirty="0">
                <a:solidFill>
                  <a:srgbClr val="0000FF"/>
                </a:solidFill>
                <a:highlight>
                  <a:srgbClr val="FFFFFF"/>
                </a:highlight>
                <a:latin typeface="Consolas"/>
              </a:rPr>
              <a:t>get</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set</a:t>
            </a:r>
            <a:r>
              <a:rPr lang="en-US" sz="1700" dirty="0">
                <a:solidFill>
                  <a:srgbClr val="000000"/>
                </a:solidFill>
                <a:highlight>
                  <a:srgbClr val="FFFFFF"/>
                </a:highlight>
                <a:latin typeface="Consolas"/>
              </a:rPr>
              <a:t>; }</a:t>
            </a:r>
          </a:p>
          <a:p>
            <a:endParaRPr lang="en-US" sz="1700" dirty="0">
              <a:solidFill>
                <a:srgbClr val="000000"/>
              </a:solidFill>
              <a:highlight>
                <a:srgbClr val="FFFFFF"/>
              </a:highlight>
              <a:latin typeface="Consolas"/>
            </a:endParaRPr>
          </a:p>
          <a:p>
            <a:r>
              <a:rPr lang="en-US" sz="1700" dirty="0">
                <a:solidFill>
                  <a:srgbClr val="000000"/>
                </a:solidFill>
                <a:highlight>
                  <a:srgbClr val="FFFFFF"/>
                </a:highlight>
                <a:latin typeface="Consolas"/>
              </a:rPr>
              <a:t>        [</a:t>
            </a:r>
            <a:r>
              <a:rPr lang="en-US" sz="1700" dirty="0" err="1">
                <a:solidFill>
                  <a:srgbClr val="2B91AF"/>
                </a:solidFill>
                <a:highlight>
                  <a:srgbClr val="FFFFFF"/>
                </a:highlight>
                <a:latin typeface="Consolas"/>
              </a:rPr>
              <a:t>DisplayName</a:t>
            </a:r>
            <a:r>
              <a:rPr lang="en-US" sz="1700" dirty="0">
                <a:solidFill>
                  <a:srgbClr val="000000"/>
                </a:solidFill>
                <a:highlight>
                  <a:srgbClr val="FFFFFF"/>
                </a:highlight>
                <a:latin typeface="Consolas"/>
              </a:rPr>
              <a:t>(</a:t>
            </a:r>
            <a:r>
              <a:rPr lang="en-US" sz="1700" dirty="0">
                <a:solidFill>
                  <a:srgbClr val="800000"/>
                </a:solidFill>
                <a:highlight>
                  <a:srgbClr val="FFFFFF"/>
                </a:highlight>
                <a:latin typeface="Consolas"/>
              </a:rPr>
              <a:t>"First Name"</a:t>
            </a:r>
            <a:r>
              <a:rPr lang="en-US" sz="1700" dirty="0">
                <a:solidFill>
                  <a:srgbClr val="000000"/>
                </a:solidFill>
                <a:highlight>
                  <a:srgbClr val="FFFFFF"/>
                </a:highlight>
                <a:latin typeface="Consolas"/>
              </a:rPr>
              <a:t>)]</a:t>
            </a: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string</a:t>
            </a:r>
            <a:r>
              <a:rPr lang="en-US" sz="1700" dirty="0">
                <a:solidFill>
                  <a:srgbClr val="000000"/>
                </a:solidFill>
                <a:highlight>
                  <a:srgbClr val="FFFFFF"/>
                </a:highlight>
                <a:latin typeface="Consolas"/>
              </a:rPr>
              <a:t> </a:t>
            </a:r>
            <a:r>
              <a:rPr lang="en-US" sz="1700" dirty="0" err="1">
                <a:solidFill>
                  <a:srgbClr val="000000"/>
                </a:solidFill>
                <a:highlight>
                  <a:srgbClr val="FFFFFF"/>
                </a:highlight>
                <a:latin typeface="Consolas"/>
              </a:rPr>
              <a:t>FirstName</a:t>
            </a:r>
            <a:r>
              <a:rPr lang="en-US" sz="1700" dirty="0">
                <a:solidFill>
                  <a:srgbClr val="000000"/>
                </a:solidFill>
                <a:highlight>
                  <a:srgbClr val="FFFFFF"/>
                </a:highlight>
                <a:latin typeface="Consolas"/>
              </a:rPr>
              <a:t> { </a:t>
            </a:r>
            <a:r>
              <a:rPr lang="en-US" sz="1700" dirty="0">
                <a:solidFill>
                  <a:srgbClr val="0000FF"/>
                </a:solidFill>
                <a:highlight>
                  <a:srgbClr val="FFFFFF"/>
                </a:highlight>
                <a:latin typeface="Consolas"/>
              </a:rPr>
              <a:t>get</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set</a:t>
            </a:r>
            <a:r>
              <a:rPr lang="en-US" sz="1700" dirty="0">
                <a:solidFill>
                  <a:srgbClr val="000000"/>
                </a:solidFill>
                <a:highlight>
                  <a:srgbClr val="FFFFFF"/>
                </a:highlight>
                <a:latin typeface="Consolas"/>
              </a:rPr>
              <a:t>; }</a:t>
            </a:r>
          </a:p>
          <a:p>
            <a:endParaRPr lang="en-US" sz="1700" dirty="0">
              <a:solidFill>
                <a:srgbClr val="000000"/>
              </a:solidFill>
              <a:highlight>
                <a:srgbClr val="FFFFFF"/>
              </a:highlight>
              <a:latin typeface="Consolas"/>
            </a:endParaRPr>
          </a:p>
          <a:p>
            <a:r>
              <a:rPr lang="en-US" sz="1700" dirty="0">
                <a:solidFill>
                  <a:srgbClr val="000000"/>
                </a:solidFill>
                <a:highlight>
                  <a:srgbClr val="FFFFFF"/>
                </a:highlight>
                <a:latin typeface="Consolas"/>
              </a:rPr>
              <a:t>        [</a:t>
            </a:r>
            <a:r>
              <a:rPr lang="en-US" sz="1700" dirty="0" err="1">
                <a:solidFill>
                  <a:srgbClr val="2B91AF"/>
                </a:solidFill>
                <a:highlight>
                  <a:srgbClr val="FFFFFF"/>
                </a:highlight>
                <a:latin typeface="Consolas"/>
              </a:rPr>
              <a:t>DisplayName</a:t>
            </a:r>
            <a:r>
              <a:rPr lang="en-US" sz="1700" dirty="0">
                <a:solidFill>
                  <a:srgbClr val="000000"/>
                </a:solidFill>
                <a:highlight>
                  <a:srgbClr val="FFFFFF"/>
                </a:highlight>
                <a:latin typeface="Consolas"/>
              </a:rPr>
              <a:t>(</a:t>
            </a:r>
            <a:r>
              <a:rPr lang="en-US" sz="1700" dirty="0">
                <a:solidFill>
                  <a:srgbClr val="800000"/>
                </a:solidFill>
                <a:highlight>
                  <a:srgbClr val="FFFFFF"/>
                </a:highlight>
                <a:latin typeface="Consolas"/>
              </a:rPr>
              <a:t>"Last Name"</a:t>
            </a:r>
            <a:r>
              <a:rPr lang="en-US" sz="1700" dirty="0">
                <a:solidFill>
                  <a:srgbClr val="000000"/>
                </a:solidFill>
                <a:highlight>
                  <a:srgbClr val="FFFFFF"/>
                </a:highlight>
                <a:latin typeface="Consolas"/>
              </a:rPr>
              <a:t>)]</a:t>
            </a: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string</a:t>
            </a:r>
            <a:r>
              <a:rPr lang="en-US" sz="1700" dirty="0">
                <a:solidFill>
                  <a:srgbClr val="000000"/>
                </a:solidFill>
                <a:highlight>
                  <a:srgbClr val="FFFFFF"/>
                </a:highlight>
                <a:latin typeface="Consolas"/>
              </a:rPr>
              <a:t> </a:t>
            </a:r>
            <a:r>
              <a:rPr lang="en-US" sz="1700" dirty="0" err="1">
                <a:solidFill>
                  <a:srgbClr val="000000"/>
                </a:solidFill>
                <a:highlight>
                  <a:srgbClr val="FFFFFF"/>
                </a:highlight>
                <a:latin typeface="Consolas"/>
              </a:rPr>
              <a:t>LastName</a:t>
            </a:r>
            <a:r>
              <a:rPr lang="en-US" sz="1700" dirty="0">
                <a:solidFill>
                  <a:srgbClr val="000000"/>
                </a:solidFill>
                <a:highlight>
                  <a:srgbClr val="FFFFFF"/>
                </a:highlight>
                <a:latin typeface="Consolas"/>
              </a:rPr>
              <a:t> { </a:t>
            </a:r>
            <a:r>
              <a:rPr lang="en-US" sz="1700" dirty="0">
                <a:solidFill>
                  <a:srgbClr val="0000FF"/>
                </a:solidFill>
                <a:highlight>
                  <a:srgbClr val="FFFFFF"/>
                </a:highlight>
                <a:latin typeface="Consolas"/>
              </a:rPr>
              <a:t>get</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set</a:t>
            </a:r>
            <a:r>
              <a:rPr lang="en-US" sz="1700" dirty="0">
                <a:solidFill>
                  <a:srgbClr val="000000"/>
                </a:solidFill>
                <a:highlight>
                  <a:srgbClr val="FFFFFF"/>
                </a:highlight>
                <a:latin typeface="Consolas"/>
              </a:rPr>
              <a:t>; }</a:t>
            </a:r>
          </a:p>
          <a:p>
            <a:endParaRPr lang="en-US" sz="1700" dirty="0">
              <a:solidFill>
                <a:srgbClr val="000000"/>
              </a:solidFill>
              <a:highlight>
                <a:srgbClr val="FFFFFF"/>
              </a:highlight>
              <a:latin typeface="Consolas"/>
            </a:endParaRP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a:solidFill>
                  <a:srgbClr val="2B91AF"/>
                </a:solidFill>
                <a:highlight>
                  <a:srgbClr val="FFFFFF"/>
                </a:highlight>
                <a:latin typeface="Consolas"/>
              </a:rPr>
              <a:t>Address</a:t>
            </a:r>
            <a:r>
              <a:rPr lang="en-US" sz="1700" dirty="0">
                <a:solidFill>
                  <a:srgbClr val="000000"/>
                </a:solidFill>
                <a:highlight>
                  <a:srgbClr val="FFFFFF"/>
                </a:highlight>
                <a:latin typeface="Consolas"/>
              </a:rPr>
              <a:t> </a:t>
            </a:r>
            <a:r>
              <a:rPr lang="en-US" sz="1700" dirty="0" err="1">
                <a:solidFill>
                  <a:srgbClr val="000000"/>
                </a:solidFill>
                <a:highlight>
                  <a:srgbClr val="FFFFFF"/>
                </a:highlight>
                <a:latin typeface="Consolas"/>
              </a:rPr>
              <a:t>Address</a:t>
            </a:r>
            <a:r>
              <a:rPr lang="en-US" sz="1700" dirty="0">
                <a:solidFill>
                  <a:srgbClr val="000000"/>
                </a:solidFill>
                <a:highlight>
                  <a:srgbClr val="FFFFFF"/>
                </a:highlight>
                <a:latin typeface="Consolas"/>
              </a:rPr>
              <a:t> { </a:t>
            </a:r>
            <a:r>
              <a:rPr lang="en-US" sz="1700" dirty="0">
                <a:solidFill>
                  <a:srgbClr val="0000FF"/>
                </a:solidFill>
                <a:highlight>
                  <a:srgbClr val="FFFFFF"/>
                </a:highlight>
                <a:latin typeface="Consolas"/>
              </a:rPr>
              <a:t>get</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set</a:t>
            </a:r>
            <a:r>
              <a:rPr lang="en-US" sz="1700" dirty="0">
                <a:solidFill>
                  <a:srgbClr val="000000"/>
                </a:solidFill>
                <a:highlight>
                  <a:srgbClr val="FFFFFF"/>
                </a:highlight>
                <a:latin typeface="Consolas"/>
              </a:rPr>
              <a:t>; }</a:t>
            </a:r>
          </a:p>
          <a:p>
            <a:endParaRPr lang="en-US" sz="1700" dirty="0">
              <a:solidFill>
                <a:srgbClr val="000000"/>
              </a:solidFill>
              <a:highlight>
                <a:srgbClr val="FFFFFF"/>
              </a:highlight>
              <a:latin typeface="Consolas"/>
            </a:endParaRP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err="1">
                <a:solidFill>
                  <a:srgbClr val="2B91AF"/>
                </a:solidFill>
                <a:highlight>
                  <a:srgbClr val="FFFFFF"/>
                </a:highlight>
                <a:latin typeface="Consolas"/>
              </a:rPr>
              <a:t>IEnumerable</a:t>
            </a:r>
            <a:r>
              <a:rPr lang="en-US" sz="1700" dirty="0">
                <a:solidFill>
                  <a:srgbClr val="000000"/>
                </a:solidFill>
                <a:highlight>
                  <a:srgbClr val="FFFFFF"/>
                </a:highlight>
                <a:latin typeface="Consolas"/>
              </a:rPr>
              <a:t>&lt;</a:t>
            </a:r>
            <a:r>
              <a:rPr lang="en-US" sz="1700" dirty="0">
                <a:solidFill>
                  <a:srgbClr val="2B91AF"/>
                </a:solidFill>
                <a:highlight>
                  <a:srgbClr val="FFFFFF"/>
                </a:highlight>
                <a:latin typeface="Consolas"/>
              </a:rPr>
              <a:t>Phone</a:t>
            </a:r>
            <a:r>
              <a:rPr lang="en-US" sz="1700" dirty="0">
                <a:solidFill>
                  <a:srgbClr val="000000"/>
                </a:solidFill>
                <a:highlight>
                  <a:srgbClr val="FFFFFF"/>
                </a:highlight>
                <a:latin typeface="Consolas"/>
              </a:rPr>
              <a:t>&gt; Phone { </a:t>
            </a:r>
            <a:r>
              <a:rPr lang="en-US" sz="1700" dirty="0">
                <a:solidFill>
                  <a:srgbClr val="0000FF"/>
                </a:solidFill>
                <a:highlight>
                  <a:srgbClr val="FFFFFF"/>
                </a:highlight>
                <a:latin typeface="Consolas"/>
              </a:rPr>
              <a:t>get</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set</a:t>
            </a:r>
            <a:r>
              <a:rPr lang="en-US" sz="1700" dirty="0">
                <a:solidFill>
                  <a:srgbClr val="000000"/>
                </a:solidFill>
                <a:highlight>
                  <a:srgbClr val="FFFFFF"/>
                </a:highlight>
                <a:latin typeface="Consolas"/>
              </a:rPr>
              <a:t>; }</a:t>
            </a:r>
          </a:p>
          <a:p>
            <a:endParaRPr lang="en-US" sz="1700" dirty="0">
              <a:solidFill>
                <a:srgbClr val="000000"/>
              </a:solidFill>
              <a:highlight>
                <a:srgbClr val="FFFFFF"/>
              </a:highlight>
              <a:latin typeface="Consolas"/>
            </a:endParaRP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string</a:t>
            </a:r>
            <a:r>
              <a:rPr lang="en-US" sz="1700" dirty="0">
                <a:solidFill>
                  <a:srgbClr val="000000"/>
                </a:solidFill>
                <a:highlight>
                  <a:srgbClr val="FFFFFF"/>
                </a:highlight>
                <a:latin typeface="Consolas"/>
              </a:rPr>
              <a:t> Identity { </a:t>
            </a:r>
            <a:r>
              <a:rPr lang="en-US" sz="1700" dirty="0">
                <a:solidFill>
                  <a:srgbClr val="0000FF"/>
                </a:solidFill>
                <a:highlight>
                  <a:srgbClr val="FFFFFF"/>
                </a:highlight>
                <a:latin typeface="Consolas"/>
              </a:rPr>
              <a:t>get</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set</a:t>
            </a:r>
            <a:r>
              <a:rPr lang="en-US" sz="1700" dirty="0">
                <a:solidFill>
                  <a:srgbClr val="000000"/>
                </a:solidFill>
                <a:highlight>
                  <a:srgbClr val="FFFFFF"/>
                </a:highlight>
                <a:latin typeface="Consolas"/>
              </a:rPr>
              <a:t>; }</a:t>
            </a:r>
          </a:p>
          <a:p>
            <a:r>
              <a:rPr lang="en-US" sz="1700" dirty="0">
                <a:solidFill>
                  <a:srgbClr val="000000"/>
                </a:solidFill>
                <a:highlight>
                  <a:srgbClr val="FFFFFF"/>
                </a:highlight>
                <a:latin typeface="Consolas"/>
              </a:rPr>
              <a:t>        </a:t>
            </a:r>
          </a:p>
          <a:p>
            <a:r>
              <a:rPr lang="en-US" sz="1700" dirty="0">
                <a:solidFill>
                  <a:srgbClr val="000000"/>
                </a:solidFill>
                <a:highlight>
                  <a:srgbClr val="FFFFFF"/>
                </a:highlight>
                <a:latin typeface="Consolas"/>
              </a:rPr>
              <a:t>        [</a:t>
            </a:r>
            <a:r>
              <a:rPr lang="en-US" sz="1700" dirty="0" err="1">
                <a:solidFill>
                  <a:srgbClr val="2B91AF"/>
                </a:solidFill>
                <a:highlight>
                  <a:srgbClr val="FFFFFF"/>
                </a:highlight>
                <a:latin typeface="Consolas"/>
              </a:rPr>
              <a:t>DisplayName</a:t>
            </a:r>
            <a:r>
              <a:rPr lang="en-US" sz="1700" dirty="0">
                <a:solidFill>
                  <a:srgbClr val="000000"/>
                </a:solidFill>
                <a:highlight>
                  <a:srgbClr val="FFFFFF"/>
                </a:highlight>
                <a:latin typeface="Consolas"/>
              </a:rPr>
              <a:t>(</a:t>
            </a:r>
            <a:r>
              <a:rPr lang="en-US" sz="1700" dirty="0">
                <a:solidFill>
                  <a:srgbClr val="800000"/>
                </a:solidFill>
                <a:highlight>
                  <a:srgbClr val="FFFFFF"/>
                </a:highlight>
                <a:latin typeface="Consolas"/>
              </a:rPr>
              <a:t>"Service Areas"</a:t>
            </a:r>
            <a:r>
              <a:rPr lang="en-US" sz="1700" dirty="0">
                <a:solidFill>
                  <a:srgbClr val="000000"/>
                </a:solidFill>
                <a:highlight>
                  <a:srgbClr val="FFFFFF"/>
                </a:highlight>
                <a:latin typeface="Consolas"/>
              </a:rPr>
              <a:t>)]</a:t>
            </a: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string</a:t>
            </a:r>
            <a:r>
              <a:rPr lang="en-US" sz="1700" dirty="0">
                <a:solidFill>
                  <a:srgbClr val="000000"/>
                </a:solidFill>
                <a:highlight>
                  <a:srgbClr val="FFFFFF"/>
                </a:highlight>
                <a:latin typeface="Consolas"/>
              </a:rPr>
              <a:t> </a:t>
            </a:r>
            <a:r>
              <a:rPr lang="en-US" sz="1700" dirty="0" err="1">
                <a:solidFill>
                  <a:srgbClr val="000000"/>
                </a:solidFill>
                <a:highlight>
                  <a:srgbClr val="FFFFFF"/>
                </a:highlight>
                <a:latin typeface="Consolas"/>
              </a:rPr>
              <a:t>ServiceAreas</a:t>
            </a:r>
            <a:r>
              <a:rPr lang="en-US" sz="1700" dirty="0">
                <a:solidFill>
                  <a:srgbClr val="000000"/>
                </a:solidFill>
                <a:highlight>
                  <a:srgbClr val="FFFFFF"/>
                </a:highlight>
                <a:latin typeface="Consolas"/>
              </a:rPr>
              <a:t> { </a:t>
            </a:r>
            <a:r>
              <a:rPr lang="en-US" sz="1700" dirty="0">
                <a:solidFill>
                  <a:srgbClr val="0000FF"/>
                </a:solidFill>
                <a:highlight>
                  <a:srgbClr val="FFFFFF"/>
                </a:highlight>
                <a:latin typeface="Consolas"/>
              </a:rPr>
              <a:t>get</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set</a:t>
            </a:r>
            <a:r>
              <a:rPr lang="en-US" sz="1700" dirty="0">
                <a:solidFill>
                  <a:srgbClr val="000000"/>
                </a:solidFill>
                <a:highlight>
                  <a:srgbClr val="FFFFFF"/>
                </a:highlight>
                <a:latin typeface="Consolas"/>
              </a:rPr>
              <a:t>; }</a:t>
            </a:r>
          </a:p>
          <a:p>
            <a:r>
              <a:rPr lang="en-US" sz="1700" dirty="0">
                <a:solidFill>
                  <a:srgbClr val="000000"/>
                </a:solidFill>
                <a:highlight>
                  <a:srgbClr val="FFFFFF"/>
                </a:highlight>
                <a:latin typeface="Consolas"/>
              </a:rPr>
              <a:t>        </a:t>
            </a:r>
          </a:p>
          <a:p>
            <a:r>
              <a:rPr lang="en-US" sz="1700" dirty="0">
                <a:solidFill>
                  <a:srgbClr val="000000"/>
                </a:solidFill>
                <a:highlight>
                  <a:srgbClr val="FFFFFF"/>
                </a:highlight>
                <a:latin typeface="Consolas"/>
              </a:rPr>
              <a:t>        [</a:t>
            </a:r>
            <a:r>
              <a:rPr lang="en-US" sz="1700" dirty="0" err="1">
                <a:solidFill>
                  <a:srgbClr val="2B91AF"/>
                </a:solidFill>
                <a:highlight>
                  <a:srgbClr val="FFFFFF"/>
                </a:highlight>
                <a:latin typeface="Consolas"/>
              </a:rPr>
              <a:t>DisplayName</a:t>
            </a:r>
            <a:r>
              <a:rPr lang="en-US" sz="1700" dirty="0">
                <a:solidFill>
                  <a:srgbClr val="000000"/>
                </a:solidFill>
                <a:highlight>
                  <a:srgbClr val="FFFFFF"/>
                </a:highlight>
                <a:latin typeface="Consolas"/>
              </a:rPr>
              <a:t>(</a:t>
            </a:r>
            <a:r>
              <a:rPr lang="en-US" sz="1700" dirty="0">
                <a:solidFill>
                  <a:srgbClr val="800000"/>
                </a:solidFill>
                <a:highlight>
                  <a:srgbClr val="FFFFFF"/>
                </a:highlight>
                <a:latin typeface="Consolas"/>
              </a:rPr>
              <a:t>"Full Name"</a:t>
            </a:r>
            <a:r>
              <a:rPr lang="en-US" sz="1700" dirty="0">
                <a:solidFill>
                  <a:srgbClr val="000000"/>
                </a:solidFill>
                <a:highlight>
                  <a:srgbClr val="FFFFFF"/>
                </a:highlight>
                <a:latin typeface="Consolas"/>
              </a:rPr>
              <a:t>)]</a:t>
            </a: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public</a:t>
            </a:r>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string</a:t>
            </a:r>
            <a:r>
              <a:rPr lang="en-US" sz="1700" dirty="0">
                <a:solidFill>
                  <a:srgbClr val="000000"/>
                </a:solidFill>
                <a:highlight>
                  <a:srgbClr val="FFFFFF"/>
                </a:highlight>
                <a:latin typeface="Consolas"/>
              </a:rPr>
              <a:t> </a:t>
            </a:r>
            <a:r>
              <a:rPr lang="en-US" sz="1700" dirty="0" err="1">
                <a:solidFill>
                  <a:srgbClr val="000000"/>
                </a:solidFill>
                <a:highlight>
                  <a:srgbClr val="FFFFFF"/>
                </a:highlight>
                <a:latin typeface="Consolas"/>
              </a:rPr>
              <a:t>FullName</a:t>
            </a:r>
            <a:endParaRPr lang="en-US" sz="1700" dirty="0">
              <a:solidFill>
                <a:srgbClr val="000000"/>
              </a:solidFill>
              <a:highlight>
                <a:srgbClr val="FFFFFF"/>
              </a:highlight>
              <a:latin typeface="Consolas"/>
            </a:endParaRPr>
          </a:p>
          <a:p>
            <a:r>
              <a:rPr lang="en-US" sz="1700" dirty="0">
                <a:solidFill>
                  <a:srgbClr val="000000"/>
                </a:solidFill>
                <a:highlight>
                  <a:srgbClr val="FFFFFF"/>
                </a:highlight>
                <a:latin typeface="Consolas"/>
              </a:rPr>
              <a:t>        {</a:t>
            </a:r>
          </a:p>
          <a:p>
            <a:r>
              <a:rPr lang="en-US" sz="1700" dirty="0">
                <a:solidFill>
                  <a:srgbClr val="000000"/>
                </a:solidFill>
                <a:highlight>
                  <a:srgbClr val="FFFFFF"/>
                </a:highlight>
                <a:latin typeface="Consolas"/>
              </a:rPr>
              <a:t>            </a:t>
            </a:r>
            <a:r>
              <a:rPr lang="en-US" sz="1700" dirty="0">
                <a:solidFill>
                  <a:srgbClr val="0000FF"/>
                </a:solidFill>
                <a:highlight>
                  <a:srgbClr val="FFFFFF"/>
                </a:highlight>
                <a:latin typeface="Consolas"/>
              </a:rPr>
              <a:t>get</a:t>
            </a:r>
            <a:r>
              <a:rPr lang="en-US" sz="1700" dirty="0">
                <a:solidFill>
                  <a:srgbClr val="000000"/>
                </a:solidFill>
                <a:highlight>
                  <a:srgbClr val="FFFFFF"/>
                </a:highlight>
                <a:latin typeface="Consolas"/>
              </a:rPr>
              <a:t> { </a:t>
            </a:r>
            <a:r>
              <a:rPr lang="en-US" sz="1700" dirty="0">
                <a:solidFill>
                  <a:srgbClr val="0000FF"/>
                </a:solidFill>
                <a:highlight>
                  <a:srgbClr val="FFFFFF"/>
                </a:highlight>
                <a:latin typeface="Consolas"/>
              </a:rPr>
              <a:t>return</a:t>
            </a:r>
            <a:r>
              <a:rPr lang="en-US" sz="1700" dirty="0">
                <a:solidFill>
                  <a:srgbClr val="000000"/>
                </a:solidFill>
                <a:highlight>
                  <a:srgbClr val="FFFFFF"/>
                </a:highlight>
                <a:latin typeface="Consolas"/>
              </a:rPr>
              <a:t> </a:t>
            </a:r>
            <a:r>
              <a:rPr lang="en-US" sz="1700" dirty="0" err="1">
                <a:solidFill>
                  <a:srgbClr val="0000FF"/>
                </a:solidFill>
                <a:highlight>
                  <a:srgbClr val="FFFFFF"/>
                </a:highlight>
                <a:latin typeface="Consolas"/>
              </a:rPr>
              <a:t>string</a:t>
            </a:r>
            <a:r>
              <a:rPr lang="en-US" sz="1700" dirty="0" err="1">
                <a:solidFill>
                  <a:srgbClr val="000000"/>
                </a:solidFill>
                <a:highlight>
                  <a:srgbClr val="FFFFFF"/>
                </a:highlight>
                <a:latin typeface="Consolas"/>
              </a:rPr>
              <a:t>.Format</a:t>
            </a:r>
            <a:r>
              <a:rPr lang="en-US" sz="1700" dirty="0">
                <a:solidFill>
                  <a:srgbClr val="000000"/>
                </a:solidFill>
                <a:highlight>
                  <a:srgbClr val="FFFFFF"/>
                </a:highlight>
                <a:latin typeface="Consolas"/>
              </a:rPr>
              <a:t>(</a:t>
            </a:r>
            <a:r>
              <a:rPr lang="en-US" sz="1700" dirty="0">
                <a:solidFill>
                  <a:srgbClr val="800000"/>
                </a:solidFill>
                <a:highlight>
                  <a:srgbClr val="FFFFFF"/>
                </a:highlight>
                <a:latin typeface="Consolas"/>
              </a:rPr>
              <a:t>"{0} {1}"</a:t>
            </a:r>
            <a:r>
              <a:rPr lang="en-US" sz="1700" dirty="0">
                <a:solidFill>
                  <a:srgbClr val="000000"/>
                </a:solidFill>
                <a:highlight>
                  <a:srgbClr val="FFFFFF"/>
                </a:highlight>
                <a:latin typeface="Consolas"/>
              </a:rPr>
              <a:t>, </a:t>
            </a:r>
            <a:r>
              <a:rPr lang="en-US" sz="1700" dirty="0" err="1">
                <a:solidFill>
                  <a:srgbClr val="0000FF"/>
                </a:solidFill>
                <a:highlight>
                  <a:srgbClr val="FFFFFF"/>
                </a:highlight>
                <a:latin typeface="Consolas"/>
              </a:rPr>
              <a:t>this</a:t>
            </a:r>
            <a:r>
              <a:rPr lang="en-US" sz="1700" dirty="0" err="1">
                <a:solidFill>
                  <a:srgbClr val="000000"/>
                </a:solidFill>
                <a:highlight>
                  <a:srgbClr val="FFFFFF"/>
                </a:highlight>
                <a:latin typeface="Consolas"/>
              </a:rPr>
              <a:t>.FirstName</a:t>
            </a:r>
            <a:r>
              <a:rPr lang="en-US" sz="1700" dirty="0">
                <a:solidFill>
                  <a:srgbClr val="000000"/>
                </a:solidFill>
                <a:highlight>
                  <a:srgbClr val="FFFFFF"/>
                </a:highlight>
                <a:latin typeface="Consolas"/>
              </a:rPr>
              <a:t>, </a:t>
            </a:r>
            <a:r>
              <a:rPr lang="en-US" sz="1700" dirty="0" err="1">
                <a:solidFill>
                  <a:srgbClr val="0000FF"/>
                </a:solidFill>
                <a:highlight>
                  <a:srgbClr val="FFFFFF"/>
                </a:highlight>
                <a:latin typeface="Consolas"/>
              </a:rPr>
              <a:t>this</a:t>
            </a:r>
            <a:r>
              <a:rPr lang="en-US" sz="1700" dirty="0" err="1">
                <a:solidFill>
                  <a:srgbClr val="000000"/>
                </a:solidFill>
                <a:highlight>
                  <a:srgbClr val="FFFFFF"/>
                </a:highlight>
                <a:latin typeface="Consolas"/>
              </a:rPr>
              <a:t>.LastName</a:t>
            </a:r>
            <a:r>
              <a:rPr lang="en-US" sz="1700" dirty="0">
                <a:solidFill>
                  <a:srgbClr val="000000"/>
                </a:solidFill>
                <a:highlight>
                  <a:srgbClr val="FFFFFF"/>
                </a:highlight>
                <a:latin typeface="Consolas"/>
              </a:rPr>
              <a:t>); }</a:t>
            </a:r>
          </a:p>
          <a:p>
            <a:r>
              <a:rPr lang="en-US" sz="1700" dirty="0">
                <a:solidFill>
                  <a:srgbClr val="000000"/>
                </a:solidFill>
                <a:highlight>
                  <a:srgbClr val="FFFFFF"/>
                </a:highlight>
                <a:latin typeface="Consolas"/>
              </a:rPr>
              <a:t>        }</a:t>
            </a:r>
          </a:p>
          <a:p>
            <a:r>
              <a:rPr lang="en-US" sz="1700" dirty="0">
                <a:solidFill>
                  <a:srgbClr val="000000"/>
                </a:solidFill>
                <a:highlight>
                  <a:srgbClr val="FFFFFF"/>
                </a:highlight>
                <a:latin typeface="Consolas"/>
              </a:rPr>
              <a:t>    }</a:t>
            </a:r>
            <a:endParaRPr lang="en-US" sz="1700" dirty="0"/>
          </a:p>
        </p:txBody>
      </p:sp>
      <p:pic>
        <p:nvPicPr>
          <p:cNvPr id="3" name="Picture 2" descr="C:\Users\Jordan\Desktop\TechEd_2012\TechEd-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504092"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673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531122" y="611554"/>
            <a:ext cx="3057099" cy="1617009"/>
            <a:chOff x="5531122" y="611554"/>
            <a:chExt cx="3057099" cy="1617009"/>
          </a:xfrm>
        </p:grpSpPr>
        <p:sp>
          <p:nvSpPr>
            <p:cNvPr id="7" name="Rounded Rectangle 6"/>
            <p:cNvSpPr/>
            <p:nvPr/>
          </p:nvSpPr>
          <p:spPr>
            <a:xfrm>
              <a:off x="5531122" y="611554"/>
              <a:ext cx="3057099" cy="1617009"/>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5531122" y="1020987"/>
              <a:ext cx="3057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54376" y="629753"/>
              <a:ext cx="1031051" cy="369332"/>
            </a:xfrm>
            <a:prstGeom prst="rect">
              <a:avLst/>
            </a:prstGeom>
            <a:noFill/>
          </p:spPr>
          <p:txBody>
            <a:bodyPr wrap="none" rtlCol="0">
              <a:spAutoFit/>
            </a:bodyPr>
            <a:lstStyle/>
            <a:p>
              <a:r>
                <a:rPr lang="en-US" dirty="0" smtClean="0"/>
                <a:t>Address</a:t>
              </a:r>
              <a:endParaRPr lang="en-US" dirty="0"/>
            </a:p>
          </p:txBody>
        </p:sp>
        <p:sp>
          <p:nvSpPr>
            <p:cNvPr id="13" name="TextBox 12"/>
            <p:cNvSpPr txBox="1"/>
            <p:nvPr/>
          </p:nvSpPr>
          <p:spPr>
            <a:xfrm>
              <a:off x="5618198" y="1028234"/>
              <a:ext cx="1428596" cy="1200329"/>
            </a:xfrm>
            <a:prstGeom prst="rect">
              <a:avLst/>
            </a:prstGeom>
            <a:noFill/>
          </p:spPr>
          <p:txBody>
            <a:bodyPr wrap="none" rtlCol="0">
              <a:spAutoFit/>
            </a:bodyPr>
            <a:lstStyle/>
            <a:p>
              <a:r>
                <a:rPr lang="en-US" dirty="0" smtClean="0"/>
                <a:t>string Street</a:t>
              </a:r>
            </a:p>
            <a:p>
              <a:r>
                <a:rPr lang="en-US" dirty="0" smtClean="0"/>
                <a:t>string City</a:t>
              </a:r>
            </a:p>
            <a:p>
              <a:r>
                <a:rPr lang="en-US" dirty="0" smtClean="0"/>
                <a:t>string State</a:t>
              </a:r>
            </a:p>
            <a:p>
              <a:r>
                <a:rPr lang="en-US" dirty="0" smtClean="0"/>
                <a:t>string Zip</a:t>
              </a:r>
              <a:endParaRPr lang="en-US" dirty="0"/>
            </a:p>
          </p:txBody>
        </p:sp>
      </p:grpSp>
      <p:grpSp>
        <p:nvGrpSpPr>
          <p:cNvPr id="35" name="Group 34"/>
          <p:cNvGrpSpPr/>
          <p:nvPr/>
        </p:nvGrpSpPr>
        <p:grpSpPr>
          <a:xfrm>
            <a:off x="5531121" y="2879359"/>
            <a:ext cx="3057099" cy="939420"/>
            <a:chOff x="5531121" y="2879359"/>
            <a:chExt cx="3057099" cy="939420"/>
          </a:xfrm>
        </p:grpSpPr>
        <p:sp>
          <p:nvSpPr>
            <p:cNvPr id="9" name="Rounded Rectangle 8"/>
            <p:cNvSpPr/>
            <p:nvPr/>
          </p:nvSpPr>
          <p:spPr>
            <a:xfrm>
              <a:off x="5531121" y="2879359"/>
              <a:ext cx="3057099" cy="93942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531121" y="3288791"/>
              <a:ext cx="3057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45236" y="2908928"/>
              <a:ext cx="2428870" cy="369332"/>
            </a:xfrm>
            <a:prstGeom prst="rect">
              <a:avLst/>
            </a:prstGeom>
            <a:noFill/>
          </p:spPr>
          <p:txBody>
            <a:bodyPr wrap="none" rtlCol="0">
              <a:spAutoFit/>
            </a:bodyPr>
            <a:lstStyle/>
            <a:p>
              <a:r>
                <a:rPr lang="en-US" dirty="0" err="1" smtClean="0"/>
                <a:t>IEnumerable</a:t>
              </a:r>
              <a:r>
                <a:rPr lang="en-US" dirty="0" smtClean="0"/>
                <a:t>&lt;Phone&gt;</a:t>
              </a:r>
              <a:endParaRPr lang="en-US" dirty="0"/>
            </a:p>
          </p:txBody>
        </p:sp>
        <p:sp>
          <p:nvSpPr>
            <p:cNvPr id="14" name="TextBox 13"/>
            <p:cNvSpPr txBox="1"/>
            <p:nvPr/>
          </p:nvSpPr>
          <p:spPr>
            <a:xfrm>
              <a:off x="5631075" y="3298313"/>
              <a:ext cx="1928733" cy="369332"/>
            </a:xfrm>
            <a:prstGeom prst="rect">
              <a:avLst/>
            </a:prstGeom>
            <a:noFill/>
          </p:spPr>
          <p:txBody>
            <a:bodyPr wrap="none" rtlCol="0">
              <a:spAutoFit/>
            </a:bodyPr>
            <a:lstStyle/>
            <a:p>
              <a:r>
                <a:rPr lang="en-US" dirty="0" err="1" smtClean="0"/>
                <a:t>IEnumerator</a:t>
              </a:r>
              <a:r>
                <a:rPr lang="en-US" dirty="0" smtClean="0"/>
                <a:t> &lt;T&gt;</a:t>
              </a:r>
              <a:endParaRPr lang="en-US" dirty="0"/>
            </a:p>
          </p:txBody>
        </p:sp>
      </p:grpSp>
      <p:grpSp>
        <p:nvGrpSpPr>
          <p:cNvPr id="29" name="Group 28"/>
          <p:cNvGrpSpPr/>
          <p:nvPr/>
        </p:nvGrpSpPr>
        <p:grpSpPr>
          <a:xfrm>
            <a:off x="989012" y="1433590"/>
            <a:ext cx="3057099" cy="1965277"/>
            <a:chOff x="989012" y="1433590"/>
            <a:chExt cx="3057099" cy="1965277"/>
          </a:xfrm>
        </p:grpSpPr>
        <p:grpSp>
          <p:nvGrpSpPr>
            <p:cNvPr id="2" name="Group 1"/>
            <p:cNvGrpSpPr/>
            <p:nvPr/>
          </p:nvGrpSpPr>
          <p:grpSpPr>
            <a:xfrm>
              <a:off x="989012" y="1433590"/>
              <a:ext cx="3057099" cy="1965277"/>
              <a:chOff x="968991" y="2238233"/>
              <a:chExt cx="3057099" cy="1965277"/>
            </a:xfrm>
          </p:grpSpPr>
          <p:sp>
            <p:nvSpPr>
              <p:cNvPr id="3" name="Rounded Rectangle 2"/>
              <p:cNvSpPr/>
              <p:nvPr/>
            </p:nvSpPr>
            <p:spPr>
              <a:xfrm>
                <a:off x="968991" y="2238233"/>
                <a:ext cx="3057099" cy="1965277"/>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968991" y="2647666"/>
                <a:ext cx="30570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1912267" y="1460886"/>
              <a:ext cx="1210588" cy="369332"/>
            </a:xfrm>
            <a:prstGeom prst="rect">
              <a:avLst/>
            </a:prstGeom>
            <a:noFill/>
          </p:spPr>
          <p:txBody>
            <a:bodyPr wrap="none" rtlCol="0">
              <a:spAutoFit/>
            </a:bodyPr>
            <a:lstStyle/>
            <a:p>
              <a:r>
                <a:rPr lang="en-US" dirty="0" smtClean="0"/>
                <a:t>Employee</a:t>
              </a:r>
              <a:endParaRPr lang="en-US" dirty="0"/>
            </a:p>
          </p:txBody>
        </p:sp>
        <p:sp>
          <p:nvSpPr>
            <p:cNvPr id="6" name="TextBox 5"/>
            <p:cNvSpPr txBox="1"/>
            <p:nvPr/>
          </p:nvSpPr>
          <p:spPr>
            <a:xfrm>
              <a:off x="1087463" y="1850269"/>
              <a:ext cx="2185214" cy="1477328"/>
            </a:xfrm>
            <a:prstGeom prst="rect">
              <a:avLst/>
            </a:prstGeom>
            <a:noFill/>
          </p:spPr>
          <p:txBody>
            <a:bodyPr wrap="none" rtlCol="0">
              <a:spAutoFit/>
            </a:bodyPr>
            <a:lstStyle/>
            <a:p>
              <a:r>
                <a:rPr lang="en-US" dirty="0" err="1"/>
                <a:t>i</a:t>
              </a:r>
              <a:r>
                <a:rPr lang="en-US" dirty="0" err="1" smtClean="0"/>
                <a:t>nt</a:t>
              </a:r>
              <a:r>
                <a:rPr lang="en-US" dirty="0" smtClean="0"/>
                <a:t> ID</a:t>
              </a:r>
            </a:p>
            <a:p>
              <a:r>
                <a:rPr lang="en-US" dirty="0" smtClean="0"/>
                <a:t>string </a:t>
              </a:r>
              <a:r>
                <a:rPr lang="en-US" dirty="0" err="1" smtClean="0"/>
                <a:t>FirstName</a:t>
              </a:r>
              <a:endParaRPr lang="en-US" dirty="0" smtClean="0"/>
            </a:p>
            <a:p>
              <a:r>
                <a:rPr lang="en-US" dirty="0" smtClean="0"/>
                <a:t>string </a:t>
              </a:r>
              <a:r>
                <a:rPr lang="en-US" dirty="0" err="1" smtClean="0"/>
                <a:t>LastName</a:t>
              </a:r>
              <a:endParaRPr lang="en-US" dirty="0" smtClean="0"/>
            </a:p>
            <a:p>
              <a:r>
                <a:rPr lang="en-US" dirty="0" smtClean="0"/>
                <a:t>string Identity</a:t>
              </a:r>
            </a:p>
            <a:p>
              <a:r>
                <a:rPr lang="en-US" dirty="0" smtClean="0"/>
                <a:t>string </a:t>
              </a:r>
              <a:r>
                <a:rPr lang="en-US" dirty="0" err="1" smtClean="0"/>
                <a:t>ServiceAreas</a:t>
              </a:r>
              <a:endParaRPr lang="en-US" dirty="0"/>
            </a:p>
          </p:txBody>
        </p:sp>
        <p:sp>
          <p:nvSpPr>
            <p:cNvPr id="18" name="Oval 17"/>
            <p:cNvSpPr>
              <a:spLocks noChangeAspect="1"/>
            </p:cNvSpPr>
            <p:nvPr/>
          </p:nvSpPr>
          <p:spPr>
            <a:xfrm>
              <a:off x="1000261" y="1976088"/>
              <a:ext cx="151905" cy="15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00261" y="2247906"/>
              <a:ext cx="151905" cy="15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1000261" y="2519724"/>
              <a:ext cx="151905" cy="15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1000261" y="2791542"/>
              <a:ext cx="151905" cy="15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1000261" y="3063360"/>
              <a:ext cx="151905" cy="15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4046110" y="1433792"/>
            <a:ext cx="5106216" cy="2182224"/>
            <a:chOff x="4046110" y="1433792"/>
            <a:chExt cx="5106216" cy="2182224"/>
          </a:xfrm>
        </p:grpSpPr>
        <p:cxnSp>
          <p:nvCxnSpPr>
            <p:cNvPr id="15" name="Straight Arrow Connector 14"/>
            <p:cNvCxnSpPr>
              <a:endCxn id="9" idx="1"/>
            </p:cNvCxnSpPr>
            <p:nvPr/>
          </p:nvCxnSpPr>
          <p:spPr>
            <a:xfrm>
              <a:off x="4046110" y="2867586"/>
              <a:ext cx="1485011" cy="48148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046110" y="1433792"/>
              <a:ext cx="1485012" cy="69438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4608610" y="3020477"/>
              <a:ext cx="151905" cy="15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608610" y="1766979"/>
              <a:ext cx="151905" cy="15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8617663" y="3093594"/>
              <a:ext cx="534663" cy="10419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617663" y="3300597"/>
              <a:ext cx="534663" cy="10419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617663" y="3511818"/>
              <a:ext cx="534663" cy="10419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16619" y="5638800"/>
            <a:ext cx="2483668" cy="369332"/>
            <a:chOff x="616619" y="5638800"/>
            <a:chExt cx="2483668" cy="369332"/>
          </a:xfrm>
        </p:grpSpPr>
        <p:sp>
          <p:nvSpPr>
            <p:cNvPr id="30" name="Oval 29"/>
            <p:cNvSpPr>
              <a:spLocks noChangeAspect="1"/>
            </p:cNvSpPr>
            <p:nvPr/>
          </p:nvSpPr>
          <p:spPr>
            <a:xfrm>
              <a:off x="616619" y="5747422"/>
              <a:ext cx="151905" cy="1520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80613" y="5638800"/>
              <a:ext cx="2319674" cy="369332"/>
            </a:xfrm>
            <a:prstGeom prst="rect">
              <a:avLst/>
            </a:prstGeom>
            <a:noFill/>
          </p:spPr>
          <p:txBody>
            <a:bodyPr wrap="none" rtlCol="0">
              <a:spAutoFit/>
            </a:bodyPr>
            <a:lstStyle/>
            <a:p>
              <a:r>
                <a:rPr lang="en-US" dirty="0" smtClean="0"/>
                <a:t>Data that is collected</a:t>
              </a:r>
              <a:endParaRPr lang="en-US" dirty="0"/>
            </a:p>
          </p:txBody>
        </p:sp>
      </p:grpSp>
      <p:pic>
        <p:nvPicPr>
          <p:cNvPr id="28" name="Picture 27"/>
          <p:cNvPicPr>
            <a:picLocks noChangeAspect="1"/>
          </p:cNvPicPr>
          <p:nvPr/>
        </p:nvPicPr>
        <p:blipFill>
          <a:blip r:embed="rId2"/>
          <a:stretch>
            <a:fillRect/>
          </a:stretch>
        </p:blipFill>
        <p:spPr>
          <a:xfrm>
            <a:off x="4189412" y="4090433"/>
            <a:ext cx="7620000" cy="2514600"/>
          </a:xfrm>
          <a:prstGeom prst="rect">
            <a:avLst/>
          </a:prstGeom>
        </p:spPr>
      </p:pic>
      <p:pic>
        <p:nvPicPr>
          <p:cNvPr id="32" name="Picture 31"/>
          <p:cNvPicPr>
            <a:picLocks noChangeAspect="1"/>
          </p:cNvPicPr>
          <p:nvPr/>
        </p:nvPicPr>
        <p:blipFill>
          <a:blip r:embed="rId3"/>
          <a:stretch>
            <a:fillRect/>
          </a:stretch>
        </p:blipFill>
        <p:spPr>
          <a:xfrm>
            <a:off x="531812" y="609600"/>
            <a:ext cx="4267200" cy="561975"/>
          </a:xfrm>
          <a:prstGeom prst="rect">
            <a:avLst/>
          </a:prstGeom>
        </p:spPr>
      </p:pic>
      <p:pic>
        <p:nvPicPr>
          <p:cNvPr id="33"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64" y="6172200"/>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13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IntelliTrace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TextBox 6"/>
          <p:cNvSpPr txBox="1"/>
          <p:nvPr/>
        </p:nvSpPr>
        <p:spPr>
          <a:xfrm>
            <a:off x="9523412" y="6073152"/>
            <a:ext cx="2576346"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503.841.1893</a:t>
            </a:r>
          </a:p>
        </p:txBody>
      </p:sp>
    </p:spTree>
    <p:extLst>
      <p:ext uri="{BB962C8B-B14F-4D97-AF65-F5344CB8AC3E}">
        <p14:creationId xmlns:p14="http://schemas.microsoft.com/office/powerpoint/2010/main" val="98442754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The Ask</a:t>
            </a:r>
            <a:endParaRPr lang="en-US" dirty="0"/>
          </a:p>
        </p:txBody>
      </p:sp>
      <p:sp>
        <p:nvSpPr>
          <p:cNvPr id="3" name="Content Placeholder 2"/>
          <p:cNvSpPr>
            <a:spLocks noGrp="1"/>
          </p:cNvSpPr>
          <p:nvPr>
            <p:ph idx="1"/>
          </p:nvPr>
        </p:nvSpPr>
        <p:spPr>
          <a:xfrm>
            <a:off x="519112" y="1447799"/>
            <a:ext cx="11149013" cy="2609945"/>
          </a:xfrm>
        </p:spPr>
        <p:txBody>
          <a:bodyPr/>
          <a:lstStyle/>
          <a:p>
            <a:endParaRPr lang="en-US" dirty="0" smtClean="0"/>
          </a:p>
          <a:p>
            <a:endParaRPr lang="en-US" dirty="0"/>
          </a:p>
          <a:p>
            <a:r>
              <a:rPr lang="en-US" dirty="0" smtClean="0"/>
              <a:t>Try it!</a:t>
            </a:r>
          </a:p>
          <a:p>
            <a:r>
              <a:rPr lang="en-US" dirty="0" smtClean="0"/>
              <a:t>Tell me about it!</a:t>
            </a:r>
          </a:p>
          <a:p>
            <a:r>
              <a:rPr lang="en-US" smtClean="0"/>
              <a:t>larrygug@microsoft.com</a:t>
            </a:r>
            <a:endParaRPr lang="en-US" dirty="0"/>
          </a:p>
        </p:txBody>
      </p:sp>
      <p:pic>
        <p:nvPicPr>
          <p:cNvPr id="4" name="Picture 2" descr="C:\Users\Jordan\Desktop\TechEd_2012\TechEd-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64" y="6172200"/>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56618" y="6133136"/>
            <a:ext cx="2281394" cy="572464"/>
          </a:xfrm>
          <a:prstGeom prst="rect">
            <a:avLst/>
          </a:prstGeom>
          <a:noFill/>
        </p:spPr>
        <p:txBody>
          <a:bodyPr wrap="none" lIns="91440" tIns="91440" rIns="91440" bIns="91440" rtlCol="0">
            <a:spAutoFit/>
          </a:bodyPr>
          <a:lstStyle/>
          <a:p>
            <a:pPr>
              <a:lnSpc>
                <a:spcPct val="90000"/>
              </a:lnSpc>
              <a:spcBef>
                <a:spcPct val="20000"/>
              </a:spcBef>
              <a:buSzPct val="90000"/>
            </a:pPr>
            <a:r>
              <a:rPr lang="en-US" sz="2800" dirty="0" smtClean="0">
                <a:solidFill>
                  <a:schemeClr val="tx1">
                    <a:alpha val="99000"/>
                  </a:schemeClr>
                </a:solidFill>
              </a:rPr>
              <a:t>503.841.1893</a:t>
            </a:r>
          </a:p>
        </p:txBody>
      </p:sp>
    </p:spTree>
    <p:extLst>
      <p:ext uri="{BB962C8B-B14F-4D97-AF65-F5344CB8AC3E}">
        <p14:creationId xmlns:p14="http://schemas.microsoft.com/office/powerpoint/2010/main" val="9039125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solidFill>
                  <a:schemeClr val="tx1">
                    <a:alpha val="99000"/>
                  </a:schemeClr>
                </a:solidFill>
              </a:rPr>
              <a:t>Breakout Sessions </a:t>
            </a:r>
            <a:r>
              <a:rPr lang="en-US" sz="2400" dirty="0" smtClean="0">
                <a:solidFill>
                  <a:schemeClr val="tx1">
                    <a:alpha val="99000"/>
                  </a:schemeClr>
                </a:solidFill>
              </a:rPr>
              <a:t>(DEV317, DEV363)</a:t>
            </a:r>
            <a:endParaRPr lang="en-US" sz="2400" dirty="0">
              <a:solidFill>
                <a:schemeClr val="tx1">
                  <a:alpha val="99000"/>
                </a:schemeClr>
              </a:solidFill>
            </a:endParaRP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Hands-on Labs </a:t>
            </a:r>
            <a:r>
              <a:rPr lang="en-US" sz="2400" dirty="0" smtClean="0">
                <a:solidFill>
                  <a:schemeClr val="tx1">
                    <a:alpha val="99000"/>
                  </a:schemeClr>
                </a:solidFill>
              </a:rPr>
              <a:t>(DEV13-HOL IntelliTrace with Production)</a:t>
            </a:r>
            <a:endParaRPr lang="en-US" sz="2400" dirty="0">
              <a:solidFill>
                <a:schemeClr val="tx1">
                  <a:alpha val="99000"/>
                </a:schemeClr>
              </a:soli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Product Demo Stations </a:t>
            </a:r>
            <a:r>
              <a:rPr lang="en-US" sz="2400" dirty="0" smtClean="0">
                <a:solidFill>
                  <a:schemeClr val="tx1">
                    <a:alpha val="99000"/>
                  </a:schemeClr>
                </a:solidFill>
              </a:rPr>
              <a:t>(Visual Studio ALM Booth)</a:t>
            </a:r>
            <a:endParaRPr lang="en-US" sz="2400" dirty="0">
              <a:solidFill>
                <a:schemeClr val="tx1">
                  <a:alpha val="99000"/>
                </a:schemeClr>
              </a:solidFill>
            </a:endParaRP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Related Certification </a:t>
            </a:r>
            <a:r>
              <a:rPr lang="en-US" sz="2400" dirty="0" smtClean="0">
                <a:solidFill>
                  <a:schemeClr val="tx1">
                    <a:alpha val="99000"/>
                  </a:schemeClr>
                </a:solidFill>
              </a:rPr>
              <a:t>Exam - NA </a:t>
            </a:r>
            <a:endParaRPr lang="en-US" sz="2400" dirty="0">
              <a:solidFill>
                <a:schemeClr val="tx1">
                  <a:alpha val="99000"/>
                </a:schemeClr>
              </a:solidFill>
            </a:endParaRP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a:r>
            <a:r>
              <a:rPr lang="en-US" sz="2400" dirty="0" smtClean="0">
                <a:solidFill>
                  <a:schemeClr val="tx1">
                    <a:alpha val="99000"/>
                  </a:schemeClr>
                </a:solidFill>
              </a:rPr>
              <a:t>At The Visual Studio ALM Booth</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0539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Larry Guger</External_x0020_Speaker>
    <Session_x0020_Code xmlns="2295e2e7-0eeb-498e-8716-217bb2ee6ee3">DEV365</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purl.org/dc/terms/"/>
    <ds:schemaRef ds:uri="http://schemas.microsoft.com/office/2006/documentManagement/types"/>
    <ds:schemaRef ds:uri="http://schemas.microsoft.com/office/infopath/2007/PartnerControls"/>
    <ds:schemaRef ds:uri="2295e2e7-0eeb-498e-8716-217bb2ee6ee3"/>
    <ds:schemaRef ds:uri="http://purl.org/dc/elements/1.1/"/>
    <ds:schemaRef ds:uri="http://purl.org/dc/dcmitype/"/>
    <ds:schemaRef ds:uri="http://schemas.openxmlformats.org/package/2006/metadata/core-properties"/>
    <ds:schemaRef ds:uri="8b529f77-48ab-4581-b468-93f09345b8a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9</TotalTime>
  <Words>965</Words>
  <Application>Microsoft Office PowerPoint</Application>
  <PresentationFormat>Custom</PresentationFormat>
  <Paragraphs>127</Paragraphs>
  <Slides>15</Slides>
  <Notes>10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TechEd_2012_Template_16x9</vt:lpstr>
      <vt:lpstr>White with Consolas font for code slides</vt:lpstr>
      <vt:lpstr>Advanced IntelliTrace in Production</vt:lpstr>
      <vt:lpstr>Questions?</vt:lpstr>
      <vt:lpstr>Standalone Collector - Where can you use it?</vt:lpstr>
      <vt:lpstr>What data is collected?</vt:lpstr>
      <vt:lpstr>PowerPoint Presentation</vt:lpstr>
      <vt:lpstr>PowerPoint Presentation</vt:lpstr>
      <vt:lpstr>IntelliTrace</vt:lpstr>
      <vt:lpstr>The Ask</vt:lpstr>
      <vt:lpstr>Related Content</vt:lpstr>
      <vt:lpstr>DEV 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IntelliTrace in Production with Visual Studio 2012</dc:title>
  <dc:subject>TechEd 2012</dc:subject>
  <dc:creator>Shows</dc:creator>
  <cp:keywords>TechEd 2012</cp:keywords>
  <dc:description>Template: Jordan Cayabyab, Artitudes Design
Formatting:
Event Date: June 11-14, 2012
Event Location: Orlando, FL
Audience Type: IT Pros, Developers</dc:description>
  <cp:lastModifiedBy>Shows</cp:lastModifiedBy>
  <cp:revision>3</cp:revision>
  <cp:lastPrinted>2010-05-11T05:02:34Z</cp:lastPrinted>
  <dcterms:created xsi:type="dcterms:W3CDTF">2012-06-09T18:57:02Z</dcterms:created>
  <dcterms:modified xsi:type="dcterms:W3CDTF">2012-06-13T15:17:21Z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